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4" r:id="rId1"/>
  </p:sldMasterIdLst>
  <p:notesMasterIdLst>
    <p:notesMasterId r:id="rId24"/>
  </p:notesMasterIdLst>
  <p:handoutMasterIdLst>
    <p:handoutMasterId r:id="rId25"/>
  </p:handoutMasterIdLst>
  <p:sldIdLst>
    <p:sldId id="422" r:id="rId2"/>
    <p:sldId id="361" r:id="rId3"/>
    <p:sldId id="367" r:id="rId4"/>
    <p:sldId id="407" r:id="rId5"/>
    <p:sldId id="408" r:id="rId6"/>
    <p:sldId id="409" r:id="rId7"/>
    <p:sldId id="410" r:id="rId8"/>
    <p:sldId id="403" r:id="rId9"/>
    <p:sldId id="411" r:id="rId10"/>
    <p:sldId id="412" r:id="rId11"/>
    <p:sldId id="413" r:id="rId12"/>
    <p:sldId id="404" r:id="rId13"/>
    <p:sldId id="414" r:id="rId14"/>
    <p:sldId id="415" r:id="rId15"/>
    <p:sldId id="416" r:id="rId16"/>
    <p:sldId id="417" r:id="rId17"/>
    <p:sldId id="405" r:id="rId18"/>
    <p:sldId id="418" r:id="rId19"/>
    <p:sldId id="419" r:id="rId20"/>
    <p:sldId id="406" r:id="rId21"/>
    <p:sldId id="420" r:id="rId22"/>
    <p:sldId id="421" r:id="rId23"/>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5E5C"/>
    <a:srgbClr val="B54441"/>
    <a:srgbClr val="B81A1A"/>
    <a:srgbClr val="CE7674"/>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Sheet2!$F$5:$F$17</c:f>
              <c:numCache>
                <c:formatCode>General</c:formatCode>
                <c:ptCount val="13"/>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numCache>
            </c:numRef>
          </c:xVal>
          <c:yVal>
            <c:numRef>
              <c:f>Sheet2!$G$5:$G$17</c:f>
              <c:numCache>
                <c:formatCode>0.0_);[Red]\(0.0\)</c:formatCode>
                <c:ptCount val="13"/>
                <c:pt idx="0">
                  <c:v>9.2999999999999972</c:v>
                </c:pt>
                <c:pt idx="1">
                  <c:v>6.5</c:v>
                </c:pt>
                <c:pt idx="2">
                  <c:v>7.2999999999999972</c:v>
                </c:pt>
                <c:pt idx="3">
                  <c:v>18.799999999999997</c:v>
                </c:pt>
                <c:pt idx="4">
                  <c:v>18</c:v>
                </c:pt>
                <c:pt idx="5">
                  <c:v>3.0999999999999943</c:v>
                </c:pt>
                <c:pt idx="6">
                  <c:v>3.4000000000000057</c:v>
                </c:pt>
                <c:pt idx="7">
                  <c:v>6.4000000000000057</c:v>
                </c:pt>
                <c:pt idx="8">
                  <c:v>14.700000000000003</c:v>
                </c:pt>
                <c:pt idx="9">
                  <c:v>24.099999999999994</c:v>
                </c:pt>
                <c:pt idx="10">
                  <c:v>17.099999999999994</c:v>
                </c:pt>
                <c:pt idx="11">
                  <c:v>8.2999999999999972</c:v>
                </c:pt>
                <c:pt idx="12">
                  <c:v>2.7999999999999972</c:v>
                </c:pt>
              </c:numCache>
            </c:numRef>
          </c:yVal>
          <c:smooth val="0"/>
          <c:extLst>
            <c:ext xmlns:c16="http://schemas.microsoft.com/office/drawing/2014/chart" uri="{C3380CC4-5D6E-409C-BE32-E72D297353CC}">
              <c16:uniqueId val="{00000000-E316-41AD-A699-8CE76DCBD377}"/>
            </c:ext>
          </c:extLst>
        </c:ser>
        <c:dLbls>
          <c:showLegendKey val="0"/>
          <c:showVal val="0"/>
          <c:showCatName val="0"/>
          <c:showSerName val="0"/>
          <c:showPercent val="0"/>
          <c:showBubbleSize val="0"/>
        </c:dLbls>
        <c:axId val="410648112"/>
        <c:axId val="1"/>
      </c:scatterChart>
      <c:valAx>
        <c:axId val="410648112"/>
        <c:scaling>
          <c:orientation val="minMax"/>
          <c:max val="1997"/>
          <c:min val="198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0" vert="horz"/>
          <a:lstStyle/>
          <a:p>
            <a:pPr>
              <a:defRPr sz="800" b="0" i="0" u="none" strike="noStrike" baseline="0">
                <a:solidFill>
                  <a:srgbClr val="333333"/>
                </a:solidFill>
                <a:latin typeface="等线"/>
                <a:ea typeface="等线"/>
                <a:cs typeface="等线"/>
              </a:defRPr>
            </a:pPr>
            <a:endParaRPr lang="zh-CN"/>
          </a:p>
        </c:txPr>
        <c:crossAx val="1"/>
        <c:crosses val="autoZero"/>
        <c:crossBetween val="midCat"/>
      </c:valAx>
      <c:valAx>
        <c:axId val="1"/>
        <c:scaling>
          <c:orientation val="minMax"/>
          <c:max val="25"/>
        </c:scaling>
        <c:delete val="0"/>
        <c:axPos val="l"/>
        <c:majorGridlines>
          <c:spPr>
            <a:ln w="9525" cap="flat" cmpd="sng" algn="ctr">
              <a:solidFill>
                <a:schemeClr val="tx1">
                  <a:lumMod val="15000"/>
                  <a:lumOff val="85000"/>
                </a:schemeClr>
              </a:solidFill>
              <a:round/>
            </a:ln>
            <a:effectLst/>
          </c:spPr>
        </c:majorGridlines>
        <c:numFmt formatCode="0.0_);[Red]\(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zh-CN"/>
          </a:p>
        </c:txPr>
        <c:crossAx val="410648112"/>
        <c:crosses val="autoZero"/>
        <c:crossBetween val="midCat"/>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6356350"/>
            <a:ext cx="2133600" cy="365125"/>
          </a:xfrm>
          <a:prstGeom prst="rect">
            <a:avLst/>
          </a:prstGeom>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923ED49-D744-4066-8B28-E413A5EA25A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2A695BA6-E5E3-40C7-B288-73EF1A1EDBFA}" type="datetime1">
              <a:rPr lang="zh-CN" altLang="en-US" smtClean="0"/>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0F11AE2-8E3C-4A92-9BBF-8CC289021EE2}" type="slidenum">
              <a:rPr lang="zh-CN" altLang="en-US"/>
              <a:pPr>
                <a:defRPr/>
              </a:pPr>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7727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32C5B9D7-2519-4790-A234-A1FE4990CF5F}" type="datetime1">
              <a:rPr lang="zh-CN" altLang="en-US"/>
              <a:pPr>
                <a:defRPr/>
              </a:pPr>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2"/>
            <a:ext cx="2133600" cy="365125"/>
          </a:xfrm>
          <a:prstGeom prst="rect">
            <a:avLst/>
          </a:prstGeom>
        </p:spPr>
        <p:txBody>
          <a:bodyPr/>
          <a:lstStyle>
            <a:lvl1pPr>
              <a:defRPr/>
            </a:lvl1pPr>
          </a:lstStyle>
          <a:p>
            <a:pPr>
              <a:defRPr/>
            </a:pPr>
            <a:fld id="{6DD3CEC8-D19A-47A7-A7E0-6C6F9FD5BB7B}" type="slidenum">
              <a:rPr lang="zh-CN" altLang="en-US"/>
              <a:pPr>
                <a:defRPr/>
              </a:pPr>
              <a:t>‹#›</a:t>
            </a:fld>
            <a:endParaRPr lang="zh-CN" altLang="en-US"/>
          </a:p>
        </p:txBody>
      </p:sp>
    </p:spTree>
    <p:extLst>
      <p:ext uri="{BB962C8B-B14F-4D97-AF65-F5344CB8AC3E}">
        <p14:creationId xmlns:p14="http://schemas.microsoft.com/office/powerpoint/2010/main" val="51538449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 Id="rId9"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id="{5BA6C233-9A06-40AD-BD34-A811E0936DF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6"/>
            <a:srcRect/>
            <a:tile tx="0" ty="0" sx="100000" sy="100000" flip="none" algn="tl"/>
          </a:blipFill>
        </p:spPr>
      </p:pic>
      <p:sp>
        <p:nvSpPr>
          <p:cNvPr id="19" name="矩形 18">
            <a:extLst>
              <a:ext uri="{FF2B5EF4-FFF2-40B4-BE49-F238E27FC236}">
                <a16:creationId xmlns:a16="http://schemas.microsoft.com/office/drawing/2014/main" id="{57FCCB6D-547E-422C-823A-ECBB16BAC2F3}"/>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日期占位符 3">
            <a:extLst>
              <a:ext uri="{FF2B5EF4-FFF2-40B4-BE49-F238E27FC236}">
                <a16:creationId xmlns:a16="http://schemas.microsoft.com/office/drawing/2014/main" id="{2225F54C-6A51-436D-A0DA-317E7E4D5963}"/>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21" name="页脚占位符 4">
            <a:extLst>
              <a:ext uri="{FF2B5EF4-FFF2-40B4-BE49-F238E27FC236}">
                <a16:creationId xmlns:a16="http://schemas.microsoft.com/office/drawing/2014/main" id="{649403BB-DEFD-40C3-A908-3C66389C6AE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22" name="灯片编号占位符 5">
            <a:extLst>
              <a:ext uri="{FF2B5EF4-FFF2-40B4-BE49-F238E27FC236}">
                <a16:creationId xmlns:a16="http://schemas.microsoft.com/office/drawing/2014/main" id="{64C38DD2-B32C-4F36-B3B8-27AD878DC455}"/>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23" name="Picture 3">
            <a:extLst>
              <a:ext uri="{FF2B5EF4-FFF2-40B4-BE49-F238E27FC236}">
                <a16:creationId xmlns:a16="http://schemas.microsoft.com/office/drawing/2014/main" id="{F9C0BB2C-1C26-43FC-9643-C6933CE76433}"/>
              </a:ext>
            </a:extLst>
          </p:cNvPr>
          <p:cNvPicPr>
            <a:picLocks noChangeAspect="1" noChangeArrowheads="1"/>
          </p:cNvPicPr>
          <p:nvPr userDrawn="1"/>
        </p:nvPicPr>
        <p:blipFill>
          <a:blip r:embed="rId7" cstate="print"/>
          <a:srcRect/>
          <a:stretch>
            <a:fillRect/>
          </a:stretch>
        </p:blipFill>
        <p:spPr bwMode="auto">
          <a:xfrm>
            <a:off x="2737731" y="647700"/>
            <a:ext cx="6409283" cy="45719"/>
          </a:xfrm>
          <a:prstGeom prst="rect">
            <a:avLst/>
          </a:prstGeom>
          <a:noFill/>
          <a:ln w="9525">
            <a:noFill/>
            <a:miter lim="800000"/>
            <a:headEnd/>
            <a:tailEnd/>
          </a:ln>
        </p:spPr>
      </p:pic>
      <p:sp>
        <p:nvSpPr>
          <p:cNvPr id="24" name="TextBox 9">
            <a:extLst>
              <a:ext uri="{FF2B5EF4-FFF2-40B4-BE49-F238E27FC236}">
                <a16:creationId xmlns:a16="http://schemas.microsoft.com/office/drawing/2014/main" id="{6F5B813A-B508-4FFB-9C06-7468FD6E9581}"/>
              </a:ext>
            </a:extLst>
          </p:cNvPr>
          <p:cNvSpPr txBox="1"/>
          <p:nvPr userDrawn="1"/>
        </p:nvSpPr>
        <p:spPr>
          <a:xfrm>
            <a:off x="2807804" y="185519"/>
            <a:ext cx="4572508"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第三章：新中国的公债管理历史沿革</a:t>
            </a:r>
          </a:p>
        </p:txBody>
      </p:sp>
      <p:pic>
        <p:nvPicPr>
          <p:cNvPr id="25" name="图片 24">
            <a:extLst>
              <a:ext uri="{FF2B5EF4-FFF2-40B4-BE49-F238E27FC236}">
                <a16:creationId xmlns:a16="http://schemas.microsoft.com/office/drawing/2014/main" id="{F86B31F7-95DF-4F5D-BEC7-1B245BC2E043}"/>
              </a:ext>
            </a:extLst>
          </p:cNvPr>
          <p:cNvPicPr>
            <a:picLocks noChangeAspect="1"/>
          </p:cNvPicPr>
          <p:nvPr userDrawn="1"/>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90"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第三章  新中国的公债管理历史沿革</a:t>
            </a: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977798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380FF7E-A26F-4B04-94B0-E4301C675717}"/>
              </a:ext>
            </a:extLst>
          </p:cNvPr>
          <p:cNvSpPr>
            <a:spLocks noGrp="1"/>
          </p:cNvSpPr>
          <p:nvPr>
            <p:ph type="sldNum" sz="quarter" idx="12"/>
          </p:nvPr>
        </p:nvSpPr>
        <p:spPr/>
        <p:txBody>
          <a:bodyPr/>
          <a:lstStyle/>
          <a:p>
            <a:pPr>
              <a:defRPr/>
            </a:pPr>
            <a:fld id="{30F11AE2-8E3C-4A92-9BBF-8CC289021EE2}" type="slidenum">
              <a:rPr lang="zh-CN" altLang="en-US" smtClean="0"/>
              <a:pPr>
                <a:defRPr/>
              </a:pPr>
              <a:t>10</a:t>
            </a:fld>
            <a:endParaRPr lang="zh-CN" altLang="en-US"/>
          </a:p>
        </p:txBody>
      </p:sp>
      <p:sp>
        <p:nvSpPr>
          <p:cNvPr id="4" name="文本框 3">
            <a:extLst>
              <a:ext uri="{FF2B5EF4-FFF2-40B4-BE49-F238E27FC236}">
                <a16:creationId xmlns:a16="http://schemas.microsoft.com/office/drawing/2014/main" id="{EA131BC4-0443-45BB-80FD-106713D29F5D}"/>
              </a:ext>
            </a:extLst>
          </p:cNvPr>
          <p:cNvSpPr txBox="1"/>
          <p:nvPr/>
        </p:nvSpPr>
        <p:spPr>
          <a:xfrm>
            <a:off x="862980" y="1658106"/>
            <a:ext cx="7418040" cy="4812023"/>
          </a:xfrm>
          <a:prstGeom prst="rect">
            <a:avLst/>
          </a:prstGeom>
          <a:noFill/>
        </p:spPr>
        <p:txBody>
          <a:bodyPr wrap="square">
            <a:spAutoFit/>
          </a:bodyPr>
          <a:lstStyle/>
          <a:p>
            <a:pPr indent="266700" algn="just">
              <a:lnSpc>
                <a:spcPts val="2500"/>
              </a:lnSpc>
              <a:spcAft>
                <a:spcPts val="1000"/>
              </a:spcAft>
            </a:pP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尽管在</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1981</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年我国就恢复了发行国债，但真正</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国债市场的发展</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还要从</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1988</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年财政部在全国</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61</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个城市进行国债流通试点算起</a:t>
            </a:r>
            <a:r>
              <a:rPr lang="zh-CN" altLang="zh-CN" sz="1800" b="1"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结束了</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1981~1988</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年长达</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7</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有债无市</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的历史</a:t>
            </a:r>
            <a:r>
              <a:rPr lang="zh-CN" altLang="zh-CN" sz="1800" b="1" kern="1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8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 1988</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4</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月，国家首先在</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上海、沈阳、重庆、武汉、哈尔滨、广州、深圳</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等</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7</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个城市试点开放国库券转让。</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1988</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月，财政部明确于</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6</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月上旬在</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54</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个第二批试点城市</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开办国库券转让业务。经过一年多的试点，国债流通市场初步形成。到</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1989</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全国</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100</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多个城市的</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400</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多家交易机构</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开办了国库券转让业务。</a:t>
            </a:r>
          </a:p>
          <a:p>
            <a:pPr indent="266700" algn="just">
              <a:lnSpc>
                <a:spcPts val="2500"/>
              </a:lnSpc>
              <a:spcAft>
                <a:spcPts val="1000"/>
              </a:spcAft>
            </a:pP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  1990</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12</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月上海证券交易所成立，开始接受实物债券的托管，并在证券交易所进行记账式债券交易，</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首次形成了场内场外两个交易市场并存的格局</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，但在</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1994</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年前交易所的交易量一直保持在一个较低的水平，且由于当时的国债市场尚未形成统一的托管机构，无记名实物券在发行后分散托管在代保管机构，因此，</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国债的交易只能在代保管机构所在地进行，不能跨地区交易，因此就谈不上形成一个全国性的国债交易市场。</a:t>
            </a:r>
          </a:p>
        </p:txBody>
      </p:sp>
      <p:sp>
        <p:nvSpPr>
          <p:cNvPr id="6" name="文本框 5">
            <a:extLst>
              <a:ext uri="{FF2B5EF4-FFF2-40B4-BE49-F238E27FC236}">
                <a16:creationId xmlns:a16="http://schemas.microsoft.com/office/drawing/2014/main" id="{A7827090-7A9D-49D7-92A4-D25B162D2A57}"/>
              </a:ext>
            </a:extLst>
          </p:cNvPr>
          <p:cNvSpPr txBox="1"/>
          <p:nvPr/>
        </p:nvSpPr>
        <p:spPr>
          <a:xfrm>
            <a:off x="683568" y="836712"/>
            <a:ext cx="7776864"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实物券柜台市场与交易所国债市场相继成立</a:t>
            </a:r>
            <a:endParaRPr lang="en-US" altLang="zh-CN"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3217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0C22BE9-8556-47A3-A0F9-2512BB61888A}"/>
              </a:ext>
            </a:extLst>
          </p:cNvPr>
          <p:cNvSpPr>
            <a:spLocks noGrp="1"/>
          </p:cNvSpPr>
          <p:nvPr>
            <p:ph type="sldNum" sz="quarter" idx="12"/>
          </p:nvPr>
        </p:nvSpPr>
        <p:spPr/>
        <p:txBody>
          <a:bodyPr/>
          <a:lstStyle/>
          <a:p>
            <a:pPr>
              <a:defRPr/>
            </a:pPr>
            <a:fld id="{30F11AE2-8E3C-4A92-9BBF-8CC289021EE2}" type="slidenum">
              <a:rPr lang="zh-CN" altLang="en-US" smtClean="0"/>
              <a:pPr>
                <a:defRPr/>
              </a:pPr>
              <a:t>11</a:t>
            </a:fld>
            <a:endParaRPr lang="zh-CN" altLang="en-US"/>
          </a:p>
        </p:txBody>
      </p:sp>
      <p:sp>
        <p:nvSpPr>
          <p:cNvPr id="4" name="文本框 3">
            <a:extLst>
              <a:ext uri="{FF2B5EF4-FFF2-40B4-BE49-F238E27FC236}">
                <a16:creationId xmlns:a16="http://schemas.microsoft.com/office/drawing/2014/main" id="{F6511215-06D2-4BE2-A787-2BDDD6224324}"/>
              </a:ext>
            </a:extLst>
          </p:cNvPr>
          <p:cNvSpPr txBox="1"/>
          <p:nvPr/>
        </p:nvSpPr>
        <p:spPr>
          <a:xfrm>
            <a:off x="447348" y="1349295"/>
            <a:ext cx="8290037" cy="830484"/>
          </a:xfrm>
          <a:prstGeom prst="rect">
            <a:avLst/>
          </a:prstGeom>
          <a:noFill/>
        </p:spPr>
        <p:txBody>
          <a:bodyPr wrap="square">
            <a:spAutoFit/>
          </a:bodyPr>
          <a:lstStyle/>
          <a:p>
            <a:pPr indent="266700" algn="just">
              <a:lnSpc>
                <a:spcPts val="2500"/>
              </a:lnSpc>
              <a:spcAft>
                <a:spcPts val="1000"/>
              </a:spcAft>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第一，实物国债的管理成本高。这一时间的国债均为实物国债，债券管理成本十分高昂。</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第二，国债发行不顺畅。</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DA2F2A56-CCB5-4F35-BC2D-B451FB9EB700}"/>
              </a:ext>
            </a:extLst>
          </p:cNvPr>
          <p:cNvSpPr txBox="1"/>
          <p:nvPr/>
        </p:nvSpPr>
        <p:spPr>
          <a:xfrm>
            <a:off x="683568" y="836712"/>
            <a:ext cx="468052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三、国债管理存在一些难题</a:t>
            </a:r>
            <a:endParaRPr lang="en-US" altLang="zh-CN" sz="2800" b="1" dirty="0">
              <a:latin typeface="微软雅黑" panose="020B0503020204020204" pitchFamily="34" charset="-122"/>
              <a:ea typeface="微软雅黑" panose="020B0503020204020204" pitchFamily="34" charset="-122"/>
            </a:endParaRPr>
          </a:p>
        </p:txBody>
      </p:sp>
      <p:sp>
        <p:nvSpPr>
          <p:cNvPr id="3" name="Rectangle 1">
            <a:extLst>
              <a:ext uri="{FF2B5EF4-FFF2-40B4-BE49-F238E27FC236}">
                <a16:creationId xmlns:a16="http://schemas.microsoft.com/office/drawing/2014/main" id="{4942443E-204F-4F4B-8996-B539A34294CA}"/>
              </a:ext>
            </a:extLst>
          </p:cNvPr>
          <p:cNvSpPr>
            <a:spLocks noChangeArrowheads="1"/>
          </p:cNvSpPr>
          <p:nvPr/>
        </p:nvSpPr>
        <p:spPr bwMode="auto">
          <a:xfrm>
            <a:off x="759840" y="6453336"/>
            <a:ext cx="770059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注：</a:t>
            </a:r>
            <a:r>
              <a:rPr kumimoji="0" lang="zh-CN" altLang="en-US" sz="900" b="0" i="0" u="none" strike="noStrike" cap="none" normalizeH="0" baseline="0" dirty="0">
                <a:ln>
                  <a:noFill/>
                </a:ln>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a:t>
            </a:r>
            <a:r>
              <a:rPr kumimoji="0" lang="zh-CN" altLang="en-US"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国内其他债务</a:t>
            </a:r>
            <a:r>
              <a:rPr kumimoji="0" lang="zh-CN" altLang="en-US" sz="900" b="0" i="0" u="none" strike="noStrike" cap="none" normalizeH="0" baseline="0" dirty="0">
                <a:ln>
                  <a:noFill/>
                </a:ln>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a:t>
            </a:r>
            <a:r>
              <a:rPr kumimoji="0" lang="zh-CN" altLang="en-US"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是指：</a:t>
            </a:r>
            <a:r>
              <a:rPr kumimoji="0" lang="en-US" altLang="zh-CN" sz="900" b="0" i="0" u="none" strike="noStrike" cap="none" normalizeH="0" baseline="0" dirty="0">
                <a:ln>
                  <a:noFill/>
                </a:ln>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1951</a:t>
            </a:r>
            <a:r>
              <a:rPr kumimoji="0" lang="zh-CN" altLang="en-US"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年为向银行借款；</a:t>
            </a:r>
            <a:r>
              <a:rPr kumimoji="0" lang="en-US" altLang="zh-CN" sz="900" b="0" i="0" u="none" strike="noStrike" cap="none" normalizeH="0" baseline="0" dirty="0">
                <a:ln>
                  <a:noFill/>
                </a:ln>
                <a:solidFill>
                  <a:srgbClr val="000000"/>
                </a:solidFill>
                <a:effectLst/>
                <a:latin typeface="等线" panose="02010600030101010101" pitchFamily="2" charset="-122"/>
                <a:ea typeface="宋体" panose="02010600030101010101" pitchFamily="2" charset="-122"/>
                <a:cs typeface="Times New Roman" panose="02020603050405020304" pitchFamily="18" charset="0"/>
              </a:rPr>
              <a:t>1988</a:t>
            </a:r>
            <a:r>
              <a:rPr kumimoji="0" lang="zh-CN" altLang="en-US" sz="900" b="0" i="0" u="none" strike="noStrike" cap="none" normalizeH="0" baseline="0" dirty="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年以后为财政专项债券、特种国债等。</a:t>
            </a:r>
            <a:endParaRPr kumimoji="0" lang="zh-CN" altLang="en-US" sz="600" b="0" i="0" u="none" strike="noStrike" cap="none" normalizeH="0" baseline="0" dirty="0">
              <a:ln>
                <a:noFill/>
              </a:ln>
              <a:solidFill>
                <a:schemeClr val="tx1"/>
              </a:solidFill>
              <a:effectLst/>
            </a:endParaRPr>
          </a:p>
        </p:txBody>
      </p:sp>
      <p:graphicFrame>
        <p:nvGraphicFramePr>
          <p:cNvPr id="7" name="表格 6">
            <a:extLst>
              <a:ext uri="{FF2B5EF4-FFF2-40B4-BE49-F238E27FC236}">
                <a16:creationId xmlns:a16="http://schemas.microsoft.com/office/drawing/2014/main" id="{C161C5E8-D9C8-440B-BB5C-5845A1DB23E7}"/>
              </a:ext>
            </a:extLst>
          </p:cNvPr>
          <p:cNvGraphicFramePr/>
          <p:nvPr>
            <p:extLst>
              <p:ext uri="{D42A27DB-BD31-4B8C-83A1-F6EECF244321}">
                <p14:modId xmlns:p14="http://schemas.microsoft.com/office/powerpoint/2010/main" val="3059263270"/>
              </p:ext>
            </p:extLst>
          </p:nvPr>
        </p:nvGraphicFramePr>
        <p:xfrm>
          <a:off x="628650" y="2432589"/>
          <a:ext cx="7886700" cy="3876731"/>
        </p:xfrm>
        <a:graphic>
          <a:graphicData uri="http://schemas.openxmlformats.org/drawingml/2006/table">
            <a:tbl>
              <a:tblPr firstRow="1" firstCol="1" bandRow="1">
                <a:tableStyleId>{21E4AEA4-8DFA-4A89-87EB-49C32662AFE0}</a:tableStyleId>
              </a:tblPr>
              <a:tblGrid>
                <a:gridCol w="1577340">
                  <a:extLst>
                    <a:ext uri="{9D8B030D-6E8A-4147-A177-3AD203B41FA5}">
                      <a16:colId xmlns:a16="http://schemas.microsoft.com/office/drawing/2014/main" val="2807506925"/>
                    </a:ext>
                  </a:extLst>
                </a:gridCol>
                <a:gridCol w="1577340">
                  <a:extLst>
                    <a:ext uri="{9D8B030D-6E8A-4147-A177-3AD203B41FA5}">
                      <a16:colId xmlns:a16="http://schemas.microsoft.com/office/drawing/2014/main" val="3036446823"/>
                    </a:ext>
                  </a:extLst>
                </a:gridCol>
                <a:gridCol w="1577340">
                  <a:extLst>
                    <a:ext uri="{9D8B030D-6E8A-4147-A177-3AD203B41FA5}">
                      <a16:colId xmlns:a16="http://schemas.microsoft.com/office/drawing/2014/main" val="3641386324"/>
                    </a:ext>
                  </a:extLst>
                </a:gridCol>
                <a:gridCol w="1577340">
                  <a:extLst>
                    <a:ext uri="{9D8B030D-6E8A-4147-A177-3AD203B41FA5}">
                      <a16:colId xmlns:a16="http://schemas.microsoft.com/office/drawing/2014/main" val="3062745183"/>
                    </a:ext>
                  </a:extLst>
                </a:gridCol>
                <a:gridCol w="1577340">
                  <a:extLst>
                    <a:ext uri="{9D8B030D-6E8A-4147-A177-3AD203B41FA5}">
                      <a16:colId xmlns:a16="http://schemas.microsoft.com/office/drawing/2014/main" val="3528073672"/>
                    </a:ext>
                  </a:extLst>
                </a:gridCol>
              </a:tblGrid>
              <a:tr h="228043">
                <a:tc>
                  <a:txBody>
                    <a:bodyPr/>
                    <a:lstStyle/>
                    <a:p>
                      <a:pPr algn="just" fontAlgn="t">
                        <a:spcBef>
                          <a:spcPts val="0"/>
                        </a:spcBef>
                        <a:spcAft>
                          <a:spcPts val="0"/>
                        </a:spcAft>
                      </a:pPr>
                      <a:r>
                        <a:rPr lang="zh-CN" altLang="en-US" sz="1200" u="none" strike="noStrike" dirty="0">
                          <a:effectLst/>
                          <a:latin typeface="微软雅黑" panose="020B0503020204020204" pitchFamily="34" charset="-122"/>
                          <a:ea typeface="微软雅黑" panose="020B0503020204020204" pitchFamily="34" charset="-122"/>
                        </a:rPr>
                        <a:t>年 份</a:t>
                      </a:r>
                      <a:endParaRPr lang="zh-CN" altLang="en-US"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200" u="none" strike="noStrike">
                          <a:effectLst/>
                          <a:latin typeface="微软雅黑" panose="020B0503020204020204" pitchFamily="34" charset="-122"/>
                          <a:ea typeface="微软雅黑" panose="020B0503020204020204" pitchFamily="34" charset="-122"/>
                        </a:rPr>
                        <a:t>合 计</a:t>
                      </a:r>
                      <a:endParaRPr lang="zh-CN" altLang="en-US"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200" u="none" strike="noStrike">
                          <a:effectLst/>
                          <a:latin typeface="微软雅黑" panose="020B0503020204020204" pitchFamily="34" charset="-122"/>
                          <a:ea typeface="微软雅黑" panose="020B0503020204020204" pitchFamily="34" charset="-122"/>
                        </a:rPr>
                        <a:t>国内债务</a:t>
                      </a:r>
                      <a:endParaRPr lang="zh-CN" altLang="en-US"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200" u="none" strike="noStrike">
                          <a:effectLst/>
                          <a:latin typeface="微软雅黑" panose="020B0503020204020204" pitchFamily="34" charset="-122"/>
                          <a:ea typeface="微软雅黑" panose="020B0503020204020204" pitchFamily="34" charset="-122"/>
                        </a:rPr>
                        <a:t>国外借款</a:t>
                      </a:r>
                      <a:endParaRPr lang="zh-CN" altLang="en-US"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200" u="none" strike="noStrike">
                          <a:effectLst/>
                          <a:latin typeface="微软雅黑" panose="020B0503020204020204" pitchFamily="34" charset="-122"/>
                          <a:ea typeface="微软雅黑" panose="020B0503020204020204" pitchFamily="34" charset="-122"/>
                        </a:rPr>
                        <a:t>国内其他债务</a:t>
                      </a:r>
                      <a:endParaRPr lang="zh-CN" altLang="en-US"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9189756"/>
                  </a:ext>
                </a:extLst>
              </a:tr>
              <a:tr h="228043">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1979</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35.31</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 </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35.31</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 </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7661346"/>
                  </a:ext>
                </a:extLst>
              </a:tr>
              <a:tr h="228043">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1980</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43.01</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 </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43.01</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 </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2514343"/>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1981</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121.74</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48.66</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73.08</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 </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21646589"/>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1982</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83.86</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43.83</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40.03</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 </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68811047"/>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1983</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79.41</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41.58</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37.83</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 </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91626505"/>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1984</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77.34</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42.53</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34.81</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 </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3705594"/>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1985</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89.85</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60.61</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29.24</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 </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3362287"/>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1986</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138.25</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62.51</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75.74</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 </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731783"/>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1987</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223.55</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63.07</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106.48</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54.00</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8792207"/>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1988</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270.78</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92.17</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138.61</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40.00</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7447836"/>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1989</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407.97</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56.07</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144.06</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207.84</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4945327"/>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1990</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375.45</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93.46</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178.21</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103.78</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8374886"/>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1991</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461.40</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199.30</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180.13</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81.97</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3235015"/>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1992</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669.68</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395.64</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208.91</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65.13</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95546272"/>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1993</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739.22</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314.78</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357.90</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66.54</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3989557"/>
                  </a:ext>
                </a:extLst>
              </a:tr>
              <a:tr h="228043">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1994</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1175.25</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a:effectLst/>
                          <a:latin typeface="微软雅黑" panose="020B0503020204020204" pitchFamily="34" charset="-122"/>
                          <a:ea typeface="微软雅黑" panose="020B0503020204020204" pitchFamily="34" charset="-122"/>
                        </a:rPr>
                        <a:t>1028.57</a:t>
                      </a:r>
                      <a:endParaRPr lang="en-US" altLang="zh-CN" sz="1200" b="0" i="0" u="none" strike="noStrike">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146.68</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200" u="none" strike="noStrike" dirty="0">
                          <a:effectLst/>
                          <a:latin typeface="微软雅黑" panose="020B0503020204020204" pitchFamily="34" charset="-122"/>
                          <a:ea typeface="微软雅黑" panose="020B0503020204020204" pitchFamily="34" charset="-122"/>
                        </a:rPr>
                        <a:t> </a:t>
                      </a:r>
                      <a:endParaRPr lang="en-US" altLang="zh-CN" sz="1200" b="0" i="0" u="none" strike="noStrike" dirty="0">
                        <a:effectLst/>
                        <a:latin typeface="微软雅黑" panose="020B0503020204020204" pitchFamily="34" charset="-122"/>
                        <a:ea typeface="微软雅黑" panose="020B0503020204020204" pitchFamily="34" charset="-122"/>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5458181"/>
                  </a:ext>
                </a:extLst>
              </a:tr>
            </a:tbl>
          </a:graphicData>
        </a:graphic>
      </p:graphicFrame>
      <p:sp>
        <p:nvSpPr>
          <p:cNvPr id="8" name="文本框 7">
            <a:extLst>
              <a:ext uri="{FF2B5EF4-FFF2-40B4-BE49-F238E27FC236}">
                <a16:creationId xmlns:a16="http://schemas.microsoft.com/office/drawing/2014/main" id="{6E6947EF-5699-4798-AFB1-C82583C8D63D}"/>
              </a:ext>
            </a:extLst>
          </p:cNvPr>
          <p:cNvSpPr txBox="1"/>
          <p:nvPr/>
        </p:nvSpPr>
        <p:spPr>
          <a:xfrm>
            <a:off x="3023828" y="2132856"/>
            <a:ext cx="3312368" cy="307777"/>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kumimoji="0" lang="en-US" altLang="zh-CN"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1979</a:t>
            </a:r>
            <a:r>
              <a:rPr kumimoji="0" lang="zh-CN" altLang="en-US"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~1993</a:t>
            </a:r>
            <a:r>
              <a:rPr kumimoji="0" lang="zh-CN" altLang="en-US"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年我国国债发行情况</a:t>
            </a:r>
            <a:endParaRPr kumimoji="0" lang="zh-CN" altLang="en-US" sz="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00983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12</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1994</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年</a:t>
              </a:r>
              <a:r>
                <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~1997</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年的公债管理</a:t>
              </a:r>
              <a:endPar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2190392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1D96B1D3-BA4D-4D8D-9A7C-895130350455}"/>
              </a:ext>
            </a:extLst>
          </p:cNvPr>
          <p:cNvSpPr>
            <a:spLocks noGrp="1"/>
          </p:cNvSpPr>
          <p:nvPr>
            <p:ph type="sldNum" sz="quarter" idx="12"/>
          </p:nvPr>
        </p:nvSpPr>
        <p:spPr/>
        <p:txBody>
          <a:bodyPr/>
          <a:lstStyle/>
          <a:p>
            <a:pPr>
              <a:defRPr/>
            </a:pPr>
            <a:fld id="{30F11AE2-8E3C-4A92-9BBF-8CC289021EE2}" type="slidenum">
              <a:rPr lang="zh-CN" altLang="en-US" smtClean="0"/>
              <a:pPr>
                <a:defRPr/>
              </a:pPr>
              <a:t>13</a:t>
            </a:fld>
            <a:endParaRPr lang="zh-CN" altLang="en-US"/>
          </a:p>
        </p:txBody>
      </p:sp>
      <p:sp>
        <p:nvSpPr>
          <p:cNvPr id="3" name="Rectangle 2">
            <a:extLst>
              <a:ext uri="{FF2B5EF4-FFF2-40B4-BE49-F238E27FC236}">
                <a16:creationId xmlns:a16="http://schemas.microsoft.com/office/drawing/2014/main" id="{C9D92AAD-C90D-458A-801D-9FA2B247A831}"/>
              </a:ext>
            </a:extLst>
          </p:cNvPr>
          <p:cNvSpPr>
            <a:spLocks noChangeArrowheads="1"/>
          </p:cNvSpPr>
          <p:nvPr/>
        </p:nvSpPr>
        <p:spPr bwMode="auto">
          <a:xfrm>
            <a:off x="827584" y="1442835"/>
            <a:ext cx="7753200" cy="1663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just" defTabSz="914400" rtl="0" eaLnBrk="0" fontAlgn="base" latinLnBrk="0" hangingPunct="0">
              <a:lnSpc>
                <a:spcPts val="2500"/>
              </a:lnSpc>
              <a:spcBef>
                <a:spcPct val="0"/>
              </a:spcBef>
              <a:spcAft>
                <a:spcPct val="0"/>
              </a:spcAft>
              <a:buClrTx/>
              <a:buSzTx/>
              <a:buFontTx/>
              <a:buNone/>
              <a:tabLst/>
            </a:pP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1992</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年以后，我国的通货膨胀率较高，</a:t>
            </a: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1993~1995</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年均超过了</a:t>
            </a: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10%</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。在高通货膨胀率下，债券投资者的实际利息收入为负。</a:t>
            </a: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1993</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6</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29</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日，中国人民银行印发“银发</a:t>
            </a: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【1993】185</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号”文件，再次宣布对三年以上定期储蓄存款实行保值贴补。同年</a:t>
            </a: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7</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10</a:t>
            </a:r>
            <a:r>
              <a:rPr kumimoji="0" lang="zh-CN" altLang="en-US" sz="16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日，财政部为了保证国债的顺利发行，对已经发行的国债也实行保值贴补。通过保值贴补政策，弥补了通货膨胀带来的损失，投资者持有国债的实际利率为零。</a:t>
            </a:r>
            <a:endParaRPr kumimoji="0" lang="zh-CN"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4" name="图表 3">
            <a:extLst>
              <a:ext uri="{FF2B5EF4-FFF2-40B4-BE49-F238E27FC236}">
                <a16:creationId xmlns:a16="http://schemas.microsoft.com/office/drawing/2014/main" id="{1678014B-4B70-4A30-87C9-8920E01DDF49}"/>
              </a:ext>
            </a:extLst>
          </p:cNvPr>
          <p:cNvGraphicFramePr/>
          <p:nvPr>
            <p:extLst>
              <p:ext uri="{D42A27DB-BD31-4B8C-83A1-F6EECF244321}">
                <p14:modId xmlns:p14="http://schemas.microsoft.com/office/powerpoint/2010/main" val="589042296"/>
              </p:ext>
            </p:extLst>
          </p:nvPr>
        </p:nvGraphicFramePr>
        <p:xfrm>
          <a:off x="2107669" y="3212976"/>
          <a:ext cx="5193030" cy="2497126"/>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3">
            <a:extLst>
              <a:ext uri="{FF2B5EF4-FFF2-40B4-BE49-F238E27FC236}">
                <a16:creationId xmlns:a16="http://schemas.microsoft.com/office/drawing/2014/main" id="{DEE5C2C8-B97E-45E7-BABF-E9CBACCE6EDC}"/>
              </a:ext>
            </a:extLst>
          </p:cNvPr>
          <p:cNvSpPr>
            <a:spLocks noChangeArrowheads="1"/>
          </p:cNvSpPr>
          <p:nvPr/>
        </p:nvSpPr>
        <p:spPr bwMode="auto">
          <a:xfrm>
            <a:off x="1899674" y="5671000"/>
            <a:ext cx="5609019" cy="700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图  </a:t>
            </a:r>
            <a:r>
              <a:rPr kumimoji="0" lang="en-US" altLang="zh-CN"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1985~1997</a:t>
            </a:r>
            <a:r>
              <a:rPr kumimoji="0" lang="zh-CN" altLang="en-US"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年的各年通货膨胀率（</a:t>
            </a:r>
            <a:r>
              <a:rPr kumimoji="0" lang="en-US" altLang="zh-CN"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400" b="1"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kumimoji="0" lang="zh-CN" altLang="en-US" sz="14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zh-CN" altLang="en-US" sz="14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资料来源：各年</a:t>
            </a:r>
            <a:r>
              <a:rPr kumimoji="0" lang="en-US" altLang="zh-CN" sz="14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4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中国统计年鉴</a:t>
            </a:r>
            <a:r>
              <a:rPr kumimoji="0" lang="en-US" altLang="zh-CN" sz="1400" b="0" i="0" u="none" strike="noStrike" cap="none" normalizeH="0" baseline="0" dirty="0">
                <a:ln>
                  <a:noFill/>
                </a:ln>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kumimoji="0" lang="zh-CN" altLang="en-US" sz="14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D680BE0A-42F8-4E74-80CD-FAC18A1ABE04}"/>
              </a:ext>
            </a:extLst>
          </p:cNvPr>
          <p:cNvSpPr txBox="1"/>
          <p:nvPr/>
        </p:nvSpPr>
        <p:spPr>
          <a:xfrm>
            <a:off x="683568" y="836712"/>
            <a:ext cx="568863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a:t>
            </a:r>
            <a:r>
              <a:rPr lang="zh-CN" altLang="zh-CN" sz="2800" b="1" dirty="0">
                <a:latin typeface="微软雅黑" panose="020B0503020204020204" pitchFamily="34" charset="-122"/>
                <a:ea typeface="微软雅黑" panose="020B0503020204020204" pitchFamily="34" charset="-122"/>
              </a:rPr>
              <a:t>财政部出台国债保值贴补规定</a:t>
            </a:r>
            <a:endParaRPr lang="en-US" altLang="zh-CN"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0366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3F8869C-CB8F-4288-AC81-92755C7D439F}"/>
              </a:ext>
            </a:extLst>
          </p:cNvPr>
          <p:cNvSpPr>
            <a:spLocks noGrp="1"/>
          </p:cNvSpPr>
          <p:nvPr>
            <p:ph type="sldNum" sz="quarter" idx="12"/>
          </p:nvPr>
        </p:nvSpPr>
        <p:spPr/>
        <p:txBody>
          <a:bodyPr/>
          <a:lstStyle/>
          <a:p>
            <a:pPr>
              <a:defRPr/>
            </a:pPr>
            <a:fld id="{30F11AE2-8E3C-4A92-9BBF-8CC289021EE2}" type="slidenum">
              <a:rPr lang="zh-CN" altLang="en-US" smtClean="0"/>
              <a:pPr>
                <a:defRPr/>
              </a:pPr>
              <a:t>14</a:t>
            </a:fld>
            <a:endParaRPr lang="zh-CN" altLang="en-US"/>
          </a:p>
        </p:txBody>
      </p:sp>
      <p:sp>
        <p:nvSpPr>
          <p:cNvPr id="4" name="文本框 3">
            <a:extLst>
              <a:ext uri="{FF2B5EF4-FFF2-40B4-BE49-F238E27FC236}">
                <a16:creationId xmlns:a16="http://schemas.microsoft.com/office/drawing/2014/main" id="{05D04FD5-EB59-4DC4-837B-BF5CC410587B}"/>
              </a:ext>
            </a:extLst>
          </p:cNvPr>
          <p:cNvSpPr txBox="1"/>
          <p:nvPr/>
        </p:nvSpPr>
        <p:spPr>
          <a:xfrm>
            <a:off x="467544" y="908720"/>
            <a:ext cx="4752528" cy="523220"/>
          </a:xfrm>
          <a:prstGeom prst="rect">
            <a:avLst/>
          </a:prstGeom>
          <a:noFill/>
        </p:spPr>
        <p:txBody>
          <a:bodyPr wrap="square">
            <a:spAutoFit/>
          </a:bodyPr>
          <a:lstStyle/>
          <a:p>
            <a:pPr indent="267970"/>
            <a:r>
              <a:rPr lang="zh-CN" altLang="zh-CN" sz="2800" b="1" dirty="0">
                <a:latin typeface="微软雅黑" panose="020B0503020204020204" pitchFamily="34" charset="-122"/>
                <a:ea typeface="微软雅黑" panose="020B0503020204020204" pitchFamily="34" charset="-122"/>
              </a:rPr>
              <a:t>二、财政不能再向央行透支</a:t>
            </a:r>
          </a:p>
        </p:txBody>
      </p:sp>
      <p:sp>
        <p:nvSpPr>
          <p:cNvPr id="6" name="文本框 5">
            <a:extLst>
              <a:ext uri="{FF2B5EF4-FFF2-40B4-BE49-F238E27FC236}">
                <a16:creationId xmlns:a16="http://schemas.microsoft.com/office/drawing/2014/main" id="{1903FCCD-A967-4BAA-83C4-EDA367A55D70}"/>
              </a:ext>
            </a:extLst>
          </p:cNvPr>
          <p:cNvSpPr txBox="1"/>
          <p:nvPr/>
        </p:nvSpPr>
        <p:spPr>
          <a:xfrm>
            <a:off x="683568" y="1628800"/>
            <a:ext cx="7542584" cy="4491422"/>
          </a:xfrm>
          <a:prstGeom prst="rect">
            <a:avLst/>
          </a:prstGeom>
          <a:noFill/>
        </p:spPr>
        <p:txBody>
          <a:bodyPr wrap="square">
            <a:spAutoFit/>
          </a:bodyPr>
          <a:lstStyle/>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从恢复发行国债起至分税制改革之前，中央财政赤字主要通过向中央银行透支或借款来弥补。这就造成了这一时期财政赤字与通货膨胀之间形成了一种如影随形般的关系，极大地损害了国民经济和国家财政的发展和稳定。</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1993</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12</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25</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日</a:t>
            </a:r>
            <a:r>
              <a:rPr lang="zh-CN" altLang="en-US"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《国务院关于金融体制改革的决定》要求，</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完善国债市场，为人民银行开展公开市场业务创造条件。</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财政部停止向中国人民银行借款，财政预算先支后收的头寸短缺靠短期国债解决，财政赤字通过发行国债弥补。</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政策性银行可按照核定的数额，面向社会发行国家担保债券，用于经济结构的调整。邮政储蓄、社会保障基金节余和各金融机构的资金中，要保有一定比例的国债，全国性商业银行可以以此作为抵押向人民银行融通资金</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1995</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年出台的《中国人民银行法》第二十九条规定，</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中国人民银行不得对政府财政透支，不得直接认购、包销国债和其他政府债券。</a:t>
            </a:r>
          </a:p>
        </p:txBody>
      </p:sp>
    </p:spTree>
    <p:extLst>
      <p:ext uri="{BB962C8B-B14F-4D97-AF65-F5344CB8AC3E}">
        <p14:creationId xmlns:p14="http://schemas.microsoft.com/office/powerpoint/2010/main" val="977149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0CD6464-7CD6-4A66-AAB8-D4628306C367}"/>
              </a:ext>
            </a:extLst>
          </p:cNvPr>
          <p:cNvSpPr>
            <a:spLocks noGrp="1"/>
          </p:cNvSpPr>
          <p:nvPr>
            <p:ph type="sldNum" sz="quarter" idx="12"/>
          </p:nvPr>
        </p:nvSpPr>
        <p:spPr/>
        <p:txBody>
          <a:bodyPr/>
          <a:lstStyle/>
          <a:p>
            <a:pPr>
              <a:defRPr/>
            </a:pPr>
            <a:fld id="{30F11AE2-8E3C-4A92-9BBF-8CC289021EE2}" type="slidenum">
              <a:rPr lang="zh-CN" altLang="en-US" smtClean="0"/>
              <a:pPr>
                <a:defRPr/>
              </a:pPr>
              <a:t>15</a:t>
            </a:fld>
            <a:endParaRPr lang="zh-CN" altLang="en-US"/>
          </a:p>
        </p:txBody>
      </p:sp>
      <p:sp>
        <p:nvSpPr>
          <p:cNvPr id="3" name="Rectangle 1">
            <a:extLst>
              <a:ext uri="{FF2B5EF4-FFF2-40B4-BE49-F238E27FC236}">
                <a16:creationId xmlns:a16="http://schemas.microsoft.com/office/drawing/2014/main" id="{7FAEEB2F-6255-4F72-A80E-0C73112F0224}"/>
              </a:ext>
            </a:extLst>
          </p:cNvPr>
          <p:cNvSpPr>
            <a:spLocks noChangeArrowheads="1"/>
          </p:cNvSpPr>
          <p:nvPr/>
        </p:nvSpPr>
        <p:spPr bwMode="auto">
          <a:xfrm>
            <a:off x="827584" y="1620516"/>
            <a:ext cx="7787208" cy="1705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just" defTabSz="914400" rtl="0" eaLnBrk="0" fontAlgn="base" latinLnBrk="0" hangingPunct="0">
              <a:lnSpc>
                <a:spcPct val="150000"/>
              </a:lnSpc>
              <a:spcBef>
                <a:spcPct val="0"/>
              </a:spcBef>
              <a:spcAft>
                <a:spcPct val="0"/>
              </a:spcAft>
              <a:buClrTx/>
              <a:buSzTx/>
              <a:buFontTx/>
              <a:buNone/>
              <a:tabLst/>
            </a:pP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由于财政不能再向央行透支，加上</a:t>
            </a: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1994</a:t>
            </a:r>
            <a:r>
              <a:rPr lang="zh-CN" altLang="en-US"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年我国进行了多项财政改革，为弥补收支缺口，</a:t>
            </a: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1994</a:t>
            </a:r>
            <a:r>
              <a:rPr lang="zh-CN" altLang="en-US"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年财政部推出了凭证式国债、记账式国债等国债新品种，我国国债发行规模出现了跳跃性增长，当年国债发行额一举突破千亿元大关。</a:t>
            </a:r>
          </a:p>
        </p:txBody>
      </p:sp>
      <p:graphicFrame>
        <p:nvGraphicFramePr>
          <p:cNvPr id="5" name="表格 4">
            <a:extLst>
              <a:ext uri="{FF2B5EF4-FFF2-40B4-BE49-F238E27FC236}">
                <a16:creationId xmlns:a16="http://schemas.microsoft.com/office/drawing/2014/main" id="{30B2A682-D897-40A2-A9D4-F1B35B1E488C}"/>
              </a:ext>
            </a:extLst>
          </p:cNvPr>
          <p:cNvGraphicFramePr/>
          <p:nvPr>
            <p:extLst>
              <p:ext uri="{D42A27DB-BD31-4B8C-83A1-F6EECF244321}">
                <p14:modId xmlns:p14="http://schemas.microsoft.com/office/powerpoint/2010/main" val="2177663044"/>
              </p:ext>
            </p:extLst>
          </p:nvPr>
        </p:nvGraphicFramePr>
        <p:xfrm>
          <a:off x="628650" y="3744747"/>
          <a:ext cx="7886700" cy="2070650"/>
        </p:xfrm>
        <a:graphic>
          <a:graphicData uri="http://schemas.openxmlformats.org/drawingml/2006/table">
            <a:tbl>
              <a:tblPr firstRow="1" firstCol="1" bandRow="1">
                <a:tableStyleId>{21E4AEA4-8DFA-4A89-87EB-49C32662AFE0}</a:tableStyleId>
              </a:tblPr>
              <a:tblGrid>
                <a:gridCol w="1577340">
                  <a:extLst>
                    <a:ext uri="{9D8B030D-6E8A-4147-A177-3AD203B41FA5}">
                      <a16:colId xmlns:a16="http://schemas.microsoft.com/office/drawing/2014/main" val="2751210679"/>
                    </a:ext>
                  </a:extLst>
                </a:gridCol>
                <a:gridCol w="1577340">
                  <a:extLst>
                    <a:ext uri="{9D8B030D-6E8A-4147-A177-3AD203B41FA5}">
                      <a16:colId xmlns:a16="http://schemas.microsoft.com/office/drawing/2014/main" val="2529712120"/>
                    </a:ext>
                  </a:extLst>
                </a:gridCol>
                <a:gridCol w="1577340">
                  <a:extLst>
                    <a:ext uri="{9D8B030D-6E8A-4147-A177-3AD203B41FA5}">
                      <a16:colId xmlns:a16="http://schemas.microsoft.com/office/drawing/2014/main" val="1647975243"/>
                    </a:ext>
                  </a:extLst>
                </a:gridCol>
                <a:gridCol w="1577340">
                  <a:extLst>
                    <a:ext uri="{9D8B030D-6E8A-4147-A177-3AD203B41FA5}">
                      <a16:colId xmlns:a16="http://schemas.microsoft.com/office/drawing/2014/main" val="2930910153"/>
                    </a:ext>
                  </a:extLst>
                </a:gridCol>
                <a:gridCol w="1577340">
                  <a:extLst>
                    <a:ext uri="{9D8B030D-6E8A-4147-A177-3AD203B41FA5}">
                      <a16:colId xmlns:a16="http://schemas.microsoft.com/office/drawing/2014/main" val="1593829054"/>
                    </a:ext>
                  </a:extLst>
                </a:gridCol>
              </a:tblGrid>
              <a:tr h="414130">
                <a:tc>
                  <a:txBody>
                    <a:bodyPr/>
                    <a:lstStyle/>
                    <a:p>
                      <a:pPr algn="ctr" fontAlgn="t">
                        <a:spcBef>
                          <a:spcPts val="0"/>
                        </a:spcBef>
                        <a:spcAft>
                          <a:spcPts val="0"/>
                        </a:spcAft>
                      </a:pPr>
                      <a:r>
                        <a:rPr lang="zh-CN" alt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年份</a:t>
                      </a:r>
                      <a:endParaRPr lang="zh-CN" altLang="en-US"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合计</a:t>
                      </a:r>
                      <a:endParaRPr lang="zh-CN" altLang="en-US"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国内债务</a:t>
                      </a:r>
                      <a:endParaRPr lang="zh-CN" altLang="en-US"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国外借款</a:t>
                      </a:r>
                      <a:endParaRPr lang="zh-CN" altLang="en-US"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国内其他债务</a:t>
                      </a:r>
                      <a:endParaRPr lang="zh-CN" altLang="en-US"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77141972"/>
                  </a:ext>
                </a:extLst>
              </a:tr>
              <a:tr h="414130">
                <a:tc>
                  <a:txBody>
                    <a:bodyPr/>
                    <a:lstStyle/>
                    <a:p>
                      <a:pPr algn="just"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1994</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1175.25</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1028.57</a:t>
                      </a:r>
                      <a:endParaRPr lang="en-US" altLang="zh-CN"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146.68</a:t>
                      </a:r>
                      <a:endParaRPr lang="en-US" altLang="zh-CN"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0</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0393309"/>
                  </a:ext>
                </a:extLst>
              </a:tr>
              <a:tr h="414130">
                <a:tc>
                  <a:txBody>
                    <a:bodyPr/>
                    <a:lstStyle/>
                    <a:p>
                      <a:pPr algn="just"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1995</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1549.76</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1510.86</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38.90</a:t>
                      </a:r>
                      <a:endParaRPr lang="en-US" altLang="zh-CN"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0</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9451408"/>
                  </a:ext>
                </a:extLst>
              </a:tr>
              <a:tr h="414130">
                <a:tc>
                  <a:txBody>
                    <a:bodyPr/>
                    <a:lstStyle/>
                    <a:p>
                      <a:pPr algn="just"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1996</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1967.28</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1847.77</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119.51</a:t>
                      </a:r>
                      <a:endParaRPr lang="en-US" altLang="zh-CN"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en-US" altLang="zh-CN"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726550"/>
                  </a:ext>
                </a:extLst>
              </a:tr>
              <a:tr h="414130">
                <a:tc>
                  <a:txBody>
                    <a:bodyPr/>
                    <a:lstStyle/>
                    <a:p>
                      <a:pPr algn="just"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1997</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2476.82</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2412.03</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a:effectLst/>
                          <a:latin typeface="Times New Roman" panose="02020603050405020304" pitchFamily="18" charset="0"/>
                          <a:ea typeface="微软雅黑" panose="020B0503020204020204" pitchFamily="34" charset="-122"/>
                          <a:cs typeface="Times New Roman" panose="02020603050405020304" pitchFamily="18" charset="0"/>
                        </a:rPr>
                        <a:t>64.79</a:t>
                      </a:r>
                      <a:endParaRPr lang="en-US" altLang="zh-CN" sz="16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spcBef>
                          <a:spcPts val="0"/>
                        </a:spcBef>
                        <a:spcAft>
                          <a:spcPts val="0"/>
                        </a:spcAft>
                      </a:pPr>
                      <a:r>
                        <a:rPr lang="en-US" sz="16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en-US" altLang="zh-CN" sz="16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5095998"/>
                  </a:ext>
                </a:extLst>
              </a:tr>
            </a:tbl>
          </a:graphicData>
        </a:graphic>
      </p:graphicFrame>
      <p:sp>
        <p:nvSpPr>
          <p:cNvPr id="4" name="文本框 3">
            <a:extLst>
              <a:ext uri="{FF2B5EF4-FFF2-40B4-BE49-F238E27FC236}">
                <a16:creationId xmlns:a16="http://schemas.microsoft.com/office/drawing/2014/main" id="{1CAAF831-4EFA-4037-9408-79D95BCF2DD1}"/>
              </a:ext>
            </a:extLst>
          </p:cNvPr>
          <p:cNvSpPr txBox="1"/>
          <p:nvPr/>
        </p:nvSpPr>
        <p:spPr>
          <a:xfrm>
            <a:off x="35496" y="908720"/>
            <a:ext cx="9001000" cy="523220"/>
          </a:xfrm>
          <a:prstGeom prst="rect">
            <a:avLst/>
          </a:prstGeom>
          <a:noFill/>
        </p:spPr>
        <p:txBody>
          <a:bodyPr wrap="square">
            <a:spAutoFit/>
          </a:bodyPr>
          <a:lstStyle/>
          <a:p>
            <a:pPr indent="267970"/>
            <a:r>
              <a:rPr lang="zh-CN" altLang="en-US" sz="2800" b="1" dirty="0">
                <a:latin typeface="微软雅黑" panose="020B0503020204020204" pitchFamily="34" charset="-122"/>
                <a:ea typeface="微软雅黑" panose="020B0503020204020204" pitchFamily="34" charset="-122"/>
              </a:rPr>
              <a:t>三</a:t>
            </a:r>
            <a:r>
              <a:rPr lang="zh-CN" altLang="zh-CN" sz="2800" b="1" dirty="0">
                <a:latin typeface="微软雅黑" panose="020B0503020204020204" pitchFamily="34" charset="-122"/>
                <a:ea typeface="微软雅黑" panose="020B0503020204020204" pitchFamily="34" charset="-122"/>
              </a:rPr>
              <a:t>、财政</a:t>
            </a:r>
            <a:r>
              <a:rPr lang="zh-CN" altLang="en-US" sz="2800" b="1" dirty="0">
                <a:latin typeface="微软雅黑" panose="020B0503020204020204" pitchFamily="34" charset="-122"/>
                <a:ea typeface="微软雅黑" panose="020B0503020204020204" pitchFamily="34" charset="-122"/>
              </a:rPr>
              <a:t>部推出凭证式国债、记账式国债等国债新品种</a:t>
            </a:r>
            <a:endParaRPr lang="zh-CN"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CA1291AE-B0C2-4C4E-ACEE-3D76F3B44A93}"/>
              </a:ext>
            </a:extLst>
          </p:cNvPr>
          <p:cNvSpPr txBox="1"/>
          <p:nvPr/>
        </p:nvSpPr>
        <p:spPr>
          <a:xfrm>
            <a:off x="2771800" y="3360606"/>
            <a:ext cx="4572000" cy="307777"/>
          </a:xfrm>
          <a:prstGeom prst="rect">
            <a:avLst/>
          </a:prstGeom>
          <a:noFill/>
        </p:spPr>
        <p:txBody>
          <a:bodyPr wrap="square">
            <a:spAutoFit/>
          </a:bodyPr>
          <a:lstStyle/>
          <a:p>
            <a:pPr marL="0" marR="0" lvl="0" indent="266700" algn="l" defTabSz="914400" rtl="0" eaLnBrk="0" fontAlgn="base" latinLnBrk="0" hangingPunct="0">
              <a:lnSpc>
                <a:spcPct val="100000"/>
              </a:lnSpc>
              <a:spcBef>
                <a:spcPct val="0"/>
              </a:spcBef>
              <a:spcAft>
                <a:spcPct val="0"/>
              </a:spcAft>
              <a:buClrTx/>
              <a:buSzTx/>
              <a:buFontTx/>
              <a:buNone/>
              <a:tabLst/>
            </a:pPr>
            <a:r>
              <a:rPr lang="zh-CN" altLang="en-US"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 </a:t>
            </a:r>
            <a:r>
              <a:rPr lang="en-US" altLang="zh-CN"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1994</a:t>
            </a:r>
            <a:r>
              <a:rPr lang="zh-CN" altLang="en-US"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~1997</a:t>
            </a:r>
            <a:r>
              <a:rPr lang="zh-CN" altLang="en-US"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年我国国债发行情况</a:t>
            </a:r>
          </a:p>
        </p:txBody>
      </p:sp>
      <p:sp>
        <p:nvSpPr>
          <p:cNvPr id="10" name="文本框 9">
            <a:extLst>
              <a:ext uri="{FF2B5EF4-FFF2-40B4-BE49-F238E27FC236}">
                <a16:creationId xmlns:a16="http://schemas.microsoft.com/office/drawing/2014/main" id="{DB627863-8C12-483A-A1F5-579EF1981399}"/>
              </a:ext>
            </a:extLst>
          </p:cNvPr>
          <p:cNvSpPr txBox="1"/>
          <p:nvPr/>
        </p:nvSpPr>
        <p:spPr>
          <a:xfrm>
            <a:off x="657252" y="6048573"/>
            <a:ext cx="4572000" cy="307777"/>
          </a:xfrm>
          <a:prstGeom prst="rect">
            <a:avLst/>
          </a:prstGeom>
          <a:noFill/>
        </p:spPr>
        <p:txBody>
          <a:bodyPr wrap="square">
            <a:spAutoFit/>
          </a:bodyPr>
          <a:lstStyle/>
          <a:p>
            <a:pPr algn="just"/>
            <a:r>
              <a:rPr lang="zh-CN" altLang="zh-CN" sz="14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资料来源：《中国财政年鉴</a:t>
            </a:r>
            <a:r>
              <a:rPr lang="en-US" altLang="zh-CN" sz="14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2006</a:t>
            </a:r>
            <a:r>
              <a:rPr lang="zh-CN" altLang="zh-CN" sz="14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4085789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21C40A2-4132-4594-8D00-95848E01DC9F}"/>
              </a:ext>
            </a:extLst>
          </p:cNvPr>
          <p:cNvSpPr>
            <a:spLocks noGrp="1"/>
          </p:cNvSpPr>
          <p:nvPr>
            <p:ph type="sldNum" sz="quarter" idx="12"/>
          </p:nvPr>
        </p:nvSpPr>
        <p:spPr/>
        <p:txBody>
          <a:bodyPr/>
          <a:lstStyle/>
          <a:p>
            <a:pPr>
              <a:defRPr/>
            </a:pPr>
            <a:fld id="{30F11AE2-8E3C-4A92-9BBF-8CC289021EE2}" type="slidenum">
              <a:rPr lang="zh-CN" altLang="en-US" smtClean="0"/>
              <a:pPr>
                <a:defRPr/>
              </a:pPr>
              <a:t>16</a:t>
            </a:fld>
            <a:endParaRPr lang="zh-CN" altLang="en-US"/>
          </a:p>
        </p:txBody>
      </p:sp>
      <p:sp>
        <p:nvSpPr>
          <p:cNvPr id="4" name="文本框 3">
            <a:extLst>
              <a:ext uri="{FF2B5EF4-FFF2-40B4-BE49-F238E27FC236}">
                <a16:creationId xmlns:a16="http://schemas.microsoft.com/office/drawing/2014/main" id="{7577C27E-AAEF-42CD-A8D2-5E64DF0C6865}"/>
              </a:ext>
            </a:extLst>
          </p:cNvPr>
          <p:cNvSpPr txBox="1"/>
          <p:nvPr/>
        </p:nvSpPr>
        <p:spPr>
          <a:xfrm>
            <a:off x="467544" y="908720"/>
            <a:ext cx="7848872" cy="954107"/>
          </a:xfrm>
          <a:prstGeom prst="rect">
            <a:avLst/>
          </a:prstGeom>
          <a:noFill/>
        </p:spPr>
        <p:txBody>
          <a:bodyPr wrap="square">
            <a:spAutoFit/>
          </a:bodyPr>
          <a:lstStyle/>
          <a:p>
            <a:pPr indent="267970"/>
            <a:r>
              <a:rPr lang="zh-CN" altLang="en-US" sz="2800" b="1" dirty="0">
                <a:latin typeface="微软雅黑" panose="020B0503020204020204" pitchFamily="34" charset="-122"/>
                <a:ea typeface="微软雅黑" panose="020B0503020204020204" pitchFamily="34" charset="-122"/>
              </a:rPr>
              <a:t>四</a:t>
            </a:r>
            <a:r>
              <a:rPr lang="zh-CN" altLang="zh-CN" sz="2800" b="1" dirty="0">
                <a:latin typeface="微软雅黑" panose="020B0503020204020204" pitchFamily="34" charset="-122"/>
                <a:ea typeface="微软雅黑" panose="020B0503020204020204" pitchFamily="34" charset="-122"/>
              </a:rPr>
              <a:t>、随着银行间场外交易市场的兴起，</a:t>
            </a:r>
            <a:endParaRPr lang="en-US" altLang="zh-CN" sz="2800" b="1" dirty="0">
              <a:latin typeface="微软雅黑" panose="020B0503020204020204" pitchFamily="34" charset="-122"/>
              <a:ea typeface="微软雅黑" panose="020B0503020204020204" pitchFamily="34" charset="-122"/>
            </a:endParaRPr>
          </a:p>
          <a:p>
            <a:pPr indent="267970"/>
            <a:r>
              <a:rPr lang="en-US" altLang="zh-CN" sz="2800" b="1" dirty="0">
                <a:latin typeface="微软雅黑" panose="020B0503020204020204" pitchFamily="34" charset="-122"/>
                <a:ea typeface="微软雅黑" panose="020B0503020204020204" pitchFamily="34" charset="-122"/>
              </a:rPr>
              <a:t>       </a:t>
            </a:r>
            <a:r>
              <a:rPr lang="zh-CN" altLang="zh-CN" sz="2800" b="1" dirty="0">
                <a:latin typeface="微软雅黑" panose="020B0503020204020204" pitchFamily="34" charset="-122"/>
                <a:ea typeface="微软雅黑" panose="020B0503020204020204" pitchFamily="34" charset="-122"/>
              </a:rPr>
              <a:t>交易所国债市场由盛转衰政</a:t>
            </a:r>
          </a:p>
        </p:txBody>
      </p:sp>
      <p:sp>
        <p:nvSpPr>
          <p:cNvPr id="6" name="文本框 5">
            <a:extLst>
              <a:ext uri="{FF2B5EF4-FFF2-40B4-BE49-F238E27FC236}">
                <a16:creationId xmlns:a16="http://schemas.microsoft.com/office/drawing/2014/main" id="{FE7EDA07-33B8-459D-A72F-70F7FE969322}"/>
              </a:ext>
            </a:extLst>
          </p:cNvPr>
          <p:cNvSpPr txBox="1"/>
          <p:nvPr/>
        </p:nvSpPr>
        <p:spPr>
          <a:xfrm>
            <a:off x="899592" y="1916832"/>
            <a:ext cx="7416824" cy="4683590"/>
          </a:xfrm>
          <a:prstGeom prst="rect">
            <a:avLst/>
          </a:prstGeom>
          <a:noFill/>
        </p:spPr>
        <p:txBody>
          <a:bodyPr wrap="square">
            <a:spAutoFit/>
          </a:bodyPr>
          <a:lstStyle/>
          <a:p>
            <a:pPr marL="285750" indent="-285750" algn="just">
              <a:lnSpc>
                <a:spcPts val="2500"/>
              </a:lnSpc>
              <a:spcAft>
                <a:spcPts val="1000"/>
              </a:spcAft>
              <a:buFont typeface="Wingdings" panose="05000000000000000000" pitchFamily="2" charset="2"/>
              <a:buChar char="l"/>
            </a:pP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1994</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年，交易所国债市场的蓬勃发展，成为主流的国债交易场所。交易所债券市场的现货交易开始明显放大</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1995</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8</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月，国家停止一切场外交易市场，证券交易所成为我国唯一合法的国债交易市场</a:t>
            </a:r>
            <a:r>
              <a:rPr lang="zh-CN" altLang="en-US" sz="1800"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1997</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日，中国人民银行决定商业银行全部退出上海和深圳交易所的国债市场</a:t>
            </a:r>
            <a:r>
              <a:rPr lang="zh-CN" altLang="en-US" sz="1800"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1997</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16</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日，银行间债券市场正式开始交易</a:t>
            </a:r>
            <a:r>
              <a:rPr lang="zh-CN" altLang="en-US" sz="1800"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从</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1999</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年起，银行间国债市场呈现了令人惊异的发展速度</a:t>
            </a:r>
            <a:r>
              <a:rPr lang="zh-CN" altLang="en-US" sz="1800"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1998</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年至</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2000</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年间</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银行间市场成员基本覆盖了中国的金融体系，</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银行间</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债券市场成为</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金融机构间</a:t>
            </a: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的市场</a:t>
            </a:r>
            <a:r>
              <a:rPr lang="zh-CN" altLang="en-US" sz="1800"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marL="285750" indent="-285750" algn="just">
              <a:lnSpc>
                <a:spcPts val="2500"/>
              </a:lnSpc>
              <a:spcAft>
                <a:spcPts val="1000"/>
              </a:spcAft>
              <a:buFont typeface="Wingdings" panose="05000000000000000000" pitchFamily="2" charset="2"/>
              <a:buChar char="l"/>
            </a:pPr>
            <a:r>
              <a:rPr lang="en-US"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2002</a:t>
            </a:r>
            <a:r>
              <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年银行间债券市场的发行量、交易量以及托管量首次全面超过交易所市场，银行间市场正式成为中国债券市场的主导力量</a:t>
            </a:r>
            <a:r>
              <a:rPr lang="zh-CN" altLang="en-US" kern="100" dirty="0">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736070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17</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1998</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年</a:t>
              </a:r>
              <a:r>
                <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~2007</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年的公债管理</a:t>
              </a:r>
              <a:endPar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四</a:t>
            </a:r>
          </a:p>
        </p:txBody>
      </p:sp>
    </p:spTree>
    <p:extLst>
      <p:ext uri="{BB962C8B-B14F-4D97-AF65-F5344CB8AC3E}">
        <p14:creationId xmlns:p14="http://schemas.microsoft.com/office/powerpoint/2010/main" val="4169757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51D1F6A-B7A5-43C0-B12B-4CD04E255F1F}"/>
              </a:ext>
            </a:extLst>
          </p:cNvPr>
          <p:cNvSpPr>
            <a:spLocks noGrp="1"/>
          </p:cNvSpPr>
          <p:nvPr>
            <p:ph type="sldNum" sz="quarter" idx="12"/>
          </p:nvPr>
        </p:nvSpPr>
        <p:spPr/>
        <p:txBody>
          <a:bodyPr/>
          <a:lstStyle/>
          <a:p>
            <a:pPr>
              <a:defRPr/>
            </a:pPr>
            <a:fld id="{30F11AE2-8E3C-4A92-9BBF-8CC289021EE2}" type="slidenum">
              <a:rPr lang="zh-CN" altLang="en-US" smtClean="0"/>
              <a:pPr>
                <a:defRPr/>
              </a:pPr>
              <a:t>18</a:t>
            </a:fld>
            <a:endParaRPr lang="zh-CN" altLang="en-US"/>
          </a:p>
        </p:txBody>
      </p:sp>
      <p:sp>
        <p:nvSpPr>
          <p:cNvPr id="4" name="文本框 3">
            <a:extLst>
              <a:ext uri="{FF2B5EF4-FFF2-40B4-BE49-F238E27FC236}">
                <a16:creationId xmlns:a16="http://schemas.microsoft.com/office/drawing/2014/main" id="{6BF3501C-6F50-4392-89B7-12E12E5E51AA}"/>
              </a:ext>
            </a:extLst>
          </p:cNvPr>
          <p:cNvSpPr txBox="1"/>
          <p:nvPr/>
        </p:nvSpPr>
        <p:spPr>
          <a:xfrm>
            <a:off x="971600" y="1464728"/>
            <a:ext cx="7283152" cy="5132624"/>
          </a:xfrm>
          <a:prstGeom prst="rect">
            <a:avLst/>
          </a:prstGeom>
          <a:noFill/>
        </p:spPr>
        <p:txBody>
          <a:bodyPr wrap="square">
            <a:spAutoFit/>
          </a:bodyPr>
          <a:lstStyle/>
          <a:p>
            <a:pPr indent="267970" algn="just">
              <a:lnSpc>
                <a:spcPts val="2500"/>
              </a:lnSpc>
              <a:spcAft>
                <a:spcPts val="2000"/>
              </a:spcAft>
            </a:pPr>
            <a:r>
              <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a:t>
            </a:r>
            <a:r>
              <a:rPr lang="en-US" altLang="zh-CN" sz="1800" dirty="0">
                <a:solidFill>
                  <a:srgbClr val="000000"/>
                </a:solidFill>
                <a:effectLst/>
                <a:latin typeface="微软雅黑" panose="020B0503020204020204" pitchFamily="34" charset="-122"/>
                <a:ea typeface="微软雅黑" panose="020B0503020204020204" pitchFamily="34" charset="-122"/>
              </a:rPr>
              <a:t>1998 </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年之前</a:t>
            </a:r>
            <a:r>
              <a:rPr lang="zh-CN" altLang="en-US"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我国政府对于赤字的态度非常谨慎。到</a:t>
            </a:r>
            <a:r>
              <a:rPr lang="en-US" altLang="zh-CN" sz="1800" dirty="0">
                <a:solidFill>
                  <a:srgbClr val="000000"/>
                </a:solidFill>
                <a:effectLst/>
                <a:latin typeface="微软雅黑" panose="020B0503020204020204" pitchFamily="34" charset="-122"/>
                <a:ea typeface="微软雅黑" panose="020B0503020204020204" pitchFamily="34" charset="-122"/>
              </a:rPr>
              <a:t>1998</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年年中，由于经济形势持续恶化，国内外经济环境的变化促使我国国债政策发生了质的变化，</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政府开始主动地通过增发国债来增加投资性支出</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，以扩大有效需求，推动经济增长，赤字型国债和增支型国债交织在一起，</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为期七年（</a:t>
            </a:r>
            <a:r>
              <a:rPr lang="en-US" altLang="zh-CN" sz="1800" b="1" dirty="0">
                <a:solidFill>
                  <a:srgbClr val="C00000"/>
                </a:solidFill>
                <a:effectLst/>
                <a:latin typeface="微软雅黑" panose="020B0503020204020204" pitchFamily="34" charset="-122"/>
                <a:ea typeface="微软雅黑" panose="020B0503020204020204" pitchFamily="34" charset="-122"/>
              </a:rPr>
              <a:t>1998</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b="1" dirty="0">
                <a:solidFill>
                  <a:srgbClr val="C00000"/>
                </a:solidFill>
                <a:effectLst/>
                <a:latin typeface="微软雅黑" panose="020B0503020204020204" pitchFamily="34" charset="-122"/>
                <a:ea typeface="微软雅黑" panose="020B0503020204020204" pitchFamily="34" charset="-122"/>
              </a:rPr>
              <a:t>~2004</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年）的积极财政政策形成了中国国债发行的快速增长期</a:t>
            </a:r>
            <a:r>
              <a:rPr lang="zh-CN" altLang="en-US"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7970" algn="just">
              <a:lnSpc>
                <a:spcPts val="2500"/>
              </a:lnSpc>
              <a:spcAft>
                <a:spcPts val="1000"/>
              </a:spcAft>
            </a:pPr>
            <a:r>
              <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dirty="0">
                <a:effectLst/>
                <a:latin typeface="微软雅黑" panose="020B0503020204020204" pitchFamily="34" charset="-122"/>
                <a:ea typeface="微软雅黑" panose="020B0503020204020204" pitchFamily="34" charset="-122"/>
                <a:cs typeface="Times New Roman" panose="02020603050405020304" pitchFamily="18" charset="0"/>
              </a:rPr>
              <a:t>国债投资的积极作用和绩效</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，主要体现在</a:t>
            </a:r>
            <a:r>
              <a:rPr lang="zh-CN" altLang="en-US" sz="18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7970" algn="just">
              <a:lnSpc>
                <a:spcPts val="2500"/>
              </a:lnSpc>
              <a:spcAft>
                <a:spcPts val="1000"/>
              </a:spcAft>
            </a:pPr>
            <a:r>
              <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对扩大内需，促进经济发展；</a:t>
            </a:r>
            <a:endPar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7970" algn="just">
              <a:lnSpc>
                <a:spcPts val="2500"/>
              </a:lnSpc>
              <a:spcAft>
                <a:spcPts val="1000"/>
              </a:spcAft>
            </a:pPr>
            <a:r>
              <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加强基础设施建设，为经济发展创造良好环境；</a:t>
            </a:r>
            <a:endPar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7970" algn="just">
              <a:lnSpc>
                <a:spcPts val="2500"/>
              </a:lnSpc>
              <a:spcAft>
                <a:spcPts val="1000"/>
              </a:spcAft>
            </a:pPr>
            <a:r>
              <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推动西部开发，促进地区经济协调发展；</a:t>
            </a:r>
            <a:endPar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7970" algn="just">
              <a:lnSpc>
                <a:spcPts val="2500"/>
              </a:lnSpc>
              <a:spcAft>
                <a:spcPts val="1000"/>
              </a:spcAft>
            </a:pPr>
            <a:r>
              <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加强生态环境保护以及提高人民生活水平等方面。</a:t>
            </a:r>
            <a:endPar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7970" algn="just">
              <a:lnSpc>
                <a:spcPts val="2500"/>
              </a:lnSpc>
              <a:spcAft>
                <a:spcPts val="1000"/>
              </a:spcAft>
            </a:pPr>
            <a:r>
              <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由于国债资金项目从立项到实施的过程中存在一些盲目决策和贪污腐败，导致部分项目的实施效果较差</a:t>
            </a:r>
            <a:r>
              <a:rPr lang="zh-CN" altLang="en-US" sz="18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文本框 5">
            <a:extLst>
              <a:ext uri="{FF2B5EF4-FFF2-40B4-BE49-F238E27FC236}">
                <a16:creationId xmlns:a16="http://schemas.microsoft.com/office/drawing/2014/main" id="{50D187A8-9B17-48D5-A5AC-FBAFF8C260F3}"/>
              </a:ext>
            </a:extLst>
          </p:cNvPr>
          <p:cNvSpPr txBox="1"/>
          <p:nvPr/>
        </p:nvSpPr>
        <p:spPr>
          <a:xfrm>
            <a:off x="467544" y="908720"/>
            <a:ext cx="7128792" cy="523220"/>
          </a:xfrm>
          <a:prstGeom prst="rect">
            <a:avLst/>
          </a:prstGeom>
          <a:noFill/>
        </p:spPr>
        <p:txBody>
          <a:bodyPr wrap="square">
            <a:spAutoFit/>
          </a:bodyPr>
          <a:lstStyle/>
          <a:p>
            <a:pPr indent="267970"/>
            <a:r>
              <a:rPr lang="zh-CN" altLang="en-US" sz="2800" b="1" dirty="0">
                <a:latin typeface="微软雅黑" panose="020B0503020204020204" pitchFamily="34" charset="-122"/>
                <a:ea typeface="微软雅黑" panose="020B0503020204020204" pitchFamily="34" charset="-122"/>
              </a:rPr>
              <a:t>一</a:t>
            </a:r>
            <a:r>
              <a:rPr lang="zh-CN"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积极财政政策的理论被引入公债管理</a:t>
            </a:r>
            <a:endParaRPr lang="zh-CN" altLang="zh-CN"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3586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F96C575-B1E4-407E-BDCD-671EAC8246FD}"/>
              </a:ext>
            </a:extLst>
          </p:cNvPr>
          <p:cNvSpPr>
            <a:spLocks noGrp="1"/>
          </p:cNvSpPr>
          <p:nvPr>
            <p:ph type="sldNum" sz="quarter" idx="12"/>
          </p:nvPr>
        </p:nvSpPr>
        <p:spPr/>
        <p:txBody>
          <a:bodyPr/>
          <a:lstStyle/>
          <a:p>
            <a:pPr>
              <a:defRPr/>
            </a:pPr>
            <a:fld id="{30F11AE2-8E3C-4A92-9BBF-8CC289021EE2}" type="slidenum">
              <a:rPr lang="zh-CN" altLang="en-US" smtClean="0"/>
              <a:pPr>
                <a:defRPr/>
              </a:pPr>
              <a:t>19</a:t>
            </a:fld>
            <a:endParaRPr lang="zh-CN" altLang="en-US"/>
          </a:p>
        </p:txBody>
      </p:sp>
      <p:sp>
        <p:nvSpPr>
          <p:cNvPr id="4" name="文本框 3">
            <a:extLst>
              <a:ext uri="{FF2B5EF4-FFF2-40B4-BE49-F238E27FC236}">
                <a16:creationId xmlns:a16="http://schemas.microsoft.com/office/drawing/2014/main" id="{3588D7EC-FCF5-47C7-A702-D6D0BF949319}"/>
              </a:ext>
            </a:extLst>
          </p:cNvPr>
          <p:cNvSpPr txBox="1"/>
          <p:nvPr/>
        </p:nvSpPr>
        <p:spPr>
          <a:xfrm>
            <a:off x="467544" y="908720"/>
            <a:ext cx="7128792" cy="523220"/>
          </a:xfrm>
          <a:prstGeom prst="rect">
            <a:avLst/>
          </a:prstGeom>
          <a:noFill/>
        </p:spPr>
        <p:txBody>
          <a:bodyPr wrap="square">
            <a:spAutoFit/>
          </a:bodyPr>
          <a:lstStyle/>
          <a:p>
            <a:pPr indent="267970"/>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、开始实施国债余额管理制度</a:t>
            </a:r>
          </a:p>
        </p:txBody>
      </p:sp>
      <p:sp>
        <p:nvSpPr>
          <p:cNvPr id="8" name="文本框 7">
            <a:extLst>
              <a:ext uri="{FF2B5EF4-FFF2-40B4-BE49-F238E27FC236}">
                <a16:creationId xmlns:a16="http://schemas.microsoft.com/office/drawing/2014/main" id="{0AB4C07D-0D31-4A6B-8E55-A248DFB1CE2F}"/>
              </a:ext>
            </a:extLst>
          </p:cNvPr>
          <p:cNvSpPr txBox="1"/>
          <p:nvPr/>
        </p:nvSpPr>
        <p:spPr>
          <a:xfrm>
            <a:off x="827584" y="1431940"/>
            <a:ext cx="7776864" cy="2118785"/>
          </a:xfrm>
          <a:prstGeom prst="rect">
            <a:avLst/>
          </a:prstGeom>
          <a:noFill/>
        </p:spPr>
        <p:txBody>
          <a:bodyPr wrap="square">
            <a:spAutoFit/>
          </a:bodyPr>
          <a:lstStyle/>
          <a:p>
            <a:pPr indent="266700" algn="just">
              <a:lnSpc>
                <a:spcPts val="2500"/>
              </a:lnSpc>
              <a:spcAft>
                <a:spcPts val="1000"/>
              </a:spcAft>
            </a:pPr>
            <a:r>
              <a:rPr lang="en-US"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   1981</a:t>
            </a:r>
            <a:r>
              <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年以来，我国一直实行逐年审批国债发行额制度管理国债筹资活动。</a:t>
            </a:r>
            <a:r>
              <a:rPr lang="en-US"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2005</a:t>
            </a:r>
            <a:r>
              <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年末，十届全国人大常委会第四十次委员长会议批准，从</a:t>
            </a:r>
            <a:r>
              <a:rPr lang="en-US"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2006</a:t>
            </a:r>
            <a:r>
              <a:rPr lang="zh-CN" altLang="zh-CN" sz="1800" kern="100" dirty="0">
                <a:effectLst/>
                <a:latin typeface="Times New Roman" panose="02020603050405020304" pitchFamily="18" charset="0"/>
                <a:ea typeface="微软雅黑" panose="020B0503020204020204" pitchFamily="34" charset="-122"/>
                <a:cs typeface="Times New Roman" panose="02020603050405020304" pitchFamily="18" charset="0"/>
              </a:rPr>
              <a:t>年起将年度发行额管理制改为国债余额管理制，这是我国完善国债管理、货币政策操作以及开展国库现金管理的客观需要。</a:t>
            </a:r>
          </a:p>
          <a:p>
            <a:pPr>
              <a:lnSpc>
                <a:spcPts val="2500"/>
              </a:lnSpc>
              <a:spcAft>
                <a:spcPts val="1000"/>
              </a:spcAft>
            </a:pPr>
            <a:r>
              <a:rPr lang="en-US"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dirty="0">
                <a:effectLst/>
                <a:latin typeface="Times New Roman" panose="02020603050405020304" pitchFamily="18" charset="0"/>
                <a:ea typeface="微软雅黑" panose="020B0503020204020204" pitchFamily="34" charset="-122"/>
                <a:cs typeface="Times New Roman" panose="02020603050405020304" pitchFamily="18" charset="0"/>
              </a:rPr>
              <a:t>与国债余额管理制度相配套，</a:t>
            </a:r>
            <a:r>
              <a:rPr lang="zh-CN" altLang="zh-CN" sz="1800" b="1"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从</a:t>
            </a:r>
            <a:r>
              <a:rPr lang="en-US" altLang="zh-CN" sz="1800" b="1"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 2006</a:t>
            </a:r>
            <a:r>
              <a:rPr lang="zh-CN" altLang="zh-CN" sz="1800" b="1"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年起我国国家财政预决算不再反映债务发行收入，只统计债务余额情况</a:t>
            </a:r>
            <a:r>
              <a:rPr lang="zh-CN" altLang="en-US" sz="1800"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9" name="文本框 8">
            <a:extLst>
              <a:ext uri="{FF2B5EF4-FFF2-40B4-BE49-F238E27FC236}">
                <a16:creationId xmlns:a16="http://schemas.microsoft.com/office/drawing/2014/main" id="{F4385E13-D47C-40FC-976C-4710E14C4490}"/>
              </a:ext>
            </a:extLst>
          </p:cNvPr>
          <p:cNvSpPr txBox="1"/>
          <p:nvPr/>
        </p:nvSpPr>
        <p:spPr>
          <a:xfrm>
            <a:off x="467544" y="3825100"/>
            <a:ext cx="7128792" cy="523220"/>
          </a:xfrm>
          <a:prstGeom prst="rect">
            <a:avLst/>
          </a:prstGeom>
          <a:noFill/>
        </p:spPr>
        <p:txBody>
          <a:bodyPr wrap="square">
            <a:spAutoFit/>
          </a:bodyPr>
          <a:lstStyle/>
          <a:p>
            <a:pPr indent="267970"/>
            <a:r>
              <a:rPr lang="zh-CN" altLang="en-US" sz="2800" b="1" dirty="0">
                <a:latin typeface="微软雅黑" panose="020B0503020204020204" pitchFamily="34" charset="-122"/>
                <a:ea typeface="微软雅黑" panose="020B0503020204020204" pitchFamily="34" charset="-122"/>
              </a:rPr>
              <a:t>三</a:t>
            </a:r>
            <a:r>
              <a:rPr lang="zh-CN" altLang="zh-CN" sz="2800" b="1" dirty="0">
                <a:latin typeface="微软雅黑" panose="020B0503020204020204" pitchFamily="34" charset="-122"/>
                <a:ea typeface="微软雅黑" panose="020B0503020204020204" pitchFamily="34" charset="-122"/>
              </a:rPr>
              <a:t>、两大债券市场开始逐步融合与发展</a:t>
            </a:r>
          </a:p>
        </p:txBody>
      </p:sp>
      <p:sp>
        <p:nvSpPr>
          <p:cNvPr id="11" name="文本框 10">
            <a:extLst>
              <a:ext uri="{FF2B5EF4-FFF2-40B4-BE49-F238E27FC236}">
                <a16:creationId xmlns:a16="http://schemas.microsoft.com/office/drawing/2014/main" id="{303F8FA4-C7B1-41DB-BF94-671E534BD93D}"/>
              </a:ext>
            </a:extLst>
          </p:cNvPr>
          <p:cNvSpPr txBox="1"/>
          <p:nvPr/>
        </p:nvSpPr>
        <p:spPr>
          <a:xfrm>
            <a:off x="786408" y="4490706"/>
            <a:ext cx="7571184" cy="1672189"/>
          </a:xfrm>
          <a:prstGeom prst="rect">
            <a:avLst/>
          </a:prstGeom>
          <a:noFill/>
        </p:spPr>
        <p:txBody>
          <a:bodyPr wrap="square">
            <a:spAutoFit/>
          </a:bodyPr>
          <a:lstStyle/>
          <a:p>
            <a:pPr indent="266700" algn="just">
              <a:lnSpc>
                <a:spcPts val="2500"/>
              </a:lnSpc>
              <a:spcAft>
                <a:spcPts val="1000"/>
              </a:spcAft>
            </a:pPr>
            <a:r>
              <a:rPr lang="en-US" altLang="zh-CN" kern="100" dirty="0">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kern="100" dirty="0">
                <a:latin typeface="Times New Roman" panose="02020603050405020304" pitchFamily="18" charset="0"/>
                <a:ea typeface="微软雅黑" panose="020B0503020204020204" pitchFamily="34" charset="-122"/>
                <a:cs typeface="Times New Roman" panose="02020603050405020304" pitchFamily="18" charset="0"/>
              </a:rPr>
              <a:t>银行间市场与交易所市场的割裂、交易品种的单一和交易机制的缺陷都严重制约了我国国债市场的流动性和国债定价机制的形成，以及制约了国债市场作为重要的财政政策调节渠道应当发挥的作用。</a:t>
            </a:r>
            <a:r>
              <a:rPr lang="en-US" altLang="zh-CN" kern="100" dirty="0">
                <a:latin typeface="Times New Roman" panose="02020603050405020304" pitchFamily="18" charset="0"/>
                <a:ea typeface="微软雅黑" panose="020B0503020204020204" pitchFamily="34" charset="-122"/>
                <a:cs typeface="Times New Roman" panose="02020603050405020304" pitchFamily="18" charset="0"/>
              </a:rPr>
              <a:t>2002</a:t>
            </a:r>
            <a:r>
              <a:rPr lang="zh-CN" altLang="zh-CN" kern="100" dirty="0">
                <a:latin typeface="Times New Roman" panose="02020603050405020304" pitchFamily="18" charset="0"/>
                <a:ea typeface="微软雅黑" panose="020B0503020204020204" pitchFamily="34" charset="-122"/>
                <a:cs typeface="Times New Roman" panose="02020603050405020304" pitchFamily="18" charset="0"/>
              </a:rPr>
              <a:t>年开始，我国国债市场进入了大规模改革与发展的阶段，主要措施包括促进银行间和交易所国债市场的统一，完善交易品种和交易机制等。</a:t>
            </a:r>
          </a:p>
        </p:txBody>
      </p:sp>
    </p:spTree>
    <p:extLst>
      <p:ext uri="{BB962C8B-B14F-4D97-AF65-F5344CB8AC3E}">
        <p14:creationId xmlns:p14="http://schemas.microsoft.com/office/powerpoint/2010/main" val="2041889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2</a:t>
            </a:fld>
            <a:endParaRPr lang="zh-CN" altLang="en-US"/>
          </a:p>
        </p:txBody>
      </p:sp>
      <p:grpSp>
        <p:nvGrpSpPr>
          <p:cNvPr id="31" name="组合 34"/>
          <p:cNvGrpSpPr>
            <a:grpSpLocks/>
          </p:cNvGrpSpPr>
          <p:nvPr/>
        </p:nvGrpSpPr>
        <p:grpSpPr bwMode="auto">
          <a:xfrm>
            <a:off x="1881854" y="1700808"/>
            <a:ext cx="5380292"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248317" y="1824002"/>
              <a:ext cx="4339080" cy="338764"/>
            </a:xfrm>
            <a:prstGeom prst="rect">
              <a:avLst/>
            </a:prstGeom>
            <a:noFill/>
          </p:spPr>
          <p:txBody>
            <a:bodyPr wrap="square">
              <a:spAutoFit/>
            </a:bodyPr>
            <a:lstStyle/>
            <a:p>
              <a:pPr algn="ctr">
                <a:defRPr/>
              </a:pPr>
              <a:r>
                <a:rPr lang="en-US" altLang="zh-CN" sz="2800" b="1" kern="0" dirty="0">
                  <a:solidFill>
                    <a:srgbClr val="883230"/>
                  </a:solidFill>
                  <a:latin typeface="微软雅黑" pitchFamily="34" charset="-122"/>
                  <a:ea typeface="微软雅黑" pitchFamily="34" charset="-122"/>
                </a:rPr>
                <a:t>1949</a:t>
              </a:r>
              <a:r>
                <a:rPr lang="zh-CN" altLang="zh-CN" sz="2800" b="1" kern="0" dirty="0">
                  <a:solidFill>
                    <a:srgbClr val="883230"/>
                  </a:solidFill>
                  <a:latin typeface="微软雅黑" pitchFamily="34" charset="-122"/>
                  <a:ea typeface="微软雅黑" pitchFamily="34" charset="-122"/>
                </a:rPr>
                <a:t>年</a:t>
              </a:r>
              <a:r>
                <a:rPr lang="en-US" altLang="zh-CN" sz="2800" b="1" kern="0" dirty="0">
                  <a:solidFill>
                    <a:srgbClr val="883230"/>
                  </a:solidFill>
                  <a:latin typeface="微软雅黑" pitchFamily="34" charset="-122"/>
                  <a:ea typeface="微软雅黑" pitchFamily="34" charset="-122"/>
                </a:rPr>
                <a:t>~1968</a:t>
              </a:r>
              <a:r>
                <a:rPr lang="zh-CN" altLang="zh-CN" sz="2800" b="1" kern="0" dirty="0">
                  <a:solidFill>
                    <a:srgbClr val="883230"/>
                  </a:solidFill>
                  <a:latin typeface="微软雅黑" pitchFamily="34" charset="-122"/>
                  <a:ea typeface="微软雅黑" pitchFamily="34" charset="-122"/>
                </a:rPr>
                <a:t>年的公债管理</a:t>
              </a:r>
              <a:endParaRPr lang="zh-CN" altLang="en-US" sz="2800" b="1" kern="0" dirty="0">
                <a:solidFill>
                  <a:srgbClr val="883230"/>
                </a:solidFill>
                <a:latin typeface="微软雅黑" pitchFamily="34" charset="-122"/>
                <a:ea typeface="微软雅黑" pitchFamily="34" charset="-122"/>
              </a:endParaRPr>
            </a:p>
          </p:txBody>
        </p:sp>
      </p:grpSp>
      <p:grpSp>
        <p:nvGrpSpPr>
          <p:cNvPr id="35" name="组合 34"/>
          <p:cNvGrpSpPr>
            <a:grpSpLocks/>
          </p:cNvGrpSpPr>
          <p:nvPr/>
        </p:nvGrpSpPr>
        <p:grpSpPr bwMode="auto">
          <a:xfrm>
            <a:off x="1881854" y="2671416"/>
            <a:ext cx="5380291"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226225" y="1827836"/>
              <a:ext cx="4361172" cy="338764"/>
            </a:xfrm>
            <a:prstGeom prst="rect">
              <a:avLst/>
            </a:prstGeom>
            <a:noFill/>
          </p:spPr>
          <p:txBody>
            <a:bodyPr>
              <a:spAutoFit/>
            </a:bodyPr>
            <a:lstStyle/>
            <a:p>
              <a:pPr algn="ctr">
                <a:defRPr/>
              </a:pPr>
              <a:r>
                <a:rPr lang="en-US" altLang="zh-CN" sz="2800" b="1" kern="0" dirty="0">
                  <a:solidFill>
                    <a:srgbClr val="883230"/>
                  </a:solidFill>
                  <a:latin typeface="微软雅黑" pitchFamily="34" charset="-122"/>
                  <a:ea typeface="微软雅黑" pitchFamily="34" charset="-122"/>
                </a:rPr>
                <a:t>1979</a:t>
              </a:r>
              <a:r>
                <a:rPr lang="zh-CN" altLang="zh-CN" sz="2800" b="1" kern="0" dirty="0">
                  <a:solidFill>
                    <a:srgbClr val="883230"/>
                  </a:solidFill>
                  <a:latin typeface="微软雅黑" pitchFamily="34" charset="-122"/>
                  <a:ea typeface="微软雅黑" pitchFamily="34" charset="-122"/>
                </a:rPr>
                <a:t>年</a:t>
              </a:r>
              <a:r>
                <a:rPr lang="en-US" altLang="zh-CN" sz="2800" b="1" kern="0" dirty="0">
                  <a:solidFill>
                    <a:srgbClr val="883230"/>
                  </a:solidFill>
                  <a:latin typeface="微软雅黑" pitchFamily="34" charset="-122"/>
                  <a:ea typeface="微软雅黑" pitchFamily="34" charset="-122"/>
                </a:rPr>
                <a:t>~1993</a:t>
              </a:r>
              <a:r>
                <a:rPr lang="zh-CN" altLang="zh-CN" sz="2800" b="1" kern="0" dirty="0">
                  <a:solidFill>
                    <a:srgbClr val="883230"/>
                  </a:solidFill>
                  <a:latin typeface="微软雅黑" pitchFamily="34" charset="-122"/>
                  <a:ea typeface="微软雅黑" pitchFamily="34" charset="-122"/>
                </a:rPr>
                <a:t>年的公债管理</a:t>
              </a:r>
              <a:endParaRPr lang="zh-CN" altLang="en-US" sz="2800" b="1" kern="0" dirty="0">
                <a:solidFill>
                  <a:srgbClr val="883230"/>
                </a:solidFill>
                <a:latin typeface="微软雅黑" pitchFamily="34" charset="-122"/>
                <a:ea typeface="微软雅黑" pitchFamily="34" charset="-122"/>
              </a:endParaRPr>
            </a:p>
          </p:txBody>
        </p:sp>
      </p:grpSp>
      <p:grpSp>
        <p:nvGrpSpPr>
          <p:cNvPr id="11" name="组合 10">
            <a:extLst>
              <a:ext uri="{FF2B5EF4-FFF2-40B4-BE49-F238E27FC236}">
                <a16:creationId xmlns:a16="http://schemas.microsoft.com/office/drawing/2014/main" id="{A02F0C24-FF11-46F7-B887-9027A535598C}"/>
              </a:ext>
            </a:extLst>
          </p:cNvPr>
          <p:cNvGrpSpPr>
            <a:grpSpLocks/>
          </p:cNvGrpSpPr>
          <p:nvPr/>
        </p:nvGrpSpPr>
        <p:grpSpPr bwMode="auto">
          <a:xfrm>
            <a:off x="1881854" y="3679528"/>
            <a:ext cx="5380291" cy="673161"/>
            <a:chOff x="3779912" y="1777377"/>
            <a:chExt cx="4896544" cy="435845"/>
          </a:xfrm>
        </p:grpSpPr>
        <p:sp>
          <p:nvSpPr>
            <p:cNvPr id="12" name="矩形 11">
              <a:extLst>
                <a:ext uri="{FF2B5EF4-FFF2-40B4-BE49-F238E27FC236}">
                  <a16:creationId xmlns:a16="http://schemas.microsoft.com/office/drawing/2014/main" id="{269986A7-761E-4283-BADE-29C7E0C7AA48}"/>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3" name="矩形 12">
              <a:extLst>
                <a:ext uri="{FF2B5EF4-FFF2-40B4-BE49-F238E27FC236}">
                  <a16:creationId xmlns:a16="http://schemas.microsoft.com/office/drawing/2014/main" id="{07E2160B-B141-442F-AF59-21A1EC527E4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14" name="TextBox 9">
              <a:extLst>
                <a:ext uri="{FF2B5EF4-FFF2-40B4-BE49-F238E27FC236}">
                  <a16:creationId xmlns:a16="http://schemas.microsoft.com/office/drawing/2014/main" id="{51BF276B-9E4A-4ABA-905C-C01042E62191}"/>
                </a:ext>
              </a:extLst>
            </p:cNvPr>
            <p:cNvSpPr txBox="1"/>
            <p:nvPr/>
          </p:nvSpPr>
          <p:spPr>
            <a:xfrm>
              <a:off x="4262174" y="1827836"/>
              <a:ext cx="4361172" cy="338764"/>
            </a:xfrm>
            <a:prstGeom prst="rect">
              <a:avLst/>
            </a:prstGeom>
            <a:noFill/>
          </p:spPr>
          <p:txBody>
            <a:bodyPr>
              <a:spAutoFit/>
            </a:bodyPr>
            <a:lstStyle/>
            <a:p>
              <a:pPr algn="ctr">
                <a:defRPr/>
              </a:pPr>
              <a:r>
                <a:rPr lang="en-US" altLang="zh-CN" sz="2800" b="1" kern="0" dirty="0">
                  <a:solidFill>
                    <a:srgbClr val="883230"/>
                  </a:solidFill>
                  <a:latin typeface="微软雅黑" pitchFamily="34" charset="-122"/>
                  <a:ea typeface="微软雅黑" pitchFamily="34" charset="-122"/>
                </a:rPr>
                <a:t>1994</a:t>
              </a:r>
              <a:r>
                <a:rPr lang="zh-CN" altLang="zh-CN" sz="2800" b="1" kern="0" dirty="0">
                  <a:solidFill>
                    <a:srgbClr val="883230"/>
                  </a:solidFill>
                  <a:latin typeface="微软雅黑" pitchFamily="34" charset="-122"/>
                  <a:ea typeface="微软雅黑" pitchFamily="34" charset="-122"/>
                </a:rPr>
                <a:t>年</a:t>
              </a:r>
              <a:r>
                <a:rPr lang="en-US" altLang="zh-CN" sz="2800" b="1" kern="0" dirty="0">
                  <a:solidFill>
                    <a:srgbClr val="883230"/>
                  </a:solidFill>
                  <a:latin typeface="微软雅黑" pitchFamily="34" charset="-122"/>
                  <a:ea typeface="微软雅黑" pitchFamily="34" charset="-122"/>
                </a:rPr>
                <a:t>~1997</a:t>
              </a:r>
              <a:r>
                <a:rPr lang="zh-CN" altLang="zh-CN" sz="2800" b="1" kern="0" dirty="0">
                  <a:solidFill>
                    <a:srgbClr val="883230"/>
                  </a:solidFill>
                  <a:latin typeface="微软雅黑" pitchFamily="34" charset="-122"/>
                  <a:ea typeface="微软雅黑" pitchFamily="34" charset="-122"/>
                </a:rPr>
                <a:t>年的公债管理</a:t>
              </a:r>
              <a:endParaRPr lang="zh-CN" altLang="en-US" sz="2800" b="1" kern="0" dirty="0">
                <a:solidFill>
                  <a:srgbClr val="883230"/>
                </a:solidFill>
                <a:latin typeface="微软雅黑" pitchFamily="34" charset="-122"/>
                <a:ea typeface="微软雅黑" pitchFamily="34" charset="-122"/>
              </a:endParaRP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452318" y="1049936"/>
            <a:ext cx="2016224"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id="{625E4747-BFE3-4617-A3A4-F9B45BF20FD8}"/>
              </a:ext>
            </a:extLst>
          </p:cNvPr>
          <p:cNvGrpSpPr>
            <a:grpSpLocks/>
          </p:cNvGrpSpPr>
          <p:nvPr/>
        </p:nvGrpSpPr>
        <p:grpSpPr bwMode="auto">
          <a:xfrm>
            <a:off x="1881854" y="4673796"/>
            <a:ext cx="5380291" cy="673161"/>
            <a:chOff x="3779912" y="1777377"/>
            <a:chExt cx="4896544" cy="435845"/>
          </a:xfrm>
        </p:grpSpPr>
        <p:sp>
          <p:nvSpPr>
            <p:cNvPr id="17" name="矩形 16">
              <a:extLst>
                <a:ext uri="{FF2B5EF4-FFF2-40B4-BE49-F238E27FC236}">
                  <a16:creationId xmlns:a16="http://schemas.microsoft.com/office/drawing/2014/main" id="{4FBFAA6B-152B-4433-977B-418CF6294A9A}"/>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8" name="矩形 17">
              <a:extLst>
                <a:ext uri="{FF2B5EF4-FFF2-40B4-BE49-F238E27FC236}">
                  <a16:creationId xmlns:a16="http://schemas.microsoft.com/office/drawing/2014/main" id="{2DD454F5-9B5A-4247-89BF-2BCFFF9E537E}"/>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4</a:t>
              </a:r>
              <a:endParaRPr lang="zh-CN" altLang="en-US" sz="2400" b="1" kern="0" dirty="0">
                <a:solidFill>
                  <a:sysClr val="window" lastClr="FFFFFF"/>
                </a:solidFill>
                <a:latin typeface="Broadway" pitchFamily="82" charset="0"/>
                <a:ea typeface="微软雅黑"/>
              </a:endParaRPr>
            </a:p>
          </p:txBody>
        </p:sp>
        <p:sp>
          <p:nvSpPr>
            <p:cNvPr id="19" name="TextBox 9">
              <a:extLst>
                <a:ext uri="{FF2B5EF4-FFF2-40B4-BE49-F238E27FC236}">
                  <a16:creationId xmlns:a16="http://schemas.microsoft.com/office/drawing/2014/main" id="{9D86DE82-EFB1-451A-904A-F10DCAF77603}"/>
                </a:ext>
              </a:extLst>
            </p:cNvPr>
            <p:cNvSpPr txBox="1"/>
            <p:nvPr/>
          </p:nvSpPr>
          <p:spPr>
            <a:xfrm>
              <a:off x="4262174" y="1827836"/>
              <a:ext cx="4361172" cy="338764"/>
            </a:xfrm>
            <a:prstGeom prst="rect">
              <a:avLst/>
            </a:prstGeom>
            <a:noFill/>
          </p:spPr>
          <p:txBody>
            <a:bodyPr>
              <a:spAutoFit/>
            </a:bodyPr>
            <a:lstStyle/>
            <a:p>
              <a:pPr algn="ctr">
                <a:defRPr/>
              </a:pPr>
              <a:r>
                <a:rPr lang="en-US" altLang="zh-CN" sz="2800" b="1" kern="0" dirty="0">
                  <a:solidFill>
                    <a:srgbClr val="883230"/>
                  </a:solidFill>
                  <a:latin typeface="微软雅黑" pitchFamily="34" charset="-122"/>
                  <a:ea typeface="微软雅黑" pitchFamily="34" charset="-122"/>
                </a:rPr>
                <a:t>1998</a:t>
              </a:r>
              <a:r>
                <a:rPr lang="zh-CN" altLang="zh-CN" sz="2800" b="1" kern="0" dirty="0">
                  <a:solidFill>
                    <a:srgbClr val="883230"/>
                  </a:solidFill>
                  <a:latin typeface="微软雅黑" pitchFamily="34" charset="-122"/>
                  <a:ea typeface="微软雅黑" pitchFamily="34" charset="-122"/>
                </a:rPr>
                <a:t>年</a:t>
              </a:r>
              <a:r>
                <a:rPr lang="en-US" altLang="zh-CN" sz="2800" b="1" kern="0" dirty="0">
                  <a:solidFill>
                    <a:srgbClr val="883230"/>
                  </a:solidFill>
                  <a:latin typeface="微软雅黑" pitchFamily="34" charset="-122"/>
                  <a:ea typeface="微软雅黑" pitchFamily="34" charset="-122"/>
                </a:rPr>
                <a:t>~2007</a:t>
              </a:r>
              <a:r>
                <a:rPr lang="zh-CN" altLang="zh-CN" sz="2800" b="1" kern="0" dirty="0">
                  <a:solidFill>
                    <a:srgbClr val="883230"/>
                  </a:solidFill>
                  <a:latin typeface="微软雅黑" pitchFamily="34" charset="-122"/>
                  <a:ea typeface="微软雅黑" pitchFamily="34" charset="-122"/>
                </a:rPr>
                <a:t>年的公债管理</a:t>
              </a:r>
              <a:endParaRPr lang="zh-CN" altLang="en-US" sz="2800" b="1" kern="0" dirty="0">
                <a:solidFill>
                  <a:srgbClr val="883230"/>
                </a:solidFill>
                <a:latin typeface="微软雅黑" pitchFamily="34" charset="-122"/>
                <a:ea typeface="微软雅黑" pitchFamily="34" charset="-122"/>
              </a:endParaRPr>
            </a:p>
          </p:txBody>
        </p:sp>
      </p:grpSp>
      <p:grpSp>
        <p:nvGrpSpPr>
          <p:cNvPr id="20" name="组合 19">
            <a:extLst>
              <a:ext uri="{FF2B5EF4-FFF2-40B4-BE49-F238E27FC236}">
                <a16:creationId xmlns:a16="http://schemas.microsoft.com/office/drawing/2014/main" id="{BECF01CE-E5E5-4AC7-9152-C712EC245BF9}"/>
              </a:ext>
            </a:extLst>
          </p:cNvPr>
          <p:cNvGrpSpPr>
            <a:grpSpLocks/>
          </p:cNvGrpSpPr>
          <p:nvPr/>
        </p:nvGrpSpPr>
        <p:grpSpPr bwMode="auto">
          <a:xfrm>
            <a:off x="1881854" y="5636159"/>
            <a:ext cx="5380291" cy="673161"/>
            <a:chOff x="3779912" y="1777377"/>
            <a:chExt cx="4896544" cy="435845"/>
          </a:xfrm>
        </p:grpSpPr>
        <p:sp>
          <p:nvSpPr>
            <p:cNvPr id="21" name="矩形 20">
              <a:extLst>
                <a:ext uri="{FF2B5EF4-FFF2-40B4-BE49-F238E27FC236}">
                  <a16:creationId xmlns:a16="http://schemas.microsoft.com/office/drawing/2014/main" id="{67BFF76C-5E84-4122-B037-274FBCA22CDD}"/>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22" name="矩形 21">
              <a:extLst>
                <a:ext uri="{FF2B5EF4-FFF2-40B4-BE49-F238E27FC236}">
                  <a16:creationId xmlns:a16="http://schemas.microsoft.com/office/drawing/2014/main" id="{08155FBF-3F66-4D26-A0EB-6BAD2BA7B943}"/>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5</a:t>
              </a:r>
              <a:endParaRPr lang="zh-CN" altLang="en-US" sz="2400" b="1" kern="0" dirty="0">
                <a:solidFill>
                  <a:sysClr val="window" lastClr="FFFFFF"/>
                </a:solidFill>
                <a:latin typeface="Broadway" pitchFamily="82" charset="0"/>
                <a:ea typeface="微软雅黑"/>
              </a:endParaRPr>
            </a:p>
          </p:txBody>
        </p:sp>
        <p:sp>
          <p:nvSpPr>
            <p:cNvPr id="23" name="TextBox 9">
              <a:extLst>
                <a:ext uri="{FF2B5EF4-FFF2-40B4-BE49-F238E27FC236}">
                  <a16:creationId xmlns:a16="http://schemas.microsoft.com/office/drawing/2014/main" id="{B0DE603E-D060-492B-AFDD-9D51E46070BB}"/>
                </a:ext>
              </a:extLst>
            </p:cNvPr>
            <p:cNvSpPr txBox="1"/>
            <p:nvPr/>
          </p:nvSpPr>
          <p:spPr>
            <a:xfrm>
              <a:off x="4262174" y="1827836"/>
              <a:ext cx="4361172" cy="338764"/>
            </a:xfrm>
            <a:prstGeom prst="rect">
              <a:avLst/>
            </a:prstGeom>
            <a:noFill/>
          </p:spPr>
          <p:txBody>
            <a:bodyPr>
              <a:spAutoFit/>
            </a:bodyPr>
            <a:lstStyle/>
            <a:p>
              <a:pPr algn="ctr">
                <a:defRPr/>
              </a:pPr>
              <a:r>
                <a:rPr lang="en-US" altLang="zh-CN" sz="2800" b="1" kern="0" dirty="0">
                  <a:solidFill>
                    <a:srgbClr val="883230"/>
                  </a:solidFill>
                  <a:latin typeface="微软雅黑" pitchFamily="34" charset="-122"/>
                  <a:ea typeface="微软雅黑" pitchFamily="34" charset="-122"/>
                </a:rPr>
                <a:t>2008</a:t>
              </a:r>
              <a:r>
                <a:rPr lang="zh-CN" altLang="zh-CN" sz="2800" b="1" kern="0" dirty="0">
                  <a:solidFill>
                    <a:srgbClr val="883230"/>
                  </a:solidFill>
                  <a:latin typeface="微软雅黑" pitchFamily="34" charset="-122"/>
                  <a:ea typeface="微软雅黑" pitchFamily="34" charset="-122"/>
                </a:rPr>
                <a:t>年</a:t>
              </a:r>
              <a:r>
                <a:rPr lang="zh-CN" altLang="en-US" sz="2800" b="1" kern="0" dirty="0">
                  <a:solidFill>
                    <a:srgbClr val="883230"/>
                  </a:solidFill>
                  <a:latin typeface="微软雅黑" pitchFamily="34" charset="-122"/>
                  <a:ea typeface="微软雅黑" pitchFamily="34" charset="-122"/>
                </a:rPr>
                <a:t>至今</a:t>
              </a:r>
              <a:r>
                <a:rPr lang="zh-CN" altLang="zh-CN" sz="2800" b="1" kern="0" dirty="0">
                  <a:solidFill>
                    <a:srgbClr val="883230"/>
                  </a:solidFill>
                  <a:latin typeface="微软雅黑" pitchFamily="34" charset="-122"/>
                  <a:ea typeface="微软雅黑" pitchFamily="34" charset="-122"/>
                </a:rPr>
                <a:t>的公债管理</a:t>
              </a:r>
              <a:endParaRPr lang="zh-CN" altLang="en-US" sz="2800" b="1" kern="0" dirty="0">
                <a:solidFill>
                  <a:srgbClr val="88323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70254315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20</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2008</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年</a:t>
              </a: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至今</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的公债管理</a:t>
              </a:r>
              <a:endPar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五</a:t>
            </a:r>
          </a:p>
        </p:txBody>
      </p:sp>
    </p:spTree>
    <p:extLst>
      <p:ext uri="{BB962C8B-B14F-4D97-AF65-F5344CB8AC3E}">
        <p14:creationId xmlns:p14="http://schemas.microsoft.com/office/powerpoint/2010/main" val="2348314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69C1CA9-2D01-477B-8EFE-936907A711D1}"/>
              </a:ext>
            </a:extLst>
          </p:cNvPr>
          <p:cNvSpPr>
            <a:spLocks noGrp="1"/>
          </p:cNvSpPr>
          <p:nvPr>
            <p:ph type="sldNum" sz="quarter" idx="12"/>
          </p:nvPr>
        </p:nvSpPr>
        <p:spPr/>
        <p:txBody>
          <a:bodyPr/>
          <a:lstStyle/>
          <a:p>
            <a:pPr>
              <a:defRPr/>
            </a:pPr>
            <a:fld id="{30F11AE2-8E3C-4A92-9BBF-8CC289021EE2}" type="slidenum">
              <a:rPr lang="zh-CN" altLang="en-US" smtClean="0"/>
              <a:pPr>
                <a:defRPr/>
              </a:pPr>
              <a:t>21</a:t>
            </a:fld>
            <a:endParaRPr lang="zh-CN" altLang="en-US"/>
          </a:p>
        </p:txBody>
      </p:sp>
      <p:sp>
        <p:nvSpPr>
          <p:cNvPr id="6" name="文本框 5">
            <a:extLst>
              <a:ext uri="{FF2B5EF4-FFF2-40B4-BE49-F238E27FC236}">
                <a16:creationId xmlns:a16="http://schemas.microsoft.com/office/drawing/2014/main" id="{EB4A271A-8738-44BE-ABC8-108B7E313851}"/>
              </a:ext>
            </a:extLst>
          </p:cNvPr>
          <p:cNvSpPr txBox="1"/>
          <p:nvPr/>
        </p:nvSpPr>
        <p:spPr>
          <a:xfrm>
            <a:off x="467544" y="908720"/>
            <a:ext cx="7128792" cy="523220"/>
          </a:xfrm>
          <a:prstGeom prst="rect">
            <a:avLst/>
          </a:prstGeom>
          <a:noFill/>
        </p:spPr>
        <p:txBody>
          <a:bodyPr wrap="square">
            <a:spAutoFit/>
          </a:bodyPr>
          <a:lstStyle/>
          <a:p>
            <a:pPr indent="267970"/>
            <a:r>
              <a:rPr lang="zh-CN" altLang="en-US" sz="2800" b="1" dirty="0">
                <a:latin typeface="微软雅黑" panose="020B0503020204020204" pitchFamily="34" charset="-122"/>
                <a:ea typeface="微软雅黑" panose="020B0503020204020204" pitchFamily="34" charset="-122"/>
              </a:rPr>
              <a:t>一</a:t>
            </a:r>
            <a:r>
              <a:rPr lang="zh-CN" altLang="zh-CN" sz="2800" b="1" dirty="0">
                <a:latin typeface="微软雅黑" panose="020B0503020204020204" pitchFamily="34" charset="-122"/>
                <a:ea typeface="微软雅黑" panose="020B0503020204020204" pitchFamily="34" charset="-122"/>
              </a:rPr>
              <a:t>、</a:t>
            </a:r>
            <a:r>
              <a:rPr lang="en-US" altLang="zh-CN" sz="2800" b="1" dirty="0">
                <a:latin typeface="微软雅黑" panose="020B0503020204020204" pitchFamily="34" charset="-122"/>
                <a:ea typeface="微软雅黑" panose="020B0503020204020204" pitchFamily="34" charset="-122"/>
              </a:rPr>
              <a:t>2008</a:t>
            </a:r>
            <a:r>
              <a:rPr lang="zh-CN" altLang="zh-CN" sz="2800" b="1" dirty="0">
                <a:latin typeface="微软雅黑" panose="020B0503020204020204" pitchFamily="34" charset="-122"/>
                <a:ea typeface="微软雅黑" panose="020B0503020204020204" pitchFamily="34" charset="-122"/>
              </a:rPr>
              <a:t>年我国第二次实施积极财政政策</a:t>
            </a:r>
          </a:p>
        </p:txBody>
      </p:sp>
      <p:sp>
        <p:nvSpPr>
          <p:cNvPr id="8" name="文本框 7">
            <a:extLst>
              <a:ext uri="{FF2B5EF4-FFF2-40B4-BE49-F238E27FC236}">
                <a16:creationId xmlns:a16="http://schemas.microsoft.com/office/drawing/2014/main" id="{999AD6EE-084B-4D7A-BFF7-DD8256E2A340}"/>
              </a:ext>
            </a:extLst>
          </p:cNvPr>
          <p:cNvSpPr txBox="1"/>
          <p:nvPr/>
        </p:nvSpPr>
        <p:spPr>
          <a:xfrm>
            <a:off x="686536" y="1556792"/>
            <a:ext cx="7859216" cy="1028743"/>
          </a:xfrm>
          <a:prstGeom prst="rect">
            <a:avLst/>
          </a:prstGeom>
          <a:noFill/>
        </p:spPr>
        <p:txBody>
          <a:bodyPr wrap="square">
            <a:spAutoFit/>
          </a:bodyPr>
          <a:lstStyle/>
          <a:p>
            <a:pPr>
              <a:lnSpc>
                <a:spcPts val="2500"/>
              </a:lnSpc>
            </a:pPr>
            <a:r>
              <a:rPr lang="en-US" altLang="zh-CN" kern="100" dirty="0">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kern="100" dirty="0">
                <a:latin typeface="Times New Roman" panose="02020603050405020304" pitchFamily="18" charset="0"/>
                <a:ea typeface="微软雅黑" panose="020B0503020204020204" pitchFamily="34" charset="-122"/>
                <a:cs typeface="Times New Roman" panose="02020603050405020304" pitchFamily="18" charset="0"/>
              </a:rPr>
              <a:t>随着</a:t>
            </a:r>
            <a:r>
              <a:rPr lang="en-US" altLang="zh-CN" kern="100" dirty="0">
                <a:latin typeface="Times New Roman" panose="02020603050405020304" pitchFamily="18" charset="0"/>
                <a:ea typeface="微软雅黑" panose="020B0503020204020204" pitchFamily="34" charset="-122"/>
                <a:cs typeface="Times New Roman" panose="02020603050405020304" pitchFamily="18" charset="0"/>
              </a:rPr>
              <a:t>2007</a:t>
            </a:r>
            <a:r>
              <a:rPr lang="zh-CN" altLang="zh-CN" kern="100" dirty="0">
                <a:latin typeface="Times New Roman" panose="02020603050405020304" pitchFamily="18" charset="0"/>
                <a:ea typeface="微软雅黑" panose="020B0503020204020204" pitchFamily="34" charset="-122"/>
                <a:cs typeface="Times New Roman" panose="02020603050405020304" pitchFamily="18" charset="0"/>
              </a:rPr>
              <a:t>年美国次贷危机的爆发，金融危机不断加剧，世界经济遭受重创。为了应对严重的负面外部冲击，我国于</a:t>
            </a:r>
            <a:r>
              <a:rPr lang="en-US" altLang="zh-CN" kern="100" dirty="0">
                <a:latin typeface="Times New Roman" panose="02020603050405020304" pitchFamily="18" charset="0"/>
                <a:ea typeface="微软雅黑" panose="020B0503020204020204" pitchFamily="34" charset="-122"/>
                <a:cs typeface="Times New Roman" panose="02020603050405020304" pitchFamily="18" charset="0"/>
              </a:rPr>
              <a:t>2008</a:t>
            </a:r>
            <a:r>
              <a:rPr lang="zh-CN" altLang="zh-CN" kern="100" dirty="0">
                <a:latin typeface="Times New Roman" panose="02020603050405020304" pitchFamily="18" charset="0"/>
                <a:ea typeface="微软雅黑" panose="020B0503020204020204" pitchFamily="34" charset="-122"/>
                <a:cs typeface="Times New Roman" panose="02020603050405020304" pitchFamily="18" charset="0"/>
              </a:rPr>
              <a:t>年出台了</a:t>
            </a:r>
            <a:r>
              <a:rPr lang="en-US" altLang="zh-CN" kern="100"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latin typeface="Times New Roman" panose="02020603050405020304" pitchFamily="18" charset="0"/>
                <a:ea typeface="微软雅黑" panose="020B0503020204020204" pitchFamily="34" charset="-122"/>
                <a:cs typeface="Times New Roman" panose="02020603050405020304" pitchFamily="18" charset="0"/>
              </a:rPr>
              <a:t>四万亿</a:t>
            </a:r>
            <a:r>
              <a:rPr lang="en-US" altLang="zh-CN" kern="100"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latin typeface="Times New Roman" panose="02020603050405020304" pitchFamily="18" charset="0"/>
                <a:ea typeface="微软雅黑" panose="020B0503020204020204" pitchFamily="34" charset="-122"/>
                <a:cs typeface="Times New Roman" panose="02020603050405020304" pitchFamily="18" charset="0"/>
              </a:rPr>
              <a:t>投资刺激计划，经济在全球范围内率先复苏。积极财政政策启动以后一直延续至今</a:t>
            </a:r>
            <a:r>
              <a:rPr lang="zh-CN" altLang="en-US" kern="100" dirty="0">
                <a:latin typeface="Times New Roman" panose="02020603050405020304" pitchFamily="18" charset="0"/>
                <a:ea typeface="微软雅黑" panose="020B0503020204020204" pitchFamily="34" charset="-122"/>
                <a:cs typeface="Times New Roman" panose="02020603050405020304" pitchFamily="18" charset="0"/>
              </a:rPr>
              <a:t>。</a:t>
            </a:r>
          </a:p>
        </p:txBody>
      </p:sp>
      <p:graphicFrame>
        <p:nvGraphicFramePr>
          <p:cNvPr id="3" name="表格 2">
            <a:extLst>
              <a:ext uri="{FF2B5EF4-FFF2-40B4-BE49-F238E27FC236}">
                <a16:creationId xmlns:a16="http://schemas.microsoft.com/office/drawing/2014/main" id="{D847831F-0758-4A08-B893-509D5DC1F60C}"/>
              </a:ext>
            </a:extLst>
          </p:cNvPr>
          <p:cNvGraphicFramePr/>
          <p:nvPr>
            <p:extLst>
              <p:ext uri="{D42A27DB-BD31-4B8C-83A1-F6EECF244321}">
                <p14:modId xmlns:p14="http://schemas.microsoft.com/office/powerpoint/2010/main" val="2740771235"/>
              </p:ext>
            </p:extLst>
          </p:nvPr>
        </p:nvGraphicFramePr>
        <p:xfrm>
          <a:off x="993053" y="2996952"/>
          <a:ext cx="7157894" cy="3029792"/>
        </p:xfrm>
        <a:graphic>
          <a:graphicData uri="http://schemas.openxmlformats.org/drawingml/2006/table">
            <a:tbl>
              <a:tblPr firstRow="1" firstCol="1" lastRow="1" lastCol="1" bandRow="1" bandCol="1">
                <a:tableStyleId>{72833802-FEF1-4C79-8D5D-14CF1EAF98D9}</a:tableStyleId>
              </a:tblPr>
              <a:tblGrid>
                <a:gridCol w="3095974">
                  <a:extLst>
                    <a:ext uri="{9D8B030D-6E8A-4147-A177-3AD203B41FA5}">
                      <a16:colId xmlns:a16="http://schemas.microsoft.com/office/drawing/2014/main" val="4174218031"/>
                    </a:ext>
                  </a:extLst>
                </a:gridCol>
                <a:gridCol w="2030960">
                  <a:extLst>
                    <a:ext uri="{9D8B030D-6E8A-4147-A177-3AD203B41FA5}">
                      <a16:colId xmlns:a16="http://schemas.microsoft.com/office/drawing/2014/main" val="2044654366"/>
                    </a:ext>
                  </a:extLst>
                </a:gridCol>
                <a:gridCol w="2030960">
                  <a:extLst>
                    <a:ext uri="{9D8B030D-6E8A-4147-A177-3AD203B41FA5}">
                      <a16:colId xmlns:a16="http://schemas.microsoft.com/office/drawing/2014/main" val="2533226913"/>
                    </a:ext>
                  </a:extLst>
                </a:gridCol>
              </a:tblGrid>
              <a:tr h="378724">
                <a:tc>
                  <a:txBody>
                    <a:bodyPr/>
                    <a:lstStyle/>
                    <a:p>
                      <a:pPr algn="ctr"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年份</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财政政策</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货币政策</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2955001"/>
                  </a:ext>
                </a:extLst>
              </a:tr>
              <a:tr h="378724">
                <a:tc>
                  <a:txBody>
                    <a:bodyPr/>
                    <a:lstStyle/>
                    <a:p>
                      <a:pPr algn="just"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1995-1997</a:t>
                      </a:r>
                      <a:endParaRPr lang="en-US" altLang="zh-CN"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适度从紧</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适度从紧</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402688"/>
                  </a:ext>
                </a:extLst>
              </a:tr>
              <a:tr h="378724">
                <a:tc>
                  <a:txBody>
                    <a:bodyPr/>
                    <a:lstStyle/>
                    <a:p>
                      <a:pPr algn="just" fontAlgn="t">
                        <a:spcBef>
                          <a:spcPts val="0"/>
                        </a:spcBef>
                        <a:spcAft>
                          <a:spcPts val="0"/>
                        </a:spcAft>
                      </a:pPr>
                      <a:r>
                        <a:rPr 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1998</a:t>
                      </a:r>
                      <a:endParaRPr lang="en-US" altLang="zh-CN"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适度从紧到积极</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适度从紧</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729663"/>
                  </a:ext>
                </a:extLst>
              </a:tr>
              <a:tr h="378724">
                <a:tc>
                  <a:txBody>
                    <a:bodyPr/>
                    <a:lstStyle/>
                    <a:p>
                      <a:pPr algn="just"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1999-2004</a:t>
                      </a:r>
                      <a:endParaRPr lang="en-US" altLang="zh-CN"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积极</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稳健</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8390218"/>
                  </a:ext>
                </a:extLst>
              </a:tr>
              <a:tr h="378724">
                <a:tc>
                  <a:txBody>
                    <a:bodyPr/>
                    <a:lstStyle/>
                    <a:p>
                      <a:pPr algn="just"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2005-2007</a:t>
                      </a:r>
                      <a:endParaRPr lang="en-US" altLang="zh-CN"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稳健</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稳健</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5019982"/>
                  </a:ext>
                </a:extLst>
              </a:tr>
              <a:tr h="378724">
                <a:tc>
                  <a:txBody>
                    <a:bodyPr/>
                    <a:lstStyle/>
                    <a:p>
                      <a:pPr algn="just"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2008</a:t>
                      </a:r>
                      <a:endParaRPr lang="en-US" altLang="zh-CN"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稳健到积极</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从紧到适度宽松</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8298860"/>
                  </a:ext>
                </a:extLst>
              </a:tr>
              <a:tr h="378724">
                <a:tc>
                  <a:txBody>
                    <a:bodyPr/>
                    <a:lstStyle/>
                    <a:p>
                      <a:pPr algn="just"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2009-2010</a:t>
                      </a:r>
                      <a:endParaRPr lang="en-US" altLang="zh-CN"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积极</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适度宽松</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918047"/>
                  </a:ext>
                </a:extLst>
              </a:tr>
              <a:tr h="378724">
                <a:tc>
                  <a:txBody>
                    <a:bodyPr/>
                    <a:lstStyle/>
                    <a:p>
                      <a:pPr algn="just" fontAlgn="t">
                        <a:spcBef>
                          <a:spcPts val="0"/>
                        </a:spcBef>
                        <a:spcAft>
                          <a:spcPts val="0"/>
                        </a:spcAft>
                      </a:pPr>
                      <a:r>
                        <a:rPr lang="en-US" sz="1400" b="0" u="none" strike="noStrike">
                          <a:effectLst/>
                          <a:latin typeface="Times New Roman" panose="02020603050405020304" pitchFamily="18" charset="0"/>
                          <a:ea typeface="微软雅黑" panose="020B0503020204020204" pitchFamily="34" charset="-122"/>
                          <a:cs typeface="Times New Roman" panose="02020603050405020304" pitchFamily="18" charset="0"/>
                        </a:rPr>
                        <a:t>2011-2019</a:t>
                      </a:r>
                      <a:endParaRPr lang="en-US" altLang="zh-CN" sz="3200" b="0" i="0" u="none" strike="noStrike">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积极</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dirty="0">
                          <a:effectLst/>
                          <a:latin typeface="Times New Roman" panose="02020603050405020304" pitchFamily="18" charset="0"/>
                          <a:ea typeface="微软雅黑" panose="020B0503020204020204" pitchFamily="34" charset="-122"/>
                          <a:cs typeface="Times New Roman" panose="02020603050405020304" pitchFamily="18" charset="0"/>
                        </a:rPr>
                        <a:t>稳健</a:t>
                      </a:r>
                      <a:endParaRPr lang="zh-CN" altLang="en-US" sz="3200" b="0" i="0" u="none" strike="noStrike"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2299407"/>
                  </a:ext>
                </a:extLst>
              </a:tr>
            </a:tbl>
          </a:graphicData>
        </a:graphic>
      </p:graphicFrame>
      <p:sp>
        <p:nvSpPr>
          <p:cNvPr id="9" name="文本框 8">
            <a:extLst>
              <a:ext uri="{FF2B5EF4-FFF2-40B4-BE49-F238E27FC236}">
                <a16:creationId xmlns:a16="http://schemas.microsoft.com/office/drawing/2014/main" id="{81CB9097-6108-4E6A-BFEF-6CF16D719CCF}"/>
              </a:ext>
            </a:extLst>
          </p:cNvPr>
          <p:cNvSpPr txBox="1"/>
          <p:nvPr/>
        </p:nvSpPr>
        <p:spPr>
          <a:xfrm>
            <a:off x="2286000" y="2708920"/>
            <a:ext cx="4572000" cy="307777"/>
          </a:xfrm>
          <a:prstGeom prst="rect">
            <a:avLst/>
          </a:prstGeom>
          <a:noFill/>
        </p:spPr>
        <p:txBody>
          <a:bodyPr wrap="square">
            <a:spAutoFit/>
          </a:bodyPr>
          <a:lstStyle/>
          <a:p>
            <a:pPr indent="266700" algn="ctr"/>
            <a:r>
              <a:rPr lang="zh-CN" altLang="zh-CN"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我国历年财政政策与货币政策基调</a:t>
            </a:r>
          </a:p>
        </p:txBody>
      </p:sp>
      <p:sp>
        <p:nvSpPr>
          <p:cNvPr id="11" name="文本框 10">
            <a:extLst>
              <a:ext uri="{FF2B5EF4-FFF2-40B4-BE49-F238E27FC236}">
                <a16:creationId xmlns:a16="http://schemas.microsoft.com/office/drawing/2014/main" id="{9D8146DB-44A6-44BD-92D4-8B5D94BA59C9}"/>
              </a:ext>
            </a:extLst>
          </p:cNvPr>
          <p:cNvSpPr txBox="1"/>
          <p:nvPr/>
        </p:nvSpPr>
        <p:spPr>
          <a:xfrm>
            <a:off x="899592" y="6093296"/>
            <a:ext cx="7107339" cy="584775"/>
          </a:xfrm>
          <a:prstGeom prst="rect">
            <a:avLst/>
          </a:prstGeom>
          <a:noFill/>
        </p:spPr>
        <p:txBody>
          <a:bodyPr wrap="square">
            <a:spAutoFit/>
          </a:bodyPr>
          <a:lstStyle/>
          <a:p>
            <a:pPr algn="just"/>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注：虽然中央在</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2009~2019</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年间持续提出“积极财政政策”基调，但许多学者认为，</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2010</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~2012</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年三年间的财政政策是收缩的。</a:t>
            </a:r>
            <a:endParaRPr lang="zh-CN" altLang="zh-CN" sz="20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7406690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F144388-52AE-4F97-BEF9-BEECCD2D73F6}"/>
              </a:ext>
            </a:extLst>
          </p:cNvPr>
          <p:cNvSpPr>
            <a:spLocks noGrp="1"/>
          </p:cNvSpPr>
          <p:nvPr>
            <p:ph type="sldNum" sz="quarter" idx="12"/>
          </p:nvPr>
        </p:nvSpPr>
        <p:spPr/>
        <p:txBody>
          <a:bodyPr/>
          <a:lstStyle/>
          <a:p>
            <a:pPr>
              <a:defRPr/>
            </a:pPr>
            <a:fld id="{30F11AE2-8E3C-4A92-9BBF-8CC289021EE2}" type="slidenum">
              <a:rPr lang="zh-CN" altLang="en-US" smtClean="0"/>
              <a:pPr>
                <a:defRPr/>
              </a:pPr>
              <a:t>22</a:t>
            </a:fld>
            <a:endParaRPr lang="zh-CN" altLang="en-US"/>
          </a:p>
        </p:txBody>
      </p:sp>
      <p:sp>
        <p:nvSpPr>
          <p:cNvPr id="6" name="文本框 5">
            <a:extLst>
              <a:ext uri="{FF2B5EF4-FFF2-40B4-BE49-F238E27FC236}">
                <a16:creationId xmlns:a16="http://schemas.microsoft.com/office/drawing/2014/main" id="{E44806AB-D1F2-450B-938A-FA2926C0AA4D}"/>
              </a:ext>
            </a:extLst>
          </p:cNvPr>
          <p:cNvSpPr txBox="1"/>
          <p:nvPr/>
        </p:nvSpPr>
        <p:spPr>
          <a:xfrm>
            <a:off x="179512" y="908720"/>
            <a:ext cx="8676456" cy="523220"/>
          </a:xfrm>
          <a:prstGeom prst="rect">
            <a:avLst/>
          </a:prstGeom>
          <a:noFill/>
        </p:spPr>
        <p:txBody>
          <a:bodyPr wrap="square">
            <a:spAutoFit/>
          </a:bodyPr>
          <a:lstStyle/>
          <a:p>
            <a:pPr indent="267970"/>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a:t>
            </a:r>
            <a:r>
              <a:rPr lang="en-US" altLang="zh-CN" sz="2800" b="1" dirty="0">
                <a:latin typeface="微软雅黑" panose="020B0503020204020204" pitchFamily="34" charset="-122"/>
                <a:ea typeface="微软雅黑" panose="020B0503020204020204" pitchFamily="34" charset="-122"/>
              </a:rPr>
              <a:t> 2015</a:t>
            </a:r>
            <a:r>
              <a:rPr lang="zh-CN" altLang="zh-CN" sz="2800" b="1" dirty="0">
                <a:latin typeface="微软雅黑" panose="020B0503020204020204" pitchFamily="34" charset="-122"/>
                <a:ea typeface="微软雅黑" panose="020B0503020204020204" pitchFamily="34" charset="-122"/>
              </a:rPr>
              <a:t>年修订后的《预算法》允许地方政府发债</a:t>
            </a:r>
          </a:p>
        </p:txBody>
      </p:sp>
      <p:sp>
        <p:nvSpPr>
          <p:cNvPr id="8" name="文本框 7">
            <a:extLst>
              <a:ext uri="{FF2B5EF4-FFF2-40B4-BE49-F238E27FC236}">
                <a16:creationId xmlns:a16="http://schemas.microsoft.com/office/drawing/2014/main" id="{46B9FBFA-02B3-400A-9DE9-142EF53D453E}"/>
              </a:ext>
            </a:extLst>
          </p:cNvPr>
          <p:cNvSpPr txBox="1"/>
          <p:nvPr/>
        </p:nvSpPr>
        <p:spPr>
          <a:xfrm>
            <a:off x="492696" y="1650153"/>
            <a:ext cx="8363272" cy="4876143"/>
          </a:xfrm>
          <a:prstGeom prst="rect">
            <a:avLst/>
          </a:prstGeom>
          <a:noFill/>
        </p:spPr>
        <p:txBody>
          <a:bodyPr wrap="square">
            <a:spAutoFit/>
          </a:bodyPr>
          <a:lstStyle/>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为规范地方政府债务管理，按照疏堵结合、</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开前门、堵后门、筑围墙</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的改革思路，新预算法增加了</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允许地方政府举借债务</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的规定，同时从五个方面作出</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限制性规定</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一是限制主体</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，经国务院批准的省级政府可以举借债务；</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二是限制用途</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，举借债务只能用于公益性资本支出，不得用于经常性支出；</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三是限制规模</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，举借债务的规模，由国务院报全国人大或者全国人大常委会批准，省级政府在国务院下达的限额内举借的债务，列入本级预算调整方案，报本级人大常委会批准；</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四是限制方式</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，举借债务只能采取发行地方政府债券的方式，不得采取其他方式筹措，除法律另有规定外，不得为任何单位和个人的债务以任何方式提供担保；</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五是控制风险</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，举借债务应当有偿还计划和稳定的偿还资金来源，国务院建立地方政府债务风险评估和预警机制、应急处置机制以及责任追究制度。</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295608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3</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1949</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年</a:t>
              </a:r>
              <a:r>
                <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~1968</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年的公债管理</a:t>
              </a:r>
              <a:endPar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B8F7510-3B06-43EE-B14A-5EFCED19472C}"/>
              </a:ext>
            </a:extLst>
          </p:cNvPr>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sp>
        <p:nvSpPr>
          <p:cNvPr id="4" name="文本框 3">
            <a:extLst>
              <a:ext uri="{FF2B5EF4-FFF2-40B4-BE49-F238E27FC236}">
                <a16:creationId xmlns:a16="http://schemas.microsoft.com/office/drawing/2014/main" id="{78AEE51F-3D9F-40BF-8EF8-4BA6A4BE630C}"/>
              </a:ext>
            </a:extLst>
          </p:cNvPr>
          <p:cNvSpPr txBox="1"/>
          <p:nvPr/>
        </p:nvSpPr>
        <p:spPr>
          <a:xfrm>
            <a:off x="683568" y="980728"/>
            <a:ext cx="403244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一、人民胜利折实公债</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3B39C10F-C163-47C8-A7B7-791A5FD1DCEB}"/>
              </a:ext>
            </a:extLst>
          </p:cNvPr>
          <p:cNvSpPr txBox="1"/>
          <p:nvPr/>
        </p:nvSpPr>
        <p:spPr>
          <a:xfrm>
            <a:off x="457200" y="1540621"/>
            <a:ext cx="4968552" cy="4998291"/>
          </a:xfrm>
          <a:prstGeom prst="rect">
            <a:avLst/>
          </a:prstGeom>
          <a:noFill/>
        </p:spPr>
        <p:txBody>
          <a:bodyPr wrap="square">
            <a:spAutoFit/>
          </a:bodyPr>
          <a:lstStyle/>
          <a:p>
            <a:pPr indent="266700" algn="just">
              <a:lnSpc>
                <a:spcPts val="2500"/>
              </a:lnSpc>
              <a:spcAft>
                <a:spcPts val="1000"/>
              </a:spcAft>
            </a:pPr>
            <a:r>
              <a:rPr lang="en-US"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新中国成立以后，中央政府面临的是一个困难重重的经济形势。</a:t>
            </a:r>
            <a:r>
              <a:rPr lang="en-US" altLang="zh-CN" sz="1600" b="1" dirty="0">
                <a:solidFill>
                  <a:srgbClr val="000000"/>
                </a:solidFill>
                <a:effectLst/>
                <a:latin typeface="微软雅黑" panose="020B0503020204020204" pitchFamily="34" charset="-122"/>
                <a:ea typeface="微软雅黑" panose="020B0503020204020204" pitchFamily="34" charset="-122"/>
              </a:rPr>
              <a:t>1949</a:t>
            </a:r>
            <a:r>
              <a:rPr lang="zh-CN" altLang="zh-CN" sz="16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，因为经济制约以及新区税收需要时间整顿，财政收入经过努力最多只有相当于</a:t>
            </a:r>
            <a:r>
              <a:rPr lang="en-US" altLang="zh-CN" sz="1600" dirty="0">
                <a:solidFill>
                  <a:srgbClr val="000000"/>
                </a:solidFill>
                <a:effectLst/>
                <a:latin typeface="微软雅黑" panose="020B0503020204020204" pitchFamily="34" charset="-122"/>
                <a:ea typeface="微软雅黑" panose="020B0503020204020204" pitchFamily="34" charset="-122"/>
              </a:rPr>
              <a:t>303</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亿斤小米。而在另一方面，财政支出的压力却非常大。</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1949</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年的财政支出估计要达到相当于</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576</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亿斤小米的水平，于是，当时大约有二分之一的支出不得不依靠增发通货来弥补。</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面对这种严重困难的局面，为了安定民生、恢复和发展经济，中央政府于</a:t>
            </a:r>
            <a:r>
              <a:rPr lang="en-US" altLang="zh-CN" sz="1600" dirty="0">
                <a:solidFill>
                  <a:srgbClr val="000000"/>
                </a:solidFill>
                <a:effectLst/>
                <a:latin typeface="微软雅黑" panose="020B0503020204020204" pitchFamily="34" charset="-122"/>
                <a:ea typeface="微软雅黑" panose="020B0503020204020204" pitchFamily="34" charset="-122"/>
              </a:rPr>
              <a:t>1949</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dirty="0">
                <a:solidFill>
                  <a:srgbClr val="000000"/>
                </a:solidFill>
                <a:effectLst/>
                <a:latin typeface="微软雅黑" panose="020B0503020204020204" pitchFamily="34" charset="-122"/>
                <a:ea typeface="微软雅黑" panose="020B0503020204020204" pitchFamily="34" charset="-122"/>
              </a:rPr>
              <a:t>12 </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月举行会议</a:t>
            </a:r>
            <a:r>
              <a:rPr lang="zh-CN" altLang="en-US"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，会议</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通过了《关于发行人民胜利折实公债的决定》，并在不久以后颁发了《</a:t>
            </a:r>
            <a:r>
              <a:rPr lang="en-US" altLang="zh-CN" sz="1600" dirty="0">
                <a:solidFill>
                  <a:srgbClr val="000000"/>
                </a:solidFill>
                <a:effectLst/>
                <a:latin typeface="微软雅黑" panose="020B0503020204020204" pitchFamily="34" charset="-122"/>
                <a:ea typeface="微软雅黑" panose="020B0503020204020204" pitchFamily="34" charset="-122"/>
              </a:rPr>
              <a:t>1950</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年第一期人民胜利折实公债条例》。该条例指出：</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人民胜利折实公债的发行目的，是弥补财政赤字，减少现钞发行，有计划地回笼货币，使</a:t>
            </a:r>
            <a:r>
              <a:rPr lang="en-US" altLang="zh-CN" sz="1600" b="1" dirty="0">
                <a:solidFill>
                  <a:srgbClr val="C00000"/>
                </a:solidFill>
                <a:effectLst/>
                <a:latin typeface="微软雅黑" panose="020B0503020204020204" pitchFamily="34" charset="-122"/>
                <a:ea typeface="微软雅黑" panose="020B0503020204020204" pitchFamily="34" charset="-122"/>
              </a:rPr>
              <a:t>1950</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年全国的物价逐渐稳定，以利于人民生活安定和工商业正常发展。</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pic>
        <p:nvPicPr>
          <p:cNvPr id="9" name="图片 8" descr="ç°å¨æ¾ç¤ºçå°±æ¯å®æ´çå¾ç">
            <a:extLst>
              <a:ext uri="{FF2B5EF4-FFF2-40B4-BE49-F238E27FC236}">
                <a16:creationId xmlns:a16="http://schemas.microsoft.com/office/drawing/2014/main" id="{6DFDA050-09D1-42B1-91B4-434D78D7C12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22761" y="980728"/>
            <a:ext cx="1613535" cy="2326005"/>
          </a:xfrm>
          <a:prstGeom prst="rect">
            <a:avLst/>
          </a:prstGeom>
          <a:noFill/>
          <a:ln>
            <a:noFill/>
          </a:ln>
        </p:spPr>
      </p:pic>
      <p:pic>
        <p:nvPicPr>
          <p:cNvPr id="12" name="图片 11" descr="ç°å¨æ¾ç¤ºçå°±æ¯å®æ´çå¾ç">
            <a:extLst>
              <a:ext uri="{FF2B5EF4-FFF2-40B4-BE49-F238E27FC236}">
                <a16:creationId xmlns:a16="http://schemas.microsoft.com/office/drawing/2014/main" id="{2AB7F647-5EAF-4779-961C-8AB92504B16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3391" y="3789040"/>
            <a:ext cx="1652905" cy="2362200"/>
          </a:xfrm>
          <a:prstGeom prst="rect">
            <a:avLst/>
          </a:prstGeom>
          <a:noFill/>
          <a:ln>
            <a:noFill/>
          </a:ln>
        </p:spPr>
      </p:pic>
      <p:sp>
        <p:nvSpPr>
          <p:cNvPr id="14" name="文本框 13">
            <a:extLst>
              <a:ext uri="{FF2B5EF4-FFF2-40B4-BE49-F238E27FC236}">
                <a16:creationId xmlns:a16="http://schemas.microsoft.com/office/drawing/2014/main" id="{4407305B-F98F-48D0-8158-EEB1CEF20ACF}"/>
              </a:ext>
            </a:extLst>
          </p:cNvPr>
          <p:cNvSpPr txBox="1"/>
          <p:nvPr/>
        </p:nvSpPr>
        <p:spPr>
          <a:xfrm>
            <a:off x="7452320" y="3335583"/>
            <a:ext cx="1441648" cy="830997"/>
          </a:xfrm>
          <a:prstGeom prst="rect">
            <a:avLst/>
          </a:prstGeom>
          <a:noFill/>
        </p:spPr>
        <p:txBody>
          <a:bodyPr wrap="square">
            <a:spAutoFit/>
          </a:bodyPr>
          <a:lstStyle/>
          <a:p>
            <a:pPr algn="just"/>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1950</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年发行的</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人民胜利折实公债</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15" name="文本框 14">
            <a:extLst>
              <a:ext uri="{FF2B5EF4-FFF2-40B4-BE49-F238E27FC236}">
                <a16:creationId xmlns:a16="http://schemas.microsoft.com/office/drawing/2014/main" id="{1212AA49-9B69-49FF-986F-69CDD78EFD12}"/>
              </a:ext>
            </a:extLst>
          </p:cNvPr>
          <p:cNvSpPr txBox="1"/>
          <p:nvPr/>
        </p:nvSpPr>
        <p:spPr>
          <a:xfrm>
            <a:off x="7433305" y="1825200"/>
            <a:ext cx="1441648" cy="338554"/>
          </a:xfrm>
          <a:prstGeom prst="rect">
            <a:avLst/>
          </a:prstGeom>
          <a:noFill/>
        </p:spPr>
        <p:txBody>
          <a:bodyPr wrap="square">
            <a:spAutoFit/>
          </a:bodyPr>
          <a:lstStyle/>
          <a:p>
            <a:pPr algn="just"/>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（正面）</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文本框 15">
            <a:extLst>
              <a:ext uri="{FF2B5EF4-FFF2-40B4-BE49-F238E27FC236}">
                <a16:creationId xmlns:a16="http://schemas.microsoft.com/office/drawing/2014/main" id="{8F0712DA-3F5A-464B-8687-C4D683237EB9}"/>
              </a:ext>
            </a:extLst>
          </p:cNvPr>
          <p:cNvSpPr txBox="1"/>
          <p:nvPr/>
        </p:nvSpPr>
        <p:spPr>
          <a:xfrm>
            <a:off x="7452320" y="4775572"/>
            <a:ext cx="1441648" cy="338554"/>
          </a:xfrm>
          <a:prstGeom prst="rect">
            <a:avLst/>
          </a:prstGeom>
          <a:noFill/>
        </p:spPr>
        <p:txBody>
          <a:bodyPr wrap="square">
            <a:spAutoFit/>
          </a:bodyPr>
          <a:lstStyle/>
          <a:p>
            <a:pPr algn="just"/>
            <a:r>
              <a:rPr lang="zh-CN" altLang="en-US"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（背面）</a:t>
            </a:r>
            <a:endPar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5938894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F2C1FC66-B3EC-4D72-B1F4-849D0B72D83E}"/>
              </a:ext>
            </a:extLst>
          </p:cNvPr>
          <p:cNvSpPr>
            <a:spLocks noGrp="1"/>
          </p:cNvSpPr>
          <p:nvPr>
            <p:ph type="sldNum" sz="quarter" idx="12"/>
          </p:nvPr>
        </p:nvSpPr>
        <p:spPr/>
        <p:txBody>
          <a:bodyPr/>
          <a:lstStyle/>
          <a:p>
            <a:pPr>
              <a:defRPr/>
            </a:pPr>
            <a:fld id="{30F11AE2-8E3C-4A92-9BBF-8CC289021EE2}" type="slidenum">
              <a:rPr lang="zh-CN" altLang="en-US" smtClean="0"/>
              <a:pPr>
                <a:defRPr/>
              </a:pPr>
              <a:t>5</a:t>
            </a:fld>
            <a:endParaRPr lang="zh-CN" altLang="en-US"/>
          </a:p>
        </p:txBody>
      </p:sp>
      <p:sp>
        <p:nvSpPr>
          <p:cNvPr id="4" name="文本框 3">
            <a:extLst>
              <a:ext uri="{FF2B5EF4-FFF2-40B4-BE49-F238E27FC236}">
                <a16:creationId xmlns:a16="http://schemas.microsoft.com/office/drawing/2014/main" id="{E399D9C8-0F7F-4E0E-A0CF-212678C3030C}"/>
              </a:ext>
            </a:extLst>
          </p:cNvPr>
          <p:cNvSpPr txBox="1"/>
          <p:nvPr/>
        </p:nvSpPr>
        <p:spPr>
          <a:xfrm>
            <a:off x="683568" y="1196752"/>
            <a:ext cx="7830117" cy="4805931"/>
          </a:xfrm>
          <a:prstGeom prst="rect">
            <a:avLst/>
          </a:prstGeom>
          <a:noFill/>
        </p:spPr>
        <p:txBody>
          <a:bodyPr wrap="square">
            <a:spAutoFit/>
          </a:bodyPr>
          <a:lstStyle/>
          <a:p>
            <a:pPr indent="266700" algn="just">
              <a:lnSpc>
                <a:spcPts val="2500"/>
              </a:lnSpc>
              <a:spcAft>
                <a:spcPts val="1000"/>
              </a:spcAft>
            </a:pPr>
            <a:r>
              <a:rPr lang="en-US"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人民胜利折实公债的原定发行总额为</a:t>
            </a:r>
            <a:r>
              <a:rPr lang="en-US" altLang="zh-CN" sz="1600" b="1" dirty="0">
                <a:solidFill>
                  <a:srgbClr val="C00000"/>
                </a:solidFill>
                <a:effectLst/>
                <a:latin typeface="微软雅黑" panose="020B0503020204020204" pitchFamily="34" charset="-122"/>
                <a:ea typeface="微软雅黑" panose="020B0503020204020204" pitchFamily="34" charset="-122"/>
              </a:rPr>
              <a:t>2</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亿分</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，其中第一期为</a:t>
            </a:r>
            <a:r>
              <a:rPr lang="en-US" altLang="zh-CN" sz="1600" dirty="0">
                <a:solidFill>
                  <a:srgbClr val="000000"/>
                </a:solidFill>
                <a:effectLst/>
                <a:latin typeface="微软雅黑" panose="020B0503020204020204" pitchFamily="34" charset="-122"/>
                <a:ea typeface="微软雅黑" panose="020B0503020204020204" pitchFamily="34" charset="-122"/>
              </a:rPr>
              <a:t>1</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亿分，并按照当时</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各大行政区城市的多寡大小、人口多少以及政治经济情况</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分配各区推销任务。具体的推销对象主要放在</a:t>
            </a:r>
            <a:r>
              <a:rPr lang="zh-CN" altLang="zh-CN" sz="16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大中小城市的工商业者、城乡殷实富户和富有的退职文武官员</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身上。而且，在推销时强调要贯彻民主精神，做到公平合理，反对强迫摊派，采取说服劝募、自报公议的办法，鼓励踊跃认购。</a:t>
            </a:r>
            <a:endParaRPr lang="en-US"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债券的面额有</a:t>
            </a:r>
            <a:r>
              <a:rPr lang="en-US" altLang="zh-CN" sz="1600" dirty="0">
                <a:solidFill>
                  <a:srgbClr val="000000"/>
                </a:solidFill>
                <a:effectLst/>
                <a:latin typeface="微软雅黑" panose="020B0503020204020204" pitchFamily="34" charset="-122"/>
                <a:ea typeface="微软雅黑" panose="020B0503020204020204" pitchFamily="34" charset="-122"/>
              </a:rPr>
              <a:t>1</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分、</a:t>
            </a:r>
            <a:r>
              <a:rPr lang="en-US" altLang="zh-CN" sz="1600" dirty="0">
                <a:solidFill>
                  <a:srgbClr val="000000"/>
                </a:solidFill>
                <a:effectLst/>
                <a:latin typeface="微软雅黑" panose="020B0503020204020204" pitchFamily="34" charset="-122"/>
                <a:ea typeface="微软雅黑" panose="020B0503020204020204" pitchFamily="34" charset="-122"/>
              </a:rPr>
              <a:t>10</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分、</a:t>
            </a:r>
            <a:r>
              <a:rPr lang="en-US" altLang="zh-CN" sz="1600" dirty="0">
                <a:solidFill>
                  <a:srgbClr val="000000"/>
                </a:solidFill>
                <a:effectLst/>
                <a:latin typeface="微软雅黑" panose="020B0503020204020204" pitchFamily="34" charset="-122"/>
                <a:ea typeface="微软雅黑" panose="020B0503020204020204" pitchFamily="34" charset="-122"/>
              </a:rPr>
              <a:t>100</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分和</a:t>
            </a:r>
            <a:r>
              <a:rPr lang="en-US" altLang="zh-CN" sz="1600" dirty="0">
                <a:solidFill>
                  <a:srgbClr val="000000"/>
                </a:solidFill>
                <a:effectLst/>
                <a:latin typeface="微软雅黑" panose="020B0503020204020204" pitchFamily="34" charset="-122"/>
                <a:ea typeface="微软雅黑" panose="020B0503020204020204" pitchFamily="34" charset="-122"/>
              </a:rPr>
              <a:t>500</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分四种，年利率为</a:t>
            </a:r>
            <a:r>
              <a:rPr lang="en-US" altLang="zh-CN" sz="1600" dirty="0">
                <a:solidFill>
                  <a:srgbClr val="000000"/>
                </a:solidFill>
                <a:effectLst/>
                <a:latin typeface="微软雅黑" panose="020B0503020204020204" pitchFamily="34" charset="-122"/>
                <a:ea typeface="微软雅黑" panose="020B0503020204020204" pitchFamily="34" charset="-122"/>
              </a:rPr>
              <a:t>5%</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。期限是</a:t>
            </a:r>
            <a:r>
              <a:rPr lang="en-US" altLang="zh-CN" sz="1600" dirty="0">
                <a:solidFill>
                  <a:srgbClr val="000000"/>
                </a:solidFill>
                <a:effectLst/>
                <a:latin typeface="微软雅黑" panose="020B0503020204020204" pitchFamily="34" charset="-122"/>
                <a:ea typeface="微软雅黑" panose="020B0503020204020204" pitchFamily="34" charset="-122"/>
              </a:rPr>
              <a:t>1</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至</a:t>
            </a:r>
            <a:r>
              <a:rPr lang="en-US" altLang="zh-CN" sz="1600" dirty="0">
                <a:solidFill>
                  <a:srgbClr val="000000"/>
                </a:solidFill>
                <a:effectLst/>
                <a:latin typeface="微软雅黑" panose="020B0503020204020204" pitchFamily="34" charset="-122"/>
                <a:ea typeface="微软雅黑" panose="020B0503020204020204" pitchFamily="34" charset="-122"/>
              </a:rPr>
              <a:t>5</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年，即从</a:t>
            </a:r>
            <a:r>
              <a:rPr lang="en-US" altLang="zh-CN" sz="1600" dirty="0">
                <a:solidFill>
                  <a:srgbClr val="000000"/>
                </a:solidFill>
                <a:effectLst/>
                <a:latin typeface="微软雅黑" panose="020B0503020204020204" pitchFamily="34" charset="-122"/>
                <a:ea typeface="微软雅黑" panose="020B0503020204020204" pitchFamily="34" charset="-122"/>
              </a:rPr>
              <a:t>1951</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年起到</a:t>
            </a:r>
            <a:r>
              <a:rPr lang="en-US" altLang="zh-CN" sz="1600" dirty="0">
                <a:solidFill>
                  <a:srgbClr val="000000"/>
                </a:solidFill>
                <a:effectLst/>
                <a:latin typeface="微软雅黑" panose="020B0503020204020204" pitchFamily="34" charset="-122"/>
                <a:ea typeface="微软雅黑" panose="020B0503020204020204" pitchFamily="34" charset="-122"/>
              </a:rPr>
              <a:t>1955</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年止分期偿还</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归还时也按上述实物的市价折合成现金支付。另外，当时还规定人民胜利折实公债不得代替货币进入市场流通，不得向国家银行抵押，不得用以作投机买卖。</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后来，这次国债的实际发行结果是：</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1950</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年上半年发行了第一期，发行额为</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1.48</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亿分，约相当于</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43</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亿斤细粮，按当时各地加权平均粮食价格计算，总值约为</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2.58</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亿元，完成计划总数的</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70.4%</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第一期人民胜利折实公债的发行，弥补了预算赤字，回笼了大批货币，再加上国家当时在财政金融方面的其他政策措施，全国经济情况开始好转</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，于是，第二期的人民胜利折实公债就没有再发行。</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558047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4F8086A-37C2-48E4-911E-6803B28D63B6}"/>
              </a:ext>
            </a:extLst>
          </p:cNvPr>
          <p:cNvSpPr>
            <a:spLocks noGrp="1"/>
          </p:cNvSpPr>
          <p:nvPr>
            <p:ph type="sldNum" sz="quarter" idx="12"/>
          </p:nvPr>
        </p:nvSpPr>
        <p:spPr/>
        <p:txBody>
          <a:bodyPr/>
          <a:lstStyle/>
          <a:p>
            <a:pPr>
              <a:defRPr/>
            </a:pPr>
            <a:fld id="{30F11AE2-8E3C-4A92-9BBF-8CC289021EE2}" type="slidenum">
              <a:rPr lang="zh-CN" altLang="en-US" smtClean="0"/>
              <a:pPr>
                <a:defRPr/>
              </a:pPr>
              <a:t>6</a:t>
            </a:fld>
            <a:endParaRPr lang="zh-CN" altLang="en-US"/>
          </a:p>
        </p:txBody>
      </p:sp>
      <p:sp>
        <p:nvSpPr>
          <p:cNvPr id="4" name="文本框 3">
            <a:extLst>
              <a:ext uri="{FF2B5EF4-FFF2-40B4-BE49-F238E27FC236}">
                <a16:creationId xmlns:a16="http://schemas.microsoft.com/office/drawing/2014/main" id="{E1AED2C9-686A-4799-9F75-EA6805DDBD03}"/>
              </a:ext>
            </a:extLst>
          </p:cNvPr>
          <p:cNvSpPr txBox="1"/>
          <p:nvPr/>
        </p:nvSpPr>
        <p:spPr>
          <a:xfrm>
            <a:off x="683568" y="980728"/>
            <a:ext cx="403244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国家经济建设公债</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FE8898F2-1320-4537-B72E-60E0351F5EF4}"/>
              </a:ext>
            </a:extLst>
          </p:cNvPr>
          <p:cNvSpPr txBox="1"/>
          <p:nvPr/>
        </p:nvSpPr>
        <p:spPr>
          <a:xfrm>
            <a:off x="621804" y="1488799"/>
            <a:ext cx="7900392" cy="4867551"/>
          </a:xfrm>
          <a:prstGeom prst="rect">
            <a:avLst/>
          </a:prstGeom>
          <a:noFill/>
        </p:spPr>
        <p:txBody>
          <a:bodyPr wrap="square">
            <a:spAutoFit/>
          </a:bodyPr>
          <a:lstStyle/>
          <a:p>
            <a:pPr algn="just">
              <a:lnSpc>
                <a:spcPts val="2500"/>
              </a:lnSpc>
              <a:spcAft>
                <a:spcPts val="1000"/>
              </a:spcAft>
            </a:pPr>
            <a:r>
              <a:rPr lang="en-US" altLang="zh-CN" sz="14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4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到</a:t>
            </a:r>
            <a:r>
              <a:rPr lang="en-US" altLang="zh-CN" sz="1400" b="1" dirty="0">
                <a:solidFill>
                  <a:srgbClr val="000000"/>
                </a:solidFill>
                <a:effectLst/>
                <a:latin typeface="微软雅黑" panose="020B0503020204020204" pitchFamily="34" charset="-122"/>
                <a:ea typeface="微软雅黑" panose="020B0503020204020204" pitchFamily="34" charset="-122"/>
              </a:rPr>
              <a:t>1953</a:t>
            </a:r>
            <a:r>
              <a:rPr lang="zh-CN" altLang="zh-CN" sz="14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zh-CN" altLang="zh-CN" sz="14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，我国国民经济恢复任务已经基本完成，随即进入有计划的经济建设时期，即第一个五年计划开始。</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中央政府于</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1953</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12</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月召开会议，通过了《</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1954</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年国家经济建设公债条例》，决定发行国债来筹措一部分资金，解决财政收支差额的矛盾。</a:t>
            </a:r>
            <a:endParaRPr lang="en-US"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ts val="2500"/>
              </a:lnSpc>
              <a:spcAft>
                <a:spcPts val="1000"/>
              </a:spcAft>
            </a:pPr>
            <a:r>
              <a:rPr lang="en-US" altLang="zh-CN" sz="1400" dirty="0">
                <a:solidFill>
                  <a:srgbClr val="000000"/>
                </a:solidFill>
                <a:effectLst/>
                <a:latin typeface="微软雅黑" panose="020B0503020204020204" pitchFamily="34" charset="-122"/>
                <a:ea typeface="微软雅黑" panose="020B0503020204020204" pitchFamily="34" charset="-122"/>
              </a:rPr>
              <a:t>      </a:t>
            </a:r>
            <a:r>
              <a:rPr lang="en-US" altLang="zh-CN" sz="1400" b="1" dirty="0">
                <a:solidFill>
                  <a:srgbClr val="000000"/>
                </a:solidFill>
                <a:effectLst/>
                <a:latin typeface="微软雅黑" panose="020B0503020204020204" pitchFamily="34" charset="-122"/>
                <a:ea typeface="微软雅黑" panose="020B0503020204020204" pitchFamily="34" charset="-122"/>
              </a:rPr>
              <a:t>1953-1957</a:t>
            </a:r>
            <a:r>
              <a:rPr lang="zh-CN" altLang="en-US" sz="1400" b="1" dirty="0">
                <a:solidFill>
                  <a:srgbClr val="000000"/>
                </a:solidFill>
                <a:effectLst/>
                <a:latin typeface="微软雅黑" panose="020B0503020204020204" pitchFamily="34" charset="-122"/>
                <a:ea typeface="微软雅黑" panose="020B0503020204020204" pitchFamily="34" charset="-122"/>
              </a:rPr>
              <a:t>年</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里，国家经济建设公债的实际发行数量每年都超过了原定指标，实际发行额达到</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35.44</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亿元，是计划总数的</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1.17</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倍，相当于同期国家预算经济建设支出</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862.24</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亿元的</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4.11%</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ts val="2500"/>
              </a:lnSpc>
              <a:spcAft>
                <a:spcPts val="1000"/>
              </a:spcAft>
            </a:pP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国家经济建设公债与人民胜利折实公债比较，也有它的不同</a:t>
            </a:r>
            <a:r>
              <a:rPr lang="zh-CN" altLang="zh-CN" sz="14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特点</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ts val="2500"/>
              </a:lnSpc>
              <a:spcAft>
                <a:spcPts val="1000"/>
              </a:spcAft>
            </a:pPr>
            <a:r>
              <a:rPr lang="en-US" altLang="zh-CN" sz="14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4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第一，在发行目的方面</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人民胜利折实公债是为了弥补预算赤字，减少现钞发行，有计划回笼货币；而国家经济建设公债是为了加速国家经济建设步伐，逐步提高人民物质和文化生活水平，促进人民节约储蓄。显然，前者强调改善财政收支状况的功能，后者强调筹集国家建设资金的功能。</a:t>
            </a:r>
            <a:endPar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ts val="2500"/>
              </a:lnSpc>
              <a:spcAft>
                <a:spcPts val="1000"/>
              </a:spcAft>
            </a:pPr>
            <a:r>
              <a:rPr lang="en-US" altLang="zh-CN" sz="14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4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第二，在运用次数方面</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，人民胜利折实公债是一种临时性措施；而国家经济建设公债是一项持续性政策，接连五年发行，与国家长期的经济发展计划相配合。</a:t>
            </a:r>
            <a:endPar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ts val="2500"/>
              </a:lnSpc>
              <a:spcAft>
                <a:spcPts val="1000"/>
              </a:spcAft>
            </a:pPr>
            <a:r>
              <a:rPr lang="en-US" altLang="zh-CN" sz="14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4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第三，在债券期限方面</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，人民胜利折实公债为</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至</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年，期限不是很长；而国家经济建设公债的期限比较长，最长的达到</a:t>
            </a:r>
            <a:r>
              <a:rPr lang="en-US"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10</a:t>
            </a:r>
            <a:r>
              <a:rPr lang="zh-CN" altLang="zh-CN" sz="14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endParaRPr lang="zh-CN" altLang="en-US" sz="1600" dirty="0"/>
          </a:p>
        </p:txBody>
      </p:sp>
    </p:spTree>
    <p:extLst>
      <p:ext uri="{BB962C8B-B14F-4D97-AF65-F5344CB8AC3E}">
        <p14:creationId xmlns:p14="http://schemas.microsoft.com/office/powerpoint/2010/main" val="3600424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F4E9FE7-7F9F-43B0-9A44-87AC3B2FD33C}"/>
              </a:ext>
            </a:extLst>
          </p:cNvPr>
          <p:cNvSpPr>
            <a:spLocks noGrp="1"/>
          </p:cNvSpPr>
          <p:nvPr>
            <p:ph type="sldNum" sz="quarter" idx="12"/>
          </p:nvPr>
        </p:nvSpPr>
        <p:spPr/>
        <p:txBody>
          <a:bodyPr/>
          <a:lstStyle/>
          <a:p>
            <a:pPr>
              <a:defRPr/>
            </a:pPr>
            <a:fld id="{30F11AE2-8E3C-4A92-9BBF-8CC289021EE2}" type="slidenum">
              <a:rPr lang="zh-CN" altLang="en-US" smtClean="0"/>
              <a:pPr>
                <a:defRPr/>
              </a:pPr>
              <a:t>7</a:t>
            </a:fld>
            <a:endParaRPr lang="zh-CN" altLang="en-US"/>
          </a:p>
        </p:txBody>
      </p:sp>
      <p:sp>
        <p:nvSpPr>
          <p:cNvPr id="4" name="文本框 3">
            <a:extLst>
              <a:ext uri="{FF2B5EF4-FFF2-40B4-BE49-F238E27FC236}">
                <a16:creationId xmlns:a16="http://schemas.microsoft.com/office/drawing/2014/main" id="{EC72396D-1AD8-4B1C-8ADE-F67E11B44E49}"/>
              </a:ext>
            </a:extLst>
          </p:cNvPr>
          <p:cNvSpPr txBox="1"/>
          <p:nvPr/>
        </p:nvSpPr>
        <p:spPr>
          <a:xfrm>
            <a:off x="786408" y="1480937"/>
            <a:ext cx="7571184" cy="4164730"/>
          </a:xfrm>
          <a:prstGeom prst="rect">
            <a:avLst/>
          </a:prstGeom>
          <a:noFill/>
        </p:spPr>
        <p:txBody>
          <a:bodyPr wrap="square">
            <a:spAutoFit/>
          </a:bodyPr>
          <a:lstStyle/>
          <a:p>
            <a:pPr indent="266700" algn="just">
              <a:lnSpc>
                <a:spcPts val="2500"/>
              </a:lnSpc>
              <a:spcAft>
                <a:spcPts val="1000"/>
              </a:spcAft>
            </a:pPr>
            <a:r>
              <a:rPr lang="en-US"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1958</a:t>
            </a:r>
            <a:r>
              <a:rPr lang="zh-CN"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年以后</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，我国中央政府不再发行新国债，但是允许地方政府根据需要发行地方政府债券。</a:t>
            </a:r>
            <a:r>
              <a:rPr lang="zh-CN"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到</a:t>
            </a:r>
            <a:r>
              <a:rPr lang="en-US"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1962</a:t>
            </a:r>
            <a:r>
              <a:rPr lang="zh-CN"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，地方政府的发行也终止了。在</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50</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年代末期至</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80</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年代初期的中间，我国有</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22</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年的时间没有发行国内国债，国外国债在大致相同的时期也取消了。</a:t>
            </a:r>
          </a:p>
          <a:p>
            <a:pPr indent="266700" algn="just">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1968</a:t>
            </a:r>
            <a:r>
              <a:rPr lang="zh-CN"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，我国政府还清了期限为十年的国债，加上在三年以前的</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1965</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年，还清了欠苏联的那部分外债。</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1969</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21</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日，周恩来总理通过《人民日报》宣布：截止到</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1968</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年底，我国国内公债已全部还清，我国已经成为世界上既没有内债，有没有外债的强大的独立的社会主义国家。</a:t>
            </a:r>
            <a:endPar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国债实践的停止反映了我国当时在经济工作指导思想上对国债的</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排斥态度</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。这一时期，我国对内采取了</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比较集中的经济管理模式</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，政府收入主要依靠国有企业上缴利润和各种税收；</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对外则更多地强调自力更生原则</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，忽视利用外资的积极一面。这样，就基本上否定了国债的作用。</a:t>
            </a:r>
          </a:p>
        </p:txBody>
      </p:sp>
    </p:spTree>
    <p:extLst>
      <p:ext uri="{BB962C8B-B14F-4D97-AF65-F5344CB8AC3E}">
        <p14:creationId xmlns:p14="http://schemas.microsoft.com/office/powerpoint/2010/main" val="971054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8</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1979</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年</a:t>
              </a:r>
              <a:r>
                <a:rPr lang="en-US"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~1993</a:t>
              </a:r>
              <a:r>
                <a:rPr lang="zh-CN" altLang="zh-CN"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年的公债管理</a:t>
              </a:r>
              <a:endPar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endParaRP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2570714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983A3F4-E796-43E9-B7E5-634D9D7D8542}"/>
              </a:ext>
            </a:extLst>
          </p:cNvPr>
          <p:cNvSpPr>
            <a:spLocks noGrp="1"/>
          </p:cNvSpPr>
          <p:nvPr>
            <p:ph type="sldNum" sz="quarter" idx="12"/>
          </p:nvPr>
        </p:nvSpPr>
        <p:spPr/>
        <p:txBody>
          <a:bodyPr/>
          <a:lstStyle/>
          <a:p>
            <a:pPr>
              <a:defRPr/>
            </a:pPr>
            <a:fld id="{30F11AE2-8E3C-4A92-9BBF-8CC289021EE2}" type="slidenum">
              <a:rPr lang="zh-CN" altLang="en-US" smtClean="0"/>
              <a:pPr>
                <a:defRPr/>
              </a:pPr>
              <a:t>9</a:t>
            </a:fld>
            <a:endParaRPr lang="zh-CN" altLang="en-US"/>
          </a:p>
        </p:txBody>
      </p:sp>
      <p:sp>
        <p:nvSpPr>
          <p:cNvPr id="4" name="文本框 3">
            <a:extLst>
              <a:ext uri="{FF2B5EF4-FFF2-40B4-BE49-F238E27FC236}">
                <a16:creationId xmlns:a16="http://schemas.microsoft.com/office/drawing/2014/main" id="{DEC6A81B-0A10-4985-9DCC-9CCF1D76AD22}"/>
              </a:ext>
            </a:extLst>
          </p:cNvPr>
          <p:cNvSpPr txBox="1"/>
          <p:nvPr/>
        </p:nvSpPr>
        <p:spPr>
          <a:xfrm>
            <a:off x="827584" y="980728"/>
            <a:ext cx="7571184" cy="1349537"/>
          </a:xfrm>
          <a:prstGeom prst="rect">
            <a:avLst/>
          </a:prstGeom>
          <a:noFill/>
        </p:spPr>
        <p:txBody>
          <a:bodyPr wrap="square">
            <a:spAutoFit/>
          </a:bodyPr>
          <a:lstStyle/>
          <a:p>
            <a:pPr algn="just">
              <a:lnSpc>
                <a:spcPts val="2500"/>
              </a:lnSpc>
            </a:pPr>
            <a:r>
              <a:rPr lang="en-US" altLang="zh-CN" sz="1800" dirty="0">
                <a:solidFill>
                  <a:srgbClr val="000000"/>
                </a:solidFill>
                <a:effectLst/>
                <a:latin typeface="微软雅黑" panose="020B0503020204020204" pitchFamily="34" charset="-122"/>
                <a:ea typeface="微软雅黑" panose="020B0503020204020204" pitchFamily="34" charset="-122"/>
              </a:rPr>
              <a:t>       1979</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年开始，我国政府恢复举借外债</a:t>
            </a:r>
            <a:r>
              <a:rPr lang="zh-CN" altLang="en-US"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为治理通货膨胀，国务院于</a:t>
            </a:r>
            <a:r>
              <a:rPr lang="en-US" altLang="zh-CN" sz="1800" dirty="0">
                <a:solidFill>
                  <a:srgbClr val="000000"/>
                </a:solidFill>
                <a:effectLst/>
                <a:latin typeface="微软雅黑" panose="020B0503020204020204" pitchFamily="34" charset="-122"/>
                <a:ea typeface="微软雅黑" panose="020B0503020204020204" pitchFamily="34" charset="-122"/>
              </a:rPr>
              <a:t>1981</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dirty="0">
                <a:solidFill>
                  <a:srgbClr val="000000"/>
                </a:solidFill>
                <a:effectLst/>
                <a:latin typeface="微软雅黑" panose="020B0503020204020204" pitchFamily="34" charset="-122"/>
                <a:ea typeface="微软雅黑" panose="020B0503020204020204" pitchFamily="34" charset="-122"/>
              </a:rPr>
              <a:t>1</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800" dirty="0">
                <a:solidFill>
                  <a:srgbClr val="000000"/>
                </a:solidFill>
                <a:effectLst/>
                <a:latin typeface="微软雅黑" panose="020B0503020204020204" pitchFamily="34" charset="-122"/>
                <a:ea typeface="微软雅黑" panose="020B0503020204020204" pitchFamily="34" charset="-122"/>
              </a:rPr>
              <a:t>16</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日通过并颁发了《中华人民共和国国库券条例》，决定自</a:t>
            </a:r>
            <a:r>
              <a:rPr lang="en-US" altLang="zh-CN" sz="1800" dirty="0">
                <a:solidFill>
                  <a:srgbClr val="000000"/>
                </a:solidFill>
                <a:effectLst/>
                <a:latin typeface="微软雅黑" panose="020B0503020204020204" pitchFamily="34" charset="-122"/>
                <a:ea typeface="微软雅黑" panose="020B0503020204020204" pitchFamily="34" charset="-122"/>
              </a:rPr>
              <a:t>1981</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年开始恢复发行国债。当时为了区别</a:t>
            </a:r>
            <a:r>
              <a:rPr lang="en-US" altLang="zh-CN" sz="1800" dirty="0">
                <a:solidFill>
                  <a:srgbClr val="000000"/>
                </a:solidFill>
                <a:effectLst/>
                <a:latin typeface="微软雅黑" panose="020B0503020204020204" pitchFamily="34" charset="-122"/>
                <a:ea typeface="微软雅黑" panose="020B0503020204020204" pitchFamily="34" charset="-122"/>
              </a:rPr>
              <a:t>20</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世纪</a:t>
            </a:r>
            <a:r>
              <a:rPr lang="en-US" altLang="zh-CN" sz="1800" dirty="0">
                <a:solidFill>
                  <a:srgbClr val="000000"/>
                </a:solidFill>
                <a:effectLst/>
                <a:latin typeface="微软雅黑" panose="020B0503020204020204" pitchFamily="34" charset="-122"/>
                <a:ea typeface="微软雅黑" panose="020B0503020204020204" pitchFamily="34" charset="-122"/>
              </a:rPr>
              <a:t>50</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年代发行的公债，国务院决定采用</a:t>
            </a:r>
            <a:r>
              <a:rPr lang="en-US" altLang="zh-CN" sz="1800" b="1" dirty="0">
                <a:solidFill>
                  <a:srgbClr val="C00000"/>
                </a:solidFill>
                <a:effectLst/>
                <a:latin typeface="微软雅黑" panose="020B0503020204020204" pitchFamily="34" charset="-122"/>
                <a:ea typeface="微软雅黑" panose="020B0503020204020204" pitchFamily="34" charset="-122"/>
              </a:rPr>
              <a:t>“</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国库券</a:t>
            </a:r>
            <a:r>
              <a:rPr lang="en-US" altLang="zh-CN" sz="1800" b="1" dirty="0">
                <a:solidFill>
                  <a:srgbClr val="C00000"/>
                </a:solidFill>
                <a:effectLst/>
                <a:latin typeface="微软雅黑" panose="020B0503020204020204" pitchFamily="34" charset="-122"/>
                <a:ea typeface="微软雅黑" panose="020B0503020204020204" pitchFamily="34" charset="-122"/>
              </a:rPr>
              <a:t>”</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这个名字，含义是</a:t>
            </a:r>
            <a:r>
              <a:rPr lang="en-US" altLang="zh-CN" sz="1800" dirty="0">
                <a:solidFill>
                  <a:srgbClr val="000000"/>
                </a:solidFill>
                <a:effectLst/>
                <a:latin typeface="微软雅黑" panose="020B0503020204020204" pitchFamily="34" charset="-122"/>
                <a:ea typeface="微软雅黑" panose="020B0503020204020204" pitchFamily="34" charset="-122"/>
              </a:rPr>
              <a:t>“</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国库发行的债券</a:t>
            </a:r>
            <a:r>
              <a:rPr lang="en-US" altLang="zh-CN" sz="1800" dirty="0">
                <a:solidFill>
                  <a:srgbClr val="000000"/>
                </a:solidFill>
                <a:effectLst/>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1A0F8E33-4F68-4932-AB65-C0CA8FA72364}"/>
              </a:ext>
            </a:extLst>
          </p:cNvPr>
          <p:cNvSpPr txBox="1"/>
          <p:nvPr/>
        </p:nvSpPr>
        <p:spPr>
          <a:xfrm>
            <a:off x="613291" y="3284984"/>
            <a:ext cx="8064896" cy="2696059"/>
          </a:xfrm>
          <a:prstGeom prst="rect">
            <a:avLst/>
          </a:prstGeom>
          <a:noFill/>
        </p:spPr>
        <p:txBody>
          <a:bodyPr wrap="square">
            <a:spAutoFit/>
          </a:bodyPr>
          <a:lstStyle/>
          <a:p>
            <a:pPr>
              <a:lnSpc>
                <a:spcPts val="2500"/>
              </a:lnSpc>
              <a:spcAft>
                <a:spcPts val="1000"/>
              </a:spcAft>
            </a:pPr>
            <a:r>
              <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第一，发行数量逐年增加</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dirty="0">
                <a:solidFill>
                  <a:srgbClr val="000000"/>
                </a:solidFill>
                <a:effectLst/>
                <a:latin typeface="微软雅黑" panose="020B0503020204020204" pitchFamily="34" charset="-122"/>
                <a:ea typeface="微软雅黑" panose="020B0503020204020204" pitchFamily="34" charset="-122"/>
              </a:rPr>
              <a:t>1981</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年不到</a:t>
            </a:r>
            <a:r>
              <a:rPr lang="en-US" altLang="zh-CN" sz="1800" dirty="0">
                <a:solidFill>
                  <a:srgbClr val="000000"/>
                </a:solidFill>
                <a:effectLst/>
                <a:latin typeface="微软雅黑" panose="020B0503020204020204" pitchFamily="34" charset="-122"/>
                <a:ea typeface="微软雅黑" panose="020B0503020204020204" pitchFamily="34" charset="-122"/>
              </a:rPr>
              <a:t>50</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亿元，</a:t>
            </a:r>
            <a:r>
              <a:rPr lang="en-US" altLang="zh-CN" sz="1800" dirty="0">
                <a:solidFill>
                  <a:srgbClr val="000000"/>
                </a:solidFill>
                <a:effectLst/>
                <a:latin typeface="微软雅黑" panose="020B0503020204020204" pitchFamily="34" charset="-122"/>
                <a:ea typeface="微软雅黑" panose="020B0503020204020204" pitchFamily="34" charset="-122"/>
              </a:rPr>
              <a:t>1990</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年接近</a:t>
            </a:r>
            <a:r>
              <a:rPr lang="en-US" altLang="zh-CN" sz="1800" dirty="0">
                <a:solidFill>
                  <a:srgbClr val="000000"/>
                </a:solidFill>
                <a:effectLst/>
                <a:latin typeface="微软雅黑" panose="020B0503020204020204" pitchFamily="34" charset="-122"/>
                <a:ea typeface="微软雅黑" panose="020B0503020204020204" pitchFamily="34" charset="-122"/>
              </a:rPr>
              <a:t>200</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亿元。</a:t>
            </a:r>
            <a:endPar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en-US"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第二，每年发行国债的次数也在增加</a:t>
            </a:r>
            <a:r>
              <a:rPr lang="zh-CN" altLang="en-US"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80</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年代初期和中期每年仅一次，</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80</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年代末和</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90</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年代初每年二至四次，以后则增加到十余次。</a:t>
            </a:r>
            <a:endParaRPr lang="en-US"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第三，国债的品种日渐丰富</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，从开始单一的国库券到后来多形式的国债，如贴现国债、附息国债等。</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第四，国债期限也有了一定变化</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，虽然中期国债仍占主要地位，但是</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90</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年代中期后也出现了</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年以内的短期国债和</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10</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年期的长期国债。</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文本框 9">
            <a:extLst>
              <a:ext uri="{FF2B5EF4-FFF2-40B4-BE49-F238E27FC236}">
                <a16:creationId xmlns:a16="http://schemas.microsoft.com/office/drawing/2014/main" id="{F8AC6185-8942-4C94-A95C-E2C60AF8AC03}"/>
              </a:ext>
            </a:extLst>
          </p:cNvPr>
          <p:cNvSpPr txBox="1"/>
          <p:nvPr/>
        </p:nvSpPr>
        <p:spPr>
          <a:xfrm>
            <a:off x="580728" y="2617748"/>
            <a:ext cx="403244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一、国债发行的特点</a:t>
            </a:r>
            <a:endParaRPr lang="en-US" altLang="zh-CN"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84358393"/>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5047</TotalTime>
  <Words>3131</Words>
  <Application>Microsoft Office PowerPoint</Application>
  <PresentationFormat>全屏显示(4:3)</PresentationFormat>
  <Paragraphs>260</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等线</vt:lpstr>
      <vt:lpstr>宋体</vt:lpstr>
      <vt:lpstr>微软雅黑</vt:lpstr>
      <vt:lpstr>Arial</vt:lpstr>
      <vt:lpstr>Broadway</vt:lpstr>
      <vt:lpstr>Calibri</vt:lpstr>
      <vt:lpstr>Impact</vt:lpstr>
      <vt:lpstr>Times New Roman</vt:lpstr>
      <vt:lpstr>Wingdings</vt:lpstr>
      <vt:lpstr>内容提纲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426</cp:revision>
  <cp:lastPrinted>2019-09-09T08:25:06Z</cp:lastPrinted>
  <dcterms:created xsi:type="dcterms:W3CDTF">2014-10-28T12:04:15Z</dcterms:created>
  <dcterms:modified xsi:type="dcterms:W3CDTF">2020-08-18T11:04:19Z</dcterms:modified>
</cp:coreProperties>
</file>