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74" r:id="rId1"/>
  </p:sldMasterIdLst>
  <p:notesMasterIdLst>
    <p:notesMasterId r:id="rId23"/>
  </p:notesMasterIdLst>
  <p:handoutMasterIdLst>
    <p:handoutMasterId r:id="rId24"/>
  </p:handoutMasterIdLst>
  <p:sldIdLst>
    <p:sldId id="394" r:id="rId2"/>
    <p:sldId id="361" r:id="rId3"/>
    <p:sldId id="367" r:id="rId4"/>
    <p:sldId id="439" r:id="rId5"/>
    <p:sldId id="456" r:id="rId6"/>
    <p:sldId id="403" r:id="rId7"/>
    <p:sldId id="459" r:id="rId8"/>
    <p:sldId id="457" r:id="rId9"/>
    <p:sldId id="458" r:id="rId10"/>
    <p:sldId id="460" r:id="rId11"/>
    <p:sldId id="451" r:id="rId12"/>
    <p:sldId id="453" r:id="rId13"/>
    <p:sldId id="454" r:id="rId14"/>
    <p:sldId id="455" r:id="rId15"/>
    <p:sldId id="461" r:id="rId16"/>
    <p:sldId id="462" r:id="rId17"/>
    <p:sldId id="452" r:id="rId18"/>
    <p:sldId id="467" r:id="rId19"/>
    <p:sldId id="463" r:id="rId20"/>
    <p:sldId id="464" r:id="rId21"/>
    <p:sldId id="465" r:id="rId22"/>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5E5C"/>
    <a:srgbClr val="B54441"/>
    <a:srgbClr val="B81A1A"/>
    <a:srgbClr val="CE7674"/>
    <a:srgbClr val="883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pPr/>
              <a:t>2020-08-18</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pPr/>
              <a:t>‹#›</a:t>
            </a:fld>
            <a:endParaRPr lang="zh-CN" altLang="en-US"/>
          </a:p>
        </p:txBody>
      </p:sp>
    </p:spTree>
    <p:extLst>
      <p:ext uri="{BB962C8B-B14F-4D97-AF65-F5344CB8AC3E}">
        <p14:creationId xmlns:p14="http://schemas.microsoft.com/office/powerpoint/2010/main" val="3345206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pPr/>
              <a:t>2020-08-18</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pPr/>
              <a:t>‹#›</a:t>
            </a:fld>
            <a:endParaRPr lang="zh-CN" altLang="en-US"/>
          </a:p>
        </p:txBody>
      </p:sp>
    </p:spTree>
    <p:extLst>
      <p:ext uri="{BB962C8B-B14F-4D97-AF65-F5344CB8AC3E}">
        <p14:creationId xmlns:p14="http://schemas.microsoft.com/office/powerpoint/2010/main" val="1190037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6356350"/>
            <a:ext cx="2133600" cy="365125"/>
          </a:xfrm>
          <a:prstGeom prst="rect">
            <a:avLst/>
          </a:prstGeom>
        </p:spPr>
        <p:txBody>
          <a:bodyPr/>
          <a:lstStyle/>
          <a:p>
            <a:fld id="{FEC64B18-8D32-40D2-A41F-46CC6ED2F309}" type="datetime1">
              <a:rPr lang="zh-CN" altLang="en-US" smtClean="0"/>
              <a:pPr/>
              <a:t>2020-08-18</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F923ED49-D744-4066-8B28-E413A5EA25A0}"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2A695BA6-E5E3-40C7-B288-73EF1A1EDBFA}" type="datetime1">
              <a:rPr lang="zh-CN" altLang="en-US" smtClean="0"/>
              <a:t>2020-08-18</a:t>
            </a:fld>
            <a:endParaRPr lang="zh-CN" altLang="en-US"/>
          </a:p>
        </p:txBody>
      </p:sp>
      <p:sp>
        <p:nvSpPr>
          <p:cNvPr id="3"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0F11AE2-8E3C-4A92-9BBF-8CC289021EE2}" type="slidenum">
              <a:rPr lang="zh-CN" altLang="en-US"/>
              <a:pPr>
                <a:defRPr/>
              </a:pPr>
              <a:t>‹#›</a:t>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7727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32C5B9D7-2519-4790-A234-A1FE4990CF5F}" type="datetime1">
              <a:rPr lang="zh-CN" altLang="en-US"/>
              <a:pPr>
                <a:defRPr/>
              </a:pPr>
              <a:t>2020-08-18</a:t>
            </a:fld>
            <a:endParaRPr lang="zh-CN" altLang="en-US"/>
          </a:p>
        </p:txBody>
      </p:sp>
      <p:sp>
        <p:nvSpPr>
          <p:cNvPr id="3"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553200" y="6356352"/>
            <a:ext cx="2133600" cy="365125"/>
          </a:xfrm>
          <a:prstGeom prst="rect">
            <a:avLst/>
          </a:prstGeom>
        </p:spPr>
        <p:txBody>
          <a:bodyPr/>
          <a:lstStyle>
            <a:lvl1pPr>
              <a:defRPr/>
            </a:lvl1pPr>
          </a:lstStyle>
          <a:p>
            <a:pPr>
              <a:defRPr/>
            </a:pPr>
            <a:fld id="{6DD3CEC8-D19A-47A7-A7E0-6C6F9FD5BB7B}" type="slidenum">
              <a:rPr lang="zh-CN" altLang="en-US"/>
              <a:pPr>
                <a:defRPr/>
              </a:pPr>
              <a:t>‹#›</a:t>
            </a:fld>
            <a:endParaRPr lang="zh-CN" altLang="en-US"/>
          </a:p>
        </p:txBody>
      </p:sp>
    </p:spTree>
    <p:extLst>
      <p:ext uri="{BB962C8B-B14F-4D97-AF65-F5344CB8AC3E}">
        <p14:creationId xmlns:p14="http://schemas.microsoft.com/office/powerpoint/2010/main" val="51538449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 Id="rId9"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524FE120-8E4D-4D65-B995-D083CED8736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6"/>
            <a:srcRect/>
            <a:tile tx="0" ty="0" sx="100000" sy="100000" flip="none" algn="tl"/>
          </a:blipFill>
        </p:spPr>
      </p:pic>
      <p:sp>
        <p:nvSpPr>
          <p:cNvPr id="11" name="矩形 10">
            <a:extLst>
              <a:ext uri="{FF2B5EF4-FFF2-40B4-BE49-F238E27FC236}">
                <a16:creationId xmlns:a16="http://schemas.microsoft.com/office/drawing/2014/main" id="{73BE10C3-06C2-4D13-BA22-C2AFC8B1778E}"/>
              </a:ext>
            </a:extLst>
          </p:cNvPr>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日期占位符 3">
            <a:extLst>
              <a:ext uri="{FF2B5EF4-FFF2-40B4-BE49-F238E27FC236}">
                <a16:creationId xmlns:a16="http://schemas.microsoft.com/office/drawing/2014/main" id="{FC929568-05C2-48BB-A1BF-CB23030A96DC}"/>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pPr/>
              <a:t>2020-08-18</a:t>
            </a:fld>
            <a:endParaRPr lang="zh-CN" altLang="en-US"/>
          </a:p>
        </p:txBody>
      </p:sp>
      <p:sp>
        <p:nvSpPr>
          <p:cNvPr id="13" name="页脚占位符 4">
            <a:extLst>
              <a:ext uri="{FF2B5EF4-FFF2-40B4-BE49-F238E27FC236}">
                <a16:creationId xmlns:a16="http://schemas.microsoft.com/office/drawing/2014/main" id="{BAEC9FD8-7DB0-4759-82FE-5001CEF8505F}"/>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4" name="灯片编号占位符 5">
            <a:extLst>
              <a:ext uri="{FF2B5EF4-FFF2-40B4-BE49-F238E27FC236}">
                <a16:creationId xmlns:a16="http://schemas.microsoft.com/office/drawing/2014/main" id="{A9E22DBA-4C38-40E2-9E94-A5EFD235CC52}"/>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pPr/>
              <a:t>‹#›</a:t>
            </a:fld>
            <a:endParaRPr lang="zh-CN" altLang="en-US"/>
          </a:p>
        </p:txBody>
      </p:sp>
      <p:pic>
        <p:nvPicPr>
          <p:cNvPr id="15" name="Picture 3">
            <a:extLst>
              <a:ext uri="{FF2B5EF4-FFF2-40B4-BE49-F238E27FC236}">
                <a16:creationId xmlns:a16="http://schemas.microsoft.com/office/drawing/2014/main" id="{38C85FD2-190C-424F-850C-A137991BBB97}"/>
              </a:ext>
            </a:extLst>
          </p:cNvPr>
          <p:cNvPicPr>
            <a:picLocks noChangeAspect="1" noChangeArrowheads="1"/>
          </p:cNvPicPr>
          <p:nvPr userDrawn="1"/>
        </p:nvPicPr>
        <p:blipFill>
          <a:blip r:embed="rId7" cstate="print"/>
          <a:srcRect/>
          <a:stretch>
            <a:fillRect/>
          </a:stretch>
        </p:blipFill>
        <p:spPr bwMode="auto">
          <a:xfrm>
            <a:off x="2737731" y="647700"/>
            <a:ext cx="6409283" cy="45719"/>
          </a:xfrm>
          <a:prstGeom prst="rect">
            <a:avLst/>
          </a:prstGeom>
          <a:noFill/>
          <a:ln w="9525">
            <a:noFill/>
            <a:miter lim="800000"/>
            <a:headEnd/>
            <a:tailEnd/>
          </a:ln>
        </p:spPr>
      </p:pic>
      <p:sp>
        <p:nvSpPr>
          <p:cNvPr id="16" name="TextBox 9">
            <a:extLst>
              <a:ext uri="{FF2B5EF4-FFF2-40B4-BE49-F238E27FC236}">
                <a16:creationId xmlns:a16="http://schemas.microsoft.com/office/drawing/2014/main" id="{E2A528E7-D576-4AFD-99C6-2CCF7A444164}"/>
              </a:ext>
            </a:extLst>
          </p:cNvPr>
          <p:cNvSpPr txBox="1"/>
          <p:nvPr userDrawn="1"/>
        </p:nvSpPr>
        <p:spPr>
          <a:xfrm>
            <a:off x="2807804" y="185519"/>
            <a:ext cx="3528392" cy="400110"/>
          </a:xfrm>
          <a:prstGeom prst="rect">
            <a:avLst/>
          </a:prstGeom>
          <a:noFill/>
        </p:spPr>
        <p:txBody>
          <a:bodyPr wrap="square" rtlCol="0">
            <a:spAutoFit/>
          </a:bodyPr>
          <a:lstStyle/>
          <a:p>
            <a:r>
              <a:rPr lang="zh-CN" altLang="en-US" sz="2000" b="1" dirty="0">
                <a:solidFill>
                  <a:srgbClr val="883230"/>
                </a:solidFill>
                <a:latin typeface="微软雅黑" pitchFamily="34" charset="-122"/>
                <a:ea typeface="微软雅黑" pitchFamily="34" charset="-122"/>
              </a:rPr>
              <a:t>第六章：国债公开发行制度</a:t>
            </a:r>
          </a:p>
        </p:txBody>
      </p:sp>
      <p:pic>
        <p:nvPicPr>
          <p:cNvPr id="17" name="图片 16">
            <a:extLst>
              <a:ext uri="{FF2B5EF4-FFF2-40B4-BE49-F238E27FC236}">
                <a16:creationId xmlns:a16="http://schemas.microsoft.com/office/drawing/2014/main" id="{5F08368D-EE68-49F8-9A27-EAADB4DA01CD}"/>
              </a:ext>
            </a:extLst>
          </p:cNvPr>
          <p:cNvPicPr>
            <a:picLocks noChangeAspect="1"/>
          </p:cNvPicPr>
          <p:nvPr userDrawn="1"/>
        </p:nvPicPr>
        <p:blipFill>
          <a:blip r:embed="rId8">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90" r:id="rId2"/>
    <p:sldLayoutId id="214748369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0A9BA0AA-63AE-430E-85FE-CE8AFB223565}"/>
              </a:ext>
            </a:extLst>
          </p:cNvPr>
          <p:cNvGrpSpPr/>
          <p:nvPr/>
        </p:nvGrpSpPr>
        <p:grpSpPr>
          <a:xfrm>
            <a:off x="0" y="-130034"/>
            <a:ext cx="9194697" cy="6988034"/>
            <a:chOff x="0" y="-130034"/>
            <a:chExt cx="9194697" cy="6988034"/>
          </a:xfrm>
        </p:grpSpPr>
        <p:pic>
          <p:nvPicPr>
            <p:cNvPr id="14" name="图片 13">
              <a:extLst>
                <a:ext uri="{FF2B5EF4-FFF2-40B4-BE49-F238E27FC236}">
                  <a16:creationId xmlns:a16="http://schemas.microsoft.com/office/drawing/2014/main" id="{4F7B7475-A405-415F-8B82-4FD3FF5F5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a:extLst>
                <a:ext uri="{FF2B5EF4-FFF2-40B4-BE49-F238E27FC236}">
                  <a16:creationId xmlns:a16="http://schemas.microsoft.com/office/drawing/2014/main" id="{D961BAB9-F298-4E76-8B8E-911DCAC6CD32}"/>
                </a:ext>
              </a:extLst>
            </p:cNvPr>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p:blipFill>
          <p:spPr>
            <a:xfrm>
              <a:off x="0" y="4456758"/>
              <a:ext cx="9144000" cy="2401242"/>
            </a:xfrm>
            <a:prstGeom prst="rect">
              <a:avLst/>
            </a:prstGeom>
          </p:spPr>
        </p:pic>
        <p:pic>
          <p:nvPicPr>
            <p:cNvPr id="3" name="图片 2" descr="ae0cee267f1ee9feed0c653156ff6309">
              <a:extLst>
                <a:ext uri="{FF2B5EF4-FFF2-40B4-BE49-F238E27FC236}">
                  <a16:creationId xmlns:a16="http://schemas.microsoft.com/office/drawing/2014/main" id="{03048A70-7EDA-4477-A7B2-3F909820731E}"/>
                </a:ext>
              </a:extLst>
            </p:cNvPr>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571472" y="1700808"/>
            <a:ext cx="8001056" cy="2010359"/>
          </a:xfrm>
          <a:prstGeom prst="rect">
            <a:avLst/>
          </a:prstGeom>
          <a:noFill/>
        </p:spPr>
        <p:txBody>
          <a:bodyPr wrap="square">
            <a:spAutoFit/>
          </a:bodyPr>
          <a:lstStyle/>
          <a:p>
            <a:pPr algn="ctr" fontAlgn="auto">
              <a:lnSpc>
                <a:spcPct val="150000"/>
              </a:lnSpc>
              <a:spcBef>
                <a:spcPts val="0"/>
              </a:spcBef>
              <a:spcAft>
                <a:spcPts val="600"/>
              </a:spcAft>
              <a:defRPr/>
            </a:pPr>
            <a:r>
              <a:rPr lang="zh-CN" altLang="en-US" sz="4800" b="1" spc="300" dirty="0">
                <a:solidFill>
                  <a:srgbClr val="740000"/>
                </a:solidFill>
                <a:latin typeface="微软雅黑" pitchFamily="34" charset="-122"/>
                <a:ea typeface="微软雅黑" pitchFamily="34" charset="-122"/>
              </a:rPr>
              <a:t>公债学</a:t>
            </a:r>
            <a:endParaRPr lang="en-US" altLang="zh-CN" sz="4800" b="1" spc="300" dirty="0">
              <a:solidFill>
                <a:srgbClr val="740000"/>
              </a:solidFill>
              <a:latin typeface="微软雅黑" pitchFamily="34" charset="-122"/>
              <a:ea typeface="微软雅黑"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itchFamily="34" charset="-122"/>
                <a:ea typeface="微软雅黑" pitchFamily="34" charset="-122"/>
              </a:rPr>
              <a:t>第六章  国债公开发行制度</a:t>
            </a:r>
            <a:endParaRPr lang="en-US" altLang="zh-CN" sz="3600" b="1" spc="300" dirty="0">
              <a:solidFill>
                <a:srgbClr val="740000"/>
              </a:solidFill>
              <a:latin typeface="微软雅黑" pitchFamily="34" charset="-122"/>
              <a:ea typeface="微软雅黑" pitchFamily="34" charset="-122"/>
            </a:endParaRPr>
          </a:p>
        </p:txBody>
      </p:sp>
      <p:sp>
        <p:nvSpPr>
          <p:cNvPr id="7" name="Text Box 4"/>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itchFamily="34" charset="-122"/>
                <a:ea typeface="微软雅黑" pitchFamily="34" charset="-122"/>
              </a:rPr>
              <a:t>上海财经大学公共经济与管理学院</a:t>
            </a:r>
            <a:endParaRPr lang="en-US" altLang="zh-CN" sz="2000" b="1" spc="300" dirty="0">
              <a:solidFill>
                <a:srgbClr val="000000"/>
              </a:solidFill>
              <a:latin typeface="微软雅黑" pitchFamily="34" charset="-122"/>
              <a:ea typeface="微软雅黑" pitchFamily="34" charset="-122"/>
            </a:endParaRPr>
          </a:p>
          <a:p>
            <a:pPr algn="ctr">
              <a:lnSpc>
                <a:spcPct val="150000"/>
              </a:lnSpc>
              <a:defRPr/>
            </a:pPr>
            <a:r>
              <a:rPr lang="zh-CN" altLang="en-US" sz="2000" b="1" spc="300" dirty="0">
                <a:solidFill>
                  <a:srgbClr val="000000"/>
                </a:solidFill>
                <a:latin typeface="微软雅黑" pitchFamily="34" charset="-122"/>
                <a:ea typeface="微软雅黑" pitchFamily="34" charset="-122"/>
              </a:rPr>
              <a:t>郑春荣  教授</a:t>
            </a:r>
            <a:endParaRPr lang="en-US" altLang="zh-CN" sz="2000" b="1" spc="300" dirty="0">
              <a:solidFill>
                <a:srgbClr val="000000"/>
              </a:solidFill>
              <a:latin typeface="微软雅黑" pitchFamily="34" charset="-122"/>
              <a:ea typeface="微软雅黑"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pPr/>
              <a:t>1</a:t>
            </a:fld>
            <a:endParaRPr lang="zh-CN" altLang="en-US"/>
          </a:p>
        </p:txBody>
      </p:sp>
    </p:spTree>
    <p:extLst>
      <p:ext uri="{BB962C8B-B14F-4D97-AF65-F5344CB8AC3E}">
        <p14:creationId xmlns:p14="http://schemas.microsoft.com/office/powerpoint/2010/main" val="2029753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2531E71-98D6-4E39-AFB0-11867CCF9D48}"/>
              </a:ext>
            </a:extLst>
          </p:cNvPr>
          <p:cNvSpPr>
            <a:spLocks noGrp="1"/>
          </p:cNvSpPr>
          <p:nvPr>
            <p:ph type="sldNum" sz="quarter" idx="12"/>
          </p:nvPr>
        </p:nvSpPr>
        <p:spPr/>
        <p:txBody>
          <a:bodyPr/>
          <a:lstStyle/>
          <a:p>
            <a:pPr>
              <a:defRPr/>
            </a:pPr>
            <a:fld id="{30F11AE2-8E3C-4A92-9BBF-8CC289021EE2}" type="slidenum">
              <a:rPr lang="zh-CN" altLang="en-US" smtClean="0"/>
              <a:pPr>
                <a:defRPr/>
              </a:pPr>
              <a:t>10</a:t>
            </a:fld>
            <a:endParaRPr lang="zh-CN" altLang="en-US"/>
          </a:p>
        </p:txBody>
      </p:sp>
      <p:sp>
        <p:nvSpPr>
          <p:cNvPr id="4" name="文本框 3">
            <a:extLst>
              <a:ext uri="{FF2B5EF4-FFF2-40B4-BE49-F238E27FC236}">
                <a16:creationId xmlns:a16="http://schemas.microsoft.com/office/drawing/2014/main" id="{4CF85F15-06A3-4996-B321-FB480742F6C7}"/>
              </a:ext>
            </a:extLst>
          </p:cNvPr>
          <p:cNvSpPr txBox="1"/>
          <p:nvPr/>
        </p:nvSpPr>
        <p:spPr>
          <a:xfrm>
            <a:off x="736828" y="875420"/>
            <a:ext cx="3816424"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三</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退出与增补</a:t>
            </a:r>
            <a:endParaRPr lang="zh-CN"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95E6A29F-275D-48FB-A659-524A8211C76C}"/>
              </a:ext>
            </a:extLst>
          </p:cNvPr>
          <p:cNvSpPr txBox="1"/>
          <p:nvPr/>
        </p:nvSpPr>
        <p:spPr>
          <a:xfrm>
            <a:off x="899592" y="1370385"/>
            <a:ext cx="7560840" cy="5184368"/>
          </a:xfrm>
          <a:prstGeom prst="rect">
            <a:avLst/>
          </a:prstGeom>
          <a:noFill/>
        </p:spPr>
        <p:txBody>
          <a:bodyPr wrap="square">
            <a:spAutoFit/>
          </a:bodyPr>
          <a:lstStyle/>
          <a:p>
            <a:pPr indent="266700" algn="just">
              <a:lnSpc>
                <a:spcPts val="2500"/>
              </a:lnSpc>
            </a:pP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国债承销团成员可以根据国债承销协议的约定，自愿申请退出国债承销团。财政部应当会同有关部门自收到国债承销团成员退出申请之日起</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30</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日内予以确认，并向社会公布。</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pP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申请退出的国债承销团成员，在获得确认之前，应当按照国债承销协议的约定，继续履行国债承销协议。</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pP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国债承销团成员出现下列行为的，财政部应当会同有关部门，根据国债承销协议的约定通知其退出国债承销团：</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（一）以欺骗、利益输送等不正当手段加入国债承销团的。</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（二）财务状况恶化，难以继续履行国债承销团成员义务的。</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三）储蓄国债承销团成员违规委托其他机构代理销售储蓄国债；盗用储蓄国债名义发售债券或揽储；超额度销售储蓄国债且未及时更正，最终造成当期国债超额发行；出现伪造国债账务记录、出具虚假债权托管证明，泄露投资者账户秘密，发布关于储蓄国债虚假信息等重大违法行为或者严重违反储蓄国债相关管理政策规定行为的。</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四）记账式国债承销团成员严重不正当投标、操纵二级市场；超承销额度分销，违规向记账式国债承销团其他成员分销；出现伪造国债账务记录，发布关于记账式国债虚假信息等重大违法行为或者严重违反记账式国债相关管理政策规定行为的。</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（五）严重违反国债承销协议其他相关约定的。</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025486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11</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buNone/>
                <a:defRPr/>
              </a:pPr>
              <a:r>
                <a:rPr lang="zh-CN" altLang="zh-CN"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记账式国债招投标规则</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p>
        </p:txBody>
      </p:sp>
    </p:spTree>
    <p:extLst>
      <p:ext uri="{BB962C8B-B14F-4D97-AF65-F5344CB8AC3E}">
        <p14:creationId xmlns:p14="http://schemas.microsoft.com/office/powerpoint/2010/main" val="26336910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DE9D5C19-507E-4988-B3C1-AA717446301F}"/>
              </a:ext>
            </a:extLst>
          </p:cNvPr>
          <p:cNvSpPr>
            <a:spLocks noGrp="1"/>
          </p:cNvSpPr>
          <p:nvPr>
            <p:ph type="sldNum" sz="quarter" idx="12"/>
          </p:nvPr>
        </p:nvSpPr>
        <p:spPr/>
        <p:txBody>
          <a:bodyPr/>
          <a:lstStyle/>
          <a:p>
            <a:pPr>
              <a:defRPr/>
            </a:pPr>
            <a:fld id="{30F11AE2-8E3C-4A92-9BBF-8CC289021EE2}" type="slidenum">
              <a:rPr lang="zh-CN" altLang="en-US" smtClean="0"/>
              <a:pPr>
                <a:defRPr/>
              </a:pPr>
              <a:t>12</a:t>
            </a:fld>
            <a:endParaRPr lang="zh-CN" altLang="en-US"/>
          </a:p>
        </p:txBody>
      </p:sp>
      <p:sp>
        <p:nvSpPr>
          <p:cNvPr id="4" name="文本框 3">
            <a:extLst>
              <a:ext uri="{FF2B5EF4-FFF2-40B4-BE49-F238E27FC236}">
                <a16:creationId xmlns:a16="http://schemas.microsoft.com/office/drawing/2014/main" id="{A7517DD6-0FB2-4311-8B75-AD5DEBD742F4}"/>
              </a:ext>
            </a:extLst>
          </p:cNvPr>
          <p:cNvSpPr txBox="1"/>
          <p:nvPr/>
        </p:nvSpPr>
        <p:spPr>
          <a:xfrm>
            <a:off x="601216" y="817548"/>
            <a:ext cx="4608512"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一</a:t>
            </a:r>
            <a:r>
              <a:rPr lang="zh-CN" altLang="zh-CN" sz="2800" b="1" dirty="0">
                <a:latin typeface="微软雅黑" panose="020B0503020204020204" pitchFamily="34" charset="-122"/>
                <a:ea typeface="微软雅黑" panose="020B0503020204020204" pitchFamily="34" charset="-122"/>
              </a:rPr>
              <a:t>、国债招标时间与方式</a:t>
            </a:r>
          </a:p>
        </p:txBody>
      </p:sp>
      <p:sp>
        <p:nvSpPr>
          <p:cNvPr id="6" name="文本框 5">
            <a:extLst>
              <a:ext uri="{FF2B5EF4-FFF2-40B4-BE49-F238E27FC236}">
                <a16:creationId xmlns:a16="http://schemas.microsoft.com/office/drawing/2014/main" id="{B3B009A4-FE90-4DB9-91DE-81F12EBE8D84}"/>
              </a:ext>
            </a:extLst>
          </p:cNvPr>
          <p:cNvSpPr txBox="1"/>
          <p:nvPr/>
        </p:nvSpPr>
        <p:spPr>
          <a:xfrm>
            <a:off x="755576" y="1354843"/>
            <a:ext cx="7787208" cy="5190523"/>
          </a:xfrm>
          <a:prstGeom prst="rect">
            <a:avLst/>
          </a:prstGeom>
          <a:noFill/>
        </p:spPr>
        <p:txBody>
          <a:bodyPr wrap="square">
            <a:spAutoFit/>
          </a:bodyPr>
          <a:lstStyle/>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记账式国债通过竞争性招标确定票面利率或发行价格。</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（一）竞争性招标确定的</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票面利率</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保留</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位小数，一年以下（含一年）期限国债发行价格保留</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位小数，一年以上</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不含一年</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期限国债发行价格保留</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位小数。</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（二）竞争性</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招标时间</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为招标日上午</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10:35</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至</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11:35</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（三）竞争性</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招标方式</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包括单一价位、修正的多重价位（即混合式）招标方式，招标标的为利率或价格。</a:t>
            </a:r>
            <a:endPar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单一价位招标方式下，标的为利率时，全场最高中标利率为当期（次）国债票面利率，各中标国债承销团成员（以下简称中标机构）均按面值承销；标的为价格时，全场最低中标价格为当期（次）国债发行价格，各中标机构均按发行价格承销。</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修正的多重价位招标方式下，标的为利率时，全场加权平均中标利率四舍五入后为当期（次）国债票面利率，低于或等于票面利率的中标标位，按面值承销；高于票面利率的中标标位，按各中标标位的利率与票面利率折算的价格承销。标的为价格时，全场加权平均中标价格四舍五入后为当期（次）国债发行价格，高于或等于发行价格的中标标位，按发行价格承销；低于发行价格的中标标位，按各中标标位的价格承销。</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5738977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ACA16C3-A50A-4BE3-8F79-C8AB8290566F}"/>
              </a:ext>
            </a:extLst>
          </p:cNvPr>
          <p:cNvSpPr>
            <a:spLocks noGrp="1"/>
          </p:cNvSpPr>
          <p:nvPr>
            <p:ph type="sldNum" sz="quarter" idx="12"/>
          </p:nvPr>
        </p:nvSpPr>
        <p:spPr/>
        <p:txBody>
          <a:bodyPr/>
          <a:lstStyle/>
          <a:p>
            <a:pPr>
              <a:defRPr/>
            </a:pPr>
            <a:fld id="{30F11AE2-8E3C-4A92-9BBF-8CC289021EE2}" type="slidenum">
              <a:rPr lang="zh-CN" altLang="en-US" smtClean="0"/>
              <a:pPr>
                <a:defRPr/>
              </a:pPr>
              <a:t>13</a:t>
            </a:fld>
            <a:endParaRPr lang="zh-CN" altLang="en-US"/>
          </a:p>
        </p:txBody>
      </p:sp>
      <p:sp>
        <p:nvSpPr>
          <p:cNvPr id="4" name="文本框 3">
            <a:extLst>
              <a:ext uri="{FF2B5EF4-FFF2-40B4-BE49-F238E27FC236}">
                <a16:creationId xmlns:a16="http://schemas.microsoft.com/office/drawing/2014/main" id="{834CD85E-89F5-4CA5-9B2B-4CA18128EA3F}"/>
              </a:ext>
            </a:extLst>
          </p:cNvPr>
          <p:cNvSpPr txBox="1"/>
          <p:nvPr/>
        </p:nvSpPr>
        <p:spPr>
          <a:xfrm>
            <a:off x="755576" y="1340768"/>
            <a:ext cx="7848872" cy="4427109"/>
          </a:xfrm>
          <a:prstGeom prst="rect">
            <a:avLst/>
          </a:prstGeom>
          <a:noFill/>
        </p:spPr>
        <p:txBody>
          <a:bodyPr wrap="square">
            <a:spAutoFit/>
          </a:bodyPr>
          <a:lstStyle/>
          <a:p>
            <a:pPr indent="266700" algn="just">
              <a:lnSpc>
                <a:spcPts val="2500"/>
              </a:lnSpc>
              <a:spcAft>
                <a:spcPts val="1000"/>
              </a:spcAft>
            </a:pPr>
            <a:r>
              <a:rPr lang="zh-CN" altLang="zh-CN" sz="18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（四）投标限定</a:t>
            </a:r>
            <a:endParaRPr lang="zh-CN" altLang="zh-CN" sz="18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投标标位变动幅度。</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利率招标时，标位变动幅度为</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0.01%</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。价格招标时，</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91</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天、</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182</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天、</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7</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10</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30</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50</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年期国债标位变动幅度分别为</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0.002</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元、</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0.005</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元、</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0.01</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元、</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0.02</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元、</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0.03</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元、</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0.05</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元、</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0.06</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元、</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0.08</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元、</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0.18</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0.22</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元。</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投标标位差。</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每一国债承销团成员最高、最低投标标位差不得大于当期（次）财政部规定的投标标位差</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详见表</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6.4</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和表</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6.5)</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投标剔除。</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背离全场加权平均投标利率或价格一定数量的标位为无效投标，全部落标，不参与全场加权平均中标利率或价格的计算。</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中标剔除。</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标的为利率时，高于全场加权平均中标利率一定数量以上的标位，全部落标；标的为价格时，低于全场加权平均中标价格一定数量以上的标位，全部落标。</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8827028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9F2865F-A506-46C4-A4A8-7E3C19076F82}"/>
              </a:ext>
            </a:extLst>
          </p:cNvPr>
          <p:cNvSpPr>
            <a:spLocks noGrp="1"/>
          </p:cNvSpPr>
          <p:nvPr>
            <p:ph type="sldNum" sz="quarter" idx="12"/>
          </p:nvPr>
        </p:nvSpPr>
        <p:spPr/>
        <p:txBody>
          <a:bodyPr/>
          <a:lstStyle/>
          <a:p>
            <a:pPr>
              <a:defRPr/>
            </a:pPr>
            <a:fld id="{30F11AE2-8E3C-4A92-9BBF-8CC289021EE2}" type="slidenum">
              <a:rPr lang="zh-CN" altLang="en-US" smtClean="0"/>
              <a:pPr>
                <a:defRPr/>
              </a:pPr>
              <a:t>14</a:t>
            </a:fld>
            <a:endParaRPr lang="zh-CN" altLang="en-US"/>
          </a:p>
        </p:txBody>
      </p:sp>
      <p:sp>
        <p:nvSpPr>
          <p:cNvPr id="3" name="Rectangle 1">
            <a:extLst>
              <a:ext uri="{FF2B5EF4-FFF2-40B4-BE49-F238E27FC236}">
                <a16:creationId xmlns:a16="http://schemas.microsoft.com/office/drawing/2014/main" id="{AAA01020-FC1B-424D-AD11-87C141A20802}"/>
              </a:ext>
            </a:extLst>
          </p:cNvPr>
          <p:cNvSpPr>
            <a:spLocks noChangeArrowheads="1"/>
          </p:cNvSpPr>
          <p:nvPr/>
        </p:nvSpPr>
        <p:spPr bwMode="auto">
          <a:xfrm>
            <a:off x="2027067" y="836712"/>
            <a:ext cx="508985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279400" eaLnBrk="0" fontAlgn="base" hangingPunct="0">
              <a:spcBef>
                <a:spcPct val="0"/>
              </a:spcBef>
              <a:spcAft>
                <a:spcPct val="0"/>
              </a:spcAft>
              <a:tabLst>
                <a:tab pos="1028700" algn="l"/>
              </a:tabLst>
              <a:defRPr>
                <a:solidFill>
                  <a:schemeClr val="tx1"/>
                </a:solidFill>
                <a:latin typeface="Arial" panose="020B0604020202020204" pitchFamily="34" charset="0"/>
              </a:defRPr>
            </a:lvl1pPr>
            <a:lvl2pPr eaLnBrk="0" fontAlgn="base" hangingPunct="0">
              <a:spcBef>
                <a:spcPct val="0"/>
              </a:spcBef>
              <a:spcAft>
                <a:spcPct val="0"/>
              </a:spcAft>
              <a:tabLst>
                <a:tab pos="1028700" algn="l"/>
              </a:tabLst>
              <a:defRPr>
                <a:solidFill>
                  <a:schemeClr val="tx1"/>
                </a:solidFill>
                <a:latin typeface="Arial" panose="020B0604020202020204" pitchFamily="34" charset="0"/>
              </a:defRPr>
            </a:lvl2pPr>
            <a:lvl3pPr eaLnBrk="0" fontAlgn="base" hangingPunct="0">
              <a:spcBef>
                <a:spcPct val="0"/>
              </a:spcBef>
              <a:spcAft>
                <a:spcPct val="0"/>
              </a:spcAft>
              <a:tabLst>
                <a:tab pos="1028700" algn="l"/>
              </a:tabLst>
              <a:defRPr>
                <a:solidFill>
                  <a:schemeClr val="tx1"/>
                </a:solidFill>
                <a:latin typeface="Arial" panose="020B0604020202020204" pitchFamily="34" charset="0"/>
              </a:defRPr>
            </a:lvl3pPr>
            <a:lvl4pPr eaLnBrk="0" fontAlgn="base" hangingPunct="0">
              <a:spcBef>
                <a:spcPct val="0"/>
              </a:spcBef>
              <a:spcAft>
                <a:spcPct val="0"/>
              </a:spcAft>
              <a:tabLst>
                <a:tab pos="1028700" algn="l"/>
              </a:tabLst>
              <a:defRPr>
                <a:solidFill>
                  <a:schemeClr val="tx1"/>
                </a:solidFill>
                <a:latin typeface="Arial" panose="020B0604020202020204" pitchFamily="34" charset="0"/>
              </a:defRPr>
            </a:lvl4pPr>
            <a:lvl5pPr eaLnBrk="0" fontAlgn="base" hangingPunct="0">
              <a:spcBef>
                <a:spcPct val="0"/>
              </a:spcBef>
              <a:spcAft>
                <a:spcPct val="0"/>
              </a:spcAft>
              <a:tabLst>
                <a:tab pos="1028700" algn="l"/>
              </a:tabLst>
              <a:defRPr>
                <a:solidFill>
                  <a:schemeClr val="tx1"/>
                </a:solidFill>
                <a:latin typeface="Arial" panose="020B0604020202020204" pitchFamily="34" charset="0"/>
              </a:defRPr>
            </a:lvl5pPr>
            <a:lvl6pPr eaLnBrk="0" fontAlgn="base" hangingPunct="0">
              <a:spcBef>
                <a:spcPct val="0"/>
              </a:spcBef>
              <a:spcAft>
                <a:spcPct val="0"/>
              </a:spcAft>
              <a:tabLst>
                <a:tab pos="1028700" algn="l"/>
              </a:tabLst>
              <a:defRPr>
                <a:solidFill>
                  <a:schemeClr val="tx1"/>
                </a:solidFill>
                <a:latin typeface="Arial" panose="020B0604020202020204" pitchFamily="34" charset="0"/>
              </a:defRPr>
            </a:lvl6pPr>
            <a:lvl7pPr eaLnBrk="0" fontAlgn="base" hangingPunct="0">
              <a:spcBef>
                <a:spcPct val="0"/>
              </a:spcBef>
              <a:spcAft>
                <a:spcPct val="0"/>
              </a:spcAft>
              <a:tabLst>
                <a:tab pos="1028700" algn="l"/>
              </a:tabLst>
              <a:defRPr>
                <a:solidFill>
                  <a:schemeClr val="tx1"/>
                </a:solidFill>
                <a:latin typeface="Arial" panose="020B0604020202020204" pitchFamily="34" charset="0"/>
              </a:defRPr>
            </a:lvl7pPr>
            <a:lvl8pPr eaLnBrk="0" fontAlgn="base" hangingPunct="0">
              <a:spcBef>
                <a:spcPct val="0"/>
              </a:spcBef>
              <a:spcAft>
                <a:spcPct val="0"/>
              </a:spcAft>
              <a:tabLst>
                <a:tab pos="1028700" algn="l"/>
              </a:tabLst>
              <a:defRPr>
                <a:solidFill>
                  <a:schemeClr val="tx1"/>
                </a:solidFill>
                <a:latin typeface="Arial" panose="020B0604020202020204" pitchFamily="34" charset="0"/>
              </a:defRPr>
            </a:lvl8pPr>
            <a:lvl9pPr eaLnBrk="0" fontAlgn="base" hangingPunct="0">
              <a:spcBef>
                <a:spcPct val="0"/>
              </a:spcBef>
              <a:spcAft>
                <a:spcPct val="0"/>
              </a:spcAft>
              <a:tabLst>
                <a:tab pos="1028700" algn="l"/>
              </a:tabLst>
              <a:defRPr>
                <a:solidFill>
                  <a:schemeClr val="tx1"/>
                </a:solidFill>
                <a:latin typeface="Arial" panose="020B0604020202020204" pitchFamily="34" charset="0"/>
              </a:defRPr>
            </a:lvl9pPr>
          </a:lstStyle>
          <a:p>
            <a:pPr marL="0" marR="0" lvl="0" indent="279400" algn="ctr" defTabSz="914400" rtl="0" eaLnBrk="0" fontAlgn="base" latinLnBrk="0" hangingPunct="0">
              <a:lnSpc>
                <a:spcPct val="100000"/>
              </a:lnSpc>
              <a:spcBef>
                <a:spcPct val="0"/>
              </a:spcBef>
              <a:spcAft>
                <a:spcPct val="0"/>
              </a:spcAft>
              <a:buClrTx/>
              <a:buSzTx/>
              <a:buFontTx/>
              <a:buNone/>
              <a:tabLst>
                <a:tab pos="1028700" algn="l"/>
              </a:tabLst>
            </a:pPr>
            <a:r>
              <a:rPr kumimoji="0" lang="zh-CN" altLang="zh-CN" sz="1400" b="1"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表</a:t>
            </a:r>
            <a:r>
              <a:rPr kumimoji="0" lang="en-US" altLang="zh-CN" sz="1400" b="1"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2019</a:t>
            </a:r>
            <a:r>
              <a:rPr kumimoji="0" lang="zh-CN" altLang="en-US" sz="1400" b="1"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年记账式国债标位限定参数表（记账式附息债）</a:t>
            </a:r>
            <a:endParaRPr kumimoji="0" lang="zh-CN" altLang="en-US" sz="1400" b="1" i="0" u="none" strike="noStrike" cap="none" normalizeH="0" baseline="0" dirty="0">
              <a:ln>
                <a:noFill/>
              </a:ln>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5" name="表格 4">
            <a:extLst>
              <a:ext uri="{FF2B5EF4-FFF2-40B4-BE49-F238E27FC236}">
                <a16:creationId xmlns:a16="http://schemas.microsoft.com/office/drawing/2014/main" id="{1A8C1916-8923-4E1C-AFC7-EC1B86424111}"/>
              </a:ext>
            </a:extLst>
          </p:cNvPr>
          <p:cNvGraphicFramePr/>
          <p:nvPr>
            <p:extLst>
              <p:ext uri="{D42A27DB-BD31-4B8C-83A1-F6EECF244321}">
                <p14:modId xmlns:p14="http://schemas.microsoft.com/office/powerpoint/2010/main" val="133662057"/>
              </p:ext>
            </p:extLst>
          </p:nvPr>
        </p:nvGraphicFramePr>
        <p:xfrm>
          <a:off x="1189659" y="1152636"/>
          <a:ext cx="6764670" cy="3333750"/>
        </p:xfrm>
        <a:graphic>
          <a:graphicData uri="http://schemas.openxmlformats.org/drawingml/2006/table">
            <a:tbl>
              <a:tblPr firstRow="1" firstCol="1" bandRow="1">
                <a:tableStyleId>{9DCAF9ED-07DC-4A11-8D7F-57B35C25682E}</a:tableStyleId>
              </a:tblPr>
              <a:tblGrid>
                <a:gridCol w="1467669">
                  <a:extLst>
                    <a:ext uri="{9D8B030D-6E8A-4147-A177-3AD203B41FA5}">
                      <a16:colId xmlns:a16="http://schemas.microsoft.com/office/drawing/2014/main" val="3672688482"/>
                    </a:ext>
                  </a:extLst>
                </a:gridCol>
                <a:gridCol w="1264552">
                  <a:extLst>
                    <a:ext uri="{9D8B030D-6E8A-4147-A177-3AD203B41FA5}">
                      <a16:colId xmlns:a16="http://schemas.microsoft.com/office/drawing/2014/main" val="2700545264"/>
                    </a:ext>
                  </a:extLst>
                </a:gridCol>
                <a:gridCol w="1464196">
                  <a:extLst>
                    <a:ext uri="{9D8B030D-6E8A-4147-A177-3AD203B41FA5}">
                      <a16:colId xmlns:a16="http://schemas.microsoft.com/office/drawing/2014/main" val="2120989860"/>
                    </a:ext>
                  </a:extLst>
                </a:gridCol>
                <a:gridCol w="1347645">
                  <a:extLst>
                    <a:ext uri="{9D8B030D-6E8A-4147-A177-3AD203B41FA5}">
                      <a16:colId xmlns:a16="http://schemas.microsoft.com/office/drawing/2014/main" val="1080080514"/>
                    </a:ext>
                  </a:extLst>
                </a:gridCol>
                <a:gridCol w="1220608">
                  <a:extLst>
                    <a:ext uri="{9D8B030D-6E8A-4147-A177-3AD203B41FA5}">
                      <a16:colId xmlns:a16="http://schemas.microsoft.com/office/drawing/2014/main" val="2695540438"/>
                    </a:ext>
                  </a:extLst>
                </a:gridCol>
              </a:tblGrid>
              <a:tr h="208749">
                <a:tc>
                  <a:txBody>
                    <a:bodyPr/>
                    <a:lstStyle/>
                    <a:p>
                      <a:pPr algn="ctr" fontAlgn="t">
                        <a:spcBef>
                          <a:spcPts val="0"/>
                        </a:spcBef>
                        <a:spcAft>
                          <a:spcPts val="0"/>
                        </a:spcAft>
                      </a:pPr>
                      <a:r>
                        <a:rPr lang="zh-CN" altLang="en-US" sz="1400" b="1"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国债期限</a:t>
                      </a:r>
                      <a:endParaRPr lang="zh-CN" altLang="en-US" sz="1400" b="1"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b="1"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标位变动幅度</a:t>
                      </a:r>
                      <a:endParaRPr lang="zh-CN" altLang="en-US" sz="1400" b="1"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b="1"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最高最低标位差（标位）</a:t>
                      </a:r>
                      <a:endParaRPr lang="zh-CN" altLang="en-US" sz="1400" b="1"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b="1"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投标剔除</a:t>
                      </a:r>
                      <a:endParaRPr lang="en-US" altLang="zh-CN" sz="1400" b="1"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p>
                      <a:pPr algn="ctr" fontAlgn="t">
                        <a:spcBef>
                          <a:spcPts val="0"/>
                        </a:spcBef>
                        <a:spcAft>
                          <a:spcPts val="0"/>
                        </a:spcAft>
                      </a:pPr>
                      <a:r>
                        <a:rPr lang="zh-CN" altLang="en-US" sz="1400" b="1"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（标位）</a:t>
                      </a:r>
                      <a:endParaRPr lang="zh-CN" altLang="en-US" sz="1400" b="1"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b="1"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中标剔除</a:t>
                      </a:r>
                      <a:endParaRPr lang="en-US" altLang="zh-CN" sz="1400" b="1"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p>
                      <a:pPr algn="ctr" fontAlgn="t">
                        <a:spcBef>
                          <a:spcPts val="0"/>
                        </a:spcBef>
                        <a:spcAft>
                          <a:spcPts val="0"/>
                        </a:spcAft>
                      </a:pPr>
                      <a:r>
                        <a:rPr lang="zh-CN" altLang="en-US" sz="1400" b="1"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（标位）</a:t>
                      </a:r>
                      <a:endParaRPr lang="zh-CN" altLang="en-US" sz="1400" b="1"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0346634"/>
                  </a:ext>
                </a:extLst>
              </a:tr>
              <a:tr h="208749">
                <a:tc>
                  <a:txBody>
                    <a:bodyPr/>
                    <a:lstStyle/>
                    <a:p>
                      <a:pPr algn="l" fontAlgn="t">
                        <a:spcBef>
                          <a:spcPts val="0"/>
                        </a:spcBef>
                        <a:spcAft>
                          <a:spcPts val="0"/>
                        </a:spcAft>
                      </a:pPr>
                      <a:r>
                        <a:rPr lang="en-US" altLang="zh-CN"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ctr"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0.01%</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25</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50</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15</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07398220"/>
                  </a:ext>
                </a:extLst>
              </a:tr>
              <a:tr h="208749">
                <a:tc>
                  <a:txBody>
                    <a:bodyPr/>
                    <a:lstStyle/>
                    <a:p>
                      <a:pPr algn="l" fontAlgn="t">
                        <a:spcBef>
                          <a:spcPts val="0"/>
                        </a:spcBef>
                        <a:spcAft>
                          <a:spcPts val="0"/>
                        </a:spcAft>
                      </a:pPr>
                      <a:r>
                        <a:rPr lang="en-US" altLang="zh-CN"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3</a:t>
                      </a: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7</a:t>
                      </a: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30</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75</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15</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54060385"/>
                  </a:ext>
                </a:extLst>
              </a:tr>
              <a:tr h="208749">
                <a:tc>
                  <a:txBody>
                    <a:bodyPr/>
                    <a:lstStyle/>
                    <a:p>
                      <a:pPr algn="l" fontAlgn="t">
                        <a:spcBef>
                          <a:spcPts val="0"/>
                        </a:spcBef>
                        <a:spcAft>
                          <a:spcPts val="0"/>
                        </a:spcAft>
                      </a:pPr>
                      <a:r>
                        <a:rPr lang="en-US" altLang="zh-CN"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10</a:t>
                      </a: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35</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100</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20</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09270949"/>
                  </a:ext>
                </a:extLst>
              </a:tr>
              <a:tr h="208749">
                <a:tc>
                  <a:txBody>
                    <a:bodyPr/>
                    <a:lstStyle/>
                    <a:p>
                      <a:pPr algn="l" fontAlgn="t">
                        <a:spcBef>
                          <a:spcPts val="0"/>
                        </a:spcBef>
                        <a:spcAft>
                          <a:spcPts val="0"/>
                        </a:spcAft>
                      </a:pPr>
                      <a:r>
                        <a:rPr lang="en-US" altLang="zh-CN"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年续发</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0.01</a:t>
                      </a: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元</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25</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50</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15</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832561"/>
                  </a:ext>
                </a:extLst>
              </a:tr>
              <a:tr h="208749">
                <a:tc>
                  <a:txBody>
                    <a:bodyPr/>
                    <a:lstStyle/>
                    <a:p>
                      <a:pPr algn="l" fontAlgn="t">
                        <a:spcBef>
                          <a:spcPts val="0"/>
                        </a:spcBef>
                        <a:spcAft>
                          <a:spcPts val="0"/>
                        </a:spcAft>
                      </a:pPr>
                      <a:r>
                        <a:rPr lang="en-US" altLang="zh-CN"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年续发</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0.02</a:t>
                      </a:r>
                      <a:r>
                        <a:rPr lang="zh-CN" alt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元</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25</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50</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15</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69227770"/>
                  </a:ext>
                </a:extLst>
              </a:tr>
              <a:tr h="208749">
                <a:tc>
                  <a:txBody>
                    <a:bodyPr/>
                    <a:lstStyle/>
                    <a:p>
                      <a:pPr algn="l" fontAlgn="t">
                        <a:spcBef>
                          <a:spcPts val="0"/>
                        </a:spcBef>
                        <a:spcAft>
                          <a:spcPts val="0"/>
                        </a:spcAft>
                      </a:pPr>
                      <a:r>
                        <a:rPr lang="en-US" altLang="zh-CN"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3</a:t>
                      </a: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年续发</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0.03</a:t>
                      </a:r>
                      <a:r>
                        <a:rPr lang="zh-CN" alt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元</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30</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80</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15</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20959444"/>
                  </a:ext>
                </a:extLst>
              </a:tr>
              <a:tr h="208749">
                <a:tc>
                  <a:txBody>
                    <a:bodyPr/>
                    <a:lstStyle/>
                    <a:p>
                      <a:pPr algn="l" fontAlgn="t">
                        <a:spcBef>
                          <a:spcPts val="0"/>
                        </a:spcBef>
                        <a:spcAft>
                          <a:spcPts val="0"/>
                        </a:spcAft>
                      </a:pPr>
                      <a:r>
                        <a:rPr lang="en-US" altLang="zh-CN"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年续发</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0.05</a:t>
                      </a: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元</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30</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65</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15</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4392700"/>
                  </a:ext>
                </a:extLst>
              </a:tr>
              <a:tr h="208749">
                <a:tc>
                  <a:txBody>
                    <a:bodyPr/>
                    <a:lstStyle/>
                    <a:p>
                      <a:pPr algn="l" fontAlgn="t">
                        <a:spcBef>
                          <a:spcPts val="0"/>
                        </a:spcBef>
                        <a:spcAft>
                          <a:spcPts val="0"/>
                        </a:spcAft>
                      </a:pPr>
                      <a:r>
                        <a:rPr lang="en-US" altLang="zh-CN"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7</a:t>
                      </a:r>
                      <a:r>
                        <a:rPr lang="zh-CN" alt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年续发</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0.06</a:t>
                      </a: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元</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30</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75</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15</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283915"/>
                  </a:ext>
                </a:extLst>
              </a:tr>
              <a:tr h="208749">
                <a:tc>
                  <a:txBody>
                    <a:bodyPr/>
                    <a:lstStyle/>
                    <a:p>
                      <a:pPr algn="l" fontAlgn="t">
                        <a:spcBef>
                          <a:spcPts val="0"/>
                        </a:spcBef>
                        <a:spcAft>
                          <a:spcPts val="0"/>
                        </a:spcAft>
                      </a:pPr>
                      <a:r>
                        <a:rPr lang="en-US" altLang="zh-CN"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10</a:t>
                      </a:r>
                      <a:r>
                        <a:rPr lang="zh-CN" alt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年续发</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0.08</a:t>
                      </a: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元</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35</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105</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20</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3408827"/>
                  </a:ext>
                </a:extLst>
              </a:tr>
              <a:tr h="208749">
                <a:tc>
                  <a:txBody>
                    <a:bodyPr/>
                    <a:lstStyle/>
                    <a:p>
                      <a:pPr algn="l" fontAlgn="t">
                        <a:spcBef>
                          <a:spcPts val="0"/>
                        </a:spcBef>
                        <a:spcAft>
                          <a:spcPts val="0"/>
                        </a:spcAft>
                      </a:pPr>
                      <a:r>
                        <a:rPr lang="en-US" altLang="zh-CN"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30</a:t>
                      </a:r>
                      <a:r>
                        <a:rPr lang="zh-CN" alt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年续发</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0.18</a:t>
                      </a: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元</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30</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spcBef>
                          <a:spcPts val="0"/>
                        </a:spcBef>
                        <a:spcAft>
                          <a:spcPts val="0"/>
                        </a:spcAft>
                      </a:pP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spcBef>
                          <a:spcPts val="0"/>
                        </a:spcBef>
                        <a:spcAft>
                          <a:spcPts val="0"/>
                        </a:spcAft>
                      </a:pP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7465041"/>
                  </a:ext>
                </a:extLst>
              </a:tr>
              <a:tr h="208749">
                <a:tc>
                  <a:txBody>
                    <a:bodyPr/>
                    <a:lstStyle/>
                    <a:p>
                      <a:pPr algn="l" fontAlgn="t">
                        <a:spcBef>
                          <a:spcPts val="0"/>
                        </a:spcBef>
                        <a:spcAft>
                          <a:spcPts val="0"/>
                        </a:spcAft>
                      </a:pPr>
                      <a:r>
                        <a:rPr lang="en-US" altLang="zh-CN"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50</a:t>
                      </a:r>
                      <a:r>
                        <a:rPr lang="zh-CN" alt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年续发</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0.22</a:t>
                      </a:r>
                      <a:r>
                        <a:rPr lang="zh-CN" alt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元</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30</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 </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 </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3991392"/>
                  </a:ext>
                </a:extLst>
              </a:tr>
              <a:tr h="208749">
                <a:tc>
                  <a:txBody>
                    <a:bodyPr/>
                    <a:lstStyle/>
                    <a:p>
                      <a:pPr algn="l" fontAlgn="t">
                        <a:spcBef>
                          <a:spcPts val="0"/>
                        </a:spcBef>
                        <a:spcAft>
                          <a:spcPts val="0"/>
                        </a:spcAft>
                      </a:pPr>
                      <a:r>
                        <a:rPr lang="en-US" altLang="zh-CN"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30</a:t>
                      </a:r>
                      <a:r>
                        <a:rPr lang="zh-CN" alt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0.01%</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30</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　</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　</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89558381"/>
                  </a:ext>
                </a:extLst>
              </a:tr>
              <a:tr h="208749">
                <a:tc>
                  <a:txBody>
                    <a:bodyPr/>
                    <a:lstStyle/>
                    <a:p>
                      <a:pPr algn="l" fontAlgn="t">
                        <a:spcBef>
                          <a:spcPts val="0"/>
                        </a:spcBef>
                        <a:spcAft>
                          <a:spcPts val="0"/>
                        </a:spcAft>
                      </a:pPr>
                      <a:r>
                        <a:rPr lang="en-US" altLang="zh-CN"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50</a:t>
                      </a:r>
                      <a:r>
                        <a:rPr lang="zh-CN" alt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tc>
                  <a:txBody>
                    <a:bodyPr/>
                    <a:lstStyle/>
                    <a:p>
                      <a:pPr algn="ctr"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35</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　</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　</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48609009"/>
                  </a:ext>
                </a:extLst>
              </a:tr>
            </a:tbl>
          </a:graphicData>
        </a:graphic>
      </p:graphicFrame>
      <p:graphicFrame>
        <p:nvGraphicFramePr>
          <p:cNvPr id="6" name="表格 5">
            <a:extLst>
              <a:ext uri="{FF2B5EF4-FFF2-40B4-BE49-F238E27FC236}">
                <a16:creationId xmlns:a16="http://schemas.microsoft.com/office/drawing/2014/main" id="{DEC2FDAF-961F-4666-8596-BC0E326FDADB}"/>
              </a:ext>
            </a:extLst>
          </p:cNvPr>
          <p:cNvGraphicFramePr/>
          <p:nvPr>
            <p:extLst>
              <p:ext uri="{D42A27DB-BD31-4B8C-83A1-F6EECF244321}">
                <p14:modId xmlns:p14="http://schemas.microsoft.com/office/powerpoint/2010/main" val="1794937065"/>
              </p:ext>
            </p:extLst>
          </p:nvPr>
        </p:nvGraphicFramePr>
        <p:xfrm>
          <a:off x="1189659" y="5229200"/>
          <a:ext cx="6764670" cy="1007010"/>
        </p:xfrm>
        <a:graphic>
          <a:graphicData uri="http://schemas.openxmlformats.org/drawingml/2006/table">
            <a:tbl>
              <a:tblPr firstRow="1" firstCol="1" bandRow="1">
                <a:tableStyleId>{9DCAF9ED-07DC-4A11-8D7F-57B35C25682E}</a:tableStyleId>
              </a:tblPr>
              <a:tblGrid>
                <a:gridCol w="1335829">
                  <a:extLst>
                    <a:ext uri="{9D8B030D-6E8A-4147-A177-3AD203B41FA5}">
                      <a16:colId xmlns:a16="http://schemas.microsoft.com/office/drawing/2014/main" val="1142839487"/>
                    </a:ext>
                  </a:extLst>
                </a:gridCol>
                <a:gridCol w="1368410">
                  <a:extLst>
                    <a:ext uri="{9D8B030D-6E8A-4147-A177-3AD203B41FA5}">
                      <a16:colId xmlns:a16="http://schemas.microsoft.com/office/drawing/2014/main" val="299072750"/>
                    </a:ext>
                  </a:extLst>
                </a:gridCol>
                <a:gridCol w="1563898">
                  <a:extLst>
                    <a:ext uri="{9D8B030D-6E8A-4147-A177-3AD203B41FA5}">
                      <a16:colId xmlns:a16="http://schemas.microsoft.com/office/drawing/2014/main" val="3712312234"/>
                    </a:ext>
                  </a:extLst>
                </a:gridCol>
                <a:gridCol w="1140342">
                  <a:extLst>
                    <a:ext uri="{9D8B030D-6E8A-4147-A177-3AD203B41FA5}">
                      <a16:colId xmlns:a16="http://schemas.microsoft.com/office/drawing/2014/main" val="190129452"/>
                    </a:ext>
                  </a:extLst>
                </a:gridCol>
                <a:gridCol w="1356191">
                  <a:extLst>
                    <a:ext uri="{9D8B030D-6E8A-4147-A177-3AD203B41FA5}">
                      <a16:colId xmlns:a16="http://schemas.microsoft.com/office/drawing/2014/main" val="1440044106"/>
                    </a:ext>
                  </a:extLst>
                </a:gridCol>
              </a:tblGrid>
              <a:tr h="498068">
                <a:tc>
                  <a:txBody>
                    <a:bodyPr/>
                    <a:lstStyle/>
                    <a:p>
                      <a:pPr algn="ctr"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国债期限</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标位变动幅度</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最高最低标位差</a:t>
                      </a:r>
                      <a:endPar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p>
                      <a:pPr algn="ctr"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（标位）</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投标剔除</a:t>
                      </a:r>
                      <a:endPar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p>
                      <a:pPr algn="ctr"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（标位）</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中标剔除</a:t>
                      </a:r>
                      <a:endPar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p>
                      <a:pPr algn="ctr"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（标位）</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951868"/>
                  </a:ext>
                </a:extLst>
              </a:tr>
              <a:tr h="254471">
                <a:tc>
                  <a:txBody>
                    <a:bodyPr/>
                    <a:lstStyle/>
                    <a:p>
                      <a:pPr algn="ctr" fontAlgn="t">
                        <a:spcBef>
                          <a:spcPts val="0"/>
                        </a:spcBef>
                        <a:spcAft>
                          <a:spcPts val="0"/>
                        </a:spcAft>
                      </a:pPr>
                      <a:r>
                        <a:rPr lang="en-US" altLang="zh-CN" sz="14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91</a:t>
                      </a:r>
                      <a:r>
                        <a:rPr lang="zh-CN" altLang="en-US" sz="14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天</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83464" algn="ctr" fontAlgn="t">
                        <a:spcBef>
                          <a:spcPts val="0"/>
                        </a:spcBef>
                        <a:spcAft>
                          <a:spcPts val="0"/>
                        </a:spcAft>
                      </a:pPr>
                      <a:r>
                        <a:rPr lang="en-US" altLang="zh-CN" sz="140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0.002</a:t>
                      </a:r>
                      <a:r>
                        <a:rPr lang="zh-CN" altLang="en-US" sz="140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元</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83464" algn="ctr" fontAlgn="t">
                        <a:spcBef>
                          <a:spcPts val="0"/>
                        </a:spcBef>
                        <a:spcAft>
                          <a:spcPts val="0"/>
                        </a:spcAft>
                      </a:pPr>
                      <a:r>
                        <a:rPr lang="en-US" sz="140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40</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83464" algn="ctr" fontAlgn="t">
                        <a:spcBef>
                          <a:spcPts val="0"/>
                        </a:spcBef>
                        <a:spcAft>
                          <a:spcPts val="0"/>
                        </a:spcAft>
                      </a:pPr>
                      <a:r>
                        <a:rPr 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60</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83464" algn="ctr" fontAlgn="t">
                        <a:spcBef>
                          <a:spcPts val="0"/>
                        </a:spcBef>
                        <a:spcAft>
                          <a:spcPts val="0"/>
                        </a:spcAft>
                      </a:pPr>
                      <a:r>
                        <a:rPr 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25</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77650428"/>
                  </a:ext>
                </a:extLst>
              </a:tr>
              <a:tr h="254471">
                <a:tc>
                  <a:txBody>
                    <a:bodyPr/>
                    <a:lstStyle/>
                    <a:p>
                      <a:pPr algn="ctr" fontAlgn="t">
                        <a:spcBef>
                          <a:spcPts val="0"/>
                        </a:spcBef>
                        <a:spcAft>
                          <a:spcPts val="0"/>
                        </a:spcAft>
                      </a:pPr>
                      <a:r>
                        <a:rPr lang="en-US" altLang="zh-CN" sz="14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182</a:t>
                      </a:r>
                      <a:r>
                        <a:rPr lang="zh-CN" altLang="en-US" sz="14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天</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83464" algn="ctr" fontAlgn="t">
                        <a:spcBef>
                          <a:spcPts val="0"/>
                        </a:spcBef>
                        <a:spcAft>
                          <a:spcPts val="0"/>
                        </a:spcAft>
                      </a:pPr>
                      <a:r>
                        <a:rPr lang="en-US" altLang="zh-CN" sz="140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0.005</a:t>
                      </a:r>
                      <a:r>
                        <a:rPr lang="zh-CN" altLang="en-US" sz="140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元</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83464" algn="ctr" fontAlgn="t">
                        <a:spcBef>
                          <a:spcPts val="0"/>
                        </a:spcBef>
                        <a:spcAft>
                          <a:spcPts val="0"/>
                        </a:spcAft>
                      </a:pPr>
                      <a:r>
                        <a:rPr lang="en-US" sz="140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35</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83464" algn="ctr" fontAlgn="t">
                        <a:spcBef>
                          <a:spcPts val="0"/>
                        </a:spcBef>
                        <a:spcAft>
                          <a:spcPts val="0"/>
                        </a:spcAft>
                      </a:pPr>
                      <a:r>
                        <a:rPr lang="en-US" sz="140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50</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83464" algn="ctr" fontAlgn="t">
                        <a:spcBef>
                          <a:spcPts val="0"/>
                        </a:spcBef>
                        <a:spcAft>
                          <a:spcPts val="0"/>
                        </a:spcAft>
                      </a:pPr>
                      <a:r>
                        <a:rPr 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25</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93636229"/>
                  </a:ext>
                </a:extLst>
              </a:tr>
            </a:tbl>
          </a:graphicData>
        </a:graphic>
      </p:graphicFrame>
      <p:sp>
        <p:nvSpPr>
          <p:cNvPr id="7" name="文本框 6">
            <a:extLst>
              <a:ext uri="{FF2B5EF4-FFF2-40B4-BE49-F238E27FC236}">
                <a16:creationId xmlns:a16="http://schemas.microsoft.com/office/drawing/2014/main" id="{6664E78F-2A46-4335-8351-D4D52D260911}"/>
              </a:ext>
            </a:extLst>
          </p:cNvPr>
          <p:cNvSpPr txBox="1"/>
          <p:nvPr/>
        </p:nvSpPr>
        <p:spPr>
          <a:xfrm>
            <a:off x="2285994" y="4849415"/>
            <a:ext cx="4572000" cy="307777"/>
          </a:xfrm>
          <a:prstGeom prst="rect">
            <a:avLst/>
          </a:prstGeom>
          <a:noFill/>
        </p:spPr>
        <p:txBody>
          <a:bodyPr wrap="square">
            <a:spAutoFit/>
          </a:bodyPr>
          <a:lstStyle/>
          <a:p>
            <a:pPr algn="ctr"/>
            <a:r>
              <a:rPr lang="zh-CN" altLang="zh-CN" sz="14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表</a:t>
            </a:r>
            <a:r>
              <a:rPr lang="en-US" altLang="zh-CN" sz="14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2019</a:t>
            </a:r>
            <a:r>
              <a:rPr lang="zh-CN" altLang="zh-CN" sz="14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年记账式国债标位限定参数表（记账式贴现债）</a:t>
            </a:r>
          </a:p>
        </p:txBody>
      </p:sp>
    </p:spTree>
    <p:extLst>
      <p:ext uri="{BB962C8B-B14F-4D97-AF65-F5344CB8AC3E}">
        <p14:creationId xmlns:p14="http://schemas.microsoft.com/office/powerpoint/2010/main" val="18301089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FD5C232-8ABC-4A2D-9D71-BDF7A9792135}"/>
              </a:ext>
            </a:extLst>
          </p:cNvPr>
          <p:cNvSpPr>
            <a:spLocks noGrp="1"/>
          </p:cNvSpPr>
          <p:nvPr>
            <p:ph type="sldNum" sz="quarter" idx="12"/>
          </p:nvPr>
        </p:nvSpPr>
        <p:spPr/>
        <p:txBody>
          <a:bodyPr/>
          <a:lstStyle/>
          <a:p>
            <a:pPr>
              <a:defRPr/>
            </a:pPr>
            <a:fld id="{30F11AE2-8E3C-4A92-9BBF-8CC289021EE2}" type="slidenum">
              <a:rPr lang="zh-CN" altLang="en-US" smtClean="0"/>
              <a:pPr>
                <a:defRPr/>
              </a:pPr>
              <a:t>15</a:t>
            </a:fld>
            <a:endParaRPr lang="zh-CN" altLang="en-US"/>
          </a:p>
        </p:txBody>
      </p:sp>
      <p:sp>
        <p:nvSpPr>
          <p:cNvPr id="4" name="文本框 3">
            <a:extLst>
              <a:ext uri="{FF2B5EF4-FFF2-40B4-BE49-F238E27FC236}">
                <a16:creationId xmlns:a16="http://schemas.microsoft.com/office/drawing/2014/main" id="{F9170A3B-31FC-48D0-8036-42DD1409E568}"/>
              </a:ext>
            </a:extLst>
          </p:cNvPr>
          <p:cNvSpPr txBox="1"/>
          <p:nvPr/>
        </p:nvSpPr>
        <p:spPr>
          <a:xfrm>
            <a:off x="971600" y="1844824"/>
            <a:ext cx="6768752" cy="2697790"/>
          </a:xfrm>
          <a:prstGeom prst="rect">
            <a:avLst/>
          </a:prstGeom>
          <a:noFill/>
        </p:spPr>
        <p:txBody>
          <a:bodyPr wrap="square">
            <a:spAutoFit/>
          </a:bodyPr>
          <a:lstStyle/>
          <a:p>
            <a:pPr indent="266700" algn="just">
              <a:lnSpc>
                <a:spcPts val="2500"/>
              </a:lnSpc>
              <a:spcAft>
                <a:spcPts val="1000"/>
              </a:spcAft>
            </a:pPr>
            <a:r>
              <a:rPr lang="zh-CN" altLang="zh-CN" sz="18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（五）中标原则</a:t>
            </a:r>
            <a:endParaRPr lang="zh-CN" altLang="zh-CN" sz="18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ct val="1500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按照低利率或高价格优先的原则对有效投标逐笔募入，直到募满招标额或将全部有效标位募完为止。</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ct val="1500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最高中标利率标位或最低中标价格标位上的投标额大于剩余招标额，以国债承销团成员在该标位投标额为权重平均分配，取整至</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0.1</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亿元，尾数按投标时间优先原则分配。</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4248586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2048F06B-630C-49AE-BE74-B33ADB02AABB}"/>
              </a:ext>
            </a:extLst>
          </p:cNvPr>
          <p:cNvSpPr>
            <a:spLocks noGrp="1"/>
          </p:cNvSpPr>
          <p:nvPr>
            <p:ph type="sldNum" sz="quarter" idx="12"/>
          </p:nvPr>
        </p:nvSpPr>
        <p:spPr/>
        <p:txBody>
          <a:bodyPr/>
          <a:lstStyle/>
          <a:p>
            <a:pPr>
              <a:defRPr/>
            </a:pPr>
            <a:fld id="{30F11AE2-8E3C-4A92-9BBF-8CC289021EE2}" type="slidenum">
              <a:rPr lang="zh-CN" altLang="en-US" smtClean="0"/>
              <a:pPr>
                <a:defRPr/>
              </a:pPr>
              <a:t>16</a:t>
            </a:fld>
            <a:endParaRPr lang="zh-CN" altLang="en-US"/>
          </a:p>
        </p:txBody>
      </p:sp>
      <p:sp>
        <p:nvSpPr>
          <p:cNvPr id="4" name="文本框 3">
            <a:extLst>
              <a:ext uri="{FF2B5EF4-FFF2-40B4-BE49-F238E27FC236}">
                <a16:creationId xmlns:a16="http://schemas.microsoft.com/office/drawing/2014/main" id="{8C7BED87-65A7-4335-9178-90EC9F7D2814}"/>
              </a:ext>
            </a:extLst>
          </p:cNvPr>
          <p:cNvSpPr txBox="1"/>
          <p:nvPr/>
        </p:nvSpPr>
        <p:spPr>
          <a:xfrm>
            <a:off x="683568" y="1431078"/>
            <a:ext cx="7776864" cy="2567626"/>
          </a:xfrm>
          <a:prstGeom prst="rect">
            <a:avLst/>
          </a:prstGeom>
          <a:noFill/>
        </p:spPr>
        <p:txBody>
          <a:bodyPr wrap="square">
            <a:spAutoFit/>
          </a:bodyPr>
          <a:lstStyle/>
          <a:p>
            <a:pPr indent="266700" algn="just">
              <a:lnSpc>
                <a:spcPts val="25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竞争性招标结束后</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分钟内，国债承销团甲类成员有权通过投标追加承销当期（次）国债。</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（一）追加投标为数量投标，国债承销团甲类成员按照竞争性招标确定的票面利率或发行价格承销。</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（二）国债承销团甲类成员追加承销额上限为该成员当期（次）国债竞争性中标额的</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50%,</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且不能超出该成员当期（次）国债最低承销额，计算至</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0.1</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0.1</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亿元以下四舍五入。追加承销额应为</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0.1</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亿元的整数倍。</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a:extLst>
              <a:ext uri="{FF2B5EF4-FFF2-40B4-BE49-F238E27FC236}">
                <a16:creationId xmlns:a16="http://schemas.microsoft.com/office/drawing/2014/main" id="{ED72C755-9B38-404E-B0E4-0936AD363C2C}"/>
              </a:ext>
            </a:extLst>
          </p:cNvPr>
          <p:cNvSpPr txBox="1"/>
          <p:nvPr/>
        </p:nvSpPr>
        <p:spPr>
          <a:xfrm>
            <a:off x="395536" y="836712"/>
            <a:ext cx="3816424"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二</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追加承销权</a:t>
            </a:r>
            <a:endParaRPr lang="zh-CN" altLang="zh-CN" sz="28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C158C740-FE8A-40A5-AFDE-E1F8A6F901A7}"/>
              </a:ext>
            </a:extLst>
          </p:cNvPr>
          <p:cNvSpPr txBox="1"/>
          <p:nvPr/>
        </p:nvSpPr>
        <p:spPr>
          <a:xfrm>
            <a:off x="683568" y="4492708"/>
            <a:ext cx="7488832" cy="1756828"/>
          </a:xfrm>
          <a:prstGeom prst="rect">
            <a:avLst/>
          </a:prstGeom>
          <a:noFill/>
        </p:spPr>
        <p:txBody>
          <a:bodyPr wrap="square">
            <a:spAutoFit/>
          </a:bodyPr>
          <a:lstStyle/>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266700" algn="just">
              <a:lnSpc>
                <a:spcPts val="2500"/>
              </a:lnSpc>
              <a:spcAft>
                <a:spcPts val="1000"/>
              </a:spcAft>
            </a:pP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（一）国债承销团甲类成员最低投标为当期（次）国债竞争性招标额的</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4%</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；乙类为</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1.5%</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p>
          <a:p>
            <a:pPr indent="266700" algn="just">
              <a:lnSpc>
                <a:spcPts val="2500"/>
              </a:lnSpc>
              <a:spcAft>
                <a:spcPts val="1000"/>
              </a:spcAft>
            </a:pP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（二）国债承销团甲类成员最低承销额</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含追加承销部分</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为当期（次）国债竞争性招标额的</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；乙类为</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0.2%</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p>
        </p:txBody>
      </p:sp>
      <p:sp>
        <p:nvSpPr>
          <p:cNvPr id="9" name="文本框 8">
            <a:extLst>
              <a:ext uri="{FF2B5EF4-FFF2-40B4-BE49-F238E27FC236}">
                <a16:creationId xmlns:a16="http://schemas.microsoft.com/office/drawing/2014/main" id="{138CB676-134A-478B-B156-7855D44711DA}"/>
              </a:ext>
            </a:extLst>
          </p:cNvPr>
          <p:cNvSpPr txBox="1"/>
          <p:nvPr/>
        </p:nvSpPr>
        <p:spPr>
          <a:xfrm>
            <a:off x="381722" y="4191471"/>
            <a:ext cx="8078710"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三</a:t>
            </a:r>
            <a:r>
              <a:rPr lang="zh-CN" altLang="zh-CN" sz="2800" b="1" dirty="0">
                <a:latin typeface="微软雅黑" panose="020B0503020204020204" pitchFamily="34" charset="-122"/>
                <a:ea typeface="微软雅黑" panose="020B0503020204020204" pitchFamily="34" charset="-122"/>
              </a:rPr>
              <a:t>、国债承销团成员应承担最低投标、承销义务</a:t>
            </a:r>
          </a:p>
        </p:txBody>
      </p:sp>
    </p:spTree>
    <p:extLst>
      <p:ext uri="{BB962C8B-B14F-4D97-AF65-F5344CB8AC3E}">
        <p14:creationId xmlns:p14="http://schemas.microsoft.com/office/powerpoint/2010/main" val="2455732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17</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buNone/>
                <a:defRPr/>
              </a:pPr>
              <a:r>
                <a:rPr lang="zh-CN" altLang="zh-CN"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记账式国债发行程序</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四</a:t>
            </a:r>
          </a:p>
        </p:txBody>
      </p:sp>
    </p:spTree>
    <p:extLst>
      <p:ext uri="{BB962C8B-B14F-4D97-AF65-F5344CB8AC3E}">
        <p14:creationId xmlns:p14="http://schemas.microsoft.com/office/powerpoint/2010/main" val="21304166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D5B5150-77D5-454E-A407-5E0A4BD65994}"/>
              </a:ext>
            </a:extLst>
          </p:cNvPr>
          <p:cNvSpPr>
            <a:spLocks noGrp="1"/>
          </p:cNvSpPr>
          <p:nvPr>
            <p:ph type="sldNum" sz="quarter" idx="12"/>
          </p:nvPr>
        </p:nvSpPr>
        <p:spPr/>
        <p:txBody>
          <a:bodyPr/>
          <a:lstStyle/>
          <a:p>
            <a:pPr>
              <a:defRPr/>
            </a:pPr>
            <a:fld id="{30F11AE2-8E3C-4A92-9BBF-8CC289021EE2}" type="slidenum">
              <a:rPr lang="zh-CN" altLang="en-US" smtClean="0"/>
              <a:pPr>
                <a:defRPr/>
              </a:pPr>
              <a:t>18</a:t>
            </a:fld>
            <a:endParaRPr lang="zh-CN" altLang="en-US"/>
          </a:p>
        </p:txBody>
      </p:sp>
      <p:pic>
        <p:nvPicPr>
          <p:cNvPr id="4" name="图片 3">
            <a:extLst>
              <a:ext uri="{FF2B5EF4-FFF2-40B4-BE49-F238E27FC236}">
                <a16:creationId xmlns:a16="http://schemas.microsoft.com/office/drawing/2014/main" id="{25B0E113-3ADE-4A2E-B0B0-05FB12737C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730" y="1340768"/>
            <a:ext cx="7044539" cy="4032448"/>
          </a:xfrm>
          <a:prstGeom prst="rect">
            <a:avLst/>
          </a:prstGeom>
        </p:spPr>
      </p:pic>
      <p:sp>
        <p:nvSpPr>
          <p:cNvPr id="6" name="文本框 5">
            <a:extLst>
              <a:ext uri="{FF2B5EF4-FFF2-40B4-BE49-F238E27FC236}">
                <a16:creationId xmlns:a16="http://schemas.microsoft.com/office/drawing/2014/main" id="{C4D94B78-C24C-4F9C-9C47-7ADD4216876E}"/>
              </a:ext>
            </a:extLst>
          </p:cNvPr>
          <p:cNvSpPr txBox="1"/>
          <p:nvPr/>
        </p:nvSpPr>
        <p:spPr>
          <a:xfrm>
            <a:off x="2771799" y="5517232"/>
            <a:ext cx="3600400" cy="307777"/>
          </a:xfrm>
          <a:prstGeom prst="rect">
            <a:avLst/>
          </a:prstGeom>
          <a:noFill/>
        </p:spPr>
        <p:txBody>
          <a:bodyPr wrap="square" rtlCol="0">
            <a:spAutoFit/>
          </a:bodyPr>
          <a:lstStyle/>
          <a:p>
            <a:pPr algn="ctr"/>
            <a:r>
              <a:rPr lang="zh-CN" altLang="en-US" sz="1400" b="1" dirty="0">
                <a:latin typeface="微软雅黑" panose="020B0503020204020204" pitchFamily="34" charset="-122"/>
                <a:ea typeface="微软雅黑" panose="020B0503020204020204" pitchFamily="34" charset="-122"/>
              </a:rPr>
              <a:t>图  </a:t>
            </a:r>
            <a:r>
              <a:rPr lang="zh-CN" altLang="zh-CN" sz="1400" b="1"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国债发行流程图</a:t>
            </a:r>
            <a:endParaRPr lang="zh-CN" altLang="en-US" sz="1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65107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F9083F7-E657-4A62-BEE8-3EC4034BDD0A}"/>
              </a:ext>
            </a:extLst>
          </p:cNvPr>
          <p:cNvSpPr>
            <a:spLocks noGrp="1"/>
          </p:cNvSpPr>
          <p:nvPr>
            <p:ph type="sldNum" sz="quarter" idx="12"/>
          </p:nvPr>
        </p:nvSpPr>
        <p:spPr/>
        <p:txBody>
          <a:bodyPr/>
          <a:lstStyle/>
          <a:p>
            <a:pPr>
              <a:defRPr/>
            </a:pPr>
            <a:fld id="{30F11AE2-8E3C-4A92-9BBF-8CC289021EE2}" type="slidenum">
              <a:rPr lang="zh-CN" altLang="en-US" smtClean="0"/>
              <a:pPr>
                <a:defRPr/>
              </a:pPr>
              <a:t>19</a:t>
            </a:fld>
            <a:endParaRPr lang="zh-CN" altLang="en-US"/>
          </a:p>
        </p:txBody>
      </p:sp>
      <p:sp>
        <p:nvSpPr>
          <p:cNvPr id="4" name="文本框 3">
            <a:extLst>
              <a:ext uri="{FF2B5EF4-FFF2-40B4-BE49-F238E27FC236}">
                <a16:creationId xmlns:a16="http://schemas.microsoft.com/office/drawing/2014/main" id="{C4A7CA82-0C18-4334-B289-4F02B98692C6}"/>
              </a:ext>
            </a:extLst>
          </p:cNvPr>
          <p:cNvSpPr txBox="1"/>
          <p:nvPr/>
        </p:nvSpPr>
        <p:spPr>
          <a:xfrm>
            <a:off x="952861" y="1484784"/>
            <a:ext cx="7535180" cy="1028743"/>
          </a:xfrm>
          <a:prstGeom prst="rect">
            <a:avLst/>
          </a:prstGeom>
          <a:noFill/>
        </p:spPr>
        <p:txBody>
          <a:bodyPr wrap="square">
            <a:spAutoFit/>
          </a:bodyPr>
          <a:lstStyle/>
          <a:p>
            <a:pPr indent="266700" algn="just">
              <a:lnSpc>
                <a:spcPts val="2500"/>
              </a:lnSpc>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财政部每季度召开国债筹资分析会，在充分征求市场成员意见的基础上制定并公布下一季度的全部国债发行计划。投资者可以根据季度国债发行计划，合理安排投资计划以及筹措资金。</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a:extLst>
              <a:ext uri="{FF2B5EF4-FFF2-40B4-BE49-F238E27FC236}">
                <a16:creationId xmlns:a16="http://schemas.microsoft.com/office/drawing/2014/main" id="{022B6078-9AC5-4993-B958-11E122BB2AAB}"/>
              </a:ext>
            </a:extLst>
          </p:cNvPr>
          <p:cNvSpPr txBox="1"/>
          <p:nvPr/>
        </p:nvSpPr>
        <p:spPr>
          <a:xfrm>
            <a:off x="395536" y="908720"/>
            <a:ext cx="4896544"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一</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公布季度国债发行计划</a:t>
            </a:r>
            <a:endParaRPr lang="zh-CN" altLang="zh-CN" sz="2800" b="1" dirty="0">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id="{4E4B2C38-B9DF-4C5F-AE72-7419667DE691}"/>
              </a:ext>
            </a:extLst>
          </p:cNvPr>
          <p:cNvSpPr txBox="1"/>
          <p:nvPr/>
        </p:nvSpPr>
        <p:spPr>
          <a:xfrm>
            <a:off x="395536" y="2789814"/>
            <a:ext cx="5112568"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二</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公布</a:t>
            </a:r>
            <a:r>
              <a:rPr lang="zh-CN" altLang="zh-CN" sz="2800" b="1" dirty="0">
                <a:latin typeface="微软雅黑" panose="020B0503020204020204" pitchFamily="34" charset="-122"/>
                <a:ea typeface="微软雅黑" panose="020B0503020204020204" pitchFamily="34" charset="-122"/>
              </a:rPr>
              <a:t>当期国债发行公告</a:t>
            </a:r>
          </a:p>
        </p:txBody>
      </p:sp>
      <p:sp>
        <p:nvSpPr>
          <p:cNvPr id="15" name="文本框 14">
            <a:extLst>
              <a:ext uri="{FF2B5EF4-FFF2-40B4-BE49-F238E27FC236}">
                <a16:creationId xmlns:a16="http://schemas.microsoft.com/office/drawing/2014/main" id="{F99CB816-BC78-454A-952F-9278F3200B99}"/>
              </a:ext>
            </a:extLst>
          </p:cNvPr>
          <p:cNvSpPr txBox="1"/>
          <p:nvPr/>
        </p:nvSpPr>
        <p:spPr>
          <a:xfrm>
            <a:off x="683567" y="3365878"/>
            <a:ext cx="7804473" cy="2439386"/>
          </a:xfrm>
          <a:prstGeom prst="rect">
            <a:avLst/>
          </a:prstGeom>
          <a:noFill/>
        </p:spPr>
        <p:txBody>
          <a:bodyPr wrap="square">
            <a:spAutoFit/>
          </a:bodyPr>
          <a:lstStyle/>
          <a:p>
            <a:pPr indent="266700" algn="just">
              <a:lnSpc>
                <a:spcPts val="2500"/>
              </a:lnSpc>
              <a:spcAft>
                <a:spcPts val="1000"/>
              </a:spcAft>
            </a:pP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一般在正式招投标前一周左右，财政部会通过中国债券信息网、《金融时报》等媒体发布当期国债发行公告，主要包括发行场所、发行数额、债券期限、发行及分销方式、招标方式、招标时间、缴款规定等具体内容。</a:t>
            </a:r>
          </a:p>
          <a:p>
            <a:pPr indent="266700" algn="just">
              <a:lnSpc>
                <a:spcPts val="2500"/>
              </a:lnSpc>
              <a:spcAft>
                <a:spcPts val="1000"/>
              </a:spcAft>
            </a:pP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各承销商和投资人在获取债券发行信息后，应及时将有关发债信息准确及时全面地告知可进行分销认购的市场成员。分销认购对象如要认购，应与某承销商正式签订认购发行债券合同，合同中应明确被分销对象所愿接受的利率、数额、划款时间及违约条款等相应的权利义务。</a:t>
            </a:r>
          </a:p>
        </p:txBody>
      </p:sp>
    </p:spTree>
    <p:extLst>
      <p:ext uri="{BB962C8B-B14F-4D97-AF65-F5344CB8AC3E}">
        <p14:creationId xmlns:p14="http://schemas.microsoft.com/office/powerpoint/2010/main" val="1406487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pPr>
                <a:defRPr/>
              </a:pPr>
              <a:t>2</a:t>
            </a:fld>
            <a:endParaRPr lang="zh-CN" altLang="en-US"/>
          </a:p>
        </p:txBody>
      </p:sp>
      <p:grpSp>
        <p:nvGrpSpPr>
          <p:cNvPr id="31" name="组合 34"/>
          <p:cNvGrpSpPr>
            <a:grpSpLocks/>
          </p:cNvGrpSpPr>
          <p:nvPr/>
        </p:nvGrpSpPr>
        <p:grpSpPr bwMode="auto">
          <a:xfrm>
            <a:off x="1845562" y="1772814"/>
            <a:ext cx="5737997" cy="745163"/>
            <a:chOff x="3779912" y="1777380"/>
            <a:chExt cx="5222087" cy="435842"/>
          </a:xfrm>
        </p:grpSpPr>
        <p:sp>
          <p:nvSpPr>
            <p:cNvPr id="32" name="矩形 31"/>
            <p:cNvSpPr/>
            <p:nvPr/>
          </p:nvSpPr>
          <p:spPr>
            <a:xfrm>
              <a:off x="3779913" y="1777380"/>
              <a:ext cx="5222086"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1</a:t>
              </a:r>
              <a:endParaRPr lang="zh-CN" altLang="en-US" sz="2400" b="1" kern="0" dirty="0">
                <a:solidFill>
                  <a:sysClr val="window" lastClr="FFFFFF"/>
                </a:solidFill>
                <a:latin typeface="Broadway" pitchFamily="82" charset="0"/>
                <a:ea typeface="微软雅黑"/>
              </a:endParaRPr>
            </a:p>
          </p:txBody>
        </p:sp>
        <p:sp>
          <p:nvSpPr>
            <p:cNvPr id="34" name="TextBox 5"/>
            <p:cNvSpPr txBox="1"/>
            <p:nvPr/>
          </p:nvSpPr>
          <p:spPr>
            <a:xfrm>
              <a:off x="4554702" y="1850406"/>
              <a:ext cx="4151998" cy="306029"/>
            </a:xfrm>
            <a:prstGeom prst="rect">
              <a:avLst/>
            </a:prstGeom>
            <a:noFill/>
          </p:spPr>
          <p:txBody>
            <a:bodyPr wrap="square">
              <a:spAutoFit/>
            </a:bodyPr>
            <a:lstStyle/>
            <a:p>
              <a:pPr algn="ctr">
                <a:defRPr/>
              </a:pPr>
              <a:r>
                <a:rPr lang="zh-CN" altLang="zh-CN" sz="2800" b="1" kern="0" dirty="0">
                  <a:solidFill>
                    <a:srgbClr val="883230"/>
                  </a:solidFill>
                  <a:latin typeface="微软雅黑" pitchFamily="34" charset="-122"/>
                  <a:ea typeface="微软雅黑" pitchFamily="34" charset="-122"/>
                </a:rPr>
                <a:t>国债发行计划的编制与公布</a:t>
              </a:r>
              <a:endParaRPr lang="zh-CN" altLang="en-US" sz="2800" b="1" kern="0" dirty="0">
                <a:solidFill>
                  <a:srgbClr val="883230"/>
                </a:solidFill>
                <a:latin typeface="微软雅黑" pitchFamily="34" charset="-122"/>
                <a:ea typeface="微软雅黑" pitchFamily="34" charset="-122"/>
              </a:endParaRPr>
            </a:p>
          </p:txBody>
        </p:sp>
      </p:grpSp>
      <p:grpSp>
        <p:nvGrpSpPr>
          <p:cNvPr id="35" name="组合 34"/>
          <p:cNvGrpSpPr>
            <a:grpSpLocks/>
          </p:cNvGrpSpPr>
          <p:nvPr/>
        </p:nvGrpSpPr>
        <p:grpSpPr bwMode="auto">
          <a:xfrm>
            <a:off x="1835696" y="2887530"/>
            <a:ext cx="5783431" cy="745169"/>
            <a:chOff x="3779912" y="1777377"/>
            <a:chExt cx="5263438" cy="435845"/>
          </a:xfrm>
        </p:grpSpPr>
        <p:sp>
          <p:nvSpPr>
            <p:cNvPr id="36" name="矩形 35"/>
            <p:cNvSpPr/>
            <p:nvPr/>
          </p:nvSpPr>
          <p:spPr>
            <a:xfrm>
              <a:off x="3779913" y="1777377"/>
              <a:ext cx="5231067"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2</a:t>
              </a:r>
              <a:endParaRPr lang="zh-CN" altLang="en-US" sz="2400" b="1" kern="0" dirty="0">
                <a:solidFill>
                  <a:sysClr val="window" lastClr="FFFFFF"/>
                </a:solidFill>
                <a:latin typeface="Broadway" pitchFamily="82" charset="0"/>
                <a:ea typeface="微软雅黑"/>
              </a:endParaRPr>
            </a:p>
          </p:txBody>
        </p:sp>
        <p:sp>
          <p:nvSpPr>
            <p:cNvPr id="38" name="TextBox 9"/>
            <p:cNvSpPr txBox="1"/>
            <p:nvPr/>
          </p:nvSpPr>
          <p:spPr>
            <a:xfrm>
              <a:off x="4160692" y="1841377"/>
              <a:ext cx="4882658" cy="306028"/>
            </a:xfrm>
            <a:prstGeom prst="rect">
              <a:avLst/>
            </a:prstGeom>
            <a:noFill/>
          </p:spPr>
          <p:txBody>
            <a:bodyPr wrap="square">
              <a:spAutoFit/>
            </a:bodyPr>
            <a:lstStyle/>
            <a:p>
              <a:pPr algn="ctr">
                <a:defRPr/>
              </a:pPr>
              <a:r>
                <a:rPr lang="zh-CN" altLang="zh-CN" sz="2800" b="1" kern="0" dirty="0">
                  <a:solidFill>
                    <a:srgbClr val="883230"/>
                  </a:solidFill>
                  <a:latin typeface="微软雅黑" pitchFamily="34" charset="-122"/>
                  <a:ea typeface="微软雅黑" pitchFamily="34" charset="-122"/>
                </a:rPr>
                <a:t>国债承销团成员资格审批与管理</a:t>
              </a:r>
              <a:endParaRPr lang="zh-CN" altLang="en-US" sz="2800" b="1" kern="0" dirty="0">
                <a:solidFill>
                  <a:srgbClr val="883230"/>
                </a:solidFill>
                <a:latin typeface="微软雅黑" pitchFamily="34" charset="-122"/>
                <a:ea typeface="微软雅黑" pitchFamily="34" charset="-122"/>
              </a:endParaRPr>
            </a:p>
          </p:txBody>
        </p:sp>
      </p:grpSp>
      <p:sp>
        <p:nvSpPr>
          <p:cNvPr id="3" name="文本框 2">
            <a:extLst>
              <a:ext uri="{FF2B5EF4-FFF2-40B4-BE49-F238E27FC236}">
                <a16:creationId xmlns:a16="http://schemas.microsoft.com/office/drawing/2014/main" id="{13F144F2-9352-49AE-B301-B97D9DED0005}"/>
              </a:ext>
            </a:extLst>
          </p:cNvPr>
          <p:cNvSpPr txBox="1"/>
          <p:nvPr/>
        </p:nvSpPr>
        <p:spPr>
          <a:xfrm>
            <a:off x="452318" y="1049936"/>
            <a:ext cx="2016224"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itchFamily="34" charset="-122"/>
                <a:ea typeface="微软雅黑" pitchFamily="34" charset="-122"/>
              </a:rPr>
              <a:t>主要内容</a:t>
            </a:r>
            <a:endParaRPr lang="en-US" altLang="zh-CN" sz="2400" b="1" kern="0" dirty="0">
              <a:latin typeface="微软雅黑" pitchFamily="34" charset="-122"/>
              <a:ea typeface="微软雅黑" pitchFamily="34" charset="-122"/>
            </a:endParaRPr>
          </a:p>
        </p:txBody>
      </p:sp>
      <p:grpSp>
        <p:nvGrpSpPr>
          <p:cNvPr id="24" name="组合 34">
            <a:extLst>
              <a:ext uri="{FF2B5EF4-FFF2-40B4-BE49-F238E27FC236}">
                <a16:creationId xmlns:a16="http://schemas.microsoft.com/office/drawing/2014/main" id="{58A5B03C-1910-4C55-A8A9-53D2C22BF143}"/>
              </a:ext>
            </a:extLst>
          </p:cNvPr>
          <p:cNvGrpSpPr>
            <a:grpSpLocks/>
          </p:cNvGrpSpPr>
          <p:nvPr/>
        </p:nvGrpSpPr>
        <p:grpSpPr bwMode="auto">
          <a:xfrm>
            <a:off x="1869243" y="3989566"/>
            <a:ext cx="5714315" cy="745163"/>
            <a:chOff x="3779912" y="1777380"/>
            <a:chExt cx="5200535" cy="435842"/>
          </a:xfrm>
        </p:grpSpPr>
        <p:sp>
          <p:nvSpPr>
            <p:cNvPr id="25" name="矩形 24">
              <a:extLst>
                <a:ext uri="{FF2B5EF4-FFF2-40B4-BE49-F238E27FC236}">
                  <a16:creationId xmlns:a16="http://schemas.microsoft.com/office/drawing/2014/main" id="{A8AEB5CF-E369-4A12-9B04-0D3EDA47CB56}"/>
                </a:ext>
              </a:extLst>
            </p:cNvPr>
            <p:cNvSpPr/>
            <p:nvPr/>
          </p:nvSpPr>
          <p:spPr>
            <a:xfrm>
              <a:off x="3779912" y="1777380"/>
              <a:ext cx="5200535"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26" name="矩形 25">
              <a:extLst>
                <a:ext uri="{FF2B5EF4-FFF2-40B4-BE49-F238E27FC236}">
                  <a16:creationId xmlns:a16="http://schemas.microsoft.com/office/drawing/2014/main" id="{30F92B1C-0EB4-45D6-BD2B-02690E867938}"/>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3</a:t>
              </a:r>
              <a:endParaRPr lang="zh-CN" altLang="en-US" sz="2400" b="1" kern="0" dirty="0">
                <a:solidFill>
                  <a:sysClr val="window" lastClr="FFFFFF"/>
                </a:solidFill>
                <a:latin typeface="Broadway" pitchFamily="82" charset="0"/>
                <a:ea typeface="微软雅黑"/>
              </a:endParaRPr>
            </a:p>
          </p:txBody>
        </p:sp>
        <p:sp>
          <p:nvSpPr>
            <p:cNvPr id="27" name="TextBox 5">
              <a:extLst>
                <a:ext uri="{FF2B5EF4-FFF2-40B4-BE49-F238E27FC236}">
                  <a16:creationId xmlns:a16="http://schemas.microsoft.com/office/drawing/2014/main" id="{D1AA5A4B-2801-453D-8F55-F6A3D1D9968E}"/>
                </a:ext>
              </a:extLst>
            </p:cNvPr>
            <p:cNvSpPr txBox="1"/>
            <p:nvPr/>
          </p:nvSpPr>
          <p:spPr>
            <a:xfrm>
              <a:off x="4673739" y="1859469"/>
              <a:ext cx="3880344" cy="306029"/>
            </a:xfrm>
            <a:prstGeom prst="rect">
              <a:avLst/>
            </a:prstGeom>
            <a:noFill/>
          </p:spPr>
          <p:txBody>
            <a:bodyPr wrap="square">
              <a:spAutoFit/>
            </a:bodyPr>
            <a:lstStyle/>
            <a:p>
              <a:pPr algn="ctr">
                <a:defRPr/>
              </a:pPr>
              <a:r>
                <a:rPr lang="zh-CN" altLang="zh-CN" sz="2800" b="1" kern="0" dirty="0">
                  <a:solidFill>
                    <a:srgbClr val="883230"/>
                  </a:solidFill>
                  <a:latin typeface="微软雅黑" pitchFamily="34" charset="-122"/>
                  <a:ea typeface="微软雅黑" pitchFamily="34" charset="-122"/>
                </a:rPr>
                <a:t>记账式国债招投标规则</a:t>
              </a:r>
              <a:endParaRPr lang="zh-CN" altLang="en-US" sz="2800" b="1" kern="0" dirty="0">
                <a:solidFill>
                  <a:srgbClr val="883230"/>
                </a:solidFill>
                <a:latin typeface="微软雅黑" pitchFamily="34" charset="-122"/>
                <a:ea typeface="微软雅黑" pitchFamily="34" charset="-122"/>
              </a:endParaRPr>
            </a:p>
          </p:txBody>
        </p:sp>
      </p:grpSp>
      <p:grpSp>
        <p:nvGrpSpPr>
          <p:cNvPr id="28" name="组合 27">
            <a:extLst>
              <a:ext uri="{FF2B5EF4-FFF2-40B4-BE49-F238E27FC236}">
                <a16:creationId xmlns:a16="http://schemas.microsoft.com/office/drawing/2014/main" id="{4B9DBC32-C89C-48EB-9F20-F73691229C70}"/>
              </a:ext>
            </a:extLst>
          </p:cNvPr>
          <p:cNvGrpSpPr>
            <a:grpSpLocks/>
          </p:cNvGrpSpPr>
          <p:nvPr/>
        </p:nvGrpSpPr>
        <p:grpSpPr bwMode="auto">
          <a:xfrm>
            <a:off x="1859377" y="5038262"/>
            <a:ext cx="5714315" cy="745169"/>
            <a:chOff x="3779912" y="1777377"/>
            <a:chExt cx="5200535" cy="435845"/>
          </a:xfrm>
        </p:grpSpPr>
        <p:sp>
          <p:nvSpPr>
            <p:cNvPr id="29" name="矩形 28">
              <a:extLst>
                <a:ext uri="{FF2B5EF4-FFF2-40B4-BE49-F238E27FC236}">
                  <a16:creationId xmlns:a16="http://schemas.microsoft.com/office/drawing/2014/main" id="{C46FBFD1-8875-47C1-ADAF-A1EB492BE788}"/>
                </a:ext>
              </a:extLst>
            </p:cNvPr>
            <p:cNvSpPr/>
            <p:nvPr/>
          </p:nvSpPr>
          <p:spPr>
            <a:xfrm>
              <a:off x="3779912" y="1777377"/>
              <a:ext cx="5200535"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0" name="矩形 29">
              <a:extLst>
                <a:ext uri="{FF2B5EF4-FFF2-40B4-BE49-F238E27FC236}">
                  <a16:creationId xmlns:a16="http://schemas.microsoft.com/office/drawing/2014/main" id="{EA9378E7-08C7-448F-AF46-C7B00E9EF4A0}"/>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4</a:t>
              </a:r>
              <a:endParaRPr lang="zh-CN" altLang="en-US" sz="2400" b="1" kern="0" dirty="0">
                <a:solidFill>
                  <a:sysClr val="window" lastClr="FFFFFF"/>
                </a:solidFill>
                <a:latin typeface="Broadway" pitchFamily="82" charset="0"/>
                <a:ea typeface="微软雅黑"/>
              </a:endParaRPr>
            </a:p>
          </p:txBody>
        </p:sp>
        <p:sp>
          <p:nvSpPr>
            <p:cNvPr id="39" name="TextBox 9">
              <a:extLst>
                <a:ext uri="{FF2B5EF4-FFF2-40B4-BE49-F238E27FC236}">
                  <a16:creationId xmlns:a16="http://schemas.microsoft.com/office/drawing/2014/main" id="{2B8BAC9E-FAAD-40F2-85DA-664690F179DF}"/>
                </a:ext>
              </a:extLst>
            </p:cNvPr>
            <p:cNvSpPr txBox="1"/>
            <p:nvPr/>
          </p:nvSpPr>
          <p:spPr>
            <a:xfrm>
              <a:off x="4464024" y="1846938"/>
              <a:ext cx="4361172" cy="306028"/>
            </a:xfrm>
            <a:prstGeom prst="rect">
              <a:avLst/>
            </a:prstGeom>
            <a:noFill/>
          </p:spPr>
          <p:txBody>
            <a:bodyPr>
              <a:spAutoFit/>
            </a:bodyPr>
            <a:lstStyle/>
            <a:p>
              <a:pPr algn="ctr">
                <a:defRPr/>
              </a:pPr>
              <a:r>
                <a:rPr lang="zh-CN" altLang="zh-CN" sz="2800" b="1" kern="0" dirty="0">
                  <a:solidFill>
                    <a:srgbClr val="883230"/>
                  </a:solidFill>
                  <a:latin typeface="微软雅黑" pitchFamily="34" charset="-122"/>
                  <a:ea typeface="微软雅黑" pitchFamily="34" charset="-122"/>
                </a:rPr>
                <a:t>记账式国债发行程序</a:t>
              </a:r>
              <a:endParaRPr lang="zh-CN" altLang="en-US" sz="2800" b="1" kern="0" dirty="0">
                <a:solidFill>
                  <a:srgbClr val="88323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70254315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18937A5-8285-468A-9925-59D456B0C93F}"/>
              </a:ext>
            </a:extLst>
          </p:cNvPr>
          <p:cNvSpPr>
            <a:spLocks noGrp="1"/>
          </p:cNvSpPr>
          <p:nvPr>
            <p:ph type="sldNum" sz="quarter" idx="12"/>
          </p:nvPr>
        </p:nvSpPr>
        <p:spPr/>
        <p:txBody>
          <a:bodyPr/>
          <a:lstStyle/>
          <a:p>
            <a:pPr>
              <a:defRPr/>
            </a:pPr>
            <a:fld id="{30F11AE2-8E3C-4A92-9BBF-8CC289021EE2}" type="slidenum">
              <a:rPr lang="zh-CN" altLang="en-US" smtClean="0"/>
              <a:pPr>
                <a:defRPr/>
              </a:pPr>
              <a:t>20</a:t>
            </a:fld>
            <a:endParaRPr lang="zh-CN" altLang="en-US"/>
          </a:p>
        </p:txBody>
      </p:sp>
      <p:sp>
        <p:nvSpPr>
          <p:cNvPr id="6" name="文本框 5">
            <a:extLst>
              <a:ext uri="{FF2B5EF4-FFF2-40B4-BE49-F238E27FC236}">
                <a16:creationId xmlns:a16="http://schemas.microsoft.com/office/drawing/2014/main" id="{36817A08-CC44-49E7-A21F-682EABEE3529}"/>
              </a:ext>
            </a:extLst>
          </p:cNvPr>
          <p:cNvSpPr txBox="1"/>
          <p:nvPr/>
        </p:nvSpPr>
        <p:spPr>
          <a:xfrm>
            <a:off x="827584" y="1124744"/>
            <a:ext cx="7867611" cy="381515"/>
          </a:xfrm>
          <a:prstGeom prst="rect">
            <a:avLst/>
          </a:prstGeom>
          <a:noFill/>
        </p:spPr>
        <p:txBody>
          <a:bodyPr wrap="square">
            <a:spAutoFit/>
          </a:bodyPr>
          <a:lstStyle/>
          <a:p>
            <a:pPr indent="266700" algn="just">
              <a:lnSpc>
                <a:spcPts val="2500"/>
              </a:lnSpc>
            </a:pPr>
            <a:r>
              <a:rPr lang="en-US"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承销商根据债券分销合同，在债券发行投标时间内按发行办法的规定进行投标。</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 name="文本框 7">
            <a:extLst>
              <a:ext uri="{FF2B5EF4-FFF2-40B4-BE49-F238E27FC236}">
                <a16:creationId xmlns:a16="http://schemas.microsoft.com/office/drawing/2014/main" id="{2F32EF04-C62F-4023-BB60-05F5CEC7B2C9}"/>
              </a:ext>
            </a:extLst>
          </p:cNvPr>
          <p:cNvSpPr txBox="1"/>
          <p:nvPr/>
        </p:nvSpPr>
        <p:spPr>
          <a:xfrm>
            <a:off x="395536" y="692696"/>
            <a:ext cx="4464496"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三</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进行发行招投标</a:t>
            </a:r>
            <a:endParaRPr lang="zh-CN" altLang="zh-CN" sz="2800" b="1"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id="{D019D062-63B0-4518-B04F-B152FB491439}"/>
              </a:ext>
            </a:extLst>
          </p:cNvPr>
          <p:cNvSpPr txBox="1"/>
          <p:nvPr/>
        </p:nvSpPr>
        <p:spPr>
          <a:xfrm>
            <a:off x="952860" y="1916832"/>
            <a:ext cx="7535179" cy="1349344"/>
          </a:xfrm>
          <a:prstGeom prst="rect">
            <a:avLst/>
          </a:prstGeom>
          <a:noFill/>
        </p:spPr>
        <p:txBody>
          <a:bodyPr wrap="square">
            <a:spAutoFit/>
          </a:bodyPr>
          <a:lstStyle/>
          <a:p>
            <a:pPr indent="266700" algn="just">
              <a:lnSpc>
                <a:spcPts val="2500"/>
              </a:lnSpc>
            </a:pPr>
            <a:r>
              <a:rPr lang="en-US"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投标时间截止后，发行人根据系统的自动判断确定中标，并公布中标结果。对于承销团成员来说，中标稍后便可通过投标系统得到自身中标明细及全场中标基本情况的反馈信息。同时，财政部还会通过中国债券信息网、中国货币网、《金融时报》等媒体向市场发布中标结果的公告。</a:t>
            </a:r>
          </a:p>
        </p:txBody>
      </p:sp>
      <p:sp>
        <p:nvSpPr>
          <p:cNvPr id="13" name="文本框 12">
            <a:extLst>
              <a:ext uri="{FF2B5EF4-FFF2-40B4-BE49-F238E27FC236}">
                <a16:creationId xmlns:a16="http://schemas.microsoft.com/office/drawing/2014/main" id="{A4CC9636-ED4C-4F6F-9A08-52A8AF5BB662}"/>
              </a:ext>
            </a:extLst>
          </p:cNvPr>
          <p:cNvSpPr txBox="1"/>
          <p:nvPr/>
        </p:nvSpPr>
        <p:spPr>
          <a:xfrm>
            <a:off x="395536" y="1495685"/>
            <a:ext cx="4464496"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四</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确定中标并公布结果</a:t>
            </a:r>
            <a:endParaRPr lang="zh-CN" altLang="zh-CN" sz="2800" b="1" dirty="0">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id="{50F5C7C5-A23F-4020-98A6-0223548355B8}"/>
              </a:ext>
            </a:extLst>
          </p:cNvPr>
          <p:cNvSpPr txBox="1"/>
          <p:nvPr/>
        </p:nvSpPr>
        <p:spPr>
          <a:xfrm>
            <a:off x="940027" y="3645024"/>
            <a:ext cx="7686600" cy="2946319"/>
          </a:xfrm>
          <a:prstGeom prst="rect">
            <a:avLst/>
          </a:prstGeom>
          <a:noFill/>
        </p:spPr>
        <p:txBody>
          <a:bodyPr wrap="square">
            <a:spAutoFit/>
          </a:bodyPr>
          <a:lstStyle/>
          <a:p>
            <a:pPr indent="266700" algn="just">
              <a:lnSpc>
                <a:spcPts val="2500"/>
              </a:lnSpc>
            </a:pPr>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招标结束后至缴款日（含缴款当日），中标机构可以通过分销转让中标的全部或部分国债债权额度。</a:t>
            </a:r>
          </a:p>
          <a:p>
            <a:pPr indent="266700" algn="just">
              <a:lnSpc>
                <a:spcPts val="2500"/>
              </a:lnSpc>
            </a:pPr>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（一）关键期限国债分销方式为场内挂牌、场外签订分销合同、商业银行柜台销售。非关键期限国债分销方式为场内挂牌、场外签订分销合同。</a:t>
            </a:r>
          </a:p>
          <a:p>
            <a:pPr indent="266700" algn="just">
              <a:lnSpc>
                <a:spcPts val="2500"/>
              </a:lnSpc>
            </a:pPr>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（二）分销对象为在证券登记公司开立股票和基金账户，在中央结算公司、商业银行开立债券账户的各类投资者。</a:t>
            </a:r>
          </a:p>
          <a:p>
            <a:pPr indent="266700" algn="just">
              <a:lnSpc>
                <a:spcPts val="2500"/>
              </a:lnSpc>
            </a:pPr>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（三）国债承销团成员间不得分销。</a:t>
            </a:r>
          </a:p>
          <a:p>
            <a:pPr indent="266700" algn="just">
              <a:lnSpc>
                <a:spcPts val="2500"/>
              </a:lnSpc>
            </a:pPr>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（四）非国债承销团成员通过分销获得的国债债权额度，在分销期内不得转让。</a:t>
            </a:r>
          </a:p>
          <a:p>
            <a:pPr indent="266700" algn="just">
              <a:lnSpc>
                <a:spcPts val="2500"/>
              </a:lnSpc>
            </a:pPr>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（五）国债承销团成员根据市场情况自定分销价格。</a:t>
            </a:r>
          </a:p>
        </p:txBody>
      </p:sp>
      <p:sp>
        <p:nvSpPr>
          <p:cNvPr id="16" name="文本框 15">
            <a:extLst>
              <a:ext uri="{FF2B5EF4-FFF2-40B4-BE49-F238E27FC236}">
                <a16:creationId xmlns:a16="http://schemas.microsoft.com/office/drawing/2014/main" id="{37515674-3A84-46BA-BF47-E1961930DD47}"/>
              </a:ext>
            </a:extLst>
          </p:cNvPr>
          <p:cNvSpPr txBox="1"/>
          <p:nvPr/>
        </p:nvSpPr>
        <p:spPr>
          <a:xfrm>
            <a:off x="395536" y="3212976"/>
            <a:ext cx="4464496"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五</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发行分销</a:t>
            </a:r>
            <a:endParaRPr lang="zh-CN" altLang="zh-CN"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484534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43A38A7-B029-41D1-A952-9E759F586566}"/>
              </a:ext>
            </a:extLst>
          </p:cNvPr>
          <p:cNvSpPr>
            <a:spLocks noGrp="1"/>
          </p:cNvSpPr>
          <p:nvPr>
            <p:ph type="sldNum" sz="quarter" idx="12"/>
          </p:nvPr>
        </p:nvSpPr>
        <p:spPr/>
        <p:txBody>
          <a:bodyPr/>
          <a:lstStyle/>
          <a:p>
            <a:pPr>
              <a:defRPr/>
            </a:pPr>
            <a:fld id="{30F11AE2-8E3C-4A92-9BBF-8CC289021EE2}" type="slidenum">
              <a:rPr lang="zh-CN" altLang="en-US" smtClean="0"/>
              <a:pPr>
                <a:defRPr/>
              </a:pPr>
              <a:t>21</a:t>
            </a:fld>
            <a:endParaRPr lang="zh-CN" altLang="en-US"/>
          </a:p>
        </p:txBody>
      </p:sp>
      <p:sp>
        <p:nvSpPr>
          <p:cNvPr id="4" name="文本框 3">
            <a:extLst>
              <a:ext uri="{FF2B5EF4-FFF2-40B4-BE49-F238E27FC236}">
                <a16:creationId xmlns:a16="http://schemas.microsoft.com/office/drawing/2014/main" id="{FEFB21BF-2380-42BC-A243-5C8A3D946316}"/>
              </a:ext>
            </a:extLst>
          </p:cNvPr>
          <p:cNvSpPr txBox="1"/>
          <p:nvPr/>
        </p:nvSpPr>
        <p:spPr>
          <a:xfrm>
            <a:off x="827584" y="1143552"/>
            <a:ext cx="7859216" cy="1349344"/>
          </a:xfrm>
          <a:prstGeom prst="rect">
            <a:avLst/>
          </a:prstGeom>
          <a:noFill/>
        </p:spPr>
        <p:txBody>
          <a:bodyPr wrap="square">
            <a:spAutoFit/>
          </a:bodyPr>
          <a:lstStyle/>
          <a:p>
            <a:pPr indent="266700" algn="just">
              <a:lnSpc>
                <a:spcPts val="2500"/>
              </a:lnSpc>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记账式国债发行款由承销机构一次缴纳，在发行期结束前，将发行款缴入财政部指定账户，缴款日期以财政部指定账户收到款项为准。财政部指定账户开在中央金库，各承销机构可通过电子联行划款。财政部对滞纳的发行款将收到万分之二点五的滞纳金，滞纳金首先从发行费中抵扣。</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a:extLst>
              <a:ext uri="{FF2B5EF4-FFF2-40B4-BE49-F238E27FC236}">
                <a16:creationId xmlns:a16="http://schemas.microsoft.com/office/drawing/2014/main" id="{E4B9B9AA-CAF5-439D-B186-D75A0CB6C07B}"/>
              </a:ext>
            </a:extLst>
          </p:cNvPr>
          <p:cNvSpPr txBox="1"/>
          <p:nvPr/>
        </p:nvSpPr>
        <p:spPr>
          <a:xfrm>
            <a:off x="357675" y="764704"/>
            <a:ext cx="2448272"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六</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缴款</a:t>
            </a:r>
            <a:endParaRPr lang="zh-CN" altLang="zh-CN" sz="28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B9C49505-6110-4D0F-862C-D9D94D7AF4B0}"/>
              </a:ext>
            </a:extLst>
          </p:cNvPr>
          <p:cNvSpPr txBox="1"/>
          <p:nvPr/>
        </p:nvSpPr>
        <p:spPr>
          <a:xfrm>
            <a:off x="817240" y="2910340"/>
            <a:ext cx="8003232" cy="1022716"/>
          </a:xfrm>
          <a:prstGeom prst="rect">
            <a:avLst/>
          </a:prstGeom>
          <a:noFill/>
        </p:spPr>
        <p:txBody>
          <a:bodyPr wrap="square">
            <a:spAutoFit/>
          </a:bodyPr>
          <a:lstStyle/>
          <a:p>
            <a:pPr indent="266700" algn="just">
              <a:lnSpc>
                <a:spcPts val="2500"/>
              </a:lnSpc>
            </a:pPr>
            <a:r>
              <a:rPr lang="en-US"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中央国债登记结算有限责任公司为记账式国债债权总托管机构，国债承销团成员可以选择分托管机构。债权托管机构在财政部收到发行款后，为认购人办理债权登记和托管。（一）债权托管机构选择</a:t>
            </a:r>
            <a:r>
              <a:rPr lang="zh-CN" altLang="en-US"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（二）券种注册和承销额度注册</a:t>
            </a:r>
            <a:r>
              <a:rPr lang="zh-CN" altLang="en-US"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（三）债权确立。</a:t>
            </a:r>
            <a:endParaRPr lang="en-US"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9" name="文本框 8">
            <a:extLst>
              <a:ext uri="{FF2B5EF4-FFF2-40B4-BE49-F238E27FC236}">
                <a16:creationId xmlns:a16="http://schemas.microsoft.com/office/drawing/2014/main" id="{960CE1B0-47DE-4984-BF3A-478DBDDC77AD}"/>
              </a:ext>
            </a:extLst>
          </p:cNvPr>
          <p:cNvSpPr txBox="1"/>
          <p:nvPr/>
        </p:nvSpPr>
        <p:spPr>
          <a:xfrm>
            <a:off x="357675" y="2401724"/>
            <a:ext cx="3888432"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七</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债券登记与托管</a:t>
            </a:r>
            <a:endParaRPr lang="zh-CN" altLang="zh-CN" sz="2800" b="1" dirty="0">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A6DAE7BB-90C3-4148-9F4D-84DD8C07188A}"/>
              </a:ext>
            </a:extLst>
          </p:cNvPr>
          <p:cNvSpPr txBox="1"/>
          <p:nvPr/>
        </p:nvSpPr>
        <p:spPr>
          <a:xfrm>
            <a:off x="827584" y="4437112"/>
            <a:ext cx="7859216" cy="1077218"/>
          </a:xfrm>
          <a:prstGeom prst="rect">
            <a:avLst/>
          </a:prstGeom>
          <a:noFill/>
        </p:spPr>
        <p:txBody>
          <a:bodyPr wrap="square">
            <a:spAutoFit/>
          </a:bodyPr>
          <a:lstStyle/>
          <a:p>
            <a:pPr indent="266700" algn="just"/>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记账式国债可以上市交易。</a:t>
            </a:r>
          </a:p>
          <a:p>
            <a:pPr indent="266700" algn="just"/>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（一）上市日为债权登记日下一个工作日。（二）上市后，各期国债可在各交易场所间相互转托管。（三）通过商业银行柜台购买的国债，可以在债权托管银行质押贷款，具体办法由各商业银行制定。</a:t>
            </a:r>
          </a:p>
        </p:txBody>
      </p:sp>
      <p:sp>
        <p:nvSpPr>
          <p:cNvPr id="12" name="文本框 11">
            <a:extLst>
              <a:ext uri="{FF2B5EF4-FFF2-40B4-BE49-F238E27FC236}">
                <a16:creationId xmlns:a16="http://schemas.microsoft.com/office/drawing/2014/main" id="{4C615B41-C089-4831-B0BA-4EAD3082F918}"/>
              </a:ext>
            </a:extLst>
          </p:cNvPr>
          <p:cNvSpPr txBox="1"/>
          <p:nvPr/>
        </p:nvSpPr>
        <p:spPr>
          <a:xfrm>
            <a:off x="357675" y="3933056"/>
            <a:ext cx="3384376"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八</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债券上市交易</a:t>
            </a:r>
            <a:endParaRPr lang="zh-CN" altLang="zh-CN" sz="2800" b="1" dirty="0">
              <a:latin typeface="微软雅黑" panose="020B0503020204020204" pitchFamily="34" charset="-122"/>
              <a:ea typeface="微软雅黑" panose="020B0503020204020204" pitchFamily="34" charset="-122"/>
            </a:endParaRPr>
          </a:p>
        </p:txBody>
      </p:sp>
      <p:sp>
        <p:nvSpPr>
          <p:cNvPr id="14" name="文本框 13">
            <a:extLst>
              <a:ext uri="{FF2B5EF4-FFF2-40B4-BE49-F238E27FC236}">
                <a16:creationId xmlns:a16="http://schemas.microsoft.com/office/drawing/2014/main" id="{1B8A0A52-DD42-4BFB-A77B-6EFE4F81A3BE}"/>
              </a:ext>
            </a:extLst>
          </p:cNvPr>
          <p:cNvSpPr txBox="1"/>
          <p:nvPr/>
        </p:nvSpPr>
        <p:spPr>
          <a:xfrm>
            <a:off x="827584" y="6023029"/>
            <a:ext cx="7859216" cy="646331"/>
          </a:xfrm>
          <a:prstGeom prst="rect">
            <a:avLst/>
          </a:prstGeom>
          <a:noFill/>
        </p:spPr>
        <p:txBody>
          <a:bodyPr wrap="square">
            <a:spAutoFit/>
          </a:bodyPr>
          <a:lstStyle/>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财政部委托中央结算公司，证券登记公司上海、深圳分公司以及商业银行办理利息支付及到期偿还本金等事宜。</a:t>
            </a:r>
            <a:r>
              <a:rPr lang="en-US" altLang="zh-CN" sz="18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5" name="文本框 14">
            <a:extLst>
              <a:ext uri="{FF2B5EF4-FFF2-40B4-BE49-F238E27FC236}">
                <a16:creationId xmlns:a16="http://schemas.microsoft.com/office/drawing/2014/main" id="{0E9C3E73-9C9E-49B6-9126-43E4CA3E41E1}"/>
              </a:ext>
            </a:extLst>
          </p:cNvPr>
          <p:cNvSpPr txBox="1"/>
          <p:nvPr/>
        </p:nvSpPr>
        <p:spPr>
          <a:xfrm>
            <a:off x="357675" y="5498068"/>
            <a:ext cx="6043744"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九</a:t>
            </a:r>
            <a:r>
              <a:rPr lang="zh-CN" altLang="zh-CN" sz="2800" b="1" dirty="0">
                <a:latin typeface="微软雅黑" panose="020B0503020204020204" pitchFamily="34" charset="-122"/>
                <a:ea typeface="微软雅黑" panose="020B0503020204020204" pitchFamily="34" charset="-122"/>
              </a:rPr>
              <a:t>、债券利息支付与本金偿还</a:t>
            </a:r>
          </a:p>
        </p:txBody>
      </p:sp>
    </p:spTree>
    <p:extLst>
      <p:ext uri="{BB962C8B-B14F-4D97-AF65-F5344CB8AC3E}">
        <p14:creationId xmlns:p14="http://schemas.microsoft.com/office/powerpoint/2010/main" val="3395571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3</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827584" y="1762547"/>
            <a:ext cx="7576016" cy="2188494"/>
            <a:chOff x="984804" y="1161487"/>
            <a:chExt cx="11204580"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984804" y="2381214"/>
              <a:ext cx="11204580"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buNone/>
                <a:defRPr/>
              </a:pPr>
              <a:r>
                <a:rPr lang="zh-CN" altLang="zh-CN"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国债发行计划的编制与公布</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extLst>
      <p:ext uri="{BB962C8B-B14F-4D97-AF65-F5344CB8AC3E}">
        <p14:creationId xmlns:p14="http://schemas.microsoft.com/office/powerpoint/2010/main" val="2232639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CA64457-CBE2-4180-817B-27283F0CE032}"/>
              </a:ext>
            </a:extLst>
          </p:cNvPr>
          <p:cNvSpPr>
            <a:spLocks noGrp="1"/>
          </p:cNvSpPr>
          <p:nvPr>
            <p:ph type="sldNum" sz="quarter" idx="12"/>
          </p:nvPr>
        </p:nvSpPr>
        <p:spPr/>
        <p:txBody>
          <a:bodyPr/>
          <a:lstStyle/>
          <a:p>
            <a:pPr>
              <a:defRPr/>
            </a:pPr>
            <a:fld id="{30F11AE2-8E3C-4A92-9BBF-8CC289021EE2}" type="slidenum">
              <a:rPr lang="zh-CN" altLang="en-US" smtClean="0"/>
              <a:pPr>
                <a:defRPr/>
              </a:pPr>
              <a:t>4</a:t>
            </a:fld>
            <a:endParaRPr lang="zh-CN" altLang="en-US"/>
          </a:p>
        </p:txBody>
      </p:sp>
      <p:sp>
        <p:nvSpPr>
          <p:cNvPr id="6" name="文本框 5">
            <a:extLst>
              <a:ext uri="{FF2B5EF4-FFF2-40B4-BE49-F238E27FC236}">
                <a16:creationId xmlns:a16="http://schemas.microsoft.com/office/drawing/2014/main" id="{3530B84B-5379-4F09-9113-D2B8AD546D41}"/>
              </a:ext>
            </a:extLst>
          </p:cNvPr>
          <p:cNvSpPr txBox="1"/>
          <p:nvPr/>
        </p:nvSpPr>
        <p:spPr>
          <a:xfrm>
            <a:off x="539552" y="764704"/>
            <a:ext cx="5328592" cy="523220"/>
          </a:xfrm>
          <a:prstGeom prst="rect">
            <a:avLst/>
          </a:prstGeom>
          <a:noFill/>
        </p:spPr>
        <p:txBody>
          <a:bodyPr wrap="square">
            <a:spAutoFit/>
          </a:bodyPr>
          <a:lstStyle/>
          <a:p>
            <a:pPr indent="267970" algn="just"/>
            <a:r>
              <a:rPr lang="zh-CN" altLang="zh-CN" sz="2800" b="1" dirty="0">
                <a:latin typeface="微软雅黑" panose="020B0503020204020204" pitchFamily="34" charset="-122"/>
                <a:ea typeface="微软雅黑" panose="020B0503020204020204" pitchFamily="34" charset="-122"/>
              </a:rPr>
              <a:t>一、公布全年发行国债计划</a:t>
            </a:r>
          </a:p>
        </p:txBody>
      </p:sp>
      <p:sp>
        <p:nvSpPr>
          <p:cNvPr id="8" name="文本框 7">
            <a:extLst>
              <a:ext uri="{FF2B5EF4-FFF2-40B4-BE49-F238E27FC236}">
                <a16:creationId xmlns:a16="http://schemas.microsoft.com/office/drawing/2014/main" id="{9F397214-F984-477F-A809-1BD5F56F9381}"/>
              </a:ext>
            </a:extLst>
          </p:cNvPr>
          <p:cNvSpPr txBox="1"/>
          <p:nvPr/>
        </p:nvSpPr>
        <p:spPr>
          <a:xfrm>
            <a:off x="683568" y="1268760"/>
            <a:ext cx="7920880" cy="2112758"/>
          </a:xfrm>
          <a:prstGeom prst="rect">
            <a:avLst/>
          </a:prstGeom>
          <a:noFill/>
        </p:spPr>
        <p:txBody>
          <a:bodyPr wrap="square">
            <a:spAutoFit/>
          </a:bodyPr>
          <a:lstStyle/>
          <a:p>
            <a:pPr algn="just">
              <a:lnSpc>
                <a:spcPts val="2500"/>
              </a:lnSpc>
              <a:spcAft>
                <a:spcPts val="1000"/>
              </a:spcAft>
            </a:pP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最初，财政部公布了</a:t>
            </a:r>
            <a:r>
              <a:rPr lang="zh-CN" altLang="zh-CN" sz="1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关键期限国债的全年发行计划</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。关键国债的发行始于</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2003</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年，财政部每季度发行一次</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7</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年期国债，</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2004</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年财政部增加了</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年期和</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5</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年期两个品种，后来财政部又增加了</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年期国债。</a:t>
            </a:r>
            <a:endPar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algn="just">
              <a:lnSpc>
                <a:spcPts val="2500"/>
              </a:lnSpc>
              <a:spcAft>
                <a:spcPts val="1000"/>
              </a:spcAft>
            </a:pP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在发行时定价基本可靠、在二级市场上交易基本活跃和建立国债收益率曲线的目的，</a:t>
            </a:r>
            <a:r>
              <a:rPr lang="zh-CN" altLang="zh-CN" sz="1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实现其在国债市场上的</a:t>
            </a:r>
            <a:r>
              <a:rPr lang="en-US" altLang="zh-CN" sz="1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基准地位</a:t>
            </a:r>
            <a:r>
              <a:rPr lang="en-US" altLang="zh-CN" sz="1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的作用</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。这也是财政部当初将关键期限国债命名为</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基准利率国债</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的原因所在，当然它们是否起到了基准地位的作用，还是由市场决定的。</a:t>
            </a:r>
            <a:endParaRPr lang="zh-CN" altLang="en-US"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9" name="文本框 8">
            <a:extLst>
              <a:ext uri="{FF2B5EF4-FFF2-40B4-BE49-F238E27FC236}">
                <a16:creationId xmlns:a16="http://schemas.microsoft.com/office/drawing/2014/main" id="{7427110F-ED5C-4CB6-8D86-1666EE24EE22}"/>
              </a:ext>
            </a:extLst>
          </p:cNvPr>
          <p:cNvSpPr txBox="1"/>
          <p:nvPr/>
        </p:nvSpPr>
        <p:spPr>
          <a:xfrm>
            <a:off x="699356" y="3933056"/>
            <a:ext cx="7920880" cy="2753959"/>
          </a:xfrm>
          <a:prstGeom prst="rect">
            <a:avLst/>
          </a:prstGeom>
          <a:noFill/>
        </p:spPr>
        <p:txBody>
          <a:bodyPr wrap="square">
            <a:spAutoFit/>
          </a:bodyPr>
          <a:lstStyle/>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在记账式国债季度发债计划中，财政部一般公布国债发行时间、具体期限、利率方式、付息方式等内容。与年初公布年度的发债计划相比，</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增加了贴现国债的发行计划</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。季度计划的提前公布，使得国债承销机构和投资者能够提前了解即将发行的国债的具体特点，并就所发国债是否适合自己需要、自己所能接受的利率水平以及需要多少国债等提前做出决定。</a:t>
            </a:r>
            <a:endPar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可以说季度发债计划的提前公布，在很大程度上</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提高了我国国债发行政策的透明度</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，为国债承销机构承销国债和投资者购买国债提供了很大的便利，</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减少了国债市场面临的不确定因素</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，对促进国债市场持续稳定发展起到了积极作用。 </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 name="文本框 9">
            <a:extLst>
              <a:ext uri="{FF2B5EF4-FFF2-40B4-BE49-F238E27FC236}">
                <a16:creationId xmlns:a16="http://schemas.microsoft.com/office/drawing/2014/main" id="{3B188EC4-3A7C-404B-BEE2-D0CDE53A4491}"/>
              </a:ext>
            </a:extLst>
          </p:cNvPr>
          <p:cNvSpPr txBox="1"/>
          <p:nvPr/>
        </p:nvSpPr>
        <p:spPr>
          <a:xfrm>
            <a:off x="539552" y="3429000"/>
            <a:ext cx="6624736"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二</a:t>
            </a:r>
            <a:r>
              <a:rPr lang="zh-CN" altLang="zh-CN" sz="2800" b="1" dirty="0">
                <a:latin typeface="微软雅黑" panose="020B0503020204020204" pitchFamily="34" charset="-122"/>
                <a:ea typeface="微软雅黑" panose="020B0503020204020204" pitchFamily="34" charset="-122"/>
              </a:rPr>
              <a:t>、提前公布记账式国债季度发债计划</a:t>
            </a:r>
          </a:p>
        </p:txBody>
      </p:sp>
    </p:spTree>
    <p:extLst>
      <p:ext uri="{BB962C8B-B14F-4D97-AF65-F5344CB8AC3E}">
        <p14:creationId xmlns:p14="http://schemas.microsoft.com/office/powerpoint/2010/main" val="3590123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2210C5F-6E1D-4E6E-A442-3CD86B824403}"/>
              </a:ext>
            </a:extLst>
          </p:cNvPr>
          <p:cNvSpPr>
            <a:spLocks noGrp="1"/>
          </p:cNvSpPr>
          <p:nvPr>
            <p:ph type="sldNum" sz="quarter" idx="12"/>
          </p:nvPr>
        </p:nvSpPr>
        <p:spPr/>
        <p:txBody>
          <a:bodyPr/>
          <a:lstStyle/>
          <a:p>
            <a:pPr>
              <a:defRPr/>
            </a:pPr>
            <a:fld id="{30F11AE2-8E3C-4A92-9BBF-8CC289021EE2}" type="slidenum">
              <a:rPr lang="zh-CN" altLang="en-US" smtClean="0"/>
              <a:pPr>
                <a:defRPr/>
              </a:pPr>
              <a:t>5</a:t>
            </a:fld>
            <a:endParaRPr lang="zh-CN" altLang="en-US"/>
          </a:p>
        </p:txBody>
      </p:sp>
      <p:sp>
        <p:nvSpPr>
          <p:cNvPr id="4" name="文本框 3">
            <a:extLst>
              <a:ext uri="{FF2B5EF4-FFF2-40B4-BE49-F238E27FC236}">
                <a16:creationId xmlns:a16="http://schemas.microsoft.com/office/drawing/2014/main" id="{8A26869C-5271-4A42-96A6-CEF850EC1B4D}"/>
              </a:ext>
            </a:extLst>
          </p:cNvPr>
          <p:cNvSpPr txBox="1"/>
          <p:nvPr/>
        </p:nvSpPr>
        <p:spPr>
          <a:xfrm>
            <a:off x="539552" y="980728"/>
            <a:ext cx="5328592"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三</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召开季度筹资会议</a:t>
            </a:r>
            <a:endParaRPr lang="zh-CN"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DB93E8F7-4512-4B49-AE96-14AB4FDD6808}"/>
              </a:ext>
            </a:extLst>
          </p:cNvPr>
          <p:cNvSpPr txBox="1"/>
          <p:nvPr/>
        </p:nvSpPr>
        <p:spPr>
          <a:xfrm>
            <a:off x="776536" y="1728406"/>
            <a:ext cx="7590928" cy="3776290"/>
          </a:xfrm>
          <a:prstGeom prst="rect">
            <a:avLst/>
          </a:prstGeom>
          <a:noFill/>
        </p:spPr>
        <p:txBody>
          <a:bodyPr wrap="square">
            <a:spAutoFit/>
          </a:bodyPr>
          <a:lstStyle/>
          <a:p>
            <a:pPr indent="266700" algn="just">
              <a:lnSpc>
                <a:spcPts val="28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原则上，财政部每个季度要召开一次季度筹资会议，就</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下一个季度的筹资需求、国债品种安排以及财政部的初步想法等主要议题，充分征求和听取国债市场骨干成员的意见和建议</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。在这一会议上，财政部也会邀请有关专家和资深人士就经济形势等国债市场参与者关注的热点话题作专门介绍。随后，财政部就会制定下一季度的记账式国债发行计划，并即时向社会公布。目前</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季度筹资会议在财政部国债决策中的地位越来越重要</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8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以</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2005</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年二季度筹资会议为例，财政部原计划二季度不发行</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10</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年以上的超长期国债，但一些市场成员在会上表明需要大量的超长期国债。根据这一要求，财政部最后决定在二季度发行一次</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年期国债，并在二季度发债计划中公布，以响应和尽量满足国债投资者的需要。 </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180220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6</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buNone/>
                <a:defRPr/>
              </a:pPr>
              <a:r>
                <a:rPr lang="zh-CN" altLang="zh-CN"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国债承销团成员资格审批与管理</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extLst>
      <p:ext uri="{BB962C8B-B14F-4D97-AF65-F5344CB8AC3E}">
        <p14:creationId xmlns:p14="http://schemas.microsoft.com/office/powerpoint/2010/main" val="2570714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6E5DD5E-4330-4813-B163-6020A60ED795}"/>
              </a:ext>
            </a:extLst>
          </p:cNvPr>
          <p:cNvSpPr>
            <a:spLocks noGrp="1"/>
          </p:cNvSpPr>
          <p:nvPr>
            <p:ph type="sldNum" sz="quarter" idx="12"/>
          </p:nvPr>
        </p:nvSpPr>
        <p:spPr/>
        <p:txBody>
          <a:bodyPr/>
          <a:lstStyle/>
          <a:p>
            <a:pPr>
              <a:defRPr/>
            </a:pPr>
            <a:fld id="{30F11AE2-8E3C-4A92-9BBF-8CC289021EE2}" type="slidenum">
              <a:rPr lang="zh-CN" altLang="en-US" smtClean="0"/>
              <a:pPr>
                <a:defRPr/>
              </a:pPr>
              <a:t>7</a:t>
            </a:fld>
            <a:endParaRPr lang="zh-CN" altLang="en-US"/>
          </a:p>
        </p:txBody>
      </p:sp>
      <p:sp>
        <p:nvSpPr>
          <p:cNvPr id="4" name="文本框 3">
            <a:extLst>
              <a:ext uri="{FF2B5EF4-FFF2-40B4-BE49-F238E27FC236}">
                <a16:creationId xmlns:a16="http://schemas.microsoft.com/office/drawing/2014/main" id="{F5938959-42FB-4C5C-A6BA-11175BE2D90D}"/>
              </a:ext>
            </a:extLst>
          </p:cNvPr>
          <p:cNvSpPr txBox="1"/>
          <p:nvPr/>
        </p:nvSpPr>
        <p:spPr>
          <a:xfrm>
            <a:off x="827584" y="1556792"/>
            <a:ext cx="7560840" cy="3785908"/>
          </a:xfrm>
          <a:prstGeom prst="rect">
            <a:avLst/>
          </a:prstGeom>
          <a:noFill/>
        </p:spPr>
        <p:txBody>
          <a:bodyPr wrap="square">
            <a:spAutoFit/>
          </a:bodyPr>
          <a:lstStyle/>
          <a:p>
            <a:pPr indent="266700" algn="just">
              <a:lnSpc>
                <a:spcPts val="2500"/>
              </a:lnSpc>
              <a:spcAft>
                <a:spcPts val="2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2017</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8</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月，为规范国债承销团组建工作，促进国债顺利发行和市场稳定发展，财政部会同中国人民银行、中国证券监督管理委员会制定了《国债承销团组建工作管理暂行办法》</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财库〔</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2017</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145</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号</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2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国债承销团按照国债品种组建，包括储蓄国债承销团和记账式国债承销团。</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财政部会同人民银行负责储蓄国债承销团组建工作，会同人民银行、证监会负责记账式国债承销团组建工作。</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2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目前，</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我国记账式国债承销团成员由商业银行、证券公司和保险公司等多种类型的金融机构组成</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。其中多数成员都是中国人民银行公开市场业务一级交易商和银行间债券市场的做市商，在国债二级市场运行中发挥着重要作用，保障了国债一级市场和二级市场的无缝对接。</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45985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2D9EE0D-45E1-4EBC-92C1-513E8BDE2EA4}"/>
              </a:ext>
            </a:extLst>
          </p:cNvPr>
          <p:cNvSpPr>
            <a:spLocks noGrp="1"/>
          </p:cNvSpPr>
          <p:nvPr>
            <p:ph type="sldNum" sz="quarter" idx="12"/>
          </p:nvPr>
        </p:nvSpPr>
        <p:spPr/>
        <p:txBody>
          <a:bodyPr/>
          <a:lstStyle/>
          <a:p>
            <a:pPr>
              <a:defRPr/>
            </a:pPr>
            <a:fld id="{30F11AE2-8E3C-4A92-9BBF-8CC289021EE2}" type="slidenum">
              <a:rPr lang="zh-CN" altLang="en-US" smtClean="0"/>
              <a:pPr>
                <a:defRPr/>
              </a:pPr>
              <a:t>8</a:t>
            </a:fld>
            <a:endParaRPr lang="zh-CN" altLang="en-US"/>
          </a:p>
        </p:txBody>
      </p:sp>
      <p:sp>
        <p:nvSpPr>
          <p:cNvPr id="4" name="文本框 3">
            <a:extLst>
              <a:ext uri="{FF2B5EF4-FFF2-40B4-BE49-F238E27FC236}">
                <a16:creationId xmlns:a16="http://schemas.microsoft.com/office/drawing/2014/main" id="{69339C62-56C4-4C1F-B3F9-6F9896B9EEB8}"/>
              </a:ext>
            </a:extLst>
          </p:cNvPr>
          <p:cNvSpPr txBox="1"/>
          <p:nvPr/>
        </p:nvSpPr>
        <p:spPr>
          <a:xfrm>
            <a:off x="395536" y="908720"/>
            <a:ext cx="4896544"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一</a:t>
            </a:r>
            <a:r>
              <a:rPr lang="zh-CN" altLang="zh-CN" sz="2800" b="1" dirty="0">
                <a:latin typeface="微软雅黑" panose="020B0503020204020204" pitchFamily="34" charset="-122"/>
                <a:ea typeface="微软雅黑" panose="020B0503020204020204" pitchFamily="34" charset="-122"/>
              </a:rPr>
              <a:t>、承销团成员选择方式</a:t>
            </a:r>
          </a:p>
        </p:txBody>
      </p:sp>
      <p:sp>
        <p:nvSpPr>
          <p:cNvPr id="6" name="文本框 5">
            <a:extLst>
              <a:ext uri="{FF2B5EF4-FFF2-40B4-BE49-F238E27FC236}">
                <a16:creationId xmlns:a16="http://schemas.microsoft.com/office/drawing/2014/main" id="{7CBAE755-B527-4F6B-B213-74F8855FC3D9}"/>
              </a:ext>
            </a:extLst>
          </p:cNvPr>
          <p:cNvSpPr txBox="1"/>
          <p:nvPr/>
        </p:nvSpPr>
        <p:spPr>
          <a:xfrm>
            <a:off x="1007604" y="1408867"/>
            <a:ext cx="7380820" cy="4992008"/>
          </a:xfrm>
          <a:prstGeom prst="rect">
            <a:avLst/>
          </a:prstGeom>
          <a:noFill/>
        </p:spPr>
        <p:txBody>
          <a:bodyPr wrap="square">
            <a:spAutoFit/>
          </a:bodyPr>
          <a:lstStyle/>
          <a:p>
            <a:pPr indent="266700" algn="just">
              <a:lnSpc>
                <a:spcPts val="2500"/>
              </a:lnSpc>
              <a:spcAft>
                <a:spcPts val="500"/>
              </a:spcAft>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财政部应当会同有关部门从具备下列基本条件的报名机构中选择国债承销团成员：</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500"/>
              </a:spcAft>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（一）在中国境内依法成立，具有独立法人资格，且经营范围包括债券承销。</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500"/>
              </a:spcAft>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（二）财务稳健，资本充足率、偿付能力或者净资本状况等方面指标达到监管标准，具有较强的风险防控能力。</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500"/>
              </a:spcAft>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（三）设有专职部门负责国债业务，并具有健全的国债投资和风险管理制度。</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500"/>
              </a:spcAft>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（四）有能力履行国债承销协议约定的各项义务。</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500"/>
              </a:spcAft>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（五）拟作为储蓄国债承销团成员的，应当为依法开展经营活动，近</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年内在储蓄国债、个人储蓄存款、理财产品销售等经营活动中没有重大违法记录，注册资本不低于人民币</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10</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亿元或者总资产不低于人民币</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300</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亿元，营业网点在</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50</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个以上的存款类金融机构。</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500"/>
              </a:spcAft>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（六）拟作为记账式国债承销团成员的，应当为依法开展经营活动，近</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年内在债券承销、交易等经营活动中没有重大违法记录，注册资本不低于人民币</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亿元或者总资产不低于人民币</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200</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亿元的存款类金融机构，或注册资本不低于人民币</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10</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亿元的非存款类金融机构。</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500"/>
              </a:spcAft>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（七）若为上一届国债承销团成员的，应当在上一届国债承销团有效期最后一年未到退团标准或未主动退团。</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263288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CA01BDC-C875-4BEB-B36F-5D29F9B1AD1F}"/>
              </a:ext>
            </a:extLst>
          </p:cNvPr>
          <p:cNvSpPr>
            <a:spLocks noGrp="1"/>
          </p:cNvSpPr>
          <p:nvPr>
            <p:ph type="sldNum" sz="quarter" idx="12"/>
          </p:nvPr>
        </p:nvSpPr>
        <p:spPr/>
        <p:txBody>
          <a:bodyPr/>
          <a:lstStyle/>
          <a:p>
            <a:pPr>
              <a:defRPr/>
            </a:pPr>
            <a:fld id="{30F11AE2-8E3C-4A92-9BBF-8CC289021EE2}" type="slidenum">
              <a:rPr lang="zh-CN" altLang="en-US" smtClean="0"/>
              <a:pPr>
                <a:defRPr/>
              </a:pPr>
              <a:t>9</a:t>
            </a:fld>
            <a:endParaRPr lang="zh-CN" altLang="en-US"/>
          </a:p>
        </p:txBody>
      </p:sp>
      <p:sp>
        <p:nvSpPr>
          <p:cNvPr id="6" name="文本框 5">
            <a:extLst>
              <a:ext uri="{FF2B5EF4-FFF2-40B4-BE49-F238E27FC236}">
                <a16:creationId xmlns:a16="http://schemas.microsoft.com/office/drawing/2014/main" id="{2AD9B024-9F72-41EA-890E-4AE4A0E572D0}"/>
              </a:ext>
            </a:extLst>
          </p:cNvPr>
          <p:cNvSpPr txBox="1"/>
          <p:nvPr/>
        </p:nvSpPr>
        <p:spPr>
          <a:xfrm>
            <a:off x="611560" y="908720"/>
            <a:ext cx="3816424"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二</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公示与签约</a:t>
            </a:r>
            <a:endParaRPr lang="zh-CN" altLang="zh-CN" sz="28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0B1999E3-E69C-4704-91A8-3BC420CE0CE7}"/>
              </a:ext>
            </a:extLst>
          </p:cNvPr>
          <p:cNvSpPr txBox="1"/>
          <p:nvPr/>
        </p:nvSpPr>
        <p:spPr>
          <a:xfrm>
            <a:off x="814400" y="1776791"/>
            <a:ext cx="7502016" cy="4100481"/>
          </a:xfrm>
          <a:prstGeom prst="rect">
            <a:avLst/>
          </a:prstGeom>
          <a:noFill/>
        </p:spPr>
        <p:txBody>
          <a:bodyPr wrap="square">
            <a:spAutoFit/>
          </a:bodyPr>
          <a:lstStyle/>
          <a:p>
            <a:pPr indent="266700" algn="just">
              <a:lnSpc>
                <a:spcPts val="2500"/>
              </a:lnSpc>
              <a:spcAft>
                <a:spcPts val="2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财政部会同有关部门，将第三方专家评审产生的推荐名单作为国债承销团候选成员名单，通过财政部官网和中国债券信息网向社会公示，储蓄国债承销团候选成员名单同时通过人民银行官网公示。公示期为</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个工作日。公示期间，如有机构或人员对结果提出异议，由财政部会同有关部门进行复核确认。</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2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财政部应当与国债承销团候选成员按照《中华人民共和国合同法》有关规定，在平等自愿基础上，签订国债承销协议，并向社会公布国债承销团成员名单。国债承销协议有效期原则上不超过</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2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财政部应当按照科学、规范、公平、公开和有利于提升国债承销团成员履约水平的原则，对记账式国债承销团成员履约情况进行综合排名；会同人民银行对储蓄国债承销团成员履约情况进行综合排名。综合排名有关事宜应当在国债承销协议中进行约定。</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05367613"/>
      </p:ext>
    </p:extLst>
  </p:cSld>
  <p:clrMapOvr>
    <a:masterClrMapping/>
  </p:clrMapOvr>
</p:sld>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5341</TotalTime>
  <Words>3312</Words>
  <Application>Microsoft Office PowerPoint</Application>
  <PresentationFormat>全屏显示(4:3)</PresentationFormat>
  <Paragraphs>212</Paragraphs>
  <Slides>21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21</vt:i4>
      </vt:variant>
    </vt:vector>
  </HeadingPairs>
  <TitlesOfParts>
    <vt:vector size="29" baseType="lpstr">
      <vt:lpstr>等线</vt:lpstr>
      <vt:lpstr>微软雅黑</vt:lpstr>
      <vt:lpstr>Arial</vt:lpstr>
      <vt:lpstr>Broadway</vt:lpstr>
      <vt:lpstr>Calibri</vt:lpstr>
      <vt:lpstr>Impact</vt:lpstr>
      <vt:lpstr>Times New Roman</vt:lpstr>
      <vt:lpstr>内容提纲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441</cp:revision>
  <cp:lastPrinted>2019-09-09T08:25:06Z</cp:lastPrinted>
  <dcterms:created xsi:type="dcterms:W3CDTF">2014-10-28T12:04:15Z</dcterms:created>
  <dcterms:modified xsi:type="dcterms:W3CDTF">2020-08-18T11:06:38Z</dcterms:modified>
</cp:coreProperties>
</file>