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74" r:id="rId1"/>
  </p:sldMasterIdLst>
  <p:notesMasterIdLst>
    <p:notesMasterId r:id="rId19"/>
  </p:notesMasterIdLst>
  <p:handoutMasterIdLst>
    <p:handoutMasterId r:id="rId20"/>
  </p:handoutMasterIdLst>
  <p:sldIdLst>
    <p:sldId id="394" r:id="rId2"/>
    <p:sldId id="361" r:id="rId3"/>
    <p:sldId id="438" r:id="rId4"/>
    <p:sldId id="367" r:id="rId5"/>
    <p:sldId id="439" r:id="rId6"/>
    <p:sldId id="440" r:id="rId7"/>
    <p:sldId id="441" r:id="rId8"/>
    <p:sldId id="442" r:id="rId9"/>
    <p:sldId id="443" r:id="rId10"/>
    <p:sldId id="444" r:id="rId11"/>
    <p:sldId id="445" r:id="rId12"/>
    <p:sldId id="446" r:id="rId13"/>
    <p:sldId id="403" r:id="rId14"/>
    <p:sldId id="447" r:id="rId15"/>
    <p:sldId id="448" r:id="rId16"/>
    <p:sldId id="449" r:id="rId17"/>
    <p:sldId id="450" r:id="rId18"/>
  </p:sldIdLst>
  <p:sldSz cx="9144000" cy="6858000" type="screen4x3"/>
  <p:notesSz cx="6805613"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5E5C"/>
    <a:srgbClr val="B54441"/>
    <a:srgbClr val="B81A1A"/>
    <a:srgbClr val="CE7674"/>
    <a:srgbClr val="8832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498"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moder\Desktop\&#32654;&#22269;&#31038;&#20445;&#22522;&#37329;&#25910;&#25903;.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Sheet1!$B$3</c:f>
              <c:strCache>
                <c:ptCount val="1"/>
                <c:pt idx="0">
                  <c:v>基金收入</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Sheet1!$A$4:$A$31</c:f>
              <c:numCache>
                <c:formatCode>General</c:formatCode>
                <c:ptCount val="28"/>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pt idx="18">
                  <c:v>2019</c:v>
                </c:pt>
                <c:pt idx="19">
                  <c:v>2020</c:v>
                </c:pt>
                <c:pt idx="20">
                  <c:v>2021</c:v>
                </c:pt>
                <c:pt idx="21">
                  <c:v>2022</c:v>
                </c:pt>
                <c:pt idx="22">
                  <c:v>2023</c:v>
                </c:pt>
                <c:pt idx="23">
                  <c:v>2024</c:v>
                </c:pt>
                <c:pt idx="24">
                  <c:v>2025</c:v>
                </c:pt>
                <c:pt idx="25">
                  <c:v>2026</c:v>
                </c:pt>
                <c:pt idx="26">
                  <c:v>2027</c:v>
                </c:pt>
                <c:pt idx="27">
                  <c:v>2028</c:v>
                </c:pt>
              </c:numCache>
            </c:numRef>
          </c:xVal>
          <c:yVal>
            <c:numRef>
              <c:f>Sheet1!$B$4:$B$31</c:f>
              <c:numCache>
                <c:formatCode>General</c:formatCode>
                <c:ptCount val="28"/>
                <c:pt idx="0">
                  <c:v>518.1</c:v>
                </c:pt>
                <c:pt idx="1">
                  <c:v>539.70000000000005</c:v>
                </c:pt>
                <c:pt idx="2">
                  <c:v>543.79999999999995</c:v>
                </c:pt>
                <c:pt idx="3">
                  <c:v>566.29999999999995</c:v>
                </c:pt>
                <c:pt idx="4">
                  <c:v>604.29999999999995</c:v>
                </c:pt>
                <c:pt idx="5">
                  <c:v>642.20000000000005</c:v>
                </c:pt>
                <c:pt idx="6">
                  <c:v>675</c:v>
                </c:pt>
                <c:pt idx="7">
                  <c:v>695.5</c:v>
                </c:pt>
                <c:pt idx="8">
                  <c:v>698.2</c:v>
                </c:pt>
                <c:pt idx="9">
                  <c:v>677.1</c:v>
                </c:pt>
                <c:pt idx="10">
                  <c:v>698.8</c:v>
                </c:pt>
                <c:pt idx="11">
                  <c:v>731.1</c:v>
                </c:pt>
                <c:pt idx="12">
                  <c:v>743.8</c:v>
                </c:pt>
                <c:pt idx="13">
                  <c:v>769.4</c:v>
                </c:pt>
                <c:pt idx="14">
                  <c:v>801.6</c:v>
                </c:pt>
                <c:pt idx="15">
                  <c:v>797.5</c:v>
                </c:pt>
                <c:pt idx="16">
                  <c:v>825.6</c:v>
                </c:pt>
                <c:pt idx="17">
                  <c:v>831</c:v>
                </c:pt>
                <c:pt idx="18">
                  <c:v>917.6</c:v>
                </c:pt>
                <c:pt idx="19">
                  <c:v>961.3</c:v>
                </c:pt>
                <c:pt idx="20" formatCode="#,##0.00">
                  <c:v>1005.2</c:v>
                </c:pt>
                <c:pt idx="21" formatCode="#,##0.00">
                  <c:v>1052.0999999999999</c:v>
                </c:pt>
                <c:pt idx="22" formatCode="#,##0.00">
                  <c:v>1100.9000000000001</c:v>
                </c:pt>
                <c:pt idx="23" formatCode="#,##0.00">
                  <c:v>1153.8</c:v>
                </c:pt>
                <c:pt idx="24" formatCode="#,##0.00">
                  <c:v>1206.4000000000001</c:v>
                </c:pt>
                <c:pt idx="25" formatCode="#,##0.00">
                  <c:v>1272.5</c:v>
                </c:pt>
                <c:pt idx="26" formatCode="#,##0.00">
                  <c:v>1330.3</c:v>
                </c:pt>
                <c:pt idx="27" formatCode="#,##0.00">
                  <c:v>1388</c:v>
                </c:pt>
              </c:numCache>
            </c:numRef>
          </c:yVal>
          <c:smooth val="0"/>
          <c:extLst>
            <c:ext xmlns:c16="http://schemas.microsoft.com/office/drawing/2014/chart" uri="{C3380CC4-5D6E-409C-BE32-E72D297353CC}">
              <c16:uniqueId val="{00000000-25D6-4115-90C3-1C2E495FAE2E}"/>
            </c:ext>
          </c:extLst>
        </c:ser>
        <c:ser>
          <c:idx val="1"/>
          <c:order val="1"/>
          <c:tx>
            <c:strRef>
              <c:f>Sheet1!$C$3</c:f>
              <c:strCache>
                <c:ptCount val="1"/>
                <c:pt idx="0">
                  <c:v>基金支出</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Sheet1!$A$4:$A$31</c:f>
              <c:numCache>
                <c:formatCode>General</c:formatCode>
                <c:ptCount val="28"/>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pt idx="18">
                  <c:v>2019</c:v>
                </c:pt>
                <c:pt idx="19">
                  <c:v>2020</c:v>
                </c:pt>
                <c:pt idx="20">
                  <c:v>2021</c:v>
                </c:pt>
                <c:pt idx="21">
                  <c:v>2022</c:v>
                </c:pt>
                <c:pt idx="22">
                  <c:v>2023</c:v>
                </c:pt>
                <c:pt idx="23">
                  <c:v>2024</c:v>
                </c:pt>
                <c:pt idx="24">
                  <c:v>2025</c:v>
                </c:pt>
                <c:pt idx="25">
                  <c:v>2026</c:v>
                </c:pt>
                <c:pt idx="26">
                  <c:v>2027</c:v>
                </c:pt>
                <c:pt idx="27">
                  <c:v>2028</c:v>
                </c:pt>
              </c:numCache>
            </c:numRef>
          </c:xVal>
          <c:yVal>
            <c:numRef>
              <c:f>Sheet1!$C$4:$C$31</c:f>
              <c:numCache>
                <c:formatCode>General</c:formatCode>
                <c:ptCount val="28"/>
                <c:pt idx="0">
                  <c:v>377.5</c:v>
                </c:pt>
                <c:pt idx="1">
                  <c:v>393.7</c:v>
                </c:pt>
                <c:pt idx="2">
                  <c:v>406</c:v>
                </c:pt>
                <c:pt idx="3">
                  <c:v>421</c:v>
                </c:pt>
                <c:pt idx="4">
                  <c:v>441.9</c:v>
                </c:pt>
                <c:pt idx="5">
                  <c:v>461</c:v>
                </c:pt>
                <c:pt idx="6">
                  <c:v>495.7</c:v>
                </c:pt>
                <c:pt idx="7">
                  <c:v>516.20000000000005</c:v>
                </c:pt>
                <c:pt idx="8">
                  <c:v>564.29999999999995</c:v>
                </c:pt>
                <c:pt idx="9">
                  <c:v>584.9</c:v>
                </c:pt>
                <c:pt idx="10">
                  <c:v>603.79999999999995</c:v>
                </c:pt>
                <c:pt idx="11">
                  <c:v>645.5</c:v>
                </c:pt>
                <c:pt idx="12">
                  <c:v>679.5</c:v>
                </c:pt>
                <c:pt idx="13">
                  <c:v>714.2</c:v>
                </c:pt>
                <c:pt idx="14">
                  <c:v>750.5</c:v>
                </c:pt>
                <c:pt idx="15">
                  <c:v>776.4</c:v>
                </c:pt>
                <c:pt idx="16">
                  <c:v>806.7</c:v>
                </c:pt>
                <c:pt idx="17">
                  <c:v>853.5</c:v>
                </c:pt>
                <c:pt idx="18">
                  <c:v>910.3</c:v>
                </c:pt>
                <c:pt idx="19">
                  <c:v>962.9</c:v>
                </c:pt>
                <c:pt idx="20" formatCode="#,##0.00">
                  <c:v>1025.7</c:v>
                </c:pt>
                <c:pt idx="21" formatCode="#,##0.00">
                  <c:v>1092.8</c:v>
                </c:pt>
                <c:pt idx="22" formatCode="#,##0.00">
                  <c:v>1164.2</c:v>
                </c:pt>
                <c:pt idx="23" formatCode="#,##0.00">
                  <c:v>1240.2</c:v>
                </c:pt>
                <c:pt idx="24" formatCode="#,##0.00">
                  <c:v>1319.2</c:v>
                </c:pt>
                <c:pt idx="25" formatCode="#,##0.00">
                  <c:v>1402.1</c:v>
                </c:pt>
                <c:pt idx="26" formatCode="#,##0.00">
                  <c:v>1489.8</c:v>
                </c:pt>
                <c:pt idx="27" formatCode="#,##0.00">
                  <c:v>1584.6</c:v>
                </c:pt>
              </c:numCache>
            </c:numRef>
          </c:yVal>
          <c:smooth val="0"/>
          <c:extLst>
            <c:ext xmlns:c16="http://schemas.microsoft.com/office/drawing/2014/chart" uri="{C3380CC4-5D6E-409C-BE32-E72D297353CC}">
              <c16:uniqueId val="{00000001-25D6-4115-90C3-1C2E495FAE2E}"/>
            </c:ext>
          </c:extLst>
        </c:ser>
        <c:dLbls>
          <c:showLegendKey val="0"/>
          <c:showVal val="0"/>
          <c:showCatName val="0"/>
          <c:showSerName val="0"/>
          <c:showPercent val="0"/>
          <c:showBubbleSize val="0"/>
        </c:dLbls>
        <c:axId val="538103312"/>
        <c:axId val="538100432"/>
      </c:scatterChart>
      <c:valAx>
        <c:axId val="538103312"/>
        <c:scaling>
          <c:orientation val="minMax"/>
          <c:max val="2028"/>
          <c:min val="2001"/>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zh-CN"/>
          </a:p>
        </c:txPr>
        <c:crossAx val="538100432"/>
        <c:crosses val="autoZero"/>
        <c:crossBetween val="midCat"/>
        <c:majorUnit val="3"/>
      </c:valAx>
      <c:valAx>
        <c:axId val="538100432"/>
        <c:scaling>
          <c:orientation val="minMax"/>
          <c:max val="16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zh-CN"/>
          </a:p>
        </c:txPr>
        <c:crossAx val="538103312"/>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solidFill>
      <a:schemeClr val="bg1"/>
    </a:solidFill>
    <a:ln w="9525" cap="flat" cmpd="sng" algn="ctr">
      <a:noFill/>
      <a:round/>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841" cy="497444"/>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sz="quarter" idx="1"/>
          </p:nvPr>
        </p:nvSpPr>
        <p:spPr>
          <a:xfrm>
            <a:off x="3854183" y="0"/>
            <a:ext cx="2949841" cy="497444"/>
          </a:xfrm>
          <a:prstGeom prst="rect">
            <a:avLst/>
          </a:prstGeom>
        </p:spPr>
        <p:txBody>
          <a:bodyPr vert="horz" lIns="91541" tIns="45770" rIns="91541" bIns="45770" rtlCol="0"/>
          <a:lstStyle>
            <a:lvl1pPr algn="r">
              <a:defRPr sz="1200"/>
            </a:lvl1pPr>
          </a:lstStyle>
          <a:p>
            <a:fld id="{64719456-2835-4928-A281-68A0F9C2A5AA}" type="datetimeFigureOut">
              <a:rPr lang="zh-CN" altLang="en-US" smtClean="0"/>
              <a:pPr/>
              <a:t>2020-08-18</a:t>
            </a:fld>
            <a:endParaRPr lang="zh-CN" altLang="en-US"/>
          </a:p>
        </p:txBody>
      </p:sp>
      <p:sp>
        <p:nvSpPr>
          <p:cNvPr id="4" name="页脚占位符 3"/>
          <p:cNvSpPr>
            <a:spLocks noGrp="1"/>
          </p:cNvSpPr>
          <p:nvPr>
            <p:ph type="ftr" sz="quarter" idx="2"/>
          </p:nvPr>
        </p:nvSpPr>
        <p:spPr>
          <a:xfrm>
            <a:off x="0" y="9440305"/>
            <a:ext cx="2949841" cy="497444"/>
          </a:xfrm>
          <a:prstGeom prst="rect">
            <a:avLst/>
          </a:prstGeom>
        </p:spPr>
        <p:txBody>
          <a:bodyPr vert="horz" lIns="91541" tIns="45770" rIns="91541" bIns="4577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4183" y="9440305"/>
            <a:ext cx="2949841" cy="497444"/>
          </a:xfrm>
          <a:prstGeom prst="rect">
            <a:avLst/>
          </a:prstGeom>
        </p:spPr>
        <p:txBody>
          <a:bodyPr vert="horz" lIns="91541" tIns="45770" rIns="91541" bIns="45770" rtlCol="0" anchor="b"/>
          <a:lstStyle>
            <a:lvl1pPr algn="r">
              <a:defRPr sz="1200"/>
            </a:lvl1pPr>
          </a:lstStyle>
          <a:p>
            <a:fld id="{8A5F2980-1293-457D-A001-1832DD1489BB}" type="slidenum">
              <a:rPr lang="zh-CN" altLang="en-US" smtClean="0"/>
              <a:pPr/>
              <a:t>‹#›</a:t>
            </a:fld>
            <a:endParaRPr lang="zh-CN" altLang="en-US"/>
          </a:p>
        </p:txBody>
      </p:sp>
    </p:spTree>
    <p:extLst>
      <p:ext uri="{BB962C8B-B14F-4D97-AF65-F5344CB8AC3E}">
        <p14:creationId xmlns:p14="http://schemas.microsoft.com/office/powerpoint/2010/main" val="33452064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099" cy="496967"/>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idx="1"/>
          </p:nvPr>
        </p:nvSpPr>
        <p:spPr>
          <a:xfrm>
            <a:off x="3854940" y="0"/>
            <a:ext cx="2949099" cy="496967"/>
          </a:xfrm>
          <a:prstGeom prst="rect">
            <a:avLst/>
          </a:prstGeom>
        </p:spPr>
        <p:txBody>
          <a:bodyPr vert="horz" lIns="91541" tIns="45770" rIns="91541" bIns="45770" rtlCol="0"/>
          <a:lstStyle>
            <a:lvl1pPr algn="r">
              <a:defRPr sz="1200"/>
            </a:lvl1pPr>
          </a:lstStyle>
          <a:p>
            <a:fld id="{46213B63-BE5A-4FA6-87AB-48DCD7231004}" type="datetimeFigureOut">
              <a:rPr lang="zh-CN" altLang="en-US" smtClean="0"/>
              <a:pPr/>
              <a:t>2020-08-18</a:t>
            </a:fld>
            <a:endParaRPr lang="zh-CN" altLang="en-US"/>
          </a:p>
        </p:txBody>
      </p:sp>
      <p:sp>
        <p:nvSpPr>
          <p:cNvPr id="4" name="幻灯片图像占位符 3"/>
          <p:cNvSpPr>
            <a:spLocks noGrp="1" noRot="1" noChangeAspect="1"/>
          </p:cNvSpPr>
          <p:nvPr>
            <p:ph type="sldImg" idx="2"/>
          </p:nvPr>
        </p:nvSpPr>
        <p:spPr>
          <a:xfrm>
            <a:off x="919163" y="746125"/>
            <a:ext cx="4967287" cy="3725863"/>
          </a:xfrm>
          <a:prstGeom prst="rect">
            <a:avLst/>
          </a:prstGeom>
          <a:noFill/>
          <a:ln w="12700">
            <a:solidFill>
              <a:prstClr val="black"/>
            </a:solidFill>
          </a:ln>
        </p:spPr>
        <p:txBody>
          <a:bodyPr vert="horz" lIns="91541" tIns="45770" rIns="91541" bIns="45770" rtlCol="0" anchor="ctr"/>
          <a:lstStyle/>
          <a:p>
            <a:endParaRPr lang="zh-CN" altLang="en-US"/>
          </a:p>
        </p:txBody>
      </p:sp>
      <p:sp>
        <p:nvSpPr>
          <p:cNvPr id="5" name="备注占位符 4"/>
          <p:cNvSpPr>
            <a:spLocks noGrp="1"/>
          </p:cNvSpPr>
          <p:nvPr>
            <p:ph type="body" sz="quarter" idx="3"/>
          </p:nvPr>
        </p:nvSpPr>
        <p:spPr>
          <a:xfrm>
            <a:off x="680562" y="4721186"/>
            <a:ext cx="5444490" cy="4472702"/>
          </a:xfrm>
          <a:prstGeom prst="rect">
            <a:avLst/>
          </a:prstGeom>
        </p:spPr>
        <p:txBody>
          <a:bodyPr vert="horz" lIns="91541" tIns="45770" rIns="91541" bIns="4577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40647"/>
            <a:ext cx="2949099" cy="496967"/>
          </a:xfrm>
          <a:prstGeom prst="rect">
            <a:avLst/>
          </a:prstGeom>
        </p:spPr>
        <p:txBody>
          <a:bodyPr vert="horz" lIns="91541" tIns="45770" rIns="91541" bIns="4577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4940" y="9440647"/>
            <a:ext cx="2949099" cy="496967"/>
          </a:xfrm>
          <a:prstGeom prst="rect">
            <a:avLst/>
          </a:prstGeom>
        </p:spPr>
        <p:txBody>
          <a:bodyPr vert="horz" lIns="91541" tIns="45770" rIns="91541" bIns="45770" rtlCol="0" anchor="b"/>
          <a:lstStyle>
            <a:lvl1pPr algn="r">
              <a:defRPr sz="1200"/>
            </a:lvl1pPr>
          </a:lstStyle>
          <a:p>
            <a:fld id="{AC79B8D5-E041-4676-B01A-3711C31D4727}" type="slidenum">
              <a:rPr lang="zh-CN" altLang="en-US" smtClean="0"/>
              <a:pPr/>
              <a:t>‹#›</a:t>
            </a:fld>
            <a:endParaRPr lang="zh-CN" altLang="en-US"/>
          </a:p>
        </p:txBody>
      </p:sp>
    </p:spTree>
    <p:extLst>
      <p:ext uri="{BB962C8B-B14F-4D97-AF65-F5344CB8AC3E}">
        <p14:creationId xmlns:p14="http://schemas.microsoft.com/office/powerpoint/2010/main" val="1190037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6356350"/>
            <a:ext cx="2133600" cy="365125"/>
          </a:xfrm>
          <a:prstGeom prst="rect">
            <a:avLst/>
          </a:prstGeom>
        </p:spPr>
        <p:txBody>
          <a:bodyPr/>
          <a:lstStyle/>
          <a:p>
            <a:fld id="{FEC64B18-8D32-40D2-A41F-46CC6ED2F309}" type="datetime1">
              <a:rPr lang="zh-CN" altLang="en-US" smtClean="0"/>
              <a:pPr/>
              <a:t>2020-08-18</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F923ED49-D744-4066-8B28-E413A5EA25A0}"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内容提纲">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2A695BA6-E5E3-40C7-B288-73EF1A1EDBFA}" type="datetime1">
              <a:rPr lang="zh-CN" altLang="en-US" smtClean="0"/>
              <a:t>2020-08-18</a:t>
            </a:fld>
            <a:endParaRPr lang="zh-CN" altLang="en-US"/>
          </a:p>
        </p:txBody>
      </p:sp>
      <p:sp>
        <p:nvSpPr>
          <p:cNvPr id="3"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0F11AE2-8E3C-4A92-9BBF-8CC289021EE2}" type="slidenum">
              <a:rPr lang="zh-CN" altLang="en-US"/>
              <a:pPr>
                <a:defRPr/>
              </a:pPr>
              <a:t>‹#›</a:t>
            </a:fld>
            <a:endParaRPr lang="zh-CN" alt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00" y="647700"/>
            <a:ext cx="561657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7727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32C5B9D7-2519-4790-A234-A1FE4990CF5F}" type="datetime1">
              <a:rPr lang="zh-CN" altLang="en-US"/>
              <a:pPr>
                <a:defRPr/>
              </a:pPr>
              <a:t>2020-08-18</a:t>
            </a:fld>
            <a:endParaRPr lang="zh-CN" altLang="en-US"/>
          </a:p>
        </p:txBody>
      </p:sp>
      <p:sp>
        <p:nvSpPr>
          <p:cNvPr id="3"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a:xfrm>
            <a:off x="6553200" y="6356352"/>
            <a:ext cx="2133600" cy="365125"/>
          </a:xfrm>
          <a:prstGeom prst="rect">
            <a:avLst/>
          </a:prstGeom>
        </p:spPr>
        <p:txBody>
          <a:bodyPr/>
          <a:lstStyle>
            <a:lvl1pPr>
              <a:defRPr/>
            </a:lvl1pPr>
          </a:lstStyle>
          <a:p>
            <a:pPr>
              <a:defRPr/>
            </a:pPr>
            <a:fld id="{6DD3CEC8-D19A-47A7-A7E0-6C6F9FD5BB7B}" type="slidenum">
              <a:rPr lang="zh-CN" altLang="en-US"/>
              <a:pPr>
                <a:defRPr/>
              </a:pPr>
              <a:t>‹#›</a:t>
            </a:fld>
            <a:endParaRPr lang="zh-CN" altLang="en-US"/>
          </a:p>
        </p:txBody>
      </p:sp>
    </p:spTree>
    <p:extLst>
      <p:ext uri="{BB962C8B-B14F-4D97-AF65-F5344CB8AC3E}">
        <p14:creationId xmlns:p14="http://schemas.microsoft.com/office/powerpoint/2010/main" val="51538449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theme" Target="../theme/theme1.xml"/><Relationship Id="rId9"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35C2826E-24C4-45EC-B5A1-9012B87B3BA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889"/>
            <a:ext cx="9144000" cy="6858000"/>
          </a:xfrm>
          <a:prstGeom prst="rect">
            <a:avLst/>
          </a:prstGeom>
          <a:blipFill dpi="0" rotWithShape="1">
            <a:blip r:embed="rId6"/>
            <a:srcRect/>
            <a:tile tx="0" ty="0" sx="100000" sy="100000" flip="none" algn="tl"/>
          </a:blipFill>
        </p:spPr>
      </p:pic>
      <p:sp>
        <p:nvSpPr>
          <p:cNvPr id="11" name="矩形 10">
            <a:extLst>
              <a:ext uri="{FF2B5EF4-FFF2-40B4-BE49-F238E27FC236}">
                <a16:creationId xmlns:a16="http://schemas.microsoft.com/office/drawing/2014/main" id="{E88302BA-2704-4137-AEA8-BA8857C29A48}"/>
              </a:ext>
            </a:extLst>
          </p:cNvPr>
          <p:cNvSpPr/>
          <p:nvPr userDrawn="1"/>
        </p:nvSpPr>
        <p:spPr>
          <a:xfrm>
            <a:off x="0" y="0"/>
            <a:ext cx="9144000" cy="6858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日期占位符 3">
            <a:extLst>
              <a:ext uri="{FF2B5EF4-FFF2-40B4-BE49-F238E27FC236}">
                <a16:creationId xmlns:a16="http://schemas.microsoft.com/office/drawing/2014/main" id="{28070681-2916-4AC6-B7F7-231B5F7D652A}"/>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6000A-C4A4-4253-AE5B-9F85619A0101}" type="datetime1">
              <a:rPr lang="zh-CN" altLang="en-US" smtClean="0"/>
              <a:pPr/>
              <a:t>2020-08-18</a:t>
            </a:fld>
            <a:endParaRPr lang="zh-CN" altLang="en-US"/>
          </a:p>
        </p:txBody>
      </p:sp>
      <p:sp>
        <p:nvSpPr>
          <p:cNvPr id="13" name="页脚占位符 4">
            <a:extLst>
              <a:ext uri="{FF2B5EF4-FFF2-40B4-BE49-F238E27FC236}">
                <a16:creationId xmlns:a16="http://schemas.microsoft.com/office/drawing/2014/main" id="{2A1CDFA9-4DA1-4B7B-968F-AF1C460B10F3}"/>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14" name="灯片编号占位符 5">
            <a:extLst>
              <a:ext uri="{FF2B5EF4-FFF2-40B4-BE49-F238E27FC236}">
                <a16:creationId xmlns:a16="http://schemas.microsoft.com/office/drawing/2014/main" id="{F0F4740A-724E-4C6E-8977-9F663BCC8059}"/>
              </a:ext>
            </a:extLst>
          </p:cNvPr>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23ED49-D744-4066-8B28-E413A5EA25A0}" type="slidenum">
              <a:rPr lang="zh-CN" altLang="en-US" smtClean="0"/>
              <a:pPr/>
              <a:t>‹#›</a:t>
            </a:fld>
            <a:endParaRPr lang="zh-CN" altLang="en-US"/>
          </a:p>
        </p:txBody>
      </p:sp>
      <p:pic>
        <p:nvPicPr>
          <p:cNvPr id="15" name="Picture 3">
            <a:extLst>
              <a:ext uri="{FF2B5EF4-FFF2-40B4-BE49-F238E27FC236}">
                <a16:creationId xmlns:a16="http://schemas.microsoft.com/office/drawing/2014/main" id="{13AA5FD3-97D1-4E8E-9E02-501E7D912828}"/>
              </a:ext>
            </a:extLst>
          </p:cNvPr>
          <p:cNvPicPr>
            <a:picLocks noChangeAspect="1" noChangeArrowheads="1"/>
          </p:cNvPicPr>
          <p:nvPr userDrawn="1"/>
        </p:nvPicPr>
        <p:blipFill>
          <a:blip r:embed="rId7" cstate="print"/>
          <a:srcRect/>
          <a:stretch>
            <a:fillRect/>
          </a:stretch>
        </p:blipFill>
        <p:spPr bwMode="auto">
          <a:xfrm>
            <a:off x="2737731" y="647700"/>
            <a:ext cx="6409283" cy="45719"/>
          </a:xfrm>
          <a:prstGeom prst="rect">
            <a:avLst/>
          </a:prstGeom>
          <a:noFill/>
          <a:ln w="9525">
            <a:noFill/>
            <a:miter lim="800000"/>
            <a:headEnd/>
            <a:tailEnd/>
          </a:ln>
        </p:spPr>
      </p:pic>
      <p:sp>
        <p:nvSpPr>
          <p:cNvPr id="16" name="TextBox 9">
            <a:extLst>
              <a:ext uri="{FF2B5EF4-FFF2-40B4-BE49-F238E27FC236}">
                <a16:creationId xmlns:a16="http://schemas.microsoft.com/office/drawing/2014/main" id="{2E84EEAE-34E2-4EE7-BD22-8307B17403D0}"/>
              </a:ext>
            </a:extLst>
          </p:cNvPr>
          <p:cNvSpPr txBox="1"/>
          <p:nvPr userDrawn="1"/>
        </p:nvSpPr>
        <p:spPr>
          <a:xfrm>
            <a:off x="2807804" y="185519"/>
            <a:ext cx="3528392" cy="400110"/>
          </a:xfrm>
          <a:prstGeom prst="rect">
            <a:avLst/>
          </a:prstGeom>
          <a:noFill/>
        </p:spPr>
        <p:txBody>
          <a:bodyPr wrap="square" rtlCol="0">
            <a:spAutoFit/>
          </a:bodyPr>
          <a:lstStyle/>
          <a:p>
            <a:r>
              <a:rPr lang="zh-CN" altLang="en-US" sz="2000" b="1" dirty="0">
                <a:solidFill>
                  <a:srgbClr val="883230"/>
                </a:solidFill>
                <a:latin typeface="微软雅黑" pitchFamily="34" charset="-122"/>
                <a:ea typeface="微软雅黑" pitchFamily="34" charset="-122"/>
              </a:rPr>
              <a:t>第五章：国债的定向发行</a:t>
            </a:r>
          </a:p>
        </p:txBody>
      </p:sp>
      <p:pic>
        <p:nvPicPr>
          <p:cNvPr id="17" name="图片 16">
            <a:extLst>
              <a:ext uri="{FF2B5EF4-FFF2-40B4-BE49-F238E27FC236}">
                <a16:creationId xmlns:a16="http://schemas.microsoft.com/office/drawing/2014/main" id="{45569B97-7F2B-4096-8011-0A90589320CF}"/>
              </a:ext>
            </a:extLst>
          </p:cNvPr>
          <p:cNvPicPr>
            <a:picLocks noChangeAspect="1"/>
          </p:cNvPicPr>
          <p:nvPr userDrawn="1"/>
        </p:nvPicPr>
        <p:blipFill>
          <a:blip r:embed="rId8">
            <a:extLst>
              <a:ext uri="{BEBA8EAE-BF5A-486C-A8C5-ECC9F3942E4B}">
                <a14:imgProps xmlns:a14="http://schemas.microsoft.com/office/drawing/2010/main">
                  <a14:imgLayer r:embed="rId9">
                    <a14:imgEffect>
                      <a14:saturation sat="33000"/>
                    </a14:imgEffect>
                  </a14:imgLayer>
                </a14:imgProps>
              </a:ext>
              <a:ext uri="{28A0092B-C50C-407E-A947-70E740481C1C}">
                <a14:useLocalDpi xmlns:a14="http://schemas.microsoft.com/office/drawing/2010/main" val="0"/>
              </a:ext>
            </a:extLst>
          </a:blip>
          <a:stretch>
            <a:fillRect/>
          </a:stretch>
        </p:blipFill>
        <p:spPr>
          <a:xfrm>
            <a:off x="323528" y="-55685"/>
            <a:ext cx="2088232" cy="959874"/>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90" r:id="rId2"/>
    <p:sldLayoutId id="214748369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0A9BA0AA-63AE-430E-85FE-CE8AFB223565}"/>
              </a:ext>
            </a:extLst>
          </p:cNvPr>
          <p:cNvGrpSpPr/>
          <p:nvPr/>
        </p:nvGrpSpPr>
        <p:grpSpPr>
          <a:xfrm>
            <a:off x="0" y="-130034"/>
            <a:ext cx="9194697" cy="6988034"/>
            <a:chOff x="0" y="-130034"/>
            <a:chExt cx="9194697" cy="6988034"/>
          </a:xfrm>
        </p:grpSpPr>
        <p:pic>
          <p:nvPicPr>
            <p:cNvPr id="14" name="图片 13">
              <a:extLst>
                <a:ext uri="{FF2B5EF4-FFF2-40B4-BE49-F238E27FC236}">
                  <a16:creationId xmlns:a16="http://schemas.microsoft.com/office/drawing/2014/main" id="{4F7B7475-A405-415F-8B82-4FD3FF5F54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图片 3">
              <a:extLst>
                <a:ext uri="{FF2B5EF4-FFF2-40B4-BE49-F238E27FC236}">
                  <a16:creationId xmlns:a16="http://schemas.microsoft.com/office/drawing/2014/main" id="{D961BAB9-F298-4E76-8B8E-911DCAC6CD32}"/>
                </a:ext>
              </a:extLst>
            </p:cNvPr>
            <p:cNvPicPr>
              <a:picLocks noChangeAspect="1"/>
            </p:cNvPicPr>
            <p:nvPr/>
          </p:nvPicPr>
          <p:blipFill rotWithShape="1">
            <a:blip r:embed="rId3">
              <a:extLst>
                <a:ext uri="{28A0092B-C50C-407E-A947-70E740481C1C}">
                  <a14:useLocalDpi xmlns:a14="http://schemas.microsoft.com/office/drawing/2010/main" val="0"/>
                </a:ext>
              </a:extLst>
            </a:blip>
            <a:srcRect l="312" r="21369" b="30130"/>
            <a:stretch/>
          </p:blipFill>
          <p:spPr>
            <a:xfrm>
              <a:off x="0" y="4456758"/>
              <a:ext cx="9144000" cy="2401242"/>
            </a:xfrm>
            <a:prstGeom prst="rect">
              <a:avLst/>
            </a:prstGeom>
          </p:spPr>
        </p:pic>
        <p:pic>
          <p:nvPicPr>
            <p:cNvPr id="3" name="图片 2" descr="ae0cee267f1ee9feed0c653156ff6309">
              <a:extLst>
                <a:ext uri="{FF2B5EF4-FFF2-40B4-BE49-F238E27FC236}">
                  <a16:creationId xmlns:a16="http://schemas.microsoft.com/office/drawing/2014/main" id="{03048A70-7EDA-4477-A7B2-3F909820731E}"/>
                </a:ext>
              </a:extLst>
            </p:cNvPr>
            <p:cNvPicPr>
              <a:picLocks noChangeAspect="1"/>
            </p:cNvPicPr>
            <p:nvPr/>
          </p:nvPicPr>
          <p:blipFill>
            <a:blip r:embed="rId4"/>
            <a:stretch>
              <a:fillRect/>
            </a:stretch>
          </p:blipFill>
          <p:spPr>
            <a:xfrm>
              <a:off x="6606154" y="-130034"/>
              <a:ext cx="2588543" cy="2058220"/>
            </a:xfrm>
            <a:prstGeom prst="rect">
              <a:avLst/>
            </a:prstGeom>
          </p:spPr>
        </p:pic>
      </p:grpSp>
      <p:sp>
        <p:nvSpPr>
          <p:cNvPr id="8" name="TextBox 7"/>
          <p:cNvSpPr txBox="1"/>
          <p:nvPr/>
        </p:nvSpPr>
        <p:spPr>
          <a:xfrm>
            <a:off x="571472" y="1700808"/>
            <a:ext cx="8001056" cy="2010359"/>
          </a:xfrm>
          <a:prstGeom prst="rect">
            <a:avLst/>
          </a:prstGeom>
          <a:noFill/>
        </p:spPr>
        <p:txBody>
          <a:bodyPr wrap="square">
            <a:spAutoFit/>
          </a:bodyPr>
          <a:lstStyle/>
          <a:p>
            <a:pPr algn="ctr" fontAlgn="auto">
              <a:lnSpc>
                <a:spcPct val="150000"/>
              </a:lnSpc>
              <a:spcBef>
                <a:spcPts val="0"/>
              </a:spcBef>
              <a:spcAft>
                <a:spcPts val="600"/>
              </a:spcAft>
              <a:defRPr/>
            </a:pPr>
            <a:r>
              <a:rPr lang="zh-CN" altLang="en-US" sz="4800" b="1" spc="300" dirty="0">
                <a:solidFill>
                  <a:srgbClr val="740000"/>
                </a:solidFill>
                <a:latin typeface="微软雅黑" pitchFamily="34" charset="-122"/>
                <a:ea typeface="微软雅黑" pitchFamily="34" charset="-122"/>
              </a:rPr>
              <a:t>公债学</a:t>
            </a:r>
            <a:endParaRPr lang="en-US" altLang="zh-CN" sz="4800" b="1" spc="300" dirty="0">
              <a:solidFill>
                <a:srgbClr val="740000"/>
              </a:solidFill>
              <a:latin typeface="微软雅黑" pitchFamily="34" charset="-122"/>
              <a:ea typeface="微软雅黑" pitchFamily="34" charset="-122"/>
            </a:endParaRPr>
          </a:p>
          <a:p>
            <a:pPr algn="ctr" fontAlgn="auto">
              <a:lnSpc>
                <a:spcPct val="150000"/>
              </a:lnSpc>
              <a:spcBef>
                <a:spcPts val="0"/>
              </a:spcBef>
              <a:spcAft>
                <a:spcPts val="0"/>
              </a:spcAft>
              <a:defRPr/>
            </a:pPr>
            <a:r>
              <a:rPr lang="zh-CN" altLang="en-US" sz="3600" b="1" spc="300" dirty="0">
                <a:solidFill>
                  <a:srgbClr val="740000"/>
                </a:solidFill>
                <a:latin typeface="微软雅黑" pitchFamily="34" charset="-122"/>
                <a:ea typeface="微软雅黑" pitchFamily="34" charset="-122"/>
              </a:rPr>
              <a:t>第五章  国债的定向发行</a:t>
            </a:r>
          </a:p>
        </p:txBody>
      </p:sp>
      <p:sp>
        <p:nvSpPr>
          <p:cNvPr id="7" name="Text Box 4"/>
          <p:cNvSpPr txBox="1">
            <a:spLocks noChangeArrowheads="1"/>
          </p:cNvSpPr>
          <p:nvPr/>
        </p:nvSpPr>
        <p:spPr bwMode="auto">
          <a:xfrm>
            <a:off x="1871684" y="4915983"/>
            <a:ext cx="5400600" cy="961289"/>
          </a:xfrm>
          <a:prstGeom prst="rect">
            <a:avLst/>
          </a:prstGeom>
          <a:noFill/>
          <a:ln>
            <a:noFill/>
          </a:ln>
          <a:effectLst/>
        </p:spPr>
        <p:txBody>
          <a:bodyPr wrap="square">
            <a:spAutoFit/>
          </a:bodyPr>
          <a:lstStyle/>
          <a:p>
            <a:pPr algn="ctr">
              <a:lnSpc>
                <a:spcPct val="150000"/>
              </a:lnSpc>
              <a:defRPr/>
            </a:pPr>
            <a:r>
              <a:rPr lang="zh-CN" altLang="en-US" sz="2000" b="1" spc="300" dirty="0">
                <a:solidFill>
                  <a:srgbClr val="000000"/>
                </a:solidFill>
                <a:latin typeface="微软雅黑" pitchFamily="34" charset="-122"/>
                <a:ea typeface="微软雅黑" pitchFamily="34" charset="-122"/>
              </a:rPr>
              <a:t>上海财经大学公共经济与管理学院</a:t>
            </a:r>
            <a:endParaRPr lang="en-US" altLang="zh-CN" sz="2000" b="1" spc="300" dirty="0">
              <a:solidFill>
                <a:srgbClr val="000000"/>
              </a:solidFill>
              <a:latin typeface="微软雅黑" pitchFamily="34" charset="-122"/>
              <a:ea typeface="微软雅黑" pitchFamily="34" charset="-122"/>
            </a:endParaRPr>
          </a:p>
          <a:p>
            <a:pPr algn="ctr">
              <a:lnSpc>
                <a:spcPct val="150000"/>
              </a:lnSpc>
              <a:defRPr/>
            </a:pPr>
            <a:r>
              <a:rPr lang="zh-CN" altLang="en-US" sz="2000" b="1" spc="300" dirty="0">
                <a:solidFill>
                  <a:srgbClr val="000000"/>
                </a:solidFill>
                <a:latin typeface="微软雅黑" pitchFamily="34" charset="-122"/>
                <a:ea typeface="微软雅黑" pitchFamily="34" charset="-122"/>
              </a:rPr>
              <a:t>郑春荣  教授</a:t>
            </a:r>
            <a:endParaRPr lang="en-US" altLang="zh-CN" sz="2000" b="1" spc="300" dirty="0">
              <a:solidFill>
                <a:srgbClr val="000000"/>
              </a:solidFill>
              <a:latin typeface="微软雅黑" pitchFamily="34" charset="-122"/>
              <a:ea typeface="微软雅黑" pitchFamily="34" charset="-122"/>
            </a:endParaRPr>
          </a:p>
        </p:txBody>
      </p:sp>
      <p:sp>
        <p:nvSpPr>
          <p:cNvPr id="9" name="灯片编号占位符 8"/>
          <p:cNvSpPr>
            <a:spLocks noGrp="1"/>
          </p:cNvSpPr>
          <p:nvPr>
            <p:ph type="sldNum" sz="quarter" idx="12"/>
          </p:nvPr>
        </p:nvSpPr>
        <p:spPr/>
        <p:txBody>
          <a:bodyPr/>
          <a:lstStyle/>
          <a:p>
            <a:fld id="{F923ED49-D744-4066-8B28-E413A5EA25A0}" type="slidenum">
              <a:rPr lang="zh-CN" altLang="en-US" smtClean="0"/>
              <a:pPr/>
              <a:t>1</a:t>
            </a:fld>
            <a:endParaRPr lang="zh-CN" altLang="en-US"/>
          </a:p>
        </p:txBody>
      </p:sp>
    </p:spTree>
    <p:extLst>
      <p:ext uri="{BB962C8B-B14F-4D97-AF65-F5344CB8AC3E}">
        <p14:creationId xmlns:p14="http://schemas.microsoft.com/office/powerpoint/2010/main" val="2029753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id="{0C7083DE-4A43-4775-8621-31253939976A}"/>
              </a:ext>
            </a:extLst>
          </p:cNvPr>
          <p:cNvPicPr>
            <a:picLocks noChangeAspect="1"/>
          </p:cNvPicPr>
          <p:nvPr/>
        </p:nvPicPr>
        <p:blipFill rotWithShape="1">
          <a:blip r:embed="rId2">
            <a:extLst>
              <a:ext uri="{28A0092B-C50C-407E-A947-70E740481C1C}">
                <a14:useLocalDpi xmlns:a14="http://schemas.microsoft.com/office/drawing/2010/main" val="0"/>
              </a:ext>
            </a:extLst>
          </a:blip>
          <a:srcRect t="10184" r="5746" b="9081"/>
          <a:stretch/>
        </p:blipFill>
        <p:spPr>
          <a:xfrm>
            <a:off x="1421963" y="3227497"/>
            <a:ext cx="6174374" cy="1569655"/>
          </a:xfrm>
          <a:prstGeom prst="rect">
            <a:avLst/>
          </a:prstGeom>
        </p:spPr>
      </p:pic>
      <p:sp>
        <p:nvSpPr>
          <p:cNvPr id="2" name="灯片编号占位符 1">
            <a:extLst>
              <a:ext uri="{FF2B5EF4-FFF2-40B4-BE49-F238E27FC236}">
                <a16:creationId xmlns:a16="http://schemas.microsoft.com/office/drawing/2014/main" id="{53E8A1BF-B452-4FDE-9A8E-F689B20E776D}"/>
              </a:ext>
            </a:extLst>
          </p:cNvPr>
          <p:cNvSpPr>
            <a:spLocks noGrp="1"/>
          </p:cNvSpPr>
          <p:nvPr>
            <p:ph type="sldNum" sz="quarter" idx="12"/>
          </p:nvPr>
        </p:nvSpPr>
        <p:spPr/>
        <p:txBody>
          <a:bodyPr/>
          <a:lstStyle/>
          <a:p>
            <a:pPr>
              <a:defRPr/>
            </a:pPr>
            <a:fld id="{30F11AE2-8E3C-4A92-9BBF-8CC289021EE2}" type="slidenum">
              <a:rPr lang="zh-CN" altLang="en-US" smtClean="0"/>
              <a:pPr>
                <a:defRPr/>
              </a:pPr>
              <a:t>10</a:t>
            </a:fld>
            <a:endParaRPr lang="zh-CN" altLang="en-US"/>
          </a:p>
        </p:txBody>
      </p:sp>
      <p:sp>
        <p:nvSpPr>
          <p:cNvPr id="4" name="Rectangle 5">
            <a:extLst>
              <a:ext uri="{FF2B5EF4-FFF2-40B4-BE49-F238E27FC236}">
                <a16:creationId xmlns:a16="http://schemas.microsoft.com/office/drawing/2014/main" id="{1363156E-E749-40D4-B502-8CC9DE4E9DBE}"/>
              </a:ext>
            </a:extLst>
          </p:cNvPr>
          <p:cNvSpPr>
            <a:spLocks noChangeArrowheads="1"/>
          </p:cNvSpPr>
          <p:nvPr/>
        </p:nvSpPr>
        <p:spPr bwMode="gray">
          <a:xfrm>
            <a:off x="611560" y="908720"/>
            <a:ext cx="5416868" cy="461665"/>
          </a:xfrm>
          <a:prstGeom prst="rect">
            <a:avLst/>
          </a:prstGeom>
          <a:noFill/>
          <a:ln w="9525">
            <a:noFill/>
            <a:miter lim="800000"/>
            <a:headEnd/>
            <a:tailEnd/>
          </a:ln>
          <a:effectLst/>
        </p:spPr>
        <p:txBody>
          <a:bodyPr wrap="none">
            <a:spAutoFit/>
          </a:bodyPr>
          <a:lstStyle/>
          <a:p>
            <a:pPr algn="l">
              <a:spcBef>
                <a:spcPct val="50000"/>
              </a:spcBef>
              <a:buClr>
                <a:srgbClr val="1F3F5F"/>
              </a:buClr>
            </a:pPr>
            <a:r>
              <a:rPr lang="zh-CN" altLang="en-US" sz="2400" b="1" dirty="0">
                <a:latin typeface="微软雅黑" panose="020B0503020204020204" pitchFamily="34" charset="-122"/>
                <a:ea typeface="微软雅黑" panose="020B0503020204020204" pitchFamily="34" charset="-122"/>
              </a:rPr>
              <a:t>（二）发行特别国债的过程的四个特点</a:t>
            </a:r>
            <a:endParaRPr lang="en-US" altLang="zh-CN" sz="2400" b="1" dirty="0">
              <a:latin typeface="微软雅黑" panose="020B0503020204020204" pitchFamily="34" charset="-122"/>
              <a:ea typeface="微软雅黑" panose="020B0503020204020204" pitchFamily="34" charset="-122"/>
            </a:endParaRPr>
          </a:p>
        </p:txBody>
      </p:sp>
      <p:sp>
        <p:nvSpPr>
          <p:cNvPr id="7" name="文本框 6">
            <a:extLst>
              <a:ext uri="{FF2B5EF4-FFF2-40B4-BE49-F238E27FC236}">
                <a16:creationId xmlns:a16="http://schemas.microsoft.com/office/drawing/2014/main" id="{C16B3958-F4CE-4878-AE44-18AFE5DC62A3}"/>
              </a:ext>
            </a:extLst>
          </p:cNvPr>
          <p:cNvSpPr txBox="1"/>
          <p:nvPr/>
        </p:nvSpPr>
        <p:spPr>
          <a:xfrm>
            <a:off x="827585" y="1412776"/>
            <a:ext cx="3384376" cy="369332"/>
          </a:xfrm>
          <a:prstGeom prst="rect">
            <a:avLst/>
          </a:prstGeom>
          <a:noFill/>
        </p:spPr>
        <p:txBody>
          <a:bodyPr wrap="square" rtlCol="0">
            <a:spAutoFit/>
          </a:bodyPr>
          <a:lstStyle/>
          <a:p>
            <a:r>
              <a:rPr lang="en-US" altLang="zh-CN" sz="1800" b="1" dirty="0">
                <a:solidFill>
                  <a:srgbClr val="000000"/>
                </a:solidFill>
                <a:effectLst/>
                <a:latin typeface="微软雅黑" panose="020B0503020204020204" pitchFamily="34" charset="-122"/>
                <a:ea typeface="微软雅黑" panose="020B0503020204020204" pitchFamily="34" charset="-122"/>
              </a:rPr>
              <a:t>1. </a:t>
            </a:r>
            <a:r>
              <a:rPr lang="zh-CN" altLang="zh-CN" sz="1800" b="1"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通过境内商业银行发行</a:t>
            </a:r>
            <a:endParaRPr lang="zh-CN" altLang="en-US" dirty="0">
              <a:latin typeface="微软雅黑" panose="020B0503020204020204" pitchFamily="34" charset="-122"/>
              <a:ea typeface="微软雅黑" panose="020B0503020204020204" pitchFamily="34" charset="-122"/>
            </a:endParaRPr>
          </a:p>
        </p:txBody>
      </p:sp>
      <p:sp>
        <p:nvSpPr>
          <p:cNvPr id="22" name="文本框 21">
            <a:extLst>
              <a:ext uri="{FF2B5EF4-FFF2-40B4-BE49-F238E27FC236}">
                <a16:creationId xmlns:a16="http://schemas.microsoft.com/office/drawing/2014/main" id="{4BCA5006-7281-479D-8B09-95F9AF391CFF}"/>
              </a:ext>
            </a:extLst>
          </p:cNvPr>
          <p:cNvSpPr txBox="1"/>
          <p:nvPr/>
        </p:nvSpPr>
        <p:spPr>
          <a:xfrm>
            <a:off x="1459267" y="4725144"/>
            <a:ext cx="6513494" cy="702115"/>
          </a:xfrm>
          <a:prstGeom prst="rect">
            <a:avLst/>
          </a:prstGeom>
          <a:noFill/>
        </p:spPr>
        <p:txBody>
          <a:bodyPr wrap="square">
            <a:spAutoFit/>
          </a:bodyPr>
          <a:lstStyle/>
          <a:p>
            <a:pPr algn="ctr">
              <a:lnSpc>
                <a:spcPts val="2500"/>
              </a:lnSpc>
            </a:pPr>
            <a:r>
              <a:rPr lang="zh-CN" altLang="zh-CN" sz="14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图</a:t>
            </a:r>
            <a:r>
              <a:rPr lang="en-US" altLang="zh-CN" sz="14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2007</a:t>
            </a:r>
            <a:r>
              <a:rPr lang="zh-CN" altLang="zh-CN" sz="14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年特别国债发行示意图</a:t>
            </a:r>
            <a:endParaRPr lang="zh-CN" altLang="zh-CN" sz="14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algn="just">
              <a:lnSpc>
                <a:spcPts val="2500"/>
              </a:lnSpc>
            </a:pP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注：左图为实际的国债发行示意；右图为本次国债发行的真实意图</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4" name="文本框 23">
            <a:extLst>
              <a:ext uri="{FF2B5EF4-FFF2-40B4-BE49-F238E27FC236}">
                <a16:creationId xmlns:a16="http://schemas.microsoft.com/office/drawing/2014/main" id="{3CBEE643-8C8E-4825-9845-AB3454B7A272}"/>
              </a:ext>
            </a:extLst>
          </p:cNvPr>
          <p:cNvSpPr txBox="1"/>
          <p:nvPr/>
        </p:nvSpPr>
        <p:spPr>
          <a:xfrm>
            <a:off x="831530" y="5535279"/>
            <a:ext cx="7665620" cy="985141"/>
          </a:xfrm>
          <a:prstGeom prst="rect">
            <a:avLst/>
          </a:prstGeom>
          <a:noFill/>
        </p:spPr>
        <p:txBody>
          <a:bodyPr wrap="square">
            <a:spAutoFit/>
          </a:bodyPr>
          <a:lstStyle/>
          <a:p>
            <a:r>
              <a:rPr lang="en-US" altLang="zh-CN"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2. </a:t>
            </a:r>
            <a:r>
              <a:rPr lang="zh-CN" altLang="zh-CN"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分期发行</a:t>
            </a:r>
            <a:endParaRPr lang="en-US" altLang="zh-CN"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ts val="2500"/>
              </a:lnSpc>
            </a:pPr>
            <a:r>
              <a:rPr lang="en-US"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主要充分考虑宏观经济金融运行形势，遵循可操作性、经济性和可控性的原则，分期、合理安排特别国债的发行规模。</a:t>
            </a:r>
            <a:endParaRPr lang="zh-CN" altLang="en-US"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6" name="文本框 25">
            <a:extLst>
              <a:ext uri="{FF2B5EF4-FFF2-40B4-BE49-F238E27FC236}">
                <a16:creationId xmlns:a16="http://schemas.microsoft.com/office/drawing/2014/main" id="{C43E26C3-A109-4FE7-8B4E-1CBB6D90FC1E}"/>
              </a:ext>
            </a:extLst>
          </p:cNvPr>
          <p:cNvSpPr txBox="1"/>
          <p:nvPr/>
        </p:nvSpPr>
        <p:spPr>
          <a:xfrm>
            <a:off x="827585" y="1755941"/>
            <a:ext cx="7488831" cy="1471557"/>
          </a:xfrm>
          <a:prstGeom prst="rect">
            <a:avLst/>
          </a:prstGeom>
          <a:noFill/>
        </p:spPr>
        <p:txBody>
          <a:bodyPr wrap="square">
            <a:spAutoFit/>
          </a:bodyPr>
          <a:lstStyle/>
          <a:p>
            <a:pPr algn="just">
              <a:lnSpc>
                <a:spcPts val="2500"/>
              </a:lnSpc>
              <a:spcAft>
                <a:spcPts val="1000"/>
              </a:spcAft>
            </a:pPr>
            <a:r>
              <a:rPr lang="en-US"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第一，本次发债首先经过了全国人大的批准，两期定向国债的发行利率也是参照市场中的利率水平制定，而且通过向金融机构借道似乎也绕开了</a:t>
            </a:r>
            <a:r>
              <a:rPr lang="en-US"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央行不得直接购买和包销国债</a:t>
            </a:r>
            <a:r>
              <a:rPr lang="en-US"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的法律条文障碍。</a:t>
            </a:r>
            <a:endParaRPr lang="en-US"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algn="just">
              <a:lnSpc>
                <a:spcPts val="2500"/>
              </a:lnSpc>
              <a:spcAft>
                <a:spcPts val="1000"/>
              </a:spcAft>
            </a:pPr>
            <a:r>
              <a:rPr lang="en-US"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第二，特别国债向央行定向发行也是为了减少对债券市场的直接冲击。</a:t>
            </a:r>
            <a:endParaRPr lang="zh-CN" altLang="en-US" sz="1600" dirty="0">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8405192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2B923BBD-138C-469E-8CAE-A2C3461B066C}"/>
              </a:ext>
            </a:extLst>
          </p:cNvPr>
          <p:cNvSpPr>
            <a:spLocks noGrp="1"/>
          </p:cNvSpPr>
          <p:nvPr>
            <p:ph type="sldNum" sz="quarter" idx="12"/>
          </p:nvPr>
        </p:nvSpPr>
        <p:spPr/>
        <p:txBody>
          <a:bodyPr/>
          <a:lstStyle/>
          <a:p>
            <a:pPr>
              <a:defRPr/>
            </a:pPr>
            <a:fld id="{30F11AE2-8E3C-4A92-9BBF-8CC289021EE2}" type="slidenum">
              <a:rPr lang="zh-CN" altLang="en-US" smtClean="0"/>
              <a:pPr>
                <a:defRPr/>
              </a:pPr>
              <a:t>11</a:t>
            </a:fld>
            <a:endParaRPr lang="zh-CN" altLang="en-US"/>
          </a:p>
        </p:txBody>
      </p:sp>
      <p:sp>
        <p:nvSpPr>
          <p:cNvPr id="4" name="文本框 3">
            <a:extLst>
              <a:ext uri="{FF2B5EF4-FFF2-40B4-BE49-F238E27FC236}">
                <a16:creationId xmlns:a16="http://schemas.microsoft.com/office/drawing/2014/main" id="{FE58CB91-A5E4-448D-96AB-7CFDBB25937B}"/>
              </a:ext>
            </a:extLst>
          </p:cNvPr>
          <p:cNvSpPr txBox="1"/>
          <p:nvPr/>
        </p:nvSpPr>
        <p:spPr>
          <a:xfrm>
            <a:off x="755576" y="764704"/>
            <a:ext cx="7665620" cy="1305742"/>
          </a:xfrm>
          <a:prstGeom prst="rect">
            <a:avLst/>
          </a:prstGeom>
          <a:noFill/>
        </p:spPr>
        <p:txBody>
          <a:bodyPr wrap="square">
            <a:spAutoFit/>
          </a:bodyPr>
          <a:lstStyle/>
          <a:p>
            <a:r>
              <a:rPr lang="en-US" altLang="zh-CN"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3. </a:t>
            </a:r>
            <a:r>
              <a:rPr lang="zh-CN" altLang="zh-CN"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对于期限结构问题</a:t>
            </a:r>
            <a:endParaRPr lang="en-US" altLang="zh-CN"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ts val="2500"/>
              </a:lnSpc>
            </a:pP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2007</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我国国债市场上</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10</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年期以上长期国债品种相对较少，将</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1.55</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万亿元特别国债分期发行，可以按照</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10</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15</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年期，甚至更长期限分批、分次发行，有助于丰富国债的品种和期限结构，促进债券市场的健康发展</a:t>
            </a:r>
            <a:r>
              <a:rPr lang="zh-CN" altLang="en-US"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p>
        </p:txBody>
      </p:sp>
      <p:sp>
        <p:nvSpPr>
          <p:cNvPr id="6" name="文本框 5">
            <a:extLst>
              <a:ext uri="{FF2B5EF4-FFF2-40B4-BE49-F238E27FC236}">
                <a16:creationId xmlns:a16="http://schemas.microsoft.com/office/drawing/2014/main" id="{25CA038C-D61E-480C-ACC4-BFE0006474E8}"/>
              </a:ext>
            </a:extLst>
          </p:cNvPr>
          <p:cNvSpPr txBox="1"/>
          <p:nvPr/>
        </p:nvSpPr>
        <p:spPr>
          <a:xfrm>
            <a:off x="578788" y="2106722"/>
            <a:ext cx="7842408" cy="1631216"/>
          </a:xfrm>
          <a:prstGeom prst="rect">
            <a:avLst/>
          </a:prstGeom>
          <a:noFill/>
        </p:spPr>
        <p:txBody>
          <a:bodyPr wrap="square">
            <a:spAutoFit/>
          </a:bodyPr>
          <a:lstStyle/>
          <a:p>
            <a:pPr indent="266700"/>
            <a:r>
              <a:rPr lang="en-US" altLang="zh-CN"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4. </a:t>
            </a:r>
            <a:r>
              <a:rPr lang="zh-CN" altLang="zh-CN"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对于利率水平问题</a:t>
            </a:r>
            <a:endParaRPr lang="en-US" altLang="zh-CN"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r>
              <a:rPr lang="en-US" altLang="zh-CN"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十届全国人大常委会第</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28</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次会议审议通过的《国务院关于提请审议财政部发行特别国债购买外汇及调整</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2007</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年末国债余额限额的议案》规定，特别国债票面利率根据市场情况灵活决定。根据这一原则，财政部主要是参考债券市场同期限国债品种收益率水平，并考虑到特别国债自身特点，将两期定向国债的票面利率分别确定为</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4.30%</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4.45%</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zh-CN"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Rectangle 1">
            <a:extLst>
              <a:ext uri="{FF2B5EF4-FFF2-40B4-BE49-F238E27FC236}">
                <a16:creationId xmlns:a16="http://schemas.microsoft.com/office/drawing/2014/main" id="{BA527F24-66D4-41E6-BF8C-923AB96AC173}"/>
              </a:ext>
            </a:extLst>
          </p:cNvPr>
          <p:cNvSpPr>
            <a:spLocks noChangeArrowheads="1"/>
          </p:cNvSpPr>
          <p:nvPr/>
        </p:nvSpPr>
        <p:spPr bwMode="auto">
          <a:xfrm>
            <a:off x="2690236" y="3630428"/>
            <a:ext cx="347549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zh-CN" altLang="zh-CN"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表</a:t>
            </a:r>
            <a:r>
              <a:rPr lang="en-US" altLang="zh-CN"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2007 </a:t>
            </a:r>
            <a:r>
              <a:rPr lang="zh-CN" altLang="en-US"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年特别国债发行情况</a:t>
            </a:r>
          </a:p>
        </p:txBody>
      </p:sp>
      <p:graphicFrame>
        <p:nvGraphicFramePr>
          <p:cNvPr id="5" name="表格 4">
            <a:extLst>
              <a:ext uri="{FF2B5EF4-FFF2-40B4-BE49-F238E27FC236}">
                <a16:creationId xmlns:a16="http://schemas.microsoft.com/office/drawing/2014/main" id="{25B355E9-A65E-4E05-8CFB-64038D327E54}"/>
              </a:ext>
            </a:extLst>
          </p:cNvPr>
          <p:cNvGraphicFramePr/>
          <p:nvPr>
            <p:extLst>
              <p:ext uri="{D42A27DB-BD31-4B8C-83A1-F6EECF244321}">
                <p14:modId xmlns:p14="http://schemas.microsoft.com/office/powerpoint/2010/main" val="3164453485"/>
              </p:ext>
            </p:extLst>
          </p:nvPr>
        </p:nvGraphicFramePr>
        <p:xfrm>
          <a:off x="840413" y="3938205"/>
          <a:ext cx="7463174" cy="2587139"/>
        </p:xfrm>
        <a:graphic>
          <a:graphicData uri="http://schemas.openxmlformats.org/drawingml/2006/table">
            <a:tbl>
              <a:tblPr firstRow="1" firstCol="1" bandRow="1">
                <a:tableStyleId>{9DCAF9ED-07DC-4A11-8D7F-57B35C25682E}</a:tableStyleId>
              </a:tblPr>
              <a:tblGrid>
                <a:gridCol w="856422">
                  <a:extLst>
                    <a:ext uri="{9D8B030D-6E8A-4147-A177-3AD203B41FA5}">
                      <a16:colId xmlns:a16="http://schemas.microsoft.com/office/drawing/2014/main" val="3850648221"/>
                    </a:ext>
                  </a:extLst>
                </a:gridCol>
                <a:gridCol w="1284633">
                  <a:extLst>
                    <a:ext uri="{9D8B030D-6E8A-4147-A177-3AD203B41FA5}">
                      <a16:colId xmlns:a16="http://schemas.microsoft.com/office/drawing/2014/main" val="459167182"/>
                    </a:ext>
                  </a:extLst>
                </a:gridCol>
                <a:gridCol w="587417">
                  <a:extLst>
                    <a:ext uri="{9D8B030D-6E8A-4147-A177-3AD203B41FA5}">
                      <a16:colId xmlns:a16="http://schemas.microsoft.com/office/drawing/2014/main" val="2836167405"/>
                    </a:ext>
                  </a:extLst>
                </a:gridCol>
                <a:gridCol w="1444485">
                  <a:extLst>
                    <a:ext uri="{9D8B030D-6E8A-4147-A177-3AD203B41FA5}">
                      <a16:colId xmlns:a16="http://schemas.microsoft.com/office/drawing/2014/main" val="255750717"/>
                    </a:ext>
                  </a:extLst>
                </a:gridCol>
                <a:gridCol w="1350702">
                  <a:extLst>
                    <a:ext uri="{9D8B030D-6E8A-4147-A177-3AD203B41FA5}">
                      <a16:colId xmlns:a16="http://schemas.microsoft.com/office/drawing/2014/main" val="3322801611"/>
                    </a:ext>
                  </a:extLst>
                </a:gridCol>
                <a:gridCol w="976524">
                  <a:extLst>
                    <a:ext uri="{9D8B030D-6E8A-4147-A177-3AD203B41FA5}">
                      <a16:colId xmlns:a16="http://schemas.microsoft.com/office/drawing/2014/main" val="3927425592"/>
                    </a:ext>
                  </a:extLst>
                </a:gridCol>
                <a:gridCol w="962991">
                  <a:extLst>
                    <a:ext uri="{9D8B030D-6E8A-4147-A177-3AD203B41FA5}">
                      <a16:colId xmlns:a16="http://schemas.microsoft.com/office/drawing/2014/main" val="2490346497"/>
                    </a:ext>
                  </a:extLst>
                </a:gridCol>
              </a:tblGrid>
              <a:tr h="164514">
                <a:tc>
                  <a:txBody>
                    <a:bodyPr/>
                    <a:lstStyle/>
                    <a:p>
                      <a:pPr algn="ctr" fontAlgn="t">
                        <a:spcBef>
                          <a:spcPts val="0"/>
                        </a:spcBef>
                        <a:spcAft>
                          <a:spcPts val="0"/>
                        </a:spcAft>
                      </a:pP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品种</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面值（亿元）</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期限</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发行价格</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元</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票面利率</a:t>
                      </a:r>
                      <a:r>
                        <a:rPr lang="en-US" altLang="zh-CN"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发行时间</a:t>
                      </a:r>
                      <a:endParaRPr lang="zh-CN" altLang="en-US"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发行场所</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8582156"/>
                  </a:ext>
                </a:extLst>
              </a:tr>
              <a:tr h="299983">
                <a:tc>
                  <a:txBody>
                    <a:bodyPr/>
                    <a:lstStyle/>
                    <a:p>
                      <a:pPr algn="l" fontAlgn="t">
                        <a:spcBef>
                          <a:spcPts val="0"/>
                        </a:spcBef>
                        <a:spcAft>
                          <a:spcPts val="0"/>
                        </a:spcAft>
                      </a:pP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  一期</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6000.00 </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10</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100.00</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4.30</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8</a:t>
                      </a: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29</a:t>
                      </a: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日</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银行间</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定向</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50639618"/>
                  </a:ext>
                </a:extLst>
              </a:tr>
              <a:tr h="299983">
                <a:tc>
                  <a:txBody>
                    <a:bodyPr/>
                    <a:lstStyle/>
                    <a:p>
                      <a:pPr algn="l" fontAlgn="t">
                        <a:spcBef>
                          <a:spcPts val="0"/>
                        </a:spcBef>
                        <a:spcAft>
                          <a:spcPts val="0"/>
                        </a:spcAft>
                      </a:pPr>
                      <a:r>
                        <a:rPr lang="zh-CN" alt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  二期</a:t>
                      </a:r>
                      <a:endParaRPr lang="zh-CN" altLang="en-US"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319.70 </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15</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100.00</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4.68</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9</a:t>
                      </a: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18</a:t>
                      </a: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日</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银行间</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柜台</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38821407"/>
                  </a:ext>
                </a:extLst>
              </a:tr>
              <a:tr h="260476">
                <a:tc>
                  <a:txBody>
                    <a:bodyPr/>
                    <a:lstStyle/>
                    <a:p>
                      <a:pPr algn="l" fontAlgn="t">
                        <a:spcBef>
                          <a:spcPts val="0"/>
                        </a:spcBef>
                        <a:spcAft>
                          <a:spcPts val="0"/>
                        </a:spcAft>
                      </a:pPr>
                      <a:r>
                        <a:rPr lang="zh-CN" alt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  三期</a:t>
                      </a:r>
                      <a:endParaRPr lang="zh-CN" altLang="en-US"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350.90 </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10</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100.00</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4.46</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9</a:t>
                      </a: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24</a:t>
                      </a: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日</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银行间</a:t>
                      </a:r>
                      <a:r>
                        <a:rPr lang="en-US" altLang="zh-CN"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柜台</a:t>
                      </a:r>
                      <a:r>
                        <a:rPr lang="en-US" altLang="zh-CN"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4942852"/>
                  </a:ext>
                </a:extLst>
              </a:tr>
              <a:tr h="260476">
                <a:tc>
                  <a:txBody>
                    <a:bodyPr/>
                    <a:lstStyle/>
                    <a:p>
                      <a:pPr algn="l" fontAlgn="t">
                        <a:spcBef>
                          <a:spcPts val="0"/>
                        </a:spcBef>
                        <a:spcAft>
                          <a:spcPts val="0"/>
                        </a:spcAft>
                      </a:pPr>
                      <a:r>
                        <a:rPr lang="zh-CN" alt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  四期</a:t>
                      </a:r>
                      <a:endParaRPr lang="zh-CN" altLang="en-US"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363.20 </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15</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100.00</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4.55</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9</a:t>
                      </a: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29</a:t>
                      </a: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日</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银行间</a:t>
                      </a:r>
                      <a:r>
                        <a:rPr lang="en-US" altLang="zh-CN"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柜台</a:t>
                      </a:r>
                      <a:r>
                        <a:rPr lang="en-US" altLang="zh-CN"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17733811"/>
                  </a:ext>
                </a:extLst>
              </a:tr>
              <a:tr h="260476">
                <a:tc>
                  <a:txBody>
                    <a:bodyPr/>
                    <a:lstStyle/>
                    <a:p>
                      <a:pPr algn="l" fontAlgn="t">
                        <a:spcBef>
                          <a:spcPts val="0"/>
                        </a:spcBef>
                        <a:spcAft>
                          <a:spcPts val="0"/>
                        </a:spcAft>
                      </a:pPr>
                      <a:r>
                        <a:rPr lang="zh-CN" alt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  五期</a:t>
                      </a:r>
                      <a:endParaRPr lang="zh-CN" altLang="en-US"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349.70 </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10</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100.00</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4.49</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altLang="zh-CN"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11</a:t>
                      </a:r>
                      <a:r>
                        <a:rPr lang="zh-CN" alt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5</a:t>
                      </a:r>
                      <a:r>
                        <a:rPr lang="zh-CN" alt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日</a:t>
                      </a:r>
                      <a:endParaRPr lang="zh-CN" altLang="en-US"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银行间</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柜台</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8108456"/>
                  </a:ext>
                </a:extLst>
              </a:tr>
              <a:tr h="299983">
                <a:tc>
                  <a:txBody>
                    <a:bodyPr/>
                    <a:lstStyle/>
                    <a:p>
                      <a:pPr algn="l" fontAlgn="t">
                        <a:spcBef>
                          <a:spcPts val="0"/>
                        </a:spcBef>
                        <a:spcAft>
                          <a:spcPts val="0"/>
                        </a:spcAft>
                      </a:pPr>
                      <a:r>
                        <a:rPr lang="zh-CN" alt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  六期</a:t>
                      </a:r>
                      <a:endParaRPr lang="zh-CN" altLang="en-US"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355.60 </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15</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100.00</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4.69</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altLang="zh-CN"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11</a:t>
                      </a:r>
                      <a:r>
                        <a:rPr lang="zh-CN" alt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19</a:t>
                      </a:r>
                      <a:r>
                        <a:rPr lang="zh-CN" alt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日</a:t>
                      </a:r>
                      <a:endParaRPr lang="zh-CN" altLang="en-US"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银行间</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柜台</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6906739"/>
                  </a:ext>
                </a:extLst>
              </a:tr>
              <a:tr h="260476">
                <a:tc>
                  <a:txBody>
                    <a:bodyPr/>
                    <a:lstStyle/>
                    <a:p>
                      <a:pPr algn="l" fontAlgn="t">
                        <a:spcBef>
                          <a:spcPts val="0"/>
                        </a:spcBef>
                        <a:spcAft>
                          <a:spcPts val="0"/>
                        </a:spcAft>
                      </a:pPr>
                      <a:r>
                        <a:rPr lang="zh-CN" alt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  七期</a:t>
                      </a:r>
                      <a:endParaRPr lang="zh-CN" altLang="en-US"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7500.00 </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15</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100.00</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4.45</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12</a:t>
                      </a: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11</a:t>
                      </a: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日</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银行间</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定向</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176060"/>
                  </a:ext>
                </a:extLst>
              </a:tr>
              <a:tr h="260476">
                <a:tc>
                  <a:txBody>
                    <a:bodyPr/>
                    <a:lstStyle/>
                    <a:p>
                      <a:pPr algn="l" fontAlgn="t">
                        <a:spcBef>
                          <a:spcPts val="0"/>
                        </a:spcBef>
                        <a:spcAft>
                          <a:spcPts val="0"/>
                        </a:spcAft>
                      </a:pPr>
                      <a:r>
                        <a:rPr lang="zh-CN" alt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  八期</a:t>
                      </a:r>
                      <a:endParaRPr lang="zh-CN" altLang="en-US"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263.18 </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10</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100.00</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4.41</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12</a:t>
                      </a: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17</a:t>
                      </a: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日</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银行间</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柜台</a:t>
                      </a:r>
                      <a:r>
                        <a:rPr lang="en-US" altLang="zh-CN"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5865751"/>
                  </a:ext>
                </a:extLst>
              </a:tr>
              <a:tr h="133543">
                <a:tc>
                  <a:txBody>
                    <a:bodyPr/>
                    <a:lstStyle/>
                    <a:p>
                      <a:pPr algn="l" fontAlgn="t">
                        <a:spcBef>
                          <a:spcPts val="0"/>
                        </a:spcBef>
                        <a:spcAft>
                          <a:spcPts val="0"/>
                        </a:spcAft>
                      </a:pPr>
                      <a:r>
                        <a:rPr lang="zh-CN" alt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总和</a:t>
                      </a:r>
                      <a:endParaRPr lang="zh-CN" altLang="en-US"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15502.28</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 </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 </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 </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a:effectLst/>
                          <a:latin typeface="Times New Roman" panose="02020603050405020304" pitchFamily="18" charset="0"/>
                          <a:ea typeface="微软雅黑" panose="020B0503020204020204" pitchFamily="34" charset="-122"/>
                          <a:cs typeface="Times New Roman" panose="02020603050405020304" pitchFamily="18" charset="0"/>
                        </a:rPr>
                        <a:t> </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en-US" sz="12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 </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44369940"/>
                  </a:ext>
                </a:extLst>
              </a:tr>
            </a:tbl>
          </a:graphicData>
        </a:graphic>
      </p:graphicFrame>
    </p:spTree>
    <p:extLst>
      <p:ext uri="{BB962C8B-B14F-4D97-AF65-F5344CB8AC3E}">
        <p14:creationId xmlns:p14="http://schemas.microsoft.com/office/powerpoint/2010/main" val="1363221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FD6137F5-418A-4544-B21F-1AC11233F02A}"/>
              </a:ext>
            </a:extLst>
          </p:cNvPr>
          <p:cNvSpPr>
            <a:spLocks noGrp="1"/>
          </p:cNvSpPr>
          <p:nvPr>
            <p:ph type="sldNum" sz="quarter" idx="12"/>
          </p:nvPr>
        </p:nvSpPr>
        <p:spPr/>
        <p:txBody>
          <a:bodyPr/>
          <a:lstStyle/>
          <a:p>
            <a:pPr>
              <a:defRPr/>
            </a:pPr>
            <a:fld id="{30F11AE2-8E3C-4A92-9BBF-8CC289021EE2}" type="slidenum">
              <a:rPr lang="zh-CN" altLang="en-US" smtClean="0"/>
              <a:pPr>
                <a:defRPr/>
              </a:pPr>
              <a:t>12</a:t>
            </a:fld>
            <a:endParaRPr lang="zh-CN" altLang="en-US"/>
          </a:p>
        </p:txBody>
      </p:sp>
      <p:sp>
        <p:nvSpPr>
          <p:cNvPr id="4" name="Rectangle 5">
            <a:extLst>
              <a:ext uri="{FF2B5EF4-FFF2-40B4-BE49-F238E27FC236}">
                <a16:creationId xmlns:a16="http://schemas.microsoft.com/office/drawing/2014/main" id="{4331C0A0-1867-4C96-A17C-80D56662FD29}"/>
              </a:ext>
            </a:extLst>
          </p:cNvPr>
          <p:cNvSpPr>
            <a:spLocks noChangeArrowheads="1"/>
          </p:cNvSpPr>
          <p:nvPr/>
        </p:nvSpPr>
        <p:spPr bwMode="gray">
          <a:xfrm>
            <a:off x="611560" y="908720"/>
            <a:ext cx="3877985" cy="461665"/>
          </a:xfrm>
          <a:prstGeom prst="rect">
            <a:avLst/>
          </a:prstGeom>
          <a:noFill/>
          <a:ln w="9525">
            <a:noFill/>
            <a:miter lim="800000"/>
            <a:headEnd/>
            <a:tailEnd/>
          </a:ln>
          <a:effectLst/>
        </p:spPr>
        <p:txBody>
          <a:bodyPr wrap="none">
            <a:spAutoFit/>
          </a:bodyPr>
          <a:lstStyle/>
          <a:p>
            <a:pPr algn="l">
              <a:spcBef>
                <a:spcPct val="50000"/>
              </a:spcBef>
              <a:buClr>
                <a:srgbClr val="1F3F5F"/>
              </a:buClr>
            </a:pPr>
            <a:r>
              <a:rPr lang="zh-CN" altLang="en-US" sz="2400" b="1" dirty="0">
                <a:latin typeface="微软雅黑" panose="020B0503020204020204" pitchFamily="34" charset="-122"/>
                <a:ea typeface="微软雅黑" panose="020B0503020204020204" pitchFamily="34" charset="-122"/>
              </a:rPr>
              <a:t>（三）特别国债的利息支付</a:t>
            </a:r>
            <a:endParaRPr lang="en-US" altLang="zh-CN" sz="24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49D89DDA-0945-4FE1-BAE5-0BD43AE68D1F}"/>
              </a:ext>
            </a:extLst>
          </p:cNvPr>
          <p:cNvSpPr txBox="1"/>
          <p:nvPr/>
        </p:nvSpPr>
        <p:spPr>
          <a:xfrm>
            <a:off x="755576" y="1340768"/>
            <a:ext cx="7931224" cy="2433358"/>
          </a:xfrm>
          <a:prstGeom prst="rect">
            <a:avLst/>
          </a:prstGeom>
          <a:noFill/>
        </p:spPr>
        <p:txBody>
          <a:bodyPr wrap="square">
            <a:spAutoFit/>
          </a:bodyPr>
          <a:lstStyle/>
          <a:p>
            <a:pPr indent="266700" algn="just">
              <a:lnSpc>
                <a:spcPts val="2500"/>
              </a:lnSpc>
              <a:spcAft>
                <a:spcPts val="10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我国财政部发行</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15500</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亿元特别国债用于购买央行的外汇，并将此外汇作为中国外汇投资公司资本金来源，由其进行境外实业投资和金融产品组合投资。财政部规定，</a:t>
            </a:r>
            <a:r>
              <a:rPr lang="zh-CN"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特别国债利息及有关费用通过外汇资金使用中所取得的收入解决</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。财政部</a:t>
            </a:r>
            <a:r>
              <a:rPr lang="zh-CN"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为特别国债设立基金专户，基金专户资金来源主要是中投上缴的利润</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，基金专户的资金用以支付特别国债利息。中投向国家上缴利润，利润缴至财政部，财政部将其纳入基金专户。</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特别国债的利息支付存在一定的</a:t>
            </a:r>
            <a:r>
              <a:rPr lang="zh-CN"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汇率风险</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。如果人民币汇率持续保持单边升值预期，将对外汇投资公司的收益水平提出更高要求。</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7" name="Rectangle 5">
            <a:extLst>
              <a:ext uri="{FF2B5EF4-FFF2-40B4-BE49-F238E27FC236}">
                <a16:creationId xmlns:a16="http://schemas.microsoft.com/office/drawing/2014/main" id="{E92A4380-E80F-4673-BDB8-042FA9F3A17B}"/>
              </a:ext>
            </a:extLst>
          </p:cNvPr>
          <p:cNvSpPr>
            <a:spLocks noChangeArrowheads="1"/>
          </p:cNvSpPr>
          <p:nvPr/>
        </p:nvSpPr>
        <p:spPr bwMode="gray">
          <a:xfrm>
            <a:off x="611559" y="3789040"/>
            <a:ext cx="6173485" cy="461665"/>
          </a:xfrm>
          <a:prstGeom prst="rect">
            <a:avLst/>
          </a:prstGeom>
          <a:noFill/>
          <a:ln w="9525">
            <a:noFill/>
            <a:miter lim="800000"/>
            <a:headEnd/>
            <a:tailEnd/>
          </a:ln>
          <a:effectLst/>
        </p:spPr>
        <p:txBody>
          <a:bodyPr wrap="none">
            <a:spAutoFit/>
          </a:bodyPr>
          <a:lstStyle/>
          <a:p>
            <a:pPr algn="l">
              <a:spcBef>
                <a:spcPct val="50000"/>
              </a:spcBef>
              <a:buClr>
                <a:srgbClr val="1F3F5F"/>
              </a:buClr>
            </a:pPr>
            <a:r>
              <a:rPr lang="zh-CN" altLang="en-US" sz="2400" b="1" dirty="0">
                <a:latin typeface="微软雅黑" panose="020B0503020204020204" pitchFamily="34" charset="-122"/>
                <a:ea typeface="微软雅黑" panose="020B0503020204020204" pitchFamily="34" charset="-122"/>
              </a:rPr>
              <a:t>（四）</a:t>
            </a:r>
            <a:r>
              <a:rPr lang="en-US" altLang="zh-CN" sz="2400" b="1" dirty="0">
                <a:latin typeface="微软雅黑" panose="020B0503020204020204" pitchFamily="34" charset="-122"/>
                <a:ea typeface="微软雅黑" panose="020B0503020204020204" pitchFamily="34" charset="-122"/>
              </a:rPr>
              <a:t>2017</a:t>
            </a:r>
            <a:r>
              <a:rPr lang="zh-CN" altLang="zh-CN" sz="2400" b="1" dirty="0">
                <a:latin typeface="微软雅黑" panose="020B0503020204020204" pitchFamily="34" charset="-122"/>
                <a:ea typeface="微软雅黑" panose="020B0503020204020204" pitchFamily="34" charset="-122"/>
              </a:rPr>
              <a:t>年特别国债</a:t>
            </a:r>
            <a:r>
              <a:rPr lang="en-US" altLang="zh-CN" sz="2400" b="1" dirty="0">
                <a:latin typeface="微软雅黑" panose="020B0503020204020204" pitchFamily="34" charset="-122"/>
                <a:ea typeface="微软雅黑" panose="020B0503020204020204" pitchFamily="34" charset="-122"/>
              </a:rPr>
              <a:t>“</a:t>
            </a:r>
            <a:r>
              <a:rPr lang="zh-CN" altLang="zh-CN" sz="2400" b="1" dirty="0">
                <a:latin typeface="微软雅黑" panose="020B0503020204020204" pitchFamily="34" charset="-122"/>
                <a:ea typeface="微软雅黑" panose="020B0503020204020204" pitchFamily="34" charset="-122"/>
              </a:rPr>
              <a:t>以新换旧</a:t>
            </a:r>
            <a:r>
              <a:rPr lang="en-US" altLang="zh-CN" sz="2400" b="1" dirty="0">
                <a:latin typeface="微软雅黑" panose="020B0503020204020204" pitchFamily="34" charset="-122"/>
                <a:ea typeface="微软雅黑" panose="020B0503020204020204" pitchFamily="34" charset="-122"/>
              </a:rPr>
              <a:t>”</a:t>
            </a:r>
            <a:r>
              <a:rPr lang="zh-CN" altLang="zh-CN" sz="2400" b="1" dirty="0">
                <a:latin typeface="微软雅黑" panose="020B0503020204020204" pitchFamily="34" charset="-122"/>
                <a:ea typeface="微软雅黑" panose="020B0503020204020204" pitchFamily="34" charset="-122"/>
              </a:rPr>
              <a:t>的操作</a:t>
            </a:r>
            <a:endParaRPr lang="en-US" altLang="zh-CN" sz="2400" b="1" dirty="0">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id="{89851ABE-08EA-47E9-A6F8-C900AA75968F}"/>
              </a:ext>
            </a:extLst>
          </p:cNvPr>
          <p:cNvSpPr txBox="1"/>
          <p:nvPr/>
        </p:nvSpPr>
        <p:spPr>
          <a:xfrm>
            <a:off x="739797" y="4149080"/>
            <a:ext cx="7931223" cy="1343316"/>
          </a:xfrm>
          <a:prstGeom prst="rect">
            <a:avLst/>
          </a:prstGeom>
          <a:noFill/>
        </p:spPr>
        <p:txBody>
          <a:bodyPr wrap="square">
            <a:spAutoFit/>
          </a:bodyPr>
          <a:lstStyle/>
          <a:p>
            <a:pPr indent="266700" algn="just">
              <a:lnSpc>
                <a:spcPts val="2500"/>
              </a:lnSpc>
              <a:spcAft>
                <a:spcPts val="10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在</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2007</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年发行的</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8</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期共</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1.55</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万亿元的特别国债中，期限为</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10</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15</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年两种，其中</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10</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年期的特别国债已分别于</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2017</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8</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9</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11</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12</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月陆续到期，到期规模分别为</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6000</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350.9</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349.7</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263.18</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2017</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年财政部对当年到期的</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6963.78</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亿元</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10</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年期特别国债采取滚动发行的方式，完成了兑付工作。</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Rectangle 1">
            <a:extLst>
              <a:ext uri="{FF2B5EF4-FFF2-40B4-BE49-F238E27FC236}">
                <a16:creationId xmlns:a16="http://schemas.microsoft.com/office/drawing/2014/main" id="{FB16C899-E75F-4CDD-9BCB-E07CCD972B0E}"/>
              </a:ext>
            </a:extLst>
          </p:cNvPr>
          <p:cNvSpPr>
            <a:spLocks noChangeArrowheads="1"/>
          </p:cNvSpPr>
          <p:nvPr/>
        </p:nvSpPr>
        <p:spPr bwMode="auto">
          <a:xfrm>
            <a:off x="2987824" y="5517232"/>
            <a:ext cx="316835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zh-CN" altLang="zh-CN"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表</a:t>
            </a:r>
            <a:r>
              <a:rPr lang="en-US" altLang="zh-CN"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2017 </a:t>
            </a:r>
            <a:r>
              <a:rPr lang="zh-CN" altLang="en-US"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年特别国债发行情况</a:t>
            </a:r>
          </a:p>
        </p:txBody>
      </p:sp>
      <p:graphicFrame>
        <p:nvGraphicFramePr>
          <p:cNvPr id="8" name="表格 7">
            <a:extLst>
              <a:ext uri="{FF2B5EF4-FFF2-40B4-BE49-F238E27FC236}">
                <a16:creationId xmlns:a16="http://schemas.microsoft.com/office/drawing/2014/main" id="{34A88F4B-666F-48E4-96C7-8ABEE87A46E3}"/>
              </a:ext>
            </a:extLst>
          </p:cNvPr>
          <p:cNvGraphicFramePr/>
          <p:nvPr>
            <p:extLst>
              <p:ext uri="{D42A27DB-BD31-4B8C-83A1-F6EECF244321}">
                <p14:modId xmlns:p14="http://schemas.microsoft.com/office/powerpoint/2010/main" val="2896445803"/>
              </p:ext>
            </p:extLst>
          </p:nvPr>
        </p:nvGraphicFramePr>
        <p:xfrm>
          <a:off x="717113" y="5805264"/>
          <a:ext cx="7886700" cy="891540"/>
        </p:xfrm>
        <a:graphic>
          <a:graphicData uri="http://schemas.openxmlformats.org/drawingml/2006/table">
            <a:tbl>
              <a:tblPr firstRow="1" firstCol="1" bandRow="1">
                <a:tableStyleId>{9DCAF9ED-07DC-4A11-8D7F-57B35C25682E}</a:tableStyleId>
              </a:tblPr>
              <a:tblGrid>
                <a:gridCol w="628650">
                  <a:extLst>
                    <a:ext uri="{9D8B030D-6E8A-4147-A177-3AD203B41FA5}">
                      <a16:colId xmlns:a16="http://schemas.microsoft.com/office/drawing/2014/main" val="3177103020"/>
                    </a:ext>
                  </a:extLst>
                </a:gridCol>
                <a:gridCol w="1543050">
                  <a:extLst>
                    <a:ext uri="{9D8B030D-6E8A-4147-A177-3AD203B41FA5}">
                      <a16:colId xmlns:a16="http://schemas.microsoft.com/office/drawing/2014/main" val="488564464"/>
                    </a:ext>
                  </a:extLst>
                </a:gridCol>
                <a:gridCol w="1333500">
                  <a:extLst>
                    <a:ext uri="{9D8B030D-6E8A-4147-A177-3AD203B41FA5}">
                      <a16:colId xmlns:a16="http://schemas.microsoft.com/office/drawing/2014/main" val="303836927"/>
                    </a:ext>
                  </a:extLst>
                </a:gridCol>
                <a:gridCol w="2019300">
                  <a:extLst>
                    <a:ext uri="{9D8B030D-6E8A-4147-A177-3AD203B41FA5}">
                      <a16:colId xmlns:a16="http://schemas.microsoft.com/office/drawing/2014/main" val="3760536344"/>
                    </a:ext>
                  </a:extLst>
                </a:gridCol>
                <a:gridCol w="1333500">
                  <a:extLst>
                    <a:ext uri="{9D8B030D-6E8A-4147-A177-3AD203B41FA5}">
                      <a16:colId xmlns:a16="http://schemas.microsoft.com/office/drawing/2014/main" val="3777127043"/>
                    </a:ext>
                  </a:extLst>
                </a:gridCol>
                <a:gridCol w="1028700">
                  <a:extLst>
                    <a:ext uri="{9D8B030D-6E8A-4147-A177-3AD203B41FA5}">
                      <a16:colId xmlns:a16="http://schemas.microsoft.com/office/drawing/2014/main" val="1138113314"/>
                    </a:ext>
                  </a:extLst>
                </a:gridCol>
              </a:tblGrid>
              <a:tr h="180975">
                <a:tc>
                  <a:txBody>
                    <a:bodyPr/>
                    <a:lstStyle/>
                    <a:p>
                      <a:pPr algn="just" fontAlgn="t">
                        <a:spcBef>
                          <a:spcPts val="0"/>
                        </a:spcBef>
                        <a:spcAft>
                          <a:spcPts val="0"/>
                        </a:spcAft>
                      </a:pPr>
                      <a:r>
                        <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序号</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债券简称</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b="1" u="none" strike="noStrike" kern="1200" dirty="0">
                          <a:solidFill>
                            <a:schemeClr val="lt1"/>
                          </a:solidFill>
                          <a:effectLst/>
                          <a:latin typeface="Times New Roman" panose="02020603050405020304" pitchFamily="18" charset="0"/>
                          <a:ea typeface="微软雅黑" panose="020B0503020204020204" pitchFamily="34" charset="-122"/>
                          <a:cs typeface="Times New Roman" panose="02020603050405020304" pitchFamily="18" charset="0"/>
                        </a:rPr>
                        <a:t>发行日期</a:t>
                      </a: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b="1" u="none" strike="noStrike" kern="1200" dirty="0">
                          <a:solidFill>
                            <a:schemeClr val="lt1"/>
                          </a:solidFill>
                          <a:effectLst/>
                          <a:latin typeface="Times New Roman" panose="02020603050405020304" pitchFamily="18" charset="0"/>
                          <a:ea typeface="微软雅黑" panose="020B0503020204020204" pitchFamily="34" charset="-122"/>
                          <a:cs typeface="Times New Roman" panose="02020603050405020304" pitchFamily="18" charset="0"/>
                        </a:rPr>
                        <a:t>实际发行量（亿元）</a:t>
                      </a: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b="1" u="none" strike="noStrike" kern="1200">
                          <a:solidFill>
                            <a:schemeClr val="lt1"/>
                          </a:solidFill>
                          <a:effectLst/>
                          <a:latin typeface="Times New Roman" panose="02020603050405020304" pitchFamily="18" charset="0"/>
                          <a:ea typeface="微软雅黑" panose="020B0503020204020204" pitchFamily="34" charset="-122"/>
                          <a:cs typeface="Times New Roman" panose="02020603050405020304" pitchFamily="18" charset="0"/>
                        </a:rPr>
                        <a:t>票面利率</a:t>
                      </a: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b="1" u="none" strike="noStrike" kern="1200" dirty="0">
                          <a:solidFill>
                            <a:schemeClr val="lt1"/>
                          </a:solidFill>
                          <a:effectLst/>
                          <a:latin typeface="Times New Roman" panose="02020603050405020304" pitchFamily="18" charset="0"/>
                          <a:ea typeface="微软雅黑" panose="020B0503020204020204" pitchFamily="34" charset="-122"/>
                          <a:cs typeface="Times New Roman" panose="02020603050405020304" pitchFamily="18" charset="0"/>
                        </a:rPr>
                        <a:t>债券期限</a:t>
                      </a: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348197"/>
                  </a:ext>
                </a:extLst>
              </a:tr>
              <a:tr h="180975">
                <a:tc>
                  <a:txBody>
                    <a:bodyPr/>
                    <a:lstStyle/>
                    <a:p>
                      <a:pPr algn="just" fontAlgn="t">
                        <a:spcBef>
                          <a:spcPts val="0"/>
                        </a:spcBef>
                        <a:spcAft>
                          <a:spcPts val="0"/>
                        </a:spcAft>
                      </a:pPr>
                      <a:r>
                        <a:rPr lang="en-US"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1</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altLang="zh-CN"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17</a:t>
                      </a:r>
                      <a:r>
                        <a:rPr lang="zh-CN" altLang="en-US"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特别国债</a:t>
                      </a:r>
                      <a:r>
                        <a:rPr lang="en-US" altLang="zh-CN"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01</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2017/8/29</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4,000</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3.60%</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altLang="zh-CN"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7</a:t>
                      </a:r>
                      <a:r>
                        <a:rPr lang="zh-CN" altLang="en-US"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24098214"/>
                  </a:ext>
                </a:extLst>
              </a:tr>
              <a:tr h="180975">
                <a:tc>
                  <a:txBody>
                    <a:bodyPr/>
                    <a:lstStyle/>
                    <a:p>
                      <a:pPr algn="just" fontAlgn="t">
                        <a:spcBef>
                          <a:spcPts val="0"/>
                        </a:spcBef>
                        <a:spcAft>
                          <a:spcPts val="0"/>
                        </a:spcAft>
                      </a:pPr>
                      <a:r>
                        <a:rPr lang="en-US"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2</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altLang="zh-CN"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17</a:t>
                      </a:r>
                      <a:r>
                        <a:rPr lang="zh-CN" altLang="en-US"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特别国债</a:t>
                      </a:r>
                      <a:r>
                        <a:rPr lang="en-US" altLang="zh-CN"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02</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2017/8/29</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2,000</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3.62%</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altLang="zh-CN"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10</a:t>
                      </a:r>
                      <a:r>
                        <a:rPr lang="zh-CN" altLang="en-US"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6718458"/>
                  </a:ext>
                </a:extLst>
              </a:tr>
              <a:tr h="180975">
                <a:tc>
                  <a:txBody>
                    <a:bodyPr/>
                    <a:lstStyle/>
                    <a:p>
                      <a:pPr algn="just" fontAlgn="t">
                        <a:spcBef>
                          <a:spcPts val="0"/>
                        </a:spcBef>
                        <a:spcAft>
                          <a:spcPts val="0"/>
                        </a:spcAft>
                      </a:pPr>
                      <a:r>
                        <a:rPr lang="en-US"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3</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altLang="zh-CN"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17</a:t>
                      </a:r>
                      <a:r>
                        <a:rPr lang="zh-CN" altLang="en-US"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特别国债</a:t>
                      </a:r>
                      <a:r>
                        <a:rPr lang="en-US" altLang="zh-CN"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03</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2017/9/18</a:t>
                      </a:r>
                      <a:endParaRPr lang="en-US" altLang="zh-CN"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964</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3.59%</a:t>
                      </a:r>
                      <a:endParaRPr lang="en-US" altLang="zh-CN"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altLang="zh-CN"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5</a:t>
                      </a:r>
                      <a:r>
                        <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04185169"/>
                  </a:ext>
                </a:extLst>
              </a:tr>
            </a:tbl>
          </a:graphicData>
        </a:graphic>
      </p:graphicFrame>
    </p:spTree>
    <p:extLst>
      <p:ext uri="{BB962C8B-B14F-4D97-AF65-F5344CB8AC3E}">
        <p14:creationId xmlns:p14="http://schemas.microsoft.com/office/powerpoint/2010/main" val="3543521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13</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buNone/>
                <a:defRPr/>
              </a:pPr>
              <a:r>
                <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美</a:t>
              </a:r>
              <a:r>
                <a:rPr lang="zh-CN" altLang="zh-CN"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国发行的定向国债</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二</a:t>
            </a:r>
          </a:p>
        </p:txBody>
      </p:sp>
    </p:spTree>
    <p:extLst>
      <p:ext uri="{BB962C8B-B14F-4D97-AF65-F5344CB8AC3E}">
        <p14:creationId xmlns:p14="http://schemas.microsoft.com/office/powerpoint/2010/main" val="25707147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F845A7E7-BA50-4E8A-BEA7-1EE776C10267}"/>
              </a:ext>
            </a:extLst>
          </p:cNvPr>
          <p:cNvSpPr>
            <a:spLocks noGrp="1"/>
          </p:cNvSpPr>
          <p:nvPr>
            <p:ph type="sldNum" sz="quarter" idx="12"/>
          </p:nvPr>
        </p:nvSpPr>
        <p:spPr/>
        <p:txBody>
          <a:bodyPr/>
          <a:lstStyle/>
          <a:p>
            <a:pPr>
              <a:defRPr/>
            </a:pPr>
            <a:fld id="{30F11AE2-8E3C-4A92-9BBF-8CC289021EE2}" type="slidenum">
              <a:rPr lang="zh-CN" altLang="en-US" smtClean="0"/>
              <a:pPr>
                <a:defRPr/>
              </a:pPr>
              <a:t>14</a:t>
            </a:fld>
            <a:endParaRPr lang="zh-CN" altLang="en-US"/>
          </a:p>
        </p:txBody>
      </p:sp>
      <p:sp>
        <p:nvSpPr>
          <p:cNvPr id="6" name="文本框 5">
            <a:extLst>
              <a:ext uri="{FF2B5EF4-FFF2-40B4-BE49-F238E27FC236}">
                <a16:creationId xmlns:a16="http://schemas.microsoft.com/office/drawing/2014/main" id="{475CBB41-26C0-494D-AEF0-1139962D313E}"/>
              </a:ext>
            </a:extLst>
          </p:cNvPr>
          <p:cNvSpPr txBox="1"/>
          <p:nvPr/>
        </p:nvSpPr>
        <p:spPr>
          <a:xfrm>
            <a:off x="395536" y="836712"/>
            <a:ext cx="6840760" cy="523220"/>
          </a:xfrm>
          <a:prstGeom prst="rect">
            <a:avLst/>
          </a:prstGeom>
          <a:noFill/>
        </p:spPr>
        <p:txBody>
          <a:bodyPr wrap="square">
            <a:spAutoFit/>
          </a:bodyPr>
          <a:lstStyle>
            <a:defPPr>
              <a:defRPr lang="zh-CN"/>
            </a:defPPr>
            <a:lvl1pPr indent="267970" algn="just">
              <a:defRPr sz="2800" b="1">
                <a:latin typeface="微软雅黑" panose="020B0503020204020204" pitchFamily="34" charset="-122"/>
                <a:ea typeface="微软雅黑" panose="020B0503020204020204" pitchFamily="34" charset="-122"/>
              </a:defRPr>
            </a:lvl1pPr>
          </a:lstStyle>
          <a:p>
            <a:r>
              <a:rPr lang="zh-CN" altLang="en-US" dirty="0"/>
              <a:t>一</a:t>
            </a:r>
            <a:r>
              <a:rPr lang="zh-CN" altLang="zh-CN" dirty="0"/>
              <a:t>、联邦社保基金投资国债的具体规定</a:t>
            </a:r>
          </a:p>
        </p:txBody>
      </p:sp>
      <p:sp>
        <p:nvSpPr>
          <p:cNvPr id="3" name="Rectangle 1">
            <a:extLst>
              <a:ext uri="{FF2B5EF4-FFF2-40B4-BE49-F238E27FC236}">
                <a16:creationId xmlns:a16="http://schemas.microsoft.com/office/drawing/2014/main" id="{753523BC-BC06-42E9-8E29-1DC40160A3AA}"/>
              </a:ext>
            </a:extLst>
          </p:cNvPr>
          <p:cNvSpPr>
            <a:spLocks noChangeArrowheads="1"/>
          </p:cNvSpPr>
          <p:nvPr/>
        </p:nvSpPr>
        <p:spPr bwMode="auto">
          <a:xfrm>
            <a:off x="594274" y="1364432"/>
            <a:ext cx="8092526" cy="4607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a:lnSpc>
                <a:spcPts val="2500"/>
              </a:lnSpc>
              <a:spcAft>
                <a:spcPts val="1000"/>
              </a:spcAft>
              <a:buClrTx/>
              <a:buSzTx/>
              <a:buFontTx/>
              <a:buNone/>
              <a:tabLst/>
            </a:pPr>
            <a:r>
              <a:rPr lang="zh-CN" altLang="zh-CN" sz="16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6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）特殊国债的期限</a:t>
            </a:r>
          </a:p>
          <a:p>
            <a:pPr marL="0" marR="0" lvl="0" indent="266700" algn="l" defTabSz="914400" rtl="0" eaLnBrk="0" fontAlgn="base" latinLnBrk="0" hangingPunct="0">
              <a:lnSpc>
                <a:spcPts val="2500"/>
              </a:lnSpc>
              <a:spcBef>
                <a:spcPct val="0"/>
              </a:spcBef>
              <a:spcAft>
                <a:spcPts val="0"/>
              </a:spcAft>
              <a:buClrTx/>
              <a:buSzTx/>
              <a:buFontTx/>
              <a:buNone/>
              <a:tabLst/>
            </a:pPr>
            <a:r>
              <a:rPr kumimoji="0" lang="zh-CN" altLang="en-US"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根据期限不同，社保基金购买的特殊国债又分为债务凭证和中长期国债。</a:t>
            </a:r>
            <a:endParaRPr kumimoji="0" lang="zh-CN" altLang="en-US" sz="1400" b="0" i="0" u="none" strike="noStrike" cap="none" normalizeH="0" baseline="0" dirty="0">
              <a:ln>
                <a:noFill/>
              </a:ln>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marL="0" marR="0" lvl="0" indent="266700" algn="l" defTabSz="914400" rtl="0" eaLnBrk="0" fontAlgn="base" latinLnBrk="0" hangingPunct="0">
              <a:lnSpc>
                <a:spcPts val="2500"/>
              </a:lnSpc>
              <a:spcBef>
                <a:spcPct val="0"/>
              </a:spcBef>
              <a:spcAft>
                <a:spcPts val="0"/>
              </a:spcAft>
              <a:buClrTx/>
              <a:buSzTx/>
              <a:buFontTx/>
              <a:buNone/>
              <a:tabLst/>
            </a:pPr>
            <a:r>
              <a:rPr kumimoji="0" lang="en-US" altLang="zh-CN"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a:t>
            </a:r>
            <a:r>
              <a:rPr kumimoji="0" lang="zh-CN" altLang="en-US"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、债务凭证（</a:t>
            </a:r>
            <a:r>
              <a:rPr kumimoji="0" lang="en-US" altLang="zh-CN"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certificates of indebtedness</a:t>
            </a:r>
            <a:r>
              <a:rPr kumimoji="0" lang="zh-CN" altLang="en-US"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）。在任何一天，当联邦社保基金出现盈余资金时，立即将资金转换成短期国债，这些短期国债的到期日均为下一年的</a:t>
            </a:r>
            <a:r>
              <a:rPr kumimoji="0" lang="en-US" altLang="zh-CN"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6</a:t>
            </a:r>
            <a:r>
              <a:rPr kumimoji="0" lang="zh-CN" altLang="en-US"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月</a:t>
            </a:r>
            <a:r>
              <a:rPr kumimoji="0" lang="en-US" altLang="zh-CN"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30</a:t>
            </a:r>
            <a:r>
              <a:rPr kumimoji="0" lang="zh-CN" altLang="en-US"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日。</a:t>
            </a:r>
            <a:endParaRPr kumimoji="0" lang="zh-CN" altLang="en-US" sz="1400" b="0" i="0" u="none" strike="noStrike" cap="none" normalizeH="0" baseline="0" dirty="0">
              <a:ln>
                <a:noFill/>
              </a:ln>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marL="0" marR="0" lvl="0" indent="266700" algn="l" defTabSz="914400" rtl="0" eaLnBrk="0" fontAlgn="base" latinLnBrk="0" hangingPunct="0">
              <a:lnSpc>
                <a:spcPts val="2500"/>
              </a:lnSpc>
              <a:spcBef>
                <a:spcPct val="0"/>
              </a:spcBef>
              <a:spcAft>
                <a:spcPts val="0"/>
              </a:spcAft>
              <a:buClrTx/>
              <a:buSzTx/>
              <a:buFontTx/>
              <a:buNone/>
              <a:tabLst/>
            </a:pPr>
            <a:r>
              <a:rPr kumimoji="0" lang="en-US" altLang="zh-CN"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B</a:t>
            </a:r>
            <a:r>
              <a:rPr kumimoji="0" lang="zh-CN" altLang="en-US"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、中长期国债（</a:t>
            </a:r>
            <a:r>
              <a:rPr kumimoji="0" lang="en-US" altLang="zh-CN"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special issue notes or bonds</a:t>
            </a:r>
            <a:r>
              <a:rPr kumimoji="0" lang="zh-CN" altLang="en-US"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）。在每年的</a:t>
            </a:r>
            <a:r>
              <a:rPr kumimoji="0" lang="en-US" altLang="zh-CN"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6</a:t>
            </a:r>
            <a:r>
              <a:rPr kumimoji="0" lang="zh-CN" altLang="en-US"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月</a:t>
            </a:r>
            <a:r>
              <a:rPr kumimoji="0" lang="en-US" altLang="zh-CN"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30</a:t>
            </a:r>
            <a:r>
              <a:rPr kumimoji="0" lang="zh-CN" altLang="en-US"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日，所有的短期国债集中到期，部分以往发行的长期国债也刚好到期。联邦社保基金将这些到期国债兑取的现金，全部用于购买中长期国债，并使所持有的全部国债的剩余期限平均分布在一年至十五年。</a:t>
            </a:r>
            <a:endParaRPr kumimoji="0" lang="zh-CN" altLang="en-US" sz="1400" b="0" i="0" u="none" strike="noStrike" cap="none" normalizeH="0" baseline="0" dirty="0">
              <a:ln>
                <a:noFill/>
              </a:ln>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a:lnSpc>
                <a:spcPts val="2500"/>
              </a:lnSpc>
              <a:spcBef>
                <a:spcPts val="1000"/>
              </a:spcBef>
              <a:spcAft>
                <a:spcPts val="1000"/>
              </a:spcAft>
            </a:pPr>
            <a:r>
              <a:rPr lang="zh-CN" altLang="en-US" sz="16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16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）特殊国债的利率</a:t>
            </a:r>
          </a:p>
          <a:p>
            <a:pPr marL="0" marR="0" lvl="0" indent="266700" algn="l" defTabSz="914400" rtl="0" eaLnBrk="0" fontAlgn="base" latinLnBrk="0" hangingPunct="0">
              <a:lnSpc>
                <a:spcPts val="2500"/>
              </a:lnSpc>
              <a:spcBef>
                <a:spcPct val="0"/>
              </a:spcBef>
              <a:spcAft>
                <a:spcPts val="0"/>
              </a:spcAft>
              <a:buClrTx/>
              <a:buSzTx/>
              <a:buFontTx/>
              <a:buNone/>
              <a:tabLst/>
            </a:pPr>
            <a:r>
              <a:rPr kumimoji="0" lang="zh-CN" altLang="en-US"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为了最大程度上保证特殊国债的利率与可流通国债的利率一致，联邦社保基金所持国债的利率是根据美国长期国债的平均收益率计算的。这一平均收益率是指可流通的剩余期限在四年期及以上的所有美国国债的加权平均收益率。该收益率根据每月最后一个国债交易日的国债交易价格重新计算，并作为下一个月新发行特殊国债的利率。国债的利率一旦确定，在该国债的流通过程中不会再做调整。特殊国债每年派两次利息，分别在每年的</a:t>
            </a:r>
            <a:r>
              <a:rPr kumimoji="0" lang="en-US" altLang="zh-CN"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6</a:t>
            </a:r>
            <a:r>
              <a:rPr kumimoji="0" lang="zh-CN" altLang="en-US"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月</a:t>
            </a:r>
            <a:r>
              <a:rPr kumimoji="0" lang="en-US" altLang="zh-CN"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30</a:t>
            </a:r>
            <a:r>
              <a:rPr kumimoji="0" lang="zh-CN" altLang="en-US"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日和</a:t>
            </a:r>
            <a:r>
              <a:rPr kumimoji="0" lang="en-US" altLang="zh-CN"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12</a:t>
            </a:r>
            <a:r>
              <a:rPr kumimoji="0" lang="zh-CN" altLang="en-US"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月</a:t>
            </a:r>
            <a:r>
              <a:rPr kumimoji="0" lang="en-US" altLang="zh-CN"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31</a:t>
            </a:r>
            <a:r>
              <a:rPr kumimoji="0" lang="zh-CN" altLang="en-US"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日付息一次。</a:t>
            </a:r>
            <a:endParaRPr kumimoji="0" lang="en-US" altLang="zh-CN" sz="14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5080537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884D946E-D6CD-4991-A32A-EC29632C5015}"/>
              </a:ext>
            </a:extLst>
          </p:cNvPr>
          <p:cNvSpPr>
            <a:spLocks noGrp="1"/>
          </p:cNvSpPr>
          <p:nvPr>
            <p:ph type="sldNum" sz="quarter" idx="12"/>
          </p:nvPr>
        </p:nvSpPr>
        <p:spPr/>
        <p:txBody>
          <a:bodyPr/>
          <a:lstStyle/>
          <a:p>
            <a:pPr>
              <a:defRPr/>
            </a:pPr>
            <a:fld id="{30F11AE2-8E3C-4A92-9BBF-8CC289021EE2}" type="slidenum">
              <a:rPr lang="zh-CN" altLang="en-US" smtClean="0"/>
              <a:pPr>
                <a:defRPr/>
              </a:pPr>
              <a:t>15</a:t>
            </a:fld>
            <a:endParaRPr lang="zh-CN" altLang="en-US"/>
          </a:p>
        </p:txBody>
      </p:sp>
      <p:sp>
        <p:nvSpPr>
          <p:cNvPr id="4" name="文本框 3">
            <a:extLst>
              <a:ext uri="{FF2B5EF4-FFF2-40B4-BE49-F238E27FC236}">
                <a16:creationId xmlns:a16="http://schemas.microsoft.com/office/drawing/2014/main" id="{7C13C062-A735-4C75-A226-83E390379A70}"/>
              </a:ext>
            </a:extLst>
          </p:cNvPr>
          <p:cNvSpPr txBox="1"/>
          <p:nvPr/>
        </p:nvSpPr>
        <p:spPr>
          <a:xfrm>
            <a:off x="755576" y="818342"/>
            <a:ext cx="7488832" cy="3068404"/>
          </a:xfrm>
          <a:prstGeom prst="rect">
            <a:avLst/>
          </a:prstGeom>
          <a:noFill/>
        </p:spPr>
        <p:txBody>
          <a:bodyPr wrap="square">
            <a:spAutoFit/>
          </a:bodyPr>
          <a:lstStyle/>
          <a:p>
            <a:pPr indent="266700" eaLnBrk="0" fontAlgn="base" hangingPunct="0">
              <a:lnSpc>
                <a:spcPts val="2500"/>
              </a:lnSpc>
              <a:spcBef>
                <a:spcPts val="1000"/>
              </a:spcBef>
              <a:spcAft>
                <a:spcPts val="1000"/>
              </a:spcAft>
            </a:pPr>
            <a:r>
              <a:rPr lang="zh-CN" altLang="zh-CN" sz="16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3</a:t>
            </a:r>
            <a:r>
              <a:rPr lang="zh-CN" altLang="zh-CN" sz="16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）特殊国债提前兑取的政策</a:t>
            </a:r>
          </a:p>
          <a:p>
            <a:pPr indent="266700" eaLnBrk="0" fontAlgn="base" hangingPunct="0">
              <a:lnSpc>
                <a:spcPts val="2500"/>
              </a:lnSpc>
              <a:spcBef>
                <a:spcPct val="0"/>
              </a:spcBef>
            </a:pPr>
            <a:r>
              <a:rPr lang="en-US"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只要联邦社保基金有支出需求，可以在任何时候提前兑取特殊国债。兑取的价格是国债本金与持有期应计利息之和。这一规定充分保证了联邦社保基金的资金流动性，同时确保联邦社保基金持有的国债免受债券市场波动的影响，也免受提前兑取的罚息。兑取的顺序是：剩余期限最短的国债先兑取；同剩余期限的国债，则低利率的国债先兑取；同剩余期限和利率的国债，则按先进先出法兑取。</a:t>
            </a:r>
            <a:endParaRPr lang="en-US"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indent="266700" eaLnBrk="0" fontAlgn="base" hangingPunct="0">
              <a:lnSpc>
                <a:spcPts val="2500"/>
              </a:lnSpc>
              <a:spcBef>
                <a:spcPct val="0"/>
              </a:spcBef>
            </a:pPr>
            <a:r>
              <a:rPr lang="en-US"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2018</a:t>
            </a:r>
            <a:r>
              <a:rPr lang="zh-CN"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财年，美国联邦政府老年与遗属保险信托基金首次出现收不抵支</a:t>
            </a:r>
            <a:r>
              <a:rPr lang="zh-CN" altLang="en-US"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需要兑取国债来弥补收支缺口。根据</a:t>
            </a:r>
            <a:r>
              <a:rPr lang="en-US"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2018</a:t>
            </a:r>
            <a:r>
              <a:rPr lang="zh-CN"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年财年的基金精算报告，基金积累的资产将因弥补收支缺口而逐步减少，到</a:t>
            </a:r>
            <a:r>
              <a:rPr lang="en-US"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2034</a:t>
            </a:r>
            <a:r>
              <a:rPr lang="zh-CN" altLang="zh-CN" sz="14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年全部用尽。到时老年与遗属保险信托基金将无钱投资国债。</a:t>
            </a:r>
          </a:p>
        </p:txBody>
      </p:sp>
      <p:graphicFrame>
        <p:nvGraphicFramePr>
          <p:cNvPr id="7" name="图表 6">
            <a:extLst>
              <a:ext uri="{FF2B5EF4-FFF2-40B4-BE49-F238E27FC236}">
                <a16:creationId xmlns:a16="http://schemas.microsoft.com/office/drawing/2014/main" id="{13E7E4D8-D63C-418B-A584-8A288A7F4786}"/>
              </a:ext>
            </a:extLst>
          </p:cNvPr>
          <p:cNvGraphicFramePr/>
          <p:nvPr>
            <p:extLst>
              <p:ext uri="{D42A27DB-BD31-4B8C-83A1-F6EECF244321}">
                <p14:modId xmlns:p14="http://schemas.microsoft.com/office/powerpoint/2010/main" val="769661180"/>
              </p:ext>
            </p:extLst>
          </p:nvPr>
        </p:nvGraphicFramePr>
        <p:xfrm>
          <a:off x="2195369" y="3899582"/>
          <a:ext cx="4753262" cy="2304238"/>
        </p:xfrm>
        <a:graphic>
          <a:graphicData uri="http://schemas.openxmlformats.org/drawingml/2006/chart">
            <c:chart xmlns:c="http://schemas.openxmlformats.org/drawingml/2006/chart" xmlns:r="http://schemas.openxmlformats.org/officeDocument/2006/relationships" r:id="rId2"/>
          </a:graphicData>
        </a:graphic>
      </p:graphicFrame>
      <p:sp>
        <p:nvSpPr>
          <p:cNvPr id="9" name="文本框 8">
            <a:extLst>
              <a:ext uri="{FF2B5EF4-FFF2-40B4-BE49-F238E27FC236}">
                <a16:creationId xmlns:a16="http://schemas.microsoft.com/office/drawing/2014/main" id="{5D7F5E55-0545-46F8-BAE6-A12AFB62A480}"/>
              </a:ext>
            </a:extLst>
          </p:cNvPr>
          <p:cNvSpPr txBox="1"/>
          <p:nvPr/>
        </p:nvSpPr>
        <p:spPr>
          <a:xfrm>
            <a:off x="2303748" y="6356350"/>
            <a:ext cx="4536504" cy="276999"/>
          </a:xfrm>
          <a:prstGeom prst="rect">
            <a:avLst/>
          </a:prstGeom>
          <a:noFill/>
        </p:spPr>
        <p:txBody>
          <a:bodyPr wrap="square">
            <a:spAutoFit/>
          </a:bodyPr>
          <a:lstStyle/>
          <a:p>
            <a:pPr algn="ctr"/>
            <a:r>
              <a:rPr lang="zh-CN" altLang="zh-CN" sz="12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图</a:t>
            </a:r>
            <a:r>
              <a:rPr lang="en-US" altLang="zh-CN" sz="12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2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历年美国</a:t>
            </a:r>
            <a:r>
              <a:rPr lang="en-US" altLang="zh-CN" sz="12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OASI</a:t>
            </a:r>
            <a:r>
              <a:rPr lang="zh-CN" altLang="zh-CN" sz="12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基金收入和支出情况（单位：</a:t>
            </a:r>
            <a:r>
              <a:rPr lang="en-US" altLang="zh-CN" sz="12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10</a:t>
            </a:r>
            <a:r>
              <a:rPr lang="zh-CN" altLang="zh-CN" sz="12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亿美元）</a:t>
            </a:r>
            <a:endParaRPr lang="zh-CN" altLang="zh-CN" sz="12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8959736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CA8CC526-11E1-4AAC-B5C5-FDAB8D01E10B}"/>
              </a:ext>
            </a:extLst>
          </p:cNvPr>
          <p:cNvSpPr>
            <a:spLocks noGrp="1"/>
          </p:cNvSpPr>
          <p:nvPr>
            <p:ph type="sldNum" sz="quarter" idx="12"/>
          </p:nvPr>
        </p:nvSpPr>
        <p:spPr/>
        <p:txBody>
          <a:bodyPr/>
          <a:lstStyle/>
          <a:p>
            <a:pPr>
              <a:defRPr/>
            </a:pPr>
            <a:fld id="{30F11AE2-8E3C-4A92-9BBF-8CC289021EE2}" type="slidenum">
              <a:rPr lang="zh-CN" altLang="en-US" smtClean="0"/>
              <a:pPr>
                <a:defRPr/>
              </a:pPr>
              <a:t>16</a:t>
            </a:fld>
            <a:endParaRPr lang="zh-CN" altLang="en-US"/>
          </a:p>
        </p:txBody>
      </p:sp>
      <p:sp>
        <p:nvSpPr>
          <p:cNvPr id="4" name="文本框 3">
            <a:extLst>
              <a:ext uri="{FF2B5EF4-FFF2-40B4-BE49-F238E27FC236}">
                <a16:creationId xmlns:a16="http://schemas.microsoft.com/office/drawing/2014/main" id="{362C6349-B545-4C4A-AEE0-80BCDBDA81AC}"/>
              </a:ext>
            </a:extLst>
          </p:cNvPr>
          <p:cNvSpPr txBox="1"/>
          <p:nvPr/>
        </p:nvSpPr>
        <p:spPr>
          <a:xfrm>
            <a:off x="395536" y="908720"/>
            <a:ext cx="5688632"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二</a:t>
            </a:r>
            <a:r>
              <a:rPr lang="zh-CN"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这一投资模式的主要优点</a:t>
            </a:r>
            <a:endParaRPr lang="zh-CN" altLang="zh-CN" sz="28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71C99679-8673-42E8-8188-E72C2C674F62}"/>
              </a:ext>
            </a:extLst>
          </p:cNvPr>
          <p:cNvSpPr txBox="1"/>
          <p:nvPr/>
        </p:nvSpPr>
        <p:spPr>
          <a:xfrm>
            <a:off x="647564" y="1772816"/>
            <a:ext cx="7848872" cy="3657668"/>
          </a:xfrm>
          <a:prstGeom prst="rect">
            <a:avLst/>
          </a:prstGeom>
          <a:noFill/>
        </p:spPr>
        <p:txBody>
          <a:bodyPr wrap="square">
            <a:spAutoFit/>
          </a:bodyPr>
          <a:lstStyle/>
          <a:p>
            <a:pPr marL="285750" indent="-285750">
              <a:lnSpc>
                <a:spcPts val="2500"/>
              </a:lnSpc>
              <a:spcAft>
                <a:spcPts val="1000"/>
              </a:spcAft>
              <a:buFont typeface="Wingdings" panose="05000000000000000000" pitchFamily="2" charset="2"/>
              <a:buChar char="l"/>
            </a:pPr>
            <a:r>
              <a:rPr lang="zh-CN" altLang="zh-CN" b="1"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保证了联邦社保基金的支出需求</a:t>
            </a:r>
          </a:p>
          <a:p>
            <a:pPr indent="266700" algn="l">
              <a:lnSpc>
                <a:spcPts val="2500"/>
              </a:lnSpc>
              <a:spcAft>
                <a:spcPts val="1000"/>
              </a:spcAft>
            </a:pPr>
            <a:r>
              <a:rPr lang="en-US" altLang="zh-CN"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如前所述，当联邦社保基金有支出需求时，可向美国财政部提前兑取国债，并得到相应的利息。如果社保基金直接投资国债二级市场，则可能因国债市场波动而造成社保基金无法抛售国债，或以较低的价格抛售国债。</a:t>
            </a:r>
            <a:endParaRPr lang="zh-CN" altLang="zh-CN"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marL="285750" lvl="0" indent="-285750" algn="l">
              <a:lnSpc>
                <a:spcPts val="2500"/>
              </a:lnSpc>
              <a:spcAft>
                <a:spcPts val="1000"/>
              </a:spcAft>
              <a:buFont typeface="Wingdings" panose="05000000000000000000" pitchFamily="2" charset="2"/>
              <a:buChar char="l"/>
            </a:pPr>
            <a:r>
              <a:rPr lang="zh-CN" altLang="zh-CN"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避免了对国债市场的直接干预</a:t>
            </a:r>
            <a:endParaRPr lang="zh-CN" altLang="zh-CN"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l">
              <a:lnSpc>
                <a:spcPts val="2500"/>
              </a:lnSpc>
              <a:spcAft>
                <a:spcPts val="1000"/>
              </a:spcAft>
            </a:pPr>
            <a:r>
              <a:rPr lang="en-US" altLang="zh-CN"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虽然联邦社保基金也可直接在国债二级市场购买国债，但是联邦社保基金的信托管理人是财政部，财政部既作为国债的发行人，如果又作为国债二级市场的投资者，存在利益冲突，也容易被视为利用内幕信息非法牟利，甚至还可能干扰美联储的货币政策。因此，联邦社保基金在</a:t>
            </a:r>
            <a:r>
              <a:rPr lang="en-US" altLang="zh-CN"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1980</a:t>
            </a:r>
            <a:r>
              <a:rPr lang="zh-CN" altLang="zh-CN"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年代以后从未在国债二级市场上购买过国债（</a:t>
            </a:r>
            <a:r>
              <a:rPr lang="en-US" altLang="zh-CN"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Kunkel</a:t>
            </a:r>
            <a:r>
              <a:rPr lang="zh-CN" altLang="zh-CN"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en-US" altLang="zh-CN"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1999</a:t>
            </a:r>
            <a:r>
              <a:rPr lang="zh-CN" altLang="zh-CN"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endParaRPr lang="zh-CN" altLang="zh-CN"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7647324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8B3FAC26-0A81-44B0-BC0F-243084C18EBC}"/>
              </a:ext>
            </a:extLst>
          </p:cNvPr>
          <p:cNvSpPr>
            <a:spLocks noGrp="1"/>
          </p:cNvSpPr>
          <p:nvPr>
            <p:ph type="sldNum" sz="quarter" idx="12"/>
          </p:nvPr>
        </p:nvSpPr>
        <p:spPr/>
        <p:txBody>
          <a:bodyPr/>
          <a:lstStyle/>
          <a:p>
            <a:pPr>
              <a:defRPr/>
            </a:pPr>
            <a:fld id="{30F11AE2-8E3C-4A92-9BBF-8CC289021EE2}" type="slidenum">
              <a:rPr lang="zh-CN" altLang="en-US" smtClean="0"/>
              <a:pPr>
                <a:defRPr/>
              </a:pPr>
              <a:t>17</a:t>
            </a:fld>
            <a:endParaRPr lang="zh-CN" altLang="en-US"/>
          </a:p>
        </p:txBody>
      </p:sp>
      <p:sp>
        <p:nvSpPr>
          <p:cNvPr id="4" name="文本框 3">
            <a:extLst>
              <a:ext uri="{FF2B5EF4-FFF2-40B4-BE49-F238E27FC236}">
                <a16:creationId xmlns:a16="http://schemas.microsoft.com/office/drawing/2014/main" id="{D352850D-78EA-434E-8E86-A5B751EF1360}"/>
              </a:ext>
            </a:extLst>
          </p:cNvPr>
          <p:cNvSpPr txBox="1"/>
          <p:nvPr/>
        </p:nvSpPr>
        <p:spPr>
          <a:xfrm>
            <a:off x="395536" y="836712"/>
            <a:ext cx="6157664" cy="523220"/>
          </a:xfrm>
          <a:prstGeom prst="rect">
            <a:avLst/>
          </a:prstGeom>
          <a:noFill/>
        </p:spPr>
        <p:txBody>
          <a:bodyPr wrap="square">
            <a:spAutoFit/>
          </a:bodyPr>
          <a:lstStyle>
            <a:defPPr>
              <a:defRPr lang="zh-CN"/>
            </a:defPPr>
            <a:lvl1pPr indent="267970" algn="just">
              <a:defRPr sz="2800" b="1">
                <a:latin typeface="微软雅黑" panose="020B0503020204020204" pitchFamily="34" charset="-122"/>
                <a:ea typeface="微软雅黑" panose="020B0503020204020204" pitchFamily="34" charset="-122"/>
              </a:defRPr>
            </a:lvl1pPr>
          </a:lstStyle>
          <a:p>
            <a:r>
              <a:rPr lang="zh-CN" altLang="en-US" dirty="0"/>
              <a:t>三</a:t>
            </a:r>
            <a:r>
              <a:rPr lang="zh-CN" altLang="zh-CN" dirty="0"/>
              <a:t>、美国社保基金投资模式的争议</a:t>
            </a:r>
          </a:p>
        </p:txBody>
      </p:sp>
      <p:grpSp>
        <p:nvGrpSpPr>
          <p:cNvPr id="25" name="组合 24">
            <a:extLst>
              <a:ext uri="{FF2B5EF4-FFF2-40B4-BE49-F238E27FC236}">
                <a16:creationId xmlns:a16="http://schemas.microsoft.com/office/drawing/2014/main" id="{52D3A69E-5109-4F5A-8AD5-036513A8AB58}"/>
              </a:ext>
            </a:extLst>
          </p:cNvPr>
          <p:cNvGrpSpPr/>
          <p:nvPr/>
        </p:nvGrpSpPr>
        <p:grpSpPr>
          <a:xfrm>
            <a:off x="537592" y="2748409"/>
            <a:ext cx="8426896" cy="4352999"/>
            <a:chOff x="609600" y="2460377"/>
            <a:chExt cx="8426896" cy="4352999"/>
          </a:xfrm>
        </p:grpSpPr>
        <p:sp>
          <p:nvSpPr>
            <p:cNvPr id="8" name="AutoShape 3">
              <a:extLst>
                <a:ext uri="{FF2B5EF4-FFF2-40B4-BE49-F238E27FC236}">
                  <a16:creationId xmlns:a16="http://schemas.microsoft.com/office/drawing/2014/main" id="{EAD1137D-9E55-420B-8BC9-5EC3BCC09FC9}"/>
                </a:ext>
              </a:extLst>
            </p:cNvPr>
            <p:cNvSpPr>
              <a:spLocks noChangeArrowheads="1"/>
            </p:cNvSpPr>
            <p:nvPr/>
          </p:nvSpPr>
          <p:spPr bwMode="gray">
            <a:xfrm>
              <a:off x="609600" y="3135138"/>
              <a:ext cx="4041775" cy="3678238"/>
            </a:xfrm>
            <a:custGeom>
              <a:avLst/>
              <a:gdLst>
                <a:gd name="G0" fmla="+- 6050 0 0"/>
                <a:gd name="G1" fmla="+- 11775378 0 0"/>
                <a:gd name="G2" fmla="+- 0 0 11775378"/>
                <a:gd name="T0" fmla="*/ 0 256 1"/>
                <a:gd name="T1" fmla="*/ 180 256 1"/>
                <a:gd name="G3" fmla="+- 11775378 T0 T1"/>
                <a:gd name="T2" fmla="*/ 0 256 1"/>
                <a:gd name="T3" fmla="*/ 90 256 1"/>
                <a:gd name="G4" fmla="+- 11775378 T2 T3"/>
                <a:gd name="G5" fmla="*/ G4 2 1"/>
                <a:gd name="T4" fmla="*/ 90 256 1"/>
                <a:gd name="T5" fmla="*/ 0 256 1"/>
                <a:gd name="G6" fmla="+- 11775378 T4 T5"/>
                <a:gd name="G7" fmla="*/ G6 2 1"/>
                <a:gd name="G8" fmla="abs 1177537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050"/>
                <a:gd name="G18" fmla="*/ 6050 1 2"/>
                <a:gd name="G19" fmla="+- G18 5400 0"/>
                <a:gd name="G20" fmla="cos G19 11775378"/>
                <a:gd name="G21" fmla="sin G19 11775378"/>
                <a:gd name="G22" fmla="+- G20 10800 0"/>
                <a:gd name="G23" fmla="+- G21 10800 0"/>
                <a:gd name="G24" fmla="+- 10800 0 G20"/>
                <a:gd name="G25" fmla="+- 6050 10800 0"/>
                <a:gd name="G26" fmla="?: G9 G17 G25"/>
                <a:gd name="G27" fmla="?: G9 0 21600"/>
                <a:gd name="G28" fmla="cos 10800 11775378"/>
                <a:gd name="G29" fmla="sin 10800 11775378"/>
                <a:gd name="G30" fmla="sin 6050 11775378"/>
                <a:gd name="G31" fmla="+- G28 10800 0"/>
                <a:gd name="G32" fmla="+- G29 10800 0"/>
                <a:gd name="G33" fmla="+- G30 10800 0"/>
                <a:gd name="G34" fmla="?: G4 0 G31"/>
                <a:gd name="G35" fmla="?: 11775378 G34 0"/>
                <a:gd name="G36" fmla="?: G6 G35 G31"/>
                <a:gd name="G37" fmla="+- 21600 0 G36"/>
                <a:gd name="G38" fmla="?: G4 0 G33"/>
                <a:gd name="G39" fmla="?: 11775378 G38 G32"/>
                <a:gd name="G40" fmla="?: G6 G39 0"/>
                <a:gd name="G41" fmla="?: G4 G32 21600"/>
                <a:gd name="G42" fmla="?: G6 G41 G33"/>
                <a:gd name="T12" fmla="*/ 10800 w 21600"/>
                <a:gd name="T13" fmla="*/ 0 h 21600"/>
                <a:gd name="T14" fmla="*/ 2375 w 21600"/>
                <a:gd name="T15" fmla="*/ 10847 h 21600"/>
                <a:gd name="T16" fmla="*/ 10800 w 21600"/>
                <a:gd name="T17" fmla="*/ 4750 h 21600"/>
                <a:gd name="T18" fmla="*/ 19225 w 21600"/>
                <a:gd name="T19" fmla="*/ 1084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4750" y="10833"/>
                  </a:moveTo>
                  <a:cubicBezTo>
                    <a:pt x="4750" y="10822"/>
                    <a:pt x="4750" y="10811"/>
                    <a:pt x="4750" y="10800"/>
                  </a:cubicBezTo>
                  <a:cubicBezTo>
                    <a:pt x="4750" y="7458"/>
                    <a:pt x="7458" y="4750"/>
                    <a:pt x="10800" y="4750"/>
                  </a:cubicBezTo>
                  <a:cubicBezTo>
                    <a:pt x="14141" y="4750"/>
                    <a:pt x="16850" y="7458"/>
                    <a:pt x="16850" y="10800"/>
                  </a:cubicBezTo>
                  <a:cubicBezTo>
                    <a:pt x="16850" y="10811"/>
                    <a:pt x="16849" y="10822"/>
                    <a:pt x="16849" y="10833"/>
                  </a:cubicBezTo>
                  <a:lnTo>
                    <a:pt x="21599" y="10860"/>
                  </a:lnTo>
                  <a:cubicBezTo>
                    <a:pt x="21599" y="10840"/>
                    <a:pt x="21600" y="10820"/>
                    <a:pt x="21600" y="10800"/>
                  </a:cubicBezTo>
                  <a:cubicBezTo>
                    <a:pt x="21600" y="4835"/>
                    <a:pt x="16764" y="0"/>
                    <a:pt x="10800" y="0"/>
                  </a:cubicBezTo>
                  <a:cubicBezTo>
                    <a:pt x="4835" y="0"/>
                    <a:pt x="0" y="4835"/>
                    <a:pt x="0" y="10800"/>
                  </a:cubicBezTo>
                  <a:cubicBezTo>
                    <a:pt x="-1" y="10820"/>
                    <a:pt x="0" y="10840"/>
                    <a:pt x="0" y="10860"/>
                  </a:cubicBezTo>
                  <a:close/>
                </a:path>
              </a:pathLst>
            </a:custGeom>
            <a:gradFill rotWithShape="1">
              <a:gsLst>
                <a:gs pos="0">
                  <a:schemeClr val="folHlink"/>
                </a:gs>
                <a:gs pos="100000">
                  <a:schemeClr val="folHlink">
                    <a:gamma/>
                    <a:tint val="63529"/>
                    <a:invGamma/>
                  </a:schemeClr>
                </a:gs>
              </a:gsLst>
              <a:path path="rect">
                <a:fillToRect l="100000" t="100000"/>
              </a:path>
            </a:gradFill>
            <a:ln w="28575" algn="ctr">
              <a:solidFill>
                <a:srgbClr val="FFFFFF">
                  <a:alpha val="50000"/>
                </a:srgbClr>
              </a:solidFill>
              <a:miter lim="800000"/>
              <a:headEnd/>
              <a:tailEnd/>
            </a:ln>
            <a:effectLst/>
          </p:spPr>
          <p:txBody>
            <a:bodyPr wrap="none" anchor="ctr"/>
            <a:lstStyle/>
            <a:p>
              <a:endParaRPr lang="zh-CN" altLang="en-US"/>
            </a:p>
          </p:txBody>
        </p:sp>
        <p:sp>
          <p:nvSpPr>
            <p:cNvPr id="10" name="AutoShape 4">
              <a:extLst>
                <a:ext uri="{FF2B5EF4-FFF2-40B4-BE49-F238E27FC236}">
                  <a16:creationId xmlns:a16="http://schemas.microsoft.com/office/drawing/2014/main" id="{C14390A4-9FFB-4633-BB7A-BA31B2B87A86}"/>
                </a:ext>
              </a:extLst>
            </p:cNvPr>
            <p:cNvSpPr>
              <a:spLocks noChangeArrowheads="1"/>
            </p:cNvSpPr>
            <p:nvPr/>
          </p:nvSpPr>
          <p:spPr bwMode="ltGray">
            <a:xfrm>
              <a:off x="1147763" y="3698701"/>
              <a:ext cx="2986087" cy="2717800"/>
            </a:xfrm>
            <a:custGeom>
              <a:avLst/>
              <a:gdLst>
                <a:gd name="G0" fmla="+- 6050 0 0"/>
                <a:gd name="G1" fmla="+- 11775378 0 0"/>
                <a:gd name="G2" fmla="+- 0 0 11775378"/>
                <a:gd name="T0" fmla="*/ 0 256 1"/>
                <a:gd name="T1" fmla="*/ 180 256 1"/>
                <a:gd name="G3" fmla="+- 11775378 T0 T1"/>
                <a:gd name="T2" fmla="*/ 0 256 1"/>
                <a:gd name="T3" fmla="*/ 90 256 1"/>
                <a:gd name="G4" fmla="+- 11775378 T2 T3"/>
                <a:gd name="G5" fmla="*/ G4 2 1"/>
                <a:gd name="T4" fmla="*/ 90 256 1"/>
                <a:gd name="T5" fmla="*/ 0 256 1"/>
                <a:gd name="G6" fmla="+- 11775378 T4 T5"/>
                <a:gd name="G7" fmla="*/ G6 2 1"/>
                <a:gd name="G8" fmla="abs 1177537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050"/>
                <a:gd name="G18" fmla="*/ 6050 1 2"/>
                <a:gd name="G19" fmla="+- G18 5400 0"/>
                <a:gd name="G20" fmla="cos G19 11775378"/>
                <a:gd name="G21" fmla="sin G19 11775378"/>
                <a:gd name="G22" fmla="+- G20 10800 0"/>
                <a:gd name="G23" fmla="+- G21 10800 0"/>
                <a:gd name="G24" fmla="+- 10800 0 G20"/>
                <a:gd name="G25" fmla="+- 6050 10800 0"/>
                <a:gd name="G26" fmla="?: G9 G17 G25"/>
                <a:gd name="G27" fmla="?: G9 0 21600"/>
                <a:gd name="G28" fmla="cos 10800 11775378"/>
                <a:gd name="G29" fmla="sin 10800 11775378"/>
                <a:gd name="G30" fmla="sin 6050 11775378"/>
                <a:gd name="G31" fmla="+- G28 10800 0"/>
                <a:gd name="G32" fmla="+- G29 10800 0"/>
                <a:gd name="G33" fmla="+- G30 10800 0"/>
                <a:gd name="G34" fmla="?: G4 0 G31"/>
                <a:gd name="G35" fmla="?: 11775378 G34 0"/>
                <a:gd name="G36" fmla="?: G6 G35 G31"/>
                <a:gd name="G37" fmla="+- 21600 0 G36"/>
                <a:gd name="G38" fmla="?: G4 0 G33"/>
                <a:gd name="G39" fmla="?: 11775378 G38 G32"/>
                <a:gd name="G40" fmla="?: G6 G39 0"/>
                <a:gd name="G41" fmla="?: G4 G32 21600"/>
                <a:gd name="G42" fmla="?: G6 G41 G33"/>
                <a:gd name="T12" fmla="*/ 10800 w 21600"/>
                <a:gd name="T13" fmla="*/ 0 h 21600"/>
                <a:gd name="T14" fmla="*/ 2375 w 21600"/>
                <a:gd name="T15" fmla="*/ 10847 h 21600"/>
                <a:gd name="T16" fmla="*/ 10800 w 21600"/>
                <a:gd name="T17" fmla="*/ 4750 h 21600"/>
                <a:gd name="T18" fmla="*/ 19225 w 21600"/>
                <a:gd name="T19" fmla="*/ 1084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4750" y="10833"/>
                  </a:moveTo>
                  <a:cubicBezTo>
                    <a:pt x="4750" y="10822"/>
                    <a:pt x="4750" y="10811"/>
                    <a:pt x="4750" y="10800"/>
                  </a:cubicBezTo>
                  <a:cubicBezTo>
                    <a:pt x="4750" y="7458"/>
                    <a:pt x="7458" y="4750"/>
                    <a:pt x="10800" y="4750"/>
                  </a:cubicBezTo>
                  <a:cubicBezTo>
                    <a:pt x="14141" y="4750"/>
                    <a:pt x="16850" y="7458"/>
                    <a:pt x="16850" y="10800"/>
                  </a:cubicBezTo>
                  <a:cubicBezTo>
                    <a:pt x="16850" y="10811"/>
                    <a:pt x="16849" y="10822"/>
                    <a:pt x="16849" y="10833"/>
                  </a:cubicBezTo>
                  <a:lnTo>
                    <a:pt x="21599" y="10860"/>
                  </a:lnTo>
                  <a:cubicBezTo>
                    <a:pt x="21599" y="10840"/>
                    <a:pt x="21600" y="10820"/>
                    <a:pt x="21600" y="10800"/>
                  </a:cubicBezTo>
                  <a:cubicBezTo>
                    <a:pt x="21600" y="4835"/>
                    <a:pt x="16764" y="0"/>
                    <a:pt x="10800" y="0"/>
                  </a:cubicBezTo>
                  <a:cubicBezTo>
                    <a:pt x="4835" y="0"/>
                    <a:pt x="0" y="4835"/>
                    <a:pt x="0" y="10800"/>
                  </a:cubicBezTo>
                  <a:cubicBezTo>
                    <a:pt x="-1" y="10820"/>
                    <a:pt x="0" y="10840"/>
                    <a:pt x="0" y="10860"/>
                  </a:cubicBezTo>
                  <a:close/>
                </a:path>
              </a:pathLst>
            </a:custGeom>
            <a:gradFill rotWithShape="1">
              <a:gsLst>
                <a:gs pos="0">
                  <a:schemeClr val="hlink"/>
                </a:gs>
                <a:gs pos="100000">
                  <a:schemeClr val="hlink">
                    <a:gamma/>
                    <a:tint val="63529"/>
                    <a:invGamma/>
                  </a:schemeClr>
                </a:gs>
              </a:gsLst>
              <a:path path="rect">
                <a:fillToRect l="100000" t="100000"/>
              </a:path>
            </a:gradFill>
            <a:ln w="28575" algn="ctr">
              <a:solidFill>
                <a:srgbClr val="FFFFFF">
                  <a:alpha val="50000"/>
                </a:srgbClr>
              </a:solidFill>
              <a:miter lim="800000"/>
              <a:headEnd/>
              <a:tailEnd/>
            </a:ln>
            <a:effectLst/>
          </p:spPr>
          <p:txBody>
            <a:bodyPr wrap="none" anchor="ctr"/>
            <a:lstStyle/>
            <a:p>
              <a:endParaRPr lang="zh-CN" altLang="en-US"/>
            </a:p>
          </p:txBody>
        </p:sp>
        <p:sp>
          <p:nvSpPr>
            <p:cNvPr id="12" name="AutoShape 5">
              <a:extLst>
                <a:ext uri="{FF2B5EF4-FFF2-40B4-BE49-F238E27FC236}">
                  <a16:creationId xmlns:a16="http://schemas.microsoft.com/office/drawing/2014/main" id="{A7CC907E-AA0B-4881-AC55-04242DFB4B75}"/>
                </a:ext>
              </a:extLst>
            </p:cNvPr>
            <p:cNvSpPr>
              <a:spLocks noChangeArrowheads="1"/>
            </p:cNvSpPr>
            <p:nvPr/>
          </p:nvSpPr>
          <p:spPr bwMode="gray">
            <a:xfrm>
              <a:off x="1485900" y="4122563"/>
              <a:ext cx="2206625" cy="2006600"/>
            </a:xfrm>
            <a:custGeom>
              <a:avLst/>
              <a:gdLst>
                <a:gd name="G0" fmla="+- 6050 0 0"/>
                <a:gd name="G1" fmla="+- 11775378 0 0"/>
                <a:gd name="G2" fmla="+- 0 0 11775378"/>
                <a:gd name="T0" fmla="*/ 0 256 1"/>
                <a:gd name="T1" fmla="*/ 180 256 1"/>
                <a:gd name="G3" fmla="+- 11775378 T0 T1"/>
                <a:gd name="T2" fmla="*/ 0 256 1"/>
                <a:gd name="T3" fmla="*/ 90 256 1"/>
                <a:gd name="G4" fmla="+- 11775378 T2 T3"/>
                <a:gd name="G5" fmla="*/ G4 2 1"/>
                <a:gd name="T4" fmla="*/ 90 256 1"/>
                <a:gd name="T5" fmla="*/ 0 256 1"/>
                <a:gd name="G6" fmla="+- 11775378 T4 T5"/>
                <a:gd name="G7" fmla="*/ G6 2 1"/>
                <a:gd name="G8" fmla="abs 1177537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050"/>
                <a:gd name="G18" fmla="*/ 6050 1 2"/>
                <a:gd name="G19" fmla="+- G18 5400 0"/>
                <a:gd name="G20" fmla="cos G19 11775378"/>
                <a:gd name="G21" fmla="sin G19 11775378"/>
                <a:gd name="G22" fmla="+- G20 10800 0"/>
                <a:gd name="G23" fmla="+- G21 10800 0"/>
                <a:gd name="G24" fmla="+- 10800 0 G20"/>
                <a:gd name="G25" fmla="+- 6050 10800 0"/>
                <a:gd name="G26" fmla="?: G9 G17 G25"/>
                <a:gd name="G27" fmla="?: G9 0 21600"/>
                <a:gd name="G28" fmla="cos 10800 11775378"/>
                <a:gd name="G29" fmla="sin 10800 11775378"/>
                <a:gd name="G30" fmla="sin 6050 11775378"/>
                <a:gd name="G31" fmla="+- G28 10800 0"/>
                <a:gd name="G32" fmla="+- G29 10800 0"/>
                <a:gd name="G33" fmla="+- G30 10800 0"/>
                <a:gd name="G34" fmla="?: G4 0 G31"/>
                <a:gd name="G35" fmla="?: 11775378 G34 0"/>
                <a:gd name="G36" fmla="?: G6 G35 G31"/>
                <a:gd name="G37" fmla="+- 21600 0 G36"/>
                <a:gd name="G38" fmla="?: G4 0 G33"/>
                <a:gd name="G39" fmla="?: 11775378 G38 G32"/>
                <a:gd name="G40" fmla="?: G6 G39 0"/>
                <a:gd name="G41" fmla="?: G4 G32 21600"/>
                <a:gd name="G42" fmla="?: G6 G41 G33"/>
                <a:gd name="T12" fmla="*/ 10800 w 21600"/>
                <a:gd name="T13" fmla="*/ 0 h 21600"/>
                <a:gd name="T14" fmla="*/ 2375 w 21600"/>
                <a:gd name="T15" fmla="*/ 10847 h 21600"/>
                <a:gd name="T16" fmla="*/ 10800 w 21600"/>
                <a:gd name="T17" fmla="*/ 4750 h 21600"/>
                <a:gd name="T18" fmla="*/ 19225 w 21600"/>
                <a:gd name="T19" fmla="*/ 1084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4750" y="10833"/>
                  </a:moveTo>
                  <a:cubicBezTo>
                    <a:pt x="4750" y="10822"/>
                    <a:pt x="4750" y="10811"/>
                    <a:pt x="4750" y="10800"/>
                  </a:cubicBezTo>
                  <a:cubicBezTo>
                    <a:pt x="4750" y="7458"/>
                    <a:pt x="7458" y="4750"/>
                    <a:pt x="10800" y="4750"/>
                  </a:cubicBezTo>
                  <a:cubicBezTo>
                    <a:pt x="14141" y="4750"/>
                    <a:pt x="16850" y="7458"/>
                    <a:pt x="16850" y="10800"/>
                  </a:cubicBezTo>
                  <a:cubicBezTo>
                    <a:pt x="16850" y="10811"/>
                    <a:pt x="16849" y="10822"/>
                    <a:pt x="16849" y="10833"/>
                  </a:cubicBezTo>
                  <a:lnTo>
                    <a:pt x="21599" y="10860"/>
                  </a:lnTo>
                  <a:cubicBezTo>
                    <a:pt x="21599" y="10840"/>
                    <a:pt x="21600" y="10820"/>
                    <a:pt x="21600" y="10800"/>
                  </a:cubicBezTo>
                  <a:cubicBezTo>
                    <a:pt x="21600" y="4835"/>
                    <a:pt x="16764" y="0"/>
                    <a:pt x="10800" y="0"/>
                  </a:cubicBezTo>
                  <a:cubicBezTo>
                    <a:pt x="4835" y="0"/>
                    <a:pt x="0" y="4835"/>
                    <a:pt x="0" y="10800"/>
                  </a:cubicBezTo>
                  <a:cubicBezTo>
                    <a:pt x="-1" y="10820"/>
                    <a:pt x="0" y="10840"/>
                    <a:pt x="0" y="10860"/>
                  </a:cubicBezTo>
                  <a:close/>
                </a:path>
              </a:pathLst>
            </a:custGeom>
            <a:gradFill rotWithShape="1">
              <a:gsLst>
                <a:gs pos="0">
                  <a:schemeClr val="accent2"/>
                </a:gs>
                <a:gs pos="100000">
                  <a:schemeClr val="accent2">
                    <a:gamma/>
                    <a:tint val="63529"/>
                    <a:invGamma/>
                  </a:schemeClr>
                </a:gs>
              </a:gsLst>
              <a:path path="rect">
                <a:fillToRect l="100000" t="100000"/>
              </a:path>
            </a:gradFill>
            <a:ln w="28575" algn="ctr">
              <a:solidFill>
                <a:srgbClr val="FFFFFF">
                  <a:alpha val="50000"/>
                </a:srgbClr>
              </a:solidFill>
              <a:miter lim="800000"/>
              <a:headEnd/>
              <a:tailEnd/>
            </a:ln>
            <a:effectLst/>
          </p:spPr>
          <p:txBody>
            <a:bodyPr wrap="none" anchor="ctr"/>
            <a:lstStyle/>
            <a:p>
              <a:endParaRPr lang="zh-CN" altLang="en-US"/>
            </a:p>
          </p:txBody>
        </p:sp>
        <p:sp>
          <p:nvSpPr>
            <p:cNvPr id="14" name="AutoShape 6">
              <a:extLst>
                <a:ext uri="{FF2B5EF4-FFF2-40B4-BE49-F238E27FC236}">
                  <a16:creationId xmlns:a16="http://schemas.microsoft.com/office/drawing/2014/main" id="{FE226B09-3787-4ABA-B924-C351049835C3}"/>
                </a:ext>
              </a:extLst>
            </p:cNvPr>
            <p:cNvSpPr>
              <a:spLocks noChangeArrowheads="1"/>
            </p:cNvSpPr>
            <p:nvPr/>
          </p:nvSpPr>
          <p:spPr bwMode="gray">
            <a:xfrm>
              <a:off x="1770063" y="4462288"/>
              <a:ext cx="1592262" cy="1446213"/>
            </a:xfrm>
            <a:custGeom>
              <a:avLst/>
              <a:gdLst>
                <a:gd name="G0" fmla="+- 6050 0 0"/>
                <a:gd name="G1" fmla="+- 11775378 0 0"/>
                <a:gd name="G2" fmla="+- 0 0 11775378"/>
                <a:gd name="T0" fmla="*/ 0 256 1"/>
                <a:gd name="T1" fmla="*/ 180 256 1"/>
                <a:gd name="G3" fmla="+- 11775378 T0 T1"/>
                <a:gd name="T2" fmla="*/ 0 256 1"/>
                <a:gd name="T3" fmla="*/ 90 256 1"/>
                <a:gd name="G4" fmla="+- 11775378 T2 T3"/>
                <a:gd name="G5" fmla="*/ G4 2 1"/>
                <a:gd name="T4" fmla="*/ 90 256 1"/>
                <a:gd name="T5" fmla="*/ 0 256 1"/>
                <a:gd name="G6" fmla="+- 11775378 T4 T5"/>
                <a:gd name="G7" fmla="*/ G6 2 1"/>
                <a:gd name="G8" fmla="abs 1177537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050"/>
                <a:gd name="G18" fmla="*/ 6050 1 2"/>
                <a:gd name="G19" fmla="+- G18 5400 0"/>
                <a:gd name="G20" fmla="cos G19 11775378"/>
                <a:gd name="G21" fmla="sin G19 11775378"/>
                <a:gd name="G22" fmla="+- G20 10800 0"/>
                <a:gd name="G23" fmla="+- G21 10800 0"/>
                <a:gd name="G24" fmla="+- 10800 0 G20"/>
                <a:gd name="G25" fmla="+- 6050 10800 0"/>
                <a:gd name="G26" fmla="?: G9 G17 G25"/>
                <a:gd name="G27" fmla="?: G9 0 21600"/>
                <a:gd name="G28" fmla="cos 10800 11775378"/>
                <a:gd name="G29" fmla="sin 10800 11775378"/>
                <a:gd name="G30" fmla="sin 6050 11775378"/>
                <a:gd name="G31" fmla="+- G28 10800 0"/>
                <a:gd name="G32" fmla="+- G29 10800 0"/>
                <a:gd name="G33" fmla="+- G30 10800 0"/>
                <a:gd name="G34" fmla="?: G4 0 G31"/>
                <a:gd name="G35" fmla="?: 11775378 G34 0"/>
                <a:gd name="G36" fmla="?: G6 G35 G31"/>
                <a:gd name="G37" fmla="+- 21600 0 G36"/>
                <a:gd name="G38" fmla="?: G4 0 G33"/>
                <a:gd name="G39" fmla="?: 11775378 G38 G32"/>
                <a:gd name="G40" fmla="?: G6 G39 0"/>
                <a:gd name="G41" fmla="?: G4 G32 21600"/>
                <a:gd name="G42" fmla="?: G6 G41 G33"/>
                <a:gd name="T12" fmla="*/ 10800 w 21600"/>
                <a:gd name="T13" fmla="*/ 0 h 21600"/>
                <a:gd name="T14" fmla="*/ 2375 w 21600"/>
                <a:gd name="T15" fmla="*/ 10847 h 21600"/>
                <a:gd name="T16" fmla="*/ 10800 w 21600"/>
                <a:gd name="T17" fmla="*/ 4750 h 21600"/>
                <a:gd name="T18" fmla="*/ 19225 w 21600"/>
                <a:gd name="T19" fmla="*/ 1084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4750" y="10833"/>
                  </a:moveTo>
                  <a:cubicBezTo>
                    <a:pt x="4750" y="10822"/>
                    <a:pt x="4750" y="10811"/>
                    <a:pt x="4750" y="10800"/>
                  </a:cubicBezTo>
                  <a:cubicBezTo>
                    <a:pt x="4750" y="7458"/>
                    <a:pt x="7458" y="4750"/>
                    <a:pt x="10800" y="4750"/>
                  </a:cubicBezTo>
                  <a:cubicBezTo>
                    <a:pt x="14141" y="4750"/>
                    <a:pt x="16850" y="7458"/>
                    <a:pt x="16850" y="10800"/>
                  </a:cubicBezTo>
                  <a:cubicBezTo>
                    <a:pt x="16850" y="10811"/>
                    <a:pt x="16849" y="10822"/>
                    <a:pt x="16849" y="10833"/>
                  </a:cubicBezTo>
                  <a:lnTo>
                    <a:pt x="21599" y="10860"/>
                  </a:lnTo>
                  <a:cubicBezTo>
                    <a:pt x="21599" y="10840"/>
                    <a:pt x="21600" y="10820"/>
                    <a:pt x="21600" y="10800"/>
                  </a:cubicBezTo>
                  <a:cubicBezTo>
                    <a:pt x="21600" y="4835"/>
                    <a:pt x="16764" y="0"/>
                    <a:pt x="10800" y="0"/>
                  </a:cubicBezTo>
                  <a:cubicBezTo>
                    <a:pt x="4835" y="0"/>
                    <a:pt x="0" y="4835"/>
                    <a:pt x="0" y="10800"/>
                  </a:cubicBezTo>
                  <a:cubicBezTo>
                    <a:pt x="-1" y="10820"/>
                    <a:pt x="0" y="10840"/>
                    <a:pt x="0" y="10860"/>
                  </a:cubicBezTo>
                  <a:close/>
                </a:path>
              </a:pathLst>
            </a:custGeom>
            <a:gradFill rotWithShape="1">
              <a:gsLst>
                <a:gs pos="0">
                  <a:schemeClr val="accent1"/>
                </a:gs>
                <a:gs pos="100000">
                  <a:schemeClr val="accent1">
                    <a:gamma/>
                    <a:tint val="63529"/>
                    <a:invGamma/>
                  </a:schemeClr>
                </a:gs>
              </a:gsLst>
              <a:path path="rect">
                <a:fillToRect l="100000" t="100000"/>
              </a:path>
            </a:gradFill>
            <a:ln w="28575" algn="ctr">
              <a:solidFill>
                <a:srgbClr val="FFFFFF">
                  <a:alpha val="50000"/>
                </a:srgbClr>
              </a:solidFill>
              <a:miter lim="800000"/>
              <a:headEnd/>
              <a:tailEnd/>
            </a:ln>
            <a:effectLst/>
          </p:spPr>
          <p:txBody>
            <a:bodyPr wrap="none" anchor="ctr"/>
            <a:lstStyle/>
            <a:p>
              <a:endParaRPr lang="zh-CN" altLang="en-US"/>
            </a:p>
          </p:txBody>
        </p:sp>
        <p:sp>
          <p:nvSpPr>
            <p:cNvPr id="16" name="AutoShape 7">
              <a:extLst>
                <a:ext uri="{FF2B5EF4-FFF2-40B4-BE49-F238E27FC236}">
                  <a16:creationId xmlns:a16="http://schemas.microsoft.com/office/drawing/2014/main" id="{DE03254F-D984-4CA0-9794-61524AE652DF}"/>
                </a:ext>
              </a:extLst>
            </p:cNvPr>
            <p:cNvSpPr>
              <a:spLocks/>
            </p:cNvSpPr>
            <p:nvPr/>
          </p:nvSpPr>
          <p:spPr bwMode="auto">
            <a:xfrm>
              <a:off x="5226050" y="5280520"/>
              <a:ext cx="3565525" cy="536575"/>
            </a:xfrm>
            <a:prstGeom prst="accentCallout2">
              <a:avLst>
                <a:gd name="adj1" fmla="val 21301"/>
                <a:gd name="adj2" fmla="val -2139"/>
                <a:gd name="adj3" fmla="val 21301"/>
                <a:gd name="adj4" fmla="val -9616"/>
                <a:gd name="adj5" fmla="val -42811"/>
                <a:gd name="adj6" fmla="val -58485"/>
              </a:avLst>
            </a:prstGeom>
            <a:noFill/>
            <a:ln w="9525">
              <a:solidFill>
                <a:srgbClr val="1C1C1C"/>
              </a:solidFill>
              <a:miter lim="800000"/>
              <a:headEnd type="diamond" w="med" len="med"/>
              <a:tailEnd type="diamond" w="med" len="med"/>
            </a:ln>
            <a:effectLst/>
          </p:spPr>
          <p:txBody>
            <a:bodyPr anchor="ctr"/>
            <a:lstStyle/>
            <a:p>
              <a:pPr>
                <a:lnSpc>
                  <a:spcPts val="2500"/>
                </a:lnSpc>
              </a:pPr>
              <a:r>
                <a:rPr lang="zh-CN" altLang="zh-CN" sz="1600" dirty="0">
                  <a:latin typeface="Times New Roman" panose="02020603050405020304" pitchFamily="18" charset="0"/>
                  <a:ea typeface="微软雅黑" panose="020B0503020204020204" pitchFamily="34" charset="-122"/>
                  <a:cs typeface="Times New Roman" panose="02020603050405020304" pitchFamily="18" charset="0"/>
                </a:rPr>
                <a:t>第四，社保基金投资国债，可能导致积累</a:t>
              </a: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dirty="0">
                  <a:latin typeface="Times New Roman" panose="02020603050405020304" pitchFamily="18" charset="0"/>
                  <a:ea typeface="微软雅黑" panose="020B0503020204020204" pitchFamily="34" charset="-122"/>
                  <a:cs typeface="Times New Roman" panose="02020603050405020304" pitchFamily="18" charset="0"/>
                </a:rPr>
                <a:t>空洞化</a:t>
              </a: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dirty="0">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6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8" name="AutoShape 8">
              <a:extLst>
                <a:ext uri="{FF2B5EF4-FFF2-40B4-BE49-F238E27FC236}">
                  <a16:creationId xmlns:a16="http://schemas.microsoft.com/office/drawing/2014/main" id="{3263516E-AFBA-4EBA-9446-C521329E07F8}"/>
                </a:ext>
              </a:extLst>
            </p:cNvPr>
            <p:cNvSpPr>
              <a:spLocks/>
            </p:cNvSpPr>
            <p:nvPr/>
          </p:nvSpPr>
          <p:spPr bwMode="gray">
            <a:xfrm>
              <a:off x="4887913" y="4326879"/>
              <a:ext cx="4041775" cy="538163"/>
            </a:xfrm>
            <a:prstGeom prst="accentCallout2">
              <a:avLst>
                <a:gd name="adj1" fmla="val 21241"/>
                <a:gd name="adj2" fmla="val -1981"/>
                <a:gd name="adj3" fmla="val 21241"/>
                <a:gd name="adj4" fmla="val -10681"/>
                <a:gd name="adj5" fmla="val 53290"/>
                <a:gd name="adj6" fmla="val -38012"/>
              </a:avLst>
            </a:prstGeom>
            <a:noFill/>
            <a:ln w="9525">
              <a:solidFill>
                <a:srgbClr val="1C1C1C"/>
              </a:solidFill>
              <a:miter lim="800000"/>
              <a:headEnd type="diamond" w="med" len="med"/>
              <a:tailEnd type="diamond" w="med" len="med"/>
            </a:ln>
            <a:effectLst/>
          </p:spPr>
          <p:txBody>
            <a:bodyPr anchor="ctr"/>
            <a:lstStyle/>
            <a:p>
              <a:pPr>
                <a:lnSpc>
                  <a:spcPts val="2500"/>
                </a:lnSpc>
              </a:pPr>
              <a:r>
                <a:rPr lang="zh-CN" altLang="zh-CN" sz="1600" dirty="0">
                  <a:latin typeface="Times New Roman" panose="02020603050405020304" pitchFamily="18" charset="0"/>
                  <a:ea typeface="微软雅黑" panose="020B0503020204020204" pitchFamily="34" charset="-122"/>
                  <a:cs typeface="Times New Roman" panose="02020603050405020304" pitchFamily="18" charset="0"/>
                </a:rPr>
                <a:t>第三，利率的确定难以完全做到</a:t>
              </a: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dirty="0">
                  <a:latin typeface="Times New Roman" panose="02020603050405020304" pitchFamily="18" charset="0"/>
                  <a:ea typeface="微软雅黑" panose="020B0503020204020204" pitchFamily="34" charset="-122"/>
                  <a:cs typeface="Times New Roman" panose="02020603050405020304" pitchFamily="18" charset="0"/>
                </a:rPr>
                <a:t>中性原则</a:t>
              </a: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dirty="0">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6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0" name="AutoShape 9">
              <a:extLst>
                <a:ext uri="{FF2B5EF4-FFF2-40B4-BE49-F238E27FC236}">
                  <a16:creationId xmlns:a16="http://schemas.microsoft.com/office/drawing/2014/main" id="{7A91F879-5426-402D-8DC3-D05256AC3ED4}"/>
                </a:ext>
              </a:extLst>
            </p:cNvPr>
            <p:cNvSpPr>
              <a:spLocks/>
            </p:cNvSpPr>
            <p:nvPr/>
          </p:nvSpPr>
          <p:spPr bwMode="gray">
            <a:xfrm>
              <a:off x="4424362" y="3468489"/>
              <a:ext cx="4108078" cy="536575"/>
            </a:xfrm>
            <a:prstGeom prst="accentCallout2">
              <a:avLst>
                <a:gd name="adj1" fmla="val 21301"/>
                <a:gd name="adj2" fmla="val -1986"/>
                <a:gd name="adj3" fmla="val 21301"/>
                <a:gd name="adj4" fmla="val -11630"/>
                <a:gd name="adj5" fmla="val 91899"/>
                <a:gd name="adj6" fmla="val -33222"/>
              </a:avLst>
            </a:prstGeom>
            <a:noFill/>
            <a:ln w="9525">
              <a:solidFill>
                <a:srgbClr val="1C1C1C"/>
              </a:solidFill>
              <a:miter lim="800000"/>
              <a:headEnd type="diamond" w="med" len="med"/>
              <a:tailEnd type="diamond" w="med" len="med"/>
            </a:ln>
            <a:effectLst/>
          </p:spPr>
          <p:txBody>
            <a:bodyPr anchor="ctr"/>
            <a:lstStyle/>
            <a:p>
              <a:pPr algn="l">
                <a:lnSpc>
                  <a:spcPts val="2500"/>
                </a:lnSpc>
              </a:pPr>
              <a:r>
                <a:rPr lang="zh-CN" altLang="zh-CN" sz="1600" dirty="0">
                  <a:latin typeface="Times New Roman" panose="02020603050405020304" pitchFamily="18" charset="0"/>
                  <a:ea typeface="微软雅黑" panose="020B0503020204020204" pitchFamily="34" charset="-122"/>
                  <a:cs typeface="Times New Roman" panose="02020603050405020304" pitchFamily="18" charset="0"/>
                </a:rPr>
                <a:t>第二，这种模式易导致财政赤字规模的扩大。</a:t>
              </a:r>
              <a:endParaRPr lang="en-US" altLang="zh-CN" sz="16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2" name="AutoShape 10">
              <a:extLst>
                <a:ext uri="{FF2B5EF4-FFF2-40B4-BE49-F238E27FC236}">
                  <a16:creationId xmlns:a16="http://schemas.microsoft.com/office/drawing/2014/main" id="{E2E7782C-A74A-4C82-9A99-2224A6F515E0}"/>
                </a:ext>
              </a:extLst>
            </p:cNvPr>
            <p:cNvSpPr>
              <a:spLocks/>
            </p:cNvSpPr>
            <p:nvPr/>
          </p:nvSpPr>
          <p:spPr bwMode="auto">
            <a:xfrm>
              <a:off x="3805238" y="2460377"/>
              <a:ext cx="5231258" cy="536575"/>
            </a:xfrm>
            <a:prstGeom prst="accentCallout2">
              <a:avLst>
                <a:gd name="adj1" fmla="val 21301"/>
                <a:gd name="adj2" fmla="val -1995"/>
                <a:gd name="adj3" fmla="val 21301"/>
                <a:gd name="adj4" fmla="val -11736"/>
                <a:gd name="adj5" fmla="val 193149"/>
                <a:gd name="adj6" fmla="val -24262"/>
              </a:avLst>
            </a:prstGeom>
            <a:noFill/>
            <a:ln w="9525">
              <a:solidFill>
                <a:srgbClr val="1C1C1C"/>
              </a:solidFill>
              <a:miter lim="800000"/>
              <a:headEnd type="diamond" w="med" len="med"/>
              <a:tailEnd type="diamond" w="med" len="med"/>
            </a:ln>
            <a:effectLst/>
          </p:spPr>
          <p:txBody>
            <a:bodyPr anchor="ctr"/>
            <a:lstStyle/>
            <a:p>
              <a:pPr algn="just">
                <a:lnSpc>
                  <a:spcPts val="2500"/>
                </a:lnSpc>
              </a:pPr>
              <a:r>
                <a:rPr lang="zh-CN" altLang="zh-CN" sz="1600" dirty="0">
                  <a:latin typeface="Times New Roman" panose="02020603050405020304" pitchFamily="18" charset="0"/>
                  <a:ea typeface="微软雅黑" panose="020B0503020204020204" pitchFamily="34" charset="-122"/>
                  <a:cs typeface="Times New Roman" panose="02020603050405020304" pitchFamily="18" charset="0"/>
                </a:rPr>
                <a:t>第一，社保基金一有闲置资金就立即购买国债，对国库资金安排以及国债市场可能造成一定的干扰。</a:t>
              </a:r>
              <a:endParaRPr lang="en-US" altLang="zh-CN" sz="1600" dirty="0">
                <a:latin typeface="Times New Roman" panose="02020603050405020304" pitchFamily="18" charset="0"/>
                <a:ea typeface="微软雅黑" panose="020B0503020204020204" pitchFamily="34" charset="-122"/>
                <a:cs typeface="Times New Roman" panose="02020603050405020304" pitchFamily="18" charset="0"/>
              </a:endParaRPr>
            </a:p>
          </p:txBody>
        </p:sp>
      </p:grpSp>
      <p:sp>
        <p:nvSpPr>
          <p:cNvPr id="24" name="文本框 23">
            <a:extLst>
              <a:ext uri="{FF2B5EF4-FFF2-40B4-BE49-F238E27FC236}">
                <a16:creationId xmlns:a16="http://schemas.microsoft.com/office/drawing/2014/main" id="{06D4CBEB-E339-4C5E-B2CE-0E548024CE23}"/>
              </a:ext>
            </a:extLst>
          </p:cNvPr>
          <p:cNvSpPr txBox="1"/>
          <p:nvPr/>
        </p:nvSpPr>
        <p:spPr>
          <a:xfrm>
            <a:off x="827584" y="1434154"/>
            <a:ext cx="7704856" cy="1028743"/>
          </a:xfrm>
          <a:prstGeom prst="rect">
            <a:avLst/>
          </a:prstGeom>
          <a:noFill/>
        </p:spPr>
        <p:txBody>
          <a:bodyPr wrap="square">
            <a:spAutoFit/>
          </a:bodyPr>
          <a:lstStyle/>
          <a:p>
            <a:pPr indent="266700" algn="l">
              <a:lnSpc>
                <a:spcPts val="2500"/>
              </a:lnSpc>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美国社保基金投资模式能够在保证资金安全性、流动性和盈利性的基础上，最大程度上避免了对资本市场和货币市场的干预。但这一制度也存在一些明显的缺点。</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351178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C7950D07-2778-4503-A392-F4E0AEC219BA}" type="slidenum">
              <a:rPr lang="zh-CN" altLang="en-US" smtClean="0"/>
              <a:pPr>
                <a:defRPr/>
              </a:pPr>
              <a:t>2</a:t>
            </a:fld>
            <a:endParaRPr lang="zh-CN" altLang="en-US"/>
          </a:p>
        </p:txBody>
      </p:sp>
      <p:grpSp>
        <p:nvGrpSpPr>
          <p:cNvPr id="31" name="组合 34"/>
          <p:cNvGrpSpPr>
            <a:grpSpLocks/>
          </p:cNvGrpSpPr>
          <p:nvPr/>
        </p:nvGrpSpPr>
        <p:grpSpPr bwMode="auto">
          <a:xfrm>
            <a:off x="2038795" y="2035762"/>
            <a:ext cx="4922395" cy="961190"/>
            <a:chOff x="3779912" y="1777380"/>
            <a:chExt cx="4479817" cy="435843"/>
          </a:xfrm>
        </p:grpSpPr>
        <p:sp>
          <p:nvSpPr>
            <p:cNvPr id="32" name="矩形 31"/>
            <p:cNvSpPr/>
            <p:nvPr/>
          </p:nvSpPr>
          <p:spPr>
            <a:xfrm>
              <a:off x="3779913" y="1777380"/>
              <a:ext cx="4479816"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3" name="矩形 3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1</a:t>
              </a:r>
              <a:endParaRPr lang="zh-CN" altLang="en-US" sz="2400" b="1" kern="0" dirty="0">
                <a:solidFill>
                  <a:sysClr val="window" lastClr="FFFFFF"/>
                </a:solidFill>
                <a:latin typeface="Broadway" pitchFamily="82" charset="0"/>
                <a:ea typeface="微软雅黑"/>
              </a:endParaRPr>
            </a:p>
          </p:txBody>
        </p:sp>
        <p:sp>
          <p:nvSpPr>
            <p:cNvPr id="34" name="TextBox 5"/>
            <p:cNvSpPr txBox="1"/>
            <p:nvPr/>
          </p:nvSpPr>
          <p:spPr>
            <a:xfrm>
              <a:off x="4313850" y="1874459"/>
              <a:ext cx="3880344" cy="338764"/>
            </a:xfrm>
            <a:prstGeom prst="rect">
              <a:avLst/>
            </a:prstGeom>
            <a:noFill/>
          </p:spPr>
          <p:txBody>
            <a:bodyPr wrap="square">
              <a:spAutoFit/>
            </a:bodyPr>
            <a:lstStyle/>
            <a:p>
              <a:pPr algn="ctr">
                <a:defRPr/>
              </a:pPr>
              <a:r>
                <a:rPr lang="zh-CN" altLang="zh-CN" sz="2800" b="1" kern="0" dirty="0">
                  <a:solidFill>
                    <a:srgbClr val="883230"/>
                  </a:solidFill>
                  <a:latin typeface="微软雅黑" pitchFamily="34" charset="-122"/>
                  <a:ea typeface="微软雅黑" pitchFamily="34" charset="-122"/>
                </a:rPr>
                <a:t>我国发行的定向国债</a:t>
              </a:r>
              <a:endParaRPr lang="zh-CN" altLang="en-US" sz="2800" b="1" kern="0" dirty="0">
                <a:solidFill>
                  <a:srgbClr val="883230"/>
                </a:solidFill>
                <a:latin typeface="微软雅黑" pitchFamily="34" charset="-122"/>
                <a:ea typeface="微软雅黑" pitchFamily="34" charset="-122"/>
              </a:endParaRPr>
            </a:p>
          </p:txBody>
        </p:sp>
      </p:grpSp>
      <p:grpSp>
        <p:nvGrpSpPr>
          <p:cNvPr id="35" name="组合 34"/>
          <p:cNvGrpSpPr>
            <a:grpSpLocks/>
          </p:cNvGrpSpPr>
          <p:nvPr/>
        </p:nvGrpSpPr>
        <p:grpSpPr bwMode="auto">
          <a:xfrm>
            <a:off x="2038795" y="3907967"/>
            <a:ext cx="5066410" cy="961195"/>
            <a:chOff x="3779912" y="1777377"/>
            <a:chExt cx="4610884" cy="435845"/>
          </a:xfrm>
        </p:grpSpPr>
        <p:sp>
          <p:nvSpPr>
            <p:cNvPr id="36" name="矩形 35"/>
            <p:cNvSpPr/>
            <p:nvPr/>
          </p:nvSpPr>
          <p:spPr>
            <a:xfrm>
              <a:off x="3779913" y="1777377"/>
              <a:ext cx="4479817"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7" name="矩形 36"/>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2</a:t>
              </a:r>
              <a:endParaRPr lang="zh-CN" altLang="en-US" sz="2400" b="1" kern="0" dirty="0">
                <a:solidFill>
                  <a:sysClr val="window" lastClr="FFFFFF"/>
                </a:solidFill>
                <a:latin typeface="Broadway" pitchFamily="82" charset="0"/>
                <a:ea typeface="微软雅黑"/>
              </a:endParaRPr>
            </a:p>
          </p:txBody>
        </p:sp>
        <p:sp>
          <p:nvSpPr>
            <p:cNvPr id="38" name="TextBox 9"/>
            <p:cNvSpPr txBox="1"/>
            <p:nvPr/>
          </p:nvSpPr>
          <p:spPr>
            <a:xfrm>
              <a:off x="4029624" y="1874457"/>
              <a:ext cx="4361172" cy="338764"/>
            </a:xfrm>
            <a:prstGeom prst="rect">
              <a:avLst/>
            </a:prstGeom>
            <a:noFill/>
          </p:spPr>
          <p:txBody>
            <a:bodyPr>
              <a:spAutoFit/>
            </a:bodyPr>
            <a:lstStyle/>
            <a:p>
              <a:pPr algn="ctr">
                <a:defRPr/>
              </a:pPr>
              <a:r>
                <a:rPr lang="zh-CN" altLang="zh-CN" sz="2800" b="1" kern="0" dirty="0">
                  <a:solidFill>
                    <a:srgbClr val="883230"/>
                  </a:solidFill>
                  <a:latin typeface="微软雅黑" pitchFamily="34" charset="-122"/>
                  <a:ea typeface="微软雅黑" pitchFamily="34" charset="-122"/>
                </a:rPr>
                <a:t>美国发行的定向国债</a:t>
              </a:r>
              <a:endParaRPr lang="zh-CN" altLang="en-US" sz="2800" b="1" kern="0" dirty="0">
                <a:solidFill>
                  <a:srgbClr val="883230"/>
                </a:solidFill>
                <a:latin typeface="微软雅黑" pitchFamily="34" charset="-122"/>
                <a:ea typeface="微软雅黑" pitchFamily="34" charset="-122"/>
              </a:endParaRPr>
            </a:p>
          </p:txBody>
        </p:sp>
      </p:grpSp>
      <p:sp>
        <p:nvSpPr>
          <p:cNvPr id="3" name="文本框 2">
            <a:extLst>
              <a:ext uri="{FF2B5EF4-FFF2-40B4-BE49-F238E27FC236}">
                <a16:creationId xmlns:a16="http://schemas.microsoft.com/office/drawing/2014/main" id="{13F144F2-9352-49AE-B301-B97D9DED0005}"/>
              </a:ext>
            </a:extLst>
          </p:cNvPr>
          <p:cNvSpPr txBox="1"/>
          <p:nvPr/>
        </p:nvSpPr>
        <p:spPr>
          <a:xfrm>
            <a:off x="452318" y="1049936"/>
            <a:ext cx="2016224" cy="461665"/>
          </a:xfrm>
          <a:prstGeom prst="rect">
            <a:avLst/>
          </a:prstGeom>
          <a:noFill/>
        </p:spPr>
        <p:txBody>
          <a:bodyPr wrap="square" rtlCol="0">
            <a:spAutoFit/>
          </a:bodyPr>
          <a:lstStyle/>
          <a:p>
            <a:pPr algn="ctr">
              <a:defRPr/>
            </a:pPr>
            <a:r>
              <a:rPr lang="zh-CN" altLang="en-US" sz="2400" b="1" kern="0" dirty="0">
                <a:solidFill>
                  <a:srgbClr val="883230"/>
                </a:solidFill>
                <a:latin typeface="微软雅黑" pitchFamily="34" charset="-122"/>
                <a:ea typeface="微软雅黑" pitchFamily="34" charset="-122"/>
              </a:rPr>
              <a:t>主要内容</a:t>
            </a:r>
            <a:endParaRPr lang="en-US" altLang="zh-CN" sz="2400" b="1" kern="0" dirty="0">
              <a:latin typeface="微软雅黑" pitchFamily="34" charset="-122"/>
              <a:ea typeface="微软雅黑" pitchFamily="34" charset="-122"/>
            </a:endParaRPr>
          </a:p>
        </p:txBody>
      </p:sp>
    </p:spTree>
    <p:extLst>
      <p:ext uri="{BB962C8B-B14F-4D97-AF65-F5344CB8AC3E}">
        <p14:creationId xmlns:p14="http://schemas.microsoft.com/office/powerpoint/2010/main" val="170254315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299118F3-485F-4FA1-A4FE-C1619F699522}"/>
              </a:ext>
            </a:extLst>
          </p:cNvPr>
          <p:cNvSpPr>
            <a:spLocks noGrp="1"/>
          </p:cNvSpPr>
          <p:nvPr>
            <p:ph type="sldNum" sz="quarter" idx="12"/>
          </p:nvPr>
        </p:nvSpPr>
        <p:spPr/>
        <p:txBody>
          <a:bodyPr/>
          <a:lstStyle/>
          <a:p>
            <a:pPr>
              <a:defRPr/>
            </a:pPr>
            <a:fld id="{30F11AE2-8E3C-4A92-9BBF-8CC289021EE2}" type="slidenum">
              <a:rPr lang="zh-CN" altLang="en-US" smtClean="0"/>
              <a:pPr>
                <a:defRPr/>
              </a:pPr>
              <a:t>3</a:t>
            </a:fld>
            <a:endParaRPr lang="zh-CN" altLang="en-US"/>
          </a:p>
        </p:txBody>
      </p:sp>
      <p:sp>
        <p:nvSpPr>
          <p:cNvPr id="4" name="文本框 3">
            <a:extLst>
              <a:ext uri="{FF2B5EF4-FFF2-40B4-BE49-F238E27FC236}">
                <a16:creationId xmlns:a16="http://schemas.microsoft.com/office/drawing/2014/main" id="{8E75616B-F1C6-46EC-8AF5-3290F80FEDCC}"/>
              </a:ext>
            </a:extLst>
          </p:cNvPr>
          <p:cNvSpPr txBox="1"/>
          <p:nvPr/>
        </p:nvSpPr>
        <p:spPr>
          <a:xfrm>
            <a:off x="1268760" y="1484784"/>
            <a:ext cx="6606480" cy="4454681"/>
          </a:xfrm>
          <a:prstGeom prst="rect">
            <a:avLst/>
          </a:prstGeom>
          <a:noFill/>
        </p:spPr>
        <p:txBody>
          <a:bodyPr wrap="square">
            <a:spAutoFit/>
          </a:bodyPr>
          <a:lstStyle/>
          <a:p>
            <a:pPr>
              <a:lnSpc>
                <a:spcPct val="150000"/>
              </a:lnSpc>
              <a:spcAft>
                <a:spcPts val="1000"/>
              </a:spcAft>
            </a:pPr>
            <a:r>
              <a:rPr lang="en-US"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国债的定向发行是相对于其公开发行而言的。所谓</a:t>
            </a:r>
            <a:r>
              <a:rPr lang="zh-CN" altLang="zh-CN" sz="1800" b="1"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定向发行是指国债仅向少数特定的投资者发行。</a:t>
            </a:r>
            <a:endParaRPr lang="en-US" altLang="zh-CN"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endParaRPr>
          </a:p>
          <a:p>
            <a:pPr>
              <a:lnSpc>
                <a:spcPct val="150000"/>
              </a:lnSpc>
              <a:spcAft>
                <a:spcPts val="1000"/>
              </a:spcAft>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定向发行作为</a:t>
            </a:r>
            <a:r>
              <a:rPr lang="zh-CN"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债券市场化发行的补充</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发行效率较高，避免对国债二级市场产生影响。</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一般认为，政府发行定向国债的用意不仅在于筹措资金，更重要的是为那些具有长期负债的机构如社保基金、人寿保险公司和商业银行等大资金提供投资渠道，利于其资产负债的平衡配置和管理。</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a:lnSpc>
                <a:spcPct val="150000"/>
              </a:lnSpc>
              <a:spcAft>
                <a:spcPts val="1000"/>
              </a:spcAft>
            </a:pPr>
            <a:r>
              <a:rPr lang="en-US"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由于国债的定向发行局限于少数投资者，</a:t>
            </a:r>
            <a:r>
              <a:rPr lang="zh-CN" altLang="zh-CN" sz="1800" b="1"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发行利率往往是通过协商决定，而非市场招投标的结果</a:t>
            </a:r>
            <a:r>
              <a:rPr lang="zh-CN"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，有时会产生利益输送</a:t>
            </a:r>
            <a:r>
              <a:rPr lang="zh-CN" altLang="en-US"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和</a:t>
            </a:r>
            <a:r>
              <a:rPr lang="zh-CN"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人为压低发行利率</a:t>
            </a:r>
            <a:r>
              <a:rPr lang="zh-CN" altLang="en-US"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的问题。</a:t>
            </a:r>
            <a:endParaRPr lang="zh-CN" altLang="en-US" dirty="0">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888607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4</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827584" y="1762547"/>
            <a:ext cx="7576016" cy="2188494"/>
            <a:chOff x="984804" y="1161487"/>
            <a:chExt cx="11204580"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984804" y="2381214"/>
              <a:ext cx="11204580"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buNone/>
                <a:defRPr/>
              </a:pPr>
              <a:r>
                <a:rPr lang="zh-CN" altLang="zh-CN"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我国发行的定向国债</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一</a:t>
            </a:r>
          </a:p>
        </p:txBody>
      </p:sp>
    </p:spTree>
    <p:extLst>
      <p:ext uri="{BB962C8B-B14F-4D97-AF65-F5344CB8AC3E}">
        <p14:creationId xmlns:p14="http://schemas.microsoft.com/office/powerpoint/2010/main" val="2232639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6CA64457-CBE2-4180-817B-27283F0CE032}"/>
              </a:ext>
            </a:extLst>
          </p:cNvPr>
          <p:cNvSpPr>
            <a:spLocks noGrp="1"/>
          </p:cNvSpPr>
          <p:nvPr>
            <p:ph type="sldNum" sz="quarter" idx="12"/>
          </p:nvPr>
        </p:nvSpPr>
        <p:spPr/>
        <p:txBody>
          <a:bodyPr/>
          <a:lstStyle/>
          <a:p>
            <a:pPr>
              <a:defRPr/>
            </a:pPr>
            <a:fld id="{30F11AE2-8E3C-4A92-9BBF-8CC289021EE2}" type="slidenum">
              <a:rPr lang="zh-CN" altLang="en-US" smtClean="0"/>
              <a:pPr>
                <a:defRPr/>
              </a:pPr>
              <a:t>5</a:t>
            </a:fld>
            <a:endParaRPr lang="zh-CN" altLang="en-US"/>
          </a:p>
        </p:txBody>
      </p:sp>
      <p:sp>
        <p:nvSpPr>
          <p:cNvPr id="6" name="文本框 5">
            <a:extLst>
              <a:ext uri="{FF2B5EF4-FFF2-40B4-BE49-F238E27FC236}">
                <a16:creationId xmlns:a16="http://schemas.microsoft.com/office/drawing/2014/main" id="{3530B84B-5379-4F09-9113-D2B8AD546D41}"/>
              </a:ext>
            </a:extLst>
          </p:cNvPr>
          <p:cNvSpPr txBox="1"/>
          <p:nvPr/>
        </p:nvSpPr>
        <p:spPr>
          <a:xfrm>
            <a:off x="539552" y="836712"/>
            <a:ext cx="5328592" cy="523220"/>
          </a:xfrm>
          <a:prstGeom prst="rect">
            <a:avLst/>
          </a:prstGeom>
          <a:noFill/>
        </p:spPr>
        <p:txBody>
          <a:bodyPr wrap="square">
            <a:spAutoFit/>
          </a:bodyPr>
          <a:lstStyle/>
          <a:p>
            <a:pPr indent="267970" algn="just"/>
            <a:r>
              <a:rPr lang="zh-CN" altLang="zh-CN" sz="2800" b="1" dirty="0">
                <a:latin typeface="微软雅黑" panose="020B0503020204020204" pitchFamily="34" charset="-122"/>
                <a:ea typeface="微软雅黑" panose="020B0503020204020204" pitchFamily="34" charset="-122"/>
              </a:rPr>
              <a:t>一、</a:t>
            </a:r>
            <a:r>
              <a:rPr lang="en-US" altLang="zh-CN" sz="2800" b="1" dirty="0">
                <a:latin typeface="微软雅黑" panose="020B0503020204020204" pitchFamily="34" charset="-122"/>
                <a:ea typeface="微软雅黑" panose="020B0503020204020204" pitchFamily="34" charset="-122"/>
              </a:rPr>
              <a:t>1990</a:t>
            </a:r>
            <a:r>
              <a:rPr lang="zh-CN" altLang="zh-CN" sz="2800" b="1" dirty="0">
                <a:latin typeface="微软雅黑" panose="020B0503020204020204" pitchFamily="34" charset="-122"/>
                <a:ea typeface="微软雅黑" panose="020B0503020204020204" pitchFamily="34" charset="-122"/>
              </a:rPr>
              <a:t>年代的特种定向债券</a:t>
            </a:r>
          </a:p>
        </p:txBody>
      </p:sp>
      <p:sp>
        <p:nvSpPr>
          <p:cNvPr id="8" name="文本框 7">
            <a:extLst>
              <a:ext uri="{FF2B5EF4-FFF2-40B4-BE49-F238E27FC236}">
                <a16:creationId xmlns:a16="http://schemas.microsoft.com/office/drawing/2014/main" id="{9F397214-F984-477F-A809-1BD5F56F9381}"/>
              </a:ext>
            </a:extLst>
          </p:cNvPr>
          <p:cNvSpPr txBox="1"/>
          <p:nvPr/>
        </p:nvSpPr>
        <p:spPr>
          <a:xfrm>
            <a:off x="611560" y="1287568"/>
            <a:ext cx="7920880" cy="1349344"/>
          </a:xfrm>
          <a:prstGeom prst="rect">
            <a:avLst/>
          </a:prstGeom>
          <a:noFill/>
        </p:spPr>
        <p:txBody>
          <a:bodyPr wrap="square">
            <a:spAutoFit/>
          </a:bodyPr>
          <a:lstStyle/>
          <a:p>
            <a:pPr algn="just">
              <a:lnSpc>
                <a:spcPts val="2500"/>
              </a:lnSpc>
            </a:pPr>
            <a:r>
              <a:rPr lang="en-US"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为筹集国家建设资金，加强社会保险基金的投资管理，经国务院批准，由财政部采取主要向养老保险基金、待业保险基金（简称</a:t>
            </a:r>
            <a:r>
              <a:rPr lang="en-US"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两金</a:t>
            </a:r>
            <a:r>
              <a:rPr lang="en-US"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）及其它社会保险基金定向募集的债券，称为</a:t>
            </a:r>
            <a:r>
              <a:rPr lang="en-US"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特种定向债券</a:t>
            </a:r>
            <a:r>
              <a:rPr lang="en-US"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1994</a:t>
            </a:r>
            <a:r>
              <a:rPr lang="zh-CN"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年至</a:t>
            </a:r>
            <a:r>
              <a:rPr lang="en-US"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2000</a:t>
            </a:r>
            <a:r>
              <a:rPr lang="zh-CN"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年，财政部连续</a:t>
            </a:r>
            <a:r>
              <a:rPr lang="en-US"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7</a:t>
            </a:r>
            <a:r>
              <a:rPr lang="zh-CN" altLang="zh-CN"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年向养老及失业保险基金发行了定向债券</a:t>
            </a:r>
            <a:r>
              <a:rPr lang="zh-CN" altLang="en-US" sz="16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600" dirty="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4" name="表格 3">
            <a:extLst>
              <a:ext uri="{FF2B5EF4-FFF2-40B4-BE49-F238E27FC236}">
                <a16:creationId xmlns:a16="http://schemas.microsoft.com/office/drawing/2014/main" id="{2543BAF7-E984-4416-9500-A8BC1D211956}"/>
              </a:ext>
            </a:extLst>
          </p:cNvPr>
          <p:cNvGraphicFramePr/>
          <p:nvPr>
            <p:extLst>
              <p:ext uri="{D42A27DB-BD31-4B8C-83A1-F6EECF244321}">
                <p14:modId xmlns:p14="http://schemas.microsoft.com/office/powerpoint/2010/main" val="826328959"/>
              </p:ext>
            </p:extLst>
          </p:nvPr>
        </p:nvGraphicFramePr>
        <p:xfrm>
          <a:off x="539552" y="2834128"/>
          <a:ext cx="8075240" cy="3878714"/>
        </p:xfrm>
        <a:graphic>
          <a:graphicData uri="http://schemas.openxmlformats.org/drawingml/2006/table">
            <a:tbl>
              <a:tblPr firstRow="1" firstCol="1" bandRow="1">
                <a:tableStyleId>{9DCAF9ED-07DC-4A11-8D7F-57B35C25682E}</a:tableStyleId>
              </a:tblPr>
              <a:tblGrid>
                <a:gridCol w="648072">
                  <a:extLst>
                    <a:ext uri="{9D8B030D-6E8A-4147-A177-3AD203B41FA5}">
                      <a16:colId xmlns:a16="http://schemas.microsoft.com/office/drawing/2014/main" val="3850648221"/>
                    </a:ext>
                  </a:extLst>
                </a:gridCol>
                <a:gridCol w="1296144">
                  <a:extLst>
                    <a:ext uri="{9D8B030D-6E8A-4147-A177-3AD203B41FA5}">
                      <a16:colId xmlns:a16="http://schemas.microsoft.com/office/drawing/2014/main" val="459167182"/>
                    </a:ext>
                  </a:extLst>
                </a:gridCol>
                <a:gridCol w="864096">
                  <a:extLst>
                    <a:ext uri="{9D8B030D-6E8A-4147-A177-3AD203B41FA5}">
                      <a16:colId xmlns:a16="http://schemas.microsoft.com/office/drawing/2014/main" val="2836167405"/>
                    </a:ext>
                  </a:extLst>
                </a:gridCol>
                <a:gridCol w="720080">
                  <a:extLst>
                    <a:ext uri="{9D8B030D-6E8A-4147-A177-3AD203B41FA5}">
                      <a16:colId xmlns:a16="http://schemas.microsoft.com/office/drawing/2014/main" val="255750717"/>
                    </a:ext>
                  </a:extLst>
                </a:gridCol>
                <a:gridCol w="1165158">
                  <a:extLst>
                    <a:ext uri="{9D8B030D-6E8A-4147-A177-3AD203B41FA5}">
                      <a16:colId xmlns:a16="http://schemas.microsoft.com/office/drawing/2014/main" val="3322801611"/>
                    </a:ext>
                  </a:extLst>
                </a:gridCol>
                <a:gridCol w="3381690">
                  <a:extLst>
                    <a:ext uri="{9D8B030D-6E8A-4147-A177-3AD203B41FA5}">
                      <a16:colId xmlns:a16="http://schemas.microsoft.com/office/drawing/2014/main" val="3927425592"/>
                    </a:ext>
                  </a:extLst>
                </a:gridCol>
              </a:tblGrid>
              <a:tr h="360040">
                <a:tc>
                  <a:txBody>
                    <a:bodyPr/>
                    <a:lstStyle/>
                    <a:p>
                      <a:pPr algn="ctr" fontAlgn="t">
                        <a:spcBef>
                          <a:spcPts val="0"/>
                        </a:spcBef>
                        <a:spcAft>
                          <a:spcPts val="0"/>
                        </a:spcAft>
                      </a:pP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年份</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发行量（亿元）</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国债期限</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利率</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利率条款</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相关文件</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8582156"/>
                  </a:ext>
                </a:extLst>
              </a:tr>
              <a:tr h="656515">
                <a:tc>
                  <a:txBody>
                    <a:bodyPr/>
                    <a:lstStyle/>
                    <a:p>
                      <a:pPr algn="just" fontAlgn="t">
                        <a:spcBef>
                          <a:spcPts val="0"/>
                        </a:spcBef>
                        <a:spcAft>
                          <a:spcPts val="0"/>
                        </a:spcAft>
                      </a:pPr>
                      <a:r>
                        <a:rPr lang="en-US" altLang="zh-CN" sz="13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1994</a:t>
                      </a:r>
                      <a:r>
                        <a:rPr lang="zh-CN" altLang="en-US" sz="13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20</a:t>
                      </a:r>
                      <a:endParaRPr lang="en-US" altLang="zh-CN"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altLang="zh-CN"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5</a:t>
                      </a:r>
                      <a:r>
                        <a:rPr lang="zh-CN" altLang="en-US"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3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15.86%</a:t>
                      </a:r>
                      <a:endParaRPr lang="en-US" altLang="zh-CN"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到期一次还本付息，并实行保值贴补。</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财政部</a:t>
                      </a:r>
                      <a:r>
                        <a:rPr lang="en-US" altLang="zh-CN"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关于下达</a:t>
                      </a:r>
                      <a:r>
                        <a:rPr lang="en-US" altLang="zh-CN"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1994</a:t>
                      </a:r>
                      <a:r>
                        <a:rPr lang="zh-CN" altLang="en-US"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年特种定向债券分地区任务及发行办法的通知</a:t>
                      </a:r>
                      <a:r>
                        <a:rPr lang="en-US" altLang="zh-CN"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3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50639618"/>
                  </a:ext>
                </a:extLst>
              </a:tr>
              <a:tr h="656515">
                <a:tc>
                  <a:txBody>
                    <a:bodyPr/>
                    <a:lstStyle/>
                    <a:p>
                      <a:pPr algn="just" fontAlgn="t">
                        <a:spcBef>
                          <a:spcPts val="0"/>
                        </a:spcBef>
                        <a:spcAft>
                          <a:spcPts val="0"/>
                        </a:spcAft>
                      </a:pPr>
                      <a:r>
                        <a:rPr lang="en-US" altLang="zh-CN" sz="13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1995</a:t>
                      </a:r>
                      <a:r>
                        <a:rPr lang="zh-CN" altLang="en-US" sz="13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26</a:t>
                      </a:r>
                      <a:endParaRPr lang="en-US" altLang="zh-CN"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altLang="zh-CN"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5</a:t>
                      </a: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15.86%</a:t>
                      </a:r>
                      <a:endParaRPr lang="en-US" altLang="zh-CN"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到期一次还本付息，并实行保值贴补。</a:t>
                      </a:r>
                      <a:endParaRPr lang="zh-CN" altLang="en-US" sz="13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财政部</a:t>
                      </a:r>
                      <a:r>
                        <a:rPr lang="en-US" altLang="zh-CN"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关于下达</a:t>
                      </a:r>
                      <a:r>
                        <a:rPr lang="en-US" altLang="zh-CN"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1995</a:t>
                      </a:r>
                      <a:r>
                        <a:rPr lang="zh-CN" altLang="en-US"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年特种定向债券发行任务及发行办法的通知</a:t>
                      </a:r>
                      <a:r>
                        <a:rPr lang="en-US" altLang="zh-CN"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3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38821407"/>
                  </a:ext>
                </a:extLst>
              </a:tr>
              <a:tr h="441129">
                <a:tc>
                  <a:txBody>
                    <a:bodyPr/>
                    <a:lstStyle/>
                    <a:p>
                      <a:pPr algn="just" fontAlgn="t">
                        <a:spcBef>
                          <a:spcPts val="0"/>
                        </a:spcBef>
                        <a:spcAft>
                          <a:spcPts val="0"/>
                        </a:spcAft>
                      </a:pPr>
                      <a:r>
                        <a:rPr lang="en-US" altLang="zh-CN" sz="13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1996</a:t>
                      </a:r>
                      <a:r>
                        <a:rPr lang="zh-CN" altLang="en-US" sz="13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30</a:t>
                      </a:r>
                      <a:endParaRPr lang="en-US" altLang="zh-CN"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altLang="zh-CN"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5</a:t>
                      </a: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8.8%</a:t>
                      </a:r>
                      <a:endParaRPr lang="en-US" altLang="zh-CN"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利息按年支付</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财政部 劳动部</a:t>
                      </a:r>
                      <a:r>
                        <a:rPr lang="en-US" altLang="zh-CN"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关于下达</a:t>
                      </a:r>
                      <a:r>
                        <a:rPr lang="en-US" altLang="zh-CN"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1996</a:t>
                      </a:r>
                      <a:r>
                        <a:rPr lang="zh-CN" altLang="en-US"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年特种定向债券分地区发行募集数及发行办法的通知</a:t>
                      </a:r>
                      <a:r>
                        <a:rPr lang="en-US" altLang="zh-CN"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3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4942852"/>
                  </a:ext>
                </a:extLst>
              </a:tr>
              <a:tr h="441129">
                <a:tc>
                  <a:txBody>
                    <a:bodyPr/>
                    <a:lstStyle/>
                    <a:p>
                      <a:pPr algn="just" fontAlgn="t">
                        <a:spcBef>
                          <a:spcPts val="0"/>
                        </a:spcBef>
                        <a:spcAft>
                          <a:spcPts val="0"/>
                        </a:spcAft>
                      </a:pPr>
                      <a:r>
                        <a:rPr lang="en-US" altLang="zh-CN" sz="13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1997</a:t>
                      </a:r>
                      <a:r>
                        <a:rPr lang="zh-CN" altLang="en-US" sz="13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24</a:t>
                      </a:r>
                      <a:endParaRPr lang="en-US" altLang="zh-CN"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altLang="zh-CN"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5</a:t>
                      </a:r>
                      <a:r>
                        <a:rPr lang="zh-CN" altLang="en-US"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3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8.8%</a:t>
                      </a:r>
                      <a:endParaRPr lang="en-US" altLang="zh-CN"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利息按年支付</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财政部 劳动部</a:t>
                      </a:r>
                      <a:r>
                        <a:rPr lang="en-US" altLang="zh-CN"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关于下达</a:t>
                      </a:r>
                      <a:r>
                        <a:rPr lang="en-US" altLang="zh-CN"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1997</a:t>
                      </a: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年特种定向债券分地区发行募集数及发行办法的通知</a:t>
                      </a:r>
                      <a:r>
                        <a:rPr lang="en-US" altLang="zh-CN"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17733811"/>
                  </a:ext>
                </a:extLst>
              </a:tr>
              <a:tr h="441129">
                <a:tc>
                  <a:txBody>
                    <a:bodyPr/>
                    <a:lstStyle/>
                    <a:p>
                      <a:pPr algn="just" fontAlgn="t">
                        <a:spcBef>
                          <a:spcPts val="0"/>
                        </a:spcBef>
                        <a:spcAft>
                          <a:spcPts val="0"/>
                        </a:spcAft>
                      </a:pPr>
                      <a:r>
                        <a:rPr lang="en-US" altLang="zh-CN" sz="13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1998</a:t>
                      </a:r>
                      <a:r>
                        <a:rPr lang="zh-CN" altLang="en-US" sz="13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42</a:t>
                      </a:r>
                      <a:endParaRPr lang="en-US" altLang="zh-CN"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altLang="zh-CN"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5</a:t>
                      </a:r>
                      <a:r>
                        <a:rPr lang="zh-CN" altLang="en-US"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3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5.85%</a:t>
                      </a:r>
                      <a:endParaRPr lang="en-US" altLang="zh-CN" sz="13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利息按年支付</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财政部、劳动和社会保障部</a:t>
                      </a:r>
                      <a:r>
                        <a:rPr lang="en-US" altLang="zh-CN"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《1998</a:t>
                      </a: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年特种定向债券发行办法</a:t>
                      </a:r>
                      <a:r>
                        <a:rPr lang="en-US" altLang="zh-CN"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8108456"/>
                  </a:ext>
                </a:extLst>
              </a:tr>
              <a:tr h="656515">
                <a:tc>
                  <a:txBody>
                    <a:bodyPr/>
                    <a:lstStyle/>
                    <a:p>
                      <a:pPr algn="just" fontAlgn="t">
                        <a:spcBef>
                          <a:spcPts val="0"/>
                        </a:spcBef>
                        <a:spcAft>
                          <a:spcPts val="0"/>
                        </a:spcAft>
                      </a:pPr>
                      <a:r>
                        <a:rPr lang="en-US" altLang="zh-CN" sz="13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1999</a:t>
                      </a:r>
                      <a:r>
                        <a:rPr lang="zh-CN" altLang="en-US" sz="13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45</a:t>
                      </a:r>
                      <a:endParaRPr lang="en-US" altLang="zh-CN"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altLang="zh-CN"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5</a:t>
                      </a:r>
                      <a:r>
                        <a:rPr lang="zh-CN" altLang="en-US"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3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3.5%</a:t>
                      </a:r>
                      <a:endParaRPr lang="en-US" altLang="zh-CN" sz="13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利息按年支付</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财政部关于</a:t>
                      </a:r>
                      <a:r>
                        <a:rPr lang="en-US" altLang="zh-CN"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1999</a:t>
                      </a: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年定向（二期）国债发行工作的通知</a:t>
                      </a:r>
                      <a:r>
                        <a:rPr lang="en-US" altLang="zh-CN"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面向社会养老保险基金、失业保险基金发行</a:t>
                      </a:r>
                      <a:r>
                        <a:rPr lang="en-US" altLang="zh-CN"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6906739"/>
                  </a:ext>
                </a:extLst>
              </a:tr>
              <a:tr h="225742">
                <a:tc>
                  <a:txBody>
                    <a:bodyPr/>
                    <a:lstStyle/>
                    <a:p>
                      <a:pPr algn="just" fontAlgn="t">
                        <a:spcBef>
                          <a:spcPts val="0"/>
                        </a:spcBef>
                        <a:spcAft>
                          <a:spcPts val="0"/>
                        </a:spcAft>
                      </a:pPr>
                      <a:r>
                        <a:rPr lang="en-US" altLang="zh-CN" sz="13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2000</a:t>
                      </a:r>
                      <a:r>
                        <a:rPr lang="zh-CN" altLang="en-US" sz="13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237.5</a:t>
                      </a:r>
                      <a:endParaRPr lang="en-US" altLang="zh-CN"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altLang="zh-CN"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5</a:t>
                      </a:r>
                      <a:r>
                        <a:rPr lang="zh-CN" altLang="en-US"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13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3.5%</a:t>
                      </a:r>
                      <a:endParaRPr lang="en-US" altLang="zh-CN" sz="13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300" u="none" strike="noStrike">
                          <a:effectLst/>
                          <a:latin typeface="Times New Roman" panose="02020603050405020304" pitchFamily="18" charset="0"/>
                          <a:ea typeface="微软雅黑" panose="020B0503020204020204" pitchFamily="34" charset="-122"/>
                          <a:cs typeface="Times New Roman" panose="02020603050405020304" pitchFamily="18" charset="0"/>
                        </a:rPr>
                        <a:t>利息按年支付</a:t>
                      </a:r>
                      <a:endParaRPr lang="zh-CN" altLang="en-US" sz="13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3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 </a:t>
                      </a:r>
                      <a:endParaRPr lang="en-US" altLang="zh-CN" sz="13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176060"/>
                  </a:ext>
                </a:extLst>
              </a:tr>
            </a:tbl>
          </a:graphicData>
        </a:graphic>
      </p:graphicFrame>
      <p:sp>
        <p:nvSpPr>
          <p:cNvPr id="7" name="文本框 6">
            <a:extLst>
              <a:ext uri="{FF2B5EF4-FFF2-40B4-BE49-F238E27FC236}">
                <a16:creationId xmlns:a16="http://schemas.microsoft.com/office/drawing/2014/main" id="{CCEAFF81-7957-451C-AEB5-F11DD5F06B35}"/>
              </a:ext>
            </a:extLst>
          </p:cNvPr>
          <p:cNvSpPr txBox="1"/>
          <p:nvPr/>
        </p:nvSpPr>
        <p:spPr>
          <a:xfrm>
            <a:off x="2771800" y="2545159"/>
            <a:ext cx="3600400" cy="307777"/>
          </a:xfrm>
          <a:prstGeom prst="rect">
            <a:avLst/>
          </a:prstGeom>
          <a:noFill/>
        </p:spPr>
        <p:txBody>
          <a:bodyPr wrap="square">
            <a:spAutoFit/>
          </a:bodyPr>
          <a:lstStyle/>
          <a:p>
            <a:pPr algn="ctr"/>
            <a:r>
              <a:rPr lang="zh-CN" altLang="en-US"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表  </a:t>
            </a:r>
            <a:r>
              <a:rPr lang="en-US" altLang="zh-CN"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1990</a:t>
            </a:r>
            <a:r>
              <a:rPr lang="zh-CN" altLang="zh-CN"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年代的特种定向债券发行情况</a:t>
            </a:r>
            <a:endParaRPr lang="zh-CN" altLang="en-US"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5901239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0907B39B-3C7D-4808-A244-FDA9606D715B}"/>
              </a:ext>
            </a:extLst>
          </p:cNvPr>
          <p:cNvSpPr>
            <a:spLocks noGrp="1"/>
          </p:cNvSpPr>
          <p:nvPr>
            <p:ph type="sldNum" sz="quarter" idx="12"/>
          </p:nvPr>
        </p:nvSpPr>
        <p:spPr/>
        <p:txBody>
          <a:bodyPr/>
          <a:lstStyle/>
          <a:p>
            <a:pPr>
              <a:defRPr/>
            </a:pPr>
            <a:fld id="{30F11AE2-8E3C-4A92-9BBF-8CC289021EE2}" type="slidenum">
              <a:rPr lang="zh-CN" altLang="en-US" smtClean="0"/>
              <a:pPr>
                <a:defRPr/>
              </a:pPr>
              <a:t>6</a:t>
            </a:fld>
            <a:endParaRPr lang="zh-CN" altLang="en-US"/>
          </a:p>
        </p:txBody>
      </p:sp>
      <p:sp>
        <p:nvSpPr>
          <p:cNvPr id="4" name="文本框 3">
            <a:extLst>
              <a:ext uri="{FF2B5EF4-FFF2-40B4-BE49-F238E27FC236}">
                <a16:creationId xmlns:a16="http://schemas.microsoft.com/office/drawing/2014/main" id="{3DA33909-C794-4F15-802D-337CE30B22C8}"/>
              </a:ext>
            </a:extLst>
          </p:cNvPr>
          <p:cNvSpPr txBox="1"/>
          <p:nvPr/>
        </p:nvSpPr>
        <p:spPr>
          <a:xfrm>
            <a:off x="539552" y="836712"/>
            <a:ext cx="5328592"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二</a:t>
            </a:r>
            <a:r>
              <a:rPr lang="zh-CN" altLang="zh-CN" sz="2800" b="1" dirty="0">
                <a:latin typeface="微软雅黑" panose="020B0503020204020204" pitchFamily="34" charset="-122"/>
                <a:ea typeface="微软雅黑" panose="020B0503020204020204" pitchFamily="34" charset="-122"/>
              </a:rPr>
              <a:t>、</a:t>
            </a:r>
            <a:r>
              <a:rPr lang="en-US" altLang="zh-CN" sz="2800" b="1" dirty="0">
                <a:latin typeface="微软雅黑" panose="020B0503020204020204" pitchFamily="34" charset="-122"/>
                <a:ea typeface="微软雅黑" panose="020B0503020204020204" pitchFamily="34" charset="-122"/>
              </a:rPr>
              <a:t>1990</a:t>
            </a:r>
            <a:r>
              <a:rPr lang="zh-CN" altLang="zh-CN" sz="2800" b="1" dirty="0">
                <a:latin typeface="微软雅黑" panose="020B0503020204020204" pitchFamily="34" charset="-122"/>
                <a:ea typeface="微软雅黑" panose="020B0503020204020204" pitchFamily="34" charset="-122"/>
              </a:rPr>
              <a:t>年代的定向债券</a:t>
            </a:r>
          </a:p>
        </p:txBody>
      </p:sp>
      <p:sp>
        <p:nvSpPr>
          <p:cNvPr id="3" name="Rectangle 1">
            <a:extLst>
              <a:ext uri="{FF2B5EF4-FFF2-40B4-BE49-F238E27FC236}">
                <a16:creationId xmlns:a16="http://schemas.microsoft.com/office/drawing/2014/main" id="{E73A37E9-0FD3-4E5C-A88A-39EDC1C7182B}"/>
              </a:ext>
            </a:extLst>
          </p:cNvPr>
          <p:cNvSpPr>
            <a:spLocks noChangeArrowheads="1"/>
          </p:cNvSpPr>
          <p:nvPr/>
        </p:nvSpPr>
        <p:spPr bwMode="auto">
          <a:xfrm>
            <a:off x="863588" y="1518240"/>
            <a:ext cx="7416824" cy="1343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66700" algn="just" defTabSz="914400" rtl="0" eaLnBrk="0" fontAlgn="base" latinLnBrk="0" hangingPunct="0">
              <a:lnSpc>
                <a:spcPts val="2500"/>
              </a:lnSpc>
              <a:spcBef>
                <a:spcPct val="0"/>
              </a:spcBef>
              <a:spcAft>
                <a:spcPct val="0"/>
              </a:spcAft>
              <a:buClrTx/>
              <a:buSzTx/>
              <a:buFontTx/>
              <a:buNone/>
              <a:tabLst/>
            </a:pP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1998</a:t>
            </a:r>
            <a:r>
              <a:rPr lang="zh-CN" altLang="en-US"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1999</a:t>
            </a:r>
            <a:r>
              <a:rPr lang="zh-CN" altLang="en-US"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年，财政部连续两年对商业保险性保险公司发行定向债券。定向债券是专门针对资本金在</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10</a:t>
            </a:r>
            <a:r>
              <a:rPr lang="zh-CN" altLang="en-US"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亿元以上的商业性保险公司定向发行的国债。定向债券以合同方式采取承购方式发行，不上市流通。商业性保险公司也不得向其分支机构分销。</a:t>
            </a:r>
          </a:p>
        </p:txBody>
      </p:sp>
      <p:graphicFrame>
        <p:nvGraphicFramePr>
          <p:cNvPr id="8" name="表格 7">
            <a:extLst>
              <a:ext uri="{FF2B5EF4-FFF2-40B4-BE49-F238E27FC236}">
                <a16:creationId xmlns:a16="http://schemas.microsoft.com/office/drawing/2014/main" id="{2C05BE8E-8E58-48B8-94E0-CBE6A1894080}"/>
              </a:ext>
            </a:extLst>
          </p:cNvPr>
          <p:cNvGraphicFramePr/>
          <p:nvPr>
            <p:extLst>
              <p:ext uri="{D42A27DB-BD31-4B8C-83A1-F6EECF244321}">
                <p14:modId xmlns:p14="http://schemas.microsoft.com/office/powerpoint/2010/main" val="2189394892"/>
              </p:ext>
            </p:extLst>
          </p:nvPr>
        </p:nvGraphicFramePr>
        <p:xfrm>
          <a:off x="863588" y="3529807"/>
          <a:ext cx="7524836" cy="2131440"/>
        </p:xfrm>
        <a:graphic>
          <a:graphicData uri="http://schemas.openxmlformats.org/drawingml/2006/table">
            <a:tbl>
              <a:tblPr firstRow="1" firstCol="1" bandRow="1">
                <a:tableStyleId>{9DCAF9ED-07DC-4A11-8D7F-57B35C25682E}</a:tableStyleId>
              </a:tblPr>
              <a:tblGrid>
                <a:gridCol w="747501">
                  <a:extLst>
                    <a:ext uri="{9D8B030D-6E8A-4147-A177-3AD203B41FA5}">
                      <a16:colId xmlns:a16="http://schemas.microsoft.com/office/drawing/2014/main" val="3333180464"/>
                    </a:ext>
                  </a:extLst>
                </a:gridCol>
                <a:gridCol w="869818">
                  <a:extLst>
                    <a:ext uri="{9D8B030D-6E8A-4147-A177-3AD203B41FA5}">
                      <a16:colId xmlns:a16="http://schemas.microsoft.com/office/drawing/2014/main" val="2418721375"/>
                    </a:ext>
                  </a:extLst>
                </a:gridCol>
                <a:gridCol w="616122">
                  <a:extLst>
                    <a:ext uri="{9D8B030D-6E8A-4147-A177-3AD203B41FA5}">
                      <a16:colId xmlns:a16="http://schemas.microsoft.com/office/drawing/2014/main" val="4147489634"/>
                    </a:ext>
                  </a:extLst>
                </a:gridCol>
                <a:gridCol w="1159758">
                  <a:extLst>
                    <a:ext uri="{9D8B030D-6E8A-4147-A177-3AD203B41FA5}">
                      <a16:colId xmlns:a16="http://schemas.microsoft.com/office/drawing/2014/main" val="746126969"/>
                    </a:ext>
                  </a:extLst>
                </a:gridCol>
                <a:gridCol w="1359092">
                  <a:extLst>
                    <a:ext uri="{9D8B030D-6E8A-4147-A177-3AD203B41FA5}">
                      <a16:colId xmlns:a16="http://schemas.microsoft.com/office/drawing/2014/main" val="4245556727"/>
                    </a:ext>
                  </a:extLst>
                </a:gridCol>
                <a:gridCol w="2772545">
                  <a:extLst>
                    <a:ext uri="{9D8B030D-6E8A-4147-A177-3AD203B41FA5}">
                      <a16:colId xmlns:a16="http://schemas.microsoft.com/office/drawing/2014/main" val="4110670285"/>
                    </a:ext>
                  </a:extLst>
                </a:gridCol>
              </a:tblGrid>
              <a:tr h="710480">
                <a:tc>
                  <a:txBody>
                    <a:bodyPr/>
                    <a:lstStyle/>
                    <a:p>
                      <a:pPr algn="ctr" fontAlgn="t">
                        <a:spcBef>
                          <a:spcPts val="0"/>
                        </a:spcBef>
                        <a:spcAft>
                          <a:spcPts val="0"/>
                        </a:spcAft>
                      </a:pPr>
                      <a:r>
                        <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年份</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发行量（亿元）</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国债期限</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利率</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利率条款</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相关文件</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96175840"/>
                  </a:ext>
                </a:extLst>
              </a:tr>
              <a:tr h="710480">
                <a:tc>
                  <a:txBody>
                    <a:bodyPr/>
                    <a:lstStyle/>
                    <a:p>
                      <a:pPr algn="just" fontAlgn="t">
                        <a:spcBef>
                          <a:spcPts val="0"/>
                        </a:spcBef>
                        <a:spcAft>
                          <a:spcPts val="0"/>
                        </a:spcAft>
                      </a:pPr>
                      <a:r>
                        <a:rPr lang="en-US"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1998</a:t>
                      </a:r>
                      <a:endParaRPr lang="en-US" altLang="zh-CN" sz="3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60</a:t>
                      </a:r>
                      <a:endParaRPr lang="en-US" altLang="zh-CN" sz="3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altLang="zh-CN"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5</a:t>
                      </a:r>
                      <a:r>
                        <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5.68%</a:t>
                      </a:r>
                      <a:endParaRPr lang="en-US" altLang="zh-CN"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利息按年支付</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财政部关于向保险公司发行</a:t>
                      </a:r>
                      <a:r>
                        <a:rPr lang="en-US" altLang="zh-CN"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60</a:t>
                      </a:r>
                      <a:r>
                        <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亿元定向债券的通知</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52608598"/>
                  </a:ext>
                </a:extLst>
              </a:tr>
              <a:tr h="710480">
                <a:tc>
                  <a:txBody>
                    <a:bodyPr/>
                    <a:lstStyle/>
                    <a:p>
                      <a:pPr algn="just" fontAlgn="t">
                        <a:spcBef>
                          <a:spcPts val="0"/>
                        </a:spcBef>
                        <a:spcAft>
                          <a:spcPts val="0"/>
                        </a:spcAft>
                      </a:pPr>
                      <a:r>
                        <a:rPr lang="en-US"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1999</a:t>
                      </a:r>
                      <a:endParaRPr lang="en-US" altLang="zh-CN" sz="3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15.03</a:t>
                      </a:r>
                      <a:endParaRPr lang="en-US" altLang="zh-CN" sz="3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altLang="zh-CN"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7</a:t>
                      </a:r>
                      <a:r>
                        <a:rPr lang="zh-CN" altLang="en-US"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年</a:t>
                      </a:r>
                      <a:endParaRPr lang="zh-CN" altLang="en-US" sz="3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浮动利率（</a:t>
                      </a:r>
                      <a:r>
                        <a:rPr lang="en-US" altLang="zh-CN"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R+0.5%</a:t>
                      </a:r>
                      <a:r>
                        <a:rPr lang="zh-CN" altLang="en-US" sz="1400" u="none" strike="noStrike">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3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利息按年支付</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财政部关于</a:t>
                      </a:r>
                      <a:r>
                        <a:rPr lang="en-US" altLang="zh-CN"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1999</a:t>
                      </a:r>
                      <a:r>
                        <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年定向（一期）国债发行工作的通知</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4916267"/>
                  </a:ext>
                </a:extLst>
              </a:tr>
            </a:tbl>
          </a:graphicData>
        </a:graphic>
      </p:graphicFrame>
      <p:sp>
        <p:nvSpPr>
          <p:cNvPr id="9" name="文本框 8">
            <a:extLst>
              <a:ext uri="{FF2B5EF4-FFF2-40B4-BE49-F238E27FC236}">
                <a16:creationId xmlns:a16="http://schemas.microsoft.com/office/drawing/2014/main" id="{ACF471B4-0917-4383-A684-0C8B28D10744}"/>
              </a:ext>
            </a:extLst>
          </p:cNvPr>
          <p:cNvSpPr txBox="1"/>
          <p:nvPr/>
        </p:nvSpPr>
        <p:spPr>
          <a:xfrm>
            <a:off x="3203848" y="3068960"/>
            <a:ext cx="4572000" cy="307777"/>
          </a:xfrm>
          <a:prstGeom prst="rect">
            <a:avLst/>
          </a:prstGeom>
          <a:noFill/>
        </p:spPr>
        <p:txBody>
          <a:bodyPr wrap="square">
            <a:spAutoFit/>
          </a:bodyPr>
          <a:lstStyle/>
          <a:p>
            <a:r>
              <a:rPr lang="zh-CN" altLang="en-US"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表 </a:t>
            </a:r>
            <a:r>
              <a:rPr lang="en-US" altLang="zh-CN"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1990</a:t>
            </a:r>
            <a:r>
              <a:rPr lang="zh-CN" altLang="en-US"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年代的定向债券发行情况</a:t>
            </a:r>
          </a:p>
        </p:txBody>
      </p:sp>
    </p:spTree>
    <p:extLst>
      <p:ext uri="{BB962C8B-B14F-4D97-AF65-F5344CB8AC3E}">
        <p14:creationId xmlns:p14="http://schemas.microsoft.com/office/powerpoint/2010/main" val="7384412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F619637F-B47B-419F-88C4-12726C8DE074}"/>
              </a:ext>
            </a:extLst>
          </p:cNvPr>
          <p:cNvSpPr>
            <a:spLocks noGrp="1"/>
          </p:cNvSpPr>
          <p:nvPr>
            <p:ph type="sldNum" sz="quarter" idx="12"/>
          </p:nvPr>
        </p:nvSpPr>
        <p:spPr/>
        <p:txBody>
          <a:bodyPr/>
          <a:lstStyle/>
          <a:p>
            <a:pPr>
              <a:defRPr/>
            </a:pPr>
            <a:fld id="{30F11AE2-8E3C-4A92-9BBF-8CC289021EE2}" type="slidenum">
              <a:rPr lang="zh-CN" altLang="en-US" smtClean="0"/>
              <a:pPr>
                <a:defRPr/>
              </a:pPr>
              <a:t>7</a:t>
            </a:fld>
            <a:endParaRPr lang="zh-CN" altLang="en-US"/>
          </a:p>
        </p:txBody>
      </p:sp>
      <p:sp>
        <p:nvSpPr>
          <p:cNvPr id="4" name="文本框 3">
            <a:extLst>
              <a:ext uri="{FF2B5EF4-FFF2-40B4-BE49-F238E27FC236}">
                <a16:creationId xmlns:a16="http://schemas.microsoft.com/office/drawing/2014/main" id="{C49D03C0-E0E2-4C6B-A973-53A8A156D504}"/>
              </a:ext>
            </a:extLst>
          </p:cNvPr>
          <p:cNvSpPr txBox="1"/>
          <p:nvPr/>
        </p:nvSpPr>
        <p:spPr>
          <a:xfrm>
            <a:off x="539552" y="836712"/>
            <a:ext cx="5328592"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三</a:t>
            </a:r>
            <a:r>
              <a:rPr lang="zh-CN" altLang="zh-CN" sz="2800" b="1" dirty="0">
                <a:latin typeface="微软雅黑" panose="020B0503020204020204" pitchFamily="34" charset="-122"/>
                <a:ea typeface="微软雅黑" panose="020B0503020204020204" pitchFamily="34" charset="-122"/>
              </a:rPr>
              <a:t>、</a:t>
            </a:r>
            <a:r>
              <a:rPr lang="en-US" altLang="zh-CN" sz="2800" b="1" dirty="0">
                <a:latin typeface="微软雅黑" panose="020B0503020204020204" pitchFamily="34" charset="-122"/>
                <a:ea typeface="微软雅黑" panose="020B0503020204020204" pitchFamily="34" charset="-122"/>
              </a:rPr>
              <a:t>1998</a:t>
            </a:r>
            <a:r>
              <a:rPr lang="zh-CN" altLang="zh-CN" sz="2800" b="1" dirty="0">
                <a:latin typeface="微软雅黑" panose="020B0503020204020204" pitchFamily="34" charset="-122"/>
                <a:ea typeface="微软雅黑" panose="020B0503020204020204" pitchFamily="34" charset="-122"/>
              </a:rPr>
              <a:t>年特别国债</a:t>
            </a:r>
          </a:p>
        </p:txBody>
      </p:sp>
      <p:sp>
        <p:nvSpPr>
          <p:cNvPr id="6" name="文本框 5">
            <a:extLst>
              <a:ext uri="{FF2B5EF4-FFF2-40B4-BE49-F238E27FC236}">
                <a16:creationId xmlns:a16="http://schemas.microsoft.com/office/drawing/2014/main" id="{DF2F481D-65E4-46FB-87EE-2615802FB660}"/>
              </a:ext>
            </a:extLst>
          </p:cNvPr>
          <p:cNvSpPr txBox="1"/>
          <p:nvPr/>
        </p:nvSpPr>
        <p:spPr>
          <a:xfrm>
            <a:off x="685800" y="1421864"/>
            <a:ext cx="8001000" cy="5120248"/>
          </a:xfrm>
          <a:prstGeom prst="rect">
            <a:avLst/>
          </a:prstGeom>
          <a:noFill/>
        </p:spPr>
        <p:txBody>
          <a:bodyPr wrap="square">
            <a:spAutoFit/>
          </a:bodyPr>
          <a:lstStyle/>
          <a:p>
            <a:pPr indent="266700" algn="just">
              <a:lnSpc>
                <a:spcPts val="2500"/>
              </a:lnSpc>
              <a:spcAft>
                <a:spcPts val="1000"/>
              </a:spcAft>
            </a:pP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截至</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1997</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年末，四大国有商业银行总资产</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8.78</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万亿元，但资本金仅</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3062</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亿元，资本充足率大约是</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3.5%</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4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远远低于巴塞尔协议</a:t>
            </a:r>
            <a:r>
              <a:rPr lang="en-US" altLang="zh-CN" sz="14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8%</a:t>
            </a:r>
            <a:r>
              <a:rPr lang="zh-CN" altLang="zh-CN" sz="14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的最低要求</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。经第八届全国人大常委会第</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30</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次会议审议批准，财政部于</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1998</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8</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月向</a:t>
            </a:r>
            <a:r>
              <a:rPr lang="zh-CN" altLang="zh-CN" sz="14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四大国有独资商业银行发行了</a:t>
            </a:r>
            <a:r>
              <a:rPr lang="en-US" altLang="zh-CN" sz="14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2700</a:t>
            </a:r>
            <a:r>
              <a:rPr lang="zh-CN" altLang="zh-CN" sz="14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亿元</a:t>
            </a:r>
            <a:r>
              <a:rPr lang="en-US" altLang="zh-CN" sz="14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30</a:t>
            </a:r>
            <a:r>
              <a:rPr lang="zh-CN" altLang="zh-CN" sz="14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年期特别国债</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，所筹集的资金全部</a:t>
            </a:r>
            <a:r>
              <a:rPr lang="zh-CN" altLang="zh-CN" sz="14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用于补充国有独资商业银行资本金</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。该国债为</a:t>
            </a:r>
            <a:r>
              <a:rPr lang="zh-CN" altLang="zh-CN" sz="14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不可转让债券</a:t>
            </a:r>
            <a:r>
              <a:rPr lang="zh-CN" altLang="en-US" sz="14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4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债券将于</a:t>
            </a:r>
            <a:r>
              <a:rPr lang="en-US" altLang="zh-CN" sz="14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2028</a:t>
            </a:r>
            <a:r>
              <a:rPr lang="zh-CN" altLang="zh-CN" sz="14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4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8</a:t>
            </a:r>
            <a:r>
              <a:rPr lang="zh-CN" altLang="zh-CN" sz="14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14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18</a:t>
            </a:r>
            <a:r>
              <a:rPr lang="zh-CN" altLang="zh-CN" sz="14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日到期，年利率为</a:t>
            </a:r>
            <a:r>
              <a:rPr lang="en-US" altLang="zh-CN" sz="14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7.20%</a:t>
            </a:r>
            <a:r>
              <a:rPr lang="zh-CN" altLang="zh-CN" sz="14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。之所以称之为</a:t>
            </a:r>
            <a:r>
              <a:rPr lang="en-US" altLang="zh-CN" sz="14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4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特别国债</a:t>
            </a:r>
            <a:r>
              <a:rPr lang="en-US" altLang="zh-CN" sz="14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4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，是因为该国债是</a:t>
            </a:r>
            <a:r>
              <a:rPr lang="zh-CN" altLang="zh-CN" sz="1400" b="1" kern="1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用于</a:t>
            </a:r>
            <a:r>
              <a:rPr lang="en-US" altLang="zh-CN" sz="1400" b="1" kern="1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400" b="1" kern="1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建设性</a:t>
            </a:r>
            <a:r>
              <a:rPr lang="en-US" altLang="zh-CN" sz="1400" b="1" kern="1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400" b="1" kern="1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财政</a:t>
            </a:r>
            <a:r>
              <a:rPr lang="zh-CN" altLang="zh-CN" sz="14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，而不是用于</a:t>
            </a:r>
            <a:r>
              <a:rPr lang="en-US" altLang="zh-CN" sz="14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4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吃饭财政</a:t>
            </a:r>
            <a:r>
              <a:rPr lang="en-US" altLang="zh-CN" sz="14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4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p>
          <a:p>
            <a:pPr indent="266700" algn="just">
              <a:lnSpc>
                <a:spcPts val="2500"/>
              </a:lnSpc>
              <a:spcAft>
                <a:spcPts val="1000"/>
              </a:spcAft>
            </a:pP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随着四大国有银行推进股份制改革，财政部</a:t>
            </a:r>
            <a:r>
              <a:rPr lang="zh-CN" altLang="zh-CN" sz="14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对特别国债不实付利息的做法存在一定缺陷</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按国际会计准则对四大行进行外部审计时，如果财政部不实付利息，四大行持有的特别国债因无实际收益，将作为不良资产处理，并要提取相应的呆账准备金。而且，四大行改制并引进新的出资人后，其税后利润要在各股东之间分配，特别国债利息等额上交中央财政的做法无法继续操作。此外，还可能引发一系列法律问题。因此，</a:t>
            </a:r>
            <a:r>
              <a:rPr lang="zh-CN" altLang="zh-CN" sz="14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调整特别国债付息政策，由中央财政每年向四大行支付利息，就显得极为必要</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2004</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10</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月，经全国人大常委会批准后，</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2700</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亿元特别国债的年利率从原</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7.2%</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调整为</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2.25%</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。特别国债发行时，</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7.2</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％的年利率水平是按略高于当时</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5</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年期定期存款利率的水平确定的，而考虑到</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2004</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年的利率水平和发行特别国债的政策性因素，经四大行与财政部协商同意，参照人民银行政策性再贷款的利率水平，将年利率重新确定为</a:t>
            </a:r>
            <a:r>
              <a:rPr lang="en-US"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2.25%</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101838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A212ABE5-AA74-4488-9C8A-B04970407E66}"/>
              </a:ext>
            </a:extLst>
          </p:cNvPr>
          <p:cNvSpPr>
            <a:spLocks noGrp="1"/>
          </p:cNvSpPr>
          <p:nvPr>
            <p:ph type="sldNum" sz="quarter" idx="12"/>
          </p:nvPr>
        </p:nvSpPr>
        <p:spPr/>
        <p:txBody>
          <a:bodyPr/>
          <a:lstStyle/>
          <a:p>
            <a:pPr>
              <a:defRPr/>
            </a:pPr>
            <a:fld id="{30F11AE2-8E3C-4A92-9BBF-8CC289021EE2}" type="slidenum">
              <a:rPr lang="zh-CN" altLang="en-US" smtClean="0"/>
              <a:pPr>
                <a:defRPr/>
              </a:pPr>
              <a:t>8</a:t>
            </a:fld>
            <a:endParaRPr lang="zh-CN" altLang="en-US"/>
          </a:p>
        </p:txBody>
      </p:sp>
      <p:sp>
        <p:nvSpPr>
          <p:cNvPr id="4" name="文本框 3">
            <a:extLst>
              <a:ext uri="{FF2B5EF4-FFF2-40B4-BE49-F238E27FC236}">
                <a16:creationId xmlns:a16="http://schemas.microsoft.com/office/drawing/2014/main" id="{E4CB0A10-9805-4A21-8303-6F798C3681C6}"/>
              </a:ext>
            </a:extLst>
          </p:cNvPr>
          <p:cNvSpPr txBox="1"/>
          <p:nvPr/>
        </p:nvSpPr>
        <p:spPr>
          <a:xfrm>
            <a:off x="539552" y="836712"/>
            <a:ext cx="8568952" cy="461665"/>
          </a:xfrm>
          <a:prstGeom prst="rect">
            <a:avLst/>
          </a:prstGeom>
          <a:noFill/>
        </p:spPr>
        <p:txBody>
          <a:bodyPr wrap="square">
            <a:spAutoFit/>
          </a:bodyPr>
          <a:lstStyle/>
          <a:p>
            <a:pPr indent="267970" algn="just"/>
            <a:r>
              <a:rPr lang="zh-CN" altLang="en-US" sz="2400" b="1" dirty="0">
                <a:latin typeface="微软雅黑" panose="020B0503020204020204" pitchFamily="34" charset="-122"/>
                <a:ea typeface="微软雅黑" panose="020B0503020204020204" pitchFamily="34" charset="-122"/>
              </a:rPr>
              <a:t>四</a:t>
            </a:r>
            <a:r>
              <a:rPr lang="zh-CN" altLang="zh-CN" sz="2400" b="1" dirty="0">
                <a:latin typeface="微软雅黑" panose="020B0503020204020204" pitchFamily="34" charset="-122"/>
                <a:ea typeface="微软雅黑" panose="020B0503020204020204" pitchFamily="34" charset="-122"/>
              </a:rPr>
              <a:t>、为应对</a:t>
            </a:r>
            <a:r>
              <a:rPr lang="en-US" altLang="zh-CN" sz="2400" b="1" dirty="0">
                <a:latin typeface="微软雅黑" panose="020B0503020204020204" pitchFamily="34" charset="-122"/>
                <a:ea typeface="微软雅黑" panose="020B0503020204020204" pitchFamily="34" charset="-122"/>
              </a:rPr>
              <a:t>1998</a:t>
            </a:r>
            <a:r>
              <a:rPr lang="zh-CN" altLang="zh-CN" sz="2400" b="1" dirty="0">
                <a:latin typeface="微软雅黑" panose="020B0503020204020204" pitchFamily="34" charset="-122"/>
                <a:ea typeface="微软雅黑" panose="020B0503020204020204" pitchFamily="34" charset="-122"/>
              </a:rPr>
              <a:t>年亚洲金融危机而发行的专项国债</a:t>
            </a:r>
          </a:p>
        </p:txBody>
      </p:sp>
      <p:sp>
        <p:nvSpPr>
          <p:cNvPr id="8" name="文本框 7">
            <a:extLst>
              <a:ext uri="{FF2B5EF4-FFF2-40B4-BE49-F238E27FC236}">
                <a16:creationId xmlns:a16="http://schemas.microsoft.com/office/drawing/2014/main" id="{815FA259-256C-4361-A398-7B50B7E81360}"/>
              </a:ext>
            </a:extLst>
          </p:cNvPr>
          <p:cNvSpPr txBox="1"/>
          <p:nvPr/>
        </p:nvSpPr>
        <p:spPr>
          <a:xfrm>
            <a:off x="626118" y="1369032"/>
            <a:ext cx="7906322" cy="4934043"/>
          </a:xfrm>
          <a:prstGeom prst="rect">
            <a:avLst/>
          </a:prstGeom>
          <a:noFill/>
        </p:spPr>
        <p:txBody>
          <a:bodyPr wrap="square">
            <a:spAutoFit/>
          </a:bodyPr>
          <a:lstStyle/>
          <a:p>
            <a:pPr indent="266700" algn="just">
              <a:lnSpc>
                <a:spcPts val="2500"/>
              </a:lnSpc>
              <a:spcAft>
                <a:spcPts val="1000"/>
              </a:spcAft>
            </a:pPr>
            <a:r>
              <a:rPr lang="en-US"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  1998</a:t>
            </a:r>
            <a:r>
              <a:rPr lang="zh-CN"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9</a:t>
            </a:r>
            <a:r>
              <a:rPr lang="zh-CN"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月和</a:t>
            </a:r>
            <a:r>
              <a:rPr lang="en-US"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12</a:t>
            </a:r>
            <a:r>
              <a:rPr lang="zh-CN"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月</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经九届全国人大常委会第四次会议审议通过，财政部</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分两批共向</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中国工商银行、中国农业银行、中国银行和中国建设银行等</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4</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家国有商业银行发行了</a:t>
            </a:r>
            <a:r>
              <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1000</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亿</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、年利率</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5.5%</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的</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专项建设国债，这四家银行分别认购了</a:t>
            </a:r>
            <a:r>
              <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100</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亿、</a:t>
            </a:r>
            <a:r>
              <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200</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亿、</a:t>
            </a:r>
            <a:r>
              <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500</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亿和</a:t>
            </a:r>
            <a:r>
              <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200</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亿。</a:t>
            </a:r>
            <a:r>
              <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1000</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亿的举债分两年纳入预算赤字，</a:t>
            </a:r>
            <a:r>
              <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1998</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年和</a:t>
            </a:r>
            <a:r>
              <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1999</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年各</a:t>
            </a:r>
            <a:r>
              <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500</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亿元，使得</a:t>
            </a:r>
            <a:r>
              <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1998</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年的中央预算赤字由</a:t>
            </a:r>
            <a:r>
              <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460</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亿增加扩大到</a:t>
            </a:r>
            <a:r>
              <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960</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亿元。</a:t>
            </a:r>
            <a:endPar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  1999</a:t>
            </a:r>
            <a:r>
              <a:rPr lang="zh-CN"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9</a:t>
            </a:r>
            <a:r>
              <a:rPr lang="zh-CN"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月</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，财政部继续向中农工建四大行增发</a:t>
            </a:r>
            <a:r>
              <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600</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亿专项建设国债，该债券可在银行间债券市场流通。同</a:t>
            </a:r>
            <a:r>
              <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1998</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年一样，增列的</a:t>
            </a:r>
            <a:r>
              <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600</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亿赤字分两年平均纳入预算，中央和地方各一半。</a:t>
            </a:r>
            <a:endPar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2000</a:t>
            </a:r>
            <a:r>
              <a:rPr lang="zh-CN"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年</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上半年经济出现好转，为了防止经济再度下行，下半年财政部再次调整预算。财政部于</a:t>
            </a:r>
            <a:r>
              <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10</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月增发</a:t>
            </a:r>
            <a:r>
              <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500</a:t>
            </a:r>
            <a:r>
              <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rPr>
              <a:t>亿元专项建设国债，全部纳入当年预算赤字。此次专项建设国债同样向四大行定向发行，可在银行间市场交易。</a:t>
            </a:r>
            <a:endParaRPr lang="en-US"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专项国债资金分为两类：</a:t>
            </a:r>
            <a:r>
              <a:rPr lang="zh-CN"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一类列入中央预算支出</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，用于中央建设和补助地方项目建设；</a:t>
            </a:r>
            <a:r>
              <a:rPr lang="zh-CN"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一类转贷给地方政府和中央部门</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，用于地方和中央部项目建设，由地方政府和中央部门还本付息，不列入中央预算，也不作财政赤字处理。</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879141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C7408CDB-7BB7-48E2-9FE3-9773549AA5BC}"/>
              </a:ext>
            </a:extLst>
          </p:cNvPr>
          <p:cNvSpPr>
            <a:spLocks noGrp="1"/>
          </p:cNvSpPr>
          <p:nvPr>
            <p:ph type="sldNum" sz="quarter" idx="12"/>
          </p:nvPr>
        </p:nvSpPr>
        <p:spPr/>
        <p:txBody>
          <a:bodyPr/>
          <a:lstStyle/>
          <a:p>
            <a:pPr>
              <a:defRPr/>
            </a:pPr>
            <a:fld id="{30F11AE2-8E3C-4A92-9BBF-8CC289021EE2}" type="slidenum">
              <a:rPr lang="zh-CN" altLang="en-US" smtClean="0"/>
              <a:pPr>
                <a:defRPr/>
              </a:pPr>
              <a:t>9</a:t>
            </a:fld>
            <a:endParaRPr lang="zh-CN" altLang="en-US"/>
          </a:p>
        </p:txBody>
      </p:sp>
      <p:sp>
        <p:nvSpPr>
          <p:cNvPr id="4" name="文本框 3">
            <a:extLst>
              <a:ext uri="{FF2B5EF4-FFF2-40B4-BE49-F238E27FC236}">
                <a16:creationId xmlns:a16="http://schemas.microsoft.com/office/drawing/2014/main" id="{AE2390E2-698B-4D2C-84A4-66A4F67DC758}"/>
              </a:ext>
            </a:extLst>
          </p:cNvPr>
          <p:cNvSpPr txBox="1"/>
          <p:nvPr/>
        </p:nvSpPr>
        <p:spPr>
          <a:xfrm>
            <a:off x="539552" y="836712"/>
            <a:ext cx="4369450" cy="523220"/>
          </a:xfrm>
          <a:prstGeom prst="rect">
            <a:avLst/>
          </a:prstGeom>
          <a:noFill/>
        </p:spPr>
        <p:txBody>
          <a:bodyPr wrap="square">
            <a:spAutoFit/>
          </a:bodyPr>
          <a:lstStyle/>
          <a:p>
            <a:pPr indent="267970" algn="just"/>
            <a:r>
              <a:rPr lang="zh-CN" altLang="en-US" sz="2800" b="1" dirty="0">
                <a:latin typeface="微软雅黑" panose="020B0503020204020204" pitchFamily="34" charset="-122"/>
                <a:ea typeface="微软雅黑" panose="020B0503020204020204" pitchFamily="34" charset="-122"/>
              </a:rPr>
              <a:t>五</a:t>
            </a:r>
            <a:r>
              <a:rPr lang="zh-CN" altLang="zh-CN" sz="2800" b="1" dirty="0">
                <a:latin typeface="微软雅黑" panose="020B0503020204020204" pitchFamily="34" charset="-122"/>
                <a:ea typeface="微软雅黑" panose="020B0503020204020204" pitchFamily="34" charset="-122"/>
              </a:rPr>
              <a:t>、</a:t>
            </a:r>
            <a:r>
              <a:rPr lang="en-US" altLang="zh-CN" sz="2800" b="1" dirty="0">
                <a:latin typeface="微软雅黑" panose="020B0503020204020204" pitchFamily="34" charset="-122"/>
                <a:ea typeface="微软雅黑" panose="020B0503020204020204" pitchFamily="34" charset="-122"/>
              </a:rPr>
              <a:t>2007</a:t>
            </a:r>
            <a:r>
              <a:rPr lang="zh-CN" altLang="en-US" sz="2800" b="1" dirty="0">
                <a:latin typeface="微软雅黑" panose="020B0503020204020204" pitchFamily="34" charset="-122"/>
                <a:ea typeface="微软雅黑" panose="020B0503020204020204" pitchFamily="34" charset="-122"/>
              </a:rPr>
              <a:t>年特别国债</a:t>
            </a:r>
            <a:endParaRPr lang="zh-CN" altLang="zh-CN" sz="28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7B5B955E-8CF7-444E-B916-D2E51941BB89}"/>
              </a:ext>
            </a:extLst>
          </p:cNvPr>
          <p:cNvSpPr txBox="1"/>
          <p:nvPr/>
        </p:nvSpPr>
        <p:spPr>
          <a:xfrm>
            <a:off x="647564" y="1412776"/>
            <a:ext cx="7848872" cy="1798185"/>
          </a:xfrm>
          <a:prstGeom prst="rect">
            <a:avLst/>
          </a:prstGeom>
          <a:noFill/>
        </p:spPr>
        <p:txBody>
          <a:bodyPr wrap="square">
            <a:spAutoFit/>
          </a:bodyPr>
          <a:lstStyle/>
          <a:p>
            <a:pPr indent="266700" algn="just">
              <a:lnSpc>
                <a:spcPts val="2500"/>
              </a:lnSpc>
              <a:spcAft>
                <a:spcPts val="1000"/>
              </a:spcAft>
            </a:pPr>
            <a:r>
              <a:rPr lang="zh-CN" altLang="en-US"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经全国人大同意，</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批准发行</a:t>
            </a:r>
            <a:r>
              <a:rPr lang="en-US"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15500</a:t>
            </a:r>
            <a:r>
              <a:rPr lang="zh-CN"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亿元特别国债购买外汇</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按照国债余额管理制度的规定，特别国债需计入国债余额。</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1.55</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万亿元的特别国债要相应追加</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2007</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年末国债余额限额。</a:t>
            </a:r>
            <a:r>
              <a:rPr lang="en-US"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2007</a:t>
            </a:r>
            <a:r>
              <a:rPr lang="zh-CN"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年末国债余额限额</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将由原来预算规定的</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37865.53</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亿元，</a:t>
            </a:r>
            <a:r>
              <a:rPr lang="zh-CN"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增加到</a:t>
            </a:r>
            <a:r>
              <a:rPr lang="en-US"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53365.53</a:t>
            </a:r>
            <a:r>
              <a:rPr lang="zh-CN"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亿元</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，国债负担率将上升到</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23.1%</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，比</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2006</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年增加</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6.2</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个百分点。</a:t>
            </a:r>
            <a:endParaRPr lang="zh-CN" altLang="en-US"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4" name="Rectangle 5">
            <a:extLst>
              <a:ext uri="{FF2B5EF4-FFF2-40B4-BE49-F238E27FC236}">
                <a16:creationId xmlns:a16="http://schemas.microsoft.com/office/drawing/2014/main" id="{E9FC7A1D-C0ED-41B2-9BA1-5FA150F6F6B3}"/>
              </a:ext>
            </a:extLst>
          </p:cNvPr>
          <p:cNvSpPr>
            <a:spLocks noChangeArrowheads="1"/>
          </p:cNvSpPr>
          <p:nvPr/>
        </p:nvSpPr>
        <p:spPr bwMode="gray">
          <a:xfrm>
            <a:off x="982047" y="3210961"/>
            <a:ext cx="3877985" cy="461665"/>
          </a:xfrm>
          <a:prstGeom prst="rect">
            <a:avLst/>
          </a:prstGeom>
          <a:noFill/>
          <a:ln w="9525">
            <a:noFill/>
            <a:miter lim="800000"/>
            <a:headEnd/>
            <a:tailEnd/>
          </a:ln>
          <a:effectLst/>
        </p:spPr>
        <p:txBody>
          <a:bodyPr wrap="none">
            <a:spAutoFit/>
          </a:bodyPr>
          <a:lstStyle/>
          <a:p>
            <a:pPr algn="l">
              <a:spcBef>
                <a:spcPct val="50000"/>
              </a:spcBef>
              <a:buClr>
                <a:srgbClr val="1F3F5F"/>
              </a:buClr>
            </a:pPr>
            <a:r>
              <a:rPr lang="zh-CN" altLang="en-US" sz="2400" b="1" dirty="0">
                <a:latin typeface="微软雅黑" panose="020B0503020204020204" pitchFamily="34" charset="-122"/>
                <a:ea typeface="微软雅黑" panose="020B0503020204020204" pitchFamily="34" charset="-122"/>
              </a:rPr>
              <a:t>（一）发行特别国债的目的</a:t>
            </a:r>
            <a:endParaRPr lang="en-US" altLang="zh-CN" sz="2400" b="1" dirty="0">
              <a:latin typeface="微软雅黑" panose="020B0503020204020204" pitchFamily="34" charset="-122"/>
              <a:ea typeface="微软雅黑" panose="020B0503020204020204" pitchFamily="34" charset="-122"/>
            </a:endParaRPr>
          </a:p>
        </p:txBody>
      </p:sp>
      <p:grpSp>
        <p:nvGrpSpPr>
          <p:cNvPr id="25" name="组合 24">
            <a:extLst>
              <a:ext uri="{FF2B5EF4-FFF2-40B4-BE49-F238E27FC236}">
                <a16:creationId xmlns:a16="http://schemas.microsoft.com/office/drawing/2014/main" id="{FC0B9F7C-1351-4C0D-94A5-6791B8A68081}"/>
              </a:ext>
            </a:extLst>
          </p:cNvPr>
          <p:cNvGrpSpPr/>
          <p:nvPr/>
        </p:nvGrpSpPr>
        <p:grpSpPr>
          <a:xfrm>
            <a:off x="865414" y="3861048"/>
            <a:ext cx="5584730" cy="1236544"/>
            <a:chOff x="911399" y="3533775"/>
            <a:chExt cx="6972300" cy="1914525"/>
          </a:xfrm>
        </p:grpSpPr>
        <p:sp>
          <p:nvSpPr>
            <p:cNvPr id="18" name="Freeform 7">
              <a:extLst>
                <a:ext uri="{FF2B5EF4-FFF2-40B4-BE49-F238E27FC236}">
                  <a16:creationId xmlns:a16="http://schemas.microsoft.com/office/drawing/2014/main" id="{02F084B2-70A8-4FB4-B42B-51F50D390C36}"/>
                </a:ext>
              </a:extLst>
            </p:cNvPr>
            <p:cNvSpPr>
              <a:spLocks/>
            </p:cNvSpPr>
            <p:nvPr/>
          </p:nvSpPr>
          <p:spPr bwMode="gray">
            <a:xfrm>
              <a:off x="911399" y="4486275"/>
              <a:ext cx="2019300" cy="962025"/>
            </a:xfrm>
            <a:custGeom>
              <a:avLst/>
              <a:gdLst/>
              <a:ahLst/>
              <a:cxnLst>
                <a:cxn ang="0">
                  <a:pos x="88" y="696"/>
                </a:cxn>
                <a:cxn ang="0">
                  <a:pos x="88" y="0"/>
                </a:cxn>
                <a:cxn ang="0">
                  <a:pos x="0" y="0"/>
                </a:cxn>
                <a:cxn ang="0">
                  <a:pos x="0" y="792"/>
                </a:cxn>
                <a:cxn ang="0">
                  <a:pos x="2320" y="792"/>
                </a:cxn>
                <a:cxn ang="0">
                  <a:pos x="2320" y="696"/>
                </a:cxn>
                <a:cxn ang="0">
                  <a:pos x="88" y="696"/>
                </a:cxn>
              </a:cxnLst>
              <a:rect l="0" t="0" r="r" b="b"/>
              <a:pathLst>
                <a:path w="2320" h="792">
                  <a:moveTo>
                    <a:pt x="88" y="696"/>
                  </a:moveTo>
                  <a:lnTo>
                    <a:pt x="88" y="0"/>
                  </a:lnTo>
                  <a:lnTo>
                    <a:pt x="0" y="0"/>
                  </a:lnTo>
                  <a:lnTo>
                    <a:pt x="0" y="792"/>
                  </a:lnTo>
                  <a:lnTo>
                    <a:pt x="2320" y="792"/>
                  </a:lnTo>
                  <a:lnTo>
                    <a:pt x="2320" y="696"/>
                  </a:lnTo>
                  <a:lnTo>
                    <a:pt x="88" y="696"/>
                  </a:lnTo>
                  <a:close/>
                </a:path>
              </a:pathLst>
            </a:custGeom>
            <a:solidFill>
              <a:schemeClr val="accent2">
                <a:lumMod val="60000"/>
                <a:lumOff val="40000"/>
                <a:alpha val="50000"/>
              </a:schemeClr>
            </a:solidFill>
            <a:ln w="0">
              <a:noFill/>
              <a:prstDash val="solid"/>
              <a:round/>
              <a:headEnd/>
              <a:tailEnd/>
            </a:ln>
          </p:spPr>
          <p:txBody>
            <a:bodyPr/>
            <a:lstStyle/>
            <a:p>
              <a:endParaRPr lang="zh-CN" altLang="en-US"/>
            </a:p>
          </p:txBody>
        </p:sp>
        <p:sp>
          <p:nvSpPr>
            <p:cNvPr id="20" name="Freeform 8">
              <a:extLst>
                <a:ext uri="{FF2B5EF4-FFF2-40B4-BE49-F238E27FC236}">
                  <a16:creationId xmlns:a16="http://schemas.microsoft.com/office/drawing/2014/main" id="{A2B2DAF1-C1BE-4FF4-A228-E0726680907A}"/>
                </a:ext>
              </a:extLst>
            </p:cNvPr>
            <p:cNvSpPr>
              <a:spLocks/>
            </p:cNvSpPr>
            <p:nvPr/>
          </p:nvSpPr>
          <p:spPr bwMode="gray">
            <a:xfrm rot="10800000">
              <a:off x="5959649" y="3533775"/>
              <a:ext cx="1924050" cy="962025"/>
            </a:xfrm>
            <a:custGeom>
              <a:avLst/>
              <a:gdLst/>
              <a:ahLst/>
              <a:cxnLst>
                <a:cxn ang="0">
                  <a:pos x="88" y="696"/>
                </a:cxn>
                <a:cxn ang="0">
                  <a:pos x="88" y="0"/>
                </a:cxn>
                <a:cxn ang="0">
                  <a:pos x="0" y="0"/>
                </a:cxn>
                <a:cxn ang="0">
                  <a:pos x="0" y="792"/>
                </a:cxn>
                <a:cxn ang="0">
                  <a:pos x="2320" y="792"/>
                </a:cxn>
                <a:cxn ang="0">
                  <a:pos x="2320" y="696"/>
                </a:cxn>
                <a:cxn ang="0">
                  <a:pos x="88" y="696"/>
                </a:cxn>
              </a:cxnLst>
              <a:rect l="0" t="0" r="r" b="b"/>
              <a:pathLst>
                <a:path w="2320" h="792">
                  <a:moveTo>
                    <a:pt x="88" y="696"/>
                  </a:moveTo>
                  <a:lnTo>
                    <a:pt x="88" y="0"/>
                  </a:lnTo>
                  <a:lnTo>
                    <a:pt x="0" y="0"/>
                  </a:lnTo>
                  <a:lnTo>
                    <a:pt x="0" y="792"/>
                  </a:lnTo>
                  <a:lnTo>
                    <a:pt x="2320" y="792"/>
                  </a:lnTo>
                  <a:lnTo>
                    <a:pt x="2320" y="696"/>
                  </a:lnTo>
                  <a:lnTo>
                    <a:pt x="88" y="696"/>
                  </a:lnTo>
                  <a:close/>
                </a:path>
              </a:pathLst>
            </a:custGeom>
            <a:solidFill>
              <a:schemeClr val="accent2">
                <a:lumMod val="75000"/>
                <a:alpha val="50000"/>
              </a:schemeClr>
            </a:solidFill>
            <a:ln w="0">
              <a:noFill/>
              <a:prstDash val="solid"/>
              <a:round/>
              <a:headEnd/>
              <a:tailEnd/>
            </a:ln>
          </p:spPr>
          <p:txBody>
            <a:bodyPr/>
            <a:lstStyle/>
            <a:p>
              <a:endParaRPr lang="zh-CN" altLang="en-US" dirty="0"/>
            </a:p>
          </p:txBody>
        </p:sp>
        <p:sp>
          <p:nvSpPr>
            <p:cNvPr id="22" name="AutoShape 9">
              <a:extLst>
                <a:ext uri="{FF2B5EF4-FFF2-40B4-BE49-F238E27FC236}">
                  <a16:creationId xmlns:a16="http://schemas.microsoft.com/office/drawing/2014/main" id="{30E71E3D-B96B-4C54-B508-3098DC117A72}"/>
                </a:ext>
              </a:extLst>
            </p:cNvPr>
            <p:cNvSpPr>
              <a:spLocks noChangeArrowheads="1"/>
            </p:cNvSpPr>
            <p:nvPr/>
          </p:nvSpPr>
          <p:spPr bwMode="gray">
            <a:xfrm>
              <a:off x="1111424" y="3924301"/>
              <a:ext cx="6429374" cy="1295399"/>
            </a:xfrm>
            <a:prstGeom prst="roundRect">
              <a:avLst>
                <a:gd name="adj" fmla="val 16667"/>
              </a:avLst>
            </a:prstGeom>
            <a:gradFill rotWithShape="1">
              <a:gsLst>
                <a:gs pos="0">
                  <a:schemeClr val="accent2"/>
                </a:gs>
                <a:gs pos="50000">
                  <a:schemeClr val="accent2"/>
                </a:gs>
                <a:gs pos="100000">
                  <a:schemeClr val="accent2"/>
                </a:gs>
              </a:gsLst>
              <a:lin ang="18900000" scaled="1"/>
            </a:gradFill>
            <a:ln w="9525">
              <a:noFill/>
              <a:round/>
              <a:headEnd/>
              <a:tailEnd/>
            </a:ln>
            <a:effectLst/>
            <a:scene3d>
              <a:camera prst="legacyObliqueTopRight"/>
              <a:lightRig rig="legacyFlat3" dir="b"/>
            </a:scene3d>
            <a:sp3d extrusionH="303200" prstMaterial="legacyMatte">
              <a:bevelT w="13500" h="13500" prst="angle"/>
              <a:bevelB w="13500" h="13500" prst="angle"/>
              <a:extrusionClr>
                <a:schemeClr val="hlink"/>
              </a:extrusionClr>
            </a:sp3d>
          </p:spPr>
          <p:txBody>
            <a:bodyPr wrap="none" anchor="ctr">
              <a:flatTx/>
            </a:bodyPr>
            <a:lstStyle/>
            <a:p>
              <a:pPr algn="ctr" eaLnBrk="0" hangingPunct="0"/>
              <a:r>
                <a:rPr lang="zh-CN" altLang="zh-CN" sz="1800" b="1" dirty="0">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有利于抑制货币流动性，缓解人民银行对冲压力</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grpSp>
      <p:grpSp>
        <p:nvGrpSpPr>
          <p:cNvPr id="26" name="组合 25">
            <a:extLst>
              <a:ext uri="{FF2B5EF4-FFF2-40B4-BE49-F238E27FC236}">
                <a16:creationId xmlns:a16="http://schemas.microsoft.com/office/drawing/2014/main" id="{BE4DC727-CE12-48CA-A782-807100B5BEE0}"/>
              </a:ext>
            </a:extLst>
          </p:cNvPr>
          <p:cNvGrpSpPr/>
          <p:nvPr/>
        </p:nvGrpSpPr>
        <p:grpSpPr>
          <a:xfrm>
            <a:off x="2307901" y="5193458"/>
            <a:ext cx="5584730" cy="1236544"/>
            <a:chOff x="911399" y="3533775"/>
            <a:chExt cx="6972300" cy="1914525"/>
          </a:xfrm>
        </p:grpSpPr>
        <p:sp>
          <p:nvSpPr>
            <p:cNvPr id="27" name="Freeform 7">
              <a:extLst>
                <a:ext uri="{FF2B5EF4-FFF2-40B4-BE49-F238E27FC236}">
                  <a16:creationId xmlns:a16="http://schemas.microsoft.com/office/drawing/2014/main" id="{7054253D-666B-447D-AB41-0BF40B20FCEF}"/>
                </a:ext>
              </a:extLst>
            </p:cNvPr>
            <p:cNvSpPr>
              <a:spLocks/>
            </p:cNvSpPr>
            <p:nvPr/>
          </p:nvSpPr>
          <p:spPr bwMode="gray">
            <a:xfrm>
              <a:off x="911399" y="4486275"/>
              <a:ext cx="2019300" cy="962025"/>
            </a:xfrm>
            <a:custGeom>
              <a:avLst/>
              <a:gdLst/>
              <a:ahLst/>
              <a:cxnLst>
                <a:cxn ang="0">
                  <a:pos x="88" y="696"/>
                </a:cxn>
                <a:cxn ang="0">
                  <a:pos x="88" y="0"/>
                </a:cxn>
                <a:cxn ang="0">
                  <a:pos x="0" y="0"/>
                </a:cxn>
                <a:cxn ang="0">
                  <a:pos x="0" y="792"/>
                </a:cxn>
                <a:cxn ang="0">
                  <a:pos x="2320" y="792"/>
                </a:cxn>
                <a:cxn ang="0">
                  <a:pos x="2320" y="696"/>
                </a:cxn>
                <a:cxn ang="0">
                  <a:pos x="88" y="696"/>
                </a:cxn>
              </a:cxnLst>
              <a:rect l="0" t="0" r="r" b="b"/>
              <a:pathLst>
                <a:path w="2320" h="792">
                  <a:moveTo>
                    <a:pt x="88" y="696"/>
                  </a:moveTo>
                  <a:lnTo>
                    <a:pt x="88" y="0"/>
                  </a:lnTo>
                  <a:lnTo>
                    <a:pt x="0" y="0"/>
                  </a:lnTo>
                  <a:lnTo>
                    <a:pt x="0" y="792"/>
                  </a:lnTo>
                  <a:lnTo>
                    <a:pt x="2320" y="792"/>
                  </a:lnTo>
                  <a:lnTo>
                    <a:pt x="2320" y="696"/>
                  </a:lnTo>
                  <a:lnTo>
                    <a:pt x="88" y="696"/>
                  </a:lnTo>
                  <a:close/>
                </a:path>
              </a:pathLst>
            </a:custGeom>
            <a:solidFill>
              <a:schemeClr val="accent2">
                <a:lumMod val="60000"/>
                <a:lumOff val="40000"/>
                <a:alpha val="50000"/>
              </a:schemeClr>
            </a:solidFill>
            <a:ln w="0">
              <a:noFill/>
              <a:prstDash val="solid"/>
              <a:round/>
              <a:headEnd/>
              <a:tailEnd/>
            </a:ln>
          </p:spPr>
          <p:txBody>
            <a:bodyPr/>
            <a:lstStyle/>
            <a:p>
              <a:endParaRPr lang="zh-CN" altLang="en-US"/>
            </a:p>
          </p:txBody>
        </p:sp>
        <p:sp>
          <p:nvSpPr>
            <p:cNvPr id="28" name="Freeform 8">
              <a:extLst>
                <a:ext uri="{FF2B5EF4-FFF2-40B4-BE49-F238E27FC236}">
                  <a16:creationId xmlns:a16="http://schemas.microsoft.com/office/drawing/2014/main" id="{21421012-F4FD-40C5-A3DC-762A5A10F5E5}"/>
                </a:ext>
              </a:extLst>
            </p:cNvPr>
            <p:cNvSpPr>
              <a:spLocks/>
            </p:cNvSpPr>
            <p:nvPr/>
          </p:nvSpPr>
          <p:spPr bwMode="gray">
            <a:xfrm rot="10800000">
              <a:off x="5959649" y="3533775"/>
              <a:ext cx="1924050" cy="962025"/>
            </a:xfrm>
            <a:custGeom>
              <a:avLst/>
              <a:gdLst/>
              <a:ahLst/>
              <a:cxnLst>
                <a:cxn ang="0">
                  <a:pos x="88" y="696"/>
                </a:cxn>
                <a:cxn ang="0">
                  <a:pos x="88" y="0"/>
                </a:cxn>
                <a:cxn ang="0">
                  <a:pos x="0" y="0"/>
                </a:cxn>
                <a:cxn ang="0">
                  <a:pos x="0" y="792"/>
                </a:cxn>
                <a:cxn ang="0">
                  <a:pos x="2320" y="792"/>
                </a:cxn>
                <a:cxn ang="0">
                  <a:pos x="2320" y="696"/>
                </a:cxn>
                <a:cxn ang="0">
                  <a:pos x="88" y="696"/>
                </a:cxn>
              </a:cxnLst>
              <a:rect l="0" t="0" r="r" b="b"/>
              <a:pathLst>
                <a:path w="2320" h="792">
                  <a:moveTo>
                    <a:pt x="88" y="696"/>
                  </a:moveTo>
                  <a:lnTo>
                    <a:pt x="88" y="0"/>
                  </a:lnTo>
                  <a:lnTo>
                    <a:pt x="0" y="0"/>
                  </a:lnTo>
                  <a:lnTo>
                    <a:pt x="0" y="792"/>
                  </a:lnTo>
                  <a:lnTo>
                    <a:pt x="2320" y="792"/>
                  </a:lnTo>
                  <a:lnTo>
                    <a:pt x="2320" y="696"/>
                  </a:lnTo>
                  <a:lnTo>
                    <a:pt x="88" y="696"/>
                  </a:lnTo>
                  <a:close/>
                </a:path>
              </a:pathLst>
            </a:custGeom>
            <a:solidFill>
              <a:schemeClr val="accent2">
                <a:lumMod val="60000"/>
                <a:lumOff val="40000"/>
                <a:alpha val="50000"/>
              </a:schemeClr>
            </a:solidFill>
            <a:ln w="0">
              <a:noFill/>
              <a:prstDash val="solid"/>
              <a:round/>
              <a:headEnd/>
              <a:tailEnd/>
            </a:ln>
          </p:spPr>
          <p:txBody>
            <a:bodyPr/>
            <a:lstStyle/>
            <a:p>
              <a:endParaRPr lang="zh-CN" altLang="en-US"/>
            </a:p>
          </p:txBody>
        </p:sp>
        <p:sp>
          <p:nvSpPr>
            <p:cNvPr id="29" name="AutoShape 9">
              <a:extLst>
                <a:ext uri="{FF2B5EF4-FFF2-40B4-BE49-F238E27FC236}">
                  <a16:creationId xmlns:a16="http://schemas.microsoft.com/office/drawing/2014/main" id="{8CD455A3-81CF-4C07-B014-3BDA644581ED}"/>
                </a:ext>
              </a:extLst>
            </p:cNvPr>
            <p:cNvSpPr>
              <a:spLocks noChangeArrowheads="1"/>
            </p:cNvSpPr>
            <p:nvPr/>
          </p:nvSpPr>
          <p:spPr bwMode="gray">
            <a:xfrm>
              <a:off x="1111424" y="3924300"/>
              <a:ext cx="6429375" cy="1295400"/>
            </a:xfrm>
            <a:prstGeom prst="roundRect">
              <a:avLst>
                <a:gd name="adj" fmla="val 16667"/>
              </a:avLst>
            </a:prstGeom>
            <a:gradFill rotWithShape="1">
              <a:gsLst>
                <a:gs pos="0">
                  <a:schemeClr val="accent2"/>
                </a:gs>
                <a:gs pos="50000">
                  <a:schemeClr val="accent2"/>
                </a:gs>
                <a:gs pos="100000">
                  <a:schemeClr val="accent2"/>
                </a:gs>
              </a:gsLst>
              <a:lin ang="18900000" scaled="1"/>
            </a:gradFill>
            <a:ln w="9525">
              <a:noFill/>
              <a:round/>
              <a:headEnd/>
              <a:tailEnd/>
            </a:ln>
            <a:effectLst/>
            <a:scene3d>
              <a:camera prst="legacyObliqueTopRight"/>
              <a:lightRig rig="legacyFlat3" dir="b"/>
            </a:scene3d>
            <a:sp3d extrusionH="303200" prstMaterial="legacyMatte">
              <a:bevelT w="13500" h="13500" prst="angle"/>
              <a:bevelB w="13500" h="13500" prst="angle"/>
              <a:extrusionClr>
                <a:schemeClr val="hlink"/>
              </a:extrusionClr>
            </a:sp3d>
          </p:spPr>
          <p:txBody>
            <a:bodyPr wrap="none" anchor="ctr">
              <a:flatTx/>
            </a:bodyPr>
            <a:lstStyle/>
            <a:p>
              <a:pPr algn="ctr" eaLnBrk="0" hangingPunct="0"/>
              <a:r>
                <a:rPr lang="zh-CN" altLang="zh-CN"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有利于降低外汇储备规模，提高外汇经营收益水平</a:t>
              </a:r>
              <a:endParaRPr lang="en-US" altLang="zh-CN"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Tree>
    <p:extLst>
      <p:ext uri="{BB962C8B-B14F-4D97-AF65-F5344CB8AC3E}">
        <p14:creationId xmlns:p14="http://schemas.microsoft.com/office/powerpoint/2010/main" val="235797930"/>
      </p:ext>
    </p:extLst>
  </p:cSld>
  <p:clrMapOvr>
    <a:masterClrMapping/>
  </p:clrMapOvr>
</p:sld>
</file>

<file path=ppt/theme/theme1.xml><?xml version="1.0" encoding="utf-8"?>
<a:theme xmlns:a="http://schemas.openxmlformats.org/drawingml/2006/main" name="内容提纲">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5282</TotalTime>
  <Words>2978</Words>
  <Application>Microsoft Office PowerPoint</Application>
  <PresentationFormat>全屏显示(4:3)</PresentationFormat>
  <Paragraphs>255</Paragraphs>
  <Slides>17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微软雅黑</vt:lpstr>
      <vt:lpstr>Arial</vt:lpstr>
      <vt:lpstr>Broadway</vt:lpstr>
      <vt:lpstr>Calibri</vt:lpstr>
      <vt:lpstr>Impact</vt:lpstr>
      <vt:lpstr>Times New Roman</vt:lpstr>
      <vt:lpstr>Wingdings</vt:lpstr>
      <vt:lpstr>内容提纲</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杨雯君</dc:creator>
  <cp:lastModifiedBy>52540</cp:lastModifiedBy>
  <cp:revision>436</cp:revision>
  <cp:lastPrinted>2019-09-09T08:25:06Z</cp:lastPrinted>
  <dcterms:created xsi:type="dcterms:W3CDTF">2014-10-28T12:04:15Z</dcterms:created>
  <dcterms:modified xsi:type="dcterms:W3CDTF">2020-08-18T11:00:02Z</dcterms:modified>
</cp:coreProperties>
</file>