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36"/>
  </p:notesMasterIdLst>
  <p:handoutMasterIdLst>
    <p:handoutMasterId r:id="rId37"/>
  </p:handoutMasterIdLst>
  <p:sldIdLst>
    <p:sldId id="395" r:id="rId2"/>
    <p:sldId id="396" r:id="rId3"/>
    <p:sldId id="361" r:id="rId4"/>
    <p:sldId id="367" r:id="rId5"/>
    <p:sldId id="397" r:id="rId6"/>
    <p:sldId id="398" r:id="rId7"/>
    <p:sldId id="399" r:id="rId8"/>
    <p:sldId id="400" r:id="rId9"/>
    <p:sldId id="402" r:id="rId10"/>
    <p:sldId id="403" r:id="rId11"/>
    <p:sldId id="404" r:id="rId12"/>
    <p:sldId id="405" r:id="rId13"/>
    <p:sldId id="406" r:id="rId14"/>
    <p:sldId id="408" r:id="rId15"/>
    <p:sldId id="409" r:id="rId16"/>
    <p:sldId id="410" r:id="rId17"/>
    <p:sldId id="411" r:id="rId18"/>
    <p:sldId id="412" r:id="rId19"/>
    <p:sldId id="413" r:id="rId20"/>
    <p:sldId id="414" r:id="rId21"/>
    <p:sldId id="415" r:id="rId22"/>
    <p:sldId id="416" r:id="rId23"/>
    <p:sldId id="417" r:id="rId24"/>
    <p:sldId id="418" r:id="rId25"/>
    <p:sldId id="419" r:id="rId26"/>
    <p:sldId id="420" r:id="rId27"/>
    <p:sldId id="421" r:id="rId28"/>
    <p:sldId id="422" r:id="rId29"/>
    <p:sldId id="423" r:id="rId30"/>
    <p:sldId id="424" r:id="rId31"/>
    <p:sldId id="425" r:id="rId32"/>
    <p:sldId id="426" r:id="rId33"/>
    <p:sldId id="427" r:id="rId34"/>
    <p:sldId id="428" r:id="rId35"/>
  </p:sldIdLst>
  <p:sldSz cx="9144000" cy="6858000" type="screen4x3"/>
  <p:notesSz cx="6805613" cy="99393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54441"/>
    <a:srgbClr val="883230"/>
    <a:srgbClr val="C45E5C"/>
    <a:srgbClr val="861C1C"/>
    <a:srgbClr val="FFFFFF"/>
    <a:srgbClr val="CE7674"/>
    <a:srgbClr val="912D2D"/>
    <a:srgbClr val="B81A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中度样式 1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E3FDE45-AF77-4B5C-9715-49D594BDF05E}" styleName="浅色样式 1 - 强调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12" autoAdjust="0"/>
    <p:restoredTop sz="94660"/>
  </p:normalViewPr>
  <p:slideViewPr>
    <p:cSldViewPr>
      <p:cViewPr varScale="1">
        <p:scale>
          <a:sx n="81" d="100"/>
          <a:sy n="81" d="100"/>
        </p:scale>
        <p:origin x="1517"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0" d="100"/>
          <a:sy n="60" d="100"/>
        </p:scale>
        <p:origin x="3274"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841" cy="497444"/>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sz="quarter" idx="1"/>
          </p:nvPr>
        </p:nvSpPr>
        <p:spPr>
          <a:xfrm>
            <a:off x="3854183" y="0"/>
            <a:ext cx="2949841" cy="497444"/>
          </a:xfrm>
          <a:prstGeom prst="rect">
            <a:avLst/>
          </a:prstGeom>
        </p:spPr>
        <p:txBody>
          <a:bodyPr vert="horz" lIns="91541" tIns="45770" rIns="91541" bIns="45770" rtlCol="0"/>
          <a:lstStyle>
            <a:lvl1pPr algn="r">
              <a:defRPr sz="1200"/>
            </a:lvl1pPr>
          </a:lstStyle>
          <a:p>
            <a:fld id="{64719456-2835-4928-A281-68A0F9C2A5AA}" type="datetimeFigureOut">
              <a:rPr lang="zh-CN" altLang="en-US" smtClean="0"/>
              <a:pPr/>
              <a:t>2020-08-18</a:t>
            </a:fld>
            <a:endParaRPr lang="zh-CN" altLang="en-US"/>
          </a:p>
        </p:txBody>
      </p:sp>
      <p:sp>
        <p:nvSpPr>
          <p:cNvPr id="4" name="页脚占位符 3"/>
          <p:cNvSpPr>
            <a:spLocks noGrp="1"/>
          </p:cNvSpPr>
          <p:nvPr>
            <p:ph type="ftr" sz="quarter" idx="2"/>
          </p:nvPr>
        </p:nvSpPr>
        <p:spPr>
          <a:xfrm>
            <a:off x="0" y="9440305"/>
            <a:ext cx="2949841" cy="497444"/>
          </a:xfrm>
          <a:prstGeom prst="rect">
            <a:avLst/>
          </a:prstGeom>
        </p:spPr>
        <p:txBody>
          <a:bodyPr vert="horz" lIns="91541" tIns="45770" rIns="91541" bIns="4577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4183" y="9440305"/>
            <a:ext cx="2949841" cy="497444"/>
          </a:xfrm>
          <a:prstGeom prst="rect">
            <a:avLst/>
          </a:prstGeom>
        </p:spPr>
        <p:txBody>
          <a:bodyPr vert="horz" lIns="91541" tIns="45770" rIns="91541" bIns="45770" rtlCol="0" anchor="b"/>
          <a:lstStyle>
            <a:lvl1pPr algn="r">
              <a:defRPr sz="1200"/>
            </a:lvl1pPr>
          </a:lstStyle>
          <a:p>
            <a:fld id="{8A5F2980-1293-457D-A001-1832DD1489BB}" type="slidenum">
              <a:rPr lang="zh-CN" altLang="en-US" smtClean="0"/>
              <a:pPr/>
              <a:t>‹#›</a:t>
            </a:fld>
            <a:endParaRPr lang="zh-CN" altLang="en-US"/>
          </a:p>
        </p:txBody>
      </p:sp>
    </p:spTree>
    <p:extLst>
      <p:ext uri="{BB962C8B-B14F-4D97-AF65-F5344CB8AC3E}">
        <p14:creationId xmlns:p14="http://schemas.microsoft.com/office/powerpoint/2010/main" val="33452064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099" cy="496967"/>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idx="1"/>
          </p:nvPr>
        </p:nvSpPr>
        <p:spPr>
          <a:xfrm>
            <a:off x="3854940" y="0"/>
            <a:ext cx="2949099" cy="496967"/>
          </a:xfrm>
          <a:prstGeom prst="rect">
            <a:avLst/>
          </a:prstGeom>
        </p:spPr>
        <p:txBody>
          <a:bodyPr vert="horz" lIns="91541" tIns="45770" rIns="91541" bIns="45770" rtlCol="0"/>
          <a:lstStyle>
            <a:lvl1pPr algn="r">
              <a:defRPr sz="1200"/>
            </a:lvl1pPr>
          </a:lstStyle>
          <a:p>
            <a:fld id="{46213B63-BE5A-4FA6-87AB-48DCD7231004}" type="datetimeFigureOut">
              <a:rPr lang="zh-CN" altLang="en-US" smtClean="0"/>
              <a:pPr/>
              <a:t>2020-08-18</a:t>
            </a:fld>
            <a:endParaRPr lang="zh-CN" altLang="en-US"/>
          </a:p>
        </p:txBody>
      </p:sp>
      <p:sp>
        <p:nvSpPr>
          <p:cNvPr id="4" name="幻灯片图像占位符 3"/>
          <p:cNvSpPr>
            <a:spLocks noGrp="1" noRot="1" noChangeAspect="1"/>
          </p:cNvSpPr>
          <p:nvPr>
            <p:ph type="sldImg" idx="2"/>
          </p:nvPr>
        </p:nvSpPr>
        <p:spPr>
          <a:xfrm>
            <a:off x="919163" y="746125"/>
            <a:ext cx="4967287" cy="3725863"/>
          </a:xfrm>
          <a:prstGeom prst="rect">
            <a:avLst/>
          </a:prstGeom>
          <a:noFill/>
          <a:ln w="12700">
            <a:solidFill>
              <a:prstClr val="black"/>
            </a:solidFill>
          </a:ln>
        </p:spPr>
        <p:txBody>
          <a:bodyPr vert="horz" lIns="91541" tIns="45770" rIns="91541" bIns="45770" rtlCol="0" anchor="ctr"/>
          <a:lstStyle/>
          <a:p>
            <a:endParaRPr lang="zh-CN" altLang="en-US"/>
          </a:p>
        </p:txBody>
      </p:sp>
      <p:sp>
        <p:nvSpPr>
          <p:cNvPr id="5" name="备注占位符 4"/>
          <p:cNvSpPr>
            <a:spLocks noGrp="1"/>
          </p:cNvSpPr>
          <p:nvPr>
            <p:ph type="body" sz="quarter" idx="3"/>
          </p:nvPr>
        </p:nvSpPr>
        <p:spPr>
          <a:xfrm>
            <a:off x="680562" y="4721186"/>
            <a:ext cx="5444490" cy="4472702"/>
          </a:xfrm>
          <a:prstGeom prst="rect">
            <a:avLst/>
          </a:prstGeom>
        </p:spPr>
        <p:txBody>
          <a:bodyPr vert="horz" lIns="91541" tIns="45770" rIns="91541" bIns="4577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40647"/>
            <a:ext cx="2949099" cy="496967"/>
          </a:xfrm>
          <a:prstGeom prst="rect">
            <a:avLst/>
          </a:prstGeom>
        </p:spPr>
        <p:txBody>
          <a:bodyPr vert="horz" lIns="91541" tIns="45770" rIns="91541" bIns="4577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4940" y="9440647"/>
            <a:ext cx="2949099" cy="496967"/>
          </a:xfrm>
          <a:prstGeom prst="rect">
            <a:avLst/>
          </a:prstGeom>
        </p:spPr>
        <p:txBody>
          <a:bodyPr vert="horz" lIns="91541" tIns="45770" rIns="91541" bIns="45770" rtlCol="0" anchor="b"/>
          <a:lstStyle>
            <a:lvl1pPr algn="r">
              <a:defRPr sz="1200"/>
            </a:lvl1pPr>
          </a:lstStyle>
          <a:p>
            <a:fld id="{AC79B8D5-E041-4676-B01A-3711C31D4727}" type="slidenum">
              <a:rPr lang="zh-CN" altLang="en-US" smtClean="0"/>
              <a:pPr/>
              <a:t>‹#›</a:t>
            </a:fld>
            <a:endParaRPr lang="zh-CN" altLang="en-US"/>
          </a:p>
        </p:txBody>
      </p:sp>
    </p:spTree>
    <p:extLst>
      <p:ext uri="{BB962C8B-B14F-4D97-AF65-F5344CB8AC3E}">
        <p14:creationId xmlns:p14="http://schemas.microsoft.com/office/powerpoint/2010/main" val="1190037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EC64B18-8D32-40D2-A41F-46CC6ED2F309}" type="datetime1">
              <a:rPr lang="zh-CN" altLang="en-US" smtClean="0"/>
              <a:pPr/>
              <a:t>2020-08-18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23ED49-D744-4066-8B28-E413A5EA25A0}"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7" Type="http://schemas.microsoft.com/office/2007/relationships/hdphoto" Target="../media/hdphoto1.wdp"/><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F440A167-6DD1-40EE-B7AA-ADCE863D817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89"/>
            <a:ext cx="9144000" cy="6858000"/>
          </a:xfrm>
          <a:prstGeom prst="rect">
            <a:avLst/>
          </a:prstGeom>
          <a:blipFill dpi="0" rotWithShape="1">
            <a:blip r:embed="rId4"/>
            <a:srcRect/>
            <a:tile tx="0" ty="0" sx="100000" sy="100000" flip="none" algn="tl"/>
          </a:blipFill>
        </p:spPr>
      </p:pic>
      <p:sp>
        <p:nvSpPr>
          <p:cNvPr id="3" name="矩形 2">
            <a:extLst>
              <a:ext uri="{FF2B5EF4-FFF2-40B4-BE49-F238E27FC236}">
                <a16:creationId xmlns:a16="http://schemas.microsoft.com/office/drawing/2014/main" id="{DF47AA83-DBD1-44C5-98FB-A53BA946FBA9}"/>
              </a:ext>
            </a:extLst>
          </p:cNvPr>
          <p:cNvSpPr/>
          <p:nvPr userDrawn="1"/>
        </p:nvSpPr>
        <p:spPr>
          <a:xfrm>
            <a:off x="0" y="0"/>
            <a:ext cx="9144000" cy="6858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46000A-C4A4-4253-AE5B-9F85619A0101}" type="datetime1">
              <a:rPr lang="zh-CN" altLang="en-US" smtClean="0"/>
              <a:pPr/>
              <a:t>2020-08-18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23ED49-D744-4066-8B28-E413A5EA25A0}" type="slidenum">
              <a:rPr lang="zh-CN" altLang="en-US" smtClean="0"/>
              <a:pPr/>
              <a:t>‹#›</a:t>
            </a:fld>
            <a:endParaRPr lang="zh-CN" altLang="en-US"/>
          </a:p>
        </p:txBody>
      </p:sp>
      <p:pic>
        <p:nvPicPr>
          <p:cNvPr id="8" name="Picture 3"/>
          <p:cNvPicPr>
            <a:picLocks noChangeAspect="1" noChangeArrowheads="1"/>
          </p:cNvPicPr>
          <p:nvPr userDrawn="1"/>
        </p:nvPicPr>
        <p:blipFill>
          <a:blip r:embed="rId5" cstate="print"/>
          <a:srcRect/>
          <a:stretch>
            <a:fillRect/>
          </a:stretch>
        </p:blipFill>
        <p:spPr bwMode="auto">
          <a:xfrm>
            <a:off x="2737731" y="647700"/>
            <a:ext cx="6409283" cy="45719"/>
          </a:xfrm>
          <a:prstGeom prst="rect">
            <a:avLst/>
          </a:prstGeom>
          <a:noFill/>
          <a:ln w="9525">
            <a:noFill/>
            <a:miter lim="800000"/>
            <a:headEnd/>
            <a:tailEnd/>
          </a:ln>
        </p:spPr>
      </p:pic>
      <p:sp>
        <p:nvSpPr>
          <p:cNvPr id="10" name="TextBox 9"/>
          <p:cNvSpPr txBox="1"/>
          <p:nvPr userDrawn="1"/>
        </p:nvSpPr>
        <p:spPr>
          <a:xfrm>
            <a:off x="2807804" y="185519"/>
            <a:ext cx="4428492" cy="400110"/>
          </a:xfrm>
          <a:prstGeom prst="rect">
            <a:avLst/>
          </a:prstGeom>
          <a:noFill/>
        </p:spPr>
        <p:txBody>
          <a:bodyPr wrap="square" rtlCol="0">
            <a:spAutoFit/>
          </a:bodyPr>
          <a:lstStyle/>
          <a:p>
            <a:r>
              <a:rPr lang="zh-CN" altLang="en-US" sz="2000" b="1" dirty="0">
                <a:solidFill>
                  <a:srgbClr val="883230"/>
                </a:solidFill>
                <a:latin typeface="微软雅黑" pitchFamily="34" charset="-122"/>
                <a:ea typeface="微软雅黑" pitchFamily="34" charset="-122"/>
              </a:rPr>
              <a:t>第十章：储蓄国债</a:t>
            </a:r>
          </a:p>
        </p:txBody>
      </p:sp>
      <p:pic>
        <p:nvPicPr>
          <p:cNvPr id="17" name="图片 16">
            <a:extLst>
              <a:ext uri="{FF2B5EF4-FFF2-40B4-BE49-F238E27FC236}">
                <a16:creationId xmlns:a16="http://schemas.microsoft.com/office/drawing/2014/main" id="{9F350299-9122-46A0-9E41-F17255A834FF}"/>
              </a:ext>
            </a:extLst>
          </p:cNvPr>
          <p:cNvPicPr>
            <a:picLocks noChangeAspect="1"/>
          </p:cNvPicPr>
          <p:nvPr userDrawn="1"/>
        </p:nvPicPr>
        <p:blipFill>
          <a:blip r:embed="rId6">
            <a:extLst>
              <a:ext uri="{BEBA8EAE-BF5A-486C-A8C5-ECC9F3942E4B}">
                <a14:imgProps xmlns:a14="http://schemas.microsoft.com/office/drawing/2010/main">
                  <a14:imgLayer r:embed="rId7">
                    <a14:imgEffect>
                      <a14:saturation sat="33000"/>
                    </a14:imgEffect>
                  </a14:imgLayer>
                </a14:imgProps>
              </a:ext>
              <a:ext uri="{28A0092B-C50C-407E-A947-70E740481C1C}">
                <a14:useLocalDpi xmlns:a14="http://schemas.microsoft.com/office/drawing/2010/main" val="0"/>
              </a:ext>
            </a:extLst>
          </a:blip>
          <a:stretch>
            <a:fillRect/>
          </a:stretch>
        </p:blipFill>
        <p:spPr>
          <a:xfrm>
            <a:off x="323528" y="-55685"/>
            <a:ext cx="2088232" cy="959874"/>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0.w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0A9BA0AA-63AE-430E-85FE-CE8AFB223565}"/>
              </a:ext>
            </a:extLst>
          </p:cNvPr>
          <p:cNvGrpSpPr/>
          <p:nvPr/>
        </p:nvGrpSpPr>
        <p:grpSpPr>
          <a:xfrm>
            <a:off x="0" y="-130034"/>
            <a:ext cx="9194697" cy="6988034"/>
            <a:chOff x="0" y="-130034"/>
            <a:chExt cx="9194697" cy="6988034"/>
          </a:xfrm>
        </p:grpSpPr>
        <p:pic>
          <p:nvPicPr>
            <p:cNvPr id="14" name="图片 13">
              <a:extLst>
                <a:ext uri="{FF2B5EF4-FFF2-40B4-BE49-F238E27FC236}">
                  <a16:creationId xmlns:a16="http://schemas.microsoft.com/office/drawing/2014/main" id="{4F7B7475-A405-415F-8B82-4FD3FF5F54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图片 3">
              <a:extLst>
                <a:ext uri="{FF2B5EF4-FFF2-40B4-BE49-F238E27FC236}">
                  <a16:creationId xmlns:a16="http://schemas.microsoft.com/office/drawing/2014/main" id="{D961BAB9-F298-4E76-8B8E-911DCAC6CD32}"/>
                </a:ext>
              </a:extLst>
            </p:cNvPr>
            <p:cNvPicPr>
              <a:picLocks noChangeAspect="1"/>
            </p:cNvPicPr>
            <p:nvPr/>
          </p:nvPicPr>
          <p:blipFill rotWithShape="1">
            <a:blip r:embed="rId3">
              <a:extLst>
                <a:ext uri="{28A0092B-C50C-407E-A947-70E740481C1C}">
                  <a14:useLocalDpi xmlns:a14="http://schemas.microsoft.com/office/drawing/2010/main" val="0"/>
                </a:ext>
              </a:extLst>
            </a:blip>
            <a:srcRect l="312" r="21369" b="30130"/>
            <a:stretch/>
          </p:blipFill>
          <p:spPr>
            <a:xfrm>
              <a:off x="0" y="4456758"/>
              <a:ext cx="9144000" cy="2401242"/>
            </a:xfrm>
            <a:prstGeom prst="rect">
              <a:avLst/>
            </a:prstGeom>
          </p:spPr>
        </p:pic>
        <p:pic>
          <p:nvPicPr>
            <p:cNvPr id="3" name="图片 2" descr="ae0cee267f1ee9feed0c653156ff6309">
              <a:extLst>
                <a:ext uri="{FF2B5EF4-FFF2-40B4-BE49-F238E27FC236}">
                  <a16:creationId xmlns:a16="http://schemas.microsoft.com/office/drawing/2014/main" id="{03048A70-7EDA-4477-A7B2-3F909820731E}"/>
                </a:ext>
              </a:extLst>
            </p:cNvPr>
            <p:cNvPicPr>
              <a:picLocks noChangeAspect="1"/>
            </p:cNvPicPr>
            <p:nvPr/>
          </p:nvPicPr>
          <p:blipFill>
            <a:blip r:embed="rId4"/>
            <a:stretch>
              <a:fillRect/>
            </a:stretch>
          </p:blipFill>
          <p:spPr>
            <a:xfrm>
              <a:off x="6606154" y="-130034"/>
              <a:ext cx="2588543" cy="2058220"/>
            </a:xfrm>
            <a:prstGeom prst="rect">
              <a:avLst/>
            </a:prstGeom>
          </p:spPr>
        </p:pic>
      </p:grpSp>
      <p:sp>
        <p:nvSpPr>
          <p:cNvPr id="8" name="TextBox 7"/>
          <p:cNvSpPr txBox="1"/>
          <p:nvPr/>
        </p:nvSpPr>
        <p:spPr>
          <a:xfrm>
            <a:off x="571472" y="1700808"/>
            <a:ext cx="8001056" cy="2010359"/>
          </a:xfrm>
          <a:prstGeom prst="rect">
            <a:avLst/>
          </a:prstGeom>
          <a:noFill/>
        </p:spPr>
        <p:txBody>
          <a:bodyPr wrap="square">
            <a:spAutoFit/>
          </a:bodyPr>
          <a:lstStyle/>
          <a:p>
            <a:pPr algn="ctr" fontAlgn="auto">
              <a:lnSpc>
                <a:spcPct val="150000"/>
              </a:lnSpc>
              <a:spcBef>
                <a:spcPts val="0"/>
              </a:spcBef>
              <a:spcAft>
                <a:spcPts val="600"/>
              </a:spcAft>
              <a:defRPr/>
            </a:pPr>
            <a:r>
              <a:rPr lang="zh-CN" altLang="en-US" sz="4800" b="1" spc="300" dirty="0">
                <a:solidFill>
                  <a:srgbClr val="740000"/>
                </a:solidFill>
                <a:latin typeface="微软雅黑" pitchFamily="34" charset="-122"/>
                <a:ea typeface="微软雅黑" pitchFamily="34" charset="-122"/>
              </a:rPr>
              <a:t>公债学</a:t>
            </a:r>
            <a:endParaRPr lang="en-US" altLang="zh-CN" sz="4800" b="1" spc="300" dirty="0">
              <a:solidFill>
                <a:srgbClr val="740000"/>
              </a:solidFill>
              <a:latin typeface="微软雅黑" pitchFamily="34" charset="-122"/>
              <a:ea typeface="微软雅黑" pitchFamily="34" charset="-122"/>
            </a:endParaRPr>
          </a:p>
          <a:p>
            <a:pPr algn="ctr" fontAlgn="auto">
              <a:lnSpc>
                <a:spcPct val="150000"/>
              </a:lnSpc>
              <a:spcBef>
                <a:spcPts val="0"/>
              </a:spcBef>
              <a:spcAft>
                <a:spcPts val="0"/>
              </a:spcAft>
              <a:defRPr/>
            </a:pPr>
            <a:r>
              <a:rPr lang="zh-CN" altLang="en-US" sz="3600" b="1" spc="300" dirty="0">
                <a:solidFill>
                  <a:srgbClr val="740000"/>
                </a:solidFill>
                <a:latin typeface="微软雅黑" pitchFamily="34" charset="-122"/>
                <a:ea typeface="微软雅黑" pitchFamily="34" charset="-122"/>
              </a:rPr>
              <a:t>第十章  储蓄国债</a:t>
            </a:r>
            <a:endParaRPr lang="en-US" altLang="zh-CN" sz="3600" b="1" spc="300" dirty="0">
              <a:solidFill>
                <a:srgbClr val="740000"/>
              </a:solidFill>
              <a:latin typeface="微软雅黑" pitchFamily="34" charset="-122"/>
              <a:ea typeface="微软雅黑" pitchFamily="34" charset="-122"/>
            </a:endParaRPr>
          </a:p>
        </p:txBody>
      </p:sp>
      <p:sp>
        <p:nvSpPr>
          <p:cNvPr id="7" name="Text Box 4"/>
          <p:cNvSpPr txBox="1">
            <a:spLocks noChangeArrowheads="1"/>
          </p:cNvSpPr>
          <p:nvPr/>
        </p:nvSpPr>
        <p:spPr bwMode="auto">
          <a:xfrm>
            <a:off x="1871684" y="4915983"/>
            <a:ext cx="5400600" cy="961289"/>
          </a:xfrm>
          <a:prstGeom prst="rect">
            <a:avLst/>
          </a:prstGeom>
          <a:noFill/>
          <a:ln>
            <a:noFill/>
          </a:ln>
          <a:effectLst/>
        </p:spPr>
        <p:txBody>
          <a:bodyPr wrap="square">
            <a:spAutoFit/>
          </a:bodyPr>
          <a:lstStyle/>
          <a:p>
            <a:pPr algn="ctr">
              <a:lnSpc>
                <a:spcPct val="150000"/>
              </a:lnSpc>
              <a:defRPr/>
            </a:pPr>
            <a:r>
              <a:rPr lang="zh-CN" altLang="en-US" sz="2000" b="1" spc="300" dirty="0">
                <a:solidFill>
                  <a:srgbClr val="000000"/>
                </a:solidFill>
                <a:latin typeface="微软雅黑" pitchFamily="34" charset="-122"/>
                <a:ea typeface="微软雅黑" pitchFamily="34" charset="-122"/>
              </a:rPr>
              <a:t>上海财经大学公共经济与管理学院</a:t>
            </a:r>
            <a:endParaRPr lang="en-US" altLang="zh-CN" sz="2000" b="1" spc="300" dirty="0">
              <a:solidFill>
                <a:srgbClr val="000000"/>
              </a:solidFill>
              <a:latin typeface="微软雅黑" pitchFamily="34" charset="-122"/>
              <a:ea typeface="微软雅黑" pitchFamily="34" charset="-122"/>
            </a:endParaRPr>
          </a:p>
          <a:p>
            <a:pPr algn="ctr">
              <a:lnSpc>
                <a:spcPct val="150000"/>
              </a:lnSpc>
              <a:defRPr/>
            </a:pPr>
            <a:r>
              <a:rPr lang="zh-CN" altLang="en-US" sz="2000" b="1" spc="300" dirty="0">
                <a:solidFill>
                  <a:srgbClr val="000000"/>
                </a:solidFill>
                <a:latin typeface="微软雅黑" pitchFamily="34" charset="-122"/>
                <a:ea typeface="微软雅黑" pitchFamily="34" charset="-122"/>
              </a:rPr>
              <a:t>郑春荣  教授</a:t>
            </a:r>
            <a:endParaRPr lang="en-US" altLang="zh-CN" sz="2000" b="1" spc="300" dirty="0">
              <a:solidFill>
                <a:srgbClr val="000000"/>
              </a:solidFill>
              <a:latin typeface="微软雅黑" pitchFamily="34" charset="-122"/>
              <a:ea typeface="微软雅黑" pitchFamily="34" charset="-122"/>
            </a:endParaRPr>
          </a:p>
        </p:txBody>
      </p:sp>
      <p:sp>
        <p:nvSpPr>
          <p:cNvPr id="9" name="灯片编号占位符 8"/>
          <p:cNvSpPr>
            <a:spLocks noGrp="1"/>
          </p:cNvSpPr>
          <p:nvPr>
            <p:ph type="sldNum" sz="quarter" idx="12"/>
          </p:nvPr>
        </p:nvSpPr>
        <p:spPr/>
        <p:txBody>
          <a:bodyPr/>
          <a:lstStyle/>
          <a:p>
            <a:fld id="{F923ED49-D744-4066-8B28-E413A5EA25A0}" type="slidenum">
              <a:rPr lang="zh-CN" altLang="en-US" smtClean="0"/>
              <a:pPr/>
              <a:t>1</a:t>
            </a:fld>
            <a:endParaRPr lang="zh-CN" altLang="en-US"/>
          </a:p>
        </p:txBody>
      </p:sp>
    </p:spTree>
    <p:extLst>
      <p:ext uri="{BB962C8B-B14F-4D97-AF65-F5344CB8AC3E}">
        <p14:creationId xmlns:p14="http://schemas.microsoft.com/office/powerpoint/2010/main" val="12693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10</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电子式储蓄国债的发展历程</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二</a:t>
            </a:r>
          </a:p>
        </p:txBody>
      </p:sp>
    </p:spTree>
    <p:extLst>
      <p:ext uri="{BB962C8B-B14F-4D97-AF65-F5344CB8AC3E}">
        <p14:creationId xmlns:p14="http://schemas.microsoft.com/office/powerpoint/2010/main" val="35103420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69416CF1-A6A4-4A6B-8AF2-95F743BAD6A5}"/>
              </a:ext>
            </a:extLst>
          </p:cNvPr>
          <p:cNvSpPr>
            <a:spLocks noGrp="1"/>
          </p:cNvSpPr>
          <p:nvPr>
            <p:ph type="sldNum" sz="quarter" idx="12"/>
          </p:nvPr>
        </p:nvSpPr>
        <p:spPr/>
        <p:txBody>
          <a:bodyPr/>
          <a:lstStyle/>
          <a:p>
            <a:fld id="{F923ED49-D744-4066-8B28-E413A5EA25A0}" type="slidenum">
              <a:rPr lang="zh-CN" altLang="en-US" smtClean="0"/>
              <a:pPr/>
              <a:t>11</a:t>
            </a:fld>
            <a:endParaRPr lang="zh-CN" altLang="en-US"/>
          </a:p>
        </p:txBody>
      </p:sp>
      <p:sp>
        <p:nvSpPr>
          <p:cNvPr id="4" name="文本框 3">
            <a:extLst>
              <a:ext uri="{FF2B5EF4-FFF2-40B4-BE49-F238E27FC236}">
                <a16:creationId xmlns:a16="http://schemas.microsoft.com/office/drawing/2014/main" id="{C878832E-5265-4298-896A-034808002494}"/>
              </a:ext>
            </a:extLst>
          </p:cNvPr>
          <p:cNvSpPr txBox="1"/>
          <p:nvPr/>
        </p:nvSpPr>
        <p:spPr>
          <a:xfrm>
            <a:off x="665566" y="764704"/>
            <a:ext cx="7812868" cy="5496505"/>
          </a:xfrm>
          <a:prstGeom prst="rect">
            <a:avLst/>
          </a:prstGeom>
          <a:noFill/>
        </p:spPr>
        <p:txBody>
          <a:bodyPr wrap="square" rtlCol="0">
            <a:spAutoFit/>
          </a:bodyPr>
          <a:lstStyle/>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电子式储蓄国债是我国财政部于</a:t>
            </a:r>
            <a:r>
              <a:rPr lang="en-US" altLang="zh-CN" sz="1600" dirty="0">
                <a:latin typeface="微软雅黑" panose="020B0503020204020204" pitchFamily="34" charset="-122"/>
                <a:ea typeface="微软雅黑" panose="020B0503020204020204" pitchFamily="34" charset="-122"/>
              </a:rPr>
              <a:t>2006</a:t>
            </a:r>
            <a:r>
              <a:rPr lang="zh-CN" altLang="en-US" sz="1600" dirty="0">
                <a:latin typeface="微软雅黑" panose="020B0503020204020204" pitchFamily="34" charset="-122"/>
                <a:ea typeface="微软雅黑" panose="020B0503020204020204" pitchFamily="34" charset="-122"/>
              </a:rPr>
              <a:t>年推出的储蓄国债新品种，它是指财政部在境内发行，面向个人投资者销售的、以</a:t>
            </a:r>
            <a:r>
              <a:rPr lang="zh-CN" altLang="en-US" sz="1600" b="1" dirty="0">
                <a:solidFill>
                  <a:srgbClr val="C00000"/>
                </a:solidFill>
                <a:latin typeface="微软雅黑" panose="020B0503020204020204" pitchFamily="34" charset="-122"/>
                <a:ea typeface="微软雅黑" panose="020B0503020204020204" pitchFamily="34" charset="-122"/>
              </a:rPr>
              <a:t>电子方式记录</a:t>
            </a:r>
            <a:r>
              <a:rPr lang="zh-CN" altLang="en-US" sz="1600" dirty="0">
                <a:latin typeface="微软雅黑" panose="020B0503020204020204" pitchFamily="34" charset="-122"/>
                <a:ea typeface="微软雅黑" panose="020B0503020204020204" pitchFamily="34" charset="-122"/>
              </a:rPr>
              <a:t>债权的不可流通人民币债券。</a:t>
            </a: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r>
              <a:rPr lang="zh-CN" altLang="en-US" sz="2400" b="1" dirty="0">
                <a:latin typeface="微软雅黑" panose="020B0503020204020204" pitchFamily="34" charset="-122"/>
                <a:ea typeface="微软雅黑" panose="020B0503020204020204" pitchFamily="34" charset="-122"/>
              </a:rPr>
              <a:t>一、电子式储蓄国债产生背景</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凭证式国债自</a:t>
            </a:r>
            <a:r>
              <a:rPr lang="en-US" altLang="zh-CN" sz="1600" dirty="0">
                <a:latin typeface="微软雅黑" panose="020B0503020204020204" pitchFamily="34" charset="-122"/>
                <a:ea typeface="微软雅黑" panose="020B0503020204020204" pitchFamily="34" charset="-122"/>
              </a:rPr>
              <a:t>1994</a:t>
            </a:r>
            <a:r>
              <a:rPr lang="zh-CN" altLang="en-US" sz="1600" dirty="0">
                <a:latin typeface="微软雅黑" panose="020B0503020204020204" pitchFamily="34" charset="-122"/>
                <a:ea typeface="微软雅黑" panose="020B0503020204020204" pitchFamily="34" charset="-122"/>
              </a:rPr>
              <a:t>年面向城乡居民发行以来，对筹集财政资金、促进经济发展、满足人民群众投资需求，发挥了重要作用，已经成为深受广大群众喜爱的投资品种，但凭证式国债也存在一些固有的</a:t>
            </a:r>
            <a:r>
              <a:rPr lang="zh-CN" altLang="en-US" sz="1600" b="1" dirty="0">
                <a:solidFill>
                  <a:srgbClr val="C00000"/>
                </a:solidFill>
                <a:latin typeface="微软雅黑" panose="020B0503020204020204" pitchFamily="34" charset="-122"/>
                <a:ea typeface="微软雅黑" panose="020B0503020204020204" pitchFamily="34" charset="-122"/>
              </a:rPr>
              <a:t>局限性</a:t>
            </a:r>
            <a:r>
              <a:rPr lang="zh-CN" altLang="en-US" sz="1600" dirty="0">
                <a:latin typeface="微软雅黑" panose="020B0503020204020204" pitchFamily="34" charset="-122"/>
                <a:ea typeface="微软雅黑" panose="020B0503020204020204" pitchFamily="34" charset="-122"/>
              </a:rPr>
              <a:t>：</a:t>
            </a:r>
          </a:p>
          <a:p>
            <a:pPr marL="285750" indent="-285750" algn="just">
              <a:lnSpc>
                <a:spcPct val="150000"/>
              </a:lnSpc>
              <a:spcAft>
                <a:spcPts val="600"/>
              </a:spcAft>
              <a:buFont typeface="Wingdings" panose="05000000000000000000" pitchFamily="2" charset="2"/>
              <a:buChar char="l"/>
            </a:pPr>
            <a:r>
              <a:rPr lang="zh-CN" altLang="en-US" sz="1600" dirty="0">
                <a:latin typeface="微软雅黑" panose="020B0503020204020204" pitchFamily="34" charset="-122"/>
                <a:ea typeface="微软雅黑" panose="020B0503020204020204" pitchFamily="34" charset="-122"/>
              </a:rPr>
              <a:t>第一，由于缺乏全国统一互通的发行系统，凭证式国债</a:t>
            </a:r>
            <a:r>
              <a:rPr lang="zh-CN" altLang="en-US" sz="1600" b="1" dirty="0">
                <a:solidFill>
                  <a:srgbClr val="C00000"/>
                </a:solidFill>
                <a:latin typeface="微软雅黑" panose="020B0503020204020204" pitchFamily="34" charset="-122"/>
                <a:ea typeface="微软雅黑" panose="020B0503020204020204" pitchFamily="34" charset="-122"/>
              </a:rPr>
              <a:t>发售进度的透明度不高</a:t>
            </a:r>
            <a:r>
              <a:rPr lang="zh-CN" altLang="en-US" sz="1600" dirty="0">
                <a:latin typeface="微软雅黑" panose="020B0503020204020204" pitchFamily="34" charset="-122"/>
                <a:ea typeface="微软雅黑" panose="020B0503020204020204" pitchFamily="34" charset="-122"/>
              </a:rPr>
              <a:t>，发行额度在不同银行、不同地区间的</a:t>
            </a:r>
            <a:r>
              <a:rPr lang="zh-CN" altLang="en-US" sz="1600" b="1" dirty="0">
                <a:solidFill>
                  <a:srgbClr val="C00000"/>
                </a:solidFill>
                <a:latin typeface="微软雅黑" panose="020B0503020204020204" pitchFamily="34" charset="-122"/>
                <a:ea typeface="微软雅黑" panose="020B0503020204020204" pitchFamily="34" charset="-122"/>
              </a:rPr>
              <a:t>调剂比较困难</a:t>
            </a:r>
            <a:r>
              <a:rPr lang="zh-CN" altLang="en-US" sz="1600" dirty="0">
                <a:latin typeface="微软雅黑" panose="020B0503020204020204" pitchFamily="34" charset="-122"/>
                <a:ea typeface="微软雅黑" panose="020B0503020204020204" pitchFamily="34" charset="-122"/>
              </a:rPr>
              <a:t>，常常出现部分地区的投资者买不到国债，而另一地区的银行尚未完成发行任务的情况。</a:t>
            </a:r>
          </a:p>
          <a:p>
            <a:pPr marL="285750" indent="-285750" algn="just">
              <a:lnSpc>
                <a:spcPct val="150000"/>
              </a:lnSpc>
              <a:spcAft>
                <a:spcPts val="600"/>
              </a:spcAft>
              <a:buFont typeface="Wingdings" panose="05000000000000000000" pitchFamily="2" charset="2"/>
              <a:buChar char="l"/>
            </a:pPr>
            <a:r>
              <a:rPr lang="zh-CN" altLang="en-US" sz="1600" dirty="0">
                <a:latin typeface="微软雅黑" panose="020B0503020204020204" pitchFamily="34" charset="-122"/>
                <a:ea typeface="微软雅黑" panose="020B0503020204020204" pitchFamily="34" charset="-122"/>
              </a:rPr>
              <a:t>第二，在兑付时，投资者需到</a:t>
            </a:r>
            <a:r>
              <a:rPr lang="zh-CN" altLang="en-US" sz="1600" b="1" dirty="0">
                <a:solidFill>
                  <a:srgbClr val="C00000"/>
                </a:solidFill>
                <a:latin typeface="微软雅黑" panose="020B0503020204020204" pitchFamily="34" charset="-122"/>
                <a:ea typeface="微软雅黑" panose="020B0503020204020204" pitchFamily="34" charset="-122"/>
              </a:rPr>
              <a:t>柜台</a:t>
            </a:r>
            <a:r>
              <a:rPr lang="zh-CN" altLang="en-US" sz="1600" dirty="0">
                <a:latin typeface="微软雅黑" panose="020B0503020204020204" pitchFamily="34" charset="-122"/>
                <a:ea typeface="微软雅黑" panose="020B0503020204020204" pitchFamily="34" charset="-122"/>
              </a:rPr>
              <a:t>办理业务，</a:t>
            </a:r>
            <a:r>
              <a:rPr lang="zh-CN" altLang="en-US" sz="1600" b="1" dirty="0">
                <a:solidFill>
                  <a:srgbClr val="C00000"/>
                </a:solidFill>
                <a:latin typeface="微软雅黑" panose="020B0503020204020204" pitchFamily="34" charset="-122"/>
                <a:ea typeface="微软雅黑" panose="020B0503020204020204" pitchFamily="34" charset="-122"/>
              </a:rPr>
              <a:t>逾期</a:t>
            </a:r>
            <a:r>
              <a:rPr lang="zh-CN" altLang="en-US" sz="1600" dirty="0">
                <a:latin typeface="微软雅黑" panose="020B0503020204020204" pitchFamily="34" charset="-122"/>
                <a:ea typeface="微软雅黑" panose="020B0503020204020204" pitchFamily="34" charset="-122"/>
              </a:rPr>
              <a:t>兑付无额外利息收益。</a:t>
            </a:r>
          </a:p>
          <a:p>
            <a:pPr marL="285750" indent="-285750" algn="just">
              <a:lnSpc>
                <a:spcPct val="150000"/>
              </a:lnSpc>
              <a:spcAft>
                <a:spcPts val="600"/>
              </a:spcAft>
              <a:buFont typeface="Wingdings" panose="05000000000000000000" pitchFamily="2" charset="2"/>
              <a:buChar char="l"/>
            </a:pPr>
            <a:r>
              <a:rPr lang="zh-CN" altLang="en-US" sz="1600" dirty="0">
                <a:latin typeface="微软雅黑" panose="020B0503020204020204" pitchFamily="34" charset="-122"/>
                <a:ea typeface="微软雅黑" panose="020B0503020204020204" pitchFamily="34" charset="-122"/>
              </a:rPr>
              <a:t>第三，凭证式国债承销团成员需要承担</a:t>
            </a:r>
            <a:r>
              <a:rPr lang="zh-CN" altLang="en-US" sz="1600" b="1" dirty="0">
                <a:solidFill>
                  <a:srgbClr val="C00000"/>
                </a:solidFill>
                <a:latin typeface="微软雅黑" panose="020B0503020204020204" pitchFamily="34" charset="-122"/>
                <a:ea typeface="微软雅黑" panose="020B0503020204020204" pitchFamily="34" charset="-122"/>
              </a:rPr>
              <a:t>包销和垫付提前兑付资金</a:t>
            </a:r>
            <a:r>
              <a:rPr lang="zh-CN" altLang="en-US" sz="1600" dirty="0">
                <a:latin typeface="微软雅黑" panose="020B0503020204020204" pitchFamily="34" charset="-122"/>
                <a:ea typeface="微软雅黑" panose="020B0503020204020204" pitchFamily="34" charset="-122"/>
              </a:rPr>
              <a:t>的责任 。</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这些问题的存在，客观上要求政府尽快研究开发新的不可流通国债品种来拓宽投资渠道，以满足投资者的多样化需求。</a:t>
            </a:r>
          </a:p>
        </p:txBody>
      </p:sp>
    </p:spTree>
    <p:extLst>
      <p:ext uri="{BB962C8B-B14F-4D97-AF65-F5344CB8AC3E}">
        <p14:creationId xmlns:p14="http://schemas.microsoft.com/office/powerpoint/2010/main" val="34903652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96A55691-AC3B-4422-9C9F-10DB4BE17B0C}"/>
              </a:ext>
            </a:extLst>
          </p:cNvPr>
          <p:cNvSpPr>
            <a:spLocks noGrp="1"/>
          </p:cNvSpPr>
          <p:nvPr>
            <p:ph type="sldNum" sz="quarter" idx="12"/>
          </p:nvPr>
        </p:nvSpPr>
        <p:spPr/>
        <p:txBody>
          <a:bodyPr/>
          <a:lstStyle/>
          <a:p>
            <a:fld id="{F923ED49-D744-4066-8B28-E413A5EA25A0}" type="slidenum">
              <a:rPr lang="zh-CN" altLang="en-US" smtClean="0"/>
              <a:pPr/>
              <a:t>12</a:t>
            </a:fld>
            <a:endParaRPr lang="zh-CN" altLang="en-US"/>
          </a:p>
        </p:txBody>
      </p:sp>
      <p:sp>
        <p:nvSpPr>
          <p:cNvPr id="4" name="文本框 3">
            <a:extLst>
              <a:ext uri="{FF2B5EF4-FFF2-40B4-BE49-F238E27FC236}">
                <a16:creationId xmlns:a16="http://schemas.microsoft.com/office/drawing/2014/main" id="{E03EA6B1-3B1F-4316-9E95-FF47F238AB04}"/>
              </a:ext>
            </a:extLst>
          </p:cNvPr>
          <p:cNvSpPr txBox="1"/>
          <p:nvPr/>
        </p:nvSpPr>
        <p:spPr>
          <a:xfrm>
            <a:off x="665566" y="764704"/>
            <a:ext cx="7722858" cy="5419561"/>
          </a:xfrm>
          <a:prstGeom prst="rect">
            <a:avLst/>
          </a:prstGeom>
          <a:noFill/>
        </p:spPr>
        <p:txBody>
          <a:bodyPr wrap="square" rtlCol="0">
            <a:spAutoFit/>
          </a:bodyPr>
          <a:lstStyle/>
          <a:p>
            <a:pPr indent="421200" algn="just">
              <a:lnSpc>
                <a:spcPct val="150000"/>
              </a:lnSpc>
              <a:spcAft>
                <a:spcPts val="600"/>
              </a:spcAft>
            </a:pPr>
            <a:r>
              <a:rPr lang="zh-CN" altLang="en-US" sz="2400" b="1" dirty="0">
                <a:latin typeface="微软雅黑" panose="020B0503020204020204" pitchFamily="34" charset="-122"/>
                <a:ea typeface="微软雅黑" panose="020B0503020204020204" pitchFamily="34" charset="-122"/>
              </a:rPr>
              <a:t>二、电子式储蓄国债的优点</a:t>
            </a:r>
          </a:p>
          <a:p>
            <a:pPr marL="720000" indent="-285750" algn="just">
              <a:lnSpc>
                <a:spcPct val="150000"/>
              </a:lnSpc>
              <a:spcAft>
                <a:spcPts val="600"/>
              </a:spcAft>
              <a:buFont typeface="Wingdings" panose="05000000000000000000" pitchFamily="2" charset="2"/>
              <a:buChar char="l"/>
            </a:pPr>
            <a:r>
              <a:rPr lang="en-US" altLang="zh-CN" sz="1600" dirty="0">
                <a:latin typeface="微软雅黑" panose="020B0503020204020204" pitchFamily="34" charset="-122"/>
                <a:ea typeface="微软雅黑" panose="020B0503020204020204" pitchFamily="34" charset="-122"/>
              </a:rPr>
              <a:t>1. </a:t>
            </a:r>
            <a:r>
              <a:rPr lang="zh-CN" altLang="en-US" sz="1600" dirty="0">
                <a:latin typeface="微软雅黑" panose="020B0503020204020204" pitchFamily="34" charset="-122"/>
                <a:ea typeface="微软雅黑" panose="020B0503020204020204" pitchFamily="34" charset="-122"/>
              </a:rPr>
              <a:t>有利于最大限度地服务个人投资者。</a:t>
            </a:r>
          </a:p>
          <a:p>
            <a:pPr marL="720000" indent="-285750" algn="just">
              <a:lnSpc>
                <a:spcPct val="150000"/>
              </a:lnSpc>
              <a:spcAft>
                <a:spcPts val="600"/>
              </a:spcAft>
              <a:buFont typeface="Wingdings" panose="05000000000000000000" pitchFamily="2" charset="2"/>
              <a:buChar char="l"/>
            </a:pPr>
            <a:r>
              <a:rPr lang="en-US" altLang="zh-CN" sz="1600" dirty="0">
                <a:latin typeface="微软雅黑" panose="020B0503020204020204" pitchFamily="34" charset="-122"/>
                <a:ea typeface="微软雅黑" panose="020B0503020204020204" pitchFamily="34" charset="-122"/>
              </a:rPr>
              <a:t>2. </a:t>
            </a:r>
            <a:r>
              <a:rPr lang="zh-CN" altLang="en-US" sz="1600" dirty="0">
                <a:latin typeface="微软雅黑" panose="020B0503020204020204" pitchFamily="34" charset="-122"/>
                <a:ea typeface="微软雅黑" panose="020B0503020204020204" pitchFamily="34" charset="-122"/>
              </a:rPr>
              <a:t>能够降低试点商业银行的承销风险，增加中间业务收入。</a:t>
            </a:r>
          </a:p>
          <a:p>
            <a:pPr marL="720000" indent="-285750" algn="just">
              <a:lnSpc>
                <a:spcPct val="150000"/>
              </a:lnSpc>
              <a:spcAft>
                <a:spcPts val="600"/>
              </a:spcAft>
              <a:buFont typeface="Wingdings" panose="05000000000000000000" pitchFamily="2" charset="2"/>
              <a:buChar char="l"/>
            </a:pPr>
            <a:r>
              <a:rPr lang="en-US" altLang="zh-CN" sz="1600" dirty="0">
                <a:latin typeface="微软雅黑" panose="020B0503020204020204" pitchFamily="34" charset="-122"/>
                <a:ea typeface="微软雅黑" panose="020B0503020204020204" pitchFamily="34" charset="-122"/>
              </a:rPr>
              <a:t>3. </a:t>
            </a:r>
            <a:r>
              <a:rPr lang="zh-CN" altLang="en-US" sz="1600" dirty="0">
                <a:latin typeface="微软雅黑" panose="020B0503020204020204" pitchFamily="34" charset="-122"/>
                <a:ea typeface="微软雅黑" panose="020B0503020204020204" pitchFamily="34" charset="-122"/>
              </a:rPr>
              <a:t>提高国债发行效率。</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电子式储蓄国债在</a:t>
            </a:r>
            <a:r>
              <a:rPr lang="zh-CN" altLang="en-US" sz="1600" b="1" dirty="0">
                <a:solidFill>
                  <a:srgbClr val="C00000"/>
                </a:solidFill>
                <a:latin typeface="微软雅黑" panose="020B0503020204020204" pitchFamily="34" charset="-122"/>
                <a:ea typeface="微软雅黑" panose="020B0503020204020204" pitchFamily="34" charset="-122"/>
              </a:rPr>
              <a:t>发行额度的分配与发售机制</a:t>
            </a:r>
            <a:r>
              <a:rPr lang="zh-CN" altLang="en-US" sz="1600" dirty="0">
                <a:latin typeface="微软雅黑" panose="020B0503020204020204" pitchFamily="34" charset="-122"/>
                <a:ea typeface="微软雅黑" panose="020B0503020204020204" pitchFamily="34" charset="-122"/>
              </a:rPr>
              <a:t>方面进行了重大创新，给各家商业银行以充分的竞争发展空间。基本额度的设置更加考虑了公平，随机抓取额度的方式更加侧重效率，这种兼顾公平与效率的额度分配方式，基本解决了行政分配发行额度的缺点。</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当然，储蓄国债也给财政部的</a:t>
            </a:r>
            <a:r>
              <a:rPr lang="zh-CN" altLang="en-US" sz="1600" b="1" dirty="0">
                <a:solidFill>
                  <a:srgbClr val="C00000"/>
                </a:solidFill>
                <a:latin typeface="微软雅黑" panose="020B0503020204020204" pitchFamily="34" charset="-122"/>
                <a:ea typeface="微软雅黑" panose="020B0503020204020204" pitchFamily="34" charset="-122"/>
              </a:rPr>
              <a:t>国债管理</a:t>
            </a:r>
            <a:r>
              <a:rPr lang="zh-CN" altLang="en-US" sz="1600" dirty="0">
                <a:latin typeface="微软雅黑" panose="020B0503020204020204" pitchFamily="34" charset="-122"/>
                <a:ea typeface="微软雅黑" panose="020B0503020204020204" pitchFamily="34" charset="-122"/>
              </a:rPr>
              <a:t>带来一定的挑战。电子式储蓄国债的提前兑付资金由财政部定期拨付给试点商业银行，这种方式一方面会</a:t>
            </a:r>
            <a:r>
              <a:rPr lang="zh-CN" altLang="en-US" sz="1600" b="1" dirty="0">
                <a:solidFill>
                  <a:srgbClr val="C00000"/>
                </a:solidFill>
                <a:latin typeface="微软雅黑" panose="020B0503020204020204" pitchFamily="34" charset="-122"/>
                <a:ea typeface="微软雅黑" panose="020B0503020204020204" pitchFamily="34" charset="-122"/>
              </a:rPr>
              <a:t>减少当年国债余额</a:t>
            </a:r>
            <a:r>
              <a:rPr lang="zh-CN" altLang="en-US" sz="1600" dirty="0">
                <a:latin typeface="微软雅黑" panose="020B0503020204020204" pitchFamily="34" charset="-122"/>
                <a:ea typeface="微软雅黑" panose="020B0503020204020204" pitchFamily="34" charset="-122"/>
              </a:rPr>
              <a:t>，另一方面也会</a:t>
            </a:r>
            <a:r>
              <a:rPr lang="zh-CN" altLang="en-US" sz="1600" b="1" dirty="0">
                <a:solidFill>
                  <a:srgbClr val="C00000"/>
                </a:solidFill>
                <a:latin typeface="微软雅黑" panose="020B0503020204020204" pitchFamily="34" charset="-122"/>
                <a:ea typeface="微软雅黑" panose="020B0503020204020204" pitchFamily="34" charset="-122"/>
              </a:rPr>
              <a:t>影响财政部当年中央财政赤字预算和还本付息计划</a:t>
            </a:r>
            <a:r>
              <a:rPr lang="zh-CN" altLang="en-US" sz="1600" dirty="0">
                <a:latin typeface="微软雅黑" panose="020B0503020204020204" pitchFamily="34" charset="-122"/>
                <a:ea typeface="微软雅黑" panose="020B0503020204020204" pitchFamily="34" charset="-122"/>
              </a:rPr>
              <a:t>。这就要求财政部在确定每期电子式储蓄国债的具体发行条件时，要进行科学系统的研究，不断提高国债管理水平。</a:t>
            </a:r>
          </a:p>
        </p:txBody>
      </p:sp>
      <p:pic>
        <p:nvPicPr>
          <p:cNvPr id="7" name="图片 6">
            <a:extLst>
              <a:ext uri="{FF2B5EF4-FFF2-40B4-BE49-F238E27FC236}">
                <a16:creationId xmlns:a16="http://schemas.microsoft.com/office/drawing/2014/main" id="{DF5E76DD-4330-4FE9-BF0B-B8D2F8975312}"/>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54232" y="0"/>
            <a:ext cx="2819077" cy="1628800"/>
          </a:xfrm>
          <a:prstGeom prst="rect">
            <a:avLst/>
          </a:prstGeom>
          <a:noFill/>
          <a:ln>
            <a:noFill/>
          </a:ln>
        </p:spPr>
      </p:pic>
      <p:sp>
        <p:nvSpPr>
          <p:cNvPr id="9" name="文本框 8">
            <a:extLst>
              <a:ext uri="{FF2B5EF4-FFF2-40B4-BE49-F238E27FC236}">
                <a16:creationId xmlns:a16="http://schemas.microsoft.com/office/drawing/2014/main" id="{B6EABFC6-3462-4DF5-9479-76B93E418885}"/>
              </a:ext>
            </a:extLst>
          </p:cNvPr>
          <p:cNvSpPr txBox="1"/>
          <p:nvPr/>
        </p:nvSpPr>
        <p:spPr>
          <a:xfrm>
            <a:off x="6638745" y="1646996"/>
            <a:ext cx="2553418" cy="307777"/>
          </a:xfrm>
          <a:prstGeom prst="rect">
            <a:avLst/>
          </a:prstGeom>
          <a:noFill/>
        </p:spPr>
        <p:txBody>
          <a:bodyPr wrap="square">
            <a:spAutoFit/>
          </a:bodyPr>
          <a:lstStyle/>
          <a:p>
            <a:pPr algn="ctr"/>
            <a:r>
              <a:rPr lang="zh-CN" altLang="zh-CN" sz="1400" b="1" kern="100" dirty="0">
                <a:effectLst/>
                <a:latin typeface="Times New Roman" panose="02020603050405020304" pitchFamily="18" charset="0"/>
                <a:ea typeface="微软雅黑" panose="020B0503020204020204" pitchFamily="34" charset="-122"/>
                <a:cs typeface="Times New Roman" panose="02020603050405020304" pitchFamily="18" charset="0"/>
              </a:rPr>
              <a:t>图</a:t>
            </a:r>
            <a:r>
              <a:rPr lang="en-US" altLang="zh-CN" sz="1400" b="1" kern="100" dirty="0">
                <a:effectLst/>
                <a:latin typeface="Times New Roman" panose="02020603050405020304" pitchFamily="18" charset="0"/>
                <a:ea typeface="微软雅黑" panose="020B0503020204020204" pitchFamily="34" charset="-122"/>
                <a:cs typeface="Times New Roman" panose="02020603050405020304" pitchFamily="18" charset="0"/>
              </a:rPr>
              <a:t>10.2  </a:t>
            </a:r>
            <a:r>
              <a:rPr lang="zh-CN" altLang="zh-CN" sz="1400" b="1" kern="100" dirty="0">
                <a:effectLst/>
                <a:latin typeface="Times New Roman" panose="02020603050405020304" pitchFamily="18" charset="0"/>
                <a:ea typeface="微软雅黑" panose="020B0503020204020204" pitchFamily="34" charset="-122"/>
                <a:cs typeface="Times New Roman" panose="02020603050405020304" pitchFamily="18" charset="0"/>
              </a:rPr>
              <a:t>电子式储蓄国债账户</a:t>
            </a:r>
          </a:p>
        </p:txBody>
      </p:sp>
      <p:sp>
        <p:nvSpPr>
          <p:cNvPr id="10" name="等腰三角形 9">
            <a:extLst>
              <a:ext uri="{FF2B5EF4-FFF2-40B4-BE49-F238E27FC236}">
                <a16:creationId xmlns:a16="http://schemas.microsoft.com/office/drawing/2014/main" id="{140E27BB-C983-4623-BD17-982E70A6F9DA}"/>
              </a:ext>
            </a:extLst>
          </p:cNvPr>
          <p:cNvSpPr/>
          <p:nvPr/>
        </p:nvSpPr>
        <p:spPr>
          <a:xfrm>
            <a:off x="6516216" y="1685376"/>
            <a:ext cx="216024" cy="202377"/>
          </a:xfrm>
          <a:prstGeom prst="triangle">
            <a:avLst/>
          </a:prstGeom>
          <a:gradFill flip="none" rotWithShape="1">
            <a:gsLst>
              <a:gs pos="0">
                <a:srgbClr val="B54441">
                  <a:shade val="30000"/>
                  <a:satMod val="115000"/>
                </a:srgbClr>
              </a:gs>
              <a:gs pos="50000">
                <a:srgbClr val="B54441">
                  <a:shade val="67500"/>
                  <a:satMod val="115000"/>
                </a:srgbClr>
              </a:gs>
              <a:gs pos="100000">
                <a:srgbClr val="B54441">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193689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920633F0-5276-432D-85D6-B88A842A1521}"/>
              </a:ext>
            </a:extLst>
          </p:cNvPr>
          <p:cNvSpPr>
            <a:spLocks noGrp="1"/>
          </p:cNvSpPr>
          <p:nvPr>
            <p:ph type="sldNum" sz="quarter" idx="12"/>
          </p:nvPr>
        </p:nvSpPr>
        <p:spPr/>
        <p:txBody>
          <a:bodyPr/>
          <a:lstStyle/>
          <a:p>
            <a:fld id="{F923ED49-D744-4066-8B28-E413A5EA25A0}" type="slidenum">
              <a:rPr lang="zh-CN" altLang="en-US" smtClean="0"/>
              <a:pPr/>
              <a:t>13</a:t>
            </a:fld>
            <a:endParaRPr lang="zh-CN" altLang="en-US"/>
          </a:p>
        </p:txBody>
      </p:sp>
      <p:sp>
        <p:nvSpPr>
          <p:cNvPr id="4" name="文本框 3">
            <a:extLst>
              <a:ext uri="{FF2B5EF4-FFF2-40B4-BE49-F238E27FC236}">
                <a16:creationId xmlns:a16="http://schemas.microsoft.com/office/drawing/2014/main" id="{A0F6387D-4FE9-4BE5-AAFB-724610D25EB4}"/>
              </a:ext>
            </a:extLst>
          </p:cNvPr>
          <p:cNvSpPr txBox="1"/>
          <p:nvPr/>
        </p:nvSpPr>
        <p:spPr>
          <a:xfrm>
            <a:off x="561383" y="551894"/>
            <a:ext cx="8021234" cy="6281335"/>
          </a:xfrm>
          <a:prstGeom prst="rect">
            <a:avLst/>
          </a:prstGeom>
          <a:noFill/>
        </p:spPr>
        <p:txBody>
          <a:bodyPr wrap="square" rtlCol="0">
            <a:spAutoFit/>
          </a:bodyPr>
          <a:lstStyle/>
          <a:p>
            <a:pPr indent="421200" algn="just">
              <a:lnSpc>
                <a:spcPct val="140000"/>
              </a:lnSpc>
              <a:spcAft>
                <a:spcPts val="600"/>
              </a:spcAft>
            </a:pPr>
            <a:r>
              <a:rPr lang="zh-CN" altLang="en-US" sz="2400" b="1" dirty="0">
                <a:latin typeface="微软雅黑" panose="020B0503020204020204" pitchFamily="34" charset="-122"/>
                <a:ea typeface="微软雅黑" panose="020B0503020204020204" pitchFamily="34" charset="-122"/>
              </a:rPr>
              <a:t>三、电子式储蓄国债特点</a:t>
            </a:r>
          </a:p>
          <a:p>
            <a:pPr indent="421200" algn="just">
              <a:lnSpc>
                <a:spcPct val="140000"/>
              </a:lnSpc>
              <a:spcAft>
                <a:spcPts val="600"/>
              </a:spcAft>
            </a:pPr>
            <a:r>
              <a:rPr lang="en-US" altLang="zh-CN" sz="1600" dirty="0">
                <a:latin typeface="微软雅黑" panose="020B0503020204020204" pitchFamily="34" charset="-122"/>
                <a:ea typeface="微软雅黑" panose="020B0503020204020204" pitchFamily="34" charset="-122"/>
              </a:rPr>
              <a:t>1. </a:t>
            </a:r>
            <a:r>
              <a:rPr lang="zh-CN" altLang="en-US" sz="1600" dirty="0">
                <a:latin typeface="微软雅黑" panose="020B0503020204020204" pitchFamily="34" charset="-122"/>
                <a:ea typeface="微软雅黑" panose="020B0503020204020204" pitchFamily="34" charset="-122"/>
              </a:rPr>
              <a:t>认购对象仅限</a:t>
            </a:r>
            <a:r>
              <a:rPr lang="zh-CN" altLang="en-US" sz="1600" b="1" dirty="0">
                <a:solidFill>
                  <a:srgbClr val="C00000"/>
                </a:solidFill>
                <a:latin typeface="微软雅黑" panose="020B0503020204020204" pitchFamily="34" charset="-122"/>
                <a:ea typeface="微软雅黑" panose="020B0503020204020204" pitchFamily="34" charset="-122"/>
              </a:rPr>
              <a:t>境内中国公民</a:t>
            </a:r>
            <a:r>
              <a:rPr lang="zh-CN" altLang="en-US" sz="1600" dirty="0">
                <a:latin typeface="微软雅黑" panose="020B0503020204020204" pitchFamily="34" charset="-122"/>
                <a:ea typeface="微软雅黑" panose="020B0503020204020204" pitchFamily="34" charset="-122"/>
              </a:rPr>
              <a:t>，不向机构投资者发行，同时设立了单个账户单期</a:t>
            </a:r>
            <a:r>
              <a:rPr lang="zh-CN" altLang="en-US" sz="1600" b="1" dirty="0">
                <a:solidFill>
                  <a:srgbClr val="C00000"/>
                </a:solidFill>
                <a:latin typeface="微软雅黑" panose="020B0503020204020204" pitchFamily="34" charset="-122"/>
                <a:ea typeface="微软雅黑" panose="020B0503020204020204" pitchFamily="34" charset="-122"/>
              </a:rPr>
              <a:t>购买上限</a:t>
            </a:r>
            <a:r>
              <a:rPr lang="zh-CN" altLang="en-US" sz="1600" dirty="0">
                <a:latin typeface="微软雅黑" panose="020B0503020204020204" pitchFamily="34" charset="-122"/>
                <a:ea typeface="微软雅黑" panose="020B0503020204020204" pitchFamily="34" charset="-122"/>
              </a:rPr>
              <a:t>，充分考虑并保护了个人投资者特别是中小投资者的利益。中央国债公司应通过债权复核查询电话（</a:t>
            </a:r>
            <a:r>
              <a:rPr lang="en-US" altLang="zh-CN" sz="1600" dirty="0">
                <a:latin typeface="微软雅黑" panose="020B0503020204020204" pitchFamily="34" charset="-122"/>
                <a:ea typeface="微软雅黑" panose="020B0503020204020204" pitchFamily="34" charset="-122"/>
              </a:rPr>
              <a:t>010-66005000</a:t>
            </a:r>
            <a:r>
              <a:rPr lang="zh-CN" altLang="en-US" sz="1600" dirty="0">
                <a:latin typeface="微软雅黑" panose="020B0503020204020204" pitchFamily="34" charset="-122"/>
                <a:ea typeface="微软雅黑" panose="020B0503020204020204" pitchFamily="34" charset="-122"/>
              </a:rPr>
              <a:t>）为投资者提供截止到上一日国债余额查询服务。</a:t>
            </a:r>
          </a:p>
          <a:p>
            <a:pPr indent="421200" algn="just">
              <a:lnSpc>
                <a:spcPct val="140000"/>
              </a:lnSpc>
              <a:spcAft>
                <a:spcPts val="600"/>
              </a:spcAft>
            </a:pPr>
            <a:r>
              <a:rPr lang="en-US" altLang="zh-CN" sz="1600" dirty="0">
                <a:latin typeface="微软雅黑" panose="020B0503020204020204" pitchFamily="34" charset="-122"/>
                <a:ea typeface="微软雅黑" panose="020B0503020204020204" pitchFamily="34" charset="-122"/>
              </a:rPr>
              <a:t>2. </a:t>
            </a:r>
            <a:r>
              <a:rPr lang="zh-CN" altLang="en-US" sz="1600" b="1" dirty="0">
                <a:solidFill>
                  <a:srgbClr val="C00000"/>
                </a:solidFill>
                <a:latin typeface="微软雅黑" panose="020B0503020204020204" pitchFamily="34" charset="-122"/>
                <a:ea typeface="微软雅黑" panose="020B0503020204020204" pitchFamily="34" charset="-122"/>
              </a:rPr>
              <a:t>不可流通性。</a:t>
            </a:r>
            <a:r>
              <a:rPr lang="zh-CN" altLang="en-US" sz="1600" dirty="0">
                <a:latin typeface="微软雅黑" panose="020B0503020204020204" pitchFamily="34" charset="-122"/>
                <a:ea typeface="微软雅黑" panose="020B0503020204020204" pitchFamily="34" charset="-122"/>
              </a:rPr>
              <a:t>采用实名制，不可流通转让。</a:t>
            </a:r>
          </a:p>
          <a:p>
            <a:pPr indent="421200" algn="just">
              <a:lnSpc>
                <a:spcPct val="140000"/>
              </a:lnSpc>
              <a:spcAft>
                <a:spcPts val="600"/>
              </a:spcAft>
            </a:pPr>
            <a:r>
              <a:rPr lang="en-US" altLang="zh-CN" sz="1600" dirty="0">
                <a:latin typeface="微软雅黑" panose="020B0503020204020204" pitchFamily="34" charset="-122"/>
                <a:ea typeface="微软雅黑" panose="020B0503020204020204" pitchFamily="34" charset="-122"/>
              </a:rPr>
              <a:t>3. </a:t>
            </a:r>
            <a:r>
              <a:rPr lang="zh-CN" altLang="en-US" sz="1600" b="1" dirty="0">
                <a:solidFill>
                  <a:srgbClr val="C00000"/>
                </a:solidFill>
                <a:latin typeface="微软雅黑" panose="020B0503020204020204" pitchFamily="34" charset="-122"/>
                <a:ea typeface="微软雅黑" panose="020B0503020204020204" pitchFamily="34" charset="-122"/>
              </a:rPr>
              <a:t>采用电子方式记录债权。</a:t>
            </a:r>
            <a:r>
              <a:rPr lang="zh-CN" altLang="en-US" sz="1600" dirty="0">
                <a:latin typeface="微软雅黑" panose="020B0503020204020204" pitchFamily="34" charset="-122"/>
                <a:ea typeface="微软雅黑" panose="020B0503020204020204" pitchFamily="34" charset="-122"/>
              </a:rPr>
              <a:t>有专门的计算机系统用于记录和管理投资人的债权，查询方便。</a:t>
            </a:r>
          </a:p>
          <a:p>
            <a:pPr indent="421200" algn="just">
              <a:lnSpc>
                <a:spcPct val="140000"/>
              </a:lnSpc>
              <a:spcAft>
                <a:spcPts val="600"/>
              </a:spcAft>
            </a:pPr>
            <a:r>
              <a:rPr lang="en-US" altLang="zh-CN" sz="1600" dirty="0">
                <a:latin typeface="微软雅黑" panose="020B0503020204020204" pitchFamily="34" charset="-122"/>
                <a:ea typeface="微软雅黑" panose="020B0503020204020204" pitchFamily="34" charset="-122"/>
              </a:rPr>
              <a:t>4. </a:t>
            </a:r>
            <a:r>
              <a:rPr lang="zh-CN" altLang="en-US" sz="1600" b="1" dirty="0">
                <a:solidFill>
                  <a:srgbClr val="C00000"/>
                </a:solidFill>
                <a:latin typeface="微软雅黑" panose="020B0503020204020204" pitchFamily="34" charset="-122"/>
                <a:ea typeface="微软雅黑" panose="020B0503020204020204" pitchFamily="34" charset="-122"/>
              </a:rPr>
              <a:t>收益安全稳定。</a:t>
            </a:r>
            <a:r>
              <a:rPr lang="zh-CN" altLang="en-US" sz="1600" dirty="0">
                <a:latin typeface="微软雅黑" panose="020B0503020204020204" pitchFamily="34" charset="-122"/>
                <a:ea typeface="微软雅黑" panose="020B0503020204020204" pitchFamily="34" charset="-122"/>
              </a:rPr>
              <a:t>由财政部发行并负责还本付息，票面利率在发行时就已确定</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不随市场利率或者储蓄利率的变化而变化</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，免缴利息税，适合低风险偏好的投资者。</a:t>
            </a:r>
          </a:p>
          <a:p>
            <a:pPr indent="421200" algn="just">
              <a:lnSpc>
                <a:spcPct val="140000"/>
              </a:lnSpc>
              <a:spcAft>
                <a:spcPts val="600"/>
              </a:spcAft>
            </a:pPr>
            <a:r>
              <a:rPr lang="en-US" altLang="zh-CN" sz="1600" dirty="0">
                <a:latin typeface="微软雅黑" panose="020B0503020204020204" pitchFamily="34" charset="-122"/>
                <a:ea typeface="微软雅黑" panose="020B0503020204020204" pitchFamily="34" charset="-122"/>
              </a:rPr>
              <a:t>5. </a:t>
            </a:r>
            <a:r>
              <a:rPr lang="zh-CN" altLang="en-US" sz="1600" b="1" dirty="0">
                <a:solidFill>
                  <a:srgbClr val="C00000"/>
                </a:solidFill>
                <a:latin typeface="微软雅黑" panose="020B0503020204020204" pitchFamily="34" charset="-122"/>
                <a:ea typeface="微软雅黑" panose="020B0503020204020204" pitchFamily="34" charset="-122"/>
              </a:rPr>
              <a:t>鼓励持有到期。</a:t>
            </a:r>
            <a:r>
              <a:rPr lang="zh-CN" altLang="en-US" sz="1600" dirty="0">
                <a:latin typeface="微软雅黑" panose="020B0503020204020204" pitchFamily="34" charset="-122"/>
                <a:ea typeface="微软雅黑" panose="020B0503020204020204" pitchFamily="34" charset="-122"/>
              </a:rPr>
              <a:t>电子式储蓄国债设有最低持有期限，在持满最低期限后方可办理提前兑取。</a:t>
            </a:r>
          </a:p>
          <a:p>
            <a:pPr indent="421200" algn="just">
              <a:lnSpc>
                <a:spcPct val="140000"/>
              </a:lnSpc>
              <a:spcAft>
                <a:spcPts val="600"/>
              </a:spcAft>
            </a:pPr>
            <a:r>
              <a:rPr lang="en-US" altLang="zh-CN" sz="1600" dirty="0">
                <a:latin typeface="微软雅黑" panose="020B0503020204020204" pitchFamily="34" charset="-122"/>
                <a:ea typeface="微软雅黑" panose="020B0503020204020204" pitchFamily="34" charset="-122"/>
              </a:rPr>
              <a:t>6. </a:t>
            </a:r>
            <a:r>
              <a:rPr lang="zh-CN" altLang="en-US" sz="1600" b="1" dirty="0">
                <a:solidFill>
                  <a:srgbClr val="C00000"/>
                </a:solidFill>
                <a:latin typeface="微软雅黑" panose="020B0503020204020204" pitchFamily="34" charset="-122"/>
                <a:ea typeface="微软雅黑" panose="020B0503020204020204" pitchFamily="34" charset="-122"/>
              </a:rPr>
              <a:t>手续简化。</a:t>
            </a:r>
            <a:r>
              <a:rPr lang="zh-CN" altLang="en-US" sz="1600" dirty="0">
                <a:latin typeface="微软雅黑" panose="020B0503020204020204" pitchFamily="34" charset="-122"/>
                <a:ea typeface="微软雅黑" panose="020B0503020204020204" pitchFamily="34" charset="-122"/>
              </a:rPr>
              <a:t>国债到期后，承办银行自动将投资者应收本金和利息转入其资金账户，转入资金账户的本息资金作为居民存款按活期存款利率计付利息，省去了兑付手续。 </a:t>
            </a:r>
          </a:p>
          <a:p>
            <a:pPr indent="421200" algn="just">
              <a:lnSpc>
                <a:spcPct val="140000"/>
              </a:lnSpc>
              <a:spcAft>
                <a:spcPts val="600"/>
              </a:spcAft>
            </a:pPr>
            <a:r>
              <a:rPr lang="en-US" altLang="zh-CN" sz="1600" dirty="0">
                <a:latin typeface="微软雅黑" panose="020B0503020204020204" pitchFamily="34" charset="-122"/>
                <a:ea typeface="微软雅黑" panose="020B0503020204020204" pitchFamily="34" charset="-122"/>
              </a:rPr>
              <a:t>7. </a:t>
            </a:r>
            <a:r>
              <a:rPr lang="zh-CN" altLang="en-US" sz="1600" b="1" dirty="0">
                <a:solidFill>
                  <a:srgbClr val="C00000"/>
                </a:solidFill>
                <a:latin typeface="微软雅黑" panose="020B0503020204020204" pitchFamily="34" charset="-122"/>
                <a:ea typeface="微软雅黑" panose="020B0503020204020204" pitchFamily="34" charset="-122"/>
              </a:rPr>
              <a:t>付息方式较为多样。</a:t>
            </a:r>
            <a:r>
              <a:rPr lang="zh-CN" altLang="en-US" sz="1600" dirty="0">
                <a:latin typeface="微软雅黑" panose="020B0503020204020204" pitchFamily="34" charset="-122"/>
                <a:ea typeface="微软雅黑" panose="020B0503020204020204" pitchFamily="34" charset="-122"/>
              </a:rPr>
              <a:t>在付息方式上，电子式储蓄国债付息方式更多样化，既有按年付息品种，也有利随本清品种。特别是新设计了按年支付利息的品种，适合个人投资者存本取息的投资习惯。 </a:t>
            </a:r>
          </a:p>
        </p:txBody>
      </p:sp>
    </p:spTree>
    <p:extLst>
      <p:ext uri="{BB962C8B-B14F-4D97-AF65-F5344CB8AC3E}">
        <p14:creationId xmlns:p14="http://schemas.microsoft.com/office/powerpoint/2010/main" val="21173745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89992155-D7BF-4806-8EAB-32554B1FB7B4}"/>
              </a:ext>
            </a:extLst>
          </p:cNvPr>
          <p:cNvSpPr>
            <a:spLocks noGrp="1"/>
          </p:cNvSpPr>
          <p:nvPr>
            <p:ph type="sldNum" sz="quarter" idx="12"/>
          </p:nvPr>
        </p:nvSpPr>
        <p:spPr/>
        <p:txBody>
          <a:bodyPr/>
          <a:lstStyle/>
          <a:p>
            <a:fld id="{F923ED49-D744-4066-8B28-E413A5EA25A0}" type="slidenum">
              <a:rPr lang="zh-CN" altLang="en-US" smtClean="0"/>
              <a:pPr/>
              <a:t>14</a:t>
            </a:fld>
            <a:endParaRPr lang="zh-CN" altLang="en-US"/>
          </a:p>
        </p:txBody>
      </p:sp>
      <p:sp>
        <p:nvSpPr>
          <p:cNvPr id="4" name="文本框 3">
            <a:extLst>
              <a:ext uri="{FF2B5EF4-FFF2-40B4-BE49-F238E27FC236}">
                <a16:creationId xmlns:a16="http://schemas.microsoft.com/office/drawing/2014/main" id="{3CF546A5-134F-486B-B9AB-EBB34B64C91F}"/>
              </a:ext>
            </a:extLst>
          </p:cNvPr>
          <p:cNvSpPr txBox="1"/>
          <p:nvPr/>
        </p:nvSpPr>
        <p:spPr>
          <a:xfrm>
            <a:off x="721047" y="657145"/>
            <a:ext cx="6228692" cy="581057"/>
          </a:xfrm>
          <a:prstGeom prst="rect">
            <a:avLst/>
          </a:prstGeom>
          <a:noFill/>
        </p:spPr>
        <p:txBody>
          <a:bodyPr wrap="square" rtlCol="0">
            <a:spAutoFit/>
          </a:bodyPr>
          <a:lstStyle/>
          <a:p>
            <a:pPr indent="421200" algn="just">
              <a:lnSpc>
                <a:spcPct val="150000"/>
              </a:lnSpc>
              <a:spcAft>
                <a:spcPts val="600"/>
              </a:spcAft>
            </a:pPr>
            <a:r>
              <a:rPr lang="zh-CN" altLang="en-US" sz="2400" b="1" dirty="0">
                <a:latin typeface="微软雅黑" panose="020B0503020204020204" pitchFamily="34" charset="-122"/>
                <a:ea typeface="微软雅黑" panose="020B0503020204020204" pitchFamily="34" charset="-122"/>
              </a:rPr>
              <a:t>四、电子式储蓄国债与凭证式国债的区别</a:t>
            </a:r>
          </a:p>
        </p:txBody>
      </p:sp>
      <p:sp>
        <p:nvSpPr>
          <p:cNvPr id="5" name="AutoShape 3">
            <a:extLst>
              <a:ext uri="{FF2B5EF4-FFF2-40B4-BE49-F238E27FC236}">
                <a16:creationId xmlns:a16="http://schemas.microsoft.com/office/drawing/2014/main" id="{3FA017AE-40E7-4CBF-B0B0-F22E9DA81CD3}"/>
              </a:ext>
            </a:extLst>
          </p:cNvPr>
          <p:cNvSpPr>
            <a:spLocks noChangeArrowheads="1"/>
          </p:cNvSpPr>
          <p:nvPr/>
        </p:nvSpPr>
        <p:spPr bwMode="gray">
          <a:xfrm rot="5400000">
            <a:off x="1509697" y="2814971"/>
            <a:ext cx="4359788" cy="3204977"/>
          </a:xfrm>
          <a:prstGeom prst="roundRect">
            <a:avLst>
              <a:gd name="adj" fmla="val 19894"/>
            </a:avLst>
          </a:prstGeom>
          <a:gradFill rotWithShape="1">
            <a:gsLst>
              <a:gs pos="0">
                <a:schemeClr val="bg1">
                  <a:gamma/>
                  <a:shade val="78824"/>
                  <a:invGamma/>
                  <a:alpha val="98000"/>
                </a:schemeClr>
              </a:gs>
              <a:gs pos="50000">
                <a:schemeClr val="bg1"/>
              </a:gs>
              <a:gs pos="100000">
                <a:schemeClr val="bg1">
                  <a:gamma/>
                  <a:shade val="78824"/>
                  <a:invGamma/>
                  <a:alpha val="98000"/>
                </a:schemeClr>
              </a:gs>
            </a:gsLst>
            <a:lin ang="5400000" scaled="1"/>
          </a:gradFill>
          <a:ln w="38100" algn="ctr">
            <a:solidFill>
              <a:srgbClr val="DDDDDD"/>
            </a:solidFill>
            <a:round/>
            <a:headEnd/>
            <a:tailEnd/>
          </a:ln>
          <a:effectLst/>
        </p:spPr>
        <p:txBody>
          <a:bodyPr wrap="none" anchor="ctr"/>
          <a:lstStyle/>
          <a:p>
            <a:endParaRPr lang="zh-CN" altLang="en-US"/>
          </a:p>
        </p:txBody>
      </p:sp>
      <p:sp>
        <p:nvSpPr>
          <p:cNvPr id="6" name="Text Box 6">
            <a:extLst>
              <a:ext uri="{FF2B5EF4-FFF2-40B4-BE49-F238E27FC236}">
                <a16:creationId xmlns:a16="http://schemas.microsoft.com/office/drawing/2014/main" id="{89128C89-F361-4EEB-B2B3-2855F3C00704}"/>
              </a:ext>
            </a:extLst>
          </p:cNvPr>
          <p:cNvSpPr txBox="1">
            <a:spLocks noChangeArrowheads="1"/>
          </p:cNvSpPr>
          <p:nvPr/>
        </p:nvSpPr>
        <p:spPr bwMode="gray">
          <a:xfrm>
            <a:off x="2070668" y="2358207"/>
            <a:ext cx="3112778" cy="4234621"/>
          </a:xfrm>
          <a:prstGeom prst="rect">
            <a:avLst/>
          </a:prstGeom>
          <a:noFill/>
          <a:ln w="9525" algn="ctr">
            <a:noFill/>
            <a:miter lim="800000"/>
            <a:headEnd/>
            <a:tailEnd/>
          </a:ln>
          <a:effectLst/>
        </p:spPr>
        <p:txBody>
          <a:bodyPr wrap="square">
            <a:spAutoFit/>
          </a:bodyPr>
          <a:lstStyle/>
          <a:p>
            <a:pPr marL="285750" indent="-285750" algn="just" eaLnBrk="0" hangingPunct="0">
              <a:lnSpc>
                <a:spcPct val="150000"/>
              </a:lnSpc>
              <a:spcAft>
                <a:spcPts val="1000"/>
              </a:spcAft>
              <a:buFont typeface="Arial" panose="020B0604020202020204" pitchFamily="34" charset="0"/>
              <a:buChar char="•"/>
            </a:pPr>
            <a:r>
              <a:rPr lang="zh-CN" altLang="en-US"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开立个人国债账户并指定对应的资金账户购买；</a:t>
            </a:r>
            <a:endParaRPr lang="en-US"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eaLnBrk="0" hangingPunct="0">
              <a:lnSpc>
                <a:spcPct val="150000"/>
              </a:lnSpc>
              <a:spcBef>
                <a:spcPts val="1400"/>
              </a:spcBef>
              <a:spcAft>
                <a:spcPts val="2400"/>
              </a:spcAft>
              <a:buFont typeface="Arial" panose="020B0604020202020204" pitchFamily="34" charset="0"/>
              <a:buChar char="•"/>
            </a:pPr>
            <a:r>
              <a:rPr lang="zh-CN" altLang="en-US"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电子记账方式；</a:t>
            </a:r>
            <a:endParaRPr lang="en-US"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eaLnBrk="0" hangingPunct="0">
              <a:lnSpc>
                <a:spcPct val="150000"/>
              </a:lnSpc>
              <a:spcAft>
                <a:spcPts val="1000"/>
              </a:spcAft>
              <a:buFont typeface="Arial" panose="020B0604020202020204" pitchFamily="34" charset="0"/>
              <a:buChar char="•"/>
            </a:pPr>
            <a:r>
              <a:rPr lang="zh-CN" altLang="en-US"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发行期开始日起息；</a:t>
            </a:r>
            <a:endParaRPr lang="en-US"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eaLnBrk="0" hangingPunct="0">
              <a:lnSpc>
                <a:spcPct val="150000"/>
              </a:lnSpc>
              <a:spcBef>
                <a:spcPts val="1400"/>
              </a:spcBef>
              <a:spcAft>
                <a:spcPts val="2400"/>
              </a:spcAft>
              <a:buFont typeface="Arial" panose="020B0604020202020204" pitchFamily="34" charset="0"/>
              <a:buChar char="•"/>
            </a:pPr>
            <a:r>
              <a:rPr lang="zh-CN" altLang="en-US"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按年付息；</a:t>
            </a:r>
            <a:endParaRPr lang="en-US"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eaLnBrk="0" hangingPunct="0">
              <a:lnSpc>
                <a:spcPct val="150000"/>
              </a:lnSpc>
              <a:spcAft>
                <a:spcPts val="1000"/>
              </a:spcAft>
              <a:buFont typeface="Arial" panose="020B0604020202020204" pitchFamily="34" charset="0"/>
              <a:buChar char="•"/>
            </a:pPr>
            <a:r>
              <a:rPr lang="zh-CN" altLang="en-US"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通过储蓄国债承销团成员于还本日营业开始前将本金和最后一次利息转入投资者资金账户</a:t>
            </a:r>
            <a:endParaRPr lang="en-US"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AutoShape 7">
            <a:extLst>
              <a:ext uri="{FF2B5EF4-FFF2-40B4-BE49-F238E27FC236}">
                <a16:creationId xmlns:a16="http://schemas.microsoft.com/office/drawing/2014/main" id="{C1F5EB69-3830-4364-BE2C-F3A21657DB20}"/>
              </a:ext>
            </a:extLst>
          </p:cNvPr>
          <p:cNvSpPr>
            <a:spLocks noChangeArrowheads="1"/>
          </p:cNvSpPr>
          <p:nvPr/>
        </p:nvSpPr>
        <p:spPr bwMode="gray">
          <a:xfrm rot="5400000">
            <a:off x="5045269" y="2778649"/>
            <a:ext cx="4288411" cy="3204979"/>
          </a:xfrm>
          <a:prstGeom prst="roundRect">
            <a:avLst>
              <a:gd name="adj" fmla="val 19894"/>
            </a:avLst>
          </a:prstGeom>
          <a:gradFill rotWithShape="1">
            <a:gsLst>
              <a:gs pos="0">
                <a:schemeClr val="bg1">
                  <a:gamma/>
                  <a:shade val="78824"/>
                  <a:invGamma/>
                  <a:alpha val="98000"/>
                </a:schemeClr>
              </a:gs>
              <a:gs pos="50000">
                <a:schemeClr val="bg1"/>
              </a:gs>
              <a:gs pos="100000">
                <a:schemeClr val="bg1">
                  <a:gamma/>
                  <a:shade val="78824"/>
                  <a:invGamma/>
                  <a:alpha val="98000"/>
                </a:schemeClr>
              </a:gs>
            </a:gsLst>
            <a:lin ang="5400000" scaled="1"/>
          </a:gradFill>
          <a:ln w="38100" algn="ctr">
            <a:solidFill>
              <a:srgbClr val="DDDDDD"/>
            </a:solidFill>
            <a:round/>
            <a:headEnd/>
            <a:tailEnd/>
          </a:ln>
          <a:effectLst/>
        </p:spPr>
        <p:txBody>
          <a:bodyPr wrap="none" anchor="ctr"/>
          <a:lstStyle/>
          <a:p>
            <a:endParaRPr lang="zh-CN" altLang="en-US"/>
          </a:p>
        </p:txBody>
      </p:sp>
      <p:sp>
        <p:nvSpPr>
          <p:cNvPr id="8" name="Text Box 10">
            <a:extLst>
              <a:ext uri="{FF2B5EF4-FFF2-40B4-BE49-F238E27FC236}">
                <a16:creationId xmlns:a16="http://schemas.microsoft.com/office/drawing/2014/main" id="{A55A66E3-6E5A-47E1-9E0C-D80928F73BD4}"/>
              </a:ext>
            </a:extLst>
          </p:cNvPr>
          <p:cNvSpPr txBox="1">
            <a:spLocks noChangeArrowheads="1"/>
          </p:cNvSpPr>
          <p:nvPr/>
        </p:nvSpPr>
        <p:spPr bwMode="gray">
          <a:xfrm>
            <a:off x="5623491" y="2351505"/>
            <a:ext cx="2977800" cy="3885807"/>
          </a:xfrm>
          <a:prstGeom prst="rect">
            <a:avLst/>
          </a:prstGeom>
          <a:noFill/>
          <a:ln w="9525" algn="ctr">
            <a:noFill/>
            <a:miter lim="800000"/>
            <a:headEnd/>
            <a:tailEnd/>
          </a:ln>
          <a:effectLst/>
        </p:spPr>
        <p:txBody>
          <a:bodyPr wrap="square">
            <a:spAutoFit/>
          </a:bodyPr>
          <a:lstStyle/>
          <a:p>
            <a:pPr marL="285750" indent="-285750" algn="just" eaLnBrk="0" hangingPunct="0">
              <a:lnSpc>
                <a:spcPct val="150000"/>
              </a:lnSpc>
              <a:spcAft>
                <a:spcPts val="1000"/>
              </a:spcAft>
              <a:buFont typeface="Arial" panose="020B0604020202020204" pitchFamily="34" charset="0"/>
              <a:buChar char="•"/>
            </a:pPr>
            <a:r>
              <a:rPr lang="zh-CN" altLang="en-US"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不需开立个人国债账户，可现金或银行存款直接购买；</a:t>
            </a:r>
            <a:endParaRPr lang="en-US"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eaLnBrk="0" hangingPunct="0">
              <a:lnSpc>
                <a:spcPct val="150000"/>
              </a:lnSpc>
              <a:spcAft>
                <a:spcPts val="1000"/>
              </a:spcAft>
              <a:buFont typeface="Arial" panose="020B0604020202020204" pitchFamily="34" charset="0"/>
              <a:buChar char="•"/>
            </a:pPr>
            <a:r>
              <a:rPr lang="zh-CN" altLang="en-US" sz="1600" dirty="0">
                <a:solidFill>
                  <a:srgbClr val="1C1C1C"/>
                </a:solidFill>
                <a:latin typeface="微软雅黑" panose="020B0503020204020204" pitchFamily="34" charset="-122"/>
                <a:ea typeface="微软雅黑" panose="020B0503020204020204" pitchFamily="34" charset="-122"/>
              </a:rPr>
              <a:t>开立“中华人民共和国凭证式国债收款凭证”方式；</a:t>
            </a:r>
            <a:endParaRPr lang="en-US" altLang="zh-CN" sz="1600" dirty="0">
              <a:solidFill>
                <a:srgbClr val="1C1C1C"/>
              </a:solidFill>
              <a:latin typeface="微软雅黑" panose="020B0503020204020204" pitchFamily="34" charset="-122"/>
              <a:ea typeface="微软雅黑" panose="020B0503020204020204" pitchFamily="34" charset="-122"/>
            </a:endParaRPr>
          </a:p>
          <a:p>
            <a:pPr marL="285750" indent="-285750" algn="just" eaLnBrk="0" hangingPunct="0">
              <a:lnSpc>
                <a:spcPct val="150000"/>
              </a:lnSpc>
              <a:spcAft>
                <a:spcPts val="1000"/>
              </a:spcAft>
              <a:buFont typeface="Arial" panose="020B0604020202020204" pitchFamily="34" charset="0"/>
              <a:buChar char="•"/>
            </a:pPr>
            <a:r>
              <a:rPr lang="zh-CN" altLang="en-US" sz="1600" dirty="0">
                <a:solidFill>
                  <a:srgbClr val="1C1C1C"/>
                </a:solidFill>
                <a:latin typeface="微软雅黑" panose="020B0503020204020204" pitchFamily="34" charset="-122"/>
                <a:ea typeface="微软雅黑" panose="020B0503020204020204" pitchFamily="34" charset="-122"/>
              </a:rPr>
              <a:t>投资者购买当日开始起息；</a:t>
            </a:r>
            <a:endParaRPr lang="en-US" altLang="zh-CN" sz="1600" dirty="0">
              <a:solidFill>
                <a:srgbClr val="1C1C1C"/>
              </a:solidFill>
              <a:latin typeface="微软雅黑" panose="020B0503020204020204" pitchFamily="34" charset="-122"/>
              <a:ea typeface="微软雅黑" panose="020B0503020204020204" pitchFamily="34" charset="-122"/>
            </a:endParaRPr>
          </a:p>
          <a:p>
            <a:pPr marL="285750" indent="-285750" algn="just" eaLnBrk="0" hangingPunct="0">
              <a:lnSpc>
                <a:spcPct val="150000"/>
              </a:lnSpc>
              <a:spcAft>
                <a:spcPts val="1000"/>
              </a:spcAft>
              <a:buFont typeface="Arial" panose="020B0604020202020204" pitchFamily="34" charset="0"/>
              <a:buChar char="•"/>
            </a:pPr>
            <a:r>
              <a:rPr lang="zh-CN" altLang="en-US" sz="1600" dirty="0">
                <a:solidFill>
                  <a:srgbClr val="1C1C1C"/>
                </a:solidFill>
                <a:latin typeface="微软雅黑" panose="020B0503020204020204" pitchFamily="34" charset="-122"/>
                <a:ea typeface="微软雅黑" panose="020B0503020204020204" pitchFamily="34" charset="-122"/>
              </a:rPr>
              <a:t>到期一次还本付息，逾期不加计利息；</a:t>
            </a:r>
            <a:endParaRPr lang="en-US" altLang="zh-CN" sz="1600" dirty="0">
              <a:solidFill>
                <a:srgbClr val="1C1C1C"/>
              </a:solidFill>
              <a:latin typeface="微软雅黑" panose="020B0503020204020204" pitchFamily="34" charset="-122"/>
              <a:ea typeface="微软雅黑" panose="020B0503020204020204" pitchFamily="34" charset="-122"/>
            </a:endParaRPr>
          </a:p>
          <a:p>
            <a:pPr marL="285750" indent="-285750" algn="just" eaLnBrk="0" hangingPunct="0">
              <a:lnSpc>
                <a:spcPct val="150000"/>
              </a:lnSpc>
              <a:spcAft>
                <a:spcPts val="1000"/>
              </a:spcAft>
              <a:buFont typeface="Arial" panose="020B0604020202020204" pitchFamily="34" charset="0"/>
              <a:buChar char="•"/>
            </a:pPr>
            <a:r>
              <a:rPr lang="zh-CN" altLang="en-US" sz="1600" dirty="0">
                <a:solidFill>
                  <a:srgbClr val="1C1C1C"/>
                </a:solidFill>
                <a:latin typeface="微软雅黑" panose="020B0503020204020204" pitchFamily="34" charset="-122"/>
                <a:ea typeface="微软雅黑" panose="020B0503020204020204" pitchFamily="34" charset="-122"/>
              </a:rPr>
              <a:t>投资者需前往储蓄国债承销团成员网点办理兑付</a:t>
            </a:r>
            <a:endParaRPr lang="en-US" altLang="zh-CN" sz="1600" dirty="0">
              <a:solidFill>
                <a:srgbClr val="1C1C1C"/>
              </a:solidFill>
              <a:latin typeface="微软雅黑" panose="020B0503020204020204" pitchFamily="34" charset="-122"/>
              <a:ea typeface="微软雅黑" panose="020B0503020204020204" pitchFamily="34" charset="-122"/>
            </a:endParaRPr>
          </a:p>
        </p:txBody>
      </p:sp>
      <p:grpSp>
        <p:nvGrpSpPr>
          <p:cNvPr id="9" name="Group 15">
            <a:extLst>
              <a:ext uri="{FF2B5EF4-FFF2-40B4-BE49-F238E27FC236}">
                <a16:creationId xmlns:a16="http://schemas.microsoft.com/office/drawing/2014/main" id="{EC6977B3-513C-43B7-B7A4-1B615C4AEE0E}"/>
              </a:ext>
            </a:extLst>
          </p:cNvPr>
          <p:cNvGrpSpPr>
            <a:grpSpLocks/>
          </p:cNvGrpSpPr>
          <p:nvPr/>
        </p:nvGrpSpPr>
        <p:grpSpPr bwMode="auto">
          <a:xfrm>
            <a:off x="5623491" y="1353252"/>
            <a:ext cx="3050974" cy="538163"/>
            <a:chOff x="2251" y="1126"/>
            <a:chExt cx="1501" cy="339"/>
          </a:xfrm>
        </p:grpSpPr>
        <p:sp>
          <p:nvSpPr>
            <p:cNvPr id="10" name="AutoShape 16">
              <a:extLst>
                <a:ext uri="{FF2B5EF4-FFF2-40B4-BE49-F238E27FC236}">
                  <a16:creationId xmlns:a16="http://schemas.microsoft.com/office/drawing/2014/main" id="{95AF81BE-2C37-4E65-B9E9-903C7358C07C}"/>
                </a:ext>
              </a:extLst>
            </p:cNvPr>
            <p:cNvSpPr>
              <a:spLocks noChangeArrowheads="1"/>
            </p:cNvSpPr>
            <p:nvPr/>
          </p:nvSpPr>
          <p:spPr bwMode="gray">
            <a:xfrm>
              <a:off x="2251" y="1126"/>
              <a:ext cx="1501" cy="339"/>
            </a:xfrm>
            <a:prstGeom prst="roundRect">
              <a:avLst>
                <a:gd name="adj" fmla="val 50000"/>
              </a:avLst>
            </a:prstGeom>
            <a:gradFill rotWithShape="1">
              <a:gsLst>
                <a:gs pos="0">
                  <a:srgbClr val="EAEAEA">
                    <a:gamma/>
                    <a:shade val="36078"/>
                    <a:invGamma/>
                  </a:srgbClr>
                </a:gs>
                <a:gs pos="50000">
                  <a:srgbClr val="EAEAEA"/>
                </a:gs>
                <a:gs pos="100000">
                  <a:srgbClr val="EAEAEA">
                    <a:gamma/>
                    <a:shade val="36078"/>
                    <a:invGamma/>
                  </a:srgbClr>
                </a:gs>
              </a:gsLst>
              <a:lin ang="5400000" scaled="1"/>
            </a:gradFill>
            <a:ln w="9525" algn="ctr">
              <a:noFill/>
              <a:round/>
              <a:headEnd/>
              <a:tailEnd/>
            </a:ln>
            <a:effectLst>
              <a:outerShdw dist="40161" dir="4293903" algn="ctr" rotWithShape="0">
                <a:srgbClr val="FFFFCC">
                  <a:alpha val="50000"/>
                </a:srgbClr>
              </a:outerShdw>
            </a:effectLst>
          </p:spPr>
          <p:txBody>
            <a:bodyPr wrap="none" anchor="ctr"/>
            <a:lstStyle/>
            <a:p>
              <a:endParaRPr lang="zh-CN" altLang="en-US"/>
            </a:p>
          </p:txBody>
        </p:sp>
        <p:sp>
          <p:nvSpPr>
            <p:cNvPr id="11" name="AutoShape 17">
              <a:extLst>
                <a:ext uri="{FF2B5EF4-FFF2-40B4-BE49-F238E27FC236}">
                  <a16:creationId xmlns:a16="http://schemas.microsoft.com/office/drawing/2014/main" id="{3AEB3473-E2A2-41F4-B195-EC4D3826F30B}"/>
                </a:ext>
              </a:extLst>
            </p:cNvPr>
            <p:cNvSpPr>
              <a:spLocks noChangeArrowheads="1"/>
            </p:cNvSpPr>
            <p:nvPr/>
          </p:nvSpPr>
          <p:spPr bwMode="gray">
            <a:xfrm>
              <a:off x="2269" y="1145"/>
              <a:ext cx="1465" cy="303"/>
            </a:xfrm>
            <a:prstGeom prst="roundRect">
              <a:avLst>
                <a:gd name="adj" fmla="val 50000"/>
              </a:avLst>
            </a:prstGeom>
            <a:gradFill rotWithShape="1">
              <a:gsLst>
                <a:gs pos="0">
                  <a:schemeClr val="accent1">
                    <a:alpha val="89999"/>
                  </a:schemeClr>
                </a:gs>
                <a:gs pos="50000">
                  <a:schemeClr val="accent1">
                    <a:gamma/>
                    <a:tint val="33725"/>
                    <a:invGamma/>
                  </a:schemeClr>
                </a:gs>
                <a:gs pos="100000">
                  <a:schemeClr val="accent1">
                    <a:alpha val="89999"/>
                  </a:schemeClr>
                </a:gs>
              </a:gsLst>
              <a:lin ang="0" scaled="1"/>
            </a:gradFill>
            <a:ln w="9525" algn="ctr">
              <a:noFill/>
              <a:round/>
              <a:headEnd/>
              <a:tailEnd/>
            </a:ln>
            <a:effectLst/>
          </p:spPr>
          <p:txBody>
            <a:bodyPr wrap="none" anchor="ctr"/>
            <a:lstStyle/>
            <a:p>
              <a:endParaRPr lang="zh-CN" altLang="en-US"/>
            </a:p>
          </p:txBody>
        </p:sp>
      </p:grpSp>
      <p:sp>
        <p:nvSpPr>
          <p:cNvPr id="12" name="Rectangle 18">
            <a:extLst>
              <a:ext uri="{FF2B5EF4-FFF2-40B4-BE49-F238E27FC236}">
                <a16:creationId xmlns:a16="http://schemas.microsoft.com/office/drawing/2014/main" id="{55039F3E-3DFF-4B13-B0FC-0309D686E4D5}"/>
              </a:ext>
            </a:extLst>
          </p:cNvPr>
          <p:cNvSpPr>
            <a:spLocks noChangeArrowheads="1"/>
          </p:cNvSpPr>
          <p:nvPr/>
        </p:nvSpPr>
        <p:spPr bwMode="gray">
          <a:xfrm>
            <a:off x="6332362" y="1414416"/>
            <a:ext cx="1714229" cy="400110"/>
          </a:xfrm>
          <a:prstGeom prst="rect">
            <a:avLst/>
          </a:prstGeom>
          <a:noFill/>
          <a:ln w="9525" algn="ctr">
            <a:noFill/>
            <a:miter lim="800000"/>
            <a:headEnd/>
            <a:tailEnd/>
          </a:ln>
          <a:effectLst/>
        </p:spPr>
        <p:txBody>
          <a:bodyPr wrap="square">
            <a:spAutoFit/>
          </a:bodyPr>
          <a:lstStyle/>
          <a:p>
            <a:pPr algn="ctr"/>
            <a:r>
              <a:rPr lang="zh-CN" altLang="en-US" sz="2000" b="1" dirty="0">
                <a:latin typeface="微软雅黑" panose="020B0503020204020204" pitchFamily="34" charset="-122"/>
                <a:ea typeface="微软雅黑" panose="020B0503020204020204" pitchFamily="34" charset="-122"/>
              </a:rPr>
              <a:t>凭证式国债</a:t>
            </a:r>
            <a:endParaRPr lang="en-US" altLang="zh-CN" sz="2000" b="1" dirty="0">
              <a:solidFill>
                <a:srgbClr val="1C1C1C"/>
              </a:solidFill>
              <a:latin typeface="微软雅黑" panose="020B0503020204020204" pitchFamily="34" charset="-122"/>
              <a:ea typeface="微软雅黑" panose="020B0503020204020204" pitchFamily="34" charset="-122"/>
            </a:endParaRPr>
          </a:p>
        </p:txBody>
      </p:sp>
      <p:grpSp>
        <p:nvGrpSpPr>
          <p:cNvPr id="13" name="Group 23">
            <a:extLst>
              <a:ext uri="{FF2B5EF4-FFF2-40B4-BE49-F238E27FC236}">
                <a16:creationId xmlns:a16="http://schemas.microsoft.com/office/drawing/2014/main" id="{35488ED6-93D8-40FF-A5C1-642C0E372455}"/>
              </a:ext>
            </a:extLst>
          </p:cNvPr>
          <p:cNvGrpSpPr>
            <a:grpSpLocks/>
          </p:cNvGrpSpPr>
          <p:nvPr/>
        </p:nvGrpSpPr>
        <p:grpSpPr bwMode="auto">
          <a:xfrm>
            <a:off x="2149901" y="1353254"/>
            <a:ext cx="3053006" cy="538163"/>
            <a:chOff x="555" y="1126"/>
            <a:chExt cx="1502" cy="339"/>
          </a:xfrm>
        </p:grpSpPr>
        <p:sp>
          <p:nvSpPr>
            <p:cNvPr id="14" name="AutoShape 24">
              <a:extLst>
                <a:ext uri="{FF2B5EF4-FFF2-40B4-BE49-F238E27FC236}">
                  <a16:creationId xmlns:a16="http://schemas.microsoft.com/office/drawing/2014/main" id="{3757080E-8FCE-404F-A9C2-8C3D112774B5}"/>
                </a:ext>
              </a:extLst>
            </p:cNvPr>
            <p:cNvSpPr>
              <a:spLocks noChangeArrowheads="1"/>
            </p:cNvSpPr>
            <p:nvPr/>
          </p:nvSpPr>
          <p:spPr bwMode="gray">
            <a:xfrm>
              <a:off x="555" y="1126"/>
              <a:ext cx="1502" cy="339"/>
            </a:xfrm>
            <a:prstGeom prst="roundRect">
              <a:avLst>
                <a:gd name="adj" fmla="val 50000"/>
              </a:avLst>
            </a:prstGeom>
            <a:gradFill rotWithShape="1">
              <a:gsLst>
                <a:gs pos="0">
                  <a:schemeClr val="accent2">
                    <a:gamma/>
                    <a:shade val="36078"/>
                    <a:invGamma/>
                  </a:schemeClr>
                </a:gs>
                <a:gs pos="50000">
                  <a:schemeClr val="accent2"/>
                </a:gs>
                <a:gs pos="100000">
                  <a:schemeClr val="accent2">
                    <a:gamma/>
                    <a:shade val="36078"/>
                    <a:invGamma/>
                  </a:schemeClr>
                </a:gs>
              </a:gsLst>
              <a:lin ang="5400000" scaled="1"/>
            </a:gradFill>
            <a:ln w="9525" algn="ctr">
              <a:noFill/>
              <a:round/>
              <a:headEnd/>
              <a:tailEnd/>
            </a:ln>
            <a:effectLst>
              <a:outerShdw dist="40161" dir="4293903" algn="ctr" rotWithShape="0">
                <a:srgbClr val="FFFFCC">
                  <a:alpha val="50000"/>
                </a:srgbClr>
              </a:outerShdw>
            </a:effectLst>
          </p:spPr>
          <p:txBody>
            <a:bodyPr wrap="none" anchor="ctr"/>
            <a:lstStyle/>
            <a:p>
              <a:endParaRPr lang="zh-CN" altLang="en-US"/>
            </a:p>
          </p:txBody>
        </p:sp>
        <p:sp>
          <p:nvSpPr>
            <p:cNvPr id="15" name="AutoShape 25">
              <a:extLst>
                <a:ext uri="{FF2B5EF4-FFF2-40B4-BE49-F238E27FC236}">
                  <a16:creationId xmlns:a16="http://schemas.microsoft.com/office/drawing/2014/main" id="{4603142D-D01B-425C-845A-87952BAFBAB1}"/>
                </a:ext>
              </a:extLst>
            </p:cNvPr>
            <p:cNvSpPr>
              <a:spLocks noChangeArrowheads="1"/>
            </p:cNvSpPr>
            <p:nvPr/>
          </p:nvSpPr>
          <p:spPr bwMode="gray">
            <a:xfrm>
              <a:off x="574" y="1145"/>
              <a:ext cx="1464" cy="303"/>
            </a:xfrm>
            <a:prstGeom prst="roundRect">
              <a:avLst>
                <a:gd name="adj" fmla="val 50000"/>
              </a:avLst>
            </a:prstGeom>
            <a:gradFill rotWithShape="1">
              <a:gsLst>
                <a:gs pos="0">
                  <a:schemeClr val="accent2">
                    <a:alpha val="89999"/>
                  </a:schemeClr>
                </a:gs>
                <a:gs pos="50000">
                  <a:schemeClr val="accent2">
                    <a:gamma/>
                    <a:tint val="33725"/>
                    <a:invGamma/>
                  </a:schemeClr>
                </a:gs>
                <a:gs pos="100000">
                  <a:schemeClr val="accent2">
                    <a:alpha val="89999"/>
                  </a:schemeClr>
                </a:gs>
              </a:gsLst>
              <a:lin ang="0" scaled="1"/>
            </a:gradFill>
            <a:ln w="9525" algn="ctr">
              <a:noFill/>
              <a:round/>
              <a:headEnd/>
              <a:tailEnd/>
            </a:ln>
            <a:effectLst/>
          </p:spPr>
          <p:txBody>
            <a:bodyPr wrap="none" anchor="ctr"/>
            <a:lstStyle/>
            <a:p>
              <a:endParaRPr lang="zh-CN" altLang="en-US"/>
            </a:p>
          </p:txBody>
        </p:sp>
      </p:grpSp>
      <p:sp>
        <p:nvSpPr>
          <p:cNvPr id="16" name="Rectangle 26">
            <a:extLst>
              <a:ext uri="{FF2B5EF4-FFF2-40B4-BE49-F238E27FC236}">
                <a16:creationId xmlns:a16="http://schemas.microsoft.com/office/drawing/2014/main" id="{61B8A516-BF06-4379-8790-D1A3BB42F7F1}"/>
              </a:ext>
            </a:extLst>
          </p:cNvPr>
          <p:cNvSpPr>
            <a:spLocks noChangeArrowheads="1"/>
          </p:cNvSpPr>
          <p:nvPr/>
        </p:nvSpPr>
        <p:spPr bwMode="gray">
          <a:xfrm>
            <a:off x="2601668" y="1424123"/>
            <a:ext cx="2197220" cy="400110"/>
          </a:xfrm>
          <a:prstGeom prst="rect">
            <a:avLst/>
          </a:prstGeom>
          <a:noFill/>
          <a:ln w="9525" algn="ctr">
            <a:noFill/>
            <a:miter lim="800000"/>
            <a:headEnd/>
            <a:tailEnd/>
          </a:ln>
          <a:effectLst/>
        </p:spPr>
        <p:txBody>
          <a:bodyPr wrap="square">
            <a:spAutoFit/>
          </a:bodyPr>
          <a:lstStyle/>
          <a:p>
            <a:pPr algn="ctr"/>
            <a:r>
              <a:rPr lang="zh-CN" altLang="en-US" sz="2000" b="1" dirty="0">
                <a:solidFill>
                  <a:srgbClr val="1C1C1C"/>
                </a:solidFill>
                <a:latin typeface="微软雅黑" panose="020B0503020204020204" pitchFamily="34" charset="-122"/>
                <a:ea typeface="微软雅黑" panose="020B0503020204020204" pitchFamily="34" charset="-122"/>
              </a:rPr>
              <a:t>电子式储蓄国债</a:t>
            </a:r>
            <a:endParaRPr lang="en-US" altLang="zh-CN" sz="2000" b="1" dirty="0">
              <a:solidFill>
                <a:srgbClr val="1C1C1C"/>
              </a:solidFill>
              <a:latin typeface="微软雅黑" panose="020B0503020204020204" pitchFamily="34" charset="-122"/>
              <a:ea typeface="微软雅黑" panose="020B0503020204020204" pitchFamily="34" charset="-122"/>
            </a:endParaRPr>
          </a:p>
        </p:txBody>
      </p:sp>
      <p:sp>
        <p:nvSpPr>
          <p:cNvPr id="17" name="AutoShape 27">
            <a:extLst>
              <a:ext uri="{FF2B5EF4-FFF2-40B4-BE49-F238E27FC236}">
                <a16:creationId xmlns:a16="http://schemas.microsoft.com/office/drawing/2014/main" id="{4795A7DA-47C7-4B2B-876F-ED8D56A8ECB7}"/>
              </a:ext>
            </a:extLst>
          </p:cNvPr>
          <p:cNvSpPr>
            <a:spLocks noChangeArrowheads="1"/>
          </p:cNvSpPr>
          <p:nvPr/>
        </p:nvSpPr>
        <p:spPr bwMode="gray">
          <a:xfrm flipV="1">
            <a:off x="2461780" y="1927926"/>
            <a:ext cx="2476997" cy="309007"/>
          </a:xfrm>
          <a:prstGeom prst="triangle">
            <a:avLst>
              <a:gd name="adj" fmla="val 50000"/>
            </a:avLst>
          </a:prstGeom>
          <a:gradFill rotWithShape="1">
            <a:gsLst>
              <a:gs pos="0">
                <a:schemeClr val="accent2"/>
              </a:gs>
              <a:gs pos="100000">
                <a:schemeClr val="accent2">
                  <a:gamma/>
                  <a:tint val="0"/>
                  <a:invGamma/>
                </a:schemeClr>
              </a:gs>
            </a:gsLst>
            <a:lin ang="5400000" scaled="1"/>
          </a:gradFill>
          <a:ln w="9525">
            <a:noFill/>
            <a:miter lim="800000"/>
            <a:headEnd/>
            <a:tailEnd/>
          </a:ln>
          <a:effectLst/>
        </p:spPr>
        <p:txBody>
          <a:bodyPr wrap="none" anchor="ctr"/>
          <a:lstStyle/>
          <a:p>
            <a:endParaRPr lang="zh-CN" altLang="en-US"/>
          </a:p>
        </p:txBody>
      </p:sp>
      <p:sp>
        <p:nvSpPr>
          <p:cNvPr id="18" name="AutoShape 28">
            <a:extLst>
              <a:ext uri="{FF2B5EF4-FFF2-40B4-BE49-F238E27FC236}">
                <a16:creationId xmlns:a16="http://schemas.microsoft.com/office/drawing/2014/main" id="{2D9716C7-13E1-4886-924D-D69775F3F24C}"/>
              </a:ext>
            </a:extLst>
          </p:cNvPr>
          <p:cNvSpPr>
            <a:spLocks noChangeArrowheads="1"/>
          </p:cNvSpPr>
          <p:nvPr/>
        </p:nvSpPr>
        <p:spPr bwMode="gray">
          <a:xfrm flipV="1">
            <a:off x="5909525" y="1927924"/>
            <a:ext cx="2476997" cy="309007"/>
          </a:xfrm>
          <a:prstGeom prst="triangle">
            <a:avLst>
              <a:gd name="adj" fmla="val 50000"/>
            </a:avLst>
          </a:prstGeom>
          <a:gradFill rotWithShape="1">
            <a:gsLst>
              <a:gs pos="0">
                <a:schemeClr val="accent1"/>
              </a:gs>
              <a:gs pos="100000">
                <a:schemeClr val="accent1">
                  <a:gamma/>
                  <a:tint val="0"/>
                  <a:invGamma/>
                </a:schemeClr>
              </a:gs>
            </a:gsLst>
            <a:lin ang="5400000" scaled="1"/>
          </a:gradFill>
          <a:ln w="9525">
            <a:noFill/>
            <a:miter lim="800000"/>
            <a:headEnd/>
            <a:tailEnd/>
          </a:ln>
          <a:effectLst/>
        </p:spPr>
        <p:txBody>
          <a:bodyPr wrap="none" anchor="ctr"/>
          <a:lstStyle/>
          <a:p>
            <a:endParaRPr lang="zh-CN" altLang="en-US"/>
          </a:p>
        </p:txBody>
      </p:sp>
      <p:sp>
        <p:nvSpPr>
          <p:cNvPr id="21" name="箭头: 五边形 20">
            <a:extLst>
              <a:ext uri="{FF2B5EF4-FFF2-40B4-BE49-F238E27FC236}">
                <a16:creationId xmlns:a16="http://schemas.microsoft.com/office/drawing/2014/main" id="{2D7396E3-DD31-4EDB-A26D-B54C62024204}"/>
              </a:ext>
            </a:extLst>
          </p:cNvPr>
          <p:cNvSpPr/>
          <p:nvPr/>
        </p:nvSpPr>
        <p:spPr>
          <a:xfrm>
            <a:off x="251084" y="2569408"/>
            <a:ext cx="1898813" cy="427544"/>
          </a:xfrm>
          <a:prstGeom prst="homePlate">
            <a:avLst/>
          </a:prstGeom>
          <a:solidFill>
            <a:schemeClr val="accent2">
              <a:lumMod val="75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kern="0" dirty="0">
                <a:effectLst/>
                <a:latin typeface="华文新魏" panose="02010800040101010101" pitchFamily="2" charset="-122"/>
                <a:ea typeface="华文新魏" panose="02010800040101010101" pitchFamily="2" charset="-122"/>
                <a:cs typeface="Times New Roman" panose="02020603050405020304" pitchFamily="18" charset="0"/>
              </a:rPr>
              <a:t>认购手续</a:t>
            </a:r>
            <a:endParaRPr lang="zh-CN" altLang="en-US" dirty="0">
              <a:latin typeface="华文新魏" panose="02010800040101010101" pitchFamily="2" charset="-122"/>
              <a:ea typeface="华文新魏" panose="02010800040101010101" pitchFamily="2" charset="-122"/>
            </a:endParaRPr>
          </a:p>
        </p:txBody>
      </p:sp>
      <p:sp>
        <p:nvSpPr>
          <p:cNvPr id="23" name="箭头: 五边形 22">
            <a:extLst>
              <a:ext uri="{FF2B5EF4-FFF2-40B4-BE49-F238E27FC236}">
                <a16:creationId xmlns:a16="http://schemas.microsoft.com/office/drawing/2014/main" id="{6992FE78-CAD9-4B1A-A292-37DEF535EBEF}"/>
              </a:ext>
            </a:extLst>
          </p:cNvPr>
          <p:cNvSpPr/>
          <p:nvPr/>
        </p:nvSpPr>
        <p:spPr>
          <a:xfrm>
            <a:off x="251086" y="3347063"/>
            <a:ext cx="1898813" cy="513985"/>
          </a:xfrm>
          <a:prstGeom prst="homePlate">
            <a:avLst/>
          </a:prstGeom>
          <a:solidFill>
            <a:schemeClr val="accent2">
              <a:lumMod val="75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kern="0" dirty="0">
                <a:effectLst/>
                <a:latin typeface="华文新魏" panose="02010800040101010101" pitchFamily="2" charset="-122"/>
                <a:ea typeface="华文新魏" panose="02010800040101010101" pitchFamily="2" charset="-122"/>
                <a:cs typeface="Times New Roman" panose="02020603050405020304" pitchFamily="18" charset="0"/>
              </a:rPr>
              <a:t>购买情况记录方式</a:t>
            </a:r>
            <a:endParaRPr lang="zh-CN" altLang="en-US" dirty="0">
              <a:latin typeface="华文新魏" panose="02010800040101010101" pitchFamily="2" charset="-122"/>
              <a:ea typeface="华文新魏" panose="02010800040101010101" pitchFamily="2" charset="-122"/>
            </a:endParaRPr>
          </a:p>
        </p:txBody>
      </p:sp>
      <p:sp>
        <p:nvSpPr>
          <p:cNvPr id="25" name="箭头: 五边形 24">
            <a:extLst>
              <a:ext uri="{FF2B5EF4-FFF2-40B4-BE49-F238E27FC236}">
                <a16:creationId xmlns:a16="http://schemas.microsoft.com/office/drawing/2014/main" id="{907102AC-97DB-45F6-A5A4-3378059AB359}"/>
              </a:ext>
            </a:extLst>
          </p:cNvPr>
          <p:cNvSpPr/>
          <p:nvPr/>
        </p:nvSpPr>
        <p:spPr>
          <a:xfrm>
            <a:off x="251084" y="4100392"/>
            <a:ext cx="1898817" cy="427544"/>
          </a:xfrm>
          <a:prstGeom prst="homePlate">
            <a:avLst/>
          </a:prstGeom>
          <a:solidFill>
            <a:schemeClr val="accent2">
              <a:lumMod val="75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800" kern="0" dirty="0">
                <a:effectLst/>
                <a:latin typeface="华文新魏" panose="02010800040101010101" pitchFamily="2" charset="-122"/>
                <a:ea typeface="华文新魏" panose="02010800040101010101" pitchFamily="2" charset="-122"/>
                <a:cs typeface="Times New Roman" panose="02020603050405020304" pitchFamily="18" charset="0"/>
              </a:rPr>
              <a:t>投资者起息日</a:t>
            </a:r>
            <a:endParaRPr lang="zh-CN" altLang="en-US" dirty="0">
              <a:latin typeface="华文新魏" panose="02010800040101010101" pitchFamily="2" charset="-122"/>
              <a:ea typeface="华文新魏" panose="02010800040101010101" pitchFamily="2" charset="-122"/>
            </a:endParaRPr>
          </a:p>
        </p:txBody>
      </p:sp>
      <p:sp>
        <p:nvSpPr>
          <p:cNvPr id="27" name="箭头: 五边形 26">
            <a:extLst>
              <a:ext uri="{FF2B5EF4-FFF2-40B4-BE49-F238E27FC236}">
                <a16:creationId xmlns:a16="http://schemas.microsoft.com/office/drawing/2014/main" id="{D5A03481-5D29-44E5-8412-05B8B8BD812D}"/>
              </a:ext>
            </a:extLst>
          </p:cNvPr>
          <p:cNvSpPr/>
          <p:nvPr/>
        </p:nvSpPr>
        <p:spPr>
          <a:xfrm>
            <a:off x="251084" y="4767281"/>
            <a:ext cx="1898815" cy="427544"/>
          </a:xfrm>
          <a:prstGeom prst="homePlate">
            <a:avLst/>
          </a:prstGeom>
          <a:solidFill>
            <a:schemeClr val="accent2">
              <a:lumMod val="75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800" kern="0" dirty="0">
                <a:effectLst/>
                <a:latin typeface="华文新魏" panose="02010800040101010101" pitchFamily="2" charset="-122"/>
                <a:ea typeface="华文新魏" panose="02010800040101010101" pitchFamily="2" charset="-122"/>
                <a:cs typeface="Times New Roman" panose="02020603050405020304" pitchFamily="18" charset="0"/>
              </a:rPr>
              <a:t>付息周期和方式</a:t>
            </a:r>
            <a:endParaRPr lang="zh-CN" altLang="en-US" dirty="0">
              <a:latin typeface="华文新魏" panose="02010800040101010101" pitchFamily="2" charset="-122"/>
              <a:ea typeface="华文新魏" panose="02010800040101010101" pitchFamily="2" charset="-122"/>
            </a:endParaRPr>
          </a:p>
        </p:txBody>
      </p:sp>
      <p:sp>
        <p:nvSpPr>
          <p:cNvPr id="29" name="箭头: 五边形 28">
            <a:extLst>
              <a:ext uri="{FF2B5EF4-FFF2-40B4-BE49-F238E27FC236}">
                <a16:creationId xmlns:a16="http://schemas.microsoft.com/office/drawing/2014/main" id="{2AF8D3F2-9DE3-454F-B442-4E9C28E7ABCB}"/>
              </a:ext>
            </a:extLst>
          </p:cNvPr>
          <p:cNvSpPr/>
          <p:nvPr/>
        </p:nvSpPr>
        <p:spPr>
          <a:xfrm>
            <a:off x="251084" y="5532694"/>
            <a:ext cx="1898815" cy="427544"/>
          </a:xfrm>
          <a:prstGeom prst="homePlate">
            <a:avLst/>
          </a:prstGeom>
          <a:solidFill>
            <a:schemeClr val="accent2">
              <a:lumMod val="75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800" kern="0" dirty="0">
                <a:effectLst/>
                <a:latin typeface="华文新魏" panose="02010800040101010101" pitchFamily="2" charset="-122"/>
                <a:ea typeface="华文新魏" panose="02010800040101010101" pitchFamily="2" charset="-122"/>
                <a:cs typeface="Times New Roman" panose="02020603050405020304" pitchFamily="18" charset="0"/>
              </a:rPr>
              <a:t>到期兑付方式</a:t>
            </a:r>
            <a:endParaRPr lang="zh-CN" altLang="en-US" dirty="0">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22073246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15</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储蓄国债的主要特点</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三</a:t>
            </a:r>
          </a:p>
        </p:txBody>
      </p:sp>
    </p:spTree>
    <p:extLst>
      <p:ext uri="{BB962C8B-B14F-4D97-AF65-F5344CB8AC3E}">
        <p14:creationId xmlns:p14="http://schemas.microsoft.com/office/powerpoint/2010/main" val="40101969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08026A81-B0ED-4D46-895E-CE0A06814C1E}"/>
              </a:ext>
            </a:extLst>
          </p:cNvPr>
          <p:cNvSpPr>
            <a:spLocks noGrp="1"/>
          </p:cNvSpPr>
          <p:nvPr>
            <p:ph type="sldNum" sz="quarter" idx="12"/>
          </p:nvPr>
        </p:nvSpPr>
        <p:spPr/>
        <p:txBody>
          <a:bodyPr/>
          <a:lstStyle/>
          <a:p>
            <a:fld id="{F923ED49-D744-4066-8B28-E413A5EA25A0}" type="slidenum">
              <a:rPr lang="zh-CN" altLang="en-US" smtClean="0"/>
              <a:pPr/>
              <a:t>16</a:t>
            </a:fld>
            <a:endParaRPr lang="zh-CN" altLang="en-US"/>
          </a:p>
        </p:txBody>
      </p:sp>
      <p:sp>
        <p:nvSpPr>
          <p:cNvPr id="4" name="文本框 3">
            <a:extLst>
              <a:ext uri="{FF2B5EF4-FFF2-40B4-BE49-F238E27FC236}">
                <a16:creationId xmlns:a16="http://schemas.microsoft.com/office/drawing/2014/main" id="{45B427BE-EDE4-434E-959B-14555DAECEFF}"/>
              </a:ext>
            </a:extLst>
          </p:cNvPr>
          <p:cNvSpPr txBox="1"/>
          <p:nvPr/>
        </p:nvSpPr>
        <p:spPr>
          <a:xfrm>
            <a:off x="665566" y="764704"/>
            <a:ext cx="7812868" cy="2972737"/>
          </a:xfrm>
          <a:prstGeom prst="rect">
            <a:avLst/>
          </a:prstGeom>
          <a:noFill/>
        </p:spPr>
        <p:txBody>
          <a:bodyPr wrap="square" rtlCol="0">
            <a:spAutoFit/>
          </a:bodyPr>
          <a:lstStyle/>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储蓄国债是面向</a:t>
            </a:r>
            <a:r>
              <a:rPr lang="zh-CN" altLang="en-US" sz="1600" b="1" dirty="0">
                <a:solidFill>
                  <a:srgbClr val="C00000"/>
                </a:solidFill>
                <a:latin typeface="微软雅黑" panose="020B0503020204020204" pitchFamily="34" charset="-122"/>
                <a:ea typeface="微软雅黑" panose="020B0503020204020204" pitchFamily="34" charset="-122"/>
              </a:rPr>
              <a:t>我国城乡居民</a:t>
            </a:r>
            <a:r>
              <a:rPr lang="zh-CN" altLang="en-US" sz="1600" dirty="0">
                <a:latin typeface="微软雅黑" panose="020B0503020204020204" pitchFamily="34" charset="-122"/>
                <a:ea typeface="微软雅黑" panose="020B0503020204020204" pitchFamily="34" charset="-122"/>
              </a:rPr>
              <a:t>发行的、满足</a:t>
            </a:r>
            <a:r>
              <a:rPr lang="zh-CN" altLang="en-US" sz="1600" b="1" dirty="0">
                <a:solidFill>
                  <a:srgbClr val="C00000"/>
                </a:solidFill>
                <a:latin typeface="微软雅黑" panose="020B0503020204020204" pitchFamily="34" charset="-122"/>
                <a:ea typeface="微软雅黑" panose="020B0503020204020204" pitchFamily="34" charset="-122"/>
              </a:rPr>
              <a:t>长期储蓄性投资需求</a:t>
            </a:r>
            <a:r>
              <a:rPr lang="zh-CN" altLang="en-US" sz="1600" dirty="0">
                <a:latin typeface="微软雅黑" panose="020B0503020204020204" pitchFamily="34" charset="-122"/>
                <a:ea typeface="微软雅黑" panose="020B0503020204020204" pitchFamily="34" charset="-122"/>
              </a:rPr>
              <a:t>的</a:t>
            </a:r>
            <a:r>
              <a:rPr lang="zh-CN" altLang="en-US" sz="1600" b="1" dirty="0">
                <a:solidFill>
                  <a:srgbClr val="C00000"/>
                </a:solidFill>
                <a:latin typeface="微软雅黑" panose="020B0503020204020204" pitchFamily="34" charset="-122"/>
                <a:ea typeface="微软雅黑" panose="020B0503020204020204" pitchFamily="34" charset="-122"/>
              </a:rPr>
              <a:t>不可流通</a:t>
            </a:r>
            <a:r>
              <a:rPr lang="zh-CN" altLang="en-US" sz="1600" dirty="0">
                <a:latin typeface="微软雅黑" panose="020B0503020204020204" pitchFamily="34" charset="-122"/>
                <a:ea typeface="微软雅黑" panose="020B0503020204020204" pitchFamily="34" charset="-122"/>
              </a:rPr>
              <a:t>的国债品种。因此，其特点与记账式国债存在较大差异。</a:t>
            </a:r>
          </a:p>
          <a:p>
            <a:pPr indent="421200" algn="just">
              <a:lnSpc>
                <a:spcPct val="150000"/>
              </a:lnSpc>
              <a:spcAft>
                <a:spcPts val="600"/>
              </a:spcAft>
            </a:pPr>
            <a:r>
              <a:rPr lang="zh-CN" altLang="en-US" sz="2400" b="1" dirty="0">
                <a:latin typeface="微软雅黑" panose="020B0503020204020204" pitchFamily="34" charset="-122"/>
                <a:ea typeface="微软雅黑" panose="020B0503020204020204" pitchFamily="34" charset="-122"/>
              </a:rPr>
              <a:t>一、储蓄国债的期限</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由于储蓄国债的投资者群体以中老年人为主，储蓄国债的期限基本上是</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年和</a:t>
            </a:r>
            <a:r>
              <a:rPr lang="en-US" altLang="zh-CN" sz="1600" dirty="0">
                <a:latin typeface="微软雅黑" panose="020B0503020204020204" pitchFamily="34" charset="-122"/>
                <a:ea typeface="微软雅黑" panose="020B0503020204020204" pitchFamily="34" charset="-122"/>
              </a:rPr>
              <a:t>5</a:t>
            </a:r>
            <a:r>
              <a:rPr lang="zh-CN" altLang="en-US" sz="1600" dirty="0">
                <a:latin typeface="微软雅黑" panose="020B0503020204020204" pitchFamily="34" charset="-122"/>
                <a:ea typeface="微软雅黑" panose="020B0503020204020204" pitchFamily="34" charset="-122"/>
              </a:rPr>
              <a:t>年。过去十多年，</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年期国债较为热销，</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年期与</a:t>
            </a:r>
            <a:r>
              <a:rPr lang="en-US" altLang="zh-CN" sz="1600" dirty="0">
                <a:latin typeface="微软雅黑" panose="020B0503020204020204" pitchFamily="34" charset="-122"/>
                <a:ea typeface="微软雅黑" panose="020B0503020204020204" pitchFamily="34" charset="-122"/>
              </a:rPr>
              <a:t>5</a:t>
            </a:r>
            <a:r>
              <a:rPr lang="zh-CN" altLang="en-US" sz="1600" dirty="0">
                <a:latin typeface="微软雅黑" panose="020B0503020204020204" pitchFamily="34" charset="-122"/>
                <a:ea typeface="微软雅黑" panose="020B0503020204020204" pitchFamily="34" charset="-122"/>
              </a:rPr>
              <a:t>年期国债的发行比例为</a:t>
            </a:r>
            <a:r>
              <a:rPr lang="en-US" altLang="zh-CN" sz="1600" dirty="0">
                <a:latin typeface="微软雅黑" panose="020B0503020204020204" pitchFamily="34" charset="-122"/>
                <a:ea typeface="微软雅黑" panose="020B0503020204020204" pitchFamily="34" charset="-122"/>
              </a:rPr>
              <a:t>7</a:t>
            </a:r>
            <a:r>
              <a:rPr lang="zh-CN" altLang="en-US" sz="1600" dirty="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。近年来，</a:t>
            </a:r>
            <a:r>
              <a:rPr lang="en-US" altLang="zh-CN" sz="1600" dirty="0">
                <a:latin typeface="微软雅黑" panose="020B0503020204020204" pitchFamily="34" charset="-122"/>
                <a:ea typeface="微软雅黑" panose="020B0503020204020204" pitchFamily="34" charset="-122"/>
              </a:rPr>
              <a:t>5</a:t>
            </a:r>
            <a:r>
              <a:rPr lang="zh-CN" altLang="en-US" sz="1600" dirty="0">
                <a:latin typeface="微软雅黑" panose="020B0503020204020204" pitchFamily="34" charset="-122"/>
                <a:ea typeface="微软雅黑" panose="020B0503020204020204" pitchFamily="34" charset="-122"/>
              </a:rPr>
              <a:t>年期国债的发行量已基本接近</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年期国债（见表</a:t>
            </a:r>
            <a:r>
              <a:rPr lang="en-US" altLang="zh-CN" sz="1600" dirty="0">
                <a:latin typeface="微软雅黑" panose="020B0503020204020204" pitchFamily="34" charset="-122"/>
                <a:ea typeface="微软雅黑" panose="020B0503020204020204" pitchFamily="34" charset="-122"/>
              </a:rPr>
              <a:t>10.2</a:t>
            </a:r>
            <a:r>
              <a:rPr lang="zh-CN" altLang="en-US" sz="1600" dirty="0">
                <a:latin typeface="微软雅黑" panose="020B0503020204020204" pitchFamily="34" charset="-122"/>
                <a:ea typeface="微软雅黑" panose="020B0503020204020204" pitchFamily="34" charset="-122"/>
              </a:rPr>
              <a:t>）。有时财政部会根据投资者的偏好和金融市场的形势，相机选择发行期限。</a:t>
            </a:r>
            <a:endParaRPr lang="en-US" altLang="zh-CN" sz="1600" dirty="0">
              <a:latin typeface="微软雅黑" panose="020B0503020204020204" pitchFamily="34" charset="-122"/>
              <a:ea typeface="微软雅黑" panose="020B0503020204020204" pitchFamily="34" charset="-122"/>
            </a:endParaRPr>
          </a:p>
        </p:txBody>
      </p:sp>
      <p:graphicFrame>
        <p:nvGraphicFramePr>
          <p:cNvPr id="5" name="表格 4">
            <a:extLst>
              <a:ext uri="{FF2B5EF4-FFF2-40B4-BE49-F238E27FC236}">
                <a16:creationId xmlns:a16="http://schemas.microsoft.com/office/drawing/2014/main" id="{3EB5F12A-67CC-49BB-98E1-55C9238D4E2E}"/>
              </a:ext>
            </a:extLst>
          </p:cNvPr>
          <p:cNvGraphicFramePr>
            <a:graphicFrameLocks noGrp="1"/>
          </p:cNvGraphicFramePr>
          <p:nvPr>
            <p:extLst>
              <p:ext uri="{D42A27DB-BD31-4B8C-83A1-F6EECF244321}">
                <p14:modId xmlns:p14="http://schemas.microsoft.com/office/powerpoint/2010/main" val="4191476193"/>
              </p:ext>
            </p:extLst>
          </p:nvPr>
        </p:nvGraphicFramePr>
        <p:xfrm>
          <a:off x="935595" y="4271267"/>
          <a:ext cx="7272810" cy="1873002"/>
        </p:xfrm>
        <a:graphic>
          <a:graphicData uri="http://schemas.openxmlformats.org/drawingml/2006/table">
            <a:tbl>
              <a:tblPr firstRow="1" firstCol="1" bandRow="1">
                <a:tableStyleId>{21E4AEA4-8DFA-4A89-87EB-49C32662AFE0}</a:tableStyleId>
              </a:tblPr>
              <a:tblGrid>
                <a:gridCol w="1454562">
                  <a:extLst>
                    <a:ext uri="{9D8B030D-6E8A-4147-A177-3AD203B41FA5}">
                      <a16:colId xmlns:a16="http://schemas.microsoft.com/office/drawing/2014/main" val="1981458143"/>
                    </a:ext>
                  </a:extLst>
                </a:gridCol>
                <a:gridCol w="1454562">
                  <a:extLst>
                    <a:ext uri="{9D8B030D-6E8A-4147-A177-3AD203B41FA5}">
                      <a16:colId xmlns:a16="http://schemas.microsoft.com/office/drawing/2014/main" val="20928720"/>
                    </a:ext>
                  </a:extLst>
                </a:gridCol>
                <a:gridCol w="1454562">
                  <a:extLst>
                    <a:ext uri="{9D8B030D-6E8A-4147-A177-3AD203B41FA5}">
                      <a16:colId xmlns:a16="http://schemas.microsoft.com/office/drawing/2014/main" val="1317712030"/>
                    </a:ext>
                  </a:extLst>
                </a:gridCol>
                <a:gridCol w="1454562">
                  <a:extLst>
                    <a:ext uri="{9D8B030D-6E8A-4147-A177-3AD203B41FA5}">
                      <a16:colId xmlns:a16="http://schemas.microsoft.com/office/drawing/2014/main" val="2102114074"/>
                    </a:ext>
                  </a:extLst>
                </a:gridCol>
                <a:gridCol w="1454562">
                  <a:extLst>
                    <a:ext uri="{9D8B030D-6E8A-4147-A177-3AD203B41FA5}">
                      <a16:colId xmlns:a16="http://schemas.microsoft.com/office/drawing/2014/main" val="725016234"/>
                    </a:ext>
                  </a:extLst>
                </a:gridCol>
              </a:tblGrid>
              <a:tr h="312167">
                <a:tc>
                  <a:txBody>
                    <a:bodyPr/>
                    <a:lstStyle/>
                    <a:p>
                      <a:pPr algn="just"/>
                      <a:r>
                        <a:rPr lang="zh-CN" sz="1400" kern="0">
                          <a:effectLst/>
                          <a:latin typeface="微软雅黑" panose="020B0503020204020204" pitchFamily="34" charset="-122"/>
                          <a:ea typeface="微软雅黑" panose="020B0503020204020204" pitchFamily="34" charset="-122"/>
                        </a:rPr>
                        <a:t>品种</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400" kern="0">
                          <a:effectLst/>
                          <a:latin typeface="微软雅黑" panose="020B0503020204020204" pitchFamily="34" charset="-122"/>
                          <a:ea typeface="微软雅黑" panose="020B0503020204020204" pitchFamily="34" charset="-122"/>
                        </a:rPr>
                        <a:t>期限</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400" kern="0" dirty="0">
                          <a:effectLst/>
                          <a:latin typeface="微软雅黑" panose="020B0503020204020204" pitchFamily="34" charset="-122"/>
                          <a:ea typeface="微软雅黑" panose="020B0503020204020204" pitchFamily="34" charset="-122"/>
                        </a:rPr>
                        <a:t>发行次数</a:t>
                      </a:r>
                      <a:endParaRPr 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400" kern="0">
                          <a:effectLst/>
                          <a:latin typeface="微软雅黑" panose="020B0503020204020204" pitchFamily="34" charset="-122"/>
                          <a:ea typeface="微软雅黑" panose="020B0503020204020204" pitchFamily="34" charset="-122"/>
                        </a:rPr>
                        <a:t>发行量（亿元）</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400" kern="0" dirty="0">
                          <a:effectLst/>
                          <a:latin typeface="微软雅黑" panose="020B0503020204020204" pitchFamily="34" charset="-122"/>
                          <a:ea typeface="微软雅黑" panose="020B0503020204020204" pitchFamily="34" charset="-122"/>
                        </a:rPr>
                        <a:t>占比</a:t>
                      </a:r>
                      <a:endParaRPr 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781091114"/>
                  </a:ext>
                </a:extLst>
              </a:tr>
              <a:tr h="312167">
                <a:tc rowSpan="2">
                  <a:txBody>
                    <a:bodyPr/>
                    <a:lstStyle/>
                    <a:p>
                      <a:pPr algn="just"/>
                      <a:r>
                        <a:rPr lang="zh-CN" sz="1400" kern="0">
                          <a:effectLst/>
                          <a:latin typeface="微软雅黑" panose="020B0503020204020204" pitchFamily="34" charset="-122"/>
                          <a:ea typeface="微软雅黑" panose="020B0503020204020204" pitchFamily="34" charset="-122"/>
                        </a:rPr>
                        <a:t>凭证式国债</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0">
                          <a:effectLst/>
                          <a:latin typeface="微软雅黑" panose="020B0503020204020204" pitchFamily="34" charset="-122"/>
                          <a:ea typeface="微软雅黑" panose="020B0503020204020204" pitchFamily="34" charset="-122"/>
                        </a:rPr>
                        <a:t>3</a:t>
                      </a:r>
                      <a:r>
                        <a:rPr lang="zh-CN" sz="1400" kern="0">
                          <a:effectLst/>
                          <a:latin typeface="微软雅黑" panose="020B0503020204020204" pitchFamily="34" charset="-122"/>
                          <a:ea typeface="微软雅黑" panose="020B0503020204020204" pitchFamily="34" charset="-122"/>
                        </a:rPr>
                        <a:t>年</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0" dirty="0">
                          <a:effectLst/>
                          <a:latin typeface="微软雅黑" panose="020B0503020204020204" pitchFamily="34" charset="-122"/>
                          <a:ea typeface="微软雅黑" panose="020B0503020204020204" pitchFamily="34" charset="-122"/>
                        </a:rPr>
                        <a:t>4</a:t>
                      </a:r>
                      <a:r>
                        <a:rPr lang="zh-CN" sz="1400" kern="0" dirty="0">
                          <a:effectLst/>
                          <a:latin typeface="微软雅黑" panose="020B0503020204020204" pitchFamily="34" charset="-122"/>
                          <a:ea typeface="微软雅黑" panose="020B0503020204020204" pitchFamily="34" charset="-122"/>
                        </a:rPr>
                        <a:t>次</a:t>
                      </a:r>
                      <a:endParaRPr 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0">
                          <a:effectLst/>
                          <a:latin typeface="微软雅黑" panose="020B0503020204020204" pitchFamily="34" charset="-122"/>
                          <a:ea typeface="微软雅黑" panose="020B0503020204020204" pitchFamily="34" charset="-122"/>
                        </a:rPr>
                        <a:t>654.23</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0">
                          <a:effectLst/>
                          <a:latin typeface="微软雅黑" panose="020B0503020204020204" pitchFamily="34" charset="-122"/>
                          <a:ea typeface="微软雅黑" panose="020B0503020204020204" pitchFamily="34" charset="-122"/>
                        </a:rPr>
                        <a:t>19.88%</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88713880"/>
                  </a:ext>
                </a:extLst>
              </a:tr>
              <a:tr h="312167">
                <a:tc vMerge="1">
                  <a:txBody>
                    <a:bodyPr/>
                    <a:lstStyle/>
                    <a:p>
                      <a:endParaRPr lang="zh-CN" altLang="en-US"/>
                    </a:p>
                  </a:txBody>
                  <a:tcPr/>
                </a:tc>
                <a:tc>
                  <a:txBody>
                    <a:bodyPr/>
                    <a:lstStyle/>
                    <a:p>
                      <a:pPr algn="r"/>
                      <a:r>
                        <a:rPr lang="en-US" sz="1400" kern="0">
                          <a:effectLst/>
                          <a:latin typeface="微软雅黑" panose="020B0503020204020204" pitchFamily="34" charset="-122"/>
                          <a:ea typeface="微软雅黑" panose="020B0503020204020204" pitchFamily="34" charset="-122"/>
                        </a:rPr>
                        <a:t>5</a:t>
                      </a:r>
                      <a:r>
                        <a:rPr lang="zh-CN" sz="1400" kern="0">
                          <a:effectLst/>
                          <a:latin typeface="微软雅黑" panose="020B0503020204020204" pitchFamily="34" charset="-122"/>
                          <a:ea typeface="微软雅黑" panose="020B0503020204020204" pitchFamily="34" charset="-122"/>
                        </a:rPr>
                        <a:t>年</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0">
                          <a:effectLst/>
                          <a:latin typeface="微软雅黑" panose="020B0503020204020204" pitchFamily="34" charset="-122"/>
                          <a:ea typeface="微软雅黑" panose="020B0503020204020204" pitchFamily="34" charset="-122"/>
                        </a:rPr>
                        <a:t>4</a:t>
                      </a:r>
                      <a:r>
                        <a:rPr lang="zh-CN" sz="1400" kern="0">
                          <a:effectLst/>
                          <a:latin typeface="微软雅黑" panose="020B0503020204020204" pitchFamily="34" charset="-122"/>
                          <a:ea typeface="微软雅黑" panose="020B0503020204020204" pitchFamily="34" charset="-122"/>
                        </a:rPr>
                        <a:t>次</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0">
                          <a:effectLst/>
                          <a:latin typeface="微软雅黑" panose="020B0503020204020204" pitchFamily="34" charset="-122"/>
                          <a:ea typeface="微软雅黑" panose="020B0503020204020204" pitchFamily="34" charset="-122"/>
                        </a:rPr>
                        <a:t>560.69</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0">
                          <a:effectLst/>
                          <a:latin typeface="微软雅黑" panose="020B0503020204020204" pitchFamily="34" charset="-122"/>
                          <a:ea typeface="微软雅黑" panose="020B0503020204020204" pitchFamily="34" charset="-122"/>
                        </a:rPr>
                        <a:t>17.04%</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965043078"/>
                  </a:ext>
                </a:extLst>
              </a:tr>
              <a:tr h="312167">
                <a:tc rowSpan="2">
                  <a:txBody>
                    <a:bodyPr/>
                    <a:lstStyle/>
                    <a:p>
                      <a:pPr algn="just"/>
                      <a:r>
                        <a:rPr lang="zh-CN" sz="1400" kern="0" dirty="0">
                          <a:effectLst/>
                          <a:latin typeface="微软雅黑" panose="020B0503020204020204" pitchFamily="34" charset="-122"/>
                          <a:ea typeface="微软雅黑" panose="020B0503020204020204" pitchFamily="34" charset="-122"/>
                        </a:rPr>
                        <a:t>电子式储蓄国债</a:t>
                      </a:r>
                      <a:endParaRPr 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0">
                          <a:effectLst/>
                          <a:latin typeface="微软雅黑" panose="020B0503020204020204" pitchFamily="34" charset="-122"/>
                          <a:ea typeface="微软雅黑" panose="020B0503020204020204" pitchFamily="34" charset="-122"/>
                        </a:rPr>
                        <a:t>3</a:t>
                      </a:r>
                      <a:r>
                        <a:rPr lang="zh-CN" sz="1400" kern="0">
                          <a:effectLst/>
                          <a:latin typeface="微软雅黑" panose="020B0503020204020204" pitchFamily="34" charset="-122"/>
                          <a:ea typeface="微软雅黑" panose="020B0503020204020204" pitchFamily="34" charset="-122"/>
                        </a:rPr>
                        <a:t>年</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0">
                          <a:effectLst/>
                          <a:latin typeface="微软雅黑" panose="020B0503020204020204" pitchFamily="34" charset="-122"/>
                          <a:ea typeface="微软雅黑" panose="020B0503020204020204" pitchFamily="34" charset="-122"/>
                        </a:rPr>
                        <a:t>5</a:t>
                      </a:r>
                      <a:r>
                        <a:rPr lang="zh-CN" sz="1400" kern="0">
                          <a:effectLst/>
                          <a:latin typeface="微软雅黑" panose="020B0503020204020204" pitchFamily="34" charset="-122"/>
                          <a:ea typeface="微软雅黑" panose="020B0503020204020204" pitchFamily="34" charset="-122"/>
                        </a:rPr>
                        <a:t>次</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0">
                          <a:effectLst/>
                          <a:latin typeface="微软雅黑" panose="020B0503020204020204" pitchFamily="34" charset="-122"/>
                          <a:ea typeface="微软雅黑" panose="020B0503020204020204" pitchFamily="34" charset="-122"/>
                        </a:rPr>
                        <a:t>1043.23</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0">
                          <a:effectLst/>
                          <a:latin typeface="微软雅黑" panose="020B0503020204020204" pitchFamily="34" charset="-122"/>
                          <a:ea typeface="微软雅黑" panose="020B0503020204020204" pitchFamily="34" charset="-122"/>
                        </a:rPr>
                        <a:t>31.71%</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641879298"/>
                  </a:ext>
                </a:extLst>
              </a:tr>
              <a:tr h="312167">
                <a:tc vMerge="1">
                  <a:txBody>
                    <a:bodyPr/>
                    <a:lstStyle/>
                    <a:p>
                      <a:endParaRPr lang="zh-CN" altLang="en-US"/>
                    </a:p>
                  </a:txBody>
                  <a:tcPr/>
                </a:tc>
                <a:tc>
                  <a:txBody>
                    <a:bodyPr/>
                    <a:lstStyle/>
                    <a:p>
                      <a:pPr algn="r"/>
                      <a:r>
                        <a:rPr lang="en-US" sz="1400" kern="0">
                          <a:effectLst/>
                          <a:latin typeface="微软雅黑" panose="020B0503020204020204" pitchFamily="34" charset="-122"/>
                          <a:ea typeface="微软雅黑" panose="020B0503020204020204" pitchFamily="34" charset="-122"/>
                        </a:rPr>
                        <a:t>5</a:t>
                      </a:r>
                      <a:r>
                        <a:rPr lang="zh-CN" sz="1400" kern="0">
                          <a:effectLst/>
                          <a:latin typeface="微软雅黑" panose="020B0503020204020204" pitchFamily="34" charset="-122"/>
                          <a:ea typeface="微软雅黑" panose="020B0503020204020204" pitchFamily="34" charset="-122"/>
                        </a:rPr>
                        <a:t>年</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0">
                          <a:effectLst/>
                          <a:latin typeface="微软雅黑" panose="020B0503020204020204" pitchFamily="34" charset="-122"/>
                          <a:ea typeface="微软雅黑" panose="020B0503020204020204" pitchFamily="34" charset="-122"/>
                        </a:rPr>
                        <a:t>5</a:t>
                      </a:r>
                      <a:r>
                        <a:rPr lang="zh-CN" sz="1400" kern="0">
                          <a:effectLst/>
                          <a:latin typeface="微软雅黑" panose="020B0503020204020204" pitchFamily="34" charset="-122"/>
                          <a:ea typeface="微软雅黑" panose="020B0503020204020204" pitchFamily="34" charset="-122"/>
                        </a:rPr>
                        <a:t>次</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0">
                          <a:effectLst/>
                          <a:latin typeface="微软雅黑" panose="020B0503020204020204" pitchFamily="34" charset="-122"/>
                          <a:ea typeface="微软雅黑" panose="020B0503020204020204" pitchFamily="34" charset="-122"/>
                        </a:rPr>
                        <a:t>1032.15</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0">
                          <a:effectLst/>
                          <a:latin typeface="微软雅黑" panose="020B0503020204020204" pitchFamily="34" charset="-122"/>
                          <a:ea typeface="微软雅黑" panose="020B0503020204020204" pitchFamily="34" charset="-122"/>
                        </a:rPr>
                        <a:t>31.37%</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897263361"/>
                  </a:ext>
                </a:extLst>
              </a:tr>
              <a:tr h="312167">
                <a:tc>
                  <a:txBody>
                    <a:bodyPr/>
                    <a:lstStyle/>
                    <a:p>
                      <a:pPr algn="just"/>
                      <a:r>
                        <a:rPr lang="zh-CN" sz="1400" kern="0">
                          <a:effectLst/>
                          <a:latin typeface="微软雅黑" panose="020B0503020204020204" pitchFamily="34" charset="-122"/>
                          <a:ea typeface="微软雅黑" panose="020B0503020204020204" pitchFamily="34" charset="-122"/>
                        </a:rPr>
                        <a:t>合</a:t>
                      </a:r>
                      <a:r>
                        <a:rPr lang="en-US" sz="1400" kern="0">
                          <a:effectLst/>
                          <a:latin typeface="微软雅黑" panose="020B0503020204020204" pitchFamily="34" charset="-122"/>
                          <a:ea typeface="微软雅黑" panose="020B0503020204020204" pitchFamily="34" charset="-122"/>
                        </a:rPr>
                        <a:t>  </a:t>
                      </a:r>
                      <a:r>
                        <a:rPr lang="zh-CN" sz="1400" kern="0">
                          <a:effectLst/>
                          <a:latin typeface="微软雅黑" panose="020B0503020204020204" pitchFamily="34" charset="-122"/>
                          <a:ea typeface="微软雅黑" panose="020B0503020204020204" pitchFamily="34" charset="-122"/>
                        </a:rPr>
                        <a:t>计</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0">
                          <a:effectLst/>
                          <a:latin typeface="微软雅黑" panose="020B0503020204020204" pitchFamily="34" charset="-122"/>
                          <a:ea typeface="微软雅黑" panose="020B0503020204020204" pitchFamily="34" charset="-122"/>
                        </a:rPr>
                        <a:t>-</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0">
                          <a:effectLst/>
                          <a:latin typeface="微软雅黑" panose="020B0503020204020204" pitchFamily="34" charset="-122"/>
                          <a:ea typeface="微软雅黑" panose="020B0503020204020204" pitchFamily="34" charset="-122"/>
                        </a:rPr>
                        <a:t>18</a:t>
                      </a:r>
                      <a:r>
                        <a:rPr lang="zh-CN" sz="1400" kern="0">
                          <a:effectLst/>
                          <a:latin typeface="微软雅黑" panose="020B0503020204020204" pitchFamily="34" charset="-122"/>
                          <a:ea typeface="微软雅黑" panose="020B0503020204020204" pitchFamily="34" charset="-122"/>
                        </a:rPr>
                        <a:t>次</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0">
                          <a:effectLst/>
                          <a:latin typeface="微软雅黑" panose="020B0503020204020204" pitchFamily="34" charset="-122"/>
                          <a:ea typeface="微软雅黑" panose="020B0503020204020204" pitchFamily="34" charset="-122"/>
                        </a:rPr>
                        <a:t>3290.3</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0" dirty="0">
                          <a:effectLst/>
                          <a:latin typeface="微软雅黑" panose="020B0503020204020204" pitchFamily="34" charset="-122"/>
                          <a:ea typeface="微软雅黑" panose="020B0503020204020204" pitchFamily="34" charset="-122"/>
                        </a:rPr>
                        <a:t>100.00%</a:t>
                      </a:r>
                      <a:endParaRPr 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795518406"/>
                  </a:ext>
                </a:extLst>
              </a:tr>
            </a:tbl>
          </a:graphicData>
        </a:graphic>
      </p:graphicFrame>
      <p:sp>
        <p:nvSpPr>
          <p:cNvPr id="6" name="Rectangle 1">
            <a:extLst>
              <a:ext uri="{FF2B5EF4-FFF2-40B4-BE49-F238E27FC236}">
                <a16:creationId xmlns:a16="http://schemas.microsoft.com/office/drawing/2014/main" id="{71758C25-24B9-487B-901B-D7A0568CD188}"/>
              </a:ext>
            </a:extLst>
          </p:cNvPr>
          <p:cNvSpPr>
            <a:spLocks noChangeArrowheads="1"/>
          </p:cNvSpPr>
          <p:nvPr/>
        </p:nvSpPr>
        <p:spPr bwMode="auto">
          <a:xfrm>
            <a:off x="2627784" y="3835077"/>
            <a:ext cx="403244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zh-CN"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表</a:t>
            </a:r>
            <a:r>
              <a:rPr kumimoji="0" lang="en-US" altLang="zh-CN"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10.2   2018</a:t>
            </a:r>
            <a:r>
              <a:rPr kumimoji="0" lang="zh-CN" altLang="en-US"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年我国储蓄国债发行简况</a:t>
            </a:r>
            <a:endParaRPr kumimoji="0" lang="zh-CN" altLang="en-US" sz="3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582262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24D261EE-9147-479F-9C62-6B7D14DE3F85}"/>
              </a:ext>
            </a:extLst>
          </p:cNvPr>
          <p:cNvSpPr>
            <a:spLocks noGrp="1"/>
          </p:cNvSpPr>
          <p:nvPr>
            <p:ph type="sldNum" sz="quarter" idx="12"/>
          </p:nvPr>
        </p:nvSpPr>
        <p:spPr/>
        <p:txBody>
          <a:bodyPr/>
          <a:lstStyle/>
          <a:p>
            <a:fld id="{F923ED49-D744-4066-8B28-E413A5EA25A0}" type="slidenum">
              <a:rPr lang="zh-CN" altLang="en-US" smtClean="0"/>
              <a:pPr/>
              <a:t>17</a:t>
            </a:fld>
            <a:endParaRPr lang="zh-CN" altLang="en-US"/>
          </a:p>
        </p:txBody>
      </p:sp>
      <p:sp>
        <p:nvSpPr>
          <p:cNvPr id="4" name="文本框 3">
            <a:extLst>
              <a:ext uri="{FF2B5EF4-FFF2-40B4-BE49-F238E27FC236}">
                <a16:creationId xmlns:a16="http://schemas.microsoft.com/office/drawing/2014/main" id="{0E9D14AE-C1C2-4323-AF02-60266F3ECAC3}"/>
              </a:ext>
            </a:extLst>
          </p:cNvPr>
          <p:cNvSpPr txBox="1"/>
          <p:nvPr/>
        </p:nvSpPr>
        <p:spPr>
          <a:xfrm>
            <a:off x="665566" y="980830"/>
            <a:ext cx="7812868" cy="4896340"/>
          </a:xfrm>
          <a:prstGeom prst="rect">
            <a:avLst/>
          </a:prstGeom>
          <a:noFill/>
        </p:spPr>
        <p:txBody>
          <a:bodyPr wrap="square" rtlCol="0">
            <a:spAutoFit/>
          </a:bodyPr>
          <a:lstStyle/>
          <a:p>
            <a:pPr indent="421200" algn="just">
              <a:lnSpc>
                <a:spcPct val="150000"/>
              </a:lnSpc>
              <a:spcAft>
                <a:spcPts val="600"/>
              </a:spcAft>
            </a:pPr>
            <a:r>
              <a:rPr lang="zh-CN" altLang="en-US" sz="2400" b="1" dirty="0">
                <a:latin typeface="微软雅黑" panose="020B0503020204020204" pitchFamily="34" charset="-122"/>
                <a:ea typeface="微软雅黑" panose="020B0503020204020204" pitchFamily="34" charset="-122"/>
              </a:rPr>
              <a:t>二、储蓄国债的利率</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我国目前发行的储蓄国债均为</a:t>
            </a:r>
            <a:r>
              <a:rPr lang="zh-CN" altLang="en-US" sz="1600" b="1" dirty="0">
                <a:solidFill>
                  <a:srgbClr val="C00000"/>
                </a:solidFill>
                <a:latin typeface="微软雅黑" panose="020B0503020204020204" pitchFamily="34" charset="-122"/>
                <a:ea typeface="微软雅黑" panose="020B0503020204020204" pitchFamily="34" charset="-122"/>
              </a:rPr>
              <a:t>固定利率</a:t>
            </a:r>
            <a:r>
              <a:rPr lang="zh-CN" altLang="en-US" sz="1600" dirty="0">
                <a:latin typeface="微软雅黑" panose="020B0503020204020204" pitchFamily="34" charset="-122"/>
                <a:ea typeface="微软雅黑" panose="020B0503020204020204" pitchFamily="34" charset="-122"/>
              </a:rPr>
              <a:t>品种，定价主要以中国人民银行公布的</a:t>
            </a:r>
            <a:r>
              <a:rPr lang="zh-CN" altLang="en-US" sz="1600" b="1" dirty="0">
                <a:solidFill>
                  <a:srgbClr val="C00000"/>
                </a:solidFill>
                <a:latin typeface="微软雅黑" panose="020B0503020204020204" pitchFamily="34" charset="-122"/>
                <a:ea typeface="微软雅黑" panose="020B0503020204020204" pitchFamily="34" charset="-122"/>
              </a:rPr>
              <a:t>同期限商业银行定期存款基准利率</a:t>
            </a:r>
            <a:r>
              <a:rPr lang="zh-CN" altLang="en-US" sz="1600" dirty="0">
                <a:latin typeface="微软雅黑" panose="020B0503020204020204" pitchFamily="34" charset="-122"/>
                <a:ea typeface="微软雅黑" panose="020B0503020204020204" pitchFamily="34" charset="-122"/>
              </a:rPr>
              <a:t>为参照，</a:t>
            </a:r>
            <a:r>
              <a:rPr lang="zh-CN" altLang="en-US" sz="1600" b="1" dirty="0">
                <a:solidFill>
                  <a:srgbClr val="C00000"/>
                </a:solidFill>
                <a:latin typeface="微软雅黑" panose="020B0503020204020204" pitchFamily="34" charset="-122"/>
                <a:ea typeface="微软雅黑" panose="020B0503020204020204" pitchFamily="34" charset="-122"/>
              </a:rPr>
              <a:t>向上浮动</a:t>
            </a:r>
            <a:r>
              <a:rPr lang="zh-CN" altLang="en-US" sz="1600" dirty="0">
                <a:latin typeface="微软雅黑" panose="020B0503020204020204" pitchFamily="34" charset="-122"/>
                <a:ea typeface="微软雅黑" panose="020B0503020204020204" pitchFamily="34" charset="-122"/>
              </a:rPr>
              <a:t>一定比例。</a:t>
            </a: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为提高储蓄国债定价的合理准确性，财政部建立了</a:t>
            </a:r>
            <a:r>
              <a:rPr lang="zh-CN" altLang="en-US" sz="1600" b="1" dirty="0">
                <a:solidFill>
                  <a:srgbClr val="C00000"/>
                </a:solidFill>
                <a:latin typeface="微软雅黑" panose="020B0503020204020204" pitchFamily="34" charset="-122"/>
                <a:ea typeface="微软雅黑" panose="020B0503020204020204" pitchFamily="34" charset="-122"/>
              </a:rPr>
              <a:t>承销团成员利率报送机制</a:t>
            </a:r>
            <a:r>
              <a:rPr lang="zh-CN" altLang="en-US" sz="1600" dirty="0">
                <a:latin typeface="微软雅黑" panose="020B0503020204020204" pitchFamily="34" charset="-122"/>
                <a:ea typeface="微软雅黑" panose="020B0503020204020204" pitchFamily="34" charset="-122"/>
              </a:rPr>
              <a:t>，该定价机制一定程度上缓解了利率市场化给储蓄国债定价带来的压力，基本保障了储蓄国债平衡顺利发行。</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由于中国人民银行已经</a:t>
            </a:r>
            <a:r>
              <a:rPr lang="zh-CN" altLang="en-US" sz="1600" b="1" dirty="0">
                <a:solidFill>
                  <a:srgbClr val="C00000"/>
                </a:solidFill>
                <a:latin typeface="微软雅黑" panose="020B0503020204020204" pitchFamily="34" charset="-122"/>
                <a:ea typeface="微软雅黑" panose="020B0503020204020204" pitchFamily="34" charset="-122"/>
              </a:rPr>
              <a:t>取消了定期存款利率上限</a:t>
            </a:r>
            <a:r>
              <a:rPr lang="zh-CN" altLang="en-US" sz="1600" dirty="0">
                <a:latin typeface="微软雅黑" panose="020B0503020204020204" pitchFamily="34" charset="-122"/>
                <a:ea typeface="微软雅黑" panose="020B0503020204020204" pitchFamily="34" charset="-122"/>
              </a:rPr>
              <a:t>，商业银行对于存款利率的设定拥有较大自主权，目前市场上定期存款利率的差异性比较明显，预计中国人民银行今后也可能取消</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年期定期存款基准利率，现行的储蓄国债定价机制将缺乏基础，需要提前研究建立</a:t>
            </a:r>
            <a:r>
              <a:rPr lang="zh-CN" altLang="en-US" sz="1600" b="1" dirty="0">
                <a:solidFill>
                  <a:srgbClr val="C00000"/>
                </a:solidFill>
                <a:latin typeface="微软雅黑" panose="020B0503020204020204" pitchFamily="34" charset="-122"/>
                <a:ea typeface="微软雅黑" panose="020B0503020204020204" pitchFamily="34" charset="-122"/>
              </a:rPr>
              <a:t>新的储蓄国债定价机制</a:t>
            </a:r>
            <a:r>
              <a:rPr lang="zh-CN" altLang="en-US" sz="1600" dirty="0">
                <a:latin typeface="微软雅黑" panose="020B0503020204020204" pitchFamily="34" charset="-122"/>
                <a:ea typeface="微软雅黑" panose="020B0503020204020204" pitchFamily="34" charset="-122"/>
              </a:rPr>
              <a:t>。未来储蓄国债发行利率可能以同期限记账式国债平均收益率为基础，参考储蓄国债承销团成员同期限定期存款利率实际执行情况、大额可转让存单、理财产品以及专家咨询意见等进行确定。</a:t>
            </a:r>
          </a:p>
        </p:txBody>
      </p:sp>
    </p:spTree>
    <p:extLst>
      <p:ext uri="{BB962C8B-B14F-4D97-AF65-F5344CB8AC3E}">
        <p14:creationId xmlns:p14="http://schemas.microsoft.com/office/powerpoint/2010/main" val="3854694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211901E5-5B82-4340-AE7A-B142F4250D20}"/>
              </a:ext>
            </a:extLst>
          </p:cNvPr>
          <p:cNvSpPr>
            <a:spLocks noGrp="1"/>
          </p:cNvSpPr>
          <p:nvPr>
            <p:ph type="sldNum" sz="quarter" idx="12"/>
          </p:nvPr>
        </p:nvSpPr>
        <p:spPr/>
        <p:txBody>
          <a:bodyPr/>
          <a:lstStyle/>
          <a:p>
            <a:fld id="{F923ED49-D744-4066-8B28-E413A5EA25A0}" type="slidenum">
              <a:rPr lang="zh-CN" altLang="en-US" smtClean="0"/>
              <a:pPr/>
              <a:t>18</a:t>
            </a:fld>
            <a:endParaRPr lang="zh-CN" altLang="en-US"/>
          </a:p>
        </p:txBody>
      </p:sp>
      <p:sp>
        <p:nvSpPr>
          <p:cNvPr id="4" name="文本框 3">
            <a:extLst>
              <a:ext uri="{FF2B5EF4-FFF2-40B4-BE49-F238E27FC236}">
                <a16:creationId xmlns:a16="http://schemas.microsoft.com/office/drawing/2014/main" id="{5369CD93-862E-4BDA-BAF4-3DEB10DC90A0}"/>
              </a:ext>
            </a:extLst>
          </p:cNvPr>
          <p:cNvSpPr txBox="1"/>
          <p:nvPr/>
        </p:nvSpPr>
        <p:spPr>
          <a:xfrm>
            <a:off x="539552" y="548680"/>
            <a:ext cx="7992888" cy="6758389"/>
          </a:xfrm>
          <a:prstGeom prst="rect">
            <a:avLst/>
          </a:prstGeom>
          <a:noFill/>
        </p:spPr>
        <p:txBody>
          <a:bodyPr wrap="square" rtlCol="0">
            <a:spAutoFit/>
          </a:bodyPr>
          <a:lstStyle/>
          <a:p>
            <a:pPr indent="421200" algn="just">
              <a:lnSpc>
                <a:spcPct val="150000"/>
              </a:lnSpc>
              <a:spcAft>
                <a:spcPts val="600"/>
              </a:spcAft>
            </a:pPr>
            <a:r>
              <a:rPr lang="zh-CN" altLang="en-US" sz="2400" b="1" dirty="0">
                <a:latin typeface="微软雅黑" panose="020B0503020204020204" pitchFamily="34" charset="-122"/>
                <a:ea typeface="微软雅黑" panose="020B0503020204020204" pitchFamily="34" charset="-122"/>
              </a:rPr>
              <a:t>三、储蓄国债利率与其他投资品种的比较</a:t>
            </a:r>
          </a:p>
          <a:p>
            <a:pPr indent="421200" algn="just">
              <a:lnSpc>
                <a:spcPct val="150000"/>
              </a:lnSpc>
              <a:spcAft>
                <a:spcPts val="600"/>
              </a:spcAft>
            </a:pPr>
            <a:r>
              <a:rPr lang="en-US" altLang="zh-CN" sz="1600" b="1" dirty="0">
                <a:latin typeface="微软雅黑" panose="020B0503020204020204" pitchFamily="34" charset="-122"/>
                <a:ea typeface="微软雅黑" panose="020B0503020204020204" pitchFamily="34" charset="-122"/>
              </a:rPr>
              <a:t>1. </a:t>
            </a:r>
            <a:r>
              <a:rPr lang="zh-CN" altLang="en-US" sz="1600" b="1" dirty="0">
                <a:latin typeface="微软雅黑" panose="020B0503020204020204" pitchFamily="34" charset="-122"/>
                <a:ea typeface="微软雅黑" panose="020B0503020204020204" pitchFamily="34" charset="-122"/>
              </a:rPr>
              <a:t>储蓄国债与记账式国债的利率差异</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由于投资主体各不相同，两者在发行利率和即期收益率上存在一定的差别。但在正常情况下，两者应该是</a:t>
            </a:r>
            <a:r>
              <a:rPr lang="zh-CN" altLang="en-US" sz="1600" b="1" dirty="0">
                <a:solidFill>
                  <a:srgbClr val="C00000"/>
                </a:solidFill>
                <a:latin typeface="微软雅黑" panose="020B0503020204020204" pitchFamily="34" charset="-122"/>
                <a:ea typeface="微软雅黑" panose="020B0503020204020204" pitchFamily="34" charset="-122"/>
              </a:rPr>
              <a:t>相互兼容</a:t>
            </a:r>
            <a:r>
              <a:rPr lang="zh-CN" altLang="en-US" sz="1600" dirty="0">
                <a:latin typeface="微软雅黑" panose="020B0503020204020204" pitchFamily="34" charset="-122"/>
                <a:ea typeface="微软雅黑" panose="020B0503020204020204" pitchFamily="34" charset="-122"/>
              </a:rPr>
              <a:t>的，即差距范围应在</a:t>
            </a:r>
            <a:r>
              <a:rPr lang="en-US" altLang="zh-CN" sz="1600" b="1" dirty="0">
                <a:solidFill>
                  <a:srgbClr val="C00000"/>
                </a:solidFill>
                <a:latin typeface="微软雅黑" panose="020B0503020204020204" pitchFamily="34" charset="-122"/>
                <a:ea typeface="微软雅黑" panose="020B0503020204020204" pitchFamily="34" charset="-122"/>
              </a:rPr>
              <a:t>0</a:t>
            </a:r>
            <a:r>
              <a:rPr lang="zh-CN" altLang="en-US" sz="1600" b="1" dirty="0">
                <a:solidFill>
                  <a:srgbClr val="C00000"/>
                </a:solidFill>
                <a:latin typeface="微软雅黑" panose="020B0503020204020204" pitchFamily="34" charset="-122"/>
                <a:ea typeface="微软雅黑" panose="020B0503020204020204" pitchFamily="34" charset="-122"/>
              </a:rPr>
              <a:t>到</a:t>
            </a:r>
            <a:r>
              <a:rPr lang="en-US" altLang="zh-CN" sz="1600" b="1" dirty="0">
                <a:solidFill>
                  <a:srgbClr val="C00000"/>
                </a:solidFill>
                <a:latin typeface="微软雅黑" panose="020B0503020204020204" pitchFamily="34" charset="-122"/>
                <a:ea typeface="微软雅黑" panose="020B0503020204020204" pitchFamily="34" charset="-122"/>
              </a:rPr>
              <a:t>60</a:t>
            </a:r>
            <a:r>
              <a:rPr lang="zh-CN" altLang="en-US" sz="1600" b="1" dirty="0">
                <a:solidFill>
                  <a:srgbClr val="C00000"/>
                </a:solidFill>
                <a:latin typeface="微软雅黑" panose="020B0503020204020204" pitchFamily="34" charset="-122"/>
                <a:ea typeface="微软雅黑" panose="020B0503020204020204" pitchFamily="34" charset="-122"/>
              </a:rPr>
              <a:t>个</a:t>
            </a:r>
            <a:r>
              <a:rPr lang="en-US" altLang="zh-CN" sz="1600" b="1" dirty="0">
                <a:solidFill>
                  <a:srgbClr val="C00000"/>
                </a:solidFill>
                <a:latin typeface="微软雅黑" panose="020B0503020204020204" pitchFamily="34" charset="-122"/>
                <a:ea typeface="微软雅黑" panose="020B0503020204020204" pitchFamily="34" charset="-122"/>
              </a:rPr>
              <a:t>BP</a:t>
            </a:r>
            <a:r>
              <a:rPr lang="zh-CN" altLang="en-US" sz="1600" dirty="0">
                <a:latin typeface="微软雅黑" panose="020B0503020204020204" pitchFamily="34" charset="-122"/>
                <a:ea typeface="微软雅黑" panose="020B0503020204020204" pitchFamily="34" charset="-122"/>
              </a:rPr>
              <a:t>之间。然而现实情况是，这个已经较大的范围还</a:t>
            </a:r>
            <a:r>
              <a:rPr lang="zh-CN" altLang="en-US" sz="1600" b="1" dirty="0">
                <a:solidFill>
                  <a:srgbClr val="C00000"/>
                </a:solidFill>
                <a:latin typeface="微软雅黑" panose="020B0503020204020204" pitchFamily="34" charset="-122"/>
                <a:ea typeface="微软雅黑" panose="020B0503020204020204" pitchFamily="34" charset="-122"/>
              </a:rPr>
              <a:t>常常被突破</a:t>
            </a:r>
            <a:r>
              <a:rPr lang="zh-CN" altLang="en-US" sz="1600" dirty="0">
                <a:latin typeface="微软雅黑" panose="020B0503020204020204" pitchFamily="34" charset="-122"/>
                <a:ea typeface="微软雅黑" panose="020B0503020204020204" pitchFamily="34" charset="-122"/>
              </a:rPr>
              <a:t>。</a:t>
            </a: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r>
              <a:rPr lang="en-US" altLang="zh-CN" sz="1600" b="1" dirty="0">
                <a:latin typeface="微软雅黑" panose="020B0503020204020204" pitchFamily="34" charset="-122"/>
                <a:ea typeface="微软雅黑" panose="020B0503020204020204" pitchFamily="34" charset="-122"/>
              </a:rPr>
              <a:t>2. </a:t>
            </a:r>
            <a:r>
              <a:rPr lang="zh-CN" altLang="en-US" sz="1600" b="1" dirty="0">
                <a:latin typeface="微软雅黑" panose="020B0503020204020204" pitchFamily="34" charset="-122"/>
                <a:ea typeface="微软雅黑" panose="020B0503020204020204" pitchFamily="34" charset="-122"/>
              </a:rPr>
              <a:t>储蓄国债与同期银行定期存款的利率差异</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目前商业银行三年期定期存款的基准利率为</a:t>
            </a:r>
            <a:r>
              <a:rPr lang="en-US" altLang="zh-CN" sz="1600" dirty="0">
                <a:latin typeface="微软雅黑" panose="020B0503020204020204" pitchFamily="34" charset="-122"/>
                <a:ea typeface="微软雅黑" panose="020B0503020204020204" pitchFamily="34" charset="-122"/>
              </a:rPr>
              <a:t>2.75%</a:t>
            </a:r>
            <a:r>
              <a:rPr lang="zh-CN" altLang="en-US" sz="1600" dirty="0">
                <a:latin typeface="微软雅黑" panose="020B0503020204020204" pitchFamily="34" charset="-122"/>
                <a:ea typeface="微软雅黑" panose="020B0503020204020204" pitchFamily="34" charset="-122"/>
              </a:rPr>
              <a:t>，同时存款的最高利率可在基准利率上上浮</a:t>
            </a:r>
            <a:r>
              <a:rPr lang="en-US" altLang="zh-CN" sz="1600" b="1" dirty="0">
                <a:solidFill>
                  <a:srgbClr val="C00000"/>
                </a:solidFill>
                <a:latin typeface="微软雅黑" panose="020B0503020204020204" pitchFamily="34" charset="-122"/>
                <a:ea typeface="微软雅黑" panose="020B0503020204020204" pitchFamily="34" charset="-122"/>
              </a:rPr>
              <a:t>50%</a:t>
            </a:r>
            <a:r>
              <a:rPr lang="zh-CN" altLang="en-US" sz="1600" b="1" dirty="0">
                <a:solidFill>
                  <a:srgbClr val="C00000"/>
                </a:solidFill>
                <a:latin typeface="微软雅黑" panose="020B0503020204020204" pitchFamily="34" charset="-122"/>
                <a:ea typeface="微软雅黑" panose="020B0503020204020204" pitchFamily="34" charset="-122"/>
              </a:rPr>
              <a:t>甚至</a:t>
            </a:r>
            <a:r>
              <a:rPr lang="en-US" altLang="zh-CN" sz="1600" b="1" dirty="0">
                <a:solidFill>
                  <a:srgbClr val="C00000"/>
                </a:solidFill>
                <a:latin typeface="微软雅黑" panose="020B0503020204020204" pitchFamily="34" charset="-122"/>
                <a:ea typeface="微软雅黑" panose="020B0503020204020204" pitchFamily="34" charset="-122"/>
              </a:rPr>
              <a:t>50%</a:t>
            </a:r>
            <a:r>
              <a:rPr lang="zh-CN" altLang="en-US" sz="1600" b="1" dirty="0">
                <a:solidFill>
                  <a:srgbClr val="C00000"/>
                </a:solidFill>
                <a:latin typeface="微软雅黑" panose="020B0503020204020204" pitchFamily="34" charset="-122"/>
                <a:ea typeface="微软雅黑" panose="020B0503020204020204" pitchFamily="34" charset="-122"/>
              </a:rPr>
              <a:t>以上</a:t>
            </a:r>
            <a:r>
              <a:rPr lang="zh-CN" altLang="en-US" sz="1600" dirty="0">
                <a:latin typeface="微软雅黑" panose="020B0503020204020204" pitchFamily="34" charset="-122"/>
                <a:ea typeface="微软雅黑" panose="020B0503020204020204" pitchFamily="34" charset="-122"/>
              </a:rPr>
              <a:t>，但各家商业银行考虑到资金成本，一般不上浮或上浮比例</a:t>
            </a:r>
            <a:r>
              <a:rPr lang="zh-CN" altLang="en-US" sz="1600" b="1" dirty="0">
                <a:solidFill>
                  <a:srgbClr val="C00000"/>
                </a:solidFill>
                <a:latin typeface="微软雅黑" panose="020B0503020204020204" pitchFamily="34" charset="-122"/>
                <a:ea typeface="微软雅黑" panose="020B0503020204020204" pitchFamily="34" charset="-122"/>
              </a:rPr>
              <a:t>低于</a:t>
            </a:r>
            <a:r>
              <a:rPr lang="en-US" altLang="zh-CN" sz="1600" b="1" dirty="0">
                <a:solidFill>
                  <a:srgbClr val="C00000"/>
                </a:solidFill>
                <a:latin typeface="微软雅黑" panose="020B0503020204020204" pitchFamily="34" charset="-122"/>
                <a:ea typeface="微软雅黑" panose="020B0503020204020204" pitchFamily="34" charset="-122"/>
              </a:rPr>
              <a:t>20%</a:t>
            </a:r>
            <a:r>
              <a:rPr lang="zh-CN" altLang="en-US" sz="1600" dirty="0">
                <a:latin typeface="微软雅黑" panose="020B0503020204020204" pitchFamily="34" charset="-122"/>
                <a:ea typeface="微软雅黑" panose="020B0503020204020204" pitchFamily="34" charset="-122"/>
              </a:rPr>
              <a:t>。</a:t>
            </a: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r>
              <a:rPr lang="en-US" altLang="zh-CN" sz="1600" b="1" dirty="0">
                <a:latin typeface="微软雅黑" panose="020B0503020204020204" pitchFamily="34" charset="-122"/>
                <a:ea typeface="微软雅黑" panose="020B0503020204020204" pitchFamily="34" charset="-122"/>
              </a:rPr>
              <a:t>3</a:t>
            </a:r>
            <a:r>
              <a:rPr lang="zh-CN" altLang="zh-CN" sz="1600" b="1" dirty="0">
                <a:latin typeface="微软雅黑" panose="020B0503020204020204" pitchFamily="34" charset="-122"/>
                <a:ea typeface="微软雅黑" panose="020B0503020204020204" pitchFamily="34" charset="-122"/>
              </a:rPr>
              <a:t>．储蓄国债与银行理财产品的比较</a:t>
            </a:r>
            <a:endParaRPr lang="en-US" altLang="zh-CN" sz="1600" b="1" dirty="0">
              <a:latin typeface="微软雅黑" panose="020B0503020204020204" pitchFamily="34" charset="-122"/>
              <a:ea typeface="微软雅黑" panose="020B0503020204020204" pitchFamily="34" charset="-122"/>
            </a:endParaRPr>
          </a:p>
          <a:p>
            <a:pPr indent="421200" algn="just">
              <a:lnSpc>
                <a:spcPct val="150000"/>
              </a:lnSpc>
              <a:spcAft>
                <a:spcPts val="600"/>
              </a:spcAft>
            </a:pPr>
            <a:r>
              <a:rPr lang="zh-CN" altLang="zh-CN" sz="1600" dirty="0">
                <a:latin typeface="微软雅黑" panose="020B0503020204020204" pitchFamily="34" charset="-122"/>
                <a:ea typeface="微软雅黑" panose="020B0503020204020204" pitchFamily="34" charset="-122"/>
              </a:rPr>
              <a:t>储蓄国债有三点优势</a:t>
            </a:r>
            <a:r>
              <a:rPr lang="zh-CN" altLang="en-US" sz="1600" dirty="0">
                <a:latin typeface="微软雅黑" panose="020B0503020204020204" pitchFamily="34" charset="-122"/>
                <a:ea typeface="微软雅黑" panose="020B0503020204020204" pitchFamily="34" charset="-122"/>
              </a:rPr>
              <a:t>：</a:t>
            </a:r>
            <a:r>
              <a:rPr lang="zh-CN" altLang="zh-CN" sz="1600" dirty="0">
                <a:latin typeface="微软雅黑" panose="020B0503020204020204" pitchFamily="34" charset="-122"/>
                <a:ea typeface="微软雅黑" panose="020B0503020204020204" pitchFamily="34" charset="-122"/>
              </a:rPr>
              <a:t>国债属于</a:t>
            </a:r>
            <a:r>
              <a:rPr lang="zh-CN" altLang="zh-CN" sz="1600" b="1" dirty="0">
                <a:solidFill>
                  <a:srgbClr val="C00000"/>
                </a:solidFill>
                <a:latin typeface="微软雅黑" panose="020B0503020204020204" pitchFamily="34" charset="-122"/>
                <a:ea typeface="微软雅黑" panose="020B0503020204020204" pitchFamily="34" charset="-122"/>
              </a:rPr>
              <a:t>无风险资产</a:t>
            </a:r>
            <a:r>
              <a:rPr lang="zh-CN" altLang="zh-CN" sz="1600" dirty="0">
                <a:latin typeface="微软雅黑" panose="020B0503020204020204" pitchFamily="34" charset="-122"/>
                <a:ea typeface="微软雅黑" panose="020B0503020204020204" pitchFamily="34" charset="-122"/>
              </a:rPr>
              <a:t>，安全性极高</a:t>
            </a:r>
            <a:r>
              <a:rPr lang="zh-CN" altLang="en-US" sz="1600" dirty="0">
                <a:latin typeface="微软雅黑" panose="020B0503020204020204" pitchFamily="34" charset="-122"/>
                <a:ea typeface="微软雅黑" panose="020B0503020204020204" pitchFamily="34" charset="-122"/>
              </a:rPr>
              <a:t>；</a:t>
            </a:r>
            <a:r>
              <a:rPr lang="zh-CN" altLang="zh-CN" sz="1600" b="1" dirty="0">
                <a:solidFill>
                  <a:srgbClr val="C00000"/>
                </a:solidFill>
                <a:latin typeface="微软雅黑" panose="020B0503020204020204" pitchFamily="34" charset="-122"/>
                <a:ea typeface="微软雅黑" panose="020B0503020204020204" pitchFamily="34" charset="-122"/>
              </a:rPr>
              <a:t>收益稳定</a:t>
            </a:r>
            <a:r>
              <a:rPr lang="zh-CN" altLang="zh-CN" sz="1600" dirty="0">
                <a:latin typeface="微软雅黑" panose="020B0503020204020204" pitchFamily="34" charset="-122"/>
                <a:ea typeface="微软雅黑" panose="020B0503020204020204" pitchFamily="34" charset="-122"/>
              </a:rPr>
              <a:t>，利率高于同期限银行定存和地方政府债，</a:t>
            </a:r>
            <a:r>
              <a:rPr lang="zh-CN" altLang="en-US" sz="1600" dirty="0">
                <a:latin typeface="微软雅黑" panose="020B0503020204020204" pitchFamily="34" charset="-122"/>
                <a:ea typeface="微软雅黑" panose="020B0503020204020204" pitchFamily="34" charset="-122"/>
              </a:rPr>
              <a:t>甚至</a:t>
            </a:r>
            <a:r>
              <a:rPr lang="zh-CN" altLang="zh-CN" sz="1600" dirty="0">
                <a:latin typeface="微软雅黑" panose="020B0503020204020204" pitchFamily="34" charset="-122"/>
                <a:ea typeface="微软雅黑" panose="020B0503020204020204" pitchFamily="34" charset="-122"/>
              </a:rPr>
              <a:t>已高于很多稳健型理财产品收益率</a:t>
            </a:r>
            <a:r>
              <a:rPr lang="zh-CN" altLang="en-US" sz="1600" dirty="0">
                <a:latin typeface="微软雅黑" panose="020B0503020204020204" pitchFamily="34" charset="-122"/>
                <a:ea typeface="微软雅黑" panose="020B0503020204020204" pitchFamily="34" charset="-122"/>
              </a:rPr>
              <a:t>；</a:t>
            </a:r>
            <a:r>
              <a:rPr lang="zh-CN" altLang="zh-CN" sz="1600" dirty="0">
                <a:latin typeface="微软雅黑" panose="020B0503020204020204" pitchFamily="34" charset="-122"/>
                <a:ea typeface="微软雅黑" panose="020B0503020204020204" pitchFamily="34" charset="-122"/>
              </a:rPr>
              <a:t>与银行理财产品相比，国债认购起点低，</a:t>
            </a:r>
            <a:r>
              <a:rPr lang="zh-CN" altLang="zh-CN" sz="1600" b="1" dirty="0">
                <a:solidFill>
                  <a:srgbClr val="C00000"/>
                </a:solidFill>
                <a:latin typeface="微软雅黑" panose="020B0503020204020204" pitchFamily="34" charset="-122"/>
                <a:ea typeface="微软雅黑" panose="020B0503020204020204" pitchFamily="34" charset="-122"/>
              </a:rPr>
              <a:t>投资门槛不高</a:t>
            </a:r>
            <a:r>
              <a:rPr lang="zh-CN" altLang="zh-CN" sz="1600" dirty="0">
                <a:latin typeface="微软雅黑" panose="020B0503020204020204" pitchFamily="34" charset="-122"/>
                <a:ea typeface="微软雅黑" panose="020B0503020204020204" pitchFamily="34" charset="-122"/>
              </a:rPr>
              <a:t>。</a:t>
            </a: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r>
              <a:rPr lang="zh-CN" altLang="zh-CN" sz="1600" dirty="0">
                <a:latin typeface="微软雅黑" panose="020B0503020204020204" pitchFamily="34" charset="-122"/>
                <a:ea typeface="微软雅黑" panose="020B0503020204020204" pitchFamily="34" charset="-122"/>
              </a:rPr>
              <a:t>相对于理财产品，国债的主要</a:t>
            </a:r>
            <a:r>
              <a:rPr lang="zh-CN" altLang="zh-CN" sz="1600" b="1" dirty="0">
                <a:solidFill>
                  <a:srgbClr val="C00000"/>
                </a:solidFill>
                <a:latin typeface="微软雅黑" panose="020B0503020204020204" pitchFamily="34" charset="-122"/>
                <a:ea typeface="微软雅黑" panose="020B0503020204020204" pitchFamily="34" charset="-122"/>
              </a:rPr>
              <a:t>劣势</a:t>
            </a:r>
            <a:r>
              <a:rPr lang="zh-CN" altLang="zh-CN" sz="1600" dirty="0">
                <a:latin typeface="微软雅黑" panose="020B0503020204020204" pitchFamily="34" charset="-122"/>
                <a:ea typeface="微软雅黑" panose="020B0503020204020204" pitchFamily="34" charset="-122"/>
              </a:rPr>
              <a:t>在于其虽具有一定的</a:t>
            </a:r>
            <a:r>
              <a:rPr lang="zh-CN" altLang="zh-CN" sz="1600" b="1" dirty="0">
                <a:solidFill>
                  <a:srgbClr val="C00000"/>
                </a:solidFill>
                <a:latin typeface="微软雅黑" panose="020B0503020204020204" pitchFamily="34" charset="-122"/>
                <a:ea typeface="微软雅黑" panose="020B0503020204020204" pitchFamily="34" charset="-122"/>
              </a:rPr>
              <a:t>流动性</a:t>
            </a:r>
            <a:r>
              <a:rPr lang="zh-CN" altLang="zh-CN" sz="1600" dirty="0">
                <a:latin typeface="微软雅黑" panose="020B0503020204020204" pitchFamily="34" charset="-122"/>
                <a:ea typeface="微软雅黑" panose="020B0503020204020204" pitchFamily="34" charset="-122"/>
              </a:rPr>
              <a:t>，支持提前兑取，但会损失一定利息。</a:t>
            </a:r>
          </a:p>
          <a:p>
            <a:pPr indent="421200" algn="just">
              <a:lnSpc>
                <a:spcPct val="150000"/>
              </a:lnSpc>
              <a:spcAft>
                <a:spcPts val="600"/>
              </a:spcAft>
            </a:pP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266180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1DE82983-829D-40ED-8D9A-6A228D497603}"/>
              </a:ext>
            </a:extLst>
          </p:cNvPr>
          <p:cNvSpPr>
            <a:spLocks noGrp="1"/>
          </p:cNvSpPr>
          <p:nvPr>
            <p:ph type="sldNum" sz="quarter" idx="12"/>
          </p:nvPr>
        </p:nvSpPr>
        <p:spPr/>
        <p:txBody>
          <a:bodyPr/>
          <a:lstStyle/>
          <a:p>
            <a:fld id="{F923ED49-D744-4066-8B28-E413A5EA25A0}" type="slidenum">
              <a:rPr lang="zh-CN" altLang="en-US" smtClean="0"/>
              <a:pPr/>
              <a:t>19</a:t>
            </a:fld>
            <a:endParaRPr lang="zh-CN" altLang="en-US"/>
          </a:p>
        </p:txBody>
      </p:sp>
      <p:sp>
        <p:nvSpPr>
          <p:cNvPr id="4" name="文本框 3">
            <a:extLst>
              <a:ext uri="{FF2B5EF4-FFF2-40B4-BE49-F238E27FC236}">
                <a16:creationId xmlns:a16="http://schemas.microsoft.com/office/drawing/2014/main" id="{04D7FE0C-4538-4541-8E21-C126CC518139}"/>
              </a:ext>
            </a:extLst>
          </p:cNvPr>
          <p:cNvSpPr txBox="1"/>
          <p:nvPr/>
        </p:nvSpPr>
        <p:spPr>
          <a:xfrm>
            <a:off x="575556" y="755596"/>
            <a:ext cx="7992888" cy="3105081"/>
          </a:xfrm>
          <a:prstGeom prst="rect">
            <a:avLst/>
          </a:prstGeom>
          <a:noFill/>
        </p:spPr>
        <p:txBody>
          <a:bodyPr wrap="square" rtlCol="0">
            <a:spAutoFit/>
          </a:bodyPr>
          <a:lstStyle/>
          <a:p>
            <a:pPr indent="421200" algn="just">
              <a:lnSpc>
                <a:spcPct val="120000"/>
              </a:lnSpc>
              <a:spcAft>
                <a:spcPts val="600"/>
              </a:spcAft>
            </a:pPr>
            <a:r>
              <a:rPr lang="zh-CN" altLang="en-US" sz="2400" b="1" dirty="0">
                <a:latin typeface="微软雅黑" panose="020B0503020204020204" pitchFamily="34" charset="-122"/>
                <a:ea typeface="微软雅黑" panose="020B0503020204020204" pitchFamily="34" charset="-122"/>
              </a:rPr>
              <a:t>四、储蓄国债的投资者群体及投资特点</a:t>
            </a:r>
          </a:p>
          <a:p>
            <a:pPr indent="421200" algn="just">
              <a:lnSpc>
                <a:spcPct val="120000"/>
              </a:lnSpc>
              <a:spcAft>
                <a:spcPts val="600"/>
              </a:spcAft>
            </a:pPr>
            <a:r>
              <a:rPr lang="en-US" altLang="zh-CN" sz="1600" b="1" dirty="0">
                <a:latin typeface="微软雅黑" panose="020B0503020204020204" pitchFamily="34" charset="-122"/>
                <a:ea typeface="微软雅黑" panose="020B0503020204020204" pitchFamily="34" charset="-122"/>
              </a:rPr>
              <a:t>1</a:t>
            </a:r>
            <a:r>
              <a:rPr lang="zh-CN" altLang="en-US" sz="1600" b="1" dirty="0">
                <a:latin typeface="微软雅黑" panose="020B0503020204020204" pitchFamily="34" charset="-122"/>
                <a:ea typeface="微软雅黑" panose="020B0503020204020204" pitchFamily="34" charset="-122"/>
              </a:rPr>
              <a:t>．相对封闭的市场</a:t>
            </a:r>
          </a:p>
          <a:p>
            <a:pPr indent="421200" algn="just">
              <a:lnSpc>
                <a:spcPct val="120000"/>
              </a:lnSpc>
              <a:spcAft>
                <a:spcPts val="600"/>
              </a:spcAft>
            </a:pPr>
            <a:r>
              <a:rPr lang="zh-CN" altLang="en-US" sz="1600" dirty="0">
                <a:latin typeface="微软雅黑" panose="020B0503020204020204" pitchFamily="34" charset="-122"/>
                <a:ea typeface="微软雅黑" panose="020B0503020204020204" pitchFamily="34" charset="-122"/>
              </a:rPr>
              <a:t>与其他投资品种相比，储蓄国债发行市场是一个</a:t>
            </a:r>
            <a:r>
              <a:rPr lang="zh-CN" altLang="en-US" sz="1600" b="1" dirty="0">
                <a:solidFill>
                  <a:srgbClr val="C00000"/>
                </a:solidFill>
                <a:latin typeface="微软雅黑" panose="020B0503020204020204" pitchFamily="34" charset="-122"/>
                <a:ea typeface="微软雅黑" panose="020B0503020204020204" pitchFamily="34" charset="-122"/>
              </a:rPr>
              <a:t>相对封闭的市场</a:t>
            </a:r>
            <a:r>
              <a:rPr lang="zh-CN" altLang="en-US" sz="1600" dirty="0">
                <a:latin typeface="微软雅黑" panose="020B0503020204020204" pitchFamily="34" charset="-122"/>
                <a:ea typeface="微软雅黑" panose="020B0503020204020204" pitchFamily="34" charset="-122"/>
              </a:rPr>
              <a:t>，投资者群体主要是缺乏专业理财知识、追求稳健投资收益的工薪阶层和中老年人，每年新增客户比例较小；其</a:t>
            </a:r>
            <a:r>
              <a:rPr lang="zh-CN" altLang="en-US" sz="1600" b="1" dirty="0">
                <a:solidFill>
                  <a:srgbClr val="C00000"/>
                </a:solidFill>
                <a:latin typeface="微软雅黑" panose="020B0503020204020204" pitchFamily="34" charset="-122"/>
                <a:ea typeface="微软雅黑" panose="020B0503020204020204" pitchFamily="34" charset="-122"/>
              </a:rPr>
              <a:t>资金来源相对固定</a:t>
            </a:r>
            <a:r>
              <a:rPr lang="zh-CN" altLang="en-US" sz="1600" dirty="0">
                <a:latin typeface="微软雅黑" panose="020B0503020204020204" pitchFamily="34" charset="-122"/>
                <a:ea typeface="微软雅黑" panose="020B0503020204020204" pitchFamily="34" charset="-122"/>
              </a:rPr>
              <a:t>，主要是居民用于定期储蓄的资金和到期储蓄国债的兑付款。因此固定购债群体的持续滚动投资是保障其顺利发行的关键，储蓄国债的销售，需要将发行量与兑付量进行有效匹配。如表</a:t>
            </a:r>
            <a:r>
              <a:rPr lang="en-US" altLang="zh-CN" sz="1600" dirty="0">
                <a:latin typeface="微软雅黑" panose="020B0503020204020204" pitchFamily="34" charset="-122"/>
                <a:ea typeface="微软雅黑" panose="020B0503020204020204" pitchFamily="34" charset="-122"/>
              </a:rPr>
              <a:t>10.3</a:t>
            </a:r>
            <a:r>
              <a:rPr lang="zh-CN" altLang="en-US" sz="1600" dirty="0">
                <a:latin typeface="微软雅黑" panose="020B0503020204020204" pitchFamily="34" charset="-122"/>
                <a:ea typeface="微软雅黑" panose="020B0503020204020204" pitchFamily="34" charset="-122"/>
              </a:rPr>
              <a:t>所示，凭证式国债</a:t>
            </a:r>
            <a:r>
              <a:rPr lang="zh-CN" altLang="en-US" sz="1600" b="1" dirty="0">
                <a:solidFill>
                  <a:srgbClr val="C00000"/>
                </a:solidFill>
                <a:latin typeface="微软雅黑" panose="020B0503020204020204" pitchFamily="34" charset="-122"/>
                <a:ea typeface="微软雅黑" panose="020B0503020204020204" pitchFamily="34" charset="-122"/>
              </a:rPr>
              <a:t>兑付量大时</a:t>
            </a:r>
            <a:r>
              <a:rPr lang="zh-CN" altLang="en-US" sz="1600" dirty="0">
                <a:latin typeface="微软雅黑" panose="020B0503020204020204" pitchFamily="34" charset="-122"/>
                <a:ea typeface="微软雅黑" panose="020B0503020204020204" pitchFamily="34" charset="-122"/>
              </a:rPr>
              <a:t>，推出新的凭证式国债销售，完成率就会有所提高。</a:t>
            </a:r>
            <a:endParaRPr lang="en-US" altLang="zh-CN" sz="1600" dirty="0">
              <a:latin typeface="微软雅黑" panose="020B0503020204020204" pitchFamily="34" charset="-122"/>
              <a:ea typeface="微软雅黑" panose="020B0503020204020204" pitchFamily="34" charset="-122"/>
            </a:endParaRPr>
          </a:p>
          <a:p>
            <a:pPr indent="421200" algn="just">
              <a:lnSpc>
                <a:spcPct val="120000"/>
              </a:lnSpc>
              <a:spcAft>
                <a:spcPts val="600"/>
              </a:spcAft>
            </a:pPr>
            <a:r>
              <a:rPr lang="en-US" altLang="zh-CN" sz="1600" b="1" dirty="0">
                <a:latin typeface="微软雅黑" panose="020B0503020204020204" pitchFamily="34" charset="-122"/>
                <a:ea typeface="微软雅黑" panose="020B0503020204020204" pitchFamily="34" charset="-122"/>
              </a:rPr>
              <a:t>2</a:t>
            </a:r>
            <a:r>
              <a:rPr lang="zh-CN" altLang="zh-CN" sz="1600" b="1" dirty="0">
                <a:latin typeface="微软雅黑" panose="020B0503020204020204" pitchFamily="34" charset="-122"/>
                <a:ea typeface="微软雅黑" panose="020B0503020204020204" pitchFamily="34" charset="-122"/>
              </a:rPr>
              <a:t>．储蓄国债销售的地区差异</a:t>
            </a:r>
          </a:p>
        </p:txBody>
      </p:sp>
      <p:graphicFrame>
        <p:nvGraphicFramePr>
          <p:cNvPr id="5" name="表格 4">
            <a:extLst>
              <a:ext uri="{FF2B5EF4-FFF2-40B4-BE49-F238E27FC236}">
                <a16:creationId xmlns:a16="http://schemas.microsoft.com/office/drawing/2014/main" id="{8AEE53C4-1C81-4AE6-85DE-D0878608F374}"/>
              </a:ext>
            </a:extLst>
          </p:cNvPr>
          <p:cNvGraphicFramePr>
            <a:graphicFrameLocks noGrp="1"/>
          </p:cNvGraphicFramePr>
          <p:nvPr>
            <p:extLst>
              <p:ext uri="{D42A27DB-BD31-4B8C-83A1-F6EECF244321}">
                <p14:modId xmlns:p14="http://schemas.microsoft.com/office/powerpoint/2010/main" val="3724758611"/>
              </p:ext>
            </p:extLst>
          </p:nvPr>
        </p:nvGraphicFramePr>
        <p:xfrm>
          <a:off x="1043608" y="4181821"/>
          <a:ext cx="7056784" cy="1473150"/>
        </p:xfrm>
        <a:graphic>
          <a:graphicData uri="http://schemas.openxmlformats.org/drawingml/2006/table">
            <a:tbl>
              <a:tblPr firstRow="1" firstCol="1">
                <a:tableStyleId>{21E4AEA4-8DFA-4A89-87EB-49C32662AFE0}</a:tableStyleId>
              </a:tblPr>
              <a:tblGrid>
                <a:gridCol w="884920">
                  <a:extLst>
                    <a:ext uri="{9D8B030D-6E8A-4147-A177-3AD203B41FA5}">
                      <a16:colId xmlns:a16="http://schemas.microsoft.com/office/drawing/2014/main" val="2491780684"/>
                    </a:ext>
                  </a:extLst>
                </a:gridCol>
                <a:gridCol w="1240583">
                  <a:extLst>
                    <a:ext uri="{9D8B030D-6E8A-4147-A177-3AD203B41FA5}">
                      <a16:colId xmlns:a16="http://schemas.microsoft.com/office/drawing/2014/main" val="3063067879"/>
                    </a:ext>
                  </a:extLst>
                </a:gridCol>
                <a:gridCol w="932907">
                  <a:extLst>
                    <a:ext uri="{9D8B030D-6E8A-4147-A177-3AD203B41FA5}">
                      <a16:colId xmlns:a16="http://schemas.microsoft.com/office/drawing/2014/main" val="2088733174"/>
                    </a:ext>
                  </a:extLst>
                </a:gridCol>
                <a:gridCol w="1950495">
                  <a:extLst>
                    <a:ext uri="{9D8B030D-6E8A-4147-A177-3AD203B41FA5}">
                      <a16:colId xmlns:a16="http://schemas.microsoft.com/office/drawing/2014/main" val="1535515179"/>
                    </a:ext>
                  </a:extLst>
                </a:gridCol>
                <a:gridCol w="1024645">
                  <a:extLst>
                    <a:ext uri="{9D8B030D-6E8A-4147-A177-3AD203B41FA5}">
                      <a16:colId xmlns:a16="http://schemas.microsoft.com/office/drawing/2014/main" val="3460085517"/>
                    </a:ext>
                  </a:extLst>
                </a:gridCol>
                <a:gridCol w="1023234">
                  <a:extLst>
                    <a:ext uri="{9D8B030D-6E8A-4147-A177-3AD203B41FA5}">
                      <a16:colId xmlns:a16="http://schemas.microsoft.com/office/drawing/2014/main" val="1774837465"/>
                    </a:ext>
                  </a:extLst>
                </a:gridCol>
              </a:tblGrid>
              <a:tr h="245525">
                <a:tc>
                  <a:txBody>
                    <a:bodyPr/>
                    <a:lstStyle/>
                    <a:p>
                      <a:pPr algn="just"/>
                      <a:r>
                        <a:rPr lang="zh-CN" sz="1400" kern="100">
                          <a:effectLst/>
                        </a:rPr>
                        <a:t>期次</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just"/>
                      <a:r>
                        <a:rPr lang="zh-CN" sz="1400" kern="100">
                          <a:effectLst/>
                        </a:rPr>
                        <a:t>日期</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just"/>
                      <a:r>
                        <a:rPr lang="zh-CN" sz="1400" kern="100">
                          <a:effectLst/>
                        </a:rPr>
                        <a:t>发行量</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just"/>
                      <a:r>
                        <a:rPr lang="zh-CN" sz="1400" kern="100">
                          <a:effectLst/>
                        </a:rPr>
                        <a:t>兑付量（本金）</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just"/>
                      <a:r>
                        <a:rPr lang="zh-CN" sz="1400" kern="100">
                          <a:effectLst/>
                        </a:rPr>
                        <a:t>比例</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just"/>
                      <a:r>
                        <a:rPr lang="zh-CN" sz="1400" kern="100">
                          <a:effectLst/>
                        </a:rPr>
                        <a:t>完成率</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1377161326"/>
                  </a:ext>
                </a:extLst>
              </a:tr>
              <a:tr h="245525">
                <a:tc>
                  <a:txBody>
                    <a:bodyPr/>
                    <a:lstStyle/>
                    <a:p>
                      <a:pPr algn="just"/>
                      <a:r>
                        <a:rPr lang="zh-CN" sz="1400" kern="100">
                          <a:effectLst/>
                        </a:rPr>
                        <a:t>一期</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just"/>
                      <a:r>
                        <a:rPr lang="en-US" sz="1400" kern="100">
                          <a:effectLst/>
                        </a:rPr>
                        <a:t>3</a:t>
                      </a:r>
                      <a:r>
                        <a:rPr lang="zh-CN" sz="1400" kern="100">
                          <a:effectLst/>
                        </a:rPr>
                        <a:t>月份</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r"/>
                      <a:r>
                        <a:rPr lang="en-US" sz="1400" kern="100">
                          <a:effectLst/>
                        </a:rPr>
                        <a:t>450.00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r"/>
                      <a:r>
                        <a:rPr lang="en-US" sz="1400" kern="100" dirty="0">
                          <a:effectLst/>
                        </a:rPr>
                        <a:t>383.47</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r"/>
                      <a:r>
                        <a:rPr lang="en-US" sz="1400" kern="100">
                          <a:effectLst/>
                        </a:rPr>
                        <a:t>0.85</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r"/>
                      <a:r>
                        <a:rPr lang="en-US" sz="1400" kern="100">
                          <a:effectLst/>
                        </a:rPr>
                        <a:t>0.98</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2986055971"/>
                  </a:ext>
                </a:extLst>
              </a:tr>
              <a:tr h="245525">
                <a:tc>
                  <a:txBody>
                    <a:bodyPr/>
                    <a:lstStyle/>
                    <a:p>
                      <a:pPr algn="just"/>
                      <a:r>
                        <a:rPr lang="zh-CN" sz="1400" kern="100">
                          <a:effectLst/>
                        </a:rPr>
                        <a:t>二期</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just"/>
                      <a:r>
                        <a:rPr lang="en-US" sz="1400" kern="100">
                          <a:effectLst/>
                        </a:rPr>
                        <a:t>4</a:t>
                      </a:r>
                      <a:r>
                        <a:rPr lang="zh-CN" sz="1400" kern="100">
                          <a:effectLst/>
                        </a:rPr>
                        <a:t>－</a:t>
                      </a:r>
                      <a:r>
                        <a:rPr lang="en-US" sz="1400" kern="100">
                          <a:effectLst/>
                        </a:rPr>
                        <a:t>5</a:t>
                      </a:r>
                      <a:r>
                        <a:rPr lang="zh-CN" sz="1400" kern="100">
                          <a:effectLst/>
                        </a:rPr>
                        <a:t>月</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r"/>
                      <a:r>
                        <a:rPr lang="en-US" sz="1400" kern="100">
                          <a:effectLst/>
                        </a:rPr>
                        <a:t>965.50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r"/>
                      <a:r>
                        <a:rPr lang="en-US" sz="1400" kern="100">
                          <a:effectLst/>
                        </a:rPr>
                        <a:t>456.53</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r"/>
                      <a:r>
                        <a:rPr lang="en-US" sz="1400" kern="100">
                          <a:effectLst/>
                        </a:rPr>
                        <a:t>0.47</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r"/>
                      <a:r>
                        <a:rPr lang="en-US" sz="1400" kern="100" dirty="0">
                          <a:effectLst/>
                        </a:rPr>
                        <a:t>0.94</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2505512675"/>
                  </a:ext>
                </a:extLst>
              </a:tr>
              <a:tr h="245525">
                <a:tc>
                  <a:txBody>
                    <a:bodyPr/>
                    <a:lstStyle/>
                    <a:p>
                      <a:pPr algn="just"/>
                      <a:r>
                        <a:rPr lang="zh-CN" sz="1400" kern="100">
                          <a:effectLst/>
                        </a:rPr>
                        <a:t>四期</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just"/>
                      <a:r>
                        <a:rPr lang="en-US" sz="1400" kern="100">
                          <a:effectLst/>
                        </a:rPr>
                        <a:t>7</a:t>
                      </a:r>
                      <a:r>
                        <a:rPr lang="zh-CN" sz="1400" kern="100">
                          <a:effectLst/>
                        </a:rPr>
                        <a:t>－</a:t>
                      </a:r>
                      <a:r>
                        <a:rPr lang="en-US" sz="1400" kern="100">
                          <a:effectLst/>
                        </a:rPr>
                        <a:t>8</a:t>
                      </a:r>
                      <a:r>
                        <a:rPr lang="zh-CN" sz="1400" kern="100">
                          <a:effectLst/>
                        </a:rPr>
                        <a:t>月</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r"/>
                      <a:r>
                        <a:rPr lang="en-US" sz="1400" kern="100">
                          <a:effectLst/>
                        </a:rPr>
                        <a:t>500.00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r"/>
                      <a:r>
                        <a:rPr lang="en-US" sz="1400" kern="100">
                          <a:effectLst/>
                        </a:rPr>
                        <a:t>150.00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r"/>
                      <a:r>
                        <a:rPr lang="en-US" sz="1400" kern="100">
                          <a:effectLst/>
                        </a:rPr>
                        <a:t>0.30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r"/>
                      <a:r>
                        <a:rPr lang="en-US" sz="1400" kern="100">
                          <a:effectLst/>
                        </a:rPr>
                        <a:t>0.92</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2094180453"/>
                  </a:ext>
                </a:extLst>
              </a:tr>
              <a:tr h="245525">
                <a:tc>
                  <a:txBody>
                    <a:bodyPr/>
                    <a:lstStyle/>
                    <a:p>
                      <a:pPr algn="just"/>
                      <a:r>
                        <a:rPr lang="zh-CN" sz="1400" kern="100">
                          <a:effectLst/>
                        </a:rPr>
                        <a:t>六期</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just"/>
                      <a:r>
                        <a:rPr lang="en-US" sz="1400" kern="100">
                          <a:effectLst/>
                        </a:rPr>
                        <a:t>10</a:t>
                      </a:r>
                      <a:r>
                        <a:rPr lang="zh-CN" sz="1400" kern="100">
                          <a:effectLst/>
                        </a:rPr>
                        <a:t>－</a:t>
                      </a:r>
                      <a:r>
                        <a:rPr lang="en-US" sz="1400" kern="100">
                          <a:effectLst/>
                        </a:rPr>
                        <a:t>11</a:t>
                      </a:r>
                      <a:r>
                        <a:rPr lang="zh-CN" sz="1400" kern="100">
                          <a:effectLst/>
                        </a:rPr>
                        <a:t>月</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r"/>
                      <a:r>
                        <a:rPr lang="en-US" sz="1400" kern="100">
                          <a:effectLst/>
                        </a:rPr>
                        <a:t>200.00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r"/>
                      <a:r>
                        <a:rPr lang="en-US" sz="1400" kern="100">
                          <a:effectLst/>
                        </a:rPr>
                        <a:t>502.10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r"/>
                      <a:r>
                        <a:rPr lang="en-US" sz="1400" kern="100">
                          <a:effectLst/>
                        </a:rPr>
                        <a:t>2.51</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r"/>
                      <a:r>
                        <a:rPr lang="en-US" sz="1400" kern="100">
                          <a:effectLst/>
                        </a:rPr>
                        <a:t>0.99</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3216511232"/>
                  </a:ext>
                </a:extLst>
              </a:tr>
              <a:tr h="245525">
                <a:tc>
                  <a:txBody>
                    <a:bodyPr/>
                    <a:lstStyle/>
                    <a:p>
                      <a:pPr algn="just"/>
                      <a:r>
                        <a:rPr lang="zh-CN" sz="1400" kern="100" dirty="0">
                          <a:effectLst/>
                        </a:rPr>
                        <a:t>合计</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just"/>
                      <a:r>
                        <a:rPr lang="en-US" sz="1400" kern="100" dirty="0">
                          <a:effectLst/>
                        </a:rPr>
                        <a:t> </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r"/>
                      <a:r>
                        <a:rPr lang="en-US" sz="1400" kern="100" dirty="0">
                          <a:effectLst/>
                        </a:rPr>
                        <a:t>2115.50</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r"/>
                      <a:r>
                        <a:rPr lang="en-US" sz="1400" kern="100">
                          <a:effectLst/>
                        </a:rPr>
                        <a:t>1842.10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r"/>
                      <a:r>
                        <a:rPr lang="en-US" sz="1400" kern="100">
                          <a:effectLst/>
                        </a:rPr>
                        <a:t>0.87</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r"/>
                      <a:r>
                        <a:rPr lang="en-US" sz="1400" kern="100" dirty="0">
                          <a:effectLst/>
                        </a:rPr>
                        <a:t> </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1302701417"/>
                  </a:ext>
                </a:extLst>
              </a:tr>
            </a:tbl>
          </a:graphicData>
        </a:graphic>
      </p:graphicFrame>
      <p:sp>
        <p:nvSpPr>
          <p:cNvPr id="6" name="Rectangle 1">
            <a:extLst>
              <a:ext uri="{FF2B5EF4-FFF2-40B4-BE49-F238E27FC236}">
                <a16:creationId xmlns:a16="http://schemas.microsoft.com/office/drawing/2014/main" id="{BC10B371-513D-428D-AB38-D3F4D812036F}"/>
              </a:ext>
            </a:extLst>
          </p:cNvPr>
          <p:cNvSpPr>
            <a:spLocks noChangeArrowheads="1"/>
          </p:cNvSpPr>
          <p:nvPr/>
        </p:nvSpPr>
        <p:spPr bwMode="auto">
          <a:xfrm>
            <a:off x="1979712" y="3857568"/>
            <a:ext cx="542488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表</a:t>
            </a:r>
            <a:r>
              <a:rPr kumimoji="0" lang="en-US" altLang="zh-CN"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10.3  2004</a:t>
            </a:r>
            <a:r>
              <a:rPr kumimoji="0" lang="zh-CN" altLang="en-US"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年到期凭证式国债发行与兑付情况表（单位：亿元）</a:t>
            </a:r>
            <a:endParaRPr kumimoji="0" lang="zh-CN" altLang="en-US" sz="10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
        <p:nvSpPr>
          <p:cNvPr id="8" name="Rectangle 1">
            <a:extLst>
              <a:ext uri="{FF2B5EF4-FFF2-40B4-BE49-F238E27FC236}">
                <a16:creationId xmlns:a16="http://schemas.microsoft.com/office/drawing/2014/main" id="{60B7DF75-D7E7-4598-8546-0189F10AE6A6}"/>
              </a:ext>
            </a:extLst>
          </p:cNvPr>
          <p:cNvSpPr>
            <a:spLocks noChangeArrowheads="1"/>
          </p:cNvSpPr>
          <p:nvPr/>
        </p:nvSpPr>
        <p:spPr bwMode="auto">
          <a:xfrm>
            <a:off x="827584" y="5633024"/>
            <a:ext cx="7488832"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注：</a:t>
            </a:r>
            <a:endParaRPr kumimoji="0" lang="en-US" altLang="zh-CN" sz="14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a:t>
            </a:r>
            <a:r>
              <a:rPr kumimoji="0" lang="en-US" altLang="zh-CN" sz="14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1</a:t>
            </a:r>
            <a:r>
              <a:rPr kumimoji="0" lang="zh-CN" altLang="en-US" sz="14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）上表剔除了凭证式国债（电子记账品种）的统计；</a:t>
            </a:r>
            <a:endParaRPr kumimoji="0" lang="en-US" altLang="zh-CN" sz="14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a:t>
            </a:r>
            <a:r>
              <a:rPr kumimoji="0" lang="en-US" altLang="zh-CN" sz="14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2</a:t>
            </a:r>
            <a:r>
              <a:rPr kumimoji="0" lang="zh-CN" altLang="en-US" sz="14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）“比例”为兑付量占发行量的比重；</a:t>
            </a:r>
            <a:endParaRPr kumimoji="0" lang="en-US" altLang="zh-CN" sz="14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a:t>
            </a:r>
            <a:r>
              <a:rPr kumimoji="0" lang="en-US" altLang="zh-CN" sz="14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3</a:t>
            </a:r>
            <a:r>
              <a:rPr kumimoji="0" lang="zh-CN" altLang="en-US" sz="14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）完成率是指承销机构实际面向社会发售量占相应期次凭证式国债发行计划的比重。 </a:t>
            </a:r>
            <a:endParaRPr kumimoji="0" lang="zh-CN" altLang="en-US" sz="36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80730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53F6D8D1-D65F-4BD3-BB30-639C09550FE3}"/>
              </a:ext>
            </a:extLst>
          </p:cNvPr>
          <p:cNvSpPr>
            <a:spLocks noGrp="1"/>
          </p:cNvSpPr>
          <p:nvPr>
            <p:ph type="sldNum" sz="quarter" idx="12"/>
          </p:nvPr>
        </p:nvSpPr>
        <p:spPr/>
        <p:txBody>
          <a:bodyPr/>
          <a:lstStyle/>
          <a:p>
            <a:fld id="{F923ED49-D744-4066-8B28-E413A5EA25A0}" type="slidenum">
              <a:rPr lang="zh-CN" altLang="en-US" smtClean="0"/>
              <a:pPr/>
              <a:t>2</a:t>
            </a:fld>
            <a:endParaRPr lang="zh-CN" altLang="en-US"/>
          </a:p>
        </p:txBody>
      </p:sp>
      <p:sp>
        <p:nvSpPr>
          <p:cNvPr id="3" name="文本框 2">
            <a:extLst>
              <a:ext uri="{FF2B5EF4-FFF2-40B4-BE49-F238E27FC236}">
                <a16:creationId xmlns:a16="http://schemas.microsoft.com/office/drawing/2014/main" id="{ECC94AFF-98BB-426D-9BFD-362829532C33}"/>
              </a:ext>
            </a:extLst>
          </p:cNvPr>
          <p:cNvSpPr txBox="1"/>
          <p:nvPr/>
        </p:nvSpPr>
        <p:spPr>
          <a:xfrm>
            <a:off x="971600" y="1196752"/>
            <a:ext cx="7056784" cy="4265398"/>
          </a:xfrm>
          <a:prstGeom prst="rect">
            <a:avLst/>
          </a:prstGeom>
          <a:noFill/>
        </p:spPr>
        <p:txBody>
          <a:bodyPr wrap="square" rtlCol="0">
            <a:spAutoFit/>
          </a:bodyPr>
          <a:lstStyle/>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储蓄国债（</a:t>
            </a:r>
            <a:r>
              <a:rPr lang="en-US" altLang="zh-CN" sz="1600" dirty="0">
                <a:latin typeface="微软雅黑" panose="020B0503020204020204" pitchFamily="34" charset="-122"/>
                <a:ea typeface="微软雅黑" panose="020B0503020204020204" pitchFamily="34" charset="-122"/>
              </a:rPr>
              <a:t>Savings Bonds</a:t>
            </a:r>
            <a:r>
              <a:rPr lang="zh-CN" altLang="en-US" sz="1600" dirty="0">
                <a:latin typeface="微软雅黑" panose="020B0503020204020204" pitchFamily="34" charset="-122"/>
                <a:ea typeface="微软雅黑" panose="020B0503020204020204" pitchFamily="34" charset="-122"/>
              </a:rPr>
              <a:t>）是指一国政府面向</a:t>
            </a:r>
            <a:r>
              <a:rPr lang="zh-CN" altLang="en-US" sz="1600" b="1" dirty="0">
                <a:solidFill>
                  <a:srgbClr val="C00000"/>
                </a:solidFill>
                <a:latin typeface="微软雅黑" panose="020B0503020204020204" pitchFamily="34" charset="-122"/>
                <a:ea typeface="微软雅黑" panose="020B0503020204020204" pitchFamily="34" charset="-122"/>
              </a:rPr>
              <a:t>个人投资者</a:t>
            </a:r>
            <a:r>
              <a:rPr lang="zh-CN" altLang="en-US" sz="1600" dirty="0">
                <a:latin typeface="微软雅黑" panose="020B0503020204020204" pitchFamily="34" charset="-122"/>
                <a:ea typeface="微软雅黑" panose="020B0503020204020204" pitchFamily="34" charset="-122"/>
              </a:rPr>
              <a:t>发行的，以吸收个人储蓄资金为目的，满足长期储蓄性投资需求的一种</a:t>
            </a:r>
            <a:r>
              <a:rPr lang="zh-CN" altLang="en-US" sz="1600" b="1" dirty="0">
                <a:solidFill>
                  <a:srgbClr val="C00000"/>
                </a:solidFill>
                <a:latin typeface="微软雅黑" panose="020B0503020204020204" pitchFamily="34" charset="-122"/>
                <a:ea typeface="微软雅黑" panose="020B0503020204020204" pitchFamily="34" charset="-122"/>
              </a:rPr>
              <a:t>不可流通国债</a:t>
            </a:r>
            <a:r>
              <a:rPr lang="zh-CN" altLang="en-US" sz="1600" dirty="0">
                <a:latin typeface="微软雅黑" panose="020B0503020204020204" pitchFamily="34" charset="-122"/>
                <a:ea typeface="微软雅黑" panose="020B0503020204020204" pitchFamily="34" charset="-122"/>
              </a:rPr>
              <a:t>。储蓄国债在英国、美国等西方国家历史悠久，曾经在各国的国债发展历史中扮演过重要角色，并逐渐演变出丰富的品种。当前金融市场发展较为成熟，可供个人投资的金融产品已经十分丰富，但各国仍然保留了一定比例的储蓄国债。</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我国的储蓄国债包括</a:t>
            </a:r>
            <a:r>
              <a:rPr lang="en-US" altLang="zh-CN" sz="1600" dirty="0">
                <a:latin typeface="微软雅黑" panose="020B0503020204020204" pitchFamily="34" charset="-122"/>
                <a:ea typeface="微软雅黑" panose="020B0503020204020204" pitchFamily="34" charset="-122"/>
              </a:rPr>
              <a:t>1994</a:t>
            </a:r>
            <a:r>
              <a:rPr lang="zh-CN" altLang="en-US" sz="1600" dirty="0">
                <a:latin typeface="微软雅黑" panose="020B0503020204020204" pitchFamily="34" charset="-122"/>
                <a:ea typeface="微软雅黑" panose="020B0503020204020204" pitchFamily="34" charset="-122"/>
              </a:rPr>
              <a:t>年推出的</a:t>
            </a:r>
            <a:r>
              <a:rPr lang="zh-CN" altLang="en-US" sz="1600" b="1" dirty="0">
                <a:solidFill>
                  <a:srgbClr val="C00000"/>
                </a:solidFill>
                <a:latin typeface="微软雅黑" panose="020B0503020204020204" pitchFamily="34" charset="-122"/>
                <a:ea typeface="微软雅黑" panose="020B0503020204020204" pitchFamily="34" charset="-122"/>
              </a:rPr>
              <a:t>凭证式国债</a:t>
            </a:r>
            <a:r>
              <a:rPr lang="zh-CN" altLang="en-US" sz="1600" dirty="0">
                <a:latin typeface="微软雅黑" panose="020B0503020204020204" pitchFamily="34" charset="-122"/>
                <a:ea typeface="微软雅黑" panose="020B0503020204020204" pitchFamily="34" charset="-122"/>
              </a:rPr>
              <a:t>和</a:t>
            </a:r>
            <a:r>
              <a:rPr lang="en-US" altLang="zh-CN" sz="1600" dirty="0">
                <a:latin typeface="微软雅黑" panose="020B0503020204020204" pitchFamily="34" charset="-122"/>
                <a:ea typeface="微软雅黑" panose="020B0503020204020204" pitchFamily="34" charset="-122"/>
              </a:rPr>
              <a:t>2006</a:t>
            </a:r>
            <a:r>
              <a:rPr lang="zh-CN" altLang="en-US" sz="1600" dirty="0">
                <a:latin typeface="微软雅黑" panose="020B0503020204020204" pitchFamily="34" charset="-122"/>
                <a:ea typeface="微软雅黑" panose="020B0503020204020204" pitchFamily="34" charset="-122"/>
              </a:rPr>
              <a:t>年推出的</a:t>
            </a:r>
            <a:r>
              <a:rPr lang="zh-CN" altLang="en-US" sz="1600" b="1" dirty="0">
                <a:solidFill>
                  <a:srgbClr val="C00000"/>
                </a:solidFill>
                <a:latin typeface="微软雅黑" panose="020B0503020204020204" pitchFamily="34" charset="-122"/>
                <a:ea typeface="微软雅黑" panose="020B0503020204020204" pitchFamily="34" charset="-122"/>
              </a:rPr>
              <a:t>电子式储蓄国债</a:t>
            </a:r>
            <a:r>
              <a:rPr lang="zh-CN" altLang="en-US" sz="1600" dirty="0">
                <a:latin typeface="微软雅黑" panose="020B0503020204020204" pitchFamily="34" charset="-122"/>
                <a:ea typeface="微软雅黑" panose="020B0503020204020204" pitchFamily="34" charset="-122"/>
              </a:rPr>
              <a:t>。目前</a:t>
            </a:r>
            <a:r>
              <a:rPr lang="zh-CN" altLang="en-US" sz="1600" b="1" dirty="0">
                <a:solidFill>
                  <a:srgbClr val="C00000"/>
                </a:solidFill>
                <a:latin typeface="微软雅黑" panose="020B0503020204020204" pitchFamily="34" charset="-122"/>
                <a:ea typeface="微软雅黑" panose="020B0503020204020204" pitchFamily="34" charset="-122"/>
              </a:rPr>
              <a:t>储蓄国债</a:t>
            </a:r>
            <a:r>
              <a:rPr lang="zh-CN" altLang="en-US" sz="1600" dirty="0">
                <a:latin typeface="微软雅黑" panose="020B0503020204020204" pitchFamily="34" charset="-122"/>
                <a:ea typeface="微软雅黑" panose="020B0503020204020204" pitchFamily="34" charset="-122"/>
              </a:rPr>
              <a:t>和</a:t>
            </a:r>
            <a:r>
              <a:rPr lang="zh-CN" altLang="en-US" sz="1600" b="1" dirty="0">
                <a:solidFill>
                  <a:srgbClr val="C00000"/>
                </a:solidFill>
                <a:latin typeface="微软雅黑" panose="020B0503020204020204" pitchFamily="34" charset="-122"/>
                <a:ea typeface="微软雅黑" panose="020B0503020204020204" pitchFamily="34" charset="-122"/>
              </a:rPr>
              <a:t>记账式国债</a:t>
            </a:r>
            <a:r>
              <a:rPr lang="zh-CN" altLang="en-US" sz="1600" dirty="0">
                <a:latin typeface="微软雅黑" panose="020B0503020204020204" pitchFamily="34" charset="-122"/>
                <a:ea typeface="微软雅黑" panose="020B0503020204020204" pitchFamily="34" charset="-122"/>
              </a:rPr>
              <a:t>并列成为我国国债发行的</a:t>
            </a:r>
            <a:r>
              <a:rPr lang="zh-CN" altLang="en-US" sz="1600" b="1" dirty="0">
                <a:solidFill>
                  <a:srgbClr val="C00000"/>
                </a:solidFill>
                <a:latin typeface="微软雅黑" panose="020B0503020204020204" pitchFamily="34" charset="-122"/>
                <a:ea typeface="微软雅黑" panose="020B0503020204020204" pitchFamily="34" charset="-122"/>
              </a:rPr>
              <a:t>两大主要品种</a:t>
            </a:r>
            <a:r>
              <a:rPr lang="zh-CN" altLang="en-US" sz="1600" dirty="0">
                <a:latin typeface="微软雅黑" panose="020B0503020204020204" pitchFamily="34" charset="-122"/>
                <a:ea typeface="微软雅黑" panose="020B0503020204020204" pitchFamily="34" charset="-122"/>
              </a:rPr>
              <a:t>。这两个品种将在我国</a:t>
            </a:r>
            <a:r>
              <a:rPr lang="zh-CN" altLang="en-US" sz="1600" b="1" dirty="0">
                <a:solidFill>
                  <a:srgbClr val="C00000"/>
                </a:solidFill>
                <a:latin typeface="微软雅黑" panose="020B0503020204020204" pitchFamily="34" charset="-122"/>
                <a:ea typeface="微软雅黑" panose="020B0503020204020204" pitchFamily="34" charset="-122"/>
              </a:rPr>
              <a:t>长期并存</a:t>
            </a:r>
            <a:r>
              <a:rPr lang="zh-CN" altLang="en-US" sz="1600" dirty="0">
                <a:latin typeface="微软雅黑" panose="020B0503020204020204" pitchFamily="34" charset="-122"/>
                <a:ea typeface="微软雅黑" panose="020B0503020204020204" pitchFamily="34" charset="-122"/>
              </a:rPr>
              <a:t>。</a:t>
            </a: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之所以将</a:t>
            </a:r>
            <a:r>
              <a:rPr lang="zh-CN" altLang="en-US" sz="1600" b="1" dirty="0">
                <a:solidFill>
                  <a:srgbClr val="C00000"/>
                </a:solidFill>
                <a:latin typeface="微软雅黑" panose="020B0503020204020204" pitchFamily="34" charset="-122"/>
                <a:ea typeface="微软雅黑" panose="020B0503020204020204" pitchFamily="34" charset="-122"/>
              </a:rPr>
              <a:t>储蓄国债</a:t>
            </a:r>
            <a:r>
              <a:rPr lang="zh-CN" altLang="en-US" sz="1600" dirty="0">
                <a:latin typeface="微软雅黑" panose="020B0503020204020204" pitchFamily="34" charset="-122"/>
                <a:ea typeface="微软雅黑" panose="020B0503020204020204" pitchFamily="34" charset="-122"/>
              </a:rPr>
              <a:t>列为单独一章，是因为储蓄国债的发行对象、发行程序、兑取方式与</a:t>
            </a:r>
            <a:r>
              <a:rPr lang="zh-CN" altLang="en-US" sz="1600" b="1" dirty="0">
                <a:solidFill>
                  <a:srgbClr val="C00000"/>
                </a:solidFill>
                <a:latin typeface="微软雅黑" panose="020B0503020204020204" pitchFamily="34" charset="-122"/>
                <a:ea typeface="微软雅黑" panose="020B0503020204020204" pitchFamily="34" charset="-122"/>
              </a:rPr>
              <a:t>记账式国债</a:t>
            </a:r>
            <a:r>
              <a:rPr lang="zh-CN" altLang="en-US" sz="1600" dirty="0">
                <a:latin typeface="微软雅黑" panose="020B0503020204020204" pitchFamily="34" charset="-122"/>
                <a:ea typeface="微软雅黑" panose="020B0503020204020204" pitchFamily="34" charset="-122"/>
              </a:rPr>
              <a:t>均存在较大差别。</a:t>
            </a:r>
          </a:p>
        </p:txBody>
      </p:sp>
    </p:spTree>
    <p:extLst>
      <p:ext uri="{BB962C8B-B14F-4D97-AF65-F5344CB8AC3E}">
        <p14:creationId xmlns:p14="http://schemas.microsoft.com/office/powerpoint/2010/main" val="11524295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20</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储蓄国债的承销与发行</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四</a:t>
            </a:r>
          </a:p>
        </p:txBody>
      </p:sp>
    </p:spTree>
    <p:extLst>
      <p:ext uri="{BB962C8B-B14F-4D97-AF65-F5344CB8AC3E}">
        <p14:creationId xmlns:p14="http://schemas.microsoft.com/office/powerpoint/2010/main" val="24965949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6CFECC5A-CB5F-464A-8333-531D29973E29}"/>
              </a:ext>
            </a:extLst>
          </p:cNvPr>
          <p:cNvSpPr>
            <a:spLocks noGrp="1"/>
          </p:cNvSpPr>
          <p:nvPr>
            <p:ph type="sldNum" sz="quarter" idx="12"/>
          </p:nvPr>
        </p:nvSpPr>
        <p:spPr/>
        <p:txBody>
          <a:bodyPr/>
          <a:lstStyle/>
          <a:p>
            <a:fld id="{F923ED49-D744-4066-8B28-E413A5EA25A0}" type="slidenum">
              <a:rPr lang="zh-CN" altLang="en-US" smtClean="0"/>
              <a:pPr/>
              <a:t>21</a:t>
            </a:fld>
            <a:endParaRPr lang="zh-CN" altLang="en-US"/>
          </a:p>
        </p:txBody>
      </p:sp>
      <p:sp>
        <p:nvSpPr>
          <p:cNvPr id="4" name="文本框 3">
            <a:extLst>
              <a:ext uri="{FF2B5EF4-FFF2-40B4-BE49-F238E27FC236}">
                <a16:creationId xmlns:a16="http://schemas.microsoft.com/office/drawing/2014/main" id="{925FEDD9-F8CD-4C22-8FB6-4FF4235D1FDD}"/>
              </a:ext>
            </a:extLst>
          </p:cNvPr>
          <p:cNvSpPr txBox="1"/>
          <p:nvPr/>
        </p:nvSpPr>
        <p:spPr>
          <a:xfrm>
            <a:off x="441884" y="692696"/>
            <a:ext cx="8234572" cy="6299802"/>
          </a:xfrm>
          <a:prstGeom prst="rect">
            <a:avLst/>
          </a:prstGeom>
          <a:noFill/>
        </p:spPr>
        <p:txBody>
          <a:bodyPr wrap="square" rtlCol="0">
            <a:spAutoFit/>
          </a:bodyPr>
          <a:lstStyle/>
          <a:p>
            <a:pPr indent="421200" algn="just">
              <a:lnSpc>
                <a:spcPct val="120000"/>
              </a:lnSpc>
              <a:spcAft>
                <a:spcPts val="400"/>
              </a:spcAft>
            </a:pPr>
            <a:r>
              <a:rPr lang="zh-CN" altLang="en-US" sz="1600" dirty="0">
                <a:latin typeface="微软雅黑" panose="020B0503020204020204" pitchFamily="34" charset="-122"/>
                <a:ea typeface="微软雅黑" panose="020B0503020204020204" pitchFamily="34" charset="-122"/>
              </a:rPr>
              <a:t>储蓄国债的承销与发行工作由</a:t>
            </a:r>
            <a:r>
              <a:rPr lang="zh-CN" altLang="en-US" sz="1600" b="1" dirty="0">
                <a:solidFill>
                  <a:srgbClr val="C00000"/>
                </a:solidFill>
                <a:latin typeface="微软雅黑" panose="020B0503020204020204" pitchFamily="34" charset="-122"/>
                <a:ea typeface="微软雅黑" panose="020B0503020204020204" pitchFamily="34" charset="-122"/>
              </a:rPr>
              <a:t>财政部和中国人民银行</a:t>
            </a:r>
            <a:r>
              <a:rPr lang="zh-CN" altLang="en-US" sz="1600" dirty="0">
                <a:latin typeface="微软雅黑" panose="020B0503020204020204" pitchFamily="34" charset="-122"/>
                <a:ea typeface="微软雅黑" panose="020B0503020204020204" pitchFamily="34" charset="-122"/>
              </a:rPr>
              <a:t>共同组织。</a:t>
            </a:r>
          </a:p>
          <a:p>
            <a:pPr indent="421200" algn="just">
              <a:lnSpc>
                <a:spcPct val="120000"/>
              </a:lnSpc>
              <a:spcAft>
                <a:spcPts val="400"/>
              </a:spcAft>
            </a:pPr>
            <a:r>
              <a:rPr lang="zh-CN" altLang="en-US" sz="2400" b="1" dirty="0">
                <a:latin typeface="微软雅黑" panose="020B0503020204020204" pitchFamily="34" charset="-122"/>
                <a:ea typeface="微软雅黑" panose="020B0503020204020204" pitchFamily="34" charset="-122"/>
              </a:rPr>
              <a:t>一、储蓄国债承销团的组建</a:t>
            </a:r>
          </a:p>
          <a:p>
            <a:pPr indent="421200" algn="just">
              <a:lnSpc>
                <a:spcPct val="120000"/>
              </a:lnSpc>
              <a:spcAft>
                <a:spcPts val="400"/>
              </a:spcAft>
            </a:pPr>
            <a:r>
              <a:rPr lang="zh-CN" altLang="en-US" sz="1600" dirty="0">
                <a:latin typeface="微软雅黑" panose="020B0503020204020204" pitchFamily="34" charset="-122"/>
                <a:ea typeface="微软雅黑" panose="020B0503020204020204" pitchFamily="34" charset="-122"/>
              </a:rPr>
              <a:t>根据</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财政部 人民银行 证监会关于印发</a:t>
            </a:r>
            <a:r>
              <a:rPr lang="en-US" altLang="zh-CN" sz="1600" dirty="0">
                <a:latin typeface="微软雅黑" panose="020B0503020204020204" pitchFamily="34" charset="-122"/>
                <a:ea typeface="微软雅黑" panose="020B0503020204020204" pitchFamily="34" charset="-122"/>
              </a:rPr>
              <a:t>&lt;</a:t>
            </a:r>
            <a:r>
              <a:rPr lang="zh-CN" altLang="en-US" sz="1600" dirty="0">
                <a:latin typeface="微软雅黑" panose="020B0503020204020204" pitchFamily="34" charset="-122"/>
                <a:ea typeface="微软雅黑" panose="020B0503020204020204" pitchFamily="34" charset="-122"/>
              </a:rPr>
              <a:t>国债承销团组建工作管理办法</a:t>
            </a:r>
            <a:r>
              <a:rPr lang="en-US" altLang="zh-CN" sz="1600" dirty="0">
                <a:latin typeface="微软雅黑" panose="020B0503020204020204" pitchFamily="34" charset="-122"/>
                <a:ea typeface="微软雅黑" panose="020B0503020204020204" pitchFamily="34" charset="-122"/>
              </a:rPr>
              <a:t>&gt;</a:t>
            </a:r>
            <a:r>
              <a:rPr lang="zh-CN" altLang="en-US" sz="1600" dirty="0">
                <a:latin typeface="微软雅黑" panose="020B0503020204020204" pitchFamily="34" charset="-122"/>
                <a:ea typeface="微软雅黑" panose="020B0503020204020204" pitchFamily="34" charset="-122"/>
              </a:rPr>
              <a:t>的通知</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（财库</a:t>
            </a:r>
            <a:r>
              <a:rPr lang="en-US" altLang="zh-CN" sz="1600" dirty="0">
                <a:latin typeface="微软雅黑" panose="020B0503020204020204" pitchFamily="34" charset="-122"/>
                <a:ea typeface="微软雅黑" panose="020B0503020204020204" pitchFamily="34" charset="-122"/>
              </a:rPr>
              <a:t>〔2017〕145</a:t>
            </a:r>
            <a:r>
              <a:rPr lang="zh-CN" altLang="en-US" sz="1600" dirty="0">
                <a:latin typeface="微软雅黑" panose="020B0503020204020204" pitchFamily="34" charset="-122"/>
                <a:ea typeface="微软雅黑" panose="020B0503020204020204" pitchFamily="34" charset="-122"/>
              </a:rPr>
              <a:t>号）等制度有关规定，经专家评审，财政部、中国人民银行确定中国农业银行等</a:t>
            </a:r>
            <a:r>
              <a:rPr lang="en-US" altLang="zh-CN" sz="1600" dirty="0">
                <a:latin typeface="微软雅黑" panose="020B0503020204020204" pitchFamily="34" charset="-122"/>
                <a:ea typeface="微软雅黑" panose="020B0503020204020204" pitchFamily="34" charset="-122"/>
              </a:rPr>
              <a:t>40</a:t>
            </a:r>
            <a:r>
              <a:rPr lang="zh-CN" altLang="en-US" sz="1600" dirty="0">
                <a:latin typeface="微软雅黑" panose="020B0503020204020204" pitchFamily="34" charset="-122"/>
                <a:ea typeface="微软雅黑" panose="020B0503020204020204" pitchFamily="34" charset="-122"/>
              </a:rPr>
              <a:t>家机构为</a:t>
            </a:r>
            <a:r>
              <a:rPr lang="en-US" altLang="zh-CN" sz="1600" dirty="0">
                <a:latin typeface="微软雅黑" panose="020B0503020204020204" pitchFamily="34" charset="-122"/>
                <a:ea typeface="微软雅黑" panose="020B0503020204020204" pitchFamily="34" charset="-122"/>
              </a:rPr>
              <a:t>2018-2020</a:t>
            </a:r>
            <a:r>
              <a:rPr lang="zh-CN" altLang="en-US" sz="1600" dirty="0">
                <a:latin typeface="微软雅黑" panose="020B0503020204020204" pitchFamily="34" charset="-122"/>
                <a:ea typeface="微软雅黑" panose="020B0503020204020204" pitchFamily="34" charset="-122"/>
              </a:rPr>
              <a:t>年储蓄国债承销团成员（见教材表</a:t>
            </a:r>
            <a:r>
              <a:rPr lang="en-US" altLang="zh-CN" sz="1600" dirty="0">
                <a:latin typeface="微软雅黑" panose="020B0503020204020204" pitchFamily="34" charset="-122"/>
                <a:ea typeface="微软雅黑" panose="020B0503020204020204" pitchFamily="34" charset="-122"/>
              </a:rPr>
              <a:t>10.4</a:t>
            </a:r>
            <a:r>
              <a:rPr lang="zh-CN" altLang="en-US" sz="1600" dirty="0">
                <a:latin typeface="微软雅黑" panose="020B0503020204020204" pitchFamily="34" charset="-122"/>
                <a:ea typeface="微软雅黑" panose="020B0503020204020204" pitchFamily="34" charset="-122"/>
              </a:rPr>
              <a:t>）。</a:t>
            </a:r>
          </a:p>
          <a:p>
            <a:pPr indent="421200" algn="just">
              <a:lnSpc>
                <a:spcPct val="120000"/>
              </a:lnSpc>
              <a:spcAft>
                <a:spcPts val="400"/>
              </a:spcAft>
            </a:pPr>
            <a:r>
              <a:rPr lang="zh-CN" altLang="en-US" b="1" dirty="0">
                <a:latin typeface="微软雅黑" panose="020B0503020204020204" pitchFamily="34" charset="-122"/>
                <a:ea typeface="微软雅黑" panose="020B0503020204020204" pitchFamily="34" charset="-122"/>
              </a:rPr>
              <a:t>（一）凭证式国债的发行额度分配</a:t>
            </a:r>
          </a:p>
          <a:p>
            <a:pPr indent="421200" algn="just">
              <a:lnSpc>
                <a:spcPct val="120000"/>
              </a:lnSpc>
              <a:spcAft>
                <a:spcPts val="400"/>
              </a:spcAft>
            </a:pPr>
            <a:r>
              <a:rPr lang="zh-CN" altLang="en-US" sz="1600" dirty="0">
                <a:latin typeface="微软雅黑" panose="020B0503020204020204" pitchFamily="34" charset="-122"/>
                <a:ea typeface="微软雅黑" panose="020B0503020204020204" pitchFamily="34" charset="-122"/>
              </a:rPr>
              <a:t>凭证式国债销售额度分配采取</a:t>
            </a:r>
            <a:r>
              <a:rPr lang="zh-CN" altLang="en-US" sz="1600" b="1" dirty="0">
                <a:solidFill>
                  <a:srgbClr val="C00000"/>
                </a:solidFill>
                <a:latin typeface="微软雅黑" panose="020B0503020204020204" pitchFamily="34" charset="-122"/>
                <a:ea typeface="微软雅黑" panose="020B0503020204020204" pitchFamily="34" charset="-122"/>
              </a:rPr>
              <a:t>计划分配</a:t>
            </a:r>
            <a:r>
              <a:rPr lang="zh-CN" altLang="en-US" sz="1600" dirty="0">
                <a:latin typeface="微软雅黑" panose="020B0503020204020204" pitchFamily="34" charset="-122"/>
                <a:ea typeface="微软雅黑" panose="020B0503020204020204" pitchFamily="34" charset="-122"/>
              </a:rPr>
              <a:t>方式。发行</a:t>
            </a:r>
            <a:r>
              <a:rPr lang="zh-CN" altLang="en-US" sz="1600" b="1" dirty="0">
                <a:solidFill>
                  <a:srgbClr val="C00000"/>
                </a:solidFill>
                <a:latin typeface="微软雅黑" panose="020B0503020204020204" pitchFamily="34" charset="-122"/>
                <a:ea typeface="微软雅黑" panose="020B0503020204020204" pitchFamily="34" charset="-122"/>
              </a:rPr>
              <a:t>开始前</a:t>
            </a:r>
            <a:r>
              <a:rPr lang="zh-CN" altLang="en-US" sz="1600" dirty="0">
                <a:latin typeface="微软雅黑" panose="020B0503020204020204" pitchFamily="34" charset="-122"/>
                <a:ea typeface="微软雅黑" panose="020B0503020204020204" pitchFamily="34" charset="-122"/>
              </a:rPr>
              <a:t>，财政部会同中国人民银行将当期凭证式国债最大发行额按发行通知中规定的代销额度分配比例分配给储蓄国债承销团成员。凭证式国债</a:t>
            </a:r>
            <a:r>
              <a:rPr lang="zh-CN" altLang="en-US" sz="1600" b="1" dirty="0">
                <a:solidFill>
                  <a:srgbClr val="C00000"/>
                </a:solidFill>
                <a:latin typeface="微软雅黑" panose="020B0503020204020204" pitchFamily="34" charset="-122"/>
                <a:ea typeface="微软雅黑" panose="020B0503020204020204" pitchFamily="34" charset="-122"/>
              </a:rPr>
              <a:t>发行期间</a:t>
            </a:r>
            <a:r>
              <a:rPr lang="zh-CN" altLang="en-US" sz="1600" dirty="0">
                <a:latin typeface="微软雅黑" panose="020B0503020204020204" pitchFamily="34" charset="-122"/>
                <a:ea typeface="微软雅黑" panose="020B0503020204020204" pitchFamily="34" charset="-122"/>
              </a:rPr>
              <a:t>，原则上不调整储蓄国债承销团成员的发行额度。</a:t>
            </a:r>
          </a:p>
          <a:p>
            <a:pPr indent="421200" algn="just">
              <a:lnSpc>
                <a:spcPct val="120000"/>
              </a:lnSpc>
              <a:spcAft>
                <a:spcPts val="400"/>
              </a:spcAft>
            </a:pPr>
            <a:r>
              <a:rPr lang="zh-CN" altLang="en-US" sz="1600" dirty="0">
                <a:latin typeface="微软雅黑" panose="020B0503020204020204" pitchFamily="34" charset="-122"/>
                <a:ea typeface="微软雅黑" panose="020B0503020204020204" pitchFamily="34" charset="-122"/>
              </a:rPr>
              <a:t>凭证式国债发行在很长一段时间采取</a:t>
            </a:r>
            <a:r>
              <a:rPr lang="zh-CN" altLang="en-US" sz="1600" b="1" dirty="0">
                <a:solidFill>
                  <a:srgbClr val="C00000"/>
                </a:solidFill>
                <a:latin typeface="微软雅黑" panose="020B0503020204020204" pitchFamily="34" charset="-122"/>
                <a:ea typeface="微软雅黑" panose="020B0503020204020204" pitchFamily="34" charset="-122"/>
              </a:rPr>
              <a:t>承购包销</a:t>
            </a:r>
            <a:r>
              <a:rPr lang="zh-CN" altLang="en-US" sz="1600" dirty="0">
                <a:latin typeface="微软雅黑" panose="020B0503020204020204" pitchFamily="34" charset="-122"/>
                <a:ea typeface="微软雅黑" panose="020B0503020204020204" pitchFamily="34" charset="-122"/>
              </a:rPr>
              <a:t>的方式，若发行不畅，销售剩余的部分由</a:t>
            </a:r>
            <a:r>
              <a:rPr lang="zh-CN" altLang="en-US" sz="1600" b="1" dirty="0">
                <a:solidFill>
                  <a:srgbClr val="C00000"/>
                </a:solidFill>
                <a:latin typeface="微软雅黑" panose="020B0503020204020204" pitchFamily="34" charset="-122"/>
                <a:ea typeface="微软雅黑" panose="020B0503020204020204" pitchFamily="34" charset="-122"/>
              </a:rPr>
              <a:t>承销机构</a:t>
            </a:r>
            <a:r>
              <a:rPr lang="zh-CN" altLang="en-US" sz="1600" dirty="0">
                <a:latin typeface="微软雅黑" panose="020B0503020204020204" pitchFamily="34" charset="-122"/>
                <a:ea typeface="微软雅黑" panose="020B0503020204020204" pitchFamily="34" charset="-122"/>
              </a:rPr>
              <a:t>持有。</a:t>
            </a:r>
            <a:r>
              <a:rPr lang="en-US" altLang="zh-CN" sz="1600" dirty="0">
                <a:latin typeface="微软雅黑" panose="020B0503020204020204" pitchFamily="34" charset="-122"/>
                <a:ea typeface="微软雅黑" panose="020B0503020204020204" pitchFamily="34" charset="-122"/>
              </a:rPr>
              <a:t>2012</a:t>
            </a:r>
            <a:r>
              <a:rPr lang="zh-CN" altLang="en-US" sz="1600" dirty="0">
                <a:latin typeface="微软雅黑" panose="020B0503020204020204" pitchFamily="34" charset="-122"/>
                <a:ea typeface="微软雅黑" panose="020B0503020204020204" pitchFamily="34" charset="-122"/>
              </a:rPr>
              <a:t>年进行了改革，各国债承销机构由承购包销改为</a:t>
            </a:r>
            <a:r>
              <a:rPr lang="zh-CN" altLang="en-US" sz="1600" b="1" dirty="0">
                <a:solidFill>
                  <a:srgbClr val="C00000"/>
                </a:solidFill>
                <a:latin typeface="微软雅黑" panose="020B0503020204020204" pitchFamily="34" charset="-122"/>
                <a:ea typeface="微软雅黑" panose="020B0503020204020204" pitchFamily="34" charset="-122"/>
              </a:rPr>
              <a:t>代销</a:t>
            </a:r>
            <a:r>
              <a:rPr lang="zh-CN" altLang="en-US" sz="1600" dirty="0">
                <a:latin typeface="微软雅黑" panose="020B0503020204020204" pitchFamily="34" charset="-122"/>
                <a:ea typeface="微软雅黑" panose="020B0503020204020204" pitchFamily="34" charset="-122"/>
              </a:rPr>
              <a:t>，销售期内未售出的国债额度由各国债代销机构</a:t>
            </a:r>
            <a:r>
              <a:rPr lang="zh-CN" altLang="en-US" sz="1600" b="1" dirty="0">
                <a:solidFill>
                  <a:srgbClr val="C00000"/>
                </a:solidFill>
                <a:latin typeface="微软雅黑" panose="020B0503020204020204" pitchFamily="34" charset="-122"/>
                <a:ea typeface="微软雅黑" panose="020B0503020204020204" pitchFamily="34" charset="-122"/>
              </a:rPr>
              <a:t>予以注销，</a:t>
            </a:r>
            <a:r>
              <a:rPr lang="zh-CN" altLang="en-US" sz="1600" dirty="0">
                <a:latin typeface="微软雅黑" panose="020B0503020204020204" pitchFamily="34" charset="-122"/>
                <a:ea typeface="微软雅黑" panose="020B0503020204020204" pitchFamily="34" charset="-122"/>
              </a:rPr>
              <a:t>不再自行持有或向投资者继续销售。</a:t>
            </a:r>
          </a:p>
          <a:p>
            <a:pPr indent="421200" algn="just">
              <a:lnSpc>
                <a:spcPct val="120000"/>
              </a:lnSpc>
              <a:spcAft>
                <a:spcPts val="400"/>
              </a:spcAft>
            </a:pPr>
            <a:r>
              <a:rPr lang="zh-CN" altLang="en-US" sz="1600" dirty="0">
                <a:latin typeface="微软雅黑" panose="020B0503020204020204" pitchFamily="34" charset="-122"/>
                <a:ea typeface="微软雅黑" panose="020B0503020204020204" pitchFamily="34" charset="-122"/>
              </a:rPr>
              <a:t>从销售情况来看，大型银行与中小银行</a:t>
            </a:r>
            <a:r>
              <a:rPr lang="zh-CN" altLang="en-US" sz="1600" b="1" dirty="0">
                <a:solidFill>
                  <a:srgbClr val="C00000"/>
                </a:solidFill>
                <a:latin typeface="微软雅黑" panose="020B0503020204020204" pitchFamily="34" charset="-122"/>
                <a:ea typeface="微软雅黑" panose="020B0503020204020204" pitchFamily="34" charset="-122"/>
              </a:rPr>
              <a:t>分化严重</a:t>
            </a:r>
            <a:r>
              <a:rPr lang="zh-CN" altLang="en-US" sz="1600" dirty="0">
                <a:latin typeface="微软雅黑" panose="020B0503020204020204" pitchFamily="34" charset="-122"/>
                <a:ea typeface="微软雅黑" panose="020B0503020204020204" pitchFamily="34" charset="-122"/>
              </a:rPr>
              <a:t>。</a:t>
            </a:r>
            <a:endParaRPr lang="en-US" altLang="zh-CN" sz="1600" dirty="0">
              <a:latin typeface="微软雅黑" panose="020B0503020204020204" pitchFamily="34" charset="-122"/>
              <a:ea typeface="微软雅黑" panose="020B0503020204020204" pitchFamily="34" charset="-122"/>
            </a:endParaRPr>
          </a:p>
          <a:p>
            <a:pPr indent="421200" algn="just">
              <a:lnSpc>
                <a:spcPct val="120000"/>
              </a:lnSpc>
              <a:spcAft>
                <a:spcPts val="400"/>
              </a:spcAft>
            </a:pPr>
            <a:r>
              <a:rPr lang="zh-CN" altLang="en-US" b="1" dirty="0">
                <a:latin typeface="微软雅黑" panose="020B0503020204020204" pitchFamily="34" charset="-122"/>
                <a:ea typeface="微软雅黑" panose="020B0503020204020204" pitchFamily="34" charset="-122"/>
              </a:rPr>
              <a:t>（二）电子式储蓄国际的发行额度分配</a:t>
            </a:r>
          </a:p>
          <a:p>
            <a:pPr indent="421200" algn="just">
              <a:lnSpc>
                <a:spcPct val="120000"/>
              </a:lnSpc>
              <a:spcAft>
                <a:spcPts val="400"/>
              </a:spcAft>
            </a:pPr>
            <a:r>
              <a:rPr lang="zh-CN" altLang="en-US" sz="1600" dirty="0">
                <a:latin typeface="微软雅黑" panose="020B0503020204020204" pitchFamily="34" charset="-122"/>
                <a:ea typeface="微软雅黑" panose="020B0503020204020204" pitchFamily="34" charset="-122"/>
              </a:rPr>
              <a:t>各期电子式储蓄国债销售额度分为</a:t>
            </a:r>
            <a:r>
              <a:rPr lang="zh-CN" altLang="en-US" sz="1600" b="1" dirty="0">
                <a:solidFill>
                  <a:srgbClr val="C00000"/>
                </a:solidFill>
                <a:latin typeface="微软雅黑" panose="020B0503020204020204" pitchFamily="34" charset="-122"/>
                <a:ea typeface="微软雅黑" panose="020B0503020204020204" pitchFamily="34" charset="-122"/>
              </a:rPr>
              <a:t>基本代销额度</a:t>
            </a:r>
            <a:r>
              <a:rPr lang="zh-CN" altLang="en-US" sz="1600" dirty="0">
                <a:latin typeface="微软雅黑" panose="020B0503020204020204" pitchFamily="34" charset="-122"/>
                <a:ea typeface="微软雅黑" panose="020B0503020204020204" pitchFamily="34" charset="-122"/>
              </a:rPr>
              <a:t>和</a:t>
            </a:r>
            <a:r>
              <a:rPr lang="zh-CN" altLang="en-US" sz="1600" b="1" dirty="0">
                <a:solidFill>
                  <a:srgbClr val="C00000"/>
                </a:solidFill>
                <a:latin typeface="微软雅黑" panose="020B0503020204020204" pitchFamily="34" charset="-122"/>
                <a:ea typeface="微软雅黑" panose="020B0503020204020204" pitchFamily="34" charset="-122"/>
              </a:rPr>
              <a:t>机动代销额度</a:t>
            </a:r>
            <a:r>
              <a:rPr lang="zh-CN" altLang="en-US" sz="1600" dirty="0">
                <a:latin typeface="微软雅黑" panose="020B0503020204020204" pitchFamily="34" charset="-122"/>
                <a:ea typeface="微软雅黑" panose="020B0503020204020204" pitchFamily="34" charset="-122"/>
              </a:rPr>
              <a:t>。基本代销额度是指在发行</a:t>
            </a:r>
            <a:r>
              <a:rPr lang="zh-CN" altLang="en-US" sz="1600" b="1" dirty="0">
                <a:solidFill>
                  <a:srgbClr val="C00000"/>
                </a:solidFill>
                <a:latin typeface="微软雅黑" panose="020B0503020204020204" pitchFamily="34" charset="-122"/>
                <a:ea typeface="微软雅黑" panose="020B0503020204020204" pitchFamily="34" charset="-122"/>
              </a:rPr>
              <a:t>开始前</a:t>
            </a:r>
            <a:r>
              <a:rPr lang="zh-CN" altLang="en-US" sz="1600" dirty="0">
                <a:latin typeface="微软雅黑" panose="020B0503020204020204" pitchFamily="34" charset="-122"/>
                <a:ea typeface="微软雅黑" panose="020B0503020204020204" pitchFamily="34" charset="-122"/>
              </a:rPr>
              <a:t>，按照发行通知中规定的分配比例分配给各储蓄国债承销团成员的发行额度。机动代销额度是指发行</a:t>
            </a:r>
            <a:r>
              <a:rPr lang="zh-CN" altLang="en-US" sz="1600" b="1" dirty="0">
                <a:solidFill>
                  <a:srgbClr val="C00000"/>
                </a:solidFill>
                <a:latin typeface="微软雅黑" panose="020B0503020204020204" pitchFamily="34" charset="-122"/>
                <a:ea typeface="微软雅黑" panose="020B0503020204020204" pitchFamily="34" charset="-122"/>
              </a:rPr>
              <a:t>开始后</a:t>
            </a:r>
            <a:r>
              <a:rPr lang="zh-CN" altLang="en-US" sz="1600" dirty="0">
                <a:latin typeface="微软雅黑" panose="020B0503020204020204" pitchFamily="34" charset="-122"/>
                <a:ea typeface="微软雅黑" panose="020B0503020204020204" pitchFamily="34" charset="-122"/>
              </a:rPr>
              <a:t>，各储蓄国债承销团成员按一定规则竞争性抓取的发行额度。</a:t>
            </a:r>
          </a:p>
          <a:p>
            <a:pPr indent="421200" algn="just">
              <a:lnSpc>
                <a:spcPct val="120000"/>
              </a:lnSpc>
              <a:spcAft>
                <a:spcPts val="400"/>
              </a:spcAft>
            </a:pPr>
            <a:r>
              <a:rPr lang="zh-CN" altLang="en-US" sz="1600" dirty="0">
                <a:latin typeface="微软雅黑" panose="020B0503020204020204" pitchFamily="34" charset="-122"/>
                <a:ea typeface="微软雅黑" panose="020B0503020204020204" pitchFamily="34" charset="-122"/>
              </a:rPr>
              <a:t>从销售情况来看，大型银行与中小银行</a:t>
            </a:r>
            <a:r>
              <a:rPr lang="zh-CN" altLang="en-US" sz="1600" b="1" dirty="0">
                <a:solidFill>
                  <a:srgbClr val="C00000"/>
                </a:solidFill>
                <a:latin typeface="微软雅黑" panose="020B0503020204020204" pitchFamily="34" charset="-122"/>
                <a:ea typeface="微软雅黑" panose="020B0503020204020204" pitchFamily="34" charset="-122"/>
              </a:rPr>
              <a:t>分化严重</a:t>
            </a:r>
            <a:r>
              <a:rPr lang="zh-CN" altLang="en-US" sz="1600" dirty="0">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7560679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414AC0C-9685-4783-AC25-A668F645FCF7}"/>
              </a:ext>
            </a:extLst>
          </p:cNvPr>
          <p:cNvSpPr>
            <a:spLocks noGrp="1"/>
          </p:cNvSpPr>
          <p:nvPr>
            <p:ph type="sldNum" sz="quarter" idx="12"/>
          </p:nvPr>
        </p:nvSpPr>
        <p:spPr/>
        <p:txBody>
          <a:bodyPr/>
          <a:lstStyle/>
          <a:p>
            <a:fld id="{F923ED49-D744-4066-8B28-E413A5EA25A0}" type="slidenum">
              <a:rPr lang="zh-CN" altLang="en-US" smtClean="0"/>
              <a:pPr/>
              <a:t>22</a:t>
            </a:fld>
            <a:endParaRPr lang="zh-CN" altLang="en-US"/>
          </a:p>
        </p:txBody>
      </p:sp>
      <p:sp>
        <p:nvSpPr>
          <p:cNvPr id="4" name="文本框 3">
            <a:extLst>
              <a:ext uri="{FF2B5EF4-FFF2-40B4-BE49-F238E27FC236}">
                <a16:creationId xmlns:a16="http://schemas.microsoft.com/office/drawing/2014/main" id="{52B9D49C-9223-4930-8105-4D2983F0DCEE}"/>
              </a:ext>
            </a:extLst>
          </p:cNvPr>
          <p:cNvSpPr txBox="1"/>
          <p:nvPr/>
        </p:nvSpPr>
        <p:spPr>
          <a:xfrm>
            <a:off x="588392" y="719591"/>
            <a:ext cx="7920880" cy="3028137"/>
          </a:xfrm>
          <a:prstGeom prst="rect">
            <a:avLst/>
          </a:prstGeom>
          <a:noFill/>
        </p:spPr>
        <p:txBody>
          <a:bodyPr wrap="square" rtlCol="0">
            <a:spAutoFit/>
          </a:bodyPr>
          <a:lstStyle/>
          <a:p>
            <a:pPr indent="421200" algn="just">
              <a:lnSpc>
                <a:spcPct val="120000"/>
              </a:lnSpc>
              <a:spcAft>
                <a:spcPts val="400"/>
              </a:spcAft>
            </a:pPr>
            <a:r>
              <a:rPr lang="zh-CN" altLang="en-US" sz="2400" b="1" dirty="0">
                <a:latin typeface="微软雅黑" panose="020B0503020204020204" pitchFamily="34" charset="-122"/>
                <a:ea typeface="微软雅黑" panose="020B0503020204020204" pitchFamily="34" charset="-122"/>
              </a:rPr>
              <a:t>二、储蓄国债的手续费</a:t>
            </a:r>
          </a:p>
          <a:p>
            <a:pPr indent="421200" algn="just">
              <a:lnSpc>
                <a:spcPct val="120000"/>
              </a:lnSpc>
              <a:spcAft>
                <a:spcPts val="400"/>
              </a:spcAft>
            </a:pPr>
            <a:r>
              <a:rPr lang="zh-CN" altLang="en-US" sz="1600" dirty="0">
                <a:latin typeface="微软雅黑" panose="020B0503020204020204" pitchFamily="34" charset="-122"/>
                <a:ea typeface="微软雅黑" panose="020B0503020204020204" pitchFamily="34" charset="-122"/>
              </a:rPr>
              <a:t>目前，储蓄国债的发行面向广大个人投资者，发行成本较高（见表</a:t>
            </a:r>
            <a:r>
              <a:rPr lang="en-US" altLang="zh-CN" sz="1600" dirty="0">
                <a:latin typeface="微软雅黑" panose="020B0503020204020204" pitchFamily="34" charset="-122"/>
                <a:ea typeface="微软雅黑" panose="020B0503020204020204" pitchFamily="34" charset="-122"/>
              </a:rPr>
              <a:t>10.5</a:t>
            </a:r>
            <a:r>
              <a:rPr lang="zh-CN" altLang="en-US" sz="1600" dirty="0">
                <a:latin typeface="微软雅黑" panose="020B0503020204020204" pitchFamily="34" charset="-122"/>
                <a:ea typeface="微软雅黑" panose="020B0503020204020204" pitchFamily="34" charset="-122"/>
              </a:rPr>
              <a:t>）。仅</a:t>
            </a:r>
            <a:r>
              <a:rPr lang="en-US" altLang="zh-CN" sz="1600" dirty="0">
                <a:latin typeface="微软雅黑" panose="020B0503020204020204" pitchFamily="34" charset="-122"/>
                <a:ea typeface="微软雅黑" panose="020B0503020204020204" pitchFamily="34" charset="-122"/>
              </a:rPr>
              <a:t>2015</a:t>
            </a:r>
            <a:r>
              <a:rPr lang="zh-CN" altLang="en-US" sz="1600" dirty="0">
                <a:latin typeface="微软雅黑" panose="020B0503020204020204" pitchFamily="34" charset="-122"/>
                <a:ea typeface="微软雅黑" panose="020B0503020204020204" pitchFamily="34" charset="-122"/>
              </a:rPr>
              <a:t>年，财政部向储蓄国债承销团支付的发行手续费就高达</a:t>
            </a:r>
            <a:r>
              <a:rPr lang="en-US" altLang="zh-CN" sz="1600" dirty="0">
                <a:latin typeface="微软雅黑" panose="020B0503020204020204" pitchFamily="34" charset="-122"/>
                <a:ea typeface="微软雅黑" panose="020B0503020204020204" pitchFamily="34" charset="-122"/>
              </a:rPr>
              <a:t>16.4</a:t>
            </a:r>
            <a:r>
              <a:rPr lang="zh-CN" altLang="en-US" sz="1600" dirty="0">
                <a:latin typeface="微软雅黑" panose="020B0503020204020204" pitchFamily="34" charset="-122"/>
                <a:ea typeface="微软雅黑" panose="020B0503020204020204" pitchFamily="34" charset="-122"/>
              </a:rPr>
              <a:t>亿元（廖乾，</a:t>
            </a:r>
            <a:r>
              <a:rPr lang="en-US" altLang="zh-CN" sz="1600" dirty="0">
                <a:latin typeface="微软雅黑" panose="020B0503020204020204" pitchFamily="34" charset="-122"/>
                <a:ea typeface="微软雅黑" panose="020B0503020204020204" pitchFamily="34" charset="-122"/>
              </a:rPr>
              <a:t>2017</a:t>
            </a:r>
            <a:r>
              <a:rPr lang="zh-CN" altLang="en-US" sz="1600" dirty="0">
                <a:latin typeface="微软雅黑" panose="020B0503020204020204" pitchFamily="34" charset="-122"/>
                <a:ea typeface="微软雅黑" panose="020B0503020204020204" pitchFamily="34" charset="-122"/>
              </a:rPr>
              <a:t>）。</a:t>
            </a:r>
          </a:p>
          <a:p>
            <a:pPr indent="421200" algn="just">
              <a:lnSpc>
                <a:spcPct val="120000"/>
              </a:lnSpc>
              <a:spcAft>
                <a:spcPts val="400"/>
              </a:spcAft>
            </a:pPr>
            <a:r>
              <a:rPr lang="zh-CN" altLang="en-US" sz="1600" b="1" dirty="0">
                <a:latin typeface="微软雅黑" panose="020B0503020204020204" pitchFamily="34" charset="-122"/>
                <a:ea typeface="微软雅黑" panose="020B0503020204020204" pitchFamily="34" charset="-122"/>
              </a:rPr>
              <a:t>（</a:t>
            </a:r>
            <a:r>
              <a:rPr lang="en-US" altLang="zh-CN" sz="1600" b="1" dirty="0">
                <a:latin typeface="微软雅黑" panose="020B0503020204020204" pitchFamily="34" charset="-122"/>
                <a:ea typeface="微软雅黑" panose="020B0503020204020204" pitchFamily="34" charset="-122"/>
              </a:rPr>
              <a:t>1</a:t>
            </a:r>
            <a:r>
              <a:rPr lang="zh-CN" altLang="en-US" sz="1600" b="1" dirty="0">
                <a:latin typeface="微软雅黑" panose="020B0503020204020204" pitchFamily="34" charset="-122"/>
                <a:ea typeface="微软雅黑" panose="020B0503020204020204" pitchFamily="34" charset="-122"/>
              </a:rPr>
              <a:t>）凭证式国债。</a:t>
            </a:r>
            <a:r>
              <a:rPr lang="zh-CN" altLang="en-US" sz="1600" dirty="0">
                <a:latin typeface="微软雅黑" panose="020B0503020204020204" pitchFamily="34" charset="-122"/>
                <a:ea typeface="微软雅黑" panose="020B0503020204020204" pitchFamily="34" charset="-122"/>
              </a:rPr>
              <a:t>财政部把凭证式国债的发行费和兑付费合并为承销手续费，在发行环节一次支付，国债到期后不再拨付兑付费。</a:t>
            </a:r>
          </a:p>
          <a:p>
            <a:pPr indent="421200" algn="just">
              <a:lnSpc>
                <a:spcPct val="120000"/>
              </a:lnSpc>
              <a:spcAft>
                <a:spcPts val="400"/>
              </a:spcAft>
            </a:pPr>
            <a:r>
              <a:rPr lang="zh-CN" altLang="en-US" sz="1600" b="1" dirty="0">
                <a:latin typeface="微软雅黑" panose="020B0503020204020204" pitchFamily="34" charset="-122"/>
                <a:ea typeface="微软雅黑" panose="020B0503020204020204" pitchFamily="34" charset="-122"/>
              </a:rPr>
              <a:t>（</a:t>
            </a:r>
            <a:r>
              <a:rPr lang="en-US" altLang="zh-CN" sz="1600" b="1" dirty="0">
                <a:latin typeface="微软雅黑" panose="020B0503020204020204" pitchFamily="34" charset="-122"/>
                <a:ea typeface="微软雅黑" panose="020B0503020204020204" pitchFamily="34" charset="-122"/>
              </a:rPr>
              <a:t>2</a:t>
            </a:r>
            <a:r>
              <a:rPr lang="zh-CN" altLang="en-US" sz="1600" b="1" dirty="0">
                <a:latin typeface="微软雅黑" panose="020B0503020204020204" pitchFamily="34" charset="-122"/>
                <a:ea typeface="微软雅黑" panose="020B0503020204020204" pitchFamily="34" charset="-122"/>
              </a:rPr>
              <a:t>）电子式储蓄国债。</a:t>
            </a:r>
            <a:r>
              <a:rPr lang="zh-CN" altLang="en-US" sz="1600" dirty="0">
                <a:latin typeface="微软雅黑" panose="020B0503020204020204" pitchFamily="34" charset="-122"/>
                <a:ea typeface="微软雅黑" panose="020B0503020204020204" pitchFamily="34" charset="-122"/>
              </a:rPr>
              <a:t>财政部、中国人民银行</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关于电子式储蓄国债发行兑付有关事宜的通知</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（财库</a:t>
            </a:r>
            <a:r>
              <a:rPr lang="en-US" altLang="zh-CN" sz="1600" dirty="0">
                <a:latin typeface="微软雅黑" panose="020B0503020204020204" pitchFamily="34" charset="-122"/>
                <a:ea typeface="微软雅黑" panose="020B0503020204020204" pitchFamily="34" charset="-122"/>
              </a:rPr>
              <a:t>﹝2016﹞56</a:t>
            </a:r>
            <a:r>
              <a:rPr lang="zh-CN" altLang="en-US" sz="1600" dirty="0">
                <a:latin typeface="微软雅黑" panose="020B0503020204020204" pitchFamily="34" charset="-122"/>
                <a:ea typeface="微软雅黑" panose="020B0503020204020204" pitchFamily="34" charset="-122"/>
              </a:rPr>
              <a:t>号）规定，各期国债手续费为发行面值的</a:t>
            </a:r>
            <a:r>
              <a:rPr lang="en-US" altLang="zh-CN" sz="1600" dirty="0">
                <a:latin typeface="微软雅黑" panose="020B0503020204020204" pitchFamily="34" charset="-122"/>
                <a:ea typeface="微软雅黑" panose="020B0503020204020204" pitchFamily="34" charset="-122"/>
              </a:rPr>
              <a:t>4.225‰</a:t>
            </a:r>
            <a:r>
              <a:rPr lang="zh-CN" altLang="en-US" sz="1600" dirty="0">
                <a:latin typeface="微软雅黑" panose="020B0503020204020204" pitchFamily="34" charset="-122"/>
                <a:ea typeface="微软雅黑" panose="020B0503020204020204" pitchFamily="34" charset="-122"/>
              </a:rPr>
              <a:t>，分配比例为：承销团成员</a:t>
            </a:r>
            <a:r>
              <a:rPr lang="en-US" altLang="zh-CN" sz="1600" dirty="0">
                <a:latin typeface="微软雅黑" panose="020B0503020204020204" pitchFamily="34" charset="-122"/>
                <a:ea typeface="微软雅黑" panose="020B0503020204020204" pitchFamily="34" charset="-122"/>
              </a:rPr>
              <a:t>4‰</a:t>
            </a:r>
            <a:r>
              <a:rPr lang="zh-CN" altLang="en-US" sz="1600" dirty="0">
                <a:latin typeface="微软雅黑" panose="020B0503020204020204" pitchFamily="34" charset="-122"/>
                <a:ea typeface="微软雅黑" panose="020B0503020204020204" pitchFamily="34" charset="-122"/>
              </a:rPr>
              <a:t>，中央国债登记结算有限责任公司</a:t>
            </a:r>
            <a:r>
              <a:rPr lang="en-US" altLang="zh-CN" sz="1600" dirty="0">
                <a:latin typeface="微软雅黑" panose="020B0503020204020204" pitchFamily="34" charset="-122"/>
                <a:ea typeface="微软雅黑" panose="020B0503020204020204" pitchFamily="34" charset="-122"/>
              </a:rPr>
              <a:t>0.15‰</a:t>
            </a:r>
            <a:r>
              <a:rPr lang="zh-CN" altLang="en-US" sz="1600" dirty="0">
                <a:latin typeface="微软雅黑" panose="020B0503020204020204" pitchFamily="34" charset="-122"/>
                <a:ea typeface="微软雅黑" panose="020B0503020204020204" pitchFamily="34" charset="-122"/>
              </a:rPr>
              <a:t>，中国人民银行</a:t>
            </a:r>
            <a:r>
              <a:rPr lang="en-US" altLang="zh-CN" sz="1600" dirty="0">
                <a:latin typeface="微软雅黑" panose="020B0503020204020204" pitchFamily="34" charset="-122"/>
                <a:ea typeface="微软雅黑" panose="020B0503020204020204" pitchFamily="34" charset="-122"/>
              </a:rPr>
              <a:t>0.075‰</a:t>
            </a:r>
            <a:r>
              <a:rPr lang="zh-CN" altLang="en-US" sz="1600" dirty="0">
                <a:latin typeface="微软雅黑" panose="020B0503020204020204" pitchFamily="34" charset="-122"/>
                <a:ea typeface="微软雅黑" panose="020B0503020204020204" pitchFamily="34" charset="-122"/>
              </a:rPr>
              <a:t>。</a:t>
            </a:r>
          </a:p>
        </p:txBody>
      </p:sp>
      <p:graphicFrame>
        <p:nvGraphicFramePr>
          <p:cNvPr id="5" name="表格 4">
            <a:extLst>
              <a:ext uri="{FF2B5EF4-FFF2-40B4-BE49-F238E27FC236}">
                <a16:creationId xmlns:a16="http://schemas.microsoft.com/office/drawing/2014/main" id="{2EAA1ED4-6D8C-4279-97B3-6E80C8739B2F}"/>
              </a:ext>
            </a:extLst>
          </p:cNvPr>
          <p:cNvGraphicFramePr>
            <a:graphicFrameLocks noGrp="1"/>
          </p:cNvGraphicFramePr>
          <p:nvPr>
            <p:extLst>
              <p:ext uri="{D42A27DB-BD31-4B8C-83A1-F6EECF244321}">
                <p14:modId xmlns:p14="http://schemas.microsoft.com/office/powerpoint/2010/main" val="437652486"/>
              </p:ext>
            </p:extLst>
          </p:nvPr>
        </p:nvGraphicFramePr>
        <p:xfrm>
          <a:off x="457200" y="3987246"/>
          <a:ext cx="8183264" cy="2268002"/>
        </p:xfrm>
        <a:graphic>
          <a:graphicData uri="http://schemas.openxmlformats.org/drawingml/2006/table">
            <a:tbl>
              <a:tblPr firstRow="1" bandRow="1">
                <a:tableStyleId>{9DCAF9ED-07DC-4A11-8D7F-57B35C25682E}</a:tableStyleId>
              </a:tblPr>
              <a:tblGrid>
                <a:gridCol w="2808000">
                  <a:extLst>
                    <a:ext uri="{9D8B030D-6E8A-4147-A177-3AD203B41FA5}">
                      <a16:colId xmlns:a16="http://schemas.microsoft.com/office/drawing/2014/main" val="1260323665"/>
                    </a:ext>
                  </a:extLst>
                </a:gridCol>
                <a:gridCol w="720080">
                  <a:extLst>
                    <a:ext uri="{9D8B030D-6E8A-4147-A177-3AD203B41FA5}">
                      <a16:colId xmlns:a16="http://schemas.microsoft.com/office/drawing/2014/main" val="1183540028"/>
                    </a:ext>
                  </a:extLst>
                </a:gridCol>
                <a:gridCol w="864096">
                  <a:extLst>
                    <a:ext uri="{9D8B030D-6E8A-4147-A177-3AD203B41FA5}">
                      <a16:colId xmlns:a16="http://schemas.microsoft.com/office/drawing/2014/main" val="3598932751"/>
                    </a:ext>
                  </a:extLst>
                </a:gridCol>
                <a:gridCol w="1224136">
                  <a:extLst>
                    <a:ext uri="{9D8B030D-6E8A-4147-A177-3AD203B41FA5}">
                      <a16:colId xmlns:a16="http://schemas.microsoft.com/office/drawing/2014/main" val="1558865816"/>
                    </a:ext>
                  </a:extLst>
                </a:gridCol>
                <a:gridCol w="910952">
                  <a:extLst>
                    <a:ext uri="{9D8B030D-6E8A-4147-A177-3AD203B41FA5}">
                      <a16:colId xmlns:a16="http://schemas.microsoft.com/office/drawing/2014/main" val="2307829483"/>
                    </a:ext>
                  </a:extLst>
                </a:gridCol>
                <a:gridCol w="828000">
                  <a:extLst>
                    <a:ext uri="{9D8B030D-6E8A-4147-A177-3AD203B41FA5}">
                      <a16:colId xmlns:a16="http://schemas.microsoft.com/office/drawing/2014/main" val="796653030"/>
                    </a:ext>
                  </a:extLst>
                </a:gridCol>
                <a:gridCol w="828000">
                  <a:extLst>
                    <a:ext uri="{9D8B030D-6E8A-4147-A177-3AD203B41FA5}">
                      <a16:colId xmlns:a16="http://schemas.microsoft.com/office/drawing/2014/main" val="2920848084"/>
                    </a:ext>
                  </a:extLst>
                </a:gridCol>
              </a:tblGrid>
              <a:tr h="247417">
                <a:tc>
                  <a:txBody>
                    <a:bodyPr/>
                    <a:lstStyle/>
                    <a:p>
                      <a:pPr algn="just"/>
                      <a:r>
                        <a:rPr lang="zh-CN" sz="1350" kern="100" dirty="0">
                          <a:effectLst/>
                          <a:latin typeface="微软雅黑" panose="020B0503020204020204" pitchFamily="34" charset="-122"/>
                          <a:ea typeface="微软雅黑" panose="020B0503020204020204" pitchFamily="34" charset="-122"/>
                        </a:rPr>
                        <a:t>储蓄国债</a:t>
                      </a:r>
                      <a:endParaRPr lang="zh-CN" sz="135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350" kern="100" dirty="0">
                          <a:effectLst/>
                          <a:latin typeface="微软雅黑" panose="020B0503020204020204" pitchFamily="34" charset="-122"/>
                          <a:ea typeface="微软雅黑" panose="020B0503020204020204" pitchFamily="34" charset="-122"/>
                        </a:rPr>
                        <a:t>年限</a:t>
                      </a:r>
                      <a:endParaRPr lang="zh-CN" sz="135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350" kern="100">
                          <a:effectLst/>
                          <a:latin typeface="微软雅黑" panose="020B0503020204020204" pitchFamily="34" charset="-122"/>
                          <a:ea typeface="微软雅黑" panose="020B0503020204020204" pitchFamily="34" charset="-122"/>
                        </a:rPr>
                        <a:t>承销机构</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350" kern="100">
                          <a:effectLst/>
                          <a:latin typeface="微软雅黑" panose="020B0503020204020204" pitchFamily="34" charset="-122"/>
                          <a:ea typeface="微软雅黑" panose="020B0503020204020204" pitchFamily="34" charset="-122"/>
                        </a:rPr>
                        <a:t>中央国债公司</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350" kern="100">
                          <a:effectLst/>
                          <a:latin typeface="微软雅黑" panose="020B0503020204020204" pitchFamily="34" charset="-122"/>
                          <a:ea typeface="微软雅黑" panose="020B0503020204020204" pitchFamily="34" charset="-122"/>
                        </a:rPr>
                        <a:t>财政部</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350" kern="100" dirty="0">
                          <a:effectLst/>
                          <a:latin typeface="微软雅黑" panose="020B0503020204020204" pitchFamily="34" charset="-122"/>
                          <a:ea typeface="微软雅黑" panose="020B0503020204020204" pitchFamily="34" charset="-122"/>
                        </a:rPr>
                        <a:t>人民银行</a:t>
                      </a:r>
                      <a:endParaRPr lang="zh-CN" sz="135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350" kern="100" dirty="0">
                          <a:effectLst/>
                          <a:latin typeface="微软雅黑" panose="020B0503020204020204" pitchFamily="34" charset="-122"/>
                          <a:ea typeface="微软雅黑" panose="020B0503020204020204" pitchFamily="34" charset="-122"/>
                        </a:rPr>
                        <a:t>合计</a:t>
                      </a:r>
                      <a:endParaRPr lang="zh-CN" sz="135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36363195"/>
                  </a:ext>
                </a:extLst>
              </a:tr>
              <a:tr h="288655">
                <a:tc>
                  <a:txBody>
                    <a:bodyPr/>
                    <a:lstStyle/>
                    <a:p>
                      <a:pPr algn="just"/>
                      <a:r>
                        <a:rPr lang="en-US" sz="1350" kern="100" dirty="0">
                          <a:effectLst/>
                          <a:latin typeface="微软雅黑" panose="020B0503020204020204" pitchFamily="34" charset="-122"/>
                          <a:ea typeface="微软雅黑" panose="020B0503020204020204" pitchFamily="34" charset="-122"/>
                        </a:rPr>
                        <a:t>2009</a:t>
                      </a:r>
                      <a:r>
                        <a:rPr lang="zh-CN" sz="1350" kern="100" dirty="0">
                          <a:effectLst/>
                          <a:latin typeface="微软雅黑" panose="020B0503020204020204" pitchFamily="34" charset="-122"/>
                          <a:ea typeface="微软雅黑" panose="020B0503020204020204" pitchFamily="34" charset="-122"/>
                        </a:rPr>
                        <a:t>年第</a:t>
                      </a:r>
                      <a:r>
                        <a:rPr lang="en-US" sz="1350" kern="100" dirty="0">
                          <a:effectLst/>
                          <a:latin typeface="微软雅黑" panose="020B0503020204020204" pitchFamily="34" charset="-122"/>
                          <a:ea typeface="微软雅黑" panose="020B0503020204020204" pitchFamily="34" charset="-122"/>
                        </a:rPr>
                        <a:t>5</a:t>
                      </a:r>
                      <a:r>
                        <a:rPr lang="zh-CN" sz="1350" kern="100" dirty="0">
                          <a:effectLst/>
                          <a:latin typeface="微软雅黑" panose="020B0503020204020204" pitchFamily="34" charset="-122"/>
                          <a:ea typeface="微软雅黑" panose="020B0503020204020204" pitchFamily="34" charset="-122"/>
                        </a:rPr>
                        <a:t>期储蓄国债</a:t>
                      </a:r>
                      <a:r>
                        <a:rPr lang="zh-CN" altLang="en-US" sz="1350" kern="100" dirty="0">
                          <a:effectLst/>
                          <a:latin typeface="微软雅黑" panose="020B0503020204020204" pitchFamily="34" charset="-122"/>
                          <a:ea typeface="微软雅黑" panose="020B0503020204020204" pitchFamily="34" charset="-122"/>
                        </a:rPr>
                        <a:t>（</a:t>
                      </a:r>
                      <a:r>
                        <a:rPr lang="zh-CN" sz="1350" kern="100" dirty="0">
                          <a:effectLst/>
                          <a:latin typeface="微软雅黑" panose="020B0503020204020204" pitchFamily="34" charset="-122"/>
                          <a:ea typeface="微软雅黑" panose="020B0503020204020204" pitchFamily="34" charset="-122"/>
                        </a:rPr>
                        <a:t>电子式</a:t>
                      </a:r>
                      <a:r>
                        <a:rPr lang="zh-CN" altLang="en-US" sz="1350" kern="100" dirty="0">
                          <a:effectLst/>
                          <a:latin typeface="微软雅黑" panose="020B0503020204020204" pitchFamily="34" charset="-122"/>
                          <a:ea typeface="微软雅黑" panose="020B0503020204020204" pitchFamily="34" charset="-122"/>
                        </a:rPr>
                        <a:t>）</a:t>
                      </a:r>
                      <a:endParaRPr lang="zh-CN" sz="135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dirty="0">
                          <a:effectLst/>
                          <a:latin typeface="微软雅黑" panose="020B0503020204020204" pitchFamily="34" charset="-122"/>
                          <a:ea typeface="微软雅黑" panose="020B0503020204020204" pitchFamily="34" charset="-122"/>
                        </a:rPr>
                        <a:t>1</a:t>
                      </a:r>
                      <a:r>
                        <a:rPr lang="zh-CN" sz="1350" kern="100" dirty="0">
                          <a:effectLst/>
                          <a:latin typeface="微软雅黑" panose="020B0503020204020204" pitchFamily="34" charset="-122"/>
                          <a:ea typeface="微软雅黑" panose="020B0503020204020204" pitchFamily="34" charset="-122"/>
                        </a:rPr>
                        <a:t>年</a:t>
                      </a:r>
                      <a:endParaRPr lang="zh-CN" sz="135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5.8‰</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0.15‰</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0.03‰</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dirty="0">
                          <a:effectLst/>
                          <a:latin typeface="微软雅黑" panose="020B0503020204020204" pitchFamily="34" charset="-122"/>
                          <a:ea typeface="微软雅黑" panose="020B0503020204020204" pitchFamily="34" charset="-122"/>
                        </a:rPr>
                        <a:t>0.03‰</a:t>
                      </a:r>
                      <a:endParaRPr lang="zh-CN" sz="135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dirty="0">
                          <a:effectLst/>
                          <a:latin typeface="微软雅黑" panose="020B0503020204020204" pitchFamily="34" charset="-122"/>
                          <a:ea typeface="微软雅黑" panose="020B0503020204020204" pitchFamily="34" charset="-122"/>
                        </a:rPr>
                        <a:t>6.01‰</a:t>
                      </a:r>
                      <a:endParaRPr lang="zh-CN" sz="135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461396973"/>
                  </a:ext>
                </a:extLst>
              </a:tr>
              <a:tr h="288655">
                <a:tc>
                  <a:txBody>
                    <a:bodyPr/>
                    <a:lstStyle/>
                    <a:p>
                      <a:pPr algn="just"/>
                      <a:r>
                        <a:rPr lang="en-US" sz="1350" kern="100" dirty="0">
                          <a:effectLst/>
                          <a:latin typeface="微软雅黑" panose="020B0503020204020204" pitchFamily="34" charset="-122"/>
                          <a:ea typeface="微软雅黑" panose="020B0503020204020204" pitchFamily="34" charset="-122"/>
                        </a:rPr>
                        <a:t>2009</a:t>
                      </a:r>
                      <a:r>
                        <a:rPr lang="zh-CN" sz="1350" kern="100" dirty="0">
                          <a:effectLst/>
                          <a:latin typeface="微软雅黑" panose="020B0503020204020204" pitchFamily="34" charset="-122"/>
                          <a:ea typeface="微软雅黑" panose="020B0503020204020204" pitchFamily="34" charset="-122"/>
                        </a:rPr>
                        <a:t>年第</a:t>
                      </a:r>
                      <a:r>
                        <a:rPr lang="en-US" sz="1350" kern="100" dirty="0">
                          <a:effectLst/>
                          <a:latin typeface="微软雅黑" panose="020B0503020204020204" pitchFamily="34" charset="-122"/>
                          <a:ea typeface="微软雅黑" panose="020B0503020204020204" pitchFamily="34" charset="-122"/>
                        </a:rPr>
                        <a:t>6</a:t>
                      </a:r>
                      <a:r>
                        <a:rPr lang="zh-CN" sz="1350" kern="100" dirty="0">
                          <a:effectLst/>
                          <a:latin typeface="微软雅黑" panose="020B0503020204020204" pitchFamily="34" charset="-122"/>
                          <a:ea typeface="微软雅黑" panose="020B0503020204020204" pitchFamily="34" charset="-122"/>
                        </a:rPr>
                        <a:t>期储蓄国债</a:t>
                      </a:r>
                      <a:r>
                        <a:rPr lang="zh-CN" altLang="en-US" sz="1350" kern="100" dirty="0">
                          <a:effectLst/>
                          <a:latin typeface="微软雅黑" panose="020B0503020204020204" pitchFamily="34" charset="-122"/>
                          <a:ea typeface="微软雅黑" panose="020B0503020204020204" pitchFamily="34" charset="-122"/>
                        </a:rPr>
                        <a:t>（</a:t>
                      </a:r>
                      <a:r>
                        <a:rPr lang="zh-CN" altLang="zh-CN" sz="1350" kern="100" dirty="0">
                          <a:effectLst/>
                          <a:latin typeface="微软雅黑" panose="020B0503020204020204" pitchFamily="34" charset="-122"/>
                          <a:ea typeface="微软雅黑" panose="020B0503020204020204" pitchFamily="34" charset="-122"/>
                        </a:rPr>
                        <a:t>电子式</a:t>
                      </a:r>
                      <a:r>
                        <a:rPr lang="zh-CN" altLang="en-US" sz="1350" kern="100" dirty="0">
                          <a:effectLst/>
                          <a:latin typeface="微软雅黑" panose="020B0503020204020204" pitchFamily="34" charset="-122"/>
                          <a:ea typeface="微软雅黑" panose="020B0503020204020204" pitchFamily="34" charset="-122"/>
                        </a:rPr>
                        <a:t>）</a:t>
                      </a:r>
                      <a:endParaRPr lang="zh-CN" sz="135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3</a:t>
                      </a:r>
                      <a:r>
                        <a:rPr lang="zh-CN" sz="1350" kern="100">
                          <a:effectLst/>
                          <a:latin typeface="微软雅黑" panose="020B0503020204020204" pitchFamily="34" charset="-122"/>
                          <a:ea typeface="微软雅黑" panose="020B0503020204020204" pitchFamily="34" charset="-122"/>
                        </a:rPr>
                        <a:t>年</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dirty="0">
                          <a:effectLst/>
                          <a:latin typeface="微软雅黑" panose="020B0503020204020204" pitchFamily="34" charset="-122"/>
                          <a:ea typeface="微软雅黑" panose="020B0503020204020204" pitchFamily="34" charset="-122"/>
                        </a:rPr>
                        <a:t>6.8‰</a:t>
                      </a:r>
                      <a:endParaRPr lang="zh-CN" sz="135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0.15‰</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0.03‰</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0.03‰</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7.01‰</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364347177"/>
                  </a:ext>
                </a:extLst>
              </a:tr>
              <a:tr h="288655">
                <a:tc>
                  <a:txBody>
                    <a:bodyPr/>
                    <a:lstStyle/>
                    <a:p>
                      <a:pPr algn="just"/>
                      <a:r>
                        <a:rPr lang="en-US" sz="1350" kern="100" dirty="0">
                          <a:effectLst/>
                          <a:latin typeface="微软雅黑" panose="020B0503020204020204" pitchFamily="34" charset="-122"/>
                          <a:ea typeface="微软雅黑" panose="020B0503020204020204" pitchFamily="34" charset="-122"/>
                        </a:rPr>
                        <a:t>2011</a:t>
                      </a:r>
                      <a:r>
                        <a:rPr lang="zh-CN" sz="1350" kern="100" dirty="0">
                          <a:effectLst/>
                          <a:latin typeface="微软雅黑" panose="020B0503020204020204" pitchFamily="34" charset="-122"/>
                          <a:ea typeface="微软雅黑" panose="020B0503020204020204" pitchFamily="34" charset="-122"/>
                        </a:rPr>
                        <a:t>年第</a:t>
                      </a:r>
                      <a:r>
                        <a:rPr lang="en-US" sz="1350" kern="100" dirty="0">
                          <a:effectLst/>
                          <a:latin typeface="微软雅黑" panose="020B0503020204020204" pitchFamily="34" charset="-122"/>
                          <a:ea typeface="微软雅黑" panose="020B0503020204020204" pitchFamily="34" charset="-122"/>
                        </a:rPr>
                        <a:t>10</a:t>
                      </a:r>
                      <a:r>
                        <a:rPr lang="zh-CN" sz="1350" kern="100" dirty="0">
                          <a:effectLst/>
                          <a:latin typeface="微软雅黑" panose="020B0503020204020204" pitchFamily="34" charset="-122"/>
                          <a:ea typeface="微软雅黑" panose="020B0503020204020204" pitchFamily="34" charset="-122"/>
                        </a:rPr>
                        <a:t>期储蓄国债</a:t>
                      </a:r>
                      <a:r>
                        <a:rPr lang="zh-CN" altLang="en-US" sz="1350" kern="100" dirty="0">
                          <a:effectLst/>
                          <a:latin typeface="微软雅黑" panose="020B0503020204020204" pitchFamily="34" charset="-122"/>
                          <a:ea typeface="微软雅黑" panose="020B0503020204020204" pitchFamily="34" charset="-122"/>
                        </a:rPr>
                        <a:t>（</a:t>
                      </a:r>
                      <a:r>
                        <a:rPr lang="zh-CN" altLang="zh-CN" sz="1350" kern="100" dirty="0">
                          <a:effectLst/>
                          <a:latin typeface="微软雅黑" panose="020B0503020204020204" pitchFamily="34" charset="-122"/>
                          <a:ea typeface="微软雅黑" panose="020B0503020204020204" pitchFamily="34" charset="-122"/>
                        </a:rPr>
                        <a:t>电子式</a:t>
                      </a:r>
                      <a:r>
                        <a:rPr lang="zh-CN" altLang="en-US" sz="1350" kern="100" dirty="0">
                          <a:effectLst/>
                          <a:latin typeface="微软雅黑" panose="020B0503020204020204" pitchFamily="34" charset="-122"/>
                          <a:ea typeface="微软雅黑" panose="020B0503020204020204" pitchFamily="34" charset="-122"/>
                        </a:rPr>
                        <a:t>）</a:t>
                      </a:r>
                      <a:endParaRPr lang="zh-CN" sz="135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1</a:t>
                      </a:r>
                      <a:r>
                        <a:rPr lang="zh-CN" sz="1350" kern="100">
                          <a:effectLst/>
                          <a:latin typeface="微软雅黑" panose="020B0503020204020204" pitchFamily="34" charset="-122"/>
                          <a:ea typeface="微软雅黑" panose="020B0503020204020204" pitchFamily="34" charset="-122"/>
                        </a:rPr>
                        <a:t>年</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3‰</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0.15‰</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0.075‰</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0.075‰</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3.3‰</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748061270"/>
                  </a:ext>
                </a:extLst>
              </a:tr>
              <a:tr h="288655">
                <a:tc>
                  <a:txBody>
                    <a:bodyPr/>
                    <a:lstStyle/>
                    <a:p>
                      <a:pPr algn="just"/>
                      <a:r>
                        <a:rPr lang="en-US" sz="1350" kern="100" dirty="0">
                          <a:effectLst/>
                          <a:latin typeface="微软雅黑" panose="020B0503020204020204" pitchFamily="34" charset="-122"/>
                          <a:ea typeface="微软雅黑" panose="020B0503020204020204" pitchFamily="34" charset="-122"/>
                        </a:rPr>
                        <a:t>2011</a:t>
                      </a:r>
                      <a:r>
                        <a:rPr lang="zh-CN" sz="1350" kern="100" dirty="0">
                          <a:effectLst/>
                          <a:latin typeface="微软雅黑" panose="020B0503020204020204" pitchFamily="34" charset="-122"/>
                          <a:ea typeface="微软雅黑" panose="020B0503020204020204" pitchFamily="34" charset="-122"/>
                        </a:rPr>
                        <a:t>年第</a:t>
                      </a:r>
                      <a:r>
                        <a:rPr lang="en-US" sz="1350" kern="100" dirty="0">
                          <a:effectLst/>
                          <a:latin typeface="微软雅黑" panose="020B0503020204020204" pitchFamily="34" charset="-122"/>
                          <a:ea typeface="微软雅黑" panose="020B0503020204020204" pitchFamily="34" charset="-122"/>
                        </a:rPr>
                        <a:t>12</a:t>
                      </a:r>
                      <a:r>
                        <a:rPr lang="zh-CN" sz="1350" kern="100" dirty="0">
                          <a:effectLst/>
                          <a:latin typeface="微软雅黑" panose="020B0503020204020204" pitchFamily="34" charset="-122"/>
                          <a:ea typeface="微软雅黑" panose="020B0503020204020204" pitchFamily="34" charset="-122"/>
                        </a:rPr>
                        <a:t>期储蓄国债</a:t>
                      </a:r>
                      <a:r>
                        <a:rPr lang="zh-CN" altLang="en-US" sz="1350" kern="100" dirty="0">
                          <a:effectLst/>
                          <a:latin typeface="微软雅黑" panose="020B0503020204020204" pitchFamily="34" charset="-122"/>
                          <a:ea typeface="微软雅黑" panose="020B0503020204020204" pitchFamily="34" charset="-122"/>
                        </a:rPr>
                        <a:t>（</a:t>
                      </a:r>
                      <a:r>
                        <a:rPr lang="zh-CN" altLang="zh-CN" sz="1350" kern="100" dirty="0">
                          <a:effectLst/>
                          <a:latin typeface="微软雅黑" panose="020B0503020204020204" pitchFamily="34" charset="-122"/>
                          <a:ea typeface="微软雅黑" panose="020B0503020204020204" pitchFamily="34" charset="-122"/>
                        </a:rPr>
                        <a:t>电子式</a:t>
                      </a:r>
                      <a:r>
                        <a:rPr lang="zh-CN" altLang="en-US" sz="1350" kern="100" dirty="0">
                          <a:effectLst/>
                          <a:latin typeface="微软雅黑" panose="020B0503020204020204" pitchFamily="34" charset="-122"/>
                          <a:ea typeface="微软雅黑" panose="020B0503020204020204" pitchFamily="34" charset="-122"/>
                        </a:rPr>
                        <a:t>）</a:t>
                      </a:r>
                      <a:endParaRPr lang="zh-CN" sz="135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5</a:t>
                      </a:r>
                      <a:r>
                        <a:rPr lang="zh-CN" sz="1350" kern="100">
                          <a:effectLst/>
                          <a:latin typeface="微软雅黑" panose="020B0503020204020204" pitchFamily="34" charset="-122"/>
                          <a:ea typeface="微软雅黑" panose="020B0503020204020204" pitchFamily="34" charset="-122"/>
                        </a:rPr>
                        <a:t>年</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4‰</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0.15‰</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0.075‰</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0.075‰</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dirty="0">
                          <a:effectLst/>
                          <a:latin typeface="微软雅黑" panose="020B0503020204020204" pitchFamily="34" charset="-122"/>
                          <a:ea typeface="微软雅黑" panose="020B0503020204020204" pitchFamily="34" charset="-122"/>
                        </a:rPr>
                        <a:t>4.3‰</a:t>
                      </a:r>
                      <a:endParaRPr lang="zh-CN" sz="135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621685465"/>
                  </a:ext>
                </a:extLst>
              </a:tr>
              <a:tr h="288655">
                <a:tc>
                  <a:txBody>
                    <a:bodyPr/>
                    <a:lstStyle/>
                    <a:p>
                      <a:pPr algn="just"/>
                      <a:r>
                        <a:rPr lang="en-US" sz="1350" kern="100" dirty="0">
                          <a:effectLst/>
                          <a:latin typeface="微软雅黑" panose="020B0503020204020204" pitchFamily="34" charset="-122"/>
                          <a:ea typeface="微软雅黑" panose="020B0503020204020204" pitchFamily="34" charset="-122"/>
                        </a:rPr>
                        <a:t>2012</a:t>
                      </a:r>
                      <a:r>
                        <a:rPr lang="zh-CN" sz="1350" kern="100" dirty="0">
                          <a:effectLst/>
                          <a:latin typeface="微软雅黑" panose="020B0503020204020204" pitchFamily="34" charset="-122"/>
                          <a:ea typeface="微软雅黑" panose="020B0503020204020204" pitchFamily="34" charset="-122"/>
                        </a:rPr>
                        <a:t>年第</a:t>
                      </a:r>
                      <a:r>
                        <a:rPr lang="en-US" sz="1350" kern="100" dirty="0">
                          <a:effectLst/>
                          <a:latin typeface="微软雅黑" panose="020B0503020204020204" pitchFamily="34" charset="-122"/>
                          <a:ea typeface="微软雅黑" panose="020B0503020204020204" pitchFamily="34" charset="-122"/>
                        </a:rPr>
                        <a:t>12</a:t>
                      </a:r>
                      <a:r>
                        <a:rPr lang="zh-CN" sz="1350" kern="100" dirty="0">
                          <a:effectLst/>
                          <a:latin typeface="微软雅黑" panose="020B0503020204020204" pitchFamily="34" charset="-122"/>
                          <a:ea typeface="微软雅黑" panose="020B0503020204020204" pitchFamily="34" charset="-122"/>
                        </a:rPr>
                        <a:t>期储蓄国债</a:t>
                      </a:r>
                      <a:r>
                        <a:rPr lang="zh-CN" altLang="en-US" sz="1350" kern="100" dirty="0">
                          <a:effectLst/>
                          <a:latin typeface="微软雅黑" panose="020B0503020204020204" pitchFamily="34" charset="-122"/>
                          <a:ea typeface="微软雅黑" panose="020B0503020204020204" pitchFamily="34" charset="-122"/>
                        </a:rPr>
                        <a:t>（</a:t>
                      </a:r>
                      <a:r>
                        <a:rPr lang="zh-CN" altLang="zh-CN" sz="1350" kern="100" dirty="0">
                          <a:effectLst/>
                          <a:latin typeface="微软雅黑" panose="020B0503020204020204" pitchFamily="34" charset="-122"/>
                          <a:ea typeface="微软雅黑" panose="020B0503020204020204" pitchFamily="34" charset="-122"/>
                        </a:rPr>
                        <a:t>电子式</a:t>
                      </a:r>
                      <a:r>
                        <a:rPr lang="zh-CN" altLang="en-US" sz="1350" kern="100" dirty="0">
                          <a:effectLst/>
                          <a:latin typeface="微软雅黑" panose="020B0503020204020204" pitchFamily="34" charset="-122"/>
                          <a:ea typeface="微软雅黑" panose="020B0503020204020204" pitchFamily="34" charset="-122"/>
                        </a:rPr>
                        <a:t>）</a:t>
                      </a:r>
                      <a:endParaRPr lang="zh-CN" sz="135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5</a:t>
                      </a:r>
                      <a:r>
                        <a:rPr lang="zh-CN" sz="1350" kern="100">
                          <a:effectLst/>
                          <a:latin typeface="微软雅黑" panose="020B0503020204020204" pitchFamily="34" charset="-122"/>
                          <a:ea typeface="微软雅黑" panose="020B0503020204020204" pitchFamily="34" charset="-122"/>
                        </a:rPr>
                        <a:t>年</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4‰</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0.15‰</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 </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0.075‰</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4.225‰</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61585260"/>
                  </a:ext>
                </a:extLst>
              </a:tr>
              <a:tr h="288655">
                <a:tc>
                  <a:txBody>
                    <a:bodyPr/>
                    <a:lstStyle/>
                    <a:p>
                      <a:pPr algn="just"/>
                      <a:r>
                        <a:rPr lang="en-US" sz="1350" kern="100" dirty="0">
                          <a:effectLst/>
                          <a:latin typeface="微软雅黑" panose="020B0503020204020204" pitchFamily="34" charset="-122"/>
                          <a:ea typeface="微软雅黑" panose="020B0503020204020204" pitchFamily="34" charset="-122"/>
                        </a:rPr>
                        <a:t>2019</a:t>
                      </a:r>
                      <a:r>
                        <a:rPr lang="zh-CN" sz="1350" kern="100" dirty="0">
                          <a:effectLst/>
                          <a:latin typeface="微软雅黑" panose="020B0503020204020204" pitchFamily="34" charset="-122"/>
                          <a:ea typeface="微软雅黑" panose="020B0503020204020204" pitchFamily="34" charset="-122"/>
                        </a:rPr>
                        <a:t>年第</a:t>
                      </a:r>
                      <a:r>
                        <a:rPr lang="en-US" sz="1350" kern="100" dirty="0">
                          <a:effectLst/>
                          <a:latin typeface="微软雅黑" panose="020B0503020204020204" pitchFamily="34" charset="-122"/>
                          <a:ea typeface="微软雅黑" panose="020B0503020204020204" pitchFamily="34" charset="-122"/>
                        </a:rPr>
                        <a:t>5</a:t>
                      </a:r>
                      <a:r>
                        <a:rPr lang="zh-CN" sz="1350" kern="100" dirty="0">
                          <a:effectLst/>
                          <a:latin typeface="微软雅黑" panose="020B0503020204020204" pitchFamily="34" charset="-122"/>
                          <a:ea typeface="微软雅黑" panose="020B0503020204020204" pitchFamily="34" charset="-122"/>
                        </a:rPr>
                        <a:t>期储蓄国债（凭证式）</a:t>
                      </a:r>
                      <a:endParaRPr lang="zh-CN" sz="135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3</a:t>
                      </a:r>
                      <a:r>
                        <a:rPr lang="zh-CN" sz="1350" kern="100">
                          <a:effectLst/>
                          <a:latin typeface="微软雅黑" panose="020B0503020204020204" pitchFamily="34" charset="-122"/>
                          <a:ea typeface="微软雅黑" panose="020B0503020204020204" pitchFamily="34" charset="-122"/>
                        </a:rPr>
                        <a:t>年</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7‰</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0‰</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 </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0.07‰</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7.07‰</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442496623"/>
                  </a:ext>
                </a:extLst>
              </a:tr>
              <a:tr h="288655">
                <a:tc>
                  <a:txBody>
                    <a:bodyPr/>
                    <a:lstStyle/>
                    <a:p>
                      <a:pPr algn="just"/>
                      <a:r>
                        <a:rPr lang="en-US" sz="1350" kern="100" dirty="0">
                          <a:effectLst/>
                          <a:latin typeface="微软雅黑" panose="020B0503020204020204" pitchFamily="34" charset="-122"/>
                          <a:ea typeface="微软雅黑" panose="020B0503020204020204" pitchFamily="34" charset="-122"/>
                        </a:rPr>
                        <a:t>2019</a:t>
                      </a:r>
                      <a:r>
                        <a:rPr lang="zh-CN" sz="1350" kern="100" dirty="0">
                          <a:effectLst/>
                          <a:latin typeface="微软雅黑" panose="020B0503020204020204" pitchFamily="34" charset="-122"/>
                          <a:ea typeface="微软雅黑" panose="020B0503020204020204" pitchFamily="34" charset="-122"/>
                        </a:rPr>
                        <a:t>年第</a:t>
                      </a:r>
                      <a:r>
                        <a:rPr lang="en-US" sz="1350" kern="100" dirty="0">
                          <a:effectLst/>
                          <a:latin typeface="微软雅黑" panose="020B0503020204020204" pitchFamily="34" charset="-122"/>
                          <a:ea typeface="微软雅黑" panose="020B0503020204020204" pitchFamily="34" charset="-122"/>
                        </a:rPr>
                        <a:t>6</a:t>
                      </a:r>
                      <a:r>
                        <a:rPr lang="zh-CN" sz="1350" kern="100" dirty="0">
                          <a:effectLst/>
                          <a:latin typeface="微软雅黑" panose="020B0503020204020204" pitchFamily="34" charset="-122"/>
                          <a:ea typeface="微软雅黑" panose="020B0503020204020204" pitchFamily="34" charset="-122"/>
                        </a:rPr>
                        <a:t>期储蓄国债（凭证式）</a:t>
                      </a:r>
                      <a:endParaRPr lang="zh-CN" sz="135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5</a:t>
                      </a:r>
                      <a:r>
                        <a:rPr lang="zh-CN" sz="1350" kern="100">
                          <a:effectLst/>
                          <a:latin typeface="微软雅黑" panose="020B0503020204020204" pitchFamily="34" charset="-122"/>
                          <a:ea typeface="微软雅黑" panose="020B0503020204020204" pitchFamily="34" charset="-122"/>
                        </a:rPr>
                        <a:t>年</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7‰</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0‰</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 </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a:effectLst/>
                          <a:latin typeface="微软雅黑" panose="020B0503020204020204" pitchFamily="34" charset="-122"/>
                          <a:ea typeface="微软雅黑" panose="020B0503020204020204" pitchFamily="34" charset="-122"/>
                        </a:rPr>
                        <a:t>0.07‰</a:t>
                      </a:r>
                      <a:endParaRPr lang="zh-CN" sz="13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350" kern="100" dirty="0">
                          <a:effectLst/>
                          <a:latin typeface="微软雅黑" panose="020B0503020204020204" pitchFamily="34" charset="-122"/>
                          <a:ea typeface="微软雅黑" panose="020B0503020204020204" pitchFamily="34" charset="-122"/>
                        </a:rPr>
                        <a:t>7.07‰</a:t>
                      </a:r>
                      <a:endParaRPr lang="zh-CN" sz="135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824910522"/>
                  </a:ext>
                </a:extLst>
              </a:tr>
            </a:tbl>
          </a:graphicData>
        </a:graphic>
      </p:graphicFrame>
      <p:sp>
        <p:nvSpPr>
          <p:cNvPr id="6" name="Rectangle 1">
            <a:extLst>
              <a:ext uri="{FF2B5EF4-FFF2-40B4-BE49-F238E27FC236}">
                <a16:creationId xmlns:a16="http://schemas.microsoft.com/office/drawing/2014/main" id="{B1B932F9-09B5-4E43-A2DB-F9E5BE204A56}"/>
              </a:ext>
            </a:extLst>
          </p:cNvPr>
          <p:cNvSpPr>
            <a:spLocks noChangeArrowheads="1"/>
          </p:cNvSpPr>
          <p:nvPr/>
        </p:nvSpPr>
        <p:spPr bwMode="auto">
          <a:xfrm>
            <a:off x="2987824" y="3629575"/>
            <a:ext cx="282801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表</a:t>
            </a:r>
            <a:r>
              <a:rPr kumimoji="0" lang="en-US" altLang="zh-CN"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10.5  </a:t>
            </a:r>
            <a:r>
              <a:rPr kumimoji="0" lang="zh-CN" altLang="en-US"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储蓄国债承销手续费明细</a:t>
            </a:r>
            <a:endParaRPr kumimoji="0" lang="zh-CN" altLang="en-US"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
        <p:nvSpPr>
          <p:cNvPr id="8" name="Rectangle 1">
            <a:extLst>
              <a:ext uri="{FF2B5EF4-FFF2-40B4-BE49-F238E27FC236}">
                <a16:creationId xmlns:a16="http://schemas.microsoft.com/office/drawing/2014/main" id="{26F5430A-5B69-43F2-AD7C-4B2C7D77459A}"/>
              </a:ext>
            </a:extLst>
          </p:cNvPr>
          <p:cNvSpPr>
            <a:spLocks noChangeArrowheads="1"/>
          </p:cNvSpPr>
          <p:nvPr/>
        </p:nvSpPr>
        <p:spPr bwMode="auto">
          <a:xfrm>
            <a:off x="792490" y="6322231"/>
            <a:ext cx="682751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注：凭证式承销手续费包括发行费和兑付费；电子式承销手续费只包括发行手续费。</a:t>
            </a:r>
            <a:endParaRPr kumimoji="0" lang="zh-CN" altLang="en-US" sz="14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249065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11F4BEBA-220E-4622-B893-55B0208B75EF}"/>
              </a:ext>
            </a:extLst>
          </p:cNvPr>
          <p:cNvSpPr>
            <a:spLocks noGrp="1"/>
          </p:cNvSpPr>
          <p:nvPr>
            <p:ph type="sldNum" sz="quarter" idx="12"/>
          </p:nvPr>
        </p:nvSpPr>
        <p:spPr/>
        <p:txBody>
          <a:bodyPr/>
          <a:lstStyle/>
          <a:p>
            <a:fld id="{F923ED49-D744-4066-8B28-E413A5EA25A0}" type="slidenum">
              <a:rPr lang="zh-CN" altLang="en-US" smtClean="0"/>
              <a:pPr/>
              <a:t>23</a:t>
            </a:fld>
            <a:endParaRPr lang="zh-CN" altLang="en-US"/>
          </a:p>
        </p:txBody>
      </p:sp>
      <p:sp>
        <p:nvSpPr>
          <p:cNvPr id="4" name="文本框 3">
            <a:extLst>
              <a:ext uri="{FF2B5EF4-FFF2-40B4-BE49-F238E27FC236}">
                <a16:creationId xmlns:a16="http://schemas.microsoft.com/office/drawing/2014/main" id="{1EDC90BC-ADED-4D5D-9A10-638B617EDC6B}"/>
              </a:ext>
            </a:extLst>
          </p:cNvPr>
          <p:cNvSpPr txBox="1"/>
          <p:nvPr/>
        </p:nvSpPr>
        <p:spPr>
          <a:xfrm>
            <a:off x="588392" y="719591"/>
            <a:ext cx="7920880" cy="5937651"/>
          </a:xfrm>
          <a:prstGeom prst="rect">
            <a:avLst/>
          </a:prstGeom>
          <a:noFill/>
        </p:spPr>
        <p:txBody>
          <a:bodyPr wrap="square" rtlCol="0">
            <a:spAutoFit/>
          </a:bodyPr>
          <a:lstStyle/>
          <a:p>
            <a:pPr indent="421200" algn="just">
              <a:lnSpc>
                <a:spcPct val="120000"/>
              </a:lnSpc>
              <a:spcAft>
                <a:spcPts val="400"/>
              </a:spcAft>
            </a:pPr>
            <a:r>
              <a:rPr lang="zh-CN" altLang="en-US" sz="2400" b="1" dirty="0">
                <a:latin typeface="微软雅黑" panose="020B0503020204020204" pitchFamily="34" charset="-122"/>
                <a:ea typeface="微软雅黑" panose="020B0503020204020204" pitchFamily="34" charset="-122"/>
              </a:rPr>
              <a:t>三、发行款收入的上划</a:t>
            </a:r>
          </a:p>
          <a:p>
            <a:pPr indent="421200" algn="just">
              <a:lnSpc>
                <a:spcPct val="120000"/>
              </a:lnSpc>
              <a:spcAft>
                <a:spcPts val="400"/>
              </a:spcAft>
            </a:pPr>
            <a:r>
              <a:rPr lang="zh-CN" altLang="en-US" sz="1600" dirty="0">
                <a:latin typeface="微软雅黑" panose="020B0503020204020204" pitchFamily="34" charset="-122"/>
                <a:ea typeface="微软雅黑" panose="020B0503020204020204" pitchFamily="34" charset="-122"/>
              </a:rPr>
              <a:t>储蓄国债的</a:t>
            </a:r>
            <a:r>
              <a:rPr lang="zh-CN" altLang="en-US" sz="1600" b="1" dirty="0">
                <a:solidFill>
                  <a:srgbClr val="C00000"/>
                </a:solidFill>
                <a:latin typeface="微软雅黑" panose="020B0503020204020204" pitchFamily="34" charset="-122"/>
                <a:ea typeface="微软雅黑" panose="020B0503020204020204" pitchFamily="34" charset="-122"/>
              </a:rPr>
              <a:t>发行期限一般较长</a:t>
            </a:r>
            <a:r>
              <a:rPr lang="zh-CN" altLang="en-US" sz="1600" dirty="0">
                <a:latin typeface="微软雅黑" panose="020B0503020204020204" pitchFamily="34" charset="-122"/>
                <a:ea typeface="微软雅黑" panose="020B0503020204020204" pitchFamily="34" charset="-122"/>
              </a:rPr>
              <a:t>，所以发行款的上划采取</a:t>
            </a:r>
            <a:r>
              <a:rPr lang="zh-CN" altLang="en-US" sz="1600" b="1" dirty="0">
                <a:solidFill>
                  <a:srgbClr val="C00000"/>
                </a:solidFill>
                <a:latin typeface="微软雅黑" panose="020B0503020204020204" pitchFamily="34" charset="-122"/>
                <a:ea typeface="微软雅黑" panose="020B0503020204020204" pitchFamily="34" charset="-122"/>
              </a:rPr>
              <a:t>分次缴款办法</a:t>
            </a:r>
            <a:r>
              <a:rPr lang="zh-CN" altLang="en-US" sz="1600" dirty="0">
                <a:latin typeface="微软雅黑" panose="020B0503020204020204" pitchFamily="34" charset="-122"/>
                <a:ea typeface="微软雅黑" panose="020B0503020204020204" pitchFamily="34" charset="-122"/>
              </a:rPr>
              <a:t>。</a:t>
            </a:r>
            <a:endParaRPr lang="en-US" altLang="zh-CN" sz="1600" dirty="0">
              <a:latin typeface="微软雅黑" panose="020B0503020204020204" pitchFamily="34" charset="-122"/>
              <a:ea typeface="微软雅黑" panose="020B0503020204020204" pitchFamily="34" charset="-122"/>
            </a:endParaRPr>
          </a:p>
          <a:p>
            <a:pPr indent="421200" algn="just">
              <a:lnSpc>
                <a:spcPct val="120000"/>
              </a:lnSpc>
              <a:spcAft>
                <a:spcPts val="400"/>
              </a:spcAft>
            </a:pPr>
            <a:r>
              <a:rPr lang="zh-CN" altLang="en-US" sz="2400" b="1" dirty="0">
                <a:latin typeface="微软雅黑" panose="020B0503020204020204" pitchFamily="34" charset="-122"/>
                <a:ea typeface="微软雅黑" panose="020B0503020204020204" pitchFamily="34" charset="-122"/>
              </a:rPr>
              <a:t>四、投资者购买储蓄国债的主要方式</a:t>
            </a:r>
          </a:p>
          <a:p>
            <a:pPr indent="421200" algn="just">
              <a:lnSpc>
                <a:spcPct val="120000"/>
              </a:lnSpc>
              <a:spcAft>
                <a:spcPts val="400"/>
              </a:spcAft>
            </a:pPr>
            <a:r>
              <a:rPr lang="zh-CN" altLang="en-US" sz="1600" dirty="0">
                <a:latin typeface="微软雅黑" panose="020B0503020204020204" pitchFamily="34" charset="-122"/>
                <a:ea typeface="微软雅黑" panose="020B0503020204020204" pitchFamily="34" charset="-122"/>
              </a:rPr>
              <a:t>我国储蓄国债通过</a:t>
            </a:r>
            <a:r>
              <a:rPr lang="zh-CN" altLang="en-US" sz="1600" b="1" dirty="0">
                <a:solidFill>
                  <a:srgbClr val="C00000"/>
                </a:solidFill>
                <a:latin typeface="微软雅黑" panose="020B0503020204020204" pitchFamily="34" charset="-122"/>
                <a:ea typeface="微软雅黑" panose="020B0503020204020204" pitchFamily="34" charset="-122"/>
              </a:rPr>
              <a:t>组建承销团</a:t>
            </a:r>
            <a:r>
              <a:rPr lang="zh-CN" altLang="en-US" sz="1600" dirty="0">
                <a:latin typeface="微软雅黑" panose="020B0503020204020204" pitchFamily="34" charset="-122"/>
                <a:ea typeface="微软雅黑" panose="020B0503020204020204" pitchFamily="34" charset="-122"/>
              </a:rPr>
              <a:t>和</a:t>
            </a:r>
            <a:r>
              <a:rPr lang="zh-CN" altLang="en-US" sz="1600" b="1" dirty="0">
                <a:solidFill>
                  <a:srgbClr val="C00000"/>
                </a:solidFill>
                <a:latin typeface="微软雅黑" panose="020B0503020204020204" pitchFamily="34" charset="-122"/>
                <a:ea typeface="微软雅黑" panose="020B0503020204020204" pitchFamily="34" charset="-122"/>
              </a:rPr>
              <a:t>委托承销团成员</a:t>
            </a:r>
            <a:r>
              <a:rPr lang="zh-CN" altLang="en-US" sz="1600" dirty="0">
                <a:latin typeface="微软雅黑" panose="020B0503020204020204" pitchFamily="34" charset="-122"/>
                <a:ea typeface="微软雅黑" panose="020B0503020204020204" pitchFamily="34" charset="-122"/>
              </a:rPr>
              <a:t>方式发行，承销团成员主要采取</a:t>
            </a:r>
            <a:r>
              <a:rPr lang="zh-CN" altLang="en-US" sz="1600" b="1" dirty="0">
                <a:solidFill>
                  <a:srgbClr val="C00000"/>
                </a:solidFill>
                <a:latin typeface="微软雅黑" panose="020B0503020204020204" pitchFamily="34" charset="-122"/>
                <a:ea typeface="微软雅黑" panose="020B0503020204020204" pitchFamily="34" charset="-122"/>
              </a:rPr>
              <a:t>现场</a:t>
            </a:r>
            <a:r>
              <a:rPr lang="zh-CN" altLang="en-US" sz="1600" dirty="0">
                <a:latin typeface="微软雅黑" panose="020B0503020204020204" pitchFamily="34" charset="-122"/>
                <a:ea typeface="微软雅黑" panose="020B0503020204020204" pitchFamily="34" charset="-122"/>
              </a:rPr>
              <a:t>和</a:t>
            </a:r>
            <a:r>
              <a:rPr lang="zh-CN" altLang="en-US" sz="1600" b="1" dirty="0">
                <a:solidFill>
                  <a:srgbClr val="C00000"/>
                </a:solidFill>
                <a:latin typeface="微软雅黑" panose="020B0503020204020204" pitchFamily="34" charset="-122"/>
                <a:ea typeface="微软雅黑" panose="020B0503020204020204" pitchFamily="34" charset="-122"/>
              </a:rPr>
              <a:t>互联网形式</a:t>
            </a:r>
            <a:r>
              <a:rPr lang="zh-CN" altLang="en-US" sz="1600" dirty="0">
                <a:latin typeface="微软雅黑" panose="020B0503020204020204" pitchFamily="34" charset="-122"/>
                <a:ea typeface="微软雅黑" panose="020B0503020204020204" pitchFamily="34" charset="-122"/>
              </a:rPr>
              <a:t>发售国债，且从两种形式的发售额度看，仍以</a:t>
            </a:r>
            <a:r>
              <a:rPr lang="zh-CN" altLang="en-US" sz="1600" b="1" dirty="0">
                <a:solidFill>
                  <a:srgbClr val="C00000"/>
                </a:solidFill>
                <a:latin typeface="微软雅黑" panose="020B0503020204020204" pitchFamily="34" charset="-122"/>
                <a:ea typeface="微软雅黑" panose="020B0503020204020204" pitchFamily="34" charset="-122"/>
              </a:rPr>
              <a:t>现场柜台发售为主</a:t>
            </a:r>
            <a:r>
              <a:rPr lang="zh-CN" altLang="en-US" sz="1600" dirty="0">
                <a:latin typeface="微软雅黑" panose="020B0503020204020204" pitchFamily="34" charset="-122"/>
                <a:ea typeface="微软雅黑" panose="020B0503020204020204" pitchFamily="34" charset="-122"/>
              </a:rPr>
              <a:t>。各城市以及农村地区消费者均通过储蓄国债承销团成员在当地的分支机构进行购买。</a:t>
            </a:r>
          </a:p>
          <a:p>
            <a:pPr indent="421200" algn="just">
              <a:lnSpc>
                <a:spcPct val="120000"/>
              </a:lnSpc>
              <a:spcAft>
                <a:spcPts val="400"/>
              </a:spcAft>
            </a:pPr>
            <a:r>
              <a:rPr lang="zh-CN" altLang="en-US" sz="1600" dirty="0">
                <a:latin typeface="微软雅黑" panose="020B0503020204020204" pitchFamily="34" charset="-122"/>
                <a:ea typeface="微软雅黑" panose="020B0503020204020204" pitchFamily="34" charset="-122"/>
              </a:rPr>
              <a:t>储蓄国债承销团成员</a:t>
            </a:r>
            <a:r>
              <a:rPr lang="zh-CN" altLang="en-US" sz="1600" b="1" dirty="0">
                <a:solidFill>
                  <a:srgbClr val="C00000"/>
                </a:solidFill>
                <a:latin typeface="微软雅黑" panose="020B0503020204020204" pitchFamily="34" charset="-122"/>
                <a:ea typeface="微软雅黑" panose="020B0503020204020204" pitchFamily="34" charset="-122"/>
              </a:rPr>
              <a:t>分支机构的分布情况</a:t>
            </a:r>
            <a:r>
              <a:rPr lang="zh-CN" altLang="en-US" sz="1600" dirty="0">
                <a:latin typeface="微软雅黑" panose="020B0503020204020204" pitchFamily="34" charset="-122"/>
                <a:ea typeface="微软雅黑" panose="020B0503020204020204" pitchFamily="34" charset="-122"/>
              </a:rPr>
              <a:t>、</a:t>
            </a:r>
            <a:r>
              <a:rPr lang="zh-CN" altLang="en-US" sz="1600" b="1" dirty="0">
                <a:solidFill>
                  <a:srgbClr val="C00000"/>
                </a:solidFill>
                <a:latin typeface="微软雅黑" panose="020B0503020204020204" pitchFamily="34" charset="-122"/>
                <a:ea typeface="微软雅黑" panose="020B0503020204020204" pitchFamily="34" charset="-122"/>
              </a:rPr>
              <a:t>工作人员技能水平</a:t>
            </a:r>
            <a:r>
              <a:rPr lang="zh-CN" altLang="en-US" sz="1600" dirty="0">
                <a:latin typeface="微软雅黑" panose="020B0503020204020204" pitchFamily="34" charset="-122"/>
                <a:ea typeface="微软雅黑" panose="020B0503020204020204" pitchFamily="34" charset="-122"/>
              </a:rPr>
              <a:t>等客观因素直接限制了储蓄国债的发售业绩。尤其是在</a:t>
            </a:r>
            <a:r>
              <a:rPr lang="zh-CN" altLang="en-US" sz="1600" b="1" dirty="0">
                <a:solidFill>
                  <a:srgbClr val="C00000"/>
                </a:solidFill>
                <a:latin typeface="微软雅黑" panose="020B0503020204020204" pitchFamily="34" charset="-122"/>
                <a:ea typeface="微软雅黑" panose="020B0503020204020204" pitchFamily="34" charset="-122"/>
              </a:rPr>
              <a:t>农村地区</a:t>
            </a:r>
            <a:r>
              <a:rPr lang="zh-CN" altLang="en-US" sz="1600" dirty="0">
                <a:latin typeface="微软雅黑" panose="020B0503020204020204" pitchFamily="34" charset="-122"/>
                <a:ea typeface="微软雅黑" panose="020B0503020204020204" pitchFamily="34" charset="-122"/>
              </a:rPr>
              <a:t>，储蓄国债承销团分支机构及网点分布较少，不便于农民消费者购买国债产品，储蓄国债农村市场尚未完全开发。同时，部分人群由于工作或其他原因，没有时间到承销团网点认购国债产品，柜台发售使得消费人群固化，</a:t>
            </a:r>
            <a:r>
              <a:rPr lang="zh-CN" altLang="en-US" sz="1600" b="1" dirty="0">
                <a:solidFill>
                  <a:srgbClr val="C00000"/>
                </a:solidFill>
                <a:latin typeface="微软雅黑" panose="020B0503020204020204" pitchFamily="34" charset="-122"/>
                <a:ea typeface="微软雅黑" panose="020B0503020204020204" pitchFamily="34" charset="-122"/>
              </a:rPr>
              <a:t>不利于消费群体的扩大</a:t>
            </a:r>
            <a:r>
              <a:rPr lang="zh-CN" altLang="en-US" sz="1600" dirty="0">
                <a:latin typeface="微软雅黑" panose="020B0503020204020204" pitchFamily="34" charset="-122"/>
                <a:ea typeface="微软雅黑" panose="020B0503020204020204" pitchFamily="34" charset="-122"/>
              </a:rPr>
              <a:t>。</a:t>
            </a:r>
          </a:p>
          <a:p>
            <a:pPr indent="421200" algn="just">
              <a:lnSpc>
                <a:spcPct val="120000"/>
              </a:lnSpc>
              <a:spcAft>
                <a:spcPts val="400"/>
              </a:spcAft>
            </a:pPr>
            <a:r>
              <a:rPr lang="zh-CN" altLang="en-US" sz="1600" dirty="0">
                <a:latin typeface="微软雅黑" panose="020B0503020204020204" pitchFamily="34" charset="-122"/>
                <a:ea typeface="微软雅黑" panose="020B0503020204020204" pitchFamily="34" charset="-122"/>
              </a:rPr>
              <a:t>从效率原则来看，作为国债销售机构的商业银行等，为满足其追求利益最大化的经营目标，当然要降低销售成本，倾向于在</a:t>
            </a:r>
            <a:r>
              <a:rPr lang="zh-CN" altLang="en-US" sz="1600" b="1" dirty="0">
                <a:solidFill>
                  <a:srgbClr val="C00000"/>
                </a:solidFill>
                <a:latin typeface="微软雅黑" panose="020B0503020204020204" pitchFamily="34" charset="-122"/>
                <a:ea typeface="微软雅黑" panose="020B0503020204020204" pitchFamily="34" charset="-122"/>
              </a:rPr>
              <a:t>大中型城市</a:t>
            </a:r>
            <a:r>
              <a:rPr lang="zh-CN" altLang="en-US" sz="1600" dirty="0">
                <a:latin typeface="微软雅黑" panose="020B0503020204020204" pitchFamily="34" charset="-122"/>
                <a:ea typeface="微软雅黑" panose="020B0503020204020204" pitchFamily="34" charset="-122"/>
              </a:rPr>
              <a:t>、国债销售速度快的网点和向大客户销售国债，以促使国债销售任务快速完成；而广大投资者的愿望就是能方便地购买到国债。因此，在储蓄国债的销售中各方主体存在一定的矛盾。财政部在组建</a:t>
            </a:r>
            <a:r>
              <a:rPr lang="en-US" altLang="zh-CN" sz="1600" dirty="0">
                <a:latin typeface="微软雅黑" panose="020B0503020204020204" pitchFamily="34" charset="-122"/>
                <a:ea typeface="微软雅黑" panose="020B0503020204020204" pitchFamily="34" charset="-122"/>
              </a:rPr>
              <a:t>2018</a:t>
            </a:r>
            <a:r>
              <a:rPr lang="zh-CN" altLang="en-US" sz="1600" dirty="0">
                <a:latin typeface="微软雅黑" panose="020B0503020204020204" pitchFamily="34" charset="-122"/>
                <a:ea typeface="微软雅黑" panose="020B0503020204020204" pitchFamily="34" charset="-122"/>
              </a:rPr>
              <a:t>年新一届储蓄国债承销团时，吸收了重庆农村商业银行、广州农村商业银行、浙商银行和东莞农村商业银行进入承销团。新增三家农商行进入承销团，提高了面向农村地区的国债份额，增加了农村地区国债发行的力度。</a:t>
            </a:r>
          </a:p>
        </p:txBody>
      </p:sp>
    </p:spTree>
    <p:extLst>
      <p:ext uri="{BB962C8B-B14F-4D97-AF65-F5344CB8AC3E}">
        <p14:creationId xmlns:p14="http://schemas.microsoft.com/office/powerpoint/2010/main" val="23440248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2D80748F-6C87-4C54-99A2-87D13B03D212}"/>
              </a:ext>
            </a:extLst>
          </p:cNvPr>
          <p:cNvSpPr>
            <a:spLocks noGrp="1"/>
          </p:cNvSpPr>
          <p:nvPr>
            <p:ph type="sldNum" sz="quarter" idx="12"/>
          </p:nvPr>
        </p:nvSpPr>
        <p:spPr/>
        <p:txBody>
          <a:bodyPr/>
          <a:lstStyle/>
          <a:p>
            <a:fld id="{F923ED49-D744-4066-8B28-E413A5EA25A0}" type="slidenum">
              <a:rPr lang="zh-CN" altLang="en-US" smtClean="0"/>
              <a:pPr/>
              <a:t>24</a:t>
            </a:fld>
            <a:endParaRPr lang="zh-CN" altLang="en-US"/>
          </a:p>
        </p:txBody>
      </p:sp>
      <p:sp>
        <p:nvSpPr>
          <p:cNvPr id="4" name="文本框 3">
            <a:extLst>
              <a:ext uri="{FF2B5EF4-FFF2-40B4-BE49-F238E27FC236}">
                <a16:creationId xmlns:a16="http://schemas.microsoft.com/office/drawing/2014/main" id="{375BFD0E-3FDA-4A77-B571-DEB0237D2C97}"/>
              </a:ext>
            </a:extLst>
          </p:cNvPr>
          <p:cNvSpPr txBox="1"/>
          <p:nvPr/>
        </p:nvSpPr>
        <p:spPr>
          <a:xfrm>
            <a:off x="588392" y="719591"/>
            <a:ext cx="7920880" cy="3255891"/>
          </a:xfrm>
          <a:prstGeom prst="rect">
            <a:avLst/>
          </a:prstGeom>
          <a:noFill/>
        </p:spPr>
        <p:txBody>
          <a:bodyPr wrap="square" rtlCol="0">
            <a:spAutoFit/>
          </a:bodyPr>
          <a:lstStyle/>
          <a:p>
            <a:pPr indent="421200" algn="just">
              <a:lnSpc>
                <a:spcPct val="130000"/>
              </a:lnSpc>
              <a:spcAft>
                <a:spcPts val="400"/>
              </a:spcAft>
            </a:pPr>
            <a:r>
              <a:rPr lang="zh-CN" altLang="en-US" sz="2400" b="1" dirty="0">
                <a:latin typeface="微软雅黑" panose="020B0503020204020204" pitchFamily="34" charset="-122"/>
                <a:ea typeface="微软雅黑" panose="020B0503020204020204" pitchFamily="34" charset="-122"/>
              </a:rPr>
              <a:t>五、储蓄国债的销售完成率</a:t>
            </a:r>
          </a:p>
          <a:p>
            <a:pPr indent="421200" algn="just">
              <a:lnSpc>
                <a:spcPct val="130000"/>
              </a:lnSpc>
              <a:spcAft>
                <a:spcPts val="400"/>
              </a:spcAft>
            </a:pPr>
            <a:r>
              <a:rPr lang="zh-CN" altLang="en-US" sz="1600" dirty="0">
                <a:latin typeface="微软雅黑" panose="020B0503020204020204" pitchFamily="34" charset="-122"/>
                <a:ea typeface="微软雅黑" panose="020B0503020204020204" pitchFamily="34" charset="-122"/>
              </a:rPr>
              <a:t>如表</a:t>
            </a:r>
            <a:r>
              <a:rPr lang="en-US" altLang="zh-CN" sz="1600" dirty="0">
                <a:latin typeface="微软雅黑" panose="020B0503020204020204" pitchFamily="34" charset="-122"/>
                <a:ea typeface="微软雅黑" panose="020B0503020204020204" pitchFamily="34" charset="-122"/>
              </a:rPr>
              <a:t>10.6</a:t>
            </a:r>
            <a:r>
              <a:rPr lang="zh-CN" altLang="en-US" sz="1600" dirty="0">
                <a:latin typeface="微软雅黑" panose="020B0503020204020204" pitchFamily="34" charset="-122"/>
                <a:ea typeface="微软雅黑" panose="020B0503020204020204" pitchFamily="34" charset="-122"/>
              </a:rPr>
              <a:t>所示，储蓄国债的各年销售完成率差异较大。</a:t>
            </a:r>
          </a:p>
          <a:p>
            <a:pPr indent="421200" algn="just">
              <a:lnSpc>
                <a:spcPct val="130000"/>
              </a:lnSpc>
              <a:spcAft>
                <a:spcPts val="400"/>
              </a:spcAft>
            </a:pPr>
            <a:r>
              <a:rPr lang="zh-CN" altLang="en-US" sz="1600" b="1" dirty="0">
                <a:solidFill>
                  <a:srgbClr val="C00000"/>
                </a:solidFill>
                <a:latin typeface="微软雅黑" panose="020B0503020204020204" pitchFamily="34" charset="-122"/>
                <a:ea typeface="微软雅黑" panose="020B0503020204020204" pitchFamily="34" charset="-122"/>
              </a:rPr>
              <a:t>有利于</a:t>
            </a:r>
            <a:r>
              <a:rPr lang="zh-CN" altLang="en-US" sz="1600" dirty="0">
                <a:latin typeface="微软雅黑" panose="020B0503020204020204" pitchFamily="34" charset="-122"/>
                <a:ea typeface="微软雅黑" panose="020B0503020204020204" pitchFamily="34" charset="-122"/>
              </a:rPr>
              <a:t>国债销售的原因有：</a:t>
            </a:r>
            <a:r>
              <a:rPr lang="zh-CN" altLang="en-US" sz="1600" b="1" dirty="0">
                <a:solidFill>
                  <a:srgbClr val="C00000"/>
                </a:solidFill>
                <a:latin typeface="微软雅黑" panose="020B0503020204020204" pitchFamily="34" charset="-122"/>
                <a:ea typeface="微软雅黑" panose="020B0503020204020204" pitchFamily="34" charset="-122"/>
              </a:rPr>
              <a:t>第一</a:t>
            </a:r>
            <a:r>
              <a:rPr lang="zh-CN" altLang="en-US" sz="1600" dirty="0">
                <a:latin typeface="微软雅黑" panose="020B0503020204020204" pitchFamily="34" charset="-122"/>
                <a:ea typeface="微软雅黑" panose="020B0503020204020204" pitchFamily="34" charset="-122"/>
              </a:rPr>
              <a:t>，投资者往往较为关心国债的绝对利率高低，当发行利率上调幅度较大，就增加了储蓄国债的吸引力。</a:t>
            </a:r>
            <a:r>
              <a:rPr lang="zh-CN" altLang="en-US" sz="1600" b="1" dirty="0">
                <a:solidFill>
                  <a:srgbClr val="C00000"/>
                </a:solidFill>
                <a:latin typeface="微软雅黑" panose="020B0503020204020204" pitchFamily="34" charset="-122"/>
                <a:ea typeface="微软雅黑" panose="020B0503020204020204" pitchFamily="34" charset="-122"/>
              </a:rPr>
              <a:t>第二</a:t>
            </a:r>
            <a:r>
              <a:rPr lang="zh-CN" altLang="en-US" sz="1600" dirty="0">
                <a:latin typeface="微软雅黑" panose="020B0503020204020204" pitchFamily="34" charset="-122"/>
                <a:ea typeface="微软雅黑" panose="020B0503020204020204" pitchFamily="34" charset="-122"/>
              </a:rPr>
              <a:t>，避险情绪的影响。例如当资本市场下跌，互联网</a:t>
            </a:r>
            <a:r>
              <a:rPr lang="en-US" altLang="zh-CN" sz="1600" dirty="0">
                <a:latin typeface="微软雅黑" panose="020B0503020204020204" pitchFamily="34" charset="-122"/>
                <a:ea typeface="微软雅黑" panose="020B0503020204020204" pitchFamily="34" charset="-122"/>
              </a:rPr>
              <a:t>P2P</a:t>
            </a:r>
            <a:r>
              <a:rPr lang="zh-CN" altLang="en-US" sz="1600" dirty="0">
                <a:latin typeface="微软雅黑" panose="020B0503020204020204" pitchFamily="34" charset="-122"/>
                <a:ea typeface="微软雅黑" panose="020B0503020204020204" pitchFamily="34" charset="-122"/>
              </a:rPr>
              <a:t>风险频现，中美贸易战继续升级等影响宏观经济运行的不稳定因素交互叠加，导致投资者避险情绪升温，储蓄国债的安全性、稳定性和收益性优势更加凸显。</a:t>
            </a:r>
            <a:r>
              <a:rPr lang="zh-CN" altLang="en-US" sz="1600" b="1" dirty="0">
                <a:solidFill>
                  <a:srgbClr val="C00000"/>
                </a:solidFill>
                <a:latin typeface="微软雅黑" panose="020B0503020204020204" pitchFamily="34" charset="-122"/>
                <a:ea typeface="微软雅黑" panose="020B0503020204020204" pitchFamily="34" charset="-122"/>
              </a:rPr>
              <a:t>第三</a:t>
            </a:r>
            <a:r>
              <a:rPr lang="zh-CN" altLang="en-US" sz="1600" dirty="0">
                <a:latin typeface="微软雅黑" panose="020B0503020204020204" pitchFamily="34" charset="-122"/>
                <a:ea typeface="微软雅黑" panose="020B0503020204020204" pitchFamily="34" charset="-122"/>
              </a:rPr>
              <a:t>，监管新规也使投资者倾向于选择低风险产品。</a:t>
            </a:r>
            <a:endParaRPr lang="en-US" altLang="zh-CN" sz="1600" dirty="0">
              <a:latin typeface="微软雅黑" panose="020B0503020204020204" pitchFamily="34" charset="-122"/>
              <a:ea typeface="微软雅黑" panose="020B0503020204020204" pitchFamily="34" charset="-122"/>
            </a:endParaRPr>
          </a:p>
          <a:p>
            <a:pPr indent="421200" algn="just">
              <a:lnSpc>
                <a:spcPct val="130000"/>
              </a:lnSpc>
              <a:spcAft>
                <a:spcPts val="400"/>
              </a:spcAft>
            </a:pPr>
            <a:r>
              <a:rPr lang="zh-CN" altLang="en-US" sz="1600" b="1" dirty="0">
                <a:solidFill>
                  <a:srgbClr val="C00000"/>
                </a:solidFill>
                <a:latin typeface="微软雅黑" panose="020B0503020204020204" pitchFamily="34" charset="-122"/>
                <a:ea typeface="微软雅黑" panose="020B0503020204020204" pitchFamily="34" charset="-122"/>
              </a:rPr>
              <a:t>不利于</a:t>
            </a:r>
            <a:r>
              <a:rPr lang="zh-CN" altLang="en-US" sz="1600" dirty="0">
                <a:latin typeface="微软雅黑" panose="020B0503020204020204" pitchFamily="34" charset="-122"/>
                <a:ea typeface="微软雅黑" panose="020B0503020204020204" pitchFamily="34" charset="-122"/>
              </a:rPr>
              <a:t>国债销售的原因是</a:t>
            </a:r>
            <a:r>
              <a:rPr lang="zh-CN" altLang="en-US" sz="1600" b="1" dirty="0">
                <a:solidFill>
                  <a:srgbClr val="C00000"/>
                </a:solidFill>
                <a:latin typeface="微软雅黑" panose="020B0503020204020204" pitchFamily="34" charset="-122"/>
                <a:ea typeface="微软雅黑" panose="020B0503020204020204" pitchFamily="34" charset="-122"/>
              </a:rPr>
              <a:t>银行利率的多元化</a:t>
            </a:r>
            <a:r>
              <a:rPr lang="zh-CN" altLang="en-US" sz="1600" dirty="0">
                <a:latin typeface="微软雅黑" panose="020B0503020204020204" pitchFamily="34" charset="-122"/>
                <a:ea typeface="微软雅黑" panose="020B0503020204020204" pitchFamily="34" charset="-122"/>
              </a:rPr>
              <a:t>对国债市场造成一定冲击。银行销售的理财产品期限和利率的灵活性，吸引了部分投资者的青睐。</a:t>
            </a:r>
          </a:p>
        </p:txBody>
      </p:sp>
      <p:graphicFrame>
        <p:nvGraphicFramePr>
          <p:cNvPr id="5" name="表格 4">
            <a:extLst>
              <a:ext uri="{FF2B5EF4-FFF2-40B4-BE49-F238E27FC236}">
                <a16:creationId xmlns:a16="http://schemas.microsoft.com/office/drawing/2014/main" id="{D1F87656-7F4C-4220-A4B0-83473D5036A4}"/>
              </a:ext>
            </a:extLst>
          </p:cNvPr>
          <p:cNvGraphicFramePr>
            <a:graphicFrameLocks noGrp="1"/>
          </p:cNvGraphicFramePr>
          <p:nvPr>
            <p:extLst>
              <p:ext uri="{D42A27DB-BD31-4B8C-83A1-F6EECF244321}">
                <p14:modId xmlns:p14="http://schemas.microsoft.com/office/powerpoint/2010/main" val="499711126"/>
              </p:ext>
            </p:extLst>
          </p:nvPr>
        </p:nvGraphicFramePr>
        <p:xfrm>
          <a:off x="971600" y="4509120"/>
          <a:ext cx="6984776" cy="1489068"/>
        </p:xfrm>
        <a:graphic>
          <a:graphicData uri="http://schemas.openxmlformats.org/drawingml/2006/table">
            <a:tbl>
              <a:tblPr firstRow="1" firstCol="1" lastRow="1" bandRow="1" bandCol="1">
                <a:tableStyleId>{21E4AEA4-8DFA-4A89-87EB-49C32662AFE0}</a:tableStyleId>
              </a:tblPr>
              <a:tblGrid>
                <a:gridCol w="1387860">
                  <a:extLst>
                    <a:ext uri="{9D8B030D-6E8A-4147-A177-3AD203B41FA5}">
                      <a16:colId xmlns:a16="http://schemas.microsoft.com/office/drawing/2014/main" val="179286840"/>
                    </a:ext>
                  </a:extLst>
                </a:gridCol>
                <a:gridCol w="1403019">
                  <a:extLst>
                    <a:ext uri="{9D8B030D-6E8A-4147-A177-3AD203B41FA5}">
                      <a16:colId xmlns:a16="http://schemas.microsoft.com/office/drawing/2014/main" val="576340938"/>
                    </a:ext>
                  </a:extLst>
                </a:gridCol>
                <a:gridCol w="1403019">
                  <a:extLst>
                    <a:ext uri="{9D8B030D-6E8A-4147-A177-3AD203B41FA5}">
                      <a16:colId xmlns:a16="http://schemas.microsoft.com/office/drawing/2014/main" val="1668903976"/>
                    </a:ext>
                  </a:extLst>
                </a:gridCol>
                <a:gridCol w="1395439">
                  <a:extLst>
                    <a:ext uri="{9D8B030D-6E8A-4147-A177-3AD203B41FA5}">
                      <a16:colId xmlns:a16="http://schemas.microsoft.com/office/drawing/2014/main" val="2337301494"/>
                    </a:ext>
                  </a:extLst>
                </a:gridCol>
                <a:gridCol w="1395439">
                  <a:extLst>
                    <a:ext uri="{9D8B030D-6E8A-4147-A177-3AD203B41FA5}">
                      <a16:colId xmlns:a16="http://schemas.microsoft.com/office/drawing/2014/main" val="2018155497"/>
                    </a:ext>
                  </a:extLst>
                </a:gridCol>
              </a:tblGrid>
              <a:tr h="372267">
                <a:tc>
                  <a:txBody>
                    <a:bodyPr/>
                    <a:lstStyle/>
                    <a:p>
                      <a:pPr algn="ctr"/>
                      <a:r>
                        <a:rPr lang="zh-CN" sz="1400" kern="100">
                          <a:effectLst/>
                          <a:latin typeface="微软雅黑" panose="020B0503020204020204" pitchFamily="34" charset="-122"/>
                          <a:ea typeface="微软雅黑" panose="020B0503020204020204" pitchFamily="34" charset="-122"/>
                        </a:rPr>
                        <a:t>品</a:t>
                      </a:r>
                      <a:r>
                        <a:rPr lang="en-US" sz="1400" kern="100">
                          <a:effectLst/>
                          <a:latin typeface="微软雅黑" panose="020B0503020204020204" pitchFamily="34" charset="-122"/>
                          <a:ea typeface="微软雅黑" panose="020B0503020204020204" pitchFamily="34" charset="-122"/>
                        </a:rPr>
                        <a:t>  </a:t>
                      </a:r>
                      <a:r>
                        <a:rPr lang="zh-CN" sz="1400" kern="100">
                          <a:effectLst/>
                          <a:latin typeface="微软雅黑" panose="020B0503020204020204" pitchFamily="34" charset="-122"/>
                          <a:ea typeface="微软雅黑" panose="020B0503020204020204" pitchFamily="34" charset="-122"/>
                        </a:rPr>
                        <a:t>种</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dirty="0">
                          <a:effectLst/>
                          <a:latin typeface="微软雅黑" panose="020B0503020204020204" pitchFamily="34" charset="-122"/>
                          <a:ea typeface="微软雅黑" panose="020B0503020204020204" pitchFamily="34" charset="-122"/>
                        </a:rPr>
                        <a:t>2015</a:t>
                      </a:r>
                      <a:r>
                        <a:rPr lang="zh-CN" sz="1400" kern="100" dirty="0">
                          <a:effectLst/>
                          <a:latin typeface="微软雅黑" panose="020B0503020204020204" pitchFamily="34" charset="-122"/>
                          <a:ea typeface="微软雅黑" panose="020B0503020204020204" pitchFamily="34" charset="-122"/>
                        </a:rPr>
                        <a:t>年</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dirty="0">
                          <a:effectLst/>
                          <a:latin typeface="微软雅黑" panose="020B0503020204020204" pitchFamily="34" charset="-122"/>
                          <a:ea typeface="微软雅黑" panose="020B0503020204020204" pitchFamily="34" charset="-122"/>
                        </a:rPr>
                        <a:t>2016</a:t>
                      </a:r>
                      <a:r>
                        <a:rPr lang="zh-CN" sz="1400" kern="100" dirty="0">
                          <a:effectLst/>
                          <a:latin typeface="微软雅黑" panose="020B0503020204020204" pitchFamily="34" charset="-122"/>
                          <a:ea typeface="微软雅黑" panose="020B0503020204020204" pitchFamily="34" charset="-122"/>
                        </a:rPr>
                        <a:t>年</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2017</a:t>
                      </a:r>
                      <a:r>
                        <a:rPr lang="zh-CN" sz="1400" kern="100">
                          <a:effectLst/>
                          <a:latin typeface="微软雅黑" panose="020B0503020204020204" pitchFamily="34" charset="-122"/>
                          <a:ea typeface="微软雅黑" panose="020B0503020204020204" pitchFamily="34" charset="-122"/>
                        </a:rPr>
                        <a:t>年</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2018</a:t>
                      </a:r>
                      <a:r>
                        <a:rPr lang="zh-CN" sz="1400" kern="100">
                          <a:effectLst/>
                          <a:latin typeface="微软雅黑" panose="020B0503020204020204" pitchFamily="34" charset="-122"/>
                          <a:ea typeface="微软雅黑" panose="020B0503020204020204" pitchFamily="34" charset="-122"/>
                        </a:rPr>
                        <a:t>年</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904962973"/>
                  </a:ext>
                </a:extLst>
              </a:tr>
              <a:tr h="372267">
                <a:tc>
                  <a:txBody>
                    <a:bodyPr/>
                    <a:lstStyle/>
                    <a:p>
                      <a:pPr algn="just"/>
                      <a:r>
                        <a:rPr lang="zh-CN" sz="1400" kern="100">
                          <a:effectLst/>
                          <a:latin typeface="微软雅黑" panose="020B0503020204020204" pitchFamily="34" charset="-122"/>
                          <a:ea typeface="微软雅黑" panose="020B0503020204020204" pitchFamily="34" charset="-122"/>
                        </a:rPr>
                        <a:t>凭证式国债</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100">
                          <a:effectLst/>
                          <a:latin typeface="微软雅黑" panose="020B0503020204020204" pitchFamily="34" charset="-122"/>
                          <a:ea typeface="微软雅黑" panose="020B0503020204020204" pitchFamily="34" charset="-122"/>
                        </a:rPr>
                        <a:t>95.10%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100">
                          <a:effectLst/>
                          <a:latin typeface="微软雅黑" panose="020B0503020204020204" pitchFamily="34" charset="-122"/>
                          <a:ea typeface="微软雅黑" panose="020B0503020204020204" pitchFamily="34" charset="-122"/>
                        </a:rPr>
                        <a:t>99.23%</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100" dirty="0">
                          <a:effectLst/>
                          <a:latin typeface="微软雅黑" panose="020B0503020204020204" pitchFamily="34" charset="-122"/>
                          <a:ea typeface="微软雅黑" panose="020B0503020204020204" pitchFamily="34" charset="-122"/>
                        </a:rPr>
                        <a:t>92.03%</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100" dirty="0">
                          <a:effectLst/>
                          <a:latin typeface="微软雅黑" panose="020B0503020204020204" pitchFamily="34" charset="-122"/>
                          <a:ea typeface="微软雅黑" panose="020B0503020204020204" pitchFamily="34" charset="-122"/>
                        </a:rPr>
                        <a:t>96.42%</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239521655"/>
                  </a:ext>
                </a:extLst>
              </a:tr>
              <a:tr h="372267">
                <a:tc>
                  <a:txBody>
                    <a:bodyPr/>
                    <a:lstStyle/>
                    <a:p>
                      <a:pPr algn="just"/>
                      <a:r>
                        <a:rPr lang="zh-CN" sz="1400" kern="100">
                          <a:effectLst/>
                          <a:latin typeface="微软雅黑" panose="020B0503020204020204" pitchFamily="34" charset="-122"/>
                          <a:ea typeface="微软雅黑" panose="020B0503020204020204" pitchFamily="34" charset="-122"/>
                        </a:rPr>
                        <a:t>电子式国债</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100">
                          <a:effectLst/>
                          <a:latin typeface="微软雅黑" panose="020B0503020204020204" pitchFamily="34" charset="-122"/>
                          <a:ea typeface="微软雅黑" panose="020B0503020204020204" pitchFamily="34" charset="-122"/>
                        </a:rPr>
                        <a:t>92.96%</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100">
                          <a:effectLst/>
                          <a:latin typeface="微软雅黑" panose="020B0503020204020204" pitchFamily="34" charset="-122"/>
                          <a:ea typeface="微软雅黑" panose="020B0503020204020204" pitchFamily="34" charset="-122"/>
                        </a:rPr>
                        <a:t>99.59%</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100">
                          <a:effectLst/>
                          <a:latin typeface="微软雅黑" panose="020B0503020204020204" pitchFamily="34" charset="-122"/>
                          <a:ea typeface="微软雅黑" panose="020B0503020204020204" pitchFamily="34" charset="-122"/>
                        </a:rPr>
                        <a:t>84.58%</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100">
                          <a:effectLst/>
                          <a:latin typeface="微软雅黑" panose="020B0503020204020204" pitchFamily="34" charset="-122"/>
                          <a:ea typeface="微软雅黑" panose="020B0503020204020204" pitchFamily="34" charset="-122"/>
                        </a:rPr>
                        <a:t>97.90%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92103199"/>
                  </a:ext>
                </a:extLst>
              </a:tr>
              <a:tr h="372267">
                <a:tc>
                  <a:txBody>
                    <a:bodyPr/>
                    <a:lstStyle/>
                    <a:p>
                      <a:pPr algn="just"/>
                      <a:r>
                        <a:rPr lang="zh-CN" sz="1400" kern="100">
                          <a:effectLst/>
                          <a:latin typeface="微软雅黑" panose="020B0503020204020204" pitchFamily="34" charset="-122"/>
                          <a:ea typeface="微软雅黑" panose="020B0503020204020204" pitchFamily="34" charset="-122"/>
                        </a:rPr>
                        <a:t>总和</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100">
                          <a:effectLst/>
                          <a:latin typeface="微软雅黑" panose="020B0503020204020204" pitchFamily="34" charset="-122"/>
                          <a:ea typeface="微软雅黑" panose="020B0503020204020204" pitchFamily="34" charset="-122"/>
                        </a:rPr>
                        <a:t>93.76%</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100">
                          <a:effectLst/>
                          <a:latin typeface="微软雅黑" panose="020B0503020204020204" pitchFamily="34" charset="-122"/>
                          <a:ea typeface="微软雅黑" panose="020B0503020204020204" pitchFamily="34" charset="-122"/>
                        </a:rPr>
                        <a:t>99.46%</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100" dirty="0">
                          <a:effectLst/>
                          <a:latin typeface="微软雅黑" panose="020B0503020204020204" pitchFamily="34" charset="-122"/>
                          <a:ea typeface="微软雅黑" panose="020B0503020204020204" pitchFamily="34" charset="-122"/>
                        </a:rPr>
                        <a:t>87.37%</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r"/>
                      <a:r>
                        <a:rPr lang="en-US" sz="1400" kern="100" dirty="0">
                          <a:effectLst/>
                          <a:latin typeface="微软雅黑" panose="020B0503020204020204" pitchFamily="34" charset="-122"/>
                          <a:ea typeface="微软雅黑" panose="020B0503020204020204" pitchFamily="34" charset="-122"/>
                        </a:rPr>
                        <a:t>97.40%</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990330126"/>
                  </a:ext>
                </a:extLst>
              </a:tr>
            </a:tbl>
          </a:graphicData>
        </a:graphic>
      </p:graphicFrame>
      <p:sp>
        <p:nvSpPr>
          <p:cNvPr id="6" name="Rectangle 1">
            <a:extLst>
              <a:ext uri="{FF2B5EF4-FFF2-40B4-BE49-F238E27FC236}">
                <a16:creationId xmlns:a16="http://schemas.microsoft.com/office/drawing/2014/main" id="{813C3886-B6E2-44CB-AE33-AA4258610223}"/>
              </a:ext>
            </a:extLst>
          </p:cNvPr>
          <p:cNvSpPr>
            <a:spLocks noChangeArrowheads="1"/>
          </p:cNvSpPr>
          <p:nvPr/>
        </p:nvSpPr>
        <p:spPr bwMode="auto">
          <a:xfrm>
            <a:off x="2874008" y="4102600"/>
            <a:ext cx="300274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表</a:t>
            </a:r>
            <a:r>
              <a:rPr kumimoji="0" lang="en-US" altLang="zh-CN"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10.6  </a:t>
            </a:r>
            <a:r>
              <a:rPr kumimoji="0" lang="zh-CN" altLang="en-US"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各年储蓄国债的完成率</a:t>
            </a:r>
            <a:endParaRPr kumimoji="0" lang="zh-CN" altLang="en-US"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
        <p:nvSpPr>
          <p:cNvPr id="8" name="Rectangle 1">
            <a:extLst>
              <a:ext uri="{FF2B5EF4-FFF2-40B4-BE49-F238E27FC236}">
                <a16:creationId xmlns:a16="http://schemas.microsoft.com/office/drawing/2014/main" id="{45DB387D-20CB-4AE3-BC40-CFBEF9E336FC}"/>
              </a:ext>
            </a:extLst>
          </p:cNvPr>
          <p:cNvSpPr>
            <a:spLocks noChangeArrowheads="1"/>
          </p:cNvSpPr>
          <p:nvPr/>
        </p:nvSpPr>
        <p:spPr bwMode="auto">
          <a:xfrm>
            <a:off x="1043608" y="6074132"/>
            <a:ext cx="467307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注：完成率是指实际销售数</a:t>
            </a:r>
            <a:r>
              <a:rPr kumimoji="0" lang="en-US" altLang="zh-CN" sz="140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a:t>
            </a:r>
            <a:r>
              <a:rPr kumimoji="0" lang="zh-CN" altLang="en-US" sz="140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计划销售数。</a:t>
            </a:r>
            <a:endParaRPr kumimoji="0" lang="zh-CN" altLang="en-US" sz="140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资料来源：中国国债协会：历年</a:t>
            </a:r>
            <a:r>
              <a:rPr kumimoji="0" lang="en-US" altLang="zh-CN" sz="140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a:t>
            </a:r>
            <a:r>
              <a:rPr kumimoji="0" lang="zh-CN" altLang="en-US" sz="140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中国国债市场年报</a:t>
            </a:r>
            <a:r>
              <a:rPr kumimoji="0" lang="en-US" altLang="zh-CN" sz="140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a:t>
            </a:r>
            <a:r>
              <a:rPr kumimoji="0" lang="zh-CN" altLang="en-US" sz="140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kumimoji="0" lang="zh-CN" altLang="en-US" sz="140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15372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25</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储蓄国债的兑取</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五</a:t>
            </a:r>
          </a:p>
        </p:txBody>
      </p:sp>
    </p:spTree>
    <p:extLst>
      <p:ext uri="{BB962C8B-B14F-4D97-AF65-F5344CB8AC3E}">
        <p14:creationId xmlns:p14="http://schemas.microsoft.com/office/powerpoint/2010/main" val="33999088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378E979D-8AEB-43B7-81C2-ADF550099B71}"/>
              </a:ext>
            </a:extLst>
          </p:cNvPr>
          <p:cNvSpPr>
            <a:spLocks noGrp="1"/>
          </p:cNvSpPr>
          <p:nvPr>
            <p:ph type="sldNum" sz="quarter" idx="12"/>
          </p:nvPr>
        </p:nvSpPr>
        <p:spPr/>
        <p:txBody>
          <a:bodyPr/>
          <a:lstStyle/>
          <a:p>
            <a:fld id="{F923ED49-D744-4066-8B28-E413A5EA25A0}" type="slidenum">
              <a:rPr lang="zh-CN" altLang="en-US" smtClean="0"/>
              <a:pPr/>
              <a:t>26</a:t>
            </a:fld>
            <a:endParaRPr lang="zh-CN" altLang="en-US"/>
          </a:p>
        </p:txBody>
      </p:sp>
      <p:sp>
        <p:nvSpPr>
          <p:cNvPr id="4" name="文本框 3">
            <a:extLst>
              <a:ext uri="{FF2B5EF4-FFF2-40B4-BE49-F238E27FC236}">
                <a16:creationId xmlns:a16="http://schemas.microsoft.com/office/drawing/2014/main" id="{30657D72-F7AC-40C3-8302-3EF40E055D0D}"/>
              </a:ext>
            </a:extLst>
          </p:cNvPr>
          <p:cNvSpPr txBox="1"/>
          <p:nvPr/>
        </p:nvSpPr>
        <p:spPr>
          <a:xfrm>
            <a:off x="647564" y="620688"/>
            <a:ext cx="7848872" cy="4450064"/>
          </a:xfrm>
          <a:prstGeom prst="rect">
            <a:avLst/>
          </a:prstGeom>
          <a:noFill/>
        </p:spPr>
        <p:txBody>
          <a:bodyPr wrap="square" rtlCol="0">
            <a:spAutoFit/>
          </a:bodyPr>
          <a:lstStyle/>
          <a:p>
            <a:pPr indent="421200" algn="just">
              <a:lnSpc>
                <a:spcPct val="150000"/>
              </a:lnSpc>
              <a:spcAft>
                <a:spcPts val="400"/>
              </a:spcAft>
            </a:pPr>
            <a:r>
              <a:rPr lang="zh-CN" altLang="en-US" sz="1600" dirty="0">
                <a:latin typeface="微软雅黑" panose="020B0503020204020204" pitchFamily="34" charset="-122"/>
                <a:ea typeface="微软雅黑" panose="020B0503020204020204" pitchFamily="34" charset="-122"/>
              </a:rPr>
              <a:t>储蓄国债没有流通市场，投资者只能选择</a:t>
            </a:r>
            <a:r>
              <a:rPr lang="zh-CN" altLang="en-US" sz="1600" b="1" dirty="0">
                <a:solidFill>
                  <a:srgbClr val="C00000"/>
                </a:solidFill>
                <a:latin typeface="微软雅黑" panose="020B0503020204020204" pitchFamily="34" charset="-122"/>
                <a:ea typeface="微软雅黑" panose="020B0503020204020204" pitchFamily="34" charset="-122"/>
              </a:rPr>
              <a:t>到期兑取</a:t>
            </a:r>
            <a:r>
              <a:rPr lang="zh-CN" altLang="en-US" sz="1600" dirty="0">
                <a:latin typeface="微软雅黑" panose="020B0503020204020204" pitchFamily="34" charset="-122"/>
                <a:ea typeface="微软雅黑" panose="020B0503020204020204" pitchFamily="34" charset="-122"/>
              </a:rPr>
              <a:t>或</a:t>
            </a:r>
            <a:r>
              <a:rPr lang="zh-CN" altLang="en-US" sz="1600" b="1" dirty="0">
                <a:solidFill>
                  <a:srgbClr val="C00000"/>
                </a:solidFill>
                <a:latin typeface="微软雅黑" panose="020B0503020204020204" pitchFamily="34" charset="-122"/>
                <a:ea typeface="微软雅黑" panose="020B0503020204020204" pitchFamily="34" charset="-122"/>
              </a:rPr>
              <a:t>提前兑取</a:t>
            </a:r>
            <a:r>
              <a:rPr lang="zh-CN" altLang="en-US" sz="1600" dirty="0">
                <a:latin typeface="微软雅黑" panose="020B0503020204020204" pitchFamily="34" charset="-122"/>
                <a:ea typeface="微软雅黑" panose="020B0503020204020204" pitchFamily="34" charset="-122"/>
              </a:rPr>
              <a:t>。</a:t>
            </a:r>
          </a:p>
          <a:p>
            <a:pPr indent="421200" algn="just">
              <a:lnSpc>
                <a:spcPct val="150000"/>
              </a:lnSpc>
              <a:spcAft>
                <a:spcPts val="400"/>
              </a:spcAft>
            </a:pPr>
            <a:r>
              <a:rPr lang="zh-CN" altLang="en-US" sz="2400" b="1" dirty="0">
                <a:latin typeface="微软雅黑" panose="020B0503020204020204" pitchFamily="34" charset="-122"/>
                <a:ea typeface="微软雅黑" panose="020B0503020204020204" pitchFamily="34" charset="-122"/>
              </a:rPr>
              <a:t>一、到期兑取</a:t>
            </a:r>
          </a:p>
          <a:p>
            <a:pPr indent="421200" algn="just">
              <a:lnSpc>
                <a:spcPct val="150000"/>
              </a:lnSpc>
              <a:spcAft>
                <a:spcPts val="400"/>
              </a:spcAft>
            </a:pPr>
            <a:r>
              <a:rPr lang="en-US" altLang="zh-CN" sz="1600" b="1" dirty="0">
                <a:latin typeface="微软雅黑" panose="020B0503020204020204" pitchFamily="34" charset="-122"/>
                <a:ea typeface="微软雅黑" panose="020B0503020204020204" pitchFamily="34" charset="-122"/>
              </a:rPr>
              <a:t>1</a:t>
            </a:r>
            <a:r>
              <a:rPr lang="zh-CN" altLang="en-US" sz="1600" b="1" dirty="0">
                <a:latin typeface="微软雅黑" panose="020B0503020204020204" pitchFamily="34" charset="-122"/>
                <a:ea typeface="微软雅黑" panose="020B0503020204020204" pitchFamily="34" charset="-122"/>
              </a:rPr>
              <a:t>．凭证式国债。</a:t>
            </a:r>
            <a:r>
              <a:rPr lang="zh-CN" altLang="en-US" sz="1600" dirty="0">
                <a:latin typeface="微软雅黑" panose="020B0503020204020204" pitchFamily="34" charset="-122"/>
                <a:ea typeface="微软雅黑" panose="020B0503020204020204" pitchFamily="34" charset="-122"/>
              </a:rPr>
              <a:t>投资者购买的国债到期兑取时，可在兑付期内到</a:t>
            </a:r>
            <a:r>
              <a:rPr lang="zh-CN" altLang="en-US" sz="1600" b="1" dirty="0">
                <a:solidFill>
                  <a:srgbClr val="C00000"/>
                </a:solidFill>
                <a:latin typeface="微软雅黑" panose="020B0503020204020204" pitchFamily="34" charset="-122"/>
                <a:ea typeface="微软雅黑" panose="020B0503020204020204" pitchFamily="34" charset="-122"/>
              </a:rPr>
              <a:t>原购买点</a:t>
            </a:r>
            <a:r>
              <a:rPr lang="zh-CN" altLang="en-US" sz="1600" dirty="0">
                <a:latin typeface="微软雅黑" panose="020B0503020204020204" pitchFamily="34" charset="-122"/>
                <a:ea typeface="微软雅黑" panose="020B0503020204020204" pitchFamily="34" charset="-122"/>
              </a:rPr>
              <a:t>办理。凭证式国债的发行期较长，</a:t>
            </a:r>
            <a:r>
              <a:rPr lang="zh-CN" altLang="en-US" sz="1600" b="1" dirty="0">
                <a:solidFill>
                  <a:srgbClr val="C00000"/>
                </a:solidFill>
                <a:latin typeface="微软雅黑" panose="020B0503020204020204" pitchFamily="34" charset="-122"/>
                <a:ea typeface="微软雅黑" panose="020B0503020204020204" pitchFamily="34" charset="-122"/>
              </a:rPr>
              <a:t>没有统一规定</a:t>
            </a:r>
            <a:r>
              <a:rPr lang="zh-CN" altLang="en-US" sz="1600" dirty="0">
                <a:latin typeface="微软雅黑" panose="020B0503020204020204" pitchFamily="34" charset="-122"/>
                <a:ea typeface="微软雅黑" panose="020B0503020204020204" pitchFamily="34" charset="-122"/>
              </a:rPr>
              <a:t>的到期日，投资者在发行期内的购买日期（哪月哪日</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即为到期日期，从购买日起按债券期限（几年）对月对日计算。到期时利息按规定利率计算，</a:t>
            </a:r>
            <a:r>
              <a:rPr lang="zh-CN" altLang="en-US" sz="1600" b="1" dirty="0">
                <a:solidFill>
                  <a:srgbClr val="C00000"/>
                </a:solidFill>
                <a:latin typeface="微软雅黑" panose="020B0503020204020204" pitchFamily="34" charset="-122"/>
                <a:ea typeface="微软雅黑" panose="020B0503020204020204" pitchFamily="34" charset="-122"/>
              </a:rPr>
              <a:t>逾期不加计利息</a:t>
            </a:r>
            <a:r>
              <a:rPr lang="zh-CN" altLang="en-US" sz="1600" dirty="0">
                <a:latin typeface="微软雅黑" panose="020B0503020204020204" pitchFamily="34" charset="-122"/>
                <a:ea typeface="微软雅黑" panose="020B0503020204020204" pitchFamily="34" charset="-122"/>
              </a:rPr>
              <a:t>。 </a:t>
            </a:r>
          </a:p>
          <a:p>
            <a:pPr indent="421200" algn="just">
              <a:lnSpc>
                <a:spcPct val="150000"/>
              </a:lnSpc>
              <a:spcAft>
                <a:spcPts val="400"/>
              </a:spcAft>
            </a:pPr>
            <a:r>
              <a:rPr lang="en-US" altLang="zh-CN" sz="1600" b="1" dirty="0">
                <a:latin typeface="微软雅黑" panose="020B0503020204020204" pitchFamily="34" charset="-122"/>
                <a:ea typeface="微软雅黑" panose="020B0503020204020204" pitchFamily="34" charset="-122"/>
              </a:rPr>
              <a:t>2. </a:t>
            </a:r>
            <a:r>
              <a:rPr lang="zh-CN" altLang="en-US" sz="1600" b="1" dirty="0">
                <a:latin typeface="微软雅黑" panose="020B0503020204020204" pitchFamily="34" charset="-122"/>
                <a:ea typeface="微软雅黑" panose="020B0503020204020204" pitchFamily="34" charset="-122"/>
              </a:rPr>
              <a:t>电子式储蓄国债。</a:t>
            </a:r>
            <a:r>
              <a:rPr lang="zh-CN" altLang="en-US" sz="1600" dirty="0">
                <a:latin typeface="微软雅黑" panose="020B0503020204020204" pitchFamily="34" charset="-122"/>
                <a:ea typeface="微软雅黑" panose="020B0503020204020204" pitchFamily="34" charset="-122"/>
              </a:rPr>
              <a:t>电子式储蓄国债采用</a:t>
            </a:r>
            <a:r>
              <a:rPr lang="zh-CN" altLang="en-US" sz="1600" b="1" dirty="0">
                <a:solidFill>
                  <a:srgbClr val="C00000"/>
                </a:solidFill>
                <a:latin typeface="微软雅黑" panose="020B0503020204020204" pitchFamily="34" charset="-122"/>
                <a:ea typeface="微软雅黑" panose="020B0503020204020204" pitchFamily="34" charset="-122"/>
              </a:rPr>
              <a:t>按年付息</a:t>
            </a:r>
            <a:r>
              <a:rPr lang="zh-CN" altLang="en-US" sz="1600" dirty="0">
                <a:latin typeface="微软雅黑" panose="020B0503020204020204" pitchFamily="34" charset="-122"/>
                <a:ea typeface="微软雅黑" panose="020B0503020204020204" pitchFamily="34" charset="-122"/>
              </a:rPr>
              <a:t>的方式，到期时归还本金并支付最后一年利息，本息资金自动划入投资者资金账户，无须前往柜台办理，转入资金账户的本息资金按照活期存款利率计付利息。与凭证式国债不同，电子式储蓄国债的起息日、到期日是</a:t>
            </a:r>
            <a:r>
              <a:rPr lang="zh-CN" altLang="en-US" sz="1600" b="1" dirty="0">
                <a:solidFill>
                  <a:srgbClr val="C00000"/>
                </a:solidFill>
                <a:latin typeface="微软雅黑" panose="020B0503020204020204" pitchFamily="34" charset="-122"/>
                <a:ea typeface="微软雅黑" panose="020B0503020204020204" pitchFamily="34" charset="-122"/>
              </a:rPr>
              <a:t>统一规定</a:t>
            </a:r>
            <a:r>
              <a:rPr lang="zh-CN" altLang="en-US" sz="1600" dirty="0">
                <a:latin typeface="微软雅黑" panose="020B0503020204020204" pitchFamily="34" charset="-122"/>
                <a:ea typeface="微软雅黑" panose="020B0503020204020204" pitchFamily="34" charset="-122"/>
              </a:rPr>
              <a:t>的。例如，表</a:t>
            </a:r>
            <a:r>
              <a:rPr lang="en-US" altLang="zh-CN" sz="1600" dirty="0">
                <a:latin typeface="微软雅黑" panose="020B0503020204020204" pitchFamily="34" charset="-122"/>
                <a:ea typeface="微软雅黑" panose="020B0503020204020204" pitchFamily="34" charset="-122"/>
              </a:rPr>
              <a:t>10.7</a:t>
            </a:r>
            <a:r>
              <a:rPr lang="zh-CN" altLang="en-US" sz="1600" dirty="0">
                <a:latin typeface="微软雅黑" panose="020B0503020204020204" pitchFamily="34" charset="-122"/>
                <a:ea typeface="微软雅黑" panose="020B0503020204020204" pitchFamily="34" charset="-122"/>
              </a:rPr>
              <a:t>显示，</a:t>
            </a:r>
            <a:r>
              <a:rPr lang="en-US" altLang="zh-CN" sz="1600" dirty="0">
                <a:latin typeface="微软雅黑" panose="020B0503020204020204" pitchFamily="34" charset="-122"/>
                <a:ea typeface="微软雅黑" panose="020B0503020204020204" pitchFamily="34" charset="-122"/>
              </a:rPr>
              <a:t>2019</a:t>
            </a:r>
            <a:r>
              <a:rPr lang="zh-CN" altLang="en-US" sz="1600" dirty="0">
                <a:latin typeface="微软雅黑" panose="020B0503020204020204" pitchFamily="34" charset="-122"/>
                <a:ea typeface="微软雅黑" panose="020B0503020204020204" pitchFamily="34" charset="-122"/>
              </a:rPr>
              <a:t>年第一期、第二期电子式储蓄国债的发行期为</a:t>
            </a:r>
            <a:r>
              <a:rPr lang="en-US" altLang="zh-CN" sz="1600" dirty="0">
                <a:latin typeface="微软雅黑" panose="020B0503020204020204" pitchFamily="34" charset="-122"/>
                <a:ea typeface="微软雅黑" panose="020B0503020204020204" pitchFamily="34" charset="-122"/>
              </a:rPr>
              <a:t>10</a:t>
            </a:r>
            <a:r>
              <a:rPr lang="zh-CN" altLang="en-US" sz="1600" dirty="0">
                <a:latin typeface="微软雅黑" panose="020B0503020204020204" pitchFamily="34" charset="-122"/>
                <a:ea typeface="微软雅黑" panose="020B0503020204020204" pitchFamily="34" charset="-122"/>
              </a:rPr>
              <a:t>天，但起息日、到期日是统一规定的。</a:t>
            </a:r>
          </a:p>
        </p:txBody>
      </p:sp>
      <p:graphicFrame>
        <p:nvGraphicFramePr>
          <p:cNvPr id="5" name="表格 4">
            <a:extLst>
              <a:ext uri="{FF2B5EF4-FFF2-40B4-BE49-F238E27FC236}">
                <a16:creationId xmlns:a16="http://schemas.microsoft.com/office/drawing/2014/main" id="{8B0E8D17-4ADC-46AA-86C0-9180E8274353}"/>
              </a:ext>
            </a:extLst>
          </p:cNvPr>
          <p:cNvGraphicFramePr>
            <a:graphicFrameLocks noGrp="1"/>
          </p:cNvGraphicFramePr>
          <p:nvPr>
            <p:extLst>
              <p:ext uri="{D42A27DB-BD31-4B8C-83A1-F6EECF244321}">
                <p14:modId xmlns:p14="http://schemas.microsoft.com/office/powerpoint/2010/main" val="2491269900"/>
              </p:ext>
            </p:extLst>
          </p:nvPr>
        </p:nvGraphicFramePr>
        <p:xfrm>
          <a:off x="536585" y="5467815"/>
          <a:ext cx="8070830" cy="810315"/>
        </p:xfrm>
        <a:graphic>
          <a:graphicData uri="http://schemas.openxmlformats.org/drawingml/2006/table">
            <a:tbl>
              <a:tblPr firstRow="1" firstCol="1">
                <a:tableStyleId>{21E4AEA4-8DFA-4A89-87EB-49C32662AFE0}</a:tableStyleId>
              </a:tblPr>
              <a:tblGrid>
                <a:gridCol w="1346215">
                  <a:extLst>
                    <a:ext uri="{9D8B030D-6E8A-4147-A177-3AD203B41FA5}">
                      <a16:colId xmlns:a16="http://schemas.microsoft.com/office/drawing/2014/main" val="2210752947"/>
                    </a:ext>
                  </a:extLst>
                </a:gridCol>
                <a:gridCol w="1346215">
                  <a:extLst>
                    <a:ext uri="{9D8B030D-6E8A-4147-A177-3AD203B41FA5}">
                      <a16:colId xmlns:a16="http://schemas.microsoft.com/office/drawing/2014/main" val="609165417"/>
                    </a:ext>
                  </a:extLst>
                </a:gridCol>
                <a:gridCol w="1163814">
                  <a:extLst>
                    <a:ext uri="{9D8B030D-6E8A-4147-A177-3AD203B41FA5}">
                      <a16:colId xmlns:a16="http://schemas.microsoft.com/office/drawing/2014/main" val="2553884635"/>
                    </a:ext>
                  </a:extLst>
                </a:gridCol>
                <a:gridCol w="1241293">
                  <a:extLst>
                    <a:ext uri="{9D8B030D-6E8A-4147-A177-3AD203B41FA5}">
                      <a16:colId xmlns:a16="http://schemas.microsoft.com/office/drawing/2014/main" val="3591182373"/>
                    </a:ext>
                  </a:extLst>
                </a:gridCol>
                <a:gridCol w="1241293">
                  <a:extLst>
                    <a:ext uri="{9D8B030D-6E8A-4147-A177-3AD203B41FA5}">
                      <a16:colId xmlns:a16="http://schemas.microsoft.com/office/drawing/2014/main" val="2234058891"/>
                    </a:ext>
                  </a:extLst>
                </a:gridCol>
                <a:gridCol w="1732000">
                  <a:extLst>
                    <a:ext uri="{9D8B030D-6E8A-4147-A177-3AD203B41FA5}">
                      <a16:colId xmlns:a16="http://schemas.microsoft.com/office/drawing/2014/main" val="1307663208"/>
                    </a:ext>
                  </a:extLst>
                </a:gridCol>
              </a:tblGrid>
              <a:tr h="270105">
                <a:tc>
                  <a:txBody>
                    <a:bodyPr/>
                    <a:lstStyle/>
                    <a:p>
                      <a:pPr algn="ctr"/>
                      <a:r>
                        <a:rPr lang="zh-CN" sz="1400" kern="0">
                          <a:effectLst/>
                          <a:latin typeface="微软雅黑" panose="020B0503020204020204" pitchFamily="34" charset="-122"/>
                          <a:ea typeface="微软雅黑" panose="020B0503020204020204" pitchFamily="34" charset="-122"/>
                        </a:rPr>
                        <a:t>期数</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0">
                          <a:effectLst/>
                          <a:latin typeface="微软雅黑" panose="020B0503020204020204" pitchFamily="34" charset="-122"/>
                          <a:ea typeface="微软雅黑" panose="020B0503020204020204" pitchFamily="34" charset="-122"/>
                        </a:rPr>
                        <a:t>发行期</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0">
                          <a:effectLst/>
                          <a:latin typeface="微软雅黑" panose="020B0503020204020204" pitchFamily="34" charset="-122"/>
                          <a:ea typeface="微软雅黑" panose="020B0503020204020204" pitchFamily="34" charset="-122"/>
                        </a:rPr>
                        <a:t>期限</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0">
                          <a:effectLst/>
                          <a:latin typeface="微软雅黑" panose="020B0503020204020204" pitchFamily="34" charset="-122"/>
                          <a:ea typeface="微软雅黑" panose="020B0503020204020204" pitchFamily="34" charset="-122"/>
                        </a:rPr>
                        <a:t>起息日</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0" dirty="0">
                          <a:effectLst/>
                          <a:latin typeface="微软雅黑" panose="020B0503020204020204" pitchFamily="34" charset="-122"/>
                          <a:ea typeface="微软雅黑" panose="020B0503020204020204" pitchFamily="34" charset="-122"/>
                        </a:rPr>
                        <a:t>到期日</a:t>
                      </a:r>
                      <a:endParaRPr 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0">
                          <a:effectLst/>
                          <a:latin typeface="微软雅黑" panose="020B0503020204020204" pitchFamily="34" charset="-122"/>
                          <a:ea typeface="微软雅黑" panose="020B0503020204020204" pitchFamily="34" charset="-122"/>
                        </a:rPr>
                        <a:t>付息方式</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452004444"/>
                  </a:ext>
                </a:extLst>
              </a:tr>
              <a:tr h="270105">
                <a:tc>
                  <a:txBody>
                    <a:bodyPr/>
                    <a:lstStyle/>
                    <a:p>
                      <a:pPr algn="ctr"/>
                      <a:r>
                        <a:rPr lang="zh-CN" sz="1400" kern="0">
                          <a:effectLst/>
                          <a:latin typeface="微软雅黑" panose="020B0503020204020204" pitchFamily="34" charset="-122"/>
                          <a:ea typeface="微软雅黑" panose="020B0503020204020204" pitchFamily="34" charset="-122"/>
                        </a:rPr>
                        <a:t>第一期</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0">
                          <a:effectLst/>
                          <a:latin typeface="微软雅黑" panose="020B0503020204020204" pitchFamily="34" charset="-122"/>
                          <a:ea typeface="微软雅黑" panose="020B0503020204020204" pitchFamily="34" charset="-122"/>
                        </a:rPr>
                        <a:t>2019/4/1~4/9</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0">
                          <a:effectLst/>
                          <a:latin typeface="微软雅黑" panose="020B0503020204020204" pitchFamily="34" charset="-122"/>
                          <a:ea typeface="微软雅黑" panose="020B0503020204020204" pitchFamily="34" charset="-122"/>
                        </a:rPr>
                        <a:t>3</a:t>
                      </a:r>
                      <a:r>
                        <a:rPr lang="zh-CN" sz="1400" kern="0">
                          <a:effectLst/>
                          <a:latin typeface="微软雅黑" panose="020B0503020204020204" pitchFamily="34" charset="-122"/>
                          <a:ea typeface="微软雅黑" panose="020B0503020204020204" pitchFamily="34" charset="-122"/>
                        </a:rPr>
                        <a:t>年</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0">
                          <a:effectLst/>
                          <a:latin typeface="微软雅黑" panose="020B0503020204020204" pitchFamily="34" charset="-122"/>
                          <a:ea typeface="微软雅黑" panose="020B0503020204020204" pitchFamily="34" charset="-122"/>
                        </a:rPr>
                        <a:t>2019/4/1</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0">
                          <a:effectLst/>
                          <a:latin typeface="微软雅黑" panose="020B0503020204020204" pitchFamily="34" charset="-122"/>
                          <a:ea typeface="微软雅黑" panose="020B0503020204020204" pitchFamily="34" charset="-122"/>
                        </a:rPr>
                        <a:t>2022/4/1</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rowSpan="2">
                  <a:txBody>
                    <a:bodyPr/>
                    <a:lstStyle/>
                    <a:p>
                      <a:pPr algn="ctr"/>
                      <a:r>
                        <a:rPr lang="zh-CN" sz="1400" kern="0">
                          <a:effectLst/>
                          <a:latin typeface="微软雅黑" panose="020B0503020204020204" pitchFamily="34" charset="-122"/>
                          <a:ea typeface="微软雅黑" panose="020B0503020204020204" pitchFamily="34" charset="-122"/>
                        </a:rPr>
                        <a:t>按年付息，每年</a:t>
                      </a:r>
                      <a:r>
                        <a:rPr lang="en-US" sz="1400" kern="0">
                          <a:effectLst/>
                          <a:latin typeface="微软雅黑" panose="020B0503020204020204" pitchFamily="34" charset="-122"/>
                          <a:ea typeface="微软雅黑" panose="020B0503020204020204" pitchFamily="34" charset="-122"/>
                        </a:rPr>
                        <a:t>4</a:t>
                      </a:r>
                      <a:r>
                        <a:rPr lang="zh-CN" sz="1400" kern="0">
                          <a:effectLst/>
                          <a:latin typeface="微软雅黑" panose="020B0503020204020204" pitchFamily="34" charset="-122"/>
                          <a:ea typeface="微软雅黑" panose="020B0503020204020204" pitchFamily="34" charset="-122"/>
                        </a:rPr>
                        <a:t>月</a:t>
                      </a:r>
                      <a:r>
                        <a:rPr lang="en-US" sz="1400" kern="0">
                          <a:effectLst/>
                          <a:latin typeface="微软雅黑" panose="020B0503020204020204" pitchFamily="34" charset="-122"/>
                          <a:ea typeface="微软雅黑" panose="020B0503020204020204" pitchFamily="34" charset="-122"/>
                        </a:rPr>
                        <a:t>1</a:t>
                      </a:r>
                      <a:r>
                        <a:rPr lang="zh-CN" sz="1400" kern="0">
                          <a:effectLst/>
                          <a:latin typeface="微软雅黑" panose="020B0503020204020204" pitchFamily="34" charset="-122"/>
                          <a:ea typeface="微软雅黑" panose="020B0503020204020204" pitchFamily="34" charset="-122"/>
                        </a:rPr>
                        <a:t>日支付利息</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868450833"/>
                  </a:ext>
                </a:extLst>
              </a:tr>
              <a:tr h="270105">
                <a:tc>
                  <a:txBody>
                    <a:bodyPr/>
                    <a:lstStyle/>
                    <a:p>
                      <a:pPr algn="ctr"/>
                      <a:r>
                        <a:rPr lang="zh-CN" sz="1400" kern="0">
                          <a:effectLst/>
                          <a:latin typeface="微软雅黑" panose="020B0503020204020204" pitchFamily="34" charset="-122"/>
                          <a:ea typeface="微软雅黑" panose="020B0503020204020204" pitchFamily="34" charset="-122"/>
                        </a:rPr>
                        <a:t>第二期</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0">
                          <a:effectLst/>
                          <a:latin typeface="微软雅黑" panose="020B0503020204020204" pitchFamily="34" charset="-122"/>
                          <a:ea typeface="微软雅黑" panose="020B0503020204020204" pitchFamily="34" charset="-122"/>
                        </a:rPr>
                        <a:t>2019/4/1~4/9</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0">
                          <a:effectLst/>
                          <a:latin typeface="微软雅黑" panose="020B0503020204020204" pitchFamily="34" charset="-122"/>
                          <a:ea typeface="微软雅黑" panose="020B0503020204020204" pitchFamily="34" charset="-122"/>
                        </a:rPr>
                        <a:t>5</a:t>
                      </a:r>
                      <a:r>
                        <a:rPr lang="zh-CN" sz="1400" kern="0">
                          <a:effectLst/>
                          <a:latin typeface="微软雅黑" panose="020B0503020204020204" pitchFamily="34" charset="-122"/>
                          <a:ea typeface="微软雅黑" panose="020B0503020204020204" pitchFamily="34" charset="-122"/>
                        </a:rPr>
                        <a:t>年</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0">
                          <a:effectLst/>
                          <a:latin typeface="微软雅黑" panose="020B0503020204020204" pitchFamily="34" charset="-122"/>
                          <a:ea typeface="微软雅黑" panose="020B0503020204020204" pitchFamily="34" charset="-122"/>
                        </a:rPr>
                        <a:t>2019/4/1</a:t>
                      </a:r>
                      <a:endParaRPr lang="zh-CN" sz="16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0" dirty="0">
                          <a:effectLst/>
                          <a:latin typeface="微软雅黑" panose="020B0503020204020204" pitchFamily="34" charset="-122"/>
                          <a:ea typeface="微软雅黑" panose="020B0503020204020204" pitchFamily="34" charset="-122"/>
                        </a:rPr>
                        <a:t>2024/4/1</a:t>
                      </a:r>
                      <a:endParaRPr 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vMerge="1">
                  <a:txBody>
                    <a:bodyPr/>
                    <a:lstStyle/>
                    <a:p>
                      <a:endParaRPr lang="zh-CN" altLang="en-US"/>
                    </a:p>
                  </a:txBody>
                  <a:tcPr/>
                </a:tc>
                <a:extLst>
                  <a:ext uri="{0D108BD9-81ED-4DB2-BD59-A6C34878D82A}">
                    <a16:rowId xmlns:a16="http://schemas.microsoft.com/office/drawing/2014/main" val="3999071827"/>
                  </a:ext>
                </a:extLst>
              </a:tr>
            </a:tbl>
          </a:graphicData>
        </a:graphic>
      </p:graphicFrame>
      <p:sp>
        <p:nvSpPr>
          <p:cNvPr id="6" name="Rectangle 1">
            <a:extLst>
              <a:ext uri="{FF2B5EF4-FFF2-40B4-BE49-F238E27FC236}">
                <a16:creationId xmlns:a16="http://schemas.microsoft.com/office/drawing/2014/main" id="{335F013B-9801-446E-8FF0-A63C2C0871F7}"/>
              </a:ext>
            </a:extLst>
          </p:cNvPr>
          <p:cNvSpPr>
            <a:spLocks noChangeArrowheads="1"/>
          </p:cNvSpPr>
          <p:nvPr/>
        </p:nvSpPr>
        <p:spPr bwMode="auto">
          <a:xfrm>
            <a:off x="1771065" y="5137756"/>
            <a:ext cx="54006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表</a:t>
            </a:r>
            <a:r>
              <a:rPr kumimoji="0" lang="en-US" altLang="zh-CN"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10.7   2019</a:t>
            </a:r>
            <a:r>
              <a:rPr kumimoji="0" lang="zh-CN" altLang="en-US"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年第一期、第二期电子式储蓄国债的基本要素</a:t>
            </a:r>
            <a:endParaRPr kumimoji="0" lang="zh-CN" altLang="en-US" sz="32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385637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CFF66351-B17F-414C-9E5F-19DC4D65BD12}"/>
              </a:ext>
            </a:extLst>
          </p:cNvPr>
          <p:cNvSpPr>
            <a:spLocks noGrp="1"/>
          </p:cNvSpPr>
          <p:nvPr>
            <p:ph type="sldNum" sz="quarter" idx="12"/>
          </p:nvPr>
        </p:nvSpPr>
        <p:spPr/>
        <p:txBody>
          <a:bodyPr/>
          <a:lstStyle/>
          <a:p>
            <a:fld id="{F923ED49-D744-4066-8B28-E413A5EA25A0}" type="slidenum">
              <a:rPr lang="zh-CN" altLang="en-US" smtClean="0"/>
              <a:pPr/>
              <a:t>27</a:t>
            </a:fld>
            <a:endParaRPr lang="zh-CN" altLang="en-US"/>
          </a:p>
        </p:txBody>
      </p:sp>
      <p:sp>
        <p:nvSpPr>
          <p:cNvPr id="4" name="文本框 3">
            <a:extLst>
              <a:ext uri="{FF2B5EF4-FFF2-40B4-BE49-F238E27FC236}">
                <a16:creationId xmlns:a16="http://schemas.microsoft.com/office/drawing/2014/main" id="{42167A83-05C9-4F19-96CC-374A5F43E468}"/>
              </a:ext>
            </a:extLst>
          </p:cNvPr>
          <p:cNvSpPr txBox="1"/>
          <p:nvPr/>
        </p:nvSpPr>
        <p:spPr>
          <a:xfrm>
            <a:off x="647564" y="566610"/>
            <a:ext cx="7848872" cy="2182777"/>
          </a:xfrm>
          <a:prstGeom prst="rect">
            <a:avLst/>
          </a:prstGeom>
          <a:noFill/>
        </p:spPr>
        <p:txBody>
          <a:bodyPr wrap="square" rtlCol="0">
            <a:spAutoFit/>
          </a:bodyPr>
          <a:lstStyle/>
          <a:p>
            <a:pPr indent="421200" algn="just">
              <a:lnSpc>
                <a:spcPct val="150000"/>
              </a:lnSpc>
              <a:spcAft>
                <a:spcPts val="400"/>
              </a:spcAft>
            </a:pPr>
            <a:r>
              <a:rPr lang="zh-CN" altLang="en-US" sz="2400" b="1" dirty="0">
                <a:latin typeface="微软雅黑" panose="020B0503020204020204" pitchFamily="34" charset="-122"/>
                <a:ea typeface="微软雅黑" panose="020B0503020204020204" pitchFamily="34" charset="-122"/>
              </a:rPr>
              <a:t>二、提前兑取</a:t>
            </a:r>
          </a:p>
          <a:p>
            <a:pPr indent="421200" algn="just">
              <a:lnSpc>
                <a:spcPct val="150000"/>
              </a:lnSpc>
              <a:spcAft>
                <a:spcPts val="400"/>
              </a:spcAft>
            </a:pPr>
            <a:r>
              <a:rPr lang="zh-CN" altLang="en-US" sz="1550" dirty="0">
                <a:latin typeface="微软雅黑" panose="020B0503020204020204" pitchFamily="34" charset="-122"/>
                <a:ea typeface="微软雅黑" panose="020B0503020204020204" pitchFamily="34" charset="-122"/>
              </a:rPr>
              <a:t>投资者如需变现，可随时到原购买点</a:t>
            </a:r>
            <a:r>
              <a:rPr lang="zh-CN" altLang="en-US" sz="1550" b="1" dirty="0">
                <a:solidFill>
                  <a:srgbClr val="C00000"/>
                </a:solidFill>
                <a:latin typeface="微软雅黑" panose="020B0503020204020204" pitchFamily="34" charset="-122"/>
                <a:ea typeface="微软雅黑" panose="020B0503020204020204" pitchFamily="34" charset="-122"/>
              </a:rPr>
              <a:t>全额提前兑取</a:t>
            </a:r>
            <a:r>
              <a:rPr lang="zh-CN" altLang="en-US" sz="1550" dirty="0">
                <a:latin typeface="微软雅黑" panose="020B0503020204020204" pitchFamily="34" charset="-122"/>
                <a:ea typeface="微软雅黑" panose="020B0503020204020204" pitchFamily="34" charset="-122"/>
              </a:rPr>
              <a:t>，不能部分提前兑取。</a:t>
            </a:r>
          </a:p>
          <a:p>
            <a:pPr indent="421200" algn="just">
              <a:lnSpc>
                <a:spcPct val="150000"/>
              </a:lnSpc>
              <a:spcAft>
                <a:spcPts val="400"/>
              </a:spcAft>
            </a:pPr>
            <a:r>
              <a:rPr lang="en-US" altLang="zh-CN" sz="1550" b="1" dirty="0">
                <a:latin typeface="微软雅黑" panose="020B0503020204020204" pitchFamily="34" charset="-122"/>
                <a:ea typeface="微软雅黑" panose="020B0503020204020204" pitchFamily="34" charset="-122"/>
              </a:rPr>
              <a:t>1</a:t>
            </a:r>
            <a:r>
              <a:rPr lang="zh-CN" altLang="en-US" sz="1550" b="1" dirty="0">
                <a:latin typeface="微软雅黑" panose="020B0503020204020204" pitchFamily="34" charset="-122"/>
                <a:ea typeface="微软雅黑" panose="020B0503020204020204" pitchFamily="34" charset="-122"/>
              </a:rPr>
              <a:t>．凭证式国债。</a:t>
            </a:r>
            <a:r>
              <a:rPr lang="zh-CN" altLang="en-US" sz="1550" dirty="0">
                <a:latin typeface="微软雅黑" panose="020B0503020204020204" pitchFamily="34" charset="-122"/>
                <a:ea typeface="微软雅黑" panose="020B0503020204020204" pitchFamily="34" charset="-122"/>
              </a:rPr>
              <a:t>提前兑取除偿还本金外，利息按实际持有天数和相应的利率档次</a:t>
            </a:r>
            <a:r>
              <a:rPr lang="zh-CN" altLang="en-US" sz="1550" b="1" dirty="0">
                <a:solidFill>
                  <a:srgbClr val="C00000"/>
                </a:solidFill>
                <a:latin typeface="微软雅黑" panose="020B0503020204020204" pitchFamily="34" charset="-122"/>
                <a:ea typeface="微软雅黑" panose="020B0503020204020204" pitchFamily="34" charset="-122"/>
              </a:rPr>
              <a:t>分档计息</a:t>
            </a:r>
            <a:r>
              <a:rPr lang="zh-CN" altLang="en-US" sz="1550" dirty="0">
                <a:latin typeface="微软雅黑" panose="020B0503020204020204" pitchFamily="34" charset="-122"/>
                <a:ea typeface="微软雅黑" panose="020B0503020204020204" pitchFamily="34" charset="-122"/>
              </a:rPr>
              <a:t>（见表</a:t>
            </a:r>
            <a:r>
              <a:rPr lang="en-US" altLang="zh-CN" sz="1550" dirty="0">
                <a:latin typeface="微软雅黑" panose="020B0503020204020204" pitchFamily="34" charset="-122"/>
                <a:ea typeface="微软雅黑" panose="020B0503020204020204" pitchFamily="34" charset="-122"/>
              </a:rPr>
              <a:t>10.8</a:t>
            </a:r>
            <a:r>
              <a:rPr lang="zh-CN" altLang="en-US" sz="1550" dirty="0">
                <a:latin typeface="微软雅黑" panose="020B0503020204020204" pitchFamily="34" charset="-122"/>
                <a:ea typeface="微软雅黑" panose="020B0503020204020204" pitchFamily="34" charset="-122"/>
              </a:rPr>
              <a:t>），同时需按提前兑取本金的</a:t>
            </a:r>
            <a:r>
              <a:rPr lang="en-US" altLang="zh-CN" sz="1550" dirty="0">
                <a:latin typeface="微软雅黑" panose="020B0503020204020204" pitchFamily="34" charset="-122"/>
                <a:ea typeface="微软雅黑" panose="020B0503020204020204" pitchFamily="34" charset="-122"/>
              </a:rPr>
              <a:t>1‰</a:t>
            </a:r>
            <a:r>
              <a:rPr lang="zh-CN" altLang="en-US" sz="1550" dirty="0">
                <a:latin typeface="微软雅黑" panose="020B0503020204020204" pitchFamily="34" charset="-122"/>
                <a:ea typeface="微软雅黑" panose="020B0503020204020204" pitchFamily="34" charset="-122"/>
              </a:rPr>
              <a:t>。投资者要求提前兑取，可持“凭证式国债收款凭单”和证明本人身份的有效证件办理兑付手续。</a:t>
            </a:r>
            <a:endParaRPr lang="en-US" altLang="zh-CN" sz="1550" dirty="0">
              <a:latin typeface="微软雅黑" panose="020B0503020204020204" pitchFamily="34" charset="-122"/>
              <a:ea typeface="微软雅黑" panose="020B0503020204020204" pitchFamily="34" charset="-122"/>
            </a:endParaRPr>
          </a:p>
        </p:txBody>
      </p:sp>
      <p:graphicFrame>
        <p:nvGraphicFramePr>
          <p:cNvPr id="8" name="表格 7">
            <a:extLst>
              <a:ext uri="{FF2B5EF4-FFF2-40B4-BE49-F238E27FC236}">
                <a16:creationId xmlns:a16="http://schemas.microsoft.com/office/drawing/2014/main" id="{64C34B4E-C6ED-486A-875F-899159F322A3}"/>
              </a:ext>
            </a:extLst>
          </p:cNvPr>
          <p:cNvGraphicFramePr>
            <a:graphicFrameLocks noGrp="1"/>
          </p:cNvGraphicFramePr>
          <p:nvPr>
            <p:extLst>
              <p:ext uri="{D42A27DB-BD31-4B8C-83A1-F6EECF244321}">
                <p14:modId xmlns:p14="http://schemas.microsoft.com/office/powerpoint/2010/main" val="2444438896"/>
              </p:ext>
            </p:extLst>
          </p:nvPr>
        </p:nvGraphicFramePr>
        <p:xfrm>
          <a:off x="1288373" y="3009162"/>
          <a:ext cx="6382696" cy="731520"/>
        </p:xfrm>
        <a:graphic>
          <a:graphicData uri="http://schemas.openxmlformats.org/drawingml/2006/table">
            <a:tbl>
              <a:tblPr firstRow="1" firstCol="1" bandRow="1">
                <a:tableStyleId>{21E4AEA4-8DFA-4A89-87EB-49C32662AFE0}</a:tableStyleId>
              </a:tblPr>
              <a:tblGrid>
                <a:gridCol w="715124">
                  <a:extLst>
                    <a:ext uri="{9D8B030D-6E8A-4147-A177-3AD203B41FA5}">
                      <a16:colId xmlns:a16="http://schemas.microsoft.com/office/drawing/2014/main" val="3304109125"/>
                    </a:ext>
                  </a:extLst>
                </a:gridCol>
                <a:gridCol w="756000">
                  <a:extLst>
                    <a:ext uri="{9D8B030D-6E8A-4147-A177-3AD203B41FA5}">
                      <a16:colId xmlns:a16="http://schemas.microsoft.com/office/drawing/2014/main" val="2131482201"/>
                    </a:ext>
                  </a:extLst>
                </a:gridCol>
                <a:gridCol w="756000">
                  <a:extLst>
                    <a:ext uri="{9D8B030D-6E8A-4147-A177-3AD203B41FA5}">
                      <a16:colId xmlns:a16="http://schemas.microsoft.com/office/drawing/2014/main" val="3496185827"/>
                    </a:ext>
                  </a:extLst>
                </a:gridCol>
                <a:gridCol w="796680">
                  <a:extLst>
                    <a:ext uri="{9D8B030D-6E8A-4147-A177-3AD203B41FA5}">
                      <a16:colId xmlns:a16="http://schemas.microsoft.com/office/drawing/2014/main" val="597383448"/>
                    </a:ext>
                  </a:extLst>
                </a:gridCol>
                <a:gridCol w="839723">
                  <a:extLst>
                    <a:ext uri="{9D8B030D-6E8A-4147-A177-3AD203B41FA5}">
                      <a16:colId xmlns:a16="http://schemas.microsoft.com/office/drawing/2014/main" val="3048056682"/>
                    </a:ext>
                  </a:extLst>
                </a:gridCol>
                <a:gridCol w="839723">
                  <a:extLst>
                    <a:ext uri="{9D8B030D-6E8A-4147-A177-3AD203B41FA5}">
                      <a16:colId xmlns:a16="http://schemas.microsoft.com/office/drawing/2014/main" val="4241741641"/>
                    </a:ext>
                  </a:extLst>
                </a:gridCol>
                <a:gridCol w="839723">
                  <a:extLst>
                    <a:ext uri="{9D8B030D-6E8A-4147-A177-3AD203B41FA5}">
                      <a16:colId xmlns:a16="http://schemas.microsoft.com/office/drawing/2014/main" val="2221306137"/>
                    </a:ext>
                  </a:extLst>
                </a:gridCol>
                <a:gridCol w="839723">
                  <a:extLst>
                    <a:ext uri="{9D8B030D-6E8A-4147-A177-3AD203B41FA5}">
                      <a16:colId xmlns:a16="http://schemas.microsoft.com/office/drawing/2014/main" val="4234411573"/>
                    </a:ext>
                  </a:extLst>
                </a:gridCol>
              </a:tblGrid>
              <a:tr h="0">
                <a:tc>
                  <a:txBody>
                    <a:bodyPr/>
                    <a:lstStyle/>
                    <a:p>
                      <a:pPr algn="just"/>
                      <a:r>
                        <a:rPr lang="zh-CN" sz="1200" kern="0">
                          <a:effectLst/>
                          <a:latin typeface="微软雅黑" panose="020B0503020204020204" pitchFamily="34" charset="-122"/>
                          <a:ea typeface="微软雅黑" panose="020B0503020204020204" pitchFamily="34" charset="-122"/>
                        </a:rPr>
                        <a:t>品种</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200" kern="0" dirty="0">
                          <a:effectLst/>
                          <a:latin typeface="微软雅黑" panose="020B0503020204020204" pitchFamily="34" charset="-122"/>
                          <a:ea typeface="微软雅黑" panose="020B0503020204020204" pitchFamily="34" charset="-122"/>
                        </a:rPr>
                        <a:t>持有到期</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200" kern="0" dirty="0">
                          <a:effectLst/>
                          <a:latin typeface="微软雅黑" panose="020B0503020204020204" pitchFamily="34" charset="-122"/>
                          <a:ea typeface="微软雅黑" panose="020B0503020204020204" pitchFamily="34" charset="-122"/>
                        </a:rPr>
                        <a:t>不满半年</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200" kern="0">
                          <a:effectLst/>
                          <a:latin typeface="微软雅黑" panose="020B0503020204020204" pitchFamily="34" charset="-122"/>
                          <a:ea typeface="微软雅黑" panose="020B0503020204020204" pitchFamily="34" charset="-122"/>
                        </a:rPr>
                        <a:t>满半年不满</a:t>
                      </a:r>
                      <a:r>
                        <a:rPr lang="en-US" sz="1200" kern="0">
                          <a:effectLst/>
                          <a:latin typeface="微软雅黑" panose="020B0503020204020204" pitchFamily="34" charset="-122"/>
                          <a:ea typeface="微软雅黑" panose="020B0503020204020204" pitchFamily="34" charset="-122"/>
                        </a:rPr>
                        <a:t>1</a:t>
                      </a:r>
                      <a:r>
                        <a:rPr lang="zh-CN" sz="1200" kern="0">
                          <a:effectLst/>
                          <a:latin typeface="微软雅黑" panose="020B0503020204020204" pitchFamily="34" charset="-122"/>
                          <a:ea typeface="微软雅黑" panose="020B0503020204020204" pitchFamily="34" charset="-122"/>
                        </a:rPr>
                        <a:t>年</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200" kern="0" dirty="0">
                          <a:effectLst/>
                          <a:latin typeface="微软雅黑" panose="020B0503020204020204" pitchFamily="34" charset="-122"/>
                          <a:ea typeface="微软雅黑" panose="020B0503020204020204" pitchFamily="34" charset="-122"/>
                        </a:rPr>
                        <a:t>满</a:t>
                      </a:r>
                      <a:r>
                        <a:rPr lang="en-US" sz="1200" kern="0" dirty="0">
                          <a:effectLst/>
                          <a:latin typeface="微软雅黑" panose="020B0503020204020204" pitchFamily="34" charset="-122"/>
                          <a:ea typeface="微软雅黑" panose="020B0503020204020204" pitchFamily="34" charset="-122"/>
                        </a:rPr>
                        <a:t>1</a:t>
                      </a:r>
                      <a:r>
                        <a:rPr lang="zh-CN" sz="1200" kern="0" dirty="0">
                          <a:effectLst/>
                          <a:latin typeface="微软雅黑" panose="020B0503020204020204" pitchFamily="34" charset="-122"/>
                          <a:ea typeface="微软雅黑" panose="020B0503020204020204" pitchFamily="34" charset="-122"/>
                        </a:rPr>
                        <a:t>年不满</a:t>
                      </a:r>
                      <a:r>
                        <a:rPr lang="en-US" sz="1200" kern="0" dirty="0">
                          <a:effectLst/>
                          <a:latin typeface="微软雅黑" panose="020B0503020204020204" pitchFamily="34" charset="-122"/>
                          <a:ea typeface="微软雅黑" panose="020B0503020204020204" pitchFamily="34" charset="-122"/>
                        </a:rPr>
                        <a:t>2</a:t>
                      </a:r>
                      <a:r>
                        <a:rPr lang="zh-CN" sz="1200" kern="0" dirty="0">
                          <a:effectLst/>
                          <a:latin typeface="微软雅黑" panose="020B0503020204020204" pitchFamily="34" charset="-122"/>
                          <a:ea typeface="微软雅黑" panose="020B0503020204020204" pitchFamily="34" charset="-122"/>
                        </a:rPr>
                        <a:t>年</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200" kern="0">
                          <a:effectLst/>
                          <a:latin typeface="微软雅黑" panose="020B0503020204020204" pitchFamily="34" charset="-122"/>
                          <a:ea typeface="微软雅黑" panose="020B0503020204020204" pitchFamily="34" charset="-122"/>
                        </a:rPr>
                        <a:t>满</a:t>
                      </a:r>
                      <a:r>
                        <a:rPr lang="en-US" sz="1200" kern="0">
                          <a:effectLst/>
                          <a:latin typeface="微软雅黑" panose="020B0503020204020204" pitchFamily="34" charset="-122"/>
                          <a:ea typeface="微软雅黑" panose="020B0503020204020204" pitchFamily="34" charset="-122"/>
                        </a:rPr>
                        <a:t>2</a:t>
                      </a:r>
                      <a:r>
                        <a:rPr lang="zh-CN" sz="1200" kern="0">
                          <a:effectLst/>
                          <a:latin typeface="微软雅黑" panose="020B0503020204020204" pitchFamily="34" charset="-122"/>
                          <a:ea typeface="微软雅黑" panose="020B0503020204020204" pitchFamily="34" charset="-122"/>
                        </a:rPr>
                        <a:t>年不满</a:t>
                      </a:r>
                      <a:r>
                        <a:rPr lang="en-US" sz="1200" kern="0">
                          <a:effectLst/>
                          <a:latin typeface="微软雅黑" panose="020B0503020204020204" pitchFamily="34" charset="-122"/>
                          <a:ea typeface="微软雅黑" panose="020B0503020204020204" pitchFamily="34" charset="-122"/>
                        </a:rPr>
                        <a:t>3</a:t>
                      </a:r>
                      <a:r>
                        <a:rPr lang="zh-CN" sz="1200" kern="0">
                          <a:effectLst/>
                          <a:latin typeface="微软雅黑" panose="020B0503020204020204" pitchFamily="34" charset="-122"/>
                          <a:ea typeface="微软雅黑" panose="020B0503020204020204" pitchFamily="34" charset="-122"/>
                        </a:rPr>
                        <a:t>年</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200" kern="0">
                          <a:effectLst/>
                          <a:latin typeface="微软雅黑" panose="020B0503020204020204" pitchFamily="34" charset="-122"/>
                          <a:ea typeface="微软雅黑" panose="020B0503020204020204" pitchFamily="34" charset="-122"/>
                        </a:rPr>
                        <a:t>满</a:t>
                      </a:r>
                      <a:r>
                        <a:rPr lang="en-US" sz="1200" kern="0">
                          <a:effectLst/>
                          <a:latin typeface="微软雅黑" panose="020B0503020204020204" pitchFamily="34" charset="-122"/>
                          <a:ea typeface="微软雅黑" panose="020B0503020204020204" pitchFamily="34" charset="-122"/>
                        </a:rPr>
                        <a:t>3</a:t>
                      </a:r>
                      <a:r>
                        <a:rPr lang="zh-CN" sz="1200" kern="0">
                          <a:effectLst/>
                          <a:latin typeface="微软雅黑" panose="020B0503020204020204" pitchFamily="34" charset="-122"/>
                          <a:ea typeface="微软雅黑" panose="020B0503020204020204" pitchFamily="34" charset="-122"/>
                        </a:rPr>
                        <a:t>年不满</a:t>
                      </a:r>
                      <a:r>
                        <a:rPr lang="en-US" sz="1200" kern="0">
                          <a:effectLst/>
                          <a:latin typeface="微软雅黑" panose="020B0503020204020204" pitchFamily="34" charset="-122"/>
                          <a:ea typeface="微软雅黑" panose="020B0503020204020204" pitchFamily="34" charset="-122"/>
                        </a:rPr>
                        <a:t>4</a:t>
                      </a:r>
                      <a:r>
                        <a:rPr lang="zh-CN" sz="1200" kern="0">
                          <a:effectLst/>
                          <a:latin typeface="微软雅黑" panose="020B0503020204020204" pitchFamily="34" charset="-122"/>
                          <a:ea typeface="微软雅黑" panose="020B0503020204020204" pitchFamily="34" charset="-122"/>
                        </a:rPr>
                        <a:t>年</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200" kern="0" dirty="0">
                          <a:effectLst/>
                          <a:latin typeface="微软雅黑" panose="020B0503020204020204" pitchFamily="34" charset="-122"/>
                          <a:ea typeface="微软雅黑" panose="020B0503020204020204" pitchFamily="34" charset="-122"/>
                        </a:rPr>
                        <a:t>满</a:t>
                      </a:r>
                      <a:r>
                        <a:rPr lang="en-US" sz="1200" kern="0" dirty="0">
                          <a:effectLst/>
                          <a:latin typeface="微软雅黑" panose="020B0503020204020204" pitchFamily="34" charset="-122"/>
                          <a:ea typeface="微软雅黑" panose="020B0503020204020204" pitchFamily="34" charset="-122"/>
                        </a:rPr>
                        <a:t>4</a:t>
                      </a:r>
                      <a:r>
                        <a:rPr lang="zh-CN" sz="1200" kern="0" dirty="0">
                          <a:effectLst/>
                          <a:latin typeface="微软雅黑" panose="020B0503020204020204" pitchFamily="34" charset="-122"/>
                          <a:ea typeface="微软雅黑" panose="020B0503020204020204" pitchFamily="34" charset="-122"/>
                        </a:rPr>
                        <a:t>年不满</a:t>
                      </a:r>
                      <a:r>
                        <a:rPr lang="en-US" sz="1200" kern="0" dirty="0">
                          <a:effectLst/>
                          <a:latin typeface="微软雅黑" panose="020B0503020204020204" pitchFamily="34" charset="-122"/>
                          <a:ea typeface="微软雅黑" panose="020B0503020204020204" pitchFamily="34" charset="-122"/>
                        </a:rPr>
                        <a:t>5</a:t>
                      </a:r>
                      <a:r>
                        <a:rPr lang="zh-CN" sz="1200" kern="0" dirty="0">
                          <a:effectLst/>
                          <a:latin typeface="微软雅黑" panose="020B0503020204020204" pitchFamily="34" charset="-122"/>
                          <a:ea typeface="微软雅黑" panose="020B0503020204020204" pitchFamily="34" charset="-122"/>
                        </a:rPr>
                        <a:t>年</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99353305"/>
                  </a:ext>
                </a:extLst>
              </a:tr>
              <a:tr h="0">
                <a:tc>
                  <a:txBody>
                    <a:bodyPr/>
                    <a:lstStyle/>
                    <a:p>
                      <a:pPr algn="just"/>
                      <a:r>
                        <a:rPr lang="en-US" sz="1200" kern="0">
                          <a:effectLst/>
                          <a:latin typeface="微软雅黑" panose="020B0503020204020204" pitchFamily="34" charset="-122"/>
                          <a:ea typeface="微软雅黑" panose="020B0503020204020204" pitchFamily="34" charset="-122"/>
                        </a:rPr>
                        <a:t>3</a:t>
                      </a:r>
                      <a:r>
                        <a:rPr lang="zh-CN" sz="1200" kern="0">
                          <a:effectLst/>
                          <a:latin typeface="微软雅黑" panose="020B0503020204020204" pitchFamily="34" charset="-122"/>
                          <a:ea typeface="微软雅黑" panose="020B0503020204020204" pitchFamily="34" charset="-122"/>
                        </a:rPr>
                        <a:t>年期</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4%</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0.74%</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2.47%</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3.49%</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 </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dirty="0">
                          <a:effectLst/>
                          <a:latin typeface="微软雅黑" panose="020B0503020204020204" pitchFamily="34" charset="-122"/>
                          <a:ea typeface="微软雅黑" panose="020B0503020204020204" pitchFamily="34" charset="-122"/>
                        </a:rPr>
                        <a:t> </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553762027"/>
                  </a:ext>
                </a:extLst>
              </a:tr>
              <a:tr h="0">
                <a:tc>
                  <a:txBody>
                    <a:bodyPr/>
                    <a:lstStyle/>
                    <a:p>
                      <a:pPr algn="just"/>
                      <a:r>
                        <a:rPr lang="en-US" sz="1200" kern="0">
                          <a:effectLst/>
                          <a:latin typeface="微软雅黑" panose="020B0503020204020204" pitchFamily="34" charset="-122"/>
                          <a:ea typeface="微软雅黑" panose="020B0503020204020204" pitchFamily="34" charset="-122"/>
                        </a:rPr>
                        <a:t>5</a:t>
                      </a:r>
                      <a:r>
                        <a:rPr lang="zh-CN" sz="1200" kern="0">
                          <a:effectLst/>
                          <a:latin typeface="微软雅黑" panose="020B0503020204020204" pitchFamily="34" charset="-122"/>
                          <a:ea typeface="微软雅黑" panose="020B0503020204020204" pitchFamily="34" charset="-122"/>
                        </a:rPr>
                        <a:t>年期</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4.27%</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0.74%</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2.47%</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3.49%</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3.91%</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dirty="0">
                          <a:effectLst/>
                          <a:latin typeface="微软雅黑" panose="020B0503020204020204" pitchFamily="34" charset="-122"/>
                          <a:ea typeface="微软雅黑" panose="020B0503020204020204" pitchFamily="34" charset="-122"/>
                        </a:rPr>
                        <a:t>4.05%</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339521607"/>
                  </a:ext>
                </a:extLst>
              </a:tr>
            </a:tbl>
          </a:graphicData>
        </a:graphic>
      </p:graphicFrame>
      <p:sp>
        <p:nvSpPr>
          <p:cNvPr id="10" name="Rectangle 1">
            <a:extLst>
              <a:ext uri="{FF2B5EF4-FFF2-40B4-BE49-F238E27FC236}">
                <a16:creationId xmlns:a16="http://schemas.microsoft.com/office/drawing/2014/main" id="{F48BA4D1-2CB6-4146-A4E1-77C870F8B5E1}"/>
              </a:ext>
            </a:extLst>
          </p:cNvPr>
          <p:cNvSpPr>
            <a:spLocks noChangeArrowheads="1"/>
          </p:cNvSpPr>
          <p:nvPr/>
        </p:nvSpPr>
        <p:spPr bwMode="auto">
          <a:xfrm>
            <a:off x="1809864" y="2722176"/>
            <a:ext cx="488627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zh-CN"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表</a:t>
            </a:r>
            <a:r>
              <a:rPr kumimoji="0" lang="en-US" altLang="zh-CN"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10.8  2019</a:t>
            </a:r>
            <a:r>
              <a:rPr kumimoji="0" lang="zh-CN" altLang="en-US"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年第一期、第二期凭证式国债的提前兑取规定</a:t>
            </a:r>
            <a:endParaRPr kumimoji="0" lang="zh-CN" altLang="en-US" sz="32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graphicFrame>
        <p:nvGraphicFramePr>
          <p:cNvPr id="11" name="表格 10">
            <a:extLst>
              <a:ext uri="{FF2B5EF4-FFF2-40B4-BE49-F238E27FC236}">
                <a16:creationId xmlns:a16="http://schemas.microsoft.com/office/drawing/2014/main" id="{B14C7E10-343B-4F51-9A7F-9CE4FFF9F8AD}"/>
              </a:ext>
            </a:extLst>
          </p:cNvPr>
          <p:cNvGraphicFramePr>
            <a:graphicFrameLocks noGrp="1"/>
          </p:cNvGraphicFramePr>
          <p:nvPr>
            <p:extLst>
              <p:ext uri="{D42A27DB-BD31-4B8C-83A1-F6EECF244321}">
                <p14:modId xmlns:p14="http://schemas.microsoft.com/office/powerpoint/2010/main" val="3538953461"/>
              </p:ext>
            </p:extLst>
          </p:nvPr>
        </p:nvGraphicFramePr>
        <p:xfrm>
          <a:off x="355736" y="5983397"/>
          <a:ext cx="8432528" cy="684000"/>
        </p:xfrm>
        <a:graphic>
          <a:graphicData uri="http://schemas.openxmlformats.org/drawingml/2006/table">
            <a:tbl>
              <a:tblPr firstRow="1" firstCol="1" bandRow="1">
                <a:tableStyleId>{21E4AEA4-8DFA-4A89-87EB-49C32662AFE0}</a:tableStyleId>
              </a:tblPr>
              <a:tblGrid>
                <a:gridCol w="583912">
                  <a:extLst>
                    <a:ext uri="{9D8B030D-6E8A-4147-A177-3AD203B41FA5}">
                      <a16:colId xmlns:a16="http://schemas.microsoft.com/office/drawing/2014/main" val="4018282857"/>
                    </a:ext>
                  </a:extLst>
                </a:gridCol>
                <a:gridCol w="792088">
                  <a:extLst>
                    <a:ext uri="{9D8B030D-6E8A-4147-A177-3AD203B41FA5}">
                      <a16:colId xmlns:a16="http://schemas.microsoft.com/office/drawing/2014/main" val="3046625343"/>
                    </a:ext>
                  </a:extLst>
                </a:gridCol>
                <a:gridCol w="2448272">
                  <a:extLst>
                    <a:ext uri="{9D8B030D-6E8A-4147-A177-3AD203B41FA5}">
                      <a16:colId xmlns:a16="http://schemas.microsoft.com/office/drawing/2014/main" val="822222631"/>
                    </a:ext>
                  </a:extLst>
                </a:gridCol>
                <a:gridCol w="2304256">
                  <a:extLst>
                    <a:ext uri="{9D8B030D-6E8A-4147-A177-3AD203B41FA5}">
                      <a16:colId xmlns:a16="http://schemas.microsoft.com/office/drawing/2014/main" val="1342242363"/>
                    </a:ext>
                  </a:extLst>
                </a:gridCol>
                <a:gridCol w="2304000">
                  <a:extLst>
                    <a:ext uri="{9D8B030D-6E8A-4147-A177-3AD203B41FA5}">
                      <a16:colId xmlns:a16="http://schemas.microsoft.com/office/drawing/2014/main" val="2571199452"/>
                    </a:ext>
                  </a:extLst>
                </a:gridCol>
              </a:tblGrid>
              <a:tr h="228000">
                <a:tc>
                  <a:txBody>
                    <a:bodyPr/>
                    <a:lstStyle/>
                    <a:p>
                      <a:pPr algn="just"/>
                      <a:r>
                        <a:rPr lang="zh-CN" sz="1200" kern="0" dirty="0">
                          <a:effectLst/>
                          <a:latin typeface="微软雅黑" panose="020B0503020204020204" pitchFamily="34" charset="-122"/>
                          <a:ea typeface="微软雅黑" panose="020B0503020204020204" pitchFamily="34" charset="-122"/>
                        </a:rPr>
                        <a:t>品种</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200" kern="0" dirty="0">
                          <a:effectLst/>
                          <a:latin typeface="微软雅黑" panose="020B0503020204020204" pitchFamily="34" charset="-122"/>
                          <a:ea typeface="微软雅黑" panose="020B0503020204020204" pitchFamily="34" charset="-122"/>
                        </a:rPr>
                        <a:t>不满半年</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200" kern="0" dirty="0">
                          <a:effectLst/>
                          <a:latin typeface="微软雅黑" panose="020B0503020204020204" pitchFamily="34" charset="-122"/>
                          <a:ea typeface="微软雅黑" panose="020B0503020204020204" pitchFamily="34" charset="-122"/>
                        </a:rPr>
                        <a:t>满半年不满</a:t>
                      </a:r>
                      <a:r>
                        <a:rPr lang="en-US" sz="1200" kern="0" dirty="0">
                          <a:effectLst/>
                          <a:latin typeface="微软雅黑" panose="020B0503020204020204" pitchFamily="34" charset="-122"/>
                          <a:ea typeface="微软雅黑" panose="020B0503020204020204" pitchFamily="34" charset="-122"/>
                        </a:rPr>
                        <a:t>2</a:t>
                      </a:r>
                      <a:r>
                        <a:rPr lang="zh-CN" sz="1200" kern="0" dirty="0">
                          <a:effectLst/>
                          <a:latin typeface="微软雅黑" panose="020B0503020204020204" pitchFamily="34" charset="-122"/>
                          <a:ea typeface="微软雅黑" panose="020B0503020204020204" pitchFamily="34" charset="-122"/>
                        </a:rPr>
                        <a:t>年</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200" kern="0">
                          <a:effectLst/>
                          <a:latin typeface="微软雅黑" panose="020B0503020204020204" pitchFamily="34" charset="-122"/>
                          <a:ea typeface="微软雅黑" panose="020B0503020204020204" pitchFamily="34" charset="-122"/>
                        </a:rPr>
                        <a:t>满</a:t>
                      </a:r>
                      <a:r>
                        <a:rPr lang="en-US" sz="1200" kern="0">
                          <a:effectLst/>
                          <a:latin typeface="微软雅黑" panose="020B0503020204020204" pitchFamily="34" charset="-122"/>
                          <a:ea typeface="微软雅黑" panose="020B0503020204020204" pitchFamily="34" charset="-122"/>
                        </a:rPr>
                        <a:t>2</a:t>
                      </a:r>
                      <a:r>
                        <a:rPr lang="zh-CN" sz="1200" kern="0">
                          <a:effectLst/>
                          <a:latin typeface="微软雅黑" panose="020B0503020204020204" pitchFamily="34" charset="-122"/>
                          <a:ea typeface="微软雅黑" panose="020B0503020204020204" pitchFamily="34" charset="-122"/>
                        </a:rPr>
                        <a:t>年不满</a:t>
                      </a:r>
                      <a:r>
                        <a:rPr lang="en-US" sz="1200" kern="0">
                          <a:effectLst/>
                          <a:latin typeface="微软雅黑" panose="020B0503020204020204" pitchFamily="34" charset="-122"/>
                          <a:ea typeface="微软雅黑" panose="020B0503020204020204" pitchFamily="34" charset="-122"/>
                        </a:rPr>
                        <a:t>3</a:t>
                      </a:r>
                      <a:r>
                        <a:rPr lang="zh-CN" sz="1200" kern="0">
                          <a:effectLst/>
                          <a:latin typeface="微软雅黑" panose="020B0503020204020204" pitchFamily="34" charset="-122"/>
                          <a:ea typeface="微软雅黑" panose="020B0503020204020204" pitchFamily="34" charset="-122"/>
                        </a:rPr>
                        <a:t>年</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200" kern="0" dirty="0">
                          <a:effectLst/>
                          <a:latin typeface="微软雅黑" panose="020B0503020204020204" pitchFamily="34" charset="-122"/>
                          <a:ea typeface="微软雅黑" panose="020B0503020204020204" pitchFamily="34" charset="-122"/>
                        </a:rPr>
                        <a:t>满</a:t>
                      </a:r>
                      <a:r>
                        <a:rPr lang="en-US" sz="1200" kern="0" dirty="0">
                          <a:effectLst/>
                          <a:latin typeface="微软雅黑" panose="020B0503020204020204" pitchFamily="34" charset="-122"/>
                          <a:ea typeface="微软雅黑" panose="020B0503020204020204" pitchFamily="34" charset="-122"/>
                        </a:rPr>
                        <a:t>3</a:t>
                      </a:r>
                      <a:r>
                        <a:rPr lang="zh-CN" sz="1200" kern="0" dirty="0">
                          <a:effectLst/>
                          <a:latin typeface="微软雅黑" panose="020B0503020204020204" pitchFamily="34" charset="-122"/>
                          <a:ea typeface="微软雅黑" panose="020B0503020204020204" pitchFamily="34" charset="-122"/>
                        </a:rPr>
                        <a:t>年不满</a:t>
                      </a:r>
                      <a:r>
                        <a:rPr lang="en-US" sz="1200" kern="0" dirty="0">
                          <a:effectLst/>
                          <a:latin typeface="微软雅黑" panose="020B0503020204020204" pitchFamily="34" charset="-122"/>
                          <a:ea typeface="微软雅黑" panose="020B0503020204020204" pitchFamily="34" charset="-122"/>
                        </a:rPr>
                        <a:t>5</a:t>
                      </a:r>
                      <a:r>
                        <a:rPr lang="zh-CN" sz="1200" kern="0" dirty="0">
                          <a:effectLst/>
                          <a:latin typeface="微软雅黑" panose="020B0503020204020204" pitchFamily="34" charset="-122"/>
                          <a:ea typeface="微软雅黑" panose="020B0503020204020204" pitchFamily="34" charset="-122"/>
                        </a:rPr>
                        <a:t>年</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886149428"/>
                  </a:ext>
                </a:extLst>
              </a:tr>
              <a:tr h="228000">
                <a:tc>
                  <a:txBody>
                    <a:bodyPr/>
                    <a:lstStyle/>
                    <a:p>
                      <a:pPr algn="just"/>
                      <a:r>
                        <a:rPr lang="en-US" sz="1200" kern="0" dirty="0">
                          <a:effectLst/>
                          <a:latin typeface="微软雅黑" panose="020B0503020204020204" pitchFamily="34" charset="-122"/>
                          <a:ea typeface="微软雅黑" panose="020B0503020204020204" pitchFamily="34" charset="-122"/>
                        </a:rPr>
                        <a:t>3</a:t>
                      </a:r>
                      <a:r>
                        <a:rPr lang="zh-CN" sz="1200" kern="0" dirty="0">
                          <a:effectLst/>
                          <a:latin typeface="微软雅黑" panose="020B0503020204020204" pitchFamily="34" charset="-122"/>
                          <a:ea typeface="微软雅黑" panose="020B0503020204020204" pitchFamily="34" charset="-122"/>
                        </a:rPr>
                        <a:t>年期</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dirty="0">
                          <a:effectLst/>
                          <a:latin typeface="微软雅黑" panose="020B0503020204020204" pitchFamily="34" charset="-122"/>
                          <a:ea typeface="微软雅黑" panose="020B0503020204020204" pitchFamily="34" charset="-122"/>
                        </a:rPr>
                        <a:t>0</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200" kern="0">
                          <a:effectLst/>
                          <a:latin typeface="微软雅黑" panose="020B0503020204020204" pitchFamily="34" charset="-122"/>
                          <a:ea typeface="微软雅黑" panose="020B0503020204020204" pitchFamily="34" charset="-122"/>
                        </a:rPr>
                        <a:t>按票面利率计息并扣除</a:t>
                      </a:r>
                      <a:r>
                        <a:rPr lang="en-US" sz="1200" kern="0">
                          <a:effectLst/>
                          <a:latin typeface="微软雅黑" panose="020B0503020204020204" pitchFamily="34" charset="-122"/>
                          <a:ea typeface="微软雅黑" panose="020B0503020204020204" pitchFamily="34" charset="-122"/>
                        </a:rPr>
                        <a:t>180</a:t>
                      </a:r>
                      <a:r>
                        <a:rPr lang="zh-CN" sz="1200" kern="0">
                          <a:effectLst/>
                          <a:latin typeface="微软雅黑" panose="020B0503020204020204" pitchFamily="34" charset="-122"/>
                          <a:ea typeface="微软雅黑" panose="020B0503020204020204" pitchFamily="34" charset="-122"/>
                        </a:rPr>
                        <a:t>天利息</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200" kern="0">
                          <a:effectLst/>
                          <a:latin typeface="微软雅黑" panose="020B0503020204020204" pitchFamily="34" charset="-122"/>
                          <a:ea typeface="微软雅黑" panose="020B0503020204020204" pitchFamily="34" charset="-122"/>
                        </a:rPr>
                        <a:t>按票面利率计息并扣除</a:t>
                      </a:r>
                      <a:r>
                        <a:rPr lang="en-US" sz="1200" kern="0">
                          <a:effectLst/>
                          <a:latin typeface="微软雅黑" panose="020B0503020204020204" pitchFamily="34" charset="-122"/>
                          <a:ea typeface="微软雅黑" panose="020B0503020204020204" pitchFamily="34" charset="-122"/>
                        </a:rPr>
                        <a:t>90</a:t>
                      </a:r>
                      <a:r>
                        <a:rPr lang="zh-CN" sz="1200" kern="0">
                          <a:effectLst/>
                          <a:latin typeface="微软雅黑" panose="020B0503020204020204" pitchFamily="34" charset="-122"/>
                          <a:ea typeface="微软雅黑" panose="020B0503020204020204" pitchFamily="34" charset="-122"/>
                        </a:rPr>
                        <a:t>天利息</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 </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432842416"/>
                  </a:ext>
                </a:extLst>
              </a:tr>
              <a:tr h="228000">
                <a:tc>
                  <a:txBody>
                    <a:bodyPr/>
                    <a:lstStyle/>
                    <a:p>
                      <a:pPr algn="just"/>
                      <a:r>
                        <a:rPr lang="en-US" sz="1200" kern="0">
                          <a:effectLst/>
                          <a:latin typeface="微软雅黑" panose="020B0503020204020204" pitchFamily="34" charset="-122"/>
                          <a:ea typeface="微软雅黑" panose="020B0503020204020204" pitchFamily="34" charset="-122"/>
                        </a:rPr>
                        <a:t>5</a:t>
                      </a:r>
                      <a:r>
                        <a:rPr lang="zh-CN" sz="1200" kern="0">
                          <a:effectLst/>
                          <a:latin typeface="微软雅黑" panose="020B0503020204020204" pitchFamily="34" charset="-122"/>
                          <a:ea typeface="微软雅黑" panose="020B0503020204020204" pitchFamily="34" charset="-122"/>
                        </a:rPr>
                        <a:t>年期</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200" kern="0">
                          <a:effectLst/>
                          <a:latin typeface="微软雅黑" panose="020B0503020204020204" pitchFamily="34" charset="-122"/>
                          <a:ea typeface="微软雅黑" panose="020B0503020204020204" pitchFamily="34" charset="-122"/>
                        </a:rPr>
                        <a:t>按票面利率计息并扣除</a:t>
                      </a:r>
                      <a:r>
                        <a:rPr lang="en-US" sz="1200" kern="0">
                          <a:effectLst/>
                          <a:latin typeface="微软雅黑" panose="020B0503020204020204" pitchFamily="34" charset="-122"/>
                          <a:ea typeface="微软雅黑" panose="020B0503020204020204" pitchFamily="34" charset="-122"/>
                        </a:rPr>
                        <a:t>180</a:t>
                      </a:r>
                      <a:r>
                        <a:rPr lang="zh-CN" sz="1200" kern="0">
                          <a:effectLst/>
                          <a:latin typeface="微软雅黑" panose="020B0503020204020204" pitchFamily="34" charset="-122"/>
                          <a:ea typeface="微软雅黑" panose="020B0503020204020204" pitchFamily="34" charset="-122"/>
                        </a:rPr>
                        <a:t>天利息</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200" kern="0">
                          <a:effectLst/>
                          <a:latin typeface="微软雅黑" panose="020B0503020204020204" pitchFamily="34" charset="-122"/>
                          <a:ea typeface="微软雅黑" panose="020B0503020204020204" pitchFamily="34" charset="-122"/>
                        </a:rPr>
                        <a:t>按票面利率计息并扣除</a:t>
                      </a:r>
                      <a:r>
                        <a:rPr lang="en-US" sz="1200" kern="0">
                          <a:effectLst/>
                          <a:latin typeface="微软雅黑" panose="020B0503020204020204" pitchFamily="34" charset="-122"/>
                          <a:ea typeface="微软雅黑" panose="020B0503020204020204" pitchFamily="34" charset="-122"/>
                        </a:rPr>
                        <a:t>90</a:t>
                      </a:r>
                      <a:r>
                        <a:rPr lang="zh-CN" sz="1200" kern="0">
                          <a:effectLst/>
                          <a:latin typeface="微软雅黑" panose="020B0503020204020204" pitchFamily="34" charset="-122"/>
                          <a:ea typeface="微软雅黑" panose="020B0503020204020204" pitchFamily="34" charset="-122"/>
                        </a:rPr>
                        <a:t>天利息</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200" kern="0" dirty="0">
                          <a:effectLst/>
                          <a:latin typeface="微软雅黑" panose="020B0503020204020204" pitchFamily="34" charset="-122"/>
                          <a:ea typeface="微软雅黑" panose="020B0503020204020204" pitchFamily="34" charset="-122"/>
                        </a:rPr>
                        <a:t>按票面利率计息并扣除</a:t>
                      </a:r>
                      <a:r>
                        <a:rPr lang="en-US" sz="1200" kern="0" dirty="0">
                          <a:effectLst/>
                          <a:latin typeface="微软雅黑" panose="020B0503020204020204" pitchFamily="34" charset="-122"/>
                          <a:ea typeface="微软雅黑" panose="020B0503020204020204" pitchFamily="34" charset="-122"/>
                        </a:rPr>
                        <a:t>60</a:t>
                      </a:r>
                      <a:r>
                        <a:rPr lang="zh-CN" sz="1200" kern="0" dirty="0">
                          <a:effectLst/>
                          <a:latin typeface="微软雅黑" panose="020B0503020204020204" pitchFamily="34" charset="-122"/>
                          <a:ea typeface="微软雅黑" panose="020B0503020204020204" pitchFamily="34" charset="-122"/>
                        </a:rPr>
                        <a:t>天利息</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243745387"/>
                  </a:ext>
                </a:extLst>
              </a:tr>
            </a:tbl>
          </a:graphicData>
        </a:graphic>
      </p:graphicFrame>
      <p:sp>
        <p:nvSpPr>
          <p:cNvPr id="12" name="Rectangle 2">
            <a:extLst>
              <a:ext uri="{FF2B5EF4-FFF2-40B4-BE49-F238E27FC236}">
                <a16:creationId xmlns:a16="http://schemas.microsoft.com/office/drawing/2014/main" id="{17946E41-8DDA-4D9D-B655-ADF05569FC61}"/>
              </a:ext>
            </a:extLst>
          </p:cNvPr>
          <p:cNvSpPr>
            <a:spLocks noChangeArrowheads="1"/>
          </p:cNvSpPr>
          <p:nvPr/>
        </p:nvSpPr>
        <p:spPr bwMode="auto">
          <a:xfrm>
            <a:off x="1809864" y="5675620"/>
            <a:ext cx="533971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zh-CN" altLang="zh-CN" sz="1400" b="1" dirty="0">
                <a:latin typeface="微软雅黑" panose="020B0503020204020204" pitchFamily="34" charset="-122"/>
                <a:ea typeface="微软雅黑" panose="020B0503020204020204" pitchFamily="34" charset="-122"/>
                <a:cs typeface="Times New Roman" panose="02020603050405020304" pitchFamily="18" charset="0"/>
              </a:rPr>
              <a:t>表</a:t>
            </a:r>
            <a:r>
              <a:rPr lang="en-US" altLang="zh-CN" sz="1400" b="1" dirty="0">
                <a:latin typeface="微软雅黑" panose="020B0503020204020204" pitchFamily="34" charset="-122"/>
                <a:ea typeface="微软雅黑" panose="020B0503020204020204" pitchFamily="34" charset="-122"/>
                <a:cs typeface="Times New Roman" panose="02020603050405020304" pitchFamily="18" charset="0"/>
              </a:rPr>
              <a:t>10.9  2019</a:t>
            </a:r>
            <a:r>
              <a:rPr lang="zh-CN" altLang="en-US" sz="1400" b="1" dirty="0">
                <a:latin typeface="微软雅黑" panose="020B0503020204020204" pitchFamily="34" charset="-122"/>
                <a:ea typeface="微软雅黑" panose="020B0503020204020204" pitchFamily="34" charset="-122"/>
                <a:cs typeface="Times New Roman" panose="02020603050405020304" pitchFamily="18" charset="0"/>
              </a:rPr>
              <a:t>年第一期、第二期电子式储蓄国债的提前兑取规定</a:t>
            </a:r>
          </a:p>
        </p:txBody>
      </p:sp>
      <p:sp>
        <p:nvSpPr>
          <p:cNvPr id="14" name="文本框 13">
            <a:extLst>
              <a:ext uri="{FF2B5EF4-FFF2-40B4-BE49-F238E27FC236}">
                <a16:creationId xmlns:a16="http://schemas.microsoft.com/office/drawing/2014/main" id="{DAD8C67A-1F35-4517-B9AF-1647FFBA6E81}"/>
              </a:ext>
            </a:extLst>
          </p:cNvPr>
          <p:cNvSpPr txBox="1"/>
          <p:nvPr/>
        </p:nvSpPr>
        <p:spPr>
          <a:xfrm>
            <a:off x="612461" y="3818410"/>
            <a:ext cx="7848872" cy="1895519"/>
          </a:xfrm>
          <a:prstGeom prst="rect">
            <a:avLst/>
          </a:prstGeom>
          <a:noFill/>
        </p:spPr>
        <p:txBody>
          <a:bodyPr wrap="square" rtlCol="0">
            <a:spAutoFit/>
          </a:bodyPr>
          <a:lstStyle/>
          <a:p>
            <a:pPr indent="421200" algn="just">
              <a:lnSpc>
                <a:spcPct val="150000"/>
              </a:lnSpc>
              <a:spcAft>
                <a:spcPts val="400"/>
              </a:spcAft>
            </a:pPr>
            <a:r>
              <a:rPr lang="en-US" altLang="zh-CN" sz="1550" b="1" dirty="0">
                <a:latin typeface="微软雅黑" panose="020B0503020204020204" pitchFamily="34" charset="-122"/>
                <a:ea typeface="微软雅黑" panose="020B0503020204020204" pitchFamily="34" charset="-122"/>
              </a:rPr>
              <a:t>2</a:t>
            </a:r>
            <a:r>
              <a:rPr lang="zh-CN" altLang="zh-CN" sz="1550" b="1" dirty="0">
                <a:latin typeface="微软雅黑" panose="020B0503020204020204" pitchFamily="34" charset="-122"/>
                <a:ea typeface="微软雅黑" panose="020B0503020204020204" pitchFamily="34" charset="-122"/>
              </a:rPr>
              <a:t>．电子式储蓄国债。</a:t>
            </a:r>
            <a:r>
              <a:rPr lang="zh-CN" altLang="zh-CN" sz="1550" dirty="0">
                <a:latin typeface="微软雅黑" panose="020B0503020204020204" pitchFamily="34" charset="-122"/>
                <a:ea typeface="微软雅黑" panose="020B0503020204020204" pitchFamily="34" charset="-122"/>
              </a:rPr>
              <a:t>投资者提前兑取电子式储蓄国债时，承销团成员按照从上一付息日（含）至提前兑取日（不含）的实际天数向投资者计付利息，同时还需要</a:t>
            </a:r>
            <a:r>
              <a:rPr lang="zh-CN" altLang="zh-CN" sz="1550" b="1" dirty="0">
                <a:solidFill>
                  <a:srgbClr val="C00000"/>
                </a:solidFill>
                <a:latin typeface="微软雅黑" panose="020B0503020204020204" pitchFamily="34" charset="-122"/>
                <a:ea typeface="微软雅黑" panose="020B0503020204020204" pitchFamily="34" charset="-122"/>
              </a:rPr>
              <a:t>扣除一定天数的利息</a:t>
            </a:r>
            <a:r>
              <a:rPr lang="zh-CN" altLang="zh-CN" sz="1550" dirty="0">
                <a:latin typeface="微软雅黑" panose="020B0503020204020204" pitchFamily="34" charset="-122"/>
                <a:ea typeface="微软雅黑" panose="020B0503020204020204" pitchFamily="34" charset="-122"/>
              </a:rPr>
              <a:t>。以见表</a:t>
            </a:r>
            <a:r>
              <a:rPr lang="en-US" altLang="zh-CN" sz="1550" dirty="0">
                <a:latin typeface="微软雅黑" panose="020B0503020204020204" pitchFamily="34" charset="-122"/>
                <a:ea typeface="微软雅黑" panose="020B0503020204020204" pitchFamily="34" charset="-122"/>
              </a:rPr>
              <a:t>10.9</a:t>
            </a:r>
            <a:r>
              <a:rPr lang="zh-CN" altLang="en-US" sz="1550" dirty="0">
                <a:latin typeface="微软雅黑" panose="020B0503020204020204" pitchFamily="34" charset="-122"/>
                <a:ea typeface="微软雅黑" panose="020B0503020204020204" pitchFamily="34" charset="-122"/>
              </a:rPr>
              <a:t>为例</a:t>
            </a:r>
            <a:r>
              <a:rPr lang="zh-CN" altLang="zh-CN" sz="1550" dirty="0">
                <a:latin typeface="微软雅黑" panose="020B0503020204020204" pitchFamily="34" charset="-122"/>
                <a:ea typeface="微软雅黑" panose="020B0503020204020204" pitchFamily="34" charset="-122"/>
              </a:rPr>
              <a:t>，从国债发行首日开始计算，持有当期国债不满</a:t>
            </a:r>
            <a:r>
              <a:rPr lang="en-US" altLang="zh-CN" sz="1550" dirty="0">
                <a:latin typeface="微软雅黑" panose="020B0503020204020204" pitchFamily="34" charset="-122"/>
                <a:ea typeface="微软雅黑" panose="020B0503020204020204" pitchFamily="34" charset="-122"/>
              </a:rPr>
              <a:t>6</a:t>
            </a:r>
            <a:r>
              <a:rPr lang="zh-CN" altLang="zh-CN" sz="1550" dirty="0">
                <a:latin typeface="微软雅黑" panose="020B0503020204020204" pitchFamily="34" charset="-122"/>
                <a:ea typeface="微软雅黑" panose="020B0503020204020204" pitchFamily="34" charset="-122"/>
              </a:rPr>
              <a:t>个月提前兑取不计付利息，此后按持有时间分档计息。同时，承销团成员为投资者办理提前兑取，可按照提前兑取本金的</a:t>
            </a:r>
            <a:r>
              <a:rPr lang="en-US" altLang="zh-CN" sz="1550" dirty="0">
                <a:latin typeface="微软雅黑" panose="020B0503020204020204" pitchFamily="34" charset="-122"/>
                <a:ea typeface="微软雅黑" panose="020B0503020204020204" pitchFamily="34" charset="-122"/>
              </a:rPr>
              <a:t>1‰</a:t>
            </a:r>
            <a:r>
              <a:rPr lang="zh-CN" altLang="zh-CN" sz="1550" dirty="0">
                <a:latin typeface="微软雅黑" panose="020B0503020204020204" pitchFamily="34" charset="-122"/>
                <a:ea typeface="微软雅黑" panose="020B0503020204020204" pitchFamily="34" charset="-122"/>
              </a:rPr>
              <a:t>向投资者收取</a:t>
            </a:r>
            <a:r>
              <a:rPr lang="zh-CN" altLang="zh-CN" sz="1550" b="1" dirty="0">
                <a:solidFill>
                  <a:srgbClr val="C00000"/>
                </a:solidFill>
                <a:latin typeface="微软雅黑" panose="020B0503020204020204" pitchFamily="34" charset="-122"/>
                <a:ea typeface="微软雅黑" panose="020B0503020204020204" pitchFamily="34" charset="-122"/>
              </a:rPr>
              <a:t>手续费</a:t>
            </a:r>
            <a:r>
              <a:rPr lang="zh-CN" altLang="zh-CN" sz="1550" dirty="0">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11129516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28</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通货膨胀指数国债</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六</a:t>
            </a:r>
          </a:p>
        </p:txBody>
      </p:sp>
    </p:spTree>
    <p:extLst>
      <p:ext uri="{BB962C8B-B14F-4D97-AF65-F5344CB8AC3E}">
        <p14:creationId xmlns:p14="http://schemas.microsoft.com/office/powerpoint/2010/main" val="4441994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64CE8E80-1A1F-4457-938B-776F06F1DAE6}"/>
              </a:ext>
            </a:extLst>
          </p:cNvPr>
          <p:cNvSpPr>
            <a:spLocks noGrp="1"/>
          </p:cNvSpPr>
          <p:nvPr>
            <p:ph type="sldNum" sz="quarter" idx="12"/>
          </p:nvPr>
        </p:nvSpPr>
        <p:spPr/>
        <p:txBody>
          <a:bodyPr/>
          <a:lstStyle/>
          <a:p>
            <a:fld id="{F923ED49-D744-4066-8B28-E413A5EA25A0}" type="slidenum">
              <a:rPr lang="zh-CN" altLang="en-US" smtClean="0"/>
              <a:pPr/>
              <a:t>29</a:t>
            </a:fld>
            <a:endParaRPr lang="zh-CN" altLang="en-US"/>
          </a:p>
        </p:txBody>
      </p:sp>
      <p:sp>
        <p:nvSpPr>
          <p:cNvPr id="4" name="文本框 3">
            <a:extLst>
              <a:ext uri="{FF2B5EF4-FFF2-40B4-BE49-F238E27FC236}">
                <a16:creationId xmlns:a16="http://schemas.microsoft.com/office/drawing/2014/main" id="{E85480F2-3ED3-47BA-92C6-9B56EEDBDA01}"/>
              </a:ext>
            </a:extLst>
          </p:cNvPr>
          <p:cNvSpPr txBox="1"/>
          <p:nvPr/>
        </p:nvSpPr>
        <p:spPr>
          <a:xfrm>
            <a:off x="469976" y="692696"/>
            <a:ext cx="8244916" cy="6286465"/>
          </a:xfrm>
          <a:prstGeom prst="rect">
            <a:avLst/>
          </a:prstGeom>
          <a:noFill/>
        </p:spPr>
        <p:txBody>
          <a:bodyPr wrap="square" rtlCol="0">
            <a:spAutoFit/>
          </a:bodyPr>
          <a:lstStyle/>
          <a:p>
            <a:pPr indent="421200" algn="just">
              <a:lnSpc>
                <a:spcPct val="150000"/>
              </a:lnSpc>
              <a:spcAft>
                <a:spcPts val="400"/>
              </a:spcAft>
            </a:pPr>
            <a:r>
              <a:rPr lang="zh-CN" altLang="en-US" sz="1600" dirty="0">
                <a:latin typeface="微软雅黑" panose="020B0503020204020204" pitchFamily="34" charset="-122"/>
                <a:ea typeface="微软雅黑" panose="020B0503020204020204" pitchFamily="34" charset="-122"/>
              </a:rPr>
              <a:t>通胀指数债券（</a:t>
            </a:r>
            <a:r>
              <a:rPr lang="en-US" altLang="zh-CN" sz="1600" dirty="0">
                <a:latin typeface="微软雅黑" panose="020B0503020204020204" pitchFamily="34" charset="-122"/>
                <a:ea typeface="微软雅黑" panose="020B0503020204020204" pitchFamily="34" charset="-122"/>
              </a:rPr>
              <a:t>Inflation-indexed securities</a:t>
            </a:r>
            <a:r>
              <a:rPr lang="zh-CN" altLang="en-US" sz="1600" dirty="0">
                <a:latin typeface="微软雅黑" panose="020B0503020204020204" pitchFamily="34" charset="-122"/>
                <a:ea typeface="微软雅黑" panose="020B0503020204020204" pitchFamily="34" charset="-122"/>
              </a:rPr>
              <a:t>，简称指数化债券），是指</a:t>
            </a:r>
            <a:r>
              <a:rPr lang="zh-CN" altLang="en-US" sz="1600" b="1" dirty="0">
                <a:solidFill>
                  <a:srgbClr val="C00000"/>
                </a:solidFill>
                <a:latin typeface="微软雅黑" panose="020B0503020204020204" pitchFamily="34" charset="-122"/>
                <a:ea typeface="微软雅黑" panose="020B0503020204020204" pitchFamily="34" charset="-122"/>
              </a:rPr>
              <a:t>债券的本金或利息根据某种物价指数定期进行调整的债券工具</a:t>
            </a:r>
            <a:r>
              <a:rPr lang="zh-CN" altLang="en-US" sz="1600" dirty="0">
                <a:latin typeface="微软雅黑" panose="020B0503020204020204" pitchFamily="34" charset="-122"/>
                <a:ea typeface="微软雅黑" panose="020B0503020204020204" pitchFamily="34" charset="-122"/>
              </a:rPr>
              <a:t>。指数化债券能消除投资者面临的通货膨胀风险，使投资者获得本金或利息的购买力不会受到通货膨胀的侵蚀，保证投资者的实际收益为正的。对发行人而言，也有利于降低借债成本，并提供预测通货膨胀的分析手段。</a:t>
            </a: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400"/>
              </a:spcAft>
            </a:pPr>
            <a:r>
              <a:rPr lang="zh-CN" altLang="en-US" sz="1600" dirty="0">
                <a:latin typeface="微软雅黑" panose="020B0503020204020204" pitchFamily="34" charset="-122"/>
                <a:ea typeface="微软雅黑" panose="020B0503020204020204" pitchFamily="34" charset="-122"/>
              </a:rPr>
              <a:t>目前国外的通胀指数债券大多是中央政府（财政部）发行的，例如，目前全球规模最大的通货膨胀指数国债就是</a:t>
            </a:r>
            <a:r>
              <a:rPr lang="zh-CN" altLang="en-US" sz="1600" b="1" dirty="0">
                <a:solidFill>
                  <a:srgbClr val="C00000"/>
                </a:solidFill>
                <a:latin typeface="微软雅黑" panose="020B0503020204020204" pitchFamily="34" charset="-122"/>
                <a:ea typeface="微软雅黑" panose="020B0503020204020204" pitchFamily="34" charset="-122"/>
              </a:rPr>
              <a:t>美国联邦政府</a:t>
            </a:r>
            <a:r>
              <a:rPr lang="zh-CN" altLang="en-US" sz="1600" dirty="0">
                <a:latin typeface="微软雅黑" panose="020B0503020204020204" pitchFamily="34" charset="-122"/>
                <a:ea typeface="微软雅黑" panose="020B0503020204020204" pitchFamily="34" charset="-122"/>
              </a:rPr>
              <a:t>发行。</a:t>
            </a: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400"/>
              </a:spcAft>
            </a:pPr>
            <a:r>
              <a:rPr lang="zh-CN" altLang="zh-CN" sz="2400" b="1" dirty="0">
                <a:latin typeface="微软雅黑" panose="020B0503020204020204" pitchFamily="34" charset="-122"/>
                <a:ea typeface="微软雅黑" panose="020B0503020204020204" pitchFamily="34" charset="-122"/>
              </a:rPr>
              <a:t>一、通胀指数国债的主要优点</a:t>
            </a:r>
          </a:p>
          <a:p>
            <a:pPr indent="421200" algn="just">
              <a:lnSpc>
                <a:spcPct val="150000"/>
              </a:lnSpc>
              <a:spcAft>
                <a:spcPts val="400"/>
              </a:spcAft>
            </a:pPr>
            <a:r>
              <a:rPr lang="zh-CN" altLang="zh-CN" sz="1600" b="1" dirty="0">
                <a:latin typeface="微软雅黑" panose="020B0503020204020204" pitchFamily="34" charset="-122"/>
                <a:ea typeface="微软雅黑" panose="020B0503020204020204" pitchFamily="34" charset="-122"/>
              </a:rPr>
              <a:t>（一）从</a:t>
            </a:r>
            <a:r>
              <a:rPr lang="zh-CN" altLang="zh-CN" sz="1600" b="1" dirty="0">
                <a:solidFill>
                  <a:srgbClr val="C00000"/>
                </a:solidFill>
                <a:latin typeface="微软雅黑" panose="020B0503020204020204" pitchFamily="34" charset="-122"/>
                <a:ea typeface="微软雅黑" panose="020B0503020204020204" pitchFamily="34" charset="-122"/>
              </a:rPr>
              <a:t>投资者</a:t>
            </a:r>
            <a:r>
              <a:rPr lang="zh-CN" altLang="zh-CN" sz="1600" b="1" dirty="0">
                <a:latin typeface="微软雅黑" panose="020B0503020204020204" pitchFamily="34" charset="-122"/>
                <a:ea typeface="微软雅黑" panose="020B0503020204020204" pitchFamily="34" charset="-122"/>
              </a:rPr>
              <a:t>的角度，可以获得预期的实际收益，规避通货膨胀风险</a:t>
            </a:r>
          </a:p>
          <a:p>
            <a:pPr indent="421200" algn="just">
              <a:lnSpc>
                <a:spcPct val="150000"/>
              </a:lnSpc>
              <a:spcAft>
                <a:spcPts val="400"/>
              </a:spcAft>
            </a:pPr>
            <a:r>
              <a:rPr lang="zh-CN" altLang="zh-CN" sz="1600" b="1" dirty="0">
                <a:latin typeface="微软雅黑" panose="020B0503020204020204" pitchFamily="34" charset="-122"/>
                <a:ea typeface="微软雅黑" panose="020B0503020204020204" pitchFamily="34" charset="-122"/>
              </a:rPr>
              <a:t>（二）从</a:t>
            </a:r>
            <a:r>
              <a:rPr lang="zh-CN" altLang="zh-CN" sz="1600" b="1" dirty="0">
                <a:solidFill>
                  <a:srgbClr val="C00000"/>
                </a:solidFill>
                <a:latin typeface="微软雅黑" panose="020B0503020204020204" pitchFamily="34" charset="-122"/>
                <a:ea typeface="微软雅黑" panose="020B0503020204020204" pitchFamily="34" charset="-122"/>
              </a:rPr>
              <a:t>发行人</a:t>
            </a:r>
            <a:r>
              <a:rPr lang="zh-CN" altLang="zh-CN" sz="1600" b="1" dirty="0">
                <a:latin typeface="微软雅黑" panose="020B0503020204020204" pitchFamily="34" charset="-122"/>
                <a:ea typeface="微软雅黑" panose="020B0503020204020204" pitchFamily="34" charset="-122"/>
              </a:rPr>
              <a:t>的角度，有利于稳定市场信心，降低财务成本</a:t>
            </a:r>
          </a:p>
          <a:p>
            <a:pPr marL="1080000" indent="-285750" algn="just">
              <a:lnSpc>
                <a:spcPct val="150000"/>
              </a:lnSpc>
              <a:spcAft>
                <a:spcPts val="400"/>
              </a:spcAft>
              <a:buFont typeface="Wingdings" panose="05000000000000000000" pitchFamily="2" charset="2"/>
              <a:buChar char="l"/>
            </a:pPr>
            <a:r>
              <a:rPr lang="en-US" altLang="zh-CN" sz="1600" dirty="0">
                <a:latin typeface="微软雅黑" panose="020B0503020204020204" pitchFamily="34" charset="-122"/>
                <a:ea typeface="微软雅黑" panose="020B0503020204020204" pitchFamily="34" charset="-122"/>
              </a:rPr>
              <a:t>1. </a:t>
            </a:r>
            <a:r>
              <a:rPr lang="zh-CN" altLang="zh-CN" sz="1600" dirty="0">
                <a:latin typeface="微软雅黑" panose="020B0503020204020204" pitchFamily="34" charset="-122"/>
                <a:ea typeface="微软雅黑" panose="020B0503020204020204" pitchFamily="34" charset="-122"/>
              </a:rPr>
              <a:t>通胀指数债券有利于降低筹资成本。</a:t>
            </a:r>
            <a:endParaRPr lang="en-US" altLang="zh-CN" sz="1600" dirty="0">
              <a:latin typeface="微软雅黑" panose="020B0503020204020204" pitchFamily="34" charset="-122"/>
              <a:ea typeface="微软雅黑" panose="020B0503020204020204" pitchFamily="34" charset="-122"/>
            </a:endParaRPr>
          </a:p>
          <a:p>
            <a:pPr marL="1080000" indent="-285750" algn="just">
              <a:lnSpc>
                <a:spcPct val="150000"/>
              </a:lnSpc>
              <a:spcAft>
                <a:spcPts val="400"/>
              </a:spcAft>
              <a:buFont typeface="Wingdings" panose="05000000000000000000" pitchFamily="2" charset="2"/>
              <a:buChar char="l"/>
            </a:pPr>
            <a:r>
              <a:rPr lang="en-US" altLang="zh-CN" sz="1600" dirty="0">
                <a:latin typeface="微软雅黑" panose="020B0503020204020204" pitchFamily="34" charset="-122"/>
                <a:ea typeface="微软雅黑" panose="020B0503020204020204" pitchFamily="34" charset="-122"/>
              </a:rPr>
              <a:t>2. </a:t>
            </a:r>
            <a:r>
              <a:rPr lang="zh-CN" altLang="zh-CN" sz="1600" dirty="0">
                <a:latin typeface="微软雅黑" panose="020B0503020204020204" pitchFamily="34" charset="-122"/>
                <a:ea typeface="微软雅黑" panose="020B0503020204020204" pitchFamily="34" charset="-122"/>
              </a:rPr>
              <a:t>有利于发行人防范物价指数波动风险。</a:t>
            </a:r>
            <a:endParaRPr lang="en-US" altLang="zh-CN" sz="1600" dirty="0">
              <a:latin typeface="微软雅黑" panose="020B0503020204020204" pitchFamily="34" charset="-122"/>
              <a:ea typeface="微软雅黑" panose="020B0503020204020204" pitchFamily="34" charset="-122"/>
            </a:endParaRPr>
          </a:p>
          <a:p>
            <a:pPr marL="1080000" indent="-285750" algn="just">
              <a:lnSpc>
                <a:spcPct val="150000"/>
              </a:lnSpc>
              <a:spcAft>
                <a:spcPts val="400"/>
              </a:spcAft>
              <a:buFont typeface="Wingdings" panose="05000000000000000000" pitchFamily="2" charset="2"/>
              <a:buChar char="l"/>
            </a:pPr>
            <a:r>
              <a:rPr lang="en-US" altLang="zh-CN" sz="1600" dirty="0">
                <a:latin typeface="微软雅黑" panose="020B0503020204020204" pitchFamily="34" charset="-122"/>
                <a:ea typeface="微软雅黑" panose="020B0503020204020204" pitchFamily="34" charset="-122"/>
              </a:rPr>
              <a:t>3. </a:t>
            </a:r>
            <a:r>
              <a:rPr lang="zh-CN" altLang="zh-CN" sz="1600" dirty="0">
                <a:latin typeface="微软雅黑" panose="020B0503020204020204" pitchFamily="34" charset="-122"/>
                <a:ea typeface="微软雅黑" panose="020B0503020204020204" pitchFamily="34" charset="-122"/>
              </a:rPr>
              <a:t>有利于发行人顺利完成国债的发行。</a:t>
            </a:r>
            <a:endParaRPr lang="en-US" altLang="zh-CN" sz="1600" dirty="0">
              <a:latin typeface="微软雅黑" panose="020B0503020204020204" pitchFamily="34" charset="-122"/>
              <a:ea typeface="微软雅黑" panose="020B0503020204020204" pitchFamily="34" charset="-122"/>
            </a:endParaRPr>
          </a:p>
          <a:p>
            <a:pPr marL="1080000" indent="-285750" algn="just">
              <a:lnSpc>
                <a:spcPct val="150000"/>
              </a:lnSpc>
              <a:spcAft>
                <a:spcPts val="400"/>
              </a:spcAft>
              <a:buFont typeface="Wingdings" panose="05000000000000000000" pitchFamily="2" charset="2"/>
              <a:buChar char="l"/>
            </a:pPr>
            <a:r>
              <a:rPr lang="en-US" altLang="zh-CN" sz="1600" dirty="0">
                <a:latin typeface="微软雅黑" panose="020B0503020204020204" pitchFamily="34" charset="-122"/>
                <a:ea typeface="微软雅黑" panose="020B0503020204020204" pitchFamily="34" charset="-122"/>
              </a:rPr>
              <a:t>4. </a:t>
            </a:r>
            <a:r>
              <a:rPr lang="zh-CN" altLang="zh-CN" sz="1600" dirty="0">
                <a:latin typeface="微软雅黑" panose="020B0503020204020204" pitchFamily="34" charset="-122"/>
                <a:ea typeface="微软雅黑" panose="020B0503020204020204" pitchFamily="34" charset="-122"/>
              </a:rPr>
              <a:t>通胀指数国债能显示政府治理通胀的决心。</a:t>
            </a: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400"/>
              </a:spcAft>
            </a:pPr>
            <a:r>
              <a:rPr lang="zh-CN" altLang="zh-CN" sz="1600" b="1" dirty="0">
                <a:latin typeface="微软雅黑" panose="020B0503020204020204" pitchFamily="34" charset="-122"/>
                <a:ea typeface="微软雅黑" panose="020B0503020204020204" pitchFamily="34" charset="-122"/>
              </a:rPr>
              <a:t>（三）从</a:t>
            </a:r>
            <a:r>
              <a:rPr lang="zh-CN" altLang="zh-CN" sz="1600" b="1" dirty="0">
                <a:solidFill>
                  <a:srgbClr val="C00000"/>
                </a:solidFill>
                <a:latin typeface="微软雅黑" panose="020B0503020204020204" pitchFamily="34" charset="-122"/>
                <a:ea typeface="微软雅黑" panose="020B0503020204020204" pitchFamily="34" charset="-122"/>
              </a:rPr>
              <a:t>货币政策的执行部门</a:t>
            </a:r>
            <a:r>
              <a:rPr lang="zh-CN" altLang="zh-CN" sz="1600" b="1" dirty="0">
                <a:latin typeface="微软雅黑" panose="020B0503020204020204" pitchFamily="34" charset="-122"/>
                <a:ea typeface="微软雅黑" panose="020B0503020204020204" pitchFamily="34" charset="-122"/>
              </a:rPr>
              <a:t>的角度来看，通货膨胀国债有利于制订和实施货币政策</a:t>
            </a:r>
          </a:p>
          <a:p>
            <a:pPr marL="1080000" indent="-285750" algn="just">
              <a:lnSpc>
                <a:spcPct val="150000"/>
              </a:lnSpc>
              <a:spcAft>
                <a:spcPts val="400"/>
              </a:spcAft>
              <a:buFont typeface="Wingdings" panose="05000000000000000000" pitchFamily="2" charset="2"/>
              <a:buChar char="l"/>
            </a:pPr>
            <a:endParaRPr lang="en-US" altLang="zh-CN"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8472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C7950D07-2778-4503-A392-F4E0AEC219BA}" type="slidenum">
              <a:rPr lang="zh-CN" altLang="en-US" smtClean="0"/>
              <a:pPr>
                <a:defRPr/>
              </a:pPr>
              <a:t>3</a:t>
            </a:fld>
            <a:endParaRPr lang="zh-CN" altLang="en-US"/>
          </a:p>
        </p:txBody>
      </p:sp>
      <p:grpSp>
        <p:nvGrpSpPr>
          <p:cNvPr id="31" name="组合 34"/>
          <p:cNvGrpSpPr>
            <a:grpSpLocks/>
          </p:cNvGrpSpPr>
          <p:nvPr/>
        </p:nvGrpSpPr>
        <p:grpSpPr bwMode="auto">
          <a:xfrm>
            <a:off x="1481102" y="1093322"/>
            <a:ext cx="6245969" cy="673156"/>
            <a:chOff x="3779912" y="1777380"/>
            <a:chExt cx="4896544" cy="435842"/>
          </a:xfrm>
        </p:grpSpPr>
        <p:sp>
          <p:nvSpPr>
            <p:cNvPr id="32" name="矩形 31"/>
            <p:cNvSpPr/>
            <p:nvPr/>
          </p:nvSpPr>
          <p:spPr>
            <a:xfrm>
              <a:off x="3779912" y="1777380"/>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3" name="矩形 32"/>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1</a:t>
              </a:r>
              <a:endParaRPr lang="zh-CN" altLang="en-US" sz="2400" b="1" kern="0" dirty="0">
                <a:solidFill>
                  <a:sysClr val="window" lastClr="FFFFFF"/>
                </a:solidFill>
                <a:latin typeface="Broadway" pitchFamily="82" charset="0"/>
                <a:ea typeface="微软雅黑"/>
              </a:endParaRPr>
            </a:p>
          </p:txBody>
        </p:sp>
        <p:sp>
          <p:nvSpPr>
            <p:cNvPr id="34" name="TextBox 5"/>
            <p:cNvSpPr txBox="1"/>
            <p:nvPr/>
          </p:nvSpPr>
          <p:spPr>
            <a:xfrm>
              <a:off x="4416768" y="1824158"/>
              <a:ext cx="4076945"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凭证式国债的发展历程</a:t>
              </a:r>
            </a:p>
          </p:txBody>
        </p:sp>
      </p:grpSp>
      <p:grpSp>
        <p:nvGrpSpPr>
          <p:cNvPr id="35" name="组合 34"/>
          <p:cNvGrpSpPr>
            <a:grpSpLocks/>
          </p:cNvGrpSpPr>
          <p:nvPr/>
        </p:nvGrpSpPr>
        <p:grpSpPr bwMode="auto">
          <a:xfrm>
            <a:off x="1481102" y="1890966"/>
            <a:ext cx="6245967" cy="673161"/>
            <a:chOff x="3779912" y="1777377"/>
            <a:chExt cx="4896544" cy="435845"/>
          </a:xfrm>
        </p:grpSpPr>
        <p:sp>
          <p:nvSpPr>
            <p:cNvPr id="36" name="矩形 35"/>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7" name="矩形 36"/>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2</a:t>
              </a:r>
              <a:endParaRPr lang="zh-CN" altLang="en-US" sz="2400" b="1" kern="0" dirty="0">
                <a:solidFill>
                  <a:sysClr val="window" lastClr="FFFFFF"/>
                </a:solidFill>
                <a:latin typeface="Broadway" pitchFamily="82" charset="0"/>
                <a:ea typeface="微软雅黑"/>
              </a:endParaRPr>
            </a:p>
          </p:txBody>
        </p:sp>
        <p:sp>
          <p:nvSpPr>
            <p:cNvPr id="38" name="TextBox 9"/>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电子式储蓄国债的发展历程</a:t>
              </a:r>
            </a:p>
          </p:txBody>
        </p:sp>
      </p:grpSp>
      <p:grpSp>
        <p:nvGrpSpPr>
          <p:cNvPr id="11" name="组合 10">
            <a:extLst>
              <a:ext uri="{FF2B5EF4-FFF2-40B4-BE49-F238E27FC236}">
                <a16:creationId xmlns:a16="http://schemas.microsoft.com/office/drawing/2014/main" id="{A02F0C24-FF11-46F7-B887-9027A535598C}"/>
              </a:ext>
            </a:extLst>
          </p:cNvPr>
          <p:cNvGrpSpPr>
            <a:grpSpLocks/>
          </p:cNvGrpSpPr>
          <p:nvPr/>
        </p:nvGrpSpPr>
        <p:grpSpPr bwMode="auto">
          <a:xfrm>
            <a:off x="1481102" y="2688615"/>
            <a:ext cx="6245967" cy="673161"/>
            <a:chOff x="3779912" y="1777377"/>
            <a:chExt cx="4896544" cy="435845"/>
          </a:xfrm>
        </p:grpSpPr>
        <p:sp>
          <p:nvSpPr>
            <p:cNvPr id="12" name="矩形 11">
              <a:extLst>
                <a:ext uri="{FF2B5EF4-FFF2-40B4-BE49-F238E27FC236}">
                  <a16:creationId xmlns:a16="http://schemas.microsoft.com/office/drawing/2014/main" id="{269986A7-761E-4283-BADE-29C7E0C7AA48}"/>
                </a:ext>
              </a:extLst>
            </p:cNvPr>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13" name="矩形 12">
              <a:extLst>
                <a:ext uri="{FF2B5EF4-FFF2-40B4-BE49-F238E27FC236}">
                  <a16:creationId xmlns:a16="http://schemas.microsoft.com/office/drawing/2014/main" id="{07E2160B-B141-442F-AF59-21A1EC527E40}"/>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3</a:t>
              </a:r>
              <a:endParaRPr lang="zh-CN" altLang="en-US" sz="2400" b="1" kern="0" dirty="0">
                <a:solidFill>
                  <a:sysClr val="window" lastClr="FFFFFF"/>
                </a:solidFill>
                <a:latin typeface="Broadway" pitchFamily="82" charset="0"/>
                <a:ea typeface="微软雅黑"/>
              </a:endParaRPr>
            </a:p>
          </p:txBody>
        </p:sp>
        <p:sp>
          <p:nvSpPr>
            <p:cNvPr id="14" name="TextBox 9">
              <a:extLst>
                <a:ext uri="{FF2B5EF4-FFF2-40B4-BE49-F238E27FC236}">
                  <a16:creationId xmlns:a16="http://schemas.microsoft.com/office/drawing/2014/main" id="{51BF276B-9E4A-4ABA-905C-C01042E62191}"/>
                </a:ext>
              </a:extLst>
            </p:cNvPr>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储蓄国债的主要特点</a:t>
              </a:r>
            </a:p>
          </p:txBody>
        </p:sp>
      </p:grpSp>
      <p:sp>
        <p:nvSpPr>
          <p:cNvPr id="3" name="文本框 2">
            <a:extLst>
              <a:ext uri="{FF2B5EF4-FFF2-40B4-BE49-F238E27FC236}">
                <a16:creationId xmlns:a16="http://schemas.microsoft.com/office/drawing/2014/main" id="{13F144F2-9352-49AE-B301-B97D9DED0005}"/>
              </a:ext>
            </a:extLst>
          </p:cNvPr>
          <p:cNvSpPr txBox="1"/>
          <p:nvPr/>
        </p:nvSpPr>
        <p:spPr>
          <a:xfrm>
            <a:off x="395536" y="669830"/>
            <a:ext cx="2160240" cy="461665"/>
          </a:xfrm>
          <a:prstGeom prst="rect">
            <a:avLst/>
          </a:prstGeom>
          <a:noFill/>
        </p:spPr>
        <p:txBody>
          <a:bodyPr wrap="square" rtlCol="0">
            <a:spAutoFit/>
          </a:bodyPr>
          <a:lstStyle/>
          <a:p>
            <a:pPr algn="ctr">
              <a:defRPr/>
            </a:pPr>
            <a:r>
              <a:rPr lang="zh-CN" altLang="en-US" sz="2400" b="1" kern="0" dirty="0">
                <a:solidFill>
                  <a:srgbClr val="883230"/>
                </a:solidFill>
                <a:latin typeface="微软雅黑" pitchFamily="34" charset="-122"/>
                <a:ea typeface="微软雅黑" pitchFamily="34" charset="-122"/>
              </a:rPr>
              <a:t>主要内容</a:t>
            </a:r>
            <a:endParaRPr lang="en-US" altLang="zh-CN" sz="2400" b="1" kern="0" dirty="0">
              <a:latin typeface="微软雅黑" pitchFamily="34" charset="-122"/>
              <a:ea typeface="微软雅黑" pitchFamily="34" charset="-122"/>
            </a:endParaRPr>
          </a:p>
        </p:txBody>
      </p:sp>
      <p:grpSp>
        <p:nvGrpSpPr>
          <p:cNvPr id="16" name="组合 15">
            <a:extLst>
              <a:ext uri="{FF2B5EF4-FFF2-40B4-BE49-F238E27FC236}">
                <a16:creationId xmlns:a16="http://schemas.microsoft.com/office/drawing/2014/main" id="{973EFD1C-BD6E-4C6F-AC46-ECC7AA3778A5}"/>
              </a:ext>
            </a:extLst>
          </p:cNvPr>
          <p:cNvGrpSpPr>
            <a:grpSpLocks/>
          </p:cNvGrpSpPr>
          <p:nvPr/>
        </p:nvGrpSpPr>
        <p:grpSpPr bwMode="auto">
          <a:xfrm>
            <a:off x="1475656" y="3486264"/>
            <a:ext cx="6336703" cy="673161"/>
            <a:chOff x="3779912" y="1777377"/>
            <a:chExt cx="4967677" cy="435845"/>
          </a:xfrm>
        </p:grpSpPr>
        <p:sp>
          <p:nvSpPr>
            <p:cNvPr id="17" name="矩形 16">
              <a:extLst>
                <a:ext uri="{FF2B5EF4-FFF2-40B4-BE49-F238E27FC236}">
                  <a16:creationId xmlns:a16="http://schemas.microsoft.com/office/drawing/2014/main" id="{2BEA3831-BFC3-46B6-BA3D-730891AEBCC5}"/>
                </a:ext>
              </a:extLst>
            </p:cNvPr>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18" name="矩形 17">
              <a:extLst>
                <a:ext uri="{FF2B5EF4-FFF2-40B4-BE49-F238E27FC236}">
                  <a16:creationId xmlns:a16="http://schemas.microsoft.com/office/drawing/2014/main" id="{779A82E4-FA54-4D2F-99D6-E6BCA0E73A95}"/>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4</a:t>
              </a:r>
              <a:endParaRPr lang="zh-CN" altLang="en-US" sz="2400" b="1" kern="0" dirty="0">
                <a:solidFill>
                  <a:sysClr val="window" lastClr="FFFFFF"/>
                </a:solidFill>
                <a:latin typeface="Broadway" pitchFamily="82" charset="0"/>
                <a:ea typeface="微软雅黑"/>
              </a:endParaRPr>
            </a:p>
          </p:txBody>
        </p:sp>
        <p:sp>
          <p:nvSpPr>
            <p:cNvPr id="19" name="TextBox 9">
              <a:extLst>
                <a:ext uri="{FF2B5EF4-FFF2-40B4-BE49-F238E27FC236}">
                  <a16:creationId xmlns:a16="http://schemas.microsoft.com/office/drawing/2014/main" id="{3709C6E3-F0EC-4A46-923F-1C828AC743B2}"/>
                </a:ext>
              </a:extLst>
            </p:cNvPr>
            <p:cNvSpPr txBox="1"/>
            <p:nvPr/>
          </p:nvSpPr>
          <p:spPr>
            <a:xfrm>
              <a:off x="4183756" y="1827733"/>
              <a:ext cx="4563833" cy="338764"/>
            </a:xfrm>
            <a:prstGeom prst="rect">
              <a:avLst/>
            </a:prstGeom>
            <a:noFill/>
          </p:spPr>
          <p:txBody>
            <a:bodyPr wrap="square">
              <a:spAutoFit/>
            </a:bodyPr>
            <a:lstStyle/>
            <a:p>
              <a:pPr algn="ctr">
                <a:defRPr/>
              </a:pPr>
              <a:r>
                <a:rPr lang="zh-CN" altLang="en-US" sz="2800" b="1" kern="0" dirty="0">
                  <a:solidFill>
                    <a:srgbClr val="883230"/>
                  </a:solidFill>
                  <a:latin typeface="微软雅黑" pitchFamily="34" charset="-122"/>
                  <a:ea typeface="微软雅黑" pitchFamily="34" charset="-122"/>
                </a:rPr>
                <a:t>储蓄国债的承销与发行</a:t>
              </a:r>
            </a:p>
          </p:txBody>
        </p:sp>
      </p:grpSp>
      <p:grpSp>
        <p:nvGrpSpPr>
          <p:cNvPr id="40" name="组合 39">
            <a:extLst>
              <a:ext uri="{FF2B5EF4-FFF2-40B4-BE49-F238E27FC236}">
                <a16:creationId xmlns:a16="http://schemas.microsoft.com/office/drawing/2014/main" id="{C8E71E30-BA2F-410E-A6D0-EBC7789D67E6}"/>
              </a:ext>
            </a:extLst>
          </p:cNvPr>
          <p:cNvGrpSpPr>
            <a:grpSpLocks/>
          </p:cNvGrpSpPr>
          <p:nvPr/>
        </p:nvGrpSpPr>
        <p:grpSpPr bwMode="auto">
          <a:xfrm>
            <a:off x="1481102" y="4283913"/>
            <a:ext cx="6245967" cy="673161"/>
            <a:chOff x="3779912" y="1777377"/>
            <a:chExt cx="4896544" cy="435845"/>
          </a:xfrm>
        </p:grpSpPr>
        <p:sp>
          <p:nvSpPr>
            <p:cNvPr id="41" name="矩形 40">
              <a:extLst>
                <a:ext uri="{FF2B5EF4-FFF2-40B4-BE49-F238E27FC236}">
                  <a16:creationId xmlns:a16="http://schemas.microsoft.com/office/drawing/2014/main" id="{C3302213-5A5F-4920-B59C-923FD7059BA3}"/>
                </a:ext>
              </a:extLst>
            </p:cNvPr>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42" name="矩形 41">
              <a:extLst>
                <a:ext uri="{FF2B5EF4-FFF2-40B4-BE49-F238E27FC236}">
                  <a16:creationId xmlns:a16="http://schemas.microsoft.com/office/drawing/2014/main" id="{B0CC3F6C-66F0-4143-8FE1-E7392D9DAC9D}"/>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5</a:t>
              </a:r>
              <a:endParaRPr lang="zh-CN" altLang="en-US" sz="2400" b="1" kern="0" dirty="0">
                <a:solidFill>
                  <a:sysClr val="window" lastClr="FFFFFF"/>
                </a:solidFill>
                <a:latin typeface="Broadway" pitchFamily="82" charset="0"/>
                <a:ea typeface="微软雅黑"/>
              </a:endParaRPr>
            </a:p>
          </p:txBody>
        </p:sp>
        <p:sp>
          <p:nvSpPr>
            <p:cNvPr id="43" name="TextBox 9">
              <a:extLst>
                <a:ext uri="{FF2B5EF4-FFF2-40B4-BE49-F238E27FC236}">
                  <a16:creationId xmlns:a16="http://schemas.microsoft.com/office/drawing/2014/main" id="{A50C9AD5-3A62-447B-AA76-BFD251BC84AE}"/>
                </a:ext>
              </a:extLst>
            </p:cNvPr>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储蓄国债的兑取</a:t>
              </a:r>
            </a:p>
          </p:txBody>
        </p:sp>
      </p:grpSp>
      <p:grpSp>
        <p:nvGrpSpPr>
          <p:cNvPr id="24" name="组合 23">
            <a:extLst>
              <a:ext uri="{FF2B5EF4-FFF2-40B4-BE49-F238E27FC236}">
                <a16:creationId xmlns:a16="http://schemas.microsoft.com/office/drawing/2014/main" id="{35CFC834-CF7F-44A5-9380-BAC5E87742E5}"/>
              </a:ext>
            </a:extLst>
          </p:cNvPr>
          <p:cNvGrpSpPr>
            <a:grpSpLocks/>
          </p:cNvGrpSpPr>
          <p:nvPr/>
        </p:nvGrpSpPr>
        <p:grpSpPr bwMode="auto">
          <a:xfrm>
            <a:off x="1481102" y="5081562"/>
            <a:ext cx="6245967" cy="673161"/>
            <a:chOff x="3779912" y="1777377"/>
            <a:chExt cx="4896544" cy="435845"/>
          </a:xfrm>
        </p:grpSpPr>
        <p:sp>
          <p:nvSpPr>
            <p:cNvPr id="25" name="矩形 24">
              <a:extLst>
                <a:ext uri="{FF2B5EF4-FFF2-40B4-BE49-F238E27FC236}">
                  <a16:creationId xmlns:a16="http://schemas.microsoft.com/office/drawing/2014/main" id="{A65D1AF9-0AE8-4BF3-B44F-31C8BC5679D1}"/>
                </a:ext>
              </a:extLst>
            </p:cNvPr>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26" name="矩形 25">
              <a:extLst>
                <a:ext uri="{FF2B5EF4-FFF2-40B4-BE49-F238E27FC236}">
                  <a16:creationId xmlns:a16="http://schemas.microsoft.com/office/drawing/2014/main" id="{EF590AF6-3BBE-49FD-A9C7-481D804480A7}"/>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6</a:t>
              </a:r>
              <a:endParaRPr lang="zh-CN" altLang="en-US" sz="2400" b="1" kern="0" dirty="0">
                <a:solidFill>
                  <a:sysClr val="window" lastClr="FFFFFF"/>
                </a:solidFill>
                <a:latin typeface="Broadway" pitchFamily="82" charset="0"/>
                <a:ea typeface="微软雅黑"/>
              </a:endParaRPr>
            </a:p>
          </p:txBody>
        </p:sp>
        <p:sp>
          <p:nvSpPr>
            <p:cNvPr id="27" name="TextBox 9">
              <a:extLst>
                <a:ext uri="{FF2B5EF4-FFF2-40B4-BE49-F238E27FC236}">
                  <a16:creationId xmlns:a16="http://schemas.microsoft.com/office/drawing/2014/main" id="{F2587A6D-FA9F-462A-BA6F-FA3502E0D2C5}"/>
                </a:ext>
              </a:extLst>
            </p:cNvPr>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通货膨胀指数国债</a:t>
              </a:r>
            </a:p>
          </p:txBody>
        </p:sp>
      </p:grpSp>
      <p:grpSp>
        <p:nvGrpSpPr>
          <p:cNvPr id="28" name="组合 27">
            <a:extLst>
              <a:ext uri="{FF2B5EF4-FFF2-40B4-BE49-F238E27FC236}">
                <a16:creationId xmlns:a16="http://schemas.microsoft.com/office/drawing/2014/main" id="{E3F30E52-BCD2-4095-AE34-8D1F4DF63286}"/>
              </a:ext>
            </a:extLst>
          </p:cNvPr>
          <p:cNvGrpSpPr>
            <a:grpSpLocks/>
          </p:cNvGrpSpPr>
          <p:nvPr/>
        </p:nvGrpSpPr>
        <p:grpSpPr bwMode="auto">
          <a:xfrm>
            <a:off x="1481102" y="5879209"/>
            <a:ext cx="6245967" cy="673161"/>
            <a:chOff x="3779912" y="1777377"/>
            <a:chExt cx="4896544" cy="435845"/>
          </a:xfrm>
        </p:grpSpPr>
        <p:sp>
          <p:nvSpPr>
            <p:cNvPr id="29" name="矩形 28">
              <a:extLst>
                <a:ext uri="{FF2B5EF4-FFF2-40B4-BE49-F238E27FC236}">
                  <a16:creationId xmlns:a16="http://schemas.microsoft.com/office/drawing/2014/main" id="{30602AEA-55BE-4F31-8BA1-08B48F6849FD}"/>
                </a:ext>
              </a:extLst>
            </p:cNvPr>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0" name="矩形 29">
              <a:extLst>
                <a:ext uri="{FF2B5EF4-FFF2-40B4-BE49-F238E27FC236}">
                  <a16:creationId xmlns:a16="http://schemas.microsoft.com/office/drawing/2014/main" id="{3B4D64BE-2357-4584-9DA6-91A4532FFF6D}"/>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7</a:t>
              </a:r>
              <a:endParaRPr lang="zh-CN" altLang="en-US" sz="2400" b="1" kern="0" dirty="0">
                <a:solidFill>
                  <a:sysClr val="window" lastClr="FFFFFF"/>
                </a:solidFill>
                <a:latin typeface="Broadway" pitchFamily="82" charset="0"/>
                <a:ea typeface="微软雅黑"/>
              </a:endParaRPr>
            </a:p>
          </p:txBody>
        </p:sp>
        <p:sp>
          <p:nvSpPr>
            <p:cNvPr id="39" name="TextBox 9">
              <a:extLst>
                <a:ext uri="{FF2B5EF4-FFF2-40B4-BE49-F238E27FC236}">
                  <a16:creationId xmlns:a16="http://schemas.microsoft.com/office/drawing/2014/main" id="{D40D093C-C5B7-47B5-8087-042055D641D3}"/>
                </a:ext>
              </a:extLst>
            </p:cNvPr>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我国储蓄国债政策展望</a:t>
              </a:r>
            </a:p>
          </p:txBody>
        </p:sp>
      </p:grpSp>
    </p:spTree>
    <p:extLst>
      <p:ext uri="{BB962C8B-B14F-4D97-AF65-F5344CB8AC3E}">
        <p14:creationId xmlns:p14="http://schemas.microsoft.com/office/powerpoint/2010/main" val="1702543153"/>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A2D39FAA-E3EB-4BBA-BBA5-71F597DB3C2C}"/>
              </a:ext>
            </a:extLst>
          </p:cNvPr>
          <p:cNvSpPr>
            <a:spLocks noGrp="1"/>
          </p:cNvSpPr>
          <p:nvPr>
            <p:ph type="sldNum" sz="quarter" idx="12"/>
          </p:nvPr>
        </p:nvSpPr>
        <p:spPr/>
        <p:txBody>
          <a:bodyPr/>
          <a:lstStyle/>
          <a:p>
            <a:fld id="{F923ED49-D744-4066-8B28-E413A5EA25A0}" type="slidenum">
              <a:rPr lang="zh-CN" altLang="en-US" smtClean="0"/>
              <a:pPr/>
              <a:t>30</a:t>
            </a:fld>
            <a:endParaRPr lang="zh-CN" altLang="en-US"/>
          </a:p>
        </p:txBody>
      </p:sp>
      <p:sp>
        <p:nvSpPr>
          <p:cNvPr id="4" name="文本框 3">
            <a:extLst>
              <a:ext uri="{FF2B5EF4-FFF2-40B4-BE49-F238E27FC236}">
                <a16:creationId xmlns:a16="http://schemas.microsoft.com/office/drawing/2014/main" id="{BB701277-9E84-4663-AC37-97782A4B3BE5}"/>
              </a:ext>
            </a:extLst>
          </p:cNvPr>
          <p:cNvSpPr txBox="1"/>
          <p:nvPr/>
        </p:nvSpPr>
        <p:spPr>
          <a:xfrm>
            <a:off x="539552" y="836712"/>
            <a:ext cx="7846440" cy="4973285"/>
          </a:xfrm>
          <a:prstGeom prst="rect">
            <a:avLst/>
          </a:prstGeom>
          <a:noFill/>
        </p:spPr>
        <p:txBody>
          <a:bodyPr wrap="square" rtlCol="0">
            <a:spAutoFit/>
          </a:bodyPr>
          <a:lstStyle/>
          <a:p>
            <a:pPr indent="421200" algn="just">
              <a:lnSpc>
                <a:spcPct val="150000"/>
              </a:lnSpc>
              <a:spcAft>
                <a:spcPts val="400"/>
              </a:spcAft>
            </a:pPr>
            <a:r>
              <a:rPr lang="zh-CN" altLang="en-US" sz="2400" b="1" dirty="0">
                <a:latin typeface="微软雅黑" panose="020B0503020204020204" pitchFamily="34" charset="-122"/>
                <a:ea typeface="微软雅黑" panose="020B0503020204020204" pitchFamily="34" charset="-122"/>
              </a:rPr>
              <a:t>二、通胀指数国债的品种设计机理</a:t>
            </a:r>
          </a:p>
          <a:p>
            <a:pPr indent="421200" algn="just">
              <a:lnSpc>
                <a:spcPct val="150000"/>
              </a:lnSpc>
              <a:spcAft>
                <a:spcPts val="400"/>
              </a:spcAft>
            </a:pPr>
            <a:r>
              <a:rPr lang="zh-CN" altLang="en-US" sz="1600" dirty="0">
                <a:latin typeface="微软雅黑" panose="020B0503020204020204" pitchFamily="34" charset="-122"/>
                <a:ea typeface="微软雅黑" panose="020B0503020204020204" pitchFamily="34" charset="-122"/>
              </a:rPr>
              <a:t>通胀指数国债有许多不同的种类，其基本形式有两种：</a:t>
            </a:r>
            <a:r>
              <a:rPr lang="zh-CN" altLang="en-US" sz="1600" b="1" dirty="0">
                <a:solidFill>
                  <a:srgbClr val="C00000"/>
                </a:solidFill>
                <a:latin typeface="微软雅黑" panose="020B0503020204020204" pitchFamily="34" charset="-122"/>
                <a:ea typeface="微软雅黑" panose="020B0503020204020204" pitchFamily="34" charset="-122"/>
              </a:rPr>
              <a:t>本金指数化</a:t>
            </a:r>
            <a:r>
              <a:rPr lang="zh-CN" altLang="en-US" sz="1600" dirty="0">
                <a:latin typeface="微软雅黑" panose="020B0503020204020204" pitchFamily="34" charset="-122"/>
                <a:ea typeface="微软雅黑" panose="020B0503020204020204" pitchFamily="34" charset="-122"/>
              </a:rPr>
              <a:t>和</a:t>
            </a:r>
            <a:r>
              <a:rPr lang="zh-CN" altLang="en-US" sz="1600" b="1" dirty="0">
                <a:solidFill>
                  <a:srgbClr val="C00000"/>
                </a:solidFill>
                <a:latin typeface="微软雅黑" panose="020B0503020204020204" pitchFamily="34" charset="-122"/>
                <a:ea typeface="微软雅黑" panose="020B0503020204020204" pitchFamily="34" charset="-122"/>
              </a:rPr>
              <a:t>利率指数化</a:t>
            </a:r>
            <a:r>
              <a:rPr lang="zh-CN" altLang="en-US" sz="1600" dirty="0">
                <a:latin typeface="微软雅黑" panose="020B0503020204020204" pitchFamily="34" charset="-122"/>
                <a:ea typeface="微软雅黑" panose="020B0503020204020204" pitchFamily="34" charset="-122"/>
              </a:rPr>
              <a:t>，其中最广泛的形式是本金指数化债券。此外，还有</a:t>
            </a:r>
            <a:r>
              <a:rPr lang="zh-CN" altLang="en-US" sz="1600" b="1" dirty="0">
                <a:solidFill>
                  <a:srgbClr val="C00000"/>
                </a:solidFill>
                <a:latin typeface="微软雅黑" panose="020B0503020204020204" pitchFamily="34" charset="-122"/>
                <a:ea typeface="微软雅黑" panose="020B0503020204020204" pitchFamily="34" charset="-122"/>
              </a:rPr>
              <a:t>现付债券</a:t>
            </a:r>
            <a:r>
              <a:rPr lang="zh-CN" altLang="en-US" sz="1600" dirty="0">
                <a:latin typeface="微软雅黑" panose="020B0503020204020204" pitchFamily="34" charset="-122"/>
                <a:ea typeface="微软雅黑" panose="020B0503020204020204" pitchFamily="34" charset="-122"/>
              </a:rPr>
              <a:t>、</a:t>
            </a:r>
            <a:r>
              <a:rPr lang="zh-CN" altLang="en-US" sz="1600" b="1" dirty="0">
                <a:solidFill>
                  <a:srgbClr val="C00000"/>
                </a:solidFill>
                <a:latin typeface="微软雅黑" panose="020B0503020204020204" pitchFamily="34" charset="-122"/>
                <a:ea typeface="微软雅黑" panose="020B0503020204020204" pitchFamily="34" charset="-122"/>
              </a:rPr>
              <a:t>年金指数化债券</a:t>
            </a:r>
            <a:r>
              <a:rPr lang="zh-CN" altLang="en-US" sz="1600" dirty="0">
                <a:latin typeface="微软雅黑" panose="020B0503020204020204" pitchFamily="34" charset="-122"/>
                <a:ea typeface="微软雅黑" panose="020B0503020204020204" pitchFamily="34" charset="-122"/>
              </a:rPr>
              <a:t>和</a:t>
            </a:r>
            <a:r>
              <a:rPr lang="zh-CN" altLang="en-US" sz="1600" b="1" dirty="0">
                <a:solidFill>
                  <a:srgbClr val="C00000"/>
                </a:solidFill>
                <a:latin typeface="微软雅黑" panose="020B0503020204020204" pitchFamily="34" charset="-122"/>
                <a:ea typeface="微软雅黑" panose="020B0503020204020204" pitchFamily="34" charset="-122"/>
              </a:rPr>
              <a:t>零息指数化债券</a:t>
            </a:r>
            <a:r>
              <a:rPr lang="zh-CN" altLang="en-US" sz="1600" dirty="0">
                <a:latin typeface="微软雅黑" panose="020B0503020204020204" pitchFamily="34" charset="-122"/>
                <a:ea typeface="微软雅黑" panose="020B0503020204020204" pitchFamily="34" charset="-122"/>
              </a:rPr>
              <a:t>等等。</a:t>
            </a:r>
          </a:p>
          <a:p>
            <a:pPr indent="421200" algn="just">
              <a:lnSpc>
                <a:spcPct val="150000"/>
              </a:lnSpc>
              <a:spcAft>
                <a:spcPts val="400"/>
              </a:spcAft>
            </a:pPr>
            <a:r>
              <a:rPr lang="en-US" altLang="zh-CN" sz="1600" b="1" dirty="0">
                <a:latin typeface="微软雅黑" panose="020B0503020204020204" pitchFamily="34" charset="-122"/>
                <a:ea typeface="微软雅黑" panose="020B0503020204020204" pitchFamily="34" charset="-122"/>
              </a:rPr>
              <a:t>1</a:t>
            </a:r>
            <a:r>
              <a:rPr lang="zh-CN" altLang="en-US" sz="1600" b="1" dirty="0">
                <a:latin typeface="微软雅黑" panose="020B0503020204020204" pitchFamily="34" charset="-122"/>
                <a:ea typeface="微软雅黑" panose="020B0503020204020204" pitchFamily="34" charset="-122"/>
              </a:rPr>
              <a:t>．本金指数化</a:t>
            </a:r>
          </a:p>
          <a:p>
            <a:pPr indent="421200" algn="just">
              <a:lnSpc>
                <a:spcPct val="150000"/>
              </a:lnSpc>
              <a:spcAft>
                <a:spcPts val="400"/>
              </a:spcAft>
            </a:pPr>
            <a:r>
              <a:rPr lang="zh-CN" altLang="en-US" sz="1600" dirty="0">
                <a:latin typeface="微软雅黑" panose="020B0503020204020204" pitchFamily="34" charset="-122"/>
                <a:ea typeface="微软雅黑" panose="020B0503020204020204" pitchFamily="34" charset="-122"/>
              </a:rPr>
              <a:t>本金指数化是指</a:t>
            </a:r>
            <a:r>
              <a:rPr lang="zh-CN" altLang="en-US" sz="1600" b="1" dirty="0">
                <a:solidFill>
                  <a:srgbClr val="C00000"/>
                </a:solidFill>
                <a:latin typeface="微软雅黑" panose="020B0503020204020204" pitchFamily="34" charset="-122"/>
                <a:ea typeface="微软雅黑" panose="020B0503020204020204" pitchFamily="34" charset="-122"/>
              </a:rPr>
              <a:t>利率不变</a:t>
            </a:r>
            <a:r>
              <a:rPr lang="zh-CN" altLang="en-US" sz="1600" dirty="0">
                <a:latin typeface="微软雅黑" panose="020B0503020204020204" pitchFamily="34" charset="-122"/>
                <a:ea typeface="微软雅黑" panose="020B0503020204020204" pitchFamily="34" charset="-122"/>
              </a:rPr>
              <a:t>，</a:t>
            </a:r>
            <a:r>
              <a:rPr lang="zh-CN" altLang="en-US" sz="1600" b="1" dirty="0">
                <a:solidFill>
                  <a:srgbClr val="C00000"/>
                </a:solidFill>
                <a:latin typeface="微软雅黑" panose="020B0503020204020204" pitchFamily="34" charset="-122"/>
                <a:ea typeface="微软雅黑" panose="020B0503020204020204" pitchFamily="34" charset="-122"/>
              </a:rPr>
              <a:t>本金随物价指数调整变化</a:t>
            </a:r>
            <a:r>
              <a:rPr lang="zh-CN" altLang="en-US" sz="1600" dirty="0">
                <a:latin typeface="微软雅黑" panose="020B0503020204020204" pitchFamily="34" charset="-122"/>
                <a:ea typeface="微软雅黑" panose="020B0503020204020204" pitchFamily="34" charset="-122"/>
              </a:rPr>
              <a:t>，在利息支付日根据调整后的本金和固定的票面利率计算利息。</a:t>
            </a:r>
          </a:p>
          <a:p>
            <a:pPr indent="421200" algn="just">
              <a:lnSpc>
                <a:spcPct val="150000"/>
              </a:lnSpc>
              <a:spcAft>
                <a:spcPts val="400"/>
              </a:spcAft>
            </a:pPr>
            <a:r>
              <a:rPr lang="zh-CN" altLang="en-US" sz="1600" dirty="0">
                <a:latin typeface="微软雅黑" panose="020B0503020204020204" pitchFamily="34" charset="-122"/>
                <a:ea typeface="微软雅黑" panose="020B0503020204020204" pitchFamily="34" charset="-122"/>
              </a:rPr>
              <a:t> </a:t>
            </a:r>
          </a:p>
          <a:p>
            <a:pPr indent="421200" algn="just">
              <a:lnSpc>
                <a:spcPct val="150000"/>
              </a:lnSpc>
              <a:spcAft>
                <a:spcPts val="400"/>
              </a:spcAft>
            </a:pPr>
            <a:r>
              <a:rPr lang="zh-CN" altLang="en-US" sz="1600" dirty="0">
                <a:latin typeface="微软雅黑" panose="020B0503020204020204" pitchFamily="34" charset="-122"/>
                <a:ea typeface="微软雅黑" panose="020B0503020204020204" pitchFamily="34" charset="-122"/>
              </a:rPr>
              <a:t>其中，</a:t>
            </a:r>
            <a:r>
              <a:rPr lang="en-US" altLang="zh-CN" sz="1600" dirty="0">
                <a:latin typeface="微软雅黑" panose="020B0503020204020204" pitchFamily="34" charset="-122"/>
                <a:ea typeface="微软雅黑" panose="020B0503020204020204" pitchFamily="34" charset="-122"/>
              </a:rPr>
              <a:t>Rr</a:t>
            </a:r>
            <a:r>
              <a:rPr lang="zh-CN" altLang="en-US" sz="1600" dirty="0">
                <a:latin typeface="微软雅黑" panose="020B0503020204020204" pitchFamily="34" charset="-122"/>
                <a:ea typeface="微软雅黑" panose="020B0503020204020204" pitchFamily="34" charset="-122"/>
              </a:rPr>
              <a:t>表示第</a:t>
            </a:r>
            <a:r>
              <a:rPr lang="en-US" altLang="zh-CN" sz="1600" dirty="0">
                <a:latin typeface="微软雅黑" panose="020B0503020204020204" pitchFamily="34" charset="-122"/>
                <a:ea typeface="微软雅黑" panose="020B0503020204020204" pitchFamily="34" charset="-122"/>
              </a:rPr>
              <a:t>t</a:t>
            </a:r>
            <a:r>
              <a:rPr lang="zh-CN" altLang="en-US" sz="1600" dirty="0">
                <a:latin typeface="微软雅黑" panose="020B0503020204020204" pitchFamily="34" charset="-122"/>
                <a:ea typeface="微软雅黑" panose="020B0503020204020204" pitchFamily="34" charset="-122"/>
              </a:rPr>
              <a:t>年利息支付额，</a:t>
            </a:r>
            <a:r>
              <a:rPr lang="en-US" altLang="zh-CN" sz="1600" dirty="0">
                <a:latin typeface="微软雅黑" panose="020B0503020204020204" pitchFamily="34" charset="-122"/>
                <a:ea typeface="微软雅黑" panose="020B0503020204020204" pitchFamily="34" charset="-122"/>
              </a:rPr>
              <a:t>Mt-1</a:t>
            </a:r>
            <a:r>
              <a:rPr lang="zh-CN" altLang="en-US" sz="1600" dirty="0">
                <a:latin typeface="微软雅黑" panose="020B0503020204020204" pitchFamily="34" charset="-122"/>
                <a:ea typeface="微软雅黑" panose="020B0503020204020204" pitchFamily="34" charset="-122"/>
              </a:rPr>
              <a:t>表示第</a:t>
            </a:r>
            <a:r>
              <a:rPr lang="en-US" altLang="zh-CN" sz="1600" dirty="0">
                <a:latin typeface="微软雅黑" panose="020B0503020204020204" pitchFamily="34" charset="-122"/>
                <a:ea typeface="微软雅黑" panose="020B0503020204020204" pitchFamily="34" charset="-122"/>
              </a:rPr>
              <a:t>t-1</a:t>
            </a:r>
            <a:r>
              <a:rPr lang="zh-CN" altLang="en-US" sz="1600" dirty="0">
                <a:latin typeface="微软雅黑" panose="020B0503020204020204" pitchFamily="34" charset="-122"/>
                <a:ea typeface="微软雅黑" panose="020B0503020204020204" pitchFamily="34" charset="-122"/>
              </a:rPr>
              <a:t>期的本金值，</a:t>
            </a:r>
            <a:r>
              <a:rPr lang="en-US" altLang="zh-CN" sz="1600" dirty="0">
                <a:latin typeface="微软雅黑" panose="020B0503020204020204" pitchFamily="34" charset="-122"/>
                <a:ea typeface="微软雅黑" panose="020B0503020204020204" pitchFamily="34" charset="-122"/>
              </a:rPr>
              <a:t>π</a:t>
            </a:r>
            <a:r>
              <a:rPr lang="zh-CN" altLang="en-US" sz="1600" dirty="0">
                <a:latin typeface="微软雅黑" panose="020B0503020204020204" pitchFamily="34" charset="-122"/>
                <a:ea typeface="微软雅黑" panose="020B0503020204020204" pitchFamily="34" charset="-122"/>
              </a:rPr>
              <a:t>为第</a:t>
            </a:r>
            <a:r>
              <a:rPr lang="en-US" altLang="zh-CN" sz="1600" dirty="0">
                <a:latin typeface="微软雅黑" panose="020B0503020204020204" pitchFamily="34" charset="-122"/>
                <a:ea typeface="微软雅黑" panose="020B0503020204020204" pitchFamily="34" charset="-122"/>
              </a:rPr>
              <a:t>t</a:t>
            </a:r>
            <a:r>
              <a:rPr lang="zh-CN" altLang="en-US" sz="1600" dirty="0">
                <a:latin typeface="微软雅黑" panose="020B0503020204020204" pitchFamily="34" charset="-122"/>
                <a:ea typeface="微软雅黑" panose="020B0503020204020204" pitchFamily="34" charset="-122"/>
              </a:rPr>
              <a:t>年的通货膨胀指标，</a:t>
            </a:r>
            <a:r>
              <a:rPr lang="en-US" altLang="zh-CN" sz="1600" dirty="0">
                <a:latin typeface="微软雅黑" panose="020B0503020204020204" pitchFamily="34" charset="-122"/>
                <a:ea typeface="微软雅黑" panose="020B0503020204020204" pitchFamily="34" charset="-122"/>
              </a:rPr>
              <a:t>r</a:t>
            </a:r>
            <a:r>
              <a:rPr lang="zh-CN" altLang="en-US" sz="1600" dirty="0">
                <a:latin typeface="微软雅黑" panose="020B0503020204020204" pitchFamily="34" charset="-122"/>
                <a:ea typeface="微软雅黑" panose="020B0503020204020204" pitchFamily="34" charset="-122"/>
              </a:rPr>
              <a:t>为发行时确定的票面利率。</a:t>
            </a:r>
          </a:p>
          <a:p>
            <a:pPr indent="421200" algn="just">
              <a:lnSpc>
                <a:spcPct val="150000"/>
              </a:lnSpc>
              <a:spcAft>
                <a:spcPts val="400"/>
              </a:spcAft>
            </a:pPr>
            <a:r>
              <a:rPr lang="zh-CN" altLang="en-US" sz="1600" dirty="0">
                <a:latin typeface="微软雅黑" panose="020B0503020204020204" pitchFamily="34" charset="-122"/>
                <a:ea typeface="微软雅黑" panose="020B0503020204020204" pitchFamily="34" charset="-122"/>
              </a:rPr>
              <a:t>当债券到期时，债券的所有者拿回的本金将不低于发行时的原始面值。若最后一年计算的本金小于发行时确定的原始面值时，以面值偿还。</a:t>
            </a:r>
          </a:p>
        </p:txBody>
      </p:sp>
      <p:sp>
        <p:nvSpPr>
          <p:cNvPr id="5" name="Rectangle 2">
            <a:extLst>
              <a:ext uri="{FF2B5EF4-FFF2-40B4-BE49-F238E27FC236}">
                <a16:creationId xmlns:a16="http://schemas.microsoft.com/office/drawing/2014/main" id="{14D83807-0ADA-4CC6-B18A-5AF654E748A8}"/>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a:extLst>
              <a:ext uri="{FF2B5EF4-FFF2-40B4-BE49-F238E27FC236}">
                <a16:creationId xmlns:a16="http://schemas.microsoft.com/office/drawing/2014/main" id="{C063FABF-2119-4654-8FB1-F4E5714F6DB7}"/>
              </a:ext>
            </a:extLst>
          </p:cNvPr>
          <p:cNvGraphicFramePr>
            <a:graphicFrameLocks noChangeAspect="1"/>
          </p:cNvGraphicFramePr>
          <p:nvPr>
            <p:extLst>
              <p:ext uri="{D42A27DB-BD31-4B8C-83A1-F6EECF244321}">
                <p14:modId xmlns:p14="http://schemas.microsoft.com/office/powerpoint/2010/main" val="2658723413"/>
              </p:ext>
            </p:extLst>
          </p:nvPr>
        </p:nvGraphicFramePr>
        <p:xfrm>
          <a:off x="1041176" y="3789040"/>
          <a:ext cx="2304256" cy="399774"/>
        </p:xfrm>
        <a:graphic>
          <a:graphicData uri="http://schemas.openxmlformats.org/presentationml/2006/ole">
            <mc:AlternateContent xmlns:mc="http://schemas.openxmlformats.org/markup-compatibility/2006">
              <mc:Choice xmlns:v="urn:schemas-microsoft-com:vml" Requires="v">
                <p:oleObj spid="_x0000_s7177" r:id="rId3" imgW="1320227" imgH="228501" progId="Equation.3">
                  <p:embed/>
                </p:oleObj>
              </mc:Choice>
              <mc:Fallback>
                <p:oleObj r:id="rId3" imgW="1320227" imgH="228501"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1176" y="3789040"/>
                        <a:ext cx="2304256" cy="399774"/>
                      </a:xfrm>
                      <a:prstGeom prst="rect">
                        <a:avLst/>
                      </a:prstGeom>
                      <a:noFill/>
                    </p:spPr>
                  </p:pic>
                </p:oleObj>
              </mc:Fallback>
            </mc:AlternateContent>
          </a:graphicData>
        </a:graphic>
      </p:graphicFrame>
    </p:spTree>
    <p:extLst>
      <p:ext uri="{BB962C8B-B14F-4D97-AF65-F5344CB8AC3E}">
        <p14:creationId xmlns:p14="http://schemas.microsoft.com/office/powerpoint/2010/main" val="39309229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A2D39FAA-E3EB-4BBA-BBA5-71F597DB3C2C}"/>
              </a:ext>
            </a:extLst>
          </p:cNvPr>
          <p:cNvSpPr>
            <a:spLocks noGrp="1"/>
          </p:cNvSpPr>
          <p:nvPr>
            <p:ph type="sldNum" sz="quarter" idx="12"/>
          </p:nvPr>
        </p:nvSpPr>
        <p:spPr/>
        <p:txBody>
          <a:bodyPr/>
          <a:lstStyle/>
          <a:p>
            <a:fld id="{F923ED49-D744-4066-8B28-E413A5EA25A0}" type="slidenum">
              <a:rPr lang="zh-CN" altLang="en-US" smtClean="0"/>
              <a:pPr/>
              <a:t>31</a:t>
            </a:fld>
            <a:endParaRPr lang="zh-CN" altLang="en-US"/>
          </a:p>
        </p:txBody>
      </p:sp>
      <p:sp>
        <p:nvSpPr>
          <p:cNvPr id="4" name="文本框 3">
            <a:extLst>
              <a:ext uri="{FF2B5EF4-FFF2-40B4-BE49-F238E27FC236}">
                <a16:creationId xmlns:a16="http://schemas.microsoft.com/office/drawing/2014/main" id="{BB701277-9E84-4663-AC37-97782A4B3BE5}"/>
              </a:ext>
            </a:extLst>
          </p:cNvPr>
          <p:cNvSpPr txBox="1"/>
          <p:nvPr/>
        </p:nvSpPr>
        <p:spPr>
          <a:xfrm>
            <a:off x="611560" y="1178846"/>
            <a:ext cx="7704856" cy="4367991"/>
          </a:xfrm>
          <a:prstGeom prst="rect">
            <a:avLst/>
          </a:prstGeom>
          <a:noFill/>
        </p:spPr>
        <p:txBody>
          <a:bodyPr wrap="square" rtlCol="0">
            <a:spAutoFit/>
          </a:bodyPr>
          <a:lstStyle/>
          <a:p>
            <a:pPr indent="421200" algn="just">
              <a:lnSpc>
                <a:spcPct val="150000"/>
              </a:lnSpc>
              <a:spcAft>
                <a:spcPts val="400"/>
              </a:spcAft>
            </a:pPr>
            <a:r>
              <a:rPr lang="en-US" altLang="zh-CN" sz="1600" b="1" dirty="0">
                <a:latin typeface="微软雅黑" panose="020B0503020204020204" pitchFamily="34" charset="-122"/>
                <a:ea typeface="微软雅黑" panose="020B0503020204020204" pitchFamily="34" charset="-122"/>
              </a:rPr>
              <a:t>2. </a:t>
            </a:r>
            <a:r>
              <a:rPr lang="zh-CN" altLang="en-US" sz="1600" b="1" dirty="0">
                <a:latin typeface="微软雅黑" panose="020B0503020204020204" pitchFamily="34" charset="-122"/>
                <a:ea typeface="微软雅黑" panose="020B0503020204020204" pitchFamily="34" charset="-122"/>
              </a:rPr>
              <a:t>利率指数化</a:t>
            </a:r>
          </a:p>
          <a:p>
            <a:pPr indent="421200" algn="just">
              <a:lnSpc>
                <a:spcPct val="150000"/>
              </a:lnSpc>
              <a:spcAft>
                <a:spcPts val="400"/>
              </a:spcAft>
            </a:pPr>
            <a:r>
              <a:rPr lang="zh-CN" altLang="en-US" sz="1600" dirty="0">
                <a:latin typeface="微软雅黑" panose="020B0503020204020204" pitchFamily="34" charset="-122"/>
                <a:ea typeface="微软雅黑" panose="020B0503020204020204" pitchFamily="34" charset="-122"/>
              </a:rPr>
              <a:t>利率指数化是指</a:t>
            </a:r>
            <a:r>
              <a:rPr lang="zh-CN" altLang="en-US" sz="1600" b="1" dirty="0">
                <a:solidFill>
                  <a:srgbClr val="C00000"/>
                </a:solidFill>
                <a:latin typeface="微软雅黑" panose="020B0503020204020204" pitchFamily="34" charset="-122"/>
                <a:ea typeface="微软雅黑" panose="020B0503020204020204" pitchFamily="34" charset="-122"/>
              </a:rPr>
              <a:t>本金不变</a:t>
            </a:r>
            <a:r>
              <a:rPr lang="zh-CN" altLang="en-US" sz="1600" dirty="0">
                <a:latin typeface="微软雅黑" panose="020B0503020204020204" pitchFamily="34" charset="-122"/>
                <a:ea typeface="微软雅黑" panose="020B0503020204020204" pitchFamily="34" charset="-122"/>
              </a:rPr>
              <a:t>而</a:t>
            </a:r>
            <a:r>
              <a:rPr lang="zh-CN" altLang="en-US" sz="1600" b="1" dirty="0">
                <a:solidFill>
                  <a:srgbClr val="C00000"/>
                </a:solidFill>
                <a:latin typeface="微软雅黑" panose="020B0503020204020204" pitchFamily="34" charset="-122"/>
                <a:ea typeface="微软雅黑" panose="020B0503020204020204" pitchFamily="34" charset="-122"/>
              </a:rPr>
              <a:t>利率随物价变动</a:t>
            </a:r>
            <a:r>
              <a:rPr lang="zh-CN" altLang="en-US" sz="1600" dirty="0">
                <a:latin typeface="微软雅黑" panose="020B0503020204020204" pitchFamily="34" charset="-122"/>
                <a:ea typeface="微软雅黑" panose="020B0503020204020204" pitchFamily="34" charset="-122"/>
              </a:rPr>
              <a:t>的债券。其票面利息构成包括两部分：</a:t>
            </a:r>
            <a:r>
              <a:rPr lang="zh-CN" altLang="en-US" sz="1600" b="1" dirty="0">
                <a:solidFill>
                  <a:srgbClr val="C00000"/>
                </a:solidFill>
                <a:latin typeface="微软雅黑" panose="020B0503020204020204" pitchFamily="34" charset="-122"/>
                <a:ea typeface="微软雅黑" panose="020B0503020204020204" pitchFamily="34" charset="-122"/>
              </a:rPr>
              <a:t>一是</a:t>
            </a:r>
            <a:r>
              <a:rPr lang="zh-CN" altLang="en-US" sz="1600" dirty="0">
                <a:latin typeface="微软雅黑" panose="020B0503020204020204" pitchFamily="34" charset="-122"/>
                <a:ea typeface="微软雅黑" panose="020B0503020204020204" pitchFamily="34" charset="-122"/>
              </a:rPr>
              <a:t>固定不变的利率；</a:t>
            </a:r>
            <a:r>
              <a:rPr lang="zh-CN" altLang="en-US" sz="1600" b="1" dirty="0">
                <a:solidFill>
                  <a:srgbClr val="C00000"/>
                </a:solidFill>
                <a:latin typeface="微软雅黑" panose="020B0503020204020204" pitchFamily="34" charset="-122"/>
                <a:ea typeface="微软雅黑" panose="020B0503020204020204" pitchFamily="34" charset="-122"/>
              </a:rPr>
              <a:t>二是</a:t>
            </a:r>
            <a:r>
              <a:rPr lang="zh-CN" altLang="en-US" sz="1600" dirty="0">
                <a:latin typeface="微软雅黑" panose="020B0503020204020204" pitchFamily="34" charset="-122"/>
                <a:ea typeface="微软雅黑" panose="020B0503020204020204" pitchFamily="34" charset="-122"/>
              </a:rPr>
              <a:t>通货膨胀率。即利率指数化国债的票面利率会随着物价变动而变动。若通胀率为负值时，则相应抵扣固定利率部分，抵至零后不再继续抵扣。利率指数化债券最后一年支付的本金为原始发行时的面值，每年支付的名义利息额为：</a:t>
            </a:r>
          </a:p>
          <a:p>
            <a:pPr indent="421200" algn="just">
              <a:lnSpc>
                <a:spcPct val="150000"/>
              </a:lnSpc>
              <a:spcAft>
                <a:spcPts val="400"/>
              </a:spcAft>
            </a:pPr>
            <a:r>
              <a:rPr lang="zh-CN" altLang="en-US" sz="1600" dirty="0">
                <a:latin typeface="微软雅黑" panose="020B0503020204020204" pitchFamily="34" charset="-122"/>
                <a:ea typeface="微软雅黑" panose="020B0503020204020204" pitchFamily="34" charset="-122"/>
              </a:rPr>
              <a:t>名义利息支付额＝本金</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（固定利率＋通胀率＋固定利率</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通胀率）</a:t>
            </a:r>
          </a:p>
          <a:p>
            <a:pPr indent="421200" algn="just">
              <a:lnSpc>
                <a:spcPct val="150000"/>
              </a:lnSpc>
              <a:spcAft>
                <a:spcPts val="400"/>
              </a:spcAft>
            </a:pPr>
            <a:r>
              <a:rPr lang="zh-CN" altLang="en-US" sz="1600" dirty="0">
                <a:latin typeface="微软雅黑" panose="020B0503020204020204" pitchFamily="34" charset="-122"/>
                <a:ea typeface="微软雅黑" panose="020B0503020204020204" pitchFamily="34" charset="-122"/>
              </a:rPr>
              <a:t>在实际当中通常采用如下的近似计算公式来计算名义利率：</a:t>
            </a:r>
          </a:p>
          <a:p>
            <a:pPr indent="421200" algn="just">
              <a:lnSpc>
                <a:spcPct val="150000"/>
              </a:lnSpc>
              <a:spcAft>
                <a:spcPts val="400"/>
              </a:spcAft>
            </a:pPr>
            <a:r>
              <a:rPr lang="zh-CN" altLang="en-US" sz="1600" dirty="0">
                <a:latin typeface="微软雅黑" panose="020B0503020204020204" pitchFamily="34" charset="-122"/>
                <a:ea typeface="微软雅黑" panose="020B0503020204020204" pitchFamily="34" charset="-122"/>
              </a:rPr>
              <a:t>名义利率</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固定利率</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通货膨胀率。</a:t>
            </a:r>
          </a:p>
          <a:p>
            <a:pPr indent="421200" algn="just">
              <a:lnSpc>
                <a:spcPct val="150000"/>
              </a:lnSpc>
              <a:spcAft>
                <a:spcPts val="400"/>
              </a:spcAft>
            </a:pPr>
            <a:r>
              <a:rPr lang="zh-CN" altLang="en-US" sz="1600" dirty="0">
                <a:latin typeface="微软雅黑" panose="020B0503020204020204" pitchFamily="34" charset="-122"/>
                <a:ea typeface="微软雅黑" panose="020B0503020204020204" pitchFamily="34" charset="-122"/>
              </a:rPr>
              <a:t>这种近似计算的结果是在物价水平变动较小的情况下较为准确，但在物价水平变动较大的情况下，则近似计算的公式就会有较大的误差。</a:t>
            </a:r>
          </a:p>
        </p:txBody>
      </p:sp>
      <p:sp>
        <p:nvSpPr>
          <p:cNvPr id="5" name="Rectangle 2">
            <a:extLst>
              <a:ext uri="{FF2B5EF4-FFF2-40B4-BE49-F238E27FC236}">
                <a16:creationId xmlns:a16="http://schemas.microsoft.com/office/drawing/2014/main" id="{14D83807-0ADA-4CC6-B18A-5AF654E748A8}"/>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27248321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8F25D5A1-1788-4C41-93A8-F155E5B86A67}"/>
              </a:ext>
            </a:extLst>
          </p:cNvPr>
          <p:cNvSpPr>
            <a:spLocks noGrp="1"/>
          </p:cNvSpPr>
          <p:nvPr>
            <p:ph type="sldNum" sz="quarter" idx="12"/>
          </p:nvPr>
        </p:nvSpPr>
        <p:spPr/>
        <p:txBody>
          <a:bodyPr/>
          <a:lstStyle/>
          <a:p>
            <a:fld id="{F923ED49-D744-4066-8B28-E413A5EA25A0}" type="slidenum">
              <a:rPr lang="zh-CN" altLang="en-US" smtClean="0"/>
              <a:pPr/>
              <a:t>32</a:t>
            </a:fld>
            <a:endParaRPr lang="zh-CN" altLang="en-US"/>
          </a:p>
        </p:txBody>
      </p:sp>
      <p:sp>
        <p:nvSpPr>
          <p:cNvPr id="4" name="文本框 3">
            <a:extLst>
              <a:ext uri="{FF2B5EF4-FFF2-40B4-BE49-F238E27FC236}">
                <a16:creationId xmlns:a16="http://schemas.microsoft.com/office/drawing/2014/main" id="{51EBB402-D02B-4236-9862-425A7839CBCC}"/>
              </a:ext>
            </a:extLst>
          </p:cNvPr>
          <p:cNvSpPr txBox="1"/>
          <p:nvPr/>
        </p:nvSpPr>
        <p:spPr>
          <a:xfrm>
            <a:off x="621904" y="980728"/>
            <a:ext cx="8064896" cy="5301580"/>
          </a:xfrm>
          <a:prstGeom prst="rect">
            <a:avLst/>
          </a:prstGeom>
          <a:noFill/>
        </p:spPr>
        <p:txBody>
          <a:bodyPr wrap="square" rtlCol="0">
            <a:spAutoFit/>
          </a:bodyPr>
          <a:lstStyle/>
          <a:p>
            <a:pPr indent="421200" algn="just">
              <a:lnSpc>
                <a:spcPct val="200000"/>
              </a:lnSpc>
              <a:spcAft>
                <a:spcPts val="1200"/>
              </a:spcAft>
            </a:pPr>
            <a:r>
              <a:rPr lang="zh-CN" altLang="en-US" sz="1600" dirty="0">
                <a:latin typeface="微软雅黑" panose="020B0503020204020204" pitchFamily="34" charset="-122"/>
                <a:ea typeface="微软雅黑" panose="020B0503020204020204" pitchFamily="34" charset="-122"/>
              </a:rPr>
              <a:t>表</a:t>
            </a:r>
            <a:r>
              <a:rPr lang="en-US" altLang="zh-CN" sz="1600" dirty="0">
                <a:latin typeface="微软雅黑" panose="020B0503020204020204" pitchFamily="34" charset="-122"/>
                <a:ea typeface="微软雅黑" panose="020B0503020204020204" pitchFamily="34" charset="-122"/>
              </a:rPr>
              <a:t>10.11</a:t>
            </a:r>
            <a:r>
              <a:rPr lang="zh-CN" altLang="en-US" sz="1600" dirty="0">
                <a:latin typeface="微软雅黑" panose="020B0503020204020204" pitchFamily="34" charset="-122"/>
                <a:ea typeface="微软雅黑" panose="020B0503020204020204" pitchFamily="34" charset="-122"/>
              </a:rPr>
              <a:t>（见教材）是模拟计算的结果。假设</a:t>
            </a:r>
            <a:r>
              <a:rPr lang="en-US" altLang="zh-CN" sz="1600" dirty="0">
                <a:latin typeface="微软雅黑" panose="020B0503020204020204" pitchFamily="34" charset="-122"/>
                <a:ea typeface="微软雅黑" panose="020B0503020204020204" pitchFamily="34" charset="-122"/>
              </a:rPr>
              <a:t>1991</a:t>
            </a:r>
            <a:r>
              <a:rPr lang="zh-CN" altLang="en-US" sz="1600" dirty="0">
                <a:latin typeface="微软雅黑" panose="020B0503020204020204" pitchFamily="34" charset="-122"/>
                <a:ea typeface="微软雅黑" panose="020B0503020204020204" pitchFamily="34" charset="-122"/>
              </a:rPr>
              <a:t>年我国财政部同时发行</a:t>
            </a:r>
            <a:r>
              <a:rPr lang="en-US" altLang="zh-CN" sz="1600" dirty="0">
                <a:latin typeface="微软雅黑" panose="020B0503020204020204" pitchFamily="34" charset="-122"/>
                <a:ea typeface="微软雅黑" panose="020B0503020204020204" pitchFamily="34" charset="-122"/>
              </a:rPr>
              <a:t>10</a:t>
            </a:r>
            <a:r>
              <a:rPr lang="zh-CN" altLang="en-US" sz="1600" dirty="0">
                <a:latin typeface="微软雅黑" panose="020B0503020204020204" pitchFamily="34" charset="-122"/>
                <a:ea typeface="微软雅黑" panose="020B0503020204020204" pitchFamily="34" charset="-122"/>
              </a:rPr>
              <a:t>年期</a:t>
            </a:r>
            <a:r>
              <a:rPr lang="zh-CN" altLang="en-US" sz="1600" b="1" dirty="0">
                <a:solidFill>
                  <a:srgbClr val="C00000"/>
                </a:solidFill>
                <a:latin typeface="微软雅黑" panose="020B0503020204020204" pitchFamily="34" charset="-122"/>
                <a:ea typeface="微软雅黑" panose="020B0503020204020204" pitchFamily="34" charset="-122"/>
              </a:rPr>
              <a:t>本金指数化国债</a:t>
            </a:r>
            <a:r>
              <a:rPr lang="zh-CN" altLang="en-US" sz="1600" dirty="0">
                <a:latin typeface="微软雅黑" panose="020B0503020204020204" pitchFamily="34" charset="-122"/>
                <a:ea typeface="微软雅黑" panose="020B0503020204020204" pitchFamily="34" charset="-122"/>
              </a:rPr>
              <a:t>和</a:t>
            </a:r>
            <a:r>
              <a:rPr lang="zh-CN" altLang="en-US" sz="1600" b="1" dirty="0">
                <a:solidFill>
                  <a:srgbClr val="C00000"/>
                </a:solidFill>
                <a:latin typeface="微软雅黑" panose="020B0503020204020204" pitchFamily="34" charset="-122"/>
                <a:ea typeface="微软雅黑" panose="020B0503020204020204" pitchFamily="34" charset="-122"/>
              </a:rPr>
              <a:t>利率指数化国债</a:t>
            </a:r>
            <a:r>
              <a:rPr lang="zh-CN" altLang="en-US" sz="1600" dirty="0">
                <a:latin typeface="微软雅黑" panose="020B0503020204020204" pitchFamily="34" charset="-122"/>
                <a:ea typeface="微软雅黑" panose="020B0503020204020204" pitchFamily="34" charset="-122"/>
              </a:rPr>
              <a:t>，固定利率均为</a:t>
            </a:r>
            <a:r>
              <a:rPr lang="en-US" altLang="zh-CN" sz="1600" dirty="0">
                <a:latin typeface="微软雅黑" panose="020B0503020204020204" pitchFamily="34" charset="-122"/>
                <a:ea typeface="微软雅黑" panose="020B0503020204020204" pitchFamily="34" charset="-122"/>
              </a:rPr>
              <a:t>1.2%</a:t>
            </a:r>
            <a:r>
              <a:rPr lang="zh-CN" altLang="en-US" sz="1600" dirty="0">
                <a:latin typeface="微软雅黑" panose="020B0503020204020204" pitchFamily="34" charset="-122"/>
                <a:ea typeface="微软雅黑" panose="020B0503020204020204" pitchFamily="34" charset="-122"/>
              </a:rPr>
              <a:t>，则本金指数化国债和利息指数化国债的成本可以通过表</a:t>
            </a:r>
            <a:r>
              <a:rPr lang="en-US" altLang="zh-CN" sz="1600" dirty="0">
                <a:latin typeface="微软雅黑" panose="020B0503020204020204" pitchFamily="34" charset="-122"/>
                <a:ea typeface="微软雅黑" panose="020B0503020204020204" pitchFamily="34" charset="-122"/>
              </a:rPr>
              <a:t>2</a:t>
            </a:r>
            <a:r>
              <a:rPr lang="zh-CN" altLang="en-US" sz="1600" dirty="0">
                <a:latin typeface="微软雅黑" panose="020B0503020204020204" pitchFamily="34" charset="-122"/>
                <a:ea typeface="微软雅黑" panose="020B0503020204020204" pitchFamily="34" charset="-122"/>
              </a:rPr>
              <a:t>来显示。从表</a:t>
            </a:r>
            <a:r>
              <a:rPr lang="en-US" altLang="zh-CN" sz="1600" dirty="0">
                <a:latin typeface="微软雅黑" panose="020B0503020204020204" pitchFamily="34" charset="-122"/>
                <a:ea typeface="微软雅黑" panose="020B0503020204020204" pitchFamily="34" charset="-122"/>
              </a:rPr>
              <a:t>10.11</a:t>
            </a:r>
            <a:r>
              <a:rPr lang="zh-CN" altLang="en-US" sz="1600" dirty="0">
                <a:latin typeface="微软雅黑" panose="020B0503020204020204" pitchFamily="34" charset="-122"/>
                <a:ea typeface="微软雅黑" panose="020B0503020204020204" pitchFamily="34" charset="-122"/>
              </a:rPr>
              <a:t>中可以看出，对于同样期限的国债，本金指数化债券的成本为</a:t>
            </a:r>
            <a:r>
              <a:rPr lang="en-US" altLang="zh-CN" sz="1600" dirty="0">
                <a:latin typeface="微软雅黑" panose="020B0503020204020204" pitchFamily="34" charset="-122"/>
                <a:ea typeface="微软雅黑" panose="020B0503020204020204" pitchFamily="34" charset="-122"/>
              </a:rPr>
              <a:t>220.57</a:t>
            </a:r>
            <a:r>
              <a:rPr lang="zh-CN" altLang="en-US" sz="1600" dirty="0">
                <a:latin typeface="微软雅黑" panose="020B0503020204020204" pitchFamily="34" charset="-122"/>
                <a:ea typeface="微软雅黑" panose="020B0503020204020204" pitchFamily="34" charset="-122"/>
              </a:rPr>
              <a:t>元</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百元面值；而利息指数化债券的成本为</a:t>
            </a:r>
            <a:r>
              <a:rPr lang="en-US" altLang="zh-CN" sz="1600" dirty="0">
                <a:latin typeface="微软雅黑" panose="020B0503020204020204" pitchFamily="34" charset="-122"/>
                <a:ea typeface="微软雅黑" panose="020B0503020204020204" pitchFamily="34" charset="-122"/>
              </a:rPr>
              <a:t>189.14</a:t>
            </a:r>
            <a:r>
              <a:rPr lang="zh-CN" altLang="en-US" sz="1600" dirty="0">
                <a:latin typeface="微软雅黑" panose="020B0503020204020204" pitchFamily="34" charset="-122"/>
                <a:ea typeface="微软雅黑" panose="020B0503020204020204" pitchFamily="34" charset="-122"/>
              </a:rPr>
              <a:t>元</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百元面值。本金指数化债券的成本较高。</a:t>
            </a:r>
            <a:endParaRPr lang="en-US" altLang="zh-CN" sz="1600" b="1" dirty="0">
              <a:solidFill>
                <a:srgbClr val="C00000"/>
              </a:solidFill>
              <a:latin typeface="微软雅黑" panose="020B0503020204020204" pitchFamily="34" charset="-122"/>
              <a:ea typeface="微软雅黑" panose="020B0503020204020204" pitchFamily="34" charset="-122"/>
            </a:endParaRPr>
          </a:p>
          <a:p>
            <a:pPr indent="421200" algn="just">
              <a:lnSpc>
                <a:spcPct val="200000"/>
              </a:lnSpc>
              <a:spcAft>
                <a:spcPts val="400"/>
              </a:spcAft>
            </a:pPr>
            <a:r>
              <a:rPr lang="zh-CN" altLang="en-US" sz="1600" b="1" dirty="0">
                <a:solidFill>
                  <a:srgbClr val="C00000"/>
                </a:solidFill>
                <a:latin typeface="微软雅黑" panose="020B0503020204020204" pitchFamily="34" charset="-122"/>
                <a:ea typeface="微软雅黑" panose="020B0503020204020204" pitchFamily="34" charset="-122"/>
              </a:rPr>
              <a:t>利率指数化</a:t>
            </a:r>
            <a:r>
              <a:rPr lang="zh-CN" altLang="en-US" sz="1600" dirty="0">
                <a:latin typeface="微软雅黑" panose="020B0503020204020204" pitchFamily="34" charset="-122"/>
                <a:ea typeface="微软雅黑" panose="020B0503020204020204" pitchFamily="34" charset="-122"/>
              </a:rPr>
              <a:t>与</a:t>
            </a:r>
            <a:r>
              <a:rPr lang="zh-CN" altLang="en-US" sz="1600" b="1" dirty="0">
                <a:solidFill>
                  <a:srgbClr val="C00000"/>
                </a:solidFill>
                <a:latin typeface="微软雅黑" panose="020B0503020204020204" pitchFamily="34" charset="-122"/>
                <a:ea typeface="微软雅黑" panose="020B0503020204020204" pitchFamily="34" charset="-122"/>
              </a:rPr>
              <a:t>本金指数化</a:t>
            </a:r>
            <a:r>
              <a:rPr lang="zh-CN" altLang="en-US" sz="1600" dirty="0">
                <a:latin typeface="微软雅黑" panose="020B0503020204020204" pitchFamily="34" charset="-122"/>
                <a:ea typeface="微软雅黑" panose="020B0503020204020204" pitchFamily="34" charset="-122"/>
              </a:rPr>
              <a:t>的区别：</a:t>
            </a:r>
          </a:p>
          <a:p>
            <a:pPr indent="421200" algn="just">
              <a:lnSpc>
                <a:spcPct val="200000"/>
              </a:lnSpc>
              <a:spcAft>
                <a:spcPts val="400"/>
              </a:spcAft>
            </a:pPr>
            <a:r>
              <a:rPr lang="zh-CN" altLang="en-US" sz="1600" dirty="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rPr>
              <a:t>）每年支付利息不尽相同 </a:t>
            </a:r>
            <a:endParaRPr lang="en-US" altLang="zh-CN" sz="1600" dirty="0">
              <a:latin typeface="微软雅黑" panose="020B0503020204020204" pitchFamily="34" charset="-122"/>
              <a:ea typeface="微软雅黑" panose="020B0503020204020204" pitchFamily="34" charset="-122"/>
            </a:endParaRPr>
          </a:p>
          <a:p>
            <a:pPr indent="421200" algn="just">
              <a:lnSpc>
                <a:spcPct val="200000"/>
              </a:lnSpc>
              <a:spcAft>
                <a:spcPts val="400"/>
              </a:spcAft>
            </a:pP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）发行人实际支付的资金成本不同</a:t>
            </a:r>
          </a:p>
          <a:p>
            <a:pPr indent="421200" algn="just">
              <a:lnSpc>
                <a:spcPct val="200000"/>
              </a:lnSpc>
              <a:spcAft>
                <a:spcPts val="400"/>
              </a:spcAft>
            </a:pP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3</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）利率指数化债券可以较早获得现金流</a:t>
            </a:r>
          </a:p>
          <a:p>
            <a:pPr indent="421200" algn="just">
              <a:lnSpc>
                <a:spcPct val="200000"/>
              </a:lnSpc>
              <a:spcAft>
                <a:spcPts val="400"/>
              </a:spcAft>
            </a:pP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effectLst/>
                <a:latin typeface="微软雅黑" panose="020B0503020204020204" pitchFamily="34" charset="-122"/>
                <a:ea typeface="微软雅黑" panose="020B0503020204020204" pitchFamily="34" charset="-122"/>
              </a:rPr>
              <a:t>4</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）适用的债券品种不同</a:t>
            </a:r>
            <a:r>
              <a:rPr lang="zh-CN" altLang="zh-CN" sz="1600" dirty="0">
                <a:effectLst/>
                <a:latin typeface="微软雅黑" panose="020B0503020204020204" pitchFamily="34" charset="-122"/>
                <a:ea typeface="微软雅黑" panose="020B0503020204020204" pitchFamily="34" charset="-122"/>
              </a:rPr>
              <a:t> </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603811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33</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我国储蓄国债政策展望</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七</a:t>
            </a:r>
          </a:p>
        </p:txBody>
      </p:sp>
    </p:spTree>
    <p:extLst>
      <p:ext uri="{BB962C8B-B14F-4D97-AF65-F5344CB8AC3E}">
        <p14:creationId xmlns:p14="http://schemas.microsoft.com/office/powerpoint/2010/main" val="20401378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327EF08E-562E-47AB-A8D4-A44EC3C0B9D0}"/>
              </a:ext>
            </a:extLst>
          </p:cNvPr>
          <p:cNvSpPr>
            <a:spLocks noGrp="1"/>
          </p:cNvSpPr>
          <p:nvPr>
            <p:ph type="sldNum" sz="quarter" idx="12"/>
          </p:nvPr>
        </p:nvSpPr>
        <p:spPr/>
        <p:txBody>
          <a:bodyPr/>
          <a:lstStyle/>
          <a:p>
            <a:fld id="{F923ED49-D744-4066-8B28-E413A5EA25A0}" type="slidenum">
              <a:rPr lang="zh-CN" altLang="en-US" smtClean="0"/>
              <a:pPr/>
              <a:t>34</a:t>
            </a:fld>
            <a:endParaRPr lang="zh-CN" altLang="en-US"/>
          </a:p>
        </p:txBody>
      </p:sp>
      <p:sp>
        <p:nvSpPr>
          <p:cNvPr id="4" name="文本框 3">
            <a:extLst>
              <a:ext uri="{FF2B5EF4-FFF2-40B4-BE49-F238E27FC236}">
                <a16:creationId xmlns:a16="http://schemas.microsoft.com/office/drawing/2014/main" id="{2DD6BD89-BAC2-400D-BD35-64F678E44948}"/>
              </a:ext>
            </a:extLst>
          </p:cNvPr>
          <p:cNvSpPr txBox="1"/>
          <p:nvPr/>
        </p:nvSpPr>
        <p:spPr>
          <a:xfrm>
            <a:off x="868760" y="1052736"/>
            <a:ext cx="7406480" cy="4234621"/>
          </a:xfrm>
          <a:prstGeom prst="rect">
            <a:avLst/>
          </a:prstGeom>
          <a:noFill/>
        </p:spPr>
        <p:txBody>
          <a:bodyPr wrap="square" rtlCol="0">
            <a:spAutoFit/>
          </a:bodyPr>
          <a:lstStyle/>
          <a:p>
            <a:pPr indent="421200" algn="just">
              <a:lnSpc>
                <a:spcPct val="200000"/>
              </a:lnSpc>
              <a:spcAft>
                <a:spcPts val="1200"/>
              </a:spcAft>
            </a:pPr>
            <a:r>
              <a:rPr lang="zh-CN" altLang="en-US" sz="1600" dirty="0">
                <a:latin typeface="微软雅黑" panose="020B0503020204020204" pitchFamily="34" charset="-122"/>
                <a:ea typeface="微软雅黑" panose="020B0503020204020204" pitchFamily="34" charset="-122"/>
              </a:rPr>
              <a:t>归纳上述几节内容，我们可以看出，我国储蓄国债政策存在一些</a:t>
            </a:r>
            <a:r>
              <a:rPr lang="zh-CN" altLang="en-US" sz="1600" b="1" dirty="0">
                <a:solidFill>
                  <a:srgbClr val="C00000"/>
                </a:solidFill>
                <a:latin typeface="微软雅黑" panose="020B0503020204020204" pitchFamily="34" charset="-122"/>
                <a:ea typeface="微软雅黑" panose="020B0503020204020204" pitchFamily="34" charset="-122"/>
              </a:rPr>
              <a:t>不足之处</a:t>
            </a:r>
            <a:r>
              <a:rPr lang="zh-CN" altLang="en-US" sz="1600" dirty="0">
                <a:latin typeface="微软雅黑" panose="020B0503020204020204" pitchFamily="34" charset="-122"/>
                <a:ea typeface="微软雅黑" panose="020B0503020204020204" pitchFamily="34" charset="-122"/>
              </a:rPr>
              <a:t>，有待完善。</a:t>
            </a:r>
          </a:p>
          <a:p>
            <a:pPr marL="720000" indent="-285750" algn="just">
              <a:lnSpc>
                <a:spcPct val="200000"/>
              </a:lnSpc>
              <a:spcAft>
                <a:spcPts val="1200"/>
              </a:spcAft>
              <a:buFont typeface="Wingdings" panose="05000000000000000000" pitchFamily="2" charset="2"/>
              <a:buChar char="l"/>
            </a:pP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储蓄国债筹资成本较高</a:t>
            </a:r>
          </a:p>
          <a:p>
            <a:pPr marL="720000" indent="-285750" algn="just">
              <a:lnSpc>
                <a:spcPct val="200000"/>
              </a:lnSpc>
              <a:spcAft>
                <a:spcPts val="1200"/>
              </a:spcAft>
              <a:buFont typeface="Wingdings" panose="05000000000000000000" pitchFamily="2" charset="2"/>
              <a:buChar char="l"/>
            </a:pP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储蓄国债供给似有过剩</a:t>
            </a:r>
          </a:p>
          <a:p>
            <a:pPr marL="720000" indent="-285750" algn="just">
              <a:lnSpc>
                <a:spcPct val="200000"/>
              </a:lnSpc>
              <a:spcAft>
                <a:spcPts val="1200"/>
              </a:spcAft>
              <a:buFont typeface="Wingdings" panose="05000000000000000000" pitchFamily="2" charset="2"/>
              <a:buChar char="l"/>
            </a:pP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以代销为主的发行方式存在一些弊端</a:t>
            </a:r>
          </a:p>
          <a:p>
            <a:pPr marL="720000" indent="-285750" algn="just">
              <a:lnSpc>
                <a:spcPct val="200000"/>
              </a:lnSpc>
              <a:spcAft>
                <a:spcPts val="1200"/>
              </a:spcAft>
              <a:buFont typeface="Wingdings" panose="05000000000000000000" pitchFamily="2" charset="2"/>
              <a:buChar char="l"/>
            </a:pP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储蓄国债销售渠道较少</a:t>
            </a:r>
          </a:p>
          <a:p>
            <a:pPr marL="720000" indent="-285750" algn="just">
              <a:lnSpc>
                <a:spcPct val="200000"/>
              </a:lnSpc>
              <a:spcAft>
                <a:spcPts val="1200"/>
              </a:spcAft>
              <a:buFont typeface="Wingdings" panose="05000000000000000000" pitchFamily="2" charset="2"/>
              <a:buChar char="l"/>
            </a:pP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储蓄国债品种较为单一</a:t>
            </a:r>
          </a:p>
        </p:txBody>
      </p:sp>
    </p:spTree>
    <p:extLst>
      <p:ext uri="{BB962C8B-B14F-4D97-AF65-F5344CB8AC3E}">
        <p14:creationId xmlns:p14="http://schemas.microsoft.com/office/powerpoint/2010/main" val="1993659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4</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凭证式国债的发展历程</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一</a:t>
            </a:r>
          </a:p>
        </p:txBody>
      </p:sp>
    </p:spTree>
    <p:extLst>
      <p:ext uri="{BB962C8B-B14F-4D97-AF65-F5344CB8AC3E}">
        <p14:creationId xmlns:p14="http://schemas.microsoft.com/office/powerpoint/2010/main" val="2232639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95455E54-B2E4-4C35-B7A7-782FDAEACAA9}"/>
              </a:ext>
            </a:extLst>
          </p:cNvPr>
          <p:cNvSpPr>
            <a:spLocks noGrp="1"/>
          </p:cNvSpPr>
          <p:nvPr>
            <p:ph type="sldNum" sz="quarter" idx="12"/>
          </p:nvPr>
        </p:nvSpPr>
        <p:spPr/>
        <p:txBody>
          <a:bodyPr/>
          <a:lstStyle/>
          <a:p>
            <a:fld id="{F923ED49-D744-4066-8B28-E413A5EA25A0}" type="slidenum">
              <a:rPr lang="zh-CN" altLang="en-US" smtClean="0"/>
              <a:pPr/>
              <a:t>5</a:t>
            </a:fld>
            <a:endParaRPr lang="zh-CN" altLang="en-US"/>
          </a:p>
        </p:txBody>
      </p:sp>
      <p:sp>
        <p:nvSpPr>
          <p:cNvPr id="4" name="文本框 3">
            <a:extLst>
              <a:ext uri="{FF2B5EF4-FFF2-40B4-BE49-F238E27FC236}">
                <a16:creationId xmlns:a16="http://schemas.microsoft.com/office/drawing/2014/main" id="{8631420C-A71F-4EA0-A7FF-3544A125C0F5}"/>
              </a:ext>
            </a:extLst>
          </p:cNvPr>
          <p:cNvSpPr txBox="1"/>
          <p:nvPr/>
        </p:nvSpPr>
        <p:spPr>
          <a:xfrm>
            <a:off x="971600" y="1196752"/>
            <a:ext cx="7056784" cy="1895519"/>
          </a:xfrm>
          <a:prstGeom prst="rect">
            <a:avLst/>
          </a:prstGeom>
          <a:noFill/>
        </p:spPr>
        <p:txBody>
          <a:bodyPr wrap="square" rtlCol="0">
            <a:spAutoFit/>
          </a:bodyPr>
          <a:lstStyle/>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凭证式国债（</a:t>
            </a:r>
            <a:r>
              <a:rPr lang="en-US" altLang="zh-CN" sz="1600" dirty="0">
                <a:latin typeface="微软雅黑" panose="020B0503020204020204" pitchFamily="34" charset="-122"/>
                <a:ea typeface="微软雅黑" panose="020B0503020204020204" pitchFamily="34" charset="-122"/>
              </a:rPr>
              <a:t>Treasury Certificate</a:t>
            </a:r>
            <a:r>
              <a:rPr lang="zh-CN" altLang="en-US" sz="1600" dirty="0">
                <a:latin typeface="微软雅黑" panose="020B0503020204020204" pitchFamily="34" charset="-122"/>
                <a:ea typeface="微软雅黑" panose="020B0503020204020204" pitchFamily="34" charset="-122"/>
              </a:rPr>
              <a:t>）是财政部于</a:t>
            </a:r>
            <a:r>
              <a:rPr lang="en-US" altLang="zh-CN" sz="1600" dirty="0">
                <a:latin typeface="微软雅黑" panose="020B0503020204020204" pitchFamily="34" charset="-122"/>
                <a:ea typeface="微软雅黑" panose="020B0503020204020204" pitchFamily="34" charset="-122"/>
              </a:rPr>
              <a:t>1994</a:t>
            </a:r>
            <a:r>
              <a:rPr lang="zh-CN" altLang="en-US" sz="1600" dirty="0">
                <a:latin typeface="微软雅黑" panose="020B0503020204020204" pitchFamily="34" charset="-122"/>
                <a:ea typeface="微软雅黑" panose="020B0503020204020204" pitchFamily="34" charset="-122"/>
              </a:rPr>
              <a:t>年推出的，通过</a:t>
            </a:r>
            <a:r>
              <a:rPr lang="zh-CN" altLang="en-US" sz="1600" b="1" dirty="0">
                <a:solidFill>
                  <a:srgbClr val="C00000"/>
                </a:solidFill>
                <a:latin typeface="微软雅黑" panose="020B0503020204020204" pitchFamily="34" charset="-122"/>
                <a:ea typeface="微软雅黑" panose="020B0503020204020204" pitchFamily="34" charset="-122"/>
              </a:rPr>
              <a:t>部分商业银行柜台发行</a:t>
            </a:r>
            <a:r>
              <a:rPr lang="zh-CN" altLang="en-US" sz="1600" dirty="0">
                <a:latin typeface="微软雅黑" panose="020B0503020204020204" pitchFamily="34" charset="-122"/>
                <a:ea typeface="微软雅黑" panose="020B0503020204020204" pitchFamily="34" charset="-122"/>
              </a:rPr>
              <a:t>的储蓄性国债。因为投资者购买该国债时，需填制“中华人民共和国凭证式国债收款凭证”，而得名凭证式国债。凭证式国债发行至今，对筹集财政资金、促进经济发展、满足社会公众的投资需求发挥了重要作用。</a:t>
            </a:r>
          </a:p>
        </p:txBody>
      </p:sp>
      <p:pic>
        <p:nvPicPr>
          <p:cNvPr id="7" name="图片 6">
            <a:extLst>
              <a:ext uri="{FF2B5EF4-FFF2-40B4-BE49-F238E27FC236}">
                <a16:creationId xmlns:a16="http://schemas.microsoft.com/office/drawing/2014/main" id="{46026B82-DEA5-4D73-AEE5-A3B7F4F16B6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11760" y="3099578"/>
            <a:ext cx="4522636" cy="2568977"/>
          </a:xfrm>
          <a:prstGeom prst="rect">
            <a:avLst/>
          </a:prstGeom>
          <a:noFill/>
          <a:ln>
            <a:noFill/>
          </a:ln>
        </p:spPr>
      </p:pic>
      <p:sp>
        <p:nvSpPr>
          <p:cNvPr id="9" name="文本框 8">
            <a:extLst>
              <a:ext uri="{FF2B5EF4-FFF2-40B4-BE49-F238E27FC236}">
                <a16:creationId xmlns:a16="http://schemas.microsoft.com/office/drawing/2014/main" id="{0706DE21-A5C7-4F74-89DB-2C03AAB9ED62}"/>
              </a:ext>
            </a:extLst>
          </p:cNvPr>
          <p:cNvSpPr txBox="1"/>
          <p:nvPr/>
        </p:nvSpPr>
        <p:spPr>
          <a:xfrm>
            <a:off x="3340930" y="5822674"/>
            <a:ext cx="2664296" cy="338554"/>
          </a:xfrm>
          <a:prstGeom prst="rect">
            <a:avLst/>
          </a:prstGeom>
          <a:noFill/>
        </p:spPr>
        <p:txBody>
          <a:bodyPr wrap="square">
            <a:spAutoFit/>
          </a:bodyPr>
          <a:lstStyle/>
          <a:p>
            <a:r>
              <a:rPr lang="zh-CN" altLang="zh-CN" sz="1600" b="1" dirty="0">
                <a:effectLst/>
                <a:latin typeface="微软雅黑" panose="020B0503020204020204" pitchFamily="34" charset="-122"/>
                <a:ea typeface="微软雅黑" panose="020B0503020204020204" pitchFamily="34" charset="-122"/>
                <a:cs typeface="Times New Roman" panose="02020603050405020304" pitchFamily="18" charset="0"/>
              </a:rPr>
              <a:t>图</a:t>
            </a:r>
            <a:r>
              <a:rPr lang="en-US" altLang="zh-CN" sz="1600" b="1" dirty="0">
                <a:effectLst/>
                <a:latin typeface="微软雅黑" panose="020B0503020204020204" pitchFamily="34" charset="-122"/>
                <a:ea typeface="微软雅黑" panose="020B0503020204020204" pitchFamily="34" charset="-122"/>
              </a:rPr>
              <a:t>10.1  </a:t>
            </a:r>
            <a:r>
              <a:rPr lang="zh-CN" altLang="zh-CN" sz="1600" b="1" dirty="0">
                <a:effectLst/>
                <a:latin typeface="微软雅黑" panose="020B0503020204020204" pitchFamily="34" charset="-122"/>
                <a:ea typeface="微软雅黑" panose="020B0503020204020204" pitchFamily="34" charset="-122"/>
                <a:cs typeface="Times New Roman" panose="02020603050405020304" pitchFamily="18" charset="0"/>
              </a:rPr>
              <a:t>凭证式国债票样</a:t>
            </a:r>
            <a:endParaRPr lang="zh-CN" altLang="en-US" sz="16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860820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F083BF45-A235-4B02-9E1E-C9B124B04086}"/>
              </a:ext>
            </a:extLst>
          </p:cNvPr>
          <p:cNvSpPr>
            <a:spLocks noGrp="1"/>
          </p:cNvSpPr>
          <p:nvPr>
            <p:ph type="sldNum" sz="quarter" idx="12"/>
          </p:nvPr>
        </p:nvSpPr>
        <p:spPr/>
        <p:txBody>
          <a:bodyPr/>
          <a:lstStyle/>
          <a:p>
            <a:fld id="{F923ED49-D744-4066-8B28-E413A5EA25A0}" type="slidenum">
              <a:rPr lang="zh-CN" altLang="en-US" smtClean="0"/>
              <a:pPr/>
              <a:t>6</a:t>
            </a:fld>
            <a:endParaRPr lang="zh-CN" altLang="en-US"/>
          </a:p>
        </p:txBody>
      </p:sp>
      <p:sp>
        <p:nvSpPr>
          <p:cNvPr id="4" name="文本框 3">
            <a:extLst>
              <a:ext uri="{FF2B5EF4-FFF2-40B4-BE49-F238E27FC236}">
                <a16:creationId xmlns:a16="http://schemas.microsoft.com/office/drawing/2014/main" id="{DD5B2D33-F9D1-400F-A7D8-E83C67C46D29}"/>
              </a:ext>
            </a:extLst>
          </p:cNvPr>
          <p:cNvSpPr txBox="1"/>
          <p:nvPr/>
        </p:nvSpPr>
        <p:spPr>
          <a:xfrm>
            <a:off x="791580" y="764704"/>
            <a:ext cx="7560840" cy="5419561"/>
          </a:xfrm>
          <a:prstGeom prst="rect">
            <a:avLst/>
          </a:prstGeom>
          <a:noFill/>
        </p:spPr>
        <p:txBody>
          <a:bodyPr wrap="square" rtlCol="0">
            <a:spAutoFit/>
          </a:bodyPr>
          <a:lstStyle/>
          <a:p>
            <a:pPr indent="421200" algn="just">
              <a:lnSpc>
                <a:spcPct val="150000"/>
              </a:lnSpc>
              <a:spcAft>
                <a:spcPts val="600"/>
              </a:spcAft>
            </a:pPr>
            <a:r>
              <a:rPr lang="zh-CN" altLang="en-US" sz="2400" b="1" dirty="0">
                <a:latin typeface="微软雅黑" panose="020B0503020204020204" pitchFamily="34" charset="-122"/>
                <a:ea typeface="微软雅黑" panose="020B0503020204020204" pitchFamily="34" charset="-122"/>
              </a:rPr>
              <a:t>一、凭证式国债的发行背景</a:t>
            </a:r>
          </a:p>
          <a:p>
            <a:pPr indent="421200" algn="just">
              <a:lnSpc>
                <a:spcPct val="150000"/>
              </a:lnSpc>
              <a:spcAft>
                <a:spcPts val="600"/>
              </a:spcAft>
            </a:pPr>
            <a:r>
              <a:rPr lang="en-US" altLang="zh-CN" sz="1600" dirty="0">
                <a:latin typeface="微软雅黑" panose="020B0503020204020204" pitchFamily="34" charset="-122"/>
                <a:ea typeface="微软雅黑" panose="020B0503020204020204" pitchFamily="34" charset="-122"/>
              </a:rPr>
              <a:t>1994</a:t>
            </a:r>
            <a:r>
              <a:rPr lang="zh-CN" altLang="en-US" sz="1600" dirty="0">
                <a:latin typeface="微软雅黑" panose="020B0503020204020204" pitchFamily="34" charset="-122"/>
                <a:ea typeface="微软雅黑" panose="020B0503020204020204" pitchFamily="34" charset="-122"/>
              </a:rPr>
              <a:t>年，我国改革开放进入了一个重要发展阶段，在财税、金融等宏观领域实施了若干重大改革举措。在所有改革领域中，</a:t>
            </a:r>
            <a:r>
              <a:rPr lang="zh-CN" altLang="en-US" sz="1600" b="1" dirty="0">
                <a:solidFill>
                  <a:srgbClr val="C00000"/>
                </a:solidFill>
                <a:latin typeface="微软雅黑" panose="020B0503020204020204" pitchFamily="34" charset="-122"/>
                <a:ea typeface="微软雅黑" panose="020B0503020204020204" pitchFamily="34" charset="-122"/>
              </a:rPr>
              <a:t>中央财政改革</a:t>
            </a:r>
            <a:r>
              <a:rPr lang="zh-CN" altLang="en-US" sz="1600" dirty="0">
                <a:latin typeface="微软雅黑" panose="020B0503020204020204" pitchFamily="34" charset="-122"/>
                <a:ea typeface="微软雅黑" panose="020B0503020204020204" pitchFamily="34" charset="-122"/>
              </a:rPr>
              <a:t>处在重要位置 ：</a:t>
            </a:r>
          </a:p>
          <a:p>
            <a:pPr marL="285750" indent="-285750" algn="just">
              <a:lnSpc>
                <a:spcPct val="150000"/>
              </a:lnSpc>
              <a:spcAft>
                <a:spcPts val="600"/>
              </a:spcAft>
              <a:buFont typeface="Wingdings" panose="05000000000000000000" pitchFamily="2" charset="2"/>
              <a:buChar char="l"/>
            </a:pPr>
            <a:r>
              <a:rPr lang="zh-CN" altLang="en-US" sz="1600" dirty="0">
                <a:latin typeface="微软雅黑" panose="020B0503020204020204" pitchFamily="34" charset="-122"/>
                <a:ea typeface="微软雅黑" panose="020B0503020204020204" pitchFamily="34" charset="-122"/>
              </a:rPr>
              <a:t>首先，从</a:t>
            </a:r>
            <a:r>
              <a:rPr lang="zh-CN" altLang="en-US" sz="1600" b="1" dirty="0">
                <a:solidFill>
                  <a:srgbClr val="C00000"/>
                </a:solidFill>
                <a:latin typeface="微软雅黑" panose="020B0503020204020204" pitchFamily="34" charset="-122"/>
                <a:ea typeface="微软雅黑" panose="020B0503020204020204" pitchFamily="34" charset="-122"/>
              </a:rPr>
              <a:t>中央财政支出</a:t>
            </a:r>
            <a:r>
              <a:rPr lang="zh-CN" altLang="en-US" sz="1600" dirty="0">
                <a:latin typeface="微软雅黑" panose="020B0503020204020204" pitchFamily="34" charset="-122"/>
                <a:ea typeface="微软雅黑" panose="020B0503020204020204" pitchFamily="34" charset="-122"/>
              </a:rPr>
              <a:t>看，各项改革措施的实施需要中央财政的支持与保障，客观上加大了中央财政支出的压力。</a:t>
            </a:r>
            <a:endParaRPr lang="en-US" altLang="zh-CN" sz="1600" dirty="0">
              <a:latin typeface="微软雅黑" panose="020B0503020204020204" pitchFamily="34" charset="-122"/>
              <a:ea typeface="微软雅黑" panose="020B0503020204020204" pitchFamily="34" charset="-122"/>
            </a:endParaRPr>
          </a:p>
          <a:p>
            <a:pPr marL="285750" indent="-285750" algn="just">
              <a:lnSpc>
                <a:spcPct val="150000"/>
              </a:lnSpc>
              <a:spcAft>
                <a:spcPts val="600"/>
              </a:spcAft>
              <a:buFont typeface="Wingdings" panose="05000000000000000000" pitchFamily="2" charset="2"/>
              <a:buChar char="l"/>
            </a:pPr>
            <a:r>
              <a:rPr lang="zh-CN" altLang="en-US" sz="1600" dirty="0">
                <a:latin typeface="微软雅黑" panose="020B0503020204020204" pitchFamily="34" charset="-122"/>
                <a:ea typeface="微软雅黑" panose="020B0503020204020204" pitchFamily="34" charset="-122"/>
              </a:rPr>
              <a:t>其次，从</a:t>
            </a:r>
            <a:r>
              <a:rPr lang="zh-CN" altLang="en-US" sz="1600" b="1" dirty="0">
                <a:solidFill>
                  <a:srgbClr val="C00000"/>
                </a:solidFill>
                <a:latin typeface="微软雅黑" panose="020B0503020204020204" pitchFamily="34" charset="-122"/>
                <a:ea typeface="微软雅黑" panose="020B0503020204020204" pitchFamily="34" charset="-122"/>
              </a:rPr>
              <a:t>中央财政收入</a:t>
            </a:r>
            <a:r>
              <a:rPr lang="zh-CN" altLang="en-US" sz="1600" dirty="0">
                <a:latin typeface="微软雅黑" panose="020B0503020204020204" pitchFamily="34" charset="-122"/>
                <a:ea typeface="微软雅黑" panose="020B0503020204020204" pitchFamily="34" charset="-122"/>
              </a:rPr>
              <a:t>看，分税制改革首年实施，由于此项改革涉及面广、政策性强，中央财政预算收入能否按预算完成存在一定的不确定性。</a:t>
            </a:r>
          </a:p>
          <a:p>
            <a:pPr marL="285750" indent="-285750" algn="just">
              <a:lnSpc>
                <a:spcPct val="150000"/>
              </a:lnSpc>
              <a:spcAft>
                <a:spcPts val="600"/>
              </a:spcAft>
              <a:buFont typeface="Wingdings" panose="05000000000000000000" pitchFamily="2" charset="2"/>
              <a:buChar char="l"/>
            </a:pPr>
            <a:r>
              <a:rPr lang="zh-CN" altLang="en-US" sz="1600" dirty="0">
                <a:latin typeface="微软雅黑" panose="020B0503020204020204" pitchFamily="34" charset="-122"/>
                <a:ea typeface="微软雅黑" panose="020B0503020204020204" pitchFamily="34" charset="-122"/>
              </a:rPr>
              <a:t>第三，从</a:t>
            </a:r>
            <a:r>
              <a:rPr lang="zh-CN" altLang="en-US" sz="1600" b="1" dirty="0">
                <a:solidFill>
                  <a:srgbClr val="C00000"/>
                </a:solidFill>
                <a:latin typeface="微软雅黑" panose="020B0503020204020204" pitchFamily="34" charset="-122"/>
                <a:ea typeface="微软雅黑" panose="020B0503020204020204" pitchFamily="34" charset="-122"/>
              </a:rPr>
              <a:t>弥补中央财政赤字手段</a:t>
            </a:r>
            <a:r>
              <a:rPr lang="zh-CN" altLang="en-US" sz="1600" dirty="0">
                <a:latin typeface="微软雅黑" panose="020B0503020204020204" pitchFamily="34" charset="-122"/>
                <a:ea typeface="微软雅黑" panose="020B0503020204020204" pitchFamily="34" charset="-122"/>
              </a:rPr>
              <a:t>看，</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预算法</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和</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中国人民银行法</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的实施，要求中央财政赤字不得再向中央银行透支，必须通过发行债券的方式来解决。这虽然对规范财政融资行为、有效抑制通胀压力起到了积极的促进作用，但同时也形成了当年债务规模巨增的局面。</a:t>
            </a:r>
            <a:endParaRPr lang="en-US" altLang="zh-CN" sz="1600" dirty="0">
              <a:latin typeface="微软雅黑" panose="020B0503020204020204" pitchFamily="34" charset="-122"/>
              <a:ea typeface="微软雅黑" panose="020B0503020204020204" pitchFamily="34" charset="-122"/>
            </a:endParaRPr>
          </a:p>
          <a:p>
            <a:pPr marL="285750" indent="-285750" algn="just">
              <a:lnSpc>
                <a:spcPct val="150000"/>
              </a:lnSpc>
              <a:spcAft>
                <a:spcPts val="600"/>
              </a:spcAft>
              <a:buFont typeface="Wingdings" panose="05000000000000000000" pitchFamily="2" charset="2"/>
              <a:buChar char="l"/>
            </a:pPr>
            <a:r>
              <a:rPr lang="zh-CN" altLang="en-US" sz="1600" dirty="0">
                <a:latin typeface="微软雅黑" panose="020B0503020204020204" pitchFamily="34" charset="-122"/>
                <a:ea typeface="微软雅黑" panose="020B0503020204020204" pitchFamily="34" charset="-122"/>
              </a:rPr>
              <a:t>第四，从当时</a:t>
            </a:r>
            <a:r>
              <a:rPr lang="zh-CN" altLang="en-US" sz="1600" b="1" dirty="0">
                <a:solidFill>
                  <a:srgbClr val="C00000"/>
                </a:solidFill>
                <a:latin typeface="微软雅黑" panose="020B0503020204020204" pitchFamily="34" charset="-122"/>
                <a:ea typeface="微软雅黑" panose="020B0503020204020204" pitchFamily="34" charset="-122"/>
              </a:rPr>
              <a:t>国债市场状况</a:t>
            </a:r>
            <a:r>
              <a:rPr lang="zh-CN" altLang="en-US" sz="1600" dirty="0">
                <a:latin typeface="微软雅黑" panose="020B0503020204020204" pitchFamily="34" charset="-122"/>
                <a:ea typeface="微软雅黑" panose="020B0503020204020204" pitchFamily="34" charset="-122"/>
              </a:rPr>
              <a:t>看，已有的筹资手段和工具相对落后，不能满足如此大规模的筹资需要。</a:t>
            </a:r>
          </a:p>
        </p:txBody>
      </p:sp>
    </p:spTree>
    <p:extLst>
      <p:ext uri="{BB962C8B-B14F-4D97-AF65-F5344CB8AC3E}">
        <p14:creationId xmlns:p14="http://schemas.microsoft.com/office/powerpoint/2010/main" val="34954092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829A6DDC-C109-45F0-9B58-AE4E78A62917}"/>
              </a:ext>
            </a:extLst>
          </p:cNvPr>
          <p:cNvSpPr>
            <a:spLocks noGrp="1"/>
          </p:cNvSpPr>
          <p:nvPr>
            <p:ph type="sldNum" sz="quarter" idx="12"/>
          </p:nvPr>
        </p:nvSpPr>
        <p:spPr/>
        <p:txBody>
          <a:bodyPr/>
          <a:lstStyle/>
          <a:p>
            <a:fld id="{F923ED49-D744-4066-8B28-E413A5EA25A0}" type="slidenum">
              <a:rPr lang="zh-CN" altLang="en-US" smtClean="0"/>
              <a:pPr/>
              <a:t>7</a:t>
            </a:fld>
            <a:endParaRPr lang="zh-CN" altLang="en-US"/>
          </a:p>
        </p:txBody>
      </p:sp>
      <p:sp>
        <p:nvSpPr>
          <p:cNvPr id="4" name="文本框 3">
            <a:extLst>
              <a:ext uri="{FF2B5EF4-FFF2-40B4-BE49-F238E27FC236}">
                <a16:creationId xmlns:a16="http://schemas.microsoft.com/office/drawing/2014/main" id="{687241B7-5B4A-4804-8189-1117355249F9}"/>
              </a:ext>
            </a:extLst>
          </p:cNvPr>
          <p:cNvSpPr txBox="1"/>
          <p:nvPr/>
        </p:nvSpPr>
        <p:spPr>
          <a:xfrm>
            <a:off x="457200" y="692696"/>
            <a:ext cx="8157592" cy="5995103"/>
          </a:xfrm>
          <a:prstGeom prst="rect">
            <a:avLst/>
          </a:prstGeom>
          <a:noFill/>
        </p:spPr>
        <p:txBody>
          <a:bodyPr wrap="square" rtlCol="0">
            <a:spAutoFit/>
          </a:bodyPr>
          <a:lstStyle/>
          <a:p>
            <a:pPr indent="421200" algn="just">
              <a:lnSpc>
                <a:spcPct val="120000"/>
              </a:lnSpc>
              <a:spcAft>
                <a:spcPts val="600"/>
              </a:spcAft>
            </a:pPr>
            <a:r>
              <a:rPr lang="zh-CN" altLang="en-US" sz="2400" b="1" dirty="0">
                <a:latin typeface="微软雅黑" panose="020B0503020204020204" pitchFamily="34" charset="-122"/>
                <a:ea typeface="微软雅黑" panose="020B0503020204020204" pitchFamily="34" charset="-122"/>
              </a:rPr>
              <a:t>二、凭证式国债的设计思路</a:t>
            </a:r>
          </a:p>
          <a:p>
            <a:pPr indent="421200" algn="just">
              <a:lnSpc>
                <a:spcPct val="120000"/>
              </a:lnSpc>
              <a:spcAft>
                <a:spcPts val="600"/>
              </a:spcAft>
            </a:pPr>
            <a:r>
              <a:rPr lang="zh-CN" altLang="en-US" sz="1600" dirty="0">
                <a:latin typeface="微软雅黑" panose="020B0503020204020204" pitchFamily="34" charset="-122"/>
                <a:ea typeface="微软雅黑" panose="020B0503020204020204" pitchFamily="34" charset="-122"/>
              </a:rPr>
              <a:t>与</a:t>
            </a:r>
            <a:r>
              <a:rPr lang="zh-CN" altLang="en-US" sz="1600" b="1" dirty="0">
                <a:solidFill>
                  <a:srgbClr val="C00000"/>
                </a:solidFill>
                <a:latin typeface="微软雅黑" panose="020B0503020204020204" pitchFamily="34" charset="-122"/>
                <a:ea typeface="微软雅黑" panose="020B0503020204020204" pitchFamily="34" charset="-122"/>
              </a:rPr>
              <a:t>无记名国库券</a:t>
            </a:r>
            <a:r>
              <a:rPr lang="zh-CN" altLang="en-US" sz="1600" dirty="0">
                <a:latin typeface="微软雅黑" panose="020B0503020204020204" pitchFamily="34" charset="-122"/>
                <a:ea typeface="微软雅黑" panose="020B0503020204020204" pitchFamily="34" charset="-122"/>
              </a:rPr>
              <a:t>和</a:t>
            </a:r>
            <a:r>
              <a:rPr lang="zh-CN" altLang="en-US" sz="1600" b="1" dirty="0">
                <a:solidFill>
                  <a:srgbClr val="C00000"/>
                </a:solidFill>
                <a:latin typeface="微软雅黑" panose="020B0503020204020204" pitchFamily="34" charset="-122"/>
                <a:ea typeface="微软雅黑" panose="020B0503020204020204" pitchFamily="34" charset="-122"/>
              </a:rPr>
              <a:t>记账式国债</a:t>
            </a:r>
            <a:r>
              <a:rPr lang="zh-CN" altLang="en-US" sz="1600" dirty="0">
                <a:latin typeface="微软雅黑" panose="020B0503020204020204" pitchFamily="34" charset="-122"/>
                <a:ea typeface="微软雅黑" panose="020B0503020204020204" pitchFamily="34" charset="-122"/>
              </a:rPr>
              <a:t>相比，</a:t>
            </a:r>
            <a:r>
              <a:rPr lang="zh-CN" altLang="en-US" sz="1600" b="1" dirty="0">
                <a:solidFill>
                  <a:srgbClr val="C00000"/>
                </a:solidFill>
                <a:latin typeface="微软雅黑" panose="020B0503020204020204" pitchFamily="34" charset="-122"/>
                <a:ea typeface="微软雅黑" panose="020B0503020204020204" pitchFamily="34" charset="-122"/>
              </a:rPr>
              <a:t>凭证式国债</a:t>
            </a:r>
            <a:r>
              <a:rPr lang="zh-CN" altLang="en-US" sz="1600" dirty="0">
                <a:latin typeface="微软雅黑" panose="020B0503020204020204" pitchFamily="34" charset="-122"/>
                <a:ea typeface="微软雅黑" panose="020B0503020204020204" pitchFamily="34" charset="-122"/>
              </a:rPr>
              <a:t>具有以下明显特征：</a:t>
            </a:r>
            <a:r>
              <a:rPr lang="zh-CN" altLang="en-US" sz="1600" b="1" dirty="0">
                <a:latin typeface="微软雅黑" panose="020B0503020204020204" pitchFamily="34" charset="-122"/>
                <a:ea typeface="微软雅黑" panose="020B0503020204020204" pitchFamily="34" charset="-122"/>
              </a:rPr>
              <a:t>一是</a:t>
            </a:r>
            <a:r>
              <a:rPr lang="zh-CN" altLang="en-US" sz="1600" dirty="0">
                <a:latin typeface="微软雅黑" panose="020B0503020204020204" pitchFamily="34" charset="-122"/>
                <a:ea typeface="微软雅黑" panose="020B0503020204020204" pitchFamily="34" charset="-122"/>
              </a:rPr>
              <a:t>面向个人投资者销售，吸收以储蓄为目的的社会闲散资金；</a:t>
            </a:r>
            <a:r>
              <a:rPr lang="zh-CN" altLang="en-US" sz="1600" b="1" dirty="0">
                <a:latin typeface="微软雅黑" panose="020B0503020204020204" pitchFamily="34" charset="-122"/>
                <a:ea typeface="微软雅黑" panose="020B0503020204020204" pitchFamily="34" charset="-122"/>
              </a:rPr>
              <a:t>二是</a:t>
            </a:r>
            <a:r>
              <a:rPr lang="zh-CN" altLang="en-US" sz="1600" dirty="0">
                <a:latin typeface="微软雅黑" panose="020B0503020204020204" pitchFamily="34" charset="-122"/>
                <a:ea typeface="微软雅黑" panose="020B0503020204020204" pitchFamily="34" charset="-122"/>
              </a:rPr>
              <a:t>发行利率钉住并略高于同期限储蓄存款利率，保证一定的吸引力；</a:t>
            </a:r>
            <a:r>
              <a:rPr lang="zh-CN" altLang="en-US" sz="1600" b="1" dirty="0">
                <a:latin typeface="微软雅黑" panose="020B0503020204020204" pitchFamily="34" charset="-122"/>
                <a:ea typeface="微软雅黑" panose="020B0503020204020204" pitchFamily="34" charset="-122"/>
              </a:rPr>
              <a:t>三是</a:t>
            </a:r>
            <a:r>
              <a:rPr lang="zh-CN" altLang="en-US" sz="1600" dirty="0">
                <a:latin typeface="微软雅黑" panose="020B0503020204020204" pitchFamily="34" charset="-122"/>
                <a:ea typeface="微软雅黑" panose="020B0503020204020204" pitchFamily="34" charset="-122"/>
              </a:rPr>
              <a:t>利用现有银行网点柜台向社会发行。</a:t>
            </a:r>
          </a:p>
          <a:p>
            <a:pPr indent="421200" algn="just">
              <a:lnSpc>
                <a:spcPct val="120000"/>
              </a:lnSpc>
              <a:spcAft>
                <a:spcPts val="600"/>
              </a:spcAft>
            </a:pPr>
            <a:r>
              <a:rPr lang="zh-CN" altLang="en-US" sz="1600" dirty="0">
                <a:latin typeface="微软雅黑" panose="020B0503020204020204" pitchFamily="34" charset="-122"/>
                <a:ea typeface="微软雅黑" panose="020B0503020204020204" pitchFamily="34" charset="-122"/>
              </a:rPr>
              <a:t>凭证式国债的这种设计思想既顺应了当时宏观经济环境，符合改革任务对国债发行工作的要求，也充分兼顾了发行人、投资人和发行中介机构三方面利益。</a:t>
            </a:r>
          </a:p>
          <a:p>
            <a:pPr indent="421200" algn="just">
              <a:lnSpc>
                <a:spcPct val="120000"/>
              </a:lnSpc>
              <a:spcAft>
                <a:spcPts val="600"/>
              </a:spcAft>
            </a:pPr>
            <a:r>
              <a:rPr lang="zh-CN" altLang="en-US" sz="1600" dirty="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rPr>
              <a:t>）对</a:t>
            </a:r>
            <a:r>
              <a:rPr lang="zh-CN" altLang="en-US" sz="1600" b="1" dirty="0">
                <a:solidFill>
                  <a:srgbClr val="C00000"/>
                </a:solidFill>
                <a:latin typeface="微软雅黑" panose="020B0503020204020204" pitchFamily="34" charset="-122"/>
                <a:ea typeface="微软雅黑" panose="020B0503020204020204" pitchFamily="34" charset="-122"/>
              </a:rPr>
              <a:t>发行人</a:t>
            </a:r>
            <a:r>
              <a:rPr lang="zh-CN" altLang="en-US" sz="1600" dirty="0">
                <a:latin typeface="微软雅黑" panose="020B0503020204020204" pitchFamily="34" charset="-122"/>
                <a:ea typeface="微软雅黑" panose="020B0503020204020204" pitchFamily="34" charset="-122"/>
              </a:rPr>
              <a:t>来说，凭证式国债在不增加货币总供给的前提下，直接将消费资金转化为生产建设资金，而且发行程序简单，节省人力和经费，部分替代了原先的实物国库券。</a:t>
            </a:r>
          </a:p>
          <a:p>
            <a:pPr indent="421200" algn="just">
              <a:lnSpc>
                <a:spcPct val="120000"/>
              </a:lnSpc>
              <a:spcAft>
                <a:spcPts val="600"/>
              </a:spcAft>
            </a:pPr>
            <a:r>
              <a:rPr lang="zh-CN" altLang="en-US" sz="1600" dirty="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rPr>
              <a:t>2</a:t>
            </a:r>
            <a:r>
              <a:rPr lang="zh-CN" altLang="en-US" sz="1600" dirty="0">
                <a:latin typeface="微软雅黑" panose="020B0503020204020204" pitchFamily="34" charset="-122"/>
                <a:ea typeface="微软雅黑" panose="020B0503020204020204" pitchFamily="34" charset="-122"/>
              </a:rPr>
              <a:t>）对</a:t>
            </a:r>
            <a:r>
              <a:rPr lang="zh-CN" altLang="en-US" sz="1600" b="1" dirty="0">
                <a:solidFill>
                  <a:srgbClr val="C00000"/>
                </a:solidFill>
                <a:latin typeface="微软雅黑" panose="020B0503020204020204" pitchFamily="34" charset="-122"/>
                <a:ea typeface="微软雅黑" panose="020B0503020204020204" pitchFamily="34" charset="-122"/>
              </a:rPr>
              <a:t>投资者</a:t>
            </a:r>
            <a:r>
              <a:rPr lang="zh-CN" altLang="en-US" sz="1600" dirty="0">
                <a:latin typeface="微软雅黑" panose="020B0503020204020204" pitchFamily="34" charset="-122"/>
                <a:ea typeface="微软雅黑" panose="020B0503020204020204" pitchFamily="34" charset="-122"/>
              </a:rPr>
              <a:t>来说，凭证式国债较好地满足了广大以</a:t>
            </a:r>
            <a:r>
              <a:rPr lang="zh-CN" altLang="en-US" sz="1600" b="1" dirty="0">
                <a:solidFill>
                  <a:srgbClr val="C00000"/>
                </a:solidFill>
                <a:latin typeface="微软雅黑" panose="020B0503020204020204" pitchFamily="34" charset="-122"/>
                <a:ea typeface="微软雅黑" panose="020B0503020204020204" pitchFamily="34" charset="-122"/>
              </a:rPr>
              <a:t>储蓄为目的</a:t>
            </a:r>
            <a:r>
              <a:rPr lang="zh-CN" altLang="en-US" sz="1600" dirty="0">
                <a:latin typeface="微软雅黑" panose="020B0503020204020204" pitchFamily="34" charset="-122"/>
                <a:ea typeface="微软雅黑" panose="020B0503020204020204" pitchFamily="34" charset="-122"/>
              </a:rPr>
              <a:t>的稳健投资者的购买需求。凭证式国债以国家信用作为担保，确保了</a:t>
            </a:r>
            <a:r>
              <a:rPr lang="zh-CN" altLang="en-US" sz="1600" b="1" dirty="0">
                <a:solidFill>
                  <a:srgbClr val="C00000"/>
                </a:solidFill>
                <a:latin typeface="微软雅黑" panose="020B0503020204020204" pitchFamily="34" charset="-122"/>
                <a:ea typeface="微软雅黑" panose="020B0503020204020204" pitchFamily="34" charset="-122"/>
              </a:rPr>
              <a:t>债权安全</a:t>
            </a:r>
            <a:r>
              <a:rPr lang="zh-CN" altLang="en-US" sz="1600" dirty="0">
                <a:latin typeface="微软雅黑" panose="020B0503020204020204" pitchFamily="34" charset="-122"/>
                <a:ea typeface="微软雅黑" panose="020B0503020204020204" pitchFamily="34" charset="-122"/>
              </a:rPr>
              <a:t>；投资</a:t>
            </a:r>
            <a:r>
              <a:rPr lang="zh-CN" altLang="en-US" sz="1600" b="1" dirty="0">
                <a:solidFill>
                  <a:srgbClr val="C00000"/>
                </a:solidFill>
                <a:latin typeface="微软雅黑" panose="020B0503020204020204" pitchFamily="34" charset="-122"/>
                <a:ea typeface="微软雅黑" panose="020B0503020204020204" pitchFamily="34" charset="-122"/>
              </a:rPr>
              <a:t>手续简便</a:t>
            </a:r>
            <a:r>
              <a:rPr lang="zh-CN" altLang="en-US" sz="1600" dirty="0">
                <a:latin typeface="微软雅黑" panose="020B0503020204020204" pitchFamily="34" charset="-122"/>
                <a:ea typeface="微软雅黑" panose="020B0503020204020204" pitchFamily="34" charset="-122"/>
              </a:rPr>
              <a:t>、提前兑取价格不会随市场利率的变动而变化，不需要太多专业理财知识；</a:t>
            </a:r>
            <a:r>
              <a:rPr lang="zh-CN" altLang="en-US" sz="1600" b="1" dirty="0">
                <a:solidFill>
                  <a:srgbClr val="C00000"/>
                </a:solidFill>
                <a:latin typeface="微软雅黑" panose="020B0503020204020204" pitchFamily="34" charset="-122"/>
                <a:ea typeface="微软雅黑" panose="020B0503020204020204" pitchFamily="34" charset="-122"/>
              </a:rPr>
              <a:t>利率较高</a:t>
            </a:r>
            <a:r>
              <a:rPr lang="zh-CN" altLang="en-US" sz="1600" dirty="0">
                <a:latin typeface="微软雅黑" panose="020B0503020204020204" pitchFamily="34" charset="-122"/>
                <a:ea typeface="微软雅黑" panose="020B0503020204020204" pitchFamily="34" charset="-122"/>
              </a:rPr>
              <a:t>，收益远高于当时相同期限的储蓄存款。</a:t>
            </a:r>
          </a:p>
          <a:p>
            <a:pPr indent="421200" algn="just">
              <a:lnSpc>
                <a:spcPct val="120000"/>
              </a:lnSpc>
              <a:spcAft>
                <a:spcPts val="600"/>
              </a:spcAft>
            </a:pPr>
            <a:r>
              <a:rPr lang="zh-CN" altLang="en-US" sz="1600" dirty="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）对</a:t>
            </a:r>
            <a:r>
              <a:rPr lang="zh-CN" altLang="en-US" sz="1600" b="1" dirty="0">
                <a:solidFill>
                  <a:srgbClr val="C00000"/>
                </a:solidFill>
                <a:latin typeface="微软雅黑" panose="020B0503020204020204" pitchFamily="34" charset="-122"/>
                <a:ea typeface="微软雅黑" panose="020B0503020204020204" pitchFamily="34" charset="-122"/>
              </a:rPr>
              <a:t>发行中介机构</a:t>
            </a:r>
            <a:r>
              <a:rPr lang="zh-CN" altLang="en-US" sz="1600" dirty="0">
                <a:latin typeface="微软雅黑" panose="020B0503020204020204" pitchFamily="34" charset="-122"/>
                <a:ea typeface="微软雅黑" panose="020B0503020204020204" pitchFamily="34" charset="-122"/>
              </a:rPr>
              <a:t>来说，以国有商业银行为主的承销机构网点众多，硬件设施齐全，从业人员具备必要的金融知识，客观上适合代理发行凭证式国债。由于销售凭证式国债即可以取得一定的</a:t>
            </a:r>
            <a:r>
              <a:rPr lang="zh-CN" altLang="en-US" sz="1600" b="1" dirty="0">
                <a:solidFill>
                  <a:srgbClr val="C00000"/>
                </a:solidFill>
                <a:latin typeface="微软雅黑" panose="020B0503020204020204" pitchFamily="34" charset="-122"/>
                <a:ea typeface="微软雅黑" panose="020B0503020204020204" pitchFamily="34" charset="-122"/>
              </a:rPr>
              <a:t>承销手续费</a:t>
            </a:r>
            <a:r>
              <a:rPr lang="zh-CN" altLang="en-US" sz="1600" dirty="0">
                <a:latin typeface="微软雅黑" panose="020B0503020204020204" pitchFamily="34" charset="-122"/>
                <a:ea typeface="微软雅黑" panose="020B0503020204020204" pitchFamily="34" charset="-122"/>
              </a:rPr>
              <a:t>，也可以</a:t>
            </a:r>
            <a:r>
              <a:rPr lang="zh-CN" altLang="en-US" sz="1600" b="1" dirty="0">
                <a:solidFill>
                  <a:srgbClr val="C00000"/>
                </a:solidFill>
                <a:latin typeface="微软雅黑" panose="020B0503020204020204" pitchFamily="34" charset="-122"/>
                <a:ea typeface="微软雅黑" panose="020B0503020204020204" pitchFamily="34" charset="-122"/>
              </a:rPr>
              <a:t>扩大知名度</a:t>
            </a:r>
            <a:r>
              <a:rPr lang="zh-CN" altLang="en-US" sz="1600" dirty="0">
                <a:latin typeface="微软雅黑" panose="020B0503020204020204" pitchFamily="34" charset="-122"/>
                <a:ea typeface="微软雅黑" panose="020B0503020204020204" pitchFamily="34" charset="-122"/>
              </a:rPr>
              <a:t>、增加业务品种，对</a:t>
            </a:r>
            <a:r>
              <a:rPr lang="zh-CN" altLang="en-US" sz="1600" b="1" dirty="0">
                <a:solidFill>
                  <a:srgbClr val="C00000"/>
                </a:solidFill>
                <a:latin typeface="微软雅黑" panose="020B0503020204020204" pitchFamily="34" charset="-122"/>
                <a:ea typeface="微软雅黑" panose="020B0503020204020204" pitchFamily="34" charset="-122"/>
              </a:rPr>
              <a:t>吸引存款客户</a:t>
            </a:r>
            <a:r>
              <a:rPr lang="zh-CN" altLang="en-US" sz="1600" dirty="0">
                <a:latin typeface="微软雅黑" panose="020B0503020204020204" pitchFamily="34" charset="-122"/>
                <a:ea typeface="微软雅黑" panose="020B0503020204020204" pitchFamily="34" charset="-122"/>
              </a:rPr>
              <a:t>也有一定促进作用，符合国有商业银行</a:t>
            </a:r>
            <a:r>
              <a:rPr lang="zh-CN" altLang="en-US" sz="1600" b="1" dirty="0">
                <a:solidFill>
                  <a:srgbClr val="C00000"/>
                </a:solidFill>
                <a:latin typeface="微软雅黑" panose="020B0503020204020204" pitchFamily="34" charset="-122"/>
                <a:ea typeface="微软雅黑" panose="020B0503020204020204" pitchFamily="34" charset="-122"/>
              </a:rPr>
              <a:t>商业化经营</a:t>
            </a:r>
            <a:r>
              <a:rPr lang="zh-CN" altLang="en-US" sz="1600" dirty="0">
                <a:latin typeface="微软雅黑" panose="020B0503020204020204" pitchFamily="34" charset="-122"/>
                <a:ea typeface="微软雅黑" panose="020B0503020204020204" pitchFamily="34" charset="-122"/>
              </a:rPr>
              <a:t>的要求。</a:t>
            </a:r>
            <a:endParaRPr lang="en-US" altLang="zh-CN" sz="1600" dirty="0">
              <a:latin typeface="微软雅黑" panose="020B0503020204020204" pitchFamily="34" charset="-122"/>
              <a:ea typeface="微软雅黑" panose="020B0503020204020204" pitchFamily="34" charset="-122"/>
            </a:endParaRPr>
          </a:p>
          <a:p>
            <a:pPr indent="421200" algn="just">
              <a:lnSpc>
                <a:spcPct val="120000"/>
              </a:lnSpc>
              <a:spcAft>
                <a:spcPts val="600"/>
              </a:spcAft>
            </a:pPr>
            <a:r>
              <a:rPr lang="zh-CN" altLang="en-US" sz="1600" dirty="0">
                <a:latin typeface="微软雅黑" panose="020B0503020204020204" pitchFamily="34" charset="-122"/>
                <a:ea typeface="微软雅黑" panose="020B0503020204020204" pitchFamily="34" charset="-122"/>
              </a:rPr>
              <a:t>正是由于上述原因，凭证式国债一经推出便受到普遍欢迎。自此，凭证式国债成为</a:t>
            </a:r>
            <a:r>
              <a:rPr lang="zh-CN" altLang="en-US" sz="1600" b="1" dirty="0">
                <a:solidFill>
                  <a:srgbClr val="C00000"/>
                </a:solidFill>
                <a:latin typeface="微软雅黑" panose="020B0503020204020204" pitchFamily="34" charset="-122"/>
                <a:ea typeface="微软雅黑" panose="020B0503020204020204" pitchFamily="34" charset="-122"/>
              </a:rPr>
              <a:t>中央财政</a:t>
            </a:r>
            <a:r>
              <a:rPr lang="zh-CN" altLang="en-US" sz="1600" dirty="0">
                <a:latin typeface="微软雅黑" panose="020B0503020204020204" pitchFamily="34" charset="-122"/>
                <a:ea typeface="微软雅黑" panose="020B0503020204020204" pitchFamily="34" charset="-122"/>
              </a:rPr>
              <a:t>最稳定、最可靠的债务融资工具之一（见教材表</a:t>
            </a:r>
            <a:r>
              <a:rPr lang="en-US" altLang="zh-CN" sz="1600" dirty="0">
                <a:latin typeface="微软雅黑" panose="020B0503020204020204" pitchFamily="34" charset="-122"/>
                <a:ea typeface="微软雅黑" panose="020B0503020204020204" pitchFamily="34" charset="-122"/>
              </a:rPr>
              <a:t>10.1</a:t>
            </a:r>
            <a:r>
              <a:rPr lang="zh-CN" altLang="en-US" sz="1600" dirty="0">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8495197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52A54AD6-8538-48B1-A7AD-019BB882B3EA}"/>
              </a:ext>
            </a:extLst>
          </p:cNvPr>
          <p:cNvSpPr>
            <a:spLocks noGrp="1"/>
          </p:cNvSpPr>
          <p:nvPr>
            <p:ph type="sldNum" sz="quarter" idx="12"/>
          </p:nvPr>
        </p:nvSpPr>
        <p:spPr/>
        <p:txBody>
          <a:bodyPr/>
          <a:lstStyle/>
          <a:p>
            <a:fld id="{F923ED49-D744-4066-8B28-E413A5EA25A0}" type="slidenum">
              <a:rPr lang="zh-CN" altLang="en-US" smtClean="0"/>
              <a:pPr/>
              <a:t>8</a:t>
            </a:fld>
            <a:endParaRPr lang="zh-CN" altLang="en-US"/>
          </a:p>
        </p:txBody>
      </p:sp>
      <p:sp>
        <p:nvSpPr>
          <p:cNvPr id="4" name="文本框 3">
            <a:extLst>
              <a:ext uri="{FF2B5EF4-FFF2-40B4-BE49-F238E27FC236}">
                <a16:creationId xmlns:a16="http://schemas.microsoft.com/office/drawing/2014/main" id="{709FB81E-C686-4FB4-959F-32657012FEEF}"/>
              </a:ext>
            </a:extLst>
          </p:cNvPr>
          <p:cNvSpPr txBox="1"/>
          <p:nvPr/>
        </p:nvSpPr>
        <p:spPr>
          <a:xfrm>
            <a:off x="791580" y="764704"/>
            <a:ext cx="7560840" cy="4865563"/>
          </a:xfrm>
          <a:prstGeom prst="rect">
            <a:avLst/>
          </a:prstGeom>
          <a:noFill/>
        </p:spPr>
        <p:txBody>
          <a:bodyPr wrap="square" rtlCol="0">
            <a:spAutoFit/>
          </a:bodyPr>
          <a:lstStyle/>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凭证式国债品种确立以后，发行规模的安排张弛有度，为国债市场化改革创造了良好条件。</a:t>
            </a: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endParaRPr lang="en-US" altLang="zh-CN" sz="1600" dirty="0">
              <a:latin typeface="微软雅黑" panose="020B0503020204020204" pitchFamily="34" charset="-122"/>
              <a:ea typeface="微软雅黑" panose="020B0503020204020204" pitchFamily="34" charset="-122"/>
            </a:endParaRPr>
          </a:p>
          <a:p>
            <a:pPr indent="421200" algn="just">
              <a:lnSpc>
                <a:spcPct val="150000"/>
              </a:lnSpc>
              <a:spcAft>
                <a:spcPts val="600"/>
              </a:spcAft>
            </a:pPr>
            <a:r>
              <a:rPr lang="zh-CN" altLang="en-US" sz="1600" dirty="0">
                <a:latin typeface="微软雅黑" panose="020B0503020204020204" pitchFamily="34" charset="-122"/>
                <a:ea typeface="微软雅黑" panose="020B0503020204020204" pitchFamily="34" charset="-122"/>
              </a:rPr>
              <a:t>中国人民银行、财政部</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关于</a:t>
            </a:r>
            <a:r>
              <a:rPr lang="en-US" altLang="zh-CN" sz="1600" dirty="0">
                <a:latin typeface="微软雅黑" panose="020B0503020204020204" pitchFamily="34" charset="-122"/>
                <a:ea typeface="微软雅黑" panose="020B0503020204020204" pitchFamily="34" charset="-122"/>
              </a:rPr>
              <a:t>2012</a:t>
            </a:r>
            <a:r>
              <a:rPr lang="zh-CN" altLang="en-US" sz="1600" dirty="0">
                <a:latin typeface="微软雅黑" panose="020B0503020204020204" pitchFamily="34" charset="-122"/>
                <a:ea typeface="微软雅黑" panose="020B0503020204020204" pitchFamily="34" charset="-122"/>
              </a:rPr>
              <a:t>年凭证式国债改革工作的指导意见</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，正式启动</a:t>
            </a:r>
            <a:r>
              <a:rPr lang="zh-CN" altLang="en-US" sz="1600" b="1" dirty="0">
                <a:solidFill>
                  <a:srgbClr val="C00000"/>
                </a:solidFill>
                <a:latin typeface="微软雅黑" panose="020B0503020204020204" pitchFamily="34" charset="-122"/>
                <a:ea typeface="微软雅黑" panose="020B0503020204020204" pitchFamily="34" charset="-122"/>
              </a:rPr>
              <a:t>凭证式国债管理改革</a:t>
            </a:r>
            <a:r>
              <a:rPr lang="zh-CN" altLang="en-US" sz="1600" dirty="0">
                <a:latin typeface="微软雅黑" panose="020B0503020204020204" pitchFamily="34" charset="-122"/>
                <a:ea typeface="微软雅黑" panose="020B0503020204020204" pitchFamily="34" charset="-122"/>
              </a:rPr>
              <a:t>工作：</a:t>
            </a:r>
          </a:p>
          <a:p>
            <a:pPr marL="285750" indent="-285750" algn="just">
              <a:lnSpc>
                <a:spcPct val="150000"/>
              </a:lnSpc>
              <a:spcAft>
                <a:spcPts val="600"/>
              </a:spcAft>
              <a:buFont typeface="Wingdings" panose="05000000000000000000" pitchFamily="2" charset="2"/>
              <a:buChar char="l"/>
            </a:pPr>
            <a:r>
              <a:rPr lang="zh-CN" altLang="en-US" sz="1600" b="1" dirty="0">
                <a:latin typeface="微软雅黑" panose="020B0503020204020204" pitchFamily="34" charset="-122"/>
                <a:ea typeface="微软雅黑" panose="020B0503020204020204" pitchFamily="34" charset="-122"/>
              </a:rPr>
              <a:t>一是</a:t>
            </a:r>
            <a:r>
              <a:rPr lang="zh-CN" altLang="en-US" sz="1600" dirty="0">
                <a:latin typeface="微软雅黑" panose="020B0503020204020204" pitchFamily="34" charset="-122"/>
                <a:ea typeface="微软雅黑" panose="020B0503020204020204" pitchFamily="34" charset="-122"/>
              </a:rPr>
              <a:t>凭证式国债</a:t>
            </a:r>
            <a:r>
              <a:rPr lang="zh-CN" altLang="en-US" sz="1600" b="1" dirty="0">
                <a:solidFill>
                  <a:srgbClr val="C00000"/>
                </a:solidFill>
                <a:latin typeface="微软雅黑" panose="020B0503020204020204" pitchFamily="34" charset="-122"/>
                <a:ea typeface="微软雅黑" panose="020B0503020204020204" pitchFamily="34" charset="-122"/>
              </a:rPr>
              <a:t>仅面向个人投资者</a:t>
            </a:r>
            <a:r>
              <a:rPr lang="zh-CN" altLang="en-US" sz="1600" dirty="0">
                <a:latin typeface="微软雅黑" panose="020B0503020204020204" pitchFamily="34" charset="-122"/>
                <a:ea typeface="微软雅黑" panose="020B0503020204020204" pitchFamily="34" charset="-122"/>
              </a:rPr>
              <a:t>发售，不得向政府机关、企事业单位、社会团体等机构投资者发售。</a:t>
            </a:r>
          </a:p>
          <a:p>
            <a:pPr marL="285750" indent="-285750" algn="just">
              <a:lnSpc>
                <a:spcPct val="150000"/>
              </a:lnSpc>
              <a:spcAft>
                <a:spcPts val="600"/>
              </a:spcAft>
              <a:buFont typeface="Wingdings" panose="05000000000000000000" pitchFamily="2" charset="2"/>
              <a:buChar char="l"/>
            </a:pPr>
            <a:r>
              <a:rPr lang="zh-CN" altLang="en-US" sz="1600" b="1" dirty="0">
                <a:latin typeface="微软雅黑" panose="020B0503020204020204" pitchFamily="34" charset="-122"/>
                <a:ea typeface="微软雅黑" panose="020B0503020204020204" pitchFamily="34" charset="-122"/>
              </a:rPr>
              <a:t>二是</a:t>
            </a:r>
            <a:r>
              <a:rPr lang="zh-CN" altLang="en-US" sz="1600" dirty="0">
                <a:latin typeface="微软雅黑" panose="020B0503020204020204" pitchFamily="34" charset="-122"/>
                <a:ea typeface="微软雅黑" panose="020B0503020204020204" pitchFamily="34" charset="-122"/>
              </a:rPr>
              <a:t>凭证式国债的</a:t>
            </a:r>
            <a:r>
              <a:rPr lang="zh-CN" altLang="en-US" sz="1600" b="1" dirty="0">
                <a:solidFill>
                  <a:srgbClr val="C00000"/>
                </a:solidFill>
                <a:latin typeface="微软雅黑" panose="020B0503020204020204" pitchFamily="34" charset="-122"/>
                <a:ea typeface="微软雅黑" panose="020B0503020204020204" pitchFamily="34" charset="-122"/>
              </a:rPr>
              <a:t>承销方式</a:t>
            </a:r>
            <a:r>
              <a:rPr lang="zh-CN" altLang="en-US" sz="1600" dirty="0">
                <a:latin typeface="微软雅黑" panose="020B0503020204020204" pitchFamily="34" charset="-122"/>
                <a:ea typeface="微软雅黑" panose="020B0503020204020204" pitchFamily="34" charset="-122"/>
              </a:rPr>
              <a:t>由各储蓄国债承销团成员承购包销改为</a:t>
            </a:r>
            <a:r>
              <a:rPr lang="zh-CN" altLang="en-US" sz="1600" b="1" dirty="0">
                <a:solidFill>
                  <a:srgbClr val="C00000"/>
                </a:solidFill>
                <a:latin typeface="微软雅黑" panose="020B0503020204020204" pitchFamily="34" charset="-122"/>
                <a:ea typeface="微软雅黑" panose="020B0503020204020204" pitchFamily="34" charset="-122"/>
              </a:rPr>
              <a:t>代销</a:t>
            </a:r>
            <a:r>
              <a:rPr lang="zh-CN" altLang="en-US" sz="1600" dirty="0">
                <a:latin typeface="微软雅黑" panose="020B0503020204020204" pitchFamily="34" charset="-122"/>
                <a:ea typeface="微软雅黑" panose="020B0503020204020204" pitchFamily="34" charset="-122"/>
              </a:rPr>
              <a:t>。发行结束后，各承销团成员须准确计算各品种当期凭证式国债实际发售金额，并将剩余代销额度予以注销，不得自行持有或继续向投资者发售。</a:t>
            </a:r>
          </a:p>
          <a:p>
            <a:pPr marL="285750" indent="-285750" algn="just">
              <a:lnSpc>
                <a:spcPct val="150000"/>
              </a:lnSpc>
              <a:spcAft>
                <a:spcPts val="600"/>
              </a:spcAft>
              <a:buFont typeface="Wingdings" panose="05000000000000000000" pitchFamily="2" charset="2"/>
              <a:buChar char="l"/>
            </a:pPr>
            <a:r>
              <a:rPr lang="zh-CN" altLang="en-US" sz="1600" b="1" dirty="0">
                <a:latin typeface="微软雅黑" panose="020B0503020204020204" pitchFamily="34" charset="-122"/>
                <a:ea typeface="微软雅黑" panose="020B0503020204020204" pitchFamily="34" charset="-122"/>
              </a:rPr>
              <a:t>三是</a:t>
            </a:r>
            <a:r>
              <a:rPr lang="zh-CN" altLang="en-US" sz="1600" dirty="0">
                <a:latin typeface="微软雅黑" panose="020B0503020204020204" pitchFamily="34" charset="-122"/>
                <a:ea typeface="微软雅黑" panose="020B0503020204020204" pitchFamily="34" charset="-122"/>
              </a:rPr>
              <a:t>凭证式国债发行期结束后，如投资者提前兑取，由</a:t>
            </a:r>
            <a:r>
              <a:rPr lang="zh-CN" altLang="en-US" sz="1600" b="1" dirty="0">
                <a:solidFill>
                  <a:srgbClr val="C00000"/>
                </a:solidFill>
                <a:latin typeface="微软雅黑" panose="020B0503020204020204" pitchFamily="34" charset="-122"/>
                <a:ea typeface="微软雅黑" panose="020B0503020204020204" pitchFamily="34" charset="-122"/>
              </a:rPr>
              <a:t>承销团成员</a:t>
            </a:r>
            <a:r>
              <a:rPr lang="zh-CN" altLang="en-US" sz="1600" dirty="0">
                <a:latin typeface="微软雅黑" panose="020B0503020204020204" pitchFamily="34" charset="-122"/>
                <a:ea typeface="微软雅黑" panose="020B0503020204020204" pitchFamily="34" charset="-122"/>
              </a:rPr>
              <a:t>持有到期，不得再次面向投资者发售。</a:t>
            </a:r>
          </a:p>
        </p:txBody>
      </p:sp>
    </p:spTree>
    <p:extLst>
      <p:ext uri="{BB962C8B-B14F-4D97-AF65-F5344CB8AC3E}">
        <p14:creationId xmlns:p14="http://schemas.microsoft.com/office/powerpoint/2010/main" val="24372079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89992155-D7BF-4806-8EAB-32554B1FB7B4}"/>
              </a:ext>
            </a:extLst>
          </p:cNvPr>
          <p:cNvSpPr>
            <a:spLocks noGrp="1"/>
          </p:cNvSpPr>
          <p:nvPr>
            <p:ph type="sldNum" sz="quarter" idx="12"/>
          </p:nvPr>
        </p:nvSpPr>
        <p:spPr/>
        <p:txBody>
          <a:bodyPr/>
          <a:lstStyle/>
          <a:p>
            <a:fld id="{F923ED49-D744-4066-8B28-E413A5EA25A0}" type="slidenum">
              <a:rPr lang="zh-CN" altLang="en-US" smtClean="0"/>
              <a:pPr/>
              <a:t>9</a:t>
            </a:fld>
            <a:endParaRPr lang="zh-CN" altLang="en-US"/>
          </a:p>
        </p:txBody>
      </p:sp>
      <p:sp>
        <p:nvSpPr>
          <p:cNvPr id="4" name="文本框 3">
            <a:extLst>
              <a:ext uri="{FF2B5EF4-FFF2-40B4-BE49-F238E27FC236}">
                <a16:creationId xmlns:a16="http://schemas.microsoft.com/office/drawing/2014/main" id="{3CF546A5-134F-486B-B9AB-EBB34B64C91F}"/>
              </a:ext>
            </a:extLst>
          </p:cNvPr>
          <p:cNvSpPr txBox="1"/>
          <p:nvPr/>
        </p:nvSpPr>
        <p:spPr>
          <a:xfrm>
            <a:off x="721047" y="657145"/>
            <a:ext cx="6228692" cy="581057"/>
          </a:xfrm>
          <a:prstGeom prst="rect">
            <a:avLst/>
          </a:prstGeom>
          <a:noFill/>
        </p:spPr>
        <p:txBody>
          <a:bodyPr wrap="square" rtlCol="0">
            <a:spAutoFit/>
          </a:bodyPr>
          <a:lstStyle/>
          <a:p>
            <a:pPr indent="421200" algn="just">
              <a:lnSpc>
                <a:spcPct val="150000"/>
              </a:lnSpc>
              <a:spcAft>
                <a:spcPts val="600"/>
              </a:spcAft>
            </a:pPr>
            <a:r>
              <a:rPr lang="zh-CN" altLang="en-US" sz="2400" b="1" dirty="0">
                <a:latin typeface="微软雅黑" panose="020B0503020204020204" pitchFamily="34" charset="-122"/>
                <a:ea typeface="微软雅黑" panose="020B0503020204020204" pitchFamily="34" charset="-122"/>
              </a:rPr>
              <a:t>三、储蓄国债与记账式国债的主要区别</a:t>
            </a:r>
          </a:p>
        </p:txBody>
      </p:sp>
      <p:sp>
        <p:nvSpPr>
          <p:cNvPr id="5" name="AutoShape 3">
            <a:extLst>
              <a:ext uri="{FF2B5EF4-FFF2-40B4-BE49-F238E27FC236}">
                <a16:creationId xmlns:a16="http://schemas.microsoft.com/office/drawing/2014/main" id="{3FA017AE-40E7-4CBF-B0B0-F22E9DA81CD3}"/>
              </a:ext>
            </a:extLst>
          </p:cNvPr>
          <p:cNvSpPr>
            <a:spLocks noChangeArrowheads="1"/>
          </p:cNvSpPr>
          <p:nvPr/>
        </p:nvSpPr>
        <p:spPr bwMode="gray">
          <a:xfrm rot="5400000">
            <a:off x="1691278" y="2671895"/>
            <a:ext cx="3637830" cy="3204977"/>
          </a:xfrm>
          <a:prstGeom prst="roundRect">
            <a:avLst>
              <a:gd name="adj" fmla="val 19894"/>
            </a:avLst>
          </a:prstGeom>
          <a:gradFill rotWithShape="1">
            <a:gsLst>
              <a:gs pos="0">
                <a:schemeClr val="bg1">
                  <a:gamma/>
                  <a:shade val="78824"/>
                  <a:invGamma/>
                  <a:alpha val="98000"/>
                </a:schemeClr>
              </a:gs>
              <a:gs pos="50000">
                <a:schemeClr val="bg1"/>
              </a:gs>
              <a:gs pos="100000">
                <a:schemeClr val="bg1">
                  <a:gamma/>
                  <a:shade val="78824"/>
                  <a:invGamma/>
                  <a:alpha val="98000"/>
                </a:schemeClr>
              </a:gs>
            </a:gsLst>
            <a:lin ang="5400000" scaled="1"/>
          </a:gradFill>
          <a:ln w="38100" algn="ctr">
            <a:solidFill>
              <a:srgbClr val="DDDDDD"/>
            </a:solidFill>
            <a:round/>
            <a:headEnd/>
            <a:tailEnd/>
          </a:ln>
          <a:effectLst/>
        </p:spPr>
        <p:txBody>
          <a:bodyPr wrap="none" anchor="ctr"/>
          <a:lstStyle/>
          <a:p>
            <a:endParaRPr lang="zh-CN" altLang="en-US"/>
          </a:p>
        </p:txBody>
      </p:sp>
      <p:sp>
        <p:nvSpPr>
          <p:cNvPr id="6" name="Text Box 6">
            <a:extLst>
              <a:ext uri="{FF2B5EF4-FFF2-40B4-BE49-F238E27FC236}">
                <a16:creationId xmlns:a16="http://schemas.microsoft.com/office/drawing/2014/main" id="{89128C89-F361-4EEB-B2B3-2855F3C00704}"/>
              </a:ext>
            </a:extLst>
          </p:cNvPr>
          <p:cNvSpPr txBox="1">
            <a:spLocks noChangeArrowheads="1"/>
          </p:cNvSpPr>
          <p:nvPr/>
        </p:nvSpPr>
        <p:spPr bwMode="gray">
          <a:xfrm>
            <a:off x="1937457" y="2576110"/>
            <a:ext cx="3112778" cy="3516475"/>
          </a:xfrm>
          <a:prstGeom prst="rect">
            <a:avLst/>
          </a:prstGeom>
          <a:noFill/>
          <a:ln w="9525" algn="ctr">
            <a:noFill/>
            <a:miter lim="800000"/>
            <a:headEnd/>
            <a:tailEnd/>
          </a:ln>
          <a:effectLst/>
        </p:spPr>
        <p:txBody>
          <a:bodyPr wrap="square">
            <a:spAutoFit/>
          </a:bodyPr>
          <a:lstStyle/>
          <a:p>
            <a:pPr marL="285750" indent="-285750" algn="just" eaLnBrk="0" hangingPunct="0">
              <a:lnSpc>
                <a:spcPct val="150000"/>
              </a:lnSpc>
              <a:spcAft>
                <a:spcPts val="1000"/>
              </a:spcAft>
              <a:buFont typeface="Arial" panose="020B0604020202020204" pitchFamily="34" charset="0"/>
              <a:buChar char="•"/>
            </a:pPr>
            <a:r>
              <a:rPr lang="zh-CN" altLang="en-US"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面向个人投资者发行；</a:t>
            </a:r>
            <a:endParaRPr lang="en-US"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eaLnBrk="0" hangingPunct="0">
              <a:lnSpc>
                <a:spcPct val="150000"/>
              </a:lnSpc>
              <a:spcAft>
                <a:spcPts val="1000"/>
              </a:spcAft>
              <a:buFont typeface="Arial" panose="020B0604020202020204" pitchFamily="34" charset="0"/>
              <a:buChar char="•"/>
            </a:pPr>
            <a:r>
              <a:rPr lang="zh-CN" altLang="en-US" sz="1600" kern="0" dirty="0">
                <a:effectLst/>
                <a:latin typeface="微软雅黑" panose="020B0503020204020204" pitchFamily="34" charset="-122"/>
                <a:ea typeface="微软雅黑" panose="020B0503020204020204" pitchFamily="34" charset="-122"/>
                <a:cs typeface="Times New Roman" panose="02020603050405020304" pitchFamily="18" charset="0"/>
              </a:rPr>
              <a:t>利率</a:t>
            </a:r>
            <a:r>
              <a:rPr lang="zh-CN" altLang="zh-CN" sz="1600" kern="0" dirty="0">
                <a:effectLst/>
                <a:latin typeface="微软雅黑" panose="020B0503020204020204" pitchFamily="34" charset="-122"/>
                <a:ea typeface="微软雅黑" panose="020B0503020204020204" pitchFamily="34" charset="-122"/>
                <a:cs typeface="Times New Roman" panose="02020603050405020304" pitchFamily="18" charset="0"/>
              </a:rPr>
              <a:t>由财政部和中国人民银行比照储蓄存款基准利率，结合金融市场情况确定</a:t>
            </a:r>
            <a:r>
              <a:rPr lang="zh-CN" altLang="en-US" sz="1600" kern="0" dirty="0">
                <a:effectLst/>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0" dirty="0">
              <a:effectLst/>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eaLnBrk="0" hangingPunct="0">
              <a:lnSpc>
                <a:spcPct val="150000"/>
              </a:lnSpc>
              <a:spcAft>
                <a:spcPts val="1000"/>
              </a:spcAft>
              <a:buFont typeface="Arial" panose="020B0604020202020204" pitchFamily="34" charset="0"/>
              <a:buChar char="•"/>
            </a:pPr>
            <a:r>
              <a:rPr lang="zh-CN" altLang="zh-CN" sz="1600" kern="0" dirty="0">
                <a:effectLst/>
                <a:latin typeface="微软雅黑" panose="020B0503020204020204" pitchFamily="34" charset="-122"/>
                <a:ea typeface="微软雅黑" panose="020B0503020204020204" pitchFamily="34" charset="-122"/>
                <a:cs typeface="Times New Roman" panose="02020603050405020304" pitchFamily="18" charset="0"/>
              </a:rPr>
              <a:t>不可以上市流通</a:t>
            </a:r>
            <a:r>
              <a:rPr lang="zh-CN" altLang="en-US" sz="1600" kern="0" dirty="0">
                <a:effectLst/>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0" dirty="0">
              <a:effectLst/>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eaLnBrk="0" hangingPunct="0">
              <a:lnSpc>
                <a:spcPct val="150000"/>
              </a:lnSpc>
              <a:spcAft>
                <a:spcPts val="1000"/>
              </a:spcAft>
              <a:buFont typeface="Arial" panose="020B0604020202020204" pitchFamily="34" charset="0"/>
              <a:buChar char="•"/>
            </a:pPr>
            <a:r>
              <a:rPr lang="zh-CN" altLang="en-US"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提前兑取、质押贷款等方式；</a:t>
            </a:r>
            <a:endParaRPr lang="en-US"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eaLnBrk="0" hangingPunct="0">
              <a:lnSpc>
                <a:spcPct val="150000"/>
              </a:lnSpc>
              <a:spcAft>
                <a:spcPts val="1000"/>
              </a:spcAft>
              <a:buFont typeface="Arial" panose="020B0604020202020204" pitchFamily="34" charset="0"/>
              <a:buChar char="•"/>
            </a:pPr>
            <a:r>
              <a:rPr lang="zh-CN" altLang="en-US"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可以预知的，不承担市场利率变动带来的价格风险。</a:t>
            </a:r>
            <a:endParaRPr lang="en-US"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AutoShape 7">
            <a:extLst>
              <a:ext uri="{FF2B5EF4-FFF2-40B4-BE49-F238E27FC236}">
                <a16:creationId xmlns:a16="http://schemas.microsoft.com/office/drawing/2014/main" id="{C1F5EB69-3830-4364-BE2C-F3A21657DB20}"/>
              </a:ext>
            </a:extLst>
          </p:cNvPr>
          <p:cNvSpPr>
            <a:spLocks noChangeArrowheads="1"/>
          </p:cNvSpPr>
          <p:nvPr/>
        </p:nvSpPr>
        <p:spPr bwMode="gray">
          <a:xfrm rot="5400000">
            <a:off x="5370246" y="2671577"/>
            <a:ext cx="3638461" cy="3204979"/>
          </a:xfrm>
          <a:prstGeom prst="roundRect">
            <a:avLst>
              <a:gd name="adj" fmla="val 19894"/>
            </a:avLst>
          </a:prstGeom>
          <a:gradFill rotWithShape="1">
            <a:gsLst>
              <a:gs pos="0">
                <a:schemeClr val="bg1">
                  <a:gamma/>
                  <a:shade val="78824"/>
                  <a:invGamma/>
                  <a:alpha val="98000"/>
                </a:schemeClr>
              </a:gs>
              <a:gs pos="50000">
                <a:schemeClr val="bg1"/>
              </a:gs>
              <a:gs pos="100000">
                <a:schemeClr val="bg1">
                  <a:gamma/>
                  <a:shade val="78824"/>
                  <a:invGamma/>
                  <a:alpha val="98000"/>
                </a:schemeClr>
              </a:gs>
            </a:gsLst>
            <a:lin ang="5400000" scaled="1"/>
          </a:gradFill>
          <a:ln w="38100" algn="ctr">
            <a:solidFill>
              <a:srgbClr val="DDDDDD"/>
            </a:solidFill>
            <a:round/>
            <a:headEnd/>
            <a:tailEnd/>
          </a:ln>
          <a:effectLst/>
        </p:spPr>
        <p:txBody>
          <a:bodyPr wrap="none" anchor="ctr"/>
          <a:lstStyle/>
          <a:p>
            <a:endParaRPr lang="zh-CN" altLang="en-US"/>
          </a:p>
        </p:txBody>
      </p:sp>
      <p:sp>
        <p:nvSpPr>
          <p:cNvPr id="8" name="Text Box 10">
            <a:extLst>
              <a:ext uri="{FF2B5EF4-FFF2-40B4-BE49-F238E27FC236}">
                <a16:creationId xmlns:a16="http://schemas.microsoft.com/office/drawing/2014/main" id="{A55A66E3-6E5A-47E1-9E0C-D80928F73BD4}"/>
              </a:ext>
            </a:extLst>
          </p:cNvPr>
          <p:cNvSpPr txBox="1">
            <a:spLocks noChangeArrowheads="1"/>
          </p:cNvSpPr>
          <p:nvPr/>
        </p:nvSpPr>
        <p:spPr bwMode="gray">
          <a:xfrm>
            <a:off x="5623491" y="2569408"/>
            <a:ext cx="2977800" cy="3480568"/>
          </a:xfrm>
          <a:prstGeom prst="rect">
            <a:avLst/>
          </a:prstGeom>
          <a:noFill/>
          <a:ln w="9525" algn="ctr">
            <a:noFill/>
            <a:miter lim="800000"/>
            <a:headEnd/>
            <a:tailEnd/>
          </a:ln>
          <a:effectLst/>
        </p:spPr>
        <p:txBody>
          <a:bodyPr wrap="square">
            <a:spAutoFit/>
          </a:bodyPr>
          <a:lstStyle/>
          <a:p>
            <a:pPr marL="285750" indent="-285750" algn="just" eaLnBrk="0" hangingPunct="0">
              <a:lnSpc>
                <a:spcPct val="150000"/>
              </a:lnSpc>
              <a:spcAft>
                <a:spcPts val="1000"/>
              </a:spcAft>
              <a:buFont typeface="Arial" panose="020B0604020202020204" pitchFamily="34" charset="0"/>
              <a:buChar char="•"/>
            </a:pPr>
            <a:r>
              <a:rPr lang="zh-CN" altLang="en-US"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面向全社会发行；</a:t>
            </a:r>
            <a:endParaRPr lang="en-US"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eaLnBrk="0" hangingPunct="0">
              <a:lnSpc>
                <a:spcPct val="150000"/>
              </a:lnSpc>
              <a:spcBef>
                <a:spcPts val="1600"/>
              </a:spcBef>
              <a:spcAft>
                <a:spcPts val="2200"/>
              </a:spcAft>
              <a:buFont typeface="Arial" panose="020B0604020202020204" pitchFamily="34" charset="0"/>
              <a:buChar char="•"/>
            </a:pPr>
            <a:r>
              <a:rPr lang="zh-CN" altLang="en-US" sz="1600" kern="0" dirty="0">
                <a:effectLst/>
                <a:latin typeface="微软雅黑" panose="020B0503020204020204" pitchFamily="34" charset="-122"/>
                <a:ea typeface="微软雅黑" panose="020B0503020204020204" pitchFamily="34" charset="-122"/>
                <a:cs typeface="Times New Roman" panose="02020603050405020304" pitchFamily="18" charset="0"/>
              </a:rPr>
              <a:t>利率</a:t>
            </a:r>
            <a:r>
              <a:rPr lang="zh-CN" altLang="zh-CN" sz="1600" kern="0" dirty="0">
                <a:effectLst/>
                <a:latin typeface="微软雅黑" panose="020B0503020204020204" pitchFamily="34" charset="-122"/>
                <a:ea typeface="微软雅黑" panose="020B0503020204020204" pitchFamily="34" charset="-122"/>
                <a:cs typeface="Times New Roman" panose="02020603050405020304" pitchFamily="18" charset="0"/>
              </a:rPr>
              <a:t>通过记账式国债承销团成员招投标确定</a:t>
            </a:r>
            <a:r>
              <a:rPr lang="zh-CN" altLang="en-US" sz="1600" kern="0" dirty="0">
                <a:effectLst/>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0" dirty="0">
              <a:effectLst/>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eaLnBrk="0" hangingPunct="0">
              <a:lnSpc>
                <a:spcPct val="150000"/>
              </a:lnSpc>
              <a:spcAft>
                <a:spcPts val="1000"/>
              </a:spcAft>
              <a:buFont typeface="Arial" panose="020B0604020202020204" pitchFamily="34" charset="0"/>
              <a:buChar char="•"/>
            </a:pPr>
            <a:r>
              <a:rPr lang="zh-CN" altLang="zh-CN" sz="1600" kern="0" dirty="0">
                <a:effectLst/>
                <a:latin typeface="微软雅黑" panose="020B0503020204020204" pitchFamily="34" charset="-122"/>
                <a:ea typeface="微软雅黑" panose="020B0503020204020204" pitchFamily="34" charset="-122"/>
                <a:cs typeface="Times New Roman" panose="02020603050405020304" pitchFamily="18" charset="0"/>
              </a:rPr>
              <a:t>可以上市流通</a:t>
            </a:r>
            <a:r>
              <a:rPr lang="zh-CN" altLang="en-US" sz="1600" kern="0" dirty="0">
                <a:effectLst/>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0" dirty="0">
              <a:effectLst/>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eaLnBrk="0" hangingPunct="0">
              <a:lnSpc>
                <a:spcPct val="150000"/>
              </a:lnSpc>
              <a:spcAft>
                <a:spcPts val="1000"/>
              </a:spcAft>
              <a:buFont typeface="Arial" panose="020B0604020202020204" pitchFamily="34" charset="0"/>
              <a:buChar char="•"/>
            </a:pPr>
            <a:r>
              <a:rPr lang="zh-CN" altLang="en-US" sz="1600" dirty="0">
                <a:solidFill>
                  <a:srgbClr val="1C1C1C"/>
                </a:solidFill>
                <a:latin typeface="微软雅黑" panose="020B0503020204020204" pitchFamily="34" charset="-122"/>
                <a:ea typeface="微软雅黑" panose="020B0503020204020204" pitchFamily="34" charset="-122"/>
              </a:rPr>
              <a:t>上市交易、回购等方式；</a:t>
            </a:r>
            <a:endParaRPr lang="en-US" altLang="zh-CN" sz="1600" dirty="0">
              <a:solidFill>
                <a:srgbClr val="1C1C1C"/>
              </a:solidFill>
              <a:latin typeface="微软雅黑" panose="020B0503020204020204" pitchFamily="34" charset="-122"/>
              <a:ea typeface="微软雅黑" panose="020B0503020204020204" pitchFamily="34" charset="-122"/>
            </a:endParaRPr>
          </a:p>
          <a:p>
            <a:pPr marL="285750" indent="-285750" algn="just" eaLnBrk="0" hangingPunct="0">
              <a:lnSpc>
                <a:spcPct val="150000"/>
              </a:lnSpc>
              <a:spcAft>
                <a:spcPts val="1000"/>
              </a:spcAft>
              <a:buFont typeface="Arial" panose="020B0604020202020204" pitchFamily="34" charset="0"/>
              <a:buChar char="•"/>
            </a:pPr>
            <a:r>
              <a:rPr lang="zh-CN" altLang="en-US" sz="1600" dirty="0">
                <a:solidFill>
                  <a:srgbClr val="1C1C1C"/>
                </a:solidFill>
                <a:latin typeface="微软雅黑" panose="020B0503020204020204" pitchFamily="34" charset="-122"/>
                <a:ea typeface="微软雅黑" panose="020B0503020204020204" pitchFamily="34" charset="-122"/>
              </a:rPr>
              <a:t>不可预知，投资者承担市场利率变动带来的价格风险。</a:t>
            </a:r>
            <a:endParaRPr lang="en-US" altLang="zh-CN" sz="1600" dirty="0">
              <a:solidFill>
                <a:srgbClr val="1C1C1C"/>
              </a:solidFill>
              <a:latin typeface="微软雅黑" panose="020B0503020204020204" pitchFamily="34" charset="-122"/>
              <a:ea typeface="微软雅黑" panose="020B0503020204020204" pitchFamily="34" charset="-122"/>
            </a:endParaRPr>
          </a:p>
        </p:txBody>
      </p:sp>
      <p:grpSp>
        <p:nvGrpSpPr>
          <p:cNvPr id="9" name="Group 15">
            <a:extLst>
              <a:ext uri="{FF2B5EF4-FFF2-40B4-BE49-F238E27FC236}">
                <a16:creationId xmlns:a16="http://schemas.microsoft.com/office/drawing/2014/main" id="{EC6977B3-513C-43B7-B7A4-1B615C4AEE0E}"/>
              </a:ext>
            </a:extLst>
          </p:cNvPr>
          <p:cNvGrpSpPr>
            <a:grpSpLocks/>
          </p:cNvGrpSpPr>
          <p:nvPr/>
        </p:nvGrpSpPr>
        <p:grpSpPr bwMode="auto">
          <a:xfrm>
            <a:off x="5623491" y="1571155"/>
            <a:ext cx="3050974" cy="538163"/>
            <a:chOff x="2251" y="1126"/>
            <a:chExt cx="1501" cy="339"/>
          </a:xfrm>
        </p:grpSpPr>
        <p:sp>
          <p:nvSpPr>
            <p:cNvPr id="10" name="AutoShape 16">
              <a:extLst>
                <a:ext uri="{FF2B5EF4-FFF2-40B4-BE49-F238E27FC236}">
                  <a16:creationId xmlns:a16="http://schemas.microsoft.com/office/drawing/2014/main" id="{95AF81BE-2C37-4E65-B9E9-903C7358C07C}"/>
                </a:ext>
              </a:extLst>
            </p:cNvPr>
            <p:cNvSpPr>
              <a:spLocks noChangeArrowheads="1"/>
            </p:cNvSpPr>
            <p:nvPr/>
          </p:nvSpPr>
          <p:spPr bwMode="gray">
            <a:xfrm>
              <a:off x="2251" y="1126"/>
              <a:ext cx="1501" cy="339"/>
            </a:xfrm>
            <a:prstGeom prst="roundRect">
              <a:avLst>
                <a:gd name="adj" fmla="val 50000"/>
              </a:avLst>
            </a:prstGeom>
            <a:gradFill rotWithShape="1">
              <a:gsLst>
                <a:gs pos="0">
                  <a:srgbClr val="EAEAEA">
                    <a:gamma/>
                    <a:shade val="36078"/>
                    <a:invGamma/>
                  </a:srgbClr>
                </a:gs>
                <a:gs pos="50000">
                  <a:srgbClr val="EAEAEA"/>
                </a:gs>
                <a:gs pos="100000">
                  <a:srgbClr val="EAEAEA">
                    <a:gamma/>
                    <a:shade val="36078"/>
                    <a:invGamma/>
                  </a:srgbClr>
                </a:gs>
              </a:gsLst>
              <a:lin ang="5400000" scaled="1"/>
            </a:gradFill>
            <a:ln w="9525" algn="ctr">
              <a:noFill/>
              <a:round/>
              <a:headEnd/>
              <a:tailEnd/>
            </a:ln>
            <a:effectLst>
              <a:outerShdw dist="40161" dir="4293903" algn="ctr" rotWithShape="0">
                <a:srgbClr val="FFFFCC">
                  <a:alpha val="50000"/>
                </a:srgbClr>
              </a:outerShdw>
            </a:effectLst>
          </p:spPr>
          <p:txBody>
            <a:bodyPr wrap="none" anchor="ctr"/>
            <a:lstStyle/>
            <a:p>
              <a:endParaRPr lang="zh-CN" altLang="en-US"/>
            </a:p>
          </p:txBody>
        </p:sp>
        <p:sp>
          <p:nvSpPr>
            <p:cNvPr id="11" name="AutoShape 17">
              <a:extLst>
                <a:ext uri="{FF2B5EF4-FFF2-40B4-BE49-F238E27FC236}">
                  <a16:creationId xmlns:a16="http://schemas.microsoft.com/office/drawing/2014/main" id="{3AEB3473-E2A2-41F4-B195-EC4D3826F30B}"/>
                </a:ext>
              </a:extLst>
            </p:cNvPr>
            <p:cNvSpPr>
              <a:spLocks noChangeArrowheads="1"/>
            </p:cNvSpPr>
            <p:nvPr/>
          </p:nvSpPr>
          <p:spPr bwMode="gray">
            <a:xfrm>
              <a:off x="2269" y="1145"/>
              <a:ext cx="1465" cy="303"/>
            </a:xfrm>
            <a:prstGeom prst="roundRect">
              <a:avLst>
                <a:gd name="adj" fmla="val 50000"/>
              </a:avLst>
            </a:prstGeom>
            <a:gradFill rotWithShape="1">
              <a:gsLst>
                <a:gs pos="0">
                  <a:schemeClr val="accent1">
                    <a:alpha val="89999"/>
                  </a:schemeClr>
                </a:gs>
                <a:gs pos="50000">
                  <a:schemeClr val="accent1">
                    <a:gamma/>
                    <a:tint val="33725"/>
                    <a:invGamma/>
                  </a:schemeClr>
                </a:gs>
                <a:gs pos="100000">
                  <a:schemeClr val="accent1">
                    <a:alpha val="89999"/>
                  </a:schemeClr>
                </a:gs>
              </a:gsLst>
              <a:lin ang="0" scaled="1"/>
            </a:gradFill>
            <a:ln w="9525" algn="ctr">
              <a:noFill/>
              <a:round/>
              <a:headEnd/>
              <a:tailEnd/>
            </a:ln>
            <a:effectLst/>
          </p:spPr>
          <p:txBody>
            <a:bodyPr wrap="none" anchor="ctr"/>
            <a:lstStyle/>
            <a:p>
              <a:endParaRPr lang="zh-CN" altLang="en-US"/>
            </a:p>
          </p:txBody>
        </p:sp>
      </p:grpSp>
      <p:sp>
        <p:nvSpPr>
          <p:cNvPr id="12" name="Rectangle 18">
            <a:extLst>
              <a:ext uri="{FF2B5EF4-FFF2-40B4-BE49-F238E27FC236}">
                <a16:creationId xmlns:a16="http://schemas.microsoft.com/office/drawing/2014/main" id="{55039F3E-3DFF-4B13-B0FC-0309D686E4D5}"/>
              </a:ext>
            </a:extLst>
          </p:cNvPr>
          <p:cNvSpPr>
            <a:spLocks noChangeArrowheads="1"/>
          </p:cNvSpPr>
          <p:nvPr/>
        </p:nvSpPr>
        <p:spPr bwMode="gray">
          <a:xfrm>
            <a:off x="6332362" y="1632319"/>
            <a:ext cx="1714229" cy="400110"/>
          </a:xfrm>
          <a:prstGeom prst="rect">
            <a:avLst/>
          </a:prstGeom>
          <a:noFill/>
          <a:ln w="9525" algn="ctr">
            <a:noFill/>
            <a:miter lim="800000"/>
            <a:headEnd/>
            <a:tailEnd/>
          </a:ln>
          <a:effectLst/>
        </p:spPr>
        <p:txBody>
          <a:bodyPr wrap="square">
            <a:spAutoFit/>
          </a:bodyPr>
          <a:lstStyle/>
          <a:p>
            <a:pPr algn="ctr"/>
            <a:r>
              <a:rPr lang="zh-CN" altLang="en-US" sz="2000" b="1" dirty="0">
                <a:latin typeface="微软雅黑" panose="020B0503020204020204" pitchFamily="34" charset="-122"/>
                <a:ea typeface="微软雅黑" panose="020B0503020204020204" pitchFamily="34" charset="-122"/>
              </a:rPr>
              <a:t>记账式国债</a:t>
            </a:r>
            <a:endParaRPr lang="en-US" altLang="zh-CN" sz="2000" b="1" dirty="0">
              <a:solidFill>
                <a:srgbClr val="1C1C1C"/>
              </a:solidFill>
              <a:latin typeface="微软雅黑" panose="020B0503020204020204" pitchFamily="34" charset="-122"/>
              <a:ea typeface="微软雅黑" panose="020B0503020204020204" pitchFamily="34" charset="-122"/>
            </a:endParaRPr>
          </a:p>
        </p:txBody>
      </p:sp>
      <p:grpSp>
        <p:nvGrpSpPr>
          <p:cNvPr id="13" name="Group 23">
            <a:extLst>
              <a:ext uri="{FF2B5EF4-FFF2-40B4-BE49-F238E27FC236}">
                <a16:creationId xmlns:a16="http://schemas.microsoft.com/office/drawing/2014/main" id="{35488ED6-93D8-40FF-A5C1-642C0E372455}"/>
              </a:ext>
            </a:extLst>
          </p:cNvPr>
          <p:cNvGrpSpPr>
            <a:grpSpLocks/>
          </p:cNvGrpSpPr>
          <p:nvPr/>
        </p:nvGrpSpPr>
        <p:grpSpPr bwMode="auto">
          <a:xfrm>
            <a:off x="1970503" y="1571157"/>
            <a:ext cx="3053006" cy="538163"/>
            <a:chOff x="555" y="1126"/>
            <a:chExt cx="1502" cy="339"/>
          </a:xfrm>
        </p:grpSpPr>
        <p:sp>
          <p:nvSpPr>
            <p:cNvPr id="14" name="AutoShape 24">
              <a:extLst>
                <a:ext uri="{FF2B5EF4-FFF2-40B4-BE49-F238E27FC236}">
                  <a16:creationId xmlns:a16="http://schemas.microsoft.com/office/drawing/2014/main" id="{3757080E-8FCE-404F-A9C2-8C3D112774B5}"/>
                </a:ext>
              </a:extLst>
            </p:cNvPr>
            <p:cNvSpPr>
              <a:spLocks noChangeArrowheads="1"/>
            </p:cNvSpPr>
            <p:nvPr/>
          </p:nvSpPr>
          <p:spPr bwMode="gray">
            <a:xfrm>
              <a:off x="555" y="1126"/>
              <a:ext cx="1502" cy="339"/>
            </a:xfrm>
            <a:prstGeom prst="roundRect">
              <a:avLst>
                <a:gd name="adj" fmla="val 50000"/>
              </a:avLst>
            </a:prstGeom>
            <a:gradFill rotWithShape="1">
              <a:gsLst>
                <a:gs pos="0">
                  <a:schemeClr val="accent2">
                    <a:gamma/>
                    <a:shade val="36078"/>
                    <a:invGamma/>
                  </a:schemeClr>
                </a:gs>
                <a:gs pos="50000">
                  <a:schemeClr val="accent2"/>
                </a:gs>
                <a:gs pos="100000">
                  <a:schemeClr val="accent2">
                    <a:gamma/>
                    <a:shade val="36078"/>
                    <a:invGamma/>
                  </a:schemeClr>
                </a:gs>
              </a:gsLst>
              <a:lin ang="5400000" scaled="1"/>
            </a:gradFill>
            <a:ln w="9525" algn="ctr">
              <a:noFill/>
              <a:round/>
              <a:headEnd/>
              <a:tailEnd/>
            </a:ln>
            <a:effectLst>
              <a:outerShdw dist="40161" dir="4293903" algn="ctr" rotWithShape="0">
                <a:srgbClr val="FFFFCC">
                  <a:alpha val="50000"/>
                </a:srgbClr>
              </a:outerShdw>
            </a:effectLst>
          </p:spPr>
          <p:txBody>
            <a:bodyPr wrap="none" anchor="ctr"/>
            <a:lstStyle/>
            <a:p>
              <a:endParaRPr lang="zh-CN" altLang="en-US"/>
            </a:p>
          </p:txBody>
        </p:sp>
        <p:sp>
          <p:nvSpPr>
            <p:cNvPr id="15" name="AutoShape 25">
              <a:extLst>
                <a:ext uri="{FF2B5EF4-FFF2-40B4-BE49-F238E27FC236}">
                  <a16:creationId xmlns:a16="http://schemas.microsoft.com/office/drawing/2014/main" id="{4603142D-D01B-425C-845A-87952BAFBAB1}"/>
                </a:ext>
              </a:extLst>
            </p:cNvPr>
            <p:cNvSpPr>
              <a:spLocks noChangeArrowheads="1"/>
            </p:cNvSpPr>
            <p:nvPr/>
          </p:nvSpPr>
          <p:spPr bwMode="gray">
            <a:xfrm>
              <a:off x="574" y="1145"/>
              <a:ext cx="1464" cy="303"/>
            </a:xfrm>
            <a:prstGeom prst="roundRect">
              <a:avLst>
                <a:gd name="adj" fmla="val 50000"/>
              </a:avLst>
            </a:prstGeom>
            <a:gradFill rotWithShape="1">
              <a:gsLst>
                <a:gs pos="0">
                  <a:schemeClr val="accent2">
                    <a:alpha val="89999"/>
                  </a:schemeClr>
                </a:gs>
                <a:gs pos="50000">
                  <a:schemeClr val="accent2">
                    <a:gamma/>
                    <a:tint val="33725"/>
                    <a:invGamma/>
                  </a:schemeClr>
                </a:gs>
                <a:gs pos="100000">
                  <a:schemeClr val="accent2">
                    <a:alpha val="89999"/>
                  </a:schemeClr>
                </a:gs>
              </a:gsLst>
              <a:lin ang="0" scaled="1"/>
            </a:gradFill>
            <a:ln w="9525" algn="ctr">
              <a:noFill/>
              <a:round/>
              <a:headEnd/>
              <a:tailEnd/>
            </a:ln>
            <a:effectLst/>
          </p:spPr>
          <p:txBody>
            <a:bodyPr wrap="none" anchor="ctr"/>
            <a:lstStyle/>
            <a:p>
              <a:endParaRPr lang="zh-CN" altLang="en-US"/>
            </a:p>
          </p:txBody>
        </p:sp>
      </p:grpSp>
      <p:sp>
        <p:nvSpPr>
          <p:cNvPr id="16" name="Rectangle 26">
            <a:extLst>
              <a:ext uri="{FF2B5EF4-FFF2-40B4-BE49-F238E27FC236}">
                <a16:creationId xmlns:a16="http://schemas.microsoft.com/office/drawing/2014/main" id="{61B8A516-BF06-4379-8790-D1A3BB42F7F1}"/>
              </a:ext>
            </a:extLst>
          </p:cNvPr>
          <p:cNvSpPr>
            <a:spLocks noChangeArrowheads="1"/>
          </p:cNvSpPr>
          <p:nvPr/>
        </p:nvSpPr>
        <p:spPr bwMode="gray">
          <a:xfrm>
            <a:off x="2787669" y="1632319"/>
            <a:ext cx="1418673" cy="400110"/>
          </a:xfrm>
          <a:prstGeom prst="rect">
            <a:avLst/>
          </a:prstGeom>
          <a:noFill/>
          <a:ln w="9525" algn="ctr">
            <a:noFill/>
            <a:miter lim="800000"/>
            <a:headEnd/>
            <a:tailEnd/>
          </a:ln>
          <a:effectLst/>
        </p:spPr>
        <p:txBody>
          <a:bodyPr wrap="square">
            <a:spAutoFit/>
          </a:bodyPr>
          <a:lstStyle/>
          <a:p>
            <a:pPr algn="ctr"/>
            <a:r>
              <a:rPr lang="zh-CN" altLang="en-US" sz="2000" b="1" dirty="0">
                <a:solidFill>
                  <a:srgbClr val="1C1C1C"/>
                </a:solidFill>
                <a:latin typeface="微软雅黑" panose="020B0503020204020204" pitchFamily="34" charset="-122"/>
                <a:ea typeface="微软雅黑" panose="020B0503020204020204" pitchFamily="34" charset="-122"/>
              </a:rPr>
              <a:t>储蓄国债</a:t>
            </a:r>
            <a:endParaRPr lang="en-US" altLang="zh-CN" sz="2000" b="1" dirty="0">
              <a:solidFill>
                <a:srgbClr val="1C1C1C"/>
              </a:solidFill>
              <a:latin typeface="微软雅黑" panose="020B0503020204020204" pitchFamily="34" charset="-122"/>
              <a:ea typeface="微软雅黑" panose="020B0503020204020204" pitchFamily="34" charset="-122"/>
            </a:endParaRPr>
          </a:p>
        </p:txBody>
      </p:sp>
      <p:sp>
        <p:nvSpPr>
          <p:cNvPr id="17" name="AutoShape 27">
            <a:extLst>
              <a:ext uri="{FF2B5EF4-FFF2-40B4-BE49-F238E27FC236}">
                <a16:creationId xmlns:a16="http://schemas.microsoft.com/office/drawing/2014/main" id="{4795A7DA-47C7-4B2B-876F-ED8D56A8ECB7}"/>
              </a:ext>
            </a:extLst>
          </p:cNvPr>
          <p:cNvSpPr>
            <a:spLocks noChangeArrowheads="1"/>
          </p:cNvSpPr>
          <p:nvPr/>
        </p:nvSpPr>
        <p:spPr bwMode="gray">
          <a:xfrm flipV="1">
            <a:off x="2282382" y="2145829"/>
            <a:ext cx="2476997" cy="309007"/>
          </a:xfrm>
          <a:prstGeom prst="triangle">
            <a:avLst>
              <a:gd name="adj" fmla="val 50000"/>
            </a:avLst>
          </a:prstGeom>
          <a:gradFill rotWithShape="1">
            <a:gsLst>
              <a:gs pos="0">
                <a:schemeClr val="accent2"/>
              </a:gs>
              <a:gs pos="100000">
                <a:schemeClr val="accent2">
                  <a:gamma/>
                  <a:tint val="0"/>
                  <a:invGamma/>
                </a:schemeClr>
              </a:gs>
            </a:gsLst>
            <a:lin ang="5400000" scaled="1"/>
          </a:gradFill>
          <a:ln w="9525">
            <a:noFill/>
            <a:miter lim="800000"/>
            <a:headEnd/>
            <a:tailEnd/>
          </a:ln>
          <a:effectLst/>
        </p:spPr>
        <p:txBody>
          <a:bodyPr wrap="none" anchor="ctr"/>
          <a:lstStyle/>
          <a:p>
            <a:endParaRPr lang="zh-CN" altLang="en-US"/>
          </a:p>
        </p:txBody>
      </p:sp>
      <p:sp>
        <p:nvSpPr>
          <p:cNvPr id="18" name="AutoShape 28">
            <a:extLst>
              <a:ext uri="{FF2B5EF4-FFF2-40B4-BE49-F238E27FC236}">
                <a16:creationId xmlns:a16="http://schemas.microsoft.com/office/drawing/2014/main" id="{2D9716C7-13E1-4886-924D-D69775F3F24C}"/>
              </a:ext>
            </a:extLst>
          </p:cNvPr>
          <p:cNvSpPr>
            <a:spLocks noChangeArrowheads="1"/>
          </p:cNvSpPr>
          <p:nvPr/>
        </p:nvSpPr>
        <p:spPr bwMode="gray">
          <a:xfrm flipV="1">
            <a:off x="5909525" y="2145827"/>
            <a:ext cx="2476997" cy="309007"/>
          </a:xfrm>
          <a:prstGeom prst="triangle">
            <a:avLst>
              <a:gd name="adj" fmla="val 50000"/>
            </a:avLst>
          </a:prstGeom>
          <a:gradFill rotWithShape="1">
            <a:gsLst>
              <a:gs pos="0">
                <a:schemeClr val="accent1"/>
              </a:gs>
              <a:gs pos="100000">
                <a:schemeClr val="accent1">
                  <a:gamma/>
                  <a:tint val="0"/>
                  <a:invGamma/>
                </a:schemeClr>
              </a:gs>
            </a:gsLst>
            <a:lin ang="5400000" scaled="1"/>
          </a:gradFill>
          <a:ln w="9525">
            <a:noFill/>
            <a:miter lim="800000"/>
            <a:headEnd/>
            <a:tailEnd/>
          </a:ln>
          <a:effectLst/>
        </p:spPr>
        <p:txBody>
          <a:bodyPr wrap="none" anchor="ctr"/>
          <a:lstStyle/>
          <a:p>
            <a:endParaRPr lang="zh-CN" altLang="en-US"/>
          </a:p>
        </p:txBody>
      </p:sp>
      <p:sp>
        <p:nvSpPr>
          <p:cNvPr id="21" name="箭头: 五边形 20">
            <a:extLst>
              <a:ext uri="{FF2B5EF4-FFF2-40B4-BE49-F238E27FC236}">
                <a16:creationId xmlns:a16="http://schemas.microsoft.com/office/drawing/2014/main" id="{2D7396E3-DD31-4EDB-A26D-B54C62024204}"/>
              </a:ext>
            </a:extLst>
          </p:cNvPr>
          <p:cNvSpPr/>
          <p:nvPr/>
        </p:nvSpPr>
        <p:spPr>
          <a:xfrm>
            <a:off x="251085" y="2569408"/>
            <a:ext cx="1393501" cy="427544"/>
          </a:xfrm>
          <a:prstGeom prst="homePlate">
            <a:avLst/>
          </a:prstGeom>
          <a:solidFill>
            <a:schemeClr val="accent2">
              <a:lumMod val="75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800" kern="0" dirty="0">
                <a:effectLst/>
                <a:latin typeface="华文新魏" panose="02010800040101010101" pitchFamily="2" charset="-122"/>
                <a:ea typeface="华文新魏" panose="02010800040101010101" pitchFamily="2" charset="-122"/>
                <a:cs typeface="Times New Roman" panose="02020603050405020304" pitchFamily="18" charset="0"/>
              </a:rPr>
              <a:t>发行对象</a:t>
            </a:r>
            <a:endParaRPr lang="zh-CN" altLang="en-US" dirty="0">
              <a:latin typeface="华文新魏" panose="02010800040101010101" pitchFamily="2" charset="-122"/>
              <a:ea typeface="华文新魏" panose="02010800040101010101" pitchFamily="2" charset="-122"/>
            </a:endParaRPr>
          </a:p>
        </p:txBody>
      </p:sp>
      <p:sp>
        <p:nvSpPr>
          <p:cNvPr id="23" name="箭头: 五边形 22">
            <a:extLst>
              <a:ext uri="{FF2B5EF4-FFF2-40B4-BE49-F238E27FC236}">
                <a16:creationId xmlns:a16="http://schemas.microsoft.com/office/drawing/2014/main" id="{6992FE78-CAD9-4B1A-A292-37DEF535EBEF}"/>
              </a:ext>
            </a:extLst>
          </p:cNvPr>
          <p:cNvSpPr/>
          <p:nvPr/>
        </p:nvSpPr>
        <p:spPr>
          <a:xfrm>
            <a:off x="251085" y="3347064"/>
            <a:ext cx="1393501" cy="576064"/>
          </a:xfrm>
          <a:prstGeom prst="homePlate">
            <a:avLst/>
          </a:prstGeom>
          <a:solidFill>
            <a:schemeClr val="accent2">
              <a:lumMod val="75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kern="0" dirty="0">
                <a:effectLst/>
                <a:latin typeface="华文新魏" panose="02010800040101010101" pitchFamily="2" charset="-122"/>
                <a:ea typeface="华文新魏" panose="02010800040101010101" pitchFamily="2" charset="-122"/>
                <a:cs typeface="Times New Roman" panose="02020603050405020304" pitchFamily="18" charset="0"/>
              </a:rPr>
              <a:t>利率确定方式</a:t>
            </a:r>
            <a:endParaRPr lang="zh-CN" altLang="en-US" dirty="0">
              <a:latin typeface="华文新魏" panose="02010800040101010101" pitchFamily="2" charset="-122"/>
              <a:ea typeface="华文新魏" panose="02010800040101010101" pitchFamily="2" charset="-122"/>
            </a:endParaRPr>
          </a:p>
        </p:txBody>
      </p:sp>
      <p:sp>
        <p:nvSpPr>
          <p:cNvPr id="25" name="箭头: 五边形 24">
            <a:extLst>
              <a:ext uri="{FF2B5EF4-FFF2-40B4-BE49-F238E27FC236}">
                <a16:creationId xmlns:a16="http://schemas.microsoft.com/office/drawing/2014/main" id="{907102AC-97DB-45F6-A5A4-3378059AB359}"/>
              </a:ext>
            </a:extLst>
          </p:cNvPr>
          <p:cNvSpPr/>
          <p:nvPr/>
        </p:nvSpPr>
        <p:spPr>
          <a:xfrm>
            <a:off x="251085" y="4273240"/>
            <a:ext cx="1393501" cy="427544"/>
          </a:xfrm>
          <a:prstGeom prst="homePlate">
            <a:avLst/>
          </a:prstGeom>
          <a:solidFill>
            <a:schemeClr val="accent2">
              <a:lumMod val="75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kern="0" dirty="0">
                <a:effectLst/>
                <a:latin typeface="华文新魏" panose="02010800040101010101" pitchFamily="2" charset="-122"/>
                <a:ea typeface="华文新魏" panose="02010800040101010101" pitchFamily="2" charset="-122"/>
                <a:cs typeface="Times New Roman" panose="02020603050405020304" pitchFamily="18" charset="0"/>
              </a:rPr>
              <a:t>流通属性</a:t>
            </a:r>
            <a:endParaRPr lang="zh-CN" altLang="en-US" dirty="0">
              <a:latin typeface="华文新魏" panose="02010800040101010101" pitchFamily="2" charset="-122"/>
              <a:ea typeface="华文新魏" panose="02010800040101010101" pitchFamily="2" charset="-122"/>
            </a:endParaRPr>
          </a:p>
        </p:txBody>
      </p:sp>
      <p:sp>
        <p:nvSpPr>
          <p:cNvPr id="27" name="箭头: 五边形 26">
            <a:extLst>
              <a:ext uri="{FF2B5EF4-FFF2-40B4-BE49-F238E27FC236}">
                <a16:creationId xmlns:a16="http://schemas.microsoft.com/office/drawing/2014/main" id="{D5A03481-5D29-44E5-8412-05B8B8BD812D}"/>
              </a:ext>
            </a:extLst>
          </p:cNvPr>
          <p:cNvSpPr/>
          <p:nvPr/>
        </p:nvSpPr>
        <p:spPr>
          <a:xfrm>
            <a:off x="251085" y="4896952"/>
            <a:ext cx="1393501" cy="427544"/>
          </a:xfrm>
          <a:prstGeom prst="homePlate">
            <a:avLst/>
          </a:prstGeom>
          <a:solidFill>
            <a:schemeClr val="accent2">
              <a:lumMod val="75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kern="0" dirty="0">
                <a:effectLst/>
                <a:latin typeface="华文新魏" panose="02010800040101010101" pitchFamily="2" charset="-122"/>
                <a:ea typeface="华文新魏" panose="02010800040101010101" pitchFamily="2" charset="-122"/>
                <a:cs typeface="Times New Roman" panose="02020603050405020304" pitchFamily="18" charset="0"/>
              </a:rPr>
              <a:t>变现方式</a:t>
            </a:r>
            <a:endParaRPr lang="zh-CN" altLang="en-US" dirty="0">
              <a:latin typeface="华文新魏" panose="02010800040101010101" pitchFamily="2" charset="-122"/>
              <a:ea typeface="华文新魏" panose="02010800040101010101" pitchFamily="2" charset="-122"/>
            </a:endParaRPr>
          </a:p>
        </p:txBody>
      </p:sp>
      <p:sp>
        <p:nvSpPr>
          <p:cNvPr id="29" name="箭头: 五边形 28">
            <a:extLst>
              <a:ext uri="{FF2B5EF4-FFF2-40B4-BE49-F238E27FC236}">
                <a16:creationId xmlns:a16="http://schemas.microsoft.com/office/drawing/2014/main" id="{2AF8D3F2-9DE3-454F-B442-4E9C28E7ABCB}"/>
              </a:ext>
            </a:extLst>
          </p:cNvPr>
          <p:cNvSpPr/>
          <p:nvPr/>
        </p:nvSpPr>
        <p:spPr>
          <a:xfrm>
            <a:off x="251085" y="5553120"/>
            <a:ext cx="1393501" cy="427544"/>
          </a:xfrm>
          <a:prstGeom prst="homePlate">
            <a:avLst/>
          </a:prstGeom>
          <a:solidFill>
            <a:schemeClr val="accent2">
              <a:lumMod val="75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kern="0" dirty="0">
                <a:effectLst/>
                <a:latin typeface="华文新魏" panose="02010800040101010101" pitchFamily="2" charset="-122"/>
                <a:ea typeface="华文新魏" panose="02010800040101010101" pitchFamily="2" charset="-122"/>
                <a:cs typeface="Times New Roman" panose="02020603050405020304" pitchFamily="18" charset="0"/>
              </a:rPr>
              <a:t>收益预知</a:t>
            </a:r>
            <a:endParaRPr lang="zh-CN" altLang="en-US" dirty="0">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611369497"/>
      </p:ext>
    </p:extLst>
  </p:cSld>
  <p:clrMapOvr>
    <a:masterClrMapping/>
  </p:clrMapOvr>
</p:sld>
</file>

<file path=ppt/theme/theme1.xml><?xml version="1.0" encoding="utf-8"?>
<a:theme xmlns:a="http://schemas.openxmlformats.org/drawingml/2006/main" name="内容提纲">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5560</TotalTime>
  <Words>5548</Words>
  <Application>Microsoft Office PowerPoint</Application>
  <PresentationFormat>全屏显示(4:3)</PresentationFormat>
  <Paragraphs>445</Paragraphs>
  <Slides>34</Slides>
  <Notes>0</Notes>
  <HiddenSlides>0</HiddenSlides>
  <MMClips>0</MMClips>
  <ScaleCrop>false</ScaleCrop>
  <HeadingPairs>
    <vt:vector size="8" baseType="variant">
      <vt:variant>
        <vt:lpstr>已用的字体</vt:lpstr>
      </vt:variant>
      <vt:variant>
        <vt:i4>8</vt:i4>
      </vt:variant>
      <vt:variant>
        <vt:lpstr>主题</vt:lpstr>
      </vt:variant>
      <vt:variant>
        <vt:i4>1</vt:i4>
      </vt:variant>
      <vt:variant>
        <vt:lpstr>嵌入 OLE 服务器</vt:lpstr>
      </vt:variant>
      <vt:variant>
        <vt:i4>1</vt:i4>
      </vt:variant>
      <vt:variant>
        <vt:lpstr>幻灯片标题</vt:lpstr>
      </vt:variant>
      <vt:variant>
        <vt:i4>34</vt:i4>
      </vt:variant>
    </vt:vector>
  </HeadingPairs>
  <TitlesOfParts>
    <vt:vector size="44" baseType="lpstr">
      <vt:lpstr>华文新魏</vt:lpstr>
      <vt:lpstr>微软雅黑</vt:lpstr>
      <vt:lpstr>Arial</vt:lpstr>
      <vt:lpstr>Broadway</vt:lpstr>
      <vt:lpstr>Calibri</vt:lpstr>
      <vt:lpstr>Impact</vt:lpstr>
      <vt:lpstr>Times New Roman</vt:lpstr>
      <vt:lpstr>Wingdings</vt:lpstr>
      <vt:lpstr>内容提纲</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杨雯君</dc:creator>
  <cp:lastModifiedBy>52540</cp:lastModifiedBy>
  <cp:revision>508</cp:revision>
  <cp:lastPrinted>2019-09-09T08:25:06Z</cp:lastPrinted>
  <dcterms:created xsi:type="dcterms:W3CDTF">2014-10-28T12:04:15Z</dcterms:created>
  <dcterms:modified xsi:type="dcterms:W3CDTF">2020-08-18T11:11:15Z</dcterms:modified>
</cp:coreProperties>
</file>