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Lst>
  <p:notesMasterIdLst>
    <p:notesMasterId r:id="rId9"/>
  </p:notesMasterIdLst>
  <p:handoutMasterIdLst>
    <p:handoutMasterId r:id="rId32"/>
  </p:handoutMasterIdLst>
  <p:sldIdLst>
    <p:sldId id="395" r:id="rId4"/>
    <p:sldId id="361" r:id="rId5"/>
    <p:sldId id="367" r:id="rId6"/>
    <p:sldId id="403" r:id="rId7"/>
    <p:sldId id="406" r:id="rId8"/>
    <p:sldId id="371" r:id="rId10"/>
    <p:sldId id="405" r:id="rId11"/>
    <p:sldId id="376" r:id="rId12"/>
    <p:sldId id="407" r:id="rId13"/>
    <p:sldId id="408" r:id="rId14"/>
    <p:sldId id="409" r:id="rId15"/>
    <p:sldId id="410" r:id="rId16"/>
    <p:sldId id="411" r:id="rId17"/>
    <p:sldId id="382" r:id="rId18"/>
    <p:sldId id="412" r:id="rId19"/>
    <p:sldId id="413" r:id="rId20"/>
    <p:sldId id="402" r:id="rId21"/>
    <p:sldId id="414" r:id="rId22"/>
    <p:sldId id="388" r:id="rId23"/>
    <p:sldId id="416" r:id="rId24"/>
    <p:sldId id="417" r:id="rId25"/>
    <p:sldId id="418" r:id="rId26"/>
    <p:sldId id="419" r:id="rId27"/>
    <p:sldId id="420" r:id="rId28"/>
    <p:sldId id="421" r:id="rId29"/>
    <p:sldId id="422" r:id="rId30"/>
    <p:sldId id="423" r:id="rId31"/>
  </p:sldIdLst>
  <p:sldSz cx="9144000" cy="6858000" type="screen4x3"/>
  <p:notesSz cx="6805295" cy="993902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0504D"/>
    <a:srgbClr val="C45E5C"/>
    <a:srgbClr val="861C1C"/>
    <a:srgbClr val="CE7674"/>
    <a:srgbClr val="912D2D"/>
    <a:srgbClr val="B54441"/>
    <a:srgbClr val="B81A1A"/>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94660"/>
  </p:normalViewPr>
  <p:slideViewPr>
    <p:cSldViewPr>
      <p:cViewPr varScale="1">
        <p:scale>
          <a:sx n="81" d="100"/>
          <a:sy n="81" d="100"/>
        </p:scale>
        <p:origin x="1517" y="72"/>
      </p:cViewPr>
      <p:guideLst>
        <p:guide orient="horz" pos="2187"/>
        <p:guide pos="2943"/>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moder\Documents\1&#25991;&#26723;\&#20844;&#20849;&#20538;&#21153;&#31649;&#29702;\&#20154;&#34892;&#25345;&#26377;&#30340;&#22269;&#20538;&#25968;&#37327;.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none"/>
          </c:marker>
          <c:dLbls>
            <c:delete val="1"/>
          </c:dLbls>
          <c:cat>
            <c:numRef>
              <c:f>[人行持有的国债数量.xlsx]Sheet1!$A$1:$A$156</c:f>
              <c:numCache>
                <c:formatCode>mmm\-yy</c:formatCode>
                <c:ptCount val="156"/>
                <c:pt idx="0" c:formatCode="mmm\-yy">
                  <c:v>39083</c:v>
                </c:pt>
                <c:pt idx="1" c:formatCode="mmm\-yy">
                  <c:v>39114</c:v>
                </c:pt>
                <c:pt idx="2" c:formatCode="mmm\-yy">
                  <c:v>39142</c:v>
                </c:pt>
                <c:pt idx="3" c:formatCode="mmm\-yy">
                  <c:v>39173</c:v>
                </c:pt>
                <c:pt idx="4" c:formatCode="mmm\-yy">
                  <c:v>39203</c:v>
                </c:pt>
                <c:pt idx="5" c:formatCode="mmm\-yy">
                  <c:v>39234</c:v>
                </c:pt>
                <c:pt idx="6" c:formatCode="mmm\-yy">
                  <c:v>39264</c:v>
                </c:pt>
                <c:pt idx="7" c:formatCode="mmm\-yy">
                  <c:v>39295</c:v>
                </c:pt>
                <c:pt idx="8" c:formatCode="mmm\-yy">
                  <c:v>39326</c:v>
                </c:pt>
                <c:pt idx="9" c:formatCode="mmm\-yy">
                  <c:v>39356</c:v>
                </c:pt>
                <c:pt idx="10" c:formatCode="mmm\-yy">
                  <c:v>39387</c:v>
                </c:pt>
                <c:pt idx="11" c:formatCode="mmm\-yy">
                  <c:v>39417</c:v>
                </c:pt>
                <c:pt idx="12" c:formatCode="mmm\-yy">
                  <c:v>39448</c:v>
                </c:pt>
                <c:pt idx="13" c:formatCode="mmm\-yy">
                  <c:v>39479</c:v>
                </c:pt>
                <c:pt idx="14" c:formatCode="mmm\-yy">
                  <c:v>39508</c:v>
                </c:pt>
                <c:pt idx="15" c:formatCode="mmm\-yy">
                  <c:v>39539</c:v>
                </c:pt>
                <c:pt idx="16" c:formatCode="mmm\-yy">
                  <c:v>39569</c:v>
                </c:pt>
                <c:pt idx="17" c:formatCode="mmm\-yy">
                  <c:v>39600</c:v>
                </c:pt>
                <c:pt idx="18" c:formatCode="mmm\-yy">
                  <c:v>39630</c:v>
                </c:pt>
                <c:pt idx="19" c:formatCode="mmm\-yy">
                  <c:v>39661</c:v>
                </c:pt>
                <c:pt idx="20" c:formatCode="mmm\-yy">
                  <c:v>39692</c:v>
                </c:pt>
                <c:pt idx="21" c:formatCode="mmm\-yy">
                  <c:v>39722</c:v>
                </c:pt>
                <c:pt idx="22" c:formatCode="mmm\-yy">
                  <c:v>39753</c:v>
                </c:pt>
                <c:pt idx="23" c:formatCode="mmm\-yy">
                  <c:v>39783</c:v>
                </c:pt>
                <c:pt idx="24" c:formatCode="mmm\-yy">
                  <c:v>39814</c:v>
                </c:pt>
                <c:pt idx="25" c:formatCode="mmm\-yy">
                  <c:v>39845</c:v>
                </c:pt>
                <c:pt idx="26" c:formatCode="mmm\-yy">
                  <c:v>39873</c:v>
                </c:pt>
                <c:pt idx="27" c:formatCode="mmm\-yy">
                  <c:v>39904</c:v>
                </c:pt>
                <c:pt idx="28" c:formatCode="mmm\-yy">
                  <c:v>39934</c:v>
                </c:pt>
                <c:pt idx="29" c:formatCode="mmm\-yy">
                  <c:v>39965</c:v>
                </c:pt>
                <c:pt idx="30" c:formatCode="mmm\-yy">
                  <c:v>39995</c:v>
                </c:pt>
                <c:pt idx="31" c:formatCode="mmm\-yy">
                  <c:v>40026</c:v>
                </c:pt>
                <c:pt idx="32" c:formatCode="mmm\-yy">
                  <c:v>40057</c:v>
                </c:pt>
                <c:pt idx="33" c:formatCode="mmm\-yy">
                  <c:v>40087</c:v>
                </c:pt>
                <c:pt idx="34" c:formatCode="mmm\-yy">
                  <c:v>40118</c:v>
                </c:pt>
                <c:pt idx="35" c:formatCode="mmm\-yy">
                  <c:v>40148</c:v>
                </c:pt>
                <c:pt idx="36" c:formatCode="mmm\-yy">
                  <c:v>40179</c:v>
                </c:pt>
                <c:pt idx="37" c:formatCode="mmm\-yy">
                  <c:v>40210</c:v>
                </c:pt>
                <c:pt idx="38" c:formatCode="mmm\-yy">
                  <c:v>40238</c:v>
                </c:pt>
                <c:pt idx="39" c:formatCode="mmm\-yy">
                  <c:v>40269</c:v>
                </c:pt>
                <c:pt idx="40" c:formatCode="mmm\-yy">
                  <c:v>40299</c:v>
                </c:pt>
                <c:pt idx="41" c:formatCode="mmm\-yy">
                  <c:v>40330</c:v>
                </c:pt>
                <c:pt idx="42" c:formatCode="mmm\-yy">
                  <c:v>40360</c:v>
                </c:pt>
                <c:pt idx="43" c:formatCode="mmm\-yy">
                  <c:v>40391</c:v>
                </c:pt>
                <c:pt idx="44" c:formatCode="mmm\-yy">
                  <c:v>40422</c:v>
                </c:pt>
                <c:pt idx="45" c:formatCode="mmm\-yy">
                  <c:v>40452</c:v>
                </c:pt>
                <c:pt idx="46" c:formatCode="mmm\-yy">
                  <c:v>40483</c:v>
                </c:pt>
                <c:pt idx="47" c:formatCode="mmm\-yy">
                  <c:v>40513</c:v>
                </c:pt>
                <c:pt idx="48" c:formatCode="mmm\-yy">
                  <c:v>40544</c:v>
                </c:pt>
                <c:pt idx="49" c:formatCode="mmm\-yy">
                  <c:v>40575</c:v>
                </c:pt>
                <c:pt idx="50" c:formatCode="mmm\-yy">
                  <c:v>40603</c:v>
                </c:pt>
                <c:pt idx="51" c:formatCode="mmm\-yy">
                  <c:v>40634</c:v>
                </c:pt>
                <c:pt idx="52" c:formatCode="mmm\-yy">
                  <c:v>40664</c:v>
                </c:pt>
                <c:pt idx="53" c:formatCode="mmm\-yy">
                  <c:v>40695</c:v>
                </c:pt>
                <c:pt idx="54" c:formatCode="mmm\-yy">
                  <c:v>40725</c:v>
                </c:pt>
                <c:pt idx="55" c:formatCode="mmm\-yy">
                  <c:v>40756</c:v>
                </c:pt>
                <c:pt idx="56" c:formatCode="mmm\-yy">
                  <c:v>40787</c:v>
                </c:pt>
                <c:pt idx="57" c:formatCode="mmm\-yy">
                  <c:v>40817</c:v>
                </c:pt>
                <c:pt idx="58" c:formatCode="mmm\-yy">
                  <c:v>40848</c:v>
                </c:pt>
                <c:pt idx="59" c:formatCode="mmm\-yy">
                  <c:v>40878</c:v>
                </c:pt>
                <c:pt idx="60" c:formatCode="mmm\-yy">
                  <c:v>40909</c:v>
                </c:pt>
                <c:pt idx="61" c:formatCode="mmm\-yy">
                  <c:v>40940</c:v>
                </c:pt>
                <c:pt idx="62" c:formatCode="mmm\-yy">
                  <c:v>40969</c:v>
                </c:pt>
                <c:pt idx="63" c:formatCode="mmm\-yy">
                  <c:v>41000</c:v>
                </c:pt>
                <c:pt idx="64" c:formatCode="mmm\-yy">
                  <c:v>41030</c:v>
                </c:pt>
                <c:pt idx="65" c:formatCode="mmm\-yy">
                  <c:v>41061</c:v>
                </c:pt>
                <c:pt idx="66" c:formatCode="mmm\-yy">
                  <c:v>41091</c:v>
                </c:pt>
                <c:pt idx="67" c:formatCode="mmm\-yy">
                  <c:v>41122</c:v>
                </c:pt>
                <c:pt idx="68" c:formatCode="mmm\-yy">
                  <c:v>41153</c:v>
                </c:pt>
                <c:pt idx="69" c:formatCode="mmm\-yy">
                  <c:v>41183</c:v>
                </c:pt>
                <c:pt idx="70" c:formatCode="mmm\-yy">
                  <c:v>41214</c:v>
                </c:pt>
                <c:pt idx="71" c:formatCode="mmm\-yy">
                  <c:v>41244</c:v>
                </c:pt>
                <c:pt idx="72" c:formatCode="mmm\-yy">
                  <c:v>41275</c:v>
                </c:pt>
                <c:pt idx="73" c:formatCode="mmm\-yy">
                  <c:v>41306</c:v>
                </c:pt>
                <c:pt idx="74" c:formatCode="mmm\-yy">
                  <c:v>41334</c:v>
                </c:pt>
                <c:pt idx="75" c:formatCode="mmm\-yy">
                  <c:v>41365</c:v>
                </c:pt>
                <c:pt idx="76" c:formatCode="mmm\-yy">
                  <c:v>41395</c:v>
                </c:pt>
                <c:pt idx="77" c:formatCode="mmm\-yy">
                  <c:v>41426</c:v>
                </c:pt>
                <c:pt idx="78" c:formatCode="mmm\-yy">
                  <c:v>41456</c:v>
                </c:pt>
                <c:pt idx="79" c:formatCode="mmm\-yy">
                  <c:v>41487</c:v>
                </c:pt>
                <c:pt idx="80" c:formatCode="mmm\-yy">
                  <c:v>41518</c:v>
                </c:pt>
                <c:pt idx="81" c:formatCode="mmm\-yy">
                  <c:v>41548</c:v>
                </c:pt>
                <c:pt idx="82" c:formatCode="mmm\-yy">
                  <c:v>41579</c:v>
                </c:pt>
                <c:pt idx="83" c:formatCode="mmm\-yy">
                  <c:v>41609</c:v>
                </c:pt>
                <c:pt idx="84" c:formatCode="mmm\-yy">
                  <c:v>41640</c:v>
                </c:pt>
                <c:pt idx="85" c:formatCode="mmm\-yy">
                  <c:v>41671</c:v>
                </c:pt>
                <c:pt idx="86" c:formatCode="mmm\-yy">
                  <c:v>41699</c:v>
                </c:pt>
                <c:pt idx="87" c:formatCode="mmm\-yy">
                  <c:v>41730</c:v>
                </c:pt>
                <c:pt idx="88" c:formatCode="mmm\-yy">
                  <c:v>41760</c:v>
                </c:pt>
                <c:pt idx="89" c:formatCode="mmm\-yy">
                  <c:v>41791</c:v>
                </c:pt>
                <c:pt idx="90" c:formatCode="mmm\-yy">
                  <c:v>41821</c:v>
                </c:pt>
                <c:pt idx="91" c:formatCode="mmm\-yy">
                  <c:v>41852</c:v>
                </c:pt>
                <c:pt idx="92" c:formatCode="mmm\-yy">
                  <c:v>41883</c:v>
                </c:pt>
                <c:pt idx="93" c:formatCode="mmm\-yy">
                  <c:v>41913</c:v>
                </c:pt>
                <c:pt idx="94" c:formatCode="mmm\-yy">
                  <c:v>41944</c:v>
                </c:pt>
                <c:pt idx="95" c:formatCode="mmm\-yy">
                  <c:v>41974</c:v>
                </c:pt>
                <c:pt idx="96" c:formatCode="mmm\-yy">
                  <c:v>42005</c:v>
                </c:pt>
                <c:pt idx="97" c:formatCode="mmm\-yy">
                  <c:v>42036</c:v>
                </c:pt>
                <c:pt idx="98" c:formatCode="mmm\-yy">
                  <c:v>42064</c:v>
                </c:pt>
                <c:pt idx="99" c:formatCode="mmm\-yy">
                  <c:v>42095</c:v>
                </c:pt>
                <c:pt idx="100" c:formatCode="mmm\-yy">
                  <c:v>42125</c:v>
                </c:pt>
                <c:pt idx="101" c:formatCode="mmm\-yy">
                  <c:v>42156</c:v>
                </c:pt>
                <c:pt idx="102" c:formatCode="mmm\-yy">
                  <c:v>42186</c:v>
                </c:pt>
                <c:pt idx="103" c:formatCode="mmm\-yy">
                  <c:v>42217</c:v>
                </c:pt>
                <c:pt idx="104" c:formatCode="mmm\-yy">
                  <c:v>42248</c:v>
                </c:pt>
                <c:pt idx="105" c:formatCode="mmm\-yy">
                  <c:v>42278</c:v>
                </c:pt>
                <c:pt idx="106" c:formatCode="mmm\-yy">
                  <c:v>42309</c:v>
                </c:pt>
                <c:pt idx="107" c:formatCode="mmm\-yy">
                  <c:v>42339</c:v>
                </c:pt>
                <c:pt idx="108" c:formatCode="mmm\-yy">
                  <c:v>42370</c:v>
                </c:pt>
                <c:pt idx="109" c:formatCode="mmm\-yy">
                  <c:v>42401</c:v>
                </c:pt>
                <c:pt idx="110" c:formatCode="mmm\-yy">
                  <c:v>42430</c:v>
                </c:pt>
                <c:pt idx="111" c:formatCode="mmm\-yy">
                  <c:v>42461</c:v>
                </c:pt>
                <c:pt idx="112" c:formatCode="mmm\-yy">
                  <c:v>42491</c:v>
                </c:pt>
                <c:pt idx="113" c:formatCode="mmm\-yy">
                  <c:v>42522</c:v>
                </c:pt>
                <c:pt idx="114" c:formatCode="mmm\-yy">
                  <c:v>42552</c:v>
                </c:pt>
                <c:pt idx="115" c:formatCode="mmm\-yy">
                  <c:v>42583</c:v>
                </c:pt>
                <c:pt idx="116" c:formatCode="mmm\-yy">
                  <c:v>42614</c:v>
                </c:pt>
                <c:pt idx="117" c:formatCode="mmm\-yy">
                  <c:v>42644</c:v>
                </c:pt>
                <c:pt idx="118" c:formatCode="mmm\-yy">
                  <c:v>42675</c:v>
                </c:pt>
                <c:pt idx="119" c:formatCode="mmm\-yy">
                  <c:v>42705</c:v>
                </c:pt>
                <c:pt idx="120" c:formatCode="mmm\-yy">
                  <c:v>42736</c:v>
                </c:pt>
                <c:pt idx="121" c:formatCode="mmm\-yy">
                  <c:v>42767</c:v>
                </c:pt>
                <c:pt idx="122" c:formatCode="mmm\-yy">
                  <c:v>42795</c:v>
                </c:pt>
                <c:pt idx="123" c:formatCode="mmm\-yy">
                  <c:v>42826</c:v>
                </c:pt>
                <c:pt idx="124" c:formatCode="mmm\-yy">
                  <c:v>42856</c:v>
                </c:pt>
                <c:pt idx="125" c:formatCode="mmm\-yy">
                  <c:v>42887</c:v>
                </c:pt>
                <c:pt idx="126" c:formatCode="mmm\-yy">
                  <c:v>42917</c:v>
                </c:pt>
                <c:pt idx="127" c:formatCode="mmm\-yy">
                  <c:v>42948</c:v>
                </c:pt>
                <c:pt idx="128" c:formatCode="mmm\-yy">
                  <c:v>42979</c:v>
                </c:pt>
                <c:pt idx="129" c:formatCode="mmm\-yy">
                  <c:v>43009</c:v>
                </c:pt>
                <c:pt idx="130" c:formatCode="mmm\-yy">
                  <c:v>43040</c:v>
                </c:pt>
                <c:pt idx="131" c:formatCode="mmm\-yy">
                  <c:v>43070</c:v>
                </c:pt>
                <c:pt idx="132" c:formatCode="mmm\-yy">
                  <c:v>43101</c:v>
                </c:pt>
                <c:pt idx="133" c:formatCode="mmm\-yy">
                  <c:v>43132</c:v>
                </c:pt>
                <c:pt idx="134" c:formatCode="mmm\-yy">
                  <c:v>43160</c:v>
                </c:pt>
                <c:pt idx="135" c:formatCode="mmm\-yy">
                  <c:v>43191</c:v>
                </c:pt>
                <c:pt idx="136" c:formatCode="mmm\-yy">
                  <c:v>43221</c:v>
                </c:pt>
                <c:pt idx="137" c:formatCode="mmm\-yy">
                  <c:v>43252</c:v>
                </c:pt>
                <c:pt idx="138" c:formatCode="mmm\-yy">
                  <c:v>43282</c:v>
                </c:pt>
                <c:pt idx="139" c:formatCode="mmm\-yy">
                  <c:v>43313</c:v>
                </c:pt>
                <c:pt idx="140" c:formatCode="mmm\-yy">
                  <c:v>43344</c:v>
                </c:pt>
                <c:pt idx="141" c:formatCode="mmm\-yy">
                  <c:v>43374</c:v>
                </c:pt>
                <c:pt idx="142" c:formatCode="mmm\-yy">
                  <c:v>43405</c:v>
                </c:pt>
                <c:pt idx="143" c:formatCode="mmm\-yy">
                  <c:v>43435</c:v>
                </c:pt>
                <c:pt idx="144" c:formatCode="mmm\-yy">
                  <c:v>43466</c:v>
                </c:pt>
                <c:pt idx="145" c:formatCode="mmm\-yy">
                  <c:v>43497</c:v>
                </c:pt>
                <c:pt idx="146" c:formatCode="mmm\-yy">
                  <c:v>43525</c:v>
                </c:pt>
                <c:pt idx="147" c:formatCode="mmm\-yy">
                  <c:v>43556</c:v>
                </c:pt>
                <c:pt idx="148" c:formatCode="mmm\-yy">
                  <c:v>43586</c:v>
                </c:pt>
                <c:pt idx="149" c:formatCode="mmm\-yy">
                  <c:v>43617</c:v>
                </c:pt>
                <c:pt idx="150" c:formatCode="mmm\-yy">
                  <c:v>43647</c:v>
                </c:pt>
                <c:pt idx="151" c:formatCode="mmm\-yy">
                  <c:v>43678</c:v>
                </c:pt>
                <c:pt idx="152" c:formatCode="mmm\-yy">
                  <c:v>43709</c:v>
                </c:pt>
                <c:pt idx="153" c:formatCode="mmm\-yy">
                  <c:v>43739</c:v>
                </c:pt>
                <c:pt idx="154" c:formatCode="mmm\-yy">
                  <c:v>43770</c:v>
                </c:pt>
                <c:pt idx="155" c:formatCode="mmm\-yy">
                  <c:v>43800</c:v>
                </c:pt>
              </c:numCache>
            </c:numRef>
          </c:cat>
          <c:val>
            <c:numRef>
              <c:f>[人行持有的国债数量.xlsx]Sheet1!$B$1:$B$156</c:f>
              <c:numCache>
                <c:formatCode>General</c:formatCode>
                <c:ptCount val="156"/>
                <c:pt idx="0">
                  <c:v>2856.41</c:v>
                </c:pt>
                <c:pt idx="1">
                  <c:v>2839.26</c:v>
                </c:pt>
                <c:pt idx="2">
                  <c:v>2839.26</c:v>
                </c:pt>
                <c:pt idx="3">
                  <c:v>2825.75</c:v>
                </c:pt>
                <c:pt idx="4">
                  <c:v>2825.75</c:v>
                </c:pt>
                <c:pt idx="5">
                  <c:v>2825.75</c:v>
                </c:pt>
                <c:pt idx="6">
                  <c:v>2825.75</c:v>
                </c:pt>
                <c:pt idx="7">
                  <c:v>8819.66</c:v>
                </c:pt>
                <c:pt idx="8">
                  <c:v>8825.32</c:v>
                </c:pt>
                <c:pt idx="9">
                  <c:v>8825.32</c:v>
                </c:pt>
                <c:pt idx="10">
                  <c:v>8825.32</c:v>
                </c:pt>
                <c:pt idx="11">
                  <c:v>16317.71</c:v>
                </c:pt>
                <c:pt idx="12">
                  <c:v>16317.71</c:v>
                </c:pt>
                <c:pt idx="13">
                  <c:v>16317.71</c:v>
                </c:pt>
                <c:pt idx="14">
                  <c:v>16317.71</c:v>
                </c:pt>
                <c:pt idx="15">
                  <c:v>16317.71</c:v>
                </c:pt>
                <c:pt idx="16">
                  <c:v>16317.71</c:v>
                </c:pt>
                <c:pt idx="17">
                  <c:v>16279.77</c:v>
                </c:pt>
                <c:pt idx="18">
                  <c:v>16279.77</c:v>
                </c:pt>
                <c:pt idx="19">
                  <c:v>16279.77</c:v>
                </c:pt>
                <c:pt idx="20">
                  <c:v>16233.94</c:v>
                </c:pt>
                <c:pt idx="21">
                  <c:v>16233.94</c:v>
                </c:pt>
                <c:pt idx="22">
                  <c:v>16233.94</c:v>
                </c:pt>
                <c:pt idx="23">
                  <c:v>16195.99</c:v>
                </c:pt>
                <c:pt idx="24">
                  <c:v>16195.99</c:v>
                </c:pt>
                <c:pt idx="25">
                  <c:v>16195.99</c:v>
                </c:pt>
                <c:pt idx="26">
                  <c:v>16195.99</c:v>
                </c:pt>
                <c:pt idx="27">
                  <c:v>16195.99</c:v>
                </c:pt>
                <c:pt idx="28">
                  <c:v>16195.99</c:v>
                </c:pt>
                <c:pt idx="29">
                  <c:v>16073.8</c:v>
                </c:pt>
                <c:pt idx="30">
                  <c:v>16073.8</c:v>
                </c:pt>
                <c:pt idx="31">
                  <c:v>16064.88</c:v>
                </c:pt>
                <c:pt idx="32">
                  <c:v>15676.74</c:v>
                </c:pt>
                <c:pt idx="33">
                  <c:v>15676.74</c:v>
                </c:pt>
                <c:pt idx="34">
                  <c:v>15676.74</c:v>
                </c:pt>
                <c:pt idx="35">
                  <c:v>15661.97</c:v>
                </c:pt>
                <c:pt idx="36">
                  <c:v>15661.97</c:v>
                </c:pt>
                <c:pt idx="37">
                  <c:v>15625.89</c:v>
                </c:pt>
                <c:pt idx="38">
                  <c:v>15625.89</c:v>
                </c:pt>
                <c:pt idx="39">
                  <c:v>15621.19</c:v>
                </c:pt>
                <c:pt idx="40">
                  <c:v>15621.19</c:v>
                </c:pt>
                <c:pt idx="41">
                  <c:v>15621.19</c:v>
                </c:pt>
                <c:pt idx="42">
                  <c:v>15621.19</c:v>
                </c:pt>
                <c:pt idx="43">
                  <c:v>15583.11</c:v>
                </c:pt>
                <c:pt idx="44">
                  <c:v>15551.85</c:v>
                </c:pt>
                <c:pt idx="45">
                  <c:v>15551.85</c:v>
                </c:pt>
                <c:pt idx="46">
                  <c:v>15421.11</c:v>
                </c:pt>
                <c:pt idx="47">
                  <c:v>15421.11</c:v>
                </c:pt>
                <c:pt idx="48">
                  <c:v>15421.11</c:v>
                </c:pt>
                <c:pt idx="49">
                  <c:v>15421.11</c:v>
                </c:pt>
                <c:pt idx="50">
                  <c:v>15404.83</c:v>
                </c:pt>
                <c:pt idx="51">
                  <c:v>15404.83</c:v>
                </c:pt>
                <c:pt idx="52">
                  <c:v>15404.83</c:v>
                </c:pt>
                <c:pt idx="53">
                  <c:v>15404.83</c:v>
                </c:pt>
                <c:pt idx="54">
                  <c:v>15404.83</c:v>
                </c:pt>
                <c:pt idx="55">
                  <c:v>15399.73</c:v>
                </c:pt>
                <c:pt idx="56">
                  <c:v>15399.73</c:v>
                </c:pt>
                <c:pt idx="57">
                  <c:v>15399.73</c:v>
                </c:pt>
                <c:pt idx="58">
                  <c:v>15399.73</c:v>
                </c:pt>
                <c:pt idx="59">
                  <c:v>15399.73</c:v>
                </c:pt>
                <c:pt idx="60">
                  <c:v>15399.73</c:v>
                </c:pt>
                <c:pt idx="61">
                  <c:v>15399.73</c:v>
                </c:pt>
                <c:pt idx="62">
                  <c:v>15349.06</c:v>
                </c:pt>
                <c:pt idx="63">
                  <c:v>15349.06</c:v>
                </c:pt>
                <c:pt idx="64">
                  <c:v>15349.06</c:v>
                </c:pt>
                <c:pt idx="65">
                  <c:v>15349.06</c:v>
                </c:pt>
                <c:pt idx="66">
                  <c:v>15313.69</c:v>
                </c:pt>
                <c:pt idx="67">
                  <c:v>15313.69</c:v>
                </c:pt>
                <c:pt idx="68">
                  <c:v>15313.69</c:v>
                </c:pt>
                <c:pt idx="69">
                  <c:v>15313.69</c:v>
                </c:pt>
                <c:pt idx="70">
                  <c:v>15313.69</c:v>
                </c:pt>
                <c:pt idx="71">
                  <c:v>15313.69</c:v>
                </c:pt>
                <c:pt idx="72">
                  <c:v>15313.69</c:v>
                </c:pt>
                <c:pt idx="73">
                  <c:v>15313.69</c:v>
                </c:pt>
                <c:pt idx="74">
                  <c:v>15313.69</c:v>
                </c:pt>
                <c:pt idx="75">
                  <c:v>15312.73</c:v>
                </c:pt>
                <c:pt idx="76">
                  <c:v>15312.73</c:v>
                </c:pt>
                <c:pt idx="77">
                  <c:v>15312.73</c:v>
                </c:pt>
                <c:pt idx="78">
                  <c:v>15312.73</c:v>
                </c:pt>
                <c:pt idx="79">
                  <c:v>15312.73</c:v>
                </c:pt>
                <c:pt idx="80">
                  <c:v>15312.73</c:v>
                </c:pt>
                <c:pt idx="81">
                  <c:v>15312.73</c:v>
                </c:pt>
                <c:pt idx="82">
                  <c:v>15312.73</c:v>
                </c:pt>
                <c:pt idx="83">
                  <c:v>15312.73</c:v>
                </c:pt>
                <c:pt idx="84">
                  <c:v>15312.73</c:v>
                </c:pt>
                <c:pt idx="85">
                  <c:v>15312.73</c:v>
                </c:pt>
                <c:pt idx="86">
                  <c:v>15312.73</c:v>
                </c:pt>
                <c:pt idx="87">
                  <c:v>15312.73</c:v>
                </c:pt>
                <c:pt idx="88">
                  <c:v>15312.73</c:v>
                </c:pt>
                <c:pt idx="89">
                  <c:v>15312.73</c:v>
                </c:pt>
                <c:pt idx="90">
                  <c:v>15312.73</c:v>
                </c:pt>
                <c:pt idx="91">
                  <c:v>15312.73</c:v>
                </c:pt>
                <c:pt idx="92">
                  <c:v>15312.73</c:v>
                </c:pt>
                <c:pt idx="93">
                  <c:v>15312.73</c:v>
                </c:pt>
                <c:pt idx="94">
                  <c:v>15312.73</c:v>
                </c:pt>
                <c:pt idx="95">
                  <c:v>15312.73</c:v>
                </c:pt>
                <c:pt idx="96">
                  <c:v>15312.73</c:v>
                </c:pt>
                <c:pt idx="97">
                  <c:v>15312.73</c:v>
                </c:pt>
                <c:pt idx="98">
                  <c:v>15312.73</c:v>
                </c:pt>
                <c:pt idx="99">
                  <c:v>15312.73</c:v>
                </c:pt>
                <c:pt idx="100">
                  <c:v>15312.73</c:v>
                </c:pt>
                <c:pt idx="101">
                  <c:v>15312.73</c:v>
                </c:pt>
                <c:pt idx="102">
                  <c:v>15312.73</c:v>
                </c:pt>
                <c:pt idx="103">
                  <c:v>15312.73</c:v>
                </c:pt>
                <c:pt idx="104">
                  <c:v>15312.73</c:v>
                </c:pt>
                <c:pt idx="105">
                  <c:v>15312.73</c:v>
                </c:pt>
                <c:pt idx="106">
                  <c:v>15312.73</c:v>
                </c:pt>
                <c:pt idx="107">
                  <c:v>15312.73</c:v>
                </c:pt>
                <c:pt idx="108">
                  <c:v>15312.73</c:v>
                </c:pt>
                <c:pt idx="109">
                  <c:v>15312.73</c:v>
                </c:pt>
                <c:pt idx="110">
                  <c:v>15312.73</c:v>
                </c:pt>
                <c:pt idx="111">
                  <c:v>15312.73</c:v>
                </c:pt>
                <c:pt idx="112">
                  <c:v>15312.73</c:v>
                </c:pt>
                <c:pt idx="113">
                  <c:v>15274.09</c:v>
                </c:pt>
                <c:pt idx="114">
                  <c:v>15274.09</c:v>
                </c:pt>
                <c:pt idx="115">
                  <c:v>15274.09</c:v>
                </c:pt>
                <c:pt idx="116">
                  <c:v>15274.09</c:v>
                </c:pt>
                <c:pt idx="117">
                  <c:v>15274.09</c:v>
                </c:pt>
                <c:pt idx="118">
                  <c:v>15274.09</c:v>
                </c:pt>
                <c:pt idx="119">
                  <c:v>15274.09</c:v>
                </c:pt>
                <c:pt idx="120">
                  <c:v>15274.09</c:v>
                </c:pt>
                <c:pt idx="121">
                  <c:v>15274.09</c:v>
                </c:pt>
                <c:pt idx="122">
                  <c:v>15274.09</c:v>
                </c:pt>
                <c:pt idx="123">
                  <c:v>15274.09</c:v>
                </c:pt>
                <c:pt idx="124">
                  <c:v>15274.09</c:v>
                </c:pt>
                <c:pt idx="125">
                  <c:v>15274.09</c:v>
                </c:pt>
                <c:pt idx="126">
                  <c:v>15274.09</c:v>
                </c:pt>
                <c:pt idx="127">
                  <c:v>15274.09</c:v>
                </c:pt>
                <c:pt idx="128">
                  <c:v>15274.09</c:v>
                </c:pt>
                <c:pt idx="129">
                  <c:v>15274.09</c:v>
                </c:pt>
                <c:pt idx="130">
                  <c:v>15274.09</c:v>
                </c:pt>
                <c:pt idx="131">
                  <c:v>15274.09</c:v>
                </c:pt>
                <c:pt idx="132">
                  <c:v>15274.09</c:v>
                </c:pt>
                <c:pt idx="133">
                  <c:v>15274.09</c:v>
                </c:pt>
                <c:pt idx="134">
                  <c:v>15274.09</c:v>
                </c:pt>
                <c:pt idx="135">
                  <c:v>15274.09</c:v>
                </c:pt>
                <c:pt idx="136">
                  <c:v>15274.09</c:v>
                </c:pt>
                <c:pt idx="137">
                  <c:v>15274.09</c:v>
                </c:pt>
                <c:pt idx="138">
                  <c:v>15274.09</c:v>
                </c:pt>
                <c:pt idx="139">
                  <c:v>15274.09</c:v>
                </c:pt>
                <c:pt idx="140">
                  <c:v>15274.09</c:v>
                </c:pt>
                <c:pt idx="141">
                  <c:v>15250.24</c:v>
                </c:pt>
                <c:pt idx="142">
                  <c:v>15250.24</c:v>
                </c:pt>
                <c:pt idx="143">
                  <c:v>15250.24</c:v>
                </c:pt>
                <c:pt idx="144">
                  <c:v>15250.24</c:v>
                </c:pt>
                <c:pt idx="145">
                  <c:v>15250.24</c:v>
                </c:pt>
                <c:pt idx="146">
                  <c:v>15250.24</c:v>
                </c:pt>
                <c:pt idx="147">
                  <c:v>15250.24</c:v>
                </c:pt>
                <c:pt idx="148">
                  <c:v>15250.24</c:v>
                </c:pt>
                <c:pt idx="149">
                  <c:v>15250.24</c:v>
                </c:pt>
                <c:pt idx="150">
                  <c:v>15250.24</c:v>
                </c:pt>
                <c:pt idx="151">
                  <c:v>15250.24</c:v>
                </c:pt>
                <c:pt idx="152">
                  <c:v>15250.24</c:v>
                </c:pt>
                <c:pt idx="153">
                  <c:v>15250.24</c:v>
                </c:pt>
                <c:pt idx="154">
                  <c:v>15250.24</c:v>
                </c:pt>
                <c:pt idx="155">
                  <c:v>15250.24</c:v>
                </c:pt>
              </c:numCache>
            </c:numRef>
          </c:val>
          <c:smooth val="0"/>
        </c:ser>
        <c:dLbls>
          <c:showLegendKey val="0"/>
          <c:showVal val="0"/>
          <c:showCatName val="0"/>
          <c:showSerName val="0"/>
          <c:showPercent val="0"/>
          <c:showBubbleSize val="0"/>
        </c:dLbls>
        <c:marker val="0"/>
        <c:smooth val="0"/>
        <c:axId val="321383960"/>
        <c:axId val="321386912"/>
      </c:lineChart>
      <c:dateAx>
        <c:axId val="321383960"/>
        <c:scaling>
          <c:orientation val="minMax"/>
          <c:max val="43465"/>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21386912"/>
        <c:crosses val="autoZero"/>
        <c:auto val="1"/>
        <c:lblOffset val="100"/>
        <c:baseTimeUnit val="months"/>
      </c:dateAx>
      <c:valAx>
        <c:axId val="321386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2138396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2071847419411"/>
          <c:y val="0.0119402985074627"/>
          <c:w val="0.870591079414964"/>
          <c:h val="0.935870516185477"/>
        </c:manualLayout>
      </c:layout>
      <c:barChart>
        <c:barDir val="bar"/>
        <c:grouping val="clustered"/>
        <c:varyColors val="0"/>
        <c:ser>
          <c:idx val="0"/>
          <c:order val="0"/>
          <c:tx>
            <c:strRef>
              <c:f>Sheet2!$E$19</c:f>
              <c:strCache>
                <c:ptCount val="1"/>
                <c:pt idx="0">
                  <c:v>2018年</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8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Sheet2!$D$20:$D$29</c:f>
              <c:numCache>
                <c:formatCode>General</c:formatCode>
                <c:ptCount val="10"/>
                <c:pt idx="0">
                  <c:v>0.25</c:v>
                </c:pt>
                <c:pt idx="1">
                  <c:v>0.5</c:v>
                </c:pt>
                <c:pt idx="2">
                  <c:v>1</c:v>
                </c:pt>
                <c:pt idx="3">
                  <c:v>2</c:v>
                </c:pt>
                <c:pt idx="4">
                  <c:v>3</c:v>
                </c:pt>
                <c:pt idx="5">
                  <c:v>5</c:v>
                </c:pt>
                <c:pt idx="6">
                  <c:v>7</c:v>
                </c:pt>
                <c:pt idx="7">
                  <c:v>10</c:v>
                </c:pt>
                <c:pt idx="8">
                  <c:v>30</c:v>
                </c:pt>
                <c:pt idx="9">
                  <c:v>50</c:v>
                </c:pt>
              </c:numCache>
            </c:numRef>
          </c:cat>
          <c:val>
            <c:numRef>
              <c:f>Sheet2!$E$20:$E$29</c:f>
              <c:numCache>
                <c:formatCode>0.00%</c:formatCode>
                <c:ptCount val="10"/>
                <c:pt idx="0">
                  <c:v>0.162448562760941</c:v>
                </c:pt>
                <c:pt idx="1">
                  <c:v>0.0360856636530201</c:v>
                </c:pt>
                <c:pt idx="2">
                  <c:v>0.115856185985042</c:v>
                </c:pt>
                <c:pt idx="3">
                  <c:v>0.0819301354639113</c:v>
                </c:pt>
                <c:pt idx="4">
                  <c:v>0.138839996395639</c:v>
                </c:pt>
                <c:pt idx="5">
                  <c:v>0.134115279488181</c:v>
                </c:pt>
                <c:pt idx="6">
                  <c:v>0.125248550746403</c:v>
                </c:pt>
                <c:pt idx="7">
                  <c:v>0.117628330279638</c:v>
                </c:pt>
                <c:pt idx="8">
                  <c:v>0.0724807016489953</c:v>
                </c:pt>
                <c:pt idx="9">
                  <c:v>0.0153665935782297</c:v>
                </c:pt>
              </c:numCache>
            </c:numRef>
          </c:val>
        </c:ser>
        <c:ser>
          <c:idx val="1"/>
          <c:order val="1"/>
          <c:tx>
            <c:strRef>
              <c:f>Sheet2!$F$19</c:f>
              <c:strCache>
                <c:ptCount val="1"/>
                <c:pt idx="0">
                  <c:v>2017年</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8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Sheet2!$D$20:$D$29</c:f>
              <c:numCache>
                <c:formatCode>General</c:formatCode>
                <c:ptCount val="10"/>
                <c:pt idx="0">
                  <c:v>0.25</c:v>
                </c:pt>
                <c:pt idx="1">
                  <c:v>0.5</c:v>
                </c:pt>
                <c:pt idx="2">
                  <c:v>1</c:v>
                </c:pt>
                <c:pt idx="3">
                  <c:v>2</c:v>
                </c:pt>
                <c:pt idx="4">
                  <c:v>3</c:v>
                </c:pt>
                <c:pt idx="5">
                  <c:v>5</c:v>
                </c:pt>
                <c:pt idx="6">
                  <c:v>7</c:v>
                </c:pt>
                <c:pt idx="7">
                  <c:v>10</c:v>
                </c:pt>
                <c:pt idx="8">
                  <c:v>30</c:v>
                </c:pt>
                <c:pt idx="9">
                  <c:v>50</c:v>
                </c:pt>
              </c:numCache>
            </c:numRef>
          </c:cat>
          <c:val>
            <c:numRef>
              <c:f>Sheet2!$F$20:$F$29</c:f>
              <c:numCache>
                <c:formatCode>0.00%</c:formatCode>
                <c:ptCount val="10"/>
                <c:pt idx="0">
                  <c:v>0.183035401799255</c:v>
                </c:pt>
                <c:pt idx="1">
                  <c:v>0.0393482949072207</c:v>
                </c:pt>
                <c:pt idx="2">
                  <c:v>0.125174575768383</c:v>
                </c:pt>
                <c:pt idx="3">
                  <c:v>0.0561908983944029</c:v>
                </c:pt>
                <c:pt idx="4">
                  <c:v>0.12352798045418</c:v>
                </c:pt>
                <c:pt idx="5">
                  <c:v>0.124601267278418</c:v>
                </c:pt>
                <c:pt idx="6">
                  <c:v>0.123937962688284</c:v>
                </c:pt>
                <c:pt idx="7">
                  <c:v>0.123937962688284</c:v>
                </c:pt>
                <c:pt idx="8">
                  <c:v>0.080739834607167</c:v>
                </c:pt>
                <c:pt idx="9">
                  <c:v>0.0195058214144054</c:v>
                </c:pt>
              </c:numCache>
            </c:numRef>
          </c:val>
        </c:ser>
        <c:dLbls>
          <c:showLegendKey val="0"/>
          <c:showVal val="0"/>
          <c:showCatName val="0"/>
          <c:showSerName val="0"/>
          <c:showPercent val="0"/>
          <c:showBubbleSize val="0"/>
        </c:dLbls>
        <c:gapWidth val="182"/>
        <c:axId val="647474488"/>
        <c:axId val="647476408"/>
      </c:barChart>
      <c:catAx>
        <c:axId val="6474744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647476408"/>
        <c:crosses val="autoZero"/>
        <c:auto val="1"/>
        <c:lblAlgn val="ctr"/>
        <c:lblOffset val="100"/>
        <c:noMultiLvlLbl val="0"/>
      </c:catAx>
      <c:valAx>
        <c:axId val="647476408"/>
        <c:scaling>
          <c:orientation val="minMax"/>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647474488"/>
        <c:crosses val="autoZero"/>
        <c:crossBetween val="between"/>
      </c:valAx>
      <c:spPr>
        <a:noFill/>
        <a:ln>
          <a:noFill/>
        </a:ln>
        <a:effectLst/>
      </c:spPr>
    </c:plotArea>
    <c:legend>
      <c:legendPos val="b"/>
      <c:layout>
        <c:manualLayout>
          <c:xMode val="edge"/>
          <c:yMode val="edge"/>
          <c:x val="0.844066315716338"/>
          <c:y val="0.0293430485368433"/>
          <c:w val="0.116895774224281"/>
          <c:h val="0.151751478826341"/>
        </c:manualLayout>
      </c:layout>
      <c:overlay val="0"/>
      <c:spPr>
        <a:noFill/>
        <a:ln>
          <a:noFill/>
        </a:ln>
        <a:effectLst/>
      </c:spPr>
      <c:txPr>
        <a:bodyPr rot="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no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970" y="185420"/>
            <a:ext cx="4637405"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第十三章：公债的管理战略与风险管理</a:t>
            </a:r>
            <a:endParaRPr lang="zh-CN" altLang="en-US" sz="2000" b="1" dirty="0">
              <a:solidFill>
                <a:srgbClr val="883230"/>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970" y="185420"/>
            <a:ext cx="4637405"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第十三章：公债的管理战略与风险管理</a:t>
            </a:r>
            <a:endParaRPr lang="zh-CN" altLang="en-US" sz="2000" b="1" dirty="0">
              <a:solidFill>
                <a:srgbClr val="883230"/>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30034"/>
            <a:ext cx="9194697" cy="6988034"/>
            <a:chOff x="0" y="-130034"/>
            <a:chExt cx="9194697" cy="6988034"/>
          </a:xfrm>
        </p:grpSpPr>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312" r="21369" b="30130"/>
            <a:stretch>
              <a:fillRect/>
            </a:stretch>
          </p:blipFill>
          <p:spPr>
            <a:xfrm>
              <a:off x="0" y="4456758"/>
              <a:ext cx="9144000" cy="2401242"/>
            </a:xfrm>
            <a:prstGeom prst="rect">
              <a:avLst/>
            </a:prstGeom>
          </p:spPr>
        </p:pic>
        <p:pic>
          <p:nvPicPr>
            <p:cNvPr id="3" name="图片 2" descr="ae0cee267f1ee9feed0c653156ff6309"/>
            <p:cNvPicPr>
              <a:picLocks noChangeAspect="1"/>
            </p:cNvPicPr>
            <p:nvPr/>
          </p:nvPicPr>
          <p:blipFill>
            <a:blip r:embed="rId3"/>
            <a:stretch>
              <a:fillRect/>
            </a:stretch>
          </p:blipFill>
          <p:spPr>
            <a:xfrm>
              <a:off x="6606154" y="-130034"/>
              <a:ext cx="2588543" cy="2058220"/>
            </a:xfrm>
            <a:prstGeom prst="rect">
              <a:avLst/>
            </a:prstGeom>
          </p:spPr>
        </p:pic>
      </p:grpSp>
      <p:sp>
        <p:nvSpPr>
          <p:cNvPr id="8" name="TextBox 7"/>
          <p:cNvSpPr txBox="1"/>
          <p:nvPr/>
        </p:nvSpPr>
        <p:spPr>
          <a:xfrm>
            <a:off x="278765" y="1700530"/>
            <a:ext cx="8624570" cy="2106930"/>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anose="020B0503020204020204" pitchFamily="34" charset="-122"/>
                <a:ea typeface="微软雅黑" panose="020B0503020204020204" pitchFamily="34" charset="-122"/>
              </a:rPr>
              <a:t>公债学</a:t>
            </a:r>
            <a:endParaRPr lang="en-US" altLang="zh-CN" sz="4800" b="1" spc="300" dirty="0">
              <a:solidFill>
                <a:srgbClr val="740000"/>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anose="020B0503020204020204" pitchFamily="34" charset="-122"/>
                <a:ea typeface="微软雅黑" panose="020B0503020204020204" pitchFamily="34" charset="-122"/>
              </a:rPr>
              <a:t>第十三章  公债的管理战略与风险管理</a:t>
            </a:r>
            <a:endParaRPr lang="zh-CN" altLang="en-US" sz="3600" b="1" spc="300" dirty="0">
              <a:solidFill>
                <a:srgbClr val="740000"/>
              </a:solidFill>
              <a:latin typeface="微软雅黑" panose="020B0503020204020204" pitchFamily="34" charset="-122"/>
              <a:ea typeface="微软雅黑" panose="020B0503020204020204"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上海财经大学公共经济与管理学院</a:t>
            </a:r>
            <a:endParaRPr lang="en-US" altLang="zh-CN" sz="2000" b="1" spc="300" dirty="0">
              <a:solidFill>
                <a:srgbClr val="000000"/>
              </a:solidFill>
              <a:latin typeface="微软雅黑" panose="020B0503020204020204" pitchFamily="34" charset="-122"/>
              <a:ea typeface="微软雅黑" panose="020B0503020204020204" pitchFamily="34" charset="-122"/>
            </a:endParaRPr>
          </a:p>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郑春荣  教授</a:t>
            </a:r>
            <a:endParaRPr lang="en-US" altLang="zh-CN" sz="2000" b="1" spc="300" dirty="0">
              <a:solidFill>
                <a:srgbClr val="000000"/>
              </a:solidFill>
              <a:latin typeface="微软雅黑" panose="020B0503020204020204" pitchFamily="34" charset="-122"/>
              <a:ea typeface="微软雅黑" panose="020B0503020204020204"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504190" y="1083945"/>
            <a:ext cx="8237855" cy="501586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风险成本</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是指在一定概率水平（置信区间）下，未来一定时期内可能的最大融资成本或最大融资成本增加额。可能的最大融资成本称为绝对风险成本；可能的最大融资成本增加额称为相对风险成本。</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风险成本主要受三个因素影响：</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一是未来一定时期内的净融资需求。</a:t>
            </a:r>
            <a:r>
              <a:rPr lang="zh-CN" altLang="en-US">
                <a:latin typeface="微软雅黑" panose="020B0503020204020204" pitchFamily="34" charset="-122"/>
                <a:ea typeface="微软雅黑" panose="020B0503020204020204" pitchFamily="34" charset="-122"/>
                <a:cs typeface="微软雅黑" panose="020B0503020204020204" pitchFamily="34" charset="-122"/>
              </a:rPr>
              <a:t>净融资需求等于财政基本赤字，是扣除公债利息支出后的财政收支差额，主要受财政经济形势、财政政策等因素影响。</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二是未来发债策略。</a:t>
            </a:r>
            <a:r>
              <a:rPr lang="zh-CN" altLang="en-US">
                <a:latin typeface="微软雅黑" panose="020B0503020204020204" pitchFamily="34" charset="-122"/>
                <a:ea typeface="微软雅黑" panose="020B0503020204020204" pitchFamily="34" charset="-122"/>
                <a:cs typeface="微软雅黑" panose="020B0503020204020204" pitchFamily="34" charset="-122"/>
              </a:rPr>
              <a:t>这主要包括未来发债的品种和期限结构等。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三是未来公债收益率曲线形状。</a:t>
            </a:r>
            <a:r>
              <a:rPr lang="zh-CN" altLang="en-US">
                <a:latin typeface="微软雅黑" panose="020B0503020204020204" pitchFamily="34" charset="-122"/>
                <a:ea typeface="微软雅黑" panose="020B0503020204020204" pitchFamily="34" charset="-122"/>
                <a:cs typeface="微软雅黑" panose="020B0503020204020204" pitchFamily="34" charset="-122"/>
              </a:rPr>
              <a:t>它主要通过利率期限结构模型等对未来公债收益率曲线进行多种情景模拟。在各种模拟情景下按照公债融资需求和发债策略计算公债融资成本，形成概率分布，计算风险成本。风险成本能够对未来融资成本情况给出较为明确的数量概念，对做好市场极端情况下的压力测试和应对预案具有重要参考意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650875" y="1504315"/>
            <a:ext cx="8129270" cy="3707765"/>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汇率风险分析与计量的常用指标是</a:t>
            </a:r>
            <a:r>
              <a:rPr lang="zh-CN" altLang="en-US">
                <a:latin typeface="微软雅黑" panose="020B0503020204020204" pitchFamily="34" charset="-122"/>
                <a:ea typeface="微软雅黑" panose="020B0503020204020204" pitchFamily="34" charset="-122"/>
                <a:cs typeface="微软雅黑" panose="020B0503020204020204" pitchFamily="34" charset="-122"/>
              </a:rPr>
              <a:t>外币债券占债务余额的比例。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外币债券占债务余额</a:t>
            </a:r>
            <a:r>
              <a:rPr lang="zh-CN" altLang="en-US">
                <a:latin typeface="微软雅黑" panose="020B0503020204020204" pitchFamily="34" charset="-122"/>
                <a:ea typeface="微软雅黑" panose="020B0503020204020204" pitchFamily="34" charset="-122"/>
                <a:cs typeface="微软雅黑" panose="020B0503020204020204" pitchFamily="34" charset="-122"/>
              </a:rPr>
              <a:t>的比例越高，公债管理面临的汇率风险越大；比例越低，汇率风险越小。汇率风险也可以用风险成本来计量，即在各种汇率变动的情景下模拟未来外债还本付息支出情况，形成概率分布，计算未来最大支出或最大支出增加额。</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1985年之前，我国政府外债占国债余额的比例超过50%，防范汇率风险是国债管理的一个主要任务，主要措施是大力发展本国国债市场，提高内债融资比例。2016年年末，我国国债余额为120,066.75亿元，其中外债只有1,255.51亿元，占比1.05%，汇率风险较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183640" y="870585"/>
            <a:ext cx="455549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sym typeface="+mn-ea"/>
              </a:rPr>
              <a:t>二、汇率风险分析与计量</a:t>
            </a:r>
            <a:endParaRPr lang="zh-CN" altLang="en-US" sz="28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406400" y="1319530"/>
            <a:ext cx="8335645" cy="520827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再融资风险分析与计量的常用指标是</a:t>
            </a:r>
            <a:r>
              <a:rPr lang="zh-CN" altLang="en-US">
                <a:latin typeface="微软雅黑" panose="020B0503020204020204" pitchFamily="34" charset="-122"/>
                <a:ea typeface="微软雅黑" panose="020B0503020204020204" pitchFamily="34" charset="-122"/>
                <a:cs typeface="微软雅黑" panose="020B0503020204020204" pitchFamily="34" charset="-122"/>
              </a:rPr>
              <a:t>1年内到期公债的比例、平均剩余期限（Average Time to Maturity，ATM）和偿债分布。</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1年内到期公债的比例</a:t>
            </a:r>
            <a:r>
              <a:rPr lang="zh-CN" altLang="en-US">
                <a:latin typeface="微软雅黑" panose="020B0503020204020204" pitchFamily="34" charset="-122"/>
                <a:ea typeface="微软雅黑" panose="020B0503020204020204" pitchFamily="34" charset="-122"/>
                <a:cs typeface="微软雅黑" panose="020B0503020204020204" pitchFamily="34" charset="-122"/>
              </a:rPr>
              <a:t>表示未来一年面临的再融资压力，比例越高，再融资风险越大；比例越低，再融资风险越小。</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平均剩余期限</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是指现存债务中所有债券剩余期限的加权平均值，平均剩余期限越长，再融资风险越小；平均剩余期限越短，再融资风险越大。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1996年之前，我国国债市场不发达，国债期限结构不合理，集中到期兑付压力大，防范再融资风险是国债管理的一个主要任务。为此，1996年尝试发行10年期国债，2001年发行15年和20年期国债，2002年发行30年期国债，逐步延长国债平均剩余期限。2006年滚动发行1年期以下短期国债，2009年成功发行50年期国债，目前已经形成从3个月到50年的短期、中期、长期兼备的较为丰富完整的期限结构，有效均衡了未来偿债分布期限。</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偿债分布</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是指未来时间债券到期分布情况。偿债分布均匀，偿债压力和再融资风险小；偿债分布不均匀，某些年份公债集中到期，则偿债压力和再融资风险大。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888365" y="732155"/>
            <a:ext cx="541718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三、</a:t>
            </a:r>
            <a:r>
              <a:rPr lang="zh-CN" altLang="en-US" sz="2800" b="1">
                <a:latin typeface="微软雅黑" panose="020B0503020204020204" pitchFamily="34" charset="-122"/>
                <a:ea typeface="微软雅黑" panose="020B0503020204020204" pitchFamily="34" charset="-122"/>
                <a:sym typeface="+mn-ea"/>
              </a:rPr>
              <a:t>再融资风险分析与计量</a:t>
            </a:r>
            <a:endParaRPr lang="zh-CN" altLang="en-US" sz="28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2256790" y="873125"/>
            <a:ext cx="5367655" cy="583565"/>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cs typeface="微软雅黑" panose="020B0503020204020204" pitchFamily="34" charset="-122"/>
              </a:rPr>
              <a:t>2006-2017年国债的平均剩余期限</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a:p>
            <a:pPr algn="r"/>
            <a:r>
              <a:rPr lang="zh-CN" altLang="en-US" sz="1400" b="1">
                <a:latin typeface="微软雅黑" panose="020B0503020204020204" pitchFamily="34" charset="-122"/>
                <a:ea typeface="微软雅黑" panose="020B0503020204020204" pitchFamily="34" charset="-122"/>
                <a:cs typeface="微软雅黑" panose="020B0503020204020204" pitchFamily="34" charset="-122"/>
              </a:rPr>
              <a:t>单位：年</a:t>
            </a:r>
            <a:endParaRPr lang="zh-CN" altLang="en-US" sz="1400" b="1">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4" name="表格 3"/>
          <p:cNvGraphicFramePr/>
          <p:nvPr>
            <p:custDataLst>
              <p:tags r:id="rId1"/>
            </p:custDataLst>
          </p:nvPr>
        </p:nvGraphicFramePr>
        <p:xfrm>
          <a:off x="765175" y="1605280"/>
          <a:ext cx="7656830" cy="3919855"/>
        </p:xfrm>
        <a:graphic>
          <a:graphicData uri="http://schemas.openxmlformats.org/drawingml/2006/table">
            <a:tbl>
              <a:tblPr firstRow="1" bandRow="1">
                <a:tableStyleId>{21E4AEA4-8DFA-4A89-87EB-49C32662AFE0}</a:tableStyleId>
              </a:tblPr>
              <a:tblGrid>
                <a:gridCol w="1482725"/>
                <a:gridCol w="1799590"/>
                <a:gridCol w="2186940"/>
                <a:gridCol w="2187575"/>
              </a:tblGrid>
              <a:tr h="378460">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年份</a:t>
                      </a:r>
                      <a:endParaRPr lang="en-US" sz="16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记账式国债</a:t>
                      </a:r>
                      <a:endParaRPr lang="en-US" sz="16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储蓄国债</a:t>
                      </a:r>
                      <a:endParaRPr lang="en-US" sz="16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全部国债</a:t>
                      </a:r>
                      <a:endParaRPr lang="en-US" sz="1600" spc="120">
                        <a:latin typeface="微软雅黑" panose="020B0503020204020204" pitchFamily="34" charset="-122"/>
                        <a:ea typeface="微软雅黑" panose="020B0503020204020204" pitchFamily="34" charset="-122"/>
                      </a:endParaRPr>
                    </a:p>
                  </a:txBody>
                  <a:tcPr marL="177800" marR="177800" marT="6350" marB="6350" anchor="ctr"/>
                </a:tc>
              </a:tr>
              <a:tr h="29654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2006</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7.71</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1.83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6.42</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27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2007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9.17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1.68</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8.11</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2008</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8.98</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1.68</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8.03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654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2009</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8.65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1.77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7.73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27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2010</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9.05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1.42</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8.06</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2011</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9.29</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1.70</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8.44</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2012</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9.16</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2.04</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8.51</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27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8.78</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2.25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8.13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2014</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8.50</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2.26</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7.85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8.03</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2.09</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7.40</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9591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2016</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7.79</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2.17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7.25</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r h="287020">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2017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8.02</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2.20</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7.47</a:t>
                      </a:r>
                      <a:endParaRPr lang="en-US" sz="1400" spc="120">
                        <a:latin typeface="微软雅黑" panose="020B0503020204020204" pitchFamily="34" charset="-122"/>
                        <a:ea typeface="微软雅黑" panose="020B0503020204020204" pitchFamily="34" charset="-122"/>
                      </a:endParaRPr>
                    </a:p>
                  </a:txBody>
                  <a:tcPr marL="177800" marR="177800" marT="6350" marB="6350" anchor="ctr"/>
                </a:tc>
              </a:tr>
            </a:tbl>
          </a:graphicData>
        </a:graphic>
      </p:graphicFrame>
      <p:sp>
        <p:nvSpPr>
          <p:cNvPr id="5" name="文本框 4"/>
          <p:cNvSpPr txBox="1"/>
          <p:nvPr/>
        </p:nvSpPr>
        <p:spPr>
          <a:xfrm>
            <a:off x="612775" y="5682615"/>
            <a:ext cx="8014970"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我国目前国债管理较为审慎，平均剩余期限较为稳定。当然，平均剩余期限越长，也意味着债务成本相对较高。</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395535" y="2660015"/>
            <a:ext cx="8488491" cy="1214755"/>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395536" y="1713865"/>
            <a:ext cx="8488489" cy="2139315"/>
            <a:chOff x="1393714" y="1161487"/>
            <a:chExt cx="10549496"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5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公债管理中的财政政策与货币政策的冲突</a:t>
              </a:r>
              <a:endParaRPr lang="zh-CN" altLang="en-US" sz="35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6" y="2348880"/>
              <a:ext cx="10539564"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4" y="1161487"/>
              <a:ext cx="915447" cy="1209957"/>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539564"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422205" y="1978025"/>
            <a:ext cx="736600" cy="706755"/>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572250" y="5712460"/>
            <a:ext cx="2133600" cy="365125"/>
          </a:xfrm>
        </p:spPr>
        <p:txBody>
          <a:bodyPr/>
          <a:lstStyle/>
          <a:p>
            <a:fld id="{F923ED49-D744-4066-8B28-E413A5EA25A0}" type="slidenum">
              <a:rPr lang="zh-CN" altLang="en-US" smtClean="0"/>
            </a:fld>
            <a:endParaRPr lang="zh-CN" altLang="en-US"/>
          </a:p>
        </p:txBody>
      </p:sp>
      <p:sp>
        <p:nvSpPr>
          <p:cNvPr id="4" name="文本框 3"/>
          <p:cNvSpPr txBox="1"/>
          <p:nvPr/>
        </p:nvSpPr>
        <p:spPr>
          <a:xfrm>
            <a:off x="885825" y="2501091"/>
            <a:ext cx="7021830" cy="52197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一、财政政策与货币政策产生新冲突的原因</a:t>
            </a:r>
            <a:endParaRPr lang="zh-CN" altLang="en-US" sz="28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349340" y="752821"/>
            <a:ext cx="8345170" cy="1670137"/>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rPr>
              <a:t>理论上，公共债务管理中，财政政策（财政部）与货币政策（中央银行）存在一定的目标冲突。作为公共债务管理当局，财政部强调融资成本和风险的权衡，而中央银行制订货币政策的首要目标通常是为了稳定物价。货币政策通过短期债券市场影响隔夜拆借利率，进一步传导至长期债券市场，这是经典的货币政策传导渠道。</a:t>
            </a:r>
            <a:endParaRPr lang="zh-CN" altLang="en-US" dirty="0">
              <a:latin typeface="微软雅黑" panose="020B0503020204020204" pitchFamily="34" charset="-122"/>
              <a:ea typeface="微软雅黑" panose="020B0503020204020204" pitchFamily="34" charset="-122"/>
            </a:endParaRPr>
          </a:p>
        </p:txBody>
      </p:sp>
      <p:sp>
        <p:nvSpPr>
          <p:cNvPr id="6" name="文本框 5"/>
          <p:cNvSpPr txBox="1"/>
          <p:nvPr/>
        </p:nvSpPr>
        <p:spPr>
          <a:xfrm>
            <a:off x="388075" y="2966489"/>
            <a:ext cx="8345170" cy="3350084"/>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在全球金融危机爆发之前，各国一般采取所谓“分离原则”降低政策冲突。在正常情况下，按照这一分离原则，货币政策与政府债务管理政策之间的冲突并不明显。</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次贷危机之后，随着市场不确定性和风险上升</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为应对金融危机，美联储、英格兰银行和欧洲央行等在其权力范围内尽其所能推行激进货币政策，短期利率已经抵达各自央行认定的下限，继续下调短期利率已较为困难。中央银行过去依赖于调节短期利率带动长期利率变化的利率传导机制完全失效。在这种情况下，中央银行不再局限于只调控短期利率，而是采取“非常规货币政策”直接进入长期债券市场，对长期利率施加影响。这就违反了此前的“分离原则”，债务管理者融资成本的不确定性上升。</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699135" y="723900"/>
            <a:ext cx="6814185" cy="521970"/>
          </a:xfrm>
          <a:prstGeom prst="rect">
            <a:avLst/>
          </a:prstGeom>
          <a:noFill/>
        </p:spPr>
        <p:txBody>
          <a:bodyPr wrap="square" rtlCol="0">
            <a:spAutoFit/>
          </a:bodyPr>
          <a:lstStyle/>
          <a:p>
            <a:pPr algn="just"/>
            <a:r>
              <a:rPr lang="zh-CN" altLang="en-US" sz="2800" b="1" dirty="0">
                <a:latin typeface="微软雅黑" panose="020B0503020204020204" pitchFamily="34" charset="-122"/>
                <a:ea typeface="微软雅黑" panose="020B0503020204020204" pitchFamily="34" charset="-122"/>
              </a:rPr>
              <a:t>二、国债尚未成为我国货币政策工具</a:t>
            </a:r>
            <a:endParaRPr lang="zh-CN" altLang="en-US" sz="28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601980" y="1289685"/>
            <a:ext cx="8167370" cy="1207135"/>
          </a:xfrm>
          <a:prstGeom prst="rect">
            <a:avLst/>
          </a:prstGeom>
          <a:noFill/>
        </p:spPr>
        <p:txBody>
          <a:bodyPr wrap="square" rtlCol="0">
            <a:spAutoFit/>
          </a:bodyPr>
          <a:lstStyle/>
          <a:p>
            <a:pPr marL="285750" indent="-285750" algn="just" fontAlgn="auto">
              <a:lnSpc>
                <a:spcPts val="2500"/>
              </a:lnSpc>
              <a:spcAft>
                <a:spcPts val="600"/>
              </a:spcAft>
              <a:buClr>
                <a:srgbClr val="C00000"/>
              </a:buClr>
              <a:buSzPct val="130000"/>
              <a:buFont typeface="Wingdings" panose="05000000000000000000" charset="0"/>
              <a:buChar char="Ø"/>
            </a:pPr>
            <a:r>
              <a:rPr lang="zh-CN" altLang="en-US">
                <a:latin typeface="微软雅黑" panose="020B0503020204020204" pitchFamily="34" charset="-122"/>
                <a:ea typeface="微软雅黑" panose="020B0503020204020204" pitchFamily="34" charset="-122"/>
                <a:cs typeface="微软雅黑" panose="020B0503020204020204" pitchFamily="34" charset="-122"/>
              </a:rPr>
              <a:t>目前我国央行持有的国债以特别国债为主，持有总量并不算大；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spcAft>
                <a:spcPts val="600"/>
              </a:spcAft>
              <a:buClr>
                <a:srgbClr val="C00000"/>
              </a:buClr>
              <a:buSzPct val="130000"/>
              <a:buFont typeface="Wingdings" panose="05000000000000000000" charset="0"/>
              <a:buChar char="Ø"/>
            </a:pPr>
            <a:r>
              <a:rPr lang="zh-CN" altLang="en-US">
                <a:latin typeface="微软雅黑" panose="020B0503020204020204" pitchFamily="34" charset="-122"/>
                <a:ea typeface="微软雅黑" panose="020B0503020204020204" pitchFamily="34" charset="-122"/>
                <a:cs typeface="微软雅黑" panose="020B0503020204020204" pitchFamily="34" charset="-122"/>
              </a:rPr>
              <a:t>国债是央行目前进行逆回购、MLF等操作的主要质押券种；</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spcAft>
                <a:spcPts val="600"/>
              </a:spcAft>
              <a:buClr>
                <a:srgbClr val="C00000"/>
              </a:buClr>
              <a:buSzPct val="130000"/>
              <a:buFont typeface="Wingdings" panose="05000000000000000000" charset="0"/>
              <a:buChar char="Ø"/>
            </a:pPr>
            <a:r>
              <a:rPr lang="zh-CN" altLang="en-US">
                <a:latin typeface="微软雅黑" panose="020B0503020204020204" pitchFamily="34" charset="-122"/>
                <a:ea typeface="微软雅黑" panose="020B0503020204020204" pitchFamily="34" charset="-122"/>
                <a:cs typeface="微软雅黑" panose="020B0503020204020204" pitchFamily="34" charset="-122"/>
              </a:rPr>
              <a:t>我国国债的存量规模不大，交易不活跃，不利于央行的公开市场业务开展。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115" name="图表 115"/>
          <p:cNvGraphicFramePr/>
          <p:nvPr/>
        </p:nvGraphicFramePr>
        <p:xfrm>
          <a:off x="1047115" y="2557145"/>
          <a:ext cx="6570980" cy="3803015"/>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框 4"/>
          <p:cNvSpPr txBox="1"/>
          <p:nvPr/>
        </p:nvSpPr>
        <p:spPr>
          <a:xfrm>
            <a:off x="1013460" y="6390005"/>
            <a:ext cx="658431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中国人民银行持有的国债数量（单位：亿元）</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公债的信息披露</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100" name="文本框 99"/>
          <p:cNvSpPr txBox="1"/>
          <p:nvPr/>
        </p:nvSpPr>
        <p:spPr>
          <a:xfrm>
            <a:off x="208915" y="890905"/>
            <a:ext cx="8775065" cy="5193666"/>
          </a:xfrm>
          <a:prstGeom prst="rect">
            <a:avLst/>
          </a:prstGeom>
          <a:noFill/>
          <a:ln w="9525">
            <a:noFill/>
          </a:ln>
        </p:spPr>
        <p:txBody>
          <a:bodyPr wrap="square">
            <a:spAutoFit/>
          </a:bodyPr>
          <a:lstStyle/>
          <a:p>
            <a:pPr indent="457200" algn="just" fontAlgn="auto">
              <a:lnSpc>
                <a:spcPts val="2500"/>
              </a:lnSpc>
            </a:pPr>
            <a:r>
              <a:rPr lang="en-US" sz="1700" b="0" dirty="0">
                <a:latin typeface="微软雅黑" panose="020B0503020204020204" pitchFamily="34" charset="-122"/>
                <a:ea typeface="微软雅黑" panose="020B0503020204020204" pitchFamily="34" charset="-122"/>
                <a:cs typeface="微软雅黑" panose="020B0503020204020204" pitchFamily="34" charset="-122"/>
              </a:rPr>
              <a:t>2014</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年</a:t>
            </a:r>
            <a:r>
              <a:rPr lang="en-US" sz="1700" b="0" dirty="0">
                <a:latin typeface="微软雅黑" panose="020B0503020204020204" pitchFamily="34" charset="-122"/>
                <a:ea typeface="微软雅黑" panose="020B0503020204020204" pitchFamily="34" charset="-122"/>
                <a:cs typeface="微软雅黑" panose="020B0503020204020204" pitchFamily="34" charset="-122"/>
              </a:rPr>
              <a:t>4</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月，国际货币基金组织、世界银行</a:t>
            </a:r>
            <a:r>
              <a:rPr lang="zh-CN" sz="1700" b="1" dirty="0">
                <a:latin typeface="微软雅黑" panose="020B0503020204020204" pitchFamily="34" charset="-122"/>
                <a:ea typeface="微软雅黑" panose="020B0503020204020204" pitchFamily="34" charset="-122"/>
                <a:cs typeface="微软雅黑" panose="020B0503020204020204" pitchFamily="34" charset="-122"/>
              </a:rPr>
              <a:t>发布了修订后的</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《公共债务管理指引》</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，对公共债务的信息披露</a:t>
            </a:r>
            <a:r>
              <a:rPr lang="zh-CN" sz="1700" b="1" dirty="0">
                <a:latin typeface="微软雅黑" panose="020B0503020204020204" pitchFamily="34" charset="-122"/>
                <a:ea typeface="微软雅黑" panose="020B0503020204020204" pitchFamily="34" charset="-122"/>
                <a:cs typeface="微软雅黑" panose="020B0503020204020204" pitchFamily="34" charset="-122"/>
              </a:rPr>
              <a:t>提出新的要求</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sz="1700" b="0"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buClr>
                <a:srgbClr val="C00000"/>
              </a:buClr>
              <a:buSzPct val="115000"/>
              <a:buFont typeface="Wingdings" panose="05000000000000000000" charset="0"/>
              <a:buChar char="ü"/>
            </a:pPr>
            <a:r>
              <a:rPr lang="zh-CN" sz="1700" b="0" dirty="0">
                <a:latin typeface="微软雅黑" panose="020B0503020204020204" pitchFamily="34" charset="-122"/>
                <a:ea typeface="微软雅黑" panose="020B0503020204020204" pitchFamily="34" charset="-122"/>
                <a:cs typeface="微软雅黑" panose="020B0503020204020204" pitchFamily="34" charset="-122"/>
              </a:rPr>
              <a:t>财政部、中央银行、（可能单独存在的）债务管理机构在</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制定债务管理政策、组织政府债券发行、政府债券交易、托管、清算、结算等方面</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的职责分工，应该被明确规定并公开披露。</a:t>
            </a:r>
            <a:endParaRPr lang="zh-CN" sz="1700" b="0"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buClr>
                <a:srgbClr val="C00000"/>
              </a:buClr>
              <a:buSzPct val="115000"/>
              <a:buFont typeface="Wingdings" panose="05000000000000000000" charset="0"/>
              <a:buChar char="ü"/>
            </a:pPr>
            <a:r>
              <a:rPr lang="zh-CN" sz="1700" b="0" dirty="0">
                <a:latin typeface="微软雅黑" panose="020B0503020204020204" pitchFamily="34" charset="-122"/>
                <a:ea typeface="微软雅黑" panose="020B0503020204020204" pitchFamily="34" charset="-122"/>
                <a:cs typeface="微软雅黑" panose="020B0503020204020204" pitchFamily="34" charset="-122"/>
              </a:rPr>
              <a:t>政府应当</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清晰界定并公开披露债务管理的目标</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，并说明关于债务成本和风险管理的策略和衡量标准。</a:t>
            </a:r>
            <a:endParaRPr lang="zh-CN" sz="1700" b="0"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buClr>
                <a:srgbClr val="C00000"/>
              </a:buClr>
              <a:buSzPct val="115000"/>
              <a:buFont typeface="Wingdings" panose="05000000000000000000" charset="0"/>
              <a:buChar char="ü"/>
            </a:pPr>
            <a:r>
              <a:rPr lang="zh-CN" sz="1700" b="0" dirty="0">
                <a:latin typeface="微软雅黑" panose="020B0503020204020204" pitchFamily="34" charset="-122"/>
                <a:ea typeface="微软雅黑" panose="020B0503020204020204" pitchFamily="34" charset="-122"/>
                <a:cs typeface="微软雅黑" panose="020B0503020204020204" pitchFamily="34" charset="-122"/>
              </a:rPr>
              <a:t>应当</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确保公众可以便利地查阅债务管理政策和相关制度规定</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编制债务管理年度报告，向立法机构和公众披露债务管理操作和债务管理战略执行情况。政府或债务管理部门应定期披露政府债务余额及其构成、持有的金融资产、或有负债等情况，披露内容包括币种、存续期、利率结构等要素。</a:t>
            </a:r>
            <a:endParaRPr lang="zh-CN" sz="1700" b="0"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buClr>
                <a:srgbClr val="C00000"/>
              </a:buClr>
              <a:buSzPct val="115000"/>
              <a:buFont typeface="Wingdings" panose="05000000000000000000" charset="0"/>
              <a:buChar char="ü"/>
            </a:pPr>
            <a:r>
              <a:rPr lang="zh-CN" sz="1700" b="0" dirty="0">
                <a:latin typeface="微软雅黑" panose="020B0503020204020204" pitchFamily="34" charset="-122"/>
                <a:ea typeface="微软雅黑" panose="020B0503020204020204" pitchFamily="34" charset="-122"/>
                <a:cs typeface="微软雅黑" panose="020B0503020204020204" pitchFamily="34" charset="-122"/>
              </a:rPr>
              <a:t>如果在债务管理操作中</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开展衍生品操作，应披露开展相关操作的动机和理由</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，并按照公认会计准则定期披露衍生品组合的有关情况。债务管理机构应建立与主要债权人定期沟通的机制，编制投资者友好型的宣传资料，披露债务数据等信息。</a:t>
            </a:r>
            <a:endParaRPr lang="zh-CN" sz="1700" b="0"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buClr>
                <a:srgbClr val="C00000"/>
              </a:buClr>
              <a:buSzPct val="115000"/>
              <a:buFont typeface="Wingdings" panose="05000000000000000000" charset="0"/>
              <a:buChar char="ü"/>
            </a:pPr>
            <a:r>
              <a:rPr lang="zh-CN" sz="1700" b="0" dirty="0">
                <a:latin typeface="微软雅黑" panose="020B0503020204020204" pitchFamily="34" charset="-122"/>
                <a:ea typeface="微软雅黑" panose="020B0503020204020204" pitchFamily="34" charset="-122"/>
                <a:cs typeface="微软雅黑" panose="020B0503020204020204" pitchFamily="34" charset="-122"/>
              </a:rPr>
              <a:t>债务管理活动，包括相关信息系统记录和风险管理开展情况等，在定期接受内部审计的基础上，应</a:t>
            </a:r>
            <a:r>
              <a:rPr lang="zh-CN" sz="17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按年接受外部审计</a:t>
            </a:r>
            <a:r>
              <a:rPr lang="zh-CN" sz="1700" b="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7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443889"/>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我国国债的期限结构管理</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fld>
            <a:endParaRPr lang="zh-CN" altLang="en-US"/>
          </a:p>
        </p:txBody>
      </p:sp>
      <p:grpSp>
        <p:nvGrpSpPr>
          <p:cNvPr id="31" name="组合 34"/>
          <p:cNvGrpSpPr/>
          <p:nvPr/>
        </p:nvGrpSpPr>
        <p:grpSpPr bwMode="auto">
          <a:xfrm>
            <a:off x="1881854" y="1414624"/>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1</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4" name="TextBox 5"/>
            <p:cNvSpPr txBox="1"/>
            <p:nvPr/>
          </p:nvSpPr>
          <p:spPr>
            <a:xfrm>
              <a:off x="4313850" y="1824002"/>
              <a:ext cx="4076945"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公债管理战略制定与执行</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bwMode="auto">
          <a:xfrm>
            <a:off x="1881854" y="2216128"/>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2</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8"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公债管理风险的含义</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bwMode="auto">
          <a:xfrm>
            <a:off x="1881854" y="3017637"/>
            <a:ext cx="5380291" cy="673161"/>
            <a:chOff x="3779912" y="1777377"/>
            <a:chExt cx="4896544" cy="435845"/>
          </a:xfrm>
        </p:grpSpPr>
        <p:sp>
          <p:nvSpPr>
            <p:cNvPr id="12" name="矩形 11"/>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3" name="矩形 1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3</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4"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公债管理风险分析与计量</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anose="020B0503020204020204" pitchFamily="34" charset="-122"/>
                <a:ea typeface="微软雅黑" panose="020B0503020204020204" pitchFamily="34" charset="-122"/>
              </a:rPr>
              <a:t>主要内容</a:t>
            </a:r>
            <a:endParaRPr lang="en-US" altLang="zh-CN" sz="2400" b="1" kern="0" dirty="0">
              <a:latin typeface="微软雅黑" panose="020B0503020204020204" pitchFamily="34" charset="-122"/>
              <a:ea typeface="微软雅黑" panose="020B0503020204020204" pitchFamily="34" charset="-122"/>
            </a:endParaRPr>
          </a:p>
        </p:txBody>
      </p:sp>
      <p:grpSp>
        <p:nvGrpSpPr>
          <p:cNvPr id="16" name="组合 15"/>
          <p:cNvGrpSpPr/>
          <p:nvPr/>
        </p:nvGrpSpPr>
        <p:grpSpPr bwMode="auto">
          <a:xfrm>
            <a:off x="1892014" y="4797681"/>
            <a:ext cx="5380291" cy="673161"/>
            <a:chOff x="3779912" y="1777377"/>
            <a:chExt cx="4896544" cy="435845"/>
          </a:xfrm>
        </p:grpSpPr>
        <p:sp>
          <p:nvSpPr>
            <p:cNvPr id="17" name="矩形 16"/>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8" name="矩形 17"/>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5</a:t>
              </a:r>
              <a:endParaRPr 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9"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公债的信息披露</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bwMode="auto">
          <a:xfrm>
            <a:off x="1891379" y="3762135"/>
            <a:ext cx="5380291" cy="953136"/>
            <a:chOff x="3779912" y="1751102"/>
            <a:chExt cx="4896544" cy="617117"/>
          </a:xfrm>
        </p:grpSpPr>
        <p:sp>
          <p:nvSpPr>
            <p:cNvPr id="21" name="矩形 20"/>
            <p:cNvSpPr/>
            <p:nvPr/>
          </p:nvSpPr>
          <p:spPr>
            <a:xfrm>
              <a:off x="3779912" y="1777377"/>
              <a:ext cx="4896544" cy="561642"/>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22" name="矩形 21"/>
            <p:cNvSpPr/>
            <p:nvPr/>
          </p:nvSpPr>
          <p:spPr>
            <a:xfrm>
              <a:off x="3779912" y="1781173"/>
              <a:ext cx="432048" cy="557846"/>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4</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23" name="TextBox 9"/>
            <p:cNvSpPr txBox="1"/>
            <p:nvPr/>
          </p:nvSpPr>
          <p:spPr>
            <a:xfrm>
              <a:off x="4291759" y="1751102"/>
              <a:ext cx="4361172" cy="617117"/>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公债管理中的财政政策与</a:t>
              </a:r>
              <a:endParaRPr lang="zh-CN" altLang="en-US" sz="2800" b="1" kern="0" dirty="0">
                <a:solidFill>
                  <a:srgbClr val="883230"/>
                </a:solidFill>
                <a:latin typeface="微软雅黑" panose="020B0503020204020204" pitchFamily="34" charset="-122"/>
                <a:ea typeface="微软雅黑" panose="020B0503020204020204" pitchFamily="34" charset="-122"/>
              </a:endParaRPr>
            </a:p>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货币政策的冲突</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bwMode="auto">
          <a:xfrm>
            <a:off x="1892014" y="5644688"/>
            <a:ext cx="5380291" cy="673161"/>
            <a:chOff x="3779912" y="1777377"/>
            <a:chExt cx="4896544" cy="435845"/>
          </a:xfrm>
        </p:grpSpPr>
        <p:sp>
          <p:nvSpPr>
            <p:cNvPr id="41" name="矩形 40"/>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42" name="矩形 41"/>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6</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43" name="TextBox 9"/>
            <p:cNvSpPr txBox="1"/>
            <p:nvPr/>
          </p:nvSpPr>
          <p:spPr>
            <a:xfrm>
              <a:off x="4291759" y="1827836"/>
              <a:ext cx="4361172" cy="33795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我国国债的期限结构管理</a:t>
              </a:r>
              <a:endParaRPr lang="zh-CN" altLang="en-US" sz="2800" b="1" kern="0" dirty="0">
                <a:solidFill>
                  <a:srgbClr val="883230"/>
                </a:solidFill>
                <a:latin typeface="微软雅黑" panose="020B0503020204020204" pitchFamily="34" charset="-122"/>
                <a:ea typeface="微软雅黑" panose="020B0503020204020204" pitchFamily="34" charset="-122"/>
              </a:endParaRPr>
            </a:p>
          </p:txBody>
        </p:sp>
      </p:gr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1043608" y="2132856"/>
            <a:ext cx="6908800" cy="2476500"/>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rPr>
              <a:t>国债期限结构</a:t>
            </a:r>
            <a:r>
              <a:rPr lang="zh-CN" altLang="en-US" dirty="0">
                <a:latin typeface="微软雅黑" panose="020B0503020204020204" pitchFamily="34" charset="-122"/>
                <a:ea typeface="微软雅黑" panose="020B0503020204020204" pitchFamily="34" charset="-122"/>
              </a:rPr>
              <a:t>是不同期限国债之间组合的比例关系，是通过短期国债、中期国债和长期国债在国债发行总额中的比例关系所体现的国债结构状况。</a:t>
            </a:r>
            <a:endParaRPr lang="zh-CN" altLang="en-US" dirty="0">
              <a:latin typeface="微软雅黑" panose="020B0503020204020204" pitchFamily="34" charset="-122"/>
              <a:ea typeface="微软雅黑" panose="020B0503020204020204" pitchFamily="34" charset="-122"/>
            </a:endParaRPr>
          </a:p>
          <a:p>
            <a:pPr indent="457200" algn="just" fontAlgn="auto">
              <a:lnSpc>
                <a:spcPts val="30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rPr>
              <a:t>根据国债管理的基本目标，国债期限结构的管理也主要是通过合理搭配长短期国债构成来实现付息成本的最小化和流动性管理的要求。</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612140" y="772795"/>
            <a:ext cx="777367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一、期限结构不够合理，中期国债比重过高</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93090" y="1280795"/>
            <a:ext cx="8125460" cy="411480"/>
          </a:xfrm>
          <a:prstGeom prst="rect">
            <a:avLst/>
          </a:prstGeom>
          <a:noFill/>
        </p:spPr>
        <p:txBody>
          <a:bodyPr wrap="square" rtlCol="0">
            <a:spAutoFit/>
          </a:bodyPr>
          <a:lstStyle/>
          <a:p>
            <a:pPr marL="285750" indent="-285750" algn="just" fontAlgn="auto">
              <a:lnSpc>
                <a:spcPts val="2500"/>
              </a:lnSpc>
              <a:spcAft>
                <a:spcPts val="600"/>
              </a:spcAft>
              <a:buClr>
                <a:srgbClr val="C00000"/>
              </a:buClr>
              <a:buSzPct val="120000"/>
              <a:buFont typeface="Wingdings" panose="05000000000000000000" charset="0"/>
              <a:buChar char="ü"/>
            </a:pPr>
            <a:r>
              <a:rPr lang="zh-CN" altLang="en-US">
                <a:latin typeface="微软雅黑" panose="020B0503020204020204" pitchFamily="34" charset="-122"/>
                <a:ea typeface="微软雅黑" panose="020B0503020204020204" pitchFamily="34" charset="-122"/>
                <a:cs typeface="微软雅黑" panose="020B0503020204020204" pitchFamily="34" charset="-122"/>
              </a:rPr>
              <a:t>从国债发行结构来看，长期国债与短期国债规模不大，中期国债占比过高。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120" name="图表 120"/>
          <p:cNvGraphicFramePr/>
          <p:nvPr/>
        </p:nvGraphicFramePr>
        <p:xfrm>
          <a:off x="1058545" y="1778635"/>
          <a:ext cx="6948805" cy="4562475"/>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框 4"/>
          <p:cNvSpPr txBox="1"/>
          <p:nvPr/>
        </p:nvSpPr>
        <p:spPr>
          <a:xfrm>
            <a:off x="1207135" y="6372860"/>
            <a:ext cx="6931660" cy="337185"/>
          </a:xfrm>
          <a:prstGeom prst="rect">
            <a:avLst/>
          </a:prstGeom>
          <a:noFill/>
        </p:spPr>
        <p:txBody>
          <a:bodyPr wrap="square" rtlCol="0">
            <a:spAutoFit/>
          </a:bodyPr>
          <a:lstStyle/>
          <a:p>
            <a:pPr algn="ctr"/>
            <a:r>
              <a:rPr lang="zh-CN" altLang="en-US" sz="1600" b="1">
                <a:latin typeface="微软雅黑" panose="020B0503020204020204" pitchFamily="34" charset="-122"/>
                <a:ea typeface="微软雅黑" panose="020B0503020204020204" pitchFamily="34" charset="-122"/>
                <a:cs typeface="微软雅黑" panose="020B0503020204020204" pitchFamily="34" charset="-122"/>
              </a:rPr>
              <a:t>2017年和2018年我国各种期限的国债发行占当年国债发行量的比例</a:t>
            </a: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601345" y="1143635"/>
            <a:ext cx="7931095" cy="3528060"/>
          </a:xfrm>
          <a:prstGeom prst="rect">
            <a:avLst/>
          </a:prstGeom>
          <a:noFill/>
        </p:spPr>
        <p:txBody>
          <a:bodyPr wrap="square" rtlCol="0">
            <a:spAutoFit/>
          </a:bodyPr>
          <a:lstStyle/>
          <a:p>
            <a:pPr indent="457200" algn="just" fontAlgn="auto">
              <a:lnSpc>
                <a:spcPts val="32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我国已经连续几年定期滚动发行3个月、6个月和1年期的可流通短期国债，但是发行规模较小。</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2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与美国、英国、日本和澳大利亚等国家相比，我国2年以内及10年以上的国债发行次数偏少，尤其是2年以内的短期国债年度发行次数仅为美国的十分之一。美国1年以内国债发行量占比接近70%，2-3年期国债发行量占比接近10%。我国2年期以下和10年期以上国债发行偏少，频率偏低，限制了这些期限的国债供给和市场的流动性。</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3200"/>
              </a:lnSpc>
              <a:spcAft>
                <a:spcPts val="600"/>
              </a:spcAft>
              <a:extLst>
                <a:ext uri="{35155182-B16C-46BC-9424-99874614C6A1}">
                  <wpsdc:indentchars xmlns:wpsdc="http://www.wps.cn/officeDocument/2017/drawingmlCustomData" val="200" checksum="59296752"/>
                </a:ext>
              </a:extLst>
            </a:pP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19405" y="828040"/>
            <a:ext cx="8327390" cy="732155"/>
          </a:xfrm>
          <a:prstGeom prst="rect">
            <a:avLst/>
          </a:prstGeom>
          <a:noFill/>
        </p:spPr>
        <p:txBody>
          <a:bodyPr wrap="square" rtlCol="0">
            <a:spAutoFit/>
          </a:bodyPr>
          <a:lstStyle/>
          <a:p>
            <a:pPr marL="285750" indent="-285750" algn="just" fontAlgn="auto">
              <a:lnSpc>
                <a:spcPts val="2500"/>
              </a:lnSpc>
              <a:spcAft>
                <a:spcPts val="600"/>
              </a:spcAft>
              <a:buClr>
                <a:srgbClr val="C00000"/>
              </a:buClr>
              <a:buSzPct val="125000"/>
              <a:buFont typeface="Wingdings" panose="05000000000000000000" charset="0"/>
              <a:buChar char="ü"/>
            </a:pPr>
            <a:r>
              <a:rPr lang="zh-CN" altLang="en-US">
                <a:latin typeface="微软雅黑" panose="020B0503020204020204" pitchFamily="34" charset="-122"/>
                <a:ea typeface="微软雅黑" panose="020B0503020204020204" pitchFamily="34" charset="-122"/>
                <a:cs typeface="微软雅黑" panose="020B0503020204020204" pitchFamily="34" charset="-122"/>
              </a:rPr>
              <a:t>从国债余额的结构来看，2018年底，1年以下（含1年）国债余额占国债总余额12.62%，明显低于美国短期国债平均20%以上的占比。</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4" name="表格 3"/>
          <p:cNvGraphicFramePr/>
          <p:nvPr>
            <p:custDataLst>
              <p:tags r:id="rId1"/>
            </p:custDataLst>
          </p:nvPr>
        </p:nvGraphicFramePr>
        <p:xfrm>
          <a:off x="315595" y="2096135"/>
          <a:ext cx="8420100" cy="4058920"/>
        </p:xfrm>
        <a:graphic>
          <a:graphicData uri="http://schemas.openxmlformats.org/drawingml/2006/table">
            <a:tbl>
              <a:tblPr firstRow="1" bandRow="1">
                <a:tableStyleId>{21E4AEA4-8DFA-4A89-87EB-49C32662AFE0}</a:tableStyleId>
              </a:tblPr>
              <a:tblGrid>
                <a:gridCol w="1667510"/>
                <a:gridCol w="1639570"/>
                <a:gridCol w="1612900"/>
                <a:gridCol w="1887220"/>
                <a:gridCol w="1612900"/>
              </a:tblGrid>
              <a:tr h="480060">
                <a:tc rowSpan="2">
                  <a:txBody>
                    <a:bodyPr/>
                    <a:lstStyle/>
                    <a:p>
                      <a:pPr indent="0" algn="ctr">
                        <a:lnSpc>
                          <a:spcPct val="120000"/>
                        </a:lnSpc>
                        <a:spcBef>
                          <a:spcPts val="0"/>
                        </a:spcBef>
                        <a:spcAft>
                          <a:spcPts val="0"/>
                        </a:spcAft>
                        <a:buNone/>
                      </a:pPr>
                      <a:r>
                        <a:rPr lang="en-US" sz="1400" b="1" spc="120">
                          <a:solidFill>
                            <a:schemeClr val="bg1"/>
                          </a:solidFill>
                          <a:latin typeface="微软雅黑" panose="020B0503020204020204" pitchFamily="34" charset="-122"/>
                          <a:ea typeface="微软雅黑" panose="020B0503020204020204" pitchFamily="34" charset="-122"/>
                        </a:rPr>
                        <a:t>品种</a:t>
                      </a:r>
                      <a:endParaRPr lang="en-US" sz="1400" b="1" spc="120">
                        <a:solidFill>
                          <a:schemeClr val="bg1"/>
                        </a:solidFill>
                        <a:latin typeface="微软雅黑" panose="020B0503020204020204" pitchFamily="34" charset="-122"/>
                        <a:ea typeface="微软雅黑" panose="020B0503020204020204" pitchFamily="34" charset="-122"/>
                      </a:endParaRPr>
                    </a:p>
                  </a:txBody>
                  <a:tcPr marL="127000" marR="127000" marT="107950" marB="107950" anchor="ctr"/>
                </a:tc>
                <a:tc gridSpan="2">
                  <a:txBody>
                    <a:bodyPr/>
                    <a:lstStyle/>
                    <a:p>
                      <a:pPr indent="0" algn="ctr">
                        <a:lnSpc>
                          <a:spcPct val="120000"/>
                        </a:lnSpc>
                        <a:spcBef>
                          <a:spcPts val="0"/>
                        </a:spcBef>
                        <a:spcAft>
                          <a:spcPts val="0"/>
                        </a:spcAft>
                        <a:buNone/>
                      </a:pPr>
                      <a:r>
                        <a:rPr lang="en-US" sz="1400" b="1" spc="12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2017年末</a:t>
                      </a:r>
                      <a:endParaRPr lang="en-US" sz="1400" b="1" spc="12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hMerge="1">
                  <a:tcPr/>
                </a:tc>
                <a:tc gridSpan="2">
                  <a:txBody>
                    <a:bodyPr/>
                    <a:lstStyle/>
                    <a:p>
                      <a:pPr indent="0" algn="ctr">
                        <a:lnSpc>
                          <a:spcPct val="120000"/>
                        </a:lnSpc>
                        <a:spcBef>
                          <a:spcPts val="0"/>
                        </a:spcBef>
                        <a:spcAft>
                          <a:spcPts val="0"/>
                        </a:spcAft>
                        <a:buNone/>
                      </a:pPr>
                      <a:r>
                        <a:rPr lang="en-US" sz="1400" b="1" spc="12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2018年末</a:t>
                      </a:r>
                      <a:endParaRPr lang="en-US" sz="1400" b="1" spc="12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hMerge="1">
                  <a:tcPr/>
                </a:tc>
              </a:tr>
              <a:tr h="480060">
                <a:tc vMerge="1">
                  <a:tcPr/>
                </a:tc>
                <a:tc>
                  <a:txBody>
                    <a:bodyPr/>
                    <a:lstStyle/>
                    <a:p>
                      <a:pPr indent="0" algn="ctr">
                        <a:lnSpc>
                          <a:spcPct val="120000"/>
                        </a:lnSpc>
                        <a:spcBef>
                          <a:spcPts val="0"/>
                        </a:spcBef>
                        <a:spcAft>
                          <a:spcPts val="0"/>
                        </a:spcAft>
                        <a:buNone/>
                      </a:pPr>
                      <a:r>
                        <a:rPr lang="en-US" sz="1400" b="1" spc="120">
                          <a:solidFill>
                            <a:schemeClr val="bg1"/>
                          </a:solidFill>
                          <a:effectLst/>
                          <a:latin typeface="微软雅黑" panose="020B0503020204020204" pitchFamily="34" charset="-122"/>
                          <a:ea typeface="微软雅黑" panose="020B0503020204020204" pitchFamily="34" charset="-122"/>
                        </a:rPr>
                        <a:t>规模（亿元）</a:t>
                      </a:r>
                      <a:endParaRPr lang="en-US" sz="1400" b="1" spc="120">
                        <a:solidFill>
                          <a:schemeClr val="bg1"/>
                        </a:solidFill>
                        <a:effectLst/>
                        <a:latin typeface="微软雅黑" panose="020B0503020204020204" pitchFamily="34" charset="-122"/>
                        <a:ea typeface="微软雅黑" panose="020B0503020204020204" pitchFamily="34" charset="-122"/>
                      </a:endParaRPr>
                    </a:p>
                  </a:txBody>
                  <a:tcPr marL="127000" marR="127000" marT="107950" marB="107950" anchor="ctr">
                    <a:solidFill>
                      <a:srgbClr val="C0504D"/>
                    </a:solidFill>
                  </a:tcPr>
                </a:tc>
                <a:tc>
                  <a:txBody>
                    <a:bodyPr/>
                    <a:lstStyle/>
                    <a:p>
                      <a:pPr indent="0" algn="ctr">
                        <a:lnSpc>
                          <a:spcPct val="120000"/>
                        </a:lnSpc>
                        <a:spcBef>
                          <a:spcPts val="0"/>
                        </a:spcBef>
                        <a:spcAft>
                          <a:spcPts val="0"/>
                        </a:spcAft>
                        <a:buNone/>
                      </a:pPr>
                      <a:r>
                        <a:rPr lang="en-US" sz="1400" b="1" spc="12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rPr>
                        <a:t>占比（%）</a:t>
                      </a:r>
                      <a:endParaRPr lang="en-US" sz="1400" b="1" spc="12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solidFill>
                      <a:srgbClr val="C0504D"/>
                    </a:solidFill>
                  </a:tcPr>
                </a:tc>
                <a:tc>
                  <a:txBody>
                    <a:bodyPr/>
                    <a:lstStyle/>
                    <a:p>
                      <a:pPr indent="0" algn="ctr">
                        <a:lnSpc>
                          <a:spcPct val="120000"/>
                        </a:lnSpc>
                        <a:spcBef>
                          <a:spcPts val="0"/>
                        </a:spcBef>
                        <a:spcAft>
                          <a:spcPts val="0"/>
                        </a:spcAft>
                        <a:buNone/>
                      </a:pPr>
                      <a:r>
                        <a:rPr lang="en-US" sz="1400" b="1" spc="120">
                          <a:solidFill>
                            <a:schemeClr val="bg1"/>
                          </a:solidFill>
                          <a:effectLst/>
                          <a:latin typeface="微软雅黑" panose="020B0503020204020204" pitchFamily="34" charset="-122"/>
                          <a:ea typeface="微软雅黑" panose="020B0503020204020204" pitchFamily="34" charset="-122"/>
                        </a:rPr>
                        <a:t>规模（亿元）</a:t>
                      </a:r>
                      <a:endParaRPr lang="en-US" sz="1400" b="1" spc="120">
                        <a:solidFill>
                          <a:schemeClr val="bg1"/>
                        </a:solidFill>
                        <a:effectLst/>
                        <a:latin typeface="微软雅黑" panose="020B0503020204020204" pitchFamily="34" charset="-122"/>
                        <a:ea typeface="微软雅黑" panose="020B0503020204020204" pitchFamily="34" charset="-122"/>
                      </a:endParaRPr>
                    </a:p>
                  </a:txBody>
                  <a:tcPr marL="127000" marR="127000" marT="107950" marB="107950" anchor="ctr">
                    <a:solidFill>
                      <a:srgbClr val="C0504D"/>
                    </a:solidFill>
                  </a:tcPr>
                </a:tc>
                <a:tc>
                  <a:txBody>
                    <a:bodyPr/>
                    <a:lstStyle/>
                    <a:p>
                      <a:pPr indent="0" algn="ctr">
                        <a:lnSpc>
                          <a:spcPct val="120000"/>
                        </a:lnSpc>
                        <a:spcBef>
                          <a:spcPts val="0"/>
                        </a:spcBef>
                        <a:spcAft>
                          <a:spcPts val="0"/>
                        </a:spcAft>
                        <a:buNone/>
                      </a:pPr>
                      <a:r>
                        <a:rPr lang="en-US" sz="1400" b="1" spc="12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rPr>
                        <a:t>占比（%）</a:t>
                      </a:r>
                      <a:endParaRPr lang="en-US" sz="1400" b="1" spc="12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solidFill>
                      <a:srgbClr val="C0504D"/>
                    </a:solidFill>
                  </a:tcP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1年以下（含1年）</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14,498.60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11.89</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17,209.90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12.62</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1-3年</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23,436.30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19.22</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29,617.90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21.71</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3230">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3-5年</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30,045.90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24.64</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31,471.00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23.07</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5-7年</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18,321.40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15.02</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18,380.70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13.48</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7-10年</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12,927.60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10.60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16,801.40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12.32</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cs typeface="微软雅黑" panose="020B0503020204020204" pitchFamily="34" charset="-122"/>
                        </a:rPr>
                        <a:t>10年以上</a:t>
                      </a:r>
                      <a:endParaRPr lang="en-US" sz="1200" spc="120">
                        <a:latin typeface="微软雅黑" panose="020B0503020204020204" pitchFamily="34" charset="-122"/>
                        <a:ea typeface="微软雅黑" panose="020B0503020204020204" pitchFamily="34" charset="-122"/>
                        <a:cs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22,734.47</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18.64</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22,919.17</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16.80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r h="442595">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汇总</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121,964.27</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100.00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136,400.07</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c>
                  <a:txBody>
                    <a:bodyPr/>
                    <a:lstStyle/>
                    <a:p>
                      <a:pPr indent="0" algn="ctr">
                        <a:lnSpc>
                          <a:spcPct val="120000"/>
                        </a:lnSpc>
                        <a:spcBef>
                          <a:spcPts val="0"/>
                        </a:spcBef>
                        <a:spcAft>
                          <a:spcPts val="0"/>
                        </a:spcAft>
                        <a:buNone/>
                      </a:pPr>
                      <a:r>
                        <a:rPr lang="en-US" sz="1200" spc="120">
                          <a:latin typeface="微软雅黑" panose="020B0503020204020204" pitchFamily="34" charset="-122"/>
                          <a:ea typeface="微软雅黑" panose="020B0503020204020204" pitchFamily="34" charset="-122"/>
                        </a:rPr>
                        <a:t>100.00</a:t>
                      </a:r>
                      <a:endParaRPr lang="en-US" sz="1200" spc="120">
                        <a:latin typeface="微软雅黑" panose="020B0503020204020204" pitchFamily="34" charset="-122"/>
                        <a:ea typeface="微软雅黑" panose="020B0503020204020204" pitchFamily="34" charset="-122"/>
                      </a:endParaRPr>
                    </a:p>
                  </a:txBody>
                  <a:tcPr marL="127000" marR="127000" marT="107950" marB="107950" anchor="ctr"/>
                </a:tc>
              </a:tr>
            </a:tbl>
          </a:graphicData>
        </a:graphic>
      </p:graphicFrame>
      <p:sp>
        <p:nvSpPr>
          <p:cNvPr id="5" name="文本框 4"/>
          <p:cNvSpPr txBox="1"/>
          <p:nvPr/>
        </p:nvSpPr>
        <p:spPr>
          <a:xfrm>
            <a:off x="1588135" y="1692910"/>
            <a:ext cx="5967095" cy="337185"/>
          </a:xfrm>
          <a:prstGeom prst="rect">
            <a:avLst/>
          </a:prstGeom>
          <a:noFill/>
        </p:spPr>
        <p:txBody>
          <a:bodyPr wrap="square" rtlCol="0">
            <a:spAutoFit/>
          </a:bodyPr>
          <a:lstStyle/>
          <a:p>
            <a:pPr algn="ctr"/>
            <a:r>
              <a:rPr lang="zh-CN" altLang="en-US" sz="1600" b="1">
                <a:latin typeface="微软雅黑" panose="020B0503020204020204" pitchFamily="34" charset="-122"/>
                <a:ea typeface="微软雅黑" panose="020B0503020204020204" pitchFamily="34" charset="-122"/>
                <a:cs typeface="微软雅黑" panose="020B0503020204020204" pitchFamily="34" charset="-122"/>
              </a:rPr>
              <a:t>2017 年、2018 年记账式国债期限分布情况</a:t>
            </a: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539552" y="1270635"/>
            <a:ext cx="8052633" cy="3153410"/>
          </a:xfrm>
          <a:prstGeom prst="rect">
            <a:avLst/>
          </a:prstGeom>
          <a:noFill/>
        </p:spPr>
        <p:txBody>
          <a:bodyPr wrap="square" rtlCol="0">
            <a:spAutoFit/>
          </a:bodyPr>
          <a:lstStyle/>
          <a:p>
            <a:pPr indent="457200" algn="just" fontAlgn="auto">
              <a:lnSpc>
                <a:spcPct val="150000"/>
              </a:lnSpc>
              <a:spcAft>
                <a:spcPts val="600"/>
              </a:spcAft>
              <a:extLst>
                <a:ext uri="{35155182-B16C-46BC-9424-99874614C6A1}">
                  <wpsdc:indentchar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sym typeface="+mn-ea"/>
              </a:rPr>
              <a:t>短期国债供给不足</a:t>
            </a:r>
            <a:r>
              <a:rPr lang="zh-CN" altLang="en-US" dirty="0">
                <a:latin typeface="微软雅黑" panose="020B0503020204020204" pitchFamily="34" charset="-122"/>
                <a:ea typeface="微软雅黑" panose="020B0503020204020204" pitchFamily="34" charset="-122"/>
                <a:sym typeface="+mn-ea"/>
              </a:rPr>
              <a:t>，使得央行难以充分利用短期国债作为公开市场操作的工具。而流动性不足，则会影响货币政策对国债收益率曲线的影响的有效性和可靠性。</a:t>
            </a:r>
            <a:endParaRPr lang="zh-CN" altLang="en-US" dirty="0">
              <a:latin typeface="微软雅黑" panose="020B0503020204020204" pitchFamily="34" charset="-122"/>
              <a:ea typeface="微软雅黑" panose="020B0503020204020204" pitchFamily="34" charset="-122"/>
            </a:endParaRPr>
          </a:p>
          <a:p>
            <a:pPr indent="457200" algn="just" fontAlgn="auto">
              <a:lnSpc>
                <a:spcPct val="150000"/>
              </a:lnSpc>
              <a:spcAft>
                <a:spcPts val="600"/>
              </a:spcAft>
              <a:extLst>
                <a:ext uri="{35155182-B16C-46BC-9424-99874614C6A1}">
                  <wpsdc:indentchar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sym typeface="+mn-ea"/>
              </a:rPr>
              <a:t>过去，国债发行部门倾向于多发中期债券、避免短债的一个考虑是降低再融资的风险，但是随着近十年来金融市场规模的明显扩大、总体流动性的上升和市场对短期国债需求的提高，这个担心已经显得没有必要。</a:t>
            </a:r>
            <a:endParaRPr lang="zh-CN" altLang="en-US" dirty="0">
              <a:latin typeface="微软雅黑" panose="020B0503020204020204" pitchFamily="34" charset="-122"/>
              <a:ea typeface="微软雅黑" panose="020B0503020204020204" pitchFamily="34" charset="-122"/>
            </a:endParaRPr>
          </a:p>
          <a:p>
            <a:pPr indent="457200" algn="just" fontAlgn="auto">
              <a:lnSpc>
                <a:spcPct val="150000"/>
              </a:lnSpc>
              <a:spcAft>
                <a:spcPts val="600"/>
              </a:spcAft>
              <a:extLst>
                <a:ext uri="{35155182-B16C-46BC-9424-99874614C6A1}">
                  <wpsdc:indentchars xmlns:wpsdc="http://www.wps.cn/officeDocument/2017/drawingmlCustomData" val="200" checksum="59296752"/>
                </a:ext>
              </a:extLst>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741045" y="812165"/>
            <a:ext cx="574929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二、国债发行频率存在完善空间</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475615" y="1339215"/>
            <a:ext cx="8317230" cy="732155"/>
          </a:xfrm>
          <a:prstGeom prst="rect">
            <a:avLst/>
          </a:prstGeom>
          <a:noFill/>
        </p:spPr>
        <p:txBody>
          <a:bodyPr wrap="square" rtlCol="0">
            <a:spAutoFit/>
          </a:bodyPr>
          <a:lstStyle/>
          <a:p>
            <a:pPr marL="285750" indent="-285750" algn="just" fontAlgn="auto">
              <a:lnSpc>
                <a:spcPts val="2500"/>
              </a:lnSpc>
              <a:spcAft>
                <a:spcPts val="600"/>
              </a:spcAft>
              <a:buClr>
                <a:srgbClr val="C00000"/>
              </a:buClr>
              <a:buSzPct val="130000"/>
              <a:buFont typeface="Wingdings" panose="05000000000000000000" charset="0"/>
              <a:buChar char="Ø"/>
            </a:pPr>
            <a:r>
              <a:rPr lang="zh-CN" altLang="en-US">
                <a:latin typeface="微软雅黑" panose="020B0503020204020204" pitchFamily="34" charset="-122"/>
                <a:ea typeface="微软雅黑" panose="020B0503020204020204" pitchFamily="34" charset="-122"/>
                <a:cs typeface="微软雅黑" panose="020B0503020204020204" pitchFamily="34" charset="-122"/>
              </a:rPr>
              <a:t>虽然目前我国定期、滚动发行1、3、7、10年期的关键期限国债和3个月及6个月的短期国债，但上述期限品种国债的发行频率还不高。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5" name="表格 4"/>
          <p:cNvGraphicFramePr/>
          <p:nvPr>
            <p:custDataLst>
              <p:tags r:id="rId1"/>
            </p:custDataLst>
          </p:nvPr>
        </p:nvGraphicFramePr>
        <p:xfrm>
          <a:off x="527685" y="2514600"/>
          <a:ext cx="8264525" cy="3778250"/>
        </p:xfrm>
        <a:graphic>
          <a:graphicData uri="http://schemas.openxmlformats.org/drawingml/2006/table">
            <a:tbl>
              <a:tblPr firstRow="1" bandRow="1">
                <a:tableStyleId>{21E4AEA4-8DFA-4A89-87EB-49C32662AFE0}</a:tableStyleId>
              </a:tblPr>
              <a:tblGrid>
                <a:gridCol w="1152525"/>
                <a:gridCol w="1236345"/>
                <a:gridCol w="1278255"/>
                <a:gridCol w="1149350"/>
                <a:gridCol w="1149350"/>
                <a:gridCol w="1148715"/>
                <a:gridCol w="1149985"/>
              </a:tblGrid>
              <a:tr h="446405">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rPr>
                        <a:t>品种</a:t>
                      </a:r>
                      <a:endParaRPr lang="en-US" sz="16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2015年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2016年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2017年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2018年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2019年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600" spc="120">
                          <a:latin typeface="微软雅黑" panose="020B0503020204020204" pitchFamily="34" charset="-122"/>
                          <a:ea typeface="微软雅黑" panose="020B0503020204020204" pitchFamily="34" charset="-122"/>
                          <a:cs typeface="微软雅黑" panose="020B0503020204020204" pitchFamily="34" charset="-122"/>
                        </a:rPr>
                        <a:t>2020年</a:t>
                      </a:r>
                      <a:endParaRPr lang="en-US" sz="16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2年期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4</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6</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11</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3年期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5年期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7年期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10年期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11</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30年期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6</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9</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10</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10</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cs typeface="微软雅黑" panose="020B0503020204020204" pitchFamily="34" charset="-122"/>
                        </a:rPr>
                        <a:t>50年期</a:t>
                      </a:r>
                      <a:endParaRPr lang="en-US" sz="14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3</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3</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r h="370205">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合计</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54</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72</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76</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80</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84</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c>
                  <a:txBody>
                    <a:bodyPr/>
                    <a:lstStyle/>
                    <a:p>
                      <a:pPr indent="0" algn="ctr">
                        <a:lnSpc>
                          <a:spcPct val="120000"/>
                        </a:lnSpc>
                        <a:spcBef>
                          <a:spcPts val="0"/>
                        </a:spcBef>
                        <a:spcAft>
                          <a:spcPts val="0"/>
                        </a:spcAft>
                        <a:buNone/>
                      </a:pPr>
                      <a:r>
                        <a:rPr lang="en-US" sz="1400" spc="120">
                          <a:latin typeface="微软雅黑" panose="020B0503020204020204" pitchFamily="34" charset="-122"/>
                          <a:ea typeface="微软雅黑" panose="020B0503020204020204" pitchFamily="34" charset="-122"/>
                        </a:rPr>
                        <a:t>85</a:t>
                      </a:r>
                      <a:endParaRPr lang="en-US" sz="1400" spc="120">
                        <a:latin typeface="微软雅黑" panose="020B0503020204020204" pitchFamily="34" charset="-122"/>
                        <a:ea typeface="微软雅黑" panose="020B0503020204020204" pitchFamily="34" charset="-122"/>
                      </a:endParaRPr>
                    </a:p>
                  </a:txBody>
                  <a:tcPr marL="177800" marR="177800" marT="57150" marB="57150" anchor="ctr"/>
                </a:tc>
              </a:tr>
            </a:tbl>
          </a:graphicData>
        </a:graphic>
      </p:graphicFrame>
      <p:sp>
        <p:nvSpPr>
          <p:cNvPr id="6" name="文本框 5"/>
          <p:cNvSpPr txBox="1"/>
          <p:nvPr/>
        </p:nvSpPr>
        <p:spPr>
          <a:xfrm>
            <a:off x="2864485" y="2131695"/>
            <a:ext cx="3972560"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历年各品种附息国债发行次数</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19405" y="984885"/>
            <a:ext cx="8402955" cy="4413250"/>
          </a:xfrm>
          <a:prstGeom prst="rect">
            <a:avLst/>
          </a:prstGeom>
          <a:noFill/>
        </p:spPr>
        <p:txBody>
          <a:bodyPr wrap="square" rtlCol="0">
            <a:spAutoFit/>
          </a:bodyPr>
          <a:lstStyle/>
          <a:p>
            <a:pPr marL="285750" indent="-285750" algn="just" fontAlgn="auto">
              <a:lnSpc>
                <a:spcPts val="2500"/>
              </a:lnSpc>
              <a:spcAft>
                <a:spcPts val="600"/>
              </a:spcAft>
              <a:buClr>
                <a:srgbClr val="C00000"/>
              </a:buClr>
              <a:buSzPct val="125000"/>
              <a:buFont typeface="Wingdings" panose="05000000000000000000" charset="0"/>
              <a:buChar char="Ø"/>
            </a:pPr>
            <a:r>
              <a:rPr lang="zh-CN" altLang="en-US">
                <a:latin typeface="微软雅黑" panose="020B0503020204020204" pitchFamily="34" charset="-122"/>
                <a:ea typeface="微软雅黑" panose="020B0503020204020204" pitchFamily="34" charset="-122"/>
                <a:cs typeface="微软雅黑" panose="020B0503020204020204" pitchFamily="34" charset="-122"/>
              </a:rPr>
              <a:t>我国的国债发行只数较多，导致较多的</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国债还本付息日较不规律地散布在全年各个时期，增加了政府和投资者的管理难度</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对于政府而言</a:t>
            </a:r>
            <a:r>
              <a:rPr lang="zh-CN" altLang="en-US">
                <a:latin typeface="微软雅黑" panose="020B0503020204020204" pitchFamily="34" charset="-122"/>
                <a:ea typeface="微软雅黑" panose="020B0503020204020204" pitchFamily="34" charset="-122"/>
                <a:cs typeface="微软雅黑" panose="020B0503020204020204" pitchFamily="34" charset="-122"/>
              </a:rPr>
              <a:t>，还本付息日期的增多和不规律性大幅增加了还本付息业务的复杂性和操作风险，增加了库款资金波动。</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对于投资者而言</a:t>
            </a:r>
            <a:r>
              <a:rPr lang="zh-CN" altLang="en-US">
                <a:latin typeface="微软雅黑" panose="020B0503020204020204" pitchFamily="34" charset="-122"/>
                <a:ea typeface="微软雅黑" panose="020B0503020204020204" pitchFamily="34" charset="-122"/>
                <a:cs typeface="微软雅黑" panose="020B0503020204020204" pitchFamily="34" charset="-122"/>
              </a:rPr>
              <a:t>，需要花费大量的精力对许多只特征接近但又不完全相同的券种进行报价或投资选择。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spcAft>
                <a:spcPts val="600"/>
              </a:spcAft>
              <a:buClr>
                <a:srgbClr val="C00000"/>
              </a:buClr>
              <a:buSzPct val="125000"/>
              <a:buFont typeface="Wingdings" panose="05000000000000000000" charset="0"/>
              <a:buChar char="Ø"/>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just" fontAlgn="auto">
              <a:lnSpc>
                <a:spcPts val="2500"/>
              </a:lnSpc>
              <a:spcAft>
                <a:spcPts val="600"/>
              </a:spcAft>
              <a:buClr>
                <a:srgbClr val="C00000"/>
              </a:buClr>
              <a:buSzPct val="125000"/>
              <a:buFont typeface="Wingdings" panose="05000000000000000000" charset="0"/>
              <a:buChar char="Ø"/>
            </a:pPr>
            <a:r>
              <a:rPr lang="zh-CN" altLang="en-US" b="1">
                <a:latin typeface="微软雅黑" panose="020B0503020204020204" pitchFamily="34" charset="-122"/>
                <a:ea typeface="微软雅黑" panose="020B0503020204020204" pitchFamily="34" charset="-122"/>
                <a:cs typeface="微软雅黑" panose="020B0503020204020204" pitchFamily="34" charset="-122"/>
              </a:rPr>
              <a:t>单期国债的发行规模较小，有待通过续发行的方式提高规模。</a:t>
            </a:r>
            <a:r>
              <a:rPr lang="zh-CN" altLang="en-US">
                <a:latin typeface="微软雅黑" panose="020B0503020204020204" pitchFamily="34" charset="-122"/>
                <a:ea typeface="微软雅黑" panose="020B0503020204020204" pitchFamily="34" charset="-122"/>
                <a:cs typeface="微软雅黑" panose="020B0503020204020204" pitchFamily="34" charset="-122"/>
              </a:rPr>
              <a:t>这需要不断完善国债续发行机制，通过定期续发增加单支国债的可交易规模，提高二级市场的流动性。对此，</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我国财政部正在逐步完善。</a:t>
            </a:r>
            <a:r>
              <a:rPr lang="zh-CN" altLang="en-US">
                <a:latin typeface="微软雅黑" panose="020B0503020204020204" pitchFamily="34" charset="-122"/>
                <a:ea typeface="微软雅黑" panose="020B0503020204020204" pitchFamily="34" charset="-122"/>
                <a:cs typeface="微软雅黑" panose="020B0503020204020204" pitchFamily="34" charset="-122"/>
              </a:rPr>
              <a:t>2019年财政部权衡国库库款波动和市场需求，根据国债期限的长短大幅增加了续发行的次数，一年、两年期国债一般是新发一次续发三次，三年期国债新发一次、续发四次，五年、七年、十年、三十年期国债新发一次续发五次，五十年期的国债由全部新发改为新发一次、续发两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graphicFrame>
        <p:nvGraphicFramePr>
          <p:cNvPr id="3" name="表格 2"/>
          <p:cNvGraphicFramePr/>
          <p:nvPr>
            <p:custDataLst>
              <p:tags r:id="rId1"/>
            </p:custDataLst>
          </p:nvPr>
        </p:nvGraphicFramePr>
        <p:xfrm>
          <a:off x="917575" y="1436370"/>
          <a:ext cx="7626350" cy="4919980"/>
        </p:xfrm>
        <a:graphic>
          <a:graphicData uri="http://schemas.openxmlformats.org/drawingml/2006/table">
            <a:tbl>
              <a:tblPr firstRow="1" bandRow="1">
                <a:tableStyleId>{21E4AEA4-8DFA-4A89-87EB-49C32662AFE0}</a:tableStyleId>
              </a:tblPr>
              <a:tblGrid>
                <a:gridCol w="1365250"/>
                <a:gridCol w="2140585"/>
                <a:gridCol w="1373505"/>
                <a:gridCol w="1373505"/>
                <a:gridCol w="1373505"/>
              </a:tblGrid>
              <a:tr h="474980">
                <a:tc>
                  <a:txBody>
                    <a:bodyPr/>
                    <a:lstStyle/>
                    <a:p>
                      <a:pPr indent="0" algn="ctr">
                        <a:lnSpc>
                          <a:spcPct val="100000"/>
                        </a:lnSpc>
                        <a:spcBef>
                          <a:spcPts val="0"/>
                        </a:spcBef>
                        <a:spcAft>
                          <a:spcPts val="0"/>
                        </a:spcAft>
                        <a:buNone/>
                      </a:pPr>
                      <a:r>
                        <a:rPr lang="en-US" sz="1700" spc="130">
                          <a:latin typeface="微软雅黑" panose="020B0503020204020204" pitchFamily="34" charset="-122"/>
                          <a:ea typeface="微软雅黑" panose="020B0503020204020204" pitchFamily="34" charset="-122"/>
                        </a:rPr>
                        <a:t>品种</a:t>
                      </a:r>
                      <a:endParaRPr lang="en-US" sz="1700" spc="13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700" spc="130">
                          <a:latin typeface="微软雅黑" panose="020B0503020204020204" pitchFamily="34" charset="-122"/>
                          <a:ea typeface="微软雅黑" panose="020B0503020204020204" pitchFamily="34" charset="-122"/>
                        </a:rPr>
                        <a:t>期限</a:t>
                      </a:r>
                      <a:endParaRPr lang="en-US" sz="1700" spc="13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700" spc="130">
                          <a:latin typeface="微软雅黑" panose="020B0503020204020204" pitchFamily="34" charset="-122"/>
                          <a:ea typeface="微软雅黑" panose="020B0503020204020204" pitchFamily="34" charset="-122"/>
                          <a:cs typeface="微软雅黑" panose="020B0503020204020204" pitchFamily="34" charset="-122"/>
                        </a:rPr>
                        <a:t>2017年</a:t>
                      </a:r>
                      <a:endParaRPr lang="en-US" sz="1700" spc="13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700" spc="130">
                          <a:latin typeface="微软雅黑" panose="020B0503020204020204" pitchFamily="34" charset="-122"/>
                          <a:ea typeface="微软雅黑" panose="020B0503020204020204" pitchFamily="34" charset="-122"/>
                          <a:cs typeface="微软雅黑" panose="020B0503020204020204" pitchFamily="34" charset="-122"/>
                        </a:rPr>
                        <a:t>2018年</a:t>
                      </a:r>
                      <a:endParaRPr lang="en-US" sz="1700" spc="13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700" spc="130">
                          <a:latin typeface="微软雅黑" panose="020B0503020204020204" pitchFamily="34" charset="-122"/>
                          <a:ea typeface="微软雅黑" panose="020B0503020204020204" pitchFamily="34" charset="-122"/>
                          <a:cs typeface="微软雅黑" panose="020B0503020204020204" pitchFamily="34" charset="-122"/>
                        </a:rPr>
                        <a:t>2019年</a:t>
                      </a:r>
                      <a:endParaRPr lang="en-US" sz="1700" spc="13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r>
              <a:tr h="444500">
                <a:tc rowSpan="2">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贴现国债</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0.25年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110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113</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115</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0.5年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98</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100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100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rowSpan="8">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附息国债</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1年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309</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335</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331</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2年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281</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281</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316</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3年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309</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364</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405</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5年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312</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350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398</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7年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310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364</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405</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10年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310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343</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398</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30年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278</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290</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354</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r h="444500">
                <a:tc vMerge="1">
                  <a:tcP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cs typeface="微软雅黑" panose="020B0503020204020204" pitchFamily="34" charset="-122"/>
                        </a:rPr>
                        <a:t>50年</a:t>
                      </a:r>
                      <a:endParaRPr lang="en-US" sz="1500" spc="120">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293</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256</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c>
                  <a:txBody>
                    <a:bodyPr/>
                    <a:lstStyle/>
                    <a:p>
                      <a:pPr indent="0" algn="ctr">
                        <a:lnSpc>
                          <a:spcPct val="100000"/>
                        </a:lnSpc>
                        <a:spcBef>
                          <a:spcPts val="0"/>
                        </a:spcBef>
                        <a:spcAft>
                          <a:spcPts val="0"/>
                        </a:spcAft>
                        <a:buNone/>
                      </a:pPr>
                      <a:r>
                        <a:rPr lang="en-US" sz="1500" spc="120">
                          <a:latin typeface="微软雅黑" panose="020B0503020204020204" pitchFamily="34" charset="-122"/>
                          <a:ea typeface="微软雅黑" panose="020B0503020204020204" pitchFamily="34" charset="-122"/>
                        </a:rPr>
                        <a:t>364</a:t>
                      </a:r>
                      <a:endParaRPr lang="en-US" sz="1500" spc="120">
                        <a:latin typeface="微软雅黑" panose="020B0503020204020204" pitchFamily="34" charset="-122"/>
                        <a:ea typeface="微软雅黑" panose="020B0503020204020204" pitchFamily="34" charset="-122"/>
                      </a:endParaRPr>
                    </a:p>
                  </a:txBody>
                  <a:tcPr marL="177800" marR="177800" marT="107950" marB="107950" anchor="ctr"/>
                </a:tc>
              </a:tr>
            </a:tbl>
          </a:graphicData>
        </a:graphic>
      </p:graphicFrame>
      <p:sp>
        <p:nvSpPr>
          <p:cNvPr id="4" name="文本框 3"/>
          <p:cNvSpPr txBox="1"/>
          <p:nvPr/>
        </p:nvSpPr>
        <p:spPr>
          <a:xfrm>
            <a:off x="2197100" y="960755"/>
            <a:ext cx="551878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各类型国债平均每期发行规模（单位：亿元）</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公债管理战略制定与执行</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4" name="文本框 3"/>
          <p:cNvSpPr txBox="1"/>
          <p:nvPr/>
        </p:nvSpPr>
        <p:spPr>
          <a:xfrm>
            <a:off x="436245" y="978535"/>
            <a:ext cx="8174355" cy="497713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国际货币基金组织、世界银行于2001年联合发布的《公共债务管理指引》（Guidelines for Public Debt Management），是在总结各国政府债务管理实践基础上提炼而成的公共债务管理指导意见，得到各国政府债务管理部门普遍认可和参照。此后在2003年进行了修订。2014年4月，国际货币基金组织、世界银行组织工作组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完成了《公共债务管理指引》（第三版）的修订</a:t>
            </a:r>
            <a:r>
              <a:rPr lang="zh-CN" altLang="en-US">
                <a:latin typeface="微软雅黑" panose="020B0503020204020204" pitchFamily="34" charset="-122"/>
                <a:ea typeface="微软雅黑" panose="020B0503020204020204" pitchFamily="34" charset="-122"/>
                <a:cs typeface="微软雅黑" panose="020B0503020204020204" pitchFamily="34" charset="-122"/>
              </a:rPr>
              <a:t>，并对外发布。</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《公共债务管理指引》指出，</a:t>
            </a:r>
            <a:r>
              <a:rPr lang="zh-CN" altLang="en-US" b="1">
                <a:latin typeface="微软雅黑" panose="020B0503020204020204" pitchFamily="34" charset="-122"/>
                <a:ea typeface="微软雅黑" panose="020B0503020204020204" pitchFamily="34" charset="-122"/>
                <a:cs typeface="微软雅黑" panose="020B0503020204020204" pitchFamily="34" charset="-122"/>
              </a:rPr>
              <a:t>政府债务管理的目标是</a:t>
            </a:r>
            <a:r>
              <a:rPr lang="zh-CN" altLang="en-US">
                <a:latin typeface="微软雅黑" panose="020B0503020204020204" pitchFamily="34" charset="-122"/>
                <a:ea typeface="微软雅黑" panose="020B0503020204020204" pitchFamily="34" charset="-122"/>
                <a:cs typeface="微软雅黑" panose="020B0503020204020204" pitchFamily="34" charset="-122"/>
              </a:rPr>
              <a:t>长期以较低成本和风险满足财政筹资需要，促进政府债券市场发展。这里的风险，主要是指公债管理面临的利率风险、汇率风险和再融资风险等。公债融资成本和公债管理风险存在此消彼长、相互替代的关系。以公债利率风险为例，长期债券比短期债券的利率风险低，但长期债券的融资成本通常高于短期债券，公债管理部门必须在融资成本和利率风险之间进行权衡，以更好地实现公债管理目标。公债融资成本和公债管理风险的权衡过程，就是公债管理战略制定与执行的过程，也就是对公债管理风险设定目标区间，在目标区间内选择合理的发债策略，保证长期以较低成本和风险满足财政筹资需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447040" y="849630"/>
            <a:ext cx="8319770" cy="569531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公债管理战略</a:t>
            </a:r>
            <a:r>
              <a:rPr lang="zh-CN" altLang="en-US">
                <a:latin typeface="微软雅黑" panose="020B0503020204020204" pitchFamily="34" charset="-122"/>
                <a:ea typeface="微软雅黑" panose="020B0503020204020204" pitchFamily="34" charset="-122"/>
                <a:cs typeface="微软雅黑" panose="020B0503020204020204" pitchFamily="34" charset="-122"/>
              </a:rPr>
              <a:t>通常为未来3-5年的公债管理活动提供指引，</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基本框架包括以下几方面：</a:t>
            </a:r>
            <a:endPar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一是</a:t>
            </a:r>
            <a:r>
              <a:rPr lang="zh-CN" altLang="en-US">
                <a:latin typeface="微软雅黑" panose="020B0503020204020204" pitchFamily="34" charset="-122"/>
                <a:ea typeface="微软雅黑" panose="020B0503020204020204" pitchFamily="34" charset="-122"/>
                <a:cs typeface="微软雅黑" panose="020B0503020204020204" pitchFamily="34" charset="-122"/>
              </a:rPr>
              <a:t>描述现存债务规模、结构及历史变化情况等；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二是</a:t>
            </a:r>
            <a:r>
              <a:rPr lang="zh-CN" altLang="en-US">
                <a:latin typeface="微软雅黑" panose="020B0503020204020204" pitchFamily="34" charset="-122"/>
                <a:ea typeface="微软雅黑" panose="020B0503020204020204" pitchFamily="34" charset="-122"/>
                <a:cs typeface="微软雅黑" panose="020B0503020204020204" pitchFamily="34" charset="-122"/>
              </a:rPr>
              <a:t>描述现存债务的利率、汇率和再融资风险水平等；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三是</a:t>
            </a:r>
            <a:r>
              <a:rPr lang="zh-CN" altLang="en-US">
                <a:latin typeface="微软雅黑" panose="020B0503020204020204" pitchFamily="34" charset="-122"/>
                <a:ea typeface="微软雅黑" panose="020B0503020204020204" pitchFamily="34" charset="-122"/>
                <a:cs typeface="微软雅黑" panose="020B0503020204020204" pitchFamily="34" charset="-122"/>
              </a:rPr>
              <a:t>预测未来3-5年的公债融资需求，包括财政基本赤字、利息支出和到期还本三部分，财政基本赤字直接采用财政管理部门的预测数；</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四是</a:t>
            </a:r>
            <a:r>
              <a:rPr lang="zh-CN" altLang="en-US">
                <a:latin typeface="微软雅黑" panose="020B0503020204020204" pitchFamily="34" charset="-122"/>
                <a:ea typeface="微软雅黑" panose="020B0503020204020204" pitchFamily="34" charset="-122"/>
                <a:cs typeface="微软雅黑" panose="020B0503020204020204" pitchFamily="34" charset="-122"/>
              </a:rPr>
              <a:t>分析判断公债管理面临的宏观经济和市场形势，包括通胀水平、利率水平、汇率水平、公债市场供求结构变化和市场发育程度等；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五是</a:t>
            </a:r>
            <a:r>
              <a:rPr lang="zh-CN" altLang="en-US">
                <a:latin typeface="微软雅黑" panose="020B0503020204020204" pitchFamily="34" charset="-122"/>
                <a:ea typeface="微软雅黑" panose="020B0503020204020204" pitchFamily="34" charset="-122"/>
                <a:cs typeface="微软雅黑" panose="020B0503020204020204" pitchFamily="34" charset="-122"/>
              </a:rPr>
              <a:t>设定未来3-5年公债管理风险的目标区间，并进行说明；</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六是</a:t>
            </a:r>
            <a:r>
              <a:rPr lang="zh-CN" altLang="en-US">
                <a:latin typeface="微软雅黑" panose="020B0503020204020204" pitchFamily="34" charset="-122"/>
                <a:ea typeface="微软雅黑" panose="020B0503020204020204" pitchFamily="34" charset="-122"/>
                <a:cs typeface="微软雅黑" panose="020B0503020204020204" pitchFamily="34" charset="-122"/>
              </a:rPr>
              <a:t>根据公债融资需求、市场形势和风险水平等，设定几种发债策略，进行多种市场情景模拟分析，计算每种发债策略的平均期望成本和风险成本，然后在成本和风险之间寻找平衡，选择合理的发债策略。</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制定公债管理战略后，一般应向上级管理部门报告，并向社会公布，将其作为未来公债管理活动的指引。</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公债管理战略的执行实际上就是</a:t>
            </a:r>
            <a:r>
              <a:rPr lang="zh-CN" altLang="en-US">
                <a:latin typeface="微软雅黑" panose="020B0503020204020204" pitchFamily="34" charset="-122"/>
                <a:ea typeface="微软雅黑" panose="020B0503020204020204" pitchFamily="34" charset="-122"/>
                <a:cs typeface="微软雅黑" panose="020B0503020204020204" pitchFamily="34" charset="-122"/>
              </a:rPr>
              <a:t>发债计划的制订与执行过程，就是将未来3-5 年的战略目标落实到每年、每季度的发债计划及具体的发债品种、期限结构中去。执行过程中，必须根据最新融资需求和公债市场变化等对公债管理战略进行定期评估，必要时可以进行调整，并向上级管理部门和社会进行说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公债管理风险的含义</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fld>
            <a:endParaRPr lang="zh-CN" altLang="en-US"/>
          </a:p>
        </p:txBody>
      </p:sp>
      <p:sp>
        <p:nvSpPr>
          <p:cNvPr id="3" name="文本框 2"/>
          <p:cNvSpPr txBox="1"/>
          <p:nvPr/>
        </p:nvSpPr>
        <p:spPr>
          <a:xfrm>
            <a:off x="396875" y="1055370"/>
            <a:ext cx="8390255" cy="441325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rPr>
              <a:t>公债管理风险是</a:t>
            </a:r>
            <a:r>
              <a:rPr lang="zh-CN" altLang="en-US">
                <a:latin typeface="微软雅黑" panose="020B0503020204020204" pitchFamily="34" charset="-122"/>
                <a:ea typeface="微软雅黑" panose="020B0503020204020204" pitchFamily="34" charset="-122"/>
              </a:rPr>
              <a:t>在既定公债规模前提下公债结构不合理导致的风险，主要涉及债务举借和后续债务管理操作过程；公债规模风险是公债规模过大导致财政不可持续的风险，主要受财政赤字和经济增长等因素影响，涉及财政政策、财政体制和财政管理全过程。</a:t>
            </a:r>
            <a:endParaRPr lang="zh-CN" altLang="en-US">
              <a:latin typeface="微软雅黑" panose="020B0503020204020204" pitchFamily="34" charset="-122"/>
              <a:ea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rPr>
              <a:t>公债规模风险是</a:t>
            </a:r>
            <a:r>
              <a:rPr lang="zh-CN" altLang="en-US">
                <a:latin typeface="微软雅黑" panose="020B0503020204020204" pitchFamily="34" charset="-122"/>
                <a:ea typeface="微软雅黑" panose="020B0503020204020204" pitchFamily="34" charset="-122"/>
              </a:rPr>
              <a:t>宏观政策层面的风险，需要政府和财政部门高度关注，一般由财政预算管理部门负责；公债管理风险则是微观技术层面的风险，专业性、技术性强，一般由债务管理部门负责。为减少债务管理操作风险，债务管理部门一般分为前台、中台和后台三部分，前台具体组织公债发行与公债管理操作，中台负责公债管理战略制定与执行，后台负责公债资金收付与账务处理。</a:t>
            </a:r>
            <a:endParaRPr lang="zh-CN" altLang="en-US">
              <a:latin typeface="微软雅黑" panose="020B0503020204020204" pitchFamily="34" charset="-122"/>
              <a:ea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rPr>
              <a:t>公债管理风险虽然不同于公债规模风险，但两者又相互影响。</a:t>
            </a:r>
            <a:r>
              <a:rPr lang="zh-CN" altLang="en-US">
                <a:latin typeface="微软雅黑" panose="020B0503020204020204" pitchFamily="34" charset="-122"/>
                <a:ea typeface="微软雅黑" panose="020B0503020204020204" pitchFamily="34" charset="-122"/>
              </a:rPr>
              <a:t>公债结构不合理导致公债管理风险上升、融资成本增加，将不可避免地增加未来还本付息支出，加大公债规模风险；公债负担过大，公债规模风险上升，必将影响市场信心，压缩公债发行和公债管理操作空间，增加公债管理风险。</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fld>
            <a:endParaRPr lang="zh-CN" altLang="en-US"/>
          </a:p>
        </p:txBody>
      </p:sp>
      <p:sp>
        <p:nvSpPr>
          <p:cNvPr id="24" name="矩形 23"/>
          <p:cNvSpPr/>
          <p:nvPr/>
        </p:nvSpPr>
        <p:spPr>
          <a:xfrm>
            <a:off x="1104068" y="2708920"/>
            <a:ext cx="6935864" cy="1242121"/>
          </a:xfrm>
          <a:prstGeom prst="rect">
            <a:avLst/>
          </a:prstGeom>
          <a:blipFill dpi="0" rotWithShape="1">
            <a:blip r:embed="rId1">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公债管理风险分析与计量</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543675" y="6043930"/>
            <a:ext cx="2133600" cy="365125"/>
          </a:xfrm>
        </p:spPr>
        <p:txBody>
          <a:bodyPr/>
          <a:lstStyle/>
          <a:p>
            <a:fld id="{F923ED49-D744-4066-8B28-E413A5EA25A0}" type="slidenum">
              <a:rPr lang="zh-CN" altLang="en-US" smtClean="0"/>
            </a:fld>
            <a:endParaRPr lang="zh-CN" altLang="en-US"/>
          </a:p>
        </p:txBody>
      </p:sp>
      <p:sp>
        <p:nvSpPr>
          <p:cNvPr id="4" name="文本框 3"/>
          <p:cNvSpPr txBox="1"/>
          <p:nvPr/>
        </p:nvSpPr>
        <p:spPr>
          <a:xfrm>
            <a:off x="270510" y="927735"/>
            <a:ext cx="8505190"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对公债管理面临的利率风险、汇率风险和再融资风险可分别采用不同指标进行分析与计量。</a:t>
            </a:r>
            <a:endParaRPr lang="zh-CN" altLang="en-US">
              <a:latin typeface="微软雅黑" panose="020B0503020204020204" pitchFamily="34" charset="-122"/>
              <a:ea typeface="微软雅黑" panose="020B0503020204020204" pitchFamily="34" charset="-122"/>
            </a:endParaRPr>
          </a:p>
        </p:txBody>
      </p:sp>
      <p:sp>
        <p:nvSpPr>
          <p:cNvPr id="5" name="文本框 4"/>
          <p:cNvSpPr txBox="1"/>
          <p:nvPr/>
        </p:nvSpPr>
        <p:spPr>
          <a:xfrm>
            <a:off x="805815" y="1659890"/>
            <a:ext cx="411670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一、利率风险分析与计量</a:t>
            </a:r>
            <a:endParaRPr lang="zh-CN" altLang="en-US" sz="2800" b="1">
              <a:latin typeface="微软雅黑" panose="020B0503020204020204" pitchFamily="34" charset="-122"/>
              <a:ea typeface="微软雅黑" panose="020B0503020204020204" pitchFamily="34" charset="-122"/>
            </a:endParaRPr>
          </a:p>
        </p:txBody>
      </p:sp>
      <p:sp>
        <p:nvSpPr>
          <p:cNvPr id="6" name="文本框 5"/>
          <p:cNvSpPr txBox="1"/>
          <p:nvPr/>
        </p:nvSpPr>
        <p:spPr>
          <a:xfrm>
            <a:off x="247015" y="2167255"/>
            <a:ext cx="8591550" cy="449008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利率风险分析与计量的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常用指标有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浮动利率债券占债务余额的比例</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平均利率变动时间</a:t>
            </a:r>
            <a:r>
              <a:rPr lang="zh-CN" altLang="en-US">
                <a:latin typeface="微软雅黑" panose="020B0503020204020204" pitchFamily="34" charset="-122"/>
                <a:ea typeface="微软雅黑" panose="020B0503020204020204" pitchFamily="34" charset="-122"/>
                <a:cs typeface="微软雅黑" panose="020B0503020204020204" pitchFamily="34" charset="-122"/>
              </a:rPr>
              <a:t>（Average Time to Refixing，ATR）、</a:t>
            </a:r>
            <a:r>
              <a:rPr lang="zh-CN" altLang="en-US" b="1">
                <a:latin typeface="微软雅黑" panose="020B0503020204020204" pitchFamily="34" charset="-122"/>
                <a:ea typeface="微软雅黑" panose="020B0503020204020204" pitchFamily="34" charset="-122"/>
                <a:cs typeface="微软雅黑" panose="020B0503020204020204" pitchFamily="34" charset="-122"/>
              </a:rPr>
              <a:t>久期</a:t>
            </a:r>
            <a:r>
              <a:rPr lang="zh-CN" altLang="en-US">
                <a:latin typeface="微软雅黑" panose="020B0503020204020204" pitchFamily="34" charset="-122"/>
                <a:ea typeface="微软雅黑" panose="020B0503020204020204" pitchFamily="34" charset="-122"/>
                <a:cs typeface="微软雅黑" panose="020B0503020204020204" pitchFamily="34" charset="-122"/>
              </a:rPr>
              <a:t>（Duration）</a:t>
            </a:r>
            <a:r>
              <a:rPr lang="zh-CN" altLang="en-US" b="1">
                <a:latin typeface="微软雅黑" panose="020B0503020204020204" pitchFamily="34" charset="-122"/>
                <a:ea typeface="微软雅黑" panose="020B0503020204020204" pitchFamily="34" charset="-122"/>
                <a:cs typeface="微软雅黑" panose="020B0503020204020204" pitchFamily="34" charset="-122"/>
              </a:rPr>
              <a:t>和风险成本</a:t>
            </a:r>
            <a:r>
              <a:rPr lang="zh-CN" altLang="en-US">
                <a:latin typeface="微软雅黑" panose="020B0503020204020204" pitchFamily="34" charset="-122"/>
                <a:ea typeface="微软雅黑" panose="020B0503020204020204" pitchFamily="34" charset="-122"/>
                <a:cs typeface="微软雅黑" panose="020B0503020204020204" pitchFamily="34" charset="-122"/>
              </a:rPr>
              <a:t>（Cost At Risk，CAR）等。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浮动利率债券占债务余额的比例</a:t>
            </a:r>
            <a:r>
              <a:rPr lang="zh-CN" altLang="en-US">
                <a:latin typeface="微软雅黑" panose="020B0503020204020204" pitchFamily="34" charset="-122"/>
                <a:ea typeface="微软雅黑" panose="020B0503020204020204" pitchFamily="34" charset="-122"/>
                <a:cs typeface="微软雅黑" panose="020B0503020204020204" pitchFamily="34" charset="-122"/>
              </a:rPr>
              <a:t>越高，公债管理面临的利率风险越大；比例越低，利率风险越小。</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平均利率变动时间</a:t>
            </a:r>
            <a:r>
              <a:rPr lang="zh-CN" altLang="en-US">
                <a:latin typeface="微软雅黑" panose="020B0503020204020204" pitchFamily="34" charset="-122"/>
                <a:ea typeface="微软雅黑" panose="020B0503020204020204" pitchFamily="34" charset="-122"/>
                <a:cs typeface="微软雅黑" panose="020B0503020204020204" pitchFamily="34" charset="-122"/>
              </a:rPr>
              <a:t>是指现存债务中所有债券需要重新确定票面利率的加权平均时间。浮动利率债券一般每3个月或6个月重新确定票面利率，固定利率债券则在到期后重新确定票面利率，其平均利率变动时间是其平均剩余期限。</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久期又称持续期</a:t>
            </a:r>
            <a:r>
              <a:rPr lang="zh-CN" altLang="en-US">
                <a:latin typeface="微软雅黑" panose="020B0503020204020204" pitchFamily="34" charset="-122"/>
                <a:ea typeface="微软雅黑" panose="020B0503020204020204" pitchFamily="34" charset="-122"/>
                <a:cs typeface="微软雅黑" panose="020B0503020204020204" pitchFamily="34" charset="-122"/>
              </a:rPr>
              <a:t>，是债券未来产生现金流的时间的加权平均数，权重是各期现金流的折现值在债券价格中所占的比重。久期可以衡量债券价格变动对利率变化的敏感度，久期越长，债券价格对利率变动越敏感。对公债管理部门而言，久期越长，利率风险越小，这是因为久期长，表示债券平均到期时间长，利率上升需要较长的时间才会传导到融资成本上升。</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M_UNIT_TABLE_BEAUTIFY" val="smartTable{60491095-ca60-4000-ae60-df1a70219e11}"/>
  <p:tag name="TABLE_RECT" val="70.6077*127.817*407.95*351.05"/>
  <p:tag name="TABLE_EMPHASIZE_COLOR" val="6579300"/>
  <p:tag name="TABLE_ONEKEY_SKIN_IDX" val="0"/>
  <p:tag name="TABLE_SKINIDX" val="-1"/>
  <p:tag name="TABLE_COLORIDX" val="l"/>
</p:tagLst>
</file>

<file path=ppt/tags/tag2.xml><?xml version="1.0" encoding="utf-8"?>
<p:tagLst xmlns:p="http://schemas.openxmlformats.org/presentationml/2006/main">
  <p:tag name="KSO_WM_UNIT_TABLE_BEAUTIFY" val="smartTable{2f1424e4-b83b-41ec-8a43-6ba19ab063f2}"/>
  <p:tag name="TABLE_RECT" val="17.0116*60.7*496.15*418.6"/>
  <p:tag name="TABLE_EMPHASIZE_COLOR" val="6579300"/>
  <p:tag name="TABLE_ONEKEY_SKIN_IDX" val="0"/>
  <p:tag name="TABLE_SKINIDX" val="-1"/>
  <p:tag name="TABLE_COLORIDX" val="l"/>
</p:tagLst>
</file>

<file path=ppt/tags/tag3.xml><?xml version="1.0" encoding="utf-8"?>
<p:tagLst xmlns:p="http://schemas.openxmlformats.org/presentationml/2006/main">
  <p:tag name="KSO_WM_UNIT_TABLE_BEAUTIFY" val="smartTable{174e62e4-c840-4e1b-882f-9390423672d2}"/>
  <p:tag name="TABLE_RECT" val="81.45*166.5*557.1*326.55"/>
  <p:tag name="TABLE_EMPHASIZE_COLOR" val="6579300"/>
  <p:tag name="TABLE_ONEKEY_SKIN_IDX" val="0"/>
  <p:tag name="TABLE_SKINIDX" val="-1"/>
  <p:tag name="TABLE_COLORIDX" val="l"/>
</p:tagLst>
</file>

<file path=ppt/tags/tag4.xml><?xml version="1.0" encoding="utf-8"?>
<p:tagLst xmlns:p="http://schemas.openxmlformats.org/presentationml/2006/main">
  <p:tag name="KSO_WM_UNIT_TABLE_BEAUTIFY" val="smartTable{fcfdf361-c3a5-464a-a437-aadb98a06dd8}"/>
  <p:tag name="TABLE_RECT" val="61.8827*40.025*425.4*459.95"/>
  <p:tag name="TABLE_EMPHASIZE_COLOR" val="6579300"/>
  <p:tag name="TABLE_ONEKEY_SKIN_IDX" val="0"/>
  <p:tag name="TABLE_SKINIDX" val="-1"/>
  <p:tag name="TABLE_COLORIDX" val="l"/>
</p:tagLst>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6254</Words>
  <Application>WPS 演示</Application>
  <PresentationFormat>全屏显示(4:3)</PresentationFormat>
  <Paragraphs>655</Paragraphs>
  <Slides>27</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27</vt:i4>
      </vt:variant>
    </vt:vector>
  </HeadingPairs>
  <TitlesOfParts>
    <vt:vector size="40" baseType="lpstr">
      <vt:lpstr>Arial</vt:lpstr>
      <vt:lpstr>宋体</vt:lpstr>
      <vt:lpstr>Wingdings</vt:lpstr>
      <vt:lpstr>微软雅黑</vt:lpstr>
      <vt:lpstr>Broadway</vt:lpstr>
      <vt:lpstr>Arial Narrow</vt:lpstr>
      <vt:lpstr>Times New Roman</vt:lpstr>
      <vt:lpstr>Impact</vt:lpstr>
      <vt:lpstr>Calibri</vt:lpstr>
      <vt:lpstr>Arial Unicode MS</vt:lpstr>
      <vt:lpstr>Wingdings</vt:lpstr>
      <vt:lpstr>内容提纲</vt:lpstr>
      <vt:lpstr>1_内容提纲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磬苑听雨</cp:lastModifiedBy>
  <cp:revision>449</cp:revision>
  <cp:lastPrinted>2019-09-09T08:25:00Z</cp:lastPrinted>
  <dcterms:created xsi:type="dcterms:W3CDTF">2014-10-28T12:04:00Z</dcterms:created>
  <dcterms:modified xsi:type="dcterms:W3CDTF">2020-08-18T12:19:49Z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