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57" r:id="rId2"/>
    <p:sldId id="361" r:id="rId3"/>
    <p:sldId id="367" r:id="rId4"/>
    <p:sldId id="362" r:id="rId5"/>
    <p:sldId id="372" r:id="rId6"/>
    <p:sldId id="373" r:id="rId7"/>
    <p:sldId id="374" r:id="rId8"/>
    <p:sldId id="375" r:id="rId9"/>
    <p:sldId id="376" r:id="rId10"/>
    <p:sldId id="377" r:id="rId11"/>
    <p:sldId id="378" r:id="rId12"/>
    <p:sldId id="379" r:id="rId13"/>
    <p:sldId id="370" r:id="rId14"/>
    <p:sldId id="380" r:id="rId15"/>
    <p:sldId id="381" r:id="rId16"/>
    <p:sldId id="382" r:id="rId17"/>
    <p:sldId id="383" r:id="rId18"/>
    <p:sldId id="371" r:id="rId19"/>
    <p:sldId id="384" r:id="rId20"/>
    <p:sldId id="385" r:id="rId21"/>
    <p:sldId id="386" r:id="rId22"/>
    <p:sldId id="387" r:id="rId23"/>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289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91"/>
      </p:cViewPr>
      <p:guideLst>
        <p:guide orient="horz" pos="2159"/>
        <p:guide pos="289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5"/>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t>‹#›</a:t>
            </a:fld>
            <a:endParaRPr lang="zh-CN" altLang="en-US"/>
          </a:p>
        </p:txBody>
      </p:sp>
      <p:pic>
        <p:nvPicPr>
          <p:cNvPr id="8" name="Picture 3"/>
          <p:cNvPicPr>
            <a:picLocks noChangeAspect="1" noChangeArrowheads="1"/>
          </p:cNvPicPr>
          <p:nvPr userDrawn="1"/>
        </p:nvPicPr>
        <p:blipFill>
          <a:blip r:embed="rId6"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3528392"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第十五章：政府机构债务</a:t>
            </a:r>
          </a:p>
        </p:txBody>
      </p:sp>
      <p:pic>
        <p:nvPicPr>
          <p:cNvPr id="17" name="图片 16"/>
          <p:cNvPicPr>
            <a:picLocks noChangeAspect="1"/>
          </p:cNvPicPr>
          <p:nvPr userDrawn="1"/>
        </p:nvPicPr>
        <p:blipFill>
          <a:blip r:embed="rId7">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2" name="组合 1"/>
          <p:cNvGrpSpPr/>
          <p:nvPr/>
        </p:nvGrpSpPr>
        <p:grpSpPr>
          <a:xfrm>
            <a:off x="0" y="-149084"/>
            <a:ext cx="9194697" cy="6988034"/>
            <a:chOff x="0" y="-130034"/>
            <a:chExt cx="9194697" cy="6988034"/>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a:fillRect/>
            </a:stretch>
          </p:blipFill>
          <p:spPr>
            <a:xfrm>
              <a:off x="0" y="4456758"/>
              <a:ext cx="9144000" cy="2401242"/>
            </a:xfrm>
            <a:prstGeom prst="rect">
              <a:avLst/>
            </a:prstGeom>
          </p:spPr>
        </p:pic>
        <p:pic>
          <p:nvPicPr>
            <p:cNvPr id="3" name="图片 2" descr="ae0cee267f1ee9feed0c653156ff6309"/>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685750"/>
            <a:ext cx="8001056" cy="1933414"/>
          </a:xfrm>
          <a:prstGeom prst="rect">
            <a:avLst/>
          </a:prstGeom>
          <a:noFill/>
        </p:spPr>
        <p:txBody>
          <a:bodyPr wrap="square">
            <a:spAutoFit/>
          </a:bodyPr>
          <a:lstStyle/>
          <a:p>
            <a:pPr algn="ctr" fontAlgn="auto">
              <a:lnSpc>
                <a:spcPct val="150000"/>
              </a:lnSpc>
              <a:spcBef>
                <a:spcPts val="0"/>
              </a:spcBef>
              <a:spcAft>
                <a:spcPts val="0"/>
              </a:spcAft>
              <a:defRPr/>
            </a:pPr>
            <a:r>
              <a:rPr lang="zh-CN" altLang="en-US" sz="4800" b="1" spc="300" dirty="0">
                <a:solidFill>
                  <a:srgbClr val="740000"/>
                </a:solidFill>
                <a:latin typeface="微软雅黑" panose="020B0503020204020204" pitchFamily="34" charset="-122"/>
                <a:ea typeface="微软雅黑" panose="020B0503020204020204" pitchFamily="34" charset="-122"/>
              </a:rPr>
              <a:t>公债学</a:t>
            </a:r>
            <a:endParaRPr lang="en-US" altLang="zh-CN" sz="4800" b="1" spc="300" dirty="0">
              <a:solidFill>
                <a:srgbClr val="740000"/>
              </a:solidFill>
              <a:latin typeface="微软雅黑" panose="020B0503020204020204" pitchFamily="34" charset="-122"/>
              <a:ea typeface="微软雅黑" panose="020B0503020204020204"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anose="020B0503020204020204" pitchFamily="34" charset="-122"/>
                <a:ea typeface="微软雅黑" panose="020B0503020204020204" pitchFamily="34" charset="-122"/>
              </a:rPr>
              <a:t>第十五章  政府机构债务</a:t>
            </a:r>
          </a:p>
        </p:txBody>
      </p:sp>
      <p:sp>
        <p:nvSpPr>
          <p:cNvPr id="7" name="Text Box 4"/>
          <p:cNvSpPr txBox="1">
            <a:spLocks noChangeArrowheads="1"/>
          </p:cNvSpPr>
          <p:nvPr/>
        </p:nvSpPr>
        <p:spPr bwMode="auto">
          <a:xfrm>
            <a:off x="1871700" y="4997635"/>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上海财经大学公共经济与管理学院</a:t>
            </a:r>
            <a:endParaRPr lang="en-US" altLang="zh-CN" sz="2000" b="1" spc="300" dirty="0">
              <a:solidFill>
                <a:srgbClr val="000000"/>
              </a:solidFill>
              <a:latin typeface="微软雅黑" panose="020B0503020204020204" pitchFamily="34" charset="-122"/>
              <a:ea typeface="微软雅黑" panose="020B0503020204020204" pitchFamily="34" charset="-122"/>
            </a:endParaRPr>
          </a:p>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郑春荣  教授</a:t>
            </a:r>
            <a:endParaRPr lang="en-US" altLang="zh-CN" sz="2000" b="1" spc="300" dirty="0">
              <a:solidFill>
                <a:srgbClr val="000000"/>
              </a:solidFill>
              <a:latin typeface="微软雅黑" panose="020B0503020204020204" pitchFamily="34" charset="-122"/>
              <a:ea typeface="微软雅黑" panose="020B0503020204020204"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t>1</a:t>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10</a:t>
            </a:fld>
            <a:endParaRPr lang="zh-CN" altLang="en-US"/>
          </a:p>
        </p:txBody>
      </p:sp>
      <p:sp>
        <p:nvSpPr>
          <p:cNvPr id="100" name="文本框 99"/>
          <p:cNvSpPr txBox="1"/>
          <p:nvPr/>
        </p:nvSpPr>
        <p:spPr>
          <a:xfrm>
            <a:off x="395536" y="1484784"/>
            <a:ext cx="8138740" cy="4015105"/>
          </a:xfrm>
          <a:prstGeom prst="rect">
            <a:avLst/>
          </a:prstGeom>
          <a:noFill/>
          <a:ln w="9525">
            <a:noFill/>
          </a:ln>
        </p:spPr>
        <p:txBody>
          <a:bodyPr wrap="square">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b="0" dirty="0">
                <a:latin typeface="微软雅黑" panose="020B0503020204020204" pitchFamily="34" charset="-122"/>
                <a:ea typeface="微软雅黑" panose="020B0503020204020204" pitchFamily="34" charset="-122"/>
                <a:cs typeface="微软雅黑" panose="020B0503020204020204" pitchFamily="34" charset="-122"/>
              </a:rPr>
              <a:t>农业是国民经济的基础。我国农业基础薄弱，比较效益低，地区差异大。农业的发展，尤其是落后地区农业的发展，粮、棉、油等主要农产品的生产、收购、储备和销售，在相当程度上需要国家的支持。为了集中财力解决农业和农村经济发展的合理的政策性资金需要，促进主要农产品收购资金的封闭运行，</a:t>
            </a:r>
            <a:r>
              <a:rPr 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1994</a:t>
            </a:r>
            <a:r>
              <a:rPr lang="zh-CN"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年国务院决定成立中国农业发展银行</a:t>
            </a:r>
            <a:r>
              <a:rPr lang="zh-CN" b="0" dirty="0">
                <a:latin typeface="微软雅黑" panose="020B0503020204020204" pitchFamily="34" charset="-122"/>
                <a:ea typeface="微软雅黑" panose="020B0503020204020204" pitchFamily="34" charset="-122"/>
                <a:cs typeface="微软雅黑" panose="020B0503020204020204" pitchFamily="34" charset="-122"/>
              </a:rPr>
              <a:t>。</a:t>
            </a:r>
            <a:r>
              <a:rPr lang="en-US" b="0" dirty="0">
                <a:latin typeface="微软雅黑" panose="020B0503020204020204" pitchFamily="34" charset="-122"/>
                <a:ea typeface="微软雅黑" panose="020B0503020204020204" pitchFamily="34" charset="-122"/>
                <a:cs typeface="微软雅黑" panose="020B0503020204020204" pitchFamily="34" charset="-122"/>
              </a:rPr>
              <a:t>2015</a:t>
            </a:r>
            <a:r>
              <a:rPr lang="zh-CN" b="0" dirty="0">
                <a:latin typeface="微软雅黑" panose="020B0503020204020204" pitchFamily="34" charset="-122"/>
                <a:ea typeface="微软雅黑" panose="020B0503020204020204" pitchFamily="34" charset="-122"/>
                <a:cs typeface="微软雅黑" panose="020B0503020204020204" pitchFamily="34" charset="-122"/>
              </a:rPr>
              <a:t>年</a:t>
            </a:r>
            <a:r>
              <a:rPr lang="en-US" b="0" dirty="0">
                <a:latin typeface="微软雅黑" panose="020B0503020204020204" pitchFamily="34" charset="-122"/>
                <a:ea typeface="微软雅黑" panose="020B0503020204020204" pitchFamily="34" charset="-122"/>
                <a:cs typeface="微软雅黑" panose="020B0503020204020204" pitchFamily="34" charset="-122"/>
              </a:rPr>
              <a:t>3</a:t>
            </a:r>
            <a:r>
              <a:rPr lang="zh-CN" b="0" dirty="0">
                <a:latin typeface="微软雅黑" panose="020B0503020204020204" pitchFamily="34" charset="-122"/>
                <a:ea typeface="微软雅黑" panose="020B0503020204020204" pitchFamily="34" charset="-122"/>
                <a:cs typeface="微软雅黑" panose="020B0503020204020204" pitchFamily="34" charset="-122"/>
              </a:rPr>
              <a:t>月，国务院重新定位农业发展银行的功能，要求其</a:t>
            </a:r>
            <a:r>
              <a:rPr lang="zh-CN"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坚持以政策性业务为主体，要基本上坚持为国内农业公司和食品生产商提供融资的职能</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b="0" dirty="0">
                <a:latin typeface="微软雅黑" panose="020B0503020204020204" pitchFamily="34" charset="-122"/>
                <a:ea typeface="微软雅黑" panose="020B0503020204020204" pitchFamily="34" charset="-122"/>
                <a:cs typeface="微软雅黑" panose="020B0503020204020204" pitchFamily="34" charset="-122"/>
              </a:rPr>
              <a:t>中国农业发展银行注册资本</a:t>
            </a:r>
            <a:r>
              <a:rPr lang="en-US" b="0" dirty="0">
                <a:latin typeface="微软雅黑" panose="020B0503020204020204" pitchFamily="34" charset="-122"/>
                <a:ea typeface="微软雅黑" panose="020B0503020204020204" pitchFamily="34" charset="-122"/>
                <a:cs typeface="微软雅黑" panose="020B0503020204020204" pitchFamily="34" charset="-122"/>
              </a:rPr>
              <a:t>570</a:t>
            </a:r>
            <a:r>
              <a:rPr lang="zh-CN" b="0" dirty="0">
                <a:latin typeface="微软雅黑" panose="020B0503020204020204" pitchFamily="34" charset="-122"/>
                <a:ea typeface="微软雅黑" panose="020B0503020204020204" pitchFamily="34" charset="-122"/>
                <a:cs typeface="微软雅黑" panose="020B0503020204020204" pitchFamily="34" charset="-122"/>
              </a:rPr>
              <a:t>亿元，国务院持股</a:t>
            </a:r>
            <a:r>
              <a:rPr lang="en-US" b="0" dirty="0">
                <a:latin typeface="微软雅黑" panose="020B0503020204020204" pitchFamily="34" charset="-122"/>
                <a:ea typeface="微软雅黑" panose="020B0503020204020204" pitchFamily="34" charset="-122"/>
                <a:cs typeface="微软雅黑" panose="020B0503020204020204" pitchFamily="34" charset="-122"/>
              </a:rPr>
              <a:t>100%</a:t>
            </a:r>
            <a:r>
              <a:rPr lang="zh-CN" b="0" dirty="0">
                <a:latin typeface="微软雅黑" panose="020B0503020204020204" pitchFamily="34" charset="-122"/>
                <a:ea typeface="微软雅黑" panose="020B0503020204020204" pitchFamily="34" charset="-122"/>
                <a:cs typeface="微软雅黑" panose="020B0503020204020204" pitchFamily="34" charset="-122"/>
              </a:rPr>
              <a:t>，直属国务院领导，</a:t>
            </a:r>
            <a:r>
              <a:rPr lang="zh-CN"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是我国唯一一家农业政策性银行</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latin typeface="微软雅黑" panose="020B0503020204020204" pitchFamily="34" charset="-122"/>
                <a:ea typeface="微软雅黑" panose="020B0503020204020204" pitchFamily="34" charset="-122"/>
                <a:cs typeface="微软雅黑" panose="020B0503020204020204" pitchFamily="34" charset="-122"/>
              </a:rPr>
              <a:t>其主要任务是以国家信用为基础，以市场为依托，筹集支农资金，支持</a:t>
            </a:r>
            <a:r>
              <a:rPr lang="en-US" b="0" dirty="0">
                <a:latin typeface="微软雅黑" panose="020B0503020204020204" pitchFamily="34" charset="-122"/>
                <a:ea typeface="微软雅黑" panose="020B0503020204020204" pitchFamily="34" charset="-122"/>
                <a:cs typeface="微软雅黑" panose="020B0503020204020204" pitchFamily="34" charset="-122"/>
              </a:rPr>
              <a:t>“</a:t>
            </a:r>
            <a:r>
              <a:rPr lang="zh-CN" b="0" dirty="0">
                <a:latin typeface="微软雅黑" panose="020B0503020204020204" pitchFamily="34" charset="-122"/>
                <a:ea typeface="微软雅黑" panose="020B0503020204020204" pitchFamily="34" charset="-122"/>
                <a:cs typeface="微软雅黑" panose="020B0503020204020204" pitchFamily="34" charset="-122"/>
              </a:rPr>
              <a:t>三农</a:t>
            </a:r>
            <a:r>
              <a:rPr lang="en-US" b="0" dirty="0">
                <a:latin typeface="微软雅黑" panose="020B0503020204020204" pitchFamily="34" charset="-122"/>
                <a:ea typeface="微软雅黑" panose="020B0503020204020204" pitchFamily="34" charset="-122"/>
                <a:cs typeface="微软雅黑" panose="020B0503020204020204" pitchFamily="34" charset="-122"/>
              </a:rPr>
              <a:t>”</a:t>
            </a:r>
            <a:r>
              <a:rPr lang="zh-CN" b="0" dirty="0">
                <a:latin typeface="微软雅黑" panose="020B0503020204020204" pitchFamily="34" charset="-122"/>
                <a:ea typeface="微软雅黑" panose="020B0503020204020204" pitchFamily="34" charset="-122"/>
                <a:cs typeface="微软雅黑" panose="020B0503020204020204" pitchFamily="34" charset="-122"/>
              </a:rPr>
              <a:t>事业发展，发挥国家战略支撑作用。目前，全系统共有</a:t>
            </a:r>
            <a:r>
              <a:rPr lang="en-US" b="0" dirty="0">
                <a:latin typeface="微软雅黑" panose="020B0503020204020204" pitchFamily="34" charset="-122"/>
                <a:ea typeface="微软雅黑" panose="020B0503020204020204" pitchFamily="34" charset="-122"/>
                <a:cs typeface="微软雅黑" panose="020B0503020204020204" pitchFamily="34" charset="-122"/>
              </a:rPr>
              <a:t>31</a:t>
            </a:r>
            <a:r>
              <a:rPr lang="zh-CN" b="0" dirty="0">
                <a:latin typeface="微软雅黑" panose="020B0503020204020204" pitchFamily="34" charset="-122"/>
                <a:ea typeface="微软雅黑" panose="020B0503020204020204" pitchFamily="34" charset="-122"/>
                <a:cs typeface="微软雅黑" panose="020B0503020204020204" pitchFamily="34" charset="-122"/>
              </a:rPr>
              <a:t>个省级分行、</a:t>
            </a:r>
            <a:r>
              <a:rPr lang="en-US" b="0" dirty="0">
                <a:latin typeface="微软雅黑" panose="020B0503020204020204" pitchFamily="34" charset="-122"/>
                <a:ea typeface="微软雅黑" panose="020B0503020204020204" pitchFamily="34" charset="-122"/>
                <a:cs typeface="微软雅黑" panose="020B0503020204020204" pitchFamily="34" charset="-122"/>
              </a:rPr>
              <a:t>339</a:t>
            </a:r>
            <a:r>
              <a:rPr lang="zh-CN" b="0" dirty="0">
                <a:latin typeface="微软雅黑" panose="020B0503020204020204" pitchFamily="34" charset="-122"/>
                <a:ea typeface="微软雅黑" panose="020B0503020204020204" pitchFamily="34" charset="-122"/>
                <a:cs typeface="微软雅黑" panose="020B0503020204020204" pitchFamily="34" charset="-122"/>
              </a:rPr>
              <a:t>个二级分行和</a:t>
            </a:r>
            <a:r>
              <a:rPr lang="en-US" b="0" dirty="0">
                <a:latin typeface="微软雅黑" panose="020B0503020204020204" pitchFamily="34" charset="-122"/>
                <a:ea typeface="微软雅黑" panose="020B0503020204020204" pitchFamily="34" charset="-122"/>
                <a:cs typeface="微软雅黑" panose="020B0503020204020204" pitchFamily="34" charset="-122"/>
              </a:rPr>
              <a:t>1816</a:t>
            </a:r>
            <a:r>
              <a:rPr lang="zh-CN" b="0" dirty="0">
                <a:latin typeface="微软雅黑" panose="020B0503020204020204" pitchFamily="34" charset="-122"/>
                <a:ea typeface="微软雅黑" panose="020B0503020204020204" pitchFamily="34" charset="-122"/>
                <a:cs typeface="微软雅黑" panose="020B0503020204020204" pitchFamily="34" charset="-122"/>
              </a:rPr>
              <a:t>个县域营业机构，员工</a:t>
            </a:r>
            <a:r>
              <a:rPr lang="en-US" b="0" dirty="0">
                <a:latin typeface="微软雅黑" panose="020B0503020204020204" pitchFamily="34" charset="-122"/>
                <a:ea typeface="微软雅黑" panose="020B0503020204020204" pitchFamily="34" charset="-122"/>
                <a:cs typeface="微软雅黑" panose="020B0503020204020204" pitchFamily="34" charset="-122"/>
              </a:rPr>
              <a:t>5</a:t>
            </a:r>
            <a:r>
              <a:rPr lang="zh-CN" b="0" dirty="0">
                <a:latin typeface="微软雅黑" panose="020B0503020204020204" pitchFamily="34" charset="-122"/>
                <a:ea typeface="微软雅黑" panose="020B0503020204020204" pitchFamily="34" charset="-122"/>
                <a:cs typeface="微软雅黑" panose="020B0503020204020204" pitchFamily="34" charset="-122"/>
              </a:rPr>
              <a:t>万多人，服务网络遍布中国大陆地区。</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814705" y="1001395"/>
            <a:ext cx="3652520" cy="460375"/>
          </a:xfrm>
          <a:prstGeom prst="rect">
            <a:avLst/>
          </a:prstGeom>
          <a:noFill/>
        </p:spPr>
        <p:txBody>
          <a:bodyPr wrap="square" rtlCol="0" anchor="t">
            <a:spAutoFit/>
          </a:bodyPr>
          <a:lstStyle/>
          <a:p>
            <a:r>
              <a:rPr lang="zh-CN" altLang="en-US" sz="2400" b="1">
                <a:latin typeface="微软雅黑" panose="020B0503020204020204" pitchFamily="34" charset="-122"/>
                <a:ea typeface="微软雅黑" panose="020B0503020204020204" pitchFamily="34" charset="-122"/>
                <a:cs typeface="微软雅黑" panose="020B0503020204020204" pitchFamily="34" charset="-122"/>
                <a:sym typeface="+mn-ea"/>
              </a:rPr>
              <a:t>（三）</a:t>
            </a:r>
            <a:r>
              <a:rPr lang="zh-CN" sz="2400" b="1">
                <a:latin typeface="微软雅黑" panose="020B0503020204020204" pitchFamily="34" charset="-122"/>
                <a:ea typeface="微软雅黑" panose="020B0503020204020204" pitchFamily="34" charset="-122"/>
                <a:cs typeface="微软雅黑" panose="020B0503020204020204" pitchFamily="34" charset="-122"/>
                <a:sym typeface="+mn-ea"/>
              </a:rPr>
              <a:t>中国农业发展银行</a:t>
            </a:r>
            <a:endParaRPr lang="zh-CN" altLang="en-US" sz="24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11</a:t>
            </a:fld>
            <a:endParaRPr lang="zh-CN" altLang="en-US"/>
          </a:p>
        </p:txBody>
      </p:sp>
      <p:sp>
        <p:nvSpPr>
          <p:cNvPr id="3" name="文本框 2"/>
          <p:cNvSpPr txBox="1"/>
          <p:nvPr/>
        </p:nvSpPr>
        <p:spPr>
          <a:xfrm>
            <a:off x="982345" y="1414145"/>
            <a:ext cx="7645400" cy="351536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政府性金融债券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是政府机构债券的一种，它是服务于国家政策性目的、由政策性金融机构所发行的债券。在很多国家，政府用于国家政策性投资的资金，都是通过政府的金融机构发行金融债券来筹集的。例如，日本政策性金融机构可以依据长期信用银行法等特别法的批准，发行政策性金融债券。由于这种债券是用于国家的政策目的，并且由特别法批准，因而信用度比企业债券高。</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我国的政策性金融债券由</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国家开发银行于1994年4月开始发行</a:t>
            </a:r>
            <a:r>
              <a:rPr lang="zh-CN" altLang="en-US">
                <a:latin typeface="微软雅黑" panose="020B0503020204020204" pitchFamily="34" charset="-122"/>
                <a:ea typeface="微软雅黑" panose="020B0503020204020204" pitchFamily="34" charset="-122"/>
                <a:cs typeface="微软雅黑" panose="020B0503020204020204" pitchFamily="34" charset="-122"/>
              </a:rPr>
              <a:t>。目前政策性金融债券的发行主体主要是：国家开发银行、中国农业发展银行和中国进出口银行。其中，国家开发银行是最大的发行人。</a:t>
            </a:r>
          </a:p>
        </p:txBody>
      </p:sp>
      <p:sp>
        <p:nvSpPr>
          <p:cNvPr id="4" name="文本框 3"/>
          <p:cNvSpPr txBox="1"/>
          <p:nvPr/>
        </p:nvSpPr>
        <p:spPr>
          <a:xfrm>
            <a:off x="962660" y="790575"/>
            <a:ext cx="557149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sym typeface="+mn-ea"/>
              </a:rPr>
              <a:t>三、政策性银行发行的金融债券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12</a:t>
            </a:fld>
            <a:endParaRPr lang="zh-CN" altLang="en-US"/>
          </a:p>
        </p:txBody>
      </p:sp>
      <p:graphicFrame>
        <p:nvGraphicFramePr>
          <p:cNvPr id="5" name="表格 4"/>
          <p:cNvGraphicFramePr/>
          <p:nvPr>
            <p:custDataLst>
              <p:tags r:id="rId1"/>
            </p:custDataLst>
          </p:nvPr>
        </p:nvGraphicFramePr>
        <p:xfrm>
          <a:off x="261937" y="2348880"/>
          <a:ext cx="8620125" cy="2922905"/>
        </p:xfrm>
        <a:graphic>
          <a:graphicData uri="http://schemas.openxmlformats.org/drawingml/2006/table">
            <a:tbl>
              <a:tblPr firstRow="1" bandRow="1">
                <a:tableStyleId>{21E4AEA4-8DFA-4A89-87EB-49C32662AFE0}</a:tableStyleId>
              </a:tblPr>
              <a:tblGrid>
                <a:gridCol w="2317115">
                  <a:extLst>
                    <a:ext uri="{9D8B030D-6E8A-4147-A177-3AD203B41FA5}">
                      <a16:colId xmlns:a16="http://schemas.microsoft.com/office/drawing/2014/main" val="20000"/>
                    </a:ext>
                  </a:extLst>
                </a:gridCol>
                <a:gridCol w="2102485">
                  <a:extLst>
                    <a:ext uri="{9D8B030D-6E8A-4147-A177-3AD203B41FA5}">
                      <a16:colId xmlns:a16="http://schemas.microsoft.com/office/drawing/2014/main" val="20001"/>
                    </a:ext>
                  </a:extLst>
                </a:gridCol>
                <a:gridCol w="2099945">
                  <a:extLst>
                    <a:ext uri="{9D8B030D-6E8A-4147-A177-3AD203B41FA5}">
                      <a16:colId xmlns:a16="http://schemas.microsoft.com/office/drawing/2014/main" val="20002"/>
                    </a:ext>
                  </a:extLst>
                </a:gridCol>
                <a:gridCol w="2100580">
                  <a:extLst>
                    <a:ext uri="{9D8B030D-6E8A-4147-A177-3AD203B41FA5}">
                      <a16:colId xmlns:a16="http://schemas.microsoft.com/office/drawing/2014/main" val="20003"/>
                    </a:ext>
                  </a:extLst>
                </a:gridCol>
              </a:tblGrid>
              <a:tr h="614045">
                <a:tc>
                  <a:txBody>
                    <a:bodyPr/>
                    <a:lstStyle/>
                    <a:p>
                      <a:pPr indent="0" algn="ctr">
                        <a:lnSpc>
                          <a:spcPct val="120000"/>
                        </a:lnSpc>
                        <a:spcBef>
                          <a:spcPts val="0"/>
                        </a:spcBef>
                        <a:spcAft>
                          <a:spcPts val="0"/>
                        </a:spcAft>
                        <a:buNone/>
                      </a:pPr>
                      <a:r>
                        <a:rPr lang="en-US" sz="1900" spc="130"/>
                        <a:t>发债单位</a:t>
                      </a:r>
                    </a:p>
                  </a:txBody>
                  <a:tcPr marL="215900" marR="215900" marT="133350" marB="133350" anchor="ctr"/>
                </a:tc>
                <a:tc>
                  <a:txBody>
                    <a:bodyPr/>
                    <a:lstStyle/>
                    <a:p>
                      <a:pPr indent="0" algn="ctr">
                        <a:lnSpc>
                          <a:spcPct val="120000"/>
                        </a:lnSpc>
                        <a:spcBef>
                          <a:spcPts val="0"/>
                        </a:spcBef>
                        <a:spcAft>
                          <a:spcPts val="0"/>
                        </a:spcAft>
                        <a:buNone/>
                      </a:pPr>
                      <a:r>
                        <a:rPr lang="en-US" sz="1900" spc="130"/>
                        <a:t>2017年</a:t>
                      </a:r>
                    </a:p>
                  </a:txBody>
                  <a:tcPr marL="215900" marR="215900" marT="133350" marB="133350" anchor="ctr"/>
                </a:tc>
                <a:tc>
                  <a:txBody>
                    <a:bodyPr/>
                    <a:lstStyle/>
                    <a:p>
                      <a:pPr indent="0" algn="ctr">
                        <a:lnSpc>
                          <a:spcPct val="120000"/>
                        </a:lnSpc>
                        <a:spcBef>
                          <a:spcPts val="0"/>
                        </a:spcBef>
                        <a:spcAft>
                          <a:spcPts val="0"/>
                        </a:spcAft>
                        <a:buNone/>
                      </a:pPr>
                      <a:r>
                        <a:rPr lang="en-US" sz="1900" spc="130"/>
                        <a:t>2018年</a:t>
                      </a:r>
                    </a:p>
                  </a:txBody>
                  <a:tcPr marL="215900" marR="215900" marT="133350" marB="133350" anchor="ctr"/>
                </a:tc>
                <a:tc>
                  <a:txBody>
                    <a:bodyPr/>
                    <a:lstStyle/>
                    <a:p>
                      <a:pPr indent="0" algn="ctr">
                        <a:lnSpc>
                          <a:spcPct val="120000"/>
                        </a:lnSpc>
                        <a:spcBef>
                          <a:spcPts val="0"/>
                        </a:spcBef>
                        <a:spcAft>
                          <a:spcPts val="0"/>
                        </a:spcAft>
                        <a:buNone/>
                      </a:pPr>
                      <a:r>
                        <a:rPr lang="en-US" sz="1900" spc="130"/>
                        <a:t>2019年</a:t>
                      </a:r>
                    </a:p>
                  </a:txBody>
                  <a:tcPr marL="215900" marR="215900" marT="133350" marB="133350" anchor="ctr"/>
                </a:tc>
                <a:extLst>
                  <a:ext uri="{0D108BD9-81ED-4DB2-BD59-A6C34878D82A}">
                    <a16:rowId xmlns:a16="http://schemas.microsoft.com/office/drawing/2014/main" val="10000"/>
                  </a:ext>
                </a:extLst>
              </a:tr>
              <a:tr h="577215">
                <a:tc>
                  <a:txBody>
                    <a:bodyPr/>
                    <a:lstStyle/>
                    <a:p>
                      <a:pPr indent="0" algn="ctr">
                        <a:lnSpc>
                          <a:spcPct val="120000"/>
                        </a:lnSpc>
                        <a:spcBef>
                          <a:spcPts val="0"/>
                        </a:spcBef>
                        <a:spcAft>
                          <a:spcPts val="0"/>
                        </a:spcAft>
                        <a:buNone/>
                      </a:pPr>
                      <a:r>
                        <a:rPr lang="en-US" sz="1700" spc="130"/>
                        <a:t>国家开发银行</a:t>
                      </a:r>
                    </a:p>
                  </a:txBody>
                  <a:tcPr marL="215900" marR="215900" marT="133350" marB="133350" anchor="ctr"/>
                </a:tc>
                <a:tc>
                  <a:txBody>
                    <a:bodyPr/>
                    <a:lstStyle/>
                    <a:p>
                      <a:pPr indent="0" algn="ctr">
                        <a:lnSpc>
                          <a:spcPct val="120000"/>
                        </a:lnSpc>
                        <a:spcBef>
                          <a:spcPts val="0"/>
                        </a:spcBef>
                        <a:spcAft>
                          <a:spcPts val="0"/>
                        </a:spcAft>
                        <a:buNone/>
                      </a:pPr>
                      <a:r>
                        <a:rPr lang="en-US" sz="1700" spc="130"/>
                        <a:t>75,402.98</a:t>
                      </a:r>
                    </a:p>
                  </a:txBody>
                  <a:tcPr marL="215900" marR="215900" marT="133350" marB="133350" anchor="ctr"/>
                </a:tc>
                <a:tc>
                  <a:txBody>
                    <a:bodyPr/>
                    <a:lstStyle/>
                    <a:p>
                      <a:pPr indent="0" algn="ctr">
                        <a:lnSpc>
                          <a:spcPct val="120000"/>
                        </a:lnSpc>
                        <a:spcBef>
                          <a:spcPts val="0"/>
                        </a:spcBef>
                        <a:spcAft>
                          <a:spcPts val="0"/>
                        </a:spcAft>
                        <a:buNone/>
                      </a:pPr>
                      <a:r>
                        <a:rPr lang="en-US" sz="1700" spc="130"/>
                        <a:t>81,470.78</a:t>
                      </a:r>
                    </a:p>
                  </a:txBody>
                  <a:tcPr marL="215900" marR="215900" marT="133350" marB="133350" anchor="ctr"/>
                </a:tc>
                <a:tc>
                  <a:txBody>
                    <a:bodyPr/>
                    <a:lstStyle/>
                    <a:p>
                      <a:pPr indent="0" algn="ctr">
                        <a:lnSpc>
                          <a:spcPct val="120000"/>
                        </a:lnSpc>
                        <a:spcBef>
                          <a:spcPts val="0"/>
                        </a:spcBef>
                        <a:spcAft>
                          <a:spcPts val="0"/>
                        </a:spcAft>
                        <a:buNone/>
                      </a:pPr>
                      <a:r>
                        <a:rPr lang="en-US" sz="1700" spc="130"/>
                        <a:t>87,040.78</a:t>
                      </a:r>
                    </a:p>
                  </a:txBody>
                  <a:tcPr marL="215900" marR="215900" marT="133350" marB="133350" anchor="ctr"/>
                </a:tc>
                <a:extLst>
                  <a:ext uri="{0D108BD9-81ED-4DB2-BD59-A6C34878D82A}">
                    <a16:rowId xmlns:a16="http://schemas.microsoft.com/office/drawing/2014/main" val="10001"/>
                  </a:ext>
                </a:extLst>
              </a:tr>
              <a:tr h="577215">
                <a:tc>
                  <a:txBody>
                    <a:bodyPr/>
                    <a:lstStyle/>
                    <a:p>
                      <a:pPr indent="0" algn="ctr">
                        <a:lnSpc>
                          <a:spcPct val="120000"/>
                        </a:lnSpc>
                        <a:spcBef>
                          <a:spcPts val="0"/>
                        </a:spcBef>
                        <a:spcAft>
                          <a:spcPts val="0"/>
                        </a:spcAft>
                        <a:buNone/>
                      </a:pPr>
                      <a:r>
                        <a:rPr lang="en-US" sz="1700" spc="130"/>
                        <a:t>中国进出口银行</a:t>
                      </a:r>
                    </a:p>
                  </a:txBody>
                  <a:tcPr marL="215900" marR="215900" marT="133350" marB="133350" anchor="ctr"/>
                </a:tc>
                <a:tc>
                  <a:txBody>
                    <a:bodyPr/>
                    <a:lstStyle/>
                    <a:p>
                      <a:pPr indent="0" algn="ctr">
                        <a:lnSpc>
                          <a:spcPct val="120000"/>
                        </a:lnSpc>
                        <a:spcBef>
                          <a:spcPts val="0"/>
                        </a:spcBef>
                        <a:spcAft>
                          <a:spcPts val="0"/>
                        </a:spcAft>
                        <a:buNone/>
                      </a:pPr>
                      <a:r>
                        <a:rPr lang="en-US" sz="1700" spc="130"/>
                        <a:t>22,964.80</a:t>
                      </a:r>
                    </a:p>
                  </a:txBody>
                  <a:tcPr marL="215900" marR="215900" marT="133350" marB="133350" anchor="ctr"/>
                </a:tc>
                <a:tc>
                  <a:txBody>
                    <a:bodyPr/>
                    <a:lstStyle/>
                    <a:p>
                      <a:pPr indent="0" algn="ctr">
                        <a:lnSpc>
                          <a:spcPct val="120000"/>
                        </a:lnSpc>
                        <a:spcBef>
                          <a:spcPts val="0"/>
                        </a:spcBef>
                        <a:spcAft>
                          <a:spcPts val="0"/>
                        </a:spcAft>
                        <a:buNone/>
                      </a:pPr>
                      <a:r>
                        <a:rPr lang="en-US" sz="1700" spc="130"/>
                        <a:t>23,970.00</a:t>
                      </a:r>
                    </a:p>
                  </a:txBody>
                  <a:tcPr marL="215900" marR="215900" marT="133350" marB="133350" anchor="ctr"/>
                </a:tc>
                <a:tc>
                  <a:txBody>
                    <a:bodyPr/>
                    <a:lstStyle/>
                    <a:p>
                      <a:pPr indent="0" algn="ctr">
                        <a:lnSpc>
                          <a:spcPct val="120000"/>
                        </a:lnSpc>
                        <a:spcBef>
                          <a:spcPts val="0"/>
                        </a:spcBef>
                        <a:spcAft>
                          <a:spcPts val="0"/>
                        </a:spcAft>
                        <a:buNone/>
                      </a:pPr>
                      <a:r>
                        <a:rPr lang="en-US" sz="1700" spc="130"/>
                        <a:t>27,351.10</a:t>
                      </a:r>
                    </a:p>
                  </a:txBody>
                  <a:tcPr marL="215900" marR="215900" marT="133350" marB="133350" anchor="ctr"/>
                </a:tc>
                <a:extLst>
                  <a:ext uri="{0D108BD9-81ED-4DB2-BD59-A6C34878D82A}">
                    <a16:rowId xmlns:a16="http://schemas.microsoft.com/office/drawing/2014/main" val="10002"/>
                  </a:ext>
                </a:extLst>
              </a:tr>
              <a:tr h="577215">
                <a:tc>
                  <a:txBody>
                    <a:bodyPr/>
                    <a:lstStyle/>
                    <a:p>
                      <a:pPr indent="0" algn="ctr">
                        <a:lnSpc>
                          <a:spcPct val="120000"/>
                        </a:lnSpc>
                        <a:spcBef>
                          <a:spcPts val="0"/>
                        </a:spcBef>
                        <a:spcAft>
                          <a:spcPts val="0"/>
                        </a:spcAft>
                        <a:buNone/>
                      </a:pPr>
                      <a:r>
                        <a:rPr lang="en-US" sz="1700" spc="130"/>
                        <a:t>中国农业发展银行</a:t>
                      </a:r>
                    </a:p>
                  </a:txBody>
                  <a:tcPr marL="215900" marR="215900" marT="133350" marB="133350" anchor="ctr"/>
                </a:tc>
                <a:tc>
                  <a:txBody>
                    <a:bodyPr/>
                    <a:lstStyle/>
                    <a:p>
                      <a:pPr indent="0" algn="ctr">
                        <a:lnSpc>
                          <a:spcPct val="120000"/>
                        </a:lnSpc>
                        <a:spcBef>
                          <a:spcPts val="0"/>
                        </a:spcBef>
                        <a:spcAft>
                          <a:spcPts val="0"/>
                        </a:spcAft>
                        <a:buNone/>
                      </a:pPr>
                      <a:r>
                        <a:rPr lang="en-US" sz="1700" spc="130"/>
                        <a:t>36,174.50</a:t>
                      </a:r>
                    </a:p>
                  </a:txBody>
                  <a:tcPr marL="215900" marR="215900" marT="133350" marB="133350" anchor="ctr"/>
                </a:tc>
                <a:tc>
                  <a:txBody>
                    <a:bodyPr/>
                    <a:lstStyle/>
                    <a:p>
                      <a:pPr indent="0" algn="ctr">
                        <a:lnSpc>
                          <a:spcPct val="120000"/>
                        </a:lnSpc>
                        <a:spcBef>
                          <a:spcPts val="0"/>
                        </a:spcBef>
                        <a:spcAft>
                          <a:spcPts val="0"/>
                        </a:spcAft>
                        <a:buNone/>
                      </a:pPr>
                      <a:r>
                        <a:rPr lang="en-US" sz="1700" spc="130"/>
                        <a:t>39,726.50</a:t>
                      </a:r>
                    </a:p>
                  </a:txBody>
                  <a:tcPr marL="215900" marR="215900" marT="133350" marB="133350" anchor="ctr"/>
                </a:tc>
                <a:tc>
                  <a:txBody>
                    <a:bodyPr/>
                    <a:lstStyle/>
                    <a:p>
                      <a:pPr indent="0" algn="ctr">
                        <a:lnSpc>
                          <a:spcPct val="120000"/>
                        </a:lnSpc>
                        <a:spcBef>
                          <a:spcPts val="0"/>
                        </a:spcBef>
                        <a:spcAft>
                          <a:spcPts val="0"/>
                        </a:spcAft>
                        <a:buNone/>
                      </a:pPr>
                      <a:r>
                        <a:rPr lang="en-US" sz="1700" spc="130"/>
                        <a:t>42,555.10</a:t>
                      </a:r>
                    </a:p>
                  </a:txBody>
                  <a:tcPr marL="215900" marR="215900" marT="133350" marB="133350" anchor="ctr"/>
                </a:tc>
                <a:extLst>
                  <a:ext uri="{0D108BD9-81ED-4DB2-BD59-A6C34878D82A}">
                    <a16:rowId xmlns:a16="http://schemas.microsoft.com/office/drawing/2014/main" val="10003"/>
                  </a:ext>
                </a:extLst>
              </a:tr>
              <a:tr h="577215">
                <a:tc>
                  <a:txBody>
                    <a:bodyPr/>
                    <a:lstStyle/>
                    <a:p>
                      <a:pPr indent="0" algn="ctr">
                        <a:lnSpc>
                          <a:spcPct val="120000"/>
                        </a:lnSpc>
                        <a:spcBef>
                          <a:spcPts val="0"/>
                        </a:spcBef>
                        <a:spcAft>
                          <a:spcPts val="0"/>
                        </a:spcAft>
                        <a:buNone/>
                      </a:pPr>
                      <a:r>
                        <a:rPr lang="en-US" sz="1700" spc="130"/>
                        <a:t>政策性银行合计</a:t>
                      </a:r>
                    </a:p>
                  </a:txBody>
                  <a:tcPr marL="215900" marR="215900" marT="133350" marB="133350" anchor="ctr"/>
                </a:tc>
                <a:tc>
                  <a:txBody>
                    <a:bodyPr/>
                    <a:lstStyle/>
                    <a:p>
                      <a:pPr indent="0" algn="ctr">
                        <a:lnSpc>
                          <a:spcPct val="120000"/>
                        </a:lnSpc>
                        <a:spcBef>
                          <a:spcPts val="0"/>
                        </a:spcBef>
                        <a:spcAft>
                          <a:spcPts val="0"/>
                        </a:spcAft>
                        <a:buNone/>
                      </a:pPr>
                      <a:r>
                        <a:rPr lang="en-US" sz="1700" spc="130"/>
                        <a:t>134,542.28</a:t>
                      </a:r>
                    </a:p>
                  </a:txBody>
                  <a:tcPr marL="215900" marR="215900" marT="133350" marB="133350" anchor="ctr"/>
                </a:tc>
                <a:tc>
                  <a:txBody>
                    <a:bodyPr/>
                    <a:lstStyle/>
                    <a:p>
                      <a:pPr indent="0" algn="ctr">
                        <a:lnSpc>
                          <a:spcPct val="120000"/>
                        </a:lnSpc>
                        <a:spcBef>
                          <a:spcPts val="0"/>
                        </a:spcBef>
                        <a:spcAft>
                          <a:spcPts val="0"/>
                        </a:spcAft>
                        <a:buNone/>
                      </a:pPr>
                      <a:r>
                        <a:rPr lang="en-US" sz="1700" spc="130"/>
                        <a:t>145,167.28</a:t>
                      </a:r>
                    </a:p>
                  </a:txBody>
                  <a:tcPr marL="215900" marR="215900" marT="133350" marB="133350" anchor="ctr"/>
                </a:tc>
                <a:tc>
                  <a:txBody>
                    <a:bodyPr/>
                    <a:lstStyle/>
                    <a:p>
                      <a:pPr indent="0" algn="ctr">
                        <a:lnSpc>
                          <a:spcPct val="120000"/>
                        </a:lnSpc>
                        <a:spcBef>
                          <a:spcPts val="0"/>
                        </a:spcBef>
                        <a:spcAft>
                          <a:spcPts val="0"/>
                        </a:spcAft>
                        <a:buNone/>
                      </a:pPr>
                      <a:r>
                        <a:rPr lang="en-US" sz="1700" spc="130"/>
                        <a:t>156,946.98</a:t>
                      </a:r>
                    </a:p>
                  </a:txBody>
                  <a:tcPr marL="215900" marR="215900" marT="133350" marB="133350" anchor="ctr"/>
                </a:tc>
                <a:extLst>
                  <a:ext uri="{0D108BD9-81ED-4DB2-BD59-A6C34878D82A}">
                    <a16:rowId xmlns:a16="http://schemas.microsoft.com/office/drawing/2014/main" val="10004"/>
                  </a:ext>
                </a:extLst>
              </a:tr>
            </a:tbl>
          </a:graphicData>
        </a:graphic>
      </p:graphicFrame>
      <p:sp>
        <p:nvSpPr>
          <p:cNvPr id="3" name="文本框 2"/>
          <p:cNvSpPr txBox="1"/>
          <p:nvPr/>
        </p:nvSpPr>
        <p:spPr>
          <a:xfrm>
            <a:off x="695642" y="1456705"/>
            <a:ext cx="7753350" cy="798830"/>
          </a:xfrm>
          <a:prstGeom prst="rect">
            <a:avLst/>
          </a:prstGeom>
          <a:noFill/>
        </p:spPr>
        <p:txBody>
          <a:bodyPr wrap="square" rtlCol="0">
            <a:spAutoFit/>
          </a:bodyPr>
          <a:lstStyle/>
          <a:p>
            <a:pPr algn="ctr" fontAlgn="auto"/>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  各年末三家政策性银行在银行间债券市场的债券余额</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algn="r" fontAlgn="auto">
              <a:spcBef>
                <a:spcPts val="1200"/>
              </a:spcBef>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单位：亿元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13</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中国国家铁路集团</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14</a:t>
            </a:fld>
            <a:endParaRPr lang="zh-CN" altLang="en-US"/>
          </a:p>
        </p:txBody>
      </p:sp>
      <p:sp>
        <p:nvSpPr>
          <p:cNvPr id="3" name="文本框 2"/>
          <p:cNvSpPr txBox="1"/>
          <p:nvPr/>
        </p:nvSpPr>
        <p:spPr>
          <a:xfrm>
            <a:off x="747395" y="1472565"/>
            <a:ext cx="452247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一、国铁集团简介</a:t>
            </a:r>
          </a:p>
        </p:txBody>
      </p:sp>
      <p:sp>
        <p:nvSpPr>
          <p:cNvPr id="5" name="文本框 4"/>
          <p:cNvSpPr txBox="1"/>
          <p:nvPr/>
        </p:nvSpPr>
        <p:spPr>
          <a:xfrm>
            <a:off x="562610" y="2194560"/>
            <a:ext cx="8028940" cy="2399665"/>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中国国家铁路集团有限公司</a:t>
            </a:r>
            <a:r>
              <a:rPr lang="zh-CN" altLang="en-US" b="1">
                <a:solidFill>
                  <a:srgbClr val="C00000"/>
                </a:solidFill>
                <a:latin typeface="微软雅黑" panose="020B0503020204020204" pitchFamily="34" charset="-122"/>
                <a:ea typeface="微软雅黑" panose="020B0503020204020204" pitchFamily="34" charset="-122"/>
              </a:rPr>
              <a:t>以铁路客货运输为主业，实行多元化经营</a:t>
            </a:r>
            <a:r>
              <a:rPr lang="zh-CN" altLang="en-US">
                <a:latin typeface="微软雅黑" panose="020B0503020204020204" pitchFamily="34" charset="-122"/>
                <a:ea typeface="微软雅黑" panose="020B0503020204020204" pitchFamily="34" charset="-122"/>
              </a:rPr>
              <a:t>。负责铁路运输统一调度指挥，统筹安排路网性运力资源配置，承担国家规定的公益性运输任务，负责铁路行业运输收入清算和收入进款管理。自觉接受行政监管和公众监督，负责国家铁路新线投产运营的安全评估，保证运输安全，提升服务质量，提高经济效益，增强市场竞争能力。坚持高质量发展，确保国有资产保值增值，推动国有资本做强做优做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15</a:t>
            </a:fld>
            <a:endParaRPr lang="zh-CN" altLang="en-US"/>
          </a:p>
        </p:txBody>
      </p:sp>
      <p:sp>
        <p:nvSpPr>
          <p:cNvPr id="3" name="文本框 2"/>
          <p:cNvSpPr txBox="1"/>
          <p:nvPr/>
        </p:nvSpPr>
        <p:spPr>
          <a:xfrm>
            <a:off x="484505" y="1482725"/>
            <a:ext cx="8223250" cy="5272405"/>
          </a:xfrm>
          <a:prstGeom prst="rect">
            <a:avLst/>
          </a:prstGeom>
          <a:noFill/>
        </p:spPr>
        <p:txBody>
          <a:bodyPr wrap="square" rtlCol="0">
            <a:spAutoFit/>
          </a:bodyPr>
          <a:lstStyle/>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从政府支持来看，</a:t>
            </a:r>
            <a:r>
              <a:rPr lang="zh-CN" altLang="en-US">
                <a:latin typeface="微软雅黑" panose="020B0503020204020204" pitchFamily="34" charset="-122"/>
                <a:ea typeface="微软雅黑" panose="020B0503020204020204" pitchFamily="34" charset="-122"/>
                <a:cs typeface="微软雅黑" panose="020B0503020204020204" pitchFamily="34" charset="-122"/>
              </a:rPr>
              <a:t>未来一段时间内，由于国铁集团仍是国家铁路的垄断经营主体及主要投资主体，国家对其支持力度将保持很高水平，对存量债务的偿还将起到有力的保障作用。</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从属性来看</a:t>
            </a:r>
            <a:r>
              <a:rPr lang="zh-CN" altLang="en-US">
                <a:latin typeface="微软雅黑" panose="020B0503020204020204" pitchFamily="34" charset="-122"/>
                <a:ea typeface="微软雅黑" panose="020B0503020204020204" pitchFamily="34" charset="-122"/>
                <a:cs typeface="微软雅黑" panose="020B0503020204020204" pitchFamily="34" charset="-122"/>
              </a:rPr>
              <a:t>，铁路建设债券历来由国家发改委审批，因而被纳入企业债范畴。不过，在2011年的“7·23”动车事故发生后，铁道部出现了信用危机，发债筹资空前艰难，促使国家发改委发文明确铁路建设债券为政府支持债券，自此该类债券实现“新老划断”：2011年以后发行的铁路建设债券属于政府支持债券。 </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目前，中铁总公司的债务</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具有隐性政府担保以及存在税收优惠政策</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（1）根据《国家发展改革委办公厅关于明确中国铁路建设债券政府支持性质的复函》（发改办财金〔2011〕2482号），中国铁路建设债券</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是经国务院批准的政府支持债券</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享受税收优惠政策</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如表所示，中铁债券的利息收入在企业所得税和个人所得税方面有一定减免政策。</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（3）铁道建设债券一般由</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铁路建设基金提供不可撤销的连带责任保证担保</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根据1996年财政部印发的《铁路建设基金管理办法》（财工字[1996]371号）的规定，铁路建设基金是国务院批准征收的专门用于铁路建设的政府性基金，也是国家铁路投资建设的主要资金来源。</a:t>
            </a:r>
          </a:p>
        </p:txBody>
      </p:sp>
      <p:sp>
        <p:nvSpPr>
          <p:cNvPr id="4" name="文本框 3"/>
          <p:cNvSpPr txBox="1"/>
          <p:nvPr/>
        </p:nvSpPr>
        <p:spPr>
          <a:xfrm>
            <a:off x="757555" y="946150"/>
            <a:ext cx="5699125" cy="52197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sym typeface="+mn-ea"/>
              </a:rPr>
              <a:t>二、国铁集团债务的性质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16</a:t>
            </a:fld>
            <a:endParaRPr lang="zh-CN" altLang="en-US"/>
          </a:p>
        </p:txBody>
      </p:sp>
      <p:graphicFrame>
        <p:nvGraphicFramePr>
          <p:cNvPr id="3" name="表格 2"/>
          <p:cNvGraphicFramePr/>
          <p:nvPr>
            <p:custDataLst>
              <p:tags r:id="rId1"/>
            </p:custDataLst>
          </p:nvPr>
        </p:nvGraphicFramePr>
        <p:xfrm>
          <a:off x="204470" y="1343660"/>
          <a:ext cx="8767445" cy="4392930"/>
        </p:xfrm>
        <a:graphic>
          <a:graphicData uri="http://schemas.openxmlformats.org/drawingml/2006/table">
            <a:tbl>
              <a:tblPr firstRow="1" bandRow="1">
                <a:tableStyleId>{21E4AEA4-8DFA-4A89-87EB-49C32662AFE0}</a:tableStyleId>
              </a:tblPr>
              <a:tblGrid>
                <a:gridCol w="1836420">
                  <a:extLst>
                    <a:ext uri="{9D8B030D-6E8A-4147-A177-3AD203B41FA5}">
                      <a16:colId xmlns:a16="http://schemas.microsoft.com/office/drawing/2014/main" val="20000"/>
                    </a:ext>
                  </a:extLst>
                </a:gridCol>
                <a:gridCol w="6931025">
                  <a:extLst>
                    <a:ext uri="{9D8B030D-6E8A-4147-A177-3AD203B41FA5}">
                      <a16:colId xmlns:a16="http://schemas.microsoft.com/office/drawing/2014/main" val="20001"/>
                    </a:ext>
                  </a:extLst>
                </a:gridCol>
              </a:tblGrid>
              <a:tr h="760730">
                <a:tc>
                  <a:txBody>
                    <a:bodyPr/>
                    <a:lstStyle/>
                    <a:p>
                      <a:pPr indent="0" algn="ctr">
                        <a:lnSpc>
                          <a:spcPct val="120000"/>
                        </a:lnSpc>
                        <a:spcBef>
                          <a:spcPts val="0"/>
                        </a:spcBef>
                        <a:spcAft>
                          <a:spcPts val="0"/>
                        </a:spcAft>
                        <a:buNone/>
                      </a:pPr>
                      <a:r>
                        <a:rPr lang="en-US" sz="1800" spc="130"/>
                        <a:t>出台日期</a:t>
                      </a:r>
                    </a:p>
                  </a:txBody>
                  <a:tcPr marL="317500" marR="317500" marT="215900" marB="215900" anchor="ctr"/>
                </a:tc>
                <a:tc>
                  <a:txBody>
                    <a:bodyPr/>
                    <a:lstStyle/>
                    <a:p>
                      <a:pPr indent="0" algn="ctr">
                        <a:lnSpc>
                          <a:spcPct val="120000"/>
                        </a:lnSpc>
                        <a:spcBef>
                          <a:spcPts val="0"/>
                        </a:spcBef>
                        <a:spcAft>
                          <a:spcPts val="0"/>
                        </a:spcAft>
                        <a:buNone/>
                      </a:pPr>
                      <a:r>
                        <a:rPr lang="en-US" sz="1800" spc="130"/>
                        <a:t>政策内容</a:t>
                      </a:r>
                    </a:p>
                  </a:txBody>
                  <a:tcPr marL="317500" marR="317500" marT="215900" marB="215900" anchor="ctr"/>
                </a:tc>
                <a:extLst>
                  <a:ext uri="{0D108BD9-81ED-4DB2-BD59-A6C34878D82A}">
                    <a16:rowId xmlns:a16="http://schemas.microsoft.com/office/drawing/2014/main" val="10000"/>
                  </a:ext>
                </a:extLst>
              </a:tr>
              <a:tr h="1308100">
                <a:tc>
                  <a:txBody>
                    <a:bodyPr/>
                    <a:lstStyle/>
                    <a:p>
                      <a:pPr indent="0" algn="ctr">
                        <a:lnSpc>
                          <a:spcPct val="120000"/>
                        </a:lnSpc>
                        <a:spcBef>
                          <a:spcPts val="0"/>
                        </a:spcBef>
                        <a:spcAft>
                          <a:spcPts val="0"/>
                        </a:spcAft>
                        <a:buNone/>
                      </a:pPr>
                      <a:r>
                        <a:rPr lang="en-US" sz="1600" spc="130"/>
                        <a:t>2011/10/10</a:t>
                      </a:r>
                    </a:p>
                  </a:txBody>
                  <a:tcPr marL="317500" marR="317500" marT="215900" marB="215900" anchor="ctr"/>
                </a:tc>
                <a:tc>
                  <a:txBody>
                    <a:bodyPr/>
                    <a:lstStyle/>
                    <a:p>
                      <a:pPr indent="0" algn="l">
                        <a:lnSpc>
                          <a:spcPct val="120000"/>
                        </a:lnSpc>
                        <a:spcBef>
                          <a:spcPts val="0"/>
                        </a:spcBef>
                        <a:spcAft>
                          <a:spcPts val="0"/>
                        </a:spcAft>
                        <a:buNone/>
                      </a:pPr>
                      <a:r>
                        <a:rPr lang="en-US" sz="1600" spc="130"/>
                        <a:t>《关于铁路建设债券利息收入企业所得税政策的通知》，明确了对企业持有2011—2013 年发行的中国铁路建设债券取得的利息收入，减半征收企业所得税。</a:t>
                      </a:r>
                    </a:p>
                  </a:txBody>
                  <a:tcPr marL="317500" marR="317500" marT="215900" marB="215900" anchor="ctr"/>
                </a:tc>
                <a:extLst>
                  <a:ext uri="{0D108BD9-81ED-4DB2-BD59-A6C34878D82A}">
                    <a16:rowId xmlns:a16="http://schemas.microsoft.com/office/drawing/2014/main" val="10001"/>
                  </a:ext>
                </a:extLst>
              </a:tr>
              <a:tr h="1016000">
                <a:tc>
                  <a:txBody>
                    <a:bodyPr/>
                    <a:lstStyle/>
                    <a:p>
                      <a:pPr indent="0" algn="ctr">
                        <a:lnSpc>
                          <a:spcPct val="120000"/>
                        </a:lnSpc>
                        <a:spcBef>
                          <a:spcPts val="0"/>
                        </a:spcBef>
                        <a:spcAft>
                          <a:spcPts val="0"/>
                        </a:spcAft>
                        <a:buNone/>
                      </a:pPr>
                      <a:r>
                        <a:rPr lang="en-US" sz="1600" spc="130"/>
                        <a:t>2014/1/29</a:t>
                      </a:r>
                    </a:p>
                  </a:txBody>
                  <a:tcPr marL="317500" marR="317500" marT="215900" marB="215900" anchor="ctr"/>
                </a:tc>
                <a:tc>
                  <a:txBody>
                    <a:bodyPr/>
                    <a:lstStyle/>
                    <a:p>
                      <a:pPr indent="0" algn="l">
                        <a:lnSpc>
                          <a:spcPct val="120000"/>
                        </a:lnSpc>
                        <a:spcBef>
                          <a:spcPts val="0"/>
                        </a:spcBef>
                        <a:spcAft>
                          <a:spcPts val="0"/>
                        </a:spcAft>
                        <a:buNone/>
                      </a:pPr>
                      <a:r>
                        <a:rPr lang="en-US" sz="1600" spc="130"/>
                        <a:t>对企业持有2014年和2015年发行的中国铁路建设债券取得的利息收入，减半征收企业所得税。</a:t>
                      </a:r>
                    </a:p>
                  </a:txBody>
                  <a:tcPr marL="317500" marR="317500" marT="215900" marB="215900" anchor="ctr"/>
                </a:tc>
                <a:extLst>
                  <a:ext uri="{0D108BD9-81ED-4DB2-BD59-A6C34878D82A}">
                    <a16:rowId xmlns:a16="http://schemas.microsoft.com/office/drawing/2014/main" val="10002"/>
                  </a:ext>
                </a:extLst>
              </a:tr>
              <a:tr h="1308100">
                <a:tc>
                  <a:txBody>
                    <a:bodyPr/>
                    <a:lstStyle/>
                    <a:p>
                      <a:pPr indent="0" algn="ctr">
                        <a:lnSpc>
                          <a:spcPct val="120000"/>
                        </a:lnSpc>
                        <a:spcBef>
                          <a:spcPts val="0"/>
                        </a:spcBef>
                        <a:spcAft>
                          <a:spcPts val="0"/>
                        </a:spcAft>
                        <a:buNone/>
                      </a:pPr>
                      <a:r>
                        <a:rPr lang="en-US" sz="1600" spc="130"/>
                        <a:t>2016/3/23</a:t>
                      </a:r>
                    </a:p>
                  </a:txBody>
                  <a:tcPr marL="317500" marR="317500" marT="215900" marB="215900" anchor="ctr"/>
                </a:tc>
                <a:tc>
                  <a:txBody>
                    <a:bodyPr/>
                    <a:lstStyle/>
                    <a:p>
                      <a:pPr indent="0" algn="l">
                        <a:lnSpc>
                          <a:spcPct val="120000"/>
                        </a:lnSpc>
                        <a:spcBef>
                          <a:spcPts val="0"/>
                        </a:spcBef>
                        <a:spcAft>
                          <a:spcPts val="0"/>
                        </a:spcAft>
                        <a:buNone/>
                      </a:pPr>
                      <a:r>
                        <a:rPr lang="en-US" sz="1600" spc="130"/>
                        <a:t>企业投资者持有2016-2018年发行的铁路债取得的利息收入减半征收所得税，个人投资者持有2016-2018年发行的铁路债券取得的利息收入减按50%计入应纳税所得额计算征收个人所得税。</a:t>
                      </a:r>
                    </a:p>
                  </a:txBody>
                  <a:tcPr marL="317500" marR="317500" marT="215900" marB="215900" anchor="ctr"/>
                </a:tc>
                <a:extLst>
                  <a:ext uri="{0D108BD9-81ED-4DB2-BD59-A6C34878D82A}">
                    <a16:rowId xmlns:a16="http://schemas.microsoft.com/office/drawing/2014/main" val="10003"/>
                  </a:ext>
                </a:extLst>
              </a:tr>
            </a:tbl>
          </a:graphicData>
        </a:graphic>
      </p:graphicFrame>
      <p:sp>
        <p:nvSpPr>
          <p:cNvPr id="4" name="文本框 3"/>
          <p:cNvSpPr txBox="1"/>
          <p:nvPr/>
        </p:nvSpPr>
        <p:spPr>
          <a:xfrm>
            <a:off x="2745740" y="944880"/>
            <a:ext cx="4872990" cy="398780"/>
          </a:xfrm>
          <a:prstGeom prst="rect">
            <a:avLst/>
          </a:prstGeom>
          <a:noFill/>
        </p:spPr>
        <p:txBody>
          <a:bodyPr wrap="square" rtlCol="0">
            <a:spAutoFit/>
          </a:bodyPr>
          <a:lstStyle/>
          <a:p>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国铁集团享受的税收优惠政策</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17</a:t>
            </a:fld>
            <a:endParaRPr lang="zh-CN" altLang="en-US"/>
          </a:p>
        </p:txBody>
      </p:sp>
      <p:sp>
        <p:nvSpPr>
          <p:cNvPr id="3" name="文本框 2"/>
          <p:cNvSpPr txBox="1"/>
          <p:nvPr/>
        </p:nvSpPr>
        <p:spPr>
          <a:xfrm>
            <a:off x="387985" y="1521460"/>
            <a:ext cx="3841750" cy="232283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国铁集团</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国内融资主要来自</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国家开发银行贷款和其他金融机构借款以及债券市场融资，</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国外融资主要来自</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亚洲开发银行、世界银行及其他国家的政府借款。截至 2018 年 3 月末，公司总债务50,437亿元。</a:t>
            </a:r>
          </a:p>
        </p:txBody>
      </p:sp>
      <p:sp>
        <p:nvSpPr>
          <p:cNvPr id="4" name="文本框 3"/>
          <p:cNvSpPr txBox="1"/>
          <p:nvPr/>
        </p:nvSpPr>
        <p:spPr>
          <a:xfrm>
            <a:off x="302146" y="916940"/>
            <a:ext cx="4169410" cy="52197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三、</a:t>
            </a:r>
            <a:r>
              <a:rPr lang="zh-CN" altLang="en-US" sz="2800" b="1" dirty="0">
                <a:latin typeface="微软雅黑" panose="020B0503020204020204" pitchFamily="34" charset="-122"/>
                <a:ea typeface="微软雅黑" panose="020B0503020204020204" pitchFamily="34" charset="-122"/>
                <a:sym typeface="+mn-ea"/>
              </a:rPr>
              <a:t>国铁集团的财务状况</a:t>
            </a:r>
          </a:p>
        </p:txBody>
      </p:sp>
      <p:graphicFrame>
        <p:nvGraphicFramePr>
          <p:cNvPr id="6" name="表格 5"/>
          <p:cNvGraphicFramePr/>
          <p:nvPr>
            <p:custDataLst>
              <p:tags r:id="rId1"/>
            </p:custDataLst>
          </p:nvPr>
        </p:nvGraphicFramePr>
        <p:xfrm>
          <a:off x="4460240" y="1645285"/>
          <a:ext cx="4649470" cy="3563620"/>
        </p:xfrm>
        <a:graphic>
          <a:graphicData uri="http://schemas.openxmlformats.org/drawingml/2006/table">
            <a:tbl>
              <a:tblPr firstRow="1" bandRow="1">
                <a:tableStyleId>{21E4AEA4-8DFA-4A89-87EB-49C32662AFE0}</a:tableStyleId>
              </a:tblPr>
              <a:tblGrid>
                <a:gridCol w="10668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296670">
                  <a:extLst>
                    <a:ext uri="{9D8B030D-6E8A-4147-A177-3AD203B41FA5}">
                      <a16:colId xmlns:a16="http://schemas.microsoft.com/office/drawing/2014/main" val="20002"/>
                    </a:ext>
                  </a:extLst>
                </a:gridCol>
                <a:gridCol w="990600">
                  <a:extLst>
                    <a:ext uri="{9D8B030D-6E8A-4147-A177-3AD203B41FA5}">
                      <a16:colId xmlns:a16="http://schemas.microsoft.com/office/drawing/2014/main" val="20003"/>
                    </a:ext>
                  </a:extLst>
                </a:gridCol>
              </a:tblGrid>
              <a:tr h="275590">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科目</a:t>
                      </a:r>
                    </a:p>
                  </a:txBody>
                  <a:tcPr marL="25400" marR="254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2015年</a:t>
                      </a:r>
                    </a:p>
                  </a:txBody>
                  <a:tcPr marL="25400" marR="254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2016年</a:t>
                      </a:r>
                    </a:p>
                  </a:txBody>
                  <a:tcPr marL="25400" marR="254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2017年</a:t>
                      </a:r>
                    </a:p>
                  </a:txBody>
                  <a:tcPr marL="25400" marR="25400" marT="6350" marB="6350" anchor="ctr"/>
                </a:tc>
                <a:extLst>
                  <a:ext uri="{0D108BD9-81ED-4DB2-BD59-A6C34878D82A}">
                    <a16:rowId xmlns:a16="http://schemas.microsoft.com/office/drawing/2014/main" val="10000"/>
                  </a:ext>
                </a:extLst>
              </a:tr>
              <a:tr h="27495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资产总计</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62,459</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72,513</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76,484</a:t>
                      </a:r>
                    </a:p>
                  </a:txBody>
                  <a:tcPr marL="25400" marR="25400" marT="6350" marB="6350" anchor="ctr"/>
                </a:tc>
                <a:extLst>
                  <a:ext uri="{0D108BD9-81ED-4DB2-BD59-A6C34878D82A}">
                    <a16:rowId xmlns:a16="http://schemas.microsoft.com/office/drawing/2014/main" val="10001"/>
                  </a:ext>
                </a:extLst>
              </a:tr>
              <a:tr h="27559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负债合计</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40,951</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47,153</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49,879</a:t>
                      </a:r>
                    </a:p>
                  </a:txBody>
                  <a:tcPr marL="25400" marR="25400" marT="6350" marB="6350" anchor="ctr"/>
                </a:tc>
                <a:extLst>
                  <a:ext uri="{0D108BD9-81ED-4DB2-BD59-A6C34878D82A}">
                    <a16:rowId xmlns:a16="http://schemas.microsoft.com/office/drawing/2014/main" val="10002"/>
                  </a:ext>
                </a:extLst>
              </a:tr>
              <a:tr h="27495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权益合计</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21,507</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25,359</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26,605</a:t>
                      </a:r>
                    </a:p>
                  </a:txBody>
                  <a:tcPr marL="25400" marR="25400" marT="6350" marB="6350" anchor="ctr"/>
                </a:tc>
                <a:extLst>
                  <a:ext uri="{0D108BD9-81ED-4DB2-BD59-A6C34878D82A}">
                    <a16:rowId xmlns:a16="http://schemas.microsoft.com/office/drawing/2014/main" val="10003"/>
                  </a:ext>
                </a:extLst>
              </a:tr>
              <a:tr h="27559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营业收入合计</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9,163</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9,074</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10,154</a:t>
                      </a:r>
                    </a:p>
                  </a:txBody>
                  <a:tcPr marL="25400" marR="25400" marT="6350" marB="6350" anchor="ctr"/>
                </a:tc>
                <a:extLst>
                  <a:ext uri="{0D108BD9-81ED-4DB2-BD59-A6C34878D82A}">
                    <a16:rowId xmlns:a16="http://schemas.microsoft.com/office/drawing/2014/main" val="10004"/>
                  </a:ext>
                </a:extLst>
              </a:tr>
              <a:tr h="27495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成本合计</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8,635</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8,725</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9,585</a:t>
                      </a:r>
                    </a:p>
                  </a:txBody>
                  <a:tcPr marL="25400" marR="25400" marT="6350" marB="6350" anchor="ctr"/>
                </a:tc>
                <a:extLst>
                  <a:ext uri="{0D108BD9-81ED-4DB2-BD59-A6C34878D82A}">
                    <a16:rowId xmlns:a16="http://schemas.microsoft.com/office/drawing/2014/main" val="10005"/>
                  </a:ext>
                </a:extLst>
              </a:tr>
              <a:tr h="27559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营业利润</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461</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308</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519</a:t>
                      </a:r>
                    </a:p>
                  </a:txBody>
                  <a:tcPr marL="25400" marR="25400" marT="6350" marB="6350" anchor="ctr"/>
                </a:tc>
                <a:extLst>
                  <a:ext uri="{0D108BD9-81ED-4DB2-BD59-A6C34878D82A}">
                    <a16:rowId xmlns:a16="http://schemas.microsoft.com/office/drawing/2014/main" val="10006"/>
                  </a:ext>
                </a:extLst>
              </a:tr>
              <a:tr h="27495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利润总额</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535</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396</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608</a:t>
                      </a:r>
                    </a:p>
                  </a:txBody>
                  <a:tcPr marL="25400" marR="25400" marT="6350" marB="6350" anchor="ctr"/>
                </a:tc>
                <a:extLst>
                  <a:ext uri="{0D108BD9-81ED-4DB2-BD59-A6C34878D82A}">
                    <a16:rowId xmlns:a16="http://schemas.microsoft.com/office/drawing/2014/main" val="10007"/>
                  </a:ext>
                </a:extLst>
              </a:tr>
              <a:tr h="53530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减：税后建设基金</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449</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408</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483</a:t>
                      </a:r>
                    </a:p>
                  </a:txBody>
                  <a:tcPr marL="25400" marR="25400" marT="6350" marB="6350" anchor="ctr"/>
                </a:tc>
                <a:extLst>
                  <a:ext uri="{0D108BD9-81ED-4DB2-BD59-A6C34878D82A}">
                    <a16:rowId xmlns:a16="http://schemas.microsoft.com/office/drawing/2014/main" val="10008"/>
                  </a:ext>
                </a:extLst>
              </a:tr>
              <a:tr h="27559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税前利润</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86</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-12</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125</a:t>
                      </a:r>
                    </a:p>
                  </a:txBody>
                  <a:tcPr marL="25400" marR="25400" marT="6350" marB="6350" anchor="ctr"/>
                </a:tc>
                <a:extLst>
                  <a:ext uri="{0D108BD9-81ED-4DB2-BD59-A6C34878D82A}">
                    <a16:rowId xmlns:a16="http://schemas.microsoft.com/office/drawing/2014/main" val="10009"/>
                  </a:ext>
                </a:extLst>
              </a:tr>
              <a:tr h="27495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所得税</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79</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-22</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107</a:t>
                      </a:r>
                    </a:p>
                  </a:txBody>
                  <a:tcPr marL="25400" marR="25400" marT="6350" marB="6350" anchor="ctr"/>
                </a:tc>
                <a:extLst>
                  <a:ext uri="{0D108BD9-81ED-4DB2-BD59-A6C34878D82A}">
                    <a16:rowId xmlns:a16="http://schemas.microsoft.com/office/drawing/2014/main" val="10010"/>
                  </a:ext>
                </a:extLst>
              </a:tr>
              <a:tr h="27559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税后利润</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11</a:t>
                      </a: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18</a:t>
                      </a:r>
                    </a:p>
                  </a:txBody>
                  <a:tcPr marL="25400" marR="25400" marT="6350" marB="6350" anchor="ctr"/>
                </a:tc>
                <a:extLst>
                  <a:ext uri="{0D108BD9-81ED-4DB2-BD59-A6C34878D82A}">
                    <a16:rowId xmlns:a16="http://schemas.microsoft.com/office/drawing/2014/main" val="10011"/>
                  </a:ext>
                </a:extLst>
              </a:tr>
            </a:tbl>
          </a:graphicData>
        </a:graphic>
      </p:graphicFrame>
      <p:sp>
        <p:nvSpPr>
          <p:cNvPr id="7" name="文本框 6"/>
          <p:cNvSpPr txBox="1"/>
          <p:nvPr/>
        </p:nvSpPr>
        <p:spPr>
          <a:xfrm>
            <a:off x="4914267" y="910053"/>
            <a:ext cx="3787775" cy="691515"/>
          </a:xfrm>
          <a:prstGeom prst="rect">
            <a:avLst/>
          </a:prstGeom>
          <a:noFill/>
        </p:spPr>
        <p:txBody>
          <a:bodyPr wrap="square" rtlCol="0">
            <a:spAutoFit/>
          </a:bodyPr>
          <a:lstStyle/>
          <a:p>
            <a:pPr algn="ctr" fontAlgn="auto">
              <a:spcAft>
                <a:spcPts val="600"/>
              </a:spcAft>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国铁集团主要财务指标</a:t>
            </a:r>
          </a:p>
          <a:p>
            <a:pPr algn="r" fontAlgn="auto">
              <a:spcAft>
                <a:spcPts val="600"/>
              </a:spcAft>
            </a:pPr>
            <a:r>
              <a:rPr lang="zh-CN" altLang="en-US" sz="1600" b="1" dirty="0">
                <a:latin typeface="微软雅黑" panose="020B0503020204020204" pitchFamily="34" charset="-122"/>
                <a:ea typeface="微软雅黑" panose="020B0503020204020204" pitchFamily="34" charset="-122"/>
                <a:cs typeface="微软雅黑" panose="020B0503020204020204" pitchFamily="34" charset="-122"/>
              </a:rPr>
              <a:t>单位：亿元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18</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中国汇金公司</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19</a:t>
            </a:fld>
            <a:endParaRPr lang="zh-CN" altLang="en-US"/>
          </a:p>
        </p:txBody>
      </p:sp>
      <p:sp>
        <p:nvSpPr>
          <p:cNvPr id="4" name="文本框 3"/>
          <p:cNvSpPr txBox="1"/>
          <p:nvPr/>
        </p:nvSpPr>
        <p:spPr>
          <a:xfrm>
            <a:off x="1157605" y="1794510"/>
            <a:ext cx="6150610" cy="368300"/>
          </a:xfrm>
          <a:prstGeom prst="rect">
            <a:avLst/>
          </a:prstGeom>
          <a:noFill/>
        </p:spPr>
        <p:txBody>
          <a:bodyPr wrap="square" rtlCol="0">
            <a:spAutoFit/>
          </a:bodyPr>
          <a:lstStyle/>
          <a:p>
            <a:endParaRPr lang="zh-CN" altLang="en-US"/>
          </a:p>
        </p:txBody>
      </p:sp>
      <p:sp>
        <p:nvSpPr>
          <p:cNvPr id="5" name="文本框 4"/>
          <p:cNvSpPr txBox="1"/>
          <p:nvPr/>
        </p:nvSpPr>
        <p:spPr>
          <a:xfrm>
            <a:off x="435610" y="1433830"/>
            <a:ext cx="8424545" cy="473329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2003年，以国有独资商业银行股份制改革为开端，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国务院决定设立中央汇金投资有限责任公司</a:t>
            </a:r>
            <a:r>
              <a:rPr lang="zh-CN" altLang="en-US">
                <a:latin typeface="微软雅黑" panose="020B0503020204020204" pitchFamily="34" charset="-122"/>
                <a:ea typeface="微软雅黑" panose="020B0503020204020204" pitchFamily="34" charset="-122"/>
                <a:cs typeface="微软雅黑" panose="020B0503020204020204" pitchFamily="34" charset="-122"/>
              </a:rPr>
              <a:t>，创新性地运用国家外汇储备向国有重点金融机构注资，行使国有资本出资人代表职责，确保国家在大型金融机构的控股地位，并不断完善金融机构的公司治理，实现国有金融资产保值增值。</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2003年12月16日，中央汇金投资有限责任公司成立，是依据《中华人民共和国公司法》由国家出资设立的国有独资公司。</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2007年9月29日，中国投资有限责任公司（简称“中投公司”）成立</a:t>
            </a:r>
            <a:r>
              <a:rPr lang="zh-CN" altLang="en-US">
                <a:latin typeface="微软雅黑" panose="020B0503020204020204" pitchFamily="34" charset="-122"/>
                <a:ea typeface="微软雅黑" panose="020B0503020204020204" pitchFamily="34" charset="-122"/>
                <a:cs typeface="微软雅黑" panose="020B0503020204020204" pitchFamily="34" charset="-122"/>
              </a:rPr>
              <a:t>，财政部发行特别国债，从中国人民银行购买中央汇金全部股权，并将上述股权作为对中投公司出资的一部分，注入中投公司，中央汇金成为中投公司的全资子公司。</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成立以来，中央汇金先后对国有商业银行、证券公司、保险公司、开发性政策性金融机构等共计十多家机构进行注资，增强了这些机构的资本实力、抗风险能力和可持续发展能力；通过行使出资人权利和履行出资人义务，提高了这些机构的经营效率和公司治理水平，探索形成了市场化的国有金融资本管理模式，即“汇金模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t>2</a:t>
            </a:fld>
            <a:endParaRPr lang="zh-CN" altLang="en-US"/>
          </a:p>
        </p:txBody>
      </p:sp>
      <p:grpSp>
        <p:nvGrpSpPr>
          <p:cNvPr id="31" name="组合 34"/>
          <p:cNvGrpSpPr/>
          <p:nvPr/>
        </p:nvGrpSpPr>
        <p:grpSpPr bwMode="auto">
          <a:xfrm>
            <a:off x="1881854" y="1772816"/>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1</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4" name="TextBox 5"/>
            <p:cNvSpPr txBox="1"/>
            <p:nvPr/>
          </p:nvSpPr>
          <p:spPr>
            <a:xfrm>
              <a:off x="4313850" y="1824002"/>
              <a:ext cx="4076945"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中国政策性银行</a:t>
              </a:r>
            </a:p>
          </p:txBody>
        </p:sp>
      </p:grpSp>
      <p:grpSp>
        <p:nvGrpSpPr>
          <p:cNvPr id="35" name="组合 34"/>
          <p:cNvGrpSpPr/>
          <p:nvPr/>
        </p:nvGrpSpPr>
        <p:grpSpPr bwMode="auto">
          <a:xfrm>
            <a:off x="1881854" y="3115879"/>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2</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8" name="TextBox 9"/>
            <p:cNvSpPr txBox="1"/>
            <p:nvPr/>
          </p:nvSpPr>
          <p:spPr>
            <a:xfrm>
              <a:off x="4291759" y="1827836"/>
              <a:ext cx="4361172"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中国国家铁路集团</a:t>
              </a:r>
            </a:p>
          </p:txBody>
        </p:sp>
      </p:grpSp>
      <p:grpSp>
        <p:nvGrpSpPr>
          <p:cNvPr id="11" name="组合 10"/>
          <p:cNvGrpSpPr/>
          <p:nvPr/>
        </p:nvGrpSpPr>
        <p:grpSpPr bwMode="auto">
          <a:xfrm>
            <a:off x="1881854" y="4484031"/>
            <a:ext cx="5380291" cy="673161"/>
            <a:chOff x="3779912" y="1777377"/>
            <a:chExt cx="4896544" cy="435845"/>
          </a:xfrm>
        </p:grpSpPr>
        <p:sp>
          <p:nvSpPr>
            <p:cNvPr id="12" name="矩形 11"/>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3" name="矩形 1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3</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4" name="TextBox 9"/>
            <p:cNvSpPr txBox="1"/>
            <p:nvPr/>
          </p:nvSpPr>
          <p:spPr>
            <a:xfrm>
              <a:off x="4291759" y="1827836"/>
              <a:ext cx="4361172"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中国汇金公司</a:t>
              </a:r>
            </a:p>
          </p:txBody>
        </p:sp>
      </p:grpSp>
      <p:sp>
        <p:nvSpPr>
          <p:cNvPr id="3" name="文本框 2"/>
          <p:cNvSpPr txBox="1"/>
          <p:nvPr/>
        </p:nvSpPr>
        <p:spPr>
          <a:xfrm>
            <a:off x="395536" y="993973"/>
            <a:ext cx="7992888" cy="460375"/>
          </a:xfrm>
          <a:prstGeom prst="rect">
            <a:avLst/>
          </a:prstGeom>
          <a:noFill/>
        </p:spPr>
        <p:txBody>
          <a:bodyPr wrap="square" rtlCol="0">
            <a:spAutoFit/>
          </a:bodyPr>
          <a:lstStyle/>
          <a:p>
            <a:pPr algn="l">
              <a:defRPr/>
            </a:pPr>
            <a:r>
              <a:rPr lang="zh-CN" altLang="en-US" sz="2400" b="1" kern="0" dirty="0">
                <a:solidFill>
                  <a:srgbClr val="883230"/>
                </a:solidFill>
                <a:latin typeface="微软雅黑" panose="020B0503020204020204" pitchFamily="34" charset="-122"/>
                <a:ea typeface="微软雅黑" panose="020B0503020204020204" pitchFamily="34" charset="-122"/>
              </a:rPr>
              <a:t>主要内容</a:t>
            </a:r>
            <a:endParaRPr lang="en-US" altLang="zh-CN" sz="2400" b="1" kern="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20</a:t>
            </a:fld>
            <a:endParaRPr lang="zh-CN" altLang="en-US"/>
          </a:p>
        </p:txBody>
      </p:sp>
      <p:sp>
        <p:nvSpPr>
          <p:cNvPr id="3" name="文本框 2"/>
          <p:cNvSpPr txBox="1"/>
          <p:nvPr/>
        </p:nvSpPr>
        <p:spPr>
          <a:xfrm>
            <a:off x="338455" y="1004570"/>
            <a:ext cx="4587875" cy="5169535"/>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2010年8月24日，中央汇金投资有限责任公司发行了540亿元人民币的债券（汇金债券），其被命名为</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政府支持机构债券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。之后在9月16日，中央汇金投资有限责任公司又发行了第二期550亿元的债券。汇金债券作为政府支持机构债券，</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填补了我国债券市场这类债券的空白，掀开了我国政府支持机构债券新的一页</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2018年全年，中央汇金在中国银行间市场发债 1770亿元人民币，其中发行非金融企业债务融资工具（中期票据与短期融资券）1640亿元人民币，政府支持机构债130亿元人民币。</a:t>
            </a:r>
          </a:p>
        </p:txBody>
      </p:sp>
      <p:pic>
        <p:nvPicPr>
          <p:cNvPr id="8" name="图片 7"/>
          <p:cNvPicPr>
            <a:picLocks noChangeAspect="1"/>
          </p:cNvPicPr>
          <p:nvPr/>
        </p:nvPicPr>
        <p:blipFill>
          <a:blip r:embed="rId2"/>
          <a:stretch>
            <a:fillRect/>
          </a:stretch>
        </p:blipFill>
        <p:spPr>
          <a:xfrm>
            <a:off x="5297170" y="1308100"/>
            <a:ext cx="3566160" cy="3147695"/>
          </a:xfrm>
          <a:prstGeom prst="rect">
            <a:avLst/>
          </a:prstGeom>
        </p:spPr>
      </p:pic>
      <p:sp>
        <p:nvSpPr>
          <p:cNvPr id="9" name="文本框 8"/>
          <p:cNvSpPr txBox="1"/>
          <p:nvPr/>
        </p:nvSpPr>
        <p:spPr>
          <a:xfrm>
            <a:off x="5362575" y="4565015"/>
            <a:ext cx="3609340" cy="337185"/>
          </a:xfrm>
          <a:prstGeom prst="rect">
            <a:avLst/>
          </a:prstGeom>
          <a:noFill/>
        </p:spPr>
        <p:txBody>
          <a:bodyPr wrap="square" rtlCol="0">
            <a:spAutoFit/>
          </a:bodyPr>
          <a:lstStyle/>
          <a:p>
            <a:pPr algn="ctr"/>
            <a:r>
              <a:rPr lang="zh-CN" altLang="en-US" sz="1600" b="1">
                <a:latin typeface="微软雅黑" panose="020B0503020204020204" pitchFamily="34" charset="-122"/>
                <a:ea typeface="微软雅黑" panose="020B0503020204020204" pitchFamily="34" charset="-122"/>
                <a:cs typeface="微软雅黑" panose="020B0503020204020204" pitchFamily="34" charset="-122"/>
              </a:rPr>
              <a:t> 中央汇金公司的股东背景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21</a:t>
            </a:fld>
            <a:endParaRPr lang="zh-CN" altLang="en-US"/>
          </a:p>
        </p:txBody>
      </p:sp>
      <p:sp>
        <p:nvSpPr>
          <p:cNvPr id="3" name="文本框 2"/>
          <p:cNvSpPr txBox="1"/>
          <p:nvPr/>
        </p:nvSpPr>
        <p:spPr>
          <a:xfrm>
            <a:off x="465455" y="965200"/>
            <a:ext cx="8379460" cy="5400675"/>
          </a:xfrm>
          <a:prstGeom prst="rect">
            <a:avLst/>
          </a:prstGeom>
          <a:noFill/>
        </p:spPr>
        <p:txBody>
          <a:bodyPr wrap="square" rtlCol="0">
            <a:spAutoFit/>
          </a:bodyPr>
          <a:lstStyle/>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汇金债券与政策性金融债券既有相似之处，也存在一定区别。</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相似之处表现为：</a:t>
            </a:r>
            <a:endPar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第一，从汇金公司的性质看，它对重点金融机构控参股，可看作是国家的金融控股机构</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它履行的是国有金融资产出资人的职责，本身并不从事商业活动。这实质上就把金融业务和政策性业务结合在一起了。由它发行的债券，就非常接近于政策性金融债券。</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第二，从汇金公司发债资金的用途看，它是在发行一种能够补充自身资本的债券。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但是，汇金公司债券也不能完全等同于政策性金融债券。因为在现行制度安排下，汇金公司没有金融牌照，所以它不是金融机构，在按照发行体性质确定债券名称的制度下，它所发行的债券还不能称为金融债券。正是基于汇金债券的上述特点，把它定为政府支持机构债券，是比较合适的，可谓名符其实。把它定为政府支持机构债券，其在实质上与政策性金融债券相似的特点得到了肯定，其在形式上非金融机构的现状也没有被忽视。</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以上分析表明，汇金债券与政策性金融债券同属政府支持机构债券的范畴，</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区别主要在于前者的发行主体是非金融机构，后者的发行主体是金融机构。</a:t>
            </a:r>
            <a:r>
              <a:rPr lang="zh-CN" altLang="en-US">
                <a:latin typeface="微软雅黑" panose="020B0503020204020204" pitchFamily="34" charset="-122"/>
                <a:ea typeface="微软雅黑" panose="020B0503020204020204" pitchFamily="34" charset="-122"/>
                <a:cs typeface="微软雅黑" panose="020B0503020204020204" pitchFamily="34" charset="-122"/>
              </a:rPr>
              <a:t>在信用等级上，两者基本相同，因为都有国家信用在做担保。如果一定要进行排序，那么，汇金债券的信用等级应稍高一些，因为它是代表国家行使出资人职责的，这和政策性金融机构作为个别机构开展业务有一定差异。</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22</a:t>
            </a:fld>
            <a:endParaRPr lang="zh-CN" altLang="en-US"/>
          </a:p>
        </p:txBody>
      </p:sp>
      <p:sp>
        <p:nvSpPr>
          <p:cNvPr id="3" name="文本框 2"/>
          <p:cNvSpPr txBox="1"/>
          <p:nvPr/>
        </p:nvSpPr>
        <p:spPr>
          <a:xfrm>
            <a:off x="2124075" y="868680"/>
            <a:ext cx="428815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cs typeface="微软雅黑" panose="020B0503020204020204" pitchFamily="34" charset="-122"/>
              </a:rPr>
              <a:t>中央汇金控参股机构列表</a:t>
            </a:r>
          </a:p>
        </p:txBody>
      </p:sp>
      <p:graphicFrame>
        <p:nvGraphicFramePr>
          <p:cNvPr id="4" name="表格 3"/>
          <p:cNvGraphicFramePr/>
          <p:nvPr>
            <p:custDataLst>
              <p:tags r:id="rId1"/>
            </p:custDataLst>
          </p:nvPr>
        </p:nvGraphicFramePr>
        <p:xfrm>
          <a:off x="995045" y="1275080"/>
          <a:ext cx="6734175" cy="4744085"/>
        </p:xfrm>
        <a:graphic>
          <a:graphicData uri="http://schemas.openxmlformats.org/drawingml/2006/table">
            <a:tbl>
              <a:tblPr firstRow="1" bandRow="1">
                <a:tableStyleId>{21E4AEA4-8DFA-4A89-87EB-49C32662AFE0}</a:tableStyleId>
              </a:tblPr>
              <a:tblGrid>
                <a:gridCol w="1053465">
                  <a:extLst>
                    <a:ext uri="{9D8B030D-6E8A-4147-A177-3AD203B41FA5}">
                      <a16:colId xmlns:a16="http://schemas.microsoft.com/office/drawing/2014/main" val="20000"/>
                    </a:ext>
                  </a:extLst>
                </a:gridCol>
                <a:gridCol w="4078605">
                  <a:extLst>
                    <a:ext uri="{9D8B030D-6E8A-4147-A177-3AD203B41FA5}">
                      <a16:colId xmlns:a16="http://schemas.microsoft.com/office/drawing/2014/main" val="20001"/>
                    </a:ext>
                  </a:extLst>
                </a:gridCol>
                <a:gridCol w="1602105">
                  <a:extLst>
                    <a:ext uri="{9D8B030D-6E8A-4147-A177-3AD203B41FA5}">
                      <a16:colId xmlns:a16="http://schemas.microsoft.com/office/drawing/2014/main" val="20002"/>
                    </a:ext>
                  </a:extLst>
                </a:gridCol>
              </a:tblGrid>
              <a:tr h="33972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序号</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机构名称</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持股比例</a:t>
                      </a:r>
                    </a:p>
                  </a:txBody>
                  <a:tcPr marL="177800" marR="177800" marT="6350" marB="6350" anchor="ctr"/>
                </a:tc>
                <a:extLst>
                  <a:ext uri="{0D108BD9-81ED-4DB2-BD59-A6C34878D82A}">
                    <a16:rowId xmlns:a16="http://schemas.microsoft.com/office/drawing/2014/main" val="10000"/>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国家开发银行</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34.68%</a:t>
                      </a:r>
                    </a:p>
                  </a:txBody>
                  <a:tcPr marL="177800" marR="177800" marT="6350" marB="6350" anchor="ctr"/>
                </a:tc>
                <a:extLst>
                  <a:ext uri="{0D108BD9-81ED-4DB2-BD59-A6C34878D82A}">
                    <a16:rowId xmlns:a16="http://schemas.microsoft.com/office/drawing/2014/main" val="10001"/>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中国工商银行股份有限公司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34.71%</a:t>
                      </a:r>
                    </a:p>
                  </a:txBody>
                  <a:tcPr marL="177800" marR="177800" marT="6350" marB="6350" anchor="ctr"/>
                </a:tc>
                <a:extLst>
                  <a:ext uri="{0D108BD9-81ED-4DB2-BD59-A6C34878D82A}">
                    <a16:rowId xmlns:a16="http://schemas.microsoft.com/office/drawing/2014/main" val="10002"/>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中国农业银行股份有限公司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40.03%</a:t>
                      </a:r>
                    </a:p>
                  </a:txBody>
                  <a:tcPr marL="177800" marR="177800" marT="6350" marB="6350" anchor="ctr"/>
                </a:tc>
                <a:extLst>
                  <a:ext uri="{0D108BD9-81ED-4DB2-BD59-A6C34878D82A}">
                    <a16:rowId xmlns:a16="http://schemas.microsoft.com/office/drawing/2014/main" val="10003"/>
                  </a:ext>
                </a:extLst>
              </a:tr>
              <a:tr h="250190">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4</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中国银行股份有限公司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64.02%</a:t>
                      </a:r>
                    </a:p>
                  </a:txBody>
                  <a:tcPr marL="177800" marR="177800" marT="6350" marB="6350" anchor="ctr"/>
                </a:tc>
                <a:extLst>
                  <a:ext uri="{0D108BD9-81ED-4DB2-BD59-A6C34878D82A}">
                    <a16:rowId xmlns:a16="http://schemas.microsoft.com/office/drawing/2014/main" val="10004"/>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5</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中国建设银行股份有限公司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57.11%</a:t>
                      </a:r>
                    </a:p>
                  </a:txBody>
                  <a:tcPr marL="177800" marR="177800" marT="6350" marB="6350" anchor="ctr"/>
                </a:tc>
                <a:extLst>
                  <a:ext uri="{0D108BD9-81ED-4DB2-BD59-A6C34878D82A}">
                    <a16:rowId xmlns:a16="http://schemas.microsoft.com/office/drawing/2014/main" val="10005"/>
                  </a:ext>
                </a:extLst>
              </a:tr>
              <a:tr h="259080">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6</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中国光大集团股份公司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55.67%</a:t>
                      </a:r>
                    </a:p>
                  </a:txBody>
                  <a:tcPr marL="177800" marR="177800" marT="6350" marB="6350" anchor="ctr"/>
                </a:tc>
                <a:extLst>
                  <a:ext uri="{0D108BD9-81ED-4DB2-BD59-A6C34878D82A}">
                    <a16:rowId xmlns:a16="http://schemas.microsoft.com/office/drawing/2014/main" val="10006"/>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7</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中国光大银行股份有限公司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19.53%</a:t>
                      </a:r>
                    </a:p>
                  </a:txBody>
                  <a:tcPr marL="177800" marR="177800" marT="6350" marB="6350" anchor="ctr"/>
                </a:tc>
                <a:extLst>
                  <a:ext uri="{0D108BD9-81ED-4DB2-BD59-A6C34878D82A}">
                    <a16:rowId xmlns:a16="http://schemas.microsoft.com/office/drawing/2014/main" val="10007"/>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8</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中国出口信用保险公司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73.63%</a:t>
                      </a:r>
                    </a:p>
                  </a:txBody>
                  <a:tcPr marL="177800" marR="177800" marT="6350" marB="6350" anchor="ctr"/>
                </a:tc>
                <a:extLst>
                  <a:ext uri="{0D108BD9-81ED-4DB2-BD59-A6C34878D82A}">
                    <a16:rowId xmlns:a16="http://schemas.microsoft.com/office/drawing/2014/main" val="10008"/>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9</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中国再保险（集团）股份有限公司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71.56%</a:t>
                      </a:r>
                    </a:p>
                  </a:txBody>
                  <a:tcPr marL="177800" marR="177800" marT="6350" marB="6350" anchor="ctr"/>
                </a:tc>
                <a:extLst>
                  <a:ext uri="{0D108BD9-81ED-4DB2-BD59-A6C34878D82A}">
                    <a16:rowId xmlns:a16="http://schemas.microsoft.com/office/drawing/2014/main" val="10009"/>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10</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新华人寿保险股份有限公司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31.34%</a:t>
                      </a:r>
                    </a:p>
                  </a:txBody>
                  <a:tcPr marL="177800" marR="177800" marT="6350" marB="6350" anchor="ctr"/>
                </a:tc>
                <a:extLst>
                  <a:ext uri="{0D108BD9-81ED-4DB2-BD59-A6C34878D82A}">
                    <a16:rowId xmlns:a16="http://schemas.microsoft.com/office/drawing/2014/main" val="10010"/>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11</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中国建银投资有限责任公司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100.00%</a:t>
                      </a:r>
                    </a:p>
                  </a:txBody>
                  <a:tcPr marL="177800" marR="177800" marT="6350" marB="6350" anchor="ctr"/>
                </a:tc>
                <a:extLst>
                  <a:ext uri="{0D108BD9-81ED-4DB2-BD59-A6C34878D82A}">
                    <a16:rowId xmlns:a16="http://schemas.microsoft.com/office/drawing/2014/main" val="10011"/>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12</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中国银河金融控股有限责任公司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69.07%</a:t>
                      </a:r>
                    </a:p>
                  </a:txBody>
                  <a:tcPr marL="177800" marR="177800" marT="6350" marB="6350" anchor="ctr"/>
                </a:tc>
                <a:extLst>
                  <a:ext uri="{0D108BD9-81ED-4DB2-BD59-A6C34878D82A}">
                    <a16:rowId xmlns:a16="http://schemas.microsoft.com/office/drawing/2014/main" val="10012"/>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13</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申万宏源集团股份有限公司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22.28%</a:t>
                      </a:r>
                    </a:p>
                  </a:txBody>
                  <a:tcPr marL="177800" marR="177800" marT="6350" marB="6350" anchor="ctr"/>
                </a:tc>
                <a:extLst>
                  <a:ext uri="{0D108BD9-81ED-4DB2-BD59-A6C34878D82A}">
                    <a16:rowId xmlns:a16="http://schemas.microsoft.com/office/drawing/2014/main" val="10013"/>
                  </a:ext>
                </a:extLst>
              </a:tr>
              <a:tr h="259080">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14</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中国国际金融股份有限公司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55.68%</a:t>
                      </a:r>
                    </a:p>
                  </a:txBody>
                  <a:tcPr marL="177800" marR="177800" marT="6350" marB="6350" anchor="ctr"/>
                </a:tc>
                <a:extLst>
                  <a:ext uri="{0D108BD9-81ED-4DB2-BD59-A6C34878D82A}">
                    <a16:rowId xmlns:a16="http://schemas.microsoft.com/office/drawing/2014/main" val="10014"/>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15</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中信建投证券股份有限公司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31.32%</a:t>
                      </a:r>
                    </a:p>
                  </a:txBody>
                  <a:tcPr marL="177800" marR="177800" marT="6350" marB="6350" anchor="ctr"/>
                </a:tc>
                <a:extLst>
                  <a:ext uri="{0D108BD9-81ED-4DB2-BD59-A6C34878D82A}">
                    <a16:rowId xmlns:a16="http://schemas.microsoft.com/office/drawing/2014/main" val="10015"/>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16</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建投中信资产管理有限责任公司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70.00%</a:t>
                      </a:r>
                    </a:p>
                  </a:txBody>
                  <a:tcPr marL="177800" marR="177800" marT="6350" marB="6350" anchor="ctr"/>
                </a:tc>
                <a:extLst>
                  <a:ext uri="{0D108BD9-81ED-4DB2-BD59-A6C34878D82A}">
                    <a16:rowId xmlns:a16="http://schemas.microsoft.com/office/drawing/2014/main" val="10016"/>
                  </a:ext>
                </a:extLst>
              </a:tr>
              <a:tr h="25971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17</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国泰君安投资管理股份有限公司</a:t>
                      </a:r>
                    </a:p>
                  </a:txBody>
                  <a:tcPr marL="177800" marR="177800" marT="6350" marB="63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14.54%</a:t>
                      </a:r>
                    </a:p>
                  </a:txBody>
                  <a:tcPr marL="177800" marR="177800" marT="6350" marB="6350" anchor="ctr"/>
                </a:tc>
                <a:extLst>
                  <a:ext uri="{0D108BD9-81ED-4DB2-BD59-A6C34878D82A}">
                    <a16:rowId xmlns:a16="http://schemas.microsoft.com/office/drawing/2014/main" val="10017"/>
                  </a:ext>
                </a:extLst>
              </a:tr>
            </a:tbl>
          </a:graphicData>
        </a:graphic>
      </p:graphicFrame>
      <p:sp>
        <p:nvSpPr>
          <p:cNvPr id="5" name="文本框 4"/>
          <p:cNvSpPr txBox="1"/>
          <p:nvPr/>
        </p:nvSpPr>
        <p:spPr>
          <a:xfrm>
            <a:off x="1099185" y="6018530"/>
            <a:ext cx="3063875" cy="306705"/>
          </a:xfrm>
          <a:prstGeom prst="rect">
            <a:avLst/>
          </a:prstGeom>
          <a:noFill/>
        </p:spPr>
        <p:txBody>
          <a:bodyPr wrap="square" rtlCol="0">
            <a:spAutoFit/>
          </a:bodyPr>
          <a:lstStyle/>
          <a:p>
            <a:r>
              <a:rPr lang="zh-CN" altLang="en-US" sz="1400" b="1">
                <a:latin typeface="微软雅黑" panose="020B0503020204020204" pitchFamily="34" charset="-122"/>
                <a:ea typeface="微软雅黑" panose="020B0503020204020204" pitchFamily="34" charset="-122"/>
                <a:cs typeface="微软雅黑" panose="020B0503020204020204" pitchFamily="34" charset="-122"/>
              </a:rPr>
              <a:t>注：截至2018年12月31日。</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3</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中国政策性银行</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4</a:t>
            </a:fld>
            <a:endParaRPr lang="zh-CN" altLang="en-US"/>
          </a:p>
        </p:txBody>
      </p:sp>
      <p:sp>
        <p:nvSpPr>
          <p:cNvPr id="6" name="文本框 5"/>
          <p:cNvSpPr txBox="1"/>
          <p:nvPr/>
        </p:nvSpPr>
        <p:spPr>
          <a:xfrm>
            <a:off x="450850" y="1323975"/>
            <a:ext cx="8194675" cy="105283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所谓</a:t>
            </a:r>
            <a:r>
              <a:rPr b="1" dirty="0">
                <a:solidFill>
                  <a:srgbClr val="C00000"/>
                </a:solidFill>
                <a:latin typeface="微软雅黑" panose="020B0503020204020204" pitchFamily="34" charset="-122"/>
                <a:ea typeface="微软雅黑" panose="020B0503020204020204" pitchFamily="34" charset="-122"/>
              </a:rPr>
              <a:t>政策性银行</a:t>
            </a:r>
            <a:r>
              <a:rPr dirty="0">
                <a:latin typeface="微软雅黑" panose="020B0503020204020204" pitchFamily="34" charset="-122"/>
                <a:ea typeface="微软雅黑" panose="020B0503020204020204" pitchFamily="34" charset="-122"/>
              </a:rPr>
              <a:t>，主要是指由政府创立或担保、以贯彻国家产业政策和区域发展政策为目的、具有特殊的融资原则、不以盈利为目标的金融机构。我国政策性银行的金融业务受中国人民银行的指导和监督。</a:t>
            </a:r>
          </a:p>
        </p:txBody>
      </p:sp>
      <p:sp>
        <p:nvSpPr>
          <p:cNvPr id="36" name="文本框 35"/>
          <p:cNvSpPr txBox="1"/>
          <p:nvPr/>
        </p:nvSpPr>
        <p:spPr>
          <a:xfrm>
            <a:off x="534035" y="2451735"/>
            <a:ext cx="6871970" cy="52197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一、政策性银行与商业银行的区别</a:t>
            </a:r>
          </a:p>
        </p:txBody>
      </p:sp>
      <p:sp>
        <p:nvSpPr>
          <p:cNvPr id="3" name="文本框 2"/>
          <p:cNvSpPr txBox="1"/>
          <p:nvPr/>
        </p:nvSpPr>
        <p:spPr>
          <a:xfrm>
            <a:off x="172720" y="2985770"/>
            <a:ext cx="8684895" cy="3553460"/>
          </a:xfrm>
          <a:prstGeom prst="rect">
            <a:avLst/>
          </a:prstGeom>
          <a:noFill/>
        </p:spPr>
        <p:txBody>
          <a:bodyPr wrap="square" rtlCol="0">
            <a:spAutoFit/>
          </a:bodyPr>
          <a:lstStyle/>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政策性银行与商业银行和其他非银行金融机构相比，有</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共性的一面</a:t>
            </a:r>
            <a:r>
              <a:rPr lang="zh-CN" altLang="en-US">
                <a:latin typeface="微软雅黑" panose="020B0503020204020204" pitchFamily="34" charset="-122"/>
                <a:ea typeface="微软雅黑" panose="020B0503020204020204" pitchFamily="34" charset="-122"/>
                <a:cs typeface="微软雅黑" panose="020B0503020204020204" pitchFamily="34" charset="-122"/>
              </a:rPr>
              <a:t>，如要对贷款进行严格审查，贷款要还本付息、周转使用等。但作为政策性金融机构，也有</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其特征</a:t>
            </a:r>
            <a:r>
              <a:rPr lang="zh-CN" altLang="en-US">
                <a:latin typeface="微软雅黑" panose="020B0503020204020204" pitchFamily="34" charset="-122"/>
                <a:ea typeface="微软雅黑" panose="020B0503020204020204" pitchFamily="34" charset="-122"/>
                <a:cs typeface="微软雅黑" panose="020B0503020204020204" pitchFamily="34" charset="-122"/>
              </a:rPr>
              <a:t>：一是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政策性银行的资本金多由政府财政拨付</a:t>
            </a:r>
            <a:r>
              <a:rPr lang="zh-CN" altLang="en-US">
                <a:latin typeface="微软雅黑" panose="020B0503020204020204" pitchFamily="34" charset="-122"/>
                <a:ea typeface="微软雅黑" panose="020B0503020204020204" pitchFamily="34" charset="-122"/>
                <a:cs typeface="微软雅黑" panose="020B0503020204020204" pitchFamily="34" charset="-122"/>
              </a:rPr>
              <a:t>；二是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政策性银行经营时主要考虑国家的整体利益、社会效益，不以盈利为目标</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但政策性银行的资金并不是财政资金，政策性银行也必须考虑盈亏，坚持银行管理的基本原则，力争保本微利；三是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政策性银行有其特定的资金来源，主要依靠发行金融债券或向中央银行举债</a:t>
            </a:r>
            <a:r>
              <a:rPr lang="zh-CN" altLang="en-US">
                <a:latin typeface="微软雅黑" panose="020B0503020204020204" pitchFamily="34" charset="-122"/>
                <a:ea typeface="微软雅黑" panose="020B0503020204020204" pitchFamily="34" charset="-122"/>
                <a:cs typeface="微软雅黑" panose="020B0503020204020204" pitchFamily="34" charset="-122"/>
              </a:rPr>
              <a:t>，一般不面向公众吸收存款；四是政策性银行有特定的业务领域，不与商业银行竞争。</a:t>
            </a: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根据世界银行的调查，</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全球最大的发展银行有</a:t>
            </a:r>
            <a:r>
              <a:rPr lang="zh-CN" altLang="en-US">
                <a:latin typeface="微软雅黑" panose="020B0503020204020204" pitchFamily="34" charset="-122"/>
                <a:ea typeface="微软雅黑" panose="020B0503020204020204" pitchFamily="34" charset="-122"/>
                <a:cs typeface="微软雅黑" panose="020B0503020204020204" pitchFamily="34" charset="-122"/>
              </a:rPr>
              <a:t>中国国家开发银行、巴西发展银行（Brazil Development Bank，简称BNDES），德国复兴信贷银行（Kreditanstalt fuer Wiederaufbau，简称Kfw）和德国北威州银行（North Rhine-Westphalia Bank，简称NRW. Bank），前面三个发展银行的规模已经超过了世界银行（De Luna-Martínez and Vicente，2012）。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5</a:t>
            </a:fld>
            <a:endParaRPr lang="zh-CN" altLang="en-US"/>
          </a:p>
        </p:txBody>
      </p:sp>
      <p:sp>
        <p:nvSpPr>
          <p:cNvPr id="3" name="文本框 2"/>
          <p:cNvSpPr txBox="1"/>
          <p:nvPr/>
        </p:nvSpPr>
        <p:spPr>
          <a:xfrm>
            <a:off x="395536" y="1556792"/>
            <a:ext cx="8022793" cy="273304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1993年12月，《国务院关于金融体制改革的决定》中明确提出：实现政策性金融和商业性金融分离，并将国家专业银行办成真正的国有商业银行，四大国有商业银行加快转型，同时为填补专业银行向商业银行转型而出现的职能空缺，国家于1994年成立三家政策性银行：国家开发银行、中国进出口银行、中国农业发展银行。三家政策银行直属国务院领导。</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2015年4月12日，中国政府网同时发布三家政策性银行深化改革方案的批复，明确将国家开发银行定位为开发性金融机构，中国进出口银行、中国农业发展银行定位为政策性金融机构。</a:t>
            </a:r>
          </a:p>
        </p:txBody>
      </p:sp>
      <p:sp>
        <p:nvSpPr>
          <p:cNvPr id="4" name="文本框 3"/>
          <p:cNvSpPr txBox="1"/>
          <p:nvPr/>
        </p:nvSpPr>
        <p:spPr>
          <a:xfrm>
            <a:off x="659061" y="865922"/>
            <a:ext cx="4954905" cy="52197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sym typeface="+mn-ea"/>
              </a:rPr>
              <a:t>二、我国三大政策性银行简况</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6</a:t>
            </a:fld>
            <a:endParaRPr lang="zh-CN" altLang="en-US"/>
          </a:p>
        </p:txBody>
      </p:sp>
      <p:sp>
        <p:nvSpPr>
          <p:cNvPr id="3" name="文本框 2"/>
          <p:cNvSpPr txBox="1"/>
          <p:nvPr/>
        </p:nvSpPr>
        <p:spPr>
          <a:xfrm>
            <a:off x="809585" y="1772816"/>
            <a:ext cx="7524829" cy="232283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rPr>
              <a:t>设立国家开发银行的</a:t>
            </a:r>
            <a:r>
              <a:rPr lang="zh-CN" altLang="en-US" b="1" dirty="0">
                <a:solidFill>
                  <a:srgbClr val="C00000"/>
                </a:solidFill>
                <a:latin typeface="微软雅黑" panose="020B0503020204020204" pitchFamily="34" charset="-122"/>
                <a:ea typeface="微软雅黑" panose="020B0503020204020204" pitchFamily="34" charset="-122"/>
              </a:rPr>
              <a:t>主要目的是将中国建设银行的长期承担代理财政职能和政策性贷款职能剥离过来</a:t>
            </a:r>
            <a:r>
              <a:rPr lang="zh-CN" altLang="en-US" dirty="0">
                <a:latin typeface="微软雅黑" panose="020B0503020204020204" pitchFamily="34" charset="-122"/>
                <a:ea typeface="微软雅黑" panose="020B0503020204020204" pitchFamily="34" charset="-122"/>
              </a:rPr>
              <a:t>的，即一方面为国家重点建设融通资金，保证关系国民经济全局和社会发展的重点建设顺利进行；另一方面把当时分散管理的国家投资基金集中起来，建立投资贷款审查制度，赋予开发银行一定的投资贷款决策权，并要求其承担相应的责任与风险，以防止盲目投资，重复建设。</a:t>
            </a:r>
          </a:p>
        </p:txBody>
      </p:sp>
      <p:sp>
        <p:nvSpPr>
          <p:cNvPr id="4" name="文本框 3"/>
          <p:cNvSpPr txBox="1"/>
          <p:nvPr/>
        </p:nvSpPr>
        <p:spPr>
          <a:xfrm>
            <a:off x="1137285" y="1271270"/>
            <a:ext cx="3207385"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sym typeface="+mn-ea"/>
              </a:rPr>
              <a:t>（一）国家开发银行</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7</a:t>
            </a:fld>
            <a:endParaRPr lang="zh-CN" altLang="en-US"/>
          </a:p>
        </p:txBody>
      </p:sp>
      <p:sp>
        <p:nvSpPr>
          <p:cNvPr id="3" name="文本框 2"/>
          <p:cNvSpPr txBox="1"/>
          <p:nvPr/>
        </p:nvSpPr>
        <p:spPr>
          <a:xfrm>
            <a:off x="270510" y="946150"/>
            <a:ext cx="8681085" cy="5682615"/>
          </a:xfrm>
          <a:prstGeom prst="rect">
            <a:avLst/>
          </a:prstGeom>
          <a:noFill/>
        </p:spPr>
        <p:txBody>
          <a:bodyPr wrap="square" rtlCol="0">
            <a:spAutoFit/>
          </a:bodyPr>
          <a:lstStyle/>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第一阶段：</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994年至1997年，国家开发银行主要</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以政策性金融业务为主</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，业务主要集中于：集中资金支持基础设施、基础产业和支柱产业大中型基本建设(“两基一支”)，截至1997年底，国家开发银行不良贷款率达32.63%。</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第二阶段：</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1998年以后，开发性金融阶段。国家开发银行</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开始从政策性金融向开发性金融的转型</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，贷款对象的选择和经营机制开始注重追求市场业绩与完善各项制度建设。</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第三阶段：</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启动商业化转型，2007年至2015年。根据2007年中央金融工作会议的要求，国家开发银行</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以商业性为方向实行改造，同时可侧重于长期投资</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。2008年12月，国开行由国有独资公司改制为股份有限公司。其后，在世界金融危机爆发的新形势下，国家开发银行实际上仍担负了带有强烈国家战略和国家意志色彩的“走出去”等融资支持业务。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 xmlns:wpsdc="http://www.wps.cn/officeDocument/2017/drawingmlCustomData" val="200" checksum="59296752"/>
                </a:ext>
              </a:extLst>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第四阶段：</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确定“开发性金融”的定位。2015年3月，国务院批复《国家开发银行深化改革方案》，国家开发银行要坚持开发性金融机构定位，适应市场化、国际化新形势，</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充分利用服务国家战略、依托信用支持、市场运作、保本微利的优势，进一步完善开发性金融运作模式</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积极发挥在稳增长、调结构等方面的重要作用，加大对重点领域和薄弱环节的支持力度。“开发性金融”跟“政策性金融”有一定区别，“政策性金融”指只要政策有需要，赔钱的业务机构也要做。但“开发性金融”强调的是业务符合国家发展战略，但同时要“保本微利”。 2017年4月，国开行由股份有限公司变更为有限责任公司，名称也再次回到“国家开发银行”。</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8</a:t>
            </a:fld>
            <a:endParaRPr lang="zh-CN" altLang="en-US"/>
          </a:p>
        </p:txBody>
      </p:sp>
      <p:sp>
        <p:nvSpPr>
          <p:cNvPr id="3" name="文本框 2"/>
          <p:cNvSpPr txBox="1"/>
          <p:nvPr/>
        </p:nvSpPr>
        <p:spPr>
          <a:xfrm>
            <a:off x="205740" y="908050"/>
            <a:ext cx="8666480" cy="177101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近年来，</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国开行已经拓展海外投资</a:t>
            </a:r>
            <a:r>
              <a:rPr lang="zh-CN" altLang="en-US">
                <a:latin typeface="微软雅黑" panose="020B0503020204020204" pitchFamily="34" charset="-122"/>
                <a:ea typeface="微软雅黑" panose="020B0503020204020204" pitchFamily="34" charset="-122"/>
                <a:cs typeface="微软雅黑" panose="020B0503020204020204" pitchFamily="34" charset="-122"/>
              </a:rPr>
              <a:t>，在发展中国家和地区成为超过世界银行的最大投资人，这一身份也帮助中国企业拓展原材料供给和市场，提升作为一个大国的全球影响力。</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2015年7月，国家外汇管理局通过梧桐树投资平台对国开行注资480亿美元。目前国开行的股东结构如表所示。</a:t>
            </a:r>
          </a:p>
        </p:txBody>
      </p:sp>
      <p:sp>
        <p:nvSpPr>
          <p:cNvPr id="4" name="文本框 3"/>
          <p:cNvSpPr txBox="1"/>
          <p:nvPr/>
        </p:nvSpPr>
        <p:spPr>
          <a:xfrm>
            <a:off x="2985135" y="2773045"/>
            <a:ext cx="4077970" cy="368300"/>
          </a:xfrm>
          <a:prstGeom prst="rect">
            <a:avLst/>
          </a:prstGeom>
          <a:noFill/>
        </p:spPr>
        <p:txBody>
          <a:bodyPr wrap="square" rtlCol="0">
            <a:spAutoFit/>
          </a:bodyPr>
          <a:lstStyle/>
          <a:p>
            <a:r>
              <a:rPr lang="zh-CN" altLang="en-US" b="1">
                <a:latin typeface="微软雅黑" panose="020B0503020204020204" pitchFamily="34" charset="-122"/>
                <a:ea typeface="微软雅黑" panose="020B0503020204020204" pitchFamily="34" charset="-122"/>
                <a:cs typeface="微软雅黑" panose="020B0503020204020204" pitchFamily="34" charset="-122"/>
              </a:rPr>
              <a:t> 国家开发银行的股东结构</a:t>
            </a:r>
          </a:p>
        </p:txBody>
      </p:sp>
      <p:graphicFrame>
        <p:nvGraphicFramePr>
          <p:cNvPr id="5" name="表格 4"/>
          <p:cNvGraphicFramePr/>
          <p:nvPr>
            <p:custDataLst>
              <p:tags r:id="rId1"/>
            </p:custDataLst>
          </p:nvPr>
        </p:nvGraphicFramePr>
        <p:xfrm>
          <a:off x="875030" y="3289300"/>
          <a:ext cx="7328535" cy="3084830"/>
        </p:xfrm>
        <a:graphic>
          <a:graphicData uri="http://schemas.openxmlformats.org/drawingml/2006/table">
            <a:tbl>
              <a:tblPr firstRow="1" bandRow="1">
                <a:tableStyleId>{21E4AEA4-8DFA-4A89-87EB-49C32662AFE0}</a:tableStyleId>
              </a:tblPr>
              <a:tblGrid>
                <a:gridCol w="4342130">
                  <a:extLst>
                    <a:ext uri="{9D8B030D-6E8A-4147-A177-3AD203B41FA5}">
                      <a16:colId xmlns:a16="http://schemas.microsoft.com/office/drawing/2014/main" val="20000"/>
                    </a:ext>
                  </a:extLst>
                </a:gridCol>
                <a:gridCol w="2986405">
                  <a:extLst>
                    <a:ext uri="{9D8B030D-6E8A-4147-A177-3AD203B41FA5}">
                      <a16:colId xmlns:a16="http://schemas.microsoft.com/office/drawing/2014/main" val="20001"/>
                    </a:ext>
                  </a:extLst>
                </a:gridCol>
              </a:tblGrid>
              <a:tr h="544830">
                <a:tc>
                  <a:txBody>
                    <a:bodyPr/>
                    <a:lstStyle/>
                    <a:p>
                      <a:pPr indent="0" algn="ctr">
                        <a:lnSpc>
                          <a:spcPct val="120000"/>
                        </a:lnSpc>
                        <a:spcBef>
                          <a:spcPts val="0"/>
                        </a:spcBef>
                        <a:spcAft>
                          <a:spcPts val="0"/>
                        </a:spcAft>
                        <a:buNone/>
                      </a:pPr>
                      <a:r>
                        <a:rPr lang="en-US" sz="1800" spc="130"/>
                        <a:t>股东名称</a:t>
                      </a:r>
                    </a:p>
                  </a:txBody>
                  <a:tcPr marL="177800" marR="177800" marT="107950" marB="107950" anchor="ctr"/>
                </a:tc>
                <a:tc>
                  <a:txBody>
                    <a:bodyPr/>
                    <a:lstStyle/>
                    <a:p>
                      <a:pPr indent="0" algn="ctr">
                        <a:lnSpc>
                          <a:spcPct val="120000"/>
                        </a:lnSpc>
                        <a:spcBef>
                          <a:spcPts val="0"/>
                        </a:spcBef>
                        <a:spcAft>
                          <a:spcPts val="0"/>
                        </a:spcAft>
                        <a:buNone/>
                      </a:pPr>
                      <a:r>
                        <a:rPr lang="en-US" sz="1800" spc="130"/>
                        <a:t>持有股权占比（%）</a:t>
                      </a:r>
                    </a:p>
                  </a:txBody>
                  <a:tcPr marL="177800" marR="177800" marT="107950" marB="107950" anchor="ctr"/>
                </a:tc>
                <a:extLst>
                  <a:ext uri="{0D108BD9-81ED-4DB2-BD59-A6C34878D82A}">
                    <a16:rowId xmlns:a16="http://schemas.microsoft.com/office/drawing/2014/main" val="10000"/>
                  </a:ext>
                </a:extLst>
              </a:tr>
              <a:tr h="508000">
                <a:tc>
                  <a:txBody>
                    <a:bodyPr/>
                    <a:lstStyle/>
                    <a:p>
                      <a:pPr indent="0" algn="ctr">
                        <a:lnSpc>
                          <a:spcPct val="120000"/>
                        </a:lnSpc>
                        <a:spcBef>
                          <a:spcPts val="0"/>
                        </a:spcBef>
                        <a:spcAft>
                          <a:spcPts val="0"/>
                        </a:spcAft>
                        <a:buNone/>
                      </a:pPr>
                      <a:r>
                        <a:rPr lang="en-US" sz="1600" spc="120"/>
                        <a:t>财政部</a:t>
                      </a:r>
                    </a:p>
                  </a:txBody>
                  <a:tcPr marL="177800" marR="177800" marT="107950" marB="107950" anchor="ctr"/>
                </a:tc>
                <a:tc>
                  <a:txBody>
                    <a:bodyPr/>
                    <a:lstStyle/>
                    <a:p>
                      <a:pPr indent="0" algn="ctr">
                        <a:lnSpc>
                          <a:spcPct val="120000"/>
                        </a:lnSpc>
                        <a:spcBef>
                          <a:spcPts val="0"/>
                        </a:spcBef>
                        <a:spcAft>
                          <a:spcPts val="0"/>
                        </a:spcAft>
                        <a:buNone/>
                      </a:pPr>
                      <a:r>
                        <a:rPr lang="en-US" sz="1600" spc="120"/>
                        <a:t>36.54%</a:t>
                      </a:r>
                    </a:p>
                  </a:txBody>
                  <a:tcPr marL="177800" marR="177800" marT="107950" marB="107950" anchor="ctr"/>
                </a:tc>
                <a:extLst>
                  <a:ext uri="{0D108BD9-81ED-4DB2-BD59-A6C34878D82A}">
                    <a16:rowId xmlns:a16="http://schemas.microsoft.com/office/drawing/2014/main" val="10001"/>
                  </a:ext>
                </a:extLst>
              </a:tr>
              <a:tr h="508000">
                <a:tc>
                  <a:txBody>
                    <a:bodyPr/>
                    <a:lstStyle/>
                    <a:p>
                      <a:pPr indent="0" algn="ctr">
                        <a:lnSpc>
                          <a:spcPct val="120000"/>
                        </a:lnSpc>
                        <a:spcBef>
                          <a:spcPts val="0"/>
                        </a:spcBef>
                        <a:spcAft>
                          <a:spcPts val="0"/>
                        </a:spcAft>
                        <a:buNone/>
                      </a:pPr>
                      <a:r>
                        <a:rPr lang="en-US" sz="1600" spc="120"/>
                        <a:t>中央汇金投资有限责任公司</a:t>
                      </a:r>
                    </a:p>
                  </a:txBody>
                  <a:tcPr marL="177800" marR="177800" marT="107950" marB="107950" anchor="ctr"/>
                </a:tc>
                <a:tc>
                  <a:txBody>
                    <a:bodyPr/>
                    <a:lstStyle/>
                    <a:p>
                      <a:pPr indent="0" algn="ctr">
                        <a:lnSpc>
                          <a:spcPct val="120000"/>
                        </a:lnSpc>
                        <a:spcBef>
                          <a:spcPts val="0"/>
                        </a:spcBef>
                        <a:spcAft>
                          <a:spcPts val="0"/>
                        </a:spcAft>
                        <a:buNone/>
                      </a:pPr>
                      <a:r>
                        <a:rPr lang="en-US" sz="1600" spc="120"/>
                        <a:t>34.68%</a:t>
                      </a:r>
                    </a:p>
                  </a:txBody>
                  <a:tcPr marL="177800" marR="177800" marT="107950" marB="107950" anchor="ctr"/>
                </a:tc>
                <a:extLst>
                  <a:ext uri="{0D108BD9-81ED-4DB2-BD59-A6C34878D82A}">
                    <a16:rowId xmlns:a16="http://schemas.microsoft.com/office/drawing/2014/main" val="10002"/>
                  </a:ext>
                </a:extLst>
              </a:tr>
              <a:tr h="508000">
                <a:tc>
                  <a:txBody>
                    <a:bodyPr/>
                    <a:lstStyle/>
                    <a:p>
                      <a:pPr indent="0" algn="ctr">
                        <a:lnSpc>
                          <a:spcPct val="120000"/>
                        </a:lnSpc>
                        <a:spcBef>
                          <a:spcPts val="0"/>
                        </a:spcBef>
                        <a:spcAft>
                          <a:spcPts val="0"/>
                        </a:spcAft>
                        <a:buNone/>
                      </a:pPr>
                      <a:r>
                        <a:rPr lang="en-US" sz="1600" spc="120"/>
                        <a:t>梧桐树投资平台有限责任公司</a:t>
                      </a:r>
                    </a:p>
                  </a:txBody>
                  <a:tcPr marL="177800" marR="177800" marT="107950" marB="107950" anchor="ctr"/>
                </a:tc>
                <a:tc>
                  <a:txBody>
                    <a:bodyPr/>
                    <a:lstStyle/>
                    <a:p>
                      <a:pPr indent="0" algn="ctr">
                        <a:lnSpc>
                          <a:spcPct val="120000"/>
                        </a:lnSpc>
                        <a:spcBef>
                          <a:spcPts val="0"/>
                        </a:spcBef>
                        <a:spcAft>
                          <a:spcPts val="0"/>
                        </a:spcAft>
                        <a:buNone/>
                      </a:pPr>
                      <a:r>
                        <a:rPr lang="en-US" sz="1600" spc="120"/>
                        <a:t>27.19%</a:t>
                      </a:r>
                    </a:p>
                  </a:txBody>
                  <a:tcPr marL="177800" marR="177800" marT="107950" marB="107950" anchor="ctr"/>
                </a:tc>
                <a:extLst>
                  <a:ext uri="{0D108BD9-81ED-4DB2-BD59-A6C34878D82A}">
                    <a16:rowId xmlns:a16="http://schemas.microsoft.com/office/drawing/2014/main" val="10003"/>
                  </a:ext>
                </a:extLst>
              </a:tr>
              <a:tr h="508000">
                <a:tc>
                  <a:txBody>
                    <a:bodyPr/>
                    <a:lstStyle/>
                    <a:p>
                      <a:pPr indent="0" algn="ctr">
                        <a:lnSpc>
                          <a:spcPct val="120000"/>
                        </a:lnSpc>
                        <a:spcBef>
                          <a:spcPts val="0"/>
                        </a:spcBef>
                        <a:spcAft>
                          <a:spcPts val="0"/>
                        </a:spcAft>
                        <a:buNone/>
                      </a:pPr>
                      <a:r>
                        <a:rPr lang="en-US" sz="1600" spc="120"/>
                        <a:t>全国社会保障基金理事会</a:t>
                      </a:r>
                    </a:p>
                  </a:txBody>
                  <a:tcPr marL="177800" marR="177800" marT="107950" marB="107950" anchor="ctr"/>
                </a:tc>
                <a:tc>
                  <a:txBody>
                    <a:bodyPr/>
                    <a:lstStyle/>
                    <a:p>
                      <a:pPr indent="0" algn="ctr">
                        <a:lnSpc>
                          <a:spcPct val="120000"/>
                        </a:lnSpc>
                        <a:spcBef>
                          <a:spcPts val="0"/>
                        </a:spcBef>
                        <a:spcAft>
                          <a:spcPts val="0"/>
                        </a:spcAft>
                        <a:buNone/>
                      </a:pPr>
                      <a:r>
                        <a:rPr lang="en-US" sz="1600" spc="120"/>
                        <a:t>1.59%</a:t>
                      </a:r>
                    </a:p>
                  </a:txBody>
                  <a:tcPr marL="177800" marR="177800" marT="107950" marB="107950" anchor="ctr"/>
                </a:tc>
                <a:extLst>
                  <a:ext uri="{0D108BD9-81ED-4DB2-BD59-A6C34878D82A}">
                    <a16:rowId xmlns:a16="http://schemas.microsoft.com/office/drawing/2014/main" val="10004"/>
                  </a:ext>
                </a:extLst>
              </a:tr>
              <a:tr h="508000">
                <a:tc>
                  <a:txBody>
                    <a:bodyPr/>
                    <a:lstStyle/>
                    <a:p>
                      <a:pPr indent="0" algn="ctr">
                        <a:lnSpc>
                          <a:spcPct val="120000"/>
                        </a:lnSpc>
                        <a:spcBef>
                          <a:spcPts val="0"/>
                        </a:spcBef>
                        <a:spcAft>
                          <a:spcPts val="0"/>
                        </a:spcAft>
                        <a:buNone/>
                      </a:pPr>
                      <a:r>
                        <a:rPr lang="en-US" sz="1600" spc="120"/>
                        <a:t>合  计</a:t>
                      </a:r>
                    </a:p>
                  </a:txBody>
                  <a:tcPr marL="177800" marR="177800" marT="107950" marB="107950" anchor="ctr"/>
                </a:tc>
                <a:tc>
                  <a:txBody>
                    <a:bodyPr/>
                    <a:lstStyle/>
                    <a:p>
                      <a:pPr indent="0" algn="ctr">
                        <a:lnSpc>
                          <a:spcPct val="120000"/>
                        </a:lnSpc>
                        <a:spcBef>
                          <a:spcPts val="0"/>
                        </a:spcBef>
                        <a:spcAft>
                          <a:spcPts val="0"/>
                        </a:spcAft>
                        <a:buNone/>
                      </a:pPr>
                      <a:r>
                        <a:rPr lang="en-US" sz="1600" spc="120"/>
                        <a:t>100%</a:t>
                      </a:r>
                    </a:p>
                  </a:txBody>
                  <a:tcPr marL="177800" marR="177800" marT="107950" marB="10795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9</a:t>
            </a:fld>
            <a:endParaRPr lang="zh-CN" altLang="en-US"/>
          </a:p>
        </p:txBody>
      </p:sp>
      <p:sp>
        <p:nvSpPr>
          <p:cNvPr id="3" name="文本框 2"/>
          <p:cNvSpPr txBox="1"/>
          <p:nvPr/>
        </p:nvSpPr>
        <p:spPr>
          <a:xfrm>
            <a:off x="728345" y="1374775"/>
            <a:ext cx="7952740" cy="3964305"/>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中国进出口银行成立于1994年，是</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由国家出资设立、直属国务院领导、支持中国对外经济贸易投资发展与国际经济合作、具有独立法人地位的国有政策性银行</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注册资本为1500亿元人民币。财政部持有股权占比10.74%，梧桐树投资平台有限责任公司持有股权占比89.26%。</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进出口银行支持领域主要包括</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外经贸发展和跨境投资</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“一带一路”建设</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国际产能和装备制造合作</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科技、文化以及中小企业“走出去”和开放型经济建设</a:t>
            </a:r>
            <a:r>
              <a:rPr lang="zh-CN" altLang="en-US">
                <a:latin typeface="微软雅黑" panose="020B0503020204020204" pitchFamily="34" charset="-122"/>
                <a:ea typeface="微软雅黑" panose="020B0503020204020204" pitchFamily="34" charset="-122"/>
                <a:cs typeface="微软雅黑" panose="020B0503020204020204" pitchFamily="34" charset="-122"/>
              </a:rPr>
              <a:t>等。</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进出口银行依托国家信用支持，积极发挥在稳增长、调结构、支持外贸发展、实施“走出去”战略等方面的重要作用，加大对重点领域和薄弱环节的支持力度，促进经济社会持续健康发展。</a:t>
            </a:r>
          </a:p>
        </p:txBody>
      </p:sp>
      <p:sp>
        <p:nvSpPr>
          <p:cNvPr id="4" name="文本框 3"/>
          <p:cNvSpPr txBox="1"/>
          <p:nvPr/>
        </p:nvSpPr>
        <p:spPr>
          <a:xfrm>
            <a:off x="1326244" y="836712"/>
            <a:ext cx="363474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sym typeface="+mn-ea"/>
              </a:rPr>
              <a:t>（二）中国进出口银行</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81caebfb-af25-4c87-85e6-a98e9dcf0be8}"/>
  <p:tag name="TABLE_RECT" val="172.3*222*375.4*268.8"/>
  <p:tag name="TABLE_EMPHASIZE_COLOR" val="6579300"/>
  <p:tag name="TABLE_ONEKEY_SKIN_IDX" val="0"/>
  <p:tag name="TABLE_SKINIDX" val="-1"/>
  <p:tag name="TABLE_COLORIDX" val="l"/>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9d55af32-4249-46ba-9aba-adbd7171858c}"/>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2f25b7da-4a18-4371-ba4f-13e4e2ee507c}"/>
  <p:tag name="TABLE_RECT" val="36*54.9327*648*423.8"/>
  <p:tag name="TABLE_EMPHASIZE_COLOR" val="6579300"/>
  <p:tag name="TABLE_ONEKEY_SKIN_IDX" val="0"/>
  <p:tag name="TABLE_SKINIDX" val="-1"/>
  <p:tag name="TABLE_COLORIDX" val="l"/>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66d76cf6-e872-4080-8576-7c16bd8b665b}"/>
  <p:tag name="TABLE_RECT" val="321.975*66.5*191.2*407"/>
  <p:tag name="TABLE_EMPHASIZE_COLOR" val="6579300"/>
  <p:tag name="TABLE_ONEKEY_SKIN_IDX" val="0"/>
  <p:tag name="TABLE_SKINIDX" val="-1"/>
  <p:tag name="TABLE_COLORIDX" val="l"/>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b4e97fd2-8372-4ca0-b063-da395d61c525}"/>
  <p:tag name="TABLE_RECT" val="95.225*110.425*529.55*368.6"/>
  <p:tag name="TABLE_EMPHASIZE_COLOR" val="6579300"/>
  <p:tag name="TABLE_ONEKEY_SKIN_IDX" val="0"/>
  <p:tag name="TABLE_SKINIDX" val="-1"/>
  <p:tag name="TABLE_COLORIDX" val="l"/>
</p:tagLst>
</file>

<file path=ppt/theme/theme1.xml><?xml version="1.0" encoding="utf-8"?>
<a:theme xmlns:a="http://schemas.openxmlformats.org/drawingml/2006/main" name="1_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2767</Words>
  <Application>Microsoft Office PowerPoint</Application>
  <PresentationFormat>全屏显示(4:3)</PresentationFormat>
  <Paragraphs>235</Paragraphs>
  <Slides>22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微软雅黑</vt:lpstr>
      <vt:lpstr>Arial</vt:lpstr>
      <vt:lpstr>Broadway</vt:lpstr>
      <vt:lpstr>Calibri</vt:lpstr>
      <vt:lpstr>Impact</vt:lpstr>
      <vt:lpstr>Times New Roman</vt:lpstr>
      <vt:lpstr>1_内容提纲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415</cp:revision>
  <cp:lastPrinted>2019-09-09T08:25:00Z</cp:lastPrinted>
  <dcterms:created xsi:type="dcterms:W3CDTF">2014-10-28T12:04:00Z</dcterms:created>
  <dcterms:modified xsi:type="dcterms:W3CDTF">2020-08-18T13:55:24Z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