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notesMasterIdLst>
    <p:notesMasterId r:id="rId25"/>
  </p:notesMasterIdLst>
  <p:handoutMasterIdLst>
    <p:handoutMasterId r:id="rId26"/>
  </p:handoutMasterIdLst>
  <p:sldIdLst>
    <p:sldId id="395" r:id="rId2"/>
    <p:sldId id="396" r:id="rId3"/>
    <p:sldId id="397" r:id="rId4"/>
    <p:sldId id="367" r:id="rId5"/>
    <p:sldId id="398" r:id="rId6"/>
    <p:sldId id="399" r:id="rId7"/>
    <p:sldId id="400" r:id="rId8"/>
    <p:sldId id="401" r:id="rId9"/>
    <p:sldId id="402" r:id="rId10"/>
    <p:sldId id="403" r:id="rId11"/>
    <p:sldId id="404" r:id="rId12"/>
    <p:sldId id="405" r:id="rId13"/>
    <p:sldId id="406" r:id="rId14"/>
    <p:sldId id="407" r:id="rId15"/>
    <p:sldId id="408" r:id="rId16"/>
    <p:sldId id="409" r:id="rId17"/>
    <p:sldId id="410" r:id="rId18"/>
    <p:sldId id="411" r:id="rId19"/>
    <p:sldId id="412" r:id="rId20"/>
    <p:sldId id="414" r:id="rId21"/>
    <p:sldId id="413" r:id="rId22"/>
    <p:sldId id="415" r:id="rId23"/>
    <p:sldId id="416" r:id="rId24"/>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4441"/>
    <a:srgbClr val="883230"/>
    <a:srgbClr val="C45E5C"/>
    <a:srgbClr val="861C1C"/>
    <a:srgbClr val="FFFFFF"/>
    <a:srgbClr val="CE7674"/>
    <a:srgbClr val="912D2D"/>
    <a:srgbClr val="B8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94660"/>
  </p:normalViewPr>
  <p:slideViewPr>
    <p:cSldViewPr>
      <p:cViewPr varScale="1">
        <p:scale>
          <a:sx n="81" d="100"/>
          <a:sy n="81" d="100"/>
        </p:scale>
        <p:origin x="1517"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31750" cap="rnd">
              <a:solidFill>
                <a:schemeClr val="accent1"/>
              </a:solidFill>
              <a:round/>
            </a:ln>
            <a:effectLst/>
          </c:spPr>
          <c:marker>
            <c:symbol val="none"/>
          </c:marker>
          <c:xVal>
            <c:numRef>
              <c:f>Sheet2!$A$2:$AY$2</c:f>
              <c:numCache>
                <c:formatCode>General</c:formatCode>
                <c:ptCount val="51"/>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pt idx="49">
                  <c:v>2019</c:v>
                </c:pt>
                <c:pt idx="50">
                  <c:v>2020</c:v>
                </c:pt>
              </c:numCache>
            </c:numRef>
          </c:xVal>
          <c:yVal>
            <c:numRef>
              <c:f>Sheet2!$A$3:$AY$3</c:f>
              <c:numCache>
                <c:formatCode>0.00_ </c:formatCode>
                <c:ptCount val="51"/>
                <c:pt idx="0">
                  <c:v>39.617098834981199</c:v>
                </c:pt>
                <c:pt idx="1">
                  <c:v>40.2500601605201</c:v>
                </c:pt>
                <c:pt idx="2">
                  <c:v>39.631005213790601</c:v>
                </c:pt>
                <c:pt idx="3">
                  <c:v>37.670551006746102</c:v>
                </c:pt>
                <c:pt idx="4">
                  <c:v>36.331941212584098</c:v>
                </c:pt>
                <c:pt idx="5">
                  <c:v>39.816922074928897</c:v>
                </c:pt>
                <c:pt idx="6">
                  <c:v>40.818008424389099</c:v>
                </c:pt>
                <c:pt idx="7">
                  <c:v>42.020491647775202</c:v>
                </c:pt>
                <c:pt idx="8">
                  <c:v>43.1821071622349</c:v>
                </c:pt>
                <c:pt idx="9">
                  <c:v>43.072121182458098</c:v>
                </c:pt>
                <c:pt idx="10">
                  <c:v>43.655602954448497</c:v>
                </c:pt>
                <c:pt idx="11">
                  <c:v>45.113024129545799</c:v>
                </c:pt>
                <c:pt idx="12">
                  <c:v>49.708435100086099</c:v>
                </c:pt>
                <c:pt idx="13">
                  <c:v>51.5641098649863</c:v>
                </c:pt>
                <c:pt idx="14">
                  <c:v>53.341431782288502</c:v>
                </c:pt>
                <c:pt idx="15">
                  <c:v>56.490226006057803</c:v>
                </c:pt>
                <c:pt idx="16">
                  <c:v>59.143120831815303</c:v>
                </c:pt>
                <c:pt idx="17">
                  <c:v>60.2871307524183</c:v>
                </c:pt>
                <c:pt idx="18">
                  <c:v>58.828380224721599</c:v>
                </c:pt>
                <c:pt idx="19">
                  <c:v>57.058316724036501</c:v>
                </c:pt>
                <c:pt idx="20">
                  <c:v>57.211496030145</c:v>
                </c:pt>
                <c:pt idx="21">
                  <c:v>59.795305298619297</c:v>
                </c:pt>
                <c:pt idx="22">
                  <c:v>63.49924457761</c:v>
                </c:pt>
                <c:pt idx="23">
                  <c:v>68.521432665761594</c:v>
                </c:pt>
                <c:pt idx="24">
                  <c:v>68.596383450159394</c:v>
                </c:pt>
                <c:pt idx="25">
                  <c:v>71.6452325958833</c:v>
                </c:pt>
                <c:pt idx="26">
                  <c:v>73.100969299246898</c:v>
                </c:pt>
                <c:pt idx="27">
                  <c:v>72.664724064520698</c:v>
                </c:pt>
                <c:pt idx="28">
                  <c:v>73.251285295639804</c:v>
                </c:pt>
                <c:pt idx="29">
                  <c:v>71.447798777593803</c:v>
                </c:pt>
                <c:pt idx="30">
                  <c:v>68.815151325008799</c:v>
                </c:pt>
                <c:pt idx="31">
                  <c:v>68.949865391395207</c:v>
                </c:pt>
                <c:pt idx="32">
                  <c:v>71.237200917915303</c:v>
                </c:pt>
                <c:pt idx="33">
                  <c:v>72.786447600432098</c:v>
                </c:pt>
                <c:pt idx="34">
                  <c:v>76.709026613942001</c:v>
                </c:pt>
                <c:pt idx="35">
                  <c:v>76.813714349930606</c:v>
                </c:pt>
                <c:pt idx="36">
                  <c:v>74.796540452191294</c:v>
                </c:pt>
                <c:pt idx="37">
                  <c:v>73.358295300067496</c:v>
                </c:pt>
                <c:pt idx="38">
                  <c:v>79.532882786223098</c:v>
                </c:pt>
                <c:pt idx="39">
                  <c:v>90.880045412809693</c:v>
                </c:pt>
                <c:pt idx="40">
                  <c:v>97.076763775201698</c:v>
                </c:pt>
                <c:pt idx="41">
                  <c:v>101.423422721072</c:v>
                </c:pt>
                <c:pt idx="42">
                  <c:v>107.45656433965</c:v>
                </c:pt>
                <c:pt idx="43">
                  <c:v>108.59364236954301</c:v>
                </c:pt>
                <c:pt idx="44">
                  <c:v>111.52984743772301</c:v>
                </c:pt>
                <c:pt idx="45">
                  <c:v>110.941174403807</c:v>
                </c:pt>
                <c:pt idx="46">
                  <c:v>112.686990330334</c:v>
                </c:pt>
                <c:pt idx="47">
                  <c:v>110.48903426707599</c:v>
                </c:pt>
                <c:pt idx="48">
                  <c:v>109.403100164542</c:v>
                </c:pt>
                <c:pt idx="49">
                  <c:v>110.13223851345499</c:v>
                </c:pt>
                <c:pt idx="50">
                  <c:v>110.64076053867799</c:v>
                </c:pt>
              </c:numCache>
            </c:numRef>
          </c:yVal>
          <c:smooth val="1"/>
          <c:extLst>
            <c:ext xmlns:c16="http://schemas.microsoft.com/office/drawing/2014/chart" uri="{C3380CC4-5D6E-409C-BE32-E72D297353CC}">
              <c16:uniqueId val="{00000000-6896-4DA8-875D-3DC9E182192E}"/>
            </c:ext>
          </c:extLst>
        </c:ser>
        <c:dLbls>
          <c:showLegendKey val="0"/>
          <c:showVal val="0"/>
          <c:showCatName val="0"/>
          <c:showSerName val="0"/>
          <c:showPercent val="0"/>
          <c:showBubbleSize val="0"/>
        </c:dLbls>
        <c:axId val="574113080"/>
        <c:axId val="574116280"/>
      </c:scatterChart>
      <c:valAx>
        <c:axId val="574113080"/>
        <c:scaling>
          <c:orientation val="minMax"/>
          <c:max val="2020"/>
          <c:min val="197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15000"/>
                <a:lumOff val="85000"/>
              </a:schemeClr>
            </a:solidFill>
          </a:ln>
          <a:effectLst/>
        </c:spPr>
        <c:txPr>
          <a:bodyPr rot="-60000000" spcFirstLastPara="1" vertOverflow="ellipsis" vert="horz" wrap="square" anchor="ctr" anchorCtr="1"/>
          <a:lstStyle/>
          <a:p>
            <a:pPr>
              <a:defRPr sz="1400" b="0" i="0" u="none" strike="noStrike" kern="1200" spc="2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574116280"/>
        <c:crosses val="autoZero"/>
        <c:crossBetween val="midCat"/>
        <c:minorUnit val="5"/>
      </c:valAx>
      <c:valAx>
        <c:axId val="574116280"/>
        <c:scaling>
          <c:orientation val="minMax"/>
        </c:scaling>
        <c:delete val="0"/>
        <c:axPos val="l"/>
        <c:majorGridlines>
          <c:spPr>
            <a:ln w="9525" cap="flat" cmpd="sng" algn="ctr">
              <a:solidFill>
                <a:schemeClr val="tx1">
                  <a:lumMod val="15000"/>
                  <a:lumOff val="85000"/>
                </a:schemeClr>
              </a:solidFill>
              <a:round/>
            </a:ln>
            <a:effectLst/>
          </c:spPr>
        </c:majorGridlines>
        <c:numFmt formatCode="0.00_ "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1400" b="0" i="0" u="none" strike="noStrike" kern="1200" spc="2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574113080"/>
        <c:crosses val="autoZero"/>
        <c:crossBetween val="midCat"/>
      </c:valAx>
      <c:spPr>
        <a:noFill/>
        <a:ln>
          <a:noFill/>
        </a:ln>
        <a:effectLst/>
      </c:spPr>
    </c:plotArea>
    <c:plotVisOnly val="1"/>
    <c:dispBlanksAs val="gap"/>
    <c:showDLblsOverMax val="0"/>
  </c:chart>
  <c:spPr>
    <a:solidFill>
      <a:schemeClr val="lt1"/>
    </a:solidFill>
    <a:ln w="9525" cap="flat" cmpd="sng" algn="ctr">
      <a:noFill/>
      <a:round/>
    </a:ln>
    <a:effectLst/>
  </c:spPr>
  <c:txPr>
    <a:bodyPr/>
    <a:lstStyle/>
    <a:p>
      <a:pPr>
        <a:defRPr sz="1400">
          <a:latin typeface="Times New Roman" panose="02020603050405020304" pitchFamily="18" charset="0"/>
          <a:cs typeface="Times New Roman" panose="02020603050405020304" pitchFamily="18"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a:solidFill>
          <a:schemeClr val="tx1">
            <a:lumMod val="15000"/>
            <a:lumOff val="85000"/>
          </a:schemeClr>
        </a:solidFill>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19050" cap="rnd">
        <a:solidFill>
          <a:schemeClr val="phClr">
            <a:alpha val="60000"/>
          </a:schemeClr>
        </a:solidFill>
        <a:round/>
      </a:ln>
    </cs:spPr>
  </cs:dataPointLine>
  <cs:dataPointMarker>
    <cs:lnRef idx="0">
      <cs:styleClr val="auto"/>
    </cs:lnRef>
    <cs:fillRef idx="0">
      <cs:styleClr val="auto"/>
    </cs:fillRef>
    <cs:effectRef idx="0"/>
    <cs:fontRef idx="minor">
      <a:schemeClr val="dk1"/>
    </cs:fontRef>
    <cs:spPr>
      <a:solidFill>
        <a:schemeClr val="lt1"/>
      </a:solidFill>
      <a:ln w="38100">
        <a:solidFill>
          <a:schemeClr val="phClr">
            <a:alpha val="60000"/>
          </a:scheme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15000"/>
            <a:lumOff val="8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a:solidFill>
          <a:schemeClr val="tx1">
            <a:lumMod val="15000"/>
            <a:lumOff val="85000"/>
          </a:schemeClr>
        </a:solidFill>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a:solidFill>
          <a:schemeClr val="tx1">
            <a:lumMod val="25000"/>
            <a:lumOff val="75000"/>
          </a:schemeClr>
        </a:solidFill>
      </a:ln>
    </cs:spPr>
    <cs:defRPr sz="900"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440A167-6DD1-40EE-B7AA-ADCE863D81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a:extLst>
              <a:ext uri="{FF2B5EF4-FFF2-40B4-BE49-F238E27FC236}">
                <a16:creationId xmlns:a16="http://schemas.microsoft.com/office/drawing/2014/main" id="{DF47AA83-DBD1-44C5-98FB-A53BA946FBA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4428492" cy="707886"/>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第十一章：政府债务的学说与流派</a:t>
            </a:r>
          </a:p>
          <a:p>
            <a:endParaRPr lang="zh-CN" altLang="en-US" sz="2000" b="1" dirty="0">
              <a:solidFill>
                <a:srgbClr val="883230"/>
              </a:solidFill>
              <a:latin typeface="微软雅黑" pitchFamily="34" charset="-122"/>
              <a:ea typeface="微软雅黑" pitchFamily="34" charset="-122"/>
            </a:endParaRPr>
          </a:p>
        </p:txBody>
      </p:sp>
      <p:pic>
        <p:nvPicPr>
          <p:cNvPr id="17" name="图片 16">
            <a:extLst>
              <a:ext uri="{FF2B5EF4-FFF2-40B4-BE49-F238E27FC236}">
                <a16:creationId xmlns:a16="http://schemas.microsoft.com/office/drawing/2014/main" id="{9F350299-9122-46A0-9E41-F17255A834FF}"/>
              </a:ext>
            </a:extLst>
          </p:cNvPr>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第十一章  政府债务的学说与流派</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国债的挤入效应</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205166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98A2E26-661B-4488-BC45-660232F90D90}"/>
              </a:ext>
            </a:extLst>
          </p:cNvPr>
          <p:cNvSpPr>
            <a:spLocks noGrp="1"/>
          </p:cNvSpPr>
          <p:nvPr>
            <p:ph type="sldNum" sz="quarter" idx="12"/>
          </p:nvPr>
        </p:nvSpPr>
        <p:spPr/>
        <p:txBody>
          <a:bodyPr/>
          <a:lstStyle/>
          <a:p>
            <a:fld id="{F923ED49-D744-4066-8B28-E413A5EA25A0}" type="slidenum">
              <a:rPr lang="zh-CN" altLang="en-US" smtClean="0"/>
              <a:pPr/>
              <a:t>11</a:t>
            </a:fld>
            <a:endParaRPr lang="zh-CN" altLang="en-US"/>
          </a:p>
        </p:txBody>
      </p:sp>
      <p:sp>
        <p:nvSpPr>
          <p:cNvPr id="4" name="文本框 3">
            <a:extLst>
              <a:ext uri="{FF2B5EF4-FFF2-40B4-BE49-F238E27FC236}">
                <a16:creationId xmlns:a16="http://schemas.microsoft.com/office/drawing/2014/main" id="{E73D41EF-DCF7-48E5-9E74-EE7D81C43FAC}"/>
              </a:ext>
            </a:extLst>
          </p:cNvPr>
          <p:cNvSpPr txBox="1"/>
          <p:nvPr/>
        </p:nvSpPr>
        <p:spPr>
          <a:xfrm>
            <a:off x="755576" y="642298"/>
            <a:ext cx="7632848" cy="5896614"/>
          </a:xfrm>
          <a:prstGeom prst="rect">
            <a:avLst/>
          </a:prstGeom>
          <a:noFill/>
        </p:spPr>
        <p:txBody>
          <a:bodyPr wrap="square" rtlCol="0">
            <a:spAutoFit/>
          </a:bodyPr>
          <a:lstStyle/>
          <a:p>
            <a:pPr indent="421200" algn="just">
              <a:lnSpc>
                <a:spcPct val="150000"/>
              </a:lnSpc>
              <a:spcAft>
                <a:spcPts val="600"/>
              </a:spcAft>
            </a:pPr>
            <a:r>
              <a:rPr lang="en-US" altLang="zh-CN" sz="1600" dirty="0">
                <a:latin typeface="微软雅黑" panose="020B0503020204020204" pitchFamily="34" charset="-122"/>
                <a:ea typeface="微软雅黑" panose="020B0503020204020204" pitchFamily="34" charset="-122"/>
              </a:rPr>
              <a:t>1929</a:t>
            </a:r>
            <a:r>
              <a:rPr lang="zh-CN" altLang="en-US" sz="1600" dirty="0">
                <a:latin typeface="微软雅黑" panose="020B0503020204020204" pitchFamily="34" charset="-122"/>
                <a:ea typeface="微软雅黑" panose="020B0503020204020204" pitchFamily="34" charset="-122"/>
              </a:rPr>
              <a:t>年爆发的世界经济大萧条动摇了西方经济学家对</a:t>
            </a:r>
            <a:r>
              <a:rPr lang="zh-CN" altLang="en-US" sz="1600" b="1" dirty="0">
                <a:solidFill>
                  <a:srgbClr val="C00000"/>
                </a:solidFill>
                <a:latin typeface="微软雅黑" panose="020B0503020204020204" pitchFamily="34" charset="-122"/>
                <a:ea typeface="微软雅黑" panose="020B0503020204020204" pitchFamily="34" charset="-122"/>
              </a:rPr>
              <a:t>自由放任</a:t>
            </a:r>
            <a:r>
              <a:rPr lang="zh-CN" altLang="en-US" sz="1600" dirty="0">
                <a:latin typeface="微软雅黑" panose="020B0503020204020204" pitchFamily="34" charset="-122"/>
                <a:ea typeface="微软雅黑" panose="020B0503020204020204" pitchFamily="34" charset="-122"/>
              </a:rPr>
              <a:t>的市场经济内在稳定机制的信念，把</a:t>
            </a:r>
            <a:r>
              <a:rPr lang="zh-CN" altLang="en-US" sz="1600" b="1" dirty="0">
                <a:solidFill>
                  <a:srgbClr val="C00000"/>
                </a:solidFill>
                <a:latin typeface="微软雅黑" panose="020B0503020204020204" pitchFamily="34" charset="-122"/>
                <a:ea typeface="微软雅黑" panose="020B0503020204020204" pitchFamily="34" charset="-122"/>
              </a:rPr>
              <a:t>政府干预经济</a:t>
            </a:r>
            <a:r>
              <a:rPr lang="zh-CN" altLang="en-US" sz="1600" dirty="0">
                <a:latin typeface="微软雅黑" panose="020B0503020204020204" pitchFamily="34" charset="-122"/>
                <a:ea typeface="微软雅黑" panose="020B0503020204020204" pitchFamily="34" charset="-122"/>
              </a:rPr>
              <a:t>提上了议事日程。此时，凯恩斯学派应运而生。凯恩斯学派认为，在经济发生衰退的情况下，政府应该采用</a:t>
            </a:r>
            <a:r>
              <a:rPr lang="zh-CN" altLang="en-US" sz="1600" b="1" dirty="0">
                <a:solidFill>
                  <a:srgbClr val="C00000"/>
                </a:solidFill>
                <a:latin typeface="微软雅黑" panose="020B0503020204020204" pitchFamily="34" charset="-122"/>
                <a:ea typeface="微软雅黑" panose="020B0503020204020204" pitchFamily="34" charset="-122"/>
              </a:rPr>
              <a:t>扩张性的财政政策</a:t>
            </a:r>
            <a:r>
              <a:rPr lang="zh-CN" altLang="en-US" sz="1600" dirty="0">
                <a:latin typeface="微软雅黑" panose="020B0503020204020204" pitchFamily="34" charset="-122"/>
                <a:ea typeface="微软雅黑" panose="020B0503020204020204" pitchFamily="34" charset="-122"/>
              </a:rPr>
              <a:t>即增加政府支出、减少税收的方法去刺激总需求。由于增支减收，扩张性的财政政策必然将导致财政赤字和政府债务的产生。</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zh-CN" sz="2400" b="1" dirty="0">
                <a:latin typeface="微软雅黑" panose="020B0503020204020204" pitchFamily="34" charset="-122"/>
                <a:ea typeface="微软雅黑" panose="020B0503020204020204" pitchFamily="34" charset="-122"/>
              </a:rPr>
              <a:t>一、凯恩斯学派关于国债挤入效应的解读</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凯恩斯学派认为</a:t>
            </a:r>
            <a:r>
              <a:rPr lang="zh-CN" altLang="en-US" sz="1600" b="1" dirty="0">
                <a:solidFill>
                  <a:srgbClr val="C00000"/>
                </a:solidFill>
                <a:latin typeface="微软雅黑" panose="020B0503020204020204" pitchFamily="34" charset="-122"/>
                <a:ea typeface="微软雅黑" panose="020B0503020204020204" pitchFamily="34" charset="-122"/>
              </a:rPr>
              <a:t>国债融资</a:t>
            </a:r>
            <a:r>
              <a:rPr lang="zh-CN" altLang="en-US" sz="1600" dirty="0">
                <a:latin typeface="微软雅黑" panose="020B0503020204020204" pitchFamily="34" charset="-122"/>
                <a:ea typeface="微软雅黑" panose="020B0503020204020204" pitchFamily="34" charset="-122"/>
              </a:rPr>
              <a:t>不但不会对私人投资产生挤出效应，而且还会</a:t>
            </a:r>
            <a:r>
              <a:rPr lang="zh-CN" altLang="en-US" sz="1600" b="1" dirty="0">
                <a:solidFill>
                  <a:srgbClr val="C00000"/>
                </a:solidFill>
                <a:latin typeface="微软雅黑" panose="020B0503020204020204" pitchFamily="34" charset="-122"/>
                <a:ea typeface="微软雅黑" panose="020B0503020204020204" pitchFamily="34" charset="-122"/>
              </a:rPr>
              <a:t>促进投资</a:t>
            </a:r>
            <a:r>
              <a:rPr lang="zh-CN" altLang="en-US" sz="1600" dirty="0">
                <a:latin typeface="微软雅黑" panose="020B0503020204020204" pitchFamily="34" charset="-122"/>
                <a:ea typeface="微软雅黑" panose="020B0503020204020204" pitchFamily="34" charset="-122"/>
              </a:rPr>
              <a:t>。因为在一个低利率和通货紧缩的世界里，国家发行债券不但</a:t>
            </a:r>
            <a:r>
              <a:rPr lang="zh-CN" altLang="en-US" sz="1600" b="1" dirty="0">
                <a:solidFill>
                  <a:srgbClr val="C00000"/>
                </a:solidFill>
                <a:latin typeface="微软雅黑" panose="020B0503020204020204" pitchFamily="34" charset="-122"/>
                <a:ea typeface="微软雅黑" panose="020B0503020204020204" pitchFamily="34" charset="-122"/>
              </a:rPr>
              <a:t>成本较低</a:t>
            </a:r>
            <a:r>
              <a:rPr lang="zh-CN" altLang="en-US" sz="1600" dirty="0">
                <a:latin typeface="微软雅黑" panose="020B0503020204020204" pitchFamily="34" charset="-122"/>
                <a:ea typeface="微软雅黑" panose="020B0503020204020204" pitchFamily="34" charset="-122"/>
              </a:rPr>
              <a:t>，而且</a:t>
            </a:r>
            <a:r>
              <a:rPr lang="zh-CN" altLang="en-US" sz="1600" b="1" dirty="0">
                <a:solidFill>
                  <a:srgbClr val="C00000"/>
                </a:solidFill>
                <a:latin typeface="微软雅黑" panose="020B0503020204020204" pitchFamily="34" charset="-122"/>
                <a:ea typeface="微软雅黑" panose="020B0503020204020204" pitchFamily="34" charset="-122"/>
              </a:rPr>
              <a:t>不会导致利率上升</a:t>
            </a:r>
            <a:r>
              <a:rPr lang="zh-CN" altLang="en-US" sz="1600" dirty="0">
                <a:latin typeface="微软雅黑" panose="020B0503020204020204" pitchFamily="34" charset="-122"/>
                <a:ea typeface="微软雅黑" panose="020B0503020204020204" pitchFamily="34" charset="-122"/>
              </a:rPr>
              <a:t>。此时，政府发行国债，可以有效利用沉淀在银行储蓄账户里的资金。国债投资及其产生的乘数效应，将提高社会的有效需求，拉动民间投资和消费，这就是所谓国债投资的</a:t>
            </a:r>
            <a:r>
              <a:rPr lang="zh-CN" altLang="en-US" sz="1600" b="1" dirty="0">
                <a:solidFill>
                  <a:srgbClr val="C00000"/>
                </a:solidFill>
                <a:latin typeface="微软雅黑" panose="020B0503020204020204" pitchFamily="34" charset="-122"/>
                <a:ea typeface="微软雅黑" panose="020B0503020204020204" pitchFamily="34" charset="-122"/>
              </a:rPr>
              <a:t>“挤入”效应</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二、国债挤入效应的其他解读</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加拿大经济学家迈克尔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帕金阐述，所谓挤入效应是指政府采用</a:t>
            </a:r>
            <a:r>
              <a:rPr lang="zh-CN" altLang="en-US" sz="1600" b="1" dirty="0">
                <a:solidFill>
                  <a:srgbClr val="C00000"/>
                </a:solidFill>
                <a:latin typeface="微软雅黑" panose="020B0503020204020204" pitchFamily="34" charset="-122"/>
                <a:ea typeface="微软雅黑" panose="020B0503020204020204" pitchFamily="34" charset="-122"/>
              </a:rPr>
              <a:t>扩张性</a:t>
            </a:r>
            <a:r>
              <a:rPr lang="zh-CN" altLang="en-US" sz="1600" dirty="0">
                <a:latin typeface="微软雅黑" panose="020B0503020204020204" pitchFamily="34" charset="-122"/>
                <a:ea typeface="微软雅黑" panose="020B0503020204020204" pitchFamily="34" charset="-122"/>
              </a:rPr>
              <a:t>财政政策时，能够诱导</a:t>
            </a:r>
            <a:r>
              <a:rPr lang="zh-CN" altLang="en-US" sz="1600" b="1" dirty="0">
                <a:solidFill>
                  <a:srgbClr val="C00000"/>
                </a:solidFill>
                <a:latin typeface="微软雅黑" panose="020B0503020204020204" pitchFamily="34" charset="-122"/>
                <a:ea typeface="微软雅黑" panose="020B0503020204020204" pitchFamily="34" charset="-122"/>
              </a:rPr>
              <a:t>民间消费和投资的增加</a:t>
            </a:r>
            <a:r>
              <a:rPr lang="zh-CN" altLang="en-US" sz="1600" dirty="0">
                <a:latin typeface="微软雅黑" panose="020B0503020204020204" pitchFamily="34" charset="-122"/>
                <a:ea typeface="微软雅黑" panose="020B0503020204020204" pitchFamily="34" charset="-122"/>
              </a:rPr>
              <a:t>，从而带动</a:t>
            </a:r>
            <a:r>
              <a:rPr lang="zh-CN" altLang="en-US" sz="1600" b="1" dirty="0">
                <a:solidFill>
                  <a:srgbClr val="C00000"/>
                </a:solidFill>
                <a:latin typeface="微软雅黑" panose="020B0503020204020204" pitchFamily="34" charset="-122"/>
                <a:ea typeface="微软雅黑" panose="020B0503020204020204" pitchFamily="34" charset="-122"/>
              </a:rPr>
              <a:t>产出总量或就业总量增加</a:t>
            </a:r>
            <a:r>
              <a:rPr lang="zh-CN" altLang="en-US" sz="1600" dirty="0">
                <a:latin typeface="微软雅黑" panose="020B0503020204020204" pitchFamily="34" charset="-122"/>
                <a:ea typeface="微软雅黑" panose="020B0503020204020204" pitchFamily="34" charset="-122"/>
              </a:rPr>
              <a:t>的效应。</a:t>
            </a:r>
          </a:p>
        </p:txBody>
      </p:sp>
    </p:spTree>
    <p:extLst>
      <p:ext uri="{BB962C8B-B14F-4D97-AF65-F5344CB8AC3E}">
        <p14:creationId xmlns:p14="http://schemas.microsoft.com/office/powerpoint/2010/main" val="3595717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21D3AA7-EB93-4F15-A50C-8D4565A4780E}"/>
              </a:ext>
            </a:extLst>
          </p:cNvPr>
          <p:cNvSpPr>
            <a:spLocks noGrp="1"/>
          </p:cNvSpPr>
          <p:nvPr>
            <p:ph type="sldNum" sz="quarter" idx="12"/>
          </p:nvPr>
        </p:nvSpPr>
        <p:spPr/>
        <p:txBody>
          <a:bodyPr/>
          <a:lstStyle/>
          <a:p>
            <a:fld id="{F923ED49-D744-4066-8B28-E413A5EA25A0}" type="slidenum">
              <a:rPr lang="zh-CN" altLang="en-US" smtClean="0"/>
              <a:pPr/>
              <a:t>12</a:t>
            </a:fld>
            <a:endParaRPr lang="zh-CN" altLang="en-US"/>
          </a:p>
        </p:txBody>
      </p:sp>
      <p:sp>
        <p:nvSpPr>
          <p:cNvPr id="6" name="文本框 5">
            <a:extLst>
              <a:ext uri="{FF2B5EF4-FFF2-40B4-BE49-F238E27FC236}">
                <a16:creationId xmlns:a16="http://schemas.microsoft.com/office/drawing/2014/main" id="{09AA8CF1-3162-4ADB-BAA5-7FEA69C840D2}"/>
              </a:ext>
            </a:extLst>
          </p:cNvPr>
          <p:cNvSpPr txBox="1"/>
          <p:nvPr/>
        </p:nvSpPr>
        <p:spPr>
          <a:xfrm>
            <a:off x="714400" y="548680"/>
            <a:ext cx="7715200" cy="5742726"/>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三、国债规模是否存在由挤入效应转变成挤出效应的“阀值”？</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从</a:t>
            </a:r>
            <a:r>
              <a:rPr lang="zh-CN" altLang="en-US" sz="1600" b="1" dirty="0">
                <a:solidFill>
                  <a:srgbClr val="C00000"/>
                </a:solidFill>
                <a:latin typeface="微软雅黑" panose="020B0503020204020204" pitchFamily="34" charset="-122"/>
                <a:ea typeface="微软雅黑" panose="020B0503020204020204" pitchFamily="34" charset="-122"/>
              </a:rPr>
              <a:t>财政政策乘数</a:t>
            </a:r>
            <a:r>
              <a:rPr lang="zh-CN" altLang="en-US" sz="1600" dirty="0">
                <a:latin typeface="微软雅黑" panose="020B0503020204020204" pitchFamily="34" charset="-122"/>
                <a:ea typeface="微软雅黑" panose="020B0503020204020204" pitchFamily="34" charset="-122"/>
              </a:rPr>
              <a:t>的角度来说，在</a:t>
            </a:r>
            <a:r>
              <a:rPr lang="zh-CN" altLang="en-US" sz="1600" b="1" dirty="0">
                <a:solidFill>
                  <a:srgbClr val="C00000"/>
                </a:solidFill>
                <a:latin typeface="微软雅黑" panose="020B0503020204020204" pitchFamily="34" charset="-122"/>
                <a:ea typeface="微软雅黑" panose="020B0503020204020204" pitchFamily="34" charset="-122"/>
              </a:rPr>
              <a:t>政府债务水平较低</a:t>
            </a:r>
            <a:r>
              <a:rPr lang="zh-CN" altLang="en-US" sz="1600" dirty="0">
                <a:latin typeface="微软雅黑" panose="020B0503020204020204" pitchFamily="34" charset="-122"/>
                <a:ea typeface="微软雅黑" panose="020B0503020204020204" pitchFamily="34" charset="-122"/>
              </a:rPr>
              <a:t>时，政府举债对利率的提升幅度较低，</a:t>
            </a:r>
            <a:r>
              <a:rPr lang="zh-CN" altLang="en-US" sz="1600" b="1" dirty="0">
                <a:solidFill>
                  <a:srgbClr val="C00000"/>
                </a:solidFill>
                <a:latin typeface="微软雅黑" panose="020B0503020204020204" pitchFamily="34" charset="-122"/>
                <a:ea typeface="微软雅黑" panose="020B0503020204020204" pitchFamily="34" charset="-122"/>
              </a:rPr>
              <a:t>财政政策乘数为正</a:t>
            </a:r>
            <a:r>
              <a:rPr lang="zh-CN" altLang="en-US" sz="1600" dirty="0">
                <a:latin typeface="微软雅黑" panose="020B0503020204020204" pitchFamily="34" charset="-122"/>
                <a:ea typeface="微软雅黑" panose="020B0503020204020204" pitchFamily="34" charset="-122"/>
              </a:rPr>
              <a:t>，此时实行扩张性的财政政策对私人部门投资的</a:t>
            </a:r>
            <a:r>
              <a:rPr lang="zh-CN" altLang="en-US" sz="1600" b="1" dirty="0">
                <a:solidFill>
                  <a:srgbClr val="C00000"/>
                </a:solidFill>
                <a:latin typeface="微软雅黑" panose="020B0503020204020204" pitchFamily="34" charset="-122"/>
                <a:ea typeface="微软雅黑" panose="020B0503020204020204" pitchFamily="34" charset="-122"/>
              </a:rPr>
              <a:t>挤出效应较小</a:t>
            </a:r>
            <a:r>
              <a:rPr lang="zh-CN" altLang="en-US" sz="1600" dirty="0">
                <a:latin typeface="微软雅黑" panose="020B0503020204020204" pitchFamily="34" charset="-122"/>
                <a:ea typeface="微软雅黑" panose="020B0503020204020204" pitchFamily="34" charset="-122"/>
              </a:rPr>
              <a:t>，对</a:t>
            </a:r>
            <a:r>
              <a:rPr lang="zh-CN" altLang="en-US" sz="1600" b="1" dirty="0">
                <a:solidFill>
                  <a:srgbClr val="C00000"/>
                </a:solidFill>
                <a:latin typeface="微软雅黑" panose="020B0503020204020204" pitchFamily="34" charset="-122"/>
                <a:ea typeface="微软雅黑" panose="020B0503020204020204" pitchFamily="34" charset="-122"/>
              </a:rPr>
              <a:t>经济的促进作用</a:t>
            </a:r>
            <a:r>
              <a:rPr lang="zh-CN" altLang="en-US" sz="1600" dirty="0">
                <a:latin typeface="微软雅黑" panose="020B0503020204020204" pitchFamily="34" charset="-122"/>
                <a:ea typeface="微软雅黑" panose="020B0503020204020204" pitchFamily="34" charset="-122"/>
              </a:rPr>
              <a:t>较为明显。随着政府发债量的不断增加，政府债务水平不断提升，利率水平不断提高，财政政策乘数不断减小，甚至为负。挤出效应不断增大，最终将超过政府债务所带来的正效应，对经济增长产生负面影响。</a:t>
            </a:r>
          </a:p>
          <a:p>
            <a:pPr indent="421200" algn="just">
              <a:lnSpc>
                <a:spcPct val="150000"/>
              </a:lnSpc>
              <a:spcAft>
                <a:spcPts val="600"/>
              </a:spcAft>
            </a:pPr>
            <a:r>
              <a:rPr lang="en-US" altLang="zh-CN" sz="1600" dirty="0">
                <a:latin typeface="微软雅黑" panose="020B0503020204020204" pitchFamily="34" charset="-122"/>
                <a:ea typeface="微软雅黑" panose="020B0503020204020204" pitchFamily="34" charset="-122"/>
              </a:rPr>
              <a:t>2008</a:t>
            </a:r>
            <a:r>
              <a:rPr lang="zh-CN" altLang="en-US" sz="1600" dirty="0">
                <a:latin typeface="微软雅黑" panose="020B0503020204020204" pitchFamily="34" charset="-122"/>
                <a:ea typeface="微软雅黑" panose="020B0503020204020204" pitchFamily="34" charset="-122"/>
              </a:rPr>
              <a:t>年国际金融危机背景下，许多学者就政府债务对经济增长的影响进行了实证分析。其中以哈佛大学的罗格夫和马里兰大学的莱因哈特两人的合作研究提出的</a:t>
            </a:r>
            <a:r>
              <a:rPr lang="zh-CN" altLang="en-US" sz="1600" b="1" dirty="0">
                <a:solidFill>
                  <a:srgbClr val="C00000"/>
                </a:solidFill>
                <a:latin typeface="微软雅黑" panose="020B0503020204020204" pitchFamily="34" charset="-122"/>
                <a:ea typeface="微软雅黑" panose="020B0503020204020204" pitchFamily="34" charset="-122"/>
              </a:rPr>
              <a:t>“阀值论”</a:t>
            </a:r>
            <a:r>
              <a:rPr lang="zh-CN" altLang="en-US" sz="1600" dirty="0">
                <a:latin typeface="微软雅黑" panose="020B0503020204020204" pitchFamily="34" charset="-122"/>
                <a:ea typeface="微软雅黑" panose="020B0503020204020204" pitchFamily="34" charset="-122"/>
              </a:rPr>
              <a:t>最为有名，即政府债务</a:t>
            </a:r>
            <a:r>
              <a:rPr lang="en-US" altLang="zh-CN" sz="1600" dirty="0">
                <a:latin typeface="微软雅黑" panose="020B0503020204020204" pitchFamily="34" charset="-122"/>
                <a:ea typeface="微软雅黑" panose="020B0503020204020204" pitchFamily="34" charset="-122"/>
              </a:rPr>
              <a:t>/GDP</a:t>
            </a:r>
            <a:r>
              <a:rPr lang="zh-CN" altLang="en-US" sz="1600" dirty="0">
                <a:latin typeface="微软雅黑" panose="020B0503020204020204" pitchFamily="34" charset="-122"/>
                <a:ea typeface="微软雅黑" panose="020B0503020204020204" pitchFamily="34" charset="-122"/>
              </a:rPr>
              <a:t>比率超过一定水平时政府债务对经济增长有负效应。这项研究显示，当政府债务与</a:t>
            </a:r>
            <a:r>
              <a:rPr lang="en-US" altLang="zh-CN" sz="1600" dirty="0">
                <a:latin typeface="微软雅黑" panose="020B0503020204020204" pitchFamily="34" charset="-122"/>
                <a:ea typeface="微软雅黑" panose="020B0503020204020204" pitchFamily="34" charset="-122"/>
              </a:rPr>
              <a:t>GDP</a:t>
            </a:r>
            <a:r>
              <a:rPr lang="zh-CN" altLang="en-US" sz="1600" dirty="0">
                <a:latin typeface="微软雅黑" panose="020B0503020204020204" pitchFamily="34" charset="-122"/>
                <a:ea typeface="微软雅黑" panose="020B0503020204020204" pitchFamily="34" charset="-122"/>
              </a:rPr>
              <a:t>比超过</a:t>
            </a:r>
            <a:r>
              <a:rPr lang="en-US" altLang="zh-CN" sz="1600" dirty="0">
                <a:latin typeface="微软雅黑" panose="020B0503020204020204" pitchFamily="34" charset="-122"/>
                <a:ea typeface="微软雅黑" panose="020B0503020204020204" pitchFamily="34" charset="-122"/>
              </a:rPr>
              <a:t>90%</a:t>
            </a:r>
            <a:r>
              <a:rPr lang="zh-CN" altLang="en-US" sz="1600" dirty="0">
                <a:latin typeface="微软雅黑" panose="020B0503020204020204" pitchFamily="34" charset="-122"/>
                <a:ea typeface="微软雅黑" panose="020B0503020204020204" pitchFamily="34" charset="-122"/>
              </a:rPr>
              <a:t>时，与不到</a:t>
            </a:r>
            <a:r>
              <a:rPr lang="en-US" altLang="zh-CN" sz="1600" dirty="0">
                <a:latin typeface="微软雅黑" panose="020B0503020204020204" pitchFamily="34" charset="-122"/>
                <a:ea typeface="微软雅黑" panose="020B0503020204020204" pitchFamily="34" charset="-122"/>
              </a:rPr>
              <a:t>90%</a:t>
            </a:r>
            <a:r>
              <a:rPr lang="zh-CN" altLang="en-US" sz="1600" dirty="0">
                <a:latin typeface="微软雅黑" panose="020B0503020204020204" pitchFamily="34" charset="-122"/>
                <a:ea typeface="微软雅黑" panose="020B0503020204020204" pitchFamily="34" charset="-122"/>
              </a:rPr>
              <a:t>相比，年经济增长率下降</a:t>
            </a:r>
            <a:r>
              <a:rPr lang="en-US" altLang="zh-CN" sz="1600" dirty="0">
                <a:latin typeface="微软雅黑" panose="020B0503020204020204" pitchFamily="34" charset="-122"/>
                <a:ea typeface="微软雅黑" panose="020B0503020204020204" pitchFamily="34" charset="-122"/>
              </a:rPr>
              <a:t>1.2%</a:t>
            </a:r>
            <a:r>
              <a:rPr lang="zh-CN" altLang="en-US" sz="1600" dirty="0">
                <a:latin typeface="微软雅黑" panose="020B0503020204020204" pitchFamily="34" charset="-122"/>
                <a:ea typeface="微软雅黑" panose="020B0503020204020204" pitchFamily="34" charset="-122"/>
              </a:rPr>
              <a:t>。当政府债务比例较小时，没有观测到债务增加对经济增长产生影响。但是债务一旦超过</a:t>
            </a:r>
            <a:r>
              <a:rPr lang="en-US" altLang="zh-CN" sz="1600" dirty="0">
                <a:latin typeface="微软雅黑" panose="020B0503020204020204" pitchFamily="34" charset="-122"/>
                <a:ea typeface="微软雅黑" panose="020B0503020204020204" pitchFamily="34" charset="-122"/>
              </a:rPr>
              <a:t>GDP</a:t>
            </a:r>
            <a:r>
              <a:rPr lang="zh-CN" altLang="en-US" sz="1600" dirty="0">
                <a:latin typeface="微软雅黑" panose="020B0503020204020204" pitchFamily="34" charset="-122"/>
                <a:ea typeface="微软雅黑" panose="020B0503020204020204" pitchFamily="34" charset="-122"/>
              </a:rPr>
              <a:t>的</a:t>
            </a:r>
            <a:r>
              <a:rPr lang="en-US" altLang="zh-CN" sz="1600" dirty="0">
                <a:latin typeface="微软雅黑" panose="020B0503020204020204" pitchFamily="34" charset="-122"/>
                <a:ea typeface="微软雅黑" panose="020B0503020204020204" pitchFamily="34" charset="-122"/>
              </a:rPr>
              <a:t>90%</a:t>
            </a:r>
            <a:r>
              <a:rPr lang="zh-CN" altLang="en-US" sz="1600" dirty="0">
                <a:latin typeface="微软雅黑" panose="020B0503020204020204" pitchFamily="34" charset="-122"/>
                <a:ea typeface="微软雅黑" panose="020B0503020204020204" pitchFamily="34" charset="-122"/>
              </a:rPr>
              <a:t>，就会出现经济增长随着债务增加而下降的倾向。从这种非线形关系推断，存在着</a:t>
            </a:r>
            <a:r>
              <a:rPr lang="en-US" altLang="zh-CN" sz="1600" b="1" dirty="0">
                <a:solidFill>
                  <a:srgbClr val="C00000"/>
                </a:solidFill>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政府债务积累阻碍经济增长</a:t>
            </a:r>
            <a:r>
              <a:rPr lang="en-US" altLang="zh-CN" sz="1600" b="1" dirty="0">
                <a:solidFill>
                  <a:srgbClr val="C00000"/>
                </a:solidFill>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的因果关系。</a:t>
            </a:r>
          </a:p>
        </p:txBody>
      </p:sp>
    </p:spTree>
    <p:extLst>
      <p:ext uri="{BB962C8B-B14F-4D97-AF65-F5344CB8AC3E}">
        <p14:creationId xmlns:p14="http://schemas.microsoft.com/office/powerpoint/2010/main" val="1320104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2D9331F-9509-4833-A1B4-5F591E424CDA}"/>
              </a:ext>
            </a:extLst>
          </p:cNvPr>
          <p:cNvSpPr>
            <a:spLocks noGrp="1"/>
          </p:cNvSpPr>
          <p:nvPr>
            <p:ph type="sldNum" sz="quarter" idx="12"/>
          </p:nvPr>
        </p:nvSpPr>
        <p:spPr/>
        <p:txBody>
          <a:bodyPr/>
          <a:lstStyle/>
          <a:p>
            <a:fld id="{F923ED49-D744-4066-8B28-E413A5EA25A0}" type="slidenum">
              <a:rPr lang="zh-CN" altLang="en-US" smtClean="0"/>
              <a:pPr/>
              <a:t>13</a:t>
            </a:fld>
            <a:endParaRPr lang="zh-CN" altLang="en-US"/>
          </a:p>
        </p:txBody>
      </p:sp>
      <p:sp>
        <p:nvSpPr>
          <p:cNvPr id="4" name="文本框 3">
            <a:extLst>
              <a:ext uri="{FF2B5EF4-FFF2-40B4-BE49-F238E27FC236}">
                <a16:creationId xmlns:a16="http://schemas.microsoft.com/office/drawing/2014/main" id="{69DBC528-1CB3-4133-B595-C0CF931E528A}"/>
              </a:ext>
            </a:extLst>
          </p:cNvPr>
          <p:cNvSpPr txBox="1"/>
          <p:nvPr/>
        </p:nvSpPr>
        <p:spPr>
          <a:xfrm>
            <a:off x="827584" y="764704"/>
            <a:ext cx="7488832" cy="5527282"/>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公共债务被认为拖累了长期平均 </a:t>
            </a:r>
            <a:r>
              <a:rPr lang="en-US" altLang="zh-CN" sz="1600" dirty="0">
                <a:latin typeface="微软雅黑" panose="020B0503020204020204" pitchFamily="34" charset="-122"/>
                <a:ea typeface="微软雅黑" panose="020B0503020204020204" pitchFamily="34" charset="-122"/>
              </a:rPr>
              <a:t>GDP </a:t>
            </a:r>
            <a:r>
              <a:rPr lang="zh-CN" altLang="en-US" sz="1600" dirty="0">
                <a:latin typeface="微软雅黑" panose="020B0503020204020204" pitchFamily="34" charset="-122"/>
                <a:ea typeface="微软雅黑" panose="020B0503020204020204" pitchFamily="34" charset="-122"/>
              </a:rPr>
              <a:t>增长的主要原因有：</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第一，随着债务增长，</a:t>
            </a:r>
            <a:r>
              <a:rPr lang="zh-CN" altLang="en-US" sz="1600" b="1" dirty="0">
                <a:solidFill>
                  <a:srgbClr val="C00000"/>
                </a:solidFill>
                <a:latin typeface="微软雅黑" panose="020B0503020204020204" pitchFamily="34" charset="-122"/>
                <a:ea typeface="微软雅黑" panose="020B0503020204020204" pitchFamily="34" charset="-122"/>
              </a:rPr>
              <a:t>利息支出也会增长</a:t>
            </a:r>
            <a:r>
              <a:rPr lang="zh-CN" altLang="en-US" sz="1600" dirty="0">
                <a:latin typeface="微软雅黑" panose="020B0503020204020204" pitchFamily="34" charset="-122"/>
                <a:ea typeface="微软雅黑" panose="020B0503020204020204" pitchFamily="34" charset="-122"/>
              </a:rPr>
              <a:t>。本息负担越重，意味着税收越高，政府支出效率越低。由于很大一部分债务由外国持有，国内投资及国内消费可用的资源就减少了。更糟的是，高债务需要的高税收是扭曲的，会阻碍经济活动甚至遏制经济增长。</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第二，随着债务增长，</a:t>
            </a:r>
            <a:r>
              <a:rPr lang="zh-CN" altLang="en-US" sz="1600" b="1" dirty="0">
                <a:solidFill>
                  <a:srgbClr val="C00000"/>
                </a:solidFill>
                <a:latin typeface="微软雅黑" panose="020B0503020204020204" pitchFamily="34" charset="-122"/>
                <a:ea typeface="微软雅黑" panose="020B0503020204020204" pitchFamily="34" charset="-122"/>
              </a:rPr>
              <a:t>主权信用风险溢价也会升高</a:t>
            </a:r>
            <a:r>
              <a:rPr lang="zh-CN" altLang="en-US" sz="1600" dirty="0">
                <a:latin typeface="微软雅黑" panose="020B0503020204020204" pitchFamily="34" charset="-122"/>
                <a:ea typeface="微软雅黑" panose="020B0503020204020204" pitchFamily="34" charset="-122"/>
              </a:rPr>
              <a:t>。经济学和政治学都对税率上限作出了规定。如果一国维持税收可持续需要将税率提高至该上限之上，那么该国不得不面对主权信用违约，要么是直接违约或通过通胀违约。随着债务水平的上升，该税率上限被突破的概率就越大。主权风险溢价上升，导致借贷成本上升，私人投资及长期增长都将放缓。</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第三，随着债务增长，政府丧失了采取逆周期政策的灵活性，因而导致了较高的</a:t>
            </a:r>
            <a:r>
              <a:rPr lang="zh-CN" altLang="en-US" sz="1600" b="1" dirty="0">
                <a:solidFill>
                  <a:srgbClr val="C00000"/>
                </a:solidFill>
                <a:latin typeface="微软雅黑" panose="020B0503020204020204" pitchFamily="34" charset="-122"/>
                <a:ea typeface="微软雅黑" panose="020B0503020204020204" pitchFamily="34" charset="-122"/>
              </a:rPr>
              <a:t>不稳定性、不确定性以及低增长率</a:t>
            </a:r>
            <a:r>
              <a:rPr lang="zh-CN" altLang="en-US" sz="1600" dirty="0">
                <a:latin typeface="微软雅黑" panose="020B0503020204020204" pitchFamily="34" charset="-122"/>
                <a:ea typeface="微软雅黑" panose="020B0503020204020204" pitchFamily="34" charset="-122"/>
              </a:rPr>
              <a:t>。</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不过上述“阀值论”也受到了以克鲁格曼为代表的一批经济学家的反对。他们认为，在政府债务与经济增长之间并不存在稳定的单一关系（张启迪，</a:t>
            </a:r>
            <a:r>
              <a:rPr lang="en-US" altLang="zh-CN" sz="1600" dirty="0">
                <a:latin typeface="微软雅黑" panose="020B0503020204020204" pitchFamily="34" charset="-122"/>
                <a:ea typeface="微软雅黑" panose="020B0503020204020204" pitchFamily="34" charset="-122"/>
              </a:rPr>
              <a:t>2015</a:t>
            </a:r>
            <a:r>
              <a:rPr lang="zh-CN" altLang="en-US" sz="16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482646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49281BA-2C0E-429D-8A0E-184A0503504E}"/>
              </a:ext>
            </a:extLst>
          </p:cNvPr>
          <p:cNvSpPr>
            <a:spLocks noGrp="1"/>
          </p:cNvSpPr>
          <p:nvPr>
            <p:ph type="sldNum" sz="quarter" idx="12"/>
          </p:nvPr>
        </p:nvSpPr>
        <p:spPr/>
        <p:txBody>
          <a:bodyPr/>
          <a:lstStyle/>
          <a:p>
            <a:fld id="{F923ED49-D744-4066-8B28-E413A5EA25A0}" type="slidenum">
              <a:rPr lang="zh-CN" altLang="en-US" smtClean="0"/>
              <a:pPr/>
              <a:t>14</a:t>
            </a:fld>
            <a:endParaRPr lang="zh-CN" altLang="en-US"/>
          </a:p>
        </p:txBody>
      </p:sp>
      <p:sp>
        <p:nvSpPr>
          <p:cNvPr id="4" name="文本框 3">
            <a:extLst>
              <a:ext uri="{FF2B5EF4-FFF2-40B4-BE49-F238E27FC236}">
                <a16:creationId xmlns:a16="http://schemas.microsoft.com/office/drawing/2014/main" id="{F35899A2-16EF-4F06-A82A-FBA6BE46C162}"/>
              </a:ext>
            </a:extLst>
          </p:cNvPr>
          <p:cNvSpPr txBox="1"/>
          <p:nvPr/>
        </p:nvSpPr>
        <p:spPr>
          <a:xfrm>
            <a:off x="863588" y="680747"/>
            <a:ext cx="7416824" cy="5496505"/>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四、我国的积极财政政策</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从</a:t>
            </a:r>
            <a:r>
              <a:rPr lang="en-US" altLang="zh-CN" sz="1600" dirty="0">
                <a:latin typeface="微软雅黑" panose="020B0503020204020204" pitchFamily="34" charset="-122"/>
                <a:ea typeface="微软雅黑" panose="020B0503020204020204" pitchFamily="34" charset="-122"/>
              </a:rPr>
              <a:t>1998</a:t>
            </a:r>
            <a:r>
              <a:rPr lang="zh-CN" altLang="en-US" sz="1600" dirty="0">
                <a:latin typeface="微软雅黑" panose="020B0503020204020204" pitchFamily="34" charset="-122"/>
                <a:ea typeface="微软雅黑" panose="020B0503020204020204" pitchFamily="34" charset="-122"/>
              </a:rPr>
              <a:t>年开始，国债政策在我国宏观经济政策中发挥出越来越重要的作用。</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我国国债投资对经济增长和社会发展的作用体现在</a:t>
            </a:r>
            <a:r>
              <a:rPr lang="zh-CN" altLang="en-US" sz="1600" b="1" dirty="0">
                <a:solidFill>
                  <a:srgbClr val="C00000"/>
                </a:solidFill>
                <a:latin typeface="微软雅黑" panose="020B0503020204020204" pitchFamily="34" charset="-122"/>
                <a:ea typeface="微软雅黑" panose="020B0503020204020204" pitchFamily="34" charset="-122"/>
              </a:rPr>
              <a:t>三个方面</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大规模国债投资于</a:t>
            </a:r>
            <a:r>
              <a:rPr lang="zh-CN" altLang="en-US" sz="1600" b="1" dirty="0">
                <a:solidFill>
                  <a:srgbClr val="C00000"/>
                </a:solidFill>
                <a:latin typeface="微软雅黑" panose="020B0503020204020204" pitchFamily="34" charset="-122"/>
                <a:ea typeface="微软雅黑" panose="020B0503020204020204" pitchFamily="34" charset="-122"/>
              </a:rPr>
              <a:t>基础设施建设</a:t>
            </a:r>
            <a:r>
              <a:rPr lang="zh-CN" altLang="en-US" sz="1600" dirty="0">
                <a:latin typeface="微软雅黑" panose="020B0503020204020204" pitchFamily="34" charset="-122"/>
                <a:ea typeface="微软雅黑" panose="020B0503020204020204" pitchFamily="34" charset="-122"/>
              </a:rPr>
              <a:t>，适应了反周期宏观调控的需要，提高了公共产品与准公共产品的供给能力，为非政府部门的投资创造了较好的环境；</a:t>
            </a:r>
            <a:endParaRPr lang="en-US" altLang="zh-CN" sz="1600" dirty="0">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将</a:t>
            </a:r>
            <a:r>
              <a:rPr lang="zh-CN" altLang="en-US" sz="1600" b="1" dirty="0">
                <a:solidFill>
                  <a:srgbClr val="C00000"/>
                </a:solidFill>
                <a:latin typeface="微软雅黑" panose="020B0503020204020204" pitchFamily="34" charset="-122"/>
                <a:ea typeface="微软雅黑" panose="020B0503020204020204" pitchFamily="34" charset="-122"/>
              </a:rPr>
              <a:t>公共支出项目</a:t>
            </a:r>
            <a:r>
              <a:rPr lang="zh-CN" altLang="en-US" sz="1600" dirty="0">
                <a:latin typeface="微软雅黑" panose="020B0503020204020204" pitchFamily="34" charset="-122"/>
                <a:ea typeface="微软雅黑" panose="020B0503020204020204" pitchFamily="34" charset="-122"/>
              </a:rPr>
              <a:t>与</a:t>
            </a:r>
            <a:r>
              <a:rPr lang="zh-CN" altLang="en-US" sz="1600" b="1" dirty="0">
                <a:solidFill>
                  <a:srgbClr val="C00000"/>
                </a:solidFill>
                <a:latin typeface="微软雅黑" panose="020B0503020204020204" pitchFamily="34" charset="-122"/>
                <a:ea typeface="微软雅黑" panose="020B0503020204020204" pitchFamily="34" charset="-122"/>
              </a:rPr>
              <a:t>企业技术改造</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产业政策</a:t>
            </a:r>
            <a:r>
              <a:rPr lang="zh-CN" altLang="en-US" sz="1600" dirty="0">
                <a:latin typeface="微软雅黑" panose="020B0503020204020204" pitchFamily="34" charset="-122"/>
                <a:ea typeface="微软雅黑" panose="020B0503020204020204" pitchFamily="34" charset="-122"/>
              </a:rPr>
              <a:t>结合起来，启动重点企业、重点行业和重点产品的投资需求，改善供给，提升了产业结构能级；</a:t>
            </a:r>
            <a:endParaRPr lang="en-US" altLang="zh-CN" sz="1600" dirty="0">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利用国债资金全面开展</a:t>
            </a:r>
            <a:r>
              <a:rPr lang="zh-CN" altLang="en-US" sz="1600" b="1" dirty="0">
                <a:solidFill>
                  <a:srgbClr val="C00000"/>
                </a:solidFill>
                <a:latin typeface="微软雅黑" panose="020B0503020204020204" pitchFamily="34" charset="-122"/>
                <a:ea typeface="微软雅黑" panose="020B0503020204020204" pitchFamily="34" charset="-122"/>
              </a:rPr>
              <a:t>生态建设和环境保护工程</a:t>
            </a:r>
            <a:r>
              <a:rPr lang="zh-CN" altLang="en-US" sz="1600" dirty="0">
                <a:latin typeface="微软雅黑" panose="020B0503020204020204" pitchFamily="34" charset="-122"/>
                <a:ea typeface="微软雅黑" panose="020B0503020204020204" pitchFamily="34" charset="-122"/>
              </a:rPr>
              <a:t>，促进了经济可持续发展。</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自</a:t>
            </a:r>
            <a:r>
              <a:rPr lang="en-US" altLang="zh-CN" sz="1600" dirty="0">
                <a:latin typeface="微软雅黑" panose="020B0503020204020204" pitchFamily="34" charset="-122"/>
                <a:ea typeface="微软雅黑" panose="020B0503020204020204" pitchFamily="34" charset="-122"/>
              </a:rPr>
              <a:t>1981</a:t>
            </a:r>
            <a:r>
              <a:rPr lang="zh-CN" altLang="en-US" sz="1600" dirty="0">
                <a:latin typeface="微软雅黑" panose="020B0503020204020204" pitchFamily="34" charset="-122"/>
                <a:ea typeface="微软雅黑" panose="020B0503020204020204" pitchFamily="34" charset="-122"/>
              </a:rPr>
              <a:t>年恢复国债发行以来，我国的</a:t>
            </a:r>
            <a:r>
              <a:rPr lang="zh-CN" altLang="en-US" sz="1600" b="1" dirty="0">
                <a:solidFill>
                  <a:srgbClr val="C00000"/>
                </a:solidFill>
                <a:latin typeface="微软雅黑" panose="020B0503020204020204" pitchFamily="34" charset="-122"/>
                <a:ea typeface="微软雅黑" panose="020B0503020204020204" pitchFamily="34" charset="-122"/>
              </a:rPr>
              <a:t>国债发行</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国民经济增长</a:t>
            </a:r>
            <a:r>
              <a:rPr lang="zh-CN" altLang="en-US" sz="1600" dirty="0">
                <a:latin typeface="微软雅黑" panose="020B0503020204020204" pitchFamily="34" charset="-122"/>
                <a:ea typeface="微软雅黑" panose="020B0503020204020204" pitchFamily="34" charset="-122"/>
              </a:rPr>
              <a:t>存在明显的</a:t>
            </a:r>
            <a:r>
              <a:rPr lang="zh-CN" altLang="en-US" sz="1600" b="1" dirty="0">
                <a:solidFill>
                  <a:srgbClr val="C00000"/>
                </a:solidFill>
                <a:latin typeface="微软雅黑" panose="020B0503020204020204" pitchFamily="34" charset="-122"/>
                <a:ea typeface="微软雅黑" panose="020B0503020204020204" pitchFamily="34" charset="-122"/>
              </a:rPr>
              <a:t>正相关</a:t>
            </a:r>
            <a:r>
              <a:rPr lang="zh-CN" altLang="en-US" sz="1600" dirty="0">
                <a:latin typeface="微软雅黑" panose="020B0503020204020204" pitchFamily="34" charset="-122"/>
                <a:ea typeface="微软雅黑" panose="020B0503020204020204" pitchFamily="34" charset="-122"/>
              </a:rPr>
              <a:t>关系。与此同时，国债资金的投向有助于调整经济结构，体现为由发行国债而扩大的政府投资起到了</a:t>
            </a:r>
            <a:r>
              <a:rPr lang="zh-CN" altLang="en-US" sz="1600" b="1" dirty="0">
                <a:solidFill>
                  <a:srgbClr val="C00000"/>
                </a:solidFill>
                <a:latin typeface="微软雅黑" panose="020B0503020204020204" pitchFamily="34" charset="-122"/>
                <a:ea typeface="微软雅黑" panose="020B0503020204020204" pitchFamily="34" charset="-122"/>
              </a:rPr>
              <a:t>双重调节作用</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政府投资本身旨在消除产业结构瓶颈；</a:t>
            </a:r>
            <a:r>
              <a:rPr lang="zh-CN" altLang="en-US" sz="1600" b="1" dirty="0">
                <a:solidFill>
                  <a:srgbClr val="C00000"/>
                </a:solidFill>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政府投资通过示范效应诱导非政府投资逐步实现产业结构优化，实现总供给与总需求在结构上的平衡。</a:t>
            </a:r>
          </a:p>
        </p:txBody>
      </p:sp>
    </p:spTree>
    <p:extLst>
      <p:ext uri="{BB962C8B-B14F-4D97-AF65-F5344CB8AC3E}">
        <p14:creationId xmlns:p14="http://schemas.microsoft.com/office/powerpoint/2010/main" val="2750159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国债政策中性论</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124012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E24AA6C-65A0-4E4E-A82D-8F0B77038FFC}"/>
              </a:ext>
            </a:extLst>
          </p:cNvPr>
          <p:cNvSpPr>
            <a:spLocks noGrp="1"/>
          </p:cNvSpPr>
          <p:nvPr>
            <p:ph type="sldNum" sz="quarter" idx="12"/>
          </p:nvPr>
        </p:nvSpPr>
        <p:spPr/>
        <p:txBody>
          <a:bodyPr/>
          <a:lstStyle/>
          <a:p>
            <a:fld id="{F923ED49-D744-4066-8B28-E413A5EA25A0}" type="slidenum">
              <a:rPr lang="zh-CN" altLang="en-US" smtClean="0"/>
              <a:pPr/>
              <a:t>16</a:t>
            </a:fld>
            <a:endParaRPr lang="zh-CN" altLang="en-US"/>
          </a:p>
        </p:txBody>
      </p:sp>
      <p:sp>
        <p:nvSpPr>
          <p:cNvPr id="4" name="文本框 3">
            <a:extLst>
              <a:ext uri="{FF2B5EF4-FFF2-40B4-BE49-F238E27FC236}">
                <a16:creationId xmlns:a16="http://schemas.microsoft.com/office/drawing/2014/main" id="{1FC4B3B0-3154-4829-8F81-BFD03D19E7C6}"/>
              </a:ext>
            </a:extLst>
          </p:cNvPr>
          <p:cNvSpPr txBox="1"/>
          <p:nvPr/>
        </p:nvSpPr>
        <p:spPr>
          <a:xfrm>
            <a:off x="827584" y="620688"/>
            <a:ext cx="7632848" cy="6712222"/>
          </a:xfrm>
          <a:prstGeom prst="rect">
            <a:avLst/>
          </a:prstGeom>
          <a:noFill/>
        </p:spPr>
        <p:txBody>
          <a:bodyPr wrap="square" rtlCol="0">
            <a:spAutoFit/>
          </a:bodyPr>
          <a:lstStyle/>
          <a:p>
            <a:pPr indent="421200" algn="just">
              <a:lnSpc>
                <a:spcPct val="150000"/>
              </a:lnSpc>
              <a:spcAft>
                <a:spcPts val="600"/>
              </a:spcAft>
            </a:pPr>
            <a:r>
              <a:rPr lang="en-US" altLang="zh-CN" sz="1600" dirty="0">
                <a:latin typeface="微软雅黑" panose="020B0503020204020204" pitchFamily="34" charset="-122"/>
                <a:ea typeface="微软雅黑" panose="020B0503020204020204" pitchFamily="34" charset="-122"/>
              </a:rPr>
              <a:t>1820</a:t>
            </a:r>
            <a:r>
              <a:rPr lang="zh-CN" altLang="en-US" sz="1600" dirty="0">
                <a:latin typeface="微软雅黑" panose="020B0503020204020204" pitchFamily="34" charset="-122"/>
                <a:ea typeface="微软雅黑" panose="020B0503020204020204" pitchFamily="34" charset="-122"/>
              </a:rPr>
              <a:t>年，英国经济学家大卫</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李嘉图认为，政府为筹措战争或其他经费，采用</a:t>
            </a:r>
            <a:r>
              <a:rPr lang="zh-CN" altLang="en-US" sz="1600" b="1" dirty="0">
                <a:solidFill>
                  <a:srgbClr val="C00000"/>
                </a:solidFill>
                <a:latin typeface="微软雅黑" panose="020B0503020204020204" pitchFamily="34" charset="-122"/>
                <a:ea typeface="微软雅黑" panose="020B0503020204020204" pitchFamily="34" charset="-122"/>
              </a:rPr>
              <a:t>征税</a:t>
            </a:r>
            <a:r>
              <a:rPr lang="zh-CN" altLang="en-US" sz="1600" dirty="0">
                <a:latin typeface="微软雅黑" panose="020B0503020204020204" pitchFamily="34" charset="-122"/>
                <a:ea typeface="微软雅黑" panose="020B0503020204020204" pitchFamily="34" charset="-122"/>
              </a:rPr>
              <a:t>还是</a:t>
            </a:r>
            <a:r>
              <a:rPr lang="zh-CN" altLang="en-US" sz="1600" b="1" dirty="0">
                <a:solidFill>
                  <a:srgbClr val="C00000"/>
                </a:solidFill>
                <a:latin typeface="微软雅黑" panose="020B0503020204020204" pitchFamily="34" charset="-122"/>
                <a:ea typeface="微软雅黑" panose="020B0503020204020204" pitchFamily="34" charset="-122"/>
              </a:rPr>
              <a:t>发行公债</a:t>
            </a:r>
            <a:r>
              <a:rPr lang="zh-CN" altLang="en-US" sz="1600" dirty="0">
                <a:latin typeface="微软雅黑" panose="020B0503020204020204" pitchFamily="34" charset="-122"/>
                <a:ea typeface="微软雅黑" panose="020B0503020204020204" pitchFamily="34" charset="-122"/>
              </a:rPr>
              <a:t>的影响是</a:t>
            </a:r>
            <a:r>
              <a:rPr lang="zh-CN" altLang="en-US" sz="1600" b="1" dirty="0">
                <a:solidFill>
                  <a:srgbClr val="C00000"/>
                </a:solidFill>
                <a:latin typeface="微软雅黑" panose="020B0503020204020204" pitchFamily="34" charset="-122"/>
                <a:ea typeface="微软雅黑" panose="020B0503020204020204" pitchFamily="34" charset="-122"/>
              </a:rPr>
              <a:t>等价</a:t>
            </a:r>
            <a:r>
              <a:rPr lang="zh-CN" altLang="en-US" sz="1600" dirty="0">
                <a:latin typeface="微软雅黑" panose="020B0503020204020204" pitchFamily="34" charset="-122"/>
                <a:ea typeface="微软雅黑" panose="020B0503020204020204" pitchFamily="34" charset="-122"/>
              </a:rPr>
              <a:t>的 。也就是说，公债无非是延迟的税收。根据这个定理，政府发行公债并不会推高利率，对私人投资不会产生挤出效应，也不会增加通货膨胀的压力。</a:t>
            </a:r>
            <a:r>
              <a:rPr lang="en-US" altLang="zh-CN" sz="1600" dirty="0">
                <a:latin typeface="微软雅黑" panose="020B0503020204020204" pitchFamily="34" charset="-122"/>
                <a:ea typeface="微软雅黑" panose="020B0503020204020204" pitchFamily="34" charset="-122"/>
              </a:rPr>
              <a:t>1974</a:t>
            </a:r>
            <a:r>
              <a:rPr lang="zh-CN" altLang="en-US" sz="1600" dirty="0">
                <a:latin typeface="微软雅黑" panose="020B0503020204020204" pitchFamily="34" charset="-122"/>
                <a:ea typeface="微软雅黑" panose="020B0503020204020204" pitchFamily="34" charset="-122"/>
              </a:rPr>
              <a:t>年，美国哈佛大学教授巴罗用现代经济学理论对李嘉图的上述思想进行重新阐述。由此，他们的这一观点又被称为</a:t>
            </a:r>
            <a:r>
              <a:rPr lang="zh-CN" altLang="en-US" sz="1600" b="1" dirty="0">
                <a:solidFill>
                  <a:srgbClr val="C00000"/>
                </a:solidFill>
                <a:latin typeface="微软雅黑" panose="020B0503020204020204" pitchFamily="34" charset="-122"/>
                <a:ea typeface="微软雅黑" panose="020B0503020204020204" pitchFamily="34" charset="-122"/>
              </a:rPr>
              <a:t>巴罗－李嘉图等价定理</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Ricardo-Barro Equivalence Theorem</a:t>
            </a:r>
            <a:r>
              <a:rPr lang="zh-CN" altLang="en-US" sz="1600" dirty="0">
                <a:latin typeface="微软雅黑" panose="020B0503020204020204" pitchFamily="34" charset="-122"/>
                <a:ea typeface="微软雅黑" panose="020B0503020204020204" pitchFamily="34" charset="-122"/>
              </a:rPr>
              <a:t>）。（详例请见教材）</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巴罗－李嘉图等价定理也有一些明显的</a:t>
            </a:r>
            <a:r>
              <a:rPr lang="zh-CN" altLang="en-US" sz="1600" b="1" dirty="0">
                <a:solidFill>
                  <a:srgbClr val="C00000"/>
                </a:solidFill>
                <a:latin typeface="微软雅黑" panose="020B0503020204020204" pitchFamily="34" charset="-122"/>
                <a:ea typeface="微软雅黑" panose="020B0503020204020204" pitchFamily="34" charset="-122"/>
              </a:rPr>
              <a:t>局限性</a:t>
            </a:r>
            <a:r>
              <a:rPr lang="zh-CN" altLang="en-US" sz="1600" dirty="0">
                <a:latin typeface="微软雅黑" panose="020B0503020204020204" pitchFamily="34" charset="-122"/>
                <a:ea typeface="微软雅黑" panose="020B0503020204020204" pitchFamily="34" charset="-122"/>
              </a:rPr>
              <a:t>：</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第一，公共部门可能比家庭具有更长的借债视野。如果政府今年</a:t>
            </a:r>
            <a:r>
              <a:rPr lang="zh-CN" altLang="en-US" sz="1600" b="1" dirty="0">
                <a:solidFill>
                  <a:srgbClr val="C00000"/>
                </a:solidFill>
                <a:latin typeface="微软雅黑" panose="020B0503020204020204" pitchFamily="34" charset="-122"/>
                <a:ea typeface="微软雅黑" panose="020B0503020204020204" pitchFamily="34" charset="-122"/>
              </a:rPr>
              <a:t>减少税收</a:t>
            </a:r>
            <a:r>
              <a:rPr lang="zh-CN" altLang="en-US" sz="1600" dirty="0">
                <a:latin typeface="微软雅黑" panose="020B0503020204020204" pitchFamily="34" charset="-122"/>
                <a:ea typeface="微软雅黑" panose="020B0503020204020204" pitchFamily="34" charset="-122"/>
              </a:rPr>
              <a:t>，它可以持续积累债务数十年，直到遥远的将来再提高税收。此时，今天的家庭将会把现在的减税看作是真实的收入增加，从而</a:t>
            </a:r>
            <a:r>
              <a:rPr lang="zh-CN" altLang="en-US" sz="1600" b="1" dirty="0">
                <a:solidFill>
                  <a:srgbClr val="C00000"/>
                </a:solidFill>
                <a:latin typeface="微软雅黑" panose="020B0503020204020204" pitchFamily="34" charset="-122"/>
                <a:ea typeface="微软雅黑" panose="020B0503020204020204" pitchFamily="34" charset="-122"/>
              </a:rPr>
              <a:t>刺激了家庭的消费</a:t>
            </a:r>
            <a:r>
              <a:rPr lang="zh-CN" altLang="en-US" sz="1600" dirty="0">
                <a:latin typeface="微软雅黑" panose="020B0503020204020204" pitchFamily="34" charset="-122"/>
                <a:ea typeface="微软雅黑" panose="020B0503020204020204" pitchFamily="34" charset="-122"/>
              </a:rPr>
              <a:t>。</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第二，</a:t>
            </a:r>
            <a:r>
              <a:rPr lang="zh-CN" altLang="en-US" sz="1600" b="1" dirty="0">
                <a:solidFill>
                  <a:srgbClr val="C00000"/>
                </a:solidFill>
                <a:latin typeface="微软雅黑" panose="020B0503020204020204" pitchFamily="34" charset="-122"/>
                <a:ea typeface="微软雅黑" panose="020B0503020204020204" pitchFamily="34" charset="-122"/>
              </a:rPr>
              <a:t>金融市场的一些缺陷</a:t>
            </a:r>
            <a:r>
              <a:rPr lang="zh-CN" altLang="en-US" sz="1600" dirty="0">
                <a:latin typeface="微软雅黑" panose="020B0503020204020204" pitchFamily="34" charset="-122"/>
                <a:ea typeface="微软雅黑" panose="020B0503020204020204" pitchFamily="34" charset="-122"/>
              </a:rPr>
              <a:t>也可能导致该定理失效。对于许多低收入家庭而言，理财原则是</a:t>
            </a:r>
            <a:r>
              <a:rPr lang="zh-CN" altLang="en-US" sz="1600" b="1" dirty="0">
                <a:solidFill>
                  <a:srgbClr val="C00000"/>
                </a:solidFill>
                <a:latin typeface="微软雅黑" panose="020B0503020204020204" pitchFamily="34" charset="-122"/>
                <a:ea typeface="微软雅黑" panose="020B0503020204020204" pitchFamily="34" charset="-122"/>
              </a:rPr>
              <a:t>以收定支</a:t>
            </a:r>
            <a:r>
              <a:rPr lang="zh-CN" altLang="en-US" sz="1600" dirty="0">
                <a:latin typeface="微软雅黑" panose="020B0503020204020204" pitchFamily="34" charset="-122"/>
                <a:ea typeface="微软雅黑" panose="020B0503020204020204" pitchFamily="34" charset="-122"/>
              </a:rPr>
              <a:t>，现在可支配收入的任何增加都会使其增加开支，不可能把当前的减税收入留给将来的后代。</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第三，</a:t>
            </a:r>
            <a:r>
              <a:rPr lang="zh-CN" altLang="en-US" sz="1600" b="1" dirty="0">
                <a:solidFill>
                  <a:srgbClr val="C00000"/>
                </a:solidFill>
                <a:latin typeface="微软雅黑" panose="020B0503020204020204" pitchFamily="34" charset="-122"/>
                <a:ea typeface="微软雅黑" panose="020B0503020204020204" pitchFamily="34" charset="-122"/>
              </a:rPr>
              <a:t>税收制度</a:t>
            </a:r>
            <a:r>
              <a:rPr lang="zh-CN" altLang="en-US" sz="1600" dirty="0">
                <a:latin typeface="微软雅黑" panose="020B0503020204020204" pitchFamily="34" charset="-122"/>
                <a:ea typeface="微软雅黑" panose="020B0503020204020204" pitchFamily="34" charset="-122"/>
              </a:rPr>
              <a:t>也会影响该定理的有效性。例如，在政府实施结构性减税时，可能意味着将来对资本收入的增税，这种减税可能导致私人储蓄下降。又例如，累进的遗产税刺激了当前消费，影响了留有遗产的积极性。</a:t>
            </a:r>
          </a:p>
          <a:p>
            <a:pPr indent="421200" algn="just">
              <a:lnSpc>
                <a:spcPct val="150000"/>
              </a:lnSpc>
              <a:spcAft>
                <a:spcPts val="600"/>
              </a:spcAft>
            </a:pPr>
            <a:endParaRPr lang="zh-CN" altLang="en-US" sz="1600" dirty="0">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id="{2DB3B734-864A-4D2D-BA44-CFB6CDCC0F3C}"/>
              </a:ext>
            </a:extLst>
          </p:cNvPr>
          <p:cNvGrpSpPr/>
          <p:nvPr/>
        </p:nvGrpSpPr>
        <p:grpSpPr>
          <a:xfrm>
            <a:off x="705702" y="2899889"/>
            <a:ext cx="8003231" cy="3958111"/>
            <a:chOff x="1045180" y="1679491"/>
            <a:chExt cx="9402400" cy="1101436"/>
          </a:xfrm>
        </p:grpSpPr>
        <p:sp>
          <p:nvSpPr>
            <p:cNvPr id="17" name="圆角矩形 52">
              <a:extLst>
                <a:ext uri="{FF2B5EF4-FFF2-40B4-BE49-F238E27FC236}">
                  <a16:creationId xmlns:a16="http://schemas.microsoft.com/office/drawing/2014/main" id="{0E511AA8-3676-4330-8D64-5C5A66EE5BC4}"/>
                </a:ext>
              </a:extLst>
            </p:cNvPr>
            <p:cNvSpPr/>
            <p:nvPr/>
          </p:nvSpPr>
          <p:spPr>
            <a:xfrm>
              <a:off x="1045180" y="1687991"/>
              <a:ext cx="9350393" cy="1084437"/>
            </a:xfrm>
            <a:prstGeom prst="roundRect">
              <a:avLst>
                <a:gd name="adj" fmla="val 0"/>
              </a:avLst>
            </a:prstGeom>
            <a:noFill/>
            <a:ln w="3175">
              <a:solidFill>
                <a:srgbClr val="7C23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buFontTx/>
                <a:buNone/>
                <a:defRPr/>
              </a:pPr>
              <a:endParaRPr lang="zh-CN" altLang="en-US"/>
            </a:p>
          </p:txBody>
        </p:sp>
        <p:sp>
          <p:nvSpPr>
            <p:cNvPr id="18" name="矩形 93">
              <a:extLst>
                <a:ext uri="{FF2B5EF4-FFF2-40B4-BE49-F238E27FC236}">
                  <a16:creationId xmlns:a16="http://schemas.microsoft.com/office/drawing/2014/main" id="{7D4F0AA8-2B6B-4377-ABA7-99A05805F1A6}"/>
                </a:ext>
              </a:extLst>
            </p:cNvPr>
            <p:cNvSpPr/>
            <p:nvPr/>
          </p:nvSpPr>
          <p:spPr>
            <a:xfrm>
              <a:off x="1045180" y="1679491"/>
              <a:ext cx="260292" cy="6708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7C23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buFontTx/>
                <a:buNone/>
                <a:defRPr/>
              </a:pPr>
              <a:endParaRPr lang="zh-CN" altLang="en-US"/>
            </a:p>
          </p:txBody>
        </p:sp>
        <p:sp>
          <p:nvSpPr>
            <p:cNvPr id="19" name="矩形 93">
              <a:extLst>
                <a:ext uri="{FF2B5EF4-FFF2-40B4-BE49-F238E27FC236}">
                  <a16:creationId xmlns:a16="http://schemas.microsoft.com/office/drawing/2014/main" id="{F894B779-9582-41EE-BB30-D368420DF927}"/>
                </a:ext>
              </a:extLst>
            </p:cNvPr>
            <p:cNvSpPr/>
            <p:nvPr/>
          </p:nvSpPr>
          <p:spPr>
            <a:xfrm rot="10800000">
              <a:off x="10155635" y="2708396"/>
              <a:ext cx="291945" cy="7253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7C23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buFontTx/>
                <a:buNone/>
                <a:defRPr/>
              </a:pPr>
              <a:endParaRPr lang="zh-CN" altLang="en-US"/>
            </a:p>
          </p:txBody>
        </p:sp>
      </p:grpSp>
    </p:spTree>
    <p:extLst>
      <p:ext uri="{BB962C8B-B14F-4D97-AF65-F5344CB8AC3E}">
        <p14:creationId xmlns:p14="http://schemas.microsoft.com/office/powerpoint/2010/main" val="2900830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公共选择学派的公债理论</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3770428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CB23879-E364-42EE-90F4-25EBD9F741B6}"/>
              </a:ext>
            </a:extLst>
          </p:cNvPr>
          <p:cNvSpPr>
            <a:spLocks noGrp="1"/>
          </p:cNvSpPr>
          <p:nvPr>
            <p:ph type="sldNum" sz="quarter" idx="12"/>
          </p:nvPr>
        </p:nvSpPr>
        <p:spPr/>
        <p:txBody>
          <a:bodyPr/>
          <a:lstStyle/>
          <a:p>
            <a:fld id="{F923ED49-D744-4066-8B28-E413A5EA25A0}" type="slidenum">
              <a:rPr lang="zh-CN" altLang="en-US" smtClean="0"/>
              <a:pPr/>
              <a:t>18</a:t>
            </a:fld>
            <a:endParaRPr lang="zh-CN" altLang="en-US"/>
          </a:p>
        </p:txBody>
      </p:sp>
      <p:sp>
        <p:nvSpPr>
          <p:cNvPr id="4" name="文本框 3">
            <a:extLst>
              <a:ext uri="{FF2B5EF4-FFF2-40B4-BE49-F238E27FC236}">
                <a16:creationId xmlns:a16="http://schemas.microsoft.com/office/drawing/2014/main" id="{CCE24F91-2364-4995-981E-B962DE03F023}"/>
              </a:ext>
            </a:extLst>
          </p:cNvPr>
          <p:cNvSpPr txBox="1"/>
          <p:nvPr/>
        </p:nvSpPr>
        <p:spPr>
          <a:xfrm>
            <a:off x="620561" y="692696"/>
            <a:ext cx="7902878" cy="5973558"/>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公共选择学派的代表人物詹姆斯</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麦吉尔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布坎南因其</a:t>
            </a:r>
            <a:r>
              <a:rPr lang="zh-CN" altLang="en-US" sz="1600" b="1" dirty="0">
                <a:solidFill>
                  <a:srgbClr val="C00000"/>
                </a:solidFill>
                <a:latin typeface="微软雅黑" panose="020B0503020204020204" pitchFamily="34" charset="-122"/>
                <a:ea typeface="微软雅黑" panose="020B0503020204020204" pitchFamily="34" charset="-122"/>
              </a:rPr>
              <a:t>“公共选择理论”</a:t>
            </a:r>
            <a:r>
              <a:rPr lang="zh-CN" altLang="en-US" sz="1600" dirty="0">
                <a:latin typeface="微软雅黑" panose="020B0503020204020204" pitchFamily="34" charset="-122"/>
                <a:ea typeface="微软雅黑" panose="020B0503020204020204" pitchFamily="34" charset="-122"/>
              </a:rPr>
              <a:t>而于</a:t>
            </a:r>
            <a:r>
              <a:rPr lang="en-US" altLang="zh-CN" sz="1600" dirty="0">
                <a:latin typeface="微软雅黑" panose="020B0503020204020204" pitchFamily="34" charset="-122"/>
                <a:ea typeface="微软雅黑" panose="020B0503020204020204" pitchFamily="34" charset="-122"/>
              </a:rPr>
              <a:t>1986</a:t>
            </a:r>
            <a:r>
              <a:rPr lang="zh-CN" altLang="en-US" sz="1600" dirty="0">
                <a:latin typeface="微软雅黑" panose="020B0503020204020204" pitchFamily="34" charset="-122"/>
                <a:ea typeface="微软雅黑" panose="020B0503020204020204" pitchFamily="34" charset="-122"/>
              </a:rPr>
              <a:t>年荣获诺贝尔经济学奖。公共选择学派关于公债理论的主要见解有：</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一、公债与私债的属性差异</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公债与私债在性质有所不同。公债是政府向一部分人借钱，然后又以某种形式（免费的大桥、公路、公园或直接补助）给一部分人用，政府并不是财政支出的真正受益者。如果财政支出项目是资源有效配置的话，实际上政府只是财富的</a:t>
            </a:r>
            <a:r>
              <a:rPr lang="zh-CN" altLang="en-US" sz="1600" b="1" dirty="0">
                <a:solidFill>
                  <a:srgbClr val="C00000"/>
                </a:solidFill>
                <a:latin typeface="微软雅黑" panose="020B0503020204020204" pitchFamily="34" charset="-122"/>
                <a:ea typeface="微软雅黑" panose="020B0503020204020204" pitchFamily="34" charset="-122"/>
              </a:rPr>
              <a:t>“经手人”</a:t>
            </a:r>
            <a:r>
              <a:rPr lang="zh-CN" altLang="en-US" sz="1600" dirty="0">
                <a:latin typeface="微软雅黑" panose="020B0503020204020204" pitchFamily="34" charset="-122"/>
                <a:ea typeface="微软雅黑" panose="020B0503020204020204" pitchFamily="34" charset="-122"/>
              </a:rPr>
              <a:t> 。</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政府与商业银行有些相似。商业银行之所以会破产，是因为把大量的贷款贷给不负责任的企业。因此，衡量商业银行的风险指标是看该商业银行的</a:t>
            </a:r>
            <a:r>
              <a:rPr lang="zh-CN" altLang="en-US" sz="1600" b="1" dirty="0">
                <a:solidFill>
                  <a:srgbClr val="C00000"/>
                </a:solidFill>
                <a:latin typeface="微软雅黑" panose="020B0503020204020204" pitchFamily="34" charset="-122"/>
                <a:ea typeface="微软雅黑" panose="020B0503020204020204" pitchFamily="34" charset="-122"/>
              </a:rPr>
              <a:t>坏账占其总贷款</a:t>
            </a:r>
            <a:r>
              <a:rPr lang="zh-CN" altLang="en-US" sz="1600" dirty="0">
                <a:latin typeface="微软雅黑" panose="020B0503020204020204" pitchFamily="34" charset="-122"/>
                <a:ea typeface="微软雅黑" panose="020B0503020204020204" pitchFamily="34" charset="-122"/>
              </a:rPr>
              <a:t>的比重。按照这一道理，政府的债务有多大比例被用于不合理的地方是关键。</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二、公债可能削弱资本积累</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布坎南认为，融资行为本身并不是件坏事，关键看融资募集的</a:t>
            </a:r>
            <a:r>
              <a:rPr lang="zh-CN" altLang="en-US" sz="1600" b="1" dirty="0">
                <a:solidFill>
                  <a:srgbClr val="C00000"/>
                </a:solidFill>
                <a:latin typeface="微软雅黑" panose="020B0503020204020204" pitchFamily="34" charset="-122"/>
                <a:ea typeface="微软雅黑" panose="020B0503020204020204" pitchFamily="34" charset="-122"/>
              </a:rPr>
              <a:t>资金用在什么地方</a:t>
            </a:r>
            <a:r>
              <a:rPr lang="zh-CN" altLang="en-US" sz="1600" dirty="0">
                <a:latin typeface="微软雅黑" panose="020B0503020204020204" pitchFamily="34" charset="-122"/>
                <a:ea typeface="微软雅黑" panose="020B0503020204020204" pitchFamily="34" charset="-122"/>
              </a:rPr>
              <a:t>。如果</a:t>
            </a:r>
            <a:r>
              <a:rPr lang="zh-CN" altLang="en-US" sz="1600" b="1" dirty="0">
                <a:solidFill>
                  <a:srgbClr val="C00000"/>
                </a:solidFill>
                <a:latin typeface="微软雅黑" panose="020B0503020204020204" pitchFamily="34" charset="-122"/>
                <a:ea typeface="微软雅黑" panose="020B0503020204020204" pitchFamily="34" charset="-122"/>
              </a:rPr>
              <a:t>没有政府融资行为</a:t>
            </a:r>
            <a:r>
              <a:rPr lang="zh-CN" altLang="en-US" sz="1600" dirty="0">
                <a:latin typeface="微软雅黑" panose="020B0503020204020204" pitchFamily="34" charset="-122"/>
                <a:ea typeface="微软雅黑" panose="020B0503020204020204" pitchFamily="34" charset="-122"/>
              </a:rPr>
              <a:t>，民间储蓄可以转化为民间投资，有利于资本积累；而当</a:t>
            </a:r>
            <a:r>
              <a:rPr lang="zh-CN" altLang="en-US" sz="1600" b="1" dirty="0">
                <a:solidFill>
                  <a:srgbClr val="C00000"/>
                </a:solidFill>
                <a:latin typeface="微软雅黑" panose="020B0503020204020204" pitchFamily="34" charset="-122"/>
                <a:ea typeface="微软雅黑" panose="020B0503020204020204" pitchFamily="34" charset="-122"/>
              </a:rPr>
              <a:t>政府融资时</a:t>
            </a:r>
            <a:r>
              <a:rPr lang="zh-CN" altLang="en-US" sz="1600" dirty="0">
                <a:latin typeface="微软雅黑" panose="020B0503020204020204" pitchFamily="34" charset="-122"/>
                <a:ea typeface="微软雅黑" panose="020B0503020204020204" pitchFamily="34" charset="-122"/>
              </a:rPr>
              <a:t>，民间储蓄转为投资国债，此时政府把民间储蓄的资金用于消费，实际上降低了社会的资本积累，进而降低了未来的产出。</a:t>
            </a:r>
          </a:p>
        </p:txBody>
      </p:sp>
    </p:spTree>
    <p:extLst>
      <p:ext uri="{BB962C8B-B14F-4D97-AF65-F5344CB8AC3E}">
        <p14:creationId xmlns:p14="http://schemas.microsoft.com/office/powerpoint/2010/main" val="2717465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2682538-EB26-4C46-8D71-C46456D51D97}"/>
              </a:ext>
            </a:extLst>
          </p:cNvPr>
          <p:cNvSpPr>
            <a:spLocks noGrp="1"/>
          </p:cNvSpPr>
          <p:nvPr>
            <p:ph type="sldNum" sz="quarter" idx="12"/>
          </p:nvPr>
        </p:nvSpPr>
        <p:spPr/>
        <p:txBody>
          <a:bodyPr/>
          <a:lstStyle/>
          <a:p>
            <a:fld id="{F923ED49-D744-4066-8B28-E413A5EA25A0}" type="slidenum">
              <a:rPr lang="zh-CN" altLang="en-US" smtClean="0"/>
              <a:pPr/>
              <a:t>19</a:t>
            </a:fld>
            <a:endParaRPr lang="zh-CN" altLang="en-US"/>
          </a:p>
        </p:txBody>
      </p:sp>
      <p:sp>
        <p:nvSpPr>
          <p:cNvPr id="4" name="文本框 3">
            <a:extLst>
              <a:ext uri="{FF2B5EF4-FFF2-40B4-BE49-F238E27FC236}">
                <a16:creationId xmlns:a16="http://schemas.microsoft.com/office/drawing/2014/main" id="{4BD42D48-76AC-4D64-8C9D-7E7375907FA7}"/>
              </a:ext>
            </a:extLst>
          </p:cNvPr>
          <p:cNvSpPr txBox="1"/>
          <p:nvPr/>
        </p:nvSpPr>
        <p:spPr>
          <a:xfrm>
            <a:off x="620561" y="692696"/>
            <a:ext cx="7902878" cy="6496779"/>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三、对巴罗</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李嘉图等价定理的批评</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在</a:t>
            </a:r>
            <a:r>
              <a:rPr lang="en-US" altLang="zh-CN" sz="1600" dirty="0">
                <a:latin typeface="微软雅黑" panose="020B0503020204020204" pitchFamily="34" charset="-122"/>
                <a:ea typeface="微软雅黑" panose="020B0503020204020204" pitchFamily="34" charset="-122"/>
              </a:rPr>
              <a:t>1970</a:t>
            </a:r>
            <a:r>
              <a:rPr lang="zh-CN" altLang="en-US" sz="1600" dirty="0">
                <a:latin typeface="微软雅黑" panose="020B0503020204020204" pitchFamily="34" charset="-122"/>
                <a:ea typeface="微软雅黑" panose="020B0503020204020204" pitchFamily="34" charset="-122"/>
              </a:rPr>
              <a:t>年代，布坎南加入李嘉图等价定理是否成立的论战，他认为：</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第一，社会公众存在“财政幻觉</a:t>
            </a:r>
            <a:r>
              <a:rPr lang="en-US" altLang="zh-CN" sz="1600" dirty="0">
                <a:latin typeface="微软雅黑" panose="020B0503020204020204" pitchFamily="34" charset="-122"/>
                <a:ea typeface="微软雅黑" panose="020B0503020204020204" pitchFamily="34" charset="-122"/>
              </a:rPr>
              <a:t>(fiscal illusion)”</a:t>
            </a:r>
            <a:r>
              <a:rPr lang="zh-CN" altLang="en-US" sz="1600" dirty="0">
                <a:latin typeface="微软雅黑" panose="020B0503020204020204" pitchFamily="34" charset="-122"/>
                <a:ea typeface="微软雅黑" panose="020B0503020204020204" pitchFamily="34" charset="-122"/>
              </a:rPr>
              <a:t>，不可能完全理性地认为：当前发债并减税，会导致未来税负加重。许多人会把暂时的减税当成是</a:t>
            </a:r>
            <a:r>
              <a:rPr lang="zh-CN" altLang="en-US" sz="1600" b="1" dirty="0">
                <a:solidFill>
                  <a:srgbClr val="C00000"/>
                </a:solidFill>
                <a:latin typeface="微软雅黑" panose="020B0503020204020204" pitchFamily="34" charset="-122"/>
                <a:ea typeface="微软雅黑" panose="020B0503020204020204" pitchFamily="34" charset="-122"/>
              </a:rPr>
              <a:t>永久的减税</a:t>
            </a:r>
            <a:r>
              <a:rPr lang="zh-CN" altLang="en-US" sz="1600" dirty="0">
                <a:latin typeface="微软雅黑" panose="020B0503020204020204" pitchFamily="34" charset="-122"/>
                <a:ea typeface="微软雅黑" panose="020B0503020204020204" pitchFamily="34" charset="-122"/>
              </a:rPr>
              <a:t>。</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第二，社会公众的时间视野比政府的时间</a:t>
            </a:r>
            <a:r>
              <a:rPr lang="zh-CN" altLang="en-US" sz="1600" b="1" dirty="0">
                <a:solidFill>
                  <a:srgbClr val="C00000"/>
                </a:solidFill>
                <a:latin typeface="微软雅黑" panose="020B0503020204020204" pitchFamily="34" charset="-122"/>
                <a:ea typeface="微软雅黑" panose="020B0503020204020204" pitchFamily="34" charset="-122"/>
              </a:rPr>
              <a:t>视野更短</a:t>
            </a:r>
            <a:r>
              <a:rPr lang="zh-CN" altLang="en-US" sz="1600" dirty="0">
                <a:latin typeface="微软雅黑" panose="020B0503020204020204" pitchFamily="34" charset="-122"/>
                <a:ea typeface="微软雅黑" panose="020B0503020204020204" pitchFamily="34" charset="-122"/>
              </a:rPr>
              <a:t>。当政府通过增税来偿还债务本息时，当年享受减税好处的纳税人可能已不在人世了。</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第三，负责还本付息的未来纳税人很可能</a:t>
            </a:r>
            <a:r>
              <a:rPr lang="zh-CN" altLang="en-US" sz="1600" b="1" dirty="0">
                <a:solidFill>
                  <a:srgbClr val="C00000"/>
                </a:solidFill>
                <a:latin typeface="微软雅黑" panose="020B0503020204020204" pitchFamily="34" charset="-122"/>
                <a:ea typeface="微软雅黑" panose="020B0503020204020204" pitchFamily="34" charset="-122"/>
              </a:rPr>
              <a:t>被动负担债务</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四、对凯恩斯学派的批评</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布坎南认为凯恩斯学派为政府的财政赤字找到了很好的借口，永久地破坏了</a:t>
            </a:r>
            <a:r>
              <a:rPr lang="zh-CN" altLang="en-US" sz="1600" b="1" dirty="0">
                <a:solidFill>
                  <a:srgbClr val="C00000"/>
                </a:solidFill>
                <a:latin typeface="微软雅黑" panose="020B0503020204020204" pitchFamily="34" charset="-122"/>
                <a:ea typeface="微软雅黑" panose="020B0503020204020204" pitchFamily="34" charset="-122"/>
              </a:rPr>
              <a:t>财政预算平衡的原则</a:t>
            </a:r>
            <a:r>
              <a:rPr lang="zh-CN" altLang="en-US" sz="1600" dirty="0">
                <a:latin typeface="微软雅黑" panose="020B0503020204020204" pitchFamily="34" charset="-122"/>
                <a:ea typeface="微软雅黑" panose="020B0503020204020204" pitchFamily="34" charset="-122"/>
              </a:rPr>
              <a:t>。凯恩斯学派认为政府在经济低迷时要</a:t>
            </a:r>
            <a:r>
              <a:rPr lang="zh-CN" altLang="en-US" sz="1600" b="1" dirty="0">
                <a:solidFill>
                  <a:srgbClr val="C00000"/>
                </a:solidFill>
                <a:latin typeface="微软雅黑" panose="020B0503020204020204" pitchFamily="34" charset="-122"/>
                <a:ea typeface="微软雅黑" panose="020B0503020204020204" pitchFamily="34" charset="-122"/>
              </a:rPr>
              <a:t>加大政府投资，拉动需求</a:t>
            </a:r>
            <a:r>
              <a:rPr lang="zh-CN" altLang="en-US" sz="1600" dirty="0">
                <a:latin typeface="微软雅黑" panose="020B0503020204020204" pitchFamily="34" charset="-122"/>
                <a:ea typeface="微软雅黑" panose="020B0503020204020204" pitchFamily="34" charset="-122"/>
              </a:rPr>
              <a:t>，使经济回到良性增长的轨道上。但是，综观世界各国近几十来的财政预算，无不长期出现赤字，无论经济繁荣，还是经济低迷，财政赤字已是常态化了。实际上，经济出现低迷，只有增加货币发行，就能拉动经济，不一定需要通过扩张性财政政策来实施（</a:t>
            </a:r>
            <a:r>
              <a:rPr lang="en-US" altLang="zh-CN" sz="1600" dirty="0">
                <a:latin typeface="微软雅黑" panose="020B0503020204020204" pitchFamily="34" charset="-122"/>
                <a:ea typeface="微软雅黑" panose="020B0503020204020204" pitchFamily="34" charset="-122"/>
              </a:rPr>
              <a:t>Buchanan, 1997</a:t>
            </a:r>
            <a:r>
              <a:rPr lang="zh-CN" altLang="en-US" sz="1600" dirty="0">
                <a:latin typeface="微软雅黑" panose="020B0503020204020204" pitchFamily="34" charset="-122"/>
                <a:ea typeface="微软雅黑" panose="020B0503020204020204" pitchFamily="34" charset="-122"/>
              </a:rPr>
              <a:t>）。</a:t>
            </a:r>
          </a:p>
          <a:p>
            <a:pPr marL="285750" indent="-285750" algn="just">
              <a:lnSpc>
                <a:spcPct val="150000"/>
              </a:lnSpc>
              <a:spcAft>
                <a:spcPts val="600"/>
              </a:spcAft>
              <a:buFont typeface="Wingdings" panose="05000000000000000000" pitchFamily="2" charset="2"/>
              <a:buChar char="l"/>
            </a:pPr>
            <a:endParaRPr lang="en-US" altLang="zh-CN"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9805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3F6D8D1-D65F-4BD3-BB30-639C09550FE3}"/>
              </a:ext>
            </a:extLst>
          </p:cNvPr>
          <p:cNvSpPr>
            <a:spLocks noGrp="1"/>
          </p:cNvSpPr>
          <p:nvPr>
            <p:ph type="sldNum" sz="quarter" idx="12"/>
          </p:nvPr>
        </p:nvSpPr>
        <p:spPr/>
        <p:txBody>
          <a:bodyPr/>
          <a:lstStyle/>
          <a:p>
            <a:fld id="{F923ED49-D744-4066-8B28-E413A5EA25A0}" type="slidenum">
              <a:rPr lang="zh-CN" altLang="en-US" smtClean="0"/>
              <a:pPr/>
              <a:t>2</a:t>
            </a:fld>
            <a:endParaRPr lang="zh-CN" altLang="en-US"/>
          </a:p>
        </p:txBody>
      </p:sp>
      <p:sp>
        <p:nvSpPr>
          <p:cNvPr id="3" name="文本框 2">
            <a:extLst>
              <a:ext uri="{FF2B5EF4-FFF2-40B4-BE49-F238E27FC236}">
                <a16:creationId xmlns:a16="http://schemas.microsoft.com/office/drawing/2014/main" id="{ECC94AFF-98BB-426D-9BFD-362829532C33}"/>
              </a:ext>
            </a:extLst>
          </p:cNvPr>
          <p:cNvSpPr txBox="1"/>
          <p:nvPr/>
        </p:nvSpPr>
        <p:spPr>
          <a:xfrm>
            <a:off x="971600" y="1196752"/>
            <a:ext cx="7056784" cy="4634730"/>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私营部门或个人举债的资金主要用于营利性项目，通过项目的未来现金流来偿债；而政府举债的资金主要用于不收费的公共产品以及转移支付，因而政府偿债资金来源有别于私营部门或个人，其理论原理也不相同。对此，本章第一节将介绍公债的还本付息原理。</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关于国债融资对私人投资效应的评价，比较有代表性的理论学派主要有三个：</a:t>
            </a:r>
            <a:r>
              <a:rPr lang="zh-CN" altLang="en-US" sz="1600" b="1" dirty="0">
                <a:solidFill>
                  <a:srgbClr val="C00000"/>
                </a:solidFill>
                <a:latin typeface="微软雅黑" panose="020B0503020204020204" pitchFamily="34" charset="-122"/>
                <a:ea typeface="微软雅黑" panose="020B0503020204020204" pitchFamily="34" charset="-122"/>
              </a:rPr>
              <a:t>李嘉图等价学派</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新古典学派</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凯恩斯学派</a:t>
            </a:r>
            <a:r>
              <a:rPr lang="zh-CN" altLang="en-US" sz="1600" dirty="0">
                <a:latin typeface="微软雅黑" panose="020B0503020204020204" pitchFamily="34" charset="-122"/>
                <a:ea typeface="微软雅黑" panose="020B0503020204020204" pitchFamily="34" charset="-122"/>
              </a:rPr>
              <a:t>。而这三个学派关于国债对投资影响的观点又是截然不同的。李嘉图等价理论认为国债融资不会对私人投资产生挤出效应，国债融资对私人投资的影响是中性的；新古典学派（以及货币主义学派）认为国债融资会对投资产生挤出效应；凯恩斯学派则认为国债融资不但不会对私人投资产生挤出效应，而且还会促进投资。</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此外，公共选择学派另辟蹊径，对公债理论有许多独到的看法。本章第五节将重点介绍。</a:t>
            </a:r>
          </a:p>
        </p:txBody>
      </p:sp>
    </p:spTree>
    <p:extLst>
      <p:ext uri="{BB962C8B-B14F-4D97-AF65-F5344CB8AC3E}">
        <p14:creationId xmlns:p14="http://schemas.microsoft.com/office/powerpoint/2010/main" val="1152429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7140340"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140340" cy="2188494"/>
            <a:chOff x="1393713" y="1161487"/>
            <a:chExt cx="1056023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20807"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各国政府债务水平不断攀升的原因</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79"/>
              <a:ext cx="1055030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5" y="3907340"/>
              <a:ext cx="10550303"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p>
        </p:txBody>
      </p:sp>
    </p:spTree>
    <p:extLst>
      <p:ext uri="{BB962C8B-B14F-4D97-AF65-F5344CB8AC3E}">
        <p14:creationId xmlns:p14="http://schemas.microsoft.com/office/powerpoint/2010/main" val="2572234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DCBB8DD-8B02-4BCD-A839-E3CEA3941F8E}"/>
              </a:ext>
            </a:extLst>
          </p:cNvPr>
          <p:cNvSpPr>
            <a:spLocks noGrp="1"/>
          </p:cNvSpPr>
          <p:nvPr>
            <p:ph type="sldNum" sz="quarter" idx="12"/>
          </p:nvPr>
        </p:nvSpPr>
        <p:spPr/>
        <p:txBody>
          <a:bodyPr/>
          <a:lstStyle/>
          <a:p>
            <a:fld id="{F923ED49-D744-4066-8B28-E413A5EA25A0}" type="slidenum">
              <a:rPr lang="zh-CN" altLang="en-US" smtClean="0"/>
              <a:pPr/>
              <a:t>21</a:t>
            </a:fld>
            <a:endParaRPr lang="zh-CN" altLang="en-US"/>
          </a:p>
        </p:txBody>
      </p:sp>
      <p:graphicFrame>
        <p:nvGraphicFramePr>
          <p:cNvPr id="6" name="图表 5">
            <a:extLst>
              <a:ext uri="{FF2B5EF4-FFF2-40B4-BE49-F238E27FC236}">
                <a16:creationId xmlns:a16="http://schemas.microsoft.com/office/drawing/2014/main" id="{BD57C766-7BAB-46F0-A67E-36D4C70CD8F1}"/>
              </a:ext>
            </a:extLst>
          </p:cNvPr>
          <p:cNvGraphicFramePr/>
          <p:nvPr>
            <p:extLst>
              <p:ext uri="{D42A27DB-BD31-4B8C-83A1-F6EECF244321}">
                <p14:modId xmlns:p14="http://schemas.microsoft.com/office/powerpoint/2010/main" val="4067211927"/>
              </p:ext>
            </p:extLst>
          </p:nvPr>
        </p:nvGraphicFramePr>
        <p:xfrm>
          <a:off x="1080601" y="1534440"/>
          <a:ext cx="6982797" cy="2447935"/>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7">
            <a:extLst>
              <a:ext uri="{FF2B5EF4-FFF2-40B4-BE49-F238E27FC236}">
                <a16:creationId xmlns:a16="http://schemas.microsoft.com/office/drawing/2014/main" id="{60DA78DA-86C8-4AA0-9319-05640FEE744A}"/>
              </a:ext>
            </a:extLst>
          </p:cNvPr>
          <p:cNvSpPr txBox="1"/>
          <p:nvPr/>
        </p:nvSpPr>
        <p:spPr>
          <a:xfrm>
            <a:off x="2285999" y="3982375"/>
            <a:ext cx="4572000" cy="307777"/>
          </a:xfrm>
          <a:prstGeom prst="rect">
            <a:avLst/>
          </a:prstGeom>
          <a:noFill/>
        </p:spPr>
        <p:txBody>
          <a:bodyPr wrap="square">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1.1  OECD</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组织成员国政府债务占</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GDP</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的比例</a:t>
            </a:r>
            <a:endPar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CC2A1291-EDE7-4358-8580-65FF0821ECAF}"/>
              </a:ext>
            </a:extLst>
          </p:cNvPr>
          <p:cNvSpPr txBox="1"/>
          <p:nvPr/>
        </p:nvSpPr>
        <p:spPr>
          <a:xfrm>
            <a:off x="620561" y="692696"/>
            <a:ext cx="7902878" cy="787523"/>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1.1</a:t>
            </a:r>
            <a:r>
              <a:rPr lang="zh-CN" altLang="en-US" sz="1600" dirty="0">
                <a:latin typeface="微软雅黑" panose="020B0503020204020204" pitchFamily="34" charset="-122"/>
                <a:ea typeface="微软雅黑" panose="020B0503020204020204" pitchFamily="34" charset="-122"/>
              </a:rPr>
              <a:t>显示从</a:t>
            </a:r>
            <a:r>
              <a:rPr lang="en-US" altLang="zh-CN" sz="1600" dirty="0">
                <a:latin typeface="微软雅黑" panose="020B0503020204020204" pitchFamily="34" charset="-122"/>
                <a:ea typeface="微软雅黑" panose="020B0503020204020204" pitchFamily="34" charset="-122"/>
              </a:rPr>
              <a:t>1970</a:t>
            </a:r>
            <a:r>
              <a:rPr lang="zh-CN" altLang="en-US" sz="1600" dirty="0">
                <a:latin typeface="微软雅黑" panose="020B0503020204020204" pitchFamily="34" charset="-122"/>
                <a:ea typeface="微软雅黑" panose="020B0503020204020204" pitchFamily="34" charset="-122"/>
              </a:rPr>
              <a:t>年代开始，</a:t>
            </a:r>
            <a:r>
              <a:rPr lang="en-US" altLang="zh-CN" sz="1600" dirty="0">
                <a:latin typeface="微软雅黑" panose="020B0503020204020204" pitchFamily="34" charset="-122"/>
                <a:ea typeface="微软雅黑" panose="020B0503020204020204" pitchFamily="34" charset="-122"/>
              </a:rPr>
              <a:t>OECD</a:t>
            </a:r>
            <a:r>
              <a:rPr lang="zh-CN" altLang="en-US" sz="1600" dirty="0">
                <a:latin typeface="微软雅黑" panose="020B0503020204020204" pitchFamily="34" charset="-122"/>
                <a:ea typeface="微软雅黑" panose="020B0503020204020204" pitchFamily="34" charset="-122"/>
              </a:rPr>
              <a:t>各国政府债务余额占</a:t>
            </a:r>
            <a:r>
              <a:rPr lang="en-US" altLang="zh-CN" sz="1600" dirty="0">
                <a:latin typeface="微软雅黑" panose="020B0503020204020204" pitchFamily="34" charset="-122"/>
                <a:ea typeface="微软雅黑" panose="020B0503020204020204" pitchFamily="34" charset="-122"/>
              </a:rPr>
              <a:t>GDP</a:t>
            </a:r>
            <a:r>
              <a:rPr lang="zh-CN" altLang="en-US" sz="1600" dirty="0">
                <a:latin typeface="微软雅黑" panose="020B0503020204020204" pitchFamily="34" charset="-122"/>
                <a:ea typeface="微软雅黑" panose="020B0503020204020204" pitchFamily="34" charset="-122"/>
              </a:rPr>
              <a:t>的比重已从</a:t>
            </a:r>
            <a:r>
              <a:rPr lang="en-US" altLang="zh-CN" sz="1600" dirty="0">
                <a:latin typeface="微软雅黑" panose="020B0503020204020204" pitchFamily="34" charset="-122"/>
                <a:ea typeface="微软雅黑" panose="020B0503020204020204" pitchFamily="34" charset="-122"/>
              </a:rPr>
              <a:t>40%</a:t>
            </a:r>
            <a:r>
              <a:rPr lang="zh-CN" altLang="en-US" sz="1600" dirty="0">
                <a:latin typeface="微软雅黑" panose="020B0503020204020204" pitchFamily="34" charset="-122"/>
                <a:ea typeface="微软雅黑" panose="020B0503020204020204" pitchFamily="34" charset="-122"/>
              </a:rPr>
              <a:t>上升至</a:t>
            </a:r>
            <a:r>
              <a:rPr lang="en-US" altLang="zh-CN" sz="1600" dirty="0">
                <a:latin typeface="微软雅黑" panose="020B0503020204020204" pitchFamily="34" charset="-122"/>
                <a:ea typeface="微软雅黑" panose="020B0503020204020204" pitchFamily="34" charset="-122"/>
              </a:rPr>
              <a:t>110%</a:t>
            </a:r>
            <a:r>
              <a:rPr lang="zh-CN" altLang="en-US" sz="1600" dirty="0">
                <a:latin typeface="微软雅黑" panose="020B0503020204020204" pitchFamily="34" charset="-122"/>
                <a:ea typeface="微软雅黑" panose="020B0503020204020204" pitchFamily="34" charset="-122"/>
              </a:rPr>
              <a:t>。结合上述理论，我们总结一下</a:t>
            </a:r>
            <a:r>
              <a:rPr lang="zh-CN" altLang="en-US" sz="1600" b="1" dirty="0">
                <a:solidFill>
                  <a:srgbClr val="C00000"/>
                </a:solidFill>
                <a:latin typeface="微软雅黑" panose="020B0503020204020204" pitchFamily="34" charset="-122"/>
                <a:ea typeface="微软雅黑" panose="020B0503020204020204" pitchFamily="34" charset="-122"/>
              </a:rPr>
              <a:t>近年来各国政府债务水平持续攀升</a:t>
            </a:r>
            <a:r>
              <a:rPr lang="zh-CN" altLang="en-US" sz="1600" dirty="0">
                <a:latin typeface="微软雅黑" panose="020B0503020204020204" pitchFamily="34" charset="-122"/>
                <a:ea typeface="微软雅黑" panose="020B0503020204020204" pitchFamily="34" charset="-122"/>
              </a:rPr>
              <a:t>的主要原因。</a:t>
            </a:r>
          </a:p>
        </p:txBody>
      </p:sp>
      <p:sp>
        <p:nvSpPr>
          <p:cNvPr id="15" name="文本框 14">
            <a:extLst>
              <a:ext uri="{FF2B5EF4-FFF2-40B4-BE49-F238E27FC236}">
                <a16:creationId xmlns:a16="http://schemas.microsoft.com/office/drawing/2014/main" id="{69516A55-775E-48AB-A0C3-6CB0AC3CAB8D}"/>
              </a:ext>
            </a:extLst>
          </p:cNvPr>
          <p:cNvSpPr txBox="1"/>
          <p:nvPr/>
        </p:nvSpPr>
        <p:spPr>
          <a:xfrm>
            <a:off x="620561" y="4293096"/>
            <a:ext cx="7902878" cy="2157129"/>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一、政府将赤字财政作为宏观调控的工具</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自</a:t>
            </a:r>
            <a:r>
              <a:rPr lang="en-US" altLang="zh-CN" sz="1600" dirty="0">
                <a:latin typeface="微软雅黑" panose="020B0503020204020204" pitchFamily="34" charset="-122"/>
                <a:ea typeface="微软雅黑" panose="020B0503020204020204" pitchFamily="34" charset="-122"/>
              </a:rPr>
              <a:t>1930</a:t>
            </a:r>
            <a:r>
              <a:rPr lang="zh-CN" altLang="en-US" sz="1600" dirty="0">
                <a:latin typeface="微软雅黑" panose="020B0503020204020204" pitchFamily="34" charset="-122"/>
                <a:ea typeface="微软雅黑" panose="020B0503020204020204" pitchFamily="34" charset="-122"/>
              </a:rPr>
              <a:t>年代经济大危机起，凯恩斯学派所主张的</a:t>
            </a:r>
            <a:r>
              <a:rPr lang="zh-CN" altLang="en-US" sz="1600" b="1" dirty="0">
                <a:solidFill>
                  <a:srgbClr val="C00000"/>
                </a:solidFill>
                <a:latin typeface="微软雅黑" panose="020B0503020204020204" pitchFamily="34" charset="-122"/>
                <a:ea typeface="微软雅黑" panose="020B0503020204020204" pitchFamily="34" charset="-122"/>
              </a:rPr>
              <a:t>“功能财政”</a:t>
            </a:r>
            <a:r>
              <a:rPr lang="zh-CN" altLang="en-US" sz="1600" dirty="0">
                <a:latin typeface="微软雅黑" panose="020B0503020204020204" pitchFamily="34" charset="-122"/>
                <a:ea typeface="微软雅黑" panose="020B0503020204020204" pitchFamily="34" charset="-122"/>
              </a:rPr>
              <a:t>盛行，</a:t>
            </a:r>
            <a:r>
              <a:rPr lang="en-US" altLang="zh-CN" sz="1600" dirty="0">
                <a:latin typeface="微软雅黑" panose="020B0503020204020204" pitchFamily="34" charset="-122"/>
                <a:ea typeface="微软雅黑" panose="020B0503020204020204" pitchFamily="34" charset="-122"/>
              </a:rPr>
              <a:t>50</a:t>
            </a:r>
            <a:r>
              <a:rPr lang="zh-CN" altLang="en-US" sz="1600" dirty="0">
                <a:latin typeface="微软雅黑" panose="020B0503020204020204" pitchFamily="34" charset="-122"/>
                <a:ea typeface="微软雅黑" panose="020B0503020204020204" pitchFamily="34" charset="-122"/>
              </a:rPr>
              <a:t>与</a:t>
            </a:r>
            <a:r>
              <a:rPr lang="en-US" altLang="zh-CN" sz="1600" dirty="0">
                <a:latin typeface="微软雅黑" panose="020B0503020204020204" pitchFamily="34" charset="-122"/>
                <a:ea typeface="微软雅黑" panose="020B0503020204020204" pitchFamily="34" charset="-122"/>
              </a:rPr>
              <a:t>60</a:t>
            </a:r>
            <a:r>
              <a:rPr lang="zh-CN" altLang="en-US" sz="1600" dirty="0">
                <a:latin typeface="微软雅黑" panose="020B0503020204020204" pitchFamily="34" charset="-122"/>
                <a:ea typeface="微软雅黑" panose="020B0503020204020204" pitchFamily="34" charset="-122"/>
              </a:rPr>
              <a:t>年代更是所谓“凯恩斯的黄金时代”，各国政府每当遇到经济萧条，即实行</a:t>
            </a:r>
            <a:r>
              <a:rPr lang="zh-CN" altLang="en-US" sz="1600" b="1" dirty="0">
                <a:solidFill>
                  <a:srgbClr val="C00000"/>
                </a:solidFill>
                <a:latin typeface="微软雅黑" panose="020B0503020204020204" pitchFamily="34" charset="-122"/>
                <a:ea typeface="微软雅黑" panose="020B0503020204020204" pitchFamily="34" charset="-122"/>
              </a:rPr>
              <a:t>赤字预算</a:t>
            </a:r>
            <a:r>
              <a:rPr lang="zh-CN" altLang="en-US" sz="1600" dirty="0">
                <a:latin typeface="微软雅黑" panose="020B0503020204020204" pitchFamily="34" charset="-122"/>
                <a:ea typeface="微软雅黑" panose="020B0503020204020204" pitchFamily="34" charset="-122"/>
              </a:rPr>
              <a:t>，以扩大有效需求。长期以来，扩张性财政政策</a:t>
            </a:r>
            <a:r>
              <a:rPr lang="zh-CN" altLang="en-US" sz="1600" b="1" dirty="0">
                <a:solidFill>
                  <a:srgbClr val="C00000"/>
                </a:solidFill>
                <a:latin typeface="微软雅黑" panose="020B0503020204020204" pitchFamily="34" charset="-122"/>
                <a:ea typeface="微软雅黑" panose="020B0503020204020204" pitchFamily="34" charset="-122"/>
              </a:rPr>
              <a:t>缩短了经济衰退期</a:t>
            </a:r>
            <a:r>
              <a:rPr lang="zh-CN" altLang="en-US" sz="1600" dirty="0">
                <a:latin typeface="微软雅黑" panose="020B0503020204020204" pitchFamily="34" charset="-122"/>
                <a:ea typeface="微软雅黑" panose="020B0503020204020204" pitchFamily="34" charset="-122"/>
              </a:rPr>
              <a:t>，带来的成本是</a:t>
            </a:r>
            <a:r>
              <a:rPr lang="zh-CN" altLang="en-US" sz="1600" b="1" dirty="0">
                <a:solidFill>
                  <a:srgbClr val="C00000"/>
                </a:solidFill>
                <a:latin typeface="微软雅黑" panose="020B0503020204020204" pitchFamily="34" charset="-122"/>
                <a:ea typeface="微软雅黑" panose="020B0503020204020204" pitchFamily="34" charset="-122"/>
              </a:rPr>
              <a:t>通货膨胀</a:t>
            </a:r>
            <a:r>
              <a:rPr lang="zh-CN" altLang="en-US" sz="1600" dirty="0">
                <a:latin typeface="微软雅黑" panose="020B0503020204020204" pitchFamily="34" charset="-122"/>
                <a:ea typeface="微软雅黑" panose="020B0503020204020204" pitchFamily="34" charset="-122"/>
              </a:rPr>
              <a:t>，以及</a:t>
            </a:r>
            <a:r>
              <a:rPr lang="zh-CN" altLang="en-US" sz="1600" b="1" dirty="0">
                <a:solidFill>
                  <a:srgbClr val="C00000"/>
                </a:solidFill>
                <a:latin typeface="微软雅黑" panose="020B0503020204020204" pitchFamily="34" charset="-122"/>
                <a:ea typeface="微软雅黑" panose="020B0503020204020204" pitchFamily="34" charset="-122"/>
              </a:rPr>
              <a:t>政府支出不断增长</a:t>
            </a:r>
            <a:r>
              <a:rPr lang="zh-CN" altLang="en-US" sz="1600" dirty="0">
                <a:latin typeface="微软雅黑" panose="020B0503020204020204" pitchFamily="34" charset="-122"/>
                <a:ea typeface="微软雅黑" panose="020B0503020204020204" pitchFamily="34" charset="-122"/>
              </a:rPr>
              <a:t>。政府债台高筑，积重难返。</a:t>
            </a:r>
          </a:p>
        </p:txBody>
      </p:sp>
    </p:spTree>
    <p:extLst>
      <p:ext uri="{BB962C8B-B14F-4D97-AF65-F5344CB8AC3E}">
        <p14:creationId xmlns:p14="http://schemas.microsoft.com/office/powerpoint/2010/main" val="2328643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A803FFB-8B61-426F-AA66-BD6151C6A498}"/>
              </a:ext>
            </a:extLst>
          </p:cNvPr>
          <p:cNvSpPr>
            <a:spLocks noGrp="1"/>
          </p:cNvSpPr>
          <p:nvPr>
            <p:ph type="sldNum" sz="quarter" idx="12"/>
          </p:nvPr>
        </p:nvSpPr>
        <p:spPr/>
        <p:txBody>
          <a:bodyPr/>
          <a:lstStyle/>
          <a:p>
            <a:fld id="{F923ED49-D744-4066-8B28-E413A5EA25A0}" type="slidenum">
              <a:rPr lang="zh-CN" altLang="en-US" smtClean="0"/>
              <a:pPr/>
              <a:t>22</a:t>
            </a:fld>
            <a:endParaRPr lang="zh-CN" altLang="en-US"/>
          </a:p>
        </p:txBody>
      </p:sp>
      <p:sp>
        <p:nvSpPr>
          <p:cNvPr id="4" name="文本框 3">
            <a:extLst>
              <a:ext uri="{FF2B5EF4-FFF2-40B4-BE49-F238E27FC236}">
                <a16:creationId xmlns:a16="http://schemas.microsoft.com/office/drawing/2014/main" id="{A79FCC0F-4946-4F97-AFE1-18B417C50F49}"/>
              </a:ext>
            </a:extLst>
          </p:cNvPr>
          <p:cNvSpPr txBox="1"/>
          <p:nvPr/>
        </p:nvSpPr>
        <p:spPr>
          <a:xfrm>
            <a:off x="620561" y="548680"/>
            <a:ext cx="7902878" cy="6342890"/>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二、社会保障支出不断扩大</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二战以后，各国不断地完善和扩大各项</a:t>
            </a:r>
            <a:r>
              <a:rPr lang="zh-CN" altLang="en-US" sz="1600" b="1" dirty="0">
                <a:solidFill>
                  <a:srgbClr val="C00000"/>
                </a:solidFill>
                <a:latin typeface="微软雅黑" panose="020B0503020204020204" pitchFamily="34" charset="-122"/>
                <a:ea typeface="微软雅黑" panose="020B0503020204020204" pitchFamily="34" charset="-122"/>
              </a:rPr>
              <a:t>社会保障项目</a:t>
            </a:r>
            <a:r>
              <a:rPr lang="zh-CN" altLang="en-US" sz="1600" dirty="0">
                <a:latin typeface="微软雅黑" panose="020B0503020204020204" pitchFamily="34" charset="-122"/>
                <a:ea typeface="微软雅黑" panose="020B0503020204020204" pitchFamily="34" charset="-122"/>
              </a:rPr>
              <a:t>，包括养老保障、医疗保障、失业保障、社会救助、社会福利等，这些项目支出受专门法律保护，而成为一种</a:t>
            </a:r>
            <a:r>
              <a:rPr lang="zh-CN" altLang="en-US" sz="1600" b="1" dirty="0">
                <a:solidFill>
                  <a:srgbClr val="C00000"/>
                </a:solidFill>
                <a:latin typeface="微软雅黑" panose="020B0503020204020204" pitchFamily="34" charset="-122"/>
                <a:ea typeface="微软雅黑" panose="020B0503020204020204" pitchFamily="34" charset="-122"/>
              </a:rPr>
              <a:t>刚性的“权益性支出”</a:t>
            </a:r>
            <a:r>
              <a:rPr lang="zh-CN" altLang="en-US" sz="1600" dirty="0">
                <a:latin typeface="微软雅黑" panose="020B0503020204020204" pitchFamily="34" charset="-122"/>
                <a:ea typeface="微软雅黑" panose="020B0503020204020204" pitchFamily="34" charset="-122"/>
              </a:rPr>
              <a:t>，即不受到经济波动和政府财政情况好坏的影响，而是</a:t>
            </a:r>
            <a:r>
              <a:rPr lang="zh-CN" altLang="en-US" sz="1600" b="1" dirty="0">
                <a:solidFill>
                  <a:srgbClr val="C00000"/>
                </a:solidFill>
                <a:latin typeface="微软雅黑" panose="020B0503020204020204" pitchFamily="34" charset="-122"/>
                <a:ea typeface="微软雅黑" panose="020B0503020204020204" pitchFamily="34" charset="-122"/>
              </a:rPr>
              <a:t>法定支出</a:t>
            </a:r>
            <a:r>
              <a:rPr lang="zh-CN" altLang="en-US" sz="1600" dirty="0">
                <a:latin typeface="微软雅黑" panose="020B0503020204020204" pitchFamily="34" charset="-122"/>
                <a:ea typeface="微软雅黑" panose="020B0503020204020204" pitchFamily="34" charset="-122"/>
              </a:rPr>
              <a:t>，与一般行政支出或资本支出的预算程序都不同。长期以来，这些支出随着人口结构的老龄化、家庭小型化、失业人口增加等因素影响，而</a:t>
            </a:r>
            <a:r>
              <a:rPr lang="zh-CN" altLang="en-US" sz="1600" b="1" dirty="0">
                <a:solidFill>
                  <a:srgbClr val="C00000"/>
                </a:solidFill>
                <a:latin typeface="微软雅黑" panose="020B0503020204020204" pitchFamily="34" charset="-122"/>
                <a:ea typeface="微软雅黑" panose="020B0503020204020204" pitchFamily="34" charset="-122"/>
              </a:rPr>
              <a:t>逐年呈现快速增长态势</a:t>
            </a:r>
            <a:r>
              <a:rPr lang="zh-CN" altLang="en-US" sz="1600" dirty="0">
                <a:latin typeface="微软雅黑" panose="020B0503020204020204" pitchFamily="34" charset="-122"/>
                <a:ea typeface="微软雅黑" panose="020B0503020204020204" pitchFamily="34" charset="-122"/>
              </a:rPr>
              <a:t>。</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社会保障支出扩大容易得到选民的支持。随着中位者年龄的提高，选民更倾向于政府出台有利于中老年人的社会保障政策，加大了政府的支出负担。</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三、经济增长率的趋缓</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自</a:t>
            </a:r>
            <a:r>
              <a:rPr lang="en-US" altLang="zh-CN" sz="1600" dirty="0">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世纪</a:t>
            </a:r>
            <a:r>
              <a:rPr lang="en-US" altLang="zh-CN" sz="1600" dirty="0">
                <a:latin typeface="微软雅黑" panose="020B0503020204020204" pitchFamily="34" charset="-122"/>
                <a:ea typeface="微软雅黑" panose="020B0503020204020204" pitchFamily="34" charset="-122"/>
              </a:rPr>
              <a:t>70</a:t>
            </a:r>
            <a:r>
              <a:rPr lang="zh-CN" altLang="en-US" sz="1600" dirty="0">
                <a:latin typeface="微软雅黑" panose="020B0503020204020204" pitchFamily="34" charset="-122"/>
                <a:ea typeface="微软雅黑" panose="020B0503020204020204" pitchFamily="34" charset="-122"/>
              </a:rPr>
              <a:t>年代以来，</a:t>
            </a:r>
            <a:r>
              <a:rPr lang="en-US" altLang="zh-CN" sz="1600" dirty="0">
                <a:latin typeface="微软雅黑" panose="020B0503020204020204" pitchFamily="34" charset="-122"/>
                <a:ea typeface="微软雅黑" panose="020B0503020204020204" pitchFamily="34" charset="-122"/>
              </a:rPr>
              <a:t>OECD</a:t>
            </a:r>
            <a:r>
              <a:rPr lang="zh-CN" altLang="en-US" sz="1600" dirty="0">
                <a:latin typeface="微软雅黑" panose="020B0503020204020204" pitchFamily="34" charset="-122"/>
                <a:ea typeface="微软雅黑" panose="020B0503020204020204" pitchFamily="34" charset="-122"/>
              </a:rPr>
              <a:t>国家经济增长率普遍放缓，失业率上升，造成的影响是</a:t>
            </a:r>
            <a:r>
              <a:rPr lang="zh-CN" altLang="en-US" sz="1600" b="1" dirty="0">
                <a:solidFill>
                  <a:srgbClr val="C00000"/>
                </a:solidFill>
                <a:latin typeface="微软雅黑" panose="020B0503020204020204" pitchFamily="34" charset="-122"/>
                <a:ea typeface="微软雅黑" panose="020B0503020204020204" pitchFamily="34" charset="-122"/>
              </a:rPr>
              <a:t>政府支出增加</a:t>
            </a:r>
            <a:r>
              <a:rPr lang="zh-CN" altLang="en-US" sz="1600" dirty="0">
                <a:latin typeface="微软雅黑" panose="020B0503020204020204" pitchFamily="34" charset="-122"/>
                <a:ea typeface="微软雅黑" panose="020B0503020204020204" pitchFamily="34" charset="-122"/>
              </a:rPr>
              <a:t>，而</a:t>
            </a:r>
            <a:r>
              <a:rPr lang="zh-CN" altLang="en-US" sz="1600" b="1" dirty="0">
                <a:solidFill>
                  <a:srgbClr val="C00000"/>
                </a:solidFill>
                <a:latin typeface="微软雅黑" panose="020B0503020204020204" pitchFamily="34" charset="-122"/>
                <a:ea typeface="微软雅黑" panose="020B0503020204020204" pitchFamily="34" charset="-122"/>
              </a:rPr>
              <a:t>税收增长有限</a:t>
            </a:r>
            <a:r>
              <a:rPr lang="zh-CN" altLang="en-US" sz="1600" dirty="0">
                <a:latin typeface="微软雅黑" panose="020B0503020204020204" pitchFamily="34" charset="-122"/>
                <a:ea typeface="微软雅黑" panose="020B0503020204020204" pitchFamily="34" charset="-122"/>
              </a:rPr>
              <a:t>，难以消化不断积累的债务。此外，由于全球化趋势加强，</a:t>
            </a:r>
            <a:r>
              <a:rPr lang="zh-CN" altLang="en-US" sz="1600" b="1" dirty="0">
                <a:solidFill>
                  <a:srgbClr val="C00000"/>
                </a:solidFill>
                <a:latin typeface="微软雅黑" panose="020B0503020204020204" pitchFamily="34" charset="-122"/>
                <a:ea typeface="微软雅黑" panose="020B0503020204020204" pitchFamily="34" charset="-122"/>
              </a:rPr>
              <a:t>资本和劳动力流动速度加快</a:t>
            </a:r>
            <a:r>
              <a:rPr lang="zh-CN" altLang="en-US" sz="1600" dirty="0">
                <a:latin typeface="微软雅黑" panose="020B0503020204020204" pitchFamily="34" charset="-122"/>
                <a:ea typeface="微软雅黑" panose="020B0503020204020204" pitchFamily="34" charset="-122"/>
              </a:rPr>
              <a:t>，增加税收很容易导致国家竞争力的丧失，各国政府陷入了“逐底竞争”，争相</a:t>
            </a:r>
            <a:r>
              <a:rPr lang="zh-CN" altLang="en-US" sz="1600" b="1" dirty="0">
                <a:solidFill>
                  <a:srgbClr val="C00000"/>
                </a:solidFill>
                <a:latin typeface="微软雅黑" panose="020B0503020204020204" pitchFamily="34" charset="-122"/>
                <a:ea typeface="微软雅黑" panose="020B0503020204020204" pitchFamily="34" charset="-122"/>
              </a:rPr>
              <a:t>降低税率</a:t>
            </a:r>
            <a:r>
              <a:rPr lang="zh-CN" altLang="en-US" sz="1600" dirty="0">
                <a:latin typeface="微软雅黑" panose="020B0503020204020204" pitchFamily="34" charset="-122"/>
                <a:ea typeface="微软雅黑" panose="020B0503020204020204" pitchFamily="34" charset="-122"/>
              </a:rPr>
              <a:t>以吸引跨国公司的投资，又进一步</a:t>
            </a:r>
            <a:r>
              <a:rPr lang="zh-CN" altLang="en-US" sz="1600" b="1" dirty="0">
                <a:solidFill>
                  <a:srgbClr val="C00000"/>
                </a:solidFill>
                <a:latin typeface="微软雅黑" panose="020B0503020204020204" pitchFamily="34" charset="-122"/>
                <a:ea typeface="微软雅黑" panose="020B0503020204020204" pitchFamily="34" charset="-122"/>
              </a:rPr>
              <a:t>减少了财政收入</a:t>
            </a:r>
            <a:r>
              <a:rPr lang="zh-CN" altLang="en-US" sz="1600" dirty="0">
                <a:latin typeface="微软雅黑" panose="020B0503020204020204" pitchFamily="34" charset="-122"/>
                <a:ea typeface="微软雅黑" panose="020B0503020204020204" pitchFamily="34" charset="-122"/>
              </a:rPr>
              <a:t>。</a:t>
            </a:r>
          </a:p>
          <a:p>
            <a:pPr indent="421200" algn="just">
              <a:lnSpc>
                <a:spcPct val="150000"/>
              </a:lnSpc>
              <a:spcAft>
                <a:spcPts val="600"/>
              </a:spcAft>
            </a:pP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568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2CECCC3-4F2D-4490-8610-4460838707B1}"/>
              </a:ext>
            </a:extLst>
          </p:cNvPr>
          <p:cNvSpPr>
            <a:spLocks noGrp="1"/>
          </p:cNvSpPr>
          <p:nvPr>
            <p:ph type="sldNum" sz="quarter" idx="12"/>
          </p:nvPr>
        </p:nvSpPr>
        <p:spPr/>
        <p:txBody>
          <a:bodyPr/>
          <a:lstStyle/>
          <a:p>
            <a:fld id="{F923ED49-D744-4066-8B28-E413A5EA25A0}" type="slidenum">
              <a:rPr lang="zh-CN" altLang="en-US" smtClean="0"/>
              <a:pPr/>
              <a:t>23</a:t>
            </a:fld>
            <a:endParaRPr lang="zh-CN" altLang="en-US"/>
          </a:p>
        </p:txBody>
      </p:sp>
      <p:sp>
        <p:nvSpPr>
          <p:cNvPr id="4" name="文本框 3">
            <a:extLst>
              <a:ext uri="{FF2B5EF4-FFF2-40B4-BE49-F238E27FC236}">
                <a16:creationId xmlns:a16="http://schemas.microsoft.com/office/drawing/2014/main" id="{5AC426A5-FE15-4D8B-9A52-8F43E61D1EE9}"/>
              </a:ext>
            </a:extLst>
          </p:cNvPr>
          <p:cNvSpPr txBox="1"/>
          <p:nvPr/>
        </p:nvSpPr>
        <p:spPr>
          <a:xfrm>
            <a:off x="796080" y="764704"/>
            <a:ext cx="7551839" cy="4357731"/>
          </a:xfrm>
          <a:prstGeom prst="rect">
            <a:avLst/>
          </a:prstGeom>
          <a:noFill/>
        </p:spPr>
        <p:txBody>
          <a:bodyPr wrap="square" rtlCol="0">
            <a:spAutoFit/>
          </a:bodyPr>
          <a:lstStyle/>
          <a:p>
            <a:pPr indent="421200" algn="just">
              <a:lnSpc>
                <a:spcPct val="200000"/>
              </a:lnSpc>
              <a:spcAft>
                <a:spcPts val="600"/>
              </a:spcAft>
            </a:pPr>
            <a:r>
              <a:rPr lang="zh-CN" altLang="en-US" sz="2400" b="1" dirty="0">
                <a:latin typeface="微软雅黑" panose="020B0503020204020204" pitchFamily="34" charset="-122"/>
                <a:ea typeface="微软雅黑" panose="020B0503020204020204" pitchFamily="34" charset="-122"/>
              </a:rPr>
              <a:t>四、公共选择的结果</a:t>
            </a:r>
          </a:p>
          <a:p>
            <a:pPr indent="421200" algn="just">
              <a:lnSpc>
                <a:spcPct val="200000"/>
              </a:lnSpc>
              <a:spcAft>
                <a:spcPts val="600"/>
              </a:spcAft>
            </a:pPr>
            <a:r>
              <a:rPr lang="zh-CN" altLang="en-US" sz="1600" dirty="0">
                <a:latin typeface="微软雅黑" panose="020B0503020204020204" pitchFamily="34" charset="-122"/>
                <a:ea typeface="微软雅黑" panose="020B0503020204020204" pitchFamily="34" charset="-122"/>
              </a:rPr>
              <a:t>如同公共选择学派所解释的，尽管政客们普遍存在强烈的动机去花钱向选民提供“好的政策”，他们</a:t>
            </a:r>
            <a:r>
              <a:rPr lang="zh-CN" altLang="en-US" sz="1600" b="1" dirty="0">
                <a:solidFill>
                  <a:srgbClr val="C00000"/>
                </a:solidFill>
                <a:latin typeface="微软雅黑" panose="020B0503020204020204" pitchFamily="34" charset="-122"/>
                <a:ea typeface="微软雅黑" panose="020B0503020204020204" pitchFamily="34" charset="-122"/>
              </a:rPr>
              <a:t>不愿征税</a:t>
            </a:r>
            <a:r>
              <a:rPr lang="zh-CN" altLang="en-US" sz="1600" dirty="0">
                <a:latin typeface="微软雅黑" panose="020B0503020204020204" pitchFamily="34" charset="-122"/>
                <a:ea typeface="微软雅黑" panose="020B0503020204020204" pitchFamily="34" charset="-122"/>
              </a:rPr>
              <a:t>，因为这将会造成显而易见的选民反对，而</a:t>
            </a:r>
            <a:r>
              <a:rPr lang="zh-CN" altLang="en-US" sz="1600" b="1" dirty="0">
                <a:solidFill>
                  <a:srgbClr val="C00000"/>
                </a:solidFill>
                <a:latin typeface="微软雅黑" panose="020B0503020204020204" pitchFamily="34" charset="-122"/>
                <a:ea typeface="微软雅黑" panose="020B0503020204020204" pitchFamily="34" charset="-122"/>
              </a:rPr>
              <a:t>举债</a:t>
            </a:r>
            <a:r>
              <a:rPr lang="zh-CN" altLang="en-US" sz="1600" dirty="0">
                <a:latin typeface="微软雅黑" panose="020B0503020204020204" pitchFamily="34" charset="-122"/>
                <a:ea typeface="微软雅黑" panose="020B0503020204020204" pitchFamily="34" charset="-122"/>
              </a:rPr>
              <a:t>为政客们提供了一个替代选择：它允许他们现在支出，并把日后产生的税收推到未来。这种情况也适用于对未来诸如养老和医保之类的福利开出了</a:t>
            </a:r>
            <a:r>
              <a:rPr lang="zh-CN" altLang="en-US" sz="1600" b="1" dirty="0">
                <a:solidFill>
                  <a:srgbClr val="C00000"/>
                </a:solidFill>
                <a:latin typeface="微软雅黑" panose="020B0503020204020204" pitchFamily="34" charset="-122"/>
                <a:ea typeface="微软雅黑" panose="020B0503020204020204" pitchFamily="34" charset="-122"/>
              </a:rPr>
              <a:t>空头支票</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200000"/>
              </a:lnSpc>
              <a:spcAft>
                <a:spcPts val="600"/>
              </a:spcAft>
            </a:pPr>
            <a:r>
              <a:rPr lang="zh-CN" altLang="en-US" sz="1600" dirty="0">
                <a:latin typeface="微软雅黑" panose="020B0503020204020204" pitchFamily="34" charset="-122"/>
                <a:ea typeface="微软雅黑" panose="020B0503020204020204" pitchFamily="34" charset="-122"/>
              </a:rPr>
              <a:t>从选民的角度来看，大量选民对政策收益较为了解，但经常</a:t>
            </a:r>
            <a:r>
              <a:rPr lang="zh-CN" altLang="en-US" sz="1600" b="1" dirty="0">
                <a:solidFill>
                  <a:srgbClr val="C00000"/>
                </a:solidFill>
                <a:latin typeface="微软雅黑" panose="020B0503020204020204" pitchFamily="34" charset="-122"/>
                <a:ea typeface="微软雅黑" panose="020B0503020204020204" pitchFamily="34" charset="-122"/>
              </a:rPr>
              <a:t>低估政府支出的机会成本</a:t>
            </a:r>
            <a:r>
              <a:rPr lang="zh-CN" altLang="en-US" sz="1600" dirty="0">
                <a:latin typeface="微软雅黑" panose="020B0503020204020204" pitchFamily="34" charset="-122"/>
                <a:ea typeface="微软雅黑" panose="020B0503020204020204" pitchFamily="34" charset="-122"/>
              </a:rPr>
              <a:t>，同时</a:t>
            </a:r>
            <a:r>
              <a:rPr lang="zh-CN" altLang="en-US" sz="1600" b="1" dirty="0">
                <a:solidFill>
                  <a:srgbClr val="C00000"/>
                </a:solidFill>
                <a:latin typeface="微软雅黑" panose="020B0503020204020204" pitchFamily="34" charset="-122"/>
                <a:ea typeface="微软雅黑" panose="020B0503020204020204" pitchFamily="34" charset="-122"/>
              </a:rPr>
              <a:t>反对加税</a:t>
            </a:r>
            <a:r>
              <a:rPr lang="zh-CN" altLang="en-US" sz="1600" dirty="0">
                <a:latin typeface="微软雅黑" panose="020B0503020204020204" pitchFamily="34" charset="-122"/>
                <a:ea typeface="微软雅黑" panose="020B0503020204020204" pitchFamily="34" charset="-122"/>
              </a:rPr>
              <a:t>。政客们为了选票，偏好采取阻力较少的</a:t>
            </a:r>
            <a:r>
              <a:rPr lang="zh-CN" altLang="en-US" sz="1600" b="1" dirty="0">
                <a:solidFill>
                  <a:srgbClr val="C00000"/>
                </a:solidFill>
                <a:latin typeface="微软雅黑" panose="020B0503020204020204" pitchFamily="34" charset="-122"/>
                <a:ea typeface="微软雅黑" panose="020B0503020204020204" pitchFamily="34" charset="-122"/>
              </a:rPr>
              <a:t>公债融通方式</a:t>
            </a:r>
            <a:r>
              <a:rPr lang="zh-CN" altLang="en-US" sz="1600" dirty="0">
                <a:latin typeface="微软雅黑" panose="020B0503020204020204" pitchFamily="34" charset="-122"/>
                <a:ea typeface="微软雅黑" panose="020B0503020204020204" pitchFamily="34" charset="-122"/>
              </a:rPr>
              <a:t>，因此财政赤字难以消除。</a:t>
            </a:r>
          </a:p>
        </p:txBody>
      </p:sp>
    </p:spTree>
    <p:extLst>
      <p:ext uri="{BB962C8B-B14F-4D97-AF65-F5344CB8AC3E}">
        <p14:creationId xmlns:p14="http://schemas.microsoft.com/office/powerpoint/2010/main" val="227373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3</a:t>
            </a:fld>
            <a:endParaRPr lang="zh-CN" altLang="en-US"/>
          </a:p>
        </p:txBody>
      </p:sp>
      <p:grpSp>
        <p:nvGrpSpPr>
          <p:cNvPr id="31" name="组合 34"/>
          <p:cNvGrpSpPr>
            <a:grpSpLocks/>
          </p:cNvGrpSpPr>
          <p:nvPr/>
        </p:nvGrpSpPr>
        <p:grpSpPr bwMode="auto">
          <a:xfrm>
            <a:off x="1881853" y="1414624"/>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433872" y="1824158"/>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公债的还本付息原理</a:t>
              </a:r>
            </a:p>
          </p:txBody>
        </p:sp>
      </p:grpSp>
      <p:grpSp>
        <p:nvGrpSpPr>
          <p:cNvPr id="35" name="组合 34"/>
          <p:cNvGrpSpPr>
            <a:grpSpLocks/>
          </p:cNvGrpSpPr>
          <p:nvPr/>
        </p:nvGrpSpPr>
        <p:grpSpPr bwMode="auto">
          <a:xfrm>
            <a:off x="1881853" y="2210769"/>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国债的挤出效应</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81853" y="3006919"/>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国债的挤入效应</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973EFD1C-BD6E-4C6F-AC46-ECC7AA3778A5}"/>
              </a:ext>
            </a:extLst>
          </p:cNvPr>
          <p:cNvGrpSpPr>
            <a:grpSpLocks/>
          </p:cNvGrpSpPr>
          <p:nvPr/>
        </p:nvGrpSpPr>
        <p:grpSpPr bwMode="auto">
          <a:xfrm>
            <a:off x="1881853" y="3803069"/>
            <a:ext cx="5380291" cy="673161"/>
            <a:chOff x="3779912" y="1777377"/>
            <a:chExt cx="4896544" cy="435845"/>
          </a:xfrm>
        </p:grpSpPr>
        <p:sp>
          <p:nvSpPr>
            <p:cNvPr id="17" name="矩形 16">
              <a:extLst>
                <a:ext uri="{FF2B5EF4-FFF2-40B4-BE49-F238E27FC236}">
                  <a16:creationId xmlns:a16="http://schemas.microsoft.com/office/drawing/2014/main" id="{2BEA3831-BFC3-46B6-BA3D-730891AEBCC5}"/>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779A82E4-FA54-4D2F-99D6-E6BCA0E73A95}"/>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3709C6E3-F0EC-4A46-923F-1C828AC743B2}"/>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国债政策中性论</a:t>
              </a:r>
            </a:p>
          </p:txBody>
        </p:sp>
      </p:grpSp>
      <p:grpSp>
        <p:nvGrpSpPr>
          <p:cNvPr id="20" name="组合 19">
            <a:extLst>
              <a:ext uri="{FF2B5EF4-FFF2-40B4-BE49-F238E27FC236}">
                <a16:creationId xmlns:a16="http://schemas.microsoft.com/office/drawing/2014/main" id="{DDFC7657-BBA4-4FC7-B28E-8863E43BA03B}"/>
              </a:ext>
            </a:extLst>
          </p:cNvPr>
          <p:cNvGrpSpPr>
            <a:grpSpLocks/>
          </p:cNvGrpSpPr>
          <p:nvPr/>
        </p:nvGrpSpPr>
        <p:grpSpPr bwMode="auto">
          <a:xfrm>
            <a:off x="1881853" y="5395368"/>
            <a:ext cx="5380291" cy="954107"/>
            <a:chOff x="3779912" y="1751102"/>
            <a:chExt cx="4896544" cy="617746"/>
          </a:xfrm>
        </p:grpSpPr>
        <p:sp>
          <p:nvSpPr>
            <p:cNvPr id="21" name="矩形 20">
              <a:extLst>
                <a:ext uri="{FF2B5EF4-FFF2-40B4-BE49-F238E27FC236}">
                  <a16:creationId xmlns:a16="http://schemas.microsoft.com/office/drawing/2014/main" id="{9D856B8D-DABE-4FAD-B82D-F51967C4943D}"/>
                </a:ext>
              </a:extLst>
            </p:cNvPr>
            <p:cNvSpPr/>
            <p:nvPr/>
          </p:nvSpPr>
          <p:spPr>
            <a:xfrm>
              <a:off x="3779912" y="1777377"/>
              <a:ext cx="4896544" cy="561642"/>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2" name="矩形 21">
              <a:extLst>
                <a:ext uri="{FF2B5EF4-FFF2-40B4-BE49-F238E27FC236}">
                  <a16:creationId xmlns:a16="http://schemas.microsoft.com/office/drawing/2014/main" id="{4734B8D7-BA80-4E26-AA50-0B4523C107FA}"/>
                </a:ext>
              </a:extLst>
            </p:cNvPr>
            <p:cNvSpPr/>
            <p:nvPr/>
          </p:nvSpPr>
          <p:spPr>
            <a:xfrm>
              <a:off x="3779912" y="1781173"/>
              <a:ext cx="432048" cy="557846"/>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6</a:t>
              </a:r>
              <a:endParaRPr lang="zh-CN" altLang="en-US" sz="2400" b="1" kern="0" dirty="0">
                <a:solidFill>
                  <a:sysClr val="window" lastClr="FFFFFF"/>
                </a:solidFill>
                <a:latin typeface="Broadway" pitchFamily="82" charset="0"/>
                <a:ea typeface="微软雅黑"/>
              </a:endParaRPr>
            </a:p>
          </p:txBody>
        </p:sp>
        <p:sp>
          <p:nvSpPr>
            <p:cNvPr id="23" name="TextBox 9">
              <a:extLst>
                <a:ext uri="{FF2B5EF4-FFF2-40B4-BE49-F238E27FC236}">
                  <a16:creationId xmlns:a16="http://schemas.microsoft.com/office/drawing/2014/main" id="{B97BDC31-0C34-4E79-9C1C-3E4E349F8014}"/>
                </a:ext>
              </a:extLst>
            </p:cNvPr>
            <p:cNvSpPr txBox="1"/>
            <p:nvPr/>
          </p:nvSpPr>
          <p:spPr>
            <a:xfrm>
              <a:off x="4291759" y="1751102"/>
              <a:ext cx="4361172" cy="617746"/>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各国政府债务水平不断攀升的原因</a:t>
              </a:r>
            </a:p>
          </p:txBody>
        </p:sp>
      </p:grpSp>
      <p:grpSp>
        <p:nvGrpSpPr>
          <p:cNvPr id="40" name="组合 39">
            <a:extLst>
              <a:ext uri="{FF2B5EF4-FFF2-40B4-BE49-F238E27FC236}">
                <a16:creationId xmlns:a16="http://schemas.microsoft.com/office/drawing/2014/main" id="{C8E71E30-BA2F-410E-A6D0-EBC7789D67E6}"/>
              </a:ext>
            </a:extLst>
          </p:cNvPr>
          <p:cNvGrpSpPr>
            <a:grpSpLocks/>
          </p:cNvGrpSpPr>
          <p:nvPr/>
        </p:nvGrpSpPr>
        <p:grpSpPr bwMode="auto">
          <a:xfrm>
            <a:off x="1881853" y="4599219"/>
            <a:ext cx="5380291" cy="673161"/>
            <a:chOff x="3779912" y="1777377"/>
            <a:chExt cx="4896544" cy="435845"/>
          </a:xfrm>
        </p:grpSpPr>
        <p:sp>
          <p:nvSpPr>
            <p:cNvPr id="41" name="矩形 40">
              <a:extLst>
                <a:ext uri="{FF2B5EF4-FFF2-40B4-BE49-F238E27FC236}">
                  <a16:creationId xmlns:a16="http://schemas.microsoft.com/office/drawing/2014/main" id="{C3302213-5A5F-4920-B59C-923FD7059BA3}"/>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42" name="矩形 41">
              <a:extLst>
                <a:ext uri="{FF2B5EF4-FFF2-40B4-BE49-F238E27FC236}">
                  <a16:creationId xmlns:a16="http://schemas.microsoft.com/office/drawing/2014/main" id="{B0CC3F6C-66F0-4143-8FE1-E7392D9DAC9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43" name="TextBox 9">
              <a:extLst>
                <a:ext uri="{FF2B5EF4-FFF2-40B4-BE49-F238E27FC236}">
                  <a16:creationId xmlns:a16="http://schemas.microsoft.com/office/drawing/2014/main" id="{A50C9AD5-3A62-447B-AA76-BFD251BC84AE}"/>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公共选择学派的公债理论</a:t>
              </a:r>
            </a:p>
          </p:txBody>
        </p:sp>
      </p:grpSp>
    </p:spTree>
    <p:extLst>
      <p:ext uri="{BB962C8B-B14F-4D97-AF65-F5344CB8AC3E}">
        <p14:creationId xmlns:p14="http://schemas.microsoft.com/office/powerpoint/2010/main" val="155460132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公债的还本付息原理</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156B568-2EEA-40E7-A051-9968D40C4714}"/>
              </a:ext>
            </a:extLst>
          </p:cNvPr>
          <p:cNvSpPr>
            <a:spLocks noGrp="1"/>
          </p:cNvSpPr>
          <p:nvPr>
            <p:ph type="sldNum" sz="quarter" idx="12"/>
          </p:nvPr>
        </p:nvSpPr>
        <p:spPr/>
        <p:txBody>
          <a:bodyPr/>
          <a:lstStyle/>
          <a:p>
            <a:fld id="{F923ED49-D744-4066-8B28-E413A5EA25A0}" type="slidenum">
              <a:rPr lang="zh-CN" altLang="en-US" smtClean="0"/>
              <a:pPr/>
              <a:t>5</a:t>
            </a:fld>
            <a:endParaRPr lang="zh-CN" altLang="en-US"/>
          </a:p>
        </p:txBody>
      </p:sp>
      <p:sp>
        <p:nvSpPr>
          <p:cNvPr id="4" name="文本框 3">
            <a:extLst>
              <a:ext uri="{FF2B5EF4-FFF2-40B4-BE49-F238E27FC236}">
                <a16:creationId xmlns:a16="http://schemas.microsoft.com/office/drawing/2014/main" id="{F3510E3D-03CC-4C7D-8887-91B8546E1DC0}"/>
              </a:ext>
            </a:extLst>
          </p:cNvPr>
          <p:cNvSpPr txBox="1"/>
          <p:nvPr/>
        </p:nvSpPr>
        <p:spPr>
          <a:xfrm>
            <a:off x="971600" y="836712"/>
            <a:ext cx="7056784" cy="5573449"/>
          </a:xfrm>
          <a:prstGeom prst="rect">
            <a:avLst/>
          </a:prstGeom>
          <a:noFill/>
        </p:spPr>
        <p:txBody>
          <a:bodyPr wrap="square" rtlCol="0">
            <a:spAutoFit/>
          </a:bodyPr>
          <a:lstStyle/>
          <a:p>
            <a:pPr indent="421200" algn="just">
              <a:lnSpc>
                <a:spcPct val="150000"/>
              </a:lnSpc>
              <a:spcAft>
                <a:spcPts val="600"/>
              </a:spcAft>
            </a:pPr>
            <a:r>
              <a:rPr lang="zh-CN" altLang="zh-CN" sz="2400" b="1" dirty="0">
                <a:latin typeface="微软雅黑" panose="020B0503020204020204" pitchFamily="34" charset="-122"/>
                <a:ea typeface="微软雅黑" panose="020B0503020204020204" pitchFamily="34" charset="-122"/>
              </a:rPr>
              <a:t>一、国债偿还的大循环过程</a:t>
            </a:r>
            <a:endParaRPr lang="en-US" altLang="zh-CN" sz="2400" b="1"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zh-CN" sz="1600" dirty="0">
                <a:latin typeface="微软雅黑" panose="020B0503020204020204" pitchFamily="34" charset="-122"/>
                <a:ea typeface="微软雅黑" panose="020B0503020204020204" pitchFamily="34" charset="-122"/>
              </a:rPr>
              <a:t>符合公共财政要求的国债从筹集到偿还的过程，可以通过图</a:t>
            </a:r>
            <a:r>
              <a:rPr lang="en-US" altLang="zh-CN" sz="1600" dirty="0">
                <a:latin typeface="微软雅黑" panose="020B0503020204020204" pitchFamily="34" charset="-122"/>
                <a:ea typeface="微软雅黑" panose="020B0503020204020204" pitchFamily="34" charset="-122"/>
              </a:rPr>
              <a:t>11.1</a:t>
            </a:r>
            <a:r>
              <a:rPr lang="zh-CN" altLang="zh-CN" sz="1600" dirty="0">
                <a:latin typeface="微软雅黑" panose="020B0503020204020204" pitchFamily="34" charset="-122"/>
                <a:ea typeface="微软雅黑" panose="020B0503020204020204" pitchFamily="34" charset="-122"/>
              </a:rPr>
              <a:t>所示的一个大循环过程来完成的，既保证</a:t>
            </a:r>
            <a:r>
              <a:rPr lang="zh-CN" altLang="zh-CN" sz="1600" b="1" dirty="0">
                <a:solidFill>
                  <a:srgbClr val="C00000"/>
                </a:solidFill>
                <a:latin typeface="微软雅黑" panose="020B0503020204020204" pitchFamily="34" charset="-122"/>
                <a:ea typeface="微软雅黑" panose="020B0503020204020204" pitchFamily="34" charset="-122"/>
              </a:rPr>
              <a:t>国债投资的方向遵循公共财政</a:t>
            </a:r>
            <a:r>
              <a:rPr lang="zh-CN" altLang="zh-CN" sz="1600" dirty="0">
                <a:latin typeface="微软雅黑" panose="020B0503020204020204" pitchFamily="34" charset="-122"/>
                <a:ea typeface="微软雅黑" panose="020B0503020204020204" pitchFamily="34" charset="-122"/>
              </a:rPr>
              <a:t>的基本原则，即国债投资主要用于满足社会公共需要的方向，不过多地涉入竞争性领域，不过多地与民争利、与企业争利，同时又</a:t>
            </a:r>
            <a:r>
              <a:rPr lang="zh-CN" altLang="zh-CN" sz="1600" b="1" dirty="0">
                <a:solidFill>
                  <a:srgbClr val="C00000"/>
                </a:solidFill>
                <a:latin typeface="微软雅黑" panose="020B0503020204020204" pitchFamily="34" charset="-122"/>
                <a:ea typeface="微软雅黑" panose="020B0503020204020204" pitchFamily="34" charset="-122"/>
              </a:rPr>
              <a:t>保证国债还本付息</a:t>
            </a:r>
            <a:r>
              <a:rPr lang="zh-CN" altLang="zh-CN" sz="1600" dirty="0">
                <a:latin typeface="微软雅黑" panose="020B0503020204020204" pitchFamily="34" charset="-122"/>
                <a:ea typeface="微软雅黑" panose="020B0503020204020204" pitchFamily="34" charset="-122"/>
              </a:rPr>
              <a:t>的顺利进行。</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归结到一点，国债偿还的基本原理可以表述为</a:t>
            </a:r>
            <a:r>
              <a:rPr lang="en-US" altLang="zh-CN" sz="1600" dirty="0">
                <a:latin typeface="微软雅黑" panose="020B0503020204020204" pitchFamily="34" charset="-122"/>
                <a:ea typeface="微软雅黑" panose="020B0503020204020204" pitchFamily="34" charset="-122"/>
              </a:rPr>
              <a:t>: </a:t>
            </a:r>
            <a:r>
              <a:rPr lang="zh-CN" altLang="en-US" sz="1600" dirty="0">
                <a:latin typeface="微软雅黑" panose="020B0503020204020204" pitchFamily="34" charset="-122"/>
                <a:ea typeface="微软雅黑" panose="020B0503020204020204" pitchFamily="34" charset="-122"/>
              </a:rPr>
              <a:t>国债的收入在使用上和税收一样，主要应用于</a:t>
            </a:r>
            <a:r>
              <a:rPr lang="zh-CN" altLang="en-US" sz="1600" b="1" dirty="0">
                <a:solidFill>
                  <a:srgbClr val="C00000"/>
                </a:solidFill>
                <a:latin typeface="微软雅黑" panose="020B0503020204020204" pitchFamily="34" charset="-122"/>
                <a:ea typeface="微软雅黑" panose="020B0503020204020204" pitchFamily="34" charset="-122"/>
              </a:rPr>
              <a:t>社会公共需要领域</a:t>
            </a:r>
            <a:r>
              <a:rPr lang="zh-CN" altLang="en-US" sz="1600" dirty="0">
                <a:latin typeface="微软雅黑" panose="020B0503020204020204" pitchFamily="34" charset="-122"/>
                <a:ea typeface="微软雅黑" panose="020B0503020204020204" pitchFamily="34" charset="-122"/>
              </a:rPr>
              <a:t>；并最终是</a:t>
            </a:r>
            <a:r>
              <a:rPr lang="zh-CN" altLang="en-US" sz="1600" b="1" dirty="0">
                <a:solidFill>
                  <a:srgbClr val="C00000"/>
                </a:solidFill>
                <a:latin typeface="微软雅黑" panose="020B0503020204020204" pitchFamily="34" charset="-122"/>
                <a:ea typeface="微软雅黑" panose="020B0503020204020204" pitchFamily="34" charset="-122"/>
              </a:rPr>
              <a:t>依靠税收来偿还</a:t>
            </a:r>
            <a:r>
              <a:rPr lang="zh-CN" altLang="en-US" sz="1600" dirty="0">
                <a:latin typeface="微软雅黑" panose="020B0503020204020204" pitchFamily="34" charset="-122"/>
                <a:ea typeface="微软雅黑" panose="020B0503020204020204" pitchFamily="34" charset="-122"/>
              </a:rPr>
              <a:t>，而非依靠具体项目运作的商业回报来偿还。</a:t>
            </a:r>
            <a:endParaRPr lang="zh-CN" altLang="zh-CN" sz="1600" dirty="0">
              <a:latin typeface="微软雅黑" panose="020B0503020204020204" pitchFamily="34" charset="-122"/>
              <a:ea typeface="微软雅黑" panose="020B0503020204020204" pitchFamily="34" charset="-122"/>
            </a:endParaRPr>
          </a:p>
        </p:txBody>
      </p:sp>
      <p:grpSp>
        <p:nvGrpSpPr>
          <p:cNvPr id="10" name="画布 185">
            <a:extLst>
              <a:ext uri="{FF2B5EF4-FFF2-40B4-BE49-F238E27FC236}">
                <a16:creationId xmlns:a16="http://schemas.microsoft.com/office/drawing/2014/main" id="{91A3FE4F-425E-4AB5-A228-911926ADD3C7}"/>
              </a:ext>
            </a:extLst>
          </p:cNvPr>
          <p:cNvGrpSpPr/>
          <p:nvPr/>
        </p:nvGrpSpPr>
        <p:grpSpPr>
          <a:xfrm>
            <a:off x="1223628" y="3140968"/>
            <a:ext cx="6696744" cy="1485900"/>
            <a:chOff x="0" y="0"/>
            <a:chExt cx="5258435" cy="1485900"/>
          </a:xfrm>
        </p:grpSpPr>
        <p:sp>
          <p:nvSpPr>
            <p:cNvPr id="11" name="矩形 10">
              <a:extLst>
                <a:ext uri="{FF2B5EF4-FFF2-40B4-BE49-F238E27FC236}">
                  <a16:creationId xmlns:a16="http://schemas.microsoft.com/office/drawing/2014/main" id="{CB2C9C30-E4CB-424B-9BD6-D5452F7DB01F}"/>
                </a:ext>
              </a:extLst>
            </p:cNvPr>
            <p:cNvSpPr/>
            <p:nvPr/>
          </p:nvSpPr>
          <p:spPr>
            <a:xfrm>
              <a:off x="0" y="0"/>
              <a:ext cx="5258435" cy="1485900"/>
            </a:xfrm>
            <a:prstGeom prst="rect">
              <a:avLst/>
            </a:prstGeom>
            <a:noFill/>
            <a:ln>
              <a:noFill/>
            </a:ln>
          </p:spPr>
          <p:txBody>
            <a:bodyPr anchor="ctr"/>
            <a:lstStyle/>
            <a:p>
              <a:endParaRPr lang="zh-CN" altLang="en-US"/>
            </a:p>
          </p:txBody>
        </p:sp>
        <p:sp>
          <p:nvSpPr>
            <p:cNvPr id="12" name="Text Box 103">
              <a:extLst>
                <a:ext uri="{FF2B5EF4-FFF2-40B4-BE49-F238E27FC236}">
                  <a16:creationId xmlns:a16="http://schemas.microsoft.com/office/drawing/2014/main" id="{C86842B5-3E0A-4B59-8759-54B802BE577F}"/>
                </a:ext>
              </a:extLst>
            </p:cNvPr>
            <p:cNvSpPr txBox="1">
              <a:spLocks noChangeArrowheads="1"/>
            </p:cNvSpPr>
            <p:nvPr/>
          </p:nvSpPr>
          <p:spPr bwMode="auto">
            <a:xfrm>
              <a:off x="0" y="99157"/>
              <a:ext cx="800340" cy="890957"/>
            </a:xfrm>
            <a:prstGeom prst="rect">
              <a:avLst/>
            </a:prstGeom>
            <a:solidFill>
              <a:srgbClr val="FFFFFF"/>
            </a:solidFill>
            <a:ln w="9525">
              <a:solidFill>
                <a:srgbClr val="000000"/>
              </a:solidFill>
              <a:miter lim="800000"/>
              <a:headEnd/>
              <a:tailEnd/>
            </a:ln>
          </p:spPr>
          <p:txBody>
            <a:bodyPr rot="0" vert="horz" wrap="square" lIns="7200" tIns="45720" rIns="7200" bIns="45720" anchor="ctr" anchorCtr="0" upright="1">
              <a:noAutofit/>
            </a:bodyPr>
            <a:lstStyle/>
            <a:p>
              <a:pPr algn="ctr"/>
              <a:r>
                <a:rPr 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国债的筹集</a:t>
              </a:r>
            </a:p>
          </p:txBody>
        </p:sp>
        <p:sp>
          <p:nvSpPr>
            <p:cNvPr id="13" name="Text Box 104">
              <a:extLst>
                <a:ext uri="{FF2B5EF4-FFF2-40B4-BE49-F238E27FC236}">
                  <a16:creationId xmlns:a16="http://schemas.microsoft.com/office/drawing/2014/main" id="{EFCFFF66-0B5D-45C6-807B-CF6BA6E8BB65}"/>
                </a:ext>
              </a:extLst>
            </p:cNvPr>
            <p:cNvSpPr txBox="1">
              <a:spLocks noChangeArrowheads="1"/>
            </p:cNvSpPr>
            <p:nvPr/>
          </p:nvSpPr>
          <p:spPr bwMode="auto">
            <a:xfrm>
              <a:off x="1142821" y="99157"/>
              <a:ext cx="800340" cy="890957"/>
            </a:xfrm>
            <a:prstGeom prst="rect">
              <a:avLst/>
            </a:prstGeom>
            <a:solidFill>
              <a:srgbClr val="FFFFFF"/>
            </a:solidFill>
            <a:ln w="9525">
              <a:solidFill>
                <a:srgbClr val="000000"/>
              </a:solidFill>
              <a:miter lim="800000"/>
              <a:headEnd/>
              <a:tailEnd/>
            </a:ln>
          </p:spPr>
          <p:txBody>
            <a:bodyPr rot="0" vert="horz" wrap="square" lIns="7200" tIns="45720" rIns="7200" bIns="45720" anchor="ctr" anchorCtr="0" upright="1">
              <a:noAutofit/>
            </a:bodyPr>
            <a:lstStyle/>
            <a:p>
              <a:pPr algn="ctr"/>
              <a:r>
                <a:rPr lang="zh-CN" sz="140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国债投资形成有效的公共产品供应</a:t>
              </a:r>
            </a:p>
          </p:txBody>
        </p:sp>
        <p:cxnSp>
          <p:nvCxnSpPr>
            <p:cNvPr id="14" name="Line 105">
              <a:extLst>
                <a:ext uri="{FF2B5EF4-FFF2-40B4-BE49-F238E27FC236}">
                  <a16:creationId xmlns:a16="http://schemas.microsoft.com/office/drawing/2014/main" id="{DEB7B428-FE84-45DF-B834-6FE1BD23C0EB}"/>
                </a:ext>
              </a:extLst>
            </p:cNvPr>
            <p:cNvCxnSpPr/>
            <p:nvPr/>
          </p:nvCxnSpPr>
          <p:spPr bwMode="auto">
            <a:xfrm>
              <a:off x="800340" y="495057"/>
              <a:ext cx="342481" cy="7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5" name="Text Box 106">
              <a:extLst>
                <a:ext uri="{FF2B5EF4-FFF2-40B4-BE49-F238E27FC236}">
                  <a16:creationId xmlns:a16="http://schemas.microsoft.com/office/drawing/2014/main" id="{33B38D6C-E055-4844-9307-B6B326B1F0EF}"/>
                </a:ext>
              </a:extLst>
            </p:cNvPr>
            <p:cNvSpPr txBox="1">
              <a:spLocks noChangeArrowheads="1"/>
            </p:cNvSpPr>
            <p:nvPr/>
          </p:nvSpPr>
          <p:spPr bwMode="auto">
            <a:xfrm>
              <a:off x="2285641" y="99157"/>
              <a:ext cx="800340" cy="890957"/>
            </a:xfrm>
            <a:prstGeom prst="rect">
              <a:avLst/>
            </a:prstGeom>
            <a:solidFill>
              <a:srgbClr val="FFFFFF"/>
            </a:solidFill>
            <a:ln w="9525">
              <a:solidFill>
                <a:srgbClr val="000000"/>
              </a:solidFill>
              <a:miter lim="800000"/>
              <a:headEnd/>
              <a:tailEnd/>
            </a:ln>
          </p:spPr>
          <p:txBody>
            <a:bodyPr rot="0" vert="horz" wrap="square" lIns="7200" tIns="45720" rIns="7200" bIns="45720" anchor="ctr" anchorCtr="0" upright="1">
              <a:noAutofit/>
            </a:bodyPr>
            <a:lstStyle/>
            <a:p>
              <a:pPr algn="ctr"/>
              <a:r>
                <a:rPr lang="zh-CN" sz="140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公共产品与私人产品之间配置关系的动态优化</a:t>
              </a:r>
            </a:p>
          </p:txBody>
        </p:sp>
        <p:sp>
          <p:nvSpPr>
            <p:cNvPr id="16" name="Text Box 107">
              <a:extLst>
                <a:ext uri="{FF2B5EF4-FFF2-40B4-BE49-F238E27FC236}">
                  <a16:creationId xmlns:a16="http://schemas.microsoft.com/office/drawing/2014/main" id="{70238D0A-7C9D-4C2F-B9F5-D7CC0481A4D0}"/>
                </a:ext>
              </a:extLst>
            </p:cNvPr>
            <p:cNvSpPr txBox="1">
              <a:spLocks noChangeArrowheads="1"/>
            </p:cNvSpPr>
            <p:nvPr/>
          </p:nvSpPr>
          <p:spPr bwMode="auto">
            <a:xfrm>
              <a:off x="3429192" y="99157"/>
              <a:ext cx="800340" cy="890957"/>
            </a:xfrm>
            <a:prstGeom prst="rect">
              <a:avLst/>
            </a:prstGeom>
            <a:solidFill>
              <a:srgbClr val="FFFFFF"/>
            </a:solidFill>
            <a:ln w="9525">
              <a:solidFill>
                <a:srgbClr val="000000"/>
              </a:solidFill>
              <a:miter lim="800000"/>
              <a:headEnd/>
              <a:tailEnd/>
            </a:ln>
          </p:spPr>
          <p:txBody>
            <a:bodyPr rot="0" vert="horz" wrap="square" lIns="7200" tIns="45720" rIns="7200" bIns="45720" anchor="ctr" anchorCtr="0" upright="1">
              <a:noAutofit/>
            </a:bodyPr>
            <a:lstStyle/>
            <a:p>
              <a:pPr algn="ctr"/>
              <a:r>
                <a:rPr 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国民经济的高质量增长</a:t>
              </a:r>
            </a:p>
          </p:txBody>
        </p:sp>
        <p:sp>
          <p:nvSpPr>
            <p:cNvPr id="17" name="Text Box 108">
              <a:extLst>
                <a:ext uri="{FF2B5EF4-FFF2-40B4-BE49-F238E27FC236}">
                  <a16:creationId xmlns:a16="http://schemas.microsoft.com/office/drawing/2014/main" id="{D54653F2-D3DA-4402-8162-CFF70AD61332}"/>
                </a:ext>
              </a:extLst>
            </p:cNvPr>
            <p:cNvSpPr txBox="1">
              <a:spLocks noChangeArrowheads="1"/>
            </p:cNvSpPr>
            <p:nvPr/>
          </p:nvSpPr>
          <p:spPr bwMode="auto">
            <a:xfrm>
              <a:off x="4457365" y="99157"/>
              <a:ext cx="801070" cy="890957"/>
            </a:xfrm>
            <a:prstGeom prst="rect">
              <a:avLst/>
            </a:prstGeom>
            <a:solidFill>
              <a:srgbClr val="FFFFFF"/>
            </a:solidFill>
            <a:ln w="9525">
              <a:solidFill>
                <a:srgbClr val="000000"/>
              </a:solidFill>
              <a:miter lim="800000"/>
              <a:headEnd/>
              <a:tailEnd/>
            </a:ln>
          </p:spPr>
          <p:txBody>
            <a:bodyPr rot="0" vert="horz" wrap="square" lIns="7200" tIns="45720" rIns="7200" bIns="45720" anchor="ctr" anchorCtr="0" upright="1">
              <a:noAutofit/>
            </a:bodyPr>
            <a:lstStyle/>
            <a:p>
              <a:pPr algn="ctr"/>
              <a:r>
                <a:rPr 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更多的税收</a:t>
              </a:r>
            </a:p>
          </p:txBody>
        </p:sp>
        <p:sp>
          <p:nvSpPr>
            <p:cNvPr id="18" name="Text Box 109">
              <a:extLst>
                <a:ext uri="{FF2B5EF4-FFF2-40B4-BE49-F238E27FC236}">
                  <a16:creationId xmlns:a16="http://schemas.microsoft.com/office/drawing/2014/main" id="{3F595230-6023-45E3-993C-20DEA18FA9DA}"/>
                </a:ext>
              </a:extLst>
            </p:cNvPr>
            <p:cNvSpPr txBox="1">
              <a:spLocks noChangeArrowheads="1"/>
            </p:cNvSpPr>
            <p:nvPr/>
          </p:nvSpPr>
          <p:spPr bwMode="auto">
            <a:xfrm>
              <a:off x="1257468" y="1188428"/>
              <a:ext cx="2514205" cy="297472"/>
            </a:xfrm>
            <a:prstGeom prst="rect">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pPr algn="ctr"/>
              <a:r>
                <a:rPr lang="zh-CN" sz="140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国债还本付息的顺利进行</a:t>
              </a:r>
            </a:p>
          </p:txBody>
        </p:sp>
        <p:cxnSp>
          <p:nvCxnSpPr>
            <p:cNvPr id="19" name="Line 110">
              <a:extLst>
                <a:ext uri="{FF2B5EF4-FFF2-40B4-BE49-F238E27FC236}">
                  <a16:creationId xmlns:a16="http://schemas.microsoft.com/office/drawing/2014/main" id="{209B645E-EAC8-4D67-8A46-994892856A59}"/>
                </a:ext>
              </a:extLst>
            </p:cNvPr>
            <p:cNvCxnSpPr/>
            <p:nvPr/>
          </p:nvCxnSpPr>
          <p:spPr bwMode="auto">
            <a:xfrm>
              <a:off x="1943160" y="495057"/>
              <a:ext cx="342481"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Line 111">
              <a:extLst>
                <a:ext uri="{FF2B5EF4-FFF2-40B4-BE49-F238E27FC236}">
                  <a16:creationId xmlns:a16="http://schemas.microsoft.com/office/drawing/2014/main" id="{AE93E7CB-3EF7-4080-9C00-B0D37B72EA3C}"/>
                </a:ext>
              </a:extLst>
            </p:cNvPr>
            <p:cNvCxnSpPr/>
            <p:nvPr/>
          </p:nvCxnSpPr>
          <p:spPr bwMode="auto">
            <a:xfrm>
              <a:off x="3085981" y="495057"/>
              <a:ext cx="343211"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Line 112">
              <a:extLst>
                <a:ext uri="{FF2B5EF4-FFF2-40B4-BE49-F238E27FC236}">
                  <a16:creationId xmlns:a16="http://schemas.microsoft.com/office/drawing/2014/main" id="{F50C3F79-AB2E-4D9C-8EA0-4116C32B98FA}"/>
                </a:ext>
              </a:extLst>
            </p:cNvPr>
            <p:cNvCxnSpPr/>
            <p:nvPr/>
          </p:nvCxnSpPr>
          <p:spPr bwMode="auto">
            <a:xfrm>
              <a:off x="4228801" y="495057"/>
              <a:ext cx="22856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113">
              <a:extLst>
                <a:ext uri="{FF2B5EF4-FFF2-40B4-BE49-F238E27FC236}">
                  <a16:creationId xmlns:a16="http://schemas.microsoft.com/office/drawing/2014/main" id="{D460D3C3-D721-4407-AAA3-59AF8AF78988}"/>
                </a:ext>
              </a:extLst>
            </p:cNvPr>
            <p:cNvCxnSpPr/>
            <p:nvPr/>
          </p:nvCxnSpPr>
          <p:spPr bwMode="auto">
            <a:xfrm>
              <a:off x="4800577" y="990843"/>
              <a:ext cx="0" cy="29674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3" name="Line 114">
              <a:extLst>
                <a:ext uri="{FF2B5EF4-FFF2-40B4-BE49-F238E27FC236}">
                  <a16:creationId xmlns:a16="http://schemas.microsoft.com/office/drawing/2014/main" id="{857ADC6D-A714-49E7-A0FB-478E85254D8E}"/>
                </a:ext>
              </a:extLst>
            </p:cNvPr>
            <p:cNvCxnSpPr/>
            <p:nvPr/>
          </p:nvCxnSpPr>
          <p:spPr bwMode="auto">
            <a:xfrm flipH="1">
              <a:off x="3771673" y="1287586"/>
              <a:ext cx="102890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Line 115">
              <a:extLst>
                <a:ext uri="{FF2B5EF4-FFF2-40B4-BE49-F238E27FC236}">
                  <a16:creationId xmlns:a16="http://schemas.microsoft.com/office/drawing/2014/main" id="{692AF2BC-7E22-4063-BE86-0F04877DD9AA}"/>
                </a:ext>
              </a:extLst>
            </p:cNvPr>
            <p:cNvCxnSpPr/>
            <p:nvPr/>
          </p:nvCxnSpPr>
          <p:spPr bwMode="auto">
            <a:xfrm flipH="1">
              <a:off x="343211" y="1386743"/>
              <a:ext cx="9142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5" name="Line 116">
              <a:extLst>
                <a:ext uri="{FF2B5EF4-FFF2-40B4-BE49-F238E27FC236}">
                  <a16:creationId xmlns:a16="http://schemas.microsoft.com/office/drawing/2014/main" id="{05C9F3CC-DF38-4C1E-8D5F-8AFD9B6049B8}"/>
                </a:ext>
              </a:extLst>
            </p:cNvPr>
            <p:cNvCxnSpPr/>
            <p:nvPr/>
          </p:nvCxnSpPr>
          <p:spPr bwMode="auto">
            <a:xfrm flipV="1">
              <a:off x="343211" y="990843"/>
              <a:ext cx="0" cy="39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27" name="文本框 26">
            <a:extLst>
              <a:ext uri="{FF2B5EF4-FFF2-40B4-BE49-F238E27FC236}">
                <a16:creationId xmlns:a16="http://schemas.microsoft.com/office/drawing/2014/main" id="{A52CC726-5157-4C49-B30D-78BFBF8BDB20}"/>
              </a:ext>
            </a:extLst>
          </p:cNvPr>
          <p:cNvSpPr txBox="1"/>
          <p:nvPr/>
        </p:nvSpPr>
        <p:spPr>
          <a:xfrm>
            <a:off x="2419028" y="4727160"/>
            <a:ext cx="4263084" cy="307777"/>
          </a:xfrm>
          <a:prstGeom prst="rect">
            <a:avLst/>
          </a:prstGeom>
          <a:noFill/>
        </p:spPr>
        <p:txBody>
          <a:bodyPr wrap="square">
            <a:spAutoFit/>
          </a:bodyPr>
          <a:lstStyle/>
          <a:p>
            <a:r>
              <a:rPr lang="zh-CN"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400" b="1" kern="0" dirty="0">
                <a:effectLst/>
                <a:latin typeface="微软雅黑" panose="020B0503020204020204" pitchFamily="34" charset="-122"/>
                <a:ea typeface="微软雅黑" panose="020B0503020204020204" pitchFamily="34" charset="-122"/>
              </a:rPr>
              <a:t>11.1  </a:t>
            </a:r>
            <a:r>
              <a:rPr lang="zh-CN"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国债发行、投资与还本付息的良性循环</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261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57F07F1-E16B-42DC-A299-0985209445A8}"/>
              </a:ext>
            </a:extLst>
          </p:cNvPr>
          <p:cNvSpPr>
            <a:spLocks noGrp="1"/>
          </p:cNvSpPr>
          <p:nvPr>
            <p:ph type="sldNum" sz="quarter" idx="12"/>
          </p:nvPr>
        </p:nvSpPr>
        <p:spPr/>
        <p:txBody>
          <a:bodyPr/>
          <a:lstStyle/>
          <a:p>
            <a:fld id="{F923ED49-D744-4066-8B28-E413A5EA25A0}" type="slidenum">
              <a:rPr lang="zh-CN" altLang="en-US" smtClean="0"/>
              <a:pPr/>
              <a:t>6</a:t>
            </a:fld>
            <a:endParaRPr lang="zh-CN" altLang="en-US"/>
          </a:p>
        </p:txBody>
      </p:sp>
      <p:sp>
        <p:nvSpPr>
          <p:cNvPr id="4" name="文本框 3">
            <a:extLst>
              <a:ext uri="{FF2B5EF4-FFF2-40B4-BE49-F238E27FC236}">
                <a16:creationId xmlns:a16="http://schemas.microsoft.com/office/drawing/2014/main" id="{00A00E17-7C40-4D81-A4D6-C432FB2689EE}"/>
              </a:ext>
            </a:extLst>
          </p:cNvPr>
          <p:cNvSpPr txBox="1"/>
          <p:nvPr/>
        </p:nvSpPr>
        <p:spPr>
          <a:xfrm>
            <a:off x="899592" y="836712"/>
            <a:ext cx="7056784" cy="3772956"/>
          </a:xfrm>
          <a:prstGeom prst="rect">
            <a:avLst/>
          </a:prstGeom>
          <a:noFill/>
        </p:spPr>
        <p:txBody>
          <a:bodyPr wrap="square" rtlCol="0">
            <a:spAutoFit/>
          </a:bodyPr>
          <a:lstStyle/>
          <a:p>
            <a:pPr indent="421200" algn="just">
              <a:lnSpc>
                <a:spcPct val="200000"/>
              </a:lnSpc>
              <a:spcAft>
                <a:spcPts val="600"/>
              </a:spcAft>
            </a:pPr>
            <a:r>
              <a:rPr lang="zh-CN" altLang="en-US" sz="1600" dirty="0">
                <a:latin typeface="微软雅黑" panose="020B0503020204020204" pitchFamily="34" charset="-122"/>
                <a:ea typeface="微软雅黑" panose="020B0503020204020204" pitchFamily="34" charset="-122"/>
              </a:rPr>
              <a:t>作为具体的派生结论，有以下几点：</a:t>
            </a:r>
          </a:p>
          <a:p>
            <a:pPr indent="421200" algn="just">
              <a:lnSpc>
                <a:spcPct val="200000"/>
              </a:lnSpc>
              <a:spcAft>
                <a:spcPts val="600"/>
              </a:spcAft>
            </a:pP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国债收入应可用于如环境保护设施、国防装备和设施、公共行政设施等提供</a:t>
            </a:r>
            <a:r>
              <a:rPr lang="zh-CN" altLang="en-US" sz="1600" b="1" dirty="0">
                <a:solidFill>
                  <a:srgbClr val="C00000"/>
                </a:solidFill>
                <a:latin typeface="微软雅黑" panose="020B0503020204020204" pitchFamily="34" charset="-122"/>
                <a:ea typeface="微软雅黑" panose="020B0503020204020204" pitchFamily="34" charset="-122"/>
              </a:rPr>
              <a:t>纯公共服务</a:t>
            </a:r>
            <a:r>
              <a:rPr lang="zh-CN" altLang="en-US" sz="1600" dirty="0">
                <a:latin typeface="微软雅黑" panose="020B0503020204020204" pitchFamily="34" charset="-122"/>
                <a:ea typeface="微软雅黑" panose="020B0503020204020204" pitchFamily="34" charset="-122"/>
              </a:rPr>
              <a:t>的领域。当然，投入的规模、数量上要恰到好处。</a:t>
            </a:r>
          </a:p>
          <a:p>
            <a:pPr indent="421200" algn="just">
              <a:lnSpc>
                <a:spcPct val="200000"/>
              </a:lnSpc>
              <a:spcAft>
                <a:spcPts val="600"/>
              </a:spcAft>
            </a:pP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国债收入可用于道路、桥梁等</a:t>
            </a:r>
            <a:r>
              <a:rPr lang="zh-CN" altLang="en-US" sz="1600" b="1" dirty="0">
                <a:solidFill>
                  <a:srgbClr val="C00000"/>
                </a:solidFill>
                <a:latin typeface="微软雅黑" panose="020B0503020204020204" pitchFamily="34" charset="-122"/>
                <a:ea typeface="微软雅黑" panose="020B0503020204020204" pitchFamily="34" charset="-122"/>
              </a:rPr>
              <a:t>混合产品（准公共产品）</a:t>
            </a:r>
            <a:r>
              <a:rPr lang="zh-CN" altLang="en-US" sz="1600" dirty="0">
                <a:latin typeface="微软雅黑" panose="020B0503020204020204" pitchFamily="34" charset="-122"/>
                <a:ea typeface="微软雅黑" panose="020B0503020204020204" pitchFamily="34" charset="-122"/>
              </a:rPr>
              <a:t>的提供领域，关键仍然是数量、比例应控制得当。</a:t>
            </a:r>
            <a:endParaRPr lang="en-US" altLang="zh-CN" sz="1600" dirty="0">
              <a:latin typeface="微软雅黑" panose="020B0503020204020204" pitchFamily="34" charset="-122"/>
              <a:ea typeface="微软雅黑" panose="020B0503020204020204" pitchFamily="34" charset="-122"/>
            </a:endParaRPr>
          </a:p>
          <a:p>
            <a:pPr indent="421200" algn="just">
              <a:lnSpc>
                <a:spcPct val="200000"/>
              </a:lnSpc>
              <a:spcAft>
                <a:spcPts val="600"/>
              </a:spcAft>
            </a:pP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短期国债收入应可用于</a:t>
            </a:r>
            <a:r>
              <a:rPr lang="zh-CN" altLang="en-US" sz="1600" b="1" dirty="0">
                <a:solidFill>
                  <a:srgbClr val="C00000"/>
                </a:solidFill>
                <a:latin typeface="微软雅黑" panose="020B0503020204020204" pitchFamily="34" charset="-122"/>
                <a:ea typeface="微软雅黑" panose="020B0503020204020204" pitchFamily="34" charset="-122"/>
              </a:rPr>
              <a:t>经常性的财政开支</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200000"/>
              </a:lnSpc>
              <a:spcAft>
                <a:spcPts val="600"/>
              </a:spcAft>
            </a:pPr>
            <a:r>
              <a:rPr lang="en-US" altLang="zh-CN" sz="1600" dirty="0">
                <a:latin typeface="微软雅黑" panose="020B0503020204020204" pitchFamily="34" charset="-122"/>
                <a:ea typeface="微软雅黑" panose="020B0503020204020204" pitchFamily="34" charset="-122"/>
              </a:rPr>
              <a:t>4. </a:t>
            </a:r>
            <a:r>
              <a:rPr lang="zh-CN" altLang="en-US" sz="1600" dirty="0">
                <a:latin typeface="微软雅黑" panose="020B0503020204020204" pitchFamily="34" charset="-122"/>
                <a:ea typeface="微软雅黑" panose="020B0503020204020204" pitchFamily="34" charset="-122"/>
              </a:rPr>
              <a:t>基于相似的考虑，短期国债收入应同样可用于</a:t>
            </a:r>
            <a:r>
              <a:rPr lang="zh-CN" altLang="en-US" sz="1600" b="1" dirty="0">
                <a:solidFill>
                  <a:srgbClr val="C00000"/>
                </a:solidFill>
                <a:latin typeface="微软雅黑" panose="020B0503020204020204" pitchFamily="34" charset="-122"/>
                <a:ea typeface="微软雅黑" panose="020B0503020204020204" pitchFamily="34" charset="-122"/>
              </a:rPr>
              <a:t>社会保障方面</a:t>
            </a:r>
            <a:r>
              <a:rPr lang="zh-CN" altLang="en-US" sz="1600" dirty="0">
                <a:latin typeface="微软雅黑" panose="020B0503020204020204" pitchFamily="34" charset="-122"/>
                <a:ea typeface="微软雅黑" panose="020B0503020204020204" pitchFamily="34" charset="-122"/>
              </a:rPr>
              <a:t>的支出。</a:t>
            </a:r>
          </a:p>
        </p:txBody>
      </p:sp>
    </p:spTree>
    <p:extLst>
      <p:ext uri="{BB962C8B-B14F-4D97-AF65-F5344CB8AC3E}">
        <p14:creationId xmlns:p14="http://schemas.microsoft.com/office/powerpoint/2010/main" val="219931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4AEC44E-0A5C-4F4A-AFD3-178C24AB1F9D}"/>
              </a:ext>
            </a:extLst>
          </p:cNvPr>
          <p:cNvSpPr>
            <a:spLocks noGrp="1"/>
          </p:cNvSpPr>
          <p:nvPr>
            <p:ph type="sldNum" sz="quarter" idx="12"/>
          </p:nvPr>
        </p:nvSpPr>
        <p:spPr/>
        <p:txBody>
          <a:bodyPr/>
          <a:lstStyle/>
          <a:p>
            <a:fld id="{F923ED49-D744-4066-8B28-E413A5EA25A0}" type="slidenum">
              <a:rPr lang="zh-CN" altLang="en-US" smtClean="0"/>
              <a:pPr/>
              <a:t>7</a:t>
            </a:fld>
            <a:endParaRPr lang="zh-CN" altLang="en-US"/>
          </a:p>
        </p:txBody>
      </p:sp>
      <p:sp>
        <p:nvSpPr>
          <p:cNvPr id="4" name="文本框 3">
            <a:extLst>
              <a:ext uri="{FF2B5EF4-FFF2-40B4-BE49-F238E27FC236}">
                <a16:creationId xmlns:a16="http://schemas.microsoft.com/office/drawing/2014/main" id="{23F35DF6-1CD2-446B-AA93-E8610E71C5AC}"/>
              </a:ext>
            </a:extLst>
          </p:cNvPr>
          <p:cNvSpPr txBox="1"/>
          <p:nvPr/>
        </p:nvSpPr>
        <p:spPr>
          <a:xfrm>
            <a:off x="827584" y="620688"/>
            <a:ext cx="7272808" cy="6189002"/>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二、国债的负担与受益平衡</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在制度成本为</a:t>
            </a:r>
            <a:r>
              <a:rPr lang="en-US" altLang="zh-CN" sz="1600" dirty="0">
                <a:latin typeface="微软雅黑" panose="020B0503020204020204" pitchFamily="34" charset="-122"/>
                <a:ea typeface="微软雅黑" panose="020B0503020204020204" pitchFamily="34" charset="-122"/>
              </a:rPr>
              <a:t>0</a:t>
            </a:r>
            <a:r>
              <a:rPr lang="zh-CN" altLang="en-US" sz="1600" dirty="0">
                <a:latin typeface="微软雅黑" panose="020B0503020204020204" pitchFamily="34" charset="-122"/>
                <a:ea typeface="微软雅黑" panose="020B0503020204020204" pitchFamily="34" charset="-122"/>
              </a:rPr>
              <a:t>和信息完全的假设下，到底是采用</a:t>
            </a:r>
            <a:r>
              <a:rPr lang="zh-CN" altLang="en-US" sz="1600" b="1" dirty="0">
                <a:solidFill>
                  <a:srgbClr val="C00000"/>
                </a:solidFill>
                <a:latin typeface="微软雅黑" panose="020B0503020204020204" pitchFamily="34" charset="-122"/>
                <a:ea typeface="微软雅黑" panose="020B0503020204020204" pitchFamily="34" charset="-122"/>
              </a:rPr>
              <a:t>国债</a:t>
            </a:r>
            <a:r>
              <a:rPr lang="zh-CN" altLang="en-US" sz="1600" dirty="0">
                <a:latin typeface="微软雅黑" panose="020B0503020204020204" pitchFamily="34" charset="-122"/>
                <a:ea typeface="微软雅黑" panose="020B0503020204020204" pitchFamily="34" charset="-122"/>
              </a:rPr>
              <a:t>还是</a:t>
            </a:r>
            <a:r>
              <a:rPr lang="zh-CN" altLang="en-US" sz="1600" b="1" dirty="0">
                <a:solidFill>
                  <a:srgbClr val="C00000"/>
                </a:solidFill>
                <a:latin typeface="微软雅黑" panose="020B0503020204020204" pitchFamily="34" charset="-122"/>
                <a:ea typeface="微软雅黑" panose="020B0503020204020204" pitchFamily="34" charset="-122"/>
              </a:rPr>
              <a:t>税收</a:t>
            </a:r>
            <a:r>
              <a:rPr lang="zh-CN" altLang="en-US" sz="1600" dirty="0">
                <a:latin typeface="微软雅黑" panose="020B0503020204020204" pitchFamily="34" charset="-122"/>
                <a:ea typeface="微软雅黑" panose="020B0503020204020204" pitchFamily="34" charset="-122"/>
              </a:rPr>
              <a:t>的筹集方式来供给公共项目的资金之需，主要是基于</a:t>
            </a:r>
            <a:r>
              <a:rPr lang="zh-CN" altLang="en-US" sz="1600" b="1" dirty="0">
                <a:solidFill>
                  <a:srgbClr val="C00000"/>
                </a:solidFill>
                <a:latin typeface="微软雅黑" panose="020B0503020204020204" pitchFamily="34" charset="-122"/>
                <a:ea typeface="微软雅黑" panose="020B0503020204020204" pitchFamily="34" charset="-122"/>
              </a:rPr>
              <a:t>负担和受益相对称</a:t>
            </a:r>
            <a:r>
              <a:rPr lang="zh-CN" altLang="en-US" sz="1600" dirty="0">
                <a:latin typeface="微软雅黑" panose="020B0503020204020204" pitchFamily="34" charset="-122"/>
                <a:ea typeface="微软雅黑" panose="020B0503020204020204" pitchFamily="34" charset="-122"/>
              </a:rPr>
              <a:t>的原则。若一公共项目至建成竣工需</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年的时间，那么此项目的受益期将在</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年以后出现。因此，恰当的筹资方式应是发行</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年期或更长的国债，将税收最终偿还国债的时间转移到</a:t>
            </a:r>
            <a:r>
              <a:rPr lang="zh-CN" altLang="en-US" sz="1600" b="1" dirty="0">
                <a:solidFill>
                  <a:srgbClr val="C00000"/>
                </a:solidFill>
                <a:latin typeface="微软雅黑" panose="020B0503020204020204" pitchFamily="34" charset="-122"/>
                <a:ea typeface="微软雅黑" panose="020B0503020204020204" pitchFamily="34" charset="-122"/>
              </a:rPr>
              <a:t>受益实际发生的时期</a:t>
            </a:r>
            <a:r>
              <a:rPr lang="zh-CN" altLang="en-US" sz="1600" dirty="0">
                <a:latin typeface="微软雅黑" panose="020B0503020204020204" pitchFamily="34" charset="-122"/>
                <a:ea typeface="微软雅黑" panose="020B0503020204020204" pitchFamily="34" charset="-122"/>
              </a:rPr>
              <a:t>，以实现负担与收益的对称。与国债筹资方式相对应的是，对于当期形成效用的公共开支和公共工程项目在</a:t>
            </a:r>
            <a:r>
              <a:rPr lang="zh-CN" altLang="en-US" sz="1600" b="1" dirty="0">
                <a:solidFill>
                  <a:srgbClr val="C00000"/>
                </a:solidFill>
                <a:latin typeface="微软雅黑" panose="020B0503020204020204" pitchFamily="34" charset="-122"/>
                <a:ea typeface="微软雅黑" panose="020B0503020204020204" pitchFamily="34" charset="-122"/>
              </a:rPr>
              <a:t>当期的折旧应采用税收的方式</a:t>
            </a:r>
            <a:r>
              <a:rPr lang="zh-CN" altLang="en-US" sz="1600" dirty="0">
                <a:latin typeface="微软雅黑" panose="020B0503020204020204" pitchFamily="34" charset="-122"/>
                <a:ea typeface="微软雅黑" panose="020B0503020204020204" pitchFamily="34" charset="-122"/>
              </a:rPr>
              <a:t>来筹集，这也就是理论上规范的</a:t>
            </a:r>
            <a:r>
              <a:rPr lang="zh-CN" altLang="en-US" sz="1600" b="1" dirty="0">
                <a:solidFill>
                  <a:srgbClr val="C00000"/>
                </a:solidFill>
                <a:latin typeface="微软雅黑" panose="020B0503020204020204" pitchFamily="34" charset="-122"/>
                <a:ea typeface="微软雅黑" panose="020B0503020204020204" pitchFamily="34" charset="-122"/>
              </a:rPr>
              <a:t>“国债与税收筹资的效率界限”</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三、国债的负担与平滑税收</a:t>
            </a:r>
          </a:p>
          <a:p>
            <a:pPr indent="421200" algn="just">
              <a:lnSpc>
                <a:spcPct val="150000"/>
              </a:lnSpc>
              <a:spcAft>
                <a:spcPts val="600"/>
              </a:spcAft>
            </a:pPr>
            <a:r>
              <a:rPr lang="zh-CN" altLang="en-US" sz="1600" b="1" dirty="0">
                <a:solidFill>
                  <a:srgbClr val="C00000"/>
                </a:solidFill>
                <a:latin typeface="微软雅黑" panose="020B0503020204020204" pitchFamily="34" charset="-122"/>
                <a:ea typeface="微软雅黑" panose="020B0503020204020204" pitchFamily="34" charset="-122"/>
              </a:rPr>
              <a:t>国债</a:t>
            </a:r>
            <a:r>
              <a:rPr lang="zh-CN" altLang="en-US" sz="1600" dirty="0">
                <a:latin typeface="微软雅黑" panose="020B0503020204020204" pitchFamily="34" charset="-122"/>
                <a:ea typeface="微软雅黑" panose="020B0503020204020204" pitchFamily="34" charset="-122"/>
              </a:rPr>
              <a:t>与</a:t>
            </a:r>
            <a:r>
              <a:rPr lang="zh-CN" altLang="en-US" sz="1600" b="1" dirty="0">
                <a:solidFill>
                  <a:srgbClr val="C00000"/>
                </a:solidFill>
                <a:latin typeface="微软雅黑" panose="020B0503020204020204" pitchFamily="34" charset="-122"/>
                <a:ea typeface="微软雅黑" panose="020B0503020204020204" pitchFamily="34" charset="-122"/>
              </a:rPr>
              <a:t>税收</a:t>
            </a:r>
            <a:r>
              <a:rPr lang="zh-CN" altLang="en-US" sz="1600" dirty="0">
                <a:latin typeface="微软雅黑" panose="020B0503020204020204" pitchFamily="34" charset="-122"/>
                <a:ea typeface="微软雅黑" panose="020B0503020204020204" pitchFamily="34" charset="-122"/>
              </a:rPr>
              <a:t>都是财政筹资的途径。在许多情况下，</a:t>
            </a:r>
            <a:r>
              <a:rPr lang="zh-CN" altLang="en-US" sz="1600" b="1" dirty="0">
                <a:solidFill>
                  <a:srgbClr val="C00000"/>
                </a:solidFill>
                <a:latin typeface="微软雅黑" panose="020B0503020204020204" pitchFamily="34" charset="-122"/>
                <a:ea typeface="微软雅黑" panose="020B0503020204020204" pitchFamily="34" charset="-122"/>
              </a:rPr>
              <a:t>税收收入</a:t>
            </a:r>
            <a:r>
              <a:rPr lang="zh-CN" altLang="en-US" sz="1600" dirty="0">
                <a:latin typeface="微软雅黑" panose="020B0503020204020204" pitchFamily="34" charset="-122"/>
                <a:ea typeface="微软雅黑" panose="020B0503020204020204" pitchFamily="34" charset="-122"/>
              </a:rPr>
              <a:t>存在波动，而</a:t>
            </a:r>
            <a:r>
              <a:rPr lang="zh-CN" altLang="en-US" sz="1600" b="1" dirty="0">
                <a:solidFill>
                  <a:srgbClr val="C00000"/>
                </a:solidFill>
                <a:latin typeface="微软雅黑" panose="020B0503020204020204" pitchFamily="34" charset="-122"/>
                <a:ea typeface="微软雅黑" panose="020B0503020204020204" pitchFamily="34" charset="-122"/>
              </a:rPr>
              <a:t>财政支出</a:t>
            </a:r>
            <a:r>
              <a:rPr lang="zh-CN" altLang="en-US" sz="1600" dirty="0">
                <a:latin typeface="微软雅黑" panose="020B0503020204020204" pitchFamily="34" charset="-122"/>
                <a:ea typeface="微软雅黑" panose="020B0503020204020204" pitchFamily="34" charset="-122"/>
              </a:rPr>
              <a:t>具有刚性，解决收支缺口的方法可以有两个：</a:t>
            </a:r>
            <a:r>
              <a:rPr lang="zh-CN" altLang="en-US" sz="1600" b="1" dirty="0">
                <a:solidFill>
                  <a:srgbClr val="C00000"/>
                </a:solidFill>
                <a:latin typeface="微软雅黑" panose="020B0503020204020204" pitchFamily="34" charset="-122"/>
                <a:ea typeface="微软雅黑" panose="020B0503020204020204" pitchFamily="34" charset="-122"/>
              </a:rPr>
              <a:t>一是提高税率</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二是发行国债</a:t>
            </a:r>
            <a:r>
              <a:rPr lang="zh-CN" altLang="en-US" sz="1600" dirty="0">
                <a:latin typeface="微软雅黑" panose="020B0503020204020204" pitchFamily="34" charset="-122"/>
                <a:ea typeface="微软雅黑" panose="020B0503020204020204" pitchFamily="34" charset="-122"/>
              </a:rPr>
              <a:t>。然而，经济学理论认为，</a:t>
            </a:r>
            <a:r>
              <a:rPr lang="zh-CN" altLang="en-US" sz="1600" b="1" dirty="0">
                <a:solidFill>
                  <a:srgbClr val="C00000"/>
                </a:solidFill>
                <a:latin typeface="微软雅黑" panose="020B0503020204020204" pitchFamily="34" charset="-122"/>
                <a:ea typeface="微软雅黑" panose="020B0503020204020204" pitchFamily="34" charset="-122"/>
              </a:rPr>
              <a:t>税率不应频繁变动</a:t>
            </a:r>
            <a:r>
              <a:rPr lang="zh-CN" altLang="en-US" sz="1600" dirty="0">
                <a:latin typeface="微软雅黑" panose="020B0503020204020204" pitchFamily="34" charset="-122"/>
                <a:ea typeface="微软雅黑" panose="020B0503020204020204" pitchFamily="34" charset="-122"/>
              </a:rPr>
              <a:t>，当税收出现暂时性下降时，宜通过</a:t>
            </a:r>
            <a:r>
              <a:rPr lang="zh-CN" altLang="en-US" sz="1600" b="1" dirty="0">
                <a:solidFill>
                  <a:srgbClr val="C00000"/>
                </a:solidFill>
                <a:latin typeface="微软雅黑" panose="020B0503020204020204" pitchFamily="34" charset="-122"/>
                <a:ea typeface="微软雅黑" panose="020B0503020204020204" pitchFamily="34" charset="-122"/>
              </a:rPr>
              <a:t>债务</a:t>
            </a:r>
            <a:r>
              <a:rPr lang="zh-CN" altLang="en-US" sz="1600" dirty="0">
                <a:latin typeface="微软雅黑" panose="020B0503020204020204" pitchFamily="34" charset="-122"/>
                <a:ea typeface="微软雅黑" panose="020B0503020204020204" pitchFamily="34" charset="-122"/>
              </a:rPr>
              <a:t>进行融资。由</a:t>
            </a:r>
            <a:r>
              <a:rPr lang="zh-CN" altLang="en-US" sz="1600" b="1" dirty="0">
                <a:solidFill>
                  <a:srgbClr val="C00000"/>
                </a:solidFill>
                <a:latin typeface="微软雅黑" panose="020B0503020204020204" pitchFamily="34" charset="-122"/>
                <a:ea typeface="微软雅黑" panose="020B0503020204020204" pitchFamily="34" charset="-122"/>
              </a:rPr>
              <a:t>税收</a:t>
            </a:r>
            <a:r>
              <a:rPr lang="zh-CN" altLang="en-US" sz="1600" dirty="0">
                <a:latin typeface="微软雅黑" panose="020B0503020204020204" pitchFamily="34" charset="-122"/>
                <a:ea typeface="微软雅黑" panose="020B0503020204020204" pitchFamily="34" charset="-122"/>
              </a:rPr>
              <a:t>负担起来的一部分财政支出在实际过程中因税收成本、税收超额负担过高等原因暂时依靠</a:t>
            </a:r>
            <a:r>
              <a:rPr lang="zh-CN" altLang="en-US" sz="1600" b="1" dirty="0">
                <a:solidFill>
                  <a:srgbClr val="C00000"/>
                </a:solidFill>
                <a:latin typeface="微软雅黑" panose="020B0503020204020204" pitchFamily="34" charset="-122"/>
                <a:ea typeface="微软雅黑" panose="020B0503020204020204" pitchFamily="34" charset="-122"/>
              </a:rPr>
              <a:t>国债收入</a:t>
            </a:r>
            <a:r>
              <a:rPr lang="zh-CN" altLang="en-US" sz="1600" dirty="0">
                <a:latin typeface="微软雅黑" panose="020B0503020204020204" pitchFamily="34" charset="-122"/>
                <a:ea typeface="微软雅黑" panose="020B0503020204020204" pitchFamily="34" charset="-122"/>
              </a:rPr>
              <a:t>负担起来，也应是合理可行的。</a:t>
            </a:r>
          </a:p>
        </p:txBody>
      </p:sp>
    </p:spTree>
    <p:extLst>
      <p:ext uri="{BB962C8B-B14F-4D97-AF65-F5344CB8AC3E}">
        <p14:creationId xmlns:p14="http://schemas.microsoft.com/office/powerpoint/2010/main" val="186792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国债的挤出效应</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1589062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3672D16-DFAC-4BBA-B8D1-9DC73AF1DE37}"/>
              </a:ext>
            </a:extLst>
          </p:cNvPr>
          <p:cNvSpPr>
            <a:spLocks noGrp="1"/>
          </p:cNvSpPr>
          <p:nvPr>
            <p:ph type="sldNum" sz="quarter" idx="12"/>
          </p:nvPr>
        </p:nvSpPr>
        <p:spPr/>
        <p:txBody>
          <a:bodyPr/>
          <a:lstStyle/>
          <a:p>
            <a:fld id="{F923ED49-D744-4066-8B28-E413A5EA25A0}" type="slidenum">
              <a:rPr lang="zh-CN" altLang="en-US" smtClean="0"/>
              <a:pPr/>
              <a:t>9</a:t>
            </a:fld>
            <a:endParaRPr lang="zh-CN" altLang="en-US"/>
          </a:p>
        </p:txBody>
      </p:sp>
      <p:sp>
        <p:nvSpPr>
          <p:cNvPr id="4" name="文本框 3">
            <a:extLst>
              <a:ext uri="{FF2B5EF4-FFF2-40B4-BE49-F238E27FC236}">
                <a16:creationId xmlns:a16="http://schemas.microsoft.com/office/drawing/2014/main" id="{E812395B-8B9A-4D67-9642-1D3731D16D2A}"/>
              </a:ext>
            </a:extLst>
          </p:cNvPr>
          <p:cNvSpPr txBox="1"/>
          <p:nvPr/>
        </p:nvSpPr>
        <p:spPr>
          <a:xfrm>
            <a:off x="899592" y="796186"/>
            <a:ext cx="7200800" cy="5742726"/>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所谓</a:t>
            </a:r>
            <a:r>
              <a:rPr lang="zh-CN" altLang="en-US" sz="1600" b="1" dirty="0">
                <a:solidFill>
                  <a:srgbClr val="C00000"/>
                </a:solidFill>
                <a:latin typeface="微软雅黑" panose="020B0503020204020204" pitchFamily="34" charset="-122"/>
                <a:ea typeface="微软雅黑" panose="020B0503020204020204" pitchFamily="34" charset="-122"/>
              </a:rPr>
              <a:t>挤出效应</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crowding-out-effects</a:t>
            </a:r>
            <a:r>
              <a:rPr lang="zh-CN" altLang="en-US" sz="1600" dirty="0">
                <a:latin typeface="微软雅黑" panose="020B0503020204020204" pitchFamily="34" charset="-122"/>
                <a:ea typeface="微软雅黑" panose="020B0503020204020204" pitchFamily="34" charset="-122"/>
              </a:rPr>
              <a:t>），是指政府通过向企业、居民和商业银行借款来实行</a:t>
            </a:r>
            <a:r>
              <a:rPr lang="zh-CN" altLang="en-US" sz="1600" b="1" dirty="0">
                <a:solidFill>
                  <a:srgbClr val="C00000"/>
                </a:solidFill>
                <a:latin typeface="微软雅黑" panose="020B0503020204020204" pitchFamily="34" charset="-122"/>
                <a:ea typeface="微软雅黑" panose="020B0503020204020204" pitchFamily="34" charset="-122"/>
              </a:rPr>
              <a:t>扩张性政策</a:t>
            </a:r>
            <a:r>
              <a:rPr lang="zh-CN" altLang="en-US" sz="1600" dirty="0">
                <a:latin typeface="微软雅黑" panose="020B0503020204020204" pitchFamily="34" charset="-122"/>
                <a:ea typeface="微软雅黑" panose="020B0503020204020204" pitchFamily="34" charset="-122"/>
              </a:rPr>
              <a:t>，增加了对资金的需求，在资金供给不变的条件下，这将引起</a:t>
            </a:r>
            <a:r>
              <a:rPr lang="zh-CN" altLang="en-US" sz="1600" b="1" dirty="0">
                <a:solidFill>
                  <a:srgbClr val="C00000"/>
                </a:solidFill>
                <a:latin typeface="微软雅黑" panose="020B0503020204020204" pitchFamily="34" charset="-122"/>
                <a:ea typeface="微软雅黑" panose="020B0503020204020204" pitchFamily="34" charset="-122"/>
              </a:rPr>
              <a:t>利率上升</a:t>
            </a:r>
            <a:r>
              <a:rPr lang="zh-CN" altLang="en-US" sz="1600" dirty="0">
                <a:latin typeface="微软雅黑" panose="020B0503020204020204" pitchFamily="34" charset="-122"/>
                <a:ea typeface="微软雅黑" panose="020B0503020204020204" pitchFamily="34" charset="-122"/>
              </a:rPr>
              <a:t>而导致</a:t>
            </a:r>
            <a:r>
              <a:rPr lang="zh-CN" altLang="en-US" sz="1600" b="1" dirty="0">
                <a:solidFill>
                  <a:srgbClr val="C00000"/>
                </a:solidFill>
                <a:latin typeface="微软雅黑" panose="020B0503020204020204" pitchFamily="34" charset="-122"/>
                <a:ea typeface="微软雅黑" panose="020B0503020204020204" pitchFamily="34" charset="-122"/>
              </a:rPr>
              <a:t>民间部门支出减少</a:t>
            </a:r>
            <a:r>
              <a:rPr lang="zh-CN" altLang="en-US" sz="1600" dirty="0">
                <a:latin typeface="微软雅黑" panose="020B0503020204020204" pitchFamily="34" charset="-122"/>
                <a:ea typeface="微软雅黑" panose="020B0503020204020204" pitchFamily="34" charset="-122"/>
              </a:rPr>
              <a:t>，从而使财政支出的扩张作用部分或全部被</a:t>
            </a:r>
            <a:r>
              <a:rPr lang="zh-CN" altLang="en-US" sz="1600" b="1" dirty="0">
                <a:solidFill>
                  <a:srgbClr val="C00000"/>
                </a:solidFill>
                <a:latin typeface="微软雅黑" panose="020B0503020204020204" pitchFamily="34" charset="-122"/>
                <a:ea typeface="微软雅黑" panose="020B0503020204020204" pitchFamily="34" charset="-122"/>
              </a:rPr>
              <a:t>中和抵消</a:t>
            </a:r>
            <a:r>
              <a:rPr lang="zh-CN" altLang="en-US" sz="1600" dirty="0">
                <a:latin typeface="微软雅黑" panose="020B0503020204020204" pitchFamily="34" charset="-122"/>
                <a:ea typeface="微软雅黑" panose="020B0503020204020204" pitchFamily="34" charset="-122"/>
              </a:rPr>
              <a:t>。“挤出效应”主要通过两个渠道发挥作用：</a:t>
            </a:r>
          </a:p>
          <a:p>
            <a:pPr indent="421200" algn="just">
              <a:lnSpc>
                <a:spcPct val="150000"/>
              </a:lnSpc>
              <a:spcAft>
                <a:spcPts val="600"/>
              </a:spcAft>
            </a:pP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）资金供给。</a:t>
            </a:r>
            <a:r>
              <a:rPr lang="zh-CN" altLang="en-US" sz="1600" dirty="0">
                <a:latin typeface="微软雅黑" panose="020B0503020204020204" pitchFamily="34" charset="-122"/>
                <a:ea typeface="微软雅黑" panose="020B0503020204020204" pitchFamily="34" charset="-122"/>
              </a:rPr>
              <a:t>在某一时期，民间的可用投资资金总额是</a:t>
            </a:r>
            <a:r>
              <a:rPr lang="zh-CN" altLang="en-US" sz="1600" b="1" dirty="0">
                <a:solidFill>
                  <a:srgbClr val="C00000"/>
                </a:solidFill>
                <a:latin typeface="微软雅黑" panose="020B0503020204020204" pitchFamily="34" charset="-122"/>
                <a:ea typeface="微软雅黑" panose="020B0503020204020204" pitchFamily="34" charset="-122"/>
              </a:rPr>
              <a:t>既定</a:t>
            </a:r>
            <a:r>
              <a:rPr lang="zh-CN" altLang="en-US" sz="1600" dirty="0">
                <a:latin typeface="微软雅黑" panose="020B0503020204020204" pitchFamily="34" charset="-122"/>
                <a:ea typeface="微软雅黑" panose="020B0503020204020204" pitchFamily="34" charset="-122"/>
              </a:rPr>
              <a:t>的。当政府发行国债，实际上是政府与民间企业争夺资金，形成了对民间投资的“挤出”。产生这种挤出效应的机制需要两个前提条件：</a:t>
            </a:r>
            <a:r>
              <a:rPr lang="zh-CN" altLang="en-US" sz="1600" b="1" dirty="0">
                <a:solidFill>
                  <a:srgbClr val="C00000"/>
                </a:solidFill>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利率市场化，利率能反映资金供求变动；</a:t>
            </a:r>
            <a:r>
              <a:rPr lang="zh-CN" altLang="en-US" sz="1600" b="1" dirty="0">
                <a:solidFill>
                  <a:srgbClr val="C00000"/>
                </a:solidFill>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利率必须为实际利率，因为真正影响经济个体投资决策的是实际利率。也就是说，只有当</a:t>
            </a:r>
            <a:r>
              <a:rPr lang="zh-CN" altLang="en-US" sz="1600" b="1" dirty="0">
                <a:solidFill>
                  <a:srgbClr val="C00000"/>
                </a:solidFill>
                <a:latin typeface="微软雅黑" panose="020B0503020204020204" pitchFamily="34" charset="-122"/>
                <a:ea typeface="微软雅黑" panose="020B0503020204020204" pitchFamily="34" charset="-122"/>
              </a:rPr>
              <a:t>政府财政赤字</a:t>
            </a:r>
            <a:r>
              <a:rPr lang="zh-CN" altLang="en-US" sz="1600" dirty="0">
                <a:latin typeface="微软雅黑" panose="020B0503020204020204" pitchFamily="34" charset="-122"/>
                <a:ea typeface="微软雅黑" panose="020B0503020204020204" pitchFamily="34" charset="-122"/>
              </a:rPr>
              <a:t>能影响</a:t>
            </a:r>
            <a:r>
              <a:rPr lang="zh-CN" altLang="en-US" sz="1600" b="1" dirty="0">
                <a:solidFill>
                  <a:srgbClr val="C00000"/>
                </a:solidFill>
                <a:latin typeface="微软雅黑" panose="020B0503020204020204" pitchFamily="34" charset="-122"/>
                <a:ea typeface="微软雅黑" panose="020B0503020204020204" pitchFamily="34" charset="-122"/>
              </a:rPr>
              <a:t>市场利率变动</a:t>
            </a:r>
            <a:r>
              <a:rPr lang="zh-CN" altLang="en-US" sz="1600" dirty="0">
                <a:latin typeface="微软雅黑" panose="020B0503020204020204" pitchFamily="34" charset="-122"/>
                <a:ea typeface="微软雅黑" panose="020B0503020204020204" pitchFamily="34" charset="-122"/>
              </a:rPr>
              <a:t>，真实利率能影响</a:t>
            </a:r>
            <a:r>
              <a:rPr lang="zh-CN" altLang="en-US" sz="1600" b="1" dirty="0">
                <a:solidFill>
                  <a:srgbClr val="C00000"/>
                </a:solidFill>
                <a:latin typeface="微软雅黑" panose="020B0503020204020204" pitchFamily="34" charset="-122"/>
                <a:ea typeface="微软雅黑" panose="020B0503020204020204" pitchFamily="34" charset="-122"/>
              </a:rPr>
              <a:t>经济个体</a:t>
            </a:r>
            <a:r>
              <a:rPr lang="zh-CN" altLang="en-US" sz="1600" dirty="0">
                <a:latin typeface="微软雅黑" panose="020B0503020204020204" pitchFamily="34" charset="-122"/>
                <a:ea typeface="微软雅黑" panose="020B0503020204020204" pitchFamily="34" charset="-122"/>
              </a:rPr>
              <a:t>的投资行为时，扩张性财政政策才能影响民间投资。</a:t>
            </a:r>
          </a:p>
          <a:p>
            <a:pPr indent="421200" algn="just">
              <a:lnSpc>
                <a:spcPct val="150000"/>
              </a:lnSpc>
              <a:spcAft>
                <a:spcPts val="600"/>
              </a:spcAft>
            </a:pP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）资金需求。</a:t>
            </a:r>
            <a:r>
              <a:rPr lang="zh-CN" altLang="en-US" sz="1600" dirty="0">
                <a:latin typeface="微软雅黑" panose="020B0503020204020204" pitchFamily="34" charset="-122"/>
                <a:ea typeface="微软雅黑" panose="020B0503020204020204" pitchFamily="34" charset="-122"/>
              </a:rPr>
              <a:t>在</a:t>
            </a:r>
            <a:r>
              <a:rPr lang="zh-CN" altLang="en-US" sz="1600" b="1" dirty="0">
                <a:solidFill>
                  <a:srgbClr val="C00000"/>
                </a:solidFill>
                <a:latin typeface="微软雅黑" panose="020B0503020204020204" pitchFamily="34" charset="-122"/>
                <a:ea typeface="微软雅黑" panose="020B0503020204020204" pitchFamily="34" charset="-122"/>
              </a:rPr>
              <a:t>货币供给不变</a:t>
            </a:r>
            <a:r>
              <a:rPr lang="zh-CN" altLang="en-US" sz="1600" dirty="0">
                <a:latin typeface="微软雅黑" panose="020B0503020204020204" pitchFamily="34" charset="-122"/>
                <a:ea typeface="微软雅黑" panose="020B0503020204020204" pitchFamily="34" charset="-122"/>
              </a:rPr>
              <a:t>的情况下，政府通过</a:t>
            </a:r>
            <a:r>
              <a:rPr lang="zh-CN" altLang="en-US" sz="1600" b="1" dirty="0">
                <a:solidFill>
                  <a:srgbClr val="C00000"/>
                </a:solidFill>
                <a:latin typeface="微软雅黑" panose="020B0503020204020204" pitchFamily="34" charset="-122"/>
                <a:ea typeface="微软雅黑" panose="020B0503020204020204" pitchFamily="34" charset="-122"/>
              </a:rPr>
              <a:t>大规模发行国债</a:t>
            </a:r>
            <a:r>
              <a:rPr lang="zh-CN" altLang="en-US" sz="1600" dirty="0">
                <a:latin typeface="微软雅黑" panose="020B0503020204020204" pitchFamily="34" charset="-122"/>
                <a:ea typeface="微软雅黑" panose="020B0503020204020204" pitchFamily="34" charset="-122"/>
              </a:rPr>
              <a:t>来弥补财政赤字，进而扩大政府支出规模，其结果是导致政府在资金需求上和民间进行竞争，导致</a:t>
            </a:r>
            <a:r>
              <a:rPr lang="zh-CN" altLang="en-US" sz="1600" b="1" dirty="0">
                <a:solidFill>
                  <a:srgbClr val="C00000"/>
                </a:solidFill>
                <a:latin typeface="微软雅黑" panose="020B0503020204020204" pitchFamily="34" charset="-122"/>
                <a:ea typeface="微软雅黑" panose="020B0503020204020204" pitchFamily="34" charset="-122"/>
              </a:rPr>
              <a:t>社会闲散资金减少</a:t>
            </a:r>
            <a:r>
              <a:rPr lang="zh-CN" altLang="en-US" sz="1600" dirty="0">
                <a:latin typeface="微软雅黑" panose="020B0503020204020204" pitchFamily="34" charset="-122"/>
                <a:ea typeface="微软雅黑" panose="020B0503020204020204" pitchFamily="34" charset="-122"/>
              </a:rPr>
              <a:t>，商业银行收缩放贷规模，资本市场由于资金缺乏而导致市场低迷，使</a:t>
            </a:r>
            <a:r>
              <a:rPr lang="zh-CN" altLang="en-US" sz="1600" b="1" dirty="0">
                <a:solidFill>
                  <a:srgbClr val="C00000"/>
                </a:solidFill>
                <a:latin typeface="微软雅黑" panose="020B0503020204020204" pitchFamily="34" charset="-122"/>
                <a:ea typeface="微软雅黑" panose="020B0503020204020204" pitchFamily="34" charset="-122"/>
              </a:rPr>
              <a:t>民间部门的可获得资金减少</a:t>
            </a:r>
            <a:r>
              <a:rPr lang="zh-CN" altLang="en-US" sz="1600" dirty="0">
                <a:latin typeface="微软雅黑" panose="020B0503020204020204" pitchFamily="34" charset="-122"/>
                <a:ea typeface="微软雅黑" panose="020B0503020204020204" pitchFamily="34" charset="-122"/>
              </a:rPr>
              <a:t>，从而产生了对民间投资的挤出效应。</a:t>
            </a:r>
          </a:p>
        </p:txBody>
      </p:sp>
    </p:spTree>
    <p:extLst>
      <p:ext uri="{BB962C8B-B14F-4D97-AF65-F5344CB8AC3E}">
        <p14:creationId xmlns:p14="http://schemas.microsoft.com/office/powerpoint/2010/main" val="485393073"/>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5828</TotalTime>
  <Words>3454</Words>
  <Application>Microsoft Office PowerPoint</Application>
  <PresentationFormat>全屏显示(4:3)</PresentationFormat>
  <Paragraphs>132</Paragraphs>
  <Slides>23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530</cp:revision>
  <cp:lastPrinted>2019-09-09T08:25:06Z</cp:lastPrinted>
  <dcterms:created xsi:type="dcterms:W3CDTF">2014-10-28T12:04:15Z</dcterms:created>
  <dcterms:modified xsi:type="dcterms:W3CDTF">2020-08-18T09:08:05Z</dcterms:modified>
</cp:coreProperties>
</file>