
<file path=[Content_Types].xml><?xml version="1.0" encoding="utf-8"?>
<Types xmlns="http://schemas.openxmlformats.org/package/2006/content-types">
  <Default Extension="jpeg" ContentType="image/jpeg"/>
  <Default Extension="png" ContentType="image/png"/>
  <Default Extension="wdp" ContentType="image/vnd.ms-photo"/>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51" r:id="rId3"/>
  </p:sldMasterIdLst>
  <p:notesMasterIdLst>
    <p:notesMasterId r:id="rId10"/>
  </p:notesMasterIdLst>
  <p:handoutMasterIdLst>
    <p:handoutMasterId r:id="rId33"/>
  </p:handoutMasterIdLst>
  <p:sldIdLst>
    <p:sldId id="395" r:id="rId4"/>
    <p:sldId id="361" r:id="rId5"/>
    <p:sldId id="367" r:id="rId6"/>
    <p:sldId id="423" r:id="rId7"/>
    <p:sldId id="371" r:id="rId8"/>
    <p:sldId id="424" r:id="rId9"/>
    <p:sldId id="425" r:id="rId11"/>
    <p:sldId id="426" r:id="rId12"/>
    <p:sldId id="427" r:id="rId13"/>
    <p:sldId id="376" r:id="rId14"/>
    <p:sldId id="428" r:id="rId15"/>
    <p:sldId id="429" r:id="rId16"/>
    <p:sldId id="382" r:id="rId17"/>
    <p:sldId id="430" r:id="rId18"/>
    <p:sldId id="431" r:id="rId19"/>
    <p:sldId id="432" r:id="rId20"/>
    <p:sldId id="433" r:id="rId21"/>
    <p:sldId id="434" r:id="rId22"/>
    <p:sldId id="435" r:id="rId23"/>
    <p:sldId id="436" r:id="rId24"/>
    <p:sldId id="437" r:id="rId25"/>
    <p:sldId id="438" r:id="rId26"/>
    <p:sldId id="388" r:id="rId27"/>
    <p:sldId id="439" r:id="rId28"/>
    <p:sldId id="440" r:id="rId29"/>
    <p:sldId id="422" r:id="rId30"/>
    <p:sldId id="441" r:id="rId31"/>
    <p:sldId id="442" r:id="rId32"/>
  </p:sldIdLst>
  <p:sldSz cx="9144000" cy="6858000" type="screen4x3"/>
  <p:notesSz cx="6805295" cy="993902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4E9E9"/>
    <a:srgbClr val="FFFFFF"/>
    <a:srgbClr val="C0504D"/>
    <a:srgbClr val="C45E5C"/>
    <a:srgbClr val="861C1C"/>
    <a:srgbClr val="CE7674"/>
    <a:srgbClr val="912D2D"/>
    <a:srgbClr val="B54441"/>
    <a:srgbClr val="B81A1A"/>
    <a:srgbClr val="88323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中度样式 2 - 强调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9DCAF9ED-07DC-4A11-8D7F-57B35C25682E}" styleName="中度样式 1 - 强调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212" autoAdjust="0"/>
    <p:restoredTop sz="94660"/>
  </p:normalViewPr>
  <p:slideViewPr>
    <p:cSldViewPr>
      <p:cViewPr varScale="1">
        <p:scale>
          <a:sx n="81" d="100"/>
          <a:sy n="81" d="100"/>
        </p:scale>
        <p:origin x="1517" y="72"/>
      </p:cViewPr>
      <p:guideLst>
        <p:guide orient="horz" pos="2180"/>
        <p:guide pos="2882"/>
      </p:guideLst>
    </p:cSldViewPr>
  </p:slideViewPr>
  <p:notesTextViewPr>
    <p:cViewPr>
      <p:scale>
        <a:sx n="100" d="100"/>
        <a:sy n="100" d="100"/>
      </p:scale>
      <p:origin x="0" y="0"/>
    </p:cViewPr>
  </p:notesTextViewPr>
  <p:sorterViewPr>
    <p:cViewPr>
      <p:scale>
        <a:sx n="100" d="100"/>
        <a:sy n="100" d="100"/>
      </p:scale>
      <p:origin x="0" y="0"/>
    </p:cViewPr>
  </p:sorterViewPr>
  <p:notesViewPr>
    <p:cSldViewPr>
      <p:cViewPr varScale="1">
        <p:scale>
          <a:sx n="60" d="100"/>
          <a:sy n="60" d="100"/>
        </p:scale>
        <p:origin x="3274" y="53"/>
      </p:cViewPr>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slide" Target="slides/slide1.xml"/><Relationship Id="rId36" Type="http://schemas.openxmlformats.org/officeDocument/2006/relationships/tableStyles" Target="tableStyles.xml"/><Relationship Id="rId35" Type="http://schemas.openxmlformats.org/officeDocument/2006/relationships/viewProps" Target="viewProps.xml"/><Relationship Id="rId34" Type="http://schemas.openxmlformats.org/officeDocument/2006/relationships/presProps" Target="presProps.xml"/><Relationship Id="rId33" Type="http://schemas.openxmlformats.org/officeDocument/2006/relationships/handoutMaster" Target="handoutMasters/handoutMaster1.xml"/><Relationship Id="rId32" Type="http://schemas.openxmlformats.org/officeDocument/2006/relationships/slide" Target="slides/slide28.xml"/><Relationship Id="rId31" Type="http://schemas.openxmlformats.org/officeDocument/2006/relationships/slide" Target="slides/slide27.xml"/><Relationship Id="rId30" Type="http://schemas.openxmlformats.org/officeDocument/2006/relationships/slide" Target="slides/slide26.xml"/><Relationship Id="rId3" Type="http://schemas.openxmlformats.org/officeDocument/2006/relationships/slideMaster" Target="slideMasters/slideMaster2.xml"/><Relationship Id="rId29" Type="http://schemas.openxmlformats.org/officeDocument/2006/relationships/slide" Target="slides/slide25.xml"/><Relationship Id="rId28" Type="http://schemas.openxmlformats.org/officeDocument/2006/relationships/slide" Target="slides/slide24.xml"/><Relationship Id="rId27" Type="http://schemas.openxmlformats.org/officeDocument/2006/relationships/slide" Target="slides/slide23.xml"/><Relationship Id="rId26" Type="http://schemas.openxmlformats.org/officeDocument/2006/relationships/slide" Target="slides/slide22.xml"/><Relationship Id="rId25" Type="http://schemas.openxmlformats.org/officeDocument/2006/relationships/slide" Target="slides/slide21.xml"/><Relationship Id="rId24" Type="http://schemas.openxmlformats.org/officeDocument/2006/relationships/slide" Target="slides/slide20.xml"/><Relationship Id="rId23" Type="http://schemas.openxmlformats.org/officeDocument/2006/relationships/slide" Target="slides/slide19.xml"/><Relationship Id="rId22" Type="http://schemas.openxmlformats.org/officeDocument/2006/relationships/slide" Target="slides/slide18.xml"/><Relationship Id="rId21" Type="http://schemas.openxmlformats.org/officeDocument/2006/relationships/slide" Target="slides/slide17.xml"/><Relationship Id="rId20" Type="http://schemas.openxmlformats.org/officeDocument/2006/relationships/slide" Target="slides/slide16.xml"/><Relationship Id="rId2" Type="http://schemas.openxmlformats.org/officeDocument/2006/relationships/theme" Target="theme/theme1.xml"/><Relationship Id="rId19" Type="http://schemas.openxmlformats.org/officeDocument/2006/relationships/slide" Target="slides/slide15.xml"/><Relationship Id="rId18" Type="http://schemas.openxmlformats.org/officeDocument/2006/relationships/slide" Target="slides/slide14.xml"/><Relationship Id="rId17" Type="http://schemas.openxmlformats.org/officeDocument/2006/relationships/slide" Target="slides/slide13.xml"/><Relationship Id="rId16" Type="http://schemas.openxmlformats.org/officeDocument/2006/relationships/slide" Target="slides/slide12.xml"/><Relationship Id="rId15" Type="http://schemas.openxmlformats.org/officeDocument/2006/relationships/slide" Target="slides/slide11.xml"/><Relationship Id="rId14" Type="http://schemas.openxmlformats.org/officeDocument/2006/relationships/slide" Target="slides/slide10.xml"/><Relationship Id="rId13" Type="http://schemas.openxmlformats.org/officeDocument/2006/relationships/slide" Target="slides/slide9.xml"/><Relationship Id="rId12" Type="http://schemas.openxmlformats.org/officeDocument/2006/relationships/slide" Target="slides/slide8.xml"/><Relationship Id="rId11" Type="http://schemas.openxmlformats.org/officeDocument/2006/relationships/slide" Target="slides/slide7.xml"/><Relationship Id="rId10" Type="http://schemas.openxmlformats.org/officeDocument/2006/relationships/notesMaster" Target="notesMasters/notesMaster1.xml"/><Relationship Id="rId1" Type="http://schemas.openxmlformats.org/officeDocument/2006/relationships/slideMaster" Target="slideMasters/slide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49841" cy="497444"/>
          </a:xfrm>
          <a:prstGeom prst="rect">
            <a:avLst/>
          </a:prstGeom>
        </p:spPr>
        <p:txBody>
          <a:bodyPr vert="horz" lIns="91541" tIns="45770" rIns="91541" bIns="45770" rtlCol="0"/>
          <a:lstStyle>
            <a:lvl1pPr algn="l">
              <a:defRPr sz="1200"/>
            </a:lvl1pPr>
          </a:lstStyle>
          <a:p>
            <a:endParaRPr lang="zh-CN" altLang="en-US"/>
          </a:p>
        </p:txBody>
      </p:sp>
      <p:sp>
        <p:nvSpPr>
          <p:cNvPr id="3" name="日期占位符 2"/>
          <p:cNvSpPr>
            <a:spLocks noGrp="1"/>
          </p:cNvSpPr>
          <p:nvPr>
            <p:ph type="dt" sz="quarter" idx="1"/>
          </p:nvPr>
        </p:nvSpPr>
        <p:spPr>
          <a:xfrm>
            <a:off x="3854183" y="0"/>
            <a:ext cx="2949841" cy="497444"/>
          </a:xfrm>
          <a:prstGeom prst="rect">
            <a:avLst/>
          </a:prstGeom>
        </p:spPr>
        <p:txBody>
          <a:bodyPr vert="horz" lIns="91541" tIns="45770" rIns="91541" bIns="45770" rtlCol="0"/>
          <a:lstStyle>
            <a:lvl1pPr algn="r">
              <a:defRPr sz="1200"/>
            </a:lvl1pPr>
          </a:lstStyle>
          <a:p>
            <a:fld id="{64719456-2835-4928-A281-68A0F9C2A5AA}" type="datetimeFigureOut">
              <a:rPr lang="zh-CN" altLang="en-US" smtClean="0"/>
            </a:fld>
            <a:endParaRPr lang="zh-CN" altLang="en-US"/>
          </a:p>
        </p:txBody>
      </p:sp>
      <p:sp>
        <p:nvSpPr>
          <p:cNvPr id="4" name="页脚占位符 3"/>
          <p:cNvSpPr>
            <a:spLocks noGrp="1"/>
          </p:cNvSpPr>
          <p:nvPr>
            <p:ph type="ftr" sz="quarter" idx="2"/>
          </p:nvPr>
        </p:nvSpPr>
        <p:spPr>
          <a:xfrm>
            <a:off x="0" y="9440305"/>
            <a:ext cx="2949841" cy="497444"/>
          </a:xfrm>
          <a:prstGeom prst="rect">
            <a:avLst/>
          </a:prstGeom>
        </p:spPr>
        <p:txBody>
          <a:bodyPr vert="horz" lIns="91541" tIns="45770" rIns="91541" bIns="4577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54183" y="9440305"/>
            <a:ext cx="2949841" cy="497444"/>
          </a:xfrm>
          <a:prstGeom prst="rect">
            <a:avLst/>
          </a:prstGeom>
        </p:spPr>
        <p:txBody>
          <a:bodyPr vert="horz" lIns="91541" tIns="45770" rIns="91541" bIns="45770" rtlCol="0" anchor="b"/>
          <a:lstStyle>
            <a:lvl1pPr algn="r">
              <a:defRPr sz="1200"/>
            </a:lvl1pPr>
          </a:lstStyle>
          <a:p>
            <a:fld id="{8A5F2980-1293-457D-A001-1832DD1489BB}" type="slidenum">
              <a:rPr lang="zh-CN" altLang="en-US" smtClean="0"/>
            </a:fld>
            <a:endParaRPr lang="zh-CN"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49099" cy="496967"/>
          </a:xfrm>
          <a:prstGeom prst="rect">
            <a:avLst/>
          </a:prstGeom>
        </p:spPr>
        <p:txBody>
          <a:bodyPr vert="horz" lIns="91541" tIns="45770" rIns="91541" bIns="45770" rtlCol="0"/>
          <a:lstStyle>
            <a:lvl1pPr algn="l">
              <a:defRPr sz="1200"/>
            </a:lvl1pPr>
          </a:lstStyle>
          <a:p>
            <a:endParaRPr lang="zh-CN" altLang="en-US"/>
          </a:p>
        </p:txBody>
      </p:sp>
      <p:sp>
        <p:nvSpPr>
          <p:cNvPr id="3" name="日期占位符 2"/>
          <p:cNvSpPr>
            <a:spLocks noGrp="1"/>
          </p:cNvSpPr>
          <p:nvPr>
            <p:ph type="dt" idx="1"/>
          </p:nvPr>
        </p:nvSpPr>
        <p:spPr>
          <a:xfrm>
            <a:off x="3854940" y="0"/>
            <a:ext cx="2949099" cy="496967"/>
          </a:xfrm>
          <a:prstGeom prst="rect">
            <a:avLst/>
          </a:prstGeom>
        </p:spPr>
        <p:txBody>
          <a:bodyPr vert="horz" lIns="91541" tIns="45770" rIns="91541" bIns="45770" rtlCol="0"/>
          <a:lstStyle>
            <a:lvl1pPr algn="r">
              <a:defRPr sz="1200"/>
            </a:lvl1pPr>
          </a:lstStyle>
          <a:p>
            <a:fld id="{46213B63-BE5A-4FA6-87AB-48DCD7231004}"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919163" y="746125"/>
            <a:ext cx="4967287" cy="3725863"/>
          </a:xfrm>
          <a:prstGeom prst="rect">
            <a:avLst/>
          </a:prstGeom>
          <a:noFill/>
          <a:ln w="12700">
            <a:solidFill>
              <a:prstClr val="black"/>
            </a:solidFill>
          </a:ln>
        </p:spPr>
        <p:txBody>
          <a:bodyPr vert="horz" lIns="91541" tIns="45770" rIns="91541" bIns="45770" rtlCol="0" anchor="ctr"/>
          <a:lstStyle/>
          <a:p>
            <a:endParaRPr lang="zh-CN" altLang="en-US"/>
          </a:p>
        </p:txBody>
      </p:sp>
      <p:sp>
        <p:nvSpPr>
          <p:cNvPr id="5" name="备注占位符 4"/>
          <p:cNvSpPr>
            <a:spLocks noGrp="1"/>
          </p:cNvSpPr>
          <p:nvPr>
            <p:ph type="body" sz="quarter" idx="3"/>
          </p:nvPr>
        </p:nvSpPr>
        <p:spPr>
          <a:xfrm>
            <a:off x="680562" y="4721186"/>
            <a:ext cx="5444490" cy="4472702"/>
          </a:xfrm>
          <a:prstGeom prst="rect">
            <a:avLst/>
          </a:prstGeom>
        </p:spPr>
        <p:txBody>
          <a:bodyPr vert="horz" lIns="91541" tIns="45770" rIns="91541" bIns="45770" rtlCol="0">
            <a:normAutofit/>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6" name="页脚占位符 5"/>
          <p:cNvSpPr>
            <a:spLocks noGrp="1"/>
          </p:cNvSpPr>
          <p:nvPr>
            <p:ph type="ftr" sz="quarter" idx="4"/>
          </p:nvPr>
        </p:nvSpPr>
        <p:spPr>
          <a:xfrm>
            <a:off x="0" y="9440647"/>
            <a:ext cx="2949099" cy="496967"/>
          </a:xfrm>
          <a:prstGeom prst="rect">
            <a:avLst/>
          </a:prstGeom>
        </p:spPr>
        <p:txBody>
          <a:bodyPr vert="horz" lIns="91541" tIns="45770" rIns="91541" bIns="4577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54940" y="9440647"/>
            <a:ext cx="2949099" cy="496967"/>
          </a:xfrm>
          <a:prstGeom prst="rect">
            <a:avLst/>
          </a:prstGeom>
        </p:spPr>
        <p:txBody>
          <a:bodyPr vert="horz" lIns="91541" tIns="45770" rIns="91541" bIns="45770" rtlCol="0" anchor="b"/>
          <a:lstStyle>
            <a:lvl1pPr algn="r">
              <a:defRPr sz="1200"/>
            </a:lvl1pPr>
          </a:lstStyle>
          <a:p>
            <a:fld id="{AC79B8D5-E041-4676-B01A-3711C31D4727}"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
        <p:nvSpPr>
          <p:cNvPr id="4" name="日期占位符 3"/>
          <p:cNvSpPr>
            <a:spLocks noGrp="1"/>
          </p:cNvSpPr>
          <p:nvPr>
            <p:ph type="dt" sz="half" idx="10"/>
          </p:nvPr>
        </p:nvSpPr>
        <p:spPr/>
        <p:txBody>
          <a:bodyPr/>
          <a:lstStyle/>
          <a:p>
            <a:fld id="{FEC64B18-8D32-40D2-A41F-46CC6ED2F309}" type="datetime1">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923ED49-D744-4066-8B28-E413A5EA25A0}" type="slidenum">
              <a:rPr lang="zh-CN" altLang="en-US" smtClean="0"/>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内容提纲">
    <p:spTree>
      <p:nvGrpSpPr>
        <p:cNvPr id="1" name=""/>
        <p:cNvGrpSpPr/>
        <p:nvPr/>
      </p:nvGrpSpPr>
      <p:grpSpPr>
        <a:xfrm>
          <a:off x="0" y="0"/>
          <a:ext cx="0" cy="0"/>
          <a:chOff x="0" y="0"/>
          <a:chExt cx="0" cy="0"/>
        </a:xfrm>
      </p:grpSpPr>
      <p:sp>
        <p:nvSpPr>
          <p:cNvPr id="2" name="日期占位符 3"/>
          <p:cNvSpPr>
            <a:spLocks noGrp="1"/>
          </p:cNvSpPr>
          <p:nvPr>
            <p:ph type="dt" sz="half" idx="10"/>
          </p:nvPr>
        </p:nvSpPr>
        <p:spPr/>
        <p:txBody>
          <a:bodyPr/>
          <a:lstStyle>
            <a:lvl1pPr>
              <a:defRPr/>
            </a:lvl1pPr>
          </a:lstStyle>
          <a:p>
            <a:pPr>
              <a:defRPr/>
            </a:pPr>
            <a:fld id="{2A695BA6-E5E3-40C7-B288-73EF1A1EDBFA}" type="datetime1">
              <a:rPr lang="zh-CN" altLang="en-US" smtClean="0"/>
            </a:fld>
            <a:endParaRPr lang="zh-CN" altLang="en-US"/>
          </a:p>
        </p:txBody>
      </p:sp>
      <p:sp>
        <p:nvSpPr>
          <p:cNvPr id="3" name="页脚占位符 4"/>
          <p:cNvSpPr>
            <a:spLocks noGrp="1"/>
          </p:cNvSpPr>
          <p:nvPr>
            <p:ph type="ftr" sz="quarter" idx="11"/>
          </p:nvPr>
        </p:nvSpPr>
        <p:spPr/>
        <p:txBody>
          <a:bodyPr/>
          <a:lstStyle>
            <a:lvl1pPr>
              <a:defRPr/>
            </a:lvl1pPr>
          </a:lstStyle>
          <a:p>
            <a:pPr>
              <a:defRPr/>
            </a:pPr>
            <a:endParaRPr lang="zh-CN" altLang="en-US"/>
          </a:p>
        </p:txBody>
      </p:sp>
      <p:sp>
        <p:nvSpPr>
          <p:cNvPr id="4" name="灯片编号占位符 5"/>
          <p:cNvSpPr>
            <a:spLocks noGrp="1"/>
          </p:cNvSpPr>
          <p:nvPr>
            <p:ph type="sldNum" sz="quarter" idx="12"/>
          </p:nvPr>
        </p:nvSpPr>
        <p:spPr/>
        <p:txBody>
          <a:bodyPr/>
          <a:lstStyle>
            <a:lvl1pPr>
              <a:defRPr/>
            </a:lvl1pPr>
          </a:lstStyle>
          <a:p>
            <a:pPr>
              <a:defRPr/>
            </a:pPr>
            <a:fld id="{30F11AE2-8E3C-4A92-9BBF-8CC289021EE2}" type="slidenum">
              <a:rPr lang="zh-CN" altLang="en-US"/>
            </a:fld>
            <a:endParaRPr lang="zh-CN" altLang="en-US"/>
          </a:p>
        </p:txBody>
      </p:sp>
      <p:pic>
        <p:nvPicPr>
          <p:cNvPr id="6" name="Picture 3"/>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3492500" y="647700"/>
            <a:ext cx="5616575" cy="44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
        <p:nvSpPr>
          <p:cNvPr id="4" name="日期占位符 3"/>
          <p:cNvSpPr>
            <a:spLocks noGrp="1"/>
          </p:cNvSpPr>
          <p:nvPr>
            <p:ph type="dt" sz="half" idx="10"/>
          </p:nvPr>
        </p:nvSpPr>
        <p:spPr/>
        <p:txBody>
          <a:bodyPr/>
          <a:lstStyle/>
          <a:p>
            <a:fld id="{FEC64B18-8D32-40D2-A41F-46CC6ED2F309}" type="datetime1">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923ED49-D744-4066-8B28-E413A5EA25A0}"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内容提纲">
    <p:spTree>
      <p:nvGrpSpPr>
        <p:cNvPr id="1" name=""/>
        <p:cNvGrpSpPr/>
        <p:nvPr/>
      </p:nvGrpSpPr>
      <p:grpSpPr>
        <a:xfrm>
          <a:off x="0" y="0"/>
          <a:ext cx="0" cy="0"/>
          <a:chOff x="0" y="0"/>
          <a:chExt cx="0" cy="0"/>
        </a:xfrm>
      </p:grpSpPr>
      <p:sp>
        <p:nvSpPr>
          <p:cNvPr id="2" name="日期占位符 3"/>
          <p:cNvSpPr>
            <a:spLocks noGrp="1"/>
          </p:cNvSpPr>
          <p:nvPr>
            <p:ph type="dt" sz="half" idx="10"/>
          </p:nvPr>
        </p:nvSpPr>
        <p:spPr/>
        <p:txBody>
          <a:bodyPr/>
          <a:lstStyle>
            <a:lvl1pPr>
              <a:defRPr/>
            </a:lvl1pPr>
          </a:lstStyle>
          <a:p>
            <a:pPr>
              <a:defRPr/>
            </a:pPr>
            <a:fld id="{2A695BA6-E5E3-40C7-B288-73EF1A1EDBFA}" type="datetime1">
              <a:rPr lang="zh-CN" altLang="en-US" smtClean="0"/>
            </a:fld>
            <a:endParaRPr lang="zh-CN" altLang="en-US"/>
          </a:p>
        </p:txBody>
      </p:sp>
      <p:sp>
        <p:nvSpPr>
          <p:cNvPr id="3" name="页脚占位符 4"/>
          <p:cNvSpPr>
            <a:spLocks noGrp="1"/>
          </p:cNvSpPr>
          <p:nvPr>
            <p:ph type="ftr" sz="quarter" idx="11"/>
          </p:nvPr>
        </p:nvSpPr>
        <p:spPr/>
        <p:txBody>
          <a:bodyPr/>
          <a:lstStyle>
            <a:lvl1pPr>
              <a:defRPr/>
            </a:lvl1pPr>
          </a:lstStyle>
          <a:p>
            <a:pPr>
              <a:defRPr/>
            </a:pPr>
            <a:endParaRPr lang="zh-CN" altLang="en-US"/>
          </a:p>
        </p:txBody>
      </p:sp>
      <p:sp>
        <p:nvSpPr>
          <p:cNvPr id="4" name="灯片编号占位符 5"/>
          <p:cNvSpPr>
            <a:spLocks noGrp="1"/>
          </p:cNvSpPr>
          <p:nvPr>
            <p:ph type="sldNum" sz="quarter" idx="12"/>
          </p:nvPr>
        </p:nvSpPr>
        <p:spPr/>
        <p:txBody>
          <a:bodyPr/>
          <a:lstStyle>
            <a:lvl1pPr>
              <a:defRPr/>
            </a:lvl1pPr>
          </a:lstStyle>
          <a:p>
            <a:pPr>
              <a:defRPr/>
            </a:pPr>
            <a:fld id="{30F11AE2-8E3C-4A92-9BBF-8CC289021EE2}" type="slidenum">
              <a:rPr lang="zh-CN" altLang="en-US"/>
            </a:fld>
            <a:endParaRPr lang="zh-CN" altLang="en-US"/>
          </a:p>
        </p:txBody>
      </p:sp>
      <p:pic>
        <p:nvPicPr>
          <p:cNvPr id="6" name="Picture 3"/>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3492500" y="647700"/>
            <a:ext cx="5616575" cy="44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7" Type="http://schemas.microsoft.com/office/2007/relationships/hdphoto" Target="../media/image5.wdp"/><Relationship Id="rId6" Type="http://schemas.openxmlformats.org/officeDocument/2006/relationships/image" Target="../media/image4.png"/><Relationship Id="rId5" Type="http://schemas.openxmlformats.org/officeDocument/2006/relationships/image" Target="../media/image1.png"/><Relationship Id="rId4" Type="http://schemas.openxmlformats.org/officeDocument/2006/relationships/image" Target="../media/image3.jpeg"/><Relationship Id="rId3"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8" Type="http://schemas.openxmlformats.org/officeDocument/2006/relationships/theme" Target="../theme/theme2.xml"/><Relationship Id="rId7" Type="http://schemas.microsoft.com/office/2007/relationships/hdphoto" Target="../media/image5.wdp"/><Relationship Id="rId6" Type="http://schemas.openxmlformats.org/officeDocument/2006/relationships/image" Target="../media/image4.png"/><Relationship Id="rId5" Type="http://schemas.openxmlformats.org/officeDocument/2006/relationships/image" Target="../media/image1.png"/><Relationship Id="rId4" Type="http://schemas.openxmlformats.org/officeDocument/2006/relationships/image" Target="../media/image3.jpeg"/><Relationship Id="rId3" Type="http://schemas.openxmlformats.org/officeDocument/2006/relationships/image" Target="../media/image2.png"/><Relationship Id="rId2" Type="http://schemas.openxmlformats.org/officeDocument/2006/relationships/slideLayout" Target="../slideLayouts/slideLayout4.xml"/><Relationship Id="rId1" Type="http://schemas.openxmlformats.org/officeDocument/2006/relationships/slideLayout" Target="../slideLayouts/slideLayout3.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2" name="图片 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0" y="889"/>
            <a:ext cx="9144000" cy="6858000"/>
          </a:xfrm>
          <a:prstGeom prst="rect">
            <a:avLst/>
          </a:prstGeom>
          <a:blipFill dpi="0" rotWithShape="1">
            <a:blip r:embed="rId4"/>
            <a:srcRect/>
            <a:tile tx="0" ty="0" sx="100000" sy="100000" flip="none" algn="tl"/>
          </a:blipFill>
        </p:spPr>
      </p:pic>
      <p:sp>
        <p:nvSpPr>
          <p:cNvPr id="3" name="矩形 2"/>
          <p:cNvSpPr/>
          <p:nvPr userDrawn="1"/>
        </p:nvSpPr>
        <p:spPr>
          <a:xfrm>
            <a:off x="0" y="0"/>
            <a:ext cx="9144000" cy="6858000"/>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D46000A-C4A4-4253-AE5B-9F85619A0101}" type="datetime1">
              <a:rPr lang="zh-CN" altLang="en-US" smtClean="0"/>
            </a:fld>
            <a:endParaRPr lang="zh-CN" altLang="en-US"/>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923ED49-D744-4066-8B28-E413A5EA25A0}" type="slidenum">
              <a:rPr lang="zh-CN" altLang="en-US" smtClean="0"/>
            </a:fld>
            <a:endParaRPr lang="zh-CN" altLang="en-US"/>
          </a:p>
        </p:txBody>
      </p:sp>
      <p:pic>
        <p:nvPicPr>
          <p:cNvPr id="8" name="Picture 3"/>
          <p:cNvPicPr>
            <a:picLocks noChangeAspect="1" noChangeArrowheads="1"/>
          </p:cNvPicPr>
          <p:nvPr userDrawn="1"/>
        </p:nvPicPr>
        <p:blipFill>
          <a:blip r:embed="rId5" cstate="print"/>
          <a:srcRect/>
          <a:stretch>
            <a:fillRect/>
          </a:stretch>
        </p:blipFill>
        <p:spPr bwMode="auto">
          <a:xfrm>
            <a:off x="2737731" y="647700"/>
            <a:ext cx="6409283" cy="45719"/>
          </a:xfrm>
          <a:prstGeom prst="rect">
            <a:avLst/>
          </a:prstGeom>
          <a:noFill/>
          <a:ln w="9525">
            <a:noFill/>
            <a:miter lim="800000"/>
            <a:headEnd/>
            <a:tailEnd/>
          </a:ln>
        </p:spPr>
      </p:pic>
      <p:sp>
        <p:nvSpPr>
          <p:cNvPr id="10" name="TextBox 9"/>
          <p:cNvSpPr txBox="1"/>
          <p:nvPr userDrawn="1"/>
        </p:nvSpPr>
        <p:spPr>
          <a:xfrm>
            <a:off x="2807804" y="185519"/>
            <a:ext cx="3528392" cy="398780"/>
          </a:xfrm>
          <a:prstGeom prst="rect">
            <a:avLst/>
          </a:prstGeom>
          <a:noFill/>
        </p:spPr>
        <p:txBody>
          <a:bodyPr wrap="square" rtlCol="0">
            <a:spAutoFit/>
          </a:bodyPr>
          <a:lstStyle/>
          <a:p>
            <a:r>
              <a:rPr lang="zh-CN" altLang="en-US" sz="2000" b="1" dirty="0">
                <a:solidFill>
                  <a:srgbClr val="883230"/>
                </a:solidFill>
                <a:latin typeface="微软雅黑" panose="020B0503020204020204" pitchFamily="34" charset="-122"/>
                <a:ea typeface="微软雅黑" panose="020B0503020204020204" pitchFamily="34" charset="-122"/>
              </a:rPr>
              <a:t>第十四章：地方政府债务</a:t>
            </a:r>
            <a:endParaRPr lang="zh-CN" altLang="en-US" sz="2000" b="1" dirty="0">
              <a:solidFill>
                <a:srgbClr val="883230"/>
              </a:solidFill>
              <a:latin typeface="微软雅黑" panose="020B0503020204020204" pitchFamily="34" charset="-122"/>
              <a:ea typeface="微软雅黑" panose="020B0503020204020204" pitchFamily="34" charset="-122"/>
            </a:endParaRPr>
          </a:p>
        </p:txBody>
      </p:sp>
      <p:pic>
        <p:nvPicPr>
          <p:cNvPr id="17" name="图片 16"/>
          <p:cNvPicPr>
            <a:picLocks noChangeAspect="1"/>
          </p:cNvPicPr>
          <p:nvPr userDrawn="1"/>
        </p:nvPicPr>
        <p:blipFill>
          <a:blip r:embed="rId6">
            <a:extLst>
              <a:ext uri="{BEBA8EAE-BF5A-486C-A8C5-ECC9F3942E4B}">
                <a14:imgProps xmlns:a14="http://schemas.microsoft.com/office/drawing/2010/main">
                  <a14:imgLayer r:embed="rId7">
                    <a14:imgEffect>
                      <a14:saturation sat="33000"/>
                    </a14:imgEffect>
                  </a14:imgLayer>
                </a14:imgProps>
              </a:ext>
              <a:ext uri="{28A0092B-C50C-407E-A947-70E740481C1C}">
                <a14:useLocalDpi xmlns:a14="http://schemas.microsoft.com/office/drawing/2010/main" val="0"/>
              </a:ext>
            </a:extLst>
          </a:blip>
          <a:stretch>
            <a:fillRect/>
          </a:stretch>
        </p:blipFill>
        <p:spPr>
          <a:xfrm>
            <a:off x="323528" y="-55685"/>
            <a:ext cx="2088232" cy="959874"/>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2" name="图片 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0" y="889"/>
            <a:ext cx="9144000" cy="6858000"/>
          </a:xfrm>
          <a:prstGeom prst="rect">
            <a:avLst/>
          </a:prstGeom>
          <a:blipFill dpi="0" rotWithShape="1">
            <a:blip r:embed="rId4"/>
            <a:srcRect/>
            <a:tile tx="0" ty="0" sx="100000" sy="100000" flip="none" algn="tl"/>
          </a:blipFill>
        </p:spPr>
      </p:pic>
      <p:sp>
        <p:nvSpPr>
          <p:cNvPr id="3" name="矩形 2"/>
          <p:cNvSpPr/>
          <p:nvPr userDrawn="1"/>
        </p:nvSpPr>
        <p:spPr>
          <a:xfrm>
            <a:off x="0" y="0"/>
            <a:ext cx="9144000" cy="6858000"/>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D46000A-C4A4-4253-AE5B-9F85619A0101}" type="datetime1">
              <a:rPr lang="zh-CN" altLang="en-US" smtClean="0"/>
            </a:fld>
            <a:endParaRPr lang="zh-CN" altLang="en-US"/>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923ED49-D744-4066-8B28-E413A5EA25A0}" type="slidenum">
              <a:rPr lang="zh-CN" altLang="en-US" smtClean="0"/>
            </a:fld>
            <a:endParaRPr lang="zh-CN" altLang="en-US"/>
          </a:p>
        </p:txBody>
      </p:sp>
      <p:pic>
        <p:nvPicPr>
          <p:cNvPr id="8" name="Picture 3"/>
          <p:cNvPicPr>
            <a:picLocks noChangeAspect="1" noChangeArrowheads="1"/>
          </p:cNvPicPr>
          <p:nvPr userDrawn="1"/>
        </p:nvPicPr>
        <p:blipFill>
          <a:blip r:embed="rId5" cstate="print"/>
          <a:srcRect/>
          <a:stretch>
            <a:fillRect/>
          </a:stretch>
        </p:blipFill>
        <p:spPr bwMode="auto">
          <a:xfrm>
            <a:off x="2737731" y="647700"/>
            <a:ext cx="6409283" cy="45719"/>
          </a:xfrm>
          <a:prstGeom prst="rect">
            <a:avLst/>
          </a:prstGeom>
          <a:noFill/>
          <a:ln w="9525">
            <a:noFill/>
            <a:miter lim="800000"/>
            <a:headEnd/>
            <a:tailEnd/>
          </a:ln>
        </p:spPr>
      </p:pic>
      <p:sp>
        <p:nvSpPr>
          <p:cNvPr id="10" name="TextBox 9"/>
          <p:cNvSpPr txBox="1"/>
          <p:nvPr userDrawn="1"/>
        </p:nvSpPr>
        <p:spPr>
          <a:xfrm>
            <a:off x="2807804" y="185519"/>
            <a:ext cx="3528392" cy="398780"/>
          </a:xfrm>
          <a:prstGeom prst="rect">
            <a:avLst/>
          </a:prstGeom>
          <a:noFill/>
        </p:spPr>
        <p:txBody>
          <a:bodyPr wrap="square" rtlCol="0">
            <a:spAutoFit/>
          </a:bodyPr>
          <a:lstStyle/>
          <a:p>
            <a:r>
              <a:rPr lang="zh-CN" altLang="en-US" sz="2000" b="1" dirty="0">
                <a:solidFill>
                  <a:srgbClr val="883230"/>
                </a:solidFill>
                <a:latin typeface="微软雅黑" panose="020B0503020204020204" pitchFamily="34" charset="-122"/>
                <a:ea typeface="微软雅黑" panose="020B0503020204020204" pitchFamily="34" charset="-122"/>
              </a:rPr>
              <a:t>第十四章：地方政府债务</a:t>
            </a:r>
            <a:endParaRPr lang="zh-CN" altLang="en-US" sz="2000" b="1" dirty="0">
              <a:solidFill>
                <a:srgbClr val="883230"/>
              </a:solidFill>
              <a:latin typeface="微软雅黑" panose="020B0503020204020204" pitchFamily="34" charset="-122"/>
              <a:ea typeface="微软雅黑" panose="020B0503020204020204" pitchFamily="34" charset="-122"/>
            </a:endParaRPr>
          </a:p>
        </p:txBody>
      </p:sp>
      <p:pic>
        <p:nvPicPr>
          <p:cNvPr id="17" name="图片 16"/>
          <p:cNvPicPr>
            <a:picLocks noChangeAspect="1"/>
          </p:cNvPicPr>
          <p:nvPr userDrawn="1"/>
        </p:nvPicPr>
        <p:blipFill>
          <a:blip r:embed="rId6">
            <a:extLst>
              <a:ext uri="{BEBA8EAE-BF5A-486C-A8C5-ECC9F3942E4B}">
                <a14:imgProps xmlns:a14="http://schemas.microsoft.com/office/drawing/2010/main">
                  <a14:imgLayer r:embed="rId7">
                    <a14:imgEffect>
                      <a14:saturation sat="33000"/>
                    </a14:imgEffect>
                  </a14:imgLayer>
                </a14:imgProps>
              </a:ext>
              <a:ext uri="{28A0092B-C50C-407E-A947-70E740481C1C}">
                <a14:useLocalDpi xmlns:a14="http://schemas.microsoft.com/office/drawing/2010/main" val="0"/>
              </a:ext>
            </a:extLst>
          </a:blip>
          <a:stretch>
            <a:fillRect/>
          </a:stretch>
        </p:blipFill>
        <p:spPr>
          <a:xfrm>
            <a:off x="323528" y="-55685"/>
            <a:ext cx="2088232" cy="959874"/>
          </a:xfrm>
          <a:prstGeom prst="rect">
            <a:avLst/>
          </a:prstGeom>
        </p:spPr>
      </p:pic>
    </p:spTree>
  </p:cSld>
  <p:clrMap bg1="lt1" tx1="dk1" bg2="lt2" tx2="dk2" accent1="accent1" accent2="accent2" accent3="accent3" accent4="accent4" accent5="accent5" accent6="accent6" hlink="hlink" folHlink="folHlink"/>
  <p:sldLayoutIdLst>
    <p:sldLayoutId id="2147483652" r:id="rId1"/>
    <p:sldLayoutId id="2147483653" r:id="rId2"/>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image" Target="../media/image2.png"/></Relationships>
</file>

<file path=ppt/slides/_rels/slide10.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8.jpe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8.jpe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ags" Target="../tags/tag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8.jpe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ags" Target="../tags/tag3.xml"/></Relationships>
</file>

<file path=ppt/slides/_rels/slide26.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image" Target="../media/image8.jpe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8.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8.jpe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ags" Target="../tags/tag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130034"/>
            <a:ext cx="9194697" cy="6988034"/>
            <a:chOff x="0" y="-130034"/>
            <a:chExt cx="9194697" cy="6988034"/>
          </a:xfrm>
        </p:grpSpPr>
        <p:pic>
          <p:nvPicPr>
            <p:cNvPr id="14" name="图片 13"/>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pic>
          <p:nvPicPr>
            <p:cNvPr id="4" name="图片 3"/>
            <p:cNvPicPr>
              <a:picLocks noChangeAspect="1"/>
            </p:cNvPicPr>
            <p:nvPr/>
          </p:nvPicPr>
          <p:blipFill rotWithShape="1">
            <a:blip r:embed="rId2">
              <a:extLst>
                <a:ext uri="{28A0092B-C50C-407E-A947-70E740481C1C}">
                  <a14:useLocalDpi xmlns:a14="http://schemas.microsoft.com/office/drawing/2010/main" val="0"/>
                </a:ext>
              </a:extLst>
            </a:blip>
            <a:srcRect l="312" r="21369" b="30130"/>
            <a:stretch>
              <a:fillRect/>
            </a:stretch>
          </p:blipFill>
          <p:spPr>
            <a:xfrm>
              <a:off x="0" y="4456758"/>
              <a:ext cx="9144000" cy="2401242"/>
            </a:xfrm>
            <a:prstGeom prst="rect">
              <a:avLst/>
            </a:prstGeom>
          </p:spPr>
        </p:pic>
        <p:pic>
          <p:nvPicPr>
            <p:cNvPr id="3" name="图片 2" descr="ae0cee267f1ee9feed0c653156ff6309"/>
            <p:cNvPicPr>
              <a:picLocks noChangeAspect="1"/>
            </p:cNvPicPr>
            <p:nvPr/>
          </p:nvPicPr>
          <p:blipFill>
            <a:blip r:embed="rId3"/>
            <a:stretch>
              <a:fillRect/>
            </a:stretch>
          </p:blipFill>
          <p:spPr>
            <a:xfrm>
              <a:off x="6606154" y="-130034"/>
              <a:ext cx="2588543" cy="2058220"/>
            </a:xfrm>
            <a:prstGeom prst="rect">
              <a:avLst/>
            </a:prstGeom>
          </p:spPr>
        </p:pic>
      </p:grpSp>
      <p:sp>
        <p:nvSpPr>
          <p:cNvPr id="8" name="TextBox 7"/>
          <p:cNvSpPr txBox="1"/>
          <p:nvPr/>
        </p:nvSpPr>
        <p:spPr>
          <a:xfrm>
            <a:off x="571472" y="1700808"/>
            <a:ext cx="8001056" cy="2106930"/>
          </a:xfrm>
          <a:prstGeom prst="rect">
            <a:avLst/>
          </a:prstGeom>
          <a:noFill/>
        </p:spPr>
        <p:txBody>
          <a:bodyPr wrap="square">
            <a:spAutoFit/>
          </a:bodyPr>
          <a:lstStyle/>
          <a:p>
            <a:pPr algn="ctr" fontAlgn="auto">
              <a:lnSpc>
                <a:spcPct val="150000"/>
              </a:lnSpc>
              <a:spcBef>
                <a:spcPts val="0"/>
              </a:spcBef>
              <a:spcAft>
                <a:spcPts val="600"/>
              </a:spcAft>
              <a:defRPr/>
            </a:pPr>
            <a:r>
              <a:rPr lang="zh-CN" altLang="en-US" sz="4800" b="1" spc="300" dirty="0">
                <a:solidFill>
                  <a:srgbClr val="740000"/>
                </a:solidFill>
                <a:latin typeface="微软雅黑" panose="020B0503020204020204" pitchFamily="34" charset="-122"/>
                <a:ea typeface="微软雅黑" panose="020B0503020204020204" pitchFamily="34" charset="-122"/>
              </a:rPr>
              <a:t>公债学</a:t>
            </a:r>
            <a:endParaRPr lang="en-US" altLang="zh-CN" sz="4800" b="1" spc="300" dirty="0">
              <a:solidFill>
                <a:srgbClr val="740000"/>
              </a:solidFill>
              <a:latin typeface="微软雅黑" panose="020B0503020204020204" pitchFamily="34" charset="-122"/>
              <a:ea typeface="微软雅黑" panose="020B0503020204020204" pitchFamily="34" charset="-122"/>
            </a:endParaRPr>
          </a:p>
          <a:p>
            <a:pPr algn="ctr" fontAlgn="auto">
              <a:lnSpc>
                <a:spcPct val="150000"/>
              </a:lnSpc>
              <a:spcBef>
                <a:spcPts val="0"/>
              </a:spcBef>
              <a:spcAft>
                <a:spcPts val="0"/>
              </a:spcAft>
              <a:defRPr/>
            </a:pPr>
            <a:r>
              <a:rPr lang="zh-CN" altLang="en-US" sz="3600" b="1" spc="300" dirty="0">
                <a:solidFill>
                  <a:srgbClr val="740000"/>
                </a:solidFill>
                <a:latin typeface="微软雅黑" panose="020B0503020204020204" pitchFamily="34" charset="-122"/>
                <a:ea typeface="微软雅黑" panose="020B0503020204020204" pitchFamily="34" charset="-122"/>
              </a:rPr>
              <a:t>第十四章  地方政府债务</a:t>
            </a:r>
            <a:endParaRPr lang="zh-CN" altLang="en-US" sz="3600" b="1" spc="300" dirty="0">
              <a:solidFill>
                <a:srgbClr val="740000"/>
              </a:solidFill>
              <a:latin typeface="微软雅黑" panose="020B0503020204020204" pitchFamily="34" charset="-122"/>
              <a:ea typeface="微软雅黑" panose="020B0503020204020204" pitchFamily="34" charset="-122"/>
            </a:endParaRPr>
          </a:p>
        </p:txBody>
      </p:sp>
      <p:sp>
        <p:nvSpPr>
          <p:cNvPr id="7" name="Text Box 4"/>
          <p:cNvSpPr txBox="1">
            <a:spLocks noChangeArrowheads="1"/>
          </p:cNvSpPr>
          <p:nvPr/>
        </p:nvSpPr>
        <p:spPr bwMode="auto">
          <a:xfrm>
            <a:off x="1871684" y="4915983"/>
            <a:ext cx="5400600" cy="961289"/>
          </a:xfrm>
          <a:prstGeom prst="rect">
            <a:avLst/>
          </a:prstGeom>
          <a:noFill/>
          <a:ln>
            <a:noFill/>
          </a:ln>
          <a:effectLst/>
        </p:spPr>
        <p:txBody>
          <a:bodyPr wrap="square">
            <a:spAutoFit/>
          </a:bodyPr>
          <a:lstStyle/>
          <a:p>
            <a:pPr algn="ctr">
              <a:lnSpc>
                <a:spcPct val="150000"/>
              </a:lnSpc>
              <a:defRPr/>
            </a:pPr>
            <a:r>
              <a:rPr lang="zh-CN" altLang="en-US" sz="2000" b="1" spc="300" dirty="0">
                <a:solidFill>
                  <a:srgbClr val="000000"/>
                </a:solidFill>
                <a:latin typeface="微软雅黑" panose="020B0503020204020204" pitchFamily="34" charset="-122"/>
                <a:ea typeface="微软雅黑" panose="020B0503020204020204" pitchFamily="34" charset="-122"/>
              </a:rPr>
              <a:t>上海财经大学公共经济与管理学院</a:t>
            </a:r>
            <a:endParaRPr lang="en-US" altLang="zh-CN" sz="2000" b="1" spc="300" dirty="0">
              <a:solidFill>
                <a:srgbClr val="000000"/>
              </a:solidFill>
              <a:latin typeface="微软雅黑" panose="020B0503020204020204" pitchFamily="34" charset="-122"/>
              <a:ea typeface="微软雅黑" panose="020B0503020204020204" pitchFamily="34" charset="-122"/>
            </a:endParaRPr>
          </a:p>
          <a:p>
            <a:pPr algn="ctr">
              <a:lnSpc>
                <a:spcPct val="150000"/>
              </a:lnSpc>
              <a:defRPr/>
            </a:pPr>
            <a:r>
              <a:rPr lang="zh-CN" altLang="en-US" sz="2000" b="1" spc="300" dirty="0">
                <a:solidFill>
                  <a:srgbClr val="000000"/>
                </a:solidFill>
                <a:latin typeface="微软雅黑" panose="020B0503020204020204" pitchFamily="34" charset="-122"/>
                <a:ea typeface="微软雅黑" panose="020B0503020204020204" pitchFamily="34" charset="-122"/>
              </a:rPr>
              <a:t>郑春荣  教授</a:t>
            </a:r>
            <a:endParaRPr lang="en-US" altLang="zh-CN" sz="2000" b="1" spc="300" dirty="0">
              <a:solidFill>
                <a:srgbClr val="000000"/>
              </a:solidFill>
              <a:latin typeface="微软雅黑" panose="020B0503020204020204" pitchFamily="34" charset="-122"/>
              <a:ea typeface="微软雅黑" panose="020B0503020204020204" pitchFamily="34" charset="-122"/>
            </a:endParaRPr>
          </a:p>
        </p:txBody>
      </p:sp>
      <p:sp>
        <p:nvSpPr>
          <p:cNvPr id="9" name="灯片编号占位符 8"/>
          <p:cNvSpPr>
            <a:spLocks noGrp="1"/>
          </p:cNvSpPr>
          <p:nvPr>
            <p:ph type="sldNum" sz="quarter" idx="12"/>
          </p:nvPr>
        </p:nvSpPr>
        <p:spPr/>
        <p:txBody>
          <a:bodyPr/>
          <a:lstStyle/>
          <a:p>
            <a:fld id="{F923ED49-D744-4066-8B28-E413A5EA25A0}" type="slidenum">
              <a:rPr lang="zh-CN" altLang="en-US" smtClean="0"/>
            </a:fld>
            <a:endParaRPr lang="zh-CN" altLang="en-US"/>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pPr>
              <a:defRPr/>
            </a:pPr>
            <a:fld id="{30F11AE2-8E3C-4A92-9BBF-8CC289021EE2}" type="slidenum">
              <a:rPr lang="zh-CN" altLang="en-US" smtClean="0"/>
            </a:fld>
            <a:endParaRPr lang="zh-CN" altLang="en-US"/>
          </a:p>
        </p:txBody>
      </p:sp>
      <p:sp>
        <p:nvSpPr>
          <p:cNvPr id="24" name="矩形 23"/>
          <p:cNvSpPr/>
          <p:nvPr/>
        </p:nvSpPr>
        <p:spPr>
          <a:xfrm>
            <a:off x="1104068" y="2708920"/>
            <a:ext cx="6935864" cy="1242121"/>
          </a:xfrm>
          <a:prstGeom prst="rect">
            <a:avLst/>
          </a:prstGeom>
          <a:blipFill dpi="0" rotWithShape="1">
            <a:blip r:embed="rId1">
              <a:alphaModFix amt="40000"/>
            </a:blip>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5" name="组合 24"/>
          <p:cNvGrpSpPr/>
          <p:nvPr/>
        </p:nvGrpSpPr>
        <p:grpSpPr>
          <a:xfrm>
            <a:off x="1104068" y="1762547"/>
            <a:ext cx="7079878" cy="2188494"/>
            <a:chOff x="1393713" y="1161487"/>
            <a:chExt cx="10470815" cy="2745853"/>
          </a:xfrm>
        </p:grpSpPr>
        <p:sp>
          <p:nvSpPr>
            <p:cNvPr id="26" name="TextBox 25"/>
            <p:cNvSpPr txBox="1">
              <a:spLocks noChangeArrowheads="1"/>
            </p:cNvSpPr>
            <p:nvPr/>
          </p:nvSpPr>
          <p:spPr bwMode="auto">
            <a:xfrm>
              <a:off x="1403646" y="2381214"/>
              <a:ext cx="10460882" cy="133871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spcBef>
                  <a:spcPct val="20000"/>
                </a:spcBef>
                <a:buFont typeface="Arial" panose="020B0604020202020204" pitchFamily="34" charset="0"/>
                <a:buChar char="•"/>
                <a:defRPr sz="3200">
                  <a:solidFill>
                    <a:schemeClr val="tx1"/>
                  </a:solidFill>
                  <a:latin typeface="Arial Narrow" panose="020B0606020202030204" pitchFamily="34" charset="0"/>
                  <a:ea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Arial Narrow" panose="020B0606020202030204" pitchFamily="34" charset="0"/>
                  <a:ea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Arial Narrow" panose="020B0606020202030204" pitchFamily="34" charset="0"/>
                  <a:ea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9pPr>
            </a:lstStyle>
            <a:p>
              <a:pPr algn="ctr">
                <a:lnSpc>
                  <a:spcPts val="6000"/>
                </a:lnSpc>
                <a:spcBef>
                  <a:spcPct val="0"/>
                </a:spcBef>
                <a:buNone/>
              </a:pPr>
              <a:r>
                <a:rPr lang="zh-CN" altLang="en-US" sz="3600" b="1" dirty="0">
                  <a:solidFill>
                    <a:srgbClr val="7C2326"/>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地方政府债券的免税效应</a:t>
              </a:r>
              <a:endParaRPr lang="zh-CN" altLang="en-US" sz="3600" b="1" dirty="0">
                <a:solidFill>
                  <a:srgbClr val="7C2326"/>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cxnSp>
          <p:nvCxnSpPr>
            <p:cNvPr id="27" name="直接连接符 7"/>
            <p:cNvCxnSpPr>
              <a:cxnSpLocks noChangeShapeType="1"/>
            </p:cNvCxnSpPr>
            <p:nvPr/>
          </p:nvCxnSpPr>
          <p:spPr bwMode="auto">
            <a:xfrm>
              <a:off x="1403647" y="2348880"/>
              <a:ext cx="10247891" cy="0"/>
            </a:xfrm>
            <a:prstGeom prst="line">
              <a:avLst/>
            </a:prstGeom>
            <a:ln>
              <a:solidFill>
                <a:srgbClr val="7C2326"/>
              </a:solidFill>
            </a:ln>
          </p:spPr>
          <p:style>
            <a:lnRef idx="3">
              <a:schemeClr val="accent1"/>
            </a:lnRef>
            <a:fillRef idx="0">
              <a:schemeClr val="accent1"/>
            </a:fillRef>
            <a:effectRef idx="2">
              <a:schemeClr val="accent1"/>
            </a:effectRef>
            <a:fontRef idx="minor">
              <a:schemeClr val="tx1"/>
            </a:fontRef>
          </p:style>
        </p:cxnSp>
        <p:sp>
          <p:nvSpPr>
            <p:cNvPr id="28" name="任意多边形 15"/>
            <p:cNvSpPr/>
            <p:nvPr/>
          </p:nvSpPr>
          <p:spPr bwMode="auto">
            <a:xfrm>
              <a:off x="1393713" y="1161487"/>
              <a:ext cx="1111907" cy="1209958"/>
            </a:xfrm>
            <a:custGeom>
              <a:avLst/>
              <a:gdLst>
                <a:gd name="T0" fmla="*/ 0 w 1153318"/>
                <a:gd name="T1" fmla="*/ 0 h 1389644"/>
                <a:gd name="T2" fmla="*/ 1153318 w 1153318"/>
                <a:gd name="T3" fmla="*/ 1389644 h 1389644"/>
              </a:gdLst>
              <a:ahLst/>
              <a:cxnLst/>
              <a:rect l="T0" t="T1" r="T2" b="T3"/>
              <a:pathLst>
                <a:path w="1153318" h="1389644">
                  <a:moveTo>
                    <a:pt x="0" y="239717"/>
                  </a:moveTo>
                  <a:lnTo>
                    <a:pt x="2381" y="239717"/>
                  </a:lnTo>
                  <a:lnTo>
                    <a:pt x="2381" y="371475"/>
                  </a:lnTo>
                  <a:cubicBezTo>
                    <a:pt x="43156" y="371475"/>
                    <a:pt x="83931" y="371475"/>
                    <a:pt x="124801" y="371475"/>
                  </a:cubicBezTo>
                  <a:lnTo>
                    <a:pt x="124801" y="239717"/>
                  </a:lnTo>
                  <a:lnTo>
                    <a:pt x="278499" y="239717"/>
                  </a:lnTo>
                  <a:lnTo>
                    <a:pt x="256367" y="371475"/>
                  </a:lnTo>
                  <a:cubicBezTo>
                    <a:pt x="298475" y="371475"/>
                    <a:pt x="340679" y="371475"/>
                    <a:pt x="382788" y="371475"/>
                  </a:cubicBezTo>
                  <a:cubicBezTo>
                    <a:pt x="385265" y="349246"/>
                    <a:pt x="387742" y="327017"/>
                    <a:pt x="390219" y="304788"/>
                  </a:cubicBezTo>
                  <a:cubicBezTo>
                    <a:pt x="404795" y="304788"/>
                    <a:pt x="419371" y="304788"/>
                    <a:pt x="433947" y="304788"/>
                  </a:cubicBezTo>
                  <a:cubicBezTo>
                    <a:pt x="436138" y="327017"/>
                    <a:pt x="438329" y="349246"/>
                    <a:pt x="440520" y="371475"/>
                  </a:cubicBezTo>
                  <a:cubicBezTo>
                    <a:pt x="482153" y="371475"/>
                    <a:pt x="523880" y="371475"/>
                    <a:pt x="565512" y="371475"/>
                  </a:cubicBezTo>
                  <a:lnTo>
                    <a:pt x="540710" y="239717"/>
                  </a:lnTo>
                  <a:lnTo>
                    <a:pt x="585614" y="239717"/>
                  </a:lnTo>
                  <a:lnTo>
                    <a:pt x="585614" y="371475"/>
                  </a:lnTo>
                  <a:cubicBezTo>
                    <a:pt x="626389" y="371475"/>
                    <a:pt x="667164" y="371475"/>
                    <a:pt x="707939" y="371475"/>
                  </a:cubicBezTo>
                  <a:lnTo>
                    <a:pt x="707939" y="239717"/>
                  </a:lnTo>
                  <a:lnTo>
                    <a:pt x="744579" y="239717"/>
                  </a:lnTo>
                  <a:lnTo>
                    <a:pt x="745093" y="248065"/>
                  </a:lnTo>
                  <a:cubicBezTo>
                    <a:pt x="745093" y="289170"/>
                    <a:pt x="745093" y="330370"/>
                    <a:pt x="745093" y="371475"/>
                  </a:cubicBezTo>
                  <a:cubicBezTo>
                    <a:pt x="783010" y="371475"/>
                    <a:pt x="820832" y="371475"/>
                    <a:pt x="858748" y="371475"/>
                  </a:cubicBezTo>
                  <a:cubicBezTo>
                    <a:pt x="858748" y="338898"/>
                    <a:pt x="858748" y="306225"/>
                    <a:pt x="858748" y="273552"/>
                  </a:cubicBezTo>
                  <a:lnTo>
                    <a:pt x="858025" y="239717"/>
                  </a:lnTo>
                  <a:lnTo>
                    <a:pt x="958399" y="239717"/>
                  </a:lnTo>
                  <a:lnTo>
                    <a:pt x="958399" y="371475"/>
                  </a:lnTo>
                  <a:cubicBezTo>
                    <a:pt x="999174" y="371475"/>
                    <a:pt x="1039949" y="371475"/>
                    <a:pt x="1080724" y="371475"/>
                  </a:cubicBezTo>
                  <a:lnTo>
                    <a:pt x="1080724" y="239717"/>
                  </a:lnTo>
                  <a:lnTo>
                    <a:pt x="1149927" y="239717"/>
                  </a:lnTo>
                  <a:lnTo>
                    <a:pt x="1149927" y="1389644"/>
                  </a:lnTo>
                  <a:lnTo>
                    <a:pt x="0" y="1389644"/>
                  </a:lnTo>
                  <a:lnTo>
                    <a:pt x="0" y="239717"/>
                  </a:lnTo>
                  <a:close/>
                  <a:moveTo>
                    <a:pt x="412130" y="82880"/>
                  </a:moveTo>
                  <a:cubicBezTo>
                    <a:pt x="399650" y="153975"/>
                    <a:pt x="391838" y="206003"/>
                    <a:pt x="388599" y="238867"/>
                  </a:cubicBezTo>
                  <a:cubicBezTo>
                    <a:pt x="402603" y="238867"/>
                    <a:pt x="416703" y="238867"/>
                    <a:pt x="430708" y="238867"/>
                  </a:cubicBezTo>
                  <a:cubicBezTo>
                    <a:pt x="424515" y="196804"/>
                    <a:pt x="418323" y="144777"/>
                    <a:pt x="412130" y="82880"/>
                  </a:cubicBezTo>
                  <a:close/>
                  <a:moveTo>
                    <a:pt x="707939" y="63526"/>
                  </a:moveTo>
                  <a:cubicBezTo>
                    <a:pt x="707939" y="91120"/>
                    <a:pt x="707939" y="118619"/>
                    <a:pt x="707939" y="146214"/>
                  </a:cubicBezTo>
                  <a:cubicBezTo>
                    <a:pt x="721657" y="146214"/>
                    <a:pt x="731279" y="144681"/>
                    <a:pt x="736805" y="141711"/>
                  </a:cubicBezTo>
                  <a:cubicBezTo>
                    <a:pt x="742330" y="138740"/>
                    <a:pt x="745093" y="129063"/>
                    <a:pt x="745093" y="112679"/>
                  </a:cubicBezTo>
                  <a:cubicBezTo>
                    <a:pt x="745093" y="105876"/>
                    <a:pt x="745093" y="99073"/>
                    <a:pt x="745093" y="92270"/>
                  </a:cubicBezTo>
                  <a:cubicBezTo>
                    <a:pt x="745093" y="80485"/>
                    <a:pt x="742426" y="72724"/>
                    <a:pt x="737091" y="69083"/>
                  </a:cubicBezTo>
                  <a:cubicBezTo>
                    <a:pt x="731851" y="65442"/>
                    <a:pt x="722038" y="63526"/>
                    <a:pt x="707939" y="63526"/>
                  </a:cubicBezTo>
                  <a:close/>
                  <a:moveTo>
                    <a:pt x="124801" y="63526"/>
                  </a:moveTo>
                  <a:cubicBezTo>
                    <a:pt x="124801" y="95049"/>
                    <a:pt x="124801" y="126572"/>
                    <a:pt x="124801" y="158095"/>
                  </a:cubicBezTo>
                  <a:cubicBezTo>
                    <a:pt x="128231" y="158287"/>
                    <a:pt x="131279" y="158382"/>
                    <a:pt x="133756" y="158382"/>
                  </a:cubicBezTo>
                  <a:cubicBezTo>
                    <a:pt x="144998" y="158382"/>
                    <a:pt x="152810" y="156179"/>
                    <a:pt x="157192" y="151771"/>
                  </a:cubicBezTo>
                  <a:cubicBezTo>
                    <a:pt x="161479" y="147460"/>
                    <a:pt x="163670" y="138357"/>
                    <a:pt x="163670" y="124560"/>
                  </a:cubicBezTo>
                  <a:cubicBezTo>
                    <a:pt x="163670" y="114403"/>
                    <a:pt x="163670" y="104247"/>
                    <a:pt x="163670" y="94091"/>
                  </a:cubicBezTo>
                  <a:cubicBezTo>
                    <a:pt x="163670" y="81347"/>
                    <a:pt x="161193" y="73107"/>
                    <a:pt x="156144" y="69274"/>
                  </a:cubicBezTo>
                  <a:cubicBezTo>
                    <a:pt x="151095" y="65442"/>
                    <a:pt x="140615" y="63526"/>
                    <a:pt x="124801" y="63526"/>
                  </a:cubicBezTo>
                  <a:close/>
                  <a:moveTo>
                    <a:pt x="885995" y="0"/>
                  </a:moveTo>
                  <a:cubicBezTo>
                    <a:pt x="975166" y="0"/>
                    <a:pt x="1064242" y="0"/>
                    <a:pt x="1153318" y="0"/>
                  </a:cubicBezTo>
                  <a:cubicBezTo>
                    <a:pt x="1153318" y="24816"/>
                    <a:pt x="1153318" y="49537"/>
                    <a:pt x="1153318" y="74353"/>
                  </a:cubicBezTo>
                  <a:cubicBezTo>
                    <a:pt x="1129120" y="74353"/>
                    <a:pt x="1104922" y="74353"/>
                    <a:pt x="1080724" y="74353"/>
                  </a:cubicBezTo>
                  <a:lnTo>
                    <a:pt x="1080724" y="239717"/>
                  </a:lnTo>
                  <a:lnTo>
                    <a:pt x="958399" y="239717"/>
                  </a:lnTo>
                  <a:lnTo>
                    <a:pt x="958399" y="74353"/>
                  </a:lnTo>
                  <a:cubicBezTo>
                    <a:pt x="934296" y="74353"/>
                    <a:pt x="910098" y="74353"/>
                    <a:pt x="885995" y="74353"/>
                  </a:cubicBezTo>
                  <a:cubicBezTo>
                    <a:pt x="885995" y="49537"/>
                    <a:pt x="885995" y="24816"/>
                    <a:pt x="885995" y="0"/>
                  </a:cubicBezTo>
                  <a:close/>
                  <a:moveTo>
                    <a:pt x="585614" y="0"/>
                  </a:moveTo>
                  <a:cubicBezTo>
                    <a:pt x="614480" y="0"/>
                    <a:pt x="643347" y="0"/>
                    <a:pt x="672213" y="0"/>
                  </a:cubicBezTo>
                  <a:cubicBezTo>
                    <a:pt x="729946" y="0"/>
                    <a:pt x="769006" y="1725"/>
                    <a:pt x="789393" y="5270"/>
                  </a:cubicBezTo>
                  <a:cubicBezTo>
                    <a:pt x="809876" y="8815"/>
                    <a:pt x="826548" y="17822"/>
                    <a:pt x="839409" y="32194"/>
                  </a:cubicBezTo>
                  <a:cubicBezTo>
                    <a:pt x="852270" y="46662"/>
                    <a:pt x="858748" y="69753"/>
                    <a:pt x="858748" y="101468"/>
                  </a:cubicBezTo>
                  <a:cubicBezTo>
                    <a:pt x="858748" y="130309"/>
                    <a:pt x="854176" y="149759"/>
                    <a:pt x="845125" y="159724"/>
                  </a:cubicBezTo>
                  <a:cubicBezTo>
                    <a:pt x="835979" y="169689"/>
                    <a:pt x="818069" y="175629"/>
                    <a:pt x="791298" y="177641"/>
                  </a:cubicBezTo>
                  <a:cubicBezTo>
                    <a:pt x="815497" y="182336"/>
                    <a:pt x="831787" y="188660"/>
                    <a:pt x="840171" y="196708"/>
                  </a:cubicBezTo>
                  <a:cubicBezTo>
                    <a:pt x="848459" y="204661"/>
                    <a:pt x="853604" y="211943"/>
                    <a:pt x="855700" y="218554"/>
                  </a:cubicBezTo>
                  <a:cubicBezTo>
                    <a:pt x="856700" y="221908"/>
                    <a:pt x="857462" y="228160"/>
                    <a:pt x="857974" y="237322"/>
                  </a:cubicBezTo>
                  <a:lnTo>
                    <a:pt x="858025" y="239717"/>
                  </a:lnTo>
                  <a:lnTo>
                    <a:pt x="744579" y="239717"/>
                  </a:lnTo>
                  <a:lnTo>
                    <a:pt x="743605" y="223896"/>
                  </a:lnTo>
                  <a:cubicBezTo>
                    <a:pt x="742616" y="217740"/>
                    <a:pt x="741140" y="213476"/>
                    <a:pt x="739187" y="211081"/>
                  </a:cubicBezTo>
                  <a:cubicBezTo>
                    <a:pt x="735185" y="206386"/>
                    <a:pt x="724801" y="203990"/>
                    <a:pt x="707939" y="203990"/>
                  </a:cubicBezTo>
                  <a:lnTo>
                    <a:pt x="707939" y="239717"/>
                  </a:lnTo>
                  <a:lnTo>
                    <a:pt x="585614" y="239717"/>
                  </a:lnTo>
                  <a:lnTo>
                    <a:pt x="585614" y="0"/>
                  </a:lnTo>
                  <a:close/>
                  <a:moveTo>
                    <a:pt x="318767" y="0"/>
                  </a:moveTo>
                  <a:cubicBezTo>
                    <a:pt x="377643" y="0"/>
                    <a:pt x="436614" y="0"/>
                    <a:pt x="495585" y="0"/>
                  </a:cubicBezTo>
                  <a:lnTo>
                    <a:pt x="540710" y="239717"/>
                  </a:lnTo>
                  <a:lnTo>
                    <a:pt x="278499" y="239717"/>
                  </a:lnTo>
                  <a:lnTo>
                    <a:pt x="318767" y="0"/>
                  </a:lnTo>
                  <a:close/>
                  <a:moveTo>
                    <a:pt x="2381" y="0"/>
                  </a:moveTo>
                  <a:cubicBezTo>
                    <a:pt x="43537" y="0"/>
                    <a:pt x="84598" y="0"/>
                    <a:pt x="125658" y="0"/>
                  </a:cubicBezTo>
                  <a:cubicBezTo>
                    <a:pt x="158907" y="0"/>
                    <a:pt x="184534" y="2108"/>
                    <a:pt x="202445" y="6228"/>
                  </a:cubicBezTo>
                  <a:cubicBezTo>
                    <a:pt x="220355" y="10348"/>
                    <a:pt x="233883" y="16289"/>
                    <a:pt x="242838" y="24050"/>
                  </a:cubicBezTo>
                  <a:cubicBezTo>
                    <a:pt x="251889" y="31907"/>
                    <a:pt x="257986" y="41296"/>
                    <a:pt x="261130" y="52411"/>
                  </a:cubicBezTo>
                  <a:cubicBezTo>
                    <a:pt x="264369" y="63526"/>
                    <a:pt x="265989" y="80676"/>
                    <a:pt x="265989" y="103959"/>
                  </a:cubicBezTo>
                  <a:cubicBezTo>
                    <a:pt x="265989" y="114691"/>
                    <a:pt x="265989" y="125518"/>
                    <a:pt x="265989" y="136345"/>
                  </a:cubicBezTo>
                  <a:cubicBezTo>
                    <a:pt x="265989" y="160011"/>
                    <a:pt x="262845" y="177354"/>
                    <a:pt x="256652" y="188181"/>
                  </a:cubicBezTo>
                  <a:cubicBezTo>
                    <a:pt x="250460" y="199008"/>
                    <a:pt x="239123" y="207344"/>
                    <a:pt x="222546" y="213189"/>
                  </a:cubicBezTo>
                  <a:cubicBezTo>
                    <a:pt x="205970" y="219033"/>
                    <a:pt x="184344" y="221908"/>
                    <a:pt x="157573" y="221908"/>
                  </a:cubicBezTo>
                  <a:cubicBezTo>
                    <a:pt x="146617" y="221908"/>
                    <a:pt x="135661" y="221908"/>
                    <a:pt x="124801" y="221908"/>
                  </a:cubicBezTo>
                  <a:lnTo>
                    <a:pt x="124801" y="239717"/>
                  </a:lnTo>
                  <a:lnTo>
                    <a:pt x="2381" y="239717"/>
                  </a:lnTo>
                  <a:lnTo>
                    <a:pt x="2381" y="0"/>
                  </a:lnTo>
                  <a:close/>
                </a:path>
              </a:pathLst>
            </a:custGeom>
            <a:solidFill>
              <a:srgbClr val="7C2326"/>
            </a:solidFill>
            <a:ln>
              <a:noFill/>
            </a:ln>
          </p:spPr>
          <p:txBody>
            <a:bodyPr tIns="396000" bIns="0" anchor="ctr"/>
            <a:lstStyle>
              <a:lvl1pPr>
                <a:spcBef>
                  <a:spcPct val="20000"/>
                </a:spcBef>
                <a:buFont typeface="Arial" panose="020B0604020202020204" pitchFamily="34" charset="0"/>
                <a:buChar char="•"/>
                <a:defRPr sz="3200">
                  <a:solidFill>
                    <a:schemeClr val="tx1"/>
                  </a:solidFill>
                  <a:latin typeface="Arial Narrow" panose="020B0606020202030204" pitchFamily="34" charset="0"/>
                  <a:ea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Arial Narrow" panose="020B0606020202030204" pitchFamily="34" charset="0"/>
                  <a:ea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Arial Narrow" panose="020B0606020202030204" pitchFamily="34" charset="0"/>
                  <a:ea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9pPr>
            </a:lstStyle>
            <a:p>
              <a:pPr algn="ctr" eaLnBrk="1" hangingPunct="1">
                <a:spcBef>
                  <a:spcPct val="0"/>
                </a:spcBef>
                <a:buFontTx/>
                <a:buNone/>
              </a:pPr>
              <a:endParaRPr lang="zh-CN" altLang="en-US" sz="4800" b="1" dirty="0">
                <a:solidFill>
                  <a:schemeClr val="bg1"/>
                </a:solidFill>
                <a:latin typeface="Impact" panose="020B0806030902050204" pitchFamily="34" charset="0"/>
              </a:endParaRPr>
            </a:p>
          </p:txBody>
        </p:sp>
        <p:cxnSp>
          <p:nvCxnSpPr>
            <p:cNvPr id="29" name="直接连接符 28"/>
            <p:cNvCxnSpPr>
              <a:cxnSpLocks noChangeShapeType="1"/>
            </p:cNvCxnSpPr>
            <p:nvPr/>
          </p:nvCxnSpPr>
          <p:spPr bwMode="auto">
            <a:xfrm>
              <a:off x="1403646" y="3907340"/>
              <a:ext cx="10247892" cy="0"/>
            </a:xfrm>
            <a:prstGeom prst="line">
              <a:avLst/>
            </a:prstGeom>
            <a:ln>
              <a:solidFill>
                <a:srgbClr val="7C2326"/>
              </a:solidFill>
            </a:ln>
          </p:spPr>
          <p:style>
            <a:lnRef idx="3">
              <a:schemeClr val="accent1"/>
            </a:lnRef>
            <a:fillRef idx="0">
              <a:schemeClr val="accent1"/>
            </a:fillRef>
            <a:effectRef idx="2">
              <a:schemeClr val="accent1"/>
            </a:effectRef>
            <a:fontRef idx="minor">
              <a:schemeClr val="tx1"/>
            </a:fontRef>
          </p:style>
        </p:cxnSp>
      </p:grpSp>
      <p:sp>
        <p:nvSpPr>
          <p:cNvPr id="30" name="文本框 29"/>
          <p:cNvSpPr txBox="1"/>
          <p:nvPr/>
        </p:nvSpPr>
        <p:spPr>
          <a:xfrm>
            <a:off x="1131164" y="2026805"/>
            <a:ext cx="697627" cy="707886"/>
          </a:xfrm>
          <a:prstGeom prst="rect">
            <a:avLst/>
          </a:prstGeom>
          <a:noFill/>
        </p:spPr>
        <p:txBody>
          <a:bodyPr wrap="none" rtlCol="0">
            <a:spAutoFit/>
          </a:bodyPr>
          <a:lstStyle/>
          <a:p>
            <a:r>
              <a:rPr lang="zh-CN" altLang="en-US" sz="4000" b="1" dirty="0">
                <a:solidFill>
                  <a:schemeClr val="bg1"/>
                </a:solidFill>
                <a:latin typeface="微软雅黑" panose="020B0503020204020204" pitchFamily="34" charset="-122"/>
                <a:ea typeface="微软雅黑" panose="020B0503020204020204" pitchFamily="34" charset="-122"/>
              </a:rPr>
              <a:t>三</a:t>
            </a:r>
            <a:endParaRPr lang="zh-CN" altLang="en-US" sz="4000" b="1" dirty="0">
              <a:solidFill>
                <a:schemeClr val="bg1"/>
              </a:solidFill>
              <a:latin typeface="微软雅黑" panose="020B0503020204020204" pitchFamily="34" charset="-122"/>
              <a:ea typeface="微软雅黑" panose="020B0503020204020204" pitchFamily="34" charset="-122"/>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a:xfrm>
            <a:off x="6563360" y="6238875"/>
            <a:ext cx="2133600" cy="365125"/>
          </a:xfrm>
        </p:spPr>
        <p:txBody>
          <a:bodyPr/>
          <a:lstStyle/>
          <a:p>
            <a:fld id="{F923ED49-D744-4066-8B28-E413A5EA25A0}" type="slidenum">
              <a:rPr lang="zh-CN" altLang="en-US" smtClean="0"/>
            </a:fld>
            <a:endParaRPr lang="zh-CN" altLang="en-US"/>
          </a:p>
        </p:txBody>
      </p:sp>
      <p:sp>
        <p:nvSpPr>
          <p:cNvPr id="4" name="文本框 3"/>
          <p:cNvSpPr txBox="1"/>
          <p:nvPr/>
        </p:nvSpPr>
        <p:spPr>
          <a:xfrm>
            <a:off x="260350" y="861060"/>
            <a:ext cx="8528050" cy="732155"/>
          </a:xfrm>
          <a:prstGeom prst="rect">
            <a:avLst/>
          </a:prstGeom>
          <a:noFill/>
        </p:spPr>
        <p:txBody>
          <a:bodyPr wrap="square" rtlCol="0">
            <a:spAutoFit/>
          </a:bodyPr>
          <a:lstStyle/>
          <a:p>
            <a:pPr indent="457200" algn="just" fontAlgn="auto">
              <a:lnSpc>
                <a:spcPts val="2500"/>
              </a:lnSpc>
              <a:spcAft>
                <a:spcPts val="600"/>
              </a:spcAft>
              <a:extLst>
                <a:ext uri="{35155182-B16C-46BC-9424-99874614C6A1}">
                  <wpsdc:indentchars xmlns:wpsdc="http://www.wps.cn/officeDocument/2017/drawingmlCustomData" val="200" checksum="59296752"/>
                </a:ext>
              </a:extLst>
            </a:pPr>
            <a:r>
              <a:rPr lang="zh-CN" altLang="en-US">
                <a:latin typeface="微软雅黑" panose="020B0503020204020204" pitchFamily="34" charset="-122"/>
                <a:ea typeface="微软雅黑" panose="020B0503020204020204" pitchFamily="34" charset="-122"/>
              </a:rPr>
              <a:t>中央公债、地方公债往往有免征企业所得税、个人所得税或地方所得税的优势，因此，其融资成本较低，也受到高收入者的青睐。</a:t>
            </a:r>
            <a:endParaRPr lang="zh-CN" altLang="en-US">
              <a:latin typeface="微软雅黑" panose="020B0503020204020204" pitchFamily="34" charset="-122"/>
              <a:ea typeface="微软雅黑" panose="020B0503020204020204" pitchFamily="34" charset="-122"/>
            </a:endParaRPr>
          </a:p>
        </p:txBody>
      </p:sp>
      <p:sp>
        <p:nvSpPr>
          <p:cNvPr id="5" name="文本框 4"/>
          <p:cNvSpPr txBox="1"/>
          <p:nvPr/>
        </p:nvSpPr>
        <p:spPr>
          <a:xfrm>
            <a:off x="370840" y="2343150"/>
            <a:ext cx="8300085" cy="4258945"/>
          </a:xfrm>
          <a:prstGeom prst="rect">
            <a:avLst/>
          </a:prstGeom>
          <a:noFill/>
        </p:spPr>
        <p:txBody>
          <a:bodyPr wrap="square" rtlCol="0">
            <a:spAutoFit/>
          </a:bodyPr>
          <a:lstStyle/>
          <a:p>
            <a:pPr indent="457200" algn="just" fontAlgn="auto">
              <a:lnSpc>
                <a:spcPts val="2900"/>
              </a:lnSpc>
              <a:spcAft>
                <a:spcPts val="600"/>
              </a:spcAft>
              <a:extLst>
                <a:ext uri="{35155182-B16C-46BC-9424-99874614C6A1}">
                  <wpsdc:indentchars xmlns:wpsdc="http://www.wps.cn/officeDocument/2017/drawingmlCustomData" val="200" checksum="59296752"/>
                </a:ext>
              </a:extLst>
            </a:pPr>
            <a:r>
              <a:rPr lang="zh-CN" altLang="en-US">
                <a:latin typeface="微软雅黑" panose="020B0503020204020204" pitchFamily="34" charset="-122"/>
                <a:ea typeface="微软雅黑" panose="020B0503020204020204" pitchFamily="34" charset="-122"/>
              </a:rPr>
              <a:t>在包括中国在内的许多国家，</a:t>
            </a:r>
            <a:r>
              <a:rPr lang="zh-CN" altLang="en-US" b="1">
                <a:solidFill>
                  <a:srgbClr val="FF0000"/>
                </a:solidFill>
                <a:latin typeface="微软雅黑" panose="020B0503020204020204" pitchFamily="34" charset="-122"/>
                <a:ea typeface="微软雅黑" panose="020B0503020204020204" pitchFamily="34" charset="-122"/>
              </a:rPr>
              <a:t>国债和地方公债的利息所得均免征个人所得税</a:t>
            </a:r>
            <a:r>
              <a:rPr lang="zh-CN" altLang="en-US">
                <a:latin typeface="微软雅黑" panose="020B0503020204020204" pitchFamily="34" charset="-122"/>
                <a:ea typeface="微软雅黑" panose="020B0503020204020204" pitchFamily="34" charset="-122"/>
              </a:rPr>
              <a:t>。但</a:t>
            </a:r>
            <a:r>
              <a:rPr lang="zh-CN" altLang="en-US" b="1">
                <a:latin typeface="微软雅黑" panose="020B0503020204020204" pitchFamily="34" charset="-122"/>
                <a:ea typeface="微软雅黑" panose="020B0503020204020204" pitchFamily="34" charset="-122"/>
              </a:rPr>
              <a:t>在美国</a:t>
            </a:r>
            <a:r>
              <a:rPr lang="zh-CN" altLang="en-US">
                <a:latin typeface="微软雅黑" panose="020B0503020204020204" pitchFamily="34" charset="-122"/>
                <a:ea typeface="微软雅黑" panose="020B0503020204020204" pitchFamily="34" charset="-122"/>
              </a:rPr>
              <a:t>，国债利息所得需要课征联邦政府个人所得税，免征州和地方政府的所得税；而市政债券（地方公债）的利息所得免征联邦政府的个人所得税，这种税收待遇的差别，可能导致投资者提高了市政债券的投资比例。</a:t>
            </a:r>
            <a:endParaRPr lang="zh-CN" altLang="en-US">
              <a:latin typeface="微软雅黑" panose="020B0503020204020204" pitchFamily="34" charset="-122"/>
              <a:ea typeface="微软雅黑" panose="020B0503020204020204" pitchFamily="34" charset="-122"/>
            </a:endParaRPr>
          </a:p>
          <a:p>
            <a:pPr indent="457200" algn="just" fontAlgn="auto">
              <a:lnSpc>
                <a:spcPts val="2900"/>
              </a:lnSpc>
              <a:spcAft>
                <a:spcPts val="600"/>
              </a:spcAft>
              <a:extLst>
                <a:ext uri="{35155182-B16C-46BC-9424-99874614C6A1}">
                  <wpsdc:indentchars xmlns:wpsdc="http://www.wps.cn/officeDocument/2017/drawingmlCustomData" val="200" checksum="59296752"/>
                </a:ext>
              </a:extLst>
            </a:pPr>
            <a:r>
              <a:rPr lang="zh-CN" altLang="en-US" b="1">
                <a:latin typeface="微软雅黑" panose="020B0503020204020204" pitchFamily="34" charset="-122"/>
                <a:ea typeface="微软雅黑" panose="020B0503020204020204" pitchFamily="34" charset="-122"/>
              </a:rPr>
              <a:t>在美国，州和地方政府的债券免税规定不尽相同</a:t>
            </a:r>
            <a:r>
              <a:rPr lang="zh-CN" altLang="en-US">
                <a:latin typeface="微软雅黑" panose="020B0503020204020204" pitchFamily="34" charset="-122"/>
                <a:ea typeface="微软雅黑" panose="020B0503020204020204" pitchFamily="34" charset="-122"/>
              </a:rPr>
              <a:t>。有些地方政府对所有市政债券的利息收入免税，有些地方政府则只对部分市政债券。有些州对本州内发行的市政债券利息免税，而对本州外发行的市政债券利息收入征税。这意味着，由于不同的州对市政债券的相对需求不同，因此，具有相同信用评级和相同期限的两种市政债券可能会有一定的交易利差。例如，与佛罗里达州等所有税率较低的州相比，在纽约等所有税率较高的州，对市政债券的需求会降低债券的相对收益率。</a:t>
            </a:r>
            <a:endParaRPr lang="zh-CN" altLang="en-US">
              <a:latin typeface="微软雅黑" panose="020B0503020204020204" pitchFamily="34" charset="-122"/>
              <a:ea typeface="微软雅黑" panose="020B0503020204020204" pitchFamily="34" charset="-122"/>
            </a:endParaRPr>
          </a:p>
        </p:txBody>
      </p:sp>
      <p:sp>
        <p:nvSpPr>
          <p:cNvPr id="6" name="文本框 5"/>
          <p:cNvSpPr txBox="1"/>
          <p:nvPr/>
        </p:nvSpPr>
        <p:spPr>
          <a:xfrm>
            <a:off x="829945" y="1836420"/>
            <a:ext cx="5320665" cy="521970"/>
          </a:xfrm>
          <a:prstGeom prst="rect">
            <a:avLst/>
          </a:prstGeom>
          <a:noFill/>
        </p:spPr>
        <p:txBody>
          <a:bodyPr wrap="square" rtlCol="0">
            <a:spAutoFit/>
          </a:bodyPr>
          <a:lstStyle/>
          <a:p>
            <a:r>
              <a:rPr lang="zh-CN" altLang="en-US" sz="2800" b="1">
                <a:latin typeface="微软雅黑" panose="020B0503020204020204" pitchFamily="34" charset="-122"/>
                <a:ea typeface="微软雅黑" panose="020B0503020204020204" pitchFamily="34" charset="-122"/>
              </a:rPr>
              <a:t>一、</a:t>
            </a:r>
            <a:r>
              <a:rPr lang="zh-CN" altLang="en-US" sz="2800" b="1">
                <a:latin typeface="微软雅黑" panose="020B0503020204020204" pitchFamily="34" charset="-122"/>
                <a:ea typeface="微软雅黑" panose="020B0503020204020204" pitchFamily="34" charset="-122"/>
                <a:sym typeface="+mn-ea"/>
              </a:rPr>
              <a:t>地方政府债券的免税规定</a:t>
            </a:r>
            <a:endParaRPr lang="zh-CN" altLang="en-US" sz="2800" b="1">
              <a:latin typeface="微软雅黑" panose="020B0503020204020204" pitchFamily="34" charset="-122"/>
              <a:ea typeface="微软雅黑" panose="020B0503020204020204" pitchFamily="34" charset="-122"/>
              <a:sym typeface="+mn-ea"/>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fld id="{F923ED49-D744-4066-8B28-E413A5EA25A0}" type="slidenum">
              <a:rPr lang="zh-CN" altLang="en-US" smtClean="0"/>
            </a:fld>
            <a:endParaRPr lang="zh-CN" altLang="en-US"/>
          </a:p>
        </p:txBody>
      </p:sp>
      <p:sp>
        <p:nvSpPr>
          <p:cNvPr id="3" name="文本框 2"/>
          <p:cNvSpPr txBox="1"/>
          <p:nvPr/>
        </p:nvSpPr>
        <p:spPr>
          <a:xfrm>
            <a:off x="299720" y="1376680"/>
            <a:ext cx="8612505" cy="5053965"/>
          </a:xfrm>
          <a:prstGeom prst="rect">
            <a:avLst/>
          </a:prstGeom>
          <a:noFill/>
        </p:spPr>
        <p:txBody>
          <a:bodyPr wrap="square" rtlCol="0">
            <a:spAutoFit/>
          </a:bodyPr>
          <a:lstStyle/>
          <a:p>
            <a:pPr indent="457200" algn="just" fontAlgn="auto">
              <a:lnSpc>
                <a:spcPts val="2500"/>
              </a:lnSpc>
              <a:spcAft>
                <a:spcPts val="600"/>
              </a:spcAft>
              <a:extLst>
                <a:ext uri="{35155182-B16C-46BC-9424-99874614C6A1}">
                  <wpsdc:indentchars xmlns:wpsdc="http://www.wps.cn/officeDocument/2017/drawingmlCustomData" val="200" checksum="59296752"/>
                </a:ext>
              </a:extLst>
            </a:pPr>
            <a:r>
              <a:rPr lang="zh-CN" altLang="en-US">
                <a:latin typeface="微软雅黑" panose="020B0503020204020204" pitchFamily="34" charset="-122"/>
                <a:ea typeface="微软雅黑" panose="020B0503020204020204" pitchFamily="34" charset="-122"/>
                <a:cs typeface="微软雅黑" panose="020B0503020204020204" pitchFamily="34" charset="-122"/>
              </a:rPr>
              <a:t>如果国债和市政债券的信用风险相同，那么偏爱无信用风险的投资者将在国债与市政债券中进行投资，此时如果市政债券免征联邦政府的个人所得税，那么投资者将增加市政债券的投资比例，降低国债的投资比例。事实上市政债券免税优势，导致过去70年来，美国市政债券的税前利率始终低于国债的税前利率。</a:t>
            </a:r>
            <a:endParaRPr lang="zh-CN" altLang="en-US">
              <a:latin typeface="微软雅黑" panose="020B0503020204020204" pitchFamily="34" charset="-122"/>
              <a:ea typeface="微软雅黑" panose="020B0503020204020204" pitchFamily="34" charset="-122"/>
              <a:cs typeface="微软雅黑" panose="020B0503020204020204" pitchFamily="34" charset="-122"/>
            </a:endParaRPr>
          </a:p>
          <a:p>
            <a:pPr indent="457200" algn="just" fontAlgn="auto">
              <a:lnSpc>
                <a:spcPts val="2500"/>
              </a:lnSpc>
              <a:spcAft>
                <a:spcPts val="600"/>
              </a:spcAft>
              <a:extLst>
                <a:ext uri="{35155182-B16C-46BC-9424-99874614C6A1}">
                  <wpsdc:indentchars xmlns:wpsdc="http://www.wps.cn/officeDocument/2017/drawingmlCustomData" val="200" checksum="59296752"/>
                </a:ext>
              </a:extLst>
            </a:pPr>
            <a:r>
              <a:rPr lang="zh-CN" altLang="en-US">
                <a:latin typeface="微软雅黑" panose="020B0503020204020204" pitchFamily="34" charset="-122"/>
                <a:ea typeface="微软雅黑" panose="020B0503020204020204" pitchFamily="34" charset="-122"/>
                <a:cs typeface="微软雅黑" panose="020B0503020204020204" pitchFamily="34" charset="-122"/>
              </a:rPr>
              <a:t>2001年</a:t>
            </a:r>
            <a:r>
              <a:rPr lang="zh-CN" altLang="en-US" b="1">
                <a:latin typeface="微软雅黑" panose="020B0503020204020204" pitchFamily="34" charset="-122"/>
                <a:ea typeface="微软雅黑" panose="020B0503020204020204" pitchFamily="34" charset="-122"/>
                <a:cs typeface="微软雅黑" panose="020B0503020204020204" pitchFamily="34" charset="-122"/>
              </a:rPr>
              <a:t>布什政府通过了税收削减计划</a:t>
            </a:r>
            <a:r>
              <a:rPr lang="zh-CN" altLang="en-US">
                <a:latin typeface="微软雅黑" panose="020B0503020204020204" pitchFamily="34" charset="-122"/>
                <a:ea typeface="微软雅黑" panose="020B0503020204020204" pitchFamily="34" charset="-122"/>
                <a:cs typeface="微软雅黑" panose="020B0503020204020204" pitchFamily="34" charset="-122"/>
              </a:rPr>
              <a:t>，计划在10年时间中，将最高一级所得税税率从39.6%降低为35%。对于富人而言，个人所得税税率降低以后，免税的市政债券的税后预期回报率相对于国债有所降低。由于市政债券的相对收益率下降，对它的投资需求量也随之降低，因此市政债券的价格下跌，收益率上升。与此同时，所得税税率的降低使得国债的受欢迎程度上升，推动国债价格上涨，收益率下降。</a:t>
            </a:r>
            <a:endParaRPr lang="zh-CN" altLang="en-US">
              <a:latin typeface="微软雅黑" panose="020B0503020204020204" pitchFamily="34" charset="-122"/>
              <a:ea typeface="微软雅黑" panose="020B0503020204020204" pitchFamily="34" charset="-122"/>
              <a:cs typeface="微软雅黑" panose="020B0503020204020204" pitchFamily="34" charset="-122"/>
            </a:endParaRPr>
          </a:p>
          <a:p>
            <a:pPr indent="457200" algn="just" fontAlgn="auto">
              <a:lnSpc>
                <a:spcPts val="2500"/>
              </a:lnSpc>
              <a:spcAft>
                <a:spcPts val="600"/>
              </a:spcAft>
              <a:extLst>
                <a:ext uri="{35155182-B16C-46BC-9424-99874614C6A1}">
                  <wpsdc:indentchars xmlns:wpsdc="http://www.wps.cn/officeDocument/2017/drawingmlCustomData" val="200" checksum="59296752"/>
                </a:ext>
              </a:extLst>
            </a:pPr>
            <a:r>
              <a:rPr lang="zh-CN" altLang="en-US">
                <a:latin typeface="微软雅黑" panose="020B0503020204020204" pitchFamily="34" charset="-122"/>
                <a:ea typeface="微软雅黑" panose="020B0503020204020204" pitchFamily="34" charset="-122"/>
                <a:cs typeface="微软雅黑" panose="020B0503020204020204" pitchFamily="34" charset="-122"/>
              </a:rPr>
              <a:t>2010年，以巴菲特为代表的一群富豪发起了</a:t>
            </a:r>
            <a:r>
              <a:rPr lang="zh-CN" altLang="en-US" b="1">
                <a:latin typeface="微软雅黑" panose="020B0503020204020204" pitchFamily="34" charset="-122"/>
                <a:ea typeface="微软雅黑" panose="020B0503020204020204" pitchFamily="34" charset="-122"/>
                <a:cs typeface="微软雅黑" panose="020B0503020204020204" pitchFamily="34" charset="-122"/>
              </a:rPr>
              <a:t>“爱国百万富翁财政声援”行动</a:t>
            </a:r>
            <a:r>
              <a:rPr lang="zh-CN" altLang="en-US">
                <a:latin typeface="微软雅黑" panose="020B0503020204020204" pitchFamily="34" charset="-122"/>
                <a:ea typeface="微软雅黑" panose="020B0503020204020204" pitchFamily="34" charset="-122"/>
                <a:cs typeface="微软雅黑" panose="020B0503020204020204" pitchFamily="34" charset="-122"/>
              </a:rPr>
              <a:t>，而主题则是呼吁政府对自己加税。2013年奥巴马政府采纳了他们的呼吁，将维持了10年的最高税率由35%提高到了39.6%。提高富人的所得税率意味着免税市政债券的税后预期回报率高于国债，因为相对而言，国债的利息现在被征收更高的税率。这导致市政债券的价格上涨、税前收益率下降，而国债的价格下跌、税前收益率上升。</a:t>
            </a:r>
            <a:endParaRPr lang="zh-CN" altLang="en-US">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4" name="文本框 3"/>
          <p:cNvSpPr txBox="1"/>
          <p:nvPr/>
        </p:nvSpPr>
        <p:spPr>
          <a:xfrm>
            <a:off x="699135" y="875665"/>
            <a:ext cx="7307580" cy="521970"/>
          </a:xfrm>
          <a:prstGeom prst="rect">
            <a:avLst/>
          </a:prstGeom>
          <a:noFill/>
        </p:spPr>
        <p:txBody>
          <a:bodyPr wrap="square" rtlCol="0">
            <a:spAutoFit/>
          </a:bodyPr>
          <a:lstStyle/>
          <a:p>
            <a:pPr algn="just"/>
            <a:r>
              <a:rPr lang="zh-CN" altLang="en-US" sz="2800" b="1">
                <a:latin typeface="微软雅黑" panose="020B0503020204020204" pitchFamily="34" charset="-122"/>
                <a:ea typeface="微软雅黑" panose="020B0503020204020204" pitchFamily="34" charset="-122"/>
              </a:rPr>
              <a:t>二、</a:t>
            </a:r>
            <a:r>
              <a:rPr lang="zh-CN" altLang="en-US" sz="2800" b="1">
                <a:latin typeface="微软雅黑" panose="020B0503020204020204" pitchFamily="34" charset="-122"/>
                <a:ea typeface="微软雅黑" panose="020B0503020204020204" pitchFamily="34" charset="-122"/>
                <a:sym typeface="+mn-ea"/>
              </a:rPr>
              <a:t>地方政府债券免税规定对债券市场的影响</a:t>
            </a:r>
            <a:endParaRPr lang="zh-CN" altLang="en-US" sz="2800" b="1">
              <a:latin typeface="微软雅黑" panose="020B0503020204020204" pitchFamily="34" charset="-122"/>
              <a:ea typeface="微软雅黑" panose="020B0503020204020204" pitchFamily="34" charset="-122"/>
              <a:sym typeface="+mn-ea"/>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pPr>
              <a:defRPr/>
            </a:pPr>
            <a:fld id="{30F11AE2-8E3C-4A92-9BBF-8CC289021EE2}" type="slidenum">
              <a:rPr lang="zh-CN" altLang="en-US" smtClean="0"/>
            </a:fld>
            <a:endParaRPr lang="zh-CN" altLang="en-US"/>
          </a:p>
        </p:txBody>
      </p:sp>
      <p:sp>
        <p:nvSpPr>
          <p:cNvPr id="24" name="矩形 23"/>
          <p:cNvSpPr/>
          <p:nvPr/>
        </p:nvSpPr>
        <p:spPr>
          <a:xfrm>
            <a:off x="1104068" y="2708920"/>
            <a:ext cx="6935864" cy="1242121"/>
          </a:xfrm>
          <a:prstGeom prst="rect">
            <a:avLst/>
          </a:prstGeom>
          <a:blipFill dpi="0" rotWithShape="1">
            <a:blip r:embed="rId1">
              <a:alphaModFix amt="40000"/>
            </a:blip>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5" name="组合 24"/>
          <p:cNvGrpSpPr/>
          <p:nvPr/>
        </p:nvGrpSpPr>
        <p:grpSpPr>
          <a:xfrm>
            <a:off x="1104068" y="1762547"/>
            <a:ext cx="7079878" cy="2188494"/>
            <a:chOff x="1393713" y="1161487"/>
            <a:chExt cx="10470815" cy="2745853"/>
          </a:xfrm>
        </p:grpSpPr>
        <p:sp>
          <p:nvSpPr>
            <p:cNvPr id="26" name="TextBox 25"/>
            <p:cNvSpPr txBox="1">
              <a:spLocks noChangeArrowheads="1"/>
            </p:cNvSpPr>
            <p:nvPr/>
          </p:nvSpPr>
          <p:spPr bwMode="auto">
            <a:xfrm>
              <a:off x="1403646" y="2381214"/>
              <a:ext cx="10460882" cy="133871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spcBef>
                  <a:spcPct val="20000"/>
                </a:spcBef>
                <a:buFont typeface="Arial" panose="020B0604020202020204" pitchFamily="34" charset="0"/>
                <a:buChar char="•"/>
                <a:defRPr sz="3200">
                  <a:solidFill>
                    <a:schemeClr val="tx1"/>
                  </a:solidFill>
                  <a:latin typeface="Arial Narrow" panose="020B0606020202030204" pitchFamily="34" charset="0"/>
                  <a:ea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Arial Narrow" panose="020B0606020202030204" pitchFamily="34" charset="0"/>
                  <a:ea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Arial Narrow" panose="020B0606020202030204" pitchFamily="34" charset="0"/>
                  <a:ea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9pPr>
            </a:lstStyle>
            <a:p>
              <a:pPr algn="ctr">
                <a:lnSpc>
                  <a:spcPts val="6000"/>
                </a:lnSpc>
                <a:spcBef>
                  <a:spcPct val="0"/>
                </a:spcBef>
                <a:buNone/>
              </a:pPr>
              <a:r>
                <a:rPr lang="zh-CN" altLang="en-US" sz="3600" b="1" dirty="0">
                  <a:solidFill>
                    <a:srgbClr val="7C2326"/>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我国地方政府债券的发展历程</a:t>
              </a:r>
              <a:endParaRPr lang="zh-CN" altLang="en-US" sz="3600" b="1" dirty="0">
                <a:solidFill>
                  <a:srgbClr val="7C2326"/>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cxnSp>
          <p:nvCxnSpPr>
            <p:cNvPr id="27" name="直接连接符 7"/>
            <p:cNvCxnSpPr>
              <a:cxnSpLocks noChangeShapeType="1"/>
            </p:cNvCxnSpPr>
            <p:nvPr/>
          </p:nvCxnSpPr>
          <p:spPr bwMode="auto">
            <a:xfrm>
              <a:off x="1403647" y="2348880"/>
              <a:ext cx="10247891" cy="0"/>
            </a:xfrm>
            <a:prstGeom prst="line">
              <a:avLst/>
            </a:prstGeom>
            <a:ln>
              <a:solidFill>
                <a:srgbClr val="7C2326"/>
              </a:solidFill>
            </a:ln>
          </p:spPr>
          <p:style>
            <a:lnRef idx="3">
              <a:schemeClr val="accent1"/>
            </a:lnRef>
            <a:fillRef idx="0">
              <a:schemeClr val="accent1"/>
            </a:fillRef>
            <a:effectRef idx="2">
              <a:schemeClr val="accent1"/>
            </a:effectRef>
            <a:fontRef idx="minor">
              <a:schemeClr val="tx1"/>
            </a:fontRef>
          </p:style>
        </p:cxnSp>
        <p:sp>
          <p:nvSpPr>
            <p:cNvPr id="28" name="任意多边形 15"/>
            <p:cNvSpPr/>
            <p:nvPr/>
          </p:nvSpPr>
          <p:spPr bwMode="auto">
            <a:xfrm>
              <a:off x="1393713" y="1161487"/>
              <a:ext cx="1111907" cy="1209958"/>
            </a:xfrm>
            <a:custGeom>
              <a:avLst/>
              <a:gdLst>
                <a:gd name="T0" fmla="*/ 0 w 1153318"/>
                <a:gd name="T1" fmla="*/ 0 h 1389644"/>
                <a:gd name="T2" fmla="*/ 1153318 w 1153318"/>
                <a:gd name="T3" fmla="*/ 1389644 h 1389644"/>
              </a:gdLst>
              <a:ahLst/>
              <a:cxnLst/>
              <a:rect l="T0" t="T1" r="T2" b="T3"/>
              <a:pathLst>
                <a:path w="1153318" h="1389644">
                  <a:moveTo>
                    <a:pt x="0" y="239717"/>
                  </a:moveTo>
                  <a:lnTo>
                    <a:pt x="2381" y="239717"/>
                  </a:lnTo>
                  <a:lnTo>
                    <a:pt x="2381" y="371475"/>
                  </a:lnTo>
                  <a:cubicBezTo>
                    <a:pt x="43156" y="371475"/>
                    <a:pt x="83931" y="371475"/>
                    <a:pt x="124801" y="371475"/>
                  </a:cubicBezTo>
                  <a:lnTo>
                    <a:pt x="124801" y="239717"/>
                  </a:lnTo>
                  <a:lnTo>
                    <a:pt x="278499" y="239717"/>
                  </a:lnTo>
                  <a:lnTo>
                    <a:pt x="256367" y="371475"/>
                  </a:lnTo>
                  <a:cubicBezTo>
                    <a:pt x="298475" y="371475"/>
                    <a:pt x="340679" y="371475"/>
                    <a:pt x="382788" y="371475"/>
                  </a:cubicBezTo>
                  <a:cubicBezTo>
                    <a:pt x="385265" y="349246"/>
                    <a:pt x="387742" y="327017"/>
                    <a:pt x="390219" y="304788"/>
                  </a:cubicBezTo>
                  <a:cubicBezTo>
                    <a:pt x="404795" y="304788"/>
                    <a:pt x="419371" y="304788"/>
                    <a:pt x="433947" y="304788"/>
                  </a:cubicBezTo>
                  <a:cubicBezTo>
                    <a:pt x="436138" y="327017"/>
                    <a:pt x="438329" y="349246"/>
                    <a:pt x="440520" y="371475"/>
                  </a:cubicBezTo>
                  <a:cubicBezTo>
                    <a:pt x="482153" y="371475"/>
                    <a:pt x="523880" y="371475"/>
                    <a:pt x="565512" y="371475"/>
                  </a:cubicBezTo>
                  <a:lnTo>
                    <a:pt x="540710" y="239717"/>
                  </a:lnTo>
                  <a:lnTo>
                    <a:pt x="585614" y="239717"/>
                  </a:lnTo>
                  <a:lnTo>
                    <a:pt x="585614" y="371475"/>
                  </a:lnTo>
                  <a:cubicBezTo>
                    <a:pt x="626389" y="371475"/>
                    <a:pt x="667164" y="371475"/>
                    <a:pt x="707939" y="371475"/>
                  </a:cubicBezTo>
                  <a:lnTo>
                    <a:pt x="707939" y="239717"/>
                  </a:lnTo>
                  <a:lnTo>
                    <a:pt x="744579" y="239717"/>
                  </a:lnTo>
                  <a:lnTo>
                    <a:pt x="745093" y="248065"/>
                  </a:lnTo>
                  <a:cubicBezTo>
                    <a:pt x="745093" y="289170"/>
                    <a:pt x="745093" y="330370"/>
                    <a:pt x="745093" y="371475"/>
                  </a:cubicBezTo>
                  <a:cubicBezTo>
                    <a:pt x="783010" y="371475"/>
                    <a:pt x="820832" y="371475"/>
                    <a:pt x="858748" y="371475"/>
                  </a:cubicBezTo>
                  <a:cubicBezTo>
                    <a:pt x="858748" y="338898"/>
                    <a:pt x="858748" y="306225"/>
                    <a:pt x="858748" y="273552"/>
                  </a:cubicBezTo>
                  <a:lnTo>
                    <a:pt x="858025" y="239717"/>
                  </a:lnTo>
                  <a:lnTo>
                    <a:pt x="958399" y="239717"/>
                  </a:lnTo>
                  <a:lnTo>
                    <a:pt x="958399" y="371475"/>
                  </a:lnTo>
                  <a:cubicBezTo>
                    <a:pt x="999174" y="371475"/>
                    <a:pt x="1039949" y="371475"/>
                    <a:pt x="1080724" y="371475"/>
                  </a:cubicBezTo>
                  <a:lnTo>
                    <a:pt x="1080724" y="239717"/>
                  </a:lnTo>
                  <a:lnTo>
                    <a:pt x="1149927" y="239717"/>
                  </a:lnTo>
                  <a:lnTo>
                    <a:pt x="1149927" y="1389644"/>
                  </a:lnTo>
                  <a:lnTo>
                    <a:pt x="0" y="1389644"/>
                  </a:lnTo>
                  <a:lnTo>
                    <a:pt x="0" y="239717"/>
                  </a:lnTo>
                  <a:close/>
                  <a:moveTo>
                    <a:pt x="412130" y="82880"/>
                  </a:moveTo>
                  <a:cubicBezTo>
                    <a:pt x="399650" y="153975"/>
                    <a:pt x="391838" y="206003"/>
                    <a:pt x="388599" y="238867"/>
                  </a:cubicBezTo>
                  <a:cubicBezTo>
                    <a:pt x="402603" y="238867"/>
                    <a:pt x="416703" y="238867"/>
                    <a:pt x="430708" y="238867"/>
                  </a:cubicBezTo>
                  <a:cubicBezTo>
                    <a:pt x="424515" y="196804"/>
                    <a:pt x="418323" y="144777"/>
                    <a:pt x="412130" y="82880"/>
                  </a:cubicBezTo>
                  <a:close/>
                  <a:moveTo>
                    <a:pt x="707939" y="63526"/>
                  </a:moveTo>
                  <a:cubicBezTo>
                    <a:pt x="707939" y="91120"/>
                    <a:pt x="707939" y="118619"/>
                    <a:pt x="707939" y="146214"/>
                  </a:cubicBezTo>
                  <a:cubicBezTo>
                    <a:pt x="721657" y="146214"/>
                    <a:pt x="731279" y="144681"/>
                    <a:pt x="736805" y="141711"/>
                  </a:cubicBezTo>
                  <a:cubicBezTo>
                    <a:pt x="742330" y="138740"/>
                    <a:pt x="745093" y="129063"/>
                    <a:pt x="745093" y="112679"/>
                  </a:cubicBezTo>
                  <a:cubicBezTo>
                    <a:pt x="745093" y="105876"/>
                    <a:pt x="745093" y="99073"/>
                    <a:pt x="745093" y="92270"/>
                  </a:cubicBezTo>
                  <a:cubicBezTo>
                    <a:pt x="745093" y="80485"/>
                    <a:pt x="742426" y="72724"/>
                    <a:pt x="737091" y="69083"/>
                  </a:cubicBezTo>
                  <a:cubicBezTo>
                    <a:pt x="731851" y="65442"/>
                    <a:pt x="722038" y="63526"/>
                    <a:pt x="707939" y="63526"/>
                  </a:cubicBezTo>
                  <a:close/>
                  <a:moveTo>
                    <a:pt x="124801" y="63526"/>
                  </a:moveTo>
                  <a:cubicBezTo>
                    <a:pt x="124801" y="95049"/>
                    <a:pt x="124801" y="126572"/>
                    <a:pt x="124801" y="158095"/>
                  </a:cubicBezTo>
                  <a:cubicBezTo>
                    <a:pt x="128231" y="158287"/>
                    <a:pt x="131279" y="158382"/>
                    <a:pt x="133756" y="158382"/>
                  </a:cubicBezTo>
                  <a:cubicBezTo>
                    <a:pt x="144998" y="158382"/>
                    <a:pt x="152810" y="156179"/>
                    <a:pt x="157192" y="151771"/>
                  </a:cubicBezTo>
                  <a:cubicBezTo>
                    <a:pt x="161479" y="147460"/>
                    <a:pt x="163670" y="138357"/>
                    <a:pt x="163670" y="124560"/>
                  </a:cubicBezTo>
                  <a:cubicBezTo>
                    <a:pt x="163670" y="114403"/>
                    <a:pt x="163670" y="104247"/>
                    <a:pt x="163670" y="94091"/>
                  </a:cubicBezTo>
                  <a:cubicBezTo>
                    <a:pt x="163670" y="81347"/>
                    <a:pt x="161193" y="73107"/>
                    <a:pt x="156144" y="69274"/>
                  </a:cubicBezTo>
                  <a:cubicBezTo>
                    <a:pt x="151095" y="65442"/>
                    <a:pt x="140615" y="63526"/>
                    <a:pt x="124801" y="63526"/>
                  </a:cubicBezTo>
                  <a:close/>
                  <a:moveTo>
                    <a:pt x="885995" y="0"/>
                  </a:moveTo>
                  <a:cubicBezTo>
                    <a:pt x="975166" y="0"/>
                    <a:pt x="1064242" y="0"/>
                    <a:pt x="1153318" y="0"/>
                  </a:cubicBezTo>
                  <a:cubicBezTo>
                    <a:pt x="1153318" y="24816"/>
                    <a:pt x="1153318" y="49537"/>
                    <a:pt x="1153318" y="74353"/>
                  </a:cubicBezTo>
                  <a:cubicBezTo>
                    <a:pt x="1129120" y="74353"/>
                    <a:pt x="1104922" y="74353"/>
                    <a:pt x="1080724" y="74353"/>
                  </a:cubicBezTo>
                  <a:lnTo>
                    <a:pt x="1080724" y="239717"/>
                  </a:lnTo>
                  <a:lnTo>
                    <a:pt x="958399" y="239717"/>
                  </a:lnTo>
                  <a:lnTo>
                    <a:pt x="958399" y="74353"/>
                  </a:lnTo>
                  <a:cubicBezTo>
                    <a:pt x="934296" y="74353"/>
                    <a:pt x="910098" y="74353"/>
                    <a:pt x="885995" y="74353"/>
                  </a:cubicBezTo>
                  <a:cubicBezTo>
                    <a:pt x="885995" y="49537"/>
                    <a:pt x="885995" y="24816"/>
                    <a:pt x="885995" y="0"/>
                  </a:cubicBezTo>
                  <a:close/>
                  <a:moveTo>
                    <a:pt x="585614" y="0"/>
                  </a:moveTo>
                  <a:cubicBezTo>
                    <a:pt x="614480" y="0"/>
                    <a:pt x="643347" y="0"/>
                    <a:pt x="672213" y="0"/>
                  </a:cubicBezTo>
                  <a:cubicBezTo>
                    <a:pt x="729946" y="0"/>
                    <a:pt x="769006" y="1725"/>
                    <a:pt x="789393" y="5270"/>
                  </a:cubicBezTo>
                  <a:cubicBezTo>
                    <a:pt x="809876" y="8815"/>
                    <a:pt x="826548" y="17822"/>
                    <a:pt x="839409" y="32194"/>
                  </a:cubicBezTo>
                  <a:cubicBezTo>
                    <a:pt x="852270" y="46662"/>
                    <a:pt x="858748" y="69753"/>
                    <a:pt x="858748" y="101468"/>
                  </a:cubicBezTo>
                  <a:cubicBezTo>
                    <a:pt x="858748" y="130309"/>
                    <a:pt x="854176" y="149759"/>
                    <a:pt x="845125" y="159724"/>
                  </a:cubicBezTo>
                  <a:cubicBezTo>
                    <a:pt x="835979" y="169689"/>
                    <a:pt x="818069" y="175629"/>
                    <a:pt x="791298" y="177641"/>
                  </a:cubicBezTo>
                  <a:cubicBezTo>
                    <a:pt x="815497" y="182336"/>
                    <a:pt x="831787" y="188660"/>
                    <a:pt x="840171" y="196708"/>
                  </a:cubicBezTo>
                  <a:cubicBezTo>
                    <a:pt x="848459" y="204661"/>
                    <a:pt x="853604" y="211943"/>
                    <a:pt x="855700" y="218554"/>
                  </a:cubicBezTo>
                  <a:cubicBezTo>
                    <a:pt x="856700" y="221908"/>
                    <a:pt x="857462" y="228160"/>
                    <a:pt x="857974" y="237322"/>
                  </a:cubicBezTo>
                  <a:lnTo>
                    <a:pt x="858025" y="239717"/>
                  </a:lnTo>
                  <a:lnTo>
                    <a:pt x="744579" y="239717"/>
                  </a:lnTo>
                  <a:lnTo>
                    <a:pt x="743605" y="223896"/>
                  </a:lnTo>
                  <a:cubicBezTo>
                    <a:pt x="742616" y="217740"/>
                    <a:pt x="741140" y="213476"/>
                    <a:pt x="739187" y="211081"/>
                  </a:cubicBezTo>
                  <a:cubicBezTo>
                    <a:pt x="735185" y="206386"/>
                    <a:pt x="724801" y="203990"/>
                    <a:pt x="707939" y="203990"/>
                  </a:cubicBezTo>
                  <a:lnTo>
                    <a:pt x="707939" y="239717"/>
                  </a:lnTo>
                  <a:lnTo>
                    <a:pt x="585614" y="239717"/>
                  </a:lnTo>
                  <a:lnTo>
                    <a:pt x="585614" y="0"/>
                  </a:lnTo>
                  <a:close/>
                  <a:moveTo>
                    <a:pt x="318767" y="0"/>
                  </a:moveTo>
                  <a:cubicBezTo>
                    <a:pt x="377643" y="0"/>
                    <a:pt x="436614" y="0"/>
                    <a:pt x="495585" y="0"/>
                  </a:cubicBezTo>
                  <a:lnTo>
                    <a:pt x="540710" y="239717"/>
                  </a:lnTo>
                  <a:lnTo>
                    <a:pt x="278499" y="239717"/>
                  </a:lnTo>
                  <a:lnTo>
                    <a:pt x="318767" y="0"/>
                  </a:lnTo>
                  <a:close/>
                  <a:moveTo>
                    <a:pt x="2381" y="0"/>
                  </a:moveTo>
                  <a:cubicBezTo>
                    <a:pt x="43537" y="0"/>
                    <a:pt x="84598" y="0"/>
                    <a:pt x="125658" y="0"/>
                  </a:cubicBezTo>
                  <a:cubicBezTo>
                    <a:pt x="158907" y="0"/>
                    <a:pt x="184534" y="2108"/>
                    <a:pt x="202445" y="6228"/>
                  </a:cubicBezTo>
                  <a:cubicBezTo>
                    <a:pt x="220355" y="10348"/>
                    <a:pt x="233883" y="16289"/>
                    <a:pt x="242838" y="24050"/>
                  </a:cubicBezTo>
                  <a:cubicBezTo>
                    <a:pt x="251889" y="31907"/>
                    <a:pt x="257986" y="41296"/>
                    <a:pt x="261130" y="52411"/>
                  </a:cubicBezTo>
                  <a:cubicBezTo>
                    <a:pt x="264369" y="63526"/>
                    <a:pt x="265989" y="80676"/>
                    <a:pt x="265989" y="103959"/>
                  </a:cubicBezTo>
                  <a:cubicBezTo>
                    <a:pt x="265989" y="114691"/>
                    <a:pt x="265989" y="125518"/>
                    <a:pt x="265989" y="136345"/>
                  </a:cubicBezTo>
                  <a:cubicBezTo>
                    <a:pt x="265989" y="160011"/>
                    <a:pt x="262845" y="177354"/>
                    <a:pt x="256652" y="188181"/>
                  </a:cubicBezTo>
                  <a:cubicBezTo>
                    <a:pt x="250460" y="199008"/>
                    <a:pt x="239123" y="207344"/>
                    <a:pt x="222546" y="213189"/>
                  </a:cubicBezTo>
                  <a:cubicBezTo>
                    <a:pt x="205970" y="219033"/>
                    <a:pt x="184344" y="221908"/>
                    <a:pt x="157573" y="221908"/>
                  </a:cubicBezTo>
                  <a:cubicBezTo>
                    <a:pt x="146617" y="221908"/>
                    <a:pt x="135661" y="221908"/>
                    <a:pt x="124801" y="221908"/>
                  </a:cubicBezTo>
                  <a:lnTo>
                    <a:pt x="124801" y="239717"/>
                  </a:lnTo>
                  <a:lnTo>
                    <a:pt x="2381" y="239717"/>
                  </a:lnTo>
                  <a:lnTo>
                    <a:pt x="2381" y="0"/>
                  </a:lnTo>
                  <a:close/>
                </a:path>
              </a:pathLst>
            </a:custGeom>
            <a:solidFill>
              <a:srgbClr val="7C2326"/>
            </a:solidFill>
            <a:ln>
              <a:noFill/>
            </a:ln>
          </p:spPr>
          <p:txBody>
            <a:bodyPr tIns="396000" bIns="0" anchor="ctr"/>
            <a:lstStyle>
              <a:lvl1pPr>
                <a:spcBef>
                  <a:spcPct val="20000"/>
                </a:spcBef>
                <a:buFont typeface="Arial" panose="020B0604020202020204" pitchFamily="34" charset="0"/>
                <a:buChar char="•"/>
                <a:defRPr sz="3200">
                  <a:solidFill>
                    <a:schemeClr val="tx1"/>
                  </a:solidFill>
                  <a:latin typeface="Arial Narrow" panose="020B0606020202030204" pitchFamily="34" charset="0"/>
                  <a:ea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Arial Narrow" panose="020B0606020202030204" pitchFamily="34" charset="0"/>
                  <a:ea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Arial Narrow" panose="020B0606020202030204" pitchFamily="34" charset="0"/>
                  <a:ea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9pPr>
            </a:lstStyle>
            <a:p>
              <a:pPr algn="ctr" eaLnBrk="1" hangingPunct="1">
                <a:spcBef>
                  <a:spcPct val="0"/>
                </a:spcBef>
                <a:buFontTx/>
                <a:buNone/>
              </a:pPr>
              <a:endParaRPr lang="zh-CN" altLang="en-US" sz="4800" b="1" dirty="0">
                <a:solidFill>
                  <a:schemeClr val="bg1"/>
                </a:solidFill>
                <a:latin typeface="Impact" panose="020B0806030902050204" pitchFamily="34" charset="0"/>
              </a:endParaRPr>
            </a:p>
          </p:txBody>
        </p:sp>
        <p:cxnSp>
          <p:nvCxnSpPr>
            <p:cNvPr id="29" name="直接连接符 28"/>
            <p:cNvCxnSpPr>
              <a:cxnSpLocks noChangeShapeType="1"/>
            </p:cNvCxnSpPr>
            <p:nvPr/>
          </p:nvCxnSpPr>
          <p:spPr bwMode="auto">
            <a:xfrm>
              <a:off x="1403646" y="3907340"/>
              <a:ext cx="10247892" cy="0"/>
            </a:xfrm>
            <a:prstGeom prst="line">
              <a:avLst/>
            </a:prstGeom>
            <a:ln>
              <a:solidFill>
                <a:srgbClr val="7C2326"/>
              </a:solidFill>
            </a:ln>
          </p:spPr>
          <p:style>
            <a:lnRef idx="3">
              <a:schemeClr val="accent1"/>
            </a:lnRef>
            <a:fillRef idx="0">
              <a:schemeClr val="accent1"/>
            </a:fillRef>
            <a:effectRef idx="2">
              <a:schemeClr val="accent1"/>
            </a:effectRef>
            <a:fontRef idx="minor">
              <a:schemeClr val="tx1"/>
            </a:fontRef>
          </p:style>
        </p:cxnSp>
      </p:grpSp>
      <p:sp>
        <p:nvSpPr>
          <p:cNvPr id="30" name="文本框 29"/>
          <p:cNvSpPr txBox="1"/>
          <p:nvPr/>
        </p:nvSpPr>
        <p:spPr>
          <a:xfrm>
            <a:off x="1131164" y="2026805"/>
            <a:ext cx="697627" cy="707886"/>
          </a:xfrm>
          <a:prstGeom prst="rect">
            <a:avLst/>
          </a:prstGeom>
          <a:noFill/>
        </p:spPr>
        <p:txBody>
          <a:bodyPr wrap="none" rtlCol="0">
            <a:spAutoFit/>
          </a:bodyPr>
          <a:lstStyle/>
          <a:p>
            <a:r>
              <a:rPr lang="zh-CN" altLang="en-US" sz="4000" b="1" dirty="0">
                <a:solidFill>
                  <a:schemeClr val="bg1"/>
                </a:solidFill>
                <a:latin typeface="微软雅黑" panose="020B0503020204020204" pitchFamily="34" charset="-122"/>
                <a:ea typeface="微软雅黑" panose="020B0503020204020204" pitchFamily="34" charset="-122"/>
              </a:rPr>
              <a:t>四</a:t>
            </a:r>
            <a:endParaRPr lang="zh-CN" altLang="en-US" sz="4000" b="1" dirty="0">
              <a:solidFill>
                <a:schemeClr val="bg1"/>
              </a:solidFill>
              <a:latin typeface="微软雅黑" panose="020B0503020204020204" pitchFamily="34" charset="-122"/>
              <a:ea typeface="微软雅黑" panose="020B0503020204020204" pitchFamily="34" charset="-122"/>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fld id="{F923ED49-D744-4066-8B28-E413A5EA25A0}" type="slidenum">
              <a:rPr lang="zh-CN" altLang="en-US" smtClean="0"/>
            </a:fld>
            <a:endParaRPr lang="zh-CN" altLang="en-US"/>
          </a:p>
        </p:txBody>
      </p:sp>
      <p:sp>
        <p:nvSpPr>
          <p:cNvPr id="4" name="文本框 3"/>
          <p:cNvSpPr txBox="1"/>
          <p:nvPr/>
        </p:nvSpPr>
        <p:spPr>
          <a:xfrm>
            <a:off x="260985" y="948690"/>
            <a:ext cx="8557895" cy="5246370"/>
          </a:xfrm>
          <a:prstGeom prst="rect">
            <a:avLst/>
          </a:prstGeom>
          <a:noFill/>
        </p:spPr>
        <p:txBody>
          <a:bodyPr wrap="square" rtlCol="0">
            <a:spAutoFit/>
          </a:bodyPr>
          <a:lstStyle/>
          <a:p>
            <a:pPr indent="457200" algn="just" fontAlgn="auto">
              <a:lnSpc>
                <a:spcPts val="3000"/>
              </a:lnSpc>
              <a:spcAft>
                <a:spcPts val="600"/>
              </a:spcAft>
              <a:extLst>
                <a:ext uri="{35155182-B16C-46BC-9424-99874614C6A1}">
                  <wpsdc:indentchars xmlns:wpsdc="http://www.wps.cn/officeDocument/2017/drawingmlCustomData" val="200" checksum="59296752"/>
                </a:ext>
              </a:extLst>
            </a:pPr>
            <a:r>
              <a:rPr lang="zh-CN" altLang="en-US">
                <a:latin typeface="微软雅黑" panose="020B0503020204020204" pitchFamily="34" charset="-122"/>
                <a:ea typeface="微软雅黑" panose="020B0503020204020204" pitchFamily="34" charset="-122"/>
                <a:cs typeface="微软雅黑" panose="020B0503020204020204" pitchFamily="34" charset="-122"/>
              </a:rPr>
              <a:t>我国于1994年—2014年实施的旧版《预算法》第二十八条规定：“地方各级预算按照量入为出、收支平衡的原则编制，不列赤字。除法律和国务院另有规定外，地方政府不得发行地方政府债券。”这说明，</a:t>
            </a:r>
            <a:r>
              <a:rPr lang="zh-CN" altLang="en-US" b="1">
                <a:solidFill>
                  <a:srgbClr val="C00000"/>
                </a:solidFill>
                <a:latin typeface="微软雅黑" panose="020B0503020204020204" pitchFamily="34" charset="-122"/>
                <a:ea typeface="微软雅黑" panose="020B0503020204020204" pitchFamily="34" charset="-122"/>
                <a:cs typeface="微软雅黑" panose="020B0503020204020204" pitchFamily="34" charset="-122"/>
              </a:rPr>
              <a:t>地方政府可在国务院的特许下进行合法借债</a:t>
            </a:r>
            <a:r>
              <a:rPr lang="zh-CN" altLang="en-US">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a:t>
            </a:r>
            <a:r>
              <a:rPr lang="zh-CN" altLang="en-US">
                <a:latin typeface="微软雅黑" panose="020B0503020204020204" pitchFamily="34" charset="-122"/>
                <a:ea typeface="微软雅黑" panose="020B0503020204020204" pitchFamily="34" charset="-122"/>
                <a:cs typeface="微软雅黑" panose="020B0503020204020204" pitchFamily="34" charset="-122"/>
              </a:rPr>
              <a:t>在实践中，除了国务院允许地方政府少量借债以外，地方政府通过国有企业（融资平台）大量举债，形成了庞大的政府性债务。</a:t>
            </a:r>
            <a:endParaRPr lang="zh-CN" altLang="en-US">
              <a:latin typeface="微软雅黑" panose="020B0503020204020204" pitchFamily="34" charset="-122"/>
              <a:ea typeface="微软雅黑" panose="020B0503020204020204" pitchFamily="34" charset="-122"/>
              <a:cs typeface="微软雅黑" panose="020B0503020204020204" pitchFamily="34" charset="-122"/>
            </a:endParaRPr>
          </a:p>
          <a:p>
            <a:pPr indent="457200" algn="just" fontAlgn="auto">
              <a:lnSpc>
                <a:spcPts val="3000"/>
              </a:lnSpc>
              <a:spcAft>
                <a:spcPts val="600"/>
              </a:spcAft>
              <a:extLst>
                <a:ext uri="{35155182-B16C-46BC-9424-99874614C6A1}">
                  <wpsdc:indentchars xmlns:wpsdc="http://www.wps.cn/officeDocument/2017/drawingmlCustomData" val="200" checksum="59296752"/>
                </a:ext>
              </a:extLst>
            </a:pPr>
            <a:r>
              <a:rPr lang="zh-CN" altLang="en-US">
                <a:latin typeface="微软雅黑" panose="020B0503020204020204" pitchFamily="34" charset="-122"/>
                <a:ea typeface="微软雅黑" panose="020B0503020204020204" pitchFamily="34" charset="-122"/>
                <a:cs typeface="微软雅黑" panose="020B0503020204020204" pitchFamily="34" charset="-122"/>
              </a:rPr>
              <a:t>2014年8月31日通过的《预算法》（修正案）规定，经国务院批准的省、自治区、直辖市的预算中必需的建设投资的部分资金，可以在国务院确定的限额内，通过发行地方政府债券举借债务的方式筹措。</a:t>
            </a:r>
            <a:endParaRPr lang="zh-CN" altLang="en-US">
              <a:latin typeface="微软雅黑" panose="020B0503020204020204" pitchFamily="34" charset="-122"/>
              <a:ea typeface="微软雅黑" panose="020B0503020204020204" pitchFamily="34" charset="-122"/>
              <a:cs typeface="微软雅黑" panose="020B0503020204020204" pitchFamily="34" charset="-122"/>
            </a:endParaRPr>
          </a:p>
          <a:p>
            <a:pPr indent="457200" algn="just" fontAlgn="auto">
              <a:lnSpc>
                <a:spcPts val="3000"/>
              </a:lnSpc>
              <a:spcAft>
                <a:spcPts val="600"/>
              </a:spcAft>
              <a:extLst>
                <a:ext uri="{35155182-B16C-46BC-9424-99874614C6A1}">
                  <wpsdc:indentchars xmlns:wpsdc="http://www.wps.cn/officeDocument/2017/drawingmlCustomData" val="200" checksum="59296752"/>
                </a:ext>
              </a:extLst>
            </a:pPr>
            <a:r>
              <a:rPr lang="zh-CN" altLang="en-US">
                <a:latin typeface="微软雅黑" panose="020B0503020204020204" pitchFamily="34" charset="-122"/>
                <a:ea typeface="微软雅黑" panose="020B0503020204020204" pitchFamily="34" charset="-122"/>
                <a:cs typeface="微软雅黑" panose="020B0503020204020204" pitchFamily="34" charset="-122"/>
              </a:rPr>
              <a:t>2014年10月，《国务院关于加强地方政府性债务管理的意见》（以下简称《意见》）发布，</a:t>
            </a:r>
            <a:r>
              <a:rPr lang="zh-CN" altLang="en-US" b="1">
                <a:solidFill>
                  <a:srgbClr val="C00000"/>
                </a:solidFill>
                <a:latin typeface="微软雅黑" panose="020B0503020204020204" pitchFamily="34" charset="-122"/>
                <a:ea typeface="微软雅黑" panose="020B0503020204020204" pitchFamily="34" charset="-122"/>
                <a:cs typeface="微软雅黑" panose="020B0503020204020204" pitchFamily="34" charset="-122"/>
              </a:rPr>
              <a:t>标志着中国地方政府债券新运行机制的建立</a:t>
            </a:r>
            <a:r>
              <a:rPr lang="zh-CN" altLang="en-US">
                <a:latin typeface="微软雅黑" panose="020B0503020204020204" pitchFamily="34" charset="-122"/>
                <a:ea typeface="微软雅黑" panose="020B0503020204020204" pitchFamily="34" charset="-122"/>
                <a:cs typeface="微软雅黑" panose="020B0503020204020204" pitchFamily="34" charset="-122"/>
              </a:rPr>
              <a:t>。《意见》对包括发债主体、债券种类、发债规模、债券审批、发债用途、债券偿还等都提出了指导原则和一些具体规则。比如,《意见》规定,要“严格限定地方政府举债程序和资金用途”，“地方政府对其举借的债务负有偿还责任，中央政府实行不救助原则”。</a:t>
            </a:r>
            <a:endParaRPr lang="zh-CN" altLang="en-US">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fld id="{F923ED49-D744-4066-8B28-E413A5EA25A0}" type="slidenum">
              <a:rPr lang="zh-CN" altLang="en-US" smtClean="0"/>
            </a:fld>
            <a:endParaRPr lang="zh-CN" altLang="en-US"/>
          </a:p>
        </p:txBody>
      </p:sp>
      <p:sp>
        <p:nvSpPr>
          <p:cNvPr id="3" name="文本框 2"/>
          <p:cNvSpPr txBox="1"/>
          <p:nvPr/>
        </p:nvSpPr>
        <p:spPr>
          <a:xfrm>
            <a:off x="318770" y="1463675"/>
            <a:ext cx="8680450" cy="4015105"/>
          </a:xfrm>
          <a:prstGeom prst="rect">
            <a:avLst/>
          </a:prstGeom>
          <a:noFill/>
        </p:spPr>
        <p:txBody>
          <a:bodyPr wrap="square" rtlCol="0">
            <a:spAutoFit/>
          </a:bodyPr>
          <a:lstStyle/>
          <a:p>
            <a:pPr indent="0" algn="just" fontAlgn="auto">
              <a:lnSpc>
                <a:spcPts val="3200"/>
              </a:lnSpc>
              <a:spcAft>
                <a:spcPts val="1800"/>
              </a:spcAft>
            </a:pPr>
            <a:r>
              <a:rPr lang="en-US" altLang="zh-CN" sz="2400" b="1" dirty="0">
                <a:latin typeface="微软雅黑" panose="020B0503020204020204" pitchFamily="34" charset="-122"/>
                <a:ea typeface="微软雅黑" panose="020B0503020204020204" pitchFamily="34" charset="-122"/>
                <a:cs typeface="微软雅黑" panose="020B0503020204020204" pitchFamily="34" charset="-122"/>
              </a:rPr>
              <a:t>    </a:t>
            </a:r>
            <a:r>
              <a:rPr lang="zh-CN" altLang="en-US" sz="2400" b="1" dirty="0">
                <a:latin typeface="微软雅黑" panose="020B0503020204020204" pitchFamily="34" charset="-122"/>
                <a:ea typeface="微软雅黑" panose="020B0503020204020204" pitchFamily="34" charset="-122"/>
                <a:cs typeface="微软雅黑" panose="020B0503020204020204" pitchFamily="34" charset="-122"/>
              </a:rPr>
              <a:t>一、1998年—2008年的我国地方政府债券（代发代还模式）</a:t>
            </a:r>
            <a:endParaRPr lang="zh-CN" altLang="en-US" sz="2400" b="1" dirty="0">
              <a:latin typeface="微软雅黑" panose="020B0503020204020204" pitchFamily="34" charset="-122"/>
              <a:ea typeface="微软雅黑" panose="020B0503020204020204" pitchFamily="34" charset="-122"/>
              <a:cs typeface="微软雅黑" panose="020B0503020204020204" pitchFamily="34" charset="-122"/>
            </a:endParaRPr>
          </a:p>
          <a:p>
            <a:pPr indent="457200" algn="just" fontAlgn="auto">
              <a:lnSpc>
                <a:spcPts val="3200"/>
              </a:lnSpc>
              <a:spcAft>
                <a:spcPts val="600"/>
              </a:spcAft>
              <a:extLst>
                <a:ext uri="{35155182-B16C-46BC-9424-99874614C6A1}">
                  <wpsdc:indentchars xmlns:wpsdc="http://www.wps.cn/officeDocument/2017/drawingmlCustomData" val="200" checksum="59296752"/>
                </a:ext>
              </a:extLst>
            </a:pPr>
            <a:r>
              <a:rPr lang="zh-CN" altLang="en-US" dirty="0">
                <a:latin typeface="微软雅黑" panose="020B0503020204020204" pitchFamily="34" charset="-122"/>
                <a:ea typeface="微软雅黑" panose="020B0503020204020204" pitchFamily="34" charset="-122"/>
                <a:cs typeface="微软雅黑" panose="020B0503020204020204" pitchFamily="34" charset="-122"/>
              </a:rPr>
              <a:t>1998年，为应对东南亚金融危机，</a:t>
            </a:r>
            <a:r>
              <a:rPr lang="zh-CN" altLang="en-US" b="1" dirty="0">
                <a:solidFill>
                  <a:srgbClr val="C00000"/>
                </a:solidFill>
                <a:latin typeface="微软雅黑" panose="020B0503020204020204" pitchFamily="34" charset="-122"/>
                <a:ea typeface="微软雅黑" panose="020B0503020204020204" pitchFamily="34" charset="-122"/>
                <a:cs typeface="微软雅黑" panose="020B0503020204020204" pitchFamily="34" charset="-122"/>
              </a:rPr>
              <a:t>我国启动了扩张性的财政政策，即通过国债资金来进行建设基础设施项目</a:t>
            </a:r>
            <a:r>
              <a:rPr lang="zh-CN" altLang="en-US" dirty="0">
                <a:latin typeface="微软雅黑" panose="020B0503020204020204" pitchFamily="34" charset="-122"/>
                <a:ea typeface="微软雅黑" panose="020B0503020204020204" pitchFamily="34" charset="-122"/>
                <a:cs typeface="微软雅黑" panose="020B0503020204020204" pitchFamily="34" charset="-122"/>
              </a:rPr>
              <a:t>。从1998年开始，我国财政领域多了一个名词：国债代地方政府发行，即按照《中华人民共和国预算法》规定，地方政府不得发行地方政府债券。为支持地方经济建设，1998年以后，中央财政将部分新增国债项目资金转贷给地方，用于国家确定的国债资金建设项目，由地方政府还本付息，不列入中央预算，也不作财政赤字处理。在实施了扩张性财政政策7年之后，2005年起我国中央政府转向稳健性财政政策，大幅削减长期建设国债的发行规模。从2006年起，中央政府不再把国债资金转贷给地方政府。</a:t>
            </a:r>
            <a:endParaRPr lang="zh-CN" altLang="en-US" dirty="0">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fld id="{F923ED49-D744-4066-8B28-E413A5EA25A0}" type="slidenum">
              <a:rPr lang="zh-CN" altLang="en-US" smtClean="0"/>
            </a:fld>
            <a:endParaRPr lang="zh-CN" altLang="en-US"/>
          </a:p>
        </p:txBody>
      </p:sp>
      <p:sp>
        <p:nvSpPr>
          <p:cNvPr id="3" name="文本框 2"/>
          <p:cNvSpPr txBox="1"/>
          <p:nvPr/>
        </p:nvSpPr>
        <p:spPr>
          <a:xfrm>
            <a:off x="406400" y="1456055"/>
            <a:ext cx="8284845" cy="4977130"/>
          </a:xfrm>
          <a:prstGeom prst="rect">
            <a:avLst/>
          </a:prstGeom>
          <a:noFill/>
        </p:spPr>
        <p:txBody>
          <a:bodyPr wrap="square" rtlCol="0">
            <a:spAutoFit/>
          </a:bodyPr>
          <a:lstStyle/>
          <a:p>
            <a:pPr indent="457200" algn="just" fontAlgn="auto">
              <a:lnSpc>
                <a:spcPts val="2500"/>
              </a:lnSpc>
              <a:spcAft>
                <a:spcPts val="600"/>
              </a:spcAft>
              <a:extLst>
                <a:ext uri="{35155182-B16C-46BC-9424-99874614C6A1}">
                  <wpsdc:indentchars xmlns:wpsdc="http://www.wps.cn/officeDocument/2017/drawingmlCustomData" val="200" checksum="59296752"/>
                </a:ext>
              </a:extLst>
            </a:pPr>
            <a:r>
              <a:rPr lang="zh-CN" altLang="en-US">
                <a:latin typeface="微软雅黑" panose="020B0503020204020204" pitchFamily="34" charset="-122"/>
                <a:ea typeface="微软雅黑" panose="020B0503020204020204" pitchFamily="34" charset="-122"/>
                <a:cs typeface="微软雅黑" panose="020B0503020204020204" pitchFamily="34" charset="-122"/>
              </a:rPr>
              <a:t>2008年美国次贷危机逐步升级，引发了全球经济危机爆发，从2008年下半年开始蔓延到我国，对我国经济造成严重冲击，经济下滑趋势明显，有些月份财政收入甚至出现了负增长。2009年，为了应对国际金融危机，缓解财政收支压力，配合积极财政政策，</a:t>
            </a:r>
            <a:r>
              <a:rPr lang="zh-CN" altLang="en-US" b="1">
                <a:solidFill>
                  <a:srgbClr val="C00000"/>
                </a:solidFill>
                <a:latin typeface="微软雅黑" panose="020B0503020204020204" pitchFamily="34" charset="-122"/>
                <a:ea typeface="微软雅黑" panose="020B0503020204020204" pitchFamily="34" charset="-122"/>
                <a:cs typeface="微软雅黑" panose="020B0503020204020204" pitchFamily="34" charset="-122"/>
              </a:rPr>
              <a:t>经国务院特别批准，开始由财政部每年代理发行2000亿元地方政府债券</a:t>
            </a:r>
            <a:r>
              <a:rPr lang="zh-CN" altLang="en-US">
                <a:latin typeface="微软雅黑" panose="020B0503020204020204" pitchFamily="34" charset="-122"/>
                <a:ea typeface="微软雅黑" panose="020B0503020204020204" pitchFamily="34" charset="-122"/>
                <a:cs typeface="微软雅黑" panose="020B0503020204020204" pitchFamily="34" charset="-122"/>
              </a:rPr>
              <a:t>。财政部随即开展了相关债券发行和管理工作，制订了《关于做好发行2009年地方政府债券有关工作的通知》、《财政部代理发行2009年地方政府债券发行兑付办法》、《2009年地方政府债券预算管理办法》、《财政部代理发行地方政府债券财政总预算会计核算办法》等制度文件，对债券的发行、使用、监督等工作作出了明确的规定。</a:t>
            </a:r>
            <a:endParaRPr lang="zh-CN" altLang="en-US">
              <a:latin typeface="微软雅黑" panose="020B0503020204020204" pitchFamily="34" charset="-122"/>
              <a:ea typeface="微软雅黑" panose="020B0503020204020204" pitchFamily="34" charset="-122"/>
              <a:cs typeface="微软雅黑" panose="020B0503020204020204" pitchFamily="34" charset="-122"/>
            </a:endParaRPr>
          </a:p>
          <a:p>
            <a:pPr indent="457200" algn="just" fontAlgn="auto">
              <a:lnSpc>
                <a:spcPts val="2500"/>
              </a:lnSpc>
              <a:spcAft>
                <a:spcPts val="600"/>
              </a:spcAft>
              <a:extLst>
                <a:ext uri="{35155182-B16C-46BC-9424-99874614C6A1}">
                  <wpsdc:indentchars xmlns:wpsdc="http://www.wps.cn/officeDocument/2017/drawingmlCustomData" val="200" checksum="59296752"/>
                </a:ext>
              </a:extLst>
            </a:pPr>
            <a:r>
              <a:rPr lang="zh-CN" altLang="en-US" b="1">
                <a:latin typeface="微软雅黑" panose="020B0503020204020204" pitchFamily="34" charset="-122"/>
                <a:ea typeface="微软雅黑" panose="020B0503020204020204" pitchFamily="34" charset="-122"/>
                <a:cs typeface="微软雅黑" panose="020B0503020204020204" pitchFamily="34" charset="-122"/>
              </a:rPr>
              <a:t>与国债转贷方式不同</a:t>
            </a:r>
            <a:r>
              <a:rPr lang="zh-CN" altLang="en-US">
                <a:latin typeface="微软雅黑" panose="020B0503020204020204" pitchFamily="34" charset="-122"/>
                <a:ea typeface="微软雅黑" panose="020B0503020204020204" pitchFamily="34" charset="-122"/>
                <a:cs typeface="微软雅黑" panose="020B0503020204020204" pitchFamily="34" charset="-122"/>
              </a:rPr>
              <a:t>，</a:t>
            </a:r>
            <a:r>
              <a:rPr lang="zh-CN" altLang="en-US" b="1">
                <a:latin typeface="微软雅黑" panose="020B0503020204020204" pitchFamily="34" charset="-122"/>
                <a:ea typeface="微软雅黑" panose="020B0503020204020204" pitchFamily="34" charset="-122"/>
                <a:cs typeface="微软雅黑" panose="020B0503020204020204" pitchFamily="34" charset="-122"/>
              </a:rPr>
              <a:t>地方政府债</a:t>
            </a:r>
            <a:r>
              <a:rPr lang="zh-CN" altLang="en-US">
                <a:latin typeface="微软雅黑" panose="020B0503020204020204" pitchFamily="34" charset="-122"/>
                <a:ea typeface="微软雅黑" panose="020B0503020204020204" pitchFamily="34" charset="-122"/>
                <a:cs typeface="微软雅黑" panose="020B0503020204020204" pitchFamily="34" charset="-122"/>
              </a:rPr>
              <a:t>的融资金额被纳入地方财政预算管理，加强了对地方财政预算的约束，克服了国债转贷方式的弊端。但是，财政部代理发行的地方政府债券采取记账式国债发行渠道，并且由中央财政统一代办偿还，不管是发行条件、发行价格还是信用等级都与国债基本相同，不能体现各地方政府的偿债能力和财政状况差异。由中央代理发行以及承担偿还风险，也减少了市场对地方政府使用债务资金的监督。</a:t>
            </a:r>
            <a:endParaRPr lang="zh-CN" altLang="en-US">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4" name="文本框 3"/>
          <p:cNvSpPr txBox="1"/>
          <p:nvPr/>
        </p:nvSpPr>
        <p:spPr>
          <a:xfrm>
            <a:off x="617220" y="957580"/>
            <a:ext cx="8530590" cy="460375"/>
          </a:xfrm>
          <a:prstGeom prst="rect">
            <a:avLst/>
          </a:prstGeom>
          <a:noFill/>
        </p:spPr>
        <p:txBody>
          <a:bodyPr wrap="square" rtlCol="0">
            <a:spAutoFit/>
          </a:bodyPr>
          <a:lstStyle/>
          <a:p>
            <a:r>
              <a:rPr lang="zh-CN" altLang="en-US" sz="2400" b="1" dirty="0">
                <a:latin typeface="微软雅黑" panose="020B0503020204020204" pitchFamily="34" charset="-122"/>
                <a:ea typeface="微软雅黑" panose="020B0503020204020204" pitchFamily="34" charset="-122"/>
              </a:rPr>
              <a:t>二、</a:t>
            </a:r>
            <a:r>
              <a:rPr lang="zh-CN" altLang="en-US" sz="2400" b="1" dirty="0">
                <a:latin typeface="微软雅黑" panose="020B0503020204020204" pitchFamily="34" charset="-122"/>
                <a:ea typeface="微软雅黑" panose="020B0503020204020204" pitchFamily="34" charset="-122"/>
                <a:cs typeface="微软雅黑" panose="020B0503020204020204" pitchFamily="34" charset="-122"/>
                <a:sym typeface="+mn-ea"/>
              </a:rPr>
              <a:t>2009年—2010年的我国地方政府债券（代发代还模式）</a:t>
            </a:r>
            <a:endParaRPr lang="zh-CN" altLang="en-US" sz="2400" b="1" dirty="0">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fld id="{F923ED49-D744-4066-8B28-E413A5EA25A0}" type="slidenum">
              <a:rPr lang="zh-CN" altLang="en-US" smtClean="0"/>
            </a:fld>
            <a:endParaRPr lang="zh-CN" altLang="en-US"/>
          </a:p>
        </p:txBody>
      </p:sp>
      <p:sp>
        <p:nvSpPr>
          <p:cNvPr id="3" name="文本框 2"/>
          <p:cNvSpPr txBox="1"/>
          <p:nvPr/>
        </p:nvSpPr>
        <p:spPr>
          <a:xfrm>
            <a:off x="299085" y="917575"/>
            <a:ext cx="8425180" cy="5772150"/>
          </a:xfrm>
          <a:prstGeom prst="rect">
            <a:avLst/>
          </a:prstGeom>
          <a:noFill/>
        </p:spPr>
        <p:txBody>
          <a:bodyPr wrap="square" rtlCol="0">
            <a:spAutoFit/>
          </a:bodyPr>
          <a:lstStyle/>
          <a:p>
            <a:pPr indent="0" algn="just" fontAlgn="auto">
              <a:lnSpc>
                <a:spcPts val="2500"/>
              </a:lnSpc>
              <a:spcAft>
                <a:spcPts val="600"/>
              </a:spcAft>
            </a:pPr>
            <a:r>
              <a:rPr lang="en-US" altLang="zh-CN" sz="2800" b="1">
                <a:latin typeface="微软雅黑" panose="020B0503020204020204" pitchFamily="34" charset="-122"/>
                <a:ea typeface="微软雅黑" panose="020B0503020204020204" pitchFamily="34" charset="-122"/>
                <a:cs typeface="微软雅黑" panose="020B0503020204020204" pitchFamily="34" charset="-122"/>
              </a:rPr>
              <a:t>  </a:t>
            </a:r>
            <a:r>
              <a:rPr lang="zh-CN" altLang="en-US" sz="2800" b="1">
                <a:latin typeface="微软雅黑" panose="020B0503020204020204" pitchFamily="34" charset="-122"/>
                <a:ea typeface="微软雅黑" panose="020B0503020204020204" pitchFamily="34" charset="-122"/>
                <a:cs typeface="微软雅黑" panose="020B0503020204020204" pitchFamily="34" charset="-122"/>
              </a:rPr>
              <a:t>三、2011—2013年的地方政府自行发债试点</a:t>
            </a:r>
            <a:endParaRPr lang="zh-CN" altLang="en-US" sz="2800" b="1">
              <a:latin typeface="微软雅黑" panose="020B0503020204020204" pitchFamily="34" charset="-122"/>
              <a:ea typeface="微软雅黑" panose="020B0503020204020204" pitchFamily="34" charset="-122"/>
              <a:cs typeface="微软雅黑" panose="020B0503020204020204" pitchFamily="34" charset="-122"/>
            </a:endParaRPr>
          </a:p>
          <a:p>
            <a:pPr indent="457200" algn="just" fontAlgn="auto">
              <a:lnSpc>
                <a:spcPts val="2500"/>
              </a:lnSpc>
              <a:spcAft>
                <a:spcPts val="600"/>
              </a:spcAft>
              <a:extLst>
                <a:ext uri="{35155182-B16C-46BC-9424-99874614C6A1}">
                  <wpsdc:indentchars xmlns:wpsdc="http://www.wps.cn/officeDocument/2017/drawingmlCustomData" val="200" checksum="59296752"/>
                </a:ext>
              </a:extLst>
            </a:pPr>
            <a:r>
              <a:rPr lang="zh-CN" altLang="en-US">
                <a:latin typeface="微软雅黑" panose="020B0503020204020204" pitchFamily="34" charset="-122"/>
                <a:ea typeface="微软雅黑" panose="020B0503020204020204" pitchFamily="34" charset="-122"/>
                <a:cs typeface="微软雅黑" panose="020B0503020204020204" pitchFamily="34" charset="-122"/>
              </a:rPr>
              <a:t>2011年10月，财政部经国务院批准，发布了《2011年地方政府自行发债试点办法》，</a:t>
            </a:r>
            <a:r>
              <a:rPr lang="zh-CN" altLang="en-US" b="1">
                <a:solidFill>
                  <a:srgbClr val="C00000"/>
                </a:solidFill>
                <a:latin typeface="微软雅黑" panose="020B0503020204020204" pitchFamily="34" charset="-122"/>
                <a:ea typeface="微软雅黑" panose="020B0503020204020204" pitchFamily="34" charset="-122"/>
                <a:cs typeface="微软雅黑" panose="020B0503020204020204" pitchFamily="34" charset="-122"/>
              </a:rPr>
              <a:t>批准上海市、浙江省、广东省、深圳市地方政府试点自行发债</a:t>
            </a:r>
            <a:r>
              <a:rPr lang="zh-CN" altLang="en-US">
                <a:latin typeface="微软雅黑" panose="020B0503020204020204" pitchFamily="34" charset="-122"/>
                <a:ea typeface="微软雅黑" panose="020B0503020204020204" pitchFamily="34" charset="-122"/>
                <a:cs typeface="微软雅黑" panose="020B0503020204020204" pitchFamily="34" charset="-122"/>
              </a:rPr>
              <a:t>。《办法》明确了四家省（市）政府自行发债和还本付息的责任，同时对自行发债的规模、期限、利率以及承销等作出了详细规定。</a:t>
            </a:r>
            <a:endParaRPr lang="zh-CN" altLang="en-US">
              <a:latin typeface="微软雅黑" panose="020B0503020204020204" pitchFamily="34" charset="-122"/>
              <a:ea typeface="微软雅黑" panose="020B0503020204020204" pitchFamily="34" charset="-122"/>
              <a:cs typeface="微软雅黑" panose="020B0503020204020204" pitchFamily="34" charset="-122"/>
            </a:endParaRPr>
          </a:p>
          <a:p>
            <a:pPr indent="457200" algn="just" fontAlgn="auto">
              <a:lnSpc>
                <a:spcPts val="2500"/>
              </a:lnSpc>
              <a:spcAft>
                <a:spcPts val="600"/>
              </a:spcAft>
              <a:extLst>
                <a:ext uri="{35155182-B16C-46BC-9424-99874614C6A1}">
                  <wpsdc:indentchars xmlns:wpsdc="http://www.wps.cn/officeDocument/2017/drawingmlCustomData" val="200" checksum="59296752"/>
                </a:ext>
              </a:extLst>
            </a:pPr>
            <a:r>
              <a:rPr lang="zh-CN" altLang="en-US">
                <a:latin typeface="微软雅黑" panose="020B0503020204020204" pitchFamily="34" charset="-122"/>
                <a:ea typeface="微软雅黑" panose="020B0503020204020204" pitchFamily="34" charset="-122"/>
                <a:cs typeface="微软雅黑" panose="020B0503020204020204" pitchFamily="34" charset="-122"/>
              </a:rPr>
              <a:t>此次试点省（市）地方政府债发行规模包含在2011年度财政部代发地方政府债2000亿元额度内，仍由国务院批准，发行规模229亿元，实行年度发行额管理制度。试点省（市）发行的政府债券为记账式固定利率付息债券，2011年政府债券期限分为3年和5年，分别占国务院批准的发债规模的50%。不过，尽管此次地方政府自行发债试点省（市）政府债券仍由财政部代办还本付息，与当前财政部代发地方政府债一致，享有隐性担保，风险权重为零。</a:t>
            </a:r>
            <a:endParaRPr lang="zh-CN" altLang="en-US">
              <a:latin typeface="微软雅黑" panose="020B0503020204020204" pitchFamily="34" charset="-122"/>
              <a:ea typeface="微软雅黑" panose="020B0503020204020204" pitchFamily="34" charset="-122"/>
              <a:cs typeface="微软雅黑" panose="020B0503020204020204" pitchFamily="34" charset="-122"/>
            </a:endParaRPr>
          </a:p>
          <a:p>
            <a:pPr indent="457200" algn="just" fontAlgn="auto">
              <a:lnSpc>
                <a:spcPts val="2500"/>
              </a:lnSpc>
              <a:spcAft>
                <a:spcPts val="600"/>
              </a:spcAft>
              <a:extLst>
                <a:ext uri="{35155182-B16C-46BC-9424-99874614C6A1}">
                  <wpsdc:indentchars xmlns:wpsdc="http://www.wps.cn/officeDocument/2017/drawingmlCustomData" val="200" checksum="59296752"/>
                </a:ext>
              </a:extLst>
            </a:pPr>
            <a:r>
              <a:rPr lang="zh-CN" altLang="en-US">
                <a:latin typeface="微软雅黑" panose="020B0503020204020204" pitchFamily="34" charset="-122"/>
                <a:ea typeface="微软雅黑" panose="020B0503020204020204" pitchFamily="34" charset="-122"/>
                <a:cs typeface="微软雅黑" panose="020B0503020204020204" pitchFamily="34" charset="-122"/>
              </a:rPr>
              <a:t>此次地方政府自行发债试点中，地方政府不仅自己组建承销团，还自行确定定价机制和管理招标现场，让发行行为更加市场化。2011年11月15—25日，在10天之内，四家省（市）政策自行发债先后完成了招标，圆满完成了2011年的地方政府债券发行目标。2011年自行发债的四省市都是经济发达地区，政府信用较强，而且发行期间收益率正处于下行通道，因此受到市场热捧，发行利率和认购倍数均优于市场预期。</a:t>
            </a:r>
            <a:endParaRPr lang="zh-CN" altLang="en-US">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fld id="{F923ED49-D744-4066-8B28-E413A5EA25A0}" type="slidenum">
              <a:rPr lang="zh-CN" altLang="en-US" smtClean="0"/>
            </a:fld>
            <a:endParaRPr lang="zh-CN" altLang="en-US"/>
          </a:p>
        </p:txBody>
      </p:sp>
      <p:sp>
        <p:nvSpPr>
          <p:cNvPr id="3" name="文本框 2"/>
          <p:cNvSpPr txBox="1"/>
          <p:nvPr/>
        </p:nvSpPr>
        <p:spPr>
          <a:xfrm>
            <a:off x="318770" y="1025525"/>
            <a:ext cx="8448675" cy="5092700"/>
          </a:xfrm>
          <a:prstGeom prst="rect">
            <a:avLst/>
          </a:prstGeom>
          <a:noFill/>
        </p:spPr>
        <p:txBody>
          <a:bodyPr wrap="square" rtlCol="0">
            <a:spAutoFit/>
          </a:bodyPr>
          <a:lstStyle/>
          <a:p>
            <a:pPr indent="0" algn="just" fontAlgn="auto">
              <a:lnSpc>
                <a:spcPts val="3000"/>
              </a:lnSpc>
              <a:spcAft>
                <a:spcPts val="600"/>
              </a:spcAft>
            </a:pPr>
            <a:r>
              <a:rPr lang="en-US" altLang="zh-CN" sz="2800" b="1">
                <a:latin typeface="微软雅黑" panose="020B0503020204020204" pitchFamily="34" charset="-122"/>
                <a:ea typeface="微软雅黑" panose="020B0503020204020204" pitchFamily="34" charset="-122"/>
                <a:cs typeface="微软雅黑" panose="020B0503020204020204" pitchFamily="34" charset="-122"/>
              </a:rPr>
              <a:t>   </a:t>
            </a:r>
            <a:r>
              <a:rPr lang="zh-CN" altLang="en-US" sz="2800" b="1">
                <a:latin typeface="微软雅黑" panose="020B0503020204020204" pitchFamily="34" charset="-122"/>
                <a:ea typeface="微软雅黑" panose="020B0503020204020204" pitchFamily="34" charset="-122"/>
                <a:cs typeface="微软雅黑" panose="020B0503020204020204" pitchFamily="34" charset="-122"/>
              </a:rPr>
              <a:t>四、</a:t>
            </a:r>
            <a:r>
              <a:rPr lang="en-US" altLang="zh-CN" sz="2800" b="1">
                <a:latin typeface="微软雅黑" panose="020B0503020204020204" pitchFamily="34" charset="-122"/>
                <a:ea typeface="微软雅黑" panose="020B0503020204020204" pitchFamily="34" charset="-122"/>
                <a:cs typeface="微软雅黑" panose="020B0503020204020204" pitchFamily="34" charset="-122"/>
              </a:rPr>
              <a:t> </a:t>
            </a:r>
            <a:r>
              <a:rPr lang="zh-CN" altLang="en-US" sz="2800" b="1">
                <a:latin typeface="微软雅黑" panose="020B0503020204020204" pitchFamily="34" charset="-122"/>
                <a:ea typeface="微软雅黑" panose="020B0503020204020204" pitchFamily="34" charset="-122"/>
                <a:cs typeface="微软雅黑" panose="020B0503020204020204" pitchFamily="34" charset="-122"/>
              </a:rPr>
              <a:t>2014年的地方政府自主发债试点</a:t>
            </a:r>
            <a:endParaRPr lang="zh-CN" altLang="en-US" sz="2800" b="1">
              <a:latin typeface="微软雅黑" panose="020B0503020204020204" pitchFamily="34" charset="-122"/>
              <a:ea typeface="微软雅黑" panose="020B0503020204020204" pitchFamily="34" charset="-122"/>
              <a:cs typeface="微软雅黑" panose="020B0503020204020204" pitchFamily="34" charset="-122"/>
            </a:endParaRPr>
          </a:p>
          <a:p>
            <a:pPr indent="457200" algn="just" fontAlgn="auto">
              <a:lnSpc>
                <a:spcPts val="3000"/>
              </a:lnSpc>
              <a:spcAft>
                <a:spcPts val="600"/>
              </a:spcAft>
              <a:extLst>
                <a:ext uri="{35155182-B16C-46BC-9424-99874614C6A1}">
                  <wpsdc:indentchars xmlns:wpsdc="http://www.wps.cn/officeDocument/2017/drawingmlCustomData" val="200" checksum="59296752"/>
                </a:ext>
              </a:extLst>
            </a:pPr>
            <a:r>
              <a:rPr lang="zh-CN" altLang="en-US">
                <a:latin typeface="微软雅黑" panose="020B0503020204020204" pitchFamily="34" charset="-122"/>
                <a:ea typeface="微软雅黑" panose="020B0503020204020204" pitchFamily="34" charset="-122"/>
                <a:cs typeface="微软雅黑" panose="020B0503020204020204" pitchFamily="34" charset="-122"/>
              </a:rPr>
              <a:t>在党中央十八大三中全会《决定》和国务院《2014年政府工作报告》等重大纲领性改革文件的指导下，2014年5月22日，财政部</a:t>
            </a:r>
            <a:r>
              <a:rPr lang="zh-CN" altLang="en-US" b="1">
                <a:solidFill>
                  <a:srgbClr val="C00000"/>
                </a:solidFill>
                <a:latin typeface="微软雅黑" panose="020B0503020204020204" pitchFamily="34" charset="-122"/>
                <a:ea typeface="微软雅黑" panose="020B0503020204020204" pitchFamily="34" charset="-122"/>
                <a:cs typeface="微软雅黑" panose="020B0503020204020204" pitchFamily="34" charset="-122"/>
              </a:rPr>
              <a:t>印发《2014年地方政府债券自发自还试点办法》，继续推进地方政府债券改革</a:t>
            </a:r>
            <a:r>
              <a:rPr lang="zh-CN" altLang="en-US">
                <a:latin typeface="微软雅黑" panose="020B0503020204020204" pitchFamily="34" charset="-122"/>
                <a:ea typeface="微软雅黑" panose="020B0503020204020204" pitchFamily="34" charset="-122"/>
                <a:cs typeface="微软雅黑" panose="020B0503020204020204" pitchFamily="34" charset="-122"/>
              </a:rPr>
              <a:t>：</a:t>
            </a:r>
            <a:endParaRPr lang="zh-CN" altLang="en-US">
              <a:latin typeface="微软雅黑" panose="020B0503020204020204" pitchFamily="34" charset="-122"/>
              <a:ea typeface="微软雅黑" panose="020B0503020204020204" pitchFamily="34" charset="-122"/>
              <a:cs typeface="微软雅黑" panose="020B0503020204020204" pitchFamily="34" charset="-122"/>
            </a:endParaRPr>
          </a:p>
          <a:p>
            <a:pPr indent="457200" algn="just" fontAlgn="auto">
              <a:lnSpc>
                <a:spcPts val="3000"/>
              </a:lnSpc>
              <a:spcAft>
                <a:spcPts val="600"/>
              </a:spcAft>
              <a:extLst>
                <a:ext uri="{35155182-B16C-46BC-9424-99874614C6A1}">
                  <wpsdc:indentchars xmlns:wpsdc="http://www.wps.cn/officeDocument/2017/drawingmlCustomData" val="200" checksum="59296752"/>
                </a:ext>
              </a:extLst>
            </a:pPr>
            <a:r>
              <a:rPr lang="zh-CN" altLang="en-US" b="1">
                <a:latin typeface="微软雅黑" panose="020B0503020204020204" pitchFamily="34" charset="-122"/>
                <a:ea typeface="微软雅黑" panose="020B0503020204020204" pitchFamily="34" charset="-122"/>
                <a:cs typeface="微软雅黑" panose="020B0503020204020204" pitchFamily="34" charset="-122"/>
              </a:rPr>
              <a:t>第一，</a:t>
            </a:r>
            <a:r>
              <a:rPr lang="zh-CN" altLang="en-US">
                <a:latin typeface="微软雅黑" panose="020B0503020204020204" pitchFamily="34" charset="-122"/>
                <a:ea typeface="微软雅黑" panose="020B0503020204020204" pitchFamily="34" charset="-122"/>
                <a:cs typeface="微软雅黑" panose="020B0503020204020204" pitchFamily="34" charset="-122"/>
              </a:rPr>
              <a:t>在前期自行发行的基础上，在还本付息上从财政部代行突破至发债地区自行还本付息，地方政府债券首次以地方政府信用资质为基础，由地方政府自主发行和偿还；</a:t>
            </a:r>
            <a:endParaRPr lang="zh-CN" altLang="en-US">
              <a:latin typeface="微软雅黑" panose="020B0503020204020204" pitchFamily="34" charset="-122"/>
              <a:ea typeface="微软雅黑" panose="020B0503020204020204" pitchFamily="34" charset="-122"/>
              <a:cs typeface="微软雅黑" panose="020B0503020204020204" pitchFamily="34" charset="-122"/>
            </a:endParaRPr>
          </a:p>
          <a:p>
            <a:pPr indent="457200" algn="just" fontAlgn="auto">
              <a:lnSpc>
                <a:spcPts val="3000"/>
              </a:lnSpc>
              <a:spcAft>
                <a:spcPts val="600"/>
              </a:spcAft>
              <a:extLst>
                <a:ext uri="{35155182-B16C-46BC-9424-99874614C6A1}">
                  <wpsdc:indentchars xmlns:wpsdc="http://www.wps.cn/officeDocument/2017/drawingmlCustomData" val="200" checksum="59296752"/>
                </a:ext>
              </a:extLst>
            </a:pPr>
            <a:r>
              <a:rPr lang="zh-CN" altLang="en-US" b="1">
                <a:latin typeface="微软雅黑" panose="020B0503020204020204" pitchFamily="34" charset="-122"/>
                <a:ea typeface="微软雅黑" panose="020B0503020204020204" pitchFamily="34" charset="-122"/>
                <a:cs typeface="微软雅黑" panose="020B0503020204020204" pitchFamily="34" charset="-122"/>
              </a:rPr>
              <a:t>第二，</a:t>
            </a:r>
            <a:r>
              <a:rPr lang="zh-CN" altLang="en-US">
                <a:latin typeface="微软雅黑" panose="020B0503020204020204" pitchFamily="34" charset="-122"/>
                <a:ea typeface="微软雅黑" panose="020B0503020204020204" pitchFamily="34" charset="-122"/>
                <a:cs typeface="微软雅黑" panose="020B0503020204020204" pitchFamily="34" charset="-122"/>
              </a:rPr>
              <a:t>在前期6个试点地区的基础上，再次增加直辖市北京、计划单列市青岛以及中西部省份江西、宁夏为试点地区；</a:t>
            </a:r>
            <a:endParaRPr lang="zh-CN" altLang="en-US">
              <a:latin typeface="微软雅黑" panose="020B0503020204020204" pitchFamily="34" charset="-122"/>
              <a:ea typeface="微软雅黑" panose="020B0503020204020204" pitchFamily="34" charset="-122"/>
              <a:cs typeface="微软雅黑" panose="020B0503020204020204" pitchFamily="34" charset="-122"/>
            </a:endParaRPr>
          </a:p>
          <a:p>
            <a:pPr indent="457200" algn="just" fontAlgn="auto">
              <a:lnSpc>
                <a:spcPts val="3000"/>
              </a:lnSpc>
              <a:spcAft>
                <a:spcPts val="600"/>
              </a:spcAft>
              <a:extLst>
                <a:ext uri="{35155182-B16C-46BC-9424-99874614C6A1}">
                  <wpsdc:indentchars xmlns:wpsdc="http://www.wps.cn/officeDocument/2017/drawingmlCustomData" val="200" checksum="59296752"/>
                </a:ext>
              </a:extLst>
            </a:pPr>
            <a:r>
              <a:rPr lang="zh-CN" altLang="en-US" b="1">
                <a:latin typeface="微软雅黑" panose="020B0503020204020204" pitchFamily="34" charset="-122"/>
                <a:ea typeface="微软雅黑" panose="020B0503020204020204" pitchFamily="34" charset="-122"/>
                <a:cs typeface="微软雅黑" panose="020B0503020204020204" pitchFamily="34" charset="-122"/>
              </a:rPr>
              <a:t>第三，</a:t>
            </a:r>
            <a:r>
              <a:rPr lang="zh-CN" altLang="en-US">
                <a:latin typeface="微软雅黑" panose="020B0503020204020204" pitchFamily="34" charset="-122"/>
                <a:ea typeface="微软雅黑" panose="020B0503020204020204" pitchFamily="34" charset="-122"/>
                <a:cs typeface="微软雅黑" panose="020B0503020204020204" pitchFamily="34" charset="-122"/>
              </a:rPr>
              <a:t>将债券期限由2013年的3年、5年和7年拉长至5年、7年和10年；</a:t>
            </a:r>
            <a:endParaRPr lang="zh-CN" altLang="en-US">
              <a:latin typeface="微软雅黑" panose="020B0503020204020204" pitchFamily="34" charset="-122"/>
              <a:ea typeface="微软雅黑" panose="020B0503020204020204" pitchFamily="34" charset="-122"/>
              <a:cs typeface="微软雅黑" panose="020B0503020204020204" pitchFamily="34" charset="-122"/>
            </a:endParaRPr>
          </a:p>
          <a:p>
            <a:pPr indent="457200" algn="just" fontAlgn="auto">
              <a:lnSpc>
                <a:spcPts val="3000"/>
              </a:lnSpc>
              <a:spcAft>
                <a:spcPts val="600"/>
              </a:spcAft>
              <a:extLst>
                <a:ext uri="{35155182-B16C-46BC-9424-99874614C6A1}">
                  <wpsdc:indentchars xmlns:wpsdc="http://www.wps.cn/officeDocument/2017/drawingmlCustomData" val="200" checksum="59296752"/>
                </a:ext>
              </a:extLst>
            </a:pPr>
            <a:r>
              <a:rPr lang="zh-CN" altLang="en-US" b="1">
                <a:latin typeface="微软雅黑" panose="020B0503020204020204" pitchFamily="34" charset="-122"/>
                <a:ea typeface="微软雅黑" panose="020B0503020204020204" pitchFamily="34" charset="-122"/>
                <a:cs typeface="微软雅黑" panose="020B0503020204020204" pitchFamily="34" charset="-122"/>
              </a:rPr>
              <a:t>第四，</a:t>
            </a:r>
            <a:r>
              <a:rPr lang="zh-CN" altLang="en-US">
                <a:latin typeface="微软雅黑" panose="020B0503020204020204" pitchFamily="34" charset="-122"/>
                <a:ea typeface="微软雅黑" panose="020B0503020204020204" pitchFamily="34" charset="-122"/>
                <a:cs typeface="微软雅黑" panose="020B0503020204020204" pitchFamily="34" charset="-122"/>
              </a:rPr>
              <a:t>本轮试点首次要求地方政府债券要进行信用评级，并要公开披露发债主体的经济、财政状况，以及债务数据。</a:t>
            </a:r>
            <a:endParaRPr lang="zh-CN" altLang="en-US">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fld id="{F923ED49-D744-4066-8B28-E413A5EA25A0}" type="slidenum">
              <a:rPr lang="zh-CN" altLang="en-US" smtClean="0"/>
            </a:fld>
            <a:endParaRPr lang="zh-CN" altLang="en-US"/>
          </a:p>
        </p:txBody>
      </p:sp>
      <p:sp>
        <p:nvSpPr>
          <p:cNvPr id="3" name="文本框 2"/>
          <p:cNvSpPr txBox="1"/>
          <p:nvPr/>
        </p:nvSpPr>
        <p:spPr>
          <a:xfrm>
            <a:off x="592455" y="751840"/>
            <a:ext cx="4302760" cy="398780"/>
          </a:xfrm>
          <a:prstGeom prst="rect">
            <a:avLst/>
          </a:prstGeom>
          <a:noFill/>
        </p:spPr>
        <p:txBody>
          <a:bodyPr wrap="square" rtlCol="0">
            <a:spAutoFit/>
          </a:bodyPr>
          <a:lstStyle/>
          <a:p>
            <a:r>
              <a:rPr lang="zh-CN" altLang="en-US" sz="2000" b="1">
                <a:latin typeface="微软雅黑" panose="020B0503020204020204" pitchFamily="34" charset="-122"/>
                <a:ea typeface="微软雅黑" panose="020B0503020204020204" pitchFamily="34" charset="-122"/>
                <a:cs typeface="微软雅黑" panose="020B0503020204020204" pitchFamily="34" charset="-122"/>
              </a:rPr>
              <a:t>2014年的地方政府债券的特点：</a:t>
            </a:r>
            <a:endParaRPr lang="zh-CN" altLang="en-US" sz="2000" b="1">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4" name="文本框 3"/>
          <p:cNvSpPr txBox="1"/>
          <p:nvPr/>
        </p:nvSpPr>
        <p:spPr>
          <a:xfrm>
            <a:off x="182880" y="1212215"/>
            <a:ext cx="8736965" cy="5349240"/>
          </a:xfrm>
          <a:prstGeom prst="rect">
            <a:avLst/>
          </a:prstGeom>
          <a:noFill/>
        </p:spPr>
        <p:txBody>
          <a:bodyPr wrap="square" rtlCol="0">
            <a:spAutoFit/>
          </a:bodyPr>
          <a:lstStyle/>
          <a:p>
            <a:pPr indent="457200" algn="just" fontAlgn="auto">
              <a:lnSpc>
                <a:spcPts val="2200"/>
              </a:lnSpc>
              <a:spcAft>
                <a:spcPts val="600"/>
              </a:spcAft>
              <a:extLst>
                <a:ext uri="{35155182-B16C-46BC-9424-99874614C6A1}">
                  <wpsdc:indentchars xmlns:wpsdc="http://www.wps.cn/officeDocument/2017/drawingmlCustomData" val="200" checksum="59296752"/>
                </a:ext>
              </a:extLst>
            </a:pPr>
            <a:r>
              <a:rPr lang="en-US" altLang="zh-CN" b="1">
                <a:solidFill>
                  <a:srgbClr val="C00000"/>
                </a:solidFill>
                <a:latin typeface="微软雅黑" panose="020B0503020204020204" pitchFamily="34" charset="-122"/>
                <a:ea typeface="微软雅黑" panose="020B0503020204020204" pitchFamily="34" charset="-122"/>
                <a:cs typeface="微软雅黑" panose="020B0503020204020204" pitchFamily="34" charset="-122"/>
              </a:rPr>
              <a:t>1.</a:t>
            </a:r>
            <a:r>
              <a:rPr lang="zh-CN" altLang="en-US" b="1">
                <a:solidFill>
                  <a:srgbClr val="C00000"/>
                </a:solidFill>
                <a:latin typeface="微软雅黑" panose="020B0503020204020204" pitchFamily="34" charset="-122"/>
                <a:ea typeface="微软雅黑" panose="020B0503020204020204" pitchFamily="34" charset="-122"/>
                <a:cs typeface="微软雅黑" panose="020B0503020204020204" pitchFamily="34" charset="-122"/>
              </a:rPr>
              <a:t>发行利率。</a:t>
            </a:r>
            <a:r>
              <a:rPr lang="zh-CN" altLang="en-US">
                <a:latin typeface="微软雅黑" panose="020B0503020204020204" pitchFamily="34" charset="-122"/>
                <a:ea typeface="微软雅黑" panose="020B0503020204020204" pitchFamily="34" charset="-122"/>
                <a:cs typeface="微软雅黑" panose="020B0503020204020204" pitchFamily="34" charset="-122"/>
              </a:rPr>
              <a:t>《办法》中要求地方政府债券“以同期限新发国债发行利率及市场利率为定价基准”，采取市场化发行和定价。</a:t>
            </a:r>
            <a:endParaRPr lang="zh-CN" altLang="en-US">
              <a:latin typeface="微软雅黑" panose="020B0503020204020204" pitchFamily="34" charset="-122"/>
              <a:ea typeface="微软雅黑" panose="020B0503020204020204" pitchFamily="34" charset="-122"/>
              <a:cs typeface="微软雅黑" panose="020B0503020204020204" pitchFamily="34" charset="-122"/>
            </a:endParaRPr>
          </a:p>
          <a:p>
            <a:pPr indent="457200" algn="just" fontAlgn="auto">
              <a:lnSpc>
                <a:spcPts val="2200"/>
              </a:lnSpc>
              <a:spcAft>
                <a:spcPts val="600"/>
              </a:spcAft>
              <a:extLst>
                <a:ext uri="{35155182-B16C-46BC-9424-99874614C6A1}">
                  <wpsdc:indentchars xmlns:wpsdc="http://www.wps.cn/officeDocument/2017/drawingmlCustomData" val="200" checksum="59296752"/>
                </a:ext>
              </a:extLst>
            </a:pPr>
            <a:r>
              <a:rPr lang="en-US" altLang="zh-CN" b="1">
                <a:solidFill>
                  <a:srgbClr val="C00000"/>
                </a:solidFill>
                <a:latin typeface="微软雅黑" panose="020B0503020204020204" pitchFamily="34" charset="-122"/>
                <a:ea typeface="微软雅黑" panose="020B0503020204020204" pitchFamily="34" charset="-122"/>
                <a:cs typeface="微软雅黑" panose="020B0503020204020204" pitchFamily="34" charset="-122"/>
              </a:rPr>
              <a:t>2.</a:t>
            </a:r>
            <a:r>
              <a:rPr lang="zh-CN" altLang="en-US" b="1">
                <a:solidFill>
                  <a:srgbClr val="C00000"/>
                </a:solidFill>
                <a:latin typeface="微软雅黑" panose="020B0503020204020204" pitchFamily="34" charset="-122"/>
                <a:ea typeface="微软雅黑" panose="020B0503020204020204" pitchFamily="34" charset="-122"/>
                <a:cs typeface="微软雅黑" panose="020B0503020204020204" pitchFamily="34" charset="-122"/>
              </a:rPr>
              <a:t>债务资金用途。</a:t>
            </a:r>
            <a:r>
              <a:rPr lang="zh-CN" altLang="en-US">
                <a:latin typeface="微软雅黑" panose="020B0503020204020204" pitchFamily="34" charset="-122"/>
                <a:ea typeface="微软雅黑" panose="020B0503020204020204" pitchFamily="34" charset="-122"/>
                <a:cs typeface="微软雅黑" panose="020B0503020204020204" pitchFamily="34" charset="-122"/>
              </a:rPr>
              <a:t>财政部要求，债券融资资金应优先用于保障性安居工程、普通公路建设等重大公益性项目支出，对于债务风险较高的地区，资金应主要用于在建公益性项目后续融资，杜绝债务资金用于楼堂馆所等中央明令禁止的项目，不得用于经常性支出。试点地区的债券发行募集公告，债券资金将主要用于保障性安居工程和普通公路建设等公益性项目，或转贷市县级政府，部分地区也用于支持特色产业发展和偿还债务本息，基本符合财政部对债券资金用途的要求。</a:t>
            </a:r>
            <a:endParaRPr lang="zh-CN" altLang="en-US">
              <a:latin typeface="微软雅黑" panose="020B0503020204020204" pitchFamily="34" charset="-122"/>
              <a:ea typeface="微软雅黑" panose="020B0503020204020204" pitchFamily="34" charset="-122"/>
              <a:cs typeface="微软雅黑" panose="020B0503020204020204" pitchFamily="34" charset="-122"/>
            </a:endParaRPr>
          </a:p>
          <a:p>
            <a:pPr indent="457200" algn="just" fontAlgn="auto">
              <a:lnSpc>
                <a:spcPts val="2200"/>
              </a:lnSpc>
              <a:spcAft>
                <a:spcPts val="600"/>
              </a:spcAft>
              <a:extLst>
                <a:ext uri="{35155182-B16C-46BC-9424-99874614C6A1}">
                  <wpsdc:indentchars xmlns:wpsdc="http://www.wps.cn/officeDocument/2017/drawingmlCustomData" val="200" checksum="59296752"/>
                </a:ext>
              </a:extLst>
            </a:pPr>
            <a:r>
              <a:rPr lang="zh-CN" altLang="en-US" b="1">
                <a:solidFill>
                  <a:srgbClr val="C00000"/>
                </a:solidFill>
                <a:latin typeface="微软雅黑" panose="020B0503020204020204" pitchFamily="34" charset="-122"/>
                <a:ea typeface="微软雅黑" panose="020B0503020204020204" pitchFamily="34" charset="-122"/>
                <a:cs typeface="微软雅黑" panose="020B0503020204020204" pitchFamily="34" charset="-122"/>
              </a:rPr>
              <a:t>3.信用评级。</a:t>
            </a:r>
            <a:r>
              <a:rPr lang="zh-CN" altLang="en-US">
                <a:latin typeface="微软雅黑" panose="020B0503020204020204" pitchFamily="34" charset="-122"/>
                <a:ea typeface="微软雅黑" panose="020B0503020204020204" pitchFamily="34" charset="-122"/>
                <a:cs typeface="微软雅黑" panose="020B0503020204020204" pitchFamily="34" charset="-122"/>
              </a:rPr>
              <a:t>财政部要求试点地区开展债券综合性评级，但没有要求出具主体信用等级，因此目前各家评级机构仅出具并公布了自发自还地方政府债券的评级结果。虽然试点地区在经济、财政规模及债务负担等方面存在差异，但本轮发行债券均纳入地方公共财政预算，且相对政府财力而言规模很小，因此均得到AAA 级的评级结果。</a:t>
            </a:r>
            <a:endParaRPr lang="zh-CN" altLang="en-US">
              <a:latin typeface="微软雅黑" panose="020B0503020204020204" pitchFamily="34" charset="-122"/>
              <a:ea typeface="微软雅黑" panose="020B0503020204020204" pitchFamily="34" charset="-122"/>
              <a:cs typeface="微软雅黑" panose="020B0503020204020204" pitchFamily="34" charset="-122"/>
            </a:endParaRPr>
          </a:p>
          <a:p>
            <a:pPr indent="457200" algn="just" fontAlgn="auto">
              <a:lnSpc>
                <a:spcPts val="2200"/>
              </a:lnSpc>
              <a:spcAft>
                <a:spcPts val="600"/>
              </a:spcAft>
              <a:extLst>
                <a:ext uri="{35155182-B16C-46BC-9424-99874614C6A1}">
                  <wpsdc:indentchars xmlns:wpsdc="http://www.wps.cn/officeDocument/2017/drawingmlCustomData" val="200" checksum="59296752"/>
                </a:ext>
              </a:extLst>
            </a:pPr>
            <a:r>
              <a:rPr lang="en-US" altLang="zh-CN" b="1">
                <a:solidFill>
                  <a:srgbClr val="C00000"/>
                </a:solidFill>
                <a:latin typeface="微软雅黑" panose="020B0503020204020204" pitchFamily="34" charset="-122"/>
                <a:ea typeface="微软雅黑" panose="020B0503020204020204" pitchFamily="34" charset="-122"/>
                <a:cs typeface="微软雅黑" panose="020B0503020204020204" pitchFamily="34" charset="-122"/>
                <a:sym typeface="+mn-ea"/>
              </a:rPr>
              <a:t>4.</a:t>
            </a:r>
            <a:r>
              <a:rPr lang="zh-CN" altLang="en-US" b="1">
                <a:solidFill>
                  <a:srgbClr val="C00000"/>
                </a:solidFill>
                <a:latin typeface="微软雅黑" panose="020B0503020204020204" pitchFamily="34" charset="-122"/>
                <a:ea typeface="微软雅黑" panose="020B0503020204020204" pitchFamily="34" charset="-122"/>
                <a:cs typeface="微软雅黑" panose="020B0503020204020204" pitchFamily="34" charset="-122"/>
                <a:sym typeface="+mn-ea"/>
              </a:rPr>
              <a:t>偿债安排。</a:t>
            </a:r>
            <a:r>
              <a:rPr lang="zh-CN" altLang="en-US">
                <a:latin typeface="微软雅黑" panose="020B0503020204020204" pitchFamily="34" charset="-122"/>
                <a:ea typeface="微软雅黑" panose="020B0503020204020204" pitchFamily="34" charset="-122"/>
                <a:cs typeface="微软雅黑" panose="020B0503020204020204" pitchFamily="34" charset="-122"/>
                <a:sym typeface="+mn-ea"/>
              </a:rPr>
              <a:t>目前，大部分地方政府债券偿还资金纳入财政预算。</a:t>
            </a:r>
            <a:endParaRPr lang="zh-CN" altLang="en-US">
              <a:latin typeface="微软雅黑" panose="020B0503020204020204" pitchFamily="34" charset="-122"/>
              <a:ea typeface="微软雅黑" panose="020B0503020204020204" pitchFamily="34" charset="-122"/>
              <a:cs typeface="微软雅黑" panose="020B0503020204020204" pitchFamily="34" charset="-122"/>
            </a:endParaRPr>
          </a:p>
          <a:p>
            <a:pPr indent="457200" algn="just" fontAlgn="auto">
              <a:lnSpc>
                <a:spcPts val="2200"/>
              </a:lnSpc>
              <a:spcAft>
                <a:spcPts val="600"/>
              </a:spcAft>
              <a:extLst>
                <a:ext uri="{35155182-B16C-46BC-9424-99874614C6A1}">
                  <wpsdc:indentchars xmlns:wpsdc="http://www.wps.cn/officeDocument/2017/drawingmlCustomData" val="200" checksum="59296752"/>
                </a:ext>
              </a:extLst>
            </a:pPr>
            <a:r>
              <a:rPr lang="en-US" altLang="zh-CN" b="1">
                <a:solidFill>
                  <a:srgbClr val="C00000"/>
                </a:solidFill>
                <a:latin typeface="微软雅黑" panose="020B0503020204020204" pitchFamily="34" charset="-122"/>
                <a:ea typeface="微软雅黑" panose="020B0503020204020204" pitchFamily="34" charset="-122"/>
                <a:cs typeface="微软雅黑" panose="020B0503020204020204" pitchFamily="34" charset="-122"/>
                <a:sym typeface="+mn-ea"/>
              </a:rPr>
              <a:t>5.信息披露。</a:t>
            </a:r>
            <a:r>
              <a:rPr lang="zh-CN" altLang="en-US">
                <a:latin typeface="微软雅黑" panose="020B0503020204020204" pitchFamily="34" charset="-122"/>
                <a:ea typeface="微软雅黑" panose="020B0503020204020204" pitchFamily="34" charset="-122"/>
                <a:cs typeface="微软雅黑" panose="020B0503020204020204" pitchFamily="34" charset="-122"/>
                <a:sym typeface="+mn-ea"/>
              </a:rPr>
              <a:t>财政部要求试点地区“应及时披露债券基本信息、财政经济运行及债务情况”。</a:t>
            </a:r>
            <a:endParaRPr lang="zh-CN" altLang="en-US">
              <a:latin typeface="微软雅黑" panose="020B0503020204020204" pitchFamily="34" charset="-122"/>
              <a:ea typeface="微软雅黑" panose="020B0503020204020204" pitchFamily="34" charset="-122"/>
              <a:cs typeface="微软雅黑" panose="020B0503020204020204" pitchFamily="34" charset="-122"/>
              <a:sym typeface="+mn-ea"/>
            </a:endParaRPr>
          </a:p>
          <a:p>
            <a:pPr indent="457200" algn="just" fontAlgn="auto">
              <a:lnSpc>
                <a:spcPts val="2200"/>
              </a:lnSpc>
              <a:spcAft>
                <a:spcPts val="600"/>
              </a:spcAft>
              <a:extLst>
                <a:ext uri="{35155182-B16C-46BC-9424-99874614C6A1}">
                  <wpsdc:indentchars xmlns:wpsdc="http://www.wps.cn/officeDocument/2017/drawingmlCustomData" val="200" checksum="59296752"/>
                </a:ext>
              </a:extLst>
            </a:pPr>
            <a:endParaRPr lang="zh-CN" altLang="en-US">
              <a:latin typeface="微软雅黑" panose="020B0503020204020204" pitchFamily="34" charset="-122"/>
              <a:ea typeface="微软雅黑" panose="020B0503020204020204" pitchFamily="34" charset="-122"/>
              <a:cs typeface="微软雅黑" panose="020B0503020204020204" pitchFamily="34" charset="-122"/>
            </a:endParaRPr>
          </a:p>
          <a:p>
            <a:pPr indent="457200" algn="just" fontAlgn="auto">
              <a:lnSpc>
                <a:spcPts val="2200"/>
              </a:lnSpc>
              <a:spcAft>
                <a:spcPts val="600"/>
              </a:spcAft>
              <a:extLst>
                <a:ext uri="{35155182-B16C-46BC-9424-99874614C6A1}">
                  <wpsdc:indentchars xmlns:wpsdc="http://www.wps.cn/officeDocument/2017/drawingmlCustomData" val="200" checksum="59296752"/>
                </a:ext>
              </a:extLst>
            </a:pPr>
            <a:r>
              <a:rPr lang="zh-CN" altLang="en-US" b="1">
                <a:latin typeface="微软雅黑" panose="020B0503020204020204" pitchFamily="34" charset="-122"/>
                <a:ea typeface="微软雅黑" panose="020B0503020204020204" pitchFamily="34" charset="-122"/>
                <a:cs typeface="微软雅黑" panose="020B0503020204020204" pitchFamily="34" charset="-122"/>
                <a:sym typeface="+mn-ea"/>
              </a:rPr>
              <a:t>除了试点地区自行发债以外，其他地区仍然采用财政部代理发行的方式。</a:t>
            </a:r>
            <a:endParaRPr lang="zh-CN" altLang="en-US" b="1">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pPr>
              <a:defRPr/>
            </a:pPr>
            <a:fld id="{C7950D07-2778-4503-A392-F4E0AEC219BA}" type="slidenum">
              <a:rPr lang="zh-CN" altLang="en-US" smtClean="0"/>
            </a:fld>
            <a:endParaRPr lang="zh-CN" altLang="en-US"/>
          </a:p>
        </p:txBody>
      </p:sp>
      <p:grpSp>
        <p:nvGrpSpPr>
          <p:cNvPr id="31" name="组合 34"/>
          <p:cNvGrpSpPr/>
          <p:nvPr/>
        </p:nvGrpSpPr>
        <p:grpSpPr bwMode="auto">
          <a:xfrm>
            <a:off x="1442065" y="1382950"/>
            <a:ext cx="6677025" cy="684000"/>
            <a:chOff x="3779912" y="1777380"/>
            <a:chExt cx="4896544" cy="435842"/>
          </a:xfrm>
        </p:grpSpPr>
        <p:sp>
          <p:nvSpPr>
            <p:cNvPr id="32" name="矩形 31"/>
            <p:cNvSpPr/>
            <p:nvPr/>
          </p:nvSpPr>
          <p:spPr>
            <a:xfrm>
              <a:off x="3779912" y="1777380"/>
              <a:ext cx="4896544" cy="432320"/>
            </a:xfrm>
            <a:prstGeom prst="rect">
              <a:avLst/>
            </a:prstGeom>
            <a:ln>
              <a:solidFill>
                <a:srgbClr val="883230"/>
              </a:solidFill>
            </a:ln>
          </p:spPr>
          <p:style>
            <a:lnRef idx="2">
              <a:schemeClr val="accent2"/>
            </a:lnRef>
            <a:fillRef idx="1">
              <a:schemeClr val="lt1"/>
            </a:fillRef>
            <a:effectRef idx="0">
              <a:schemeClr val="accent2"/>
            </a:effectRef>
            <a:fontRef idx="minor">
              <a:schemeClr val="dk1"/>
            </a:fontRef>
          </p:style>
          <p:txBody>
            <a:bodyPr anchor="ctr"/>
            <a:lstStyle/>
            <a:p>
              <a:pPr algn="ctr" fontAlgn="auto">
                <a:spcBef>
                  <a:spcPts val="0"/>
                </a:spcBef>
                <a:spcAft>
                  <a:spcPts val="0"/>
                </a:spcAft>
                <a:defRPr/>
              </a:pPr>
              <a:endParaRPr lang="zh-CN" altLang="en-US" b="1" kern="0">
                <a:solidFill>
                  <a:sysClr val="window" lastClr="FFFFFF"/>
                </a:solidFill>
                <a:ea typeface="微软雅黑" panose="020B0503020204020204" pitchFamily="34" charset="-122"/>
              </a:endParaRPr>
            </a:p>
          </p:txBody>
        </p:sp>
        <p:sp>
          <p:nvSpPr>
            <p:cNvPr id="33" name="矩形 32"/>
            <p:cNvSpPr/>
            <p:nvPr/>
          </p:nvSpPr>
          <p:spPr>
            <a:xfrm>
              <a:off x="3779912" y="1781174"/>
              <a:ext cx="432048" cy="432048"/>
            </a:xfrm>
            <a:prstGeom prst="rect">
              <a:avLst/>
            </a:prstGeom>
            <a:gradFill>
              <a:gsLst>
                <a:gs pos="0">
                  <a:srgbClr val="883230"/>
                </a:gs>
                <a:gs pos="80000">
                  <a:srgbClr val="883230"/>
                </a:gs>
                <a:gs pos="100000">
                  <a:schemeClr val="accent2">
                    <a:shade val="94000"/>
                    <a:satMod val="135000"/>
                  </a:schemeClr>
                </a:gs>
              </a:gsLst>
            </a:gra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hemeClr val="accent2"/>
            </a:lnRef>
            <a:fillRef idx="3">
              <a:schemeClr val="accent2"/>
            </a:fillRef>
            <a:effectRef idx="3">
              <a:schemeClr val="accent2"/>
            </a:effectRef>
            <a:fontRef idx="minor">
              <a:schemeClr val="lt1"/>
            </a:fontRef>
          </p:style>
          <p:txBody>
            <a:bodyPr anchor="ctr"/>
            <a:lstStyle/>
            <a:p>
              <a:pPr algn="ctr" fontAlgn="auto">
                <a:spcBef>
                  <a:spcPts val="0"/>
                </a:spcBef>
                <a:spcAft>
                  <a:spcPts val="0"/>
                </a:spcAft>
                <a:defRPr/>
              </a:pPr>
              <a:r>
                <a:rPr lang="en-US" altLang="zh-CN" sz="2400" b="1" kern="0" dirty="0">
                  <a:solidFill>
                    <a:sysClr val="window" lastClr="FFFFFF"/>
                  </a:solidFill>
                  <a:latin typeface="Broadway" panose="04040905080B02020502" pitchFamily="82" charset="0"/>
                  <a:ea typeface="微软雅黑" panose="020B0503020204020204" pitchFamily="34" charset="-122"/>
                </a:rPr>
                <a:t>1</a:t>
              </a:r>
              <a:endParaRPr lang="zh-CN" altLang="en-US" sz="2400" b="1" kern="0" dirty="0">
                <a:solidFill>
                  <a:sysClr val="window" lastClr="FFFFFF"/>
                </a:solidFill>
                <a:latin typeface="Broadway" panose="04040905080B02020502" pitchFamily="82" charset="0"/>
                <a:ea typeface="微软雅黑" panose="020B0503020204020204" pitchFamily="34" charset="-122"/>
              </a:endParaRPr>
            </a:p>
          </p:txBody>
        </p:sp>
        <p:sp>
          <p:nvSpPr>
            <p:cNvPr id="34" name="TextBox 5"/>
            <p:cNvSpPr txBox="1"/>
            <p:nvPr/>
          </p:nvSpPr>
          <p:spPr>
            <a:xfrm>
              <a:off x="4405735" y="1823253"/>
              <a:ext cx="4076945" cy="328380"/>
            </a:xfrm>
            <a:prstGeom prst="rect">
              <a:avLst/>
            </a:prstGeom>
            <a:noFill/>
          </p:spPr>
          <p:txBody>
            <a:bodyPr>
              <a:spAutoFit/>
            </a:bodyPr>
            <a:lstStyle/>
            <a:p>
              <a:pPr algn="ctr">
                <a:defRPr/>
              </a:pPr>
              <a:r>
                <a:rPr lang="zh-CN" altLang="en-US" sz="2800" b="1" kern="0" dirty="0">
                  <a:solidFill>
                    <a:srgbClr val="883230"/>
                  </a:solidFill>
                  <a:latin typeface="微软雅黑" panose="020B0503020204020204" pitchFamily="34" charset="-122"/>
                  <a:ea typeface="微软雅黑" panose="020B0503020204020204" pitchFamily="34" charset="-122"/>
                </a:rPr>
                <a:t>地方政府举债的必要性</a:t>
              </a:r>
              <a:endParaRPr lang="zh-CN" altLang="en-US" sz="2800" b="1" kern="0" dirty="0">
                <a:solidFill>
                  <a:srgbClr val="883230"/>
                </a:solidFill>
                <a:latin typeface="微软雅黑" panose="020B0503020204020204" pitchFamily="34" charset="-122"/>
                <a:ea typeface="微软雅黑" panose="020B0503020204020204" pitchFamily="34" charset="-122"/>
              </a:endParaRPr>
            </a:p>
          </p:txBody>
        </p:sp>
      </p:grpSp>
      <p:grpSp>
        <p:nvGrpSpPr>
          <p:cNvPr id="35" name="组合 34"/>
          <p:cNvGrpSpPr/>
          <p:nvPr/>
        </p:nvGrpSpPr>
        <p:grpSpPr bwMode="auto">
          <a:xfrm>
            <a:off x="1442065" y="2226584"/>
            <a:ext cx="6667500" cy="684000"/>
            <a:chOff x="3779912" y="1777377"/>
            <a:chExt cx="4896544" cy="435845"/>
          </a:xfrm>
        </p:grpSpPr>
        <p:sp>
          <p:nvSpPr>
            <p:cNvPr id="36" name="矩形 35"/>
            <p:cNvSpPr/>
            <p:nvPr/>
          </p:nvSpPr>
          <p:spPr>
            <a:xfrm>
              <a:off x="3779912" y="1777377"/>
              <a:ext cx="4896544" cy="432320"/>
            </a:xfrm>
            <a:prstGeom prst="rect">
              <a:avLst/>
            </a:prstGeom>
            <a:ln>
              <a:solidFill>
                <a:srgbClr val="883230"/>
              </a:solidFill>
            </a:ln>
          </p:spPr>
          <p:style>
            <a:lnRef idx="2">
              <a:schemeClr val="accent2"/>
            </a:lnRef>
            <a:fillRef idx="1">
              <a:schemeClr val="lt1"/>
            </a:fillRef>
            <a:effectRef idx="0">
              <a:schemeClr val="accent2"/>
            </a:effectRef>
            <a:fontRef idx="minor">
              <a:schemeClr val="dk1"/>
            </a:fontRef>
          </p:style>
          <p:txBody>
            <a:bodyPr anchor="ctr"/>
            <a:lstStyle/>
            <a:p>
              <a:pPr algn="ctr" fontAlgn="auto">
                <a:spcBef>
                  <a:spcPts val="0"/>
                </a:spcBef>
                <a:spcAft>
                  <a:spcPts val="0"/>
                </a:spcAft>
                <a:defRPr/>
              </a:pPr>
              <a:endParaRPr lang="zh-CN" altLang="en-US" b="1" kern="0">
                <a:solidFill>
                  <a:sysClr val="window" lastClr="FFFFFF"/>
                </a:solidFill>
                <a:ea typeface="微软雅黑" panose="020B0503020204020204" pitchFamily="34" charset="-122"/>
              </a:endParaRPr>
            </a:p>
          </p:txBody>
        </p:sp>
        <p:sp>
          <p:nvSpPr>
            <p:cNvPr id="37" name="矩形 36"/>
            <p:cNvSpPr/>
            <p:nvPr/>
          </p:nvSpPr>
          <p:spPr>
            <a:xfrm>
              <a:off x="3779912" y="1781174"/>
              <a:ext cx="432048" cy="432048"/>
            </a:xfrm>
            <a:prstGeom prst="rect">
              <a:avLst/>
            </a:prstGeom>
            <a:gradFill>
              <a:gsLst>
                <a:gs pos="0">
                  <a:srgbClr val="883230"/>
                </a:gs>
                <a:gs pos="80000">
                  <a:srgbClr val="883230"/>
                </a:gs>
                <a:gs pos="100000">
                  <a:schemeClr val="accent2">
                    <a:shade val="94000"/>
                    <a:satMod val="135000"/>
                  </a:schemeClr>
                </a:gs>
              </a:gsLst>
            </a:gra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hemeClr val="accent2"/>
            </a:lnRef>
            <a:fillRef idx="3">
              <a:schemeClr val="accent2"/>
            </a:fillRef>
            <a:effectRef idx="3">
              <a:schemeClr val="accent2"/>
            </a:effectRef>
            <a:fontRef idx="minor">
              <a:schemeClr val="lt1"/>
            </a:fontRef>
          </p:style>
          <p:txBody>
            <a:bodyPr anchor="ctr"/>
            <a:lstStyle/>
            <a:p>
              <a:pPr algn="ctr" fontAlgn="auto">
                <a:spcBef>
                  <a:spcPts val="0"/>
                </a:spcBef>
                <a:spcAft>
                  <a:spcPts val="0"/>
                </a:spcAft>
                <a:defRPr/>
              </a:pPr>
              <a:r>
                <a:rPr lang="en-US" altLang="zh-CN" sz="2400" b="1" kern="0" dirty="0">
                  <a:solidFill>
                    <a:sysClr val="window" lastClr="FFFFFF"/>
                  </a:solidFill>
                  <a:latin typeface="Broadway" panose="04040905080B02020502" pitchFamily="82" charset="0"/>
                  <a:ea typeface="微软雅黑" panose="020B0503020204020204" pitchFamily="34" charset="-122"/>
                </a:rPr>
                <a:t>2</a:t>
              </a:r>
              <a:endParaRPr lang="zh-CN" altLang="en-US" sz="2400" b="1" kern="0" dirty="0">
                <a:solidFill>
                  <a:sysClr val="window" lastClr="FFFFFF"/>
                </a:solidFill>
                <a:latin typeface="Broadway" panose="04040905080B02020502" pitchFamily="82" charset="0"/>
                <a:ea typeface="微软雅黑" panose="020B0503020204020204" pitchFamily="34" charset="-122"/>
              </a:endParaRPr>
            </a:p>
          </p:txBody>
        </p:sp>
        <p:sp>
          <p:nvSpPr>
            <p:cNvPr id="38" name="TextBox 9"/>
            <p:cNvSpPr txBox="1"/>
            <p:nvPr/>
          </p:nvSpPr>
          <p:spPr>
            <a:xfrm>
              <a:off x="4291759" y="1827836"/>
              <a:ext cx="4361172" cy="376328"/>
            </a:xfrm>
            <a:prstGeom prst="rect">
              <a:avLst/>
            </a:prstGeom>
            <a:noFill/>
          </p:spPr>
          <p:txBody>
            <a:bodyPr>
              <a:spAutoFit/>
            </a:bodyPr>
            <a:lstStyle/>
            <a:p>
              <a:pPr algn="ctr">
                <a:defRPr/>
              </a:pPr>
              <a:r>
                <a:rPr lang="zh-CN" altLang="en-US" sz="2800" b="1" kern="0" dirty="0">
                  <a:solidFill>
                    <a:srgbClr val="883230"/>
                  </a:solidFill>
                  <a:latin typeface="微软雅黑" panose="020B0503020204020204" pitchFamily="34" charset="-122"/>
                  <a:ea typeface="微软雅黑" panose="020B0503020204020204" pitchFamily="34" charset="-122"/>
                </a:rPr>
                <a:t>地方政府债务的管理模式</a:t>
              </a:r>
              <a:endParaRPr lang="zh-CN" altLang="en-US" sz="2800" b="1" kern="0" dirty="0">
                <a:solidFill>
                  <a:srgbClr val="883230"/>
                </a:solidFill>
                <a:latin typeface="微软雅黑" panose="020B0503020204020204" pitchFamily="34" charset="-122"/>
                <a:ea typeface="微软雅黑" panose="020B0503020204020204" pitchFamily="34" charset="-122"/>
              </a:endParaRPr>
            </a:p>
          </p:txBody>
        </p:sp>
      </p:grpSp>
      <p:grpSp>
        <p:nvGrpSpPr>
          <p:cNvPr id="11" name="组合 10"/>
          <p:cNvGrpSpPr/>
          <p:nvPr/>
        </p:nvGrpSpPr>
        <p:grpSpPr bwMode="auto">
          <a:xfrm>
            <a:off x="1442065" y="3070218"/>
            <a:ext cx="6667500" cy="684000"/>
            <a:chOff x="3779912" y="1777377"/>
            <a:chExt cx="4896544" cy="435845"/>
          </a:xfrm>
        </p:grpSpPr>
        <p:sp>
          <p:nvSpPr>
            <p:cNvPr id="12" name="矩形 11"/>
            <p:cNvSpPr/>
            <p:nvPr/>
          </p:nvSpPr>
          <p:spPr>
            <a:xfrm>
              <a:off x="3779912" y="1777377"/>
              <a:ext cx="4896544" cy="432320"/>
            </a:xfrm>
            <a:prstGeom prst="rect">
              <a:avLst/>
            </a:prstGeom>
            <a:ln>
              <a:solidFill>
                <a:srgbClr val="883230"/>
              </a:solidFill>
            </a:ln>
          </p:spPr>
          <p:style>
            <a:lnRef idx="2">
              <a:schemeClr val="accent2"/>
            </a:lnRef>
            <a:fillRef idx="1">
              <a:schemeClr val="lt1"/>
            </a:fillRef>
            <a:effectRef idx="0">
              <a:schemeClr val="accent2"/>
            </a:effectRef>
            <a:fontRef idx="minor">
              <a:schemeClr val="dk1"/>
            </a:fontRef>
          </p:style>
          <p:txBody>
            <a:bodyPr anchor="ctr"/>
            <a:lstStyle/>
            <a:p>
              <a:pPr algn="ctr" fontAlgn="auto">
                <a:spcBef>
                  <a:spcPts val="0"/>
                </a:spcBef>
                <a:spcAft>
                  <a:spcPts val="0"/>
                </a:spcAft>
                <a:defRPr/>
              </a:pPr>
              <a:endParaRPr lang="zh-CN" altLang="en-US" b="1" kern="0">
                <a:solidFill>
                  <a:sysClr val="window" lastClr="FFFFFF"/>
                </a:solidFill>
                <a:ea typeface="微软雅黑" panose="020B0503020204020204" pitchFamily="34" charset="-122"/>
              </a:endParaRPr>
            </a:p>
          </p:txBody>
        </p:sp>
        <p:sp>
          <p:nvSpPr>
            <p:cNvPr id="13" name="矩形 12"/>
            <p:cNvSpPr/>
            <p:nvPr/>
          </p:nvSpPr>
          <p:spPr>
            <a:xfrm>
              <a:off x="3779912" y="1781174"/>
              <a:ext cx="432048" cy="432048"/>
            </a:xfrm>
            <a:prstGeom prst="rect">
              <a:avLst/>
            </a:prstGeom>
            <a:gradFill>
              <a:gsLst>
                <a:gs pos="0">
                  <a:srgbClr val="883230"/>
                </a:gs>
                <a:gs pos="80000">
                  <a:srgbClr val="883230"/>
                </a:gs>
                <a:gs pos="100000">
                  <a:schemeClr val="accent2">
                    <a:shade val="94000"/>
                    <a:satMod val="135000"/>
                  </a:schemeClr>
                </a:gs>
              </a:gsLst>
            </a:gra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hemeClr val="accent2"/>
            </a:lnRef>
            <a:fillRef idx="3">
              <a:schemeClr val="accent2"/>
            </a:fillRef>
            <a:effectRef idx="3">
              <a:schemeClr val="accent2"/>
            </a:effectRef>
            <a:fontRef idx="minor">
              <a:schemeClr val="lt1"/>
            </a:fontRef>
          </p:style>
          <p:txBody>
            <a:bodyPr anchor="ctr"/>
            <a:lstStyle/>
            <a:p>
              <a:pPr algn="ctr" fontAlgn="auto">
                <a:spcBef>
                  <a:spcPts val="0"/>
                </a:spcBef>
                <a:spcAft>
                  <a:spcPts val="0"/>
                </a:spcAft>
                <a:defRPr/>
              </a:pPr>
              <a:r>
                <a:rPr lang="en-US" altLang="zh-CN" sz="2400" b="1" kern="0" dirty="0">
                  <a:solidFill>
                    <a:sysClr val="window" lastClr="FFFFFF"/>
                  </a:solidFill>
                  <a:latin typeface="Broadway" panose="04040905080B02020502" pitchFamily="82" charset="0"/>
                  <a:ea typeface="微软雅黑" panose="020B0503020204020204" pitchFamily="34" charset="-122"/>
                </a:rPr>
                <a:t>3</a:t>
              </a:r>
              <a:endParaRPr lang="zh-CN" altLang="en-US" sz="2400" b="1" kern="0" dirty="0">
                <a:solidFill>
                  <a:sysClr val="window" lastClr="FFFFFF"/>
                </a:solidFill>
                <a:latin typeface="Broadway" panose="04040905080B02020502" pitchFamily="82" charset="0"/>
                <a:ea typeface="微软雅黑" panose="020B0503020204020204" pitchFamily="34" charset="-122"/>
              </a:endParaRPr>
            </a:p>
          </p:txBody>
        </p:sp>
        <p:sp>
          <p:nvSpPr>
            <p:cNvPr id="14" name="TextBox 9"/>
            <p:cNvSpPr txBox="1"/>
            <p:nvPr/>
          </p:nvSpPr>
          <p:spPr>
            <a:xfrm>
              <a:off x="4291759" y="1827836"/>
              <a:ext cx="4361172" cy="376328"/>
            </a:xfrm>
            <a:prstGeom prst="rect">
              <a:avLst/>
            </a:prstGeom>
            <a:noFill/>
          </p:spPr>
          <p:txBody>
            <a:bodyPr>
              <a:spAutoFit/>
            </a:bodyPr>
            <a:lstStyle/>
            <a:p>
              <a:pPr algn="ctr">
                <a:defRPr/>
              </a:pPr>
              <a:r>
                <a:rPr lang="zh-CN" altLang="en-US" sz="2800" b="1" kern="0" dirty="0">
                  <a:solidFill>
                    <a:srgbClr val="883230"/>
                  </a:solidFill>
                  <a:latin typeface="微软雅黑" panose="020B0503020204020204" pitchFamily="34" charset="-122"/>
                  <a:ea typeface="微软雅黑" panose="020B0503020204020204" pitchFamily="34" charset="-122"/>
                </a:rPr>
                <a:t>地方政府债券的免税效应</a:t>
              </a:r>
              <a:endParaRPr lang="zh-CN" altLang="en-US" sz="2800" b="1" kern="0" dirty="0">
                <a:solidFill>
                  <a:srgbClr val="883230"/>
                </a:solidFill>
                <a:latin typeface="微软雅黑" panose="020B0503020204020204" pitchFamily="34" charset="-122"/>
                <a:ea typeface="微软雅黑" panose="020B0503020204020204" pitchFamily="34" charset="-122"/>
              </a:endParaRPr>
            </a:p>
          </p:txBody>
        </p:sp>
      </p:grpSp>
      <p:sp>
        <p:nvSpPr>
          <p:cNvPr id="3" name="文本框 2"/>
          <p:cNvSpPr txBox="1"/>
          <p:nvPr/>
        </p:nvSpPr>
        <p:spPr>
          <a:xfrm>
            <a:off x="395536" y="855492"/>
            <a:ext cx="2160240" cy="461665"/>
          </a:xfrm>
          <a:prstGeom prst="rect">
            <a:avLst/>
          </a:prstGeom>
          <a:noFill/>
        </p:spPr>
        <p:txBody>
          <a:bodyPr wrap="square" rtlCol="0">
            <a:spAutoFit/>
          </a:bodyPr>
          <a:lstStyle/>
          <a:p>
            <a:pPr algn="ctr">
              <a:defRPr/>
            </a:pPr>
            <a:r>
              <a:rPr lang="zh-CN" altLang="en-US" sz="2400" b="1" kern="0" dirty="0">
                <a:solidFill>
                  <a:srgbClr val="883230"/>
                </a:solidFill>
                <a:latin typeface="微软雅黑" panose="020B0503020204020204" pitchFamily="34" charset="-122"/>
                <a:ea typeface="微软雅黑" panose="020B0503020204020204" pitchFamily="34" charset="-122"/>
              </a:rPr>
              <a:t>主要内容</a:t>
            </a:r>
            <a:endParaRPr lang="en-US" altLang="zh-CN" sz="2400" b="1" kern="0" dirty="0">
              <a:latin typeface="微软雅黑" panose="020B0503020204020204" pitchFamily="34" charset="-122"/>
              <a:ea typeface="微软雅黑" panose="020B0503020204020204" pitchFamily="34" charset="-122"/>
            </a:endParaRPr>
          </a:p>
        </p:txBody>
      </p:sp>
      <p:grpSp>
        <p:nvGrpSpPr>
          <p:cNvPr id="16" name="组合 15"/>
          <p:cNvGrpSpPr/>
          <p:nvPr/>
        </p:nvGrpSpPr>
        <p:grpSpPr bwMode="auto">
          <a:xfrm>
            <a:off x="1442065" y="3913851"/>
            <a:ext cx="6667500" cy="899405"/>
            <a:chOff x="3779912" y="1777377"/>
            <a:chExt cx="4896544" cy="543606"/>
          </a:xfrm>
        </p:grpSpPr>
        <p:sp>
          <p:nvSpPr>
            <p:cNvPr id="17" name="矩形 16"/>
            <p:cNvSpPr/>
            <p:nvPr/>
          </p:nvSpPr>
          <p:spPr>
            <a:xfrm>
              <a:off x="3779912" y="1777377"/>
              <a:ext cx="4896544" cy="432320"/>
            </a:xfrm>
            <a:prstGeom prst="rect">
              <a:avLst/>
            </a:prstGeom>
            <a:ln>
              <a:solidFill>
                <a:srgbClr val="883230"/>
              </a:solidFill>
            </a:ln>
          </p:spPr>
          <p:style>
            <a:lnRef idx="2">
              <a:schemeClr val="accent2"/>
            </a:lnRef>
            <a:fillRef idx="1">
              <a:schemeClr val="lt1"/>
            </a:fillRef>
            <a:effectRef idx="0">
              <a:schemeClr val="accent2"/>
            </a:effectRef>
            <a:fontRef idx="minor">
              <a:schemeClr val="dk1"/>
            </a:fontRef>
          </p:style>
          <p:txBody>
            <a:bodyPr anchor="ctr"/>
            <a:lstStyle/>
            <a:p>
              <a:pPr algn="ctr" fontAlgn="auto">
                <a:spcBef>
                  <a:spcPts val="0"/>
                </a:spcBef>
                <a:spcAft>
                  <a:spcPts val="0"/>
                </a:spcAft>
                <a:defRPr/>
              </a:pPr>
              <a:endParaRPr lang="zh-CN" altLang="en-US" b="1" kern="0">
                <a:solidFill>
                  <a:sysClr val="window" lastClr="FFFFFF"/>
                </a:solidFill>
                <a:ea typeface="微软雅黑" panose="020B0503020204020204" pitchFamily="34" charset="-122"/>
              </a:endParaRPr>
            </a:p>
          </p:txBody>
        </p:sp>
        <p:sp>
          <p:nvSpPr>
            <p:cNvPr id="18" name="矩形 17"/>
            <p:cNvSpPr/>
            <p:nvPr/>
          </p:nvSpPr>
          <p:spPr>
            <a:xfrm>
              <a:off x="3779912" y="1781174"/>
              <a:ext cx="432048" cy="432048"/>
            </a:xfrm>
            <a:prstGeom prst="rect">
              <a:avLst/>
            </a:prstGeom>
            <a:gradFill>
              <a:gsLst>
                <a:gs pos="0">
                  <a:srgbClr val="883230"/>
                </a:gs>
                <a:gs pos="80000">
                  <a:srgbClr val="883230"/>
                </a:gs>
                <a:gs pos="100000">
                  <a:schemeClr val="accent2">
                    <a:shade val="94000"/>
                    <a:satMod val="135000"/>
                  </a:schemeClr>
                </a:gs>
              </a:gsLst>
            </a:gra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hemeClr val="accent2"/>
            </a:lnRef>
            <a:fillRef idx="3">
              <a:schemeClr val="accent2"/>
            </a:fillRef>
            <a:effectRef idx="3">
              <a:schemeClr val="accent2"/>
            </a:effectRef>
            <a:fontRef idx="minor">
              <a:schemeClr val="lt1"/>
            </a:fontRef>
          </p:style>
          <p:txBody>
            <a:bodyPr anchor="ctr"/>
            <a:lstStyle/>
            <a:p>
              <a:pPr algn="ctr" fontAlgn="auto">
                <a:spcBef>
                  <a:spcPts val="0"/>
                </a:spcBef>
                <a:spcAft>
                  <a:spcPts val="0"/>
                </a:spcAft>
                <a:defRPr/>
              </a:pPr>
              <a:r>
                <a:rPr lang="en-US" altLang="zh-CN" sz="2400" b="1" kern="0" dirty="0">
                  <a:solidFill>
                    <a:sysClr val="window" lastClr="FFFFFF"/>
                  </a:solidFill>
                  <a:latin typeface="Broadway" panose="04040905080B02020502" pitchFamily="82" charset="0"/>
                  <a:ea typeface="微软雅黑" panose="020B0503020204020204" pitchFamily="34" charset="-122"/>
                </a:rPr>
                <a:t>4</a:t>
              </a:r>
              <a:endParaRPr lang="zh-CN" altLang="en-US" sz="2400" b="1" kern="0" dirty="0">
                <a:solidFill>
                  <a:sysClr val="window" lastClr="FFFFFF"/>
                </a:solidFill>
                <a:latin typeface="Broadway" panose="04040905080B02020502" pitchFamily="82" charset="0"/>
                <a:ea typeface="微软雅黑" panose="020B0503020204020204" pitchFamily="34" charset="-122"/>
              </a:endParaRPr>
            </a:p>
          </p:txBody>
        </p:sp>
        <p:sp>
          <p:nvSpPr>
            <p:cNvPr id="19" name="TextBox 9"/>
            <p:cNvSpPr txBox="1"/>
            <p:nvPr/>
          </p:nvSpPr>
          <p:spPr>
            <a:xfrm>
              <a:off x="4291759" y="1827835"/>
              <a:ext cx="4361172" cy="493148"/>
            </a:xfrm>
            <a:prstGeom prst="rect">
              <a:avLst/>
            </a:prstGeom>
            <a:noFill/>
          </p:spPr>
          <p:txBody>
            <a:bodyPr>
              <a:spAutoFit/>
            </a:bodyPr>
            <a:lstStyle/>
            <a:p>
              <a:pPr algn="ctr">
                <a:defRPr/>
              </a:pPr>
              <a:r>
                <a:rPr lang="zh-CN" altLang="en-US" sz="2800" b="1" kern="0" dirty="0">
                  <a:solidFill>
                    <a:srgbClr val="883230"/>
                  </a:solidFill>
                  <a:latin typeface="微软雅黑" panose="020B0503020204020204" pitchFamily="34" charset="-122"/>
                  <a:ea typeface="微软雅黑" panose="020B0503020204020204" pitchFamily="34" charset="-122"/>
                </a:rPr>
                <a:t>我国地方政府债券的发展历程</a:t>
              </a:r>
              <a:endParaRPr lang="zh-CN" altLang="en-US" sz="2800" b="1" kern="0" dirty="0">
                <a:solidFill>
                  <a:srgbClr val="883230"/>
                </a:solidFill>
                <a:latin typeface="微软雅黑" panose="020B0503020204020204" pitchFamily="34" charset="-122"/>
                <a:ea typeface="微软雅黑" panose="020B0503020204020204" pitchFamily="34" charset="-122"/>
              </a:endParaRPr>
            </a:p>
          </p:txBody>
        </p:sp>
      </p:grpSp>
      <p:grpSp>
        <p:nvGrpSpPr>
          <p:cNvPr id="20" name="组合 19"/>
          <p:cNvGrpSpPr/>
          <p:nvPr/>
        </p:nvGrpSpPr>
        <p:grpSpPr bwMode="auto">
          <a:xfrm>
            <a:off x="1442065" y="4827472"/>
            <a:ext cx="6667500" cy="684000"/>
            <a:chOff x="3779912" y="1777377"/>
            <a:chExt cx="4896544" cy="561642"/>
          </a:xfrm>
        </p:grpSpPr>
        <p:sp>
          <p:nvSpPr>
            <p:cNvPr id="21" name="矩形 20"/>
            <p:cNvSpPr/>
            <p:nvPr/>
          </p:nvSpPr>
          <p:spPr>
            <a:xfrm>
              <a:off x="3779912" y="1777377"/>
              <a:ext cx="4896544" cy="561642"/>
            </a:xfrm>
            <a:prstGeom prst="rect">
              <a:avLst/>
            </a:prstGeom>
            <a:ln>
              <a:solidFill>
                <a:srgbClr val="883230"/>
              </a:solidFill>
            </a:ln>
          </p:spPr>
          <p:style>
            <a:lnRef idx="2">
              <a:schemeClr val="accent2"/>
            </a:lnRef>
            <a:fillRef idx="1">
              <a:schemeClr val="lt1"/>
            </a:fillRef>
            <a:effectRef idx="0">
              <a:schemeClr val="accent2"/>
            </a:effectRef>
            <a:fontRef idx="minor">
              <a:schemeClr val="dk1"/>
            </a:fontRef>
          </p:style>
          <p:txBody>
            <a:bodyPr anchor="ctr"/>
            <a:lstStyle/>
            <a:p>
              <a:pPr algn="ctr" fontAlgn="auto">
                <a:spcBef>
                  <a:spcPts val="0"/>
                </a:spcBef>
                <a:spcAft>
                  <a:spcPts val="0"/>
                </a:spcAft>
                <a:defRPr/>
              </a:pPr>
              <a:endParaRPr lang="zh-CN" altLang="en-US" b="1" kern="0">
                <a:solidFill>
                  <a:sysClr val="window" lastClr="FFFFFF"/>
                </a:solidFill>
                <a:ea typeface="微软雅黑" panose="020B0503020204020204" pitchFamily="34" charset="-122"/>
              </a:endParaRPr>
            </a:p>
          </p:txBody>
        </p:sp>
        <p:sp>
          <p:nvSpPr>
            <p:cNvPr id="22" name="矩形 21"/>
            <p:cNvSpPr/>
            <p:nvPr/>
          </p:nvSpPr>
          <p:spPr>
            <a:xfrm>
              <a:off x="3779912" y="1781173"/>
              <a:ext cx="432048" cy="557846"/>
            </a:xfrm>
            <a:prstGeom prst="rect">
              <a:avLst/>
            </a:prstGeom>
            <a:gradFill>
              <a:gsLst>
                <a:gs pos="0">
                  <a:srgbClr val="883230"/>
                </a:gs>
                <a:gs pos="80000">
                  <a:srgbClr val="883230"/>
                </a:gs>
                <a:gs pos="100000">
                  <a:schemeClr val="accent2">
                    <a:shade val="94000"/>
                    <a:satMod val="135000"/>
                  </a:schemeClr>
                </a:gs>
              </a:gsLst>
            </a:gra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hemeClr val="accent2"/>
            </a:lnRef>
            <a:fillRef idx="3">
              <a:schemeClr val="accent2"/>
            </a:fillRef>
            <a:effectRef idx="3">
              <a:schemeClr val="accent2"/>
            </a:effectRef>
            <a:fontRef idx="minor">
              <a:schemeClr val="lt1"/>
            </a:fontRef>
          </p:style>
          <p:txBody>
            <a:bodyPr anchor="ctr"/>
            <a:lstStyle/>
            <a:p>
              <a:pPr algn="ctr" fontAlgn="auto">
                <a:spcBef>
                  <a:spcPts val="0"/>
                </a:spcBef>
                <a:spcAft>
                  <a:spcPts val="0"/>
                </a:spcAft>
                <a:defRPr/>
              </a:pPr>
              <a:r>
                <a:rPr lang="en-US" altLang="zh-CN" sz="2400" b="1" kern="0" dirty="0">
                  <a:solidFill>
                    <a:sysClr val="window" lastClr="FFFFFF"/>
                  </a:solidFill>
                  <a:latin typeface="Broadway" panose="04040905080B02020502" pitchFamily="82" charset="0"/>
                  <a:ea typeface="微软雅黑" panose="020B0503020204020204" pitchFamily="34" charset="-122"/>
                </a:rPr>
                <a:t>5</a:t>
              </a:r>
              <a:endParaRPr lang="zh-CN" altLang="en-US" sz="2400" b="1" kern="0" dirty="0">
                <a:solidFill>
                  <a:sysClr val="window" lastClr="FFFFFF"/>
                </a:solidFill>
                <a:latin typeface="Broadway" panose="04040905080B02020502" pitchFamily="82" charset="0"/>
                <a:ea typeface="微软雅黑" panose="020B0503020204020204" pitchFamily="34" charset="-122"/>
              </a:endParaRPr>
            </a:p>
          </p:txBody>
        </p:sp>
        <p:sp>
          <p:nvSpPr>
            <p:cNvPr id="23" name="TextBox 9"/>
            <p:cNvSpPr txBox="1"/>
            <p:nvPr/>
          </p:nvSpPr>
          <p:spPr>
            <a:xfrm>
              <a:off x="4273046" y="1851902"/>
              <a:ext cx="4361172" cy="376259"/>
            </a:xfrm>
            <a:prstGeom prst="rect">
              <a:avLst/>
            </a:prstGeom>
            <a:noFill/>
          </p:spPr>
          <p:txBody>
            <a:bodyPr>
              <a:spAutoFit/>
            </a:bodyPr>
            <a:lstStyle/>
            <a:p>
              <a:pPr algn="ctr">
                <a:defRPr/>
              </a:pPr>
              <a:r>
                <a:rPr lang="zh-CN" altLang="en-US" sz="2800" b="1" kern="0" dirty="0">
                  <a:solidFill>
                    <a:srgbClr val="883230"/>
                  </a:solidFill>
                  <a:latin typeface="微软雅黑" panose="020B0503020204020204" pitchFamily="34" charset="-122"/>
                  <a:ea typeface="微软雅黑" panose="020B0503020204020204" pitchFamily="34" charset="-122"/>
                </a:rPr>
                <a:t>我国地方政府财政赤字与债务规模</a:t>
              </a:r>
              <a:endParaRPr lang="zh-CN" altLang="en-US" sz="2800" b="1" kern="0" dirty="0">
                <a:solidFill>
                  <a:srgbClr val="883230"/>
                </a:solidFill>
                <a:latin typeface="微软雅黑" panose="020B0503020204020204" pitchFamily="34" charset="-122"/>
                <a:ea typeface="微软雅黑" panose="020B0503020204020204" pitchFamily="34" charset="-122"/>
              </a:endParaRPr>
            </a:p>
          </p:txBody>
        </p:sp>
      </p:grpSp>
      <p:grpSp>
        <p:nvGrpSpPr>
          <p:cNvPr id="40" name="组合 39"/>
          <p:cNvGrpSpPr/>
          <p:nvPr/>
        </p:nvGrpSpPr>
        <p:grpSpPr bwMode="auto">
          <a:xfrm>
            <a:off x="1442065" y="5671107"/>
            <a:ext cx="6667500" cy="835268"/>
            <a:chOff x="3779912" y="1777377"/>
            <a:chExt cx="4896544" cy="497319"/>
          </a:xfrm>
        </p:grpSpPr>
        <p:sp>
          <p:nvSpPr>
            <p:cNvPr id="41" name="矩形 40"/>
            <p:cNvSpPr/>
            <p:nvPr/>
          </p:nvSpPr>
          <p:spPr>
            <a:xfrm>
              <a:off x="3779912" y="1777377"/>
              <a:ext cx="4896544" cy="432320"/>
            </a:xfrm>
            <a:prstGeom prst="rect">
              <a:avLst/>
            </a:prstGeom>
            <a:ln>
              <a:solidFill>
                <a:srgbClr val="883230"/>
              </a:solidFill>
            </a:ln>
          </p:spPr>
          <p:style>
            <a:lnRef idx="2">
              <a:schemeClr val="accent2"/>
            </a:lnRef>
            <a:fillRef idx="1">
              <a:schemeClr val="lt1"/>
            </a:fillRef>
            <a:effectRef idx="0">
              <a:schemeClr val="accent2"/>
            </a:effectRef>
            <a:fontRef idx="minor">
              <a:schemeClr val="dk1"/>
            </a:fontRef>
          </p:style>
          <p:txBody>
            <a:bodyPr anchor="ctr"/>
            <a:lstStyle/>
            <a:p>
              <a:pPr algn="ctr" fontAlgn="auto">
                <a:spcBef>
                  <a:spcPts val="0"/>
                </a:spcBef>
                <a:spcAft>
                  <a:spcPts val="0"/>
                </a:spcAft>
                <a:defRPr/>
              </a:pPr>
              <a:endParaRPr lang="zh-CN" altLang="en-US" b="1" kern="0">
                <a:solidFill>
                  <a:sysClr val="window" lastClr="FFFFFF"/>
                </a:solidFill>
                <a:ea typeface="微软雅黑" panose="020B0503020204020204" pitchFamily="34" charset="-122"/>
              </a:endParaRPr>
            </a:p>
          </p:txBody>
        </p:sp>
        <p:sp>
          <p:nvSpPr>
            <p:cNvPr id="42" name="矩形 41"/>
            <p:cNvSpPr/>
            <p:nvPr/>
          </p:nvSpPr>
          <p:spPr>
            <a:xfrm>
              <a:off x="3779912" y="1781174"/>
              <a:ext cx="432048" cy="432048"/>
            </a:xfrm>
            <a:prstGeom prst="rect">
              <a:avLst/>
            </a:prstGeom>
            <a:gradFill>
              <a:gsLst>
                <a:gs pos="0">
                  <a:srgbClr val="883230"/>
                </a:gs>
                <a:gs pos="80000">
                  <a:srgbClr val="883230"/>
                </a:gs>
                <a:gs pos="100000">
                  <a:schemeClr val="accent2">
                    <a:shade val="94000"/>
                    <a:satMod val="135000"/>
                  </a:schemeClr>
                </a:gs>
              </a:gsLst>
            </a:gra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hemeClr val="accent2"/>
            </a:lnRef>
            <a:fillRef idx="3">
              <a:schemeClr val="accent2"/>
            </a:fillRef>
            <a:effectRef idx="3">
              <a:schemeClr val="accent2"/>
            </a:effectRef>
            <a:fontRef idx="minor">
              <a:schemeClr val="lt1"/>
            </a:fontRef>
          </p:style>
          <p:txBody>
            <a:bodyPr anchor="ctr"/>
            <a:lstStyle/>
            <a:p>
              <a:pPr algn="ctr" fontAlgn="auto">
                <a:spcBef>
                  <a:spcPts val="0"/>
                </a:spcBef>
                <a:spcAft>
                  <a:spcPts val="0"/>
                </a:spcAft>
                <a:defRPr/>
              </a:pPr>
              <a:r>
                <a:rPr lang="en-US" altLang="zh-CN" sz="2400" b="1" kern="0" dirty="0">
                  <a:solidFill>
                    <a:sysClr val="window" lastClr="FFFFFF"/>
                  </a:solidFill>
                  <a:latin typeface="Broadway" panose="04040905080B02020502" pitchFamily="82" charset="0"/>
                  <a:ea typeface="微软雅黑" panose="020B0503020204020204" pitchFamily="34" charset="-122"/>
                </a:rPr>
                <a:t>6</a:t>
              </a:r>
              <a:endParaRPr lang="zh-CN" altLang="en-US" sz="2400" b="1" kern="0" dirty="0">
                <a:solidFill>
                  <a:sysClr val="window" lastClr="FFFFFF"/>
                </a:solidFill>
                <a:latin typeface="Broadway" panose="04040905080B02020502" pitchFamily="82" charset="0"/>
                <a:ea typeface="微软雅黑" panose="020B0503020204020204" pitchFamily="34" charset="-122"/>
              </a:endParaRPr>
            </a:p>
          </p:txBody>
        </p:sp>
        <p:sp>
          <p:nvSpPr>
            <p:cNvPr id="43" name="TextBox 9"/>
            <p:cNvSpPr txBox="1"/>
            <p:nvPr/>
          </p:nvSpPr>
          <p:spPr>
            <a:xfrm>
              <a:off x="4291759" y="1859414"/>
              <a:ext cx="4361172" cy="415282"/>
            </a:xfrm>
            <a:prstGeom prst="rect">
              <a:avLst/>
            </a:prstGeom>
            <a:noFill/>
          </p:spPr>
          <p:txBody>
            <a:bodyPr>
              <a:spAutoFit/>
            </a:bodyPr>
            <a:lstStyle/>
            <a:p>
              <a:pPr algn="ctr">
                <a:defRPr/>
              </a:pPr>
              <a:r>
                <a:rPr lang="zh-CN" altLang="en-US" sz="2800" b="1" kern="0" dirty="0">
                  <a:solidFill>
                    <a:srgbClr val="883230"/>
                  </a:solidFill>
                  <a:latin typeface="微软雅黑" panose="020B0503020204020204" pitchFamily="34" charset="-122"/>
                  <a:ea typeface="微软雅黑" panose="020B0503020204020204" pitchFamily="34" charset="-122"/>
                </a:rPr>
                <a:t>地方政府债务风险应急处置</a:t>
              </a:r>
              <a:endParaRPr lang="zh-CN" altLang="en-US" sz="2800" b="1" kern="0" dirty="0">
                <a:solidFill>
                  <a:srgbClr val="883230"/>
                </a:solidFill>
                <a:latin typeface="微软雅黑" panose="020B0503020204020204" pitchFamily="34" charset="-122"/>
                <a:ea typeface="微软雅黑" panose="020B0503020204020204" pitchFamily="34" charset="-122"/>
              </a:endParaRPr>
            </a:p>
          </p:txBody>
        </p:sp>
      </p:grpSp>
    </p:spTree>
  </p:cSld>
  <p:clrMapOvr>
    <a:masterClrMapping/>
  </p:clrMapOvr>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fld id="{F923ED49-D744-4066-8B28-E413A5EA25A0}" type="slidenum">
              <a:rPr lang="zh-CN" altLang="en-US" smtClean="0"/>
            </a:fld>
            <a:endParaRPr lang="zh-CN" altLang="en-US"/>
          </a:p>
        </p:txBody>
      </p:sp>
      <p:sp>
        <p:nvSpPr>
          <p:cNvPr id="4" name="文本框 3"/>
          <p:cNvSpPr txBox="1"/>
          <p:nvPr/>
        </p:nvSpPr>
        <p:spPr>
          <a:xfrm>
            <a:off x="210185" y="1289685"/>
            <a:ext cx="8667750" cy="732155"/>
          </a:xfrm>
          <a:prstGeom prst="rect">
            <a:avLst/>
          </a:prstGeom>
          <a:noFill/>
        </p:spPr>
        <p:txBody>
          <a:bodyPr wrap="square" rtlCol="0">
            <a:spAutoFit/>
          </a:bodyPr>
          <a:lstStyle/>
          <a:p>
            <a:pPr indent="457200" algn="just" fontAlgn="auto">
              <a:lnSpc>
                <a:spcPts val="2500"/>
              </a:lnSpc>
              <a:extLst>
                <a:ext uri="{35155182-B16C-46BC-9424-99874614C6A1}">
                  <wpsdc:indentchars xmlns:wpsdc="http://www.wps.cn/officeDocument/2017/drawingmlCustomData" val="200" checksum="59296752"/>
                </a:ext>
              </a:extLst>
            </a:pPr>
            <a:r>
              <a:rPr lang="zh-CN" altLang="en-US">
                <a:latin typeface="微软雅黑" panose="020B0503020204020204" pitchFamily="34" charset="-122"/>
                <a:ea typeface="微软雅黑" panose="020B0503020204020204" pitchFamily="34" charset="-122"/>
                <a:cs typeface="微软雅黑" panose="020B0503020204020204" pitchFamily="34" charset="-122"/>
              </a:rPr>
              <a:t>2015年是《预算法》修订后正式实施的第一年，地方政府债务的规范管理进入了新的历史时期，2015年地方政府债券出现了一些新的特点。</a:t>
            </a:r>
            <a:endParaRPr lang="zh-CN" altLang="en-US">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5" name="文本框 4"/>
          <p:cNvSpPr txBox="1"/>
          <p:nvPr/>
        </p:nvSpPr>
        <p:spPr>
          <a:xfrm>
            <a:off x="192405" y="724535"/>
            <a:ext cx="7731760" cy="521970"/>
          </a:xfrm>
          <a:prstGeom prst="rect">
            <a:avLst/>
          </a:prstGeom>
          <a:noFill/>
        </p:spPr>
        <p:txBody>
          <a:bodyPr wrap="square" rtlCol="0">
            <a:spAutoFit/>
          </a:bodyPr>
          <a:lstStyle/>
          <a:p>
            <a:r>
              <a:rPr lang="en-US" altLang="zh-CN" sz="2800" b="1">
                <a:latin typeface="微软雅黑" panose="020B0503020204020204" pitchFamily="34" charset="-122"/>
                <a:ea typeface="微软雅黑" panose="020B0503020204020204" pitchFamily="34" charset="-122"/>
                <a:cs typeface="微软雅黑" panose="020B0503020204020204" pitchFamily="34" charset="-122"/>
              </a:rPr>
              <a:t>   </a:t>
            </a:r>
            <a:r>
              <a:rPr lang="zh-CN" altLang="en-US" sz="2800" b="1">
                <a:latin typeface="微软雅黑" panose="020B0503020204020204" pitchFamily="34" charset="-122"/>
                <a:ea typeface="微软雅黑" panose="020B0503020204020204" pitchFamily="34" charset="-122"/>
                <a:cs typeface="微软雅黑" panose="020B0503020204020204" pitchFamily="34" charset="-122"/>
              </a:rPr>
              <a:t>五、</a:t>
            </a:r>
            <a:r>
              <a:rPr lang="zh-CN" altLang="en-US" sz="2800" b="1">
                <a:latin typeface="微软雅黑" panose="020B0503020204020204" pitchFamily="34" charset="-122"/>
                <a:ea typeface="微软雅黑" panose="020B0503020204020204" pitchFamily="34" charset="-122"/>
                <a:cs typeface="微软雅黑" panose="020B0503020204020204" pitchFamily="34" charset="-122"/>
                <a:sym typeface="+mn-ea"/>
              </a:rPr>
              <a:t>新《预算法》下的地方政府债券正式发行</a:t>
            </a:r>
            <a:endParaRPr lang="zh-CN" altLang="en-US" sz="2800" b="1">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sp>
        <p:nvSpPr>
          <p:cNvPr id="100" name="文本框 99"/>
          <p:cNvSpPr txBox="1"/>
          <p:nvPr/>
        </p:nvSpPr>
        <p:spPr>
          <a:xfrm>
            <a:off x="325120" y="2077720"/>
            <a:ext cx="3481070" cy="411480"/>
          </a:xfrm>
          <a:prstGeom prst="rect">
            <a:avLst/>
          </a:prstGeom>
          <a:noFill/>
          <a:ln w="9525">
            <a:noFill/>
          </a:ln>
        </p:spPr>
        <p:txBody>
          <a:bodyPr wrap="square">
            <a:spAutoFit/>
          </a:bodyPr>
          <a:lstStyle/>
          <a:p>
            <a:pPr marL="342900" indent="508000" algn="just" fontAlgn="auto">
              <a:lnSpc>
                <a:spcPts val="2500"/>
              </a:lnSpc>
              <a:spcAft>
                <a:spcPts val="600"/>
              </a:spcAft>
              <a:buClr>
                <a:srgbClr val="C00000"/>
              </a:buClr>
              <a:buSzPct val="120000"/>
              <a:buFont typeface="Wingdings" panose="05000000000000000000" charset="0"/>
              <a:buChar char="Ø"/>
              <a:extLst>
                <a:ext uri="{35155182-B16C-46BC-9424-99874614C6A1}">
                  <wpsdc:indentchars xmlns:wpsdc="http://www.wps.cn/officeDocument/2017/drawingmlCustomData" val="200" checksum="282533468"/>
                </a:ext>
              </a:extLst>
            </a:pPr>
            <a:r>
              <a:rPr lang="zh-CN" sz="2000" b="1">
                <a:latin typeface="微软雅黑" panose="020B0503020204020204" pitchFamily="34" charset="-122"/>
                <a:ea typeface="微软雅黑" panose="020B0503020204020204" pitchFamily="34" charset="-122"/>
                <a:cs typeface="微软雅黑" panose="020B0503020204020204" pitchFamily="34" charset="-122"/>
              </a:rPr>
              <a:t>一般债券与专项债券</a:t>
            </a:r>
            <a:endParaRPr lang="zh-CN" altLang="en-US" sz="2000" b="1">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7" name="文本框 6"/>
          <p:cNvSpPr txBox="1"/>
          <p:nvPr/>
        </p:nvSpPr>
        <p:spPr>
          <a:xfrm>
            <a:off x="2959735" y="2555875"/>
            <a:ext cx="3627120" cy="368300"/>
          </a:xfrm>
          <a:prstGeom prst="rect">
            <a:avLst/>
          </a:prstGeom>
          <a:noFill/>
        </p:spPr>
        <p:txBody>
          <a:bodyPr wrap="square" rtlCol="0">
            <a:spAutoFit/>
          </a:bodyPr>
          <a:lstStyle/>
          <a:p>
            <a:pPr algn="ctr"/>
            <a:r>
              <a:rPr lang="zh-CN" altLang="en-US" b="1">
                <a:latin typeface="微软雅黑" panose="020B0503020204020204" pitchFamily="34" charset="-122"/>
                <a:ea typeface="微软雅黑" panose="020B0503020204020204" pitchFamily="34" charset="-122"/>
              </a:rPr>
              <a:t>我国地方政府债券的种类</a:t>
            </a:r>
            <a:endParaRPr lang="zh-CN" altLang="en-US" b="1">
              <a:latin typeface="微软雅黑" panose="020B0503020204020204" pitchFamily="34" charset="-122"/>
              <a:ea typeface="微软雅黑" panose="020B0503020204020204" pitchFamily="34" charset="-122"/>
            </a:endParaRPr>
          </a:p>
        </p:txBody>
      </p:sp>
      <p:graphicFrame>
        <p:nvGraphicFramePr>
          <p:cNvPr id="8" name="表格 7"/>
          <p:cNvGraphicFramePr/>
          <p:nvPr>
            <p:custDataLst>
              <p:tags r:id="rId1"/>
            </p:custDataLst>
          </p:nvPr>
        </p:nvGraphicFramePr>
        <p:xfrm>
          <a:off x="300355" y="2945130"/>
          <a:ext cx="8577580" cy="3640455"/>
        </p:xfrm>
        <a:graphic>
          <a:graphicData uri="http://schemas.openxmlformats.org/drawingml/2006/table">
            <a:tbl>
              <a:tblPr firstRow="1" bandRow="1">
                <a:tableStyleId>{9DCAF9ED-07DC-4A11-8D7F-57B35C25682E}</a:tableStyleId>
              </a:tblPr>
              <a:tblGrid>
                <a:gridCol w="1641475"/>
                <a:gridCol w="1895475"/>
                <a:gridCol w="3181985"/>
                <a:gridCol w="1858645"/>
              </a:tblGrid>
              <a:tr h="786765">
                <a:tc gridSpan="2">
                  <a:txBody>
                    <a:bodyPr/>
                    <a:lstStyle/>
                    <a:p>
                      <a:pPr indent="0" algn="ctr">
                        <a:lnSpc>
                          <a:spcPct val="120000"/>
                        </a:lnSpc>
                        <a:spcBef>
                          <a:spcPts val="0"/>
                        </a:spcBef>
                        <a:spcAft>
                          <a:spcPts val="0"/>
                        </a:spcAft>
                        <a:buNone/>
                      </a:pPr>
                      <a:r>
                        <a:rPr lang="en-US" sz="1500" spc="120">
                          <a:latin typeface="微软雅黑" panose="020B0503020204020204" pitchFamily="34" charset="-122"/>
                          <a:ea typeface="微软雅黑" panose="020B0503020204020204" pitchFamily="34" charset="-122"/>
                        </a:rPr>
                        <a:t>债券品种</a:t>
                      </a:r>
                      <a:endParaRPr lang="en-US" sz="1500" spc="120">
                        <a:latin typeface="微软雅黑" panose="020B0503020204020204" pitchFamily="34" charset="-122"/>
                        <a:ea typeface="微软雅黑" panose="020B0503020204020204" pitchFamily="34" charset="-122"/>
                      </a:endParaRPr>
                    </a:p>
                  </a:txBody>
                  <a:tcPr marL="25400" marR="25400" marT="6350" marB="6350" anchor="ctr"/>
                </a:tc>
                <a:tc hMerge="1">
                  <a:tcPr/>
                </a:tc>
                <a:tc>
                  <a:txBody>
                    <a:bodyPr/>
                    <a:lstStyle/>
                    <a:p>
                      <a:pPr indent="0" algn="ctr">
                        <a:lnSpc>
                          <a:spcPct val="120000"/>
                        </a:lnSpc>
                        <a:spcBef>
                          <a:spcPts val="0"/>
                        </a:spcBef>
                        <a:spcAft>
                          <a:spcPts val="0"/>
                        </a:spcAft>
                        <a:buNone/>
                      </a:pPr>
                      <a:r>
                        <a:rPr lang="en-US" sz="1500" spc="120">
                          <a:latin typeface="微软雅黑" panose="020B0503020204020204" pitchFamily="34" charset="-122"/>
                          <a:ea typeface="微软雅黑" panose="020B0503020204020204" pitchFamily="34" charset="-122"/>
                        </a:rPr>
                        <a:t>偿债资金来源</a:t>
                      </a:r>
                      <a:endParaRPr lang="en-US" sz="1500" spc="120">
                        <a:latin typeface="微软雅黑" panose="020B0503020204020204" pitchFamily="34" charset="-122"/>
                        <a:ea typeface="微软雅黑" panose="020B0503020204020204" pitchFamily="34" charset="-122"/>
                      </a:endParaRPr>
                    </a:p>
                  </a:txBody>
                  <a:tcPr marL="25400" marR="25400" marT="6350" marB="6350" anchor="ctr"/>
                </a:tc>
                <a:tc>
                  <a:txBody>
                    <a:bodyPr/>
                    <a:lstStyle/>
                    <a:p>
                      <a:pPr indent="0" algn="ctr">
                        <a:lnSpc>
                          <a:spcPct val="120000"/>
                        </a:lnSpc>
                        <a:spcBef>
                          <a:spcPts val="0"/>
                        </a:spcBef>
                        <a:spcAft>
                          <a:spcPts val="0"/>
                        </a:spcAft>
                        <a:buNone/>
                      </a:pPr>
                      <a:r>
                        <a:rPr lang="en-US" sz="1500" spc="120">
                          <a:latin typeface="微软雅黑" panose="020B0503020204020204" pitchFamily="34" charset="-122"/>
                          <a:ea typeface="微软雅黑" panose="020B0503020204020204" pitchFamily="34" charset="-122"/>
                        </a:rPr>
                        <a:t>募集资金投资项目的特点</a:t>
                      </a:r>
                      <a:endParaRPr lang="en-US" sz="1500" spc="120">
                        <a:latin typeface="微软雅黑" panose="020B0503020204020204" pitchFamily="34" charset="-122"/>
                        <a:ea typeface="微软雅黑" panose="020B0503020204020204" pitchFamily="34" charset="-122"/>
                      </a:endParaRPr>
                    </a:p>
                  </a:txBody>
                  <a:tcPr marL="25400" marR="25400" marT="6350" marB="6350" anchor="ctr"/>
                </a:tc>
              </a:tr>
              <a:tr h="602615">
                <a:tc gridSpan="2">
                  <a:txBody>
                    <a:bodyPr/>
                    <a:lstStyle/>
                    <a:p>
                      <a:pPr indent="0" algn="ctr">
                        <a:lnSpc>
                          <a:spcPct val="120000"/>
                        </a:lnSpc>
                        <a:spcBef>
                          <a:spcPts val="0"/>
                        </a:spcBef>
                        <a:spcAft>
                          <a:spcPts val="0"/>
                        </a:spcAft>
                        <a:buNone/>
                      </a:pPr>
                      <a:r>
                        <a:rPr lang="en-US" sz="1500" spc="120">
                          <a:latin typeface="微软雅黑" panose="020B0503020204020204" pitchFamily="34" charset="-122"/>
                          <a:ea typeface="微软雅黑" panose="020B0503020204020204" pitchFamily="34" charset="-122"/>
                        </a:rPr>
                        <a:t>地方政府一般债券</a:t>
                      </a:r>
                      <a:endParaRPr lang="en-US" sz="1500" spc="120">
                        <a:latin typeface="微软雅黑" panose="020B0503020204020204" pitchFamily="34" charset="-122"/>
                        <a:ea typeface="微软雅黑" panose="020B0503020204020204" pitchFamily="34" charset="-122"/>
                      </a:endParaRPr>
                    </a:p>
                  </a:txBody>
                  <a:tcPr marL="25400" marR="25400" marT="6350" marB="6350" anchor="ctr"/>
                </a:tc>
                <a:tc hMerge="1">
                  <a:tcPr/>
                </a:tc>
                <a:tc>
                  <a:txBody>
                    <a:bodyPr/>
                    <a:lstStyle/>
                    <a:p>
                      <a:pPr indent="0" algn="ctr">
                        <a:lnSpc>
                          <a:spcPct val="120000"/>
                        </a:lnSpc>
                        <a:spcBef>
                          <a:spcPts val="0"/>
                        </a:spcBef>
                        <a:spcAft>
                          <a:spcPts val="0"/>
                        </a:spcAft>
                        <a:buNone/>
                      </a:pPr>
                      <a:r>
                        <a:rPr lang="en-US" sz="1500" spc="120">
                          <a:latin typeface="微软雅黑" panose="020B0503020204020204" pitchFamily="34" charset="-122"/>
                          <a:ea typeface="微软雅黑" panose="020B0503020204020204" pitchFamily="34" charset="-122"/>
                        </a:rPr>
                        <a:t>以税收等一般公共预算收入偿还</a:t>
                      </a:r>
                      <a:endParaRPr lang="en-US" sz="1500" spc="120">
                        <a:latin typeface="微软雅黑" panose="020B0503020204020204" pitchFamily="34" charset="-122"/>
                        <a:ea typeface="微软雅黑" panose="020B0503020204020204" pitchFamily="34" charset="-122"/>
                      </a:endParaRPr>
                    </a:p>
                  </a:txBody>
                  <a:tcPr marL="25400" marR="25400" marT="6350" marB="6350" anchor="ctr"/>
                </a:tc>
                <a:tc>
                  <a:txBody>
                    <a:bodyPr/>
                    <a:lstStyle/>
                    <a:p>
                      <a:pPr indent="0" algn="ctr">
                        <a:lnSpc>
                          <a:spcPct val="120000"/>
                        </a:lnSpc>
                        <a:spcBef>
                          <a:spcPts val="0"/>
                        </a:spcBef>
                        <a:spcAft>
                          <a:spcPts val="0"/>
                        </a:spcAft>
                        <a:buNone/>
                      </a:pPr>
                      <a:r>
                        <a:rPr lang="en-US" sz="1500" spc="120">
                          <a:latin typeface="微软雅黑" panose="020B0503020204020204" pitchFamily="34" charset="-122"/>
                          <a:ea typeface="微软雅黑" panose="020B0503020204020204" pitchFamily="34" charset="-122"/>
                        </a:rPr>
                        <a:t>对应项目没有收益</a:t>
                      </a:r>
                      <a:endParaRPr lang="en-US" sz="1500" spc="120">
                        <a:latin typeface="微软雅黑" panose="020B0503020204020204" pitchFamily="34" charset="-122"/>
                        <a:ea typeface="微软雅黑" panose="020B0503020204020204" pitchFamily="34" charset="-122"/>
                      </a:endParaRPr>
                    </a:p>
                  </a:txBody>
                  <a:tcPr marL="25400" marR="25400" marT="6350" marB="6350" anchor="ctr"/>
                </a:tc>
              </a:tr>
              <a:tr h="902335">
                <a:tc rowSpan="2">
                  <a:txBody>
                    <a:bodyPr/>
                    <a:lstStyle/>
                    <a:p>
                      <a:pPr indent="0" algn="ctr">
                        <a:lnSpc>
                          <a:spcPct val="120000"/>
                        </a:lnSpc>
                        <a:spcBef>
                          <a:spcPts val="0"/>
                        </a:spcBef>
                        <a:spcAft>
                          <a:spcPts val="0"/>
                        </a:spcAft>
                        <a:buNone/>
                      </a:pPr>
                      <a:r>
                        <a:rPr lang="en-US" sz="1300" spc="120">
                          <a:latin typeface="微软雅黑" panose="020B0503020204020204" pitchFamily="34" charset="-122"/>
                          <a:ea typeface="微软雅黑" panose="020B0503020204020204" pitchFamily="34" charset="-122"/>
                        </a:rPr>
                        <a:t>地方政府专项债券</a:t>
                      </a:r>
                      <a:endParaRPr lang="en-US" sz="1300" spc="120">
                        <a:latin typeface="微软雅黑" panose="020B0503020204020204" pitchFamily="34" charset="-122"/>
                        <a:ea typeface="微软雅黑" panose="020B0503020204020204" pitchFamily="34" charset="-122"/>
                      </a:endParaRPr>
                    </a:p>
                  </a:txBody>
                  <a:tcPr marL="25400" marR="25400" marT="6350" marB="6350" anchor="ctr">
                    <a:solidFill>
                      <a:srgbClr val="F4E9E9"/>
                    </a:solidFill>
                  </a:tcPr>
                </a:tc>
                <a:tc>
                  <a:txBody>
                    <a:bodyPr/>
                    <a:lstStyle/>
                    <a:p>
                      <a:pPr indent="0" algn="ctr">
                        <a:lnSpc>
                          <a:spcPct val="120000"/>
                        </a:lnSpc>
                        <a:spcBef>
                          <a:spcPts val="0"/>
                        </a:spcBef>
                        <a:spcAft>
                          <a:spcPts val="0"/>
                        </a:spcAft>
                        <a:buNone/>
                      </a:pPr>
                      <a:r>
                        <a:rPr lang="en-US" sz="1300" spc="120">
                          <a:latin typeface="微软雅黑" panose="020B0503020204020204" pitchFamily="34" charset="-122"/>
                          <a:ea typeface="微软雅黑" panose="020B0503020204020204" pitchFamily="34" charset="-122"/>
                        </a:rPr>
                        <a:t>普通专项债券</a:t>
                      </a:r>
                      <a:endParaRPr lang="en-US" sz="1300" spc="120">
                        <a:latin typeface="微软雅黑" panose="020B0503020204020204" pitchFamily="34" charset="-122"/>
                        <a:ea typeface="微软雅黑" panose="020B0503020204020204" pitchFamily="34" charset="-122"/>
                      </a:endParaRPr>
                    </a:p>
                  </a:txBody>
                  <a:tcPr marL="25400" marR="25400" marT="6350" marB="6350" anchor="ctr">
                    <a:solidFill>
                      <a:srgbClr val="F4E9E9"/>
                    </a:solidFill>
                  </a:tcPr>
                </a:tc>
                <a:tc>
                  <a:txBody>
                    <a:bodyPr/>
                    <a:lstStyle/>
                    <a:p>
                      <a:pPr indent="0" algn="l">
                        <a:lnSpc>
                          <a:spcPct val="120000"/>
                        </a:lnSpc>
                        <a:spcBef>
                          <a:spcPts val="0"/>
                        </a:spcBef>
                        <a:spcAft>
                          <a:spcPts val="0"/>
                        </a:spcAft>
                        <a:buNone/>
                      </a:pPr>
                      <a:r>
                        <a:rPr lang="en-US" sz="1300" spc="120">
                          <a:latin typeface="微软雅黑" panose="020B0503020204020204" pitchFamily="34" charset="-122"/>
                          <a:ea typeface="微软雅黑" panose="020B0503020204020204" pitchFamily="34" charset="-122"/>
                        </a:rPr>
                        <a:t>以对应的政府性基金或专项收入偿还</a:t>
                      </a:r>
                      <a:endParaRPr lang="en-US" sz="1300" spc="120">
                        <a:latin typeface="微软雅黑" panose="020B0503020204020204" pitchFamily="34" charset="-122"/>
                        <a:ea typeface="微软雅黑" panose="020B0503020204020204" pitchFamily="34" charset="-122"/>
                      </a:endParaRPr>
                    </a:p>
                  </a:txBody>
                  <a:tcPr marL="25400" marR="25400" marT="6350" marB="6350" anchor="ctr"/>
                </a:tc>
                <a:tc>
                  <a:txBody>
                    <a:bodyPr/>
                    <a:lstStyle/>
                    <a:p>
                      <a:pPr indent="0" algn="l">
                        <a:lnSpc>
                          <a:spcPct val="120000"/>
                        </a:lnSpc>
                        <a:spcBef>
                          <a:spcPts val="0"/>
                        </a:spcBef>
                        <a:spcAft>
                          <a:spcPts val="0"/>
                        </a:spcAft>
                        <a:buNone/>
                      </a:pPr>
                      <a:r>
                        <a:rPr lang="en-US" sz="1300" spc="120">
                          <a:latin typeface="微软雅黑" panose="020B0503020204020204" pitchFamily="34" charset="-122"/>
                          <a:ea typeface="微软雅黑" panose="020B0503020204020204" pitchFamily="34" charset="-122"/>
                        </a:rPr>
                        <a:t>对应项目有一定收益</a:t>
                      </a:r>
                      <a:endParaRPr lang="en-US" sz="1300" spc="120">
                        <a:latin typeface="微软雅黑" panose="020B0503020204020204" pitchFamily="34" charset="-122"/>
                        <a:ea typeface="微软雅黑" panose="020B0503020204020204" pitchFamily="34" charset="-122"/>
                      </a:endParaRPr>
                    </a:p>
                  </a:txBody>
                  <a:tcPr marL="25400" marR="25400" marT="6350" marB="6350" anchor="ctr"/>
                </a:tc>
              </a:tr>
              <a:tr h="1348740">
                <a:tc vMerge="1">
                  <a:tcPr/>
                </a:tc>
                <a:tc>
                  <a:txBody>
                    <a:bodyPr/>
                    <a:lstStyle/>
                    <a:p>
                      <a:pPr indent="0" algn="ctr">
                        <a:lnSpc>
                          <a:spcPct val="120000"/>
                        </a:lnSpc>
                        <a:spcBef>
                          <a:spcPts val="0"/>
                        </a:spcBef>
                        <a:spcAft>
                          <a:spcPts val="0"/>
                        </a:spcAft>
                        <a:buNone/>
                      </a:pPr>
                      <a:r>
                        <a:rPr lang="en-US" sz="1300" spc="120">
                          <a:latin typeface="微软雅黑" panose="020B0503020204020204" pitchFamily="34" charset="-122"/>
                          <a:ea typeface="微软雅黑" panose="020B0503020204020204" pitchFamily="34" charset="-122"/>
                        </a:rPr>
                        <a:t>项目收益类专项债券</a:t>
                      </a:r>
                      <a:endParaRPr lang="en-US" sz="1300" spc="120">
                        <a:latin typeface="微软雅黑" panose="020B0503020204020204" pitchFamily="34" charset="-122"/>
                        <a:ea typeface="微软雅黑" panose="020B0503020204020204" pitchFamily="34" charset="-122"/>
                      </a:endParaRPr>
                    </a:p>
                  </a:txBody>
                  <a:tcPr marL="25400" marR="25400" marT="6350" marB="6350" anchor="ctr">
                    <a:solidFill>
                      <a:srgbClr val="F4E9E9"/>
                    </a:solidFill>
                  </a:tcPr>
                </a:tc>
                <a:tc>
                  <a:txBody>
                    <a:bodyPr/>
                    <a:lstStyle/>
                    <a:p>
                      <a:pPr indent="0" algn="l">
                        <a:lnSpc>
                          <a:spcPct val="120000"/>
                        </a:lnSpc>
                        <a:spcBef>
                          <a:spcPts val="0"/>
                        </a:spcBef>
                        <a:spcAft>
                          <a:spcPts val="0"/>
                        </a:spcAft>
                        <a:buNone/>
                      </a:pPr>
                      <a:r>
                        <a:rPr lang="en-US" sz="1300" spc="120">
                          <a:latin typeface="微软雅黑" panose="020B0503020204020204" pitchFamily="34" charset="-122"/>
                          <a:ea typeface="微软雅黑" panose="020B0503020204020204" pitchFamily="34" charset="-122"/>
                        </a:rPr>
                        <a:t>又称为：项目收益与融资自求平衡的地方政府专项债券，偿债资金主要来自项目建设完成后运营产生的专项收入。</a:t>
                      </a:r>
                      <a:endParaRPr lang="en-US" sz="1300" spc="120">
                        <a:latin typeface="微软雅黑" panose="020B0503020204020204" pitchFamily="34" charset="-122"/>
                        <a:ea typeface="微软雅黑" panose="020B0503020204020204" pitchFamily="34" charset="-122"/>
                      </a:endParaRPr>
                    </a:p>
                  </a:txBody>
                  <a:tcPr marL="25400" marR="25400" marT="6350" marB="6350" anchor="ctr"/>
                </a:tc>
                <a:tc>
                  <a:txBody>
                    <a:bodyPr/>
                    <a:lstStyle/>
                    <a:p>
                      <a:pPr indent="0" algn="l">
                        <a:lnSpc>
                          <a:spcPct val="120000"/>
                        </a:lnSpc>
                        <a:spcBef>
                          <a:spcPts val="0"/>
                        </a:spcBef>
                        <a:spcAft>
                          <a:spcPts val="0"/>
                        </a:spcAft>
                        <a:buNone/>
                      </a:pPr>
                      <a:r>
                        <a:rPr lang="en-US" sz="1300" spc="120">
                          <a:latin typeface="微软雅黑" panose="020B0503020204020204" pitchFamily="34" charset="-122"/>
                          <a:ea typeface="微软雅黑" panose="020B0503020204020204" pitchFamily="34" charset="-122"/>
                        </a:rPr>
                        <a:t>所对应的项目，必须能够产生持续稳定的现金流收入，且能够完全覆盖还本付息的规模。</a:t>
                      </a:r>
                      <a:endParaRPr lang="en-US" sz="1300" spc="120">
                        <a:latin typeface="微软雅黑" panose="020B0503020204020204" pitchFamily="34" charset="-122"/>
                        <a:ea typeface="微软雅黑" panose="020B0503020204020204" pitchFamily="34" charset="-122"/>
                      </a:endParaRPr>
                    </a:p>
                  </a:txBody>
                  <a:tcPr marL="25400" marR="25400" marT="6350" marB="6350" anchor="ctr"/>
                </a:tc>
              </a:tr>
            </a:tbl>
          </a:graphicData>
        </a:graphic>
      </p:graphicFrame>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fld id="{F923ED49-D744-4066-8B28-E413A5EA25A0}" type="slidenum">
              <a:rPr lang="zh-CN" altLang="en-US" smtClean="0"/>
            </a:fld>
            <a:endParaRPr lang="zh-CN" altLang="en-US"/>
          </a:p>
        </p:txBody>
      </p:sp>
      <p:sp>
        <p:nvSpPr>
          <p:cNvPr id="3" name="文本框 2"/>
          <p:cNvSpPr txBox="1"/>
          <p:nvPr/>
        </p:nvSpPr>
        <p:spPr>
          <a:xfrm>
            <a:off x="36830" y="674370"/>
            <a:ext cx="8999666" cy="5975803"/>
          </a:xfrm>
          <a:prstGeom prst="rect">
            <a:avLst/>
          </a:prstGeom>
          <a:noFill/>
        </p:spPr>
        <p:txBody>
          <a:bodyPr wrap="square" rtlCol="0">
            <a:spAutoFit/>
          </a:bodyPr>
          <a:lstStyle/>
          <a:p>
            <a:pPr marL="285750" indent="508000" algn="just" fontAlgn="auto">
              <a:lnSpc>
                <a:spcPts val="2200"/>
              </a:lnSpc>
              <a:spcAft>
                <a:spcPts val="600"/>
              </a:spcAft>
              <a:buClr>
                <a:srgbClr val="C00000"/>
              </a:buClr>
              <a:buSzPct val="120000"/>
              <a:buFont typeface="Wingdings" panose="05000000000000000000" charset="0"/>
              <a:buChar char="Ø"/>
              <a:extLst>
                <a:ext uri="{35155182-B16C-46BC-9424-99874614C6A1}">
                  <wpsdc:indentchars xmlns:wpsdc="http://www.wps.cn/officeDocument/2017/drawingmlCustomData" val="200" checksum="282533468"/>
                </a:ext>
              </a:extLst>
            </a:pPr>
            <a:r>
              <a:rPr lang="zh-CN" altLang="en-US" sz="2000" b="1" dirty="0">
                <a:latin typeface="微软雅黑" panose="020B0503020204020204" pitchFamily="34" charset="-122"/>
                <a:ea typeface="微软雅黑" panose="020B0503020204020204" pitchFamily="34" charset="-122"/>
              </a:rPr>
              <a:t>地方政府债务实施余额限额管理制度</a:t>
            </a:r>
            <a:endParaRPr lang="zh-CN" altLang="en-US" sz="2000" b="1" dirty="0">
              <a:latin typeface="微软雅黑" panose="020B0503020204020204" pitchFamily="34" charset="-122"/>
              <a:ea typeface="微软雅黑" panose="020B0503020204020204" pitchFamily="34" charset="-122"/>
            </a:endParaRPr>
          </a:p>
          <a:p>
            <a:pPr marL="285750" indent="-285750" algn="just" fontAlgn="auto">
              <a:lnSpc>
                <a:spcPts val="2200"/>
              </a:lnSpc>
              <a:spcAft>
                <a:spcPts val="600"/>
              </a:spcAft>
            </a:pPr>
            <a:r>
              <a:rPr lang="zh-CN" altLang="en-US" dirty="0">
                <a:latin typeface="微软雅黑" panose="020B0503020204020204" pitchFamily="34" charset="-122"/>
                <a:ea typeface="微软雅黑" panose="020B0503020204020204" pitchFamily="34" charset="-122"/>
              </a:rPr>
              <a:t>      按照新预算法要求，</a:t>
            </a:r>
            <a:r>
              <a:rPr lang="zh-CN" altLang="en-US" b="1" dirty="0">
                <a:solidFill>
                  <a:srgbClr val="C00000"/>
                </a:solidFill>
                <a:latin typeface="微软雅黑" panose="020B0503020204020204" pitchFamily="34" charset="-122"/>
                <a:ea typeface="微软雅黑" panose="020B0503020204020204" pitchFamily="34" charset="-122"/>
              </a:rPr>
              <a:t>对地方政府债务余额实行限额管理</a:t>
            </a:r>
            <a:r>
              <a:rPr lang="zh-CN" altLang="en-US" dirty="0">
                <a:latin typeface="微软雅黑" panose="020B0503020204020204" pitchFamily="34" charset="-122"/>
                <a:ea typeface="微软雅黑" panose="020B0503020204020204" pitchFamily="34" charset="-122"/>
              </a:rPr>
              <a:t>。</a:t>
            </a:r>
            <a:r>
              <a:rPr lang="zh-CN" altLang="en-US" b="1" dirty="0">
                <a:latin typeface="微软雅黑" panose="020B0503020204020204" pitchFamily="34" charset="-122"/>
                <a:ea typeface="微软雅黑" panose="020B0503020204020204" pitchFamily="34" charset="-122"/>
              </a:rPr>
              <a:t>具体做法：</a:t>
            </a:r>
            <a:endParaRPr lang="zh-CN" altLang="en-US" dirty="0">
              <a:latin typeface="微软雅黑" panose="020B0503020204020204" pitchFamily="34" charset="-122"/>
              <a:ea typeface="微软雅黑" panose="020B0503020204020204" pitchFamily="34" charset="-122"/>
            </a:endParaRPr>
          </a:p>
          <a:p>
            <a:pPr indent="457200" algn="just" fontAlgn="auto">
              <a:lnSpc>
                <a:spcPts val="2200"/>
              </a:lnSpc>
              <a:spcAft>
                <a:spcPts val="600"/>
              </a:spcAft>
            </a:pPr>
            <a:r>
              <a:rPr lang="zh-CN" altLang="en-US" sz="1600" b="1" dirty="0">
                <a:latin typeface="微软雅黑" panose="020B0503020204020204" pitchFamily="34" charset="-122"/>
                <a:ea typeface="微软雅黑" panose="020B0503020204020204" pitchFamily="34" charset="-122"/>
              </a:rPr>
              <a:t>一是</a:t>
            </a:r>
            <a:r>
              <a:rPr lang="zh-CN" altLang="en-US" sz="1600" dirty="0">
                <a:latin typeface="微软雅黑" panose="020B0503020204020204" pitchFamily="34" charset="-122"/>
                <a:ea typeface="微软雅黑" panose="020B0503020204020204" pitchFamily="34" charset="-122"/>
              </a:rPr>
              <a:t>在不突破债务风险控制指标的前提下，全国地方政府债务限额由国务院根据国家宏观经济形势等因素确定。当经济下行压力大、需要实施积极财政政策时，适当扩大当年新增债务限额；当经济形势好转、需要实施稳健财政政策或适度从紧财政政策时，适当削减当年新增债务限额或减少债务总限额。</a:t>
            </a:r>
            <a:endParaRPr lang="zh-CN" altLang="en-US" sz="1600" dirty="0">
              <a:latin typeface="微软雅黑" panose="020B0503020204020204" pitchFamily="34" charset="-122"/>
              <a:ea typeface="微软雅黑" panose="020B0503020204020204" pitchFamily="34" charset="-122"/>
            </a:endParaRPr>
          </a:p>
          <a:p>
            <a:pPr indent="457200" algn="just" fontAlgn="auto">
              <a:lnSpc>
                <a:spcPts val="2200"/>
              </a:lnSpc>
              <a:spcAft>
                <a:spcPts val="600"/>
              </a:spcAft>
            </a:pPr>
            <a:r>
              <a:rPr lang="zh-CN" altLang="en-US" sz="1600" b="1" dirty="0">
                <a:latin typeface="微软雅黑" panose="020B0503020204020204" pitchFamily="34" charset="-122"/>
                <a:ea typeface="微软雅黑" panose="020B0503020204020204" pitchFamily="34" charset="-122"/>
              </a:rPr>
              <a:t>二是</a:t>
            </a:r>
            <a:r>
              <a:rPr lang="zh-CN" altLang="en-US" sz="1600" dirty="0">
                <a:latin typeface="微软雅黑" panose="020B0503020204020204" pitchFamily="34" charset="-122"/>
                <a:ea typeface="微软雅黑" panose="020B0503020204020204" pitchFamily="34" charset="-122"/>
              </a:rPr>
              <a:t>每年全国地方政府债务新增限额和总限额，由国务院报全国人民代表大会或全国人大常委会审批。年度预算执行中，如出现特殊情况需要增加全国地方政府债务新增限额，由国务院提请全国人大常委会审批。</a:t>
            </a:r>
            <a:endParaRPr lang="zh-CN" altLang="en-US" sz="1600" dirty="0">
              <a:latin typeface="微软雅黑" panose="020B0503020204020204" pitchFamily="34" charset="-122"/>
              <a:ea typeface="微软雅黑" panose="020B0503020204020204" pitchFamily="34" charset="-122"/>
            </a:endParaRPr>
          </a:p>
          <a:p>
            <a:pPr indent="457200" algn="just" fontAlgn="auto">
              <a:lnSpc>
                <a:spcPts val="2200"/>
              </a:lnSpc>
              <a:spcAft>
                <a:spcPts val="600"/>
              </a:spcAft>
            </a:pPr>
            <a:r>
              <a:rPr lang="zh-CN" altLang="en-US" sz="1600" b="1" dirty="0">
                <a:latin typeface="微软雅黑" panose="020B0503020204020204" pitchFamily="34" charset="-122"/>
                <a:ea typeface="微软雅黑" panose="020B0503020204020204" pitchFamily="34" charset="-122"/>
              </a:rPr>
              <a:t>三是</a:t>
            </a:r>
            <a:r>
              <a:rPr lang="zh-CN" altLang="en-US" sz="1600" dirty="0">
                <a:latin typeface="微软雅黑" panose="020B0503020204020204" pitchFamily="34" charset="-122"/>
                <a:ea typeface="微软雅黑" panose="020B0503020204020204" pitchFamily="34" charset="-122"/>
              </a:rPr>
              <a:t>每年分地区地方政府债务新增限额和总限额，由财政部在全国人大或其常委会批准的限额内提出方案，报国务院批准后下达各省级人民政府，并向社会公开。</a:t>
            </a:r>
            <a:endParaRPr lang="zh-CN" altLang="en-US" sz="1600" dirty="0">
              <a:latin typeface="微软雅黑" panose="020B0503020204020204" pitchFamily="34" charset="-122"/>
              <a:ea typeface="微软雅黑" panose="020B0503020204020204" pitchFamily="34" charset="-122"/>
            </a:endParaRPr>
          </a:p>
          <a:p>
            <a:pPr indent="457200" algn="just" fontAlgn="auto">
              <a:lnSpc>
                <a:spcPts val="2200"/>
              </a:lnSpc>
              <a:spcAft>
                <a:spcPts val="600"/>
              </a:spcAft>
            </a:pPr>
            <a:r>
              <a:rPr lang="zh-CN" altLang="en-US" sz="1600" b="1" dirty="0">
                <a:latin typeface="微软雅黑" panose="020B0503020204020204" pitchFamily="34" charset="-122"/>
                <a:ea typeface="微软雅黑" panose="020B0503020204020204" pitchFamily="34" charset="-122"/>
              </a:rPr>
              <a:t>四是</a:t>
            </a:r>
            <a:r>
              <a:rPr lang="zh-CN" altLang="en-US" sz="1600" dirty="0">
                <a:latin typeface="微软雅黑" panose="020B0503020204020204" pitchFamily="34" charset="-122"/>
                <a:ea typeface="微软雅黑" panose="020B0503020204020204" pitchFamily="34" charset="-122"/>
              </a:rPr>
              <a:t>省级人民政府依照下达的限额编制预算调整方案，报同级人大常委会批准。市县级政府确需举借债务的，依照省级人民政府下达的限额编制预算调整方案，报同级人大常委会批准，由省级人民政府代为举借。地方政府要在每年预算调整方案中如实反映债务余额变化情况，向同级人大常委会报告。</a:t>
            </a:r>
            <a:endParaRPr lang="zh-CN" altLang="en-US" sz="1600" dirty="0">
              <a:latin typeface="微软雅黑" panose="020B0503020204020204" pitchFamily="34" charset="-122"/>
              <a:ea typeface="微软雅黑" panose="020B0503020204020204" pitchFamily="34" charset="-122"/>
            </a:endParaRPr>
          </a:p>
          <a:p>
            <a:pPr indent="457200" algn="just" fontAlgn="auto">
              <a:lnSpc>
                <a:spcPts val="2200"/>
              </a:lnSpc>
              <a:spcAft>
                <a:spcPts val="600"/>
              </a:spcAft>
            </a:pPr>
            <a:r>
              <a:rPr lang="zh-CN" altLang="en-US" sz="1600" b="1" dirty="0">
                <a:latin typeface="微软雅黑" panose="020B0503020204020204" pitchFamily="34" charset="-122"/>
                <a:ea typeface="微软雅黑" panose="020B0503020204020204" pitchFamily="34" charset="-122"/>
              </a:rPr>
              <a:t>五是</a:t>
            </a:r>
            <a:r>
              <a:rPr lang="zh-CN" altLang="en-US" sz="1600" dirty="0">
                <a:latin typeface="微软雅黑" panose="020B0503020204020204" pitchFamily="34" charset="-122"/>
                <a:ea typeface="微软雅黑" panose="020B0503020204020204" pitchFamily="34" charset="-122"/>
              </a:rPr>
              <a:t>省级财政部门在批准的地方政府债务限额内，合理搭配债券期限，安排债券发行兑付。中央和省级财政部门每半年向同级人大有关专门委员会书面报告地方政府债券发行和兑付等情况。</a:t>
            </a:r>
            <a:endParaRPr lang="zh-CN" altLang="en-US" sz="1600" dirty="0">
              <a:latin typeface="微软雅黑" panose="020B0503020204020204" pitchFamily="34" charset="-122"/>
              <a:ea typeface="微软雅黑" panose="020B0503020204020204" pitchFamily="34" charset="-122"/>
            </a:endParaRPr>
          </a:p>
          <a:p>
            <a:pPr indent="457200" algn="just" fontAlgn="auto">
              <a:lnSpc>
                <a:spcPts val="2200"/>
              </a:lnSpc>
              <a:spcAft>
                <a:spcPts val="600"/>
              </a:spcAft>
            </a:pPr>
            <a:r>
              <a:rPr lang="zh-CN" altLang="en-US" sz="1600" b="1" dirty="0">
                <a:latin typeface="微软雅黑" panose="020B0503020204020204" pitchFamily="34" charset="-122"/>
                <a:ea typeface="微软雅黑" panose="020B0503020204020204" pitchFamily="34" charset="-122"/>
              </a:rPr>
              <a:t>六是</a:t>
            </a:r>
            <a:r>
              <a:rPr lang="zh-CN" altLang="en-US" sz="1600" dirty="0">
                <a:latin typeface="微软雅黑" panose="020B0503020204020204" pitchFamily="34" charset="-122"/>
                <a:ea typeface="微软雅黑" panose="020B0503020204020204" pitchFamily="34" charset="-122"/>
              </a:rPr>
              <a:t>为加快预算执行进度和提高资金使用效率，便于地方及早做好发债准备工作，以后年度拟参照提前下达转移支付的做法，在上一年度提前下达部分新增债务限额。</a:t>
            </a:r>
            <a:endParaRPr lang="zh-CN" altLang="en-US" sz="1600" dirty="0">
              <a:latin typeface="微软雅黑" panose="020B0503020204020204" pitchFamily="34" charset="-122"/>
              <a:ea typeface="微软雅黑" panose="020B0503020204020204" pitchFamily="34" charset="-122"/>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fld id="{F923ED49-D744-4066-8B28-E413A5EA25A0}" type="slidenum">
              <a:rPr lang="zh-CN" altLang="en-US" smtClean="0"/>
            </a:fld>
            <a:endParaRPr lang="zh-CN" altLang="en-US"/>
          </a:p>
        </p:txBody>
      </p:sp>
      <p:sp>
        <p:nvSpPr>
          <p:cNvPr id="3" name="文本框 2"/>
          <p:cNvSpPr txBox="1"/>
          <p:nvPr/>
        </p:nvSpPr>
        <p:spPr>
          <a:xfrm>
            <a:off x="465455" y="849630"/>
            <a:ext cx="8383270" cy="4810760"/>
          </a:xfrm>
          <a:prstGeom prst="rect">
            <a:avLst/>
          </a:prstGeom>
          <a:noFill/>
        </p:spPr>
        <p:txBody>
          <a:bodyPr wrap="square" rtlCol="0">
            <a:spAutoFit/>
          </a:bodyPr>
          <a:lstStyle/>
          <a:p>
            <a:pPr marL="285750" indent="0" algn="just" fontAlgn="auto">
              <a:lnSpc>
                <a:spcPts val="3500"/>
              </a:lnSpc>
              <a:spcAft>
                <a:spcPts val="600"/>
              </a:spcAft>
              <a:buClr>
                <a:srgbClr val="C00000"/>
              </a:buClr>
              <a:buSzPct val="120000"/>
              <a:buFont typeface="Wingdings" panose="05000000000000000000" charset="0"/>
              <a:buChar char="Ø"/>
            </a:pPr>
            <a:r>
              <a:rPr lang="en-US" altLang="zh-CN" sz="2000" b="1">
                <a:latin typeface="微软雅黑" panose="020B0503020204020204" pitchFamily="34" charset="-122"/>
                <a:ea typeface="微软雅黑" panose="020B0503020204020204" pitchFamily="34" charset="-122"/>
                <a:cs typeface="微软雅黑" panose="020B0503020204020204" pitchFamily="34" charset="-122"/>
              </a:rPr>
              <a:t>  </a:t>
            </a:r>
            <a:r>
              <a:rPr lang="zh-CN" altLang="en-US" sz="2000" b="1">
                <a:latin typeface="微软雅黑" panose="020B0503020204020204" pitchFamily="34" charset="-122"/>
                <a:ea typeface="微软雅黑" panose="020B0503020204020204" pitchFamily="34" charset="-122"/>
                <a:cs typeface="微软雅黑" panose="020B0503020204020204" pitchFamily="34" charset="-122"/>
              </a:rPr>
              <a:t>债券期限有所延长，品种较为多样化</a:t>
            </a:r>
            <a:endParaRPr lang="zh-CN" altLang="en-US" sz="2000" b="1">
              <a:latin typeface="微软雅黑" panose="020B0503020204020204" pitchFamily="34" charset="-122"/>
              <a:ea typeface="微软雅黑" panose="020B0503020204020204" pitchFamily="34" charset="-122"/>
              <a:cs typeface="微软雅黑" panose="020B0503020204020204" pitchFamily="34" charset="-122"/>
            </a:endParaRPr>
          </a:p>
          <a:p>
            <a:pPr indent="457200" algn="just" fontAlgn="auto">
              <a:lnSpc>
                <a:spcPts val="3500"/>
              </a:lnSpc>
              <a:spcAft>
                <a:spcPts val="600"/>
              </a:spcAft>
              <a:buClrTx/>
              <a:buSzTx/>
              <a:buFontTx/>
              <a:extLst>
                <a:ext uri="{35155182-B16C-46BC-9424-99874614C6A1}">
                  <wpsdc:indentchars xmlns:wpsdc="http://www.wps.cn/officeDocument/2017/drawingmlCustomData" val="200" checksum="59296752"/>
                </a:ext>
              </a:extLst>
            </a:pPr>
            <a:r>
              <a:rPr lang="zh-CN" altLang="en-US">
                <a:latin typeface="微软雅黑" panose="020B0503020204020204" pitchFamily="34" charset="-122"/>
                <a:ea typeface="微软雅黑" panose="020B0503020204020204" pitchFamily="34" charset="-122"/>
                <a:cs typeface="微软雅黑" panose="020B0503020204020204" pitchFamily="34" charset="-122"/>
              </a:rPr>
              <a:t>与2014年度相比，2015年发行的地方政府债券在7年期和10年期品种上有所增加，拉长了债券的平均期限。</a:t>
            </a:r>
            <a:endParaRPr lang="zh-CN" altLang="en-US">
              <a:latin typeface="微软雅黑" panose="020B0503020204020204" pitchFamily="34" charset="-122"/>
              <a:ea typeface="微软雅黑" panose="020B0503020204020204" pitchFamily="34" charset="-122"/>
              <a:cs typeface="微软雅黑" panose="020B0503020204020204" pitchFamily="34" charset="-122"/>
            </a:endParaRPr>
          </a:p>
          <a:p>
            <a:pPr indent="457200" algn="just" fontAlgn="auto">
              <a:lnSpc>
                <a:spcPts val="3500"/>
              </a:lnSpc>
              <a:spcAft>
                <a:spcPts val="600"/>
              </a:spcAft>
              <a:buClrTx/>
              <a:buSzTx/>
              <a:buFontTx/>
              <a:extLst>
                <a:ext uri="{35155182-B16C-46BC-9424-99874614C6A1}">
                  <wpsdc:indentchars xmlns:wpsdc="http://www.wps.cn/officeDocument/2017/drawingmlCustomData" val="200" checksum="59296752"/>
                </a:ext>
              </a:extLst>
            </a:pPr>
            <a:r>
              <a:rPr lang="zh-CN" altLang="en-US">
                <a:latin typeface="微软雅黑" panose="020B0503020204020204" pitchFamily="34" charset="-122"/>
                <a:ea typeface="微软雅黑" panose="020B0503020204020204" pitchFamily="34" charset="-122"/>
                <a:cs typeface="微软雅黑" panose="020B0503020204020204" pitchFamily="34" charset="-122"/>
              </a:rPr>
              <a:t>2009年—2015年间，各年的地方政府债券平均期限分别为：3.00年、3.62年、4.01年、4.24年、4.38年、5.29年和6.41年。由于地方政府债务资金主要投向公益性基础设施建设，投资大、使用期长，因此需要较长的融资期限与其项目投资回收期相匹配。</a:t>
            </a:r>
            <a:endParaRPr lang="zh-CN" altLang="en-US">
              <a:latin typeface="微软雅黑" panose="020B0503020204020204" pitchFamily="34" charset="-122"/>
              <a:ea typeface="微软雅黑" panose="020B0503020204020204" pitchFamily="34" charset="-122"/>
              <a:cs typeface="微软雅黑" panose="020B0503020204020204" pitchFamily="34" charset="-122"/>
            </a:endParaRPr>
          </a:p>
          <a:p>
            <a:pPr indent="457200" algn="just" fontAlgn="auto">
              <a:lnSpc>
                <a:spcPts val="3500"/>
              </a:lnSpc>
              <a:spcAft>
                <a:spcPts val="600"/>
              </a:spcAft>
              <a:extLst>
                <a:ext uri="{35155182-B16C-46BC-9424-99874614C6A1}">
                  <wpsdc:indentchars xmlns:wpsdc="http://www.wps.cn/officeDocument/2017/drawingmlCustomData" val="200" checksum="59296752"/>
                </a:ext>
              </a:extLst>
            </a:pPr>
            <a:r>
              <a:rPr lang="zh-CN" altLang="en-US">
                <a:latin typeface="微软雅黑" panose="020B0503020204020204" pitchFamily="34" charset="-122"/>
                <a:ea typeface="微软雅黑" panose="020B0503020204020204" pitchFamily="34" charset="-122"/>
                <a:cs typeface="微软雅黑" panose="020B0503020204020204" pitchFamily="34" charset="-122"/>
              </a:rPr>
              <a:t>2019年2 月，广东省公开招标发行全国首单含权地方政府债券，期限为3+2年，附第 3 年末发行人全额赎回选择权，为地方债券发行人提供了更加灵活的融资方案。</a:t>
            </a:r>
            <a:endParaRPr lang="zh-CN" altLang="en-US">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pPr>
              <a:defRPr/>
            </a:pPr>
            <a:fld id="{30F11AE2-8E3C-4A92-9BBF-8CC289021EE2}" type="slidenum">
              <a:rPr lang="zh-CN" altLang="en-US" smtClean="0"/>
            </a:fld>
            <a:endParaRPr lang="zh-CN" altLang="en-US"/>
          </a:p>
        </p:txBody>
      </p:sp>
      <p:sp>
        <p:nvSpPr>
          <p:cNvPr id="24" name="矩形 23"/>
          <p:cNvSpPr/>
          <p:nvPr/>
        </p:nvSpPr>
        <p:spPr>
          <a:xfrm>
            <a:off x="1104068" y="2708920"/>
            <a:ext cx="7079878" cy="1242121"/>
          </a:xfrm>
          <a:prstGeom prst="rect">
            <a:avLst/>
          </a:prstGeom>
          <a:blipFill dpi="0" rotWithShape="1">
            <a:blip r:embed="rId1">
              <a:alphaModFix amt="40000"/>
            </a:blip>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nvGrpSpPr>
          <p:cNvPr id="25" name="组合 24"/>
          <p:cNvGrpSpPr/>
          <p:nvPr/>
        </p:nvGrpSpPr>
        <p:grpSpPr>
          <a:xfrm>
            <a:off x="1104068" y="1762547"/>
            <a:ext cx="7079878" cy="2188494"/>
            <a:chOff x="1393713" y="1161487"/>
            <a:chExt cx="10470815" cy="2745853"/>
          </a:xfrm>
        </p:grpSpPr>
        <p:sp>
          <p:nvSpPr>
            <p:cNvPr id="26" name="TextBox 25"/>
            <p:cNvSpPr txBox="1">
              <a:spLocks noChangeArrowheads="1"/>
            </p:cNvSpPr>
            <p:nvPr/>
          </p:nvSpPr>
          <p:spPr bwMode="auto">
            <a:xfrm>
              <a:off x="1403646" y="2443889"/>
              <a:ext cx="10460882" cy="133871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spcBef>
                  <a:spcPct val="20000"/>
                </a:spcBef>
                <a:buFont typeface="Arial" panose="020B0604020202020204" pitchFamily="34" charset="0"/>
                <a:buChar char="•"/>
                <a:defRPr sz="3200">
                  <a:solidFill>
                    <a:schemeClr val="tx1"/>
                  </a:solidFill>
                  <a:latin typeface="Arial Narrow" panose="020B0606020202030204" pitchFamily="34" charset="0"/>
                  <a:ea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Arial Narrow" panose="020B0606020202030204" pitchFamily="34" charset="0"/>
                  <a:ea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Arial Narrow" panose="020B0606020202030204" pitchFamily="34" charset="0"/>
                  <a:ea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9pPr>
            </a:lstStyle>
            <a:p>
              <a:pPr algn="ctr">
                <a:lnSpc>
                  <a:spcPts val="5000"/>
                </a:lnSpc>
                <a:spcBef>
                  <a:spcPct val="0"/>
                </a:spcBef>
                <a:buNone/>
              </a:pPr>
              <a:r>
                <a:rPr lang="zh-CN" altLang="en-US" sz="3600" b="1" dirty="0">
                  <a:solidFill>
                    <a:srgbClr val="7C2326"/>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我国地方政府财政赤字与债务规模</a:t>
              </a:r>
              <a:endParaRPr lang="zh-CN" altLang="en-US" sz="3600" b="1" dirty="0">
                <a:solidFill>
                  <a:srgbClr val="7C2326"/>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cxnSp>
          <p:nvCxnSpPr>
            <p:cNvPr id="27" name="直接连接符 7"/>
            <p:cNvCxnSpPr>
              <a:cxnSpLocks noChangeShapeType="1"/>
            </p:cNvCxnSpPr>
            <p:nvPr/>
          </p:nvCxnSpPr>
          <p:spPr bwMode="auto">
            <a:xfrm>
              <a:off x="1403647" y="2348879"/>
              <a:ext cx="10460881" cy="0"/>
            </a:xfrm>
            <a:prstGeom prst="line">
              <a:avLst/>
            </a:prstGeom>
            <a:ln>
              <a:solidFill>
                <a:srgbClr val="7C2326"/>
              </a:solidFill>
            </a:ln>
          </p:spPr>
          <p:style>
            <a:lnRef idx="3">
              <a:schemeClr val="accent1"/>
            </a:lnRef>
            <a:fillRef idx="0">
              <a:schemeClr val="accent1"/>
            </a:fillRef>
            <a:effectRef idx="2">
              <a:schemeClr val="accent1"/>
            </a:effectRef>
            <a:fontRef idx="minor">
              <a:schemeClr val="tx1"/>
            </a:fontRef>
          </p:style>
        </p:cxnSp>
        <p:sp>
          <p:nvSpPr>
            <p:cNvPr id="28" name="任意多边形 15"/>
            <p:cNvSpPr/>
            <p:nvPr/>
          </p:nvSpPr>
          <p:spPr bwMode="auto">
            <a:xfrm>
              <a:off x="1393713" y="1161487"/>
              <a:ext cx="1111907" cy="1209958"/>
            </a:xfrm>
            <a:custGeom>
              <a:avLst/>
              <a:gdLst>
                <a:gd name="T0" fmla="*/ 0 w 1153318"/>
                <a:gd name="T1" fmla="*/ 0 h 1389644"/>
                <a:gd name="T2" fmla="*/ 1153318 w 1153318"/>
                <a:gd name="T3" fmla="*/ 1389644 h 1389644"/>
              </a:gdLst>
              <a:ahLst/>
              <a:cxnLst/>
              <a:rect l="T0" t="T1" r="T2" b="T3"/>
              <a:pathLst>
                <a:path w="1153318" h="1389644">
                  <a:moveTo>
                    <a:pt x="0" y="239717"/>
                  </a:moveTo>
                  <a:lnTo>
                    <a:pt x="2381" y="239717"/>
                  </a:lnTo>
                  <a:lnTo>
                    <a:pt x="2381" y="371475"/>
                  </a:lnTo>
                  <a:cubicBezTo>
                    <a:pt x="43156" y="371475"/>
                    <a:pt x="83931" y="371475"/>
                    <a:pt x="124801" y="371475"/>
                  </a:cubicBezTo>
                  <a:lnTo>
                    <a:pt x="124801" y="239717"/>
                  </a:lnTo>
                  <a:lnTo>
                    <a:pt x="278499" y="239717"/>
                  </a:lnTo>
                  <a:lnTo>
                    <a:pt x="256367" y="371475"/>
                  </a:lnTo>
                  <a:cubicBezTo>
                    <a:pt x="298475" y="371475"/>
                    <a:pt x="340679" y="371475"/>
                    <a:pt x="382788" y="371475"/>
                  </a:cubicBezTo>
                  <a:cubicBezTo>
                    <a:pt x="385265" y="349246"/>
                    <a:pt x="387742" y="327017"/>
                    <a:pt x="390219" y="304788"/>
                  </a:cubicBezTo>
                  <a:cubicBezTo>
                    <a:pt x="404795" y="304788"/>
                    <a:pt x="419371" y="304788"/>
                    <a:pt x="433947" y="304788"/>
                  </a:cubicBezTo>
                  <a:cubicBezTo>
                    <a:pt x="436138" y="327017"/>
                    <a:pt x="438329" y="349246"/>
                    <a:pt x="440520" y="371475"/>
                  </a:cubicBezTo>
                  <a:cubicBezTo>
                    <a:pt x="482153" y="371475"/>
                    <a:pt x="523880" y="371475"/>
                    <a:pt x="565512" y="371475"/>
                  </a:cubicBezTo>
                  <a:lnTo>
                    <a:pt x="540710" y="239717"/>
                  </a:lnTo>
                  <a:lnTo>
                    <a:pt x="585614" y="239717"/>
                  </a:lnTo>
                  <a:lnTo>
                    <a:pt x="585614" y="371475"/>
                  </a:lnTo>
                  <a:cubicBezTo>
                    <a:pt x="626389" y="371475"/>
                    <a:pt x="667164" y="371475"/>
                    <a:pt x="707939" y="371475"/>
                  </a:cubicBezTo>
                  <a:lnTo>
                    <a:pt x="707939" y="239717"/>
                  </a:lnTo>
                  <a:lnTo>
                    <a:pt x="744579" y="239717"/>
                  </a:lnTo>
                  <a:lnTo>
                    <a:pt x="745093" y="248065"/>
                  </a:lnTo>
                  <a:cubicBezTo>
                    <a:pt x="745093" y="289170"/>
                    <a:pt x="745093" y="330370"/>
                    <a:pt x="745093" y="371475"/>
                  </a:cubicBezTo>
                  <a:cubicBezTo>
                    <a:pt x="783010" y="371475"/>
                    <a:pt x="820832" y="371475"/>
                    <a:pt x="858748" y="371475"/>
                  </a:cubicBezTo>
                  <a:cubicBezTo>
                    <a:pt x="858748" y="338898"/>
                    <a:pt x="858748" y="306225"/>
                    <a:pt x="858748" y="273552"/>
                  </a:cubicBezTo>
                  <a:lnTo>
                    <a:pt x="858025" y="239717"/>
                  </a:lnTo>
                  <a:lnTo>
                    <a:pt x="958399" y="239717"/>
                  </a:lnTo>
                  <a:lnTo>
                    <a:pt x="958399" y="371475"/>
                  </a:lnTo>
                  <a:cubicBezTo>
                    <a:pt x="999174" y="371475"/>
                    <a:pt x="1039949" y="371475"/>
                    <a:pt x="1080724" y="371475"/>
                  </a:cubicBezTo>
                  <a:lnTo>
                    <a:pt x="1080724" y="239717"/>
                  </a:lnTo>
                  <a:lnTo>
                    <a:pt x="1149927" y="239717"/>
                  </a:lnTo>
                  <a:lnTo>
                    <a:pt x="1149927" y="1389644"/>
                  </a:lnTo>
                  <a:lnTo>
                    <a:pt x="0" y="1389644"/>
                  </a:lnTo>
                  <a:lnTo>
                    <a:pt x="0" y="239717"/>
                  </a:lnTo>
                  <a:close/>
                  <a:moveTo>
                    <a:pt x="412130" y="82880"/>
                  </a:moveTo>
                  <a:cubicBezTo>
                    <a:pt x="399650" y="153975"/>
                    <a:pt x="391838" y="206003"/>
                    <a:pt x="388599" y="238867"/>
                  </a:cubicBezTo>
                  <a:cubicBezTo>
                    <a:pt x="402603" y="238867"/>
                    <a:pt x="416703" y="238867"/>
                    <a:pt x="430708" y="238867"/>
                  </a:cubicBezTo>
                  <a:cubicBezTo>
                    <a:pt x="424515" y="196804"/>
                    <a:pt x="418323" y="144777"/>
                    <a:pt x="412130" y="82880"/>
                  </a:cubicBezTo>
                  <a:close/>
                  <a:moveTo>
                    <a:pt x="707939" y="63526"/>
                  </a:moveTo>
                  <a:cubicBezTo>
                    <a:pt x="707939" y="91120"/>
                    <a:pt x="707939" y="118619"/>
                    <a:pt x="707939" y="146214"/>
                  </a:cubicBezTo>
                  <a:cubicBezTo>
                    <a:pt x="721657" y="146214"/>
                    <a:pt x="731279" y="144681"/>
                    <a:pt x="736805" y="141711"/>
                  </a:cubicBezTo>
                  <a:cubicBezTo>
                    <a:pt x="742330" y="138740"/>
                    <a:pt x="745093" y="129063"/>
                    <a:pt x="745093" y="112679"/>
                  </a:cubicBezTo>
                  <a:cubicBezTo>
                    <a:pt x="745093" y="105876"/>
                    <a:pt x="745093" y="99073"/>
                    <a:pt x="745093" y="92270"/>
                  </a:cubicBezTo>
                  <a:cubicBezTo>
                    <a:pt x="745093" y="80485"/>
                    <a:pt x="742426" y="72724"/>
                    <a:pt x="737091" y="69083"/>
                  </a:cubicBezTo>
                  <a:cubicBezTo>
                    <a:pt x="731851" y="65442"/>
                    <a:pt x="722038" y="63526"/>
                    <a:pt x="707939" y="63526"/>
                  </a:cubicBezTo>
                  <a:close/>
                  <a:moveTo>
                    <a:pt x="124801" y="63526"/>
                  </a:moveTo>
                  <a:cubicBezTo>
                    <a:pt x="124801" y="95049"/>
                    <a:pt x="124801" y="126572"/>
                    <a:pt x="124801" y="158095"/>
                  </a:cubicBezTo>
                  <a:cubicBezTo>
                    <a:pt x="128231" y="158287"/>
                    <a:pt x="131279" y="158382"/>
                    <a:pt x="133756" y="158382"/>
                  </a:cubicBezTo>
                  <a:cubicBezTo>
                    <a:pt x="144998" y="158382"/>
                    <a:pt x="152810" y="156179"/>
                    <a:pt x="157192" y="151771"/>
                  </a:cubicBezTo>
                  <a:cubicBezTo>
                    <a:pt x="161479" y="147460"/>
                    <a:pt x="163670" y="138357"/>
                    <a:pt x="163670" y="124560"/>
                  </a:cubicBezTo>
                  <a:cubicBezTo>
                    <a:pt x="163670" y="114403"/>
                    <a:pt x="163670" y="104247"/>
                    <a:pt x="163670" y="94091"/>
                  </a:cubicBezTo>
                  <a:cubicBezTo>
                    <a:pt x="163670" y="81347"/>
                    <a:pt x="161193" y="73107"/>
                    <a:pt x="156144" y="69274"/>
                  </a:cubicBezTo>
                  <a:cubicBezTo>
                    <a:pt x="151095" y="65442"/>
                    <a:pt x="140615" y="63526"/>
                    <a:pt x="124801" y="63526"/>
                  </a:cubicBezTo>
                  <a:close/>
                  <a:moveTo>
                    <a:pt x="885995" y="0"/>
                  </a:moveTo>
                  <a:cubicBezTo>
                    <a:pt x="975166" y="0"/>
                    <a:pt x="1064242" y="0"/>
                    <a:pt x="1153318" y="0"/>
                  </a:cubicBezTo>
                  <a:cubicBezTo>
                    <a:pt x="1153318" y="24816"/>
                    <a:pt x="1153318" y="49537"/>
                    <a:pt x="1153318" y="74353"/>
                  </a:cubicBezTo>
                  <a:cubicBezTo>
                    <a:pt x="1129120" y="74353"/>
                    <a:pt x="1104922" y="74353"/>
                    <a:pt x="1080724" y="74353"/>
                  </a:cubicBezTo>
                  <a:lnTo>
                    <a:pt x="1080724" y="239717"/>
                  </a:lnTo>
                  <a:lnTo>
                    <a:pt x="958399" y="239717"/>
                  </a:lnTo>
                  <a:lnTo>
                    <a:pt x="958399" y="74353"/>
                  </a:lnTo>
                  <a:cubicBezTo>
                    <a:pt x="934296" y="74353"/>
                    <a:pt x="910098" y="74353"/>
                    <a:pt x="885995" y="74353"/>
                  </a:cubicBezTo>
                  <a:cubicBezTo>
                    <a:pt x="885995" y="49537"/>
                    <a:pt x="885995" y="24816"/>
                    <a:pt x="885995" y="0"/>
                  </a:cubicBezTo>
                  <a:close/>
                  <a:moveTo>
                    <a:pt x="585614" y="0"/>
                  </a:moveTo>
                  <a:cubicBezTo>
                    <a:pt x="614480" y="0"/>
                    <a:pt x="643347" y="0"/>
                    <a:pt x="672213" y="0"/>
                  </a:cubicBezTo>
                  <a:cubicBezTo>
                    <a:pt x="729946" y="0"/>
                    <a:pt x="769006" y="1725"/>
                    <a:pt x="789393" y="5270"/>
                  </a:cubicBezTo>
                  <a:cubicBezTo>
                    <a:pt x="809876" y="8815"/>
                    <a:pt x="826548" y="17822"/>
                    <a:pt x="839409" y="32194"/>
                  </a:cubicBezTo>
                  <a:cubicBezTo>
                    <a:pt x="852270" y="46662"/>
                    <a:pt x="858748" y="69753"/>
                    <a:pt x="858748" y="101468"/>
                  </a:cubicBezTo>
                  <a:cubicBezTo>
                    <a:pt x="858748" y="130309"/>
                    <a:pt x="854176" y="149759"/>
                    <a:pt x="845125" y="159724"/>
                  </a:cubicBezTo>
                  <a:cubicBezTo>
                    <a:pt x="835979" y="169689"/>
                    <a:pt x="818069" y="175629"/>
                    <a:pt x="791298" y="177641"/>
                  </a:cubicBezTo>
                  <a:cubicBezTo>
                    <a:pt x="815497" y="182336"/>
                    <a:pt x="831787" y="188660"/>
                    <a:pt x="840171" y="196708"/>
                  </a:cubicBezTo>
                  <a:cubicBezTo>
                    <a:pt x="848459" y="204661"/>
                    <a:pt x="853604" y="211943"/>
                    <a:pt x="855700" y="218554"/>
                  </a:cubicBezTo>
                  <a:cubicBezTo>
                    <a:pt x="856700" y="221908"/>
                    <a:pt x="857462" y="228160"/>
                    <a:pt x="857974" y="237322"/>
                  </a:cubicBezTo>
                  <a:lnTo>
                    <a:pt x="858025" y="239717"/>
                  </a:lnTo>
                  <a:lnTo>
                    <a:pt x="744579" y="239717"/>
                  </a:lnTo>
                  <a:lnTo>
                    <a:pt x="743605" y="223896"/>
                  </a:lnTo>
                  <a:cubicBezTo>
                    <a:pt x="742616" y="217740"/>
                    <a:pt x="741140" y="213476"/>
                    <a:pt x="739187" y="211081"/>
                  </a:cubicBezTo>
                  <a:cubicBezTo>
                    <a:pt x="735185" y="206386"/>
                    <a:pt x="724801" y="203990"/>
                    <a:pt x="707939" y="203990"/>
                  </a:cubicBezTo>
                  <a:lnTo>
                    <a:pt x="707939" y="239717"/>
                  </a:lnTo>
                  <a:lnTo>
                    <a:pt x="585614" y="239717"/>
                  </a:lnTo>
                  <a:lnTo>
                    <a:pt x="585614" y="0"/>
                  </a:lnTo>
                  <a:close/>
                  <a:moveTo>
                    <a:pt x="318767" y="0"/>
                  </a:moveTo>
                  <a:cubicBezTo>
                    <a:pt x="377643" y="0"/>
                    <a:pt x="436614" y="0"/>
                    <a:pt x="495585" y="0"/>
                  </a:cubicBezTo>
                  <a:lnTo>
                    <a:pt x="540710" y="239717"/>
                  </a:lnTo>
                  <a:lnTo>
                    <a:pt x="278499" y="239717"/>
                  </a:lnTo>
                  <a:lnTo>
                    <a:pt x="318767" y="0"/>
                  </a:lnTo>
                  <a:close/>
                  <a:moveTo>
                    <a:pt x="2381" y="0"/>
                  </a:moveTo>
                  <a:cubicBezTo>
                    <a:pt x="43537" y="0"/>
                    <a:pt x="84598" y="0"/>
                    <a:pt x="125658" y="0"/>
                  </a:cubicBezTo>
                  <a:cubicBezTo>
                    <a:pt x="158907" y="0"/>
                    <a:pt x="184534" y="2108"/>
                    <a:pt x="202445" y="6228"/>
                  </a:cubicBezTo>
                  <a:cubicBezTo>
                    <a:pt x="220355" y="10348"/>
                    <a:pt x="233883" y="16289"/>
                    <a:pt x="242838" y="24050"/>
                  </a:cubicBezTo>
                  <a:cubicBezTo>
                    <a:pt x="251889" y="31907"/>
                    <a:pt x="257986" y="41296"/>
                    <a:pt x="261130" y="52411"/>
                  </a:cubicBezTo>
                  <a:cubicBezTo>
                    <a:pt x="264369" y="63526"/>
                    <a:pt x="265989" y="80676"/>
                    <a:pt x="265989" y="103959"/>
                  </a:cubicBezTo>
                  <a:cubicBezTo>
                    <a:pt x="265989" y="114691"/>
                    <a:pt x="265989" y="125518"/>
                    <a:pt x="265989" y="136345"/>
                  </a:cubicBezTo>
                  <a:cubicBezTo>
                    <a:pt x="265989" y="160011"/>
                    <a:pt x="262845" y="177354"/>
                    <a:pt x="256652" y="188181"/>
                  </a:cubicBezTo>
                  <a:cubicBezTo>
                    <a:pt x="250460" y="199008"/>
                    <a:pt x="239123" y="207344"/>
                    <a:pt x="222546" y="213189"/>
                  </a:cubicBezTo>
                  <a:cubicBezTo>
                    <a:pt x="205970" y="219033"/>
                    <a:pt x="184344" y="221908"/>
                    <a:pt x="157573" y="221908"/>
                  </a:cubicBezTo>
                  <a:cubicBezTo>
                    <a:pt x="146617" y="221908"/>
                    <a:pt x="135661" y="221908"/>
                    <a:pt x="124801" y="221908"/>
                  </a:cubicBezTo>
                  <a:lnTo>
                    <a:pt x="124801" y="239717"/>
                  </a:lnTo>
                  <a:lnTo>
                    <a:pt x="2381" y="239717"/>
                  </a:lnTo>
                  <a:lnTo>
                    <a:pt x="2381" y="0"/>
                  </a:lnTo>
                  <a:close/>
                </a:path>
              </a:pathLst>
            </a:custGeom>
            <a:solidFill>
              <a:srgbClr val="7C2326"/>
            </a:solidFill>
            <a:ln>
              <a:noFill/>
            </a:ln>
          </p:spPr>
          <p:txBody>
            <a:bodyPr tIns="396000" bIns="0" anchor="ctr"/>
            <a:lstStyle>
              <a:lvl1pPr>
                <a:spcBef>
                  <a:spcPct val="20000"/>
                </a:spcBef>
                <a:buFont typeface="Arial" panose="020B0604020202020204" pitchFamily="34" charset="0"/>
                <a:buChar char="•"/>
                <a:defRPr sz="3200">
                  <a:solidFill>
                    <a:schemeClr val="tx1"/>
                  </a:solidFill>
                  <a:latin typeface="Arial Narrow" panose="020B0606020202030204" pitchFamily="34" charset="0"/>
                  <a:ea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Arial Narrow" panose="020B0606020202030204" pitchFamily="34" charset="0"/>
                  <a:ea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Arial Narrow" panose="020B0606020202030204" pitchFamily="34" charset="0"/>
                  <a:ea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9pPr>
            </a:lstStyle>
            <a:p>
              <a:pPr algn="ctr" eaLnBrk="1" hangingPunct="1">
                <a:spcBef>
                  <a:spcPct val="0"/>
                </a:spcBef>
                <a:buFontTx/>
                <a:buNone/>
              </a:pPr>
              <a:endParaRPr lang="zh-CN" altLang="en-US" sz="4800" b="1" dirty="0">
                <a:solidFill>
                  <a:schemeClr val="bg1"/>
                </a:solidFill>
                <a:latin typeface="Impact" panose="020B0806030902050204" pitchFamily="34" charset="0"/>
              </a:endParaRPr>
            </a:p>
          </p:txBody>
        </p:sp>
        <p:cxnSp>
          <p:nvCxnSpPr>
            <p:cNvPr id="29" name="直接连接符 28"/>
            <p:cNvCxnSpPr>
              <a:cxnSpLocks noChangeShapeType="1"/>
            </p:cNvCxnSpPr>
            <p:nvPr/>
          </p:nvCxnSpPr>
          <p:spPr bwMode="auto">
            <a:xfrm>
              <a:off x="1403646" y="3907340"/>
              <a:ext cx="10460882" cy="0"/>
            </a:xfrm>
            <a:prstGeom prst="line">
              <a:avLst/>
            </a:prstGeom>
            <a:ln>
              <a:solidFill>
                <a:srgbClr val="7C2326"/>
              </a:solidFill>
            </a:ln>
          </p:spPr>
          <p:style>
            <a:lnRef idx="3">
              <a:schemeClr val="accent1"/>
            </a:lnRef>
            <a:fillRef idx="0">
              <a:schemeClr val="accent1"/>
            </a:fillRef>
            <a:effectRef idx="2">
              <a:schemeClr val="accent1"/>
            </a:effectRef>
            <a:fontRef idx="minor">
              <a:schemeClr val="tx1"/>
            </a:fontRef>
          </p:style>
        </p:cxnSp>
      </p:grpSp>
      <p:sp>
        <p:nvSpPr>
          <p:cNvPr id="30" name="文本框 29"/>
          <p:cNvSpPr txBox="1"/>
          <p:nvPr/>
        </p:nvSpPr>
        <p:spPr>
          <a:xfrm>
            <a:off x="1131164" y="2026805"/>
            <a:ext cx="690880" cy="706755"/>
          </a:xfrm>
          <a:prstGeom prst="rect">
            <a:avLst/>
          </a:prstGeom>
          <a:noFill/>
        </p:spPr>
        <p:txBody>
          <a:bodyPr wrap="none" rtlCol="0">
            <a:spAutoFit/>
          </a:bodyPr>
          <a:lstStyle/>
          <a:p>
            <a:r>
              <a:rPr lang="zh-CN" altLang="en-US" sz="4000" b="1" dirty="0">
                <a:solidFill>
                  <a:schemeClr val="bg1"/>
                </a:solidFill>
                <a:latin typeface="微软雅黑" panose="020B0503020204020204" pitchFamily="34" charset="-122"/>
                <a:ea typeface="微软雅黑" panose="020B0503020204020204" pitchFamily="34" charset="-122"/>
              </a:rPr>
              <a:t>五</a:t>
            </a:r>
            <a:endParaRPr lang="zh-CN" altLang="en-US" sz="4000" b="1" dirty="0">
              <a:solidFill>
                <a:schemeClr val="bg1"/>
              </a:solidFill>
              <a:latin typeface="微软雅黑" panose="020B0503020204020204" pitchFamily="34" charset="-122"/>
              <a:ea typeface="微软雅黑" panose="020B0503020204020204" pitchFamily="34" charset="-122"/>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fld id="{F923ED49-D744-4066-8B28-E413A5EA25A0}" type="slidenum">
              <a:rPr lang="zh-CN" altLang="en-US" smtClean="0"/>
            </a:fld>
            <a:endParaRPr lang="zh-CN" altLang="en-US"/>
          </a:p>
        </p:txBody>
      </p:sp>
      <p:sp>
        <p:nvSpPr>
          <p:cNvPr id="4" name="文本框 3"/>
          <p:cNvSpPr txBox="1"/>
          <p:nvPr/>
        </p:nvSpPr>
        <p:spPr>
          <a:xfrm>
            <a:off x="241935" y="870585"/>
            <a:ext cx="8695055" cy="732155"/>
          </a:xfrm>
          <a:prstGeom prst="rect">
            <a:avLst/>
          </a:prstGeom>
          <a:noFill/>
        </p:spPr>
        <p:txBody>
          <a:bodyPr wrap="square" rtlCol="0">
            <a:spAutoFit/>
          </a:bodyPr>
          <a:lstStyle/>
          <a:p>
            <a:pPr indent="457200" algn="just" fontAlgn="auto">
              <a:lnSpc>
                <a:spcPts val="2500"/>
              </a:lnSpc>
              <a:spcAft>
                <a:spcPts val="600"/>
              </a:spcAft>
              <a:extLst>
                <a:ext uri="{35155182-B16C-46BC-9424-99874614C6A1}">
                  <wpsdc:indentchars xmlns:wpsdc="http://www.wps.cn/officeDocument/2017/drawingmlCustomData" val="200" checksum="59296752"/>
                </a:ext>
              </a:extLst>
            </a:pPr>
            <a:r>
              <a:rPr lang="zh-CN" altLang="en-US">
                <a:latin typeface="微软雅黑" panose="020B0503020204020204" pitchFamily="34" charset="-122"/>
                <a:ea typeface="微软雅黑" panose="020B0503020204020204" pitchFamily="34" charset="-122"/>
                <a:cs typeface="微软雅黑" panose="020B0503020204020204" pitchFamily="34" charset="-122"/>
              </a:rPr>
              <a:t>我国于2014年8月修订了《预算法》，从2015年起开始允许地方政府发债，因此，我国合法规范的地方政府财政赤字与债务始于2015年。</a:t>
            </a:r>
            <a:endParaRPr lang="zh-CN" altLang="en-US">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5" name="文本框 4"/>
          <p:cNvSpPr txBox="1"/>
          <p:nvPr/>
        </p:nvSpPr>
        <p:spPr>
          <a:xfrm>
            <a:off x="755650" y="1687195"/>
            <a:ext cx="7222490" cy="521970"/>
          </a:xfrm>
          <a:prstGeom prst="rect">
            <a:avLst/>
          </a:prstGeom>
          <a:noFill/>
        </p:spPr>
        <p:txBody>
          <a:bodyPr wrap="square" rtlCol="0">
            <a:spAutoFit/>
          </a:bodyPr>
          <a:lstStyle/>
          <a:p>
            <a:r>
              <a:rPr lang="zh-CN" altLang="en-US" sz="2800" b="1">
                <a:latin typeface="微软雅黑" panose="020B0503020204020204" pitchFamily="34" charset="-122"/>
                <a:ea typeface="微软雅黑" panose="020B0503020204020204" pitchFamily="34" charset="-122"/>
              </a:rPr>
              <a:t>一、财政赤字与债务规模的统计方式</a:t>
            </a:r>
            <a:endParaRPr lang="zh-CN" altLang="en-US" sz="2800" b="1">
              <a:latin typeface="微软雅黑" panose="020B0503020204020204" pitchFamily="34" charset="-122"/>
              <a:ea typeface="微软雅黑" panose="020B0503020204020204" pitchFamily="34" charset="-122"/>
            </a:endParaRPr>
          </a:p>
        </p:txBody>
      </p:sp>
      <p:sp>
        <p:nvSpPr>
          <p:cNvPr id="6" name="文本框 5"/>
          <p:cNvSpPr txBox="1"/>
          <p:nvPr/>
        </p:nvSpPr>
        <p:spPr>
          <a:xfrm>
            <a:off x="92075" y="2343785"/>
            <a:ext cx="8820150" cy="4566920"/>
          </a:xfrm>
          <a:prstGeom prst="rect">
            <a:avLst/>
          </a:prstGeom>
          <a:noFill/>
        </p:spPr>
        <p:txBody>
          <a:bodyPr wrap="square" rtlCol="0">
            <a:spAutoFit/>
          </a:bodyPr>
          <a:lstStyle/>
          <a:p>
            <a:pPr indent="609600" algn="just" fontAlgn="auto">
              <a:lnSpc>
                <a:spcPts val="2500"/>
              </a:lnSpc>
              <a:spcAft>
                <a:spcPts val="600"/>
              </a:spcAft>
              <a:extLst>
                <a:ext uri="{35155182-B16C-46BC-9424-99874614C6A1}">
                  <wpsdc:indentchars xmlns:wpsdc="http://www.wps.cn/officeDocument/2017/drawingmlCustomData" val="200" checksum="4158780845"/>
                </a:ext>
              </a:extLst>
            </a:pPr>
            <a:r>
              <a:rPr lang="zh-CN" sz="2400" b="1">
                <a:solidFill>
                  <a:schemeClr val="tx1">
                    <a:lumMod val="95000"/>
                    <a:lumOff val="5000"/>
                  </a:schemeClr>
                </a:solidFill>
                <a:latin typeface="微软雅黑" panose="020B0503020204020204" pitchFamily="34" charset="-122"/>
                <a:ea typeface="微软雅黑" panose="020B0503020204020204" pitchFamily="34" charset="-122"/>
                <a:cs typeface="微软雅黑" panose="020B0503020204020204" pitchFamily="34" charset="-122"/>
              </a:rPr>
              <a:t>（一）</a:t>
            </a:r>
            <a:r>
              <a:rPr lang="zh-CN" altLang="en-US" sz="2400" b="1">
                <a:solidFill>
                  <a:schemeClr val="tx1">
                    <a:lumMod val="95000"/>
                    <a:lumOff val="5000"/>
                  </a:schemeClr>
                </a:solidFill>
                <a:latin typeface="微软雅黑" panose="020B0503020204020204" pitchFamily="34" charset="-122"/>
                <a:ea typeface="微软雅黑" panose="020B0503020204020204" pitchFamily="34" charset="-122"/>
                <a:cs typeface="微软雅黑" panose="020B0503020204020204" pitchFamily="34" charset="-122"/>
              </a:rPr>
              <a:t>地方政府财政赤字的统计</a:t>
            </a:r>
            <a:endParaRPr lang="zh-CN" altLang="en-US" sz="2400" b="1">
              <a:solidFill>
                <a:schemeClr val="tx1">
                  <a:lumMod val="95000"/>
                  <a:lumOff val="5000"/>
                </a:schemeClr>
              </a:solidFill>
              <a:latin typeface="微软雅黑" panose="020B0503020204020204" pitchFamily="34" charset="-122"/>
              <a:ea typeface="微软雅黑" panose="020B0503020204020204" pitchFamily="34" charset="-122"/>
              <a:cs typeface="微软雅黑" panose="020B0503020204020204" pitchFamily="34" charset="-122"/>
            </a:endParaRPr>
          </a:p>
          <a:p>
            <a:pPr indent="457200" algn="just" fontAlgn="auto">
              <a:lnSpc>
                <a:spcPts val="2500"/>
              </a:lnSpc>
              <a:spcAft>
                <a:spcPts val="600"/>
              </a:spcAft>
              <a:extLst>
                <a:ext uri="{35155182-B16C-46BC-9424-99874614C6A1}">
                  <wpsdc:indentchars xmlns:wpsdc="http://www.wps.cn/officeDocument/2017/drawingmlCustomData" val="200" checksum="59296752"/>
                </a:ext>
              </a:extLst>
            </a:pPr>
            <a:r>
              <a:rPr lang="zh-CN" altLang="en-US">
                <a:latin typeface="微软雅黑" panose="020B0503020204020204" pitchFamily="34" charset="-122"/>
                <a:ea typeface="微软雅黑" panose="020B0503020204020204" pitchFamily="34" charset="-122"/>
                <a:cs typeface="微软雅黑" panose="020B0503020204020204" pitchFamily="34" charset="-122"/>
              </a:rPr>
              <a:t>当前我国的财政预算有四本账：一般公共预算、政府性基金、国有资本经营预算和社会保险基金预算，根据国际惯例，</a:t>
            </a:r>
            <a:r>
              <a:rPr lang="zh-CN" altLang="en-US" b="1">
                <a:latin typeface="微软雅黑" panose="020B0503020204020204" pitchFamily="34" charset="-122"/>
                <a:ea typeface="微软雅黑" panose="020B0503020204020204" pitchFamily="34" charset="-122"/>
                <a:cs typeface="微软雅黑" panose="020B0503020204020204" pitchFamily="34" charset="-122"/>
              </a:rPr>
              <a:t>狭义的财政赤字</a:t>
            </a:r>
            <a:r>
              <a:rPr lang="zh-CN" altLang="en-US">
                <a:latin typeface="微软雅黑" panose="020B0503020204020204" pitchFamily="34" charset="-122"/>
                <a:ea typeface="微软雅黑" panose="020B0503020204020204" pitchFamily="34" charset="-122"/>
                <a:cs typeface="微软雅黑" panose="020B0503020204020204" pitchFamily="34" charset="-122"/>
              </a:rPr>
              <a:t>是指一般公共预算的收支差额，未包含其他三个预算的收支盈余或缺口。</a:t>
            </a:r>
            <a:endParaRPr lang="zh-CN" altLang="en-US">
              <a:latin typeface="微软雅黑" panose="020B0503020204020204" pitchFamily="34" charset="-122"/>
              <a:ea typeface="微软雅黑" panose="020B0503020204020204" pitchFamily="34" charset="-122"/>
              <a:cs typeface="微软雅黑" panose="020B0503020204020204" pitchFamily="34" charset="-122"/>
            </a:endParaRPr>
          </a:p>
          <a:p>
            <a:pPr indent="457200" algn="just" fontAlgn="auto">
              <a:lnSpc>
                <a:spcPts val="2500"/>
              </a:lnSpc>
              <a:spcAft>
                <a:spcPts val="600"/>
              </a:spcAft>
              <a:extLst>
                <a:ext uri="{35155182-B16C-46BC-9424-99874614C6A1}">
                  <wpsdc:indentchars xmlns:wpsdc="http://www.wps.cn/officeDocument/2017/drawingmlCustomData" val="200" checksum="59296752"/>
                </a:ext>
              </a:extLst>
            </a:pPr>
            <a:r>
              <a:rPr lang="zh-CN" altLang="en-US">
                <a:latin typeface="微软雅黑" panose="020B0503020204020204" pitchFamily="34" charset="-122"/>
                <a:ea typeface="微软雅黑" panose="020B0503020204020204" pitchFamily="34" charset="-122"/>
                <a:cs typeface="微软雅黑" panose="020B0503020204020204" pitchFamily="34" charset="-122"/>
              </a:rPr>
              <a:t>根据《预算法》和国发【2014】43号文，我国地方政府举债只能采取发行地方政府债券的方式进行，其中，一般债券收支纳入公共预算管理，主要以税收等一般公共预算收入偿还，依法应讲入财政赤字；专项债券收支纳入政府性基金预算管理，主要通过政府性基金收入、债券项目形成的专项收入偿还，实现项目收益自求平衡，并不以税收等一般公共预算收入偿还，不应计入财政赤字，这符合国际上通行的预算编制规则。</a:t>
            </a:r>
            <a:endParaRPr lang="zh-CN" altLang="en-US">
              <a:latin typeface="微软雅黑" panose="020B0503020204020204" pitchFamily="34" charset="-122"/>
              <a:ea typeface="微软雅黑" panose="020B0503020204020204" pitchFamily="34" charset="-122"/>
              <a:cs typeface="微软雅黑" panose="020B0503020204020204" pitchFamily="34" charset="-122"/>
            </a:endParaRPr>
          </a:p>
          <a:p>
            <a:pPr indent="457200" algn="just" fontAlgn="auto">
              <a:lnSpc>
                <a:spcPts val="2500"/>
              </a:lnSpc>
              <a:spcAft>
                <a:spcPts val="600"/>
              </a:spcAft>
              <a:extLst>
                <a:ext uri="{35155182-B16C-46BC-9424-99874614C6A1}">
                  <wpsdc:indentchars xmlns:wpsdc="http://www.wps.cn/officeDocument/2017/drawingmlCustomData" val="150" checksum="3873463059"/>
                </a:ext>
              </a:extLst>
            </a:pPr>
            <a:r>
              <a:rPr lang="zh-CN" altLang="en-US" sz="2400" b="1">
                <a:solidFill>
                  <a:schemeClr val="tx1">
                    <a:lumMod val="95000"/>
                    <a:lumOff val="5000"/>
                  </a:schemeClr>
                </a:solidFill>
                <a:latin typeface="微软雅黑" panose="020B0503020204020204" pitchFamily="34" charset="-122"/>
                <a:ea typeface="微软雅黑" panose="020B0503020204020204" pitchFamily="34" charset="-122"/>
                <a:cs typeface="微软雅黑" panose="020B0503020204020204" pitchFamily="34" charset="-122"/>
              </a:rPr>
              <a:t>（二）地方政府债务规模的统计</a:t>
            </a:r>
            <a:endParaRPr lang="zh-CN" altLang="en-US" sz="2400" b="1">
              <a:solidFill>
                <a:schemeClr val="tx1">
                  <a:lumMod val="95000"/>
                  <a:lumOff val="5000"/>
                </a:schemeClr>
              </a:solidFill>
              <a:latin typeface="微软雅黑" panose="020B0503020204020204" pitchFamily="34" charset="-122"/>
              <a:ea typeface="微软雅黑" panose="020B0503020204020204" pitchFamily="34" charset="-122"/>
              <a:cs typeface="微软雅黑" panose="020B0503020204020204" pitchFamily="34" charset="-122"/>
            </a:endParaRPr>
          </a:p>
          <a:p>
            <a:pPr indent="457200" algn="just" fontAlgn="auto">
              <a:lnSpc>
                <a:spcPts val="2500"/>
              </a:lnSpc>
              <a:spcAft>
                <a:spcPts val="600"/>
              </a:spcAft>
              <a:extLst>
                <a:ext uri="{35155182-B16C-46BC-9424-99874614C6A1}">
                  <wpsdc:indentchars xmlns:wpsdc="http://www.wps.cn/officeDocument/2017/drawingmlCustomData" val="200" checksum="59296752"/>
                </a:ext>
              </a:extLst>
            </a:pPr>
            <a:r>
              <a:rPr lang="zh-CN" altLang="en-US">
                <a:latin typeface="微软雅黑" panose="020B0503020204020204" pitchFamily="34" charset="-122"/>
                <a:ea typeface="微软雅黑" panose="020B0503020204020204" pitchFamily="34" charset="-122"/>
                <a:cs typeface="微软雅黑" panose="020B0503020204020204" pitchFamily="34" charset="-122"/>
              </a:rPr>
              <a:t>在统计中，地方政府债务一般采用较宽泛的统计口径，包含一般债券和专项债券的余额。</a:t>
            </a:r>
            <a:endParaRPr lang="zh-CN" altLang="en-US">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fld id="{F923ED49-D744-4066-8B28-E413A5EA25A0}" type="slidenum">
              <a:rPr lang="zh-CN" altLang="en-US" smtClean="0"/>
            </a:fld>
            <a:endParaRPr lang="zh-CN" altLang="en-US"/>
          </a:p>
        </p:txBody>
      </p:sp>
      <p:sp>
        <p:nvSpPr>
          <p:cNvPr id="3" name="文本框 2"/>
          <p:cNvSpPr txBox="1"/>
          <p:nvPr/>
        </p:nvSpPr>
        <p:spPr>
          <a:xfrm>
            <a:off x="318770" y="1249680"/>
            <a:ext cx="8512810" cy="732155"/>
          </a:xfrm>
          <a:prstGeom prst="rect">
            <a:avLst/>
          </a:prstGeom>
          <a:noFill/>
        </p:spPr>
        <p:txBody>
          <a:bodyPr wrap="square" rtlCol="0">
            <a:spAutoFit/>
          </a:bodyPr>
          <a:lstStyle/>
          <a:p>
            <a:pPr indent="457200" algn="just" fontAlgn="auto">
              <a:lnSpc>
                <a:spcPts val="2500"/>
              </a:lnSpc>
              <a:spcAft>
                <a:spcPts val="600"/>
              </a:spcAft>
              <a:extLst>
                <a:ext uri="{35155182-B16C-46BC-9424-99874614C6A1}">
                  <wpsdc:indentchars xmlns:wpsdc="http://www.wps.cn/officeDocument/2017/drawingmlCustomData" val="200" checksum="59296752"/>
                </a:ext>
              </a:extLst>
            </a:pPr>
            <a:r>
              <a:rPr lang="zh-CN" altLang="en-US">
                <a:latin typeface="微软雅黑" panose="020B0503020204020204" pitchFamily="34" charset="-122"/>
                <a:ea typeface="微软雅黑" panose="020B0503020204020204" pitchFamily="34" charset="-122"/>
                <a:cs typeface="微软雅黑" panose="020B0503020204020204" pitchFamily="34" charset="-122"/>
              </a:rPr>
              <a:t>根据上述关于我国地方政府财政赤字与政府债务的统计口径，下表给出了近年来我国地方政府的财政赤字、一般债务规模、专项债务规模的数据。</a:t>
            </a:r>
            <a:endParaRPr lang="zh-CN" altLang="en-US">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4" name="文本框 3"/>
          <p:cNvSpPr txBox="1"/>
          <p:nvPr/>
        </p:nvSpPr>
        <p:spPr>
          <a:xfrm>
            <a:off x="787400" y="793115"/>
            <a:ext cx="8140700" cy="521970"/>
          </a:xfrm>
          <a:prstGeom prst="rect">
            <a:avLst/>
          </a:prstGeom>
          <a:noFill/>
        </p:spPr>
        <p:txBody>
          <a:bodyPr wrap="square" rtlCol="0">
            <a:spAutoFit/>
          </a:bodyPr>
          <a:lstStyle/>
          <a:p>
            <a:r>
              <a:rPr lang="zh-CN" altLang="en-US" sz="2800" b="1">
                <a:latin typeface="微软雅黑" panose="020B0503020204020204" pitchFamily="34" charset="-122"/>
                <a:ea typeface="微软雅黑" panose="020B0503020204020204" pitchFamily="34" charset="-122"/>
                <a:cs typeface="微软雅黑" panose="020B0503020204020204" pitchFamily="34" charset="-122"/>
                <a:sym typeface="+mn-ea"/>
              </a:rPr>
              <a:t>二、我国历年地方政府财政赤字与债务规模</a:t>
            </a:r>
            <a:endParaRPr lang="zh-CN" altLang="en-US" sz="2800" b="1">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sp>
        <p:nvSpPr>
          <p:cNvPr id="5" name="文本框 4"/>
          <p:cNvSpPr txBox="1"/>
          <p:nvPr/>
        </p:nvSpPr>
        <p:spPr>
          <a:xfrm>
            <a:off x="1757045" y="2051050"/>
            <a:ext cx="6054725" cy="368300"/>
          </a:xfrm>
          <a:prstGeom prst="rect">
            <a:avLst/>
          </a:prstGeom>
          <a:noFill/>
        </p:spPr>
        <p:txBody>
          <a:bodyPr wrap="square" rtlCol="0">
            <a:spAutoFit/>
          </a:bodyPr>
          <a:lstStyle/>
          <a:p>
            <a:pPr algn="ctr"/>
            <a:r>
              <a:rPr lang="zh-CN" altLang="en-US" b="1">
                <a:latin typeface="微软雅黑" panose="020B0503020204020204" pitchFamily="34" charset="-122"/>
                <a:ea typeface="微软雅黑" panose="020B0503020204020204" pitchFamily="34" charset="-122"/>
                <a:cs typeface="微软雅黑" panose="020B0503020204020204" pitchFamily="34" charset="-122"/>
              </a:rPr>
              <a:t> 我国地方政府的财政赤字、一般债务与专项债务</a:t>
            </a:r>
            <a:endParaRPr lang="zh-CN" altLang="en-US" b="1">
              <a:latin typeface="微软雅黑" panose="020B0503020204020204" pitchFamily="34" charset="-122"/>
              <a:ea typeface="微软雅黑" panose="020B0503020204020204" pitchFamily="34" charset="-122"/>
              <a:cs typeface="微软雅黑" panose="020B0503020204020204" pitchFamily="34" charset="-122"/>
            </a:endParaRPr>
          </a:p>
        </p:txBody>
      </p:sp>
      <p:graphicFrame>
        <p:nvGraphicFramePr>
          <p:cNvPr id="6" name="表格 5"/>
          <p:cNvGraphicFramePr/>
          <p:nvPr>
            <p:custDataLst>
              <p:tags r:id="rId1"/>
            </p:custDataLst>
          </p:nvPr>
        </p:nvGraphicFramePr>
        <p:xfrm>
          <a:off x="285115" y="2442845"/>
          <a:ext cx="8613775" cy="3937635"/>
        </p:xfrm>
        <a:graphic>
          <a:graphicData uri="http://schemas.openxmlformats.org/drawingml/2006/table">
            <a:tbl>
              <a:tblPr firstRow="1" bandRow="1">
                <a:tableStyleId>{21E4AEA4-8DFA-4A89-87EB-49C32662AFE0}</a:tableStyleId>
              </a:tblPr>
              <a:tblGrid>
                <a:gridCol w="646430"/>
                <a:gridCol w="889000"/>
                <a:gridCol w="1698625"/>
                <a:gridCol w="1700530"/>
                <a:gridCol w="888365"/>
                <a:gridCol w="1701165"/>
                <a:gridCol w="1089660"/>
              </a:tblGrid>
              <a:tr h="457200">
                <a:tc rowSpan="2">
                  <a:txBody>
                    <a:bodyPr/>
                    <a:lstStyle/>
                    <a:p>
                      <a:pPr indent="0" algn="ctr">
                        <a:lnSpc>
                          <a:spcPct val="120000"/>
                        </a:lnSpc>
                        <a:spcBef>
                          <a:spcPts val="0"/>
                        </a:spcBef>
                        <a:spcAft>
                          <a:spcPts val="0"/>
                        </a:spcAft>
                        <a:buNone/>
                      </a:pPr>
                      <a:r>
                        <a:rPr lang="en-US" sz="1200" b="1" spc="60">
                          <a:latin typeface="微软雅黑" panose="020B0503020204020204" pitchFamily="34" charset="-122"/>
                          <a:ea typeface="微软雅黑" panose="020B0503020204020204" pitchFamily="34" charset="-122"/>
                        </a:rPr>
                        <a:t>年份</a:t>
                      </a:r>
                      <a:endParaRPr lang="en-US" sz="1200" b="1" spc="60">
                        <a:latin typeface="微软雅黑" panose="020B0503020204020204" pitchFamily="34" charset="-122"/>
                        <a:ea typeface="微软雅黑" panose="020B0503020204020204" pitchFamily="34" charset="-122"/>
                      </a:endParaRPr>
                    </a:p>
                  </a:txBody>
                  <a:tcPr marL="25400" marR="25400" marT="6350" marB="6350" anchor="ctr"/>
                </a:tc>
                <a:tc gridSpan="3">
                  <a:txBody>
                    <a:bodyPr/>
                    <a:lstStyle/>
                    <a:p>
                      <a:pPr indent="0" algn="ctr">
                        <a:lnSpc>
                          <a:spcPct val="120000"/>
                        </a:lnSpc>
                        <a:spcBef>
                          <a:spcPts val="0"/>
                        </a:spcBef>
                        <a:spcAft>
                          <a:spcPts val="0"/>
                        </a:spcAft>
                        <a:buNone/>
                      </a:pPr>
                      <a:r>
                        <a:rPr lang="en-US" sz="1200" b="1" spc="60">
                          <a:latin typeface="微软雅黑" panose="020B0503020204020204" pitchFamily="34" charset="-122"/>
                          <a:ea typeface="微软雅黑" panose="020B0503020204020204" pitchFamily="34" charset="-122"/>
                        </a:rPr>
                        <a:t>地方公共预算</a:t>
                      </a:r>
                      <a:endParaRPr lang="en-US" sz="1200" b="1" spc="60">
                        <a:latin typeface="微软雅黑" panose="020B0503020204020204" pitchFamily="34" charset="-122"/>
                        <a:ea typeface="微软雅黑" panose="020B0503020204020204" pitchFamily="34" charset="-122"/>
                      </a:endParaRPr>
                    </a:p>
                  </a:txBody>
                  <a:tcPr marL="25400" marR="25400" marT="6350" marB="6350" anchor="ctr"/>
                </a:tc>
                <a:tc hMerge="1">
                  <a:tcPr/>
                </a:tc>
                <a:tc hMerge="1">
                  <a:tcPr/>
                </a:tc>
                <a:tc gridSpan="2">
                  <a:txBody>
                    <a:bodyPr/>
                    <a:lstStyle/>
                    <a:p>
                      <a:pPr indent="0" algn="ctr">
                        <a:lnSpc>
                          <a:spcPct val="120000"/>
                        </a:lnSpc>
                        <a:spcBef>
                          <a:spcPts val="0"/>
                        </a:spcBef>
                        <a:spcAft>
                          <a:spcPts val="0"/>
                        </a:spcAft>
                        <a:buNone/>
                      </a:pPr>
                      <a:r>
                        <a:rPr lang="en-US" sz="1200" b="1" spc="60">
                          <a:latin typeface="微软雅黑" panose="020B0503020204020204" pitchFamily="34" charset="-122"/>
                          <a:ea typeface="微软雅黑" panose="020B0503020204020204" pitchFamily="34" charset="-122"/>
                        </a:rPr>
                        <a:t>地方政府性基金</a:t>
                      </a:r>
                      <a:endParaRPr lang="en-US" sz="1200" b="1" spc="60">
                        <a:latin typeface="微软雅黑" panose="020B0503020204020204" pitchFamily="34" charset="-122"/>
                        <a:ea typeface="微软雅黑" panose="020B0503020204020204" pitchFamily="34" charset="-122"/>
                      </a:endParaRPr>
                    </a:p>
                  </a:txBody>
                  <a:tcPr marL="25400" marR="25400" marT="6350" marB="6350" anchor="ctr"/>
                </a:tc>
                <a:tc hMerge="1">
                  <a:tcPr/>
                </a:tc>
                <a:tc rowSpan="2">
                  <a:txBody>
                    <a:bodyPr/>
                    <a:lstStyle/>
                    <a:p>
                      <a:pPr indent="0" algn="ctr">
                        <a:lnSpc>
                          <a:spcPct val="120000"/>
                        </a:lnSpc>
                        <a:spcBef>
                          <a:spcPts val="0"/>
                        </a:spcBef>
                        <a:spcAft>
                          <a:spcPts val="0"/>
                        </a:spcAft>
                        <a:buNone/>
                      </a:pPr>
                      <a:r>
                        <a:rPr lang="en-US" sz="1200" b="1" spc="60">
                          <a:latin typeface="微软雅黑" panose="020B0503020204020204" pitchFamily="34" charset="-122"/>
                          <a:ea typeface="微软雅黑" panose="020B0503020204020204" pitchFamily="34" charset="-122"/>
                        </a:rPr>
                        <a:t>地方政府债务限额合计</a:t>
                      </a:r>
                      <a:endParaRPr lang="en-US" sz="1200" b="1" spc="60">
                        <a:latin typeface="微软雅黑" panose="020B0503020204020204" pitchFamily="34" charset="-122"/>
                        <a:ea typeface="微软雅黑" panose="020B0503020204020204" pitchFamily="34" charset="-122"/>
                      </a:endParaRPr>
                    </a:p>
                  </a:txBody>
                  <a:tcPr marL="25400" marR="25400" marT="6350" marB="6350" anchor="ctr"/>
                </a:tc>
              </a:tr>
              <a:tr h="883920">
                <a:tc vMerge="1">
                  <a:tcPr/>
                </a:tc>
                <a:tc>
                  <a:txBody>
                    <a:bodyPr/>
                    <a:lstStyle/>
                    <a:p>
                      <a:pPr indent="0" algn="ctr">
                        <a:lnSpc>
                          <a:spcPct val="120000"/>
                        </a:lnSpc>
                        <a:spcBef>
                          <a:spcPts val="0"/>
                        </a:spcBef>
                        <a:spcAft>
                          <a:spcPts val="0"/>
                        </a:spcAft>
                        <a:buNone/>
                      </a:pPr>
                      <a:r>
                        <a:rPr lang="en-US" sz="1200" b="1" spc="60">
                          <a:solidFill>
                            <a:schemeClr val="bg1"/>
                          </a:solidFill>
                          <a:latin typeface="微软雅黑" panose="020B0503020204020204" pitchFamily="34" charset="-122"/>
                          <a:ea typeface="微软雅黑" panose="020B0503020204020204" pitchFamily="34" charset="-122"/>
                        </a:rPr>
                        <a:t>财政赤字</a:t>
                      </a:r>
                      <a:endParaRPr lang="en-US" sz="1200" b="1" spc="60">
                        <a:solidFill>
                          <a:schemeClr val="bg1"/>
                        </a:solidFill>
                        <a:latin typeface="微软雅黑" panose="020B0503020204020204" pitchFamily="34" charset="-122"/>
                        <a:ea typeface="微软雅黑" panose="020B0503020204020204" pitchFamily="34" charset="-122"/>
                      </a:endParaRPr>
                    </a:p>
                  </a:txBody>
                  <a:tcPr marL="25400" marR="25400" marT="6350" marB="6350" anchor="ctr">
                    <a:solidFill>
                      <a:srgbClr val="C0504D"/>
                    </a:solidFill>
                  </a:tcPr>
                </a:tc>
                <a:tc>
                  <a:txBody>
                    <a:bodyPr/>
                    <a:lstStyle/>
                    <a:p>
                      <a:pPr indent="0" algn="ctr">
                        <a:lnSpc>
                          <a:spcPct val="120000"/>
                        </a:lnSpc>
                        <a:spcBef>
                          <a:spcPts val="0"/>
                        </a:spcBef>
                        <a:spcAft>
                          <a:spcPts val="0"/>
                        </a:spcAft>
                        <a:buNone/>
                      </a:pPr>
                      <a:r>
                        <a:rPr lang="en-US" sz="1200" b="1" spc="60">
                          <a:solidFill>
                            <a:schemeClr val="bg1"/>
                          </a:solidFill>
                          <a:latin typeface="微软雅黑" panose="020B0503020204020204" pitchFamily="34" charset="-122"/>
                          <a:ea typeface="微软雅黑" panose="020B0503020204020204" pitchFamily="34" charset="-122"/>
                        </a:rPr>
                        <a:t>年末一般债券余额</a:t>
                      </a:r>
                      <a:endParaRPr lang="en-US" sz="1200" b="1" spc="60">
                        <a:solidFill>
                          <a:schemeClr val="bg1"/>
                        </a:solidFill>
                        <a:latin typeface="微软雅黑" panose="020B0503020204020204" pitchFamily="34" charset="-122"/>
                        <a:ea typeface="微软雅黑" panose="020B0503020204020204" pitchFamily="34" charset="-122"/>
                      </a:endParaRPr>
                    </a:p>
                  </a:txBody>
                  <a:tcPr marL="25400" marR="25400" marT="6350" marB="6350" anchor="ctr">
                    <a:solidFill>
                      <a:srgbClr val="C0504D"/>
                    </a:solidFill>
                  </a:tcPr>
                </a:tc>
                <a:tc>
                  <a:txBody>
                    <a:bodyPr/>
                    <a:lstStyle/>
                    <a:p>
                      <a:pPr indent="0" algn="ctr">
                        <a:lnSpc>
                          <a:spcPct val="120000"/>
                        </a:lnSpc>
                        <a:spcBef>
                          <a:spcPts val="0"/>
                        </a:spcBef>
                        <a:spcAft>
                          <a:spcPts val="0"/>
                        </a:spcAft>
                        <a:buNone/>
                      </a:pPr>
                      <a:r>
                        <a:rPr lang="en-US" sz="1200" b="1" spc="60">
                          <a:solidFill>
                            <a:schemeClr val="bg1"/>
                          </a:solidFill>
                          <a:latin typeface="微软雅黑" panose="020B0503020204020204" pitchFamily="34" charset="-122"/>
                          <a:ea typeface="微软雅黑" panose="020B0503020204020204" pitchFamily="34" charset="-122"/>
                        </a:rPr>
                        <a:t>年末一般债务限额</a:t>
                      </a:r>
                      <a:endParaRPr lang="en-US" sz="1200" b="1" spc="60">
                        <a:solidFill>
                          <a:schemeClr val="bg1"/>
                        </a:solidFill>
                        <a:latin typeface="微软雅黑" panose="020B0503020204020204" pitchFamily="34" charset="-122"/>
                        <a:ea typeface="微软雅黑" panose="020B0503020204020204" pitchFamily="34" charset="-122"/>
                      </a:endParaRPr>
                    </a:p>
                  </a:txBody>
                  <a:tcPr marL="25400" marR="25400" marT="6350" marB="6350" anchor="ctr">
                    <a:solidFill>
                      <a:srgbClr val="C0504D"/>
                    </a:solidFill>
                  </a:tcPr>
                </a:tc>
                <a:tc>
                  <a:txBody>
                    <a:bodyPr/>
                    <a:lstStyle/>
                    <a:p>
                      <a:pPr indent="0" algn="ctr">
                        <a:lnSpc>
                          <a:spcPct val="120000"/>
                        </a:lnSpc>
                        <a:spcBef>
                          <a:spcPts val="0"/>
                        </a:spcBef>
                        <a:spcAft>
                          <a:spcPts val="0"/>
                        </a:spcAft>
                        <a:buNone/>
                      </a:pPr>
                      <a:r>
                        <a:rPr lang="en-US" sz="1200" b="1" spc="60">
                          <a:solidFill>
                            <a:schemeClr val="bg1"/>
                          </a:solidFill>
                          <a:latin typeface="微软雅黑" panose="020B0503020204020204" pitchFamily="34" charset="-122"/>
                          <a:ea typeface="微软雅黑" panose="020B0503020204020204" pitchFamily="34" charset="-122"/>
                        </a:rPr>
                        <a:t>年末专项债券余额</a:t>
                      </a:r>
                      <a:endParaRPr lang="en-US" sz="1200" b="1" spc="60">
                        <a:solidFill>
                          <a:schemeClr val="bg1"/>
                        </a:solidFill>
                        <a:latin typeface="微软雅黑" panose="020B0503020204020204" pitchFamily="34" charset="-122"/>
                        <a:ea typeface="微软雅黑" panose="020B0503020204020204" pitchFamily="34" charset="-122"/>
                      </a:endParaRPr>
                    </a:p>
                  </a:txBody>
                  <a:tcPr marL="25400" marR="25400" marT="6350" marB="6350" anchor="ctr">
                    <a:solidFill>
                      <a:srgbClr val="C0504D"/>
                    </a:solidFill>
                  </a:tcPr>
                </a:tc>
                <a:tc>
                  <a:txBody>
                    <a:bodyPr/>
                    <a:lstStyle/>
                    <a:p>
                      <a:pPr indent="0" algn="ctr">
                        <a:lnSpc>
                          <a:spcPct val="120000"/>
                        </a:lnSpc>
                        <a:spcBef>
                          <a:spcPts val="0"/>
                        </a:spcBef>
                        <a:spcAft>
                          <a:spcPts val="0"/>
                        </a:spcAft>
                        <a:buNone/>
                      </a:pPr>
                      <a:r>
                        <a:rPr lang="en-US" sz="1200" b="1" spc="60">
                          <a:solidFill>
                            <a:schemeClr val="bg1"/>
                          </a:solidFill>
                          <a:latin typeface="微软雅黑" panose="020B0503020204020204" pitchFamily="34" charset="-122"/>
                          <a:ea typeface="微软雅黑" panose="020B0503020204020204" pitchFamily="34" charset="-122"/>
                        </a:rPr>
                        <a:t>年末专项债务限额</a:t>
                      </a:r>
                      <a:endParaRPr lang="en-US" sz="1200" b="1" spc="60">
                        <a:solidFill>
                          <a:schemeClr val="bg1"/>
                        </a:solidFill>
                        <a:latin typeface="微软雅黑" panose="020B0503020204020204" pitchFamily="34" charset="-122"/>
                        <a:ea typeface="微软雅黑" panose="020B0503020204020204" pitchFamily="34" charset="-122"/>
                      </a:endParaRPr>
                    </a:p>
                  </a:txBody>
                  <a:tcPr marL="25400" marR="25400" marT="6350" marB="6350" anchor="ctr">
                    <a:solidFill>
                      <a:srgbClr val="C0504D"/>
                    </a:solidFill>
                  </a:tcPr>
                </a:tc>
                <a:tc vMerge="1">
                  <a:tcPr/>
                </a:tc>
              </a:tr>
              <a:tr h="370840">
                <a:tc>
                  <a:txBody>
                    <a:bodyPr/>
                    <a:lstStyle/>
                    <a:p>
                      <a:pPr indent="0" algn="ctr">
                        <a:lnSpc>
                          <a:spcPct val="120000"/>
                        </a:lnSpc>
                        <a:spcBef>
                          <a:spcPts val="0"/>
                        </a:spcBef>
                        <a:spcAft>
                          <a:spcPts val="0"/>
                        </a:spcAft>
                        <a:buNone/>
                      </a:pPr>
                      <a:r>
                        <a:rPr lang="en-US" sz="1200" spc="60">
                          <a:latin typeface="微软雅黑" panose="020B0503020204020204" pitchFamily="34" charset="-122"/>
                          <a:ea typeface="微软雅黑" panose="020B0503020204020204" pitchFamily="34" charset="-122"/>
                          <a:cs typeface="微软雅黑" panose="020B0503020204020204" pitchFamily="34" charset="-122"/>
                        </a:rPr>
                        <a:t>2014年</a:t>
                      </a:r>
                      <a:endParaRPr lang="en-US" sz="1200" spc="60">
                        <a:latin typeface="微软雅黑" panose="020B0503020204020204" pitchFamily="34" charset="-122"/>
                        <a:ea typeface="微软雅黑" panose="020B0503020204020204" pitchFamily="34" charset="-122"/>
                        <a:cs typeface="微软雅黑" panose="020B0503020204020204" pitchFamily="34" charset="-122"/>
                      </a:endParaRPr>
                    </a:p>
                  </a:txBody>
                  <a:tcPr marL="25400" marR="25400" marT="6350" marB="6350" anchor="ctr"/>
                </a:tc>
                <a:tc>
                  <a:txBody>
                    <a:bodyPr/>
                    <a:lstStyle/>
                    <a:p>
                      <a:pPr indent="0" algn="ctr">
                        <a:lnSpc>
                          <a:spcPct val="120000"/>
                        </a:lnSpc>
                        <a:spcBef>
                          <a:spcPts val="0"/>
                        </a:spcBef>
                        <a:spcAft>
                          <a:spcPts val="0"/>
                        </a:spcAft>
                        <a:buNone/>
                      </a:pPr>
                      <a:r>
                        <a:rPr lang="en-US" sz="1200" spc="60">
                          <a:latin typeface="微软雅黑" panose="020B0503020204020204" pitchFamily="34" charset="-122"/>
                          <a:ea typeface="微软雅黑" panose="020B0503020204020204" pitchFamily="34" charset="-122"/>
                        </a:rPr>
                        <a:t>4,000</a:t>
                      </a:r>
                      <a:endParaRPr lang="en-US" sz="1200" spc="60">
                        <a:latin typeface="微软雅黑" panose="020B0503020204020204" pitchFamily="34" charset="-122"/>
                        <a:ea typeface="微软雅黑" panose="020B0503020204020204" pitchFamily="34" charset="-122"/>
                      </a:endParaRPr>
                    </a:p>
                  </a:txBody>
                  <a:tcPr marL="25400" marR="25400" marT="6350" marB="6350" anchor="ctr"/>
                </a:tc>
                <a:tc>
                  <a:txBody>
                    <a:bodyPr/>
                    <a:lstStyle/>
                    <a:p>
                      <a:pPr indent="0" algn="ctr">
                        <a:lnSpc>
                          <a:spcPct val="120000"/>
                        </a:lnSpc>
                        <a:spcBef>
                          <a:spcPts val="0"/>
                        </a:spcBef>
                        <a:spcAft>
                          <a:spcPts val="0"/>
                        </a:spcAft>
                        <a:buNone/>
                      </a:pPr>
                      <a:r>
                        <a:rPr lang="en-US" sz="1200" spc="60">
                          <a:latin typeface="微软雅黑" panose="020B0503020204020204" pitchFamily="34" charset="-122"/>
                          <a:ea typeface="微软雅黑" panose="020B0503020204020204" pitchFamily="34" charset="-122"/>
                        </a:rPr>
                        <a:t>94,272.40</a:t>
                      </a:r>
                      <a:endParaRPr lang="en-US" sz="1200" spc="60">
                        <a:latin typeface="微软雅黑" panose="020B0503020204020204" pitchFamily="34" charset="-122"/>
                        <a:ea typeface="微软雅黑" panose="020B0503020204020204" pitchFamily="34" charset="-122"/>
                      </a:endParaRPr>
                    </a:p>
                  </a:txBody>
                  <a:tcPr marL="25400" marR="25400" marT="6350" marB="6350" anchor="ctr"/>
                </a:tc>
                <a:tc>
                  <a:txBody>
                    <a:bodyPr/>
                    <a:lstStyle/>
                    <a:p>
                      <a:pPr indent="0" algn="ctr">
                        <a:lnSpc>
                          <a:spcPct val="120000"/>
                        </a:lnSpc>
                        <a:spcBef>
                          <a:spcPts val="0"/>
                        </a:spcBef>
                        <a:spcAft>
                          <a:spcPts val="0"/>
                        </a:spcAft>
                        <a:buNone/>
                      </a:pPr>
                      <a:r>
                        <a:rPr lang="en-US" sz="1200" spc="60">
                          <a:latin typeface="微软雅黑" panose="020B0503020204020204" pitchFamily="34" charset="-122"/>
                          <a:ea typeface="微软雅黑" panose="020B0503020204020204" pitchFamily="34" charset="-122"/>
                        </a:rPr>
                        <a:t> </a:t>
                      </a:r>
                      <a:endParaRPr lang="en-US" sz="1200" spc="60">
                        <a:latin typeface="微软雅黑" panose="020B0503020204020204" pitchFamily="34" charset="-122"/>
                        <a:ea typeface="微软雅黑" panose="020B0503020204020204" pitchFamily="34" charset="-122"/>
                      </a:endParaRPr>
                    </a:p>
                  </a:txBody>
                  <a:tcPr marL="25400" marR="25400" marT="6350" marB="6350" anchor="ctr"/>
                </a:tc>
                <a:tc>
                  <a:txBody>
                    <a:bodyPr/>
                    <a:lstStyle/>
                    <a:p>
                      <a:pPr indent="0" algn="ctr">
                        <a:lnSpc>
                          <a:spcPct val="120000"/>
                        </a:lnSpc>
                        <a:spcBef>
                          <a:spcPts val="0"/>
                        </a:spcBef>
                        <a:spcAft>
                          <a:spcPts val="0"/>
                        </a:spcAft>
                        <a:buNone/>
                      </a:pPr>
                      <a:r>
                        <a:rPr lang="en-US" sz="1200" spc="60">
                          <a:latin typeface="微软雅黑" panose="020B0503020204020204" pitchFamily="34" charset="-122"/>
                          <a:ea typeface="微软雅黑" panose="020B0503020204020204" pitchFamily="34" charset="-122"/>
                        </a:rPr>
                        <a:t>59,801.90</a:t>
                      </a:r>
                      <a:endParaRPr lang="en-US" sz="1200" spc="60">
                        <a:latin typeface="微软雅黑" panose="020B0503020204020204" pitchFamily="34" charset="-122"/>
                        <a:ea typeface="微软雅黑" panose="020B0503020204020204" pitchFamily="34" charset="-122"/>
                      </a:endParaRPr>
                    </a:p>
                  </a:txBody>
                  <a:tcPr marL="25400" marR="25400" marT="6350" marB="6350" anchor="ctr"/>
                </a:tc>
                <a:tc>
                  <a:txBody>
                    <a:bodyPr/>
                    <a:lstStyle/>
                    <a:p>
                      <a:pPr indent="0" algn="ctr">
                        <a:lnSpc>
                          <a:spcPct val="120000"/>
                        </a:lnSpc>
                        <a:spcBef>
                          <a:spcPts val="0"/>
                        </a:spcBef>
                        <a:spcAft>
                          <a:spcPts val="0"/>
                        </a:spcAft>
                        <a:buNone/>
                      </a:pPr>
                      <a:r>
                        <a:rPr lang="en-US" sz="1200" spc="60">
                          <a:latin typeface="微软雅黑" panose="020B0503020204020204" pitchFamily="34" charset="-122"/>
                          <a:ea typeface="微软雅黑" panose="020B0503020204020204" pitchFamily="34" charset="-122"/>
                        </a:rPr>
                        <a:t> </a:t>
                      </a:r>
                      <a:endParaRPr lang="en-US" sz="1200" spc="60">
                        <a:latin typeface="微软雅黑" panose="020B0503020204020204" pitchFamily="34" charset="-122"/>
                        <a:ea typeface="微软雅黑" panose="020B0503020204020204" pitchFamily="34" charset="-122"/>
                      </a:endParaRPr>
                    </a:p>
                  </a:txBody>
                  <a:tcPr marL="25400" marR="25400" marT="6350" marB="6350" anchor="ctr"/>
                </a:tc>
                <a:tc>
                  <a:txBody>
                    <a:bodyPr/>
                    <a:lstStyle/>
                    <a:p>
                      <a:pPr indent="0" algn="ctr">
                        <a:lnSpc>
                          <a:spcPct val="120000"/>
                        </a:lnSpc>
                        <a:spcBef>
                          <a:spcPts val="0"/>
                        </a:spcBef>
                        <a:spcAft>
                          <a:spcPts val="0"/>
                        </a:spcAft>
                        <a:buNone/>
                      </a:pPr>
                      <a:r>
                        <a:rPr lang="en-US" sz="1200" spc="60">
                          <a:latin typeface="微软雅黑" panose="020B0503020204020204" pitchFamily="34" charset="-122"/>
                          <a:ea typeface="微软雅黑" panose="020B0503020204020204" pitchFamily="34" charset="-122"/>
                        </a:rPr>
                        <a:t> </a:t>
                      </a:r>
                      <a:endParaRPr lang="en-US" sz="1200" spc="60">
                        <a:latin typeface="微软雅黑" panose="020B0503020204020204" pitchFamily="34" charset="-122"/>
                        <a:ea typeface="微软雅黑" panose="020B0503020204020204" pitchFamily="34" charset="-122"/>
                      </a:endParaRPr>
                    </a:p>
                  </a:txBody>
                  <a:tcPr marL="25400" marR="25400" marT="6350" marB="6350" anchor="ctr"/>
                </a:tc>
              </a:tr>
              <a:tr h="371475">
                <a:tc>
                  <a:txBody>
                    <a:bodyPr/>
                    <a:lstStyle/>
                    <a:p>
                      <a:pPr indent="0" algn="ctr">
                        <a:lnSpc>
                          <a:spcPct val="120000"/>
                        </a:lnSpc>
                        <a:spcBef>
                          <a:spcPts val="0"/>
                        </a:spcBef>
                        <a:spcAft>
                          <a:spcPts val="0"/>
                        </a:spcAft>
                        <a:buNone/>
                      </a:pPr>
                      <a:r>
                        <a:rPr lang="en-US" sz="1200" spc="60">
                          <a:latin typeface="微软雅黑" panose="020B0503020204020204" pitchFamily="34" charset="-122"/>
                          <a:ea typeface="微软雅黑" panose="020B0503020204020204" pitchFamily="34" charset="-122"/>
                          <a:cs typeface="微软雅黑" panose="020B0503020204020204" pitchFamily="34" charset="-122"/>
                        </a:rPr>
                        <a:t>2015年</a:t>
                      </a:r>
                      <a:endParaRPr lang="en-US" sz="1200" spc="60">
                        <a:latin typeface="微软雅黑" panose="020B0503020204020204" pitchFamily="34" charset="-122"/>
                        <a:ea typeface="微软雅黑" panose="020B0503020204020204" pitchFamily="34" charset="-122"/>
                        <a:cs typeface="微软雅黑" panose="020B0503020204020204" pitchFamily="34" charset="-122"/>
                      </a:endParaRPr>
                    </a:p>
                  </a:txBody>
                  <a:tcPr marL="25400" marR="25400" marT="6350" marB="6350" anchor="ctr"/>
                </a:tc>
                <a:tc>
                  <a:txBody>
                    <a:bodyPr/>
                    <a:lstStyle/>
                    <a:p>
                      <a:pPr indent="0" algn="ctr">
                        <a:lnSpc>
                          <a:spcPct val="120000"/>
                        </a:lnSpc>
                        <a:spcBef>
                          <a:spcPts val="0"/>
                        </a:spcBef>
                        <a:spcAft>
                          <a:spcPts val="0"/>
                        </a:spcAft>
                        <a:buNone/>
                      </a:pPr>
                      <a:r>
                        <a:rPr lang="en-US" sz="1200" spc="60">
                          <a:latin typeface="微软雅黑" panose="020B0503020204020204" pitchFamily="34" charset="-122"/>
                          <a:ea typeface="微软雅黑" panose="020B0503020204020204" pitchFamily="34" charset="-122"/>
                        </a:rPr>
                        <a:t>5,000</a:t>
                      </a:r>
                      <a:endParaRPr lang="en-US" sz="1200" spc="60">
                        <a:latin typeface="微软雅黑" panose="020B0503020204020204" pitchFamily="34" charset="-122"/>
                        <a:ea typeface="微软雅黑" panose="020B0503020204020204" pitchFamily="34" charset="-122"/>
                      </a:endParaRPr>
                    </a:p>
                  </a:txBody>
                  <a:tcPr marL="25400" marR="25400" marT="6350" marB="6350" anchor="ctr"/>
                </a:tc>
                <a:tc>
                  <a:txBody>
                    <a:bodyPr/>
                    <a:lstStyle/>
                    <a:p>
                      <a:pPr indent="0" algn="ctr">
                        <a:lnSpc>
                          <a:spcPct val="120000"/>
                        </a:lnSpc>
                        <a:spcBef>
                          <a:spcPts val="0"/>
                        </a:spcBef>
                        <a:spcAft>
                          <a:spcPts val="0"/>
                        </a:spcAft>
                        <a:buNone/>
                      </a:pPr>
                      <a:r>
                        <a:rPr lang="en-US" sz="1200" spc="60">
                          <a:latin typeface="微软雅黑" panose="020B0503020204020204" pitchFamily="34" charset="-122"/>
                          <a:ea typeface="微软雅黑" panose="020B0503020204020204" pitchFamily="34" charset="-122"/>
                        </a:rPr>
                        <a:t>92,619.04</a:t>
                      </a:r>
                      <a:endParaRPr lang="en-US" sz="1200" spc="60">
                        <a:latin typeface="微软雅黑" panose="020B0503020204020204" pitchFamily="34" charset="-122"/>
                        <a:ea typeface="微软雅黑" panose="020B0503020204020204" pitchFamily="34" charset="-122"/>
                      </a:endParaRPr>
                    </a:p>
                  </a:txBody>
                  <a:tcPr marL="25400" marR="25400" marT="6350" marB="6350" anchor="ctr"/>
                </a:tc>
                <a:tc>
                  <a:txBody>
                    <a:bodyPr/>
                    <a:lstStyle/>
                    <a:p>
                      <a:pPr indent="0" algn="ctr">
                        <a:lnSpc>
                          <a:spcPct val="120000"/>
                        </a:lnSpc>
                        <a:spcBef>
                          <a:spcPts val="0"/>
                        </a:spcBef>
                        <a:spcAft>
                          <a:spcPts val="0"/>
                        </a:spcAft>
                        <a:buNone/>
                      </a:pPr>
                      <a:r>
                        <a:rPr lang="en-US" sz="1200" spc="60">
                          <a:latin typeface="微软雅黑" panose="020B0503020204020204" pitchFamily="34" charset="-122"/>
                          <a:ea typeface="微软雅黑" panose="020B0503020204020204" pitchFamily="34" charset="-122"/>
                        </a:rPr>
                        <a:t>99272.40</a:t>
                      </a:r>
                      <a:endParaRPr lang="en-US" sz="1200" spc="60">
                        <a:latin typeface="微软雅黑" panose="020B0503020204020204" pitchFamily="34" charset="-122"/>
                        <a:ea typeface="微软雅黑" panose="020B0503020204020204" pitchFamily="34" charset="-122"/>
                      </a:endParaRPr>
                    </a:p>
                  </a:txBody>
                  <a:tcPr marL="25400" marR="25400" marT="6350" marB="6350" anchor="ctr"/>
                </a:tc>
                <a:tc>
                  <a:txBody>
                    <a:bodyPr/>
                    <a:lstStyle/>
                    <a:p>
                      <a:pPr indent="0" algn="ctr">
                        <a:lnSpc>
                          <a:spcPct val="120000"/>
                        </a:lnSpc>
                        <a:spcBef>
                          <a:spcPts val="0"/>
                        </a:spcBef>
                        <a:spcAft>
                          <a:spcPts val="0"/>
                        </a:spcAft>
                        <a:buNone/>
                      </a:pPr>
                      <a:r>
                        <a:rPr lang="en-US" sz="1200" spc="60">
                          <a:latin typeface="微软雅黑" panose="020B0503020204020204" pitchFamily="34" charset="-122"/>
                          <a:ea typeface="微软雅黑" panose="020B0503020204020204" pitchFamily="34" charset="-122"/>
                        </a:rPr>
                        <a:t>54,949.33</a:t>
                      </a:r>
                      <a:endParaRPr lang="en-US" sz="1200" spc="60">
                        <a:latin typeface="微软雅黑" panose="020B0503020204020204" pitchFamily="34" charset="-122"/>
                        <a:ea typeface="微软雅黑" panose="020B0503020204020204" pitchFamily="34" charset="-122"/>
                      </a:endParaRPr>
                    </a:p>
                  </a:txBody>
                  <a:tcPr marL="25400" marR="25400" marT="6350" marB="6350" anchor="ctr"/>
                </a:tc>
                <a:tc>
                  <a:txBody>
                    <a:bodyPr/>
                    <a:lstStyle/>
                    <a:p>
                      <a:pPr indent="0" algn="ctr">
                        <a:lnSpc>
                          <a:spcPct val="120000"/>
                        </a:lnSpc>
                        <a:spcBef>
                          <a:spcPts val="0"/>
                        </a:spcBef>
                        <a:spcAft>
                          <a:spcPts val="0"/>
                        </a:spcAft>
                        <a:buNone/>
                      </a:pPr>
                      <a:r>
                        <a:rPr lang="en-US" sz="1200" spc="60">
                          <a:latin typeface="微软雅黑" panose="020B0503020204020204" pitchFamily="34" charset="-122"/>
                          <a:ea typeface="微软雅黑" panose="020B0503020204020204" pitchFamily="34" charset="-122"/>
                        </a:rPr>
                        <a:t>60801.90</a:t>
                      </a:r>
                      <a:endParaRPr lang="en-US" sz="1200" spc="60">
                        <a:latin typeface="微软雅黑" panose="020B0503020204020204" pitchFamily="34" charset="-122"/>
                        <a:ea typeface="微软雅黑" panose="020B0503020204020204" pitchFamily="34" charset="-122"/>
                      </a:endParaRPr>
                    </a:p>
                  </a:txBody>
                  <a:tcPr marL="25400" marR="25400" marT="6350" marB="6350" anchor="ctr"/>
                </a:tc>
                <a:tc>
                  <a:txBody>
                    <a:bodyPr/>
                    <a:lstStyle/>
                    <a:p>
                      <a:pPr indent="0" algn="ctr">
                        <a:lnSpc>
                          <a:spcPct val="120000"/>
                        </a:lnSpc>
                        <a:spcBef>
                          <a:spcPts val="0"/>
                        </a:spcBef>
                        <a:spcAft>
                          <a:spcPts val="0"/>
                        </a:spcAft>
                        <a:buNone/>
                      </a:pPr>
                      <a:r>
                        <a:rPr lang="en-US" sz="1200" spc="60">
                          <a:latin typeface="微软雅黑" panose="020B0503020204020204" pitchFamily="34" charset="-122"/>
                          <a:ea typeface="微软雅黑" panose="020B0503020204020204" pitchFamily="34" charset="-122"/>
                        </a:rPr>
                        <a:t>160074.3</a:t>
                      </a:r>
                      <a:endParaRPr lang="en-US" sz="1200" spc="60">
                        <a:latin typeface="微软雅黑" panose="020B0503020204020204" pitchFamily="34" charset="-122"/>
                        <a:ea typeface="微软雅黑" panose="020B0503020204020204" pitchFamily="34" charset="-122"/>
                      </a:endParaRPr>
                    </a:p>
                  </a:txBody>
                  <a:tcPr marL="25400" marR="25400" marT="6350" marB="6350" anchor="ctr"/>
                </a:tc>
              </a:tr>
              <a:tr h="370205">
                <a:tc>
                  <a:txBody>
                    <a:bodyPr/>
                    <a:lstStyle/>
                    <a:p>
                      <a:pPr indent="0" algn="ctr">
                        <a:lnSpc>
                          <a:spcPct val="120000"/>
                        </a:lnSpc>
                        <a:spcBef>
                          <a:spcPts val="0"/>
                        </a:spcBef>
                        <a:spcAft>
                          <a:spcPts val="0"/>
                        </a:spcAft>
                        <a:buNone/>
                      </a:pPr>
                      <a:r>
                        <a:rPr lang="en-US" sz="1200" spc="60">
                          <a:latin typeface="微软雅黑" panose="020B0503020204020204" pitchFamily="34" charset="-122"/>
                          <a:ea typeface="微软雅黑" panose="020B0503020204020204" pitchFamily="34" charset="-122"/>
                          <a:cs typeface="微软雅黑" panose="020B0503020204020204" pitchFamily="34" charset="-122"/>
                        </a:rPr>
                        <a:t>2016年</a:t>
                      </a:r>
                      <a:endParaRPr lang="en-US" sz="1200" spc="60">
                        <a:latin typeface="微软雅黑" panose="020B0503020204020204" pitchFamily="34" charset="-122"/>
                        <a:ea typeface="微软雅黑" panose="020B0503020204020204" pitchFamily="34" charset="-122"/>
                        <a:cs typeface="微软雅黑" panose="020B0503020204020204" pitchFamily="34" charset="-122"/>
                      </a:endParaRPr>
                    </a:p>
                  </a:txBody>
                  <a:tcPr marL="25400" marR="25400" marT="6350" marB="6350" anchor="ctr"/>
                </a:tc>
                <a:tc>
                  <a:txBody>
                    <a:bodyPr/>
                    <a:lstStyle/>
                    <a:p>
                      <a:pPr indent="0" algn="ctr">
                        <a:lnSpc>
                          <a:spcPct val="120000"/>
                        </a:lnSpc>
                        <a:spcBef>
                          <a:spcPts val="0"/>
                        </a:spcBef>
                        <a:spcAft>
                          <a:spcPts val="0"/>
                        </a:spcAft>
                        <a:buNone/>
                      </a:pPr>
                      <a:r>
                        <a:rPr lang="en-US" sz="1200" spc="60">
                          <a:latin typeface="微软雅黑" panose="020B0503020204020204" pitchFamily="34" charset="-122"/>
                          <a:ea typeface="微软雅黑" panose="020B0503020204020204" pitchFamily="34" charset="-122"/>
                        </a:rPr>
                        <a:t>7,800</a:t>
                      </a:r>
                      <a:endParaRPr lang="en-US" sz="1200" spc="60">
                        <a:latin typeface="微软雅黑" panose="020B0503020204020204" pitchFamily="34" charset="-122"/>
                        <a:ea typeface="微软雅黑" panose="020B0503020204020204" pitchFamily="34" charset="-122"/>
                      </a:endParaRPr>
                    </a:p>
                  </a:txBody>
                  <a:tcPr marL="25400" marR="25400" marT="6350" marB="6350" anchor="ctr"/>
                </a:tc>
                <a:tc>
                  <a:txBody>
                    <a:bodyPr/>
                    <a:lstStyle/>
                    <a:p>
                      <a:pPr indent="0" algn="ctr">
                        <a:lnSpc>
                          <a:spcPct val="120000"/>
                        </a:lnSpc>
                        <a:spcBef>
                          <a:spcPts val="0"/>
                        </a:spcBef>
                        <a:spcAft>
                          <a:spcPts val="0"/>
                        </a:spcAft>
                        <a:buNone/>
                      </a:pPr>
                      <a:r>
                        <a:rPr lang="en-US" sz="1200" spc="60">
                          <a:latin typeface="微软雅黑" panose="020B0503020204020204" pitchFamily="34" charset="-122"/>
                          <a:ea typeface="微软雅黑" panose="020B0503020204020204" pitchFamily="34" charset="-122"/>
                        </a:rPr>
                        <a:t>98,312.88</a:t>
                      </a:r>
                      <a:endParaRPr lang="en-US" sz="1200" spc="60">
                        <a:latin typeface="微软雅黑" panose="020B0503020204020204" pitchFamily="34" charset="-122"/>
                        <a:ea typeface="微软雅黑" panose="020B0503020204020204" pitchFamily="34" charset="-122"/>
                      </a:endParaRPr>
                    </a:p>
                  </a:txBody>
                  <a:tcPr marL="25400" marR="25400" marT="6350" marB="6350" anchor="ctr"/>
                </a:tc>
                <a:tc>
                  <a:txBody>
                    <a:bodyPr/>
                    <a:lstStyle/>
                    <a:p>
                      <a:pPr indent="0" algn="ctr">
                        <a:lnSpc>
                          <a:spcPct val="120000"/>
                        </a:lnSpc>
                        <a:spcBef>
                          <a:spcPts val="0"/>
                        </a:spcBef>
                        <a:spcAft>
                          <a:spcPts val="0"/>
                        </a:spcAft>
                        <a:buNone/>
                      </a:pPr>
                      <a:r>
                        <a:rPr lang="en-US" sz="1200" spc="60">
                          <a:latin typeface="微软雅黑" panose="020B0503020204020204" pitchFamily="34" charset="-122"/>
                          <a:ea typeface="微软雅黑" panose="020B0503020204020204" pitchFamily="34" charset="-122"/>
                        </a:rPr>
                        <a:t>107189.22</a:t>
                      </a:r>
                      <a:endParaRPr lang="en-US" sz="1200" spc="60">
                        <a:latin typeface="微软雅黑" panose="020B0503020204020204" pitchFamily="34" charset="-122"/>
                        <a:ea typeface="微软雅黑" panose="020B0503020204020204" pitchFamily="34" charset="-122"/>
                      </a:endParaRPr>
                    </a:p>
                  </a:txBody>
                  <a:tcPr marL="25400" marR="25400" marT="6350" marB="6350" anchor="ctr"/>
                </a:tc>
                <a:tc>
                  <a:txBody>
                    <a:bodyPr/>
                    <a:lstStyle/>
                    <a:p>
                      <a:pPr indent="0" algn="ctr">
                        <a:lnSpc>
                          <a:spcPct val="120000"/>
                        </a:lnSpc>
                        <a:spcBef>
                          <a:spcPts val="0"/>
                        </a:spcBef>
                        <a:spcAft>
                          <a:spcPts val="0"/>
                        </a:spcAft>
                        <a:buNone/>
                      </a:pPr>
                      <a:r>
                        <a:rPr lang="en-US" sz="1200" spc="60">
                          <a:latin typeface="微软雅黑" panose="020B0503020204020204" pitchFamily="34" charset="-122"/>
                          <a:ea typeface="微软雅黑" panose="020B0503020204020204" pitchFamily="34" charset="-122"/>
                        </a:rPr>
                        <a:t>55,244.71</a:t>
                      </a:r>
                      <a:endParaRPr lang="en-US" sz="1200" spc="60">
                        <a:latin typeface="微软雅黑" panose="020B0503020204020204" pitchFamily="34" charset="-122"/>
                        <a:ea typeface="微软雅黑" panose="020B0503020204020204" pitchFamily="34" charset="-122"/>
                      </a:endParaRPr>
                    </a:p>
                  </a:txBody>
                  <a:tcPr marL="25400" marR="25400" marT="6350" marB="6350" anchor="ctr"/>
                </a:tc>
                <a:tc>
                  <a:txBody>
                    <a:bodyPr/>
                    <a:lstStyle/>
                    <a:p>
                      <a:pPr indent="0" algn="ctr">
                        <a:lnSpc>
                          <a:spcPct val="120000"/>
                        </a:lnSpc>
                        <a:spcBef>
                          <a:spcPts val="0"/>
                        </a:spcBef>
                        <a:spcAft>
                          <a:spcPts val="0"/>
                        </a:spcAft>
                        <a:buNone/>
                      </a:pPr>
                      <a:r>
                        <a:rPr lang="en-US" sz="1200" spc="60">
                          <a:latin typeface="微软雅黑" panose="020B0503020204020204" pitchFamily="34" charset="-122"/>
                          <a:ea typeface="微软雅黑" panose="020B0503020204020204" pitchFamily="34" charset="-122"/>
                        </a:rPr>
                        <a:t>64685.08</a:t>
                      </a:r>
                      <a:endParaRPr lang="en-US" sz="1200" spc="60">
                        <a:latin typeface="微软雅黑" panose="020B0503020204020204" pitchFamily="34" charset="-122"/>
                        <a:ea typeface="微软雅黑" panose="020B0503020204020204" pitchFamily="34" charset="-122"/>
                      </a:endParaRPr>
                    </a:p>
                  </a:txBody>
                  <a:tcPr marL="25400" marR="25400" marT="6350" marB="6350" anchor="ctr"/>
                </a:tc>
                <a:tc>
                  <a:txBody>
                    <a:bodyPr/>
                    <a:lstStyle/>
                    <a:p>
                      <a:pPr indent="0" algn="ctr">
                        <a:lnSpc>
                          <a:spcPct val="120000"/>
                        </a:lnSpc>
                        <a:spcBef>
                          <a:spcPts val="0"/>
                        </a:spcBef>
                        <a:spcAft>
                          <a:spcPts val="0"/>
                        </a:spcAft>
                        <a:buNone/>
                      </a:pPr>
                      <a:r>
                        <a:rPr lang="en-US" sz="1200" spc="60">
                          <a:latin typeface="微软雅黑" panose="020B0503020204020204" pitchFamily="34" charset="-122"/>
                          <a:ea typeface="微软雅黑" panose="020B0503020204020204" pitchFamily="34" charset="-122"/>
                        </a:rPr>
                        <a:t>171874.3</a:t>
                      </a:r>
                      <a:endParaRPr lang="en-US" sz="1200" spc="60">
                        <a:latin typeface="微软雅黑" panose="020B0503020204020204" pitchFamily="34" charset="-122"/>
                        <a:ea typeface="微软雅黑" panose="020B0503020204020204" pitchFamily="34" charset="-122"/>
                      </a:endParaRPr>
                    </a:p>
                  </a:txBody>
                  <a:tcPr marL="25400" marR="25400" marT="6350" marB="6350" anchor="ctr"/>
                </a:tc>
              </a:tr>
              <a:tr h="371475">
                <a:tc>
                  <a:txBody>
                    <a:bodyPr/>
                    <a:lstStyle/>
                    <a:p>
                      <a:pPr indent="0" algn="ctr">
                        <a:lnSpc>
                          <a:spcPct val="120000"/>
                        </a:lnSpc>
                        <a:spcBef>
                          <a:spcPts val="0"/>
                        </a:spcBef>
                        <a:spcAft>
                          <a:spcPts val="0"/>
                        </a:spcAft>
                        <a:buNone/>
                      </a:pPr>
                      <a:r>
                        <a:rPr lang="en-US" sz="1200" spc="60">
                          <a:latin typeface="微软雅黑" panose="020B0503020204020204" pitchFamily="34" charset="-122"/>
                          <a:ea typeface="微软雅黑" panose="020B0503020204020204" pitchFamily="34" charset="-122"/>
                          <a:cs typeface="微软雅黑" panose="020B0503020204020204" pitchFamily="34" charset="-122"/>
                        </a:rPr>
                        <a:t>2017年</a:t>
                      </a:r>
                      <a:endParaRPr lang="en-US" sz="1200" spc="60">
                        <a:latin typeface="微软雅黑" panose="020B0503020204020204" pitchFamily="34" charset="-122"/>
                        <a:ea typeface="微软雅黑" panose="020B0503020204020204" pitchFamily="34" charset="-122"/>
                        <a:cs typeface="微软雅黑" panose="020B0503020204020204" pitchFamily="34" charset="-122"/>
                      </a:endParaRPr>
                    </a:p>
                  </a:txBody>
                  <a:tcPr marL="25400" marR="25400" marT="6350" marB="6350" anchor="ctr"/>
                </a:tc>
                <a:tc>
                  <a:txBody>
                    <a:bodyPr/>
                    <a:lstStyle/>
                    <a:p>
                      <a:pPr indent="0" algn="ctr">
                        <a:lnSpc>
                          <a:spcPct val="120000"/>
                        </a:lnSpc>
                        <a:spcBef>
                          <a:spcPts val="0"/>
                        </a:spcBef>
                        <a:spcAft>
                          <a:spcPts val="0"/>
                        </a:spcAft>
                        <a:buNone/>
                      </a:pPr>
                      <a:r>
                        <a:rPr lang="en-US" sz="1200" spc="60">
                          <a:latin typeface="微软雅黑" panose="020B0503020204020204" pitchFamily="34" charset="-122"/>
                          <a:ea typeface="微软雅黑" panose="020B0503020204020204" pitchFamily="34" charset="-122"/>
                        </a:rPr>
                        <a:t>8,300</a:t>
                      </a:r>
                      <a:endParaRPr lang="en-US" sz="1200" spc="60">
                        <a:latin typeface="微软雅黑" panose="020B0503020204020204" pitchFamily="34" charset="-122"/>
                        <a:ea typeface="微软雅黑" panose="020B0503020204020204" pitchFamily="34" charset="-122"/>
                      </a:endParaRPr>
                    </a:p>
                  </a:txBody>
                  <a:tcPr marL="25400" marR="25400" marT="6350" marB="6350" anchor="ctr"/>
                </a:tc>
                <a:tc>
                  <a:txBody>
                    <a:bodyPr/>
                    <a:lstStyle/>
                    <a:p>
                      <a:pPr indent="0" algn="ctr">
                        <a:lnSpc>
                          <a:spcPct val="120000"/>
                        </a:lnSpc>
                        <a:spcBef>
                          <a:spcPts val="0"/>
                        </a:spcBef>
                        <a:spcAft>
                          <a:spcPts val="0"/>
                        </a:spcAft>
                        <a:buNone/>
                      </a:pPr>
                      <a:r>
                        <a:rPr lang="en-US" sz="1200" spc="60">
                          <a:latin typeface="微软雅黑" panose="020B0503020204020204" pitchFamily="34" charset="-122"/>
                          <a:ea typeface="微软雅黑" panose="020B0503020204020204" pitchFamily="34" charset="-122"/>
                        </a:rPr>
                        <a:t>103,631.79</a:t>
                      </a:r>
                      <a:endParaRPr lang="en-US" sz="1200" spc="60">
                        <a:latin typeface="微软雅黑" panose="020B0503020204020204" pitchFamily="34" charset="-122"/>
                        <a:ea typeface="微软雅黑" panose="020B0503020204020204" pitchFamily="34" charset="-122"/>
                      </a:endParaRPr>
                    </a:p>
                  </a:txBody>
                  <a:tcPr marL="25400" marR="25400" marT="6350" marB="6350" anchor="ctr"/>
                </a:tc>
                <a:tc>
                  <a:txBody>
                    <a:bodyPr/>
                    <a:lstStyle/>
                    <a:p>
                      <a:pPr indent="0" algn="ctr">
                        <a:lnSpc>
                          <a:spcPct val="120000"/>
                        </a:lnSpc>
                        <a:spcBef>
                          <a:spcPts val="0"/>
                        </a:spcBef>
                        <a:spcAft>
                          <a:spcPts val="0"/>
                        </a:spcAft>
                        <a:buNone/>
                      </a:pPr>
                      <a:r>
                        <a:rPr lang="en-US" sz="1200" spc="60">
                          <a:latin typeface="微软雅黑" panose="020B0503020204020204" pitchFamily="34" charset="-122"/>
                          <a:ea typeface="微软雅黑" panose="020B0503020204020204" pitchFamily="34" charset="-122"/>
                        </a:rPr>
                        <a:t>115489.22</a:t>
                      </a:r>
                      <a:endParaRPr lang="en-US" sz="1200" spc="60">
                        <a:latin typeface="微软雅黑" panose="020B0503020204020204" pitchFamily="34" charset="-122"/>
                        <a:ea typeface="微软雅黑" panose="020B0503020204020204" pitchFamily="34" charset="-122"/>
                      </a:endParaRPr>
                    </a:p>
                  </a:txBody>
                  <a:tcPr marL="25400" marR="25400" marT="6350" marB="6350" anchor="ctr"/>
                </a:tc>
                <a:tc>
                  <a:txBody>
                    <a:bodyPr/>
                    <a:lstStyle/>
                    <a:p>
                      <a:pPr indent="0" algn="ctr">
                        <a:lnSpc>
                          <a:spcPct val="120000"/>
                        </a:lnSpc>
                        <a:spcBef>
                          <a:spcPts val="0"/>
                        </a:spcBef>
                        <a:spcAft>
                          <a:spcPts val="0"/>
                        </a:spcAft>
                        <a:buNone/>
                      </a:pPr>
                      <a:r>
                        <a:rPr lang="en-US" sz="1200" spc="60">
                          <a:latin typeface="微软雅黑" panose="020B0503020204020204" pitchFamily="34" charset="-122"/>
                          <a:ea typeface="微软雅黑" panose="020B0503020204020204" pitchFamily="34" charset="-122"/>
                        </a:rPr>
                        <a:t>61,468.01</a:t>
                      </a:r>
                      <a:endParaRPr lang="en-US" sz="1200" spc="60">
                        <a:latin typeface="微软雅黑" panose="020B0503020204020204" pitchFamily="34" charset="-122"/>
                        <a:ea typeface="微软雅黑" panose="020B0503020204020204" pitchFamily="34" charset="-122"/>
                      </a:endParaRPr>
                    </a:p>
                  </a:txBody>
                  <a:tcPr marL="25400" marR="25400" marT="6350" marB="6350" anchor="ctr"/>
                </a:tc>
                <a:tc>
                  <a:txBody>
                    <a:bodyPr/>
                    <a:lstStyle/>
                    <a:p>
                      <a:pPr indent="0" algn="ctr">
                        <a:lnSpc>
                          <a:spcPct val="120000"/>
                        </a:lnSpc>
                        <a:spcBef>
                          <a:spcPts val="0"/>
                        </a:spcBef>
                        <a:spcAft>
                          <a:spcPts val="0"/>
                        </a:spcAft>
                        <a:buNone/>
                      </a:pPr>
                      <a:r>
                        <a:rPr lang="en-US" sz="1200" spc="60">
                          <a:latin typeface="微软雅黑" panose="020B0503020204020204" pitchFamily="34" charset="-122"/>
                          <a:ea typeface="微软雅黑" panose="020B0503020204020204" pitchFamily="34" charset="-122"/>
                        </a:rPr>
                        <a:t>72685.08</a:t>
                      </a:r>
                      <a:endParaRPr lang="en-US" sz="1200" spc="60">
                        <a:latin typeface="微软雅黑" panose="020B0503020204020204" pitchFamily="34" charset="-122"/>
                        <a:ea typeface="微软雅黑" panose="020B0503020204020204" pitchFamily="34" charset="-122"/>
                      </a:endParaRPr>
                    </a:p>
                  </a:txBody>
                  <a:tcPr marL="25400" marR="25400" marT="6350" marB="6350" anchor="ctr"/>
                </a:tc>
                <a:tc>
                  <a:txBody>
                    <a:bodyPr/>
                    <a:lstStyle/>
                    <a:p>
                      <a:pPr indent="0" algn="ctr">
                        <a:lnSpc>
                          <a:spcPct val="120000"/>
                        </a:lnSpc>
                        <a:spcBef>
                          <a:spcPts val="0"/>
                        </a:spcBef>
                        <a:spcAft>
                          <a:spcPts val="0"/>
                        </a:spcAft>
                        <a:buNone/>
                      </a:pPr>
                      <a:r>
                        <a:rPr lang="en-US" sz="1200" spc="60">
                          <a:latin typeface="微软雅黑" panose="020B0503020204020204" pitchFamily="34" charset="-122"/>
                          <a:ea typeface="微软雅黑" panose="020B0503020204020204" pitchFamily="34" charset="-122"/>
                        </a:rPr>
                        <a:t>188174.3</a:t>
                      </a:r>
                      <a:endParaRPr lang="en-US" sz="1200" spc="60">
                        <a:latin typeface="微软雅黑" panose="020B0503020204020204" pitchFamily="34" charset="-122"/>
                        <a:ea typeface="微软雅黑" panose="020B0503020204020204" pitchFamily="34" charset="-122"/>
                      </a:endParaRPr>
                    </a:p>
                  </a:txBody>
                  <a:tcPr marL="25400" marR="25400" marT="6350" marB="6350" anchor="ctr"/>
                </a:tc>
              </a:tr>
              <a:tr h="370840">
                <a:tc>
                  <a:txBody>
                    <a:bodyPr/>
                    <a:lstStyle/>
                    <a:p>
                      <a:pPr indent="0" algn="ctr">
                        <a:lnSpc>
                          <a:spcPct val="120000"/>
                        </a:lnSpc>
                        <a:spcBef>
                          <a:spcPts val="0"/>
                        </a:spcBef>
                        <a:spcAft>
                          <a:spcPts val="0"/>
                        </a:spcAft>
                        <a:buNone/>
                      </a:pPr>
                      <a:r>
                        <a:rPr lang="en-US" sz="1200" spc="60">
                          <a:latin typeface="微软雅黑" panose="020B0503020204020204" pitchFamily="34" charset="-122"/>
                          <a:ea typeface="微软雅黑" panose="020B0503020204020204" pitchFamily="34" charset="-122"/>
                          <a:cs typeface="微软雅黑" panose="020B0503020204020204" pitchFamily="34" charset="-122"/>
                        </a:rPr>
                        <a:t>2018年</a:t>
                      </a:r>
                      <a:endParaRPr lang="en-US" sz="1200" spc="60">
                        <a:latin typeface="微软雅黑" panose="020B0503020204020204" pitchFamily="34" charset="-122"/>
                        <a:ea typeface="微软雅黑" panose="020B0503020204020204" pitchFamily="34" charset="-122"/>
                        <a:cs typeface="微软雅黑" panose="020B0503020204020204" pitchFamily="34" charset="-122"/>
                      </a:endParaRPr>
                    </a:p>
                  </a:txBody>
                  <a:tcPr marL="25400" marR="25400" marT="6350" marB="6350" anchor="ctr"/>
                </a:tc>
                <a:tc>
                  <a:txBody>
                    <a:bodyPr/>
                    <a:lstStyle/>
                    <a:p>
                      <a:pPr indent="0" algn="ctr">
                        <a:lnSpc>
                          <a:spcPct val="120000"/>
                        </a:lnSpc>
                        <a:spcBef>
                          <a:spcPts val="0"/>
                        </a:spcBef>
                        <a:spcAft>
                          <a:spcPts val="0"/>
                        </a:spcAft>
                        <a:buNone/>
                      </a:pPr>
                      <a:r>
                        <a:rPr lang="en-US" sz="1200" spc="60">
                          <a:latin typeface="微软雅黑" panose="020B0503020204020204" pitchFamily="34" charset="-122"/>
                          <a:ea typeface="微软雅黑" panose="020B0503020204020204" pitchFamily="34" charset="-122"/>
                        </a:rPr>
                        <a:t>8,300</a:t>
                      </a:r>
                      <a:endParaRPr lang="en-US" sz="1200" spc="60">
                        <a:latin typeface="微软雅黑" panose="020B0503020204020204" pitchFamily="34" charset="-122"/>
                        <a:ea typeface="微软雅黑" panose="020B0503020204020204" pitchFamily="34" charset="-122"/>
                      </a:endParaRPr>
                    </a:p>
                  </a:txBody>
                  <a:tcPr marL="25400" marR="25400" marT="6350" marB="6350" anchor="ctr"/>
                </a:tc>
                <a:tc>
                  <a:txBody>
                    <a:bodyPr/>
                    <a:lstStyle/>
                    <a:p>
                      <a:pPr indent="0" algn="ctr">
                        <a:lnSpc>
                          <a:spcPct val="120000"/>
                        </a:lnSpc>
                        <a:spcBef>
                          <a:spcPts val="0"/>
                        </a:spcBef>
                        <a:spcAft>
                          <a:spcPts val="0"/>
                        </a:spcAft>
                        <a:buNone/>
                      </a:pPr>
                      <a:r>
                        <a:rPr lang="en-US" sz="1200" spc="60">
                          <a:latin typeface="微软雅黑" panose="020B0503020204020204" pitchFamily="34" charset="-122"/>
                          <a:ea typeface="微软雅黑" panose="020B0503020204020204" pitchFamily="34" charset="-122"/>
                        </a:rPr>
                        <a:t>110,484.51</a:t>
                      </a:r>
                      <a:endParaRPr lang="en-US" sz="1200" spc="60">
                        <a:latin typeface="微软雅黑" panose="020B0503020204020204" pitchFamily="34" charset="-122"/>
                        <a:ea typeface="微软雅黑" panose="020B0503020204020204" pitchFamily="34" charset="-122"/>
                      </a:endParaRPr>
                    </a:p>
                  </a:txBody>
                  <a:tcPr marL="25400" marR="25400" marT="6350" marB="6350" anchor="ctr"/>
                </a:tc>
                <a:tc>
                  <a:txBody>
                    <a:bodyPr/>
                    <a:lstStyle/>
                    <a:p>
                      <a:pPr indent="0" algn="ctr">
                        <a:lnSpc>
                          <a:spcPct val="120000"/>
                        </a:lnSpc>
                        <a:spcBef>
                          <a:spcPts val="0"/>
                        </a:spcBef>
                        <a:spcAft>
                          <a:spcPts val="0"/>
                        </a:spcAft>
                        <a:buNone/>
                      </a:pPr>
                      <a:r>
                        <a:rPr lang="en-US" sz="1200" spc="60">
                          <a:latin typeface="微软雅黑" panose="020B0503020204020204" pitchFamily="34" charset="-122"/>
                          <a:ea typeface="微软雅黑" panose="020B0503020204020204" pitchFamily="34" charset="-122"/>
                        </a:rPr>
                        <a:t>123789.22</a:t>
                      </a:r>
                      <a:endParaRPr lang="en-US" sz="1200" spc="60">
                        <a:latin typeface="微软雅黑" panose="020B0503020204020204" pitchFamily="34" charset="-122"/>
                        <a:ea typeface="微软雅黑" panose="020B0503020204020204" pitchFamily="34" charset="-122"/>
                      </a:endParaRPr>
                    </a:p>
                  </a:txBody>
                  <a:tcPr marL="25400" marR="25400" marT="6350" marB="6350" anchor="ctr"/>
                </a:tc>
                <a:tc>
                  <a:txBody>
                    <a:bodyPr/>
                    <a:lstStyle/>
                    <a:p>
                      <a:pPr indent="0" algn="ctr">
                        <a:lnSpc>
                          <a:spcPct val="120000"/>
                        </a:lnSpc>
                        <a:spcBef>
                          <a:spcPts val="0"/>
                        </a:spcBef>
                        <a:spcAft>
                          <a:spcPts val="0"/>
                        </a:spcAft>
                        <a:buNone/>
                      </a:pPr>
                      <a:r>
                        <a:rPr lang="en-US" sz="1200" spc="60">
                          <a:latin typeface="微软雅黑" panose="020B0503020204020204" pitchFamily="34" charset="-122"/>
                          <a:ea typeface="微软雅黑" panose="020B0503020204020204" pitchFamily="34" charset="-122"/>
                        </a:rPr>
                        <a:t>74,134.16</a:t>
                      </a:r>
                      <a:endParaRPr lang="en-US" sz="1200" spc="60">
                        <a:latin typeface="微软雅黑" panose="020B0503020204020204" pitchFamily="34" charset="-122"/>
                        <a:ea typeface="微软雅黑" panose="020B0503020204020204" pitchFamily="34" charset="-122"/>
                      </a:endParaRPr>
                    </a:p>
                  </a:txBody>
                  <a:tcPr marL="25400" marR="25400" marT="6350" marB="6350" anchor="ctr"/>
                </a:tc>
                <a:tc>
                  <a:txBody>
                    <a:bodyPr/>
                    <a:lstStyle/>
                    <a:p>
                      <a:pPr indent="0" algn="ctr">
                        <a:lnSpc>
                          <a:spcPct val="120000"/>
                        </a:lnSpc>
                        <a:spcBef>
                          <a:spcPts val="0"/>
                        </a:spcBef>
                        <a:spcAft>
                          <a:spcPts val="0"/>
                        </a:spcAft>
                        <a:buNone/>
                      </a:pPr>
                      <a:r>
                        <a:rPr lang="en-US" sz="1200" spc="60">
                          <a:latin typeface="微软雅黑" panose="020B0503020204020204" pitchFamily="34" charset="-122"/>
                          <a:ea typeface="微软雅黑" panose="020B0503020204020204" pitchFamily="34" charset="-122"/>
                        </a:rPr>
                        <a:t>86185.08</a:t>
                      </a:r>
                      <a:endParaRPr lang="en-US" sz="1200" spc="60">
                        <a:latin typeface="微软雅黑" panose="020B0503020204020204" pitchFamily="34" charset="-122"/>
                        <a:ea typeface="微软雅黑" panose="020B0503020204020204" pitchFamily="34" charset="-122"/>
                      </a:endParaRPr>
                    </a:p>
                  </a:txBody>
                  <a:tcPr marL="25400" marR="25400" marT="6350" marB="6350" anchor="ctr"/>
                </a:tc>
                <a:tc>
                  <a:txBody>
                    <a:bodyPr/>
                    <a:lstStyle/>
                    <a:p>
                      <a:pPr indent="0" algn="ctr">
                        <a:lnSpc>
                          <a:spcPct val="120000"/>
                        </a:lnSpc>
                        <a:spcBef>
                          <a:spcPts val="0"/>
                        </a:spcBef>
                        <a:spcAft>
                          <a:spcPts val="0"/>
                        </a:spcAft>
                        <a:buNone/>
                      </a:pPr>
                      <a:r>
                        <a:rPr lang="en-US" sz="1200" spc="60">
                          <a:latin typeface="微软雅黑" panose="020B0503020204020204" pitchFamily="34" charset="-122"/>
                          <a:ea typeface="微软雅黑" panose="020B0503020204020204" pitchFamily="34" charset="-122"/>
                        </a:rPr>
                        <a:t>209974.3</a:t>
                      </a:r>
                      <a:endParaRPr lang="en-US" sz="1200" spc="60">
                        <a:latin typeface="微软雅黑" panose="020B0503020204020204" pitchFamily="34" charset="-122"/>
                        <a:ea typeface="微软雅黑" panose="020B0503020204020204" pitchFamily="34" charset="-122"/>
                      </a:endParaRPr>
                    </a:p>
                  </a:txBody>
                  <a:tcPr marL="25400" marR="25400" marT="6350" marB="6350" anchor="ctr"/>
                </a:tc>
              </a:tr>
              <a:tr h="370205">
                <a:tc>
                  <a:txBody>
                    <a:bodyPr/>
                    <a:lstStyle/>
                    <a:p>
                      <a:pPr indent="0" algn="ctr">
                        <a:lnSpc>
                          <a:spcPct val="120000"/>
                        </a:lnSpc>
                        <a:spcBef>
                          <a:spcPts val="0"/>
                        </a:spcBef>
                        <a:spcAft>
                          <a:spcPts val="0"/>
                        </a:spcAft>
                        <a:buNone/>
                      </a:pPr>
                      <a:r>
                        <a:rPr lang="en-US" sz="1200" spc="60">
                          <a:latin typeface="微软雅黑" panose="020B0503020204020204" pitchFamily="34" charset="-122"/>
                          <a:ea typeface="微软雅黑" panose="020B0503020204020204" pitchFamily="34" charset="-122"/>
                          <a:cs typeface="微软雅黑" panose="020B0503020204020204" pitchFamily="34" charset="-122"/>
                        </a:rPr>
                        <a:t>2019年</a:t>
                      </a:r>
                      <a:endParaRPr lang="en-US" sz="1200" spc="60">
                        <a:latin typeface="微软雅黑" panose="020B0503020204020204" pitchFamily="34" charset="-122"/>
                        <a:ea typeface="微软雅黑" panose="020B0503020204020204" pitchFamily="34" charset="-122"/>
                        <a:cs typeface="微软雅黑" panose="020B0503020204020204" pitchFamily="34" charset="-122"/>
                      </a:endParaRPr>
                    </a:p>
                  </a:txBody>
                  <a:tcPr marL="25400" marR="25400" marT="6350" marB="6350" anchor="ctr"/>
                </a:tc>
                <a:tc>
                  <a:txBody>
                    <a:bodyPr/>
                    <a:lstStyle/>
                    <a:p>
                      <a:pPr indent="0" algn="ctr">
                        <a:lnSpc>
                          <a:spcPct val="120000"/>
                        </a:lnSpc>
                        <a:spcBef>
                          <a:spcPts val="0"/>
                        </a:spcBef>
                        <a:spcAft>
                          <a:spcPts val="0"/>
                        </a:spcAft>
                        <a:buNone/>
                      </a:pPr>
                      <a:r>
                        <a:rPr lang="en-US" sz="1200" spc="60">
                          <a:latin typeface="微软雅黑" panose="020B0503020204020204" pitchFamily="34" charset="-122"/>
                          <a:ea typeface="微软雅黑" panose="020B0503020204020204" pitchFamily="34" charset="-122"/>
                        </a:rPr>
                        <a:t>9,300</a:t>
                      </a:r>
                      <a:endParaRPr lang="en-US" sz="1200" spc="60">
                        <a:latin typeface="微软雅黑" panose="020B0503020204020204" pitchFamily="34" charset="-122"/>
                        <a:ea typeface="微软雅黑" panose="020B0503020204020204" pitchFamily="34" charset="-122"/>
                      </a:endParaRPr>
                    </a:p>
                  </a:txBody>
                  <a:tcPr marL="25400" marR="25400" marT="6350" marB="6350" anchor="ctr"/>
                </a:tc>
                <a:tc>
                  <a:txBody>
                    <a:bodyPr/>
                    <a:lstStyle/>
                    <a:p>
                      <a:pPr indent="0" algn="ctr">
                        <a:lnSpc>
                          <a:spcPct val="120000"/>
                        </a:lnSpc>
                        <a:spcBef>
                          <a:spcPts val="0"/>
                        </a:spcBef>
                        <a:spcAft>
                          <a:spcPts val="0"/>
                        </a:spcAft>
                        <a:buNone/>
                      </a:pPr>
                      <a:r>
                        <a:rPr lang="en-US" sz="1200" spc="60">
                          <a:latin typeface="微软雅黑" panose="020B0503020204020204" pitchFamily="34" charset="-122"/>
                          <a:ea typeface="微软雅黑" panose="020B0503020204020204" pitchFamily="34" charset="-122"/>
                        </a:rPr>
                        <a:t>118,694.14</a:t>
                      </a:r>
                      <a:endParaRPr lang="en-US" sz="1200" spc="60">
                        <a:latin typeface="微软雅黑" panose="020B0503020204020204" pitchFamily="34" charset="-122"/>
                        <a:ea typeface="微软雅黑" panose="020B0503020204020204" pitchFamily="34" charset="-122"/>
                      </a:endParaRPr>
                    </a:p>
                  </a:txBody>
                  <a:tcPr marL="25400" marR="25400" marT="6350" marB="6350" anchor="ctr"/>
                </a:tc>
                <a:tc>
                  <a:txBody>
                    <a:bodyPr/>
                    <a:lstStyle/>
                    <a:p>
                      <a:pPr indent="0" algn="ctr">
                        <a:lnSpc>
                          <a:spcPct val="120000"/>
                        </a:lnSpc>
                        <a:spcBef>
                          <a:spcPts val="0"/>
                        </a:spcBef>
                        <a:spcAft>
                          <a:spcPts val="0"/>
                        </a:spcAft>
                        <a:buNone/>
                      </a:pPr>
                      <a:r>
                        <a:rPr lang="en-US" sz="1200" spc="60">
                          <a:latin typeface="微软雅黑" panose="020B0503020204020204" pitchFamily="34" charset="-122"/>
                          <a:ea typeface="微软雅黑" panose="020B0503020204020204" pitchFamily="34" charset="-122"/>
                        </a:rPr>
                        <a:t>133089.22</a:t>
                      </a:r>
                      <a:endParaRPr lang="en-US" sz="1200" spc="60">
                        <a:latin typeface="微软雅黑" panose="020B0503020204020204" pitchFamily="34" charset="-122"/>
                        <a:ea typeface="微软雅黑" panose="020B0503020204020204" pitchFamily="34" charset="-122"/>
                      </a:endParaRPr>
                    </a:p>
                  </a:txBody>
                  <a:tcPr marL="25400" marR="25400" marT="6350" marB="6350" anchor="ctr"/>
                </a:tc>
                <a:tc>
                  <a:txBody>
                    <a:bodyPr/>
                    <a:lstStyle/>
                    <a:p>
                      <a:pPr indent="0" algn="ctr">
                        <a:lnSpc>
                          <a:spcPct val="120000"/>
                        </a:lnSpc>
                        <a:spcBef>
                          <a:spcPts val="0"/>
                        </a:spcBef>
                        <a:spcAft>
                          <a:spcPts val="0"/>
                        </a:spcAft>
                        <a:buNone/>
                      </a:pPr>
                      <a:r>
                        <a:rPr lang="en-US" sz="1200" spc="60">
                          <a:latin typeface="微软雅黑" panose="020B0503020204020204" pitchFamily="34" charset="-122"/>
                          <a:ea typeface="微软雅黑" panose="020B0503020204020204" pitchFamily="34" charset="-122"/>
                        </a:rPr>
                        <a:t>94,378.12</a:t>
                      </a:r>
                      <a:endParaRPr lang="en-US" sz="1200" spc="60">
                        <a:latin typeface="微软雅黑" panose="020B0503020204020204" pitchFamily="34" charset="-122"/>
                        <a:ea typeface="微软雅黑" panose="020B0503020204020204" pitchFamily="34" charset="-122"/>
                      </a:endParaRPr>
                    </a:p>
                  </a:txBody>
                  <a:tcPr marL="25400" marR="25400" marT="6350" marB="6350" anchor="ctr"/>
                </a:tc>
                <a:tc>
                  <a:txBody>
                    <a:bodyPr/>
                    <a:lstStyle/>
                    <a:p>
                      <a:pPr indent="0" algn="ctr">
                        <a:lnSpc>
                          <a:spcPct val="120000"/>
                        </a:lnSpc>
                        <a:spcBef>
                          <a:spcPts val="0"/>
                        </a:spcBef>
                        <a:spcAft>
                          <a:spcPts val="0"/>
                        </a:spcAft>
                        <a:buNone/>
                      </a:pPr>
                      <a:r>
                        <a:rPr lang="en-US" sz="1200" spc="60">
                          <a:latin typeface="微软雅黑" panose="020B0503020204020204" pitchFamily="34" charset="-122"/>
                          <a:ea typeface="微软雅黑" panose="020B0503020204020204" pitchFamily="34" charset="-122"/>
                        </a:rPr>
                        <a:t>107685.1</a:t>
                      </a:r>
                      <a:endParaRPr lang="en-US" sz="1200" spc="60">
                        <a:latin typeface="微软雅黑" panose="020B0503020204020204" pitchFamily="34" charset="-122"/>
                        <a:ea typeface="微软雅黑" panose="020B0503020204020204" pitchFamily="34" charset="-122"/>
                      </a:endParaRPr>
                    </a:p>
                  </a:txBody>
                  <a:tcPr marL="25400" marR="25400" marT="6350" marB="6350" anchor="ctr"/>
                </a:tc>
                <a:tc>
                  <a:txBody>
                    <a:bodyPr/>
                    <a:lstStyle/>
                    <a:p>
                      <a:pPr indent="0" algn="ctr">
                        <a:lnSpc>
                          <a:spcPct val="120000"/>
                        </a:lnSpc>
                        <a:spcBef>
                          <a:spcPts val="0"/>
                        </a:spcBef>
                        <a:spcAft>
                          <a:spcPts val="0"/>
                        </a:spcAft>
                        <a:buNone/>
                      </a:pPr>
                      <a:r>
                        <a:rPr lang="en-US" sz="1200" spc="60">
                          <a:latin typeface="微软雅黑" panose="020B0503020204020204" pitchFamily="34" charset="-122"/>
                          <a:ea typeface="微软雅黑" panose="020B0503020204020204" pitchFamily="34" charset="-122"/>
                        </a:rPr>
                        <a:t>240774.3</a:t>
                      </a:r>
                      <a:endParaRPr lang="en-US" sz="1200" spc="60">
                        <a:latin typeface="微软雅黑" panose="020B0503020204020204" pitchFamily="34" charset="-122"/>
                        <a:ea typeface="微软雅黑" panose="020B0503020204020204" pitchFamily="34" charset="-122"/>
                      </a:endParaRPr>
                    </a:p>
                  </a:txBody>
                  <a:tcPr marL="25400" marR="25400" marT="6350" marB="6350" anchor="ctr"/>
                </a:tc>
              </a:tr>
              <a:tr h="371475">
                <a:tc>
                  <a:txBody>
                    <a:bodyPr/>
                    <a:lstStyle/>
                    <a:p>
                      <a:pPr indent="0" algn="ctr">
                        <a:lnSpc>
                          <a:spcPct val="120000"/>
                        </a:lnSpc>
                        <a:spcBef>
                          <a:spcPts val="0"/>
                        </a:spcBef>
                        <a:spcAft>
                          <a:spcPts val="0"/>
                        </a:spcAft>
                        <a:buNone/>
                      </a:pPr>
                      <a:r>
                        <a:rPr lang="en-US" sz="1200" spc="60">
                          <a:latin typeface="微软雅黑" panose="020B0503020204020204" pitchFamily="34" charset="-122"/>
                          <a:ea typeface="微软雅黑" panose="020B0503020204020204" pitchFamily="34" charset="-122"/>
                          <a:cs typeface="微软雅黑" panose="020B0503020204020204" pitchFamily="34" charset="-122"/>
                        </a:rPr>
                        <a:t>2020年</a:t>
                      </a:r>
                      <a:endParaRPr lang="en-US" sz="1200" spc="60">
                        <a:latin typeface="微软雅黑" panose="020B0503020204020204" pitchFamily="34" charset="-122"/>
                        <a:ea typeface="微软雅黑" panose="020B0503020204020204" pitchFamily="34" charset="-122"/>
                        <a:cs typeface="微软雅黑" panose="020B0503020204020204" pitchFamily="34" charset="-122"/>
                      </a:endParaRPr>
                    </a:p>
                  </a:txBody>
                  <a:tcPr marL="25400" marR="25400" marT="6350" marB="6350" anchor="ctr"/>
                </a:tc>
                <a:tc>
                  <a:txBody>
                    <a:bodyPr/>
                    <a:lstStyle/>
                    <a:p>
                      <a:pPr indent="0" algn="ctr">
                        <a:lnSpc>
                          <a:spcPct val="120000"/>
                        </a:lnSpc>
                        <a:spcBef>
                          <a:spcPts val="0"/>
                        </a:spcBef>
                        <a:spcAft>
                          <a:spcPts val="0"/>
                        </a:spcAft>
                        <a:buNone/>
                      </a:pPr>
                      <a:r>
                        <a:rPr lang="en-US" sz="1200" spc="60">
                          <a:latin typeface="微软雅黑" panose="020B0503020204020204" pitchFamily="34" charset="-122"/>
                          <a:ea typeface="微软雅黑" panose="020B0503020204020204" pitchFamily="34" charset="-122"/>
                        </a:rPr>
                        <a:t>9,800</a:t>
                      </a:r>
                      <a:endParaRPr lang="en-US" sz="1200" spc="60">
                        <a:latin typeface="微软雅黑" panose="020B0503020204020204" pitchFamily="34" charset="-122"/>
                        <a:ea typeface="微软雅黑" panose="020B0503020204020204" pitchFamily="34" charset="-122"/>
                      </a:endParaRPr>
                    </a:p>
                  </a:txBody>
                  <a:tcPr marL="25400" marR="25400" marT="6350" marB="6350" anchor="ctr"/>
                </a:tc>
                <a:tc>
                  <a:txBody>
                    <a:bodyPr/>
                    <a:lstStyle/>
                    <a:p>
                      <a:pPr indent="0" algn="ctr">
                        <a:lnSpc>
                          <a:spcPct val="120000"/>
                        </a:lnSpc>
                        <a:spcBef>
                          <a:spcPts val="0"/>
                        </a:spcBef>
                        <a:spcAft>
                          <a:spcPts val="0"/>
                        </a:spcAft>
                        <a:buNone/>
                      </a:pPr>
                      <a:r>
                        <a:rPr lang="en-US" sz="1200" spc="60">
                          <a:latin typeface="微软雅黑" panose="020B0503020204020204" pitchFamily="34" charset="-122"/>
                          <a:ea typeface="微软雅黑" panose="020B0503020204020204" pitchFamily="34" charset="-122"/>
                        </a:rPr>
                        <a:t> </a:t>
                      </a:r>
                      <a:endParaRPr lang="en-US" sz="1200" spc="60">
                        <a:latin typeface="微软雅黑" panose="020B0503020204020204" pitchFamily="34" charset="-122"/>
                        <a:ea typeface="微软雅黑" panose="020B0503020204020204" pitchFamily="34" charset="-122"/>
                      </a:endParaRPr>
                    </a:p>
                  </a:txBody>
                  <a:tcPr marL="25400" marR="25400" marT="6350" marB="6350" anchor="ctr"/>
                </a:tc>
                <a:tc>
                  <a:txBody>
                    <a:bodyPr/>
                    <a:lstStyle/>
                    <a:p>
                      <a:pPr indent="0" algn="ctr">
                        <a:lnSpc>
                          <a:spcPct val="120000"/>
                        </a:lnSpc>
                        <a:spcBef>
                          <a:spcPts val="0"/>
                        </a:spcBef>
                        <a:spcAft>
                          <a:spcPts val="0"/>
                        </a:spcAft>
                        <a:buNone/>
                      </a:pPr>
                      <a:r>
                        <a:rPr lang="en-US" sz="1200" spc="60">
                          <a:latin typeface="微软雅黑" panose="020B0503020204020204" pitchFamily="34" charset="-122"/>
                          <a:ea typeface="微软雅黑" panose="020B0503020204020204" pitchFamily="34" charset="-122"/>
                        </a:rPr>
                        <a:t>142889.22</a:t>
                      </a:r>
                      <a:endParaRPr lang="en-US" sz="1200" spc="60">
                        <a:latin typeface="微软雅黑" panose="020B0503020204020204" pitchFamily="34" charset="-122"/>
                        <a:ea typeface="微软雅黑" panose="020B0503020204020204" pitchFamily="34" charset="-122"/>
                      </a:endParaRPr>
                    </a:p>
                  </a:txBody>
                  <a:tcPr marL="25400" marR="25400" marT="6350" marB="6350" anchor="ctr"/>
                </a:tc>
                <a:tc>
                  <a:txBody>
                    <a:bodyPr/>
                    <a:lstStyle/>
                    <a:p>
                      <a:pPr indent="0" algn="ctr">
                        <a:lnSpc>
                          <a:spcPct val="120000"/>
                        </a:lnSpc>
                        <a:spcBef>
                          <a:spcPts val="0"/>
                        </a:spcBef>
                        <a:spcAft>
                          <a:spcPts val="0"/>
                        </a:spcAft>
                        <a:buNone/>
                      </a:pPr>
                      <a:r>
                        <a:rPr lang="en-US" sz="1200" spc="60">
                          <a:latin typeface="微软雅黑" panose="020B0503020204020204" pitchFamily="34" charset="-122"/>
                          <a:ea typeface="微软雅黑" panose="020B0503020204020204" pitchFamily="34" charset="-122"/>
                        </a:rPr>
                        <a:t> </a:t>
                      </a:r>
                      <a:endParaRPr lang="en-US" sz="1200" spc="60">
                        <a:latin typeface="微软雅黑" panose="020B0503020204020204" pitchFamily="34" charset="-122"/>
                        <a:ea typeface="微软雅黑" panose="020B0503020204020204" pitchFamily="34" charset="-122"/>
                      </a:endParaRPr>
                    </a:p>
                  </a:txBody>
                  <a:tcPr marL="25400" marR="25400" marT="6350" marB="6350" anchor="ctr"/>
                </a:tc>
                <a:tc>
                  <a:txBody>
                    <a:bodyPr/>
                    <a:lstStyle/>
                    <a:p>
                      <a:pPr indent="0" algn="ctr">
                        <a:lnSpc>
                          <a:spcPct val="120000"/>
                        </a:lnSpc>
                        <a:spcBef>
                          <a:spcPts val="0"/>
                        </a:spcBef>
                        <a:spcAft>
                          <a:spcPts val="0"/>
                        </a:spcAft>
                        <a:buNone/>
                      </a:pPr>
                      <a:r>
                        <a:rPr lang="en-US" sz="1200" spc="60">
                          <a:latin typeface="微软雅黑" panose="020B0503020204020204" pitchFamily="34" charset="-122"/>
                          <a:ea typeface="微软雅黑" panose="020B0503020204020204" pitchFamily="34" charset="-122"/>
                        </a:rPr>
                        <a:t>145185.08</a:t>
                      </a:r>
                      <a:endParaRPr lang="en-US" sz="1200" spc="60">
                        <a:latin typeface="微软雅黑" panose="020B0503020204020204" pitchFamily="34" charset="-122"/>
                        <a:ea typeface="微软雅黑" panose="020B0503020204020204" pitchFamily="34" charset="-122"/>
                      </a:endParaRPr>
                    </a:p>
                  </a:txBody>
                  <a:tcPr marL="25400" marR="25400" marT="6350" marB="6350" anchor="ctr"/>
                </a:tc>
                <a:tc>
                  <a:txBody>
                    <a:bodyPr/>
                    <a:lstStyle/>
                    <a:p>
                      <a:pPr indent="0" algn="ctr">
                        <a:lnSpc>
                          <a:spcPct val="120000"/>
                        </a:lnSpc>
                        <a:spcBef>
                          <a:spcPts val="0"/>
                        </a:spcBef>
                        <a:spcAft>
                          <a:spcPts val="0"/>
                        </a:spcAft>
                        <a:buNone/>
                      </a:pPr>
                      <a:r>
                        <a:rPr lang="en-US" sz="1200" spc="60">
                          <a:latin typeface="微软雅黑" panose="020B0503020204020204" pitchFamily="34" charset="-122"/>
                          <a:ea typeface="微软雅黑" panose="020B0503020204020204" pitchFamily="34" charset="-122"/>
                        </a:rPr>
                        <a:t>288074.3</a:t>
                      </a:r>
                      <a:endParaRPr lang="en-US" sz="1200" spc="60">
                        <a:latin typeface="微软雅黑" panose="020B0503020204020204" pitchFamily="34" charset="-122"/>
                        <a:ea typeface="微软雅黑" panose="020B0503020204020204" pitchFamily="34" charset="-122"/>
                      </a:endParaRPr>
                    </a:p>
                  </a:txBody>
                  <a:tcPr marL="25400" marR="25400" marT="6350" marB="6350" anchor="ctr"/>
                </a:tc>
              </a:tr>
            </a:tbl>
          </a:graphicData>
        </a:graphic>
      </p:graphicFrame>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pPr>
              <a:defRPr/>
            </a:pPr>
            <a:fld id="{30F11AE2-8E3C-4A92-9BBF-8CC289021EE2}" type="slidenum">
              <a:rPr lang="zh-CN" altLang="en-US" smtClean="0"/>
            </a:fld>
            <a:endParaRPr lang="zh-CN" altLang="en-US"/>
          </a:p>
        </p:txBody>
      </p:sp>
      <p:sp>
        <p:nvSpPr>
          <p:cNvPr id="24" name="矩形 23"/>
          <p:cNvSpPr/>
          <p:nvPr/>
        </p:nvSpPr>
        <p:spPr>
          <a:xfrm>
            <a:off x="1104068" y="2708920"/>
            <a:ext cx="6935864" cy="1242121"/>
          </a:xfrm>
          <a:prstGeom prst="rect">
            <a:avLst/>
          </a:prstGeom>
          <a:blipFill dpi="0" rotWithShape="1">
            <a:blip r:embed="rId1">
              <a:alphaModFix amt="40000"/>
            </a:blip>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5" name="组合 24"/>
          <p:cNvGrpSpPr/>
          <p:nvPr/>
        </p:nvGrpSpPr>
        <p:grpSpPr>
          <a:xfrm>
            <a:off x="1104068" y="1762547"/>
            <a:ext cx="7079878" cy="2188494"/>
            <a:chOff x="1393713" y="1161487"/>
            <a:chExt cx="10470815" cy="2745853"/>
          </a:xfrm>
        </p:grpSpPr>
        <p:sp>
          <p:nvSpPr>
            <p:cNvPr id="26" name="TextBox 25"/>
            <p:cNvSpPr txBox="1">
              <a:spLocks noChangeArrowheads="1"/>
            </p:cNvSpPr>
            <p:nvPr/>
          </p:nvSpPr>
          <p:spPr bwMode="auto">
            <a:xfrm>
              <a:off x="1403646" y="2443889"/>
              <a:ext cx="10460882" cy="133871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spcBef>
                  <a:spcPct val="20000"/>
                </a:spcBef>
                <a:buFont typeface="Arial" panose="020B0604020202020204" pitchFamily="34" charset="0"/>
                <a:buChar char="•"/>
                <a:defRPr sz="3200">
                  <a:solidFill>
                    <a:schemeClr val="tx1"/>
                  </a:solidFill>
                  <a:latin typeface="Arial Narrow" panose="020B0606020202030204" pitchFamily="34" charset="0"/>
                  <a:ea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Arial Narrow" panose="020B0606020202030204" pitchFamily="34" charset="0"/>
                  <a:ea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Arial Narrow" panose="020B0606020202030204" pitchFamily="34" charset="0"/>
                  <a:ea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9pPr>
            </a:lstStyle>
            <a:p>
              <a:pPr algn="ctr">
                <a:lnSpc>
                  <a:spcPts val="5000"/>
                </a:lnSpc>
                <a:spcBef>
                  <a:spcPct val="0"/>
                </a:spcBef>
                <a:buNone/>
              </a:pPr>
              <a:r>
                <a:rPr lang="zh-CN" altLang="en-US" sz="3600" b="1" dirty="0">
                  <a:solidFill>
                    <a:srgbClr val="7C2326"/>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地方政府债务风险应急处置</a:t>
              </a:r>
              <a:endParaRPr lang="zh-CN" altLang="en-US" sz="3600" b="1" dirty="0">
                <a:solidFill>
                  <a:srgbClr val="7C2326"/>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cxnSp>
          <p:nvCxnSpPr>
            <p:cNvPr id="27" name="直接连接符 7"/>
            <p:cNvCxnSpPr>
              <a:cxnSpLocks noChangeShapeType="1"/>
            </p:cNvCxnSpPr>
            <p:nvPr/>
          </p:nvCxnSpPr>
          <p:spPr bwMode="auto">
            <a:xfrm>
              <a:off x="1403647" y="2348880"/>
              <a:ext cx="10247891" cy="0"/>
            </a:xfrm>
            <a:prstGeom prst="line">
              <a:avLst/>
            </a:prstGeom>
            <a:ln>
              <a:solidFill>
                <a:srgbClr val="7C2326"/>
              </a:solidFill>
            </a:ln>
          </p:spPr>
          <p:style>
            <a:lnRef idx="3">
              <a:schemeClr val="accent1"/>
            </a:lnRef>
            <a:fillRef idx="0">
              <a:schemeClr val="accent1"/>
            </a:fillRef>
            <a:effectRef idx="2">
              <a:schemeClr val="accent1"/>
            </a:effectRef>
            <a:fontRef idx="minor">
              <a:schemeClr val="tx1"/>
            </a:fontRef>
          </p:style>
        </p:cxnSp>
        <p:sp>
          <p:nvSpPr>
            <p:cNvPr id="28" name="任意多边形 15"/>
            <p:cNvSpPr/>
            <p:nvPr/>
          </p:nvSpPr>
          <p:spPr bwMode="auto">
            <a:xfrm>
              <a:off x="1393713" y="1161487"/>
              <a:ext cx="1111907" cy="1209958"/>
            </a:xfrm>
            <a:custGeom>
              <a:avLst/>
              <a:gdLst>
                <a:gd name="T0" fmla="*/ 0 w 1153318"/>
                <a:gd name="T1" fmla="*/ 0 h 1389644"/>
                <a:gd name="T2" fmla="*/ 1153318 w 1153318"/>
                <a:gd name="T3" fmla="*/ 1389644 h 1389644"/>
              </a:gdLst>
              <a:ahLst/>
              <a:cxnLst/>
              <a:rect l="T0" t="T1" r="T2" b="T3"/>
              <a:pathLst>
                <a:path w="1153318" h="1389644">
                  <a:moveTo>
                    <a:pt x="0" y="239717"/>
                  </a:moveTo>
                  <a:lnTo>
                    <a:pt x="2381" y="239717"/>
                  </a:lnTo>
                  <a:lnTo>
                    <a:pt x="2381" y="371475"/>
                  </a:lnTo>
                  <a:cubicBezTo>
                    <a:pt x="43156" y="371475"/>
                    <a:pt x="83931" y="371475"/>
                    <a:pt x="124801" y="371475"/>
                  </a:cubicBezTo>
                  <a:lnTo>
                    <a:pt x="124801" y="239717"/>
                  </a:lnTo>
                  <a:lnTo>
                    <a:pt x="278499" y="239717"/>
                  </a:lnTo>
                  <a:lnTo>
                    <a:pt x="256367" y="371475"/>
                  </a:lnTo>
                  <a:cubicBezTo>
                    <a:pt x="298475" y="371475"/>
                    <a:pt x="340679" y="371475"/>
                    <a:pt x="382788" y="371475"/>
                  </a:cubicBezTo>
                  <a:cubicBezTo>
                    <a:pt x="385265" y="349246"/>
                    <a:pt x="387742" y="327017"/>
                    <a:pt x="390219" y="304788"/>
                  </a:cubicBezTo>
                  <a:cubicBezTo>
                    <a:pt x="404795" y="304788"/>
                    <a:pt x="419371" y="304788"/>
                    <a:pt x="433947" y="304788"/>
                  </a:cubicBezTo>
                  <a:cubicBezTo>
                    <a:pt x="436138" y="327017"/>
                    <a:pt x="438329" y="349246"/>
                    <a:pt x="440520" y="371475"/>
                  </a:cubicBezTo>
                  <a:cubicBezTo>
                    <a:pt x="482153" y="371475"/>
                    <a:pt x="523880" y="371475"/>
                    <a:pt x="565512" y="371475"/>
                  </a:cubicBezTo>
                  <a:lnTo>
                    <a:pt x="540710" y="239717"/>
                  </a:lnTo>
                  <a:lnTo>
                    <a:pt x="585614" y="239717"/>
                  </a:lnTo>
                  <a:lnTo>
                    <a:pt x="585614" y="371475"/>
                  </a:lnTo>
                  <a:cubicBezTo>
                    <a:pt x="626389" y="371475"/>
                    <a:pt x="667164" y="371475"/>
                    <a:pt x="707939" y="371475"/>
                  </a:cubicBezTo>
                  <a:lnTo>
                    <a:pt x="707939" y="239717"/>
                  </a:lnTo>
                  <a:lnTo>
                    <a:pt x="744579" y="239717"/>
                  </a:lnTo>
                  <a:lnTo>
                    <a:pt x="745093" y="248065"/>
                  </a:lnTo>
                  <a:cubicBezTo>
                    <a:pt x="745093" y="289170"/>
                    <a:pt x="745093" y="330370"/>
                    <a:pt x="745093" y="371475"/>
                  </a:cubicBezTo>
                  <a:cubicBezTo>
                    <a:pt x="783010" y="371475"/>
                    <a:pt x="820832" y="371475"/>
                    <a:pt x="858748" y="371475"/>
                  </a:cubicBezTo>
                  <a:cubicBezTo>
                    <a:pt x="858748" y="338898"/>
                    <a:pt x="858748" y="306225"/>
                    <a:pt x="858748" y="273552"/>
                  </a:cubicBezTo>
                  <a:lnTo>
                    <a:pt x="858025" y="239717"/>
                  </a:lnTo>
                  <a:lnTo>
                    <a:pt x="958399" y="239717"/>
                  </a:lnTo>
                  <a:lnTo>
                    <a:pt x="958399" y="371475"/>
                  </a:lnTo>
                  <a:cubicBezTo>
                    <a:pt x="999174" y="371475"/>
                    <a:pt x="1039949" y="371475"/>
                    <a:pt x="1080724" y="371475"/>
                  </a:cubicBezTo>
                  <a:lnTo>
                    <a:pt x="1080724" y="239717"/>
                  </a:lnTo>
                  <a:lnTo>
                    <a:pt x="1149927" y="239717"/>
                  </a:lnTo>
                  <a:lnTo>
                    <a:pt x="1149927" y="1389644"/>
                  </a:lnTo>
                  <a:lnTo>
                    <a:pt x="0" y="1389644"/>
                  </a:lnTo>
                  <a:lnTo>
                    <a:pt x="0" y="239717"/>
                  </a:lnTo>
                  <a:close/>
                  <a:moveTo>
                    <a:pt x="412130" y="82880"/>
                  </a:moveTo>
                  <a:cubicBezTo>
                    <a:pt x="399650" y="153975"/>
                    <a:pt x="391838" y="206003"/>
                    <a:pt x="388599" y="238867"/>
                  </a:cubicBezTo>
                  <a:cubicBezTo>
                    <a:pt x="402603" y="238867"/>
                    <a:pt x="416703" y="238867"/>
                    <a:pt x="430708" y="238867"/>
                  </a:cubicBezTo>
                  <a:cubicBezTo>
                    <a:pt x="424515" y="196804"/>
                    <a:pt x="418323" y="144777"/>
                    <a:pt x="412130" y="82880"/>
                  </a:cubicBezTo>
                  <a:close/>
                  <a:moveTo>
                    <a:pt x="707939" y="63526"/>
                  </a:moveTo>
                  <a:cubicBezTo>
                    <a:pt x="707939" y="91120"/>
                    <a:pt x="707939" y="118619"/>
                    <a:pt x="707939" y="146214"/>
                  </a:cubicBezTo>
                  <a:cubicBezTo>
                    <a:pt x="721657" y="146214"/>
                    <a:pt x="731279" y="144681"/>
                    <a:pt x="736805" y="141711"/>
                  </a:cubicBezTo>
                  <a:cubicBezTo>
                    <a:pt x="742330" y="138740"/>
                    <a:pt x="745093" y="129063"/>
                    <a:pt x="745093" y="112679"/>
                  </a:cubicBezTo>
                  <a:cubicBezTo>
                    <a:pt x="745093" y="105876"/>
                    <a:pt x="745093" y="99073"/>
                    <a:pt x="745093" y="92270"/>
                  </a:cubicBezTo>
                  <a:cubicBezTo>
                    <a:pt x="745093" y="80485"/>
                    <a:pt x="742426" y="72724"/>
                    <a:pt x="737091" y="69083"/>
                  </a:cubicBezTo>
                  <a:cubicBezTo>
                    <a:pt x="731851" y="65442"/>
                    <a:pt x="722038" y="63526"/>
                    <a:pt x="707939" y="63526"/>
                  </a:cubicBezTo>
                  <a:close/>
                  <a:moveTo>
                    <a:pt x="124801" y="63526"/>
                  </a:moveTo>
                  <a:cubicBezTo>
                    <a:pt x="124801" y="95049"/>
                    <a:pt x="124801" y="126572"/>
                    <a:pt x="124801" y="158095"/>
                  </a:cubicBezTo>
                  <a:cubicBezTo>
                    <a:pt x="128231" y="158287"/>
                    <a:pt x="131279" y="158382"/>
                    <a:pt x="133756" y="158382"/>
                  </a:cubicBezTo>
                  <a:cubicBezTo>
                    <a:pt x="144998" y="158382"/>
                    <a:pt x="152810" y="156179"/>
                    <a:pt x="157192" y="151771"/>
                  </a:cubicBezTo>
                  <a:cubicBezTo>
                    <a:pt x="161479" y="147460"/>
                    <a:pt x="163670" y="138357"/>
                    <a:pt x="163670" y="124560"/>
                  </a:cubicBezTo>
                  <a:cubicBezTo>
                    <a:pt x="163670" y="114403"/>
                    <a:pt x="163670" y="104247"/>
                    <a:pt x="163670" y="94091"/>
                  </a:cubicBezTo>
                  <a:cubicBezTo>
                    <a:pt x="163670" y="81347"/>
                    <a:pt x="161193" y="73107"/>
                    <a:pt x="156144" y="69274"/>
                  </a:cubicBezTo>
                  <a:cubicBezTo>
                    <a:pt x="151095" y="65442"/>
                    <a:pt x="140615" y="63526"/>
                    <a:pt x="124801" y="63526"/>
                  </a:cubicBezTo>
                  <a:close/>
                  <a:moveTo>
                    <a:pt x="885995" y="0"/>
                  </a:moveTo>
                  <a:cubicBezTo>
                    <a:pt x="975166" y="0"/>
                    <a:pt x="1064242" y="0"/>
                    <a:pt x="1153318" y="0"/>
                  </a:cubicBezTo>
                  <a:cubicBezTo>
                    <a:pt x="1153318" y="24816"/>
                    <a:pt x="1153318" y="49537"/>
                    <a:pt x="1153318" y="74353"/>
                  </a:cubicBezTo>
                  <a:cubicBezTo>
                    <a:pt x="1129120" y="74353"/>
                    <a:pt x="1104922" y="74353"/>
                    <a:pt x="1080724" y="74353"/>
                  </a:cubicBezTo>
                  <a:lnTo>
                    <a:pt x="1080724" y="239717"/>
                  </a:lnTo>
                  <a:lnTo>
                    <a:pt x="958399" y="239717"/>
                  </a:lnTo>
                  <a:lnTo>
                    <a:pt x="958399" y="74353"/>
                  </a:lnTo>
                  <a:cubicBezTo>
                    <a:pt x="934296" y="74353"/>
                    <a:pt x="910098" y="74353"/>
                    <a:pt x="885995" y="74353"/>
                  </a:cubicBezTo>
                  <a:cubicBezTo>
                    <a:pt x="885995" y="49537"/>
                    <a:pt x="885995" y="24816"/>
                    <a:pt x="885995" y="0"/>
                  </a:cubicBezTo>
                  <a:close/>
                  <a:moveTo>
                    <a:pt x="585614" y="0"/>
                  </a:moveTo>
                  <a:cubicBezTo>
                    <a:pt x="614480" y="0"/>
                    <a:pt x="643347" y="0"/>
                    <a:pt x="672213" y="0"/>
                  </a:cubicBezTo>
                  <a:cubicBezTo>
                    <a:pt x="729946" y="0"/>
                    <a:pt x="769006" y="1725"/>
                    <a:pt x="789393" y="5270"/>
                  </a:cubicBezTo>
                  <a:cubicBezTo>
                    <a:pt x="809876" y="8815"/>
                    <a:pt x="826548" y="17822"/>
                    <a:pt x="839409" y="32194"/>
                  </a:cubicBezTo>
                  <a:cubicBezTo>
                    <a:pt x="852270" y="46662"/>
                    <a:pt x="858748" y="69753"/>
                    <a:pt x="858748" y="101468"/>
                  </a:cubicBezTo>
                  <a:cubicBezTo>
                    <a:pt x="858748" y="130309"/>
                    <a:pt x="854176" y="149759"/>
                    <a:pt x="845125" y="159724"/>
                  </a:cubicBezTo>
                  <a:cubicBezTo>
                    <a:pt x="835979" y="169689"/>
                    <a:pt x="818069" y="175629"/>
                    <a:pt x="791298" y="177641"/>
                  </a:cubicBezTo>
                  <a:cubicBezTo>
                    <a:pt x="815497" y="182336"/>
                    <a:pt x="831787" y="188660"/>
                    <a:pt x="840171" y="196708"/>
                  </a:cubicBezTo>
                  <a:cubicBezTo>
                    <a:pt x="848459" y="204661"/>
                    <a:pt x="853604" y="211943"/>
                    <a:pt x="855700" y="218554"/>
                  </a:cubicBezTo>
                  <a:cubicBezTo>
                    <a:pt x="856700" y="221908"/>
                    <a:pt x="857462" y="228160"/>
                    <a:pt x="857974" y="237322"/>
                  </a:cubicBezTo>
                  <a:lnTo>
                    <a:pt x="858025" y="239717"/>
                  </a:lnTo>
                  <a:lnTo>
                    <a:pt x="744579" y="239717"/>
                  </a:lnTo>
                  <a:lnTo>
                    <a:pt x="743605" y="223896"/>
                  </a:lnTo>
                  <a:cubicBezTo>
                    <a:pt x="742616" y="217740"/>
                    <a:pt x="741140" y="213476"/>
                    <a:pt x="739187" y="211081"/>
                  </a:cubicBezTo>
                  <a:cubicBezTo>
                    <a:pt x="735185" y="206386"/>
                    <a:pt x="724801" y="203990"/>
                    <a:pt x="707939" y="203990"/>
                  </a:cubicBezTo>
                  <a:lnTo>
                    <a:pt x="707939" y="239717"/>
                  </a:lnTo>
                  <a:lnTo>
                    <a:pt x="585614" y="239717"/>
                  </a:lnTo>
                  <a:lnTo>
                    <a:pt x="585614" y="0"/>
                  </a:lnTo>
                  <a:close/>
                  <a:moveTo>
                    <a:pt x="318767" y="0"/>
                  </a:moveTo>
                  <a:cubicBezTo>
                    <a:pt x="377643" y="0"/>
                    <a:pt x="436614" y="0"/>
                    <a:pt x="495585" y="0"/>
                  </a:cubicBezTo>
                  <a:lnTo>
                    <a:pt x="540710" y="239717"/>
                  </a:lnTo>
                  <a:lnTo>
                    <a:pt x="278499" y="239717"/>
                  </a:lnTo>
                  <a:lnTo>
                    <a:pt x="318767" y="0"/>
                  </a:lnTo>
                  <a:close/>
                  <a:moveTo>
                    <a:pt x="2381" y="0"/>
                  </a:moveTo>
                  <a:cubicBezTo>
                    <a:pt x="43537" y="0"/>
                    <a:pt x="84598" y="0"/>
                    <a:pt x="125658" y="0"/>
                  </a:cubicBezTo>
                  <a:cubicBezTo>
                    <a:pt x="158907" y="0"/>
                    <a:pt x="184534" y="2108"/>
                    <a:pt x="202445" y="6228"/>
                  </a:cubicBezTo>
                  <a:cubicBezTo>
                    <a:pt x="220355" y="10348"/>
                    <a:pt x="233883" y="16289"/>
                    <a:pt x="242838" y="24050"/>
                  </a:cubicBezTo>
                  <a:cubicBezTo>
                    <a:pt x="251889" y="31907"/>
                    <a:pt x="257986" y="41296"/>
                    <a:pt x="261130" y="52411"/>
                  </a:cubicBezTo>
                  <a:cubicBezTo>
                    <a:pt x="264369" y="63526"/>
                    <a:pt x="265989" y="80676"/>
                    <a:pt x="265989" y="103959"/>
                  </a:cubicBezTo>
                  <a:cubicBezTo>
                    <a:pt x="265989" y="114691"/>
                    <a:pt x="265989" y="125518"/>
                    <a:pt x="265989" y="136345"/>
                  </a:cubicBezTo>
                  <a:cubicBezTo>
                    <a:pt x="265989" y="160011"/>
                    <a:pt x="262845" y="177354"/>
                    <a:pt x="256652" y="188181"/>
                  </a:cubicBezTo>
                  <a:cubicBezTo>
                    <a:pt x="250460" y="199008"/>
                    <a:pt x="239123" y="207344"/>
                    <a:pt x="222546" y="213189"/>
                  </a:cubicBezTo>
                  <a:cubicBezTo>
                    <a:pt x="205970" y="219033"/>
                    <a:pt x="184344" y="221908"/>
                    <a:pt x="157573" y="221908"/>
                  </a:cubicBezTo>
                  <a:cubicBezTo>
                    <a:pt x="146617" y="221908"/>
                    <a:pt x="135661" y="221908"/>
                    <a:pt x="124801" y="221908"/>
                  </a:cubicBezTo>
                  <a:lnTo>
                    <a:pt x="124801" y="239717"/>
                  </a:lnTo>
                  <a:lnTo>
                    <a:pt x="2381" y="239717"/>
                  </a:lnTo>
                  <a:lnTo>
                    <a:pt x="2381" y="0"/>
                  </a:lnTo>
                  <a:close/>
                </a:path>
              </a:pathLst>
            </a:custGeom>
            <a:solidFill>
              <a:srgbClr val="7C2326"/>
            </a:solidFill>
            <a:ln>
              <a:noFill/>
            </a:ln>
          </p:spPr>
          <p:txBody>
            <a:bodyPr tIns="396000" bIns="0" anchor="ctr"/>
            <a:lstStyle>
              <a:lvl1pPr>
                <a:spcBef>
                  <a:spcPct val="20000"/>
                </a:spcBef>
                <a:buFont typeface="Arial" panose="020B0604020202020204" pitchFamily="34" charset="0"/>
                <a:buChar char="•"/>
                <a:defRPr sz="3200">
                  <a:solidFill>
                    <a:schemeClr val="tx1"/>
                  </a:solidFill>
                  <a:latin typeface="Arial Narrow" panose="020B0606020202030204" pitchFamily="34" charset="0"/>
                  <a:ea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Arial Narrow" panose="020B0606020202030204" pitchFamily="34" charset="0"/>
                  <a:ea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Arial Narrow" panose="020B0606020202030204" pitchFamily="34" charset="0"/>
                  <a:ea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9pPr>
            </a:lstStyle>
            <a:p>
              <a:pPr algn="ctr" eaLnBrk="1" hangingPunct="1">
                <a:spcBef>
                  <a:spcPct val="0"/>
                </a:spcBef>
                <a:buFontTx/>
                <a:buNone/>
              </a:pPr>
              <a:endParaRPr lang="zh-CN" altLang="en-US" sz="4800" b="1" dirty="0">
                <a:solidFill>
                  <a:schemeClr val="bg1"/>
                </a:solidFill>
                <a:latin typeface="Impact" panose="020B0806030902050204" pitchFamily="34" charset="0"/>
              </a:endParaRPr>
            </a:p>
          </p:txBody>
        </p:sp>
        <p:cxnSp>
          <p:nvCxnSpPr>
            <p:cNvPr id="29" name="直接连接符 28"/>
            <p:cNvCxnSpPr>
              <a:cxnSpLocks noChangeShapeType="1"/>
            </p:cNvCxnSpPr>
            <p:nvPr/>
          </p:nvCxnSpPr>
          <p:spPr bwMode="auto">
            <a:xfrm>
              <a:off x="1403646" y="3907340"/>
              <a:ext cx="10247892" cy="0"/>
            </a:xfrm>
            <a:prstGeom prst="line">
              <a:avLst/>
            </a:prstGeom>
            <a:ln>
              <a:solidFill>
                <a:srgbClr val="7C2326"/>
              </a:solidFill>
            </a:ln>
          </p:spPr>
          <p:style>
            <a:lnRef idx="3">
              <a:schemeClr val="accent1"/>
            </a:lnRef>
            <a:fillRef idx="0">
              <a:schemeClr val="accent1"/>
            </a:fillRef>
            <a:effectRef idx="2">
              <a:schemeClr val="accent1"/>
            </a:effectRef>
            <a:fontRef idx="minor">
              <a:schemeClr val="tx1"/>
            </a:fontRef>
          </p:style>
        </p:cxnSp>
      </p:grpSp>
      <p:sp>
        <p:nvSpPr>
          <p:cNvPr id="30" name="文本框 29"/>
          <p:cNvSpPr txBox="1"/>
          <p:nvPr/>
        </p:nvSpPr>
        <p:spPr>
          <a:xfrm>
            <a:off x="1131164" y="2026805"/>
            <a:ext cx="690880" cy="706755"/>
          </a:xfrm>
          <a:prstGeom prst="rect">
            <a:avLst/>
          </a:prstGeom>
          <a:noFill/>
        </p:spPr>
        <p:txBody>
          <a:bodyPr wrap="none" rtlCol="0">
            <a:spAutoFit/>
          </a:bodyPr>
          <a:lstStyle/>
          <a:p>
            <a:r>
              <a:rPr lang="zh-CN" altLang="en-US" sz="4000" b="1" dirty="0">
                <a:solidFill>
                  <a:schemeClr val="bg1"/>
                </a:solidFill>
                <a:latin typeface="微软雅黑" panose="020B0503020204020204" pitchFamily="34" charset="-122"/>
                <a:ea typeface="微软雅黑" panose="020B0503020204020204" pitchFamily="34" charset="-122"/>
              </a:rPr>
              <a:t>六</a:t>
            </a:r>
            <a:endParaRPr lang="zh-CN" altLang="en-US" sz="4000" b="1" dirty="0">
              <a:solidFill>
                <a:schemeClr val="bg1"/>
              </a:solidFill>
              <a:latin typeface="微软雅黑" panose="020B0503020204020204" pitchFamily="34" charset="-122"/>
              <a:ea typeface="微软雅黑" panose="020B0503020204020204" pitchFamily="34" charset="-122"/>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fld id="{F923ED49-D744-4066-8B28-E413A5EA25A0}" type="slidenum">
              <a:rPr lang="zh-CN" altLang="en-US" smtClean="0"/>
            </a:fld>
            <a:endParaRPr lang="zh-CN" altLang="en-US"/>
          </a:p>
        </p:txBody>
      </p:sp>
      <p:sp>
        <p:nvSpPr>
          <p:cNvPr id="4" name="文本框 3"/>
          <p:cNvSpPr txBox="1"/>
          <p:nvPr/>
        </p:nvSpPr>
        <p:spPr>
          <a:xfrm>
            <a:off x="642620" y="1709420"/>
            <a:ext cx="8147050" cy="2771140"/>
          </a:xfrm>
          <a:prstGeom prst="rect">
            <a:avLst/>
          </a:prstGeom>
          <a:noFill/>
        </p:spPr>
        <p:txBody>
          <a:bodyPr wrap="square" rtlCol="0">
            <a:spAutoFit/>
          </a:bodyPr>
          <a:lstStyle/>
          <a:p>
            <a:pPr indent="457200" algn="just" fontAlgn="auto">
              <a:lnSpc>
                <a:spcPts val="2900"/>
              </a:lnSpc>
              <a:spcAft>
                <a:spcPts val="600"/>
              </a:spcAft>
              <a:extLst>
                <a:ext uri="{35155182-B16C-46BC-9424-99874614C6A1}">
                  <wpsdc:indentchars xmlns:wpsdc="http://www.wps.cn/officeDocument/2017/drawingmlCustomData" val="200" checksum="59296752"/>
                </a:ext>
              </a:extLst>
            </a:pPr>
            <a:r>
              <a:rPr lang="zh-CN" altLang="en-US">
                <a:latin typeface="微软雅黑" panose="020B0503020204020204" pitchFamily="34" charset="-122"/>
                <a:ea typeface="微软雅黑" panose="020B0503020204020204" pitchFamily="34" charset="-122"/>
                <a:cs typeface="微软雅黑" panose="020B0503020204020204" pitchFamily="34" charset="-122"/>
              </a:rPr>
              <a:t>为建立健全地方政府性债务风险应急处置工作机制，坚持快速响应、分类施策、各司其职、协同联动、稳妥处置，牢牢守住不发生区域性系统性风险的底线，切实防范和化解财政金融风险，维护经济安全和社会稳定，国务院办公厅于2016年11月14日印发了</a:t>
            </a:r>
            <a:r>
              <a:rPr lang="zh-CN" altLang="en-US" b="1">
                <a:solidFill>
                  <a:srgbClr val="C00000"/>
                </a:solidFill>
                <a:latin typeface="微软雅黑" panose="020B0503020204020204" pitchFamily="34" charset="-122"/>
                <a:ea typeface="微软雅黑" panose="020B0503020204020204" pitchFamily="34" charset="-122"/>
                <a:cs typeface="微软雅黑" panose="020B0503020204020204" pitchFamily="34" charset="-122"/>
              </a:rPr>
              <a:t>《地方政府性债务风险应急处置预案的通知》</a:t>
            </a:r>
            <a:r>
              <a:rPr lang="zh-CN" altLang="en-US">
                <a:latin typeface="微软雅黑" panose="020B0503020204020204" pitchFamily="34" charset="-122"/>
                <a:ea typeface="微软雅黑" panose="020B0503020204020204" pitchFamily="34" charset="-122"/>
                <a:cs typeface="微软雅黑" panose="020B0503020204020204" pitchFamily="34" charset="-122"/>
              </a:rPr>
              <a:t>（国办函〔2016〕88号）。</a:t>
            </a:r>
            <a:endParaRPr lang="zh-CN" altLang="en-US">
              <a:latin typeface="微软雅黑" panose="020B0503020204020204" pitchFamily="34" charset="-122"/>
              <a:ea typeface="微软雅黑" panose="020B0503020204020204" pitchFamily="34" charset="-122"/>
              <a:cs typeface="微软雅黑" panose="020B0503020204020204" pitchFamily="34" charset="-122"/>
            </a:endParaRPr>
          </a:p>
          <a:p>
            <a:pPr indent="457200" algn="just" fontAlgn="auto">
              <a:lnSpc>
                <a:spcPts val="2900"/>
              </a:lnSpc>
              <a:spcAft>
                <a:spcPts val="600"/>
              </a:spcAft>
              <a:extLst>
                <a:ext uri="{35155182-B16C-46BC-9424-99874614C6A1}">
                  <wpsdc:indentchars xmlns:wpsdc="http://www.wps.cn/officeDocument/2017/drawingmlCustomData" val="200" checksum="59296752"/>
                </a:ext>
              </a:extLst>
            </a:pPr>
            <a:r>
              <a:rPr lang="zh-CN" altLang="en-US">
                <a:latin typeface="微软雅黑" panose="020B0503020204020204" pitchFamily="34" charset="-122"/>
                <a:ea typeface="微软雅黑" panose="020B0503020204020204" pitchFamily="34" charset="-122"/>
                <a:cs typeface="微软雅黑" panose="020B0503020204020204" pitchFamily="34" charset="-122"/>
              </a:rPr>
              <a:t>同时，经国务院批准，财政部印发</a:t>
            </a:r>
            <a:r>
              <a:rPr lang="zh-CN" altLang="en-US" b="1">
                <a:solidFill>
                  <a:srgbClr val="C00000"/>
                </a:solidFill>
                <a:latin typeface="微软雅黑" panose="020B0503020204020204" pitchFamily="34" charset="-122"/>
                <a:ea typeface="微软雅黑" panose="020B0503020204020204" pitchFamily="34" charset="-122"/>
                <a:cs typeface="微软雅黑" panose="020B0503020204020204" pitchFamily="34" charset="-122"/>
              </a:rPr>
              <a:t>《关于印发〈地方政府性债务风险分类处置指南〉的通知》</a:t>
            </a:r>
            <a:r>
              <a:rPr lang="zh-CN" altLang="en-US">
                <a:latin typeface="微软雅黑" panose="020B0503020204020204" pitchFamily="34" charset="-122"/>
                <a:ea typeface="微软雅黑" panose="020B0503020204020204" pitchFamily="34" charset="-122"/>
                <a:cs typeface="微软雅黑" panose="020B0503020204020204" pitchFamily="34" charset="-122"/>
              </a:rPr>
              <a:t>（财预〔2016〕152号）。</a:t>
            </a:r>
            <a:endParaRPr lang="zh-CN" altLang="en-US">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fld id="{F923ED49-D744-4066-8B28-E413A5EA25A0}" type="slidenum">
              <a:rPr lang="zh-CN" altLang="en-US" smtClean="0"/>
            </a:fld>
            <a:endParaRPr lang="zh-CN" altLang="en-US"/>
          </a:p>
        </p:txBody>
      </p:sp>
      <p:sp>
        <p:nvSpPr>
          <p:cNvPr id="3" name="文本框 2"/>
          <p:cNvSpPr txBox="1"/>
          <p:nvPr/>
        </p:nvSpPr>
        <p:spPr>
          <a:xfrm>
            <a:off x="182245" y="909320"/>
            <a:ext cx="8839200" cy="5554345"/>
          </a:xfrm>
          <a:prstGeom prst="rect">
            <a:avLst/>
          </a:prstGeom>
          <a:noFill/>
        </p:spPr>
        <p:txBody>
          <a:bodyPr wrap="square" rtlCol="0">
            <a:spAutoFit/>
          </a:bodyPr>
          <a:lstStyle/>
          <a:p>
            <a:pPr indent="508000" algn="just" fontAlgn="auto">
              <a:lnSpc>
                <a:spcPts val="2200"/>
              </a:lnSpc>
              <a:spcAft>
                <a:spcPts val="1200"/>
              </a:spcAft>
              <a:extLst>
                <a:ext uri="{35155182-B16C-46BC-9424-99874614C6A1}">
                  <wpsdc:indentchars xmlns:wpsdc="http://www.wps.cn/officeDocument/2017/drawingmlCustomData" val="200" checksum="282533468"/>
                </a:ext>
              </a:extLst>
            </a:pPr>
            <a:r>
              <a:rPr lang="zh-CN" altLang="en-US" sz="2000" b="1">
                <a:latin typeface="微软雅黑" panose="020B0503020204020204" pitchFamily="34" charset="-122"/>
                <a:ea typeface="微软雅黑" panose="020B0503020204020204" pitchFamily="34" charset="-122"/>
                <a:cs typeface="微软雅黑" panose="020B0503020204020204" pitchFamily="34" charset="-122"/>
              </a:rPr>
              <a:t>《通知》和《指南》的主要内容有：</a:t>
            </a:r>
            <a:endParaRPr lang="zh-CN" altLang="en-US" sz="2000" b="1">
              <a:latin typeface="微软雅黑" panose="020B0503020204020204" pitchFamily="34" charset="-122"/>
              <a:ea typeface="微软雅黑" panose="020B0503020204020204" pitchFamily="34" charset="-122"/>
              <a:cs typeface="微软雅黑" panose="020B0503020204020204" pitchFamily="34" charset="-122"/>
            </a:endParaRPr>
          </a:p>
          <a:p>
            <a:pPr indent="457200" algn="just" fontAlgn="auto">
              <a:lnSpc>
                <a:spcPts val="2200"/>
              </a:lnSpc>
              <a:spcAft>
                <a:spcPts val="600"/>
              </a:spcAft>
              <a:extLst>
                <a:ext uri="{35155182-B16C-46BC-9424-99874614C6A1}">
                  <wpsdc:indentchars xmlns:wpsdc="http://www.wps.cn/officeDocument/2017/drawingmlCustomData" val="200" checksum="59296752"/>
                </a:ext>
              </a:extLst>
            </a:pPr>
            <a:r>
              <a:rPr lang="zh-CN" altLang="en-US" b="1">
                <a:solidFill>
                  <a:srgbClr val="C00000"/>
                </a:solidFill>
                <a:latin typeface="微软雅黑" panose="020B0503020204020204" pitchFamily="34" charset="-122"/>
                <a:ea typeface="微软雅黑" panose="020B0503020204020204" pitchFamily="34" charset="-122"/>
                <a:cs typeface="微软雅黑" panose="020B0503020204020204" pitchFamily="34" charset="-122"/>
              </a:rPr>
              <a:t>一是依法明确适用范围。</a:t>
            </a:r>
            <a:r>
              <a:rPr lang="zh-CN" altLang="en-US">
                <a:latin typeface="微软雅黑" panose="020B0503020204020204" pitchFamily="34" charset="-122"/>
                <a:ea typeface="微软雅黑" panose="020B0503020204020204" pitchFamily="34" charset="-122"/>
                <a:cs typeface="微软雅黑" panose="020B0503020204020204" pitchFamily="34" charset="-122"/>
              </a:rPr>
              <a:t>依据预算法等法律和政策规定界定《预案》和《指南》的适用范围：纳入限额管理的地方政府债务，包括地方政府债券以及尚未置换为政府债券的存量政府债务；清理甄别认定的存量或有债务，包括政府负有担保责任的债务和可能承担一定救助责任的债务。</a:t>
            </a:r>
            <a:endParaRPr lang="zh-CN" altLang="en-US">
              <a:latin typeface="微软雅黑" panose="020B0503020204020204" pitchFamily="34" charset="-122"/>
              <a:ea typeface="微软雅黑" panose="020B0503020204020204" pitchFamily="34" charset="-122"/>
              <a:cs typeface="微软雅黑" panose="020B0503020204020204" pitchFamily="34" charset="-122"/>
            </a:endParaRPr>
          </a:p>
          <a:p>
            <a:pPr indent="457200" algn="just" fontAlgn="auto">
              <a:lnSpc>
                <a:spcPts val="2200"/>
              </a:lnSpc>
              <a:spcAft>
                <a:spcPts val="600"/>
              </a:spcAft>
              <a:extLst>
                <a:ext uri="{35155182-B16C-46BC-9424-99874614C6A1}">
                  <wpsdc:indentchars xmlns:wpsdc="http://www.wps.cn/officeDocument/2017/drawingmlCustomData" val="200" checksum="59296752"/>
                </a:ext>
              </a:extLst>
            </a:pPr>
            <a:r>
              <a:rPr lang="zh-CN" altLang="en-US" b="1">
                <a:solidFill>
                  <a:srgbClr val="C00000"/>
                </a:solidFill>
                <a:latin typeface="微软雅黑" panose="020B0503020204020204" pitchFamily="34" charset="-122"/>
                <a:ea typeface="微软雅黑" panose="020B0503020204020204" pitchFamily="34" charset="-122"/>
                <a:cs typeface="微软雅黑" panose="020B0503020204020204" pitchFamily="34" charset="-122"/>
              </a:rPr>
              <a:t>二是建立分级响应机制。</a:t>
            </a:r>
            <a:r>
              <a:rPr lang="zh-CN" altLang="en-US">
                <a:latin typeface="微软雅黑" panose="020B0503020204020204" pitchFamily="34" charset="-122"/>
                <a:ea typeface="微软雅黑" panose="020B0503020204020204" pitchFamily="34" charset="-122"/>
                <a:cs typeface="微软雅黑" panose="020B0503020204020204" pitchFamily="34" charset="-122"/>
              </a:rPr>
              <a:t>按照风险事件性质、影响范围和危害程度等，将政府性债务风险事件划分为Ⅳ级（一般）、Ⅲ级（较大）、Ⅱ级（重大）、Ⅰ级（特大）四个等级。对Ⅳ级、Ⅲ级债务风险，主要由市县政府立足自身化解；对Ⅱ级、Ⅰ级债务风险，除上述措施外，省级政府可依据市县政府申请予以适当救助。另外，当地方政府出现极大风险时，中央政府可适当指导。</a:t>
            </a:r>
            <a:endParaRPr lang="zh-CN" altLang="en-US">
              <a:latin typeface="微软雅黑" panose="020B0503020204020204" pitchFamily="34" charset="-122"/>
              <a:ea typeface="微软雅黑" panose="020B0503020204020204" pitchFamily="34" charset="-122"/>
              <a:cs typeface="微软雅黑" panose="020B0503020204020204" pitchFamily="34" charset="-122"/>
            </a:endParaRPr>
          </a:p>
          <a:p>
            <a:pPr indent="457200" algn="just" fontAlgn="auto">
              <a:lnSpc>
                <a:spcPts val="2200"/>
              </a:lnSpc>
              <a:spcAft>
                <a:spcPts val="600"/>
              </a:spcAft>
              <a:extLst>
                <a:ext uri="{35155182-B16C-46BC-9424-99874614C6A1}">
                  <wpsdc:indentchars xmlns:wpsdc="http://www.wps.cn/officeDocument/2017/drawingmlCustomData" val="200" checksum="59296752"/>
                </a:ext>
              </a:extLst>
            </a:pPr>
            <a:r>
              <a:rPr lang="zh-CN" altLang="en-US" b="1">
                <a:solidFill>
                  <a:srgbClr val="C00000"/>
                </a:solidFill>
                <a:latin typeface="微软雅黑" panose="020B0503020204020204" pitchFamily="34" charset="-122"/>
                <a:ea typeface="微软雅黑" panose="020B0503020204020204" pitchFamily="34" charset="-122"/>
                <a:cs typeface="微软雅黑" panose="020B0503020204020204" pitchFamily="34" charset="-122"/>
              </a:rPr>
              <a:t>三是实施分类应急处置。</a:t>
            </a:r>
            <a:r>
              <a:rPr lang="zh-CN" altLang="en-US">
                <a:latin typeface="微软雅黑" panose="020B0503020204020204" pitchFamily="34" charset="-122"/>
                <a:ea typeface="微软雅黑" panose="020B0503020204020204" pitchFamily="34" charset="-122"/>
                <a:cs typeface="微软雅黑" panose="020B0503020204020204" pitchFamily="34" charset="-122"/>
              </a:rPr>
              <a:t>坚持法治化、市场化原则，严格依据《中华人民共和国预算法》、《中华人民共和国担保法》、《中华人民共和国合同法》及其司法解释等法律规定，区分不同债务类型，分类提出债务违约处置措施，明确地方政府偿债责任，实现债权人、债务人依法分担债务风险。</a:t>
            </a:r>
            <a:endParaRPr lang="zh-CN" altLang="en-US">
              <a:latin typeface="微软雅黑" panose="020B0503020204020204" pitchFamily="34" charset="-122"/>
              <a:ea typeface="微软雅黑" panose="020B0503020204020204" pitchFamily="34" charset="-122"/>
              <a:cs typeface="微软雅黑" panose="020B0503020204020204" pitchFamily="34" charset="-122"/>
            </a:endParaRPr>
          </a:p>
          <a:p>
            <a:pPr indent="457200" algn="just" fontAlgn="auto">
              <a:lnSpc>
                <a:spcPts val="2200"/>
              </a:lnSpc>
              <a:spcAft>
                <a:spcPts val="600"/>
              </a:spcAft>
              <a:extLst>
                <a:ext uri="{35155182-B16C-46BC-9424-99874614C6A1}">
                  <wpsdc:indentchars xmlns:wpsdc="http://www.wps.cn/officeDocument/2017/drawingmlCustomData" val="200" checksum="59296752"/>
                </a:ext>
              </a:extLst>
            </a:pPr>
            <a:r>
              <a:rPr lang="zh-CN" altLang="en-US" b="1">
                <a:solidFill>
                  <a:srgbClr val="C00000"/>
                </a:solidFill>
                <a:latin typeface="微软雅黑" panose="020B0503020204020204" pitchFamily="34" charset="-122"/>
                <a:ea typeface="微软雅黑" panose="020B0503020204020204" pitchFamily="34" charset="-122"/>
                <a:cs typeface="微软雅黑" panose="020B0503020204020204" pitchFamily="34" charset="-122"/>
              </a:rPr>
              <a:t>四是严格落实责任追究。</a:t>
            </a:r>
            <a:r>
              <a:rPr lang="zh-CN" altLang="en-US">
                <a:latin typeface="微软雅黑" panose="020B0503020204020204" pitchFamily="34" charset="-122"/>
                <a:ea typeface="微软雅黑" panose="020B0503020204020204" pitchFamily="34" charset="-122"/>
                <a:cs typeface="微软雅黑" panose="020B0503020204020204" pitchFamily="34" charset="-122"/>
              </a:rPr>
              <a:t>风险事件发生后，适时启动责任追究机制，对地方政府有关责任人进行行政问责和追究法律责任，对银行业金融机构相关负责人严格依法追责，增强地方政府和银行业金融机构领导干部的风险意识、责任意识，防范财政金融风险。</a:t>
            </a:r>
            <a:endParaRPr lang="zh-CN" altLang="en-US">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pPr>
              <a:defRPr/>
            </a:pPr>
            <a:fld id="{30F11AE2-8E3C-4A92-9BBF-8CC289021EE2}" type="slidenum">
              <a:rPr lang="zh-CN" altLang="en-US" smtClean="0"/>
            </a:fld>
            <a:endParaRPr lang="zh-CN" altLang="en-US"/>
          </a:p>
        </p:txBody>
      </p:sp>
      <p:sp>
        <p:nvSpPr>
          <p:cNvPr id="24" name="矩形 23"/>
          <p:cNvSpPr/>
          <p:nvPr/>
        </p:nvSpPr>
        <p:spPr>
          <a:xfrm>
            <a:off x="1104068" y="2708920"/>
            <a:ext cx="6935864" cy="1242121"/>
          </a:xfrm>
          <a:prstGeom prst="rect">
            <a:avLst/>
          </a:prstGeom>
          <a:blipFill dpi="0" rotWithShape="1">
            <a:blip r:embed="rId1">
              <a:alphaModFix amt="40000"/>
            </a:blip>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5" name="组合 24"/>
          <p:cNvGrpSpPr/>
          <p:nvPr/>
        </p:nvGrpSpPr>
        <p:grpSpPr>
          <a:xfrm>
            <a:off x="1104068" y="1762547"/>
            <a:ext cx="7079878" cy="2188494"/>
            <a:chOff x="1393713" y="1161487"/>
            <a:chExt cx="10470815" cy="2745853"/>
          </a:xfrm>
        </p:grpSpPr>
        <p:sp>
          <p:nvSpPr>
            <p:cNvPr id="26" name="TextBox 25"/>
            <p:cNvSpPr txBox="1">
              <a:spLocks noChangeArrowheads="1"/>
            </p:cNvSpPr>
            <p:nvPr/>
          </p:nvSpPr>
          <p:spPr bwMode="auto">
            <a:xfrm>
              <a:off x="1403646" y="2381214"/>
              <a:ext cx="10460882" cy="133871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spcBef>
                  <a:spcPct val="20000"/>
                </a:spcBef>
                <a:buFont typeface="Arial" panose="020B0604020202020204" pitchFamily="34" charset="0"/>
                <a:buChar char="•"/>
                <a:defRPr sz="3200">
                  <a:solidFill>
                    <a:schemeClr val="tx1"/>
                  </a:solidFill>
                  <a:latin typeface="Arial Narrow" panose="020B0606020202030204" pitchFamily="34" charset="0"/>
                  <a:ea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Arial Narrow" panose="020B0606020202030204" pitchFamily="34" charset="0"/>
                  <a:ea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Arial Narrow" panose="020B0606020202030204" pitchFamily="34" charset="0"/>
                  <a:ea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9pPr>
            </a:lstStyle>
            <a:p>
              <a:pPr algn="ctr">
                <a:lnSpc>
                  <a:spcPts val="6000"/>
                </a:lnSpc>
                <a:spcBef>
                  <a:spcPct val="0"/>
                </a:spcBef>
                <a:buNone/>
              </a:pPr>
              <a:r>
                <a:rPr lang="zh-CN" altLang="en-US" sz="3600" b="1" dirty="0">
                  <a:solidFill>
                    <a:srgbClr val="7C2326"/>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地方政府举债的必要性</a:t>
              </a:r>
              <a:endParaRPr lang="zh-CN" altLang="en-US" sz="3600" b="1" dirty="0">
                <a:solidFill>
                  <a:srgbClr val="7C2326"/>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cxnSp>
          <p:nvCxnSpPr>
            <p:cNvPr id="27" name="直接连接符 7"/>
            <p:cNvCxnSpPr>
              <a:cxnSpLocks noChangeShapeType="1"/>
            </p:cNvCxnSpPr>
            <p:nvPr/>
          </p:nvCxnSpPr>
          <p:spPr bwMode="auto">
            <a:xfrm>
              <a:off x="1403647" y="2348880"/>
              <a:ext cx="10247891" cy="0"/>
            </a:xfrm>
            <a:prstGeom prst="line">
              <a:avLst/>
            </a:prstGeom>
            <a:ln>
              <a:solidFill>
                <a:srgbClr val="7C2326"/>
              </a:solidFill>
            </a:ln>
          </p:spPr>
          <p:style>
            <a:lnRef idx="3">
              <a:schemeClr val="accent1"/>
            </a:lnRef>
            <a:fillRef idx="0">
              <a:schemeClr val="accent1"/>
            </a:fillRef>
            <a:effectRef idx="2">
              <a:schemeClr val="accent1"/>
            </a:effectRef>
            <a:fontRef idx="minor">
              <a:schemeClr val="tx1"/>
            </a:fontRef>
          </p:style>
        </p:cxnSp>
        <p:sp>
          <p:nvSpPr>
            <p:cNvPr id="28" name="任意多边形 15"/>
            <p:cNvSpPr/>
            <p:nvPr/>
          </p:nvSpPr>
          <p:spPr bwMode="auto">
            <a:xfrm>
              <a:off x="1393713" y="1161487"/>
              <a:ext cx="1111907" cy="1209958"/>
            </a:xfrm>
            <a:custGeom>
              <a:avLst/>
              <a:gdLst>
                <a:gd name="T0" fmla="*/ 0 w 1153318"/>
                <a:gd name="T1" fmla="*/ 0 h 1389644"/>
                <a:gd name="T2" fmla="*/ 1153318 w 1153318"/>
                <a:gd name="T3" fmla="*/ 1389644 h 1389644"/>
              </a:gdLst>
              <a:ahLst/>
              <a:cxnLst/>
              <a:rect l="T0" t="T1" r="T2" b="T3"/>
              <a:pathLst>
                <a:path w="1153318" h="1389644">
                  <a:moveTo>
                    <a:pt x="0" y="239717"/>
                  </a:moveTo>
                  <a:lnTo>
                    <a:pt x="2381" y="239717"/>
                  </a:lnTo>
                  <a:lnTo>
                    <a:pt x="2381" y="371475"/>
                  </a:lnTo>
                  <a:cubicBezTo>
                    <a:pt x="43156" y="371475"/>
                    <a:pt x="83931" y="371475"/>
                    <a:pt x="124801" y="371475"/>
                  </a:cubicBezTo>
                  <a:lnTo>
                    <a:pt x="124801" y="239717"/>
                  </a:lnTo>
                  <a:lnTo>
                    <a:pt x="278499" y="239717"/>
                  </a:lnTo>
                  <a:lnTo>
                    <a:pt x="256367" y="371475"/>
                  </a:lnTo>
                  <a:cubicBezTo>
                    <a:pt x="298475" y="371475"/>
                    <a:pt x="340679" y="371475"/>
                    <a:pt x="382788" y="371475"/>
                  </a:cubicBezTo>
                  <a:cubicBezTo>
                    <a:pt x="385265" y="349246"/>
                    <a:pt x="387742" y="327017"/>
                    <a:pt x="390219" y="304788"/>
                  </a:cubicBezTo>
                  <a:cubicBezTo>
                    <a:pt x="404795" y="304788"/>
                    <a:pt x="419371" y="304788"/>
                    <a:pt x="433947" y="304788"/>
                  </a:cubicBezTo>
                  <a:cubicBezTo>
                    <a:pt x="436138" y="327017"/>
                    <a:pt x="438329" y="349246"/>
                    <a:pt x="440520" y="371475"/>
                  </a:cubicBezTo>
                  <a:cubicBezTo>
                    <a:pt x="482153" y="371475"/>
                    <a:pt x="523880" y="371475"/>
                    <a:pt x="565512" y="371475"/>
                  </a:cubicBezTo>
                  <a:lnTo>
                    <a:pt x="540710" y="239717"/>
                  </a:lnTo>
                  <a:lnTo>
                    <a:pt x="585614" y="239717"/>
                  </a:lnTo>
                  <a:lnTo>
                    <a:pt x="585614" y="371475"/>
                  </a:lnTo>
                  <a:cubicBezTo>
                    <a:pt x="626389" y="371475"/>
                    <a:pt x="667164" y="371475"/>
                    <a:pt x="707939" y="371475"/>
                  </a:cubicBezTo>
                  <a:lnTo>
                    <a:pt x="707939" y="239717"/>
                  </a:lnTo>
                  <a:lnTo>
                    <a:pt x="744579" y="239717"/>
                  </a:lnTo>
                  <a:lnTo>
                    <a:pt x="745093" y="248065"/>
                  </a:lnTo>
                  <a:cubicBezTo>
                    <a:pt x="745093" y="289170"/>
                    <a:pt x="745093" y="330370"/>
                    <a:pt x="745093" y="371475"/>
                  </a:cubicBezTo>
                  <a:cubicBezTo>
                    <a:pt x="783010" y="371475"/>
                    <a:pt x="820832" y="371475"/>
                    <a:pt x="858748" y="371475"/>
                  </a:cubicBezTo>
                  <a:cubicBezTo>
                    <a:pt x="858748" y="338898"/>
                    <a:pt x="858748" y="306225"/>
                    <a:pt x="858748" y="273552"/>
                  </a:cubicBezTo>
                  <a:lnTo>
                    <a:pt x="858025" y="239717"/>
                  </a:lnTo>
                  <a:lnTo>
                    <a:pt x="958399" y="239717"/>
                  </a:lnTo>
                  <a:lnTo>
                    <a:pt x="958399" y="371475"/>
                  </a:lnTo>
                  <a:cubicBezTo>
                    <a:pt x="999174" y="371475"/>
                    <a:pt x="1039949" y="371475"/>
                    <a:pt x="1080724" y="371475"/>
                  </a:cubicBezTo>
                  <a:lnTo>
                    <a:pt x="1080724" y="239717"/>
                  </a:lnTo>
                  <a:lnTo>
                    <a:pt x="1149927" y="239717"/>
                  </a:lnTo>
                  <a:lnTo>
                    <a:pt x="1149927" y="1389644"/>
                  </a:lnTo>
                  <a:lnTo>
                    <a:pt x="0" y="1389644"/>
                  </a:lnTo>
                  <a:lnTo>
                    <a:pt x="0" y="239717"/>
                  </a:lnTo>
                  <a:close/>
                  <a:moveTo>
                    <a:pt x="412130" y="82880"/>
                  </a:moveTo>
                  <a:cubicBezTo>
                    <a:pt x="399650" y="153975"/>
                    <a:pt x="391838" y="206003"/>
                    <a:pt x="388599" y="238867"/>
                  </a:cubicBezTo>
                  <a:cubicBezTo>
                    <a:pt x="402603" y="238867"/>
                    <a:pt x="416703" y="238867"/>
                    <a:pt x="430708" y="238867"/>
                  </a:cubicBezTo>
                  <a:cubicBezTo>
                    <a:pt x="424515" y="196804"/>
                    <a:pt x="418323" y="144777"/>
                    <a:pt x="412130" y="82880"/>
                  </a:cubicBezTo>
                  <a:close/>
                  <a:moveTo>
                    <a:pt x="707939" y="63526"/>
                  </a:moveTo>
                  <a:cubicBezTo>
                    <a:pt x="707939" y="91120"/>
                    <a:pt x="707939" y="118619"/>
                    <a:pt x="707939" y="146214"/>
                  </a:cubicBezTo>
                  <a:cubicBezTo>
                    <a:pt x="721657" y="146214"/>
                    <a:pt x="731279" y="144681"/>
                    <a:pt x="736805" y="141711"/>
                  </a:cubicBezTo>
                  <a:cubicBezTo>
                    <a:pt x="742330" y="138740"/>
                    <a:pt x="745093" y="129063"/>
                    <a:pt x="745093" y="112679"/>
                  </a:cubicBezTo>
                  <a:cubicBezTo>
                    <a:pt x="745093" y="105876"/>
                    <a:pt x="745093" y="99073"/>
                    <a:pt x="745093" y="92270"/>
                  </a:cubicBezTo>
                  <a:cubicBezTo>
                    <a:pt x="745093" y="80485"/>
                    <a:pt x="742426" y="72724"/>
                    <a:pt x="737091" y="69083"/>
                  </a:cubicBezTo>
                  <a:cubicBezTo>
                    <a:pt x="731851" y="65442"/>
                    <a:pt x="722038" y="63526"/>
                    <a:pt x="707939" y="63526"/>
                  </a:cubicBezTo>
                  <a:close/>
                  <a:moveTo>
                    <a:pt x="124801" y="63526"/>
                  </a:moveTo>
                  <a:cubicBezTo>
                    <a:pt x="124801" y="95049"/>
                    <a:pt x="124801" y="126572"/>
                    <a:pt x="124801" y="158095"/>
                  </a:cubicBezTo>
                  <a:cubicBezTo>
                    <a:pt x="128231" y="158287"/>
                    <a:pt x="131279" y="158382"/>
                    <a:pt x="133756" y="158382"/>
                  </a:cubicBezTo>
                  <a:cubicBezTo>
                    <a:pt x="144998" y="158382"/>
                    <a:pt x="152810" y="156179"/>
                    <a:pt x="157192" y="151771"/>
                  </a:cubicBezTo>
                  <a:cubicBezTo>
                    <a:pt x="161479" y="147460"/>
                    <a:pt x="163670" y="138357"/>
                    <a:pt x="163670" y="124560"/>
                  </a:cubicBezTo>
                  <a:cubicBezTo>
                    <a:pt x="163670" y="114403"/>
                    <a:pt x="163670" y="104247"/>
                    <a:pt x="163670" y="94091"/>
                  </a:cubicBezTo>
                  <a:cubicBezTo>
                    <a:pt x="163670" y="81347"/>
                    <a:pt x="161193" y="73107"/>
                    <a:pt x="156144" y="69274"/>
                  </a:cubicBezTo>
                  <a:cubicBezTo>
                    <a:pt x="151095" y="65442"/>
                    <a:pt x="140615" y="63526"/>
                    <a:pt x="124801" y="63526"/>
                  </a:cubicBezTo>
                  <a:close/>
                  <a:moveTo>
                    <a:pt x="885995" y="0"/>
                  </a:moveTo>
                  <a:cubicBezTo>
                    <a:pt x="975166" y="0"/>
                    <a:pt x="1064242" y="0"/>
                    <a:pt x="1153318" y="0"/>
                  </a:cubicBezTo>
                  <a:cubicBezTo>
                    <a:pt x="1153318" y="24816"/>
                    <a:pt x="1153318" y="49537"/>
                    <a:pt x="1153318" y="74353"/>
                  </a:cubicBezTo>
                  <a:cubicBezTo>
                    <a:pt x="1129120" y="74353"/>
                    <a:pt x="1104922" y="74353"/>
                    <a:pt x="1080724" y="74353"/>
                  </a:cubicBezTo>
                  <a:lnTo>
                    <a:pt x="1080724" y="239717"/>
                  </a:lnTo>
                  <a:lnTo>
                    <a:pt x="958399" y="239717"/>
                  </a:lnTo>
                  <a:lnTo>
                    <a:pt x="958399" y="74353"/>
                  </a:lnTo>
                  <a:cubicBezTo>
                    <a:pt x="934296" y="74353"/>
                    <a:pt x="910098" y="74353"/>
                    <a:pt x="885995" y="74353"/>
                  </a:cubicBezTo>
                  <a:cubicBezTo>
                    <a:pt x="885995" y="49537"/>
                    <a:pt x="885995" y="24816"/>
                    <a:pt x="885995" y="0"/>
                  </a:cubicBezTo>
                  <a:close/>
                  <a:moveTo>
                    <a:pt x="585614" y="0"/>
                  </a:moveTo>
                  <a:cubicBezTo>
                    <a:pt x="614480" y="0"/>
                    <a:pt x="643347" y="0"/>
                    <a:pt x="672213" y="0"/>
                  </a:cubicBezTo>
                  <a:cubicBezTo>
                    <a:pt x="729946" y="0"/>
                    <a:pt x="769006" y="1725"/>
                    <a:pt x="789393" y="5270"/>
                  </a:cubicBezTo>
                  <a:cubicBezTo>
                    <a:pt x="809876" y="8815"/>
                    <a:pt x="826548" y="17822"/>
                    <a:pt x="839409" y="32194"/>
                  </a:cubicBezTo>
                  <a:cubicBezTo>
                    <a:pt x="852270" y="46662"/>
                    <a:pt x="858748" y="69753"/>
                    <a:pt x="858748" y="101468"/>
                  </a:cubicBezTo>
                  <a:cubicBezTo>
                    <a:pt x="858748" y="130309"/>
                    <a:pt x="854176" y="149759"/>
                    <a:pt x="845125" y="159724"/>
                  </a:cubicBezTo>
                  <a:cubicBezTo>
                    <a:pt x="835979" y="169689"/>
                    <a:pt x="818069" y="175629"/>
                    <a:pt x="791298" y="177641"/>
                  </a:cubicBezTo>
                  <a:cubicBezTo>
                    <a:pt x="815497" y="182336"/>
                    <a:pt x="831787" y="188660"/>
                    <a:pt x="840171" y="196708"/>
                  </a:cubicBezTo>
                  <a:cubicBezTo>
                    <a:pt x="848459" y="204661"/>
                    <a:pt x="853604" y="211943"/>
                    <a:pt x="855700" y="218554"/>
                  </a:cubicBezTo>
                  <a:cubicBezTo>
                    <a:pt x="856700" y="221908"/>
                    <a:pt x="857462" y="228160"/>
                    <a:pt x="857974" y="237322"/>
                  </a:cubicBezTo>
                  <a:lnTo>
                    <a:pt x="858025" y="239717"/>
                  </a:lnTo>
                  <a:lnTo>
                    <a:pt x="744579" y="239717"/>
                  </a:lnTo>
                  <a:lnTo>
                    <a:pt x="743605" y="223896"/>
                  </a:lnTo>
                  <a:cubicBezTo>
                    <a:pt x="742616" y="217740"/>
                    <a:pt x="741140" y="213476"/>
                    <a:pt x="739187" y="211081"/>
                  </a:cubicBezTo>
                  <a:cubicBezTo>
                    <a:pt x="735185" y="206386"/>
                    <a:pt x="724801" y="203990"/>
                    <a:pt x="707939" y="203990"/>
                  </a:cubicBezTo>
                  <a:lnTo>
                    <a:pt x="707939" y="239717"/>
                  </a:lnTo>
                  <a:lnTo>
                    <a:pt x="585614" y="239717"/>
                  </a:lnTo>
                  <a:lnTo>
                    <a:pt x="585614" y="0"/>
                  </a:lnTo>
                  <a:close/>
                  <a:moveTo>
                    <a:pt x="318767" y="0"/>
                  </a:moveTo>
                  <a:cubicBezTo>
                    <a:pt x="377643" y="0"/>
                    <a:pt x="436614" y="0"/>
                    <a:pt x="495585" y="0"/>
                  </a:cubicBezTo>
                  <a:lnTo>
                    <a:pt x="540710" y="239717"/>
                  </a:lnTo>
                  <a:lnTo>
                    <a:pt x="278499" y="239717"/>
                  </a:lnTo>
                  <a:lnTo>
                    <a:pt x="318767" y="0"/>
                  </a:lnTo>
                  <a:close/>
                  <a:moveTo>
                    <a:pt x="2381" y="0"/>
                  </a:moveTo>
                  <a:cubicBezTo>
                    <a:pt x="43537" y="0"/>
                    <a:pt x="84598" y="0"/>
                    <a:pt x="125658" y="0"/>
                  </a:cubicBezTo>
                  <a:cubicBezTo>
                    <a:pt x="158907" y="0"/>
                    <a:pt x="184534" y="2108"/>
                    <a:pt x="202445" y="6228"/>
                  </a:cubicBezTo>
                  <a:cubicBezTo>
                    <a:pt x="220355" y="10348"/>
                    <a:pt x="233883" y="16289"/>
                    <a:pt x="242838" y="24050"/>
                  </a:cubicBezTo>
                  <a:cubicBezTo>
                    <a:pt x="251889" y="31907"/>
                    <a:pt x="257986" y="41296"/>
                    <a:pt x="261130" y="52411"/>
                  </a:cubicBezTo>
                  <a:cubicBezTo>
                    <a:pt x="264369" y="63526"/>
                    <a:pt x="265989" y="80676"/>
                    <a:pt x="265989" y="103959"/>
                  </a:cubicBezTo>
                  <a:cubicBezTo>
                    <a:pt x="265989" y="114691"/>
                    <a:pt x="265989" y="125518"/>
                    <a:pt x="265989" y="136345"/>
                  </a:cubicBezTo>
                  <a:cubicBezTo>
                    <a:pt x="265989" y="160011"/>
                    <a:pt x="262845" y="177354"/>
                    <a:pt x="256652" y="188181"/>
                  </a:cubicBezTo>
                  <a:cubicBezTo>
                    <a:pt x="250460" y="199008"/>
                    <a:pt x="239123" y="207344"/>
                    <a:pt x="222546" y="213189"/>
                  </a:cubicBezTo>
                  <a:cubicBezTo>
                    <a:pt x="205970" y="219033"/>
                    <a:pt x="184344" y="221908"/>
                    <a:pt x="157573" y="221908"/>
                  </a:cubicBezTo>
                  <a:cubicBezTo>
                    <a:pt x="146617" y="221908"/>
                    <a:pt x="135661" y="221908"/>
                    <a:pt x="124801" y="221908"/>
                  </a:cubicBezTo>
                  <a:lnTo>
                    <a:pt x="124801" y="239717"/>
                  </a:lnTo>
                  <a:lnTo>
                    <a:pt x="2381" y="239717"/>
                  </a:lnTo>
                  <a:lnTo>
                    <a:pt x="2381" y="0"/>
                  </a:lnTo>
                  <a:close/>
                </a:path>
              </a:pathLst>
            </a:custGeom>
            <a:solidFill>
              <a:srgbClr val="7C2326"/>
            </a:solidFill>
            <a:ln>
              <a:noFill/>
            </a:ln>
          </p:spPr>
          <p:txBody>
            <a:bodyPr tIns="396000" bIns="0" anchor="ctr"/>
            <a:lstStyle>
              <a:lvl1pPr>
                <a:spcBef>
                  <a:spcPct val="20000"/>
                </a:spcBef>
                <a:buFont typeface="Arial" panose="020B0604020202020204" pitchFamily="34" charset="0"/>
                <a:buChar char="•"/>
                <a:defRPr sz="3200">
                  <a:solidFill>
                    <a:schemeClr val="tx1"/>
                  </a:solidFill>
                  <a:latin typeface="Arial Narrow" panose="020B0606020202030204" pitchFamily="34" charset="0"/>
                  <a:ea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Arial Narrow" panose="020B0606020202030204" pitchFamily="34" charset="0"/>
                  <a:ea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Arial Narrow" panose="020B0606020202030204" pitchFamily="34" charset="0"/>
                  <a:ea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9pPr>
            </a:lstStyle>
            <a:p>
              <a:pPr algn="ctr" eaLnBrk="1" hangingPunct="1">
                <a:spcBef>
                  <a:spcPct val="0"/>
                </a:spcBef>
                <a:buFontTx/>
                <a:buNone/>
              </a:pPr>
              <a:endParaRPr lang="zh-CN" altLang="en-US" sz="4800" b="1" dirty="0">
                <a:solidFill>
                  <a:schemeClr val="bg1"/>
                </a:solidFill>
                <a:latin typeface="Impact" panose="020B0806030902050204" pitchFamily="34" charset="0"/>
              </a:endParaRPr>
            </a:p>
          </p:txBody>
        </p:sp>
        <p:cxnSp>
          <p:nvCxnSpPr>
            <p:cNvPr id="29" name="直接连接符 28"/>
            <p:cNvCxnSpPr>
              <a:cxnSpLocks noChangeShapeType="1"/>
            </p:cNvCxnSpPr>
            <p:nvPr/>
          </p:nvCxnSpPr>
          <p:spPr bwMode="auto">
            <a:xfrm>
              <a:off x="1403646" y="3907340"/>
              <a:ext cx="10247892" cy="0"/>
            </a:xfrm>
            <a:prstGeom prst="line">
              <a:avLst/>
            </a:prstGeom>
            <a:ln>
              <a:solidFill>
                <a:srgbClr val="7C2326"/>
              </a:solidFill>
            </a:ln>
          </p:spPr>
          <p:style>
            <a:lnRef idx="3">
              <a:schemeClr val="accent1"/>
            </a:lnRef>
            <a:fillRef idx="0">
              <a:schemeClr val="accent1"/>
            </a:fillRef>
            <a:effectRef idx="2">
              <a:schemeClr val="accent1"/>
            </a:effectRef>
            <a:fontRef idx="minor">
              <a:schemeClr val="tx1"/>
            </a:fontRef>
          </p:style>
        </p:cxnSp>
      </p:grpSp>
      <p:sp>
        <p:nvSpPr>
          <p:cNvPr id="30" name="文本框 29"/>
          <p:cNvSpPr txBox="1"/>
          <p:nvPr/>
        </p:nvSpPr>
        <p:spPr>
          <a:xfrm>
            <a:off x="1131164" y="2026805"/>
            <a:ext cx="697627" cy="707886"/>
          </a:xfrm>
          <a:prstGeom prst="rect">
            <a:avLst/>
          </a:prstGeom>
          <a:noFill/>
        </p:spPr>
        <p:txBody>
          <a:bodyPr wrap="none" rtlCol="0">
            <a:spAutoFit/>
          </a:bodyPr>
          <a:lstStyle/>
          <a:p>
            <a:r>
              <a:rPr lang="zh-CN" altLang="en-US" sz="4000" b="1" dirty="0">
                <a:solidFill>
                  <a:schemeClr val="bg1"/>
                </a:solidFill>
                <a:latin typeface="微软雅黑" panose="020B0503020204020204" pitchFamily="34" charset="-122"/>
                <a:ea typeface="微软雅黑" panose="020B0503020204020204" pitchFamily="34" charset="-122"/>
              </a:rPr>
              <a:t>一</a:t>
            </a:r>
            <a:endParaRPr lang="zh-CN" altLang="en-US" sz="4000" b="1" dirty="0">
              <a:solidFill>
                <a:schemeClr val="bg1"/>
              </a:solidFill>
              <a:latin typeface="微软雅黑" panose="020B0503020204020204" pitchFamily="34" charset="-122"/>
              <a:ea typeface="微软雅黑" panose="020B0503020204020204" pitchFamily="34" charset="-122"/>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fld id="{F923ED49-D744-4066-8B28-E413A5EA25A0}" type="slidenum">
              <a:rPr lang="zh-CN" altLang="en-US" smtClean="0"/>
            </a:fld>
            <a:endParaRPr lang="zh-CN" altLang="en-US"/>
          </a:p>
        </p:txBody>
      </p:sp>
      <p:sp>
        <p:nvSpPr>
          <p:cNvPr id="4" name="文本框 3"/>
          <p:cNvSpPr txBox="1"/>
          <p:nvPr/>
        </p:nvSpPr>
        <p:spPr>
          <a:xfrm>
            <a:off x="553720" y="1270635"/>
            <a:ext cx="8374380" cy="1491615"/>
          </a:xfrm>
          <a:prstGeom prst="rect">
            <a:avLst/>
          </a:prstGeom>
          <a:noFill/>
        </p:spPr>
        <p:txBody>
          <a:bodyPr wrap="square" rtlCol="0">
            <a:spAutoFit/>
          </a:bodyPr>
          <a:lstStyle/>
          <a:p>
            <a:pPr indent="457200" algn="just" fontAlgn="auto">
              <a:lnSpc>
                <a:spcPct val="150000"/>
              </a:lnSpc>
              <a:spcAft>
                <a:spcPts val="600"/>
              </a:spcAft>
              <a:extLst>
                <a:ext uri="{35155182-B16C-46BC-9424-99874614C6A1}">
                  <wpsdc:indentchars xmlns:wpsdc="http://www.wps.cn/officeDocument/2017/drawingmlCustomData" val="200" checksum="59296752"/>
                </a:ext>
              </a:extLst>
            </a:pPr>
            <a:r>
              <a:rPr lang="zh-CN" altLang="en-US">
                <a:latin typeface="微软雅黑" panose="020B0503020204020204" pitchFamily="34" charset="-122"/>
                <a:ea typeface="微软雅黑" panose="020B0503020204020204" pitchFamily="34" charset="-122"/>
              </a:rPr>
              <a:t>世界上只有丹麦等少数国家不允许地方政府举债。</a:t>
            </a:r>
            <a:endParaRPr lang="zh-CN" altLang="en-US">
              <a:latin typeface="微软雅黑" panose="020B0503020204020204" pitchFamily="34" charset="-122"/>
              <a:ea typeface="微软雅黑" panose="020B0503020204020204" pitchFamily="34" charset="-122"/>
            </a:endParaRPr>
          </a:p>
          <a:p>
            <a:pPr indent="457200" algn="just" fontAlgn="auto">
              <a:lnSpc>
                <a:spcPct val="150000"/>
              </a:lnSpc>
              <a:spcAft>
                <a:spcPts val="600"/>
              </a:spcAft>
              <a:extLst>
                <a:ext uri="{35155182-B16C-46BC-9424-99874614C6A1}">
                  <wpsdc:indentchars xmlns:wpsdc="http://www.wps.cn/officeDocument/2017/drawingmlCustomData" val="200" checksum="59296752"/>
                </a:ext>
              </a:extLst>
            </a:pPr>
            <a:endParaRPr lang="zh-CN" altLang="en-US">
              <a:latin typeface="微软雅黑" panose="020B0503020204020204" pitchFamily="34" charset="-122"/>
              <a:ea typeface="微软雅黑" panose="020B0503020204020204" pitchFamily="34" charset="-122"/>
              <a:sym typeface="+mn-ea"/>
            </a:endParaRPr>
          </a:p>
          <a:p>
            <a:pPr indent="457200" algn="just" fontAlgn="auto">
              <a:lnSpc>
                <a:spcPct val="150000"/>
              </a:lnSpc>
              <a:spcAft>
                <a:spcPts val="600"/>
              </a:spcAft>
              <a:extLst>
                <a:ext uri="{35155182-B16C-46BC-9424-99874614C6A1}">
                  <wpsdc:indentchars xmlns:wpsdc="http://www.wps.cn/officeDocument/2017/drawingmlCustomData" val="200" checksum="59296752"/>
                </a:ext>
              </a:extLst>
            </a:pPr>
            <a:r>
              <a:rPr lang="zh-CN" altLang="en-US" b="1">
                <a:latin typeface="微软雅黑" panose="020B0503020204020204" pitchFamily="34" charset="-122"/>
                <a:ea typeface="微软雅黑" panose="020B0503020204020204" pitchFamily="34" charset="-122"/>
                <a:sym typeface="+mn-ea"/>
              </a:rPr>
              <a:t>地方政府举债的好处如下：</a:t>
            </a:r>
            <a:endParaRPr lang="en-US" altLang="zh-CN" b="1">
              <a:latin typeface="微软雅黑" panose="020B0503020204020204" pitchFamily="34" charset="-122"/>
              <a:ea typeface="微软雅黑" panose="020B0503020204020204" pitchFamily="34" charset="-122"/>
              <a:sym typeface="+mn-ea"/>
            </a:endParaRPr>
          </a:p>
        </p:txBody>
      </p:sp>
      <p:sp>
        <p:nvSpPr>
          <p:cNvPr id="5" name="文本框 4"/>
          <p:cNvSpPr txBox="1"/>
          <p:nvPr/>
        </p:nvSpPr>
        <p:spPr>
          <a:xfrm>
            <a:off x="936625" y="2801620"/>
            <a:ext cx="5478145" cy="2061210"/>
          </a:xfrm>
          <a:prstGeom prst="rect">
            <a:avLst/>
          </a:prstGeom>
          <a:noFill/>
        </p:spPr>
        <p:txBody>
          <a:bodyPr wrap="square" rtlCol="0">
            <a:spAutoFit/>
          </a:bodyPr>
          <a:lstStyle/>
          <a:p>
            <a:pPr indent="457200" fontAlgn="auto">
              <a:lnSpc>
                <a:spcPct val="200000"/>
              </a:lnSpc>
              <a:spcBef>
                <a:spcPts val="600"/>
              </a:spcBef>
              <a:spcAft>
                <a:spcPts val="600"/>
              </a:spcAft>
              <a:buClr>
                <a:srgbClr val="C00000"/>
              </a:buClr>
              <a:buSzPct val="125000"/>
              <a:buFont typeface="Wingdings" panose="05000000000000000000" charset="0"/>
              <a:buChar char="Ø"/>
              <a:extLst>
                <a:ext uri="{35155182-B16C-46BC-9424-99874614C6A1}">
                  <wpsdc:indentchars xmlns:wpsdc="http://www.wps.cn/officeDocument/2017/drawingmlCustomData" val="200" checksum="59296752"/>
                </a:ext>
              </a:extLst>
            </a:pPr>
            <a:r>
              <a:rPr lang="zh-CN" altLang="en-US">
                <a:latin typeface="微软雅黑" panose="020B0503020204020204" pitchFamily="34" charset="-122"/>
                <a:ea typeface="微软雅黑" panose="020B0503020204020204" pitchFamily="34" charset="-122"/>
              </a:rPr>
              <a:t>地方政府拥有融资权有助于其实现政府职能；</a:t>
            </a:r>
            <a:endParaRPr lang="zh-CN" altLang="en-US">
              <a:latin typeface="微软雅黑" panose="020B0503020204020204" pitchFamily="34" charset="-122"/>
              <a:ea typeface="微软雅黑" panose="020B0503020204020204" pitchFamily="34" charset="-122"/>
            </a:endParaRPr>
          </a:p>
          <a:p>
            <a:pPr indent="457200" fontAlgn="auto">
              <a:lnSpc>
                <a:spcPct val="200000"/>
              </a:lnSpc>
              <a:spcBef>
                <a:spcPts val="600"/>
              </a:spcBef>
              <a:spcAft>
                <a:spcPts val="600"/>
              </a:spcAft>
              <a:buClr>
                <a:srgbClr val="C00000"/>
              </a:buClr>
              <a:buSzPct val="125000"/>
              <a:buFont typeface="Wingdings" panose="05000000000000000000" charset="0"/>
              <a:buChar char="Ø"/>
              <a:extLst>
                <a:ext uri="{35155182-B16C-46BC-9424-99874614C6A1}">
                  <wpsdc:indentchars xmlns:wpsdc="http://www.wps.cn/officeDocument/2017/drawingmlCustomData" val="200" checksum="59296752"/>
                </a:ext>
              </a:extLst>
            </a:pPr>
            <a:r>
              <a:rPr lang="zh-CN" altLang="en-US">
                <a:latin typeface="微软雅黑" panose="020B0503020204020204" pitchFamily="34" charset="-122"/>
                <a:ea typeface="微软雅黑" panose="020B0503020204020204" pitchFamily="34" charset="-122"/>
              </a:rPr>
              <a:t>地方政府发债，有助于实现代际公平；</a:t>
            </a:r>
            <a:endParaRPr lang="zh-CN" altLang="en-US">
              <a:latin typeface="微软雅黑" panose="020B0503020204020204" pitchFamily="34" charset="-122"/>
              <a:ea typeface="微软雅黑" panose="020B0503020204020204" pitchFamily="34" charset="-122"/>
            </a:endParaRPr>
          </a:p>
          <a:p>
            <a:pPr indent="457200" fontAlgn="auto">
              <a:lnSpc>
                <a:spcPct val="200000"/>
              </a:lnSpc>
              <a:spcBef>
                <a:spcPts val="600"/>
              </a:spcBef>
              <a:spcAft>
                <a:spcPts val="600"/>
              </a:spcAft>
              <a:buClr>
                <a:srgbClr val="C00000"/>
              </a:buClr>
              <a:buSzPct val="125000"/>
              <a:buFont typeface="Wingdings" panose="05000000000000000000" charset="0"/>
              <a:buChar char="Ø"/>
              <a:extLst>
                <a:ext uri="{35155182-B16C-46BC-9424-99874614C6A1}">
                  <wpsdc:indentchars xmlns:wpsdc="http://www.wps.cn/officeDocument/2017/drawingmlCustomData" val="200" checksum="59296752"/>
                </a:ext>
              </a:extLst>
            </a:pPr>
            <a:r>
              <a:rPr lang="zh-CN" altLang="en-US">
                <a:latin typeface="微软雅黑" panose="020B0503020204020204" pitchFamily="34" charset="-122"/>
                <a:ea typeface="微软雅黑" panose="020B0503020204020204" pitchFamily="34" charset="-122"/>
              </a:rPr>
              <a:t>地方政府发债，有助于实现横向公平。</a:t>
            </a:r>
            <a:endParaRPr lang="zh-CN" altLang="en-US">
              <a:latin typeface="微软雅黑" panose="020B0503020204020204" pitchFamily="34" charset="-122"/>
              <a:ea typeface="微软雅黑" panose="020B0503020204020204" pitchFamily="34" charset="-122"/>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pPr>
              <a:defRPr/>
            </a:pPr>
            <a:fld id="{30F11AE2-8E3C-4A92-9BBF-8CC289021EE2}" type="slidenum">
              <a:rPr lang="zh-CN" altLang="en-US" smtClean="0"/>
            </a:fld>
            <a:endParaRPr lang="zh-CN" altLang="en-US"/>
          </a:p>
        </p:txBody>
      </p:sp>
      <p:sp>
        <p:nvSpPr>
          <p:cNvPr id="24" name="矩形 23"/>
          <p:cNvSpPr/>
          <p:nvPr/>
        </p:nvSpPr>
        <p:spPr>
          <a:xfrm>
            <a:off x="1104068" y="2708920"/>
            <a:ext cx="6935864" cy="1242121"/>
          </a:xfrm>
          <a:prstGeom prst="rect">
            <a:avLst/>
          </a:prstGeom>
          <a:blipFill dpi="0" rotWithShape="1">
            <a:blip r:embed="rId1">
              <a:alphaModFix amt="40000"/>
            </a:blip>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5" name="组合 24"/>
          <p:cNvGrpSpPr/>
          <p:nvPr/>
        </p:nvGrpSpPr>
        <p:grpSpPr>
          <a:xfrm>
            <a:off x="1104068" y="1762547"/>
            <a:ext cx="7079878" cy="2188494"/>
            <a:chOff x="1393713" y="1161487"/>
            <a:chExt cx="10470815" cy="2745853"/>
          </a:xfrm>
        </p:grpSpPr>
        <p:sp>
          <p:nvSpPr>
            <p:cNvPr id="26" name="TextBox 25"/>
            <p:cNvSpPr txBox="1">
              <a:spLocks noChangeArrowheads="1"/>
            </p:cNvSpPr>
            <p:nvPr/>
          </p:nvSpPr>
          <p:spPr bwMode="auto">
            <a:xfrm>
              <a:off x="1403646" y="2381214"/>
              <a:ext cx="10460882" cy="133871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spcBef>
                  <a:spcPct val="20000"/>
                </a:spcBef>
                <a:buFont typeface="Arial" panose="020B0604020202020204" pitchFamily="34" charset="0"/>
                <a:buChar char="•"/>
                <a:defRPr sz="3200">
                  <a:solidFill>
                    <a:schemeClr val="tx1"/>
                  </a:solidFill>
                  <a:latin typeface="Arial Narrow" panose="020B0606020202030204" pitchFamily="34" charset="0"/>
                  <a:ea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Arial Narrow" panose="020B0606020202030204" pitchFamily="34" charset="0"/>
                  <a:ea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Arial Narrow" panose="020B0606020202030204" pitchFamily="34" charset="0"/>
                  <a:ea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9pPr>
            </a:lstStyle>
            <a:p>
              <a:pPr algn="ctr">
                <a:lnSpc>
                  <a:spcPts val="6000"/>
                </a:lnSpc>
                <a:spcBef>
                  <a:spcPct val="0"/>
                </a:spcBef>
                <a:buNone/>
              </a:pPr>
              <a:r>
                <a:rPr lang="zh-CN" altLang="en-US" sz="3600" b="1" dirty="0">
                  <a:solidFill>
                    <a:srgbClr val="7C2326"/>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地方政府债务的管理模式</a:t>
              </a:r>
              <a:endParaRPr lang="zh-CN" altLang="en-US" sz="3600" b="1" dirty="0">
                <a:solidFill>
                  <a:srgbClr val="7C2326"/>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cxnSp>
          <p:nvCxnSpPr>
            <p:cNvPr id="27" name="直接连接符 7"/>
            <p:cNvCxnSpPr>
              <a:cxnSpLocks noChangeShapeType="1"/>
            </p:cNvCxnSpPr>
            <p:nvPr/>
          </p:nvCxnSpPr>
          <p:spPr bwMode="auto">
            <a:xfrm>
              <a:off x="1403647" y="2348880"/>
              <a:ext cx="10247891" cy="0"/>
            </a:xfrm>
            <a:prstGeom prst="line">
              <a:avLst/>
            </a:prstGeom>
            <a:ln>
              <a:solidFill>
                <a:srgbClr val="7C2326"/>
              </a:solidFill>
            </a:ln>
          </p:spPr>
          <p:style>
            <a:lnRef idx="3">
              <a:schemeClr val="accent1"/>
            </a:lnRef>
            <a:fillRef idx="0">
              <a:schemeClr val="accent1"/>
            </a:fillRef>
            <a:effectRef idx="2">
              <a:schemeClr val="accent1"/>
            </a:effectRef>
            <a:fontRef idx="minor">
              <a:schemeClr val="tx1"/>
            </a:fontRef>
          </p:style>
        </p:cxnSp>
        <p:sp>
          <p:nvSpPr>
            <p:cNvPr id="28" name="任意多边形 15"/>
            <p:cNvSpPr/>
            <p:nvPr/>
          </p:nvSpPr>
          <p:spPr bwMode="auto">
            <a:xfrm>
              <a:off x="1393713" y="1161487"/>
              <a:ext cx="1111907" cy="1209958"/>
            </a:xfrm>
            <a:custGeom>
              <a:avLst/>
              <a:gdLst>
                <a:gd name="T0" fmla="*/ 0 w 1153318"/>
                <a:gd name="T1" fmla="*/ 0 h 1389644"/>
                <a:gd name="T2" fmla="*/ 1153318 w 1153318"/>
                <a:gd name="T3" fmla="*/ 1389644 h 1389644"/>
              </a:gdLst>
              <a:ahLst/>
              <a:cxnLst/>
              <a:rect l="T0" t="T1" r="T2" b="T3"/>
              <a:pathLst>
                <a:path w="1153318" h="1389644">
                  <a:moveTo>
                    <a:pt x="0" y="239717"/>
                  </a:moveTo>
                  <a:lnTo>
                    <a:pt x="2381" y="239717"/>
                  </a:lnTo>
                  <a:lnTo>
                    <a:pt x="2381" y="371475"/>
                  </a:lnTo>
                  <a:cubicBezTo>
                    <a:pt x="43156" y="371475"/>
                    <a:pt x="83931" y="371475"/>
                    <a:pt x="124801" y="371475"/>
                  </a:cubicBezTo>
                  <a:lnTo>
                    <a:pt x="124801" y="239717"/>
                  </a:lnTo>
                  <a:lnTo>
                    <a:pt x="278499" y="239717"/>
                  </a:lnTo>
                  <a:lnTo>
                    <a:pt x="256367" y="371475"/>
                  </a:lnTo>
                  <a:cubicBezTo>
                    <a:pt x="298475" y="371475"/>
                    <a:pt x="340679" y="371475"/>
                    <a:pt x="382788" y="371475"/>
                  </a:cubicBezTo>
                  <a:cubicBezTo>
                    <a:pt x="385265" y="349246"/>
                    <a:pt x="387742" y="327017"/>
                    <a:pt x="390219" y="304788"/>
                  </a:cubicBezTo>
                  <a:cubicBezTo>
                    <a:pt x="404795" y="304788"/>
                    <a:pt x="419371" y="304788"/>
                    <a:pt x="433947" y="304788"/>
                  </a:cubicBezTo>
                  <a:cubicBezTo>
                    <a:pt x="436138" y="327017"/>
                    <a:pt x="438329" y="349246"/>
                    <a:pt x="440520" y="371475"/>
                  </a:cubicBezTo>
                  <a:cubicBezTo>
                    <a:pt x="482153" y="371475"/>
                    <a:pt x="523880" y="371475"/>
                    <a:pt x="565512" y="371475"/>
                  </a:cubicBezTo>
                  <a:lnTo>
                    <a:pt x="540710" y="239717"/>
                  </a:lnTo>
                  <a:lnTo>
                    <a:pt x="585614" y="239717"/>
                  </a:lnTo>
                  <a:lnTo>
                    <a:pt x="585614" y="371475"/>
                  </a:lnTo>
                  <a:cubicBezTo>
                    <a:pt x="626389" y="371475"/>
                    <a:pt x="667164" y="371475"/>
                    <a:pt x="707939" y="371475"/>
                  </a:cubicBezTo>
                  <a:lnTo>
                    <a:pt x="707939" y="239717"/>
                  </a:lnTo>
                  <a:lnTo>
                    <a:pt x="744579" y="239717"/>
                  </a:lnTo>
                  <a:lnTo>
                    <a:pt x="745093" y="248065"/>
                  </a:lnTo>
                  <a:cubicBezTo>
                    <a:pt x="745093" y="289170"/>
                    <a:pt x="745093" y="330370"/>
                    <a:pt x="745093" y="371475"/>
                  </a:cubicBezTo>
                  <a:cubicBezTo>
                    <a:pt x="783010" y="371475"/>
                    <a:pt x="820832" y="371475"/>
                    <a:pt x="858748" y="371475"/>
                  </a:cubicBezTo>
                  <a:cubicBezTo>
                    <a:pt x="858748" y="338898"/>
                    <a:pt x="858748" y="306225"/>
                    <a:pt x="858748" y="273552"/>
                  </a:cubicBezTo>
                  <a:lnTo>
                    <a:pt x="858025" y="239717"/>
                  </a:lnTo>
                  <a:lnTo>
                    <a:pt x="958399" y="239717"/>
                  </a:lnTo>
                  <a:lnTo>
                    <a:pt x="958399" y="371475"/>
                  </a:lnTo>
                  <a:cubicBezTo>
                    <a:pt x="999174" y="371475"/>
                    <a:pt x="1039949" y="371475"/>
                    <a:pt x="1080724" y="371475"/>
                  </a:cubicBezTo>
                  <a:lnTo>
                    <a:pt x="1080724" y="239717"/>
                  </a:lnTo>
                  <a:lnTo>
                    <a:pt x="1149927" y="239717"/>
                  </a:lnTo>
                  <a:lnTo>
                    <a:pt x="1149927" y="1389644"/>
                  </a:lnTo>
                  <a:lnTo>
                    <a:pt x="0" y="1389644"/>
                  </a:lnTo>
                  <a:lnTo>
                    <a:pt x="0" y="239717"/>
                  </a:lnTo>
                  <a:close/>
                  <a:moveTo>
                    <a:pt x="412130" y="82880"/>
                  </a:moveTo>
                  <a:cubicBezTo>
                    <a:pt x="399650" y="153975"/>
                    <a:pt x="391838" y="206003"/>
                    <a:pt x="388599" y="238867"/>
                  </a:cubicBezTo>
                  <a:cubicBezTo>
                    <a:pt x="402603" y="238867"/>
                    <a:pt x="416703" y="238867"/>
                    <a:pt x="430708" y="238867"/>
                  </a:cubicBezTo>
                  <a:cubicBezTo>
                    <a:pt x="424515" y="196804"/>
                    <a:pt x="418323" y="144777"/>
                    <a:pt x="412130" y="82880"/>
                  </a:cubicBezTo>
                  <a:close/>
                  <a:moveTo>
                    <a:pt x="707939" y="63526"/>
                  </a:moveTo>
                  <a:cubicBezTo>
                    <a:pt x="707939" y="91120"/>
                    <a:pt x="707939" y="118619"/>
                    <a:pt x="707939" y="146214"/>
                  </a:cubicBezTo>
                  <a:cubicBezTo>
                    <a:pt x="721657" y="146214"/>
                    <a:pt x="731279" y="144681"/>
                    <a:pt x="736805" y="141711"/>
                  </a:cubicBezTo>
                  <a:cubicBezTo>
                    <a:pt x="742330" y="138740"/>
                    <a:pt x="745093" y="129063"/>
                    <a:pt x="745093" y="112679"/>
                  </a:cubicBezTo>
                  <a:cubicBezTo>
                    <a:pt x="745093" y="105876"/>
                    <a:pt x="745093" y="99073"/>
                    <a:pt x="745093" y="92270"/>
                  </a:cubicBezTo>
                  <a:cubicBezTo>
                    <a:pt x="745093" y="80485"/>
                    <a:pt x="742426" y="72724"/>
                    <a:pt x="737091" y="69083"/>
                  </a:cubicBezTo>
                  <a:cubicBezTo>
                    <a:pt x="731851" y="65442"/>
                    <a:pt x="722038" y="63526"/>
                    <a:pt x="707939" y="63526"/>
                  </a:cubicBezTo>
                  <a:close/>
                  <a:moveTo>
                    <a:pt x="124801" y="63526"/>
                  </a:moveTo>
                  <a:cubicBezTo>
                    <a:pt x="124801" y="95049"/>
                    <a:pt x="124801" y="126572"/>
                    <a:pt x="124801" y="158095"/>
                  </a:cubicBezTo>
                  <a:cubicBezTo>
                    <a:pt x="128231" y="158287"/>
                    <a:pt x="131279" y="158382"/>
                    <a:pt x="133756" y="158382"/>
                  </a:cubicBezTo>
                  <a:cubicBezTo>
                    <a:pt x="144998" y="158382"/>
                    <a:pt x="152810" y="156179"/>
                    <a:pt x="157192" y="151771"/>
                  </a:cubicBezTo>
                  <a:cubicBezTo>
                    <a:pt x="161479" y="147460"/>
                    <a:pt x="163670" y="138357"/>
                    <a:pt x="163670" y="124560"/>
                  </a:cubicBezTo>
                  <a:cubicBezTo>
                    <a:pt x="163670" y="114403"/>
                    <a:pt x="163670" y="104247"/>
                    <a:pt x="163670" y="94091"/>
                  </a:cubicBezTo>
                  <a:cubicBezTo>
                    <a:pt x="163670" y="81347"/>
                    <a:pt x="161193" y="73107"/>
                    <a:pt x="156144" y="69274"/>
                  </a:cubicBezTo>
                  <a:cubicBezTo>
                    <a:pt x="151095" y="65442"/>
                    <a:pt x="140615" y="63526"/>
                    <a:pt x="124801" y="63526"/>
                  </a:cubicBezTo>
                  <a:close/>
                  <a:moveTo>
                    <a:pt x="885995" y="0"/>
                  </a:moveTo>
                  <a:cubicBezTo>
                    <a:pt x="975166" y="0"/>
                    <a:pt x="1064242" y="0"/>
                    <a:pt x="1153318" y="0"/>
                  </a:cubicBezTo>
                  <a:cubicBezTo>
                    <a:pt x="1153318" y="24816"/>
                    <a:pt x="1153318" y="49537"/>
                    <a:pt x="1153318" y="74353"/>
                  </a:cubicBezTo>
                  <a:cubicBezTo>
                    <a:pt x="1129120" y="74353"/>
                    <a:pt x="1104922" y="74353"/>
                    <a:pt x="1080724" y="74353"/>
                  </a:cubicBezTo>
                  <a:lnTo>
                    <a:pt x="1080724" y="239717"/>
                  </a:lnTo>
                  <a:lnTo>
                    <a:pt x="958399" y="239717"/>
                  </a:lnTo>
                  <a:lnTo>
                    <a:pt x="958399" y="74353"/>
                  </a:lnTo>
                  <a:cubicBezTo>
                    <a:pt x="934296" y="74353"/>
                    <a:pt x="910098" y="74353"/>
                    <a:pt x="885995" y="74353"/>
                  </a:cubicBezTo>
                  <a:cubicBezTo>
                    <a:pt x="885995" y="49537"/>
                    <a:pt x="885995" y="24816"/>
                    <a:pt x="885995" y="0"/>
                  </a:cubicBezTo>
                  <a:close/>
                  <a:moveTo>
                    <a:pt x="585614" y="0"/>
                  </a:moveTo>
                  <a:cubicBezTo>
                    <a:pt x="614480" y="0"/>
                    <a:pt x="643347" y="0"/>
                    <a:pt x="672213" y="0"/>
                  </a:cubicBezTo>
                  <a:cubicBezTo>
                    <a:pt x="729946" y="0"/>
                    <a:pt x="769006" y="1725"/>
                    <a:pt x="789393" y="5270"/>
                  </a:cubicBezTo>
                  <a:cubicBezTo>
                    <a:pt x="809876" y="8815"/>
                    <a:pt x="826548" y="17822"/>
                    <a:pt x="839409" y="32194"/>
                  </a:cubicBezTo>
                  <a:cubicBezTo>
                    <a:pt x="852270" y="46662"/>
                    <a:pt x="858748" y="69753"/>
                    <a:pt x="858748" y="101468"/>
                  </a:cubicBezTo>
                  <a:cubicBezTo>
                    <a:pt x="858748" y="130309"/>
                    <a:pt x="854176" y="149759"/>
                    <a:pt x="845125" y="159724"/>
                  </a:cubicBezTo>
                  <a:cubicBezTo>
                    <a:pt x="835979" y="169689"/>
                    <a:pt x="818069" y="175629"/>
                    <a:pt x="791298" y="177641"/>
                  </a:cubicBezTo>
                  <a:cubicBezTo>
                    <a:pt x="815497" y="182336"/>
                    <a:pt x="831787" y="188660"/>
                    <a:pt x="840171" y="196708"/>
                  </a:cubicBezTo>
                  <a:cubicBezTo>
                    <a:pt x="848459" y="204661"/>
                    <a:pt x="853604" y="211943"/>
                    <a:pt x="855700" y="218554"/>
                  </a:cubicBezTo>
                  <a:cubicBezTo>
                    <a:pt x="856700" y="221908"/>
                    <a:pt x="857462" y="228160"/>
                    <a:pt x="857974" y="237322"/>
                  </a:cubicBezTo>
                  <a:lnTo>
                    <a:pt x="858025" y="239717"/>
                  </a:lnTo>
                  <a:lnTo>
                    <a:pt x="744579" y="239717"/>
                  </a:lnTo>
                  <a:lnTo>
                    <a:pt x="743605" y="223896"/>
                  </a:lnTo>
                  <a:cubicBezTo>
                    <a:pt x="742616" y="217740"/>
                    <a:pt x="741140" y="213476"/>
                    <a:pt x="739187" y="211081"/>
                  </a:cubicBezTo>
                  <a:cubicBezTo>
                    <a:pt x="735185" y="206386"/>
                    <a:pt x="724801" y="203990"/>
                    <a:pt x="707939" y="203990"/>
                  </a:cubicBezTo>
                  <a:lnTo>
                    <a:pt x="707939" y="239717"/>
                  </a:lnTo>
                  <a:lnTo>
                    <a:pt x="585614" y="239717"/>
                  </a:lnTo>
                  <a:lnTo>
                    <a:pt x="585614" y="0"/>
                  </a:lnTo>
                  <a:close/>
                  <a:moveTo>
                    <a:pt x="318767" y="0"/>
                  </a:moveTo>
                  <a:cubicBezTo>
                    <a:pt x="377643" y="0"/>
                    <a:pt x="436614" y="0"/>
                    <a:pt x="495585" y="0"/>
                  </a:cubicBezTo>
                  <a:lnTo>
                    <a:pt x="540710" y="239717"/>
                  </a:lnTo>
                  <a:lnTo>
                    <a:pt x="278499" y="239717"/>
                  </a:lnTo>
                  <a:lnTo>
                    <a:pt x="318767" y="0"/>
                  </a:lnTo>
                  <a:close/>
                  <a:moveTo>
                    <a:pt x="2381" y="0"/>
                  </a:moveTo>
                  <a:cubicBezTo>
                    <a:pt x="43537" y="0"/>
                    <a:pt x="84598" y="0"/>
                    <a:pt x="125658" y="0"/>
                  </a:cubicBezTo>
                  <a:cubicBezTo>
                    <a:pt x="158907" y="0"/>
                    <a:pt x="184534" y="2108"/>
                    <a:pt x="202445" y="6228"/>
                  </a:cubicBezTo>
                  <a:cubicBezTo>
                    <a:pt x="220355" y="10348"/>
                    <a:pt x="233883" y="16289"/>
                    <a:pt x="242838" y="24050"/>
                  </a:cubicBezTo>
                  <a:cubicBezTo>
                    <a:pt x="251889" y="31907"/>
                    <a:pt x="257986" y="41296"/>
                    <a:pt x="261130" y="52411"/>
                  </a:cubicBezTo>
                  <a:cubicBezTo>
                    <a:pt x="264369" y="63526"/>
                    <a:pt x="265989" y="80676"/>
                    <a:pt x="265989" y="103959"/>
                  </a:cubicBezTo>
                  <a:cubicBezTo>
                    <a:pt x="265989" y="114691"/>
                    <a:pt x="265989" y="125518"/>
                    <a:pt x="265989" y="136345"/>
                  </a:cubicBezTo>
                  <a:cubicBezTo>
                    <a:pt x="265989" y="160011"/>
                    <a:pt x="262845" y="177354"/>
                    <a:pt x="256652" y="188181"/>
                  </a:cubicBezTo>
                  <a:cubicBezTo>
                    <a:pt x="250460" y="199008"/>
                    <a:pt x="239123" y="207344"/>
                    <a:pt x="222546" y="213189"/>
                  </a:cubicBezTo>
                  <a:cubicBezTo>
                    <a:pt x="205970" y="219033"/>
                    <a:pt x="184344" y="221908"/>
                    <a:pt x="157573" y="221908"/>
                  </a:cubicBezTo>
                  <a:cubicBezTo>
                    <a:pt x="146617" y="221908"/>
                    <a:pt x="135661" y="221908"/>
                    <a:pt x="124801" y="221908"/>
                  </a:cubicBezTo>
                  <a:lnTo>
                    <a:pt x="124801" y="239717"/>
                  </a:lnTo>
                  <a:lnTo>
                    <a:pt x="2381" y="239717"/>
                  </a:lnTo>
                  <a:lnTo>
                    <a:pt x="2381" y="0"/>
                  </a:lnTo>
                  <a:close/>
                </a:path>
              </a:pathLst>
            </a:custGeom>
            <a:solidFill>
              <a:srgbClr val="7C2326"/>
            </a:solidFill>
            <a:ln>
              <a:noFill/>
            </a:ln>
          </p:spPr>
          <p:txBody>
            <a:bodyPr tIns="396000" bIns="0" anchor="ctr"/>
            <a:lstStyle>
              <a:lvl1pPr>
                <a:spcBef>
                  <a:spcPct val="20000"/>
                </a:spcBef>
                <a:buFont typeface="Arial" panose="020B0604020202020204" pitchFamily="34" charset="0"/>
                <a:buChar char="•"/>
                <a:defRPr sz="3200">
                  <a:solidFill>
                    <a:schemeClr val="tx1"/>
                  </a:solidFill>
                  <a:latin typeface="Arial Narrow" panose="020B0606020202030204" pitchFamily="34" charset="0"/>
                  <a:ea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Arial Narrow" panose="020B0606020202030204" pitchFamily="34" charset="0"/>
                  <a:ea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Arial Narrow" panose="020B0606020202030204" pitchFamily="34" charset="0"/>
                  <a:ea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9pPr>
            </a:lstStyle>
            <a:p>
              <a:pPr algn="ctr" eaLnBrk="1" hangingPunct="1">
                <a:spcBef>
                  <a:spcPct val="0"/>
                </a:spcBef>
                <a:buFontTx/>
                <a:buNone/>
              </a:pPr>
              <a:endParaRPr lang="zh-CN" altLang="en-US" sz="4800" b="1" dirty="0">
                <a:solidFill>
                  <a:schemeClr val="bg1"/>
                </a:solidFill>
                <a:latin typeface="Impact" panose="020B0806030902050204" pitchFamily="34" charset="0"/>
              </a:endParaRPr>
            </a:p>
          </p:txBody>
        </p:sp>
        <p:cxnSp>
          <p:nvCxnSpPr>
            <p:cNvPr id="29" name="直接连接符 28"/>
            <p:cNvCxnSpPr>
              <a:cxnSpLocks noChangeShapeType="1"/>
            </p:cNvCxnSpPr>
            <p:nvPr/>
          </p:nvCxnSpPr>
          <p:spPr bwMode="auto">
            <a:xfrm>
              <a:off x="1403646" y="3907340"/>
              <a:ext cx="10247892" cy="0"/>
            </a:xfrm>
            <a:prstGeom prst="line">
              <a:avLst/>
            </a:prstGeom>
            <a:ln>
              <a:solidFill>
                <a:srgbClr val="7C2326"/>
              </a:solidFill>
            </a:ln>
          </p:spPr>
          <p:style>
            <a:lnRef idx="3">
              <a:schemeClr val="accent1"/>
            </a:lnRef>
            <a:fillRef idx="0">
              <a:schemeClr val="accent1"/>
            </a:fillRef>
            <a:effectRef idx="2">
              <a:schemeClr val="accent1"/>
            </a:effectRef>
            <a:fontRef idx="minor">
              <a:schemeClr val="tx1"/>
            </a:fontRef>
          </p:style>
        </p:cxnSp>
      </p:grpSp>
      <p:sp>
        <p:nvSpPr>
          <p:cNvPr id="30" name="文本框 29"/>
          <p:cNvSpPr txBox="1"/>
          <p:nvPr/>
        </p:nvSpPr>
        <p:spPr>
          <a:xfrm>
            <a:off x="1131164" y="2026805"/>
            <a:ext cx="697627" cy="707886"/>
          </a:xfrm>
          <a:prstGeom prst="rect">
            <a:avLst/>
          </a:prstGeom>
          <a:noFill/>
        </p:spPr>
        <p:txBody>
          <a:bodyPr wrap="none" rtlCol="0">
            <a:spAutoFit/>
          </a:bodyPr>
          <a:lstStyle/>
          <a:p>
            <a:r>
              <a:rPr lang="zh-CN" altLang="en-US" sz="4000" b="1" dirty="0">
                <a:solidFill>
                  <a:schemeClr val="bg1"/>
                </a:solidFill>
                <a:latin typeface="微软雅黑" panose="020B0503020204020204" pitchFamily="34" charset="-122"/>
                <a:ea typeface="微软雅黑" panose="020B0503020204020204" pitchFamily="34" charset="-122"/>
              </a:rPr>
              <a:t>二</a:t>
            </a:r>
            <a:endParaRPr lang="zh-CN" altLang="en-US" sz="4000" b="1" dirty="0">
              <a:solidFill>
                <a:schemeClr val="bg1"/>
              </a:solidFill>
              <a:latin typeface="微软雅黑" panose="020B0503020204020204" pitchFamily="34" charset="-122"/>
              <a:ea typeface="微软雅黑" panose="020B0503020204020204" pitchFamily="34" charset="-122"/>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a:xfrm>
            <a:off x="6510655" y="5985510"/>
            <a:ext cx="2133600" cy="365125"/>
          </a:xfrm>
        </p:spPr>
        <p:txBody>
          <a:bodyPr/>
          <a:lstStyle/>
          <a:p>
            <a:fld id="{F923ED49-D744-4066-8B28-E413A5EA25A0}" type="slidenum">
              <a:rPr lang="zh-CN" altLang="en-US" smtClean="0"/>
            </a:fld>
            <a:endParaRPr lang="zh-CN" altLang="en-US"/>
          </a:p>
        </p:txBody>
      </p:sp>
      <p:sp>
        <p:nvSpPr>
          <p:cNvPr id="4" name="文本框 3"/>
          <p:cNvSpPr txBox="1"/>
          <p:nvPr/>
        </p:nvSpPr>
        <p:spPr>
          <a:xfrm>
            <a:off x="182245" y="899160"/>
            <a:ext cx="8617585" cy="732155"/>
          </a:xfrm>
          <a:prstGeom prst="rect">
            <a:avLst/>
          </a:prstGeom>
          <a:noFill/>
        </p:spPr>
        <p:txBody>
          <a:bodyPr wrap="square" rtlCol="0">
            <a:spAutoFit/>
          </a:bodyPr>
          <a:lstStyle/>
          <a:p>
            <a:pPr indent="457200" algn="just" fontAlgn="auto">
              <a:lnSpc>
                <a:spcPts val="2500"/>
              </a:lnSpc>
              <a:spcBef>
                <a:spcPts val="600"/>
              </a:spcBef>
              <a:spcAft>
                <a:spcPts val="600"/>
              </a:spcAft>
              <a:extLst>
                <a:ext uri="{35155182-B16C-46BC-9424-99874614C6A1}">
                  <wpsdc:indentchars xmlns:wpsdc="http://www.wps.cn/officeDocument/2017/drawingmlCustomData" val="200" checksum="59296752"/>
                </a:ext>
              </a:extLst>
            </a:pPr>
            <a:r>
              <a:rPr lang="zh-CN" altLang="en-US">
                <a:latin typeface="微软雅黑" panose="020B0503020204020204" pitchFamily="34" charset="-122"/>
                <a:ea typeface="微软雅黑" panose="020B0503020204020204" pitchFamily="34" charset="-122"/>
                <a:cs typeface="微软雅黑" panose="020B0503020204020204" pitchFamily="34" charset="-122"/>
              </a:rPr>
              <a:t>根据特·迈纳斯安（Ter-Minassian）和克瑞格（Craig）的研究，中央政府对地方政府债务的管制方式分为</a:t>
            </a:r>
            <a:r>
              <a:rPr lang="zh-CN" altLang="en-US" b="1">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市场型、合作型、制度型和</a:t>
            </a:r>
            <a:r>
              <a:rPr lang="zh-CN" altLang="en-US" b="1">
                <a:solidFill>
                  <a:srgbClr val="FF0000"/>
                </a:solidFill>
                <a:latin typeface="微软雅黑" panose="020B0503020204020204" pitchFamily="34" charset="-122"/>
                <a:ea typeface="微软雅黑" panose="020B0503020204020204" pitchFamily="34" charset="-122"/>
                <a:cs typeface="微软雅黑" panose="020B0503020204020204" pitchFamily="34" charset="-122"/>
                <a:sym typeface="+mn-ea"/>
              </a:rPr>
              <a:t>行政型</a:t>
            </a:r>
            <a:r>
              <a:rPr lang="zh-CN" altLang="en-US">
                <a:latin typeface="微软雅黑" panose="020B0503020204020204" pitchFamily="34" charset="-122"/>
                <a:ea typeface="微软雅黑" panose="020B0503020204020204" pitchFamily="34" charset="-122"/>
                <a:cs typeface="微软雅黑" panose="020B0503020204020204" pitchFamily="34" charset="-122"/>
              </a:rPr>
              <a:t>等四种类型。</a:t>
            </a:r>
            <a:endParaRPr lang="zh-CN" altLang="en-US">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5" name="文本框 4"/>
          <p:cNvSpPr txBox="1"/>
          <p:nvPr/>
        </p:nvSpPr>
        <p:spPr>
          <a:xfrm>
            <a:off x="195580" y="2324100"/>
            <a:ext cx="8731885" cy="3861435"/>
          </a:xfrm>
          <a:prstGeom prst="rect">
            <a:avLst/>
          </a:prstGeom>
          <a:noFill/>
        </p:spPr>
        <p:txBody>
          <a:bodyPr wrap="square" rtlCol="0">
            <a:spAutoFit/>
          </a:bodyPr>
          <a:lstStyle/>
          <a:p>
            <a:pPr indent="457200" algn="just" fontAlgn="auto">
              <a:lnSpc>
                <a:spcPts val="2200"/>
              </a:lnSpc>
              <a:spcBef>
                <a:spcPts val="0"/>
              </a:spcBef>
              <a:spcAft>
                <a:spcPts val="600"/>
              </a:spcAft>
              <a:extLst>
                <a:ext uri="{35155182-B16C-46BC-9424-99874614C6A1}">
                  <wpsdc:indentchars xmlns:wpsdc="http://www.wps.cn/officeDocument/2017/drawingmlCustomData" val="200" checksum="59296752"/>
                </a:ext>
              </a:extLst>
            </a:pPr>
            <a:r>
              <a:rPr lang="zh-CN" altLang="en-US">
                <a:latin typeface="微软雅黑" panose="020B0503020204020204" pitchFamily="34" charset="-122"/>
                <a:ea typeface="微软雅黑" panose="020B0503020204020204" pitchFamily="34" charset="-122"/>
                <a:cs typeface="微软雅黑" panose="020B0503020204020204" pitchFamily="34" charset="-122"/>
              </a:rPr>
              <a:t>一些国家依赖于资本市场发行地方债券，依靠资本市场来约束地方政府的债务融资行为。在这种情况下，中央政府对地方政府的债务规模并不设限。地方政府可自行决定债券发行规模、发行对象和债券融资用途。在加拿大、瑞士和美国，一些地方政府还设计出一些债券发行规模的自我约束原则以提高债券信用等级。</a:t>
            </a:r>
            <a:endParaRPr lang="zh-CN" altLang="en-US">
              <a:latin typeface="微软雅黑" panose="020B0503020204020204" pitchFamily="34" charset="-122"/>
              <a:ea typeface="微软雅黑" panose="020B0503020204020204" pitchFamily="34" charset="-122"/>
              <a:cs typeface="微软雅黑" panose="020B0503020204020204" pitchFamily="34" charset="-122"/>
            </a:endParaRPr>
          </a:p>
          <a:p>
            <a:pPr indent="457200" algn="just" fontAlgn="auto">
              <a:lnSpc>
                <a:spcPts val="2200"/>
              </a:lnSpc>
              <a:spcBef>
                <a:spcPts val="0"/>
              </a:spcBef>
              <a:spcAft>
                <a:spcPts val="600"/>
              </a:spcAft>
              <a:extLst>
                <a:ext uri="{35155182-B16C-46BC-9424-99874614C6A1}">
                  <wpsdc:indentchars xmlns:wpsdc="http://www.wps.cn/officeDocument/2017/drawingmlCustomData" val="200" checksum="59296752"/>
                </a:ext>
              </a:extLst>
            </a:pPr>
            <a:r>
              <a:rPr lang="zh-CN" altLang="en-US">
                <a:latin typeface="微软雅黑" panose="020B0503020204020204" pitchFamily="34" charset="-122"/>
                <a:ea typeface="微软雅黑" panose="020B0503020204020204" pitchFamily="34" charset="-122"/>
                <a:cs typeface="微软雅黑" panose="020B0503020204020204" pitchFamily="34" charset="-122"/>
              </a:rPr>
              <a:t>1993年Lane指出，地方政府在资本市场成功融资，必须有</a:t>
            </a:r>
            <a:r>
              <a:rPr lang="zh-CN" altLang="en-US" b="1">
                <a:latin typeface="微软雅黑" panose="020B0503020204020204" pitchFamily="34" charset="-122"/>
                <a:ea typeface="微软雅黑" panose="020B0503020204020204" pitchFamily="34" charset="-122"/>
                <a:cs typeface="微软雅黑" panose="020B0503020204020204" pitchFamily="34" charset="-122"/>
              </a:rPr>
              <a:t>四个前提条件</a:t>
            </a:r>
            <a:r>
              <a:rPr lang="zh-CN" altLang="en-US">
                <a:latin typeface="微软雅黑" panose="020B0503020204020204" pitchFamily="34" charset="-122"/>
                <a:ea typeface="微软雅黑" panose="020B0503020204020204" pitchFamily="34" charset="-122"/>
                <a:cs typeface="微软雅黑" panose="020B0503020204020204" pitchFamily="34" charset="-122"/>
              </a:rPr>
              <a:t>：</a:t>
            </a:r>
            <a:endParaRPr lang="zh-CN" altLang="en-US">
              <a:latin typeface="微软雅黑" panose="020B0503020204020204" pitchFamily="34" charset="-122"/>
              <a:ea typeface="微软雅黑" panose="020B0503020204020204" pitchFamily="34" charset="-122"/>
              <a:cs typeface="微软雅黑" panose="020B0503020204020204" pitchFamily="34" charset="-122"/>
            </a:endParaRPr>
          </a:p>
          <a:p>
            <a:pPr indent="457200" algn="just" fontAlgn="auto">
              <a:lnSpc>
                <a:spcPts val="2200"/>
              </a:lnSpc>
              <a:spcBef>
                <a:spcPts val="0"/>
              </a:spcBef>
              <a:spcAft>
                <a:spcPts val="600"/>
              </a:spcAft>
              <a:extLst>
                <a:ext uri="{35155182-B16C-46BC-9424-99874614C6A1}">
                  <wpsdc:indentchars xmlns:wpsdc="http://www.wps.cn/officeDocument/2017/drawingmlCustomData" val="200" checksum="59296752"/>
                </a:ext>
              </a:extLst>
            </a:pPr>
            <a:r>
              <a:rPr lang="zh-CN" altLang="en-US" b="1">
                <a:latin typeface="微软雅黑" panose="020B0503020204020204" pitchFamily="34" charset="-122"/>
                <a:ea typeface="微软雅黑" panose="020B0503020204020204" pitchFamily="34" charset="-122"/>
                <a:cs typeface="微软雅黑" panose="020B0503020204020204" pitchFamily="34" charset="-122"/>
              </a:rPr>
              <a:t>第一，</a:t>
            </a:r>
            <a:r>
              <a:rPr lang="zh-CN" altLang="en-US">
                <a:latin typeface="微软雅黑" panose="020B0503020204020204" pitchFamily="34" charset="-122"/>
                <a:ea typeface="微软雅黑" panose="020B0503020204020204" pitchFamily="34" charset="-122"/>
                <a:cs typeface="微软雅黑" panose="020B0503020204020204" pitchFamily="34" charset="-122"/>
              </a:rPr>
              <a:t>债券市场必须公开、透明，交易自由，不得强制投资者购买地方政府债券（也不得规定投资者的投资组合中必须持有一定比例的地方政府债券）。</a:t>
            </a:r>
            <a:endParaRPr lang="zh-CN" altLang="en-US">
              <a:latin typeface="微软雅黑" panose="020B0503020204020204" pitchFamily="34" charset="-122"/>
              <a:ea typeface="微软雅黑" panose="020B0503020204020204" pitchFamily="34" charset="-122"/>
              <a:cs typeface="微软雅黑" panose="020B0503020204020204" pitchFamily="34" charset="-122"/>
            </a:endParaRPr>
          </a:p>
          <a:p>
            <a:pPr indent="457200" algn="just" fontAlgn="auto">
              <a:lnSpc>
                <a:spcPts val="2200"/>
              </a:lnSpc>
              <a:spcBef>
                <a:spcPts val="0"/>
              </a:spcBef>
              <a:spcAft>
                <a:spcPts val="600"/>
              </a:spcAft>
              <a:extLst>
                <a:ext uri="{35155182-B16C-46BC-9424-99874614C6A1}">
                  <wpsdc:indentchars xmlns:wpsdc="http://www.wps.cn/officeDocument/2017/drawingmlCustomData" val="200" checksum="59296752"/>
                </a:ext>
              </a:extLst>
            </a:pPr>
            <a:r>
              <a:rPr lang="zh-CN" altLang="en-US" b="1">
                <a:latin typeface="微软雅黑" panose="020B0503020204020204" pitchFamily="34" charset="-122"/>
                <a:ea typeface="微软雅黑" panose="020B0503020204020204" pitchFamily="34" charset="-122"/>
                <a:cs typeface="微软雅黑" panose="020B0503020204020204" pitchFamily="34" charset="-122"/>
              </a:rPr>
              <a:t>第二，</a:t>
            </a:r>
            <a:r>
              <a:rPr lang="zh-CN" altLang="en-US">
                <a:latin typeface="微软雅黑" panose="020B0503020204020204" pitchFamily="34" charset="-122"/>
                <a:ea typeface="微软雅黑" panose="020B0503020204020204" pitchFamily="34" charset="-122"/>
                <a:cs typeface="微软雅黑" panose="020B0503020204020204" pitchFamily="34" charset="-122"/>
              </a:rPr>
              <a:t>地方政府的债务总额、偿债能力等信息必须及时、充分地向社会公众披露。</a:t>
            </a:r>
            <a:endParaRPr lang="zh-CN" altLang="en-US">
              <a:latin typeface="微软雅黑" panose="020B0503020204020204" pitchFamily="34" charset="-122"/>
              <a:ea typeface="微软雅黑" panose="020B0503020204020204" pitchFamily="34" charset="-122"/>
              <a:cs typeface="微软雅黑" panose="020B0503020204020204" pitchFamily="34" charset="-122"/>
            </a:endParaRPr>
          </a:p>
          <a:p>
            <a:pPr indent="457200" algn="just" fontAlgn="auto">
              <a:lnSpc>
                <a:spcPts val="2200"/>
              </a:lnSpc>
              <a:spcBef>
                <a:spcPts val="0"/>
              </a:spcBef>
              <a:spcAft>
                <a:spcPts val="600"/>
              </a:spcAft>
              <a:extLst>
                <a:ext uri="{35155182-B16C-46BC-9424-99874614C6A1}">
                  <wpsdc:indentchars xmlns:wpsdc="http://www.wps.cn/officeDocument/2017/drawingmlCustomData" val="200" checksum="59296752"/>
                </a:ext>
              </a:extLst>
            </a:pPr>
            <a:r>
              <a:rPr lang="zh-CN" altLang="en-US" b="1">
                <a:latin typeface="微软雅黑" panose="020B0503020204020204" pitchFamily="34" charset="-122"/>
                <a:ea typeface="微软雅黑" panose="020B0503020204020204" pitchFamily="34" charset="-122"/>
                <a:cs typeface="微软雅黑" panose="020B0503020204020204" pitchFamily="34" charset="-122"/>
              </a:rPr>
              <a:t>第三，</a:t>
            </a:r>
            <a:r>
              <a:rPr lang="zh-CN" altLang="en-US">
                <a:latin typeface="微软雅黑" panose="020B0503020204020204" pitchFamily="34" charset="-122"/>
                <a:ea typeface="微软雅黑" panose="020B0503020204020204" pitchFamily="34" charset="-122"/>
                <a:cs typeface="微软雅黑" panose="020B0503020204020204" pitchFamily="34" charset="-122"/>
              </a:rPr>
              <a:t>事先规定，当地方政府无力偿付债务时，中央政府不进行紧急财政援助（增加转移支付和提供贷款），消除投资者对中央政府对地方政府债务隐性担保的预期。</a:t>
            </a:r>
            <a:endParaRPr lang="zh-CN" altLang="en-US">
              <a:latin typeface="微软雅黑" panose="020B0503020204020204" pitchFamily="34" charset="-122"/>
              <a:ea typeface="微软雅黑" panose="020B0503020204020204" pitchFamily="34" charset="-122"/>
              <a:cs typeface="微软雅黑" panose="020B0503020204020204" pitchFamily="34" charset="-122"/>
            </a:endParaRPr>
          </a:p>
          <a:p>
            <a:pPr indent="457200" algn="just" fontAlgn="auto">
              <a:lnSpc>
                <a:spcPts val="2200"/>
              </a:lnSpc>
              <a:spcBef>
                <a:spcPts val="0"/>
              </a:spcBef>
              <a:spcAft>
                <a:spcPts val="600"/>
              </a:spcAft>
              <a:extLst>
                <a:ext uri="{35155182-B16C-46BC-9424-99874614C6A1}">
                  <wpsdc:indentchars xmlns:wpsdc="http://www.wps.cn/officeDocument/2017/drawingmlCustomData" val="200" checksum="59296752"/>
                </a:ext>
              </a:extLst>
            </a:pPr>
            <a:r>
              <a:rPr lang="zh-CN" altLang="en-US" b="1">
                <a:latin typeface="微软雅黑" panose="020B0503020204020204" pitchFamily="34" charset="-122"/>
                <a:ea typeface="微软雅黑" panose="020B0503020204020204" pitchFamily="34" charset="-122"/>
                <a:cs typeface="微软雅黑" panose="020B0503020204020204" pitchFamily="34" charset="-122"/>
              </a:rPr>
              <a:t>第四，</a:t>
            </a:r>
            <a:r>
              <a:rPr lang="zh-CN" altLang="en-US">
                <a:latin typeface="微软雅黑" panose="020B0503020204020204" pitchFamily="34" charset="-122"/>
                <a:ea typeface="微软雅黑" panose="020B0503020204020204" pitchFamily="34" charset="-122"/>
                <a:cs typeface="微软雅黑" panose="020B0503020204020204" pitchFamily="34" charset="-122"/>
              </a:rPr>
              <a:t>地方政府必须有专职机构向投资者披露债务和债券的相关信息。</a:t>
            </a:r>
            <a:endParaRPr lang="zh-CN" altLang="en-US">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6" name="文本框 5"/>
          <p:cNvSpPr txBox="1"/>
          <p:nvPr/>
        </p:nvSpPr>
        <p:spPr>
          <a:xfrm>
            <a:off x="745490" y="1708150"/>
            <a:ext cx="6730365" cy="521970"/>
          </a:xfrm>
          <a:prstGeom prst="rect">
            <a:avLst/>
          </a:prstGeom>
          <a:noFill/>
        </p:spPr>
        <p:txBody>
          <a:bodyPr wrap="square" rtlCol="0">
            <a:spAutoFit/>
          </a:bodyPr>
          <a:lstStyle/>
          <a:p>
            <a:r>
              <a:rPr lang="zh-CN" altLang="en-US" sz="2800" b="1">
                <a:latin typeface="微软雅黑" panose="020B0503020204020204" pitchFamily="34" charset="-122"/>
                <a:ea typeface="微软雅黑" panose="020B0503020204020204" pitchFamily="34" charset="-122"/>
                <a:cs typeface="微软雅黑" panose="020B0503020204020204" pitchFamily="34" charset="-122"/>
              </a:rPr>
              <a:t>一、</a:t>
            </a:r>
            <a:r>
              <a:rPr lang="zh-CN" altLang="en-US" sz="2800" b="1">
                <a:latin typeface="微软雅黑" panose="020B0503020204020204" pitchFamily="34" charset="-122"/>
                <a:ea typeface="微软雅黑" panose="020B0503020204020204" pitchFamily="34" charset="-122"/>
                <a:cs typeface="微软雅黑" panose="020B0503020204020204" pitchFamily="34" charset="-122"/>
                <a:sym typeface="+mn-ea"/>
              </a:rPr>
              <a:t>市场型管理（market discipline）</a:t>
            </a:r>
            <a:endParaRPr lang="zh-CN" altLang="en-US" sz="2800" b="1">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fld id="{F923ED49-D744-4066-8B28-E413A5EA25A0}" type="slidenum">
              <a:rPr lang="zh-CN" altLang="en-US" smtClean="0"/>
            </a:fld>
            <a:endParaRPr lang="zh-CN" altLang="en-US"/>
          </a:p>
        </p:txBody>
      </p:sp>
      <p:sp>
        <p:nvSpPr>
          <p:cNvPr id="3" name="文本框 2"/>
          <p:cNvSpPr txBox="1"/>
          <p:nvPr/>
        </p:nvSpPr>
        <p:spPr>
          <a:xfrm>
            <a:off x="796925" y="810895"/>
            <a:ext cx="8167370" cy="521970"/>
          </a:xfrm>
          <a:prstGeom prst="rect">
            <a:avLst/>
          </a:prstGeom>
          <a:noFill/>
        </p:spPr>
        <p:txBody>
          <a:bodyPr wrap="square" rtlCol="0">
            <a:spAutoFit/>
          </a:bodyPr>
          <a:lstStyle/>
          <a:p>
            <a:pPr algn="just" fontAlgn="auto"/>
            <a:r>
              <a:rPr lang="zh-CN" altLang="en-US" sz="2800" b="1">
                <a:latin typeface="微软雅黑" panose="020B0503020204020204" pitchFamily="34" charset="-122"/>
                <a:ea typeface="微软雅黑" panose="020B0503020204020204" pitchFamily="34" charset="-122"/>
              </a:rPr>
              <a:t>二、行政型管理（administrative constraints）</a:t>
            </a:r>
            <a:endParaRPr lang="zh-CN" altLang="en-US" sz="2800" b="1">
              <a:latin typeface="微软雅黑" panose="020B0503020204020204" pitchFamily="34" charset="-122"/>
              <a:ea typeface="微软雅黑" panose="020B0503020204020204" pitchFamily="34" charset="-122"/>
            </a:endParaRPr>
          </a:p>
        </p:txBody>
      </p:sp>
      <p:sp>
        <p:nvSpPr>
          <p:cNvPr id="4" name="文本框 3"/>
          <p:cNvSpPr txBox="1"/>
          <p:nvPr/>
        </p:nvSpPr>
        <p:spPr>
          <a:xfrm>
            <a:off x="328295" y="1377950"/>
            <a:ext cx="8350885" cy="5053965"/>
          </a:xfrm>
          <a:prstGeom prst="rect">
            <a:avLst/>
          </a:prstGeom>
          <a:noFill/>
        </p:spPr>
        <p:txBody>
          <a:bodyPr wrap="square" rtlCol="0">
            <a:spAutoFit/>
          </a:bodyPr>
          <a:lstStyle/>
          <a:p>
            <a:pPr indent="457200" algn="just" fontAlgn="auto">
              <a:lnSpc>
                <a:spcPts val="2500"/>
              </a:lnSpc>
              <a:spcAft>
                <a:spcPts val="600"/>
              </a:spcAft>
              <a:extLst>
                <a:ext uri="{35155182-B16C-46BC-9424-99874614C6A1}">
                  <wpsdc:indentchars xmlns:wpsdc="http://www.wps.cn/officeDocument/2017/drawingmlCustomData" val="200" checksum="59296752"/>
                </a:ext>
              </a:extLst>
            </a:pPr>
            <a:r>
              <a:rPr lang="zh-CN" altLang="en-US">
                <a:latin typeface="微软雅黑" panose="020B0503020204020204" pitchFamily="34" charset="-122"/>
                <a:ea typeface="微软雅黑" panose="020B0503020204020204" pitchFamily="34" charset="-122"/>
              </a:rPr>
              <a:t>一些国家的中央政府采取各种措施直接控制地方政府的债务规模。</a:t>
            </a:r>
            <a:r>
              <a:rPr lang="zh-CN" altLang="en-US" b="1">
                <a:solidFill>
                  <a:srgbClr val="FF0000"/>
                </a:solidFill>
                <a:latin typeface="微软雅黑" panose="020B0503020204020204" pitchFamily="34" charset="-122"/>
                <a:ea typeface="微软雅黑" panose="020B0503020204020204" pitchFamily="34" charset="-122"/>
              </a:rPr>
              <a:t>控制方法包括：</a:t>
            </a:r>
            <a:r>
              <a:rPr lang="zh-CN" altLang="en-US">
                <a:latin typeface="微软雅黑" panose="020B0503020204020204" pitchFamily="34" charset="-122"/>
                <a:ea typeface="微软雅黑" panose="020B0503020204020204" pitchFamily="34" charset="-122"/>
              </a:rPr>
              <a:t>每年设立该地方政府的债务余额上限（立陶宛）；对发债规模进行评估、审批和授权（印度和玻利维亚）；由中央政府统一发行债券再转贷给地方政府（拉脱维亚和印度尼西亚）。</a:t>
            </a:r>
            <a:endParaRPr lang="zh-CN" altLang="en-US">
              <a:latin typeface="微软雅黑" panose="020B0503020204020204" pitchFamily="34" charset="-122"/>
              <a:ea typeface="微软雅黑" panose="020B0503020204020204" pitchFamily="34" charset="-122"/>
            </a:endParaRPr>
          </a:p>
          <a:p>
            <a:pPr indent="457200" algn="just" fontAlgn="auto">
              <a:lnSpc>
                <a:spcPts val="2500"/>
              </a:lnSpc>
              <a:spcAft>
                <a:spcPts val="600"/>
              </a:spcAft>
              <a:extLst>
                <a:ext uri="{35155182-B16C-46BC-9424-99874614C6A1}">
                  <wpsdc:indentchars xmlns:wpsdc="http://www.wps.cn/officeDocument/2017/drawingmlCustomData" val="200" checksum="59296752"/>
                </a:ext>
              </a:extLst>
            </a:pPr>
            <a:r>
              <a:rPr lang="zh-CN" altLang="en-US">
                <a:latin typeface="微软雅黑" panose="020B0503020204020204" pitchFamily="34" charset="-122"/>
                <a:ea typeface="微软雅黑" panose="020B0503020204020204" pitchFamily="34" charset="-122"/>
              </a:rPr>
              <a:t>行政型管理模式的</a:t>
            </a:r>
            <a:r>
              <a:rPr lang="zh-CN" altLang="en-US" b="1">
                <a:solidFill>
                  <a:srgbClr val="FF0000"/>
                </a:solidFill>
                <a:latin typeface="微软雅黑" panose="020B0503020204020204" pitchFamily="34" charset="-122"/>
                <a:ea typeface="微软雅黑" panose="020B0503020204020204" pitchFamily="34" charset="-122"/>
              </a:rPr>
              <a:t>优点是</a:t>
            </a:r>
            <a:r>
              <a:rPr lang="zh-CN" altLang="en-US">
                <a:latin typeface="微软雅黑" panose="020B0503020204020204" pitchFamily="34" charset="-122"/>
                <a:ea typeface="微软雅黑" panose="020B0503020204020204" pitchFamily="34" charset="-122"/>
              </a:rPr>
              <a:t>：有利于减少债券违约风险，又保持灵活的财政政策，而且还保证了各级政府公债政策的协调统一，有利于保证宏观调控政策的实施效果。</a:t>
            </a:r>
            <a:endParaRPr lang="zh-CN" altLang="en-US">
              <a:latin typeface="微软雅黑" panose="020B0503020204020204" pitchFamily="34" charset="-122"/>
              <a:ea typeface="微软雅黑" panose="020B0503020204020204" pitchFamily="34" charset="-122"/>
            </a:endParaRPr>
          </a:p>
          <a:p>
            <a:pPr indent="457200" algn="just" fontAlgn="auto">
              <a:lnSpc>
                <a:spcPts val="2500"/>
              </a:lnSpc>
              <a:spcAft>
                <a:spcPts val="600"/>
              </a:spcAft>
              <a:extLst>
                <a:ext uri="{35155182-B16C-46BC-9424-99874614C6A1}">
                  <wpsdc:indentchars xmlns:wpsdc="http://www.wps.cn/officeDocument/2017/drawingmlCustomData" val="200" checksum="59296752"/>
                </a:ext>
              </a:extLst>
            </a:pPr>
            <a:r>
              <a:rPr lang="zh-CN" altLang="en-US" b="1">
                <a:solidFill>
                  <a:srgbClr val="FF0000"/>
                </a:solidFill>
                <a:latin typeface="微软雅黑" panose="020B0503020204020204" pitchFamily="34" charset="-122"/>
                <a:ea typeface="微软雅黑" panose="020B0503020204020204" pitchFamily="34" charset="-122"/>
              </a:rPr>
              <a:t>其缺点是</a:t>
            </a:r>
            <a:r>
              <a:rPr lang="zh-CN" altLang="en-US">
                <a:latin typeface="微软雅黑" panose="020B0503020204020204" pitchFamily="34" charset="-122"/>
                <a:ea typeface="微软雅黑" panose="020B0503020204020204" pitchFamily="34" charset="-122"/>
              </a:rPr>
              <a:t>：</a:t>
            </a:r>
            <a:r>
              <a:rPr lang="zh-CN" altLang="en-US" b="1">
                <a:latin typeface="微软雅黑" panose="020B0503020204020204" pitchFamily="34" charset="-122"/>
                <a:ea typeface="微软雅黑" panose="020B0503020204020204" pitchFamily="34" charset="-122"/>
              </a:rPr>
              <a:t>第一，</a:t>
            </a:r>
            <a:r>
              <a:rPr lang="zh-CN" altLang="en-US">
                <a:latin typeface="微软雅黑" panose="020B0503020204020204" pitchFamily="34" charset="-122"/>
                <a:ea typeface="微软雅黑" panose="020B0503020204020204" pitchFamily="34" charset="-122"/>
              </a:rPr>
              <a:t>投资者通常认为，经中央政府审批或授权的地方公债，是经中央政府担保（或隐性担保）的债券。在实际操作中，如果地方政府一旦出现债务拖欠或无力还债时，中央政府也难辞其咎，被迫施行财政援助。</a:t>
            </a:r>
            <a:r>
              <a:rPr lang="zh-CN" altLang="en-US" b="1">
                <a:latin typeface="微软雅黑" panose="020B0503020204020204" pitchFamily="34" charset="-122"/>
                <a:ea typeface="微软雅黑" panose="020B0503020204020204" pitchFamily="34" charset="-122"/>
              </a:rPr>
              <a:t>第二，</a:t>
            </a:r>
            <a:r>
              <a:rPr lang="zh-CN" altLang="en-US">
                <a:latin typeface="微软雅黑" panose="020B0503020204020204" pitchFamily="34" charset="-122"/>
                <a:ea typeface="微软雅黑" panose="020B0503020204020204" pitchFamily="34" charset="-122"/>
              </a:rPr>
              <a:t>地方政府更了解当地的公共支出需求，能够较好地把握地方公债的发行规模。但由于存在信息不对称，中央政府无法根据各地实际情况，区别对待地方公债发行规模，只能平均地规定各地公债发行规模。</a:t>
            </a:r>
            <a:r>
              <a:rPr lang="zh-CN" altLang="en-US" b="1">
                <a:latin typeface="微软雅黑" panose="020B0503020204020204" pitchFamily="34" charset="-122"/>
                <a:ea typeface="微软雅黑" panose="020B0503020204020204" pitchFamily="34" charset="-122"/>
              </a:rPr>
              <a:t>第三，</a:t>
            </a:r>
            <a:r>
              <a:rPr lang="zh-CN" altLang="en-US">
                <a:latin typeface="微软雅黑" panose="020B0503020204020204" pitchFamily="34" charset="-122"/>
                <a:ea typeface="微软雅黑" panose="020B0503020204020204" pitchFamily="34" charset="-122"/>
              </a:rPr>
              <a:t>一旦地方政府认为中央政府将对地方公债实行担保（或隐性担保），则可能编造出许多支出项目，游说中央政府扩大该地区的债券发行规模。</a:t>
            </a:r>
            <a:endParaRPr lang="zh-CN" altLang="en-US">
              <a:latin typeface="微软雅黑" panose="020B0503020204020204" pitchFamily="34" charset="-122"/>
              <a:ea typeface="微软雅黑" panose="020B0503020204020204" pitchFamily="34" charset="-122"/>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fld id="{F923ED49-D744-4066-8B28-E413A5EA25A0}" type="slidenum">
              <a:rPr lang="zh-CN" altLang="en-US" smtClean="0"/>
            </a:fld>
            <a:endParaRPr lang="zh-CN" altLang="en-US"/>
          </a:p>
        </p:txBody>
      </p:sp>
      <p:sp>
        <p:nvSpPr>
          <p:cNvPr id="3" name="文本框 2"/>
          <p:cNvSpPr txBox="1"/>
          <p:nvPr/>
        </p:nvSpPr>
        <p:spPr>
          <a:xfrm>
            <a:off x="972185" y="712470"/>
            <a:ext cx="7759700" cy="521970"/>
          </a:xfrm>
          <a:prstGeom prst="rect">
            <a:avLst/>
          </a:prstGeom>
          <a:noFill/>
        </p:spPr>
        <p:txBody>
          <a:bodyPr wrap="square" rtlCol="0">
            <a:spAutoFit/>
          </a:bodyPr>
          <a:lstStyle/>
          <a:p>
            <a:r>
              <a:rPr lang="zh-CN" altLang="en-US" sz="2800" b="1">
                <a:latin typeface="微软雅黑" panose="020B0503020204020204" pitchFamily="34" charset="-122"/>
                <a:ea typeface="微软雅黑" panose="020B0503020204020204" pitchFamily="34" charset="-122"/>
              </a:rPr>
              <a:t>三、制度型管理（</a:t>
            </a:r>
            <a:r>
              <a:rPr lang="en-US" altLang="zh-CN" sz="2800" b="1">
                <a:latin typeface="微软雅黑" panose="020B0503020204020204" pitchFamily="34" charset="-122"/>
                <a:ea typeface="微软雅黑" panose="020B0503020204020204" pitchFamily="34" charset="-122"/>
              </a:rPr>
              <a:t>r</a:t>
            </a:r>
            <a:r>
              <a:rPr lang="zh-CN" altLang="en-US" sz="2800" b="1">
                <a:latin typeface="微软雅黑" panose="020B0503020204020204" pitchFamily="34" charset="-122"/>
                <a:ea typeface="微软雅黑" panose="020B0503020204020204" pitchFamily="34" charset="-122"/>
              </a:rPr>
              <a:t>ule－based controls）</a:t>
            </a:r>
            <a:endParaRPr lang="zh-CN" altLang="en-US" sz="2800" b="1">
              <a:latin typeface="微软雅黑" panose="020B0503020204020204" pitchFamily="34" charset="-122"/>
              <a:ea typeface="微软雅黑" panose="020B0503020204020204" pitchFamily="34" charset="-122"/>
            </a:endParaRPr>
          </a:p>
        </p:txBody>
      </p:sp>
      <p:sp>
        <p:nvSpPr>
          <p:cNvPr id="4" name="文本框 3"/>
          <p:cNvSpPr txBox="1"/>
          <p:nvPr/>
        </p:nvSpPr>
        <p:spPr>
          <a:xfrm>
            <a:off x="387350" y="1183640"/>
            <a:ext cx="8451215" cy="2091690"/>
          </a:xfrm>
          <a:prstGeom prst="rect">
            <a:avLst/>
          </a:prstGeom>
          <a:noFill/>
        </p:spPr>
        <p:txBody>
          <a:bodyPr wrap="square" rtlCol="0">
            <a:spAutoFit/>
          </a:bodyPr>
          <a:lstStyle/>
          <a:p>
            <a:pPr indent="457200" algn="just" fontAlgn="auto">
              <a:lnSpc>
                <a:spcPts val="2500"/>
              </a:lnSpc>
              <a:spcAft>
                <a:spcPts val="600"/>
              </a:spcAft>
              <a:extLst>
                <a:ext uri="{35155182-B16C-46BC-9424-99874614C6A1}">
                  <wpsdc:indentchars xmlns:wpsdc="http://www.wps.cn/officeDocument/2017/drawingmlCustomData" val="200" checksum="59296752"/>
                </a:ext>
              </a:extLst>
            </a:pPr>
            <a:r>
              <a:rPr lang="zh-CN" altLang="en-US">
                <a:latin typeface="微软雅黑" panose="020B0503020204020204" pitchFamily="34" charset="-122"/>
                <a:ea typeface="微软雅黑" panose="020B0503020204020204" pitchFamily="34" charset="-122"/>
                <a:cs typeface="微软雅黑" panose="020B0503020204020204" pitchFamily="34" charset="-122"/>
              </a:rPr>
              <a:t>中央政府通过</a:t>
            </a:r>
            <a:r>
              <a:rPr lang="zh-CN" altLang="en-US" b="1">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建立地方政府债券发行准则的方式</a:t>
            </a:r>
            <a:r>
              <a:rPr lang="zh-CN" altLang="en-US">
                <a:latin typeface="微软雅黑" panose="020B0503020204020204" pitchFamily="34" charset="-122"/>
                <a:ea typeface="微软雅黑" panose="020B0503020204020204" pitchFamily="34" charset="-122"/>
                <a:cs typeface="微软雅黑" panose="020B0503020204020204" pitchFamily="34" charset="-122"/>
              </a:rPr>
              <a:t>来控制债务风险。这种做法的</a:t>
            </a:r>
            <a:r>
              <a:rPr lang="zh-CN" altLang="en-US" b="1">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优点是</a:t>
            </a:r>
            <a:r>
              <a:rPr lang="zh-CN" altLang="en-US">
                <a:latin typeface="微软雅黑" panose="020B0503020204020204" pitchFamily="34" charset="-122"/>
                <a:ea typeface="微软雅黑" panose="020B0503020204020204" pitchFamily="34" charset="-122"/>
                <a:cs typeface="微软雅黑" panose="020B0503020204020204" pitchFamily="34" charset="-122"/>
              </a:rPr>
              <a:t>：非常透明、清晰，也便于操作；有利于控制地方债务风险，提高债券的信用，也使投资者能够较好地评估投资风险。</a:t>
            </a:r>
            <a:endParaRPr lang="zh-CN" altLang="en-US">
              <a:latin typeface="微软雅黑" panose="020B0503020204020204" pitchFamily="34" charset="-122"/>
              <a:ea typeface="微软雅黑" panose="020B0503020204020204" pitchFamily="34" charset="-122"/>
              <a:cs typeface="微软雅黑" panose="020B0503020204020204" pitchFamily="34" charset="-122"/>
            </a:endParaRPr>
          </a:p>
          <a:p>
            <a:pPr indent="457200" algn="just" fontAlgn="auto">
              <a:lnSpc>
                <a:spcPts val="2500"/>
              </a:lnSpc>
              <a:spcAft>
                <a:spcPts val="600"/>
              </a:spcAft>
              <a:extLst>
                <a:ext uri="{35155182-B16C-46BC-9424-99874614C6A1}">
                  <wpsdc:indentchars xmlns:wpsdc="http://www.wps.cn/officeDocument/2017/drawingmlCustomData" val="200" checksum="59296752"/>
                </a:ext>
              </a:extLst>
            </a:pPr>
            <a:r>
              <a:rPr lang="zh-CN" altLang="en-US">
                <a:latin typeface="微软雅黑" panose="020B0503020204020204" pitchFamily="34" charset="-122"/>
                <a:ea typeface="微软雅黑" panose="020B0503020204020204" pitchFamily="34" charset="-122"/>
                <a:cs typeface="微软雅黑" panose="020B0503020204020204" pitchFamily="34" charset="-122"/>
              </a:rPr>
              <a:t>但这种做法</a:t>
            </a:r>
            <a:r>
              <a:rPr lang="zh-CN" altLang="en-US" b="1">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存在两难</a:t>
            </a:r>
            <a:r>
              <a:rPr lang="zh-CN" altLang="en-US">
                <a:latin typeface="微软雅黑" panose="020B0503020204020204" pitchFamily="34" charset="-122"/>
                <a:ea typeface="微软雅黑" panose="020B0503020204020204" pitchFamily="34" charset="-122"/>
                <a:cs typeface="微软雅黑" panose="020B0503020204020204" pitchFamily="34" charset="-122"/>
              </a:rPr>
              <a:t>：</a:t>
            </a:r>
            <a:r>
              <a:rPr lang="zh-CN" altLang="en-US" b="1">
                <a:latin typeface="微软雅黑" panose="020B0503020204020204" pitchFamily="34" charset="-122"/>
                <a:ea typeface="微软雅黑" panose="020B0503020204020204" pitchFamily="34" charset="-122"/>
                <a:cs typeface="微软雅黑" panose="020B0503020204020204" pitchFamily="34" charset="-122"/>
              </a:rPr>
              <a:t>第一，</a:t>
            </a:r>
            <a:r>
              <a:rPr lang="zh-CN" altLang="en-US">
                <a:latin typeface="微软雅黑" panose="020B0503020204020204" pitchFamily="34" charset="-122"/>
                <a:ea typeface="微软雅黑" panose="020B0503020204020204" pitchFamily="34" charset="-122"/>
                <a:cs typeface="微软雅黑" panose="020B0503020204020204" pitchFamily="34" charset="-122"/>
              </a:rPr>
              <a:t>如果规定过严，则当经济不景气时，难以利用地方公债启动经济。</a:t>
            </a:r>
            <a:r>
              <a:rPr lang="zh-CN" altLang="en-US" b="1">
                <a:latin typeface="微软雅黑" panose="020B0503020204020204" pitchFamily="34" charset="-122"/>
                <a:ea typeface="微软雅黑" panose="020B0503020204020204" pitchFamily="34" charset="-122"/>
                <a:cs typeface="微软雅黑" panose="020B0503020204020204" pitchFamily="34" charset="-122"/>
              </a:rPr>
              <a:t>第二，</a:t>
            </a:r>
            <a:r>
              <a:rPr lang="zh-CN" altLang="en-US">
                <a:latin typeface="微软雅黑" panose="020B0503020204020204" pitchFamily="34" charset="-122"/>
                <a:ea typeface="微软雅黑" panose="020B0503020204020204" pitchFamily="34" charset="-122"/>
                <a:cs typeface="微软雅黑" panose="020B0503020204020204" pitchFamily="34" charset="-122"/>
              </a:rPr>
              <a:t>如果规定过松，则可能无法形成有效的约束，甚至造成债务危机。</a:t>
            </a:r>
            <a:endParaRPr lang="zh-CN" altLang="en-US">
              <a:latin typeface="微软雅黑" panose="020B0503020204020204" pitchFamily="34" charset="-122"/>
              <a:ea typeface="微软雅黑" panose="020B0503020204020204" pitchFamily="34" charset="-122"/>
              <a:cs typeface="微软雅黑" panose="020B0503020204020204" pitchFamily="34" charset="-122"/>
            </a:endParaRPr>
          </a:p>
        </p:txBody>
      </p:sp>
      <p:graphicFrame>
        <p:nvGraphicFramePr>
          <p:cNvPr id="5" name="表格 4"/>
          <p:cNvGraphicFramePr/>
          <p:nvPr>
            <p:custDataLst>
              <p:tags r:id="rId1"/>
            </p:custDataLst>
          </p:nvPr>
        </p:nvGraphicFramePr>
        <p:xfrm>
          <a:off x="480695" y="3291840"/>
          <a:ext cx="8356600" cy="3713037"/>
        </p:xfrm>
        <a:graphic>
          <a:graphicData uri="http://schemas.openxmlformats.org/drawingml/2006/table">
            <a:tbl>
              <a:tblPr firstRow="1" bandRow="1">
                <a:tableStyleId>{21E4AEA4-8DFA-4A89-87EB-49C32662AFE0}</a:tableStyleId>
              </a:tblPr>
              <a:tblGrid>
                <a:gridCol w="1914525"/>
                <a:gridCol w="6442075"/>
              </a:tblGrid>
              <a:tr h="457200">
                <a:tc>
                  <a:txBody>
                    <a:bodyPr/>
                    <a:lstStyle/>
                    <a:p>
                      <a:pPr indent="0" algn="ctr" fontAlgn="auto">
                        <a:lnSpc>
                          <a:spcPts val="1500"/>
                        </a:lnSpc>
                        <a:spcBef>
                          <a:spcPts val="0"/>
                        </a:spcBef>
                        <a:spcAft>
                          <a:spcPts val="0"/>
                        </a:spcAft>
                        <a:buNone/>
                      </a:pPr>
                      <a:r>
                        <a:rPr lang="en-US" sz="1900" spc="130">
                          <a:latin typeface="微软雅黑" panose="020B0503020204020204" pitchFamily="34" charset="-122"/>
                          <a:ea typeface="微软雅黑" panose="020B0503020204020204" pitchFamily="34" charset="-122"/>
                        </a:rPr>
                        <a:t>国家</a:t>
                      </a:r>
                      <a:endParaRPr lang="en-US" sz="1900" spc="130">
                        <a:latin typeface="微软雅黑" panose="020B0503020204020204" pitchFamily="34" charset="-122"/>
                        <a:ea typeface="微软雅黑" panose="020B0503020204020204" pitchFamily="34" charset="-122"/>
                      </a:endParaRPr>
                    </a:p>
                  </a:txBody>
                  <a:tcPr marL="215900" marR="215900" marT="133350" marB="133350" anchor="ctr"/>
                </a:tc>
                <a:tc>
                  <a:txBody>
                    <a:bodyPr/>
                    <a:lstStyle/>
                    <a:p>
                      <a:pPr indent="0" algn="ctr" fontAlgn="auto">
                        <a:lnSpc>
                          <a:spcPts val="1500"/>
                        </a:lnSpc>
                        <a:spcBef>
                          <a:spcPts val="0"/>
                        </a:spcBef>
                        <a:spcAft>
                          <a:spcPts val="0"/>
                        </a:spcAft>
                        <a:buNone/>
                      </a:pPr>
                      <a:r>
                        <a:rPr lang="en-US" sz="1900" spc="130">
                          <a:latin typeface="微软雅黑" panose="020B0503020204020204" pitchFamily="34" charset="-122"/>
                          <a:ea typeface="微软雅黑" panose="020B0503020204020204" pitchFamily="34" charset="-122"/>
                        </a:rPr>
                        <a:t>主要做法</a:t>
                      </a:r>
                      <a:endParaRPr lang="en-US" sz="1900" spc="130">
                        <a:latin typeface="微软雅黑" panose="020B0503020204020204" pitchFamily="34" charset="-122"/>
                        <a:ea typeface="微软雅黑" panose="020B0503020204020204" pitchFamily="34" charset="-122"/>
                      </a:endParaRPr>
                    </a:p>
                  </a:txBody>
                  <a:tcPr marL="215900" marR="215900" marT="133350" marB="133350" anchor="ctr"/>
                </a:tc>
              </a:tr>
              <a:tr h="457200">
                <a:tc>
                  <a:txBody>
                    <a:bodyPr/>
                    <a:lstStyle/>
                    <a:p>
                      <a:pPr indent="0" algn="ctr" fontAlgn="auto">
                        <a:lnSpc>
                          <a:spcPts val="2000"/>
                        </a:lnSpc>
                        <a:spcBef>
                          <a:spcPts val="0"/>
                        </a:spcBef>
                        <a:spcAft>
                          <a:spcPts val="0"/>
                        </a:spcAft>
                        <a:buNone/>
                      </a:pPr>
                      <a:r>
                        <a:rPr lang="en-US" sz="1700" spc="130">
                          <a:latin typeface="微软雅黑" panose="020B0503020204020204" pitchFamily="34" charset="-122"/>
                          <a:ea typeface="微软雅黑" panose="020B0503020204020204" pitchFamily="34" charset="-122"/>
                        </a:rPr>
                        <a:t>   奥地利</a:t>
                      </a:r>
                      <a:r>
                        <a:rPr lang="zh-CN" altLang="en-US" sz="1700" spc="130">
                          <a:latin typeface="微软雅黑" panose="020B0503020204020204" pitchFamily="34" charset="-122"/>
                          <a:ea typeface="微软雅黑" panose="020B0503020204020204" pitchFamily="34" charset="-122"/>
                        </a:rPr>
                        <a:t>、</a:t>
                      </a:r>
                      <a:r>
                        <a:rPr lang="en-US" sz="1700" spc="130">
                          <a:latin typeface="微软雅黑" panose="020B0503020204020204" pitchFamily="34" charset="-122"/>
                          <a:ea typeface="微软雅黑" panose="020B0503020204020204" pitchFamily="34" charset="-122"/>
                        </a:rPr>
                        <a:t>西班牙</a:t>
                      </a:r>
                      <a:endParaRPr lang="en-US" sz="1700" spc="130">
                        <a:latin typeface="微软雅黑" panose="020B0503020204020204" pitchFamily="34" charset="-122"/>
                        <a:ea typeface="微软雅黑" panose="020B0503020204020204" pitchFamily="34" charset="-122"/>
                      </a:endParaRPr>
                    </a:p>
                  </a:txBody>
                  <a:tcPr marL="215900" marR="215900" marT="133350" marB="133350" anchor="ctr"/>
                </a:tc>
                <a:tc>
                  <a:txBody>
                    <a:bodyPr/>
                    <a:lstStyle/>
                    <a:p>
                      <a:pPr indent="0" algn="ctr" fontAlgn="auto">
                        <a:lnSpc>
                          <a:spcPts val="1500"/>
                        </a:lnSpc>
                        <a:spcBef>
                          <a:spcPts val="0"/>
                        </a:spcBef>
                        <a:spcAft>
                          <a:spcPts val="0"/>
                        </a:spcAft>
                        <a:buNone/>
                      </a:pPr>
                      <a:r>
                        <a:rPr lang="en-US" sz="1700" spc="130">
                          <a:latin typeface="微软雅黑" panose="020B0503020204020204" pitchFamily="34" charset="-122"/>
                          <a:ea typeface="微软雅黑" panose="020B0503020204020204" pitchFamily="34" charset="-122"/>
                        </a:rPr>
                        <a:t>限制对预算赤字规模</a:t>
                      </a:r>
                      <a:endParaRPr lang="en-US" sz="1700" spc="130">
                        <a:latin typeface="微软雅黑" panose="020B0503020204020204" pitchFamily="34" charset="-122"/>
                        <a:ea typeface="微软雅黑" panose="020B0503020204020204" pitchFamily="34" charset="-122"/>
                      </a:endParaRPr>
                    </a:p>
                  </a:txBody>
                  <a:tcPr marL="215900" marR="215900" marT="133350" marB="133350" anchor="ctr"/>
                </a:tc>
              </a:tr>
              <a:tr h="520700">
                <a:tc>
                  <a:txBody>
                    <a:bodyPr/>
                    <a:lstStyle/>
                    <a:p>
                      <a:pPr indent="0" algn="ctr" fontAlgn="auto">
                        <a:lnSpc>
                          <a:spcPts val="2000"/>
                        </a:lnSpc>
                        <a:spcBef>
                          <a:spcPts val="0"/>
                        </a:spcBef>
                        <a:spcAft>
                          <a:spcPts val="0"/>
                        </a:spcAft>
                        <a:buNone/>
                      </a:pPr>
                      <a:r>
                        <a:rPr lang="en-US" sz="1700" spc="130">
                          <a:latin typeface="微软雅黑" panose="020B0503020204020204" pitchFamily="34" charset="-122"/>
                          <a:ea typeface="微软雅黑" panose="020B0503020204020204" pitchFamily="34" charset="-122"/>
                        </a:rPr>
                        <a:t>挪威</a:t>
                      </a:r>
                      <a:endParaRPr lang="en-US" sz="1700" spc="130">
                        <a:latin typeface="微软雅黑" panose="020B0503020204020204" pitchFamily="34" charset="-122"/>
                        <a:ea typeface="微软雅黑" panose="020B0503020204020204" pitchFamily="34" charset="-122"/>
                      </a:endParaRPr>
                    </a:p>
                  </a:txBody>
                  <a:tcPr marL="215900" marR="215900" marT="133350" marB="133350" anchor="ctr"/>
                </a:tc>
                <a:tc>
                  <a:txBody>
                    <a:bodyPr/>
                    <a:lstStyle/>
                    <a:p>
                      <a:pPr indent="0" algn="ctr" fontAlgn="auto">
                        <a:lnSpc>
                          <a:spcPts val="2000"/>
                        </a:lnSpc>
                        <a:spcBef>
                          <a:spcPts val="0"/>
                        </a:spcBef>
                        <a:spcAft>
                          <a:spcPts val="0"/>
                        </a:spcAft>
                        <a:buNone/>
                      </a:pPr>
                      <a:r>
                        <a:rPr lang="en-US" sz="1700" spc="130">
                          <a:latin typeface="微软雅黑" panose="020B0503020204020204" pitchFamily="34" charset="-122"/>
                          <a:ea typeface="微软雅黑" panose="020B0503020204020204" pitchFamily="34" charset="-122"/>
                          <a:cs typeface="微软雅黑" panose="020B0503020204020204" pitchFamily="34" charset="-122"/>
                        </a:rPr>
                        <a:t>限制基本预算赤字（operating budget deficits）规模</a:t>
                      </a:r>
                      <a:endParaRPr lang="en-US" sz="1700" spc="130">
                        <a:latin typeface="微软雅黑" panose="020B0503020204020204" pitchFamily="34" charset="-122"/>
                        <a:ea typeface="微软雅黑" panose="020B0503020204020204" pitchFamily="34" charset="-122"/>
                        <a:cs typeface="微软雅黑" panose="020B0503020204020204" pitchFamily="34" charset="-122"/>
                      </a:endParaRPr>
                    </a:p>
                  </a:txBody>
                  <a:tcPr marL="215900" marR="215900" marT="133350" marB="133350" anchor="ctr"/>
                </a:tc>
              </a:tr>
              <a:tr h="774700">
                <a:tc>
                  <a:txBody>
                    <a:bodyPr/>
                    <a:lstStyle/>
                    <a:p>
                      <a:pPr indent="0" algn="ctr" fontAlgn="auto">
                        <a:lnSpc>
                          <a:spcPts val="2000"/>
                        </a:lnSpc>
                        <a:spcBef>
                          <a:spcPts val="0"/>
                        </a:spcBef>
                        <a:spcAft>
                          <a:spcPts val="0"/>
                        </a:spcAft>
                        <a:buNone/>
                      </a:pPr>
                      <a:r>
                        <a:rPr lang="en-US" sz="1700" spc="130">
                          <a:latin typeface="微软雅黑" panose="020B0503020204020204" pitchFamily="34" charset="-122"/>
                          <a:ea typeface="微软雅黑" panose="020B0503020204020204" pitchFamily="34" charset="-122"/>
                        </a:rPr>
                        <a:t>西班牙</a:t>
                      </a:r>
                      <a:r>
                        <a:rPr lang="zh-CN" altLang="en-US" sz="1700" spc="130">
                          <a:latin typeface="微软雅黑" panose="020B0503020204020204" pitchFamily="34" charset="-122"/>
                          <a:ea typeface="微软雅黑" panose="020B0503020204020204" pitchFamily="34" charset="-122"/>
                        </a:rPr>
                        <a:t>、</a:t>
                      </a:r>
                      <a:r>
                        <a:rPr lang="en-US" sz="1700" spc="130">
                          <a:latin typeface="微软雅黑" panose="020B0503020204020204" pitchFamily="34" charset="-122"/>
                          <a:ea typeface="微软雅黑" panose="020B0503020204020204" pitchFamily="34" charset="-122"/>
                        </a:rPr>
                        <a:t>日本、</a:t>
                      </a:r>
                      <a:endParaRPr lang="en-US" sz="1700" spc="130">
                        <a:latin typeface="微软雅黑" panose="020B0503020204020204" pitchFamily="34" charset="-122"/>
                        <a:ea typeface="微软雅黑" panose="020B0503020204020204" pitchFamily="34" charset="-122"/>
                      </a:endParaRPr>
                    </a:p>
                    <a:p>
                      <a:pPr indent="0" algn="ctr" fontAlgn="auto">
                        <a:lnSpc>
                          <a:spcPts val="2000"/>
                        </a:lnSpc>
                        <a:spcBef>
                          <a:spcPts val="0"/>
                        </a:spcBef>
                        <a:spcAft>
                          <a:spcPts val="0"/>
                        </a:spcAft>
                        <a:buNone/>
                      </a:pPr>
                      <a:r>
                        <a:rPr lang="en-US" sz="1700" spc="130">
                          <a:latin typeface="微软雅黑" panose="020B0503020204020204" pitchFamily="34" charset="-122"/>
                          <a:ea typeface="微软雅黑" panose="020B0503020204020204" pitchFamily="34" charset="-122"/>
                        </a:rPr>
                        <a:t>巴西、韩国</a:t>
                      </a:r>
                      <a:endParaRPr lang="en-US" sz="1700" spc="130">
                        <a:latin typeface="微软雅黑" panose="020B0503020204020204" pitchFamily="34" charset="-122"/>
                        <a:ea typeface="微软雅黑" panose="020B0503020204020204" pitchFamily="34" charset="-122"/>
                      </a:endParaRPr>
                    </a:p>
                  </a:txBody>
                  <a:tcPr marL="215900" marR="215900" marT="133350" marB="133350" anchor="ctr"/>
                </a:tc>
                <a:tc>
                  <a:txBody>
                    <a:bodyPr/>
                    <a:lstStyle/>
                    <a:p>
                      <a:pPr indent="0" algn="ctr" fontAlgn="auto">
                        <a:lnSpc>
                          <a:spcPts val="2000"/>
                        </a:lnSpc>
                        <a:spcBef>
                          <a:spcPts val="0"/>
                        </a:spcBef>
                        <a:spcAft>
                          <a:spcPts val="0"/>
                        </a:spcAft>
                        <a:buNone/>
                      </a:pPr>
                      <a:r>
                        <a:rPr lang="en-US" sz="1700" spc="130">
                          <a:latin typeface="微软雅黑" panose="020B0503020204020204" pitchFamily="34" charset="-122"/>
                          <a:ea typeface="微软雅黑" panose="020B0503020204020204" pitchFamily="34" charset="-122"/>
                        </a:rPr>
                        <a:t>建立偿债率指标</a:t>
                      </a:r>
                      <a:endParaRPr lang="en-US" sz="1700" spc="130">
                        <a:latin typeface="微软雅黑" panose="020B0503020204020204" pitchFamily="34" charset="-122"/>
                        <a:ea typeface="微软雅黑" panose="020B0503020204020204" pitchFamily="34" charset="-122"/>
                      </a:endParaRPr>
                    </a:p>
                  </a:txBody>
                  <a:tcPr marL="215900" marR="215900" marT="133350" marB="133350" anchor="ctr"/>
                </a:tc>
              </a:tr>
              <a:tr h="457200">
                <a:tc>
                  <a:txBody>
                    <a:bodyPr/>
                    <a:lstStyle/>
                    <a:p>
                      <a:pPr indent="0" algn="ctr" fontAlgn="auto">
                        <a:lnSpc>
                          <a:spcPts val="1500"/>
                        </a:lnSpc>
                        <a:spcBef>
                          <a:spcPts val="0"/>
                        </a:spcBef>
                        <a:spcAft>
                          <a:spcPts val="0"/>
                        </a:spcAft>
                        <a:buNone/>
                      </a:pPr>
                      <a:r>
                        <a:rPr lang="en-US" sz="1700" spc="130">
                          <a:latin typeface="微软雅黑" panose="020B0503020204020204" pitchFamily="34" charset="-122"/>
                          <a:ea typeface="微软雅黑" panose="020B0503020204020204" pitchFamily="34" charset="-122"/>
                        </a:rPr>
                        <a:t>匈牙利</a:t>
                      </a:r>
                      <a:endParaRPr lang="en-US" sz="1700" spc="130">
                        <a:latin typeface="微软雅黑" panose="020B0503020204020204" pitchFamily="34" charset="-122"/>
                        <a:ea typeface="微软雅黑" panose="020B0503020204020204" pitchFamily="34" charset="-122"/>
                      </a:endParaRPr>
                    </a:p>
                  </a:txBody>
                  <a:tcPr marL="215900" marR="215900" marT="133350" marB="133350" anchor="ctr"/>
                </a:tc>
                <a:tc>
                  <a:txBody>
                    <a:bodyPr/>
                    <a:lstStyle/>
                    <a:p>
                      <a:pPr indent="0" algn="ctr" fontAlgn="auto">
                        <a:lnSpc>
                          <a:spcPts val="1500"/>
                        </a:lnSpc>
                        <a:spcBef>
                          <a:spcPts val="0"/>
                        </a:spcBef>
                        <a:spcAft>
                          <a:spcPts val="0"/>
                        </a:spcAft>
                        <a:buNone/>
                      </a:pPr>
                      <a:r>
                        <a:rPr lang="en-US" sz="1700" spc="130">
                          <a:latin typeface="微软雅黑" panose="020B0503020204020204" pitchFamily="34" charset="-122"/>
                          <a:ea typeface="微软雅黑" panose="020B0503020204020204" pitchFamily="34" charset="-122"/>
                        </a:rPr>
                        <a:t>建立地方公债余额指标</a:t>
                      </a:r>
                      <a:endParaRPr lang="en-US" sz="1700" spc="130">
                        <a:latin typeface="微软雅黑" panose="020B0503020204020204" pitchFamily="34" charset="-122"/>
                        <a:ea typeface="微软雅黑" panose="020B0503020204020204" pitchFamily="34" charset="-122"/>
                      </a:endParaRPr>
                    </a:p>
                  </a:txBody>
                  <a:tcPr marL="215900" marR="215900" marT="133350" marB="133350" anchor="ctr"/>
                </a:tc>
              </a:tr>
              <a:tr h="457200">
                <a:tc>
                  <a:txBody>
                    <a:bodyPr/>
                    <a:lstStyle/>
                    <a:p>
                      <a:pPr indent="0" algn="ctr" fontAlgn="auto">
                        <a:lnSpc>
                          <a:spcPts val="1500"/>
                        </a:lnSpc>
                        <a:spcBef>
                          <a:spcPts val="0"/>
                        </a:spcBef>
                        <a:spcAft>
                          <a:spcPts val="0"/>
                        </a:spcAft>
                        <a:buNone/>
                      </a:pPr>
                      <a:r>
                        <a:rPr lang="en-US" sz="1700" spc="130">
                          <a:latin typeface="微软雅黑" panose="020B0503020204020204" pitchFamily="34" charset="-122"/>
                          <a:ea typeface="微软雅黑" panose="020B0503020204020204" pitchFamily="34" charset="-122"/>
                        </a:rPr>
                        <a:t>德国</a:t>
                      </a:r>
                      <a:endParaRPr lang="en-US" sz="1700" spc="130">
                        <a:latin typeface="微软雅黑" panose="020B0503020204020204" pitchFamily="34" charset="-122"/>
                        <a:ea typeface="微软雅黑" panose="020B0503020204020204" pitchFamily="34" charset="-122"/>
                      </a:endParaRPr>
                    </a:p>
                  </a:txBody>
                  <a:tcPr marL="215900" marR="215900" marT="133350" marB="133350" anchor="ctr"/>
                </a:tc>
                <a:tc>
                  <a:txBody>
                    <a:bodyPr/>
                    <a:lstStyle/>
                    <a:p>
                      <a:pPr indent="0" algn="ctr" fontAlgn="auto">
                        <a:lnSpc>
                          <a:spcPts val="1500"/>
                        </a:lnSpc>
                        <a:spcBef>
                          <a:spcPts val="0"/>
                        </a:spcBef>
                        <a:spcAft>
                          <a:spcPts val="0"/>
                        </a:spcAft>
                        <a:buNone/>
                      </a:pPr>
                      <a:r>
                        <a:rPr lang="en-US" sz="1700" spc="130">
                          <a:latin typeface="微软雅黑" panose="020B0503020204020204" pitchFamily="34" charset="-122"/>
                          <a:ea typeface="微软雅黑" panose="020B0503020204020204" pitchFamily="34" charset="-122"/>
                        </a:rPr>
                        <a:t>借债只能用于项目投资（即黄金准则）</a:t>
                      </a:r>
                      <a:endParaRPr lang="en-US" sz="1700" spc="130">
                        <a:latin typeface="微软雅黑" panose="020B0503020204020204" pitchFamily="34" charset="-122"/>
                        <a:ea typeface="微软雅黑" panose="020B0503020204020204" pitchFamily="34" charset="-122"/>
                      </a:endParaRPr>
                    </a:p>
                  </a:txBody>
                  <a:tcPr marL="215900" marR="215900" marT="133350" marB="133350" anchor="ctr"/>
                </a:tc>
              </a:tr>
            </a:tbl>
          </a:graphicData>
        </a:graphic>
      </p:graphicFrame>
      <p:sp>
        <p:nvSpPr>
          <p:cNvPr id="6" name="文本框 5"/>
          <p:cNvSpPr txBox="1"/>
          <p:nvPr/>
        </p:nvSpPr>
        <p:spPr>
          <a:xfrm>
            <a:off x="3561080" y="2946400"/>
            <a:ext cx="2823845" cy="368300"/>
          </a:xfrm>
          <a:prstGeom prst="rect">
            <a:avLst/>
          </a:prstGeom>
          <a:noFill/>
        </p:spPr>
        <p:txBody>
          <a:bodyPr wrap="square" rtlCol="0">
            <a:spAutoFit/>
          </a:bodyPr>
          <a:lstStyle/>
          <a:p>
            <a:r>
              <a:rPr lang="zh-CN" altLang="en-US" b="1">
                <a:latin typeface="微软雅黑" panose="020B0503020204020204" pitchFamily="34" charset="-122"/>
                <a:ea typeface="微软雅黑" panose="020B0503020204020204" pitchFamily="34" charset="-122"/>
              </a:rPr>
              <a:t>制度型管理的几种做法</a:t>
            </a:r>
            <a:endParaRPr lang="zh-CN" altLang="en-US" b="1">
              <a:latin typeface="微软雅黑" panose="020B0503020204020204" pitchFamily="34" charset="-122"/>
              <a:ea typeface="微软雅黑" panose="020B0503020204020204" pitchFamily="34" charset="-122"/>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fld id="{F923ED49-D744-4066-8B28-E413A5EA25A0}" type="slidenum">
              <a:rPr lang="zh-CN" altLang="en-US" smtClean="0"/>
            </a:fld>
            <a:endParaRPr lang="zh-CN" altLang="en-US"/>
          </a:p>
        </p:txBody>
      </p:sp>
      <p:sp>
        <p:nvSpPr>
          <p:cNvPr id="3" name="文本框 2"/>
          <p:cNvSpPr txBox="1"/>
          <p:nvPr/>
        </p:nvSpPr>
        <p:spPr>
          <a:xfrm>
            <a:off x="290195" y="1313180"/>
            <a:ext cx="8521065" cy="4733290"/>
          </a:xfrm>
          <a:prstGeom prst="rect">
            <a:avLst/>
          </a:prstGeom>
          <a:noFill/>
        </p:spPr>
        <p:txBody>
          <a:bodyPr wrap="square" rtlCol="0">
            <a:spAutoFit/>
          </a:bodyPr>
          <a:lstStyle/>
          <a:p>
            <a:pPr indent="457200" algn="just" fontAlgn="auto">
              <a:lnSpc>
                <a:spcPts val="2500"/>
              </a:lnSpc>
              <a:spcAft>
                <a:spcPts val="600"/>
              </a:spcAft>
              <a:extLst>
                <a:ext uri="{35155182-B16C-46BC-9424-99874614C6A1}">
                  <wpsdc:indentchars xmlns:wpsdc="http://www.wps.cn/officeDocument/2017/drawingmlCustomData" val="200" checksum="59296752"/>
                </a:ext>
              </a:extLst>
            </a:pPr>
            <a:r>
              <a:rPr lang="zh-CN" altLang="en-US">
                <a:latin typeface="微软雅黑" panose="020B0503020204020204" pitchFamily="34" charset="-122"/>
                <a:ea typeface="微软雅黑" panose="020B0503020204020204" pitchFamily="34" charset="-122"/>
                <a:cs typeface="微软雅黑" panose="020B0503020204020204" pitchFamily="34" charset="-122"/>
              </a:rPr>
              <a:t>在一些欧洲国家和澳大利亚，中央政府和地方政府通过协商机制来控制地方政府的债券发行规模。地方政府参与国家宏观调控政策的制订过程，并根据宏观调控的目的、财政政策的目标等确定各自的收支水平及债务规模。</a:t>
            </a:r>
            <a:endParaRPr lang="zh-CN" altLang="en-US">
              <a:latin typeface="微软雅黑" panose="020B0503020204020204" pitchFamily="34" charset="-122"/>
              <a:ea typeface="微软雅黑" panose="020B0503020204020204" pitchFamily="34" charset="-122"/>
              <a:cs typeface="微软雅黑" panose="020B0503020204020204" pitchFamily="34" charset="-122"/>
            </a:endParaRPr>
          </a:p>
          <a:p>
            <a:pPr indent="457200" algn="just" fontAlgn="auto">
              <a:lnSpc>
                <a:spcPts val="2500"/>
              </a:lnSpc>
              <a:spcAft>
                <a:spcPts val="600"/>
              </a:spcAft>
              <a:extLst>
                <a:ext uri="{35155182-B16C-46BC-9424-99874614C6A1}">
                  <wpsdc:indentchars xmlns:wpsdc="http://www.wps.cn/officeDocument/2017/drawingmlCustomData" val="200" checksum="59296752"/>
                </a:ext>
              </a:extLst>
            </a:pPr>
            <a:r>
              <a:rPr lang="zh-CN" altLang="en-US" b="1">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澳大利亚借款委员会</a:t>
            </a:r>
            <a:r>
              <a:rPr lang="zh-CN" altLang="en-US">
                <a:latin typeface="微软雅黑" panose="020B0503020204020204" pitchFamily="34" charset="-122"/>
                <a:ea typeface="微软雅黑" panose="020B0503020204020204" pitchFamily="34" charset="-122"/>
                <a:cs typeface="微软雅黑" panose="020B0503020204020204" pitchFamily="34" charset="-122"/>
              </a:rPr>
              <a:t>于1929年成立，该委员会由中央政府财政部长（出任委员会主席）、各州首长或财政部长等9人组成。借款委员会的主要任务是，为联邦政府和地方各州制定总体借款融资计划；各级政府须将其借款计划报告呈报给借款委员会，借款委员会则在综合分析金融市场和宏观经济的基础上，对借款计划进行审查，并协调和确定各级政府的具体借款融资计划；借款委员会还负责审查各级政府呈报的季度报告和年度报告，并鼓励和支持金融市场对整个借款融资及其使用情况实施监督，等等。</a:t>
            </a:r>
            <a:endParaRPr lang="zh-CN" altLang="en-US">
              <a:latin typeface="微软雅黑" panose="020B0503020204020204" pitchFamily="34" charset="-122"/>
              <a:ea typeface="微软雅黑" panose="020B0503020204020204" pitchFamily="34" charset="-122"/>
              <a:cs typeface="微软雅黑" panose="020B0503020204020204" pitchFamily="34" charset="-122"/>
            </a:endParaRPr>
          </a:p>
          <a:p>
            <a:pPr indent="457200" algn="just" fontAlgn="auto">
              <a:lnSpc>
                <a:spcPts val="2500"/>
              </a:lnSpc>
              <a:spcAft>
                <a:spcPts val="600"/>
              </a:spcAft>
              <a:extLst>
                <a:ext uri="{35155182-B16C-46BC-9424-99874614C6A1}">
                  <wpsdc:indentchars xmlns:wpsdc="http://www.wps.cn/officeDocument/2017/drawingmlCustomData" val="200" checksum="59296752"/>
                </a:ext>
              </a:extLst>
            </a:pPr>
            <a:r>
              <a:rPr lang="zh-CN" altLang="en-US" b="1">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这种方法的优点在于</a:t>
            </a:r>
            <a:r>
              <a:rPr lang="zh-CN" altLang="en-US">
                <a:latin typeface="微软雅黑" panose="020B0503020204020204" pitchFamily="34" charset="-122"/>
                <a:ea typeface="微软雅黑" panose="020B0503020204020204" pitchFamily="34" charset="-122"/>
                <a:cs typeface="微软雅黑" panose="020B0503020204020204" pitchFamily="34" charset="-122"/>
              </a:rPr>
              <a:t>其结合了上述其他三种方法的优点，通过各级政府的相互协商和协调，即保证了宏观调控政策的一致性，又使政策保持充分的灵活性，而且也使中央政府免于担保地方政府债务。但这一制度的缺点在于它降低了中央政府的权威性，且可能造成地方政府预算软约束。</a:t>
            </a:r>
            <a:endParaRPr lang="zh-CN" altLang="en-US">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4" name="文本框 3"/>
          <p:cNvSpPr txBox="1"/>
          <p:nvPr/>
        </p:nvSpPr>
        <p:spPr>
          <a:xfrm>
            <a:off x="807085" y="770890"/>
            <a:ext cx="8039100" cy="521970"/>
          </a:xfrm>
          <a:prstGeom prst="rect">
            <a:avLst/>
          </a:prstGeom>
          <a:noFill/>
        </p:spPr>
        <p:txBody>
          <a:bodyPr wrap="square" rtlCol="0">
            <a:spAutoFit/>
          </a:bodyPr>
          <a:lstStyle/>
          <a:p>
            <a:r>
              <a:rPr lang="zh-CN" altLang="en-US" sz="2800" b="1">
                <a:latin typeface="微软雅黑" panose="020B0503020204020204" pitchFamily="34" charset="-122"/>
                <a:ea typeface="微软雅黑" panose="020B0503020204020204" pitchFamily="34" charset="-122"/>
                <a:cs typeface="微软雅黑" panose="020B0503020204020204" pitchFamily="34" charset="-122"/>
              </a:rPr>
              <a:t>四、</a:t>
            </a:r>
            <a:r>
              <a:rPr lang="zh-CN" altLang="en-US" sz="2800" b="1">
                <a:latin typeface="微软雅黑" panose="020B0503020204020204" pitchFamily="34" charset="-122"/>
                <a:ea typeface="微软雅黑" panose="020B0503020204020204" pitchFamily="34" charset="-122"/>
                <a:cs typeface="微软雅黑" panose="020B0503020204020204" pitchFamily="34" charset="-122"/>
                <a:sym typeface="+mn-ea"/>
              </a:rPr>
              <a:t>合作型管理（</a:t>
            </a:r>
            <a:r>
              <a:rPr lang="en-US" altLang="zh-CN" sz="2800" b="1">
                <a:latin typeface="微软雅黑" panose="020B0503020204020204" pitchFamily="34" charset="-122"/>
                <a:ea typeface="微软雅黑" panose="020B0503020204020204" pitchFamily="34" charset="-122"/>
                <a:cs typeface="微软雅黑" panose="020B0503020204020204" pitchFamily="34" charset="-122"/>
                <a:sym typeface="+mn-ea"/>
              </a:rPr>
              <a:t>c</a:t>
            </a:r>
            <a:r>
              <a:rPr lang="zh-CN" altLang="en-US" sz="2800" b="1">
                <a:latin typeface="微软雅黑" panose="020B0503020204020204" pitchFamily="34" charset="-122"/>
                <a:ea typeface="微软雅黑" panose="020B0503020204020204" pitchFamily="34" charset="-122"/>
                <a:cs typeface="微软雅黑" panose="020B0503020204020204" pitchFamily="34" charset="-122"/>
                <a:sym typeface="+mn-ea"/>
              </a:rPr>
              <a:t>ooperative arrangements）</a:t>
            </a:r>
            <a:endParaRPr lang="zh-CN" altLang="en-US" sz="2800" b="1">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spTree>
  </p:cSld>
  <p:clrMapOvr>
    <a:masterClrMapping/>
  </p:clrMapOvr>
</p:sld>
</file>

<file path=ppt/tags/tag1.xml><?xml version="1.0" encoding="utf-8"?>
<p:tagLst xmlns:p="http://schemas.openxmlformats.org/presentationml/2006/main">
  <p:tag name="KSO_WM_UNIT_TABLE_BEAUTIFY" val="smartTable{4d4ae221-8a5b-4e11-bbd7-0bf289e14dd6}"/>
  <p:tag name="TABLE_RECT" val="36*139.95*648*324.5"/>
  <p:tag name="TABLE_EMPHASIZE_COLOR" val="6579300"/>
  <p:tag name="TABLE_ONEKEY_SKIN_IDX" val="0"/>
  <p:tag name="TABLE_SKINIDX" val="-1"/>
  <p:tag name="TABLE_COLORIDX" val="l"/>
</p:tagLst>
</file>

<file path=ppt/tags/tag2.xml><?xml version="1.0" encoding="utf-8"?>
<p:tagLst xmlns:p="http://schemas.openxmlformats.org/presentationml/2006/main">
  <p:tag name="KSO_WM_UNIT_TABLE_BEAUTIFY" val="smartTable{72415ef5-a9a7-4d8a-8e8a-24fa655baff7}"/>
  <p:tag name="TABLE_RECT" val="36*276.425*648*181"/>
  <p:tag name="TABLE_EMPHASIZE_COLOR" val="6579300"/>
  <p:tag name="TABLE_ONEKEY_SKIN_IDX" val="0"/>
  <p:tag name="TABLE_SKINIDX" val="-1"/>
  <p:tag name="TABLE_COLORIDX" val="l"/>
</p:tagLst>
</file>

<file path=ppt/tags/tag3.xml><?xml version="1.0" encoding="utf-8"?>
<p:tagLst xmlns:p="http://schemas.openxmlformats.org/presentationml/2006/main">
  <p:tag name="KSO_WM_UNIT_TABLE_BEAUTIFY" val="smartTable{868cfa0f-d789-4ba2-be02-b4c2e8fba3e5}"/>
  <p:tag name="TABLE_RECT" val="28.5616*170.838*473.05*279"/>
  <p:tag name="TABLE_EMPHASIZE_COLOR" val="6579300"/>
  <p:tag name="TABLE_ONEKEY_SKIN_IDX" val="0"/>
  <p:tag name="TABLE_SKINIDX" val="-1"/>
  <p:tag name="TABLE_COLORIDX" val="l"/>
</p:tagLst>
</file>

<file path=ppt/theme/theme1.xml><?xml version="1.0" encoding="utf-8"?>
<a:theme xmlns:a="http://schemas.openxmlformats.org/drawingml/2006/main" name="内容提纲">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内容提纲">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8650</Words>
  <Application>WPS 演示</Application>
  <PresentationFormat>全屏显示(4:3)</PresentationFormat>
  <Paragraphs>427</Paragraphs>
  <Slides>28</Slides>
  <Notes>1</Notes>
  <HiddenSlides>0</HiddenSlides>
  <MMClips>0</MMClips>
  <ScaleCrop>false</ScaleCrop>
  <HeadingPairs>
    <vt:vector size="6" baseType="variant">
      <vt:variant>
        <vt:lpstr>已用的字体</vt:lpstr>
      </vt:variant>
      <vt:variant>
        <vt:i4>11</vt:i4>
      </vt:variant>
      <vt:variant>
        <vt:lpstr>主题</vt:lpstr>
      </vt:variant>
      <vt:variant>
        <vt:i4>2</vt:i4>
      </vt:variant>
      <vt:variant>
        <vt:lpstr>幻灯片标题</vt:lpstr>
      </vt:variant>
      <vt:variant>
        <vt:i4>28</vt:i4>
      </vt:variant>
    </vt:vector>
  </HeadingPairs>
  <TitlesOfParts>
    <vt:vector size="41" baseType="lpstr">
      <vt:lpstr>Arial</vt:lpstr>
      <vt:lpstr>宋体</vt:lpstr>
      <vt:lpstr>Wingdings</vt:lpstr>
      <vt:lpstr>微软雅黑</vt:lpstr>
      <vt:lpstr>Broadway</vt:lpstr>
      <vt:lpstr>Arial Narrow</vt:lpstr>
      <vt:lpstr>Times New Roman</vt:lpstr>
      <vt:lpstr>Impact</vt:lpstr>
      <vt:lpstr>Wingdings</vt:lpstr>
      <vt:lpstr>Calibri</vt:lpstr>
      <vt:lpstr>Arial Unicode MS</vt:lpstr>
      <vt:lpstr>内容提纲</vt:lpstr>
      <vt:lpstr>1_内容提纲</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Hewlett-Packard Company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幻灯片 1</dc:title>
  <dc:creator>杨雯君</dc:creator>
  <cp:lastModifiedBy>磬苑听雨</cp:lastModifiedBy>
  <cp:revision>442</cp:revision>
  <cp:lastPrinted>2019-09-09T08:25:00Z</cp:lastPrinted>
  <dcterms:created xsi:type="dcterms:W3CDTF">2014-10-28T12:04:00Z</dcterms:created>
  <dcterms:modified xsi:type="dcterms:W3CDTF">2020-08-18T12:49:14Z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2052-11.1.0.9912</vt:lpwstr>
  </property>
</Properties>
</file>