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29"/>
  </p:notesMasterIdLst>
  <p:handoutMasterIdLst>
    <p:handoutMasterId r:id="rId30"/>
  </p:handoutMasterIdLst>
  <p:sldIdLst>
    <p:sldId id="395" r:id="rId2"/>
    <p:sldId id="361" r:id="rId3"/>
    <p:sldId id="367" r:id="rId4"/>
    <p:sldId id="362" r:id="rId5"/>
    <p:sldId id="369" r:id="rId6"/>
    <p:sldId id="370" r:id="rId7"/>
    <p:sldId id="371" r:id="rId8"/>
    <p:sldId id="372" r:id="rId9"/>
    <p:sldId id="373" r:id="rId10"/>
    <p:sldId id="374" r:id="rId11"/>
    <p:sldId id="375" r:id="rId12"/>
    <p:sldId id="376" r:id="rId13"/>
    <p:sldId id="377" r:id="rId14"/>
    <p:sldId id="379" r:id="rId15"/>
    <p:sldId id="380" r:id="rId16"/>
    <p:sldId id="378" r:id="rId17"/>
    <p:sldId id="381" r:id="rId18"/>
    <p:sldId id="382" r:id="rId19"/>
    <p:sldId id="383" r:id="rId20"/>
    <p:sldId id="384" r:id="rId21"/>
    <p:sldId id="385" r:id="rId22"/>
    <p:sldId id="386" r:id="rId23"/>
    <p:sldId id="387" r:id="rId24"/>
    <p:sldId id="388" r:id="rId25"/>
    <p:sldId id="389" r:id="rId26"/>
    <p:sldId id="390" r:id="rId27"/>
    <p:sldId id="391" r:id="rId28"/>
  </p:sldIdLst>
  <p:sldSz cx="9144000" cy="6858000" type="screen4x3"/>
  <p:notesSz cx="6805613" cy="9939338"/>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45E5C"/>
    <a:srgbClr val="861C1C"/>
    <a:srgbClr val="FFFFFF"/>
    <a:srgbClr val="CE7674"/>
    <a:srgbClr val="912D2D"/>
    <a:srgbClr val="B54441"/>
    <a:srgbClr val="B81A1A"/>
    <a:srgbClr val="8832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浅色样式 2 - 强调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中度样式 1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12" autoAdjust="0"/>
    <p:restoredTop sz="94660"/>
  </p:normalViewPr>
  <p:slideViewPr>
    <p:cSldViewPr>
      <p:cViewPr varScale="1">
        <p:scale>
          <a:sx n="81" d="100"/>
          <a:sy n="81" d="100"/>
        </p:scale>
        <p:origin x="1517"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60" d="100"/>
          <a:sy n="60" d="100"/>
        </p:scale>
        <p:origin x="3274" y="5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841" cy="497444"/>
          </a:xfrm>
          <a:prstGeom prst="rect">
            <a:avLst/>
          </a:prstGeom>
        </p:spPr>
        <p:txBody>
          <a:bodyPr vert="horz" lIns="91541" tIns="45770" rIns="91541" bIns="45770" rtlCol="0"/>
          <a:lstStyle>
            <a:lvl1pPr algn="l">
              <a:defRPr sz="1200"/>
            </a:lvl1pPr>
          </a:lstStyle>
          <a:p>
            <a:endParaRPr lang="zh-CN" altLang="en-US"/>
          </a:p>
        </p:txBody>
      </p:sp>
      <p:sp>
        <p:nvSpPr>
          <p:cNvPr id="3" name="日期占位符 2"/>
          <p:cNvSpPr>
            <a:spLocks noGrp="1"/>
          </p:cNvSpPr>
          <p:nvPr>
            <p:ph type="dt" sz="quarter" idx="1"/>
          </p:nvPr>
        </p:nvSpPr>
        <p:spPr>
          <a:xfrm>
            <a:off x="3854183" y="0"/>
            <a:ext cx="2949841" cy="497444"/>
          </a:xfrm>
          <a:prstGeom prst="rect">
            <a:avLst/>
          </a:prstGeom>
        </p:spPr>
        <p:txBody>
          <a:bodyPr vert="horz" lIns="91541" tIns="45770" rIns="91541" bIns="45770" rtlCol="0"/>
          <a:lstStyle>
            <a:lvl1pPr algn="r">
              <a:defRPr sz="1200"/>
            </a:lvl1pPr>
          </a:lstStyle>
          <a:p>
            <a:fld id="{64719456-2835-4928-A281-68A0F9C2A5AA}" type="datetimeFigureOut">
              <a:rPr lang="zh-CN" altLang="en-US" smtClean="0"/>
              <a:pPr/>
              <a:t>2020-08-18</a:t>
            </a:fld>
            <a:endParaRPr lang="zh-CN" altLang="en-US"/>
          </a:p>
        </p:txBody>
      </p:sp>
      <p:sp>
        <p:nvSpPr>
          <p:cNvPr id="4" name="页脚占位符 3"/>
          <p:cNvSpPr>
            <a:spLocks noGrp="1"/>
          </p:cNvSpPr>
          <p:nvPr>
            <p:ph type="ftr" sz="quarter" idx="2"/>
          </p:nvPr>
        </p:nvSpPr>
        <p:spPr>
          <a:xfrm>
            <a:off x="0" y="9440305"/>
            <a:ext cx="2949841" cy="497444"/>
          </a:xfrm>
          <a:prstGeom prst="rect">
            <a:avLst/>
          </a:prstGeom>
        </p:spPr>
        <p:txBody>
          <a:bodyPr vert="horz" lIns="91541" tIns="45770" rIns="91541" bIns="4577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54183" y="9440305"/>
            <a:ext cx="2949841" cy="497444"/>
          </a:xfrm>
          <a:prstGeom prst="rect">
            <a:avLst/>
          </a:prstGeom>
        </p:spPr>
        <p:txBody>
          <a:bodyPr vert="horz" lIns="91541" tIns="45770" rIns="91541" bIns="45770" rtlCol="0" anchor="b"/>
          <a:lstStyle>
            <a:lvl1pPr algn="r">
              <a:defRPr sz="1200"/>
            </a:lvl1pPr>
          </a:lstStyle>
          <a:p>
            <a:fld id="{8A5F2980-1293-457D-A001-1832DD1489BB}" type="slidenum">
              <a:rPr lang="zh-CN" altLang="en-US" smtClean="0"/>
              <a:pPr/>
              <a:t>‹#›</a:t>
            </a:fld>
            <a:endParaRPr lang="zh-CN" altLang="en-US"/>
          </a:p>
        </p:txBody>
      </p:sp>
    </p:spTree>
    <p:extLst>
      <p:ext uri="{BB962C8B-B14F-4D97-AF65-F5344CB8AC3E}">
        <p14:creationId xmlns:p14="http://schemas.microsoft.com/office/powerpoint/2010/main" val="33452064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099" cy="496967"/>
          </a:xfrm>
          <a:prstGeom prst="rect">
            <a:avLst/>
          </a:prstGeom>
        </p:spPr>
        <p:txBody>
          <a:bodyPr vert="horz" lIns="91541" tIns="45770" rIns="91541" bIns="45770" rtlCol="0"/>
          <a:lstStyle>
            <a:lvl1pPr algn="l">
              <a:defRPr sz="1200"/>
            </a:lvl1pPr>
          </a:lstStyle>
          <a:p>
            <a:endParaRPr lang="zh-CN" altLang="en-US"/>
          </a:p>
        </p:txBody>
      </p:sp>
      <p:sp>
        <p:nvSpPr>
          <p:cNvPr id="3" name="日期占位符 2"/>
          <p:cNvSpPr>
            <a:spLocks noGrp="1"/>
          </p:cNvSpPr>
          <p:nvPr>
            <p:ph type="dt" idx="1"/>
          </p:nvPr>
        </p:nvSpPr>
        <p:spPr>
          <a:xfrm>
            <a:off x="3854940" y="0"/>
            <a:ext cx="2949099" cy="496967"/>
          </a:xfrm>
          <a:prstGeom prst="rect">
            <a:avLst/>
          </a:prstGeom>
        </p:spPr>
        <p:txBody>
          <a:bodyPr vert="horz" lIns="91541" tIns="45770" rIns="91541" bIns="45770" rtlCol="0"/>
          <a:lstStyle>
            <a:lvl1pPr algn="r">
              <a:defRPr sz="1200"/>
            </a:lvl1pPr>
          </a:lstStyle>
          <a:p>
            <a:fld id="{46213B63-BE5A-4FA6-87AB-48DCD7231004}" type="datetimeFigureOut">
              <a:rPr lang="zh-CN" altLang="en-US" smtClean="0"/>
              <a:pPr/>
              <a:t>2020-08-18</a:t>
            </a:fld>
            <a:endParaRPr lang="zh-CN" altLang="en-US"/>
          </a:p>
        </p:txBody>
      </p:sp>
      <p:sp>
        <p:nvSpPr>
          <p:cNvPr id="4" name="幻灯片图像占位符 3"/>
          <p:cNvSpPr>
            <a:spLocks noGrp="1" noRot="1" noChangeAspect="1"/>
          </p:cNvSpPr>
          <p:nvPr>
            <p:ph type="sldImg" idx="2"/>
          </p:nvPr>
        </p:nvSpPr>
        <p:spPr>
          <a:xfrm>
            <a:off x="919163" y="746125"/>
            <a:ext cx="4967287" cy="3725863"/>
          </a:xfrm>
          <a:prstGeom prst="rect">
            <a:avLst/>
          </a:prstGeom>
          <a:noFill/>
          <a:ln w="12700">
            <a:solidFill>
              <a:prstClr val="black"/>
            </a:solidFill>
          </a:ln>
        </p:spPr>
        <p:txBody>
          <a:bodyPr vert="horz" lIns="91541" tIns="45770" rIns="91541" bIns="45770" rtlCol="0" anchor="ctr"/>
          <a:lstStyle/>
          <a:p>
            <a:endParaRPr lang="zh-CN" altLang="en-US"/>
          </a:p>
        </p:txBody>
      </p:sp>
      <p:sp>
        <p:nvSpPr>
          <p:cNvPr id="5" name="备注占位符 4"/>
          <p:cNvSpPr>
            <a:spLocks noGrp="1"/>
          </p:cNvSpPr>
          <p:nvPr>
            <p:ph type="body" sz="quarter" idx="3"/>
          </p:nvPr>
        </p:nvSpPr>
        <p:spPr>
          <a:xfrm>
            <a:off x="680562" y="4721186"/>
            <a:ext cx="5444490" cy="4472702"/>
          </a:xfrm>
          <a:prstGeom prst="rect">
            <a:avLst/>
          </a:prstGeom>
        </p:spPr>
        <p:txBody>
          <a:bodyPr vert="horz" lIns="91541" tIns="45770" rIns="91541" bIns="4577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440647"/>
            <a:ext cx="2949099" cy="496967"/>
          </a:xfrm>
          <a:prstGeom prst="rect">
            <a:avLst/>
          </a:prstGeom>
        </p:spPr>
        <p:txBody>
          <a:bodyPr vert="horz" lIns="91541" tIns="45770" rIns="91541" bIns="4577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4940" y="9440647"/>
            <a:ext cx="2949099" cy="496967"/>
          </a:xfrm>
          <a:prstGeom prst="rect">
            <a:avLst/>
          </a:prstGeom>
        </p:spPr>
        <p:txBody>
          <a:bodyPr vert="horz" lIns="91541" tIns="45770" rIns="91541" bIns="45770" rtlCol="0" anchor="b"/>
          <a:lstStyle>
            <a:lvl1pPr algn="r">
              <a:defRPr sz="1200"/>
            </a:lvl1pPr>
          </a:lstStyle>
          <a:p>
            <a:fld id="{AC79B8D5-E041-4676-B01A-3711C31D4727}" type="slidenum">
              <a:rPr lang="zh-CN" altLang="en-US" smtClean="0"/>
              <a:pPr/>
              <a:t>‹#›</a:t>
            </a:fld>
            <a:endParaRPr lang="zh-CN" altLang="en-US"/>
          </a:p>
        </p:txBody>
      </p:sp>
    </p:spTree>
    <p:extLst>
      <p:ext uri="{BB962C8B-B14F-4D97-AF65-F5344CB8AC3E}">
        <p14:creationId xmlns:p14="http://schemas.microsoft.com/office/powerpoint/2010/main" val="1190037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FEC64B18-8D32-40D2-A41F-46CC6ED2F309}" type="datetime1">
              <a:rPr lang="zh-CN" altLang="en-US" smtClean="0"/>
              <a:pPr/>
              <a:t>2020-08-18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923ED49-D744-4066-8B28-E413A5EA25A0}"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内容提纲">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2A695BA6-E5E3-40C7-B288-73EF1A1EDBFA}" type="datetime1">
              <a:rPr lang="zh-CN" altLang="en-US" smtClean="0"/>
              <a:t>2020-08-18</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30F11AE2-8E3C-4A92-9BBF-8CC289021EE2}" type="slidenum">
              <a:rPr lang="zh-CN" altLang="en-US"/>
              <a:pPr>
                <a:defRPr/>
              </a:pPr>
              <a:t>‹#›</a:t>
            </a:fld>
            <a:endParaRPr lang="zh-CN" altLang="en-US"/>
          </a:p>
        </p:txBody>
      </p:sp>
      <p:pic>
        <p:nvPicPr>
          <p:cNvPr id="6"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492500" y="647700"/>
            <a:ext cx="5616575"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17727090"/>
      </p:ext>
    </p:extLst>
  </p:cSld>
  <p:clrMapOvr>
    <a:masterClrMapping/>
  </p:clrMapOvr>
</p:sldLayout>
</file>

<file path=ppt/slideMasters/_rels/slideMaster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theme" Target="../theme/theme1.xml"/><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F440A167-6DD1-40EE-B7AA-ADCE863D817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889"/>
            <a:ext cx="9144000" cy="6858000"/>
          </a:xfrm>
          <a:prstGeom prst="rect">
            <a:avLst/>
          </a:prstGeom>
          <a:blipFill dpi="0" rotWithShape="1">
            <a:blip r:embed="rId5"/>
            <a:srcRect/>
            <a:tile tx="0" ty="0" sx="100000" sy="100000" flip="none" algn="tl"/>
          </a:blipFill>
        </p:spPr>
      </p:pic>
      <p:sp>
        <p:nvSpPr>
          <p:cNvPr id="3" name="矩形 2">
            <a:extLst>
              <a:ext uri="{FF2B5EF4-FFF2-40B4-BE49-F238E27FC236}">
                <a16:creationId xmlns:a16="http://schemas.microsoft.com/office/drawing/2014/main" id="{DF47AA83-DBD1-44C5-98FB-A53BA946FBA9}"/>
              </a:ext>
            </a:extLst>
          </p:cNvPr>
          <p:cNvSpPr/>
          <p:nvPr userDrawn="1"/>
        </p:nvSpPr>
        <p:spPr>
          <a:xfrm>
            <a:off x="0" y="0"/>
            <a:ext cx="9144000" cy="68580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46000A-C4A4-4253-AE5B-9F85619A0101}" type="datetime1">
              <a:rPr lang="zh-CN" altLang="en-US" smtClean="0"/>
              <a:pPr/>
              <a:t>2020-08-18</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23ED49-D744-4066-8B28-E413A5EA25A0}" type="slidenum">
              <a:rPr lang="zh-CN" altLang="en-US" smtClean="0"/>
              <a:pPr/>
              <a:t>‹#›</a:t>
            </a:fld>
            <a:endParaRPr lang="zh-CN" altLang="en-US"/>
          </a:p>
        </p:txBody>
      </p:sp>
      <p:pic>
        <p:nvPicPr>
          <p:cNvPr id="8" name="Picture 3"/>
          <p:cNvPicPr>
            <a:picLocks noChangeAspect="1" noChangeArrowheads="1"/>
          </p:cNvPicPr>
          <p:nvPr userDrawn="1"/>
        </p:nvPicPr>
        <p:blipFill>
          <a:blip r:embed="rId6" cstate="print"/>
          <a:srcRect/>
          <a:stretch>
            <a:fillRect/>
          </a:stretch>
        </p:blipFill>
        <p:spPr bwMode="auto">
          <a:xfrm>
            <a:off x="2737731" y="647700"/>
            <a:ext cx="6409283" cy="45719"/>
          </a:xfrm>
          <a:prstGeom prst="rect">
            <a:avLst/>
          </a:prstGeom>
          <a:noFill/>
          <a:ln w="9525">
            <a:noFill/>
            <a:miter lim="800000"/>
            <a:headEnd/>
            <a:tailEnd/>
          </a:ln>
        </p:spPr>
      </p:pic>
      <p:sp>
        <p:nvSpPr>
          <p:cNvPr id="10" name="TextBox 9"/>
          <p:cNvSpPr txBox="1"/>
          <p:nvPr userDrawn="1"/>
        </p:nvSpPr>
        <p:spPr>
          <a:xfrm>
            <a:off x="2807804" y="185519"/>
            <a:ext cx="3528392" cy="400110"/>
          </a:xfrm>
          <a:prstGeom prst="rect">
            <a:avLst/>
          </a:prstGeom>
          <a:noFill/>
        </p:spPr>
        <p:txBody>
          <a:bodyPr wrap="square" rtlCol="0">
            <a:spAutoFit/>
          </a:bodyPr>
          <a:lstStyle/>
          <a:p>
            <a:r>
              <a:rPr lang="zh-CN" altLang="en-US" sz="2000" b="1" dirty="0">
                <a:solidFill>
                  <a:srgbClr val="883230"/>
                </a:solidFill>
                <a:latin typeface="微软雅黑" pitchFamily="34" charset="-122"/>
                <a:ea typeface="微软雅黑" pitchFamily="34" charset="-122"/>
              </a:rPr>
              <a:t>第七章：国债招标方法</a:t>
            </a:r>
          </a:p>
        </p:txBody>
      </p:sp>
      <p:pic>
        <p:nvPicPr>
          <p:cNvPr id="17" name="图片 16">
            <a:extLst>
              <a:ext uri="{FF2B5EF4-FFF2-40B4-BE49-F238E27FC236}">
                <a16:creationId xmlns:a16="http://schemas.microsoft.com/office/drawing/2014/main" id="{9F350299-9122-46A0-9E41-F17255A834FF}"/>
              </a:ext>
            </a:extLst>
          </p:cNvPr>
          <p:cNvPicPr>
            <a:picLocks noChangeAspect="1"/>
          </p:cNvPicPr>
          <p:nvPr userDrawn="1"/>
        </p:nvPicPr>
        <p:blipFill>
          <a:blip r:embed="rId7">
            <a:extLst>
              <a:ext uri="{BEBA8EAE-BF5A-486C-A8C5-ECC9F3942E4B}">
                <a14:imgProps xmlns:a14="http://schemas.microsoft.com/office/drawing/2010/main">
                  <a14:imgLayer r:embed="rId8">
                    <a14:imgEffect>
                      <a14:saturation sat="33000"/>
                    </a14:imgEffect>
                  </a14:imgLayer>
                </a14:imgProps>
              </a:ext>
              <a:ext uri="{28A0092B-C50C-407E-A947-70E740481C1C}">
                <a14:useLocalDpi xmlns:a14="http://schemas.microsoft.com/office/drawing/2010/main" val="0"/>
              </a:ext>
            </a:extLst>
          </a:blip>
          <a:stretch>
            <a:fillRect/>
          </a:stretch>
        </p:blipFill>
        <p:spPr>
          <a:xfrm>
            <a:off x="323528" y="-55685"/>
            <a:ext cx="2088232" cy="959874"/>
          </a:xfrm>
          <a:prstGeom prst="rect">
            <a:avLst/>
          </a:prstGeom>
        </p:spPr>
      </p:pic>
    </p:spTree>
  </p:cSld>
  <p:clrMap bg1="lt1" tx1="dk1" bg2="lt2" tx2="dk2" accent1="accent1" accent2="accent2" accent3="accent3" accent4="accent4" accent5="accent5" accent6="accent6" hlink="hlink" folHlink="folHlink"/>
  <p:sldLayoutIdLst>
    <p:sldLayoutId id="2147483675" r:id="rId1"/>
    <p:sldLayoutId id="214748369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0A9BA0AA-63AE-430E-85FE-CE8AFB223565}"/>
              </a:ext>
            </a:extLst>
          </p:cNvPr>
          <p:cNvGrpSpPr/>
          <p:nvPr/>
        </p:nvGrpSpPr>
        <p:grpSpPr>
          <a:xfrm>
            <a:off x="0" y="-130034"/>
            <a:ext cx="9194697" cy="6988034"/>
            <a:chOff x="0" y="-130034"/>
            <a:chExt cx="9194697" cy="6988034"/>
          </a:xfrm>
        </p:grpSpPr>
        <p:pic>
          <p:nvPicPr>
            <p:cNvPr id="14" name="图片 13">
              <a:extLst>
                <a:ext uri="{FF2B5EF4-FFF2-40B4-BE49-F238E27FC236}">
                  <a16:creationId xmlns:a16="http://schemas.microsoft.com/office/drawing/2014/main" id="{4F7B7475-A405-415F-8B82-4FD3FF5F54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图片 3">
              <a:extLst>
                <a:ext uri="{FF2B5EF4-FFF2-40B4-BE49-F238E27FC236}">
                  <a16:creationId xmlns:a16="http://schemas.microsoft.com/office/drawing/2014/main" id="{D961BAB9-F298-4E76-8B8E-911DCAC6CD32}"/>
                </a:ext>
              </a:extLst>
            </p:cNvPr>
            <p:cNvPicPr>
              <a:picLocks noChangeAspect="1"/>
            </p:cNvPicPr>
            <p:nvPr/>
          </p:nvPicPr>
          <p:blipFill rotWithShape="1">
            <a:blip r:embed="rId3">
              <a:extLst>
                <a:ext uri="{28A0092B-C50C-407E-A947-70E740481C1C}">
                  <a14:useLocalDpi xmlns:a14="http://schemas.microsoft.com/office/drawing/2010/main" val="0"/>
                </a:ext>
              </a:extLst>
            </a:blip>
            <a:srcRect l="312" r="21369" b="30130"/>
            <a:stretch/>
          </p:blipFill>
          <p:spPr>
            <a:xfrm>
              <a:off x="0" y="4456758"/>
              <a:ext cx="9144000" cy="2401242"/>
            </a:xfrm>
            <a:prstGeom prst="rect">
              <a:avLst/>
            </a:prstGeom>
          </p:spPr>
        </p:pic>
        <p:pic>
          <p:nvPicPr>
            <p:cNvPr id="3" name="图片 2" descr="ae0cee267f1ee9feed0c653156ff6309">
              <a:extLst>
                <a:ext uri="{FF2B5EF4-FFF2-40B4-BE49-F238E27FC236}">
                  <a16:creationId xmlns:a16="http://schemas.microsoft.com/office/drawing/2014/main" id="{03048A70-7EDA-4477-A7B2-3F909820731E}"/>
                </a:ext>
              </a:extLst>
            </p:cNvPr>
            <p:cNvPicPr>
              <a:picLocks noChangeAspect="1"/>
            </p:cNvPicPr>
            <p:nvPr/>
          </p:nvPicPr>
          <p:blipFill>
            <a:blip r:embed="rId4"/>
            <a:stretch>
              <a:fillRect/>
            </a:stretch>
          </p:blipFill>
          <p:spPr>
            <a:xfrm>
              <a:off x="6606154" y="-130034"/>
              <a:ext cx="2588543" cy="2058220"/>
            </a:xfrm>
            <a:prstGeom prst="rect">
              <a:avLst/>
            </a:prstGeom>
          </p:spPr>
        </p:pic>
      </p:grpSp>
      <p:sp>
        <p:nvSpPr>
          <p:cNvPr id="8" name="TextBox 7"/>
          <p:cNvSpPr txBox="1"/>
          <p:nvPr/>
        </p:nvSpPr>
        <p:spPr>
          <a:xfrm>
            <a:off x="571472" y="1700808"/>
            <a:ext cx="8001056" cy="2010359"/>
          </a:xfrm>
          <a:prstGeom prst="rect">
            <a:avLst/>
          </a:prstGeom>
          <a:noFill/>
        </p:spPr>
        <p:txBody>
          <a:bodyPr wrap="square">
            <a:spAutoFit/>
          </a:bodyPr>
          <a:lstStyle/>
          <a:p>
            <a:pPr algn="ctr" fontAlgn="auto">
              <a:lnSpc>
                <a:spcPct val="150000"/>
              </a:lnSpc>
              <a:spcBef>
                <a:spcPts val="0"/>
              </a:spcBef>
              <a:spcAft>
                <a:spcPts val="600"/>
              </a:spcAft>
              <a:defRPr/>
            </a:pPr>
            <a:r>
              <a:rPr lang="zh-CN" altLang="en-US" sz="4800" b="1" spc="300" dirty="0">
                <a:solidFill>
                  <a:srgbClr val="740000"/>
                </a:solidFill>
                <a:latin typeface="微软雅黑" pitchFamily="34" charset="-122"/>
                <a:ea typeface="微软雅黑" pitchFamily="34" charset="-122"/>
              </a:rPr>
              <a:t>公债学</a:t>
            </a:r>
            <a:endParaRPr lang="en-US" altLang="zh-CN" sz="4800" b="1" spc="300" dirty="0">
              <a:solidFill>
                <a:srgbClr val="740000"/>
              </a:solidFill>
              <a:latin typeface="微软雅黑" pitchFamily="34" charset="-122"/>
              <a:ea typeface="微软雅黑" pitchFamily="34" charset="-122"/>
            </a:endParaRPr>
          </a:p>
          <a:p>
            <a:pPr algn="ctr" fontAlgn="auto">
              <a:lnSpc>
                <a:spcPct val="150000"/>
              </a:lnSpc>
              <a:spcBef>
                <a:spcPts val="0"/>
              </a:spcBef>
              <a:spcAft>
                <a:spcPts val="0"/>
              </a:spcAft>
              <a:defRPr/>
            </a:pPr>
            <a:r>
              <a:rPr lang="zh-CN" altLang="en-US" sz="3600" b="1" spc="300" dirty="0">
                <a:solidFill>
                  <a:srgbClr val="740000"/>
                </a:solidFill>
                <a:latin typeface="微软雅黑" pitchFamily="34" charset="-122"/>
                <a:ea typeface="微软雅黑" pitchFamily="34" charset="-122"/>
              </a:rPr>
              <a:t>第七章  国债招标方法</a:t>
            </a:r>
            <a:endParaRPr lang="en-US" altLang="zh-CN" sz="3600" b="1" spc="300" dirty="0">
              <a:solidFill>
                <a:srgbClr val="740000"/>
              </a:solidFill>
              <a:latin typeface="微软雅黑" pitchFamily="34" charset="-122"/>
              <a:ea typeface="微软雅黑" pitchFamily="34" charset="-122"/>
            </a:endParaRPr>
          </a:p>
        </p:txBody>
      </p:sp>
      <p:sp>
        <p:nvSpPr>
          <p:cNvPr id="7" name="Text Box 4"/>
          <p:cNvSpPr txBox="1">
            <a:spLocks noChangeArrowheads="1"/>
          </p:cNvSpPr>
          <p:nvPr/>
        </p:nvSpPr>
        <p:spPr bwMode="auto">
          <a:xfrm>
            <a:off x="1871684" y="4915983"/>
            <a:ext cx="5400600" cy="961289"/>
          </a:xfrm>
          <a:prstGeom prst="rect">
            <a:avLst/>
          </a:prstGeom>
          <a:noFill/>
          <a:ln>
            <a:noFill/>
          </a:ln>
          <a:effectLst/>
        </p:spPr>
        <p:txBody>
          <a:bodyPr wrap="square">
            <a:spAutoFit/>
          </a:bodyPr>
          <a:lstStyle/>
          <a:p>
            <a:pPr algn="ctr">
              <a:lnSpc>
                <a:spcPct val="150000"/>
              </a:lnSpc>
              <a:defRPr/>
            </a:pPr>
            <a:r>
              <a:rPr lang="zh-CN" altLang="en-US" sz="2000" b="1" spc="300" dirty="0">
                <a:solidFill>
                  <a:srgbClr val="000000"/>
                </a:solidFill>
                <a:latin typeface="微软雅黑" pitchFamily="34" charset="-122"/>
                <a:ea typeface="微软雅黑" pitchFamily="34" charset="-122"/>
              </a:rPr>
              <a:t>上海财经大学公共经济与管理学院</a:t>
            </a:r>
            <a:endParaRPr lang="en-US" altLang="zh-CN" sz="2000" b="1" spc="300" dirty="0">
              <a:solidFill>
                <a:srgbClr val="000000"/>
              </a:solidFill>
              <a:latin typeface="微软雅黑" pitchFamily="34" charset="-122"/>
              <a:ea typeface="微软雅黑" pitchFamily="34" charset="-122"/>
            </a:endParaRPr>
          </a:p>
          <a:p>
            <a:pPr algn="ctr">
              <a:lnSpc>
                <a:spcPct val="150000"/>
              </a:lnSpc>
              <a:defRPr/>
            </a:pPr>
            <a:r>
              <a:rPr lang="zh-CN" altLang="en-US" sz="2000" b="1" spc="300" dirty="0">
                <a:solidFill>
                  <a:srgbClr val="000000"/>
                </a:solidFill>
                <a:latin typeface="微软雅黑" pitchFamily="34" charset="-122"/>
                <a:ea typeface="微软雅黑" pitchFamily="34" charset="-122"/>
              </a:rPr>
              <a:t>郑春荣  教授</a:t>
            </a:r>
            <a:endParaRPr lang="en-US" altLang="zh-CN" sz="2000" b="1" spc="300" dirty="0">
              <a:solidFill>
                <a:srgbClr val="000000"/>
              </a:solidFill>
              <a:latin typeface="微软雅黑" pitchFamily="34" charset="-122"/>
              <a:ea typeface="微软雅黑" pitchFamily="34" charset="-122"/>
            </a:endParaRPr>
          </a:p>
        </p:txBody>
      </p:sp>
      <p:sp>
        <p:nvSpPr>
          <p:cNvPr id="9" name="灯片编号占位符 8"/>
          <p:cNvSpPr>
            <a:spLocks noGrp="1"/>
          </p:cNvSpPr>
          <p:nvPr>
            <p:ph type="sldNum" sz="quarter" idx="12"/>
          </p:nvPr>
        </p:nvSpPr>
        <p:spPr/>
        <p:txBody>
          <a:bodyPr/>
          <a:lstStyle/>
          <a:p>
            <a:fld id="{F923ED49-D744-4066-8B28-E413A5EA25A0}" type="slidenum">
              <a:rPr lang="zh-CN" altLang="en-US" smtClean="0"/>
              <a:pPr/>
              <a:t>1</a:t>
            </a:fld>
            <a:endParaRPr lang="zh-CN" altLang="en-US"/>
          </a:p>
        </p:txBody>
      </p:sp>
    </p:spTree>
    <p:extLst>
      <p:ext uri="{BB962C8B-B14F-4D97-AF65-F5344CB8AC3E}">
        <p14:creationId xmlns:p14="http://schemas.microsoft.com/office/powerpoint/2010/main" val="126932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4011C494-C1B4-4917-A175-339C86309B3D}"/>
              </a:ext>
            </a:extLst>
          </p:cNvPr>
          <p:cNvSpPr>
            <a:spLocks noGrp="1"/>
          </p:cNvSpPr>
          <p:nvPr>
            <p:ph type="sldNum" sz="quarter" idx="12"/>
          </p:nvPr>
        </p:nvSpPr>
        <p:spPr/>
        <p:txBody>
          <a:bodyPr/>
          <a:lstStyle/>
          <a:p>
            <a:pPr>
              <a:defRPr/>
            </a:pPr>
            <a:fld id="{30F11AE2-8E3C-4A92-9BBF-8CC289021EE2}" type="slidenum">
              <a:rPr lang="zh-CN" altLang="en-US" smtClean="0"/>
              <a:pPr>
                <a:defRPr/>
              </a:pPr>
              <a:t>10</a:t>
            </a:fld>
            <a:endParaRPr lang="zh-CN" altLang="en-US"/>
          </a:p>
        </p:txBody>
      </p:sp>
      <p:sp>
        <p:nvSpPr>
          <p:cNvPr id="4" name="文本框 3">
            <a:extLst>
              <a:ext uri="{FF2B5EF4-FFF2-40B4-BE49-F238E27FC236}">
                <a16:creationId xmlns:a16="http://schemas.microsoft.com/office/drawing/2014/main" id="{A5D32742-6B25-44D3-82DF-214FDB4F4BD7}"/>
              </a:ext>
            </a:extLst>
          </p:cNvPr>
          <p:cNvSpPr txBox="1"/>
          <p:nvPr/>
        </p:nvSpPr>
        <p:spPr>
          <a:xfrm>
            <a:off x="791579" y="826341"/>
            <a:ext cx="7560840" cy="1481303"/>
          </a:xfrm>
          <a:prstGeom prst="rect">
            <a:avLst/>
          </a:prstGeom>
          <a:noFill/>
        </p:spPr>
        <p:txBody>
          <a:bodyPr wrap="square" rtlCol="0">
            <a:spAutoFit/>
          </a:bodyPr>
          <a:lstStyle/>
          <a:p>
            <a:pPr indent="385200" algn="just">
              <a:lnSpc>
                <a:spcPct val="150000"/>
              </a:lnSpc>
            </a:pPr>
            <a:r>
              <a:rPr lang="zh-CN" altLang="en-US" sz="1550" b="1" dirty="0">
                <a:latin typeface="微软雅黑" panose="020B0503020204020204" pitchFamily="34" charset="-122"/>
                <a:ea typeface="微软雅黑" panose="020B0503020204020204" pitchFamily="34" charset="-122"/>
                <a:cs typeface="Times New Roman" panose="02020603050405020304" pitchFamily="18" charset="0"/>
              </a:rPr>
              <a:t>例</a:t>
            </a:r>
            <a:r>
              <a:rPr lang="en-US" altLang="zh-CN" sz="1550" b="1" dirty="0">
                <a:latin typeface="微软雅黑" panose="020B0503020204020204" pitchFamily="34" charset="-122"/>
                <a:ea typeface="微软雅黑" panose="020B0503020204020204" pitchFamily="34" charset="-122"/>
                <a:cs typeface="Times New Roman" panose="02020603050405020304" pitchFamily="18" charset="0"/>
              </a:rPr>
              <a:t>2</a:t>
            </a:r>
            <a:r>
              <a:rPr lang="zh-CN" altLang="en-US" sz="1550" b="1" dirty="0">
                <a:latin typeface="微软雅黑" panose="020B0503020204020204" pitchFamily="34" charset="-122"/>
                <a:ea typeface="微软雅黑" panose="020B0503020204020204" pitchFamily="34" charset="-122"/>
                <a:cs typeface="Times New Roman" panose="02020603050405020304" pitchFamily="18" charset="0"/>
              </a:rPr>
              <a:t>：招标标的为</a:t>
            </a:r>
            <a:r>
              <a:rPr lang="zh-CN" altLang="en-US" sz="1550"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价格</a:t>
            </a:r>
            <a:r>
              <a:rPr lang="zh-CN" altLang="en-US" sz="1550" b="1" dirty="0">
                <a:latin typeface="微软雅黑" panose="020B0503020204020204" pitchFamily="34" charset="-122"/>
                <a:ea typeface="微软雅黑" panose="020B0503020204020204" pitchFamily="34" charset="-122"/>
                <a:cs typeface="Times New Roman" panose="02020603050405020304" pitchFamily="18" charset="0"/>
              </a:rPr>
              <a:t>时的单一价位招标法。</a:t>
            </a:r>
            <a:endParaRPr lang="en-US" altLang="zh-CN" sz="1550" b="1" dirty="0">
              <a:latin typeface="微软雅黑" panose="020B0503020204020204" pitchFamily="34" charset="-122"/>
              <a:ea typeface="微软雅黑" panose="020B0503020204020204" pitchFamily="34" charset="-122"/>
              <a:cs typeface="Times New Roman" panose="02020603050405020304" pitchFamily="18" charset="0"/>
            </a:endParaRPr>
          </a:p>
          <a:p>
            <a:pPr indent="385200" algn="just">
              <a:lnSpc>
                <a:spcPct val="150000"/>
              </a:lnSpc>
            </a:pP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假设债券发行总量为</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100</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亿元，采取价格招标，即竞价按照国债的买价报价。国债发行系统对各承销商投标价位由高到低进行排序，并累加各投标价位点投标量，直到满足预定发行额为止，确定中标数量和价格。</a:t>
            </a:r>
          </a:p>
        </p:txBody>
      </p:sp>
      <p:graphicFrame>
        <p:nvGraphicFramePr>
          <p:cNvPr id="7" name="表格 6">
            <a:extLst>
              <a:ext uri="{FF2B5EF4-FFF2-40B4-BE49-F238E27FC236}">
                <a16:creationId xmlns:a16="http://schemas.microsoft.com/office/drawing/2014/main" id="{5F467CE8-4682-44F2-B76B-E4CDF509177E}"/>
              </a:ext>
            </a:extLst>
          </p:cNvPr>
          <p:cNvGraphicFramePr>
            <a:graphicFrameLocks noGrp="1"/>
          </p:cNvGraphicFramePr>
          <p:nvPr>
            <p:extLst>
              <p:ext uri="{D42A27DB-BD31-4B8C-83A1-F6EECF244321}">
                <p14:modId xmlns:p14="http://schemas.microsoft.com/office/powerpoint/2010/main" val="1648088769"/>
              </p:ext>
            </p:extLst>
          </p:nvPr>
        </p:nvGraphicFramePr>
        <p:xfrm>
          <a:off x="1197141" y="2924944"/>
          <a:ext cx="6749717" cy="1908001"/>
        </p:xfrm>
        <a:graphic>
          <a:graphicData uri="http://schemas.openxmlformats.org/drawingml/2006/table">
            <a:tbl>
              <a:tblPr firstRow="1" firstCol="1" bandRow="1">
                <a:tableStyleId>{9DCAF9ED-07DC-4A11-8D7F-57B35C25682E}</a:tableStyleId>
              </a:tblPr>
              <a:tblGrid>
                <a:gridCol w="566547">
                  <a:extLst>
                    <a:ext uri="{9D8B030D-6E8A-4147-A177-3AD203B41FA5}">
                      <a16:colId xmlns:a16="http://schemas.microsoft.com/office/drawing/2014/main" val="2205385328"/>
                    </a:ext>
                  </a:extLst>
                </a:gridCol>
                <a:gridCol w="792088">
                  <a:extLst>
                    <a:ext uri="{9D8B030D-6E8A-4147-A177-3AD203B41FA5}">
                      <a16:colId xmlns:a16="http://schemas.microsoft.com/office/drawing/2014/main" val="3176548729"/>
                    </a:ext>
                  </a:extLst>
                </a:gridCol>
                <a:gridCol w="1435661">
                  <a:extLst>
                    <a:ext uri="{9D8B030D-6E8A-4147-A177-3AD203B41FA5}">
                      <a16:colId xmlns:a16="http://schemas.microsoft.com/office/drawing/2014/main" val="2585658175"/>
                    </a:ext>
                  </a:extLst>
                </a:gridCol>
                <a:gridCol w="1425662">
                  <a:extLst>
                    <a:ext uri="{9D8B030D-6E8A-4147-A177-3AD203B41FA5}">
                      <a16:colId xmlns:a16="http://schemas.microsoft.com/office/drawing/2014/main" val="710617502"/>
                    </a:ext>
                  </a:extLst>
                </a:gridCol>
                <a:gridCol w="1140530">
                  <a:extLst>
                    <a:ext uri="{9D8B030D-6E8A-4147-A177-3AD203B41FA5}">
                      <a16:colId xmlns:a16="http://schemas.microsoft.com/office/drawing/2014/main" val="2809164879"/>
                    </a:ext>
                  </a:extLst>
                </a:gridCol>
                <a:gridCol w="1389229">
                  <a:extLst>
                    <a:ext uri="{9D8B030D-6E8A-4147-A177-3AD203B41FA5}">
                      <a16:colId xmlns:a16="http://schemas.microsoft.com/office/drawing/2014/main" val="2053365197"/>
                    </a:ext>
                  </a:extLst>
                </a:gridCol>
              </a:tblGrid>
              <a:tr h="545136">
                <a:tc>
                  <a:txBody>
                    <a:bodyPr/>
                    <a:lstStyle/>
                    <a:p>
                      <a:pPr algn="ctr"/>
                      <a:r>
                        <a:rPr lang="zh-CN" altLang="en-US" sz="1400" b="1" kern="100" dirty="0">
                          <a:solidFill>
                            <a:schemeClr val="lt1"/>
                          </a:solidFill>
                          <a:effectLst/>
                          <a:latin typeface="微软雅黑" panose="020B0503020204020204" pitchFamily="34" charset="-122"/>
                          <a:ea typeface="微软雅黑" panose="020B0503020204020204" pitchFamily="34" charset="-122"/>
                          <a:cs typeface="+mn-cs"/>
                        </a:rPr>
                        <a:t>序号</a:t>
                      </a:r>
                    </a:p>
                  </a:txBody>
                  <a:tcPr marL="68580" marR="68580" marT="0" marB="0" anchor="ctr"/>
                </a:tc>
                <a:tc>
                  <a:txBody>
                    <a:bodyPr/>
                    <a:lstStyle/>
                    <a:p>
                      <a:pPr algn="ctr"/>
                      <a:r>
                        <a:rPr lang="zh-CN" altLang="en-US" sz="1400" b="1" kern="100" dirty="0">
                          <a:solidFill>
                            <a:schemeClr val="lt1"/>
                          </a:solidFill>
                          <a:effectLst/>
                          <a:latin typeface="微软雅黑" panose="020B0503020204020204" pitchFamily="34" charset="-122"/>
                          <a:ea typeface="微软雅黑" panose="020B0503020204020204" pitchFamily="34" charset="-122"/>
                          <a:cs typeface="+mn-cs"/>
                        </a:rPr>
                        <a:t>承销商</a:t>
                      </a:r>
                    </a:p>
                  </a:txBody>
                  <a:tcPr marL="68580" marR="68580" marT="0" marB="0" anchor="ctr"/>
                </a:tc>
                <a:tc>
                  <a:txBody>
                    <a:bodyPr/>
                    <a:lstStyle/>
                    <a:p>
                      <a:pPr algn="ctr"/>
                      <a:r>
                        <a:rPr lang="zh-CN" altLang="en-US" sz="1400" b="1" kern="100" dirty="0">
                          <a:solidFill>
                            <a:schemeClr val="lt1"/>
                          </a:solidFill>
                          <a:effectLst/>
                          <a:latin typeface="微软雅黑" panose="020B0503020204020204" pitchFamily="34" charset="-122"/>
                          <a:ea typeface="微软雅黑" panose="020B0503020204020204" pitchFamily="34" charset="-122"/>
                          <a:cs typeface="+mn-cs"/>
                        </a:rPr>
                        <a:t>投标价位</a:t>
                      </a:r>
                      <a:endParaRPr lang="en-US" altLang="zh-CN" sz="1400" b="1" kern="100" dirty="0">
                        <a:solidFill>
                          <a:schemeClr val="lt1"/>
                        </a:solidFill>
                        <a:effectLst/>
                        <a:latin typeface="微软雅黑" panose="020B0503020204020204" pitchFamily="34" charset="-122"/>
                        <a:ea typeface="微软雅黑" panose="020B0503020204020204" pitchFamily="34" charset="-122"/>
                        <a:cs typeface="+mn-cs"/>
                      </a:endParaRPr>
                    </a:p>
                    <a:p>
                      <a:pPr algn="ctr"/>
                      <a:r>
                        <a:rPr lang="zh-CN" altLang="en-US" sz="1400" b="1" kern="100" dirty="0">
                          <a:solidFill>
                            <a:schemeClr val="lt1"/>
                          </a:solidFill>
                          <a:effectLst/>
                          <a:latin typeface="微软雅黑" panose="020B0503020204020204" pitchFamily="34" charset="-122"/>
                          <a:ea typeface="微软雅黑" panose="020B0503020204020204" pitchFamily="34" charset="-122"/>
                          <a:cs typeface="+mn-cs"/>
                        </a:rPr>
                        <a:t>（元</a:t>
                      </a:r>
                      <a:r>
                        <a:rPr lang="en-US" sz="1400" b="1" kern="100" dirty="0">
                          <a:solidFill>
                            <a:schemeClr val="lt1"/>
                          </a:solidFill>
                          <a:effectLst/>
                          <a:latin typeface="微软雅黑" panose="020B0503020204020204" pitchFamily="34" charset="-122"/>
                          <a:ea typeface="微软雅黑" panose="020B0503020204020204" pitchFamily="34" charset="-122"/>
                          <a:cs typeface="+mn-cs"/>
                        </a:rPr>
                        <a:t>/</a:t>
                      </a:r>
                      <a:r>
                        <a:rPr lang="zh-CN" altLang="en-US" sz="1400" b="1" kern="100" dirty="0">
                          <a:solidFill>
                            <a:schemeClr val="lt1"/>
                          </a:solidFill>
                          <a:effectLst/>
                          <a:latin typeface="微软雅黑" panose="020B0503020204020204" pitchFamily="34" charset="-122"/>
                          <a:ea typeface="微软雅黑" panose="020B0503020204020204" pitchFamily="34" charset="-122"/>
                          <a:cs typeface="+mn-cs"/>
                        </a:rPr>
                        <a:t>百元面值）</a:t>
                      </a:r>
                    </a:p>
                  </a:txBody>
                  <a:tcPr marL="68580" marR="68580" marT="0" marB="0" anchor="ctr"/>
                </a:tc>
                <a:tc>
                  <a:txBody>
                    <a:bodyPr/>
                    <a:lstStyle/>
                    <a:p>
                      <a:pPr algn="ctr"/>
                      <a:r>
                        <a:rPr lang="zh-CN" altLang="en-US" sz="1400" b="1" kern="100">
                          <a:solidFill>
                            <a:schemeClr val="lt1"/>
                          </a:solidFill>
                          <a:effectLst/>
                          <a:latin typeface="微软雅黑" panose="020B0503020204020204" pitchFamily="34" charset="-122"/>
                          <a:ea typeface="微软雅黑" panose="020B0503020204020204" pitchFamily="34" charset="-122"/>
                          <a:cs typeface="+mn-cs"/>
                        </a:rPr>
                        <a:t>投标量（亿元）</a:t>
                      </a:r>
                    </a:p>
                  </a:txBody>
                  <a:tcPr marL="68580" marR="68580" marT="0" marB="0" anchor="ctr"/>
                </a:tc>
                <a:tc>
                  <a:txBody>
                    <a:bodyPr/>
                    <a:lstStyle/>
                    <a:p>
                      <a:pPr algn="ctr"/>
                      <a:r>
                        <a:rPr lang="zh-CN" altLang="en-US" sz="1400" b="1" kern="100">
                          <a:solidFill>
                            <a:schemeClr val="lt1"/>
                          </a:solidFill>
                          <a:effectLst/>
                          <a:latin typeface="微软雅黑" panose="020B0503020204020204" pitchFamily="34" charset="-122"/>
                          <a:ea typeface="微软雅黑" panose="020B0503020204020204" pitchFamily="34" charset="-122"/>
                          <a:cs typeface="+mn-cs"/>
                        </a:rPr>
                        <a:t>累计投标量（亿元）</a:t>
                      </a:r>
                    </a:p>
                  </a:txBody>
                  <a:tcPr marL="68580" marR="68580" marT="0" marB="0" anchor="ctr"/>
                </a:tc>
                <a:tc>
                  <a:txBody>
                    <a:bodyPr/>
                    <a:lstStyle/>
                    <a:p>
                      <a:pPr algn="ctr"/>
                      <a:r>
                        <a:rPr lang="zh-CN" altLang="en-US" sz="1400" b="1" kern="100" dirty="0">
                          <a:solidFill>
                            <a:schemeClr val="lt1"/>
                          </a:solidFill>
                          <a:effectLst/>
                          <a:latin typeface="微软雅黑" panose="020B0503020204020204" pitchFamily="34" charset="-122"/>
                          <a:ea typeface="微软雅黑" panose="020B0503020204020204" pitchFamily="34" charset="-122"/>
                          <a:cs typeface="+mn-cs"/>
                        </a:rPr>
                        <a:t>中标量（亿元）</a:t>
                      </a:r>
                    </a:p>
                  </a:txBody>
                  <a:tcPr marL="68580" marR="68580" marT="0" marB="0" anchor="ctr"/>
                </a:tc>
                <a:extLst>
                  <a:ext uri="{0D108BD9-81ED-4DB2-BD59-A6C34878D82A}">
                    <a16:rowId xmlns:a16="http://schemas.microsoft.com/office/drawing/2014/main" val="1538110240"/>
                  </a:ext>
                </a:extLst>
              </a:tr>
              <a:tr h="272573">
                <a:tc>
                  <a:txBody>
                    <a:bodyPr/>
                    <a:lstStyle/>
                    <a:p>
                      <a:pPr algn="ctr"/>
                      <a:r>
                        <a:rPr lang="en-US" sz="1400" b="0" kern="100" dirty="0">
                          <a:solidFill>
                            <a:schemeClr val="dk1"/>
                          </a:solidFill>
                          <a:effectLst/>
                          <a:latin typeface="微软雅黑" panose="020B0503020204020204" pitchFamily="34" charset="-122"/>
                          <a:ea typeface="微软雅黑" panose="020B0503020204020204" pitchFamily="34" charset="-122"/>
                          <a:cs typeface="+mn-cs"/>
                        </a:rPr>
                        <a:t>1</a:t>
                      </a:r>
                      <a:endParaRPr lang="zh-CN" altLang="en-US" sz="1400" b="0" kern="100" dirty="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zh-CN" altLang="en-US" sz="1400" b="0" kern="100" dirty="0">
                          <a:solidFill>
                            <a:schemeClr val="dk1"/>
                          </a:solidFill>
                          <a:effectLst/>
                          <a:latin typeface="微软雅黑" panose="020B0503020204020204" pitchFamily="34" charset="-122"/>
                          <a:ea typeface="微软雅黑" panose="020B0503020204020204" pitchFamily="34" charset="-122"/>
                          <a:cs typeface="+mn-cs"/>
                        </a:rPr>
                        <a:t>丙</a:t>
                      </a:r>
                    </a:p>
                  </a:txBody>
                  <a:tcPr marL="68580" marR="68580" marT="0" marB="0" anchor="ctr"/>
                </a:tc>
                <a:tc>
                  <a:txBody>
                    <a:bodyPr/>
                    <a:lstStyle/>
                    <a:p>
                      <a:pPr algn="ctr"/>
                      <a:r>
                        <a:rPr lang="en-US" sz="1400" b="0" kern="100">
                          <a:solidFill>
                            <a:schemeClr val="dk1"/>
                          </a:solidFill>
                          <a:effectLst/>
                          <a:latin typeface="微软雅黑" panose="020B0503020204020204" pitchFamily="34" charset="-122"/>
                          <a:ea typeface="微软雅黑" panose="020B0503020204020204" pitchFamily="34" charset="-122"/>
                          <a:cs typeface="+mn-cs"/>
                        </a:rPr>
                        <a:t>95</a:t>
                      </a:r>
                      <a:endParaRPr lang="zh-CN" altLang="en-US" sz="1400" b="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b="0" kern="100">
                          <a:solidFill>
                            <a:schemeClr val="dk1"/>
                          </a:solidFill>
                          <a:effectLst/>
                          <a:latin typeface="微软雅黑" panose="020B0503020204020204" pitchFamily="34" charset="-122"/>
                          <a:ea typeface="微软雅黑" panose="020B0503020204020204" pitchFamily="34" charset="-122"/>
                          <a:cs typeface="+mn-cs"/>
                        </a:rPr>
                        <a:t>20</a:t>
                      </a:r>
                      <a:endParaRPr lang="zh-CN" altLang="en-US" sz="1400" b="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b="0" kern="100">
                          <a:solidFill>
                            <a:schemeClr val="dk1"/>
                          </a:solidFill>
                          <a:effectLst/>
                          <a:latin typeface="微软雅黑" panose="020B0503020204020204" pitchFamily="34" charset="-122"/>
                          <a:ea typeface="微软雅黑" panose="020B0503020204020204" pitchFamily="34" charset="-122"/>
                          <a:cs typeface="+mn-cs"/>
                        </a:rPr>
                        <a:t>20</a:t>
                      </a:r>
                      <a:endParaRPr lang="zh-CN" altLang="en-US" sz="1400" b="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b="0" kern="100">
                          <a:solidFill>
                            <a:schemeClr val="dk1"/>
                          </a:solidFill>
                          <a:effectLst/>
                          <a:latin typeface="微软雅黑" panose="020B0503020204020204" pitchFamily="34" charset="-122"/>
                          <a:ea typeface="微软雅黑" panose="020B0503020204020204" pitchFamily="34" charset="-122"/>
                          <a:cs typeface="+mn-cs"/>
                        </a:rPr>
                        <a:t>20</a:t>
                      </a:r>
                      <a:endParaRPr lang="zh-CN" altLang="en-US" sz="1400" b="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extLst>
                  <a:ext uri="{0D108BD9-81ED-4DB2-BD59-A6C34878D82A}">
                    <a16:rowId xmlns:a16="http://schemas.microsoft.com/office/drawing/2014/main" val="3476344556"/>
                  </a:ext>
                </a:extLst>
              </a:tr>
              <a:tr h="272573">
                <a:tc>
                  <a:txBody>
                    <a:bodyPr/>
                    <a:lstStyle/>
                    <a:p>
                      <a:pPr algn="ctr"/>
                      <a:r>
                        <a:rPr lang="en-US" sz="1400" b="0" kern="100">
                          <a:solidFill>
                            <a:schemeClr val="dk1"/>
                          </a:solidFill>
                          <a:effectLst/>
                          <a:latin typeface="微软雅黑" panose="020B0503020204020204" pitchFamily="34" charset="-122"/>
                          <a:ea typeface="微软雅黑" panose="020B0503020204020204" pitchFamily="34" charset="-122"/>
                          <a:cs typeface="+mn-cs"/>
                        </a:rPr>
                        <a:t>2</a:t>
                      </a:r>
                      <a:endParaRPr lang="zh-CN" altLang="en-US" sz="1400" b="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zh-CN" altLang="en-US" sz="1400" b="0" kern="100">
                          <a:solidFill>
                            <a:schemeClr val="dk1"/>
                          </a:solidFill>
                          <a:effectLst/>
                          <a:latin typeface="微软雅黑" panose="020B0503020204020204" pitchFamily="34" charset="-122"/>
                          <a:ea typeface="微软雅黑" panose="020B0503020204020204" pitchFamily="34" charset="-122"/>
                          <a:cs typeface="+mn-cs"/>
                        </a:rPr>
                        <a:t>丁</a:t>
                      </a:r>
                    </a:p>
                  </a:txBody>
                  <a:tcPr marL="68580" marR="68580" marT="0" marB="0" anchor="ctr"/>
                </a:tc>
                <a:tc>
                  <a:txBody>
                    <a:bodyPr/>
                    <a:lstStyle/>
                    <a:p>
                      <a:pPr algn="ctr"/>
                      <a:r>
                        <a:rPr lang="en-US" sz="1400" b="0" kern="100">
                          <a:solidFill>
                            <a:schemeClr val="dk1"/>
                          </a:solidFill>
                          <a:effectLst/>
                          <a:latin typeface="微软雅黑" panose="020B0503020204020204" pitchFamily="34" charset="-122"/>
                          <a:ea typeface="微软雅黑" panose="020B0503020204020204" pitchFamily="34" charset="-122"/>
                          <a:cs typeface="+mn-cs"/>
                        </a:rPr>
                        <a:t>94</a:t>
                      </a:r>
                      <a:endParaRPr lang="zh-CN" altLang="en-US" sz="1400" b="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b="0" kern="100">
                          <a:solidFill>
                            <a:schemeClr val="dk1"/>
                          </a:solidFill>
                          <a:effectLst/>
                          <a:latin typeface="微软雅黑" panose="020B0503020204020204" pitchFamily="34" charset="-122"/>
                          <a:ea typeface="微软雅黑" panose="020B0503020204020204" pitchFamily="34" charset="-122"/>
                          <a:cs typeface="+mn-cs"/>
                        </a:rPr>
                        <a:t>32</a:t>
                      </a:r>
                      <a:endParaRPr lang="zh-CN" altLang="en-US" sz="1400" b="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b="0" kern="100">
                          <a:solidFill>
                            <a:schemeClr val="dk1"/>
                          </a:solidFill>
                          <a:effectLst/>
                          <a:latin typeface="微软雅黑" panose="020B0503020204020204" pitchFamily="34" charset="-122"/>
                          <a:ea typeface="微软雅黑" panose="020B0503020204020204" pitchFamily="34" charset="-122"/>
                          <a:cs typeface="+mn-cs"/>
                        </a:rPr>
                        <a:t>52</a:t>
                      </a:r>
                      <a:endParaRPr lang="zh-CN" altLang="en-US" sz="1400" b="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b="0" kern="100">
                          <a:solidFill>
                            <a:schemeClr val="dk1"/>
                          </a:solidFill>
                          <a:effectLst/>
                          <a:latin typeface="微软雅黑" panose="020B0503020204020204" pitchFamily="34" charset="-122"/>
                          <a:ea typeface="微软雅黑" panose="020B0503020204020204" pitchFamily="34" charset="-122"/>
                          <a:cs typeface="+mn-cs"/>
                        </a:rPr>
                        <a:t>32</a:t>
                      </a:r>
                      <a:endParaRPr lang="zh-CN" altLang="en-US" sz="1400" b="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extLst>
                  <a:ext uri="{0D108BD9-81ED-4DB2-BD59-A6C34878D82A}">
                    <a16:rowId xmlns:a16="http://schemas.microsoft.com/office/drawing/2014/main" val="3638476306"/>
                  </a:ext>
                </a:extLst>
              </a:tr>
              <a:tr h="272573">
                <a:tc>
                  <a:txBody>
                    <a:bodyPr/>
                    <a:lstStyle/>
                    <a:p>
                      <a:pPr algn="ctr"/>
                      <a:r>
                        <a:rPr lang="en-US" sz="1400" b="0" kern="100">
                          <a:solidFill>
                            <a:schemeClr val="dk1"/>
                          </a:solidFill>
                          <a:effectLst/>
                          <a:latin typeface="微软雅黑" panose="020B0503020204020204" pitchFamily="34" charset="-122"/>
                          <a:ea typeface="微软雅黑" panose="020B0503020204020204" pitchFamily="34" charset="-122"/>
                          <a:cs typeface="+mn-cs"/>
                        </a:rPr>
                        <a:t>3</a:t>
                      </a:r>
                      <a:endParaRPr lang="zh-CN" altLang="en-US" sz="1400" b="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zh-CN" altLang="en-US" sz="1400" b="0" kern="100">
                          <a:solidFill>
                            <a:schemeClr val="dk1"/>
                          </a:solidFill>
                          <a:effectLst/>
                          <a:latin typeface="微软雅黑" panose="020B0503020204020204" pitchFamily="34" charset="-122"/>
                          <a:ea typeface="微软雅黑" panose="020B0503020204020204" pitchFamily="34" charset="-122"/>
                          <a:cs typeface="+mn-cs"/>
                        </a:rPr>
                        <a:t>甲</a:t>
                      </a:r>
                    </a:p>
                  </a:txBody>
                  <a:tcPr marL="68580" marR="68580" marT="0" marB="0" anchor="ctr"/>
                </a:tc>
                <a:tc>
                  <a:txBody>
                    <a:bodyPr/>
                    <a:lstStyle/>
                    <a:p>
                      <a:pPr algn="ctr"/>
                      <a:r>
                        <a:rPr lang="en-US" sz="1400" b="0" kern="100">
                          <a:solidFill>
                            <a:schemeClr val="dk1"/>
                          </a:solidFill>
                          <a:effectLst/>
                          <a:latin typeface="微软雅黑" panose="020B0503020204020204" pitchFamily="34" charset="-122"/>
                          <a:ea typeface="微软雅黑" panose="020B0503020204020204" pitchFamily="34" charset="-122"/>
                          <a:cs typeface="+mn-cs"/>
                        </a:rPr>
                        <a:t>93</a:t>
                      </a:r>
                      <a:endParaRPr lang="zh-CN" altLang="en-US" sz="1400" b="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b="0" kern="100">
                          <a:solidFill>
                            <a:schemeClr val="dk1"/>
                          </a:solidFill>
                          <a:effectLst/>
                          <a:latin typeface="微软雅黑" panose="020B0503020204020204" pitchFamily="34" charset="-122"/>
                          <a:ea typeface="微软雅黑" panose="020B0503020204020204" pitchFamily="34" charset="-122"/>
                          <a:cs typeface="+mn-cs"/>
                        </a:rPr>
                        <a:t>28</a:t>
                      </a:r>
                      <a:endParaRPr lang="zh-CN" altLang="en-US" sz="1400" b="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b="0" kern="100">
                          <a:solidFill>
                            <a:schemeClr val="dk1"/>
                          </a:solidFill>
                          <a:effectLst/>
                          <a:latin typeface="微软雅黑" panose="020B0503020204020204" pitchFamily="34" charset="-122"/>
                          <a:ea typeface="微软雅黑" panose="020B0503020204020204" pitchFamily="34" charset="-122"/>
                          <a:cs typeface="+mn-cs"/>
                        </a:rPr>
                        <a:t>80</a:t>
                      </a:r>
                      <a:endParaRPr lang="zh-CN" altLang="en-US" sz="1400" b="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b="0" kern="100">
                          <a:solidFill>
                            <a:schemeClr val="dk1"/>
                          </a:solidFill>
                          <a:effectLst/>
                          <a:latin typeface="微软雅黑" panose="020B0503020204020204" pitchFamily="34" charset="-122"/>
                          <a:ea typeface="微软雅黑" panose="020B0503020204020204" pitchFamily="34" charset="-122"/>
                          <a:cs typeface="+mn-cs"/>
                        </a:rPr>
                        <a:t>28</a:t>
                      </a:r>
                      <a:endParaRPr lang="zh-CN" altLang="en-US" sz="1400" b="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extLst>
                  <a:ext uri="{0D108BD9-81ED-4DB2-BD59-A6C34878D82A}">
                    <a16:rowId xmlns:a16="http://schemas.microsoft.com/office/drawing/2014/main" val="3706114287"/>
                  </a:ext>
                </a:extLst>
              </a:tr>
              <a:tr h="272573">
                <a:tc>
                  <a:txBody>
                    <a:bodyPr/>
                    <a:lstStyle/>
                    <a:p>
                      <a:pPr algn="ctr"/>
                      <a:r>
                        <a:rPr lang="en-US" sz="1400" b="0" kern="100">
                          <a:solidFill>
                            <a:schemeClr val="dk1"/>
                          </a:solidFill>
                          <a:effectLst/>
                          <a:latin typeface="微软雅黑" panose="020B0503020204020204" pitchFamily="34" charset="-122"/>
                          <a:ea typeface="微软雅黑" panose="020B0503020204020204" pitchFamily="34" charset="-122"/>
                          <a:cs typeface="+mn-cs"/>
                        </a:rPr>
                        <a:t>4</a:t>
                      </a:r>
                      <a:endParaRPr lang="zh-CN" altLang="en-US" sz="1400" b="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zh-CN" altLang="en-US" sz="1400" b="0" kern="100">
                          <a:solidFill>
                            <a:schemeClr val="dk1"/>
                          </a:solidFill>
                          <a:effectLst/>
                          <a:latin typeface="微软雅黑" panose="020B0503020204020204" pitchFamily="34" charset="-122"/>
                          <a:ea typeface="微软雅黑" panose="020B0503020204020204" pitchFamily="34" charset="-122"/>
                          <a:cs typeface="+mn-cs"/>
                        </a:rPr>
                        <a:t>戊</a:t>
                      </a:r>
                    </a:p>
                  </a:txBody>
                  <a:tcPr marL="68580" marR="68580" marT="0" marB="0" anchor="ctr"/>
                </a:tc>
                <a:tc>
                  <a:txBody>
                    <a:bodyPr/>
                    <a:lstStyle/>
                    <a:p>
                      <a:pPr algn="ctr"/>
                      <a:r>
                        <a:rPr lang="en-US" sz="1400" b="0" kern="100">
                          <a:solidFill>
                            <a:schemeClr val="dk1"/>
                          </a:solidFill>
                          <a:effectLst/>
                          <a:latin typeface="微软雅黑" panose="020B0503020204020204" pitchFamily="34" charset="-122"/>
                          <a:ea typeface="微软雅黑" panose="020B0503020204020204" pitchFamily="34" charset="-122"/>
                          <a:cs typeface="+mn-cs"/>
                        </a:rPr>
                        <a:t>92</a:t>
                      </a:r>
                      <a:endParaRPr lang="zh-CN" altLang="en-US" sz="1400" b="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b="0" kern="100">
                          <a:solidFill>
                            <a:schemeClr val="dk1"/>
                          </a:solidFill>
                          <a:effectLst/>
                          <a:latin typeface="微软雅黑" panose="020B0503020204020204" pitchFamily="34" charset="-122"/>
                          <a:ea typeface="微软雅黑" panose="020B0503020204020204" pitchFamily="34" charset="-122"/>
                          <a:cs typeface="+mn-cs"/>
                        </a:rPr>
                        <a:t>30</a:t>
                      </a:r>
                      <a:endParaRPr lang="zh-CN" altLang="en-US" sz="1400" b="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b="0" kern="100">
                          <a:solidFill>
                            <a:schemeClr val="dk1"/>
                          </a:solidFill>
                          <a:effectLst/>
                          <a:latin typeface="微软雅黑" panose="020B0503020204020204" pitchFamily="34" charset="-122"/>
                          <a:ea typeface="微软雅黑" panose="020B0503020204020204" pitchFamily="34" charset="-122"/>
                          <a:cs typeface="+mn-cs"/>
                        </a:rPr>
                        <a:t>110</a:t>
                      </a:r>
                      <a:endParaRPr lang="zh-CN" altLang="en-US" sz="1400" b="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b="0" kern="100" dirty="0">
                          <a:solidFill>
                            <a:schemeClr val="dk1"/>
                          </a:solidFill>
                          <a:effectLst/>
                          <a:latin typeface="微软雅黑" panose="020B0503020204020204" pitchFamily="34" charset="-122"/>
                          <a:ea typeface="微软雅黑" panose="020B0503020204020204" pitchFamily="34" charset="-122"/>
                          <a:cs typeface="+mn-cs"/>
                        </a:rPr>
                        <a:t>20</a:t>
                      </a:r>
                      <a:endParaRPr lang="zh-CN" altLang="en-US" sz="1400" b="0" kern="100" dirty="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extLst>
                  <a:ext uri="{0D108BD9-81ED-4DB2-BD59-A6C34878D82A}">
                    <a16:rowId xmlns:a16="http://schemas.microsoft.com/office/drawing/2014/main" val="3720961483"/>
                  </a:ext>
                </a:extLst>
              </a:tr>
              <a:tr h="272573">
                <a:tc>
                  <a:txBody>
                    <a:bodyPr/>
                    <a:lstStyle/>
                    <a:p>
                      <a:pPr algn="ctr"/>
                      <a:r>
                        <a:rPr lang="en-US" sz="1400" b="0" kern="100">
                          <a:solidFill>
                            <a:schemeClr val="dk1"/>
                          </a:solidFill>
                          <a:effectLst/>
                          <a:latin typeface="微软雅黑" panose="020B0503020204020204" pitchFamily="34" charset="-122"/>
                          <a:ea typeface="微软雅黑" panose="020B0503020204020204" pitchFamily="34" charset="-122"/>
                          <a:cs typeface="+mn-cs"/>
                        </a:rPr>
                        <a:t>5</a:t>
                      </a:r>
                      <a:endParaRPr lang="zh-CN" altLang="en-US" sz="1400" b="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zh-CN" altLang="en-US" sz="1400" b="0" kern="100">
                          <a:solidFill>
                            <a:schemeClr val="dk1"/>
                          </a:solidFill>
                          <a:effectLst/>
                          <a:latin typeface="微软雅黑" panose="020B0503020204020204" pitchFamily="34" charset="-122"/>
                          <a:ea typeface="微软雅黑" panose="020B0503020204020204" pitchFamily="34" charset="-122"/>
                          <a:cs typeface="+mn-cs"/>
                        </a:rPr>
                        <a:t>乙</a:t>
                      </a:r>
                    </a:p>
                  </a:txBody>
                  <a:tcPr marL="68580" marR="68580" marT="0" marB="0" anchor="ctr"/>
                </a:tc>
                <a:tc>
                  <a:txBody>
                    <a:bodyPr/>
                    <a:lstStyle/>
                    <a:p>
                      <a:pPr algn="ctr"/>
                      <a:r>
                        <a:rPr lang="en-US" sz="1400" b="0" kern="100">
                          <a:solidFill>
                            <a:schemeClr val="dk1"/>
                          </a:solidFill>
                          <a:effectLst/>
                          <a:latin typeface="微软雅黑" panose="020B0503020204020204" pitchFamily="34" charset="-122"/>
                          <a:ea typeface="微软雅黑" panose="020B0503020204020204" pitchFamily="34" charset="-122"/>
                          <a:cs typeface="+mn-cs"/>
                        </a:rPr>
                        <a:t>91</a:t>
                      </a:r>
                      <a:endParaRPr lang="zh-CN" altLang="en-US" sz="1400" b="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b="0" kern="100">
                          <a:solidFill>
                            <a:schemeClr val="dk1"/>
                          </a:solidFill>
                          <a:effectLst/>
                          <a:latin typeface="微软雅黑" panose="020B0503020204020204" pitchFamily="34" charset="-122"/>
                          <a:ea typeface="微软雅黑" panose="020B0503020204020204" pitchFamily="34" charset="-122"/>
                          <a:cs typeface="+mn-cs"/>
                        </a:rPr>
                        <a:t>15</a:t>
                      </a:r>
                      <a:endParaRPr lang="zh-CN" altLang="en-US" sz="1400" b="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b="0" kern="100">
                          <a:solidFill>
                            <a:schemeClr val="dk1"/>
                          </a:solidFill>
                          <a:effectLst/>
                          <a:latin typeface="微软雅黑" panose="020B0503020204020204" pitchFamily="34" charset="-122"/>
                          <a:ea typeface="微软雅黑" panose="020B0503020204020204" pitchFamily="34" charset="-122"/>
                          <a:cs typeface="+mn-cs"/>
                        </a:rPr>
                        <a:t>125</a:t>
                      </a:r>
                      <a:endParaRPr lang="zh-CN" altLang="en-US" sz="1400" b="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b="0" kern="100" dirty="0">
                          <a:solidFill>
                            <a:schemeClr val="dk1"/>
                          </a:solidFill>
                          <a:effectLst/>
                          <a:latin typeface="微软雅黑" panose="020B0503020204020204" pitchFamily="34" charset="-122"/>
                          <a:ea typeface="微软雅黑" panose="020B0503020204020204" pitchFamily="34" charset="-122"/>
                          <a:cs typeface="+mn-cs"/>
                        </a:rPr>
                        <a:t>0</a:t>
                      </a:r>
                      <a:endParaRPr lang="zh-CN" altLang="en-US" sz="1400" b="0" kern="100" dirty="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extLst>
                  <a:ext uri="{0D108BD9-81ED-4DB2-BD59-A6C34878D82A}">
                    <a16:rowId xmlns:a16="http://schemas.microsoft.com/office/drawing/2014/main" val="4203679701"/>
                  </a:ext>
                </a:extLst>
              </a:tr>
            </a:tbl>
          </a:graphicData>
        </a:graphic>
      </p:graphicFrame>
      <p:sp>
        <p:nvSpPr>
          <p:cNvPr id="8" name="Rectangle 2">
            <a:extLst>
              <a:ext uri="{FF2B5EF4-FFF2-40B4-BE49-F238E27FC236}">
                <a16:creationId xmlns:a16="http://schemas.microsoft.com/office/drawing/2014/main" id="{059C2FEB-9F17-4EE8-9AFC-76A735BEB910}"/>
              </a:ext>
            </a:extLst>
          </p:cNvPr>
          <p:cNvSpPr>
            <a:spLocks noChangeArrowheads="1"/>
          </p:cNvSpPr>
          <p:nvPr/>
        </p:nvSpPr>
        <p:spPr bwMode="auto">
          <a:xfrm>
            <a:off x="2771801" y="2540406"/>
            <a:ext cx="334578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266700" algn="l" defTabSz="914400" rtl="0" eaLnBrk="0" fontAlgn="base" latinLnBrk="0" hangingPunct="0">
              <a:lnSpc>
                <a:spcPct val="100000"/>
              </a:lnSpc>
              <a:spcBef>
                <a:spcPct val="0"/>
              </a:spcBef>
              <a:spcAft>
                <a:spcPct val="0"/>
              </a:spcAft>
              <a:buClrTx/>
              <a:buSzTx/>
              <a:buFontTx/>
              <a:buNone/>
              <a:tabLst/>
            </a:pPr>
            <a:r>
              <a:rPr lang="zh-CN" altLang="en-US" sz="1400" b="1" dirty="0">
                <a:latin typeface="微软雅黑" panose="020B0503020204020204" pitchFamily="34" charset="-122"/>
                <a:ea typeface="微软雅黑" panose="020B0503020204020204" pitchFamily="34" charset="-122"/>
                <a:cs typeface="Times New Roman" panose="02020603050405020304" pitchFamily="18" charset="0"/>
              </a:rPr>
              <a:t>表</a:t>
            </a:r>
            <a:r>
              <a:rPr lang="en-US" altLang="zh-CN" sz="1400" b="1" dirty="0">
                <a:latin typeface="微软雅黑" panose="020B0503020204020204" pitchFamily="34" charset="-122"/>
                <a:ea typeface="微软雅黑" panose="020B0503020204020204" pitchFamily="34" charset="-122"/>
                <a:cs typeface="Times New Roman" panose="02020603050405020304" pitchFamily="18" charset="0"/>
              </a:rPr>
              <a:t>7.2  </a:t>
            </a:r>
            <a:r>
              <a:rPr lang="zh-CN" altLang="en-US" sz="1400" b="1" dirty="0">
                <a:latin typeface="微软雅黑" panose="020B0503020204020204" pitchFamily="34" charset="-122"/>
                <a:ea typeface="微软雅黑" panose="020B0503020204020204" pitchFamily="34" charset="-122"/>
                <a:cs typeface="Times New Roman" panose="02020603050405020304" pitchFamily="18" charset="0"/>
              </a:rPr>
              <a:t>单一价位招标法下的价格招标</a:t>
            </a:r>
          </a:p>
        </p:txBody>
      </p:sp>
      <p:sp>
        <p:nvSpPr>
          <p:cNvPr id="10" name="文本框 9">
            <a:extLst>
              <a:ext uri="{FF2B5EF4-FFF2-40B4-BE49-F238E27FC236}">
                <a16:creationId xmlns:a16="http://schemas.microsoft.com/office/drawing/2014/main" id="{B48D0AD8-708F-4AD4-B59B-ECC9BA532ACC}"/>
              </a:ext>
            </a:extLst>
          </p:cNvPr>
          <p:cNvSpPr txBox="1"/>
          <p:nvPr/>
        </p:nvSpPr>
        <p:spPr>
          <a:xfrm>
            <a:off x="791578" y="5019063"/>
            <a:ext cx="7560840" cy="1123513"/>
          </a:xfrm>
          <a:prstGeom prst="rect">
            <a:avLst/>
          </a:prstGeom>
          <a:noFill/>
        </p:spPr>
        <p:txBody>
          <a:bodyPr wrap="square" rtlCol="0">
            <a:spAutoFit/>
          </a:bodyPr>
          <a:lstStyle/>
          <a:p>
            <a:pPr indent="385200" algn="just">
              <a:lnSpc>
                <a:spcPct val="150000"/>
              </a:lnSpc>
            </a:pP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在表</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7.2</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中，累加至</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92</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（元</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百元面值）时已完成国债发行任务，募满</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100</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亿元，则此时对应的价位为中标价位，四家承销商（丙、丁、甲、戊）的中标价位均为</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92</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元，中标量如表</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7.2</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所示。</a:t>
            </a:r>
          </a:p>
        </p:txBody>
      </p:sp>
    </p:spTree>
    <p:extLst>
      <p:ext uri="{BB962C8B-B14F-4D97-AF65-F5344CB8AC3E}">
        <p14:creationId xmlns:p14="http://schemas.microsoft.com/office/powerpoint/2010/main" val="38246629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FDBEB9A8-39AA-40FE-B6E5-08803D5DC947}"/>
              </a:ext>
            </a:extLst>
          </p:cNvPr>
          <p:cNvSpPr>
            <a:spLocks noGrp="1"/>
          </p:cNvSpPr>
          <p:nvPr>
            <p:ph type="sldNum" sz="quarter" idx="12"/>
          </p:nvPr>
        </p:nvSpPr>
        <p:spPr/>
        <p:txBody>
          <a:bodyPr/>
          <a:lstStyle/>
          <a:p>
            <a:pPr>
              <a:defRPr/>
            </a:pPr>
            <a:fld id="{30F11AE2-8E3C-4A92-9BBF-8CC289021EE2}" type="slidenum">
              <a:rPr lang="zh-CN" altLang="en-US" smtClean="0"/>
              <a:pPr>
                <a:defRPr/>
              </a:pPr>
              <a:t>11</a:t>
            </a:fld>
            <a:endParaRPr lang="zh-CN" altLang="en-US"/>
          </a:p>
        </p:txBody>
      </p:sp>
      <p:sp>
        <p:nvSpPr>
          <p:cNvPr id="4" name="文本框 3">
            <a:extLst>
              <a:ext uri="{FF2B5EF4-FFF2-40B4-BE49-F238E27FC236}">
                <a16:creationId xmlns:a16="http://schemas.microsoft.com/office/drawing/2014/main" id="{A946A508-A754-40C7-B152-F1FEAEC62E41}"/>
              </a:ext>
            </a:extLst>
          </p:cNvPr>
          <p:cNvSpPr txBox="1"/>
          <p:nvPr/>
        </p:nvSpPr>
        <p:spPr>
          <a:xfrm>
            <a:off x="863588" y="1268760"/>
            <a:ext cx="7416824" cy="4111510"/>
          </a:xfrm>
          <a:prstGeom prst="rect">
            <a:avLst/>
          </a:prstGeom>
          <a:noFill/>
        </p:spPr>
        <p:txBody>
          <a:bodyPr wrap="square">
            <a:spAutoFit/>
          </a:bodyPr>
          <a:lstStyle/>
          <a:p>
            <a:pPr indent="421200" algn="just">
              <a:lnSpc>
                <a:spcPct val="170000"/>
              </a:lnSpc>
              <a:spcAft>
                <a:spcPts val="800"/>
              </a:spcAft>
            </a:pP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从基本原理来看，价格招标和利率招标</a:t>
            </a:r>
            <a:r>
              <a:rPr lang="zh-CN" altLang="zh-CN" sz="1600"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本质是相同</a:t>
            </a: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的。因为，以国债买入价报价，是一种以贴现方式计算收益率的方式，它可以换算成利率。</a:t>
            </a:r>
          </a:p>
          <a:p>
            <a:pPr indent="421200" algn="just">
              <a:lnSpc>
                <a:spcPct val="170000"/>
              </a:lnSpc>
              <a:spcAft>
                <a:spcPts val="800"/>
              </a:spcAft>
            </a:pP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在单一价位招标中，中标者的成本是基本相同的，在承销商之间主要存在的是否中标的区别，因而可能出现下面的几个问题：</a:t>
            </a:r>
          </a:p>
          <a:p>
            <a:pPr indent="421200" algn="just">
              <a:lnSpc>
                <a:spcPct val="170000"/>
              </a:lnSpc>
              <a:spcAft>
                <a:spcPts val="800"/>
              </a:spcAft>
            </a:pPr>
            <a:r>
              <a:rPr lang="zh-CN" altLang="zh-CN" sz="1600" b="1" dirty="0">
                <a:latin typeface="微软雅黑" panose="020B0503020204020204" pitchFamily="34" charset="-122"/>
                <a:ea typeface="微软雅黑" panose="020B0503020204020204" pitchFamily="34" charset="-122"/>
                <a:cs typeface="Times New Roman" panose="02020603050405020304" pitchFamily="18" charset="0"/>
              </a:rPr>
              <a:t>第一</a:t>
            </a: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，在收益率水平较低时，在风险共担的心理作用下，承销商更容易产生过度自信和非理性的投标行为，使得承销商整体上面临较大的风险，也容易对债券二级市场造成较大的压力。</a:t>
            </a:r>
          </a:p>
          <a:p>
            <a:pPr indent="421200" algn="just">
              <a:lnSpc>
                <a:spcPct val="170000"/>
              </a:lnSpc>
              <a:spcAft>
                <a:spcPts val="800"/>
              </a:spcAft>
            </a:pPr>
            <a:r>
              <a:rPr lang="zh-CN" altLang="zh-CN" sz="1600" b="1" dirty="0">
                <a:latin typeface="微软雅黑" panose="020B0503020204020204" pitchFamily="34" charset="-122"/>
                <a:ea typeface="微软雅黑" panose="020B0503020204020204" pitchFamily="34" charset="-122"/>
                <a:cs typeface="Times New Roman" panose="02020603050405020304" pitchFamily="18" charset="0"/>
              </a:rPr>
              <a:t>第二</a:t>
            </a: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，拥有雄厚资金实力的承销商容易左右招标的结果，例如在招标过程中，可能通过控制招标标的的边际价格，来实现自己的利益。</a:t>
            </a:r>
          </a:p>
        </p:txBody>
      </p:sp>
    </p:spTree>
    <p:extLst>
      <p:ext uri="{BB962C8B-B14F-4D97-AF65-F5344CB8AC3E}">
        <p14:creationId xmlns:p14="http://schemas.microsoft.com/office/powerpoint/2010/main" val="32880354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12</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多重价位招标</a:t>
              </a: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三</a:t>
            </a:r>
          </a:p>
        </p:txBody>
      </p:sp>
    </p:spTree>
    <p:extLst>
      <p:ext uri="{BB962C8B-B14F-4D97-AF65-F5344CB8AC3E}">
        <p14:creationId xmlns:p14="http://schemas.microsoft.com/office/powerpoint/2010/main" val="17016034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9EDFFBC1-E1B4-427A-9E75-9A0E94C13155}"/>
              </a:ext>
            </a:extLst>
          </p:cNvPr>
          <p:cNvSpPr>
            <a:spLocks noGrp="1"/>
          </p:cNvSpPr>
          <p:nvPr>
            <p:ph type="sldNum" sz="quarter" idx="12"/>
          </p:nvPr>
        </p:nvSpPr>
        <p:spPr/>
        <p:txBody>
          <a:bodyPr/>
          <a:lstStyle/>
          <a:p>
            <a:pPr>
              <a:defRPr/>
            </a:pPr>
            <a:fld id="{30F11AE2-8E3C-4A92-9BBF-8CC289021EE2}" type="slidenum">
              <a:rPr lang="zh-CN" altLang="en-US" smtClean="0"/>
              <a:pPr>
                <a:defRPr/>
              </a:pPr>
              <a:t>13</a:t>
            </a:fld>
            <a:endParaRPr lang="zh-CN" altLang="en-US"/>
          </a:p>
        </p:txBody>
      </p:sp>
      <p:sp>
        <p:nvSpPr>
          <p:cNvPr id="4" name="文本框 3">
            <a:extLst>
              <a:ext uri="{FF2B5EF4-FFF2-40B4-BE49-F238E27FC236}">
                <a16:creationId xmlns:a16="http://schemas.microsoft.com/office/drawing/2014/main" id="{430A9131-5E91-4516-8D60-735BEC2D9B1A}"/>
              </a:ext>
            </a:extLst>
          </p:cNvPr>
          <p:cNvSpPr txBox="1"/>
          <p:nvPr/>
        </p:nvSpPr>
        <p:spPr>
          <a:xfrm>
            <a:off x="1167408" y="1340768"/>
            <a:ext cx="6809184" cy="3460499"/>
          </a:xfrm>
          <a:prstGeom prst="rect">
            <a:avLst/>
          </a:prstGeom>
          <a:noFill/>
        </p:spPr>
        <p:txBody>
          <a:bodyPr wrap="square">
            <a:spAutoFit/>
          </a:bodyPr>
          <a:lstStyle/>
          <a:p>
            <a:pPr algn="just">
              <a:lnSpc>
                <a:spcPct val="200000"/>
              </a:lnSpc>
              <a:spcAft>
                <a:spcPts val="600"/>
              </a:spcAft>
            </a:pPr>
            <a:r>
              <a:rPr lang="zh-CN" altLang="zh-CN" sz="1700" dirty="0">
                <a:latin typeface="微软雅黑" panose="020B0503020204020204" pitchFamily="34" charset="-122"/>
                <a:ea typeface="微软雅黑" panose="020B0503020204020204" pitchFamily="34" charset="-122"/>
                <a:cs typeface="Times New Roman" panose="02020603050405020304" pitchFamily="18" charset="0"/>
              </a:rPr>
              <a:t>多重价位招标方式有两种做法：</a:t>
            </a:r>
          </a:p>
          <a:p>
            <a:pPr marL="342900" lvl="0" indent="-342900" algn="just">
              <a:lnSpc>
                <a:spcPct val="200000"/>
              </a:lnSpc>
              <a:spcAft>
                <a:spcPts val="600"/>
              </a:spcAft>
              <a:buFont typeface="Wingdings" panose="05000000000000000000" pitchFamily="2" charset="2"/>
              <a:buChar char="l"/>
              <a:tabLst>
                <a:tab pos="533400" algn="l"/>
              </a:tabLst>
            </a:pPr>
            <a:r>
              <a:rPr lang="zh-CN" altLang="zh-CN" sz="1700" dirty="0">
                <a:latin typeface="微软雅黑" panose="020B0503020204020204" pitchFamily="34" charset="-122"/>
                <a:ea typeface="微软雅黑" panose="020B0503020204020204" pitchFamily="34" charset="-122"/>
                <a:cs typeface="Times New Roman" panose="02020603050405020304" pitchFamily="18" charset="0"/>
              </a:rPr>
              <a:t>当招标标的为</a:t>
            </a:r>
            <a:r>
              <a:rPr lang="zh-CN" altLang="zh-CN" sz="1700"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利率</a:t>
            </a:r>
            <a:r>
              <a:rPr lang="zh-CN" altLang="zh-CN" sz="1700" dirty="0">
                <a:latin typeface="微软雅黑" panose="020B0503020204020204" pitchFamily="34" charset="-122"/>
                <a:ea typeface="微软雅黑" panose="020B0503020204020204" pitchFamily="34" charset="-122"/>
                <a:cs typeface="Times New Roman" panose="02020603050405020304" pitchFamily="18" charset="0"/>
              </a:rPr>
              <a:t>时，全场加权平均中标利率为当期债券票面利率，中标机构按各自中标标位利率与票面利率折算的价格承销；</a:t>
            </a:r>
          </a:p>
          <a:p>
            <a:pPr marL="342900" lvl="0" indent="-342900" algn="just">
              <a:lnSpc>
                <a:spcPct val="200000"/>
              </a:lnSpc>
              <a:spcAft>
                <a:spcPts val="600"/>
              </a:spcAft>
              <a:buFont typeface="Wingdings" panose="05000000000000000000" pitchFamily="2" charset="2"/>
              <a:buChar char="l"/>
              <a:tabLst>
                <a:tab pos="533400" algn="l"/>
              </a:tabLst>
            </a:pPr>
            <a:r>
              <a:rPr lang="zh-CN" altLang="zh-CN" sz="1700" dirty="0">
                <a:latin typeface="微软雅黑" panose="020B0503020204020204" pitchFamily="34" charset="-122"/>
                <a:ea typeface="微软雅黑" panose="020B0503020204020204" pitchFamily="34" charset="-122"/>
                <a:cs typeface="Times New Roman" panose="02020603050405020304" pitchFamily="18" charset="0"/>
              </a:rPr>
              <a:t>当招标标的为</a:t>
            </a:r>
            <a:r>
              <a:rPr lang="zh-CN" altLang="zh-CN" sz="1700"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价格</a:t>
            </a:r>
            <a:r>
              <a:rPr lang="zh-CN" altLang="zh-CN" sz="1700" dirty="0">
                <a:latin typeface="微软雅黑" panose="020B0503020204020204" pitchFamily="34" charset="-122"/>
                <a:ea typeface="微软雅黑" panose="020B0503020204020204" pitchFamily="34" charset="-122"/>
                <a:cs typeface="Times New Roman" panose="02020603050405020304" pitchFamily="18" charset="0"/>
              </a:rPr>
              <a:t>时，全场加权平均中标价格为当期债券发行价格，中标机构按各自中标标位的价格承销。</a:t>
            </a:r>
            <a:endParaRPr lang="en-US" altLang="zh-CN" sz="1700" dirty="0">
              <a:latin typeface="微软雅黑" panose="020B0503020204020204" pitchFamily="34" charset="-122"/>
              <a:ea typeface="微软雅黑" panose="020B0503020204020204" pitchFamily="34" charset="-122"/>
              <a:cs typeface="Times New Roman" panose="02020603050405020304" pitchFamily="18" charset="0"/>
            </a:endParaRPr>
          </a:p>
          <a:p>
            <a:pPr lvl="0" algn="just">
              <a:lnSpc>
                <a:spcPct val="200000"/>
              </a:lnSpc>
              <a:spcBef>
                <a:spcPts val="600"/>
              </a:spcBef>
              <a:spcAft>
                <a:spcPts val="600"/>
              </a:spcAft>
              <a:tabLst>
                <a:tab pos="533400" algn="l"/>
              </a:tabLst>
            </a:pPr>
            <a:r>
              <a:rPr lang="zh-CN" altLang="zh-CN" sz="1700" dirty="0">
                <a:latin typeface="微软雅黑" panose="020B0503020204020204" pitchFamily="34" charset="-122"/>
                <a:ea typeface="微软雅黑" panose="020B0503020204020204" pitchFamily="34" charset="-122"/>
                <a:cs typeface="Times New Roman" panose="02020603050405020304" pitchFamily="18" charset="0"/>
              </a:rPr>
              <a:t>多重价位招标又称为</a:t>
            </a:r>
            <a:r>
              <a:rPr lang="zh-CN" altLang="zh-CN" sz="1700"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美国式招标</a:t>
            </a:r>
            <a:r>
              <a:rPr lang="zh-CN" altLang="zh-CN" sz="1700" dirty="0">
                <a:latin typeface="微软雅黑" panose="020B0503020204020204" pitchFamily="34" charset="-122"/>
                <a:ea typeface="微软雅黑" panose="020B0503020204020204" pitchFamily="34" charset="-122"/>
                <a:cs typeface="Times New Roman" panose="02020603050405020304" pitchFamily="18" charset="0"/>
              </a:rPr>
              <a:t>。</a:t>
            </a:r>
          </a:p>
        </p:txBody>
      </p:sp>
    </p:spTree>
    <p:extLst>
      <p:ext uri="{BB962C8B-B14F-4D97-AF65-F5344CB8AC3E}">
        <p14:creationId xmlns:p14="http://schemas.microsoft.com/office/powerpoint/2010/main" val="21229676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4011C494-C1B4-4917-A175-339C86309B3D}"/>
              </a:ext>
            </a:extLst>
          </p:cNvPr>
          <p:cNvSpPr>
            <a:spLocks noGrp="1"/>
          </p:cNvSpPr>
          <p:nvPr>
            <p:ph type="sldNum" sz="quarter" idx="12"/>
          </p:nvPr>
        </p:nvSpPr>
        <p:spPr/>
        <p:txBody>
          <a:bodyPr/>
          <a:lstStyle/>
          <a:p>
            <a:pPr>
              <a:defRPr/>
            </a:pPr>
            <a:fld id="{30F11AE2-8E3C-4A92-9BBF-8CC289021EE2}" type="slidenum">
              <a:rPr lang="zh-CN" altLang="en-US" smtClean="0"/>
              <a:pPr>
                <a:defRPr/>
              </a:pPr>
              <a:t>14</a:t>
            </a:fld>
            <a:endParaRPr lang="zh-CN" altLang="en-US"/>
          </a:p>
        </p:txBody>
      </p:sp>
      <p:sp>
        <p:nvSpPr>
          <p:cNvPr id="4" name="文本框 3">
            <a:extLst>
              <a:ext uri="{FF2B5EF4-FFF2-40B4-BE49-F238E27FC236}">
                <a16:creationId xmlns:a16="http://schemas.microsoft.com/office/drawing/2014/main" id="{A5D32742-6B25-44D3-82DF-214FDB4F4BD7}"/>
              </a:ext>
            </a:extLst>
          </p:cNvPr>
          <p:cNvSpPr txBox="1"/>
          <p:nvPr/>
        </p:nvSpPr>
        <p:spPr>
          <a:xfrm>
            <a:off x="791578" y="642581"/>
            <a:ext cx="7560840" cy="1481303"/>
          </a:xfrm>
          <a:prstGeom prst="rect">
            <a:avLst/>
          </a:prstGeom>
          <a:noFill/>
        </p:spPr>
        <p:txBody>
          <a:bodyPr wrap="square" rtlCol="0">
            <a:spAutoFit/>
          </a:bodyPr>
          <a:lstStyle/>
          <a:p>
            <a:pPr indent="385200" algn="just">
              <a:lnSpc>
                <a:spcPct val="150000"/>
              </a:lnSpc>
            </a:pPr>
            <a:r>
              <a:rPr lang="zh-CN" altLang="en-US" sz="1550" b="1" dirty="0">
                <a:latin typeface="微软雅黑" panose="020B0503020204020204" pitchFamily="34" charset="-122"/>
                <a:ea typeface="微软雅黑" panose="020B0503020204020204" pitchFamily="34" charset="-122"/>
                <a:cs typeface="Times New Roman" panose="02020603050405020304" pitchFamily="18" charset="0"/>
              </a:rPr>
              <a:t>例</a:t>
            </a:r>
            <a:r>
              <a:rPr lang="en-US" altLang="zh-CN" sz="1550" b="1" dirty="0">
                <a:latin typeface="微软雅黑" panose="020B0503020204020204" pitchFamily="34" charset="-122"/>
                <a:ea typeface="微软雅黑" panose="020B0503020204020204" pitchFamily="34" charset="-122"/>
                <a:cs typeface="Times New Roman" panose="02020603050405020304" pitchFamily="18" charset="0"/>
              </a:rPr>
              <a:t>3</a:t>
            </a:r>
            <a:r>
              <a:rPr lang="zh-CN" altLang="en-US" sz="1550" b="1" dirty="0">
                <a:latin typeface="微软雅黑" panose="020B0503020204020204" pitchFamily="34" charset="-122"/>
                <a:ea typeface="微软雅黑" panose="020B0503020204020204" pitchFamily="34" charset="-122"/>
                <a:cs typeface="Times New Roman" panose="02020603050405020304" pitchFamily="18" charset="0"/>
              </a:rPr>
              <a:t>：招标标的为</a:t>
            </a:r>
            <a:r>
              <a:rPr lang="zh-CN" altLang="en-US" sz="1550"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价格</a:t>
            </a:r>
            <a:r>
              <a:rPr lang="zh-CN" altLang="en-US" sz="1550" b="1" dirty="0">
                <a:latin typeface="微软雅黑" panose="020B0503020204020204" pitchFamily="34" charset="-122"/>
                <a:ea typeface="微软雅黑" panose="020B0503020204020204" pitchFamily="34" charset="-122"/>
                <a:cs typeface="Times New Roman" panose="02020603050405020304" pitchFamily="18" charset="0"/>
              </a:rPr>
              <a:t>时的多重价位招标法。</a:t>
            </a:r>
            <a:endParaRPr lang="en-US" altLang="zh-CN" sz="1550" b="1" dirty="0">
              <a:latin typeface="微软雅黑" panose="020B0503020204020204" pitchFamily="34" charset="-122"/>
              <a:ea typeface="微软雅黑" panose="020B0503020204020204" pitchFamily="34" charset="-122"/>
              <a:cs typeface="Times New Roman" panose="02020603050405020304" pitchFamily="18" charset="0"/>
            </a:endParaRPr>
          </a:p>
          <a:p>
            <a:pPr indent="385200" algn="just">
              <a:lnSpc>
                <a:spcPct val="150000"/>
              </a:lnSpc>
            </a:pP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假定现在要发行一只期限为</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6</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个月的国债，发行量为</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300</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亿元，采用多重价位招标方式发行，共有</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6</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家承销商参与投标。当招标标的为价格时，各承销商的投标价位及其所对应的投标量分别如表</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7.3</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所示（按照投标价格由高到低进行排序）：</a:t>
            </a:r>
          </a:p>
        </p:txBody>
      </p:sp>
      <p:graphicFrame>
        <p:nvGraphicFramePr>
          <p:cNvPr id="7" name="表格 6">
            <a:extLst>
              <a:ext uri="{FF2B5EF4-FFF2-40B4-BE49-F238E27FC236}">
                <a16:creationId xmlns:a16="http://schemas.microsoft.com/office/drawing/2014/main" id="{5F467CE8-4682-44F2-B76B-E4CDF509177E}"/>
              </a:ext>
            </a:extLst>
          </p:cNvPr>
          <p:cNvGraphicFramePr>
            <a:graphicFrameLocks noGrp="1"/>
          </p:cNvGraphicFramePr>
          <p:nvPr>
            <p:extLst>
              <p:ext uri="{D42A27DB-BD31-4B8C-83A1-F6EECF244321}">
                <p14:modId xmlns:p14="http://schemas.microsoft.com/office/powerpoint/2010/main" val="2589785096"/>
              </p:ext>
            </p:extLst>
          </p:nvPr>
        </p:nvGraphicFramePr>
        <p:xfrm>
          <a:off x="1043607" y="2506621"/>
          <a:ext cx="6984776" cy="2180574"/>
        </p:xfrm>
        <a:graphic>
          <a:graphicData uri="http://schemas.openxmlformats.org/drawingml/2006/table">
            <a:tbl>
              <a:tblPr firstRow="1" firstCol="1" bandRow="1">
                <a:tableStyleId>{9DCAF9ED-07DC-4A11-8D7F-57B35C25682E}</a:tableStyleId>
              </a:tblPr>
              <a:tblGrid>
                <a:gridCol w="738217">
                  <a:extLst>
                    <a:ext uri="{9D8B030D-6E8A-4147-A177-3AD203B41FA5}">
                      <a16:colId xmlns:a16="http://schemas.microsoft.com/office/drawing/2014/main" val="2205385328"/>
                    </a:ext>
                  </a:extLst>
                </a:gridCol>
                <a:gridCol w="1032100">
                  <a:extLst>
                    <a:ext uri="{9D8B030D-6E8A-4147-A177-3AD203B41FA5}">
                      <a16:colId xmlns:a16="http://schemas.microsoft.com/office/drawing/2014/main" val="3176548729"/>
                    </a:ext>
                  </a:extLst>
                </a:gridCol>
                <a:gridCol w="1870682">
                  <a:extLst>
                    <a:ext uri="{9D8B030D-6E8A-4147-A177-3AD203B41FA5}">
                      <a16:colId xmlns:a16="http://schemas.microsoft.com/office/drawing/2014/main" val="2585658175"/>
                    </a:ext>
                  </a:extLst>
                </a:gridCol>
                <a:gridCol w="1857654">
                  <a:extLst>
                    <a:ext uri="{9D8B030D-6E8A-4147-A177-3AD203B41FA5}">
                      <a16:colId xmlns:a16="http://schemas.microsoft.com/office/drawing/2014/main" val="710617502"/>
                    </a:ext>
                  </a:extLst>
                </a:gridCol>
                <a:gridCol w="1486123">
                  <a:extLst>
                    <a:ext uri="{9D8B030D-6E8A-4147-A177-3AD203B41FA5}">
                      <a16:colId xmlns:a16="http://schemas.microsoft.com/office/drawing/2014/main" val="2809164879"/>
                    </a:ext>
                  </a:extLst>
                </a:gridCol>
              </a:tblGrid>
              <a:tr h="545136">
                <a:tc>
                  <a:txBody>
                    <a:bodyPr/>
                    <a:lstStyle/>
                    <a:p>
                      <a:pPr algn="ctr"/>
                      <a:r>
                        <a:rPr lang="zh-CN" altLang="en-US" sz="1400" b="1" kern="100">
                          <a:solidFill>
                            <a:schemeClr val="lt1"/>
                          </a:solidFill>
                          <a:effectLst/>
                          <a:latin typeface="微软雅黑" panose="020B0503020204020204" pitchFamily="34" charset="-122"/>
                          <a:ea typeface="微软雅黑" panose="020B0503020204020204" pitchFamily="34" charset="-122"/>
                          <a:cs typeface="+mn-cs"/>
                        </a:rPr>
                        <a:t>序号</a:t>
                      </a:r>
                    </a:p>
                  </a:txBody>
                  <a:tcPr marL="68580" marR="68580" marT="0" marB="0" anchor="ctr"/>
                </a:tc>
                <a:tc>
                  <a:txBody>
                    <a:bodyPr/>
                    <a:lstStyle/>
                    <a:p>
                      <a:pPr algn="ctr"/>
                      <a:r>
                        <a:rPr lang="zh-CN" altLang="en-US" sz="1400" b="1" kern="100" dirty="0">
                          <a:solidFill>
                            <a:schemeClr val="lt1"/>
                          </a:solidFill>
                          <a:effectLst/>
                          <a:latin typeface="微软雅黑" panose="020B0503020204020204" pitchFamily="34" charset="-122"/>
                          <a:ea typeface="微软雅黑" panose="020B0503020204020204" pitchFamily="34" charset="-122"/>
                          <a:cs typeface="+mn-cs"/>
                        </a:rPr>
                        <a:t>承销商</a:t>
                      </a:r>
                    </a:p>
                  </a:txBody>
                  <a:tcPr marL="68580" marR="68580" marT="0" marB="0" anchor="ctr"/>
                </a:tc>
                <a:tc>
                  <a:txBody>
                    <a:bodyPr/>
                    <a:lstStyle/>
                    <a:p>
                      <a:pPr algn="ctr"/>
                      <a:r>
                        <a:rPr lang="zh-CN" altLang="en-US" sz="1400" b="1" kern="100" dirty="0">
                          <a:solidFill>
                            <a:schemeClr val="lt1"/>
                          </a:solidFill>
                          <a:effectLst/>
                          <a:latin typeface="微软雅黑" panose="020B0503020204020204" pitchFamily="34" charset="-122"/>
                          <a:ea typeface="微软雅黑" panose="020B0503020204020204" pitchFamily="34" charset="-122"/>
                          <a:cs typeface="+mn-cs"/>
                        </a:rPr>
                        <a:t>投标价位</a:t>
                      </a:r>
                      <a:endParaRPr lang="en-US" altLang="zh-CN" sz="1400" b="1" kern="100" dirty="0">
                        <a:solidFill>
                          <a:schemeClr val="lt1"/>
                        </a:solidFill>
                        <a:effectLst/>
                        <a:latin typeface="微软雅黑" panose="020B0503020204020204" pitchFamily="34" charset="-122"/>
                        <a:ea typeface="微软雅黑" panose="020B0503020204020204" pitchFamily="34" charset="-122"/>
                        <a:cs typeface="+mn-cs"/>
                      </a:endParaRPr>
                    </a:p>
                    <a:p>
                      <a:pPr algn="ctr"/>
                      <a:r>
                        <a:rPr lang="zh-CN" altLang="en-US" sz="1400" b="1" kern="100" dirty="0">
                          <a:solidFill>
                            <a:schemeClr val="lt1"/>
                          </a:solidFill>
                          <a:effectLst/>
                          <a:latin typeface="微软雅黑" panose="020B0503020204020204" pitchFamily="34" charset="-122"/>
                          <a:ea typeface="微软雅黑" panose="020B0503020204020204" pitchFamily="34" charset="-122"/>
                          <a:cs typeface="+mn-cs"/>
                        </a:rPr>
                        <a:t>（元</a:t>
                      </a:r>
                      <a:r>
                        <a:rPr lang="en-US" sz="1400" b="1" kern="100" dirty="0">
                          <a:solidFill>
                            <a:schemeClr val="lt1"/>
                          </a:solidFill>
                          <a:effectLst/>
                          <a:latin typeface="微软雅黑" panose="020B0503020204020204" pitchFamily="34" charset="-122"/>
                          <a:ea typeface="微软雅黑" panose="020B0503020204020204" pitchFamily="34" charset="-122"/>
                          <a:cs typeface="+mn-cs"/>
                        </a:rPr>
                        <a:t>/</a:t>
                      </a:r>
                      <a:r>
                        <a:rPr lang="zh-CN" altLang="en-US" sz="1400" b="1" kern="100" dirty="0">
                          <a:solidFill>
                            <a:schemeClr val="lt1"/>
                          </a:solidFill>
                          <a:effectLst/>
                          <a:latin typeface="微软雅黑" panose="020B0503020204020204" pitchFamily="34" charset="-122"/>
                          <a:ea typeface="微软雅黑" panose="020B0503020204020204" pitchFamily="34" charset="-122"/>
                          <a:cs typeface="+mn-cs"/>
                        </a:rPr>
                        <a:t>百元面值）</a:t>
                      </a:r>
                    </a:p>
                  </a:txBody>
                  <a:tcPr marL="68580" marR="68580" marT="0" marB="0" anchor="ctr"/>
                </a:tc>
                <a:tc>
                  <a:txBody>
                    <a:bodyPr/>
                    <a:lstStyle/>
                    <a:p>
                      <a:pPr algn="ctr"/>
                      <a:r>
                        <a:rPr lang="zh-CN" altLang="en-US" sz="1400" b="1" kern="100" dirty="0">
                          <a:solidFill>
                            <a:schemeClr val="lt1"/>
                          </a:solidFill>
                          <a:effectLst/>
                          <a:latin typeface="微软雅黑" panose="020B0503020204020204" pitchFamily="34" charset="-122"/>
                          <a:ea typeface="微软雅黑" panose="020B0503020204020204" pitchFamily="34" charset="-122"/>
                          <a:cs typeface="+mn-cs"/>
                        </a:rPr>
                        <a:t>投标量（亿元）</a:t>
                      </a:r>
                    </a:p>
                  </a:txBody>
                  <a:tcPr marL="68580" marR="68580" marT="0" marB="0" anchor="ctr"/>
                </a:tc>
                <a:tc>
                  <a:txBody>
                    <a:bodyPr/>
                    <a:lstStyle/>
                    <a:p>
                      <a:pPr algn="ctr"/>
                      <a:r>
                        <a:rPr lang="zh-CN" altLang="en-US" sz="1400" b="1" kern="100" dirty="0">
                          <a:solidFill>
                            <a:schemeClr val="lt1"/>
                          </a:solidFill>
                          <a:effectLst/>
                          <a:latin typeface="微软雅黑" panose="020B0503020204020204" pitchFamily="34" charset="-122"/>
                          <a:ea typeface="微软雅黑" panose="020B0503020204020204" pitchFamily="34" charset="-122"/>
                          <a:cs typeface="+mn-cs"/>
                        </a:rPr>
                        <a:t>中标量</a:t>
                      </a:r>
                      <a:endParaRPr lang="en-US" altLang="zh-CN" sz="1400" b="1" kern="100" dirty="0">
                        <a:solidFill>
                          <a:schemeClr val="lt1"/>
                        </a:solidFill>
                        <a:effectLst/>
                        <a:latin typeface="微软雅黑" panose="020B0503020204020204" pitchFamily="34" charset="-122"/>
                        <a:ea typeface="微软雅黑" panose="020B0503020204020204" pitchFamily="34" charset="-122"/>
                        <a:cs typeface="+mn-cs"/>
                      </a:endParaRPr>
                    </a:p>
                    <a:p>
                      <a:pPr algn="ctr"/>
                      <a:r>
                        <a:rPr lang="zh-CN" altLang="en-US" sz="1400" b="1" kern="100" dirty="0">
                          <a:solidFill>
                            <a:schemeClr val="lt1"/>
                          </a:solidFill>
                          <a:effectLst/>
                          <a:latin typeface="微软雅黑" panose="020B0503020204020204" pitchFamily="34" charset="-122"/>
                          <a:ea typeface="微软雅黑" panose="020B0503020204020204" pitchFamily="34" charset="-122"/>
                          <a:cs typeface="+mn-cs"/>
                        </a:rPr>
                        <a:t>（亿元）</a:t>
                      </a:r>
                    </a:p>
                  </a:txBody>
                  <a:tcPr marL="68580" marR="68580" marT="0" marB="0" anchor="ctr"/>
                </a:tc>
                <a:extLst>
                  <a:ext uri="{0D108BD9-81ED-4DB2-BD59-A6C34878D82A}">
                    <a16:rowId xmlns:a16="http://schemas.microsoft.com/office/drawing/2014/main" val="1538110240"/>
                  </a:ext>
                </a:extLst>
              </a:tr>
              <a:tr h="272573">
                <a:tc>
                  <a:txBody>
                    <a:bodyPr/>
                    <a:lstStyle/>
                    <a:p>
                      <a:pPr algn="ctr"/>
                      <a:r>
                        <a:rPr lang="en-US" sz="1400" b="0" kern="100" dirty="0">
                          <a:solidFill>
                            <a:schemeClr val="dk1"/>
                          </a:solidFill>
                          <a:effectLst/>
                          <a:latin typeface="微软雅黑" panose="020B0503020204020204" pitchFamily="34" charset="-122"/>
                          <a:ea typeface="微软雅黑" panose="020B0503020204020204" pitchFamily="34" charset="-122"/>
                          <a:cs typeface="+mn-cs"/>
                        </a:rPr>
                        <a:t>1</a:t>
                      </a:r>
                      <a:endParaRPr lang="zh-CN" altLang="en-US" sz="1400" b="0" kern="100" dirty="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zh-CN" altLang="en-US" sz="1400" b="0" kern="100" dirty="0">
                          <a:solidFill>
                            <a:schemeClr val="dk1"/>
                          </a:solidFill>
                          <a:effectLst/>
                          <a:latin typeface="微软雅黑" panose="020B0503020204020204" pitchFamily="34" charset="-122"/>
                          <a:ea typeface="微软雅黑" panose="020B0503020204020204" pitchFamily="34" charset="-122"/>
                          <a:cs typeface="+mn-cs"/>
                        </a:rPr>
                        <a:t>丙</a:t>
                      </a:r>
                    </a:p>
                  </a:txBody>
                  <a:tcPr marL="68580" marR="68580" marT="0" marB="0" anchor="ctr"/>
                </a:tc>
                <a:tc>
                  <a:txBody>
                    <a:bodyPr/>
                    <a:lstStyle/>
                    <a:p>
                      <a:pPr algn="ctr"/>
                      <a:r>
                        <a:rPr lang="en-US" sz="1400" b="0" kern="100">
                          <a:solidFill>
                            <a:schemeClr val="dk1"/>
                          </a:solidFill>
                          <a:effectLst/>
                          <a:latin typeface="微软雅黑" panose="020B0503020204020204" pitchFamily="34" charset="-122"/>
                          <a:ea typeface="微软雅黑" panose="020B0503020204020204" pitchFamily="34" charset="-122"/>
                          <a:cs typeface="+mn-cs"/>
                        </a:rPr>
                        <a:t>98.8</a:t>
                      </a:r>
                      <a:endParaRPr lang="zh-CN" altLang="en-US" sz="1400" b="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b="0" kern="100">
                          <a:solidFill>
                            <a:schemeClr val="dk1"/>
                          </a:solidFill>
                          <a:effectLst/>
                          <a:latin typeface="微软雅黑" panose="020B0503020204020204" pitchFamily="34" charset="-122"/>
                          <a:ea typeface="微软雅黑" panose="020B0503020204020204" pitchFamily="34" charset="-122"/>
                          <a:cs typeface="+mn-cs"/>
                        </a:rPr>
                        <a:t>60</a:t>
                      </a:r>
                      <a:endParaRPr lang="zh-CN" altLang="en-US" sz="1400" b="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b="0" kern="100">
                          <a:solidFill>
                            <a:schemeClr val="dk1"/>
                          </a:solidFill>
                          <a:effectLst/>
                          <a:latin typeface="微软雅黑" panose="020B0503020204020204" pitchFamily="34" charset="-122"/>
                          <a:ea typeface="微软雅黑" panose="020B0503020204020204" pitchFamily="34" charset="-122"/>
                          <a:cs typeface="+mn-cs"/>
                        </a:rPr>
                        <a:t>60</a:t>
                      </a:r>
                      <a:endParaRPr lang="zh-CN" altLang="en-US" sz="1400" b="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extLst>
                  <a:ext uri="{0D108BD9-81ED-4DB2-BD59-A6C34878D82A}">
                    <a16:rowId xmlns:a16="http://schemas.microsoft.com/office/drawing/2014/main" val="3476344556"/>
                  </a:ext>
                </a:extLst>
              </a:tr>
              <a:tr h="272573">
                <a:tc>
                  <a:txBody>
                    <a:bodyPr/>
                    <a:lstStyle/>
                    <a:p>
                      <a:pPr algn="ctr"/>
                      <a:r>
                        <a:rPr lang="en-US" sz="1400" b="0" kern="100">
                          <a:solidFill>
                            <a:schemeClr val="dk1"/>
                          </a:solidFill>
                          <a:effectLst/>
                          <a:latin typeface="微软雅黑" panose="020B0503020204020204" pitchFamily="34" charset="-122"/>
                          <a:ea typeface="微软雅黑" panose="020B0503020204020204" pitchFamily="34" charset="-122"/>
                          <a:cs typeface="+mn-cs"/>
                        </a:rPr>
                        <a:t>2</a:t>
                      </a:r>
                      <a:endParaRPr lang="zh-CN" altLang="en-US" sz="1400" b="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zh-CN" altLang="en-US" sz="1400" b="0" kern="100">
                          <a:solidFill>
                            <a:schemeClr val="dk1"/>
                          </a:solidFill>
                          <a:effectLst/>
                          <a:latin typeface="微软雅黑" panose="020B0503020204020204" pitchFamily="34" charset="-122"/>
                          <a:ea typeface="微软雅黑" panose="020B0503020204020204" pitchFamily="34" charset="-122"/>
                          <a:cs typeface="+mn-cs"/>
                        </a:rPr>
                        <a:t>丁</a:t>
                      </a:r>
                    </a:p>
                  </a:txBody>
                  <a:tcPr marL="68580" marR="68580" marT="0" marB="0" anchor="ctr"/>
                </a:tc>
                <a:tc>
                  <a:txBody>
                    <a:bodyPr/>
                    <a:lstStyle/>
                    <a:p>
                      <a:pPr algn="ctr"/>
                      <a:r>
                        <a:rPr lang="en-US" sz="1400" b="0" kern="100" dirty="0">
                          <a:solidFill>
                            <a:schemeClr val="dk1"/>
                          </a:solidFill>
                          <a:effectLst/>
                          <a:latin typeface="微软雅黑" panose="020B0503020204020204" pitchFamily="34" charset="-122"/>
                          <a:ea typeface="微软雅黑" panose="020B0503020204020204" pitchFamily="34" charset="-122"/>
                          <a:cs typeface="+mn-cs"/>
                        </a:rPr>
                        <a:t>98.7</a:t>
                      </a:r>
                      <a:endParaRPr lang="zh-CN" altLang="en-US" sz="1400" b="0" kern="100" dirty="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b="0" kern="100" dirty="0">
                          <a:solidFill>
                            <a:schemeClr val="dk1"/>
                          </a:solidFill>
                          <a:effectLst/>
                          <a:latin typeface="微软雅黑" panose="020B0503020204020204" pitchFamily="34" charset="-122"/>
                          <a:ea typeface="微软雅黑" panose="020B0503020204020204" pitchFamily="34" charset="-122"/>
                          <a:cs typeface="+mn-cs"/>
                        </a:rPr>
                        <a:t>89</a:t>
                      </a:r>
                      <a:endParaRPr lang="zh-CN" altLang="en-US" sz="1400" b="0" kern="100" dirty="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b="0" kern="100">
                          <a:solidFill>
                            <a:schemeClr val="dk1"/>
                          </a:solidFill>
                          <a:effectLst/>
                          <a:latin typeface="微软雅黑" panose="020B0503020204020204" pitchFamily="34" charset="-122"/>
                          <a:ea typeface="微软雅黑" panose="020B0503020204020204" pitchFamily="34" charset="-122"/>
                          <a:cs typeface="+mn-cs"/>
                        </a:rPr>
                        <a:t>89</a:t>
                      </a:r>
                      <a:endParaRPr lang="zh-CN" altLang="en-US" sz="1400" b="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extLst>
                  <a:ext uri="{0D108BD9-81ED-4DB2-BD59-A6C34878D82A}">
                    <a16:rowId xmlns:a16="http://schemas.microsoft.com/office/drawing/2014/main" val="3638476306"/>
                  </a:ext>
                </a:extLst>
              </a:tr>
              <a:tr h="272573">
                <a:tc>
                  <a:txBody>
                    <a:bodyPr/>
                    <a:lstStyle/>
                    <a:p>
                      <a:pPr algn="ctr"/>
                      <a:r>
                        <a:rPr lang="en-US" sz="1400" b="0" kern="100">
                          <a:solidFill>
                            <a:schemeClr val="dk1"/>
                          </a:solidFill>
                          <a:effectLst/>
                          <a:latin typeface="微软雅黑" panose="020B0503020204020204" pitchFamily="34" charset="-122"/>
                          <a:ea typeface="微软雅黑" panose="020B0503020204020204" pitchFamily="34" charset="-122"/>
                          <a:cs typeface="+mn-cs"/>
                        </a:rPr>
                        <a:t>3</a:t>
                      </a:r>
                      <a:endParaRPr lang="zh-CN" altLang="en-US" sz="1400" b="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zh-CN" altLang="en-US" sz="1400" b="0" kern="100">
                          <a:solidFill>
                            <a:schemeClr val="dk1"/>
                          </a:solidFill>
                          <a:effectLst/>
                          <a:latin typeface="微软雅黑" panose="020B0503020204020204" pitchFamily="34" charset="-122"/>
                          <a:ea typeface="微软雅黑" panose="020B0503020204020204" pitchFamily="34" charset="-122"/>
                          <a:cs typeface="+mn-cs"/>
                        </a:rPr>
                        <a:t>甲</a:t>
                      </a:r>
                    </a:p>
                  </a:txBody>
                  <a:tcPr marL="68580" marR="68580" marT="0" marB="0" anchor="ctr"/>
                </a:tc>
                <a:tc>
                  <a:txBody>
                    <a:bodyPr/>
                    <a:lstStyle/>
                    <a:p>
                      <a:pPr algn="ctr"/>
                      <a:r>
                        <a:rPr lang="en-US" sz="1400" b="0" kern="100">
                          <a:solidFill>
                            <a:schemeClr val="dk1"/>
                          </a:solidFill>
                          <a:effectLst/>
                          <a:latin typeface="微软雅黑" panose="020B0503020204020204" pitchFamily="34" charset="-122"/>
                          <a:ea typeface="微软雅黑" panose="020B0503020204020204" pitchFamily="34" charset="-122"/>
                          <a:cs typeface="+mn-cs"/>
                        </a:rPr>
                        <a:t>98.6</a:t>
                      </a:r>
                      <a:endParaRPr lang="zh-CN" altLang="en-US" sz="1400" b="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b="0" kern="100" dirty="0">
                          <a:solidFill>
                            <a:schemeClr val="dk1"/>
                          </a:solidFill>
                          <a:effectLst/>
                          <a:latin typeface="微软雅黑" panose="020B0503020204020204" pitchFamily="34" charset="-122"/>
                          <a:ea typeface="微软雅黑" panose="020B0503020204020204" pitchFamily="34" charset="-122"/>
                          <a:cs typeface="+mn-cs"/>
                        </a:rPr>
                        <a:t>51</a:t>
                      </a:r>
                      <a:endParaRPr lang="zh-CN" altLang="en-US" sz="1400" b="0" kern="100" dirty="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b="0" kern="100">
                          <a:solidFill>
                            <a:schemeClr val="dk1"/>
                          </a:solidFill>
                          <a:effectLst/>
                          <a:latin typeface="微软雅黑" panose="020B0503020204020204" pitchFamily="34" charset="-122"/>
                          <a:ea typeface="微软雅黑" panose="020B0503020204020204" pitchFamily="34" charset="-122"/>
                          <a:cs typeface="+mn-cs"/>
                        </a:rPr>
                        <a:t>51</a:t>
                      </a:r>
                      <a:endParaRPr lang="zh-CN" altLang="en-US" sz="1400" b="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extLst>
                  <a:ext uri="{0D108BD9-81ED-4DB2-BD59-A6C34878D82A}">
                    <a16:rowId xmlns:a16="http://schemas.microsoft.com/office/drawing/2014/main" val="3706114287"/>
                  </a:ext>
                </a:extLst>
              </a:tr>
              <a:tr h="272573">
                <a:tc>
                  <a:txBody>
                    <a:bodyPr/>
                    <a:lstStyle/>
                    <a:p>
                      <a:pPr algn="ctr"/>
                      <a:r>
                        <a:rPr lang="en-US" sz="1400" b="0" kern="100">
                          <a:solidFill>
                            <a:schemeClr val="dk1"/>
                          </a:solidFill>
                          <a:effectLst/>
                          <a:latin typeface="微软雅黑" panose="020B0503020204020204" pitchFamily="34" charset="-122"/>
                          <a:ea typeface="微软雅黑" panose="020B0503020204020204" pitchFamily="34" charset="-122"/>
                          <a:cs typeface="+mn-cs"/>
                        </a:rPr>
                        <a:t>4</a:t>
                      </a:r>
                      <a:endParaRPr lang="zh-CN" altLang="en-US" sz="1400" b="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zh-CN" altLang="en-US" sz="1400" b="0" kern="100">
                          <a:solidFill>
                            <a:schemeClr val="dk1"/>
                          </a:solidFill>
                          <a:effectLst/>
                          <a:latin typeface="微软雅黑" panose="020B0503020204020204" pitchFamily="34" charset="-122"/>
                          <a:ea typeface="微软雅黑" panose="020B0503020204020204" pitchFamily="34" charset="-122"/>
                          <a:cs typeface="+mn-cs"/>
                        </a:rPr>
                        <a:t>乙</a:t>
                      </a:r>
                    </a:p>
                  </a:txBody>
                  <a:tcPr marL="68580" marR="68580" marT="0" marB="0" anchor="ctr"/>
                </a:tc>
                <a:tc>
                  <a:txBody>
                    <a:bodyPr/>
                    <a:lstStyle/>
                    <a:p>
                      <a:pPr algn="ctr"/>
                      <a:r>
                        <a:rPr lang="en-US" sz="1400" b="0" kern="100" dirty="0">
                          <a:solidFill>
                            <a:schemeClr val="dk1"/>
                          </a:solidFill>
                          <a:effectLst/>
                          <a:latin typeface="微软雅黑" panose="020B0503020204020204" pitchFamily="34" charset="-122"/>
                          <a:ea typeface="微软雅黑" panose="020B0503020204020204" pitchFamily="34" charset="-122"/>
                          <a:cs typeface="+mn-cs"/>
                        </a:rPr>
                        <a:t>98.5</a:t>
                      </a:r>
                      <a:endParaRPr lang="zh-CN" altLang="en-US" sz="1400" b="0" kern="100" dirty="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b="0" kern="100" dirty="0">
                          <a:solidFill>
                            <a:schemeClr val="dk1"/>
                          </a:solidFill>
                          <a:effectLst/>
                          <a:latin typeface="微软雅黑" panose="020B0503020204020204" pitchFamily="34" charset="-122"/>
                          <a:ea typeface="微软雅黑" panose="020B0503020204020204" pitchFamily="34" charset="-122"/>
                          <a:cs typeface="+mn-cs"/>
                        </a:rPr>
                        <a:t>35</a:t>
                      </a:r>
                      <a:endParaRPr lang="zh-CN" altLang="en-US" sz="1400" b="0" kern="100" dirty="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b="0" kern="100" dirty="0">
                          <a:solidFill>
                            <a:schemeClr val="dk1"/>
                          </a:solidFill>
                          <a:effectLst/>
                          <a:latin typeface="微软雅黑" panose="020B0503020204020204" pitchFamily="34" charset="-122"/>
                          <a:ea typeface="微软雅黑" panose="020B0503020204020204" pitchFamily="34" charset="-122"/>
                          <a:cs typeface="+mn-cs"/>
                        </a:rPr>
                        <a:t>35</a:t>
                      </a:r>
                      <a:endParaRPr lang="zh-CN" altLang="en-US" sz="1400" b="0" kern="100" dirty="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extLst>
                  <a:ext uri="{0D108BD9-81ED-4DB2-BD59-A6C34878D82A}">
                    <a16:rowId xmlns:a16="http://schemas.microsoft.com/office/drawing/2014/main" val="3720961483"/>
                  </a:ext>
                </a:extLst>
              </a:tr>
              <a:tr h="272573">
                <a:tc>
                  <a:txBody>
                    <a:bodyPr/>
                    <a:lstStyle/>
                    <a:p>
                      <a:pPr algn="ctr"/>
                      <a:r>
                        <a:rPr lang="en-US" sz="1400" b="0" kern="100">
                          <a:solidFill>
                            <a:schemeClr val="dk1"/>
                          </a:solidFill>
                          <a:effectLst/>
                          <a:latin typeface="微软雅黑" panose="020B0503020204020204" pitchFamily="34" charset="-122"/>
                          <a:ea typeface="微软雅黑" panose="020B0503020204020204" pitchFamily="34" charset="-122"/>
                          <a:cs typeface="+mn-cs"/>
                        </a:rPr>
                        <a:t>5</a:t>
                      </a:r>
                      <a:endParaRPr lang="zh-CN" altLang="en-US" sz="1400" b="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zh-CN" altLang="en-US" sz="1400" b="0" kern="100">
                          <a:solidFill>
                            <a:schemeClr val="dk1"/>
                          </a:solidFill>
                          <a:effectLst/>
                          <a:latin typeface="微软雅黑" panose="020B0503020204020204" pitchFamily="34" charset="-122"/>
                          <a:ea typeface="微软雅黑" panose="020B0503020204020204" pitchFamily="34" charset="-122"/>
                          <a:cs typeface="+mn-cs"/>
                        </a:rPr>
                        <a:t>戊</a:t>
                      </a:r>
                    </a:p>
                  </a:txBody>
                  <a:tcPr marL="68580" marR="68580" marT="0" marB="0" anchor="ctr"/>
                </a:tc>
                <a:tc>
                  <a:txBody>
                    <a:bodyPr/>
                    <a:lstStyle/>
                    <a:p>
                      <a:pPr algn="ctr"/>
                      <a:r>
                        <a:rPr lang="en-US" sz="1400" b="0" kern="100" dirty="0">
                          <a:solidFill>
                            <a:schemeClr val="dk1"/>
                          </a:solidFill>
                          <a:effectLst/>
                          <a:latin typeface="微软雅黑" panose="020B0503020204020204" pitchFamily="34" charset="-122"/>
                          <a:ea typeface="微软雅黑" panose="020B0503020204020204" pitchFamily="34" charset="-122"/>
                          <a:cs typeface="+mn-cs"/>
                        </a:rPr>
                        <a:t>98.4</a:t>
                      </a:r>
                      <a:endParaRPr lang="zh-CN" altLang="en-US" sz="1400" b="0" kern="100" dirty="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b="0" kern="100" dirty="0">
                          <a:solidFill>
                            <a:schemeClr val="dk1"/>
                          </a:solidFill>
                          <a:effectLst/>
                          <a:latin typeface="微软雅黑" panose="020B0503020204020204" pitchFamily="34" charset="-122"/>
                          <a:ea typeface="微软雅黑" panose="020B0503020204020204" pitchFamily="34" charset="-122"/>
                          <a:cs typeface="+mn-cs"/>
                        </a:rPr>
                        <a:t>80</a:t>
                      </a:r>
                      <a:endParaRPr lang="zh-CN" altLang="en-US" sz="1400" b="0" kern="100" dirty="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b="0" kern="100" dirty="0">
                          <a:solidFill>
                            <a:schemeClr val="dk1"/>
                          </a:solidFill>
                          <a:effectLst/>
                          <a:latin typeface="微软雅黑" panose="020B0503020204020204" pitchFamily="34" charset="-122"/>
                          <a:ea typeface="微软雅黑" panose="020B0503020204020204" pitchFamily="34" charset="-122"/>
                          <a:cs typeface="+mn-cs"/>
                        </a:rPr>
                        <a:t>65</a:t>
                      </a:r>
                      <a:endParaRPr lang="zh-CN" altLang="en-US" sz="1400" b="0" kern="100" dirty="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extLst>
                  <a:ext uri="{0D108BD9-81ED-4DB2-BD59-A6C34878D82A}">
                    <a16:rowId xmlns:a16="http://schemas.microsoft.com/office/drawing/2014/main" val="4203679701"/>
                  </a:ext>
                </a:extLst>
              </a:tr>
              <a:tr h="272573">
                <a:tc>
                  <a:txBody>
                    <a:bodyPr/>
                    <a:lstStyle/>
                    <a:p>
                      <a:pPr algn="ctr"/>
                      <a:r>
                        <a:rPr lang="en-US" sz="1400" b="0" kern="100" dirty="0">
                          <a:solidFill>
                            <a:schemeClr val="dk1"/>
                          </a:solidFill>
                          <a:effectLst/>
                          <a:latin typeface="微软雅黑" panose="020B0503020204020204" pitchFamily="34" charset="-122"/>
                          <a:ea typeface="微软雅黑" panose="020B0503020204020204" pitchFamily="34" charset="-122"/>
                          <a:cs typeface="+mn-cs"/>
                        </a:rPr>
                        <a:t>6</a:t>
                      </a:r>
                      <a:endParaRPr lang="zh-CN" altLang="en-US" sz="1400" b="0" kern="100" dirty="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zh-CN" altLang="en-US" sz="1400" b="0" kern="100">
                          <a:solidFill>
                            <a:schemeClr val="dk1"/>
                          </a:solidFill>
                          <a:effectLst/>
                          <a:latin typeface="微软雅黑" panose="020B0503020204020204" pitchFamily="34" charset="-122"/>
                          <a:ea typeface="微软雅黑" panose="020B0503020204020204" pitchFamily="34" charset="-122"/>
                          <a:cs typeface="+mn-cs"/>
                        </a:rPr>
                        <a:t>己</a:t>
                      </a:r>
                    </a:p>
                  </a:txBody>
                  <a:tcPr marL="68580" marR="68580" marT="0" marB="0" anchor="ctr"/>
                </a:tc>
                <a:tc>
                  <a:txBody>
                    <a:bodyPr/>
                    <a:lstStyle/>
                    <a:p>
                      <a:pPr algn="ctr"/>
                      <a:r>
                        <a:rPr lang="en-US" sz="1400" b="0" kern="100" dirty="0">
                          <a:solidFill>
                            <a:schemeClr val="dk1"/>
                          </a:solidFill>
                          <a:effectLst/>
                          <a:latin typeface="微软雅黑" panose="020B0503020204020204" pitchFamily="34" charset="-122"/>
                          <a:ea typeface="微软雅黑" panose="020B0503020204020204" pitchFamily="34" charset="-122"/>
                          <a:cs typeface="+mn-cs"/>
                        </a:rPr>
                        <a:t>98.3</a:t>
                      </a:r>
                      <a:endParaRPr lang="zh-CN" altLang="en-US" sz="1400" b="0" kern="100" dirty="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b="0" kern="100">
                          <a:solidFill>
                            <a:schemeClr val="dk1"/>
                          </a:solidFill>
                          <a:effectLst/>
                          <a:latin typeface="微软雅黑" panose="020B0503020204020204" pitchFamily="34" charset="-122"/>
                          <a:ea typeface="微软雅黑" panose="020B0503020204020204" pitchFamily="34" charset="-122"/>
                          <a:cs typeface="+mn-cs"/>
                        </a:rPr>
                        <a:t>28</a:t>
                      </a:r>
                      <a:endParaRPr lang="zh-CN" altLang="en-US" sz="1400" b="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b="0" kern="100" dirty="0">
                          <a:solidFill>
                            <a:schemeClr val="dk1"/>
                          </a:solidFill>
                          <a:effectLst/>
                          <a:latin typeface="微软雅黑" panose="020B0503020204020204" pitchFamily="34" charset="-122"/>
                          <a:ea typeface="微软雅黑" panose="020B0503020204020204" pitchFamily="34" charset="-122"/>
                          <a:cs typeface="+mn-cs"/>
                        </a:rPr>
                        <a:t>0</a:t>
                      </a:r>
                      <a:endParaRPr lang="zh-CN" altLang="en-US" sz="1400" b="0" kern="100" dirty="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extLst>
                  <a:ext uri="{0D108BD9-81ED-4DB2-BD59-A6C34878D82A}">
                    <a16:rowId xmlns:a16="http://schemas.microsoft.com/office/drawing/2014/main" val="483209195"/>
                  </a:ext>
                </a:extLst>
              </a:tr>
            </a:tbl>
          </a:graphicData>
        </a:graphic>
      </p:graphicFrame>
      <p:sp>
        <p:nvSpPr>
          <p:cNvPr id="8" name="Rectangle 2">
            <a:extLst>
              <a:ext uri="{FF2B5EF4-FFF2-40B4-BE49-F238E27FC236}">
                <a16:creationId xmlns:a16="http://schemas.microsoft.com/office/drawing/2014/main" id="{059C2FEB-9F17-4EE8-9AFC-76A735BEB910}"/>
              </a:ext>
            </a:extLst>
          </p:cNvPr>
          <p:cNvSpPr>
            <a:spLocks noChangeArrowheads="1"/>
          </p:cNvSpPr>
          <p:nvPr/>
        </p:nvSpPr>
        <p:spPr bwMode="auto">
          <a:xfrm>
            <a:off x="2771800" y="2147974"/>
            <a:ext cx="334578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266700" algn="l" defTabSz="914400" rtl="0" eaLnBrk="0" fontAlgn="base" latinLnBrk="0" hangingPunct="0">
              <a:lnSpc>
                <a:spcPct val="100000"/>
              </a:lnSpc>
              <a:spcBef>
                <a:spcPct val="0"/>
              </a:spcBef>
              <a:spcAft>
                <a:spcPct val="0"/>
              </a:spcAft>
              <a:buClrTx/>
              <a:buSzTx/>
              <a:buFontTx/>
              <a:buNone/>
              <a:tabLst/>
            </a:pPr>
            <a:r>
              <a:rPr lang="zh-CN" altLang="en-US" sz="1400" b="1" dirty="0">
                <a:latin typeface="微软雅黑" panose="020B0503020204020204" pitchFamily="34" charset="-122"/>
                <a:ea typeface="微软雅黑" panose="020B0503020204020204" pitchFamily="34" charset="-122"/>
                <a:cs typeface="Times New Roman" panose="02020603050405020304" pitchFamily="18" charset="0"/>
              </a:rPr>
              <a:t>表</a:t>
            </a:r>
            <a:r>
              <a:rPr lang="en-US" altLang="zh-CN" sz="1400" b="1" dirty="0">
                <a:latin typeface="微软雅黑" panose="020B0503020204020204" pitchFamily="34" charset="-122"/>
                <a:ea typeface="微软雅黑" panose="020B0503020204020204" pitchFamily="34" charset="-122"/>
                <a:cs typeface="Times New Roman" panose="02020603050405020304" pitchFamily="18" charset="0"/>
              </a:rPr>
              <a:t>7.3  </a:t>
            </a:r>
            <a:r>
              <a:rPr lang="zh-CN" altLang="en-US" sz="1400" b="1" dirty="0">
                <a:latin typeface="微软雅黑" panose="020B0503020204020204" pitchFamily="34" charset="-122"/>
                <a:ea typeface="微软雅黑" panose="020B0503020204020204" pitchFamily="34" charset="-122"/>
                <a:cs typeface="Times New Roman" panose="02020603050405020304" pitchFamily="18" charset="0"/>
              </a:rPr>
              <a:t>多重价位招标方法下价格招标</a:t>
            </a:r>
          </a:p>
        </p:txBody>
      </p:sp>
      <p:sp>
        <p:nvSpPr>
          <p:cNvPr id="10" name="文本框 9">
            <a:extLst>
              <a:ext uri="{FF2B5EF4-FFF2-40B4-BE49-F238E27FC236}">
                <a16:creationId xmlns:a16="http://schemas.microsoft.com/office/drawing/2014/main" id="{B48D0AD8-708F-4AD4-B59B-ECC9BA532ACC}"/>
              </a:ext>
            </a:extLst>
          </p:cNvPr>
          <p:cNvSpPr txBox="1"/>
          <p:nvPr/>
        </p:nvSpPr>
        <p:spPr>
          <a:xfrm>
            <a:off x="791578" y="4722601"/>
            <a:ext cx="7560840" cy="1922578"/>
          </a:xfrm>
          <a:prstGeom prst="rect">
            <a:avLst/>
          </a:prstGeom>
          <a:noFill/>
        </p:spPr>
        <p:txBody>
          <a:bodyPr wrap="square" rtlCol="0">
            <a:spAutoFit/>
          </a:bodyPr>
          <a:lstStyle/>
          <a:p>
            <a:pPr indent="385200" algn="just">
              <a:lnSpc>
                <a:spcPct val="130000"/>
              </a:lnSpc>
            </a:pP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由表</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7.3</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可见，在戊承销商的投标价位</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98.4</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元处，已经达到招标总量</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300</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亿元，因此，承销商甲、乙、丙、丁以其投标量全部中标，戊的中标额度为</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65</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亿元，而承销商己落标。根据多重价位招标的原理，中标的</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5</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家承销商均按各自的中标价格，即投标价格承销本期国债。而本期国债的发行价格为全场加权平均中标价格，即：</a:t>
            </a:r>
          </a:p>
          <a:p>
            <a:pPr indent="385200" algn="just">
              <a:lnSpc>
                <a:spcPct val="130000"/>
              </a:lnSpc>
            </a:pP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本期国债发行价格＝（</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98.8×60+98.7×89+98.6×51+98.5×35+98.4×65</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/300</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98.615</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（元）</a:t>
            </a:r>
          </a:p>
        </p:txBody>
      </p:sp>
    </p:spTree>
    <p:extLst>
      <p:ext uri="{BB962C8B-B14F-4D97-AF65-F5344CB8AC3E}">
        <p14:creationId xmlns:p14="http://schemas.microsoft.com/office/powerpoint/2010/main" val="32219581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4011C494-C1B4-4917-A175-339C86309B3D}"/>
              </a:ext>
            </a:extLst>
          </p:cNvPr>
          <p:cNvSpPr>
            <a:spLocks noGrp="1"/>
          </p:cNvSpPr>
          <p:nvPr>
            <p:ph type="sldNum" sz="quarter" idx="12"/>
          </p:nvPr>
        </p:nvSpPr>
        <p:spPr/>
        <p:txBody>
          <a:bodyPr/>
          <a:lstStyle/>
          <a:p>
            <a:pPr>
              <a:defRPr/>
            </a:pPr>
            <a:fld id="{30F11AE2-8E3C-4A92-9BBF-8CC289021EE2}" type="slidenum">
              <a:rPr lang="zh-CN" altLang="en-US" smtClean="0"/>
              <a:pPr>
                <a:defRPr/>
              </a:pPr>
              <a:t>15</a:t>
            </a:fld>
            <a:endParaRPr lang="zh-CN" altLang="en-US"/>
          </a:p>
        </p:txBody>
      </p:sp>
      <p:sp>
        <p:nvSpPr>
          <p:cNvPr id="4" name="文本框 3">
            <a:extLst>
              <a:ext uri="{FF2B5EF4-FFF2-40B4-BE49-F238E27FC236}">
                <a16:creationId xmlns:a16="http://schemas.microsoft.com/office/drawing/2014/main" id="{A5D32742-6B25-44D3-82DF-214FDB4F4BD7}"/>
              </a:ext>
            </a:extLst>
          </p:cNvPr>
          <p:cNvSpPr txBox="1"/>
          <p:nvPr/>
        </p:nvSpPr>
        <p:spPr>
          <a:xfrm>
            <a:off x="791578" y="642581"/>
            <a:ext cx="7740862" cy="1481303"/>
          </a:xfrm>
          <a:prstGeom prst="rect">
            <a:avLst/>
          </a:prstGeom>
          <a:noFill/>
        </p:spPr>
        <p:txBody>
          <a:bodyPr wrap="square" rtlCol="0">
            <a:spAutoFit/>
          </a:bodyPr>
          <a:lstStyle/>
          <a:p>
            <a:pPr indent="385200" algn="just">
              <a:lnSpc>
                <a:spcPct val="150000"/>
              </a:lnSpc>
            </a:pPr>
            <a:r>
              <a:rPr lang="zh-CN" altLang="en-US" sz="1550" b="1" dirty="0">
                <a:latin typeface="微软雅黑" panose="020B0503020204020204" pitchFamily="34" charset="-122"/>
                <a:ea typeface="微软雅黑" panose="020B0503020204020204" pitchFamily="34" charset="-122"/>
                <a:cs typeface="Times New Roman" panose="02020603050405020304" pitchFamily="18" charset="0"/>
              </a:rPr>
              <a:t>例</a:t>
            </a:r>
            <a:r>
              <a:rPr lang="en-US" altLang="zh-CN" sz="1550" b="1" dirty="0">
                <a:latin typeface="微软雅黑" panose="020B0503020204020204" pitchFamily="34" charset="-122"/>
                <a:ea typeface="微软雅黑" panose="020B0503020204020204" pitchFamily="34" charset="-122"/>
                <a:cs typeface="Times New Roman" panose="02020603050405020304" pitchFamily="18" charset="0"/>
              </a:rPr>
              <a:t>4</a:t>
            </a:r>
            <a:r>
              <a:rPr lang="zh-CN" altLang="en-US" sz="1550" b="1" dirty="0">
                <a:latin typeface="微软雅黑" panose="020B0503020204020204" pitchFamily="34" charset="-122"/>
                <a:ea typeface="微软雅黑" panose="020B0503020204020204" pitchFamily="34" charset="-122"/>
                <a:cs typeface="Times New Roman" panose="02020603050405020304" pitchFamily="18" charset="0"/>
              </a:rPr>
              <a:t>：招标标的为</a:t>
            </a:r>
            <a:r>
              <a:rPr lang="zh-CN" altLang="en-US" sz="1550"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利率</a:t>
            </a:r>
            <a:r>
              <a:rPr lang="zh-CN" altLang="en-US" sz="1550" b="1" dirty="0">
                <a:latin typeface="微软雅黑" panose="020B0503020204020204" pitchFamily="34" charset="-122"/>
                <a:ea typeface="微软雅黑" panose="020B0503020204020204" pitchFamily="34" charset="-122"/>
                <a:cs typeface="Times New Roman" panose="02020603050405020304" pitchFamily="18" charset="0"/>
              </a:rPr>
              <a:t>时的多重价位招标法。</a:t>
            </a:r>
            <a:endParaRPr lang="en-US" altLang="zh-CN" sz="1550" b="1" dirty="0">
              <a:latin typeface="微软雅黑" panose="020B0503020204020204" pitchFamily="34" charset="-122"/>
              <a:ea typeface="微软雅黑" panose="020B0503020204020204" pitchFamily="34" charset="-122"/>
              <a:cs typeface="Times New Roman" panose="02020603050405020304" pitchFamily="18" charset="0"/>
            </a:endParaRPr>
          </a:p>
          <a:p>
            <a:pPr indent="385200" algn="just">
              <a:lnSpc>
                <a:spcPct val="150000"/>
              </a:lnSpc>
            </a:pP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假定现在要发行面值为</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100</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元、发行量为</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100</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亿元、期限为</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7</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年期的记账式国债，采用单一价位招标方式发行，共有</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5</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家承销商参与投标。当招标标的为利率时，各承销商的投标价位及其所对应的投标量分别为表</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7.4</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所示（按照投标利率由低到高进行排序）。</a:t>
            </a:r>
          </a:p>
        </p:txBody>
      </p:sp>
      <p:sp>
        <p:nvSpPr>
          <p:cNvPr id="8" name="Rectangle 2">
            <a:extLst>
              <a:ext uri="{FF2B5EF4-FFF2-40B4-BE49-F238E27FC236}">
                <a16:creationId xmlns:a16="http://schemas.microsoft.com/office/drawing/2014/main" id="{059C2FEB-9F17-4EE8-9AFC-76A735BEB910}"/>
              </a:ext>
            </a:extLst>
          </p:cNvPr>
          <p:cNvSpPr>
            <a:spLocks noChangeArrowheads="1"/>
          </p:cNvSpPr>
          <p:nvPr/>
        </p:nvSpPr>
        <p:spPr bwMode="auto">
          <a:xfrm>
            <a:off x="2771800" y="2147974"/>
            <a:ext cx="334578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266700" algn="l" defTabSz="914400" rtl="0" eaLnBrk="0" fontAlgn="base" latinLnBrk="0" hangingPunct="0">
              <a:lnSpc>
                <a:spcPct val="100000"/>
              </a:lnSpc>
              <a:spcBef>
                <a:spcPct val="0"/>
              </a:spcBef>
              <a:spcAft>
                <a:spcPct val="0"/>
              </a:spcAft>
              <a:buClrTx/>
              <a:buSzTx/>
              <a:buFontTx/>
              <a:buNone/>
              <a:tabLst/>
            </a:pPr>
            <a:r>
              <a:rPr lang="zh-CN" altLang="en-US" sz="1400" b="1" dirty="0">
                <a:latin typeface="微软雅黑" panose="020B0503020204020204" pitchFamily="34" charset="-122"/>
                <a:ea typeface="微软雅黑" panose="020B0503020204020204" pitchFamily="34" charset="-122"/>
                <a:cs typeface="Times New Roman" panose="02020603050405020304" pitchFamily="18" charset="0"/>
              </a:rPr>
              <a:t>表</a:t>
            </a:r>
            <a:r>
              <a:rPr lang="en-US" altLang="zh-CN" sz="1400" b="1" dirty="0">
                <a:latin typeface="微软雅黑" panose="020B0503020204020204" pitchFamily="34" charset="-122"/>
                <a:ea typeface="微软雅黑" panose="020B0503020204020204" pitchFamily="34" charset="-122"/>
                <a:cs typeface="Times New Roman" panose="02020603050405020304" pitchFamily="18" charset="0"/>
              </a:rPr>
              <a:t>7.4  </a:t>
            </a:r>
            <a:r>
              <a:rPr lang="zh-CN" altLang="en-US" sz="1400" b="1" dirty="0">
                <a:latin typeface="微软雅黑" panose="020B0503020204020204" pitchFamily="34" charset="-122"/>
                <a:ea typeface="微软雅黑" panose="020B0503020204020204" pitchFamily="34" charset="-122"/>
                <a:cs typeface="Times New Roman" panose="02020603050405020304" pitchFamily="18" charset="0"/>
              </a:rPr>
              <a:t>多重价位招标法下的利率招标</a:t>
            </a:r>
          </a:p>
        </p:txBody>
      </p:sp>
      <p:sp>
        <p:nvSpPr>
          <p:cNvPr id="10" name="文本框 9">
            <a:extLst>
              <a:ext uri="{FF2B5EF4-FFF2-40B4-BE49-F238E27FC236}">
                <a16:creationId xmlns:a16="http://schemas.microsoft.com/office/drawing/2014/main" id="{B48D0AD8-708F-4AD4-B59B-ECC9BA532ACC}"/>
              </a:ext>
            </a:extLst>
          </p:cNvPr>
          <p:cNvSpPr txBox="1"/>
          <p:nvPr/>
        </p:nvSpPr>
        <p:spPr>
          <a:xfrm>
            <a:off x="791578" y="4437533"/>
            <a:ext cx="7596846" cy="2196883"/>
          </a:xfrm>
          <a:prstGeom prst="rect">
            <a:avLst/>
          </a:prstGeom>
          <a:noFill/>
        </p:spPr>
        <p:txBody>
          <a:bodyPr wrap="square" rtlCol="0">
            <a:spAutoFit/>
          </a:bodyPr>
          <a:lstStyle/>
          <a:p>
            <a:pPr indent="385200" algn="just">
              <a:lnSpc>
                <a:spcPct val="150000"/>
              </a:lnSpc>
            </a:pP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由表</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7.4</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可见，在乙承销商的投标价位</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3.2%</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处，已经达到招标总量</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100</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亿元。投标价位低于</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3.2%</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（含</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3.2%</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）的承销商，按各自投标价位中标。其中甲、丙、丁的投标量全部中标，则乙的投标价位属于边际价位，在这一价位上，发行只需再募入</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20</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亿元即满足当期国债发行总量，因此乙的中标量为</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20 </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亿元，戊的</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18</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亿元则全部落标。</a:t>
            </a:r>
          </a:p>
          <a:p>
            <a:pPr indent="385200" algn="just">
              <a:lnSpc>
                <a:spcPct val="150000"/>
              </a:lnSpc>
            </a:pP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所有中标价位、中标量加权平均后的利率为本期国债的票面利率，即：</a:t>
            </a:r>
          </a:p>
          <a:p>
            <a:pPr indent="385200" algn="just">
              <a:lnSpc>
                <a:spcPct val="150000"/>
              </a:lnSpc>
            </a:pP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本期国债票面利率＝（</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2.9×20+3.0×28+3.1×32+32×20</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/100</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3.052%</a:t>
            </a:r>
          </a:p>
        </p:txBody>
      </p:sp>
      <p:graphicFrame>
        <p:nvGraphicFramePr>
          <p:cNvPr id="3" name="表格 2">
            <a:extLst>
              <a:ext uri="{FF2B5EF4-FFF2-40B4-BE49-F238E27FC236}">
                <a16:creationId xmlns:a16="http://schemas.microsoft.com/office/drawing/2014/main" id="{B3372179-47C9-4DC5-8CEC-39891FF02965}"/>
              </a:ext>
            </a:extLst>
          </p:cNvPr>
          <p:cNvGraphicFramePr>
            <a:graphicFrameLocks noGrp="1"/>
          </p:cNvGraphicFramePr>
          <p:nvPr>
            <p:extLst>
              <p:ext uri="{D42A27DB-BD31-4B8C-83A1-F6EECF244321}">
                <p14:modId xmlns:p14="http://schemas.microsoft.com/office/powerpoint/2010/main" val="1542524195"/>
              </p:ext>
            </p:extLst>
          </p:nvPr>
        </p:nvGraphicFramePr>
        <p:xfrm>
          <a:off x="1115614" y="2514955"/>
          <a:ext cx="6912767" cy="1922578"/>
        </p:xfrm>
        <a:graphic>
          <a:graphicData uri="http://schemas.openxmlformats.org/drawingml/2006/table">
            <a:tbl>
              <a:tblPr firstRow="1" firstCol="1" bandRow="1">
                <a:tableStyleId>{9DCAF9ED-07DC-4A11-8D7F-57B35C25682E}</a:tableStyleId>
              </a:tblPr>
              <a:tblGrid>
                <a:gridCol w="576064">
                  <a:extLst>
                    <a:ext uri="{9D8B030D-6E8A-4147-A177-3AD203B41FA5}">
                      <a16:colId xmlns:a16="http://schemas.microsoft.com/office/drawing/2014/main" val="1584557968"/>
                    </a:ext>
                  </a:extLst>
                </a:gridCol>
                <a:gridCol w="864096">
                  <a:extLst>
                    <a:ext uri="{9D8B030D-6E8A-4147-A177-3AD203B41FA5}">
                      <a16:colId xmlns:a16="http://schemas.microsoft.com/office/drawing/2014/main" val="1550813940"/>
                    </a:ext>
                  </a:extLst>
                </a:gridCol>
                <a:gridCol w="1421637">
                  <a:extLst>
                    <a:ext uri="{9D8B030D-6E8A-4147-A177-3AD203B41FA5}">
                      <a16:colId xmlns:a16="http://schemas.microsoft.com/office/drawing/2014/main" val="2730692988"/>
                    </a:ext>
                  </a:extLst>
                </a:gridCol>
                <a:gridCol w="1460102">
                  <a:extLst>
                    <a:ext uri="{9D8B030D-6E8A-4147-A177-3AD203B41FA5}">
                      <a16:colId xmlns:a16="http://schemas.microsoft.com/office/drawing/2014/main" val="908625388"/>
                    </a:ext>
                  </a:extLst>
                </a:gridCol>
                <a:gridCol w="1168081">
                  <a:extLst>
                    <a:ext uri="{9D8B030D-6E8A-4147-A177-3AD203B41FA5}">
                      <a16:colId xmlns:a16="http://schemas.microsoft.com/office/drawing/2014/main" val="2693345135"/>
                    </a:ext>
                  </a:extLst>
                </a:gridCol>
                <a:gridCol w="1422787">
                  <a:extLst>
                    <a:ext uri="{9D8B030D-6E8A-4147-A177-3AD203B41FA5}">
                      <a16:colId xmlns:a16="http://schemas.microsoft.com/office/drawing/2014/main" val="3800431240"/>
                    </a:ext>
                  </a:extLst>
                </a:gridCol>
              </a:tblGrid>
              <a:tr h="549308">
                <a:tc>
                  <a:txBody>
                    <a:bodyPr/>
                    <a:lstStyle/>
                    <a:p>
                      <a:pPr algn="ctr"/>
                      <a:r>
                        <a:rPr lang="zh-CN" sz="1400" kern="100" dirty="0">
                          <a:effectLst/>
                          <a:latin typeface="微软雅黑" panose="020B0503020204020204" pitchFamily="34" charset="-122"/>
                          <a:ea typeface="微软雅黑" panose="020B0503020204020204" pitchFamily="34" charset="-122"/>
                        </a:rPr>
                        <a:t>序号</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zh-CN" sz="1400" kern="100" dirty="0">
                          <a:effectLst/>
                          <a:latin typeface="微软雅黑" panose="020B0503020204020204" pitchFamily="34" charset="-122"/>
                          <a:ea typeface="微软雅黑" panose="020B0503020204020204" pitchFamily="34" charset="-122"/>
                        </a:rPr>
                        <a:t>承销商</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zh-CN" sz="1400" kern="100" dirty="0">
                          <a:effectLst/>
                          <a:latin typeface="微软雅黑" panose="020B0503020204020204" pitchFamily="34" charset="-122"/>
                          <a:ea typeface="微软雅黑" panose="020B0503020204020204" pitchFamily="34" charset="-122"/>
                        </a:rPr>
                        <a:t>投标价位</a:t>
                      </a:r>
                      <a:endParaRPr lang="en-US" altLang="zh-CN" sz="1400" kern="100" dirty="0">
                        <a:effectLst/>
                        <a:latin typeface="微软雅黑" panose="020B0503020204020204" pitchFamily="34" charset="-122"/>
                        <a:ea typeface="微软雅黑" panose="020B0503020204020204" pitchFamily="34" charset="-122"/>
                      </a:endParaRPr>
                    </a:p>
                    <a:p>
                      <a:pPr algn="ctr"/>
                      <a:r>
                        <a:rPr lang="zh-CN" sz="1400" kern="100" dirty="0">
                          <a:effectLst/>
                          <a:latin typeface="微软雅黑" panose="020B0503020204020204" pitchFamily="34" charset="-122"/>
                          <a:ea typeface="微软雅黑" panose="020B0503020204020204" pitchFamily="34" charset="-122"/>
                        </a:rPr>
                        <a:t>（利率</a:t>
                      </a:r>
                      <a:r>
                        <a:rPr lang="en-US" sz="1400" kern="100" dirty="0">
                          <a:effectLst/>
                          <a:latin typeface="微软雅黑" panose="020B0503020204020204" pitchFamily="34" charset="-122"/>
                          <a:ea typeface="微软雅黑" panose="020B0503020204020204" pitchFamily="34" charset="-122"/>
                        </a:rPr>
                        <a:t>%</a:t>
                      </a:r>
                      <a:r>
                        <a:rPr lang="zh-CN" sz="1400" kern="100" dirty="0">
                          <a:effectLst/>
                          <a:latin typeface="微软雅黑" panose="020B0503020204020204" pitchFamily="34" charset="-122"/>
                          <a:ea typeface="微软雅黑" panose="020B0503020204020204" pitchFamily="34" charset="-122"/>
                        </a:rPr>
                        <a:t>）</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zh-CN" sz="1400" kern="100" dirty="0">
                          <a:effectLst/>
                          <a:latin typeface="微软雅黑" panose="020B0503020204020204" pitchFamily="34" charset="-122"/>
                          <a:ea typeface="微软雅黑" panose="020B0503020204020204" pitchFamily="34" charset="-122"/>
                        </a:rPr>
                        <a:t>投标量（亿元）</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zh-CN" sz="1400" kern="100">
                          <a:effectLst/>
                          <a:latin typeface="微软雅黑" panose="020B0503020204020204" pitchFamily="34" charset="-122"/>
                          <a:ea typeface="微软雅黑" panose="020B0503020204020204" pitchFamily="34" charset="-122"/>
                        </a:rPr>
                        <a:t>累计投标量（亿元）</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zh-CN" sz="1400" kern="100" dirty="0">
                          <a:effectLst/>
                          <a:latin typeface="微软雅黑" panose="020B0503020204020204" pitchFamily="34" charset="-122"/>
                          <a:ea typeface="微软雅黑" panose="020B0503020204020204" pitchFamily="34" charset="-122"/>
                        </a:rPr>
                        <a:t>中标量（亿元）</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454703733"/>
                  </a:ext>
                </a:extLst>
              </a:tr>
              <a:tr h="274654">
                <a:tc>
                  <a:txBody>
                    <a:bodyPr/>
                    <a:lstStyle/>
                    <a:p>
                      <a:pPr algn="ctr"/>
                      <a:r>
                        <a:rPr lang="en-US" sz="1400" b="0" kern="100">
                          <a:effectLst/>
                          <a:latin typeface="微软雅黑" panose="020B0503020204020204" pitchFamily="34" charset="-122"/>
                          <a:ea typeface="微软雅黑" panose="020B0503020204020204" pitchFamily="34" charset="-122"/>
                        </a:rPr>
                        <a:t>1</a:t>
                      </a:r>
                      <a:endParaRPr lang="zh-CN" sz="1400" b="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zh-CN" sz="1400" kern="100" dirty="0">
                          <a:effectLst/>
                          <a:latin typeface="微软雅黑" panose="020B0503020204020204" pitchFamily="34" charset="-122"/>
                          <a:ea typeface="微软雅黑" panose="020B0503020204020204" pitchFamily="34" charset="-122"/>
                        </a:rPr>
                        <a:t>甲</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a:effectLst/>
                          <a:latin typeface="微软雅黑" panose="020B0503020204020204" pitchFamily="34" charset="-122"/>
                          <a:ea typeface="微软雅黑" panose="020B0503020204020204" pitchFamily="34" charset="-122"/>
                        </a:rPr>
                        <a:t>2.9</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a:effectLst/>
                          <a:latin typeface="微软雅黑" panose="020B0503020204020204" pitchFamily="34" charset="-122"/>
                          <a:ea typeface="微软雅黑" panose="020B0503020204020204" pitchFamily="34" charset="-122"/>
                        </a:rPr>
                        <a:t>20</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a:effectLst/>
                          <a:latin typeface="微软雅黑" panose="020B0503020204020204" pitchFamily="34" charset="-122"/>
                          <a:ea typeface="微软雅黑" panose="020B0503020204020204" pitchFamily="34" charset="-122"/>
                        </a:rPr>
                        <a:t>20</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dirty="0">
                          <a:effectLst/>
                          <a:latin typeface="微软雅黑" panose="020B0503020204020204" pitchFamily="34" charset="-122"/>
                          <a:ea typeface="微软雅黑" panose="020B0503020204020204" pitchFamily="34" charset="-122"/>
                        </a:rPr>
                        <a:t>20</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979283128"/>
                  </a:ext>
                </a:extLst>
              </a:tr>
              <a:tr h="274654">
                <a:tc>
                  <a:txBody>
                    <a:bodyPr/>
                    <a:lstStyle/>
                    <a:p>
                      <a:pPr algn="ctr"/>
                      <a:r>
                        <a:rPr lang="en-US" sz="1400" b="0" kern="100">
                          <a:effectLst/>
                          <a:latin typeface="微软雅黑" panose="020B0503020204020204" pitchFamily="34" charset="-122"/>
                          <a:ea typeface="微软雅黑" panose="020B0503020204020204" pitchFamily="34" charset="-122"/>
                        </a:rPr>
                        <a:t>2</a:t>
                      </a:r>
                      <a:endParaRPr lang="zh-CN" sz="1400" b="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zh-CN" sz="1400" kern="100">
                          <a:effectLst/>
                          <a:latin typeface="微软雅黑" panose="020B0503020204020204" pitchFamily="34" charset="-122"/>
                          <a:ea typeface="微软雅黑" panose="020B0503020204020204" pitchFamily="34" charset="-122"/>
                        </a:rPr>
                        <a:t>丁</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a:effectLst/>
                          <a:latin typeface="微软雅黑" panose="020B0503020204020204" pitchFamily="34" charset="-122"/>
                          <a:ea typeface="微软雅黑" panose="020B0503020204020204" pitchFamily="34" charset="-122"/>
                        </a:rPr>
                        <a:t>3.0</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a:effectLst/>
                          <a:latin typeface="微软雅黑" panose="020B0503020204020204" pitchFamily="34" charset="-122"/>
                          <a:ea typeface="微软雅黑" panose="020B0503020204020204" pitchFamily="34" charset="-122"/>
                        </a:rPr>
                        <a:t>28</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a:effectLst/>
                          <a:latin typeface="微软雅黑" panose="020B0503020204020204" pitchFamily="34" charset="-122"/>
                          <a:ea typeface="微软雅黑" panose="020B0503020204020204" pitchFamily="34" charset="-122"/>
                        </a:rPr>
                        <a:t>48</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a:effectLst/>
                          <a:latin typeface="微软雅黑" panose="020B0503020204020204" pitchFamily="34" charset="-122"/>
                          <a:ea typeface="微软雅黑" panose="020B0503020204020204" pitchFamily="34" charset="-122"/>
                        </a:rPr>
                        <a:t>28</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417688146"/>
                  </a:ext>
                </a:extLst>
              </a:tr>
              <a:tr h="274654">
                <a:tc>
                  <a:txBody>
                    <a:bodyPr/>
                    <a:lstStyle/>
                    <a:p>
                      <a:pPr algn="ctr"/>
                      <a:r>
                        <a:rPr lang="en-US" sz="1400" b="0" kern="100">
                          <a:effectLst/>
                          <a:latin typeface="微软雅黑" panose="020B0503020204020204" pitchFamily="34" charset="-122"/>
                          <a:ea typeface="微软雅黑" panose="020B0503020204020204" pitchFamily="34" charset="-122"/>
                        </a:rPr>
                        <a:t>3</a:t>
                      </a:r>
                      <a:endParaRPr lang="zh-CN" sz="1400" b="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zh-CN" sz="1400" kern="100">
                          <a:effectLst/>
                          <a:latin typeface="微软雅黑" panose="020B0503020204020204" pitchFamily="34" charset="-122"/>
                          <a:ea typeface="微软雅黑" panose="020B0503020204020204" pitchFamily="34" charset="-122"/>
                        </a:rPr>
                        <a:t>丙</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a:effectLst/>
                          <a:latin typeface="微软雅黑" panose="020B0503020204020204" pitchFamily="34" charset="-122"/>
                          <a:ea typeface="微软雅黑" panose="020B0503020204020204" pitchFamily="34" charset="-122"/>
                        </a:rPr>
                        <a:t>3.1</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a:effectLst/>
                          <a:latin typeface="微软雅黑" panose="020B0503020204020204" pitchFamily="34" charset="-122"/>
                          <a:ea typeface="微软雅黑" panose="020B0503020204020204" pitchFamily="34" charset="-122"/>
                        </a:rPr>
                        <a:t>32</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a:effectLst/>
                          <a:latin typeface="微软雅黑" panose="020B0503020204020204" pitchFamily="34" charset="-122"/>
                          <a:ea typeface="微软雅黑" panose="020B0503020204020204" pitchFamily="34" charset="-122"/>
                        </a:rPr>
                        <a:t>80</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a:effectLst/>
                          <a:latin typeface="微软雅黑" panose="020B0503020204020204" pitchFamily="34" charset="-122"/>
                          <a:ea typeface="微软雅黑" panose="020B0503020204020204" pitchFamily="34" charset="-122"/>
                        </a:rPr>
                        <a:t>32</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131126386"/>
                  </a:ext>
                </a:extLst>
              </a:tr>
              <a:tr h="274654">
                <a:tc>
                  <a:txBody>
                    <a:bodyPr/>
                    <a:lstStyle/>
                    <a:p>
                      <a:pPr algn="ctr"/>
                      <a:r>
                        <a:rPr lang="en-US" sz="1400" b="0" kern="100">
                          <a:effectLst/>
                          <a:latin typeface="微软雅黑" panose="020B0503020204020204" pitchFamily="34" charset="-122"/>
                          <a:ea typeface="微软雅黑" panose="020B0503020204020204" pitchFamily="34" charset="-122"/>
                        </a:rPr>
                        <a:t>4</a:t>
                      </a:r>
                      <a:endParaRPr lang="zh-CN" sz="1400" b="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zh-CN" sz="1400" kern="100">
                          <a:effectLst/>
                          <a:latin typeface="微软雅黑" panose="020B0503020204020204" pitchFamily="34" charset="-122"/>
                          <a:ea typeface="微软雅黑" panose="020B0503020204020204" pitchFamily="34" charset="-122"/>
                        </a:rPr>
                        <a:t>乙</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a:effectLst/>
                          <a:latin typeface="微软雅黑" panose="020B0503020204020204" pitchFamily="34" charset="-122"/>
                          <a:ea typeface="微软雅黑" panose="020B0503020204020204" pitchFamily="34" charset="-122"/>
                        </a:rPr>
                        <a:t>3.2</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a:effectLst/>
                          <a:latin typeface="微软雅黑" panose="020B0503020204020204" pitchFamily="34" charset="-122"/>
                          <a:ea typeface="微软雅黑" panose="020B0503020204020204" pitchFamily="34" charset="-122"/>
                        </a:rPr>
                        <a:t>40</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a:effectLst/>
                          <a:latin typeface="微软雅黑" panose="020B0503020204020204" pitchFamily="34" charset="-122"/>
                          <a:ea typeface="微软雅黑" panose="020B0503020204020204" pitchFamily="34" charset="-122"/>
                        </a:rPr>
                        <a:t>100</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a:effectLst/>
                          <a:latin typeface="微软雅黑" panose="020B0503020204020204" pitchFamily="34" charset="-122"/>
                          <a:ea typeface="微软雅黑" panose="020B0503020204020204" pitchFamily="34" charset="-122"/>
                        </a:rPr>
                        <a:t>20</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431571308"/>
                  </a:ext>
                </a:extLst>
              </a:tr>
              <a:tr h="274654">
                <a:tc>
                  <a:txBody>
                    <a:bodyPr/>
                    <a:lstStyle/>
                    <a:p>
                      <a:pPr algn="ctr"/>
                      <a:r>
                        <a:rPr lang="en-US" sz="1400" b="0" kern="100" dirty="0">
                          <a:effectLst/>
                          <a:latin typeface="微软雅黑" panose="020B0503020204020204" pitchFamily="34" charset="-122"/>
                          <a:ea typeface="微软雅黑" panose="020B0503020204020204" pitchFamily="34" charset="-122"/>
                        </a:rPr>
                        <a:t>5</a:t>
                      </a:r>
                      <a:endParaRPr lang="zh-CN" sz="1400" b="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zh-CN" sz="1400" kern="100">
                          <a:effectLst/>
                          <a:latin typeface="微软雅黑" panose="020B0503020204020204" pitchFamily="34" charset="-122"/>
                          <a:ea typeface="微软雅黑" panose="020B0503020204020204" pitchFamily="34" charset="-122"/>
                        </a:rPr>
                        <a:t>戊</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a:effectLst/>
                          <a:latin typeface="微软雅黑" panose="020B0503020204020204" pitchFamily="34" charset="-122"/>
                          <a:ea typeface="微软雅黑" panose="020B0503020204020204" pitchFamily="34" charset="-122"/>
                        </a:rPr>
                        <a:t>3.3</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a:effectLst/>
                          <a:latin typeface="微软雅黑" panose="020B0503020204020204" pitchFamily="34" charset="-122"/>
                          <a:ea typeface="微软雅黑" panose="020B0503020204020204" pitchFamily="34" charset="-122"/>
                        </a:rPr>
                        <a:t>18</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a:effectLst/>
                          <a:latin typeface="微软雅黑" panose="020B0503020204020204" pitchFamily="34" charset="-122"/>
                          <a:ea typeface="微软雅黑" panose="020B0503020204020204" pitchFamily="34" charset="-122"/>
                        </a:rPr>
                        <a:t>100</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dirty="0">
                          <a:effectLst/>
                          <a:latin typeface="微软雅黑" panose="020B0503020204020204" pitchFamily="34" charset="-122"/>
                          <a:ea typeface="微软雅黑" panose="020B0503020204020204" pitchFamily="34" charset="-122"/>
                        </a:rPr>
                        <a:t>0</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523862340"/>
                  </a:ext>
                </a:extLst>
              </a:tr>
            </a:tbl>
          </a:graphicData>
        </a:graphic>
      </p:graphicFrame>
    </p:spTree>
    <p:extLst>
      <p:ext uri="{BB962C8B-B14F-4D97-AF65-F5344CB8AC3E}">
        <p14:creationId xmlns:p14="http://schemas.microsoft.com/office/powerpoint/2010/main" val="8265092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777B0A2B-5E62-449E-BB33-15FB3A01559A}"/>
              </a:ext>
            </a:extLst>
          </p:cNvPr>
          <p:cNvSpPr>
            <a:spLocks noGrp="1"/>
          </p:cNvSpPr>
          <p:nvPr>
            <p:ph type="sldNum" sz="quarter" idx="12"/>
          </p:nvPr>
        </p:nvSpPr>
        <p:spPr/>
        <p:txBody>
          <a:bodyPr/>
          <a:lstStyle/>
          <a:p>
            <a:pPr>
              <a:defRPr/>
            </a:pPr>
            <a:fld id="{30F11AE2-8E3C-4A92-9BBF-8CC289021EE2}" type="slidenum">
              <a:rPr lang="zh-CN" altLang="en-US" smtClean="0"/>
              <a:pPr>
                <a:defRPr/>
              </a:pPr>
              <a:t>16</a:t>
            </a:fld>
            <a:endParaRPr lang="zh-CN" altLang="en-US"/>
          </a:p>
        </p:txBody>
      </p:sp>
      <mc:AlternateContent xmlns:mc="http://schemas.openxmlformats.org/markup-compatibility/2006" xmlns:a14="http://schemas.microsoft.com/office/drawing/2010/main">
        <mc:Choice Requires="a14">
          <p:sp>
            <p:nvSpPr>
              <p:cNvPr id="4" name="文本框 3">
                <a:extLst>
                  <a:ext uri="{FF2B5EF4-FFF2-40B4-BE49-F238E27FC236}">
                    <a16:creationId xmlns:a16="http://schemas.microsoft.com/office/drawing/2014/main" id="{CA378068-A5D1-4B7D-B516-F1782A96C896}"/>
                  </a:ext>
                </a:extLst>
              </p:cNvPr>
              <p:cNvSpPr txBox="1"/>
              <p:nvPr/>
            </p:nvSpPr>
            <p:spPr>
              <a:xfrm>
                <a:off x="827584" y="908720"/>
                <a:ext cx="7614592" cy="5266442"/>
              </a:xfrm>
              <a:prstGeom prst="rect">
                <a:avLst/>
              </a:prstGeom>
              <a:noFill/>
            </p:spPr>
            <p:txBody>
              <a:bodyPr wrap="square">
                <a:spAutoFit/>
              </a:bodyPr>
              <a:lstStyle/>
              <a:p>
                <a:pPr indent="421200" algn="just">
                  <a:lnSpc>
                    <a:spcPct val="140000"/>
                  </a:lnSpc>
                  <a:spcAft>
                    <a:spcPts val="600"/>
                  </a:spcAft>
                </a:pP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在面值和票面利率既定的情况下，中标人的缴款额取决于其中标利率。例如，以按年付息，到期一次还本的</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n</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年期附息国债，缴款额与中标利率的关系由年金现值计算方式决定，公式如下：</a:t>
                </a:r>
              </a:p>
              <a:p>
                <a:pPr indent="421200" algn="just">
                  <a:lnSpc>
                    <a:spcPct val="140000"/>
                  </a:lnSpc>
                  <a:spcAft>
                    <a:spcPts val="600"/>
                  </a:spcAft>
                </a:pPr>
                <a14:m>
                  <m:oMathPara xmlns:m="http://schemas.openxmlformats.org/officeDocument/2006/math">
                    <m:oMathParaPr>
                      <m:jc m:val="centerGroup"/>
                    </m:oMathParaPr>
                    <m:oMath xmlns:m="http://schemas.openxmlformats.org/officeDocument/2006/math">
                      <m:r>
                        <a:rPr lang="en-US" altLang="zh-CN" sz="1600" i="1" kern="100">
                          <a:effectLst/>
                          <a:latin typeface="Cambria Math" panose="02040503050406030204" pitchFamily="18" charset="0"/>
                          <a:ea typeface="宋体" panose="02010600030101010101" pitchFamily="2" charset="-122"/>
                          <a:cs typeface="Times New Roman" panose="02020603050405020304" pitchFamily="18" charset="0"/>
                        </a:rPr>
                        <m:t>𝑃</m:t>
                      </m:r>
                      <m:r>
                        <a:rPr lang="en-US" altLang="zh-CN" sz="1600" i="1" kern="100">
                          <a:effectLst/>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sz="1600" i="1" kern="100">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1600" i="1" kern="100">
                              <a:effectLst/>
                              <a:latin typeface="Cambria Math" panose="02040503050406030204" pitchFamily="18" charset="0"/>
                              <a:ea typeface="宋体" panose="02010600030101010101" pitchFamily="2" charset="-122"/>
                              <a:cs typeface="Times New Roman" panose="02020603050405020304" pitchFamily="18" charset="0"/>
                            </a:rPr>
                            <m:t>𝑀</m:t>
                          </m:r>
                          <m:r>
                            <a:rPr lang="en-US" altLang="zh-CN" sz="1600" i="1" kern="100">
                              <a:effectLst/>
                              <a:latin typeface="Cambria Math" panose="02040503050406030204" pitchFamily="18" charset="0"/>
                              <a:ea typeface="宋体" panose="02010600030101010101" pitchFamily="2" charset="-122"/>
                              <a:cs typeface="Times New Roman" panose="02020603050405020304" pitchFamily="18" charset="0"/>
                            </a:rPr>
                            <m:t>×</m:t>
                          </m:r>
                          <m:r>
                            <a:rPr lang="en-US" altLang="zh-CN" sz="1600" i="1" kern="100">
                              <a:effectLst/>
                              <a:latin typeface="Cambria Math" panose="02040503050406030204" pitchFamily="18" charset="0"/>
                              <a:ea typeface="宋体" panose="02010600030101010101" pitchFamily="2" charset="-122"/>
                              <a:cs typeface="Times New Roman" panose="02020603050405020304" pitchFamily="18" charset="0"/>
                            </a:rPr>
                            <m:t>𝑖</m:t>
                          </m:r>
                        </m:num>
                        <m:den>
                          <m:sSup>
                            <m:sSupPr>
                              <m:ctrlPr>
                                <a:rPr lang="zh-CN" altLang="zh-CN" sz="16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1600" i="1" kern="100">
                                  <a:effectLst/>
                                  <a:latin typeface="Cambria Math" panose="02040503050406030204" pitchFamily="18" charset="0"/>
                                  <a:ea typeface="宋体" panose="02010600030101010101" pitchFamily="2" charset="-122"/>
                                  <a:cs typeface="Times New Roman" panose="02020603050405020304" pitchFamily="18" charset="0"/>
                                </a:rPr>
                                <m:t>(1+</m:t>
                              </m:r>
                              <m:r>
                                <a:rPr lang="en-US" altLang="zh-CN" sz="1600" i="1" kern="100">
                                  <a:effectLst/>
                                  <a:latin typeface="Cambria Math" panose="02040503050406030204" pitchFamily="18" charset="0"/>
                                  <a:ea typeface="宋体" panose="02010600030101010101" pitchFamily="2" charset="-122"/>
                                  <a:cs typeface="Times New Roman" panose="02020603050405020304" pitchFamily="18" charset="0"/>
                                </a:rPr>
                                <m:t>𝑟</m:t>
                              </m:r>
                              <m:r>
                                <a:rPr lang="en-US" altLang="zh-CN" sz="1600" i="1" kern="100">
                                  <a:effectLst/>
                                  <a:latin typeface="Cambria Math" panose="02040503050406030204" pitchFamily="18" charset="0"/>
                                  <a:ea typeface="宋体" panose="02010600030101010101" pitchFamily="2" charset="-122"/>
                                  <a:cs typeface="Times New Roman" panose="02020603050405020304" pitchFamily="18" charset="0"/>
                                </a:rPr>
                                <m:t>)</m:t>
                              </m:r>
                            </m:e>
                            <m:sup>
                              <m:r>
                                <a:rPr lang="en-US" altLang="zh-CN" sz="1600" i="1" kern="100">
                                  <a:effectLst/>
                                  <a:latin typeface="Cambria Math" panose="02040503050406030204" pitchFamily="18" charset="0"/>
                                  <a:ea typeface="宋体" panose="02010600030101010101" pitchFamily="2" charset="-122"/>
                                  <a:cs typeface="Times New Roman" panose="02020603050405020304" pitchFamily="18" charset="0"/>
                                </a:rPr>
                                <m:t>1</m:t>
                              </m:r>
                            </m:sup>
                          </m:sSup>
                        </m:den>
                      </m:f>
                      <m:r>
                        <a:rPr lang="en-US" altLang="zh-CN" sz="1600" i="1" kern="100">
                          <a:effectLst/>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sz="1600" i="1" kern="100">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1600" i="1" kern="100">
                              <a:effectLst/>
                              <a:latin typeface="Cambria Math" panose="02040503050406030204" pitchFamily="18" charset="0"/>
                              <a:ea typeface="宋体" panose="02010600030101010101" pitchFamily="2" charset="-122"/>
                              <a:cs typeface="Times New Roman" panose="02020603050405020304" pitchFamily="18" charset="0"/>
                            </a:rPr>
                            <m:t>𝑀</m:t>
                          </m:r>
                          <m:r>
                            <a:rPr lang="en-US" altLang="zh-CN" sz="1600" i="1" kern="100">
                              <a:effectLst/>
                              <a:latin typeface="Cambria Math" panose="02040503050406030204" pitchFamily="18" charset="0"/>
                              <a:ea typeface="宋体" panose="02010600030101010101" pitchFamily="2" charset="-122"/>
                              <a:cs typeface="Times New Roman" panose="02020603050405020304" pitchFamily="18" charset="0"/>
                            </a:rPr>
                            <m:t>×</m:t>
                          </m:r>
                          <m:r>
                            <a:rPr lang="en-US" altLang="zh-CN" sz="1600" i="1" kern="100">
                              <a:effectLst/>
                              <a:latin typeface="Cambria Math" panose="02040503050406030204" pitchFamily="18" charset="0"/>
                              <a:ea typeface="宋体" panose="02010600030101010101" pitchFamily="2" charset="-122"/>
                              <a:cs typeface="Times New Roman" panose="02020603050405020304" pitchFamily="18" charset="0"/>
                            </a:rPr>
                            <m:t>𝑖</m:t>
                          </m:r>
                        </m:num>
                        <m:den>
                          <m:sSup>
                            <m:sSupPr>
                              <m:ctrlPr>
                                <a:rPr lang="zh-CN" altLang="zh-CN" sz="16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1600" i="1" kern="100">
                                  <a:effectLst/>
                                  <a:latin typeface="Cambria Math" panose="02040503050406030204" pitchFamily="18" charset="0"/>
                                  <a:ea typeface="宋体" panose="02010600030101010101" pitchFamily="2" charset="-122"/>
                                  <a:cs typeface="Times New Roman" panose="02020603050405020304" pitchFamily="18" charset="0"/>
                                </a:rPr>
                                <m:t>(1+</m:t>
                              </m:r>
                              <m:r>
                                <a:rPr lang="en-US" altLang="zh-CN" sz="1600" i="1" kern="100">
                                  <a:effectLst/>
                                  <a:latin typeface="Cambria Math" panose="02040503050406030204" pitchFamily="18" charset="0"/>
                                  <a:ea typeface="宋体" panose="02010600030101010101" pitchFamily="2" charset="-122"/>
                                  <a:cs typeface="Times New Roman" panose="02020603050405020304" pitchFamily="18" charset="0"/>
                                </a:rPr>
                                <m:t>𝑟</m:t>
                              </m:r>
                              <m:r>
                                <a:rPr lang="en-US" altLang="zh-CN" sz="1600" i="1" kern="100">
                                  <a:effectLst/>
                                  <a:latin typeface="Cambria Math" panose="02040503050406030204" pitchFamily="18" charset="0"/>
                                  <a:ea typeface="宋体" panose="02010600030101010101" pitchFamily="2" charset="-122"/>
                                  <a:cs typeface="Times New Roman" panose="02020603050405020304" pitchFamily="18" charset="0"/>
                                </a:rPr>
                                <m:t>)</m:t>
                              </m:r>
                            </m:e>
                            <m:sup>
                              <m:r>
                                <a:rPr lang="en-US" altLang="zh-CN" sz="1600" i="1" kern="100">
                                  <a:effectLst/>
                                  <a:latin typeface="Cambria Math" panose="02040503050406030204" pitchFamily="18" charset="0"/>
                                  <a:ea typeface="宋体" panose="02010600030101010101" pitchFamily="2" charset="-122"/>
                                  <a:cs typeface="Times New Roman" panose="02020603050405020304" pitchFamily="18" charset="0"/>
                                </a:rPr>
                                <m:t>𝑛</m:t>
                              </m:r>
                            </m:sup>
                          </m:sSup>
                        </m:den>
                      </m:f>
                      <m:r>
                        <a:rPr lang="en-US" altLang="zh-CN" sz="1600" i="1" kern="100">
                          <a:effectLst/>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sz="1600" i="1" kern="100">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1600" i="1" kern="100">
                              <a:effectLst/>
                              <a:latin typeface="Cambria Math" panose="02040503050406030204" pitchFamily="18" charset="0"/>
                              <a:ea typeface="宋体" panose="02010600030101010101" pitchFamily="2" charset="-122"/>
                              <a:cs typeface="Times New Roman" panose="02020603050405020304" pitchFamily="18" charset="0"/>
                            </a:rPr>
                            <m:t>𝑀</m:t>
                          </m:r>
                        </m:num>
                        <m:den>
                          <m:sSup>
                            <m:sSupPr>
                              <m:ctrlPr>
                                <a:rPr lang="zh-CN" altLang="zh-CN" sz="16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1600" i="1" kern="100">
                                  <a:effectLst/>
                                  <a:latin typeface="Cambria Math" panose="02040503050406030204" pitchFamily="18" charset="0"/>
                                  <a:ea typeface="宋体" panose="02010600030101010101" pitchFamily="2" charset="-122"/>
                                  <a:cs typeface="Times New Roman" panose="02020603050405020304" pitchFamily="18" charset="0"/>
                                </a:rPr>
                                <m:t>(1+</m:t>
                              </m:r>
                              <m:r>
                                <a:rPr lang="en-US" altLang="zh-CN" sz="1600" i="1" kern="100">
                                  <a:effectLst/>
                                  <a:latin typeface="Cambria Math" panose="02040503050406030204" pitchFamily="18" charset="0"/>
                                  <a:ea typeface="宋体" panose="02010600030101010101" pitchFamily="2" charset="-122"/>
                                  <a:cs typeface="Times New Roman" panose="02020603050405020304" pitchFamily="18" charset="0"/>
                                </a:rPr>
                                <m:t>𝑟</m:t>
                              </m:r>
                              <m:r>
                                <a:rPr lang="en-US" altLang="zh-CN" sz="1600" i="1" kern="100">
                                  <a:effectLst/>
                                  <a:latin typeface="Cambria Math" panose="02040503050406030204" pitchFamily="18" charset="0"/>
                                  <a:ea typeface="宋体" panose="02010600030101010101" pitchFamily="2" charset="-122"/>
                                  <a:cs typeface="Times New Roman" panose="02020603050405020304" pitchFamily="18" charset="0"/>
                                </a:rPr>
                                <m:t>)</m:t>
                              </m:r>
                            </m:e>
                            <m:sup>
                              <m:r>
                                <a:rPr lang="en-US" altLang="zh-CN" sz="1600" i="1" kern="100">
                                  <a:effectLst/>
                                  <a:latin typeface="Cambria Math" panose="02040503050406030204" pitchFamily="18" charset="0"/>
                                  <a:ea typeface="宋体" panose="02010600030101010101" pitchFamily="2" charset="-122"/>
                                  <a:cs typeface="Times New Roman" panose="02020603050405020304" pitchFamily="18" charset="0"/>
                                </a:rPr>
                                <m:t>𝑛</m:t>
                              </m:r>
                            </m:sup>
                          </m:sSup>
                        </m:den>
                      </m:f>
                      <m:r>
                        <a:rPr lang="en-US" altLang="zh-CN" sz="1600" i="1" kern="100">
                          <a:effectLst/>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sz="1600" i="1" kern="100">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1600" i="1" kern="100">
                              <a:effectLst/>
                              <a:latin typeface="Cambria Math" panose="02040503050406030204" pitchFamily="18" charset="0"/>
                              <a:ea typeface="宋体" panose="02010600030101010101" pitchFamily="2" charset="-122"/>
                              <a:cs typeface="Times New Roman" panose="02020603050405020304" pitchFamily="18" charset="0"/>
                            </a:rPr>
                            <m:t>𝑀</m:t>
                          </m:r>
                          <m:r>
                            <a:rPr lang="en-US" altLang="zh-CN" sz="1600" i="1" kern="100">
                              <a:effectLst/>
                              <a:latin typeface="Cambria Math" panose="02040503050406030204" pitchFamily="18" charset="0"/>
                              <a:ea typeface="宋体" panose="02010600030101010101" pitchFamily="2" charset="-122"/>
                              <a:cs typeface="Times New Roman" panose="02020603050405020304" pitchFamily="18" charset="0"/>
                            </a:rPr>
                            <m:t>×</m:t>
                          </m:r>
                          <m:r>
                            <a:rPr lang="en-US" altLang="zh-CN" sz="1600" i="1" kern="100">
                              <a:effectLst/>
                              <a:latin typeface="Cambria Math" panose="02040503050406030204" pitchFamily="18" charset="0"/>
                              <a:ea typeface="宋体" panose="02010600030101010101" pitchFamily="2" charset="-122"/>
                              <a:cs typeface="Times New Roman" panose="02020603050405020304" pitchFamily="18" charset="0"/>
                            </a:rPr>
                            <m:t>𝑖</m:t>
                          </m:r>
                        </m:num>
                        <m:den>
                          <m:r>
                            <a:rPr lang="en-US" altLang="zh-CN" sz="1600" i="1" kern="100">
                              <a:effectLst/>
                              <a:latin typeface="Cambria Math" panose="02040503050406030204" pitchFamily="18" charset="0"/>
                              <a:ea typeface="宋体" panose="02010600030101010101" pitchFamily="2" charset="-122"/>
                              <a:cs typeface="Times New Roman" panose="02020603050405020304" pitchFamily="18" charset="0"/>
                            </a:rPr>
                            <m:t>𝑟</m:t>
                          </m:r>
                        </m:den>
                      </m:f>
                      <m:d>
                        <m:dPr>
                          <m:begChr m:val="["/>
                          <m:endChr m:val="]"/>
                          <m:ctrlPr>
                            <a:rPr lang="zh-CN" altLang="zh-CN" sz="1600" i="1" kern="100">
                              <a:effectLst/>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1600" i="1" kern="100">
                              <a:effectLst/>
                              <a:latin typeface="Cambria Math" panose="02040503050406030204" pitchFamily="18" charset="0"/>
                              <a:ea typeface="宋体" panose="02010600030101010101" pitchFamily="2" charset="-122"/>
                              <a:cs typeface="Times New Roman" panose="02020603050405020304" pitchFamily="18" charset="0"/>
                            </a:rPr>
                            <m:t>1−</m:t>
                          </m:r>
                          <m:f>
                            <m:fPr>
                              <m:ctrlPr>
                                <a:rPr lang="zh-CN" altLang="zh-CN" sz="1600" i="1" kern="100">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1600" i="1" kern="100">
                                  <a:effectLst/>
                                  <a:latin typeface="Cambria Math" panose="02040503050406030204" pitchFamily="18" charset="0"/>
                                  <a:ea typeface="宋体" panose="02010600030101010101" pitchFamily="2" charset="-122"/>
                                  <a:cs typeface="Times New Roman" panose="02020603050405020304" pitchFamily="18" charset="0"/>
                                </a:rPr>
                                <m:t>1</m:t>
                              </m:r>
                            </m:num>
                            <m:den>
                              <m:sSup>
                                <m:sSupPr>
                                  <m:ctrlPr>
                                    <a:rPr lang="zh-CN" altLang="zh-CN" sz="16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1600" i="1" kern="100">
                                      <a:effectLst/>
                                      <a:latin typeface="Cambria Math" panose="02040503050406030204" pitchFamily="18" charset="0"/>
                                      <a:ea typeface="宋体" panose="02010600030101010101" pitchFamily="2" charset="-122"/>
                                      <a:cs typeface="Times New Roman" panose="02020603050405020304" pitchFamily="18" charset="0"/>
                                    </a:rPr>
                                    <m:t>(1+</m:t>
                                  </m:r>
                                  <m:r>
                                    <a:rPr lang="en-US" altLang="zh-CN" sz="1600" i="1" kern="100">
                                      <a:effectLst/>
                                      <a:latin typeface="Cambria Math" panose="02040503050406030204" pitchFamily="18" charset="0"/>
                                      <a:ea typeface="宋体" panose="02010600030101010101" pitchFamily="2" charset="-122"/>
                                      <a:cs typeface="Times New Roman" panose="02020603050405020304" pitchFamily="18" charset="0"/>
                                    </a:rPr>
                                    <m:t>𝑟</m:t>
                                  </m:r>
                                  <m:r>
                                    <a:rPr lang="en-US" altLang="zh-CN" sz="1600" i="1" kern="100">
                                      <a:effectLst/>
                                      <a:latin typeface="Cambria Math" panose="02040503050406030204" pitchFamily="18" charset="0"/>
                                      <a:ea typeface="宋体" panose="02010600030101010101" pitchFamily="2" charset="-122"/>
                                      <a:cs typeface="Times New Roman" panose="02020603050405020304" pitchFamily="18" charset="0"/>
                                    </a:rPr>
                                    <m:t>)</m:t>
                                  </m:r>
                                </m:e>
                                <m:sup>
                                  <m:r>
                                    <a:rPr lang="en-US" altLang="zh-CN" sz="1600" i="1" kern="100">
                                      <a:effectLst/>
                                      <a:latin typeface="Cambria Math" panose="02040503050406030204" pitchFamily="18" charset="0"/>
                                      <a:ea typeface="宋体" panose="02010600030101010101" pitchFamily="2" charset="-122"/>
                                      <a:cs typeface="Times New Roman" panose="02020603050405020304" pitchFamily="18" charset="0"/>
                                    </a:rPr>
                                    <m:t>𝑛</m:t>
                                  </m:r>
                                </m:sup>
                              </m:sSup>
                            </m:den>
                          </m:f>
                        </m:e>
                      </m:d>
                      <m:r>
                        <a:rPr lang="en-US" altLang="zh-CN" sz="1600" i="1" kern="100">
                          <a:effectLst/>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sz="1600" i="1" kern="100">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1600" i="1" kern="100">
                              <a:effectLst/>
                              <a:latin typeface="Cambria Math" panose="02040503050406030204" pitchFamily="18" charset="0"/>
                              <a:ea typeface="宋体" panose="02010600030101010101" pitchFamily="2" charset="-122"/>
                              <a:cs typeface="Times New Roman" panose="02020603050405020304" pitchFamily="18" charset="0"/>
                            </a:rPr>
                            <m:t>𝑀</m:t>
                          </m:r>
                        </m:num>
                        <m:den>
                          <m:sSup>
                            <m:sSupPr>
                              <m:ctrlPr>
                                <a:rPr lang="zh-CN" altLang="zh-CN" sz="16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1600" i="1" kern="100">
                                  <a:effectLst/>
                                  <a:latin typeface="Cambria Math" panose="02040503050406030204" pitchFamily="18" charset="0"/>
                                  <a:ea typeface="宋体" panose="02010600030101010101" pitchFamily="2" charset="-122"/>
                                  <a:cs typeface="Times New Roman" panose="02020603050405020304" pitchFamily="18" charset="0"/>
                                </a:rPr>
                                <m:t>(1+</m:t>
                              </m:r>
                              <m:r>
                                <a:rPr lang="en-US" altLang="zh-CN" sz="1600" i="1" kern="100">
                                  <a:effectLst/>
                                  <a:latin typeface="Cambria Math" panose="02040503050406030204" pitchFamily="18" charset="0"/>
                                  <a:ea typeface="宋体" panose="02010600030101010101" pitchFamily="2" charset="-122"/>
                                  <a:cs typeface="Times New Roman" panose="02020603050405020304" pitchFamily="18" charset="0"/>
                                </a:rPr>
                                <m:t>𝑟</m:t>
                              </m:r>
                              <m:r>
                                <a:rPr lang="en-US" altLang="zh-CN" sz="1600" i="1" kern="100">
                                  <a:effectLst/>
                                  <a:latin typeface="Cambria Math" panose="02040503050406030204" pitchFamily="18" charset="0"/>
                                  <a:ea typeface="宋体" panose="02010600030101010101" pitchFamily="2" charset="-122"/>
                                  <a:cs typeface="Times New Roman" panose="02020603050405020304" pitchFamily="18" charset="0"/>
                                </a:rPr>
                                <m:t>)</m:t>
                              </m:r>
                            </m:e>
                            <m:sup>
                              <m:r>
                                <a:rPr lang="en-US" altLang="zh-CN" sz="1600" i="1" kern="100">
                                  <a:effectLst/>
                                  <a:latin typeface="Cambria Math" panose="02040503050406030204" pitchFamily="18" charset="0"/>
                                  <a:ea typeface="宋体" panose="02010600030101010101" pitchFamily="2" charset="-122"/>
                                  <a:cs typeface="Times New Roman" panose="02020603050405020304" pitchFamily="18" charset="0"/>
                                </a:rPr>
                                <m:t>𝑛</m:t>
                              </m:r>
                            </m:sup>
                          </m:sSup>
                        </m:den>
                      </m:f>
                    </m:oMath>
                  </m:oMathPara>
                </a14:m>
                <a:endPar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421200" algn="just">
                  <a:lnSpc>
                    <a:spcPct val="140000"/>
                  </a:lnSpc>
                  <a:spcAft>
                    <a:spcPts val="600"/>
                  </a:spcAft>
                </a:pP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式中，</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P</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：缴款额；</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M</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：当期国债的面值（通常为</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100</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kern="100" dirty="0" err="1">
                    <a:effectLst/>
                    <a:latin typeface="微软雅黑" panose="020B0503020204020204" pitchFamily="34" charset="-122"/>
                    <a:ea typeface="微软雅黑" panose="020B0503020204020204" pitchFamily="34" charset="-122"/>
                    <a:cs typeface="Times New Roman" panose="02020603050405020304" pitchFamily="18" charset="0"/>
                  </a:rPr>
                  <a:t>i</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：当期国债的票面利率；</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r</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：中标人的中标利率。</a:t>
                </a:r>
              </a:p>
              <a:p>
                <a:pPr indent="421200" algn="just">
                  <a:lnSpc>
                    <a:spcPct val="140000"/>
                  </a:lnSpc>
                  <a:spcAft>
                    <a:spcPts val="600"/>
                  </a:spcAft>
                </a:pP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从上述公式不难发现，在</a:t>
                </a:r>
                <a:r>
                  <a:rPr lang="zh-CN" altLang="zh-CN"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单一价位招标</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中，所有中标人由于中标利率相同并等于当期国债的票面利率，因此它们的缴款额就等于面值</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100</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；而在</a:t>
                </a:r>
                <a:r>
                  <a:rPr lang="zh-CN" altLang="zh-CN"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多重价位招标</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中，各中标人的缴款额由于其中标利率的不同而不同。如果投标人投标时的实报中标高于当期国债的</a:t>
                </a:r>
                <a:r>
                  <a:rPr lang="zh-CN" altLang="zh-CN" sz="1600" kern="100" dirty="0">
                    <a:latin typeface="微软雅黑" panose="020B0503020204020204" pitchFamily="34" charset="-122"/>
                    <a:ea typeface="微软雅黑" panose="020B0503020204020204" pitchFamily="34" charset="-122"/>
                    <a:cs typeface="Times New Roman" panose="02020603050405020304" pitchFamily="18" charset="0"/>
                  </a:rPr>
                  <a:t>票面利率，则其缴款额就会小于面值</a:t>
                </a:r>
                <a:r>
                  <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rPr>
                  <a:t>100</a:t>
                </a:r>
                <a:r>
                  <a:rPr lang="zh-CN" altLang="zh-CN" sz="1600" kern="100" dirty="0">
                    <a:latin typeface="微软雅黑" panose="020B0503020204020204" pitchFamily="34" charset="-122"/>
                    <a:ea typeface="微软雅黑" panose="020B0503020204020204" pitchFamily="34" charset="-122"/>
                    <a:cs typeface="Times New Roman" panose="02020603050405020304" pitchFamily="18" charset="0"/>
                  </a:rPr>
                  <a:t>。反之，其缴款额就会大于面值</a:t>
                </a:r>
                <a:r>
                  <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rPr>
                  <a:t>100</a:t>
                </a:r>
                <a:r>
                  <a:rPr lang="zh-CN" altLang="zh-CN" sz="1600" kern="100" dirty="0">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endParaRPr>
              </a:p>
              <a:p>
                <a:pPr indent="421200" algn="just">
                  <a:lnSpc>
                    <a:spcPct val="140000"/>
                  </a:lnSpc>
                  <a:spcAft>
                    <a:spcPts val="600"/>
                  </a:spcAft>
                </a:pPr>
                <a:r>
                  <a:rPr lang="zh-CN" altLang="zh-CN" sz="1600" kern="100" dirty="0">
                    <a:latin typeface="微软雅黑" panose="020B0503020204020204" pitchFamily="34" charset="-122"/>
                    <a:ea typeface="微软雅黑" panose="020B0503020204020204" pitchFamily="34" charset="-122"/>
                    <a:cs typeface="Times New Roman" panose="02020603050405020304" pitchFamily="18" charset="0"/>
                  </a:rPr>
                  <a:t>具体的计算方法见</a:t>
                </a:r>
                <a:r>
                  <a:rPr lang="zh-CN" altLang="zh-CN" sz="1600" b="1" kern="100" dirty="0">
                    <a:latin typeface="微软雅黑" panose="020B0503020204020204" pitchFamily="34" charset="-122"/>
                    <a:ea typeface="微软雅黑" panose="020B0503020204020204" pitchFamily="34" charset="-122"/>
                    <a:cs typeface="Times New Roman" panose="02020603050405020304" pitchFamily="18" charset="0"/>
                  </a:rPr>
                  <a:t>本章附录：《附息债券利率招标多重价位中标缴款金额计算方法说明》</a:t>
                </a:r>
                <a:r>
                  <a:rPr lang="zh-CN" altLang="en-US" sz="1600" b="1" kern="100" dirty="0">
                    <a:latin typeface="微软雅黑" panose="020B0503020204020204" pitchFamily="34" charset="-122"/>
                    <a:ea typeface="微软雅黑" panose="020B0503020204020204" pitchFamily="34" charset="-122"/>
                    <a:cs typeface="Times New Roman" panose="02020603050405020304" pitchFamily="18" charset="0"/>
                  </a:rPr>
                  <a:t>。</a:t>
                </a:r>
              </a:p>
            </p:txBody>
          </p:sp>
        </mc:Choice>
        <mc:Fallback xmlns="">
          <p:sp>
            <p:nvSpPr>
              <p:cNvPr id="4" name="文本框 3">
                <a:extLst>
                  <a:ext uri="{FF2B5EF4-FFF2-40B4-BE49-F238E27FC236}">
                    <a16:creationId xmlns:a16="http://schemas.microsoft.com/office/drawing/2014/main" id="{CA378068-A5D1-4B7D-B516-F1782A96C896}"/>
                  </a:ext>
                </a:extLst>
              </p:cNvPr>
              <p:cNvSpPr txBox="1">
                <a:spLocks noRot="1" noChangeAspect="1" noMove="1" noResize="1" noEditPoints="1" noAdjustHandles="1" noChangeArrowheads="1" noChangeShapeType="1" noTextEdit="1"/>
              </p:cNvSpPr>
              <p:nvPr/>
            </p:nvSpPr>
            <p:spPr>
              <a:xfrm>
                <a:off x="827584" y="908720"/>
                <a:ext cx="7614592" cy="5266442"/>
              </a:xfrm>
              <a:prstGeom prst="rect">
                <a:avLst/>
              </a:prstGeom>
              <a:blipFill>
                <a:blip r:embed="rId2"/>
                <a:stretch>
                  <a:fillRect l="-480" r="-3122" b="-57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5170498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777B0A2B-5E62-449E-BB33-15FB3A01559A}"/>
              </a:ext>
            </a:extLst>
          </p:cNvPr>
          <p:cNvSpPr>
            <a:spLocks noGrp="1"/>
          </p:cNvSpPr>
          <p:nvPr>
            <p:ph type="sldNum" sz="quarter" idx="12"/>
          </p:nvPr>
        </p:nvSpPr>
        <p:spPr/>
        <p:txBody>
          <a:bodyPr/>
          <a:lstStyle/>
          <a:p>
            <a:pPr>
              <a:defRPr/>
            </a:pPr>
            <a:fld id="{30F11AE2-8E3C-4A92-9BBF-8CC289021EE2}" type="slidenum">
              <a:rPr lang="zh-CN" altLang="en-US" smtClean="0"/>
              <a:pPr>
                <a:defRPr/>
              </a:pPr>
              <a:t>17</a:t>
            </a:fld>
            <a:endParaRPr lang="zh-CN" altLang="en-US"/>
          </a:p>
        </p:txBody>
      </p:sp>
      <p:sp>
        <p:nvSpPr>
          <p:cNvPr id="4" name="文本框 3">
            <a:extLst>
              <a:ext uri="{FF2B5EF4-FFF2-40B4-BE49-F238E27FC236}">
                <a16:creationId xmlns:a16="http://schemas.microsoft.com/office/drawing/2014/main" id="{CA378068-A5D1-4B7D-B516-F1782A96C896}"/>
              </a:ext>
            </a:extLst>
          </p:cNvPr>
          <p:cNvSpPr txBox="1"/>
          <p:nvPr/>
        </p:nvSpPr>
        <p:spPr>
          <a:xfrm>
            <a:off x="827584" y="1412776"/>
            <a:ext cx="7263680" cy="3829831"/>
          </a:xfrm>
          <a:prstGeom prst="rect">
            <a:avLst/>
          </a:prstGeom>
          <a:noFill/>
        </p:spPr>
        <p:txBody>
          <a:bodyPr wrap="square">
            <a:spAutoFit/>
          </a:bodyPr>
          <a:lstStyle/>
          <a:p>
            <a:pPr indent="421200" algn="just">
              <a:lnSpc>
                <a:spcPct val="200000"/>
              </a:lnSpc>
              <a:spcAft>
                <a:spcPts val="600"/>
              </a:spcAft>
            </a:pPr>
            <a:r>
              <a:rPr lang="zh-CN" altLang="zh-CN" sz="17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在</a:t>
            </a:r>
            <a:r>
              <a:rPr lang="zh-CN" altLang="zh-CN" sz="17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多重价位招标</a:t>
            </a:r>
            <a:r>
              <a:rPr lang="zh-CN" altLang="zh-CN" sz="17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中，虽然可能使招标结果更加接近市场的真实水平，并遏制承销商的非理性行为，但也有可能出现下面的问题：</a:t>
            </a:r>
            <a:endParaRPr lang="zh-CN" altLang="zh-CN" sz="17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421200" algn="just">
              <a:lnSpc>
                <a:spcPct val="200000"/>
              </a:lnSpc>
              <a:spcAft>
                <a:spcPts val="600"/>
              </a:spcAft>
            </a:pPr>
            <a:r>
              <a:rPr lang="zh-CN" altLang="zh-CN" sz="1700" b="1"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第一</a:t>
            </a:r>
            <a:r>
              <a:rPr lang="zh-CN" altLang="zh-CN" sz="17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，多重价位招标方式使得承销商的信息成本和操作成本加大，风险和成本自担也有可能使某些承销商的竞标积极性减弱。</a:t>
            </a:r>
            <a:endParaRPr lang="zh-CN" altLang="zh-CN" sz="17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421200" algn="just">
              <a:lnSpc>
                <a:spcPct val="200000"/>
              </a:lnSpc>
              <a:spcAft>
                <a:spcPts val="600"/>
              </a:spcAft>
            </a:pPr>
            <a:r>
              <a:rPr lang="zh-CN" altLang="zh-CN" sz="1700" b="1"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第二</a:t>
            </a:r>
            <a:r>
              <a:rPr lang="zh-CN" altLang="zh-CN" sz="17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，当投标人有可能以比别人低的价格获得标的时，他将力求获得这一机会，从而存在操纵市场的动机。例如，主要投标人联合以垄断发行市场、单个投标人超额投标等。</a:t>
            </a:r>
            <a:endParaRPr lang="zh-CN" altLang="zh-CN" sz="1700" kern="100" dirty="0">
              <a:effectLst/>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8746487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18</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混合式招标</a:t>
              </a: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四</a:t>
            </a:r>
          </a:p>
        </p:txBody>
      </p:sp>
    </p:spTree>
    <p:extLst>
      <p:ext uri="{BB962C8B-B14F-4D97-AF65-F5344CB8AC3E}">
        <p14:creationId xmlns:p14="http://schemas.microsoft.com/office/powerpoint/2010/main" val="10830904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B2393B30-7093-4A51-BA82-E82324BDCAEC}"/>
              </a:ext>
            </a:extLst>
          </p:cNvPr>
          <p:cNvSpPr>
            <a:spLocks noGrp="1"/>
          </p:cNvSpPr>
          <p:nvPr>
            <p:ph type="sldNum" sz="quarter" idx="12"/>
          </p:nvPr>
        </p:nvSpPr>
        <p:spPr/>
        <p:txBody>
          <a:bodyPr/>
          <a:lstStyle/>
          <a:p>
            <a:pPr>
              <a:defRPr/>
            </a:pPr>
            <a:fld id="{30F11AE2-8E3C-4A92-9BBF-8CC289021EE2}" type="slidenum">
              <a:rPr lang="zh-CN" altLang="en-US" smtClean="0"/>
              <a:pPr>
                <a:defRPr/>
              </a:pPr>
              <a:t>19</a:t>
            </a:fld>
            <a:endParaRPr lang="zh-CN" altLang="en-US"/>
          </a:p>
        </p:txBody>
      </p:sp>
      <p:sp>
        <p:nvSpPr>
          <p:cNvPr id="5" name="文本框 4">
            <a:extLst>
              <a:ext uri="{FF2B5EF4-FFF2-40B4-BE49-F238E27FC236}">
                <a16:creationId xmlns:a16="http://schemas.microsoft.com/office/drawing/2014/main" id="{6D225387-F49E-44FF-B679-4E9FCA8A6FBE}"/>
              </a:ext>
            </a:extLst>
          </p:cNvPr>
          <p:cNvSpPr txBox="1"/>
          <p:nvPr/>
        </p:nvSpPr>
        <p:spPr>
          <a:xfrm>
            <a:off x="683568" y="1096246"/>
            <a:ext cx="7560840" cy="4973285"/>
          </a:xfrm>
          <a:prstGeom prst="rect">
            <a:avLst/>
          </a:prstGeom>
          <a:noFill/>
        </p:spPr>
        <p:txBody>
          <a:bodyPr wrap="square">
            <a:spAutoFit/>
          </a:bodyPr>
          <a:lstStyle/>
          <a:p>
            <a:pPr indent="266400">
              <a:lnSpc>
                <a:spcPct val="150000"/>
              </a:lnSpc>
              <a:spcAft>
                <a:spcPts val="600"/>
              </a:spcAft>
            </a:pPr>
            <a:r>
              <a:rPr lang="zh-CN" altLang="en-US"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混合式招标方式，又称为</a:t>
            </a:r>
            <a:r>
              <a:rPr lang="zh-CN" altLang="en-US"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修正的多重价位招标方式</a:t>
            </a:r>
            <a:r>
              <a:rPr lang="zh-CN" altLang="en-US"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indent="266400">
              <a:lnSpc>
                <a:spcPct val="150000"/>
              </a:lnSpc>
              <a:spcAft>
                <a:spcPts val="600"/>
              </a:spcAft>
            </a:pPr>
            <a:r>
              <a:rPr lang="zh-CN" altLang="en-US" sz="2400" b="1" dirty="0">
                <a:latin typeface="微软雅黑" panose="020B0503020204020204" pitchFamily="34" charset="-122"/>
                <a:ea typeface="微软雅黑" panose="020B0503020204020204" pitchFamily="34" charset="-122"/>
              </a:rPr>
              <a:t>一、混合式招标法的规则</a:t>
            </a:r>
            <a:endPar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just">
              <a:lnSpc>
                <a:spcPct val="150000"/>
              </a:lnSpc>
              <a:spcAft>
                <a:spcPts val="600"/>
              </a:spcAft>
            </a:pP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混合式招标方式有两种做法：</a:t>
            </a:r>
            <a:endPar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marL="342900" lvl="0" indent="-342900">
              <a:lnSpc>
                <a:spcPct val="150000"/>
              </a:lnSpc>
              <a:spcAft>
                <a:spcPts val="600"/>
              </a:spcAft>
              <a:buFont typeface="Wingdings" panose="05000000000000000000" pitchFamily="2" charset="2"/>
              <a:buChar char=""/>
              <a:tabLst>
                <a:tab pos="533400" algn="l"/>
              </a:tabLst>
            </a:pP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标的为</a:t>
            </a:r>
            <a:r>
              <a:rPr lang="zh-CN" altLang="zh-CN"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利率</a:t>
            </a: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时，全场加权平均中标利率为当期国债票面利率，</a:t>
            </a:r>
            <a:r>
              <a:rPr lang="zh-CN" altLang="zh-CN" sz="1600" b="1"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低于或等于票面利率的标位</a:t>
            </a: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，按面值承销；</a:t>
            </a:r>
            <a:r>
              <a:rPr lang="zh-CN" altLang="zh-CN" sz="1600" b="1"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高于票面利率一定数量以内的标位</a:t>
            </a: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，按各中标标位的利率与票面利率折算的价格承销；</a:t>
            </a:r>
            <a:r>
              <a:rPr lang="zh-CN" altLang="zh-CN" sz="1600" b="1"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高于票面利率一定数量以上的标位</a:t>
            </a: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，全部落标。</a:t>
            </a:r>
            <a:endParaRPr lang="zh-CN" altLang="zh-CN" sz="1600" kern="100" dirty="0">
              <a:effectLst/>
              <a:latin typeface="微软雅黑" panose="020B0503020204020204" pitchFamily="34" charset="-122"/>
              <a:ea typeface="微软雅黑" panose="020B0503020204020204" pitchFamily="34" charset="-122"/>
              <a:cs typeface="Tahoma" panose="020B0604030504040204" pitchFamily="34" charset="0"/>
            </a:endParaRPr>
          </a:p>
          <a:p>
            <a:pPr marL="342900" lvl="0" indent="-342900">
              <a:lnSpc>
                <a:spcPct val="150000"/>
              </a:lnSpc>
              <a:spcAft>
                <a:spcPts val="600"/>
              </a:spcAft>
              <a:buFont typeface="Wingdings" panose="05000000000000000000" pitchFamily="2" charset="2"/>
              <a:buChar char=""/>
              <a:tabLst>
                <a:tab pos="533400" algn="l"/>
              </a:tabLst>
            </a:pP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标的为</a:t>
            </a:r>
            <a:r>
              <a:rPr lang="zh-CN" altLang="zh-CN"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价格</a:t>
            </a: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时，全场加权平均中标价格为当期国债发行价格，</a:t>
            </a:r>
            <a:r>
              <a:rPr lang="zh-CN" altLang="zh-CN" sz="1600" b="1"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高于或等于发行价格的标位</a:t>
            </a: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，按发行价格承销；</a:t>
            </a:r>
            <a:r>
              <a:rPr lang="zh-CN" altLang="zh-CN" sz="1600" b="1"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低于发行价格一定数量以内的标位</a:t>
            </a: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，按各中标标位的价格承销，</a:t>
            </a:r>
            <a:r>
              <a:rPr lang="zh-CN" altLang="zh-CN" sz="1600" b="1"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低于发行价格一定数量以上的标位</a:t>
            </a: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，全部落标。背离全场加权平均投标利率或价格一定数量的标位为无效投标，全部落标，不参与全场加权平均中标利率或价格的计算。</a:t>
            </a:r>
            <a:endParaRPr lang="zh-CN" altLang="zh-CN" sz="1600" kern="100" dirty="0">
              <a:effectLst/>
              <a:latin typeface="微软雅黑" panose="020B0503020204020204" pitchFamily="34" charset="-122"/>
              <a:ea typeface="微软雅黑" panose="020B0503020204020204" pitchFamily="34" charset="-122"/>
              <a:cs typeface="Tahoma" panose="020B0604030504040204" pitchFamily="34" charset="0"/>
            </a:endParaRPr>
          </a:p>
        </p:txBody>
      </p:sp>
    </p:spTree>
    <p:extLst>
      <p:ext uri="{BB962C8B-B14F-4D97-AF65-F5344CB8AC3E}">
        <p14:creationId xmlns:p14="http://schemas.microsoft.com/office/powerpoint/2010/main" val="8182119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C7950D07-2778-4503-A392-F4E0AEC219BA}" type="slidenum">
              <a:rPr lang="zh-CN" altLang="en-US" smtClean="0"/>
              <a:pPr>
                <a:defRPr/>
              </a:pPr>
              <a:t>2</a:t>
            </a:fld>
            <a:endParaRPr lang="zh-CN" altLang="en-US"/>
          </a:p>
        </p:txBody>
      </p:sp>
      <p:grpSp>
        <p:nvGrpSpPr>
          <p:cNvPr id="31" name="组合 34"/>
          <p:cNvGrpSpPr>
            <a:grpSpLocks/>
          </p:cNvGrpSpPr>
          <p:nvPr/>
        </p:nvGrpSpPr>
        <p:grpSpPr bwMode="auto">
          <a:xfrm>
            <a:off x="1881854" y="1414624"/>
            <a:ext cx="5380292" cy="673156"/>
            <a:chOff x="3779912" y="1777380"/>
            <a:chExt cx="4896544" cy="435842"/>
          </a:xfrm>
        </p:grpSpPr>
        <p:sp>
          <p:nvSpPr>
            <p:cNvPr id="32" name="矩形 31"/>
            <p:cNvSpPr/>
            <p:nvPr/>
          </p:nvSpPr>
          <p:spPr>
            <a:xfrm>
              <a:off x="3779912" y="1777380"/>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33" name="矩形 32"/>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1</a:t>
              </a:r>
              <a:endParaRPr lang="zh-CN" altLang="en-US" sz="2400" b="1" kern="0" dirty="0">
                <a:solidFill>
                  <a:sysClr val="window" lastClr="FFFFFF"/>
                </a:solidFill>
                <a:latin typeface="Broadway" pitchFamily="82" charset="0"/>
                <a:ea typeface="微软雅黑"/>
              </a:endParaRPr>
            </a:p>
          </p:txBody>
        </p:sp>
        <p:sp>
          <p:nvSpPr>
            <p:cNvPr id="34" name="TextBox 5"/>
            <p:cNvSpPr txBox="1"/>
            <p:nvPr/>
          </p:nvSpPr>
          <p:spPr>
            <a:xfrm>
              <a:off x="4313850" y="1824002"/>
              <a:ext cx="4076945" cy="338764"/>
            </a:xfrm>
            <a:prstGeom prst="rect">
              <a:avLst/>
            </a:prstGeom>
            <a:noFill/>
          </p:spPr>
          <p:txBody>
            <a:bodyPr>
              <a:spAutoFit/>
            </a:bodyPr>
            <a:lstStyle/>
            <a:p>
              <a:pPr algn="ctr">
                <a:defRPr/>
              </a:pPr>
              <a:r>
                <a:rPr lang="zh-CN" altLang="en-US" sz="2800" b="1" kern="0" dirty="0">
                  <a:solidFill>
                    <a:srgbClr val="883230"/>
                  </a:solidFill>
                  <a:latin typeface="微软雅黑" pitchFamily="34" charset="-122"/>
                  <a:ea typeface="微软雅黑" pitchFamily="34" charset="-122"/>
                </a:rPr>
                <a:t>国债招标发行方式的特点</a:t>
              </a:r>
            </a:p>
          </p:txBody>
        </p:sp>
      </p:grpSp>
      <p:grpSp>
        <p:nvGrpSpPr>
          <p:cNvPr id="35" name="组合 34"/>
          <p:cNvGrpSpPr>
            <a:grpSpLocks/>
          </p:cNvGrpSpPr>
          <p:nvPr/>
        </p:nvGrpSpPr>
        <p:grpSpPr bwMode="auto">
          <a:xfrm>
            <a:off x="1881854" y="2216128"/>
            <a:ext cx="5380291" cy="673161"/>
            <a:chOff x="3779912" y="1777377"/>
            <a:chExt cx="4896544" cy="435845"/>
          </a:xfrm>
        </p:grpSpPr>
        <p:sp>
          <p:nvSpPr>
            <p:cNvPr id="36" name="矩形 35"/>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37" name="矩形 36"/>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2</a:t>
              </a:r>
              <a:endParaRPr lang="zh-CN" altLang="en-US" sz="2400" b="1" kern="0" dirty="0">
                <a:solidFill>
                  <a:sysClr val="window" lastClr="FFFFFF"/>
                </a:solidFill>
                <a:latin typeface="Broadway" pitchFamily="82" charset="0"/>
                <a:ea typeface="微软雅黑"/>
              </a:endParaRPr>
            </a:p>
          </p:txBody>
        </p:sp>
        <p:sp>
          <p:nvSpPr>
            <p:cNvPr id="38" name="TextBox 9"/>
            <p:cNvSpPr txBox="1"/>
            <p:nvPr/>
          </p:nvSpPr>
          <p:spPr>
            <a:xfrm>
              <a:off x="4291759" y="1827836"/>
              <a:ext cx="4361172" cy="338764"/>
            </a:xfrm>
            <a:prstGeom prst="rect">
              <a:avLst/>
            </a:prstGeom>
            <a:noFill/>
          </p:spPr>
          <p:txBody>
            <a:bodyPr>
              <a:spAutoFit/>
            </a:bodyPr>
            <a:lstStyle/>
            <a:p>
              <a:pPr algn="ctr">
                <a:defRPr/>
              </a:pPr>
              <a:r>
                <a:rPr lang="zh-CN" altLang="en-US" sz="2800" b="1" kern="0" dirty="0">
                  <a:solidFill>
                    <a:srgbClr val="883230"/>
                  </a:solidFill>
                  <a:latin typeface="微软雅黑" pitchFamily="34" charset="-122"/>
                  <a:ea typeface="微软雅黑" pitchFamily="34" charset="-122"/>
                </a:rPr>
                <a:t>单一价位招标</a:t>
              </a:r>
            </a:p>
          </p:txBody>
        </p:sp>
      </p:grpSp>
      <p:grpSp>
        <p:nvGrpSpPr>
          <p:cNvPr id="11" name="组合 10">
            <a:extLst>
              <a:ext uri="{FF2B5EF4-FFF2-40B4-BE49-F238E27FC236}">
                <a16:creationId xmlns:a16="http://schemas.microsoft.com/office/drawing/2014/main" id="{A02F0C24-FF11-46F7-B887-9027A535598C}"/>
              </a:ext>
            </a:extLst>
          </p:cNvPr>
          <p:cNvGrpSpPr>
            <a:grpSpLocks/>
          </p:cNvGrpSpPr>
          <p:nvPr/>
        </p:nvGrpSpPr>
        <p:grpSpPr bwMode="auto">
          <a:xfrm>
            <a:off x="1881854" y="3017637"/>
            <a:ext cx="5380291" cy="673161"/>
            <a:chOff x="3779912" y="1777377"/>
            <a:chExt cx="4896544" cy="435845"/>
          </a:xfrm>
        </p:grpSpPr>
        <p:sp>
          <p:nvSpPr>
            <p:cNvPr id="12" name="矩形 11">
              <a:extLst>
                <a:ext uri="{FF2B5EF4-FFF2-40B4-BE49-F238E27FC236}">
                  <a16:creationId xmlns:a16="http://schemas.microsoft.com/office/drawing/2014/main" id="{269986A7-761E-4283-BADE-29C7E0C7AA48}"/>
                </a:ext>
              </a:extLst>
            </p:cNvPr>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13" name="矩形 12">
              <a:extLst>
                <a:ext uri="{FF2B5EF4-FFF2-40B4-BE49-F238E27FC236}">
                  <a16:creationId xmlns:a16="http://schemas.microsoft.com/office/drawing/2014/main" id="{07E2160B-B141-442F-AF59-21A1EC527E40}"/>
                </a:ext>
              </a:extLst>
            </p:cNvPr>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3</a:t>
              </a:r>
              <a:endParaRPr lang="zh-CN" altLang="en-US" sz="2400" b="1" kern="0" dirty="0">
                <a:solidFill>
                  <a:sysClr val="window" lastClr="FFFFFF"/>
                </a:solidFill>
                <a:latin typeface="Broadway" pitchFamily="82" charset="0"/>
                <a:ea typeface="微软雅黑"/>
              </a:endParaRPr>
            </a:p>
          </p:txBody>
        </p:sp>
        <p:sp>
          <p:nvSpPr>
            <p:cNvPr id="14" name="TextBox 9">
              <a:extLst>
                <a:ext uri="{FF2B5EF4-FFF2-40B4-BE49-F238E27FC236}">
                  <a16:creationId xmlns:a16="http://schemas.microsoft.com/office/drawing/2014/main" id="{51BF276B-9E4A-4ABA-905C-C01042E62191}"/>
                </a:ext>
              </a:extLst>
            </p:cNvPr>
            <p:cNvSpPr txBox="1"/>
            <p:nvPr/>
          </p:nvSpPr>
          <p:spPr>
            <a:xfrm>
              <a:off x="4291759" y="1827836"/>
              <a:ext cx="4361172" cy="338764"/>
            </a:xfrm>
            <a:prstGeom prst="rect">
              <a:avLst/>
            </a:prstGeom>
            <a:noFill/>
          </p:spPr>
          <p:txBody>
            <a:bodyPr>
              <a:spAutoFit/>
            </a:bodyPr>
            <a:lstStyle/>
            <a:p>
              <a:pPr algn="ctr">
                <a:defRPr/>
              </a:pPr>
              <a:r>
                <a:rPr lang="zh-CN" altLang="en-US" sz="2800" b="1" kern="0" dirty="0">
                  <a:solidFill>
                    <a:srgbClr val="883230"/>
                  </a:solidFill>
                  <a:latin typeface="微软雅黑" pitchFamily="34" charset="-122"/>
                  <a:ea typeface="微软雅黑" pitchFamily="34" charset="-122"/>
                </a:rPr>
                <a:t>多重价位招标</a:t>
              </a:r>
            </a:p>
          </p:txBody>
        </p:sp>
      </p:grpSp>
      <p:sp>
        <p:nvSpPr>
          <p:cNvPr id="3" name="文本框 2">
            <a:extLst>
              <a:ext uri="{FF2B5EF4-FFF2-40B4-BE49-F238E27FC236}">
                <a16:creationId xmlns:a16="http://schemas.microsoft.com/office/drawing/2014/main" id="{13F144F2-9352-49AE-B301-B97D9DED0005}"/>
              </a:ext>
            </a:extLst>
          </p:cNvPr>
          <p:cNvSpPr txBox="1"/>
          <p:nvPr/>
        </p:nvSpPr>
        <p:spPr>
          <a:xfrm>
            <a:off x="395536" y="855492"/>
            <a:ext cx="2160240" cy="461665"/>
          </a:xfrm>
          <a:prstGeom prst="rect">
            <a:avLst/>
          </a:prstGeom>
          <a:noFill/>
        </p:spPr>
        <p:txBody>
          <a:bodyPr wrap="square" rtlCol="0">
            <a:spAutoFit/>
          </a:bodyPr>
          <a:lstStyle/>
          <a:p>
            <a:pPr algn="ctr">
              <a:defRPr/>
            </a:pPr>
            <a:r>
              <a:rPr lang="zh-CN" altLang="en-US" sz="2400" b="1" kern="0" dirty="0">
                <a:solidFill>
                  <a:srgbClr val="883230"/>
                </a:solidFill>
                <a:latin typeface="微软雅黑" pitchFamily="34" charset="-122"/>
                <a:ea typeface="微软雅黑" pitchFamily="34" charset="-122"/>
              </a:rPr>
              <a:t>主要内容</a:t>
            </a:r>
            <a:endParaRPr lang="en-US" altLang="zh-CN" sz="2400" b="1" kern="0" dirty="0">
              <a:latin typeface="微软雅黑" pitchFamily="34" charset="-122"/>
              <a:ea typeface="微软雅黑" pitchFamily="34" charset="-122"/>
            </a:endParaRPr>
          </a:p>
        </p:txBody>
      </p:sp>
      <p:grpSp>
        <p:nvGrpSpPr>
          <p:cNvPr id="16" name="组合 15">
            <a:extLst>
              <a:ext uri="{FF2B5EF4-FFF2-40B4-BE49-F238E27FC236}">
                <a16:creationId xmlns:a16="http://schemas.microsoft.com/office/drawing/2014/main" id="{973EFD1C-BD6E-4C6F-AC46-ECC7AA3778A5}"/>
              </a:ext>
            </a:extLst>
          </p:cNvPr>
          <p:cNvGrpSpPr>
            <a:grpSpLocks/>
          </p:cNvGrpSpPr>
          <p:nvPr/>
        </p:nvGrpSpPr>
        <p:grpSpPr bwMode="auto">
          <a:xfrm>
            <a:off x="1881854" y="3819146"/>
            <a:ext cx="5380291" cy="673161"/>
            <a:chOff x="3779912" y="1777377"/>
            <a:chExt cx="4896544" cy="435845"/>
          </a:xfrm>
        </p:grpSpPr>
        <p:sp>
          <p:nvSpPr>
            <p:cNvPr id="17" name="矩形 16">
              <a:extLst>
                <a:ext uri="{FF2B5EF4-FFF2-40B4-BE49-F238E27FC236}">
                  <a16:creationId xmlns:a16="http://schemas.microsoft.com/office/drawing/2014/main" id="{2BEA3831-BFC3-46B6-BA3D-730891AEBCC5}"/>
                </a:ext>
              </a:extLst>
            </p:cNvPr>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18" name="矩形 17">
              <a:extLst>
                <a:ext uri="{FF2B5EF4-FFF2-40B4-BE49-F238E27FC236}">
                  <a16:creationId xmlns:a16="http://schemas.microsoft.com/office/drawing/2014/main" id="{779A82E4-FA54-4D2F-99D6-E6BCA0E73A95}"/>
                </a:ext>
              </a:extLst>
            </p:cNvPr>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4</a:t>
              </a:r>
              <a:endParaRPr lang="zh-CN" altLang="en-US" sz="2400" b="1" kern="0" dirty="0">
                <a:solidFill>
                  <a:sysClr val="window" lastClr="FFFFFF"/>
                </a:solidFill>
                <a:latin typeface="Broadway" pitchFamily="82" charset="0"/>
                <a:ea typeface="微软雅黑"/>
              </a:endParaRPr>
            </a:p>
          </p:txBody>
        </p:sp>
        <p:sp>
          <p:nvSpPr>
            <p:cNvPr id="19" name="TextBox 9">
              <a:extLst>
                <a:ext uri="{FF2B5EF4-FFF2-40B4-BE49-F238E27FC236}">
                  <a16:creationId xmlns:a16="http://schemas.microsoft.com/office/drawing/2014/main" id="{3709C6E3-F0EC-4A46-923F-1C828AC743B2}"/>
                </a:ext>
              </a:extLst>
            </p:cNvPr>
            <p:cNvSpPr txBox="1"/>
            <p:nvPr/>
          </p:nvSpPr>
          <p:spPr>
            <a:xfrm>
              <a:off x="4291759" y="1827836"/>
              <a:ext cx="4361172" cy="338764"/>
            </a:xfrm>
            <a:prstGeom prst="rect">
              <a:avLst/>
            </a:prstGeom>
            <a:noFill/>
          </p:spPr>
          <p:txBody>
            <a:bodyPr>
              <a:spAutoFit/>
            </a:bodyPr>
            <a:lstStyle/>
            <a:p>
              <a:pPr algn="ctr">
                <a:defRPr/>
              </a:pPr>
              <a:r>
                <a:rPr lang="zh-CN" altLang="en-US" sz="2800" b="1" kern="0" dirty="0">
                  <a:solidFill>
                    <a:srgbClr val="883230"/>
                  </a:solidFill>
                  <a:latin typeface="微软雅黑" pitchFamily="34" charset="-122"/>
                  <a:ea typeface="微软雅黑" pitchFamily="34" charset="-122"/>
                </a:rPr>
                <a:t>混合式招标</a:t>
              </a:r>
            </a:p>
          </p:txBody>
        </p:sp>
      </p:grpSp>
      <p:grpSp>
        <p:nvGrpSpPr>
          <p:cNvPr id="20" name="组合 19">
            <a:extLst>
              <a:ext uri="{FF2B5EF4-FFF2-40B4-BE49-F238E27FC236}">
                <a16:creationId xmlns:a16="http://schemas.microsoft.com/office/drawing/2014/main" id="{DDFC7657-BBA4-4FC7-B28E-8863E43BA03B}"/>
              </a:ext>
            </a:extLst>
          </p:cNvPr>
          <p:cNvGrpSpPr>
            <a:grpSpLocks/>
          </p:cNvGrpSpPr>
          <p:nvPr/>
        </p:nvGrpSpPr>
        <p:grpSpPr bwMode="auto">
          <a:xfrm>
            <a:off x="1881854" y="4620655"/>
            <a:ext cx="5380291" cy="954107"/>
            <a:chOff x="3779912" y="1751102"/>
            <a:chExt cx="4896544" cy="617746"/>
          </a:xfrm>
        </p:grpSpPr>
        <p:sp>
          <p:nvSpPr>
            <p:cNvPr id="21" name="矩形 20">
              <a:extLst>
                <a:ext uri="{FF2B5EF4-FFF2-40B4-BE49-F238E27FC236}">
                  <a16:creationId xmlns:a16="http://schemas.microsoft.com/office/drawing/2014/main" id="{9D856B8D-DABE-4FAD-B82D-F51967C4943D}"/>
                </a:ext>
              </a:extLst>
            </p:cNvPr>
            <p:cNvSpPr/>
            <p:nvPr/>
          </p:nvSpPr>
          <p:spPr>
            <a:xfrm>
              <a:off x="3779912" y="1777377"/>
              <a:ext cx="4896544" cy="561642"/>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22" name="矩形 21">
              <a:extLst>
                <a:ext uri="{FF2B5EF4-FFF2-40B4-BE49-F238E27FC236}">
                  <a16:creationId xmlns:a16="http://schemas.microsoft.com/office/drawing/2014/main" id="{4734B8D7-BA80-4E26-AA50-0B4523C107FA}"/>
                </a:ext>
              </a:extLst>
            </p:cNvPr>
            <p:cNvSpPr/>
            <p:nvPr/>
          </p:nvSpPr>
          <p:spPr>
            <a:xfrm>
              <a:off x="3779912" y="1781173"/>
              <a:ext cx="432048" cy="557846"/>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5</a:t>
              </a:r>
              <a:endParaRPr lang="zh-CN" altLang="en-US" sz="2400" b="1" kern="0" dirty="0">
                <a:solidFill>
                  <a:sysClr val="window" lastClr="FFFFFF"/>
                </a:solidFill>
                <a:latin typeface="Broadway" pitchFamily="82" charset="0"/>
                <a:ea typeface="微软雅黑"/>
              </a:endParaRPr>
            </a:p>
          </p:txBody>
        </p:sp>
        <p:sp>
          <p:nvSpPr>
            <p:cNvPr id="23" name="TextBox 9">
              <a:extLst>
                <a:ext uri="{FF2B5EF4-FFF2-40B4-BE49-F238E27FC236}">
                  <a16:creationId xmlns:a16="http://schemas.microsoft.com/office/drawing/2014/main" id="{B97BDC31-0C34-4E79-9C1C-3E4E349F8014}"/>
                </a:ext>
              </a:extLst>
            </p:cNvPr>
            <p:cNvSpPr txBox="1"/>
            <p:nvPr/>
          </p:nvSpPr>
          <p:spPr>
            <a:xfrm>
              <a:off x="4291759" y="1751102"/>
              <a:ext cx="4361172" cy="617746"/>
            </a:xfrm>
            <a:prstGeom prst="rect">
              <a:avLst/>
            </a:prstGeom>
            <a:noFill/>
          </p:spPr>
          <p:txBody>
            <a:bodyPr>
              <a:spAutoFit/>
            </a:bodyPr>
            <a:lstStyle/>
            <a:p>
              <a:pPr algn="ctr">
                <a:defRPr/>
              </a:pPr>
              <a:r>
                <a:rPr lang="zh-CN" altLang="en-US" sz="2800" b="1" kern="0" dirty="0">
                  <a:solidFill>
                    <a:srgbClr val="883230"/>
                  </a:solidFill>
                  <a:latin typeface="微软雅黑" pitchFamily="34" charset="-122"/>
                  <a:ea typeface="微软雅黑" pitchFamily="34" charset="-122"/>
                </a:rPr>
                <a:t>我国记账式国债招标方式的历史沿革</a:t>
              </a:r>
            </a:p>
          </p:txBody>
        </p:sp>
      </p:grpSp>
      <p:grpSp>
        <p:nvGrpSpPr>
          <p:cNvPr id="40" name="组合 39">
            <a:extLst>
              <a:ext uri="{FF2B5EF4-FFF2-40B4-BE49-F238E27FC236}">
                <a16:creationId xmlns:a16="http://schemas.microsoft.com/office/drawing/2014/main" id="{C8E71E30-BA2F-410E-A6D0-EBC7789D67E6}"/>
              </a:ext>
            </a:extLst>
          </p:cNvPr>
          <p:cNvGrpSpPr>
            <a:grpSpLocks/>
          </p:cNvGrpSpPr>
          <p:nvPr/>
        </p:nvGrpSpPr>
        <p:grpSpPr bwMode="auto">
          <a:xfrm>
            <a:off x="1881854" y="5703108"/>
            <a:ext cx="5380291" cy="673161"/>
            <a:chOff x="3779912" y="1777377"/>
            <a:chExt cx="4896544" cy="435845"/>
          </a:xfrm>
        </p:grpSpPr>
        <p:sp>
          <p:nvSpPr>
            <p:cNvPr id="41" name="矩形 40">
              <a:extLst>
                <a:ext uri="{FF2B5EF4-FFF2-40B4-BE49-F238E27FC236}">
                  <a16:creationId xmlns:a16="http://schemas.microsoft.com/office/drawing/2014/main" id="{C3302213-5A5F-4920-B59C-923FD7059BA3}"/>
                </a:ext>
              </a:extLst>
            </p:cNvPr>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42" name="矩形 41">
              <a:extLst>
                <a:ext uri="{FF2B5EF4-FFF2-40B4-BE49-F238E27FC236}">
                  <a16:creationId xmlns:a16="http://schemas.microsoft.com/office/drawing/2014/main" id="{B0CC3F6C-66F0-4143-8FE1-E7392D9DAC9D}"/>
                </a:ext>
              </a:extLst>
            </p:cNvPr>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6</a:t>
              </a:r>
              <a:endParaRPr lang="zh-CN" altLang="en-US" sz="2400" b="1" kern="0" dirty="0">
                <a:solidFill>
                  <a:sysClr val="window" lastClr="FFFFFF"/>
                </a:solidFill>
                <a:latin typeface="Broadway" pitchFamily="82" charset="0"/>
                <a:ea typeface="微软雅黑"/>
              </a:endParaRPr>
            </a:p>
          </p:txBody>
        </p:sp>
        <p:sp>
          <p:nvSpPr>
            <p:cNvPr id="43" name="TextBox 9">
              <a:extLst>
                <a:ext uri="{FF2B5EF4-FFF2-40B4-BE49-F238E27FC236}">
                  <a16:creationId xmlns:a16="http://schemas.microsoft.com/office/drawing/2014/main" id="{A50C9AD5-3A62-447B-AA76-BFD251BC84AE}"/>
                </a:ext>
              </a:extLst>
            </p:cNvPr>
            <p:cNvSpPr txBox="1"/>
            <p:nvPr/>
          </p:nvSpPr>
          <p:spPr>
            <a:xfrm>
              <a:off x="4291759" y="1827836"/>
              <a:ext cx="4361172" cy="338764"/>
            </a:xfrm>
            <a:prstGeom prst="rect">
              <a:avLst/>
            </a:prstGeom>
            <a:noFill/>
          </p:spPr>
          <p:txBody>
            <a:bodyPr>
              <a:spAutoFit/>
            </a:bodyPr>
            <a:lstStyle/>
            <a:p>
              <a:pPr algn="ctr">
                <a:defRPr/>
              </a:pPr>
              <a:r>
                <a:rPr lang="zh-CN" altLang="en-US" sz="2800" b="1" kern="0" dirty="0">
                  <a:solidFill>
                    <a:srgbClr val="883230"/>
                  </a:solidFill>
                  <a:latin typeface="微软雅黑" pitchFamily="34" charset="-122"/>
                  <a:ea typeface="微软雅黑" pitchFamily="34" charset="-122"/>
                </a:rPr>
                <a:t>国债预发行</a:t>
              </a:r>
            </a:p>
          </p:txBody>
        </p:sp>
      </p:grpSp>
    </p:spTree>
    <p:extLst>
      <p:ext uri="{BB962C8B-B14F-4D97-AF65-F5344CB8AC3E}">
        <p14:creationId xmlns:p14="http://schemas.microsoft.com/office/powerpoint/2010/main" val="1702543153"/>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3C848AF7-794A-4652-8631-B950D13777F4}"/>
              </a:ext>
            </a:extLst>
          </p:cNvPr>
          <p:cNvSpPr>
            <a:spLocks noGrp="1"/>
          </p:cNvSpPr>
          <p:nvPr>
            <p:ph type="sldNum" sz="quarter" idx="12"/>
          </p:nvPr>
        </p:nvSpPr>
        <p:spPr/>
        <p:txBody>
          <a:bodyPr/>
          <a:lstStyle/>
          <a:p>
            <a:pPr>
              <a:defRPr/>
            </a:pPr>
            <a:fld id="{30F11AE2-8E3C-4A92-9BBF-8CC289021EE2}" type="slidenum">
              <a:rPr lang="zh-CN" altLang="en-US" smtClean="0"/>
              <a:pPr>
                <a:defRPr/>
              </a:pPr>
              <a:t>20</a:t>
            </a:fld>
            <a:endParaRPr lang="zh-CN" altLang="en-US"/>
          </a:p>
        </p:txBody>
      </p:sp>
      <p:sp>
        <p:nvSpPr>
          <p:cNvPr id="6" name="文本框 5">
            <a:extLst>
              <a:ext uri="{FF2B5EF4-FFF2-40B4-BE49-F238E27FC236}">
                <a16:creationId xmlns:a16="http://schemas.microsoft.com/office/drawing/2014/main" id="{1759CC6E-5769-4A90-9ECA-C661540FBF64}"/>
              </a:ext>
            </a:extLst>
          </p:cNvPr>
          <p:cNvSpPr txBox="1"/>
          <p:nvPr/>
        </p:nvSpPr>
        <p:spPr>
          <a:xfrm>
            <a:off x="611560" y="704507"/>
            <a:ext cx="7920880" cy="523220"/>
          </a:xfrm>
          <a:prstGeom prst="rect">
            <a:avLst/>
          </a:prstGeom>
          <a:noFill/>
        </p:spPr>
        <p:txBody>
          <a:bodyPr wrap="square">
            <a:spAutoFit/>
          </a:bodyPr>
          <a:lstStyle/>
          <a:p>
            <a:pPr indent="421200" algn="just"/>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假设国债发行总量为</a:t>
            </a:r>
            <a:r>
              <a:rPr lang="en-US" altLang="zh-CN" sz="1400" kern="100" dirty="0">
                <a:solidFill>
                  <a:srgbClr val="000000"/>
                </a:solidFill>
                <a:effectLst/>
                <a:latin typeface="微软雅黑" panose="020B0503020204020204" pitchFamily="34" charset="-122"/>
                <a:ea typeface="微软雅黑" panose="020B0503020204020204" pitchFamily="34" charset="-122"/>
                <a:cs typeface="Tahoma" panose="020B0604030504040204" pitchFamily="34" charset="0"/>
              </a:rPr>
              <a:t>100</a:t>
            </a: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亿元，采取利率招标、</a:t>
            </a:r>
            <a:r>
              <a:rPr lang="en-US" altLang="zh-CN" sz="1400" kern="100" dirty="0">
                <a:solidFill>
                  <a:srgbClr val="000000"/>
                </a:solidFill>
                <a:effectLst/>
                <a:latin typeface="微软雅黑" panose="020B0503020204020204" pitchFamily="34" charset="-122"/>
                <a:ea typeface="微软雅黑" panose="020B0503020204020204" pitchFamily="34" charset="-122"/>
                <a:cs typeface="Tahoma" panose="020B0604030504040204" pitchFamily="34" charset="0"/>
              </a:rPr>
              <a:t>“</a:t>
            </a: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混合式</a:t>
            </a:r>
            <a:r>
              <a:rPr lang="en-US" altLang="zh-CN" sz="1400" kern="100" dirty="0">
                <a:solidFill>
                  <a:srgbClr val="000000"/>
                </a:solidFill>
                <a:effectLst/>
                <a:latin typeface="微软雅黑" panose="020B0503020204020204" pitchFamily="34" charset="-122"/>
                <a:ea typeface="微软雅黑" panose="020B0503020204020204" pitchFamily="34" charset="-122"/>
                <a:cs typeface="Tahoma" panose="020B0604030504040204" pitchFamily="34" charset="0"/>
              </a:rPr>
              <a:t>”</a:t>
            </a: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中标发行。发行系统对各承销商投标价位由低到高进行排序，并累加各投标价位点投标量，直到满足预定发行额为止，确定中标量：</a:t>
            </a:r>
            <a:endParaRPr lang="zh-CN" altLang="zh-CN" sz="1400" kern="100" dirty="0">
              <a:effectLst/>
              <a:latin typeface="微软雅黑" panose="020B0503020204020204" pitchFamily="34" charset="-122"/>
              <a:ea typeface="微软雅黑" panose="020B0503020204020204" pitchFamily="34" charset="-122"/>
              <a:cs typeface="Tahoma" panose="020B0604030504040204" pitchFamily="34" charset="0"/>
            </a:endParaRPr>
          </a:p>
        </p:txBody>
      </p:sp>
      <p:graphicFrame>
        <p:nvGraphicFramePr>
          <p:cNvPr id="7" name="表格 6">
            <a:extLst>
              <a:ext uri="{FF2B5EF4-FFF2-40B4-BE49-F238E27FC236}">
                <a16:creationId xmlns:a16="http://schemas.microsoft.com/office/drawing/2014/main" id="{F35FB66C-5384-4779-9FCD-F97A409A1026}"/>
              </a:ext>
            </a:extLst>
          </p:cNvPr>
          <p:cNvGraphicFramePr>
            <a:graphicFrameLocks noGrp="1"/>
          </p:cNvGraphicFramePr>
          <p:nvPr>
            <p:extLst>
              <p:ext uri="{D42A27DB-BD31-4B8C-83A1-F6EECF244321}">
                <p14:modId xmlns:p14="http://schemas.microsoft.com/office/powerpoint/2010/main" val="3471009236"/>
              </p:ext>
            </p:extLst>
          </p:nvPr>
        </p:nvGraphicFramePr>
        <p:xfrm>
          <a:off x="971600" y="1495517"/>
          <a:ext cx="6912770" cy="1493520"/>
        </p:xfrm>
        <a:graphic>
          <a:graphicData uri="http://schemas.openxmlformats.org/drawingml/2006/table">
            <a:tbl>
              <a:tblPr firstRow="1" bandCol="1">
                <a:tableStyleId>{9DCAF9ED-07DC-4A11-8D7F-57B35C25682E}</a:tableStyleId>
              </a:tblPr>
              <a:tblGrid>
                <a:gridCol w="1151858">
                  <a:extLst>
                    <a:ext uri="{9D8B030D-6E8A-4147-A177-3AD203B41FA5}">
                      <a16:colId xmlns:a16="http://schemas.microsoft.com/office/drawing/2014/main" val="1197798958"/>
                    </a:ext>
                  </a:extLst>
                </a:gridCol>
                <a:gridCol w="1151858">
                  <a:extLst>
                    <a:ext uri="{9D8B030D-6E8A-4147-A177-3AD203B41FA5}">
                      <a16:colId xmlns:a16="http://schemas.microsoft.com/office/drawing/2014/main" val="2022522961"/>
                    </a:ext>
                  </a:extLst>
                </a:gridCol>
                <a:gridCol w="1151858">
                  <a:extLst>
                    <a:ext uri="{9D8B030D-6E8A-4147-A177-3AD203B41FA5}">
                      <a16:colId xmlns:a16="http://schemas.microsoft.com/office/drawing/2014/main" val="1631991475"/>
                    </a:ext>
                  </a:extLst>
                </a:gridCol>
                <a:gridCol w="1151858">
                  <a:extLst>
                    <a:ext uri="{9D8B030D-6E8A-4147-A177-3AD203B41FA5}">
                      <a16:colId xmlns:a16="http://schemas.microsoft.com/office/drawing/2014/main" val="738527240"/>
                    </a:ext>
                  </a:extLst>
                </a:gridCol>
                <a:gridCol w="1152669">
                  <a:extLst>
                    <a:ext uri="{9D8B030D-6E8A-4147-A177-3AD203B41FA5}">
                      <a16:colId xmlns:a16="http://schemas.microsoft.com/office/drawing/2014/main" val="2897946837"/>
                    </a:ext>
                  </a:extLst>
                </a:gridCol>
                <a:gridCol w="1152669">
                  <a:extLst>
                    <a:ext uri="{9D8B030D-6E8A-4147-A177-3AD203B41FA5}">
                      <a16:colId xmlns:a16="http://schemas.microsoft.com/office/drawing/2014/main" val="1807367335"/>
                    </a:ext>
                  </a:extLst>
                </a:gridCol>
              </a:tblGrid>
              <a:tr h="390710">
                <a:tc>
                  <a:txBody>
                    <a:bodyPr/>
                    <a:lstStyle/>
                    <a:p>
                      <a:pPr algn="ctr"/>
                      <a:r>
                        <a:rPr lang="zh-CN" altLang="en-US" sz="1400" b="1" kern="100">
                          <a:solidFill>
                            <a:schemeClr val="lt1"/>
                          </a:solidFill>
                          <a:effectLst/>
                          <a:latin typeface="微软雅黑" panose="020B0503020204020204" pitchFamily="34" charset="-122"/>
                          <a:ea typeface="微软雅黑" panose="020B0503020204020204" pitchFamily="34" charset="-122"/>
                          <a:cs typeface="+mn-cs"/>
                        </a:rPr>
                        <a:t>承销商</a:t>
                      </a:r>
                    </a:p>
                  </a:txBody>
                  <a:tcPr marL="68580" marR="68580" marT="0" marB="0" anchor="ctr"/>
                </a:tc>
                <a:tc>
                  <a:txBody>
                    <a:bodyPr/>
                    <a:lstStyle/>
                    <a:p>
                      <a:pPr algn="ctr"/>
                      <a:r>
                        <a:rPr lang="zh-CN" altLang="en-US" sz="1400" b="1" kern="100">
                          <a:solidFill>
                            <a:schemeClr val="lt1"/>
                          </a:solidFill>
                          <a:effectLst/>
                          <a:latin typeface="微软雅黑" panose="020B0503020204020204" pitchFamily="34" charset="-122"/>
                          <a:ea typeface="微软雅黑" panose="020B0503020204020204" pitchFamily="34" charset="-122"/>
                          <a:cs typeface="+mn-cs"/>
                        </a:rPr>
                        <a:t>投标价位</a:t>
                      </a:r>
                    </a:p>
                  </a:txBody>
                  <a:tcPr marL="68580" marR="68580" marT="0" marB="0" anchor="ctr"/>
                </a:tc>
                <a:tc>
                  <a:txBody>
                    <a:bodyPr/>
                    <a:lstStyle/>
                    <a:p>
                      <a:pPr algn="ctr"/>
                      <a:r>
                        <a:rPr lang="zh-CN" altLang="en-US" sz="1400" b="1" kern="100" dirty="0">
                          <a:solidFill>
                            <a:schemeClr val="lt1"/>
                          </a:solidFill>
                          <a:effectLst/>
                          <a:latin typeface="微软雅黑" panose="020B0503020204020204" pitchFamily="34" charset="-122"/>
                          <a:ea typeface="微软雅黑" panose="020B0503020204020204" pitchFamily="34" charset="-122"/>
                          <a:cs typeface="+mn-cs"/>
                        </a:rPr>
                        <a:t>投标量</a:t>
                      </a:r>
                      <a:endParaRPr lang="en-US" altLang="zh-CN" sz="1400" b="1" kern="100" dirty="0">
                        <a:solidFill>
                          <a:schemeClr val="lt1"/>
                        </a:solidFill>
                        <a:effectLst/>
                        <a:latin typeface="微软雅黑" panose="020B0503020204020204" pitchFamily="34" charset="-122"/>
                        <a:ea typeface="微软雅黑" panose="020B0503020204020204" pitchFamily="34" charset="-122"/>
                        <a:cs typeface="+mn-cs"/>
                      </a:endParaRPr>
                    </a:p>
                    <a:p>
                      <a:pPr algn="ctr"/>
                      <a:r>
                        <a:rPr lang="zh-CN" altLang="en-US" sz="1400" b="1" kern="100" dirty="0">
                          <a:solidFill>
                            <a:schemeClr val="lt1"/>
                          </a:solidFill>
                          <a:effectLst/>
                          <a:latin typeface="微软雅黑" panose="020B0503020204020204" pitchFamily="34" charset="-122"/>
                          <a:ea typeface="微软雅黑" panose="020B0503020204020204" pitchFamily="34" charset="-122"/>
                          <a:cs typeface="+mn-cs"/>
                        </a:rPr>
                        <a:t>（亿元）</a:t>
                      </a:r>
                    </a:p>
                  </a:txBody>
                  <a:tcPr marL="68580" marR="68580" marT="0" marB="0" anchor="ctr"/>
                </a:tc>
                <a:tc>
                  <a:txBody>
                    <a:bodyPr/>
                    <a:lstStyle/>
                    <a:p>
                      <a:pPr algn="ctr"/>
                      <a:r>
                        <a:rPr lang="zh-CN" altLang="en-US" sz="1400" b="1" kern="100" dirty="0">
                          <a:solidFill>
                            <a:schemeClr val="lt1"/>
                          </a:solidFill>
                          <a:effectLst/>
                          <a:latin typeface="微软雅黑" panose="020B0503020204020204" pitchFamily="34" charset="-122"/>
                          <a:ea typeface="微软雅黑" panose="020B0503020204020204" pitchFamily="34" charset="-122"/>
                          <a:cs typeface="+mn-cs"/>
                        </a:rPr>
                        <a:t>累计投标量</a:t>
                      </a:r>
                      <a:endParaRPr lang="en-US" altLang="zh-CN" sz="1400" b="1" kern="100" dirty="0">
                        <a:solidFill>
                          <a:schemeClr val="lt1"/>
                        </a:solidFill>
                        <a:effectLst/>
                        <a:latin typeface="微软雅黑" panose="020B0503020204020204" pitchFamily="34" charset="-122"/>
                        <a:ea typeface="微软雅黑" panose="020B0503020204020204" pitchFamily="34" charset="-122"/>
                        <a:cs typeface="+mn-cs"/>
                      </a:endParaRPr>
                    </a:p>
                    <a:p>
                      <a:pPr algn="ctr"/>
                      <a:r>
                        <a:rPr lang="zh-CN" altLang="en-US" sz="1400" b="1" kern="100" dirty="0">
                          <a:solidFill>
                            <a:schemeClr val="lt1"/>
                          </a:solidFill>
                          <a:effectLst/>
                          <a:latin typeface="微软雅黑" panose="020B0503020204020204" pitchFamily="34" charset="-122"/>
                          <a:ea typeface="微软雅黑" panose="020B0503020204020204" pitchFamily="34" charset="-122"/>
                          <a:cs typeface="+mn-cs"/>
                        </a:rPr>
                        <a:t>（亿元）</a:t>
                      </a:r>
                    </a:p>
                  </a:txBody>
                  <a:tcPr marL="68580" marR="68580" marT="0" marB="0" anchor="ctr"/>
                </a:tc>
                <a:tc>
                  <a:txBody>
                    <a:bodyPr/>
                    <a:lstStyle/>
                    <a:p>
                      <a:pPr algn="ctr"/>
                      <a:r>
                        <a:rPr lang="zh-CN" altLang="en-US" sz="1400" b="1" kern="100" dirty="0">
                          <a:solidFill>
                            <a:schemeClr val="lt1"/>
                          </a:solidFill>
                          <a:effectLst/>
                          <a:latin typeface="微软雅黑" panose="020B0503020204020204" pitchFamily="34" charset="-122"/>
                          <a:ea typeface="微软雅黑" panose="020B0503020204020204" pitchFamily="34" charset="-122"/>
                          <a:cs typeface="+mn-cs"/>
                        </a:rPr>
                        <a:t>中标量（亿元）</a:t>
                      </a:r>
                    </a:p>
                  </a:txBody>
                  <a:tcPr marL="68580" marR="68580" marT="0" marB="0" anchor="ctr"/>
                </a:tc>
                <a:tc>
                  <a:txBody>
                    <a:bodyPr/>
                    <a:lstStyle/>
                    <a:p>
                      <a:pPr algn="ctr"/>
                      <a:r>
                        <a:rPr lang="zh-CN" altLang="en-US" sz="1400" b="1" kern="100" dirty="0">
                          <a:solidFill>
                            <a:schemeClr val="lt1"/>
                          </a:solidFill>
                          <a:effectLst/>
                          <a:latin typeface="微软雅黑" panose="020B0503020204020204" pitchFamily="34" charset="-122"/>
                          <a:ea typeface="微软雅黑" panose="020B0503020204020204" pitchFamily="34" charset="-122"/>
                          <a:cs typeface="+mn-cs"/>
                        </a:rPr>
                        <a:t>中标利率</a:t>
                      </a:r>
                    </a:p>
                  </a:txBody>
                  <a:tcPr marL="68580" marR="68580" marT="0" marB="0" anchor="ctr"/>
                </a:tc>
                <a:extLst>
                  <a:ext uri="{0D108BD9-81ED-4DB2-BD59-A6C34878D82A}">
                    <a16:rowId xmlns:a16="http://schemas.microsoft.com/office/drawing/2014/main" val="3070714525"/>
                  </a:ext>
                </a:extLst>
              </a:tr>
              <a:tr h="195354">
                <a:tc>
                  <a:txBody>
                    <a:bodyPr/>
                    <a:lstStyle/>
                    <a:p>
                      <a:pPr algn="ctr"/>
                      <a:r>
                        <a:rPr lang="zh-CN" altLang="en-US" sz="1400" kern="100">
                          <a:solidFill>
                            <a:schemeClr val="dk1"/>
                          </a:solidFill>
                          <a:effectLst/>
                          <a:latin typeface="微软雅黑" panose="020B0503020204020204" pitchFamily="34" charset="-122"/>
                          <a:ea typeface="微软雅黑" panose="020B0503020204020204" pitchFamily="34" charset="-122"/>
                          <a:cs typeface="+mn-cs"/>
                        </a:rPr>
                        <a:t>乙</a:t>
                      </a:r>
                    </a:p>
                  </a:txBody>
                  <a:tcPr marL="68580" marR="68580" marT="0" marB="0" anchor="ctr"/>
                </a:tc>
                <a:tc>
                  <a:txBody>
                    <a:bodyPr/>
                    <a:lstStyle/>
                    <a:p>
                      <a:pPr algn="ctr"/>
                      <a:r>
                        <a:rPr lang="en-US" sz="1400" kern="100" dirty="0">
                          <a:solidFill>
                            <a:schemeClr val="dk1"/>
                          </a:solidFill>
                          <a:effectLst/>
                          <a:latin typeface="微软雅黑" panose="020B0503020204020204" pitchFamily="34" charset="-122"/>
                          <a:ea typeface="微软雅黑" panose="020B0503020204020204" pitchFamily="34" charset="-122"/>
                          <a:cs typeface="+mn-cs"/>
                        </a:rPr>
                        <a:t>3.0%</a:t>
                      </a:r>
                      <a:endParaRPr lang="zh-CN" altLang="en-US" sz="1400" kern="100" dirty="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kern="100">
                          <a:solidFill>
                            <a:schemeClr val="dk1"/>
                          </a:solidFill>
                          <a:effectLst/>
                          <a:latin typeface="微软雅黑" panose="020B0503020204020204" pitchFamily="34" charset="-122"/>
                          <a:ea typeface="微软雅黑" panose="020B0503020204020204" pitchFamily="34" charset="-122"/>
                          <a:cs typeface="+mn-cs"/>
                        </a:rPr>
                        <a:t>20</a:t>
                      </a:r>
                      <a:endParaRPr lang="zh-CN" altLang="en-US" sz="140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kern="100">
                          <a:solidFill>
                            <a:schemeClr val="dk1"/>
                          </a:solidFill>
                          <a:effectLst/>
                          <a:latin typeface="微软雅黑" panose="020B0503020204020204" pitchFamily="34" charset="-122"/>
                          <a:ea typeface="微软雅黑" panose="020B0503020204020204" pitchFamily="34" charset="-122"/>
                          <a:cs typeface="+mn-cs"/>
                        </a:rPr>
                        <a:t>20</a:t>
                      </a:r>
                      <a:endParaRPr lang="zh-CN" altLang="en-US" sz="140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kern="100">
                          <a:solidFill>
                            <a:schemeClr val="dk1"/>
                          </a:solidFill>
                          <a:effectLst/>
                          <a:latin typeface="微软雅黑" panose="020B0503020204020204" pitchFamily="34" charset="-122"/>
                          <a:ea typeface="微软雅黑" panose="020B0503020204020204" pitchFamily="34" charset="-122"/>
                          <a:cs typeface="+mn-cs"/>
                        </a:rPr>
                        <a:t>20</a:t>
                      </a:r>
                      <a:endParaRPr lang="zh-CN" altLang="en-US" sz="140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kern="100">
                          <a:solidFill>
                            <a:schemeClr val="dk1"/>
                          </a:solidFill>
                          <a:effectLst/>
                          <a:latin typeface="微软雅黑" panose="020B0503020204020204" pitchFamily="34" charset="-122"/>
                          <a:ea typeface="微软雅黑" panose="020B0503020204020204" pitchFamily="34" charset="-122"/>
                          <a:cs typeface="+mn-cs"/>
                        </a:rPr>
                        <a:t>3.13%</a:t>
                      </a:r>
                      <a:endParaRPr lang="zh-CN" altLang="en-US" sz="140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extLst>
                  <a:ext uri="{0D108BD9-81ED-4DB2-BD59-A6C34878D82A}">
                    <a16:rowId xmlns:a16="http://schemas.microsoft.com/office/drawing/2014/main" val="2725384477"/>
                  </a:ext>
                </a:extLst>
              </a:tr>
              <a:tr h="195354">
                <a:tc>
                  <a:txBody>
                    <a:bodyPr/>
                    <a:lstStyle/>
                    <a:p>
                      <a:pPr algn="ctr"/>
                      <a:r>
                        <a:rPr lang="zh-CN" altLang="en-US" sz="1400" kern="100">
                          <a:solidFill>
                            <a:schemeClr val="dk1"/>
                          </a:solidFill>
                          <a:effectLst/>
                          <a:latin typeface="微软雅黑" panose="020B0503020204020204" pitchFamily="34" charset="-122"/>
                          <a:ea typeface="微软雅黑" panose="020B0503020204020204" pitchFamily="34" charset="-122"/>
                          <a:cs typeface="+mn-cs"/>
                        </a:rPr>
                        <a:t>甲</a:t>
                      </a:r>
                    </a:p>
                  </a:txBody>
                  <a:tcPr marL="68580" marR="68580" marT="0" marB="0" anchor="ctr"/>
                </a:tc>
                <a:tc>
                  <a:txBody>
                    <a:bodyPr/>
                    <a:lstStyle/>
                    <a:p>
                      <a:pPr algn="ctr"/>
                      <a:r>
                        <a:rPr lang="en-US" sz="1400" kern="100" dirty="0">
                          <a:solidFill>
                            <a:schemeClr val="dk1"/>
                          </a:solidFill>
                          <a:effectLst/>
                          <a:latin typeface="微软雅黑" panose="020B0503020204020204" pitchFamily="34" charset="-122"/>
                          <a:ea typeface="微软雅黑" panose="020B0503020204020204" pitchFamily="34" charset="-122"/>
                          <a:cs typeface="+mn-cs"/>
                        </a:rPr>
                        <a:t>3.1%</a:t>
                      </a:r>
                      <a:endParaRPr lang="zh-CN" altLang="en-US" sz="1400" kern="100" dirty="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kern="100" dirty="0">
                          <a:solidFill>
                            <a:schemeClr val="dk1"/>
                          </a:solidFill>
                          <a:effectLst/>
                          <a:latin typeface="微软雅黑" panose="020B0503020204020204" pitchFamily="34" charset="-122"/>
                          <a:ea typeface="微软雅黑" panose="020B0503020204020204" pitchFamily="34" charset="-122"/>
                          <a:cs typeface="+mn-cs"/>
                        </a:rPr>
                        <a:t>37</a:t>
                      </a:r>
                      <a:endParaRPr lang="zh-CN" altLang="en-US" sz="1400" kern="100" dirty="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kern="100">
                          <a:solidFill>
                            <a:schemeClr val="dk1"/>
                          </a:solidFill>
                          <a:effectLst/>
                          <a:latin typeface="微软雅黑" panose="020B0503020204020204" pitchFamily="34" charset="-122"/>
                          <a:ea typeface="微软雅黑" panose="020B0503020204020204" pitchFamily="34" charset="-122"/>
                          <a:cs typeface="+mn-cs"/>
                        </a:rPr>
                        <a:t>57</a:t>
                      </a:r>
                      <a:endParaRPr lang="zh-CN" altLang="en-US" sz="140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kern="100">
                          <a:solidFill>
                            <a:schemeClr val="dk1"/>
                          </a:solidFill>
                          <a:effectLst/>
                          <a:latin typeface="微软雅黑" panose="020B0503020204020204" pitchFamily="34" charset="-122"/>
                          <a:ea typeface="微软雅黑" panose="020B0503020204020204" pitchFamily="34" charset="-122"/>
                          <a:cs typeface="+mn-cs"/>
                        </a:rPr>
                        <a:t>37</a:t>
                      </a:r>
                      <a:endParaRPr lang="zh-CN" altLang="en-US" sz="140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kern="100">
                          <a:solidFill>
                            <a:schemeClr val="dk1"/>
                          </a:solidFill>
                          <a:effectLst/>
                          <a:latin typeface="微软雅黑" panose="020B0503020204020204" pitchFamily="34" charset="-122"/>
                          <a:ea typeface="微软雅黑" panose="020B0503020204020204" pitchFamily="34" charset="-122"/>
                          <a:cs typeface="+mn-cs"/>
                        </a:rPr>
                        <a:t>3.13%</a:t>
                      </a:r>
                      <a:endParaRPr lang="zh-CN" altLang="en-US" sz="140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extLst>
                  <a:ext uri="{0D108BD9-81ED-4DB2-BD59-A6C34878D82A}">
                    <a16:rowId xmlns:a16="http://schemas.microsoft.com/office/drawing/2014/main" val="3848824148"/>
                  </a:ext>
                </a:extLst>
              </a:tr>
              <a:tr h="195354">
                <a:tc>
                  <a:txBody>
                    <a:bodyPr/>
                    <a:lstStyle/>
                    <a:p>
                      <a:pPr algn="ctr"/>
                      <a:r>
                        <a:rPr lang="zh-CN" altLang="en-US" sz="1400" kern="100" dirty="0">
                          <a:solidFill>
                            <a:schemeClr val="dk1"/>
                          </a:solidFill>
                          <a:effectLst/>
                          <a:latin typeface="微软雅黑" panose="020B0503020204020204" pitchFamily="34" charset="-122"/>
                          <a:ea typeface="微软雅黑" panose="020B0503020204020204" pitchFamily="34" charset="-122"/>
                          <a:cs typeface="+mn-cs"/>
                        </a:rPr>
                        <a:t>丁</a:t>
                      </a:r>
                    </a:p>
                  </a:txBody>
                  <a:tcPr marL="68580" marR="68580" marT="0" marB="0" anchor="ctr"/>
                </a:tc>
                <a:tc>
                  <a:txBody>
                    <a:bodyPr/>
                    <a:lstStyle/>
                    <a:p>
                      <a:pPr algn="ctr"/>
                      <a:r>
                        <a:rPr lang="en-US" sz="1400" kern="100" dirty="0">
                          <a:solidFill>
                            <a:schemeClr val="dk1"/>
                          </a:solidFill>
                          <a:effectLst/>
                          <a:latin typeface="微软雅黑" panose="020B0503020204020204" pitchFamily="34" charset="-122"/>
                          <a:ea typeface="微软雅黑" panose="020B0503020204020204" pitchFamily="34" charset="-122"/>
                          <a:cs typeface="+mn-cs"/>
                        </a:rPr>
                        <a:t>3.2%</a:t>
                      </a:r>
                      <a:endParaRPr lang="zh-CN" altLang="en-US" sz="1400" kern="100" dirty="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kern="100" dirty="0">
                          <a:solidFill>
                            <a:schemeClr val="dk1"/>
                          </a:solidFill>
                          <a:effectLst/>
                          <a:latin typeface="微软雅黑" panose="020B0503020204020204" pitchFamily="34" charset="-122"/>
                          <a:ea typeface="微软雅黑" panose="020B0503020204020204" pitchFamily="34" charset="-122"/>
                          <a:cs typeface="+mn-cs"/>
                        </a:rPr>
                        <a:t>33</a:t>
                      </a:r>
                      <a:endParaRPr lang="zh-CN" altLang="en-US" sz="1400" kern="100" dirty="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kern="100" dirty="0">
                          <a:solidFill>
                            <a:schemeClr val="dk1"/>
                          </a:solidFill>
                          <a:effectLst/>
                          <a:latin typeface="微软雅黑" panose="020B0503020204020204" pitchFamily="34" charset="-122"/>
                          <a:ea typeface="微软雅黑" panose="020B0503020204020204" pitchFamily="34" charset="-122"/>
                          <a:cs typeface="+mn-cs"/>
                        </a:rPr>
                        <a:t>90</a:t>
                      </a:r>
                      <a:endParaRPr lang="zh-CN" altLang="en-US" sz="1400" kern="100" dirty="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kern="100" dirty="0">
                          <a:solidFill>
                            <a:schemeClr val="dk1"/>
                          </a:solidFill>
                          <a:effectLst/>
                          <a:latin typeface="微软雅黑" panose="020B0503020204020204" pitchFamily="34" charset="-122"/>
                          <a:ea typeface="微软雅黑" panose="020B0503020204020204" pitchFamily="34" charset="-122"/>
                          <a:cs typeface="+mn-cs"/>
                        </a:rPr>
                        <a:t>33</a:t>
                      </a:r>
                      <a:endParaRPr lang="zh-CN" altLang="en-US" sz="1400" kern="100" dirty="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kern="100">
                          <a:solidFill>
                            <a:schemeClr val="dk1"/>
                          </a:solidFill>
                          <a:effectLst/>
                          <a:latin typeface="微软雅黑" panose="020B0503020204020204" pitchFamily="34" charset="-122"/>
                          <a:ea typeface="微软雅黑" panose="020B0503020204020204" pitchFamily="34" charset="-122"/>
                          <a:cs typeface="+mn-cs"/>
                        </a:rPr>
                        <a:t>3.2%</a:t>
                      </a:r>
                      <a:endParaRPr lang="zh-CN" altLang="en-US" sz="140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extLst>
                  <a:ext uri="{0D108BD9-81ED-4DB2-BD59-A6C34878D82A}">
                    <a16:rowId xmlns:a16="http://schemas.microsoft.com/office/drawing/2014/main" val="1019482751"/>
                  </a:ext>
                </a:extLst>
              </a:tr>
              <a:tr h="195354">
                <a:tc>
                  <a:txBody>
                    <a:bodyPr/>
                    <a:lstStyle/>
                    <a:p>
                      <a:pPr algn="ctr"/>
                      <a:r>
                        <a:rPr lang="zh-CN" altLang="en-US" sz="1400" kern="100">
                          <a:solidFill>
                            <a:schemeClr val="dk1"/>
                          </a:solidFill>
                          <a:effectLst/>
                          <a:latin typeface="微软雅黑" panose="020B0503020204020204" pitchFamily="34" charset="-122"/>
                          <a:ea typeface="微软雅黑" panose="020B0503020204020204" pitchFamily="34" charset="-122"/>
                          <a:cs typeface="+mn-cs"/>
                        </a:rPr>
                        <a:t>丙</a:t>
                      </a:r>
                    </a:p>
                  </a:txBody>
                  <a:tcPr marL="68580" marR="68580" marT="0" marB="0" anchor="ctr"/>
                </a:tc>
                <a:tc>
                  <a:txBody>
                    <a:bodyPr/>
                    <a:lstStyle/>
                    <a:p>
                      <a:pPr algn="ctr"/>
                      <a:r>
                        <a:rPr lang="en-US" sz="1400" kern="100" dirty="0">
                          <a:solidFill>
                            <a:schemeClr val="dk1"/>
                          </a:solidFill>
                          <a:effectLst/>
                          <a:latin typeface="微软雅黑" panose="020B0503020204020204" pitchFamily="34" charset="-122"/>
                          <a:ea typeface="微软雅黑" panose="020B0503020204020204" pitchFamily="34" charset="-122"/>
                          <a:cs typeface="+mn-cs"/>
                        </a:rPr>
                        <a:t>3.3%</a:t>
                      </a:r>
                      <a:endParaRPr lang="zh-CN" altLang="en-US" sz="1400" kern="100" dirty="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kern="100" dirty="0">
                          <a:solidFill>
                            <a:schemeClr val="dk1"/>
                          </a:solidFill>
                          <a:effectLst/>
                          <a:latin typeface="微软雅黑" panose="020B0503020204020204" pitchFamily="34" charset="-122"/>
                          <a:ea typeface="微软雅黑" panose="020B0503020204020204" pitchFamily="34" charset="-122"/>
                          <a:cs typeface="+mn-cs"/>
                        </a:rPr>
                        <a:t>20</a:t>
                      </a:r>
                      <a:endParaRPr lang="zh-CN" altLang="en-US" sz="1400" kern="100" dirty="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kern="100">
                          <a:solidFill>
                            <a:schemeClr val="dk1"/>
                          </a:solidFill>
                          <a:effectLst/>
                          <a:latin typeface="微软雅黑" panose="020B0503020204020204" pitchFamily="34" charset="-122"/>
                          <a:ea typeface="微软雅黑" panose="020B0503020204020204" pitchFamily="34" charset="-122"/>
                          <a:cs typeface="+mn-cs"/>
                        </a:rPr>
                        <a:t>110</a:t>
                      </a:r>
                      <a:endParaRPr lang="zh-CN" altLang="en-US" sz="140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kern="100" dirty="0">
                          <a:solidFill>
                            <a:schemeClr val="dk1"/>
                          </a:solidFill>
                          <a:effectLst/>
                          <a:latin typeface="微软雅黑" panose="020B0503020204020204" pitchFamily="34" charset="-122"/>
                          <a:ea typeface="微软雅黑" panose="020B0503020204020204" pitchFamily="34" charset="-122"/>
                          <a:cs typeface="+mn-cs"/>
                        </a:rPr>
                        <a:t>10</a:t>
                      </a:r>
                      <a:endParaRPr lang="zh-CN" altLang="en-US" sz="1400" kern="100" dirty="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kern="100" dirty="0">
                          <a:solidFill>
                            <a:schemeClr val="dk1"/>
                          </a:solidFill>
                          <a:effectLst/>
                          <a:latin typeface="微软雅黑" panose="020B0503020204020204" pitchFamily="34" charset="-122"/>
                          <a:ea typeface="微软雅黑" panose="020B0503020204020204" pitchFamily="34" charset="-122"/>
                          <a:cs typeface="+mn-cs"/>
                        </a:rPr>
                        <a:t>3.3%</a:t>
                      </a:r>
                      <a:endParaRPr lang="zh-CN" altLang="en-US" sz="1400" kern="100" dirty="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extLst>
                  <a:ext uri="{0D108BD9-81ED-4DB2-BD59-A6C34878D82A}">
                    <a16:rowId xmlns:a16="http://schemas.microsoft.com/office/drawing/2014/main" val="2107229331"/>
                  </a:ext>
                </a:extLst>
              </a:tr>
              <a:tr h="195354">
                <a:tc>
                  <a:txBody>
                    <a:bodyPr/>
                    <a:lstStyle/>
                    <a:p>
                      <a:pPr algn="ctr"/>
                      <a:r>
                        <a:rPr lang="zh-CN" altLang="en-US" sz="1400" kern="100">
                          <a:solidFill>
                            <a:schemeClr val="dk1"/>
                          </a:solidFill>
                          <a:effectLst/>
                          <a:latin typeface="微软雅黑" panose="020B0503020204020204" pitchFamily="34" charset="-122"/>
                          <a:ea typeface="微软雅黑" panose="020B0503020204020204" pitchFamily="34" charset="-122"/>
                          <a:cs typeface="+mn-cs"/>
                        </a:rPr>
                        <a:t>戊</a:t>
                      </a:r>
                    </a:p>
                  </a:txBody>
                  <a:tcPr marL="68580" marR="68580" marT="0" marB="0" anchor="ctr"/>
                </a:tc>
                <a:tc>
                  <a:txBody>
                    <a:bodyPr/>
                    <a:lstStyle/>
                    <a:p>
                      <a:pPr algn="ctr"/>
                      <a:r>
                        <a:rPr lang="en-US" sz="1400" kern="100" dirty="0">
                          <a:solidFill>
                            <a:schemeClr val="dk1"/>
                          </a:solidFill>
                          <a:effectLst/>
                          <a:latin typeface="微软雅黑" panose="020B0503020204020204" pitchFamily="34" charset="-122"/>
                          <a:ea typeface="微软雅黑" panose="020B0503020204020204" pitchFamily="34" charset="-122"/>
                          <a:cs typeface="+mn-cs"/>
                        </a:rPr>
                        <a:t>3.4%</a:t>
                      </a:r>
                      <a:endParaRPr lang="zh-CN" altLang="en-US" sz="1400" kern="100" dirty="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kern="100">
                          <a:solidFill>
                            <a:schemeClr val="dk1"/>
                          </a:solidFill>
                          <a:effectLst/>
                          <a:latin typeface="微软雅黑" panose="020B0503020204020204" pitchFamily="34" charset="-122"/>
                          <a:ea typeface="微软雅黑" panose="020B0503020204020204" pitchFamily="34" charset="-122"/>
                          <a:cs typeface="+mn-cs"/>
                        </a:rPr>
                        <a:t>20</a:t>
                      </a:r>
                      <a:endParaRPr lang="zh-CN" altLang="en-US" sz="140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kern="100">
                          <a:solidFill>
                            <a:schemeClr val="dk1"/>
                          </a:solidFill>
                          <a:effectLst/>
                          <a:latin typeface="微软雅黑" panose="020B0503020204020204" pitchFamily="34" charset="-122"/>
                          <a:ea typeface="微软雅黑" panose="020B0503020204020204" pitchFamily="34" charset="-122"/>
                          <a:cs typeface="+mn-cs"/>
                        </a:rPr>
                        <a:t>130</a:t>
                      </a:r>
                      <a:endParaRPr lang="zh-CN" altLang="en-US" sz="140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kern="100">
                          <a:solidFill>
                            <a:schemeClr val="dk1"/>
                          </a:solidFill>
                          <a:effectLst/>
                          <a:latin typeface="微软雅黑" panose="020B0503020204020204" pitchFamily="34" charset="-122"/>
                          <a:ea typeface="微软雅黑" panose="020B0503020204020204" pitchFamily="34" charset="-122"/>
                          <a:cs typeface="+mn-cs"/>
                        </a:rPr>
                        <a:t>0</a:t>
                      </a:r>
                      <a:endParaRPr lang="zh-CN" altLang="en-US" sz="1400" kern="10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algn="ctr"/>
                      <a:r>
                        <a:rPr lang="en-US" sz="1400" kern="100" dirty="0">
                          <a:solidFill>
                            <a:schemeClr val="dk1"/>
                          </a:solidFill>
                          <a:effectLst/>
                          <a:latin typeface="微软雅黑" panose="020B0503020204020204" pitchFamily="34" charset="-122"/>
                          <a:ea typeface="微软雅黑" panose="020B0503020204020204" pitchFamily="34" charset="-122"/>
                          <a:cs typeface="+mn-cs"/>
                        </a:rPr>
                        <a:t> </a:t>
                      </a:r>
                      <a:endParaRPr lang="zh-CN" altLang="en-US" sz="1400" kern="100" dirty="0">
                        <a:solidFill>
                          <a:schemeClr val="dk1"/>
                        </a:solidFill>
                        <a:effectLst/>
                        <a:latin typeface="微软雅黑" panose="020B0503020204020204" pitchFamily="34" charset="-122"/>
                        <a:ea typeface="微软雅黑" panose="020B0503020204020204" pitchFamily="34" charset="-122"/>
                        <a:cs typeface="+mn-cs"/>
                      </a:endParaRPr>
                    </a:p>
                  </a:txBody>
                  <a:tcPr marL="68580" marR="68580" marT="0" marB="0" anchor="ctr"/>
                </a:tc>
                <a:extLst>
                  <a:ext uri="{0D108BD9-81ED-4DB2-BD59-A6C34878D82A}">
                    <a16:rowId xmlns:a16="http://schemas.microsoft.com/office/drawing/2014/main" val="3201403097"/>
                  </a:ext>
                </a:extLst>
              </a:tr>
            </a:tbl>
          </a:graphicData>
        </a:graphic>
      </p:graphicFrame>
      <p:sp>
        <p:nvSpPr>
          <p:cNvPr id="8" name="Rectangle 2">
            <a:extLst>
              <a:ext uri="{FF2B5EF4-FFF2-40B4-BE49-F238E27FC236}">
                <a16:creationId xmlns:a16="http://schemas.microsoft.com/office/drawing/2014/main" id="{1473475B-212F-41EB-ACEF-D8F6BA21DB22}"/>
              </a:ext>
            </a:extLst>
          </p:cNvPr>
          <p:cNvSpPr>
            <a:spLocks noChangeArrowheads="1"/>
          </p:cNvSpPr>
          <p:nvPr/>
        </p:nvSpPr>
        <p:spPr bwMode="auto">
          <a:xfrm>
            <a:off x="2403433" y="1187739"/>
            <a:ext cx="3884397"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266700" algn="l" defTabSz="914400" rtl="0" eaLnBrk="0" fontAlgn="base" latinLnBrk="0" hangingPunct="0">
              <a:lnSpc>
                <a:spcPct val="100000"/>
              </a:lnSpc>
              <a:spcBef>
                <a:spcPct val="0"/>
              </a:spcBef>
              <a:spcAft>
                <a:spcPct val="0"/>
              </a:spcAft>
              <a:buClrTx/>
              <a:buSzTx/>
              <a:buFontTx/>
              <a:buNone/>
              <a:tabLst/>
            </a:pPr>
            <a:r>
              <a:rPr lang="zh-CN" altLang="zh-CN" sz="1400" b="1" dirty="0">
                <a:latin typeface="微软雅黑" panose="020B0503020204020204" pitchFamily="34" charset="-122"/>
                <a:ea typeface="微软雅黑" panose="020B0503020204020204" pitchFamily="34" charset="-122"/>
                <a:cs typeface="Times New Roman" panose="02020603050405020304" pitchFamily="18" charset="0"/>
              </a:rPr>
              <a:t>表</a:t>
            </a:r>
            <a:r>
              <a:rPr lang="en-US" altLang="zh-CN" sz="1400" b="1" dirty="0">
                <a:latin typeface="微软雅黑" panose="020B0503020204020204" pitchFamily="34" charset="-122"/>
                <a:ea typeface="微软雅黑" panose="020B0503020204020204" pitchFamily="34" charset="-122"/>
                <a:cs typeface="Times New Roman" panose="02020603050405020304" pitchFamily="18" charset="0"/>
              </a:rPr>
              <a:t>7.5  </a:t>
            </a:r>
            <a:r>
              <a:rPr lang="zh-CN" altLang="en-US" sz="1400" b="1" dirty="0">
                <a:latin typeface="微软雅黑" panose="020B0503020204020204" pitchFamily="34" charset="-122"/>
                <a:ea typeface="微软雅黑" panose="020B0503020204020204" pitchFamily="34" charset="-122"/>
                <a:cs typeface="Times New Roman" panose="02020603050405020304" pitchFamily="18" charset="0"/>
              </a:rPr>
              <a:t>混合式招标法下的中标量和中标利率</a:t>
            </a:r>
          </a:p>
        </p:txBody>
      </p:sp>
      <p:sp>
        <p:nvSpPr>
          <p:cNvPr id="10" name="文本框 9">
            <a:extLst>
              <a:ext uri="{FF2B5EF4-FFF2-40B4-BE49-F238E27FC236}">
                <a16:creationId xmlns:a16="http://schemas.microsoft.com/office/drawing/2014/main" id="{2819CEE9-D6BF-44AD-9C00-5966DC16FEEC}"/>
              </a:ext>
            </a:extLst>
          </p:cNvPr>
          <p:cNvSpPr txBox="1"/>
          <p:nvPr/>
        </p:nvSpPr>
        <p:spPr>
          <a:xfrm>
            <a:off x="457199" y="2995449"/>
            <a:ext cx="7776864" cy="2605329"/>
          </a:xfrm>
          <a:prstGeom prst="rect">
            <a:avLst/>
          </a:prstGeom>
          <a:noFill/>
        </p:spPr>
        <p:txBody>
          <a:bodyPr wrap="square">
            <a:spAutoFit/>
          </a:bodyPr>
          <a:lstStyle/>
          <a:p>
            <a:pPr indent="266700" algn="just">
              <a:lnSpc>
                <a:spcPct val="105000"/>
              </a:lnSpc>
              <a:spcAft>
                <a:spcPts val="100"/>
              </a:spcAft>
            </a:pP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当投标量累加至</a:t>
            </a:r>
            <a:r>
              <a:rPr lang="en-US" altLang="zh-CN" sz="1400" kern="100" dirty="0">
                <a:solidFill>
                  <a:srgbClr val="000000"/>
                </a:solidFill>
                <a:effectLst/>
                <a:latin typeface="微软雅黑" panose="020B0503020204020204" pitchFamily="34" charset="-122"/>
                <a:ea typeface="微软雅黑" panose="020B0503020204020204" pitchFamily="34" charset="-122"/>
                <a:cs typeface="Tahoma" panose="020B0604030504040204" pitchFamily="34" charset="0"/>
              </a:rPr>
              <a:t>3.3%</a:t>
            </a: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时，国债已募满</a:t>
            </a:r>
            <a:r>
              <a:rPr lang="en-US" altLang="zh-CN" sz="1400" kern="100" dirty="0">
                <a:solidFill>
                  <a:srgbClr val="000000"/>
                </a:solidFill>
                <a:effectLst/>
                <a:latin typeface="微软雅黑" panose="020B0503020204020204" pitchFamily="34" charset="-122"/>
                <a:ea typeface="微软雅黑" panose="020B0503020204020204" pitchFamily="34" charset="-122"/>
                <a:cs typeface="Tahoma" panose="020B0604030504040204" pitchFamily="34" charset="0"/>
              </a:rPr>
              <a:t>100</a:t>
            </a: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亿元，中标量见表</a:t>
            </a:r>
            <a:r>
              <a:rPr lang="en-US" altLang="zh-CN" sz="1400" kern="100" dirty="0">
                <a:solidFill>
                  <a:srgbClr val="000000"/>
                </a:solidFill>
                <a:effectLst/>
                <a:latin typeface="微软雅黑" panose="020B0503020204020204" pitchFamily="34" charset="-122"/>
                <a:ea typeface="微软雅黑" panose="020B0503020204020204" pitchFamily="34" charset="-122"/>
                <a:cs typeface="Tahoma" panose="020B0604030504040204" pitchFamily="34" charset="0"/>
              </a:rPr>
              <a:t>7.5</a:t>
            </a: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第</a:t>
            </a:r>
            <a:r>
              <a:rPr lang="en-US" altLang="zh-CN" sz="1400" kern="100" dirty="0">
                <a:solidFill>
                  <a:srgbClr val="000000"/>
                </a:solidFill>
                <a:effectLst/>
                <a:latin typeface="微软雅黑" panose="020B0503020204020204" pitchFamily="34" charset="-122"/>
                <a:ea typeface="微软雅黑" panose="020B0503020204020204" pitchFamily="34" charset="-122"/>
                <a:cs typeface="Tahoma" panose="020B0604030504040204" pitchFamily="34" charset="0"/>
              </a:rPr>
              <a:t>5</a:t>
            </a: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列。</a:t>
            </a:r>
            <a:endParaRPr lang="zh-CN" altLang="zh-CN" sz="1400" kern="100" dirty="0">
              <a:effectLst/>
              <a:latin typeface="微软雅黑" panose="020B0503020204020204" pitchFamily="34" charset="-122"/>
              <a:ea typeface="微软雅黑" panose="020B0503020204020204" pitchFamily="34" charset="-122"/>
              <a:cs typeface="Tahoma" panose="020B0604030504040204" pitchFamily="34" charset="0"/>
            </a:endParaRPr>
          </a:p>
          <a:p>
            <a:pPr marL="342900" lvl="0" indent="-342900" algn="just">
              <a:lnSpc>
                <a:spcPct val="105000"/>
              </a:lnSpc>
              <a:spcAft>
                <a:spcPts val="100"/>
              </a:spcAft>
              <a:buFont typeface="Wingdings" panose="05000000000000000000" pitchFamily="2" charset="2"/>
              <a:buChar char=""/>
              <a:tabLst>
                <a:tab pos="533400" algn="l"/>
              </a:tabLst>
            </a:pP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如果本期国债招标采取美国式招标法，则投标价位在</a:t>
            </a:r>
            <a:r>
              <a:rPr lang="en-US" altLang="zh-CN" sz="1400" kern="100" dirty="0">
                <a:solidFill>
                  <a:srgbClr val="000000"/>
                </a:solidFill>
                <a:effectLst/>
                <a:latin typeface="微软雅黑" panose="020B0503020204020204" pitchFamily="34" charset="-122"/>
                <a:ea typeface="微软雅黑" panose="020B0503020204020204" pitchFamily="34" charset="-122"/>
                <a:cs typeface="Tahoma" panose="020B0604030504040204" pitchFamily="34" charset="0"/>
              </a:rPr>
              <a:t>3.3%</a:t>
            </a: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以下（含</a:t>
            </a:r>
            <a:r>
              <a:rPr lang="en-US" altLang="zh-CN" sz="1400" kern="100" dirty="0">
                <a:solidFill>
                  <a:srgbClr val="000000"/>
                </a:solidFill>
                <a:effectLst/>
                <a:latin typeface="微软雅黑" panose="020B0503020204020204" pitchFamily="34" charset="-122"/>
                <a:ea typeface="微软雅黑" panose="020B0503020204020204" pitchFamily="34" charset="-122"/>
                <a:cs typeface="Tahoma" panose="020B0604030504040204" pitchFamily="34" charset="0"/>
              </a:rPr>
              <a:t>3.3%</a:t>
            </a: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）的承销商，按各自投标利率中标，中标量见表</a:t>
            </a:r>
            <a:r>
              <a:rPr lang="en-US" altLang="zh-CN" sz="1400" kern="100" dirty="0">
                <a:solidFill>
                  <a:srgbClr val="000000"/>
                </a:solidFill>
                <a:effectLst/>
                <a:latin typeface="微软雅黑" panose="020B0503020204020204" pitchFamily="34" charset="-122"/>
                <a:ea typeface="微软雅黑" panose="020B0503020204020204" pitchFamily="34" charset="-122"/>
                <a:cs typeface="Tahoma" panose="020B0604030504040204" pitchFamily="34" charset="0"/>
              </a:rPr>
              <a:t>7.5</a:t>
            </a: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。中标国债的加权平均利率</a:t>
            </a:r>
            <a:r>
              <a:rPr lang="en-US" altLang="zh-CN" sz="1400" kern="100" dirty="0">
                <a:solidFill>
                  <a:srgbClr val="000000"/>
                </a:solidFill>
                <a:effectLst/>
                <a:latin typeface="微软雅黑" panose="020B0503020204020204" pitchFamily="34" charset="-122"/>
                <a:ea typeface="微软雅黑" panose="020B0503020204020204" pitchFamily="34" charset="-122"/>
                <a:cs typeface="Tahoma" panose="020B0604030504040204" pitchFamily="34" charset="0"/>
              </a:rPr>
              <a:t>3.13%</a:t>
            </a: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即为本期国债的票面利率。</a:t>
            </a:r>
            <a:endParaRPr lang="zh-CN" altLang="zh-CN" sz="1400" kern="100" dirty="0">
              <a:effectLst/>
              <a:latin typeface="微软雅黑" panose="020B0503020204020204" pitchFamily="34" charset="-122"/>
              <a:ea typeface="微软雅黑" panose="020B0503020204020204" pitchFamily="34" charset="-122"/>
              <a:cs typeface="Tahoma" panose="020B0604030504040204" pitchFamily="34" charset="0"/>
            </a:endParaRPr>
          </a:p>
          <a:p>
            <a:pPr marL="342900" lvl="0" indent="-342900" algn="just">
              <a:lnSpc>
                <a:spcPct val="105000"/>
              </a:lnSpc>
              <a:spcAft>
                <a:spcPts val="100"/>
              </a:spcAft>
              <a:buFont typeface="Wingdings" panose="05000000000000000000" pitchFamily="2" charset="2"/>
              <a:buChar char=""/>
              <a:tabLst>
                <a:tab pos="533400" algn="l"/>
              </a:tabLst>
            </a:pP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如果本期国债招标采取荷兰式招标法，则投标价位在</a:t>
            </a:r>
            <a:r>
              <a:rPr lang="en-US" altLang="zh-CN" sz="1400" kern="100" dirty="0">
                <a:solidFill>
                  <a:srgbClr val="000000"/>
                </a:solidFill>
                <a:effectLst/>
                <a:latin typeface="微软雅黑" panose="020B0503020204020204" pitchFamily="34" charset="-122"/>
                <a:ea typeface="微软雅黑" panose="020B0503020204020204" pitchFamily="34" charset="-122"/>
                <a:cs typeface="Tahoma" panose="020B0604030504040204" pitchFamily="34" charset="0"/>
              </a:rPr>
              <a:t>3.3%</a:t>
            </a: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以下（含</a:t>
            </a:r>
            <a:r>
              <a:rPr lang="en-US" altLang="zh-CN" sz="1400" kern="100" dirty="0">
                <a:solidFill>
                  <a:srgbClr val="000000"/>
                </a:solidFill>
                <a:effectLst/>
                <a:latin typeface="微软雅黑" panose="020B0503020204020204" pitchFamily="34" charset="-122"/>
                <a:ea typeface="微软雅黑" panose="020B0503020204020204" pitchFamily="34" charset="-122"/>
                <a:cs typeface="Tahoma" panose="020B0604030504040204" pitchFamily="34" charset="0"/>
              </a:rPr>
              <a:t>3.3%</a:t>
            </a: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）的承销商，均按</a:t>
            </a:r>
            <a:r>
              <a:rPr lang="en-US" altLang="zh-CN" sz="1400" kern="100" dirty="0">
                <a:solidFill>
                  <a:srgbClr val="000000"/>
                </a:solidFill>
                <a:effectLst/>
                <a:latin typeface="微软雅黑" panose="020B0503020204020204" pitchFamily="34" charset="-122"/>
                <a:ea typeface="微软雅黑" panose="020B0503020204020204" pitchFamily="34" charset="-122"/>
                <a:cs typeface="Tahoma" panose="020B0604030504040204" pitchFamily="34" charset="0"/>
              </a:rPr>
              <a:t>3.3%</a:t>
            </a: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的利率中标。中标国债的利率</a:t>
            </a:r>
            <a:r>
              <a:rPr lang="en-US" altLang="zh-CN" sz="1400" kern="100" dirty="0">
                <a:solidFill>
                  <a:srgbClr val="000000"/>
                </a:solidFill>
                <a:effectLst/>
                <a:latin typeface="微软雅黑" panose="020B0503020204020204" pitchFamily="34" charset="-122"/>
                <a:ea typeface="微软雅黑" panose="020B0503020204020204" pitchFamily="34" charset="-122"/>
                <a:cs typeface="Tahoma" panose="020B0604030504040204" pitchFamily="34" charset="0"/>
              </a:rPr>
              <a:t>3.3%</a:t>
            </a: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即为本期国债的票面利率。</a:t>
            </a:r>
            <a:endParaRPr lang="zh-CN" altLang="zh-CN" sz="1400" kern="100" dirty="0">
              <a:effectLst/>
              <a:latin typeface="微软雅黑" panose="020B0503020204020204" pitchFamily="34" charset="-122"/>
              <a:ea typeface="微软雅黑" panose="020B0503020204020204" pitchFamily="34" charset="-122"/>
              <a:cs typeface="Tahoma" panose="020B0604030504040204" pitchFamily="34" charset="0"/>
            </a:endParaRPr>
          </a:p>
          <a:p>
            <a:pPr marL="342900" lvl="0" indent="-342900" algn="just">
              <a:lnSpc>
                <a:spcPct val="105000"/>
              </a:lnSpc>
              <a:spcAft>
                <a:spcPts val="100"/>
              </a:spcAft>
              <a:buFont typeface="Wingdings" panose="05000000000000000000" pitchFamily="2" charset="2"/>
              <a:buChar char=""/>
              <a:tabLst>
                <a:tab pos="533400" algn="l"/>
              </a:tabLst>
            </a:pP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如果本期国债招标采取混合式招标法，累加各投标价位点投标量，直到满足</a:t>
            </a:r>
            <a:r>
              <a:rPr lang="en-US" altLang="zh-CN" sz="1400" kern="100" dirty="0">
                <a:solidFill>
                  <a:srgbClr val="000000"/>
                </a:solidFill>
                <a:effectLst/>
                <a:latin typeface="微软雅黑" panose="020B0503020204020204" pitchFamily="34" charset="-122"/>
                <a:ea typeface="微软雅黑" panose="020B0503020204020204" pitchFamily="34" charset="-122"/>
                <a:cs typeface="Tahoma" panose="020B0604030504040204" pitchFamily="34" charset="0"/>
              </a:rPr>
              <a:t>100</a:t>
            </a: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亿的预定发行额为止，计算得到中标国债的加权平均利率为</a:t>
            </a:r>
            <a:r>
              <a:rPr lang="en-US" altLang="zh-CN" sz="1400" kern="100" dirty="0">
                <a:solidFill>
                  <a:srgbClr val="000000"/>
                </a:solidFill>
                <a:effectLst/>
                <a:latin typeface="微软雅黑" panose="020B0503020204020204" pitchFamily="34" charset="-122"/>
                <a:ea typeface="微软雅黑" panose="020B0503020204020204" pitchFamily="34" charset="-122"/>
                <a:cs typeface="Tahoma" panose="020B0604030504040204" pitchFamily="34" charset="0"/>
              </a:rPr>
              <a:t>3.13%</a:t>
            </a: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，即为本期国债的票面利率（计算方法与美国式招标法完全相同。在混合式招标法下，承销商的中标利率计算办法分为两种：</a:t>
            </a:r>
            <a:r>
              <a:rPr lang="zh-CN" altLang="zh-CN" sz="1400" b="1"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400" b="1" kern="100" dirty="0">
                <a:solidFill>
                  <a:srgbClr val="000000"/>
                </a:solidFill>
                <a:effectLst/>
                <a:latin typeface="微软雅黑" panose="020B0503020204020204" pitchFamily="34" charset="-122"/>
                <a:ea typeface="微软雅黑" panose="020B0503020204020204" pitchFamily="34" charset="-122"/>
                <a:cs typeface="Tahoma" panose="020B0604030504040204" pitchFamily="34" charset="0"/>
              </a:rPr>
              <a:t>1</a:t>
            </a:r>
            <a:r>
              <a:rPr lang="zh-CN" altLang="zh-CN" sz="1400" b="1"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对于投标利率低于票面利率的投标价位，按照</a:t>
            </a:r>
            <a:r>
              <a:rPr lang="en-US" altLang="zh-CN" sz="1400" kern="100" dirty="0">
                <a:solidFill>
                  <a:srgbClr val="000000"/>
                </a:solidFill>
                <a:effectLst/>
                <a:latin typeface="微软雅黑" panose="020B0503020204020204" pitchFamily="34" charset="-122"/>
                <a:ea typeface="微软雅黑" panose="020B0503020204020204" pitchFamily="34" charset="-122"/>
                <a:cs typeface="Tahoma" panose="020B0604030504040204" pitchFamily="34" charset="0"/>
              </a:rPr>
              <a:t>3.13%</a:t>
            </a: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的利率确定中标，即乙和甲承销商的中标利率均为</a:t>
            </a:r>
            <a:r>
              <a:rPr lang="en-US" altLang="zh-CN" sz="1400" kern="100" dirty="0">
                <a:solidFill>
                  <a:srgbClr val="000000"/>
                </a:solidFill>
                <a:effectLst/>
                <a:latin typeface="微软雅黑" panose="020B0503020204020204" pitchFamily="34" charset="-122"/>
                <a:ea typeface="微软雅黑" panose="020B0503020204020204" pitchFamily="34" charset="-122"/>
                <a:cs typeface="Tahoma" panose="020B0604030504040204" pitchFamily="34" charset="0"/>
              </a:rPr>
              <a:t>3.13%</a:t>
            </a: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400" b="1"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400" b="1" kern="100" dirty="0">
                <a:solidFill>
                  <a:srgbClr val="000000"/>
                </a:solidFill>
                <a:effectLst/>
                <a:latin typeface="微软雅黑" panose="020B0503020204020204" pitchFamily="34" charset="-122"/>
                <a:ea typeface="微软雅黑" panose="020B0503020204020204" pitchFamily="34" charset="-122"/>
                <a:cs typeface="Tahoma" panose="020B0604030504040204" pitchFamily="34" charset="0"/>
              </a:rPr>
              <a:t>2</a:t>
            </a:r>
            <a:r>
              <a:rPr lang="zh-CN" altLang="zh-CN" sz="1400" b="1"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对于投标利率高于票面利率的投标价位，按照各自投标利率确定中标，即丁和丙承销商的中标价位分别是</a:t>
            </a:r>
            <a:r>
              <a:rPr lang="en-US" altLang="zh-CN" sz="1400" kern="100" dirty="0">
                <a:solidFill>
                  <a:srgbClr val="000000"/>
                </a:solidFill>
                <a:effectLst/>
                <a:latin typeface="微软雅黑" panose="020B0503020204020204" pitchFamily="34" charset="-122"/>
                <a:ea typeface="微软雅黑" panose="020B0503020204020204" pitchFamily="34" charset="-122"/>
                <a:cs typeface="Tahoma" panose="020B0604030504040204" pitchFamily="34" charset="0"/>
              </a:rPr>
              <a:t>3.2%</a:t>
            </a: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和</a:t>
            </a:r>
            <a:r>
              <a:rPr lang="en-US" altLang="zh-CN" sz="1400" kern="100" dirty="0">
                <a:solidFill>
                  <a:srgbClr val="000000"/>
                </a:solidFill>
                <a:effectLst/>
                <a:latin typeface="微软雅黑" panose="020B0503020204020204" pitchFamily="34" charset="-122"/>
                <a:ea typeface="微软雅黑" panose="020B0503020204020204" pitchFamily="34" charset="-122"/>
                <a:cs typeface="Tahoma" panose="020B0604030504040204" pitchFamily="34" charset="0"/>
              </a:rPr>
              <a:t>3.3%</a:t>
            </a: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endParaRPr lang="zh-CN" altLang="zh-CN" sz="1400" kern="100" dirty="0">
              <a:effectLst/>
              <a:latin typeface="微软雅黑" panose="020B0503020204020204" pitchFamily="34" charset="-122"/>
              <a:ea typeface="微软雅黑" panose="020B0503020204020204" pitchFamily="34" charset="-122"/>
              <a:cs typeface="Tahoma" panose="020B0604030504040204" pitchFamily="34" charset="0"/>
            </a:endParaRPr>
          </a:p>
        </p:txBody>
      </p:sp>
      <p:sp>
        <p:nvSpPr>
          <p:cNvPr id="12" name="文本框 11">
            <a:extLst>
              <a:ext uri="{FF2B5EF4-FFF2-40B4-BE49-F238E27FC236}">
                <a16:creationId xmlns:a16="http://schemas.microsoft.com/office/drawing/2014/main" id="{AAAE2FEA-B3EB-4341-9267-7284CC81654A}"/>
              </a:ext>
            </a:extLst>
          </p:cNvPr>
          <p:cNvSpPr txBox="1"/>
          <p:nvPr/>
        </p:nvSpPr>
        <p:spPr>
          <a:xfrm>
            <a:off x="622016" y="5528899"/>
            <a:ext cx="7776864" cy="1249188"/>
          </a:xfrm>
          <a:prstGeom prst="rect">
            <a:avLst/>
          </a:prstGeom>
          <a:noFill/>
        </p:spPr>
        <p:txBody>
          <a:bodyPr wrap="square">
            <a:spAutoFit/>
          </a:bodyPr>
          <a:lstStyle/>
          <a:p>
            <a:pPr indent="421200">
              <a:lnSpc>
                <a:spcPct val="120000"/>
              </a:lnSpc>
            </a:pPr>
            <a:r>
              <a:rPr lang="zh-CN" altLang="en-US"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在这道例题中，我们可以看出，混合式招标法实际上是</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美国式招标法</a:t>
            </a:r>
            <a:r>
              <a:rPr lang="zh-CN" altLang="en-US"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与</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荷兰式招标法</a:t>
            </a:r>
            <a:r>
              <a:rPr lang="zh-CN" altLang="en-US"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的混合。也就是说，低于票面利率的中标价位按照票面利率计算的方法实际上是</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荷兰式招标法</a:t>
            </a:r>
            <a:r>
              <a:rPr lang="zh-CN" altLang="en-US"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；高于票面利率的中标价位按各自投标价位确定中标利率的方法实际上是</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美国式招标法</a:t>
            </a:r>
            <a:r>
              <a:rPr lang="zh-CN" altLang="en-US"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endParaRPr lang="zh-CN" altLang="zh-CN" sz="1600" kern="100" dirty="0">
              <a:effectLst/>
              <a:latin typeface="微软雅黑" panose="020B0503020204020204" pitchFamily="34" charset="-122"/>
              <a:ea typeface="微软雅黑" panose="020B0503020204020204" pitchFamily="34" charset="-122"/>
              <a:cs typeface="Tahoma" panose="020B0604030504040204" pitchFamily="34" charset="0"/>
            </a:endParaRPr>
          </a:p>
        </p:txBody>
      </p:sp>
    </p:spTree>
    <p:extLst>
      <p:ext uri="{BB962C8B-B14F-4D97-AF65-F5344CB8AC3E}">
        <p14:creationId xmlns:p14="http://schemas.microsoft.com/office/powerpoint/2010/main" val="29476751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FC9B4158-EBE8-446B-8C6C-90221392F615}"/>
              </a:ext>
            </a:extLst>
          </p:cNvPr>
          <p:cNvSpPr>
            <a:spLocks noGrp="1"/>
          </p:cNvSpPr>
          <p:nvPr>
            <p:ph type="sldNum" sz="quarter" idx="12"/>
          </p:nvPr>
        </p:nvSpPr>
        <p:spPr/>
        <p:txBody>
          <a:bodyPr/>
          <a:lstStyle/>
          <a:p>
            <a:pPr>
              <a:defRPr/>
            </a:pPr>
            <a:fld id="{30F11AE2-8E3C-4A92-9BBF-8CC289021EE2}" type="slidenum">
              <a:rPr lang="zh-CN" altLang="en-US" smtClean="0"/>
              <a:pPr>
                <a:defRPr/>
              </a:pPr>
              <a:t>21</a:t>
            </a:fld>
            <a:endParaRPr lang="zh-CN" altLang="en-US"/>
          </a:p>
        </p:txBody>
      </p:sp>
      <p:sp>
        <p:nvSpPr>
          <p:cNvPr id="4" name="文本框 3">
            <a:extLst>
              <a:ext uri="{FF2B5EF4-FFF2-40B4-BE49-F238E27FC236}">
                <a16:creationId xmlns:a16="http://schemas.microsoft.com/office/drawing/2014/main" id="{4F2F3964-27DC-4CDB-95D3-8F1122624EC5}"/>
              </a:ext>
            </a:extLst>
          </p:cNvPr>
          <p:cNvSpPr txBox="1"/>
          <p:nvPr/>
        </p:nvSpPr>
        <p:spPr>
          <a:xfrm>
            <a:off x="827584" y="1124744"/>
            <a:ext cx="358784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rPr>
              <a:t>二、混合式招标法的优点</a:t>
            </a:r>
          </a:p>
        </p:txBody>
      </p:sp>
      <p:sp>
        <p:nvSpPr>
          <p:cNvPr id="5" name="文本框 4">
            <a:extLst>
              <a:ext uri="{FF2B5EF4-FFF2-40B4-BE49-F238E27FC236}">
                <a16:creationId xmlns:a16="http://schemas.microsoft.com/office/drawing/2014/main" id="{D8C5CFAA-7F5E-4BCD-89E0-D97E5508C2AF}"/>
              </a:ext>
            </a:extLst>
          </p:cNvPr>
          <p:cNvSpPr txBox="1"/>
          <p:nvPr/>
        </p:nvSpPr>
        <p:spPr>
          <a:xfrm>
            <a:off x="1228777" y="1700808"/>
            <a:ext cx="6686446" cy="1002967"/>
          </a:xfrm>
          <a:prstGeom prst="rect">
            <a:avLst/>
          </a:prstGeom>
          <a:noFill/>
        </p:spPr>
        <p:txBody>
          <a:bodyPr wrap="none" rtlCol="0">
            <a:spAutoFit/>
          </a:bodyPr>
          <a:lstStyle/>
          <a:p>
            <a:pPr marL="342900" indent="-342900" algn="just">
              <a:lnSpc>
                <a:spcPct val="200000"/>
              </a:lnSpc>
              <a:buAutoNum type="arabicPeriod"/>
            </a:pP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在向投资者让利的基础上，合理控制了国债的发行成本。</a:t>
            </a:r>
            <a:endPar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gn="just">
              <a:lnSpc>
                <a:spcPct val="200000"/>
              </a:lnSpc>
              <a:buFontTx/>
              <a:buAutoNum type="arabicPeriod"/>
            </a:pP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很好地引导承销机构进行理性投标，调动了承销机构投标的积极性。</a:t>
            </a:r>
            <a:endParaRPr lang="zh-CN" altLang="zh-CN" sz="1600" kern="100" dirty="0">
              <a:effectLst/>
              <a:latin typeface="微软雅黑" panose="020B0503020204020204" pitchFamily="34" charset="-122"/>
              <a:ea typeface="微软雅黑" panose="020B0503020204020204" pitchFamily="34" charset="-122"/>
              <a:cs typeface="Tahoma" panose="020B0604030504040204" pitchFamily="34" charset="0"/>
            </a:endParaRPr>
          </a:p>
        </p:txBody>
      </p:sp>
      <p:sp>
        <p:nvSpPr>
          <p:cNvPr id="7" name="文本框 6">
            <a:extLst>
              <a:ext uri="{FF2B5EF4-FFF2-40B4-BE49-F238E27FC236}">
                <a16:creationId xmlns:a16="http://schemas.microsoft.com/office/drawing/2014/main" id="{3BEC1022-4197-4756-8F69-5681FFE3A26D}"/>
              </a:ext>
            </a:extLst>
          </p:cNvPr>
          <p:cNvSpPr txBox="1"/>
          <p:nvPr/>
        </p:nvSpPr>
        <p:spPr>
          <a:xfrm>
            <a:off x="827584" y="3181864"/>
            <a:ext cx="358784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rPr>
              <a:t>三、混合式招标法的缺点</a:t>
            </a:r>
          </a:p>
        </p:txBody>
      </p:sp>
      <p:sp>
        <p:nvSpPr>
          <p:cNvPr id="11" name="文本框 10">
            <a:extLst>
              <a:ext uri="{FF2B5EF4-FFF2-40B4-BE49-F238E27FC236}">
                <a16:creationId xmlns:a16="http://schemas.microsoft.com/office/drawing/2014/main" id="{09F182FC-62A1-497F-8737-28AA6EF5B6E6}"/>
              </a:ext>
            </a:extLst>
          </p:cNvPr>
          <p:cNvSpPr txBox="1"/>
          <p:nvPr/>
        </p:nvSpPr>
        <p:spPr>
          <a:xfrm>
            <a:off x="1228777" y="3782358"/>
            <a:ext cx="5044971" cy="1495409"/>
          </a:xfrm>
          <a:prstGeom prst="rect">
            <a:avLst/>
          </a:prstGeom>
          <a:noFill/>
        </p:spPr>
        <p:txBody>
          <a:bodyPr wrap="none" rtlCol="0">
            <a:spAutoFit/>
          </a:bodyPr>
          <a:lstStyle/>
          <a:p>
            <a:pPr marL="342900" indent="-342900" algn="just">
              <a:lnSpc>
                <a:spcPct val="200000"/>
              </a:lnSpc>
              <a:buAutoNum type="arabicPeriod"/>
            </a:pPr>
            <a:r>
              <a:rPr lang="zh-CN" altLang="en-US"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混合式招标的设计存在流标隐患。</a:t>
            </a:r>
            <a:endPar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gn="just">
              <a:lnSpc>
                <a:spcPct val="200000"/>
              </a:lnSpc>
              <a:buAutoNum type="arabicPeriod"/>
            </a:pP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一些机构可能通过混合式招标操纵国债中标利率。</a:t>
            </a:r>
            <a:endParaRPr lang="en-US"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gn="just">
              <a:lnSpc>
                <a:spcPct val="200000"/>
              </a:lnSpc>
              <a:buAutoNum type="arabicPeriod"/>
            </a:pP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混合式招标带有美国式招标的一些缺点。</a:t>
            </a:r>
            <a:endParaRPr lang="zh-CN" altLang="zh-CN" sz="1600" kern="100" dirty="0">
              <a:effectLst/>
              <a:latin typeface="微软雅黑" panose="020B0503020204020204" pitchFamily="34" charset="-122"/>
              <a:ea typeface="微软雅黑" panose="020B0503020204020204" pitchFamily="34" charset="-122"/>
              <a:cs typeface="Tahoma" panose="020B0604030504040204" pitchFamily="34" charset="0"/>
            </a:endParaRPr>
          </a:p>
        </p:txBody>
      </p:sp>
    </p:spTree>
    <p:extLst>
      <p:ext uri="{BB962C8B-B14F-4D97-AF65-F5344CB8AC3E}">
        <p14:creationId xmlns:p14="http://schemas.microsoft.com/office/powerpoint/2010/main" val="6023235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22</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443889"/>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5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我国记账式国债招标方式的</a:t>
              </a:r>
              <a:endParaRPr lang="en-US" altLang="zh-CN"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endParaRPr>
            </a:p>
            <a:p>
              <a:pPr algn="ctr">
                <a:lnSpc>
                  <a:spcPts val="5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历史沿革</a:t>
              </a: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五</a:t>
            </a:r>
          </a:p>
        </p:txBody>
      </p:sp>
    </p:spTree>
    <p:extLst>
      <p:ext uri="{BB962C8B-B14F-4D97-AF65-F5344CB8AC3E}">
        <p14:creationId xmlns:p14="http://schemas.microsoft.com/office/powerpoint/2010/main" val="25004497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A5E52A97-1BF7-4853-AAE9-F6D4EBDC9E68}"/>
              </a:ext>
            </a:extLst>
          </p:cNvPr>
          <p:cNvSpPr>
            <a:spLocks noGrp="1"/>
          </p:cNvSpPr>
          <p:nvPr>
            <p:ph type="sldNum" sz="quarter" idx="12"/>
          </p:nvPr>
        </p:nvSpPr>
        <p:spPr/>
        <p:txBody>
          <a:bodyPr/>
          <a:lstStyle/>
          <a:p>
            <a:pPr>
              <a:defRPr/>
            </a:pPr>
            <a:fld id="{30F11AE2-8E3C-4A92-9BBF-8CC289021EE2}" type="slidenum">
              <a:rPr lang="zh-CN" altLang="en-US" smtClean="0"/>
              <a:pPr>
                <a:defRPr/>
              </a:pPr>
              <a:t>23</a:t>
            </a:fld>
            <a:endParaRPr lang="zh-CN" altLang="en-US"/>
          </a:p>
        </p:txBody>
      </p:sp>
      <p:sp>
        <p:nvSpPr>
          <p:cNvPr id="3" name="文本框 2">
            <a:extLst>
              <a:ext uri="{FF2B5EF4-FFF2-40B4-BE49-F238E27FC236}">
                <a16:creationId xmlns:a16="http://schemas.microsoft.com/office/drawing/2014/main" id="{9184C075-72D5-4756-904D-C3BD9B68BCEA}"/>
              </a:ext>
            </a:extLst>
          </p:cNvPr>
          <p:cNvSpPr txBox="1"/>
          <p:nvPr/>
        </p:nvSpPr>
        <p:spPr>
          <a:xfrm>
            <a:off x="511869" y="863126"/>
            <a:ext cx="8208912" cy="5618846"/>
          </a:xfrm>
          <a:prstGeom prst="rect">
            <a:avLst/>
          </a:prstGeom>
          <a:noFill/>
        </p:spPr>
        <p:txBody>
          <a:bodyPr wrap="square" rtlCol="0">
            <a:spAutoFit/>
          </a:bodyPr>
          <a:lstStyle/>
          <a:p>
            <a:pPr marL="285750" indent="-285750" algn="just">
              <a:lnSpc>
                <a:spcPct val="120000"/>
              </a:lnSpc>
              <a:spcAft>
                <a:spcPts val="600"/>
              </a:spcAft>
              <a:buFont typeface="Wingdings" panose="05000000000000000000" pitchFamily="2" charset="2"/>
              <a:buChar char="l"/>
            </a:pPr>
            <a:r>
              <a:rPr lang="zh-CN" altLang="en-US" sz="1450" dirty="0">
                <a:latin typeface="微软雅黑" panose="020B0503020204020204" pitchFamily="34" charset="-122"/>
                <a:ea typeface="微软雅黑" panose="020B0503020204020204" pitchFamily="34" charset="-122"/>
              </a:rPr>
              <a:t>我国从</a:t>
            </a:r>
            <a:r>
              <a:rPr lang="en-US" altLang="zh-CN" sz="1450" dirty="0">
                <a:latin typeface="微软雅黑" panose="020B0503020204020204" pitchFamily="34" charset="-122"/>
                <a:ea typeface="微软雅黑" panose="020B0503020204020204" pitchFamily="34" charset="-122"/>
              </a:rPr>
              <a:t>1996</a:t>
            </a:r>
            <a:r>
              <a:rPr lang="zh-CN" altLang="en-US" sz="1450" dirty="0">
                <a:latin typeface="微软雅黑" panose="020B0503020204020204" pitchFamily="34" charset="-122"/>
                <a:ea typeface="微软雅黑" panose="020B0503020204020204" pitchFamily="34" charset="-122"/>
              </a:rPr>
              <a:t>年开始将竞争机制引入国债发行，逐步采用了</a:t>
            </a:r>
            <a:r>
              <a:rPr lang="zh-CN" altLang="en-US" sz="1450" b="1" dirty="0">
                <a:solidFill>
                  <a:srgbClr val="C00000"/>
                </a:solidFill>
                <a:latin typeface="微软雅黑" panose="020B0503020204020204" pitchFamily="34" charset="-122"/>
                <a:ea typeface="微软雅黑" panose="020B0503020204020204" pitchFamily="34" charset="-122"/>
              </a:rPr>
              <a:t>荷兰式招标</a:t>
            </a:r>
            <a:r>
              <a:rPr lang="zh-CN" altLang="en-US" sz="1450" dirty="0">
                <a:latin typeface="微软雅黑" panose="020B0503020204020204" pitchFamily="34" charset="-122"/>
                <a:ea typeface="微软雅黑" panose="020B0503020204020204" pitchFamily="34" charset="-122"/>
              </a:rPr>
              <a:t>的方式来发行记账式国债。</a:t>
            </a:r>
            <a:endParaRPr lang="en-US" altLang="zh-CN" sz="1450" dirty="0">
              <a:latin typeface="微软雅黑" panose="020B0503020204020204" pitchFamily="34" charset="-122"/>
              <a:ea typeface="微软雅黑" panose="020B0503020204020204" pitchFamily="34" charset="-122"/>
            </a:endParaRPr>
          </a:p>
          <a:p>
            <a:pPr marL="285750" indent="-285750" algn="just">
              <a:lnSpc>
                <a:spcPct val="120000"/>
              </a:lnSpc>
              <a:spcAft>
                <a:spcPts val="600"/>
              </a:spcAft>
              <a:buFont typeface="Wingdings" panose="05000000000000000000" pitchFamily="2" charset="2"/>
              <a:buChar char="l"/>
            </a:pPr>
            <a:r>
              <a:rPr lang="en-US" altLang="zh-CN" sz="1450" dirty="0">
                <a:latin typeface="微软雅黑" panose="020B0503020204020204" pitchFamily="34" charset="-122"/>
                <a:ea typeface="微软雅黑" panose="020B0503020204020204" pitchFamily="34" charset="-122"/>
              </a:rPr>
              <a:t>2003</a:t>
            </a:r>
            <a:r>
              <a:rPr lang="zh-CN" altLang="en-US" sz="1450" dirty="0">
                <a:latin typeface="微软雅黑" panose="020B0503020204020204" pitchFamily="34" charset="-122"/>
                <a:ea typeface="微软雅黑" panose="020B0503020204020204" pitchFamily="34" charset="-122"/>
              </a:rPr>
              <a:t>年</a:t>
            </a:r>
            <a:r>
              <a:rPr lang="en-US" altLang="zh-CN" sz="1450" dirty="0">
                <a:latin typeface="微软雅黑" panose="020B0503020204020204" pitchFamily="34" charset="-122"/>
                <a:ea typeface="微软雅黑" panose="020B0503020204020204" pitchFamily="34" charset="-122"/>
              </a:rPr>
              <a:t>1</a:t>
            </a:r>
            <a:r>
              <a:rPr lang="zh-CN" altLang="en-US" sz="1450" dirty="0">
                <a:latin typeface="微软雅黑" panose="020B0503020204020204" pitchFamily="34" charset="-122"/>
                <a:ea typeface="微软雅黑" panose="020B0503020204020204" pitchFamily="34" charset="-122"/>
              </a:rPr>
              <a:t>月</a:t>
            </a:r>
            <a:r>
              <a:rPr lang="en-US" altLang="zh-CN" sz="1450" dirty="0">
                <a:latin typeface="微软雅黑" panose="020B0503020204020204" pitchFamily="34" charset="-122"/>
                <a:ea typeface="微软雅黑" panose="020B0503020204020204" pitchFamily="34" charset="-122"/>
              </a:rPr>
              <a:t>15</a:t>
            </a:r>
            <a:r>
              <a:rPr lang="zh-CN" altLang="en-US" sz="1450" dirty="0">
                <a:latin typeface="微软雅黑" panose="020B0503020204020204" pitchFamily="34" charset="-122"/>
                <a:ea typeface="微软雅黑" panose="020B0503020204020204" pitchFamily="34" charset="-122"/>
              </a:rPr>
              <a:t>日，财政部发布了</a:t>
            </a:r>
            <a:r>
              <a:rPr lang="en-US" altLang="zh-CN" sz="1450" dirty="0">
                <a:latin typeface="微软雅黑" panose="020B0503020204020204" pitchFamily="34" charset="-122"/>
                <a:ea typeface="微软雅黑" panose="020B0503020204020204" pitchFamily="34" charset="-122"/>
              </a:rPr>
              <a:t>《</a:t>
            </a:r>
            <a:r>
              <a:rPr lang="zh-CN" altLang="en-US" sz="1450" dirty="0">
                <a:latin typeface="微软雅黑" panose="020B0503020204020204" pitchFamily="34" charset="-122"/>
                <a:ea typeface="微软雅黑" panose="020B0503020204020204" pitchFamily="34" charset="-122"/>
              </a:rPr>
              <a:t>财政部关于</a:t>
            </a:r>
            <a:r>
              <a:rPr lang="en-US" altLang="zh-CN" sz="1450" dirty="0">
                <a:latin typeface="微软雅黑" panose="020B0503020204020204" pitchFamily="34" charset="-122"/>
                <a:ea typeface="微软雅黑" panose="020B0503020204020204" pitchFamily="34" charset="-122"/>
              </a:rPr>
              <a:t>2003</a:t>
            </a:r>
            <a:r>
              <a:rPr lang="zh-CN" altLang="en-US" sz="1450" dirty="0">
                <a:latin typeface="微软雅黑" panose="020B0503020204020204" pitchFamily="34" charset="-122"/>
                <a:ea typeface="微软雅黑" panose="020B0503020204020204" pitchFamily="34" charset="-122"/>
              </a:rPr>
              <a:t>年记账式国债发行招标规则的通知</a:t>
            </a:r>
            <a:r>
              <a:rPr lang="en-US" altLang="zh-CN" sz="1450" dirty="0">
                <a:latin typeface="微软雅黑" panose="020B0503020204020204" pitchFamily="34" charset="-122"/>
                <a:ea typeface="微软雅黑" panose="020B0503020204020204" pitchFamily="34" charset="-122"/>
              </a:rPr>
              <a:t>》</a:t>
            </a:r>
            <a:r>
              <a:rPr lang="zh-CN" altLang="en-US" sz="1450" dirty="0">
                <a:latin typeface="微软雅黑" panose="020B0503020204020204" pitchFamily="34" charset="-122"/>
                <a:ea typeface="微软雅黑" panose="020B0503020204020204" pitchFamily="34" charset="-122"/>
              </a:rPr>
              <a:t>，决定在原先荷兰式招标基础上</a:t>
            </a:r>
            <a:r>
              <a:rPr lang="zh-CN" altLang="en-US" sz="1450" b="1" dirty="0">
                <a:solidFill>
                  <a:srgbClr val="C00000"/>
                </a:solidFill>
                <a:latin typeface="微软雅黑" panose="020B0503020204020204" pitchFamily="34" charset="-122"/>
                <a:ea typeface="微软雅黑" panose="020B0503020204020204" pitchFamily="34" charset="-122"/>
              </a:rPr>
              <a:t>增添了美国式招标方式</a:t>
            </a:r>
            <a:r>
              <a:rPr lang="zh-CN" altLang="en-US" sz="1450" dirty="0">
                <a:latin typeface="微软雅黑" panose="020B0503020204020204" pitchFamily="34" charset="-122"/>
                <a:ea typeface="微软雅黑" panose="020B0503020204020204" pitchFamily="34" charset="-122"/>
              </a:rPr>
              <a:t>。</a:t>
            </a:r>
          </a:p>
          <a:p>
            <a:pPr marL="285750" indent="-285750" algn="just">
              <a:lnSpc>
                <a:spcPct val="120000"/>
              </a:lnSpc>
              <a:spcAft>
                <a:spcPts val="600"/>
              </a:spcAft>
              <a:buFont typeface="Wingdings" panose="05000000000000000000" pitchFamily="2" charset="2"/>
              <a:buChar char="l"/>
            </a:pPr>
            <a:r>
              <a:rPr lang="en-US" altLang="zh-CN" sz="1450" dirty="0">
                <a:latin typeface="微软雅黑" panose="020B0503020204020204" pitchFamily="34" charset="-122"/>
                <a:ea typeface="微软雅黑" panose="020B0503020204020204" pitchFamily="34" charset="-122"/>
              </a:rPr>
              <a:t>2000</a:t>
            </a:r>
            <a:r>
              <a:rPr lang="zh-CN" altLang="en-US" sz="1450" dirty="0">
                <a:latin typeface="微软雅黑" panose="020B0503020204020204" pitchFamily="34" charset="-122"/>
                <a:ea typeface="微软雅黑" panose="020B0503020204020204" pitchFamily="34" charset="-122"/>
              </a:rPr>
              <a:t>年以后，我国以荷兰式招标为主、美国式招标为辅的国债发行方式，越来越不能适应新的市场形势。</a:t>
            </a:r>
            <a:endParaRPr lang="en-US" altLang="zh-CN" sz="1450" dirty="0">
              <a:latin typeface="微软雅黑" panose="020B0503020204020204" pitchFamily="34" charset="-122"/>
              <a:ea typeface="微软雅黑" panose="020B0503020204020204" pitchFamily="34" charset="-122"/>
            </a:endParaRPr>
          </a:p>
          <a:p>
            <a:pPr marL="285750" indent="-285750" algn="just">
              <a:lnSpc>
                <a:spcPct val="120000"/>
              </a:lnSpc>
              <a:spcAft>
                <a:spcPts val="600"/>
              </a:spcAft>
              <a:buFont typeface="Wingdings" panose="05000000000000000000" pitchFamily="2" charset="2"/>
              <a:buChar char="l"/>
            </a:pPr>
            <a:r>
              <a:rPr lang="en-US" altLang="zh-CN" sz="1450" dirty="0">
                <a:latin typeface="微软雅黑" panose="020B0503020204020204" pitchFamily="34" charset="-122"/>
                <a:ea typeface="微软雅黑" panose="020B0503020204020204" pitchFamily="34" charset="-122"/>
              </a:rPr>
              <a:t>2004</a:t>
            </a:r>
            <a:r>
              <a:rPr lang="zh-CN" altLang="en-US" sz="1450" dirty="0">
                <a:latin typeface="微软雅黑" panose="020B0503020204020204" pitchFamily="34" charset="-122"/>
                <a:ea typeface="微软雅黑" panose="020B0503020204020204" pitchFamily="34" charset="-122"/>
              </a:rPr>
              <a:t>年</a:t>
            </a:r>
            <a:r>
              <a:rPr lang="en-US" altLang="zh-CN" sz="1450" dirty="0">
                <a:latin typeface="微软雅黑" panose="020B0503020204020204" pitchFamily="34" charset="-122"/>
                <a:ea typeface="微软雅黑" panose="020B0503020204020204" pitchFamily="34" charset="-122"/>
              </a:rPr>
              <a:t>4</a:t>
            </a:r>
            <a:r>
              <a:rPr lang="zh-CN" altLang="en-US" sz="1450" dirty="0">
                <a:latin typeface="微软雅黑" panose="020B0503020204020204" pitchFamily="34" charset="-122"/>
                <a:ea typeface="微软雅黑" panose="020B0503020204020204" pitchFamily="34" charset="-122"/>
              </a:rPr>
              <a:t>月</a:t>
            </a:r>
            <a:r>
              <a:rPr lang="en-US" altLang="zh-CN" sz="1450" dirty="0">
                <a:latin typeface="微软雅黑" panose="020B0503020204020204" pitchFamily="34" charset="-122"/>
                <a:ea typeface="微软雅黑" panose="020B0503020204020204" pitchFamily="34" charset="-122"/>
              </a:rPr>
              <a:t>8</a:t>
            </a:r>
            <a:r>
              <a:rPr lang="zh-CN" altLang="en-US" sz="1450" dirty="0">
                <a:latin typeface="微软雅黑" panose="020B0503020204020204" pitchFamily="34" charset="-122"/>
                <a:ea typeface="微软雅黑" panose="020B0503020204020204" pitchFamily="34" charset="-122"/>
              </a:rPr>
              <a:t>日，发行量为</a:t>
            </a:r>
            <a:r>
              <a:rPr lang="en-US" altLang="zh-CN" sz="1450" dirty="0">
                <a:latin typeface="微软雅黑" panose="020B0503020204020204" pitchFamily="34" charset="-122"/>
                <a:ea typeface="微软雅黑" panose="020B0503020204020204" pitchFamily="34" charset="-122"/>
              </a:rPr>
              <a:t>260</a:t>
            </a:r>
            <a:r>
              <a:rPr lang="zh-CN" altLang="en-US" sz="1450" dirty="0">
                <a:latin typeface="微软雅黑" panose="020B0503020204020204" pitchFamily="34" charset="-122"/>
                <a:ea typeface="微软雅黑" panose="020B0503020204020204" pitchFamily="34" charset="-122"/>
              </a:rPr>
              <a:t>亿元的</a:t>
            </a:r>
            <a:r>
              <a:rPr lang="en-US" altLang="zh-CN" sz="1450" dirty="0">
                <a:latin typeface="微软雅黑" panose="020B0503020204020204" pitchFamily="34" charset="-122"/>
                <a:ea typeface="微软雅黑" panose="020B0503020204020204" pitchFamily="34" charset="-122"/>
              </a:rPr>
              <a:t>2004</a:t>
            </a:r>
            <a:r>
              <a:rPr lang="zh-CN" altLang="en-US" sz="1450" dirty="0">
                <a:latin typeface="微软雅黑" panose="020B0503020204020204" pitchFamily="34" charset="-122"/>
                <a:ea typeface="微软雅黑" panose="020B0503020204020204" pitchFamily="34" charset="-122"/>
              </a:rPr>
              <a:t>年记账式</a:t>
            </a:r>
            <a:r>
              <a:rPr lang="en-US" altLang="zh-CN" sz="1450" dirty="0">
                <a:latin typeface="微软雅黑" panose="020B0503020204020204" pitchFamily="34" charset="-122"/>
                <a:ea typeface="微软雅黑" panose="020B0503020204020204" pitchFamily="34" charset="-122"/>
              </a:rPr>
              <a:t>(</a:t>
            </a:r>
            <a:r>
              <a:rPr lang="zh-CN" altLang="en-US" sz="1450" dirty="0">
                <a:latin typeface="微软雅黑" panose="020B0503020204020204" pitchFamily="34" charset="-122"/>
                <a:ea typeface="微软雅黑" panose="020B0503020204020204" pitchFamily="34" charset="-122"/>
              </a:rPr>
              <a:t>二期</a:t>
            </a:r>
            <a:r>
              <a:rPr lang="en-US" altLang="zh-CN" sz="1450" dirty="0">
                <a:latin typeface="微软雅黑" panose="020B0503020204020204" pitchFamily="34" charset="-122"/>
                <a:ea typeface="微软雅黑" panose="020B0503020204020204" pitchFamily="34" charset="-122"/>
              </a:rPr>
              <a:t>)</a:t>
            </a:r>
            <a:r>
              <a:rPr lang="zh-CN" altLang="en-US" sz="1450" dirty="0">
                <a:latin typeface="微软雅黑" panose="020B0503020204020204" pitchFamily="34" charset="-122"/>
                <a:ea typeface="微软雅黑" panose="020B0503020204020204" pitchFamily="34" charset="-122"/>
              </a:rPr>
              <a:t>国债顺利完成发行。但最终确定的票面利率为</a:t>
            </a:r>
            <a:r>
              <a:rPr lang="en-US" altLang="zh-CN" sz="1450" dirty="0">
                <a:latin typeface="微软雅黑" panose="020B0503020204020204" pitchFamily="34" charset="-122"/>
                <a:ea typeface="微软雅黑" panose="020B0503020204020204" pitchFamily="34" charset="-122"/>
              </a:rPr>
              <a:t>3.2%</a:t>
            </a:r>
            <a:r>
              <a:rPr lang="zh-CN" altLang="en-US" sz="1450" dirty="0">
                <a:latin typeface="微软雅黑" panose="020B0503020204020204" pitchFamily="34" charset="-122"/>
                <a:ea typeface="微软雅黑" panose="020B0503020204020204" pitchFamily="34" charset="-122"/>
              </a:rPr>
              <a:t>，达到财政部规定的</a:t>
            </a:r>
            <a:r>
              <a:rPr lang="zh-CN" altLang="en-US" sz="1450" b="1" dirty="0">
                <a:solidFill>
                  <a:srgbClr val="C00000"/>
                </a:solidFill>
                <a:latin typeface="微软雅黑" panose="020B0503020204020204" pitchFamily="34" charset="-122"/>
                <a:ea typeface="微软雅黑" panose="020B0503020204020204" pitchFamily="34" charset="-122"/>
              </a:rPr>
              <a:t>招标利率上限</a:t>
            </a:r>
            <a:r>
              <a:rPr lang="zh-CN" altLang="en-US" sz="1450" dirty="0">
                <a:latin typeface="微软雅黑" panose="020B0503020204020204" pitchFamily="34" charset="-122"/>
                <a:ea typeface="微软雅黑" panose="020B0503020204020204" pitchFamily="34" charset="-122"/>
              </a:rPr>
              <a:t>，实际投标量也仅比招标量多出了</a:t>
            </a:r>
            <a:r>
              <a:rPr lang="en-US" altLang="zh-CN" sz="1450" dirty="0">
                <a:latin typeface="微软雅黑" panose="020B0503020204020204" pitchFamily="34" charset="-122"/>
                <a:ea typeface="微软雅黑" panose="020B0503020204020204" pitchFamily="34" charset="-122"/>
              </a:rPr>
              <a:t>11.2</a:t>
            </a:r>
            <a:r>
              <a:rPr lang="zh-CN" altLang="en-US" sz="1450" dirty="0">
                <a:latin typeface="微软雅黑" panose="020B0503020204020204" pitchFamily="34" charset="-122"/>
                <a:ea typeface="微软雅黑" panose="020B0503020204020204" pitchFamily="34" charset="-122"/>
              </a:rPr>
              <a:t>亿元，其中承销团成员在</a:t>
            </a:r>
            <a:r>
              <a:rPr lang="en-US" altLang="zh-CN" sz="1450" dirty="0">
                <a:latin typeface="微软雅黑" panose="020B0503020204020204" pitchFamily="34" charset="-122"/>
                <a:ea typeface="微软雅黑" panose="020B0503020204020204" pitchFamily="34" charset="-122"/>
              </a:rPr>
              <a:t>3.2%</a:t>
            </a:r>
            <a:r>
              <a:rPr lang="zh-CN" altLang="en-US" sz="1450" dirty="0">
                <a:latin typeface="微软雅黑" panose="020B0503020204020204" pitchFamily="34" charset="-122"/>
                <a:ea typeface="微软雅黑" panose="020B0503020204020204" pitchFamily="34" charset="-122"/>
              </a:rPr>
              <a:t>价位上的投标量达到了</a:t>
            </a:r>
            <a:r>
              <a:rPr lang="en-US" altLang="zh-CN" sz="1450" dirty="0">
                <a:latin typeface="微软雅黑" panose="020B0503020204020204" pitchFamily="34" charset="-122"/>
                <a:ea typeface="微软雅黑" panose="020B0503020204020204" pitchFamily="34" charset="-122"/>
              </a:rPr>
              <a:t>51.3%</a:t>
            </a:r>
            <a:r>
              <a:rPr lang="zh-CN" altLang="en-US" sz="1450" dirty="0">
                <a:latin typeface="微软雅黑" panose="020B0503020204020204" pitchFamily="34" charset="-122"/>
                <a:ea typeface="微软雅黑" panose="020B0503020204020204" pitchFamily="34" charset="-122"/>
              </a:rPr>
              <a:t>。记账式</a:t>
            </a:r>
            <a:r>
              <a:rPr lang="en-US" altLang="zh-CN" sz="1450" dirty="0">
                <a:latin typeface="微软雅黑" panose="020B0503020204020204" pitchFamily="34" charset="-122"/>
                <a:ea typeface="微软雅黑" panose="020B0503020204020204" pitchFamily="34" charset="-122"/>
              </a:rPr>
              <a:t>(</a:t>
            </a:r>
            <a:r>
              <a:rPr lang="zh-CN" altLang="en-US" sz="1450" dirty="0">
                <a:latin typeface="微软雅黑" panose="020B0503020204020204" pitchFamily="34" charset="-122"/>
                <a:ea typeface="微软雅黑" panose="020B0503020204020204" pitchFamily="34" charset="-122"/>
              </a:rPr>
              <a:t>二期</a:t>
            </a:r>
            <a:r>
              <a:rPr lang="en-US" altLang="zh-CN" sz="1450" dirty="0">
                <a:latin typeface="微软雅黑" panose="020B0503020204020204" pitchFamily="34" charset="-122"/>
                <a:ea typeface="微软雅黑" panose="020B0503020204020204" pitchFamily="34" charset="-122"/>
              </a:rPr>
              <a:t>)</a:t>
            </a:r>
            <a:r>
              <a:rPr lang="zh-CN" altLang="en-US" sz="1450" dirty="0">
                <a:latin typeface="微软雅黑" panose="020B0503020204020204" pitchFamily="34" charset="-122"/>
                <a:ea typeface="微软雅黑" panose="020B0503020204020204" pitchFamily="34" charset="-122"/>
              </a:rPr>
              <a:t>国债为</a:t>
            </a:r>
            <a:r>
              <a:rPr lang="en-US" altLang="zh-CN" sz="1450" dirty="0">
                <a:latin typeface="微软雅黑" panose="020B0503020204020204" pitchFamily="34" charset="-122"/>
                <a:ea typeface="微软雅黑" panose="020B0503020204020204" pitchFamily="34" charset="-122"/>
              </a:rPr>
              <a:t>3</a:t>
            </a:r>
            <a:r>
              <a:rPr lang="zh-CN" altLang="en-US" sz="1450" dirty="0">
                <a:latin typeface="微软雅黑" panose="020B0503020204020204" pitchFamily="34" charset="-122"/>
                <a:ea typeface="微软雅黑" panose="020B0503020204020204" pitchFamily="34" charset="-122"/>
              </a:rPr>
              <a:t>年期短期品种，对应的利率风险并不太大，尚险些流标，可以预计年内长期国债发行将</a:t>
            </a:r>
            <a:r>
              <a:rPr lang="zh-CN" altLang="en-US" sz="1450" b="1" dirty="0">
                <a:solidFill>
                  <a:srgbClr val="C00000"/>
                </a:solidFill>
                <a:latin typeface="微软雅黑" panose="020B0503020204020204" pitchFamily="34" charset="-122"/>
                <a:ea typeface="微软雅黑" panose="020B0503020204020204" pitchFamily="34" charset="-122"/>
              </a:rPr>
              <a:t>非常艰难</a:t>
            </a:r>
            <a:r>
              <a:rPr lang="zh-CN" altLang="en-US" sz="1450" dirty="0">
                <a:latin typeface="微软雅黑" panose="020B0503020204020204" pitchFamily="34" charset="-122"/>
                <a:ea typeface="微软雅黑" panose="020B0503020204020204" pitchFamily="34" charset="-122"/>
              </a:rPr>
              <a:t>。这也意味着国债招标方式到了</a:t>
            </a:r>
            <a:r>
              <a:rPr lang="zh-CN" altLang="en-US" sz="1450" b="1" dirty="0">
                <a:solidFill>
                  <a:srgbClr val="C00000"/>
                </a:solidFill>
                <a:latin typeface="微软雅黑" panose="020B0503020204020204" pitchFamily="34" charset="-122"/>
                <a:ea typeface="微软雅黑" panose="020B0503020204020204" pitchFamily="34" charset="-122"/>
              </a:rPr>
              <a:t>非改不可</a:t>
            </a:r>
            <a:r>
              <a:rPr lang="zh-CN" altLang="en-US" sz="1450" dirty="0">
                <a:latin typeface="微软雅黑" panose="020B0503020204020204" pitchFamily="34" charset="-122"/>
                <a:ea typeface="微软雅黑" panose="020B0503020204020204" pitchFamily="34" charset="-122"/>
              </a:rPr>
              <a:t>的地步 。</a:t>
            </a:r>
          </a:p>
          <a:p>
            <a:pPr marL="285750" indent="-285750" algn="just">
              <a:lnSpc>
                <a:spcPct val="120000"/>
              </a:lnSpc>
              <a:spcAft>
                <a:spcPts val="600"/>
              </a:spcAft>
              <a:buFont typeface="Wingdings" panose="05000000000000000000" pitchFamily="2" charset="2"/>
              <a:buChar char="l"/>
            </a:pPr>
            <a:r>
              <a:rPr lang="en-US" altLang="zh-CN" sz="1450" dirty="0">
                <a:latin typeface="微软雅黑" panose="020B0503020204020204" pitchFamily="34" charset="-122"/>
                <a:ea typeface="微软雅黑" panose="020B0503020204020204" pitchFamily="34" charset="-122"/>
              </a:rPr>
              <a:t>2004</a:t>
            </a:r>
            <a:r>
              <a:rPr lang="zh-CN" altLang="en-US" sz="1450" dirty="0">
                <a:latin typeface="微软雅黑" panose="020B0503020204020204" pitchFamily="34" charset="-122"/>
                <a:ea typeface="微软雅黑" panose="020B0503020204020204" pitchFamily="34" charset="-122"/>
              </a:rPr>
              <a:t>年</a:t>
            </a:r>
            <a:r>
              <a:rPr lang="en-US" altLang="zh-CN" sz="1450" dirty="0">
                <a:latin typeface="微软雅黑" panose="020B0503020204020204" pitchFamily="34" charset="-122"/>
                <a:ea typeface="微软雅黑" panose="020B0503020204020204" pitchFamily="34" charset="-122"/>
              </a:rPr>
              <a:t>4</a:t>
            </a:r>
            <a:r>
              <a:rPr lang="zh-CN" altLang="en-US" sz="1450" dirty="0">
                <a:latin typeface="微软雅黑" panose="020B0503020204020204" pitchFamily="34" charset="-122"/>
                <a:ea typeface="微软雅黑" panose="020B0503020204020204" pitchFamily="34" charset="-122"/>
              </a:rPr>
              <a:t>月</a:t>
            </a:r>
            <a:r>
              <a:rPr lang="en-US" altLang="zh-CN" sz="1450" dirty="0">
                <a:latin typeface="微软雅黑" panose="020B0503020204020204" pitchFamily="34" charset="-122"/>
                <a:ea typeface="微软雅黑" panose="020B0503020204020204" pitchFamily="34" charset="-122"/>
              </a:rPr>
              <a:t>7</a:t>
            </a:r>
            <a:r>
              <a:rPr lang="zh-CN" altLang="en-US" sz="1450" dirty="0">
                <a:latin typeface="微软雅黑" panose="020B0503020204020204" pitchFamily="34" charset="-122"/>
                <a:ea typeface="微软雅黑" panose="020B0503020204020204" pitchFamily="34" charset="-122"/>
              </a:rPr>
              <a:t>日，财政部向</a:t>
            </a:r>
            <a:r>
              <a:rPr lang="en-US" altLang="zh-CN" sz="1450" dirty="0">
                <a:latin typeface="微软雅黑" panose="020B0503020204020204" pitchFamily="34" charset="-122"/>
                <a:ea typeface="微软雅黑" panose="020B0503020204020204" pitchFamily="34" charset="-122"/>
              </a:rPr>
              <a:t>2004</a:t>
            </a:r>
            <a:r>
              <a:rPr lang="zh-CN" altLang="en-US" sz="1450" dirty="0">
                <a:latin typeface="微软雅黑" panose="020B0503020204020204" pitchFamily="34" charset="-122"/>
                <a:ea typeface="微软雅黑" panose="020B0503020204020204" pitchFamily="34" charset="-122"/>
              </a:rPr>
              <a:t>年记账式国债承销团成员发布了</a:t>
            </a:r>
            <a:r>
              <a:rPr lang="en-US" altLang="zh-CN" sz="1450" dirty="0">
                <a:latin typeface="微软雅黑" panose="020B0503020204020204" pitchFamily="34" charset="-122"/>
                <a:ea typeface="微软雅黑" panose="020B0503020204020204" pitchFamily="34" charset="-122"/>
              </a:rPr>
              <a:t>《</a:t>
            </a:r>
            <a:r>
              <a:rPr lang="zh-CN" altLang="en-US" sz="1450" dirty="0">
                <a:latin typeface="微软雅黑" panose="020B0503020204020204" pitchFamily="34" charset="-122"/>
                <a:ea typeface="微软雅黑" panose="020B0503020204020204" pitchFamily="34" charset="-122"/>
              </a:rPr>
              <a:t>关于征求“新招标方式”意见的通知</a:t>
            </a:r>
            <a:r>
              <a:rPr lang="en-US" altLang="zh-CN" sz="1450" dirty="0">
                <a:latin typeface="微软雅黑" panose="020B0503020204020204" pitchFamily="34" charset="-122"/>
                <a:ea typeface="微软雅黑" panose="020B0503020204020204" pitchFamily="34" charset="-122"/>
              </a:rPr>
              <a:t>》</a:t>
            </a:r>
            <a:r>
              <a:rPr lang="zh-CN" altLang="en-US" sz="1450" dirty="0">
                <a:latin typeface="微软雅黑" panose="020B0503020204020204" pitchFamily="34" charset="-122"/>
                <a:ea typeface="微软雅黑" panose="020B0503020204020204" pitchFamily="34" charset="-122"/>
              </a:rPr>
              <a:t>，提出了</a:t>
            </a:r>
            <a:r>
              <a:rPr lang="zh-CN" altLang="en-US" sz="1450" b="1" dirty="0">
                <a:solidFill>
                  <a:srgbClr val="C00000"/>
                </a:solidFill>
                <a:latin typeface="微软雅黑" panose="020B0503020204020204" pitchFamily="34" charset="-122"/>
                <a:ea typeface="微软雅黑" panose="020B0503020204020204" pitchFamily="34" charset="-122"/>
              </a:rPr>
              <a:t>混合式招标</a:t>
            </a:r>
            <a:r>
              <a:rPr lang="zh-CN" altLang="en-US" sz="1450" dirty="0">
                <a:latin typeface="微软雅黑" panose="020B0503020204020204" pitchFamily="34" charset="-122"/>
                <a:ea typeface="微软雅黑" panose="020B0503020204020204" pitchFamily="34" charset="-122"/>
              </a:rPr>
              <a:t>的方法。</a:t>
            </a:r>
            <a:r>
              <a:rPr lang="en-US" altLang="zh-CN" sz="1450" dirty="0">
                <a:latin typeface="微软雅黑" panose="020B0503020204020204" pitchFamily="34" charset="-122"/>
                <a:ea typeface="微软雅黑" panose="020B0503020204020204" pitchFamily="34" charset="-122"/>
              </a:rPr>
              <a:t>4</a:t>
            </a:r>
            <a:r>
              <a:rPr lang="zh-CN" altLang="en-US" sz="1450" dirty="0">
                <a:latin typeface="微软雅黑" panose="020B0503020204020204" pitchFamily="34" charset="-122"/>
                <a:ea typeface="微软雅黑" panose="020B0503020204020204" pitchFamily="34" charset="-122"/>
              </a:rPr>
              <a:t>月</a:t>
            </a:r>
            <a:r>
              <a:rPr lang="en-US" altLang="zh-CN" sz="1450" dirty="0">
                <a:latin typeface="微软雅黑" panose="020B0503020204020204" pitchFamily="34" charset="-122"/>
                <a:ea typeface="微软雅黑" panose="020B0503020204020204" pitchFamily="34" charset="-122"/>
              </a:rPr>
              <a:t>20</a:t>
            </a:r>
            <a:r>
              <a:rPr lang="zh-CN" altLang="en-US" sz="1450" dirty="0">
                <a:latin typeface="微软雅黑" panose="020B0503020204020204" pitchFamily="34" charset="-122"/>
                <a:ea typeface="微软雅黑" panose="020B0503020204020204" pitchFamily="34" charset="-122"/>
              </a:rPr>
              <a:t>日，财政部在</a:t>
            </a:r>
            <a:r>
              <a:rPr lang="en-US" altLang="zh-CN" sz="1450" dirty="0">
                <a:latin typeface="微软雅黑" panose="020B0503020204020204" pitchFamily="34" charset="-122"/>
                <a:ea typeface="微软雅黑" panose="020B0503020204020204" pitchFamily="34" charset="-122"/>
              </a:rPr>
              <a:t>2004</a:t>
            </a:r>
            <a:r>
              <a:rPr lang="zh-CN" altLang="en-US" sz="1450" dirty="0">
                <a:latin typeface="微软雅黑" panose="020B0503020204020204" pitchFamily="34" charset="-122"/>
                <a:ea typeface="微软雅黑" panose="020B0503020204020204" pitchFamily="34" charset="-122"/>
              </a:rPr>
              <a:t>年记账式（三期）国债中</a:t>
            </a:r>
            <a:r>
              <a:rPr lang="zh-CN" altLang="en-US" sz="1450" b="1" dirty="0">
                <a:solidFill>
                  <a:srgbClr val="C00000"/>
                </a:solidFill>
                <a:latin typeface="微软雅黑" panose="020B0503020204020204" pitchFamily="34" charset="-122"/>
                <a:ea typeface="微软雅黑" panose="020B0503020204020204" pitchFamily="34" charset="-122"/>
              </a:rPr>
              <a:t>首次采用</a:t>
            </a:r>
            <a:r>
              <a:rPr lang="zh-CN" altLang="en-US" sz="1450" dirty="0">
                <a:latin typeface="微软雅黑" panose="020B0503020204020204" pitchFamily="34" charset="-122"/>
                <a:ea typeface="微软雅黑" panose="020B0503020204020204" pitchFamily="34" charset="-122"/>
              </a:rPr>
              <a:t>了混合式招标方式，并成功完成国债发行任务。事实证明，混合式招标方式符合当前我国国债市场形势，效果也非常明显，立即取代了荷兰式招标，成为我国当前主要的国债招标方式。</a:t>
            </a:r>
          </a:p>
          <a:p>
            <a:pPr marL="285750" indent="-285750" algn="just">
              <a:lnSpc>
                <a:spcPct val="120000"/>
              </a:lnSpc>
              <a:spcAft>
                <a:spcPts val="600"/>
              </a:spcAft>
              <a:buFont typeface="Wingdings" panose="05000000000000000000" pitchFamily="2" charset="2"/>
              <a:buChar char="l"/>
            </a:pPr>
            <a:r>
              <a:rPr lang="zh-CN" altLang="en-US" sz="1450" dirty="0">
                <a:latin typeface="微软雅黑" panose="020B0503020204020204" pitchFamily="34" charset="-122"/>
                <a:ea typeface="微软雅黑" panose="020B0503020204020204" pitchFamily="34" charset="-122"/>
              </a:rPr>
              <a:t>在多年实践基础上，我国不断健全完善“</a:t>
            </a:r>
            <a:r>
              <a:rPr lang="en-US" altLang="zh-CN" sz="1450" dirty="0">
                <a:latin typeface="微软雅黑" panose="020B0503020204020204" pitchFamily="34" charset="-122"/>
                <a:ea typeface="微软雅黑" panose="020B0503020204020204" pitchFamily="34" charset="-122"/>
              </a:rPr>
              <a:t>1</a:t>
            </a:r>
            <a:r>
              <a:rPr lang="zh-CN" altLang="en-US" sz="1450" dirty="0">
                <a:latin typeface="微软雅黑" panose="020B0503020204020204" pitchFamily="34" charset="-122"/>
                <a:ea typeface="微软雅黑" panose="020B0503020204020204" pitchFamily="34" charset="-122"/>
              </a:rPr>
              <a:t>年期以下国债采用多重价位招标、关键期限国债采用混合式招标、超长期国债采用单一价位招标”的发行体系 ，通过鼓励充分竞争揭示国债真实价格，促进市场健康发展。</a:t>
            </a:r>
          </a:p>
          <a:p>
            <a:pPr marL="285750" indent="-285750" algn="just">
              <a:lnSpc>
                <a:spcPct val="120000"/>
              </a:lnSpc>
              <a:spcAft>
                <a:spcPts val="600"/>
              </a:spcAft>
              <a:buFont typeface="Wingdings" panose="05000000000000000000" pitchFamily="2" charset="2"/>
              <a:buChar char="l"/>
            </a:pPr>
            <a:r>
              <a:rPr lang="en-US" altLang="zh-CN" sz="1450" dirty="0">
                <a:latin typeface="微软雅黑" panose="020B0503020204020204" pitchFamily="34" charset="-122"/>
                <a:ea typeface="微软雅黑" panose="020B0503020204020204" pitchFamily="34" charset="-122"/>
              </a:rPr>
              <a:t>2016</a:t>
            </a:r>
            <a:r>
              <a:rPr lang="zh-CN" altLang="en-US" sz="1450" dirty="0">
                <a:latin typeface="微软雅黑" panose="020B0503020204020204" pitchFamily="34" charset="-122"/>
                <a:ea typeface="微软雅黑" panose="020B0503020204020204" pitchFamily="34" charset="-122"/>
              </a:rPr>
              <a:t>年起，</a:t>
            </a:r>
            <a:r>
              <a:rPr lang="en-US" altLang="zh-CN" sz="1450" b="1" dirty="0">
                <a:solidFill>
                  <a:srgbClr val="C00000"/>
                </a:solidFill>
                <a:latin typeface="微软雅黑" panose="020B0503020204020204" pitchFamily="34" charset="-122"/>
                <a:ea typeface="微软雅黑" panose="020B0503020204020204" pitchFamily="34" charset="-122"/>
              </a:rPr>
              <a:t>10</a:t>
            </a:r>
            <a:r>
              <a:rPr lang="zh-CN" altLang="en-US" sz="1450" b="1" dirty="0">
                <a:solidFill>
                  <a:srgbClr val="C00000"/>
                </a:solidFill>
                <a:latin typeface="微软雅黑" panose="020B0503020204020204" pitchFamily="34" charset="-122"/>
                <a:ea typeface="微软雅黑" panose="020B0503020204020204" pitchFamily="34" charset="-122"/>
              </a:rPr>
              <a:t>年期</a:t>
            </a:r>
            <a:r>
              <a:rPr lang="en-US" altLang="zh-CN" sz="1450" b="1" dirty="0">
                <a:solidFill>
                  <a:srgbClr val="C00000"/>
                </a:solidFill>
                <a:latin typeface="微软雅黑" panose="020B0503020204020204" pitchFamily="34" charset="-122"/>
                <a:ea typeface="微软雅黑" panose="020B0503020204020204" pitchFamily="34" charset="-122"/>
              </a:rPr>
              <a:t>(</a:t>
            </a:r>
            <a:r>
              <a:rPr lang="zh-CN" altLang="en-US" sz="1450" b="1" dirty="0">
                <a:solidFill>
                  <a:srgbClr val="C00000"/>
                </a:solidFill>
                <a:latin typeface="微软雅黑" panose="020B0503020204020204" pitchFamily="34" charset="-122"/>
                <a:ea typeface="微软雅黑" panose="020B0503020204020204" pitchFamily="34" charset="-122"/>
              </a:rPr>
              <a:t>不含</a:t>
            </a:r>
            <a:r>
              <a:rPr lang="en-US" altLang="zh-CN" sz="1450" b="1" dirty="0">
                <a:solidFill>
                  <a:srgbClr val="C00000"/>
                </a:solidFill>
                <a:latin typeface="微软雅黑" panose="020B0503020204020204" pitchFamily="34" charset="-122"/>
                <a:ea typeface="微软雅黑" panose="020B0503020204020204" pitchFamily="34" charset="-122"/>
              </a:rPr>
              <a:t>)</a:t>
            </a:r>
            <a:r>
              <a:rPr lang="zh-CN" altLang="en-US" sz="1450" b="1" dirty="0">
                <a:solidFill>
                  <a:srgbClr val="C00000"/>
                </a:solidFill>
                <a:latin typeface="微软雅黑" panose="020B0503020204020204" pitchFamily="34" charset="-122"/>
                <a:ea typeface="微软雅黑" panose="020B0503020204020204" pitchFamily="34" charset="-122"/>
              </a:rPr>
              <a:t>以上</a:t>
            </a:r>
            <a:r>
              <a:rPr lang="zh-CN" altLang="en-US" sz="1450" dirty="0">
                <a:latin typeface="微软雅黑" panose="020B0503020204020204" pitchFamily="34" charset="-122"/>
                <a:ea typeface="微软雅黑" panose="020B0503020204020204" pitchFamily="34" charset="-122"/>
              </a:rPr>
              <a:t>记账式国债采用单一价位招标方式</a:t>
            </a:r>
            <a:r>
              <a:rPr lang="en-US" altLang="zh-CN" sz="1450" dirty="0">
                <a:latin typeface="微软雅黑" panose="020B0503020204020204" pitchFamily="34" charset="-122"/>
                <a:ea typeface="微软雅黑" panose="020B0503020204020204" pitchFamily="34" charset="-122"/>
              </a:rPr>
              <a:t>(</a:t>
            </a:r>
            <a:r>
              <a:rPr lang="zh-CN" altLang="en-US" sz="1450" dirty="0">
                <a:latin typeface="微软雅黑" panose="020B0503020204020204" pitchFamily="34" charset="-122"/>
                <a:ea typeface="微软雅黑" panose="020B0503020204020204" pitchFamily="34" charset="-122"/>
              </a:rPr>
              <a:t>即荷兰式招标</a:t>
            </a:r>
            <a:r>
              <a:rPr lang="en-US" altLang="zh-CN" sz="1450" dirty="0">
                <a:latin typeface="微软雅黑" panose="020B0503020204020204" pitchFamily="34" charset="-122"/>
                <a:ea typeface="微软雅黑" panose="020B0503020204020204" pitchFamily="34" charset="-122"/>
              </a:rPr>
              <a:t>)</a:t>
            </a:r>
            <a:r>
              <a:rPr lang="zh-CN" altLang="en-US" sz="1450" dirty="0">
                <a:latin typeface="微软雅黑" panose="020B0503020204020204" pitchFamily="34" charset="-122"/>
                <a:ea typeface="微软雅黑" panose="020B0503020204020204" pitchFamily="34" charset="-122"/>
              </a:rPr>
              <a:t>，</a:t>
            </a:r>
            <a:r>
              <a:rPr lang="en-US" altLang="zh-CN" sz="1450" b="1" dirty="0">
                <a:solidFill>
                  <a:srgbClr val="C00000"/>
                </a:solidFill>
                <a:latin typeface="微软雅黑" panose="020B0503020204020204" pitchFamily="34" charset="-122"/>
                <a:ea typeface="微软雅黑" panose="020B0503020204020204" pitchFamily="34" charset="-122"/>
              </a:rPr>
              <a:t>10</a:t>
            </a:r>
            <a:r>
              <a:rPr lang="zh-CN" altLang="en-US" sz="1450" b="1" dirty="0">
                <a:solidFill>
                  <a:srgbClr val="C00000"/>
                </a:solidFill>
                <a:latin typeface="微软雅黑" panose="020B0503020204020204" pitchFamily="34" charset="-122"/>
                <a:ea typeface="微软雅黑" panose="020B0503020204020204" pitchFamily="34" charset="-122"/>
              </a:rPr>
              <a:t>年期</a:t>
            </a:r>
            <a:r>
              <a:rPr lang="en-US" altLang="zh-CN" sz="1450" b="1" dirty="0">
                <a:solidFill>
                  <a:srgbClr val="C00000"/>
                </a:solidFill>
                <a:latin typeface="微软雅黑" panose="020B0503020204020204" pitchFamily="34" charset="-122"/>
                <a:ea typeface="微软雅黑" panose="020B0503020204020204" pitchFamily="34" charset="-122"/>
              </a:rPr>
              <a:t>(</a:t>
            </a:r>
            <a:r>
              <a:rPr lang="zh-CN" altLang="en-US" sz="1450" b="1" dirty="0">
                <a:solidFill>
                  <a:srgbClr val="C00000"/>
                </a:solidFill>
                <a:latin typeface="微软雅黑" panose="020B0503020204020204" pitchFamily="34" charset="-122"/>
                <a:ea typeface="微软雅黑" panose="020B0503020204020204" pitchFamily="34" charset="-122"/>
              </a:rPr>
              <a:t>含</a:t>
            </a:r>
            <a:r>
              <a:rPr lang="en-US" altLang="zh-CN" sz="1450" b="1" dirty="0">
                <a:solidFill>
                  <a:srgbClr val="C00000"/>
                </a:solidFill>
                <a:latin typeface="微软雅黑" panose="020B0503020204020204" pitchFamily="34" charset="-122"/>
                <a:ea typeface="微软雅黑" panose="020B0503020204020204" pitchFamily="34" charset="-122"/>
              </a:rPr>
              <a:t>)</a:t>
            </a:r>
            <a:r>
              <a:rPr lang="zh-CN" altLang="en-US" sz="1450" b="1" dirty="0">
                <a:solidFill>
                  <a:srgbClr val="C00000"/>
                </a:solidFill>
                <a:latin typeface="微软雅黑" panose="020B0503020204020204" pitchFamily="34" charset="-122"/>
                <a:ea typeface="微软雅黑" panose="020B0503020204020204" pitchFamily="34" charset="-122"/>
              </a:rPr>
              <a:t>以下</a:t>
            </a:r>
            <a:r>
              <a:rPr lang="zh-CN" altLang="en-US" sz="1450" dirty="0">
                <a:latin typeface="微软雅黑" panose="020B0503020204020204" pitchFamily="34" charset="-122"/>
                <a:ea typeface="微软雅黑" panose="020B0503020204020204" pitchFamily="34" charset="-122"/>
              </a:rPr>
              <a:t>采用混合式招标。改革以后，承销团成员投标时，可以更加放松、主动。</a:t>
            </a:r>
          </a:p>
        </p:txBody>
      </p:sp>
      <p:sp>
        <p:nvSpPr>
          <p:cNvPr id="4" name="箭头: 下 3">
            <a:extLst>
              <a:ext uri="{FF2B5EF4-FFF2-40B4-BE49-F238E27FC236}">
                <a16:creationId xmlns:a16="http://schemas.microsoft.com/office/drawing/2014/main" id="{A1F6D17F-F706-4115-ADA2-8829743F9B86}"/>
              </a:ext>
            </a:extLst>
          </p:cNvPr>
          <p:cNvSpPr/>
          <p:nvPr/>
        </p:nvSpPr>
        <p:spPr>
          <a:xfrm>
            <a:off x="179512" y="730168"/>
            <a:ext cx="360040" cy="5884763"/>
          </a:xfrm>
          <a:prstGeom prst="downArrow">
            <a:avLst>
              <a:gd name="adj1" fmla="val 43454"/>
              <a:gd name="adj2" fmla="val 184186"/>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6951914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24</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443889"/>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5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国债预发行</a:t>
              </a: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六</a:t>
            </a:r>
          </a:p>
        </p:txBody>
      </p:sp>
    </p:spTree>
    <p:extLst>
      <p:ext uri="{BB962C8B-B14F-4D97-AF65-F5344CB8AC3E}">
        <p14:creationId xmlns:p14="http://schemas.microsoft.com/office/powerpoint/2010/main" val="6977087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A694A97C-9E8A-4F35-BD07-F5E0D7FB5B95}"/>
              </a:ext>
            </a:extLst>
          </p:cNvPr>
          <p:cNvSpPr>
            <a:spLocks noGrp="1"/>
          </p:cNvSpPr>
          <p:nvPr>
            <p:ph type="sldNum" sz="quarter" idx="12"/>
          </p:nvPr>
        </p:nvSpPr>
        <p:spPr/>
        <p:txBody>
          <a:bodyPr/>
          <a:lstStyle/>
          <a:p>
            <a:pPr>
              <a:defRPr/>
            </a:pPr>
            <a:fld id="{30F11AE2-8E3C-4A92-9BBF-8CC289021EE2}" type="slidenum">
              <a:rPr lang="zh-CN" altLang="en-US" smtClean="0"/>
              <a:pPr>
                <a:defRPr/>
              </a:pPr>
              <a:t>25</a:t>
            </a:fld>
            <a:endParaRPr lang="zh-CN" altLang="en-US"/>
          </a:p>
        </p:txBody>
      </p:sp>
      <p:sp>
        <p:nvSpPr>
          <p:cNvPr id="4" name="文本框 3">
            <a:extLst>
              <a:ext uri="{FF2B5EF4-FFF2-40B4-BE49-F238E27FC236}">
                <a16:creationId xmlns:a16="http://schemas.microsoft.com/office/drawing/2014/main" id="{A20498B5-BF94-47E8-AEC6-C0B7B1D8EB73}"/>
              </a:ext>
            </a:extLst>
          </p:cNvPr>
          <p:cNvSpPr txBox="1"/>
          <p:nvPr/>
        </p:nvSpPr>
        <p:spPr>
          <a:xfrm>
            <a:off x="611560" y="888756"/>
            <a:ext cx="7920880" cy="1156855"/>
          </a:xfrm>
          <a:prstGeom prst="rect">
            <a:avLst/>
          </a:prstGeom>
          <a:noFill/>
        </p:spPr>
        <p:txBody>
          <a:bodyPr wrap="square">
            <a:spAutoFit/>
          </a:bodyPr>
          <a:lstStyle/>
          <a:p>
            <a:pPr indent="421200" algn="just">
              <a:lnSpc>
                <a:spcPct val="150000"/>
              </a:lnSpc>
              <a:spcAft>
                <a:spcPts val="600"/>
              </a:spcAft>
            </a:pPr>
            <a:r>
              <a:rPr lang="zh-CN" altLang="en-US"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国债预发行是指</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以即将发行的记账式国债为标的</a:t>
            </a:r>
            <a:r>
              <a:rPr lang="zh-CN" altLang="en-US"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进行的债券买卖行为，也就是买卖双方在国债正式招标发行前的特定期间进行国债交易，并在国债招标完成后按照约定的价格进行资金和国债交收的交易行为。</a:t>
            </a:r>
            <a:endPar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6" name="文本框 5">
            <a:extLst>
              <a:ext uri="{FF2B5EF4-FFF2-40B4-BE49-F238E27FC236}">
                <a16:creationId xmlns:a16="http://schemas.microsoft.com/office/drawing/2014/main" id="{19661CC5-333F-4C89-8F2C-45BE6665E689}"/>
              </a:ext>
            </a:extLst>
          </p:cNvPr>
          <p:cNvSpPr txBox="1"/>
          <p:nvPr/>
        </p:nvSpPr>
        <p:spPr>
          <a:xfrm>
            <a:off x="827584" y="2132856"/>
            <a:ext cx="5416868"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rPr>
              <a:t>一、上海证券交易所的国债预发行交易</a:t>
            </a:r>
          </a:p>
        </p:txBody>
      </p:sp>
      <p:sp>
        <p:nvSpPr>
          <p:cNvPr id="8" name="文本框 7">
            <a:extLst>
              <a:ext uri="{FF2B5EF4-FFF2-40B4-BE49-F238E27FC236}">
                <a16:creationId xmlns:a16="http://schemas.microsoft.com/office/drawing/2014/main" id="{6F3A4BBC-6C35-4AF6-A22E-BCAB5A29DF4C}"/>
              </a:ext>
            </a:extLst>
          </p:cNvPr>
          <p:cNvSpPr txBox="1"/>
          <p:nvPr/>
        </p:nvSpPr>
        <p:spPr>
          <a:xfrm>
            <a:off x="611560" y="2681766"/>
            <a:ext cx="7920880" cy="3901453"/>
          </a:xfrm>
          <a:prstGeom prst="rect">
            <a:avLst/>
          </a:prstGeom>
          <a:noFill/>
        </p:spPr>
        <p:txBody>
          <a:bodyPr wrap="square">
            <a:spAutoFit/>
          </a:bodyPr>
          <a:lstStyle/>
          <a:p>
            <a:pPr indent="421200" algn="just">
              <a:lnSpc>
                <a:spcPct val="150000"/>
              </a:lnSpc>
              <a:spcAft>
                <a:spcPts val="600"/>
              </a:spcAft>
            </a:pPr>
            <a:r>
              <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2013</a:t>
            </a:r>
            <a:r>
              <a:rPr lang="zh-CN" altLang="en-US"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a:t>
            </a:r>
            <a:r>
              <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10</a:t>
            </a:r>
            <a:r>
              <a:rPr lang="zh-CN" altLang="en-US"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月，上海证券交易所正式开始进行国债预发行交易，初期试点券种只有</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七年期记账式国债</a:t>
            </a:r>
            <a:r>
              <a:rPr lang="zh-CN" altLang="en-US"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2014</a:t>
            </a:r>
            <a:r>
              <a:rPr lang="zh-CN" altLang="en-US"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a:t>
            </a:r>
            <a:r>
              <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6</a:t>
            </a:r>
            <a:r>
              <a:rPr lang="zh-CN" altLang="en-US"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月将券种</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扩大至全部关键期限</a:t>
            </a:r>
            <a:r>
              <a:rPr lang="zh-CN" altLang="en-US"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p>
          <a:p>
            <a:pPr indent="421200" algn="just">
              <a:lnSpc>
                <a:spcPct val="150000"/>
              </a:lnSpc>
              <a:spcAft>
                <a:spcPts val="600"/>
              </a:spcAft>
            </a:pPr>
            <a:r>
              <a:rPr lang="zh-CN" altLang="en-US"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从境外经验来看，国债预发行业务在成熟市场非常普遍，是各国利率市场化进程中完善国债市场化发行制度的重要配套举措。</a:t>
            </a:r>
          </a:p>
          <a:p>
            <a:pPr indent="421200" algn="just">
              <a:lnSpc>
                <a:spcPct val="150000"/>
              </a:lnSpc>
              <a:spcAft>
                <a:spcPts val="600"/>
              </a:spcAft>
            </a:pPr>
            <a:r>
              <a:rPr lang="zh-CN" altLang="en-US"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目前，在我国证券市场推出国债预发行业务，具有以下重要意义：</a:t>
            </a:r>
            <a:endPar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600"/>
              </a:spcAft>
              <a:buFont typeface="Wingdings" panose="05000000000000000000" pitchFamily="2" charset="2"/>
              <a:buChar char="l"/>
            </a:pPr>
            <a:r>
              <a:rPr lang="zh-CN" altLang="en-US"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一是有助于进一步改善国债市场价格发现功能，促进国债市场功能的充分发挥，在一定程度上可以避免国债发行流标；</a:t>
            </a:r>
            <a:endParaRPr lang="en-US"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600"/>
              </a:spcAft>
              <a:buFont typeface="Wingdings" panose="05000000000000000000" pitchFamily="2" charset="2"/>
              <a:buChar char="l"/>
            </a:pPr>
            <a:r>
              <a:rPr lang="zh-CN" altLang="en-US"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二是国债承销商可以提前将国债销售出去，有助于其锁定客户认购意向，提高国债投标的准确性，降低国债承销风险；</a:t>
            </a:r>
            <a:endParaRPr lang="en-US"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150000"/>
              </a:lnSpc>
              <a:spcAft>
                <a:spcPts val="600"/>
              </a:spcAft>
              <a:buFont typeface="Wingdings" panose="05000000000000000000" pitchFamily="2" charset="2"/>
              <a:buChar char="l"/>
            </a:pPr>
            <a:r>
              <a:rPr lang="zh-CN" altLang="en-US"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三是投资者可以间接参与国债发行过程，提前锁定投资收益。</a:t>
            </a:r>
          </a:p>
        </p:txBody>
      </p:sp>
    </p:spTree>
    <p:extLst>
      <p:ext uri="{BB962C8B-B14F-4D97-AF65-F5344CB8AC3E}">
        <p14:creationId xmlns:p14="http://schemas.microsoft.com/office/powerpoint/2010/main" val="15737299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017F2A60-A851-44C1-9512-CEE516798856}"/>
              </a:ext>
            </a:extLst>
          </p:cNvPr>
          <p:cNvSpPr>
            <a:spLocks noGrp="1"/>
          </p:cNvSpPr>
          <p:nvPr>
            <p:ph type="sldNum" sz="quarter" idx="12"/>
          </p:nvPr>
        </p:nvSpPr>
        <p:spPr/>
        <p:txBody>
          <a:bodyPr/>
          <a:lstStyle/>
          <a:p>
            <a:pPr>
              <a:defRPr/>
            </a:pPr>
            <a:fld id="{30F11AE2-8E3C-4A92-9BBF-8CC289021EE2}" type="slidenum">
              <a:rPr lang="zh-CN" altLang="en-US" smtClean="0"/>
              <a:pPr>
                <a:defRPr/>
              </a:pPr>
              <a:t>26</a:t>
            </a:fld>
            <a:endParaRPr lang="zh-CN" altLang="en-US"/>
          </a:p>
        </p:txBody>
      </p:sp>
      <p:sp>
        <p:nvSpPr>
          <p:cNvPr id="4" name="文本框 3">
            <a:extLst>
              <a:ext uri="{FF2B5EF4-FFF2-40B4-BE49-F238E27FC236}">
                <a16:creationId xmlns:a16="http://schemas.microsoft.com/office/drawing/2014/main" id="{DAF511B9-5E70-4A3F-A4C3-D555207ACAF0}"/>
              </a:ext>
            </a:extLst>
          </p:cNvPr>
          <p:cNvSpPr txBox="1"/>
          <p:nvPr/>
        </p:nvSpPr>
        <p:spPr>
          <a:xfrm>
            <a:off x="395536" y="825595"/>
            <a:ext cx="8352928" cy="5206810"/>
          </a:xfrm>
          <a:prstGeom prst="rect">
            <a:avLst/>
          </a:prstGeom>
          <a:noFill/>
        </p:spPr>
        <p:txBody>
          <a:bodyPr wrap="square">
            <a:spAutoFit/>
          </a:bodyPr>
          <a:lstStyle/>
          <a:p>
            <a:pPr indent="421200" algn="just">
              <a:lnSpc>
                <a:spcPct val="150000"/>
              </a:lnSpc>
              <a:spcAft>
                <a:spcPts val="600"/>
              </a:spcAft>
            </a:pPr>
            <a:r>
              <a:rPr lang="zh-CN" altLang="en-US" sz="15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国债预发行的</a:t>
            </a:r>
            <a:r>
              <a:rPr lang="zh-CN" altLang="en-US" sz="15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参与主体</a:t>
            </a:r>
            <a:r>
              <a:rPr lang="zh-CN" altLang="en-US" sz="15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主要有两类。</a:t>
            </a:r>
            <a:r>
              <a:rPr lang="zh-CN" altLang="en-US" sz="1500" b="1"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一是</a:t>
            </a:r>
            <a:r>
              <a:rPr lang="zh-CN" altLang="en-US" sz="15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可参与上海证券交易所债券交易的证券公司、银行、基金管理公司、保险公司等金融机构。</a:t>
            </a:r>
            <a:r>
              <a:rPr lang="zh-CN" altLang="en-US" sz="1500" b="1"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二是</a:t>
            </a:r>
            <a:r>
              <a:rPr lang="zh-CN" altLang="en-US" sz="15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符合上交所债券市场投资者适当性管理相关规定的其他专业投资者，包括具备相应条件、经申请成为债券市场专业投资者的个人、法人和其他组织。</a:t>
            </a:r>
          </a:p>
          <a:p>
            <a:pPr indent="421200" algn="just">
              <a:lnSpc>
                <a:spcPct val="150000"/>
              </a:lnSpc>
              <a:spcAft>
                <a:spcPts val="600"/>
              </a:spcAft>
            </a:pPr>
            <a:r>
              <a:rPr lang="zh-CN" altLang="en-US" sz="15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持有或者租用上交所交易单元的市场参与人，通过其持有或者租用的交易单元参与国债预发行交易。其他专业投资者则需要</a:t>
            </a:r>
            <a:r>
              <a:rPr lang="zh-CN" altLang="en-US" sz="15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委托证券公司</a:t>
            </a:r>
            <a:r>
              <a:rPr lang="zh-CN" altLang="en-US" sz="15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参与国债预发行交易。证券公司在接受投资者国债预发行交易的委托前，会对其是否具有上交所债券专业投资者资格进行确认，并向其揭示相关风险以及签署风险揭示书。</a:t>
            </a:r>
          </a:p>
          <a:p>
            <a:pPr indent="421200" algn="just">
              <a:lnSpc>
                <a:spcPct val="150000"/>
              </a:lnSpc>
              <a:spcAft>
                <a:spcPts val="600"/>
              </a:spcAft>
            </a:pPr>
            <a:r>
              <a:rPr lang="zh-CN" altLang="en-US" sz="15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在国债预发行交易中，除</a:t>
            </a:r>
            <a:r>
              <a:rPr lang="zh-CN" altLang="en-US" sz="15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国债承销商</a:t>
            </a:r>
            <a:r>
              <a:rPr lang="zh-CN" altLang="en-US" sz="15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可以在规定的额度内净卖出外，其他专业投资者只有在买入之后才能卖出，而不得净卖出。</a:t>
            </a:r>
          </a:p>
          <a:p>
            <a:pPr indent="421200" algn="just">
              <a:lnSpc>
                <a:spcPct val="150000"/>
              </a:lnSpc>
              <a:spcAft>
                <a:spcPts val="600"/>
              </a:spcAft>
            </a:pPr>
            <a:r>
              <a:rPr lang="zh-CN" altLang="en-US" sz="15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需要注意的是，国债预发行交易申报数量应为</a:t>
            </a:r>
            <a:r>
              <a:rPr lang="en-US" altLang="zh-CN" sz="15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1000</a:t>
            </a:r>
            <a:r>
              <a:rPr lang="zh-CN" altLang="en-US" sz="15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手（</a:t>
            </a:r>
            <a:r>
              <a:rPr lang="en-US" altLang="zh-CN" sz="15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100</a:t>
            </a:r>
            <a:r>
              <a:rPr lang="zh-CN" altLang="en-US" sz="15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万元面值）或其整数倍</a:t>
            </a:r>
            <a:r>
              <a:rPr lang="zh-CN" altLang="en-US" sz="15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，对投资者的资金要求较高。</a:t>
            </a:r>
          </a:p>
          <a:p>
            <a:pPr indent="421200" algn="just">
              <a:lnSpc>
                <a:spcPct val="150000"/>
              </a:lnSpc>
              <a:spcAft>
                <a:spcPts val="600"/>
              </a:spcAft>
            </a:pPr>
            <a:r>
              <a:rPr lang="zh-CN" altLang="en-US" sz="15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国债预发行交易在证券交易所进行交易，充分发挥了交易所债券市场的特点和优势，如集中竞价、净额结算、</a:t>
            </a:r>
            <a:r>
              <a:rPr lang="en-US" altLang="zh-CN" sz="15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T+0</a:t>
            </a:r>
            <a:r>
              <a:rPr lang="zh-CN" altLang="en-US" sz="15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回转交易等，交易更加具备连续性和流动性。可以说，国债预发行既为承销商提供了新的承销手段，也为投资者参与一级市场国债投资提供了新的渠道。</a:t>
            </a:r>
          </a:p>
        </p:txBody>
      </p:sp>
    </p:spTree>
    <p:extLst>
      <p:ext uri="{BB962C8B-B14F-4D97-AF65-F5344CB8AC3E}">
        <p14:creationId xmlns:p14="http://schemas.microsoft.com/office/powerpoint/2010/main" val="850068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265AA288-FAE9-4C74-9AC2-F2F853E7091B}"/>
              </a:ext>
            </a:extLst>
          </p:cNvPr>
          <p:cNvSpPr>
            <a:spLocks noGrp="1"/>
          </p:cNvSpPr>
          <p:nvPr>
            <p:ph type="sldNum" sz="quarter" idx="12"/>
          </p:nvPr>
        </p:nvSpPr>
        <p:spPr/>
        <p:txBody>
          <a:bodyPr/>
          <a:lstStyle/>
          <a:p>
            <a:pPr>
              <a:defRPr/>
            </a:pPr>
            <a:fld id="{30F11AE2-8E3C-4A92-9BBF-8CC289021EE2}" type="slidenum">
              <a:rPr lang="zh-CN" altLang="en-US" smtClean="0"/>
              <a:pPr>
                <a:defRPr/>
              </a:pPr>
              <a:t>27</a:t>
            </a:fld>
            <a:endParaRPr lang="zh-CN" altLang="en-US"/>
          </a:p>
        </p:txBody>
      </p:sp>
      <p:sp>
        <p:nvSpPr>
          <p:cNvPr id="4" name="文本框 3">
            <a:extLst>
              <a:ext uri="{FF2B5EF4-FFF2-40B4-BE49-F238E27FC236}">
                <a16:creationId xmlns:a16="http://schemas.microsoft.com/office/drawing/2014/main" id="{AC71B011-ECB6-4551-87B8-0A6AE54051A9}"/>
              </a:ext>
            </a:extLst>
          </p:cNvPr>
          <p:cNvSpPr txBox="1"/>
          <p:nvPr/>
        </p:nvSpPr>
        <p:spPr>
          <a:xfrm>
            <a:off x="827584" y="1052736"/>
            <a:ext cx="5416868"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rPr>
              <a:t>二、银行间债券市场的国债预发行交易</a:t>
            </a:r>
          </a:p>
        </p:txBody>
      </p:sp>
      <p:sp>
        <p:nvSpPr>
          <p:cNvPr id="6" name="文本框 5">
            <a:extLst>
              <a:ext uri="{FF2B5EF4-FFF2-40B4-BE49-F238E27FC236}">
                <a16:creationId xmlns:a16="http://schemas.microsoft.com/office/drawing/2014/main" id="{746683EF-0F90-4BB8-9C2C-72A3D1910368}"/>
              </a:ext>
            </a:extLst>
          </p:cNvPr>
          <p:cNvSpPr txBox="1"/>
          <p:nvPr/>
        </p:nvSpPr>
        <p:spPr>
          <a:xfrm>
            <a:off x="611560" y="1772816"/>
            <a:ext cx="7704856" cy="3449791"/>
          </a:xfrm>
          <a:prstGeom prst="rect">
            <a:avLst/>
          </a:prstGeom>
          <a:noFill/>
        </p:spPr>
        <p:txBody>
          <a:bodyPr wrap="square">
            <a:spAutoFit/>
          </a:bodyPr>
          <a:lstStyle/>
          <a:p>
            <a:pPr indent="421200" algn="just">
              <a:lnSpc>
                <a:spcPct val="150000"/>
              </a:lnSpc>
              <a:spcAft>
                <a:spcPts val="600"/>
              </a:spcAft>
            </a:pPr>
            <a:r>
              <a:rPr lang="zh-CN" altLang="en-US"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预发行制度最早选择在</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上交所</a:t>
            </a:r>
            <a:r>
              <a:rPr lang="zh-CN" altLang="en-US"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建立。然而众所周知，银行间市场才是国债发行交易的主场所，大量交易者都集中于此，而交易所投资者则明显偏少，因此银行间债券市场的国债预发行交易制度建设也很快提上议事日程。</a:t>
            </a:r>
            <a:r>
              <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2014</a:t>
            </a:r>
            <a:r>
              <a:rPr lang="zh-CN" altLang="en-US"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a:t>
            </a:r>
            <a:r>
              <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12</a:t>
            </a:r>
            <a:r>
              <a:rPr lang="zh-CN" altLang="en-US"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月，央行在发布了</a:t>
            </a:r>
            <a:r>
              <a:rPr lang="en-US" altLang="zh-CN"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全国银行间债券市场债券预发行管理办法</a:t>
            </a:r>
            <a:r>
              <a:rPr lang="en-US" altLang="zh-CN"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p>
          <a:p>
            <a:pPr indent="421200" algn="just">
              <a:lnSpc>
                <a:spcPct val="150000"/>
              </a:lnSpc>
              <a:spcAft>
                <a:spcPts val="600"/>
              </a:spcAft>
            </a:pPr>
            <a:r>
              <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2016</a:t>
            </a:r>
            <a:r>
              <a:rPr lang="zh-CN" altLang="en-US"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a:t>
            </a:r>
            <a:r>
              <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12</a:t>
            </a:r>
            <a:r>
              <a:rPr lang="zh-CN" altLang="en-US"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月</a:t>
            </a:r>
            <a:r>
              <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14</a:t>
            </a:r>
            <a:r>
              <a:rPr lang="zh-CN" altLang="en-US"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日，国家开发银行发布公告，</a:t>
            </a:r>
            <a:r>
              <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2016</a:t>
            </a:r>
            <a:r>
              <a:rPr lang="zh-CN" altLang="en-US"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年第十三期和十八期金融债券将于</a:t>
            </a:r>
            <a:r>
              <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12</a:t>
            </a:r>
            <a:r>
              <a:rPr lang="zh-CN" altLang="en-US"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月</a:t>
            </a:r>
            <a:r>
              <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15</a:t>
            </a:r>
            <a:r>
              <a:rPr lang="zh-CN" altLang="en-US"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日至</a:t>
            </a:r>
            <a:r>
              <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19</a:t>
            </a:r>
            <a:r>
              <a:rPr lang="zh-CN" altLang="en-US"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日在银行间债券市场进行预发行交易。这是全国银行间债券市场</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首次</a:t>
            </a:r>
            <a:r>
              <a:rPr lang="zh-CN" altLang="en-US"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开展金融债券预发行交易业务。</a:t>
            </a:r>
            <a:r>
              <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2017</a:t>
            </a:r>
            <a:r>
              <a:rPr lang="zh-CN" altLang="en-US"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a:t>
            </a:r>
            <a:r>
              <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8</a:t>
            </a:r>
            <a:r>
              <a:rPr lang="zh-CN" altLang="en-US"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月</a:t>
            </a:r>
            <a:r>
              <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28</a:t>
            </a:r>
            <a:r>
              <a:rPr lang="zh-CN" altLang="en-US"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日，中国外汇交易中心发布公告称，根据财政部、央行相关通知和办法，拟在银行间债券市场组织开展</a:t>
            </a:r>
            <a:r>
              <a:rPr lang="zh-CN" altLang="en-US"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首次</a:t>
            </a:r>
            <a:r>
              <a:rPr lang="zh-CN" altLang="en-US"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国债预发行业务。</a:t>
            </a:r>
          </a:p>
        </p:txBody>
      </p:sp>
    </p:spTree>
    <p:extLst>
      <p:ext uri="{BB962C8B-B14F-4D97-AF65-F5344CB8AC3E}">
        <p14:creationId xmlns:p14="http://schemas.microsoft.com/office/powerpoint/2010/main" val="11904239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3</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国债招标发行方式的特点</a:t>
              </a: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一</a:t>
            </a:r>
          </a:p>
        </p:txBody>
      </p:sp>
    </p:spTree>
    <p:extLst>
      <p:ext uri="{BB962C8B-B14F-4D97-AF65-F5344CB8AC3E}">
        <p14:creationId xmlns:p14="http://schemas.microsoft.com/office/powerpoint/2010/main" val="22326394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4</a:t>
            </a:fld>
            <a:endParaRPr lang="zh-CN" altLang="en-US"/>
          </a:p>
        </p:txBody>
      </p:sp>
      <p:sp>
        <p:nvSpPr>
          <p:cNvPr id="6" name="文本框 5">
            <a:extLst>
              <a:ext uri="{FF2B5EF4-FFF2-40B4-BE49-F238E27FC236}">
                <a16:creationId xmlns:a16="http://schemas.microsoft.com/office/drawing/2014/main" id="{E5B0465F-B495-4DCB-90AC-AC12D93A854C}"/>
              </a:ext>
            </a:extLst>
          </p:cNvPr>
          <p:cNvSpPr txBox="1"/>
          <p:nvPr/>
        </p:nvSpPr>
        <p:spPr>
          <a:xfrm>
            <a:off x="827584" y="1340768"/>
            <a:ext cx="7560840" cy="3957622"/>
          </a:xfrm>
          <a:prstGeom prst="rect">
            <a:avLst/>
          </a:prstGeom>
          <a:noFill/>
        </p:spPr>
        <p:txBody>
          <a:bodyPr wrap="square" rtlCol="0">
            <a:spAutoFit/>
          </a:bodyPr>
          <a:lstStyle/>
          <a:p>
            <a:pPr indent="385200" algn="just">
              <a:lnSpc>
                <a:spcPct val="200000"/>
              </a:lnSpc>
            </a:pPr>
            <a:r>
              <a:rPr lang="zh-CN" altLang="en-US" sz="1600"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债券招标发行是引入市场竞争机制的一种发行方式</a:t>
            </a:r>
            <a:r>
              <a:rPr lang="zh-CN" altLang="en-US"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，能体现发行人和投资者的双方意愿，反映出承销商和投资人对利率趋势的预期和社会资金的供求状况，推动了债券发行利率及整个利率体系的市场化进程。</a:t>
            </a:r>
          </a:p>
          <a:p>
            <a:pPr indent="385200" algn="just">
              <a:lnSpc>
                <a:spcPct val="200000"/>
              </a:lnSpc>
            </a:pPr>
            <a:r>
              <a:rPr lang="zh-CN" altLang="en-US"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国债招标发行方式与其它商品招标有一些共同的特点。比如，买卖双方之间都存在着信息不对称。否则，卖方只要将标的物卖给出价最高的买者，也就无需具有价格发现功能的招标市场了。然而，国债招标市场</a:t>
            </a:r>
            <a:r>
              <a:rPr lang="zh-CN" altLang="en-US" sz="1600"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更具独特性和复杂性</a:t>
            </a:r>
            <a:r>
              <a:rPr lang="zh-CN" altLang="en-US"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。这些特点使得一般的招标市场的理论不能直接用于国债招标市场的分析，甚至结论往往截然不同。</a:t>
            </a:r>
            <a:endParaRPr lang="en-US"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6200204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12D4B165-B412-40AA-A29F-254B30781A06}"/>
              </a:ext>
            </a:extLst>
          </p:cNvPr>
          <p:cNvSpPr>
            <a:spLocks noGrp="1"/>
          </p:cNvSpPr>
          <p:nvPr>
            <p:ph type="sldNum" sz="quarter" idx="12"/>
          </p:nvPr>
        </p:nvSpPr>
        <p:spPr/>
        <p:txBody>
          <a:bodyPr/>
          <a:lstStyle/>
          <a:p>
            <a:pPr>
              <a:defRPr/>
            </a:pPr>
            <a:fld id="{30F11AE2-8E3C-4A92-9BBF-8CC289021EE2}" type="slidenum">
              <a:rPr lang="zh-CN" altLang="en-US" smtClean="0"/>
              <a:pPr>
                <a:defRPr/>
              </a:pPr>
              <a:t>5</a:t>
            </a:fld>
            <a:endParaRPr lang="zh-CN" altLang="en-US"/>
          </a:p>
        </p:txBody>
      </p:sp>
      <p:grpSp>
        <p:nvGrpSpPr>
          <p:cNvPr id="6" name="组合 14">
            <a:extLst>
              <a:ext uri="{FF2B5EF4-FFF2-40B4-BE49-F238E27FC236}">
                <a16:creationId xmlns:a16="http://schemas.microsoft.com/office/drawing/2014/main" id="{FA5C8727-CCF1-4E9B-9E71-996F1F797E8C}"/>
              </a:ext>
            </a:extLst>
          </p:cNvPr>
          <p:cNvGrpSpPr/>
          <p:nvPr/>
        </p:nvGrpSpPr>
        <p:grpSpPr>
          <a:xfrm>
            <a:off x="392903" y="1477427"/>
            <a:ext cx="8211546" cy="1212961"/>
            <a:chOff x="6370320" y="560227"/>
            <a:chExt cx="8211546" cy="1212961"/>
          </a:xfrm>
        </p:grpSpPr>
        <p:grpSp>
          <p:nvGrpSpPr>
            <p:cNvPr id="7" name="组合 15">
              <a:extLst>
                <a:ext uri="{FF2B5EF4-FFF2-40B4-BE49-F238E27FC236}">
                  <a16:creationId xmlns:a16="http://schemas.microsoft.com/office/drawing/2014/main" id="{D41830E3-5791-4C36-B524-6D132D74A642}"/>
                </a:ext>
              </a:extLst>
            </p:cNvPr>
            <p:cNvGrpSpPr/>
            <p:nvPr/>
          </p:nvGrpSpPr>
          <p:grpSpPr>
            <a:xfrm>
              <a:off x="7204562" y="560227"/>
              <a:ext cx="7377304" cy="1212961"/>
              <a:chOff x="6760062" y="807083"/>
              <a:chExt cx="7377304" cy="1212961"/>
            </a:xfrm>
          </p:grpSpPr>
          <p:sp>
            <p:nvSpPr>
              <p:cNvPr id="9" name="文本框 8">
                <a:extLst>
                  <a:ext uri="{FF2B5EF4-FFF2-40B4-BE49-F238E27FC236}">
                    <a16:creationId xmlns:a16="http://schemas.microsoft.com/office/drawing/2014/main" id="{29886353-C186-4DC4-AED9-D7A83B88C9E8}"/>
                  </a:ext>
                </a:extLst>
              </p:cNvPr>
              <p:cNvSpPr txBox="1"/>
              <p:nvPr/>
            </p:nvSpPr>
            <p:spPr>
              <a:xfrm>
                <a:off x="6855460" y="910411"/>
                <a:ext cx="3515360" cy="460375"/>
              </a:xfrm>
              <a:prstGeom prst="rect">
                <a:avLst/>
              </a:prstGeom>
              <a:noFill/>
            </p:spPr>
            <p:txBody>
              <a:bodyPr wrap="square" rtlCol="0">
                <a:spAutoFit/>
              </a:bodyPr>
              <a:lstStyle/>
              <a:p>
                <a:endParaRPr lang="zh-CN" altLang="en-US" sz="2400" spc="600" dirty="0">
                  <a:solidFill>
                    <a:schemeClr val="accent3">
                      <a:lumMod val="50000"/>
                    </a:schemeClr>
                  </a:solidFill>
                  <a:latin typeface="Tw Cen MT" panose="020B0602020104020603" pitchFamily="34" charset="0"/>
                  <a:ea typeface="杨任东竹石体-Medium" panose="02000000000000000000" pitchFamily="2" charset="-122"/>
                  <a:sym typeface="Tw Cen MT" panose="020B0602020104020603" pitchFamily="34" charset="0"/>
                </a:endParaRPr>
              </a:p>
            </p:txBody>
          </p:sp>
          <p:sp>
            <p:nvSpPr>
              <p:cNvPr id="10" name="文本框 9">
                <a:extLst>
                  <a:ext uri="{FF2B5EF4-FFF2-40B4-BE49-F238E27FC236}">
                    <a16:creationId xmlns:a16="http://schemas.microsoft.com/office/drawing/2014/main" id="{69986498-D6F1-4775-81F5-C8AC0FA08D21}"/>
                  </a:ext>
                </a:extLst>
              </p:cNvPr>
              <p:cNvSpPr txBox="1"/>
              <p:nvPr/>
            </p:nvSpPr>
            <p:spPr>
              <a:xfrm>
                <a:off x="6760062" y="807083"/>
                <a:ext cx="7377304" cy="1212961"/>
              </a:xfrm>
              <a:prstGeom prst="rect">
                <a:avLst/>
              </a:prstGeom>
              <a:noFill/>
            </p:spPr>
            <p:txBody>
              <a:bodyPr wrap="square" rtlCol="0">
                <a:spAutoFit/>
              </a:bodyPr>
              <a:lstStyle/>
              <a:p>
                <a:pPr indent="421200" algn="just">
                  <a:lnSpc>
                    <a:spcPct val="120000"/>
                  </a:lnSpc>
                </a:pPr>
                <a:r>
                  <a:rPr lang="zh-CN" altLang="en-US" sz="155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sym typeface="Tw Cen MT" panose="020B0602020104020603" pitchFamily="34" charset="0"/>
                  </a:rPr>
                  <a:t>标的物</a:t>
                </a:r>
                <a:r>
                  <a:rPr lang="en-US" altLang="zh-CN" sz="155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sym typeface="Tw Cen MT" panose="020B0602020104020603" pitchFamily="34" charset="0"/>
                  </a:rPr>
                  <a:t>——</a:t>
                </a:r>
                <a:r>
                  <a:rPr lang="zh-CN" altLang="en-US" sz="155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sym typeface="Tw Cen MT" panose="020B0602020104020603" pitchFamily="34" charset="0"/>
                  </a:rPr>
                  <a:t>国债有着活跃的、持续交易的</a:t>
                </a:r>
                <a:r>
                  <a:rPr lang="zh-CN" altLang="en-US" sz="1550"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sym typeface="Tw Cen MT" panose="020B0602020104020603" pitchFamily="34" charset="0"/>
                  </a:rPr>
                  <a:t>二级市场</a:t>
                </a:r>
                <a:r>
                  <a:rPr lang="zh-CN" altLang="en-US" sz="155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sym typeface="Tw Cen MT" panose="020B0602020104020603" pitchFamily="34" charset="0"/>
                  </a:rPr>
                  <a:t>，二级市场的信息必然影响到投资者的行为及投资价格。常常已流通的国债与即将招标的国债在利率、期限等要素方面完全一致，投资者从二级市场获得标的物真实价值的信息，并以此为依据进行投标。</a:t>
                </a:r>
                <a:r>
                  <a:rPr lang="zh-CN" altLang="en-US" sz="1550"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sym typeface="Tw Cen MT" panose="020B0602020104020603" pitchFamily="34" charset="0"/>
                  </a:rPr>
                  <a:t>一级市场与二级市场互相影响</a:t>
                </a:r>
                <a:r>
                  <a:rPr lang="zh-CN" altLang="en-US" sz="155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sym typeface="Tw Cen MT" panose="020B0602020104020603" pitchFamily="34" charset="0"/>
                  </a:rPr>
                  <a:t>，显然，</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sym typeface="Tw Cen MT" panose="020B0602020104020603" pitchFamily="34" charset="0"/>
                  </a:rPr>
                  <a:t>国债招标比一般商品招标更复杂</a:t>
                </a:r>
                <a:r>
                  <a:rPr lang="zh-CN" altLang="en-US" sz="1550" spc="600" dirty="0">
                    <a:latin typeface="Microsoft YaHei" charset="-122"/>
                    <a:ea typeface="Microsoft YaHei" charset="-122"/>
                    <a:cs typeface="Microsoft YaHei" charset="-122"/>
                    <a:sym typeface="Tw Cen MT" panose="020B0602020104020603" pitchFamily="34" charset="0"/>
                  </a:rPr>
                  <a:t>。</a:t>
                </a:r>
                <a:endParaRPr sz="1550" spc="600" dirty="0">
                  <a:latin typeface="Microsoft YaHei" charset="-122"/>
                  <a:ea typeface="Microsoft YaHei" charset="-122"/>
                  <a:cs typeface="Microsoft YaHei" charset="-122"/>
                  <a:sym typeface="Tw Cen MT" panose="020B0602020104020603" pitchFamily="34" charset="0"/>
                </a:endParaRPr>
              </a:p>
            </p:txBody>
          </p:sp>
        </p:grpSp>
        <p:sp>
          <p:nvSpPr>
            <p:cNvPr id="8" name="文本框 7">
              <a:extLst>
                <a:ext uri="{FF2B5EF4-FFF2-40B4-BE49-F238E27FC236}">
                  <a16:creationId xmlns:a16="http://schemas.microsoft.com/office/drawing/2014/main" id="{BBE49445-D3C0-4E26-980A-2BAED7885C7B}"/>
                </a:ext>
              </a:extLst>
            </p:cNvPr>
            <p:cNvSpPr txBox="1"/>
            <p:nvPr/>
          </p:nvSpPr>
          <p:spPr>
            <a:xfrm>
              <a:off x="6370320" y="775839"/>
              <a:ext cx="822960" cy="523220"/>
            </a:xfrm>
            <a:prstGeom prst="rect">
              <a:avLst/>
            </a:prstGeom>
            <a:noFill/>
          </p:spPr>
          <p:txBody>
            <a:bodyPr wrap="square" rtlCol="0">
              <a:spAutoFit/>
            </a:bodyPr>
            <a:lstStyle/>
            <a:p>
              <a:r>
                <a:rPr lang="en-US" altLang="zh-CN" sz="2800" dirty="0">
                  <a:solidFill>
                    <a:srgbClr val="CE7674"/>
                  </a:solidFill>
                  <a:latin typeface="Tw Cen MT" panose="020B0602020104020603" pitchFamily="34" charset="0"/>
                  <a:ea typeface="杨任东竹石体-Medium" panose="02000000000000000000" pitchFamily="2" charset="-122"/>
                  <a:sym typeface="Tw Cen MT" panose="020B0602020104020603" pitchFamily="34" charset="0"/>
                </a:rPr>
                <a:t>01</a:t>
              </a:r>
              <a:endParaRPr lang="zh-CN" altLang="en-US" sz="2800" dirty="0">
                <a:solidFill>
                  <a:srgbClr val="CE7674"/>
                </a:solidFill>
                <a:latin typeface="Tw Cen MT" panose="020B0602020104020603" pitchFamily="34" charset="0"/>
                <a:ea typeface="杨任东竹石体-Medium" panose="02000000000000000000" pitchFamily="2" charset="-122"/>
                <a:sym typeface="Tw Cen MT" panose="020B0602020104020603" pitchFamily="34" charset="0"/>
              </a:endParaRPr>
            </a:p>
          </p:txBody>
        </p:sp>
      </p:grpSp>
      <p:grpSp>
        <p:nvGrpSpPr>
          <p:cNvPr id="13" name="组合 21">
            <a:extLst>
              <a:ext uri="{FF2B5EF4-FFF2-40B4-BE49-F238E27FC236}">
                <a16:creationId xmlns:a16="http://schemas.microsoft.com/office/drawing/2014/main" id="{811192E4-6CD3-493E-9B77-C2B7D64DD8C8}"/>
              </a:ext>
            </a:extLst>
          </p:cNvPr>
          <p:cNvGrpSpPr/>
          <p:nvPr/>
        </p:nvGrpSpPr>
        <p:grpSpPr>
          <a:xfrm>
            <a:off x="392903" y="2796326"/>
            <a:ext cx="8139537" cy="1212961"/>
            <a:chOff x="6370320" y="834662"/>
            <a:chExt cx="8139537" cy="1212961"/>
          </a:xfrm>
        </p:grpSpPr>
        <p:sp>
          <p:nvSpPr>
            <p:cNvPr id="14" name="文本框 13">
              <a:extLst>
                <a:ext uri="{FF2B5EF4-FFF2-40B4-BE49-F238E27FC236}">
                  <a16:creationId xmlns:a16="http://schemas.microsoft.com/office/drawing/2014/main" id="{3F74C9F9-AA20-42F8-8937-B94DAFEAA64C}"/>
                </a:ext>
              </a:extLst>
            </p:cNvPr>
            <p:cNvSpPr txBox="1"/>
            <p:nvPr/>
          </p:nvSpPr>
          <p:spPr>
            <a:xfrm>
              <a:off x="7197428" y="834662"/>
              <a:ext cx="7312429" cy="1212961"/>
            </a:xfrm>
            <a:prstGeom prst="rect">
              <a:avLst/>
            </a:prstGeom>
            <a:noFill/>
          </p:spPr>
          <p:txBody>
            <a:bodyPr wrap="square" rtlCol="0">
              <a:spAutoFit/>
            </a:bodyPr>
            <a:lstStyle/>
            <a:p>
              <a:pPr indent="421200" algn="just">
                <a:lnSpc>
                  <a:spcPct val="120000"/>
                </a:lnSpc>
              </a:pPr>
              <a:r>
                <a:rPr lang="zh-CN" altLang="zh-CN" sz="155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典型的国债招标市场中，存在着</a:t>
              </a:r>
              <a:r>
                <a:rPr lang="zh-CN" altLang="zh-CN" sz="1550"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国债预发行制度</a:t>
              </a:r>
              <a:r>
                <a:rPr lang="zh-CN" altLang="zh-CN" sz="155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55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“When-issued” market</a:t>
              </a:r>
              <a:r>
                <a:rPr lang="zh-CN" altLang="zh-CN" sz="155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）。由于这一远期市场的存在，投标者可以以</a:t>
              </a:r>
              <a:r>
                <a:rPr lang="zh-CN" altLang="zh-CN" sz="1550"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空头或多头两种身份</a:t>
              </a:r>
              <a:r>
                <a:rPr lang="zh-CN" altLang="zh-CN" sz="155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进入国债招标市场。可以预见，投资者在招标前的远期市场的头寸必然影响其投资的策略以及招标结果。</a:t>
              </a:r>
            </a:p>
          </p:txBody>
        </p:sp>
        <p:sp>
          <p:nvSpPr>
            <p:cNvPr id="15" name="文本框 14">
              <a:extLst>
                <a:ext uri="{FF2B5EF4-FFF2-40B4-BE49-F238E27FC236}">
                  <a16:creationId xmlns:a16="http://schemas.microsoft.com/office/drawing/2014/main" id="{A60D1929-C53F-4B63-92FB-48A2A2549EB5}"/>
                </a:ext>
              </a:extLst>
            </p:cNvPr>
            <p:cNvSpPr txBox="1"/>
            <p:nvPr/>
          </p:nvSpPr>
          <p:spPr>
            <a:xfrm>
              <a:off x="6370320" y="1141921"/>
              <a:ext cx="822960" cy="523220"/>
            </a:xfrm>
            <a:prstGeom prst="rect">
              <a:avLst/>
            </a:prstGeom>
            <a:noFill/>
          </p:spPr>
          <p:txBody>
            <a:bodyPr wrap="square" rtlCol="0">
              <a:spAutoFit/>
            </a:bodyPr>
            <a:lstStyle/>
            <a:p>
              <a:r>
                <a:rPr lang="en-US" altLang="zh-CN" sz="2800" dirty="0">
                  <a:solidFill>
                    <a:srgbClr val="CE7674"/>
                  </a:solidFill>
                  <a:latin typeface="Tw Cen MT" panose="020B0602020104020603" pitchFamily="34" charset="0"/>
                  <a:ea typeface="杨任东竹石体-Medium" panose="02000000000000000000" pitchFamily="2" charset="-122"/>
                  <a:sym typeface="Tw Cen MT" panose="020B0602020104020603" pitchFamily="34" charset="0"/>
                </a:rPr>
                <a:t>02</a:t>
              </a:r>
              <a:endParaRPr lang="zh-CN" altLang="en-US" sz="2800" dirty="0">
                <a:solidFill>
                  <a:srgbClr val="CE7674"/>
                </a:solidFill>
                <a:latin typeface="Tw Cen MT" panose="020B0602020104020603" pitchFamily="34" charset="0"/>
                <a:ea typeface="杨任东竹石体-Medium" panose="02000000000000000000" pitchFamily="2" charset="-122"/>
                <a:sym typeface="Tw Cen MT" panose="020B0602020104020603" pitchFamily="34" charset="0"/>
              </a:endParaRPr>
            </a:p>
          </p:txBody>
        </p:sp>
      </p:grpSp>
      <p:grpSp>
        <p:nvGrpSpPr>
          <p:cNvPr id="18" name="组合 28">
            <a:extLst>
              <a:ext uri="{FF2B5EF4-FFF2-40B4-BE49-F238E27FC236}">
                <a16:creationId xmlns:a16="http://schemas.microsoft.com/office/drawing/2014/main" id="{755BCE71-B588-4F42-995F-7D2B2391EFD5}"/>
              </a:ext>
            </a:extLst>
          </p:cNvPr>
          <p:cNvGrpSpPr/>
          <p:nvPr/>
        </p:nvGrpSpPr>
        <p:grpSpPr>
          <a:xfrm>
            <a:off x="392903" y="4079382"/>
            <a:ext cx="8208468" cy="1212961"/>
            <a:chOff x="6468796" y="825255"/>
            <a:chExt cx="8208468" cy="1212961"/>
          </a:xfrm>
        </p:grpSpPr>
        <p:sp>
          <p:nvSpPr>
            <p:cNvPr id="19" name="文本框 18">
              <a:extLst>
                <a:ext uri="{FF2B5EF4-FFF2-40B4-BE49-F238E27FC236}">
                  <a16:creationId xmlns:a16="http://schemas.microsoft.com/office/drawing/2014/main" id="{F8B075A9-A994-4ED8-A043-B3210D0BFB8C}"/>
                </a:ext>
              </a:extLst>
            </p:cNvPr>
            <p:cNvSpPr txBox="1"/>
            <p:nvPr/>
          </p:nvSpPr>
          <p:spPr>
            <a:xfrm>
              <a:off x="7299960" y="825255"/>
              <a:ext cx="7377304" cy="1212961"/>
            </a:xfrm>
            <a:prstGeom prst="rect">
              <a:avLst/>
            </a:prstGeom>
            <a:noFill/>
          </p:spPr>
          <p:txBody>
            <a:bodyPr wrap="square" rtlCol="0">
              <a:spAutoFit/>
            </a:bodyPr>
            <a:lstStyle/>
            <a:p>
              <a:pPr indent="421200" algn="just">
                <a:lnSpc>
                  <a:spcPct val="120000"/>
                </a:lnSpc>
              </a:pPr>
              <a:r>
                <a:rPr lang="zh-CN" altLang="zh-CN" sz="155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国债是</a:t>
              </a:r>
              <a:r>
                <a:rPr lang="zh-CN" altLang="zh-CN" sz="1550"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可分割物</a:t>
              </a:r>
              <a:r>
                <a:rPr lang="zh-CN" altLang="zh-CN" sz="155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，而传统的招标、拍卖标的为</a:t>
              </a:r>
              <a:r>
                <a:rPr lang="zh-CN" altLang="zh-CN" sz="1550"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单一、不可分的物品</a:t>
              </a:r>
              <a:r>
                <a:rPr lang="zh-CN" altLang="zh-CN" sz="155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在拍卖国债的情况下，买主往往是对多单位的证券出价，他们还获准进行多重叫价。在同一次拍卖中，他们实际上既要求数量上的差别，也要求价格上的差别。这种差别使得传统的招标理论在国债市场中应用存在很大的障碍。</a:t>
              </a:r>
              <a:endParaRPr sz="155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sym typeface="Tw Cen MT" panose="020B0602020104020603" pitchFamily="34" charset="0"/>
              </a:endParaRPr>
            </a:p>
          </p:txBody>
        </p:sp>
        <p:sp>
          <p:nvSpPr>
            <p:cNvPr id="20" name="文本框 19">
              <a:extLst>
                <a:ext uri="{FF2B5EF4-FFF2-40B4-BE49-F238E27FC236}">
                  <a16:creationId xmlns:a16="http://schemas.microsoft.com/office/drawing/2014/main" id="{285E8986-B23D-468B-9DA6-A9D2482C841F}"/>
                </a:ext>
              </a:extLst>
            </p:cNvPr>
            <p:cNvSpPr txBox="1"/>
            <p:nvPr/>
          </p:nvSpPr>
          <p:spPr>
            <a:xfrm>
              <a:off x="6468796" y="1087493"/>
              <a:ext cx="822960" cy="523220"/>
            </a:xfrm>
            <a:prstGeom prst="rect">
              <a:avLst/>
            </a:prstGeom>
            <a:noFill/>
          </p:spPr>
          <p:txBody>
            <a:bodyPr wrap="square" rtlCol="0">
              <a:spAutoFit/>
            </a:bodyPr>
            <a:lstStyle/>
            <a:p>
              <a:r>
                <a:rPr lang="en-US" altLang="zh-CN" sz="2800" dirty="0">
                  <a:solidFill>
                    <a:srgbClr val="CE7674"/>
                  </a:solidFill>
                  <a:latin typeface="Tw Cen MT" panose="020B0602020104020603" pitchFamily="34" charset="0"/>
                  <a:ea typeface="杨任东竹石体-Medium" panose="02000000000000000000" pitchFamily="2" charset="-122"/>
                  <a:sym typeface="Tw Cen MT" panose="020B0602020104020603" pitchFamily="34" charset="0"/>
                </a:rPr>
                <a:t>03</a:t>
              </a:r>
              <a:endParaRPr lang="zh-CN" altLang="en-US" sz="2800" dirty="0">
                <a:solidFill>
                  <a:srgbClr val="CE7674"/>
                </a:solidFill>
                <a:latin typeface="Tw Cen MT" panose="020B0602020104020603" pitchFamily="34" charset="0"/>
                <a:ea typeface="杨任东竹石体-Medium" panose="02000000000000000000" pitchFamily="2" charset="-122"/>
                <a:sym typeface="Tw Cen MT" panose="020B0602020104020603" pitchFamily="34" charset="0"/>
              </a:endParaRPr>
            </a:p>
          </p:txBody>
        </p:sp>
      </p:grpSp>
      <p:grpSp>
        <p:nvGrpSpPr>
          <p:cNvPr id="22" name="组合 39">
            <a:extLst>
              <a:ext uri="{FF2B5EF4-FFF2-40B4-BE49-F238E27FC236}">
                <a16:creationId xmlns:a16="http://schemas.microsoft.com/office/drawing/2014/main" id="{3DB41101-2A36-4F09-922C-91C003567C76}"/>
              </a:ext>
            </a:extLst>
          </p:cNvPr>
          <p:cNvGrpSpPr/>
          <p:nvPr/>
        </p:nvGrpSpPr>
        <p:grpSpPr>
          <a:xfrm>
            <a:off x="695400" y="908720"/>
            <a:ext cx="3077492" cy="461665"/>
            <a:chOff x="462896" y="1686450"/>
            <a:chExt cx="3077492" cy="461665"/>
          </a:xfrm>
        </p:grpSpPr>
        <p:sp>
          <p:nvSpPr>
            <p:cNvPr id="23" name="TextBox 65">
              <a:extLst>
                <a:ext uri="{FF2B5EF4-FFF2-40B4-BE49-F238E27FC236}">
                  <a16:creationId xmlns:a16="http://schemas.microsoft.com/office/drawing/2014/main" id="{26AB1664-3524-4AA7-B7A9-3FEF7B1BDD2C}"/>
                </a:ext>
              </a:extLst>
            </p:cNvPr>
            <p:cNvSpPr txBox="1"/>
            <p:nvPr/>
          </p:nvSpPr>
          <p:spPr>
            <a:xfrm>
              <a:off x="1082749" y="1686450"/>
              <a:ext cx="2381395" cy="461665"/>
            </a:xfrm>
            <a:prstGeom prst="rect">
              <a:avLst/>
            </a:prstGeom>
            <a:noFill/>
          </p:spPr>
          <p:txBody>
            <a:bodyPr wrap="square" rtlCol="0">
              <a:spAutoFit/>
            </a:bodyPr>
            <a:lstStyle/>
            <a:p>
              <a:pPr lvl="0"/>
              <a:r>
                <a:rPr lang="zh-CN" altLang="en-US" sz="2400" b="1" dirty="0">
                  <a:solidFill>
                    <a:srgbClr val="7C2326"/>
                  </a:solidFill>
                  <a:latin typeface="微软雅黑" pitchFamily="34" charset="-122"/>
                  <a:ea typeface="微软雅黑" pitchFamily="34" charset="-122"/>
                </a:rPr>
                <a:t>国债招标的特点</a:t>
              </a:r>
            </a:p>
          </p:txBody>
        </p:sp>
        <p:cxnSp>
          <p:nvCxnSpPr>
            <p:cNvPr id="24" name="直接连接符 23">
              <a:extLst>
                <a:ext uri="{FF2B5EF4-FFF2-40B4-BE49-F238E27FC236}">
                  <a16:creationId xmlns:a16="http://schemas.microsoft.com/office/drawing/2014/main" id="{AC83DC0C-E9D4-47A3-9C85-F154F4B693B9}"/>
                </a:ext>
              </a:extLst>
            </p:cNvPr>
            <p:cNvCxnSpPr/>
            <p:nvPr/>
          </p:nvCxnSpPr>
          <p:spPr>
            <a:xfrm>
              <a:off x="1020388" y="2116238"/>
              <a:ext cx="2520000" cy="1588"/>
            </a:xfrm>
            <a:prstGeom prst="line">
              <a:avLst/>
            </a:prstGeom>
            <a:ln w="9525">
              <a:solidFill>
                <a:srgbClr val="7C2326"/>
              </a:solidFill>
            </a:ln>
          </p:spPr>
          <p:style>
            <a:lnRef idx="1">
              <a:schemeClr val="accent1"/>
            </a:lnRef>
            <a:fillRef idx="0">
              <a:schemeClr val="accent1"/>
            </a:fillRef>
            <a:effectRef idx="0">
              <a:schemeClr val="accent1"/>
            </a:effectRef>
            <a:fontRef idx="minor">
              <a:schemeClr val="tx1"/>
            </a:fontRef>
          </p:style>
        </p:cxnSp>
        <p:sp>
          <p:nvSpPr>
            <p:cNvPr id="25" name="燕尾形 61">
              <a:extLst>
                <a:ext uri="{FF2B5EF4-FFF2-40B4-BE49-F238E27FC236}">
                  <a16:creationId xmlns:a16="http://schemas.microsoft.com/office/drawing/2014/main" id="{A62BB318-34AA-4174-9D6E-314A4FE67E81}"/>
                </a:ext>
              </a:extLst>
            </p:cNvPr>
            <p:cNvSpPr/>
            <p:nvPr/>
          </p:nvSpPr>
          <p:spPr>
            <a:xfrm>
              <a:off x="462896" y="1728698"/>
              <a:ext cx="216068" cy="357190"/>
            </a:xfrm>
            <a:prstGeom prst="chevron">
              <a:avLst/>
            </a:prstGeom>
            <a:solidFill>
              <a:srgbClr val="7C23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26" name="燕尾形 62">
              <a:extLst>
                <a:ext uri="{FF2B5EF4-FFF2-40B4-BE49-F238E27FC236}">
                  <a16:creationId xmlns:a16="http://schemas.microsoft.com/office/drawing/2014/main" id="{80E2400C-5A45-44E9-BDD7-69C73EC994EE}"/>
                </a:ext>
              </a:extLst>
            </p:cNvPr>
            <p:cNvSpPr/>
            <p:nvPr/>
          </p:nvSpPr>
          <p:spPr>
            <a:xfrm>
              <a:off x="783462" y="1728698"/>
              <a:ext cx="216068" cy="357190"/>
            </a:xfrm>
            <a:prstGeom prst="chevron">
              <a:avLst/>
            </a:prstGeom>
            <a:solidFill>
              <a:srgbClr val="7C23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grpSp>
      <p:grpSp>
        <p:nvGrpSpPr>
          <p:cNvPr id="27" name="组合 28">
            <a:extLst>
              <a:ext uri="{FF2B5EF4-FFF2-40B4-BE49-F238E27FC236}">
                <a16:creationId xmlns:a16="http://schemas.microsoft.com/office/drawing/2014/main" id="{1CAC5CA9-72EC-43BD-911E-0A1F34B5C9CA}"/>
              </a:ext>
            </a:extLst>
          </p:cNvPr>
          <p:cNvGrpSpPr/>
          <p:nvPr/>
        </p:nvGrpSpPr>
        <p:grpSpPr>
          <a:xfrm>
            <a:off x="392903" y="5362438"/>
            <a:ext cx="8263996" cy="1212961"/>
            <a:chOff x="6468796" y="825255"/>
            <a:chExt cx="8263996" cy="1212961"/>
          </a:xfrm>
        </p:grpSpPr>
        <p:sp>
          <p:nvSpPr>
            <p:cNvPr id="28" name="文本框 27">
              <a:extLst>
                <a:ext uri="{FF2B5EF4-FFF2-40B4-BE49-F238E27FC236}">
                  <a16:creationId xmlns:a16="http://schemas.microsoft.com/office/drawing/2014/main" id="{858E8556-05EF-428D-A4FB-E841D993E241}"/>
                </a:ext>
              </a:extLst>
            </p:cNvPr>
            <p:cNvSpPr txBox="1"/>
            <p:nvPr/>
          </p:nvSpPr>
          <p:spPr>
            <a:xfrm>
              <a:off x="7299960" y="825255"/>
              <a:ext cx="7432832" cy="1212961"/>
            </a:xfrm>
            <a:prstGeom prst="rect">
              <a:avLst/>
            </a:prstGeom>
            <a:noFill/>
          </p:spPr>
          <p:txBody>
            <a:bodyPr wrap="square" rtlCol="0">
              <a:spAutoFit/>
            </a:bodyPr>
            <a:lstStyle/>
            <a:p>
              <a:pPr indent="421200" algn="just">
                <a:lnSpc>
                  <a:spcPct val="120000"/>
                </a:lnSpc>
              </a:pPr>
              <a:r>
                <a:rPr lang="zh-CN" altLang="en-US" sz="155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按照投标价格形成方式的不同，国债市场中通常存在两种不同类型的投票人，即</a:t>
              </a:r>
              <a:r>
                <a:rPr lang="zh-CN" altLang="en-US" sz="1550"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“竞争性”</a:t>
              </a:r>
              <a:r>
                <a:rPr lang="zh-CN" altLang="en-US" sz="155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投标人和</a:t>
              </a:r>
              <a:r>
                <a:rPr lang="zh-CN" altLang="en-US" sz="1550"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“非竞争性”</a:t>
              </a:r>
              <a:r>
                <a:rPr lang="zh-CN" altLang="en-US" sz="155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投标人。一般而言，竞争性投标人直接参与投标，而非竞争性投标人按照“基数承购、差额招标、超额分配”的方式按招标最后价格获得标的。</a:t>
              </a:r>
              <a:endParaRPr sz="155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sym typeface="Tw Cen MT" panose="020B0602020104020603" pitchFamily="34" charset="0"/>
              </a:endParaRPr>
            </a:p>
          </p:txBody>
        </p:sp>
        <p:sp>
          <p:nvSpPr>
            <p:cNvPr id="29" name="文本框 28">
              <a:extLst>
                <a:ext uri="{FF2B5EF4-FFF2-40B4-BE49-F238E27FC236}">
                  <a16:creationId xmlns:a16="http://schemas.microsoft.com/office/drawing/2014/main" id="{34B4B1BC-B0D8-43F1-A205-5CC92E0046A4}"/>
                </a:ext>
              </a:extLst>
            </p:cNvPr>
            <p:cNvSpPr txBox="1"/>
            <p:nvPr/>
          </p:nvSpPr>
          <p:spPr>
            <a:xfrm>
              <a:off x="6468796" y="1072370"/>
              <a:ext cx="822960" cy="523220"/>
            </a:xfrm>
            <a:prstGeom prst="rect">
              <a:avLst/>
            </a:prstGeom>
            <a:noFill/>
          </p:spPr>
          <p:txBody>
            <a:bodyPr wrap="square" rtlCol="0">
              <a:spAutoFit/>
            </a:bodyPr>
            <a:lstStyle/>
            <a:p>
              <a:r>
                <a:rPr lang="en-US" altLang="zh-CN" sz="2800" dirty="0">
                  <a:solidFill>
                    <a:srgbClr val="CE7674"/>
                  </a:solidFill>
                  <a:latin typeface="Tw Cen MT" panose="020B0602020104020603" pitchFamily="34" charset="0"/>
                  <a:ea typeface="杨任东竹石体-Medium" panose="02000000000000000000" pitchFamily="2" charset="-122"/>
                  <a:sym typeface="Tw Cen MT" panose="020B0602020104020603" pitchFamily="34" charset="0"/>
                </a:rPr>
                <a:t>04</a:t>
              </a:r>
              <a:endParaRPr lang="zh-CN" altLang="en-US" sz="2800" dirty="0">
                <a:solidFill>
                  <a:srgbClr val="CE7674"/>
                </a:solidFill>
                <a:latin typeface="Tw Cen MT" panose="020B0602020104020603" pitchFamily="34" charset="0"/>
                <a:ea typeface="杨任东竹石体-Medium" panose="02000000000000000000" pitchFamily="2" charset="-122"/>
                <a:sym typeface="Tw Cen MT" panose="020B0602020104020603" pitchFamily="34" charset="0"/>
              </a:endParaRPr>
            </a:p>
          </p:txBody>
        </p:sp>
      </p:grpSp>
    </p:spTree>
    <p:extLst>
      <p:ext uri="{BB962C8B-B14F-4D97-AF65-F5344CB8AC3E}">
        <p14:creationId xmlns:p14="http://schemas.microsoft.com/office/powerpoint/2010/main" val="37375103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EB169CA5-8BE5-4D6C-9525-1494076CED67}"/>
              </a:ext>
            </a:extLst>
          </p:cNvPr>
          <p:cNvSpPr>
            <a:spLocks noGrp="1"/>
          </p:cNvSpPr>
          <p:nvPr>
            <p:ph type="sldNum" sz="quarter" idx="12"/>
          </p:nvPr>
        </p:nvSpPr>
        <p:spPr/>
        <p:txBody>
          <a:bodyPr/>
          <a:lstStyle/>
          <a:p>
            <a:pPr>
              <a:defRPr/>
            </a:pPr>
            <a:fld id="{30F11AE2-8E3C-4A92-9BBF-8CC289021EE2}" type="slidenum">
              <a:rPr lang="zh-CN" altLang="en-US" smtClean="0"/>
              <a:pPr>
                <a:defRPr/>
              </a:pPr>
              <a:t>6</a:t>
            </a:fld>
            <a:endParaRPr lang="zh-CN" altLang="en-US"/>
          </a:p>
        </p:txBody>
      </p:sp>
      <p:sp>
        <p:nvSpPr>
          <p:cNvPr id="4" name="文本框 3">
            <a:extLst>
              <a:ext uri="{FF2B5EF4-FFF2-40B4-BE49-F238E27FC236}">
                <a16:creationId xmlns:a16="http://schemas.microsoft.com/office/drawing/2014/main" id="{B1D9F397-23BD-4740-827B-D9F4C4424940}"/>
              </a:ext>
            </a:extLst>
          </p:cNvPr>
          <p:cNvSpPr txBox="1"/>
          <p:nvPr/>
        </p:nvSpPr>
        <p:spPr>
          <a:xfrm>
            <a:off x="629562" y="1124744"/>
            <a:ext cx="7884876" cy="4978414"/>
          </a:xfrm>
          <a:prstGeom prst="rect">
            <a:avLst/>
          </a:prstGeom>
          <a:noFill/>
        </p:spPr>
        <p:txBody>
          <a:bodyPr wrap="square">
            <a:spAutoFit/>
          </a:bodyPr>
          <a:lstStyle/>
          <a:p>
            <a:pPr indent="421200" algn="just">
              <a:lnSpc>
                <a:spcPct val="150000"/>
              </a:lnSpc>
              <a:spcAft>
                <a:spcPts val="500"/>
              </a:spcAft>
            </a:pPr>
            <a:r>
              <a:rPr lang="zh-CN"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在当前我国金融市场化程度不太高的环境下，如何探索出</a:t>
            </a:r>
            <a:r>
              <a:rPr lang="zh-CN" altLang="zh-CN" sz="1600"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一种稳定有效的债券招标发行方式</a:t>
            </a:r>
            <a:r>
              <a:rPr lang="zh-CN"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，是今后公共债务管理的一个非常重要的课题。</a:t>
            </a:r>
          </a:p>
          <a:p>
            <a:pPr indent="421200" algn="just">
              <a:lnSpc>
                <a:spcPct val="150000"/>
              </a:lnSpc>
              <a:spcAft>
                <a:spcPts val="500"/>
              </a:spcAft>
            </a:pPr>
            <a:r>
              <a:rPr lang="zh-CN"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国际上通行的招标方式一般有以下三种：</a:t>
            </a:r>
            <a:r>
              <a:rPr lang="zh-CN" altLang="zh-CN" sz="1600"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单一价位招标</a:t>
            </a:r>
            <a:r>
              <a:rPr lang="zh-CN"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Uniform Price Auction</a:t>
            </a:r>
            <a:r>
              <a:rPr lang="zh-CN"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多重价位招标</a:t>
            </a:r>
            <a:r>
              <a:rPr lang="zh-CN"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Multiple Price Auction</a:t>
            </a:r>
            <a:r>
              <a:rPr lang="zh-CN"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或 </a:t>
            </a:r>
            <a:r>
              <a:rPr lang="en-US"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Discriminatory Price Auction</a:t>
            </a:r>
            <a:r>
              <a:rPr lang="zh-CN"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）和</a:t>
            </a:r>
            <a:r>
              <a:rPr lang="zh-CN" altLang="zh-CN" sz="1600"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混合式招标</a:t>
            </a:r>
            <a:r>
              <a:rPr lang="zh-CN"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 hybrid system of discriminatory and uniform price auctions</a:t>
            </a:r>
            <a:r>
              <a:rPr lang="zh-CN"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indent="421200" algn="just">
              <a:lnSpc>
                <a:spcPct val="150000"/>
              </a:lnSpc>
              <a:spcAft>
                <a:spcPts val="500"/>
              </a:spcAft>
            </a:pPr>
            <a:r>
              <a:rPr lang="zh-CN"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国际货币基金组织和世界银行的报告显示，接受调查的</a:t>
            </a:r>
            <a:r>
              <a:rPr lang="en-US"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18</a:t>
            </a:r>
            <a:r>
              <a:rPr lang="zh-CN"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个国家在一级市场上都采用拍卖方式出售国债（内债）。在包括美国在内的这</a:t>
            </a:r>
            <a:r>
              <a:rPr lang="en-US"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18</a:t>
            </a:r>
            <a:r>
              <a:rPr lang="zh-CN"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个国家中，采用单一价位拍卖的国家有</a:t>
            </a:r>
            <a:r>
              <a:rPr lang="en-US"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3</a:t>
            </a:r>
            <a:r>
              <a:rPr lang="zh-CN"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个，采用多重价位拍卖的国家有</a:t>
            </a:r>
            <a:r>
              <a:rPr lang="en-US"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8</a:t>
            </a:r>
            <a:r>
              <a:rPr lang="zh-CN"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个，既采用单一价位拍卖又采用多重价位拍卖的国家有</a:t>
            </a:r>
            <a:r>
              <a:rPr lang="en-US"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7</a:t>
            </a:r>
            <a:r>
              <a:rPr lang="zh-CN"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个（</a:t>
            </a:r>
            <a:r>
              <a:rPr lang="en-US"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International Monetary Fund and the World Bank</a:t>
            </a:r>
            <a:r>
              <a:rPr lang="zh-CN"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2002</a:t>
            </a:r>
            <a:r>
              <a:rPr lang="zh-CN"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）。从最近几年看，</a:t>
            </a:r>
            <a:r>
              <a:rPr lang="zh-CN" altLang="zh-CN" sz="1600"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单一价位招标</a:t>
            </a:r>
            <a:r>
              <a:rPr lang="zh-CN"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似乎渐渐流行起来，许多国家开始尝试在国债发行中采用这种招标方法。此外，在市场化程度不太高的国家，如西班牙等国还采用兼有单一价位和多种价格特点的</a:t>
            </a:r>
            <a:r>
              <a:rPr lang="zh-CN" altLang="zh-CN" sz="1600"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混合价格拍卖方式</a:t>
            </a:r>
            <a:r>
              <a:rPr lang="zh-CN"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p>
        </p:txBody>
      </p:sp>
    </p:spTree>
    <p:extLst>
      <p:ext uri="{BB962C8B-B14F-4D97-AF65-F5344CB8AC3E}">
        <p14:creationId xmlns:p14="http://schemas.microsoft.com/office/powerpoint/2010/main" val="18571798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7</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单一价位招标</a:t>
              </a: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二</a:t>
            </a:r>
          </a:p>
        </p:txBody>
      </p:sp>
    </p:spTree>
    <p:extLst>
      <p:ext uri="{BB962C8B-B14F-4D97-AF65-F5344CB8AC3E}">
        <p14:creationId xmlns:p14="http://schemas.microsoft.com/office/powerpoint/2010/main" val="40706378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8</a:t>
            </a:fld>
            <a:endParaRPr lang="zh-CN" altLang="en-US"/>
          </a:p>
        </p:txBody>
      </p:sp>
      <p:sp>
        <p:nvSpPr>
          <p:cNvPr id="6" name="文本框 5">
            <a:extLst>
              <a:ext uri="{FF2B5EF4-FFF2-40B4-BE49-F238E27FC236}">
                <a16:creationId xmlns:a16="http://schemas.microsoft.com/office/drawing/2014/main" id="{E5B0465F-B495-4DCB-90AC-AC12D93A854C}"/>
              </a:ext>
            </a:extLst>
          </p:cNvPr>
          <p:cNvSpPr txBox="1"/>
          <p:nvPr/>
        </p:nvSpPr>
        <p:spPr>
          <a:xfrm>
            <a:off x="827584" y="1340768"/>
            <a:ext cx="7560840" cy="3804183"/>
          </a:xfrm>
          <a:prstGeom prst="rect">
            <a:avLst/>
          </a:prstGeom>
          <a:noFill/>
        </p:spPr>
        <p:txBody>
          <a:bodyPr wrap="square" rtlCol="0">
            <a:spAutoFit/>
          </a:bodyPr>
          <a:lstStyle/>
          <a:p>
            <a:pPr indent="385200" algn="just">
              <a:lnSpc>
                <a:spcPct val="200000"/>
              </a:lnSpc>
            </a:pPr>
            <a:r>
              <a:rPr lang="zh-CN" altLang="en-US" sz="1700" dirty="0">
                <a:latin typeface="微软雅黑" panose="020B0503020204020204" pitchFamily="34" charset="-122"/>
                <a:ea typeface="微软雅黑" panose="020B0503020204020204" pitchFamily="34" charset="-122"/>
                <a:cs typeface="Times New Roman" panose="02020603050405020304" pitchFamily="18" charset="0"/>
              </a:rPr>
              <a:t>据说，单一价位招标起源于荷兰人拍卖鲜花的方法，所以又称为</a:t>
            </a:r>
            <a:r>
              <a:rPr lang="zh-CN" altLang="en-US" sz="1700"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荷兰式招标</a:t>
            </a:r>
            <a:r>
              <a:rPr lang="zh-CN" altLang="en-US" sz="1700" dirty="0">
                <a:latin typeface="微软雅黑" panose="020B0503020204020204" pitchFamily="34" charset="-122"/>
                <a:ea typeface="微软雅黑" panose="020B0503020204020204" pitchFamily="34" charset="-122"/>
                <a:cs typeface="Times New Roman" panose="02020603050405020304" pitchFamily="18" charset="0"/>
              </a:rPr>
              <a:t>。单一价位招标方式有</a:t>
            </a:r>
            <a:r>
              <a:rPr lang="zh-CN" altLang="en-US" sz="1700"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两种做法</a:t>
            </a:r>
            <a:r>
              <a:rPr lang="zh-CN" altLang="en-US" sz="1700" dirty="0">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700" dirty="0">
              <a:latin typeface="微软雅黑" panose="020B0503020204020204" pitchFamily="34" charset="-122"/>
              <a:ea typeface="微软雅黑" panose="020B0503020204020204" pitchFamily="34" charset="-122"/>
              <a:cs typeface="Times New Roman" panose="02020603050405020304" pitchFamily="18" charset="0"/>
            </a:endParaRPr>
          </a:p>
          <a:p>
            <a:pPr indent="385200" algn="just">
              <a:lnSpc>
                <a:spcPct val="200000"/>
              </a:lnSpc>
            </a:pPr>
            <a:endParaRPr lang="zh-CN" altLang="en-US" sz="17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ct val="200000"/>
              </a:lnSpc>
              <a:spcAft>
                <a:spcPts val="1000"/>
              </a:spcAft>
              <a:buFont typeface="Wingdings" panose="05000000000000000000" pitchFamily="2" charset="2"/>
              <a:buChar char="l"/>
            </a:pPr>
            <a:r>
              <a:rPr lang="zh-CN" altLang="en-US" sz="1700" dirty="0">
                <a:latin typeface="微软雅黑" panose="020B0503020204020204" pitchFamily="34" charset="-122"/>
                <a:ea typeface="微软雅黑" panose="020B0503020204020204" pitchFamily="34" charset="-122"/>
                <a:cs typeface="Times New Roman" panose="02020603050405020304" pitchFamily="18" charset="0"/>
              </a:rPr>
              <a:t>当招标标的为</a:t>
            </a:r>
            <a:r>
              <a:rPr lang="zh-CN" altLang="en-US" sz="1700"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利率或利差</a:t>
            </a:r>
            <a:r>
              <a:rPr lang="zh-CN" altLang="en-US" sz="1700" dirty="0">
                <a:latin typeface="微软雅黑" panose="020B0503020204020204" pitchFamily="34" charset="-122"/>
                <a:ea typeface="微软雅黑" panose="020B0503020204020204" pitchFamily="34" charset="-122"/>
                <a:cs typeface="Times New Roman" panose="02020603050405020304" pitchFamily="18" charset="0"/>
              </a:rPr>
              <a:t>时，全场最高中标利率或利差为当期债券的票面利率或基本利差，各中标机构均按面值承销。</a:t>
            </a:r>
          </a:p>
          <a:p>
            <a:pPr marL="285750" indent="-285750" algn="just">
              <a:lnSpc>
                <a:spcPct val="200000"/>
              </a:lnSpc>
              <a:spcAft>
                <a:spcPts val="1000"/>
              </a:spcAft>
              <a:buFont typeface="Wingdings" panose="05000000000000000000" pitchFamily="2" charset="2"/>
              <a:buChar char="l"/>
            </a:pPr>
            <a:r>
              <a:rPr lang="zh-CN" altLang="en-US" sz="1700" dirty="0">
                <a:latin typeface="微软雅黑" panose="020B0503020204020204" pitchFamily="34" charset="-122"/>
                <a:ea typeface="微软雅黑" panose="020B0503020204020204" pitchFamily="34" charset="-122"/>
                <a:cs typeface="Times New Roman" panose="02020603050405020304" pitchFamily="18" charset="0"/>
              </a:rPr>
              <a:t>当招标标的为</a:t>
            </a:r>
            <a:r>
              <a:rPr lang="zh-CN" altLang="en-US" sz="1700"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价格</a:t>
            </a:r>
            <a:r>
              <a:rPr lang="zh-CN" altLang="en-US" sz="1700" dirty="0">
                <a:latin typeface="微软雅黑" panose="020B0503020204020204" pitchFamily="34" charset="-122"/>
                <a:ea typeface="微软雅黑" panose="020B0503020204020204" pitchFamily="34" charset="-122"/>
                <a:cs typeface="Times New Roman" panose="02020603050405020304" pitchFamily="18" charset="0"/>
              </a:rPr>
              <a:t>时，全场最低中标价格为当期债券的发行价格，各中标机构均按发行价格承销。</a:t>
            </a:r>
          </a:p>
        </p:txBody>
      </p:sp>
    </p:spTree>
    <p:extLst>
      <p:ext uri="{BB962C8B-B14F-4D97-AF65-F5344CB8AC3E}">
        <p14:creationId xmlns:p14="http://schemas.microsoft.com/office/powerpoint/2010/main" val="18440388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4011C494-C1B4-4917-A175-339C86309B3D}"/>
              </a:ext>
            </a:extLst>
          </p:cNvPr>
          <p:cNvSpPr>
            <a:spLocks noGrp="1"/>
          </p:cNvSpPr>
          <p:nvPr>
            <p:ph type="sldNum" sz="quarter" idx="12"/>
          </p:nvPr>
        </p:nvSpPr>
        <p:spPr/>
        <p:txBody>
          <a:bodyPr/>
          <a:lstStyle/>
          <a:p>
            <a:pPr>
              <a:defRPr/>
            </a:pPr>
            <a:fld id="{30F11AE2-8E3C-4A92-9BBF-8CC289021EE2}" type="slidenum">
              <a:rPr lang="zh-CN" altLang="en-US" smtClean="0"/>
              <a:pPr>
                <a:defRPr/>
              </a:pPr>
              <a:t>9</a:t>
            </a:fld>
            <a:endParaRPr lang="zh-CN" altLang="en-US"/>
          </a:p>
        </p:txBody>
      </p:sp>
      <p:sp>
        <p:nvSpPr>
          <p:cNvPr id="4" name="文本框 3">
            <a:extLst>
              <a:ext uri="{FF2B5EF4-FFF2-40B4-BE49-F238E27FC236}">
                <a16:creationId xmlns:a16="http://schemas.microsoft.com/office/drawing/2014/main" id="{A5D32742-6B25-44D3-82DF-214FDB4F4BD7}"/>
              </a:ext>
            </a:extLst>
          </p:cNvPr>
          <p:cNvSpPr txBox="1"/>
          <p:nvPr/>
        </p:nvSpPr>
        <p:spPr>
          <a:xfrm>
            <a:off x="791579" y="682325"/>
            <a:ext cx="7560840" cy="1839093"/>
          </a:xfrm>
          <a:prstGeom prst="rect">
            <a:avLst/>
          </a:prstGeom>
          <a:noFill/>
        </p:spPr>
        <p:txBody>
          <a:bodyPr wrap="square" rtlCol="0">
            <a:spAutoFit/>
          </a:bodyPr>
          <a:lstStyle/>
          <a:p>
            <a:pPr indent="385200" algn="just">
              <a:lnSpc>
                <a:spcPct val="150000"/>
              </a:lnSpc>
            </a:pPr>
            <a:r>
              <a:rPr lang="zh-CN" altLang="en-US" sz="1550" b="1" dirty="0">
                <a:latin typeface="微软雅黑" panose="020B0503020204020204" pitchFamily="34" charset="-122"/>
                <a:ea typeface="微软雅黑" panose="020B0503020204020204" pitchFamily="34" charset="-122"/>
                <a:cs typeface="Times New Roman" panose="02020603050405020304" pitchFamily="18" charset="0"/>
              </a:rPr>
              <a:t>例</a:t>
            </a:r>
            <a:r>
              <a:rPr lang="en-US" altLang="zh-CN" sz="1550" b="1" dirty="0">
                <a:latin typeface="微软雅黑" panose="020B0503020204020204" pitchFamily="34" charset="-122"/>
                <a:ea typeface="微软雅黑" panose="020B0503020204020204" pitchFamily="34" charset="-122"/>
                <a:cs typeface="Times New Roman" panose="02020603050405020304" pitchFamily="18" charset="0"/>
              </a:rPr>
              <a:t>1</a:t>
            </a:r>
            <a:r>
              <a:rPr lang="zh-CN" altLang="en-US" sz="1550" b="1" dirty="0">
                <a:latin typeface="微软雅黑" panose="020B0503020204020204" pitchFamily="34" charset="-122"/>
                <a:ea typeface="微软雅黑" panose="020B0503020204020204" pitchFamily="34" charset="-122"/>
                <a:cs typeface="Times New Roman" panose="02020603050405020304" pitchFamily="18" charset="0"/>
              </a:rPr>
              <a:t>：招标标的为</a:t>
            </a:r>
            <a:r>
              <a:rPr lang="zh-CN" altLang="en-US" sz="1550"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利率</a:t>
            </a:r>
            <a:r>
              <a:rPr lang="zh-CN" altLang="en-US" sz="1550" b="1" dirty="0">
                <a:latin typeface="微软雅黑" panose="020B0503020204020204" pitchFamily="34" charset="-122"/>
                <a:ea typeface="微软雅黑" panose="020B0503020204020204" pitchFamily="34" charset="-122"/>
                <a:cs typeface="Times New Roman" panose="02020603050405020304" pitchFamily="18" charset="0"/>
              </a:rPr>
              <a:t>时的单一价位招标法。</a:t>
            </a:r>
          </a:p>
          <a:p>
            <a:pPr indent="385200" algn="just">
              <a:lnSpc>
                <a:spcPct val="150000"/>
              </a:lnSpc>
            </a:pP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假定现在要发行面值为</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100</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元、发行量为</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100</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亿元、期限为</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7</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年期的记账式国债，采用单一价位招标方式发行，共有</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5</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家承销商参与投标。当招标标的为利率时，各承销商的投标价位及其所对应的投标量分别为表</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7.1</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所示（按照投标利率由低到高进行排序）。</a:t>
            </a:r>
          </a:p>
        </p:txBody>
      </p:sp>
      <p:graphicFrame>
        <p:nvGraphicFramePr>
          <p:cNvPr id="7" name="表格 6">
            <a:extLst>
              <a:ext uri="{FF2B5EF4-FFF2-40B4-BE49-F238E27FC236}">
                <a16:creationId xmlns:a16="http://schemas.microsoft.com/office/drawing/2014/main" id="{5F467CE8-4682-44F2-B76B-E4CDF509177E}"/>
              </a:ext>
            </a:extLst>
          </p:cNvPr>
          <p:cNvGraphicFramePr>
            <a:graphicFrameLocks noGrp="1"/>
          </p:cNvGraphicFramePr>
          <p:nvPr>
            <p:extLst>
              <p:ext uri="{D42A27DB-BD31-4B8C-83A1-F6EECF244321}">
                <p14:modId xmlns:p14="http://schemas.microsoft.com/office/powerpoint/2010/main" val="1648850570"/>
              </p:ext>
            </p:extLst>
          </p:nvPr>
        </p:nvGraphicFramePr>
        <p:xfrm>
          <a:off x="1197141" y="2780928"/>
          <a:ext cx="6749717" cy="1908001"/>
        </p:xfrm>
        <a:graphic>
          <a:graphicData uri="http://schemas.openxmlformats.org/drawingml/2006/table">
            <a:tbl>
              <a:tblPr firstRow="1" firstCol="1" bandRow="1">
                <a:tableStyleId>{9DCAF9ED-07DC-4A11-8D7F-57B35C25682E}</a:tableStyleId>
              </a:tblPr>
              <a:tblGrid>
                <a:gridCol w="638555">
                  <a:extLst>
                    <a:ext uri="{9D8B030D-6E8A-4147-A177-3AD203B41FA5}">
                      <a16:colId xmlns:a16="http://schemas.microsoft.com/office/drawing/2014/main" val="2205385328"/>
                    </a:ext>
                  </a:extLst>
                </a:gridCol>
                <a:gridCol w="890582">
                  <a:extLst>
                    <a:ext uri="{9D8B030D-6E8A-4147-A177-3AD203B41FA5}">
                      <a16:colId xmlns:a16="http://schemas.microsoft.com/office/drawing/2014/main" val="3176548729"/>
                    </a:ext>
                  </a:extLst>
                </a:gridCol>
                <a:gridCol w="1265159">
                  <a:extLst>
                    <a:ext uri="{9D8B030D-6E8A-4147-A177-3AD203B41FA5}">
                      <a16:colId xmlns:a16="http://schemas.microsoft.com/office/drawing/2014/main" val="2585658175"/>
                    </a:ext>
                  </a:extLst>
                </a:gridCol>
                <a:gridCol w="1425662">
                  <a:extLst>
                    <a:ext uri="{9D8B030D-6E8A-4147-A177-3AD203B41FA5}">
                      <a16:colId xmlns:a16="http://schemas.microsoft.com/office/drawing/2014/main" val="710617502"/>
                    </a:ext>
                  </a:extLst>
                </a:gridCol>
                <a:gridCol w="1140530">
                  <a:extLst>
                    <a:ext uri="{9D8B030D-6E8A-4147-A177-3AD203B41FA5}">
                      <a16:colId xmlns:a16="http://schemas.microsoft.com/office/drawing/2014/main" val="2809164879"/>
                    </a:ext>
                  </a:extLst>
                </a:gridCol>
                <a:gridCol w="1389229">
                  <a:extLst>
                    <a:ext uri="{9D8B030D-6E8A-4147-A177-3AD203B41FA5}">
                      <a16:colId xmlns:a16="http://schemas.microsoft.com/office/drawing/2014/main" val="2053365197"/>
                    </a:ext>
                  </a:extLst>
                </a:gridCol>
              </a:tblGrid>
              <a:tr h="545136">
                <a:tc>
                  <a:txBody>
                    <a:bodyPr/>
                    <a:lstStyle/>
                    <a:p>
                      <a:pPr algn="ctr"/>
                      <a:r>
                        <a:rPr lang="zh-CN" sz="1400" kern="100" dirty="0">
                          <a:effectLst/>
                          <a:latin typeface="微软雅黑" panose="020B0503020204020204" pitchFamily="34" charset="-122"/>
                          <a:ea typeface="微软雅黑" panose="020B0503020204020204" pitchFamily="34" charset="-122"/>
                        </a:rPr>
                        <a:t>序号</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zh-CN" sz="1400" kern="100" dirty="0">
                          <a:effectLst/>
                          <a:latin typeface="微软雅黑" panose="020B0503020204020204" pitchFamily="34" charset="-122"/>
                          <a:ea typeface="微软雅黑" panose="020B0503020204020204" pitchFamily="34" charset="-122"/>
                        </a:rPr>
                        <a:t>承销商</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zh-CN" sz="1400" kern="100" dirty="0">
                          <a:effectLst/>
                          <a:latin typeface="微软雅黑" panose="020B0503020204020204" pitchFamily="34" charset="-122"/>
                          <a:ea typeface="微软雅黑" panose="020B0503020204020204" pitchFamily="34" charset="-122"/>
                        </a:rPr>
                        <a:t>投标价位</a:t>
                      </a:r>
                      <a:endParaRPr lang="en-US" altLang="zh-CN" sz="1400" kern="100" dirty="0">
                        <a:effectLst/>
                        <a:latin typeface="微软雅黑" panose="020B0503020204020204" pitchFamily="34" charset="-122"/>
                        <a:ea typeface="微软雅黑" panose="020B0503020204020204" pitchFamily="34" charset="-122"/>
                      </a:endParaRPr>
                    </a:p>
                    <a:p>
                      <a:pPr algn="ctr"/>
                      <a:r>
                        <a:rPr lang="zh-CN" sz="1400" kern="100" dirty="0">
                          <a:effectLst/>
                          <a:latin typeface="微软雅黑" panose="020B0503020204020204" pitchFamily="34" charset="-122"/>
                          <a:ea typeface="微软雅黑" panose="020B0503020204020204" pitchFamily="34" charset="-122"/>
                        </a:rPr>
                        <a:t>（利率</a:t>
                      </a:r>
                      <a:r>
                        <a:rPr lang="en-US" sz="1400" kern="100" dirty="0">
                          <a:effectLst/>
                          <a:latin typeface="微软雅黑" panose="020B0503020204020204" pitchFamily="34" charset="-122"/>
                          <a:ea typeface="微软雅黑" panose="020B0503020204020204" pitchFamily="34" charset="-122"/>
                        </a:rPr>
                        <a:t>%</a:t>
                      </a:r>
                      <a:r>
                        <a:rPr lang="zh-CN" sz="1400" kern="100" dirty="0">
                          <a:effectLst/>
                          <a:latin typeface="微软雅黑" panose="020B0503020204020204" pitchFamily="34" charset="-122"/>
                          <a:ea typeface="微软雅黑" panose="020B0503020204020204" pitchFamily="34" charset="-122"/>
                        </a:rPr>
                        <a:t>）</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zh-CN" sz="1400" kern="100" dirty="0">
                          <a:effectLst/>
                          <a:latin typeface="微软雅黑" panose="020B0503020204020204" pitchFamily="34" charset="-122"/>
                          <a:ea typeface="微软雅黑" panose="020B0503020204020204" pitchFamily="34" charset="-122"/>
                        </a:rPr>
                        <a:t>投标量（亿元）</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zh-CN" sz="1400" kern="100" dirty="0">
                          <a:effectLst/>
                          <a:latin typeface="微软雅黑" panose="020B0503020204020204" pitchFamily="34" charset="-122"/>
                          <a:ea typeface="微软雅黑" panose="020B0503020204020204" pitchFamily="34" charset="-122"/>
                        </a:rPr>
                        <a:t>累计投标量（亿元）</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zh-CN" sz="1400" kern="100" dirty="0">
                          <a:effectLst/>
                          <a:latin typeface="微软雅黑" panose="020B0503020204020204" pitchFamily="34" charset="-122"/>
                          <a:ea typeface="微软雅黑" panose="020B0503020204020204" pitchFamily="34" charset="-122"/>
                        </a:rPr>
                        <a:t>中标量（亿元）</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538110240"/>
                  </a:ext>
                </a:extLst>
              </a:tr>
              <a:tr h="272573">
                <a:tc>
                  <a:txBody>
                    <a:bodyPr/>
                    <a:lstStyle/>
                    <a:p>
                      <a:pPr algn="ctr"/>
                      <a:r>
                        <a:rPr lang="en-US" sz="1400" b="0" kern="100" dirty="0">
                          <a:effectLst/>
                          <a:latin typeface="微软雅黑" panose="020B0503020204020204" pitchFamily="34" charset="-122"/>
                          <a:ea typeface="微软雅黑" panose="020B0503020204020204" pitchFamily="34" charset="-122"/>
                        </a:rPr>
                        <a:t>1</a:t>
                      </a:r>
                      <a:endParaRPr lang="zh-CN" sz="1400" b="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zh-CN" sz="1400" kern="100">
                          <a:effectLst/>
                          <a:latin typeface="微软雅黑" panose="020B0503020204020204" pitchFamily="34" charset="-122"/>
                          <a:ea typeface="微软雅黑" panose="020B0503020204020204" pitchFamily="34" charset="-122"/>
                        </a:rPr>
                        <a:t>甲</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a:effectLst/>
                          <a:latin typeface="微软雅黑" panose="020B0503020204020204" pitchFamily="34" charset="-122"/>
                          <a:ea typeface="微软雅黑" panose="020B0503020204020204" pitchFamily="34" charset="-122"/>
                        </a:rPr>
                        <a:t>2.9</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a:effectLst/>
                          <a:latin typeface="微软雅黑" panose="020B0503020204020204" pitchFamily="34" charset="-122"/>
                          <a:ea typeface="微软雅黑" panose="020B0503020204020204" pitchFamily="34" charset="-122"/>
                        </a:rPr>
                        <a:t>20</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a:effectLst/>
                          <a:latin typeface="微软雅黑" panose="020B0503020204020204" pitchFamily="34" charset="-122"/>
                          <a:ea typeface="微软雅黑" panose="020B0503020204020204" pitchFamily="34" charset="-122"/>
                        </a:rPr>
                        <a:t>20</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a:effectLst/>
                          <a:latin typeface="微软雅黑" panose="020B0503020204020204" pitchFamily="34" charset="-122"/>
                          <a:ea typeface="微软雅黑" panose="020B0503020204020204" pitchFamily="34" charset="-122"/>
                        </a:rPr>
                        <a:t>20</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476344556"/>
                  </a:ext>
                </a:extLst>
              </a:tr>
              <a:tr h="272573">
                <a:tc>
                  <a:txBody>
                    <a:bodyPr/>
                    <a:lstStyle/>
                    <a:p>
                      <a:pPr algn="ctr"/>
                      <a:r>
                        <a:rPr lang="en-US" sz="1400" b="0" kern="100">
                          <a:effectLst/>
                          <a:latin typeface="微软雅黑" panose="020B0503020204020204" pitchFamily="34" charset="-122"/>
                          <a:ea typeface="微软雅黑" panose="020B0503020204020204" pitchFamily="34" charset="-122"/>
                        </a:rPr>
                        <a:t>2</a:t>
                      </a:r>
                      <a:endParaRPr lang="zh-CN" sz="1400" b="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zh-CN" sz="1400" kern="100">
                          <a:effectLst/>
                          <a:latin typeface="微软雅黑" panose="020B0503020204020204" pitchFamily="34" charset="-122"/>
                          <a:ea typeface="微软雅黑" panose="020B0503020204020204" pitchFamily="34" charset="-122"/>
                        </a:rPr>
                        <a:t>丁</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dirty="0">
                          <a:effectLst/>
                          <a:latin typeface="微软雅黑" panose="020B0503020204020204" pitchFamily="34" charset="-122"/>
                          <a:ea typeface="微软雅黑" panose="020B0503020204020204" pitchFamily="34" charset="-122"/>
                        </a:rPr>
                        <a:t>3.0</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a:effectLst/>
                          <a:latin typeface="微软雅黑" panose="020B0503020204020204" pitchFamily="34" charset="-122"/>
                          <a:ea typeface="微软雅黑" panose="020B0503020204020204" pitchFamily="34" charset="-122"/>
                        </a:rPr>
                        <a:t>28</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a:effectLst/>
                          <a:latin typeface="微软雅黑" panose="020B0503020204020204" pitchFamily="34" charset="-122"/>
                          <a:ea typeface="微软雅黑" panose="020B0503020204020204" pitchFamily="34" charset="-122"/>
                        </a:rPr>
                        <a:t>48</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a:effectLst/>
                          <a:latin typeface="微软雅黑" panose="020B0503020204020204" pitchFamily="34" charset="-122"/>
                          <a:ea typeface="微软雅黑" panose="020B0503020204020204" pitchFamily="34" charset="-122"/>
                        </a:rPr>
                        <a:t>28</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638476306"/>
                  </a:ext>
                </a:extLst>
              </a:tr>
              <a:tr h="272573">
                <a:tc>
                  <a:txBody>
                    <a:bodyPr/>
                    <a:lstStyle/>
                    <a:p>
                      <a:pPr algn="ctr"/>
                      <a:r>
                        <a:rPr lang="en-US" sz="1400" b="0" kern="100">
                          <a:effectLst/>
                          <a:latin typeface="微软雅黑" panose="020B0503020204020204" pitchFamily="34" charset="-122"/>
                          <a:ea typeface="微软雅黑" panose="020B0503020204020204" pitchFamily="34" charset="-122"/>
                        </a:rPr>
                        <a:t>3</a:t>
                      </a:r>
                      <a:endParaRPr lang="zh-CN" sz="1400" b="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zh-CN" sz="1400" kern="100">
                          <a:effectLst/>
                          <a:latin typeface="微软雅黑" panose="020B0503020204020204" pitchFamily="34" charset="-122"/>
                          <a:ea typeface="微软雅黑" panose="020B0503020204020204" pitchFamily="34" charset="-122"/>
                        </a:rPr>
                        <a:t>丙</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a:effectLst/>
                          <a:latin typeface="微软雅黑" panose="020B0503020204020204" pitchFamily="34" charset="-122"/>
                          <a:ea typeface="微软雅黑" panose="020B0503020204020204" pitchFamily="34" charset="-122"/>
                        </a:rPr>
                        <a:t>3.1</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a:effectLst/>
                          <a:latin typeface="微软雅黑" panose="020B0503020204020204" pitchFamily="34" charset="-122"/>
                          <a:ea typeface="微软雅黑" panose="020B0503020204020204" pitchFamily="34" charset="-122"/>
                        </a:rPr>
                        <a:t>32</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a:effectLst/>
                          <a:latin typeface="微软雅黑" panose="020B0503020204020204" pitchFamily="34" charset="-122"/>
                          <a:ea typeface="微软雅黑" panose="020B0503020204020204" pitchFamily="34" charset="-122"/>
                        </a:rPr>
                        <a:t>80</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dirty="0">
                          <a:effectLst/>
                          <a:latin typeface="微软雅黑" panose="020B0503020204020204" pitchFamily="34" charset="-122"/>
                          <a:ea typeface="微软雅黑" panose="020B0503020204020204" pitchFamily="34" charset="-122"/>
                        </a:rPr>
                        <a:t>32</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706114287"/>
                  </a:ext>
                </a:extLst>
              </a:tr>
              <a:tr h="272573">
                <a:tc>
                  <a:txBody>
                    <a:bodyPr/>
                    <a:lstStyle/>
                    <a:p>
                      <a:pPr algn="ctr"/>
                      <a:r>
                        <a:rPr lang="en-US" sz="1400" b="0" kern="100">
                          <a:effectLst/>
                          <a:latin typeface="微软雅黑" panose="020B0503020204020204" pitchFamily="34" charset="-122"/>
                          <a:ea typeface="微软雅黑" panose="020B0503020204020204" pitchFamily="34" charset="-122"/>
                        </a:rPr>
                        <a:t>4</a:t>
                      </a:r>
                      <a:endParaRPr lang="zh-CN" sz="1400" b="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zh-CN" sz="1400" kern="100">
                          <a:effectLst/>
                          <a:latin typeface="微软雅黑" panose="020B0503020204020204" pitchFamily="34" charset="-122"/>
                          <a:ea typeface="微软雅黑" panose="020B0503020204020204" pitchFamily="34" charset="-122"/>
                        </a:rPr>
                        <a:t>乙</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a:effectLst/>
                          <a:latin typeface="微软雅黑" panose="020B0503020204020204" pitchFamily="34" charset="-122"/>
                          <a:ea typeface="微软雅黑" panose="020B0503020204020204" pitchFamily="34" charset="-122"/>
                        </a:rPr>
                        <a:t>3.2</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a:effectLst/>
                          <a:latin typeface="微软雅黑" panose="020B0503020204020204" pitchFamily="34" charset="-122"/>
                          <a:ea typeface="微软雅黑" panose="020B0503020204020204" pitchFamily="34" charset="-122"/>
                        </a:rPr>
                        <a:t>40</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a:effectLst/>
                          <a:latin typeface="微软雅黑" panose="020B0503020204020204" pitchFamily="34" charset="-122"/>
                          <a:ea typeface="微软雅黑" panose="020B0503020204020204" pitchFamily="34" charset="-122"/>
                        </a:rPr>
                        <a:t>100</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dirty="0">
                          <a:effectLst/>
                          <a:latin typeface="微软雅黑" panose="020B0503020204020204" pitchFamily="34" charset="-122"/>
                          <a:ea typeface="微软雅黑" panose="020B0503020204020204" pitchFamily="34" charset="-122"/>
                        </a:rPr>
                        <a:t>20</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720961483"/>
                  </a:ext>
                </a:extLst>
              </a:tr>
              <a:tr h="272573">
                <a:tc>
                  <a:txBody>
                    <a:bodyPr/>
                    <a:lstStyle/>
                    <a:p>
                      <a:pPr algn="ctr"/>
                      <a:r>
                        <a:rPr lang="en-US" sz="1400" b="0" kern="100" dirty="0">
                          <a:effectLst/>
                          <a:latin typeface="微软雅黑" panose="020B0503020204020204" pitchFamily="34" charset="-122"/>
                          <a:ea typeface="微软雅黑" panose="020B0503020204020204" pitchFamily="34" charset="-122"/>
                        </a:rPr>
                        <a:t>5</a:t>
                      </a:r>
                      <a:endParaRPr lang="zh-CN" sz="1400" b="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zh-CN" sz="1400" kern="100">
                          <a:effectLst/>
                          <a:latin typeface="微软雅黑" panose="020B0503020204020204" pitchFamily="34" charset="-122"/>
                          <a:ea typeface="微软雅黑" panose="020B0503020204020204" pitchFamily="34" charset="-122"/>
                        </a:rPr>
                        <a:t>戊</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a:effectLst/>
                          <a:latin typeface="微软雅黑" panose="020B0503020204020204" pitchFamily="34" charset="-122"/>
                          <a:ea typeface="微软雅黑" panose="020B0503020204020204" pitchFamily="34" charset="-122"/>
                        </a:rPr>
                        <a:t>3.3</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a:effectLst/>
                          <a:latin typeface="微软雅黑" panose="020B0503020204020204" pitchFamily="34" charset="-122"/>
                          <a:ea typeface="微软雅黑" panose="020B0503020204020204" pitchFamily="34" charset="-122"/>
                        </a:rPr>
                        <a:t>18</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a:effectLst/>
                          <a:latin typeface="微软雅黑" panose="020B0503020204020204" pitchFamily="34" charset="-122"/>
                          <a:ea typeface="微软雅黑" panose="020B0503020204020204" pitchFamily="34" charset="-122"/>
                        </a:rPr>
                        <a:t>100</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a:r>
                        <a:rPr lang="en-US" sz="1400" kern="100" dirty="0">
                          <a:effectLst/>
                          <a:latin typeface="微软雅黑" panose="020B0503020204020204" pitchFamily="34" charset="-122"/>
                          <a:ea typeface="微软雅黑" panose="020B0503020204020204" pitchFamily="34" charset="-122"/>
                        </a:rPr>
                        <a:t>0</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4203679701"/>
                  </a:ext>
                </a:extLst>
              </a:tr>
            </a:tbl>
          </a:graphicData>
        </a:graphic>
      </p:graphicFrame>
      <p:sp>
        <p:nvSpPr>
          <p:cNvPr id="8" name="Rectangle 2">
            <a:extLst>
              <a:ext uri="{FF2B5EF4-FFF2-40B4-BE49-F238E27FC236}">
                <a16:creationId xmlns:a16="http://schemas.microsoft.com/office/drawing/2014/main" id="{059C2FEB-9F17-4EE8-9AFC-76A735BEB910}"/>
              </a:ext>
            </a:extLst>
          </p:cNvPr>
          <p:cNvSpPr>
            <a:spLocks noChangeArrowheads="1"/>
          </p:cNvSpPr>
          <p:nvPr/>
        </p:nvSpPr>
        <p:spPr bwMode="auto">
          <a:xfrm>
            <a:off x="2771801" y="2396390"/>
            <a:ext cx="334578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266700" algn="l" defTabSz="914400" rtl="0" eaLnBrk="0" fontAlgn="base" latinLnBrk="0" hangingPunct="0">
              <a:lnSpc>
                <a:spcPct val="100000"/>
              </a:lnSpc>
              <a:spcBef>
                <a:spcPct val="0"/>
              </a:spcBef>
              <a:spcAft>
                <a:spcPct val="0"/>
              </a:spcAft>
              <a:buClrTx/>
              <a:buSzTx/>
              <a:buFontTx/>
              <a:buNone/>
              <a:tabLst/>
            </a:pPr>
            <a:r>
              <a:rPr lang="zh-CN" altLang="en-US" sz="1400" b="1" dirty="0">
                <a:latin typeface="微软雅黑" panose="020B0503020204020204" pitchFamily="34" charset="-122"/>
                <a:ea typeface="微软雅黑" panose="020B0503020204020204" pitchFamily="34" charset="-122"/>
                <a:cs typeface="Times New Roman" panose="02020603050405020304" pitchFamily="18" charset="0"/>
              </a:rPr>
              <a:t>表</a:t>
            </a:r>
            <a:r>
              <a:rPr lang="en-US" altLang="zh-CN" sz="1400" b="1" dirty="0">
                <a:latin typeface="微软雅黑" panose="020B0503020204020204" pitchFamily="34" charset="-122"/>
                <a:ea typeface="微软雅黑" panose="020B0503020204020204" pitchFamily="34" charset="-122"/>
                <a:cs typeface="Times New Roman" panose="02020603050405020304" pitchFamily="18" charset="0"/>
              </a:rPr>
              <a:t>7.1  </a:t>
            </a:r>
            <a:r>
              <a:rPr lang="zh-CN" altLang="en-US" sz="1400" b="1" dirty="0">
                <a:latin typeface="微软雅黑" panose="020B0503020204020204" pitchFamily="34" charset="-122"/>
                <a:ea typeface="微软雅黑" panose="020B0503020204020204" pitchFamily="34" charset="-122"/>
                <a:cs typeface="Times New Roman" panose="02020603050405020304" pitchFamily="18" charset="0"/>
              </a:rPr>
              <a:t>单一价位招标法下的利率招标</a:t>
            </a:r>
          </a:p>
        </p:txBody>
      </p:sp>
      <p:sp>
        <p:nvSpPr>
          <p:cNvPr id="10" name="文本框 9">
            <a:extLst>
              <a:ext uri="{FF2B5EF4-FFF2-40B4-BE49-F238E27FC236}">
                <a16:creationId xmlns:a16="http://schemas.microsoft.com/office/drawing/2014/main" id="{B48D0AD8-708F-4AD4-B59B-ECC9BA532ACC}"/>
              </a:ext>
            </a:extLst>
          </p:cNvPr>
          <p:cNvSpPr txBox="1"/>
          <p:nvPr/>
        </p:nvSpPr>
        <p:spPr>
          <a:xfrm>
            <a:off x="791579" y="4821084"/>
            <a:ext cx="7560840" cy="1481303"/>
          </a:xfrm>
          <a:prstGeom prst="rect">
            <a:avLst/>
          </a:prstGeom>
          <a:noFill/>
        </p:spPr>
        <p:txBody>
          <a:bodyPr wrap="square" rtlCol="0">
            <a:spAutoFit/>
          </a:bodyPr>
          <a:lstStyle/>
          <a:p>
            <a:pPr indent="385200" algn="just">
              <a:lnSpc>
                <a:spcPct val="150000"/>
              </a:lnSpc>
            </a:pP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由表</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7.1</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可见，在乙承销商的投标价位</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3.2%</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处，已经达到招标总量</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100</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亿元，因此，</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3.2%</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即是本期国债的票面利率，中标的</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4</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家承销商均按面值承销。其中甲、丙、丁的投标量全部中标，则乙的投标价位属于边际价位，在这一价位上，发行只需再募入</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20</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亿元即满足当期国债发行总量，因此乙的中标量为</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20</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亿元，戊的</a:t>
            </a:r>
            <a:r>
              <a:rPr lang="en-US" altLang="zh-CN" sz="1550" dirty="0">
                <a:latin typeface="微软雅黑" panose="020B0503020204020204" pitchFamily="34" charset="-122"/>
                <a:ea typeface="微软雅黑" panose="020B0503020204020204" pitchFamily="34" charset="-122"/>
                <a:cs typeface="Times New Roman" panose="02020603050405020304" pitchFamily="18" charset="0"/>
              </a:rPr>
              <a:t>18</a:t>
            </a:r>
            <a:r>
              <a:rPr lang="zh-CN" altLang="en-US" sz="1550" dirty="0">
                <a:latin typeface="微软雅黑" panose="020B0503020204020204" pitchFamily="34" charset="-122"/>
                <a:ea typeface="微软雅黑" panose="020B0503020204020204" pitchFamily="34" charset="-122"/>
                <a:cs typeface="Times New Roman" panose="02020603050405020304" pitchFamily="18" charset="0"/>
              </a:rPr>
              <a:t>亿元则全部落标。</a:t>
            </a:r>
          </a:p>
        </p:txBody>
      </p:sp>
    </p:spTree>
    <p:extLst>
      <p:ext uri="{BB962C8B-B14F-4D97-AF65-F5344CB8AC3E}">
        <p14:creationId xmlns:p14="http://schemas.microsoft.com/office/powerpoint/2010/main" val="2031997597"/>
      </p:ext>
    </p:extLst>
  </p:cSld>
  <p:clrMapOvr>
    <a:masterClrMapping/>
  </p:clrMapOvr>
</p:sld>
</file>

<file path=ppt/theme/theme1.xml><?xml version="1.0" encoding="utf-8"?>
<a:theme xmlns:a="http://schemas.openxmlformats.org/drawingml/2006/main" name="内容提纲">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4853</TotalTime>
  <Words>4340</Words>
  <Application>Microsoft Office PowerPoint</Application>
  <PresentationFormat>全屏显示(4:3)</PresentationFormat>
  <Paragraphs>338</Paragraphs>
  <Slides>27</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27</vt:i4>
      </vt:variant>
    </vt:vector>
  </HeadingPairs>
  <TitlesOfParts>
    <vt:vector size="38" baseType="lpstr">
      <vt:lpstr>微软雅黑</vt:lpstr>
      <vt:lpstr>微软雅黑</vt:lpstr>
      <vt:lpstr>Arial</vt:lpstr>
      <vt:lpstr>Broadway</vt:lpstr>
      <vt:lpstr>Calibri</vt:lpstr>
      <vt:lpstr>Cambria Math</vt:lpstr>
      <vt:lpstr>Impact</vt:lpstr>
      <vt:lpstr>Times New Roman</vt:lpstr>
      <vt:lpstr>Tw Cen MT</vt:lpstr>
      <vt:lpstr>Wingdings</vt:lpstr>
      <vt:lpstr>内容提纲</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杨雯君</dc:creator>
  <cp:lastModifiedBy>52540</cp:lastModifiedBy>
  <cp:revision>436</cp:revision>
  <cp:lastPrinted>2019-09-09T08:25:06Z</cp:lastPrinted>
  <dcterms:created xsi:type="dcterms:W3CDTF">2014-10-28T12:04:15Z</dcterms:created>
  <dcterms:modified xsi:type="dcterms:W3CDTF">2020-08-18T11:08:29Z</dcterms:modified>
</cp:coreProperties>
</file>