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4" r:id="rId1"/>
  </p:sldMasterIdLst>
  <p:notesMasterIdLst>
    <p:notesMasterId r:id="rId25"/>
  </p:notesMasterIdLst>
  <p:handoutMasterIdLst>
    <p:handoutMasterId r:id="rId26"/>
  </p:handoutMasterIdLst>
  <p:sldIdLst>
    <p:sldId id="438" r:id="rId2"/>
    <p:sldId id="361" r:id="rId3"/>
    <p:sldId id="367" r:id="rId4"/>
    <p:sldId id="422" r:id="rId5"/>
    <p:sldId id="423" r:id="rId6"/>
    <p:sldId id="403" r:id="rId7"/>
    <p:sldId id="424" r:id="rId8"/>
    <p:sldId id="404" r:id="rId9"/>
    <p:sldId id="425" r:id="rId10"/>
    <p:sldId id="426" r:id="rId11"/>
    <p:sldId id="427" r:id="rId12"/>
    <p:sldId id="428" r:id="rId13"/>
    <p:sldId id="429" r:id="rId14"/>
    <p:sldId id="430" r:id="rId15"/>
    <p:sldId id="431" r:id="rId16"/>
    <p:sldId id="432" r:id="rId17"/>
    <p:sldId id="433" r:id="rId18"/>
    <p:sldId id="405" r:id="rId19"/>
    <p:sldId id="434" r:id="rId20"/>
    <p:sldId id="435" r:id="rId21"/>
    <p:sldId id="406" r:id="rId22"/>
    <p:sldId id="436" r:id="rId23"/>
    <p:sldId id="437" r:id="rId24"/>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5E5C"/>
    <a:srgbClr val="B54441"/>
    <a:srgbClr val="B81A1A"/>
    <a:srgbClr val="CE7674"/>
    <a:srgbClr val="883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Sheet2!$A$2:$A$24</c:f>
              <c:strCache>
                <c:ptCount val="23"/>
                <c:pt idx="0">
                  <c:v>爱沙尼亚</c:v>
                </c:pt>
                <c:pt idx="1">
                  <c:v>卢森堡</c:v>
                </c:pt>
                <c:pt idx="2">
                  <c:v>捷克</c:v>
                </c:pt>
                <c:pt idx="3">
                  <c:v>丹麦</c:v>
                </c:pt>
                <c:pt idx="4">
                  <c:v>立陶宛</c:v>
                </c:pt>
                <c:pt idx="5">
                  <c:v>拉脱维亚</c:v>
                </c:pt>
                <c:pt idx="6">
                  <c:v>瑞典</c:v>
                </c:pt>
                <c:pt idx="7">
                  <c:v>斯洛伐克</c:v>
                </c:pt>
                <c:pt idx="8">
                  <c:v>波兰</c:v>
                </c:pt>
                <c:pt idx="9">
                  <c:v>荷兰</c:v>
                </c:pt>
                <c:pt idx="10">
                  <c:v>芬兰</c:v>
                </c:pt>
                <c:pt idx="11">
                  <c:v>德国</c:v>
                </c:pt>
                <c:pt idx="12">
                  <c:v>爱尔兰</c:v>
                </c:pt>
                <c:pt idx="13">
                  <c:v>匈牙利</c:v>
                </c:pt>
                <c:pt idx="14">
                  <c:v>斯洛文尼亚</c:v>
                </c:pt>
                <c:pt idx="15">
                  <c:v>奥地利</c:v>
                </c:pt>
                <c:pt idx="16">
                  <c:v>英国</c:v>
                </c:pt>
                <c:pt idx="17">
                  <c:v>法国</c:v>
                </c:pt>
                <c:pt idx="18">
                  <c:v>西班牙</c:v>
                </c:pt>
                <c:pt idx="19">
                  <c:v>比利时</c:v>
                </c:pt>
                <c:pt idx="20">
                  <c:v>葡萄牙</c:v>
                </c:pt>
                <c:pt idx="21">
                  <c:v>意大利</c:v>
                </c:pt>
                <c:pt idx="22">
                  <c:v>希腊</c:v>
                </c:pt>
              </c:strCache>
            </c:strRef>
          </c:cat>
          <c:val>
            <c:numRef>
              <c:f>Sheet2!$B$2:$B$24</c:f>
              <c:numCache>
                <c:formatCode>General</c:formatCode>
                <c:ptCount val="23"/>
                <c:pt idx="0">
                  <c:v>9.1999999999999993</c:v>
                </c:pt>
                <c:pt idx="1">
                  <c:v>20.7</c:v>
                </c:pt>
                <c:pt idx="2">
                  <c:v>36.799999999999997</c:v>
                </c:pt>
                <c:pt idx="3">
                  <c:v>37.299999999999997</c:v>
                </c:pt>
                <c:pt idx="4">
                  <c:v>39.9</c:v>
                </c:pt>
                <c:pt idx="5">
                  <c:v>40.299999999999997</c:v>
                </c:pt>
                <c:pt idx="6">
                  <c:v>42.4</c:v>
                </c:pt>
                <c:pt idx="7">
                  <c:v>51.8</c:v>
                </c:pt>
                <c:pt idx="8">
                  <c:v>54.2</c:v>
                </c:pt>
                <c:pt idx="9">
                  <c:v>61.9</c:v>
                </c:pt>
                <c:pt idx="10">
                  <c:v>62.9</c:v>
                </c:pt>
                <c:pt idx="11">
                  <c:v>68</c:v>
                </c:pt>
                <c:pt idx="12">
                  <c:v>73.5</c:v>
                </c:pt>
                <c:pt idx="13">
                  <c:v>75.900000000000006</c:v>
                </c:pt>
                <c:pt idx="14">
                  <c:v>78.7</c:v>
                </c:pt>
                <c:pt idx="15">
                  <c:v>83</c:v>
                </c:pt>
                <c:pt idx="16">
                  <c:v>87.9</c:v>
                </c:pt>
                <c:pt idx="17">
                  <c:v>98.3</c:v>
                </c:pt>
                <c:pt idx="18">
                  <c:v>99</c:v>
                </c:pt>
                <c:pt idx="19">
                  <c:v>106.1</c:v>
                </c:pt>
                <c:pt idx="20">
                  <c:v>129.19999999999999</c:v>
                </c:pt>
                <c:pt idx="21">
                  <c:v>132</c:v>
                </c:pt>
                <c:pt idx="22">
                  <c:v>178.5</c:v>
                </c:pt>
              </c:numCache>
            </c:numRef>
          </c:val>
          <c:extLst>
            <c:ext xmlns:c16="http://schemas.microsoft.com/office/drawing/2014/chart" uri="{C3380CC4-5D6E-409C-BE32-E72D297353CC}">
              <c16:uniqueId val="{00000000-1B36-46D2-A78E-E0CC94D3B48C}"/>
            </c:ext>
          </c:extLst>
        </c:ser>
        <c:dLbls>
          <c:showLegendKey val="0"/>
          <c:showVal val="0"/>
          <c:showCatName val="0"/>
          <c:showSerName val="0"/>
          <c:showPercent val="0"/>
          <c:showBubbleSize val="0"/>
        </c:dLbls>
        <c:gapWidth val="182"/>
        <c:axId val="475349816"/>
        <c:axId val="475352112"/>
      </c:barChart>
      <c:catAx>
        <c:axId val="4753498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zh-CN"/>
          </a:p>
        </c:txPr>
        <c:crossAx val="475352112"/>
        <c:crosses val="autoZero"/>
        <c:auto val="1"/>
        <c:lblAlgn val="ctr"/>
        <c:lblOffset val="100"/>
        <c:noMultiLvlLbl val="0"/>
      </c:catAx>
      <c:valAx>
        <c:axId val="475352112"/>
        <c:scaling>
          <c:orientation val="minMax"/>
          <c:max val="18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475349816"/>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pPr/>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pPr/>
              <a:t>‹#›</a:t>
            </a:fld>
            <a:endParaRPr lang="zh-CN" altLang="en-US"/>
          </a:p>
        </p:txBody>
      </p:sp>
    </p:spTree>
    <p:extLst>
      <p:ext uri="{BB962C8B-B14F-4D97-AF65-F5344CB8AC3E}">
        <p14:creationId xmlns:p14="http://schemas.microsoft.com/office/powerpoint/2010/main" val="3345206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pPr/>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pPr/>
              <a:t>‹#›</a:t>
            </a:fld>
            <a:endParaRPr lang="zh-CN" altLang="en-US"/>
          </a:p>
        </p:txBody>
      </p:sp>
    </p:spTree>
    <p:extLst>
      <p:ext uri="{BB962C8B-B14F-4D97-AF65-F5344CB8AC3E}">
        <p14:creationId xmlns:p14="http://schemas.microsoft.com/office/powerpoint/2010/main" val="1190037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6356350"/>
            <a:ext cx="2133600" cy="365125"/>
          </a:xfrm>
          <a:prstGeom prst="rect">
            <a:avLst/>
          </a:prstGeom>
        </p:spPr>
        <p:txBody>
          <a:bodyPr/>
          <a:lstStyle/>
          <a:p>
            <a:fld id="{FEC64B18-8D32-40D2-A41F-46CC6ED2F309}" type="datetime1">
              <a:rPr lang="zh-CN" altLang="en-US" smtClean="0"/>
              <a:pPr/>
              <a:t>2020-08-18</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F923ED49-D744-4066-8B28-E413A5EA25A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2A695BA6-E5E3-40C7-B288-73EF1A1EDBFA}" type="datetime1">
              <a:rPr lang="zh-CN" altLang="en-US" smtClean="0"/>
              <a:t>2020-08-18</a:t>
            </a:fld>
            <a:endParaRPr lang="zh-CN" altLang="en-US"/>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0F11AE2-8E3C-4A92-9BBF-8CC289021EE2}" type="slidenum">
              <a:rPr lang="zh-CN" altLang="en-US"/>
              <a:pPr>
                <a:defRPr/>
              </a:pPr>
              <a:t>‹#›</a:t>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7727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32C5B9D7-2519-4790-A234-A1FE4990CF5F}" type="datetime1">
              <a:rPr lang="zh-CN" altLang="en-US"/>
              <a:pPr>
                <a:defRPr/>
              </a:pPr>
              <a:t>2020-08-18</a:t>
            </a:fld>
            <a:endParaRPr lang="zh-CN" altLang="en-US"/>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6356352"/>
            <a:ext cx="2133600" cy="365125"/>
          </a:xfrm>
          <a:prstGeom prst="rect">
            <a:avLst/>
          </a:prstGeom>
        </p:spPr>
        <p:txBody>
          <a:bodyPr/>
          <a:lstStyle>
            <a:lvl1pPr>
              <a:defRPr/>
            </a:lvl1pPr>
          </a:lstStyle>
          <a:p>
            <a:pPr>
              <a:defRPr/>
            </a:pPr>
            <a:fld id="{6DD3CEC8-D19A-47A7-A7E0-6C6F9FD5BB7B}" type="slidenum">
              <a:rPr lang="zh-CN" altLang="en-US"/>
              <a:pPr>
                <a:defRPr/>
              </a:pPr>
              <a:t>‹#›</a:t>
            </a:fld>
            <a:endParaRPr lang="zh-CN" altLang="en-US"/>
          </a:p>
        </p:txBody>
      </p:sp>
    </p:spTree>
    <p:extLst>
      <p:ext uri="{BB962C8B-B14F-4D97-AF65-F5344CB8AC3E}">
        <p14:creationId xmlns:p14="http://schemas.microsoft.com/office/powerpoint/2010/main" val="51538449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 Id="rId9"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E1937B4C-DC0F-41E0-A323-E017EB2D32F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6"/>
            <a:srcRect/>
            <a:tile tx="0" ty="0" sx="100000" sy="100000" flip="none" algn="tl"/>
          </a:blipFill>
        </p:spPr>
      </p:pic>
      <p:sp>
        <p:nvSpPr>
          <p:cNvPr id="11" name="矩形 10">
            <a:extLst>
              <a:ext uri="{FF2B5EF4-FFF2-40B4-BE49-F238E27FC236}">
                <a16:creationId xmlns:a16="http://schemas.microsoft.com/office/drawing/2014/main" id="{0A00FA52-6294-4D0D-80BF-C029DD8FBCA8}"/>
              </a:ext>
            </a:extLst>
          </p:cNvPr>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日期占位符 3">
            <a:extLst>
              <a:ext uri="{FF2B5EF4-FFF2-40B4-BE49-F238E27FC236}">
                <a16:creationId xmlns:a16="http://schemas.microsoft.com/office/drawing/2014/main" id="{3222EF19-6E4C-4A9E-9C30-F7380FC9D043}"/>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pPr/>
              <a:t>2020-08-18</a:t>
            </a:fld>
            <a:endParaRPr lang="zh-CN" altLang="en-US"/>
          </a:p>
        </p:txBody>
      </p:sp>
      <p:sp>
        <p:nvSpPr>
          <p:cNvPr id="13" name="页脚占位符 4">
            <a:extLst>
              <a:ext uri="{FF2B5EF4-FFF2-40B4-BE49-F238E27FC236}">
                <a16:creationId xmlns:a16="http://schemas.microsoft.com/office/drawing/2014/main" id="{BB8C89D2-F5E1-4C44-9E33-58A7E5C6EC7F}"/>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4" name="灯片编号占位符 5">
            <a:extLst>
              <a:ext uri="{FF2B5EF4-FFF2-40B4-BE49-F238E27FC236}">
                <a16:creationId xmlns:a16="http://schemas.microsoft.com/office/drawing/2014/main" id="{BA8CB46C-68D7-4A19-B2F9-6DF9AFB86FA8}"/>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pPr/>
              <a:t>‹#›</a:t>
            </a:fld>
            <a:endParaRPr lang="zh-CN" altLang="en-US"/>
          </a:p>
        </p:txBody>
      </p:sp>
      <p:pic>
        <p:nvPicPr>
          <p:cNvPr id="15" name="Picture 3">
            <a:extLst>
              <a:ext uri="{FF2B5EF4-FFF2-40B4-BE49-F238E27FC236}">
                <a16:creationId xmlns:a16="http://schemas.microsoft.com/office/drawing/2014/main" id="{92765E7E-0BC0-4E4D-BCB7-C9D916C90534}"/>
              </a:ext>
            </a:extLst>
          </p:cNvPr>
          <p:cNvPicPr>
            <a:picLocks noChangeAspect="1" noChangeArrowheads="1"/>
          </p:cNvPicPr>
          <p:nvPr userDrawn="1"/>
        </p:nvPicPr>
        <p:blipFill>
          <a:blip r:embed="rId7" cstate="print"/>
          <a:srcRect/>
          <a:stretch>
            <a:fillRect/>
          </a:stretch>
        </p:blipFill>
        <p:spPr bwMode="auto">
          <a:xfrm>
            <a:off x="2737731" y="647700"/>
            <a:ext cx="6409283" cy="45719"/>
          </a:xfrm>
          <a:prstGeom prst="rect">
            <a:avLst/>
          </a:prstGeom>
          <a:noFill/>
          <a:ln w="9525">
            <a:noFill/>
            <a:miter lim="800000"/>
            <a:headEnd/>
            <a:tailEnd/>
          </a:ln>
        </p:spPr>
      </p:pic>
      <p:sp>
        <p:nvSpPr>
          <p:cNvPr id="16" name="TextBox 9">
            <a:extLst>
              <a:ext uri="{FF2B5EF4-FFF2-40B4-BE49-F238E27FC236}">
                <a16:creationId xmlns:a16="http://schemas.microsoft.com/office/drawing/2014/main" id="{F6BFB690-7D87-4A5B-A547-A62DA05A9176}"/>
              </a:ext>
            </a:extLst>
          </p:cNvPr>
          <p:cNvSpPr txBox="1"/>
          <p:nvPr userDrawn="1"/>
        </p:nvSpPr>
        <p:spPr>
          <a:xfrm>
            <a:off x="2807804" y="185519"/>
            <a:ext cx="4644516" cy="400110"/>
          </a:xfrm>
          <a:prstGeom prst="rect">
            <a:avLst/>
          </a:prstGeom>
          <a:noFill/>
        </p:spPr>
        <p:txBody>
          <a:bodyPr wrap="square" rtlCol="0">
            <a:spAutoFit/>
          </a:bodyPr>
          <a:lstStyle/>
          <a:p>
            <a:r>
              <a:rPr lang="zh-CN" altLang="en-US" sz="2000" b="1" dirty="0">
                <a:solidFill>
                  <a:srgbClr val="883230"/>
                </a:solidFill>
                <a:latin typeface="微软雅黑" pitchFamily="34" charset="-122"/>
                <a:ea typeface="微软雅黑" pitchFamily="34" charset="-122"/>
              </a:rPr>
              <a:t>第四章：立法部门对政府债务的管理</a:t>
            </a:r>
          </a:p>
        </p:txBody>
      </p:sp>
      <p:pic>
        <p:nvPicPr>
          <p:cNvPr id="17" name="图片 16">
            <a:extLst>
              <a:ext uri="{FF2B5EF4-FFF2-40B4-BE49-F238E27FC236}">
                <a16:creationId xmlns:a16="http://schemas.microsoft.com/office/drawing/2014/main" id="{CAD7DAF6-19BB-42B8-AE07-99DCAFEF457A}"/>
              </a:ext>
            </a:extLst>
          </p:cNvPr>
          <p:cNvPicPr>
            <a:picLocks noChangeAspect="1"/>
          </p:cNvPicPr>
          <p:nvPr userDrawn="1"/>
        </p:nvPicPr>
        <p:blipFill>
          <a:blip r:embed="rId8">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90"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0A9BA0AA-63AE-430E-85FE-CE8AFB223565}"/>
              </a:ext>
            </a:extLst>
          </p:cNvPr>
          <p:cNvGrpSpPr/>
          <p:nvPr/>
        </p:nvGrpSpPr>
        <p:grpSpPr>
          <a:xfrm>
            <a:off x="0" y="-130034"/>
            <a:ext cx="9194697" cy="6988034"/>
            <a:chOff x="0" y="-130034"/>
            <a:chExt cx="9194697" cy="6988034"/>
          </a:xfrm>
        </p:grpSpPr>
        <p:pic>
          <p:nvPicPr>
            <p:cNvPr id="14" name="图片 13">
              <a:extLst>
                <a:ext uri="{FF2B5EF4-FFF2-40B4-BE49-F238E27FC236}">
                  <a16:creationId xmlns:a16="http://schemas.microsoft.com/office/drawing/2014/main" id="{4F7B7475-A405-415F-8B82-4FD3FF5F5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a:extLst>
                <a:ext uri="{FF2B5EF4-FFF2-40B4-BE49-F238E27FC236}">
                  <a16:creationId xmlns:a16="http://schemas.microsoft.com/office/drawing/2014/main" id="{D961BAB9-F298-4E76-8B8E-911DCAC6CD32}"/>
                </a:ext>
              </a:extLst>
            </p:cNvPr>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p:blipFill>
          <p:spPr>
            <a:xfrm>
              <a:off x="0" y="4456758"/>
              <a:ext cx="9144000" cy="2401242"/>
            </a:xfrm>
            <a:prstGeom prst="rect">
              <a:avLst/>
            </a:prstGeom>
          </p:spPr>
        </p:pic>
        <p:pic>
          <p:nvPicPr>
            <p:cNvPr id="3" name="图片 2" descr="ae0cee267f1ee9feed0c653156ff6309">
              <a:extLst>
                <a:ext uri="{FF2B5EF4-FFF2-40B4-BE49-F238E27FC236}">
                  <a16:creationId xmlns:a16="http://schemas.microsoft.com/office/drawing/2014/main" id="{03048A70-7EDA-4477-A7B2-3F909820731E}"/>
                </a:ext>
              </a:extLst>
            </p:cNvPr>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700808"/>
            <a:ext cx="8001056" cy="2010359"/>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itchFamily="34" charset="-122"/>
                <a:ea typeface="微软雅黑" pitchFamily="34" charset="-122"/>
              </a:rPr>
              <a:t>公债学</a:t>
            </a:r>
            <a:endParaRPr lang="en-US" altLang="zh-CN" sz="4800" b="1" spc="300" dirty="0">
              <a:solidFill>
                <a:srgbClr val="740000"/>
              </a:solidFill>
              <a:latin typeface="微软雅黑" pitchFamily="34" charset="-122"/>
              <a:ea typeface="微软雅黑"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itchFamily="34" charset="-122"/>
                <a:ea typeface="微软雅黑" pitchFamily="34" charset="-122"/>
              </a:rPr>
              <a:t>第四章  </a:t>
            </a:r>
            <a:r>
              <a:rPr lang="zh-CN" altLang="zh-CN" sz="3600" b="1" spc="300" dirty="0">
                <a:solidFill>
                  <a:srgbClr val="740000"/>
                </a:solidFill>
                <a:latin typeface="微软雅黑" pitchFamily="34" charset="-122"/>
                <a:ea typeface="微软雅黑" pitchFamily="34" charset="-122"/>
              </a:rPr>
              <a:t>立法部门对政府债务的管理</a:t>
            </a:r>
            <a:endParaRPr lang="en-US" altLang="zh-CN" sz="3600" b="1" spc="300" dirty="0">
              <a:solidFill>
                <a:srgbClr val="740000"/>
              </a:solidFill>
              <a:latin typeface="微软雅黑" pitchFamily="34" charset="-122"/>
              <a:ea typeface="微软雅黑" pitchFamily="34" charset="-122"/>
            </a:endParaRP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itchFamily="34" charset="-122"/>
                <a:ea typeface="微软雅黑" pitchFamily="34" charset="-122"/>
              </a:rPr>
              <a:t>上海财经大学公共经济与管理学院</a:t>
            </a:r>
            <a:endParaRPr lang="en-US" altLang="zh-CN" sz="2000" b="1" spc="300" dirty="0">
              <a:solidFill>
                <a:srgbClr val="000000"/>
              </a:solidFill>
              <a:latin typeface="微软雅黑" pitchFamily="34" charset="-122"/>
              <a:ea typeface="微软雅黑" pitchFamily="34" charset="-122"/>
            </a:endParaRPr>
          </a:p>
          <a:p>
            <a:pPr algn="ctr">
              <a:lnSpc>
                <a:spcPct val="150000"/>
              </a:lnSpc>
              <a:defRPr/>
            </a:pPr>
            <a:r>
              <a:rPr lang="zh-CN" altLang="en-US" sz="2000" b="1" spc="300" dirty="0">
                <a:solidFill>
                  <a:srgbClr val="000000"/>
                </a:solidFill>
                <a:latin typeface="微软雅黑" pitchFamily="34" charset="-122"/>
                <a:ea typeface="微软雅黑" pitchFamily="34" charset="-122"/>
              </a:rPr>
              <a:t>郑春荣  教授</a:t>
            </a:r>
            <a:endParaRPr lang="en-US" altLang="zh-CN" sz="2000" b="1" spc="300" dirty="0">
              <a:solidFill>
                <a:srgbClr val="000000"/>
              </a:solidFill>
              <a:latin typeface="微软雅黑" pitchFamily="34" charset="-122"/>
              <a:ea typeface="微软雅黑"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pPr/>
              <a:t>1</a:t>
            </a:fld>
            <a:endParaRPr lang="zh-CN" altLang="en-US"/>
          </a:p>
        </p:txBody>
      </p:sp>
    </p:spTree>
    <p:extLst>
      <p:ext uri="{BB962C8B-B14F-4D97-AF65-F5344CB8AC3E}">
        <p14:creationId xmlns:p14="http://schemas.microsoft.com/office/powerpoint/2010/main" val="19568877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D1B5ACDD-C320-4D36-AAE8-27532229D6ED}"/>
              </a:ext>
            </a:extLst>
          </p:cNvPr>
          <p:cNvSpPr>
            <a:spLocks noGrp="1"/>
          </p:cNvSpPr>
          <p:nvPr>
            <p:ph type="sldNum" sz="quarter" idx="12"/>
          </p:nvPr>
        </p:nvSpPr>
        <p:spPr/>
        <p:txBody>
          <a:bodyPr/>
          <a:lstStyle/>
          <a:p>
            <a:pPr>
              <a:defRPr/>
            </a:pPr>
            <a:fld id="{30F11AE2-8E3C-4A92-9BBF-8CC289021EE2}" type="slidenum">
              <a:rPr lang="zh-CN" altLang="en-US" smtClean="0"/>
              <a:pPr>
                <a:defRPr/>
              </a:pPr>
              <a:t>10</a:t>
            </a:fld>
            <a:endParaRPr lang="zh-CN" altLang="en-US"/>
          </a:p>
        </p:txBody>
      </p:sp>
      <p:sp>
        <p:nvSpPr>
          <p:cNvPr id="4" name="文本框 3">
            <a:extLst>
              <a:ext uri="{FF2B5EF4-FFF2-40B4-BE49-F238E27FC236}">
                <a16:creationId xmlns:a16="http://schemas.microsoft.com/office/drawing/2014/main" id="{F3F39353-B8E3-456C-9AE7-BC55F69E53E2}"/>
              </a:ext>
            </a:extLst>
          </p:cNvPr>
          <p:cNvSpPr txBox="1"/>
          <p:nvPr/>
        </p:nvSpPr>
        <p:spPr>
          <a:xfrm>
            <a:off x="683568" y="836712"/>
            <a:ext cx="66247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a:t>
            </a:r>
            <a:r>
              <a:rPr lang="zh-CN" altLang="zh-CN" sz="2400" b="1" dirty="0">
                <a:latin typeface="微软雅黑" panose="020B0503020204020204" pitchFamily="34" charset="-122"/>
                <a:ea typeface="微软雅黑" panose="020B0503020204020204" pitchFamily="34" charset="-122"/>
              </a:rPr>
              <a:t>关于美国政府债务余额制度的几个争议</a:t>
            </a:r>
            <a:endParaRPr lang="zh-CN" altLang="en-US" sz="2400" b="1" dirty="0">
              <a:latin typeface="微软雅黑" panose="020B0503020204020204" pitchFamily="34" charset="-122"/>
              <a:ea typeface="微软雅黑" panose="020B0503020204020204" pitchFamily="34" charset="-122"/>
            </a:endParaRPr>
          </a:p>
        </p:txBody>
      </p:sp>
      <p:sp>
        <p:nvSpPr>
          <p:cNvPr id="5" name="AutoShape 55">
            <a:extLst>
              <a:ext uri="{FF2B5EF4-FFF2-40B4-BE49-F238E27FC236}">
                <a16:creationId xmlns:a16="http://schemas.microsoft.com/office/drawing/2014/main" id="{98AB3983-CE0A-4960-830B-C691A7987AD3}"/>
              </a:ext>
            </a:extLst>
          </p:cNvPr>
          <p:cNvSpPr>
            <a:spLocks noChangeArrowheads="1"/>
          </p:cNvSpPr>
          <p:nvPr/>
        </p:nvSpPr>
        <p:spPr bwMode="gray">
          <a:xfrm>
            <a:off x="899592" y="1494394"/>
            <a:ext cx="5112568" cy="592137"/>
          </a:xfrm>
          <a:prstGeom prst="roundRect">
            <a:avLst>
              <a:gd name="adj" fmla="val 50000"/>
            </a:avLst>
          </a:prstGeom>
          <a:solidFill>
            <a:srgbClr val="5F5F5F"/>
          </a:solidFill>
          <a:ln w="28575">
            <a:solidFill>
              <a:srgbClr val="EAEAEA"/>
            </a:solidFill>
            <a:round/>
            <a:headEnd/>
            <a:tailEnd/>
          </a:ln>
          <a:effectLst/>
        </p:spPr>
        <p:txBody>
          <a:bodyPr wrap="none" anchor="ctr"/>
          <a:lstStyle/>
          <a:p>
            <a:endParaRPr lang="zh-CN" altLang="en-US"/>
          </a:p>
        </p:txBody>
      </p:sp>
      <p:sp>
        <p:nvSpPr>
          <p:cNvPr id="12" name="Rectangle 62">
            <a:extLst>
              <a:ext uri="{FF2B5EF4-FFF2-40B4-BE49-F238E27FC236}">
                <a16:creationId xmlns:a16="http://schemas.microsoft.com/office/drawing/2014/main" id="{3D5E8FF9-1130-43A9-93E9-1522D42D7EAD}"/>
              </a:ext>
            </a:extLst>
          </p:cNvPr>
          <p:cNvSpPr>
            <a:spLocks noChangeArrowheads="1"/>
          </p:cNvSpPr>
          <p:nvPr/>
        </p:nvSpPr>
        <p:spPr bwMode="gray">
          <a:xfrm>
            <a:off x="1115616" y="1566402"/>
            <a:ext cx="4801314" cy="369332"/>
          </a:xfrm>
          <a:prstGeom prst="rect">
            <a:avLst/>
          </a:prstGeom>
          <a:noFill/>
          <a:ln w="9525" algn="ctr">
            <a:noFill/>
            <a:miter lim="800000"/>
            <a:headEnd/>
            <a:tailEnd/>
          </a:ln>
          <a:effectLst/>
        </p:spPr>
        <p:txBody>
          <a:bodyPr wrap="none">
            <a:spAutoFit/>
          </a:bodyPr>
          <a:lstStyle/>
          <a:p>
            <a:r>
              <a:rPr lang="zh-CN" altLang="zh-CN" b="1" dirty="0">
                <a:solidFill>
                  <a:srgbClr val="FFFFFF"/>
                </a:solidFill>
                <a:latin typeface="微软雅黑" panose="020B0503020204020204" pitchFamily="34" charset="-122"/>
                <a:ea typeface="微软雅黑" panose="020B0503020204020204" pitchFamily="34" charset="-122"/>
              </a:rPr>
              <a:t>设置绝对值指标，是否存在误导民众的可能性</a:t>
            </a:r>
            <a:endParaRPr lang="en-US" altLang="zh-CN" b="1" dirty="0">
              <a:solidFill>
                <a:srgbClr val="FFFFFF"/>
              </a:solidFill>
              <a:latin typeface="微软雅黑" panose="020B0503020204020204" pitchFamily="34" charset="-122"/>
              <a:ea typeface="微软雅黑" panose="020B0503020204020204" pitchFamily="34" charset="-122"/>
            </a:endParaRPr>
          </a:p>
        </p:txBody>
      </p:sp>
      <p:sp>
        <p:nvSpPr>
          <p:cNvPr id="13" name="椭圆 12">
            <a:extLst>
              <a:ext uri="{FF2B5EF4-FFF2-40B4-BE49-F238E27FC236}">
                <a16:creationId xmlns:a16="http://schemas.microsoft.com/office/drawing/2014/main" id="{D73826A6-D39A-4100-9048-E27925D56306}"/>
              </a:ext>
            </a:extLst>
          </p:cNvPr>
          <p:cNvSpPr/>
          <p:nvPr/>
        </p:nvSpPr>
        <p:spPr>
          <a:xfrm>
            <a:off x="611560" y="1484784"/>
            <a:ext cx="576064" cy="57606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dirty="0"/>
          </a:p>
        </p:txBody>
      </p:sp>
      <p:sp>
        <p:nvSpPr>
          <p:cNvPr id="15" name="文本框 14">
            <a:extLst>
              <a:ext uri="{FF2B5EF4-FFF2-40B4-BE49-F238E27FC236}">
                <a16:creationId xmlns:a16="http://schemas.microsoft.com/office/drawing/2014/main" id="{ACBF07AB-617F-4E18-BE26-CDDBBEF7E995}"/>
              </a:ext>
            </a:extLst>
          </p:cNvPr>
          <p:cNvSpPr txBox="1"/>
          <p:nvPr/>
        </p:nvSpPr>
        <p:spPr>
          <a:xfrm>
            <a:off x="1115616" y="2071530"/>
            <a:ext cx="7246668" cy="2437590"/>
          </a:xfrm>
          <a:prstGeom prst="rect">
            <a:avLst/>
          </a:prstGeom>
          <a:noFill/>
        </p:spPr>
        <p:txBody>
          <a:bodyPr wrap="square">
            <a:spAutoFit/>
          </a:bodyPr>
          <a:lstStyle/>
          <a:p>
            <a:pPr indent="266700" algn="just">
              <a:lnSpc>
                <a:spcPts val="2500"/>
              </a:lnSpc>
              <a:spcAft>
                <a:spcPts val="500"/>
              </a:spcAft>
            </a:pP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第一，随着经济增长以及居民收入的增加，国债投资需求日趋扩大，国债余额可适当提高。</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500"/>
              </a:spcAft>
            </a:pP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第二，随着社会保障基金储备增长，必然要求市场具有更多的国债存量作为投资对象。</a:t>
            </a:r>
            <a:endPar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500"/>
              </a:spcAft>
            </a:pP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第三，控制国债绝对额可能阻碍金融市场的发展。</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如果长时期不上调国债余额上限，将导致国债存量过小，市场交易不活跃，进而严重制约整个金融市场的发展。</a:t>
            </a:r>
            <a:endParaRPr lang="zh-CN" altLang="en-US" sz="1600" dirty="0"/>
          </a:p>
        </p:txBody>
      </p:sp>
      <p:sp>
        <p:nvSpPr>
          <p:cNvPr id="16" name="AutoShape 55">
            <a:extLst>
              <a:ext uri="{FF2B5EF4-FFF2-40B4-BE49-F238E27FC236}">
                <a16:creationId xmlns:a16="http://schemas.microsoft.com/office/drawing/2014/main" id="{F3AE7CEE-0647-40FD-A0BE-C615545EC362}"/>
              </a:ext>
            </a:extLst>
          </p:cNvPr>
          <p:cNvSpPr>
            <a:spLocks noChangeArrowheads="1"/>
          </p:cNvSpPr>
          <p:nvPr/>
        </p:nvSpPr>
        <p:spPr bwMode="gray">
          <a:xfrm>
            <a:off x="971600" y="4655731"/>
            <a:ext cx="5112568" cy="592137"/>
          </a:xfrm>
          <a:prstGeom prst="roundRect">
            <a:avLst>
              <a:gd name="adj" fmla="val 50000"/>
            </a:avLst>
          </a:prstGeom>
          <a:solidFill>
            <a:srgbClr val="5F5F5F"/>
          </a:solidFill>
          <a:ln w="28575">
            <a:solidFill>
              <a:srgbClr val="EAEAEA"/>
            </a:solidFill>
            <a:round/>
            <a:headEnd/>
            <a:tailEnd/>
          </a:ln>
          <a:effectLst/>
        </p:spPr>
        <p:txBody>
          <a:bodyPr wrap="none" anchor="ctr"/>
          <a:lstStyle/>
          <a:p>
            <a:endParaRPr lang="zh-CN" altLang="en-US"/>
          </a:p>
        </p:txBody>
      </p:sp>
      <p:sp>
        <p:nvSpPr>
          <p:cNvPr id="17" name="Rectangle 62">
            <a:extLst>
              <a:ext uri="{FF2B5EF4-FFF2-40B4-BE49-F238E27FC236}">
                <a16:creationId xmlns:a16="http://schemas.microsoft.com/office/drawing/2014/main" id="{2FE2FFFD-7C21-4BAD-9189-EA804FB20E17}"/>
              </a:ext>
            </a:extLst>
          </p:cNvPr>
          <p:cNvSpPr>
            <a:spLocks noChangeArrowheads="1"/>
          </p:cNvSpPr>
          <p:nvPr/>
        </p:nvSpPr>
        <p:spPr bwMode="gray">
          <a:xfrm>
            <a:off x="1270079" y="4725144"/>
            <a:ext cx="3877985" cy="369332"/>
          </a:xfrm>
          <a:prstGeom prst="rect">
            <a:avLst/>
          </a:prstGeom>
          <a:noFill/>
          <a:ln w="9525" algn="ctr">
            <a:noFill/>
            <a:miter lim="800000"/>
            <a:headEnd/>
            <a:tailEnd/>
          </a:ln>
          <a:effectLst/>
        </p:spPr>
        <p:txBody>
          <a:bodyPr wrap="none">
            <a:spAutoFit/>
          </a:bodyPr>
          <a:lstStyle/>
          <a:p>
            <a:r>
              <a:rPr lang="zh-CN" altLang="zh-CN" b="1" dirty="0">
                <a:solidFill>
                  <a:srgbClr val="FFFFFF"/>
                </a:solidFill>
                <a:latin typeface="微软雅黑" panose="020B0503020204020204" pitchFamily="34" charset="-122"/>
                <a:ea typeface="微软雅黑" panose="020B0503020204020204" pitchFamily="34" charset="-122"/>
              </a:rPr>
              <a:t>关于毛余额与净余额的统计口径争议</a:t>
            </a:r>
            <a:endParaRPr lang="en-US" altLang="zh-CN" b="1" dirty="0">
              <a:solidFill>
                <a:srgbClr val="FFFFFF"/>
              </a:solidFill>
              <a:latin typeface="微软雅黑" panose="020B0503020204020204" pitchFamily="34" charset="-122"/>
              <a:ea typeface="微软雅黑" panose="020B0503020204020204" pitchFamily="34" charset="-122"/>
            </a:endParaRPr>
          </a:p>
        </p:txBody>
      </p:sp>
      <p:sp>
        <p:nvSpPr>
          <p:cNvPr id="18" name="椭圆 17">
            <a:extLst>
              <a:ext uri="{FF2B5EF4-FFF2-40B4-BE49-F238E27FC236}">
                <a16:creationId xmlns:a16="http://schemas.microsoft.com/office/drawing/2014/main" id="{C3685202-A2E4-40DD-959F-F328A7AF507A}"/>
              </a:ext>
            </a:extLst>
          </p:cNvPr>
          <p:cNvSpPr/>
          <p:nvPr/>
        </p:nvSpPr>
        <p:spPr>
          <a:xfrm>
            <a:off x="683568" y="4646121"/>
            <a:ext cx="576064" cy="57606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dirty="0"/>
          </a:p>
        </p:txBody>
      </p:sp>
      <p:sp>
        <p:nvSpPr>
          <p:cNvPr id="19" name="文本框 18">
            <a:extLst>
              <a:ext uri="{FF2B5EF4-FFF2-40B4-BE49-F238E27FC236}">
                <a16:creationId xmlns:a16="http://schemas.microsoft.com/office/drawing/2014/main" id="{8931FAAA-BAF8-473F-AB35-8B8E744F36D1}"/>
              </a:ext>
            </a:extLst>
          </p:cNvPr>
          <p:cNvSpPr txBox="1"/>
          <p:nvPr/>
        </p:nvSpPr>
        <p:spPr>
          <a:xfrm>
            <a:off x="899592" y="5249033"/>
            <a:ext cx="7560840" cy="1151084"/>
          </a:xfrm>
          <a:prstGeom prst="rect">
            <a:avLst/>
          </a:prstGeom>
          <a:noFill/>
        </p:spPr>
        <p:txBody>
          <a:bodyPr wrap="square">
            <a:spAutoFit/>
          </a:bodyPr>
          <a:lstStyle/>
          <a:p>
            <a:pPr indent="266700" algn="just">
              <a:lnSpc>
                <a:spcPts val="2500"/>
              </a:lnSpc>
              <a:spcAft>
                <a:spcPts val="500"/>
              </a:spcAft>
            </a:pP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许多学者提出应以国债净余额管理代替国债总余额管理，理由是：</a:t>
            </a:r>
          </a:p>
          <a:p>
            <a:pPr indent="266700" algn="just">
              <a:lnSpc>
                <a:spcPts val="2500"/>
              </a:lnSpc>
              <a:spcAft>
                <a:spcPts val="500"/>
              </a:spcAft>
            </a:pP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）在经济效应方面，公共部门持有国债与私人部门持有国债存在很大差别。</a:t>
            </a:r>
            <a:endPar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500"/>
              </a:spcAft>
            </a:pP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）国债总余额概念不利于理论分析，也常常误导社会公众。</a:t>
            </a:r>
            <a:endParaRPr lang="zh-CN" altLang="en-US"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863728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D0113615-4742-4626-8889-6AA0726AB4A3}"/>
              </a:ext>
            </a:extLst>
          </p:cNvPr>
          <p:cNvSpPr>
            <a:spLocks noGrp="1"/>
          </p:cNvSpPr>
          <p:nvPr>
            <p:ph type="sldNum" sz="quarter" idx="12"/>
          </p:nvPr>
        </p:nvSpPr>
        <p:spPr/>
        <p:txBody>
          <a:bodyPr/>
          <a:lstStyle/>
          <a:p>
            <a:pPr>
              <a:defRPr/>
            </a:pPr>
            <a:fld id="{30F11AE2-8E3C-4A92-9BBF-8CC289021EE2}" type="slidenum">
              <a:rPr lang="zh-CN" altLang="en-US" smtClean="0"/>
              <a:pPr>
                <a:defRPr/>
              </a:pPr>
              <a:t>11</a:t>
            </a:fld>
            <a:endParaRPr lang="zh-CN" altLang="en-US"/>
          </a:p>
        </p:txBody>
      </p:sp>
      <p:sp>
        <p:nvSpPr>
          <p:cNvPr id="6" name="文本框 5">
            <a:extLst>
              <a:ext uri="{FF2B5EF4-FFF2-40B4-BE49-F238E27FC236}">
                <a16:creationId xmlns:a16="http://schemas.microsoft.com/office/drawing/2014/main" id="{49280CF5-AB99-4E4F-B82C-F287D9AB0095}"/>
              </a:ext>
            </a:extLst>
          </p:cNvPr>
          <p:cNvSpPr txBox="1"/>
          <p:nvPr/>
        </p:nvSpPr>
        <p:spPr>
          <a:xfrm>
            <a:off x="683568" y="836712"/>
            <a:ext cx="568863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二、我国的国债余额管理制度</a:t>
            </a:r>
            <a:endParaRPr lang="en-US" altLang="zh-CN" sz="28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51A105EF-D87D-4F84-8A82-3BF605D6FDFA}"/>
              </a:ext>
            </a:extLst>
          </p:cNvPr>
          <p:cNvSpPr txBox="1"/>
          <p:nvPr/>
        </p:nvSpPr>
        <p:spPr>
          <a:xfrm>
            <a:off x="467544" y="1677089"/>
            <a:ext cx="8316416" cy="4560223"/>
          </a:xfrm>
          <a:prstGeom prst="rect">
            <a:avLst/>
          </a:prstGeom>
          <a:noFill/>
        </p:spPr>
        <p:txBody>
          <a:bodyPr wrap="square">
            <a:spAutoFit/>
          </a:bodyPr>
          <a:lstStyle/>
          <a:p>
            <a:pPr algn="just">
              <a:lnSpc>
                <a:spcPts val="2500"/>
              </a:lnSpc>
              <a:spcAft>
                <a:spcPts val="1000"/>
              </a:spcAft>
            </a:pPr>
            <a:r>
              <a:rPr lang="en-US" altLang="zh-CN" sz="1800" dirty="0">
                <a:solidFill>
                  <a:srgbClr val="000000"/>
                </a:solidFill>
                <a:effectLst/>
                <a:latin typeface="微软雅黑" panose="020B0503020204020204" pitchFamily="34" charset="-122"/>
                <a:ea typeface="微软雅黑" panose="020B0503020204020204" pitchFamily="34" charset="-122"/>
              </a:rPr>
              <a:t>       2005</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年底，我国十届全国人大常委会第四十次委员长会议通过了全国人大常委会预算工作委员会《关于实行国债余额管理的意见》。这意味着</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自</a:t>
            </a:r>
            <a:r>
              <a:rPr lang="en-US" altLang="zh-CN" sz="1800" b="1" dirty="0">
                <a:solidFill>
                  <a:srgbClr val="C00000"/>
                </a:solidFill>
                <a:effectLst/>
                <a:latin typeface="微软雅黑" panose="020B0503020204020204" pitchFamily="34" charset="-122"/>
                <a:ea typeface="微软雅黑" panose="020B0503020204020204" pitchFamily="34" charset="-122"/>
              </a:rPr>
              <a:t>2006</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年起，我国开始参照国际通行做法，采取国债余额管理方式管理国债发行活动。</a:t>
            </a:r>
            <a:endParaRPr lang="en-US"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ts val="2500"/>
              </a:lnSpc>
              <a:spcAft>
                <a:spcPts val="1000"/>
              </a:spcAft>
            </a:pPr>
            <a:r>
              <a:rPr lang="en-US" altLang="zh-CN" sz="1800" b="1" dirty="0">
                <a:solidFill>
                  <a:srgbClr val="000000"/>
                </a:solidFill>
                <a:effectLst/>
                <a:latin typeface="微软雅黑" panose="020B0503020204020204" pitchFamily="34" charset="-122"/>
                <a:ea typeface="微软雅黑" panose="020B0503020204020204" pitchFamily="34" charset="-122"/>
              </a:rPr>
              <a:t>       </a:t>
            </a:r>
            <a:r>
              <a:rPr lang="zh-CN" altLang="zh-CN" sz="1800" b="1" dirty="0">
                <a:solidFill>
                  <a:srgbClr val="C00000"/>
                </a:solidFill>
                <a:effectLst/>
                <a:latin typeface="微软雅黑" panose="020B0503020204020204" pitchFamily="34" charset="-122"/>
                <a:ea typeface="微软雅黑" panose="020B0503020204020204" pitchFamily="34" charset="-122"/>
              </a:rPr>
              <a:t>我国的国债余额管理制度</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是指立法机关不具体限定中央政府当年国债发行额度，而是通过限定一个年末不得突破的国债余额上限以达到科学管理国债规模的方式。</a:t>
            </a:r>
            <a:endParaRPr lang="en-US"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国债余额管理制度的实施有着</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积极的意义</a:t>
            </a:r>
            <a:r>
              <a:rPr lang="zh-CN" altLang="en-US"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它有利于增强立法机关对国债规模的控制能力，同时赋予政府灵活调整国债品种和期限的权力；</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有利于政府合理制定国债品种和期限结构，有效地均衡全年的发债节奏，简化国债管理的审批程序；</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有利于吸引更多类型的投资者群体，提高国债发行透明度和国债市场的流动性。</a:t>
            </a:r>
            <a:endParaRPr lang="zh-CN" altLang="en-US" dirty="0"/>
          </a:p>
        </p:txBody>
      </p:sp>
    </p:spTree>
    <p:extLst>
      <p:ext uri="{BB962C8B-B14F-4D97-AF65-F5344CB8AC3E}">
        <p14:creationId xmlns:p14="http://schemas.microsoft.com/office/powerpoint/2010/main" val="3568337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E7A0603-4D9A-463A-8DB6-457825A97A31}"/>
              </a:ext>
            </a:extLst>
          </p:cNvPr>
          <p:cNvSpPr>
            <a:spLocks noGrp="1"/>
          </p:cNvSpPr>
          <p:nvPr>
            <p:ph type="sldNum" sz="quarter" idx="12"/>
          </p:nvPr>
        </p:nvSpPr>
        <p:spPr/>
        <p:txBody>
          <a:bodyPr/>
          <a:lstStyle/>
          <a:p>
            <a:pPr>
              <a:defRPr/>
            </a:pPr>
            <a:fld id="{30F11AE2-8E3C-4A92-9BBF-8CC289021EE2}" type="slidenum">
              <a:rPr lang="zh-CN" altLang="en-US" smtClean="0"/>
              <a:pPr>
                <a:defRPr/>
              </a:pPr>
              <a:t>12</a:t>
            </a:fld>
            <a:endParaRPr lang="zh-CN" altLang="en-US"/>
          </a:p>
        </p:txBody>
      </p:sp>
      <p:sp>
        <p:nvSpPr>
          <p:cNvPr id="4" name="文本框 3">
            <a:extLst>
              <a:ext uri="{FF2B5EF4-FFF2-40B4-BE49-F238E27FC236}">
                <a16:creationId xmlns:a16="http://schemas.microsoft.com/office/drawing/2014/main" id="{5509C40F-F855-41A9-BC1B-B7F3BF13DC11}"/>
              </a:ext>
            </a:extLst>
          </p:cNvPr>
          <p:cNvSpPr txBox="1"/>
          <p:nvPr/>
        </p:nvSpPr>
        <p:spPr>
          <a:xfrm>
            <a:off x="672908" y="819338"/>
            <a:ext cx="7798184" cy="1182375"/>
          </a:xfrm>
          <a:prstGeom prst="rect">
            <a:avLst/>
          </a:prstGeom>
          <a:noFill/>
        </p:spPr>
        <p:txBody>
          <a:bodyPr wrap="square">
            <a:spAutoFit/>
          </a:bodyPr>
          <a:lstStyle/>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对照国内外国债余额管理的实践，我们认为我国国债余额管理制度仍存在一些问题值得进一步讨论。</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nSpc>
                <a:spcPts val="2500"/>
              </a:lnSpc>
              <a:spcAft>
                <a:spcPts val="1000"/>
              </a:spcAft>
            </a:pPr>
            <a:r>
              <a:rPr lang="zh-CN" altLang="zh-CN" sz="2400" b="1" dirty="0">
                <a:latin typeface="微软雅黑" panose="020B0503020204020204" pitchFamily="34" charset="-122"/>
                <a:ea typeface="微软雅黑" panose="020B0503020204020204" pitchFamily="34" charset="-122"/>
              </a:rPr>
              <a:t>（一）国债余额的计算方法</a:t>
            </a:r>
          </a:p>
        </p:txBody>
      </p:sp>
      <p:graphicFrame>
        <p:nvGraphicFramePr>
          <p:cNvPr id="6" name="表格 5">
            <a:extLst>
              <a:ext uri="{FF2B5EF4-FFF2-40B4-BE49-F238E27FC236}">
                <a16:creationId xmlns:a16="http://schemas.microsoft.com/office/drawing/2014/main" id="{ADC019E5-2D98-4F9E-B399-2D9D2C397B81}"/>
              </a:ext>
            </a:extLst>
          </p:cNvPr>
          <p:cNvGraphicFramePr/>
          <p:nvPr>
            <p:extLst>
              <p:ext uri="{D42A27DB-BD31-4B8C-83A1-F6EECF244321}">
                <p14:modId xmlns:p14="http://schemas.microsoft.com/office/powerpoint/2010/main" val="1966673696"/>
              </p:ext>
            </p:extLst>
          </p:nvPr>
        </p:nvGraphicFramePr>
        <p:xfrm>
          <a:off x="910318" y="2060848"/>
          <a:ext cx="7323364" cy="1488968"/>
        </p:xfrm>
        <a:graphic>
          <a:graphicData uri="http://schemas.openxmlformats.org/drawingml/2006/table">
            <a:tbl>
              <a:tblPr firstRow="1" firstCol="1" lastRow="1" lastCol="1" bandRow="1" bandCol="1">
                <a:tableStyleId>{72833802-FEF1-4C79-8D5D-14CF1EAF98D9}</a:tableStyleId>
              </a:tblPr>
              <a:tblGrid>
                <a:gridCol w="3290916">
                  <a:extLst>
                    <a:ext uri="{9D8B030D-6E8A-4147-A177-3AD203B41FA5}">
                      <a16:colId xmlns:a16="http://schemas.microsoft.com/office/drawing/2014/main" val="4174218031"/>
                    </a:ext>
                  </a:extLst>
                </a:gridCol>
                <a:gridCol w="4032448">
                  <a:extLst>
                    <a:ext uri="{9D8B030D-6E8A-4147-A177-3AD203B41FA5}">
                      <a16:colId xmlns:a16="http://schemas.microsoft.com/office/drawing/2014/main" val="2044654366"/>
                    </a:ext>
                  </a:extLst>
                </a:gridCol>
              </a:tblGrid>
              <a:tr h="378724">
                <a:tc>
                  <a:txBody>
                    <a:bodyPr/>
                    <a:lstStyle/>
                    <a:p>
                      <a:pPr algn="ctr"/>
                      <a:r>
                        <a:rPr lang="zh-CN" sz="1600" b="0" kern="100" dirty="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国债种类</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sz="1600" b="0" kern="100" dirty="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国债余额的计算方法</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2955001"/>
                  </a:ext>
                </a:extLst>
              </a:tr>
              <a:tr h="378724">
                <a:tc>
                  <a:txBody>
                    <a:bodyPr/>
                    <a:lstStyle/>
                    <a:p>
                      <a:pPr algn="just"/>
                      <a:r>
                        <a:rPr lang="zh-CN" sz="1600" b="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按面值发行的国债</a:t>
                      </a:r>
                      <a:endParaRPr lang="zh-CN" sz="16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zh-CN" sz="1600" b="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按面值计值</a:t>
                      </a:r>
                      <a:endParaRPr lang="zh-CN" sz="16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402688"/>
                  </a:ext>
                </a:extLst>
              </a:tr>
              <a:tr h="378724">
                <a:tc>
                  <a:txBody>
                    <a:bodyPr/>
                    <a:lstStyle/>
                    <a:p>
                      <a:pPr algn="just"/>
                      <a:r>
                        <a:rPr lang="zh-CN" sz="1600" b="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折价发行的国债（例如贴现国债）</a:t>
                      </a:r>
                      <a:endParaRPr lang="zh-CN" sz="16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algn="just"/>
                      <a:r>
                        <a:rPr lang="zh-CN" sz="1600" b="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sz="1600" b="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a:t>
                      </a:r>
                      <a:r>
                        <a:rPr lang="zh-CN" sz="1600" b="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）可提前赎回</a:t>
                      </a:r>
                      <a:endParaRPr lang="zh-CN" sz="16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algn="just"/>
                      <a:r>
                        <a:rPr lang="zh-CN" sz="1600" b="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sz="1600" b="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a:t>
                      </a:r>
                      <a:r>
                        <a:rPr lang="zh-CN" sz="1600" b="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）不可提前赎回</a:t>
                      </a:r>
                      <a:endParaRPr lang="zh-CN" sz="16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endParaRPr lang="en-US" altLang="zh-CN" sz="1600" b="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just"/>
                      <a:r>
                        <a:rPr lang="zh-CN" sz="1600" b="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以当前的赎回价格计算</a:t>
                      </a:r>
                      <a:endParaRPr lang="zh-CN" sz="16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algn="just"/>
                      <a:r>
                        <a:rPr lang="zh-CN" sz="1600" b="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以发行价格加上持有期的应计国债利息计算</a:t>
                      </a:r>
                      <a:endParaRPr lang="zh-CN" sz="16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5729663"/>
                  </a:ext>
                </a:extLst>
              </a:tr>
            </a:tbl>
          </a:graphicData>
        </a:graphic>
      </p:graphicFrame>
      <p:sp>
        <p:nvSpPr>
          <p:cNvPr id="8" name="文本框 7">
            <a:extLst>
              <a:ext uri="{FF2B5EF4-FFF2-40B4-BE49-F238E27FC236}">
                <a16:creationId xmlns:a16="http://schemas.microsoft.com/office/drawing/2014/main" id="{828217AF-7D44-4272-A648-90A08EF3B395}"/>
              </a:ext>
            </a:extLst>
          </p:cNvPr>
          <p:cNvSpPr txBox="1"/>
          <p:nvPr/>
        </p:nvSpPr>
        <p:spPr>
          <a:xfrm>
            <a:off x="364704" y="3717032"/>
            <a:ext cx="8414592" cy="2888419"/>
          </a:xfrm>
          <a:prstGeom prst="rect">
            <a:avLst/>
          </a:prstGeom>
          <a:noFill/>
        </p:spPr>
        <p:txBody>
          <a:bodyPr wrap="square">
            <a:spAutoFit/>
          </a:bodyPr>
          <a:lstStyle/>
          <a:p>
            <a:pPr indent="266700" algn="just">
              <a:lnSpc>
                <a:spcPts val="2500"/>
              </a:lnSpc>
              <a:spcAft>
                <a:spcPts val="1000"/>
              </a:spcAft>
            </a:pP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根据《关于实行国债余额管理的意见》，国债余额是指</a:t>
            </a: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中央政府以后年度必须偿还的国债价值总额</a:t>
            </a: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，国债余额似乎是包括国债的本金和利息。我们认为，</a:t>
            </a:r>
          </a:p>
          <a:p>
            <a:pPr indent="266700" algn="just">
              <a:lnSpc>
                <a:spcPts val="2500"/>
              </a:lnSpc>
              <a:spcAft>
                <a:spcPts val="1000"/>
              </a:spcAft>
            </a:pPr>
            <a:r>
              <a:rPr lang="zh-CN" altLang="zh-CN"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）如果国债余额的计算包含本金和利息，与国外流行的计算方法不一致，不利于国际比较。</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实际上长期国债一般都是附息国债，即每年派</a:t>
            </a: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次利息，并在当年经常性支出项目列支，因此，在评估债务风险时可以不考虑利息支出。</a:t>
            </a:r>
          </a:p>
          <a:p>
            <a:pPr indent="266700" algn="just">
              <a:lnSpc>
                <a:spcPts val="2500"/>
              </a:lnSpc>
              <a:spcAft>
                <a:spcPts val="1000"/>
              </a:spcAft>
            </a:pPr>
            <a:r>
              <a:rPr lang="zh-CN" altLang="zh-CN"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）如果国债余额完全以国债面值计算，也可能存在一些问题。</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因为贴现国债的发行价格低于面值，政府发债募集的资金远低于票面金额，影响了财政部门发行贴现国债的积极性。考虑到上述情况，我国不妨借鉴上述美国国债余额的计算方法。</a:t>
            </a:r>
          </a:p>
        </p:txBody>
      </p:sp>
    </p:spTree>
    <p:extLst>
      <p:ext uri="{BB962C8B-B14F-4D97-AF65-F5344CB8AC3E}">
        <p14:creationId xmlns:p14="http://schemas.microsoft.com/office/powerpoint/2010/main" val="1183751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3AAD3E8-CB55-472B-A188-F79E875DA71A}"/>
              </a:ext>
            </a:extLst>
          </p:cNvPr>
          <p:cNvSpPr>
            <a:spLocks noGrp="1"/>
          </p:cNvSpPr>
          <p:nvPr>
            <p:ph type="sldNum" sz="quarter" idx="12"/>
          </p:nvPr>
        </p:nvSpPr>
        <p:spPr/>
        <p:txBody>
          <a:bodyPr/>
          <a:lstStyle/>
          <a:p>
            <a:pPr>
              <a:defRPr/>
            </a:pPr>
            <a:fld id="{30F11AE2-8E3C-4A92-9BBF-8CC289021EE2}" type="slidenum">
              <a:rPr lang="zh-CN" altLang="en-US" smtClean="0"/>
              <a:pPr>
                <a:defRPr/>
              </a:pPr>
              <a:t>13</a:t>
            </a:fld>
            <a:endParaRPr lang="zh-CN" altLang="en-US"/>
          </a:p>
        </p:txBody>
      </p:sp>
      <p:sp>
        <p:nvSpPr>
          <p:cNvPr id="4" name="文本框 3">
            <a:extLst>
              <a:ext uri="{FF2B5EF4-FFF2-40B4-BE49-F238E27FC236}">
                <a16:creationId xmlns:a16="http://schemas.microsoft.com/office/drawing/2014/main" id="{056BCD04-57B9-4A4F-B9DE-E4998D76F34F}"/>
              </a:ext>
            </a:extLst>
          </p:cNvPr>
          <p:cNvSpPr txBox="1"/>
          <p:nvPr/>
        </p:nvSpPr>
        <p:spPr>
          <a:xfrm>
            <a:off x="179512" y="836712"/>
            <a:ext cx="4572000" cy="461665"/>
          </a:xfrm>
          <a:prstGeom prst="rect">
            <a:avLst/>
          </a:prstGeom>
          <a:noFill/>
        </p:spPr>
        <p:txBody>
          <a:bodyPr wrap="square">
            <a:spAutoFit/>
          </a:bodyPr>
          <a:lstStyle/>
          <a:p>
            <a:pPr indent="266700" algn="just"/>
            <a:r>
              <a:rPr lang="zh-CN" altLang="zh-CN" sz="2400" b="1" dirty="0">
                <a:latin typeface="微软雅黑" panose="020B0503020204020204" pitchFamily="34" charset="-122"/>
                <a:ea typeface="微软雅黑" panose="020B0503020204020204" pitchFamily="34" charset="-122"/>
              </a:rPr>
              <a:t>（二）国债余额的统计口径</a:t>
            </a:r>
          </a:p>
        </p:txBody>
      </p:sp>
      <p:sp>
        <p:nvSpPr>
          <p:cNvPr id="8" name="文本框 7">
            <a:extLst>
              <a:ext uri="{FF2B5EF4-FFF2-40B4-BE49-F238E27FC236}">
                <a16:creationId xmlns:a16="http://schemas.microsoft.com/office/drawing/2014/main" id="{2BAFC34A-D91A-4BDC-8F5B-620068FD211F}"/>
              </a:ext>
            </a:extLst>
          </p:cNvPr>
          <p:cNvSpPr txBox="1"/>
          <p:nvPr/>
        </p:nvSpPr>
        <p:spPr>
          <a:xfrm>
            <a:off x="190369" y="1686257"/>
            <a:ext cx="4381631" cy="4479047"/>
          </a:xfrm>
          <a:prstGeom prst="rect">
            <a:avLst/>
          </a:prstGeom>
          <a:noFill/>
        </p:spPr>
        <p:txBody>
          <a:bodyPr wrap="square">
            <a:spAutoFit/>
          </a:bodyPr>
          <a:lstStyle/>
          <a:p>
            <a:pPr marL="285750" indent="-285750">
              <a:lnSpc>
                <a:spcPts val="2500"/>
              </a:lnSpc>
              <a:spcAft>
                <a:spcPts val="1000"/>
              </a:spcAft>
              <a:buFont typeface="Wingdings" panose="05000000000000000000" pitchFamily="2" charset="2"/>
              <a:buChar char="l"/>
            </a:pPr>
            <a:r>
              <a:rPr lang="zh-CN" altLang="zh-CN" sz="14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中央政府债务，除了国债以外，还包括其他政府部门发行的债券，一般称为政府机构债券。</a:t>
            </a:r>
            <a:endParaRPr lang="en-US" altLang="zh-CN" sz="14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zh-CN" altLang="zh-CN" sz="14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我国《关于实行国债余额管理的意见》中规定的国债余额，包括中央政府历年预算赤字和赢余相互冲抵后的赤字累计额、向国际金融组织和外国政府借款统借统还部分以及经立法机关批准发行的特别国债累计额。当前</a:t>
            </a:r>
            <a:r>
              <a:rPr lang="zh-CN" altLang="zh-CN" sz="1400" b="1"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我国存在多家机构发行的债券隐含国家担保，但都不计入国债余额</a:t>
            </a:r>
            <a:r>
              <a:rPr lang="zh-CN" altLang="zh-CN" sz="14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4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zh-CN" altLang="zh-CN" sz="14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狭义口径的国债余额管理制度固然有利于明确部门职责，便于管理，但考虑到目前</a:t>
            </a:r>
            <a:r>
              <a:rPr lang="en-US" altLang="zh-CN" sz="14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4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准国债</a:t>
            </a:r>
            <a:r>
              <a:rPr lang="en-US" altLang="zh-CN" sz="14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4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规模已经非常大</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，因此，我们</a:t>
            </a:r>
            <a:r>
              <a:rPr lang="zh-CN"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建议同时编报广义和狭义两个口径的债务余额</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，以便统筹管理，全面衡量债务风险。此外，</a:t>
            </a:r>
            <a:r>
              <a:rPr lang="zh-CN" altLang="zh-CN" sz="14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央行票据不应纳入国债的统计</a:t>
            </a:r>
            <a:r>
              <a:rPr lang="zh-CN" altLang="zh-CN" sz="14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14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3" name="表格 2">
            <a:extLst>
              <a:ext uri="{FF2B5EF4-FFF2-40B4-BE49-F238E27FC236}">
                <a16:creationId xmlns:a16="http://schemas.microsoft.com/office/drawing/2014/main" id="{805CDA7E-F106-4A56-8600-F8A2FC50E427}"/>
              </a:ext>
            </a:extLst>
          </p:cNvPr>
          <p:cNvGraphicFramePr/>
          <p:nvPr>
            <p:extLst>
              <p:ext uri="{D42A27DB-BD31-4B8C-83A1-F6EECF244321}">
                <p14:modId xmlns:p14="http://schemas.microsoft.com/office/powerpoint/2010/main" val="3813648690"/>
              </p:ext>
            </p:extLst>
          </p:nvPr>
        </p:nvGraphicFramePr>
        <p:xfrm>
          <a:off x="4716016" y="1340768"/>
          <a:ext cx="3981641" cy="5256589"/>
        </p:xfrm>
        <a:graphic>
          <a:graphicData uri="http://schemas.openxmlformats.org/drawingml/2006/table">
            <a:tbl>
              <a:tblPr firstRow="1" firstCol="1" lastRow="1" lastCol="1" bandRow="1" bandCol="1">
                <a:tableStyleId>{72833802-FEF1-4C79-8D5D-14CF1EAF98D9}</a:tableStyleId>
              </a:tblPr>
              <a:tblGrid>
                <a:gridCol w="1722163">
                  <a:extLst>
                    <a:ext uri="{9D8B030D-6E8A-4147-A177-3AD203B41FA5}">
                      <a16:colId xmlns:a16="http://schemas.microsoft.com/office/drawing/2014/main" val="4174218031"/>
                    </a:ext>
                  </a:extLst>
                </a:gridCol>
                <a:gridCol w="1129739">
                  <a:extLst>
                    <a:ext uri="{9D8B030D-6E8A-4147-A177-3AD203B41FA5}">
                      <a16:colId xmlns:a16="http://schemas.microsoft.com/office/drawing/2014/main" val="2044654366"/>
                    </a:ext>
                  </a:extLst>
                </a:gridCol>
                <a:gridCol w="1129739">
                  <a:extLst>
                    <a:ext uri="{9D8B030D-6E8A-4147-A177-3AD203B41FA5}">
                      <a16:colId xmlns:a16="http://schemas.microsoft.com/office/drawing/2014/main" val="2533226913"/>
                    </a:ext>
                  </a:extLst>
                </a:gridCol>
              </a:tblGrid>
              <a:tr h="404353">
                <a:tc>
                  <a:txBody>
                    <a:bodyPr/>
                    <a:lstStyle/>
                    <a:p>
                      <a:pPr algn="ctr" fontAlgn="t">
                        <a:spcBef>
                          <a:spcPts val="0"/>
                        </a:spcBef>
                        <a:spcAft>
                          <a:spcPts val="0"/>
                        </a:spcAft>
                      </a:pPr>
                      <a:r>
                        <a:rPr lang="zh-CN" altLang="en-US" sz="1400" b="1"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债券品种</a:t>
                      </a:r>
                      <a:endParaRPr lang="zh-CN" altLang="en-US" sz="1400" b="1"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b="1"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发行额</a:t>
                      </a:r>
                      <a:endParaRPr lang="zh-CN" altLang="en-US" sz="1400" b="1"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b="1"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较上年增减</a:t>
                      </a:r>
                      <a:endParaRPr lang="zh-CN" altLang="en-US" sz="1400" b="1"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2955001"/>
                  </a:ext>
                </a:extLst>
              </a:tr>
              <a:tr h="404353">
                <a:tc>
                  <a:txBody>
                    <a:bodyPr/>
                    <a:lstStyle/>
                    <a:p>
                      <a:pPr algn="just" fontAlgn="t">
                        <a:spcBef>
                          <a:spcPts val="0"/>
                        </a:spcBef>
                        <a:spcAft>
                          <a:spcPts val="0"/>
                        </a:spcAft>
                      </a:pPr>
                      <a:r>
                        <a:rPr lang="zh-CN" alt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国债</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36626</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-3306</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402688"/>
                  </a:ext>
                </a:extLst>
              </a:tr>
              <a:tr h="404353">
                <a:tc>
                  <a:txBody>
                    <a:bodyPr/>
                    <a:lstStyle/>
                    <a:p>
                      <a:pPr algn="just" fontAlgn="t">
                        <a:spcBef>
                          <a:spcPts val="0"/>
                        </a:spcBef>
                        <a:spcAft>
                          <a:spcPts val="0"/>
                        </a:spcAft>
                      </a:pPr>
                      <a:r>
                        <a:rPr lang="zh-CN" alt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地方政府债券</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41652</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-1929</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5729663"/>
                  </a:ext>
                </a:extLst>
              </a:tr>
              <a:tr h="404353">
                <a:tc>
                  <a:txBody>
                    <a:bodyPr/>
                    <a:lstStyle/>
                    <a:p>
                      <a:pPr algn="just" fontAlgn="t">
                        <a:spcBef>
                          <a:spcPts val="0"/>
                        </a:spcBef>
                        <a:spcAft>
                          <a:spcPts val="0"/>
                        </a:spcAft>
                      </a:pPr>
                      <a:r>
                        <a:rPr lang="zh-CN" alt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中央银行票据</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0</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0</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8390218"/>
                  </a:ext>
                </a:extLst>
              </a:tr>
              <a:tr h="404353">
                <a:tc>
                  <a:txBody>
                    <a:bodyPr/>
                    <a:lstStyle/>
                    <a:p>
                      <a:pPr algn="just" fontAlgn="t">
                        <a:spcBef>
                          <a:spcPts val="0"/>
                        </a:spcBef>
                        <a:spcAft>
                          <a:spcPts val="0"/>
                        </a:spcAft>
                      </a:pPr>
                      <a:r>
                        <a:rPr lang="zh-CN" alt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金融债券</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274056</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16000</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5019982"/>
                  </a:ext>
                </a:extLst>
              </a:tr>
              <a:tr h="404353">
                <a:tc>
                  <a:txBody>
                    <a:bodyPr/>
                    <a:lstStyle/>
                    <a:p>
                      <a:pPr indent="265176" algn="just" fontAlgn="t">
                        <a:spcBef>
                          <a:spcPts val="0"/>
                        </a:spcBef>
                        <a:spcAft>
                          <a:spcPts val="0"/>
                        </a:spcAft>
                      </a:pPr>
                      <a:r>
                        <a:rPr lang="zh-CN" alt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其中：国家开发银行及政策性金融债</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33602</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1067</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8298860"/>
                  </a:ext>
                </a:extLst>
              </a:tr>
              <a:tr h="404353">
                <a:tc>
                  <a:txBody>
                    <a:bodyPr/>
                    <a:lstStyle/>
                    <a:p>
                      <a:pPr indent="265176" algn="just" fontAlgn="t">
                        <a:spcBef>
                          <a:spcPts val="0"/>
                        </a:spcBef>
                        <a:spcAft>
                          <a:spcPts val="0"/>
                        </a:spcAft>
                      </a:pPr>
                      <a:r>
                        <a:rPr lang="zh-CN" alt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同业存单</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210832</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8960</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918047"/>
                  </a:ext>
                </a:extLst>
              </a:tr>
              <a:tr h="404353">
                <a:tc>
                  <a:txBody>
                    <a:bodyPr/>
                    <a:lstStyle/>
                    <a:p>
                      <a:pPr algn="just" fontAlgn="t">
                        <a:spcBef>
                          <a:spcPts val="0"/>
                        </a:spcBef>
                        <a:spcAft>
                          <a:spcPts val="0"/>
                        </a:spcAft>
                      </a:pPr>
                      <a:r>
                        <a:rPr lang="zh-CN" alt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公司信用类债券</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77905</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19173</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62299407"/>
                  </a:ext>
                </a:extLst>
              </a:tr>
              <a:tr h="404353">
                <a:tc>
                  <a:txBody>
                    <a:bodyPr/>
                    <a:lstStyle/>
                    <a:p>
                      <a:pPr indent="265176" algn="just" fontAlgn="t">
                        <a:spcBef>
                          <a:spcPts val="0"/>
                        </a:spcBef>
                        <a:spcAft>
                          <a:spcPts val="0"/>
                        </a:spcAft>
                      </a:pPr>
                      <a:r>
                        <a:rPr lang="zh-CN" alt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其中：非金融企业债务融资工具</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57938</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17694</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8050337"/>
                  </a:ext>
                </a:extLst>
              </a:tr>
              <a:tr h="404353">
                <a:tc>
                  <a:txBody>
                    <a:bodyPr/>
                    <a:lstStyle/>
                    <a:p>
                      <a:pPr algn="just" fontAlgn="t">
                        <a:spcBef>
                          <a:spcPts val="0"/>
                        </a:spcBef>
                        <a:spcAft>
                          <a:spcPts val="0"/>
                        </a:spcAft>
                      </a:pPr>
                      <a:r>
                        <a:rPr lang="zh-CN" alt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企业债券</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4812</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-1119</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624904"/>
                  </a:ext>
                </a:extLst>
              </a:tr>
              <a:tr h="404353">
                <a:tc>
                  <a:txBody>
                    <a:bodyPr/>
                    <a:lstStyle/>
                    <a:p>
                      <a:pPr algn="just" fontAlgn="t">
                        <a:spcBef>
                          <a:spcPts val="0"/>
                        </a:spcBef>
                        <a:spcAft>
                          <a:spcPts val="0"/>
                        </a:spcAft>
                      </a:pPr>
                      <a:r>
                        <a:rPr lang="zh-CN" alt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公司债</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14555</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4748</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0844991"/>
                  </a:ext>
                </a:extLst>
              </a:tr>
              <a:tr h="404353">
                <a:tc>
                  <a:txBody>
                    <a:bodyPr/>
                    <a:lstStyle/>
                    <a:p>
                      <a:pPr algn="just" fontAlgn="t">
                        <a:spcBef>
                          <a:spcPts val="0"/>
                        </a:spcBef>
                        <a:spcAft>
                          <a:spcPts val="0"/>
                        </a:spcAft>
                      </a:pPr>
                      <a:r>
                        <a:rPr lang="zh-CN" alt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国际机构债券</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720</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147</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89087572"/>
                  </a:ext>
                </a:extLst>
              </a:tr>
              <a:tr h="404353">
                <a:tc>
                  <a:txBody>
                    <a:bodyPr/>
                    <a:lstStyle/>
                    <a:p>
                      <a:pPr algn="ctr" fontAlgn="t">
                        <a:spcBef>
                          <a:spcPts val="0"/>
                        </a:spcBef>
                        <a:spcAft>
                          <a:spcPts val="0"/>
                        </a:spcAft>
                      </a:pPr>
                      <a:r>
                        <a:rPr lang="zh-CN" alt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合  计</a:t>
                      </a:r>
                      <a:endParaRPr lang="zh-CN" altLang="en-US"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430959</a:t>
                      </a:r>
                      <a:endParaRPr lang="en-US" altLang="zh-CN" sz="1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200" b="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30086</a:t>
                      </a:r>
                      <a:endParaRPr lang="en-US" altLang="zh-CN" sz="1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3920879"/>
                  </a:ext>
                </a:extLst>
              </a:tr>
            </a:tbl>
          </a:graphicData>
        </a:graphic>
      </p:graphicFrame>
      <p:sp>
        <p:nvSpPr>
          <p:cNvPr id="9" name="文本框 8">
            <a:extLst>
              <a:ext uri="{FF2B5EF4-FFF2-40B4-BE49-F238E27FC236}">
                <a16:creationId xmlns:a16="http://schemas.microsoft.com/office/drawing/2014/main" id="{5BAA2BEF-6B5A-42C4-92E8-683221040062}"/>
              </a:ext>
            </a:extLst>
          </p:cNvPr>
          <p:cNvSpPr txBox="1"/>
          <p:nvPr/>
        </p:nvSpPr>
        <p:spPr>
          <a:xfrm>
            <a:off x="4499992" y="817548"/>
            <a:ext cx="4572000" cy="523220"/>
          </a:xfrm>
          <a:prstGeom prst="rect">
            <a:avLst/>
          </a:prstGeom>
          <a:noFill/>
        </p:spPr>
        <p:txBody>
          <a:bodyPr wrap="square">
            <a:spAutoFit/>
          </a:bodyPr>
          <a:lstStyle/>
          <a:p>
            <a:pPr algn="ctr"/>
            <a:r>
              <a:rPr lang="zh-CN" altLang="en-US" sz="14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表  </a:t>
            </a:r>
            <a:r>
              <a:rPr lang="en-US" altLang="zh-CN" sz="14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2018</a:t>
            </a:r>
            <a:r>
              <a:rPr lang="zh-CN" altLang="zh-CN" sz="14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年各类债券发行情况</a:t>
            </a:r>
            <a:endParaRPr lang="zh-CN"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algn="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单位：亿元</a:t>
            </a:r>
            <a:endPar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757269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9469D0D4-55D1-4F04-B39C-64F66009D96E}"/>
              </a:ext>
            </a:extLst>
          </p:cNvPr>
          <p:cNvSpPr>
            <a:spLocks noGrp="1"/>
          </p:cNvSpPr>
          <p:nvPr>
            <p:ph type="sldNum" sz="quarter" idx="12"/>
          </p:nvPr>
        </p:nvSpPr>
        <p:spPr/>
        <p:txBody>
          <a:bodyPr/>
          <a:lstStyle/>
          <a:p>
            <a:pPr>
              <a:defRPr/>
            </a:pPr>
            <a:fld id="{30F11AE2-8E3C-4A92-9BBF-8CC289021EE2}" type="slidenum">
              <a:rPr lang="zh-CN" altLang="en-US" smtClean="0"/>
              <a:pPr>
                <a:defRPr/>
              </a:pPr>
              <a:t>14</a:t>
            </a:fld>
            <a:endParaRPr lang="zh-CN" altLang="en-US"/>
          </a:p>
        </p:txBody>
      </p:sp>
      <p:sp>
        <p:nvSpPr>
          <p:cNvPr id="4" name="文本框 3">
            <a:extLst>
              <a:ext uri="{FF2B5EF4-FFF2-40B4-BE49-F238E27FC236}">
                <a16:creationId xmlns:a16="http://schemas.microsoft.com/office/drawing/2014/main" id="{3B6AB6C4-6DD7-4368-AE60-257021264E56}"/>
              </a:ext>
            </a:extLst>
          </p:cNvPr>
          <p:cNvSpPr txBox="1"/>
          <p:nvPr/>
        </p:nvSpPr>
        <p:spPr>
          <a:xfrm>
            <a:off x="809836" y="1268760"/>
            <a:ext cx="7876964" cy="4869923"/>
          </a:xfrm>
          <a:prstGeom prst="rect">
            <a:avLst/>
          </a:prstGeom>
          <a:noFill/>
        </p:spPr>
        <p:txBody>
          <a:bodyPr wrap="square">
            <a:spAutoFit/>
          </a:bodyPr>
          <a:lstStyle/>
          <a:p>
            <a:pPr indent="266700" algn="just">
              <a:lnSpc>
                <a:spcPts val="2500"/>
              </a:lnSpc>
              <a:spcAft>
                <a:spcPts val="500"/>
              </a:spcAft>
            </a:pP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政府担保的债务包括显性担保债务和隐性担保债务。</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500"/>
              </a:spcAft>
            </a:pPr>
            <a:r>
              <a:rPr lang="zh-CN" altLang="zh-CN" sz="16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sz="16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）显性担保债务</a:t>
            </a:r>
            <a:endParaRPr lang="en-US" altLang="zh-CN" sz="16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5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1995</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国家出台的《担保法》第八条确立了禁止政府担保原则。我国目前仍存在少量地方政府担保债务（包括外债转贷），但总体规模并不大。为彻底防范财政风险，应进一步杜绝政府担保现象的发生，对于已发生的担保债务，应在每年的政府预算报告中进行相应的信息披露和风险评估，以便于监督。</a:t>
            </a:r>
            <a:endPar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500"/>
              </a:spcAft>
            </a:pPr>
            <a:r>
              <a:rPr lang="zh-CN" altLang="zh-CN" sz="16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a:t>
            </a:r>
            <a:r>
              <a:rPr lang="zh-CN" altLang="zh-CN" sz="16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）隐性担保债务</a:t>
            </a:r>
            <a:endParaRPr lang="zh-CN" alt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5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隐性担保债务是一种或有债务，也不是政府的法定责任，而是源于政府的道义责任。</a:t>
            </a:r>
            <a:endPar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5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由于政府是化解公共风险的最终承担者，例如洪水保险、存款保险等，因此，隐性担保债务有其存在的必然性。我国也存在大规模的隐性政府担保债务，然而，由于隐性担保债务的发生具有一定的偶然性，且即使发生，政府也没有相应的法律责任，不一定承担完全的</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兜底责任</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，隐性担保债务不应纳入债务统计，但可以作为财政报表的附注，适当予以信息披露。</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a:extLst>
              <a:ext uri="{FF2B5EF4-FFF2-40B4-BE49-F238E27FC236}">
                <a16:creationId xmlns:a16="http://schemas.microsoft.com/office/drawing/2014/main" id="{1DFDE73D-5583-472F-ACD5-1C0E9ED8075D}"/>
              </a:ext>
            </a:extLst>
          </p:cNvPr>
          <p:cNvSpPr txBox="1"/>
          <p:nvPr/>
        </p:nvSpPr>
        <p:spPr>
          <a:xfrm>
            <a:off x="179512" y="836712"/>
            <a:ext cx="5832648" cy="461665"/>
          </a:xfrm>
          <a:prstGeom prst="rect">
            <a:avLst/>
          </a:prstGeom>
          <a:noFill/>
        </p:spPr>
        <p:txBody>
          <a:bodyPr wrap="square">
            <a:spAutoFit/>
          </a:bodyPr>
          <a:lstStyle/>
          <a:p>
            <a:pPr indent="266700" algn="just"/>
            <a:r>
              <a:rPr lang="zh-CN"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三</a:t>
            </a:r>
            <a:r>
              <a:rPr lang="zh-CN" altLang="zh-CN" sz="2400" b="1" dirty="0">
                <a:latin typeface="微软雅黑" panose="020B0503020204020204" pitchFamily="34" charset="-122"/>
                <a:ea typeface="微软雅黑" panose="020B0503020204020204" pitchFamily="34" charset="-122"/>
              </a:rPr>
              <a:t>）国债</a:t>
            </a:r>
            <a:r>
              <a:rPr lang="zh-CN" altLang="en-US" sz="2400" b="1" dirty="0">
                <a:latin typeface="微软雅黑" panose="020B0503020204020204" pitchFamily="34" charset="-122"/>
                <a:ea typeface="微软雅黑" panose="020B0503020204020204" pitchFamily="34" charset="-122"/>
              </a:rPr>
              <a:t>统计是否包括政府担保债务</a:t>
            </a:r>
            <a:endParaRPr lang="zh-CN" altLang="zh-CN"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790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0149016-0A0C-4E45-A5AC-C167A9B25EF4}"/>
              </a:ext>
            </a:extLst>
          </p:cNvPr>
          <p:cNvSpPr>
            <a:spLocks noGrp="1"/>
          </p:cNvSpPr>
          <p:nvPr>
            <p:ph type="sldNum" sz="quarter" idx="12"/>
          </p:nvPr>
        </p:nvSpPr>
        <p:spPr/>
        <p:txBody>
          <a:bodyPr/>
          <a:lstStyle/>
          <a:p>
            <a:pPr>
              <a:defRPr/>
            </a:pPr>
            <a:fld id="{30F11AE2-8E3C-4A92-9BBF-8CC289021EE2}" type="slidenum">
              <a:rPr lang="zh-CN" altLang="en-US" smtClean="0"/>
              <a:pPr>
                <a:defRPr/>
              </a:pPr>
              <a:t>15</a:t>
            </a:fld>
            <a:endParaRPr lang="zh-CN" altLang="en-US"/>
          </a:p>
        </p:txBody>
      </p:sp>
      <p:sp>
        <p:nvSpPr>
          <p:cNvPr id="6" name="文本框 5">
            <a:extLst>
              <a:ext uri="{FF2B5EF4-FFF2-40B4-BE49-F238E27FC236}">
                <a16:creationId xmlns:a16="http://schemas.microsoft.com/office/drawing/2014/main" id="{0242E707-18A6-4F8A-A760-331D3801A9C6}"/>
              </a:ext>
            </a:extLst>
          </p:cNvPr>
          <p:cNvSpPr txBox="1"/>
          <p:nvPr/>
        </p:nvSpPr>
        <p:spPr>
          <a:xfrm>
            <a:off x="179512" y="836712"/>
            <a:ext cx="4752528" cy="461665"/>
          </a:xfrm>
          <a:prstGeom prst="rect">
            <a:avLst/>
          </a:prstGeom>
          <a:noFill/>
        </p:spPr>
        <p:txBody>
          <a:bodyPr wrap="square">
            <a:spAutoFit/>
          </a:bodyPr>
          <a:lstStyle/>
          <a:p>
            <a:pPr indent="266700" algn="just"/>
            <a:r>
              <a:rPr lang="zh-CN"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四</a:t>
            </a:r>
            <a:r>
              <a:rPr lang="zh-CN" altLang="zh-CN" sz="2400" b="1" dirty="0">
                <a:latin typeface="微软雅黑" panose="020B0503020204020204" pitchFamily="34" charset="-122"/>
                <a:ea typeface="微软雅黑" panose="020B0503020204020204" pitchFamily="34" charset="-122"/>
              </a:rPr>
              <a:t>）国债</a:t>
            </a:r>
            <a:r>
              <a:rPr lang="zh-CN" altLang="en-US" sz="2400" b="1" dirty="0">
                <a:latin typeface="微软雅黑" panose="020B0503020204020204" pitchFamily="34" charset="-122"/>
                <a:ea typeface="微软雅黑" panose="020B0503020204020204" pitchFamily="34" charset="-122"/>
              </a:rPr>
              <a:t>年度管理与常态管理</a:t>
            </a:r>
            <a:endParaRPr lang="zh-CN" altLang="zh-CN" sz="24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F98B0BE8-F38A-49F4-BF1D-4FDBAAB1D23D}"/>
              </a:ext>
            </a:extLst>
          </p:cNvPr>
          <p:cNvSpPr txBox="1"/>
          <p:nvPr/>
        </p:nvSpPr>
        <p:spPr>
          <a:xfrm>
            <a:off x="1115616" y="1422307"/>
            <a:ext cx="6984776" cy="4934043"/>
          </a:xfrm>
          <a:prstGeom prst="rect">
            <a:avLst/>
          </a:prstGeom>
          <a:noFill/>
        </p:spPr>
        <p:txBody>
          <a:bodyPr wrap="square">
            <a:spAutoFit/>
          </a:bodyPr>
          <a:lstStyle/>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目前许多国家的国债余额管理属于常态管理，即设定国债余额的上限或国债相对规模的最高比例，在任何时点上国债余额均不能超过这一</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高压线</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。同时为了避免频繁上调限额，一般规定国债余额上限略高于近期政府国债余额预测值。而</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我国对国债余额的管理属于年度管理</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，这表现在：</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第一，</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我国目前国债余额限额是一年一定，而且是与年度财政预算同时审批。</a:t>
            </a:r>
            <a:endPar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第二，</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《关于实行国债余额管理的意见》规定，</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当年期末国债余额不得突破年末国债余额限额</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，这也意味着该财政年度内的其他时点国债余额可以超出国债限额。</a:t>
            </a:r>
            <a:endPar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此外，《关于</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2005</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年中央和地方预算执行情况与</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2006</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年中央和地方预算草案的审查结果报告》规定，</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2006</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年末中央财政国债余额预计数为</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35564</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亿元，而国债余额上限为</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35568</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亿元，两者仅相差</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4</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亿元，这就意味着财政赤字如果比预计数高于</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4</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亿元，就将使年末国债余额数突破控制线，因此，</a:t>
            </a:r>
            <a:r>
              <a:rPr lang="zh-CN" altLang="zh-CN" sz="16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这一制度可能导致财政部没有任何债务管理的灵活性。</a:t>
            </a:r>
            <a:endParaRPr lang="zh-CN" alt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678110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4B93166-BB6D-4C7E-9328-58112DD2A0C3}"/>
              </a:ext>
            </a:extLst>
          </p:cNvPr>
          <p:cNvSpPr>
            <a:spLocks noGrp="1"/>
          </p:cNvSpPr>
          <p:nvPr>
            <p:ph type="sldNum" sz="quarter" idx="12"/>
          </p:nvPr>
        </p:nvSpPr>
        <p:spPr/>
        <p:txBody>
          <a:bodyPr/>
          <a:lstStyle/>
          <a:p>
            <a:pPr>
              <a:defRPr/>
            </a:pPr>
            <a:fld id="{30F11AE2-8E3C-4A92-9BBF-8CC289021EE2}" type="slidenum">
              <a:rPr lang="zh-CN" altLang="en-US" smtClean="0"/>
              <a:pPr>
                <a:defRPr/>
              </a:pPr>
              <a:t>16</a:t>
            </a:fld>
            <a:endParaRPr lang="zh-CN" altLang="en-US"/>
          </a:p>
        </p:txBody>
      </p:sp>
      <p:sp>
        <p:nvSpPr>
          <p:cNvPr id="6" name="文本框 5">
            <a:extLst>
              <a:ext uri="{FF2B5EF4-FFF2-40B4-BE49-F238E27FC236}">
                <a16:creationId xmlns:a16="http://schemas.microsoft.com/office/drawing/2014/main" id="{B63F8D5C-AE9B-4034-9AB4-AE5B5337982A}"/>
              </a:ext>
            </a:extLst>
          </p:cNvPr>
          <p:cNvSpPr txBox="1"/>
          <p:nvPr/>
        </p:nvSpPr>
        <p:spPr>
          <a:xfrm>
            <a:off x="179512" y="836712"/>
            <a:ext cx="4752528" cy="461665"/>
          </a:xfrm>
          <a:prstGeom prst="rect">
            <a:avLst/>
          </a:prstGeom>
          <a:noFill/>
        </p:spPr>
        <p:txBody>
          <a:bodyPr wrap="square">
            <a:spAutoFit/>
          </a:bodyPr>
          <a:lstStyle/>
          <a:p>
            <a:pPr indent="266700" algn="just"/>
            <a:r>
              <a:rPr lang="zh-CN"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五</a:t>
            </a:r>
            <a:r>
              <a:rPr lang="zh-CN" altLang="zh-CN" sz="2400" b="1" dirty="0">
                <a:latin typeface="微软雅黑" panose="020B0503020204020204" pitchFamily="34" charset="-122"/>
                <a:ea typeface="微软雅黑" panose="020B0503020204020204" pitchFamily="34" charset="-122"/>
              </a:rPr>
              <a:t>）国债</a:t>
            </a:r>
            <a:r>
              <a:rPr lang="zh-CN" altLang="en-US" sz="2400" b="1" dirty="0">
                <a:latin typeface="微软雅黑" panose="020B0503020204020204" pitchFamily="34" charset="-122"/>
                <a:ea typeface="微软雅黑" panose="020B0503020204020204" pitchFamily="34" charset="-122"/>
              </a:rPr>
              <a:t>存量管理与增量管理</a:t>
            </a:r>
            <a:endParaRPr lang="zh-CN" altLang="zh-CN" sz="2400" b="1" dirty="0">
              <a:latin typeface="微软雅黑" panose="020B0503020204020204" pitchFamily="34" charset="-122"/>
              <a:ea typeface="微软雅黑" panose="020B0503020204020204" pitchFamily="34" charset="-122"/>
            </a:endParaRPr>
          </a:p>
        </p:txBody>
      </p:sp>
      <p:sp>
        <p:nvSpPr>
          <p:cNvPr id="3" name="Rectangle 1">
            <a:extLst>
              <a:ext uri="{FF2B5EF4-FFF2-40B4-BE49-F238E27FC236}">
                <a16:creationId xmlns:a16="http://schemas.microsoft.com/office/drawing/2014/main" id="{F854DEDF-1F63-4822-830B-D969702EDC6A}"/>
              </a:ext>
            </a:extLst>
          </p:cNvPr>
          <p:cNvSpPr>
            <a:spLocks noChangeArrowheads="1"/>
          </p:cNvSpPr>
          <p:nvPr/>
        </p:nvSpPr>
        <p:spPr bwMode="auto">
          <a:xfrm>
            <a:off x="1107046" y="1311443"/>
            <a:ext cx="7272808" cy="1022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6700" algn="just" defTabSz="914400" rtl="0" eaLnBrk="0" fontAlgn="base" latinLnBrk="0" hangingPunct="0">
              <a:lnSpc>
                <a:spcPts val="2500"/>
              </a:lnSpc>
              <a:spcBef>
                <a:spcPct val="0"/>
              </a:spcBef>
              <a:spcAft>
                <a:spcPct val="0"/>
              </a:spcAft>
              <a:buClrTx/>
              <a:buSzTx/>
              <a:buFontTx/>
              <a:buNone/>
              <a:tabLst/>
            </a:pPr>
            <a:r>
              <a:rPr kumimoji="0" lang="en-US" altLang="zh-CN" sz="16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kumimoji="0" lang="zh-CN" altLang="zh-CN" sz="16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债规模指标可分为存量和增量两种，相应地也有存量管理和增量管理两种管理方式；根据国债余额的上限是否与</a:t>
            </a:r>
            <a:r>
              <a:rPr kumimoji="0" lang="en-US" altLang="zh-CN" sz="16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GDP</a:t>
            </a:r>
            <a:r>
              <a:rPr kumimoji="0" lang="zh-CN" altLang="en-US" sz="16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挂钩，可将</a:t>
            </a:r>
            <a:r>
              <a:rPr kumimoji="0" lang="zh-CN" altLang="en-US" sz="1600" b="1" i="0" u="none" strike="noStrike" cap="none" normalizeH="0" baseline="0" dirty="0">
                <a:ln>
                  <a:noFill/>
                </a:ln>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国债余额管理方式分为绝对数管理和相对数管理</a:t>
            </a:r>
            <a:r>
              <a:rPr kumimoji="0" lang="zh-CN" altLang="en-US" sz="1600" b="0" i="0" u="none" strike="noStrike" cap="none" normalizeH="0" baseline="0" dirty="0">
                <a:ln>
                  <a:noFill/>
                </a:ln>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，因此国债管理形式可分为四种。</a:t>
            </a:r>
            <a:endParaRPr kumimoji="0" lang="zh-CN" altLang="en-US" sz="1050" b="0" i="0" u="none" strike="noStrike" cap="none" normalizeH="0" baseline="0" dirty="0">
              <a:ln>
                <a:noFill/>
              </a:ln>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5" name="表格 4">
            <a:extLst>
              <a:ext uri="{FF2B5EF4-FFF2-40B4-BE49-F238E27FC236}">
                <a16:creationId xmlns:a16="http://schemas.microsoft.com/office/drawing/2014/main" id="{8EC90CAF-36C6-4EE0-B807-C391F655EEBD}"/>
              </a:ext>
            </a:extLst>
          </p:cNvPr>
          <p:cNvGraphicFramePr/>
          <p:nvPr>
            <p:extLst>
              <p:ext uri="{D42A27DB-BD31-4B8C-83A1-F6EECF244321}">
                <p14:modId xmlns:p14="http://schemas.microsoft.com/office/powerpoint/2010/main" val="1688288972"/>
              </p:ext>
            </p:extLst>
          </p:nvPr>
        </p:nvGraphicFramePr>
        <p:xfrm>
          <a:off x="1201316" y="2761056"/>
          <a:ext cx="7084268" cy="1443976"/>
        </p:xfrm>
        <a:graphic>
          <a:graphicData uri="http://schemas.openxmlformats.org/drawingml/2006/table">
            <a:tbl>
              <a:tblPr firstRow="1" firstCol="1" bandRow="1" bandCol="1">
                <a:tableStyleId>{21E4AEA4-8DFA-4A89-87EB-49C32662AFE0}</a:tableStyleId>
              </a:tblPr>
              <a:tblGrid>
                <a:gridCol w="991285">
                  <a:extLst>
                    <a:ext uri="{9D8B030D-6E8A-4147-A177-3AD203B41FA5}">
                      <a16:colId xmlns:a16="http://schemas.microsoft.com/office/drawing/2014/main" val="3724719798"/>
                    </a:ext>
                  </a:extLst>
                </a:gridCol>
                <a:gridCol w="3888229">
                  <a:extLst>
                    <a:ext uri="{9D8B030D-6E8A-4147-A177-3AD203B41FA5}">
                      <a16:colId xmlns:a16="http://schemas.microsoft.com/office/drawing/2014/main" val="125388972"/>
                    </a:ext>
                  </a:extLst>
                </a:gridCol>
                <a:gridCol w="2204754">
                  <a:extLst>
                    <a:ext uri="{9D8B030D-6E8A-4147-A177-3AD203B41FA5}">
                      <a16:colId xmlns:a16="http://schemas.microsoft.com/office/drawing/2014/main" val="3741005256"/>
                    </a:ext>
                  </a:extLst>
                </a:gridCol>
              </a:tblGrid>
              <a:tr h="379912">
                <a:tc>
                  <a:txBody>
                    <a:bodyPr/>
                    <a:lstStyle/>
                    <a:p>
                      <a:pPr algn="ctr"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管理方式</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绝对数管理</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相对数管理</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00479645"/>
                  </a:ext>
                </a:extLst>
              </a:tr>
              <a:tr h="532032">
                <a:tc>
                  <a:txBody>
                    <a:bodyPr/>
                    <a:lstStyle/>
                    <a:p>
                      <a:pPr algn="ctr" fontAlgn="t">
                        <a:spcBef>
                          <a:spcPts val="0"/>
                        </a:spcBef>
                        <a:spcAft>
                          <a:spcPts val="0"/>
                        </a:spcAft>
                      </a:pPr>
                      <a:r>
                        <a:rPr lang="zh-CN" altLang="en-US" sz="140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存量管理</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存量绝对数管理</a:t>
                      </a:r>
                      <a:endPar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p>
                      <a:pPr algn="just"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例如美国、中国</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存量相对数管理，</a:t>
                      </a:r>
                      <a:endPar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p>
                      <a:pPr algn="just"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例如欧盟</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7724607"/>
                  </a:ext>
                </a:extLst>
              </a:tr>
              <a:tr h="532032">
                <a:tc>
                  <a:txBody>
                    <a:bodyPr/>
                    <a:lstStyle/>
                    <a:p>
                      <a:pPr algn="ctr" fontAlgn="t">
                        <a:spcBef>
                          <a:spcPts val="0"/>
                        </a:spcBef>
                        <a:spcAft>
                          <a:spcPts val="0"/>
                        </a:spcAft>
                      </a:pPr>
                      <a:r>
                        <a:rPr lang="zh-CN" altLang="en-US" sz="140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增量管理</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增量绝对数管理，</a:t>
                      </a:r>
                      <a:endParaRPr lang="zh-CN" altLang="en-US" sz="140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p>
                      <a:pPr algn="just" fontAlgn="t">
                        <a:spcBef>
                          <a:spcPts val="0"/>
                        </a:spcBef>
                        <a:spcAft>
                          <a:spcPts val="0"/>
                        </a:spcAft>
                      </a:pPr>
                      <a:r>
                        <a:rPr lang="zh-CN" altLang="en-US" sz="1400" u="none" strike="noStrike" kern="100">
                          <a:effectLst/>
                          <a:latin typeface="Times New Roman" panose="02020603050405020304" pitchFamily="18" charset="0"/>
                          <a:ea typeface="微软雅黑" panose="020B0503020204020204" pitchFamily="34" charset="-122"/>
                          <a:cs typeface="Times New Roman" panose="02020603050405020304" pitchFamily="18" charset="0"/>
                        </a:rPr>
                        <a:t>例如中国、英国、德国、法国、日本和加拿大等</a:t>
                      </a:r>
                      <a:endParaRPr lang="zh-CN" altLang="en-US" sz="14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增量相对数管理，</a:t>
                      </a:r>
                      <a:endPar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p>
                      <a:pPr algn="just" fontAlgn="t">
                        <a:spcBef>
                          <a:spcPts val="0"/>
                        </a:spcBef>
                        <a:spcAft>
                          <a:spcPts val="0"/>
                        </a:spcAft>
                      </a:pPr>
                      <a:r>
                        <a:rPr lang="zh-CN" altLang="en-US" sz="1400" u="none" strike="noStrike" kern="100" dirty="0">
                          <a:effectLst/>
                          <a:latin typeface="Times New Roman" panose="02020603050405020304" pitchFamily="18" charset="0"/>
                          <a:ea typeface="微软雅黑" panose="020B0503020204020204" pitchFamily="34" charset="-122"/>
                          <a:cs typeface="Times New Roman" panose="02020603050405020304" pitchFamily="18" charset="0"/>
                        </a:rPr>
                        <a:t>例如欧盟</a:t>
                      </a:r>
                      <a:endParaRPr lang="zh-CN" altLang="en-US" sz="14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5410746"/>
                  </a:ext>
                </a:extLst>
              </a:tr>
            </a:tbl>
          </a:graphicData>
        </a:graphic>
      </p:graphicFrame>
      <p:sp>
        <p:nvSpPr>
          <p:cNvPr id="9" name="文本框 8">
            <a:extLst>
              <a:ext uri="{FF2B5EF4-FFF2-40B4-BE49-F238E27FC236}">
                <a16:creationId xmlns:a16="http://schemas.microsoft.com/office/drawing/2014/main" id="{56D53A23-B192-46AE-8F71-383F2326B89A}"/>
              </a:ext>
            </a:extLst>
          </p:cNvPr>
          <p:cNvSpPr txBox="1"/>
          <p:nvPr/>
        </p:nvSpPr>
        <p:spPr>
          <a:xfrm>
            <a:off x="906614" y="4371832"/>
            <a:ext cx="7427373" cy="1984518"/>
          </a:xfrm>
          <a:prstGeom prst="rect">
            <a:avLst/>
          </a:prstGeom>
          <a:noFill/>
        </p:spPr>
        <p:txBody>
          <a:bodyPr wrap="square">
            <a:spAutoFit/>
          </a:bodyPr>
          <a:lstStyle/>
          <a:p>
            <a:pPr indent="266700" algn="just">
              <a:lnSpc>
                <a:spcPts val="2500"/>
              </a:lnSpc>
            </a:pP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目前我国采取的国债余额绝对数的年度审批制度，存在的缺点是：</a:t>
            </a:r>
            <a:endPar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pP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第一，国债余额调整过于频繁，政策多变，财政部门难以按照</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单一规则</a:t>
            </a: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执行预算；</a:t>
            </a:r>
            <a:endPar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pP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第二，年度审批制可能使国债余额上限设置服从于该年度财政预算的安排，降低了国债限额决策的独立性，起不到限制政府支出规模的作用。</a:t>
            </a:r>
            <a:endPar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pPr>
            <a:r>
              <a:rPr lang="en-US"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因此，我们认为，采用比例上限方法较为科学。</a:t>
            </a:r>
          </a:p>
        </p:txBody>
      </p:sp>
      <p:sp>
        <p:nvSpPr>
          <p:cNvPr id="11" name="文本框 10">
            <a:extLst>
              <a:ext uri="{FF2B5EF4-FFF2-40B4-BE49-F238E27FC236}">
                <a16:creationId xmlns:a16="http://schemas.microsoft.com/office/drawing/2014/main" id="{BF0D9F80-D183-4138-BFF6-A40A9B2D03F0}"/>
              </a:ext>
            </a:extLst>
          </p:cNvPr>
          <p:cNvSpPr txBox="1"/>
          <p:nvPr/>
        </p:nvSpPr>
        <p:spPr>
          <a:xfrm>
            <a:off x="2286000" y="2371591"/>
            <a:ext cx="4572000" cy="307777"/>
          </a:xfrm>
          <a:prstGeom prst="rect">
            <a:avLst/>
          </a:prstGeom>
          <a:noFill/>
        </p:spPr>
        <p:txBody>
          <a:bodyPr wrap="square">
            <a:spAutoFit/>
          </a:bodyPr>
          <a:lstStyle/>
          <a:p>
            <a:pPr marL="0" marR="0" lvl="0" indent="266700" algn="ctr" defTabSz="914400" rtl="0" eaLnBrk="0" fontAlgn="base" latinLnBrk="0" hangingPunct="0">
              <a:lnSpc>
                <a:spcPct val="100000"/>
              </a:lnSpc>
              <a:spcBef>
                <a:spcPct val="0"/>
              </a:spcBef>
              <a:spcAft>
                <a:spcPct val="0"/>
              </a:spcAft>
              <a:buClrTx/>
              <a:buSzTx/>
              <a:buFontTx/>
              <a:buNone/>
              <a:tabLst/>
            </a:pPr>
            <a:r>
              <a:rPr lang="zh-CN" altLang="en-US"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4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国债管理模式</a:t>
            </a:r>
          </a:p>
        </p:txBody>
      </p:sp>
    </p:spTree>
    <p:extLst>
      <p:ext uri="{BB962C8B-B14F-4D97-AF65-F5344CB8AC3E}">
        <p14:creationId xmlns:p14="http://schemas.microsoft.com/office/powerpoint/2010/main" val="24631141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5FB9883-5650-4BE6-B3EF-4EC164F867B4}"/>
              </a:ext>
            </a:extLst>
          </p:cNvPr>
          <p:cNvSpPr>
            <a:spLocks noGrp="1"/>
          </p:cNvSpPr>
          <p:nvPr>
            <p:ph type="sldNum" sz="quarter" idx="12"/>
          </p:nvPr>
        </p:nvSpPr>
        <p:spPr/>
        <p:txBody>
          <a:bodyPr/>
          <a:lstStyle/>
          <a:p>
            <a:pPr>
              <a:defRPr/>
            </a:pPr>
            <a:fld id="{30F11AE2-8E3C-4A92-9BBF-8CC289021EE2}" type="slidenum">
              <a:rPr lang="zh-CN" altLang="en-US" smtClean="0"/>
              <a:pPr>
                <a:defRPr/>
              </a:pPr>
              <a:t>17</a:t>
            </a:fld>
            <a:endParaRPr lang="zh-CN" altLang="en-US"/>
          </a:p>
        </p:txBody>
      </p:sp>
      <p:sp>
        <p:nvSpPr>
          <p:cNvPr id="4" name="文本框 3">
            <a:extLst>
              <a:ext uri="{FF2B5EF4-FFF2-40B4-BE49-F238E27FC236}">
                <a16:creationId xmlns:a16="http://schemas.microsoft.com/office/drawing/2014/main" id="{81D379A4-7375-42F8-B913-6F054574D34B}"/>
              </a:ext>
            </a:extLst>
          </p:cNvPr>
          <p:cNvSpPr txBox="1"/>
          <p:nvPr/>
        </p:nvSpPr>
        <p:spPr>
          <a:xfrm>
            <a:off x="1151620" y="2039613"/>
            <a:ext cx="6840760" cy="3332772"/>
          </a:xfrm>
          <a:prstGeom prst="rect">
            <a:avLst/>
          </a:prstGeom>
          <a:noFill/>
        </p:spPr>
        <p:txBody>
          <a:bodyPr wrap="square">
            <a:spAutoFit/>
          </a:bodyPr>
          <a:lstStyle/>
          <a:p>
            <a:pPr indent="266700" algn="just">
              <a:lnSpc>
                <a:spcPct val="200000"/>
              </a:lnSpc>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我国国债余额计算范围也包含了公共部门（社会保障基金、国有银行、国有企业等）持有的大量国债，因此，如果能够通过国债净余额管理，政策决策将更加科学合理。</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ct val="200000"/>
              </a:lnSpc>
            </a:pP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但是，我国的公共部门较为庞大，国有企业数量众多，难以准确计算公共部门持有的国债，因此，</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国债净余额管理制度在我国实施的可行性很小</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 name="文本框 5">
            <a:extLst>
              <a:ext uri="{FF2B5EF4-FFF2-40B4-BE49-F238E27FC236}">
                <a16:creationId xmlns:a16="http://schemas.microsoft.com/office/drawing/2014/main" id="{7524B05F-643D-45C1-AE80-6EF481A38B39}"/>
              </a:ext>
            </a:extLst>
          </p:cNvPr>
          <p:cNvSpPr txBox="1"/>
          <p:nvPr/>
        </p:nvSpPr>
        <p:spPr>
          <a:xfrm>
            <a:off x="179512" y="1124744"/>
            <a:ext cx="6120680" cy="461665"/>
          </a:xfrm>
          <a:prstGeom prst="rect">
            <a:avLst/>
          </a:prstGeom>
          <a:noFill/>
        </p:spPr>
        <p:txBody>
          <a:bodyPr wrap="square">
            <a:spAutoFit/>
          </a:bodyPr>
          <a:lstStyle/>
          <a:p>
            <a:pPr indent="266700" algn="just"/>
            <a:r>
              <a:rPr lang="zh-CN"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六</a:t>
            </a:r>
            <a:r>
              <a:rPr lang="zh-CN" altLang="zh-CN" sz="2400" b="1" dirty="0">
                <a:latin typeface="微软雅黑" panose="020B0503020204020204" pitchFamily="34" charset="-122"/>
                <a:ea typeface="微软雅黑" panose="020B0503020204020204" pitchFamily="34" charset="-122"/>
              </a:rPr>
              <a:t>）国债</a:t>
            </a:r>
            <a:r>
              <a:rPr lang="zh-CN" altLang="en-US" sz="2400" b="1" dirty="0">
                <a:latin typeface="微软雅黑" panose="020B0503020204020204" pitchFamily="34" charset="-122"/>
                <a:ea typeface="微软雅黑" panose="020B0503020204020204" pitchFamily="34" charset="-122"/>
              </a:rPr>
              <a:t>总余额管理与国债净余额管理</a:t>
            </a:r>
            <a:endParaRPr lang="zh-CN" altLang="zh-CN"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99947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18</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buNone/>
                <a:defRPr/>
              </a:pPr>
              <a:r>
                <a:rPr lang="zh-CN" altLang="zh-CN"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财政准则与政府债务</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四</a:t>
            </a:r>
          </a:p>
        </p:txBody>
      </p:sp>
    </p:spTree>
    <p:extLst>
      <p:ext uri="{BB962C8B-B14F-4D97-AF65-F5344CB8AC3E}">
        <p14:creationId xmlns:p14="http://schemas.microsoft.com/office/powerpoint/2010/main" val="4169757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7AB75CC-815C-41E5-8364-651128E61588}"/>
              </a:ext>
            </a:extLst>
          </p:cNvPr>
          <p:cNvSpPr>
            <a:spLocks noGrp="1"/>
          </p:cNvSpPr>
          <p:nvPr>
            <p:ph type="sldNum" sz="quarter" idx="12"/>
          </p:nvPr>
        </p:nvSpPr>
        <p:spPr/>
        <p:txBody>
          <a:bodyPr/>
          <a:lstStyle/>
          <a:p>
            <a:pPr>
              <a:defRPr/>
            </a:pPr>
            <a:fld id="{30F11AE2-8E3C-4A92-9BBF-8CC289021EE2}" type="slidenum">
              <a:rPr lang="zh-CN" altLang="en-US" smtClean="0"/>
              <a:pPr>
                <a:defRPr/>
              </a:pPr>
              <a:t>19</a:t>
            </a:fld>
            <a:endParaRPr lang="zh-CN" altLang="en-US"/>
          </a:p>
        </p:txBody>
      </p:sp>
      <p:sp>
        <p:nvSpPr>
          <p:cNvPr id="4" name="文本框 3">
            <a:extLst>
              <a:ext uri="{FF2B5EF4-FFF2-40B4-BE49-F238E27FC236}">
                <a16:creationId xmlns:a16="http://schemas.microsoft.com/office/drawing/2014/main" id="{073B1A83-3781-4BF1-A16E-9728CE0C231E}"/>
              </a:ext>
            </a:extLst>
          </p:cNvPr>
          <p:cNvSpPr txBox="1"/>
          <p:nvPr/>
        </p:nvSpPr>
        <p:spPr>
          <a:xfrm>
            <a:off x="683568" y="836712"/>
            <a:ext cx="604867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一、</a:t>
            </a:r>
            <a:r>
              <a:rPr lang="zh-CN" altLang="zh-CN" sz="2800" b="1" dirty="0">
                <a:latin typeface="微软雅黑" panose="020B0503020204020204" pitchFamily="34" charset="-122"/>
                <a:ea typeface="微软雅黑" panose="020B0503020204020204" pitchFamily="34" charset="-122"/>
              </a:rPr>
              <a:t>总体预算制度与财政纪律的建立</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847B0AA6-D91D-45AE-87B7-D556C3735B67}"/>
              </a:ext>
            </a:extLst>
          </p:cNvPr>
          <p:cNvSpPr txBox="1"/>
          <p:nvPr/>
        </p:nvSpPr>
        <p:spPr>
          <a:xfrm>
            <a:off x="1043608" y="1556792"/>
            <a:ext cx="7056784" cy="3910942"/>
          </a:xfrm>
          <a:prstGeom prst="rect">
            <a:avLst/>
          </a:prstGeom>
          <a:noFill/>
        </p:spPr>
        <p:txBody>
          <a:bodyPr wrap="square">
            <a:spAutoFit/>
          </a:bodyPr>
          <a:lstStyle/>
          <a:p>
            <a:pPr indent="266700" algn="just">
              <a:lnSpc>
                <a:spcPct val="1500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总体预算制度的</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主要内容</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是：设定预算平衡目标及时间表，控制政府支出规模，强调总体预算的有效分配，限定各类支出（例如，消费性支出、人员支出）的增长率上限，在政策不变下估计收支的基本发展趋势，由上而下的控制的预算，限定政府债务余额占</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GDP</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的比重上限，甚至在宪法中规定预算必须平衡，且经由收支并列的包裹立法（收支同额增减）以维持</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赤字中立性</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deficit neutral</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）等。</a:t>
            </a:r>
            <a:endPar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ct val="150000"/>
              </a:lnSpc>
              <a:spcAft>
                <a:spcPts val="1000"/>
              </a:spcAft>
            </a:pPr>
            <a:r>
              <a:rPr lang="en-US"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在总体预算制度下，在保证政府的必要支出和重点支出的基础上，对权衡性支出（机动）支出进行限额管理，既保证了公共部门的支出需求，又控制了财政总支出。</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550612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pPr>
                <a:defRPr/>
              </a:pPr>
              <a:t>2</a:t>
            </a:fld>
            <a:endParaRPr lang="zh-CN" altLang="en-US"/>
          </a:p>
        </p:txBody>
      </p:sp>
      <p:grpSp>
        <p:nvGrpSpPr>
          <p:cNvPr id="31" name="组合 34"/>
          <p:cNvGrpSpPr>
            <a:grpSpLocks/>
          </p:cNvGrpSpPr>
          <p:nvPr/>
        </p:nvGrpSpPr>
        <p:grpSpPr bwMode="auto">
          <a:xfrm>
            <a:off x="1377798" y="1700808"/>
            <a:ext cx="6506570" cy="673156"/>
            <a:chOff x="3779912" y="1777380"/>
            <a:chExt cx="5921557" cy="435842"/>
          </a:xfrm>
        </p:grpSpPr>
        <p:sp>
          <p:nvSpPr>
            <p:cNvPr id="32" name="矩形 31"/>
            <p:cNvSpPr/>
            <p:nvPr/>
          </p:nvSpPr>
          <p:spPr>
            <a:xfrm>
              <a:off x="3779912" y="1777380"/>
              <a:ext cx="585602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1</a:t>
              </a:r>
              <a:endParaRPr lang="zh-CN" altLang="en-US" sz="2400" b="1" kern="0" dirty="0">
                <a:solidFill>
                  <a:sysClr val="window" lastClr="FFFFFF"/>
                </a:solidFill>
                <a:latin typeface="Broadway" pitchFamily="82" charset="0"/>
                <a:ea typeface="微软雅黑"/>
              </a:endParaRPr>
            </a:p>
          </p:txBody>
        </p:sp>
        <p:sp>
          <p:nvSpPr>
            <p:cNvPr id="34" name="TextBox 5"/>
            <p:cNvSpPr txBox="1"/>
            <p:nvPr/>
          </p:nvSpPr>
          <p:spPr>
            <a:xfrm>
              <a:off x="4182783" y="1824002"/>
              <a:ext cx="5518686" cy="338764"/>
            </a:xfrm>
            <a:prstGeom prst="rect">
              <a:avLst/>
            </a:prstGeom>
            <a:noFill/>
          </p:spPr>
          <p:txBody>
            <a:bodyPr wrap="square">
              <a:spAutoFit/>
            </a:bodyPr>
            <a:lstStyle/>
            <a:p>
              <a:pPr algn="ctr">
                <a:defRPr/>
              </a:pPr>
              <a:r>
                <a:rPr lang="zh-CN" altLang="zh-CN" sz="2800" b="1" kern="0" dirty="0">
                  <a:solidFill>
                    <a:srgbClr val="883230"/>
                  </a:solidFill>
                  <a:latin typeface="微软雅黑" pitchFamily="34" charset="-122"/>
                  <a:ea typeface="微软雅黑" pitchFamily="34" charset="-122"/>
                </a:rPr>
                <a:t>立法机构管理公债的必要性与有效性</a:t>
              </a:r>
              <a:endParaRPr lang="zh-CN" altLang="en-US" sz="2800" b="1" kern="0" dirty="0">
                <a:solidFill>
                  <a:srgbClr val="883230"/>
                </a:solidFill>
                <a:latin typeface="微软雅黑" pitchFamily="34" charset="-122"/>
                <a:ea typeface="微软雅黑" pitchFamily="34" charset="-122"/>
              </a:endParaRPr>
            </a:p>
          </p:txBody>
        </p:sp>
      </p:grpSp>
      <p:grpSp>
        <p:nvGrpSpPr>
          <p:cNvPr id="35" name="组合 34"/>
          <p:cNvGrpSpPr>
            <a:grpSpLocks/>
          </p:cNvGrpSpPr>
          <p:nvPr/>
        </p:nvGrpSpPr>
        <p:grpSpPr bwMode="auto">
          <a:xfrm>
            <a:off x="1377798" y="2671416"/>
            <a:ext cx="6434563" cy="673161"/>
            <a:chOff x="3779912" y="1777377"/>
            <a:chExt cx="5856025" cy="435845"/>
          </a:xfrm>
        </p:grpSpPr>
        <p:sp>
          <p:nvSpPr>
            <p:cNvPr id="36" name="矩形 35"/>
            <p:cNvSpPr/>
            <p:nvPr/>
          </p:nvSpPr>
          <p:spPr>
            <a:xfrm>
              <a:off x="3779912" y="1777377"/>
              <a:ext cx="5856025"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2</a:t>
              </a:r>
              <a:endParaRPr lang="zh-CN" altLang="en-US" sz="2400" b="1" kern="0" dirty="0">
                <a:solidFill>
                  <a:sysClr val="window" lastClr="FFFFFF"/>
                </a:solidFill>
                <a:latin typeface="Broadway" pitchFamily="82" charset="0"/>
                <a:ea typeface="微软雅黑"/>
              </a:endParaRPr>
            </a:p>
          </p:txBody>
        </p:sp>
        <p:sp>
          <p:nvSpPr>
            <p:cNvPr id="38" name="TextBox 9"/>
            <p:cNvSpPr txBox="1"/>
            <p:nvPr/>
          </p:nvSpPr>
          <p:spPr>
            <a:xfrm>
              <a:off x="4720909" y="1827836"/>
              <a:ext cx="4361172" cy="338764"/>
            </a:xfrm>
            <a:prstGeom prst="rect">
              <a:avLst/>
            </a:prstGeom>
            <a:noFill/>
          </p:spPr>
          <p:txBody>
            <a:bodyPr>
              <a:spAutoFit/>
            </a:bodyPr>
            <a:lstStyle/>
            <a:p>
              <a:pPr algn="ctr">
                <a:defRPr/>
              </a:pPr>
              <a:r>
                <a:rPr lang="zh-CN" altLang="zh-CN" sz="2800" b="1" kern="0" dirty="0">
                  <a:solidFill>
                    <a:srgbClr val="883230"/>
                  </a:solidFill>
                  <a:latin typeface="微软雅黑" pitchFamily="34" charset="-122"/>
                  <a:ea typeface="微软雅黑" pitchFamily="34" charset="-122"/>
                </a:rPr>
                <a:t>年度国债发行额管理制度</a:t>
              </a:r>
              <a:endParaRPr lang="zh-CN" altLang="en-US" sz="2800" b="1" kern="0" dirty="0">
                <a:solidFill>
                  <a:srgbClr val="883230"/>
                </a:solidFill>
                <a:latin typeface="微软雅黑" pitchFamily="34" charset="-122"/>
                <a:ea typeface="微软雅黑" pitchFamily="34" charset="-122"/>
              </a:endParaRPr>
            </a:p>
          </p:txBody>
        </p:sp>
      </p:grpSp>
      <p:grpSp>
        <p:nvGrpSpPr>
          <p:cNvPr id="11" name="组合 10">
            <a:extLst>
              <a:ext uri="{FF2B5EF4-FFF2-40B4-BE49-F238E27FC236}">
                <a16:creationId xmlns:a16="http://schemas.microsoft.com/office/drawing/2014/main" id="{A02F0C24-FF11-46F7-B887-9027A535598C}"/>
              </a:ext>
            </a:extLst>
          </p:cNvPr>
          <p:cNvGrpSpPr>
            <a:grpSpLocks/>
          </p:cNvGrpSpPr>
          <p:nvPr/>
        </p:nvGrpSpPr>
        <p:grpSpPr bwMode="auto">
          <a:xfrm>
            <a:off x="1377798" y="3679528"/>
            <a:ext cx="6434563" cy="673161"/>
            <a:chOff x="3779912" y="1777377"/>
            <a:chExt cx="5856025" cy="435845"/>
          </a:xfrm>
        </p:grpSpPr>
        <p:sp>
          <p:nvSpPr>
            <p:cNvPr id="12" name="矩形 11">
              <a:extLst>
                <a:ext uri="{FF2B5EF4-FFF2-40B4-BE49-F238E27FC236}">
                  <a16:creationId xmlns:a16="http://schemas.microsoft.com/office/drawing/2014/main" id="{269986A7-761E-4283-BADE-29C7E0C7AA48}"/>
                </a:ext>
              </a:extLst>
            </p:cNvPr>
            <p:cNvSpPr/>
            <p:nvPr/>
          </p:nvSpPr>
          <p:spPr>
            <a:xfrm>
              <a:off x="3779912" y="1777377"/>
              <a:ext cx="5856025"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3" name="矩形 12">
              <a:extLst>
                <a:ext uri="{FF2B5EF4-FFF2-40B4-BE49-F238E27FC236}">
                  <a16:creationId xmlns:a16="http://schemas.microsoft.com/office/drawing/2014/main" id="{07E2160B-B141-442F-AF59-21A1EC527E40}"/>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3</a:t>
              </a:r>
              <a:endParaRPr lang="zh-CN" altLang="en-US" sz="2400" b="1" kern="0" dirty="0">
                <a:solidFill>
                  <a:sysClr val="window" lastClr="FFFFFF"/>
                </a:solidFill>
                <a:latin typeface="Broadway" pitchFamily="82" charset="0"/>
                <a:ea typeface="微软雅黑"/>
              </a:endParaRPr>
            </a:p>
          </p:txBody>
        </p:sp>
        <p:sp>
          <p:nvSpPr>
            <p:cNvPr id="14" name="TextBox 9">
              <a:extLst>
                <a:ext uri="{FF2B5EF4-FFF2-40B4-BE49-F238E27FC236}">
                  <a16:creationId xmlns:a16="http://schemas.microsoft.com/office/drawing/2014/main" id="{51BF276B-9E4A-4ABA-905C-C01042E62191}"/>
                </a:ext>
              </a:extLst>
            </p:cNvPr>
            <p:cNvSpPr txBox="1"/>
            <p:nvPr/>
          </p:nvSpPr>
          <p:spPr>
            <a:xfrm>
              <a:off x="4750495" y="1827836"/>
              <a:ext cx="4361172" cy="338764"/>
            </a:xfrm>
            <a:prstGeom prst="rect">
              <a:avLst/>
            </a:prstGeom>
            <a:noFill/>
          </p:spPr>
          <p:txBody>
            <a:bodyPr>
              <a:spAutoFit/>
            </a:bodyPr>
            <a:lstStyle/>
            <a:p>
              <a:pPr algn="ctr">
                <a:defRPr/>
              </a:pPr>
              <a:r>
                <a:rPr lang="zh-CN" altLang="zh-CN" sz="2800" b="1" kern="0" dirty="0">
                  <a:solidFill>
                    <a:srgbClr val="883230"/>
                  </a:solidFill>
                  <a:latin typeface="微软雅黑" pitchFamily="34" charset="-122"/>
                  <a:ea typeface="微软雅黑" pitchFamily="34" charset="-122"/>
                </a:rPr>
                <a:t>国债余额管理制度</a:t>
              </a:r>
              <a:endParaRPr lang="zh-CN" altLang="en-US" sz="2800" b="1" kern="0" dirty="0">
                <a:solidFill>
                  <a:srgbClr val="883230"/>
                </a:solidFill>
                <a:latin typeface="微软雅黑" pitchFamily="34" charset="-122"/>
                <a:ea typeface="微软雅黑" pitchFamily="34" charset="-122"/>
              </a:endParaRPr>
            </a:p>
          </p:txBody>
        </p:sp>
      </p:grpSp>
      <p:sp>
        <p:nvSpPr>
          <p:cNvPr id="3" name="文本框 2">
            <a:extLst>
              <a:ext uri="{FF2B5EF4-FFF2-40B4-BE49-F238E27FC236}">
                <a16:creationId xmlns:a16="http://schemas.microsoft.com/office/drawing/2014/main" id="{13F144F2-9352-49AE-B301-B97D9DED0005}"/>
              </a:ext>
            </a:extLst>
          </p:cNvPr>
          <p:cNvSpPr txBox="1"/>
          <p:nvPr/>
        </p:nvSpPr>
        <p:spPr>
          <a:xfrm>
            <a:off x="452318" y="1049936"/>
            <a:ext cx="2016224"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itchFamily="34" charset="-122"/>
                <a:ea typeface="微软雅黑" pitchFamily="34" charset="-122"/>
              </a:rPr>
              <a:t>主要内容</a:t>
            </a:r>
            <a:endParaRPr lang="en-US" altLang="zh-CN" sz="2400" b="1" kern="0" dirty="0">
              <a:latin typeface="微软雅黑" pitchFamily="34" charset="-122"/>
              <a:ea typeface="微软雅黑" pitchFamily="34" charset="-122"/>
            </a:endParaRPr>
          </a:p>
        </p:txBody>
      </p:sp>
      <p:grpSp>
        <p:nvGrpSpPr>
          <p:cNvPr id="16" name="组合 15">
            <a:extLst>
              <a:ext uri="{FF2B5EF4-FFF2-40B4-BE49-F238E27FC236}">
                <a16:creationId xmlns:a16="http://schemas.microsoft.com/office/drawing/2014/main" id="{625E4747-BFE3-4617-A3A4-F9B45BF20FD8}"/>
              </a:ext>
            </a:extLst>
          </p:cNvPr>
          <p:cNvGrpSpPr>
            <a:grpSpLocks/>
          </p:cNvGrpSpPr>
          <p:nvPr/>
        </p:nvGrpSpPr>
        <p:grpSpPr bwMode="auto">
          <a:xfrm>
            <a:off x="1403648" y="4673796"/>
            <a:ext cx="6408713" cy="673161"/>
            <a:chOff x="3779912" y="1777377"/>
            <a:chExt cx="5832500" cy="435845"/>
          </a:xfrm>
        </p:grpSpPr>
        <p:sp>
          <p:nvSpPr>
            <p:cNvPr id="17" name="矩形 16">
              <a:extLst>
                <a:ext uri="{FF2B5EF4-FFF2-40B4-BE49-F238E27FC236}">
                  <a16:creationId xmlns:a16="http://schemas.microsoft.com/office/drawing/2014/main" id="{4FBFAA6B-152B-4433-977B-418CF6294A9A}"/>
                </a:ext>
              </a:extLst>
            </p:cNvPr>
            <p:cNvSpPr/>
            <p:nvPr/>
          </p:nvSpPr>
          <p:spPr>
            <a:xfrm>
              <a:off x="3779912" y="1777377"/>
              <a:ext cx="5832500"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8" name="矩形 17">
              <a:extLst>
                <a:ext uri="{FF2B5EF4-FFF2-40B4-BE49-F238E27FC236}">
                  <a16:creationId xmlns:a16="http://schemas.microsoft.com/office/drawing/2014/main" id="{2DD454F5-9B5A-4247-89BF-2BCFFF9E537E}"/>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4</a:t>
              </a:r>
              <a:endParaRPr lang="zh-CN" altLang="en-US" sz="2400" b="1" kern="0" dirty="0">
                <a:solidFill>
                  <a:sysClr val="window" lastClr="FFFFFF"/>
                </a:solidFill>
                <a:latin typeface="Broadway" pitchFamily="82" charset="0"/>
                <a:ea typeface="微软雅黑"/>
              </a:endParaRPr>
            </a:p>
          </p:txBody>
        </p:sp>
        <p:sp>
          <p:nvSpPr>
            <p:cNvPr id="19" name="TextBox 9">
              <a:extLst>
                <a:ext uri="{FF2B5EF4-FFF2-40B4-BE49-F238E27FC236}">
                  <a16:creationId xmlns:a16="http://schemas.microsoft.com/office/drawing/2014/main" id="{9D86DE82-EFB1-451A-904A-F10DCAF77603}"/>
                </a:ext>
              </a:extLst>
            </p:cNvPr>
            <p:cNvSpPr txBox="1"/>
            <p:nvPr/>
          </p:nvSpPr>
          <p:spPr>
            <a:xfrm>
              <a:off x="4726970" y="1827836"/>
              <a:ext cx="4361172" cy="338764"/>
            </a:xfrm>
            <a:prstGeom prst="rect">
              <a:avLst/>
            </a:prstGeom>
            <a:noFill/>
          </p:spPr>
          <p:txBody>
            <a:bodyPr>
              <a:spAutoFit/>
            </a:bodyPr>
            <a:lstStyle/>
            <a:p>
              <a:pPr algn="ctr">
                <a:defRPr/>
              </a:pPr>
              <a:r>
                <a:rPr lang="zh-CN" altLang="zh-CN" sz="2800" b="1" kern="0" dirty="0">
                  <a:solidFill>
                    <a:srgbClr val="883230"/>
                  </a:solidFill>
                  <a:latin typeface="微软雅黑" pitchFamily="34" charset="-122"/>
                  <a:ea typeface="微软雅黑" pitchFamily="34" charset="-122"/>
                </a:rPr>
                <a:t>财政准则与政府债务</a:t>
              </a:r>
              <a:endParaRPr lang="zh-CN" altLang="en-US" sz="2800" b="1" kern="0" dirty="0">
                <a:solidFill>
                  <a:srgbClr val="883230"/>
                </a:solidFill>
                <a:latin typeface="微软雅黑" pitchFamily="34" charset="-122"/>
                <a:ea typeface="微软雅黑" pitchFamily="34" charset="-122"/>
              </a:endParaRPr>
            </a:p>
          </p:txBody>
        </p:sp>
      </p:grpSp>
      <p:grpSp>
        <p:nvGrpSpPr>
          <p:cNvPr id="20" name="组合 19">
            <a:extLst>
              <a:ext uri="{FF2B5EF4-FFF2-40B4-BE49-F238E27FC236}">
                <a16:creationId xmlns:a16="http://schemas.microsoft.com/office/drawing/2014/main" id="{BECF01CE-E5E5-4AC7-9152-C712EC245BF9}"/>
              </a:ext>
            </a:extLst>
          </p:cNvPr>
          <p:cNvGrpSpPr>
            <a:grpSpLocks/>
          </p:cNvGrpSpPr>
          <p:nvPr/>
        </p:nvGrpSpPr>
        <p:grpSpPr bwMode="auto">
          <a:xfrm>
            <a:off x="1403648" y="5636159"/>
            <a:ext cx="6408713" cy="673161"/>
            <a:chOff x="3779912" y="1777377"/>
            <a:chExt cx="5832500" cy="435845"/>
          </a:xfrm>
        </p:grpSpPr>
        <p:sp>
          <p:nvSpPr>
            <p:cNvPr id="21" name="矩形 20">
              <a:extLst>
                <a:ext uri="{FF2B5EF4-FFF2-40B4-BE49-F238E27FC236}">
                  <a16:creationId xmlns:a16="http://schemas.microsoft.com/office/drawing/2014/main" id="{67BFF76C-5E84-4122-B037-274FBCA22CDD}"/>
                </a:ext>
              </a:extLst>
            </p:cNvPr>
            <p:cNvSpPr/>
            <p:nvPr/>
          </p:nvSpPr>
          <p:spPr>
            <a:xfrm>
              <a:off x="3779912" y="1777377"/>
              <a:ext cx="5832500"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22" name="矩形 21">
              <a:extLst>
                <a:ext uri="{FF2B5EF4-FFF2-40B4-BE49-F238E27FC236}">
                  <a16:creationId xmlns:a16="http://schemas.microsoft.com/office/drawing/2014/main" id="{08155FBF-3F66-4D26-A0EB-6BAD2BA7B943}"/>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5</a:t>
              </a:r>
              <a:endParaRPr lang="zh-CN" altLang="en-US" sz="2400" b="1" kern="0" dirty="0">
                <a:solidFill>
                  <a:sysClr val="window" lastClr="FFFFFF"/>
                </a:solidFill>
                <a:latin typeface="Broadway" pitchFamily="82" charset="0"/>
                <a:ea typeface="微软雅黑"/>
              </a:endParaRPr>
            </a:p>
          </p:txBody>
        </p:sp>
        <p:sp>
          <p:nvSpPr>
            <p:cNvPr id="23" name="TextBox 9">
              <a:extLst>
                <a:ext uri="{FF2B5EF4-FFF2-40B4-BE49-F238E27FC236}">
                  <a16:creationId xmlns:a16="http://schemas.microsoft.com/office/drawing/2014/main" id="{B0DE603E-D060-492B-AFDD-9D51E46070BB}"/>
                </a:ext>
              </a:extLst>
            </p:cNvPr>
            <p:cNvSpPr txBox="1"/>
            <p:nvPr/>
          </p:nvSpPr>
          <p:spPr>
            <a:xfrm>
              <a:off x="4726970" y="1827836"/>
              <a:ext cx="4361172" cy="338764"/>
            </a:xfrm>
            <a:prstGeom prst="rect">
              <a:avLst/>
            </a:prstGeom>
            <a:noFill/>
          </p:spPr>
          <p:txBody>
            <a:bodyPr>
              <a:spAutoFit/>
            </a:bodyPr>
            <a:lstStyle/>
            <a:p>
              <a:pPr algn="ctr">
                <a:defRPr/>
              </a:pPr>
              <a:r>
                <a:rPr lang="zh-CN" altLang="zh-CN" sz="2800" b="1" kern="0" dirty="0">
                  <a:solidFill>
                    <a:srgbClr val="883230"/>
                  </a:solidFill>
                  <a:latin typeface="微软雅黑" pitchFamily="34" charset="-122"/>
                  <a:ea typeface="微软雅黑" pitchFamily="34" charset="-122"/>
                </a:rPr>
                <a:t>欧盟的财政准则</a:t>
              </a:r>
              <a:endParaRPr lang="zh-CN" altLang="en-US" sz="2800" b="1" kern="0" dirty="0">
                <a:solidFill>
                  <a:srgbClr val="88323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70254315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218B841-75F9-4EBB-9715-25EB69A553AF}"/>
              </a:ext>
            </a:extLst>
          </p:cNvPr>
          <p:cNvSpPr>
            <a:spLocks noGrp="1"/>
          </p:cNvSpPr>
          <p:nvPr>
            <p:ph type="sldNum" sz="quarter" idx="12"/>
          </p:nvPr>
        </p:nvSpPr>
        <p:spPr/>
        <p:txBody>
          <a:bodyPr/>
          <a:lstStyle/>
          <a:p>
            <a:pPr>
              <a:defRPr/>
            </a:pPr>
            <a:fld id="{30F11AE2-8E3C-4A92-9BBF-8CC289021EE2}" type="slidenum">
              <a:rPr lang="zh-CN" altLang="en-US" smtClean="0"/>
              <a:pPr>
                <a:defRPr/>
              </a:pPr>
              <a:t>20</a:t>
            </a:fld>
            <a:endParaRPr lang="zh-CN" altLang="en-US"/>
          </a:p>
        </p:txBody>
      </p:sp>
      <p:sp>
        <p:nvSpPr>
          <p:cNvPr id="4" name="文本框 3">
            <a:extLst>
              <a:ext uri="{FF2B5EF4-FFF2-40B4-BE49-F238E27FC236}">
                <a16:creationId xmlns:a16="http://schemas.microsoft.com/office/drawing/2014/main" id="{6155F280-B115-486F-B905-43637A49A4A4}"/>
              </a:ext>
            </a:extLst>
          </p:cNvPr>
          <p:cNvSpPr txBox="1"/>
          <p:nvPr/>
        </p:nvSpPr>
        <p:spPr>
          <a:xfrm>
            <a:off x="683568" y="836712"/>
            <a:ext cx="604867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二、黄金准则</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78AA8CF9-6110-425A-B5BA-5F05DC9329CC}"/>
              </a:ext>
            </a:extLst>
          </p:cNvPr>
          <p:cNvSpPr txBox="1"/>
          <p:nvPr/>
        </p:nvSpPr>
        <p:spPr>
          <a:xfrm>
            <a:off x="691456" y="1340768"/>
            <a:ext cx="7995343" cy="5388911"/>
          </a:xfrm>
          <a:prstGeom prst="rect">
            <a:avLst/>
          </a:prstGeom>
          <a:noFill/>
        </p:spPr>
        <p:txBody>
          <a:bodyPr wrap="square">
            <a:spAutoFit/>
          </a:bodyPr>
          <a:lstStyle/>
          <a:p>
            <a:pPr indent="266700" algn="just">
              <a:lnSpc>
                <a:spcPts val="25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黄金准则（</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Golden Rule</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）是指在一个经济周期内，经常性预算应保持平衡或盈余，公共部门借款仅能用于投资，不得支付经常性支出。</a:t>
            </a:r>
            <a:endPar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zh-CN" altLang="zh-CN" sz="18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（一）英国的黄金准则规定及执行情况</a:t>
            </a:r>
            <a:endParaRPr lang="en-US" altLang="zh-CN" sz="18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1997</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年工党取得政权后，当时的首相布莱尔提出</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财政稳定规章</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Code for Fiscal Stability</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）以稳定财政状况，其后财政部长布朗则据此规章提出重要的</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黄金法则</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及</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永续投资法则</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Sustainable Investment Rule</a:t>
            </a:r>
            <a:r>
              <a:rPr lang="zh-CN" altLang="zh-CN"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）等财政纪律。</a:t>
            </a:r>
          </a:p>
          <a:p>
            <a:pPr indent="266700" algn="just">
              <a:lnSpc>
                <a:spcPts val="2500"/>
              </a:lnSpc>
              <a:spcAft>
                <a:spcPts val="1000"/>
              </a:spcAft>
            </a:pPr>
            <a:r>
              <a:rPr lang="zh-CN" altLang="zh-CN" sz="18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（二）德国的政府债务控制法案</a:t>
            </a:r>
            <a:endParaRPr lang="zh-CN" altLang="zh-CN" sz="18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德国</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债务刹车</a:t>
            </a: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的主要特点有：</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a:lnSpc>
                <a:spcPts val="2500"/>
              </a:lnSpc>
              <a:spcAft>
                <a:spcPts val="1000"/>
              </a:spcAft>
            </a:pPr>
            <a:r>
              <a:rPr lang="en-US"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一是规则的法定性</a:t>
            </a:r>
            <a:endParaRPr lang="en-US"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a:lnSpc>
                <a:spcPts val="2500"/>
              </a:lnSpc>
              <a:spcAft>
                <a:spcPts val="1000"/>
              </a:spcAft>
            </a:pPr>
            <a:r>
              <a:rPr lang="en-US"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二是目标的明确性。</a:t>
            </a:r>
            <a:endPar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2500"/>
              </a:lnSpc>
              <a:spcAft>
                <a:spcPts val="1000"/>
              </a:spcAft>
            </a:pPr>
            <a:r>
              <a:rPr lang="en-US"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三是任务的差异性。</a:t>
            </a:r>
            <a:endParaRPr lang="en-US"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a:lnSpc>
                <a:spcPts val="2500"/>
              </a:lnSpc>
              <a:spcAft>
                <a:spcPts val="1000"/>
              </a:spcAft>
            </a:pPr>
            <a:r>
              <a:rPr lang="en-US"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四是时间的循序性。</a:t>
            </a:r>
            <a:endPar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2500"/>
              </a:lnSpc>
              <a:spcAft>
                <a:spcPts val="1000"/>
              </a:spcAft>
            </a:pPr>
            <a:r>
              <a:rPr lang="en-US"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五是程序的公开性。</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5297696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21</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buNone/>
                <a:defRPr/>
              </a:pPr>
              <a:r>
                <a:rPr lang="zh-CN" altLang="zh-CN"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欧盟的财政准则</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五</a:t>
            </a:r>
          </a:p>
        </p:txBody>
      </p:sp>
    </p:spTree>
    <p:extLst>
      <p:ext uri="{BB962C8B-B14F-4D97-AF65-F5344CB8AC3E}">
        <p14:creationId xmlns:p14="http://schemas.microsoft.com/office/powerpoint/2010/main" val="23483142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96476DB-95A4-41D5-A417-AD1F376F45F4}"/>
              </a:ext>
            </a:extLst>
          </p:cNvPr>
          <p:cNvSpPr>
            <a:spLocks noGrp="1"/>
          </p:cNvSpPr>
          <p:nvPr>
            <p:ph type="sldNum" sz="quarter" idx="12"/>
          </p:nvPr>
        </p:nvSpPr>
        <p:spPr/>
        <p:txBody>
          <a:bodyPr/>
          <a:lstStyle/>
          <a:p>
            <a:pPr>
              <a:defRPr/>
            </a:pPr>
            <a:fld id="{30F11AE2-8E3C-4A92-9BBF-8CC289021EE2}" type="slidenum">
              <a:rPr lang="zh-CN" altLang="en-US" smtClean="0"/>
              <a:pPr>
                <a:defRPr/>
              </a:pPr>
              <a:t>22</a:t>
            </a:fld>
            <a:endParaRPr lang="zh-CN" altLang="en-US" dirty="0"/>
          </a:p>
        </p:txBody>
      </p:sp>
      <p:sp>
        <p:nvSpPr>
          <p:cNvPr id="4" name="文本框 3">
            <a:extLst>
              <a:ext uri="{FF2B5EF4-FFF2-40B4-BE49-F238E27FC236}">
                <a16:creationId xmlns:a16="http://schemas.microsoft.com/office/drawing/2014/main" id="{C23551BE-9A8B-497C-98DD-A17073F848F1}"/>
              </a:ext>
            </a:extLst>
          </p:cNvPr>
          <p:cNvSpPr txBox="1"/>
          <p:nvPr/>
        </p:nvSpPr>
        <p:spPr>
          <a:xfrm>
            <a:off x="647564" y="903126"/>
            <a:ext cx="7848872" cy="5453224"/>
          </a:xfrm>
          <a:prstGeom prst="rect">
            <a:avLst/>
          </a:prstGeom>
          <a:noFill/>
        </p:spPr>
        <p:txBody>
          <a:bodyPr wrap="square">
            <a:spAutoFit/>
          </a:bodyPr>
          <a:lstStyle/>
          <a:p>
            <a:pPr marL="285750" indent="-285750">
              <a:lnSpc>
                <a:spcPts val="2500"/>
              </a:lnSpc>
              <a:spcAft>
                <a:spcPts val="1000"/>
              </a:spcAft>
              <a:buClr>
                <a:schemeClr val="tx1"/>
              </a:buClr>
              <a:buFont typeface="Wingdings" panose="05000000000000000000" pitchFamily="2" charset="2"/>
              <a:buChar char="l"/>
            </a:pP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欧盟国家在</a:t>
            </a:r>
            <a:r>
              <a:rPr lang="en-US"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1991</a:t>
            </a:r>
            <a:r>
              <a:rPr lang="zh-CN"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谈判签署的《马斯特里赫特条约》为打算加入欧元区的国家设定一系必须要遵守的共同规范。其中有两条是关于对财政政策的约束。</a:t>
            </a:r>
            <a:endPar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ts val="2500"/>
              </a:lnSpc>
              <a:spcAft>
                <a:spcPts val="1000"/>
              </a:spcAft>
              <a:buClr>
                <a:schemeClr val="tx1"/>
              </a:buClr>
              <a:buFont typeface="Wingdings" panose="05000000000000000000" pitchFamily="2" charset="2"/>
              <a:buChar char="l"/>
            </a:pPr>
            <a:r>
              <a:rPr lang="en-US"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1997</a:t>
            </a:r>
            <a:r>
              <a:rPr lang="zh-CN"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，各国签署的《稳定和增长公约》要求成员国必须遵循以下财政规则：</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rgbClr val="000000"/>
                </a:solidFill>
                <a:effectLst/>
                <a:latin typeface="微软雅黑" panose="020B0503020204020204" pitchFamily="34" charset="-122"/>
                <a:ea typeface="微软雅黑" panose="020B0503020204020204" pitchFamily="34" charset="-122"/>
              </a:rPr>
              <a:t>1</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）成员国必须在中期内平衡其预算。</a:t>
            </a:r>
            <a:endPar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rgbClr val="000000"/>
                </a:solidFill>
                <a:effectLst/>
                <a:latin typeface="微软雅黑" panose="020B0503020204020204" pitchFamily="34" charset="-122"/>
                <a:ea typeface="微软雅黑" panose="020B0503020204020204" pitchFamily="34" charset="-122"/>
              </a:rPr>
              <a:t>2</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）除特殊情况以外，成员国必须避免过多的赤字。</a:t>
            </a:r>
            <a:endPar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rgbClr val="000000"/>
                </a:solidFill>
                <a:effectLst/>
                <a:latin typeface="微软雅黑" panose="020B0503020204020204" pitchFamily="34" charset="-122"/>
                <a:ea typeface="微软雅黑" panose="020B0503020204020204" pitchFamily="34" charset="-122"/>
              </a:rPr>
              <a:t>3</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）赤字过多的国家将被制裁。</a:t>
            </a:r>
            <a:endPar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ts val="2500"/>
              </a:lnSpc>
              <a:spcAft>
                <a:spcPts val="1000"/>
              </a:spcAft>
              <a:buClr>
                <a:schemeClr val="tx1"/>
              </a:buClr>
              <a:buFont typeface="Wingdings" panose="05000000000000000000" pitchFamily="2" charset="2"/>
              <a:buChar char="l"/>
            </a:pP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从</a:t>
            </a:r>
            <a:r>
              <a:rPr lang="en-US" altLang="zh-CN" sz="1600" b="1" dirty="0">
                <a:solidFill>
                  <a:srgbClr val="C00000"/>
                </a:solidFill>
                <a:effectLst/>
                <a:latin typeface="微软雅黑" panose="020B0503020204020204" pitchFamily="34" charset="-122"/>
                <a:ea typeface="微软雅黑" panose="020B0503020204020204" pitchFamily="34" charset="-122"/>
              </a:rPr>
              <a:t>1993</a:t>
            </a: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b="1" dirty="0">
                <a:solidFill>
                  <a:srgbClr val="C00000"/>
                </a:solidFill>
                <a:effectLst/>
                <a:latin typeface="微软雅黑" panose="020B0503020204020204" pitchFamily="34" charset="-122"/>
                <a:ea typeface="微软雅黑" panose="020B0503020204020204" pitchFamily="34" charset="-122"/>
              </a:rPr>
              <a:t>~2000</a:t>
            </a: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，得益于经济较快增长，欧元区的整体财政预算赤字占</a:t>
            </a:r>
            <a:r>
              <a:rPr lang="en-US" altLang="zh-CN" sz="1600" dirty="0">
                <a:solidFill>
                  <a:srgbClr val="000000"/>
                </a:solidFill>
                <a:effectLst/>
                <a:latin typeface="微软雅黑" panose="020B0503020204020204" pitchFamily="34" charset="-122"/>
                <a:ea typeface="微软雅黑" panose="020B0503020204020204" pitchFamily="34" charset="-122"/>
              </a:rPr>
              <a:t>GDP</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的比重由</a:t>
            </a:r>
            <a:r>
              <a:rPr lang="en-US" altLang="zh-CN" sz="1600" dirty="0">
                <a:solidFill>
                  <a:srgbClr val="000000"/>
                </a:solidFill>
                <a:effectLst/>
                <a:latin typeface="微软雅黑" panose="020B0503020204020204" pitchFamily="34" charset="-122"/>
                <a:ea typeface="微软雅黑" panose="020B0503020204020204" pitchFamily="34" charset="-122"/>
              </a:rPr>
              <a:t>5.8%</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开始下降，最后形成了财政盈余占</a:t>
            </a:r>
            <a:r>
              <a:rPr lang="en-US" altLang="zh-CN" sz="1600" dirty="0">
                <a:solidFill>
                  <a:srgbClr val="000000"/>
                </a:solidFill>
                <a:effectLst/>
                <a:latin typeface="微软雅黑" panose="020B0503020204020204" pitchFamily="34" charset="-122"/>
                <a:ea typeface="微软雅黑" panose="020B0503020204020204" pitchFamily="34" charset="-122"/>
              </a:rPr>
              <a:t>GDP</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的比重达</a:t>
            </a:r>
            <a:r>
              <a:rPr lang="en-US" altLang="zh-CN" sz="1600" dirty="0">
                <a:solidFill>
                  <a:srgbClr val="000000"/>
                </a:solidFill>
                <a:effectLst/>
                <a:latin typeface="微软雅黑" panose="020B0503020204020204" pitchFamily="34" charset="-122"/>
                <a:ea typeface="微软雅黑" panose="020B0503020204020204" pitchFamily="34" charset="-122"/>
              </a:rPr>
              <a:t>0.1%</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b="1" dirty="0">
                <a:solidFill>
                  <a:srgbClr val="C00000"/>
                </a:solidFill>
                <a:effectLst/>
                <a:latin typeface="微软雅黑" panose="020B0503020204020204" pitchFamily="34" charset="-122"/>
                <a:ea typeface="微软雅黑" panose="020B0503020204020204" pitchFamily="34" charset="-122"/>
              </a:rPr>
              <a:t>2000</a:t>
            </a: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年以后</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情况发生了改变</a:t>
            </a:r>
            <a:r>
              <a:rPr lang="zh-CN" altLang="en-US"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债务比重超限的国家并没有受到处罚</a:t>
            </a:r>
            <a:endParaRPr lang="en-US"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此后，欧洲委员会花了两年时间来</a:t>
            </a: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完善其规则</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，试图使规则更有弹性、更可靠。</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这一修改增加了《公约》的灵活性，有助于欧盟国家充分运用财政政策刺激经济增长，但也影响了欧盟成员国的财政可持续性。</a:t>
            </a:r>
            <a:endPar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ts val="2500"/>
              </a:lnSpc>
              <a:spcAft>
                <a:spcPts val="1000"/>
              </a:spcAft>
              <a:buFont typeface="Wingdings" panose="05000000000000000000" pitchFamily="2" charset="2"/>
              <a:buChar char="l"/>
            </a:pP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为</a:t>
            </a: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进一步强化欧盟财政纪律的硬约束</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b="1" dirty="0">
                <a:solidFill>
                  <a:srgbClr val="C00000"/>
                </a:solidFill>
                <a:effectLst/>
                <a:latin typeface="微软雅黑" panose="020B0503020204020204" pitchFamily="34" charset="-122"/>
                <a:ea typeface="微软雅黑" panose="020B0503020204020204" pitchFamily="34" charset="-122"/>
              </a:rPr>
              <a:t>2012</a:t>
            </a: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b="1" dirty="0">
                <a:solidFill>
                  <a:srgbClr val="C00000"/>
                </a:solidFill>
                <a:effectLst/>
                <a:latin typeface="微软雅黑" panose="020B0503020204020204" pitchFamily="34" charset="-122"/>
                <a:ea typeface="微软雅黑" panose="020B0503020204020204" pitchFamily="34" charset="-122"/>
              </a:rPr>
              <a:t>3</a:t>
            </a: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月</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，除英国和捷克以外的欧盟</a:t>
            </a:r>
            <a:r>
              <a:rPr lang="en-US" altLang="zh-CN" sz="1600" dirty="0">
                <a:solidFill>
                  <a:srgbClr val="000000"/>
                </a:solidFill>
                <a:effectLst/>
                <a:latin typeface="微软雅黑" panose="020B0503020204020204" pitchFamily="34" charset="-122"/>
                <a:ea typeface="微软雅黑" panose="020B0503020204020204" pitchFamily="34" charset="-122"/>
              </a:rPr>
              <a:t>25</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国正式签署了《欧洲经济货币联盟稳定、协调和治理公约》</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41438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09D6F4D-468B-4251-A0B3-EF89E3030AF1}"/>
              </a:ext>
            </a:extLst>
          </p:cNvPr>
          <p:cNvSpPr>
            <a:spLocks noGrp="1"/>
          </p:cNvSpPr>
          <p:nvPr>
            <p:ph type="sldNum" sz="quarter" idx="12"/>
          </p:nvPr>
        </p:nvSpPr>
        <p:spPr/>
        <p:txBody>
          <a:bodyPr/>
          <a:lstStyle/>
          <a:p>
            <a:pPr>
              <a:defRPr/>
            </a:pPr>
            <a:fld id="{30F11AE2-8E3C-4A92-9BBF-8CC289021EE2}" type="slidenum">
              <a:rPr lang="zh-CN" altLang="en-US" smtClean="0"/>
              <a:pPr>
                <a:defRPr/>
              </a:pPr>
              <a:t>23</a:t>
            </a:fld>
            <a:endParaRPr lang="zh-CN" altLang="en-US"/>
          </a:p>
        </p:txBody>
      </p:sp>
      <p:sp>
        <p:nvSpPr>
          <p:cNvPr id="4" name="文本框 3">
            <a:extLst>
              <a:ext uri="{FF2B5EF4-FFF2-40B4-BE49-F238E27FC236}">
                <a16:creationId xmlns:a16="http://schemas.microsoft.com/office/drawing/2014/main" id="{90A586FE-2F90-4A37-BBC2-E0AA13C58E23}"/>
              </a:ext>
            </a:extLst>
          </p:cNvPr>
          <p:cNvSpPr txBox="1"/>
          <p:nvPr/>
        </p:nvSpPr>
        <p:spPr>
          <a:xfrm>
            <a:off x="647564" y="764704"/>
            <a:ext cx="7848872" cy="1028743"/>
          </a:xfrm>
          <a:prstGeom prst="rect">
            <a:avLst/>
          </a:prstGeom>
          <a:noFill/>
        </p:spPr>
        <p:txBody>
          <a:bodyPr wrap="square">
            <a:spAutoFit/>
          </a:bodyPr>
          <a:lstStyle/>
          <a:p>
            <a:pPr indent="266700" algn="just">
              <a:lnSpc>
                <a:spcPts val="2500"/>
              </a:lnSpc>
            </a:pPr>
            <a:r>
              <a:rPr lang="zh-CN" altLang="en-US" sz="1800" kern="100" dirty="0">
                <a:effectLst/>
                <a:latin typeface="Times New Roman" panose="02020603050405020304" pitchFamily="18" charset="0"/>
                <a:ea typeface="微软雅黑" panose="020B0503020204020204" pitchFamily="34" charset="-122"/>
                <a:cs typeface="Times New Roman" panose="02020603050405020304" pitchFamily="18" charset="0"/>
              </a:rPr>
              <a:t>   总的来看：</a:t>
            </a:r>
            <a:r>
              <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由于经济增长乏力，加上社会福利难以削减，目前欧盟各国的债务总体水平仍然较高。从图</a:t>
            </a:r>
            <a:r>
              <a:rPr lang="zh-CN" altLang="en-US" sz="1800" kern="100" dirty="0">
                <a:effectLst/>
                <a:latin typeface="Times New Roman" panose="02020603050405020304" pitchFamily="18" charset="0"/>
                <a:ea typeface="微软雅黑" panose="020B0503020204020204" pitchFamily="34" charset="-122"/>
                <a:cs typeface="Times New Roman" panose="02020603050405020304" pitchFamily="18" charset="0"/>
              </a:rPr>
              <a:t>中</a:t>
            </a:r>
            <a:r>
              <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可以看出，</a:t>
            </a:r>
            <a:r>
              <a:rPr lang="en-US"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2016</a:t>
            </a:r>
            <a:r>
              <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年一半以上的欧盟国家的公债负担率超过</a:t>
            </a:r>
            <a:r>
              <a:rPr lang="en-US"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60%</a:t>
            </a:r>
            <a:r>
              <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，各国债务水平悬殊较大。</a:t>
            </a:r>
          </a:p>
        </p:txBody>
      </p:sp>
      <p:graphicFrame>
        <p:nvGraphicFramePr>
          <p:cNvPr id="7" name="图表 6">
            <a:extLst>
              <a:ext uri="{FF2B5EF4-FFF2-40B4-BE49-F238E27FC236}">
                <a16:creationId xmlns:a16="http://schemas.microsoft.com/office/drawing/2014/main" id="{2BBA6390-CEF8-4A32-9CEB-7821572CCD55}"/>
              </a:ext>
            </a:extLst>
          </p:cNvPr>
          <p:cNvGraphicFramePr/>
          <p:nvPr>
            <p:extLst>
              <p:ext uri="{D42A27DB-BD31-4B8C-83A1-F6EECF244321}">
                <p14:modId xmlns:p14="http://schemas.microsoft.com/office/powerpoint/2010/main" val="226950786"/>
              </p:ext>
            </p:extLst>
          </p:nvPr>
        </p:nvGraphicFramePr>
        <p:xfrm>
          <a:off x="1907704" y="1742653"/>
          <a:ext cx="5158740" cy="4638675"/>
        </p:xfrm>
        <a:graphic>
          <a:graphicData uri="http://schemas.openxmlformats.org/drawingml/2006/chart">
            <c:chart xmlns:c="http://schemas.openxmlformats.org/drawingml/2006/chart" xmlns:r="http://schemas.openxmlformats.org/officeDocument/2006/relationships" r:id="rId2"/>
          </a:graphicData>
        </a:graphic>
      </p:graphicFrame>
      <p:sp>
        <p:nvSpPr>
          <p:cNvPr id="9" name="文本框 8">
            <a:extLst>
              <a:ext uri="{FF2B5EF4-FFF2-40B4-BE49-F238E27FC236}">
                <a16:creationId xmlns:a16="http://schemas.microsoft.com/office/drawing/2014/main" id="{B2350730-4E16-41C7-BFC0-3318EF05112F}"/>
              </a:ext>
            </a:extLst>
          </p:cNvPr>
          <p:cNvSpPr txBox="1"/>
          <p:nvPr/>
        </p:nvSpPr>
        <p:spPr>
          <a:xfrm>
            <a:off x="1981200" y="6415112"/>
            <a:ext cx="5687144" cy="369332"/>
          </a:xfrm>
          <a:prstGeom prst="rect">
            <a:avLst/>
          </a:prstGeom>
          <a:noFill/>
        </p:spPr>
        <p:txBody>
          <a:bodyPr wrap="square">
            <a:spAutoFit/>
          </a:bodyPr>
          <a:lstStyle/>
          <a:p>
            <a:pPr algn="ctr"/>
            <a:r>
              <a:rPr lang="zh-CN"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rPr>
              <a:t>图</a:t>
            </a:r>
            <a:r>
              <a:rPr lang="en-US"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rPr>
              <a:t>    2016</a:t>
            </a:r>
            <a:r>
              <a:rPr lang="zh-CN"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rPr>
              <a:t>年欧盟各国的公债负担率（单位：</a:t>
            </a:r>
            <a:r>
              <a:rPr lang="en-US"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800" b="1"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63255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3</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081426" y="2719189"/>
            <a:ext cx="7212348"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899592" y="1772816"/>
            <a:ext cx="7576016" cy="2188494"/>
            <a:chOff x="1124787" y="1161487"/>
            <a:chExt cx="11204580"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124787" y="2381214"/>
              <a:ext cx="11204580"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buNone/>
                <a:defRPr/>
              </a:pPr>
              <a:r>
                <a:rPr lang="zh-CN" altLang="zh-CN" sz="34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立法机构管理公债的必要性与有效性</a:t>
              </a:r>
              <a:endParaRPr lang="zh-CN" altLang="en-US" sz="34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flipV="1">
              <a:off x="1403645" y="2348879"/>
              <a:ext cx="10656796" cy="1"/>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5" y="3907340"/>
              <a:ext cx="10656796"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08522" y="2037074"/>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extLst>
      <p:ext uri="{BB962C8B-B14F-4D97-AF65-F5344CB8AC3E}">
        <p14:creationId xmlns:p14="http://schemas.microsoft.com/office/powerpoint/2010/main" val="2232639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6802000-F8A7-46FA-A7D1-6693CEEB9576}"/>
              </a:ext>
            </a:extLst>
          </p:cNvPr>
          <p:cNvSpPr>
            <a:spLocks noGrp="1"/>
          </p:cNvSpPr>
          <p:nvPr>
            <p:ph type="sldNum" sz="quarter" idx="12"/>
          </p:nvPr>
        </p:nvSpPr>
        <p:spPr/>
        <p:txBody>
          <a:bodyPr/>
          <a:lstStyle/>
          <a:p>
            <a:pPr>
              <a:defRPr/>
            </a:pPr>
            <a:fld id="{30F11AE2-8E3C-4A92-9BBF-8CC289021EE2}" type="slidenum">
              <a:rPr lang="zh-CN" altLang="en-US" smtClean="0"/>
              <a:pPr>
                <a:defRPr/>
              </a:pPr>
              <a:t>4</a:t>
            </a:fld>
            <a:endParaRPr lang="zh-CN" altLang="en-US"/>
          </a:p>
        </p:txBody>
      </p:sp>
      <p:grpSp>
        <p:nvGrpSpPr>
          <p:cNvPr id="3" name="组合 2">
            <a:extLst>
              <a:ext uri="{FF2B5EF4-FFF2-40B4-BE49-F238E27FC236}">
                <a16:creationId xmlns:a16="http://schemas.microsoft.com/office/drawing/2014/main" id="{7EB719C7-ACF8-4954-B2EA-C17E1CA71CB9}"/>
              </a:ext>
            </a:extLst>
          </p:cNvPr>
          <p:cNvGrpSpPr/>
          <p:nvPr/>
        </p:nvGrpSpPr>
        <p:grpSpPr>
          <a:xfrm>
            <a:off x="435979" y="740051"/>
            <a:ext cx="2628112" cy="1442717"/>
            <a:chOff x="881320" y="1488708"/>
            <a:chExt cx="2628112" cy="1442717"/>
          </a:xfrm>
        </p:grpSpPr>
        <p:cxnSp>
          <p:nvCxnSpPr>
            <p:cNvPr id="4" name="直接连接符 3">
              <a:extLst>
                <a:ext uri="{FF2B5EF4-FFF2-40B4-BE49-F238E27FC236}">
                  <a16:creationId xmlns:a16="http://schemas.microsoft.com/office/drawing/2014/main" id="{06F010F1-18A0-4BDE-9A44-19120CDDFA7B}"/>
                </a:ext>
              </a:extLst>
            </p:cNvPr>
            <p:cNvCxnSpPr/>
            <p:nvPr/>
          </p:nvCxnSpPr>
          <p:spPr>
            <a:xfrm>
              <a:off x="1889432" y="2166130"/>
              <a:ext cx="1620000" cy="0"/>
            </a:xfrm>
            <a:prstGeom prst="line">
              <a:avLst/>
            </a:prstGeom>
            <a:noFill/>
            <a:ln w="28575" cap="flat" cmpd="sng" algn="ctr">
              <a:solidFill>
                <a:schemeClr val="accent2">
                  <a:lumMod val="75000"/>
                </a:schemeClr>
              </a:solidFill>
              <a:prstDash val="sysDot"/>
            </a:ln>
            <a:effectLst/>
          </p:spPr>
        </p:cxnSp>
        <p:sp>
          <p:nvSpPr>
            <p:cNvPr id="5" name="椭圆 4">
              <a:extLst>
                <a:ext uri="{FF2B5EF4-FFF2-40B4-BE49-F238E27FC236}">
                  <a16:creationId xmlns:a16="http://schemas.microsoft.com/office/drawing/2014/main" id="{FD37F52C-D345-4EBC-93CB-FA7EE4EC661A}"/>
                </a:ext>
              </a:extLst>
            </p:cNvPr>
            <p:cNvSpPr/>
            <p:nvPr/>
          </p:nvSpPr>
          <p:spPr>
            <a:xfrm>
              <a:off x="1161089" y="1928182"/>
              <a:ext cx="706531" cy="734686"/>
            </a:xfrm>
            <a:prstGeom prst="ellipse">
              <a:avLst/>
            </a:prstGeom>
            <a:pattFill prst="trellis">
              <a:fgClr>
                <a:schemeClr val="accent2"/>
              </a:fgClr>
              <a:bgClr>
                <a:srgbClr val="984332"/>
              </a:bgClr>
            </a:pattFill>
            <a:ln w="25400" cap="flat" cmpd="sng" algn="ctr">
              <a:solidFill>
                <a:sysClr val="window" lastClr="FFFFFF"/>
              </a:solidFill>
              <a:prstDash val="solid"/>
            </a:ln>
            <a:effectLst>
              <a:outerShdw blurRad="63500" sx="102000" sy="102000" algn="ctr" rotWithShape="0">
                <a:prstClr val="black">
                  <a:alpha val="40000"/>
                </a:prstClr>
              </a:outerShdw>
            </a:effectLst>
          </p:spPr>
          <p:txBody>
            <a:bodyPr anchor="ctr"/>
            <a:lstStyle/>
            <a:p>
              <a:pPr algn="ctr" eaLnBrk="1" hangingPunct="1">
                <a:defRPr/>
              </a:pPr>
              <a:endParaRPr lang="zh-CN" altLang="en-US" kern="0">
                <a:solidFill>
                  <a:prstClr val="white"/>
                </a:solidFill>
                <a:latin typeface="Calibri"/>
                <a:ea typeface="宋体"/>
              </a:endParaRPr>
            </a:p>
          </p:txBody>
        </p:sp>
        <p:sp>
          <p:nvSpPr>
            <p:cNvPr id="6" name="饼形 58">
              <a:extLst>
                <a:ext uri="{FF2B5EF4-FFF2-40B4-BE49-F238E27FC236}">
                  <a16:creationId xmlns:a16="http://schemas.microsoft.com/office/drawing/2014/main" id="{A10F20C5-10CB-4504-9F19-FB49D7A77A9F}"/>
                </a:ext>
              </a:extLst>
            </p:cNvPr>
            <p:cNvSpPr/>
            <p:nvPr/>
          </p:nvSpPr>
          <p:spPr>
            <a:xfrm rot="2046190">
              <a:off x="881320" y="1608992"/>
              <a:ext cx="1271755" cy="1322433"/>
            </a:xfrm>
            <a:prstGeom prst="pie">
              <a:avLst>
                <a:gd name="adj1" fmla="val 12803108"/>
                <a:gd name="adj2" fmla="val 16200000"/>
              </a:avLst>
            </a:prstGeom>
            <a:pattFill prst="dkUpDiag">
              <a:fgClr>
                <a:schemeClr val="tx2"/>
              </a:fgClr>
              <a:bgClr>
                <a:schemeClr val="tx2">
                  <a:lumMod val="60000"/>
                  <a:lumOff val="40000"/>
                </a:schemeClr>
              </a:bgClr>
            </a:pattFill>
            <a:ln w="25400" cap="flat" cmpd="sng" algn="ctr">
              <a:solidFill>
                <a:sysClr val="window" lastClr="FFFFFF"/>
              </a:solidFill>
              <a:prstDash val="solid"/>
            </a:ln>
            <a:effectLst/>
          </p:spPr>
          <p:txBody>
            <a:bodyPr anchor="ctr"/>
            <a:lstStyle/>
            <a:p>
              <a:pPr algn="ctr" eaLnBrk="1" hangingPunct="1">
                <a:defRPr/>
              </a:pPr>
              <a:r>
                <a:rPr lang="en-US" altLang="zh-CN" kern="0" dirty="0">
                  <a:solidFill>
                    <a:prstClr val="white"/>
                  </a:solidFill>
                  <a:latin typeface="Calibri"/>
                  <a:ea typeface="宋体"/>
                </a:rPr>
                <a:t>1</a:t>
              </a:r>
              <a:endParaRPr lang="zh-CN" altLang="en-US" kern="0" dirty="0">
                <a:solidFill>
                  <a:prstClr val="white"/>
                </a:solidFill>
                <a:latin typeface="Calibri"/>
                <a:ea typeface="宋体"/>
              </a:endParaRPr>
            </a:p>
          </p:txBody>
        </p:sp>
        <p:sp>
          <p:nvSpPr>
            <p:cNvPr id="7" name="TextBox 59">
              <a:extLst>
                <a:ext uri="{FF2B5EF4-FFF2-40B4-BE49-F238E27FC236}">
                  <a16:creationId xmlns:a16="http://schemas.microsoft.com/office/drawing/2014/main" id="{11286FAE-A1E9-498C-BD70-5815C5264F84}"/>
                </a:ext>
              </a:extLst>
            </p:cNvPr>
            <p:cNvSpPr txBox="1"/>
            <p:nvPr/>
          </p:nvSpPr>
          <p:spPr>
            <a:xfrm rot="190095">
              <a:off x="1350313" y="1488708"/>
              <a:ext cx="422158" cy="594202"/>
            </a:xfrm>
            <a:prstGeom prst="rect">
              <a:avLst/>
            </a:prstGeom>
            <a:noFill/>
          </p:spPr>
          <p:txBody>
            <a:bodyPr wrap="square" rtlCol="0">
              <a:spAutoFit/>
            </a:bodyPr>
            <a:lstStyle/>
            <a:p>
              <a:pPr algn="just" eaLnBrk="1" fontAlgn="auto" hangingPunct="1">
                <a:lnSpc>
                  <a:spcPct val="130000"/>
                </a:lnSpc>
                <a:spcBef>
                  <a:spcPts val="0"/>
                </a:spcBef>
                <a:spcAft>
                  <a:spcPts val="0"/>
                </a:spcAft>
                <a:defRPr/>
              </a:pPr>
              <a:r>
                <a:rPr lang="en-US" altLang="zh-CN" sz="2800" b="1" kern="0" dirty="0">
                  <a:solidFill>
                    <a:sysClr val="window" lastClr="FFFFFF"/>
                  </a:solidFill>
                  <a:effectLst>
                    <a:outerShdw blurRad="50800" dist="38100" dir="5400000" algn="t" rotWithShape="0">
                      <a:prstClr val="black">
                        <a:alpha val="40000"/>
                      </a:prstClr>
                    </a:outerShdw>
                  </a:effectLst>
                  <a:latin typeface="Arial" pitchFamily="34" charset="0"/>
                  <a:ea typeface="微软雅黑" pitchFamily="34" charset="-122"/>
                  <a:cs typeface="Arial" pitchFamily="34" charset="0"/>
                </a:rPr>
                <a:t>A</a:t>
              </a:r>
            </a:p>
          </p:txBody>
        </p:sp>
        <p:sp>
          <p:nvSpPr>
            <p:cNvPr id="8" name="椭圆 7">
              <a:extLst>
                <a:ext uri="{FF2B5EF4-FFF2-40B4-BE49-F238E27FC236}">
                  <a16:creationId xmlns:a16="http://schemas.microsoft.com/office/drawing/2014/main" id="{51CFC465-7750-43FC-A628-E6FA4F101EC1}"/>
                </a:ext>
              </a:extLst>
            </p:cNvPr>
            <p:cNvSpPr/>
            <p:nvPr/>
          </p:nvSpPr>
          <p:spPr>
            <a:xfrm>
              <a:off x="1395204" y="2186410"/>
              <a:ext cx="211960" cy="220406"/>
            </a:xfrm>
            <a:prstGeom prst="ellipse">
              <a:avLst/>
            </a:prstGeom>
            <a:solidFill>
              <a:sysClr val="window" lastClr="FFFFFF"/>
            </a:solidFill>
            <a:ln w="25400" cap="flat" cmpd="sng" algn="ctr">
              <a:solidFill>
                <a:schemeClr val="accent2">
                  <a:lumMod val="75000"/>
                </a:scheme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lang="zh-CN" altLang="en-US" kern="0">
                <a:solidFill>
                  <a:sysClr val="window" lastClr="FFFFFF"/>
                </a:solidFill>
                <a:latin typeface="Calibri"/>
                <a:ea typeface="宋体"/>
              </a:endParaRPr>
            </a:p>
          </p:txBody>
        </p:sp>
        <p:sp>
          <p:nvSpPr>
            <p:cNvPr id="9" name="TextBox 64">
              <a:extLst>
                <a:ext uri="{FF2B5EF4-FFF2-40B4-BE49-F238E27FC236}">
                  <a16:creationId xmlns:a16="http://schemas.microsoft.com/office/drawing/2014/main" id="{235C788C-8631-48DC-811F-230955B3E22A}"/>
                </a:ext>
              </a:extLst>
            </p:cNvPr>
            <p:cNvSpPr txBox="1"/>
            <p:nvPr/>
          </p:nvSpPr>
          <p:spPr>
            <a:xfrm>
              <a:off x="1867620" y="1758155"/>
              <a:ext cx="1597796" cy="400110"/>
            </a:xfrm>
            <a:prstGeom prst="rect">
              <a:avLst/>
            </a:prstGeom>
            <a:noFill/>
          </p:spPr>
          <p:txBody>
            <a:bodyPr wrap="square" rtlCol="0">
              <a:spAutoFit/>
            </a:bodyPr>
            <a:lstStyle/>
            <a:p>
              <a:r>
                <a:rPr lang="zh-CN" altLang="en-US" sz="2000" b="1" dirty="0">
                  <a:solidFill>
                    <a:prstClr val="black"/>
                  </a:solidFill>
                  <a:latin typeface="微软雅黑" panose="020B0503020204020204" pitchFamily="34" charset="-122"/>
                  <a:ea typeface="微软雅黑" panose="020B0503020204020204" pitchFamily="34" charset="-122"/>
                </a:rPr>
                <a:t>赞成的观点</a:t>
              </a:r>
            </a:p>
          </p:txBody>
        </p:sp>
      </p:grpSp>
      <p:sp>
        <p:nvSpPr>
          <p:cNvPr id="11" name="文本框 10">
            <a:extLst>
              <a:ext uri="{FF2B5EF4-FFF2-40B4-BE49-F238E27FC236}">
                <a16:creationId xmlns:a16="http://schemas.microsoft.com/office/drawing/2014/main" id="{5B0EE1AE-DDD8-4E0D-8000-07A959FAD53D}"/>
              </a:ext>
            </a:extLst>
          </p:cNvPr>
          <p:cNvSpPr txBox="1"/>
          <p:nvPr/>
        </p:nvSpPr>
        <p:spPr>
          <a:xfrm>
            <a:off x="1444363" y="1521551"/>
            <a:ext cx="7242437" cy="708335"/>
          </a:xfrm>
          <a:prstGeom prst="rect">
            <a:avLst/>
          </a:prstGeom>
          <a:noFill/>
        </p:spPr>
        <p:txBody>
          <a:bodyPr wrap="square">
            <a:spAutoFit/>
          </a:bodyPr>
          <a:lstStyle/>
          <a:p>
            <a:pPr marL="285750" indent="-285750" algn="just">
              <a:lnSpc>
                <a:spcPts val="2500"/>
              </a:lnSpc>
              <a:buFont typeface="Wingdings" panose="05000000000000000000" pitchFamily="2" charset="2"/>
              <a:buChar char="l"/>
            </a:pPr>
            <a:r>
              <a:rPr lang="zh-CN" altLang="zh-CN" sz="1800" kern="100" dirty="0">
                <a:solidFill>
                  <a:srgbClr val="000000"/>
                </a:solidFill>
                <a:effectLst/>
                <a:latin typeface="微软雅黑" panose="020B0503020204020204" pitchFamily="34" charset="-122"/>
                <a:ea typeface="微软雅黑" panose="020B0503020204020204" pitchFamily="34" charset="-122"/>
              </a:rPr>
              <a:t>国债管理制度是立法机构控制政府预算的有力工具。</a:t>
            </a:r>
            <a:endParaRPr lang="en-US" altLang="zh-CN" sz="1800" kern="100" dirty="0">
              <a:solidFill>
                <a:srgbClr val="000000"/>
              </a:solidFill>
              <a:effectLst/>
              <a:latin typeface="微软雅黑" panose="020B0503020204020204" pitchFamily="34" charset="-122"/>
              <a:ea typeface="微软雅黑" panose="020B0503020204020204" pitchFamily="34" charset="-122"/>
            </a:endParaRPr>
          </a:p>
          <a:p>
            <a:pPr marL="285750" indent="-285750" algn="just">
              <a:lnSpc>
                <a:spcPts val="2500"/>
              </a:lnSpc>
              <a:buFont typeface="Wingdings" panose="05000000000000000000" pitchFamily="2" charset="2"/>
              <a:buChar char="l"/>
            </a:pPr>
            <a:r>
              <a:rPr lang="zh-CN" altLang="zh-CN" sz="1800" kern="100" dirty="0">
                <a:solidFill>
                  <a:srgbClr val="000000"/>
                </a:solidFill>
                <a:effectLst/>
                <a:latin typeface="微软雅黑" panose="020B0503020204020204" pitchFamily="34" charset="-122"/>
                <a:ea typeface="微软雅黑" panose="020B0503020204020204" pitchFamily="34" charset="-122"/>
              </a:rPr>
              <a:t>国债管理制度能够有效防止财政总支出的膨胀。</a:t>
            </a:r>
            <a:endParaRPr lang="zh-CN" altLang="en-US" dirty="0">
              <a:latin typeface="微软雅黑" panose="020B0503020204020204" pitchFamily="34" charset="-122"/>
              <a:ea typeface="微软雅黑" panose="020B0503020204020204" pitchFamily="34" charset="-122"/>
            </a:endParaRPr>
          </a:p>
        </p:txBody>
      </p:sp>
      <p:grpSp>
        <p:nvGrpSpPr>
          <p:cNvPr id="14" name="组合 13">
            <a:extLst>
              <a:ext uri="{FF2B5EF4-FFF2-40B4-BE49-F238E27FC236}">
                <a16:creationId xmlns:a16="http://schemas.microsoft.com/office/drawing/2014/main" id="{67E4B391-21D4-4552-A9BC-223A50A70F95}"/>
              </a:ext>
            </a:extLst>
          </p:cNvPr>
          <p:cNvGrpSpPr/>
          <p:nvPr/>
        </p:nvGrpSpPr>
        <p:grpSpPr>
          <a:xfrm>
            <a:off x="395536" y="2132856"/>
            <a:ext cx="2628112" cy="1442717"/>
            <a:chOff x="881320" y="1488708"/>
            <a:chExt cx="2628112" cy="1442717"/>
          </a:xfrm>
        </p:grpSpPr>
        <p:cxnSp>
          <p:nvCxnSpPr>
            <p:cNvPr id="15" name="直接连接符 14">
              <a:extLst>
                <a:ext uri="{FF2B5EF4-FFF2-40B4-BE49-F238E27FC236}">
                  <a16:creationId xmlns:a16="http://schemas.microsoft.com/office/drawing/2014/main" id="{CA3D5B0E-C7DA-4188-AFB0-ED7FB9E24ACF}"/>
                </a:ext>
              </a:extLst>
            </p:cNvPr>
            <p:cNvCxnSpPr/>
            <p:nvPr/>
          </p:nvCxnSpPr>
          <p:spPr>
            <a:xfrm>
              <a:off x="1889432" y="2166130"/>
              <a:ext cx="1620000" cy="0"/>
            </a:xfrm>
            <a:prstGeom prst="line">
              <a:avLst/>
            </a:prstGeom>
            <a:noFill/>
            <a:ln w="28575" cap="flat" cmpd="sng" algn="ctr">
              <a:solidFill>
                <a:schemeClr val="accent2">
                  <a:lumMod val="75000"/>
                </a:schemeClr>
              </a:solidFill>
              <a:prstDash val="sysDot"/>
            </a:ln>
            <a:effectLst/>
          </p:spPr>
        </p:cxnSp>
        <p:sp>
          <p:nvSpPr>
            <p:cNvPr id="16" name="椭圆 15">
              <a:extLst>
                <a:ext uri="{FF2B5EF4-FFF2-40B4-BE49-F238E27FC236}">
                  <a16:creationId xmlns:a16="http://schemas.microsoft.com/office/drawing/2014/main" id="{3ED55A44-000F-4920-96EB-BE61F993F7D7}"/>
                </a:ext>
              </a:extLst>
            </p:cNvPr>
            <p:cNvSpPr/>
            <p:nvPr/>
          </p:nvSpPr>
          <p:spPr>
            <a:xfrm>
              <a:off x="1161089" y="1928182"/>
              <a:ext cx="706531" cy="734686"/>
            </a:xfrm>
            <a:prstGeom prst="ellipse">
              <a:avLst/>
            </a:prstGeom>
            <a:pattFill prst="trellis">
              <a:fgClr>
                <a:schemeClr val="accent2"/>
              </a:fgClr>
              <a:bgClr>
                <a:srgbClr val="984332"/>
              </a:bgClr>
            </a:pattFill>
            <a:ln w="25400" cap="flat" cmpd="sng" algn="ctr">
              <a:solidFill>
                <a:sysClr val="window" lastClr="FFFFFF"/>
              </a:solidFill>
              <a:prstDash val="solid"/>
            </a:ln>
            <a:effectLst>
              <a:outerShdw blurRad="63500" sx="102000" sy="102000" algn="ctr" rotWithShape="0">
                <a:prstClr val="black">
                  <a:alpha val="40000"/>
                </a:prstClr>
              </a:outerShdw>
            </a:effectLst>
          </p:spPr>
          <p:txBody>
            <a:bodyPr anchor="ctr"/>
            <a:lstStyle/>
            <a:p>
              <a:pPr algn="ctr" eaLnBrk="1" hangingPunct="1">
                <a:defRPr/>
              </a:pPr>
              <a:endParaRPr lang="zh-CN" altLang="en-US" kern="0">
                <a:solidFill>
                  <a:prstClr val="white"/>
                </a:solidFill>
                <a:latin typeface="Calibri"/>
                <a:ea typeface="宋体"/>
              </a:endParaRPr>
            </a:p>
          </p:txBody>
        </p:sp>
        <p:sp>
          <p:nvSpPr>
            <p:cNvPr id="17" name="饼形 58">
              <a:extLst>
                <a:ext uri="{FF2B5EF4-FFF2-40B4-BE49-F238E27FC236}">
                  <a16:creationId xmlns:a16="http://schemas.microsoft.com/office/drawing/2014/main" id="{73DE5806-3273-45F8-8501-1C849B9A48D5}"/>
                </a:ext>
              </a:extLst>
            </p:cNvPr>
            <p:cNvSpPr/>
            <p:nvPr/>
          </p:nvSpPr>
          <p:spPr>
            <a:xfrm rot="2046190">
              <a:off x="881320" y="1608992"/>
              <a:ext cx="1271755" cy="1322433"/>
            </a:xfrm>
            <a:prstGeom prst="pie">
              <a:avLst>
                <a:gd name="adj1" fmla="val 12803108"/>
                <a:gd name="adj2" fmla="val 16200000"/>
              </a:avLst>
            </a:prstGeom>
            <a:pattFill prst="dkUpDiag">
              <a:fgClr>
                <a:schemeClr val="tx2"/>
              </a:fgClr>
              <a:bgClr>
                <a:schemeClr val="tx2">
                  <a:lumMod val="60000"/>
                  <a:lumOff val="40000"/>
                </a:schemeClr>
              </a:bgClr>
            </a:pattFill>
            <a:ln w="25400" cap="flat" cmpd="sng" algn="ctr">
              <a:solidFill>
                <a:sysClr val="window" lastClr="FFFFFF"/>
              </a:solidFill>
              <a:prstDash val="solid"/>
            </a:ln>
            <a:effectLst/>
          </p:spPr>
          <p:txBody>
            <a:bodyPr anchor="ctr"/>
            <a:lstStyle/>
            <a:p>
              <a:pPr algn="ctr" eaLnBrk="1" hangingPunct="1">
                <a:defRPr/>
              </a:pPr>
              <a:r>
                <a:rPr lang="en-US" altLang="zh-CN" kern="0" dirty="0">
                  <a:solidFill>
                    <a:prstClr val="white"/>
                  </a:solidFill>
                  <a:latin typeface="Calibri"/>
                  <a:ea typeface="宋体"/>
                </a:rPr>
                <a:t>1</a:t>
              </a:r>
              <a:endParaRPr lang="zh-CN" altLang="en-US" kern="0" dirty="0">
                <a:solidFill>
                  <a:prstClr val="white"/>
                </a:solidFill>
                <a:latin typeface="Calibri"/>
                <a:ea typeface="宋体"/>
              </a:endParaRPr>
            </a:p>
          </p:txBody>
        </p:sp>
        <p:sp>
          <p:nvSpPr>
            <p:cNvPr id="18" name="TextBox 59">
              <a:extLst>
                <a:ext uri="{FF2B5EF4-FFF2-40B4-BE49-F238E27FC236}">
                  <a16:creationId xmlns:a16="http://schemas.microsoft.com/office/drawing/2014/main" id="{94BB17C1-8B37-4AA6-8C97-FD73F81A00D4}"/>
                </a:ext>
              </a:extLst>
            </p:cNvPr>
            <p:cNvSpPr txBox="1"/>
            <p:nvPr/>
          </p:nvSpPr>
          <p:spPr>
            <a:xfrm rot="190095">
              <a:off x="1350313" y="1488708"/>
              <a:ext cx="422158" cy="594202"/>
            </a:xfrm>
            <a:prstGeom prst="rect">
              <a:avLst/>
            </a:prstGeom>
            <a:noFill/>
          </p:spPr>
          <p:txBody>
            <a:bodyPr wrap="square" rtlCol="0">
              <a:spAutoFit/>
            </a:bodyPr>
            <a:lstStyle/>
            <a:p>
              <a:pPr algn="just" eaLnBrk="1" fontAlgn="auto" hangingPunct="1">
                <a:lnSpc>
                  <a:spcPct val="130000"/>
                </a:lnSpc>
                <a:spcBef>
                  <a:spcPts val="0"/>
                </a:spcBef>
                <a:spcAft>
                  <a:spcPts val="0"/>
                </a:spcAft>
                <a:defRPr/>
              </a:pPr>
              <a:r>
                <a:rPr lang="en-US" altLang="zh-CN" sz="2800" b="1" kern="0" dirty="0">
                  <a:solidFill>
                    <a:sysClr val="window" lastClr="FFFFFF"/>
                  </a:solidFill>
                  <a:effectLst>
                    <a:outerShdw blurRad="50800" dist="38100" dir="5400000" algn="t" rotWithShape="0">
                      <a:prstClr val="black">
                        <a:alpha val="40000"/>
                      </a:prstClr>
                    </a:outerShdw>
                  </a:effectLst>
                  <a:latin typeface="Arial" pitchFamily="34" charset="0"/>
                  <a:ea typeface="微软雅黑" pitchFamily="34" charset="-122"/>
                  <a:cs typeface="Arial" pitchFamily="34" charset="0"/>
                </a:rPr>
                <a:t>B</a:t>
              </a:r>
            </a:p>
          </p:txBody>
        </p:sp>
        <p:sp>
          <p:nvSpPr>
            <p:cNvPr id="19" name="椭圆 18">
              <a:extLst>
                <a:ext uri="{FF2B5EF4-FFF2-40B4-BE49-F238E27FC236}">
                  <a16:creationId xmlns:a16="http://schemas.microsoft.com/office/drawing/2014/main" id="{3E13E45D-238D-46DF-AF4B-64523F80AB2B}"/>
                </a:ext>
              </a:extLst>
            </p:cNvPr>
            <p:cNvSpPr/>
            <p:nvPr/>
          </p:nvSpPr>
          <p:spPr>
            <a:xfrm>
              <a:off x="1395204" y="2186410"/>
              <a:ext cx="211960" cy="220406"/>
            </a:xfrm>
            <a:prstGeom prst="ellipse">
              <a:avLst/>
            </a:prstGeom>
            <a:solidFill>
              <a:sysClr val="window" lastClr="FFFFFF"/>
            </a:solidFill>
            <a:ln w="25400" cap="flat" cmpd="sng" algn="ctr">
              <a:solidFill>
                <a:schemeClr val="accent2">
                  <a:lumMod val="75000"/>
                </a:scheme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lang="zh-CN" altLang="en-US" kern="0">
                <a:solidFill>
                  <a:sysClr val="window" lastClr="FFFFFF"/>
                </a:solidFill>
                <a:latin typeface="Calibri"/>
                <a:ea typeface="宋体"/>
              </a:endParaRPr>
            </a:p>
          </p:txBody>
        </p:sp>
        <p:sp>
          <p:nvSpPr>
            <p:cNvPr id="20" name="TextBox 64">
              <a:extLst>
                <a:ext uri="{FF2B5EF4-FFF2-40B4-BE49-F238E27FC236}">
                  <a16:creationId xmlns:a16="http://schemas.microsoft.com/office/drawing/2014/main" id="{8EA8FB47-6B5A-4288-9292-51D617EC975F}"/>
                </a:ext>
              </a:extLst>
            </p:cNvPr>
            <p:cNvSpPr txBox="1"/>
            <p:nvPr/>
          </p:nvSpPr>
          <p:spPr>
            <a:xfrm>
              <a:off x="1867620" y="1758155"/>
              <a:ext cx="1597796" cy="400110"/>
            </a:xfrm>
            <a:prstGeom prst="rect">
              <a:avLst/>
            </a:prstGeom>
            <a:noFill/>
          </p:spPr>
          <p:txBody>
            <a:bodyPr wrap="square" rtlCol="0">
              <a:spAutoFit/>
            </a:bodyPr>
            <a:lstStyle/>
            <a:p>
              <a:r>
                <a:rPr lang="zh-CN" altLang="en-US" sz="2000" b="1" dirty="0">
                  <a:solidFill>
                    <a:prstClr val="black"/>
                  </a:solidFill>
                  <a:latin typeface="微软雅黑" panose="020B0503020204020204" pitchFamily="34" charset="-122"/>
                  <a:ea typeface="微软雅黑" panose="020B0503020204020204" pitchFamily="34" charset="-122"/>
                </a:rPr>
                <a:t>反对的观点</a:t>
              </a:r>
            </a:p>
          </p:txBody>
        </p:sp>
      </p:grpSp>
      <p:sp>
        <p:nvSpPr>
          <p:cNvPr id="21" name="文本框 20">
            <a:extLst>
              <a:ext uri="{FF2B5EF4-FFF2-40B4-BE49-F238E27FC236}">
                <a16:creationId xmlns:a16="http://schemas.microsoft.com/office/drawing/2014/main" id="{E15F3BB7-9770-457C-807A-9641D1025451}"/>
              </a:ext>
            </a:extLst>
          </p:cNvPr>
          <p:cNvSpPr txBox="1"/>
          <p:nvPr/>
        </p:nvSpPr>
        <p:spPr>
          <a:xfrm>
            <a:off x="1403920" y="2914356"/>
            <a:ext cx="7242437" cy="3657861"/>
          </a:xfrm>
          <a:prstGeom prst="rect">
            <a:avLst/>
          </a:prstGeom>
          <a:noFill/>
        </p:spPr>
        <p:txBody>
          <a:bodyPr wrap="square">
            <a:spAutoFit/>
          </a:bodyPr>
          <a:lstStyle/>
          <a:p>
            <a:pPr marL="285750" indent="-285750" algn="just">
              <a:lnSpc>
                <a:spcPts val="2500"/>
              </a:lnSpc>
              <a:spcAft>
                <a:spcPts val="1000"/>
              </a:spcAft>
              <a:buFont typeface="Wingdings" panose="05000000000000000000" pitchFamily="2" charset="2"/>
              <a:buChar char="l"/>
            </a:pP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要设计出简洁且能适应经济周期不同阶段的国债余额管理指标是相当困难的</a:t>
            </a:r>
            <a:r>
              <a:rPr lang="zh-CN" altLang="en-US"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在相当多的国家，国债余额上限一再提高，根本没有起到限制政府开支的作用</a:t>
            </a:r>
            <a:r>
              <a:rPr lang="zh-CN" altLang="en-US"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一个收支平衡的预算才应是政府预算追求的基本目标，设立国债余额限制，客观上承认了财政赤字存在的合理性，因此它不是一个减少财政赤字的有效办法</a:t>
            </a:r>
            <a:r>
              <a:rPr lang="zh-CN" altLang="en-US"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国债余额规模是由整个财政预算收支决定的，财政预算一经立法机构审批，实际上该年度末的国债余额也已经确定，因此立法机构完全没有必要再规定国债上限。</a:t>
            </a:r>
            <a:endParaRPr lang="zh-CN" altLang="en-US"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594241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2E2F531-4EBF-4530-A41C-04A490CE844D}"/>
              </a:ext>
            </a:extLst>
          </p:cNvPr>
          <p:cNvSpPr>
            <a:spLocks noGrp="1"/>
          </p:cNvSpPr>
          <p:nvPr>
            <p:ph type="sldNum" sz="quarter" idx="12"/>
          </p:nvPr>
        </p:nvSpPr>
        <p:spPr/>
        <p:txBody>
          <a:bodyPr/>
          <a:lstStyle/>
          <a:p>
            <a:pPr>
              <a:defRPr/>
            </a:pPr>
            <a:fld id="{30F11AE2-8E3C-4A92-9BBF-8CC289021EE2}" type="slidenum">
              <a:rPr lang="zh-CN" altLang="en-US" smtClean="0"/>
              <a:pPr>
                <a:defRPr/>
              </a:pPr>
              <a:t>5</a:t>
            </a:fld>
            <a:endParaRPr lang="zh-CN" altLang="en-US"/>
          </a:p>
        </p:txBody>
      </p:sp>
      <p:sp>
        <p:nvSpPr>
          <p:cNvPr id="4" name="文本框 3">
            <a:extLst>
              <a:ext uri="{FF2B5EF4-FFF2-40B4-BE49-F238E27FC236}">
                <a16:creationId xmlns:a16="http://schemas.microsoft.com/office/drawing/2014/main" id="{4FD3F8D6-BD29-4E25-92B9-A193FCC26C8A}"/>
              </a:ext>
            </a:extLst>
          </p:cNvPr>
          <p:cNvSpPr txBox="1"/>
          <p:nvPr/>
        </p:nvSpPr>
        <p:spPr>
          <a:xfrm>
            <a:off x="899592" y="1178009"/>
            <a:ext cx="7479704" cy="5178341"/>
          </a:xfrm>
          <a:prstGeom prst="rect">
            <a:avLst/>
          </a:prstGeom>
          <a:noFill/>
        </p:spPr>
        <p:txBody>
          <a:bodyPr wrap="square">
            <a:spAutoFit/>
          </a:bodyPr>
          <a:lstStyle/>
          <a:p>
            <a:pPr indent="266700" algn="just">
              <a:lnSpc>
                <a:spcPts val="25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我们倾向于前一种观点，即</a:t>
            </a:r>
            <a:r>
              <a:rPr lang="zh-CN" altLang="zh-CN" sz="18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国债管理制度有存在的必要性，也能发挥一定的作用。</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因为：</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第一，</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国债余额管理制度是规定政府债务规模的上限，并没有放弃财政平衡的努力。</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第二，</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尽管许多学者指出简单的国债余额管理指标过于粗糙，不能适应不同的经济形势，甚至可能误导社会公众，但国债余额管理指标仍应最大程度地保持简洁易懂，以便于社会公众理解与监督。</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第三，</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一些否认国债余额管理制度有效性的学者认为国债余额规模是由财政预算收支规模决定，这种说法不够准确，实际上这两者是相互影响的。</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b="1"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第四，</a:t>
            </a:r>
            <a:r>
              <a:rPr lang="zh-CN" altLang="zh-CN" sz="18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国债余额管理制度的有效性在很大程度上取决于指标设置，美国的例子并不能说明该制度的无效性，实际上欧盟各国的国债余额管理制度的实施效果就远胜过美国。</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54656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6</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buNone/>
                <a:defRPr/>
              </a:pPr>
              <a:r>
                <a:rPr lang="zh-CN" altLang="zh-CN"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年度国债发行额管理制度</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extLst>
      <p:ext uri="{BB962C8B-B14F-4D97-AF65-F5344CB8AC3E}">
        <p14:creationId xmlns:p14="http://schemas.microsoft.com/office/powerpoint/2010/main" val="2570714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6216B6E-53F5-4A31-8AA0-AD46E20135A3}"/>
              </a:ext>
            </a:extLst>
          </p:cNvPr>
          <p:cNvSpPr>
            <a:spLocks noGrp="1"/>
          </p:cNvSpPr>
          <p:nvPr>
            <p:ph type="sldNum" sz="quarter" idx="12"/>
          </p:nvPr>
        </p:nvSpPr>
        <p:spPr/>
        <p:txBody>
          <a:bodyPr/>
          <a:lstStyle/>
          <a:p>
            <a:pPr>
              <a:defRPr/>
            </a:pPr>
            <a:fld id="{30F11AE2-8E3C-4A92-9BBF-8CC289021EE2}" type="slidenum">
              <a:rPr lang="zh-CN" altLang="en-US" smtClean="0"/>
              <a:pPr>
                <a:defRPr/>
              </a:pPr>
              <a:t>7</a:t>
            </a:fld>
            <a:endParaRPr lang="zh-CN" altLang="en-US"/>
          </a:p>
        </p:txBody>
      </p:sp>
      <p:sp>
        <p:nvSpPr>
          <p:cNvPr id="4" name="文本框 3">
            <a:extLst>
              <a:ext uri="{FF2B5EF4-FFF2-40B4-BE49-F238E27FC236}">
                <a16:creationId xmlns:a16="http://schemas.microsoft.com/office/drawing/2014/main" id="{73EAD283-3D19-488F-BCFF-45D390903116}"/>
              </a:ext>
            </a:extLst>
          </p:cNvPr>
          <p:cNvSpPr txBox="1"/>
          <p:nvPr/>
        </p:nvSpPr>
        <p:spPr>
          <a:xfrm>
            <a:off x="750404" y="980728"/>
            <a:ext cx="7643192" cy="2888419"/>
          </a:xfrm>
          <a:prstGeom prst="rect">
            <a:avLst/>
          </a:prstGeom>
          <a:noFill/>
        </p:spPr>
        <p:txBody>
          <a:bodyPr wrap="square">
            <a:spAutoFit/>
          </a:bodyPr>
          <a:lstStyle/>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2006</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年起，我国开始参照国际通行做法，采取国债余额管理方式管理国债发行活动，以科学地管理国债规模，有效防范财政风险。</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年度国债发行额管理制度</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，又称为赤字管理方式，即全国人大每年以当年的预算赤字和还本付息所需金额来核定该年度的国债发行数量。每年的国债发行计划，通常是在上一年第四季度根据对国家财政预算收支情况的测算进行编制。</a:t>
            </a:r>
            <a:endParaRPr lang="en-US"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每年的国债发行规模等于</a:t>
            </a:r>
            <a:r>
              <a:rPr lang="en-US" altLang="zh-CN" sz="1800" b="1" dirty="0">
                <a:solidFill>
                  <a:srgbClr val="C00000"/>
                </a:solidFill>
                <a:effectLst/>
                <a:latin typeface="微软雅黑" panose="020B0503020204020204" pitchFamily="34" charset="-122"/>
                <a:ea typeface="微软雅黑" panose="020B0503020204020204" pitchFamily="34" charset="-122"/>
              </a:rPr>
              <a:t>“</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财政预算的赤字额度与当年到期国债需要归还的本金</a:t>
            </a:r>
            <a:r>
              <a:rPr lang="en-US" altLang="zh-CN" sz="1800" b="1" dirty="0">
                <a:solidFill>
                  <a:srgbClr val="C00000"/>
                </a:solidFill>
                <a:effectLst/>
                <a:latin typeface="微软雅黑" panose="020B0503020204020204" pitchFamily="34" charset="-122"/>
                <a:ea typeface="微软雅黑" panose="020B0503020204020204" pitchFamily="34" charset="-122"/>
              </a:rPr>
              <a:t>”</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的总和</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 name="文本框 7">
            <a:extLst>
              <a:ext uri="{FF2B5EF4-FFF2-40B4-BE49-F238E27FC236}">
                <a16:creationId xmlns:a16="http://schemas.microsoft.com/office/drawing/2014/main" id="{E0B0C4A6-4E9B-4B26-8E39-B808D3FF702B}"/>
              </a:ext>
            </a:extLst>
          </p:cNvPr>
          <p:cNvSpPr txBox="1"/>
          <p:nvPr/>
        </p:nvSpPr>
        <p:spPr>
          <a:xfrm>
            <a:off x="899592" y="4143015"/>
            <a:ext cx="7344816" cy="1734257"/>
          </a:xfrm>
          <a:prstGeom prst="rect">
            <a:avLst/>
          </a:prstGeom>
          <a:noFill/>
        </p:spPr>
        <p:txBody>
          <a:bodyPr wrap="square">
            <a:spAutoFit/>
          </a:bodyPr>
          <a:lstStyle/>
          <a:p>
            <a:pPr indent="266700" algn="just">
              <a:lnSpc>
                <a:spcPts val="2500"/>
              </a:lnSpc>
              <a:spcAft>
                <a:spcPts val="1000"/>
              </a:spcAft>
            </a:pP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国债发行额度的方式来管理国债发行，遇到了一些问题：</a:t>
            </a:r>
          </a:p>
          <a:p>
            <a:pPr indent="266700" algn="just">
              <a:lnSpc>
                <a:spcPts val="2500"/>
              </a:lnSpc>
              <a:spcAft>
                <a:spcPts val="1000"/>
              </a:spcAft>
            </a:pPr>
            <a:r>
              <a:rPr lang="en-US"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国债年度发行额不能准确反映</a:t>
            </a:r>
            <a:r>
              <a:rPr lang="zh-CN" altLang="zh-CN"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国债规模变化情况和财政风险</a:t>
            </a:r>
            <a:r>
              <a:rPr lang="zh-CN" altLang="en-US"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年度国债发行额管理制度造成</a:t>
            </a:r>
            <a:r>
              <a:rPr lang="zh-CN" altLang="zh-CN"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短期国债严重匮乏</a:t>
            </a:r>
            <a:r>
              <a:rPr lang="zh-CN" altLang="en-US"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不利开展</a:t>
            </a:r>
            <a:r>
              <a:rPr lang="zh-CN" altLang="zh-CN"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国库现金管理</a:t>
            </a:r>
            <a:r>
              <a:rPr lang="zh-CN" altLang="en-US"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852615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8</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buNone/>
                <a:defRPr/>
              </a:pPr>
              <a:r>
                <a:rPr lang="zh-CN" altLang="zh-CN"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国债余额管理制度</a:t>
              </a:r>
              <a:endParaRPr lang="zh-CN" altLang="en-US" sz="3600" b="1" dirty="0">
                <a:solidFill>
                  <a:srgbClr val="7C232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extLst>
      <p:ext uri="{BB962C8B-B14F-4D97-AF65-F5344CB8AC3E}">
        <p14:creationId xmlns:p14="http://schemas.microsoft.com/office/powerpoint/2010/main" val="2190392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5073BAC-CFB8-44A5-841C-DF810A97E459}"/>
              </a:ext>
            </a:extLst>
          </p:cNvPr>
          <p:cNvSpPr>
            <a:spLocks noGrp="1"/>
          </p:cNvSpPr>
          <p:nvPr>
            <p:ph type="sldNum" sz="quarter" idx="12"/>
          </p:nvPr>
        </p:nvSpPr>
        <p:spPr/>
        <p:txBody>
          <a:bodyPr/>
          <a:lstStyle/>
          <a:p>
            <a:pPr>
              <a:defRPr/>
            </a:pPr>
            <a:fld id="{30F11AE2-8E3C-4A92-9BBF-8CC289021EE2}" type="slidenum">
              <a:rPr lang="zh-CN" altLang="en-US" smtClean="0"/>
              <a:pPr>
                <a:defRPr/>
              </a:pPr>
              <a:t>9</a:t>
            </a:fld>
            <a:endParaRPr lang="zh-CN" altLang="en-US"/>
          </a:p>
        </p:txBody>
      </p:sp>
      <p:sp>
        <p:nvSpPr>
          <p:cNvPr id="6" name="文本框 5">
            <a:extLst>
              <a:ext uri="{FF2B5EF4-FFF2-40B4-BE49-F238E27FC236}">
                <a16:creationId xmlns:a16="http://schemas.microsoft.com/office/drawing/2014/main" id="{996BD618-BA73-4181-8D88-B7E00A83E774}"/>
              </a:ext>
            </a:extLst>
          </p:cNvPr>
          <p:cNvSpPr txBox="1"/>
          <p:nvPr/>
        </p:nvSpPr>
        <p:spPr>
          <a:xfrm>
            <a:off x="683568" y="836712"/>
            <a:ext cx="568863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一、美国的国债余额管理制度</a:t>
            </a:r>
            <a:endParaRPr lang="en-US" altLang="zh-CN" sz="28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5B9BDB87-BF6F-405A-8E48-F168B866A8D2}"/>
              </a:ext>
            </a:extLst>
          </p:cNvPr>
          <p:cNvSpPr txBox="1"/>
          <p:nvPr/>
        </p:nvSpPr>
        <p:spPr>
          <a:xfrm>
            <a:off x="683568" y="1412776"/>
            <a:ext cx="42484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a:t>
            </a:r>
            <a:r>
              <a:rPr lang="zh-CN" altLang="zh-CN" sz="2400" b="1" dirty="0">
                <a:latin typeface="微软雅黑" panose="020B0503020204020204" pitchFamily="34" charset="-122"/>
                <a:ea typeface="微软雅黑" panose="020B0503020204020204" pitchFamily="34" charset="-122"/>
              </a:rPr>
              <a:t>美国国债余额管理历史</a:t>
            </a:r>
            <a:endParaRPr lang="zh-CN" altLang="en-US" sz="2400" b="1"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id="{942847BA-8D61-4749-B392-F832C9484A96}"/>
              </a:ext>
            </a:extLst>
          </p:cNvPr>
          <p:cNvSpPr txBox="1"/>
          <p:nvPr/>
        </p:nvSpPr>
        <p:spPr>
          <a:xfrm>
            <a:off x="935596" y="1988840"/>
            <a:ext cx="7272808" cy="4164602"/>
          </a:xfrm>
          <a:prstGeom prst="rect">
            <a:avLst/>
          </a:prstGeom>
          <a:noFill/>
        </p:spPr>
        <p:txBody>
          <a:bodyPr wrap="square">
            <a:spAutoFit/>
          </a:bodyPr>
          <a:lstStyle/>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美国国债余额管理制度于</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1917</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年建立以后，在整个</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世纪</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年代和</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30</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年代，债务管理规则多次调整。</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1939</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3</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月，美国总统罗斯福以及财政部部长莫金撒（</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Henry Morgenthau</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）要求国会改变按不同债券分别设定限额的做法。参众两院都表示同意并通过了</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公共债务法案</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法案，随后罗斯福签署了该法案并于</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7</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20</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日颁布。该法案设定了</a:t>
            </a:r>
            <a:r>
              <a:rPr lang="zh-CN" altLang="zh-CN" sz="1600" b="1" kern="10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美国历史上第一个债务上限</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，金额为</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450</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亿美元，覆盖几乎全部公共债务。</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自</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1939</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公共债务法案</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出台以后，最初的债务上限已经修改了</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100</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多次</a:t>
            </a:r>
            <a:r>
              <a:rPr lang="zh-CN" altLang="en-US" sz="1600" kern="1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在面临大额支出时，美国政府一般会倾向于提升债务上限，而不是增加税收，以减少政治阻力。</a:t>
            </a:r>
            <a:endPar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美国债务上限平均每</a:t>
            </a:r>
            <a:r>
              <a:rPr lang="en-US"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9</a:t>
            </a:r>
            <a:r>
              <a:rPr lang="zh-CN" altLang="zh-CN" sz="1600" kern="100"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rPr>
              <a:t>个月就要上调一次。虽然每次上调看上去都像是例行公事，但国会常常会利用机会捆绑通过一些法案或者阻拦一些法案，让整个过程变成一场政治交易。</a:t>
            </a:r>
            <a:endParaRPr lang="zh-CN" altLang="zh-CN" sz="16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202537428"/>
      </p:ext>
    </p:extLst>
  </p:cSld>
  <p:clrMapOvr>
    <a:masterClrMapping/>
  </p:clrMapOvr>
</p:sld>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5178</TotalTime>
  <Words>3065</Words>
  <Application>Microsoft Office PowerPoint</Application>
  <PresentationFormat>全屏显示(4:3)</PresentationFormat>
  <Paragraphs>213</Paragraphs>
  <Slides>23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23</vt:i4>
      </vt:variant>
    </vt:vector>
  </HeadingPairs>
  <TitlesOfParts>
    <vt:vector size="32" baseType="lpstr">
      <vt:lpstr>等线</vt:lpstr>
      <vt:lpstr>微软雅黑</vt:lpstr>
      <vt:lpstr>Arial</vt:lpstr>
      <vt:lpstr>Broadway</vt:lpstr>
      <vt:lpstr>Calibri</vt:lpstr>
      <vt:lpstr>Impact</vt:lpstr>
      <vt:lpstr>Times New Roman</vt:lpstr>
      <vt:lpstr>Wingdings</vt:lpstr>
      <vt:lpstr>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431</cp:revision>
  <cp:lastPrinted>2019-09-09T08:25:06Z</cp:lastPrinted>
  <dcterms:created xsi:type="dcterms:W3CDTF">2014-10-28T12:04:15Z</dcterms:created>
  <dcterms:modified xsi:type="dcterms:W3CDTF">2020-08-18T10:59:39Z</dcterms:modified>
</cp:coreProperties>
</file>