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3"/>
  </p:notesMasterIdLst>
  <p:handoutMasterIdLst>
    <p:handoutMasterId r:id="rId24"/>
  </p:handoutMasterIdLst>
  <p:sldIdLst>
    <p:sldId id="395" r:id="rId2"/>
    <p:sldId id="414" r:id="rId3"/>
    <p:sldId id="361" r:id="rId4"/>
    <p:sldId id="367" r:id="rId5"/>
    <p:sldId id="396" r:id="rId6"/>
    <p:sldId id="397" r:id="rId7"/>
    <p:sldId id="398" r:id="rId8"/>
    <p:sldId id="399" r:id="rId9"/>
    <p:sldId id="400" r:id="rId10"/>
    <p:sldId id="401" r:id="rId11"/>
    <p:sldId id="402" r:id="rId12"/>
    <p:sldId id="404" r:id="rId13"/>
    <p:sldId id="405" r:id="rId14"/>
    <p:sldId id="406" r:id="rId15"/>
    <p:sldId id="407" r:id="rId16"/>
    <p:sldId id="408" r:id="rId17"/>
    <p:sldId id="409" r:id="rId18"/>
    <p:sldId id="410" r:id="rId19"/>
    <p:sldId id="411" r:id="rId20"/>
    <p:sldId id="412" r:id="rId21"/>
    <p:sldId id="413" r:id="rId22"/>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4441"/>
    <a:srgbClr val="883230"/>
    <a:srgbClr val="C45E5C"/>
    <a:srgbClr val="861C1C"/>
    <a:srgbClr val="FFFFFF"/>
    <a:srgbClr val="CE7674"/>
    <a:srgbClr val="912D2D"/>
    <a:srgbClr val="B8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94660"/>
  </p:normalViewPr>
  <p:slideViewPr>
    <p:cSldViewPr>
      <p:cViewPr varScale="1">
        <p:scale>
          <a:sx n="81" d="100"/>
          <a:sy n="81" d="100"/>
        </p:scale>
        <p:origin x="1517"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246047447719488E-2"/>
          <c:y val="6.462128491908424E-2"/>
          <c:w val="0.9000995081743054"/>
          <c:h val="0.6727342287529765"/>
        </c:manualLayout>
      </c:layout>
      <c:barChart>
        <c:barDir val="col"/>
        <c:grouping val="stacked"/>
        <c:varyColors val="0"/>
        <c:ser>
          <c:idx val="0"/>
          <c:order val="0"/>
          <c:tx>
            <c:strRef>
              <c:f>Sheet1!$A$2</c:f>
              <c:strCache>
                <c:ptCount val="1"/>
                <c:pt idx="0">
                  <c:v>记账式国债</c:v>
                </c:pt>
              </c:strCache>
            </c:strRef>
          </c:tx>
          <c:spPr>
            <a:solidFill>
              <a:schemeClr val="accent1"/>
            </a:solidFill>
            <a:ln>
              <a:noFill/>
            </a:ln>
            <a:effectLst/>
          </c:spPr>
          <c:invertIfNegative val="0"/>
          <c:cat>
            <c:numRef>
              <c:f>Sheet1!$B$1:$K$1</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Sheet1!$B$2:$K$2</c:f>
              <c:numCache>
                <c:formatCode>General</c:formatCode>
                <c:ptCount val="10"/>
                <c:pt idx="0">
                  <c:v>10351.06</c:v>
                </c:pt>
                <c:pt idx="1">
                  <c:v>8402.9</c:v>
                </c:pt>
                <c:pt idx="2">
                  <c:v>8766.5</c:v>
                </c:pt>
                <c:pt idx="3">
                  <c:v>8616.7999999999993</c:v>
                </c:pt>
                <c:pt idx="4">
                  <c:v>14989.6</c:v>
                </c:pt>
                <c:pt idx="5">
                  <c:v>5007.3</c:v>
                </c:pt>
                <c:pt idx="6">
                  <c:v>9096.5</c:v>
                </c:pt>
                <c:pt idx="7">
                  <c:v>1219.2</c:v>
                </c:pt>
                <c:pt idx="8">
                  <c:v>1887.2</c:v>
                </c:pt>
                <c:pt idx="9">
                  <c:v>4042.8</c:v>
                </c:pt>
              </c:numCache>
            </c:numRef>
          </c:val>
          <c:extLst>
            <c:ext xmlns:c16="http://schemas.microsoft.com/office/drawing/2014/chart" uri="{C3380CC4-5D6E-409C-BE32-E72D297353CC}">
              <c16:uniqueId val="{00000000-AE77-4875-91E7-0AC37B46A5FD}"/>
            </c:ext>
          </c:extLst>
        </c:ser>
        <c:ser>
          <c:idx val="1"/>
          <c:order val="1"/>
          <c:tx>
            <c:strRef>
              <c:f>Sheet1!$A$3</c:f>
              <c:strCache>
                <c:ptCount val="1"/>
                <c:pt idx="0">
                  <c:v>储蓄国债</c:v>
                </c:pt>
              </c:strCache>
            </c:strRef>
          </c:tx>
          <c:spPr>
            <a:solidFill>
              <a:schemeClr val="accent2"/>
            </a:solidFill>
            <a:ln>
              <a:noFill/>
            </a:ln>
            <a:effectLst/>
          </c:spPr>
          <c:invertIfNegative val="0"/>
          <c:cat>
            <c:numRef>
              <c:f>Sheet1!$B$1:$K$1</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Sheet1!$B$3:$K$3</c:f>
              <c:numCache>
                <c:formatCode>General</c:formatCode>
                <c:ptCount val="10"/>
                <c:pt idx="0">
                  <c:v>2874.85</c:v>
                </c:pt>
                <c:pt idx="1">
                  <c:v>2766.99</c:v>
                </c:pt>
                <c:pt idx="2">
                  <c:v>2742.8</c:v>
                </c:pt>
                <c:pt idx="3">
                  <c:v>1551.41</c:v>
                </c:pt>
                <c:pt idx="4">
                  <c:v>1710.48</c:v>
                </c:pt>
              </c:numCache>
            </c:numRef>
          </c:val>
          <c:extLst>
            <c:ext xmlns:c16="http://schemas.microsoft.com/office/drawing/2014/chart" uri="{C3380CC4-5D6E-409C-BE32-E72D297353CC}">
              <c16:uniqueId val="{00000001-AE77-4875-91E7-0AC37B46A5FD}"/>
            </c:ext>
          </c:extLst>
        </c:ser>
        <c:dLbls>
          <c:showLegendKey val="0"/>
          <c:showVal val="0"/>
          <c:showCatName val="0"/>
          <c:showSerName val="0"/>
          <c:showPercent val="0"/>
          <c:showBubbleSize val="0"/>
        </c:dLbls>
        <c:gapWidth val="150"/>
        <c:overlap val="100"/>
        <c:axId val="491710864"/>
        <c:axId val="491710544"/>
      </c:barChart>
      <c:lineChart>
        <c:grouping val="standard"/>
        <c:varyColors val="0"/>
        <c:ser>
          <c:idx val="2"/>
          <c:order val="2"/>
          <c:tx>
            <c:strRef>
              <c:f>Sheet1!$A$4</c:f>
              <c:strCache>
                <c:ptCount val="1"/>
                <c:pt idx="0">
                  <c:v>国债合计</c:v>
                </c:pt>
              </c:strCache>
            </c:strRef>
          </c:tx>
          <c:spPr>
            <a:ln w="28575" cap="rnd">
              <a:solidFill>
                <a:schemeClr val="accent3"/>
              </a:solidFill>
              <a:round/>
            </a:ln>
            <a:effectLst/>
          </c:spPr>
          <c:marker>
            <c:symbol val="none"/>
          </c:marker>
          <c:dLbls>
            <c:dLbl>
              <c:idx val="2"/>
              <c:layout>
                <c:manualLayout>
                  <c:x val="-6.1986220472440942E-2"/>
                  <c:y val="-7.63542578011081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E77-4875-91E7-0AC37B46A5FD}"/>
                </c:ext>
              </c:extLst>
            </c:dLbl>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Sheet1!$B$1:$K$1</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Sheet1!$B$4:$K$4</c:f>
              <c:numCache>
                <c:formatCode>General</c:formatCode>
                <c:ptCount val="10"/>
                <c:pt idx="0">
                  <c:v>13225.91</c:v>
                </c:pt>
                <c:pt idx="1">
                  <c:v>11169.89</c:v>
                </c:pt>
                <c:pt idx="2">
                  <c:v>11509.3</c:v>
                </c:pt>
                <c:pt idx="3">
                  <c:v>10168.209999999999</c:v>
                </c:pt>
                <c:pt idx="4">
                  <c:v>16700.080000000002</c:v>
                </c:pt>
                <c:pt idx="5">
                  <c:v>5007.3</c:v>
                </c:pt>
                <c:pt idx="6">
                  <c:v>9096.5</c:v>
                </c:pt>
                <c:pt idx="7">
                  <c:v>1219.2</c:v>
                </c:pt>
                <c:pt idx="8">
                  <c:v>1887.2</c:v>
                </c:pt>
                <c:pt idx="9">
                  <c:v>4042.8</c:v>
                </c:pt>
              </c:numCache>
            </c:numRef>
          </c:val>
          <c:smooth val="0"/>
          <c:extLst>
            <c:ext xmlns:c16="http://schemas.microsoft.com/office/drawing/2014/chart" uri="{C3380CC4-5D6E-409C-BE32-E72D297353CC}">
              <c16:uniqueId val="{00000003-AE77-4875-91E7-0AC37B46A5FD}"/>
            </c:ext>
          </c:extLst>
        </c:ser>
        <c:dLbls>
          <c:showLegendKey val="0"/>
          <c:showVal val="0"/>
          <c:showCatName val="0"/>
          <c:showSerName val="0"/>
          <c:showPercent val="0"/>
          <c:showBubbleSize val="0"/>
        </c:dLbls>
        <c:marker val="1"/>
        <c:smooth val="0"/>
        <c:axId val="491710864"/>
        <c:axId val="491710544"/>
      </c:lineChart>
      <c:catAx>
        <c:axId val="491710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defRPr>
            </a:pPr>
            <a:endParaRPr lang="zh-CN"/>
          </a:p>
        </c:txPr>
        <c:crossAx val="491710544"/>
        <c:crosses val="autoZero"/>
        <c:auto val="1"/>
        <c:lblAlgn val="ctr"/>
        <c:lblOffset val="100"/>
        <c:noMultiLvlLbl val="0"/>
      </c:catAx>
      <c:valAx>
        <c:axId val="491710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defRPr>
            </a:pPr>
            <a:endParaRPr lang="zh-CN"/>
          </a:p>
        </c:txPr>
        <c:crossAx val="491710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defRPr>
          </a:pPr>
          <a:endParaRPr lang="zh-CN"/>
        </a:p>
      </c:txPr>
    </c:legend>
    <c:plotVisOnly val="1"/>
    <c:dispBlanksAs val="gap"/>
    <c:showDLblsOverMax val="0"/>
  </c:chart>
  <c:spPr>
    <a:solidFill>
      <a:schemeClr val="bg1"/>
    </a:solidFill>
    <a:ln w="9525" cap="flat" cmpd="sng" algn="ctr">
      <a:noFill/>
      <a:round/>
    </a:ln>
    <a:effectLst/>
  </c:spPr>
  <c:txPr>
    <a:bodyPr/>
    <a:lstStyle/>
    <a:p>
      <a:pPr>
        <a:defRPr sz="1050">
          <a:latin typeface="Times New Roman" panose="02020603050405020304" pitchFamily="18" charset="0"/>
          <a:ea typeface="微软雅黑" panose="020B0503020204020204" pitchFamily="34" charset="-122"/>
          <a:cs typeface="Times New Roman" panose="02020603050405020304" pitchFamily="18"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440A167-6DD1-40EE-B7AA-ADCE863D81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a:extLst>
              <a:ext uri="{FF2B5EF4-FFF2-40B4-BE49-F238E27FC236}">
                <a16:creationId xmlns:a16="http://schemas.microsoft.com/office/drawing/2014/main" id="{DF47AA83-DBD1-44C5-98FB-A53BA946FBA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44284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第九章：国债偿还管理</a:t>
            </a:r>
          </a:p>
        </p:txBody>
      </p:sp>
      <p:pic>
        <p:nvPicPr>
          <p:cNvPr id="17" name="图片 16">
            <a:extLst>
              <a:ext uri="{FF2B5EF4-FFF2-40B4-BE49-F238E27FC236}">
                <a16:creationId xmlns:a16="http://schemas.microsoft.com/office/drawing/2014/main" id="{9F350299-9122-46A0-9E41-F17255A834FF}"/>
              </a:ext>
            </a:extLst>
          </p:cNvPr>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第九章  国债偿还管理</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A511507-35F8-4F9E-8DB3-8E464066A2B9}"/>
              </a:ext>
            </a:extLst>
          </p:cNvPr>
          <p:cNvSpPr>
            <a:spLocks noGrp="1"/>
          </p:cNvSpPr>
          <p:nvPr>
            <p:ph type="sldNum" sz="quarter" idx="12"/>
          </p:nvPr>
        </p:nvSpPr>
        <p:spPr/>
        <p:txBody>
          <a:bodyPr/>
          <a:lstStyle/>
          <a:p>
            <a:fld id="{F923ED49-D744-4066-8B28-E413A5EA25A0}" type="slidenum">
              <a:rPr lang="zh-CN" altLang="en-US" smtClean="0"/>
              <a:pPr/>
              <a:t>10</a:t>
            </a:fld>
            <a:endParaRPr lang="zh-CN" altLang="en-US"/>
          </a:p>
        </p:txBody>
      </p:sp>
      <p:sp>
        <p:nvSpPr>
          <p:cNvPr id="4" name="文本框 3">
            <a:extLst>
              <a:ext uri="{FF2B5EF4-FFF2-40B4-BE49-F238E27FC236}">
                <a16:creationId xmlns:a16="http://schemas.microsoft.com/office/drawing/2014/main" id="{5E2EF084-6C81-46AD-A5E4-376431D129DA}"/>
              </a:ext>
            </a:extLst>
          </p:cNvPr>
          <p:cNvSpPr txBox="1"/>
          <p:nvPr/>
        </p:nvSpPr>
        <p:spPr>
          <a:xfrm>
            <a:off x="470095" y="665592"/>
            <a:ext cx="8147248" cy="6093591"/>
          </a:xfrm>
          <a:prstGeom prst="rect">
            <a:avLst/>
          </a:prstGeom>
          <a:noFill/>
        </p:spPr>
        <p:txBody>
          <a:bodyPr wrap="square" rtlCol="0">
            <a:spAutoFit/>
          </a:bodyPr>
          <a:lstStyle/>
          <a:p>
            <a:pPr indent="421200" algn="just">
              <a:lnSpc>
                <a:spcPct val="135000"/>
              </a:lnSpc>
              <a:spcAft>
                <a:spcPts val="600"/>
              </a:spcAft>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国债购回的定价方式</a:t>
            </a:r>
          </a:p>
          <a:p>
            <a:pPr indent="421200" algn="just">
              <a:lnSpc>
                <a:spcPct val="135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国际上国债赎回操作定价方式主要有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由发行人定价赎回</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由国债一级自营商或做市商反向招标定价</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两种。</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180000" indent="457200" algn="just">
              <a:lnSpc>
                <a:spcPct val="135000"/>
              </a:lnSpc>
              <a:spcAft>
                <a:spcPts val="600"/>
              </a:spcAft>
              <a:buFont typeface="Wingdings" panose="05000000000000000000" pitchFamily="2" charset="2"/>
              <a:buChar char="l"/>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发行人定价赎回</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是由发行人，在综合考虑二级市场价格、利率变动预期、债券流动性等多重因素的基础上，直接决定一个双方均可接受的合理价格，有时还要利用较为成熟的定价模型和收益率曲线来辅助定价。这种方式更适合于</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机制较为成熟、收益率曲线较为有效的债券市场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marL="180000" indent="457200" algn="just">
              <a:lnSpc>
                <a:spcPct val="135000"/>
              </a:lnSpc>
              <a:spcAft>
                <a:spcPts val="600"/>
              </a:spcAft>
              <a:buFont typeface="Wingdings" panose="05000000000000000000" pitchFamily="2" charset="2"/>
              <a:buChar char="l"/>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反向招标</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原理与国债发行招标类似，是一种由发行人确定债券类型、赎回数量和价格上限，投标人提交愿意接受的价格、数量，由事先确定的招标方法进行中标筛选的市场化赎回方式。由于其通过“公开、公平、公正”的方式来确定价格，反向招标也是目前国际上赎回国债时</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更常采用</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的定价方式。</a:t>
            </a:r>
          </a:p>
          <a:p>
            <a:pPr indent="421200" algn="just">
              <a:lnSpc>
                <a:spcPct val="135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目前，我国国债市场尚处于初级发展阶段，实际操作中很难准确决定提前兑付的合理价格或收益率水平</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反向招标</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方式较好。</a:t>
            </a:r>
          </a:p>
          <a:p>
            <a:pPr indent="421200" algn="just">
              <a:lnSpc>
                <a:spcPct val="135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此外，除了到期偿还法、期中偿还法以外，还有一种国债偿还方法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被动的提前偿还</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。如果国债含有投资者选择权的话，投资者可能根据债券发行条款及市场利率的状况，选择提前兑取国债。如果在短时间内，大量的投资者选择提前兑取国债，可能会给政府带来较大的支付压力。</a:t>
            </a:r>
          </a:p>
        </p:txBody>
      </p:sp>
    </p:spTree>
    <p:extLst>
      <p:ext uri="{BB962C8B-B14F-4D97-AF65-F5344CB8AC3E}">
        <p14:creationId xmlns:p14="http://schemas.microsoft.com/office/powerpoint/2010/main" val="930144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政府偿债基金的含义与功能</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016060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A511507-35F8-4F9E-8DB3-8E464066A2B9}"/>
              </a:ext>
            </a:extLst>
          </p:cNvPr>
          <p:cNvSpPr>
            <a:spLocks noGrp="1"/>
          </p:cNvSpPr>
          <p:nvPr>
            <p:ph type="sldNum" sz="quarter" idx="12"/>
          </p:nvPr>
        </p:nvSpPr>
        <p:spPr/>
        <p:txBody>
          <a:bodyPr/>
          <a:lstStyle/>
          <a:p>
            <a:fld id="{F923ED49-D744-4066-8B28-E413A5EA25A0}" type="slidenum">
              <a:rPr lang="zh-CN" altLang="en-US" smtClean="0"/>
              <a:pPr/>
              <a:t>12</a:t>
            </a:fld>
            <a:endParaRPr lang="zh-CN" altLang="en-US"/>
          </a:p>
        </p:txBody>
      </p:sp>
      <p:sp>
        <p:nvSpPr>
          <p:cNvPr id="4" name="文本框 3">
            <a:extLst>
              <a:ext uri="{FF2B5EF4-FFF2-40B4-BE49-F238E27FC236}">
                <a16:creationId xmlns:a16="http://schemas.microsoft.com/office/drawing/2014/main" id="{5E2EF084-6C81-46AD-A5E4-376431D129DA}"/>
              </a:ext>
            </a:extLst>
          </p:cNvPr>
          <p:cNvSpPr txBox="1"/>
          <p:nvPr/>
        </p:nvSpPr>
        <p:spPr>
          <a:xfrm>
            <a:off x="498376" y="980728"/>
            <a:ext cx="8147248" cy="4865563"/>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国债偿还的资金来源主要有三种：（</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动用财政盈余。</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在预算执行结果有盈余时，动用这种盈余来偿付当年到期国债的本息。（</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设立偿债基金。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政府预算设置专项基金用于偿还国债，每年从财政收入中拨付专款设立基金，专门用于偿还国债。（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借新债还旧债。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政府通过发行新债券，作为还旧债的资金来源。实质是债务期限的延长。</a:t>
            </a:r>
          </a:p>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一、偿债基金的含义</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偿债基金（</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sinking fund</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）也称</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减债基金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，是指政府为偿还未到期公债而设置的专项基金。这些专项基金可能来源于政府预算盈余、政府每年固定提留的财政资金，也可能是政府变现国有资产的收入。据现有的资料记载，最早产生于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18</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世纪初期的英国。</a:t>
            </a:r>
          </a:p>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二、偿债基金的功能</a:t>
            </a:r>
          </a:p>
          <a:p>
            <a:pPr marL="285750" indent="421200" algn="just">
              <a:lnSpc>
                <a:spcPct val="150000"/>
              </a:lnSpc>
              <a:spcAft>
                <a:spcPts val="600"/>
              </a:spcAft>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平衡偿债高峰对政府预算的压力。</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421200" algn="just">
              <a:lnSpc>
                <a:spcPct val="150000"/>
              </a:lnSpc>
              <a:spcAft>
                <a:spcPts val="600"/>
              </a:spcAft>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提高政府偿债信誉。</a:t>
            </a:r>
          </a:p>
        </p:txBody>
      </p:sp>
    </p:spTree>
    <p:extLst>
      <p:ext uri="{BB962C8B-B14F-4D97-AF65-F5344CB8AC3E}">
        <p14:creationId xmlns:p14="http://schemas.microsoft.com/office/powerpoint/2010/main" val="2788753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AA70BE7-5A0C-41DF-A568-5CAA4CB7599F}"/>
              </a:ext>
            </a:extLst>
          </p:cNvPr>
          <p:cNvSpPr>
            <a:spLocks noGrp="1"/>
          </p:cNvSpPr>
          <p:nvPr>
            <p:ph type="sldNum" sz="quarter" idx="12"/>
          </p:nvPr>
        </p:nvSpPr>
        <p:spPr/>
        <p:txBody>
          <a:bodyPr/>
          <a:lstStyle/>
          <a:p>
            <a:fld id="{F923ED49-D744-4066-8B28-E413A5EA25A0}" type="slidenum">
              <a:rPr lang="zh-CN" altLang="en-US" smtClean="0"/>
              <a:pPr/>
              <a:t>13</a:t>
            </a:fld>
            <a:endParaRPr lang="zh-CN" altLang="en-US"/>
          </a:p>
        </p:txBody>
      </p:sp>
      <p:sp>
        <p:nvSpPr>
          <p:cNvPr id="4" name="文本框 3">
            <a:extLst>
              <a:ext uri="{FF2B5EF4-FFF2-40B4-BE49-F238E27FC236}">
                <a16:creationId xmlns:a16="http://schemas.microsoft.com/office/drawing/2014/main" id="{79E5093E-831D-430D-BC51-BCC8BD80AD67}"/>
              </a:ext>
            </a:extLst>
          </p:cNvPr>
          <p:cNvSpPr txBox="1"/>
          <p:nvPr/>
        </p:nvSpPr>
        <p:spPr>
          <a:xfrm>
            <a:off x="395536" y="908720"/>
            <a:ext cx="8147248" cy="4527009"/>
          </a:xfrm>
          <a:prstGeom prst="rect">
            <a:avLst/>
          </a:prstGeom>
          <a:noFill/>
        </p:spPr>
        <p:txBody>
          <a:bodyPr wrap="square" rtlCol="0">
            <a:spAutoFit/>
          </a:bodyPr>
          <a:lstStyle/>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三、偿债基金的缺陷</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尽管偿债基金具有一定的积极作用，但在各国的实践中，也反映出一些缺陷和问题。比较明显的有：</a:t>
            </a:r>
          </a:p>
          <a:p>
            <a:pPr marL="285750" indent="421200" algn="just">
              <a:lnSpc>
                <a:spcPct val="150000"/>
              </a:lnSpc>
              <a:spcAft>
                <a:spcPts val="600"/>
              </a:spcAft>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第一，设置偿债基金的做法通常要求政府不管国家财政状况如何，每年必须提取</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一定数额的收入进入基金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，从而使政府在财力运用上和财政政策上</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缺乏伸缩性</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marL="285750" indent="421200" algn="just">
              <a:lnSpc>
                <a:spcPct val="150000"/>
              </a:lnSpc>
              <a:spcAft>
                <a:spcPts val="600"/>
              </a:spcAft>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第二，在政府预算经常出现赤字的情况下，仍然要求其</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按时向偿债基金拨款</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，等于是重新发行国债为偿债基金筹资，因为赤字的弥补途径就是借债。其结果，政府左手的债务数量在增加，政府右手的偿债基金也在增大。如果增长的偿债基金用于偿还现实的债务，等于是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借新债还旧债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。如果偿债基金暂时不需要还债，政府还要不断通过借债往偿债基金拨款，那不如不借债并且不增拨偿债基金为好，因为政府并不能保证偿债基金的投资增值率一定会超过新债的利率。</a:t>
            </a:r>
          </a:p>
        </p:txBody>
      </p:sp>
    </p:spTree>
    <p:extLst>
      <p:ext uri="{BB962C8B-B14F-4D97-AF65-F5344CB8AC3E}">
        <p14:creationId xmlns:p14="http://schemas.microsoft.com/office/powerpoint/2010/main" val="4150099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部分国家的偿债基金实践情况</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2357295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8FB41EC-A9DB-4880-9903-008960374642}"/>
              </a:ext>
            </a:extLst>
          </p:cNvPr>
          <p:cNvSpPr>
            <a:spLocks noGrp="1"/>
          </p:cNvSpPr>
          <p:nvPr>
            <p:ph type="sldNum" sz="quarter" idx="12"/>
          </p:nvPr>
        </p:nvSpPr>
        <p:spPr/>
        <p:txBody>
          <a:bodyPr/>
          <a:lstStyle/>
          <a:p>
            <a:fld id="{F923ED49-D744-4066-8B28-E413A5EA25A0}" type="slidenum">
              <a:rPr lang="zh-CN" altLang="en-US" smtClean="0"/>
              <a:pPr/>
              <a:t>15</a:t>
            </a:fld>
            <a:endParaRPr lang="zh-CN" altLang="en-US"/>
          </a:p>
        </p:txBody>
      </p:sp>
      <p:sp>
        <p:nvSpPr>
          <p:cNvPr id="4" name="文本框 3">
            <a:extLst>
              <a:ext uri="{FF2B5EF4-FFF2-40B4-BE49-F238E27FC236}">
                <a16:creationId xmlns:a16="http://schemas.microsoft.com/office/drawing/2014/main" id="{1E4AE87D-0088-485A-9165-7D5B00DE05D2}"/>
              </a:ext>
            </a:extLst>
          </p:cNvPr>
          <p:cNvSpPr txBox="1"/>
          <p:nvPr/>
        </p:nvSpPr>
        <p:spPr>
          <a:xfrm>
            <a:off x="518640" y="764704"/>
            <a:ext cx="8147248" cy="6081280"/>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自偿债基金出现以来，在</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多年的时间里，世界上不少国家都曾经实行过偿债基金制度。由于各国的国情不同，具体的实施办法也不完全一致。即使在同一个国家，随着时代的发展，偿债基金的做法也有变化。</a:t>
            </a:r>
          </a:p>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一、英国的偿债基金</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1716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年，英国政府在债务管理中，首先采用了偿债基金的办法。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1786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年，英国政府根据经济学家理查德</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普莱士关于国家应当以单利借款、以复利累积作偿债之用的建议，又重新建立了偿债基金，受到当时英国首相威廉</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皮特大力推崇，因此称为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皮特偿债基金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皮特偿债基金的基本内容是：政府每年根据预算的安排，从国库中拨出一部分资金，在市场上购买政府债券，以逐年减少国债累积额。对于买回的未到期债券，仍然计算利息，此项利息连同次年国库新拨的资金一同再并入偿债基金之中，继续购买国债。这样可以通过复利积累，使债务不致对政府形成太大的压力。</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采用这种办法，政府可以用购销国债的财源有两个：</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政府每年所提供的定额资金；</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二是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已买国债利息的增积。当时，英国的偿债基金有效地控制了政府债务总额，提高了政府信用水平，降低了国债的利息成本。英国偿债基金制度出现以后，其他欧洲国家也曾纷纷效仿。</a:t>
            </a:r>
          </a:p>
        </p:txBody>
      </p:sp>
    </p:spTree>
    <p:extLst>
      <p:ext uri="{BB962C8B-B14F-4D97-AF65-F5344CB8AC3E}">
        <p14:creationId xmlns:p14="http://schemas.microsoft.com/office/powerpoint/2010/main" val="939612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3CF7E3E-DBBF-4179-B16C-58E1C34AD2AB}"/>
              </a:ext>
            </a:extLst>
          </p:cNvPr>
          <p:cNvSpPr>
            <a:spLocks noGrp="1"/>
          </p:cNvSpPr>
          <p:nvPr>
            <p:ph type="sldNum" sz="quarter" idx="12"/>
          </p:nvPr>
        </p:nvSpPr>
        <p:spPr/>
        <p:txBody>
          <a:bodyPr/>
          <a:lstStyle/>
          <a:p>
            <a:fld id="{F923ED49-D744-4066-8B28-E413A5EA25A0}" type="slidenum">
              <a:rPr lang="zh-CN" altLang="en-US" smtClean="0"/>
              <a:pPr/>
              <a:t>16</a:t>
            </a:fld>
            <a:endParaRPr lang="zh-CN" altLang="en-US"/>
          </a:p>
        </p:txBody>
      </p:sp>
      <p:sp>
        <p:nvSpPr>
          <p:cNvPr id="4" name="文本框 3">
            <a:extLst>
              <a:ext uri="{FF2B5EF4-FFF2-40B4-BE49-F238E27FC236}">
                <a16:creationId xmlns:a16="http://schemas.microsoft.com/office/drawing/2014/main" id="{23C672E4-97B5-4CE9-8DD0-8C466EA03034}"/>
              </a:ext>
            </a:extLst>
          </p:cNvPr>
          <p:cNvSpPr txBox="1"/>
          <p:nvPr/>
        </p:nvSpPr>
        <p:spPr>
          <a:xfrm>
            <a:off x="611560" y="856768"/>
            <a:ext cx="7746032" cy="5499582"/>
          </a:xfrm>
          <a:prstGeom prst="rect">
            <a:avLst/>
          </a:prstGeom>
          <a:noFill/>
        </p:spPr>
        <p:txBody>
          <a:bodyPr wrap="square" rtlCol="0">
            <a:spAutoFit/>
          </a:bodyPr>
          <a:lstStyle/>
          <a:p>
            <a:pPr indent="421200" algn="just">
              <a:lnSpc>
                <a:spcPct val="17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然而，政府动用偿债基金的钱来作其他用途的念头总是蠢蠢欲动。亚当</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斯密在其</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1776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年出版的</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国富论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中表示：“虽然偿债基金是为偿还旧债而设，但它却助长政府轻易获得更多债务。”事实上，由于后来实际上通过复利获得的收益并不如预期的那么多，再加上政府的不时挪用，所以到</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世纪初期这一偿债基金就名存实亡了。</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70000"/>
              </a:lnSpc>
              <a:spcAft>
                <a:spcPts val="600"/>
              </a:spcAft>
            </a:pPr>
            <a:endPar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7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二、美国偿债基金</a:t>
            </a:r>
          </a:p>
          <a:p>
            <a:pPr indent="421200" algn="just">
              <a:lnSpc>
                <a:spcPct val="17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美国联邦政府债务基金制度于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1934</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年完成立法程序，其中规定，债务基金系为偿付美国联邦政府所发行的债券而设立，当债务到期或政府决定提前清偿赎回时，即可以用基金偿付。该制度至今仍存在。但是美国法律又规定只有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在财政盈余条件下</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才能将财政盈余的资金拨入债务基金。然而，近三十年来，美国政府多数年份均出现预算赤字，债务基金均是依靠发行新债方式来筹资。因此，严格地讲，美国只有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债务基金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而没有偿债基金。</a:t>
            </a:r>
          </a:p>
        </p:txBody>
      </p:sp>
    </p:spTree>
    <p:extLst>
      <p:ext uri="{BB962C8B-B14F-4D97-AF65-F5344CB8AC3E}">
        <p14:creationId xmlns:p14="http://schemas.microsoft.com/office/powerpoint/2010/main" val="1951823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265F4D1-687F-4EB9-A88A-0ECBFF18172C}"/>
              </a:ext>
            </a:extLst>
          </p:cNvPr>
          <p:cNvSpPr>
            <a:spLocks noGrp="1"/>
          </p:cNvSpPr>
          <p:nvPr>
            <p:ph type="sldNum" sz="quarter" idx="12"/>
          </p:nvPr>
        </p:nvSpPr>
        <p:spPr/>
        <p:txBody>
          <a:bodyPr/>
          <a:lstStyle/>
          <a:p>
            <a:fld id="{F923ED49-D744-4066-8B28-E413A5EA25A0}" type="slidenum">
              <a:rPr lang="zh-CN" altLang="en-US" smtClean="0"/>
              <a:pPr/>
              <a:t>17</a:t>
            </a:fld>
            <a:endParaRPr lang="zh-CN" altLang="en-US"/>
          </a:p>
        </p:txBody>
      </p:sp>
      <p:sp>
        <p:nvSpPr>
          <p:cNvPr id="4" name="文本框 3">
            <a:extLst>
              <a:ext uri="{FF2B5EF4-FFF2-40B4-BE49-F238E27FC236}">
                <a16:creationId xmlns:a16="http://schemas.microsoft.com/office/drawing/2014/main" id="{2A2DF4EB-6BB5-4B7F-A109-8ADAB877B59E}"/>
              </a:ext>
            </a:extLst>
          </p:cNvPr>
          <p:cNvSpPr txBox="1"/>
          <p:nvPr/>
        </p:nvSpPr>
        <p:spPr>
          <a:xfrm>
            <a:off x="605693" y="573636"/>
            <a:ext cx="7746032" cy="2834237"/>
          </a:xfrm>
          <a:prstGeom prst="rect">
            <a:avLst/>
          </a:prstGeom>
          <a:noFill/>
        </p:spPr>
        <p:txBody>
          <a:bodyPr wrap="square" rtlCol="0">
            <a:spAutoFit/>
          </a:bodyPr>
          <a:lstStyle/>
          <a:p>
            <a:pPr indent="421200" algn="just">
              <a:lnSpc>
                <a:spcPct val="17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三、日本偿债基金</a:t>
            </a:r>
          </a:p>
          <a:p>
            <a:pPr indent="421200" algn="just">
              <a:lnSpc>
                <a:spcPct val="17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日本的偿债制度是以国债整理基金（</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Government Debt Consolidation Fund </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，简称</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GDCF</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）为中心建立起来的（见图</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9.2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）。日本的偿债基金制度肇始于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1906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年日俄战争后所设置的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国债整理基金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。现行的国债整理基金制度框架是根据</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1968</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年修订的</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国债整理基金特别法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制定实施的。日本中央政府一般会计与特别会计的债务</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除了财政投融资资金特别会计债务外</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均通过过国债整理基金办理还本付息。</a:t>
            </a:r>
          </a:p>
        </p:txBody>
      </p:sp>
      <p:pic>
        <p:nvPicPr>
          <p:cNvPr id="20" name="图片 19">
            <a:extLst>
              <a:ext uri="{FF2B5EF4-FFF2-40B4-BE49-F238E27FC236}">
                <a16:creationId xmlns:a16="http://schemas.microsoft.com/office/drawing/2014/main" id="{C87111C9-BD70-435B-8173-61F0BCD9861A}"/>
              </a:ext>
            </a:extLst>
          </p:cNvPr>
          <p:cNvPicPr>
            <a:picLocks noChangeAspect="1"/>
          </p:cNvPicPr>
          <p:nvPr/>
        </p:nvPicPr>
        <p:blipFill>
          <a:blip r:embed="rId2"/>
          <a:stretch>
            <a:fillRect/>
          </a:stretch>
        </p:blipFill>
        <p:spPr>
          <a:xfrm>
            <a:off x="1763688" y="3429000"/>
            <a:ext cx="5153097" cy="2390556"/>
          </a:xfrm>
          <a:prstGeom prst="rect">
            <a:avLst/>
          </a:prstGeom>
        </p:spPr>
      </p:pic>
      <p:sp>
        <p:nvSpPr>
          <p:cNvPr id="22" name="文本框 21">
            <a:extLst>
              <a:ext uri="{FF2B5EF4-FFF2-40B4-BE49-F238E27FC236}">
                <a16:creationId xmlns:a16="http://schemas.microsoft.com/office/drawing/2014/main" id="{B3824434-EAAF-4556-B7F2-922673AE1DA6}"/>
              </a:ext>
            </a:extLst>
          </p:cNvPr>
          <p:cNvSpPr txBox="1"/>
          <p:nvPr/>
        </p:nvSpPr>
        <p:spPr>
          <a:xfrm>
            <a:off x="-127266" y="5840683"/>
            <a:ext cx="9398532" cy="846386"/>
          </a:xfrm>
          <a:prstGeom prst="rect">
            <a:avLst/>
          </a:prstGeom>
          <a:noFill/>
        </p:spPr>
        <p:txBody>
          <a:bodyPr wrap="square">
            <a:spAutoFit/>
          </a:bodyPr>
          <a:lstStyle/>
          <a:p>
            <a:pPr algn="ctr">
              <a:spcAft>
                <a:spcPts val="600"/>
              </a:spcAft>
            </a:pP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9.2 </a:t>
            </a: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日本国债整理基金的收支流程图</a:t>
            </a:r>
          </a:p>
          <a:p>
            <a:pPr algn="ct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资料来源：</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Financial Bureau, Ministry of Finance, Japan</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 Debt Management Report 2009</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p59</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algn="ct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http://www.mof.go.jp/english/bonds/saimukanri/2009/saimu09.htm</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504687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E1DDB72-68C8-4368-B63E-5EC0748FDAB0}"/>
              </a:ext>
            </a:extLst>
          </p:cNvPr>
          <p:cNvSpPr>
            <a:spLocks noGrp="1"/>
          </p:cNvSpPr>
          <p:nvPr>
            <p:ph type="sldNum" sz="quarter" idx="12"/>
          </p:nvPr>
        </p:nvSpPr>
        <p:spPr/>
        <p:txBody>
          <a:bodyPr/>
          <a:lstStyle/>
          <a:p>
            <a:fld id="{F923ED49-D744-4066-8B28-E413A5EA25A0}" type="slidenum">
              <a:rPr lang="zh-CN" altLang="en-US" smtClean="0"/>
              <a:pPr/>
              <a:t>18</a:t>
            </a:fld>
            <a:endParaRPr lang="zh-CN" altLang="en-US"/>
          </a:p>
        </p:txBody>
      </p:sp>
      <p:sp>
        <p:nvSpPr>
          <p:cNvPr id="4" name="文本框 3">
            <a:extLst>
              <a:ext uri="{FF2B5EF4-FFF2-40B4-BE49-F238E27FC236}">
                <a16:creationId xmlns:a16="http://schemas.microsoft.com/office/drawing/2014/main" id="{563FEEB3-F0F9-4688-95BE-61DA548DA118}"/>
              </a:ext>
            </a:extLst>
          </p:cNvPr>
          <p:cNvSpPr txBox="1"/>
          <p:nvPr/>
        </p:nvSpPr>
        <p:spPr>
          <a:xfrm>
            <a:off x="611560" y="692696"/>
            <a:ext cx="7746032" cy="5758115"/>
          </a:xfrm>
          <a:prstGeom prst="rect">
            <a:avLst/>
          </a:prstGeom>
          <a:noFill/>
        </p:spPr>
        <p:txBody>
          <a:bodyPr wrap="square" rtlCol="0">
            <a:spAutoFit/>
          </a:bodyPr>
          <a:lstStyle/>
          <a:p>
            <a:pPr indent="421200" algn="just">
              <a:lnSpc>
                <a:spcPct val="150000"/>
              </a:lnSpc>
              <a:spcAft>
                <a:spcPts val="600"/>
              </a:spcAft>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、国债整理基金运作原理</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偿债制度的核心问题在规范每年度政府应以</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多少现金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偿还债务。国债整理基金按照</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60</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年偿还规则</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规范政府每年度债务偿还义务。假定国债资金用于公共事务的效益年限为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60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年，因此每一年度纳税人按受益公平原则，应负担</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1/60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的债务还本还息支出，即每年度应由现金偿还债务未偿余额</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1.66%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，其余不足偿还到期债务部分，则发行国债予以弥补。</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、国债整理基金的资金来源</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日本国债整理基金的资金来源：</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）由一般会计转入的资金，包括固定拨款</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财政盈余，必要时由预算款中划入。为确保债务还本平滑化，依据国债整理基金特别会计法第</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条的规定，一般会计可视需要，拨入资金至国债整理基金。</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）发行转换国债（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refunding bonds</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）的收入。</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）国有企业的股利和变现收入。</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）基金投资所得。</a:t>
            </a:r>
          </a:p>
        </p:txBody>
      </p:sp>
    </p:spTree>
    <p:extLst>
      <p:ext uri="{BB962C8B-B14F-4D97-AF65-F5344CB8AC3E}">
        <p14:creationId xmlns:p14="http://schemas.microsoft.com/office/powerpoint/2010/main" val="1618954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偿债基金在我国的应用</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3022867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0699C74-F703-4983-8503-B8C889323ED8}"/>
              </a:ext>
            </a:extLst>
          </p:cNvPr>
          <p:cNvSpPr>
            <a:spLocks noGrp="1"/>
          </p:cNvSpPr>
          <p:nvPr>
            <p:ph type="sldNum" sz="quarter" idx="12"/>
          </p:nvPr>
        </p:nvSpPr>
        <p:spPr/>
        <p:txBody>
          <a:bodyPr/>
          <a:lstStyle/>
          <a:p>
            <a:fld id="{F923ED49-D744-4066-8B28-E413A5EA25A0}" type="slidenum">
              <a:rPr lang="zh-CN" altLang="en-US" smtClean="0"/>
              <a:pPr/>
              <a:t>2</a:t>
            </a:fld>
            <a:endParaRPr lang="zh-CN" altLang="en-US"/>
          </a:p>
        </p:txBody>
      </p:sp>
      <p:sp>
        <p:nvSpPr>
          <p:cNvPr id="4" name="文本框 3">
            <a:extLst>
              <a:ext uri="{FF2B5EF4-FFF2-40B4-BE49-F238E27FC236}">
                <a16:creationId xmlns:a16="http://schemas.microsoft.com/office/drawing/2014/main" id="{A8937B4A-0F9B-42A0-B06C-84A20057DF65}"/>
              </a:ext>
            </a:extLst>
          </p:cNvPr>
          <p:cNvSpPr txBox="1"/>
          <p:nvPr/>
        </p:nvSpPr>
        <p:spPr>
          <a:xfrm>
            <a:off x="683568" y="1268760"/>
            <a:ext cx="7632848" cy="3906775"/>
          </a:xfrm>
          <a:prstGeom prst="rect">
            <a:avLst/>
          </a:prstGeom>
          <a:noFill/>
        </p:spPr>
        <p:txBody>
          <a:bodyPr wrap="square" rtlCol="0">
            <a:spAutoFit/>
          </a:bodyPr>
          <a:lstStyle/>
          <a:p>
            <a:pPr indent="421200" algn="just">
              <a:lnSpc>
                <a:spcPct val="200000"/>
              </a:lnSpc>
              <a:spcAft>
                <a:spcPts val="600"/>
              </a:spcAft>
            </a:pPr>
            <a:r>
              <a:rPr lang="zh-CN" altLang="en-US" sz="1700" dirty="0">
                <a:latin typeface="微软雅黑" panose="020B0503020204020204" pitchFamily="34" charset="-122"/>
                <a:ea typeface="微软雅黑" panose="020B0503020204020204" pitchFamily="34" charset="-122"/>
              </a:rPr>
              <a:t>国债偿还是指</a:t>
            </a:r>
            <a:r>
              <a:rPr lang="zh-CN" altLang="en-US" sz="1700" b="1" dirty="0">
                <a:solidFill>
                  <a:srgbClr val="C00000"/>
                </a:solidFill>
                <a:latin typeface="微软雅黑" panose="020B0503020204020204" pitchFamily="34" charset="-122"/>
                <a:ea typeface="微软雅黑" panose="020B0503020204020204" pitchFamily="34" charset="-122"/>
              </a:rPr>
              <a:t>政府按照举债条件到期还本付息以终止债权债务关系</a:t>
            </a:r>
            <a:r>
              <a:rPr lang="zh-CN" altLang="en-US" sz="1700" dirty="0">
                <a:latin typeface="微软雅黑" panose="020B0503020204020204" pitchFamily="34" charset="-122"/>
                <a:ea typeface="微软雅黑" panose="020B0503020204020204" pitchFamily="34" charset="-122"/>
              </a:rPr>
              <a:t>的行为。</a:t>
            </a:r>
            <a:endParaRPr lang="en-US" altLang="zh-CN" sz="1700" dirty="0">
              <a:latin typeface="微软雅黑" panose="020B0503020204020204" pitchFamily="34" charset="-122"/>
              <a:ea typeface="微软雅黑" panose="020B0503020204020204" pitchFamily="34" charset="-122"/>
            </a:endParaRPr>
          </a:p>
          <a:p>
            <a:pPr indent="421200" algn="just">
              <a:lnSpc>
                <a:spcPct val="200000"/>
              </a:lnSpc>
              <a:spcAft>
                <a:spcPts val="600"/>
              </a:spcAft>
            </a:pPr>
            <a:r>
              <a:rPr lang="zh-CN" altLang="en-US" sz="1700" b="1" dirty="0">
                <a:latin typeface="微软雅黑" panose="020B0503020204020204" pitchFamily="34" charset="-122"/>
                <a:ea typeface="微软雅黑" panose="020B0503020204020204" pitchFamily="34" charset="-122"/>
              </a:rPr>
              <a:t>从广义上讲</a:t>
            </a:r>
            <a:r>
              <a:rPr lang="zh-CN" altLang="en-US" sz="1700" dirty="0">
                <a:latin typeface="微软雅黑" panose="020B0503020204020204" pitchFamily="34" charset="-122"/>
                <a:ea typeface="微软雅黑" panose="020B0503020204020204" pitchFamily="34" charset="-122"/>
              </a:rPr>
              <a:t>，国债的偿还既包括</a:t>
            </a:r>
            <a:r>
              <a:rPr lang="zh-CN" altLang="en-US" sz="1700" b="1" dirty="0">
                <a:solidFill>
                  <a:srgbClr val="C00000"/>
                </a:solidFill>
                <a:latin typeface="微软雅黑" panose="020B0503020204020204" pitchFamily="34" charset="-122"/>
                <a:ea typeface="微软雅黑" panose="020B0503020204020204" pitchFamily="34" charset="-122"/>
              </a:rPr>
              <a:t>国债本金</a:t>
            </a:r>
            <a:r>
              <a:rPr lang="zh-CN" altLang="en-US" sz="1700" dirty="0">
                <a:latin typeface="微软雅黑" panose="020B0503020204020204" pitchFamily="34" charset="-122"/>
                <a:ea typeface="微软雅黑" panose="020B0503020204020204" pitchFamily="34" charset="-122"/>
              </a:rPr>
              <a:t>的支付，也包括</a:t>
            </a:r>
            <a:r>
              <a:rPr lang="zh-CN" altLang="en-US" sz="1700" b="1" dirty="0">
                <a:solidFill>
                  <a:srgbClr val="C00000"/>
                </a:solidFill>
                <a:latin typeface="微软雅黑" panose="020B0503020204020204" pitchFamily="34" charset="-122"/>
                <a:ea typeface="微软雅黑" panose="020B0503020204020204" pitchFamily="34" charset="-122"/>
              </a:rPr>
              <a:t>国债利息</a:t>
            </a:r>
            <a:r>
              <a:rPr lang="zh-CN" altLang="en-US" sz="1700" dirty="0">
                <a:latin typeface="微软雅黑" panose="020B0503020204020204" pitchFamily="34" charset="-122"/>
                <a:ea typeface="微软雅黑" panose="020B0503020204020204" pitchFamily="34" charset="-122"/>
              </a:rPr>
              <a:t>的支付。</a:t>
            </a:r>
            <a:endParaRPr lang="en-US" altLang="zh-CN" sz="1700" dirty="0">
              <a:latin typeface="微软雅黑" panose="020B0503020204020204" pitchFamily="34" charset="-122"/>
              <a:ea typeface="微软雅黑" panose="020B0503020204020204" pitchFamily="34" charset="-122"/>
            </a:endParaRPr>
          </a:p>
          <a:p>
            <a:pPr indent="421200" algn="just">
              <a:lnSpc>
                <a:spcPct val="200000"/>
              </a:lnSpc>
              <a:spcAft>
                <a:spcPts val="600"/>
              </a:spcAft>
            </a:pPr>
            <a:r>
              <a:rPr lang="zh-CN" altLang="en-US" sz="1700" b="1" dirty="0">
                <a:latin typeface="微软雅黑" panose="020B0503020204020204" pitchFamily="34" charset="-122"/>
                <a:ea typeface="微软雅黑" panose="020B0503020204020204" pitchFamily="34" charset="-122"/>
              </a:rPr>
              <a:t>从狭义上讲</a:t>
            </a:r>
            <a:r>
              <a:rPr lang="zh-CN" altLang="en-US" sz="1700" dirty="0">
                <a:latin typeface="微软雅黑" panose="020B0503020204020204" pitchFamily="34" charset="-122"/>
                <a:ea typeface="微软雅黑" panose="020B0503020204020204" pitchFamily="34" charset="-122"/>
              </a:rPr>
              <a:t>，国债的偿还只包括</a:t>
            </a:r>
            <a:r>
              <a:rPr lang="zh-CN" altLang="en-US" sz="1700" b="1" dirty="0">
                <a:solidFill>
                  <a:srgbClr val="C00000"/>
                </a:solidFill>
                <a:latin typeface="微软雅黑" panose="020B0503020204020204" pitchFamily="34" charset="-122"/>
                <a:ea typeface="微软雅黑" panose="020B0503020204020204" pitchFamily="34" charset="-122"/>
              </a:rPr>
              <a:t>国债本金</a:t>
            </a:r>
            <a:r>
              <a:rPr lang="zh-CN" altLang="en-US" sz="1700" dirty="0">
                <a:latin typeface="微软雅黑" panose="020B0503020204020204" pitchFamily="34" charset="-122"/>
                <a:ea typeface="微软雅黑" panose="020B0503020204020204" pitchFamily="34" charset="-122"/>
              </a:rPr>
              <a:t>的支付。目前，大多数国家的主流国债品种都是附息国债，国债的利息每年支付，每年的利息支付额较为稳定，不会造成利息支付的高峰年，因此在考察政府债务风险时，主要考虑的应该是政府的国债本金偿付能力。</a:t>
            </a:r>
          </a:p>
          <a:p>
            <a:pPr indent="421200" algn="just">
              <a:lnSpc>
                <a:spcPct val="200000"/>
              </a:lnSpc>
              <a:spcAft>
                <a:spcPts val="600"/>
              </a:spcAft>
            </a:pPr>
            <a:r>
              <a:rPr lang="zh-CN" altLang="en-US" sz="1700" dirty="0">
                <a:latin typeface="微软雅黑" panose="020B0503020204020204" pitchFamily="34" charset="-122"/>
                <a:ea typeface="微软雅黑" panose="020B0503020204020204" pitchFamily="34" charset="-122"/>
              </a:rPr>
              <a:t>本章所讨论的国债偿还是</a:t>
            </a:r>
            <a:r>
              <a:rPr lang="zh-CN" altLang="en-US" sz="1700" b="1" dirty="0">
                <a:solidFill>
                  <a:srgbClr val="C00000"/>
                </a:solidFill>
                <a:latin typeface="微软雅黑" panose="020B0503020204020204" pitchFamily="34" charset="-122"/>
                <a:ea typeface="微软雅黑" panose="020B0503020204020204" pitchFamily="34" charset="-122"/>
              </a:rPr>
              <a:t>狭义</a:t>
            </a:r>
            <a:r>
              <a:rPr lang="zh-CN" altLang="en-US" sz="1700" dirty="0">
                <a:latin typeface="微软雅黑" panose="020B0503020204020204" pitchFamily="34" charset="-122"/>
                <a:ea typeface="微软雅黑" panose="020B0503020204020204" pitchFamily="34" charset="-122"/>
              </a:rPr>
              <a:t>口径的，即国债本金的支付。</a:t>
            </a:r>
          </a:p>
        </p:txBody>
      </p:sp>
    </p:spTree>
    <p:extLst>
      <p:ext uri="{BB962C8B-B14F-4D97-AF65-F5344CB8AC3E}">
        <p14:creationId xmlns:p14="http://schemas.microsoft.com/office/powerpoint/2010/main" val="22411450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B7D2B83-1EEF-4BAA-8A4B-ADBAEE05E1D6}"/>
              </a:ext>
            </a:extLst>
          </p:cNvPr>
          <p:cNvSpPr>
            <a:spLocks noGrp="1"/>
          </p:cNvSpPr>
          <p:nvPr>
            <p:ph type="sldNum" sz="quarter" idx="12"/>
          </p:nvPr>
        </p:nvSpPr>
        <p:spPr/>
        <p:txBody>
          <a:bodyPr/>
          <a:lstStyle/>
          <a:p>
            <a:fld id="{F923ED49-D744-4066-8B28-E413A5EA25A0}" type="slidenum">
              <a:rPr lang="zh-CN" altLang="en-US" smtClean="0"/>
              <a:pPr/>
              <a:t>20</a:t>
            </a:fld>
            <a:endParaRPr lang="zh-CN" altLang="en-US"/>
          </a:p>
        </p:txBody>
      </p:sp>
      <p:sp>
        <p:nvSpPr>
          <p:cNvPr id="4" name="文本框 3">
            <a:extLst>
              <a:ext uri="{FF2B5EF4-FFF2-40B4-BE49-F238E27FC236}">
                <a16:creationId xmlns:a16="http://schemas.microsoft.com/office/drawing/2014/main" id="{4012EFB3-EA39-424C-AAD8-B493BFE133BF}"/>
              </a:ext>
            </a:extLst>
          </p:cNvPr>
          <p:cNvSpPr txBox="1"/>
          <p:nvPr/>
        </p:nvSpPr>
        <p:spPr>
          <a:xfrm>
            <a:off x="611560" y="692696"/>
            <a:ext cx="7746032" cy="5711948"/>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在我国建立政府债务偿债基金，具有一定的现实意义。</a:t>
            </a:r>
          </a:p>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一、国际金融组织和外国政府贷款还贷准备金</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我国财政部</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国际金融组织和外国政府贷款还贷准备金管理暂行办法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规定，使用外国政府贷款的县级以上人民政府应当建立</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还贷准备金</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各级财政部门作为本级政府贷款的债权债务代表，负责设立并管理本地区贷款的还贷准备金。</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还贷准备金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是指县级以上人民政府为确保按期足额偿还贷款债务而筹集、运用、存储和管理的专项资金，</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具体包括</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财政预算资金、提前回收的贷款资金、转贷利差收入、专用账户利息收入、还贷准备金的增值部分、利用金融工具开展债务风险管理的收益和其他来源。县级以上人民政府要</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多渠道</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筹集建立还贷准备金，各级财政部门每年应视财力情况，从可用财力中适当安排还贷准备金。</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还贷准备金金额至少应当满足</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未来一年内本级到期贷款债务的周转垫付</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需要，其占本级当年贷款债务余额的比例一般不低于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。各级财政部门的还贷准备金应当专项用于贷款到期债务的周转性垫付。任何单位和个人不得以任何理由挪用、挤占还贷准备金。</a:t>
            </a:r>
          </a:p>
        </p:txBody>
      </p:sp>
    </p:spTree>
    <p:extLst>
      <p:ext uri="{BB962C8B-B14F-4D97-AF65-F5344CB8AC3E}">
        <p14:creationId xmlns:p14="http://schemas.microsoft.com/office/powerpoint/2010/main" val="1298450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F919ABD-4411-4529-A40B-46D9B9F7663C}"/>
              </a:ext>
            </a:extLst>
          </p:cNvPr>
          <p:cNvSpPr>
            <a:spLocks noGrp="1"/>
          </p:cNvSpPr>
          <p:nvPr>
            <p:ph type="sldNum" sz="quarter" idx="12"/>
          </p:nvPr>
        </p:nvSpPr>
        <p:spPr/>
        <p:txBody>
          <a:bodyPr/>
          <a:lstStyle/>
          <a:p>
            <a:fld id="{F923ED49-D744-4066-8B28-E413A5EA25A0}" type="slidenum">
              <a:rPr lang="zh-CN" altLang="en-US" smtClean="0"/>
              <a:pPr/>
              <a:t>21</a:t>
            </a:fld>
            <a:endParaRPr lang="zh-CN" altLang="en-US"/>
          </a:p>
        </p:txBody>
      </p:sp>
      <p:sp>
        <p:nvSpPr>
          <p:cNvPr id="4" name="文本框 3">
            <a:extLst>
              <a:ext uri="{FF2B5EF4-FFF2-40B4-BE49-F238E27FC236}">
                <a16:creationId xmlns:a16="http://schemas.microsoft.com/office/drawing/2014/main" id="{D1B8B699-A74D-43CE-A3A3-47CD6852585C}"/>
              </a:ext>
            </a:extLst>
          </p:cNvPr>
          <p:cNvSpPr txBox="1"/>
          <p:nvPr/>
        </p:nvSpPr>
        <p:spPr>
          <a:xfrm>
            <a:off x="698984" y="692696"/>
            <a:ext cx="7746032" cy="3295902"/>
          </a:xfrm>
          <a:prstGeom prst="rect">
            <a:avLst/>
          </a:prstGeom>
          <a:noFill/>
        </p:spPr>
        <p:txBody>
          <a:bodyPr wrap="square" rtlCol="0">
            <a:spAutoFit/>
          </a:bodyPr>
          <a:lstStyle/>
          <a:p>
            <a:pPr indent="421200" algn="just">
              <a:lnSpc>
                <a:spcPct val="20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二、应对偿债高峰的地方政府偿债基金</a:t>
            </a:r>
          </a:p>
          <a:p>
            <a:pPr indent="421200" algn="just">
              <a:lnSpc>
                <a:spcPct val="20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2009</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年期间，我国各地的融资平台为应对全球金融危机而大规模举债投资。债务规模扩张快，偿债期较为集中。为解决地方融资平台债务问题，财政部要求各地建立</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地方政府债务偿债准备金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。经过近几年的推进，已有相当省市建立起了政府偿债准备金。截至</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月底，我国已有</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28</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个省级、</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254</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个市级、</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755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个县级政府建立了偿债准备金制度，准备金余额为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3265.50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亿元 。</a:t>
            </a:r>
          </a:p>
        </p:txBody>
      </p:sp>
    </p:spTree>
    <p:extLst>
      <p:ext uri="{BB962C8B-B14F-4D97-AF65-F5344CB8AC3E}">
        <p14:creationId xmlns:p14="http://schemas.microsoft.com/office/powerpoint/2010/main" val="148953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3</a:t>
            </a:fld>
            <a:endParaRPr lang="zh-CN" altLang="en-US"/>
          </a:p>
        </p:txBody>
      </p:sp>
      <p:grpSp>
        <p:nvGrpSpPr>
          <p:cNvPr id="31" name="组合 34"/>
          <p:cNvGrpSpPr>
            <a:grpSpLocks/>
          </p:cNvGrpSpPr>
          <p:nvPr/>
        </p:nvGrpSpPr>
        <p:grpSpPr bwMode="auto">
          <a:xfrm>
            <a:off x="1856004" y="1554335"/>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433872" y="1824158"/>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国债偿还的方式</a:t>
              </a:r>
            </a:p>
          </p:txBody>
        </p:sp>
      </p:grpSp>
      <p:grpSp>
        <p:nvGrpSpPr>
          <p:cNvPr id="35" name="组合 34"/>
          <p:cNvGrpSpPr>
            <a:grpSpLocks/>
          </p:cNvGrpSpPr>
          <p:nvPr/>
        </p:nvGrpSpPr>
        <p:grpSpPr bwMode="auto">
          <a:xfrm>
            <a:off x="1856004" y="2479394"/>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我国提前购买国债的实践</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56004" y="3404458"/>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政府偿债基金的含义与功能</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973EFD1C-BD6E-4C6F-AC46-ECC7AA3778A5}"/>
              </a:ext>
            </a:extLst>
          </p:cNvPr>
          <p:cNvGrpSpPr>
            <a:grpSpLocks/>
          </p:cNvGrpSpPr>
          <p:nvPr/>
        </p:nvGrpSpPr>
        <p:grpSpPr bwMode="auto">
          <a:xfrm>
            <a:off x="1856004" y="4329522"/>
            <a:ext cx="5458451" cy="673161"/>
            <a:chOff x="3779912" y="1777377"/>
            <a:chExt cx="4967677" cy="435845"/>
          </a:xfrm>
        </p:grpSpPr>
        <p:sp>
          <p:nvSpPr>
            <p:cNvPr id="17" name="矩形 16">
              <a:extLst>
                <a:ext uri="{FF2B5EF4-FFF2-40B4-BE49-F238E27FC236}">
                  <a16:creationId xmlns:a16="http://schemas.microsoft.com/office/drawing/2014/main" id="{2BEA3831-BFC3-46B6-BA3D-730891AEBCC5}"/>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779A82E4-FA54-4D2F-99D6-E6BCA0E73A95}"/>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3709C6E3-F0EC-4A46-923F-1C828AC743B2}"/>
                </a:ext>
              </a:extLst>
            </p:cNvPr>
            <p:cNvSpPr txBox="1"/>
            <p:nvPr/>
          </p:nvSpPr>
          <p:spPr>
            <a:xfrm>
              <a:off x="4183756" y="1827733"/>
              <a:ext cx="4563833" cy="338764"/>
            </a:xfrm>
            <a:prstGeom prst="rect">
              <a:avLst/>
            </a:prstGeom>
            <a:noFill/>
          </p:spPr>
          <p:txBody>
            <a:bodyPr wrap="square">
              <a:spAutoFit/>
            </a:bodyPr>
            <a:lstStyle/>
            <a:p>
              <a:pPr algn="ctr">
                <a:defRPr/>
              </a:pPr>
              <a:r>
                <a:rPr lang="zh-CN" altLang="en-US" sz="2800" b="1" kern="0" dirty="0">
                  <a:solidFill>
                    <a:srgbClr val="883230"/>
                  </a:solidFill>
                  <a:latin typeface="微软雅黑" pitchFamily="34" charset="-122"/>
                  <a:ea typeface="微软雅黑" pitchFamily="34" charset="-122"/>
                </a:rPr>
                <a:t>部分国家的偿债基金实践情况</a:t>
              </a:r>
            </a:p>
          </p:txBody>
        </p:sp>
      </p:grpSp>
      <p:grpSp>
        <p:nvGrpSpPr>
          <p:cNvPr id="40" name="组合 39">
            <a:extLst>
              <a:ext uri="{FF2B5EF4-FFF2-40B4-BE49-F238E27FC236}">
                <a16:creationId xmlns:a16="http://schemas.microsoft.com/office/drawing/2014/main" id="{C8E71E30-BA2F-410E-A6D0-EBC7789D67E6}"/>
              </a:ext>
            </a:extLst>
          </p:cNvPr>
          <p:cNvGrpSpPr>
            <a:grpSpLocks/>
          </p:cNvGrpSpPr>
          <p:nvPr/>
        </p:nvGrpSpPr>
        <p:grpSpPr bwMode="auto">
          <a:xfrm>
            <a:off x="1856004" y="5254586"/>
            <a:ext cx="5380291" cy="673161"/>
            <a:chOff x="3779912" y="1777377"/>
            <a:chExt cx="4896544" cy="435845"/>
          </a:xfrm>
        </p:grpSpPr>
        <p:sp>
          <p:nvSpPr>
            <p:cNvPr id="41" name="矩形 40">
              <a:extLst>
                <a:ext uri="{FF2B5EF4-FFF2-40B4-BE49-F238E27FC236}">
                  <a16:creationId xmlns:a16="http://schemas.microsoft.com/office/drawing/2014/main" id="{C3302213-5A5F-4920-B59C-923FD7059BA3}"/>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42" name="矩形 41">
              <a:extLst>
                <a:ext uri="{FF2B5EF4-FFF2-40B4-BE49-F238E27FC236}">
                  <a16:creationId xmlns:a16="http://schemas.microsoft.com/office/drawing/2014/main" id="{B0CC3F6C-66F0-4143-8FE1-E7392D9DAC9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43" name="TextBox 9">
              <a:extLst>
                <a:ext uri="{FF2B5EF4-FFF2-40B4-BE49-F238E27FC236}">
                  <a16:creationId xmlns:a16="http://schemas.microsoft.com/office/drawing/2014/main" id="{A50C9AD5-3A62-447B-AA76-BFD251BC84AE}"/>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偿债基金在我国的应用</a:t>
              </a:r>
            </a:p>
          </p:txBody>
        </p:sp>
      </p:grpSp>
    </p:spTree>
    <p:extLst>
      <p:ext uri="{BB962C8B-B14F-4D97-AF65-F5344CB8AC3E}">
        <p14:creationId xmlns:p14="http://schemas.microsoft.com/office/powerpoint/2010/main" val="170254315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国债偿还的方式</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E99B4D4-758C-45DB-AAAB-CCE4FA64053D}"/>
              </a:ext>
            </a:extLst>
          </p:cNvPr>
          <p:cNvSpPr>
            <a:spLocks noGrp="1"/>
          </p:cNvSpPr>
          <p:nvPr>
            <p:ph type="sldNum" sz="quarter" idx="12"/>
          </p:nvPr>
        </p:nvSpPr>
        <p:spPr/>
        <p:txBody>
          <a:bodyPr/>
          <a:lstStyle/>
          <a:p>
            <a:fld id="{F923ED49-D744-4066-8B28-E413A5EA25A0}" type="slidenum">
              <a:rPr lang="zh-CN" altLang="en-US" smtClean="0"/>
              <a:pPr/>
              <a:t>5</a:t>
            </a:fld>
            <a:endParaRPr lang="zh-CN" altLang="en-US"/>
          </a:p>
        </p:txBody>
      </p:sp>
      <p:sp>
        <p:nvSpPr>
          <p:cNvPr id="3" name="文本框 2">
            <a:extLst>
              <a:ext uri="{FF2B5EF4-FFF2-40B4-BE49-F238E27FC236}">
                <a16:creationId xmlns:a16="http://schemas.microsoft.com/office/drawing/2014/main" id="{8597350E-A147-4DFC-9E9B-DA83618FBE34}"/>
              </a:ext>
            </a:extLst>
          </p:cNvPr>
          <p:cNvSpPr txBox="1"/>
          <p:nvPr/>
        </p:nvSpPr>
        <p:spPr>
          <a:xfrm>
            <a:off x="528511" y="764704"/>
            <a:ext cx="8086978" cy="3188180"/>
          </a:xfrm>
          <a:prstGeom prst="rect">
            <a:avLst/>
          </a:prstGeom>
          <a:noFill/>
        </p:spPr>
        <p:txBody>
          <a:bodyPr wrap="square" rtlCol="0">
            <a:spAutoFit/>
          </a:bodyPr>
          <a:lstStyle/>
          <a:p>
            <a:pPr indent="421200" algn="just">
              <a:lnSpc>
                <a:spcPct val="15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国债本金的偿还方式有多种多样，其中最常见的是以偿还的时间作为分类标准，主要分为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到期偿还法</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期中偿还法</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。当然，如果政府不能按期偿还债务的话，就变成了“延期偿还法”了，那样的话，金融市场将出现动荡。</a:t>
            </a:r>
          </a:p>
          <a:p>
            <a:pPr indent="421200" algn="just">
              <a:lnSpc>
                <a:spcPct val="150000"/>
              </a:lnSpc>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一、到期偿还法</a:t>
            </a:r>
          </a:p>
          <a:p>
            <a:pPr indent="421200" algn="just">
              <a:lnSpc>
                <a:spcPct val="15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到期偿还是指按发行债券时规定的还本时间，在债券到期时一次全部偿还本金的偿债方式。我国发行的凭证式国债，都是在期满时一次还本付息的。</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对于政府而言，要妥善管理债务的偿债年限分布，避免出现偿债高峰年，给债务偿还带来过大的筹资压力。</a:t>
            </a:r>
          </a:p>
        </p:txBody>
      </p:sp>
      <p:graphicFrame>
        <p:nvGraphicFramePr>
          <p:cNvPr id="4" name="图表 3">
            <a:extLst>
              <a:ext uri="{FF2B5EF4-FFF2-40B4-BE49-F238E27FC236}">
                <a16:creationId xmlns:a16="http://schemas.microsoft.com/office/drawing/2014/main" id="{32678CC2-39A3-481E-BDB1-FB17CD1582FC}"/>
              </a:ext>
            </a:extLst>
          </p:cNvPr>
          <p:cNvGraphicFramePr/>
          <p:nvPr>
            <p:extLst>
              <p:ext uri="{D42A27DB-BD31-4B8C-83A1-F6EECF244321}">
                <p14:modId xmlns:p14="http://schemas.microsoft.com/office/powerpoint/2010/main" val="3889526040"/>
              </p:ext>
            </p:extLst>
          </p:nvPr>
        </p:nvGraphicFramePr>
        <p:xfrm>
          <a:off x="827584" y="3932703"/>
          <a:ext cx="7488832" cy="2344599"/>
        </p:xfrm>
        <a:graphic>
          <a:graphicData uri="http://schemas.openxmlformats.org/drawingml/2006/chart">
            <c:chart xmlns:c="http://schemas.openxmlformats.org/drawingml/2006/chart" xmlns:r="http://schemas.openxmlformats.org/officeDocument/2006/relationships" r:id="rId2"/>
          </a:graphicData>
        </a:graphic>
      </p:graphicFrame>
      <p:sp>
        <p:nvSpPr>
          <p:cNvPr id="10" name="文本框 9">
            <a:extLst>
              <a:ext uri="{FF2B5EF4-FFF2-40B4-BE49-F238E27FC236}">
                <a16:creationId xmlns:a16="http://schemas.microsoft.com/office/drawing/2014/main" id="{371962AA-1F42-4FAD-9310-C7EBBD3AE1BF}"/>
              </a:ext>
            </a:extLst>
          </p:cNvPr>
          <p:cNvSpPr txBox="1"/>
          <p:nvPr/>
        </p:nvSpPr>
        <p:spPr>
          <a:xfrm>
            <a:off x="1727684" y="6277302"/>
            <a:ext cx="5688632" cy="523220"/>
          </a:xfrm>
          <a:prstGeom prst="rect">
            <a:avLst/>
          </a:prstGeom>
          <a:noFill/>
        </p:spPr>
        <p:txBody>
          <a:bodyPr wrap="square">
            <a:spAutoFit/>
          </a:bodyPr>
          <a:lstStyle/>
          <a:p>
            <a:pPr algn="ct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9.1  </a:t>
            </a:r>
            <a:r>
              <a:rPr lang="en-US" altLang="zh-CN" sz="1400" b="1" kern="100" dirty="0">
                <a:latin typeface="微软雅黑" panose="020B0503020204020204" pitchFamily="34" charset="-122"/>
                <a:ea typeface="微软雅黑" panose="020B0503020204020204" pitchFamily="34" charset="-122"/>
                <a:cs typeface="Times New Roman" panose="02020603050405020304" pitchFamily="18" charset="0"/>
              </a:rPr>
              <a:t>2018—2027 </a:t>
            </a:r>
            <a:r>
              <a:rPr lang="zh-CN" altLang="zh-CN" sz="1400" b="1" kern="100" dirty="0">
                <a:latin typeface="微软雅黑" panose="020B0503020204020204" pitchFamily="34" charset="-122"/>
                <a:ea typeface="微软雅黑" panose="020B0503020204020204" pitchFamily="34" charset="-122"/>
                <a:cs typeface="Times New Roman" panose="02020603050405020304" pitchFamily="18" charset="0"/>
              </a:rPr>
              <a:t>年国债到期还本分布（单位：亿元）</a:t>
            </a:r>
            <a:endParaRPr lang="en-US" altLang="zh-CN" sz="1400" b="1" kern="100" dirty="0">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rPr>
              <a:t>资料来源：《中国财政年鉴</a:t>
            </a:r>
            <a:r>
              <a:rPr lang="en-US" altLang="zh-CN" sz="1400" kern="100" dirty="0">
                <a:latin typeface="微软雅黑" panose="020B0503020204020204" pitchFamily="34" charset="-122"/>
                <a:ea typeface="微软雅黑" panose="020B0503020204020204" pitchFamily="34" charset="-122"/>
                <a:cs typeface="Times New Roman" panose="02020603050405020304" pitchFamily="18" charset="0"/>
              </a:rPr>
              <a:t>2018</a:t>
            </a:r>
            <a:r>
              <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1472859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97708CF-9B74-4B7E-B4C9-D1281A02B0A5}"/>
              </a:ext>
            </a:extLst>
          </p:cNvPr>
          <p:cNvSpPr>
            <a:spLocks noGrp="1"/>
          </p:cNvSpPr>
          <p:nvPr>
            <p:ph type="sldNum" sz="quarter" idx="12"/>
          </p:nvPr>
        </p:nvSpPr>
        <p:spPr/>
        <p:txBody>
          <a:bodyPr/>
          <a:lstStyle/>
          <a:p>
            <a:fld id="{F923ED49-D744-4066-8B28-E413A5EA25A0}" type="slidenum">
              <a:rPr lang="zh-CN" altLang="en-US" smtClean="0"/>
              <a:pPr/>
              <a:t>6</a:t>
            </a:fld>
            <a:endParaRPr lang="zh-CN" altLang="en-US"/>
          </a:p>
        </p:txBody>
      </p:sp>
      <p:sp>
        <p:nvSpPr>
          <p:cNvPr id="4" name="文本框 3">
            <a:extLst>
              <a:ext uri="{FF2B5EF4-FFF2-40B4-BE49-F238E27FC236}">
                <a16:creationId xmlns:a16="http://schemas.microsoft.com/office/drawing/2014/main" id="{5E7B7C9C-FA11-42C9-88B5-8154E09F78D9}"/>
              </a:ext>
            </a:extLst>
          </p:cNvPr>
          <p:cNvSpPr txBox="1"/>
          <p:nvPr/>
        </p:nvSpPr>
        <p:spPr>
          <a:xfrm>
            <a:off x="611560" y="692696"/>
            <a:ext cx="7787905" cy="5973558"/>
          </a:xfrm>
          <a:prstGeom prst="rect">
            <a:avLst/>
          </a:prstGeom>
          <a:noFill/>
        </p:spPr>
        <p:txBody>
          <a:bodyPr wrap="square" rtlCol="0">
            <a:spAutoFit/>
          </a:bodyPr>
          <a:lstStyle/>
          <a:p>
            <a:pPr indent="421200" algn="just">
              <a:lnSpc>
                <a:spcPct val="14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二、期中偿还法（买入注销）</a:t>
            </a:r>
          </a:p>
          <a:p>
            <a:pPr indent="421200" algn="just">
              <a:lnSpc>
                <a:spcPct val="14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买入注销，是指财政部利用国库现金从国债二级市场买回</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未到期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的可流通国债并</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予以注销</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的交易行为，这是国际上公共债务管理以及国库现金管理的一种常用工具。财政部买回国债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一方面</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是为了对国库资金进一步优化配置，提高国库现金的使用效率，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另一方面</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则可以通过收回流动性不佳的国债代之以发行新国债，增强整个市场的流动性。</a:t>
            </a:r>
          </a:p>
          <a:p>
            <a:pPr indent="421200" algn="just">
              <a:lnSpc>
                <a:spcPct val="14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在二级市场上，债券价格会受很多因素的影响而波动，因此，债券发行人采用这种偿还方式要选择适当的时机，一般是在债券的市场价格较低的时候进行。买入注销的方式使债券发行人在清偿债务方面有了</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主动性</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而同时又不损害债券持有者的利益，因为市场上债券转让遵循买卖自愿的原则。在许多国家，买入注销成为政府债券的一种偿还方式，政府将多余的资金通过在国债流通市场上陆续收购国债，当这种国债到期时，大部分已被政府持有。</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4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各国进行国债提前赎回的具体操作安排各有特点，但基本目标大体包括三方面：</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通过买回即将到期债券，提高市场流动性，同时减少市场中流动性差的债券存量；</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二是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通过买回部分债券，调整国债发行存量结构；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三是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进行国库现金管理操作，实现国库现金有效运用。</a:t>
            </a:r>
          </a:p>
        </p:txBody>
      </p:sp>
    </p:spTree>
    <p:extLst>
      <p:ext uri="{BB962C8B-B14F-4D97-AF65-F5344CB8AC3E}">
        <p14:creationId xmlns:p14="http://schemas.microsoft.com/office/powerpoint/2010/main" val="3559933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FA3AE46-C204-45B0-AB08-B4484B167CC7}"/>
              </a:ext>
            </a:extLst>
          </p:cNvPr>
          <p:cNvSpPr>
            <a:spLocks noGrp="1"/>
          </p:cNvSpPr>
          <p:nvPr>
            <p:ph type="sldNum" sz="quarter" idx="12"/>
          </p:nvPr>
        </p:nvSpPr>
        <p:spPr/>
        <p:txBody>
          <a:bodyPr/>
          <a:lstStyle/>
          <a:p>
            <a:fld id="{F923ED49-D744-4066-8B28-E413A5EA25A0}" type="slidenum">
              <a:rPr lang="zh-CN" altLang="en-US" smtClean="0"/>
              <a:pPr/>
              <a:t>7</a:t>
            </a:fld>
            <a:endParaRPr lang="zh-CN" altLang="en-US"/>
          </a:p>
        </p:txBody>
      </p:sp>
      <p:sp>
        <p:nvSpPr>
          <p:cNvPr id="4" name="文本框 3">
            <a:extLst>
              <a:ext uri="{FF2B5EF4-FFF2-40B4-BE49-F238E27FC236}">
                <a16:creationId xmlns:a16="http://schemas.microsoft.com/office/drawing/2014/main" id="{42470795-A1FF-4D90-AFBF-2235F37A2C38}"/>
              </a:ext>
            </a:extLst>
          </p:cNvPr>
          <p:cNvSpPr txBox="1"/>
          <p:nvPr/>
        </p:nvSpPr>
        <p:spPr>
          <a:xfrm>
            <a:off x="498376" y="680299"/>
            <a:ext cx="8147248" cy="5708871"/>
          </a:xfrm>
          <a:prstGeom prst="rect">
            <a:avLst/>
          </a:prstGeom>
          <a:noFill/>
        </p:spPr>
        <p:txBody>
          <a:bodyPr wrap="square" rtlCol="0">
            <a:spAutoFit/>
          </a:bodyPr>
          <a:lstStyle/>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根据加拿大国家银行工作报告，各发达国家有关公债买回方式，分为下列</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种：</a:t>
            </a:r>
          </a:p>
          <a:p>
            <a:pPr indent="421200" algn="just">
              <a:lnSpc>
                <a:spcPct val="135000"/>
              </a:lnSpc>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（一）竞价买回</a:t>
            </a:r>
            <a:endPar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执行程序与一般公债发行方式类似，由政府公告欲买回的债券额度、公债期别，一次买回一期或几期。</a:t>
            </a:r>
          </a:p>
          <a:p>
            <a:pPr indent="421200" algn="just">
              <a:lnSpc>
                <a:spcPct val="135000"/>
              </a:lnSpc>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（二）二级市场买回</a:t>
            </a:r>
          </a:p>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政府于二级市场直接向交易商买回公债，分为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利息通过</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柜台市场交易</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二种方式：</a:t>
            </a:r>
          </a:p>
          <a:p>
            <a:pPr indent="421200" algn="just">
              <a:lnSpc>
                <a:spcPct val="135000"/>
              </a:lnSpc>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．利息通过：中央银行就特定到期范围内的公债向主要交易商购买，其购买量不限定，在一定的时间内</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通常低于一小时</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由交易商向中央银行出价，只要出价利率通过中央银行所设标准者即可成交，可视为一种非正式型态的逆向拍卖。</a:t>
            </a:r>
          </a:p>
          <a:p>
            <a:pPr indent="421200" algn="just">
              <a:lnSpc>
                <a:spcPct val="135000"/>
              </a:lnSpc>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．柜台市场交易：政府委托特定机构</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公债交易商</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，在柜台买卖市场直接向其他的交易商买回公债，其买回公债的数量通常较逆向拍卖及利息通过为少。</a:t>
            </a:r>
          </a:p>
          <a:p>
            <a:pPr indent="421200" algn="just">
              <a:lnSpc>
                <a:spcPct val="135000"/>
              </a:lnSpc>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（三）公债调换</a:t>
            </a:r>
            <a:endPar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为避免持有人顾虑原有公债卖回后，可能无法中标新公债而降低其卖回意愿，因此政府以发行流通性佳的新公债，直接</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向原有持有人交换旧公债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。其可以两种模式办理：</a:t>
            </a:r>
          </a:p>
          <a:p>
            <a:pPr indent="421200" algn="just">
              <a:lnSpc>
                <a:spcPct val="135000"/>
              </a:lnSpc>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．竞价模式：由个别市场参与者向政府机构提出其希望的转换率和数量。</a:t>
            </a:r>
          </a:p>
          <a:p>
            <a:pPr indent="421200" algn="just">
              <a:lnSpc>
                <a:spcPct val="135000"/>
              </a:lnSpc>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．固定比率模式：由政府机构先行决定转换率，再由市场参与者直接提出其希望转换的数量。</a:t>
            </a:r>
          </a:p>
        </p:txBody>
      </p:sp>
    </p:spTree>
    <p:extLst>
      <p:ext uri="{BB962C8B-B14F-4D97-AF65-F5344CB8AC3E}">
        <p14:creationId xmlns:p14="http://schemas.microsoft.com/office/powerpoint/2010/main" val="2553250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我国提前购买国债的实践</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700833"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3029556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F8A425D-D27B-44F6-81FC-8F86AF45120A}"/>
              </a:ext>
            </a:extLst>
          </p:cNvPr>
          <p:cNvSpPr>
            <a:spLocks noGrp="1"/>
          </p:cNvSpPr>
          <p:nvPr>
            <p:ph type="sldNum" sz="quarter" idx="12"/>
          </p:nvPr>
        </p:nvSpPr>
        <p:spPr/>
        <p:txBody>
          <a:bodyPr/>
          <a:lstStyle/>
          <a:p>
            <a:fld id="{F923ED49-D744-4066-8B28-E413A5EA25A0}" type="slidenum">
              <a:rPr lang="zh-CN" altLang="en-US" smtClean="0"/>
              <a:pPr/>
              <a:t>9</a:t>
            </a:fld>
            <a:endParaRPr lang="zh-CN" altLang="en-US"/>
          </a:p>
        </p:txBody>
      </p:sp>
      <p:sp>
        <p:nvSpPr>
          <p:cNvPr id="4" name="文本框 3">
            <a:extLst>
              <a:ext uri="{FF2B5EF4-FFF2-40B4-BE49-F238E27FC236}">
                <a16:creationId xmlns:a16="http://schemas.microsoft.com/office/drawing/2014/main" id="{2E3D4ADD-B3D3-4DF7-8AE2-4648B9546626}"/>
              </a:ext>
            </a:extLst>
          </p:cNvPr>
          <p:cNvSpPr txBox="1"/>
          <p:nvPr/>
        </p:nvSpPr>
        <p:spPr>
          <a:xfrm>
            <a:off x="498376" y="680299"/>
            <a:ext cx="8147248" cy="5708871"/>
          </a:xfrm>
          <a:prstGeom prst="rect">
            <a:avLst/>
          </a:prstGeom>
          <a:noFill/>
        </p:spPr>
        <p:txBody>
          <a:bodyPr wrap="square" rtlCol="0">
            <a:spAutoFit/>
          </a:bodyPr>
          <a:lstStyle/>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为加强财政管理，提高资金使用效率，</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年国务院决定推行国库管理制度改革，目标是逐步建立</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单一国库集中收付管理制度</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。随着国库制度改革范围扩大，以前分散的财政资金逐步集中到国库账户中。国库库款余额较以前明显增加，加强国库现金管理日益紧迫。</a:t>
            </a:r>
          </a:p>
          <a:p>
            <a:pPr indent="421200" algn="just">
              <a:lnSpc>
                <a:spcPct val="135000"/>
              </a:lnSpc>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国债购回的市场交易方</a:t>
            </a:r>
          </a:p>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从国际经验看，国债提前兑付参与主体可以从内外两个层次中选取，</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内层</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是国债一级自营商与做市商，</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外层</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是其他持有人。面向全部持有人赎回的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优点</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是没有中间环节、操作层次少，赎回价格一般可由发行人直接确定，从而实现对赎回成本的准确控制；</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不足之处</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是发行人直接面向众多投资者，操作工作量巨大，而且由发行人直接进行宣传和营销的影响有限，不利于最大限度地挖掘赎回潜力。而通过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国债一级自营商或做市商赎回</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的利弊基本与上述情况相反。</a:t>
            </a:r>
          </a:p>
          <a:p>
            <a:pPr indent="421200" algn="just">
              <a:lnSpc>
                <a:spcPct val="135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我国的现实情况看，提前兑付国债的绝大部分由国债承销团成员持有，以竞争性招标的方式通过国债承销团成员提前兑付，有利于充分发挥承销团成员对现有国债管理制度与交易清算系统较为熟悉的优势，调动其从事国债业务的积极性。同时，可充分利用现有国债发行招标系统进行提前兑付反向招标，而其他投资者目前还不能直接使用该系统。因此，本次国债提前兑付参与主体限定为国债承销团成员，其他投资者只能通过承销团成员间接参与。</a:t>
            </a:r>
          </a:p>
        </p:txBody>
      </p:sp>
    </p:spTree>
    <p:extLst>
      <p:ext uri="{BB962C8B-B14F-4D97-AF65-F5344CB8AC3E}">
        <p14:creationId xmlns:p14="http://schemas.microsoft.com/office/powerpoint/2010/main" val="549078918"/>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5349</TotalTime>
  <Words>3192</Words>
  <Application>Microsoft Office PowerPoint</Application>
  <PresentationFormat>全屏显示(4:3)</PresentationFormat>
  <Paragraphs>120</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481</cp:revision>
  <cp:lastPrinted>2019-09-09T08:25:06Z</cp:lastPrinted>
  <dcterms:created xsi:type="dcterms:W3CDTF">2014-10-28T12:04:15Z</dcterms:created>
  <dcterms:modified xsi:type="dcterms:W3CDTF">2020-08-18T11:09:58Z</dcterms:modified>
</cp:coreProperties>
</file>