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vml" ContentType="application/vnd.openxmlformats-officedocument.vmlDrawing"/>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4"/>
  </p:notesMasterIdLst>
  <p:handoutMasterIdLst>
    <p:handoutMasterId r:id="rId35"/>
  </p:handoutMasterIdLst>
  <p:sldIdLst>
    <p:sldId id="257" r:id="rId2"/>
    <p:sldId id="361" r:id="rId3"/>
    <p:sldId id="367" r:id="rId4"/>
    <p:sldId id="362" r:id="rId5"/>
    <p:sldId id="398" r:id="rId6"/>
    <p:sldId id="399" r:id="rId7"/>
    <p:sldId id="400" r:id="rId8"/>
    <p:sldId id="401" r:id="rId9"/>
    <p:sldId id="403" r:id="rId10"/>
    <p:sldId id="370" r:id="rId11"/>
    <p:sldId id="407" r:id="rId12"/>
    <p:sldId id="404" r:id="rId13"/>
    <p:sldId id="371" r:id="rId14"/>
    <p:sldId id="379" r:id="rId15"/>
    <p:sldId id="380" r:id="rId16"/>
    <p:sldId id="372" r:id="rId17"/>
    <p:sldId id="373" r:id="rId18"/>
    <p:sldId id="375" r:id="rId19"/>
    <p:sldId id="405" r:id="rId20"/>
    <p:sldId id="376" r:id="rId21"/>
    <p:sldId id="377" r:id="rId22"/>
    <p:sldId id="381" r:id="rId23"/>
    <p:sldId id="382" r:id="rId24"/>
    <p:sldId id="383" r:id="rId25"/>
    <p:sldId id="384" r:id="rId26"/>
    <p:sldId id="406" r:id="rId27"/>
    <p:sldId id="385" r:id="rId28"/>
    <p:sldId id="431" r:id="rId29"/>
    <p:sldId id="387" r:id="rId30"/>
    <p:sldId id="388" r:id="rId31"/>
    <p:sldId id="389" r:id="rId32"/>
    <p:sldId id="390" r:id="rId33"/>
  </p:sldIdLst>
  <p:sldSz cx="9144000" cy="6858000" type="screen4x3"/>
  <p:notesSz cx="6805613" cy="9939338"/>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3">
          <p15:clr>
            <a:srgbClr val="A4A3A4"/>
          </p15:clr>
        </p15:guide>
        <p15:guide id="2" pos="285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83230"/>
    <a:srgbClr val="C0504D"/>
    <a:srgbClr val="C45E5C"/>
    <a:srgbClr val="B54441"/>
    <a:srgbClr val="B81A1A"/>
    <a:srgbClr val="CE767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1498" y="91"/>
      </p:cViewPr>
      <p:guideLst>
        <p:guide orient="horz" pos="2163"/>
        <p:guide pos="285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image" Target="../media/image8.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image" Target="../media/image10.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image" Target="../media/image13.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9841" cy="497444"/>
          </a:xfrm>
          <a:prstGeom prst="rect">
            <a:avLst/>
          </a:prstGeom>
        </p:spPr>
        <p:txBody>
          <a:bodyPr vert="horz" lIns="91541" tIns="45770" rIns="91541" bIns="45770" rtlCol="0"/>
          <a:lstStyle>
            <a:lvl1pPr algn="l">
              <a:defRPr sz="1200"/>
            </a:lvl1pPr>
          </a:lstStyle>
          <a:p>
            <a:endParaRPr lang="zh-CN" altLang="en-US"/>
          </a:p>
        </p:txBody>
      </p:sp>
      <p:sp>
        <p:nvSpPr>
          <p:cNvPr id="3" name="日期占位符 2"/>
          <p:cNvSpPr>
            <a:spLocks noGrp="1"/>
          </p:cNvSpPr>
          <p:nvPr>
            <p:ph type="dt" sz="quarter" idx="1"/>
          </p:nvPr>
        </p:nvSpPr>
        <p:spPr>
          <a:xfrm>
            <a:off x="3854183" y="0"/>
            <a:ext cx="2949841" cy="497444"/>
          </a:xfrm>
          <a:prstGeom prst="rect">
            <a:avLst/>
          </a:prstGeom>
        </p:spPr>
        <p:txBody>
          <a:bodyPr vert="horz" lIns="91541" tIns="45770" rIns="91541" bIns="45770" rtlCol="0"/>
          <a:lstStyle>
            <a:lvl1pPr algn="r">
              <a:defRPr sz="1200"/>
            </a:lvl1pPr>
          </a:lstStyle>
          <a:p>
            <a:fld id="{64719456-2835-4928-A281-68A0F9C2A5AA}" type="datetimeFigureOut">
              <a:rPr lang="zh-CN" altLang="en-US" smtClean="0"/>
              <a:t>2020-08-18</a:t>
            </a:fld>
            <a:endParaRPr lang="zh-CN" altLang="en-US"/>
          </a:p>
        </p:txBody>
      </p:sp>
      <p:sp>
        <p:nvSpPr>
          <p:cNvPr id="4" name="页脚占位符 3"/>
          <p:cNvSpPr>
            <a:spLocks noGrp="1"/>
          </p:cNvSpPr>
          <p:nvPr>
            <p:ph type="ftr" sz="quarter" idx="2"/>
          </p:nvPr>
        </p:nvSpPr>
        <p:spPr>
          <a:xfrm>
            <a:off x="0" y="9440305"/>
            <a:ext cx="2949841" cy="497444"/>
          </a:xfrm>
          <a:prstGeom prst="rect">
            <a:avLst/>
          </a:prstGeom>
        </p:spPr>
        <p:txBody>
          <a:bodyPr vert="horz" lIns="91541" tIns="45770" rIns="91541" bIns="4577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54183" y="9440305"/>
            <a:ext cx="2949841" cy="497444"/>
          </a:xfrm>
          <a:prstGeom prst="rect">
            <a:avLst/>
          </a:prstGeom>
        </p:spPr>
        <p:txBody>
          <a:bodyPr vert="horz" lIns="91541" tIns="45770" rIns="91541" bIns="45770" rtlCol="0" anchor="b"/>
          <a:lstStyle>
            <a:lvl1pPr algn="r">
              <a:defRPr sz="1200"/>
            </a:lvl1pPr>
          </a:lstStyle>
          <a:p>
            <a:fld id="{8A5F2980-1293-457D-A001-1832DD1489BB}"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9099" cy="496967"/>
          </a:xfrm>
          <a:prstGeom prst="rect">
            <a:avLst/>
          </a:prstGeom>
        </p:spPr>
        <p:txBody>
          <a:bodyPr vert="horz" lIns="91541" tIns="45770" rIns="91541" bIns="45770" rtlCol="0"/>
          <a:lstStyle>
            <a:lvl1pPr algn="l">
              <a:defRPr sz="1200"/>
            </a:lvl1pPr>
          </a:lstStyle>
          <a:p>
            <a:endParaRPr lang="zh-CN" altLang="en-US"/>
          </a:p>
        </p:txBody>
      </p:sp>
      <p:sp>
        <p:nvSpPr>
          <p:cNvPr id="3" name="日期占位符 2"/>
          <p:cNvSpPr>
            <a:spLocks noGrp="1"/>
          </p:cNvSpPr>
          <p:nvPr>
            <p:ph type="dt" idx="1"/>
          </p:nvPr>
        </p:nvSpPr>
        <p:spPr>
          <a:xfrm>
            <a:off x="3854940" y="0"/>
            <a:ext cx="2949099" cy="496967"/>
          </a:xfrm>
          <a:prstGeom prst="rect">
            <a:avLst/>
          </a:prstGeom>
        </p:spPr>
        <p:txBody>
          <a:bodyPr vert="horz" lIns="91541" tIns="45770" rIns="91541" bIns="45770" rtlCol="0"/>
          <a:lstStyle>
            <a:lvl1pPr algn="r">
              <a:defRPr sz="1200"/>
            </a:lvl1pPr>
          </a:lstStyle>
          <a:p>
            <a:fld id="{46213B63-BE5A-4FA6-87AB-48DCD7231004}" type="datetimeFigureOut">
              <a:rPr lang="zh-CN" altLang="en-US" smtClean="0"/>
              <a:t>2020-08-18</a:t>
            </a:fld>
            <a:endParaRPr lang="zh-CN" altLang="en-US"/>
          </a:p>
        </p:txBody>
      </p:sp>
      <p:sp>
        <p:nvSpPr>
          <p:cNvPr id="4" name="幻灯片图像占位符 3"/>
          <p:cNvSpPr>
            <a:spLocks noGrp="1" noRot="1" noChangeAspect="1"/>
          </p:cNvSpPr>
          <p:nvPr>
            <p:ph type="sldImg" idx="2"/>
          </p:nvPr>
        </p:nvSpPr>
        <p:spPr>
          <a:xfrm>
            <a:off x="919163" y="746125"/>
            <a:ext cx="4967287" cy="3725863"/>
          </a:xfrm>
          <a:prstGeom prst="rect">
            <a:avLst/>
          </a:prstGeom>
          <a:noFill/>
          <a:ln w="12700">
            <a:solidFill>
              <a:prstClr val="black"/>
            </a:solidFill>
          </a:ln>
        </p:spPr>
        <p:txBody>
          <a:bodyPr vert="horz" lIns="91541" tIns="45770" rIns="91541" bIns="45770" rtlCol="0" anchor="ctr"/>
          <a:lstStyle/>
          <a:p>
            <a:endParaRPr lang="zh-CN" altLang="en-US"/>
          </a:p>
        </p:txBody>
      </p:sp>
      <p:sp>
        <p:nvSpPr>
          <p:cNvPr id="5" name="备注占位符 4"/>
          <p:cNvSpPr>
            <a:spLocks noGrp="1"/>
          </p:cNvSpPr>
          <p:nvPr>
            <p:ph type="body" sz="quarter" idx="3"/>
          </p:nvPr>
        </p:nvSpPr>
        <p:spPr>
          <a:xfrm>
            <a:off x="680562" y="4721186"/>
            <a:ext cx="5444490" cy="4472702"/>
          </a:xfrm>
          <a:prstGeom prst="rect">
            <a:avLst/>
          </a:prstGeom>
        </p:spPr>
        <p:txBody>
          <a:bodyPr vert="horz" lIns="91541" tIns="45770" rIns="91541" bIns="4577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440647"/>
            <a:ext cx="2949099" cy="496967"/>
          </a:xfrm>
          <a:prstGeom prst="rect">
            <a:avLst/>
          </a:prstGeom>
        </p:spPr>
        <p:txBody>
          <a:bodyPr vert="horz" lIns="91541" tIns="45770" rIns="91541" bIns="4577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54940" y="9440647"/>
            <a:ext cx="2949099" cy="496967"/>
          </a:xfrm>
          <a:prstGeom prst="rect">
            <a:avLst/>
          </a:prstGeom>
        </p:spPr>
        <p:txBody>
          <a:bodyPr vert="horz" lIns="91541" tIns="45770" rIns="91541" bIns="45770" rtlCol="0" anchor="b"/>
          <a:lstStyle>
            <a:lvl1pPr algn="r">
              <a:defRPr sz="1200"/>
            </a:lvl1pPr>
          </a:lstStyle>
          <a:p>
            <a:fld id="{AC79B8D5-E041-4676-B01A-3711C31D4727}"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FEC64B18-8D32-40D2-A41F-46CC6ED2F309}" type="datetime1">
              <a:rPr lang="zh-CN" altLang="en-US" smtClean="0"/>
              <a:t>2020-08-18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923ED49-D744-4066-8B28-E413A5EA25A0}"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内容提纲">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2A695BA6-E5E3-40C7-B288-73EF1A1EDBFA}" type="datetime1">
              <a:rPr lang="zh-CN" altLang="en-US" smtClean="0"/>
              <a:t>2020-08-18</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30F11AE2-8E3C-4A92-9BBF-8CC289021EE2}" type="slidenum">
              <a:rPr lang="zh-CN" altLang="en-US"/>
              <a:t>‹#›</a:t>
            </a:fld>
            <a:endParaRPr lang="zh-CN" altLang="en-US"/>
          </a:p>
        </p:txBody>
      </p:sp>
      <p:pic>
        <p:nvPicPr>
          <p:cNvPr id="6"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492500" y="647700"/>
            <a:ext cx="5616575"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Masters/_rels/slideMaster1.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theme" Target="../theme/theme1.xml"/><Relationship Id="rId7"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jpe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889"/>
            <a:ext cx="9144000" cy="6858000"/>
          </a:xfrm>
          <a:prstGeom prst="rect">
            <a:avLst/>
          </a:prstGeom>
          <a:blipFill dpi="0" rotWithShape="1">
            <a:blip r:embed="rId5"/>
            <a:srcRect/>
            <a:tile tx="0" ty="0" sx="100000" sy="100000" flip="none" algn="tl"/>
          </a:blipFill>
        </p:spPr>
      </p:pic>
      <p:sp>
        <p:nvSpPr>
          <p:cNvPr id="3" name="矩形 2"/>
          <p:cNvSpPr/>
          <p:nvPr userDrawn="1"/>
        </p:nvSpPr>
        <p:spPr>
          <a:xfrm>
            <a:off x="0" y="0"/>
            <a:ext cx="9144000" cy="68580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46000A-C4A4-4253-AE5B-9F85619A0101}" type="datetime1">
              <a:rPr lang="zh-CN" altLang="en-US" smtClean="0"/>
              <a:t>2020-08-18</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23ED49-D744-4066-8B28-E413A5EA25A0}" type="slidenum">
              <a:rPr lang="zh-CN" altLang="en-US" smtClean="0"/>
              <a:t>‹#›</a:t>
            </a:fld>
            <a:endParaRPr lang="zh-CN" altLang="en-US"/>
          </a:p>
        </p:txBody>
      </p:sp>
      <p:pic>
        <p:nvPicPr>
          <p:cNvPr id="8" name="Picture 3"/>
          <p:cNvPicPr>
            <a:picLocks noChangeAspect="1" noChangeArrowheads="1"/>
          </p:cNvPicPr>
          <p:nvPr userDrawn="1"/>
        </p:nvPicPr>
        <p:blipFill>
          <a:blip r:embed="rId6" cstate="print"/>
          <a:srcRect/>
          <a:stretch>
            <a:fillRect/>
          </a:stretch>
        </p:blipFill>
        <p:spPr bwMode="auto">
          <a:xfrm>
            <a:off x="2737731" y="647700"/>
            <a:ext cx="6409283" cy="45719"/>
          </a:xfrm>
          <a:prstGeom prst="rect">
            <a:avLst/>
          </a:prstGeom>
          <a:noFill/>
          <a:ln w="9525">
            <a:noFill/>
            <a:miter lim="800000"/>
            <a:headEnd/>
            <a:tailEnd/>
          </a:ln>
        </p:spPr>
      </p:pic>
      <p:sp>
        <p:nvSpPr>
          <p:cNvPr id="10" name="TextBox 9"/>
          <p:cNvSpPr txBox="1"/>
          <p:nvPr userDrawn="1"/>
        </p:nvSpPr>
        <p:spPr>
          <a:xfrm>
            <a:off x="2807970" y="185420"/>
            <a:ext cx="4536440" cy="398780"/>
          </a:xfrm>
          <a:prstGeom prst="rect">
            <a:avLst/>
          </a:prstGeom>
          <a:noFill/>
        </p:spPr>
        <p:txBody>
          <a:bodyPr wrap="square" rtlCol="0">
            <a:spAutoFit/>
          </a:bodyPr>
          <a:lstStyle/>
          <a:p>
            <a:r>
              <a:rPr lang="zh-CN" altLang="en-US" sz="2000" b="1" dirty="0">
                <a:solidFill>
                  <a:srgbClr val="883230"/>
                </a:solidFill>
                <a:latin typeface="微软雅黑" panose="020B0503020204020204" pitchFamily="34" charset="-122"/>
                <a:ea typeface="微软雅黑" panose="020B0503020204020204" pitchFamily="34" charset="-122"/>
              </a:rPr>
              <a:t>第十二</a:t>
            </a:r>
            <a:r>
              <a:rPr lang="zh-CN" altLang="en-US" sz="2000" b="1" kern="1200" dirty="0">
                <a:solidFill>
                  <a:srgbClr val="883230"/>
                </a:solidFill>
                <a:latin typeface="微软雅黑" panose="020B0503020204020204" pitchFamily="34" charset="-122"/>
                <a:ea typeface="微软雅黑" panose="020B0503020204020204" pitchFamily="34" charset="-122"/>
                <a:cs typeface="+mn-cs"/>
              </a:rPr>
              <a:t>章：</a:t>
            </a:r>
            <a:r>
              <a:rPr lang="zh-CN" altLang="en-US" sz="2000" b="1" kern="1200" dirty="0">
                <a:solidFill>
                  <a:srgbClr val="883230"/>
                </a:solidFill>
                <a:latin typeface="微软雅黑" panose="020B0503020204020204" pitchFamily="34" charset="-122"/>
                <a:ea typeface="微软雅黑" panose="020B0503020204020204" pitchFamily="34" charset="-122"/>
                <a:cs typeface="+mn-cs"/>
                <a:sym typeface="+mn-ea"/>
              </a:rPr>
              <a:t>政府债务规模的分析</a:t>
            </a:r>
            <a:endParaRPr lang="zh-CN" altLang="en-US" sz="2000" b="1" kern="1200" dirty="0">
              <a:solidFill>
                <a:srgbClr val="883230"/>
              </a:solidFill>
              <a:latin typeface="微软雅黑" panose="020B0503020204020204" pitchFamily="34" charset="-122"/>
              <a:ea typeface="微软雅黑" panose="020B0503020204020204" pitchFamily="34" charset="-122"/>
              <a:cs typeface="+mn-cs"/>
            </a:endParaRPr>
          </a:p>
        </p:txBody>
      </p:sp>
      <p:pic>
        <p:nvPicPr>
          <p:cNvPr id="17" name="图片 16"/>
          <p:cNvPicPr>
            <a:picLocks noChangeAspect="1"/>
          </p:cNvPicPr>
          <p:nvPr userDrawn="1"/>
        </p:nvPicPr>
        <p:blipFill>
          <a:blip r:embed="rId7">
            <a:extLst>
              <a:ext uri="{BEBA8EAE-BF5A-486C-A8C5-ECC9F3942E4B}">
                <a14:imgProps xmlns:a14="http://schemas.microsoft.com/office/drawing/2010/main">
                  <a14:imgLayer r:embed="rId8">
                    <a14:imgEffect>
                      <a14:saturation sat="33000"/>
                    </a14:imgEffect>
                  </a14:imgLayer>
                </a14:imgProps>
              </a:ext>
              <a:ext uri="{28A0092B-C50C-407E-A947-70E740481C1C}">
                <a14:useLocalDpi xmlns:a14="http://schemas.microsoft.com/office/drawing/2010/main" val="0"/>
              </a:ext>
            </a:extLst>
          </a:blip>
          <a:stretch>
            <a:fillRect/>
          </a:stretch>
        </p:blipFill>
        <p:spPr>
          <a:xfrm>
            <a:off x="323528" y="-55685"/>
            <a:ext cx="2088232" cy="959874"/>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4.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5.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6.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9.wmf"/><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8.wmf"/><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8" Type="http://schemas.openxmlformats.org/officeDocument/2006/relationships/image" Target="../media/image12.wmf"/><Relationship Id="rId3" Type="http://schemas.openxmlformats.org/officeDocument/2006/relationships/oleObject" Target="../embeddings/oleObject3.bin"/><Relationship Id="rId7" Type="http://schemas.openxmlformats.org/officeDocument/2006/relationships/oleObject" Target="../embeddings/oleObject5.bin"/><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image" Target="../media/image11.wmf"/><Relationship Id="rId5" Type="http://schemas.openxmlformats.org/officeDocument/2006/relationships/oleObject" Target="../embeddings/oleObject4.bin"/><Relationship Id="rId4" Type="http://schemas.openxmlformats.org/officeDocument/2006/relationships/image" Target="../media/image10.wmf"/></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image" Target="../media/image14.wmf"/><Relationship Id="rId5" Type="http://schemas.openxmlformats.org/officeDocument/2006/relationships/oleObject" Target="../embeddings/oleObject7.bin"/><Relationship Id="rId4" Type="http://schemas.openxmlformats.org/officeDocument/2006/relationships/image" Target="../media/image13.w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1.xml"/><Relationship Id="rId1" Type="http://schemas.openxmlformats.org/officeDocument/2006/relationships/vmlDrawing" Target="../drawings/vmlDrawing4.vml"/><Relationship Id="rId4" Type="http://schemas.openxmlformats.org/officeDocument/2006/relationships/image" Target="../media/image15.wmf"/></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130034"/>
            <a:ext cx="9194697" cy="6988034"/>
            <a:chOff x="0" y="-130034"/>
            <a:chExt cx="9194697" cy="6988034"/>
          </a:xfrm>
        </p:grpSpPr>
        <p:pic>
          <p:nvPicPr>
            <p:cNvPr id="14" name="图片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l="312" r="21369" b="30130"/>
            <a:stretch>
              <a:fillRect/>
            </a:stretch>
          </p:blipFill>
          <p:spPr>
            <a:xfrm>
              <a:off x="0" y="4456758"/>
              <a:ext cx="9144000" cy="2401242"/>
            </a:xfrm>
            <a:prstGeom prst="rect">
              <a:avLst/>
            </a:prstGeom>
          </p:spPr>
        </p:pic>
        <p:pic>
          <p:nvPicPr>
            <p:cNvPr id="3" name="图片 2" descr="ae0cee267f1ee9feed0c653156ff6309"/>
            <p:cNvPicPr>
              <a:picLocks noChangeAspect="1"/>
            </p:cNvPicPr>
            <p:nvPr/>
          </p:nvPicPr>
          <p:blipFill>
            <a:blip r:embed="rId4"/>
            <a:stretch>
              <a:fillRect/>
            </a:stretch>
          </p:blipFill>
          <p:spPr>
            <a:xfrm>
              <a:off x="6606154" y="-130034"/>
              <a:ext cx="2588543" cy="2058220"/>
            </a:xfrm>
            <a:prstGeom prst="rect">
              <a:avLst/>
            </a:prstGeom>
          </p:spPr>
        </p:pic>
      </p:grpSp>
      <p:sp>
        <p:nvSpPr>
          <p:cNvPr id="8" name="TextBox 7"/>
          <p:cNvSpPr txBox="1"/>
          <p:nvPr/>
        </p:nvSpPr>
        <p:spPr>
          <a:xfrm>
            <a:off x="452755" y="1764067"/>
            <a:ext cx="8234045" cy="1933414"/>
          </a:xfrm>
          <a:prstGeom prst="rect">
            <a:avLst/>
          </a:prstGeom>
          <a:noFill/>
        </p:spPr>
        <p:txBody>
          <a:bodyPr wrap="square">
            <a:spAutoFit/>
          </a:bodyPr>
          <a:lstStyle/>
          <a:p>
            <a:pPr algn="ctr" fontAlgn="auto">
              <a:lnSpc>
                <a:spcPct val="150000"/>
              </a:lnSpc>
              <a:spcBef>
                <a:spcPts val="0"/>
              </a:spcBef>
              <a:spcAft>
                <a:spcPts val="0"/>
              </a:spcAft>
              <a:defRPr/>
            </a:pPr>
            <a:r>
              <a:rPr lang="zh-CN" altLang="en-US" sz="4800" b="1" spc="300" dirty="0">
                <a:solidFill>
                  <a:srgbClr val="740000"/>
                </a:solidFill>
                <a:latin typeface="微软雅黑" panose="020B0503020204020204" pitchFamily="34" charset="-122"/>
                <a:ea typeface="微软雅黑" panose="020B0503020204020204" pitchFamily="34" charset="-122"/>
              </a:rPr>
              <a:t>公债学</a:t>
            </a:r>
            <a:endParaRPr lang="en-US" altLang="zh-CN" sz="4800" b="1" spc="300" dirty="0">
              <a:solidFill>
                <a:srgbClr val="740000"/>
              </a:solidFill>
              <a:latin typeface="微软雅黑" panose="020B0503020204020204" pitchFamily="34" charset="-122"/>
              <a:ea typeface="微软雅黑" panose="020B0503020204020204" pitchFamily="34" charset="-122"/>
            </a:endParaRPr>
          </a:p>
          <a:p>
            <a:pPr algn="ctr" fontAlgn="auto">
              <a:lnSpc>
                <a:spcPct val="150000"/>
              </a:lnSpc>
              <a:spcBef>
                <a:spcPts val="0"/>
              </a:spcBef>
              <a:spcAft>
                <a:spcPts val="0"/>
              </a:spcAft>
              <a:defRPr/>
            </a:pPr>
            <a:r>
              <a:rPr lang="zh-CN" altLang="en-US" sz="3600" b="1" spc="300" dirty="0">
                <a:solidFill>
                  <a:srgbClr val="740000"/>
                </a:solidFill>
                <a:latin typeface="微软雅黑" panose="020B0503020204020204" pitchFamily="34" charset="-122"/>
                <a:ea typeface="微软雅黑" panose="020B0503020204020204" pitchFamily="34" charset="-122"/>
              </a:rPr>
              <a:t>第十二章   政府债务规模的分析</a:t>
            </a:r>
          </a:p>
        </p:txBody>
      </p:sp>
      <p:sp>
        <p:nvSpPr>
          <p:cNvPr id="9" name="灯片编号占位符 8"/>
          <p:cNvSpPr>
            <a:spLocks noGrp="1"/>
          </p:cNvSpPr>
          <p:nvPr>
            <p:ph type="sldNum" sz="quarter" idx="12"/>
          </p:nvPr>
        </p:nvSpPr>
        <p:spPr/>
        <p:txBody>
          <a:bodyPr/>
          <a:lstStyle/>
          <a:p>
            <a:fld id="{F923ED49-D744-4066-8B28-E413A5EA25A0}" type="slidenum">
              <a:rPr lang="zh-CN" altLang="en-US" smtClean="0"/>
              <a:t>1</a:t>
            </a:fld>
            <a:endParaRPr lang="zh-CN" altLang="en-US"/>
          </a:p>
        </p:txBody>
      </p:sp>
      <p:sp>
        <p:nvSpPr>
          <p:cNvPr id="5" name="Text Box 4">
            <a:extLst>
              <a:ext uri="{FF2B5EF4-FFF2-40B4-BE49-F238E27FC236}">
                <a16:creationId xmlns:a16="http://schemas.microsoft.com/office/drawing/2014/main" id="{7DED6DD0-2D23-48D0-8A1A-B0D9E5D64AA7}"/>
              </a:ext>
            </a:extLst>
          </p:cNvPr>
          <p:cNvSpPr txBox="1">
            <a:spLocks noChangeArrowheads="1"/>
          </p:cNvSpPr>
          <p:nvPr/>
        </p:nvSpPr>
        <p:spPr bwMode="auto">
          <a:xfrm>
            <a:off x="1871684" y="4915983"/>
            <a:ext cx="5400600" cy="961289"/>
          </a:xfrm>
          <a:prstGeom prst="rect">
            <a:avLst/>
          </a:prstGeom>
          <a:noFill/>
          <a:ln>
            <a:noFill/>
          </a:ln>
          <a:effectLst/>
        </p:spPr>
        <p:txBody>
          <a:bodyPr wrap="square">
            <a:spAutoFit/>
          </a:bodyPr>
          <a:lstStyle/>
          <a:p>
            <a:pPr algn="ctr">
              <a:lnSpc>
                <a:spcPct val="150000"/>
              </a:lnSpc>
              <a:defRPr/>
            </a:pPr>
            <a:r>
              <a:rPr lang="zh-CN" altLang="en-US" sz="2000" b="1" spc="300" dirty="0">
                <a:solidFill>
                  <a:srgbClr val="000000"/>
                </a:solidFill>
                <a:latin typeface="微软雅黑" panose="020B0503020204020204" pitchFamily="34" charset="-122"/>
                <a:ea typeface="微软雅黑" panose="020B0503020204020204" pitchFamily="34" charset="-122"/>
              </a:rPr>
              <a:t>上海财经大学公共经济与管理学院</a:t>
            </a:r>
            <a:endParaRPr lang="en-US" altLang="zh-CN" sz="2000" b="1" spc="300" dirty="0">
              <a:solidFill>
                <a:srgbClr val="000000"/>
              </a:solidFill>
              <a:latin typeface="微软雅黑" panose="020B0503020204020204" pitchFamily="34" charset="-122"/>
              <a:ea typeface="微软雅黑" panose="020B0503020204020204" pitchFamily="34" charset="-122"/>
            </a:endParaRPr>
          </a:p>
          <a:p>
            <a:pPr algn="ctr">
              <a:lnSpc>
                <a:spcPct val="150000"/>
              </a:lnSpc>
              <a:defRPr/>
            </a:pPr>
            <a:r>
              <a:rPr lang="zh-CN" altLang="en-US" sz="2000" b="1" spc="300" dirty="0">
                <a:solidFill>
                  <a:srgbClr val="000000"/>
                </a:solidFill>
                <a:latin typeface="微软雅黑" panose="020B0503020204020204" pitchFamily="34" charset="-122"/>
                <a:ea typeface="微软雅黑" panose="020B0503020204020204" pitchFamily="34" charset="-122"/>
              </a:rPr>
              <a:t>郑春荣  教授</a:t>
            </a:r>
            <a:endParaRPr lang="en-US" altLang="zh-CN" sz="2000" b="1" spc="300"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t>10</a:t>
            </a:fld>
            <a:endParaRPr lang="zh-CN" altLang="en-US"/>
          </a:p>
        </p:txBody>
      </p:sp>
      <p:sp>
        <p:nvSpPr>
          <p:cNvPr id="4" name="文本框 3"/>
          <p:cNvSpPr txBox="1"/>
          <p:nvPr/>
        </p:nvSpPr>
        <p:spPr>
          <a:xfrm>
            <a:off x="159385" y="880745"/>
            <a:ext cx="8666480" cy="5195570"/>
          </a:xfrm>
          <a:prstGeom prst="rect">
            <a:avLst/>
          </a:prstGeom>
          <a:noFill/>
        </p:spPr>
        <p:txBody>
          <a:bodyPr wrap="square" rtlCol="0">
            <a:spAutoFit/>
          </a:bodyPr>
          <a:lstStyle/>
          <a:p>
            <a:pPr indent="533400" algn="just" fontAlgn="auto">
              <a:lnSpc>
                <a:spcPts val="2500"/>
              </a:lnSpc>
              <a:spcBef>
                <a:spcPts val="600"/>
              </a:spcBef>
              <a:spcAft>
                <a:spcPts val="600"/>
              </a:spcAft>
              <a:extLst>
                <a:ext uri="{35155182-B16C-46BC-9424-99874614C6A1}">
                  <wpsdc:indentchars xmlns="" xmlns:wpsdc="http://www.wps.cn/officeDocument/2017/drawingmlCustomData" val="150" checksum="305416964"/>
                </a:ext>
              </a:extLst>
            </a:pPr>
            <a:r>
              <a:rPr lang="zh-CN" altLang="en-US" sz="2800" b="1" dirty="0">
                <a:latin typeface="微软雅黑" panose="020B0503020204020204" pitchFamily="34" charset="-122"/>
                <a:ea typeface="微软雅黑" panose="020B0503020204020204" pitchFamily="34" charset="-122"/>
              </a:rPr>
              <a:t>一、通货膨胀</a:t>
            </a:r>
            <a:endParaRPr lang="zh-CN" altLang="en-US" sz="2400" b="1" dirty="0">
              <a:latin typeface="微软雅黑" panose="020B0503020204020204" pitchFamily="34" charset="-122"/>
              <a:ea typeface="微软雅黑" panose="020B0503020204020204" pitchFamily="34" charset="-122"/>
            </a:endParaRPr>
          </a:p>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zh-CN" altLang="en-US" dirty="0">
                <a:latin typeface="微软雅黑" panose="020B0503020204020204" pitchFamily="34" charset="-122"/>
                <a:ea typeface="微软雅黑" panose="020B0503020204020204" pitchFamily="34" charset="-122"/>
              </a:rPr>
              <a:t>政府债务分为名义债务与实际债务。政府公布的财政赤字都是未经通货膨胀调整的。</a:t>
            </a:r>
            <a:r>
              <a:rPr lang="zh-CN" altLang="en-US" b="1" dirty="0">
                <a:solidFill>
                  <a:srgbClr val="C00000"/>
                </a:solidFill>
                <a:latin typeface="微软雅黑" panose="020B0503020204020204" pitchFamily="34" charset="-122"/>
                <a:ea typeface="微软雅黑" panose="020B0503020204020204" pitchFamily="34" charset="-122"/>
              </a:rPr>
              <a:t>如果存在通货膨胀，那么每年政府债务的实际价值是减少的</a:t>
            </a:r>
            <a:r>
              <a:rPr lang="zh-CN" altLang="en-US" dirty="0">
                <a:latin typeface="微软雅黑" panose="020B0503020204020204" pitchFamily="34" charset="-122"/>
                <a:ea typeface="微软雅黑" panose="020B0503020204020204" pitchFamily="34" charset="-122"/>
              </a:rPr>
              <a:t>。实际利率等于名义利率减去通货膨胀率。</a:t>
            </a:r>
          </a:p>
          <a:p>
            <a:pPr indent="533400" algn="just" fontAlgn="auto">
              <a:lnSpc>
                <a:spcPts val="2500"/>
              </a:lnSpc>
              <a:spcBef>
                <a:spcPts val="600"/>
              </a:spcBef>
              <a:spcAft>
                <a:spcPts val="600"/>
              </a:spcAft>
              <a:buClrTx/>
              <a:buSzTx/>
              <a:buFontTx/>
              <a:extLst>
                <a:ext uri="{35155182-B16C-46BC-9424-99874614C6A1}">
                  <wpsdc:indentchars xmlns="" xmlns:wpsdc="http://www.wps.cn/officeDocument/2017/drawingmlCustomData" val="150" checksum="305416964"/>
                </a:ext>
              </a:extLst>
            </a:pPr>
            <a:r>
              <a:rPr lang="zh-CN" altLang="en-US" sz="2800" b="1" dirty="0">
                <a:latin typeface="微软雅黑" panose="020B0503020204020204" pitchFamily="34" charset="-122"/>
                <a:ea typeface="微软雅黑" panose="020B0503020204020204" pitchFamily="34" charset="-122"/>
              </a:rPr>
              <a:t>二、利率波动下的政府债务市值变化</a:t>
            </a:r>
          </a:p>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zh-CN" altLang="en-US" b="1" dirty="0">
                <a:solidFill>
                  <a:srgbClr val="C00000"/>
                </a:solidFill>
                <a:latin typeface="微软雅黑" panose="020B0503020204020204" pitchFamily="34" charset="-122"/>
                <a:ea typeface="微软雅黑" panose="020B0503020204020204" pitchFamily="34" charset="-122"/>
              </a:rPr>
              <a:t>债券的市场价值和名义价值</a:t>
            </a:r>
            <a:r>
              <a:rPr lang="zh-CN" altLang="en-US" dirty="0">
                <a:latin typeface="微软雅黑" panose="020B0503020204020204" pitchFamily="34" charset="-122"/>
                <a:ea typeface="微软雅黑" panose="020B0503020204020204" pitchFamily="34" charset="-122"/>
              </a:rPr>
              <a:t>概念提供了互补的分析视角。通过比较政府债务的市场价值和名义价值，可以容易地监控债务估值效应，追踪利率和收益率的变化（包括市场参与者对政府信用的评价变化及其市场影响）及其影响。</a:t>
            </a:r>
          </a:p>
          <a:p>
            <a:pPr indent="533400" algn="just" fontAlgn="auto">
              <a:lnSpc>
                <a:spcPts val="2500"/>
              </a:lnSpc>
              <a:spcBef>
                <a:spcPts val="600"/>
              </a:spcBef>
              <a:spcAft>
                <a:spcPts val="600"/>
              </a:spcAft>
              <a:extLst>
                <a:ext uri="{35155182-B16C-46BC-9424-99874614C6A1}">
                  <wpsdc:indentchars xmlns="" xmlns:wpsdc="http://www.wps.cn/officeDocument/2017/drawingmlCustomData" val="150" checksum="305416964"/>
                </a:ext>
              </a:extLst>
            </a:pPr>
            <a:r>
              <a:rPr lang="zh-CN" altLang="en-US" sz="2800" b="1" dirty="0">
                <a:latin typeface="微软雅黑" panose="020B0503020204020204" pitchFamily="34" charset="-122"/>
                <a:ea typeface="微软雅黑" panose="020B0503020204020204" pitchFamily="34" charset="-122"/>
              </a:rPr>
              <a:t>三、隐性负债与或有负债</a:t>
            </a:r>
          </a:p>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en-US" altLang="zh-CN" b="1" dirty="0">
                <a:solidFill>
                  <a:srgbClr val="C00000"/>
                </a:solidFill>
                <a:latin typeface="微软雅黑" panose="020B0503020204020204" pitchFamily="34" charset="-122"/>
                <a:ea typeface="微软雅黑" panose="020B0503020204020204" pitchFamily="34" charset="-122"/>
              </a:rPr>
              <a:t>1.</a:t>
            </a:r>
            <a:r>
              <a:rPr lang="zh-CN" altLang="en-US" b="1" dirty="0">
                <a:solidFill>
                  <a:srgbClr val="C00000"/>
                </a:solidFill>
                <a:latin typeface="微软雅黑" panose="020B0503020204020204" pitchFamily="34" charset="-122"/>
                <a:ea typeface="微软雅黑" panose="020B0503020204020204" pitchFamily="34" charset="-122"/>
              </a:rPr>
              <a:t>隐性负债。</a:t>
            </a:r>
            <a:r>
              <a:rPr lang="zh-CN" altLang="en-US" dirty="0">
                <a:latin typeface="微软雅黑" panose="020B0503020204020204" pitchFamily="34" charset="-122"/>
                <a:ea typeface="微软雅黑" panose="020B0503020204020204" pitchFamily="34" charset="-122"/>
              </a:rPr>
              <a:t>政府常常通过立法对未来支出项目进行承诺，从而形成了隐性的负债。</a:t>
            </a:r>
          </a:p>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en-US" altLang="zh-CN" b="1" dirty="0">
                <a:solidFill>
                  <a:srgbClr val="C00000"/>
                </a:solidFill>
                <a:latin typeface="微软雅黑" panose="020B0503020204020204" pitchFamily="34" charset="-122"/>
                <a:ea typeface="微软雅黑" panose="020B0503020204020204" pitchFamily="34" charset="-122"/>
              </a:rPr>
              <a:t>2.</a:t>
            </a:r>
            <a:r>
              <a:rPr lang="zh-CN" altLang="en-US" b="1" dirty="0">
                <a:solidFill>
                  <a:srgbClr val="C00000"/>
                </a:solidFill>
                <a:latin typeface="微软雅黑" panose="020B0503020204020204" pitchFamily="34" charset="-122"/>
                <a:ea typeface="微软雅黑" panose="020B0503020204020204" pitchFamily="34" charset="-122"/>
              </a:rPr>
              <a:t>或有负债。</a:t>
            </a:r>
            <a:r>
              <a:rPr lang="zh-CN" altLang="en-US" dirty="0">
                <a:latin typeface="微软雅黑" panose="020B0503020204020204" pitchFamily="34" charset="-122"/>
                <a:ea typeface="微软雅黑" panose="020B0503020204020204" pitchFamily="34" charset="-122"/>
              </a:rPr>
              <a:t>或有负债在经济景气时也许并不容易被发现，但在经济萧条或暴发金融危机时，或有负债很可能转变成显性负债。因此，政府对或有负债的监控非常重要，是社会经济风险的最终承担者。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t>11</a:t>
            </a:fld>
            <a:endParaRPr lang="zh-CN" altLang="en-US"/>
          </a:p>
        </p:txBody>
      </p:sp>
      <p:sp>
        <p:nvSpPr>
          <p:cNvPr id="3" name="文本框 2"/>
          <p:cNvSpPr txBox="1"/>
          <p:nvPr/>
        </p:nvSpPr>
        <p:spPr>
          <a:xfrm>
            <a:off x="192405" y="717550"/>
            <a:ext cx="8707120" cy="5849620"/>
          </a:xfrm>
          <a:prstGeom prst="rect">
            <a:avLst/>
          </a:prstGeom>
          <a:noFill/>
        </p:spPr>
        <p:txBody>
          <a:bodyPr wrap="square" rtlCol="0">
            <a:spAutoFit/>
          </a:bodyPr>
          <a:lstStyle/>
          <a:p>
            <a:pPr indent="533400" algn="just" fontAlgn="auto">
              <a:lnSpc>
                <a:spcPts val="2500"/>
              </a:lnSpc>
              <a:spcBef>
                <a:spcPts val="600"/>
              </a:spcBef>
              <a:spcAft>
                <a:spcPts val="600"/>
              </a:spcAft>
              <a:buClrTx/>
              <a:buSzTx/>
              <a:buFontTx/>
              <a:extLst>
                <a:ext uri="{35155182-B16C-46BC-9424-99874614C6A1}">
                  <wpsdc:indentchars xmlns="" xmlns:wpsdc="http://www.wps.cn/officeDocument/2017/drawingmlCustomData" val="150" checksum="305416964"/>
                </a:ext>
              </a:extLst>
            </a:pPr>
            <a:r>
              <a:rPr lang="zh-CN" altLang="en-US" sz="2800" b="1">
                <a:latin typeface="微软雅黑" panose="020B0503020204020204" pitchFamily="34" charset="-122"/>
                <a:ea typeface="微软雅黑" panose="020B0503020204020204" pitchFamily="34" charset="-122"/>
              </a:rPr>
              <a:t>四、经济周期</a:t>
            </a:r>
          </a:p>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政府财政赤字和债务规模在很大程度上</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受经济周期影响而呈现波动现象</a:t>
            </a:r>
            <a:r>
              <a:rPr lang="zh-CN" altLang="en-US">
                <a:latin typeface="微软雅黑" panose="020B0503020204020204" pitchFamily="34" charset="-122"/>
                <a:ea typeface="微软雅黑" panose="020B0503020204020204" pitchFamily="34" charset="-122"/>
                <a:cs typeface="微软雅黑" panose="020B0503020204020204" pitchFamily="34" charset="-122"/>
              </a:rPr>
              <a:t>。从财政赤字与经济运行状况相关的角度，财政赤字分为周期性赤字和结构性赤字。</a:t>
            </a:r>
          </a:p>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结构性赤字</a:t>
            </a:r>
            <a:r>
              <a:rPr lang="zh-CN" altLang="en-US">
                <a:latin typeface="微软雅黑" panose="020B0503020204020204" pitchFamily="34" charset="-122"/>
                <a:ea typeface="微软雅黑" panose="020B0503020204020204" pitchFamily="34" charset="-122"/>
                <a:cs typeface="微软雅黑" panose="020B0503020204020204" pitchFamily="34" charset="-122"/>
              </a:rPr>
              <a:t>(structural deficit)是假定经济处于充分就业状态，政府实现相应的充分就业收入水平下发生的预算赤字。一般情况下，结构性赤字是由政府的政策变量决定的。</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周期性赤字</a:t>
            </a:r>
            <a:r>
              <a:rPr lang="zh-CN" altLang="en-US">
                <a:latin typeface="微软雅黑" panose="020B0503020204020204" pitchFamily="34" charset="-122"/>
                <a:ea typeface="微软雅黑" panose="020B0503020204020204" pitchFamily="34" charset="-122"/>
                <a:cs typeface="微软雅黑" panose="020B0503020204020204" pitchFamily="34" charset="-122"/>
              </a:rPr>
              <a:t>(cyclical deficit)是实际的预算赤字超过结构性赤字的差额。当经济陷入衰退时，即使决定税收和政府支出规模的政府预算和法律没有任何变动，由于税收的自动减少和转移性支出的自动上升也会造成财政赤字，这类赤字被称为周期性赤字。即：周期性赤字是由于经济周期性因素而不是基本财政政策造成的赤字。</a:t>
            </a:r>
          </a:p>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周期性赤字和结构性赤字的分类，对于财政政策分析有重要意义。</a:t>
            </a:r>
            <a:r>
              <a:rPr lang="zh-CN" altLang="en-US">
                <a:latin typeface="微软雅黑" panose="020B0503020204020204" pitchFamily="34" charset="-122"/>
                <a:ea typeface="微软雅黑" panose="020B0503020204020204" pitchFamily="34" charset="-122"/>
                <a:cs typeface="微软雅黑" panose="020B0503020204020204" pitchFamily="34" charset="-122"/>
              </a:rPr>
              <a:t>如果财政赤字主要是周期性赤字，这样的赤字就是由经济衰退导致的税收减少和政府支出增加而引起的，且主要由财政的内在稳定功能调节，这类赤字会随着经济的回升出现财政盈余而弥补。所以，即使这类赤字规模一时较大，也不会有太大风险，不必引起政府的赤字控制政策。政府对赤字控制的重点应放在结构性赤字上。如果结构性赤字长期居高不下，然而财政政策对经济的刺激效果不佳，那么政府就应该考虑进行财税体制改革了，而不仅仅是财政政策的松紧问题。</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t>12</a:t>
            </a:fld>
            <a:endParaRPr lang="zh-CN" altLang="en-US"/>
          </a:p>
        </p:txBody>
      </p:sp>
      <p:sp>
        <p:nvSpPr>
          <p:cNvPr id="24" name="矩形 23"/>
          <p:cNvSpPr/>
          <p:nvPr/>
        </p:nvSpPr>
        <p:spPr>
          <a:xfrm>
            <a:off x="1104068" y="2708920"/>
            <a:ext cx="6935864"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1104068" y="1762547"/>
            <a:ext cx="7079878" cy="2188494"/>
            <a:chOff x="1393713" y="1161487"/>
            <a:chExt cx="10470815" cy="2745853"/>
          </a:xfrm>
        </p:grpSpPr>
        <p:sp>
          <p:nvSpPr>
            <p:cNvPr id="26" name="TextBox 25"/>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a:buNone/>
                <a:defRPr/>
              </a:pPr>
              <a:r>
                <a:rPr lang="zh-CN" altLang="en-US"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mn-ea"/>
                </a:rPr>
                <a:t>从政府资产负债表看公债规模</a:t>
              </a:r>
            </a:p>
          </p:txBody>
        </p:sp>
        <p:cxnSp>
          <p:nvCxnSpPr>
            <p:cNvPr id="27" name="直接连接符 7"/>
            <p:cNvCxnSpPr>
              <a:cxnSpLocks noChangeShapeType="1"/>
            </p:cNvCxnSpPr>
            <p:nvPr/>
          </p:nvCxnSpPr>
          <p:spPr bwMode="auto">
            <a:xfrm>
              <a:off x="1403647" y="2348880"/>
              <a:ext cx="10247891" cy="0"/>
            </a:xfrm>
            <a:prstGeom prst="line">
              <a:avLst/>
            </a:prstGeom>
            <a:ln>
              <a:solidFill>
                <a:srgbClr val="7C2326"/>
              </a:solidFill>
            </a:ln>
          </p:spPr>
          <p:style>
            <a:lnRef idx="3">
              <a:schemeClr val="accent1"/>
            </a:lnRef>
            <a:fillRef idx="0">
              <a:schemeClr val="accent1"/>
            </a:fillRef>
            <a:effectRef idx="2">
              <a:schemeClr val="accent1"/>
            </a:effectRef>
            <a:fontRef idx="minor">
              <a:schemeClr val="tx1"/>
            </a:fontRef>
          </p:style>
        </p:cxnSp>
        <p:sp>
          <p:nvSpPr>
            <p:cNvPr id="28" name="任意多边形 15"/>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Tx/>
                <a:buNone/>
              </a:pPr>
              <a:endParaRPr lang="zh-CN" altLang="en-US" sz="4800" b="1" dirty="0">
                <a:solidFill>
                  <a:schemeClr val="bg1"/>
                </a:solidFill>
                <a:latin typeface="Impact" panose="020B0806030902050204" pitchFamily="34" charset="0"/>
              </a:endParaRPr>
            </a:p>
          </p:txBody>
        </p:sp>
        <p:cxnSp>
          <p:nvCxnSpPr>
            <p:cNvPr id="29" name="直接连接符 28"/>
            <p:cNvCxnSpPr>
              <a:cxnSpLocks noChangeShapeType="1"/>
            </p:cNvCxnSpPr>
            <p:nvPr/>
          </p:nvCxnSpPr>
          <p:spPr bwMode="auto">
            <a:xfrm>
              <a:off x="1403646" y="3907340"/>
              <a:ext cx="10247892" cy="0"/>
            </a:xfrm>
            <a:prstGeom prst="line">
              <a:avLst/>
            </a:prstGeom>
            <a:ln>
              <a:solidFill>
                <a:srgbClr val="7C2326"/>
              </a:solidFill>
            </a:ln>
          </p:spPr>
          <p:style>
            <a:lnRef idx="3">
              <a:schemeClr val="accent1"/>
            </a:lnRef>
            <a:fillRef idx="0">
              <a:schemeClr val="accent1"/>
            </a:fillRef>
            <a:effectRef idx="2">
              <a:schemeClr val="accent1"/>
            </a:effectRef>
            <a:fontRef idx="minor">
              <a:schemeClr val="tx1"/>
            </a:fontRef>
          </p:style>
        </p:cxnSp>
      </p:grpSp>
      <p:sp>
        <p:nvSpPr>
          <p:cNvPr id="30" name="文本框 29"/>
          <p:cNvSpPr txBox="1"/>
          <p:nvPr/>
        </p:nvSpPr>
        <p:spPr>
          <a:xfrm>
            <a:off x="1131164" y="2026805"/>
            <a:ext cx="690880" cy="706755"/>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三</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t>13</a:t>
            </a:fld>
            <a:endParaRPr lang="zh-CN" altLang="en-US"/>
          </a:p>
        </p:txBody>
      </p:sp>
      <p:sp>
        <p:nvSpPr>
          <p:cNvPr id="4" name="文本框 3"/>
          <p:cNvSpPr txBox="1"/>
          <p:nvPr/>
        </p:nvSpPr>
        <p:spPr>
          <a:xfrm>
            <a:off x="256540" y="1323975"/>
            <a:ext cx="8646160" cy="4523105"/>
          </a:xfrm>
          <a:prstGeom prst="rect">
            <a:avLst/>
          </a:prstGeom>
          <a:noFill/>
        </p:spPr>
        <p:txBody>
          <a:bodyPr wrap="square" rtlCol="0">
            <a:spAutoFit/>
          </a:bodyPr>
          <a:lstStyle/>
          <a:p>
            <a:pPr indent="457200" algn="just" fontAlgn="auto">
              <a:lnSpc>
                <a:spcPct val="100000"/>
              </a:lnSpc>
              <a:spcBef>
                <a:spcPts val="600"/>
              </a:spcBef>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在分析财政状况时，同样也需要考虑负债。</a:t>
            </a:r>
          </a:p>
          <a:p>
            <a:pPr indent="457200" algn="just" fontAlgn="auto">
              <a:lnSpc>
                <a:spcPts val="2500"/>
              </a:lnSpc>
              <a:spcBef>
                <a:spcPts val="600"/>
              </a:spcBef>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例如，当政府从金融机构的资产负债表中接收相同价值的负债和资产时，政府净债务可以保持不变，而债务总额将显着增加。例如，政府设立金融机构来拯救那些因持有不良资产而快要倒闭的银行，此时，政府的资产和负债水平都将大幅上升。又例如，2007年，我国发行15500亿元特别国债，从表面上看财政风险增加了很多。但实际上特别国债的募集资金是用于购买2000亿美元的外汇。此时政府的资产与负债同时增加，政府并没有损失，财政风险也没有加大。</a:t>
            </a:r>
          </a:p>
          <a:p>
            <a:pPr indent="457200" algn="just" fontAlgn="auto">
              <a:lnSpc>
                <a:spcPts val="2500"/>
              </a:lnSpc>
              <a:spcBef>
                <a:spcPts val="600"/>
              </a:spcBef>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sym typeface="+mn-ea"/>
              </a:rPr>
              <a:t>鉴于资产的购买与出售极大地干扰了政府债务水平，一些学者</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mn-ea"/>
              </a:rPr>
              <a:t>提出用国家的资产负债表来全面衡量财政状况</a:t>
            </a:r>
            <a:r>
              <a:rPr lang="zh-CN" altLang="en-US">
                <a:latin typeface="微软雅黑" panose="020B0503020204020204" pitchFamily="34" charset="-122"/>
                <a:ea typeface="微软雅黑" panose="020B0503020204020204" pitchFamily="34" charset="-122"/>
                <a:cs typeface="微软雅黑" panose="020B0503020204020204" pitchFamily="34" charset="-122"/>
                <a:sym typeface="+mn-ea"/>
              </a:rPr>
              <a:t>。编制国家资产负债表能更好地反映财政状况：变现国有资产、延缓财政拨款等虽有利于减少赤字和政府债务水平，政府并未从中获利；资本性支出虽然恶化了财政赤字，但提高了未来的产出水平，政府并没有任何损失。Eisner and Pieper（1984）指出，估计美国各级政府在1946－1980年期间，政府债务增加了1万亿元，而同时总资产增加了3万亿元，所以净资产增加了2万亿元。</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文本框 4"/>
          <p:cNvSpPr txBox="1"/>
          <p:nvPr/>
        </p:nvSpPr>
        <p:spPr>
          <a:xfrm>
            <a:off x="401955" y="768350"/>
            <a:ext cx="5923915" cy="521970"/>
          </a:xfrm>
          <a:prstGeom prst="rect">
            <a:avLst/>
          </a:prstGeom>
          <a:noFill/>
        </p:spPr>
        <p:txBody>
          <a:bodyPr wrap="square" rtlCol="0">
            <a:spAutoFit/>
          </a:bodyPr>
          <a:lstStyle/>
          <a:p>
            <a:r>
              <a:rPr lang="zh-CN" altLang="en-US" sz="2800" b="1">
                <a:latin typeface="微软雅黑" panose="020B0503020204020204" pitchFamily="34" charset="-122"/>
                <a:ea typeface="微软雅黑" panose="020B0503020204020204" pitchFamily="34" charset="-122"/>
                <a:sym typeface="+mn-ea"/>
              </a:rPr>
              <a:t>一、资产负债表在政府部门的运用</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t>14</a:t>
            </a:fld>
            <a:endParaRPr lang="zh-CN" altLang="en-US"/>
          </a:p>
        </p:txBody>
      </p:sp>
      <p:sp>
        <p:nvSpPr>
          <p:cNvPr id="4" name="文本框 3"/>
          <p:cNvSpPr txBox="1"/>
          <p:nvPr/>
        </p:nvSpPr>
        <p:spPr>
          <a:xfrm>
            <a:off x="655320" y="1167765"/>
            <a:ext cx="7779385" cy="4030980"/>
          </a:xfrm>
          <a:prstGeom prst="rect">
            <a:avLst/>
          </a:prstGeom>
          <a:noFill/>
        </p:spPr>
        <p:txBody>
          <a:bodyPr wrap="square" rtlCol="0">
            <a:spAutoFit/>
          </a:bodyPr>
          <a:lstStyle/>
          <a:p>
            <a:pPr indent="457200" algn="just" fontAlgn="auto">
              <a:spcBef>
                <a:spcPts val="600"/>
              </a:spcBef>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rPr>
              <a:t>目前，有些国家已经</a:t>
            </a:r>
            <a:r>
              <a:rPr lang="zh-CN" altLang="en-US" b="1">
                <a:solidFill>
                  <a:srgbClr val="C00000"/>
                </a:solidFill>
                <a:latin typeface="微软雅黑" panose="020B0503020204020204" pitchFamily="34" charset="-122"/>
                <a:ea typeface="微软雅黑" panose="020B0503020204020204" pitchFamily="34" charset="-122"/>
              </a:rPr>
              <a:t>开始尝试编制国家资产负债表</a:t>
            </a:r>
            <a:r>
              <a:rPr lang="zh-CN" altLang="en-US">
                <a:latin typeface="微软雅黑" panose="020B0503020204020204" pitchFamily="34" charset="-122"/>
                <a:ea typeface="微软雅黑" panose="020B0503020204020204" pitchFamily="34" charset="-122"/>
              </a:rPr>
              <a:t>。例如在新西兰，国家财务报表的标准同上市公司向公众提供的报表要求是一样的。报表包括国家财务状况的平衡表、营运表、现金流量表和或有负债和已知风险的注释。这些报告的目的是保证政府财政状况的任何变化能够迅速传达给公众。</a:t>
            </a:r>
          </a:p>
          <a:p>
            <a:pPr indent="457200" algn="just" fontAlgn="auto">
              <a:spcBef>
                <a:spcPts val="600"/>
              </a:spcBef>
              <a:spcAft>
                <a:spcPts val="600"/>
              </a:spcAft>
              <a:extLst>
                <a:ext uri="{35155182-B16C-46BC-9424-99874614C6A1}">
                  <wpsdc:indentchars xmlns="" xmlns:wpsdc="http://www.wps.cn/officeDocument/2017/drawingmlCustomData" val="200" checksum="59296752"/>
                </a:ext>
              </a:extLst>
            </a:pPr>
            <a:endParaRPr lang="zh-CN" altLang="en-US" b="1">
              <a:solidFill>
                <a:srgbClr val="C00000"/>
              </a:solidFill>
              <a:latin typeface="微软雅黑" panose="020B0503020204020204" pitchFamily="34" charset="-122"/>
              <a:ea typeface="微软雅黑" panose="020B0503020204020204" pitchFamily="34" charset="-122"/>
            </a:endParaRPr>
          </a:p>
          <a:p>
            <a:pPr indent="457200" algn="just" fontAlgn="auto">
              <a:spcBef>
                <a:spcPts val="600"/>
              </a:spcBef>
              <a:spcAft>
                <a:spcPts val="600"/>
              </a:spcAft>
              <a:extLst>
                <a:ext uri="{35155182-B16C-46BC-9424-99874614C6A1}">
                  <wpsdc:indentchars xmlns="" xmlns:wpsdc="http://www.wps.cn/officeDocument/2017/drawingmlCustomData" val="200" checksum="59296752"/>
                </a:ext>
              </a:extLst>
            </a:pPr>
            <a:r>
              <a:rPr lang="zh-CN" altLang="en-US" b="1">
                <a:solidFill>
                  <a:srgbClr val="C00000"/>
                </a:solidFill>
                <a:latin typeface="微软雅黑" panose="020B0503020204020204" pitchFamily="34" charset="-122"/>
                <a:ea typeface="微软雅黑" panose="020B0503020204020204" pitchFamily="34" charset="-122"/>
              </a:rPr>
              <a:t>政府资产与私人部门资产有许多区别。</a:t>
            </a:r>
          </a:p>
          <a:p>
            <a:pPr indent="457200" algn="just" fontAlgn="auto">
              <a:spcBef>
                <a:spcPts val="600"/>
              </a:spcBef>
              <a:spcAft>
                <a:spcPts val="600"/>
              </a:spcAft>
              <a:extLst>
                <a:ext uri="{35155182-B16C-46BC-9424-99874614C6A1}">
                  <wpsdc:indentchars xmlns="" xmlns:wpsdc="http://www.wps.cn/officeDocument/2017/drawingmlCustomData" val="200" checksum="59296752"/>
                </a:ext>
              </a:extLst>
            </a:pPr>
            <a:r>
              <a:rPr lang="zh-CN" altLang="en-US" b="1">
                <a:solidFill>
                  <a:srgbClr val="C00000"/>
                </a:solidFill>
                <a:latin typeface="微软雅黑" panose="020B0503020204020204" pitchFamily="34" charset="-122"/>
                <a:ea typeface="微软雅黑" panose="020B0503020204020204" pitchFamily="34" charset="-122"/>
              </a:rPr>
              <a:t>第一，政府资产无法出售。</a:t>
            </a:r>
            <a:r>
              <a:rPr lang="zh-CN" altLang="en-US">
                <a:latin typeface="微软雅黑" panose="020B0503020204020204" pitchFamily="34" charset="-122"/>
                <a:ea typeface="微软雅黑" panose="020B0503020204020204" pitchFamily="34" charset="-122"/>
              </a:rPr>
              <a:t>例如，国防部的大炮、坦克、战斗机尽管造价高昂，但无法在合法的交易市场上出售，又例如，国家文物虽然有很高的市场价值，但是通过出售国家文物的方式来还债的方式是社会公众难以接受的。</a:t>
            </a:r>
          </a:p>
          <a:p>
            <a:pPr indent="457200" algn="just" fontAlgn="auto">
              <a:spcBef>
                <a:spcPts val="600"/>
              </a:spcBef>
              <a:spcAft>
                <a:spcPts val="600"/>
              </a:spcAft>
              <a:extLst>
                <a:ext uri="{35155182-B16C-46BC-9424-99874614C6A1}">
                  <wpsdc:indentchars xmlns="" xmlns:wpsdc="http://www.wps.cn/officeDocument/2017/drawingmlCustomData" val="200" checksum="59296752"/>
                </a:ext>
              </a:extLst>
            </a:pPr>
            <a:r>
              <a:rPr lang="zh-CN" altLang="en-US" b="1">
                <a:solidFill>
                  <a:srgbClr val="C00000"/>
                </a:solidFill>
                <a:latin typeface="微软雅黑" panose="020B0503020204020204" pitchFamily="34" charset="-122"/>
                <a:ea typeface="微软雅黑" panose="020B0503020204020204" pitchFamily="34" charset="-122"/>
              </a:rPr>
              <a:t>第二，政府资产没有回报，没有投资价值</a:t>
            </a:r>
            <a:r>
              <a:rPr lang="zh-CN" altLang="en-US">
                <a:latin typeface="微软雅黑" panose="020B0503020204020204" pitchFamily="34" charset="-122"/>
                <a:ea typeface="微软雅黑" panose="020B0503020204020204" pitchFamily="34" charset="-122"/>
              </a:rPr>
              <a:t>。例如，不收费的公园、学校、市区道路等。</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t>15</a:t>
            </a:fld>
            <a:endParaRPr lang="zh-CN" altLang="en-US"/>
          </a:p>
        </p:txBody>
      </p:sp>
      <p:sp>
        <p:nvSpPr>
          <p:cNvPr id="4" name="文本框 3"/>
          <p:cNvSpPr txBox="1"/>
          <p:nvPr/>
        </p:nvSpPr>
        <p:spPr>
          <a:xfrm>
            <a:off x="342900" y="1480185"/>
            <a:ext cx="8472170" cy="1198880"/>
          </a:xfrm>
          <a:prstGeom prst="rect">
            <a:avLst/>
          </a:prstGeom>
          <a:solidFill>
            <a:schemeClr val="bg1">
              <a:lumMod val="95000"/>
            </a:schemeClr>
          </a:solidFill>
          <a:ln w="28575" cmpd="sng">
            <a:solidFill>
              <a:srgbClr val="883230"/>
            </a:solidFill>
            <a:prstDash val="sysDot"/>
          </a:ln>
        </p:spPr>
        <p:txBody>
          <a:bodyPr wrap="square" rtlCol="0">
            <a:spAutoFit/>
          </a:bodyPr>
          <a:lstStyle/>
          <a:p>
            <a:pPr indent="457200" algn="just" fontAlgn="auto">
              <a:spcBef>
                <a:spcPts val="600"/>
              </a:spcBef>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rPr>
              <a:t>许多人的直观结论是，如果政府资产负债表显示的净资产为正，就表明政府资产负债表是健康的。马骏等（2012）指出，当前净资产是否为正，对判断当前资产负债表的健康程度有一定帮助，但不能作为判断是否存在债务风险的主要标准。尤其是对未来资产负债表健康程度的判断，更不能仅仅看当前的净资产是否为正。</a:t>
            </a:r>
          </a:p>
        </p:txBody>
      </p:sp>
      <p:sp>
        <p:nvSpPr>
          <p:cNvPr id="5" name="文本框 4"/>
          <p:cNvSpPr txBox="1"/>
          <p:nvPr/>
        </p:nvSpPr>
        <p:spPr>
          <a:xfrm>
            <a:off x="353695" y="857250"/>
            <a:ext cx="5923915" cy="521970"/>
          </a:xfrm>
          <a:prstGeom prst="rect">
            <a:avLst/>
          </a:prstGeom>
          <a:noFill/>
        </p:spPr>
        <p:txBody>
          <a:bodyPr wrap="square" rtlCol="0">
            <a:spAutoFit/>
          </a:bodyPr>
          <a:lstStyle/>
          <a:p>
            <a:r>
              <a:rPr lang="zh-CN" altLang="en-US" sz="2800" b="1">
                <a:latin typeface="微软雅黑" panose="020B0503020204020204" pitchFamily="34" charset="-122"/>
                <a:ea typeface="微软雅黑" panose="020B0503020204020204" pitchFamily="34" charset="-122"/>
                <a:sym typeface="+mn-ea"/>
              </a:rPr>
              <a:t>二、政府净资产概念及其运用缺陷</a:t>
            </a:r>
          </a:p>
        </p:txBody>
      </p:sp>
      <p:sp>
        <p:nvSpPr>
          <p:cNvPr id="7" name="文本框 6"/>
          <p:cNvSpPr txBox="1"/>
          <p:nvPr/>
        </p:nvSpPr>
        <p:spPr>
          <a:xfrm>
            <a:off x="286385" y="2756535"/>
            <a:ext cx="8442325" cy="4092575"/>
          </a:xfrm>
          <a:prstGeom prst="rect">
            <a:avLst/>
          </a:prstGeom>
          <a:noFill/>
        </p:spPr>
        <p:txBody>
          <a:bodyPr wrap="square" rtlCol="0">
            <a:spAutoFit/>
          </a:bodyPr>
          <a:lstStyle/>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en-US" altLang="zh-CN"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使用政府净债务数据，存在一定的缺陷：</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zh-CN" altLang="en-US" b="1">
                <a:latin typeface="微软雅黑" panose="020B0503020204020204" pitchFamily="34" charset="-122"/>
                <a:ea typeface="微软雅黑" panose="020B0503020204020204" pitchFamily="34" charset="-122"/>
                <a:cs typeface="微软雅黑" panose="020B0503020204020204" pitchFamily="34" charset="-122"/>
              </a:rPr>
              <a:t>首先，净政府债务的数值是基于过去的统计数据，因此是过去的市场价值。</a:t>
            </a:r>
            <a:r>
              <a:rPr lang="zh-CN" altLang="en-US">
                <a:latin typeface="微软雅黑" panose="020B0503020204020204" pitchFamily="34" charset="-122"/>
                <a:ea typeface="微软雅黑" panose="020B0503020204020204" pitchFamily="34" charset="-122"/>
                <a:cs typeface="微软雅黑" panose="020B0503020204020204" pitchFamily="34" charset="-122"/>
              </a:rPr>
              <a:t>因此，债务净值额的相关分析可以说并不是可靠的、前瞻性的考虑，尤其是在新的金融危机出现或当前的经济形势急剧恶化的情况下。金融资产的价值取决于这些资产所产生的未来现金流量和市场利率的变化，因此在未来期间是不确定的。按照这个逻辑，政府净债务衡量指标只能作为衡量政府当前履行义务的能力的一个指标，假设（理论上）立即出售包含在政府债务净值中的所有金融资产都不会有显着的负面影响对流动性和市场价值的影响。</a:t>
            </a:r>
          </a:p>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如果政府持有有问题的资产，其价值非常不确定，这种政府债务净值的隐含假设就存在问题。在财务危机时期，政府可能无法出售这些资产，或者只能以低得多的价格出售。在解释一个国家能否在很短时间内出售其金融资产时，用户必须考虑当前的经济状况。</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t>16</a:t>
            </a:fld>
            <a:endParaRPr lang="zh-CN" altLang="en-US"/>
          </a:p>
        </p:txBody>
      </p:sp>
      <p:sp>
        <p:nvSpPr>
          <p:cNvPr id="3" name="文本框 2"/>
          <p:cNvSpPr txBox="1"/>
          <p:nvPr/>
        </p:nvSpPr>
        <p:spPr>
          <a:xfrm>
            <a:off x="480060" y="1178560"/>
            <a:ext cx="8171180" cy="4554220"/>
          </a:xfrm>
          <a:prstGeom prst="rect">
            <a:avLst/>
          </a:prstGeom>
          <a:noFill/>
        </p:spPr>
        <p:txBody>
          <a:bodyPr wrap="square" rtlCol="0">
            <a:spAutoFit/>
          </a:bodyPr>
          <a:lstStyle/>
          <a:p>
            <a:pPr indent="457200" algn="just" fontAlgn="auto">
              <a:lnSpc>
                <a:spcPts val="3000"/>
              </a:lnSpc>
              <a:spcAft>
                <a:spcPts val="600"/>
              </a:spcAft>
              <a:extLst>
                <a:ext uri="{35155182-B16C-46BC-9424-99874614C6A1}">
                  <wpsdc:indentchars xmlns="" xmlns:wpsdc="http://www.wps.cn/officeDocument/2017/drawingmlCustomData" val="200" checksum="59296752"/>
                </a:ext>
              </a:extLst>
            </a:pPr>
            <a:r>
              <a:rPr lang="zh-CN" altLang="en-US" b="1">
                <a:latin typeface="微软雅黑" panose="020B0503020204020204" pitchFamily="34" charset="-122"/>
                <a:ea typeface="微软雅黑" panose="020B0503020204020204" pitchFamily="34" charset="-122"/>
              </a:rPr>
              <a:t>其次，如果将政府净债务用于跨国比较，要特别注意各国金融资产质量的差异，特别是在金融危机时期，各国政府持有的金融资产质量可能会有很大的差异。</a:t>
            </a:r>
          </a:p>
          <a:p>
            <a:pPr indent="457200" algn="just" fontAlgn="auto">
              <a:lnSpc>
                <a:spcPts val="30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rPr>
              <a:t>例如，一个国家持有的金融资产可能主要存在问题资产，而另一个国家的金融资产可能主要由高信用评级的债券组成。两国可能会表现出相同的统计口径的政府债务水平和相等的金融资产价值（这意味着它们的政府债务净额也将是相同的），但是，这个持有高信用评级债券的国家显然更具有偿债能力。因此，应该谨慎应用政府净债务的统计口径进行国际比较。</a:t>
            </a:r>
          </a:p>
          <a:p>
            <a:pPr indent="457200" algn="just" fontAlgn="auto">
              <a:lnSpc>
                <a:spcPts val="3000"/>
              </a:lnSpc>
              <a:spcAft>
                <a:spcPts val="600"/>
              </a:spcAft>
              <a:extLst>
                <a:ext uri="{35155182-B16C-46BC-9424-99874614C6A1}">
                  <wpsdc:indentchars xmlns="" xmlns:wpsdc="http://www.wps.cn/officeDocument/2017/drawingmlCustomData" val="200" checksum="59296752"/>
                </a:ext>
              </a:extLst>
            </a:pPr>
            <a:endParaRPr lang="zh-CN" altLang="en-US">
              <a:latin typeface="微软雅黑" panose="020B0503020204020204" pitchFamily="34" charset="-122"/>
              <a:ea typeface="微软雅黑" panose="020B0503020204020204" pitchFamily="34" charset="-122"/>
            </a:endParaRPr>
          </a:p>
          <a:p>
            <a:pPr indent="457200" algn="just" fontAlgn="auto">
              <a:lnSpc>
                <a:spcPts val="3000"/>
              </a:lnSpc>
              <a:spcAft>
                <a:spcPts val="600"/>
              </a:spcAft>
              <a:extLst>
                <a:ext uri="{35155182-B16C-46BC-9424-99874614C6A1}">
                  <wpsdc:indentchars xmlns="" xmlns:wpsdc="http://www.wps.cn/officeDocument/2017/drawingmlCustomData" val="200" checksum="59296752"/>
                </a:ext>
              </a:extLst>
            </a:pPr>
            <a:r>
              <a:rPr lang="zh-CN" altLang="en-US" b="1">
                <a:latin typeface="微软雅黑" panose="020B0503020204020204" pitchFamily="34" charset="-122"/>
                <a:ea typeface="微软雅黑" panose="020B0503020204020204" pitchFamily="34" charset="-122"/>
              </a:rPr>
              <a:t>第三，通常情况下，应该测试所有未来主要盈余（包括政府金融资产的财产收益）的净现值是否将覆盖尚未偿还的政府债务总额。</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t>17</a:t>
            </a:fld>
            <a:endParaRPr lang="zh-CN" altLang="en-US"/>
          </a:p>
        </p:txBody>
      </p:sp>
      <p:sp>
        <p:nvSpPr>
          <p:cNvPr id="3" name="文本框 2"/>
          <p:cNvSpPr txBox="1"/>
          <p:nvPr/>
        </p:nvSpPr>
        <p:spPr>
          <a:xfrm>
            <a:off x="195580" y="767080"/>
            <a:ext cx="8639810" cy="5849620"/>
          </a:xfrm>
          <a:prstGeom prst="rect">
            <a:avLst/>
          </a:prstGeom>
          <a:noFill/>
        </p:spPr>
        <p:txBody>
          <a:bodyPr wrap="square" rtlCol="0">
            <a:spAutoFit/>
          </a:bodyPr>
          <a:lstStyle/>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en-US" altLang="zh-CN"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2.</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从财政理论角度和在债券市场上用来判断债务风险，有一系列其他更有意义的指标。</a:t>
            </a:r>
          </a:p>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具体讨论如下：</a:t>
            </a:r>
          </a:p>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zh-CN" altLang="en-US" b="1">
                <a:latin typeface="微软雅黑" panose="020B0503020204020204" pitchFamily="34" charset="-122"/>
                <a:ea typeface="微软雅黑" panose="020B0503020204020204" pitchFamily="34" charset="-122"/>
                <a:cs typeface="微软雅黑" panose="020B0503020204020204" pitchFamily="34" charset="-122"/>
              </a:rPr>
              <a:t>第一，一个政府的净资产为正，未必表明该政府没有偿债风险。</a:t>
            </a:r>
            <a:r>
              <a:rPr lang="zh-CN" altLang="en-US">
                <a:latin typeface="微软雅黑" panose="020B0503020204020204" pitchFamily="34" charset="-122"/>
                <a:ea typeface="微软雅黑" panose="020B0503020204020204" pitchFamily="34" charset="-122"/>
                <a:cs typeface="微软雅黑" panose="020B0503020204020204" pitchFamily="34" charset="-122"/>
              </a:rPr>
              <a:t>因为，在任何一个时点，是否存在偿债风险不光取决于净资产是否为正，还取决于资产的可变现能力、流动性和资产负债期限的匹配性。如果大量资产都是无法变现的固定资产，或者一旦集中抛售就会使资产大幅贬值，则即使在账面上有正的净资产也可能面临违约风险。这就是中国地方政府目前所面临的问题</a:t>
            </a:r>
            <a:r>
              <a:rPr lang="zh-CN" altLang="en-US">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俄罗斯就是“净资产为正”却发生违约的典型案例。</a:t>
            </a:r>
          </a:p>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zh-CN" altLang="en-US" b="1">
                <a:latin typeface="微软雅黑" panose="020B0503020204020204" pitchFamily="34" charset="-122"/>
                <a:ea typeface="微软雅黑" panose="020B0503020204020204" pitchFamily="34" charset="-122"/>
                <a:cs typeface="微软雅黑" panose="020B0503020204020204" pitchFamily="34" charset="-122"/>
                <a:sym typeface="+mn-ea"/>
              </a:rPr>
              <a:t>第二，即使一个国家政府的净资产为负，也未必表明该国当前一定会出现偿债危机。</a:t>
            </a:r>
            <a:r>
              <a:rPr lang="zh-CN" altLang="en-US">
                <a:latin typeface="微软雅黑" panose="020B0503020204020204" pitchFamily="34" charset="-122"/>
                <a:ea typeface="微软雅黑" panose="020B0503020204020204" pitchFamily="34" charset="-122"/>
                <a:cs typeface="微软雅黑" panose="020B0503020204020204" pitchFamily="34" charset="-122"/>
                <a:sym typeface="+mn-ea"/>
              </a:rPr>
              <a:t>比如，如果一个国家可以持续用很低的利率获得融资，利息支出占其财政支出的比例因此可以控制在较低的水平，债务占GDP或财政收入的比重可以保持稳定，就可以不会出现偿付危机。</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mn-ea"/>
              </a:rPr>
              <a:t>最典型的例子是日本。</a:t>
            </a:r>
          </a:p>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zh-CN" altLang="en-US" b="1">
                <a:latin typeface="微软雅黑" panose="020B0503020204020204" pitchFamily="34" charset="-122"/>
                <a:ea typeface="微软雅黑" panose="020B0503020204020204" pitchFamily="34" charset="-122"/>
                <a:cs typeface="微软雅黑" panose="020B0503020204020204" pitchFamily="34" charset="-122"/>
                <a:sym typeface="+mn-ea"/>
              </a:rPr>
              <a:t>第三，以“当前净资产为正”为理由更难以得出未来没有债务风险的结论。</a:t>
            </a:r>
            <a:r>
              <a:rPr lang="zh-CN" altLang="en-US">
                <a:latin typeface="微软雅黑" panose="020B0503020204020204" pitchFamily="34" charset="-122"/>
                <a:ea typeface="微软雅黑" panose="020B0503020204020204" pitchFamily="34" charset="-122"/>
                <a:cs typeface="微软雅黑" panose="020B0503020204020204" pitchFamily="34" charset="-122"/>
                <a:sym typeface="+mn-ea"/>
              </a:rPr>
              <a:t>我们研究中国国家资产负债表的目的，如果只是停留在判断今天中国政府是否会违约这个问题上是没有太大意义的 （谁都知道不会）。真正有意义的问题是，将目前的资产负债表作为一个基础或起点，预测和判断未来的资产负债表所面临的风险。</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t>18</a:t>
            </a:fld>
            <a:endParaRPr lang="zh-CN" altLang="en-US"/>
          </a:p>
        </p:txBody>
      </p:sp>
      <p:sp>
        <p:nvSpPr>
          <p:cNvPr id="4" name="文本框 3"/>
          <p:cNvSpPr txBox="1"/>
          <p:nvPr/>
        </p:nvSpPr>
        <p:spPr>
          <a:xfrm>
            <a:off x="431165" y="759460"/>
            <a:ext cx="6104890" cy="521970"/>
          </a:xfrm>
          <a:prstGeom prst="rect">
            <a:avLst/>
          </a:prstGeom>
          <a:noFill/>
        </p:spPr>
        <p:txBody>
          <a:bodyPr wrap="square" rtlCol="0">
            <a:spAutoFit/>
          </a:bodyPr>
          <a:lstStyle/>
          <a:p>
            <a:r>
              <a:rPr lang="zh-CN" altLang="en-US" sz="2800" b="1">
                <a:latin typeface="微软雅黑" panose="020B0503020204020204" pitchFamily="34" charset="-122"/>
                <a:ea typeface="微软雅黑" panose="020B0503020204020204" pitchFamily="34" charset="-122"/>
              </a:rPr>
              <a:t>三、我国试编政府资产负债表的尝试</a:t>
            </a:r>
          </a:p>
        </p:txBody>
      </p:sp>
      <p:graphicFrame>
        <p:nvGraphicFramePr>
          <p:cNvPr id="5" name="表格 4"/>
          <p:cNvGraphicFramePr/>
          <p:nvPr>
            <p:custDataLst>
              <p:tags r:id="rId1"/>
            </p:custDataLst>
          </p:nvPr>
        </p:nvGraphicFramePr>
        <p:xfrm>
          <a:off x="477520" y="2019300"/>
          <a:ext cx="8252460" cy="4058920"/>
        </p:xfrm>
        <a:graphic>
          <a:graphicData uri="http://schemas.openxmlformats.org/drawingml/2006/table">
            <a:tbl>
              <a:tblPr firstRow="1" bandRow="1">
                <a:tableStyleId>{21E4AEA4-8DFA-4A89-87EB-49C32662AFE0}</a:tableStyleId>
              </a:tblPr>
              <a:tblGrid>
                <a:gridCol w="1969770">
                  <a:extLst>
                    <a:ext uri="{9D8B030D-6E8A-4147-A177-3AD203B41FA5}">
                      <a16:colId xmlns:a16="http://schemas.microsoft.com/office/drawing/2014/main" val="20000"/>
                    </a:ext>
                  </a:extLst>
                </a:gridCol>
                <a:gridCol w="6282690">
                  <a:extLst>
                    <a:ext uri="{9D8B030D-6E8A-4147-A177-3AD203B41FA5}">
                      <a16:colId xmlns:a16="http://schemas.microsoft.com/office/drawing/2014/main" val="20001"/>
                    </a:ext>
                  </a:extLst>
                </a:gridCol>
              </a:tblGrid>
              <a:tr h="334010">
                <a:tc>
                  <a:txBody>
                    <a:bodyPr/>
                    <a:lstStyle/>
                    <a:p>
                      <a:pPr indent="0" algn="ctr">
                        <a:buNone/>
                      </a:pPr>
                      <a:r>
                        <a:rPr lang="en-US" sz="1800"/>
                        <a:t>作者</a:t>
                      </a:r>
                      <a:endParaRPr lang="en-US" altLang="en-US" sz="1800"/>
                    </a:p>
                  </a:txBody>
                  <a:tcPr marL="68580" marR="68580" marT="0" marB="0" anchor="ctr"/>
                </a:tc>
                <a:tc>
                  <a:txBody>
                    <a:bodyPr/>
                    <a:lstStyle/>
                    <a:p>
                      <a:pPr indent="0" algn="ctr">
                        <a:buNone/>
                      </a:pPr>
                      <a:r>
                        <a:rPr lang="en-US" sz="1800"/>
                        <a:t>结论</a:t>
                      </a:r>
                      <a:endParaRPr lang="en-US" altLang="en-US" sz="1800"/>
                    </a:p>
                  </a:txBody>
                  <a:tcPr marL="68580" marR="68580" marT="0" marB="0" anchor="ctr"/>
                </a:tc>
                <a:extLst>
                  <a:ext uri="{0D108BD9-81ED-4DB2-BD59-A6C34878D82A}">
                    <a16:rowId xmlns:a16="http://schemas.microsoft.com/office/drawing/2014/main" val="10000"/>
                  </a:ext>
                </a:extLst>
              </a:tr>
              <a:tr h="668020">
                <a:tc>
                  <a:txBody>
                    <a:bodyPr/>
                    <a:lstStyle/>
                    <a:p>
                      <a:pPr indent="0" algn="ctr">
                        <a:buNone/>
                      </a:pPr>
                      <a:r>
                        <a:rPr lang="en-US" sz="1800"/>
                        <a:t>汤林闽（2017）</a:t>
                      </a:r>
                      <a:endParaRPr lang="en-US" altLang="en-US" sz="1800"/>
                    </a:p>
                  </a:txBody>
                  <a:tcPr marL="68580" marR="68580" marT="0" marB="0" anchor="ctr"/>
                </a:tc>
                <a:tc>
                  <a:txBody>
                    <a:bodyPr/>
                    <a:lstStyle/>
                    <a:p>
                      <a:pPr indent="0" algn="l">
                        <a:buNone/>
                      </a:pPr>
                      <a:r>
                        <a:rPr lang="en-US" sz="1800"/>
                        <a:t>2015年，我国政府总资产超过125万亿元，政府资产净值的总规模大致在50万亿元。</a:t>
                      </a:r>
                      <a:endParaRPr lang="en-US" altLang="en-US" sz="1800"/>
                    </a:p>
                  </a:txBody>
                  <a:tcPr marL="68580" marR="68580" marT="0" marB="0" anchor="ctr"/>
                </a:tc>
                <a:extLst>
                  <a:ext uri="{0D108BD9-81ED-4DB2-BD59-A6C34878D82A}">
                    <a16:rowId xmlns:a16="http://schemas.microsoft.com/office/drawing/2014/main" val="10001"/>
                  </a:ext>
                </a:extLst>
              </a:tr>
              <a:tr h="1052830">
                <a:tc>
                  <a:txBody>
                    <a:bodyPr/>
                    <a:lstStyle/>
                    <a:p>
                      <a:pPr indent="0" algn="ctr">
                        <a:buNone/>
                      </a:pPr>
                      <a:r>
                        <a:rPr lang="en-US" sz="1800"/>
                        <a:t>余斌等（2015）</a:t>
                      </a:r>
                      <a:endParaRPr lang="en-US" altLang="en-US" sz="1800"/>
                    </a:p>
                  </a:txBody>
                  <a:tcPr marL="68580" marR="68580" marT="0" marB="0" anchor="ctr"/>
                </a:tc>
                <a:tc>
                  <a:txBody>
                    <a:bodyPr/>
                    <a:lstStyle/>
                    <a:p>
                      <a:pPr indent="0" algn="l">
                        <a:buNone/>
                      </a:pPr>
                      <a:r>
                        <a:rPr lang="en-US" sz="1800"/>
                        <a:t>我国政府资产负债（中央政府、地方政府和社保基金），总资产为50.7万亿元，其中非金融资产23.03万亿元，金融资产为27.67万亿元，总负债为19.7万亿元，净值为31.03万亿元。</a:t>
                      </a:r>
                      <a:endParaRPr lang="en-US" altLang="en-US" sz="1800"/>
                    </a:p>
                  </a:txBody>
                  <a:tcPr marL="68580" marR="68580" marT="0" marB="0" anchor="ctr"/>
                </a:tc>
                <a:extLst>
                  <a:ext uri="{0D108BD9-81ED-4DB2-BD59-A6C34878D82A}">
                    <a16:rowId xmlns:a16="http://schemas.microsoft.com/office/drawing/2014/main" val="10002"/>
                  </a:ext>
                </a:extLst>
              </a:tr>
              <a:tr h="1002665">
                <a:tc>
                  <a:txBody>
                    <a:bodyPr/>
                    <a:lstStyle/>
                    <a:p>
                      <a:pPr indent="0" algn="ctr">
                        <a:buNone/>
                      </a:pPr>
                      <a:r>
                        <a:rPr lang="en-US" sz="1800"/>
                        <a:t>马骏等（2012）</a:t>
                      </a:r>
                      <a:endParaRPr lang="en-US" altLang="en-US" sz="1800"/>
                    </a:p>
                  </a:txBody>
                  <a:tcPr marL="68580" marR="68580" marT="0" marB="0" anchor="ctr"/>
                </a:tc>
                <a:tc>
                  <a:txBody>
                    <a:bodyPr/>
                    <a:lstStyle/>
                    <a:p>
                      <a:pPr indent="0" algn="l">
                        <a:buNone/>
                      </a:pPr>
                      <a:r>
                        <a:rPr lang="en-US" sz="1800"/>
                        <a:t>到2010年底，我国政府净资产38万亿，中央政府净资产约为17万亿，地方政府净资产约为18万亿，中央政府的净金融资产（金融资产与金融负债之差）约为6万亿。</a:t>
                      </a:r>
                      <a:endParaRPr lang="en-US" altLang="en-US" sz="1800"/>
                    </a:p>
                  </a:txBody>
                  <a:tcPr marL="68580" marR="68580" marT="0" marB="0" anchor="ctr"/>
                </a:tc>
                <a:extLst>
                  <a:ext uri="{0D108BD9-81ED-4DB2-BD59-A6C34878D82A}">
                    <a16:rowId xmlns:a16="http://schemas.microsoft.com/office/drawing/2014/main" val="10003"/>
                  </a:ext>
                </a:extLst>
              </a:tr>
              <a:tr h="1001395">
                <a:tc>
                  <a:txBody>
                    <a:bodyPr/>
                    <a:lstStyle/>
                    <a:p>
                      <a:pPr indent="0" algn="ctr">
                        <a:buNone/>
                      </a:pPr>
                      <a:r>
                        <a:rPr lang="en-US" sz="1800"/>
                        <a:t>曹远征等（2012）</a:t>
                      </a:r>
                      <a:endParaRPr lang="en-US" altLang="en-US" sz="1800"/>
                    </a:p>
                  </a:txBody>
                  <a:tcPr marL="68580" marR="68580" marT="0" marB="0" anchor="ctr"/>
                </a:tc>
                <a:tc>
                  <a:txBody>
                    <a:bodyPr/>
                    <a:lstStyle/>
                    <a:p>
                      <a:pPr indent="0" algn="l">
                        <a:buNone/>
                      </a:pPr>
                      <a:r>
                        <a:rPr lang="en-US" sz="1800"/>
                        <a:t>政府资产规模从1998年的6.5万亿元增加到2008年的17.21万亿元；政府负债规模从1998年的1.58万亿元增加到2008年的7.52万亿元。2008年政府净资产为5.94万亿元。</a:t>
                      </a:r>
                      <a:endParaRPr lang="en-US" altLang="en-US" sz="1800"/>
                    </a:p>
                  </a:txBody>
                  <a:tcPr marL="68580" marR="68580" marT="0" marB="0" anchor="ctr"/>
                </a:tc>
                <a:extLst>
                  <a:ext uri="{0D108BD9-81ED-4DB2-BD59-A6C34878D82A}">
                    <a16:rowId xmlns:a16="http://schemas.microsoft.com/office/drawing/2014/main" val="10004"/>
                  </a:ext>
                </a:extLst>
              </a:tr>
            </a:tbl>
          </a:graphicData>
        </a:graphic>
      </p:graphicFrame>
      <p:sp>
        <p:nvSpPr>
          <p:cNvPr id="3" name="文本框 2"/>
          <p:cNvSpPr txBox="1"/>
          <p:nvPr/>
        </p:nvSpPr>
        <p:spPr>
          <a:xfrm>
            <a:off x="639445" y="1288415"/>
            <a:ext cx="6289675" cy="368300"/>
          </a:xfrm>
          <a:prstGeom prst="rect">
            <a:avLst/>
          </a:prstGeom>
          <a:noFill/>
        </p:spPr>
        <p:txBody>
          <a:bodyPr wrap="square" rtlCol="0">
            <a:spAutoFit/>
          </a:bodyPr>
          <a:lstStyle/>
          <a:p>
            <a:pPr algn="just"/>
            <a:r>
              <a:rPr lang="zh-CN" altLang="en-US">
                <a:latin typeface="微软雅黑" panose="020B0503020204020204" pitchFamily="34" charset="-122"/>
                <a:ea typeface="微软雅黑" panose="020B0503020204020204" pitchFamily="34" charset="-122"/>
              </a:rPr>
              <a:t>近年来，一些学者已经开始试编我国政府资产负债表。</a:t>
            </a:r>
          </a:p>
        </p:txBody>
      </p:sp>
      <p:sp>
        <p:nvSpPr>
          <p:cNvPr id="6" name="文本框 5"/>
          <p:cNvSpPr txBox="1"/>
          <p:nvPr/>
        </p:nvSpPr>
        <p:spPr>
          <a:xfrm>
            <a:off x="2693035" y="1677035"/>
            <a:ext cx="4166235" cy="368300"/>
          </a:xfrm>
          <a:prstGeom prst="rect">
            <a:avLst/>
          </a:prstGeom>
          <a:noFill/>
        </p:spPr>
        <p:txBody>
          <a:bodyPr wrap="square" rtlCol="0">
            <a:spAutoFit/>
          </a:bodyPr>
          <a:lstStyle/>
          <a:p>
            <a:pPr algn="ctr"/>
            <a:r>
              <a:rPr lang="zh-CN" altLang="en-US" b="1">
                <a:latin typeface="微软雅黑" panose="020B0503020204020204" pitchFamily="34" charset="-122"/>
                <a:ea typeface="微软雅黑" panose="020B0503020204020204" pitchFamily="34" charset="-122"/>
              </a:rPr>
              <a:t>试编中国政府资产负债表的初步结论</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t>19</a:t>
            </a:fld>
            <a:endParaRPr lang="zh-CN" altLang="en-US"/>
          </a:p>
        </p:txBody>
      </p:sp>
      <p:sp>
        <p:nvSpPr>
          <p:cNvPr id="24" name="矩形 23"/>
          <p:cNvSpPr/>
          <p:nvPr/>
        </p:nvSpPr>
        <p:spPr>
          <a:xfrm>
            <a:off x="1104068" y="2708920"/>
            <a:ext cx="6935864"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1104068" y="1762547"/>
            <a:ext cx="7079878" cy="2188494"/>
            <a:chOff x="1393713" y="1161487"/>
            <a:chExt cx="10470815" cy="2745853"/>
          </a:xfrm>
        </p:grpSpPr>
        <p:sp>
          <p:nvSpPr>
            <p:cNvPr id="26" name="TextBox 25"/>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a:buNone/>
                <a:defRPr/>
              </a:pPr>
              <a:r>
                <a:rPr lang="zh-CN" altLang="en-US"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mn-ea"/>
                </a:rPr>
                <a:t>从代际账户看公债规模</a:t>
              </a:r>
              <a:endParaRPr lang="zh-CN" altLang="en-US"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cxnSp>
          <p:nvCxnSpPr>
            <p:cNvPr id="27" name="直接连接符 7"/>
            <p:cNvCxnSpPr>
              <a:cxnSpLocks noChangeShapeType="1"/>
            </p:cNvCxnSpPr>
            <p:nvPr/>
          </p:nvCxnSpPr>
          <p:spPr bwMode="auto">
            <a:xfrm>
              <a:off x="1403647" y="2348880"/>
              <a:ext cx="10247891" cy="0"/>
            </a:xfrm>
            <a:prstGeom prst="line">
              <a:avLst/>
            </a:prstGeom>
            <a:ln>
              <a:solidFill>
                <a:srgbClr val="7C2326"/>
              </a:solidFill>
            </a:ln>
          </p:spPr>
          <p:style>
            <a:lnRef idx="3">
              <a:schemeClr val="accent1"/>
            </a:lnRef>
            <a:fillRef idx="0">
              <a:schemeClr val="accent1"/>
            </a:fillRef>
            <a:effectRef idx="2">
              <a:schemeClr val="accent1"/>
            </a:effectRef>
            <a:fontRef idx="minor">
              <a:schemeClr val="tx1"/>
            </a:fontRef>
          </p:style>
        </p:cxnSp>
        <p:sp>
          <p:nvSpPr>
            <p:cNvPr id="28" name="任意多边形 15"/>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Tx/>
                <a:buNone/>
              </a:pPr>
              <a:endParaRPr lang="zh-CN" altLang="en-US" sz="4800" b="1" dirty="0">
                <a:solidFill>
                  <a:schemeClr val="bg1"/>
                </a:solidFill>
                <a:latin typeface="Impact" panose="020B0806030902050204" pitchFamily="34" charset="0"/>
              </a:endParaRPr>
            </a:p>
          </p:txBody>
        </p:sp>
        <p:cxnSp>
          <p:nvCxnSpPr>
            <p:cNvPr id="29" name="直接连接符 28"/>
            <p:cNvCxnSpPr>
              <a:cxnSpLocks noChangeShapeType="1"/>
            </p:cNvCxnSpPr>
            <p:nvPr/>
          </p:nvCxnSpPr>
          <p:spPr bwMode="auto">
            <a:xfrm>
              <a:off x="1403646" y="3907340"/>
              <a:ext cx="10247892" cy="0"/>
            </a:xfrm>
            <a:prstGeom prst="line">
              <a:avLst/>
            </a:prstGeom>
            <a:ln>
              <a:solidFill>
                <a:srgbClr val="7C2326"/>
              </a:solidFill>
            </a:ln>
          </p:spPr>
          <p:style>
            <a:lnRef idx="3">
              <a:schemeClr val="accent1"/>
            </a:lnRef>
            <a:fillRef idx="0">
              <a:schemeClr val="accent1"/>
            </a:fillRef>
            <a:effectRef idx="2">
              <a:schemeClr val="accent1"/>
            </a:effectRef>
            <a:fontRef idx="minor">
              <a:schemeClr val="tx1"/>
            </a:fontRef>
          </p:style>
        </p:cxnSp>
      </p:grpSp>
      <p:sp>
        <p:nvSpPr>
          <p:cNvPr id="30" name="文本框 29"/>
          <p:cNvSpPr txBox="1"/>
          <p:nvPr/>
        </p:nvSpPr>
        <p:spPr>
          <a:xfrm>
            <a:off x="1131164" y="2026805"/>
            <a:ext cx="690880" cy="706755"/>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四</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C7950D07-2778-4503-A392-F4E0AEC219BA}" type="slidenum">
              <a:rPr lang="zh-CN" altLang="en-US" smtClean="0"/>
              <a:t>2</a:t>
            </a:fld>
            <a:endParaRPr lang="zh-CN" altLang="en-US"/>
          </a:p>
        </p:txBody>
      </p:sp>
      <p:grpSp>
        <p:nvGrpSpPr>
          <p:cNvPr id="31" name="组合 34"/>
          <p:cNvGrpSpPr/>
          <p:nvPr/>
        </p:nvGrpSpPr>
        <p:grpSpPr bwMode="auto">
          <a:xfrm>
            <a:off x="1467802" y="1700808"/>
            <a:ext cx="6207760" cy="704680"/>
            <a:chOff x="3779912" y="1777380"/>
            <a:chExt cx="4896544" cy="435842"/>
          </a:xfrm>
        </p:grpSpPr>
        <p:sp>
          <p:nvSpPr>
            <p:cNvPr id="32" name="矩形 31"/>
            <p:cNvSpPr/>
            <p:nvPr/>
          </p:nvSpPr>
          <p:spPr>
            <a:xfrm>
              <a:off x="3779912" y="1777380"/>
              <a:ext cx="4896544"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panose="020B0503020204020204" pitchFamily="34" charset="-122"/>
              </a:endParaRPr>
            </a:p>
          </p:txBody>
        </p:sp>
        <p:sp>
          <p:nvSpPr>
            <p:cNvPr id="33" name="矩形 32"/>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anose="04040905080B02020502" pitchFamily="82" charset="0"/>
                  <a:ea typeface="微软雅黑" panose="020B0503020204020204" pitchFamily="34" charset="-122"/>
                </a:rPr>
                <a:t>1</a:t>
              </a:r>
              <a:endParaRPr lang="zh-CN" altLang="en-US" sz="2400" b="1" kern="0" dirty="0">
                <a:solidFill>
                  <a:sysClr val="window" lastClr="FFFFFF"/>
                </a:solidFill>
                <a:latin typeface="Broadway" panose="04040905080B02020502" pitchFamily="82" charset="0"/>
                <a:ea typeface="微软雅黑" panose="020B0503020204020204" pitchFamily="34" charset="-122"/>
              </a:endParaRPr>
            </a:p>
          </p:txBody>
        </p:sp>
        <p:sp>
          <p:nvSpPr>
            <p:cNvPr id="34" name="TextBox 5"/>
            <p:cNvSpPr txBox="1"/>
            <p:nvPr/>
          </p:nvSpPr>
          <p:spPr>
            <a:xfrm>
              <a:off x="4313850" y="1824002"/>
              <a:ext cx="4076945" cy="322836"/>
            </a:xfrm>
            <a:prstGeom prst="rect">
              <a:avLst/>
            </a:prstGeom>
            <a:noFill/>
          </p:spPr>
          <p:txBody>
            <a:bodyPr>
              <a:spAutoFit/>
            </a:bodyPr>
            <a:lstStyle/>
            <a:p>
              <a:pPr algn="ctr">
                <a:defRPr/>
              </a:pPr>
              <a:r>
                <a:rPr lang="zh-CN" altLang="en-US" sz="2800" b="1" kern="0" dirty="0">
                  <a:solidFill>
                    <a:srgbClr val="883230"/>
                  </a:solidFill>
                  <a:latin typeface="微软雅黑" panose="020B0503020204020204" pitchFamily="34" charset="-122"/>
                  <a:ea typeface="微软雅黑" panose="020B0503020204020204" pitchFamily="34" charset="-122"/>
                </a:rPr>
                <a:t>衡量政府债务规模的主要指标</a:t>
              </a:r>
            </a:p>
          </p:txBody>
        </p:sp>
      </p:grpSp>
      <p:grpSp>
        <p:nvGrpSpPr>
          <p:cNvPr id="35" name="组合 34"/>
          <p:cNvGrpSpPr/>
          <p:nvPr/>
        </p:nvGrpSpPr>
        <p:grpSpPr bwMode="auto">
          <a:xfrm>
            <a:off x="1467802" y="3424028"/>
            <a:ext cx="6197600" cy="641350"/>
            <a:chOff x="3779912" y="1777377"/>
            <a:chExt cx="4896544" cy="435845"/>
          </a:xfrm>
        </p:grpSpPr>
        <p:sp>
          <p:nvSpPr>
            <p:cNvPr id="36" name="矩形 35"/>
            <p:cNvSpPr/>
            <p:nvPr/>
          </p:nvSpPr>
          <p:spPr>
            <a:xfrm>
              <a:off x="3779912" y="1777377"/>
              <a:ext cx="4896544"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panose="020B0503020204020204" pitchFamily="34" charset="-122"/>
              </a:endParaRPr>
            </a:p>
          </p:txBody>
        </p:sp>
        <p:sp>
          <p:nvSpPr>
            <p:cNvPr id="37" name="矩形 36"/>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anose="04040905080B02020502" pitchFamily="82" charset="0"/>
                  <a:ea typeface="微软雅黑" panose="020B0503020204020204" pitchFamily="34" charset="-122"/>
                </a:rPr>
                <a:t>3</a:t>
              </a:r>
            </a:p>
          </p:txBody>
        </p:sp>
        <p:sp>
          <p:nvSpPr>
            <p:cNvPr id="38" name="TextBox 9"/>
            <p:cNvSpPr txBox="1"/>
            <p:nvPr/>
          </p:nvSpPr>
          <p:spPr>
            <a:xfrm>
              <a:off x="4291759" y="1827836"/>
              <a:ext cx="4361172" cy="354518"/>
            </a:xfrm>
            <a:prstGeom prst="rect">
              <a:avLst/>
            </a:prstGeom>
            <a:noFill/>
          </p:spPr>
          <p:txBody>
            <a:bodyPr>
              <a:spAutoFit/>
            </a:bodyPr>
            <a:lstStyle/>
            <a:p>
              <a:pPr algn="ctr">
                <a:defRPr/>
              </a:pPr>
              <a:r>
                <a:rPr lang="zh-CN" altLang="en-US" sz="2800" b="1" kern="0" dirty="0">
                  <a:solidFill>
                    <a:srgbClr val="883230"/>
                  </a:solidFill>
                  <a:latin typeface="微软雅黑" panose="020B0503020204020204" pitchFamily="34" charset="-122"/>
                  <a:ea typeface="微软雅黑" panose="020B0503020204020204" pitchFamily="34" charset="-122"/>
                </a:rPr>
                <a:t>从政府资产负债表看公债规模</a:t>
              </a:r>
            </a:p>
          </p:txBody>
        </p:sp>
      </p:grpSp>
      <p:grpSp>
        <p:nvGrpSpPr>
          <p:cNvPr id="11" name="组合 10"/>
          <p:cNvGrpSpPr/>
          <p:nvPr/>
        </p:nvGrpSpPr>
        <p:grpSpPr bwMode="auto">
          <a:xfrm>
            <a:off x="1467802" y="4278738"/>
            <a:ext cx="6198235" cy="662940"/>
            <a:chOff x="3779912" y="1777377"/>
            <a:chExt cx="4896544" cy="435845"/>
          </a:xfrm>
        </p:grpSpPr>
        <p:sp>
          <p:nvSpPr>
            <p:cNvPr id="12" name="矩形 11"/>
            <p:cNvSpPr/>
            <p:nvPr/>
          </p:nvSpPr>
          <p:spPr>
            <a:xfrm>
              <a:off x="3779912" y="1777377"/>
              <a:ext cx="4896544"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panose="020B0503020204020204" pitchFamily="34" charset="-122"/>
              </a:endParaRPr>
            </a:p>
          </p:txBody>
        </p:sp>
        <p:sp>
          <p:nvSpPr>
            <p:cNvPr id="13" name="矩形 12"/>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anose="04040905080B02020502" pitchFamily="82" charset="0"/>
                  <a:ea typeface="微软雅黑" panose="020B0503020204020204" pitchFamily="34" charset="-122"/>
                </a:rPr>
                <a:t>4</a:t>
              </a:r>
              <a:endParaRPr lang="zh-CN" altLang="en-US" sz="2400" b="1" kern="0" dirty="0">
                <a:solidFill>
                  <a:sysClr val="window" lastClr="FFFFFF"/>
                </a:solidFill>
                <a:latin typeface="Broadway" panose="04040905080B02020502" pitchFamily="82" charset="0"/>
                <a:ea typeface="微软雅黑" panose="020B0503020204020204" pitchFamily="34" charset="-122"/>
              </a:endParaRPr>
            </a:p>
          </p:txBody>
        </p:sp>
        <p:sp>
          <p:nvSpPr>
            <p:cNvPr id="14" name="TextBox 9"/>
            <p:cNvSpPr txBox="1"/>
            <p:nvPr/>
          </p:nvSpPr>
          <p:spPr>
            <a:xfrm>
              <a:off x="4291759" y="1827836"/>
              <a:ext cx="4361172" cy="343165"/>
            </a:xfrm>
            <a:prstGeom prst="rect">
              <a:avLst/>
            </a:prstGeom>
            <a:noFill/>
          </p:spPr>
          <p:txBody>
            <a:bodyPr>
              <a:spAutoFit/>
            </a:bodyPr>
            <a:lstStyle/>
            <a:p>
              <a:pPr algn="ctr">
                <a:defRPr/>
              </a:pPr>
              <a:r>
                <a:rPr lang="zh-CN" altLang="en-US" sz="2800" b="1" kern="0" dirty="0">
                  <a:solidFill>
                    <a:srgbClr val="883230"/>
                  </a:solidFill>
                  <a:latin typeface="微软雅黑" panose="020B0503020204020204" pitchFamily="34" charset="-122"/>
                  <a:ea typeface="微软雅黑" panose="020B0503020204020204" pitchFamily="34" charset="-122"/>
                </a:rPr>
                <a:t>从代际账户看公债规模</a:t>
              </a:r>
            </a:p>
          </p:txBody>
        </p:sp>
      </p:grpSp>
      <p:grpSp>
        <p:nvGrpSpPr>
          <p:cNvPr id="4" name="组合 34"/>
          <p:cNvGrpSpPr/>
          <p:nvPr/>
        </p:nvGrpSpPr>
        <p:grpSpPr bwMode="auto">
          <a:xfrm>
            <a:off x="1467802" y="2618848"/>
            <a:ext cx="6208395" cy="591820"/>
            <a:chOff x="3779912" y="1777380"/>
            <a:chExt cx="4896544" cy="435842"/>
          </a:xfrm>
        </p:grpSpPr>
        <p:sp>
          <p:nvSpPr>
            <p:cNvPr id="5" name="矩形 4"/>
            <p:cNvSpPr/>
            <p:nvPr/>
          </p:nvSpPr>
          <p:spPr>
            <a:xfrm>
              <a:off x="3779912" y="1777380"/>
              <a:ext cx="4896544"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panose="020B0503020204020204" pitchFamily="34" charset="-122"/>
              </a:endParaRPr>
            </a:p>
          </p:txBody>
        </p:sp>
        <p:sp>
          <p:nvSpPr>
            <p:cNvPr id="6" name="矩形 5"/>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sz="2400" b="1" kern="0" dirty="0">
                  <a:solidFill>
                    <a:sysClr val="window" lastClr="FFFFFF"/>
                  </a:solidFill>
                  <a:latin typeface="Broadway" panose="04040905080B02020502" pitchFamily="82" charset="0"/>
                  <a:ea typeface="微软雅黑" panose="020B0503020204020204" pitchFamily="34" charset="-122"/>
                </a:rPr>
                <a:t>2</a:t>
              </a:r>
            </a:p>
          </p:txBody>
        </p:sp>
        <p:sp>
          <p:nvSpPr>
            <p:cNvPr id="7" name="TextBox 5"/>
            <p:cNvSpPr txBox="1"/>
            <p:nvPr/>
          </p:nvSpPr>
          <p:spPr>
            <a:xfrm>
              <a:off x="4313850" y="1824002"/>
              <a:ext cx="4076945" cy="384043"/>
            </a:xfrm>
            <a:prstGeom prst="rect">
              <a:avLst/>
            </a:prstGeom>
            <a:noFill/>
          </p:spPr>
          <p:txBody>
            <a:bodyPr>
              <a:spAutoFit/>
            </a:bodyPr>
            <a:lstStyle/>
            <a:p>
              <a:pPr algn="ctr">
                <a:defRPr/>
              </a:pPr>
              <a:r>
                <a:rPr lang="zh-CN" altLang="en-US" sz="2800" b="1" kern="0" dirty="0">
                  <a:solidFill>
                    <a:srgbClr val="883230"/>
                  </a:solidFill>
                  <a:latin typeface="微软雅黑" panose="020B0503020204020204" pitchFamily="34" charset="-122"/>
                  <a:ea typeface="微软雅黑" panose="020B0503020204020204" pitchFamily="34" charset="-122"/>
                </a:rPr>
                <a:t>影响政府债务规模的几个因素</a:t>
              </a:r>
            </a:p>
          </p:txBody>
        </p:sp>
      </p:grpSp>
      <p:grpSp>
        <p:nvGrpSpPr>
          <p:cNvPr id="16" name="组合 15"/>
          <p:cNvGrpSpPr/>
          <p:nvPr/>
        </p:nvGrpSpPr>
        <p:grpSpPr bwMode="auto">
          <a:xfrm>
            <a:off x="1467802" y="5122188"/>
            <a:ext cx="6339841" cy="643890"/>
            <a:chOff x="3779912" y="1777377"/>
            <a:chExt cx="5006637" cy="435845"/>
          </a:xfrm>
        </p:grpSpPr>
        <p:sp>
          <p:nvSpPr>
            <p:cNvPr id="17" name="矩形 16"/>
            <p:cNvSpPr/>
            <p:nvPr/>
          </p:nvSpPr>
          <p:spPr>
            <a:xfrm>
              <a:off x="3779912" y="1777377"/>
              <a:ext cx="4896544"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panose="020B0503020204020204" pitchFamily="34" charset="-122"/>
              </a:endParaRPr>
            </a:p>
          </p:txBody>
        </p:sp>
        <p:sp>
          <p:nvSpPr>
            <p:cNvPr id="18" name="矩形 17"/>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anose="04040905080B02020502" pitchFamily="82" charset="0"/>
                  <a:ea typeface="微软雅黑" panose="020B0503020204020204" pitchFamily="34" charset="-122"/>
                </a:rPr>
                <a:t>5</a:t>
              </a:r>
              <a:endParaRPr lang="zh-CN" altLang="en-US" sz="2400" b="1" kern="0" dirty="0">
                <a:solidFill>
                  <a:sysClr val="window" lastClr="FFFFFF"/>
                </a:solidFill>
                <a:latin typeface="Broadway" panose="04040905080B02020502" pitchFamily="82" charset="0"/>
                <a:ea typeface="微软雅黑" panose="020B0503020204020204" pitchFamily="34" charset="-122"/>
              </a:endParaRPr>
            </a:p>
          </p:txBody>
        </p:sp>
        <p:sp>
          <p:nvSpPr>
            <p:cNvPr id="19" name="TextBox 9"/>
            <p:cNvSpPr txBox="1"/>
            <p:nvPr/>
          </p:nvSpPr>
          <p:spPr>
            <a:xfrm>
              <a:off x="4291909" y="1828097"/>
              <a:ext cx="4494640" cy="353318"/>
            </a:xfrm>
            <a:prstGeom prst="rect">
              <a:avLst/>
            </a:prstGeom>
            <a:noFill/>
          </p:spPr>
          <p:txBody>
            <a:bodyPr wrap="square">
              <a:spAutoFit/>
            </a:bodyPr>
            <a:lstStyle/>
            <a:p>
              <a:pPr algn="ctr">
                <a:defRPr/>
              </a:pPr>
              <a:r>
                <a:rPr lang="zh-CN" altLang="en-US" sz="2800" b="1" kern="0" dirty="0">
                  <a:solidFill>
                    <a:srgbClr val="883230"/>
                  </a:solidFill>
                  <a:latin typeface="微软雅黑" panose="020B0503020204020204" pitchFamily="34" charset="-122"/>
                  <a:ea typeface="微软雅黑" panose="020B0503020204020204" pitchFamily="34" charset="-122"/>
                </a:rPr>
                <a:t>我国财政赤字的几种统计口径</a:t>
              </a:r>
            </a:p>
          </p:txBody>
        </p:sp>
      </p:grpSp>
      <p:sp>
        <p:nvSpPr>
          <p:cNvPr id="3" name="文本框 2"/>
          <p:cNvSpPr txBox="1"/>
          <p:nvPr/>
        </p:nvSpPr>
        <p:spPr>
          <a:xfrm>
            <a:off x="395536" y="855492"/>
            <a:ext cx="2160240" cy="461665"/>
          </a:xfrm>
          <a:prstGeom prst="rect">
            <a:avLst/>
          </a:prstGeom>
          <a:noFill/>
        </p:spPr>
        <p:txBody>
          <a:bodyPr wrap="square" rtlCol="0">
            <a:spAutoFit/>
          </a:bodyPr>
          <a:lstStyle/>
          <a:p>
            <a:pPr algn="ctr">
              <a:defRPr/>
            </a:pPr>
            <a:r>
              <a:rPr lang="zh-CN" altLang="en-US" sz="2400" b="1" kern="0" dirty="0">
                <a:solidFill>
                  <a:srgbClr val="883230"/>
                </a:solidFill>
                <a:latin typeface="微软雅黑" panose="020B0503020204020204" pitchFamily="34" charset="-122"/>
                <a:ea typeface="微软雅黑" panose="020B0503020204020204" pitchFamily="34" charset="-122"/>
              </a:rPr>
              <a:t>主要内容</a:t>
            </a:r>
            <a:endParaRPr lang="en-US" altLang="zh-CN" sz="2400" b="1" kern="0" dirty="0">
              <a:latin typeface="微软雅黑" panose="020B0503020204020204" pitchFamily="34" charset="-122"/>
              <a:ea typeface="微软雅黑" panose="020B0503020204020204" pitchFamily="34" charset="-122"/>
            </a:endParaRP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t>20</a:t>
            </a:fld>
            <a:endParaRPr lang="zh-CN" altLang="en-US"/>
          </a:p>
        </p:txBody>
      </p:sp>
      <p:sp>
        <p:nvSpPr>
          <p:cNvPr id="4" name="文本框 3"/>
          <p:cNvSpPr txBox="1"/>
          <p:nvPr/>
        </p:nvSpPr>
        <p:spPr>
          <a:xfrm>
            <a:off x="255270" y="738505"/>
            <a:ext cx="8441690" cy="1373505"/>
          </a:xfrm>
          <a:prstGeom prst="rect">
            <a:avLst/>
          </a:prstGeom>
          <a:noFill/>
        </p:spPr>
        <p:txBody>
          <a:bodyPr wrap="square" rtlCol="0">
            <a:spAutoFit/>
          </a:bodyPr>
          <a:lstStyle/>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美国学者奥尔马赫、格哈尔和科特里科夫等人在20世纪90年代发展起来的</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“代际账户（generational accounting）”核算法</a:t>
            </a:r>
            <a:r>
              <a:rPr lang="zh-CN" altLang="en-US">
                <a:latin typeface="微软雅黑" panose="020B0503020204020204" pitchFamily="34" charset="-122"/>
                <a:ea typeface="微软雅黑" panose="020B0503020204020204" pitchFamily="34" charset="-122"/>
                <a:cs typeface="微软雅黑" panose="020B0503020204020204" pitchFamily="34" charset="-122"/>
              </a:rPr>
              <a:t>，对公债的代际分配效应提出了新的研究视角。他们认为，债务与GDP的比率并不是反映一国真实财政状况的有效指标，而应该用代际账户来进行衡量。</a:t>
            </a:r>
          </a:p>
        </p:txBody>
      </p:sp>
      <p:sp>
        <p:nvSpPr>
          <p:cNvPr id="5" name="文本框 4"/>
          <p:cNvSpPr txBox="1"/>
          <p:nvPr/>
        </p:nvSpPr>
        <p:spPr>
          <a:xfrm>
            <a:off x="807720" y="2501265"/>
            <a:ext cx="4226560" cy="460375"/>
          </a:xfrm>
          <a:prstGeom prst="rect">
            <a:avLst/>
          </a:prstGeom>
          <a:noFill/>
        </p:spPr>
        <p:txBody>
          <a:bodyPr wrap="square" rtlCol="0">
            <a:spAutoFit/>
          </a:bodyPr>
          <a:lstStyle/>
          <a:p>
            <a:r>
              <a:rPr lang="zh-CN" altLang="en-US" sz="2400" b="1">
                <a:latin typeface="微软雅黑" panose="020B0503020204020204" pitchFamily="34" charset="-122"/>
                <a:ea typeface="微软雅黑" panose="020B0503020204020204" pitchFamily="34" charset="-122"/>
              </a:rPr>
              <a:t>一、代际账户的核算</a:t>
            </a:r>
          </a:p>
        </p:txBody>
      </p:sp>
      <p:sp>
        <p:nvSpPr>
          <p:cNvPr id="6" name="文本框 5"/>
          <p:cNvSpPr txBox="1"/>
          <p:nvPr/>
        </p:nvSpPr>
        <p:spPr>
          <a:xfrm>
            <a:off x="307340" y="2990215"/>
            <a:ext cx="8341995" cy="2861310"/>
          </a:xfrm>
          <a:prstGeom prst="rect">
            <a:avLst/>
          </a:prstGeom>
          <a:noFill/>
        </p:spPr>
        <p:txBody>
          <a:bodyPr wrap="square" rtlCol="0">
            <a:spAutoFit/>
          </a:bodyPr>
          <a:lstStyle/>
          <a:p>
            <a:pPr indent="457200" algn="just" fontAlgn="auto">
              <a:lnSpc>
                <a:spcPts val="3000"/>
              </a:lnSpc>
              <a:spcAft>
                <a:spcPts val="600"/>
              </a:spcAft>
              <a:extLst>
                <a:ext uri="{35155182-B16C-46BC-9424-99874614C6A1}">
                  <wpsdc:indentchars xmlns="" xmlns:wpsdc="http://www.wps.cn/officeDocument/2017/drawingmlCustomData" val="200" checksum="59296752"/>
                </a:ext>
              </a:extLst>
            </a:pP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代际账户</a:t>
            </a:r>
            <a:r>
              <a:rPr lang="zh-CN" altLang="en-US">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是</a:t>
            </a:r>
            <a:r>
              <a:rPr lang="zh-CN" altLang="en-US">
                <a:latin typeface="微软雅黑" panose="020B0503020204020204" pitchFamily="34" charset="-122"/>
                <a:ea typeface="微软雅黑" panose="020B0503020204020204" pitchFamily="34" charset="-122"/>
                <a:cs typeface="微软雅黑" panose="020B0503020204020204" pitchFamily="34" charset="-122"/>
              </a:rPr>
              <a:t>某一世代的社会成员在其生命余年内向政府缴纳的各项税收减去从政府得到的各项转移支付总和的现值，代际账户核算方法主要用于评价代际利益分配的公平性和财政政策的可持续性。</a:t>
            </a:r>
          </a:p>
          <a:p>
            <a:pPr indent="457200" algn="just" fontAlgn="auto">
              <a:lnSpc>
                <a:spcPts val="30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该概念的假定条件是，现有几代人在其今后的税收和福利将保持不变，同时有人（即后代）必须最终为该国的超支“买单”。如果支出的现值大大超出收入的现值，就需要迅速采取重大的政策变动，以防止子孙后代面对与我们这代人大相径庭的、更糟糕的财政和经济环境。</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t>21</a:t>
            </a:fld>
            <a:endParaRPr lang="zh-CN" altLang="en-US"/>
          </a:p>
        </p:txBody>
      </p:sp>
      <p:sp>
        <p:nvSpPr>
          <p:cNvPr id="3" name="文本框 2"/>
          <p:cNvSpPr txBox="1"/>
          <p:nvPr/>
        </p:nvSpPr>
        <p:spPr>
          <a:xfrm>
            <a:off x="304800" y="1031875"/>
            <a:ext cx="8562340" cy="4079240"/>
          </a:xfrm>
          <a:prstGeom prst="rect">
            <a:avLst/>
          </a:prstGeom>
          <a:noFill/>
        </p:spPr>
        <p:txBody>
          <a:bodyPr wrap="square" rtlCol="0">
            <a:spAutoFit/>
          </a:bodyPr>
          <a:lstStyle/>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首先，估计政府的跨期预算约束：</a:t>
            </a:r>
          </a:p>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当代人的税收支付剩余的贴现值+未来世代税收支付的贴现值=所有政府消费的贴现值+当前政府债务</a:t>
            </a:r>
          </a:p>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zh-CN" altLang="en-US" b="1">
                <a:latin typeface="微软雅黑" panose="020B0503020204020204" pitchFamily="34" charset="-122"/>
                <a:ea typeface="微软雅黑" panose="020B0503020204020204" pitchFamily="34" charset="-122"/>
                <a:cs typeface="微软雅黑" panose="020B0503020204020204" pitchFamily="34" charset="-122"/>
              </a:rPr>
              <a:t>跨期预算约束</a:t>
            </a:r>
            <a:r>
              <a:rPr lang="zh-CN" altLang="en-US">
                <a:latin typeface="微软雅黑" panose="020B0503020204020204" pitchFamily="34" charset="-122"/>
                <a:ea typeface="微软雅黑" panose="020B0503020204020204" pitchFamily="34" charset="-122"/>
                <a:cs typeface="微软雅黑" panose="020B0503020204020204" pitchFamily="34" charset="-122"/>
              </a:rPr>
              <a:t>规定了政府的收入端必须与支出端持平。收入端是指政府将来所有收入流（从当代人和未来世代中征收的税收）的贴现值，支出端是指政府当前债务余额加上政府将来的所有消费的贴现值。</a:t>
            </a:r>
          </a:p>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其次，要分析什么样的税收征收方式才能满足这样的预算约束</a:t>
            </a:r>
            <a:r>
              <a:rPr lang="zh-CN" altLang="en-US">
                <a:latin typeface="微软雅黑" panose="020B0503020204020204" pitchFamily="34" charset="-122"/>
                <a:ea typeface="微软雅黑" panose="020B0503020204020204" pitchFamily="34" charset="-122"/>
                <a:cs typeface="微软雅黑" panose="020B0503020204020204" pitchFamily="34" charset="-122"/>
              </a:rPr>
              <a:t>。</a:t>
            </a:r>
          </a:p>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为了将税收负担分摊到每一代人上，他们假设每一代人的税收增加额度与生产力的增长率成比例。</a:t>
            </a:r>
          </a:p>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t>22</a:t>
            </a:fld>
            <a:endParaRPr lang="zh-CN" altLang="en-US"/>
          </a:p>
        </p:txBody>
      </p:sp>
      <p:graphicFrame>
        <p:nvGraphicFramePr>
          <p:cNvPr id="3" name="表格 2"/>
          <p:cNvGraphicFramePr/>
          <p:nvPr>
            <p:custDataLst>
              <p:tags r:id="rId1"/>
            </p:custDataLst>
          </p:nvPr>
        </p:nvGraphicFramePr>
        <p:xfrm>
          <a:off x="720090" y="1156335"/>
          <a:ext cx="7883525" cy="5271135"/>
        </p:xfrm>
        <a:graphic>
          <a:graphicData uri="http://schemas.openxmlformats.org/drawingml/2006/table">
            <a:tbl>
              <a:tblPr firstRow="1" bandRow="1">
                <a:tableStyleId>{21E4AEA4-8DFA-4A89-87EB-49C32662AFE0}</a:tableStyleId>
              </a:tblPr>
              <a:tblGrid>
                <a:gridCol w="3766185">
                  <a:extLst>
                    <a:ext uri="{9D8B030D-6E8A-4147-A177-3AD203B41FA5}">
                      <a16:colId xmlns:a16="http://schemas.microsoft.com/office/drawing/2014/main" val="20000"/>
                    </a:ext>
                  </a:extLst>
                </a:gridCol>
                <a:gridCol w="1489075">
                  <a:extLst>
                    <a:ext uri="{9D8B030D-6E8A-4147-A177-3AD203B41FA5}">
                      <a16:colId xmlns:a16="http://schemas.microsoft.com/office/drawing/2014/main" val="20001"/>
                    </a:ext>
                  </a:extLst>
                </a:gridCol>
                <a:gridCol w="2628265">
                  <a:extLst>
                    <a:ext uri="{9D8B030D-6E8A-4147-A177-3AD203B41FA5}">
                      <a16:colId xmlns:a16="http://schemas.microsoft.com/office/drawing/2014/main" val="20002"/>
                    </a:ext>
                  </a:extLst>
                </a:gridCol>
              </a:tblGrid>
              <a:tr h="596265">
                <a:tc rowSpan="2">
                  <a:txBody>
                    <a:bodyPr/>
                    <a:lstStyle/>
                    <a:p>
                      <a:pPr indent="0" algn="ctr">
                        <a:buNone/>
                      </a:pPr>
                      <a:r>
                        <a:rPr lang="en-US" sz="1800"/>
                        <a:t>1998年的年龄</a:t>
                      </a:r>
                      <a:endParaRPr lang="en-US" altLang="en-US" sz="1800"/>
                    </a:p>
                  </a:txBody>
                  <a:tcPr marL="68580" marR="68580" marT="0" marB="0" anchor="ctr"/>
                </a:tc>
                <a:tc gridSpan="2">
                  <a:txBody>
                    <a:bodyPr/>
                    <a:lstStyle/>
                    <a:p>
                      <a:pPr indent="0" algn="ctr">
                        <a:buNone/>
                      </a:pPr>
                      <a:r>
                        <a:rPr lang="en-US" sz="1800"/>
                        <a:t>净税收支付（折现为1998年美元的值）</a:t>
                      </a:r>
                      <a:endParaRPr lang="en-US" altLang="en-US" sz="1800"/>
                    </a:p>
                  </a:txBody>
                  <a:tcPr marL="68580" marR="68580" marT="0" marB="0" anchor="ctr"/>
                </a:tc>
                <a:tc hMerge="1">
                  <a:txBody>
                    <a:bodyPr/>
                    <a:lstStyle/>
                    <a:p>
                      <a:endParaRPr lang="zh-CN"/>
                    </a:p>
                  </a:txBody>
                  <a:tcPr/>
                </a:tc>
                <a:extLst>
                  <a:ext uri="{0D108BD9-81ED-4DB2-BD59-A6C34878D82A}">
                    <a16:rowId xmlns:a16="http://schemas.microsoft.com/office/drawing/2014/main" val="10000"/>
                  </a:ext>
                </a:extLst>
              </a:tr>
              <a:tr h="434975">
                <a:tc vMerge="1">
                  <a:txBody>
                    <a:bodyPr/>
                    <a:lstStyle/>
                    <a:p>
                      <a:endParaRPr lang="zh-CN"/>
                    </a:p>
                  </a:txBody>
                  <a:tcPr/>
                </a:tc>
                <a:tc>
                  <a:txBody>
                    <a:bodyPr/>
                    <a:lstStyle/>
                    <a:p>
                      <a:pPr indent="0" algn="ctr">
                        <a:buNone/>
                      </a:pPr>
                      <a:r>
                        <a:rPr lang="en-US" sz="1800" b="1">
                          <a:solidFill>
                            <a:schemeClr val="bg1"/>
                          </a:solidFill>
                        </a:rPr>
                        <a:t>男</a:t>
                      </a:r>
                      <a:endParaRPr lang="en-US" altLang="en-US" sz="1800" b="1">
                        <a:solidFill>
                          <a:schemeClr val="bg1"/>
                        </a:solidFill>
                      </a:endParaRPr>
                    </a:p>
                  </a:txBody>
                  <a:tcPr marL="68580" marR="68580" marT="0" marB="0" anchor="ctr">
                    <a:solidFill>
                      <a:srgbClr val="C0504D"/>
                    </a:solidFill>
                  </a:tcPr>
                </a:tc>
                <a:tc>
                  <a:txBody>
                    <a:bodyPr/>
                    <a:lstStyle/>
                    <a:p>
                      <a:pPr indent="0" algn="ctr">
                        <a:buNone/>
                      </a:pPr>
                      <a:r>
                        <a:rPr lang="en-US" sz="1800" b="1">
                          <a:solidFill>
                            <a:schemeClr val="bg1"/>
                          </a:solidFill>
                        </a:rPr>
                        <a:t>女</a:t>
                      </a:r>
                      <a:endParaRPr lang="en-US" altLang="en-US" sz="1800" b="1">
                        <a:solidFill>
                          <a:schemeClr val="bg1"/>
                        </a:solidFill>
                      </a:endParaRPr>
                    </a:p>
                  </a:txBody>
                  <a:tcPr marL="68580" marR="68580" marT="0" marB="0" anchor="ctr">
                    <a:solidFill>
                      <a:srgbClr val="C0504D"/>
                    </a:solidFill>
                  </a:tcPr>
                </a:tc>
                <a:extLst>
                  <a:ext uri="{0D108BD9-81ED-4DB2-BD59-A6C34878D82A}">
                    <a16:rowId xmlns:a16="http://schemas.microsoft.com/office/drawing/2014/main" val="10001"/>
                  </a:ext>
                </a:extLst>
              </a:tr>
              <a:tr h="302895">
                <a:tc>
                  <a:txBody>
                    <a:bodyPr/>
                    <a:lstStyle/>
                    <a:p>
                      <a:pPr indent="0" algn="ctr">
                        <a:buNone/>
                      </a:pPr>
                      <a:r>
                        <a:rPr lang="en-US" sz="1800"/>
                        <a:t>0岁</a:t>
                      </a:r>
                      <a:endParaRPr lang="en-US" altLang="en-US" sz="1800"/>
                    </a:p>
                  </a:txBody>
                  <a:tcPr marL="68580" marR="68580" marT="0" marB="0" anchor="ctr"/>
                </a:tc>
                <a:tc>
                  <a:txBody>
                    <a:bodyPr/>
                    <a:lstStyle/>
                    <a:p>
                      <a:pPr indent="0" algn="ctr">
                        <a:buNone/>
                      </a:pPr>
                      <a:r>
                        <a:rPr lang="en-US" sz="1800"/>
                        <a:t>249.7</a:t>
                      </a:r>
                      <a:endParaRPr lang="en-US" altLang="en-US" sz="1800"/>
                    </a:p>
                  </a:txBody>
                  <a:tcPr marL="68580" marR="68580" marT="0" marB="0" anchor="ctr"/>
                </a:tc>
                <a:tc>
                  <a:txBody>
                    <a:bodyPr/>
                    <a:lstStyle/>
                    <a:p>
                      <a:pPr indent="0" algn="ctr">
                        <a:buNone/>
                      </a:pPr>
                      <a:r>
                        <a:rPr lang="en-US" sz="1800"/>
                        <a:t>109.6</a:t>
                      </a:r>
                      <a:endParaRPr lang="en-US" altLang="en-US" sz="1800"/>
                    </a:p>
                  </a:txBody>
                  <a:tcPr marL="68580" marR="68580" marT="0" marB="0" anchor="ctr"/>
                </a:tc>
                <a:extLst>
                  <a:ext uri="{0D108BD9-81ED-4DB2-BD59-A6C34878D82A}">
                    <a16:rowId xmlns:a16="http://schemas.microsoft.com/office/drawing/2014/main" val="10002"/>
                  </a:ext>
                </a:extLst>
              </a:tr>
              <a:tr h="302895">
                <a:tc>
                  <a:txBody>
                    <a:bodyPr/>
                    <a:lstStyle/>
                    <a:p>
                      <a:pPr indent="0" algn="ctr">
                        <a:buNone/>
                      </a:pPr>
                      <a:r>
                        <a:rPr lang="en-US" sz="1800"/>
                        <a:t>10岁</a:t>
                      </a:r>
                      <a:endParaRPr lang="en-US" altLang="en-US" sz="1800"/>
                    </a:p>
                  </a:txBody>
                  <a:tcPr marL="68580" marR="68580" marT="0" marB="0" anchor="ctr"/>
                </a:tc>
                <a:tc>
                  <a:txBody>
                    <a:bodyPr/>
                    <a:lstStyle/>
                    <a:p>
                      <a:pPr indent="0" algn="ctr">
                        <a:buNone/>
                      </a:pPr>
                      <a:r>
                        <a:rPr lang="en-US" sz="1800"/>
                        <a:t>272.3</a:t>
                      </a:r>
                      <a:endParaRPr lang="en-US" altLang="en-US" sz="1800"/>
                    </a:p>
                  </a:txBody>
                  <a:tcPr marL="68580" marR="68580" marT="0" marB="0" anchor="ctr"/>
                </a:tc>
                <a:tc>
                  <a:txBody>
                    <a:bodyPr/>
                    <a:lstStyle/>
                    <a:p>
                      <a:pPr indent="0" algn="ctr">
                        <a:buNone/>
                      </a:pPr>
                      <a:r>
                        <a:rPr lang="en-US" sz="1800"/>
                        <a:t>104.6</a:t>
                      </a:r>
                      <a:endParaRPr lang="en-US" altLang="en-US" sz="1800"/>
                    </a:p>
                  </a:txBody>
                  <a:tcPr marL="68580" marR="68580" marT="0" marB="0" anchor="ctr"/>
                </a:tc>
                <a:extLst>
                  <a:ext uri="{0D108BD9-81ED-4DB2-BD59-A6C34878D82A}">
                    <a16:rowId xmlns:a16="http://schemas.microsoft.com/office/drawing/2014/main" val="10003"/>
                  </a:ext>
                </a:extLst>
              </a:tr>
              <a:tr h="302895">
                <a:tc>
                  <a:txBody>
                    <a:bodyPr/>
                    <a:lstStyle/>
                    <a:p>
                      <a:pPr indent="0" algn="ctr">
                        <a:buNone/>
                      </a:pPr>
                      <a:r>
                        <a:rPr lang="en-US" sz="1800"/>
                        <a:t>20岁</a:t>
                      </a:r>
                      <a:endParaRPr lang="en-US" altLang="en-US" sz="1800"/>
                    </a:p>
                  </a:txBody>
                  <a:tcPr marL="68580" marR="68580" marT="0" marB="0" anchor="ctr"/>
                </a:tc>
                <a:tc>
                  <a:txBody>
                    <a:bodyPr/>
                    <a:lstStyle/>
                    <a:p>
                      <a:pPr indent="0" algn="ctr">
                        <a:buNone/>
                      </a:pPr>
                      <a:r>
                        <a:rPr lang="en-US" sz="1800"/>
                        <a:t>318.7</a:t>
                      </a:r>
                      <a:endParaRPr lang="en-US" altLang="en-US" sz="1800"/>
                    </a:p>
                  </a:txBody>
                  <a:tcPr marL="68580" marR="68580" marT="0" marB="0" anchor="ctr"/>
                </a:tc>
                <a:tc>
                  <a:txBody>
                    <a:bodyPr/>
                    <a:lstStyle/>
                    <a:p>
                      <a:pPr indent="0" algn="ctr">
                        <a:buNone/>
                      </a:pPr>
                      <a:r>
                        <a:rPr lang="en-US" sz="1800"/>
                        <a:t>113.7</a:t>
                      </a:r>
                      <a:endParaRPr lang="en-US" altLang="en-US" sz="1800"/>
                    </a:p>
                  </a:txBody>
                  <a:tcPr marL="68580" marR="68580" marT="0" marB="0" anchor="ctr"/>
                </a:tc>
                <a:extLst>
                  <a:ext uri="{0D108BD9-81ED-4DB2-BD59-A6C34878D82A}">
                    <a16:rowId xmlns:a16="http://schemas.microsoft.com/office/drawing/2014/main" val="10004"/>
                  </a:ext>
                </a:extLst>
              </a:tr>
              <a:tr h="302895">
                <a:tc>
                  <a:txBody>
                    <a:bodyPr/>
                    <a:lstStyle/>
                    <a:p>
                      <a:pPr indent="0" algn="ctr">
                        <a:buNone/>
                      </a:pPr>
                      <a:r>
                        <a:rPr lang="en-US" sz="1800"/>
                        <a:t>30岁</a:t>
                      </a:r>
                      <a:endParaRPr lang="en-US" altLang="en-US" sz="1800"/>
                    </a:p>
                  </a:txBody>
                  <a:tcPr marL="68580" marR="68580" marT="0" marB="0" anchor="ctr"/>
                </a:tc>
                <a:tc>
                  <a:txBody>
                    <a:bodyPr/>
                    <a:lstStyle/>
                    <a:p>
                      <a:pPr indent="0" algn="ctr">
                        <a:buNone/>
                      </a:pPr>
                      <a:r>
                        <a:rPr lang="en-US" sz="1800"/>
                        <a:t>313.7</a:t>
                      </a:r>
                      <a:endParaRPr lang="en-US" altLang="en-US" sz="1800"/>
                    </a:p>
                  </a:txBody>
                  <a:tcPr marL="68580" marR="68580" marT="0" marB="0" anchor="ctr"/>
                </a:tc>
                <a:tc>
                  <a:txBody>
                    <a:bodyPr/>
                    <a:lstStyle/>
                    <a:p>
                      <a:pPr indent="0" algn="ctr">
                        <a:buNone/>
                      </a:pPr>
                      <a:r>
                        <a:rPr lang="en-US" sz="1800"/>
                        <a:t>95.6</a:t>
                      </a:r>
                      <a:endParaRPr lang="en-US" altLang="en-US" sz="1800"/>
                    </a:p>
                  </a:txBody>
                  <a:tcPr marL="68580" marR="68580" marT="0" marB="0" anchor="ctr"/>
                </a:tc>
                <a:extLst>
                  <a:ext uri="{0D108BD9-81ED-4DB2-BD59-A6C34878D82A}">
                    <a16:rowId xmlns:a16="http://schemas.microsoft.com/office/drawing/2014/main" val="10005"/>
                  </a:ext>
                </a:extLst>
              </a:tr>
              <a:tr h="302895">
                <a:tc>
                  <a:txBody>
                    <a:bodyPr/>
                    <a:lstStyle/>
                    <a:p>
                      <a:pPr indent="0" algn="ctr">
                        <a:buNone/>
                      </a:pPr>
                      <a:r>
                        <a:rPr lang="en-US" sz="1800"/>
                        <a:t>40岁</a:t>
                      </a:r>
                      <a:endParaRPr lang="en-US" altLang="en-US" sz="1800"/>
                    </a:p>
                  </a:txBody>
                  <a:tcPr marL="68580" marR="68580" marT="0" marB="0" anchor="ctr"/>
                </a:tc>
                <a:tc>
                  <a:txBody>
                    <a:bodyPr/>
                    <a:lstStyle/>
                    <a:p>
                      <a:pPr indent="0" algn="ctr">
                        <a:buNone/>
                      </a:pPr>
                      <a:r>
                        <a:rPr lang="en-US" sz="1800"/>
                        <a:t>241.4</a:t>
                      </a:r>
                      <a:endParaRPr lang="en-US" altLang="en-US" sz="1800"/>
                    </a:p>
                  </a:txBody>
                  <a:tcPr marL="68580" marR="68580" marT="0" marB="0" anchor="ctr"/>
                </a:tc>
                <a:tc>
                  <a:txBody>
                    <a:bodyPr/>
                    <a:lstStyle/>
                    <a:p>
                      <a:pPr indent="0" algn="ctr">
                        <a:buNone/>
                      </a:pPr>
                      <a:r>
                        <a:rPr lang="en-US" sz="1800"/>
                        <a:t>37.9</a:t>
                      </a:r>
                      <a:endParaRPr lang="en-US" altLang="en-US" sz="1800"/>
                    </a:p>
                  </a:txBody>
                  <a:tcPr marL="68580" marR="68580" marT="0" marB="0" anchor="ctr"/>
                </a:tc>
                <a:extLst>
                  <a:ext uri="{0D108BD9-81ED-4DB2-BD59-A6C34878D82A}">
                    <a16:rowId xmlns:a16="http://schemas.microsoft.com/office/drawing/2014/main" val="10006"/>
                  </a:ext>
                </a:extLst>
              </a:tr>
              <a:tr h="302895">
                <a:tc>
                  <a:txBody>
                    <a:bodyPr/>
                    <a:lstStyle/>
                    <a:p>
                      <a:pPr indent="0" algn="ctr">
                        <a:buNone/>
                      </a:pPr>
                      <a:r>
                        <a:rPr lang="en-US" sz="1800"/>
                        <a:t>50岁</a:t>
                      </a:r>
                      <a:endParaRPr lang="en-US" altLang="en-US" sz="1800"/>
                    </a:p>
                  </a:txBody>
                  <a:tcPr marL="68580" marR="68580" marT="0" marB="0" anchor="ctr"/>
                </a:tc>
                <a:tc>
                  <a:txBody>
                    <a:bodyPr/>
                    <a:lstStyle/>
                    <a:p>
                      <a:pPr indent="0" algn="ctr">
                        <a:buNone/>
                      </a:pPr>
                      <a:r>
                        <a:rPr lang="en-US" sz="1800"/>
                        <a:t>129.7</a:t>
                      </a:r>
                      <a:endParaRPr lang="en-US" altLang="en-US" sz="1800"/>
                    </a:p>
                  </a:txBody>
                  <a:tcPr marL="68580" marR="68580" marT="0" marB="0" anchor="ctr"/>
                </a:tc>
                <a:tc>
                  <a:txBody>
                    <a:bodyPr/>
                    <a:lstStyle/>
                    <a:p>
                      <a:pPr indent="0" algn="ctr">
                        <a:buNone/>
                      </a:pPr>
                      <a:r>
                        <a:rPr lang="en-US" sz="1800"/>
                        <a:t>-37.7</a:t>
                      </a:r>
                      <a:endParaRPr lang="en-US" altLang="en-US" sz="1800"/>
                    </a:p>
                  </a:txBody>
                  <a:tcPr marL="68580" marR="68580" marT="0" marB="0" anchor="ctr"/>
                </a:tc>
                <a:extLst>
                  <a:ext uri="{0D108BD9-81ED-4DB2-BD59-A6C34878D82A}">
                    <a16:rowId xmlns:a16="http://schemas.microsoft.com/office/drawing/2014/main" val="10007"/>
                  </a:ext>
                </a:extLst>
              </a:tr>
              <a:tr h="302895">
                <a:tc>
                  <a:txBody>
                    <a:bodyPr/>
                    <a:lstStyle/>
                    <a:p>
                      <a:pPr indent="0" algn="ctr">
                        <a:buNone/>
                      </a:pPr>
                      <a:r>
                        <a:rPr lang="en-US" sz="1800"/>
                        <a:t>60岁</a:t>
                      </a:r>
                      <a:endParaRPr lang="en-US" altLang="en-US" sz="1800"/>
                    </a:p>
                  </a:txBody>
                  <a:tcPr marL="68580" marR="68580" marT="0" marB="0" anchor="ctr"/>
                </a:tc>
                <a:tc>
                  <a:txBody>
                    <a:bodyPr/>
                    <a:lstStyle/>
                    <a:p>
                      <a:pPr indent="0" algn="ctr">
                        <a:buNone/>
                      </a:pPr>
                      <a:r>
                        <a:rPr lang="en-US" sz="1800"/>
                        <a:t>-5.8</a:t>
                      </a:r>
                      <a:endParaRPr lang="en-US" altLang="en-US" sz="1800"/>
                    </a:p>
                  </a:txBody>
                  <a:tcPr marL="68580" marR="68580" marT="0" marB="0" anchor="ctr"/>
                </a:tc>
                <a:tc>
                  <a:txBody>
                    <a:bodyPr/>
                    <a:lstStyle/>
                    <a:p>
                      <a:pPr indent="0" algn="ctr">
                        <a:buNone/>
                      </a:pPr>
                      <a:r>
                        <a:rPr lang="en-US" sz="1800"/>
                        <a:t>-115.0</a:t>
                      </a:r>
                      <a:endParaRPr lang="en-US" altLang="en-US" sz="1800"/>
                    </a:p>
                  </a:txBody>
                  <a:tcPr marL="68580" marR="68580" marT="0" marB="0" anchor="ctr"/>
                </a:tc>
                <a:extLst>
                  <a:ext uri="{0D108BD9-81ED-4DB2-BD59-A6C34878D82A}">
                    <a16:rowId xmlns:a16="http://schemas.microsoft.com/office/drawing/2014/main" val="10008"/>
                  </a:ext>
                </a:extLst>
              </a:tr>
              <a:tr h="302260">
                <a:tc>
                  <a:txBody>
                    <a:bodyPr/>
                    <a:lstStyle/>
                    <a:p>
                      <a:pPr indent="0" algn="ctr">
                        <a:buNone/>
                      </a:pPr>
                      <a:r>
                        <a:rPr lang="en-US" sz="1800"/>
                        <a:t>70岁</a:t>
                      </a:r>
                      <a:endParaRPr lang="en-US" altLang="en-US" sz="1800"/>
                    </a:p>
                  </a:txBody>
                  <a:tcPr marL="68580" marR="68580" marT="0" marB="0" anchor="ctr"/>
                </a:tc>
                <a:tc>
                  <a:txBody>
                    <a:bodyPr/>
                    <a:lstStyle/>
                    <a:p>
                      <a:pPr indent="0" algn="ctr">
                        <a:buNone/>
                      </a:pPr>
                      <a:r>
                        <a:rPr lang="en-US" sz="1800"/>
                        <a:t>-91.0</a:t>
                      </a:r>
                      <a:endParaRPr lang="en-US" altLang="en-US" sz="1800"/>
                    </a:p>
                  </a:txBody>
                  <a:tcPr marL="68580" marR="68580" marT="0" marB="0" anchor="ctr"/>
                </a:tc>
                <a:tc>
                  <a:txBody>
                    <a:bodyPr/>
                    <a:lstStyle/>
                    <a:p>
                      <a:pPr indent="0" algn="ctr">
                        <a:buNone/>
                      </a:pPr>
                      <a:r>
                        <a:rPr lang="en-US" sz="1800"/>
                        <a:t>-155.9</a:t>
                      </a:r>
                      <a:endParaRPr lang="en-US" altLang="en-US" sz="1800"/>
                    </a:p>
                  </a:txBody>
                  <a:tcPr marL="68580" marR="68580" marT="0" marB="0" anchor="ctr"/>
                </a:tc>
                <a:extLst>
                  <a:ext uri="{0D108BD9-81ED-4DB2-BD59-A6C34878D82A}">
                    <a16:rowId xmlns:a16="http://schemas.microsoft.com/office/drawing/2014/main" val="10009"/>
                  </a:ext>
                </a:extLst>
              </a:tr>
              <a:tr h="302895">
                <a:tc>
                  <a:txBody>
                    <a:bodyPr/>
                    <a:lstStyle/>
                    <a:p>
                      <a:pPr indent="0" algn="ctr">
                        <a:buNone/>
                      </a:pPr>
                      <a:r>
                        <a:rPr lang="en-US" sz="1800"/>
                        <a:t>80岁</a:t>
                      </a:r>
                      <a:endParaRPr lang="en-US" altLang="en-US" sz="1800"/>
                    </a:p>
                  </a:txBody>
                  <a:tcPr marL="68580" marR="68580" marT="0" marB="0" anchor="ctr"/>
                </a:tc>
                <a:tc>
                  <a:txBody>
                    <a:bodyPr/>
                    <a:lstStyle/>
                    <a:p>
                      <a:pPr indent="0" algn="ctr">
                        <a:buNone/>
                      </a:pPr>
                      <a:r>
                        <a:rPr lang="en-US" sz="1800"/>
                        <a:t>-56.3</a:t>
                      </a:r>
                      <a:endParaRPr lang="en-US" altLang="en-US" sz="1800"/>
                    </a:p>
                  </a:txBody>
                  <a:tcPr marL="68580" marR="68580" marT="0" marB="0" anchor="ctr"/>
                </a:tc>
                <a:tc>
                  <a:txBody>
                    <a:bodyPr/>
                    <a:lstStyle/>
                    <a:p>
                      <a:pPr indent="0" algn="ctr">
                        <a:buNone/>
                      </a:pPr>
                      <a:r>
                        <a:rPr lang="en-US" sz="1800"/>
                        <a:t>-99.2</a:t>
                      </a:r>
                      <a:endParaRPr lang="en-US" altLang="en-US" sz="1800"/>
                    </a:p>
                  </a:txBody>
                  <a:tcPr marL="68580" marR="68580" marT="0" marB="0" anchor="ctr"/>
                </a:tc>
                <a:extLst>
                  <a:ext uri="{0D108BD9-81ED-4DB2-BD59-A6C34878D82A}">
                    <a16:rowId xmlns:a16="http://schemas.microsoft.com/office/drawing/2014/main" val="10010"/>
                  </a:ext>
                </a:extLst>
              </a:tr>
              <a:tr h="302895">
                <a:tc>
                  <a:txBody>
                    <a:bodyPr/>
                    <a:lstStyle/>
                    <a:p>
                      <a:pPr indent="0" algn="ctr">
                        <a:buNone/>
                      </a:pPr>
                      <a:r>
                        <a:rPr lang="en-US" sz="1800"/>
                        <a:t>90岁</a:t>
                      </a:r>
                      <a:endParaRPr lang="en-US" altLang="en-US" sz="1800"/>
                    </a:p>
                  </a:txBody>
                  <a:tcPr marL="68580" marR="68580" marT="0" marB="0" anchor="ctr"/>
                </a:tc>
                <a:tc>
                  <a:txBody>
                    <a:bodyPr/>
                    <a:lstStyle/>
                    <a:p>
                      <a:pPr indent="0" algn="ctr">
                        <a:buNone/>
                      </a:pPr>
                      <a:r>
                        <a:rPr lang="en-US" sz="1800"/>
                        <a:t>-25.6</a:t>
                      </a:r>
                      <a:endParaRPr lang="en-US" altLang="en-US" sz="1800"/>
                    </a:p>
                  </a:txBody>
                  <a:tcPr marL="68580" marR="68580" marT="0" marB="0" anchor="ctr"/>
                </a:tc>
                <a:tc>
                  <a:txBody>
                    <a:bodyPr/>
                    <a:lstStyle/>
                    <a:p>
                      <a:pPr indent="0" algn="ctr">
                        <a:buNone/>
                      </a:pPr>
                      <a:r>
                        <a:rPr lang="en-US" sz="1800"/>
                        <a:t>-44.4</a:t>
                      </a:r>
                      <a:endParaRPr lang="en-US" altLang="en-US" sz="1800"/>
                    </a:p>
                  </a:txBody>
                  <a:tcPr marL="68580" marR="68580" marT="0" marB="0" anchor="ctr"/>
                </a:tc>
                <a:extLst>
                  <a:ext uri="{0D108BD9-81ED-4DB2-BD59-A6C34878D82A}">
                    <a16:rowId xmlns:a16="http://schemas.microsoft.com/office/drawing/2014/main" val="10011"/>
                  </a:ext>
                </a:extLst>
              </a:tr>
              <a:tr h="302895">
                <a:tc>
                  <a:txBody>
                    <a:bodyPr/>
                    <a:lstStyle/>
                    <a:p>
                      <a:pPr indent="0" algn="ctr">
                        <a:buNone/>
                      </a:pPr>
                      <a:r>
                        <a:rPr lang="en-US" sz="1800"/>
                        <a:t>未来世代</a:t>
                      </a:r>
                      <a:endParaRPr lang="en-US" altLang="en-US" sz="1800"/>
                    </a:p>
                  </a:txBody>
                  <a:tcPr marL="68580" marR="68580" marT="0" marB="0" anchor="ctr"/>
                </a:tc>
                <a:tc>
                  <a:txBody>
                    <a:bodyPr/>
                    <a:lstStyle/>
                    <a:p>
                      <a:pPr indent="0" algn="ctr">
                        <a:buNone/>
                      </a:pPr>
                      <a:r>
                        <a:rPr lang="en-US" sz="1800"/>
                        <a:t>316.8</a:t>
                      </a:r>
                      <a:endParaRPr lang="en-US" altLang="en-US" sz="1800"/>
                    </a:p>
                  </a:txBody>
                  <a:tcPr marL="68580" marR="68580" marT="0" marB="0" anchor="ctr"/>
                </a:tc>
                <a:tc>
                  <a:txBody>
                    <a:bodyPr/>
                    <a:lstStyle/>
                    <a:p>
                      <a:pPr indent="0" algn="ctr">
                        <a:buNone/>
                      </a:pPr>
                      <a:r>
                        <a:rPr lang="en-US" sz="1800"/>
                        <a:t>158.8</a:t>
                      </a:r>
                      <a:endParaRPr lang="en-US" altLang="en-US" sz="1800"/>
                    </a:p>
                  </a:txBody>
                  <a:tcPr marL="68580" marR="68580" marT="0" marB="0" anchor="ctr"/>
                </a:tc>
                <a:extLst>
                  <a:ext uri="{0D108BD9-81ED-4DB2-BD59-A6C34878D82A}">
                    <a16:rowId xmlns:a16="http://schemas.microsoft.com/office/drawing/2014/main" val="10012"/>
                  </a:ext>
                </a:extLst>
              </a:tr>
              <a:tr h="302895">
                <a:tc>
                  <a:txBody>
                    <a:bodyPr/>
                    <a:lstStyle/>
                    <a:p>
                      <a:pPr indent="0" algn="ctr">
                        <a:buNone/>
                      </a:pPr>
                      <a:r>
                        <a:rPr lang="en-US" sz="1800"/>
                        <a:t>对未来世代的终身净税率</a:t>
                      </a:r>
                      <a:endParaRPr lang="en-US" altLang="en-US" sz="1800"/>
                    </a:p>
                  </a:txBody>
                  <a:tcPr marL="68580" marR="68580" marT="0" marB="0" anchor="ctr"/>
                </a:tc>
                <a:tc gridSpan="2">
                  <a:txBody>
                    <a:bodyPr/>
                    <a:lstStyle/>
                    <a:p>
                      <a:pPr indent="0" algn="ctr">
                        <a:buNone/>
                      </a:pPr>
                      <a:r>
                        <a:rPr lang="en-US" sz="1800"/>
                        <a:t>32.3%</a:t>
                      </a:r>
                      <a:endParaRPr lang="en-US" altLang="en-US" sz="1800"/>
                    </a:p>
                  </a:txBody>
                  <a:tcPr marL="68580" marR="68580" marT="0" marB="0" anchor="ctr"/>
                </a:tc>
                <a:tc hMerge="1">
                  <a:txBody>
                    <a:bodyPr/>
                    <a:lstStyle/>
                    <a:p>
                      <a:endParaRPr lang="zh-CN"/>
                    </a:p>
                  </a:txBody>
                  <a:tcPr/>
                </a:tc>
                <a:extLst>
                  <a:ext uri="{0D108BD9-81ED-4DB2-BD59-A6C34878D82A}">
                    <a16:rowId xmlns:a16="http://schemas.microsoft.com/office/drawing/2014/main" val="10013"/>
                  </a:ext>
                </a:extLst>
              </a:tr>
              <a:tr h="302895">
                <a:tc>
                  <a:txBody>
                    <a:bodyPr/>
                    <a:lstStyle/>
                    <a:p>
                      <a:pPr indent="0" algn="ctr">
                        <a:buNone/>
                      </a:pPr>
                      <a:r>
                        <a:rPr lang="en-US" sz="1800"/>
                        <a:t>对新生儿的终身净税率</a:t>
                      </a:r>
                      <a:endParaRPr lang="en-US" altLang="en-US" sz="1800"/>
                    </a:p>
                  </a:txBody>
                  <a:tcPr marL="68580" marR="68580" marT="0" marB="0" anchor="ctr"/>
                </a:tc>
                <a:tc gridSpan="2">
                  <a:txBody>
                    <a:bodyPr/>
                    <a:lstStyle/>
                    <a:p>
                      <a:pPr indent="0" algn="ctr">
                        <a:buNone/>
                      </a:pPr>
                      <a:r>
                        <a:rPr lang="en-US" sz="1800"/>
                        <a:t>22.8%</a:t>
                      </a:r>
                      <a:endParaRPr lang="en-US" altLang="en-US" sz="1800"/>
                    </a:p>
                  </a:txBody>
                  <a:tcPr marL="68580" marR="68580" marT="0" marB="0" anchor="ctr"/>
                </a:tc>
                <a:tc hMerge="1">
                  <a:txBody>
                    <a:bodyPr/>
                    <a:lstStyle/>
                    <a:p>
                      <a:endParaRPr lang="zh-CN"/>
                    </a:p>
                  </a:txBody>
                  <a:tcPr/>
                </a:tc>
                <a:extLst>
                  <a:ext uri="{0D108BD9-81ED-4DB2-BD59-A6C34878D82A}">
                    <a16:rowId xmlns:a16="http://schemas.microsoft.com/office/drawing/2014/main" val="10014"/>
                  </a:ext>
                </a:extLst>
              </a:tr>
              <a:tr h="302895">
                <a:tc>
                  <a:txBody>
                    <a:bodyPr/>
                    <a:lstStyle/>
                    <a:p>
                      <a:pPr indent="0" algn="ctr">
                        <a:buNone/>
                      </a:pPr>
                      <a:r>
                        <a:rPr lang="en-US" sz="1800"/>
                        <a:t>代际失衡</a:t>
                      </a:r>
                      <a:endParaRPr lang="en-US" altLang="en-US" sz="1800"/>
                    </a:p>
                  </a:txBody>
                  <a:tcPr marL="68580" marR="68580" marT="0" marB="0" anchor="ctr"/>
                </a:tc>
                <a:tc gridSpan="2">
                  <a:txBody>
                    <a:bodyPr/>
                    <a:lstStyle/>
                    <a:p>
                      <a:pPr indent="0" algn="ctr">
                        <a:buNone/>
                      </a:pPr>
                      <a:r>
                        <a:rPr lang="en-US" sz="1800"/>
                        <a:t>41.7%</a:t>
                      </a:r>
                      <a:endParaRPr lang="en-US" altLang="en-US" sz="1800"/>
                    </a:p>
                  </a:txBody>
                  <a:tcPr marL="68580" marR="68580" marT="0" marB="0" anchor="ctr"/>
                </a:tc>
                <a:tc hMerge="1">
                  <a:txBody>
                    <a:bodyPr/>
                    <a:lstStyle/>
                    <a:p>
                      <a:endParaRPr lang="zh-CN"/>
                    </a:p>
                  </a:txBody>
                  <a:tcPr/>
                </a:tc>
                <a:extLst>
                  <a:ext uri="{0D108BD9-81ED-4DB2-BD59-A6C34878D82A}">
                    <a16:rowId xmlns:a16="http://schemas.microsoft.com/office/drawing/2014/main" val="10015"/>
                  </a:ext>
                </a:extLst>
              </a:tr>
            </a:tbl>
          </a:graphicData>
        </a:graphic>
      </p:graphicFrame>
      <p:sp>
        <p:nvSpPr>
          <p:cNvPr id="4" name="文本框 3"/>
          <p:cNvSpPr txBox="1"/>
          <p:nvPr/>
        </p:nvSpPr>
        <p:spPr>
          <a:xfrm>
            <a:off x="2487295" y="739140"/>
            <a:ext cx="3890010" cy="368300"/>
          </a:xfrm>
          <a:prstGeom prst="rect">
            <a:avLst/>
          </a:prstGeom>
          <a:noFill/>
        </p:spPr>
        <p:txBody>
          <a:bodyPr wrap="square" rtlCol="0">
            <a:spAutoFit/>
          </a:bodyPr>
          <a:lstStyle/>
          <a:p>
            <a:pPr algn="ctr"/>
            <a:r>
              <a:rPr lang="zh-CN" altLang="en-US" b="1">
                <a:latin typeface="微软雅黑" panose="020B0503020204020204" pitchFamily="34" charset="-122"/>
                <a:ea typeface="微软雅黑" panose="020B0503020204020204" pitchFamily="34" charset="-122"/>
              </a:rPr>
              <a:t>美国代际账户的组成</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t>23</a:t>
            </a:fld>
            <a:endParaRPr lang="zh-CN" altLang="en-US"/>
          </a:p>
        </p:txBody>
      </p:sp>
      <p:sp>
        <p:nvSpPr>
          <p:cNvPr id="3" name="文本框 2"/>
          <p:cNvSpPr txBox="1"/>
          <p:nvPr/>
        </p:nvSpPr>
        <p:spPr>
          <a:xfrm>
            <a:off x="647065" y="787400"/>
            <a:ext cx="6238875" cy="521970"/>
          </a:xfrm>
          <a:prstGeom prst="rect">
            <a:avLst/>
          </a:prstGeom>
          <a:noFill/>
        </p:spPr>
        <p:txBody>
          <a:bodyPr wrap="square" rtlCol="0">
            <a:spAutoFit/>
          </a:bodyPr>
          <a:lstStyle/>
          <a:p>
            <a:r>
              <a:rPr lang="zh-CN" altLang="en-US" sz="2800" b="1">
                <a:latin typeface="微软雅黑" panose="020B0503020204020204" pitchFamily="34" charset="-122"/>
                <a:ea typeface="微软雅黑" panose="020B0503020204020204" pitchFamily="34" charset="-122"/>
              </a:rPr>
              <a:t>二、政府承诺所形成的长期财政失衡</a:t>
            </a:r>
          </a:p>
        </p:txBody>
      </p:sp>
      <p:sp>
        <p:nvSpPr>
          <p:cNvPr id="4" name="文本框 3"/>
          <p:cNvSpPr txBox="1"/>
          <p:nvPr/>
        </p:nvSpPr>
        <p:spPr>
          <a:xfrm>
            <a:off x="489585" y="1362710"/>
            <a:ext cx="7952105" cy="4733290"/>
          </a:xfrm>
          <a:prstGeom prst="rect">
            <a:avLst/>
          </a:prstGeom>
          <a:noFill/>
        </p:spPr>
        <p:txBody>
          <a:bodyPr wrap="square" rtlCol="0">
            <a:spAutoFit/>
          </a:bodyPr>
          <a:lstStyle/>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虽然代际核算反映出政府的预算负担是如何在不同世代人群之间的分摊问题，它却没有回答，如果政府延续当前的财政收支政策不变，未来政府的支出与课征到的税收收入之间存在多大的差额。</a:t>
            </a:r>
          </a:p>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2003年，</a:t>
            </a:r>
            <a:r>
              <a:rPr lang="zh-CN" altLang="en-US" b="1">
                <a:latin typeface="微软雅黑" panose="020B0503020204020204" pitchFamily="34" charset="-122"/>
                <a:ea typeface="微软雅黑" panose="020B0503020204020204" pitchFamily="34" charset="-122"/>
                <a:cs typeface="微软雅黑" panose="020B0503020204020204" pitchFamily="34" charset="-122"/>
              </a:rPr>
              <a:t>贾格迪什·格哈尔和肯特·斯迈特斯</a:t>
            </a:r>
            <a:r>
              <a:rPr lang="zh-CN" altLang="en-US">
                <a:latin typeface="微软雅黑" panose="020B0503020204020204" pitchFamily="34" charset="-122"/>
                <a:ea typeface="微软雅黑" panose="020B0503020204020204" pitchFamily="34" charset="-122"/>
                <a:cs typeface="微软雅黑" panose="020B0503020204020204" pitchFamily="34" charset="-122"/>
              </a:rPr>
              <a:t>回答了该问题，算出政府未来每年的支出与税收收入，然后计算支出和税收收入的贴现值，比较两个贴现值，就得到了政府财政不平衡的现期贴现值，也就是政府预计的支出将超过其税收收入的数额。</a:t>
            </a:r>
          </a:p>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zh-CN" altLang="en-US" b="1">
                <a:latin typeface="微软雅黑" panose="020B0503020204020204" pitchFamily="34" charset="-122"/>
                <a:ea typeface="微软雅黑" panose="020B0503020204020204" pitchFamily="34" charset="-122"/>
                <a:cs typeface="微软雅黑" panose="020B0503020204020204" pitchFamily="34" charset="-122"/>
              </a:rPr>
              <a:t>美国财政部</a:t>
            </a:r>
            <a:r>
              <a:rPr lang="zh-CN" altLang="en-US">
                <a:latin typeface="微软雅黑" panose="020B0503020204020204" pitchFamily="34" charset="-122"/>
                <a:ea typeface="微软雅黑" panose="020B0503020204020204" pitchFamily="34" charset="-122"/>
                <a:cs typeface="微软雅黑" panose="020B0503020204020204" pitchFamily="34" charset="-122"/>
              </a:rPr>
              <a:t>根据这一计算思路，每年发布社会保障和医疗保险计划的长期财政失衡的数据。以2016财年为例，这两个项目的财政收支缺口为46.7万亿美元。也就是说，如果政府不改变政策，政府承诺的支出将比其将来所征的税收多出46.7万元美元。大部分的财政失衡（32.5万亿美元）来自于医疗保险计划。这些计划导致的巨额财政失衡反映出政府并没有准备好足够的福利金支付给社会上即将变老的人群。就医疗保险计划而言，老龄化趋势造成影响是由于医疗保健成果的快速提升而恶化。</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t>24</a:t>
            </a:fld>
            <a:endParaRPr lang="zh-CN" altLang="en-US"/>
          </a:p>
        </p:txBody>
      </p:sp>
      <p:graphicFrame>
        <p:nvGraphicFramePr>
          <p:cNvPr id="3" name="表格 2"/>
          <p:cNvGraphicFramePr/>
          <p:nvPr>
            <p:custDataLst>
              <p:tags r:id="rId1"/>
            </p:custDataLst>
          </p:nvPr>
        </p:nvGraphicFramePr>
        <p:xfrm>
          <a:off x="594360" y="2017395"/>
          <a:ext cx="8164830" cy="2867025"/>
        </p:xfrm>
        <a:graphic>
          <a:graphicData uri="http://schemas.openxmlformats.org/drawingml/2006/table">
            <a:tbl>
              <a:tblPr firstRow="1" bandRow="1">
                <a:tableStyleId>{21E4AEA4-8DFA-4A89-87EB-49C32662AFE0}</a:tableStyleId>
              </a:tblPr>
              <a:tblGrid>
                <a:gridCol w="4737100">
                  <a:extLst>
                    <a:ext uri="{9D8B030D-6E8A-4147-A177-3AD203B41FA5}">
                      <a16:colId xmlns:a16="http://schemas.microsoft.com/office/drawing/2014/main" val="20000"/>
                    </a:ext>
                  </a:extLst>
                </a:gridCol>
                <a:gridCol w="1824990">
                  <a:extLst>
                    <a:ext uri="{9D8B030D-6E8A-4147-A177-3AD203B41FA5}">
                      <a16:colId xmlns:a16="http://schemas.microsoft.com/office/drawing/2014/main" val="20001"/>
                    </a:ext>
                  </a:extLst>
                </a:gridCol>
                <a:gridCol w="1602740">
                  <a:extLst>
                    <a:ext uri="{9D8B030D-6E8A-4147-A177-3AD203B41FA5}">
                      <a16:colId xmlns:a16="http://schemas.microsoft.com/office/drawing/2014/main" val="20002"/>
                    </a:ext>
                  </a:extLst>
                </a:gridCol>
              </a:tblGrid>
              <a:tr h="635000">
                <a:tc>
                  <a:txBody>
                    <a:bodyPr/>
                    <a:lstStyle/>
                    <a:p>
                      <a:pPr indent="0" algn="ctr">
                        <a:buNone/>
                      </a:pPr>
                      <a:r>
                        <a:rPr lang="en-US" sz="1800"/>
                        <a:t>项目</a:t>
                      </a:r>
                      <a:endParaRPr lang="en-US" altLang="en-US" sz="1800"/>
                    </a:p>
                  </a:txBody>
                  <a:tcPr marL="68580" marR="68580" marT="0" marB="0" anchor="ctr"/>
                </a:tc>
                <a:tc>
                  <a:txBody>
                    <a:bodyPr/>
                    <a:lstStyle/>
                    <a:p>
                      <a:pPr indent="0" algn="ctr">
                        <a:buNone/>
                      </a:pPr>
                      <a:r>
                        <a:rPr lang="en-US" sz="1800"/>
                        <a:t>金额(万亿美元)</a:t>
                      </a:r>
                      <a:endParaRPr lang="en-US" altLang="en-US" sz="1800"/>
                    </a:p>
                  </a:txBody>
                  <a:tcPr marL="68580" marR="68580" marT="0" marB="0" anchor="ctr"/>
                </a:tc>
                <a:tc>
                  <a:txBody>
                    <a:bodyPr/>
                    <a:lstStyle/>
                    <a:p>
                      <a:pPr indent="0" algn="ctr">
                        <a:buNone/>
                      </a:pPr>
                      <a:r>
                        <a:rPr lang="en-US" sz="1800"/>
                        <a:t>占GDP的比重</a:t>
                      </a:r>
                      <a:endParaRPr lang="en-US" altLang="en-US" sz="1800"/>
                    </a:p>
                  </a:txBody>
                  <a:tcPr marL="68580" marR="68580" marT="0" marB="0" anchor="ctr"/>
                </a:tc>
                <a:extLst>
                  <a:ext uri="{0D108BD9-81ED-4DB2-BD59-A6C34878D82A}">
                    <a16:rowId xmlns:a16="http://schemas.microsoft.com/office/drawing/2014/main" val="10000"/>
                  </a:ext>
                </a:extLst>
              </a:tr>
              <a:tr h="634365">
                <a:tc>
                  <a:txBody>
                    <a:bodyPr/>
                    <a:lstStyle/>
                    <a:p>
                      <a:pPr indent="0" algn="ctr">
                        <a:buNone/>
                      </a:pPr>
                      <a:r>
                        <a:rPr lang="en-US" sz="1800"/>
                        <a:t>（开放群组）社会保障（OASDI）净值</a:t>
                      </a:r>
                      <a:endParaRPr lang="en-US" altLang="en-US" sz="1800"/>
                    </a:p>
                  </a:txBody>
                  <a:tcPr marL="68580" marR="68580" marT="0" marB="0" anchor="ctr"/>
                </a:tc>
                <a:tc>
                  <a:txBody>
                    <a:bodyPr/>
                    <a:lstStyle/>
                    <a:p>
                      <a:pPr indent="0" algn="ctr">
                        <a:buNone/>
                      </a:pPr>
                      <a:r>
                        <a:rPr lang="en-US" sz="1800"/>
                        <a:t>-14.1</a:t>
                      </a:r>
                      <a:endParaRPr lang="en-US" altLang="en-US" sz="1800"/>
                    </a:p>
                  </a:txBody>
                  <a:tcPr marL="68580" marR="68580" marT="0" marB="0" anchor="ctr"/>
                </a:tc>
                <a:tc>
                  <a:txBody>
                    <a:bodyPr/>
                    <a:lstStyle/>
                    <a:p>
                      <a:pPr indent="0" algn="ctr">
                        <a:buNone/>
                      </a:pPr>
                      <a:r>
                        <a:rPr lang="en-US" sz="1800"/>
                        <a:t>-1.1%</a:t>
                      </a:r>
                      <a:endParaRPr lang="en-US" altLang="en-US" sz="1800"/>
                    </a:p>
                  </a:txBody>
                  <a:tcPr marL="68580" marR="68580" marT="0" marB="0" anchor="ctr"/>
                </a:tc>
                <a:extLst>
                  <a:ext uri="{0D108BD9-81ED-4DB2-BD59-A6C34878D82A}">
                    <a16:rowId xmlns:a16="http://schemas.microsoft.com/office/drawing/2014/main" val="10001"/>
                  </a:ext>
                </a:extLst>
              </a:tr>
              <a:tr h="645795">
                <a:tc>
                  <a:txBody>
                    <a:bodyPr/>
                    <a:lstStyle/>
                    <a:p>
                      <a:pPr indent="0" algn="ctr">
                        <a:buNone/>
                      </a:pPr>
                      <a:r>
                        <a:rPr lang="en-US" sz="1800"/>
                        <a:t>（开放群组）医疗保险（A, B, 和D部分）净值</a:t>
                      </a:r>
                      <a:endParaRPr lang="en-US" altLang="en-US" sz="1800"/>
                    </a:p>
                  </a:txBody>
                  <a:tcPr marL="68580" marR="68580" marT="0" marB="0" anchor="ctr"/>
                </a:tc>
                <a:tc>
                  <a:txBody>
                    <a:bodyPr/>
                    <a:lstStyle/>
                    <a:p>
                      <a:pPr indent="0" algn="ctr">
                        <a:buNone/>
                      </a:pPr>
                      <a:r>
                        <a:rPr lang="en-US" sz="1800"/>
                        <a:t>-32.5</a:t>
                      </a:r>
                      <a:endParaRPr lang="en-US" altLang="en-US" sz="1800"/>
                    </a:p>
                  </a:txBody>
                  <a:tcPr marL="68580" marR="68580" marT="0" marB="0" anchor="ctr"/>
                </a:tc>
                <a:tc>
                  <a:txBody>
                    <a:bodyPr/>
                    <a:lstStyle/>
                    <a:p>
                      <a:pPr indent="0" algn="ctr">
                        <a:buNone/>
                      </a:pPr>
                      <a:r>
                        <a:rPr lang="en-US" sz="1800"/>
                        <a:t>-2.7%</a:t>
                      </a:r>
                      <a:endParaRPr lang="en-US" altLang="en-US" sz="1800"/>
                    </a:p>
                  </a:txBody>
                  <a:tcPr marL="68580" marR="68580" marT="0" marB="0" anchor="ctr"/>
                </a:tc>
                <a:extLst>
                  <a:ext uri="{0D108BD9-81ED-4DB2-BD59-A6C34878D82A}">
                    <a16:rowId xmlns:a16="http://schemas.microsoft.com/office/drawing/2014/main" val="10002"/>
                  </a:ext>
                </a:extLst>
              </a:tr>
              <a:tr h="316865">
                <a:tc>
                  <a:txBody>
                    <a:bodyPr/>
                    <a:lstStyle/>
                    <a:p>
                      <a:pPr indent="0" algn="ctr">
                        <a:buNone/>
                      </a:pPr>
                      <a:r>
                        <a:rPr lang="en-US" sz="1800"/>
                        <a:t>（开放群组）其他</a:t>
                      </a:r>
                      <a:endParaRPr lang="en-US" altLang="en-US" sz="1800"/>
                    </a:p>
                  </a:txBody>
                  <a:tcPr marL="68580" marR="68580" marT="0" marB="0" anchor="ctr"/>
                </a:tc>
                <a:tc>
                  <a:txBody>
                    <a:bodyPr/>
                    <a:lstStyle/>
                    <a:p>
                      <a:pPr indent="0" algn="ctr">
                        <a:buNone/>
                      </a:pPr>
                      <a:r>
                        <a:rPr lang="en-US" sz="1800"/>
                        <a:t>-0.1</a:t>
                      </a:r>
                      <a:endParaRPr lang="en-US" altLang="en-US" sz="1800"/>
                    </a:p>
                  </a:txBody>
                  <a:tcPr marL="68580" marR="68580" marT="0" marB="0" anchor="ctr"/>
                </a:tc>
                <a:tc>
                  <a:txBody>
                    <a:bodyPr/>
                    <a:lstStyle/>
                    <a:p>
                      <a:pPr indent="0" algn="ctr">
                        <a:buNone/>
                      </a:pPr>
                      <a:r>
                        <a:rPr lang="en-US" sz="1800"/>
                        <a:t> </a:t>
                      </a:r>
                      <a:endParaRPr lang="en-US" altLang="en-US" sz="1800"/>
                    </a:p>
                  </a:txBody>
                  <a:tcPr marL="68580" marR="68580" marT="0" marB="0" anchor="ctr"/>
                </a:tc>
                <a:extLst>
                  <a:ext uri="{0D108BD9-81ED-4DB2-BD59-A6C34878D82A}">
                    <a16:rowId xmlns:a16="http://schemas.microsoft.com/office/drawing/2014/main" val="10003"/>
                  </a:ext>
                </a:extLst>
              </a:tr>
              <a:tr h="317500">
                <a:tc>
                  <a:txBody>
                    <a:bodyPr/>
                    <a:lstStyle/>
                    <a:p>
                      <a:pPr indent="0" algn="ctr">
                        <a:buNone/>
                      </a:pPr>
                      <a:r>
                        <a:rPr lang="en-US" sz="1800"/>
                        <a:t>（开放群组）社会保险净支出合计</a:t>
                      </a:r>
                      <a:endParaRPr lang="en-US" altLang="en-US" sz="1800"/>
                    </a:p>
                  </a:txBody>
                  <a:tcPr marL="68580" marR="68580" marT="0" marB="0" anchor="ctr"/>
                </a:tc>
                <a:tc>
                  <a:txBody>
                    <a:bodyPr/>
                    <a:lstStyle/>
                    <a:p>
                      <a:pPr indent="0" algn="ctr">
                        <a:buNone/>
                      </a:pPr>
                      <a:r>
                        <a:rPr lang="en-US" sz="1800"/>
                        <a:t>-46.7</a:t>
                      </a:r>
                      <a:endParaRPr lang="en-US" altLang="en-US" sz="1800"/>
                    </a:p>
                  </a:txBody>
                  <a:tcPr marL="68580" marR="68580" marT="0" marB="0" anchor="ctr"/>
                </a:tc>
                <a:tc>
                  <a:txBody>
                    <a:bodyPr/>
                    <a:lstStyle/>
                    <a:p>
                      <a:pPr indent="0" algn="ctr">
                        <a:buNone/>
                      </a:pPr>
                      <a:r>
                        <a:rPr lang="en-US" sz="1800"/>
                        <a:t>-3.8%</a:t>
                      </a:r>
                      <a:endParaRPr lang="en-US" altLang="en-US" sz="1800"/>
                    </a:p>
                  </a:txBody>
                  <a:tcPr marL="68580" marR="68580" marT="0" marB="0" anchor="ctr"/>
                </a:tc>
                <a:extLst>
                  <a:ext uri="{0D108BD9-81ED-4DB2-BD59-A6C34878D82A}">
                    <a16:rowId xmlns:a16="http://schemas.microsoft.com/office/drawing/2014/main" val="10004"/>
                  </a:ext>
                </a:extLst>
              </a:tr>
              <a:tr h="317500">
                <a:tc>
                  <a:txBody>
                    <a:bodyPr/>
                    <a:lstStyle/>
                    <a:p>
                      <a:pPr indent="0" algn="ctr">
                        <a:buNone/>
                      </a:pPr>
                      <a:r>
                        <a:rPr lang="en-US" sz="1800"/>
                        <a:t>（封闭群组）社会保险净支出合计</a:t>
                      </a:r>
                      <a:endParaRPr lang="en-US" altLang="en-US" sz="1800"/>
                    </a:p>
                  </a:txBody>
                  <a:tcPr marL="68580" marR="68580" marT="0" marB="0" anchor="ctr"/>
                </a:tc>
                <a:tc>
                  <a:txBody>
                    <a:bodyPr/>
                    <a:lstStyle/>
                    <a:p>
                      <a:pPr indent="0" algn="ctr">
                        <a:buNone/>
                      </a:pPr>
                      <a:r>
                        <a:rPr lang="en-US" sz="1800"/>
                        <a:t>-64.9</a:t>
                      </a:r>
                      <a:endParaRPr lang="en-US" altLang="en-US" sz="1800"/>
                    </a:p>
                  </a:txBody>
                  <a:tcPr marL="68580" marR="68580" marT="0" marB="0" anchor="ctr"/>
                </a:tc>
                <a:tc>
                  <a:txBody>
                    <a:bodyPr/>
                    <a:lstStyle/>
                    <a:p>
                      <a:pPr indent="0" algn="ctr">
                        <a:buNone/>
                      </a:pPr>
                      <a:r>
                        <a:rPr lang="en-US" sz="1800"/>
                        <a:t>-5.3%</a:t>
                      </a:r>
                      <a:endParaRPr lang="en-US" altLang="en-US" sz="1800"/>
                    </a:p>
                  </a:txBody>
                  <a:tcPr marL="68580" marR="68580" marT="0" marB="0" anchor="ctr"/>
                </a:tc>
                <a:extLst>
                  <a:ext uri="{0D108BD9-81ED-4DB2-BD59-A6C34878D82A}">
                    <a16:rowId xmlns:a16="http://schemas.microsoft.com/office/drawing/2014/main" val="10005"/>
                  </a:ext>
                </a:extLst>
              </a:tr>
            </a:tbl>
          </a:graphicData>
        </a:graphic>
      </p:graphicFrame>
      <p:sp>
        <p:nvSpPr>
          <p:cNvPr id="4" name="文本框 3"/>
          <p:cNvSpPr txBox="1"/>
          <p:nvPr/>
        </p:nvSpPr>
        <p:spPr>
          <a:xfrm>
            <a:off x="1365885" y="1499870"/>
            <a:ext cx="6698615" cy="368300"/>
          </a:xfrm>
          <a:prstGeom prst="rect">
            <a:avLst/>
          </a:prstGeom>
          <a:noFill/>
        </p:spPr>
        <p:txBody>
          <a:bodyPr wrap="square" rtlCol="0">
            <a:spAutoFit/>
          </a:bodyPr>
          <a:lstStyle/>
          <a:p>
            <a:pPr algn="ctr"/>
            <a:r>
              <a:rPr lang="zh-CN" altLang="en-US" b="1">
                <a:latin typeface="微软雅黑" panose="020B0503020204020204" pitchFamily="34" charset="-122"/>
                <a:ea typeface="微软雅黑" panose="020B0503020204020204" pitchFamily="34" charset="-122"/>
                <a:cs typeface="微软雅黑" panose="020B0503020204020204" pitchFamily="34" charset="-122"/>
              </a:rPr>
              <a:t>2016年~2091年美国社会保障与医疗保险计划的收支差额</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t>25</a:t>
            </a:fld>
            <a:endParaRPr lang="zh-CN" altLang="en-US"/>
          </a:p>
        </p:txBody>
      </p:sp>
      <p:sp>
        <p:nvSpPr>
          <p:cNvPr id="3" name="文本框 2"/>
          <p:cNvSpPr txBox="1"/>
          <p:nvPr/>
        </p:nvSpPr>
        <p:spPr>
          <a:xfrm>
            <a:off x="937895" y="845820"/>
            <a:ext cx="4766310" cy="521970"/>
          </a:xfrm>
          <a:prstGeom prst="rect">
            <a:avLst/>
          </a:prstGeom>
          <a:noFill/>
        </p:spPr>
        <p:txBody>
          <a:bodyPr wrap="square" rtlCol="0">
            <a:spAutoFit/>
          </a:bodyPr>
          <a:lstStyle/>
          <a:p>
            <a:r>
              <a:rPr lang="zh-CN" altLang="en-US" sz="2800" b="1">
                <a:latin typeface="微软雅黑" panose="020B0503020204020204" pitchFamily="34" charset="-122"/>
                <a:ea typeface="微软雅黑" panose="020B0503020204020204" pitchFamily="34" charset="-122"/>
              </a:rPr>
              <a:t>三、计算方法存在的争议</a:t>
            </a:r>
          </a:p>
        </p:txBody>
      </p:sp>
      <p:sp>
        <p:nvSpPr>
          <p:cNvPr id="4" name="文本框 3"/>
          <p:cNvSpPr txBox="1"/>
          <p:nvPr/>
        </p:nvSpPr>
        <p:spPr>
          <a:xfrm>
            <a:off x="402590" y="1510030"/>
            <a:ext cx="8385810" cy="3604895"/>
          </a:xfrm>
          <a:prstGeom prst="rect">
            <a:avLst/>
          </a:prstGeom>
          <a:noFill/>
        </p:spPr>
        <p:txBody>
          <a:bodyPr wrap="square" rtlCol="0">
            <a:spAutoFit/>
          </a:bodyPr>
          <a:lstStyle/>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zh-CN" altLang="en-US"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第一，利率（贴现率）的设定对于净现值大小的影响很大。</a:t>
            </a:r>
          </a:p>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zh-CN" altLang="en-US" dirty="0">
                <a:latin typeface="微软雅黑" panose="020B0503020204020204" pitchFamily="34" charset="-122"/>
                <a:ea typeface="微软雅黑" panose="020B0503020204020204" pitchFamily="34" charset="-122"/>
                <a:cs typeface="微软雅黑" panose="020B0503020204020204" pitchFamily="34" charset="-122"/>
              </a:rPr>
              <a:t>联邦政府目前假设实际贴现率为的高值为3.2%、中值为2.7%、低值为2.2%。一旦假设值稍有变化，净现值的变动将会非常明显。</a:t>
            </a:r>
          </a:p>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endParaRPr lang="zh-CN" altLang="en-US" dirty="0">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zh-CN" altLang="en-US"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第二，代际账户对政府投资所形成的福利改进没有充分考虑。</a:t>
            </a:r>
          </a:p>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zh-CN" altLang="en-US" dirty="0">
                <a:latin typeface="微软雅黑" panose="020B0503020204020204" pitchFamily="34" charset="-122"/>
                <a:ea typeface="微软雅黑" panose="020B0503020204020204" pitchFamily="34" charset="-122"/>
                <a:cs typeface="微软雅黑" panose="020B0503020204020204" pitchFamily="34" charset="-122"/>
              </a:rPr>
              <a:t>假设政府今年借债10亿元用于治理环境。这看起来似乎是政府的财政不平衡增加了，并要求对未来世代提高税收来满足政府跨期预算约束。但这个结论没有考虑未来世代虽然缴税增加了，但同时也从改善的环境中受益。因此，代际账户的核算不仅应包含未来的税收和转移支付，还要考虑到当代人为未来世代提供的潜在福利。</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t>26</a:t>
            </a:fld>
            <a:endParaRPr lang="zh-CN" altLang="en-US"/>
          </a:p>
        </p:txBody>
      </p:sp>
      <p:sp>
        <p:nvSpPr>
          <p:cNvPr id="24" name="矩形 23"/>
          <p:cNvSpPr/>
          <p:nvPr/>
        </p:nvSpPr>
        <p:spPr>
          <a:xfrm>
            <a:off x="1104068" y="2708920"/>
            <a:ext cx="6935864"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1104068" y="1762547"/>
            <a:ext cx="7079878" cy="2188494"/>
            <a:chOff x="1393713" y="1161487"/>
            <a:chExt cx="10470815" cy="2745853"/>
          </a:xfrm>
        </p:grpSpPr>
        <p:sp>
          <p:nvSpPr>
            <p:cNvPr id="26" name="TextBox 25"/>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a:buNone/>
                <a:defRPr/>
              </a:pPr>
              <a:r>
                <a:rPr lang="zh-CN" altLang="en-US"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mn-ea"/>
                </a:rPr>
                <a:t>我国财政赤字的几种统计口径</a:t>
              </a:r>
              <a:endParaRPr lang="zh-CN" altLang="en-US"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cxnSp>
          <p:nvCxnSpPr>
            <p:cNvPr id="27" name="直接连接符 7"/>
            <p:cNvCxnSpPr>
              <a:cxnSpLocks noChangeShapeType="1"/>
            </p:cNvCxnSpPr>
            <p:nvPr/>
          </p:nvCxnSpPr>
          <p:spPr bwMode="auto">
            <a:xfrm>
              <a:off x="1403647" y="2348880"/>
              <a:ext cx="10247891" cy="0"/>
            </a:xfrm>
            <a:prstGeom prst="line">
              <a:avLst/>
            </a:prstGeom>
            <a:ln>
              <a:solidFill>
                <a:srgbClr val="7C2326"/>
              </a:solidFill>
            </a:ln>
          </p:spPr>
          <p:style>
            <a:lnRef idx="3">
              <a:schemeClr val="accent1"/>
            </a:lnRef>
            <a:fillRef idx="0">
              <a:schemeClr val="accent1"/>
            </a:fillRef>
            <a:effectRef idx="2">
              <a:schemeClr val="accent1"/>
            </a:effectRef>
            <a:fontRef idx="minor">
              <a:schemeClr val="tx1"/>
            </a:fontRef>
          </p:style>
        </p:cxnSp>
        <p:sp>
          <p:nvSpPr>
            <p:cNvPr id="28" name="任意多边形 15"/>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Tx/>
                <a:buNone/>
              </a:pPr>
              <a:endParaRPr lang="zh-CN" altLang="en-US" sz="4800" b="1" dirty="0">
                <a:solidFill>
                  <a:schemeClr val="bg1"/>
                </a:solidFill>
                <a:latin typeface="Impact" panose="020B0806030902050204" pitchFamily="34" charset="0"/>
              </a:endParaRPr>
            </a:p>
          </p:txBody>
        </p:sp>
        <p:cxnSp>
          <p:nvCxnSpPr>
            <p:cNvPr id="29" name="直接连接符 28"/>
            <p:cNvCxnSpPr>
              <a:cxnSpLocks noChangeShapeType="1"/>
            </p:cNvCxnSpPr>
            <p:nvPr/>
          </p:nvCxnSpPr>
          <p:spPr bwMode="auto">
            <a:xfrm>
              <a:off x="1403646" y="3907340"/>
              <a:ext cx="10247892" cy="0"/>
            </a:xfrm>
            <a:prstGeom prst="line">
              <a:avLst/>
            </a:prstGeom>
            <a:ln>
              <a:solidFill>
                <a:srgbClr val="7C2326"/>
              </a:solidFill>
            </a:ln>
          </p:spPr>
          <p:style>
            <a:lnRef idx="3">
              <a:schemeClr val="accent1"/>
            </a:lnRef>
            <a:fillRef idx="0">
              <a:schemeClr val="accent1"/>
            </a:fillRef>
            <a:effectRef idx="2">
              <a:schemeClr val="accent1"/>
            </a:effectRef>
            <a:fontRef idx="minor">
              <a:schemeClr val="tx1"/>
            </a:fontRef>
          </p:style>
        </p:cxnSp>
      </p:grpSp>
      <p:sp>
        <p:nvSpPr>
          <p:cNvPr id="30" name="文本框 29"/>
          <p:cNvSpPr txBox="1"/>
          <p:nvPr/>
        </p:nvSpPr>
        <p:spPr>
          <a:xfrm>
            <a:off x="1131164" y="2026805"/>
            <a:ext cx="690880" cy="706755"/>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五</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t>27</a:t>
            </a:fld>
            <a:endParaRPr lang="zh-CN" altLang="en-US"/>
          </a:p>
        </p:txBody>
      </p:sp>
      <p:sp>
        <p:nvSpPr>
          <p:cNvPr id="100" name="文本框 99"/>
          <p:cNvSpPr txBox="1"/>
          <p:nvPr/>
        </p:nvSpPr>
        <p:spPr>
          <a:xfrm>
            <a:off x="355600" y="1426845"/>
            <a:ext cx="8391525" cy="4015105"/>
          </a:xfrm>
          <a:prstGeom prst="rect">
            <a:avLst/>
          </a:prstGeom>
          <a:noFill/>
          <a:ln w="9525">
            <a:noFill/>
          </a:ln>
        </p:spPr>
        <p:txBody>
          <a:bodyPr wrap="square">
            <a:spAutoFit/>
          </a:bodyPr>
          <a:lstStyle/>
          <a:p>
            <a:pPr indent="457200" algn="just" fontAlgn="auto">
              <a:lnSpc>
                <a:spcPts val="3000"/>
              </a:lnSpc>
              <a:spcAft>
                <a:spcPts val="600"/>
              </a:spcAft>
              <a:extLst>
                <a:ext uri="{35155182-B16C-46BC-9424-99874614C6A1}">
                  <wpsdc:indentchars xmlns="" xmlns:wpsdc="http://www.wps.cn/officeDocument/2017/drawingmlCustomData" val="200" checksum="59296752"/>
                </a:ext>
              </a:extLst>
            </a:pPr>
            <a:r>
              <a:rPr lang="zh-CN" b="0" dirty="0">
                <a:latin typeface="微软雅黑" panose="020B0503020204020204" pitchFamily="34" charset="-122"/>
                <a:ea typeface="微软雅黑" panose="020B0503020204020204" pitchFamily="34" charset="-122"/>
                <a:cs typeface="微软雅黑" panose="020B0503020204020204" pitchFamily="34" charset="-122"/>
              </a:rPr>
              <a:t>在我国，</a:t>
            </a:r>
            <a:r>
              <a:rPr lang="zh-CN"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财政赤字</a:t>
            </a:r>
            <a:r>
              <a:rPr lang="zh-CN" b="0" dirty="0">
                <a:latin typeface="微软雅黑" panose="020B0503020204020204" pitchFamily="34" charset="-122"/>
                <a:ea typeface="微软雅黑" panose="020B0503020204020204" pitchFamily="34" charset="-122"/>
                <a:cs typeface="微软雅黑" panose="020B0503020204020204" pitchFamily="34" charset="-122"/>
              </a:rPr>
              <a:t>是指政府年度收不抵支的差额，通过发债弥补。由于对年度财政收支的概念认定差异，存在一定的统计口径争议。</a:t>
            </a:r>
          </a:p>
          <a:p>
            <a:pPr indent="457200" algn="just" fontAlgn="auto">
              <a:lnSpc>
                <a:spcPts val="3000"/>
              </a:lnSpc>
              <a:spcAft>
                <a:spcPts val="600"/>
              </a:spcAft>
              <a:extLst>
                <a:ext uri="{35155182-B16C-46BC-9424-99874614C6A1}">
                  <wpsdc:indentchars xmlns="" xmlns:wpsdc="http://www.wps.cn/officeDocument/2017/drawingmlCustomData" val="200" checksum="59296752"/>
                </a:ext>
              </a:extLst>
            </a:pPr>
            <a:r>
              <a:rPr lang="zh-CN" b="0" dirty="0">
                <a:latin typeface="微软雅黑" panose="020B0503020204020204" pitchFamily="34" charset="-122"/>
                <a:ea typeface="微软雅黑" panose="020B0503020204020204" pitchFamily="34" charset="-122"/>
                <a:cs typeface="微软雅黑" panose="020B0503020204020204" pitchFamily="34" charset="-122"/>
              </a:rPr>
              <a:t>目前，各类研究中，</a:t>
            </a:r>
            <a:r>
              <a:rPr lang="zh-CN" b="1" dirty="0">
                <a:latin typeface="微软雅黑" panose="020B0503020204020204" pitchFamily="34" charset="-122"/>
                <a:ea typeface="微软雅黑" panose="020B0503020204020204" pitchFamily="34" charset="-122"/>
                <a:cs typeface="微软雅黑" panose="020B0503020204020204" pitchFamily="34" charset="-122"/>
              </a:rPr>
              <a:t>对财政赤字以下几种不同统计口径</a:t>
            </a:r>
            <a:r>
              <a:rPr lang="zh-CN" b="0" dirty="0">
                <a:latin typeface="微软雅黑" panose="020B0503020204020204" pitchFamily="34" charset="-122"/>
                <a:ea typeface="微软雅黑" panose="020B0503020204020204" pitchFamily="34" charset="-122"/>
                <a:cs typeface="微软雅黑" panose="020B0503020204020204" pitchFamily="34" charset="-122"/>
              </a:rPr>
              <a:t>：</a:t>
            </a:r>
          </a:p>
          <a:p>
            <a:pPr marL="742950" lvl="1" indent="-285750" algn="just" fontAlgn="auto">
              <a:lnSpc>
                <a:spcPts val="3000"/>
              </a:lnSpc>
              <a:spcBef>
                <a:spcPts val="600"/>
              </a:spcBef>
              <a:spcAft>
                <a:spcPts val="600"/>
              </a:spcAft>
              <a:buClr>
                <a:srgbClr val="C00000"/>
              </a:buClr>
              <a:buSzPct val="125000"/>
              <a:buFont typeface="Wingdings" panose="05000000000000000000" charset="0"/>
              <a:buChar char="u"/>
            </a:pPr>
            <a:r>
              <a:rPr lang="zh-CN" altLang="en-US" dirty="0">
                <a:latin typeface="微软雅黑" panose="020B0503020204020204" pitchFamily="34" charset="-122"/>
                <a:ea typeface="微软雅黑" panose="020B0503020204020204" pitchFamily="34" charset="-122"/>
                <a:cs typeface="微软雅黑" panose="020B0503020204020204" pitchFamily="34" charset="-122"/>
              </a:rPr>
              <a:t>财政赤字Ⅰ</a:t>
            </a:r>
          </a:p>
          <a:p>
            <a:pPr marL="742950" lvl="1" indent="-285750" algn="just" fontAlgn="auto">
              <a:lnSpc>
                <a:spcPts val="3000"/>
              </a:lnSpc>
              <a:spcBef>
                <a:spcPts val="600"/>
              </a:spcBef>
              <a:spcAft>
                <a:spcPts val="600"/>
              </a:spcAft>
              <a:buClr>
                <a:srgbClr val="C00000"/>
              </a:buClr>
              <a:buSzPct val="125000"/>
              <a:buFont typeface="Wingdings" panose="05000000000000000000" charset="0"/>
              <a:buChar char="u"/>
            </a:pPr>
            <a:r>
              <a:rPr lang="zh-CN" altLang="en-US" dirty="0">
                <a:latin typeface="微软雅黑" panose="020B0503020204020204" pitchFamily="34" charset="-122"/>
                <a:ea typeface="微软雅黑" panose="020B0503020204020204" pitchFamily="34" charset="-122"/>
                <a:cs typeface="微软雅黑" panose="020B0503020204020204" pitchFamily="34" charset="-122"/>
              </a:rPr>
              <a:t>财政赤字Ⅱ</a:t>
            </a:r>
          </a:p>
          <a:p>
            <a:pPr marL="742950" lvl="1" indent="-285750" algn="just" fontAlgn="auto">
              <a:lnSpc>
                <a:spcPts val="3000"/>
              </a:lnSpc>
              <a:spcBef>
                <a:spcPts val="600"/>
              </a:spcBef>
              <a:spcAft>
                <a:spcPts val="600"/>
              </a:spcAft>
              <a:buClr>
                <a:srgbClr val="C00000"/>
              </a:buClr>
              <a:buSzPct val="125000"/>
              <a:buFont typeface="Wingdings" panose="05000000000000000000" charset="0"/>
              <a:buChar char="u"/>
            </a:pPr>
            <a:r>
              <a:rPr lang="zh-CN" altLang="en-US" dirty="0">
                <a:latin typeface="微软雅黑" panose="020B0503020204020204" pitchFamily="34" charset="-122"/>
                <a:ea typeface="微软雅黑" panose="020B0503020204020204" pitchFamily="34" charset="-122"/>
                <a:cs typeface="微软雅黑" panose="020B0503020204020204" pitchFamily="34" charset="-122"/>
              </a:rPr>
              <a:t>财政赤字Ⅲ</a:t>
            </a:r>
          </a:p>
          <a:p>
            <a:pPr marL="742950" lvl="1" indent="-285750" algn="just" fontAlgn="auto">
              <a:lnSpc>
                <a:spcPts val="3000"/>
              </a:lnSpc>
              <a:spcBef>
                <a:spcPts val="600"/>
              </a:spcBef>
              <a:spcAft>
                <a:spcPts val="600"/>
              </a:spcAft>
              <a:buClr>
                <a:srgbClr val="C00000"/>
              </a:buClr>
              <a:buSzPct val="125000"/>
              <a:buFont typeface="Wingdings" panose="05000000000000000000" charset="0"/>
              <a:buChar char="u"/>
            </a:pPr>
            <a:r>
              <a:rPr lang="zh-CN" altLang="en-US" dirty="0">
                <a:latin typeface="微软雅黑" panose="020B0503020204020204" pitchFamily="34" charset="-122"/>
                <a:ea typeface="微软雅黑" panose="020B0503020204020204" pitchFamily="34" charset="-122"/>
                <a:cs typeface="微软雅黑" panose="020B0503020204020204" pitchFamily="34" charset="-122"/>
              </a:rPr>
              <a:t>财政赤字Ⅳ</a:t>
            </a:r>
          </a:p>
          <a:p>
            <a:pPr marL="742950" lvl="1" indent="-285750" algn="just" fontAlgn="auto">
              <a:lnSpc>
                <a:spcPts val="3000"/>
              </a:lnSpc>
              <a:spcBef>
                <a:spcPts val="600"/>
              </a:spcBef>
              <a:spcAft>
                <a:spcPts val="600"/>
              </a:spcAft>
              <a:buClr>
                <a:srgbClr val="C00000"/>
              </a:buClr>
              <a:buSzPct val="125000"/>
              <a:buFont typeface="Wingdings" panose="05000000000000000000" charset="0"/>
              <a:buChar char="u"/>
            </a:pPr>
            <a:r>
              <a:rPr lang="zh-CN" altLang="en-US" dirty="0">
                <a:latin typeface="微软雅黑" panose="020B0503020204020204" pitchFamily="34" charset="-122"/>
                <a:ea typeface="微软雅黑" panose="020B0503020204020204" pitchFamily="34" charset="-122"/>
                <a:cs typeface="微软雅黑" panose="020B0503020204020204" pitchFamily="34" charset="-122"/>
              </a:rPr>
              <a:t>财政赤字Ⅴ</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t>28</a:t>
            </a:fld>
            <a:endParaRPr lang="zh-CN" altLang="en-US"/>
          </a:p>
        </p:txBody>
      </p:sp>
      <p:sp>
        <p:nvSpPr>
          <p:cNvPr id="6" name="文本框 5"/>
          <p:cNvSpPr txBox="1"/>
          <p:nvPr/>
        </p:nvSpPr>
        <p:spPr>
          <a:xfrm>
            <a:off x="398780" y="1009650"/>
            <a:ext cx="8550910" cy="5554345"/>
          </a:xfrm>
          <a:prstGeom prst="rect">
            <a:avLst/>
          </a:prstGeom>
          <a:noFill/>
        </p:spPr>
        <p:txBody>
          <a:bodyPr wrap="square" rtlCol="0">
            <a:spAutoFit/>
          </a:bodyPr>
          <a:lstStyle/>
          <a:p>
            <a:pPr indent="533400" algn="just" fontAlgn="auto">
              <a:lnSpc>
                <a:spcPts val="2600"/>
              </a:lnSpc>
              <a:spcAft>
                <a:spcPts val="600"/>
              </a:spcAft>
              <a:extLst>
                <a:ext uri="{35155182-B16C-46BC-9424-99874614C6A1}">
                  <wpsdc:indentchars xmlns="" xmlns:wpsdc="http://www.wps.cn/officeDocument/2017/drawingmlCustomData" val="150" checksum="305416964"/>
                </a:ext>
              </a:extLst>
            </a:pPr>
            <a:r>
              <a:rPr lang="zh-CN" altLang="en-US" sz="2800" b="1">
                <a:latin typeface="微软雅黑" panose="020B0503020204020204" pitchFamily="34" charset="-122"/>
                <a:ea typeface="微软雅黑" panose="020B0503020204020204" pitchFamily="34" charset="-122"/>
                <a:cs typeface="微软雅黑" panose="020B0503020204020204" pitchFamily="34" charset="-122"/>
                <a:sym typeface="+mn-ea"/>
              </a:rPr>
              <a:t>一、财政赤字Ⅰ</a:t>
            </a:r>
            <a:endParaRPr lang="zh-CN" altLang="en-US" sz="2800" b="1">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26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财政赤字Ⅰ就是直接将当年一般公共预算收入减去当年一般公共预算支出，不考虑预算稳定调节基金的调入和补充、其他预算调入资金。</a:t>
            </a:r>
          </a:p>
          <a:p>
            <a:pPr indent="533400" algn="just" fontAlgn="auto">
              <a:lnSpc>
                <a:spcPts val="2600"/>
              </a:lnSpc>
              <a:spcAft>
                <a:spcPts val="600"/>
              </a:spcAft>
              <a:extLst>
                <a:ext uri="{35155182-B16C-46BC-9424-99874614C6A1}">
                  <wpsdc:indentchars xmlns="" xmlns:wpsdc="http://www.wps.cn/officeDocument/2017/drawingmlCustomData" val="150" checksum="305416964"/>
                </a:ext>
              </a:extLst>
            </a:pPr>
            <a:r>
              <a:rPr lang="zh-CN" altLang="en-US" sz="2800" b="1">
                <a:latin typeface="微软雅黑" panose="020B0503020204020204" pitchFamily="34" charset="-122"/>
                <a:ea typeface="微软雅黑" panose="020B0503020204020204" pitchFamily="34" charset="-122"/>
                <a:cs typeface="微软雅黑" panose="020B0503020204020204" pitchFamily="34" charset="-122"/>
                <a:sym typeface="+mn-ea"/>
              </a:rPr>
              <a:t>二、财政赤字Ⅱ</a:t>
            </a:r>
            <a:endParaRPr lang="zh-CN" altLang="en-US" sz="2400" b="1">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algn="just" fontAlgn="auto">
              <a:lnSpc>
                <a:spcPts val="26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sym typeface="+mn-ea"/>
              </a:rPr>
              <a:t>财政赤字Ⅱ是我国财政部的现行统计标准，也是应用范围最广的统计标准。这一标准在计算财政年度收支差额的基础上，将预算稳定调节基金的调入和补充分别作为财政年度收入和支出项目。</a:t>
            </a:r>
          </a:p>
          <a:p>
            <a:pPr indent="457200" algn="just" fontAlgn="auto">
              <a:lnSpc>
                <a:spcPts val="26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sym typeface="+mn-ea"/>
              </a:rPr>
              <a:t>2014年国务院出台《关于深化预算管理制度改革的决定》（国发〔2014〕45号），</a:t>
            </a:r>
            <a:r>
              <a:rPr lang="zh-CN" altLang="en-US" b="1">
                <a:latin typeface="微软雅黑" panose="020B0503020204020204" pitchFamily="34" charset="-122"/>
                <a:ea typeface="微软雅黑" panose="020B0503020204020204" pitchFamily="34" charset="-122"/>
                <a:cs typeface="微软雅黑" panose="020B0503020204020204" pitchFamily="34" charset="-122"/>
                <a:sym typeface="+mn-ea"/>
              </a:rPr>
              <a:t>提出：</a:t>
            </a:r>
            <a:r>
              <a:rPr lang="zh-CN" altLang="en-US">
                <a:latin typeface="微软雅黑" panose="020B0503020204020204" pitchFamily="34" charset="-122"/>
                <a:ea typeface="微软雅黑" panose="020B0503020204020204" pitchFamily="34" charset="-122"/>
                <a:cs typeface="微软雅黑" panose="020B0503020204020204" pitchFamily="34" charset="-122"/>
                <a:sym typeface="+mn-ea"/>
              </a:rPr>
              <a:t>加大政府性基金预算、国有资本经营预算与一般公共预算的统筹力度，建立将政府性基金预算中应统筹使用的资金列入一般公共预算的机制，加大国有资本经营预算资金调入一般公共预算的力度。因此，</a:t>
            </a:r>
            <a:r>
              <a:rPr lang="zh-CN" altLang="en-US" b="1">
                <a:latin typeface="微软雅黑" panose="020B0503020204020204" pitchFamily="34" charset="-122"/>
                <a:ea typeface="微软雅黑" panose="020B0503020204020204" pitchFamily="34" charset="-122"/>
                <a:cs typeface="微软雅黑" panose="020B0503020204020204" pitchFamily="34" charset="-122"/>
                <a:sym typeface="+mn-ea"/>
              </a:rPr>
              <a:t>财政赤字Ⅱ的统计中，还将政府性基金预算、国有资本经营预算中调入的资金也作为财政年度收入</a:t>
            </a:r>
            <a:r>
              <a:rPr lang="zh-CN" altLang="en-US">
                <a:latin typeface="微软雅黑" panose="020B0503020204020204" pitchFamily="34" charset="-122"/>
                <a:ea typeface="微软雅黑" panose="020B0503020204020204" pitchFamily="34" charset="-122"/>
                <a:cs typeface="微软雅黑" panose="020B0503020204020204" pitchFamily="34" charset="-122"/>
                <a:sym typeface="+mn-ea"/>
              </a:rPr>
              <a:t>。</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26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sym typeface="+mn-ea"/>
              </a:rPr>
              <a:t>财政赤字Ⅱ＝支出总量（全国一般公共预算支出＋补充中央预算稳定调节基金）－收入总量（全国一般公共预算收入＋全国财政使用结转结余及调入资金）。</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2600"/>
              </a:lnSpc>
              <a:spcAft>
                <a:spcPts val="600"/>
              </a:spcAft>
              <a:extLst>
                <a:ext uri="{35155182-B16C-46BC-9424-99874614C6A1}">
                  <wpsdc:indentchars xmlns="" xmlns:wpsdc="http://www.wps.cn/officeDocument/2017/drawingmlCustomData" val="200" checksum="59296752"/>
                </a:ext>
              </a:extLst>
            </a:pP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t>29</a:t>
            </a:fld>
            <a:endParaRPr lang="zh-CN" altLang="en-US"/>
          </a:p>
        </p:txBody>
      </p:sp>
      <p:sp>
        <p:nvSpPr>
          <p:cNvPr id="3" name="文本框 2"/>
          <p:cNvSpPr txBox="1"/>
          <p:nvPr/>
        </p:nvSpPr>
        <p:spPr>
          <a:xfrm>
            <a:off x="226695" y="894080"/>
            <a:ext cx="8606155" cy="5669915"/>
          </a:xfrm>
          <a:prstGeom prst="rect">
            <a:avLst/>
          </a:prstGeom>
          <a:noFill/>
        </p:spPr>
        <p:txBody>
          <a:bodyPr wrap="square" rtlCol="0">
            <a:spAutoFit/>
          </a:bodyPr>
          <a:lstStyle/>
          <a:p>
            <a:pPr indent="533400" algn="just" fontAlgn="auto">
              <a:lnSpc>
                <a:spcPts val="2500"/>
              </a:lnSpc>
              <a:spcAft>
                <a:spcPts val="600"/>
              </a:spcAft>
              <a:extLst>
                <a:ext uri="{35155182-B16C-46BC-9424-99874614C6A1}">
                  <wpsdc:indentchars xmlns="" xmlns:wpsdc="http://www.wps.cn/officeDocument/2017/drawingmlCustomData" val="150" checksum="305416964"/>
                </a:ext>
              </a:extLst>
            </a:pPr>
            <a:r>
              <a:rPr lang="zh-CN" altLang="en-US" sz="2800" b="1" dirty="0">
                <a:latin typeface="微软雅黑" panose="020B0503020204020204" pitchFamily="34" charset="-122"/>
                <a:ea typeface="微软雅黑" panose="020B0503020204020204" pitchFamily="34" charset="-122"/>
                <a:cs typeface="微软雅黑" panose="020B0503020204020204" pitchFamily="34" charset="-122"/>
                <a:sym typeface="+mn-ea"/>
              </a:rPr>
              <a:t>三、财政赤字Ⅲ</a:t>
            </a:r>
            <a:endParaRPr lang="zh-CN" altLang="en-US" sz="2800" b="1" dirty="0">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zh-CN" altLang="en-US" dirty="0">
                <a:latin typeface="微软雅黑" panose="020B0503020204020204" pitchFamily="34" charset="-122"/>
                <a:ea typeface="微软雅黑" panose="020B0503020204020204" pitchFamily="34" charset="-122"/>
                <a:cs typeface="微软雅黑" panose="020B0503020204020204" pitchFamily="34" charset="-122"/>
              </a:rPr>
              <a:t>财政赤字Ⅲ也称为“广义财政赤字”，就是将一般公共预算、政府性基金收支差额进行汇总。</a:t>
            </a:r>
          </a:p>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zh-CN" altLang="en-US" dirty="0">
                <a:latin typeface="微软雅黑" panose="020B0503020204020204" pitchFamily="34" charset="-122"/>
                <a:ea typeface="微软雅黑" panose="020B0503020204020204" pitchFamily="34" charset="-122"/>
                <a:cs typeface="微软雅黑" panose="020B0503020204020204" pitchFamily="34" charset="-122"/>
              </a:rPr>
              <a:t>在2015年以前，政府性基金不能形成赤字，通常每年都略有结余，所以广义财政赤字的规模要小于其他统计口径的财政赤字。</a:t>
            </a:r>
          </a:p>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zh-CN" altLang="en-US" dirty="0">
                <a:latin typeface="微软雅黑" panose="020B0503020204020204" pitchFamily="34" charset="-122"/>
                <a:ea typeface="微软雅黑" panose="020B0503020204020204" pitchFamily="34" charset="-122"/>
                <a:cs typeface="微软雅黑" panose="020B0503020204020204" pitchFamily="34" charset="-122"/>
              </a:rPr>
              <a:t>在2015年及以后，地方政府性基金可以发行专项债券以后，政府性基金也形成了一定规模的赤字，因而广义财政赤字的规模要更大一些。</a:t>
            </a:r>
          </a:p>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zh-CN" altLang="en-US" dirty="0">
                <a:latin typeface="微软雅黑" panose="020B0503020204020204" pitchFamily="34" charset="-122"/>
                <a:ea typeface="微软雅黑" panose="020B0503020204020204" pitchFamily="34" charset="-122"/>
                <a:cs typeface="微软雅黑" panose="020B0503020204020204" pitchFamily="34" charset="-122"/>
              </a:rPr>
              <a:t>与一般公共预算类似，</a:t>
            </a:r>
            <a:r>
              <a:rPr lang="zh-CN" altLang="en-US" b="1" dirty="0">
                <a:latin typeface="微软雅黑" panose="020B0503020204020204" pitchFamily="34" charset="-122"/>
                <a:ea typeface="微软雅黑" panose="020B0503020204020204" pitchFamily="34" charset="-122"/>
                <a:cs typeface="微软雅黑" panose="020B0503020204020204" pitchFamily="34" charset="-122"/>
              </a:rPr>
              <a:t>政府性基金收支差额</a:t>
            </a:r>
            <a:r>
              <a:rPr lang="zh-CN" altLang="en-US" dirty="0">
                <a:latin typeface="微软雅黑" panose="020B0503020204020204" pitchFamily="34" charset="-122"/>
                <a:ea typeface="微软雅黑" panose="020B0503020204020204" pitchFamily="34" charset="-122"/>
                <a:cs typeface="微软雅黑" panose="020B0503020204020204" pitchFamily="34" charset="-122"/>
              </a:rPr>
              <a:t>也</a:t>
            </a:r>
            <a:r>
              <a:rPr lang="zh-CN" altLang="en-US"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存在两种计算方法：</a:t>
            </a:r>
          </a:p>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zh-CN" altLang="en-US"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“一类政府性基金年度结余”</a:t>
            </a:r>
            <a:r>
              <a:rPr lang="zh-CN" altLang="en-US" dirty="0">
                <a:latin typeface="微软雅黑" panose="020B0503020204020204" pitchFamily="34" charset="-122"/>
                <a:ea typeface="微软雅黑" panose="020B0503020204020204" pitchFamily="34" charset="-122"/>
                <a:cs typeface="微软雅黑" panose="020B0503020204020204" pitchFamily="34" charset="-122"/>
              </a:rPr>
              <a:t>=当年基金收入－当年基金支出</a:t>
            </a:r>
          </a:p>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zh-CN" altLang="en-US"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“二类政府性基金年度结余”</a:t>
            </a:r>
            <a:r>
              <a:rPr lang="zh-CN" altLang="en-US" dirty="0">
                <a:latin typeface="微软雅黑" panose="020B0503020204020204" pitchFamily="34" charset="-122"/>
                <a:ea typeface="微软雅黑" panose="020B0503020204020204" pitchFamily="34" charset="-122"/>
                <a:cs typeface="微软雅黑" panose="020B0503020204020204" pitchFamily="34" charset="-122"/>
              </a:rPr>
              <a:t>=当年基金收入+上年结转收入－当年基金支出+上年结转收入－结转下年支出</a:t>
            </a:r>
          </a:p>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zh-CN" altLang="en-US" dirty="0">
                <a:latin typeface="微软雅黑" panose="020B0503020204020204" pitchFamily="34" charset="-122"/>
                <a:ea typeface="微软雅黑" panose="020B0503020204020204" pitchFamily="34" charset="-122"/>
                <a:cs typeface="微软雅黑" panose="020B0503020204020204" pitchFamily="34" charset="-122"/>
              </a:rPr>
              <a:t>由此，我们把财政赤字Ⅲ定义为：财政赤字Ⅰ+一类政府性基金赤字</a:t>
            </a:r>
          </a:p>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endParaRPr lang="zh-CN" altLang="en-US" dirty="0">
              <a:latin typeface="微软雅黑" panose="020B0503020204020204" pitchFamily="34" charset="-122"/>
              <a:ea typeface="微软雅黑" panose="020B0503020204020204" pitchFamily="34" charset="-122"/>
              <a:cs typeface="微软雅黑" panose="020B0503020204020204" pitchFamily="34" charset="-122"/>
            </a:endParaRPr>
          </a:p>
          <a:p>
            <a:pPr indent="342900" algn="just" fontAlgn="auto">
              <a:lnSpc>
                <a:spcPts val="2500"/>
              </a:lnSpc>
              <a:spcAft>
                <a:spcPts val="600"/>
              </a:spcAft>
            </a:pPr>
            <a:r>
              <a:rPr lang="zh-CN" altLang="en-US" sz="2800" b="1" dirty="0">
                <a:latin typeface="微软雅黑" panose="020B0503020204020204" pitchFamily="34" charset="-122"/>
                <a:ea typeface="微软雅黑" panose="020B0503020204020204" pitchFamily="34" charset="-122"/>
                <a:sym typeface="+mn-ea"/>
              </a:rPr>
              <a:t> 四、财政赤字Ⅳ</a:t>
            </a:r>
          </a:p>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我们把财政赤字Ⅳ定义为：财政赤字Ⅱ+二类政府性基金赤字</a:t>
            </a:r>
            <a:endParaRPr lang="zh-CN" altLang="en-US"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t>3</a:t>
            </a:fld>
            <a:endParaRPr lang="zh-CN" altLang="en-US"/>
          </a:p>
        </p:txBody>
      </p:sp>
      <p:sp>
        <p:nvSpPr>
          <p:cNvPr id="24" name="矩形 23"/>
          <p:cNvSpPr/>
          <p:nvPr/>
        </p:nvSpPr>
        <p:spPr>
          <a:xfrm>
            <a:off x="1104068" y="2708920"/>
            <a:ext cx="6935864"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1104068" y="1762547"/>
            <a:ext cx="7079878" cy="2188494"/>
            <a:chOff x="1393713" y="1161487"/>
            <a:chExt cx="10470815" cy="2745853"/>
          </a:xfrm>
        </p:grpSpPr>
        <p:sp>
          <p:nvSpPr>
            <p:cNvPr id="26" name="TextBox 25"/>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indent="0" algn="ctr">
                <a:buNone/>
                <a:defRPr/>
              </a:pPr>
              <a:r>
                <a:rPr lang="zh-CN" altLang="en-US"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mn-ea"/>
                </a:rPr>
                <a:t>衡量政府债务规模的主要指标</a:t>
              </a:r>
              <a:endParaRPr lang="zh-CN" altLang="en-US"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cxnSp>
          <p:nvCxnSpPr>
            <p:cNvPr id="27" name="直接连接符 7"/>
            <p:cNvCxnSpPr>
              <a:cxnSpLocks noChangeShapeType="1"/>
            </p:cNvCxnSpPr>
            <p:nvPr/>
          </p:nvCxnSpPr>
          <p:spPr bwMode="auto">
            <a:xfrm>
              <a:off x="1403647" y="2348880"/>
              <a:ext cx="10247891" cy="0"/>
            </a:xfrm>
            <a:prstGeom prst="line">
              <a:avLst/>
            </a:prstGeom>
            <a:ln>
              <a:solidFill>
                <a:srgbClr val="7C2326"/>
              </a:solidFill>
            </a:ln>
          </p:spPr>
          <p:style>
            <a:lnRef idx="3">
              <a:schemeClr val="accent1"/>
            </a:lnRef>
            <a:fillRef idx="0">
              <a:schemeClr val="accent1"/>
            </a:fillRef>
            <a:effectRef idx="2">
              <a:schemeClr val="accent1"/>
            </a:effectRef>
            <a:fontRef idx="minor">
              <a:schemeClr val="tx1"/>
            </a:fontRef>
          </p:style>
        </p:cxnSp>
        <p:sp>
          <p:nvSpPr>
            <p:cNvPr id="28" name="任意多边形 15"/>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Tx/>
                <a:buNone/>
              </a:pPr>
              <a:endParaRPr lang="zh-CN" altLang="en-US" sz="4800" b="1" dirty="0">
                <a:solidFill>
                  <a:schemeClr val="bg1"/>
                </a:solidFill>
                <a:latin typeface="Impact" panose="020B0806030902050204" pitchFamily="34" charset="0"/>
              </a:endParaRPr>
            </a:p>
          </p:txBody>
        </p:sp>
        <p:cxnSp>
          <p:nvCxnSpPr>
            <p:cNvPr id="29" name="直接连接符 28"/>
            <p:cNvCxnSpPr>
              <a:cxnSpLocks noChangeShapeType="1"/>
            </p:cNvCxnSpPr>
            <p:nvPr/>
          </p:nvCxnSpPr>
          <p:spPr bwMode="auto">
            <a:xfrm>
              <a:off x="1403646" y="3907340"/>
              <a:ext cx="10247892" cy="0"/>
            </a:xfrm>
            <a:prstGeom prst="line">
              <a:avLst/>
            </a:prstGeom>
            <a:ln>
              <a:solidFill>
                <a:srgbClr val="7C2326"/>
              </a:solidFill>
            </a:ln>
          </p:spPr>
          <p:style>
            <a:lnRef idx="3">
              <a:schemeClr val="accent1"/>
            </a:lnRef>
            <a:fillRef idx="0">
              <a:schemeClr val="accent1"/>
            </a:fillRef>
            <a:effectRef idx="2">
              <a:schemeClr val="accent1"/>
            </a:effectRef>
            <a:fontRef idx="minor">
              <a:schemeClr val="tx1"/>
            </a:fontRef>
          </p:style>
        </p:cxnSp>
      </p:grpSp>
      <p:sp>
        <p:nvSpPr>
          <p:cNvPr id="30" name="文本框 29"/>
          <p:cNvSpPr txBox="1"/>
          <p:nvPr/>
        </p:nvSpPr>
        <p:spPr>
          <a:xfrm>
            <a:off x="1131164" y="2026805"/>
            <a:ext cx="697627"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一</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t>30</a:t>
            </a:fld>
            <a:endParaRPr lang="zh-CN" altLang="en-US"/>
          </a:p>
        </p:txBody>
      </p:sp>
      <p:sp>
        <p:nvSpPr>
          <p:cNvPr id="4" name="文本框 3"/>
          <p:cNvSpPr txBox="1"/>
          <p:nvPr/>
        </p:nvSpPr>
        <p:spPr>
          <a:xfrm>
            <a:off x="1620520" y="706755"/>
            <a:ext cx="5577205" cy="368300"/>
          </a:xfrm>
          <a:prstGeom prst="rect">
            <a:avLst/>
          </a:prstGeom>
          <a:noFill/>
        </p:spPr>
        <p:txBody>
          <a:bodyPr wrap="square" rtlCol="0">
            <a:spAutoFit/>
          </a:bodyPr>
          <a:lstStyle/>
          <a:p>
            <a:pPr algn="ctr"/>
            <a:r>
              <a:rPr lang="zh-CN" altLang="en-US" b="1">
                <a:latin typeface="微软雅黑" panose="020B0503020204020204" pitchFamily="34" charset="-122"/>
                <a:ea typeface="微软雅黑" panose="020B0503020204020204" pitchFamily="34" charset="-122"/>
                <a:cs typeface="微软雅黑" panose="020B0503020204020204" pitchFamily="34" charset="-122"/>
              </a:rPr>
              <a:t>  全国财政赤字的四种统计口径     </a:t>
            </a:r>
            <a:r>
              <a:rPr lang="zh-CN" altLang="en-US" sz="1600" b="1">
                <a:latin typeface="微软雅黑" panose="020B0503020204020204" pitchFamily="34" charset="-122"/>
                <a:ea typeface="微软雅黑" panose="020B0503020204020204" pitchFamily="34" charset="-122"/>
                <a:cs typeface="微软雅黑" panose="020B0503020204020204" pitchFamily="34" charset="-122"/>
              </a:rPr>
              <a:t>单位：亿元</a:t>
            </a:r>
          </a:p>
        </p:txBody>
      </p:sp>
      <p:graphicFrame>
        <p:nvGraphicFramePr>
          <p:cNvPr id="6" name="表格 5"/>
          <p:cNvGraphicFramePr/>
          <p:nvPr>
            <p:custDataLst>
              <p:tags r:id="rId1"/>
            </p:custDataLst>
          </p:nvPr>
        </p:nvGraphicFramePr>
        <p:xfrm>
          <a:off x="218440" y="1091565"/>
          <a:ext cx="8663305" cy="5336540"/>
        </p:xfrm>
        <a:graphic>
          <a:graphicData uri="http://schemas.openxmlformats.org/drawingml/2006/table">
            <a:tbl>
              <a:tblPr firstRow="1" bandRow="1">
                <a:tableStyleId>{21E4AEA4-8DFA-4A89-87EB-49C32662AFE0}</a:tableStyleId>
              </a:tblPr>
              <a:tblGrid>
                <a:gridCol w="2755900">
                  <a:extLst>
                    <a:ext uri="{9D8B030D-6E8A-4147-A177-3AD203B41FA5}">
                      <a16:colId xmlns:a16="http://schemas.microsoft.com/office/drawing/2014/main" val="20000"/>
                    </a:ext>
                  </a:extLst>
                </a:gridCol>
                <a:gridCol w="1087755">
                  <a:extLst>
                    <a:ext uri="{9D8B030D-6E8A-4147-A177-3AD203B41FA5}">
                      <a16:colId xmlns:a16="http://schemas.microsoft.com/office/drawing/2014/main" val="20001"/>
                    </a:ext>
                  </a:extLst>
                </a:gridCol>
                <a:gridCol w="948055">
                  <a:extLst>
                    <a:ext uri="{9D8B030D-6E8A-4147-A177-3AD203B41FA5}">
                      <a16:colId xmlns:a16="http://schemas.microsoft.com/office/drawing/2014/main" val="20002"/>
                    </a:ext>
                  </a:extLst>
                </a:gridCol>
                <a:gridCol w="919480">
                  <a:extLst>
                    <a:ext uri="{9D8B030D-6E8A-4147-A177-3AD203B41FA5}">
                      <a16:colId xmlns:a16="http://schemas.microsoft.com/office/drawing/2014/main" val="20003"/>
                    </a:ext>
                  </a:extLst>
                </a:gridCol>
                <a:gridCol w="1075055">
                  <a:extLst>
                    <a:ext uri="{9D8B030D-6E8A-4147-A177-3AD203B41FA5}">
                      <a16:colId xmlns:a16="http://schemas.microsoft.com/office/drawing/2014/main" val="20004"/>
                    </a:ext>
                  </a:extLst>
                </a:gridCol>
                <a:gridCol w="929005">
                  <a:extLst>
                    <a:ext uri="{9D8B030D-6E8A-4147-A177-3AD203B41FA5}">
                      <a16:colId xmlns:a16="http://schemas.microsoft.com/office/drawing/2014/main" val="20005"/>
                    </a:ext>
                  </a:extLst>
                </a:gridCol>
                <a:gridCol w="948055">
                  <a:extLst>
                    <a:ext uri="{9D8B030D-6E8A-4147-A177-3AD203B41FA5}">
                      <a16:colId xmlns:a16="http://schemas.microsoft.com/office/drawing/2014/main" val="20006"/>
                    </a:ext>
                  </a:extLst>
                </a:gridCol>
              </a:tblGrid>
              <a:tr h="434975">
                <a:tc>
                  <a:txBody>
                    <a:bodyPr/>
                    <a:lstStyle/>
                    <a:p>
                      <a:pPr indent="0" algn="ctr">
                        <a:lnSpc>
                          <a:spcPct val="120000"/>
                        </a:lnSpc>
                        <a:spcBef>
                          <a:spcPts val="0"/>
                        </a:spcBef>
                        <a:spcAft>
                          <a:spcPts val="0"/>
                        </a:spcAft>
                        <a:buNone/>
                      </a:pPr>
                      <a:r>
                        <a:rPr lang="en-US" sz="1000" spc="120">
                          <a:latin typeface="微软雅黑" panose="020B0503020204020204" pitchFamily="34" charset="-122"/>
                          <a:ea typeface="微软雅黑" panose="020B0503020204020204" pitchFamily="34" charset="-122"/>
                        </a:rPr>
                        <a:t>科目</a:t>
                      </a:r>
                    </a:p>
                  </a:txBody>
                  <a:tcPr marL="107950" marR="107950" marT="63500" marB="63500" anchor="ctr"/>
                </a:tc>
                <a:tc>
                  <a:txBody>
                    <a:bodyPr/>
                    <a:lstStyle/>
                    <a:p>
                      <a:pPr indent="0" algn="ctr">
                        <a:lnSpc>
                          <a:spcPct val="120000"/>
                        </a:lnSpc>
                        <a:spcBef>
                          <a:spcPts val="0"/>
                        </a:spcBef>
                        <a:spcAft>
                          <a:spcPts val="0"/>
                        </a:spcAft>
                        <a:buNone/>
                      </a:pPr>
                      <a:r>
                        <a:rPr lang="en-US" sz="1000" spc="120">
                          <a:latin typeface="微软雅黑" panose="020B0503020204020204" pitchFamily="34" charset="-122"/>
                          <a:ea typeface="微软雅黑" panose="020B0503020204020204" pitchFamily="34" charset="-122"/>
                        </a:rPr>
                        <a:t>算法</a:t>
                      </a:r>
                    </a:p>
                  </a:txBody>
                  <a:tcPr marL="107950" marR="107950" marT="63500" marB="63500" anchor="ctr"/>
                </a:tc>
                <a:tc>
                  <a:txBody>
                    <a:bodyPr/>
                    <a:lstStyle/>
                    <a:p>
                      <a:pPr indent="0" algn="ctr">
                        <a:lnSpc>
                          <a:spcPct val="120000"/>
                        </a:lnSpc>
                        <a:spcBef>
                          <a:spcPts val="0"/>
                        </a:spcBef>
                        <a:spcAft>
                          <a:spcPts val="0"/>
                        </a:spcAft>
                        <a:buNone/>
                      </a:pPr>
                      <a:r>
                        <a:rPr lang="en-US" sz="1000" spc="120">
                          <a:latin typeface="微软雅黑" panose="020B0503020204020204" pitchFamily="34" charset="-122"/>
                          <a:ea typeface="微软雅黑" panose="020B0503020204020204" pitchFamily="34" charset="-122"/>
                          <a:cs typeface="微软雅黑" panose="020B0503020204020204" pitchFamily="34" charset="-122"/>
                        </a:rPr>
                        <a:t>2016年</a:t>
                      </a:r>
                    </a:p>
                  </a:txBody>
                  <a:tcPr marL="107950" marR="107950" marT="63500" marB="63500" anchor="ctr"/>
                </a:tc>
                <a:tc>
                  <a:txBody>
                    <a:bodyPr/>
                    <a:lstStyle/>
                    <a:p>
                      <a:pPr indent="0" algn="ctr">
                        <a:lnSpc>
                          <a:spcPct val="120000"/>
                        </a:lnSpc>
                        <a:spcBef>
                          <a:spcPts val="0"/>
                        </a:spcBef>
                        <a:spcAft>
                          <a:spcPts val="0"/>
                        </a:spcAft>
                        <a:buNone/>
                      </a:pPr>
                      <a:r>
                        <a:rPr lang="en-US" sz="1000" spc="120">
                          <a:latin typeface="微软雅黑" panose="020B0503020204020204" pitchFamily="34" charset="-122"/>
                          <a:ea typeface="微软雅黑" panose="020B0503020204020204" pitchFamily="34" charset="-122"/>
                          <a:cs typeface="微软雅黑" panose="020B0503020204020204" pitchFamily="34" charset="-122"/>
                        </a:rPr>
                        <a:t>2017年</a:t>
                      </a:r>
                    </a:p>
                  </a:txBody>
                  <a:tcPr marL="107950" marR="107950" marT="63500" marB="63500" anchor="ctr"/>
                </a:tc>
                <a:tc>
                  <a:txBody>
                    <a:bodyPr/>
                    <a:lstStyle/>
                    <a:p>
                      <a:pPr indent="0" algn="ctr">
                        <a:lnSpc>
                          <a:spcPct val="120000"/>
                        </a:lnSpc>
                        <a:spcBef>
                          <a:spcPts val="0"/>
                        </a:spcBef>
                        <a:spcAft>
                          <a:spcPts val="0"/>
                        </a:spcAft>
                        <a:buNone/>
                      </a:pPr>
                      <a:r>
                        <a:rPr lang="en-US" sz="1000" spc="120">
                          <a:latin typeface="微软雅黑" panose="020B0503020204020204" pitchFamily="34" charset="-122"/>
                          <a:ea typeface="微软雅黑" panose="020B0503020204020204" pitchFamily="34" charset="-122"/>
                          <a:cs typeface="微软雅黑" panose="020B0503020204020204" pitchFamily="34" charset="-122"/>
                        </a:rPr>
                        <a:t>2018年</a:t>
                      </a:r>
                    </a:p>
                  </a:txBody>
                  <a:tcPr marL="107950" marR="107950" marT="63500" marB="63500" anchor="ctr"/>
                </a:tc>
                <a:tc>
                  <a:txBody>
                    <a:bodyPr/>
                    <a:lstStyle/>
                    <a:p>
                      <a:pPr indent="0" algn="ctr">
                        <a:lnSpc>
                          <a:spcPct val="120000"/>
                        </a:lnSpc>
                        <a:spcBef>
                          <a:spcPts val="0"/>
                        </a:spcBef>
                        <a:spcAft>
                          <a:spcPts val="0"/>
                        </a:spcAft>
                        <a:buNone/>
                      </a:pPr>
                      <a:r>
                        <a:rPr lang="en-US" sz="1000" spc="120">
                          <a:latin typeface="微软雅黑" panose="020B0503020204020204" pitchFamily="34" charset="-122"/>
                          <a:ea typeface="微软雅黑" panose="020B0503020204020204" pitchFamily="34" charset="-122"/>
                          <a:cs typeface="微软雅黑" panose="020B0503020204020204" pitchFamily="34" charset="-122"/>
                        </a:rPr>
                        <a:t>2019年</a:t>
                      </a:r>
                    </a:p>
                  </a:txBody>
                  <a:tcPr marL="107950" marR="107950" marT="63500" marB="63500" anchor="ctr"/>
                </a:tc>
                <a:tc>
                  <a:txBody>
                    <a:bodyPr/>
                    <a:lstStyle/>
                    <a:p>
                      <a:pPr indent="0" algn="ctr">
                        <a:lnSpc>
                          <a:spcPct val="120000"/>
                        </a:lnSpc>
                        <a:spcBef>
                          <a:spcPts val="0"/>
                        </a:spcBef>
                        <a:spcAft>
                          <a:spcPts val="0"/>
                        </a:spcAft>
                        <a:buNone/>
                      </a:pPr>
                      <a:r>
                        <a:rPr lang="en-US" sz="1000" spc="120">
                          <a:latin typeface="微软雅黑" panose="020B0503020204020204" pitchFamily="34" charset="-122"/>
                          <a:ea typeface="微软雅黑" panose="020B0503020204020204" pitchFamily="34" charset="-122"/>
                          <a:cs typeface="微软雅黑" panose="020B0503020204020204" pitchFamily="34" charset="-122"/>
                        </a:rPr>
                        <a:t>2020年</a:t>
                      </a:r>
                    </a:p>
                  </a:txBody>
                  <a:tcPr marL="107950" marR="107950" marT="63500" marB="63500" anchor="ctr"/>
                </a:tc>
                <a:extLst>
                  <a:ext uri="{0D108BD9-81ED-4DB2-BD59-A6C34878D82A}">
                    <a16:rowId xmlns:a16="http://schemas.microsoft.com/office/drawing/2014/main" val="10000"/>
                  </a:ext>
                </a:extLst>
              </a:tr>
              <a:tr h="389255">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全国一般公共预算收入</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①</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159605.00</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172592.77</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183359.84</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190382.23</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180270.00</a:t>
                      </a:r>
                    </a:p>
                  </a:txBody>
                  <a:tcPr marL="107950" marR="107950" marT="63500" marB="63500" anchor="ctr"/>
                </a:tc>
                <a:extLst>
                  <a:ext uri="{0D108BD9-81ED-4DB2-BD59-A6C34878D82A}">
                    <a16:rowId xmlns:a16="http://schemas.microsoft.com/office/drawing/2014/main" val="10001"/>
                  </a:ext>
                </a:extLst>
              </a:tr>
              <a:tr h="619125">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从全国预算稳定调节基金以及全国政府性基金预算、全国国有资本经营预算调入</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②</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7226.00</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10040.52</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14765.28</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22160.95</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29980.00</a:t>
                      </a:r>
                    </a:p>
                  </a:txBody>
                  <a:tcPr marL="107950" marR="107950" marT="63500" marB="63500" anchor="ctr"/>
                </a:tc>
                <a:extLst>
                  <a:ext uri="{0D108BD9-81ED-4DB2-BD59-A6C34878D82A}">
                    <a16:rowId xmlns:a16="http://schemas.microsoft.com/office/drawing/2014/main" val="10002"/>
                  </a:ext>
                </a:extLst>
              </a:tr>
              <a:tr h="389255">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收入总量</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cs typeface="微软雅黑" panose="020B0503020204020204" pitchFamily="34" charset="-122"/>
                        </a:rPr>
                        <a:t>③=①+②</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166831.00</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182633.29</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198125.12</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212543.18</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210250.00</a:t>
                      </a:r>
                    </a:p>
                  </a:txBody>
                  <a:tcPr marL="107950" marR="107950" marT="63500" marB="63500" anchor="ctr"/>
                </a:tc>
                <a:extLst>
                  <a:ext uri="{0D108BD9-81ED-4DB2-BD59-A6C34878D82A}">
                    <a16:rowId xmlns:a16="http://schemas.microsoft.com/office/drawing/2014/main" val="10003"/>
                  </a:ext>
                </a:extLst>
              </a:tr>
              <a:tr h="389255">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全国一般公共预算支出</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④</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187755.00</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203085.49</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220904.13</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238874.02</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247850.00</a:t>
                      </a:r>
                    </a:p>
                  </a:txBody>
                  <a:tcPr marL="107950" marR="107950" marT="63500" marB="63500" anchor="ctr"/>
                </a:tc>
                <a:extLst>
                  <a:ext uri="{0D108BD9-81ED-4DB2-BD59-A6C34878D82A}">
                    <a16:rowId xmlns:a16="http://schemas.microsoft.com/office/drawing/2014/main" val="10004"/>
                  </a:ext>
                </a:extLst>
              </a:tr>
              <a:tr h="389255">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补充中央预算稳定调节基金</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⑤</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876.13</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3347.80</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1020.99</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1269.16</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　</a:t>
                      </a:r>
                    </a:p>
                  </a:txBody>
                  <a:tcPr marL="107950" marR="107950" marT="63500" marB="63500" anchor="ctr"/>
                </a:tc>
                <a:extLst>
                  <a:ext uri="{0D108BD9-81ED-4DB2-BD59-A6C34878D82A}">
                    <a16:rowId xmlns:a16="http://schemas.microsoft.com/office/drawing/2014/main" val="10005"/>
                  </a:ext>
                </a:extLst>
              </a:tr>
              <a:tr h="389255">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支出总量</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cs typeface="微软雅黑" panose="020B0503020204020204" pitchFamily="34" charset="-122"/>
                        </a:rPr>
                        <a:t>⑥=④+⑤</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188631.13</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206433.29</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221925.12</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240143.18</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247850.00</a:t>
                      </a:r>
                    </a:p>
                  </a:txBody>
                  <a:tcPr marL="107950" marR="107950" marT="63500" marB="63500" anchor="ctr"/>
                </a:tc>
                <a:extLst>
                  <a:ext uri="{0D108BD9-81ED-4DB2-BD59-A6C34878D82A}">
                    <a16:rowId xmlns:a16="http://schemas.microsoft.com/office/drawing/2014/main" val="10006"/>
                  </a:ext>
                </a:extLst>
              </a:tr>
              <a:tr h="389255">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cs typeface="微软雅黑" panose="020B0503020204020204" pitchFamily="34" charset="-122"/>
                        </a:rPr>
                        <a:t>政府性基金赤字Ⅰ</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⑦</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235.00</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-511.07</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5122.55</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　</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　</a:t>
                      </a:r>
                    </a:p>
                  </a:txBody>
                  <a:tcPr marL="107950" marR="107950" marT="63500" marB="63500" anchor="ctr"/>
                </a:tc>
                <a:extLst>
                  <a:ext uri="{0D108BD9-81ED-4DB2-BD59-A6C34878D82A}">
                    <a16:rowId xmlns:a16="http://schemas.microsoft.com/office/drawing/2014/main" val="10007"/>
                  </a:ext>
                </a:extLst>
              </a:tr>
              <a:tr h="389890">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cs typeface="微软雅黑" panose="020B0503020204020204" pitchFamily="34" charset="-122"/>
                        </a:rPr>
                        <a:t>政府性基金赤字Ⅱ</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⑧</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-15.00</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-809.57</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4736.96</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　</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　</a:t>
                      </a:r>
                    </a:p>
                  </a:txBody>
                  <a:tcPr marL="107950" marR="107950" marT="63500" marB="63500" anchor="ctr"/>
                </a:tc>
                <a:extLst>
                  <a:ext uri="{0D108BD9-81ED-4DB2-BD59-A6C34878D82A}">
                    <a16:rowId xmlns:a16="http://schemas.microsoft.com/office/drawing/2014/main" val="10008"/>
                  </a:ext>
                </a:extLst>
              </a:tr>
              <a:tr h="389255">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cs typeface="微软雅黑" panose="020B0503020204020204" pitchFamily="34" charset="-122"/>
                        </a:rPr>
                        <a:t>全国财政赤字Ⅰ</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cs typeface="微软雅黑" panose="020B0503020204020204" pitchFamily="34" charset="-122"/>
                        </a:rPr>
                        <a:t>A=④-①</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28150.00</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30492.72</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37544.29</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48491.79</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67580.00</a:t>
                      </a:r>
                    </a:p>
                  </a:txBody>
                  <a:tcPr marL="107950" marR="107950" marT="63500" marB="63500" anchor="ctr"/>
                </a:tc>
                <a:extLst>
                  <a:ext uri="{0D108BD9-81ED-4DB2-BD59-A6C34878D82A}">
                    <a16:rowId xmlns:a16="http://schemas.microsoft.com/office/drawing/2014/main" val="10009"/>
                  </a:ext>
                </a:extLst>
              </a:tr>
              <a:tr h="389255">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cs typeface="微软雅黑" panose="020B0503020204020204" pitchFamily="34" charset="-122"/>
                        </a:rPr>
                        <a:t>全国财政赤字Ⅱ</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cs typeface="微软雅黑" panose="020B0503020204020204" pitchFamily="34" charset="-122"/>
                        </a:rPr>
                        <a:t>B=⑥-③</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21800.13</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23800.00</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23800.00</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27600.00</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37600.00</a:t>
                      </a:r>
                    </a:p>
                  </a:txBody>
                  <a:tcPr marL="107950" marR="107950" marT="63500" marB="63500" anchor="ctr"/>
                </a:tc>
                <a:extLst>
                  <a:ext uri="{0D108BD9-81ED-4DB2-BD59-A6C34878D82A}">
                    <a16:rowId xmlns:a16="http://schemas.microsoft.com/office/drawing/2014/main" val="10010"/>
                  </a:ext>
                </a:extLst>
              </a:tr>
              <a:tr h="389255">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cs typeface="微软雅黑" panose="020B0503020204020204" pitchFamily="34" charset="-122"/>
                        </a:rPr>
                        <a:t>全国财政赤字Ⅲ</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cs typeface="微软雅黑" panose="020B0503020204020204" pitchFamily="34" charset="-122"/>
                        </a:rPr>
                        <a:t>C= A +⑦</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28385.00</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29981.65</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42666.84</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　</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　</a:t>
                      </a:r>
                    </a:p>
                  </a:txBody>
                  <a:tcPr marL="107950" marR="107950" marT="63500" marB="63500" anchor="ctr"/>
                </a:tc>
                <a:extLst>
                  <a:ext uri="{0D108BD9-81ED-4DB2-BD59-A6C34878D82A}">
                    <a16:rowId xmlns:a16="http://schemas.microsoft.com/office/drawing/2014/main" val="10011"/>
                  </a:ext>
                </a:extLst>
              </a:tr>
              <a:tr h="389255">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cs typeface="微软雅黑" panose="020B0503020204020204" pitchFamily="34" charset="-122"/>
                        </a:rPr>
                        <a:t>全国财政赤字Ⅳ</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cs typeface="微软雅黑" panose="020B0503020204020204" pitchFamily="34" charset="-122"/>
                        </a:rPr>
                        <a:t>D= B +⑧</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21785.13</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22990.43</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28536.96</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　</a:t>
                      </a:r>
                    </a:p>
                  </a:txBody>
                  <a:tcPr marL="107950" marR="107950" marT="63500" marB="63500" anchor="ctr"/>
                </a:tc>
                <a:tc>
                  <a:txBody>
                    <a:bodyPr/>
                    <a:lstStyle/>
                    <a:p>
                      <a:pPr indent="0" algn="ctr">
                        <a:lnSpc>
                          <a:spcPct val="120000"/>
                        </a:lnSpc>
                        <a:spcBef>
                          <a:spcPts val="0"/>
                        </a:spcBef>
                        <a:spcAft>
                          <a:spcPts val="0"/>
                        </a:spcAft>
                        <a:buNone/>
                      </a:pPr>
                      <a:r>
                        <a:rPr lang="en-US" sz="1000" spc="60">
                          <a:latin typeface="微软雅黑" panose="020B0503020204020204" pitchFamily="34" charset="-122"/>
                          <a:ea typeface="微软雅黑" panose="020B0503020204020204" pitchFamily="34" charset="-122"/>
                        </a:rPr>
                        <a:t>　</a:t>
                      </a:r>
                    </a:p>
                  </a:txBody>
                  <a:tcPr marL="107950" marR="107950" marT="63500" marB="63500" anchor="ctr"/>
                </a:tc>
                <a:extLst>
                  <a:ext uri="{0D108BD9-81ED-4DB2-BD59-A6C34878D82A}">
                    <a16:rowId xmlns:a16="http://schemas.microsoft.com/office/drawing/2014/main" val="10012"/>
                  </a:ext>
                </a:extLst>
              </a:tr>
            </a:tbl>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t>31</a:t>
            </a:fld>
            <a:endParaRPr lang="zh-CN" altLang="en-US"/>
          </a:p>
        </p:txBody>
      </p:sp>
      <p:sp>
        <p:nvSpPr>
          <p:cNvPr id="3" name="文本框 2"/>
          <p:cNvSpPr txBox="1"/>
          <p:nvPr/>
        </p:nvSpPr>
        <p:spPr>
          <a:xfrm>
            <a:off x="1765935" y="1158875"/>
            <a:ext cx="6190615" cy="645160"/>
          </a:xfrm>
          <a:prstGeom prst="rect">
            <a:avLst/>
          </a:prstGeom>
          <a:noFill/>
        </p:spPr>
        <p:txBody>
          <a:bodyPr wrap="square" rtlCol="0">
            <a:spAutoFit/>
          </a:bodyPr>
          <a:lstStyle/>
          <a:p>
            <a:pPr algn="ctr"/>
            <a:r>
              <a:rPr lang="zh-CN" altLang="en-US"/>
              <a:t>  </a:t>
            </a:r>
            <a:r>
              <a:rPr lang="zh-CN" altLang="en-US" b="1">
                <a:latin typeface="微软雅黑" panose="020B0503020204020204" pitchFamily="34" charset="-122"/>
                <a:ea typeface="微软雅黑" panose="020B0503020204020204" pitchFamily="34" charset="-122"/>
              </a:rPr>
              <a:t>全国政府性基金收支差额的两种统计口径</a:t>
            </a:r>
          </a:p>
          <a:p>
            <a:pPr algn="r"/>
            <a:r>
              <a:rPr lang="zh-CN" altLang="en-US" b="1">
                <a:latin typeface="微软雅黑" panose="020B0503020204020204" pitchFamily="34" charset="-122"/>
                <a:ea typeface="微软雅黑" panose="020B0503020204020204" pitchFamily="34" charset="-122"/>
              </a:rPr>
              <a:t>   </a:t>
            </a:r>
            <a:r>
              <a:rPr lang="zh-CN" altLang="en-US" sz="1600" b="1">
                <a:latin typeface="微软雅黑" panose="020B0503020204020204" pitchFamily="34" charset="-122"/>
                <a:ea typeface="微软雅黑" panose="020B0503020204020204" pitchFamily="34" charset="-122"/>
              </a:rPr>
              <a:t>单位：亿元</a:t>
            </a:r>
          </a:p>
        </p:txBody>
      </p:sp>
      <p:graphicFrame>
        <p:nvGraphicFramePr>
          <p:cNvPr id="6" name="表格 5"/>
          <p:cNvGraphicFramePr/>
          <p:nvPr>
            <p:custDataLst>
              <p:tags r:id="rId1"/>
            </p:custDataLst>
          </p:nvPr>
        </p:nvGraphicFramePr>
        <p:xfrm>
          <a:off x="231775" y="1859915"/>
          <a:ext cx="8505825" cy="3683635"/>
        </p:xfrm>
        <a:graphic>
          <a:graphicData uri="http://schemas.openxmlformats.org/drawingml/2006/table">
            <a:tbl>
              <a:tblPr firstRow="1" bandRow="1">
                <a:tableStyleId>{21E4AEA4-8DFA-4A89-87EB-49C32662AFE0}</a:tableStyleId>
              </a:tblPr>
              <a:tblGrid>
                <a:gridCol w="2500630">
                  <a:extLst>
                    <a:ext uri="{9D8B030D-6E8A-4147-A177-3AD203B41FA5}">
                      <a16:colId xmlns:a16="http://schemas.microsoft.com/office/drawing/2014/main" val="20000"/>
                    </a:ext>
                  </a:extLst>
                </a:gridCol>
                <a:gridCol w="1838325">
                  <a:extLst>
                    <a:ext uri="{9D8B030D-6E8A-4147-A177-3AD203B41FA5}">
                      <a16:colId xmlns:a16="http://schemas.microsoft.com/office/drawing/2014/main" val="20001"/>
                    </a:ext>
                  </a:extLst>
                </a:gridCol>
                <a:gridCol w="1623695">
                  <a:extLst>
                    <a:ext uri="{9D8B030D-6E8A-4147-A177-3AD203B41FA5}">
                      <a16:colId xmlns:a16="http://schemas.microsoft.com/office/drawing/2014/main" val="20002"/>
                    </a:ext>
                  </a:extLst>
                </a:gridCol>
                <a:gridCol w="1368425">
                  <a:extLst>
                    <a:ext uri="{9D8B030D-6E8A-4147-A177-3AD203B41FA5}">
                      <a16:colId xmlns:a16="http://schemas.microsoft.com/office/drawing/2014/main" val="20003"/>
                    </a:ext>
                  </a:extLst>
                </a:gridCol>
                <a:gridCol w="1174750">
                  <a:extLst>
                    <a:ext uri="{9D8B030D-6E8A-4147-A177-3AD203B41FA5}">
                      <a16:colId xmlns:a16="http://schemas.microsoft.com/office/drawing/2014/main" val="20004"/>
                    </a:ext>
                  </a:extLst>
                </a:gridCol>
              </a:tblGrid>
              <a:tr h="391795">
                <a:tc>
                  <a:txBody>
                    <a:bodyPr/>
                    <a:lstStyle/>
                    <a:p>
                      <a:pPr indent="0" algn="ctr">
                        <a:buNone/>
                      </a:pPr>
                      <a:r>
                        <a:rPr lang="en-US" sz="1800"/>
                        <a:t>科目</a:t>
                      </a:r>
                      <a:endParaRPr lang="en-US" altLang="en-US" sz="1800"/>
                    </a:p>
                  </a:txBody>
                  <a:tcPr marL="68580" marR="68580" marT="0" marB="0" anchor="ctr"/>
                </a:tc>
                <a:tc>
                  <a:txBody>
                    <a:bodyPr/>
                    <a:lstStyle/>
                    <a:p>
                      <a:pPr indent="0" algn="ctr">
                        <a:buNone/>
                      </a:pPr>
                      <a:r>
                        <a:rPr lang="en-US" sz="1800"/>
                        <a:t>算法</a:t>
                      </a:r>
                      <a:endParaRPr lang="en-US" altLang="en-US" sz="1800"/>
                    </a:p>
                  </a:txBody>
                  <a:tcPr marL="68580" marR="68580" marT="0" marB="0" anchor="ctr"/>
                </a:tc>
                <a:tc>
                  <a:txBody>
                    <a:bodyPr/>
                    <a:lstStyle/>
                    <a:p>
                      <a:pPr indent="0" algn="ctr">
                        <a:buNone/>
                      </a:pPr>
                      <a:r>
                        <a:rPr lang="en-US" sz="1800"/>
                        <a:t>2016年</a:t>
                      </a:r>
                      <a:endParaRPr lang="en-US" altLang="en-US" sz="1800"/>
                    </a:p>
                  </a:txBody>
                  <a:tcPr marL="68580" marR="68580" marT="0" marB="0" anchor="ctr"/>
                </a:tc>
                <a:tc>
                  <a:txBody>
                    <a:bodyPr/>
                    <a:lstStyle/>
                    <a:p>
                      <a:pPr indent="0" algn="ctr">
                        <a:buNone/>
                      </a:pPr>
                      <a:r>
                        <a:rPr lang="en-US" sz="1800"/>
                        <a:t>2017年</a:t>
                      </a:r>
                      <a:endParaRPr lang="en-US" altLang="en-US" sz="1800"/>
                    </a:p>
                  </a:txBody>
                  <a:tcPr marL="68580" marR="68580" marT="0" marB="0" anchor="ctr"/>
                </a:tc>
                <a:tc>
                  <a:txBody>
                    <a:bodyPr/>
                    <a:lstStyle/>
                    <a:p>
                      <a:pPr indent="0" algn="ctr">
                        <a:buNone/>
                      </a:pPr>
                      <a:r>
                        <a:rPr lang="en-US" sz="1800"/>
                        <a:t>2018年</a:t>
                      </a:r>
                      <a:endParaRPr lang="en-US" altLang="en-US" sz="1800"/>
                    </a:p>
                  </a:txBody>
                  <a:tcPr marL="68580" marR="68580" marT="0" marB="0" anchor="ctr"/>
                </a:tc>
                <a:extLst>
                  <a:ext uri="{0D108BD9-81ED-4DB2-BD59-A6C34878D82A}">
                    <a16:rowId xmlns:a16="http://schemas.microsoft.com/office/drawing/2014/main" val="10000"/>
                  </a:ext>
                </a:extLst>
              </a:tr>
              <a:tr h="548640">
                <a:tc>
                  <a:txBody>
                    <a:bodyPr/>
                    <a:lstStyle/>
                    <a:p>
                      <a:pPr indent="0" algn="ctr">
                        <a:buNone/>
                      </a:pPr>
                      <a:r>
                        <a:rPr lang="en-US" sz="1800"/>
                        <a:t>政府性基金收入</a:t>
                      </a:r>
                      <a:endParaRPr lang="en-US" altLang="en-US" sz="1800"/>
                    </a:p>
                  </a:txBody>
                  <a:tcPr marL="68580" marR="68580" marT="0" marB="0" anchor="ctr"/>
                </a:tc>
                <a:tc>
                  <a:txBody>
                    <a:bodyPr/>
                    <a:lstStyle/>
                    <a:p>
                      <a:pPr indent="0" algn="ctr">
                        <a:buNone/>
                      </a:pPr>
                      <a:r>
                        <a:rPr lang="en-US" sz="1800"/>
                        <a:t>①</a:t>
                      </a:r>
                      <a:endParaRPr lang="en-US" altLang="en-US" sz="1800"/>
                    </a:p>
                  </a:txBody>
                  <a:tcPr marL="68580" marR="68580" marT="0" marB="0" anchor="ctr"/>
                </a:tc>
                <a:tc>
                  <a:txBody>
                    <a:bodyPr/>
                    <a:lstStyle/>
                    <a:p>
                      <a:pPr indent="0" algn="ctr">
                        <a:buNone/>
                      </a:pPr>
                      <a:r>
                        <a:rPr lang="en-US" sz="1800"/>
                        <a:t>46,643.00 </a:t>
                      </a:r>
                      <a:endParaRPr lang="en-US" altLang="en-US" sz="1800"/>
                    </a:p>
                  </a:txBody>
                  <a:tcPr marL="68580" marR="68580" marT="0" marB="0" anchor="ctr"/>
                </a:tc>
                <a:tc>
                  <a:txBody>
                    <a:bodyPr/>
                    <a:lstStyle/>
                    <a:p>
                      <a:pPr indent="0" algn="ctr">
                        <a:buNone/>
                      </a:pPr>
                      <a:r>
                        <a:rPr lang="en-US" sz="1800"/>
                        <a:t>61,479.66 </a:t>
                      </a:r>
                      <a:endParaRPr lang="en-US" altLang="en-US" sz="1800"/>
                    </a:p>
                  </a:txBody>
                  <a:tcPr marL="68580" marR="68580" marT="0" marB="0" anchor="ctr"/>
                </a:tc>
                <a:tc>
                  <a:txBody>
                    <a:bodyPr/>
                    <a:lstStyle/>
                    <a:p>
                      <a:pPr indent="0" algn="ctr">
                        <a:buNone/>
                      </a:pPr>
                      <a:r>
                        <a:rPr lang="en-US" sz="1800"/>
                        <a:t>75,479.07 </a:t>
                      </a:r>
                      <a:endParaRPr lang="en-US" altLang="en-US" sz="1800"/>
                    </a:p>
                  </a:txBody>
                  <a:tcPr marL="68580" marR="68580" marT="0" marB="0" anchor="ctr"/>
                </a:tc>
                <a:extLst>
                  <a:ext uri="{0D108BD9-81ED-4DB2-BD59-A6C34878D82A}">
                    <a16:rowId xmlns:a16="http://schemas.microsoft.com/office/drawing/2014/main" val="10001"/>
                  </a:ext>
                </a:extLst>
              </a:tr>
              <a:tr h="274320">
                <a:tc>
                  <a:txBody>
                    <a:bodyPr/>
                    <a:lstStyle/>
                    <a:p>
                      <a:pPr indent="0" algn="ctr">
                        <a:buNone/>
                      </a:pPr>
                      <a:r>
                        <a:rPr lang="en-US" sz="1800"/>
                        <a:t>上年结转收入</a:t>
                      </a:r>
                      <a:endParaRPr lang="en-US" altLang="en-US" sz="1800"/>
                    </a:p>
                  </a:txBody>
                  <a:tcPr marL="68580" marR="68580" marT="0" marB="0" anchor="ctr"/>
                </a:tc>
                <a:tc>
                  <a:txBody>
                    <a:bodyPr/>
                    <a:lstStyle/>
                    <a:p>
                      <a:pPr indent="0" algn="ctr">
                        <a:buNone/>
                      </a:pPr>
                      <a:r>
                        <a:rPr lang="en-US" sz="1800"/>
                        <a:t>②</a:t>
                      </a:r>
                      <a:endParaRPr lang="en-US" altLang="en-US" sz="1800"/>
                    </a:p>
                  </a:txBody>
                  <a:tcPr marL="68580" marR="68580" marT="0" marB="0" anchor="ctr"/>
                </a:tc>
                <a:tc>
                  <a:txBody>
                    <a:bodyPr/>
                    <a:lstStyle/>
                    <a:p>
                      <a:pPr indent="0" algn="ctr">
                        <a:buNone/>
                      </a:pPr>
                      <a:r>
                        <a:rPr lang="en-US" sz="1800"/>
                        <a:t>250.00 </a:t>
                      </a:r>
                      <a:endParaRPr lang="en-US" altLang="en-US" sz="1800"/>
                    </a:p>
                  </a:txBody>
                  <a:tcPr marL="68580" marR="68580" marT="0" marB="0" anchor="ctr"/>
                </a:tc>
                <a:tc>
                  <a:txBody>
                    <a:bodyPr/>
                    <a:lstStyle/>
                    <a:p>
                      <a:pPr indent="0" algn="ctr">
                        <a:buNone/>
                      </a:pPr>
                      <a:r>
                        <a:rPr lang="en-US" sz="1800"/>
                        <a:t>298.50 </a:t>
                      </a:r>
                      <a:endParaRPr lang="en-US" altLang="en-US" sz="1800"/>
                    </a:p>
                  </a:txBody>
                  <a:tcPr marL="68580" marR="68580" marT="0" marB="0" anchor="ctr"/>
                </a:tc>
                <a:tc>
                  <a:txBody>
                    <a:bodyPr/>
                    <a:lstStyle/>
                    <a:p>
                      <a:pPr indent="0" algn="ctr">
                        <a:buNone/>
                      </a:pPr>
                      <a:r>
                        <a:rPr lang="en-US" sz="1800"/>
                        <a:t>385.59 </a:t>
                      </a:r>
                      <a:endParaRPr lang="en-US" altLang="en-US" sz="1800"/>
                    </a:p>
                  </a:txBody>
                  <a:tcPr marL="68580" marR="68580" marT="0" marB="0" anchor="ctr"/>
                </a:tc>
                <a:extLst>
                  <a:ext uri="{0D108BD9-81ED-4DB2-BD59-A6C34878D82A}">
                    <a16:rowId xmlns:a16="http://schemas.microsoft.com/office/drawing/2014/main" val="10002"/>
                  </a:ext>
                </a:extLst>
              </a:tr>
              <a:tr h="548640">
                <a:tc>
                  <a:txBody>
                    <a:bodyPr/>
                    <a:lstStyle/>
                    <a:p>
                      <a:pPr indent="0" algn="ctr">
                        <a:buNone/>
                      </a:pPr>
                      <a:r>
                        <a:rPr lang="en-US" sz="1800"/>
                        <a:t>政府性基金支出</a:t>
                      </a:r>
                      <a:endParaRPr lang="en-US" altLang="en-US" sz="1800"/>
                    </a:p>
                  </a:txBody>
                  <a:tcPr marL="68580" marR="68580" marT="0" marB="0" anchor="ctr"/>
                </a:tc>
                <a:tc>
                  <a:txBody>
                    <a:bodyPr/>
                    <a:lstStyle/>
                    <a:p>
                      <a:pPr indent="0" algn="ctr">
                        <a:buNone/>
                      </a:pPr>
                      <a:r>
                        <a:rPr lang="en-US" sz="1800"/>
                        <a:t>③</a:t>
                      </a:r>
                      <a:endParaRPr lang="en-US" altLang="en-US" sz="1800"/>
                    </a:p>
                  </a:txBody>
                  <a:tcPr marL="68580" marR="68580" marT="0" marB="0" anchor="ctr"/>
                </a:tc>
                <a:tc>
                  <a:txBody>
                    <a:bodyPr/>
                    <a:lstStyle/>
                    <a:p>
                      <a:pPr indent="0" algn="ctr">
                        <a:buNone/>
                      </a:pPr>
                      <a:r>
                        <a:rPr lang="en-US" sz="1800"/>
                        <a:t>46,878.00 </a:t>
                      </a:r>
                      <a:endParaRPr lang="en-US" altLang="en-US" sz="1800"/>
                    </a:p>
                  </a:txBody>
                  <a:tcPr marL="68580" marR="68580" marT="0" marB="0" anchor="ctr"/>
                </a:tc>
                <a:tc>
                  <a:txBody>
                    <a:bodyPr/>
                    <a:lstStyle/>
                    <a:p>
                      <a:pPr indent="0" algn="ctr">
                        <a:buNone/>
                      </a:pPr>
                      <a:r>
                        <a:rPr lang="en-US" sz="1800"/>
                        <a:t>60,968.59 </a:t>
                      </a:r>
                      <a:endParaRPr lang="en-US" altLang="en-US" sz="1800"/>
                    </a:p>
                  </a:txBody>
                  <a:tcPr marL="68580" marR="68580" marT="0" marB="0" anchor="ctr"/>
                </a:tc>
                <a:tc>
                  <a:txBody>
                    <a:bodyPr/>
                    <a:lstStyle/>
                    <a:p>
                      <a:pPr indent="0" algn="ctr">
                        <a:buNone/>
                      </a:pPr>
                      <a:r>
                        <a:rPr lang="en-US" sz="1800"/>
                        <a:t>80,601.62 </a:t>
                      </a:r>
                      <a:endParaRPr lang="en-US" altLang="en-US" sz="1800"/>
                    </a:p>
                  </a:txBody>
                  <a:tcPr marL="68580" marR="68580" marT="0" marB="0" anchor="ctr"/>
                </a:tc>
                <a:extLst>
                  <a:ext uri="{0D108BD9-81ED-4DB2-BD59-A6C34878D82A}">
                    <a16:rowId xmlns:a16="http://schemas.microsoft.com/office/drawing/2014/main" val="10003"/>
                  </a:ext>
                </a:extLst>
              </a:tr>
              <a:tr h="822960">
                <a:tc>
                  <a:txBody>
                    <a:bodyPr/>
                    <a:lstStyle/>
                    <a:p>
                      <a:pPr indent="0" algn="ctr">
                        <a:buNone/>
                      </a:pPr>
                      <a:r>
                        <a:rPr lang="en-US" sz="1800"/>
                        <a:t>收入大于支出的差额（政府性基金赤字Ⅰ）</a:t>
                      </a:r>
                      <a:endParaRPr lang="en-US" altLang="en-US" sz="1800"/>
                    </a:p>
                  </a:txBody>
                  <a:tcPr marL="68580" marR="68580" marT="0" marB="0" anchor="ctr"/>
                </a:tc>
                <a:tc>
                  <a:txBody>
                    <a:bodyPr/>
                    <a:lstStyle/>
                    <a:p>
                      <a:pPr indent="0" algn="ctr">
                        <a:buNone/>
                      </a:pPr>
                      <a:r>
                        <a:rPr lang="en-US" sz="1800"/>
                        <a:t>④=③-①</a:t>
                      </a:r>
                      <a:endParaRPr lang="en-US" altLang="en-US" sz="1800"/>
                    </a:p>
                  </a:txBody>
                  <a:tcPr marL="68580" marR="68580" marT="0" marB="0" anchor="ctr"/>
                </a:tc>
                <a:tc>
                  <a:txBody>
                    <a:bodyPr/>
                    <a:lstStyle/>
                    <a:p>
                      <a:pPr indent="0" algn="ctr">
                        <a:buNone/>
                      </a:pPr>
                      <a:r>
                        <a:rPr lang="en-US" sz="1800"/>
                        <a:t>235.00 </a:t>
                      </a:r>
                      <a:endParaRPr lang="en-US" altLang="en-US" sz="1800"/>
                    </a:p>
                  </a:txBody>
                  <a:tcPr marL="68580" marR="68580" marT="0" marB="0" anchor="ctr"/>
                </a:tc>
                <a:tc>
                  <a:txBody>
                    <a:bodyPr/>
                    <a:lstStyle/>
                    <a:p>
                      <a:pPr indent="0" algn="ctr">
                        <a:buNone/>
                      </a:pPr>
                      <a:r>
                        <a:rPr lang="en-US" sz="1800"/>
                        <a:t>-511.07 </a:t>
                      </a:r>
                      <a:endParaRPr lang="en-US" altLang="en-US" sz="1800"/>
                    </a:p>
                  </a:txBody>
                  <a:tcPr marL="68580" marR="68580" marT="0" marB="0" anchor="ctr"/>
                </a:tc>
                <a:tc>
                  <a:txBody>
                    <a:bodyPr/>
                    <a:lstStyle/>
                    <a:p>
                      <a:pPr indent="0" algn="ctr">
                        <a:buNone/>
                      </a:pPr>
                      <a:r>
                        <a:rPr lang="en-US" sz="1800"/>
                        <a:t>5,122.55 </a:t>
                      </a:r>
                      <a:endParaRPr lang="en-US" altLang="en-US" sz="1800"/>
                    </a:p>
                  </a:txBody>
                  <a:tcPr marL="68580" marR="68580" marT="0" marB="0" anchor="ctr"/>
                </a:tc>
                <a:extLst>
                  <a:ext uri="{0D108BD9-81ED-4DB2-BD59-A6C34878D82A}">
                    <a16:rowId xmlns:a16="http://schemas.microsoft.com/office/drawing/2014/main" val="10004"/>
                  </a:ext>
                </a:extLst>
              </a:tr>
              <a:tr h="1097280">
                <a:tc>
                  <a:txBody>
                    <a:bodyPr/>
                    <a:lstStyle/>
                    <a:p>
                      <a:pPr indent="0" algn="ctr">
                        <a:buNone/>
                      </a:pPr>
                      <a:r>
                        <a:rPr lang="en-US" sz="1800"/>
                        <a:t>总收入大于总支出的差额（政府性基金赤字Ⅱ）</a:t>
                      </a:r>
                      <a:endParaRPr lang="en-US" altLang="en-US" sz="1800"/>
                    </a:p>
                  </a:txBody>
                  <a:tcPr marL="68580" marR="68580" marT="0" marB="0" anchor="ctr"/>
                </a:tc>
                <a:tc>
                  <a:txBody>
                    <a:bodyPr/>
                    <a:lstStyle/>
                    <a:p>
                      <a:pPr indent="0" algn="ctr">
                        <a:buNone/>
                      </a:pPr>
                      <a:r>
                        <a:rPr lang="en-US" sz="1800"/>
                        <a:t>⑤=③-①-②</a:t>
                      </a:r>
                      <a:endParaRPr lang="en-US" altLang="en-US" sz="1800"/>
                    </a:p>
                  </a:txBody>
                  <a:tcPr marL="68580" marR="68580" marT="0" marB="0" anchor="ctr"/>
                </a:tc>
                <a:tc>
                  <a:txBody>
                    <a:bodyPr/>
                    <a:lstStyle/>
                    <a:p>
                      <a:pPr indent="0" algn="ctr">
                        <a:buNone/>
                      </a:pPr>
                      <a:r>
                        <a:rPr lang="en-US" sz="1800"/>
                        <a:t>-15.00 </a:t>
                      </a:r>
                      <a:endParaRPr lang="en-US" altLang="en-US" sz="1800"/>
                    </a:p>
                  </a:txBody>
                  <a:tcPr marL="68580" marR="68580" marT="0" marB="0" anchor="ctr"/>
                </a:tc>
                <a:tc>
                  <a:txBody>
                    <a:bodyPr/>
                    <a:lstStyle/>
                    <a:p>
                      <a:pPr indent="0" algn="ctr">
                        <a:buNone/>
                      </a:pPr>
                      <a:r>
                        <a:rPr lang="en-US" sz="1800"/>
                        <a:t>-809.57 </a:t>
                      </a:r>
                      <a:endParaRPr lang="en-US" altLang="en-US" sz="1800"/>
                    </a:p>
                  </a:txBody>
                  <a:tcPr marL="68580" marR="68580" marT="0" marB="0" anchor="ctr"/>
                </a:tc>
                <a:tc>
                  <a:txBody>
                    <a:bodyPr/>
                    <a:lstStyle/>
                    <a:p>
                      <a:pPr indent="0" algn="ctr">
                        <a:buNone/>
                      </a:pPr>
                      <a:r>
                        <a:rPr lang="en-US" sz="1800"/>
                        <a:t>4,736.96 </a:t>
                      </a:r>
                      <a:endParaRPr lang="en-US" altLang="en-US" sz="1800"/>
                    </a:p>
                  </a:txBody>
                  <a:tcPr marL="68580" marR="68580" marT="0" marB="0" anchor="ctr"/>
                </a:tc>
                <a:extLst>
                  <a:ext uri="{0D108BD9-81ED-4DB2-BD59-A6C34878D82A}">
                    <a16:rowId xmlns:a16="http://schemas.microsoft.com/office/drawing/2014/main" val="10005"/>
                  </a:ext>
                </a:extLst>
              </a:tr>
            </a:tbl>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t>32</a:t>
            </a:fld>
            <a:endParaRPr lang="zh-CN" altLang="en-US"/>
          </a:p>
        </p:txBody>
      </p:sp>
      <p:sp>
        <p:nvSpPr>
          <p:cNvPr id="3" name="文本框 2"/>
          <p:cNvSpPr txBox="1"/>
          <p:nvPr/>
        </p:nvSpPr>
        <p:spPr>
          <a:xfrm>
            <a:off x="509905" y="826770"/>
            <a:ext cx="8032115" cy="1450340"/>
          </a:xfrm>
          <a:prstGeom prst="rect">
            <a:avLst/>
          </a:prstGeom>
          <a:noFill/>
        </p:spPr>
        <p:txBody>
          <a:bodyPr wrap="square" rtlCol="0">
            <a:spAutoFit/>
          </a:bodyPr>
          <a:lstStyle/>
          <a:p>
            <a:pPr indent="355600" algn="just" fontAlgn="auto">
              <a:lnSpc>
                <a:spcPts val="2500"/>
              </a:lnSpc>
              <a:spcAft>
                <a:spcPts val="600"/>
              </a:spcAft>
              <a:extLst>
                <a:ext uri="{35155182-B16C-46BC-9424-99874614C6A1}">
                  <wpsdc:indentchars xmlns="" xmlns:wpsdc="http://www.wps.cn/officeDocument/2017/drawingmlCustomData" val="100" checksum="2245573592"/>
                </a:ext>
              </a:extLst>
            </a:pPr>
            <a:r>
              <a:rPr lang="en-US" altLang="zh-CN" sz="2800" b="1">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sz="2800" b="1">
                <a:latin typeface="微软雅黑" panose="020B0503020204020204" pitchFamily="34" charset="-122"/>
                <a:ea typeface="微软雅黑" panose="020B0503020204020204" pitchFamily="34" charset="-122"/>
                <a:cs typeface="微软雅黑" panose="020B0503020204020204" pitchFamily="34" charset="-122"/>
                <a:sym typeface="+mn-ea"/>
              </a:rPr>
              <a:t>五、财政赤字Ⅴ</a:t>
            </a:r>
            <a:endParaRPr lang="zh-CN" altLang="en-US" sz="2400" b="1">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本年度的财政赤字（或财政盈余）等于本年末政府债务余额减去上年末政府债务余额。由此，我们通过历年年末政府债务余额数据，可以推算出历年的财政赤字。</a:t>
            </a:r>
          </a:p>
        </p:txBody>
      </p:sp>
      <p:sp>
        <p:nvSpPr>
          <p:cNvPr id="5" name="文本框 4"/>
          <p:cNvSpPr txBox="1"/>
          <p:nvPr/>
        </p:nvSpPr>
        <p:spPr>
          <a:xfrm>
            <a:off x="1688465" y="2270760"/>
            <a:ext cx="5527675" cy="614045"/>
          </a:xfrm>
          <a:prstGeom prst="rect">
            <a:avLst/>
          </a:prstGeom>
          <a:noFill/>
        </p:spPr>
        <p:txBody>
          <a:bodyPr wrap="square" rtlCol="0">
            <a:spAutoFit/>
          </a:bodyPr>
          <a:lstStyle/>
          <a:p>
            <a:pPr algn="ctr"/>
            <a:r>
              <a:rPr lang="zh-CN" altLang="en-US" b="1" dirty="0">
                <a:latin typeface="微软雅黑" panose="020B0503020204020204" pitchFamily="34" charset="-122"/>
                <a:ea typeface="微软雅黑" panose="020B0503020204020204" pitchFamily="34" charset="-122"/>
                <a:cs typeface="微软雅黑" panose="020B0503020204020204" pitchFamily="34" charset="-122"/>
              </a:rPr>
              <a:t>历年年末政府债务余额与财政赤字Ⅴ</a:t>
            </a:r>
          </a:p>
          <a:p>
            <a:pPr algn="r"/>
            <a:r>
              <a:rPr lang="zh-CN" altLang="en-US" sz="1600" b="1" dirty="0">
                <a:latin typeface="微软雅黑" panose="020B0503020204020204" pitchFamily="34" charset="-122"/>
                <a:ea typeface="微软雅黑" panose="020B0503020204020204" pitchFamily="34" charset="-122"/>
                <a:cs typeface="微软雅黑" panose="020B0503020204020204" pitchFamily="34" charset="-122"/>
              </a:rPr>
              <a:t>单位：亿元</a:t>
            </a:r>
          </a:p>
        </p:txBody>
      </p:sp>
      <p:graphicFrame>
        <p:nvGraphicFramePr>
          <p:cNvPr id="14" name="表格 13"/>
          <p:cNvGraphicFramePr/>
          <p:nvPr>
            <p:custDataLst>
              <p:tags r:id="rId1"/>
            </p:custDataLst>
          </p:nvPr>
        </p:nvGraphicFramePr>
        <p:xfrm>
          <a:off x="544195" y="2926080"/>
          <a:ext cx="8232140" cy="3766185"/>
        </p:xfrm>
        <a:graphic>
          <a:graphicData uri="http://schemas.openxmlformats.org/drawingml/2006/table">
            <a:tbl>
              <a:tblPr firstRow="1" bandRow="1">
                <a:tableStyleId>{21E4AEA4-8DFA-4A89-87EB-49C32662AFE0}</a:tableStyleId>
              </a:tblPr>
              <a:tblGrid>
                <a:gridCol w="2149475">
                  <a:extLst>
                    <a:ext uri="{9D8B030D-6E8A-4147-A177-3AD203B41FA5}">
                      <a16:colId xmlns:a16="http://schemas.microsoft.com/office/drawing/2014/main" val="20000"/>
                    </a:ext>
                  </a:extLst>
                </a:gridCol>
                <a:gridCol w="1049020">
                  <a:extLst>
                    <a:ext uri="{9D8B030D-6E8A-4147-A177-3AD203B41FA5}">
                      <a16:colId xmlns:a16="http://schemas.microsoft.com/office/drawing/2014/main" val="20001"/>
                    </a:ext>
                  </a:extLst>
                </a:gridCol>
                <a:gridCol w="1074420">
                  <a:extLst>
                    <a:ext uri="{9D8B030D-6E8A-4147-A177-3AD203B41FA5}">
                      <a16:colId xmlns:a16="http://schemas.microsoft.com/office/drawing/2014/main" val="20002"/>
                    </a:ext>
                  </a:extLst>
                </a:gridCol>
                <a:gridCol w="1224915">
                  <a:extLst>
                    <a:ext uri="{9D8B030D-6E8A-4147-A177-3AD203B41FA5}">
                      <a16:colId xmlns:a16="http://schemas.microsoft.com/office/drawing/2014/main" val="20003"/>
                    </a:ext>
                  </a:extLst>
                </a:gridCol>
                <a:gridCol w="1104900">
                  <a:extLst>
                    <a:ext uri="{9D8B030D-6E8A-4147-A177-3AD203B41FA5}">
                      <a16:colId xmlns:a16="http://schemas.microsoft.com/office/drawing/2014/main" val="20004"/>
                    </a:ext>
                  </a:extLst>
                </a:gridCol>
                <a:gridCol w="833755">
                  <a:extLst>
                    <a:ext uri="{9D8B030D-6E8A-4147-A177-3AD203B41FA5}">
                      <a16:colId xmlns:a16="http://schemas.microsoft.com/office/drawing/2014/main" val="20005"/>
                    </a:ext>
                  </a:extLst>
                </a:gridCol>
                <a:gridCol w="795655">
                  <a:extLst>
                    <a:ext uri="{9D8B030D-6E8A-4147-A177-3AD203B41FA5}">
                      <a16:colId xmlns:a16="http://schemas.microsoft.com/office/drawing/2014/main" val="20006"/>
                    </a:ext>
                  </a:extLst>
                </a:gridCol>
              </a:tblGrid>
              <a:tr h="763270">
                <a:tc>
                  <a:txBody>
                    <a:bodyPr/>
                    <a:lstStyle/>
                    <a:p>
                      <a:pPr indent="0" algn="ctr">
                        <a:lnSpc>
                          <a:spcPct val="120000"/>
                        </a:lnSpc>
                        <a:spcBef>
                          <a:spcPts val="0"/>
                        </a:spcBef>
                        <a:spcAft>
                          <a:spcPts val="0"/>
                        </a:spcAft>
                        <a:buNone/>
                      </a:pPr>
                      <a:r>
                        <a:rPr lang="en-US" sz="1300" spc="120">
                          <a:latin typeface="微软雅黑" panose="020B0503020204020204" pitchFamily="34" charset="-122"/>
                          <a:ea typeface="微软雅黑" panose="020B0503020204020204" pitchFamily="34" charset="-122"/>
                        </a:rPr>
                        <a:t>科目</a:t>
                      </a:r>
                    </a:p>
                  </a:txBody>
                  <a:tcPr marL="25400" marR="25400" marT="6350" marB="6350" anchor="ctr"/>
                </a:tc>
                <a:tc>
                  <a:txBody>
                    <a:bodyPr/>
                    <a:lstStyle/>
                    <a:p>
                      <a:pPr indent="0" algn="ctr">
                        <a:lnSpc>
                          <a:spcPct val="120000"/>
                        </a:lnSpc>
                        <a:spcBef>
                          <a:spcPts val="0"/>
                        </a:spcBef>
                        <a:spcAft>
                          <a:spcPts val="0"/>
                        </a:spcAft>
                        <a:buNone/>
                      </a:pPr>
                      <a:r>
                        <a:rPr lang="en-US" sz="1300" spc="120">
                          <a:latin typeface="微软雅黑" panose="020B0503020204020204" pitchFamily="34" charset="-122"/>
                          <a:ea typeface="微软雅黑" panose="020B0503020204020204" pitchFamily="34" charset="-122"/>
                        </a:rPr>
                        <a:t>算法</a:t>
                      </a:r>
                    </a:p>
                  </a:txBody>
                  <a:tcPr marL="25400" marR="25400" marT="6350" marB="6350" anchor="ctr"/>
                </a:tc>
                <a:tc>
                  <a:txBody>
                    <a:bodyPr/>
                    <a:lstStyle/>
                    <a:p>
                      <a:pPr indent="0" algn="ctr">
                        <a:lnSpc>
                          <a:spcPct val="120000"/>
                        </a:lnSpc>
                        <a:spcBef>
                          <a:spcPts val="0"/>
                        </a:spcBef>
                        <a:spcAft>
                          <a:spcPts val="0"/>
                        </a:spcAft>
                        <a:buNone/>
                      </a:pPr>
                      <a:r>
                        <a:rPr lang="en-US" sz="1300" spc="120">
                          <a:latin typeface="微软雅黑" panose="020B0503020204020204" pitchFamily="34" charset="-122"/>
                          <a:ea typeface="微软雅黑" panose="020B0503020204020204" pitchFamily="34" charset="-122"/>
                          <a:cs typeface="微软雅黑" panose="020B0503020204020204" pitchFamily="34" charset="-122"/>
                        </a:rPr>
                        <a:t>2016年</a:t>
                      </a:r>
                    </a:p>
                  </a:txBody>
                  <a:tcPr marL="25400" marR="25400" marT="6350" marB="6350" anchor="ctr"/>
                </a:tc>
                <a:tc>
                  <a:txBody>
                    <a:bodyPr/>
                    <a:lstStyle/>
                    <a:p>
                      <a:pPr indent="0" algn="ctr">
                        <a:lnSpc>
                          <a:spcPct val="120000"/>
                        </a:lnSpc>
                        <a:spcBef>
                          <a:spcPts val="0"/>
                        </a:spcBef>
                        <a:spcAft>
                          <a:spcPts val="0"/>
                        </a:spcAft>
                        <a:buNone/>
                      </a:pPr>
                      <a:r>
                        <a:rPr lang="en-US" sz="1300" spc="120">
                          <a:latin typeface="微软雅黑" panose="020B0503020204020204" pitchFamily="34" charset="-122"/>
                          <a:ea typeface="微软雅黑" panose="020B0503020204020204" pitchFamily="34" charset="-122"/>
                          <a:cs typeface="微软雅黑" panose="020B0503020204020204" pitchFamily="34" charset="-122"/>
                        </a:rPr>
                        <a:t>2017年</a:t>
                      </a:r>
                    </a:p>
                  </a:txBody>
                  <a:tcPr marL="25400" marR="25400" marT="6350" marB="6350" anchor="ctr"/>
                </a:tc>
                <a:tc>
                  <a:txBody>
                    <a:bodyPr/>
                    <a:lstStyle/>
                    <a:p>
                      <a:pPr indent="0" algn="ctr">
                        <a:lnSpc>
                          <a:spcPct val="120000"/>
                        </a:lnSpc>
                        <a:spcBef>
                          <a:spcPts val="0"/>
                        </a:spcBef>
                        <a:spcAft>
                          <a:spcPts val="0"/>
                        </a:spcAft>
                        <a:buNone/>
                      </a:pPr>
                      <a:r>
                        <a:rPr lang="en-US" sz="1300" spc="120">
                          <a:latin typeface="微软雅黑" panose="020B0503020204020204" pitchFamily="34" charset="-122"/>
                          <a:ea typeface="微软雅黑" panose="020B0503020204020204" pitchFamily="34" charset="-122"/>
                          <a:cs typeface="微软雅黑" panose="020B0503020204020204" pitchFamily="34" charset="-122"/>
                        </a:rPr>
                        <a:t>2018年</a:t>
                      </a:r>
                    </a:p>
                  </a:txBody>
                  <a:tcPr marL="25400" marR="25400" marT="6350" marB="6350" anchor="ctr"/>
                </a:tc>
                <a:tc>
                  <a:txBody>
                    <a:bodyPr/>
                    <a:lstStyle/>
                    <a:p>
                      <a:pPr indent="0" algn="ctr">
                        <a:lnSpc>
                          <a:spcPct val="120000"/>
                        </a:lnSpc>
                        <a:spcBef>
                          <a:spcPts val="0"/>
                        </a:spcBef>
                        <a:spcAft>
                          <a:spcPts val="0"/>
                        </a:spcAft>
                        <a:buNone/>
                      </a:pPr>
                      <a:r>
                        <a:rPr lang="en-US" sz="1300" spc="120">
                          <a:latin typeface="微软雅黑" panose="020B0503020204020204" pitchFamily="34" charset="-122"/>
                          <a:ea typeface="微软雅黑" panose="020B0503020204020204" pitchFamily="34" charset="-122"/>
                          <a:cs typeface="微软雅黑" panose="020B0503020204020204" pitchFamily="34" charset="-122"/>
                        </a:rPr>
                        <a:t>2019年</a:t>
                      </a:r>
                    </a:p>
                  </a:txBody>
                  <a:tcPr marL="25400" marR="25400" marT="6350" marB="6350" anchor="ctr"/>
                </a:tc>
                <a:tc>
                  <a:txBody>
                    <a:bodyPr/>
                    <a:lstStyle/>
                    <a:p>
                      <a:pPr indent="0" algn="ctr">
                        <a:lnSpc>
                          <a:spcPct val="120000"/>
                        </a:lnSpc>
                        <a:spcBef>
                          <a:spcPts val="0"/>
                        </a:spcBef>
                        <a:spcAft>
                          <a:spcPts val="0"/>
                        </a:spcAft>
                        <a:buNone/>
                      </a:pPr>
                      <a:r>
                        <a:rPr lang="en-US" sz="1300" spc="120">
                          <a:latin typeface="微软雅黑" panose="020B0503020204020204" pitchFamily="34" charset="-122"/>
                          <a:ea typeface="微软雅黑" panose="020B0503020204020204" pitchFamily="34" charset="-122"/>
                          <a:cs typeface="微软雅黑" panose="020B0503020204020204" pitchFamily="34" charset="-122"/>
                        </a:rPr>
                        <a:t>2020年</a:t>
                      </a:r>
                    </a:p>
                  </a:txBody>
                  <a:tcPr marL="25400" marR="25400" marT="6350" marB="6350" anchor="ctr"/>
                </a:tc>
                <a:extLst>
                  <a:ext uri="{0D108BD9-81ED-4DB2-BD59-A6C34878D82A}">
                    <a16:rowId xmlns:a16="http://schemas.microsoft.com/office/drawing/2014/main" val="10000"/>
                  </a:ext>
                </a:extLst>
              </a:tr>
              <a:tr h="333375">
                <a:tc>
                  <a:txBody>
                    <a:bodyPr/>
                    <a:lstStyle/>
                    <a:p>
                      <a:pPr indent="0" algn="ctr">
                        <a:lnSpc>
                          <a:spcPct val="120000"/>
                        </a:lnSpc>
                        <a:spcBef>
                          <a:spcPts val="0"/>
                        </a:spcBef>
                        <a:spcAft>
                          <a:spcPts val="0"/>
                        </a:spcAft>
                        <a:buNone/>
                      </a:pPr>
                      <a:r>
                        <a:rPr lang="en-US" sz="1100" spc="60">
                          <a:latin typeface="微软雅黑" panose="020B0503020204020204" pitchFamily="34" charset="-122"/>
                          <a:ea typeface="微软雅黑" panose="020B0503020204020204" pitchFamily="34" charset="-122"/>
                        </a:rPr>
                        <a:t>上年末全国政府债务余额</a:t>
                      </a:r>
                    </a:p>
                  </a:txBody>
                  <a:tcPr marL="25400" marR="25400" marT="6350" marB="6350" anchor="ctr"/>
                </a:tc>
                <a:tc>
                  <a:txBody>
                    <a:bodyPr/>
                    <a:lstStyle/>
                    <a:p>
                      <a:pPr indent="0" algn="ctr">
                        <a:lnSpc>
                          <a:spcPct val="120000"/>
                        </a:lnSpc>
                        <a:spcBef>
                          <a:spcPts val="0"/>
                        </a:spcBef>
                        <a:spcAft>
                          <a:spcPts val="0"/>
                        </a:spcAft>
                        <a:buNone/>
                      </a:pPr>
                      <a:r>
                        <a:rPr lang="en-US" sz="1100" spc="60">
                          <a:latin typeface="微软雅黑" panose="020B0503020204020204" pitchFamily="34" charset="-122"/>
                          <a:ea typeface="微软雅黑" panose="020B0503020204020204" pitchFamily="34" charset="-122"/>
                        </a:rPr>
                        <a:t>①</a:t>
                      </a:r>
                    </a:p>
                  </a:txBody>
                  <a:tcPr marL="25400" marR="25400" marT="6350" marB="6350" anchor="ctr"/>
                </a:tc>
                <a:tc>
                  <a:txBody>
                    <a:bodyPr/>
                    <a:lstStyle/>
                    <a:p>
                      <a:pPr indent="0" algn="ctr">
                        <a:lnSpc>
                          <a:spcPct val="120000"/>
                        </a:lnSpc>
                        <a:spcBef>
                          <a:spcPts val="0"/>
                        </a:spcBef>
                        <a:spcAft>
                          <a:spcPts val="0"/>
                        </a:spcAft>
                        <a:buNone/>
                      </a:pPr>
                      <a:r>
                        <a:rPr lang="en-US" sz="1100" spc="60">
                          <a:latin typeface="微软雅黑" panose="020B0503020204020204" pitchFamily="34" charset="-122"/>
                          <a:ea typeface="微软雅黑" panose="020B0503020204020204" pitchFamily="34" charset="-122"/>
                        </a:rPr>
                        <a:t>254,167.96</a:t>
                      </a:r>
                    </a:p>
                  </a:txBody>
                  <a:tcPr marL="25400" marR="25400" marT="6350" marB="6350" anchor="ctr"/>
                </a:tc>
                <a:tc>
                  <a:txBody>
                    <a:bodyPr/>
                    <a:lstStyle/>
                    <a:p>
                      <a:pPr indent="0" algn="ctr">
                        <a:lnSpc>
                          <a:spcPct val="120000"/>
                        </a:lnSpc>
                        <a:spcBef>
                          <a:spcPts val="0"/>
                        </a:spcBef>
                        <a:spcAft>
                          <a:spcPts val="0"/>
                        </a:spcAft>
                        <a:buNone/>
                      </a:pPr>
                      <a:r>
                        <a:rPr lang="en-US" sz="1100" spc="60">
                          <a:latin typeface="微软雅黑" panose="020B0503020204020204" pitchFamily="34" charset="-122"/>
                          <a:ea typeface="微软雅黑" panose="020B0503020204020204" pitchFamily="34" charset="-122"/>
                        </a:rPr>
                        <a:t>273,230.76</a:t>
                      </a:r>
                    </a:p>
                  </a:txBody>
                  <a:tcPr marL="25400" marR="25400" marT="6350" marB="6350" anchor="ctr"/>
                </a:tc>
                <a:tc>
                  <a:txBody>
                    <a:bodyPr/>
                    <a:lstStyle/>
                    <a:p>
                      <a:pPr indent="0" algn="ctr">
                        <a:lnSpc>
                          <a:spcPct val="120000"/>
                        </a:lnSpc>
                        <a:spcBef>
                          <a:spcPts val="0"/>
                        </a:spcBef>
                        <a:spcAft>
                          <a:spcPts val="0"/>
                        </a:spcAft>
                        <a:buNone/>
                      </a:pPr>
                      <a:r>
                        <a:rPr lang="en-US" sz="1100" spc="60">
                          <a:latin typeface="微软雅黑" panose="020B0503020204020204" pitchFamily="34" charset="-122"/>
                          <a:ea typeface="微软雅黑" panose="020B0503020204020204" pitchFamily="34" charset="-122"/>
                        </a:rPr>
                        <a:t>299,869.95</a:t>
                      </a:r>
                    </a:p>
                  </a:txBody>
                  <a:tcPr marL="25400" marR="25400" marT="6350" marB="6350" anchor="ctr"/>
                </a:tc>
                <a:tc>
                  <a:txBody>
                    <a:bodyPr/>
                    <a:lstStyle/>
                    <a:p>
                      <a:pPr indent="0" algn="ctr">
                        <a:lnSpc>
                          <a:spcPct val="120000"/>
                        </a:lnSpc>
                        <a:spcBef>
                          <a:spcPts val="0"/>
                        </a:spcBef>
                        <a:spcAft>
                          <a:spcPts val="0"/>
                        </a:spcAft>
                        <a:buNone/>
                      </a:pPr>
                      <a:r>
                        <a:rPr lang="en-US" sz="1100" spc="60">
                          <a:latin typeface="微软雅黑" panose="020B0503020204020204" pitchFamily="34" charset="-122"/>
                          <a:ea typeface="微软雅黑" panose="020B0503020204020204" pitchFamily="34" charset="-122"/>
                        </a:rPr>
                        <a:t> </a:t>
                      </a:r>
                    </a:p>
                  </a:txBody>
                  <a:tcPr marL="25400" marR="25400" marT="6350" marB="6350" anchor="ctr"/>
                </a:tc>
                <a:tc>
                  <a:txBody>
                    <a:bodyPr/>
                    <a:lstStyle/>
                    <a:p>
                      <a:pPr indent="0" algn="ctr">
                        <a:lnSpc>
                          <a:spcPct val="120000"/>
                        </a:lnSpc>
                        <a:spcBef>
                          <a:spcPts val="0"/>
                        </a:spcBef>
                        <a:spcAft>
                          <a:spcPts val="0"/>
                        </a:spcAft>
                        <a:buNone/>
                      </a:pPr>
                      <a:r>
                        <a:rPr lang="en-US" sz="1100" spc="60">
                          <a:latin typeface="微软雅黑" panose="020B0503020204020204" pitchFamily="34" charset="-122"/>
                          <a:ea typeface="微软雅黑" panose="020B0503020204020204" pitchFamily="34" charset="-122"/>
                        </a:rPr>
                        <a:t> </a:t>
                      </a:r>
                    </a:p>
                  </a:txBody>
                  <a:tcPr marL="25400" marR="25400" marT="6350" marB="6350" anchor="ctr"/>
                </a:tc>
                <a:extLst>
                  <a:ext uri="{0D108BD9-81ED-4DB2-BD59-A6C34878D82A}">
                    <a16:rowId xmlns:a16="http://schemas.microsoft.com/office/drawing/2014/main" val="10001"/>
                  </a:ext>
                </a:extLst>
              </a:tr>
              <a:tr h="333375">
                <a:tc>
                  <a:txBody>
                    <a:bodyPr/>
                    <a:lstStyle/>
                    <a:p>
                      <a:pPr indent="0" algn="ctr">
                        <a:lnSpc>
                          <a:spcPct val="120000"/>
                        </a:lnSpc>
                        <a:spcBef>
                          <a:spcPts val="0"/>
                        </a:spcBef>
                        <a:spcAft>
                          <a:spcPts val="0"/>
                        </a:spcAft>
                        <a:buNone/>
                      </a:pPr>
                      <a:r>
                        <a:rPr lang="en-US" sz="1100" spc="60">
                          <a:latin typeface="微软雅黑" panose="020B0503020204020204" pitchFamily="34" charset="-122"/>
                          <a:ea typeface="微软雅黑" panose="020B0503020204020204" pitchFamily="34" charset="-122"/>
                        </a:rPr>
                        <a:t>本年度全国政府债务余额</a:t>
                      </a:r>
                    </a:p>
                  </a:txBody>
                  <a:tcPr marL="25400" marR="25400" marT="6350" marB="6350" anchor="ctr"/>
                </a:tc>
                <a:tc>
                  <a:txBody>
                    <a:bodyPr/>
                    <a:lstStyle/>
                    <a:p>
                      <a:pPr indent="0" algn="ctr">
                        <a:lnSpc>
                          <a:spcPct val="120000"/>
                        </a:lnSpc>
                        <a:spcBef>
                          <a:spcPts val="0"/>
                        </a:spcBef>
                        <a:spcAft>
                          <a:spcPts val="0"/>
                        </a:spcAft>
                        <a:buNone/>
                      </a:pPr>
                      <a:r>
                        <a:rPr lang="en-US" sz="1100" spc="60">
                          <a:latin typeface="微软雅黑" panose="020B0503020204020204" pitchFamily="34" charset="-122"/>
                          <a:ea typeface="微软雅黑" panose="020B0503020204020204" pitchFamily="34" charset="-122"/>
                        </a:rPr>
                        <a:t>②</a:t>
                      </a:r>
                    </a:p>
                  </a:txBody>
                  <a:tcPr marL="25400" marR="25400" marT="6350" marB="6350" anchor="ctr"/>
                </a:tc>
                <a:tc>
                  <a:txBody>
                    <a:bodyPr/>
                    <a:lstStyle/>
                    <a:p>
                      <a:pPr indent="0" algn="ctr">
                        <a:lnSpc>
                          <a:spcPct val="120000"/>
                        </a:lnSpc>
                        <a:spcBef>
                          <a:spcPts val="0"/>
                        </a:spcBef>
                        <a:spcAft>
                          <a:spcPts val="0"/>
                        </a:spcAft>
                        <a:buNone/>
                      </a:pPr>
                      <a:r>
                        <a:rPr lang="en-US" sz="1100" spc="60">
                          <a:latin typeface="微软雅黑" panose="020B0503020204020204" pitchFamily="34" charset="-122"/>
                          <a:ea typeface="微软雅黑" panose="020B0503020204020204" pitchFamily="34" charset="-122"/>
                        </a:rPr>
                        <a:t>273,230.76</a:t>
                      </a:r>
                    </a:p>
                  </a:txBody>
                  <a:tcPr marL="25400" marR="25400" marT="6350" marB="6350" anchor="ctr"/>
                </a:tc>
                <a:tc>
                  <a:txBody>
                    <a:bodyPr/>
                    <a:lstStyle/>
                    <a:p>
                      <a:pPr indent="0" algn="ctr">
                        <a:lnSpc>
                          <a:spcPct val="120000"/>
                        </a:lnSpc>
                        <a:spcBef>
                          <a:spcPts val="0"/>
                        </a:spcBef>
                        <a:spcAft>
                          <a:spcPts val="0"/>
                        </a:spcAft>
                        <a:buNone/>
                      </a:pPr>
                      <a:r>
                        <a:rPr lang="en-US" sz="1100" spc="60">
                          <a:latin typeface="微软雅黑" panose="020B0503020204020204" pitchFamily="34" charset="-122"/>
                          <a:ea typeface="微软雅黑" panose="020B0503020204020204" pitchFamily="34" charset="-122"/>
                        </a:rPr>
                        <a:t>299,869.95</a:t>
                      </a:r>
                    </a:p>
                  </a:txBody>
                  <a:tcPr marL="25400" marR="25400" marT="6350" marB="6350" anchor="ctr"/>
                </a:tc>
                <a:tc>
                  <a:txBody>
                    <a:bodyPr/>
                    <a:lstStyle/>
                    <a:p>
                      <a:pPr indent="0" algn="ctr">
                        <a:lnSpc>
                          <a:spcPct val="120000"/>
                        </a:lnSpc>
                        <a:spcBef>
                          <a:spcPts val="0"/>
                        </a:spcBef>
                        <a:spcAft>
                          <a:spcPts val="0"/>
                        </a:spcAft>
                        <a:buNone/>
                      </a:pPr>
                      <a:r>
                        <a:rPr lang="en-US" sz="1100" spc="60">
                          <a:latin typeface="微软雅黑" panose="020B0503020204020204" pitchFamily="34" charset="-122"/>
                          <a:ea typeface="微软雅黑" panose="020B0503020204020204" pitchFamily="34" charset="-122"/>
                        </a:rPr>
                        <a:t>334,226.08</a:t>
                      </a:r>
                    </a:p>
                  </a:txBody>
                  <a:tcPr marL="25400" marR="25400" marT="6350" marB="6350" anchor="ctr"/>
                </a:tc>
                <a:tc>
                  <a:txBody>
                    <a:bodyPr/>
                    <a:lstStyle/>
                    <a:p>
                      <a:pPr indent="0" algn="ctr">
                        <a:lnSpc>
                          <a:spcPct val="120000"/>
                        </a:lnSpc>
                        <a:spcBef>
                          <a:spcPts val="0"/>
                        </a:spcBef>
                        <a:spcAft>
                          <a:spcPts val="0"/>
                        </a:spcAft>
                        <a:buNone/>
                      </a:pPr>
                      <a:r>
                        <a:rPr lang="en-US" sz="1100" spc="60">
                          <a:latin typeface="微软雅黑" panose="020B0503020204020204" pitchFamily="34" charset="-122"/>
                          <a:ea typeface="微软雅黑" panose="020B0503020204020204" pitchFamily="34" charset="-122"/>
                        </a:rPr>
                        <a:t> </a:t>
                      </a:r>
                    </a:p>
                  </a:txBody>
                  <a:tcPr marL="25400" marR="25400" marT="6350" marB="6350" anchor="ctr"/>
                </a:tc>
                <a:tc>
                  <a:txBody>
                    <a:bodyPr/>
                    <a:lstStyle/>
                    <a:p>
                      <a:pPr indent="0" algn="ctr">
                        <a:lnSpc>
                          <a:spcPct val="120000"/>
                        </a:lnSpc>
                        <a:spcBef>
                          <a:spcPts val="0"/>
                        </a:spcBef>
                        <a:spcAft>
                          <a:spcPts val="0"/>
                        </a:spcAft>
                        <a:buNone/>
                      </a:pPr>
                      <a:r>
                        <a:rPr lang="en-US" sz="1100" spc="60">
                          <a:latin typeface="微软雅黑" panose="020B0503020204020204" pitchFamily="34" charset="-122"/>
                          <a:ea typeface="微软雅黑" panose="020B0503020204020204" pitchFamily="34" charset="-122"/>
                        </a:rPr>
                        <a:t> </a:t>
                      </a:r>
                    </a:p>
                  </a:txBody>
                  <a:tcPr marL="25400" marR="25400" marT="6350" marB="6350" anchor="ctr"/>
                </a:tc>
                <a:extLst>
                  <a:ext uri="{0D108BD9-81ED-4DB2-BD59-A6C34878D82A}">
                    <a16:rowId xmlns:a16="http://schemas.microsoft.com/office/drawing/2014/main" val="10002"/>
                  </a:ext>
                </a:extLst>
              </a:tr>
              <a:tr h="333375">
                <a:tc>
                  <a:txBody>
                    <a:bodyPr/>
                    <a:lstStyle/>
                    <a:p>
                      <a:pPr indent="0" algn="ctr">
                        <a:lnSpc>
                          <a:spcPct val="120000"/>
                        </a:lnSpc>
                        <a:spcBef>
                          <a:spcPts val="0"/>
                        </a:spcBef>
                        <a:spcAft>
                          <a:spcPts val="0"/>
                        </a:spcAft>
                        <a:buNone/>
                      </a:pPr>
                      <a:r>
                        <a:rPr lang="en-US" sz="1100" spc="60">
                          <a:latin typeface="微软雅黑" panose="020B0503020204020204" pitchFamily="34" charset="-122"/>
                          <a:ea typeface="微软雅黑" panose="020B0503020204020204" pitchFamily="34" charset="-122"/>
                        </a:rPr>
                        <a:t>全国财政赤字</a:t>
                      </a:r>
                    </a:p>
                  </a:txBody>
                  <a:tcPr marL="25400" marR="25400" marT="6350" marB="6350" anchor="ctr"/>
                </a:tc>
                <a:tc>
                  <a:txBody>
                    <a:bodyPr/>
                    <a:lstStyle/>
                    <a:p>
                      <a:pPr indent="0" algn="ctr">
                        <a:lnSpc>
                          <a:spcPct val="120000"/>
                        </a:lnSpc>
                        <a:spcBef>
                          <a:spcPts val="0"/>
                        </a:spcBef>
                        <a:spcAft>
                          <a:spcPts val="0"/>
                        </a:spcAft>
                        <a:buNone/>
                      </a:pPr>
                      <a:r>
                        <a:rPr lang="en-US" sz="1100" spc="60">
                          <a:latin typeface="微软雅黑" panose="020B0503020204020204" pitchFamily="34" charset="-122"/>
                          <a:ea typeface="微软雅黑" panose="020B0503020204020204" pitchFamily="34" charset="-122"/>
                          <a:cs typeface="微软雅黑" panose="020B0503020204020204" pitchFamily="34" charset="-122"/>
                        </a:rPr>
                        <a:t>③=②-①</a:t>
                      </a:r>
                    </a:p>
                  </a:txBody>
                  <a:tcPr marL="25400" marR="25400" marT="6350" marB="6350" anchor="ctr"/>
                </a:tc>
                <a:tc>
                  <a:txBody>
                    <a:bodyPr/>
                    <a:lstStyle/>
                    <a:p>
                      <a:pPr indent="0" algn="ctr">
                        <a:lnSpc>
                          <a:spcPct val="120000"/>
                        </a:lnSpc>
                        <a:spcBef>
                          <a:spcPts val="0"/>
                        </a:spcBef>
                        <a:spcAft>
                          <a:spcPts val="0"/>
                        </a:spcAft>
                        <a:buNone/>
                      </a:pPr>
                      <a:r>
                        <a:rPr lang="en-US" sz="1100" spc="60">
                          <a:latin typeface="微软雅黑" panose="020B0503020204020204" pitchFamily="34" charset="-122"/>
                          <a:ea typeface="微软雅黑" panose="020B0503020204020204" pitchFamily="34" charset="-122"/>
                        </a:rPr>
                        <a:t>19,062.80</a:t>
                      </a:r>
                    </a:p>
                  </a:txBody>
                  <a:tcPr marL="25400" marR="25400" marT="6350" marB="6350" anchor="ctr"/>
                </a:tc>
                <a:tc>
                  <a:txBody>
                    <a:bodyPr/>
                    <a:lstStyle/>
                    <a:p>
                      <a:pPr indent="0" algn="ctr">
                        <a:lnSpc>
                          <a:spcPct val="120000"/>
                        </a:lnSpc>
                        <a:spcBef>
                          <a:spcPts val="0"/>
                        </a:spcBef>
                        <a:spcAft>
                          <a:spcPts val="0"/>
                        </a:spcAft>
                        <a:buNone/>
                      </a:pPr>
                      <a:r>
                        <a:rPr lang="en-US" sz="1100" spc="60">
                          <a:latin typeface="微软雅黑" panose="020B0503020204020204" pitchFamily="34" charset="-122"/>
                          <a:ea typeface="微软雅黑" panose="020B0503020204020204" pitchFamily="34" charset="-122"/>
                        </a:rPr>
                        <a:t>26,639.19</a:t>
                      </a:r>
                    </a:p>
                  </a:txBody>
                  <a:tcPr marL="25400" marR="25400" marT="6350" marB="6350" anchor="ctr"/>
                </a:tc>
                <a:tc>
                  <a:txBody>
                    <a:bodyPr/>
                    <a:lstStyle/>
                    <a:p>
                      <a:pPr indent="0" algn="ctr">
                        <a:lnSpc>
                          <a:spcPct val="120000"/>
                        </a:lnSpc>
                        <a:spcBef>
                          <a:spcPts val="0"/>
                        </a:spcBef>
                        <a:spcAft>
                          <a:spcPts val="0"/>
                        </a:spcAft>
                        <a:buNone/>
                      </a:pPr>
                      <a:r>
                        <a:rPr lang="en-US" sz="1100" spc="60">
                          <a:latin typeface="微软雅黑" panose="020B0503020204020204" pitchFamily="34" charset="-122"/>
                          <a:ea typeface="微软雅黑" panose="020B0503020204020204" pitchFamily="34" charset="-122"/>
                        </a:rPr>
                        <a:t>34,356.13</a:t>
                      </a:r>
                    </a:p>
                  </a:txBody>
                  <a:tcPr marL="25400" marR="25400" marT="6350" marB="6350" anchor="ctr"/>
                </a:tc>
                <a:tc>
                  <a:txBody>
                    <a:bodyPr/>
                    <a:lstStyle/>
                    <a:p>
                      <a:pPr indent="0" algn="ctr">
                        <a:lnSpc>
                          <a:spcPct val="120000"/>
                        </a:lnSpc>
                        <a:spcBef>
                          <a:spcPts val="0"/>
                        </a:spcBef>
                        <a:spcAft>
                          <a:spcPts val="0"/>
                        </a:spcAft>
                        <a:buNone/>
                      </a:pPr>
                      <a:r>
                        <a:rPr lang="en-US" sz="1100" spc="60">
                          <a:latin typeface="微软雅黑" panose="020B0503020204020204" pitchFamily="34" charset="-122"/>
                          <a:ea typeface="微软雅黑" panose="020B0503020204020204" pitchFamily="34" charset="-122"/>
                        </a:rPr>
                        <a:t> </a:t>
                      </a:r>
                    </a:p>
                  </a:txBody>
                  <a:tcPr marL="25400" marR="25400" marT="6350" marB="6350" anchor="ctr"/>
                </a:tc>
                <a:tc>
                  <a:txBody>
                    <a:bodyPr/>
                    <a:lstStyle/>
                    <a:p>
                      <a:pPr indent="0" algn="ctr">
                        <a:lnSpc>
                          <a:spcPct val="120000"/>
                        </a:lnSpc>
                        <a:spcBef>
                          <a:spcPts val="0"/>
                        </a:spcBef>
                        <a:spcAft>
                          <a:spcPts val="0"/>
                        </a:spcAft>
                        <a:buNone/>
                      </a:pPr>
                      <a:r>
                        <a:rPr lang="en-US" sz="1100" spc="60">
                          <a:latin typeface="微软雅黑" panose="020B0503020204020204" pitchFamily="34" charset="-122"/>
                          <a:ea typeface="微软雅黑" panose="020B0503020204020204" pitchFamily="34" charset="-122"/>
                        </a:rPr>
                        <a:t> </a:t>
                      </a:r>
                    </a:p>
                  </a:txBody>
                  <a:tcPr marL="25400" marR="25400" marT="6350" marB="6350" anchor="ctr"/>
                </a:tc>
                <a:extLst>
                  <a:ext uri="{0D108BD9-81ED-4DB2-BD59-A6C34878D82A}">
                    <a16:rowId xmlns:a16="http://schemas.microsoft.com/office/drawing/2014/main" val="10003"/>
                  </a:ext>
                </a:extLst>
              </a:tr>
              <a:tr h="333375">
                <a:tc>
                  <a:txBody>
                    <a:bodyPr/>
                    <a:lstStyle/>
                    <a:p>
                      <a:pPr indent="0" algn="ctr">
                        <a:lnSpc>
                          <a:spcPct val="120000"/>
                        </a:lnSpc>
                        <a:spcBef>
                          <a:spcPts val="0"/>
                        </a:spcBef>
                        <a:spcAft>
                          <a:spcPts val="0"/>
                        </a:spcAft>
                        <a:buNone/>
                      </a:pPr>
                      <a:r>
                        <a:rPr lang="en-US" sz="1100" spc="60">
                          <a:latin typeface="微软雅黑" panose="020B0503020204020204" pitchFamily="34" charset="-122"/>
                          <a:ea typeface="微软雅黑" panose="020B0503020204020204" pitchFamily="34" charset="-122"/>
                        </a:rPr>
                        <a:t>上年末中央政府债务余额</a:t>
                      </a:r>
                    </a:p>
                  </a:txBody>
                  <a:tcPr marL="25400" marR="25400" marT="6350" marB="6350" anchor="ctr"/>
                </a:tc>
                <a:tc>
                  <a:txBody>
                    <a:bodyPr/>
                    <a:lstStyle/>
                    <a:p>
                      <a:pPr indent="0" algn="ctr">
                        <a:lnSpc>
                          <a:spcPct val="120000"/>
                        </a:lnSpc>
                        <a:spcBef>
                          <a:spcPts val="0"/>
                        </a:spcBef>
                        <a:spcAft>
                          <a:spcPts val="0"/>
                        </a:spcAft>
                        <a:buNone/>
                      </a:pPr>
                      <a:r>
                        <a:rPr lang="en-US" sz="1100" spc="60">
                          <a:latin typeface="微软雅黑" panose="020B0503020204020204" pitchFamily="34" charset="-122"/>
                          <a:ea typeface="微软雅黑" panose="020B0503020204020204" pitchFamily="34" charset="-122"/>
                        </a:rPr>
                        <a:t>④</a:t>
                      </a:r>
                    </a:p>
                  </a:txBody>
                  <a:tcPr marL="25400" marR="25400" marT="6350" marB="6350" anchor="ctr"/>
                </a:tc>
                <a:tc>
                  <a:txBody>
                    <a:bodyPr/>
                    <a:lstStyle/>
                    <a:p>
                      <a:pPr indent="0" algn="ctr">
                        <a:lnSpc>
                          <a:spcPct val="120000"/>
                        </a:lnSpc>
                        <a:spcBef>
                          <a:spcPts val="0"/>
                        </a:spcBef>
                        <a:spcAft>
                          <a:spcPts val="0"/>
                        </a:spcAft>
                        <a:buNone/>
                      </a:pPr>
                      <a:r>
                        <a:rPr lang="en-US" sz="1100" spc="60">
                          <a:latin typeface="微软雅黑" panose="020B0503020204020204" pitchFamily="34" charset="-122"/>
                          <a:ea typeface="微软雅黑" panose="020B0503020204020204" pitchFamily="34" charset="-122"/>
                        </a:rPr>
                        <a:t>106,599.59</a:t>
                      </a:r>
                    </a:p>
                  </a:txBody>
                  <a:tcPr marL="25400" marR="25400" marT="6350" marB="6350" anchor="ctr"/>
                </a:tc>
                <a:tc>
                  <a:txBody>
                    <a:bodyPr/>
                    <a:lstStyle/>
                    <a:p>
                      <a:pPr indent="0" algn="ctr">
                        <a:lnSpc>
                          <a:spcPct val="120000"/>
                        </a:lnSpc>
                        <a:spcBef>
                          <a:spcPts val="0"/>
                        </a:spcBef>
                        <a:spcAft>
                          <a:spcPts val="0"/>
                        </a:spcAft>
                        <a:buNone/>
                      </a:pPr>
                      <a:r>
                        <a:rPr lang="en-US" sz="1100" spc="60">
                          <a:latin typeface="微软雅黑" panose="020B0503020204020204" pitchFamily="34" charset="-122"/>
                          <a:ea typeface="微软雅黑" panose="020B0503020204020204" pitchFamily="34" charset="-122"/>
                        </a:rPr>
                        <a:t>120,066.75</a:t>
                      </a:r>
                    </a:p>
                  </a:txBody>
                  <a:tcPr marL="25400" marR="25400" marT="6350" marB="6350" anchor="ctr"/>
                </a:tc>
                <a:tc>
                  <a:txBody>
                    <a:bodyPr/>
                    <a:lstStyle/>
                    <a:p>
                      <a:pPr indent="0" algn="ctr">
                        <a:lnSpc>
                          <a:spcPct val="120000"/>
                        </a:lnSpc>
                        <a:spcBef>
                          <a:spcPts val="0"/>
                        </a:spcBef>
                        <a:spcAft>
                          <a:spcPts val="0"/>
                        </a:spcAft>
                        <a:buNone/>
                      </a:pPr>
                      <a:r>
                        <a:rPr lang="en-US" sz="1100" spc="60">
                          <a:latin typeface="微软雅黑" panose="020B0503020204020204" pitchFamily="34" charset="-122"/>
                          <a:ea typeface="微软雅黑" panose="020B0503020204020204" pitchFamily="34" charset="-122"/>
                        </a:rPr>
                        <a:t>134,770.15</a:t>
                      </a:r>
                    </a:p>
                  </a:txBody>
                  <a:tcPr marL="25400" marR="25400" marT="6350" marB="6350" anchor="ctr"/>
                </a:tc>
                <a:tc>
                  <a:txBody>
                    <a:bodyPr/>
                    <a:lstStyle/>
                    <a:p>
                      <a:pPr indent="0" algn="ctr">
                        <a:lnSpc>
                          <a:spcPct val="120000"/>
                        </a:lnSpc>
                        <a:spcBef>
                          <a:spcPts val="0"/>
                        </a:spcBef>
                        <a:spcAft>
                          <a:spcPts val="0"/>
                        </a:spcAft>
                        <a:buNone/>
                      </a:pPr>
                      <a:r>
                        <a:rPr lang="en-US" sz="1100" spc="60">
                          <a:latin typeface="微软雅黑" panose="020B0503020204020204" pitchFamily="34" charset="-122"/>
                          <a:ea typeface="微软雅黑" panose="020B0503020204020204" pitchFamily="34" charset="-122"/>
                        </a:rPr>
                        <a:t> </a:t>
                      </a:r>
                    </a:p>
                  </a:txBody>
                  <a:tcPr marL="25400" marR="25400" marT="6350" marB="6350" anchor="ctr"/>
                </a:tc>
                <a:tc>
                  <a:txBody>
                    <a:bodyPr/>
                    <a:lstStyle/>
                    <a:p>
                      <a:pPr indent="0" algn="ctr">
                        <a:lnSpc>
                          <a:spcPct val="120000"/>
                        </a:lnSpc>
                        <a:spcBef>
                          <a:spcPts val="0"/>
                        </a:spcBef>
                        <a:spcAft>
                          <a:spcPts val="0"/>
                        </a:spcAft>
                        <a:buNone/>
                      </a:pPr>
                      <a:r>
                        <a:rPr lang="en-US" sz="1100" spc="60">
                          <a:latin typeface="微软雅黑" panose="020B0503020204020204" pitchFamily="34" charset="-122"/>
                          <a:ea typeface="微软雅黑" panose="020B0503020204020204" pitchFamily="34" charset="-122"/>
                        </a:rPr>
                        <a:t> </a:t>
                      </a:r>
                    </a:p>
                  </a:txBody>
                  <a:tcPr marL="25400" marR="25400" marT="6350" marB="6350" anchor="ctr"/>
                </a:tc>
                <a:extLst>
                  <a:ext uri="{0D108BD9-81ED-4DB2-BD59-A6C34878D82A}">
                    <a16:rowId xmlns:a16="http://schemas.microsoft.com/office/drawing/2014/main" val="10004"/>
                  </a:ext>
                </a:extLst>
              </a:tr>
              <a:tr h="334010">
                <a:tc>
                  <a:txBody>
                    <a:bodyPr/>
                    <a:lstStyle/>
                    <a:p>
                      <a:pPr indent="0" algn="ctr">
                        <a:lnSpc>
                          <a:spcPct val="120000"/>
                        </a:lnSpc>
                        <a:spcBef>
                          <a:spcPts val="0"/>
                        </a:spcBef>
                        <a:spcAft>
                          <a:spcPts val="0"/>
                        </a:spcAft>
                        <a:buNone/>
                      </a:pPr>
                      <a:r>
                        <a:rPr lang="en-US" sz="1100" spc="60">
                          <a:latin typeface="微软雅黑" panose="020B0503020204020204" pitchFamily="34" charset="-122"/>
                          <a:ea typeface="微软雅黑" panose="020B0503020204020204" pitchFamily="34" charset="-122"/>
                        </a:rPr>
                        <a:t>本年度中央政府债务余额</a:t>
                      </a:r>
                    </a:p>
                  </a:txBody>
                  <a:tcPr marL="25400" marR="25400" marT="6350" marB="6350" anchor="ctr"/>
                </a:tc>
                <a:tc>
                  <a:txBody>
                    <a:bodyPr/>
                    <a:lstStyle/>
                    <a:p>
                      <a:pPr indent="0" algn="ctr">
                        <a:lnSpc>
                          <a:spcPct val="120000"/>
                        </a:lnSpc>
                        <a:spcBef>
                          <a:spcPts val="0"/>
                        </a:spcBef>
                        <a:spcAft>
                          <a:spcPts val="0"/>
                        </a:spcAft>
                        <a:buNone/>
                      </a:pPr>
                      <a:r>
                        <a:rPr lang="en-US" sz="1100" spc="60">
                          <a:latin typeface="微软雅黑" panose="020B0503020204020204" pitchFamily="34" charset="-122"/>
                          <a:ea typeface="微软雅黑" panose="020B0503020204020204" pitchFamily="34" charset="-122"/>
                        </a:rPr>
                        <a:t>⑤</a:t>
                      </a:r>
                    </a:p>
                  </a:txBody>
                  <a:tcPr marL="25400" marR="25400" marT="6350" marB="6350" anchor="ctr"/>
                </a:tc>
                <a:tc>
                  <a:txBody>
                    <a:bodyPr/>
                    <a:lstStyle/>
                    <a:p>
                      <a:pPr indent="0" algn="ctr">
                        <a:lnSpc>
                          <a:spcPct val="120000"/>
                        </a:lnSpc>
                        <a:spcBef>
                          <a:spcPts val="0"/>
                        </a:spcBef>
                        <a:spcAft>
                          <a:spcPts val="0"/>
                        </a:spcAft>
                        <a:buNone/>
                      </a:pPr>
                      <a:r>
                        <a:rPr lang="en-US" sz="1100" spc="60">
                          <a:latin typeface="微软雅黑" panose="020B0503020204020204" pitchFamily="34" charset="-122"/>
                          <a:ea typeface="微软雅黑" panose="020B0503020204020204" pitchFamily="34" charset="-122"/>
                        </a:rPr>
                        <a:t>120,066.75</a:t>
                      </a:r>
                    </a:p>
                  </a:txBody>
                  <a:tcPr marL="25400" marR="25400" marT="6350" marB="6350" anchor="ctr"/>
                </a:tc>
                <a:tc>
                  <a:txBody>
                    <a:bodyPr/>
                    <a:lstStyle/>
                    <a:p>
                      <a:pPr indent="0" algn="ctr">
                        <a:lnSpc>
                          <a:spcPct val="120000"/>
                        </a:lnSpc>
                        <a:spcBef>
                          <a:spcPts val="0"/>
                        </a:spcBef>
                        <a:spcAft>
                          <a:spcPts val="0"/>
                        </a:spcAft>
                        <a:buNone/>
                      </a:pPr>
                      <a:r>
                        <a:rPr lang="en-US" sz="1100" spc="60">
                          <a:latin typeface="微软雅黑" panose="020B0503020204020204" pitchFamily="34" charset="-122"/>
                          <a:ea typeface="微软雅黑" panose="020B0503020204020204" pitchFamily="34" charset="-122"/>
                        </a:rPr>
                        <a:t>134,770.15</a:t>
                      </a:r>
                    </a:p>
                  </a:txBody>
                  <a:tcPr marL="25400" marR="25400" marT="6350" marB="6350" anchor="ctr"/>
                </a:tc>
                <a:tc>
                  <a:txBody>
                    <a:bodyPr/>
                    <a:lstStyle/>
                    <a:p>
                      <a:pPr indent="0" algn="ctr">
                        <a:lnSpc>
                          <a:spcPct val="120000"/>
                        </a:lnSpc>
                        <a:spcBef>
                          <a:spcPts val="0"/>
                        </a:spcBef>
                        <a:spcAft>
                          <a:spcPts val="0"/>
                        </a:spcAft>
                        <a:buNone/>
                      </a:pPr>
                      <a:r>
                        <a:rPr lang="en-US" sz="1100" spc="60">
                          <a:latin typeface="微软雅黑" panose="020B0503020204020204" pitchFamily="34" charset="-122"/>
                          <a:ea typeface="微软雅黑" panose="020B0503020204020204" pitchFamily="34" charset="-122"/>
                        </a:rPr>
                        <a:t>149,607.41</a:t>
                      </a:r>
                    </a:p>
                  </a:txBody>
                  <a:tcPr marL="25400" marR="25400" marT="6350" marB="6350" anchor="ctr"/>
                </a:tc>
                <a:tc>
                  <a:txBody>
                    <a:bodyPr/>
                    <a:lstStyle/>
                    <a:p>
                      <a:pPr indent="0" algn="ctr">
                        <a:lnSpc>
                          <a:spcPct val="120000"/>
                        </a:lnSpc>
                        <a:spcBef>
                          <a:spcPts val="0"/>
                        </a:spcBef>
                        <a:spcAft>
                          <a:spcPts val="0"/>
                        </a:spcAft>
                        <a:buNone/>
                      </a:pPr>
                      <a:r>
                        <a:rPr lang="en-US" sz="1100" spc="60">
                          <a:latin typeface="微软雅黑" panose="020B0503020204020204" pitchFamily="34" charset="-122"/>
                          <a:ea typeface="微软雅黑" panose="020B0503020204020204" pitchFamily="34" charset="-122"/>
                        </a:rPr>
                        <a:t> </a:t>
                      </a:r>
                    </a:p>
                  </a:txBody>
                  <a:tcPr marL="25400" marR="25400" marT="6350" marB="6350" anchor="ctr"/>
                </a:tc>
                <a:tc>
                  <a:txBody>
                    <a:bodyPr/>
                    <a:lstStyle/>
                    <a:p>
                      <a:pPr indent="0" algn="ctr">
                        <a:lnSpc>
                          <a:spcPct val="120000"/>
                        </a:lnSpc>
                        <a:spcBef>
                          <a:spcPts val="0"/>
                        </a:spcBef>
                        <a:spcAft>
                          <a:spcPts val="0"/>
                        </a:spcAft>
                        <a:buNone/>
                      </a:pPr>
                      <a:r>
                        <a:rPr lang="en-US" sz="1100" spc="60">
                          <a:latin typeface="微软雅黑" panose="020B0503020204020204" pitchFamily="34" charset="-122"/>
                          <a:ea typeface="微软雅黑" panose="020B0503020204020204" pitchFamily="34" charset="-122"/>
                        </a:rPr>
                        <a:t> </a:t>
                      </a:r>
                    </a:p>
                  </a:txBody>
                  <a:tcPr marL="25400" marR="25400" marT="6350" marB="6350" anchor="ctr"/>
                </a:tc>
                <a:extLst>
                  <a:ext uri="{0D108BD9-81ED-4DB2-BD59-A6C34878D82A}">
                    <a16:rowId xmlns:a16="http://schemas.microsoft.com/office/drawing/2014/main" val="10005"/>
                  </a:ext>
                </a:extLst>
              </a:tr>
              <a:tr h="335280">
                <a:tc>
                  <a:txBody>
                    <a:bodyPr/>
                    <a:lstStyle/>
                    <a:p>
                      <a:pPr indent="0" algn="ctr">
                        <a:lnSpc>
                          <a:spcPct val="120000"/>
                        </a:lnSpc>
                        <a:spcBef>
                          <a:spcPts val="0"/>
                        </a:spcBef>
                        <a:spcAft>
                          <a:spcPts val="0"/>
                        </a:spcAft>
                        <a:buNone/>
                      </a:pPr>
                      <a:r>
                        <a:rPr lang="en-US" sz="1100" spc="60">
                          <a:latin typeface="微软雅黑" panose="020B0503020204020204" pitchFamily="34" charset="-122"/>
                          <a:ea typeface="微软雅黑" panose="020B0503020204020204" pitchFamily="34" charset="-122"/>
                        </a:rPr>
                        <a:t>中央财政赤字</a:t>
                      </a:r>
                    </a:p>
                  </a:txBody>
                  <a:tcPr marL="25400" marR="25400" marT="6350" marB="6350" anchor="ctr"/>
                </a:tc>
                <a:tc>
                  <a:txBody>
                    <a:bodyPr/>
                    <a:lstStyle/>
                    <a:p>
                      <a:pPr indent="0" algn="ctr">
                        <a:lnSpc>
                          <a:spcPct val="120000"/>
                        </a:lnSpc>
                        <a:spcBef>
                          <a:spcPts val="0"/>
                        </a:spcBef>
                        <a:spcAft>
                          <a:spcPts val="0"/>
                        </a:spcAft>
                        <a:buNone/>
                      </a:pPr>
                      <a:r>
                        <a:rPr lang="en-US" sz="1100" spc="60">
                          <a:latin typeface="微软雅黑" panose="020B0503020204020204" pitchFamily="34" charset="-122"/>
                          <a:ea typeface="微软雅黑" panose="020B0503020204020204" pitchFamily="34" charset="-122"/>
                          <a:cs typeface="微软雅黑" panose="020B0503020204020204" pitchFamily="34" charset="-122"/>
                        </a:rPr>
                        <a:t>⑥=⑤-④</a:t>
                      </a:r>
                    </a:p>
                  </a:txBody>
                  <a:tcPr marL="25400" marR="25400" marT="6350" marB="6350" anchor="ctr"/>
                </a:tc>
                <a:tc>
                  <a:txBody>
                    <a:bodyPr/>
                    <a:lstStyle/>
                    <a:p>
                      <a:pPr indent="0" algn="ctr">
                        <a:lnSpc>
                          <a:spcPct val="120000"/>
                        </a:lnSpc>
                        <a:spcBef>
                          <a:spcPts val="0"/>
                        </a:spcBef>
                        <a:spcAft>
                          <a:spcPts val="0"/>
                        </a:spcAft>
                        <a:buNone/>
                      </a:pPr>
                      <a:r>
                        <a:rPr lang="en-US" sz="1100" spc="60">
                          <a:latin typeface="微软雅黑" panose="020B0503020204020204" pitchFamily="34" charset="-122"/>
                          <a:ea typeface="微软雅黑" panose="020B0503020204020204" pitchFamily="34" charset="-122"/>
                        </a:rPr>
                        <a:t>13,467.16</a:t>
                      </a:r>
                    </a:p>
                  </a:txBody>
                  <a:tcPr marL="25400" marR="25400" marT="6350" marB="6350" anchor="ctr"/>
                </a:tc>
                <a:tc>
                  <a:txBody>
                    <a:bodyPr/>
                    <a:lstStyle/>
                    <a:p>
                      <a:pPr indent="0" algn="ctr">
                        <a:lnSpc>
                          <a:spcPct val="120000"/>
                        </a:lnSpc>
                        <a:spcBef>
                          <a:spcPts val="0"/>
                        </a:spcBef>
                        <a:spcAft>
                          <a:spcPts val="0"/>
                        </a:spcAft>
                        <a:buNone/>
                      </a:pPr>
                      <a:r>
                        <a:rPr lang="en-US" sz="1100" spc="60">
                          <a:latin typeface="微软雅黑" panose="020B0503020204020204" pitchFamily="34" charset="-122"/>
                          <a:ea typeface="微软雅黑" panose="020B0503020204020204" pitchFamily="34" charset="-122"/>
                        </a:rPr>
                        <a:t>14,703.40</a:t>
                      </a:r>
                    </a:p>
                  </a:txBody>
                  <a:tcPr marL="25400" marR="25400" marT="6350" marB="6350" anchor="ctr"/>
                </a:tc>
                <a:tc>
                  <a:txBody>
                    <a:bodyPr/>
                    <a:lstStyle/>
                    <a:p>
                      <a:pPr indent="0" algn="ctr">
                        <a:lnSpc>
                          <a:spcPct val="120000"/>
                        </a:lnSpc>
                        <a:spcBef>
                          <a:spcPts val="0"/>
                        </a:spcBef>
                        <a:spcAft>
                          <a:spcPts val="0"/>
                        </a:spcAft>
                        <a:buNone/>
                      </a:pPr>
                      <a:r>
                        <a:rPr lang="en-US" sz="1100" spc="60">
                          <a:latin typeface="微软雅黑" panose="020B0503020204020204" pitchFamily="34" charset="-122"/>
                          <a:ea typeface="微软雅黑" panose="020B0503020204020204" pitchFamily="34" charset="-122"/>
                        </a:rPr>
                        <a:t>14,837.26</a:t>
                      </a:r>
                    </a:p>
                  </a:txBody>
                  <a:tcPr marL="25400" marR="25400" marT="6350" marB="6350" anchor="ctr"/>
                </a:tc>
                <a:tc>
                  <a:txBody>
                    <a:bodyPr/>
                    <a:lstStyle/>
                    <a:p>
                      <a:pPr indent="0" algn="ctr">
                        <a:lnSpc>
                          <a:spcPct val="120000"/>
                        </a:lnSpc>
                        <a:spcBef>
                          <a:spcPts val="0"/>
                        </a:spcBef>
                        <a:spcAft>
                          <a:spcPts val="0"/>
                        </a:spcAft>
                        <a:buNone/>
                      </a:pPr>
                      <a:r>
                        <a:rPr lang="en-US" sz="1100" spc="60">
                          <a:latin typeface="微软雅黑" panose="020B0503020204020204" pitchFamily="34" charset="-122"/>
                          <a:ea typeface="微软雅黑" panose="020B0503020204020204" pitchFamily="34" charset="-122"/>
                        </a:rPr>
                        <a:t> </a:t>
                      </a:r>
                    </a:p>
                  </a:txBody>
                  <a:tcPr marL="25400" marR="25400" marT="6350" marB="6350" anchor="ctr"/>
                </a:tc>
                <a:tc>
                  <a:txBody>
                    <a:bodyPr/>
                    <a:lstStyle/>
                    <a:p>
                      <a:pPr indent="0" algn="ctr">
                        <a:lnSpc>
                          <a:spcPct val="120000"/>
                        </a:lnSpc>
                        <a:spcBef>
                          <a:spcPts val="0"/>
                        </a:spcBef>
                        <a:spcAft>
                          <a:spcPts val="0"/>
                        </a:spcAft>
                        <a:buNone/>
                      </a:pPr>
                      <a:r>
                        <a:rPr lang="en-US" sz="1100" spc="60">
                          <a:latin typeface="微软雅黑" panose="020B0503020204020204" pitchFamily="34" charset="-122"/>
                          <a:ea typeface="微软雅黑" panose="020B0503020204020204" pitchFamily="34" charset="-122"/>
                        </a:rPr>
                        <a:t> </a:t>
                      </a:r>
                    </a:p>
                  </a:txBody>
                  <a:tcPr marL="25400" marR="25400" marT="6350" marB="6350" anchor="ctr"/>
                </a:tc>
                <a:extLst>
                  <a:ext uri="{0D108BD9-81ED-4DB2-BD59-A6C34878D82A}">
                    <a16:rowId xmlns:a16="http://schemas.microsoft.com/office/drawing/2014/main" val="10006"/>
                  </a:ext>
                </a:extLst>
              </a:tr>
              <a:tr h="332740">
                <a:tc>
                  <a:txBody>
                    <a:bodyPr/>
                    <a:lstStyle/>
                    <a:p>
                      <a:pPr indent="0" algn="ctr">
                        <a:lnSpc>
                          <a:spcPct val="120000"/>
                        </a:lnSpc>
                        <a:spcBef>
                          <a:spcPts val="0"/>
                        </a:spcBef>
                        <a:spcAft>
                          <a:spcPts val="0"/>
                        </a:spcAft>
                        <a:buNone/>
                      </a:pPr>
                      <a:r>
                        <a:rPr lang="en-US" sz="1100" spc="60">
                          <a:latin typeface="微软雅黑" panose="020B0503020204020204" pitchFamily="34" charset="-122"/>
                          <a:ea typeface="微软雅黑" panose="020B0503020204020204" pitchFamily="34" charset="-122"/>
                        </a:rPr>
                        <a:t>上年末地方政府债务余额</a:t>
                      </a:r>
                    </a:p>
                  </a:txBody>
                  <a:tcPr marL="25400" marR="25400" marT="6350" marB="6350" anchor="ctr"/>
                </a:tc>
                <a:tc>
                  <a:txBody>
                    <a:bodyPr/>
                    <a:lstStyle/>
                    <a:p>
                      <a:pPr indent="0" algn="ctr">
                        <a:lnSpc>
                          <a:spcPct val="120000"/>
                        </a:lnSpc>
                        <a:spcBef>
                          <a:spcPts val="0"/>
                        </a:spcBef>
                        <a:spcAft>
                          <a:spcPts val="0"/>
                        </a:spcAft>
                        <a:buNone/>
                      </a:pPr>
                      <a:r>
                        <a:rPr lang="en-US" sz="1100" spc="60">
                          <a:latin typeface="微软雅黑" panose="020B0503020204020204" pitchFamily="34" charset="-122"/>
                          <a:ea typeface="微软雅黑" panose="020B0503020204020204" pitchFamily="34" charset="-122"/>
                        </a:rPr>
                        <a:t>⑦</a:t>
                      </a:r>
                    </a:p>
                  </a:txBody>
                  <a:tcPr marL="25400" marR="25400" marT="6350" marB="6350" anchor="ctr"/>
                </a:tc>
                <a:tc>
                  <a:txBody>
                    <a:bodyPr/>
                    <a:lstStyle/>
                    <a:p>
                      <a:pPr indent="0" algn="ctr">
                        <a:lnSpc>
                          <a:spcPct val="120000"/>
                        </a:lnSpc>
                        <a:spcBef>
                          <a:spcPts val="0"/>
                        </a:spcBef>
                        <a:spcAft>
                          <a:spcPts val="0"/>
                        </a:spcAft>
                        <a:buNone/>
                      </a:pPr>
                      <a:r>
                        <a:rPr lang="en-US" sz="1100" spc="60">
                          <a:latin typeface="微软雅黑" panose="020B0503020204020204" pitchFamily="34" charset="-122"/>
                          <a:ea typeface="微软雅黑" panose="020B0503020204020204" pitchFamily="34" charset="-122"/>
                        </a:rPr>
                        <a:t>147,568.37</a:t>
                      </a:r>
                    </a:p>
                  </a:txBody>
                  <a:tcPr marL="25400" marR="25400" marT="6350" marB="6350" anchor="ctr"/>
                </a:tc>
                <a:tc>
                  <a:txBody>
                    <a:bodyPr/>
                    <a:lstStyle/>
                    <a:p>
                      <a:pPr indent="0" algn="ctr">
                        <a:lnSpc>
                          <a:spcPct val="120000"/>
                        </a:lnSpc>
                        <a:spcBef>
                          <a:spcPts val="0"/>
                        </a:spcBef>
                        <a:spcAft>
                          <a:spcPts val="0"/>
                        </a:spcAft>
                        <a:buNone/>
                      </a:pPr>
                      <a:r>
                        <a:rPr lang="en-US" sz="1100" spc="60">
                          <a:latin typeface="微软雅黑" panose="020B0503020204020204" pitchFamily="34" charset="-122"/>
                          <a:ea typeface="微软雅黑" panose="020B0503020204020204" pitchFamily="34" charset="-122"/>
                        </a:rPr>
                        <a:t>153,164.01</a:t>
                      </a:r>
                    </a:p>
                  </a:txBody>
                  <a:tcPr marL="25400" marR="25400" marT="6350" marB="6350" anchor="ctr"/>
                </a:tc>
                <a:tc>
                  <a:txBody>
                    <a:bodyPr/>
                    <a:lstStyle/>
                    <a:p>
                      <a:pPr indent="0" algn="ctr">
                        <a:lnSpc>
                          <a:spcPct val="120000"/>
                        </a:lnSpc>
                        <a:spcBef>
                          <a:spcPts val="0"/>
                        </a:spcBef>
                        <a:spcAft>
                          <a:spcPts val="0"/>
                        </a:spcAft>
                        <a:buNone/>
                      </a:pPr>
                      <a:r>
                        <a:rPr lang="en-US" sz="1100" spc="60">
                          <a:latin typeface="微软雅黑" panose="020B0503020204020204" pitchFamily="34" charset="-122"/>
                          <a:ea typeface="微软雅黑" panose="020B0503020204020204" pitchFamily="34" charset="-122"/>
                        </a:rPr>
                        <a:t>165,099.80</a:t>
                      </a:r>
                    </a:p>
                  </a:txBody>
                  <a:tcPr marL="25400" marR="25400" marT="6350" marB="6350" anchor="ctr"/>
                </a:tc>
                <a:tc>
                  <a:txBody>
                    <a:bodyPr/>
                    <a:lstStyle/>
                    <a:p>
                      <a:pPr indent="0" algn="ctr">
                        <a:lnSpc>
                          <a:spcPct val="120000"/>
                        </a:lnSpc>
                        <a:spcBef>
                          <a:spcPts val="0"/>
                        </a:spcBef>
                        <a:spcAft>
                          <a:spcPts val="0"/>
                        </a:spcAft>
                        <a:buNone/>
                      </a:pPr>
                      <a:r>
                        <a:rPr lang="en-US" sz="1100" spc="60">
                          <a:latin typeface="微软雅黑" panose="020B0503020204020204" pitchFamily="34" charset="-122"/>
                          <a:ea typeface="微软雅黑" panose="020B0503020204020204" pitchFamily="34" charset="-122"/>
                        </a:rPr>
                        <a:t> </a:t>
                      </a:r>
                    </a:p>
                  </a:txBody>
                  <a:tcPr marL="25400" marR="25400" marT="6350" marB="6350" anchor="ctr"/>
                </a:tc>
                <a:tc>
                  <a:txBody>
                    <a:bodyPr/>
                    <a:lstStyle/>
                    <a:p>
                      <a:pPr indent="0" algn="ctr">
                        <a:lnSpc>
                          <a:spcPct val="120000"/>
                        </a:lnSpc>
                        <a:spcBef>
                          <a:spcPts val="0"/>
                        </a:spcBef>
                        <a:spcAft>
                          <a:spcPts val="0"/>
                        </a:spcAft>
                        <a:buNone/>
                      </a:pPr>
                      <a:r>
                        <a:rPr lang="en-US" sz="1100" spc="60">
                          <a:latin typeface="微软雅黑" panose="020B0503020204020204" pitchFamily="34" charset="-122"/>
                          <a:ea typeface="微软雅黑" panose="020B0503020204020204" pitchFamily="34" charset="-122"/>
                        </a:rPr>
                        <a:t> </a:t>
                      </a:r>
                    </a:p>
                  </a:txBody>
                  <a:tcPr marL="25400" marR="25400" marT="6350" marB="6350" anchor="ctr"/>
                </a:tc>
                <a:extLst>
                  <a:ext uri="{0D108BD9-81ED-4DB2-BD59-A6C34878D82A}">
                    <a16:rowId xmlns:a16="http://schemas.microsoft.com/office/drawing/2014/main" val="10007"/>
                  </a:ext>
                </a:extLst>
              </a:tr>
              <a:tr h="334010">
                <a:tc>
                  <a:txBody>
                    <a:bodyPr/>
                    <a:lstStyle/>
                    <a:p>
                      <a:pPr indent="0" algn="ctr">
                        <a:lnSpc>
                          <a:spcPct val="120000"/>
                        </a:lnSpc>
                        <a:spcBef>
                          <a:spcPts val="0"/>
                        </a:spcBef>
                        <a:spcAft>
                          <a:spcPts val="0"/>
                        </a:spcAft>
                        <a:buNone/>
                      </a:pPr>
                      <a:r>
                        <a:rPr lang="en-US" sz="1100" spc="60">
                          <a:latin typeface="微软雅黑" panose="020B0503020204020204" pitchFamily="34" charset="-122"/>
                          <a:ea typeface="微软雅黑" panose="020B0503020204020204" pitchFamily="34" charset="-122"/>
                        </a:rPr>
                        <a:t>本年度地方政府债务余额</a:t>
                      </a:r>
                    </a:p>
                  </a:txBody>
                  <a:tcPr marL="25400" marR="25400" marT="6350" marB="6350" anchor="ctr"/>
                </a:tc>
                <a:tc>
                  <a:txBody>
                    <a:bodyPr/>
                    <a:lstStyle/>
                    <a:p>
                      <a:pPr indent="0" algn="ctr">
                        <a:lnSpc>
                          <a:spcPct val="120000"/>
                        </a:lnSpc>
                        <a:spcBef>
                          <a:spcPts val="0"/>
                        </a:spcBef>
                        <a:spcAft>
                          <a:spcPts val="0"/>
                        </a:spcAft>
                        <a:buNone/>
                      </a:pPr>
                      <a:r>
                        <a:rPr lang="en-US" sz="1100" spc="60">
                          <a:latin typeface="微软雅黑" panose="020B0503020204020204" pitchFamily="34" charset="-122"/>
                          <a:ea typeface="微软雅黑" panose="020B0503020204020204" pitchFamily="34" charset="-122"/>
                        </a:rPr>
                        <a:t>⑧</a:t>
                      </a:r>
                    </a:p>
                  </a:txBody>
                  <a:tcPr marL="25400" marR="25400" marT="6350" marB="6350" anchor="ctr"/>
                </a:tc>
                <a:tc>
                  <a:txBody>
                    <a:bodyPr/>
                    <a:lstStyle/>
                    <a:p>
                      <a:pPr indent="0" algn="ctr">
                        <a:lnSpc>
                          <a:spcPct val="120000"/>
                        </a:lnSpc>
                        <a:spcBef>
                          <a:spcPts val="0"/>
                        </a:spcBef>
                        <a:spcAft>
                          <a:spcPts val="0"/>
                        </a:spcAft>
                        <a:buNone/>
                      </a:pPr>
                      <a:r>
                        <a:rPr lang="en-US" sz="1100" spc="60">
                          <a:latin typeface="微软雅黑" panose="020B0503020204020204" pitchFamily="34" charset="-122"/>
                          <a:ea typeface="微软雅黑" panose="020B0503020204020204" pitchFamily="34" charset="-122"/>
                        </a:rPr>
                        <a:t>153,164.01</a:t>
                      </a:r>
                    </a:p>
                  </a:txBody>
                  <a:tcPr marL="25400" marR="25400" marT="6350" marB="6350" anchor="ctr"/>
                </a:tc>
                <a:tc>
                  <a:txBody>
                    <a:bodyPr/>
                    <a:lstStyle/>
                    <a:p>
                      <a:pPr indent="0" algn="ctr">
                        <a:lnSpc>
                          <a:spcPct val="120000"/>
                        </a:lnSpc>
                        <a:spcBef>
                          <a:spcPts val="0"/>
                        </a:spcBef>
                        <a:spcAft>
                          <a:spcPts val="0"/>
                        </a:spcAft>
                        <a:buNone/>
                      </a:pPr>
                      <a:r>
                        <a:rPr lang="en-US" sz="1100" spc="60">
                          <a:latin typeface="微软雅黑" panose="020B0503020204020204" pitchFamily="34" charset="-122"/>
                          <a:ea typeface="微软雅黑" panose="020B0503020204020204" pitchFamily="34" charset="-122"/>
                        </a:rPr>
                        <a:t>165,099.80</a:t>
                      </a:r>
                    </a:p>
                  </a:txBody>
                  <a:tcPr marL="25400" marR="25400" marT="6350" marB="6350" anchor="ctr"/>
                </a:tc>
                <a:tc>
                  <a:txBody>
                    <a:bodyPr/>
                    <a:lstStyle/>
                    <a:p>
                      <a:pPr indent="0" algn="ctr">
                        <a:lnSpc>
                          <a:spcPct val="120000"/>
                        </a:lnSpc>
                        <a:spcBef>
                          <a:spcPts val="0"/>
                        </a:spcBef>
                        <a:spcAft>
                          <a:spcPts val="0"/>
                        </a:spcAft>
                        <a:buNone/>
                      </a:pPr>
                      <a:r>
                        <a:rPr lang="en-US" sz="1100" spc="60">
                          <a:latin typeface="微软雅黑" panose="020B0503020204020204" pitchFamily="34" charset="-122"/>
                          <a:ea typeface="微软雅黑" panose="020B0503020204020204" pitchFamily="34" charset="-122"/>
                        </a:rPr>
                        <a:t>184,618.67</a:t>
                      </a:r>
                    </a:p>
                  </a:txBody>
                  <a:tcPr marL="25400" marR="25400" marT="6350" marB="6350" anchor="ctr"/>
                </a:tc>
                <a:tc>
                  <a:txBody>
                    <a:bodyPr/>
                    <a:lstStyle/>
                    <a:p>
                      <a:pPr indent="0" algn="ctr">
                        <a:lnSpc>
                          <a:spcPct val="120000"/>
                        </a:lnSpc>
                        <a:spcBef>
                          <a:spcPts val="0"/>
                        </a:spcBef>
                        <a:spcAft>
                          <a:spcPts val="0"/>
                        </a:spcAft>
                        <a:buNone/>
                      </a:pPr>
                      <a:r>
                        <a:rPr lang="en-US" sz="1100" spc="60">
                          <a:latin typeface="微软雅黑" panose="020B0503020204020204" pitchFamily="34" charset="-122"/>
                          <a:ea typeface="微软雅黑" panose="020B0503020204020204" pitchFamily="34" charset="-122"/>
                        </a:rPr>
                        <a:t> </a:t>
                      </a:r>
                    </a:p>
                  </a:txBody>
                  <a:tcPr marL="25400" marR="25400" marT="6350" marB="6350" anchor="ctr"/>
                </a:tc>
                <a:tc>
                  <a:txBody>
                    <a:bodyPr/>
                    <a:lstStyle/>
                    <a:p>
                      <a:pPr indent="0" algn="ctr">
                        <a:lnSpc>
                          <a:spcPct val="120000"/>
                        </a:lnSpc>
                        <a:spcBef>
                          <a:spcPts val="0"/>
                        </a:spcBef>
                        <a:spcAft>
                          <a:spcPts val="0"/>
                        </a:spcAft>
                        <a:buNone/>
                      </a:pPr>
                      <a:r>
                        <a:rPr lang="en-US" sz="1100" spc="60">
                          <a:latin typeface="微软雅黑" panose="020B0503020204020204" pitchFamily="34" charset="-122"/>
                          <a:ea typeface="微软雅黑" panose="020B0503020204020204" pitchFamily="34" charset="-122"/>
                        </a:rPr>
                        <a:t> </a:t>
                      </a:r>
                    </a:p>
                  </a:txBody>
                  <a:tcPr marL="25400" marR="25400" marT="6350" marB="6350" anchor="ctr"/>
                </a:tc>
                <a:extLst>
                  <a:ext uri="{0D108BD9-81ED-4DB2-BD59-A6C34878D82A}">
                    <a16:rowId xmlns:a16="http://schemas.microsoft.com/office/drawing/2014/main" val="10008"/>
                  </a:ext>
                </a:extLst>
              </a:tr>
              <a:tr h="333375">
                <a:tc>
                  <a:txBody>
                    <a:bodyPr/>
                    <a:lstStyle/>
                    <a:p>
                      <a:pPr indent="0" algn="ctr">
                        <a:lnSpc>
                          <a:spcPct val="120000"/>
                        </a:lnSpc>
                        <a:spcBef>
                          <a:spcPts val="0"/>
                        </a:spcBef>
                        <a:spcAft>
                          <a:spcPts val="0"/>
                        </a:spcAft>
                        <a:buNone/>
                      </a:pPr>
                      <a:r>
                        <a:rPr lang="en-US" sz="1100" spc="60">
                          <a:latin typeface="微软雅黑" panose="020B0503020204020204" pitchFamily="34" charset="-122"/>
                          <a:ea typeface="微软雅黑" panose="020B0503020204020204" pitchFamily="34" charset="-122"/>
                        </a:rPr>
                        <a:t>地方财政赤字</a:t>
                      </a:r>
                    </a:p>
                  </a:txBody>
                  <a:tcPr marL="25400" marR="25400" marT="6350" marB="6350" anchor="ctr"/>
                </a:tc>
                <a:tc>
                  <a:txBody>
                    <a:bodyPr/>
                    <a:lstStyle/>
                    <a:p>
                      <a:pPr indent="0" algn="ctr">
                        <a:lnSpc>
                          <a:spcPct val="120000"/>
                        </a:lnSpc>
                        <a:spcBef>
                          <a:spcPts val="0"/>
                        </a:spcBef>
                        <a:spcAft>
                          <a:spcPts val="0"/>
                        </a:spcAft>
                        <a:buNone/>
                      </a:pPr>
                      <a:r>
                        <a:rPr lang="en-US" sz="1100" spc="60">
                          <a:latin typeface="微软雅黑" panose="020B0503020204020204" pitchFamily="34" charset="-122"/>
                          <a:ea typeface="微软雅黑" panose="020B0503020204020204" pitchFamily="34" charset="-122"/>
                          <a:cs typeface="微软雅黑" panose="020B0503020204020204" pitchFamily="34" charset="-122"/>
                        </a:rPr>
                        <a:t>⑨=⑧-⑦</a:t>
                      </a:r>
                    </a:p>
                  </a:txBody>
                  <a:tcPr marL="25400" marR="25400" marT="6350" marB="6350" anchor="ctr"/>
                </a:tc>
                <a:tc>
                  <a:txBody>
                    <a:bodyPr/>
                    <a:lstStyle/>
                    <a:p>
                      <a:pPr indent="0" algn="ctr">
                        <a:lnSpc>
                          <a:spcPct val="120000"/>
                        </a:lnSpc>
                        <a:spcBef>
                          <a:spcPts val="0"/>
                        </a:spcBef>
                        <a:spcAft>
                          <a:spcPts val="0"/>
                        </a:spcAft>
                        <a:buNone/>
                      </a:pPr>
                      <a:r>
                        <a:rPr lang="en-US" sz="1100" spc="60">
                          <a:latin typeface="微软雅黑" panose="020B0503020204020204" pitchFamily="34" charset="-122"/>
                          <a:ea typeface="微软雅黑" panose="020B0503020204020204" pitchFamily="34" charset="-122"/>
                        </a:rPr>
                        <a:t>5,595.64</a:t>
                      </a:r>
                    </a:p>
                  </a:txBody>
                  <a:tcPr marL="25400" marR="25400" marT="6350" marB="6350" anchor="ctr"/>
                </a:tc>
                <a:tc>
                  <a:txBody>
                    <a:bodyPr/>
                    <a:lstStyle/>
                    <a:p>
                      <a:pPr indent="0" algn="ctr">
                        <a:lnSpc>
                          <a:spcPct val="120000"/>
                        </a:lnSpc>
                        <a:spcBef>
                          <a:spcPts val="0"/>
                        </a:spcBef>
                        <a:spcAft>
                          <a:spcPts val="0"/>
                        </a:spcAft>
                        <a:buNone/>
                      </a:pPr>
                      <a:r>
                        <a:rPr lang="en-US" sz="1100" spc="60">
                          <a:latin typeface="微软雅黑" panose="020B0503020204020204" pitchFamily="34" charset="-122"/>
                          <a:ea typeface="微软雅黑" panose="020B0503020204020204" pitchFamily="34" charset="-122"/>
                        </a:rPr>
                        <a:t>11,935.79</a:t>
                      </a:r>
                    </a:p>
                  </a:txBody>
                  <a:tcPr marL="25400" marR="25400" marT="6350" marB="6350" anchor="ctr"/>
                </a:tc>
                <a:tc>
                  <a:txBody>
                    <a:bodyPr/>
                    <a:lstStyle/>
                    <a:p>
                      <a:pPr indent="0" algn="ctr">
                        <a:lnSpc>
                          <a:spcPct val="120000"/>
                        </a:lnSpc>
                        <a:spcBef>
                          <a:spcPts val="0"/>
                        </a:spcBef>
                        <a:spcAft>
                          <a:spcPts val="0"/>
                        </a:spcAft>
                        <a:buNone/>
                      </a:pPr>
                      <a:r>
                        <a:rPr lang="en-US" sz="1100" spc="60">
                          <a:latin typeface="微软雅黑" panose="020B0503020204020204" pitchFamily="34" charset="-122"/>
                          <a:ea typeface="微软雅黑" panose="020B0503020204020204" pitchFamily="34" charset="-122"/>
                        </a:rPr>
                        <a:t>19,518.87</a:t>
                      </a:r>
                    </a:p>
                  </a:txBody>
                  <a:tcPr marL="25400" marR="25400" marT="6350" marB="6350" anchor="ctr"/>
                </a:tc>
                <a:tc>
                  <a:txBody>
                    <a:bodyPr/>
                    <a:lstStyle/>
                    <a:p>
                      <a:pPr indent="0" algn="ctr">
                        <a:lnSpc>
                          <a:spcPct val="120000"/>
                        </a:lnSpc>
                        <a:spcBef>
                          <a:spcPts val="0"/>
                        </a:spcBef>
                        <a:spcAft>
                          <a:spcPts val="0"/>
                        </a:spcAft>
                        <a:buNone/>
                      </a:pPr>
                      <a:r>
                        <a:rPr lang="en-US" sz="1100" spc="60">
                          <a:latin typeface="微软雅黑" panose="020B0503020204020204" pitchFamily="34" charset="-122"/>
                          <a:ea typeface="微软雅黑" panose="020B0503020204020204" pitchFamily="34" charset="-122"/>
                        </a:rPr>
                        <a:t> </a:t>
                      </a:r>
                    </a:p>
                  </a:txBody>
                  <a:tcPr marL="25400" marR="25400" marT="6350" marB="6350" anchor="ctr"/>
                </a:tc>
                <a:tc>
                  <a:txBody>
                    <a:bodyPr/>
                    <a:lstStyle/>
                    <a:p>
                      <a:pPr indent="0" algn="ctr">
                        <a:lnSpc>
                          <a:spcPct val="120000"/>
                        </a:lnSpc>
                        <a:spcBef>
                          <a:spcPts val="0"/>
                        </a:spcBef>
                        <a:spcAft>
                          <a:spcPts val="0"/>
                        </a:spcAft>
                        <a:buNone/>
                      </a:pPr>
                      <a:endParaRPr lang="en-US" altLang="en-US" sz="1100" spc="60">
                        <a:latin typeface="微软雅黑" panose="020B0503020204020204" pitchFamily="34" charset="-122"/>
                        <a:ea typeface="微软雅黑" panose="020B0503020204020204" pitchFamily="34" charset="-122"/>
                      </a:endParaRPr>
                    </a:p>
                  </a:txBody>
                  <a:tcPr marL="25400" marR="25400" marT="6350" marB="6350" anchor="ctr"/>
                </a:tc>
                <a:extLst>
                  <a:ext uri="{0D108BD9-81ED-4DB2-BD59-A6C34878D82A}">
                    <a16:rowId xmlns:a16="http://schemas.microsoft.com/office/drawing/2014/main" val="10009"/>
                  </a:ext>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a:xfrm>
            <a:off x="6036310" y="5878195"/>
            <a:ext cx="2244725" cy="365125"/>
          </a:xfrm>
        </p:spPr>
        <p:txBody>
          <a:bodyPr/>
          <a:lstStyle/>
          <a:p>
            <a:pPr>
              <a:defRPr/>
            </a:pPr>
            <a:fld id="{30F11AE2-8E3C-4A92-9BBF-8CC289021EE2}" type="slidenum">
              <a:rPr lang="zh-CN" altLang="en-US" smtClean="0"/>
              <a:t>4</a:t>
            </a:fld>
            <a:endParaRPr lang="zh-CN" altLang="en-US"/>
          </a:p>
        </p:txBody>
      </p:sp>
      <p:sp>
        <p:nvSpPr>
          <p:cNvPr id="6" name="文本框 5"/>
          <p:cNvSpPr txBox="1"/>
          <p:nvPr/>
        </p:nvSpPr>
        <p:spPr>
          <a:xfrm>
            <a:off x="159831" y="845820"/>
            <a:ext cx="8818245" cy="1753235"/>
          </a:xfrm>
          <a:prstGeom prst="rect">
            <a:avLst/>
          </a:prstGeom>
          <a:noFill/>
        </p:spPr>
        <p:txBody>
          <a:bodyPr wrap="square" rtlCol="0">
            <a:spAutoFit/>
          </a:bodyPr>
          <a:lstStyle/>
          <a:p>
            <a:pPr indent="457200" algn="just" fontAlgn="auto">
              <a:lnSpc>
                <a:spcPct val="150000"/>
              </a:lnSpc>
              <a:extLst>
                <a:ext uri="{35155182-B16C-46BC-9424-99874614C6A1}">
                  <wpsdc:indentchars xmlns="" xmlns:wpsdc="http://www.wps.cn/officeDocument/2017/drawingmlCustomData" val="200" checksum="59296752"/>
                </a:ext>
              </a:extLst>
            </a:pPr>
            <a:r>
              <a:rPr dirty="0">
                <a:latin typeface="微软雅黑" panose="020B0503020204020204" pitchFamily="34" charset="-122"/>
                <a:ea typeface="微软雅黑" panose="020B0503020204020204" pitchFamily="34" charset="-122"/>
              </a:rPr>
              <a:t>一般认为，应根据国债的相对规模而不是绝对规模来确定国债规模的衡量指标。主要指标有</a:t>
            </a:r>
            <a:r>
              <a:rPr dirty="0">
                <a:latin typeface="微软雅黑" panose="020B0503020204020204" pitchFamily="34" charset="-122"/>
                <a:ea typeface="微软雅黑" panose="020B0503020204020204" pitchFamily="34" charset="-122"/>
                <a:sym typeface="+mn-ea"/>
              </a:rPr>
              <a:t>债务负担率</a:t>
            </a:r>
            <a:r>
              <a:rPr lang="zh-CN" dirty="0">
                <a:latin typeface="微软雅黑" panose="020B0503020204020204" pitchFamily="34" charset="-122"/>
                <a:ea typeface="微软雅黑" panose="020B0503020204020204" pitchFamily="34" charset="-122"/>
                <a:sym typeface="+mn-ea"/>
              </a:rPr>
              <a:t>、</a:t>
            </a:r>
            <a:r>
              <a:rPr dirty="0">
                <a:latin typeface="微软雅黑" panose="020B0503020204020204" pitchFamily="34" charset="-122"/>
                <a:ea typeface="微软雅黑" panose="020B0503020204020204" pitchFamily="34" charset="-122"/>
                <a:sym typeface="+mn-ea"/>
              </a:rPr>
              <a:t>财政赤字率</a:t>
            </a:r>
            <a:r>
              <a:rPr lang="zh-CN" dirty="0">
                <a:latin typeface="微软雅黑" panose="020B0503020204020204" pitchFamily="34" charset="-122"/>
                <a:ea typeface="微软雅黑" panose="020B0503020204020204" pitchFamily="34" charset="-122"/>
                <a:sym typeface="+mn-ea"/>
              </a:rPr>
              <a:t>、</a:t>
            </a:r>
            <a:r>
              <a:rPr dirty="0">
                <a:latin typeface="微软雅黑" panose="020B0503020204020204" pitchFamily="34" charset="-122"/>
                <a:ea typeface="微软雅黑" panose="020B0503020204020204" pitchFamily="34" charset="-122"/>
                <a:sym typeface="+mn-ea"/>
              </a:rPr>
              <a:t>公债利息支出及其占比</a:t>
            </a:r>
            <a:r>
              <a:rPr lang="zh-CN" dirty="0">
                <a:latin typeface="微软雅黑" panose="020B0503020204020204" pitchFamily="34" charset="-122"/>
                <a:ea typeface="微软雅黑" panose="020B0503020204020204" pitchFamily="34" charset="-122"/>
                <a:sym typeface="+mn-ea"/>
              </a:rPr>
              <a:t>。</a:t>
            </a:r>
            <a:endParaRPr dirty="0">
              <a:latin typeface="微软雅黑" panose="020B0503020204020204" pitchFamily="34" charset="-122"/>
              <a:ea typeface="微软雅黑" panose="020B0503020204020204" pitchFamily="34" charset="-122"/>
            </a:endParaRPr>
          </a:p>
          <a:p>
            <a:pPr indent="457200" algn="just" fontAlgn="auto">
              <a:lnSpc>
                <a:spcPct val="150000"/>
              </a:lnSpc>
              <a:extLst>
                <a:ext uri="{35155182-B16C-46BC-9424-99874614C6A1}">
                  <wpsdc:indentchars xmlns="" xmlns:wpsdc="http://www.wps.cn/officeDocument/2017/drawingmlCustomData" val="200" checksum="59296752"/>
                </a:ext>
              </a:extLst>
            </a:pPr>
            <a:r>
              <a:rPr dirty="0">
                <a:latin typeface="微软雅黑" panose="020B0503020204020204" pitchFamily="34" charset="-122"/>
                <a:ea typeface="微软雅黑" panose="020B0503020204020204" pitchFamily="34" charset="-122"/>
              </a:rPr>
              <a:t>（1）</a:t>
            </a:r>
            <a:r>
              <a:rPr b="1" dirty="0">
                <a:solidFill>
                  <a:srgbClr val="C00000"/>
                </a:solidFill>
                <a:latin typeface="微软雅黑" panose="020B0503020204020204" pitchFamily="34" charset="-122"/>
                <a:ea typeface="微软雅黑" panose="020B0503020204020204" pitchFamily="34" charset="-122"/>
              </a:rPr>
              <a:t>债务负担率</a:t>
            </a:r>
            <a:r>
              <a:rPr dirty="0">
                <a:latin typeface="微软雅黑" panose="020B0503020204020204" pitchFamily="34" charset="-122"/>
                <a:ea typeface="微软雅黑" panose="020B0503020204020204" pitchFamily="34" charset="-122"/>
              </a:rPr>
              <a:t>＝国债余额／GDP</a:t>
            </a:r>
          </a:p>
          <a:p>
            <a:pPr indent="457200" algn="just" fontAlgn="auto">
              <a:lnSpc>
                <a:spcPct val="150000"/>
              </a:lnSpc>
              <a:extLst>
                <a:ext uri="{35155182-B16C-46BC-9424-99874614C6A1}">
                  <wpsdc:indentchars xmlns="" xmlns:wpsdc="http://www.wps.cn/officeDocument/2017/drawingmlCustomData" val="200" checksum="59296752"/>
                </a:ext>
              </a:extLst>
            </a:pPr>
            <a:r>
              <a:rPr dirty="0">
                <a:latin typeface="微软雅黑" panose="020B0503020204020204" pitchFamily="34" charset="-122"/>
                <a:ea typeface="微软雅黑" panose="020B0503020204020204" pitchFamily="34" charset="-122"/>
              </a:rPr>
              <a:t>（2）</a:t>
            </a:r>
            <a:r>
              <a:rPr b="1" dirty="0">
                <a:solidFill>
                  <a:srgbClr val="C00000"/>
                </a:solidFill>
                <a:latin typeface="微软雅黑" panose="020B0503020204020204" pitchFamily="34" charset="-122"/>
                <a:ea typeface="微软雅黑" panose="020B0503020204020204" pitchFamily="34" charset="-122"/>
              </a:rPr>
              <a:t>财政赤字率</a:t>
            </a:r>
            <a:r>
              <a:rPr dirty="0">
                <a:latin typeface="微软雅黑" panose="020B0503020204020204" pitchFamily="34" charset="-122"/>
                <a:ea typeface="微软雅黑" panose="020B0503020204020204" pitchFamily="34" charset="-122"/>
              </a:rPr>
              <a:t>＝当年财政赤字／GDP</a:t>
            </a:r>
          </a:p>
        </p:txBody>
      </p:sp>
      <p:sp>
        <p:nvSpPr>
          <p:cNvPr id="4" name="文本框 3"/>
          <p:cNvSpPr txBox="1"/>
          <p:nvPr/>
        </p:nvSpPr>
        <p:spPr>
          <a:xfrm>
            <a:off x="51246" y="2964180"/>
            <a:ext cx="8962390" cy="732155"/>
          </a:xfrm>
          <a:prstGeom prst="rect">
            <a:avLst/>
          </a:prstGeom>
          <a:noFill/>
        </p:spPr>
        <p:txBody>
          <a:bodyPr wrap="square" rtlCol="0">
            <a:spAutoFit/>
          </a:bodyPr>
          <a:lstStyle/>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zh-CN" altLang="en-US" dirty="0">
                <a:latin typeface="微软雅黑" panose="020B0503020204020204" pitchFamily="34" charset="-122"/>
                <a:ea typeface="微软雅黑" panose="020B0503020204020204" pitchFamily="34" charset="-122"/>
                <a:cs typeface="微软雅黑" panose="020B0503020204020204" pitchFamily="34" charset="-122"/>
              </a:rPr>
              <a:t>为了说明这两个指标，我们先从财政赤字的定义谈起。</a:t>
            </a:r>
            <a:r>
              <a:rPr lang="zh-CN" altLang="en-US"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财政赤字</a:t>
            </a:r>
            <a:r>
              <a:rPr lang="zh-CN" altLang="en-US" dirty="0">
                <a:latin typeface="微软雅黑" panose="020B0503020204020204" pitchFamily="34" charset="-122"/>
                <a:ea typeface="微软雅黑" panose="020B0503020204020204" pitchFamily="34" charset="-122"/>
                <a:cs typeface="微软雅黑" panose="020B0503020204020204" pitchFamily="34" charset="-122"/>
              </a:rPr>
              <a:t>（Deficit）</a:t>
            </a:r>
            <a:r>
              <a:rPr lang="zh-CN" altLang="en-US"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是指</a:t>
            </a:r>
            <a:r>
              <a:rPr lang="zh-CN" altLang="en-US" dirty="0">
                <a:latin typeface="微软雅黑" panose="020B0503020204020204" pitchFamily="34" charset="-122"/>
                <a:ea typeface="微软雅黑" panose="020B0503020204020204" pitchFamily="34" charset="-122"/>
                <a:cs typeface="微软雅黑" panose="020B0503020204020204" pitchFamily="34" charset="-122"/>
              </a:rPr>
              <a:t>年度财政收支差额，我们可以将年的财政赤字写为：</a:t>
            </a:r>
            <a:r>
              <a:rPr lang="zh-CN" altLang="en-US" dirty="0"/>
              <a:t>                                                 </a:t>
            </a:r>
          </a:p>
        </p:txBody>
      </p:sp>
      <p:graphicFrame>
        <p:nvGraphicFramePr>
          <p:cNvPr id="3" name="对象 -2147482558"/>
          <p:cNvGraphicFramePr>
            <a:graphicFrameLocks noChangeAspect="1"/>
          </p:cNvGraphicFramePr>
          <p:nvPr/>
        </p:nvGraphicFramePr>
        <p:xfrm>
          <a:off x="1879411" y="3658235"/>
          <a:ext cx="2138680" cy="464185"/>
        </p:xfrm>
        <a:graphic>
          <a:graphicData uri="http://schemas.openxmlformats.org/presentationml/2006/ole">
            <mc:AlternateContent xmlns:mc="http://schemas.openxmlformats.org/markup-compatibility/2006">
              <mc:Choice xmlns:v="urn:schemas-microsoft-com:vml" Requires="v">
                <p:oleObj spid="_x0000_s3096" r:id="rId4" imgW="989965" imgH="203200" progId="Equation.3">
                  <p:embed/>
                </p:oleObj>
              </mc:Choice>
              <mc:Fallback>
                <p:oleObj r:id="rId4" imgW="989965" imgH="203200" progId="Equation.3">
                  <p:embed/>
                  <p:pic>
                    <p:nvPicPr>
                      <p:cNvPr id="0" name="图片 3075"/>
                      <p:cNvPicPr/>
                      <p:nvPr/>
                    </p:nvPicPr>
                    <p:blipFill>
                      <a:blip r:embed="rId5"/>
                      <a:stretch>
                        <a:fillRect/>
                      </a:stretch>
                    </p:blipFill>
                    <p:spPr>
                      <a:xfrm>
                        <a:off x="1879411" y="3658235"/>
                        <a:ext cx="2138680" cy="464185"/>
                      </a:xfrm>
                      <a:prstGeom prst="rect">
                        <a:avLst/>
                      </a:prstGeom>
                      <a:noFill/>
                      <a:ln w="38100">
                        <a:noFill/>
                        <a:miter/>
                      </a:ln>
                    </p:spPr>
                  </p:pic>
                </p:oleObj>
              </mc:Fallback>
            </mc:AlternateContent>
          </a:graphicData>
        </a:graphic>
      </p:graphicFrame>
      <p:sp>
        <p:nvSpPr>
          <p:cNvPr id="5" name="文本框 4"/>
          <p:cNvSpPr txBox="1"/>
          <p:nvPr/>
        </p:nvSpPr>
        <p:spPr>
          <a:xfrm>
            <a:off x="4395916" y="3684270"/>
            <a:ext cx="2367915" cy="368300"/>
          </a:xfrm>
          <a:prstGeom prst="rect">
            <a:avLst/>
          </a:prstGeom>
          <a:noFill/>
        </p:spPr>
        <p:txBody>
          <a:bodyPr wrap="square" rtlCol="0">
            <a:spAutoFit/>
          </a:bodyPr>
          <a:lstStyle/>
          <a:p>
            <a:r>
              <a:rPr lang="zh-CN" altLang="en-US">
                <a:latin typeface="微软雅黑" panose="020B0503020204020204" pitchFamily="34" charset="-122"/>
                <a:ea typeface="微软雅黑" panose="020B0503020204020204" pitchFamily="34" charset="-122"/>
                <a:cs typeface="微软雅黑" panose="020B0503020204020204" pitchFamily="34" charset="-122"/>
              </a:rPr>
              <a:t>（</a:t>
            </a:r>
            <a:r>
              <a:rPr lang="en-US" altLang="zh-CN">
                <a:latin typeface="微软雅黑" panose="020B0503020204020204" pitchFamily="34" charset="-122"/>
                <a:ea typeface="微软雅黑" panose="020B0503020204020204" pitchFamily="34" charset="-122"/>
                <a:cs typeface="微软雅黑" panose="020B0503020204020204" pitchFamily="34" charset="-122"/>
              </a:rPr>
              <a:t>1</a:t>
            </a:r>
            <a:r>
              <a:rPr lang="zh-CN" altLang="en-US">
                <a:latin typeface="微软雅黑" panose="020B0503020204020204" pitchFamily="34" charset="-122"/>
                <a:ea typeface="微软雅黑" panose="020B0503020204020204" pitchFamily="34" charset="-122"/>
                <a:cs typeface="微软雅黑" panose="020B0503020204020204" pitchFamily="34" charset="-122"/>
              </a:rPr>
              <a:t>）</a:t>
            </a:r>
          </a:p>
        </p:txBody>
      </p:sp>
      <p:sp>
        <p:nvSpPr>
          <p:cNvPr id="7" name="文本框 6"/>
          <p:cNvSpPr txBox="1"/>
          <p:nvPr/>
        </p:nvSpPr>
        <p:spPr>
          <a:xfrm>
            <a:off x="348426" y="4030980"/>
            <a:ext cx="8554720" cy="2168525"/>
          </a:xfrm>
          <a:prstGeom prst="rect">
            <a:avLst/>
          </a:prstGeom>
          <a:noFill/>
        </p:spPr>
        <p:txBody>
          <a:bodyPr wrap="square" rtlCol="0">
            <a:spAutoFit/>
          </a:bodyPr>
          <a:lstStyle/>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其中，</a:t>
            </a:r>
            <a:r>
              <a:rPr lang="en-US" altLang="zh-CN">
                <a:latin typeface="微软雅黑" panose="020B0503020204020204" pitchFamily="34" charset="-122"/>
                <a:ea typeface="微软雅黑" panose="020B0503020204020204" pitchFamily="34" charset="-122"/>
                <a:cs typeface="微软雅黑" panose="020B0503020204020204" pitchFamily="34" charset="-122"/>
              </a:rPr>
              <a:t>B</a:t>
            </a:r>
            <a:r>
              <a:rPr lang="en-US" altLang="zh-CN" baseline="-25000">
                <a:latin typeface="微软雅黑" panose="020B0503020204020204" pitchFamily="34" charset="-122"/>
                <a:ea typeface="微软雅黑" panose="020B0503020204020204" pitchFamily="34" charset="-122"/>
                <a:cs typeface="微软雅黑" panose="020B0503020204020204" pitchFamily="34" charset="-122"/>
              </a:rPr>
              <a:t>t-1</a:t>
            </a:r>
            <a:r>
              <a:rPr lang="zh-CN" altLang="en-US">
                <a:latin typeface="微软雅黑" panose="020B0503020204020204" pitchFamily="34" charset="-122"/>
                <a:ea typeface="微软雅黑" panose="020B0503020204020204" pitchFamily="34" charset="-122"/>
                <a:cs typeface="微软雅黑" panose="020B0503020204020204" pitchFamily="34" charset="-122"/>
              </a:rPr>
              <a:t>是</a:t>
            </a:r>
            <a:r>
              <a:rPr lang="en-US" altLang="zh-CN">
                <a:latin typeface="微软雅黑" panose="020B0503020204020204" pitchFamily="34" charset="-122"/>
                <a:ea typeface="微软雅黑" panose="020B0503020204020204" pitchFamily="34" charset="-122"/>
                <a:cs typeface="微软雅黑" panose="020B0503020204020204" pitchFamily="34" charset="-122"/>
                <a:sym typeface="+mn-ea"/>
              </a:rPr>
              <a:t>t-1</a:t>
            </a:r>
            <a:r>
              <a:rPr lang="zh-CN" altLang="en-US">
                <a:latin typeface="微软雅黑" panose="020B0503020204020204" pitchFamily="34" charset="-122"/>
                <a:ea typeface="微软雅黑" panose="020B0503020204020204" pitchFamily="34" charset="-122"/>
                <a:cs typeface="微软雅黑" panose="020B0503020204020204" pitchFamily="34" charset="-122"/>
              </a:rPr>
              <a:t>年末的政府债务；</a:t>
            </a:r>
            <a:r>
              <a:rPr lang="en-US" altLang="zh-CN">
                <a:latin typeface="微软雅黑" panose="020B0503020204020204" pitchFamily="34" charset="-122"/>
                <a:ea typeface="微软雅黑" panose="020B0503020204020204" pitchFamily="34" charset="-122"/>
                <a:cs typeface="微软雅黑" panose="020B0503020204020204" pitchFamily="34" charset="-122"/>
              </a:rPr>
              <a:t>r</a:t>
            </a:r>
            <a:r>
              <a:rPr lang="zh-CN" altLang="en-US">
                <a:latin typeface="微软雅黑" panose="020B0503020204020204" pitchFamily="34" charset="-122"/>
                <a:ea typeface="微软雅黑" panose="020B0503020204020204" pitchFamily="34" charset="-122"/>
                <a:cs typeface="微软雅黑" panose="020B0503020204020204" pitchFamily="34" charset="-122"/>
              </a:rPr>
              <a:t>是实际利率，这里设为常量。因此，</a:t>
            </a:r>
            <a:r>
              <a:rPr lang="en-US" altLang="zh-CN">
                <a:latin typeface="微软雅黑" panose="020B0503020204020204" pitchFamily="34" charset="-122"/>
                <a:ea typeface="微软雅黑" panose="020B0503020204020204" pitchFamily="34" charset="-122"/>
                <a:cs typeface="微软雅黑" panose="020B0503020204020204" pitchFamily="34" charset="-122"/>
              </a:rPr>
              <a:t>r</a:t>
            </a:r>
            <a:r>
              <a:rPr lang="en-US" altLang="zh-CN">
                <a:latin typeface="微软雅黑" panose="020B0503020204020204" pitchFamily="34" charset="-122"/>
                <a:ea typeface="微软雅黑" panose="020B0503020204020204" pitchFamily="34" charset="-122"/>
                <a:cs typeface="微软雅黑" panose="020B0503020204020204" pitchFamily="34" charset="-122"/>
                <a:sym typeface="+mn-ea"/>
              </a:rPr>
              <a:t>B</a:t>
            </a:r>
            <a:r>
              <a:rPr lang="en-US" altLang="zh-CN" baseline="-25000">
                <a:latin typeface="微软雅黑" panose="020B0503020204020204" pitchFamily="34" charset="-122"/>
                <a:ea typeface="微软雅黑" panose="020B0503020204020204" pitchFamily="34" charset="-122"/>
                <a:cs typeface="微软雅黑" panose="020B0503020204020204" pitchFamily="34" charset="-122"/>
                <a:sym typeface="+mn-ea"/>
              </a:rPr>
              <a:t>t-1</a:t>
            </a:r>
            <a:r>
              <a:rPr lang="zh-CN" altLang="en-US">
                <a:latin typeface="微软雅黑" panose="020B0503020204020204" pitchFamily="34" charset="-122"/>
                <a:ea typeface="微软雅黑" panose="020B0503020204020204" pitchFamily="34" charset="-122"/>
                <a:cs typeface="微软雅黑" panose="020B0503020204020204" pitchFamily="34" charset="-122"/>
              </a:rPr>
              <a:t>就是对政府当前债务的实际利息支付额。</a:t>
            </a:r>
            <a:r>
              <a:rPr lang="en-US" altLang="zh-CN">
                <a:latin typeface="微软雅黑" panose="020B0503020204020204" pitchFamily="34" charset="-122"/>
                <a:ea typeface="微软雅黑" panose="020B0503020204020204" pitchFamily="34" charset="-122"/>
                <a:cs typeface="微软雅黑" panose="020B0503020204020204" pitchFamily="34" charset="-122"/>
              </a:rPr>
              <a:t>G</a:t>
            </a:r>
            <a:r>
              <a:rPr lang="en-US" altLang="zh-CN" baseline="-25000">
                <a:latin typeface="微软雅黑" panose="020B0503020204020204" pitchFamily="34" charset="-122"/>
                <a:ea typeface="微软雅黑" panose="020B0503020204020204" pitchFamily="34" charset="-122"/>
                <a:cs typeface="微软雅黑" panose="020B0503020204020204" pitchFamily="34" charset="-122"/>
              </a:rPr>
              <a:t>t</a:t>
            </a:r>
            <a:r>
              <a:rPr lang="zh-CN" altLang="en-US">
                <a:latin typeface="微软雅黑" panose="020B0503020204020204" pitchFamily="34" charset="-122"/>
                <a:ea typeface="微软雅黑" panose="020B0503020204020204" pitchFamily="34" charset="-122"/>
                <a:cs typeface="微软雅黑" panose="020B0503020204020204" pitchFamily="34" charset="-122"/>
              </a:rPr>
              <a:t>是第</a:t>
            </a:r>
            <a:r>
              <a:rPr lang="en-US" altLang="zh-CN">
                <a:latin typeface="微软雅黑" panose="020B0503020204020204" pitchFamily="34" charset="-122"/>
                <a:ea typeface="微软雅黑" panose="020B0503020204020204" pitchFamily="34" charset="-122"/>
                <a:cs typeface="微软雅黑" panose="020B0503020204020204" pitchFamily="34" charset="-122"/>
              </a:rPr>
              <a:t>t</a:t>
            </a:r>
            <a:r>
              <a:rPr lang="zh-CN" altLang="en-US">
                <a:latin typeface="微软雅黑" panose="020B0503020204020204" pitchFamily="34" charset="-122"/>
                <a:ea typeface="微软雅黑" panose="020B0503020204020204" pitchFamily="34" charset="-122"/>
                <a:cs typeface="微软雅黑" panose="020B0503020204020204" pitchFamily="34" charset="-122"/>
              </a:rPr>
              <a:t>年的财政支出（不包含债务利息支出）。</a:t>
            </a:r>
            <a:r>
              <a:rPr lang="en-US" altLang="zh-CN">
                <a:latin typeface="微软雅黑" panose="020B0503020204020204" pitchFamily="34" charset="-122"/>
                <a:ea typeface="微软雅黑" panose="020B0503020204020204" pitchFamily="34" charset="-122"/>
                <a:cs typeface="微软雅黑" panose="020B0503020204020204" pitchFamily="34" charset="-122"/>
              </a:rPr>
              <a:t>T</a:t>
            </a:r>
            <a:r>
              <a:rPr lang="en-US" altLang="zh-CN" baseline="-25000">
                <a:latin typeface="微软雅黑" panose="020B0503020204020204" pitchFamily="34" charset="-122"/>
                <a:ea typeface="微软雅黑" panose="020B0503020204020204" pitchFamily="34" charset="-122"/>
                <a:cs typeface="微软雅黑" panose="020B0503020204020204" pitchFamily="34" charset="-122"/>
              </a:rPr>
              <a:t>t</a:t>
            </a:r>
            <a:r>
              <a:rPr lang="zh-CN" altLang="en-US">
                <a:latin typeface="微软雅黑" panose="020B0503020204020204" pitchFamily="34" charset="-122"/>
                <a:ea typeface="微软雅黑" panose="020B0503020204020204" pitchFamily="34" charset="-122"/>
                <a:cs typeface="微软雅黑" panose="020B0503020204020204" pitchFamily="34" charset="-122"/>
              </a:rPr>
              <a:t>是第</a:t>
            </a:r>
            <a:r>
              <a:rPr lang="en-US" altLang="zh-CN">
                <a:latin typeface="微软雅黑" panose="020B0503020204020204" pitchFamily="34" charset="-122"/>
                <a:ea typeface="微软雅黑" panose="020B0503020204020204" pitchFamily="34" charset="-122"/>
                <a:cs typeface="微软雅黑" panose="020B0503020204020204" pitchFamily="34" charset="-122"/>
              </a:rPr>
              <a:t>t</a:t>
            </a:r>
            <a:r>
              <a:rPr lang="zh-CN" altLang="en-US">
                <a:latin typeface="微软雅黑" panose="020B0503020204020204" pitchFamily="34" charset="-122"/>
                <a:ea typeface="微软雅黑" panose="020B0503020204020204" pitchFamily="34" charset="-122"/>
                <a:cs typeface="微软雅黑" panose="020B0503020204020204" pitchFamily="34" charset="-122"/>
              </a:rPr>
              <a:t>年的税收收入。</a:t>
            </a:r>
          </a:p>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根据上述定义，</a:t>
            </a:r>
            <a:r>
              <a:rPr lang="zh-CN" altLang="en-US" b="1">
                <a:latin typeface="微软雅黑" panose="020B0503020204020204" pitchFamily="34" charset="-122"/>
                <a:ea typeface="微软雅黑" panose="020B0503020204020204" pitchFamily="34" charset="-122"/>
                <a:cs typeface="微软雅黑" panose="020B0503020204020204" pitchFamily="34" charset="-122"/>
              </a:rPr>
              <a:t>我们可以认为，本年度的财政赤字（或财政盈余）与上年末政府债务之和等于本年末政府债务</a:t>
            </a:r>
            <a:r>
              <a:rPr lang="zh-CN" altLang="en-US">
                <a:latin typeface="微软雅黑" panose="020B0503020204020204" pitchFamily="34" charset="-122"/>
                <a:ea typeface="微软雅黑" panose="020B0503020204020204" pitchFamily="34" charset="-122"/>
                <a:cs typeface="微软雅黑" panose="020B0503020204020204" pitchFamily="34" charset="-122"/>
              </a:rPr>
              <a:t>，即：</a:t>
            </a:r>
            <a:r>
              <a:rPr lang="en-US" altLang="zh-CN">
                <a:latin typeface="微软雅黑" panose="020B0503020204020204" pitchFamily="34" charset="-122"/>
                <a:ea typeface="微软雅黑" panose="020B0503020204020204" pitchFamily="34" charset="-122"/>
                <a:cs typeface="微软雅黑" panose="020B0503020204020204" pitchFamily="34" charset="-122"/>
              </a:rPr>
              <a:t>B</a:t>
            </a:r>
            <a:r>
              <a:rPr lang="en-US" altLang="zh-CN" baseline="-25000">
                <a:latin typeface="微软雅黑" panose="020B0503020204020204" pitchFamily="34" charset="-122"/>
                <a:ea typeface="微软雅黑" panose="020B0503020204020204" pitchFamily="34" charset="-122"/>
                <a:cs typeface="微软雅黑" panose="020B0503020204020204" pitchFamily="34" charset="-122"/>
              </a:rPr>
              <a:t>t</a:t>
            </a:r>
            <a:r>
              <a:rPr lang="en-US" altLang="zh-CN">
                <a:latin typeface="微软雅黑" panose="020B0503020204020204" pitchFamily="34" charset="-122"/>
                <a:ea typeface="微软雅黑" panose="020B0503020204020204" pitchFamily="34" charset="-122"/>
                <a:cs typeface="微软雅黑" panose="020B0503020204020204" pitchFamily="34" charset="-122"/>
              </a:rPr>
              <a:t>=B</a:t>
            </a:r>
            <a:r>
              <a:rPr lang="en-US" altLang="zh-CN" baseline="-25000">
                <a:latin typeface="微软雅黑" panose="020B0503020204020204" pitchFamily="34" charset="-122"/>
                <a:ea typeface="微软雅黑" panose="020B0503020204020204" pitchFamily="34" charset="-122"/>
                <a:cs typeface="微软雅黑" panose="020B0503020204020204" pitchFamily="34" charset="-122"/>
              </a:rPr>
              <a:t>t-1</a:t>
            </a:r>
            <a:r>
              <a:rPr lang="en-US" altLang="zh-CN">
                <a:latin typeface="微软雅黑" panose="020B0503020204020204" pitchFamily="34" charset="-122"/>
                <a:ea typeface="微软雅黑" panose="020B0503020204020204" pitchFamily="34" charset="-122"/>
                <a:cs typeface="微软雅黑" panose="020B0503020204020204" pitchFamily="34" charset="-122"/>
              </a:rPr>
              <a:t>+D</a:t>
            </a:r>
            <a:r>
              <a:rPr lang="en-US" altLang="zh-CN" baseline="-25000">
                <a:latin typeface="微软雅黑" panose="020B0503020204020204" pitchFamily="34" charset="-122"/>
                <a:ea typeface="微软雅黑" panose="020B0503020204020204" pitchFamily="34" charset="-122"/>
                <a:cs typeface="微软雅黑" panose="020B0503020204020204" pitchFamily="34" charset="-122"/>
              </a:rPr>
              <a:t>t</a:t>
            </a:r>
            <a:r>
              <a:rPr lang="zh-CN" altLang="en-US">
                <a:latin typeface="微软雅黑" panose="020B0503020204020204" pitchFamily="34" charset="-122"/>
                <a:ea typeface="微软雅黑" panose="020B0503020204020204" pitchFamily="34" charset="-122"/>
                <a:cs typeface="微软雅黑" panose="020B0503020204020204" pitchFamily="34" charset="-122"/>
              </a:rPr>
              <a:t>，即：</a:t>
            </a:r>
          </a:p>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graphicFrame>
        <p:nvGraphicFramePr>
          <p:cNvPr id="8" name="对象 -2147482557"/>
          <p:cNvGraphicFramePr>
            <a:graphicFrameLocks noChangeAspect="1"/>
          </p:cNvGraphicFramePr>
          <p:nvPr/>
        </p:nvGraphicFramePr>
        <p:xfrm>
          <a:off x="1699071" y="5845175"/>
          <a:ext cx="2652395" cy="450850"/>
        </p:xfrm>
        <a:graphic>
          <a:graphicData uri="http://schemas.openxmlformats.org/presentationml/2006/ole">
            <mc:AlternateContent xmlns:mc="http://schemas.openxmlformats.org/markup-compatibility/2006">
              <mc:Choice xmlns:v="urn:schemas-microsoft-com:vml" Requires="v">
                <p:oleObj spid="_x0000_s3097" r:id="rId6" imgW="1320165" imgH="203200" progId="Equation.3">
                  <p:embed/>
                </p:oleObj>
              </mc:Choice>
              <mc:Fallback>
                <p:oleObj r:id="rId6" imgW="1320165" imgH="203200" progId="Equation.3">
                  <p:embed/>
                  <p:pic>
                    <p:nvPicPr>
                      <p:cNvPr id="0" name="图片 13"/>
                      <p:cNvPicPr/>
                      <p:nvPr/>
                    </p:nvPicPr>
                    <p:blipFill>
                      <a:blip r:embed="rId7"/>
                      <a:stretch>
                        <a:fillRect/>
                      </a:stretch>
                    </p:blipFill>
                    <p:spPr>
                      <a:xfrm>
                        <a:off x="1699071" y="5845175"/>
                        <a:ext cx="2652395" cy="450850"/>
                      </a:xfrm>
                      <a:prstGeom prst="rect">
                        <a:avLst/>
                      </a:prstGeom>
                      <a:noFill/>
                      <a:ln w="38100">
                        <a:noFill/>
                        <a:miter/>
                      </a:ln>
                    </p:spPr>
                  </p:pic>
                </p:oleObj>
              </mc:Fallback>
            </mc:AlternateContent>
          </a:graphicData>
        </a:graphic>
      </p:graphicFrame>
      <p:sp>
        <p:nvSpPr>
          <p:cNvPr id="15" name="文本框 14"/>
          <p:cNvSpPr txBox="1"/>
          <p:nvPr/>
        </p:nvSpPr>
        <p:spPr>
          <a:xfrm>
            <a:off x="4708336" y="5869940"/>
            <a:ext cx="2367915" cy="368300"/>
          </a:xfrm>
          <a:prstGeom prst="rect">
            <a:avLst/>
          </a:prstGeom>
          <a:noFill/>
        </p:spPr>
        <p:txBody>
          <a:bodyPr wrap="square" rtlCol="0">
            <a:spAutoFit/>
          </a:bodyPr>
          <a:lstStyle/>
          <a:p>
            <a:r>
              <a:rPr lang="zh-CN" altLang="en-US">
                <a:latin typeface="微软雅黑" panose="020B0503020204020204" pitchFamily="34" charset="-122"/>
                <a:ea typeface="微软雅黑" panose="020B0503020204020204" pitchFamily="34" charset="-122"/>
                <a:cs typeface="微软雅黑" panose="020B0503020204020204" pitchFamily="34" charset="-122"/>
              </a:rPr>
              <a:t>（</a:t>
            </a:r>
            <a:r>
              <a:rPr lang="en-US" altLang="zh-CN">
                <a:latin typeface="微软雅黑" panose="020B0503020204020204" pitchFamily="34" charset="-122"/>
                <a:ea typeface="微软雅黑" panose="020B0503020204020204" pitchFamily="34" charset="-122"/>
                <a:cs typeface="微软雅黑" panose="020B0503020204020204" pitchFamily="34" charset="-122"/>
              </a:rPr>
              <a:t>2</a:t>
            </a:r>
            <a:r>
              <a:rPr lang="zh-CN" altLang="en-US">
                <a:latin typeface="微软雅黑" panose="020B0503020204020204" pitchFamily="34" charset="-122"/>
                <a:ea typeface="微软雅黑" panose="020B0503020204020204" pitchFamily="34" charset="-122"/>
                <a:cs typeface="微软雅黑" panose="020B0503020204020204" pitchFamily="34" charset="-122"/>
              </a:rPr>
              <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t>5</a:t>
            </a:fld>
            <a:endParaRPr lang="zh-CN" altLang="en-US"/>
          </a:p>
        </p:txBody>
      </p:sp>
      <p:sp>
        <p:nvSpPr>
          <p:cNvPr id="3" name="文本框 2"/>
          <p:cNvSpPr txBox="1"/>
          <p:nvPr/>
        </p:nvSpPr>
        <p:spPr>
          <a:xfrm>
            <a:off x="420370" y="1090930"/>
            <a:ext cx="8371205" cy="732155"/>
          </a:xfrm>
          <a:prstGeom prst="rect">
            <a:avLst/>
          </a:prstGeom>
          <a:noFill/>
        </p:spPr>
        <p:txBody>
          <a:bodyPr wrap="square" rtlCol="0">
            <a:spAutoFit/>
          </a:bodyPr>
          <a:lstStyle/>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债务负担率</a:t>
            </a:r>
            <a:r>
              <a:rPr lang="zh-CN" altLang="en-US">
                <a:latin typeface="微软雅黑" panose="020B0503020204020204" pitchFamily="34" charset="-122"/>
                <a:ea typeface="微软雅黑" panose="020B0503020204020204" pitchFamily="34" charset="-122"/>
                <a:cs typeface="微软雅黑" panose="020B0503020204020204" pitchFamily="34" charset="-122"/>
              </a:rPr>
              <a:t>（debt-to-GDP ratio，简称debt ratio）指政府债务余额与当年国内生产总值之比。这个指标反映了一国经济总量对未清偿债务的负担能力。</a:t>
            </a:r>
          </a:p>
        </p:txBody>
      </p:sp>
      <p:sp>
        <p:nvSpPr>
          <p:cNvPr id="4" name="文本框 3"/>
          <p:cNvSpPr txBox="1"/>
          <p:nvPr/>
        </p:nvSpPr>
        <p:spPr>
          <a:xfrm>
            <a:off x="701675" y="651510"/>
            <a:ext cx="4215765" cy="521970"/>
          </a:xfrm>
          <a:prstGeom prst="rect">
            <a:avLst/>
          </a:prstGeom>
          <a:noFill/>
        </p:spPr>
        <p:txBody>
          <a:bodyPr wrap="square" rtlCol="0">
            <a:spAutoFit/>
          </a:bodyPr>
          <a:lstStyle/>
          <a:p>
            <a:r>
              <a:rPr lang="zh-CN" altLang="en-US" sz="2800" b="1">
                <a:latin typeface="微软雅黑" panose="020B0503020204020204" pitchFamily="34" charset="-122"/>
                <a:ea typeface="微软雅黑" panose="020B0503020204020204" pitchFamily="34" charset="-122"/>
              </a:rPr>
              <a:t>一、</a:t>
            </a:r>
            <a:r>
              <a:rPr lang="zh-CN" altLang="en-US" sz="2800" b="1">
                <a:latin typeface="微软雅黑" panose="020B0503020204020204" pitchFamily="34" charset="-122"/>
                <a:ea typeface="微软雅黑" panose="020B0503020204020204" pitchFamily="34" charset="-122"/>
                <a:sym typeface="+mn-ea"/>
              </a:rPr>
              <a:t>债务负担率</a:t>
            </a:r>
          </a:p>
        </p:txBody>
      </p:sp>
      <p:sp>
        <p:nvSpPr>
          <p:cNvPr id="5" name="文本框 4"/>
          <p:cNvSpPr txBox="1"/>
          <p:nvPr/>
        </p:nvSpPr>
        <p:spPr>
          <a:xfrm>
            <a:off x="721995" y="2060575"/>
            <a:ext cx="4570095" cy="368300"/>
          </a:xfrm>
          <a:prstGeom prst="rect">
            <a:avLst/>
          </a:prstGeom>
          <a:noFill/>
        </p:spPr>
        <p:txBody>
          <a:bodyPr wrap="square" rtlCol="0">
            <a:spAutoFit/>
          </a:bodyPr>
          <a:lstStyle/>
          <a:p>
            <a:pPr algn="just"/>
            <a:r>
              <a:rPr lang="zh-CN" altLang="en-US">
                <a:latin typeface="微软雅黑" panose="020B0503020204020204" pitchFamily="34" charset="-122"/>
                <a:ea typeface="微软雅黑" panose="020B0503020204020204" pitchFamily="34" charset="-122"/>
                <a:cs typeface="微软雅黑" panose="020B0503020204020204" pitchFamily="34" charset="-122"/>
              </a:rPr>
              <a:t>公式（2）两边同时除以实际产出</a:t>
            </a:r>
            <a:r>
              <a:rPr lang="en-US" altLang="zh-CN">
                <a:latin typeface="微软雅黑" panose="020B0503020204020204" pitchFamily="34" charset="-122"/>
                <a:ea typeface="微软雅黑" panose="020B0503020204020204" pitchFamily="34" charset="-122"/>
                <a:cs typeface="微软雅黑" panose="020B0503020204020204" pitchFamily="34" charset="-122"/>
              </a:rPr>
              <a:t>Y</a:t>
            </a:r>
            <a:r>
              <a:rPr lang="en-US" altLang="zh-CN" baseline="-25000">
                <a:latin typeface="微软雅黑" panose="020B0503020204020204" pitchFamily="34" charset="-122"/>
                <a:ea typeface="微软雅黑" panose="020B0503020204020204" pitchFamily="34" charset="-122"/>
                <a:cs typeface="微软雅黑" panose="020B0503020204020204" pitchFamily="34" charset="-122"/>
              </a:rPr>
              <a:t>t</a:t>
            </a:r>
            <a:r>
              <a:rPr lang="zh-CN" altLang="en-US">
                <a:latin typeface="微软雅黑" panose="020B0503020204020204" pitchFamily="34" charset="-122"/>
                <a:ea typeface="微软雅黑" panose="020B0503020204020204" pitchFamily="34" charset="-122"/>
                <a:cs typeface="微软雅黑" panose="020B0503020204020204" pitchFamily="34" charset="-122"/>
              </a:rPr>
              <a:t>，得到：</a:t>
            </a:r>
            <a:endParaRPr lang="en-US" altLang="zh-CN">
              <a:latin typeface="微软雅黑" panose="020B0503020204020204" pitchFamily="34" charset="-122"/>
              <a:ea typeface="微软雅黑" panose="020B0503020204020204" pitchFamily="34" charset="-122"/>
              <a:cs typeface="微软雅黑" panose="020B0503020204020204" pitchFamily="34" charset="-122"/>
            </a:endParaRPr>
          </a:p>
        </p:txBody>
      </p:sp>
      <p:graphicFrame>
        <p:nvGraphicFramePr>
          <p:cNvPr id="6" name="对象 -2147482586"/>
          <p:cNvGraphicFramePr>
            <a:graphicFrameLocks noChangeAspect="1"/>
          </p:cNvGraphicFramePr>
          <p:nvPr/>
        </p:nvGraphicFramePr>
        <p:xfrm>
          <a:off x="1303020" y="2468880"/>
          <a:ext cx="3004820" cy="807085"/>
        </p:xfrm>
        <a:graphic>
          <a:graphicData uri="http://schemas.openxmlformats.org/presentationml/2006/ole">
            <mc:AlternateContent xmlns:mc="http://schemas.openxmlformats.org/markup-compatibility/2006">
              <mc:Choice xmlns:v="urn:schemas-microsoft-com:vml" Requires="v">
                <p:oleObj spid="_x0000_s4123" r:id="rId3" imgW="1422400" imgH="381000" progId="Equation.3">
                  <p:embed/>
                </p:oleObj>
              </mc:Choice>
              <mc:Fallback>
                <p:oleObj r:id="rId3" imgW="1422400" imgH="381000" progId="Equation.3">
                  <p:embed/>
                  <p:pic>
                    <p:nvPicPr>
                      <p:cNvPr id="0" name="图片 3075"/>
                      <p:cNvPicPr/>
                      <p:nvPr/>
                    </p:nvPicPr>
                    <p:blipFill>
                      <a:blip r:embed="rId4"/>
                      <a:stretch>
                        <a:fillRect/>
                      </a:stretch>
                    </p:blipFill>
                    <p:spPr>
                      <a:xfrm>
                        <a:off x="1303020" y="2468880"/>
                        <a:ext cx="3004820" cy="807085"/>
                      </a:xfrm>
                      <a:prstGeom prst="rect">
                        <a:avLst/>
                      </a:prstGeom>
                      <a:noFill/>
                      <a:ln w="38100">
                        <a:noFill/>
                        <a:miter/>
                      </a:ln>
                    </p:spPr>
                  </p:pic>
                </p:oleObj>
              </mc:Fallback>
            </mc:AlternateContent>
          </a:graphicData>
        </a:graphic>
      </p:graphicFrame>
      <p:sp>
        <p:nvSpPr>
          <p:cNvPr id="15" name="文本框 14"/>
          <p:cNvSpPr txBox="1"/>
          <p:nvPr/>
        </p:nvSpPr>
        <p:spPr>
          <a:xfrm>
            <a:off x="4589780" y="2718435"/>
            <a:ext cx="2367915" cy="368300"/>
          </a:xfrm>
          <a:prstGeom prst="rect">
            <a:avLst/>
          </a:prstGeom>
          <a:noFill/>
        </p:spPr>
        <p:txBody>
          <a:bodyPr wrap="square" rtlCol="0">
            <a:spAutoFit/>
          </a:bodyPr>
          <a:lstStyle/>
          <a:p>
            <a:r>
              <a:rPr lang="zh-CN" altLang="en-US">
                <a:latin typeface="微软雅黑" panose="020B0503020204020204" pitchFamily="34" charset="-122"/>
                <a:ea typeface="微软雅黑" panose="020B0503020204020204" pitchFamily="34" charset="-122"/>
                <a:cs typeface="微软雅黑" panose="020B0503020204020204" pitchFamily="34" charset="-122"/>
              </a:rPr>
              <a:t>（</a:t>
            </a:r>
            <a:r>
              <a:rPr lang="en-US" altLang="zh-CN">
                <a:latin typeface="微软雅黑" panose="020B0503020204020204" pitchFamily="34" charset="-122"/>
                <a:ea typeface="微软雅黑" panose="020B0503020204020204" pitchFamily="34" charset="-122"/>
                <a:cs typeface="微软雅黑" panose="020B0503020204020204" pitchFamily="34" charset="-122"/>
              </a:rPr>
              <a:t>3</a:t>
            </a:r>
            <a:r>
              <a:rPr lang="zh-CN" altLang="en-US">
                <a:latin typeface="微软雅黑" panose="020B0503020204020204" pitchFamily="34" charset="-122"/>
                <a:ea typeface="微软雅黑" panose="020B0503020204020204" pitchFamily="34" charset="-122"/>
                <a:cs typeface="微软雅黑" panose="020B0503020204020204" pitchFamily="34" charset="-122"/>
              </a:rPr>
              <a:t>）</a:t>
            </a:r>
          </a:p>
        </p:txBody>
      </p:sp>
      <p:graphicFrame>
        <p:nvGraphicFramePr>
          <p:cNvPr id="7" name="对象 -2147482585"/>
          <p:cNvGraphicFramePr>
            <a:graphicFrameLocks noChangeAspect="1"/>
          </p:cNvGraphicFramePr>
          <p:nvPr/>
        </p:nvGraphicFramePr>
        <p:xfrm>
          <a:off x="1132205" y="3775075"/>
          <a:ext cx="3203575" cy="697865"/>
        </p:xfrm>
        <a:graphic>
          <a:graphicData uri="http://schemas.openxmlformats.org/presentationml/2006/ole">
            <mc:AlternateContent xmlns:mc="http://schemas.openxmlformats.org/markup-compatibility/2006">
              <mc:Choice xmlns:v="urn:schemas-microsoft-com:vml" Requires="v">
                <p:oleObj spid="_x0000_s4124" r:id="rId5" imgW="1727200" imgH="381000" progId="Equation.3">
                  <p:embed/>
                </p:oleObj>
              </mc:Choice>
              <mc:Fallback>
                <p:oleObj r:id="rId5" imgW="1727200" imgH="381000" progId="Equation.3">
                  <p:embed/>
                  <p:pic>
                    <p:nvPicPr>
                      <p:cNvPr id="0" name="图片 5"/>
                      <p:cNvPicPr/>
                      <p:nvPr/>
                    </p:nvPicPr>
                    <p:blipFill>
                      <a:blip r:embed="rId6"/>
                      <a:stretch>
                        <a:fillRect/>
                      </a:stretch>
                    </p:blipFill>
                    <p:spPr>
                      <a:xfrm>
                        <a:off x="1132205" y="3775075"/>
                        <a:ext cx="3203575" cy="697865"/>
                      </a:xfrm>
                      <a:prstGeom prst="rect">
                        <a:avLst/>
                      </a:prstGeom>
                      <a:noFill/>
                      <a:ln w="38100">
                        <a:noFill/>
                        <a:miter/>
                      </a:ln>
                    </p:spPr>
                  </p:pic>
                </p:oleObj>
              </mc:Fallback>
            </mc:AlternateContent>
          </a:graphicData>
        </a:graphic>
      </p:graphicFrame>
      <p:sp>
        <p:nvSpPr>
          <p:cNvPr id="9" name="文本框 8"/>
          <p:cNvSpPr txBox="1"/>
          <p:nvPr/>
        </p:nvSpPr>
        <p:spPr>
          <a:xfrm>
            <a:off x="1086485" y="3358515"/>
            <a:ext cx="1640205" cy="368300"/>
          </a:xfrm>
          <a:prstGeom prst="rect">
            <a:avLst/>
          </a:prstGeom>
          <a:noFill/>
        </p:spPr>
        <p:txBody>
          <a:bodyPr wrap="square" rtlCol="0">
            <a:spAutoFit/>
          </a:bodyPr>
          <a:lstStyle/>
          <a:p>
            <a:r>
              <a:rPr lang="zh-CN" altLang="en-US">
                <a:latin typeface="微软雅黑" panose="020B0503020204020204" pitchFamily="34" charset="-122"/>
                <a:ea typeface="微软雅黑" panose="020B0503020204020204" pitchFamily="34" charset="-122"/>
              </a:rPr>
              <a:t>改写为：</a:t>
            </a:r>
          </a:p>
        </p:txBody>
      </p:sp>
      <p:sp>
        <p:nvSpPr>
          <p:cNvPr id="10" name="文本框 9"/>
          <p:cNvSpPr txBox="1"/>
          <p:nvPr/>
        </p:nvSpPr>
        <p:spPr>
          <a:xfrm>
            <a:off x="4570095" y="3900170"/>
            <a:ext cx="2367915" cy="368300"/>
          </a:xfrm>
          <a:prstGeom prst="rect">
            <a:avLst/>
          </a:prstGeom>
          <a:noFill/>
        </p:spPr>
        <p:txBody>
          <a:bodyPr wrap="square" rtlCol="0">
            <a:spAutoFit/>
          </a:bodyPr>
          <a:lstStyle/>
          <a:p>
            <a:r>
              <a:rPr lang="zh-CN" altLang="en-US">
                <a:latin typeface="微软雅黑" panose="020B0503020204020204" pitchFamily="34" charset="-122"/>
                <a:ea typeface="微软雅黑" panose="020B0503020204020204" pitchFamily="34" charset="-122"/>
                <a:cs typeface="微软雅黑" panose="020B0503020204020204" pitchFamily="34" charset="-122"/>
              </a:rPr>
              <a:t>（</a:t>
            </a:r>
            <a:r>
              <a:rPr lang="en-US" altLang="zh-CN">
                <a:latin typeface="微软雅黑" panose="020B0503020204020204" pitchFamily="34" charset="-122"/>
                <a:ea typeface="微软雅黑" panose="020B0503020204020204" pitchFamily="34" charset="-122"/>
                <a:cs typeface="微软雅黑" panose="020B0503020204020204" pitchFamily="34" charset="-122"/>
              </a:rPr>
              <a:t>4</a:t>
            </a:r>
            <a:r>
              <a:rPr lang="zh-CN" altLang="en-US">
                <a:latin typeface="微软雅黑" panose="020B0503020204020204" pitchFamily="34" charset="-122"/>
                <a:ea typeface="微软雅黑" panose="020B0503020204020204" pitchFamily="34" charset="-122"/>
                <a:cs typeface="微软雅黑" panose="020B0503020204020204" pitchFamily="34" charset="-122"/>
              </a:rPr>
              <a:t>）</a:t>
            </a:r>
          </a:p>
        </p:txBody>
      </p:sp>
      <p:sp>
        <p:nvSpPr>
          <p:cNvPr id="11" name="文本框 10"/>
          <p:cNvSpPr txBox="1"/>
          <p:nvPr/>
        </p:nvSpPr>
        <p:spPr>
          <a:xfrm>
            <a:off x="780415" y="4582160"/>
            <a:ext cx="6663690" cy="368300"/>
          </a:xfrm>
          <a:prstGeom prst="rect">
            <a:avLst/>
          </a:prstGeom>
          <a:noFill/>
        </p:spPr>
        <p:txBody>
          <a:bodyPr wrap="square" rtlCol="0">
            <a:spAutoFit/>
          </a:bodyPr>
          <a:lstStyle/>
          <a:p>
            <a:r>
              <a:rPr lang="zh-CN" altLang="en-US">
                <a:latin typeface="微软雅黑" panose="020B0503020204020204" pitchFamily="34" charset="-122"/>
                <a:ea typeface="微软雅黑" panose="020B0503020204020204" pitchFamily="34" charset="-122"/>
                <a:cs typeface="微软雅黑" panose="020B0503020204020204" pitchFamily="34" charset="-122"/>
              </a:rPr>
              <a:t>假定产出增长恒定，用</a:t>
            </a:r>
            <a:r>
              <a:rPr lang="en-US" altLang="zh-CN">
                <a:latin typeface="微软雅黑" panose="020B0503020204020204" pitchFamily="34" charset="-122"/>
                <a:ea typeface="微软雅黑" panose="020B0503020204020204" pitchFamily="34" charset="-122"/>
                <a:cs typeface="微软雅黑" panose="020B0503020204020204" pitchFamily="34" charset="-122"/>
              </a:rPr>
              <a:t>g</a:t>
            </a:r>
            <a:r>
              <a:rPr lang="zh-CN" altLang="en-US">
                <a:latin typeface="微软雅黑" panose="020B0503020204020204" pitchFamily="34" charset="-122"/>
                <a:ea typeface="微软雅黑" panose="020B0503020204020204" pitchFamily="34" charset="-122"/>
                <a:cs typeface="微软雅黑" panose="020B0503020204020204" pitchFamily="34" charset="-122"/>
              </a:rPr>
              <a:t>表示产出的增长率，即</a:t>
            </a:r>
            <a:r>
              <a:rPr lang="en-US" altLang="zh-CN">
                <a:latin typeface="微软雅黑" panose="020B0503020204020204" pitchFamily="34" charset="-122"/>
                <a:ea typeface="微软雅黑" panose="020B0503020204020204" pitchFamily="34" charset="-122"/>
                <a:cs typeface="微软雅黑" panose="020B0503020204020204" pitchFamily="34" charset="-122"/>
              </a:rPr>
              <a:t>g=Y</a:t>
            </a:r>
            <a:r>
              <a:rPr lang="en-US" altLang="zh-CN" baseline="-25000">
                <a:latin typeface="微软雅黑" panose="020B0503020204020204" pitchFamily="34" charset="-122"/>
                <a:ea typeface="微软雅黑" panose="020B0503020204020204" pitchFamily="34" charset="-122"/>
                <a:cs typeface="微软雅黑" panose="020B0503020204020204" pitchFamily="34" charset="-122"/>
              </a:rPr>
              <a:t>t-1</a:t>
            </a:r>
            <a:r>
              <a:rPr lang="en-US" altLang="zh-CN">
                <a:latin typeface="微软雅黑" panose="020B0503020204020204" pitchFamily="34" charset="-122"/>
                <a:ea typeface="微软雅黑" panose="020B0503020204020204" pitchFamily="34" charset="-122"/>
                <a:cs typeface="微软雅黑" panose="020B0503020204020204" pitchFamily="34" charset="-122"/>
              </a:rPr>
              <a:t>/Y</a:t>
            </a:r>
            <a:r>
              <a:rPr lang="en-US" altLang="zh-CN" baseline="-25000">
                <a:latin typeface="微软雅黑" panose="020B0503020204020204" pitchFamily="34" charset="-122"/>
                <a:ea typeface="微软雅黑" panose="020B0503020204020204" pitchFamily="34" charset="-122"/>
                <a:cs typeface="微软雅黑" panose="020B0503020204020204" pitchFamily="34" charset="-122"/>
              </a:rPr>
              <a:t>t</a:t>
            </a:r>
            <a:r>
              <a:rPr lang="zh-CN" altLang="en-US">
                <a:latin typeface="微软雅黑" panose="020B0503020204020204" pitchFamily="34" charset="-122"/>
                <a:ea typeface="微软雅黑" panose="020B0503020204020204" pitchFamily="34" charset="-122"/>
                <a:cs typeface="微软雅黑" panose="020B0503020204020204" pitchFamily="34" charset="-122"/>
              </a:rPr>
              <a:t>，则：</a:t>
            </a:r>
          </a:p>
        </p:txBody>
      </p:sp>
      <p:graphicFrame>
        <p:nvGraphicFramePr>
          <p:cNvPr id="12" name="对象 -2147482556"/>
          <p:cNvGraphicFramePr>
            <a:graphicFrameLocks noChangeAspect="1"/>
          </p:cNvGraphicFramePr>
          <p:nvPr/>
        </p:nvGraphicFramePr>
        <p:xfrm>
          <a:off x="1017270" y="5043170"/>
          <a:ext cx="6486525" cy="848360"/>
        </p:xfrm>
        <a:graphic>
          <a:graphicData uri="http://schemas.openxmlformats.org/presentationml/2006/ole">
            <mc:AlternateContent xmlns:mc="http://schemas.openxmlformats.org/markup-compatibility/2006">
              <mc:Choice xmlns:v="urn:schemas-microsoft-com:vml" Requires="v">
                <p:oleObj spid="_x0000_s4125" r:id="rId7" imgW="2921000" imgH="381000" progId="Equation.3">
                  <p:embed/>
                </p:oleObj>
              </mc:Choice>
              <mc:Fallback>
                <p:oleObj r:id="rId7" imgW="2921000" imgH="381000" progId="Equation.3">
                  <p:embed/>
                  <p:pic>
                    <p:nvPicPr>
                      <p:cNvPr id="0" name="图片 9"/>
                      <p:cNvPicPr/>
                      <p:nvPr/>
                    </p:nvPicPr>
                    <p:blipFill>
                      <a:blip r:embed="rId8"/>
                      <a:stretch>
                        <a:fillRect/>
                      </a:stretch>
                    </p:blipFill>
                    <p:spPr>
                      <a:xfrm>
                        <a:off x="1017270" y="5043170"/>
                        <a:ext cx="6486525" cy="848360"/>
                      </a:xfrm>
                      <a:prstGeom prst="rect">
                        <a:avLst/>
                      </a:prstGeom>
                      <a:noFill/>
                      <a:ln w="38100">
                        <a:noFill/>
                        <a:miter/>
                      </a:ln>
                    </p:spPr>
                  </p:pic>
                </p:oleObj>
              </mc:Fallback>
            </mc:AlternateContent>
          </a:graphicData>
        </a:graphic>
      </p:graphicFrame>
      <p:sp>
        <p:nvSpPr>
          <p:cNvPr id="14" name="文本框 13"/>
          <p:cNvSpPr txBox="1"/>
          <p:nvPr/>
        </p:nvSpPr>
        <p:spPr>
          <a:xfrm>
            <a:off x="7584440" y="5294630"/>
            <a:ext cx="1197610" cy="368300"/>
          </a:xfrm>
          <a:prstGeom prst="rect">
            <a:avLst/>
          </a:prstGeom>
          <a:noFill/>
        </p:spPr>
        <p:txBody>
          <a:bodyPr wrap="square" rtlCol="0">
            <a:spAutoFit/>
          </a:bodyPr>
          <a:lstStyle/>
          <a:p>
            <a:r>
              <a:rPr lang="zh-CN" altLang="en-US">
                <a:latin typeface="微软雅黑" panose="020B0503020204020204" pitchFamily="34" charset="-122"/>
                <a:ea typeface="微软雅黑" panose="020B0503020204020204" pitchFamily="34" charset="-122"/>
                <a:cs typeface="微软雅黑" panose="020B0503020204020204" pitchFamily="34" charset="-122"/>
              </a:rPr>
              <a:t>（</a:t>
            </a:r>
            <a:r>
              <a:rPr lang="en-US" altLang="zh-CN">
                <a:latin typeface="微软雅黑" panose="020B0503020204020204" pitchFamily="34" charset="-122"/>
                <a:ea typeface="微软雅黑" panose="020B0503020204020204" pitchFamily="34" charset="-122"/>
                <a:cs typeface="微软雅黑" panose="020B0503020204020204" pitchFamily="34" charset="-122"/>
              </a:rPr>
              <a:t>5</a:t>
            </a:r>
            <a:r>
              <a:rPr lang="zh-CN" altLang="en-US">
                <a:latin typeface="微软雅黑" panose="020B0503020204020204" pitchFamily="34" charset="-122"/>
                <a:ea typeface="微软雅黑" panose="020B0503020204020204" pitchFamily="34" charset="-122"/>
                <a:cs typeface="微软雅黑" panose="020B0503020204020204" pitchFamily="34" charset="-122"/>
              </a:rPr>
              <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t>6</a:t>
            </a:fld>
            <a:endParaRPr lang="zh-CN" altLang="en-US"/>
          </a:p>
        </p:txBody>
      </p:sp>
      <p:sp>
        <p:nvSpPr>
          <p:cNvPr id="3" name="文本框 2"/>
          <p:cNvSpPr txBox="1"/>
          <p:nvPr/>
        </p:nvSpPr>
        <p:spPr>
          <a:xfrm>
            <a:off x="1040130" y="889000"/>
            <a:ext cx="6915785" cy="368300"/>
          </a:xfrm>
          <a:prstGeom prst="rect">
            <a:avLst/>
          </a:prstGeom>
          <a:noFill/>
        </p:spPr>
        <p:txBody>
          <a:bodyPr wrap="square" rtlCol="0">
            <a:spAutoFit/>
          </a:bodyPr>
          <a:lstStyle/>
          <a:p>
            <a:r>
              <a:rPr lang="zh-CN" altLang="en-US">
                <a:latin typeface="微软雅黑" panose="020B0503020204020204" pitchFamily="34" charset="-122"/>
                <a:ea typeface="微软雅黑" panose="020B0503020204020204" pitchFamily="34" charset="-122"/>
                <a:cs typeface="微软雅黑" panose="020B0503020204020204" pitchFamily="34" charset="-122"/>
              </a:rPr>
              <a:t>将</a:t>
            </a:r>
            <a:r>
              <a:rPr lang="en-US" altLang="zh-CN">
                <a:latin typeface="微软雅黑" panose="020B0503020204020204" pitchFamily="34" charset="-122"/>
                <a:ea typeface="微软雅黑" panose="020B0503020204020204" pitchFamily="34" charset="-122"/>
                <a:cs typeface="微软雅黑" panose="020B0503020204020204" pitchFamily="34" charset="-122"/>
                <a:sym typeface="+mn-ea"/>
              </a:rPr>
              <a:t>B</a:t>
            </a:r>
            <a:r>
              <a:rPr lang="en-US" altLang="zh-CN" baseline="-25000">
                <a:latin typeface="微软雅黑" panose="020B0503020204020204" pitchFamily="34" charset="-122"/>
                <a:ea typeface="微软雅黑" panose="020B0503020204020204" pitchFamily="34" charset="-122"/>
                <a:cs typeface="微软雅黑" panose="020B0503020204020204" pitchFamily="34" charset="-122"/>
                <a:sym typeface="+mn-ea"/>
              </a:rPr>
              <a:t>t-1</a:t>
            </a:r>
            <a:r>
              <a:rPr lang="en-US" altLang="zh-CN">
                <a:latin typeface="微软雅黑" panose="020B0503020204020204" pitchFamily="34" charset="-122"/>
                <a:ea typeface="微软雅黑" panose="020B0503020204020204" pitchFamily="34" charset="-122"/>
                <a:cs typeface="微软雅黑" panose="020B0503020204020204" pitchFamily="34" charset="-122"/>
                <a:sym typeface="+mn-ea"/>
              </a:rPr>
              <a:t>/Y</a:t>
            </a:r>
            <a:r>
              <a:rPr lang="en-US" altLang="zh-CN" baseline="-25000">
                <a:latin typeface="微软雅黑" panose="020B0503020204020204" pitchFamily="34" charset="-122"/>
                <a:ea typeface="微软雅黑" panose="020B0503020204020204" pitchFamily="34" charset="-122"/>
                <a:cs typeface="微软雅黑" panose="020B0503020204020204" pitchFamily="34" charset="-122"/>
                <a:sym typeface="+mn-ea"/>
              </a:rPr>
              <a:t>t-1</a:t>
            </a:r>
            <a:r>
              <a:rPr lang="zh-CN" altLang="en-US">
                <a:latin typeface="微软雅黑" panose="020B0503020204020204" pitchFamily="34" charset="-122"/>
                <a:ea typeface="微软雅黑" panose="020B0503020204020204" pitchFamily="34" charset="-122"/>
                <a:cs typeface="微软雅黑" panose="020B0503020204020204" pitchFamily="34" charset="-122"/>
              </a:rPr>
              <a:t>移动等式左边，我们得到：</a:t>
            </a:r>
          </a:p>
        </p:txBody>
      </p:sp>
      <p:graphicFrame>
        <p:nvGraphicFramePr>
          <p:cNvPr id="4" name="对象 -2147482580"/>
          <p:cNvGraphicFramePr>
            <a:graphicFrameLocks noChangeAspect="1"/>
          </p:cNvGraphicFramePr>
          <p:nvPr/>
        </p:nvGraphicFramePr>
        <p:xfrm>
          <a:off x="1553210" y="1326515"/>
          <a:ext cx="4441190" cy="918210"/>
        </p:xfrm>
        <a:graphic>
          <a:graphicData uri="http://schemas.openxmlformats.org/presentationml/2006/ole">
            <mc:AlternateContent xmlns:mc="http://schemas.openxmlformats.org/markup-compatibility/2006">
              <mc:Choice xmlns:v="urn:schemas-microsoft-com:vml" Requires="v">
                <p:oleObj spid="_x0000_s5139" r:id="rId3" imgW="1841500" imgH="381000" progId="Equation.3">
                  <p:embed/>
                </p:oleObj>
              </mc:Choice>
              <mc:Fallback>
                <p:oleObj r:id="rId3" imgW="1841500" imgH="381000" progId="Equation.3">
                  <p:embed/>
                  <p:pic>
                    <p:nvPicPr>
                      <p:cNvPr id="0" name="图片 3075"/>
                      <p:cNvPicPr/>
                      <p:nvPr/>
                    </p:nvPicPr>
                    <p:blipFill>
                      <a:blip r:embed="rId4"/>
                      <a:stretch>
                        <a:fillRect/>
                      </a:stretch>
                    </p:blipFill>
                    <p:spPr>
                      <a:xfrm>
                        <a:off x="1553210" y="1326515"/>
                        <a:ext cx="4441190" cy="918210"/>
                      </a:xfrm>
                      <a:prstGeom prst="rect">
                        <a:avLst/>
                      </a:prstGeom>
                      <a:noFill/>
                      <a:ln w="38100">
                        <a:noFill/>
                        <a:miter/>
                      </a:ln>
                    </p:spPr>
                  </p:pic>
                </p:oleObj>
              </mc:Fallback>
            </mc:AlternateContent>
          </a:graphicData>
        </a:graphic>
      </p:graphicFrame>
      <p:sp>
        <p:nvSpPr>
          <p:cNvPr id="8" name="文本框 7"/>
          <p:cNvSpPr txBox="1"/>
          <p:nvPr/>
        </p:nvSpPr>
        <p:spPr>
          <a:xfrm>
            <a:off x="6433820" y="1637030"/>
            <a:ext cx="2084705" cy="368300"/>
          </a:xfrm>
          <a:prstGeom prst="rect">
            <a:avLst/>
          </a:prstGeom>
          <a:noFill/>
        </p:spPr>
        <p:txBody>
          <a:bodyPr wrap="square" rtlCol="0">
            <a:spAutoFit/>
          </a:bodyPr>
          <a:lstStyle/>
          <a:p>
            <a:r>
              <a:rPr lang="zh-CN" altLang="en-US">
                <a:latin typeface="微软雅黑" panose="020B0503020204020204" pitchFamily="34" charset="-122"/>
                <a:ea typeface="微软雅黑" panose="020B0503020204020204" pitchFamily="34" charset="-122"/>
                <a:cs typeface="微软雅黑" panose="020B0503020204020204" pitchFamily="34" charset="-122"/>
              </a:rPr>
              <a:t>（</a:t>
            </a:r>
            <a:r>
              <a:rPr lang="en-US" altLang="zh-CN">
                <a:latin typeface="微软雅黑" panose="020B0503020204020204" pitchFamily="34" charset="-122"/>
                <a:ea typeface="微软雅黑" panose="020B0503020204020204" pitchFamily="34" charset="-122"/>
                <a:cs typeface="微软雅黑" panose="020B0503020204020204" pitchFamily="34" charset="-122"/>
              </a:rPr>
              <a:t>6</a:t>
            </a:r>
            <a:r>
              <a:rPr lang="zh-CN" altLang="en-US">
                <a:latin typeface="微软雅黑" panose="020B0503020204020204" pitchFamily="34" charset="-122"/>
                <a:ea typeface="微软雅黑" panose="020B0503020204020204" pitchFamily="34" charset="-122"/>
                <a:cs typeface="微软雅黑" panose="020B0503020204020204" pitchFamily="34" charset="-122"/>
              </a:rPr>
              <a:t>）</a:t>
            </a:r>
          </a:p>
        </p:txBody>
      </p:sp>
      <p:sp>
        <p:nvSpPr>
          <p:cNvPr id="5" name="文本框 4"/>
          <p:cNvSpPr txBox="1"/>
          <p:nvPr/>
        </p:nvSpPr>
        <p:spPr>
          <a:xfrm>
            <a:off x="1002030" y="2303145"/>
            <a:ext cx="6092825" cy="368300"/>
          </a:xfrm>
          <a:prstGeom prst="rect">
            <a:avLst/>
          </a:prstGeom>
          <a:noFill/>
        </p:spPr>
        <p:txBody>
          <a:bodyPr wrap="square" rtlCol="0">
            <a:spAutoFit/>
          </a:bodyPr>
          <a:lstStyle/>
          <a:p>
            <a:r>
              <a:rPr lang="zh-CN" altLang="en-US">
                <a:latin typeface="微软雅黑" panose="020B0503020204020204" pitchFamily="34" charset="-122"/>
                <a:ea typeface="微软雅黑" panose="020B0503020204020204" pitchFamily="34" charset="-122"/>
                <a:cs typeface="微软雅黑" panose="020B0503020204020204" pitchFamily="34" charset="-122"/>
              </a:rPr>
              <a:t>如果</a:t>
            </a:r>
            <a:r>
              <a:rPr lang="en-US" altLang="zh-CN">
                <a:latin typeface="微软雅黑" panose="020B0503020204020204" pitchFamily="34" charset="-122"/>
                <a:ea typeface="微软雅黑" panose="020B0503020204020204" pitchFamily="34" charset="-122"/>
                <a:cs typeface="微软雅黑" panose="020B0503020204020204" pitchFamily="34" charset="-122"/>
              </a:rPr>
              <a:t>g</a:t>
            </a:r>
            <a:r>
              <a:rPr lang="zh-CN" altLang="en-US">
                <a:latin typeface="微软雅黑" panose="020B0503020204020204" pitchFamily="34" charset="-122"/>
                <a:ea typeface="微软雅黑" panose="020B0503020204020204" pitchFamily="34" charset="-122"/>
                <a:cs typeface="微软雅黑" panose="020B0503020204020204" pitchFamily="34" charset="-122"/>
              </a:rPr>
              <a:t>比较小的话，上式还可以进一步简化成：</a:t>
            </a:r>
          </a:p>
        </p:txBody>
      </p:sp>
      <p:graphicFrame>
        <p:nvGraphicFramePr>
          <p:cNvPr id="6" name="对象 -2147482578"/>
          <p:cNvGraphicFramePr>
            <a:graphicFrameLocks noChangeAspect="1"/>
          </p:cNvGraphicFramePr>
          <p:nvPr/>
        </p:nvGraphicFramePr>
        <p:xfrm>
          <a:off x="1557655" y="2819400"/>
          <a:ext cx="4207510" cy="881380"/>
        </p:xfrm>
        <a:graphic>
          <a:graphicData uri="http://schemas.openxmlformats.org/presentationml/2006/ole">
            <mc:AlternateContent xmlns:mc="http://schemas.openxmlformats.org/markup-compatibility/2006">
              <mc:Choice xmlns:v="urn:schemas-microsoft-com:vml" Requires="v">
                <p:oleObj spid="_x0000_s5140" r:id="rId5" imgW="1816100" imgH="381000" progId="Equation.3">
                  <p:embed/>
                </p:oleObj>
              </mc:Choice>
              <mc:Fallback>
                <p:oleObj r:id="rId5" imgW="1816100" imgH="381000" progId="Equation.3">
                  <p:embed/>
                  <p:pic>
                    <p:nvPicPr>
                      <p:cNvPr id="0" name="图片 4"/>
                      <p:cNvPicPr/>
                      <p:nvPr/>
                    </p:nvPicPr>
                    <p:blipFill>
                      <a:blip r:embed="rId6"/>
                      <a:stretch>
                        <a:fillRect/>
                      </a:stretch>
                    </p:blipFill>
                    <p:spPr>
                      <a:xfrm>
                        <a:off x="1557655" y="2819400"/>
                        <a:ext cx="4207510" cy="881380"/>
                      </a:xfrm>
                      <a:prstGeom prst="rect">
                        <a:avLst/>
                      </a:prstGeom>
                      <a:noFill/>
                      <a:ln w="38100">
                        <a:noFill/>
                        <a:miter/>
                      </a:ln>
                    </p:spPr>
                  </p:pic>
                </p:oleObj>
              </mc:Fallback>
            </mc:AlternateContent>
          </a:graphicData>
        </a:graphic>
      </p:graphicFrame>
      <p:sp>
        <p:nvSpPr>
          <p:cNvPr id="9" name="文本框 8"/>
          <p:cNvSpPr txBox="1"/>
          <p:nvPr/>
        </p:nvSpPr>
        <p:spPr>
          <a:xfrm>
            <a:off x="6336665" y="3129915"/>
            <a:ext cx="2084705" cy="368300"/>
          </a:xfrm>
          <a:prstGeom prst="rect">
            <a:avLst/>
          </a:prstGeom>
          <a:noFill/>
        </p:spPr>
        <p:txBody>
          <a:bodyPr wrap="square" rtlCol="0">
            <a:spAutoFit/>
          </a:bodyPr>
          <a:lstStyle/>
          <a:p>
            <a:r>
              <a:rPr lang="zh-CN" altLang="en-US">
                <a:latin typeface="微软雅黑" panose="020B0503020204020204" pitchFamily="34" charset="-122"/>
                <a:ea typeface="微软雅黑" panose="020B0503020204020204" pitchFamily="34" charset="-122"/>
                <a:cs typeface="微软雅黑" panose="020B0503020204020204" pitchFamily="34" charset="-122"/>
              </a:rPr>
              <a:t>（</a:t>
            </a:r>
            <a:r>
              <a:rPr lang="en-US" altLang="zh-CN">
                <a:latin typeface="微软雅黑" panose="020B0503020204020204" pitchFamily="34" charset="-122"/>
                <a:ea typeface="微软雅黑" panose="020B0503020204020204" pitchFamily="34" charset="-122"/>
                <a:cs typeface="微软雅黑" panose="020B0503020204020204" pitchFamily="34" charset="-122"/>
              </a:rPr>
              <a:t>7</a:t>
            </a:r>
            <a:r>
              <a:rPr lang="zh-CN" altLang="en-US">
                <a:latin typeface="微软雅黑" panose="020B0503020204020204" pitchFamily="34" charset="-122"/>
                <a:ea typeface="微软雅黑" panose="020B0503020204020204" pitchFamily="34" charset="-122"/>
                <a:cs typeface="微软雅黑" panose="020B0503020204020204" pitchFamily="34" charset="-122"/>
              </a:rPr>
              <a:t>）</a:t>
            </a:r>
          </a:p>
        </p:txBody>
      </p:sp>
      <p:sp>
        <p:nvSpPr>
          <p:cNvPr id="13" name="文本框 12"/>
          <p:cNvSpPr txBox="1"/>
          <p:nvPr/>
        </p:nvSpPr>
        <p:spPr>
          <a:xfrm>
            <a:off x="425450" y="3804285"/>
            <a:ext cx="8393430" cy="911860"/>
          </a:xfrm>
          <a:prstGeom prst="rect">
            <a:avLst/>
          </a:prstGeom>
          <a:noFill/>
        </p:spPr>
        <p:txBody>
          <a:bodyPr wrap="square" rtlCol="0">
            <a:spAutoFit/>
          </a:bodyPr>
          <a:lstStyle/>
          <a:p>
            <a:pPr indent="457200" algn="just" fontAlgn="auto">
              <a:lnSpc>
                <a:spcPts val="32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从公式（7）可以看到，</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债务负担率变化主要取决于</a:t>
            </a:r>
            <a:r>
              <a:rPr lang="en-US" altLang="zh-CN"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r</a:t>
            </a:r>
            <a:r>
              <a:rPr lang="zh-CN" altLang="en-US"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a:t>
            </a:r>
            <a:r>
              <a:rPr lang="en-US" altLang="zh-CN"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g</a:t>
            </a:r>
            <a:r>
              <a:rPr lang="zh-CN" altLang="en-US"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，初始债务负担率（</a:t>
            </a:r>
            <a:r>
              <a:rPr lang="en-US" altLang="zh-CN" b="1">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B</a:t>
            </a:r>
            <a:r>
              <a:rPr lang="en-US" altLang="zh-CN" b="1" baseline="-2500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t-1</a:t>
            </a:r>
            <a:r>
              <a:rPr lang="en-US" altLang="zh-CN" b="1">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/Y</a:t>
            </a:r>
            <a:r>
              <a:rPr lang="en-US" altLang="zh-CN" b="1" baseline="-2500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t-1</a:t>
            </a:r>
            <a:r>
              <a:rPr lang="zh-CN" altLang="en-US"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）和基本赤字率（</a:t>
            </a:r>
            <a:r>
              <a:rPr lang="zh-CN" altLang="en-US" b="1">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b="1">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G</a:t>
            </a:r>
            <a:r>
              <a:rPr lang="en-US" altLang="zh-CN" b="1" baseline="-2500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t</a:t>
            </a:r>
            <a:r>
              <a:rPr lang="en-US" altLang="zh-CN" b="1">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-T</a:t>
            </a:r>
            <a:r>
              <a:rPr lang="en-US" altLang="zh-CN" b="1" baseline="-2500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t</a:t>
            </a:r>
            <a:r>
              <a:rPr lang="zh-CN" altLang="en-US" b="1">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b="1">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 Y</a:t>
            </a:r>
            <a:r>
              <a:rPr lang="en-US" altLang="zh-CN" b="1" baseline="-2500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t</a:t>
            </a:r>
            <a:r>
              <a:rPr lang="zh-CN" altLang="en-US"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923ED49-D744-4066-8B28-E413A5EA25A0}" type="slidenum">
              <a:rPr lang="zh-CN" altLang="en-US" smtClean="0"/>
              <a:t>7</a:t>
            </a:fld>
            <a:endParaRPr lang="zh-CN" altLang="en-US"/>
          </a:p>
        </p:txBody>
      </p:sp>
      <p:sp>
        <p:nvSpPr>
          <p:cNvPr id="3" name="文本框 2"/>
          <p:cNvSpPr txBox="1"/>
          <p:nvPr/>
        </p:nvSpPr>
        <p:spPr>
          <a:xfrm>
            <a:off x="271780" y="692150"/>
            <a:ext cx="8682355" cy="5233670"/>
          </a:xfrm>
          <a:prstGeom prst="rect">
            <a:avLst/>
          </a:prstGeom>
          <a:noFill/>
        </p:spPr>
        <p:txBody>
          <a:bodyPr wrap="square" rtlCol="0">
            <a:spAutoFit/>
          </a:bodyPr>
          <a:lstStyle/>
          <a:p>
            <a:pPr indent="457200" algn="just" fontAlgn="auto">
              <a:lnSpc>
                <a:spcPts val="29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在经合组织国家（OECD）过去几十年的时间，所有这</a:t>
            </a:r>
            <a:r>
              <a:rPr lang="zh-CN" altLang="en-US" b="1">
                <a:latin typeface="微软雅黑" panose="020B0503020204020204" pitchFamily="34" charset="-122"/>
                <a:ea typeface="微软雅黑" panose="020B0503020204020204" pitchFamily="34" charset="-122"/>
                <a:cs typeface="微软雅黑" panose="020B0503020204020204" pitchFamily="34" charset="-122"/>
              </a:rPr>
              <a:t>4个因素在债务负担率的演变中都发挥了作用</a:t>
            </a:r>
            <a:r>
              <a:rPr lang="zh-CN" altLang="en-US">
                <a:latin typeface="微软雅黑" panose="020B0503020204020204" pitchFamily="34" charset="-122"/>
                <a:ea typeface="微软雅黑" panose="020B0503020204020204" pitchFamily="34" charset="-122"/>
                <a:cs typeface="微软雅黑" panose="020B0503020204020204" pitchFamily="34" charset="-122"/>
              </a:rPr>
              <a:t>：</a:t>
            </a:r>
          </a:p>
          <a:p>
            <a:pPr indent="457200" algn="just" fontAlgn="auto">
              <a:lnSpc>
                <a:spcPts val="29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（1）20世纪60年代，各国GDP增长率远高于实际利率，即</a:t>
            </a:r>
            <a:r>
              <a:rPr lang="en-US" altLang="zh-CN">
                <a:latin typeface="微软雅黑" panose="020B0503020204020204" pitchFamily="34" charset="-122"/>
                <a:ea typeface="微软雅黑" panose="020B0503020204020204" pitchFamily="34" charset="-122"/>
                <a:cs typeface="微软雅黑" panose="020B0503020204020204" pitchFamily="34" charset="-122"/>
              </a:rPr>
              <a:t>(r-g&lt;0)</a:t>
            </a:r>
            <a:r>
              <a:rPr lang="zh-CN" altLang="en-US">
                <a:latin typeface="微软雅黑" panose="020B0503020204020204" pitchFamily="34" charset="-122"/>
                <a:ea typeface="微软雅黑" panose="020B0503020204020204" pitchFamily="34" charset="-122"/>
                <a:cs typeface="微软雅黑" panose="020B0503020204020204" pitchFamily="34" charset="-122"/>
              </a:rPr>
              <a:t>。此时，这些国家不需要很大的基本财政盈余，就能够有效降低其债务负担率。</a:t>
            </a:r>
          </a:p>
          <a:p>
            <a:pPr indent="457200" algn="just" fontAlgn="auto">
              <a:lnSpc>
                <a:spcPts val="29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（2）20世纪70年代，各国GDP增长率很低，实际利率却更低，所以</a:t>
            </a:r>
            <a:r>
              <a:rPr lang="en-US" altLang="zh-CN">
                <a:latin typeface="微软雅黑" panose="020B0503020204020204" pitchFamily="34" charset="-122"/>
                <a:ea typeface="微软雅黑" panose="020B0503020204020204" pitchFamily="34" charset="-122"/>
                <a:cs typeface="微软雅黑" panose="020B0503020204020204" pitchFamily="34" charset="-122"/>
                <a:sym typeface="+mn-ea"/>
              </a:rPr>
              <a:t>(r-g&lt;0)</a:t>
            </a:r>
            <a:r>
              <a:rPr lang="zh-CN" altLang="en-US">
                <a:latin typeface="微软雅黑" panose="020B0503020204020204" pitchFamily="34" charset="-122"/>
                <a:ea typeface="微软雅黑" panose="020B0503020204020204" pitchFamily="34" charset="-122"/>
                <a:cs typeface="微软雅黑" panose="020B0503020204020204" pitchFamily="34" charset="-122"/>
              </a:rPr>
              <a:t>。结果，多数国家的债务负担率持续下降。</a:t>
            </a:r>
          </a:p>
          <a:p>
            <a:pPr indent="457200" algn="just" fontAlgn="auto">
              <a:lnSpc>
                <a:spcPts val="29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（3）20世纪80年代，各国GDP增长率依然低迷，但实际利率有所提高，所以</a:t>
            </a:r>
            <a:r>
              <a:rPr lang="en-US" altLang="zh-CN">
                <a:latin typeface="微软雅黑" panose="020B0503020204020204" pitchFamily="34" charset="-122"/>
                <a:ea typeface="微软雅黑" panose="020B0503020204020204" pitchFamily="34" charset="-122"/>
                <a:cs typeface="微软雅黑" panose="020B0503020204020204" pitchFamily="34" charset="-122"/>
                <a:sym typeface="+mn-ea"/>
              </a:rPr>
              <a:t>(r-g&gt;0)</a:t>
            </a:r>
            <a:r>
              <a:rPr lang="zh-CN" altLang="en-US">
                <a:latin typeface="微软雅黑" panose="020B0503020204020204" pitchFamily="34" charset="-122"/>
                <a:ea typeface="微软雅黑" panose="020B0503020204020204" pitchFamily="34" charset="-122"/>
                <a:cs typeface="微软雅黑" panose="020B0503020204020204" pitchFamily="34" charset="-122"/>
              </a:rPr>
              <a:t>。此时，如果各国能够形成较大的财政盈余（</a:t>
            </a:r>
            <a:r>
              <a:rPr lang="zh-CN" altLang="en-US">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a:latin typeface="微软雅黑" panose="020B0503020204020204" pitchFamily="34" charset="-122"/>
                <a:ea typeface="微软雅黑" panose="020B0503020204020204" pitchFamily="34" charset="-122"/>
                <a:cs typeface="微软雅黑" panose="020B0503020204020204" pitchFamily="34" charset="-122"/>
                <a:sym typeface="+mn-ea"/>
              </a:rPr>
              <a:t>G</a:t>
            </a:r>
            <a:r>
              <a:rPr lang="en-US" altLang="zh-CN" baseline="-25000">
                <a:latin typeface="微软雅黑" panose="020B0503020204020204" pitchFamily="34" charset="-122"/>
                <a:ea typeface="微软雅黑" panose="020B0503020204020204" pitchFamily="34" charset="-122"/>
                <a:cs typeface="微软雅黑" panose="020B0503020204020204" pitchFamily="34" charset="-122"/>
                <a:sym typeface="+mn-ea"/>
              </a:rPr>
              <a:t>t</a:t>
            </a:r>
            <a:r>
              <a:rPr lang="en-US" altLang="zh-CN">
                <a:latin typeface="微软雅黑" panose="020B0503020204020204" pitchFamily="34" charset="-122"/>
                <a:ea typeface="微软雅黑" panose="020B0503020204020204" pitchFamily="34" charset="-122"/>
                <a:cs typeface="微软雅黑" panose="020B0503020204020204" pitchFamily="34" charset="-122"/>
                <a:sym typeface="+mn-ea"/>
              </a:rPr>
              <a:t>-T</a:t>
            </a:r>
            <a:r>
              <a:rPr lang="en-US" altLang="zh-CN" baseline="-25000">
                <a:latin typeface="微软雅黑" panose="020B0503020204020204" pitchFamily="34" charset="-122"/>
                <a:ea typeface="微软雅黑" panose="020B0503020204020204" pitchFamily="34" charset="-122"/>
                <a:cs typeface="微软雅黑" panose="020B0503020204020204" pitchFamily="34" charset="-122"/>
                <a:sym typeface="+mn-ea"/>
              </a:rPr>
              <a:t>t</a:t>
            </a:r>
            <a:r>
              <a:rPr lang="zh-CN" altLang="en-US">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a:latin typeface="微软雅黑" panose="020B0503020204020204" pitchFamily="34" charset="-122"/>
                <a:ea typeface="微软雅黑" panose="020B0503020204020204" pitchFamily="34" charset="-122"/>
                <a:cs typeface="微软雅黑" panose="020B0503020204020204" pitchFamily="34" charset="-122"/>
                <a:sym typeface="+mn-ea"/>
              </a:rPr>
              <a:t>/ Y</a:t>
            </a:r>
            <a:r>
              <a:rPr lang="en-US" altLang="zh-CN" baseline="-25000">
                <a:latin typeface="微软雅黑" panose="020B0503020204020204" pitchFamily="34" charset="-122"/>
                <a:ea typeface="微软雅黑" panose="020B0503020204020204" pitchFamily="34" charset="-122"/>
                <a:cs typeface="微软雅黑" panose="020B0503020204020204" pitchFamily="34" charset="-122"/>
                <a:sym typeface="+mn-ea"/>
              </a:rPr>
              <a:t>t</a:t>
            </a:r>
            <a:r>
              <a:rPr lang="en-US" altLang="zh-CN">
                <a:latin typeface="微软雅黑" panose="020B0503020204020204" pitchFamily="34" charset="-122"/>
                <a:ea typeface="微软雅黑" panose="020B0503020204020204" pitchFamily="34" charset="-122"/>
                <a:cs typeface="微软雅黑" panose="020B0503020204020204" pitchFamily="34" charset="-122"/>
                <a:sym typeface="+mn-ea"/>
              </a:rPr>
              <a:t>&lt;0</a:t>
            </a:r>
            <a:r>
              <a:rPr lang="zh-CN" altLang="en-US">
                <a:latin typeface="微软雅黑" panose="020B0503020204020204" pitchFamily="34" charset="-122"/>
                <a:ea typeface="微软雅黑" panose="020B0503020204020204" pitchFamily="34" charset="-122"/>
                <a:cs typeface="微软雅黑" panose="020B0503020204020204" pitchFamily="34" charset="-122"/>
              </a:rPr>
              <a:t>），那么债务负担率将保持不变或降低。实际上，这一时期的财政盈余并未出现，导致各国的债务负担率迅速恶化。</a:t>
            </a:r>
          </a:p>
          <a:p>
            <a:pPr indent="457200" algn="just" fontAlgn="auto">
              <a:lnSpc>
                <a:spcPts val="29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（4）20世纪90年代，各国GDP增长率依然较低而实际利率较高，所以</a:t>
            </a:r>
            <a:r>
              <a:rPr lang="en-US" altLang="zh-CN">
                <a:latin typeface="微软雅黑" panose="020B0503020204020204" pitchFamily="34" charset="-122"/>
                <a:ea typeface="微软雅黑" panose="020B0503020204020204" pitchFamily="34" charset="-122"/>
                <a:cs typeface="微软雅黑" panose="020B0503020204020204" pitchFamily="34" charset="-122"/>
                <a:sym typeface="+mn-ea"/>
              </a:rPr>
              <a:t>(r-g&gt;0)</a:t>
            </a:r>
            <a:r>
              <a:rPr lang="zh-CN" altLang="en-US">
                <a:latin typeface="微软雅黑" panose="020B0503020204020204" pitchFamily="34" charset="-122"/>
                <a:ea typeface="微软雅黑" panose="020B0503020204020204" pitchFamily="34" charset="-122"/>
                <a:cs typeface="微软雅黑" panose="020B0503020204020204" pitchFamily="34" charset="-122"/>
              </a:rPr>
              <a:t>。此时，各国通过控制财政赤字，形成了一定的财政盈余（</a:t>
            </a:r>
            <a:r>
              <a:rPr lang="zh-CN" altLang="en-US">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a:latin typeface="微软雅黑" panose="020B0503020204020204" pitchFamily="34" charset="-122"/>
                <a:ea typeface="微软雅黑" panose="020B0503020204020204" pitchFamily="34" charset="-122"/>
                <a:cs typeface="微软雅黑" panose="020B0503020204020204" pitchFamily="34" charset="-122"/>
                <a:sym typeface="+mn-ea"/>
              </a:rPr>
              <a:t>G</a:t>
            </a:r>
            <a:r>
              <a:rPr lang="en-US" altLang="zh-CN" baseline="-25000">
                <a:latin typeface="微软雅黑" panose="020B0503020204020204" pitchFamily="34" charset="-122"/>
                <a:ea typeface="微软雅黑" panose="020B0503020204020204" pitchFamily="34" charset="-122"/>
                <a:cs typeface="微软雅黑" panose="020B0503020204020204" pitchFamily="34" charset="-122"/>
                <a:sym typeface="+mn-ea"/>
              </a:rPr>
              <a:t>t</a:t>
            </a:r>
            <a:r>
              <a:rPr lang="en-US" altLang="zh-CN">
                <a:latin typeface="微软雅黑" panose="020B0503020204020204" pitchFamily="34" charset="-122"/>
                <a:ea typeface="微软雅黑" panose="020B0503020204020204" pitchFamily="34" charset="-122"/>
                <a:cs typeface="微软雅黑" panose="020B0503020204020204" pitchFamily="34" charset="-122"/>
                <a:sym typeface="+mn-ea"/>
              </a:rPr>
              <a:t>-T</a:t>
            </a:r>
            <a:r>
              <a:rPr lang="en-US" altLang="zh-CN" baseline="-25000">
                <a:latin typeface="微软雅黑" panose="020B0503020204020204" pitchFamily="34" charset="-122"/>
                <a:ea typeface="微软雅黑" panose="020B0503020204020204" pitchFamily="34" charset="-122"/>
                <a:cs typeface="微软雅黑" panose="020B0503020204020204" pitchFamily="34" charset="-122"/>
                <a:sym typeface="+mn-ea"/>
              </a:rPr>
              <a:t>t</a:t>
            </a:r>
            <a:r>
              <a:rPr lang="zh-CN" altLang="en-US">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a:latin typeface="微软雅黑" panose="020B0503020204020204" pitchFamily="34" charset="-122"/>
                <a:ea typeface="微软雅黑" panose="020B0503020204020204" pitchFamily="34" charset="-122"/>
                <a:cs typeface="微软雅黑" panose="020B0503020204020204" pitchFamily="34" charset="-122"/>
                <a:sym typeface="+mn-ea"/>
              </a:rPr>
              <a:t>/ Y</a:t>
            </a:r>
            <a:r>
              <a:rPr lang="en-US" altLang="zh-CN" baseline="-25000">
                <a:latin typeface="微软雅黑" panose="020B0503020204020204" pitchFamily="34" charset="-122"/>
                <a:ea typeface="微软雅黑" panose="020B0503020204020204" pitchFamily="34" charset="-122"/>
                <a:cs typeface="微软雅黑" panose="020B0503020204020204" pitchFamily="34" charset="-122"/>
                <a:sym typeface="+mn-ea"/>
              </a:rPr>
              <a:t>t</a:t>
            </a:r>
            <a:r>
              <a:rPr lang="en-US" altLang="zh-CN">
                <a:latin typeface="微软雅黑" panose="020B0503020204020204" pitchFamily="34" charset="-122"/>
                <a:ea typeface="微软雅黑" panose="020B0503020204020204" pitchFamily="34" charset="-122"/>
                <a:cs typeface="微软雅黑" panose="020B0503020204020204" pitchFamily="34" charset="-122"/>
                <a:sym typeface="+mn-ea"/>
              </a:rPr>
              <a:t>&lt;0</a:t>
            </a:r>
            <a:r>
              <a:rPr lang="zh-CN" altLang="en-US">
                <a:latin typeface="微软雅黑" panose="020B0503020204020204" pitchFamily="34" charset="-122"/>
                <a:ea typeface="微软雅黑" panose="020B0503020204020204" pitchFamily="34" charset="-122"/>
                <a:cs typeface="微软雅黑" panose="020B0503020204020204" pitchFamily="34" charset="-122"/>
              </a:rPr>
              <a:t>）。因此，90年代后期，许多国家的债务负担率都有所改善。</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a:xfrm>
            <a:off x="6543040" y="6139180"/>
            <a:ext cx="2133600" cy="365125"/>
          </a:xfrm>
        </p:spPr>
        <p:txBody>
          <a:bodyPr/>
          <a:lstStyle/>
          <a:p>
            <a:fld id="{F923ED49-D744-4066-8B28-E413A5EA25A0}" type="slidenum">
              <a:rPr lang="zh-CN" altLang="en-US" smtClean="0"/>
              <a:t>8</a:t>
            </a:fld>
            <a:endParaRPr lang="zh-CN" altLang="en-US"/>
          </a:p>
        </p:txBody>
      </p:sp>
      <p:sp>
        <p:nvSpPr>
          <p:cNvPr id="3" name="文本框 2"/>
          <p:cNvSpPr txBox="1"/>
          <p:nvPr/>
        </p:nvSpPr>
        <p:spPr>
          <a:xfrm>
            <a:off x="358140" y="753745"/>
            <a:ext cx="6846570" cy="521970"/>
          </a:xfrm>
          <a:prstGeom prst="rect">
            <a:avLst/>
          </a:prstGeom>
          <a:noFill/>
        </p:spPr>
        <p:txBody>
          <a:bodyPr wrap="square" rtlCol="0">
            <a:spAutoFit/>
          </a:bodyPr>
          <a:lstStyle/>
          <a:p>
            <a:r>
              <a:rPr lang="zh-CN" altLang="en-US" sz="2800" b="1">
                <a:latin typeface="微软雅黑" panose="020B0503020204020204" pitchFamily="34" charset="-122"/>
                <a:ea typeface="微软雅黑" panose="020B0503020204020204" pitchFamily="34" charset="-122"/>
                <a:cs typeface="微软雅黑" panose="020B0503020204020204" pitchFamily="34" charset="-122"/>
              </a:rPr>
              <a:t>二、赤字率（deficit-to-GDP ratio）</a:t>
            </a:r>
          </a:p>
        </p:txBody>
      </p:sp>
      <p:sp>
        <p:nvSpPr>
          <p:cNvPr id="4" name="文本框 3"/>
          <p:cNvSpPr txBox="1"/>
          <p:nvPr/>
        </p:nvSpPr>
        <p:spPr>
          <a:xfrm>
            <a:off x="222250" y="1271270"/>
            <a:ext cx="8554085" cy="732155"/>
          </a:xfrm>
          <a:prstGeom prst="rect">
            <a:avLst/>
          </a:prstGeom>
          <a:noFill/>
        </p:spPr>
        <p:txBody>
          <a:bodyPr wrap="square" rtlCol="0">
            <a:spAutoFit/>
          </a:bodyPr>
          <a:lstStyle/>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zh-CN" altLang="en-US"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赤字率</a:t>
            </a:r>
            <a:r>
              <a:rPr lang="zh-CN" altLang="en-US"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rPr>
              <a:t>D</a:t>
            </a:r>
            <a:r>
              <a:rPr lang="en-US" altLang="zh-CN" baseline="-25000" dirty="0">
                <a:latin typeface="微软雅黑" panose="020B0503020204020204" pitchFamily="34" charset="-122"/>
                <a:ea typeface="微软雅黑" panose="020B0503020204020204" pitchFamily="34" charset="-122"/>
                <a:cs typeface="微软雅黑" panose="020B0503020204020204" pitchFamily="34" charset="-122"/>
                <a:sym typeface="+mn-ea"/>
              </a:rPr>
              <a:t>t</a:t>
            </a:r>
            <a:r>
              <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dirty="0" err="1">
                <a:latin typeface="微软雅黑" panose="020B0503020204020204" pitchFamily="34" charset="-122"/>
                <a:ea typeface="微软雅黑" panose="020B0503020204020204" pitchFamily="34" charset="-122"/>
                <a:cs typeface="微软雅黑" panose="020B0503020204020204" pitchFamily="34" charset="-122"/>
                <a:sym typeface="+mn-ea"/>
              </a:rPr>
              <a:t>Y</a:t>
            </a:r>
            <a:r>
              <a:rPr lang="en-US" altLang="zh-CN" baseline="-25000" dirty="0" err="1">
                <a:latin typeface="微软雅黑" panose="020B0503020204020204" pitchFamily="34" charset="-122"/>
                <a:ea typeface="微软雅黑" panose="020B0503020204020204" pitchFamily="34" charset="-122"/>
                <a:cs typeface="微软雅黑" panose="020B0503020204020204" pitchFamily="34" charset="-122"/>
                <a:sym typeface="+mn-ea"/>
              </a:rPr>
              <a:t>t</a:t>
            </a:r>
            <a:r>
              <a:rPr lang="zh-CN" altLang="en-US" dirty="0">
                <a:latin typeface="微软雅黑" panose="020B0503020204020204" pitchFamily="34" charset="-122"/>
                <a:ea typeface="微软雅黑" panose="020B0503020204020204" pitchFamily="34" charset="-122"/>
                <a:cs typeface="微软雅黑" panose="020B0503020204020204" pitchFamily="34" charset="-122"/>
              </a:rPr>
              <a:t>）也是一个国际上通用的考察财政状况最常见的重要指标。结合公式（2）和公式（6），我们得到：</a:t>
            </a:r>
          </a:p>
        </p:txBody>
      </p:sp>
      <p:graphicFrame>
        <p:nvGraphicFramePr>
          <p:cNvPr id="5" name="对象 -2147482566"/>
          <p:cNvGraphicFramePr>
            <a:graphicFrameLocks noChangeAspect="1"/>
          </p:cNvGraphicFramePr>
          <p:nvPr/>
        </p:nvGraphicFramePr>
        <p:xfrm>
          <a:off x="915670" y="2106295"/>
          <a:ext cx="5603240" cy="989330"/>
        </p:xfrm>
        <a:graphic>
          <a:graphicData uri="http://schemas.openxmlformats.org/presentationml/2006/ole">
            <mc:AlternateContent xmlns:mc="http://schemas.openxmlformats.org/markup-compatibility/2006">
              <mc:Choice xmlns:v="urn:schemas-microsoft-com:vml" Requires="v">
                <p:oleObj spid="_x0000_s6155" r:id="rId3" imgW="2146300" imgH="381000" progId="Equation.3">
                  <p:embed/>
                </p:oleObj>
              </mc:Choice>
              <mc:Fallback>
                <p:oleObj r:id="rId3" imgW="2146300" imgH="381000" progId="Equation.3">
                  <p:embed/>
                  <p:pic>
                    <p:nvPicPr>
                      <p:cNvPr id="0" name="图片 3075"/>
                      <p:cNvPicPr/>
                      <p:nvPr/>
                    </p:nvPicPr>
                    <p:blipFill>
                      <a:blip r:embed="rId4"/>
                      <a:stretch>
                        <a:fillRect/>
                      </a:stretch>
                    </p:blipFill>
                    <p:spPr>
                      <a:xfrm>
                        <a:off x="915670" y="2106295"/>
                        <a:ext cx="5603240" cy="989330"/>
                      </a:xfrm>
                      <a:prstGeom prst="rect">
                        <a:avLst/>
                      </a:prstGeom>
                      <a:noFill/>
                      <a:ln w="38100">
                        <a:noFill/>
                        <a:miter/>
                      </a:ln>
                    </p:spPr>
                  </p:pic>
                </p:oleObj>
              </mc:Fallback>
            </mc:AlternateContent>
          </a:graphicData>
        </a:graphic>
      </p:graphicFrame>
      <p:sp>
        <p:nvSpPr>
          <p:cNvPr id="6" name="文本框 5"/>
          <p:cNvSpPr txBox="1"/>
          <p:nvPr/>
        </p:nvSpPr>
        <p:spPr>
          <a:xfrm>
            <a:off x="334010" y="3124835"/>
            <a:ext cx="8360410" cy="2027555"/>
          </a:xfrm>
          <a:prstGeom prst="rect">
            <a:avLst/>
          </a:prstGeom>
          <a:noFill/>
        </p:spPr>
        <p:txBody>
          <a:bodyPr wrap="square" rtlCol="0">
            <a:spAutoFit/>
          </a:bodyPr>
          <a:lstStyle/>
          <a:p>
            <a:pPr indent="457200" algn="just" fontAlgn="auto">
              <a:lnSpc>
                <a:spcPts val="2900"/>
              </a:lnSpc>
              <a:spcAft>
                <a:spcPts val="600"/>
              </a:spcAft>
              <a:buClrTx/>
              <a:buSzTx/>
              <a:buFontTx/>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从上述公式可以看出，</a:t>
            </a:r>
            <a:r>
              <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赤字是</a:t>
            </a:r>
            <a:r>
              <a:rPr lang="zh-CN" altLang="en-US">
                <a:latin typeface="微软雅黑" panose="020B0503020204020204" pitchFamily="34" charset="-122"/>
                <a:ea typeface="微软雅黑" panose="020B0503020204020204" pitchFamily="34" charset="-122"/>
                <a:cs typeface="微软雅黑" panose="020B0503020204020204" pitchFamily="34" charset="-122"/>
              </a:rPr>
              <a:t>债务负担的年度变化量，赤字率是债务负担率的年度变化率。</a:t>
            </a:r>
          </a:p>
          <a:p>
            <a:pPr indent="457200" algn="just" fontAlgn="auto">
              <a:lnSpc>
                <a:spcPts val="2900"/>
              </a:lnSpc>
              <a:spcAft>
                <a:spcPts val="600"/>
              </a:spcAft>
              <a:buClrTx/>
              <a:buSzTx/>
              <a:buFontTx/>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因此，赤字率在经济意义上与债务负担率并没有实质性上的区别。只不过赤字率反映的是当年的财政赤字以及由此引发的债务负担率的变化，而债务负担率则是政府在历史上所有的未偿还债务总和。</a:t>
            </a:r>
          </a:p>
        </p:txBody>
      </p:sp>
      <p:sp>
        <p:nvSpPr>
          <p:cNvPr id="7" name="文本框 6"/>
          <p:cNvSpPr txBox="1"/>
          <p:nvPr/>
        </p:nvSpPr>
        <p:spPr>
          <a:xfrm>
            <a:off x="123825" y="5801995"/>
            <a:ext cx="8470265" cy="732155"/>
          </a:xfrm>
          <a:prstGeom prst="rect">
            <a:avLst/>
          </a:prstGeom>
          <a:noFill/>
        </p:spPr>
        <p:txBody>
          <a:bodyPr wrap="square" rtlCol="0">
            <a:spAutoFit/>
          </a:bodyPr>
          <a:lstStyle/>
          <a:p>
            <a:pPr indent="457200" algn="just" fontAlgn="auto">
              <a:lnSpc>
                <a:spcPts val="2500"/>
              </a:lnSpc>
              <a:spcAft>
                <a:spcPts val="600"/>
              </a:spcAft>
              <a:extLst>
                <a:ext uri="{35155182-B16C-46BC-9424-99874614C6A1}">
                  <wpsdc:indentchars xmln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政府财政赤字与债务是否会形成实质性的财政支付压力，还要看公债的利率高低、公债的利息支出规模及其占比。</a:t>
            </a:r>
          </a:p>
        </p:txBody>
      </p:sp>
      <p:sp>
        <p:nvSpPr>
          <p:cNvPr id="8" name="文本框 7"/>
          <p:cNvSpPr txBox="1"/>
          <p:nvPr/>
        </p:nvSpPr>
        <p:spPr>
          <a:xfrm>
            <a:off x="396875" y="5324475"/>
            <a:ext cx="6415405" cy="521970"/>
          </a:xfrm>
          <a:prstGeom prst="rect">
            <a:avLst/>
          </a:prstGeom>
          <a:noFill/>
        </p:spPr>
        <p:txBody>
          <a:bodyPr wrap="square" rtlCol="0">
            <a:spAutoFit/>
          </a:bodyPr>
          <a:lstStyle/>
          <a:p>
            <a:r>
              <a:rPr lang="zh-CN" altLang="en-US" sz="2800" b="1">
                <a:latin typeface="微软雅黑" panose="020B0503020204020204" pitchFamily="34" charset="-122"/>
                <a:ea typeface="微软雅黑" panose="020B0503020204020204" pitchFamily="34" charset="-122"/>
                <a:sym typeface="+mn-ea"/>
              </a:rPr>
              <a:t>三、公债利息支出及其占比</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t>9</a:t>
            </a:fld>
            <a:endParaRPr lang="zh-CN" altLang="en-US"/>
          </a:p>
        </p:txBody>
      </p:sp>
      <p:sp>
        <p:nvSpPr>
          <p:cNvPr id="24" name="矩形 23"/>
          <p:cNvSpPr/>
          <p:nvPr/>
        </p:nvSpPr>
        <p:spPr>
          <a:xfrm>
            <a:off x="1104068" y="2708920"/>
            <a:ext cx="6935864"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1104068" y="1762547"/>
            <a:ext cx="7079878" cy="2188494"/>
            <a:chOff x="1393713" y="1161487"/>
            <a:chExt cx="10470815" cy="2745853"/>
          </a:xfrm>
        </p:grpSpPr>
        <p:sp>
          <p:nvSpPr>
            <p:cNvPr id="26" name="TextBox 25"/>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a:buNone/>
                <a:defRPr/>
              </a:pPr>
              <a:r>
                <a:rPr lang="zh-CN" altLang="en-US"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mn-ea"/>
                </a:rPr>
                <a:t>影响政府债务规模的几个因素</a:t>
              </a:r>
            </a:p>
          </p:txBody>
        </p:sp>
        <p:cxnSp>
          <p:nvCxnSpPr>
            <p:cNvPr id="27" name="直接连接符 7"/>
            <p:cNvCxnSpPr>
              <a:cxnSpLocks noChangeShapeType="1"/>
            </p:cNvCxnSpPr>
            <p:nvPr/>
          </p:nvCxnSpPr>
          <p:spPr bwMode="auto">
            <a:xfrm>
              <a:off x="1403647" y="2348880"/>
              <a:ext cx="10247891" cy="0"/>
            </a:xfrm>
            <a:prstGeom prst="line">
              <a:avLst/>
            </a:prstGeom>
            <a:ln>
              <a:solidFill>
                <a:srgbClr val="7C2326"/>
              </a:solidFill>
            </a:ln>
          </p:spPr>
          <p:style>
            <a:lnRef idx="3">
              <a:schemeClr val="accent1"/>
            </a:lnRef>
            <a:fillRef idx="0">
              <a:schemeClr val="accent1"/>
            </a:fillRef>
            <a:effectRef idx="2">
              <a:schemeClr val="accent1"/>
            </a:effectRef>
            <a:fontRef idx="minor">
              <a:schemeClr val="tx1"/>
            </a:fontRef>
          </p:style>
        </p:cxnSp>
        <p:sp>
          <p:nvSpPr>
            <p:cNvPr id="28" name="任意多边形 15"/>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Tx/>
                <a:buNone/>
              </a:pPr>
              <a:endParaRPr lang="zh-CN" altLang="en-US" sz="4800" b="1" dirty="0">
                <a:solidFill>
                  <a:schemeClr val="bg1"/>
                </a:solidFill>
                <a:latin typeface="Impact" panose="020B0806030902050204" pitchFamily="34" charset="0"/>
              </a:endParaRPr>
            </a:p>
          </p:txBody>
        </p:sp>
        <p:cxnSp>
          <p:nvCxnSpPr>
            <p:cNvPr id="29" name="直接连接符 28"/>
            <p:cNvCxnSpPr>
              <a:cxnSpLocks noChangeShapeType="1"/>
            </p:cNvCxnSpPr>
            <p:nvPr/>
          </p:nvCxnSpPr>
          <p:spPr bwMode="auto">
            <a:xfrm>
              <a:off x="1403646" y="3907340"/>
              <a:ext cx="10247892" cy="0"/>
            </a:xfrm>
            <a:prstGeom prst="line">
              <a:avLst/>
            </a:prstGeom>
            <a:ln>
              <a:solidFill>
                <a:srgbClr val="7C2326"/>
              </a:solidFill>
            </a:ln>
          </p:spPr>
          <p:style>
            <a:lnRef idx="3">
              <a:schemeClr val="accent1"/>
            </a:lnRef>
            <a:fillRef idx="0">
              <a:schemeClr val="accent1"/>
            </a:fillRef>
            <a:effectRef idx="2">
              <a:schemeClr val="accent1"/>
            </a:effectRef>
            <a:fontRef idx="minor">
              <a:schemeClr val="tx1"/>
            </a:fontRef>
          </p:style>
        </p:cxnSp>
      </p:grpSp>
      <p:sp>
        <p:nvSpPr>
          <p:cNvPr id="30" name="文本框 29"/>
          <p:cNvSpPr txBox="1"/>
          <p:nvPr/>
        </p:nvSpPr>
        <p:spPr>
          <a:xfrm>
            <a:off x="1131164" y="2026805"/>
            <a:ext cx="690880" cy="706755"/>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二</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UNIT_TABLE_BEAUTIFY" val="smartTable{3ffb1d16-341c-4c8f-a64c-7ef971b76d16}"/>
</p:tagLst>
</file>

<file path=ppt/tags/tag2.xml><?xml version="1.0" encoding="utf-8"?>
<p:tagLst xmlns:a="http://schemas.openxmlformats.org/drawingml/2006/main" xmlns:r="http://schemas.openxmlformats.org/officeDocument/2006/relationships" xmlns:p="http://schemas.openxmlformats.org/presentationml/2006/main">
  <p:tag name="KSO_WM_UNIT_TABLE_BEAUTIFY" val="smartTable{ffb04a2b-8dd6-4e13-93d2-6ead4008c4d7}"/>
</p:tagLst>
</file>

<file path=ppt/tags/tag3.xml><?xml version="1.0" encoding="utf-8"?>
<p:tagLst xmlns:a="http://schemas.openxmlformats.org/drawingml/2006/main" xmlns:r="http://schemas.openxmlformats.org/officeDocument/2006/relationships" xmlns:p="http://schemas.openxmlformats.org/presentationml/2006/main">
  <p:tag name="KSO_WM_UNIT_TABLE_BEAUTIFY" val="smartTable{bcbbb79b-648c-4e77-bfed-e7cfcd2fc858}"/>
</p:tagLst>
</file>

<file path=ppt/tags/tag4.xml><?xml version="1.0" encoding="utf-8"?>
<p:tagLst xmlns:a="http://schemas.openxmlformats.org/drawingml/2006/main" xmlns:r="http://schemas.openxmlformats.org/officeDocument/2006/relationships" xmlns:p="http://schemas.openxmlformats.org/presentationml/2006/main">
  <p:tag name="KSO_WM_UNIT_TABLE_BEAUTIFY" val="smartTable{abe448a6-a5be-4c6f-a371-e9ad184eaf79}"/>
  <p:tag name="TABLE_RECT" val="17*59.9*686*420.2"/>
  <p:tag name="TABLE_EMPHASIZE_COLOR" val="6579300"/>
  <p:tag name="TABLE_ONEKEY_SKIN_IDX" val="0"/>
  <p:tag name="TABLE_SKINIDX" val="-1"/>
  <p:tag name="TABLE_COLORIDX" val="l"/>
</p:tagLst>
</file>

<file path=ppt/tags/tag5.xml><?xml version="1.0" encoding="utf-8"?>
<p:tagLst xmlns:a="http://schemas.openxmlformats.org/drawingml/2006/main" xmlns:r="http://schemas.openxmlformats.org/officeDocument/2006/relationships" xmlns:p="http://schemas.openxmlformats.org/presentationml/2006/main">
  <p:tag name="KSO_WM_UNIT_TABLE_BEAUTIFY" val="smartTable{6bd4be17-5efb-4cee-8eac-df177f781062}"/>
</p:tagLst>
</file>

<file path=ppt/tags/tag6.xml><?xml version="1.0" encoding="utf-8"?>
<p:tagLst xmlns:a="http://schemas.openxmlformats.org/drawingml/2006/main" xmlns:r="http://schemas.openxmlformats.org/officeDocument/2006/relationships" xmlns:p="http://schemas.openxmlformats.org/presentationml/2006/main">
  <p:tag name="KSO_WM_UNIT_TABLE_BEAUTIFY" val="smartTable{5fd483b4-9079-4483-8b3d-050cd3c80cac}"/>
  <p:tag name="TABLE_RECT" val="27.4616*96.125*475.25*347.75"/>
  <p:tag name="TABLE_EMPHASIZE_COLOR" val="8684935"/>
  <p:tag name="TABLE_ONEKEY_SKIN_IDX" val="0"/>
  <p:tag name="TABLE_SKINIDX" val="-1"/>
  <p:tag name="TABLE_COLORIDX" val="l"/>
</p:tagLst>
</file>

<file path=ppt/theme/theme1.xml><?xml version="1.0" encoding="utf-8"?>
<a:theme xmlns:a="http://schemas.openxmlformats.org/drawingml/2006/main" name="2_内容提纲">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4453</Words>
  <Application>Microsoft Office PowerPoint</Application>
  <PresentationFormat>全屏显示(4:3)</PresentationFormat>
  <Paragraphs>441</Paragraphs>
  <Slides>32</Slides>
  <Notes>3</Notes>
  <HiddenSlides>0</HiddenSlides>
  <MMClips>0</MMClips>
  <ScaleCrop>false</ScaleCrop>
  <HeadingPairs>
    <vt:vector size="8" baseType="variant">
      <vt:variant>
        <vt:lpstr>已用的字体</vt:lpstr>
      </vt:variant>
      <vt:variant>
        <vt:i4>7</vt:i4>
      </vt:variant>
      <vt:variant>
        <vt:lpstr>主题</vt:lpstr>
      </vt:variant>
      <vt:variant>
        <vt:i4>1</vt:i4>
      </vt:variant>
      <vt:variant>
        <vt:lpstr>嵌入 OLE 服务器</vt:lpstr>
      </vt:variant>
      <vt:variant>
        <vt:i4>1</vt:i4>
      </vt:variant>
      <vt:variant>
        <vt:lpstr>幻灯片标题</vt:lpstr>
      </vt:variant>
      <vt:variant>
        <vt:i4>32</vt:i4>
      </vt:variant>
    </vt:vector>
  </HeadingPairs>
  <TitlesOfParts>
    <vt:vector size="41" baseType="lpstr">
      <vt:lpstr>微软雅黑</vt:lpstr>
      <vt:lpstr>Arial</vt:lpstr>
      <vt:lpstr>Broadway</vt:lpstr>
      <vt:lpstr>Calibri</vt:lpstr>
      <vt:lpstr>Impact</vt:lpstr>
      <vt:lpstr>Times New Roman</vt:lpstr>
      <vt:lpstr>Wingdings</vt:lpstr>
      <vt:lpstr>2_内容提纲</vt:lpstr>
      <vt:lpstr>Equation.3</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杨雯君</dc:creator>
  <cp:lastModifiedBy>52540</cp:lastModifiedBy>
  <cp:revision>422</cp:revision>
  <cp:lastPrinted>2019-09-09T08:25:00Z</cp:lastPrinted>
  <dcterms:created xsi:type="dcterms:W3CDTF">2014-10-28T12:04:00Z</dcterms:created>
  <dcterms:modified xsi:type="dcterms:W3CDTF">2020-08-18T13:54:56Z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2052-11.1.0.9912</vt:lpwstr>
  </property>
</Properties>
</file>