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8"/>
  </p:notesMasterIdLst>
  <p:handoutMasterIdLst>
    <p:handoutMasterId r:id="rId39"/>
  </p:handoutMasterIdLst>
  <p:sldIdLst>
    <p:sldId id="257" r:id="rId2"/>
    <p:sldId id="361" r:id="rId3"/>
    <p:sldId id="367" r:id="rId4"/>
    <p:sldId id="362" r:id="rId5"/>
    <p:sldId id="370" r:id="rId6"/>
    <p:sldId id="371" r:id="rId7"/>
    <p:sldId id="373" r:id="rId8"/>
    <p:sldId id="372" r:id="rId9"/>
    <p:sldId id="374" r:id="rId10"/>
    <p:sldId id="376" r:id="rId11"/>
    <p:sldId id="375" r:id="rId12"/>
    <p:sldId id="377" r:id="rId13"/>
    <p:sldId id="378" r:id="rId14"/>
    <p:sldId id="380" r:id="rId15"/>
    <p:sldId id="379" r:id="rId16"/>
    <p:sldId id="381" r:id="rId17"/>
    <p:sldId id="382" r:id="rId18"/>
    <p:sldId id="383" r:id="rId19"/>
    <p:sldId id="384" r:id="rId20"/>
    <p:sldId id="400" r:id="rId21"/>
    <p:sldId id="385" r:id="rId22"/>
    <p:sldId id="401" r:id="rId23"/>
    <p:sldId id="386" r:id="rId24"/>
    <p:sldId id="402" r:id="rId25"/>
    <p:sldId id="387" r:id="rId26"/>
    <p:sldId id="388" r:id="rId27"/>
    <p:sldId id="389" r:id="rId28"/>
    <p:sldId id="390" r:id="rId29"/>
    <p:sldId id="391" r:id="rId30"/>
    <p:sldId id="403" r:id="rId31"/>
    <p:sldId id="392" r:id="rId32"/>
    <p:sldId id="393" r:id="rId33"/>
    <p:sldId id="397" r:id="rId34"/>
    <p:sldId id="394" r:id="rId35"/>
    <p:sldId id="395" r:id="rId36"/>
    <p:sldId id="396" r:id="rId37"/>
  </p:sldIdLst>
  <p:sldSz cx="9144000" cy="6858000" type="screen4x3"/>
  <p:notesSz cx="6805613" cy="9939338"/>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42">
          <p15:clr>
            <a:srgbClr val="A4A3A4"/>
          </p15:clr>
        </p15:guide>
        <p15:guide id="2" pos="295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E9E9"/>
    <a:srgbClr val="E8D0D0"/>
    <a:srgbClr val="883230"/>
    <a:srgbClr val="C45E5C"/>
    <a:srgbClr val="B54441"/>
    <a:srgbClr val="B81A1A"/>
    <a:srgbClr val="CE76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498" y="91"/>
      </p:cViewPr>
      <p:guideLst>
        <p:guide orient="horz" pos="2142"/>
        <p:guide pos="2953"/>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841" cy="497444"/>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sz="quarter" idx="1"/>
          </p:nvPr>
        </p:nvSpPr>
        <p:spPr>
          <a:xfrm>
            <a:off x="3854183" y="0"/>
            <a:ext cx="2949841" cy="497444"/>
          </a:xfrm>
          <a:prstGeom prst="rect">
            <a:avLst/>
          </a:prstGeom>
        </p:spPr>
        <p:txBody>
          <a:bodyPr vert="horz" lIns="91541" tIns="45770" rIns="91541" bIns="45770" rtlCol="0"/>
          <a:lstStyle>
            <a:lvl1pPr algn="r">
              <a:defRPr sz="1200"/>
            </a:lvl1pPr>
          </a:lstStyle>
          <a:p>
            <a:fld id="{64719456-2835-4928-A281-68A0F9C2A5AA}" type="datetimeFigureOut">
              <a:rPr lang="zh-CN" altLang="en-US" smtClean="0"/>
              <a:t>2020-08-18</a:t>
            </a:fld>
            <a:endParaRPr lang="zh-CN" altLang="en-US"/>
          </a:p>
        </p:txBody>
      </p:sp>
      <p:sp>
        <p:nvSpPr>
          <p:cNvPr id="4" name="页脚占位符 3"/>
          <p:cNvSpPr>
            <a:spLocks noGrp="1"/>
          </p:cNvSpPr>
          <p:nvPr>
            <p:ph type="ftr" sz="quarter" idx="2"/>
          </p:nvPr>
        </p:nvSpPr>
        <p:spPr>
          <a:xfrm>
            <a:off x="0" y="9440305"/>
            <a:ext cx="2949841" cy="497444"/>
          </a:xfrm>
          <a:prstGeom prst="rect">
            <a:avLst/>
          </a:prstGeom>
        </p:spPr>
        <p:txBody>
          <a:bodyPr vert="horz" lIns="91541" tIns="45770" rIns="91541" bIns="4577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4183" y="9440305"/>
            <a:ext cx="2949841" cy="497444"/>
          </a:xfrm>
          <a:prstGeom prst="rect">
            <a:avLst/>
          </a:prstGeom>
        </p:spPr>
        <p:txBody>
          <a:bodyPr vert="horz" lIns="91541" tIns="45770" rIns="91541" bIns="45770" rtlCol="0" anchor="b"/>
          <a:lstStyle>
            <a:lvl1pPr algn="r">
              <a:defRPr sz="1200"/>
            </a:lvl1pPr>
          </a:lstStyle>
          <a:p>
            <a:fld id="{8A5F2980-1293-457D-A001-1832DD1489BB}"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099" cy="496967"/>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idx="1"/>
          </p:nvPr>
        </p:nvSpPr>
        <p:spPr>
          <a:xfrm>
            <a:off x="3854940" y="0"/>
            <a:ext cx="2949099" cy="496967"/>
          </a:xfrm>
          <a:prstGeom prst="rect">
            <a:avLst/>
          </a:prstGeom>
        </p:spPr>
        <p:txBody>
          <a:bodyPr vert="horz" lIns="91541" tIns="45770" rIns="91541" bIns="45770" rtlCol="0"/>
          <a:lstStyle>
            <a:lvl1pPr algn="r">
              <a:defRPr sz="1200"/>
            </a:lvl1pPr>
          </a:lstStyle>
          <a:p>
            <a:fld id="{46213B63-BE5A-4FA6-87AB-48DCD7231004}" type="datetimeFigureOut">
              <a:rPr lang="zh-CN" altLang="en-US" smtClean="0"/>
              <a:t>2020-08-18</a:t>
            </a:fld>
            <a:endParaRPr lang="zh-CN" altLang="en-US"/>
          </a:p>
        </p:txBody>
      </p:sp>
      <p:sp>
        <p:nvSpPr>
          <p:cNvPr id="4" name="幻灯片图像占位符 3"/>
          <p:cNvSpPr>
            <a:spLocks noGrp="1" noRot="1" noChangeAspect="1"/>
          </p:cNvSpPr>
          <p:nvPr>
            <p:ph type="sldImg" idx="2"/>
          </p:nvPr>
        </p:nvSpPr>
        <p:spPr>
          <a:xfrm>
            <a:off x="919163" y="746125"/>
            <a:ext cx="4967287" cy="3725863"/>
          </a:xfrm>
          <a:prstGeom prst="rect">
            <a:avLst/>
          </a:prstGeom>
          <a:noFill/>
          <a:ln w="12700">
            <a:solidFill>
              <a:prstClr val="black"/>
            </a:solidFill>
          </a:ln>
        </p:spPr>
        <p:txBody>
          <a:bodyPr vert="horz" lIns="91541" tIns="45770" rIns="91541" bIns="45770" rtlCol="0" anchor="ctr"/>
          <a:lstStyle/>
          <a:p>
            <a:endParaRPr lang="zh-CN" altLang="en-US"/>
          </a:p>
        </p:txBody>
      </p:sp>
      <p:sp>
        <p:nvSpPr>
          <p:cNvPr id="5" name="备注占位符 4"/>
          <p:cNvSpPr>
            <a:spLocks noGrp="1"/>
          </p:cNvSpPr>
          <p:nvPr>
            <p:ph type="body" sz="quarter" idx="3"/>
          </p:nvPr>
        </p:nvSpPr>
        <p:spPr>
          <a:xfrm>
            <a:off x="680562" y="4721186"/>
            <a:ext cx="5444490" cy="4472702"/>
          </a:xfrm>
          <a:prstGeom prst="rect">
            <a:avLst/>
          </a:prstGeom>
        </p:spPr>
        <p:txBody>
          <a:bodyPr vert="horz" lIns="91541" tIns="45770" rIns="91541" bIns="4577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40647"/>
            <a:ext cx="2949099" cy="496967"/>
          </a:xfrm>
          <a:prstGeom prst="rect">
            <a:avLst/>
          </a:prstGeom>
        </p:spPr>
        <p:txBody>
          <a:bodyPr vert="horz" lIns="91541" tIns="45770" rIns="91541" bIns="4577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4940" y="9440647"/>
            <a:ext cx="2949099" cy="496967"/>
          </a:xfrm>
          <a:prstGeom prst="rect">
            <a:avLst/>
          </a:prstGeom>
        </p:spPr>
        <p:txBody>
          <a:bodyPr vert="horz" lIns="91541" tIns="45770" rIns="91541" bIns="45770" rtlCol="0" anchor="b"/>
          <a:lstStyle>
            <a:lvl1pPr algn="r">
              <a:defRPr sz="1200"/>
            </a:lvl1pPr>
          </a:lstStyle>
          <a:p>
            <a:fld id="{AC79B8D5-E041-4676-B01A-3711C31D4727}"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FEC64B18-8D32-40D2-A41F-46CC6ED2F309}" type="datetime1">
              <a:rPr lang="zh-CN" altLang="en-US" smtClean="0"/>
              <a:t>2020-08-18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23ED49-D744-4066-8B28-E413A5EA25A0}"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内容提纲">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2A695BA6-E5E3-40C7-B288-73EF1A1EDBFA}" type="datetime1">
              <a:rPr lang="zh-CN" altLang="en-US" smtClean="0"/>
              <a:t>2020-08-18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30F11AE2-8E3C-4A92-9BBF-8CC289021EE2}" type="slidenum">
              <a:rPr lang="zh-CN" altLang="en-US"/>
              <a:t>‹#›</a:t>
            </a:fld>
            <a:endParaRPr lang="zh-CN" altLang="en-US"/>
          </a:p>
        </p:txBody>
      </p:sp>
      <p:pic>
        <p:nvPicPr>
          <p:cNvPr id="6"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92500" y="647700"/>
            <a:ext cx="5616575"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heme" Target="../theme/theme1.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889"/>
            <a:ext cx="9144000" cy="6858000"/>
          </a:xfrm>
          <a:prstGeom prst="rect">
            <a:avLst/>
          </a:prstGeom>
          <a:blipFill dpi="0" rotWithShape="1">
            <a:blip r:embed="rId5"/>
            <a:srcRect/>
            <a:tile tx="0" ty="0" sx="100000" sy="100000" flip="none" algn="tl"/>
          </a:blipFill>
        </p:spPr>
      </p:pic>
      <p:sp>
        <p:nvSpPr>
          <p:cNvPr id="3" name="矩形 2"/>
          <p:cNvSpPr/>
          <p:nvPr userDrawn="1"/>
        </p:nvSpPr>
        <p:spPr>
          <a:xfrm>
            <a:off x="0" y="0"/>
            <a:ext cx="9144000" cy="6858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46000A-C4A4-4253-AE5B-9F85619A0101}" type="datetime1">
              <a:rPr lang="zh-CN" altLang="en-US" smtClean="0"/>
              <a:t>2020-08-18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23ED49-D744-4066-8B28-E413A5EA25A0}" type="slidenum">
              <a:rPr lang="zh-CN" altLang="en-US" smtClean="0"/>
              <a:t>‹#›</a:t>
            </a:fld>
            <a:endParaRPr lang="zh-CN" altLang="en-US"/>
          </a:p>
        </p:txBody>
      </p:sp>
      <p:pic>
        <p:nvPicPr>
          <p:cNvPr id="8" name="Picture 3"/>
          <p:cNvPicPr>
            <a:picLocks noChangeAspect="1" noChangeArrowheads="1"/>
          </p:cNvPicPr>
          <p:nvPr userDrawn="1"/>
        </p:nvPicPr>
        <p:blipFill>
          <a:blip r:embed="rId6" cstate="print"/>
          <a:srcRect/>
          <a:stretch>
            <a:fillRect/>
          </a:stretch>
        </p:blipFill>
        <p:spPr bwMode="auto">
          <a:xfrm>
            <a:off x="2737731" y="647700"/>
            <a:ext cx="6409283" cy="45719"/>
          </a:xfrm>
          <a:prstGeom prst="rect">
            <a:avLst/>
          </a:prstGeom>
          <a:noFill/>
          <a:ln w="9525">
            <a:noFill/>
            <a:miter lim="800000"/>
            <a:headEnd/>
            <a:tailEnd/>
          </a:ln>
        </p:spPr>
      </p:pic>
      <p:sp>
        <p:nvSpPr>
          <p:cNvPr id="10" name="TextBox 9"/>
          <p:cNvSpPr txBox="1"/>
          <p:nvPr userDrawn="1"/>
        </p:nvSpPr>
        <p:spPr>
          <a:xfrm>
            <a:off x="2807804" y="185519"/>
            <a:ext cx="3528392" cy="398780"/>
          </a:xfrm>
          <a:prstGeom prst="rect">
            <a:avLst/>
          </a:prstGeom>
          <a:noFill/>
        </p:spPr>
        <p:txBody>
          <a:bodyPr wrap="square" rtlCol="0">
            <a:spAutoFit/>
          </a:bodyPr>
          <a:lstStyle/>
          <a:p>
            <a:r>
              <a:rPr lang="zh-CN" altLang="en-US" sz="2000" b="1" dirty="0">
                <a:solidFill>
                  <a:srgbClr val="883230"/>
                </a:solidFill>
                <a:latin typeface="微软雅黑" panose="020B0503020204020204" pitchFamily="34" charset="-122"/>
                <a:ea typeface="微软雅黑" panose="020B0503020204020204" pitchFamily="34" charset="-122"/>
              </a:rPr>
              <a:t>第十六章：主权债务</a:t>
            </a:r>
          </a:p>
        </p:txBody>
      </p:sp>
      <p:pic>
        <p:nvPicPr>
          <p:cNvPr id="17" name="图片 16"/>
          <p:cNvPicPr>
            <a:picLocks noChangeAspect="1"/>
          </p:cNvPicPr>
          <p:nvPr userDrawn="1"/>
        </p:nvPicPr>
        <p:blipFill>
          <a:blip r:embed="rId7">
            <a:extLst>
              <a:ext uri="{BEBA8EAE-BF5A-486C-A8C5-ECC9F3942E4B}">
                <a14:imgProps xmlns:a14="http://schemas.microsoft.com/office/drawing/2010/main">
                  <a14:imgLayer r:embed="rId8">
                    <a14:imgEffect>
                      <a14:saturation sat="33000"/>
                    </a14:imgEffect>
                  </a14:imgLayer>
                </a14:imgProps>
              </a:ext>
              <a:ext uri="{28A0092B-C50C-407E-A947-70E740481C1C}">
                <a14:useLocalDpi xmlns:a14="http://schemas.microsoft.com/office/drawing/2010/main" val="0"/>
              </a:ext>
            </a:extLst>
          </a:blip>
          <a:stretch>
            <a:fillRect/>
          </a:stretch>
        </p:blipFill>
        <p:spPr>
          <a:xfrm>
            <a:off x="323528" y="-55685"/>
            <a:ext cx="2088232" cy="959874"/>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49084"/>
            <a:ext cx="9194697" cy="6988034"/>
            <a:chOff x="0" y="-130034"/>
            <a:chExt cx="9194697" cy="6988034"/>
          </a:xfrm>
        </p:grpSpPr>
        <p:pic>
          <p:nvPicPr>
            <p:cNvPr id="14" name="图片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312" r="21369" b="30130"/>
            <a:stretch>
              <a:fillRect/>
            </a:stretch>
          </p:blipFill>
          <p:spPr>
            <a:xfrm>
              <a:off x="0" y="4456758"/>
              <a:ext cx="9144000" cy="2401242"/>
            </a:xfrm>
            <a:prstGeom prst="rect">
              <a:avLst/>
            </a:prstGeom>
          </p:spPr>
        </p:pic>
        <p:pic>
          <p:nvPicPr>
            <p:cNvPr id="3" name="图片 2" descr="ae0cee267f1ee9feed0c653156ff6309"/>
            <p:cNvPicPr>
              <a:picLocks noChangeAspect="1"/>
            </p:cNvPicPr>
            <p:nvPr/>
          </p:nvPicPr>
          <p:blipFill>
            <a:blip r:embed="rId4"/>
            <a:stretch>
              <a:fillRect/>
            </a:stretch>
          </p:blipFill>
          <p:spPr>
            <a:xfrm>
              <a:off x="6606154" y="-130034"/>
              <a:ext cx="2588543" cy="2058220"/>
            </a:xfrm>
            <a:prstGeom prst="rect">
              <a:avLst/>
            </a:prstGeom>
          </p:spPr>
        </p:pic>
      </p:grpSp>
      <p:sp>
        <p:nvSpPr>
          <p:cNvPr id="8" name="TextBox 7"/>
          <p:cNvSpPr txBox="1"/>
          <p:nvPr/>
        </p:nvSpPr>
        <p:spPr>
          <a:xfrm>
            <a:off x="571472" y="1817551"/>
            <a:ext cx="8001056" cy="1933414"/>
          </a:xfrm>
          <a:prstGeom prst="rect">
            <a:avLst/>
          </a:prstGeom>
          <a:noFill/>
        </p:spPr>
        <p:txBody>
          <a:bodyPr wrap="square">
            <a:spAutoFit/>
          </a:bodyPr>
          <a:lstStyle/>
          <a:p>
            <a:pPr algn="ctr" fontAlgn="auto">
              <a:lnSpc>
                <a:spcPct val="150000"/>
              </a:lnSpc>
              <a:spcBef>
                <a:spcPts val="0"/>
              </a:spcBef>
              <a:spcAft>
                <a:spcPts val="0"/>
              </a:spcAft>
              <a:defRPr/>
            </a:pPr>
            <a:r>
              <a:rPr lang="zh-CN" altLang="en-US" sz="4800" b="1" spc="300" dirty="0">
                <a:solidFill>
                  <a:srgbClr val="740000"/>
                </a:solidFill>
                <a:latin typeface="微软雅黑" panose="020B0503020204020204" pitchFamily="34" charset="-122"/>
                <a:ea typeface="微软雅黑" panose="020B0503020204020204" pitchFamily="34" charset="-122"/>
              </a:rPr>
              <a:t>公债学</a:t>
            </a:r>
            <a:endParaRPr lang="en-US" altLang="zh-CN" sz="4800" b="1" spc="300" dirty="0">
              <a:solidFill>
                <a:srgbClr val="740000"/>
              </a:solidFill>
              <a:latin typeface="微软雅黑" panose="020B0503020204020204" pitchFamily="34" charset="-122"/>
              <a:ea typeface="微软雅黑" panose="020B0503020204020204" pitchFamily="34" charset="-122"/>
            </a:endParaRPr>
          </a:p>
          <a:p>
            <a:pPr algn="ctr" fontAlgn="auto">
              <a:lnSpc>
                <a:spcPct val="150000"/>
              </a:lnSpc>
              <a:spcBef>
                <a:spcPts val="0"/>
              </a:spcBef>
              <a:spcAft>
                <a:spcPts val="0"/>
              </a:spcAft>
              <a:defRPr/>
            </a:pPr>
            <a:r>
              <a:rPr lang="zh-CN" altLang="en-US" sz="3600" b="1" spc="300" dirty="0">
                <a:solidFill>
                  <a:srgbClr val="740000"/>
                </a:solidFill>
                <a:latin typeface="微软雅黑" panose="020B0503020204020204" pitchFamily="34" charset="-122"/>
                <a:ea typeface="微软雅黑" panose="020B0503020204020204" pitchFamily="34" charset="-122"/>
              </a:rPr>
              <a:t>第十六章  主权债务</a:t>
            </a:r>
          </a:p>
        </p:txBody>
      </p:sp>
      <p:sp>
        <p:nvSpPr>
          <p:cNvPr id="7" name="Text Box 4"/>
          <p:cNvSpPr txBox="1">
            <a:spLocks noChangeArrowheads="1"/>
          </p:cNvSpPr>
          <p:nvPr/>
        </p:nvSpPr>
        <p:spPr bwMode="auto">
          <a:xfrm>
            <a:off x="1871700" y="4997635"/>
            <a:ext cx="5400600" cy="961289"/>
          </a:xfrm>
          <a:prstGeom prst="rect">
            <a:avLst/>
          </a:prstGeom>
          <a:noFill/>
          <a:ln>
            <a:noFill/>
          </a:ln>
          <a:effectLst/>
        </p:spPr>
        <p:txBody>
          <a:bodyPr wrap="square">
            <a:spAutoFit/>
          </a:bodyPr>
          <a:lstStyle/>
          <a:p>
            <a:pPr algn="ctr">
              <a:lnSpc>
                <a:spcPct val="150000"/>
              </a:lnSpc>
              <a:defRPr/>
            </a:pPr>
            <a:r>
              <a:rPr lang="zh-CN" altLang="en-US" sz="2000" b="1" spc="300" dirty="0">
                <a:solidFill>
                  <a:srgbClr val="000000"/>
                </a:solidFill>
                <a:latin typeface="微软雅黑" panose="020B0503020204020204" pitchFamily="34" charset="-122"/>
                <a:ea typeface="微软雅黑" panose="020B0503020204020204" pitchFamily="34" charset="-122"/>
              </a:rPr>
              <a:t>上海财经大学公共经济与管理学院</a:t>
            </a:r>
            <a:endParaRPr lang="en-US" altLang="zh-CN" sz="2000" b="1" spc="300" dirty="0">
              <a:solidFill>
                <a:srgbClr val="000000"/>
              </a:solidFill>
              <a:latin typeface="微软雅黑" panose="020B0503020204020204" pitchFamily="34" charset="-122"/>
              <a:ea typeface="微软雅黑" panose="020B0503020204020204" pitchFamily="34" charset="-122"/>
            </a:endParaRPr>
          </a:p>
          <a:p>
            <a:pPr algn="ctr">
              <a:lnSpc>
                <a:spcPct val="150000"/>
              </a:lnSpc>
              <a:defRPr/>
            </a:pPr>
            <a:r>
              <a:rPr lang="zh-CN" altLang="en-US" sz="2000" b="1" spc="300" dirty="0">
                <a:solidFill>
                  <a:srgbClr val="000000"/>
                </a:solidFill>
                <a:latin typeface="微软雅黑" panose="020B0503020204020204" pitchFamily="34" charset="-122"/>
                <a:ea typeface="微软雅黑" panose="020B0503020204020204" pitchFamily="34" charset="-122"/>
              </a:rPr>
              <a:t>郑春荣  教授</a:t>
            </a:r>
            <a:endParaRPr lang="en-US" altLang="zh-CN" sz="2000" b="1" spc="300" dirty="0">
              <a:solidFill>
                <a:srgbClr val="000000"/>
              </a:solidFill>
              <a:latin typeface="微软雅黑" panose="020B0503020204020204" pitchFamily="34" charset="-122"/>
              <a:ea typeface="微软雅黑" panose="020B0503020204020204" pitchFamily="34" charset="-122"/>
            </a:endParaRPr>
          </a:p>
        </p:txBody>
      </p:sp>
      <p:sp>
        <p:nvSpPr>
          <p:cNvPr id="9" name="灯片编号占位符 8"/>
          <p:cNvSpPr>
            <a:spLocks noGrp="1"/>
          </p:cNvSpPr>
          <p:nvPr>
            <p:ph type="sldNum" sz="quarter" idx="12"/>
          </p:nvPr>
        </p:nvSpPr>
        <p:spPr/>
        <p:txBody>
          <a:bodyPr/>
          <a:lstStyle/>
          <a:p>
            <a:fld id="{F923ED49-D744-4066-8B28-E413A5EA25A0}" type="slidenum">
              <a:rPr lang="zh-CN" altLang="en-US" smtClean="0"/>
              <a:t>1</a:t>
            </a:fld>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10</a:t>
            </a:fld>
            <a:endParaRPr lang="zh-CN" altLang="en-US"/>
          </a:p>
        </p:txBody>
      </p:sp>
      <p:sp>
        <p:nvSpPr>
          <p:cNvPr id="3" name="文本框 2"/>
          <p:cNvSpPr txBox="1"/>
          <p:nvPr/>
        </p:nvSpPr>
        <p:spPr>
          <a:xfrm>
            <a:off x="400050" y="1365250"/>
            <a:ext cx="7925435" cy="2630170"/>
          </a:xfrm>
          <a:prstGeom prst="rect">
            <a:avLst/>
          </a:prstGeom>
          <a:noFill/>
        </p:spPr>
        <p:txBody>
          <a:bodyPr wrap="square" rtlCol="0">
            <a:spAutoFit/>
          </a:bodyPr>
          <a:lstStyle/>
          <a:p>
            <a:pPr marL="285750" indent="-285750" algn="just" fontAlgn="auto">
              <a:lnSpc>
                <a:spcPts val="2900"/>
              </a:lnSpc>
              <a:spcAft>
                <a:spcPts val="600"/>
              </a:spcAft>
              <a:buFont typeface="Wingdings" panose="05000000000000000000" charset="0"/>
              <a:buChar char="l"/>
            </a:pPr>
            <a:r>
              <a:rPr lang="zh-CN" altLang="en-US">
                <a:latin typeface="微软雅黑" panose="020B0503020204020204" pitchFamily="34" charset="-122"/>
                <a:ea typeface="微软雅黑" panose="020B0503020204020204" pitchFamily="34" charset="-122"/>
                <a:cs typeface="微软雅黑" panose="020B0503020204020204" pitchFamily="34" charset="-122"/>
              </a:rPr>
              <a:t>有助于提高金融业对外开放水平，提升金融服务实体经济的能力。</a:t>
            </a:r>
          </a:p>
          <a:p>
            <a:pPr marL="285750" indent="-285750" algn="just" fontAlgn="auto">
              <a:lnSpc>
                <a:spcPts val="2900"/>
              </a:lnSpc>
              <a:spcAft>
                <a:spcPts val="600"/>
              </a:spcAft>
              <a:buFont typeface="Wingdings" panose="05000000000000000000" charset="0"/>
              <a:buChar char="l"/>
            </a:pPr>
            <a:r>
              <a:rPr lang="zh-CN" altLang="en-US">
                <a:latin typeface="微软雅黑" panose="020B0503020204020204" pitchFamily="34" charset="-122"/>
                <a:ea typeface="微软雅黑" panose="020B0503020204020204" pitchFamily="34" charset="-122"/>
                <a:cs typeface="微软雅黑" panose="020B0503020204020204" pitchFamily="34" charset="-122"/>
              </a:rPr>
              <a:t>有利于建立中国外币债券定价基准，完善主权外币债券的收益率曲线。</a:t>
            </a:r>
          </a:p>
          <a:p>
            <a:pPr marL="285750" indent="-285750" algn="just" fontAlgn="auto">
              <a:lnSpc>
                <a:spcPts val="2900"/>
              </a:lnSpc>
              <a:spcAft>
                <a:spcPts val="600"/>
              </a:spcAft>
              <a:buFont typeface="Wingdings" panose="05000000000000000000" charset="0"/>
              <a:buChar char="l"/>
            </a:pPr>
            <a:r>
              <a:rPr lang="zh-CN" altLang="en-US">
                <a:latin typeface="微软雅黑" panose="020B0503020204020204" pitchFamily="34" charset="-122"/>
                <a:ea typeface="微软雅黑" panose="020B0503020204020204" pitchFamily="34" charset="-122"/>
                <a:cs typeface="微软雅黑" panose="020B0503020204020204" pitchFamily="34" charset="-122"/>
              </a:rPr>
              <a:t>有利于促进国际投资者对中国经济的理解，增强国际投资者参与中国经济发展的信心。</a:t>
            </a:r>
          </a:p>
          <a:p>
            <a:pPr marL="285750" indent="-285750" algn="just" fontAlgn="auto">
              <a:lnSpc>
                <a:spcPts val="2900"/>
              </a:lnSpc>
              <a:spcAft>
                <a:spcPts val="600"/>
              </a:spcAft>
              <a:buFont typeface="Wingdings" panose="05000000000000000000" charset="0"/>
              <a:buChar char="l"/>
            </a:pPr>
            <a:r>
              <a:rPr lang="zh-CN" altLang="en-US">
                <a:latin typeface="微软雅黑" panose="020B0503020204020204" pitchFamily="34" charset="-122"/>
                <a:ea typeface="微软雅黑" panose="020B0503020204020204" pitchFamily="34" charset="-122"/>
                <a:cs typeface="微软雅黑" panose="020B0503020204020204" pitchFamily="34" charset="-122"/>
              </a:rPr>
              <a:t>有利于优化政府债务结构，使债务结构更加均衡。</a:t>
            </a:r>
          </a:p>
          <a:p>
            <a:pPr marL="285750" indent="-285750" algn="just" fontAlgn="auto">
              <a:lnSpc>
                <a:spcPts val="2900"/>
              </a:lnSpc>
              <a:spcAft>
                <a:spcPts val="600"/>
              </a:spcAft>
              <a:buFont typeface="Wingdings" panose="05000000000000000000" charset="0"/>
              <a:buChar char="l"/>
            </a:pPr>
            <a:r>
              <a:rPr lang="zh-CN" altLang="en-US">
                <a:latin typeface="微软雅黑" panose="020B0503020204020204" pitchFamily="34" charset="-122"/>
                <a:ea typeface="微软雅黑" panose="020B0503020204020204" pitchFamily="34" charset="-122"/>
                <a:cs typeface="微软雅黑" panose="020B0503020204020204" pitchFamily="34" charset="-122"/>
              </a:rPr>
              <a:t>有利于企业“走出去”募集资金。</a:t>
            </a:r>
          </a:p>
        </p:txBody>
      </p:sp>
      <p:sp>
        <p:nvSpPr>
          <p:cNvPr id="4" name="文本框 3"/>
          <p:cNvSpPr txBox="1"/>
          <p:nvPr/>
        </p:nvSpPr>
        <p:spPr>
          <a:xfrm>
            <a:off x="633095" y="981710"/>
            <a:ext cx="1295400" cy="398780"/>
          </a:xfrm>
          <a:prstGeom prst="rect">
            <a:avLst/>
          </a:prstGeom>
          <a:pattFill prst="pct5">
            <a:fgClr>
              <a:srgbClr val="C00000"/>
            </a:fgClr>
            <a:bgClr>
              <a:schemeClr val="bg1"/>
            </a:bgClr>
          </a:pattFill>
          <a:ln w="28575" cmpd="sng">
            <a:solidFill>
              <a:srgbClr val="883230"/>
            </a:solidFill>
            <a:prstDash val="sysDash"/>
          </a:ln>
        </p:spPr>
        <p:txBody>
          <a:bodyPr wrap="square" rtlCol="0">
            <a:spAutoFit/>
          </a:bodyPr>
          <a:lstStyle/>
          <a:p>
            <a:pPr algn="ctr"/>
            <a:r>
              <a:rPr lang="zh-CN" altLang="en-US" sz="2000" b="1">
                <a:solidFill>
                  <a:srgbClr val="C00000"/>
                </a:solidFill>
                <a:latin typeface="微软雅黑" panose="020B0503020204020204" pitchFamily="34" charset="-122"/>
                <a:ea typeface="微软雅黑" panose="020B0503020204020204" pitchFamily="34" charset="-122"/>
              </a:rPr>
              <a:t>重要意义</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11</a:t>
            </a:fld>
            <a:endParaRPr lang="zh-CN" altLang="en-US"/>
          </a:p>
        </p:txBody>
      </p:sp>
      <p:graphicFrame>
        <p:nvGraphicFramePr>
          <p:cNvPr id="3" name="表格 2"/>
          <p:cNvGraphicFramePr/>
          <p:nvPr>
            <p:custDataLst>
              <p:tags r:id="rId1"/>
            </p:custDataLst>
          </p:nvPr>
        </p:nvGraphicFramePr>
        <p:xfrm>
          <a:off x="297180" y="1518285"/>
          <a:ext cx="8543925" cy="4530725"/>
        </p:xfrm>
        <a:graphic>
          <a:graphicData uri="http://schemas.openxmlformats.org/drawingml/2006/table">
            <a:tbl>
              <a:tblPr firstRow="1" bandRow="1">
                <a:tableStyleId>{21E4AEA4-8DFA-4A89-87EB-49C32662AFE0}</a:tableStyleId>
              </a:tblPr>
              <a:tblGrid>
                <a:gridCol w="2186305">
                  <a:extLst>
                    <a:ext uri="{9D8B030D-6E8A-4147-A177-3AD203B41FA5}">
                      <a16:colId xmlns:a16="http://schemas.microsoft.com/office/drawing/2014/main" val="20000"/>
                    </a:ext>
                  </a:extLst>
                </a:gridCol>
                <a:gridCol w="1614170">
                  <a:extLst>
                    <a:ext uri="{9D8B030D-6E8A-4147-A177-3AD203B41FA5}">
                      <a16:colId xmlns:a16="http://schemas.microsoft.com/office/drawing/2014/main" val="20001"/>
                    </a:ext>
                  </a:extLst>
                </a:gridCol>
                <a:gridCol w="1356360">
                  <a:extLst>
                    <a:ext uri="{9D8B030D-6E8A-4147-A177-3AD203B41FA5}">
                      <a16:colId xmlns:a16="http://schemas.microsoft.com/office/drawing/2014/main" val="20002"/>
                    </a:ext>
                  </a:extLst>
                </a:gridCol>
                <a:gridCol w="1654810">
                  <a:extLst>
                    <a:ext uri="{9D8B030D-6E8A-4147-A177-3AD203B41FA5}">
                      <a16:colId xmlns:a16="http://schemas.microsoft.com/office/drawing/2014/main" val="20003"/>
                    </a:ext>
                  </a:extLst>
                </a:gridCol>
                <a:gridCol w="1732280">
                  <a:extLst>
                    <a:ext uri="{9D8B030D-6E8A-4147-A177-3AD203B41FA5}">
                      <a16:colId xmlns:a16="http://schemas.microsoft.com/office/drawing/2014/main" val="20004"/>
                    </a:ext>
                  </a:extLst>
                </a:gridCol>
              </a:tblGrid>
              <a:tr h="537845">
                <a:tc>
                  <a:txBody>
                    <a:bodyPr/>
                    <a:lstStyle/>
                    <a:p>
                      <a:pPr indent="0" algn="ctr">
                        <a:lnSpc>
                          <a:spcPct val="120000"/>
                        </a:lnSpc>
                        <a:spcBef>
                          <a:spcPts val="0"/>
                        </a:spcBef>
                        <a:spcAft>
                          <a:spcPts val="0"/>
                        </a:spcAft>
                        <a:buNone/>
                      </a:pPr>
                      <a:r>
                        <a:rPr lang="en-US" sz="1600" spc="120">
                          <a:latin typeface="微软雅黑" panose="020B0503020204020204" pitchFamily="34" charset="-122"/>
                          <a:ea typeface="微软雅黑" panose="020B0503020204020204" pitchFamily="34" charset="-122"/>
                        </a:rPr>
                        <a:t>发行日期</a:t>
                      </a:r>
                    </a:p>
                  </a:txBody>
                  <a:tcPr marL="177800" marR="177800" marT="107950" marB="107950" anchor="ctr"/>
                </a:tc>
                <a:tc>
                  <a:txBody>
                    <a:bodyPr/>
                    <a:lstStyle/>
                    <a:p>
                      <a:pPr indent="0" algn="ctr">
                        <a:lnSpc>
                          <a:spcPct val="120000"/>
                        </a:lnSpc>
                        <a:spcBef>
                          <a:spcPts val="0"/>
                        </a:spcBef>
                        <a:spcAft>
                          <a:spcPts val="0"/>
                        </a:spcAft>
                        <a:buNone/>
                      </a:pPr>
                      <a:r>
                        <a:rPr lang="en-US" sz="1600" spc="120">
                          <a:latin typeface="微软雅黑" panose="020B0503020204020204" pitchFamily="34" charset="-122"/>
                          <a:ea typeface="微软雅黑" panose="020B0503020204020204" pitchFamily="34" charset="-122"/>
                        </a:rPr>
                        <a:t>发行地点</a:t>
                      </a:r>
                    </a:p>
                  </a:txBody>
                  <a:tcPr marL="177800" marR="177800" marT="107950" marB="107950" anchor="ctr"/>
                </a:tc>
                <a:tc>
                  <a:txBody>
                    <a:bodyPr/>
                    <a:lstStyle/>
                    <a:p>
                      <a:pPr indent="0" algn="ctr">
                        <a:lnSpc>
                          <a:spcPct val="120000"/>
                        </a:lnSpc>
                        <a:spcBef>
                          <a:spcPts val="0"/>
                        </a:spcBef>
                        <a:spcAft>
                          <a:spcPts val="0"/>
                        </a:spcAft>
                        <a:buNone/>
                      </a:pPr>
                      <a:r>
                        <a:rPr lang="en-US" sz="1600" spc="120">
                          <a:latin typeface="微软雅黑" panose="020B0503020204020204" pitchFamily="34" charset="-122"/>
                          <a:ea typeface="微软雅黑" panose="020B0503020204020204" pitchFamily="34" charset="-122"/>
                        </a:rPr>
                        <a:t>期限</a:t>
                      </a:r>
                    </a:p>
                  </a:txBody>
                  <a:tcPr marL="177800" marR="177800" marT="107950" marB="107950" anchor="ctr"/>
                </a:tc>
                <a:tc>
                  <a:txBody>
                    <a:bodyPr/>
                    <a:lstStyle/>
                    <a:p>
                      <a:pPr indent="0" algn="ctr">
                        <a:lnSpc>
                          <a:spcPct val="120000"/>
                        </a:lnSpc>
                        <a:spcBef>
                          <a:spcPts val="0"/>
                        </a:spcBef>
                        <a:spcAft>
                          <a:spcPts val="0"/>
                        </a:spcAft>
                        <a:buNone/>
                      </a:pPr>
                      <a:r>
                        <a:rPr lang="en-US" sz="1600" spc="120">
                          <a:latin typeface="微软雅黑" panose="020B0503020204020204" pitchFamily="34" charset="-122"/>
                          <a:ea typeface="微软雅黑" panose="020B0503020204020204" pitchFamily="34" charset="-122"/>
                        </a:rPr>
                        <a:t>发行量</a:t>
                      </a:r>
                    </a:p>
                  </a:txBody>
                  <a:tcPr marL="177800" marR="177800" marT="107950" marB="107950" anchor="ctr"/>
                </a:tc>
                <a:tc>
                  <a:txBody>
                    <a:bodyPr/>
                    <a:lstStyle/>
                    <a:p>
                      <a:pPr indent="0" algn="ctr">
                        <a:lnSpc>
                          <a:spcPct val="120000"/>
                        </a:lnSpc>
                        <a:spcBef>
                          <a:spcPts val="0"/>
                        </a:spcBef>
                        <a:spcAft>
                          <a:spcPts val="0"/>
                        </a:spcAft>
                        <a:buNone/>
                      </a:pPr>
                      <a:r>
                        <a:rPr lang="en-US" sz="1600" spc="120">
                          <a:latin typeface="微软雅黑" panose="020B0503020204020204" pitchFamily="34" charset="-122"/>
                          <a:ea typeface="微软雅黑" panose="020B0503020204020204" pitchFamily="34" charset="-122"/>
                        </a:rPr>
                        <a:t>票面利率</a:t>
                      </a:r>
                    </a:p>
                  </a:txBody>
                  <a:tcPr marL="177800" marR="177800" marT="107950" marB="107950" anchor="ctr"/>
                </a:tc>
                <a:extLst>
                  <a:ext uri="{0D108BD9-81ED-4DB2-BD59-A6C34878D82A}">
                    <a16:rowId xmlns:a16="http://schemas.microsoft.com/office/drawing/2014/main" val="10000"/>
                  </a:ext>
                </a:extLst>
              </a:tr>
              <a:tr h="499110">
                <a:tc rowSpan="2">
                  <a:txBody>
                    <a:bodyPr/>
                    <a:lstStyle/>
                    <a:p>
                      <a:pPr indent="0" algn="l">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cs typeface="微软雅黑" panose="020B0503020204020204" pitchFamily="34" charset="-122"/>
                        </a:rPr>
                        <a:t>2017年10月26日</a:t>
                      </a:r>
                    </a:p>
                  </a:txBody>
                  <a:tcPr marL="177800" marR="177800" marT="107950" marB="107950" anchor="ctr"/>
                </a:tc>
                <a:tc rowSpan="2">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香港</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cs typeface="微软雅黑" panose="020B0503020204020204" pitchFamily="34" charset="-122"/>
                        </a:rPr>
                        <a:t>5年</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cs typeface="微软雅黑" panose="020B0503020204020204" pitchFamily="34" charset="-122"/>
                        </a:rPr>
                        <a:t>10亿美元</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2.125%</a:t>
                      </a:r>
                    </a:p>
                  </a:txBody>
                  <a:tcPr marL="177800" marR="177800" marT="107950" marB="107950" anchor="ctr"/>
                </a:tc>
                <a:extLst>
                  <a:ext uri="{0D108BD9-81ED-4DB2-BD59-A6C34878D82A}">
                    <a16:rowId xmlns:a16="http://schemas.microsoft.com/office/drawing/2014/main" val="10001"/>
                  </a:ext>
                </a:extLst>
              </a:tr>
              <a:tr h="498475">
                <a:tc vMerge="1">
                  <a:txBody>
                    <a:bodyPr/>
                    <a:lstStyle/>
                    <a:p>
                      <a:endParaRPr lang="zh-CN"/>
                    </a:p>
                  </a:txBody>
                  <a:tcPr/>
                </a:tc>
                <a:tc vMerge="1">
                  <a:txBody>
                    <a:bodyPr/>
                    <a:lstStyle/>
                    <a:p>
                      <a:endParaRPr lang="zh-CN"/>
                    </a:p>
                  </a:txBody>
                  <a:tcP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cs typeface="微软雅黑" panose="020B0503020204020204" pitchFamily="34" charset="-122"/>
                        </a:rPr>
                        <a:t>10年</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cs typeface="微软雅黑" panose="020B0503020204020204" pitchFamily="34" charset="-122"/>
                        </a:rPr>
                        <a:t>10亿美元</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2.625%</a:t>
                      </a:r>
                    </a:p>
                  </a:txBody>
                  <a:tcPr marL="177800" marR="177800" marT="107950" marB="107950" anchor="ctr"/>
                </a:tc>
                <a:extLst>
                  <a:ext uri="{0D108BD9-81ED-4DB2-BD59-A6C34878D82A}">
                    <a16:rowId xmlns:a16="http://schemas.microsoft.com/office/drawing/2014/main" val="10002"/>
                  </a:ext>
                </a:extLst>
              </a:tr>
              <a:tr h="499745">
                <a:tc rowSpan="3">
                  <a:txBody>
                    <a:bodyPr/>
                    <a:lstStyle/>
                    <a:p>
                      <a:pPr indent="0" algn="l">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cs typeface="微软雅黑" panose="020B0503020204020204" pitchFamily="34" charset="-122"/>
                        </a:rPr>
                        <a:t>2018年10月11日</a:t>
                      </a:r>
                    </a:p>
                  </a:txBody>
                  <a:tcPr marL="177800" marR="177800" marT="107950" marB="107950" anchor="ctr">
                    <a:solidFill>
                      <a:srgbClr val="F4E9E9"/>
                    </a:solidFill>
                  </a:tcPr>
                </a:tc>
                <a:tc rowSpan="3">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香港</a:t>
                      </a:r>
                    </a:p>
                  </a:txBody>
                  <a:tcPr marL="177800" marR="177800" marT="107950" marB="107950" anchor="ctr">
                    <a:solidFill>
                      <a:srgbClr val="F4E9E9"/>
                    </a:solidFill>
                  </a:tcP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cs typeface="微软雅黑" panose="020B0503020204020204" pitchFamily="34" charset="-122"/>
                        </a:rPr>
                        <a:t>5年</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cs typeface="微软雅黑" panose="020B0503020204020204" pitchFamily="34" charset="-122"/>
                        </a:rPr>
                        <a:t>15亿美元</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3.25%</a:t>
                      </a:r>
                    </a:p>
                  </a:txBody>
                  <a:tcPr marL="177800" marR="177800" marT="107950" marB="107950" anchor="ctr"/>
                </a:tc>
                <a:extLst>
                  <a:ext uri="{0D108BD9-81ED-4DB2-BD59-A6C34878D82A}">
                    <a16:rowId xmlns:a16="http://schemas.microsoft.com/office/drawing/2014/main" val="10003"/>
                  </a:ext>
                </a:extLst>
              </a:tr>
              <a:tr h="499110">
                <a:tc vMerge="1">
                  <a:txBody>
                    <a:bodyPr/>
                    <a:lstStyle/>
                    <a:p>
                      <a:endParaRPr lang="zh-CN"/>
                    </a:p>
                  </a:txBody>
                  <a:tcPr/>
                </a:tc>
                <a:tc vMerge="1">
                  <a:txBody>
                    <a:bodyPr/>
                    <a:lstStyle/>
                    <a:p>
                      <a:endParaRPr lang="zh-CN"/>
                    </a:p>
                  </a:txBody>
                  <a:tcP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cs typeface="微软雅黑" panose="020B0503020204020204" pitchFamily="34" charset="-122"/>
                        </a:rPr>
                        <a:t>10年</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cs typeface="微软雅黑" panose="020B0503020204020204" pitchFamily="34" charset="-122"/>
                        </a:rPr>
                        <a:t>10亿美元</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3.50%</a:t>
                      </a:r>
                    </a:p>
                  </a:txBody>
                  <a:tcPr marL="177800" marR="177800" marT="107950" marB="107950" anchor="ctr"/>
                </a:tc>
                <a:extLst>
                  <a:ext uri="{0D108BD9-81ED-4DB2-BD59-A6C34878D82A}">
                    <a16:rowId xmlns:a16="http://schemas.microsoft.com/office/drawing/2014/main" val="10004"/>
                  </a:ext>
                </a:extLst>
              </a:tr>
              <a:tr h="499110">
                <a:tc vMerge="1">
                  <a:txBody>
                    <a:bodyPr/>
                    <a:lstStyle/>
                    <a:p>
                      <a:endParaRPr lang="zh-CN"/>
                    </a:p>
                  </a:txBody>
                  <a:tcPr/>
                </a:tc>
                <a:tc vMerge="1">
                  <a:txBody>
                    <a:bodyPr/>
                    <a:lstStyle/>
                    <a:p>
                      <a:endParaRPr lang="zh-CN"/>
                    </a:p>
                  </a:txBody>
                  <a:tcP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cs typeface="微软雅黑" panose="020B0503020204020204" pitchFamily="34" charset="-122"/>
                        </a:rPr>
                        <a:t>30年</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cs typeface="微软雅黑" panose="020B0503020204020204" pitchFamily="34" charset="-122"/>
                        </a:rPr>
                        <a:t>5亿美元</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4.00%</a:t>
                      </a:r>
                    </a:p>
                  </a:txBody>
                  <a:tcPr marL="177800" marR="177800" marT="107950" marB="107950" anchor="ctr"/>
                </a:tc>
                <a:extLst>
                  <a:ext uri="{0D108BD9-81ED-4DB2-BD59-A6C34878D82A}">
                    <a16:rowId xmlns:a16="http://schemas.microsoft.com/office/drawing/2014/main" val="10005"/>
                  </a:ext>
                </a:extLst>
              </a:tr>
              <a:tr h="499110">
                <a:tc rowSpan="3">
                  <a:txBody>
                    <a:bodyPr/>
                    <a:lstStyle/>
                    <a:p>
                      <a:pPr indent="0" algn="l">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cs typeface="微软雅黑" panose="020B0503020204020204" pitchFamily="34" charset="-122"/>
                        </a:rPr>
                        <a:t>2019年11月5日</a:t>
                      </a:r>
                    </a:p>
                  </a:txBody>
                  <a:tcPr marL="177800" marR="177800" marT="107950" marB="107950" anchor="ctr">
                    <a:solidFill>
                      <a:srgbClr val="E8D0D0"/>
                    </a:solidFill>
                  </a:tcPr>
                </a:tc>
                <a:tc rowSpan="3">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巴黎</a:t>
                      </a:r>
                    </a:p>
                  </a:txBody>
                  <a:tcPr marL="177800" marR="177800" marT="107950" marB="107950" anchor="ctr">
                    <a:solidFill>
                      <a:srgbClr val="E8D0D0"/>
                    </a:solidFill>
                  </a:tcP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cs typeface="微软雅黑" panose="020B0503020204020204" pitchFamily="34" charset="-122"/>
                        </a:rPr>
                        <a:t>7年</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cs typeface="微软雅黑" panose="020B0503020204020204" pitchFamily="34" charset="-122"/>
                        </a:rPr>
                        <a:t>20亿欧元</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0.197%</a:t>
                      </a:r>
                    </a:p>
                  </a:txBody>
                  <a:tcPr marL="177800" marR="177800" marT="107950" marB="107950" anchor="ctr"/>
                </a:tc>
                <a:extLst>
                  <a:ext uri="{0D108BD9-81ED-4DB2-BD59-A6C34878D82A}">
                    <a16:rowId xmlns:a16="http://schemas.microsoft.com/office/drawing/2014/main" val="10006"/>
                  </a:ext>
                </a:extLst>
              </a:tr>
              <a:tr h="499110">
                <a:tc vMerge="1">
                  <a:txBody>
                    <a:bodyPr/>
                    <a:lstStyle/>
                    <a:p>
                      <a:endParaRPr lang="zh-CN"/>
                    </a:p>
                  </a:txBody>
                  <a:tcPr/>
                </a:tc>
                <a:tc vMerge="1">
                  <a:txBody>
                    <a:bodyPr/>
                    <a:lstStyle/>
                    <a:p>
                      <a:endParaRPr lang="zh-CN"/>
                    </a:p>
                  </a:txBody>
                  <a:tcP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cs typeface="微软雅黑" panose="020B0503020204020204" pitchFamily="34" charset="-122"/>
                        </a:rPr>
                        <a:t>12年期</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cs typeface="微软雅黑" panose="020B0503020204020204" pitchFamily="34" charset="-122"/>
                        </a:rPr>
                        <a:t>10亿欧元</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0.618%</a:t>
                      </a:r>
                    </a:p>
                  </a:txBody>
                  <a:tcPr marL="177800" marR="177800" marT="107950" marB="107950" anchor="ctr"/>
                </a:tc>
                <a:extLst>
                  <a:ext uri="{0D108BD9-81ED-4DB2-BD59-A6C34878D82A}">
                    <a16:rowId xmlns:a16="http://schemas.microsoft.com/office/drawing/2014/main" val="10007"/>
                  </a:ext>
                </a:extLst>
              </a:tr>
              <a:tr h="499110">
                <a:tc vMerge="1">
                  <a:txBody>
                    <a:bodyPr/>
                    <a:lstStyle/>
                    <a:p>
                      <a:endParaRPr lang="zh-CN"/>
                    </a:p>
                  </a:txBody>
                  <a:tcPr/>
                </a:tc>
                <a:tc vMerge="1">
                  <a:txBody>
                    <a:bodyPr/>
                    <a:lstStyle/>
                    <a:p>
                      <a:endParaRPr lang="zh-CN"/>
                    </a:p>
                  </a:txBody>
                  <a:tcP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cs typeface="微软雅黑" panose="020B0503020204020204" pitchFamily="34" charset="-122"/>
                        </a:rPr>
                        <a:t>20年期</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cs typeface="微软雅黑" panose="020B0503020204020204" pitchFamily="34" charset="-122"/>
                        </a:rPr>
                        <a:t>10亿欧元</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1.078%</a:t>
                      </a:r>
                    </a:p>
                  </a:txBody>
                  <a:tcPr marL="177800" marR="177800" marT="107950" marB="107950" anchor="ctr"/>
                </a:tc>
                <a:extLst>
                  <a:ext uri="{0D108BD9-81ED-4DB2-BD59-A6C34878D82A}">
                    <a16:rowId xmlns:a16="http://schemas.microsoft.com/office/drawing/2014/main" val="10008"/>
                  </a:ext>
                </a:extLst>
              </a:tr>
            </a:tbl>
          </a:graphicData>
        </a:graphic>
      </p:graphicFrame>
      <p:sp>
        <p:nvSpPr>
          <p:cNvPr id="5" name="文本框 4"/>
          <p:cNvSpPr txBox="1"/>
          <p:nvPr/>
        </p:nvSpPr>
        <p:spPr>
          <a:xfrm>
            <a:off x="1673542" y="1011555"/>
            <a:ext cx="5791200" cy="398780"/>
          </a:xfrm>
          <a:prstGeom prst="rect">
            <a:avLst/>
          </a:prstGeom>
          <a:noFill/>
        </p:spPr>
        <p:txBody>
          <a:bodyPr wrap="square" rtlCol="0">
            <a:spAutoFit/>
          </a:bodyPr>
          <a:lstStyle/>
          <a:p>
            <a:pPr algn="ctr"/>
            <a:r>
              <a:rPr lang="zh-CN" altLang="en-US" sz="2000" b="1">
                <a:latin typeface="微软雅黑" panose="020B0503020204020204" pitchFamily="34" charset="-122"/>
                <a:ea typeface="微软雅黑" panose="020B0503020204020204" pitchFamily="34" charset="-122"/>
                <a:cs typeface="微软雅黑" panose="020B0503020204020204" pitchFamily="34" charset="-122"/>
              </a:rPr>
              <a:t>近年来我国发行主权外币债券</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12</a:t>
            </a:fld>
            <a:endParaRPr lang="zh-CN" altLang="en-US"/>
          </a:p>
        </p:txBody>
      </p:sp>
      <p:sp>
        <p:nvSpPr>
          <p:cNvPr id="3" name="文本框 2"/>
          <p:cNvSpPr txBox="1"/>
          <p:nvPr/>
        </p:nvSpPr>
        <p:spPr>
          <a:xfrm>
            <a:off x="842645" y="765175"/>
            <a:ext cx="7532370"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rPr>
              <a:t>五、海外投资者对境内人民币国债的投资</a:t>
            </a:r>
          </a:p>
        </p:txBody>
      </p:sp>
      <p:sp>
        <p:nvSpPr>
          <p:cNvPr id="4" name="文本框 3"/>
          <p:cNvSpPr txBox="1"/>
          <p:nvPr/>
        </p:nvSpPr>
        <p:spPr>
          <a:xfrm>
            <a:off x="347980" y="1300480"/>
            <a:ext cx="8290560" cy="5080000"/>
          </a:xfrm>
          <a:prstGeom prst="rect">
            <a:avLst/>
          </a:prstGeom>
          <a:noFill/>
        </p:spPr>
        <p:txBody>
          <a:bodyPr wrap="square" rtlCol="0">
            <a:spAutoFit/>
          </a:bodyPr>
          <a:lstStyle/>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目前海外合格投资者可以通过QFII和RQFII、直接进入银行间市场或是“债券通”参与境内银行间市场，合格投资者包括境外央行、国际金融组织、主权财富基金以及商业银行、保险、证券公司、基金公司等金融机构。</a:t>
            </a:r>
          </a:p>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2019年4月1日，彭博公司正式将中国债券纳入彭博巴克莱全球综合指数，并在20个月内分步完成。完成纳入后，</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人民币计价的中国债券将成为继美元、欧元、日元之后的第四大计价货币债券</a:t>
            </a:r>
            <a:r>
              <a:rPr lang="zh-CN" altLang="en-US">
                <a:latin typeface="微软雅黑" panose="020B0503020204020204" pitchFamily="34" charset="-122"/>
                <a:ea typeface="微软雅黑" panose="020B0503020204020204" pitchFamily="34" charset="-122"/>
                <a:cs typeface="微软雅黑" panose="020B0503020204020204" pitchFamily="34" charset="-122"/>
              </a:rPr>
              <a:t>。9月4日，摩根大通宣布，以人民币计价的高流动性中国国债将于2020年2月28日起被纳入其旗舰全球新兴市场政府债券指数系列（GBI-EM），并将在10个月内分步完成。至此，国际三大债券指数供应商中已有两家将中国债券纳入旗舰指数，进一步体现了国际投资者对于中国经济发展的信心及对中国债券市场对外开放成果的认可。</a:t>
            </a:r>
          </a:p>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截至2019年12月底，境外机构持有我国境内发行的各类债券总计1.88万亿元，较2018年增长24.55%。</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从持券结构看，记账式国债和政策性银行债仍为主要券种</a:t>
            </a:r>
            <a:r>
              <a:rPr lang="zh-CN" altLang="en-US">
                <a:latin typeface="微软雅黑" panose="020B0503020204020204" pitchFamily="34" charset="-122"/>
                <a:ea typeface="微软雅黑" panose="020B0503020204020204" pitchFamily="34" charset="-122"/>
                <a:cs typeface="微软雅黑" panose="020B0503020204020204" pitchFamily="34" charset="-122"/>
              </a:rPr>
              <a:t>，占持券总量的96.17%。</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13</a:t>
            </a:fld>
            <a:endParaRPr lang="zh-CN" altLang="en-US"/>
          </a:p>
        </p:txBody>
      </p:sp>
      <p:graphicFrame>
        <p:nvGraphicFramePr>
          <p:cNvPr id="3" name="表格 2"/>
          <p:cNvGraphicFramePr/>
          <p:nvPr>
            <p:custDataLst>
              <p:tags r:id="rId1"/>
            </p:custDataLst>
          </p:nvPr>
        </p:nvGraphicFramePr>
        <p:xfrm>
          <a:off x="245745" y="1374140"/>
          <a:ext cx="8678545" cy="4654550"/>
        </p:xfrm>
        <a:graphic>
          <a:graphicData uri="http://schemas.openxmlformats.org/drawingml/2006/table">
            <a:tbl>
              <a:tblPr firstRow="1" bandRow="1">
                <a:tableStyleId>{21E4AEA4-8DFA-4A89-87EB-49C32662AFE0}</a:tableStyleId>
              </a:tblPr>
              <a:tblGrid>
                <a:gridCol w="2969895">
                  <a:extLst>
                    <a:ext uri="{9D8B030D-6E8A-4147-A177-3AD203B41FA5}">
                      <a16:colId xmlns:a16="http://schemas.microsoft.com/office/drawing/2014/main" val="20000"/>
                    </a:ext>
                  </a:extLst>
                </a:gridCol>
                <a:gridCol w="2741295">
                  <a:extLst>
                    <a:ext uri="{9D8B030D-6E8A-4147-A177-3AD203B41FA5}">
                      <a16:colId xmlns:a16="http://schemas.microsoft.com/office/drawing/2014/main" val="20001"/>
                    </a:ext>
                  </a:extLst>
                </a:gridCol>
                <a:gridCol w="2967355">
                  <a:extLst>
                    <a:ext uri="{9D8B030D-6E8A-4147-A177-3AD203B41FA5}">
                      <a16:colId xmlns:a16="http://schemas.microsoft.com/office/drawing/2014/main" val="20002"/>
                    </a:ext>
                  </a:extLst>
                </a:gridCol>
              </a:tblGrid>
              <a:tr h="614045">
                <a:tc>
                  <a:txBody>
                    <a:bodyPr/>
                    <a:lstStyle/>
                    <a:p>
                      <a:pPr indent="0" algn="ctr">
                        <a:lnSpc>
                          <a:spcPct val="120000"/>
                        </a:lnSpc>
                        <a:spcBef>
                          <a:spcPts val="0"/>
                        </a:spcBef>
                        <a:spcAft>
                          <a:spcPts val="0"/>
                        </a:spcAft>
                        <a:buNone/>
                      </a:pPr>
                      <a:r>
                        <a:rPr lang="en-US" sz="1900" spc="130"/>
                        <a:t>品种</a:t>
                      </a:r>
                    </a:p>
                  </a:txBody>
                  <a:tcPr marL="215900" marR="215900" marT="133350" marB="133350" anchor="ctr"/>
                </a:tc>
                <a:tc>
                  <a:txBody>
                    <a:bodyPr/>
                    <a:lstStyle/>
                    <a:p>
                      <a:pPr indent="0" algn="ctr">
                        <a:lnSpc>
                          <a:spcPct val="120000"/>
                        </a:lnSpc>
                        <a:spcBef>
                          <a:spcPts val="0"/>
                        </a:spcBef>
                        <a:spcAft>
                          <a:spcPts val="0"/>
                        </a:spcAft>
                        <a:buNone/>
                      </a:pPr>
                      <a:r>
                        <a:rPr lang="en-US" sz="1900" spc="130"/>
                        <a:t>持有量（亿元）</a:t>
                      </a:r>
                    </a:p>
                  </a:txBody>
                  <a:tcPr marL="215900" marR="215900" marT="133350" marB="133350" anchor="ctr"/>
                </a:tc>
                <a:tc>
                  <a:txBody>
                    <a:bodyPr/>
                    <a:lstStyle/>
                    <a:p>
                      <a:pPr indent="0" algn="ctr">
                        <a:lnSpc>
                          <a:spcPct val="120000"/>
                        </a:lnSpc>
                        <a:spcBef>
                          <a:spcPts val="0"/>
                        </a:spcBef>
                        <a:spcAft>
                          <a:spcPts val="0"/>
                        </a:spcAft>
                        <a:buNone/>
                      </a:pPr>
                      <a:r>
                        <a:rPr lang="en-US" sz="1900" spc="130"/>
                        <a:t>占该债券总量的比重</a:t>
                      </a:r>
                    </a:p>
                  </a:txBody>
                  <a:tcPr marL="215900" marR="215900" marT="133350" marB="133350" anchor="ctr"/>
                </a:tc>
                <a:extLst>
                  <a:ext uri="{0D108BD9-81ED-4DB2-BD59-A6C34878D82A}">
                    <a16:rowId xmlns:a16="http://schemas.microsoft.com/office/drawing/2014/main" val="10000"/>
                  </a:ext>
                </a:extLst>
              </a:tr>
              <a:tr h="577215">
                <a:tc>
                  <a:txBody>
                    <a:bodyPr/>
                    <a:lstStyle/>
                    <a:p>
                      <a:pPr indent="0" algn="ctr">
                        <a:lnSpc>
                          <a:spcPct val="120000"/>
                        </a:lnSpc>
                        <a:spcBef>
                          <a:spcPts val="0"/>
                        </a:spcBef>
                        <a:spcAft>
                          <a:spcPts val="0"/>
                        </a:spcAft>
                        <a:buNone/>
                      </a:pPr>
                      <a:r>
                        <a:rPr lang="en-US" sz="1700" spc="130"/>
                        <a:t>记账式国债</a:t>
                      </a:r>
                    </a:p>
                  </a:txBody>
                  <a:tcPr marL="215900" marR="215900" marT="133350" marB="133350" anchor="ctr"/>
                </a:tc>
                <a:tc>
                  <a:txBody>
                    <a:bodyPr/>
                    <a:lstStyle/>
                    <a:p>
                      <a:pPr indent="0" algn="ctr">
                        <a:lnSpc>
                          <a:spcPct val="120000"/>
                        </a:lnSpc>
                        <a:spcBef>
                          <a:spcPts val="0"/>
                        </a:spcBef>
                        <a:spcAft>
                          <a:spcPts val="0"/>
                        </a:spcAft>
                        <a:buNone/>
                      </a:pPr>
                      <a:r>
                        <a:rPr lang="en-US" sz="1700" spc="130"/>
                        <a:t>13067.22</a:t>
                      </a:r>
                    </a:p>
                  </a:txBody>
                  <a:tcPr marL="215900" marR="215900" marT="133350" marB="133350" anchor="ctr"/>
                </a:tc>
                <a:tc>
                  <a:txBody>
                    <a:bodyPr/>
                    <a:lstStyle/>
                    <a:p>
                      <a:pPr indent="0" algn="ctr">
                        <a:lnSpc>
                          <a:spcPct val="120000"/>
                        </a:lnSpc>
                        <a:spcBef>
                          <a:spcPts val="0"/>
                        </a:spcBef>
                        <a:spcAft>
                          <a:spcPts val="0"/>
                        </a:spcAft>
                        <a:buNone/>
                      </a:pPr>
                      <a:r>
                        <a:rPr lang="en-US" sz="1700" spc="130"/>
                        <a:t>8.54%</a:t>
                      </a:r>
                    </a:p>
                  </a:txBody>
                  <a:tcPr marL="215900" marR="215900" marT="133350" marB="133350" anchor="ctr"/>
                </a:tc>
                <a:extLst>
                  <a:ext uri="{0D108BD9-81ED-4DB2-BD59-A6C34878D82A}">
                    <a16:rowId xmlns:a16="http://schemas.microsoft.com/office/drawing/2014/main" val="10001"/>
                  </a:ext>
                </a:extLst>
              </a:tr>
              <a:tr h="577215">
                <a:tc>
                  <a:txBody>
                    <a:bodyPr/>
                    <a:lstStyle/>
                    <a:p>
                      <a:pPr indent="0" algn="ctr">
                        <a:lnSpc>
                          <a:spcPct val="120000"/>
                        </a:lnSpc>
                        <a:spcBef>
                          <a:spcPts val="0"/>
                        </a:spcBef>
                        <a:spcAft>
                          <a:spcPts val="0"/>
                        </a:spcAft>
                        <a:buNone/>
                      </a:pPr>
                      <a:r>
                        <a:rPr lang="en-US" sz="1700" spc="130"/>
                        <a:t>地方政府债券</a:t>
                      </a:r>
                    </a:p>
                  </a:txBody>
                  <a:tcPr marL="215900" marR="215900" marT="133350" marB="133350" anchor="ctr"/>
                </a:tc>
                <a:tc>
                  <a:txBody>
                    <a:bodyPr/>
                    <a:lstStyle/>
                    <a:p>
                      <a:pPr indent="0" algn="ctr">
                        <a:lnSpc>
                          <a:spcPct val="120000"/>
                        </a:lnSpc>
                        <a:spcBef>
                          <a:spcPts val="0"/>
                        </a:spcBef>
                        <a:spcAft>
                          <a:spcPts val="0"/>
                        </a:spcAft>
                        <a:buNone/>
                      </a:pPr>
                      <a:r>
                        <a:rPr lang="en-US" sz="1700" spc="130"/>
                        <a:t>25.3</a:t>
                      </a:r>
                    </a:p>
                  </a:txBody>
                  <a:tcPr marL="215900" marR="215900" marT="133350" marB="133350" anchor="ctr"/>
                </a:tc>
                <a:tc>
                  <a:txBody>
                    <a:bodyPr/>
                    <a:lstStyle/>
                    <a:p>
                      <a:pPr indent="0" algn="ctr">
                        <a:lnSpc>
                          <a:spcPct val="120000"/>
                        </a:lnSpc>
                        <a:spcBef>
                          <a:spcPts val="0"/>
                        </a:spcBef>
                        <a:spcAft>
                          <a:spcPts val="0"/>
                        </a:spcAft>
                        <a:buNone/>
                      </a:pPr>
                      <a:r>
                        <a:rPr lang="en-US" sz="1700" spc="130"/>
                        <a:t>0.01%</a:t>
                      </a:r>
                    </a:p>
                  </a:txBody>
                  <a:tcPr marL="215900" marR="215900" marT="133350" marB="133350" anchor="ctr"/>
                </a:tc>
                <a:extLst>
                  <a:ext uri="{0D108BD9-81ED-4DB2-BD59-A6C34878D82A}">
                    <a16:rowId xmlns:a16="http://schemas.microsoft.com/office/drawing/2014/main" val="10002"/>
                  </a:ext>
                </a:extLst>
              </a:tr>
              <a:tr h="577215">
                <a:tc>
                  <a:txBody>
                    <a:bodyPr/>
                    <a:lstStyle/>
                    <a:p>
                      <a:pPr indent="0" algn="ctr">
                        <a:lnSpc>
                          <a:spcPct val="120000"/>
                        </a:lnSpc>
                        <a:spcBef>
                          <a:spcPts val="0"/>
                        </a:spcBef>
                        <a:spcAft>
                          <a:spcPts val="0"/>
                        </a:spcAft>
                        <a:buNone/>
                      </a:pPr>
                      <a:r>
                        <a:rPr lang="en-US" sz="1700" spc="130"/>
                        <a:t>政府支持机构债</a:t>
                      </a:r>
                    </a:p>
                  </a:txBody>
                  <a:tcPr marL="215900" marR="215900" marT="133350" marB="133350" anchor="ctr"/>
                </a:tc>
                <a:tc>
                  <a:txBody>
                    <a:bodyPr/>
                    <a:lstStyle/>
                    <a:p>
                      <a:pPr indent="0" algn="ctr">
                        <a:lnSpc>
                          <a:spcPct val="120000"/>
                        </a:lnSpc>
                        <a:spcBef>
                          <a:spcPts val="0"/>
                        </a:spcBef>
                        <a:spcAft>
                          <a:spcPts val="0"/>
                        </a:spcAft>
                        <a:buNone/>
                      </a:pPr>
                      <a:r>
                        <a:rPr lang="en-US" sz="1700" spc="130"/>
                        <a:t>47.29</a:t>
                      </a:r>
                    </a:p>
                  </a:txBody>
                  <a:tcPr marL="215900" marR="215900" marT="133350" marB="133350" anchor="ctr"/>
                </a:tc>
                <a:tc>
                  <a:txBody>
                    <a:bodyPr/>
                    <a:lstStyle/>
                    <a:p>
                      <a:pPr indent="0" algn="ctr">
                        <a:lnSpc>
                          <a:spcPct val="120000"/>
                        </a:lnSpc>
                        <a:spcBef>
                          <a:spcPts val="0"/>
                        </a:spcBef>
                        <a:spcAft>
                          <a:spcPts val="0"/>
                        </a:spcAft>
                        <a:buNone/>
                      </a:pPr>
                      <a:r>
                        <a:rPr lang="en-US" sz="1700" spc="130"/>
                        <a:t>0.28%</a:t>
                      </a:r>
                    </a:p>
                  </a:txBody>
                  <a:tcPr marL="215900" marR="215900" marT="133350" marB="133350" anchor="ctr"/>
                </a:tc>
                <a:extLst>
                  <a:ext uri="{0D108BD9-81ED-4DB2-BD59-A6C34878D82A}">
                    <a16:rowId xmlns:a16="http://schemas.microsoft.com/office/drawing/2014/main" val="10003"/>
                  </a:ext>
                </a:extLst>
              </a:tr>
              <a:tr h="577215">
                <a:tc>
                  <a:txBody>
                    <a:bodyPr/>
                    <a:lstStyle/>
                    <a:p>
                      <a:pPr indent="0" algn="ctr">
                        <a:lnSpc>
                          <a:spcPct val="120000"/>
                        </a:lnSpc>
                        <a:spcBef>
                          <a:spcPts val="0"/>
                        </a:spcBef>
                        <a:spcAft>
                          <a:spcPts val="0"/>
                        </a:spcAft>
                        <a:buNone/>
                      </a:pPr>
                      <a:r>
                        <a:rPr lang="en-US" sz="1700" spc="130"/>
                        <a:t>政策性银行债</a:t>
                      </a:r>
                    </a:p>
                  </a:txBody>
                  <a:tcPr marL="215900" marR="215900" marT="133350" marB="133350" anchor="ctr"/>
                </a:tc>
                <a:tc>
                  <a:txBody>
                    <a:bodyPr/>
                    <a:lstStyle/>
                    <a:p>
                      <a:pPr indent="0" algn="ctr">
                        <a:lnSpc>
                          <a:spcPct val="120000"/>
                        </a:lnSpc>
                        <a:spcBef>
                          <a:spcPts val="0"/>
                        </a:spcBef>
                        <a:spcAft>
                          <a:spcPts val="0"/>
                        </a:spcAft>
                        <a:buNone/>
                      </a:pPr>
                      <a:r>
                        <a:rPr lang="en-US" sz="1700" spc="130"/>
                        <a:t>4984.08</a:t>
                      </a:r>
                    </a:p>
                  </a:txBody>
                  <a:tcPr marL="215900" marR="215900" marT="133350" marB="133350" anchor="ctr"/>
                </a:tc>
                <a:tc>
                  <a:txBody>
                    <a:bodyPr/>
                    <a:lstStyle/>
                    <a:p>
                      <a:pPr indent="0" algn="ctr">
                        <a:lnSpc>
                          <a:spcPct val="120000"/>
                        </a:lnSpc>
                        <a:spcBef>
                          <a:spcPts val="0"/>
                        </a:spcBef>
                        <a:spcAft>
                          <a:spcPts val="0"/>
                        </a:spcAft>
                        <a:buNone/>
                      </a:pPr>
                      <a:r>
                        <a:rPr lang="en-US" sz="1700" spc="130"/>
                        <a:t>3.18%</a:t>
                      </a:r>
                    </a:p>
                  </a:txBody>
                  <a:tcPr marL="215900" marR="215900" marT="133350" marB="133350" anchor="ctr"/>
                </a:tc>
                <a:extLst>
                  <a:ext uri="{0D108BD9-81ED-4DB2-BD59-A6C34878D82A}">
                    <a16:rowId xmlns:a16="http://schemas.microsoft.com/office/drawing/2014/main" val="10004"/>
                  </a:ext>
                </a:extLst>
              </a:tr>
              <a:tr h="577215">
                <a:tc>
                  <a:txBody>
                    <a:bodyPr/>
                    <a:lstStyle/>
                    <a:p>
                      <a:pPr indent="0" algn="ctr">
                        <a:lnSpc>
                          <a:spcPct val="120000"/>
                        </a:lnSpc>
                        <a:spcBef>
                          <a:spcPts val="0"/>
                        </a:spcBef>
                        <a:spcAft>
                          <a:spcPts val="0"/>
                        </a:spcAft>
                        <a:buNone/>
                      </a:pPr>
                      <a:r>
                        <a:rPr lang="en-US" sz="1700" spc="130"/>
                        <a:t>商业银行债</a:t>
                      </a:r>
                    </a:p>
                  </a:txBody>
                  <a:tcPr marL="215900" marR="215900" marT="133350" marB="133350" anchor="ctr"/>
                </a:tc>
                <a:tc>
                  <a:txBody>
                    <a:bodyPr/>
                    <a:lstStyle/>
                    <a:p>
                      <a:pPr indent="0" algn="ctr">
                        <a:lnSpc>
                          <a:spcPct val="120000"/>
                        </a:lnSpc>
                        <a:spcBef>
                          <a:spcPts val="0"/>
                        </a:spcBef>
                        <a:spcAft>
                          <a:spcPts val="0"/>
                        </a:spcAft>
                        <a:buNone/>
                      </a:pPr>
                      <a:r>
                        <a:rPr lang="en-US" sz="1700" spc="130"/>
                        <a:t>156.82</a:t>
                      </a:r>
                    </a:p>
                  </a:txBody>
                  <a:tcPr marL="215900" marR="215900" marT="133350" marB="133350" anchor="ctr"/>
                </a:tc>
                <a:tc>
                  <a:txBody>
                    <a:bodyPr/>
                    <a:lstStyle/>
                    <a:p>
                      <a:pPr indent="0" algn="ctr">
                        <a:lnSpc>
                          <a:spcPct val="120000"/>
                        </a:lnSpc>
                        <a:spcBef>
                          <a:spcPts val="0"/>
                        </a:spcBef>
                        <a:spcAft>
                          <a:spcPts val="0"/>
                        </a:spcAft>
                        <a:buNone/>
                      </a:pPr>
                      <a:r>
                        <a:rPr lang="en-US" sz="1700" spc="130"/>
                        <a:t>0.33%</a:t>
                      </a:r>
                    </a:p>
                  </a:txBody>
                  <a:tcPr marL="215900" marR="215900" marT="133350" marB="133350" anchor="ctr"/>
                </a:tc>
                <a:extLst>
                  <a:ext uri="{0D108BD9-81ED-4DB2-BD59-A6C34878D82A}">
                    <a16:rowId xmlns:a16="http://schemas.microsoft.com/office/drawing/2014/main" val="10005"/>
                  </a:ext>
                </a:extLst>
              </a:tr>
              <a:tr h="577215">
                <a:tc>
                  <a:txBody>
                    <a:bodyPr/>
                    <a:lstStyle/>
                    <a:p>
                      <a:pPr indent="0" algn="ctr">
                        <a:lnSpc>
                          <a:spcPct val="120000"/>
                        </a:lnSpc>
                        <a:spcBef>
                          <a:spcPts val="0"/>
                        </a:spcBef>
                        <a:spcAft>
                          <a:spcPts val="0"/>
                        </a:spcAft>
                        <a:buNone/>
                      </a:pPr>
                      <a:r>
                        <a:rPr lang="en-US" sz="1700" spc="130"/>
                        <a:t>企业债券</a:t>
                      </a:r>
                    </a:p>
                  </a:txBody>
                  <a:tcPr marL="215900" marR="215900" marT="133350" marB="133350" anchor="ctr"/>
                </a:tc>
                <a:tc>
                  <a:txBody>
                    <a:bodyPr/>
                    <a:lstStyle/>
                    <a:p>
                      <a:pPr indent="0" algn="ctr">
                        <a:lnSpc>
                          <a:spcPct val="120000"/>
                        </a:lnSpc>
                        <a:spcBef>
                          <a:spcPts val="0"/>
                        </a:spcBef>
                        <a:spcAft>
                          <a:spcPts val="0"/>
                        </a:spcAft>
                        <a:buNone/>
                      </a:pPr>
                      <a:r>
                        <a:rPr lang="en-US" sz="1700" spc="130"/>
                        <a:t>136.25</a:t>
                      </a:r>
                    </a:p>
                  </a:txBody>
                  <a:tcPr marL="215900" marR="215900" marT="133350" marB="133350" anchor="ctr"/>
                </a:tc>
                <a:tc>
                  <a:txBody>
                    <a:bodyPr/>
                    <a:lstStyle/>
                    <a:p>
                      <a:pPr indent="0" algn="ctr">
                        <a:lnSpc>
                          <a:spcPct val="120000"/>
                        </a:lnSpc>
                        <a:spcBef>
                          <a:spcPts val="0"/>
                        </a:spcBef>
                        <a:spcAft>
                          <a:spcPts val="0"/>
                        </a:spcAft>
                        <a:buNone/>
                      </a:pPr>
                      <a:r>
                        <a:rPr lang="en-US" sz="1700" spc="130"/>
                        <a:t>0.46%</a:t>
                      </a:r>
                    </a:p>
                  </a:txBody>
                  <a:tcPr marL="215900" marR="215900" marT="133350" marB="133350" anchor="ctr"/>
                </a:tc>
                <a:extLst>
                  <a:ext uri="{0D108BD9-81ED-4DB2-BD59-A6C34878D82A}">
                    <a16:rowId xmlns:a16="http://schemas.microsoft.com/office/drawing/2014/main" val="10006"/>
                  </a:ext>
                </a:extLst>
              </a:tr>
              <a:tr h="577215">
                <a:tc>
                  <a:txBody>
                    <a:bodyPr/>
                    <a:lstStyle/>
                    <a:p>
                      <a:pPr indent="0" algn="ctr">
                        <a:lnSpc>
                          <a:spcPct val="120000"/>
                        </a:lnSpc>
                        <a:spcBef>
                          <a:spcPts val="0"/>
                        </a:spcBef>
                        <a:spcAft>
                          <a:spcPts val="0"/>
                        </a:spcAft>
                        <a:buNone/>
                      </a:pPr>
                      <a:r>
                        <a:rPr lang="en-US" sz="1700" spc="130"/>
                        <a:t>资产支持证券</a:t>
                      </a:r>
                    </a:p>
                  </a:txBody>
                  <a:tcPr marL="215900" marR="215900" marT="133350" marB="133350" anchor="ctr"/>
                </a:tc>
                <a:tc>
                  <a:txBody>
                    <a:bodyPr/>
                    <a:lstStyle/>
                    <a:p>
                      <a:pPr indent="0" algn="ctr">
                        <a:lnSpc>
                          <a:spcPct val="120000"/>
                        </a:lnSpc>
                        <a:spcBef>
                          <a:spcPts val="0"/>
                        </a:spcBef>
                        <a:spcAft>
                          <a:spcPts val="0"/>
                        </a:spcAft>
                        <a:buNone/>
                      </a:pPr>
                      <a:r>
                        <a:rPr lang="en-US" sz="1700" spc="130"/>
                        <a:t>290.3</a:t>
                      </a:r>
                    </a:p>
                  </a:txBody>
                  <a:tcPr marL="215900" marR="215900" marT="133350" marB="133350" anchor="ctr"/>
                </a:tc>
                <a:tc>
                  <a:txBody>
                    <a:bodyPr/>
                    <a:lstStyle/>
                    <a:p>
                      <a:pPr indent="0" algn="ctr">
                        <a:lnSpc>
                          <a:spcPct val="120000"/>
                        </a:lnSpc>
                        <a:spcBef>
                          <a:spcPts val="0"/>
                        </a:spcBef>
                        <a:spcAft>
                          <a:spcPts val="0"/>
                        </a:spcAft>
                        <a:buNone/>
                      </a:pPr>
                      <a:r>
                        <a:rPr lang="en-US" sz="1700" spc="130"/>
                        <a:t>1.47%</a:t>
                      </a:r>
                    </a:p>
                  </a:txBody>
                  <a:tcPr marL="215900" marR="215900" marT="133350" marB="133350" anchor="ctr"/>
                </a:tc>
                <a:extLst>
                  <a:ext uri="{0D108BD9-81ED-4DB2-BD59-A6C34878D82A}">
                    <a16:rowId xmlns:a16="http://schemas.microsoft.com/office/drawing/2014/main" val="10007"/>
                  </a:ext>
                </a:extLst>
              </a:tr>
            </a:tbl>
          </a:graphicData>
        </a:graphic>
      </p:graphicFrame>
      <p:sp>
        <p:nvSpPr>
          <p:cNvPr id="4" name="文本框 3"/>
          <p:cNvSpPr txBox="1"/>
          <p:nvPr/>
        </p:nvSpPr>
        <p:spPr>
          <a:xfrm>
            <a:off x="1932304" y="950826"/>
            <a:ext cx="5305425" cy="398780"/>
          </a:xfrm>
          <a:prstGeom prst="rect">
            <a:avLst/>
          </a:prstGeom>
          <a:noFill/>
        </p:spPr>
        <p:txBody>
          <a:bodyPr wrap="square" rtlCol="0">
            <a:spAutoFit/>
          </a:bodyPr>
          <a:lstStyle/>
          <a:p>
            <a:pPr algn="ct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rPr>
              <a:t>境外机构在我国境内持有债券情况</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t>14</a:t>
            </a:fld>
            <a:endParaRPr lang="zh-CN" altLang="en-US"/>
          </a:p>
        </p:txBody>
      </p:sp>
      <p:sp>
        <p:nvSpPr>
          <p:cNvPr id="24" name="矩形 23"/>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04068" y="1762547"/>
            <a:ext cx="7079878" cy="2188494"/>
            <a:chOff x="1393713" y="1161487"/>
            <a:chExt cx="10470815" cy="2745853"/>
          </a:xfrm>
        </p:grpSpPr>
        <p:sp>
          <p:nvSpPr>
            <p:cNvPr id="26" name="TextBox 25"/>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20世纪80年代拉美国家债务危机</a:t>
              </a:r>
            </a:p>
          </p:txBody>
        </p:sp>
        <p:cxnSp>
          <p:nvCxnSpPr>
            <p:cNvPr id="27" name="直接连接符 7"/>
            <p:cNvCxnSpPr>
              <a:cxnSpLocks noChangeShapeType="1"/>
            </p:cNvCxnSpPr>
            <p:nvPr/>
          </p:nvCxnSpPr>
          <p:spPr bwMode="auto">
            <a:xfrm>
              <a:off x="1403647" y="2348880"/>
              <a:ext cx="10247891"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sp>
          <p:nvSpPr>
            <p:cNvPr id="28" name="任意多边形 15"/>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endParaRPr lang="zh-CN" altLang="en-US" sz="4800" b="1" dirty="0">
                <a:solidFill>
                  <a:schemeClr val="bg1"/>
                </a:solidFill>
                <a:latin typeface="Impact" panose="020B0806030902050204" pitchFamily="34" charset="0"/>
              </a:endParaRPr>
            </a:p>
          </p:txBody>
        </p:sp>
        <p:cxnSp>
          <p:nvCxnSpPr>
            <p:cNvPr id="29" name="直接连接符 28"/>
            <p:cNvCxnSpPr>
              <a:cxnSpLocks noChangeShapeType="1"/>
            </p:cNvCxnSpPr>
            <p:nvPr/>
          </p:nvCxnSpPr>
          <p:spPr bwMode="auto">
            <a:xfrm>
              <a:off x="1403646" y="3907340"/>
              <a:ext cx="10247892"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grpSp>
      <p:sp>
        <p:nvSpPr>
          <p:cNvPr id="30" name="文本框 29"/>
          <p:cNvSpPr txBox="1"/>
          <p:nvPr/>
        </p:nvSpPr>
        <p:spPr>
          <a:xfrm>
            <a:off x="1131164" y="2026805"/>
            <a:ext cx="690880" cy="706755"/>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二</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15</a:t>
            </a:fld>
            <a:endParaRPr lang="zh-CN" altLang="en-US"/>
          </a:p>
        </p:txBody>
      </p:sp>
      <p:sp>
        <p:nvSpPr>
          <p:cNvPr id="4" name="文本框 3"/>
          <p:cNvSpPr txBox="1"/>
          <p:nvPr/>
        </p:nvSpPr>
        <p:spPr>
          <a:xfrm>
            <a:off x="206375" y="871220"/>
            <a:ext cx="8524240" cy="1373505"/>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20世纪80年代，拉美国家相继陷入了严重的债务危机。1982年8月，墨西哥政府宣布无力偿还主权外债；两年后玻利维亚、厄瓜多尔等国相继停止还债；紧接着，巴西政府因外汇短缺，宣布停止偿还外债利息；1989年，委内瑞拉政府宣布暂停偿还拖欠国际私人银行的公共外债。</a:t>
            </a:r>
          </a:p>
        </p:txBody>
      </p:sp>
      <p:sp>
        <p:nvSpPr>
          <p:cNvPr id="5" name="文本框 4"/>
          <p:cNvSpPr txBox="1"/>
          <p:nvPr/>
        </p:nvSpPr>
        <p:spPr>
          <a:xfrm>
            <a:off x="411480" y="2973070"/>
            <a:ext cx="4612640"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rPr>
              <a:t>一、拉美债务危机的成因</a:t>
            </a:r>
          </a:p>
        </p:txBody>
      </p:sp>
      <p:sp>
        <p:nvSpPr>
          <p:cNvPr id="6" name="文本框 5"/>
          <p:cNvSpPr txBox="1"/>
          <p:nvPr/>
        </p:nvSpPr>
        <p:spPr>
          <a:xfrm>
            <a:off x="177800" y="3618230"/>
            <a:ext cx="6049645" cy="2335530"/>
          </a:xfrm>
          <a:prstGeom prst="rect">
            <a:avLst/>
          </a:prstGeom>
          <a:noFill/>
        </p:spPr>
        <p:txBody>
          <a:bodyPr wrap="square" rtlCol="0">
            <a:spAutoFit/>
          </a:bodyPr>
          <a:lstStyle/>
          <a:p>
            <a:pPr indent="457200" algn="just" fontAlgn="auto">
              <a:lnSpc>
                <a:spcPts val="2900"/>
              </a:lnSpc>
              <a:spcAft>
                <a:spcPts val="12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拉美债务危机的主要原因如下：</a:t>
            </a:r>
          </a:p>
          <a:p>
            <a:pPr marL="285750" indent="457200" algn="just" fontAlgn="auto">
              <a:lnSpc>
                <a:spcPts val="2900"/>
              </a:lnSpc>
              <a:spcAft>
                <a:spcPts val="600"/>
              </a:spcAft>
              <a:buClr>
                <a:srgbClr val="C00000"/>
              </a:buClr>
              <a:buSzPct val="160000"/>
              <a:buFont typeface="Wingdings" panose="05000000000000000000" charset="0"/>
              <a:buChar char="Ø"/>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大量举借外债导致支付困难；</a:t>
            </a:r>
          </a:p>
          <a:p>
            <a:pPr marL="285750" indent="457200" algn="just" fontAlgn="auto">
              <a:lnSpc>
                <a:spcPts val="2900"/>
              </a:lnSpc>
              <a:spcAft>
                <a:spcPts val="600"/>
              </a:spcAft>
              <a:buClr>
                <a:srgbClr val="C00000"/>
              </a:buClr>
              <a:buSzPct val="160000"/>
              <a:buFont typeface="Wingdings" panose="05000000000000000000" charset="0"/>
              <a:buChar char="Ø"/>
              <a:extLst>
                <a:ext uri="{35155182-B16C-46BC-9424-99874614C6A1}">
                  <wpsdc:indentchars xmlns="" xmlns:wpsdc="http://www.wps.cn/officeDocument/2017/drawingmlCustomData" val="200" checksum="59296752"/>
                </a:ext>
              </a:extLst>
            </a:pPr>
            <a:r>
              <a:rPr>
                <a:latin typeface="微软雅黑" panose="020B0503020204020204" pitchFamily="34" charset="-122"/>
                <a:ea typeface="微软雅黑" panose="020B0503020204020204" pitchFamily="34" charset="-122"/>
                <a:cs typeface="微软雅黑" panose="020B0503020204020204" pitchFamily="34" charset="-122"/>
              </a:rPr>
              <a:t>外债政策与管理失误</a:t>
            </a:r>
            <a:r>
              <a:rPr lang="zh-CN">
                <a:latin typeface="微软雅黑" panose="020B0503020204020204" pitchFamily="34" charset="-122"/>
                <a:ea typeface="微软雅黑" panose="020B0503020204020204" pitchFamily="34" charset="-122"/>
                <a:cs typeface="微软雅黑" panose="020B0503020204020204" pitchFamily="34" charset="-122"/>
              </a:rPr>
              <a:t>；</a:t>
            </a:r>
            <a:endParaRPr>
              <a:latin typeface="微软雅黑" panose="020B0503020204020204" pitchFamily="34" charset="-122"/>
              <a:ea typeface="微软雅黑" panose="020B0503020204020204" pitchFamily="34" charset="-122"/>
              <a:cs typeface="微软雅黑" panose="020B0503020204020204" pitchFamily="34" charset="-122"/>
            </a:endParaRPr>
          </a:p>
          <a:p>
            <a:pPr marL="285750" indent="457200" algn="just" fontAlgn="auto">
              <a:lnSpc>
                <a:spcPts val="2900"/>
              </a:lnSpc>
              <a:spcAft>
                <a:spcPts val="600"/>
              </a:spcAft>
              <a:buClr>
                <a:srgbClr val="C00000"/>
              </a:buClr>
              <a:buSzPct val="160000"/>
              <a:buFont typeface="Wingdings" panose="05000000000000000000" charset="0"/>
              <a:buChar char="Ø"/>
              <a:extLst>
                <a:ext uri="{35155182-B16C-46BC-9424-99874614C6A1}">
                  <wpsdc:indentchars xmlns="" xmlns:wpsdc="http://www.wps.cn/officeDocument/2017/drawingmlCustomData" val="200" checksum="59296752"/>
                </a:ext>
              </a:extLst>
            </a:pPr>
            <a:r>
              <a:rPr>
                <a:latin typeface="微软雅黑" panose="020B0503020204020204" pitchFamily="34" charset="-122"/>
                <a:ea typeface="微软雅黑" panose="020B0503020204020204" pitchFamily="34" charset="-122"/>
                <a:cs typeface="微软雅黑" panose="020B0503020204020204" pitchFamily="34" charset="-122"/>
              </a:rPr>
              <a:t>进口替代战略致使国际收支问题严重</a:t>
            </a:r>
            <a:r>
              <a:rPr lang="zh-CN">
                <a:latin typeface="微软雅黑" panose="020B0503020204020204" pitchFamily="34" charset="-122"/>
                <a:ea typeface="微软雅黑" panose="020B0503020204020204" pitchFamily="34" charset="-122"/>
                <a:cs typeface="微软雅黑" panose="020B0503020204020204" pitchFamily="34" charset="-122"/>
              </a:rPr>
              <a:t>；</a:t>
            </a:r>
            <a:endParaRPr>
              <a:latin typeface="微软雅黑" panose="020B0503020204020204" pitchFamily="34" charset="-122"/>
              <a:ea typeface="微软雅黑" panose="020B0503020204020204" pitchFamily="34" charset="-122"/>
              <a:cs typeface="微软雅黑" panose="020B0503020204020204" pitchFamily="34" charset="-122"/>
            </a:endParaRPr>
          </a:p>
          <a:p>
            <a:pPr marL="285750" indent="457200" algn="just" fontAlgn="auto">
              <a:lnSpc>
                <a:spcPts val="2900"/>
              </a:lnSpc>
              <a:spcAft>
                <a:spcPts val="600"/>
              </a:spcAft>
              <a:buClr>
                <a:srgbClr val="C00000"/>
              </a:buClr>
              <a:buSzPct val="160000"/>
              <a:buFont typeface="Wingdings" panose="05000000000000000000" charset="0"/>
              <a:buChar char="Ø"/>
              <a:extLst>
                <a:ext uri="{35155182-B16C-46BC-9424-99874614C6A1}">
                  <wpsdc:indentchars xmlns="" xmlns:wpsdc="http://www.wps.cn/officeDocument/2017/drawingmlCustomData" val="200" checksum="59296752"/>
                </a:ext>
              </a:extLst>
            </a:pPr>
            <a:r>
              <a:rPr>
                <a:latin typeface="微软雅黑" panose="020B0503020204020204" pitchFamily="34" charset="-122"/>
                <a:ea typeface="微软雅黑" panose="020B0503020204020204" pitchFamily="34" charset="-122"/>
                <a:cs typeface="微软雅黑" panose="020B0503020204020204" pitchFamily="34" charset="-122"/>
              </a:rPr>
              <a:t>国际经济形势恶化导致出口下降。</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16</a:t>
            </a:fld>
            <a:endParaRPr lang="zh-CN" altLang="en-US"/>
          </a:p>
        </p:txBody>
      </p:sp>
      <p:sp>
        <p:nvSpPr>
          <p:cNvPr id="3" name="文本框 2"/>
          <p:cNvSpPr txBox="1"/>
          <p:nvPr/>
        </p:nvSpPr>
        <p:spPr>
          <a:xfrm>
            <a:off x="622300" y="877570"/>
            <a:ext cx="4931410"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rPr>
              <a:t>二、拉美债务危机的解决途径</a:t>
            </a:r>
          </a:p>
        </p:txBody>
      </p:sp>
      <p:sp>
        <p:nvSpPr>
          <p:cNvPr id="4" name="文本框 3"/>
          <p:cNvSpPr txBox="1"/>
          <p:nvPr/>
        </p:nvSpPr>
        <p:spPr>
          <a:xfrm>
            <a:off x="473075" y="1397635"/>
            <a:ext cx="8071485" cy="4631055"/>
          </a:xfrm>
          <a:prstGeom prst="rect">
            <a:avLst/>
          </a:prstGeom>
          <a:noFill/>
        </p:spPr>
        <p:txBody>
          <a:bodyPr wrap="square" rtlCol="0">
            <a:spAutoFit/>
          </a:bodyPr>
          <a:lstStyle/>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起初，人们</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试图循着两条思路消除债务危机的影响</a:t>
            </a:r>
            <a:r>
              <a:rPr lang="zh-CN" altLang="en-US">
                <a:latin typeface="微软雅黑" panose="020B0503020204020204" pitchFamily="34" charset="-122"/>
                <a:ea typeface="微软雅黑" panose="020B0503020204020204" pitchFamily="34" charset="-122"/>
                <a:cs typeface="微软雅黑" panose="020B0503020204020204" pitchFamily="34" charset="-122"/>
              </a:rPr>
              <a:t>。其一是</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进行债务展期</a:t>
            </a:r>
            <a:r>
              <a:rPr lang="zh-CN" altLang="en-US">
                <a:latin typeface="微软雅黑" panose="020B0503020204020204" pitchFamily="34" charset="-122"/>
                <a:ea typeface="微软雅黑" panose="020B0503020204020204" pitchFamily="34" charset="-122"/>
                <a:cs typeface="微软雅黑" panose="020B0503020204020204" pitchFamily="34" charset="-122"/>
              </a:rPr>
              <a:t>，但这种方式只能缓解到期债务的偿债压力，解解近渴，而不能提高危机国家的偿债能力。其二是</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接受国际货币基金组织救援</a:t>
            </a:r>
            <a:r>
              <a:rPr lang="zh-CN" altLang="en-US">
                <a:latin typeface="微软雅黑" panose="020B0503020204020204" pitchFamily="34" charset="-122"/>
                <a:ea typeface="微软雅黑" panose="020B0503020204020204" pitchFamily="34" charset="-122"/>
                <a:cs typeface="微软雅黑" panose="020B0503020204020204" pitchFamily="34" charset="-122"/>
              </a:rPr>
              <a:t>，但这是有代价的，接受经济援助的同时必须接受其提出的国内经济改革方案。国际货币基金组织为危机国家开出的药方通常是实施严格的紧缩政策，其本质是通过牺牲国内经济来恢复外部平衡，很可能导致经济增长停滞和资本外逃，以及社会矛盾激化和政局动荡。当时，这两条思路都没能解决问题，拉美国家债务不断扩张，到1986年年底，债务总额已经从1982年的3000多亿美元增加到了10,350亿美元，债务结构中短期贷款比重也变得更大了，如集体违约将酿成世界性的金融危机。</a:t>
            </a:r>
          </a:p>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随着拉美债务危机的扩大和久拖不决，当初向拉美国家政府发放大量贷款的国际商业银行开始滑向危机，其中包括花旗银行等九家美国最大的银行。美国政府嗅到了其中的风险，开始更为积极地斡旋解决危机。</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17</a:t>
            </a:fld>
            <a:endParaRPr lang="zh-CN" altLang="en-US"/>
          </a:p>
        </p:txBody>
      </p:sp>
      <p:sp>
        <p:nvSpPr>
          <p:cNvPr id="3" name="文本框 2"/>
          <p:cNvSpPr txBox="1"/>
          <p:nvPr/>
        </p:nvSpPr>
        <p:spPr>
          <a:xfrm>
            <a:off x="463550" y="994410"/>
            <a:ext cx="8396605" cy="5374640"/>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1985年，美国总统里根任命詹姆斯·贝克（James Baker）为美国财政部部长。贝克上任当年即成功组织美、日、德、法、英五国达成了广场协议，为成功解决美国巨额贸易赤字立下汗马功劳，但其针对拉美债务危机提出的“贝克计划”却乏善可陈。人们开始逐渐认识到，</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紧缩必须让位于经济增长，只有经济增长才能令危机国家重获偿债能力</a:t>
            </a:r>
            <a:r>
              <a:rPr lang="zh-CN" altLang="en-US">
                <a:latin typeface="微软雅黑" panose="020B0503020204020204" pitchFamily="34" charset="-122"/>
                <a:ea typeface="微软雅黑" panose="020B0503020204020204" pitchFamily="34" charset="-122"/>
                <a:cs typeface="微软雅黑" panose="020B0503020204020204" pitchFamily="34" charset="-122"/>
              </a:rPr>
              <a:t>，同时，失去偿债能力的拉美国家需要债务减免，而不仅仅是新贷款。</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1988年9月，贝克出任美国国务卿，尼古拉斯·布雷迪（Nicholas Brady）接任财长一职。就职半年后，布雷迪提出了解决危机的新思路“</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布雷迪计划</a:t>
            </a:r>
            <a:r>
              <a:rPr lang="zh-CN" altLang="en-US">
                <a:latin typeface="微软雅黑" panose="020B0503020204020204" pitchFamily="34" charset="-122"/>
                <a:ea typeface="微软雅黑" panose="020B0503020204020204" pitchFamily="34" charset="-122"/>
                <a:cs typeface="微软雅黑" panose="020B0503020204020204" pitchFamily="34" charset="-122"/>
              </a:rPr>
              <a:t>”——在一定债务减免的基础上，将不可转换且无法偿还的银行贷款转换为具有流动性的债券，即布雷迪债券。</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布雷迪计划的灵感来自1988年3月墨西哥政府发行的阿兹特克债券（Aztec Bonds），该债券用于替换墨西哥公共部门所欠商业银行债务，条件是商业银行同意减免其30%的债务。发债抵押物为墨西哥政府购买的美国国债。与之前救助方案最大的不同之处是，布雷迪计划改变了原先只为危机国家提供新贷款的做法，首次将商业银行减免债务纳入政策，提出由商业银行削减拉美等国原有债务，并通过布雷迪债券将债务转化成在金融市场上可交易的债券。</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18</a:t>
            </a:fld>
            <a:endParaRPr lang="zh-CN" altLang="en-US"/>
          </a:p>
        </p:txBody>
      </p:sp>
      <p:sp>
        <p:nvSpPr>
          <p:cNvPr id="4" name="文本框 3"/>
          <p:cNvSpPr txBox="1"/>
          <p:nvPr/>
        </p:nvSpPr>
        <p:spPr>
          <a:xfrm>
            <a:off x="664845" y="1618615"/>
            <a:ext cx="7732395" cy="4015105"/>
          </a:xfrm>
          <a:prstGeom prst="rect">
            <a:avLst/>
          </a:prstGeom>
          <a:noFill/>
        </p:spPr>
        <p:txBody>
          <a:bodyPr wrap="square" rtlCol="0">
            <a:spAutoFit/>
          </a:bodyPr>
          <a:lstStyle/>
          <a:p>
            <a:pPr indent="457200" algn="just" fontAlgn="auto">
              <a:lnSpc>
                <a:spcPts val="3000"/>
              </a:lnSpc>
              <a:spcAft>
                <a:spcPts val="600"/>
              </a:spcAft>
              <a:extLst>
                <a:ext uri="{35155182-B16C-46BC-9424-99874614C6A1}">
                  <wpsdc:indentchars xmln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rPr>
              <a:t>布雷迪计划的主要内容是</a:t>
            </a:r>
            <a:r>
              <a:rPr lang="zh-CN" altLang="en-US">
                <a:latin typeface="微软雅黑" panose="020B0503020204020204" pitchFamily="34" charset="-122"/>
                <a:ea typeface="微软雅黑" panose="020B0503020204020204" pitchFamily="34" charset="-122"/>
              </a:rPr>
              <a:t>，鼓励债权银行选择减免发展中国家债务，让债权银行选择或者减免利息、或者减免本金、或者通过发放新贷款来解决问题；待债务国与债权银行就不良贷款重组达成一致意见后，债务国拿出一笔钱购买美国国债并将其存入一个特殊目的账户，以此账户为抵押发行布雷迪债券；债权银行用债务国贷款与布雷迪债券进行置换，如果债务国政府对布雷迪债券违约，则从其抵押的美国国债账户中取得赔偿。由于不良贷款不会产生任何收入，银行更愿意持有可履行的布雷迪债券；同时也由于其特殊的担保机制，该债券也吸引了大量投资者将其作为投资工具，银行可以选择在金融市场出售这些债券，收回贷款成本。</a:t>
            </a:r>
          </a:p>
          <a:p>
            <a:pPr indent="457200" algn="just" fontAlgn="auto">
              <a:lnSpc>
                <a:spcPts val="3000"/>
              </a:lnSpc>
              <a:spcAft>
                <a:spcPts val="600"/>
              </a:spcAft>
              <a:extLst>
                <a:ext uri="{35155182-B16C-46BC-9424-99874614C6A1}">
                  <wpsdc:indentchars xmlns="" xmlns:wpsdc="http://www.wps.cn/officeDocument/2017/drawingmlCustomData" val="200" checksum="59296752"/>
                </a:ext>
              </a:extLst>
            </a:pPr>
            <a:endParaRPr lang="zh-CN" altLang="en-US">
              <a:latin typeface="微软雅黑" panose="020B0503020204020204" pitchFamily="34" charset="-122"/>
              <a:ea typeface="微软雅黑" panose="020B0503020204020204" pitchFamily="34"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19</a:t>
            </a:fld>
            <a:endParaRPr lang="zh-CN" altLang="en-US"/>
          </a:p>
        </p:txBody>
      </p:sp>
      <p:sp>
        <p:nvSpPr>
          <p:cNvPr id="3" name="文本框 2"/>
          <p:cNvSpPr txBox="1"/>
          <p:nvPr/>
        </p:nvSpPr>
        <p:spPr>
          <a:xfrm>
            <a:off x="717550" y="989965"/>
            <a:ext cx="8031480" cy="5053965"/>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布雷迪计划</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提出之初曾备受争议</a:t>
            </a:r>
            <a:r>
              <a:rPr lang="zh-CN" altLang="en-US">
                <a:latin typeface="微软雅黑" panose="020B0503020204020204" pitchFamily="34" charset="-122"/>
                <a:ea typeface="微软雅黑" panose="020B0503020204020204" pitchFamily="34" charset="-122"/>
                <a:cs typeface="微软雅黑" panose="020B0503020204020204" pitchFamily="34" charset="-122"/>
              </a:rPr>
              <a:t>，被认为这是一个只顾夸夸其谈的计划，因为不是每一个无法偿债的债务国政府都能够拿出大笔美元或者获得外部资金来购买发行担保所需的美国国债。这的确限制了布雷迪债券的使用范围，但事实是，布雷迪计划取得了成效。</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计划提出后，</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第一个实施国是当时拉美第二大债务国墨西哥</a:t>
            </a:r>
            <a:r>
              <a:rPr lang="zh-CN" altLang="en-US">
                <a:latin typeface="微软雅黑" panose="020B0503020204020204" pitchFamily="34" charset="-122"/>
                <a:ea typeface="微软雅黑" panose="020B0503020204020204" pitchFamily="34" charset="-122"/>
                <a:cs typeface="微软雅黑" panose="020B0503020204020204" pitchFamily="34" charset="-122"/>
              </a:rPr>
              <a:t>。1989年，墨西哥政府债务总额高达988亿美元，其中商业银行贷款为485亿美元。当年7月，墨西哥与450家债权银行达成减债协议。有41%的债权银行选择减免部分债务本金，将其200亿美元贷款减记35%(70亿美元)，然后将余下部分改发30年期限的新债；有47%的债权银行选择减免利息，将其225亿美元的贷款年利率从11%降为6.25%，即每年减息6.75亿美元，并将偿还期改为30年；只有余下12%的债权银行不同意债务减免，选择向墨西哥提供新贷款。布雷迪计划成功缓解了墨西哥的资金短缺，并在其经济发展中发挥了积极作用。</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1989~1992年，</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哥斯达黎、委内瑞拉、阿根廷、巴西等国相继发行布雷迪债券解决债务危机</a:t>
            </a:r>
            <a:r>
              <a:rPr lang="zh-CN" altLang="en-US">
                <a:latin typeface="微软雅黑" panose="020B0503020204020204" pitchFamily="34" charset="-122"/>
                <a:ea typeface="微软雅黑" panose="020B0503020204020204" pitchFamily="34" charset="-122"/>
                <a:cs typeface="微软雅黑" panose="020B0503020204020204" pitchFamily="34" charset="-122"/>
              </a:rPr>
              <a:t>。到1996年，部分拉美国家财政金融状况改善，墨西哥、巴西开始发行主权债券对布雷迪债券进行置换。</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a:xfrm>
            <a:off x="3535680" y="5699125"/>
            <a:ext cx="2133600" cy="365125"/>
          </a:xfrm>
        </p:spPr>
        <p:txBody>
          <a:bodyPr/>
          <a:lstStyle/>
          <a:p>
            <a:pPr>
              <a:defRPr/>
            </a:pPr>
            <a:fld id="{C7950D07-2778-4503-A392-F4E0AEC219BA}" type="slidenum">
              <a:rPr lang="zh-CN" altLang="en-US" smtClean="0"/>
              <a:t>2</a:t>
            </a:fld>
            <a:endParaRPr lang="zh-CN" altLang="en-US"/>
          </a:p>
        </p:txBody>
      </p:sp>
      <p:grpSp>
        <p:nvGrpSpPr>
          <p:cNvPr id="31" name="组合 34"/>
          <p:cNvGrpSpPr/>
          <p:nvPr/>
        </p:nvGrpSpPr>
        <p:grpSpPr bwMode="auto">
          <a:xfrm>
            <a:off x="1277937" y="1124303"/>
            <a:ext cx="6588125" cy="684000"/>
            <a:chOff x="3779912" y="1777380"/>
            <a:chExt cx="4896544" cy="435842"/>
          </a:xfrm>
        </p:grpSpPr>
        <p:sp>
          <p:nvSpPr>
            <p:cNvPr id="32" name="矩形 31"/>
            <p:cNvSpPr/>
            <p:nvPr/>
          </p:nvSpPr>
          <p:spPr>
            <a:xfrm>
              <a:off x="3779912" y="1777380"/>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panose="020B0503020204020204" pitchFamily="34" charset="-122"/>
              </a:endParaRPr>
            </a:p>
          </p:txBody>
        </p:sp>
        <p:sp>
          <p:nvSpPr>
            <p:cNvPr id="33" name="矩形 32"/>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anose="04040905080B02020502" pitchFamily="82" charset="0"/>
                  <a:ea typeface="微软雅黑" panose="020B0503020204020204" pitchFamily="34" charset="-122"/>
                </a:rPr>
                <a:t>1</a:t>
              </a:r>
              <a:endParaRPr lang="zh-CN" altLang="en-US" sz="2400" b="1" kern="0" dirty="0">
                <a:solidFill>
                  <a:sysClr val="window" lastClr="FFFFFF"/>
                </a:solidFill>
                <a:latin typeface="Broadway" panose="04040905080B02020502" pitchFamily="82" charset="0"/>
                <a:ea typeface="微软雅黑" panose="020B0503020204020204" pitchFamily="34" charset="-122"/>
              </a:endParaRPr>
            </a:p>
          </p:txBody>
        </p:sp>
        <p:sp>
          <p:nvSpPr>
            <p:cNvPr id="34" name="TextBox 5"/>
            <p:cNvSpPr txBox="1"/>
            <p:nvPr/>
          </p:nvSpPr>
          <p:spPr>
            <a:xfrm>
              <a:off x="4313850" y="1824002"/>
              <a:ext cx="4076945" cy="295596"/>
            </a:xfrm>
            <a:prstGeom prst="rect">
              <a:avLst/>
            </a:prstGeom>
            <a:noFill/>
          </p:spPr>
          <p:txBody>
            <a:bodyPr>
              <a:spAutoFit/>
            </a:bodyPr>
            <a:lstStyle/>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 我国主权外债情况</a:t>
              </a:r>
            </a:p>
          </p:txBody>
        </p:sp>
      </p:grpSp>
      <p:grpSp>
        <p:nvGrpSpPr>
          <p:cNvPr id="35" name="组合 34"/>
          <p:cNvGrpSpPr/>
          <p:nvPr/>
        </p:nvGrpSpPr>
        <p:grpSpPr bwMode="auto">
          <a:xfrm>
            <a:off x="1277937" y="3453854"/>
            <a:ext cx="6647180" cy="682625"/>
            <a:chOff x="3779912" y="1777377"/>
            <a:chExt cx="4896544" cy="435845"/>
          </a:xfrm>
        </p:grpSpPr>
        <p:sp>
          <p:nvSpPr>
            <p:cNvPr id="36" name="矩形 35"/>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panose="020B0503020204020204" pitchFamily="34" charset="-122"/>
              </a:endParaRPr>
            </a:p>
          </p:txBody>
        </p:sp>
        <p:sp>
          <p:nvSpPr>
            <p:cNvPr id="37" name="矩形 36"/>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sz="2400" b="1" kern="0" dirty="0">
                  <a:solidFill>
                    <a:sysClr val="window" lastClr="FFFFFF"/>
                  </a:solidFill>
                  <a:latin typeface="Broadway" panose="04040905080B02020502" pitchFamily="82" charset="0"/>
                  <a:ea typeface="微软雅黑" panose="020B0503020204020204" pitchFamily="34" charset="-122"/>
                </a:rPr>
                <a:t>4</a:t>
              </a:r>
            </a:p>
          </p:txBody>
        </p:sp>
        <p:sp>
          <p:nvSpPr>
            <p:cNvPr id="38" name="TextBox 9"/>
            <p:cNvSpPr txBox="1"/>
            <p:nvPr/>
          </p:nvSpPr>
          <p:spPr>
            <a:xfrm>
              <a:off x="4291759" y="1827836"/>
              <a:ext cx="4361172" cy="333269"/>
            </a:xfrm>
            <a:prstGeom prst="rect">
              <a:avLst/>
            </a:prstGeom>
            <a:noFill/>
          </p:spPr>
          <p:txBody>
            <a:bodyPr>
              <a:spAutoFit/>
            </a:bodyPr>
            <a:lstStyle/>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 2009年迪拜债务危机</a:t>
              </a:r>
            </a:p>
          </p:txBody>
        </p:sp>
      </p:grpSp>
      <p:grpSp>
        <p:nvGrpSpPr>
          <p:cNvPr id="11" name="组合 10"/>
          <p:cNvGrpSpPr/>
          <p:nvPr/>
        </p:nvGrpSpPr>
        <p:grpSpPr bwMode="auto">
          <a:xfrm>
            <a:off x="1277937" y="4228996"/>
            <a:ext cx="6666230" cy="684000"/>
            <a:chOff x="3779912" y="1777377"/>
            <a:chExt cx="4896544" cy="435845"/>
          </a:xfrm>
        </p:grpSpPr>
        <p:sp>
          <p:nvSpPr>
            <p:cNvPr id="12" name="矩形 11"/>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panose="020B0503020204020204" pitchFamily="34" charset="-122"/>
              </a:endParaRPr>
            </a:p>
          </p:txBody>
        </p:sp>
        <p:sp>
          <p:nvSpPr>
            <p:cNvPr id="13" name="矩形 12"/>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sz="2400" b="1" kern="0" dirty="0">
                  <a:solidFill>
                    <a:sysClr val="window" lastClr="FFFFFF"/>
                  </a:solidFill>
                  <a:latin typeface="Broadway" panose="04040905080B02020502" pitchFamily="82" charset="0"/>
                  <a:ea typeface="微软雅黑" panose="020B0503020204020204" pitchFamily="34" charset="-122"/>
                </a:rPr>
                <a:t>5</a:t>
              </a:r>
            </a:p>
          </p:txBody>
        </p:sp>
        <p:sp>
          <p:nvSpPr>
            <p:cNvPr id="14" name="TextBox 9"/>
            <p:cNvSpPr txBox="1"/>
            <p:nvPr/>
          </p:nvSpPr>
          <p:spPr>
            <a:xfrm>
              <a:off x="4291759" y="1827836"/>
              <a:ext cx="4361172" cy="323928"/>
            </a:xfrm>
            <a:prstGeom prst="rect">
              <a:avLst/>
            </a:prstGeom>
            <a:noFill/>
          </p:spPr>
          <p:txBody>
            <a:bodyPr>
              <a:spAutoFit/>
            </a:bodyPr>
            <a:lstStyle/>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2010年希腊债务危机</a:t>
              </a:r>
            </a:p>
          </p:txBody>
        </p:sp>
      </p:grpSp>
      <p:grpSp>
        <p:nvGrpSpPr>
          <p:cNvPr id="4" name="组合 34"/>
          <p:cNvGrpSpPr/>
          <p:nvPr/>
        </p:nvGrpSpPr>
        <p:grpSpPr bwMode="auto">
          <a:xfrm>
            <a:off x="1277937" y="1900820"/>
            <a:ext cx="6626225" cy="684000"/>
            <a:chOff x="3779912" y="1777380"/>
            <a:chExt cx="4896544" cy="435842"/>
          </a:xfrm>
        </p:grpSpPr>
        <p:sp>
          <p:nvSpPr>
            <p:cNvPr id="5" name="矩形 4"/>
            <p:cNvSpPr/>
            <p:nvPr/>
          </p:nvSpPr>
          <p:spPr>
            <a:xfrm>
              <a:off x="3779912" y="1777380"/>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panose="020B0503020204020204" pitchFamily="34" charset="-122"/>
              </a:endParaRPr>
            </a:p>
          </p:txBody>
        </p:sp>
        <p:sp>
          <p:nvSpPr>
            <p:cNvPr id="6" name="矩形 5"/>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sz="2400" b="1" kern="0" dirty="0">
                  <a:solidFill>
                    <a:sysClr val="window" lastClr="FFFFFF"/>
                  </a:solidFill>
                  <a:latin typeface="Broadway" panose="04040905080B02020502" pitchFamily="82" charset="0"/>
                  <a:ea typeface="微软雅黑" panose="020B0503020204020204" pitchFamily="34" charset="-122"/>
                </a:rPr>
                <a:t>2</a:t>
              </a:r>
            </a:p>
          </p:txBody>
        </p:sp>
        <p:sp>
          <p:nvSpPr>
            <p:cNvPr id="7" name="TextBox 5"/>
            <p:cNvSpPr txBox="1"/>
            <p:nvPr/>
          </p:nvSpPr>
          <p:spPr>
            <a:xfrm>
              <a:off x="4313850" y="1824002"/>
              <a:ext cx="4076945" cy="338210"/>
            </a:xfrm>
            <a:prstGeom prst="rect">
              <a:avLst/>
            </a:prstGeom>
            <a:noFill/>
          </p:spPr>
          <p:txBody>
            <a:bodyPr>
              <a:spAutoFit/>
            </a:bodyPr>
            <a:lstStyle/>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20世纪80年代拉美国家债务危机</a:t>
              </a:r>
            </a:p>
          </p:txBody>
        </p:sp>
      </p:grpSp>
      <p:grpSp>
        <p:nvGrpSpPr>
          <p:cNvPr id="8" name="组合 34"/>
          <p:cNvGrpSpPr/>
          <p:nvPr/>
        </p:nvGrpSpPr>
        <p:grpSpPr bwMode="auto">
          <a:xfrm>
            <a:off x="1277937" y="2677337"/>
            <a:ext cx="6656070" cy="684000"/>
            <a:chOff x="3779912" y="1777380"/>
            <a:chExt cx="4896544" cy="435842"/>
          </a:xfrm>
        </p:grpSpPr>
        <p:sp>
          <p:nvSpPr>
            <p:cNvPr id="9" name="矩形 8"/>
            <p:cNvSpPr/>
            <p:nvPr/>
          </p:nvSpPr>
          <p:spPr>
            <a:xfrm>
              <a:off x="3779912" y="1777380"/>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panose="020B0503020204020204" pitchFamily="34" charset="-122"/>
              </a:endParaRPr>
            </a:p>
          </p:txBody>
        </p:sp>
        <p:sp>
          <p:nvSpPr>
            <p:cNvPr id="10" name="矩形 9"/>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sz="2400" b="1" kern="0" dirty="0">
                  <a:solidFill>
                    <a:sysClr val="window" lastClr="FFFFFF"/>
                  </a:solidFill>
                  <a:latin typeface="Broadway" panose="04040905080B02020502" pitchFamily="82" charset="0"/>
                  <a:ea typeface="微软雅黑" panose="020B0503020204020204" pitchFamily="34" charset="-122"/>
                </a:rPr>
                <a:t>3</a:t>
              </a:r>
            </a:p>
          </p:txBody>
        </p:sp>
        <p:sp>
          <p:nvSpPr>
            <p:cNvPr id="15" name="TextBox 5"/>
            <p:cNvSpPr txBox="1"/>
            <p:nvPr/>
          </p:nvSpPr>
          <p:spPr>
            <a:xfrm>
              <a:off x="4313850" y="1824002"/>
              <a:ext cx="4076945" cy="353316"/>
            </a:xfrm>
            <a:prstGeom prst="rect">
              <a:avLst/>
            </a:prstGeom>
            <a:noFill/>
          </p:spPr>
          <p:txBody>
            <a:bodyPr>
              <a:spAutoFit/>
            </a:bodyPr>
            <a:lstStyle/>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2001年阿根廷债务危机</a:t>
              </a:r>
            </a:p>
          </p:txBody>
        </p:sp>
      </p:grpSp>
      <p:grpSp>
        <p:nvGrpSpPr>
          <p:cNvPr id="16" name="组合 15"/>
          <p:cNvGrpSpPr/>
          <p:nvPr/>
        </p:nvGrpSpPr>
        <p:grpSpPr bwMode="auto">
          <a:xfrm>
            <a:off x="1277937" y="5005513"/>
            <a:ext cx="6686550" cy="684000"/>
            <a:chOff x="3779912" y="1777377"/>
            <a:chExt cx="4896544" cy="435845"/>
          </a:xfrm>
        </p:grpSpPr>
        <p:sp>
          <p:nvSpPr>
            <p:cNvPr id="17" name="矩形 16"/>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panose="020B0503020204020204" pitchFamily="34" charset="-122"/>
              </a:endParaRPr>
            </a:p>
          </p:txBody>
        </p:sp>
        <p:sp>
          <p:nvSpPr>
            <p:cNvPr id="18" name="矩形 17"/>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sz="2400" b="1" kern="0" dirty="0">
                  <a:solidFill>
                    <a:sysClr val="window" lastClr="FFFFFF"/>
                  </a:solidFill>
                  <a:latin typeface="Broadway" panose="04040905080B02020502" pitchFamily="82" charset="0"/>
                  <a:ea typeface="微软雅黑" panose="020B0503020204020204" pitchFamily="34" charset="-122"/>
                </a:rPr>
                <a:t>6</a:t>
              </a:r>
            </a:p>
          </p:txBody>
        </p:sp>
        <p:sp>
          <p:nvSpPr>
            <p:cNvPr id="19" name="TextBox 9"/>
            <p:cNvSpPr txBox="1"/>
            <p:nvPr/>
          </p:nvSpPr>
          <p:spPr>
            <a:xfrm>
              <a:off x="4291759" y="1827836"/>
              <a:ext cx="4361172" cy="381945"/>
            </a:xfrm>
            <a:prstGeom prst="rect">
              <a:avLst/>
            </a:prstGeom>
            <a:noFill/>
          </p:spPr>
          <p:txBody>
            <a:bodyPr>
              <a:spAutoFit/>
            </a:bodyPr>
            <a:lstStyle/>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历次主权债务危机成因的比较分析</a:t>
              </a:r>
            </a:p>
          </p:txBody>
        </p:sp>
      </p:grpSp>
      <p:grpSp>
        <p:nvGrpSpPr>
          <p:cNvPr id="20" name="组合 19"/>
          <p:cNvGrpSpPr/>
          <p:nvPr/>
        </p:nvGrpSpPr>
        <p:grpSpPr bwMode="auto">
          <a:xfrm>
            <a:off x="1277937" y="5782028"/>
            <a:ext cx="6666230" cy="684000"/>
            <a:chOff x="3779912" y="1777377"/>
            <a:chExt cx="4896544" cy="435845"/>
          </a:xfrm>
        </p:grpSpPr>
        <p:sp>
          <p:nvSpPr>
            <p:cNvPr id="21" name="矩形 20"/>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panose="020B0503020204020204" pitchFamily="34" charset="-122"/>
              </a:endParaRPr>
            </a:p>
          </p:txBody>
        </p:sp>
        <p:sp>
          <p:nvSpPr>
            <p:cNvPr id="22" name="矩形 21"/>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sz="2400" b="1" kern="0" dirty="0">
                  <a:solidFill>
                    <a:sysClr val="window" lastClr="FFFFFF"/>
                  </a:solidFill>
                  <a:latin typeface="Broadway" panose="04040905080B02020502" pitchFamily="82" charset="0"/>
                  <a:ea typeface="微软雅黑" panose="020B0503020204020204" pitchFamily="34" charset="-122"/>
                </a:rPr>
                <a:t>7</a:t>
              </a:r>
            </a:p>
          </p:txBody>
        </p:sp>
        <p:sp>
          <p:nvSpPr>
            <p:cNvPr id="23" name="TextBox 9"/>
            <p:cNvSpPr txBox="1"/>
            <p:nvPr/>
          </p:nvSpPr>
          <p:spPr>
            <a:xfrm>
              <a:off x="4299167" y="1827836"/>
              <a:ext cx="4361172" cy="364090"/>
            </a:xfrm>
            <a:prstGeom prst="rect">
              <a:avLst/>
            </a:prstGeom>
            <a:noFill/>
          </p:spPr>
          <p:txBody>
            <a:bodyPr>
              <a:spAutoFit/>
            </a:bodyPr>
            <a:lstStyle/>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主权债务重组机制</a:t>
              </a:r>
            </a:p>
          </p:txBody>
        </p:sp>
      </p:grpSp>
      <p:sp>
        <p:nvSpPr>
          <p:cNvPr id="3" name="文本框 2"/>
          <p:cNvSpPr txBox="1"/>
          <p:nvPr/>
        </p:nvSpPr>
        <p:spPr>
          <a:xfrm>
            <a:off x="395536" y="654870"/>
            <a:ext cx="7992888" cy="460375"/>
          </a:xfrm>
          <a:prstGeom prst="rect">
            <a:avLst/>
          </a:prstGeom>
          <a:noFill/>
        </p:spPr>
        <p:txBody>
          <a:bodyPr wrap="square" rtlCol="0">
            <a:spAutoFit/>
          </a:bodyPr>
          <a:lstStyle/>
          <a:p>
            <a:pPr algn="l">
              <a:defRPr/>
            </a:pPr>
            <a:r>
              <a:rPr lang="zh-CN" altLang="en-US" sz="2400" b="1" kern="0" dirty="0">
                <a:solidFill>
                  <a:srgbClr val="883230"/>
                </a:solidFill>
                <a:latin typeface="微软雅黑" panose="020B0503020204020204" pitchFamily="34" charset="-122"/>
                <a:ea typeface="微软雅黑" panose="020B0503020204020204" pitchFamily="34" charset="-122"/>
              </a:rPr>
              <a:t>主要内容</a:t>
            </a:r>
            <a:endParaRPr lang="en-US" altLang="zh-CN" sz="2400" b="1" kern="0" dirty="0">
              <a:latin typeface="微软雅黑" panose="020B0503020204020204" pitchFamily="34" charset="-122"/>
              <a:ea typeface="微软雅黑" panose="020B0503020204020204" pitchFamily="34" charset="-122"/>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t>20</a:t>
            </a:fld>
            <a:endParaRPr lang="zh-CN" altLang="en-US"/>
          </a:p>
        </p:txBody>
      </p:sp>
      <p:sp>
        <p:nvSpPr>
          <p:cNvPr id="24" name="矩形 23"/>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04068" y="1762547"/>
            <a:ext cx="7079878" cy="2188494"/>
            <a:chOff x="1393713" y="1161487"/>
            <a:chExt cx="10470815" cy="2745853"/>
          </a:xfrm>
        </p:grpSpPr>
        <p:sp>
          <p:nvSpPr>
            <p:cNvPr id="26" name="TextBox 25"/>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mn-ea"/>
                </a:rPr>
                <a:t>2001年阿根廷债务危机 </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p:cNvCxnSpPr>
              <a:cxnSpLocks noChangeShapeType="1"/>
            </p:cNvCxnSpPr>
            <p:nvPr/>
          </p:nvCxnSpPr>
          <p:spPr bwMode="auto">
            <a:xfrm>
              <a:off x="1403647" y="2348880"/>
              <a:ext cx="10247891"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sp>
          <p:nvSpPr>
            <p:cNvPr id="28" name="任意多边形 15"/>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endParaRPr lang="zh-CN" altLang="en-US" sz="4800" b="1" dirty="0">
                <a:solidFill>
                  <a:schemeClr val="bg1"/>
                </a:solidFill>
                <a:latin typeface="Impact" panose="020B0806030902050204" pitchFamily="34" charset="0"/>
              </a:endParaRPr>
            </a:p>
          </p:txBody>
        </p:sp>
        <p:cxnSp>
          <p:nvCxnSpPr>
            <p:cNvPr id="29" name="直接连接符 28"/>
            <p:cNvCxnSpPr>
              <a:cxnSpLocks noChangeShapeType="1"/>
            </p:cNvCxnSpPr>
            <p:nvPr/>
          </p:nvCxnSpPr>
          <p:spPr bwMode="auto">
            <a:xfrm>
              <a:off x="1403646" y="3907340"/>
              <a:ext cx="10247892"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grpSp>
      <p:sp>
        <p:nvSpPr>
          <p:cNvPr id="30" name="文本框 29"/>
          <p:cNvSpPr txBox="1"/>
          <p:nvPr/>
        </p:nvSpPr>
        <p:spPr>
          <a:xfrm>
            <a:off x="1131164" y="2026805"/>
            <a:ext cx="690880" cy="706755"/>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三</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21</a:t>
            </a:fld>
            <a:endParaRPr lang="zh-CN" altLang="en-US"/>
          </a:p>
        </p:txBody>
      </p:sp>
      <p:sp>
        <p:nvSpPr>
          <p:cNvPr id="4" name="文本框 3"/>
          <p:cNvSpPr txBox="1"/>
          <p:nvPr/>
        </p:nvSpPr>
        <p:spPr>
          <a:xfrm>
            <a:off x="197485" y="965200"/>
            <a:ext cx="8595360" cy="2335530"/>
          </a:xfrm>
          <a:prstGeom prst="rect">
            <a:avLst/>
          </a:prstGeom>
          <a:noFill/>
        </p:spPr>
        <p:txBody>
          <a:bodyPr wrap="square" rtlCol="0">
            <a:spAutoFit/>
          </a:bodyPr>
          <a:lstStyle/>
          <a:p>
            <a:pPr indent="457200" fontAlgn="auto">
              <a:lnSpc>
                <a:spcPts val="25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在20世纪90年代大部分时间，阿根廷经济繁荣，所以该国政府很容易能从国外借到资金，可是到了1998年，该国经济走向衰退，引起税收减少，这导致了更大规模的财政赤字。国外债权人对该国偿还债务能力越来越担心，所以不愿意以更高的利率贷款给该国。到了2001年，该国进入恶性循环：为了弥补财政赤字和归还到期债务，该必须以更高的利率借入新的资金，而支付更高的利息将使其财政赤字规模变得更大。阿根廷政府宣布暂停支付1,320亿美元外债，成为世界上有史以来最大的赖账国。</a:t>
            </a:r>
          </a:p>
        </p:txBody>
      </p:sp>
      <p:sp>
        <p:nvSpPr>
          <p:cNvPr id="5" name="文本框 4"/>
          <p:cNvSpPr txBox="1"/>
          <p:nvPr/>
        </p:nvSpPr>
        <p:spPr>
          <a:xfrm>
            <a:off x="671830" y="3634105"/>
            <a:ext cx="5099050" cy="2258695"/>
          </a:xfrm>
          <a:prstGeom prst="rect">
            <a:avLst/>
          </a:prstGeom>
          <a:noFill/>
        </p:spPr>
        <p:txBody>
          <a:bodyPr wrap="square" rtlCol="0">
            <a:spAutoFit/>
          </a:bodyPr>
          <a:lstStyle/>
          <a:p>
            <a:pPr indent="457200" algn="l" fontAlgn="auto">
              <a:lnSpc>
                <a:spcPts val="2900"/>
              </a:lnSpc>
              <a:spcAft>
                <a:spcPts val="600"/>
              </a:spcAft>
            </a:pPr>
            <a:r>
              <a:rPr lang="zh-CN" altLang="en-US" sz="2000"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阿根廷债务危机原因如下：</a:t>
            </a:r>
            <a:endParaRPr lang="zh-CN" altLang="en-US" sz="2000"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a:p>
            <a:pPr marL="285750" indent="457200" algn="l" fontAlgn="auto">
              <a:lnSpc>
                <a:spcPts val="2900"/>
              </a:lnSpc>
              <a:spcAft>
                <a:spcPts val="600"/>
              </a:spcAft>
              <a:buClr>
                <a:srgbClr val="C00000"/>
              </a:buClr>
              <a:buSzPct val="135000"/>
              <a:buFont typeface="Wingdings" panose="05000000000000000000" charset="0"/>
              <a:buChar char="l"/>
            </a:pPr>
            <a:r>
              <a:rPr lang="zh-CN" altLang="en-US">
                <a:latin typeface="微软雅黑" panose="020B0503020204020204" pitchFamily="34" charset="-122"/>
                <a:ea typeface="微软雅黑" panose="020B0503020204020204" pitchFamily="34" charset="-122"/>
                <a:cs typeface="微软雅黑" panose="020B0503020204020204" pitchFamily="34" charset="-122"/>
              </a:rPr>
              <a:t>政府大举借债弥补财政赤字；</a:t>
            </a:r>
          </a:p>
          <a:p>
            <a:pPr marL="285750" indent="457200" algn="l" fontAlgn="auto">
              <a:lnSpc>
                <a:spcPts val="2900"/>
              </a:lnSpc>
              <a:spcAft>
                <a:spcPts val="600"/>
              </a:spcAft>
              <a:buClr>
                <a:srgbClr val="C00000"/>
              </a:buClr>
              <a:buSzPct val="135000"/>
              <a:buFont typeface="Wingdings" panose="05000000000000000000" charset="0"/>
              <a:buChar char="l"/>
            </a:pPr>
            <a:r>
              <a:rPr lang="zh-CN" altLang="en-US">
                <a:latin typeface="微软雅黑" panose="020B0503020204020204" pitchFamily="34" charset="-122"/>
                <a:ea typeface="微软雅黑" panose="020B0503020204020204" pitchFamily="34" charset="-122"/>
                <a:cs typeface="微软雅黑" panose="020B0503020204020204" pitchFamily="34" charset="-122"/>
              </a:rPr>
              <a:t>外债结构和用途不合理；</a:t>
            </a:r>
          </a:p>
          <a:p>
            <a:pPr marL="285750" indent="457200" algn="l" fontAlgn="auto">
              <a:lnSpc>
                <a:spcPts val="2900"/>
              </a:lnSpc>
              <a:spcAft>
                <a:spcPts val="600"/>
              </a:spcAft>
              <a:buClr>
                <a:srgbClr val="C00000"/>
              </a:buClr>
              <a:buSzPct val="135000"/>
              <a:buFont typeface="Wingdings" panose="05000000000000000000" charset="0"/>
              <a:buChar char="l"/>
            </a:pPr>
            <a:r>
              <a:rPr lang="zh-CN" altLang="en-US">
                <a:latin typeface="微软雅黑" panose="020B0503020204020204" pitchFamily="34" charset="-122"/>
                <a:ea typeface="微软雅黑" panose="020B0503020204020204" pitchFamily="34" charset="-122"/>
                <a:cs typeface="微软雅黑" panose="020B0503020204020204" pitchFamily="34" charset="-122"/>
              </a:rPr>
              <a:t>经济结构脆弱难以抵御外部冲击；</a:t>
            </a:r>
          </a:p>
          <a:p>
            <a:pPr marL="285750" indent="457200" algn="l" fontAlgn="auto">
              <a:lnSpc>
                <a:spcPts val="2900"/>
              </a:lnSpc>
              <a:spcAft>
                <a:spcPts val="600"/>
              </a:spcAft>
              <a:buClr>
                <a:srgbClr val="C00000"/>
              </a:buClr>
              <a:buSzPct val="135000"/>
              <a:buFont typeface="Wingdings" panose="05000000000000000000" charset="0"/>
              <a:buChar char="l"/>
            </a:pPr>
            <a:r>
              <a:rPr lang="zh-CN" altLang="en-US">
                <a:latin typeface="微软雅黑" panose="020B0503020204020204" pitchFamily="34" charset="-122"/>
                <a:ea typeface="微软雅黑" panose="020B0503020204020204" pitchFamily="34" charset="-122"/>
                <a:cs typeface="微软雅黑" panose="020B0503020204020204" pitchFamily="34" charset="-122"/>
              </a:rPr>
              <a:t>缺乏弹性的联系汇率制度。</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t>22</a:t>
            </a:fld>
            <a:endParaRPr lang="zh-CN" altLang="en-US"/>
          </a:p>
        </p:txBody>
      </p:sp>
      <p:sp>
        <p:nvSpPr>
          <p:cNvPr id="24" name="矩形 23"/>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04068" y="1762547"/>
            <a:ext cx="7079878" cy="2188494"/>
            <a:chOff x="1393713" y="1161487"/>
            <a:chExt cx="10470815" cy="2745853"/>
          </a:xfrm>
        </p:grpSpPr>
        <p:sp>
          <p:nvSpPr>
            <p:cNvPr id="26" name="TextBox 25"/>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mn-ea"/>
                </a:rPr>
                <a:t>2009年迪拜债务危机</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p:cNvCxnSpPr>
              <a:cxnSpLocks noChangeShapeType="1"/>
            </p:cNvCxnSpPr>
            <p:nvPr/>
          </p:nvCxnSpPr>
          <p:spPr bwMode="auto">
            <a:xfrm>
              <a:off x="1403647" y="2348880"/>
              <a:ext cx="10247891"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sp>
          <p:nvSpPr>
            <p:cNvPr id="28" name="任意多边形 15"/>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endParaRPr lang="zh-CN" altLang="en-US" sz="4800" b="1" dirty="0">
                <a:solidFill>
                  <a:schemeClr val="bg1"/>
                </a:solidFill>
                <a:latin typeface="Impact" panose="020B0806030902050204" pitchFamily="34" charset="0"/>
              </a:endParaRPr>
            </a:p>
          </p:txBody>
        </p:sp>
        <p:cxnSp>
          <p:nvCxnSpPr>
            <p:cNvPr id="29" name="直接连接符 28"/>
            <p:cNvCxnSpPr>
              <a:cxnSpLocks noChangeShapeType="1"/>
            </p:cNvCxnSpPr>
            <p:nvPr/>
          </p:nvCxnSpPr>
          <p:spPr bwMode="auto">
            <a:xfrm>
              <a:off x="1403646" y="3907340"/>
              <a:ext cx="10247892"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grpSp>
      <p:sp>
        <p:nvSpPr>
          <p:cNvPr id="30" name="文本框 29"/>
          <p:cNvSpPr txBox="1"/>
          <p:nvPr/>
        </p:nvSpPr>
        <p:spPr>
          <a:xfrm>
            <a:off x="1131164" y="2026805"/>
            <a:ext cx="690880" cy="706755"/>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四</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23</a:t>
            </a:fld>
            <a:endParaRPr lang="zh-CN" altLang="en-US"/>
          </a:p>
        </p:txBody>
      </p:sp>
      <p:sp>
        <p:nvSpPr>
          <p:cNvPr id="4" name="文本框 3"/>
          <p:cNvSpPr txBox="1"/>
          <p:nvPr/>
        </p:nvSpPr>
        <p:spPr>
          <a:xfrm>
            <a:off x="251520" y="870508"/>
            <a:ext cx="8640960" cy="3991285"/>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dirty="0">
                <a:latin typeface="微软雅黑" panose="020B0503020204020204" pitchFamily="34" charset="-122"/>
                <a:ea typeface="微软雅黑" panose="020B0503020204020204" pitchFamily="34" charset="-122"/>
                <a:cs typeface="微软雅黑" panose="020B0503020204020204" pitchFamily="34" charset="-122"/>
              </a:rPr>
              <a:t>迪拜是中东地区的经济金融中心，它也是中东地区旅客和货物的主要运输枢纽，也是阿拉伯联合酋长国人口最多的城市，还是组成阿联酋七个酋长国之一——迪拜酋长国的首都。2000年以后，迪拜以建设中东地区物流、休闲旅游和金融枢纽为目标，先后建成了世界唯一的七星级酒店、世界最高大楼等身价上百亿美元的大型建设项目。</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dirty="0">
                <a:latin typeface="微软雅黑" panose="020B0503020204020204" pitchFamily="34" charset="-122"/>
                <a:ea typeface="微软雅黑" panose="020B0503020204020204" pitchFamily="34" charset="-122"/>
                <a:cs typeface="微软雅黑" panose="020B0503020204020204" pitchFamily="34" charset="-122"/>
              </a:rPr>
              <a:t>迪拜世界(Dubai World)是迪拜酋长国最大的国有集团，经营业务横跨房地产和港口。在2009年以前的四年多时间里，迪拜以建设中东地区物流、休闲和金融枢纽为目标，推进了3000亿美元规模的建设项目。在此过程，政府与国有企业的债务不断增加，总额高达800亿美元左右。2008年9月全球经济危机爆发，对迪拜经济造成直接打击，房价下跌，建设项目被取消等利空因素接连出现。2009年11月25日，迪拜酋长国宣布将重组迪拜世界，将其所欠债务590亿美元至少延期6个月偿还，迪拜经济繁荣的泡沫随之破灭。</a:t>
            </a:r>
          </a:p>
        </p:txBody>
      </p:sp>
      <p:sp>
        <p:nvSpPr>
          <p:cNvPr id="5" name="文本框 4"/>
          <p:cNvSpPr txBox="1"/>
          <p:nvPr/>
        </p:nvSpPr>
        <p:spPr>
          <a:xfrm>
            <a:off x="600710" y="5735320"/>
            <a:ext cx="4765040" cy="1207135"/>
          </a:xfrm>
          <a:prstGeom prst="rect">
            <a:avLst/>
          </a:prstGeom>
          <a:noFill/>
        </p:spPr>
        <p:txBody>
          <a:bodyPr wrap="square" rtlCol="0">
            <a:spAutoFit/>
          </a:bodyPr>
          <a:lstStyle/>
          <a:p>
            <a:pPr marL="285750" indent="457200" fontAlgn="auto">
              <a:lnSpc>
                <a:spcPts val="2500"/>
              </a:lnSpc>
              <a:spcAft>
                <a:spcPts val="600"/>
              </a:spcAft>
              <a:buClr>
                <a:srgbClr val="C00000"/>
              </a:buClr>
              <a:buSzPct val="125000"/>
              <a:buFont typeface="Wingdings" panose="05000000000000000000" charset="0"/>
              <a:buChar char="l"/>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大举借入外债；</a:t>
            </a:r>
            <a:endParaRPr lang="zh-CN" altLang="en-US">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indent="457200" fontAlgn="auto">
              <a:lnSpc>
                <a:spcPts val="2500"/>
              </a:lnSpc>
              <a:spcAft>
                <a:spcPts val="600"/>
              </a:spcAft>
              <a:buClr>
                <a:srgbClr val="C00000"/>
              </a:buClr>
              <a:buSzPct val="125000"/>
              <a:buFont typeface="Wingdings" panose="05000000000000000000" charset="0"/>
              <a:buChar char="l"/>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经济没有实体工业支撑；</a:t>
            </a:r>
            <a:endParaRPr lang="zh-CN" altLang="en-US">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indent="457200" fontAlgn="auto">
              <a:lnSpc>
                <a:spcPts val="2500"/>
              </a:lnSpc>
              <a:spcAft>
                <a:spcPts val="600"/>
              </a:spcAft>
              <a:extLst>
                <a:ext uri="{35155182-B16C-46BC-9424-99874614C6A1}">
                  <wpsdc:indentchars xmlns="" xmlns:wpsdc="http://www.wps.cn/officeDocument/2017/drawingmlCustomData" val="200" checksum="59296752"/>
                </a:ext>
              </a:extLst>
            </a:pP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4230370" y="5756910"/>
            <a:ext cx="4531360" cy="1163320"/>
          </a:xfrm>
          <a:prstGeom prst="rect">
            <a:avLst/>
          </a:prstGeom>
          <a:noFill/>
        </p:spPr>
        <p:txBody>
          <a:bodyPr wrap="square" rtlCol="0">
            <a:spAutoFit/>
          </a:bodyPr>
          <a:lstStyle/>
          <a:p>
            <a:pPr marL="285750" indent="457200" algn="l">
              <a:lnSpc>
                <a:spcPts val="2500"/>
              </a:lnSpc>
              <a:spcAft>
                <a:spcPts val="600"/>
              </a:spcAft>
              <a:buClr>
                <a:srgbClr val="C00000"/>
              </a:buClr>
              <a:buSzPct val="125000"/>
              <a:buFont typeface="Wingdings" panose="05000000000000000000" charset="0"/>
              <a:buChar char="l"/>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全球金融危机导致房地产泡沫破裂；</a:t>
            </a:r>
          </a:p>
          <a:p>
            <a:pPr marL="285750" indent="457200" algn="l">
              <a:lnSpc>
                <a:spcPts val="2500"/>
              </a:lnSpc>
              <a:spcAft>
                <a:spcPts val="600"/>
              </a:spcAft>
              <a:buClr>
                <a:srgbClr val="C00000"/>
              </a:buClr>
              <a:buSzPct val="125000"/>
              <a:buFont typeface="Wingdings" panose="05000000000000000000" charset="0"/>
              <a:buChar char="l"/>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金融市场过度开放。</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a:endParaRPr lang="zh-CN" altLang="en-US"/>
          </a:p>
        </p:txBody>
      </p:sp>
      <p:sp>
        <p:nvSpPr>
          <p:cNvPr id="7" name="文本框 6"/>
          <p:cNvSpPr txBox="1"/>
          <p:nvPr/>
        </p:nvSpPr>
        <p:spPr>
          <a:xfrm>
            <a:off x="1461135" y="5227955"/>
            <a:ext cx="5972175" cy="398780"/>
          </a:xfrm>
          <a:prstGeom prst="rect">
            <a:avLst/>
          </a:prstGeom>
          <a:noFill/>
        </p:spPr>
        <p:txBody>
          <a:bodyPr wrap="square" rtlCol="0">
            <a:spAutoFit/>
          </a:bodyPr>
          <a:lstStyle/>
          <a:p>
            <a:r>
              <a:rPr lang="zh-CN" altLang="en-US" sz="2000"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迪拜债务危机原因如下：</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t>24</a:t>
            </a:fld>
            <a:endParaRPr lang="zh-CN" altLang="en-US"/>
          </a:p>
        </p:txBody>
      </p:sp>
      <p:sp>
        <p:nvSpPr>
          <p:cNvPr id="24" name="矩形 23"/>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04068" y="1762547"/>
            <a:ext cx="7079878" cy="2188494"/>
            <a:chOff x="1393713" y="1161487"/>
            <a:chExt cx="10470815" cy="2745853"/>
          </a:xfrm>
        </p:grpSpPr>
        <p:sp>
          <p:nvSpPr>
            <p:cNvPr id="26" name="TextBox 25"/>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mn-ea"/>
                </a:rPr>
                <a:t>2010年希腊债务危机</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p:cNvCxnSpPr>
              <a:cxnSpLocks noChangeShapeType="1"/>
            </p:cNvCxnSpPr>
            <p:nvPr/>
          </p:nvCxnSpPr>
          <p:spPr bwMode="auto">
            <a:xfrm>
              <a:off x="1403647" y="2348880"/>
              <a:ext cx="10247891"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sp>
          <p:nvSpPr>
            <p:cNvPr id="28" name="任意多边形 15"/>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endParaRPr lang="zh-CN" altLang="en-US" sz="4800" b="1" dirty="0">
                <a:solidFill>
                  <a:schemeClr val="bg1"/>
                </a:solidFill>
                <a:latin typeface="Impact" panose="020B0806030902050204" pitchFamily="34" charset="0"/>
              </a:endParaRPr>
            </a:p>
          </p:txBody>
        </p:sp>
        <p:cxnSp>
          <p:nvCxnSpPr>
            <p:cNvPr id="29" name="直接连接符 28"/>
            <p:cNvCxnSpPr>
              <a:cxnSpLocks noChangeShapeType="1"/>
            </p:cNvCxnSpPr>
            <p:nvPr/>
          </p:nvCxnSpPr>
          <p:spPr bwMode="auto">
            <a:xfrm>
              <a:off x="1403646" y="3907340"/>
              <a:ext cx="10247892"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grpSp>
      <p:sp>
        <p:nvSpPr>
          <p:cNvPr id="30" name="文本框 29"/>
          <p:cNvSpPr txBox="1"/>
          <p:nvPr/>
        </p:nvSpPr>
        <p:spPr>
          <a:xfrm>
            <a:off x="1131164" y="2026805"/>
            <a:ext cx="690880" cy="706755"/>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五</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25</a:t>
            </a:fld>
            <a:endParaRPr lang="zh-CN" altLang="en-US"/>
          </a:p>
        </p:txBody>
      </p:sp>
      <p:sp>
        <p:nvSpPr>
          <p:cNvPr id="4" name="文本框 3"/>
          <p:cNvSpPr txBox="1"/>
          <p:nvPr/>
        </p:nvSpPr>
        <p:spPr>
          <a:xfrm>
            <a:off x="821055" y="1054735"/>
            <a:ext cx="7308215" cy="4258945"/>
          </a:xfrm>
          <a:prstGeom prst="rect">
            <a:avLst/>
          </a:prstGeom>
          <a:noFill/>
        </p:spPr>
        <p:txBody>
          <a:bodyPr wrap="square" rtlCol="0">
            <a:spAutoFit/>
          </a:bodyPr>
          <a:lstStyle/>
          <a:p>
            <a:pPr indent="457200" algn="just" fontAlgn="auto">
              <a:lnSpc>
                <a:spcPts val="2900"/>
              </a:lnSpc>
              <a:spcAft>
                <a:spcPts val="600"/>
              </a:spcAft>
            </a:pPr>
            <a:r>
              <a:rPr lang="zh-CN" altLang="en-US">
                <a:latin typeface="微软雅黑" panose="020B0503020204020204" pitchFamily="34" charset="-122"/>
                <a:ea typeface="微软雅黑" panose="020B0503020204020204" pitchFamily="34" charset="-122"/>
                <a:cs typeface="微软雅黑" panose="020B0503020204020204" pitchFamily="34" charset="-122"/>
              </a:rPr>
              <a:t>2008年美国次贷危机发生后，为应对全球性的经济衰退，欧元区各国纷纷出台宽松的货币政策和积极的财政政策，以救助陷入危机的金融机构，刺激经济增长，但这些措施在减缓衰退的同时也造成政府财政开支急剧增加。另一方面，金融危机的沉重打击让全球经济都陷入经济增长疲软的泥潭，欧元区也不例外，各国财政收入锐减。支出的大幅增加和收入的大幅减少导致政府债务急剧增长，赤字迅速上升。</a:t>
            </a:r>
          </a:p>
          <a:p>
            <a:pPr indent="457200" algn="just" fontAlgn="auto">
              <a:lnSpc>
                <a:spcPts val="2900"/>
              </a:lnSpc>
              <a:spcAft>
                <a:spcPts val="600"/>
              </a:spcAft>
            </a:pPr>
            <a:r>
              <a:rPr lang="zh-CN" altLang="en-US">
                <a:latin typeface="微软雅黑" panose="020B0503020204020204" pitchFamily="34" charset="-122"/>
                <a:ea typeface="微软雅黑" panose="020B0503020204020204" pitchFamily="34" charset="-122"/>
                <a:cs typeface="微软雅黑" panose="020B0503020204020204" pitchFamily="34" charset="-122"/>
              </a:rPr>
              <a:t>2009年12月爆发的</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希腊主权债务危机被认为是欧洲债务危机的起点</a:t>
            </a:r>
            <a:r>
              <a:rPr lang="zh-CN" altLang="en-US">
                <a:latin typeface="微软雅黑" panose="020B0503020204020204" pitchFamily="34" charset="-122"/>
                <a:ea typeface="微软雅黑" panose="020B0503020204020204" pitchFamily="34" charset="-122"/>
                <a:cs typeface="微软雅黑" panose="020B0503020204020204" pitchFamily="34" charset="-122"/>
              </a:rPr>
              <a:t>。随着希腊债务危机的发展，欧元大幅下跌，欧洲股市暴挫，主权债务危机在欧元区蔓延，西班牙、意大利、葡萄牙和爱尔兰等国也相继陷入信用危机，希腊主权债务危机迅速蔓延为欧洲范围的一场危机。这使欧元区面临严峻的考验。</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26</a:t>
            </a:fld>
            <a:endParaRPr lang="zh-CN" altLang="en-US"/>
          </a:p>
        </p:txBody>
      </p:sp>
      <p:sp>
        <p:nvSpPr>
          <p:cNvPr id="3" name="文本框 2"/>
          <p:cNvSpPr txBox="1"/>
          <p:nvPr/>
        </p:nvSpPr>
        <p:spPr>
          <a:xfrm>
            <a:off x="495935" y="929640"/>
            <a:ext cx="4766945"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rPr>
              <a:t>一、希腊债务危机的导火索</a:t>
            </a:r>
          </a:p>
        </p:txBody>
      </p:sp>
      <p:sp>
        <p:nvSpPr>
          <p:cNvPr id="4" name="文本框 3"/>
          <p:cNvSpPr txBox="1"/>
          <p:nvPr/>
        </p:nvSpPr>
        <p:spPr>
          <a:xfrm>
            <a:off x="172750" y="1396531"/>
            <a:ext cx="8798500" cy="4959819"/>
          </a:xfrm>
          <a:prstGeom prst="rect">
            <a:avLst/>
          </a:prstGeom>
          <a:noFill/>
        </p:spPr>
        <p:txBody>
          <a:bodyPr wrap="square" rtlCol="0">
            <a:spAutoFit/>
          </a:bodyPr>
          <a:lstStyle/>
          <a:p>
            <a:pPr indent="457200" algn="just" fontAlgn="auto">
              <a:lnSpc>
                <a:spcPts val="2900"/>
              </a:lnSpc>
              <a:spcAft>
                <a:spcPts val="600"/>
              </a:spcAft>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2001年希腊正在为加入欧元区而犯愁，因为根据希腊当时的债务情况，希腊不符合欧元区成员的要求。根据欧洲1992年签署的《马斯特里赫特条约》，欧洲经济货币同盟成员国必须符合两个关键标准——财政赤字不能超过国内生产总值的3%和债务余额低于国内生产总值的60%。但是当时的希腊不能满足这两个条件。</a:t>
            </a:r>
          </a:p>
          <a:p>
            <a:pPr indent="457200" algn="just" fontAlgn="auto">
              <a:lnSpc>
                <a:spcPts val="2900"/>
              </a:lnSpc>
              <a:spcAft>
                <a:spcPts val="600"/>
              </a:spcAft>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此时，高盛证券公司一位女高管安提歌尼·劳迪亚蒂丝提出了一个复杂的幕后交易策略，为希腊量身定做出一套“货币掉期交易”方式，为其掩盖了一笔高达10亿欧元的公共债务，以符合欧元区成员国的标准。其操作流程是：高盛让希腊的政府债务先用美元等其它货币发行，再在未来某一特定时候交换回欧元债务，债务到期后，高盛再将其换回美元。交易过程中必然牵涉到两种货币之间的汇率，如果按照市场汇率来兑换的话，就无法进行财务操纵。因此，高盛给希腊设定一个优惠的汇率，使希腊获得更多欧元。也就是说，高盛向希腊借贷10亿欧元，约定一个低汇率，希腊还贷期限为十年甚至更长，因此就冲减了希腊政府的政府负债水平，不体现在加入欧元区所需要统计的政府债务中。高盛的这一“帮忙”让希腊的财政赤字从账面上看仅为GDP的1.5%。作为补偿，高盛在2001年为希腊制定此项复杂安排中，获得了3亿美元的巨额佣金。</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27</a:t>
            </a:fld>
            <a:endParaRPr lang="zh-CN" altLang="en-US"/>
          </a:p>
        </p:txBody>
      </p:sp>
      <p:sp>
        <p:nvSpPr>
          <p:cNvPr id="3" name="文本框 2"/>
          <p:cNvSpPr txBox="1"/>
          <p:nvPr/>
        </p:nvSpPr>
        <p:spPr>
          <a:xfrm>
            <a:off x="835025" y="1205865"/>
            <a:ext cx="7802880" cy="4092575"/>
          </a:xfrm>
          <a:prstGeom prst="rect">
            <a:avLst/>
          </a:prstGeom>
          <a:noFill/>
        </p:spPr>
        <p:txBody>
          <a:bodyPr wrap="square" rtlCol="0">
            <a:spAutoFit/>
          </a:bodyPr>
          <a:lstStyle/>
          <a:p>
            <a:pPr indent="457200" algn="just" fontAlgn="auto">
              <a:lnSpc>
                <a:spcPts val="30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在加入欧元区后，希腊政府利用欧元区内宽松的信贷环境，倾向于以四处借贷来扩大政府开支，给经济注水。但当2008年全球金融危机发生之后，借贷的成本急剧升高，希腊政府筹措资金日益困难。</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30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2009年10月，希腊举行大选，由帕潘德里欧领导的泛希腊社会主义运动党成为新一届执政党，随后帕氏宣布，由于其前任刻意隐瞒，希腊2009年财政赤字和公共债务占GDP的比例预计将分别达到12.7%和113%，远超欧盟《稳定与增长公约》规定。</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30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2010年1月底2月初，货币掉期交易即将到期，高盛决定不再为希腊护盘，做空希腊债券。2010年 4月，标准普尔进一步将希腊主权评级降至垃圾级，希腊政府难以通过发新债还旧债，危机正式爆发。</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28</a:t>
            </a:fld>
            <a:endParaRPr lang="zh-CN" altLang="en-US"/>
          </a:p>
        </p:txBody>
      </p:sp>
      <p:sp>
        <p:nvSpPr>
          <p:cNvPr id="3" name="文本框 2"/>
          <p:cNvSpPr txBox="1"/>
          <p:nvPr/>
        </p:nvSpPr>
        <p:spPr>
          <a:xfrm>
            <a:off x="485775" y="962660"/>
            <a:ext cx="5909945"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rPr>
              <a:t>二、希腊债务危机的主要原因</a:t>
            </a:r>
          </a:p>
        </p:txBody>
      </p:sp>
      <p:sp>
        <p:nvSpPr>
          <p:cNvPr id="4" name="文本框 3"/>
          <p:cNvSpPr txBox="1"/>
          <p:nvPr/>
        </p:nvSpPr>
        <p:spPr>
          <a:xfrm>
            <a:off x="1035050" y="1776730"/>
            <a:ext cx="5695950" cy="2322830"/>
          </a:xfrm>
          <a:prstGeom prst="rect">
            <a:avLst/>
          </a:prstGeom>
          <a:noFill/>
        </p:spPr>
        <p:txBody>
          <a:bodyPr wrap="square" rtlCol="0">
            <a:spAutoFit/>
          </a:bodyPr>
          <a:lstStyle/>
          <a:p>
            <a:pPr marL="285750" indent="457200" fontAlgn="auto">
              <a:lnSpc>
                <a:spcPts val="3000"/>
              </a:lnSpc>
              <a:spcAft>
                <a:spcPts val="600"/>
              </a:spcAft>
              <a:buClr>
                <a:srgbClr val="C00000"/>
              </a:buClr>
              <a:buSzPct val="135000"/>
              <a:buFont typeface="Wingdings" panose="05000000000000000000" charset="0"/>
              <a:buChar char="l"/>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rPr>
              <a:t>债务负担沉重；</a:t>
            </a:r>
          </a:p>
          <a:p>
            <a:pPr marL="285750" indent="457200" fontAlgn="auto">
              <a:lnSpc>
                <a:spcPts val="3000"/>
              </a:lnSpc>
              <a:spcAft>
                <a:spcPts val="600"/>
              </a:spcAft>
              <a:buClr>
                <a:srgbClr val="C00000"/>
              </a:buClr>
              <a:buSzPct val="135000"/>
              <a:buFont typeface="Wingdings" panose="05000000000000000000" charset="0"/>
              <a:buChar char="l"/>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rPr>
              <a:t>经济结构单一，极易受外部冲击；</a:t>
            </a:r>
          </a:p>
          <a:p>
            <a:pPr marL="285750" indent="457200" fontAlgn="auto">
              <a:lnSpc>
                <a:spcPts val="3000"/>
              </a:lnSpc>
              <a:spcAft>
                <a:spcPts val="600"/>
              </a:spcAft>
              <a:buClr>
                <a:srgbClr val="C00000"/>
              </a:buClr>
              <a:buSzPct val="135000"/>
              <a:buFont typeface="Wingdings" panose="05000000000000000000" charset="0"/>
              <a:buChar char="l"/>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rPr>
              <a:t>公共福利开支居高不下；</a:t>
            </a:r>
          </a:p>
          <a:p>
            <a:pPr marL="285750" indent="457200" fontAlgn="auto">
              <a:lnSpc>
                <a:spcPts val="3000"/>
              </a:lnSpc>
              <a:spcAft>
                <a:spcPts val="600"/>
              </a:spcAft>
              <a:buClr>
                <a:srgbClr val="C00000"/>
              </a:buClr>
              <a:buSzPct val="135000"/>
              <a:buFont typeface="Wingdings" panose="05000000000000000000" charset="0"/>
              <a:buChar char="l"/>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rPr>
              <a:t>欧元区统一的货币体制；</a:t>
            </a:r>
          </a:p>
          <a:p>
            <a:pPr marL="285750" indent="457200" fontAlgn="auto">
              <a:lnSpc>
                <a:spcPts val="3000"/>
              </a:lnSpc>
              <a:spcAft>
                <a:spcPts val="600"/>
              </a:spcAft>
              <a:buClr>
                <a:srgbClr val="C00000"/>
              </a:buClr>
              <a:buSzPct val="135000"/>
              <a:buFont typeface="Wingdings" panose="05000000000000000000" charset="0"/>
              <a:buChar char="l"/>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rPr>
              <a:t>公共部门效率低下。</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29</a:t>
            </a:fld>
            <a:endParaRPr lang="zh-CN" altLang="en-US"/>
          </a:p>
        </p:txBody>
      </p:sp>
      <p:sp>
        <p:nvSpPr>
          <p:cNvPr id="3" name="文本框 2"/>
          <p:cNvSpPr txBox="1"/>
          <p:nvPr/>
        </p:nvSpPr>
        <p:spPr>
          <a:xfrm>
            <a:off x="622935" y="740410"/>
            <a:ext cx="4846955"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rPr>
              <a:t>三、希腊债务危机的缓解历程</a:t>
            </a:r>
          </a:p>
        </p:txBody>
      </p:sp>
      <p:sp>
        <p:nvSpPr>
          <p:cNvPr id="4" name="文本框 3"/>
          <p:cNvSpPr txBox="1"/>
          <p:nvPr/>
        </p:nvSpPr>
        <p:spPr>
          <a:xfrm>
            <a:off x="347980" y="1238250"/>
            <a:ext cx="8352155" cy="5170646"/>
          </a:xfrm>
          <a:prstGeom prst="rect">
            <a:avLst/>
          </a:prstGeom>
          <a:noFill/>
        </p:spPr>
        <p:txBody>
          <a:bodyPr wrap="square" rtlCol="0">
            <a:spAutoFit/>
          </a:bodyPr>
          <a:lstStyle/>
          <a:p>
            <a:pPr indent="457200" algn="just" fontAlgn="auto">
              <a:lnSpc>
                <a:spcPts val="2100"/>
              </a:lnSpc>
              <a:spcAft>
                <a:spcPts val="600"/>
              </a:spcAft>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2010年，深陷巨额债务与高失业率的希腊接受了国际救助计划，欧盟、欧洲央行与国际货币基金组织分别在2010年5月、2012年2月对希腊实施了纾困贷款，规模分别为1100亿欧元和1300亿欧元。作为交换条件，希腊政府必须实施严厉的紧缩开支计划，并实行一揽子经济改革。</a:t>
            </a:r>
          </a:p>
          <a:p>
            <a:pPr indent="457200" algn="just" fontAlgn="auto">
              <a:lnSpc>
                <a:spcPts val="2100"/>
              </a:lnSpc>
              <a:spcAft>
                <a:spcPts val="600"/>
              </a:spcAft>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2015年1月，激进左翼联盟党领导人齐普拉斯当选希腊总理，公开反对紧缩措施和现有救助协议。2月5日，希腊与重要债权国德国举行谈判，未取得进展。数千民众雅典示威，抗议欧洲央行举措。6月27日，齐普拉斯提出公投建议后，希腊爆发挤兑狂潮，全国超三分之一的提款机中现金被掏空。第二天，希腊政府声明：从6月29日至7月6日，希腊银行停业；每张银行卡每天可提现不超60欧元。由于希腊新政府不愿接受上任政府与债权人达成的协议，于是出现了资金告磬。2015年6月30日，IMF宣布希腊未能偿还约15亿欧元贷款。希腊成为IMF历史上第一个债务违约的发达经济体。直到2015年7月，希腊与国际债权人签署第三轮救助协议，同意在希腊履行一系列改革承诺的基础上向其提供860亿欧元救助资金。</a:t>
            </a:r>
          </a:p>
          <a:p>
            <a:pPr indent="457200" algn="just" fontAlgn="auto">
              <a:lnSpc>
                <a:spcPts val="2100"/>
              </a:lnSpc>
              <a:spcAft>
                <a:spcPts val="600"/>
              </a:spcAft>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经过数轮救助，希腊经济强势复苏，2018年上半年，希腊成为欧元区经济增长最快的成员国之一。信用评级机构惠誉也已将希腊主权信用评级由“B-”上调至“B”，展望为“正面”。</a:t>
            </a:r>
          </a:p>
          <a:p>
            <a:pPr indent="457200" algn="just" fontAlgn="auto">
              <a:lnSpc>
                <a:spcPts val="2100"/>
              </a:lnSpc>
              <a:spcAft>
                <a:spcPts val="600"/>
              </a:spcAft>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2018年8月20日，欧洲稳定机制理事会（ESM）发布声明表示，希腊正式退出了为期8年的国际救助计划，对希腊的救助计划已没有更多的后续纾困方案，希腊已经能够独立自强了。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t>3</a:t>
            </a:fld>
            <a:endParaRPr lang="zh-CN" altLang="en-US"/>
          </a:p>
        </p:txBody>
      </p:sp>
      <p:sp>
        <p:nvSpPr>
          <p:cNvPr id="24" name="矩形 23"/>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04068" y="1762547"/>
            <a:ext cx="7079878" cy="2188494"/>
            <a:chOff x="1393713" y="1161487"/>
            <a:chExt cx="10470815" cy="2745853"/>
          </a:xfrm>
        </p:grpSpPr>
        <p:sp>
          <p:nvSpPr>
            <p:cNvPr id="26" name="TextBox 25"/>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我国主权外债情况</a:t>
              </a:r>
            </a:p>
          </p:txBody>
        </p:sp>
        <p:cxnSp>
          <p:nvCxnSpPr>
            <p:cNvPr id="27" name="直接连接符 7"/>
            <p:cNvCxnSpPr>
              <a:cxnSpLocks noChangeShapeType="1"/>
            </p:cNvCxnSpPr>
            <p:nvPr/>
          </p:nvCxnSpPr>
          <p:spPr bwMode="auto">
            <a:xfrm>
              <a:off x="1403647" y="2348880"/>
              <a:ext cx="10247891"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sp>
          <p:nvSpPr>
            <p:cNvPr id="28" name="任意多边形 15"/>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endParaRPr lang="zh-CN" altLang="en-US" sz="4800" b="1" dirty="0">
                <a:solidFill>
                  <a:schemeClr val="bg1"/>
                </a:solidFill>
                <a:latin typeface="Impact" panose="020B0806030902050204" pitchFamily="34" charset="0"/>
              </a:endParaRPr>
            </a:p>
          </p:txBody>
        </p:sp>
        <p:cxnSp>
          <p:nvCxnSpPr>
            <p:cNvPr id="29" name="直接连接符 28"/>
            <p:cNvCxnSpPr>
              <a:cxnSpLocks noChangeShapeType="1"/>
            </p:cNvCxnSpPr>
            <p:nvPr/>
          </p:nvCxnSpPr>
          <p:spPr bwMode="auto">
            <a:xfrm>
              <a:off x="1403646" y="3907340"/>
              <a:ext cx="10247892"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grpSp>
      <p:sp>
        <p:nvSpPr>
          <p:cNvPr id="30" name="文本框 29"/>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一</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t>30</a:t>
            </a:fld>
            <a:endParaRPr lang="zh-CN" altLang="en-US"/>
          </a:p>
        </p:txBody>
      </p:sp>
      <p:sp>
        <p:nvSpPr>
          <p:cNvPr id="24" name="矩形 23"/>
          <p:cNvSpPr/>
          <p:nvPr/>
        </p:nvSpPr>
        <p:spPr>
          <a:xfrm>
            <a:off x="1115616" y="2708920"/>
            <a:ext cx="7140340"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15616" y="1762547"/>
            <a:ext cx="7140340" cy="2188494"/>
            <a:chOff x="1393713" y="1161487"/>
            <a:chExt cx="10560235" cy="2745853"/>
          </a:xfrm>
        </p:grpSpPr>
        <p:sp>
          <p:nvSpPr>
            <p:cNvPr id="26" name="TextBox 25"/>
            <p:cNvSpPr txBox="1">
              <a:spLocks noChangeArrowheads="1"/>
            </p:cNvSpPr>
            <p:nvPr/>
          </p:nvSpPr>
          <p:spPr bwMode="auto">
            <a:xfrm>
              <a:off x="1403645" y="2386285"/>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mn-ea"/>
                </a:rPr>
                <a:t>历次主权债务危机成因的比较分析</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p:cNvCxnSpPr>
              <a:cxnSpLocks noChangeShapeType="1"/>
            </p:cNvCxnSpPr>
            <p:nvPr/>
          </p:nvCxnSpPr>
          <p:spPr bwMode="auto">
            <a:xfrm>
              <a:off x="1403647" y="2348879"/>
              <a:ext cx="10550301"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sp>
          <p:nvSpPr>
            <p:cNvPr id="28" name="任意多边形 15"/>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endParaRPr lang="zh-CN" altLang="en-US" sz="4800" b="1" dirty="0">
                <a:solidFill>
                  <a:schemeClr val="bg1"/>
                </a:solidFill>
                <a:latin typeface="Impact" panose="020B0806030902050204" pitchFamily="34" charset="0"/>
              </a:endParaRPr>
            </a:p>
          </p:txBody>
        </p:sp>
        <p:cxnSp>
          <p:nvCxnSpPr>
            <p:cNvPr id="29" name="直接连接符 28"/>
            <p:cNvCxnSpPr>
              <a:cxnSpLocks noChangeShapeType="1"/>
            </p:cNvCxnSpPr>
            <p:nvPr/>
          </p:nvCxnSpPr>
          <p:spPr bwMode="auto">
            <a:xfrm>
              <a:off x="1403645" y="3907340"/>
              <a:ext cx="10550303"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grpSp>
      <p:sp>
        <p:nvSpPr>
          <p:cNvPr id="30" name="文本框 29"/>
          <p:cNvSpPr txBox="1"/>
          <p:nvPr/>
        </p:nvSpPr>
        <p:spPr>
          <a:xfrm>
            <a:off x="1142712" y="2026805"/>
            <a:ext cx="690880" cy="706755"/>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六</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31</a:t>
            </a:fld>
            <a:endParaRPr lang="zh-CN" altLang="en-US"/>
          </a:p>
        </p:txBody>
      </p:sp>
      <p:sp>
        <p:nvSpPr>
          <p:cNvPr id="4" name="文本框 3"/>
          <p:cNvSpPr txBox="1"/>
          <p:nvPr/>
        </p:nvSpPr>
        <p:spPr>
          <a:xfrm>
            <a:off x="312420" y="887095"/>
            <a:ext cx="8399780" cy="1783715"/>
          </a:xfrm>
          <a:prstGeom prst="rect">
            <a:avLst/>
          </a:prstGeom>
          <a:noFill/>
        </p:spPr>
        <p:txBody>
          <a:bodyPr wrap="square" rtlCol="0">
            <a:spAutoFit/>
          </a:bodyPr>
          <a:lstStyle/>
          <a:p>
            <a:pPr indent="457200" algn="just" fontAlgn="auto">
              <a:lnSpc>
                <a:spcPts val="22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主权债务危机既不同于 1997年东亚金融危机，也不同于 2007年美国次贷危机（谢世清，2011）。前者是由于东亚各国在 20世纪 90年代没有妥善处理全球化问题而引起的金融部门的脆弱性，再加之国际投资资本的攻击，且问题主要集中在私人部门，而不是公共部门（谢世清，2009）。后者是由于美国金融监管过度放松、金融衍生产品泛滥，大批次级抵押贷款的借款人不能按期偿还贷款，而引起相关私营金融机构倒闭。</a:t>
            </a:r>
          </a:p>
        </p:txBody>
      </p:sp>
      <p:sp>
        <p:nvSpPr>
          <p:cNvPr id="6" name="文本框 5"/>
          <p:cNvSpPr txBox="1"/>
          <p:nvPr/>
        </p:nvSpPr>
        <p:spPr>
          <a:xfrm>
            <a:off x="242570" y="3265170"/>
            <a:ext cx="8901430" cy="398780"/>
          </a:xfrm>
          <a:prstGeom prst="rect">
            <a:avLst/>
          </a:prstGeom>
          <a:noFill/>
        </p:spPr>
        <p:txBody>
          <a:bodyPr wrap="square" rtlCol="0">
            <a:spAutoFit/>
          </a:bodyPr>
          <a:lstStyle/>
          <a:p>
            <a:r>
              <a:rPr lang="zh-CN" altLang="en-US" sz="2000"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回顾历次主权债务危机，不难看出其成因有着以下六点相似之处</a:t>
            </a:r>
          </a:p>
        </p:txBody>
      </p:sp>
      <p:sp>
        <p:nvSpPr>
          <p:cNvPr id="7" name="文本框 6"/>
          <p:cNvSpPr txBox="1"/>
          <p:nvPr/>
        </p:nvSpPr>
        <p:spPr>
          <a:xfrm>
            <a:off x="335280" y="3841115"/>
            <a:ext cx="6847840" cy="2707005"/>
          </a:xfrm>
          <a:prstGeom prst="rect">
            <a:avLst/>
          </a:prstGeom>
          <a:noFill/>
        </p:spPr>
        <p:txBody>
          <a:bodyPr wrap="square" rtlCol="0">
            <a:spAutoFit/>
          </a:bodyPr>
          <a:lstStyle/>
          <a:p>
            <a:pPr marL="285750" indent="457200" algn="just" fontAlgn="auto">
              <a:lnSpc>
                <a:spcPts val="2900"/>
              </a:lnSpc>
              <a:spcAft>
                <a:spcPts val="600"/>
              </a:spcAft>
              <a:buClr>
                <a:srgbClr val="C00000"/>
              </a:buClr>
              <a:buSzPct val="130000"/>
              <a:buFont typeface="Wingdings" panose="05000000000000000000" charset="0"/>
              <a:buChar char="l"/>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rPr>
              <a:t>各国政府出于不同目的大量举债造成巨额债务负担；</a:t>
            </a:r>
          </a:p>
          <a:p>
            <a:pPr marL="285750" indent="457200" algn="just" fontAlgn="auto">
              <a:lnSpc>
                <a:spcPts val="2900"/>
              </a:lnSpc>
              <a:spcAft>
                <a:spcPts val="600"/>
              </a:spcAft>
              <a:buClr>
                <a:srgbClr val="C00000"/>
              </a:buClr>
              <a:buSzPct val="130000"/>
              <a:buFont typeface="Wingdings" panose="05000000000000000000" charset="0"/>
              <a:buChar char="l"/>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rPr>
              <a:t>脆弱的经济结构容易受到外部因素的冲击；</a:t>
            </a:r>
          </a:p>
          <a:p>
            <a:pPr marL="285750" indent="457200" algn="just" fontAlgn="auto">
              <a:lnSpc>
                <a:spcPts val="2900"/>
              </a:lnSpc>
              <a:spcAft>
                <a:spcPts val="600"/>
              </a:spcAft>
              <a:buClr>
                <a:srgbClr val="C00000"/>
              </a:buClr>
              <a:buSzPct val="130000"/>
              <a:buFont typeface="Wingdings" panose="05000000000000000000" charset="0"/>
              <a:buChar char="l"/>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rPr>
              <a:t>政府财政支出居高不下且难以削减；</a:t>
            </a:r>
          </a:p>
          <a:p>
            <a:pPr marL="285750" indent="457200" algn="just" fontAlgn="auto">
              <a:lnSpc>
                <a:spcPts val="2900"/>
              </a:lnSpc>
              <a:spcAft>
                <a:spcPts val="600"/>
              </a:spcAft>
              <a:buClr>
                <a:srgbClr val="C00000"/>
              </a:buClr>
              <a:buSzPct val="130000"/>
              <a:buFont typeface="Wingdings" panose="05000000000000000000" charset="0"/>
              <a:buChar char="l"/>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rPr>
              <a:t>税收锐减导致政府财政收入大幅下降；</a:t>
            </a:r>
          </a:p>
          <a:p>
            <a:pPr marL="285750" indent="457200" algn="just" fontAlgn="auto">
              <a:lnSpc>
                <a:spcPts val="2900"/>
              </a:lnSpc>
              <a:spcAft>
                <a:spcPts val="600"/>
              </a:spcAft>
              <a:buClr>
                <a:srgbClr val="C00000"/>
              </a:buClr>
              <a:buSzPct val="130000"/>
              <a:buFont typeface="Wingdings" panose="05000000000000000000" charset="0"/>
              <a:buChar char="l"/>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rPr>
              <a:t>缺乏弹性的固定汇率制度加剧了债务危机；</a:t>
            </a:r>
          </a:p>
          <a:p>
            <a:pPr marL="285750" indent="457200" algn="just" fontAlgn="auto">
              <a:lnSpc>
                <a:spcPts val="2900"/>
              </a:lnSpc>
              <a:spcAft>
                <a:spcPts val="600"/>
              </a:spcAft>
              <a:buClr>
                <a:srgbClr val="C00000"/>
              </a:buClr>
              <a:buSzPct val="130000"/>
              <a:buFont typeface="Wingdings" panose="05000000000000000000" charset="0"/>
              <a:buChar char="l"/>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rPr>
              <a:t>危机爆发前的外部经济环境较为恶劣。</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32</a:t>
            </a:fld>
            <a:endParaRPr lang="zh-CN" altLang="en-US"/>
          </a:p>
        </p:txBody>
      </p:sp>
      <p:graphicFrame>
        <p:nvGraphicFramePr>
          <p:cNvPr id="5" name="表格 4"/>
          <p:cNvGraphicFramePr/>
          <p:nvPr>
            <p:custDataLst>
              <p:tags r:id="rId1"/>
            </p:custDataLst>
          </p:nvPr>
        </p:nvGraphicFramePr>
        <p:xfrm>
          <a:off x="429260" y="1764030"/>
          <a:ext cx="8237855" cy="4160520"/>
        </p:xfrm>
        <a:graphic>
          <a:graphicData uri="http://schemas.openxmlformats.org/drawingml/2006/table">
            <a:tbl>
              <a:tblPr firstRow="1" bandRow="1">
                <a:tableStyleId>{21E4AEA4-8DFA-4A89-87EB-49C32662AFE0}</a:tableStyleId>
              </a:tblPr>
              <a:tblGrid>
                <a:gridCol w="1171575">
                  <a:extLst>
                    <a:ext uri="{9D8B030D-6E8A-4147-A177-3AD203B41FA5}">
                      <a16:colId xmlns:a16="http://schemas.microsoft.com/office/drawing/2014/main" val="20000"/>
                    </a:ext>
                  </a:extLst>
                </a:gridCol>
                <a:gridCol w="1971675">
                  <a:extLst>
                    <a:ext uri="{9D8B030D-6E8A-4147-A177-3AD203B41FA5}">
                      <a16:colId xmlns:a16="http://schemas.microsoft.com/office/drawing/2014/main" val="20001"/>
                    </a:ext>
                  </a:extLst>
                </a:gridCol>
                <a:gridCol w="1769745">
                  <a:extLst>
                    <a:ext uri="{9D8B030D-6E8A-4147-A177-3AD203B41FA5}">
                      <a16:colId xmlns:a16="http://schemas.microsoft.com/office/drawing/2014/main" val="20002"/>
                    </a:ext>
                  </a:extLst>
                </a:gridCol>
                <a:gridCol w="1621155">
                  <a:extLst>
                    <a:ext uri="{9D8B030D-6E8A-4147-A177-3AD203B41FA5}">
                      <a16:colId xmlns:a16="http://schemas.microsoft.com/office/drawing/2014/main" val="20003"/>
                    </a:ext>
                  </a:extLst>
                </a:gridCol>
                <a:gridCol w="1703705">
                  <a:extLst>
                    <a:ext uri="{9D8B030D-6E8A-4147-A177-3AD203B41FA5}">
                      <a16:colId xmlns:a16="http://schemas.microsoft.com/office/drawing/2014/main" val="20004"/>
                    </a:ext>
                  </a:extLst>
                </a:gridCol>
              </a:tblGrid>
              <a:tr h="638175">
                <a:tc>
                  <a:txBody>
                    <a:bodyPr/>
                    <a:lstStyle/>
                    <a:p>
                      <a:pPr indent="0" algn="ctr">
                        <a:lnSpc>
                          <a:spcPct val="120000"/>
                        </a:lnSpc>
                        <a:spcBef>
                          <a:spcPts val="0"/>
                        </a:spcBef>
                        <a:spcAft>
                          <a:spcPts val="0"/>
                        </a:spcAft>
                        <a:buNone/>
                      </a:pPr>
                      <a:r>
                        <a:rPr lang="en-US" sz="1400" spc="130">
                          <a:latin typeface="微软雅黑" panose="020B0503020204020204" pitchFamily="34" charset="-122"/>
                          <a:ea typeface="微软雅黑" panose="020B0503020204020204" pitchFamily="34" charset="-122"/>
                        </a:rPr>
                        <a:t>成因</a:t>
                      </a:r>
                    </a:p>
                  </a:txBody>
                  <a:tcPr marL="177800" marR="177800" marT="107950" marB="107950" anchor="ctr"/>
                </a:tc>
                <a:tc>
                  <a:txBody>
                    <a:bodyPr/>
                    <a:lstStyle/>
                    <a:p>
                      <a:pPr indent="0" algn="ctr">
                        <a:lnSpc>
                          <a:spcPct val="120000"/>
                        </a:lnSpc>
                        <a:spcBef>
                          <a:spcPts val="0"/>
                        </a:spcBef>
                        <a:spcAft>
                          <a:spcPts val="0"/>
                        </a:spcAft>
                        <a:buNone/>
                      </a:pPr>
                      <a:r>
                        <a:rPr lang="en-US" sz="1400" spc="130">
                          <a:latin typeface="微软雅黑" panose="020B0503020204020204" pitchFamily="34" charset="-122"/>
                          <a:ea typeface="微软雅黑" panose="020B0503020204020204" pitchFamily="34" charset="-122"/>
                        </a:rPr>
                        <a:t>拉美债务危机</a:t>
                      </a:r>
                    </a:p>
                  </a:txBody>
                  <a:tcPr marL="177800" marR="177800" marT="107950" marB="107950" anchor="ctr"/>
                </a:tc>
                <a:tc>
                  <a:txBody>
                    <a:bodyPr/>
                    <a:lstStyle/>
                    <a:p>
                      <a:pPr indent="0" algn="ctr">
                        <a:lnSpc>
                          <a:spcPct val="120000"/>
                        </a:lnSpc>
                        <a:spcBef>
                          <a:spcPts val="0"/>
                        </a:spcBef>
                        <a:spcAft>
                          <a:spcPts val="0"/>
                        </a:spcAft>
                        <a:buNone/>
                      </a:pPr>
                      <a:r>
                        <a:rPr lang="en-US" sz="1400" spc="130">
                          <a:latin typeface="微软雅黑" panose="020B0503020204020204" pitchFamily="34" charset="-122"/>
                          <a:ea typeface="微软雅黑" panose="020B0503020204020204" pitchFamily="34" charset="-122"/>
                        </a:rPr>
                        <a:t>阿根廷债务危机</a:t>
                      </a:r>
                    </a:p>
                  </a:txBody>
                  <a:tcPr marL="177800" marR="177800" marT="107950" marB="107950" anchor="ctr"/>
                </a:tc>
                <a:tc>
                  <a:txBody>
                    <a:bodyPr/>
                    <a:lstStyle/>
                    <a:p>
                      <a:pPr indent="0" algn="ctr">
                        <a:lnSpc>
                          <a:spcPct val="120000"/>
                        </a:lnSpc>
                        <a:spcBef>
                          <a:spcPts val="0"/>
                        </a:spcBef>
                        <a:spcAft>
                          <a:spcPts val="0"/>
                        </a:spcAft>
                        <a:buNone/>
                      </a:pPr>
                      <a:r>
                        <a:rPr lang="en-US" sz="1400" spc="130">
                          <a:latin typeface="微软雅黑" panose="020B0503020204020204" pitchFamily="34" charset="-122"/>
                          <a:ea typeface="微软雅黑" panose="020B0503020204020204" pitchFamily="34" charset="-122"/>
                        </a:rPr>
                        <a:t>迪拜债务危机</a:t>
                      </a:r>
                    </a:p>
                  </a:txBody>
                  <a:tcPr marL="177800" marR="177800" marT="107950" marB="107950" anchor="ctr"/>
                </a:tc>
                <a:tc>
                  <a:txBody>
                    <a:bodyPr/>
                    <a:lstStyle/>
                    <a:p>
                      <a:pPr indent="0" algn="ctr">
                        <a:lnSpc>
                          <a:spcPct val="120000"/>
                        </a:lnSpc>
                        <a:spcBef>
                          <a:spcPts val="0"/>
                        </a:spcBef>
                        <a:spcAft>
                          <a:spcPts val="0"/>
                        </a:spcAft>
                        <a:buNone/>
                      </a:pPr>
                      <a:r>
                        <a:rPr lang="en-US" sz="1400" spc="130">
                          <a:latin typeface="微软雅黑" panose="020B0503020204020204" pitchFamily="34" charset="-122"/>
                          <a:ea typeface="微软雅黑" panose="020B0503020204020204" pitchFamily="34" charset="-122"/>
                        </a:rPr>
                        <a:t>希腊债务危机</a:t>
                      </a:r>
                    </a:p>
                  </a:txBody>
                  <a:tcPr marL="177800" marR="177800" marT="107950" marB="107950" anchor="ctr"/>
                </a:tc>
                <a:extLst>
                  <a:ext uri="{0D108BD9-81ED-4DB2-BD59-A6C34878D82A}">
                    <a16:rowId xmlns:a16="http://schemas.microsoft.com/office/drawing/2014/main" val="10000"/>
                  </a:ext>
                </a:extLst>
              </a:tr>
              <a:tr h="666750">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举债目的</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发展进口替代产业</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弥补财政赤字</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大型建设项目</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维持公共福利</a:t>
                      </a:r>
                    </a:p>
                  </a:txBody>
                  <a:tcPr marL="177800" marR="177800" marT="107950" marB="107950" anchor="ctr"/>
                </a:tc>
                <a:extLst>
                  <a:ext uri="{0D108BD9-81ED-4DB2-BD59-A6C34878D82A}">
                    <a16:rowId xmlns:a16="http://schemas.microsoft.com/office/drawing/2014/main" val="10001"/>
                  </a:ext>
                </a:extLst>
              </a:tr>
              <a:tr h="805815">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支柱产业</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农业</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农牧业</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金融、房地产、旅游</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农业、旅游、海运业</a:t>
                      </a:r>
                    </a:p>
                  </a:txBody>
                  <a:tcPr marL="177800" marR="177800" marT="107950" marB="107950" anchor="ctr"/>
                </a:tc>
                <a:extLst>
                  <a:ext uri="{0D108BD9-81ED-4DB2-BD59-A6C34878D82A}">
                    <a16:rowId xmlns:a16="http://schemas.microsoft.com/office/drawing/2014/main" val="10002"/>
                  </a:ext>
                </a:extLst>
              </a:tr>
              <a:tr h="628015">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财政赤字</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高</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高</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高</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高</a:t>
                      </a:r>
                    </a:p>
                  </a:txBody>
                  <a:tcPr marL="177800" marR="177800" marT="107950" marB="107950" anchor="ctr"/>
                </a:tc>
                <a:extLst>
                  <a:ext uri="{0D108BD9-81ED-4DB2-BD59-A6C34878D82A}">
                    <a16:rowId xmlns:a16="http://schemas.microsoft.com/office/drawing/2014/main" val="10003"/>
                  </a:ext>
                </a:extLst>
              </a:tr>
              <a:tr h="666750">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汇率制度</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中间汇率制</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货币局汇率制度</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固定汇率制</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欧元货币体制</a:t>
                      </a:r>
                    </a:p>
                  </a:txBody>
                  <a:tcPr marL="177800" marR="177800" marT="107950" marB="107950" anchor="ctr"/>
                </a:tc>
                <a:extLst>
                  <a:ext uri="{0D108BD9-81ED-4DB2-BD59-A6C34878D82A}">
                    <a16:rowId xmlns:a16="http://schemas.microsoft.com/office/drawing/2014/main" val="10004"/>
                  </a:ext>
                </a:extLst>
              </a:tr>
              <a:tr h="755015">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国际环境</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第二次石油危机</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东亚金融危机</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全球金融危机</a:t>
                      </a:r>
                    </a:p>
                  </a:txBody>
                  <a:tcPr marL="177800" marR="177800" marT="107950" marB="1079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全球金融危机</a:t>
                      </a:r>
                    </a:p>
                  </a:txBody>
                  <a:tcPr marL="177800" marR="177800" marT="107950" marB="107950" anchor="ctr"/>
                </a:tc>
                <a:extLst>
                  <a:ext uri="{0D108BD9-81ED-4DB2-BD59-A6C34878D82A}">
                    <a16:rowId xmlns:a16="http://schemas.microsoft.com/office/drawing/2014/main" val="10005"/>
                  </a:ext>
                </a:extLst>
              </a:tr>
            </a:tbl>
          </a:graphicData>
        </a:graphic>
      </p:graphicFrame>
      <p:sp>
        <p:nvSpPr>
          <p:cNvPr id="3" name="文本框 2"/>
          <p:cNvSpPr txBox="1"/>
          <p:nvPr/>
        </p:nvSpPr>
        <p:spPr>
          <a:xfrm>
            <a:off x="2327275" y="1202055"/>
            <a:ext cx="4490085" cy="398780"/>
          </a:xfrm>
          <a:prstGeom prst="rect">
            <a:avLst/>
          </a:prstGeom>
          <a:noFill/>
        </p:spPr>
        <p:txBody>
          <a:bodyPr wrap="square" rtlCol="0">
            <a:spAutoFit/>
          </a:bodyPr>
          <a:lstStyle/>
          <a:p>
            <a:pPr algn="ctr"/>
            <a:r>
              <a:rPr lang="zh-CN" altLang="en-US" sz="2000" b="1">
                <a:latin typeface="微软雅黑" panose="020B0503020204020204" pitchFamily="34" charset="-122"/>
                <a:ea typeface="微软雅黑" panose="020B0503020204020204" pitchFamily="34" charset="-122"/>
                <a:cs typeface="微软雅黑" panose="020B0503020204020204" pitchFamily="34" charset="-122"/>
              </a:rPr>
              <a:t> 四次主权债务危机的成因比较</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t>33</a:t>
            </a:fld>
            <a:endParaRPr lang="zh-CN" altLang="en-US"/>
          </a:p>
        </p:txBody>
      </p:sp>
      <p:sp>
        <p:nvSpPr>
          <p:cNvPr id="24" name="矩形 23"/>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04068" y="1762547"/>
            <a:ext cx="7079878" cy="2188494"/>
            <a:chOff x="1393713" y="1161487"/>
            <a:chExt cx="10470815" cy="2745853"/>
          </a:xfrm>
        </p:grpSpPr>
        <p:sp>
          <p:nvSpPr>
            <p:cNvPr id="26" name="TextBox 25"/>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mn-ea"/>
                </a:rPr>
                <a:t>主权债务重组机制</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p:cNvCxnSpPr>
              <a:cxnSpLocks noChangeShapeType="1"/>
            </p:cNvCxnSpPr>
            <p:nvPr/>
          </p:nvCxnSpPr>
          <p:spPr bwMode="auto">
            <a:xfrm>
              <a:off x="1403647" y="2348880"/>
              <a:ext cx="10247891"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sp>
          <p:nvSpPr>
            <p:cNvPr id="28" name="任意多边形 15"/>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endParaRPr lang="zh-CN" altLang="en-US" sz="4800" b="1" dirty="0">
                <a:solidFill>
                  <a:schemeClr val="bg1"/>
                </a:solidFill>
                <a:latin typeface="Impact" panose="020B0806030902050204" pitchFamily="34" charset="0"/>
              </a:endParaRPr>
            </a:p>
          </p:txBody>
        </p:sp>
        <p:cxnSp>
          <p:nvCxnSpPr>
            <p:cNvPr id="29" name="直接连接符 28"/>
            <p:cNvCxnSpPr>
              <a:cxnSpLocks noChangeShapeType="1"/>
            </p:cNvCxnSpPr>
            <p:nvPr/>
          </p:nvCxnSpPr>
          <p:spPr bwMode="auto">
            <a:xfrm>
              <a:off x="1403646" y="3907340"/>
              <a:ext cx="10247892"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grpSp>
      <p:sp>
        <p:nvSpPr>
          <p:cNvPr id="30" name="文本框 29"/>
          <p:cNvSpPr txBox="1"/>
          <p:nvPr/>
        </p:nvSpPr>
        <p:spPr>
          <a:xfrm>
            <a:off x="1131164" y="2026805"/>
            <a:ext cx="690880" cy="706755"/>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七</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34</a:t>
            </a:fld>
            <a:endParaRPr lang="zh-CN" altLang="en-US"/>
          </a:p>
        </p:txBody>
      </p:sp>
      <p:sp>
        <p:nvSpPr>
          <p:cNvPr id="4" name="文本框 3"/>
          <p:cNvSpPr txBox="1"/>
          <p:nvPr/>
        </p:nvSpPr>
        <p:spPr>
          <a:xfrm>
            <a:off x="365760" y="1059180"/>
            <a:ext cx="8422640" cy="835025"/>
          </a:xfrm>
          <a:prstGeom prst="rect">
            <a:avLst/>
          </a:prstGeom>
          <a:noFill/>
        </p:spPr>
        <p:txBody>
          <a:bodyPr wrap="square" rtlCol="0">
            <a:spAutoFit/>
          </a:bodyPr>
          <a:lstStyle/>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a:latin typeface="Times New Roman" panose="02020603050405020304" pitchFamily="18" charset="0"/>
                <a:ea typeface="微软雅黑" panose="020B0503020204020204" pitchFamily="34" charset="-122"/>
                <a:cs typeface="Times New Roman" panose="02020603050405020304" pitchFamily="18" charset="0"/>
              </a:rPr>
              <a:t>伴随着主权债务形式的发展，债务重组（Sovereign debt restructuring）的过程也相应发生变化。</a:t>
            </a:r>
            <a:r>
              <a:rPr lang="zh-CN" altLang="en-US"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主要经历了以下三个阶段：</a:t>
            </a:r>
          </a:p>
        </p:txBody>
      </p:sp>
      <p:sp>
        <p:nvSpPr>
          <p:cNvPr id="5" name="文本框 4"/>
          <p:cNvSpPr txBox="1"/>
          <p:nvPr/>
        </p:nvSpPr>
        <p:spPr>
          <a:xfrm>
            <a:off x="315595" y="2528570"/>
            <a:ext cx="8291195" cy="3707765"/>
          </a:xfrm>
          <a:prstGeom prst="rect">
            <a:avLst/>
          </a:prstGeom>
          <a:noFill/>
        </p:spPr>
        <p:txBody>
          <a:bodyPr wrap="square" rtlCol="0">
            <a:spAutoFit/>
          </a:bodyPr>
          <a:lstStyle/>
          <a:p>
            <a:pPr indent="355600" algn="just" fontAlgn="auto">
              <a:lnSpc>
                <a:spcPts val="3000"/>
              </a:lnSpc>
              <a:spcAft>
                <a:spcPts val="600"/>
              </a:spcAft>
              <a:extLst>
                <a:ext uri="{35155182-B16C-46BC-9424-99874614C6A1}">
                  <wpsdc:indentchars xmlns="" xmlns:wpsdc="http://www.wps.cn/officeDocument/2017/drawingmlCustomData" val="100" checksum="2245573592"/>
                </a:ext>
              </a:extLst>
            </a:pPr>
            <a:r>
              <a:rPr lang="zh-CN" altLang="en-US" sz="28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一、20世纪80年代以前的阶段</a:t>
            </a:r>
          </a:p>
          <a:p>
            <a:pPr indent="457200" algn="just" fontAlgn="auto">
              <a:lnSpc>
                <a:spcPts val="30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债务重组在二战后才逐渐成为解决主权债务问题的主要方式。二战后，以美国通过马歇尔计划向西欧诸国提供大量政府贷款为代表，主权国家外债的主要资金来源由之前的国际辛迪加贷款向政府间贷款转变。1956年，阿根廷政府宣布无力偿还其所欠债务，随后阿根廷及其债权国代表在巴黎进行谈判，就重新确定到期债务的还款日期进行协商。从此，通过多边会议的形式协商双边官方债务重组的做法被沿用下来。</a:t>
            </a:r>
          </a:p>
          <a:p>
            <a:pPr indent="457200" algn="just" fontAlgn="auto">
              <a:lnSpc>
                <a:spcPts val="30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到目前为止，巴黎俱乐部仍是世界上主要的主权债务协调机构，累计和90个债务国达成了433项重组协议，债务重组额高达5830亿美元。</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35</a:t>
            </a:fld>
            <a:endParaRPr lang="zh-CN" altLang="en-US"/>
          </a:p>
        </p:txBody>
      </p:sp>
      <p:sp>
        <p:nvSpPr>
          <p:cNvPr id="3" name="文本框 2"/>
          <p:cNvSpPr txBox="1"/>
          <p:nvPr/>
        </p:nvSpPr>
        <p:spPr>
          <a:xfrm>
            <a:off x="432435" y="1152525"/>
            <a:ext cx="8312150" cy="4335780"/>
          </a:xfrm>
          <a:prstGeom prst="rect">
            <a:avLst/>
          </a:prstGeom>
          <a:noFill/>
        </p:spPr>
        <p:txBody>
          <a:bodyPr wrap="square" rtlCol="0">
            <a:spAutoFit/>
          </a:bodyPr>
          <a:lstStyle/>
          <a:p>
            <a:pPr indent="355600" algn="just" fontAlgn="auto">
              <a:lnSpc>
                <a:spcPts val="2900"/>
              </a:lnSpc>
              <a:spcAft>
                <a:spcPts val="600"/>
              </a:spcAft>
              <a:extLst>
                <a:ext uri="{35155182-B16C-46BC-9424-99874614C6A1}">
                  <wpsdc:indentchars xmlns="" xmlns:wpsdc="http://www.wps.cn/officeDocument/2017/drawingmlCustomData" val="100" checksum="2245573592"/>
                </a:ext>
              </a:extLst>
            </a:pPr>
            <a:r>
              <a:rPr lang="zh-CN" altLang="en-US" sz="2800" b="1">
                <a:latin typeface="微软雅黑" panose="020B0503020204020204" pitchFamily="34" charset="-122"/>
                <a:ea typeface="微软雅黑" panose="020B0503020204020204" pitchFamily="34" charset="-122"/>
                <a:cs typeface="微软雅黑" panose="020B0503020204020204" pitchFamily="34" charset="-122"/>
              </a:rPr>
              <a:t>二、20世纪80年代~20世纪90年代</a:t>
            </a:r>
          </a:p>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这一时期债务重组规模急剧增加，债务重组的形式也发生了新的变化。债务重组依然主要依赖市场力量，由私人银行和债务国在金融市场上进行减债交易，同时IMF深入参与了主权债务的重组。债务国如想削减债务或获得新贷款，必须实施得到IMF认可的紧缩性经济调整方案。</a:t>
            </a:r>
          </a:p>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伦敦俱乐部在这段时间起到了重要作用。与巴黎俱乐部不同，伦敦俱乐部主要处理主权国家与私人银行之间的债务重组。1976年相关银行召开代表会议，商讨对扎伊尔（刚果民主共和国）的债务重组事宜，被认为是伦敦俱乐部的第一次会议。此后，这一做法被不断沿用，伦敦俱乐部作为国际商业银行债权人与债务国之间的债务重组机制逐渐完善和发展，形成了巴黎俱乐部与伦敦俱乐部两大主权债务重组机制并行的局面。</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36</a:t>
            </a:fld>
            <a:endParaRPr lang="zh-CN" altLang="en-US"/>
          </a:p>
        </p:txBody>
      </p:sp>
      <p:sp>
        <p:nvSpPr>
          <p:cNvPr id="3" name="文本框 2"/>
          <p:cNvSpPr txBox="1"/>
          <p:nvPr/>
        </p:nvSpPr>
        <p:spPr>
          <a:xfrm>
            <a:off x="220980" y="871855"/>
            <a:ext cx="8721090" cy="5849620"/>
          </a:xfrm>
          <a:prstGeom prst="rect">
            <a:avLst/>
          </a:prstGeom>
          <a:noFill/>
        </p:spPr>
        <p:txBody>
          <a:bodyPr wrap="square" rtlCol="0">
            <a:spAutoFit/>
          </a:bodyPr>
          <a:lstStyle/>
          <a:p>
            <a:pPr indent="355600" algn="just" fontAlgn="auto">
              <a:lnSpc>
                <a:spcPts val="2500"/>
              </a:lnSpc>
              <a:spcAft>
                <a:spcPts val="600"/>
              </a:spcAft>
              <a:extLst>
                <a:ext uri="{35155182-B16C-46BC-9424-99874614C6A1}">
                  <wpsdc:indentchars xmlns="" xmlns:wpsdc="http://www.wps.cn/officeDocument/2017/drawingmlCustomData" val="100" checksum="2245573592"/>
                </a:ext>
              </a:extLst>
            </a:pPr>
            <a:r>
              <a:rPr lang="zh-CN" altLang="en-US" sz="28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三、20世纪90年代至今</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dirty="0">
                <a:latin typeface="微软雅黑" panose="020B0503020204020204" pitchFamily="34" charset="-122"/>
                <a:ea typeface="微软雅黑" panose="020B0503020204020204" pitchFamily="34" charset="-122"/>
                <a:cs typeface="微软雅黑" panose="020B0503020204020204" pitchFamily="34" charset="-122"/>
              </a:rPr>
              <a:t>20世纪90年代以来，债券互换兴起，三驾马车并行格局形成（陈曦、于国龙，2014）。20世纪90年代初，拉美国家将其银行贷款转变为可自由交易的布雷迪债券，成为发展中国家大规模使用主权债券进行对外融资的开端。</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dirty="0">
                <a:latin typeface="微软雅黑" panose="020B0503020204020204" pitchFamily="34" charset="-122"/>
                <a:ea typeface="微软雅黑" panose="020B0503020204020204" pitchFamily="34" charset="-122"/>
                <a:cs typeface="微软雅黑" panose="020B0503020204020204" pitchFamily="34" charset="-122"/>
              </a:rPr>
              <a:t>20世纪90年代以来，随着国际资本市场一体化程度的不断加深，国际资本流动形式发生了重大变化，债券融资逐渐取代银行贷款成为主权国家最主要的融资方式。根据世界银行相关统计，1990年发展中国家银行贷款债务仍占据主导地位，其总额达2570亿美元，而债券债务总额仅为1070亿美元；而到了1999年情况发生了逆转，债券债务总额上升至3650亿美元，银行贷款债务总额则降至2190亿美元。</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dirty="0">
                <a:latin typeface="微软雅黑" panose="020B0503020204020204" pitchFamily="34" charset="-122"/>
                <a:ea typeface="微软雅黑" panose="020B0503020204020204" pitchFamily="34" charset="-122"/>
                <a:cs typeface="微软雅黑" panose="020B0503020204020204" pitchFamily="34" charset="-122"/>
              </a:rPr>
              <a:t>主权国家融资方式的转变对主权债务重组机制产生了深刻影响。在债券融资方式下，债权人高度分散，且具有较强的流动性，传统的通过债权人和债务国进行集体谈判的重组模式无法继续适用。在这种背景下，债务互换作为一种新的重组方式逐渐兴起。1994年2010年，俄罗斯、乌克兰、阿根廷等14个国家共进行了18次债券互换，债务重组总金额达1017亿美元。</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dirty="0">
                <a:latin typeface="微软雅黑" panose="020B0503020204020204" pitchFamily="34" charset="-122"/>
                <a:ea typeface="微软雅黑" panose="020B0503020204020204" pitchFamily="34" charset="-122"/>
                <a:cs typeface="微软雅黑" panose="020B0503020204020204" pitchFamily="34" charset="-122"/>
              </a:rPr>
              <a:t>至此，主权债务重组领域中巴黎俱乐部、伦敦俱乐部以及债券互换三大机制并行的格局形成。随着债券融资成为主权国家最主要的融资方式，债券互换逐渐成为主权债务重组最普遍的形式。</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t>4</a:t>
            </a:fld>
            <a:endParaRPr lang="zh-CN" altLang="en-US"/>
          </a:p>
        </p:txBody>
      </p:sp>
      <p:sp>
        <p:nvSpPr>
          <p:cNvPr id="6" name="文本框 5"/>
          <p:cNvSpPr txBox="1"/>
          <p:nvPr/>
        </p:nvSpPr>
        <p:spPr>
          <a:xfrm>
            <a:off x="266700" y="904875"/>
            <a:ext cx="8592820" cy="2014855"/>
          </a:xfrm>
          <a:prstGeom prst="rect">
            <a:avLst/>
          </a:prstGeom>
          <a:noFill/>
        </p:spPr>
        <p:txBody>
          <a:bodyPr wrap="square" rtlCol="0">
            <a:spAutoFit/>
          </a:bodyPr>
          <a:lstStyle/>
          <a:p>
            <a:pPr indent="457200" algn="just" fontAlgn="auto">
              <a:lnSpc>
                <a:spcPts val="2500"/>
              </a:lnSpc>
              <a:extLst>
                <a:ext uri="{35155182-B16C-46BC-9424-99874614C6A1}">
                  <wpsdc:indentchars xmlns="" xmlns:wpsdc="http://www.wps.cn/officeDocument/2017/drawingmlCustomData" val="200" checksum="59296752"/>
                </a:ext>
              </a:extLst>
            </a:pPr>
            <a:r>
              <a:rPr dirty="0">
                <a:latin typeface="微软雅黑" panose="020B0503020204020204" pitchFamily="34" charset="-122"/>
                <a:ea typeface="微软雅黑" panose="020B0503020204020204" pitchFamily="34" charset="-122"/>
              </a:rPr>
              <a:t>中国政府外债是</a:t>
            </a:r>
            <a:r>
              <a:rPr b="1" dirty="0">
                <a:solidFill>
                  <a:srgbClr val="C00000"/>
                </a:solidFill>
                <a:latin typeface="微软雅黑" panose="020B0503020204020204" pitchFamily="34" charset="-122"/>
                <a:ea typeface="微软雅黑" panose="020B0503020204020204" pitchFamily="34" charset="-122"/>
              </a:rPr>
              <a:t>指我国财政部代表中央政府对外举借的债务，以国家主权信用为基础</a:t>
            </a:r>
            <a:r>
              <a:rPr dirty="0">
                <a:latin typeface="微软雅黑" panose="020B0503020204020204" pitchFamily="34" charset="-122"/>
                <a:ea typeface="微软雅黑" panose="020B0503020204020204" pitchFamily="34" charset="-122"/>
              </a:rPr>
              <a:t>，又称主权外债，包括</a:t>
            </a:r>
            <a:r>
              <a:rPr b="1" dirty="0">
                <a:solidFill>
                  <a:srgbClr val="C00000"/>
                </a:solidFill>
                <a:latin typeface="微软雅黑" panose="020B0503020204020204" pitchFamily="34" charset="-122"/>
                <a:ea typeface="微软雅黑" panose="020B0503020204020204" pitchFamily="34" charset="-122"/>
              </a:rPr>
              <a:t>国际金融组织贷款、外国政府贷款和境外发行本外币债券</a:t>
            </a:r>
            <a:r>
              <a:rPr dirty="0">
                <a:latin typeface="微软雅黑" panose="020B0503020204020204" pitchFamily="34" charset="-122"/>
                <a:ea typeface="微软雅黑" panose="020B0503020204020204" pitchFamily="34" charset="-122"/>
              </a:rPr>
              <a:t>等3种形式，可分为中央财政统借统还和统借自还两类。</a:t>
            </a:r>
            <a:r>
              <a:rPr b="1" dirty="0">
                <a:solidFill>
                  <a:srgbClr val="C00000"/>
                </a:solidFill>
                <a:latin typeface="微软雅黑" panose="020B0503020204020204" pitchFamily="34" charset="-122"/>
                <a:ea typeface="微软雅黑" panose="020B0503020204020204" pitchFamily="34" charset="-122"/>
              </a:rPr>
              <a:t>中央财政统借统还</a:t>
            </a:r>
            <a:r>
              <a:rPr dirty="0">
                <a:latin typeface="微软雅黑" panose="020B0503020204020204" pitchFamily="34" charset="-122"/>
                <a:ea typeface="微软雅黑" panose="020B0503020204020204" pitchFamily="34" charset="-122"/>
              </a:rPr>
              <a:t>是指财政部统一借入并安排中央财政预算资金对外偿还（计入国债余额）；</a:t>
            </a:r>
            <a:r>
              <a:rPr b="1" dirty="0">
                <a:solidFill>
                  <a:srgbClr val="C00000"/>
                </a:solidFill>
                <a:latin typeface="微软雅黑" panose="020B0503020204020204" pitchFamily="34" charset="-122"/>
                <a:ea typeface="微软雅黑" panose="020B0503020204020204" pitchFamily="34" charset="-122"/>
              </a:rPr>
              <a:t>统借自还</a:t>
            </a:r>
            <a:r>
              <a:rPr dirty="0">
                <a:latin typeface="微软雅黑" panose="020B0503020204020204" pitchFamily="34" charset="-122"/>
                <a:ea typeface="微软雅黑" panose="020B0503020204020204" pitchFamily="34" charset="-122"/>
              </a:rPr>
              <a:t>是指财政部统一借入，最终由实际使用贷款的部门或项目单位负责偿还（不计入国债余额）。</a:t>
            </a:r>
          </a:p>
        </p:txBody>
      </p:sp>
      <p:sp>
        <p:nvSpPr>
          <p:cNvPr id="36" name="文本框 35"/>
          <p:cNvSpPr txBox="1"/>
          <p:nvPr/>
        </p:nvSpPr>
        <p:spPr>
          <a:xfrm>
            <a:off x="213360" y="3178810"/>
            <a:ext cx="6295390" cy="521970"/>
          </a:xfrm>
          <a:prstGeom prst="rect">
            <a:avLst/>
          </a:prstGeom>
          <a:noFill/>
        </p:spPr>
        <p:txBody>
          <a:bodyPr wrap="square" rtlCol="0">
            <a:spAutoFit/>
          </a:bodyPr>
          <a:lstStyle/>
          <a:p>
            <a:pPr indent="711200" fontAlgn="auto">
              <a:extLst>
                <a:ext uri="{35155182-B16C-46BC-9424-99874614C6A1}">
                  <wpsdc:indentchars xmlns="" xmlns:wpsdc="http://www.wps.cn/officeDocument/2017/drawingmlCustomData" val="200" checksum="3773799597"/>
                </a:ext>
              </a:extLst>
            </a:pPr>
            <a:r>
              <a:rPr lang="zh-CN" altLang="en-US" sz="2800" b="1" dirty="0">
                <a:latin typeface="微软雅黑" panose="020B0503020204020204" pitchFamily="34" charset="-122"/>
                <a:ea typeface="微软雅黑" panose="020B0503020204020204" pitchFamily="34" charset="-122"/>
              </a:rPr>
              <a:t>一、主权外债的管理体制</a:t>
            </a:r>
          </a:p>
        </p:txBody>
      </p:sp>
      <p:sp>
        <p:nvSpPr>
          <p:cNvPr id="3" name="文本框 2"/>
          <p:cNvSpPr txBox="1"/>
          <p:nvPr/>
        </p:nvSpPr>
        <p:spPr>
          <a:xfrm>
            <a:off x="494030" y="3807460"/>
            <a:ext cx="8240395" cy="1694180"/>
          </a:xfrm>
          <a:prstGeom prst="rect">
            <a:avLst/>
          </a:prstGeom>
          <a:noFill/>
        </p:spPr>
        <p:txBody>
          <a:bodyPr wrap="square" rtlCol="0">
            <a:spAutoFit/>
          </a:bodyPr>
          <a:lstStyle/>
          <a:p>
            <a:pPr indent="457200" algn="just" fontAlgn="auto">
              <a:lnSpc>
                <a:spcPts val="2500"/>
              </a:lnSpc>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1998年，我国政府部门职能调整后，政府外债工作</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由财政部统一负责</a:t>
            </a:r>
            <a:r>
              <a:rPr lang="zh-CN" altLang="en-US">
                <a:latin typeface="微软雅黑" panose="020B0503020204020204" pitchFamily="34" charset="-122"/>
                <a:ea typeface="微软雅黑" panose="020B0503020204020204" pitchFamily="34" charset="-122"/>
                <a:cs typeface="微软雅黑" panose="020B0503020204020204" pitchFamily="34" charset="-122"/>
              </a:rPr>
              <a:t>。财政部对政府外债实行借、用、还全过程管理，以资金、财务、债务为主线，通过健全制度和机制、强化监督管理，努力实现从重贷款规模向重质量和效益转变、从重贷款筹借向重使用和偿还转变、从重资金引进向资金和智力引进并重转变，不断提高政府外债管理水平。</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5</a:t>
            </a:fld>
            <a:endParaRPr lang="zh-CN" altLang="en-US"/>
          </a:p>
        </p:txBody>
      </p:sp>
      <p:sp>
        <p:nvSpPr>
          <p:cNvPr id="3" name="文本框 2"/>
          <p:cNvSpPr txBox="1"/>
          <p:nvPr/>
        </p:nvSpPr>
        <p:spPr>
          <a:xfrm>
            <a:off x="620395" y="1421130"/>
            <a:ext cx="8020050" cy="3451225"/>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（1）本外币债券。</a:t>
            </a:r>
            <a:r>
              <a:rPr lang="zh-CN" altLang="en-US">
                <a:latin typeface="微软雅黑" panose="020B0503020204020204" pitchFamily="34" charset="-122"/>
                <a:ea typeface="微软雅黑" panose="020B0503020204020204" pitchFamily="34" charset="-122"/>
                <a:cs typeface="微软雅黑" panose="020B0503020204020204" pitchFamily="34" charset="-122"/>
              </a:rPr>
              <a:t>截至2016年底，我国境外发行本外币债券82笔，累计发行金额折合 354.18亿美元，债券余额155.38亿美元。</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（2）国际金融组织和外国政府贷款。</a:t>
            </a:r>
            <a:r>
              <a:rPr lang="zh-CN" altLang="en-US">
                <a:latin typeface="微软雅黑" panose="020B0503020204020204" pitchFamily="34" charset="-122"/>
                <a:ea typeface="微软雅黑" panose="020B0503020204020204" pitchFamily="34" charset="-122"/>
                <a:cs typeface="微软雅黑" panose="020B0503020204020204" pitchFamily="34" charset="-122"/>
              </a:rPr>
              <a:t>截至2016年底，我国利用国际金融组织</a:t>
            </a:r>
            <a:r>
              <a:rPr lang="zh-CN" altLang="en-US">
                <a:latin typeface="楷体" panose="02010609060101010101" charset="-122"/>
                <a:ea typeface="楷体" panose="02010609060101010101" charset="-122"/>
                <a:cs typeface="微软雅黑" panose="020B0503020204020204" pitchFamily="34" charset="-122"/>
              </a:rPr>
              <a:t>（包括世界银行、亚洲开发银行、国际农业发展基金、欧洲投资银行、北欧投资银行、欧佩克国际发展基金、新开发银行）</a:t>
            </a:r>
            <a:r>
              <a:rPr lang="zh-CN" altLang="en-US">
                <a:latin typeface="微软雅黑" panose="020B0503020204020204" pitchFamily="34" charset="-122"/>
                <a:ea typeface="微软雅黑" panose="020B0503020204020204" pitchFamily="34" charset="-122"/>
                <a:cs typeface="微软雅黑" panose="020B0503020204020204" pitchFamily="34" charset="-122"/>
              </a:rPr>
              <a:t>和外国政府贷款累计签约额1623.74亿美元，累计提款额1320.21亿美元，累计归还贷款本金794.04亿美元，已提取未归还贷款额（债务余额）526.18亿美元。贷款用于支持我国3687个项目，涉及交通、能源、城建、环保、农业、教育、卫生、工业等众多领域。</a:t>
            </a:r>
          </a:p>
        </p:txBody>
      </p:sp>
      <p:sp>
        <p:nvSpPr>
          <p:cNvPr id="4" name="文本框 3"/>
          <p:cNvSpPr txBox="1"/>
          <p:nvPr/>
        </p:nvSpPr>
        <p:spPr>
          <a:xfrm>
            <a:off x="403225" y="880745"/>
            <a:ext cx="6729730" cy="411480"/>
          </a:xfrm>
          <a:prstGeom prst="rect">
            <a:avLst/>
          </a:prstGeom>
          <a:noFill/>
        </p:spPr>
        <p:txBody>
          <a:bodyPr wrap="square" rtlCol="0">
            <a:spAutoFit/>
          </a:bodyPr>
          <a:lstStyle/>
          <a:p>
            <a:pPr indent="711200" fontAlgn="auto">
              <a:lnSpc>
                <a:spcPts val="2500"/>
              </a:lnSpc>
              <a:extLst>
                <a:ext uri="{35155182-B16C-46BC-9424-99874614C6A1}">
                  <wpsdc:indentchars xmlns="" xmlns:wpsdc="http://www.wps.cn/officeDocument/2017/drawingmlCustomData" val="200" checksum="3773799597"/>
                </a:ext>
              </a:extLst>
            </a:pPr>
            <a:r>
              <a:rPr lang="zh-CN" altLang="en-US" sz="2800" b="1">
                <a:latin typeface="微软雅黑" panose="020B0503020204020204" pitchFamily="34" charset="-122"/>
                <a:ea typeface="微软雅黑" panose="020B0503020204020204" pitchFamily="34" charset="-122"/>
              </a:rPr>
              <a:t>二、</a:t>
            </a:r>
            <a:r>
              <a:rPr lang="zh-CN" altLang="en-US" sz="2800" b="1">
                <a:latin typeface="微软雅黑" panose="020B0503020204020204" pitchFamily="34" charset="-122"/>
                <a:ea typeface="微软雅黑" panose="020B0503020204020204" pitchFamily="34" charset="-122"/>
                <a:cs typeface="微软雅黑" panose="020B0503020204020204" pitchFamily="34" charset="-122"/>
                <a:sym typeface="+mn-ea"/>
              </a:rPr>
              <a:t>我国主权外债的规模与结构</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6</a:t>
            </a:fld>
            <a:endParaRPr lang="zh-CN" altLang="en-US"/>
          </a:p>
        </p:txBody>
      </p:sp>
      <p:sp>
        <p:nvSpPr>
          <p:cNvPr id="3" name="文本框 2"/>
          <p:cNvSpPr txBox="1"/>
          <p:nvPr/>
        </p:nvSpPr>
        <p:spPr>
          <a:xfrm>
            <a:off x="400050" y="1534160"/>
            <a:ext cx="8246110" cy="4502785"/>
          </a:xfrm>
          <a:prstGeom prst="rect">
            <a:avLst/>
          </a:prstGeom>
          <a:noFill/>
        </p:spPr>
        <p:txBody>
          <a:bodyPr wrap="square" rtlCol="0">
            <a:spAutoFit/>
          </a:bodyPr>
          <a:lstStyle/>
          <a:p>
            <a:pPr indent="457200" algn="just" fontAlgn="auto">
              <a:lnSpc>
                <a:spcPts val="2900"/>
              </a:lnSpc>
              <a:extLst>
                <a:ext uri="{35155182-B16C-46BC-9424-99874614C6A1}">
                  <wpsdc:indentchars xmln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2009年7月，中国推动开展人民币跨境结算试点</a:t>
            </a:r>
            <a:r>
              <a:rPr lang="zh-CN" altLang="en-US">
                <a:latin typeface="微软雅黑" panose="020B0503020204020204" pitchFamily="34" charset="-122"/>
                <a:ea typeface="微软雅黑" panose="020B0503020204020204" pitchFamily="34" charset="-122"/>
                <a:cs typeface="微软雅黑" panose="020B0503020204020204" pitchFamily="34" charset="-122"/>
              </a:rPr>
              <a:t>以来，人民币跨境结算的规模增长迅速，总规模已经超过10万亿元。随着人民币贸易结算的推进，巨额的人民币流到海外的金融市场上，成为海外金融市场重要的交易货币。人民币到海外还需要通过一定途径回流到国内的金融体系内，这样人民币跨境交易才能够不断发展，否则流到海外的人民币沉淀在那里，人民币海外的离岸市场就不活跃，也就不利于人民币国际化水平的逐步提高。中国目前存在着一定的资本市场管制，资本账户的交易还没有完全开放，这主要是为了抑制金融投机，避免对中国的实体经济形成冲击。但是对于有利实体经济活动的金融交易，政策上需要开口子，能够让人民币顺利回流。因此，海外任何主体发行人民币债券，都会在一定程度上利于海外人民币市场活跃和发展，提高人民币的国际交易规模和人民币国际化水平。</a:t>
            </a:r>
          </a:p>
          <a:p>
            <a:pPr indent="457200" algn="just" fontAlgn="auto">
              <a:lnSpc>
                <a:spcPts val="2500"/>
              </a:lnSpc>
              <a:extLst>
                <a:ext uri="{35155182-B16C-46BC-9424-99874614C6A1}">
                  <wpsdc:indentchars xmlns="" xmlns:wpsdc="http://www.wps.cn/officeDocument/2017/drawingmlCustomData" val="200" checksum="59296752"/>
                </a:ext>
              </a:extLst>
            </a:pP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9370" y="1047115"/>
            <a:ext cx="7038975" cy="411480"/>
          </a:xfrm>
          <a:prstGeom prst="rect">
            <a:avLst/>
          </a:prstGeom>
          <a:noFill/>
        </p:spPr>
        <p:txBody>
          <a:bodyPr wrap="square" rtlCol="0">
            <a:spAutoFit/>
          </a:bodyPr>
          <a:lstStyle/>
          <a:p>
            <a:pPr indent="711200" algn="l" fontAlgn="auto">
              <a:lnSpc>
                <a:spcPts val="2500"/>
              </a:lnSpc>
              <a:extLst>
                <a:ext uri="{35155182-B16C-46BC-9424-99874614C6A1}">
                  <wpsdc:indentchars xmlns="" xmlns:wpsdc="http://www.wps.cn/officeDocument/2017/drawingmlCustomData" val="200" checksum="3773799597"/>
                </a:ext>
              </a:extLst>
            </a:pPr>
            <a:r>
              <a:rPr lang="zh-CN" altLang="en-US" sz="2800" b="1">
                <a:latin typeface="微软雅黑" panose="020B0503020204020204" pitchFamily="34" charset="-122"/>
                <a:ea typeface="微软雅黑" panose="020B0503020204020204" pitchFamily="34" charset="-122"/>
                <a:sym typeface="+mn-ea"/>
              </a:rPr>
              <a:t>三、我国在境外发行的人民币国债</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7</a:t>
            </a:fld>
            <a:endParaRPr lang="zh-CN" altLang="en-US"/>
          </a:p>
        </p:txBody>
      </p:sp>
      <p:sp>
        <p:nvSpPr>
          <p:cNvPr id="3" name="文本框 2"/>
          <p:cNvSpPr txBox="1"/>
          <p:nvPr/>
        </p:nvSpPr>
        <p:spPr>
          <a:xfrm>
            <a:off x="591820" y="920115"/>
            <a:ext cx="8107680" cy="5156835"/>
          </a:xfrm>
          <a:prstGeom prst="rect">
            <a:avLst/>
          </a:prstGeom>
          <a:noFill/>
        </p:spPr>
        <p:txBody>
          <a:bodyPr wrap="square" rtlCol="0">
            <a:spAutoFit/>
          </a:bodyPr>
          <a:lstStyle/>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2009年以来，财政部逐步建立了在香港发行人民币国债的长效机制</a:t>
            </a: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结合香港人民币市场发展状况，发行规模也稳步提升，拓宽了香港人民币市场的深度和广度。自从2009年9月财政部代表中国中央政府首次在港发行人民币国债，人民币本币国债在港发行已成为一项长期的制度安排，体现了中央政府对巩固和提升香港国际金融中心地位所作出的重大支持。</a:t>
            </a:r>
          </a:p>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2009年至2016年，中国财政部在香港累计发行人民币国债共计1640亿元</a:t>
            </a: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。其中，2009-2011年分别发行了60亿元、80亿元和200亿元人民币国债，包括2年、3年、5年、7年和10年期等主要期限品种；</a:t>
            </a:r>
          </a:p>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2012及2013年香港人民币国债的规模各达到230亿元人民币；</a:t>
            </a:r>
            <a:endParaRPr lang="zh-CN" altLang="en-US">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2014-2016年每年均增加至280亿元人民币</a:t>
            </a: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，并且还</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增加了15年、20年及30年期的长期限债券</a:t>
            </a: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，更好地适应了机构投资者的期限偏好，也为离岸人民币资产提供了一条相对完整的、覆盖所有关键期限的国债收益率曲线，为海外人民币资产定价、风险管理等提供了重要的参考。</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8</a:t>
            </a:fld>
            <a:endParaRPr lang="zh-CN" altLang="en-US"/>
          </a:p>
        </p:txBody>
      </p:sp>
      <p:sp>
        <p:nvSpPr>
          <p:cNvPr id="3" name="文本框 2"/>
          <p:cNvSpPr txBox="1"/>
          <p:nvPr/>
        </p:nvSpPr>
        <p:spPr>
          <a:xfrm>
            <a:off x="441325" y="1021715"/>
            <a:ext cx="8225155" cy="5080000"/>
          </a:xfrm>
          <a:prstGeom prst="rect">
            <a:avLst/>
          </a:prstGeom>
          <a:noFill/>
        </p:spPr>
        <p:txBody>
          <a:bodyPr wrap="square" rtlCol="0">
            <a:spAutoFit/>
          </a:bodyPr>
          <a:lstStyle/>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除了中国财政部之外，过去近十年里，离岸人民币债市场上的主权级发行人，已包括了更为广泛的发债主体，</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形成多元化的人民币主权债市场</a:t>
            </a:r>
            <a:r>
              <a:rPr lang="zh-CN" altLang="en-US">
                <a:latin typeface="微软雅黑" panose="020B0503020204020204" pitchFamily="34" charset="-122"/>
                <a:ea typeface="微软雅黑" panose="020B0503020204020204" pitchFamily="34" charset="-122"/>
                <a:cs typeface="微软雅黑" panose="020B0503020204020204" pitchFamily="34" charset="-122"/>
              </a:rPr>
              <a:t>。</a:t>
            </a:r>
          </a:p>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来自境内的发债主体，还包括了</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国开行、进出口银行及农发行</a:t>
            </a:r>
            <a:r>
              <a:rPr lang="zh-CN" altLang="en-US">
                <a:latin typeface="微软雅黑" panose="020B0503020204020204" pitchFamily="34" charset="-122"/>
                <a:ea typeface="微软雅黑" panose="020B0503020204020204" pitchFamily="34" charset="-122"/>
                <a:cs typeface="微软雅黑" panose="020B0503020204020204" pitchFamily="34" charset="-122"/>
              </a:rPr>
              <a:t>等内地政策性银行的准主权级的发行人。</a:t>
            </a:r>
          </a:p>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来自境外的发债主体，主要包括：</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一是由国际机构发行的准主权级别人民币债</a:t>
            </a:r>
            <a:r>
              <a:rPr lang="zh-CN" altLang="en-US">
                <a:latin typeface="微软雅黑" panose="020B0503020204020204" pitchFamily="34" charset="-122"/>
                <a:ea typeface="微软雅黑" panose="020B0503020204020204" pitchFamily="34" charset="-122"/>
                <a:cs typeface="微软雅黑" panose="020B0503020204020204" pitchFamily="34" charset="-122"/>
              </a:rPr>
              <a:t>，比如亚洲开发银行、世界银行、国际金融公司均是离岸市场上较为活跃的、主权级别的人民币债发行人；</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二是外国政府或地方政府发行的主权债。</a:t>
            </a:r>
            <a:r>
              <a:rPr lang="zh-CN" altLang="en-US">
                <a:latin typeface="微软雅黑" panose="020B0503020204020204" pitchFamily="34" charset="-122"/>
                <a:ea typeface="微软雅黑" panose="020B0503020204020204" pitchFamily="34" charset="-122"/>
                <a:cs typeface="微软雅黑" panose="020B0503020204020204" pitchFamily="34" charset="-122"/>
              </a:rPr>
              <a:t>比如2014年英国政府发行的30亿元人民币计价的主权债券；以及2013年加拿大不列颠哥伦比亚省政府发行的25亿元人民币债券。境外主权级别的发行人发行以人民币计价的高等级债券，不仅令主权债发行结构更加完善，也可推动其他离岸人民币业务发展。这些机构发债筹集的资金可以为本国的外汇储备提供支持，或再投资到人民币离岸市场中，推动了人民币在海外金融市场上的交易和使用，便利海外投资者投资人民币资产。</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9</a:t>
            </a:fld>
            <a:endParaRPr lang="zh-CN" altLang="en-US"/>
          </a:p>
        </p:txBody>
      </p:sp>
      <p:sp>
        <p:nvSpPr>
          <p:cNvPr id="3" name="文本框 2"/>
          <p:cNvSpPr txBox="1"/>
          <p:nvPr/>
        </p:nvSpPr>
        <p:spPr>
          <a:xfrm>
            <a:off x="1035685" y="1010285"/>
            <a:ext cx="5848350"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rPr>
              <a:t>四、我国发行的主权外币债券</a:t>
            </a:r>
          </a:p>
        </p:txBody>
      </p:sp>
      <p:sp>
        <p:nvSpPr>
          <p:cNvPr id="5" name="文本框 4"/>
          <p:cNvSpPr txBox="1"/>
          <p:nvPr/>
        </p:nvSpPr>
        <p:spPr>
          <a:xfrm>
            <a:off x="474980" y="1449070"/>
            <a:ext cx="8289290" cy="5080000"/>
          </a:xfrm>
          <a:prstGeom prst="rect">
            <a:avLst/>
          </a:prstGeom>
          <a:noFill/>
        </p:spPr>
        <p:txBody>
          <a:bodyPr wrap="square" rtlCol="0">
            <a:spAutoFit/>
          </a:bodyPr>
          <a:lstStyle/>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1993年9月，我国财政部在日本发行了300亿日元的5年期债券，这是</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我国第一次发行外币主权债券</a:t>
            </a:r>
            <a:r>
              <a:rPr lang="zh-CN" altLang="en-US">
                <a:latin typeface="微软雅黑" panose="020B0503020204020204" pitchFamily="34" charset="-122"/>
                <a:ea typeface="微软雅黑" panose="020B0503020204020204" pitchFamily="34" charset="-122"/>
                <a:cs typeface="微软雅黑" panose="020B0503020204020204" pitchFamily="34" charset="-122"/>
              </a:rPr>
              <a:t>；同年11月，财政部发行了首笔以美元计价的主权债券，债券期限为10年期，发行规模3亿美元。在外币主权国债“破冰”之后，在上世纪末至本世纪初期间，我国的外汇储备走出了改革开放之初的艰难积累期。</a:t>
            </a:r>
          </a:p>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在经济持续增长、外汇充足的情况下，中国政府并没有强烈的外部融资需求，发行主权外币债券，融资并非我国的首要考虑，所以发行规模不大。财政部从1993年至2004年共发行了12期美元国债，累计规模67亿美元。随着外汇储备余额迅速增长，财政部为筹集外资而发行外币国债的动机愈发减弱，并最终</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在2004年中止了外币国债的发行</a:t>
            </a:r>
            <a:r>
              <a:rPr lang="zh-CN" altLang="en-US">
                <a:latin typeface="微软雅黑" panose="020B0503020204020204" pitchFamily="34" charset="-122"/>
                <a:ea typeface="微软雅黑" panose="020B0503020204020204" pitchFamily="34" charset="-122"/>
                <a:cs typeface="微软雅黑" panose="020B0503020204020204" pitchFamily="34" charset="-122"/>
              </a:rPr>
              <a:t>。</a:t>
            </a:r>
          </a:p>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2017年我国</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时隔13年后重启美元主权债</a:t>
            </a:r>
            <a:r>
              <a:rPr lang="zh-CN" altLang="en-US">
                <a:latin typeface="微软雅黑" panose="020B0503020204020204" pitchFamily="34" charset="-122"/>
                <a:ea typeface="微软雅黑" panose="020B0503020204020204" pitchFamily="34" charset="-122"/>
                <a:cs typeface="微软雅黑" panose="020B0503020204020204" pitchFamily="34" charset="-122"/>
              </a:rPr>
              <a:t>。中国上一次的美元债发行要追溯到2004年10月，当时中国发行了5年和10年期美元和欧元债券，筹资17亿美元。2017年10月，于香港发行20亿美元主权债券，是站在新的历史起点上推进金融业对外开放的重要举措，对扩大金融业双向开放具有重要意义。</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TABLE_BEAUTIFY" val="smartTable{7a579df2-a448-4d1a-91b8-64d4c9ef18a8}"/>
  <p:tag name="TABLE_EMPHASIZE_COLOR" val="6579300"/>
  <p:tag name="TABLE_SKINIDX" val="-1"/>
  <p:tag name="TABLE_COLORIDX" val="l"/>
  <p:tag name="TABLE_COLOR_RGB" val="0x000000*0xFFFFFF*0x44546A*0xE6E5E5*0x848587*0x738499*0x817CA0*0x9B819F*0xA7878C*0xAB968B"/>
  <p:tag name="TABLE_RECT" val="36.0077*58.625*477.15*422.75"/>
  <p:tag name="TABLE_ONEKEY_SKIN_IDX" val="0"/>
</p:tagLst>
</file>

<file path=ppt/tags/tag2.xml><?xml version="1.0" encoding="utf-8"?>
<p:tagLst xmlns:a="http://schemas.openxmlformats.org/drawingml/2006/main" xmlns:r="http://schemas.openxmlformats.org/officeDocument/2006/relationships" xmlns:p="http://schemas.openxmlformats.org/presentationml/2006/main">
  <p:tag name="KSO_WM_UNIT_TABLE_BEAUTIFY" val="smartTable{926f7748-de38-4203-81c3-1dca6b890fb2}"/>
  <p:tag name="TABLE_RECT" val="36.8827*54.55*475.4*430.9"/>
  <p:tag name="TABLE_EMPHASIZE_COLOR" val="6579300"/>
  <p:tag name="TABLE_ONEKEY_SKIN_IDX" val="0"/>
  <p:tag name="TABLE_SKINIDX" val="-1"/>
  <p:tag name="TABLE_COLORIDX" val="l"/>
</p:tagLst>
</file>

<file path=ppt/tags/tag3.xml><?xml version="1.0" encoding="utf-8"?>
<p:tagLst xmlns:a="http://schemas.openxmlformats.org/drawingml/2006/main" xmlns:r="http://schemas.openxmlformats.org/officeDocument/2006/relationships" xmlns:p="http://schemas.openxmlformats.org/presentationml/2006/main">
  <p:tag name="KSO_WM_UNIT_TABLE_BEAUTIFY" val="smartTable{ed614c5b-ad64-41cf-a3b0-9b4648b98897}"/>
  <p:tag name="TABLE_RECT" val="36*95.6077*648*342.45"/>
  <p:tag name="TABLE_EMPHASIZE_COLOR" val="6579300"/>
  <p:tag name="TABLE_ONEKEY_SKIN_IDX" val="0"/>
  <p:tag name="TABLE_SKINIDX" val="-1"/>
  <p:tag name="TABLE_COLORIDX" val="l"/>
</p:tagLst>
</file>

<file path=ppt/theme/theme1.xml><?xml version="1.0" encoding="utf-8"?>
<a:theme xmlns:a="http://schemas.openxmlformats.org/drawingml/2006/main" name="内容提纲">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5114</Words>
  <Application>Microsoft Office PowerPoint</Application>
  <PresentationFormat>全屏显示(4:3)</PresentationFormat>
  <Paragraphs>260</Paragraphs>
  <Slides>36</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36</vt:i4>
      </vt:variant>
    </vt:vector>
  </HeadingPairs>
  <TitlesOfParts>
    <vt:vector size="45" baseType="lpstr">
      <vt:lpstr>楷体</vt:lpstr>
      <vt:lpstr>微软雅黑</vt:lpstr>
      <vt:lpstr>Arial</vt:lpstr>
      <vt:lpstr>Broadway</vt:lpstr>
      <vt:lpstr>Calibri</vt:lpstr>
      <vt:lpstr>Impact</vt:lpstr>
      <vt:lpstr>Times New Roman</vt:lpstr>
      <vt:lpstr>Wingdings</vt:lpstr>
      <vt:lpstr>内容提纲</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杨雯君</dc:creator>
  <cp:lastModifiedBy>52540</cp:lastModifiedBy>
  <cp:revision>421</cp:revision>
  <cp:lastPrinted>2019-09-09T08:25:00Z</cp:lastPrinted>
  <dcterms:created xsi:type="dcterms:W3CDTF">2014-10-28T12:04:00Z</dcterms:created>
  <dcterms:modified xsi:type="dcterms:W3CDTF">2020-08-18T13:55:42Z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ies>
</file>