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notesMasterIdLst>
    <p:notesMasterId r:id="rId18"/>
  </p:notesMasterIdLst>
  <p:handoutMasterIdLst>
    <p:handoutMasterId r:id="rId19"/>
  </p:handoutMasterIdLst>
  <p:sldIdLst>
    <p:sldId id="395" r:id="rId2"/>
    <p:sldId id="361" r:id="rId3"/>
    <p:sldId id="369" r:id="rId4"/>
    <p:sldId id="367" r:id="rId5"/>
    <p:sldId id="362" r:id="rId6"/>
    <p:sldId id="370" r:id="rId7"/>
    <p:sldId id="371" r:id="rId8"/>
    <p:sldId id="372" r:id="rId9"/>
    <p:sldId id="373" r:id="rId10"/>
    <p:sldId id="377" r:id="rId11"/>
    <p:sldId id="374" r:id="rId12"/>
    <p:sldId id="375" r:id="rId13"/>
    <p:sldId id="376" r:id="rId14"/>
    <p:sldId id="378" r:id="rId15"/>
    <p:sldId id="379" r:id="rId16"/>
    <p:sldId id="380" r:id="rId17"/>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31750" cap="rnd">
              <a:solidFill>
                <a:schemeClr val="accent1"/>
              </a:solidFill>
              <a:round/>
            </a:ln>
            <a:effectLst/>
          </c:spPr>
          <c:marker>
            <c:symbol val="none"/>
          </c:marker>
          <c:xVal>
            <c:numRef>
              <c:f>Sheet2!$A$2:$AY$2</c:f>
              <c:numCache>
                <c:formatCode>General</c:formatCode>
                <c:ptCount val="51"/>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2018</c:v>
                </c:pt>
                <c:pt idx="49">
                  <c:v>2019</c:v>
                </c:pt>
                <c:pt idx="50">
                  <c:v>2020</c:v>
                </c:pt>
              </c:numCache>
            </c:numRef>
          </c:xVal>
          <c:yVal>
            <c:numRef>
              <c:f>Sheet2!$A$3:$AY$3</c:f>
              <c:numCache>
                <c:formatCode>0.00_ </c:formatCode>
                <c:ptCount val="51"/>
                <c:pt idx="0">
                  <c:v>39.617098834981199</c:v>
                </c:pt>
                <c:pt idx="1">
                  <c:v>40.2500601605201</c:v>
                </c:pt>
                <c:pt idx="2">
                  <c:v>39.631005213790601</c:v>
                </c:pt>
                <c:pt idx="3">
                  <c:v>37.670551006746102</c:v>
                </c:pt>
                <c:pt idx="4">
                  <c:v>36.331941212584098</c:v>
                </c:pt>
                <c:pt idx="5">
                  <c:v>39.816922074928897</c:v>
                </c:pt>
                <c:pt idx="6">
                  <c:v>40.818008424389099</c:v>
                </c:pt>
                <c:pt idx="7">
                  <c:v>42.020491647775202</c:v>
                </c:pt>
                <c:pt idx="8">
                  <c:v>43.1821071622349</c:v>
                </c:pt>
                <c:pt idx="9">
                  <c:v>43.072121182458098</c:v>
                </c:pt>
                <c:pt idx="10">
                  <c:v>43.655602954448497</c:v>
                </c:pt>
                <c:pt idx="11">
                  <c:v>45.113024129545799</c:v>
                </c:pt>
                <c:pt idx="12">
                  <c:v>49.708435100086099</c:v>
                </c:pt>
                <c:pt idx="13">
                  <c:v>51.5641098649863</c:v>
                </c:pt>
                <c:pt idx="14">
                  <c:v>53.341431782288502</c:v>
                </c:pt>
                <c:pt idx="15">
                  <c:v>56.490226006057803</c:v>
                </c:pt>
                <c:pt idx="16">
                  <c:v>59.143120831815303</c:v>
                </c:pt>
                <c:pt idx="17">
                  <c:v>60.2871307524183</c:v>
                </c:pt>
                <c:pt idx="18">
                  <c:v>58.828380224721599</c:v>
                </c:pt>
                <c:pt idx="19">
                  <c:v>57.058316724036501</c:v>
                </c:pt>
                <c:pt idx="20">
                  <c:v>57.211496030145</c:v>
                </c:pt>
                <c:pt idx="21">
                  <c:v>59.795305298619297</c:v>
                </c:pt>
                <c:pt idx="22">
                  <c:v>63.49924457761</c:v>
                </c:pt>
                <c:pt idx="23">
                  <c:v>68.521432665761594</c:v>
                </c:pt>
                <c:pt idx="24">
                  <c:v>68.596383450159394</c:v>
                </c:pt>
                <c:pt idx="25">
                  <c:v>71.6452325958833</c:v>
                </c:pt>
                <c:pt idx="26">
                  <c:v>73.100969299246898</c:v>
                </c:pt>
                <c:pt idx="27">
                  <c:v>72.664724064520698</c:v>
                </c:pt>
                <c:pt idx="28">
                  <c:v>73.251285295639804</c:v>
                </c:pt>
                <c:pt idx="29">
                  <c:v>71.447798777593803</c:v>
                </c:pt>
                <c:pt idx="30">
                  <c:v>68.815151325008799</c:v>
                </c:pt>
                <c:pt idx="31">
                  <c:v>68.949865391395207</c:v>
                </c:pt>
                <c:pt idx="32">
                  <c:v>71.237200917915303</c:v>
                </c:pt>
                <c:pt idx="33">
                  <c:v>72.786447600432098</c:v>
                </c:pt>
                <c:pt idx="34">
                  <c:v>76.709026613942001</c:v>
                </c:pt>
                <c:pt idx="35">
                  <c:v>76.813714349930606</c:v>
                </c:pt>
                <c:pt idx="36">
                  <c:v>74.796540452191294</c:v>
                </c:pt>
                <c:pt idx="37">
                  <c:v>73.358295300067496</c:v>
                </c:pt>
                <c:pt idx="38">
                  <c:v>79.532882786223098</c:v>
                </c:pt>
                <c:pt idx="39">
                  <c:v>90.880045412809693</c:v>
                </c:pt>
                <c:pt idx="40">
                  <c:v>97.076763775201698</c:v>
                </c:pt>
                <c:pt idx="41">
                  <c:v>101.423422721072</c:v>
                </c:pt>
                <c:pt idx="42">
                  <c:v>107.45656433965</c:v>
                </c:pt>
                <c:pt idx="43">
                  <c:v>108.59364236954301</c:v>
                </c:pt>
                <c:pt idx="44">
                  <c:v>111.52984743772301</c:v>
                </c:pt>
                <c:pt idx="45">
                  <c:v>110.941174403807</c:v>
                </c:pt>
                <c:pt idx="46">
                  <c:v>112.686990330334</c:v>
                </c:pt>
                <c:pt idx="47">
                  <c:v>110.48903426707599</c:v>
                </c:pt>
                <c:pt idx="48">
                  <c:v>109.403100164542</c:v>
                </c:pt>
                <c:pt idx="49">
                  <c:v>110.13223851345499</c:v>
                </c:pt>
                <c:pt idx="50">
                  <c:v>110.64076053867799</c:v>
                </c:pt>
              </c:numCache>
            </c:numRef>
          </c:yVal>
          <c:smooth val="1"/>
          <c:extLst>
            <c:ext xmlns:c16="http://schemas.microsoft.com/office/drawing/2014/chart" uri="{C3380CC4-5D6E-409C-BE32-E72D297353CC}">
              <c16:uniqueId val="{00000000-7463-422D-A0FA-BCAC925DA363}"/>
            </c:ext>
          </c:extLst>
        </c:ser>
        <c:dLbls>
          <c:showLegendKey val="0"/>
          <c:showVal val="0"/>
          <c:showCatName val="0"/>
          <c:showSerName val="0"/>
          <c:showPercent val="0"/>
          <c:showBubbleSize val="0"/>
        </c:dLbls>
        <c:axId val="574113080"/>
        <c:axId val="574116280"/>
      </c:scatterChart>
      <c:valAx>
        <c:axId val="574113080"/>
        <c:scaling>
          <c:orientation val="minMax"/>
          <c:max val="2020"/>
          <c:min val="197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15000"/>
                <a:lumOff val="85000"/>
              </a:schemeClr>
            </a:solidFill>
          </a:ln>
          <a:effectLst/>
        </c:spPr>
        <c:txPr>
          <a:bodyPr rot="-60000000" spcFirstLastPara="1" vertOverflow="ellipsis" vert="horz" wrap="square" anchor="ctr" anchorCtr="1"/>
          <a:lstStyle/>
          <a:p>
            <a:pPr>
              <a:defRPr sz="800" b="0" i="0" u="none" strike="noStrike" kern="1200" spc="20" baseline="0">
                <a:solidFill>
                  <a:schemeClr val="tx1">
                    <a:lumMod val="65000"/>
                    <a:lumOff val="35000"/>
                  </a:schemeClr>
                </a:solidFill>
                <a:latin typeface="+mn-lt"/>
                <a:ea typeface="+mn-ea"/>
                <a:cs typeface="+mn-cs"/>
              </a:defRPr>
            </a:pPr>
            <a:endParaRPr lang="zh-CN"/>
          </a:p>
        </c:txPr>
        <c:crossAx val="574116280"/>
        <c:crosses val="autoZero"/>
        <c:crossBetween val="midCat"/>
        <c:minorUnit val="5"/>
      </c:valAx>
      <c:valAx>
        <c:axId val="574116280"/>
        <c:scaling>
          <c:orientation val="minMax"/>
        </c:scaling>
        <c:delete val="0"/>
        <c:axPos val="l"/>
        <c:majorGridlines>
          <c:spPr>
            <a:ln w="9525" cap="flat" cmpd="sng" algn="ctr">
              <a:solidFill>
                <a:schemeClr val="tx1">
                  <a:lumMod val="15000"/>
                  <a:lumOff val="85000"/>
                </a:schemeClr>
              </a:solidFill>
              <a:round/>
            </a:ln>
            <a:effectLst/>
          </c:spPr>
        </c:majorGridlines>
        <c:numFmt formatCode="0.00_ "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800" b="0" i="0" u="none" strike="noStrike" kern="1200" spc="20" baseline="0">
                <a:solidFill>
                  <a:schemeClr val="tx1">
                    <a:lumMod val="65000"/>
                    <a:lumOff val="35000"/>
                  </a:schemeClr>
                </a:solidFill>
                <a:latin typeface="+mn-lt"/>
                <a:ea typeface="+mn-ea"/>
                <a:cs typeface="+mn-cs"/>
              </a:defRPr>
            </a:pPr>
            <a:endParaRPr lang="zh-CN"/>
          </a:p>
        </c:txPr>
        <c:crossAx val="574113080"/>
        <c:crosses val="autoZero"/>
        <c:crossBetween val="midCat"/>
      </c:valAx>
      <c:spPr>
        <a:noFill/>
        <a:ln>
          <a:noFill/>
        </a:ln>
        <a:effectLst/>
      </c:spPr>
    </c:plotArea>
    <c:plotVisOnly val="1"/>
    <c:dispBlanksAs val="gap"/>
    <c:showDLblsOverMax val="0"/>
  </c:chart>
  <c:spPr>
    <a:solidFill>
      <a:schemeClr val="lt1"/>
    </a:solidFill>
    <a:ln w="9525" cap="flat" cmpd="sng" algn="ctr">
      <a:noFill/>
      <a:round/>
    </a:ln>
    <a:effectLst/>
  </c:spPr>
  <c:txPr>
    <a:bodyPr/>
    <a:lstStyle/>
    <a:p>
      <a:pPr>
        <a:defRPr sz="800"/>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a:solidFill>
          <a:schemeClr val="tx1">
            <a:lumMod val="15000"/>
            <a:lumOff val="85000"/>
          </a:schemeClr>
        </a:solidFill>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19050" cap="rnd">
        <a:solidFill>
          <a:schemeClr val="phClr">
            <a:alpha val="60000"/>
          </a:schemeClr>
        </a:solidFill>
        <a:round/>
      </a:ln>
    </cs:spPr>
  </cs:dataPointLine>
  <cs:dataPointMarker>
    <cs:lnRef idx="0">
      <cs:styleClr val="auto"/>
    </cs:lnRef>
    <cs:fillRef idx="0">
      <cs:styleClr val="auto"/>
    </cs:fillRef>
    <cs:effectRef idx="0"/>
    <cs:fontRef idx="minor">
      <a:schemeClr val="dk1"/>
    </cs:fontRef>
    <cs:spPr>
      <a:solidFill>
        <a:schemeClr val="lt1"/>
      </a:solidFill>
      <a:ln w="38100">
        <a:solidFill>
          <a:schemeClr val="phClr">
            <a:alpha val="60000"/>
          </a:scheme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15000"/>
            <a:lumOff val="8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a:solidFill>
          <a:schemeClr val="tx1">
            <a:lumMod val="15000"/>
            <a:lumOff val="85000"/>
          </a:schemeClr>
        </a:solidFill>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a:solidFill>
          <a:schemeClr val="tx1">
            <a:lumMod val="25000"/>
            <a:lumOff val="75000"/>
          </a:schemeClr>
        </a:solidFill>
      </a:ln>
    </cs:spPr>
    <cs:defRPr sz="900"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2020-08-15</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2020-08-15</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2020-08-15</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2020-08-15</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65C61A1-720C-44EA-A5D4-8C08208C05B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1" name="矩形 10">
            <a:extLst>
              <a:ext uri="{FF2B5EF4-FFF2-40B4-BE49-F238E27FC236}">
                <a16:creationId xmlns:a16="http://schemas.microsoft.com/office/drawing/2014/main" id="{A21B0686-6B73-42AB-95A8-8D30E603E9E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日期占位符 3">
            <a:extLst>
              <a:ext uri="{FF2B5EF4-FFF2-40B4-BE49-F238E27FC236}">
                <a16:creationId xmlns:a16="http://schemas.microsoft.com/office/drawing/2014/main" id="{F823E44D-E68A-4D5C-960D-F6F88CBCAC5D}"/>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2020-08-15</a:t>
            </a:fld>
            <a:endParaRPr lang="zh-CN" altLang="en-US"/>
          </a:p>
        </p:txBody>
      </p:sp>
      <p:sp>
        <p:nvSpPr>
          <p:cNvPr id="13" name="页脚占位符 4">
            <a:extLst>
              <a:ext uri="{FF2B5EF4-FFF2-40B4-BE49-F238E27FC236}">
                <a16:creationId xmlns:a16="http://schemas.microsoft.com/office/drawing/2014/main" id="{D4C304CA-6B23-45AA-B91D-0A5BB5C05431}"/>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4" name="灯片编号占位符 5">
            <a:extLst>
              <a:ext uri="{FF2B5EF4-FFF2-40B4-BE49-F238E27FC236}">
                <a16:creationId xmlns:a16="http://schemas.microsoft.com/office/drawing/2014/main" id="{A12F4C54-707F-4FC9-A579-6B902E85B1B5}"/>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15" name="Picture 3">
            <a:extLst>
              <a:ext uri="{FF2B5EF4-FFF2-40B4-BE49-F238E27FC236}">
                <a16:creationId xmlns:a16="http://schemas.microsoft.com/office/drawing/2014/main" id="{2C51566E-7945-43D5-A666-A39782895358}"/>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16" name="TextBox 9">
            <a:extLst>
              <a:ext uri="{FF2B5EF4-FFF2-40B4-BE49-F238E27FC236}">
                <a16:creationId xmlns:a16="http://schemas.microsoft.com/office/drawing/2014/main" id="{028194FA-9E2D-47C8-AA56-6DED4703965D}"/>
              </a:ext>
            </a:extLst>
          </p:cNvPr>
          <p:cNvSpPr txBox="1"/>
          <p:nvPr userDrawn="1"/>
        </p:nvSpPr>
        <p:spPr>
          <a:xfrm>
            <a:off x="2807804" y="185519"/>
            <a:ext cx="35283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第一章：导论</a:t>
            </a:r>
          </a:p>
        </p:txBody>
      </p:sp>
      <p:pic>
        <p:nvPicPr>
          <p:cNvPr id="17" name="图片 16">
            <a:extLst>
              <a:ext uri="{FF2B5EF4-FFF2-40B4-BE49-F238E27FC236}">
                <a16:creationId xmlns:a16="http://schemas.microsoft.com/office/drawing/2014/main" id="{43779275-2ACE-47F2-8568-EC4BE2B9CEC0}"/>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第一章  导论</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关于公债含义的几点争议</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325275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1E71508-1397-4980-B242-3F751CF736F4}"/>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6" name="文本框 5">
            <a:extLst>
              <a:ext uri="{FF2B5EF4-FFF2-40B4-BE49-F238E27FC236}">
                <a16:creationId xmlns:a16="http://schemas.microsoft.com/office/drawing/2014/main" id="{D8A772E3-1053-41A7-AC15-2E4735E13D85}"/>
              </a:ext>
            </a:extLst>
          </p:cNvPr>
          <p:cNvSpPr txBox="1"/>
          <p:nvPr/>
        </p:nvSpPr>
        <p:spPr>
          <a:xfrm>
            <a:off x="539552" y="1340768"/>
            <a:ext cx="8147248" cy="4372800"/>
          </a:xfrm>
          <a:prstGeom prst="rect">
            <a:avLst/>
          </a:prstGeom>
          <a:noFill/>
        </p:spPr>
        <p:txBody>
          <a:bodyPr wrap="square">
            <a:spAutoFit/>
          </a:bodyPr>
          <a:lstStyle/>
          <a:p>
            <a:pPr marL="285750" indent="-285750" algn="l">
              <a:lnSpc>
                <a:spcPct val="150000"/>
              </a:lnSpc>
              <a:buFont typeface="Wingdings" panose="05000000000000000000" pitchFamily="2" charset="2"/>
              <a:buChar char="n"/>
            </a:pP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1. </a:t>
            </a:r>
            <a:r>
              <a:rPr lang="zh-CN" altLang="zh-CN" sz="20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公债是否一定是凭借国家信用举借的</a:t>
            </a:r>
            <a:endParaRPr lang="en-US" altLang="zh-CN" sz="20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l">
              <a:lnSpc>
                <a:spcPct val="150000"/>
              </a:lnSpc>
              <a:buFont typeface="Wingdings" panose="05000000000000000000" pitchFamily="2" charset="2"/>
              <a:buChar char="n"/>
            </a:pP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ct val="150000"/>
              </a:lnSpc>
              <a:spcAft>
                <a:spcPts val="1000"/>
              </a:spcAft>
            </a:pP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国家信用是信用中的一种特殊形式，它是由政府作为债务人，依据国家的信誉（由国家主权、经济实力等作为后盾），向国内外私营部门、国外政府所借的债务。</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在具体操作中，公共部门的债务，可以是由政府通过国家信用进行的举债，也可能是国有企业以商业信用的发行进行的举债。</a:t>
            </a:r>
            <a:endPar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ct val="150000"/>
              </a:lnSpc>
              <a:spcAft>
                <a:spcPts val="1000"/>
              </a:spcAft>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一些学者认为，不是凭借国家信用举借的债务，不算公债。原因在于商业信用方式发生的举债行为一旦出现违约现象，政府不需要担任最后担保人。这种说法不一定正确。因为</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一些国有企业或公办的非营利组织欠下的债务，如果出现违约现象，政府可能仍会施以援手</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61527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FEB3F75-5837-4116-9CC7-EB5BC7E962C9}"/>
              </a:ext>
            </a:extLst>
          </p:cNvPr>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4" name="文本框 3">
            <a:extLst>
              <a:ext uri="{FF2B5EF4-FFF2-40B4-BE49-F238E27FC236}">
                <a16:creationId xmlns:a16="http://schemas.microsoft.com/office/drawing/2014/main" id="{A54FA90D-07AB-4750-86C1-6370044209EF}"/>
              </a:ext>
            </a:extLst>
          </p:cNvPr>
          <p:cNvSpPr txBox="1"/>
          <p:nvPr/>
        </p:nvSpPr>
        <p:spPr>
          <a:xfrm>
            <a:off x="539552" y="1002351"/>
            <a:ext cx="8147248" cy="5090945"/>
          </a:xfrm>
          <a:prstGeom prst="rect">
            <a:avLst/>
          </a:prstGeom>
          <a:noFill/>
        </p:spPr>
        <p:txBody>
          <a:bodyPr wrap="square">
            <a:spAutoFit/>
          </a:bodyPr>
          <a:lstStyle/>
          <a:p>
            <a:pPr marL="285750" indent="-285750" algn="l">
              <a:lnSpc>
                <a:spcPct val="150000"/>
              </a:lnSpc>
              <a:buFont typeface="Wingdings" panose="05000000000000000000" pitchFamily="2" charset="2"/>
              <a:buChar char="n"/>
            </a:pP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2. </a:t>
            </a:r>
            <a:r>
              <a:rPr lang="zh-CN"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公共债务、公债与公债券的区别</a:t>
            </a:r>
            <a:endParaRPr lang="en-US"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l">
              <a:lnSpc>
                <a:spcPct val="150000"/>
              </a:lnSpc>
              <a:buFont typeface="Wingdings" panose="05000000000000000000" pitchFamily="2" charset="2"/>
              <a:buChar char="n"/>
            </a:pPr>
            <a:endParaRPr lang="en-US"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ct val="150000"/>
              </a:lnSpc>
              <a:spcAft>
                <a:spcPts val="1000"/>
              </a:spcAft>
            </a:pP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）公共债务</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，即政府或公共部门举借的所有债务。</a:t>
            </a:r>
          </a:p>
          <a:p>
            <a:pPr indent="266700" algn="l">
              <a:lnSpc>
                <a:spcPct val="150000"/>
              </a:lnSpc>
              <a:spcAft>
                <a:spcPts val="1000"/>
              </a:spcAft>
            </a:pP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）公债</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，即政府以债券形式进行举借的债务。除了债券融资途径以外，政府还通过其他方式也可举债，例如向国际组织、外国政府借款，向央行透支，拖欠，通过国有企业向银行贷款等。</a:t>
            </a:r>
          </a:p>
          <a:p>
            <a:pPr indent="266700" algn="l">
              <a:lnSpc>
                <a:spcPct val="150000"/>
              </a:lnSpc>
              <a:spcAft>
                <a:spcPts val="1000"/>
              </a:spcAft>
            </a:pP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）公债券，即实物债券。</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我国在</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1980~1996</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间曾发行过大量的无记名的实物公债券，特别是在凭证式国债和记账式国债推出之前，我国所有面向社会公众发行的公债均为实物债券，实物债券对社会的影响较大。因此，社会公众常常将公债等同于实物债券。</a:t>
            </a:r>
          </a:p>
          <a:p>
            <a:pPr indent="266700" algn="l">
              <a:lnSpc>
                <a:spcPct val="150000"/>
              </a:lnSpc>
              <a:spcAft>
                <a:spcPts val="1000"/>
              </a:spcAft>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在特定的环境下，这三种理解都是正确的。我们应注意辨别，以免混淆。</a:t>
            </a:r>
          </a:p>
        </p:txBody>
      </p:sp>
    </p:spTree>
    <p:extLst>
      <p:ext uri="{BB962C8B-B14F-4D97-AF65-F5344CB8AC3E}">
        <p14:creationId xmlns:p14="http://schemas.microsoft.com/office/powerpoint/2010/main" val="4205361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3AE7543-C197-4C14-9832-BFBF2F125BAF}"/>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4" name="文本框 3">
            <a:extLst>
              <a:ext uri="{FF2B5EF4-FFF2-40B4-BE49-F238E27FC236}">
                <a16:creationId xmlns:a16="http://schemas.microsoft.com/office/drawing/2014/main" id="{1C151AA2-CE0E-4F53-84F8-68479AC89666}"/>
              </a:ext>
            </a:extLst>
          </p:cNvPr>
          <p:cNvSpPr txBox="1"/>
          <p:nvPr/>
        </p:nvSpPr>
        <p:spPr>
          <a:xfrm>
            <a:off x="683568" y="1268760"/>
            <a:ext cx="8147248" cy="3716210"/>
          </a:xfrm>
          <a:prstGeom prst="rect">
            <a:avLst/>
          </a:prstGeom>
          <a:noFill/>
        </p:spPr>
        <p:txBody>
          <a:bodyPr wrap="square">
            <a:spAutoFit/>
          </a:bodyPr>
          <a:lstStyle/>
          <a:p>
            <a:pPr marL="285750" indent="-285750" algn="l">
              <a:lnSpc>
                <a:spcPct val="150000"/>
              </a:lnSpc>
              <a:buFont typeface="Wingdings" panose="05000000000000000000" pitchFamily="2" charset="2"/>
              <a:buChar char="n"/>
            </a:pP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3. </a:t>
            </a:r>
            <a:r>
              <a:rPr lang="zh-CN"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a:t>
            </a:r>
            <a:r>
              <a:rPr lang="zh-CN" altLang="en-US"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债与国债</a:t>
            </a:r>
            <a:endParaRPr lang="en-US"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l">
              <a:lnSpc>
                <a:spcPct val="150000"/>
              </a:lnSpc>
              <a:buFont typeface="Wingdings" panose="05000000000000000000" pitchFamily="2" charset="2"/>
              <a:buChar char="n"/>
            </a:pPr>
            <a:endParaRPr lang="en-US" altLang="zh-CN"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ct val="150000"/>
              </a:lnSpc>
              <a:spcAft>
                <a:spcPts val="1000"/>
              </a:spcAft>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一般而言，公债是各级政府借债的统称。中央政府的债务称为中央公债，又称国债；地方政府的债务称为地方公债。</a:t>
            </a:r>
            <a:endPar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ct val="150000"/>
              </a:lnSpc>
              <a:spcAft>
                <a:spcPts val="1000"/>
              </a:spcAft>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目前我国只有</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31</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个省级政府和</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个计划单列市可以对外发行债券，地级市及以下政府不得直接对外借债，必须通过省级政府代为借债。</a:t>
            </a:r>
            <a:endPar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ct val="150000"/>
              </a:lnSpc>
              <a:spcAft>
                <a:spcPts val="1000"/>
              </a:spcAft>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2018</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30</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日，新疆生产建设兵团首次发行地方政府债券，成为我国第</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37</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家地方债发行主体。</a:t>
            </a:r>
          </a:p>
        </p:txBody>
      </p:sp>
    </p:spTree>
    <p:extLst>
      <p:ext uri="{BB962C8B-B14F-4D97-AF65-F5344CB8AC3E}">
        <p14:creationId xmlns:p14="http://schemas.microsoft.com/office/powerpoint/2010/main" val="1085909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我国关于公债的法律法规</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513797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F36DDAE-882C-45A6-B291-4455C662C5F7}"/>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10" name="文本框 9">
            <a:extLst>
              <a:ext uri="{FF2B5EF4-FFF2-40B4-BE49-F238E27FC236}">
                <a16:creationId xmlns:a16="http://schemas.microsoft.com/office/drawing/2014/main" id="{01EE5790-0E40-4CDF-A3A7-768668AAF914}"/>
              </a:ext>
            </a:extLst>
          </p:cNvPr>
          <p:cNvSpPr txBox="1"/>
          <p:nvPr/>
        </p:nvSpPr>
        <p:spPr>
          <a:xfrm>
            <a:off x="606629" y="908720"/>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（一）关于公债的相关上位法</a:t>
            </a:r>
            <a:endParaRPr lang="en-US" altLang="zh-CN" sz="2400" b="1" dirty="0">
              <a:latin typeface="微软雅黑" panose="020B0503020204020204" pitchFamily="34" charset="-122"/>
              <a:ea typeface="微软雅黑" panose="020B0503020204020204" pitchFamily="34" charset="-122"/>
            </a:endParaRPr>
          </a:p>
        </p:txBody>
      </p:sp>
      <p:sp>
        <p:nvSpPr>
          <p:cNvPr id="11" name="AutoShape 3">
            <a:extLst>
              <a:ext uri="{FF2B5EF4-FFF2-40B4-BE49-F238E27FC236}">
                <a16:creationId xmlns:a16="http://schemas.microsoft.com/office/drawing/2014/main" id="{0E2D360A-6B1E-4E3F-A9D4-EE1002F08B81}"/>
              </a:ext>
            </a:extLst>
          </p:cNvPr>
          <p:cNvSpPr>
            <a:spLocks noChangeArrowheads="1"/>
          </p:cNvSpPr>
          <p:nvPr/>
        </p:nvSpPr>
        <p:spPr bwMode="gray">
          <a:xfrm>
            <a:off x="533400" y="1600200"/>
            <a:ext cx="2743200" cy="4419600"/>
          </a:xfrm>
          <a:prstGeom prst="rightArrow">
            <a:avLst>
              <a:gd name="adj1" fmla="val 62787"/>
              <a:gd name="adj2" fmla="val 41259"/>
            </a:avLst>
          </a:prstGeom>
          <a:solidFill>
            <a:schemeClr val="accent2">
              <a:lumMod val="20000"/>
              <a:lumOff val="80000"/>
            </a:schemeClr>
          </a:solidFill>
          <a:ln w="19050" cap="rnd" algn="ctr">
            <a:solidFill>
              <a:schemeClr val="bg2"/>
            </a:solidFill>
            <a:prstDash val="sysDot"/>
            <a:miter lim="800000"/>
            <a:headEnd/>
            <a:tailEnd/>
          </a:ln>
          <a:effectLst/>
        </p:spPr>
        <p:txBody>
          <a:bodyPr wrap="none" anchor="ctr"/>
          <a:lstStyle/>
          <a:p>
            <a:pPr algn="ctr"/>
            <a:r>
              <a:rPr lang="zh-CN" altLang="en-US" sz="3200" b="1" dirty="0">
                <a:latin typeface="微软雅黑" panose="020B0503020204020204" pitchFamily="34" charset="-122"/>
                <a:ea typeface="微软雅黑" panose="020B0503020204020204" pitchFamily="34" charset="-122"/>
              </a:rPr>
              <a:t>上位法</a:t>
            </a:r>
            <a:endParaRPr lang="zh-CN" altLang="zh-CN" sz="3200" b="1" dirty="0">
              <a:latin typeface="微软雅黑" panose="020B0503020204020204" pitchFamily="34" charset="-122"/>
              <a:ea typeface="微软雅黑" panose="020B0503020204020204" pitchFamily="34" charset="-122"/>
            </a:endParaRPr>
          </a:p>
        </p:txBody>
      </p:sp>
      <p:sp>
        <p:nvSpPr>
          <p:cNvPr id="12" name="AutoShape 5">
            <a:extLst>
              <a:ext uri="{FF2B5EF4-FFF2-40B4-BE49-F238E27FC236}">
                <a16:creationId xmlns:a16="http://schemas.microsoft.com/office/drawing/2014/main" id="{DC834041-B7C0-4337-858F-9FB06DE12C81}"/>
              </a:ext>
            </a:extLst>
          </p:cNvPr>
          <p:cNvSpPr>
            <a:spLocks noChangeArrowheads="1"/>
          </p:cNvSpPr>
          <p:nvPr/>
        </p:nvSpPr>
        <p:spPr bwMode="auto">
          <a:xfrm>
            <a:off x="3429000" y="1370385"/>
            <a:ext cx="5105400" cy="5351090"/>
          </a:xfrm>
          <a:prstGeom prst="roundRect">
            <a:avLst>
              <a:gd name="adj" fmla="val 3481"/>
            </a:avLst>
          </a:prstGeom>
          <a:noFill/>
          <a:ln w="19050" cap="rnd">
            <a:solidFill>
              <a:schemeClr val="bg2"/>
            </a:solidFill>
            <a:prstDash val="sysDot"/>
            <a:round/>
            <a:headEnd/>
            <a:tailEnd/>
          </a:ln>
          <a:effectLst/>
        </p:spPr>
        <p:txBody>
          <a:bodyPr wrap="none" anchor="ctr"/>
          <a:lstStyle/>
          <a:p>
            <a:endParaRPr lang="zh-CN" altLang="en-US"/>
          </a:p>
        </p:txBody>
      </p:sp>
      <p:grpSp>
        <p:nvGrpSpPr>
          <p:cNvPr id="13" name="Group 6">
            <a:extLst>
              <a:ext uri="{FF2B5EF4-FFF2-40B4-BE49-F238E27FC236}">
                <a16:creationId xmlns:a16="http://schemas.microsoft.com/office/drawing/2014/main" id="{9A75B651-E832-45BB-8647-730072C47CC8}"/>
              </a:ext>
            </a:extLst>
          </p:cNvPr>
          <p:cNvGrpSpPr>
            <a:grpSpLocks/>
          </p:cNvGrpSpPr>
          <p:nvPr/>
        </p:nvGrpSpPr>
        <p:grpSpPr bwMode="auto">
          <a:xfrm>
            <a:off x="3505200" y="1484784"/>
            <a:ext cx="4924425" cy="1660773"/>
            <a:chOff x="2304" y="1200"/>
            <a:chExt cx="3102" cy="774"/>
          </a:xfrm>
        </p:grpSpPr>
        <p:sp>
          <p:nvSpPr>
            <p:cNvPr id="14" name="AutoShape 7">
              <a:extLst>
                <a:ext uri="{FF2B5EF4-FFF2-40B4-BE49-F238E27FC236}">
                  <a16:creationId xmlns:a16="http://schemas.microsoft.com/office/drawing/2014/main" id="{5CD4432F-0CD8-442F-9B18-DFBEE5AB71C4}"/>
                </a:ext>
              </a:extLst>
            </p:cNvPr>
            <p:cNvSpPr>
              <a:spLocks noChangeArrowheads="1"/>
            </p:cNvSpPr>
            <p:nvPr/>
          </p:nvSpPr>
          <p:spPr bwMode="gray">
            <a:xfrm>
              <a:off x="2334" y="1200"/>
              <a:ext cx="3072" cy="774"/>
            </a:xfrm>
            <a:prstGeom prst="roundRect">
              <a:avLst>
                <a:gd name="adj" fmla="val 10889"/>
              </a:avLst>
            </a:prstGeom>
            <a:solidFill>
              <a:schemeClr val="accent1">
                <a:lumMod val="20000"/>
                <a:lumOff val="80000"/>
              </a:schemeClr>
            </a:solidFill>
            <a:ln w="38100">
              <a:noFill/>
              <a:round/>
              <a:headEnd/>
              <a:tailEnd/>
            </a:ln>
            <a:effectLst/>
          </p:spPr>
          <p:txBody>
            <a:bodyPr wrap="none" anchor="ctr"/>
            <a:lstStyle/>
            <a:p>
              <a:endParaRPr lang="zh-CN" altLang="en-US" dirty="0"/>
            </a:p>
          </p:txBody>
        </p:sp>
        <p:sp>
          <p:nvSpPr>
            <p:cNvPr id="15" name="AutoShape 8">
              <a:extLst>
                <a:ext uri="{FF2B5EF4-FFF2-40B4-BE49-F238E27FC236}">
                  <a16:creationId xmlns:a16="http://schemas.microsoft.com/office/drawing/2014/main" id="{31271599-6412-4679-AE93-00D68C0C064E}"/>
                </a:ext>
              </a:extLst>
            </p:cNvPr>
            <p:cNvSpPr>
              <a:spLocks noChangeArrowheads="1"/>
            </p:cNvSpPr>
            <p:nvPr/>
          </p:nvSpPr>
          <p:spPr bwMode="gray">
            <a:xfrm>
              <a:off x="2304" y="1488"/>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grpSp>
        <p:nvGrpSpPr>
          <p:cNvPr id="16" name="Group 9">
            <a:extLst>
              <a:ext uri="{FF2B5EF4-FFF2-40B4-BE49-F238E27FC236}">
                <a16:creationId xmlns:a16="http://schemas.microsoft.com/office/drawing/2014/main" id="{F0B9AD45-0DCB-4447-B536-A8976F81FADB}"/>
              </a:ext>
            </a:extLst>
          </p:cNvPr>
          <p:cNvGrpSpPr>
            <a:grpSpLocks/>
          </p:cNvGrpSpPr>
          <p:nvPr/>
        </p:nvGrpSpPr>
        <p:grpSpPr bwMode="auto">
          <a:xfrm>
            <a:off x="3505200" y="3212976"/>
            <a:ext cx="4924425" cy="1660773"/>
            <a:chOff x="2304" y="2058"/>
            <a:chExt cx="3102" cy="774"/>
          </a:xfrm>
        </p:grpSpPr>
        <p:sp>
          <p:nvSpPr>
            <p:cNvPr id="17" name="AutoShape 10">
              <a:extLst>
                <a:ext uri="{FF2B5EF4-FFF2-40B4-BE49-F238E27FC236}">
                  <a16:creationId xmlns:a16="http://schemas.microsoft.com/office/drawing/2014/main" id="{F464301B-4DCB-44FF-ADF3-CE00223E6AAF}"/>
                </a:ext>
              </a:extLst>
            </p:cNvPr>
            <p:cNvSpPr>
              <a:spLocks noChangeArrowheads="1"/>
            </p:cNvSpPr>
            <p:nvPr/>
          </p:nvSpPr>
          <p:spPr bwMode="gray">
            <a:xfrm>
              <a:off x="2334" y="2058"/>
              <a:ext cx="3072" cy="774"/>
            </a:xfrm>
            <a:prstGeom prst="roundRect">
              <a:avLst>
                <a:gd name="adj" fmla="val 10889"/>
              </a:avLst>
            </a:prstGeom>
            <a:solidFill>
              <a:schemeClr val="accent5">
                <a:lumMod val="40000"/>
                <a:lumOff val="60000"/>
              </a:schemeClr>
            </a:solidFill>
            <a:ln w="38100">
              <a:noFill/>
              <a:round/>
              <a:headEnd/>
              <a:tailEnd/>
            </a:ln>
            <a:effectLst/>
          </p:spPr>
          <p:txBody>
            <a:bodyPr wrap="none" anchor="ctr"/>
            <a:lstStyle/>
            <a:p>
              <a:endParaRPr lang="zh-CN" altLang="en-US"/>
            </a:p>
          </p:txBody>
        </p:sp>
        <p:sp>
          <p:nvSpPr>
            <p:cNvPr id="18" name="AutoShape 11">
              <a:extLst>
                <a:ext uri="{FF2B5EF4-FFF2-40B4-BE49-F238E27FC236}">
                  <a16:creationId xmlns:a16="http://schemas.microsoft.com/office/drawing/2014/main" id="{87342EEC-6797-4E8E-9984-0856DB5DBC46}"/>
                </a:ext>
              </a:extLst>
            </p:cNvPr>
            <p:cNvSpPr>
              <a:spLocks noChangeArrowheads="1"/>
            </p:cNvSpPr>
            <p:nvPr/>
          </p:nvSpPr>
          <p:spPr bwMode="gray">
            <a:xfrm>
              <a:off x="2304" y="2352"/>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grpSp>
        <p:nvGrpSpPr>
          <p:cNvPr id="19" name="Group 12">
            <a:extLst>
              <a:ext uri="{FF2B5EF4-FFF2-40B4-BE49-F238E27FC236}">
                <a16:creationId xmlns:a16="http://schemas.microsoft.com/office/drawing/2014/main" id="{52A00721-77D1-45F8-89D9-E1F73844C0A0}"/>
              </a:ext>
            </a:extLst>
          </p:cNvPr>
          <p:cNvGrpSpPr>
            <a:grpSpLocks/>
          </p:cNvGrpSpPr>
          <p:nvPr/>
        </p:nvGrpSpPr>
        <p:grpSpPr bwMode="auto">
          <a:xfrm>
            <a:off x="3505200" y="5008587"/>
            <a:ext cx="4924425" cy="1660773"/>
            <a:chOff x="2304" y="2880"/>
            <a:chExt cx="3102" cy="774"/>
          </a:xfrm>
        </p:grpSpPr>
        <p:sp>
          <p:nvSpPr>
            <p:cNvPr id="20" name="AutoShape 13">
              <a:extLst>
                <a:ext uri="{FF2B5EF4-FFF2-40B4-BE49-F238E27FC236}">
                  <a16:creationId xmlns:a16="http://schemas.microsoft.com/office/drawing/2014/main" id="{FA955515-0CDE-48E8-A896-856C295966F7}"/>
                </a:ext>
              </a:extLst>
            </p:cNvPr>
            <p:cNvSpPr>
              <a:spLocks noChangeArrowheads="1"/>
            </p:cNvSpPr>
            <p:nvPr/>
          </p:nvSpPr>
          <p:spPr bwMode="gray">
            <a:xfrm>
              <a:off x="2334" y="2880"/>
              <a:ext cx="3072" cy="774"/>
            </a:xfrm>
            <a:prstGeom prst="roundRect">
              <a:avLst>
                <a:gd name="adj" fmla="val 10889"/>
              </a:avLst>
            </a:prstGeom>
            <a:gradFill rotWithShape="1">
              <a:gsLst>
                <a:gs pos="0">
                  <a:schemeClr val="accent2"/>
                </a:gs>
                <a:gs pos="100000">
                  <a:schemeClr val="accent2">
                    <a:gamma/>
                    <a:tint val="21176"/>
                    <a:invGamma/>
                  </a:schemeClr>
                </a:gs>
              </a:gsLst>
              <a:lin ang="0" scaled="1"/>
            </a:gradFill>
            <a:ln w="38100">
              <a:noFill/>
              <a:round/>
              <a:headEnd/>
              <a:tailEnd/>
            </a:ln>
            <a:effectLst/>
          </p:spPr>
          <p:txBody>
            <a:bodyPr wrap="none" anchor="ctr"/>
            <a:lstStyle/>
            <a:p>
              <a:endParaRPr lang="zh-CN" altLang="en-US"/>
            </a:p>
          </p:txBody>
        </p:sp>
        <p:sp>
          <p:nvSpPr>
            <p:cNvPr id="21" name="AutoShape 14">
              <a:extLst>
                <a:ext uri="{FF2B5EF4-FFF2-40B4-BE49-F238E27FC236}">
                  <a16:creationId xmlns:a16="http://schemas.microsoft.com/office/drawing/2014/main" id="{6BFAA87E-488E-4F47-A43B-00EFC67A8490}"/>
                </a:ext>
              </a:extLst>
            </p:cNvPr>
            <p:cNvSpPr>
              <a:spLocks noChangeArrowheads="1"/>
            </p:cNvSpPr>
            <p:nvPr/>
          </p:nvSpPr>
          <p:spPr bwMode="gray">
            <a:xfrm>
              <a:off x="2304" y="3168"/>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sp>
        <p:nvSpPr>
          <p:cNvPr id="22" name="Text Box 15">
            <a:extLst>
              <a:ext uri="{FF2B5EF4-FFF2-40B4-BE49-F238E27FC236}">
                <a16:creationId xmlns:a16="http://schemas.microsoft.com/office/drawing/2014/main" id="{D94386FA-AF40-46E5-8F92-6407731D0AE6}"/>
              </a:ext>
            </a:extLst>
          </p:cNvPr>
          <p:cNvSpPr txBox="1">
            <a:spLocks noChangeArrowheads="1"/>
          </p:cNvSpPr>
          <p:nvPr/>
        </p:nvSpPr>
        <p:spPr bwMode="gray">
          <a:xfrm>
            <a:off x="4038600" y="5137785"/>
            <a:ext cx="4184650" cy="1387559"/>
          </a:xfrm>
          <a:prstGeom prst="rect">
            <a:avLst/>
          </a:prstGeom>
          <a:noFill/>
          <a:ln w="9525" algn="ctr">
            <a:noFill/>
            <a:miter lim="800000"/>
            <a:headEnd/>
            <a:tailEnd/>
          </a:ln>
          <a:effectLst/>
        </p:spPr>
        <p:txBody>
          <a:bodyPr wrap="square">
            <a:spAutoFit/>
          </a:bodyPr>
          <a:lstStyle/>
          <a:p>
            <a:pPr eaLnBrk="0" hangingPunct="0">
              <a:spcAft>
                <a:spcPts val="500"/>
              </a:spcAft>
            </a:pP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证券法</a:t>
            </a:r>
            <a:r>
              <a:rPr lang="en-US" altLang="zh-CN" sz="1600" dirty="0">
                <a:solidFill>
                  <a:srgbClr val="000000"/>
                </a:solidFill>
                <a:latin typeface="微软雅黑" panose="020B0503020204020204" pitchFamily="34" charset="-122"/>
                <a:ea typeface="微软雅黑" panose="020B0503020204020204" pitchFamily="34" charset="-122"/>
              </a:rPr>
              <a:t>》</a:t>
            </a:r>
          </a:p>
          <a:p>
            <a:pPr marL="285750" indent="-285750" algn="just" eaLnBrk="0" hangingPunct="0">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1998</a:t>
            </a:r>
            <a:r>
              <a:rPr lang="zh-CN" altLang="zh-CN" sz="1600" dirty="0">
                <a:solidFill>
                  <a:srgbClr val="000000"/>
                </a:solidFill>
                <a:latin typeface="微软雅黑" panose="020B0503020204020204" pitchFamily="34" charset="-122"/>
                <a:ea typeface="微软雅黑" panose="020B0503020204020204" pitchFamily="34" charset="-122"/>
              </a:rPr>
              <a:t>年，第九届全国人大常委会第六次会议通过《中华人民共和国证券法》（</a:t>
            </a:r>
            <a:r>
              <a:rPr lang="en-US" altLang="zh-CN" sz="1600" dirty="0">
                <a:solidFill>
                  <a:srgbClr val="000000"/>
                </a:solidFill>
                <a:latin typeface="微软雅黑" panose="020B0503020204020204" pitchFamily="34" charset="-122"/>
                <a:ea typeface="微软雅黑" panose="020B0503020204020204" pitchFamily="34" charset="-122"/>
              </a:rPr>
              <a:t>2004</a:t>
            </a:r>
            <a:r>
              <a:rPr lang="zh-CN" altLang="zh-CN"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2005</a:t>
            </a:r>
            <a:r>
              <a:rPr lang="zh-CN" altLang="zh-CN" sz="1600" dirty="0">
                <a:solidFill>
                  <a:srgbClr val="000000"/>
                </a:solidFill>
                <a:latin typeface="微软雅黑" panose="020B0503020204020204" pitchFamily="34" charset="-122"/>
                <a:ea typeface="微软雅黑" panose="020B0503020204020204" pitchFamily="34" charset="-122"/>
              </a:rPr>
              <a:t>年进行了修订），涉及国债上市行为、交易等方面的法律规定。</a:t>
            </a:r>
          </a:p>
        </p:txBody>
      </p:sp>
      <p:sp>
        <p:nvSpPr>
          <p:cNvPr id="23" name="Text Box 16">
            <a:extLst>
              <a:ext uri="{FF2B5EF4-FFF2-40B4-BE49-F238E27FC236}">
                <a16:creationId xmlns:a16="http://schemas.microsoft.com/office/drawing/2014/main" id="{FA8CE4A4-1A10-4D0C-B166-CEC8483A84CB}"/>
              </a:ext>
            </a:extLst>
          </p:cNvPr>
          <p:cNvSpPr txBox="1">
            <a:spLocks noChangeArrowheads="1"/>
          </p:cNvSpPr>
          <p:nvPr/>
        </p:nvSpPr>
        <p:spPr bwMode="gray">
          <a:xfrm>
            <a:off x="3851921" y="3356992"/>
            <a:ext cx="4464496" cy="1387559"/>
          </a:xfrm>
          <a:prstGeom prst="rect">
            <a:avLst/>
          </a:prstGeom>
          <a:noFill/>
          <a:ln w="9525" algn="ctr">
            <a:noFill/>
            <a:miter lim="800000"/>
            <a:headEnd/>
            <a:tailEnd/>
          </a:ln>
          <a:effectLst/>
        </p:spPr>
        <p:txBody>
          <a:bodyPr wrap="square">
            <a:spAutoFit/>
          </a:bodyPr>
          <a:lstStyle/>
          <a:p>
            <a:pPr eaLnBrk="0" hangingPunct="0">
              <a:spcAft>
                <a:spcPts val="500"/>
              </a:spcAft>
            </a:pP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中国人民银行法</a:t>
            </a:r>
            <a:r>
              <a:rPr lang="en-US" altLang="zh-CN" sz="1600" dirty="0">
                <a:solidFill>
                  <a:srgbClr val="000000"/>
                </a:solidFill>
                <a:latin typeface="微软雅黑" panose="020B0503020204020204" pitchFamily="34" charset="-122"/>
                <a:ea typeface="微软雅黑" panose="020B0503020204020204" pitchFamily="34" charset="-122"/>
              </a:rPr>
              <a:t>》</a:t>
            </a:r>
          </a:p>
          <a:p>
            <a:pPr marL="285750" indent="-285750" algn="just" eaLnBrk="0" hangingPunct="0">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1995</a:t>
            </a:r>
            <a:r>
              <a:rPr lang="zh-CN" altLang="en-US" sz="1600" dirty="0">
                <a:solidFill>
                  <a:srgbClr val="000000"/>
                </a:solidFill>
                <a:latin typeface="微软雅黑" panose="020B0503020204020204" pitchFamily="34" charset="-122"/>
                <a:ea typeface="微软雅黑" panose="020B0503020204020204" pitchFamily="34" charset="-122"/>
              </a:rPr>
              <a:t>年，第八届全国人大审议通过</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中国人民银行法</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zh-CN" sz="1600" dirty="0">
                <a:solidFill>
                  <a:srgbClr val="000000"/>
                </a:solidFill>
                <a:latin typeface="微软雅黑" panose="020B0503020204020204" pitchFamily="34" charset="-122"/>
                <a:ea typeface="微软雅黑" panose="020B0503020204020204" pitchFamily="34" charset="-122"/>
              </a:rPr>
              <a:t>（</a:t>
            </a:r>
            <a:r>
              <a:rPr lang="en-US" altLang="zh-CN" sz="1600" dirty="0">
                <a:solidFill>
                  <a:srgbClr val="000000"/>
                </a:solidFill>
                <a:latin typeface="微软雅黑" panose="020B0503020204020204" pitchFamily="34" charset="-122"/>
                <a:ea typeface="微软雅黑" panose="020B0503020204020204" pitchFamily="34" charset="-122"/>
              </a:rPr>
              <a:t>2003</a:t>
            </a:r>
            <a:r>
              <a:rPr lang="zh-CN" altLang="zh-CN" sz="1600" dirty="0">
                <a:solidFill>
                  <a:srgbClr val="000000"/>
                </a:solidFill>
                <a:latin typeface="微软雅黑" panose="020B0503020204020204" pitchFamily="34" charset="-122"/>
                <a:ea typeface="微软雅黑" panose="020B0503020204020204" pitchFamily="34" charset="-122"/>
              </a:rPr>
              <a:t>年进行了修订），要求中国人民银行不得对政府财政透支，财政预算出现赤字时，只能依靠发行国债进行弥补。</a:t>
            </a:r>
            <a:endParaRPr lang="en-US" altLang="zh-CN" sz="1600" dirty="0">
              <a:solidFill>
                <a:srgbClr val="000000"/>
              </a:solidFill>
              <a:latin typeface="微软雅黑" panose="020B0503020204020204" pitchFamily="34" charset="-122"/>
              <a:ea typeface="微软雅黑" panose="020B0503020204020204" pitchFamily="34" charset="-122"/>
            </a:endParaRPr>
          </a:p>
        </p:txBody>
      </p:sp>
      <p:sp>
        <p:nvSpPr>
          <p:cNvPr id="24" name="Text Box 17">
            <a:extLst>
              <a:ext uri="{FF2B5EF4-FFF2-40B4-BE49-F238E27FC236}">
                <a16:creationId xmlns:a16="http://schemas.microsoft.com/office/drawing/2014/main" id="{48A53A3B-BE99-4D4F-9158-CF16396090E9}"/>
              </a:ext>
            </a:extLst>
          </p:cNvPr>
          <p:cNvSpPr txBox="1">
            <a:spLocks noChangeArrowheads="1"/>
          </p:cNvSpPr>
          <p:nvPr/>
        </p:nvSpPr>
        <p:spPr bwMode="gray">
          <a:xfrm>
            <a:off x="4038600" y="1507187"/>
            <a:ext cx="4391025" cy="1633781"/>
          </a:xfrm>
          <a:prstGeom prst="rect">
            <a:avLst/>
          </a:prstGeom>
          <a:noFill/>
          <a:ln w="9525" algn="ctr">
            <a:noFill/>
            <a:miter lim="800000"/>
            <a:headEnd/>
            <a:tailEnd/>
          </a:ln>
          <a:effectLst/>
        </p:spPr>
        <p:txBody>
          <a:bodyPr wrap="square">
            <a:spAutoFit/>
          </a:bodyPr>
          <a:lstStyle/>
          <a:p>
            <a:pPr eaLnBrk="0" hangingPunct="0">
              <a:spcAft>
                <a:spcPts val="500"/>
              </a:spcAft>
            </a:pP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中华人民共和国预算法</a:t>
            </a:r>
            <a:r>
              <a:rPr lang="en-US" altLang="zh-CN" sz="1600" dirty="0">
                <a:solidFill>
                  <a:srgbClr val="000000"/>
                </a:solidFill>
                <a:latin typeface="微软雅黑" panose="020B0503020204020204" pitchFamily="34" charset="-122"/>
                <a:ea typeface="微软雅黑" panose="020B0503020204020204" pitchFamily="34" charset="-122"/>
              </a:rPr>
              <a:t>》</a:t>
            </a:r>
          </a:p>
          <a:p>
            <a:pPr marL="285750" indent="-285750" eaLnBrk="0" hangingPunct="0">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1994</a:t>
            </a:r>
            <a:r>
              <a:rPr lang="zh-CN" altLang="en-US" sz="1600" dirty="0">
                <a:solidFill>
                  <a:srgbClr val="000000"/>
                </a:solidFill>
                <a:latin typeface="微软雅黑" panose="020B0503020204020204" pitchFamily="34" charset="-122"/>
                <a:ea typeface="微软雅黑" panose="020B0503020204020204" pitchFamily="34" charset="-122"/>
              </a:rPr>
              <a:t>年，第八届全国人大审议通过</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预算法</a:t>
            </a:r>
            <a:r>
              <a:rPr lang="en-US" altLang="zh-CN" sz="1600" dirty="0">
                <a:solidFill>
                  <a:srgbClr val="000000"/>
                </a:solidFill>
                <a:latin typeface="微软雅黑" panose="020B0503020204020204" pitchFamily="34" charset="-122"/>
                <a:ea typeface="微软雅黑" panose="020B0503020204020204" pitchFamily="34" charset="-122"/>
              </a:rPr>
              <a:t>》</a:t>
            </a:r>
          </a:p>
          <a:p>
            <a:pPr marL="285750" indent="-285750" eaLnBrk="0" hangingPunct="0">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2014</a:t>
            </a:r>
            <a:r>
              <a:rPr lang="zh-CN" altLang="en-US" sz="1600" dirty="0">
                <a:solidFill>
                  <a:srgbClr val="000000"/>
                </a:solidFill>
                <a:latin typeface="微软雅黑" panose="020B0503020204020204" pitchFamily="34" charset="-122"/>
                <a:ea typeface="微软雅黑" panose="020B0503020204020204" pitchFamily="34" charset="-122"/>
              </a:rPr>
              <a:t>年第十二届全国人大通过修改</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预算法</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的决定</a:t>
            </a:r>
            <a:endParaRPr lang="en-US" altLang="zh-CN" sz="1600" dirty="0">
              <a:solidFill>
                <a:srgbClr val="000000"/>
              </a:solidFill>
              <a:latin typeface="微软雅黑" panose="020B0503020204020204" pitchFamily="34" charset="-122"/>
              <a:ea typeface="微软雅黑" panose="020B0503020204020204" pitchFamily="34" charset="-122"/>
            </a:endParaRPr>
          </a:p>
          <a:p>
            <a:pPr marL="285750" indent="-285750" eaLnBrk="0" hangingPunct="0">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2015</a:t>
            </a:r>
            <a:r>
              <a:rPr lang="zh-CN" altLang="en-US"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1</a:t>
            </a:r>
            <a:r>
              <a:rPr lang="zh-CN" altLang="en-US" sz="1600" dirty="0">
                <a:solidFill>
                  <a:srgbClr val="000000"/>
                </a:solidFill>
                <a:latin typeface="微软雅黑" panose="020B0503020204020204" pitchFamily="34" charset="-122"/>
                <a:ea typeface="微软雅黑" panose="020B0503020204020204" pitchFamily="34" charset="-122"/>
              </a:rPr>
              <a:t>月</a:t>
            </a:r>
            <a:r>
              <a:rPr lang="en-US" altLang="zh-CN" sz="1600" dirty="0">
                <a:solidFill>
                  <a:srgbClr val="000000"/>
                </a:solidFill>
                <a:latin typeface="微软雅黑" panose="020B0503020204020204" pitchFamily="34" charset="-122"/>
                <a:ea typeface="微软雅黑" panose="020B0503020204020204" pitchFamily="34" charset="-122"/>
              </a:rPr>
              <a:t>1</a:t>
            </a:r>
            <a:r>
              <a:rPr lang="zh-CN" altLang="en-US" sz="1600" dirty="0">
                <a:solidFill>
                  <a:srgbClr val="000000"/>
                </a:solidFill>
                <a:latin typeface="微软雅黑" panose="020B0503020204020204" pitchFamily="34" charset="-122"/>
                <a:ea typeface="微软雅黑" panose="020B0503020204020204" pitchFamily="34" charset="-122"/>
              </a:rPr>
              <a:t>日正式实施新</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预算法</a:t>
            </a:r>
            <a:r>
              <a:rPr lang="en-US" altLang="zh-CN" sz="1600" dirty="0">
                <a:solidFill>
                  <a:srgbClr val="000000"/>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781023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172A6D8-02F0-4697-9140-0AC13E85E740}"/>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3" name="文本框 2">
            <a:extLst>
              <a:ext uri="{FF2B5EF4-FFF2-40B4-BE49-F238E27FC236}">
                <a16:creationId xmlns:a16="http://schemas.microsoft.com/office/drawing/2014/main" id="{51B86D98-DA0B-450E-91E7-E0D4BFCC708A}"/>
              </a:ext>
            </a:extLst>
          </p:cNvPr>
          <p:cNvSpPr txBox="1"/>
          <p:nvPr/>
        </p:nvSpPr>
        <p:spPr>
          <a:xfrm>
            <a:off x="606629" y="908720"/>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（二）关于公债的法律制度</a:t>
            </a:r>
            <a:endParaRPr lang="en-US" altLang="zh-CN" sz="2400" b="1" dirty="0">
              <a:latin typeface="微软雅黑" panose="020B0503020204020204" pitchFamily="34" charset="-122"/>
              <a:ea typeface="微软雅黑" panose="020B0503020204020204" pitchFamily="34" charset="-122"/>
            </a:endParaRPr>
          </a:p>
        </p:txBody>
      </p:sp>
      <p:sp>
        <p:nvSpPr>
          <p:cNvPr id="4" name="AutoShape 3">
            <a:extLst>
              <a:ext uri="{FF2B5EF4-FFF2-40B4-BE49-F238E27FC236}">
                <a16:creationId xmlns:a16="http://schemas.microsoft.com/office/drawing/2014/main" id="{73917CBD-841D-4A77-BFAB-0133915B638C}"/>
              </a:ext>
            </a:extLst>
          </p:cNvPr>
          <p:cNvSpPr>
            <a:spLocks noChangeArrowheads="1"/>
          </p:cNvSpPr>
          <p:nvPr/>
        </p:nvSpPr>
        <p:spPr bwMode="gray">
          <a:xfrm>
            <a:off x="533400" y="1600200"/>
            <a:ext cx="2743200" cy="4419600"/>
          </a:xfrm>
          <a:prstGeom prst="rightArrow">
            <a:avLst>
              <a:gd name="adj1" fmla="val 62787"/>
              <a:gd name="adj2" fmla="val 41259"/>
            </a:avLst>
          </a:prstGeom>
          <a:solidFill>
            <a:schemeClr val="accent2">
              <a:lumMod val="20000"/>
              <a:lumOff val="80000"/>
            </a:schemeClr>
          </a:solidFill>
          <a:ln w="19050" cap="rnd" algn="ctr">
            <a:solidFill>
              <a:schemeClr val="bg2"/>
            </a:solidFill>
            <a:prstDash val="sysDot"/>
            <a:miter lim="800000"/>
            <a:headEnd/>
            <a:tailEnd/>
          </a:ln>
          <a:effectLst/>
        </p:spPr>
        <p:txBody>
          <a:bodyPr wrap="none" anchor="ctr"/>
          <a:lstStyle/>
          <a:p>
            <a:pPr algn="ctr"/>
            <a:r>
              <a:rPr lang="zh-CN" altLang="en-US" sz="3200" b="1" dirty="0">
                <a:latin typeface="微软雅黑" panose="020B0503020204020204" pitchFamily="34" charset="-122"/>
                <a:ea typeface="微软雅黑" panose="020B0503020204020204" pitchFamily="34" charset="-122"/>
              </a:rPr>
              <a:t>法律制度</a:t>
            </a:r>
            <a:endParaRPr lang="zh-CN" altLang="zh-CN" sz="3200" b="1" dirty="0">
              <a:latin typeface="微软雅黑" panose="020B0503020204020204" pitchFamily="34" charset="-122"/>
              <a:ea typeface="微软雅黑" panose="020B0503020204020204" pitchFamily="34" charset="-122"/>
            </a:endParaRPr>
          </a:p>
        </p:txBody>
      </p:sp>
      <p:sp>
        <p:nvSpPr>
          <p:cNvPr id="5" name="AutoShape 5">
            <a:extLst>
              <a:ext uri="{FF2B5EF4-FFF2-40B4-BE49-F238E27FC236}">
                <a16:creationId xmlns:a16="http://schemas.microsoft.com/office/drawing/2014/main" id="{4D49B9D9-5A1B-41DD-8174-701CF3847D88}"/>
              </a:ext>
            </a:extLst>
          </p:cNvPr>
          <p:cNvSpPr>
            <a:spLocks noChangeArrowheads="1"/>
          </p:cNvSpPr>
          <p:nvPr/>
        </p:nvSpPr>
        <p:spPr bwMode="auto">
          <a:xfrm>
            <a:off x="3429000" y="1370385"/>
            <a:ext cx="5105400" cy="5226967"/>
          </a:xfrm>
          <a:prstGeom prst="roundRect">
            <a:avLst>
              <a:gd name="adj" fmla="val 3481"/>
            </a:avLst>
          </a:prstGeom>
          <a:noFill/>
          <a:ln w="19050" cap="rnd">
            <a:solidFill>
              <a:schemeClr val="bg2"/>
            </a:solidFill>
            <a:prstDash val="sysDot"/>
            <a:round/>
            <a:headEnd/>
            <a:tailEnd/>
          </a:ln>
          <a:effectLst/>
        </p:spPr>
        <p:txBody>
          <a:bodyPr wrap="none" anchor="ctr"/>
          <a:lstStyle/>
          <a:p>
            <a:endParaRPr lang="zh-CN" altLang="en-US"/>
          </a:p>
        </p:txBody>
      </p:sp>
      <p:grpSp>
        <p:nvGrpSpPr>
          <p:cNvPr id="6" name="Group 6">
            <a:extLst>
              <a:ext uri="{FF2B5EF4-FFF2-40B4-BE49-F238E27FC236}">
                <a16:creationId xmlns:a16="http://schemas.microsoft.com/office/drawing/2014/main" id="{4180955F-4B07-4BAD-A91E-280AEFF657FB}"/>
              </a:ext>
            </a:extLst>
          </p:cNvPr>
          <p:cNvGrpSpPr>
            <a:grpSpLocks/>
          </p:cNvGrpSpPr>
          <p:nvPr/>
        </p:nvGrpSpPr>
        <p:grpSpPr bwMode="auto">
          <a:xfrm>
            <a:off x="3552825" y="1484782"/>
            <a:ext cx="4876800" cy="952691"/>
            <a:chOff x="2334" y="1200"/>
            <a:chExt cx="3072" cy="444"/>
          </a:xfrm>
        </p:grpSpPr>
        <p:sp>
          <p:nvSpPr>
            <p:cNvPr id="7" name="AutoShape 7">
              <a:extLst>
                <a:ext uri="{FF2B5EF4-FFF2-40B4-BE49-F238E27FC236}">
                  <a16:creationId xmlns:a16="http://schemas.microsoft.com/office/drawing/2014/main" id="{4FE5A440-EF16-411B-B156-79B46E640845}"/>
                </a:ext>
              </a:extLst>
            </p:cNvPr>
            <p:cNvSpPr>
              <a:spLocks noChangeArrowheads="1"/>
            </p:cNvSpPr>
            <p:nvPr/>
          </p:nvSpPr>
          <p:spPr bwMode="gray">
            <a:xfrm>
              <a:off x="2334" y="1200"/>
              <a:ext cx="3072" cy="444"/>
            </a:xfrm>
            <a:prstGeom prst="roundRect">
              <a:avLst>
                <a:gd name="adj" fmla="val 10889"/>
              </a:avLst>
            </a:prstGeom>
            <a:solidFill>
              <a:schemeClr val="accent2">
                <a:lumMod val="40000"/>
                <a:lumOff val="60000"/>
              </a:schemeClr>
            </a:solidFill>
            <a:ln w="38100">
              <a:noFill/>
              <a:round/>
              <a:headEnd/>
              <a:tailEnd/>
            </a:ln>
            <a:effectLst/>
          </p:spPr>
          <p:txBody>
            <a:bodyPr wrap="none" anchor="ctr"/>
            <a:lstStyle/>
            <a:p>
              <a:endParaRPr lang="zh-CN" altLang="en-US" dirty="0"/>
            </a:p>
          </p:txBody>
        </p:sp>
        <p:sp>
          <p:nvSpPr>
            <p:cNvPr id="8" name="AutoShape 8">
              <a:extLst>
                <a:ext uri="{FF2B5EF4-FFF2-40B4-BE49-F238E27FC236}">
                  <a16:creationId xmlns:a16="http://schemas.microsoft.com/office/drawing/2014/main" id="{B01C5765-E1A9-4989-8336-FD7B22B59512}"/>
                </a:ext>
              </a:extLst>
            </p:cNvPr>
            <p:cNvSpPr>
              <a:spLocks noChangeArrowheads="1"/>
            </p:cNvSpPr>
            <p:nvPr/>
          </p:nvSpPr>
          <p:spPr bwMode="gray">
            <a:xfrm>
              <a:off x="2334" y="1309"/>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grpSp>
        <p:nvGrpSpPr>
          <p:cNvPr id="9" name="Group 9">
            <a:extLst>
              <a:ext uri="{FF2B5EF4-FFF2-40B4-BE49-F238E27FC236}">
                <a16:creationId xmlns:a16="http://schemas.microsoft.com/office/drawing/2014/main" id="{E99C9CF0-3C52-4071-B48C-D53666079BA8}"/>
              </a:ext>
            </a:extLst>
          </p:cNvPr>
          <p:cNvGrpSpPr>
            <a:grpSpLocks/>
          </p:cNvGrpSpPr>
          <p:nvPr/>
        </p:nvGrpSpPr>
        <p:grpSpPr bwMode="auto">
          <a:xfrm>
            <a:off x="3505200" y="2636185"/>
            <a:ext cx="4924425" cy="1973757"/>
            <a:chOff x="2304" y="2058"/>
            <a:chExt cx="3102" cy="774"/>
          </a:xfrm>
        </p:grpSpPr>
        <p:sp>
          <p:nvSpPr>
            <p:cNvPr id="10" name="AutoShape 10">
              <a:extLst>
                <a:ext uri="{FF2B5EF4-FFF2-40B4-BE49-F238E27FC236}">
                  <a16:creationId xmlns:a16="http://schemas.microsoft.com/office/drawing/2014/main" id="{C7055559-C52D-4F47-A557-03CB6437C3B7}"/>
                </a:ext>
              </a:extLst>
            </p:cNvPr>
            <p:cNvSpPr>
              <a:spLocks noChangeArrowheads="1"/>
            </p:cNvSpPr>
            <p:nvPr/>
          </p:nvSpPr>
          <p:spPr bwMode="gray">
            <a:xfrm>
              <a:off x="2334" y="2058"/>
              <a:ext cx="3072" cy="774"/>
            </a:xfrm>
            <a:prstGeom prst="roundRect">
              <a:avLst>
                <a:gd name="adj" fmla="val 10889"/>
              </a:avLst>
            </a:prstGeom>
            <a:solidFill>
              <a:schemeClr val="accent5">
                <a:lumMod val="40000"/>
                <a:lumOff val="60000"/>
              </a:schemeClr>
            </a:solidFill>
            <a:ln w="38100">
              <a:noFill/>
              <a:round/>
              <a:headEnd/>
              <a:tailEnd/>
            </a:ln>
            <a:effectLst/>
          </p:spPr>
          <p:txBody>
            <a:bodyPr wrap="none" anchor="ctr"/>
            <a:lstStyle/>
            <a:p>
              <a:endParaRPr lang="zh-CN" altLang="en-US" dirty="0"/>
            </a:p>
          </p:txBody>
        </p:sp>
        <p:sp>
          <p:nvSpPr>
            <p:cNvPr id="11" name="AutoShape 11">
              <a:extLst>
                <a:ext uri="{FF2B5EF4-FFF2-40B4-BE49-F238E27FC236}">
                  <a16:creationId xmlns:a16="http://schemas.microsoft.com/office/drawing/2014/main" id="{2CEEBBF4-0BC4-4C9E-9143-8A0728F6F295}"/>
                </a:ext>
              </a:extLst>
            </p:cNvPr>
            <p:cNvSpPr>
              <a:spLocks noChangeArrowheads="1"/>
            </p:cNvSpPr>
            <p:nvPr/>
          </p:nvSpPr>
          <p:spPr bwMode="gray">
            <a:xfrm>
              <a:off x="2304" y="2352"/>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grpSp>
        <p:nvGrpSpPr>
          <p:cNvPr id="12" name="Group 12">
            <a:extLst>
              <a:ext uri="{FF2B5EF4-FFF2-40B4-BE49-F238E27FC236}">
                <a16:creationId xmlns:a16="http://schemas.microsoft.com/office/drawing/2014/main" id="{5650F386-E451-4755-89C5-F7526465BFAC}"/>
              </a:ext>
            </a:extLst>
          </p:cNvPr>
          <p:cNvGrpSpPr>
            <a:grpSpLocks/>
          </p:cNvGrpSpPr>
          <p:nvPr/>
        </p:nvGrpSpPr>
        <p:grpSpPr bwMode="auto">
          <a:xfrm>
            <a:off x="3505200" y="4797152"/>
            <a:ext cx="4924425" cy="1660773"/>
            <a:chOff x="2304" y="2880"/>
            <a:chExt cx="3102" cy="774"/>
          </a:xfrm>
        </p:grpSpPr>
        <p:sp>
          <p:nvSpPr>
            <p:cNvPr id="13" name="AutoShape 13">
              <a:extLst>
                <a:ext uri="{FF2B5EF4-FFF2-40B4-BE49-F238E27FC236}">
                  <a16:creationId xmlns:a16="http://schemas.microsoft.com/office/drawing/2014/main" id="{A74CDBB4-8937-47BD-AC56-5E3DF98B6DC4}"/>
                </a:ext>
              </a:extLst>
            </p:cNvPr>
            <p:cNvSpPr>
              <a:spLocks noChangeArrowheads="1"/>
            </p:cNvSpPr>
            <p:nvPr/>
          </p:nvSpPr>
          <p:spPr bwMode="gray">
            <a:xfrm>
              <a:off x="2334" y="2880"/>
              <a:ext cx="3072" cy="774"/>
            </a:xfrm>
            <a:prstGeom prst="roundRect">
              <a:avLst>
                <a:gd name="adj" fmla="val 10889"/>
              </a:avLst>
            </a:prstGeom>
            <a:solidFill>
              <a:schemeClr val="accent6">
                <a:lumMod val="40000"/>
                <a:lumOff val="60000"/>
              </a:schemeClr>
            </a:solidFill>
            <a:ln w="38100">
              <a:noFill/>
              <a:round/>
              <a:headEnd/>
              <a:tailEnd/>
            </a:ln>
            <a:effectLst/>
          </p:spPr>
          <p:txBody>
            <a:bodyPr wrap="none" anchor="ctr"/>
            <a:lstStyle/>
            <a:p>
              <a:endParaRPr lang="zh-CN" altLang="en-US"/>
            </a:p>
          </p:txBody>
        </p:sp>
        <p:sp>
          <p:nvSpPr>
            <p:cNvPr id="14" name="AutoShape 14">
              <a:extLst>
                <a:ext uri="{FF2B5EF4-FFF2-40B4-BE49-F238E27FC236}">
                  <a16:creationId xmlns:a16="http://schemas.microsoft.com/office/drawing/2014/main" id="{DF6D8BA9-084D-4191-938F-4225A0C6869B}"/>
                </a:ext>
              </a:extLst>
            </p:cNvPr>
            <p:cNvSpPr>
              <a:spLocks noChangeArrowheads="1"/>
            </p:cNvSpPr>
            <p:nvPr/>
          </p:nvSpPr>
          <p:spPr bwMode="gray">
            <a:xfrm>
              <a:off x="2304" y="3168"/>
              <a:ext cx="336" cy="240"/>
            </a:xfrm>
            <a:prstGeom prst="rightArrow">
              <a:avLst>
                <a:gd name="adj1" fmla="val 50000"/>
                <a:gd name="adj2" fmla="val 58333"/>
              </a:avLst>
            </a:prstGeom>
            <a:solidFill>
              <a:schemeClr val="bg1"/>
            </a:solidFill>
            <a:ln w="9525">
              <a:noFill/>
              <a:miter lim="800000"/>
              <a:headEnd/>
              <a:tailEnd/>
            </a:ln>
            <a:effectLst/>
          </p:spPr>
          <p:txBody>
            <a:bodyPr wrap="none" anchor="ctr"/>
            <a:lstStyle/>
            <a:p>
              <a:endParaRPr lang="zh-CN" altLang="en-US"/>
            </a:p>
          </p:txBody>
        </p:sp>
      </p:grpSp>
      <p:sp>
        <p:nvSpPr>
          <p:cNvPr id="15" name="Text Box 15">
            <a:extLst>
              <a:ext uri="{FF2B5EF4-FFF2-40B4-BE49-F238E27FC236}">
                <a16:creationId xmlns:a16="http://schemas.microsoft.com/office/drawing/2014/main" id="{3EEE60EF-7461-4F98-9040-201C5A5E45E9}"/>
              </a:ext>
            </a:extLst>
          </p:cNvPr>
          <p:cNvSpPr txBox="1">
            <a:spLocks noChangeArrowheads="1"/>
          </p:cNvSpPr>
          <p:nvPr/>
        </p:nvSpPr>
        <p:spPr bwMode="gray">
          <a:xfrm>
            <a:off x="3923928" y="4797152"/>
            <a:ext cx="4391025" cy="1633781"/>
          </a:xfrm>
          <a:prstGeom prst="rect">
            <a:avLst/>
          </a:prstGeom>
          <a:noFill/>
          <a:ln w="9525" algn="ctr">
            <a:noFill/>
            <a:miter lim="800000"/>
            <a:headEnd/>
            <a:tailEnd/>
          </a:ln>
          <a:effectLst/>
        </p:spPr>
        <p:txBody>
          <a:bodyPr wrap="square">
            <a:spAutoFit/>
          </a:bodyPr>
          <a:lstStyle/>
          <a:p>
            <a:pPr eaLnBrk="0" hangingPunct="0">
              <a:spcAft>
                <a:spcPts val="500"/>
              </a:spcAft>
            </a:pPr>
            <a:r>
              <a:rPr lang="zh-CN" altLang="en-US" sz="1600" dirty="0">
                <a:solidFill>
                  <a:srgbClr val="000000"/>
                </a:solidFill>
                <a:latin typeface="微软雅黑" panose="020B0503020204020204" pitchFamily="34" charset="-122"/>
                <a:ea typeface="微软雅黑" panose="020B0503020204020204" pitchFamily="34" charset="-122"/>
              </a:rPr>
              <a:t>部门规章层面</a:t>
            </a:r>
            <a:endParaRPr lang="en-US" altLang="zh-CN" sz="1600" dirty="0">
              <a:solidFill>
                <a:srgbClr val="000000"/>
              </a:solidFill>
              <a:latin typeface="微软雅黑" panose="020B0503020204020204" pitchFamily="34" charset="-122"/>
              <a:ea typeface="微软雅黑" panose="020B0503020204020204" pitchFamily="34" charset="-122"/>
            </a:endParaRPr>
          </a:p>
          <a:p>
            <a:pPr marL="285750" indent="-285750" eaLnBrk="0" hangingPunct="0">
              <a:spcAft>
                <a:spcPts val="500"/>
              </a:spcAft>
              <a:buFont typeface="Arial" panose="020B0604020202020204" pitchFamily="34" charset="0"/>
              <a:buChar char="•"/>
            </a:pPr>
            <a:r>
              <a:rPr lang="zh-CN" altLang="zh-CN" sz="1600" dirty="0">
                <a:solidFill>
                  <a:srgbClr val="000000"/>
                </a:solidFill>
                <a:latin typeface="微软雅黑" panose="020B0503020204020204" pitchFamily="34" charset="-122"/>
                <a:ea typeface="微软雅黑" panose="020B0503020204020204" pitchFamily="34" charset="-122"/>
              </a:rPr>
              <a:t>目前在公债发行、流通、转让及兑付中，只有财政部以通知形式下发的行政性规章或是财政部、中国人民银行、证监会联合或单独下发的有关公债或其他证券方面的规章及规范性文件。</a:t>
            </a:r>
          </a:p>
        </p:txBody>
      </p:sp>
      <p:sp>
        <p:nvSpPr>
          <p:cNvPr id="16" name="Text Box 16">
            <a:extLst>
              <a:ext uri="{FF2B5EF4-FFF2-40B4-BE49-F238E27FC236}">
                <a16:creationId xmlns:a16="http://schemas.microsoft.com/office/drawing/2014/main" id="{A8104F22-88E4-46FA-95D2-7C16FF14B492}"/>
              </a:ext>
            </a:extLst>
          </p:cNvPr>
          <p:cNvSpPr txBox="1">
            <a:spLocks noChangeArrowheads="1"/>
          </p:cNvSpPr>
          <p:nvPr/>
        </p:nvSpPr>
        <p:spPr bwMode="gray">
          <a:xfrm>
            <a:off x="3965129" y="2648501"/>
            <a:ext cx="4464496" cy="1880002"/>
          </a:xfrm>
          <a:prstGeom prst="rect">
            <a:avLst/>
          </a:prstGeom>
          <a:noFill/>
          <a:ln w="9525" algn="ctr">
            <a:noFill/>
            <a:miter lim="800000"/>
            <a:headEnd/>
            <a:tailEnd/>
          </a:ln>
          <a:effectLst/>
        </p:spPr>
        <p:txBody>
          <a:bodyPr wrap="square">
            <a:spAutoFit/>
          </a:bodyPr>
          <a:lstStyle/>
          <a:p>
            <a:pPr eaLnBrk="0" hangingPunct="0">
              <a:spcAft>
                <a:spcPts val="500"/>
              </a:spcAft>
            </a:pPr>
            <a:r>
              <a:rPr lang="zh-CN" altLang="en-US" sz="1600" dirty="0">
                <a:solidFill>
                  <a:srgbClr val="000000"/>
                </a:solidFill>
                <a:latin typeface="微软雅黑" panose="020B0503020204020204" pitchFamily="34" charset="-122"/>
                <a:ea typeface="微软雅黑" panose="020B0503020204020204" pitchFamily="34" charset="-122"/>
              </a:rPr>
              <a:t>行政法规层面</a:t>
            </a:r>
            <a:endParaRPr lang="en-US" altLang="zh-CN" sz="1600" dirty="0">
              <a:solidFill>
                <a:srgbClr val="000000"/>
              </a:solidFill>
              <a:latin typeface="微软雅黑" panose="020B0503020204020204" pitchFamily="34" charset="-122"/>
              <a:ea typeface="微软雅黑" panose="020B0503020204020204" pitchFamily="34" charset="-122"/>
            </a:endParaRPr>
          </a:p>
          <a:p>
            <a:pPr marL="285750" indent="-285750" eaLnBrk="0" hangingPunct="0">
              <a:spcAft>
                <a:spcPts val="500"/>
              </a:spcAft>
              <a:buFont typeface="Arial" panose="020B0604020202020204" pitchFamily="34" charset="0"/>
              <a:buChar char="•"/>
            </a:pPr>
            <a:r>
              <a:rPr lang="en-US" altLang="zh-CN" sz="1600" dirty="0">
                <a:solidFill>
                  <a:srgbClr val="000000"/>
                </a:solidFill>
                <a:latin typeface="微软雅黑" panose="020B0503020204020204" pitchFamily="34" charset="-122"/>
                <a:ea typeface="微软雅黑" panose="020B0503020204020204" pitchFamily="34" charset="-122"/>
              </a:rPr>
              <a:t>1992</a:t>
            </a:r>
            <a:r>
              <a:rPr lang="zh-CN" altLang="en-US"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3</a:t>
            </a:r>
            <a:r>
              <a:rPr lang="zh-CN" altLang="en-US" sz="1600" dirty="0">
                <a:solidFill>
                  <a:srgbClr val="000000"/>
                </a:solidFill>
                <a:latin typeface="微软雅黑" panose="020B0503020204020204" pitchFamily="34" charset="-122"/>
                <a:ea typeface="微软雅黑" panose="020B0503020204020204" pitchFamily="34" charset="-122"/>
              </a:rPr>
              <a:t>月</a:t>
            </a:r>
            <a:r>
              <a:rPr lang="en-US" altLang="zh-CN" sz="1600" dirty="0">
                <a:solidFill>
                  <a:srgbClr val="000000"/>
                </a:solidFill>
                <a:latin typeface="微软雅黑" panose="020B0503020204020204" pitchFamily="34" charset="-122"/>
                <a:ea typeface="微软雅黑" panose="020B0503020204020204" pitchFamily="34" charset="-122"/>
              </a:rPr>
              <a:t>18</a:t>
            </a:r>
            <a:r>
              <a:rPr lang="zh-CN" altLang="en-US" sz="1600" dirty="0">
                <a:solidFill>
                  <a:srgbClr val="000000"/>
                </a:solidFill>
                <a:latin typeface="微软雅黑" panose="020B0503020204020204" pitchFamily="34" charset="-122"/>
                <a:ea typeface="微软雅黑" panose="020B0503020204020204" pitchFamily="34" charset="-122"/>
              </a:rPr>
              <a:t>日由国务院颁布</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中华人民共和国国库券条例</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，该条例共</a:t>
            </a:r>
            <a:r>
              <a:rPr lang="en-US" altLang="zh-CN" sz="1600" dirty="0">
                <a:solidFill>
                  <a:srgbClr val="000000"/>
                </a:solidFill>
                <a:latin typeface="微软雅黑" panose="020B0503020204020204" pitchFamily="34" charset="-122"/>
                <a:ea typeface="微软雅黑" panose="020B0503020204020204" pitchFamily="34" charset="-122"/>
              </a:rPr>
              <a:t>14</a:t>
            </a:r>
            <a:r>
              <a:rPr lang="zh-CN" altLang="en-US" sz="1600" dirty="0">
                <a:solidFill>
                  <a:srgbClr val="000000"/>
                </a:solidFill>
                <a:latin typeface="微软雅黑" panose="020B0503020204020204" pitchFamily="34" charset="-122"/>
                <a:ea typeface="微软雅黑" panose="020B0503020204020204" pitchFamily="34" charset="-122"/>
              </a:rPr>
              <a:t>条（全文仅</a:t>
            </a:r>
            <a:r>
              <a:rPr lang="en-US" altLang="zh-CN" sz="1600" dirty="0">
                <a:solidFill>
                  <a:srgbClr val="000000"/>
                </a:solidFill>
                <a:latin typeface="微软雅黑" panose="020B0503020204020204" pitchFamily="34" charset="-122"/>
                <a:ea typeface="微软雅黑" panose="020B0503020204020204" pitchFamily="34" charset="-122"/>
              </a:rPr>
              <a:t>500</a:t>
            </a:r>
            <a:r>
              <a:rPr lang="zh-CN" altLang="en-US" sz="1600" dirty="0">
                <a:solidFill>
                  <a:srgbClr val="000000"/>
                </a:solidFill>
                <a:latin typeface="微软雅黑" panose="020B0503020204020204" pitchFamily="34" charset="-122"/>
                <a:ea typeface="微软雅黑" panose="020B0503020204020204" pitchFamily="34" charset="-122"/>
              </a:rPr>
              <a:t>字），对国库券的发行对象、计算单位、发行国债条件的确定、发行方式、偿还本息、流通、转让、抵押、筹集资金的使用、国债法律责任等都作了原则规定。</a:t>
            </a:r>
            <a:endParaRPr lang="en-US" altLang="zh-CN" sz="1600" dirty="0">
              <a:solidFill>
                <a:srgbClr val="000000"/>
              </a:solidFill>
              <a:latin typeface="微软雅黑" panose="020B0503020204020204" pitchFamily="34" charset="-122"/>
              <a:ea typeface="微软雅黑" panose="020B0503020204020204" pitchFamily="34" charset="-122"/>
            </a:endParaRPr>
          </a:p>
        </p:txBody>
      </p:sp>
      <p:sp>
        <p:nvSpPr>
          <p:cNvPr id="17" name="Text Box 17">
            <a:extLst>
              <a:ext uri="{FF2B5EF4-FFF2-40B4-BE49-F238E27FC236}">
                <a16:creationId xmlns:a16="http://schemas.microsoft.com/office/drawing/2014/main" id="{423DAED0-034D-4B58-9E21-3CD38FF59446}"/>
              </a:ext>
            </a:extLst>
          </p:cNvPr>
          <p:cNvSpPr txBox="1">
            <a:spLocks noChangeArrowheads="1"/>
          </p:cNvSpPr>
          <p:nvPr/>
        </p:nvSpPr>
        <p:spPr bwMode="gray">
          <a:xfrm>
            <a:off x="4038600" y="1507187"/>
            <a:ext cx="4391025" cy="895117"/>
          </a:xfrm>
          <a:prstGeom prst="rect">
            <a:avLst/>
          </a:prstGeom>
          <a:noFill/>
          <a:ln w="9525" algn="ctr">
            <a:noFill/>
            <a:miter lim="800000"/>
            <a:headEnd/>
            <a:tailEnd/>
          </a:ln>
          <a:effectLst/>
        </p:spPr>
        <p:txBody>
          <a:bodyPr wrap="square">
            <a:spAutoFit/>
          </a:bodyPr>
          <a:lstStyle/>
          <a:p>
            <a:pPr eaLnBrk="0" hangingPunct="0">
              <a:spcAft>
                <a:spcPts val="500"/>
              </a:spcAft>
            </a:pPr>
            <a:r>
              <a:rPr lang="zh-CN" altLang="en-US" sz="1600" dirty="0">
                <a:solidFill>
                  <a:srgbClr val="000000"/>
                </a:solidFill>
                <a:latin typeface="微软雅黑" panose="020B0503020204020204" pitchFamily="34" charset="-122"/>
                <a:ea typeface="微软雅黑" panose="020B0503020204020204" pitchFamily="34" charset="-122"/>
              </a:rPr>
              <a:t>法律层面</a:t>
            </a:r>
            <a:endParaRPr lang="en-US" altLang="zh-CN" sz="1600" dirty="0">
              <a:solidFill>
                <a:srgbClr val="000000"/>
              </a:solidFill>
              <a:latin typeface="微软雅黑" panose="020B0503020204020204" pitchFamily="34" charset="-122"/>
              <a:ea typeface="微软雅黑" panose="020B0503020204020204" pitchFamily="34" charset="-122"/>
            </a:endParaRPr>
          </a:p>
          <a:p>
            <a:pPr marL="285750" indent="-285750" eaLnBrk="0" hangingPunct="0">
              <a:spcAft>
                <a:spcPts val="500"/>
              </a:spcAft>
              <a:buFont typeface="Arial" panose="020B0604020202020204" pitchFamily="34" charset="0"/>
              <a:buChar char="•"/>
            </a:pPr>
            <a:r>
              <a:rPr lang="zh-CN" altLang="zh-CN" sz="1600" dirty="0">
                <a:solidFill>
                  <a:srgbClr val="000000"/>
                </a:solidFill>
                <a:latin typeface="微软雅黑" panose="020B0503020204020204" pitchFamily="34" charset="-122"/>
                <a:ea typeface="微软雅黑" panose="020B0503020204020204" pitchFamily="34" charset="-122"/>
              </a:rPr>
              <a:t>目前，我国尚缺乏一部专项系统规范公债管理的基本法律。</a:t>
            </a:r>
          </a:p>
        </p:txBody>
      </p:sp>
    </p:spTree>
    <p:extLst>
      <p:ext uri="{BB962C8B-B14F-4D97-AF65-F5344CB8AC3E}">
        <p14:creationId xmlns:p14="http://schemas.microsoft.com/office/powerpoint/2010/main" val="1157727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81854" y="1988840"/>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313850" y="1824002"/>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公债的含义</a:t>
              </a:r>
            </a:p>
          </p:txBody>
        </p:sp>
      </p:grpSp>
      <p:grpSp>
        <p:nvGrpSpPr>
          <p:cNvPr id="35" name="组合 34"/>
          <p:cNvGrpSpPr>
            <a:grpSpLocks/>
          </p:cNvGrpSpPr>
          <p:nvPr/>
        </p:nvGrpSpPr>
        <p:grpSpPr bwMode="auto">
          <a:xfrm>
            <a:off x="1881854" y="3331903"/>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关于公债含义的几点争议</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81854" y="4700055"/>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我国关于公债的法律法规</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spTree>
    <p:extLst>
      <p:ext uri="{BB962C8B-B14F-4D97-AF65-F5344CB8AC3E}">
        <p14:creationId xmlns:p14="http://schemas.microsoft.com/office/powerpoint/2010/main" val="170254315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032D9D-443D-4F3B-9364-C891283C2504}"/>
              </a:ext>
            </a:extLst>
          </p:cNvPr>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3" name="Rectangle 2">
            <a:extLst>
              <a:ext uri="{FF2B5EF4-FFF2-40B4-BE49-F238E27FC236}">
                <a16:creationId xmlns:a16="http://schemas.microsoft.com/office/drawing/2014/main" id="{35C89F05-1D12-40D4-9BB5-1CAC7550BC9B}"/>
              </a:ext>
            </a:extLst>
          </p:cNvPr>
          <p:cNvSpPr>
            <a:spLocks noChangeArrowheads="1"/>
          </p:cNvSpPr>
          <p:nvPr/>
        </p:nvSpPr>
        <p:spPr bwMode="auto">
          <a:xfrm>
            <a:off x="539552" y="844600"/>
            <a:ext cx="8075240" cy="2221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ct val="100000"/>
              </a:lnSpc>
              <a:spcBef>
                <a:spcPts val="1000"/>
              </a:spcBef>
              <a:spcAft>
                <a:spcPct val="0"/>
              </a:spcAft>
              <a:buClrTx/>
              <a:buSzTx/>
              <a:buFontTx/>
              <a:buNone/>
              <a:tabLst/>
            </a:pP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公债是国家取得财政收入的一种特殊形式，具有弥补财政赤字、筹集建设资金、实施宏观调控与提供金融职能等四大功能</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。与税收相比，公债具有自愿性、有偿性与灵活性的特征。</a:t>
            </a: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266700" algn="just" defTabSz="914400" rtl="0" eaLnBrk="0" fontAlgn="base" latinLnBrk="0" hangingPunct="0">
              <a:lnSpc>
                <a:spcPct val="100000"/>
              </a:lnSpc>
              <a:spcBef>
                <a:spcPts val="1000"/>
              </a:spcBef>
              <a:spcAft>
                <a:spcPct val="0"/>
              </a:spcAft>
              <a:buClrTx/>
              <a:buSzTx/>
              <a:buFontTx/>
              <a:buNone/>
              <a:tabLst/>
            </a:pP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在现代社会，世界各国越来越倚重于公债筹资手段，政府的债务管理也成为全社会关注的焦点。</a:t>
            </a:r>
            <a:r>
              <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长期以来，全球化竞争加剧，发达国家面临资本外流、产业空心化的不利形势，税收课征日趋困难，无论是经济繁荣，还是经济萧条，财政无一例外是赤字，政府债务余额像滚雪球一样越来越大。</a:t>
            </a: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4" name="图表 3">
            <a:extLst>
              <a:ext uri="{FF2B5EF4-FFF2-40B4-BE49-F238E27FC236}">
                <a16:creationId xmlns:a16="http://schemas.microsoft.com/office/drawing/2014/main" id="{DC915A6E-38E6-43CB-97CE-7DE542F48C5C}"/>
              </a:ext>
            </a:extLst>
          </p:cNvPr>
          <p:cNvGraphicFramePr/>
          <p:nvPr>
            <p:extLst>
              <p:ext uri="{D42A27DB-BD31-4B8C-83A1-F6EECF244321}">
                <p14:modId xmlns:p14="http://schemas.microsoft.com/office/powerpoint/2010/main" val="3045735022"/>
              </p:ext>
            </p:extLst>
          </p:nvPr>
        </p:nvGraphicFramePr>
        <p:xfrm>
          <a:off x="1988609" y="2780928"/>
          <a:ext cx="5447134" cy="238782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3">
            <a:extLst>
              <a:ext uri="{FF2B5EF4-FFF2-40B4-BE49-F238E27FC236}">
                <a16:creationId xmlns:a16="http://schemas.microsoft.com/office/drawing/2014/main" id="{DFF934F9-3A5D-47BD-94C8-9EC6C2D8F0F5}"/>
              </a:ext>
            </a:extLst>
          </p:cNvPr>
          <p:cNvSpPr>
            <a:spLocks noChangeArrowheads="1"/>
          </p:cNvSpPr>
          <p:nvPr/>
        </p:nvSpPr>
        <p:spPr bwMode="auto">
          <a:xfrm>
            <a:off x="611560" y="5633074"/>
            <a:ext cx="807524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ct val="100000"/>
              </a:lnSpc>
              <a:spcBef>
                <a:spcPct val="0"/>
              </a:spcBef>
              <a:spcAft>
                <a:spcPct val="0"/>
              </a:spcAft>
              <a:buClrTx/>
              <a:buSzTx/>
              <a:buFontTx/>
              <a:buNone/>
              <a:tabLst/>
            </a:pP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政府过度举债可能导致偿债危机。当经济陷入危机时，政府可以实施扩张性财政政策来刺激经济增长，而当政府自身陷入债务危机时，可能就非常被动，甚至束手无策。从这个角度来看，完善和健全政府债务管理是世界各国财政部门面临的新问题。</a:t>
            </a: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E9CD14B5-3ABF-4928-8EA0-D6389E7EAA71}"/>
              </a:ext>
            </a:extLst>
          </p:cNvPr>
          <p:cNvSpPr txBox="1"/>
          <p:nvPr/>
        </p:nvSpPr>
        <p:spPr>
          <a:xfrm>
            <a:off x="2583391" y="5211851"/>
            <a:ext cx="4572000" cy="307777"/>
          </a:xfrm>
          <a:prstGeom prst="rect">
            <a:avLst/>
          </a:prstGeom>
          <a:noFill/>
        </p:spPr>
        <p:txBody>
          <a:bodyPr wrap="square">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1.1  OECD</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组织成员国政府债务占</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GDP</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的比例</a:t>
            </a:r>
            <a:endPar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5912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公债的含义</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36" name="文本框 35">
            <a:extLst>
              <a:ext uri="{FF2B5EF4-FFF2-40B4-BE49-F238E27FC236}">
                <a16:creationId xmlns:a16="http://schemas.microsoft.com/office/drawing/2014/main" id="{37202DA9-A571-4B41-90B2-FC25363D25E9}"/>
              </a:ext>
            </a:extLst>
          </p:cNvPr>
          <p:cNvSpPr txBox="1"/>
          <p:nvPr/>
        </p:nvSpPr>
        <p:spPr>
          <a:xfrm>
            <a:off x="755576" y="2708920"/>
            <a:ext cx="33123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（一）广义的公债</a:t>
            </a:r>
            <a:endParaRPr lang="en-US" altLang="zh-CN" sz="2400" b="1"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32533B89-ACC8-445F-801D-606DA8E065E8}"/>
              </a:ext>
            </a:extLst>
          </p:cNvPr>
          <p:cNvSpPr txBox="1"/>
          <p:nvPr/>
        </p:nvSpPr>
        <p:spPr>
          <a:xfrm>
            <a:off x="613537" y="3286248"/>
            <a:ext cx="8073263" cy="3023072"/>
          </a:xfrm>
          <a:prstGeom prst="rect">
            <a:avLst/>
          </a:prstGeom>
          <a:noFill/>
        </p:spPr>
        <p:txBody>
          <a:bodyPr wrap="square">
            <a:spAutoFit/>
          </a:bodyPr>
          <a:lstStyle/>
          <a:p>
            <a:pPr indent="266700" algn="just">
              <a:lnSpc>
                <a:spcPts val="2300"/>
              </a:lnSpc>
            </a:pP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公债是广义政府（公共部门）的借贷需求。</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公债范围限定于整个公共部门对私人部门以及一国公共部门对外国经济主体（包括外国公共部门和各种私人部门）的负债。</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300"/>
              </a:lnSpc>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国际货币基金组织把广义政府（公共部门）分为五个统计口径（</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Government levels</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，简称</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GL</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lvl="0" indent="-342900" algn="l">
              <a:lnSpc>
                <a:spcPts val="2300"/>
              </a:lnSpc>
              <a:buFont typeface="Wingdings" panose="05000000000000000000" pitchFamily="2" charset="2"/>
              <a:buChar char=""/>
            </a:pPr>
            <a:r>
              <a:rPr lang="en-US" altLang="zh-CN" sz="1800" kern="100" dirty="0">
                <a:solidFill>
                  <a:srgbClr val="000000"/>
                </a:solidFill>
                <a:effectLst/>
                <a:latin typeface="微软雅黑" panose="020B0503020204020204" pitchFamily="34" charset="-122"/>
                <a:ea typeface="微软雅黑" panose="020B0503020204020204" pitchFamily="34" charset="-122"/>
              </a:rPr>
              <a:t>GL1</a:t>
            </a:r>
            <a:r>
              <a:rPr lang="zh-CN" altLang="zh-CN" sz="1800" kern="100" dirty="0">
                <a:solidFill>
                  <a:srgbClr val="000000"/>
                </a:solidFill>
                <a:effectLst/>
                <a:latin typeface="微软雅黑" panose="020B0503020204020204" pitchFamily="34" charset="-122"/>
                <a:ea typeface="微软雅黑" panose="020B0503020204020204" pitchFamily="34" charset="-122"/>
              </a:rPr>
              <a:t>（中央政府预算内单位）；</a:t>
            </a:r>
            <a:endParaRPr lang="zh-CN" altLang="zh-CN" sz="1800" kern="100" dirty="0">
              <a:effectLst/>
              <a:latin typeface="微软雅黑" panose="020B0503020204020204" pitchFamily="34" charset="-122"/>
              <a:ea typeface="微软雅黑" panose="020B0503020204020204" pitchFamily="34" charset="-122"/>
            </a:endParaRPr>
          </a:p>
          <a:p>
            <a:pPr marL="342900" lvl="0" indent="-342900" algn="l">
              <a:lnSpc>
                <a:spcPts val="2300"/>
              </a:lnSpc>
              <a:buFont typeface="Wingdings" panose="05000000000000000000" pitchFamily="2" charset="2"/>
              <a:buChar char=""/>
            </a:pPr>
            <a:r>
              <a:rPr lang="en-US" altLang="zh-CN" sz="1800" kern="100" dirty="0">
                <a:solidFill>
                  <a:srgbClr val="000000"/>
                </a:solidFill>
                <a:effectLst/>
                <a:latin typeface="微软雅黑" panose="020B0503020204020204" pitchFamily="34" charset="-122"/>
                <a:ea typeface="微软雅黑" panose="020B0503020204020204" pitchFamily="34" charset="-122"/>
              </a:rPr>
              <a:t>GL2</a:t>
            </a:r>
            <a:r>
              <a:rPr lang="zh-CN" altLang="zh-CN" sz="1800" kern="100" dirty="0">
                <a:solidFill>
                  <a:srgbClr val="000000"/>
                </a:solidFill>
                <a:effectLst/>
                <a:latin typeface="微软雅黑" panose="020B0503020204020204" pitchFamily="34" charset="-122"/>
                <a:ea typeface="微软雅黑" panose="020B0503020204020204" pitchFamily="34" charset="-122"/>
              </a:rPr>
              <a:t>（</a:t>
            </a:r>
            <a:r>
              <a:rPr lang="en-US" altLang="zh-CN" sz="1800" kern="100" dirty="0">
                <a:solidFill>
                  <a:srgbClr val="000000"/>
                </a:solidFill>
                <a:effectLst/>
                <a:latin typeface="微软雅黑" panose="020B0503020204020204" pitchFamily="34" charset="-122"/>
                <a:ea typeface="微软雅黑" panose="020B0503020204020204" pitchFamily="34" charset="-122"/>
              </a:rPr>
              <a:t>GL1+</a:t>
            </a:r>
            <a:r>
              <a:rPr lang="zh-CN" altLang="zh-CN" sz="1800" kern="100" dirty="0">
                <a:solidFill>
                  <a:srgbClr val="000000"/>
                </a:solidFill>
                <a:effectLst/>
                <a:latin typeface="微软雅黑" panose="020B0503020204020204" pitchFamily="34" charset="-122"/>
                <a:ea typeface="微软雅黑" panose="020B0503020204020204" pitchFamily="34" charset="-122"/>
              </a:rPr>
              <a:t>预算外单位和社会保障基金）；</a:t>
            </a:r>
            <a:endParaRPr lang="zh-CN" altLang="zh-CN" sz="1800" kern="100" dirty="0">
              <a:effectLst/>
              <a:latin typeface="微软雅黑" panose="020B0503020204020204" pitchFamily="34" charset="-122"/>
              <a:ea typeface="微软雅黑" panose="020B0503020204020204" pitchFamily="34" charset="-122"/>
            </a:endParaRPr>
          </a:p>
          <a:p>
            <a:pPr marL="342900" lvl="0" indent="-342900" algn="l">
              <a:lnSpc>
                <a:spcPts val="2300"/>
              </a:lnSpc>
              <a:buFont typeface="Wingdings" panose="05000000000000000000" pitchFamily="2" charset="2"/>
              <a:buChar char=""/>
            </a:pPr>
            <a:r>
              <a:rPr lang="en-US" altLang="zh-CN" sz="1800" kern="100" dirty="0">
                <a:solidFill>
                  <a:srgbClr val="000000"/>
                </a:solidFill>
                <a:effectLst/>
                <a:latin typeface="微软雅黑" panose="020B0503020204020204" pitchFamily="34" charset="-122"/>
                <a:ea typeface="微软雅黑" panose="020B0503020204020204" pitchFamily="34" charset="-122"/>
              </a:rPr>
              <a:t>GL3</a:t>
            </a:r>
            <a:r>
              <a:rPr lang="zh-CN" altLang="zh-CN" sz="1800" kern="100" dirty="0">
                <a:solidFill>
                  <a:srgbClr val="000000"/>
                </a:solidFill>
                <a:effectLst/>
                <a:latin typeface="微软雅黑" panose="020B0503020204020204" pitchFamily="34" charset="-122"/>
                <a:ea typeface="微软雅黑" panose="020B0503020204020204" pitchFamily="34" charset="-122"/>
              </a:rPr>
              <a:t>（</a:t>
            </a:r>
            <a:r>
              <a:rPr lang="en-US" altLang="zh-CN" sz="1800" kern="100" dirty="0">
                <a:solidFill>
                  <a:srgbClr val="000000"/>
                </a:solidFill>
                <a:effectLst/>
                <a:latin typeface="微软雅黑" panose="020B0503020204020204" pitchFamily="34" charset="-122"/>
                <a:ea typeface="微软雅黑" panose="020B0503020204020204" pitchFamily="34" charset="-122"/>
              </a:rPr>
              <a:t>GL2 +</a:t>
            </a:r>
            <a:r>
              <a:rPr lang="zh-CN" altLang="zh-CN" sz="1800" kern="100" dirty="0">
                <a:solidFill>
                  <a:srgbClr val="000000"/>
                </a:solidFill>
                <a:effectLst/>
                <a:latin typeface="微软雅黑" panose="020B0503020204020204" pitchFamily="34" charset="-122"/>
                <a:ea typeface="微软雅黑" panose="020B0503020204020204" pitchFamily="34" charset="-122"/>
              </a:rPr>
              <a:t>州政府和地方政府）；</a:t>
            </a:r>
            <a:endParaRPr lang="zh-CN" altLang="zh-CN" sz="1800" kern="100" dirty="0">
              <a:effectLst/>
              <a:latin typeface="微软雅黑" panose="020B0503020204020204" pitchFamily="34" charset="-122"/>
              <a:ea typeface="微软雅黑" panose="020B0503020204020204" pitchFamily="34" charset="-122"/>
            </a:endParaRPr>
          </a:p>
          <a:p>
            <a:pPr marL="342900" lvl="0" indent="-342900" algn="l">
              <a:lnSpc>
                <a:spcPts val="2300"/>
              </a:lnSpc>
              <a:buFont typeface="Wingdings" panose="05000000000000000000" pitchFamily="2" charset="2"/>
              <a:buChar char=""/>
            </a:pPr>
            <a:r>
              <a:rPr lang="en-US" altLang="zh-CN" sz="1800" kern="100" dirty="0">
                <a:solidFill>
                  <a:srgbClr val="000000"/>
                </a:solidFill>
                <a:effectLst/>
                <a:latin typeface="微软雅黑" panose="020B0503020204020204" pitchFamily="34" charset="-122"/>
                <a:ea typeface="微软雅黑" panose="020B0503020204020204" pitchFamily="34" charset="-122"/>
              </a:rPr>
              <a:t>GL4</a:t>
            </a:r>
            <a:r>
              <a:rPr lang="zh-CN" altLang="zh-CN" sz="1800" kern="100" dirty="0">
                <a:solidFill>
                  <a:srgbClr val="000000"/>
                </a:solidFill>
                <a:effectLst/>
                <a:latin typeface="微软雅黑" panose="020B0503020204020204" pitchFamily="34" charset="-122"/>
                <a:ea typeface="微软雅黑" panose="020B0503020204020204" pitchFamily="34" charset="-122"/>
              </a:rPr>
              <a:t>（</a:t>
            </a:r>
            <a:r>
              <a:rPr lang="en-US" altLang="zh-CN" sz="1800" kern="100" dirty="0">
                <a:solidFill>
                  <a:srgbClr val="000000"/>
                </a:solidFill>
                <a:effectLst/>
                <a:latin typeface="微软雅黑" panose="020B0503020204020204" pitchFamily="34" charset="-122"/>
                <a:ea typeface="微软雅黑" panose="020B0503020204020204" pitchFamily="34" charset="-122"/>
              </a:rPr>
              <a:t>GL3+</a:t>
            </a:r>
            <a:r>
              <a:rPr lang="zh-CN" altLang="zh-CN" sz="1800" kern="100" dirty="0">
                <a:solidFill>
                  <a:srgbClr val="000000"/>
                </a:solidFill>
                <a:effectLst/>
                <a:latin typeface="微软雅黑" panose="020B0503020204020204" pitchFamily="34" charset="-122"/>
                <a:ea typeface="微软雅黑" panose="020B0503020204020204" pitchFamily="34" charset="-122"/>
              </a:rPr>
              <a:t>国有非金融企业）；</a:t>
            </a:r>
            <a:endParaRPr lang="zh-CN" altLang="zh-CN" sz="1800" kern="100" dirty="0">
              <a:effectLst/>
              <a:latin typeface="微软雅黑" panose="020B0503020204020204" pitchFamily="34" charset="-122"/>
              <a:ea typeface="微软雅黑" panose="020B0503020204020204" pitchFamily="34" charset="-122"/>
            </a:endParaRPr>
          </a:p>
          <a:p>
            <a:pPr marL="342900" lvl="0" indent="-342900" algn="l">
              <a:lnSpc>
                <a:spcPts val="2300"/>
              </a:lnSpc>
              <a:buFont typeface="Wingdings" panose="05000000000000000000" pitchFamily="2" charset="2"/>
              <a:buChar char=""/>
            </a:pPr>
            <a:r>
              <a:rPr lang="en-US" altLang="zh-CN" sz="1800" kern="100" dirty="0">
                <a:solidFill>
                  <a:srgbClr val="000000"/>
                </a:solidFill>
                <a:effectLst/>
                <a:latin typeface="微软雅黑" panose="020B0503020204020204" pitchFamily="34" charset="-122"/>
                <a:ea typeface="微软雅黑" panose="020B0503020204020204" pitchFamily="34" charset="-122"/>
              </a:rPr>
              <a:t>GL5</a:t>
            </a:r>
            <a:r>
              <a:rPr lang="zh-CN" altLang="zh-CN" sz="1800" kern="100" dirty="0">
                <a:solidFill>
                  <a:srgbClr val="000000"/>
                </a:solidFill>
                <a:effectLst/>
                <a:latin typeface="微软雅黑" panose="020B0503020204020204" pitchFamily="34" charset="-122"/>
                <a:ea typeface="微软雅黑" panose="020B0503020204020204" pitchFamily="34" charset="-122"/>
              </a:rPr>
              <a:t>（</a:t>
            </a:r>
            <a:r>
              <a:rPr lang="en-US" altLang="zh-CN" sz="1800" kern="100" dirty="0">
                <a:solidFill>
                  <a:srgbClr val="000000"/>
                </a:solidFill>
                <a:effectLst/>
                <a:latin typeface="微软雅黑" panose="020B0503020204020204" pitchFamily="34" charset="-122"/>
                <a:ea typeface="微软雅黑" panose="020B0503020204020204" pitchFamily="34" charset="-122"/>
              </a:rPr>
              <a:t>GL4+</a:t>
            </a:r>
            <a:r>
              <a:rPr lang="zh-CN" altLang="zh-CN" sz="1800" kern="100" dirty="0">
                <a:solidFill>
                  <a:srgbClr val="000000"/>
                </a:solidFill>
                <a:effectLst/>
                <a:latin typeface="微软雅黑" panose="020B0503020204020204" pitchFamily="34" charset="-122"/>
                <a:ea typeface="微软雅黑" panose="020B0503020204020204" pitchFamily="34" charset="-122"/>
              </a:rPr>
              <a:t>国有金融企业）。</a:t>
            </a:r>
            <a:endParaRPr lang="zh-CN" altLang="zh-CN" sz="1800" kern="100" dirty="0">
              <a:effectLst/>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D80ECF65-30E7-4802-A6D8-C0A286FD5445}"/>
              </a:ext>
            </a:extLst>
          </p:cNvPr>
          <p:cNvSpPr txBox="1"/>
          <p:nvPr/>
        </p:nvSpPr>
        <p:spPr>
          <a:xfrm>
            <a:off x="539553" y="966775"/>
            <a:ext cx="8073264" cy="1670137"/>
          </a:xfrm>
          <a:prstGeom prst="rect">
            <a:avLst/>
          </a:prstGeom>
          <a:noFill/>
        </p:spPr>
        <p:txBody>
          <a:bodyPr wrap="square">
            <a:spAutoFit/>
          </a:bodyPr>
          <a:lstStyle/>
          <a:p>
            <a:pPr indent="266700" algn="just">
              <a:lnSpc>
                <a:spcPts val="2500"/>
              </a:lnSpc>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在信用经济高度发展的今天，为某种需要而举债已成为十分普遍的经济现象。举债的主体主要有两类：一是私人和私营企业，二是公共部门。大体上讲，私人和私营企业举借的债务称为民间债务或私债，</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政府（或公共部门）举借的债务称为公债</a:t>
            </a:r>
            <a:r>
              <a:rPr lang="zh-CN" altLang="zh-CN" sz="1800"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solidFill>
                <a:srgbClr val="C00000"/>
              </a:solidFill>
              <a:effectLst/>
              <a:latin typeface="微软雅黑" panose="020B0503020204020204" pitchFamily="34" charset="-122"/>
              <a:ea typeface="微软雅黑" panose="020B0503020204020204" pitchFamily="34" charset="-122"/>
              <a:cs typeface="Tahoma" panose="020B0604030504040204" pitchFamily="34" charset="0"/>
            </a:endParaRPr>
          </a:p>
          <a:p>
            <a:pPr indent="266700">
              <a:lnSpc>
                <a:spcPts val="2500"/>
              </a:lnSpc>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对公债（</a:t>
            </a:r>
            <a:r>
              <a:rPr lang="en-US" altLang="zh-CN" sz="18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public debt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）含义的理解，主要有以下两种：</a:t>
            </a:r>
            <a:endParaRPr lang="zh-CN" altLang="zh-CN" sz="18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val="1620020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B2BB775-84DE-40B9-BAA6-377AF9611775}"/>
              </a:ext>
            </a:extLst>
          </p:cNvPr>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4" name="文本框 3">
            <a:extLst>
              <a:ext uri="{FF2B5EF4-FFF2-40B4-BE49-F238E27FC236}">
                <a16:creationId xmlns:a16="http://schemas.microsoft.com/office/drawing/2014/main" id="{3D24D9E8-7C39-440E-A49F-2F6FAB37ADBC}"/>
              </a:ext>
            </a:extLst>
          </p:cNvPr>
          <p:cNvSpPr txBox="1"/>
          <p:nvPr/>
        </p:nvSpPr>
        <p:spPr>
          <a:xfrm>
            <a:off x="755576" y="1052736"/>
            <a:ext cx="7848872" cy="5132624"/>
          </a:xfrm>
          <a:prstGeom prst="rect">
            <a:avLst/>
          </a:prstGeom>
          <a:noFill/>
        </p:spPr>
        <p:txBody>
          <a:bodyPr wrap="square">
            <a:spAutoFit/>
          </a:bodyPr>
          <a:lstStyle/>
          <a:p>
            <a:pPr marL="285750" indent="-285750" algn="just">
              <a:lnSpc>
                <a:spcPts val="2500"/>
              </a:lnSpc>
              <a:spcAft>
                <a:spcPts val="15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公债不包括政府向非营利的国有企业和事业单位的借款，因为它不改变整个公共部门所能支配的资源总量，它只是资金在公共部门内部的调剂。</a:t>
            </a:r>
            <a:endParaRPr lang="en-US" altLang="zh-CN"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5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非营利的国有企业和事业单位的借款，也应算入广义的公债。</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一般而言，以盈利为目的的国有企业的债务不计入公共部门债务</a:t>
            </a:r>
            <a:r>
              <a:rPr lang="zh-CN" altLang="en-US"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这些国有企业在市场中与民营企业、外资企业公平竞争，并没有凭借行政权力，在市场中融资也是依靠自身的信用，政府并未对其债务进行担保。</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各级政府以股东身份凭出资额分享国有企业的收益，并以其出资额为限，对企业经营承担责任。</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pP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pPr>
            <a:r>
              <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此外，政府有不同的级次，它们虽然都属于公共部门，但有各自的独立性，如各自的预算权、各自的收支体系等等。所以，它们相互之间发生的债务关系亦应归属公债范围。</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325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6F065CC-5C7E-42A5-870C-B061506A76F7}"/>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B97E988F-EA37-40DE-80BA-C4C9F1536E50}"/>
              </a:ext>
            </a:extLst>
          </p:cNvPr>
          <p:cNvSpPr txBox="1"/>
          <p:nvPr/>
        </p:nvSpPr>
        <p:spPr>
          <a:xfrm>
            <a:off x="935596" y="2121045"/>
            <a:ext cx="7272808" cy="2615909"/>
          </a:xfrm>
          <a:prstGeom prst="rect">
            <a:avLst/>
          </a:prstGeom>
          <a:noFill/>
        </p:spPr>
        <p:txBody>
          <a:bodyPr wrap="square">
            <a:spAutoFit/>
          </a:bodyPr>
          <a:lstStyle/>
          <a:p>
            <a:pPr indent="266700" algn="just">
              <a:lnSpc>
                <a:spcPts val="30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公债的债务主体是政府，它的分析起点应该建立在政府与非政府之分。因此，公债的范围限定于政府部门对本国非政府部门以及对外国经济主体的负债。</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30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我们可以近似地用下列公式把两个概念联系起来：</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3000"/>
              </a:lnSpc>
              <a:spcAft>
                <a:spcPts val="1000"/>
              </a:spcAft>
            </a:pP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公共部门债务＝政府债务</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政府之外的公共部门债务（或减去</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政府之外的公共部门积累</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A987262C-82F4-40EC-9D49-FB902F38AB79}"/>
              </a:ext>
            </a:extLst>
          </p:cNvPr>
          <p:cNvSpPr txBox="1"/>
          <p:nvPr/>
        </p:nvSpPr>
        <p:spPr>
          <a:xfrm>
            <a:off x="611560" y="908720"/>
            <a:ext cx="33123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（二）狭义的公债</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0788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3C1A127-A5C3-4128-9181-072192CF2229}"/>
              </a:ext>
            </a:extLst>
          </p:cNvPr>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4" name="文本框 3">
            <a:extLst>
              <a:ext uri="{FF2B5EF4-FFF2-40B4-BE49-F238E27FC236}">
                <a16:creationId xmlns:a16="http://schemas.microsoft.com/office/drawing/2014/main" id="{C504AB7D-43A4-46A4-A0D1-7FEBF2BD1A88}"/>
              </a:ext>
            </a:extLst>
          </p:cNvPr>
          <p:cNvSpPr txBox="1"/>
          <p:nvPr/>
        </p:nvSpPr>
        <p:spPr>
          <a:xfrm>
            <a:off x="899592" y="1888930"/>
            <a:ext cx="7344816" cy="3208379"/>
          </a:xfrm>
          <a:prstGeom prst="rect">
            <a:avLst/>
          </a:prstGeom>
          <a:noFill/>
        </p:spPr>
        <p:txBody>
          <a:bodyPr wrap="square">
            <a:spAutoFit/>
          </a:bodyPr>
          <a:lstStyle/>
          <a:p>
            <a:pPr marL="285750" indent="-285750">
              <a:lnSpc>
                <a:spcPct val="150000"/>
              </a:lnSpc>
              <a:spcAft>
                <a:spcPts val="1000"/>
              </a:spcAft>
              <a:buFont typeface="Wingdings" panose="05000000000000000000" pitchFamily="2" charset="2"/>
              <a:buChar char="l"/>
            </a:pP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政府债务统计口径并不存在一个最优的标准。政府决策者、社会公众、投资者对政府债务的关注点有所不同，对政府债务统计口径的选择也有所不同。每一类债务统计口径都有其侧重点和应用价值。</a:t>
            </a:r>
            <a:endPar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1000"/>
              </a:spcAft>
              <a:buFont typeface="Wingdings" panose="05000000000000000000" pitchFamily="2" charset="2"/>
              <a:buChar char="l"/>
            </a:pPr>
            <a:endPar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1000"/>
              </a:spcAft>
              <a:buFont typeface="Wingdings" panose="05000000000000000000" pitchFamily="2" charset="2"/>
              <a:buChar char="l"/>
            </a:pP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由于有些债务的估值方法存在较大差异，统计范围过广反而会留下操纵空间。核心债务工具的范围较小，相对清晰，数据的可比性也会好一些。</a:t>
            </a:r>
            <a:endParaRPr lang="zh-CN" altLang="en-US"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57D9D2BA-76F3-409A-94C2-F90352986E05}"/>
              </a:ext>
            </a:extLst>
          </p:cNvPr>
          <p:cNvSpPr txBox="1"/>
          <p:nvPr/>
        </p:nvSpPr>
        <p:spPr>
          <a:xfrm>
            <a:off x="611560" y="908720"/>
            <a:ext cx="792088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a:t>
            </a:r>
            <a:r>
              <a:rPr lang="zh-CN" altLang="zh-CN" sz="2400" b="1" dirty="0">
                <a:latin typeface="微软雅黑" panose="020B0503020204020204" pitchFamily="34" charset="-122"/>
                <a:ea typeface="微软雅黑" panose="020B0503020204020204" pitchFamily="34" charset="-122"/>
              </a:rPr>
              <a:t>政府债务的统计口径取决于其用途，并非越大越好</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566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017B9ED-0702-4C25-9C91-57336B5D6D7F}"/>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4" name="文本框 3">
            <a:extLst>
              <a:ext uri="{FF2B5EF4-FFF2-40B4-BE49-F238E27FC236}">
                <a16:creationId xmlns:a16="http://schemas.microsoft.com/office/drawing/2014/main" id="{A7454491-1042-435C-BCDE-DA782F3F9923}"/>
              </a:ext>
            </a:extLst>
          </p:cNvPr>
          <p:cNvSpPr txBox="1"/>
          <p:nvPr/>
        </p:nvSpPr>
        <p:spPr>
          <a:xfrm>
            <a:off x="933380" y="1196752"/>
            <a:ext cx="7623720" cy="5260864"/>
          </a:xfrm>
          <a:prstGeom prst="rect">
            <a:avLst/>
          </a:prstGeom>
          <a:noFill/>
        </p:spPr>
        <p:txBody>
          <a:bodyPr wrap="square">
            <a:spAutoFit/>
          </a:bodyPr>
          <a:lstStyle/>
          <a:p>
            <a:pPr>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就理论体系来说，广义公债的概念更完整一些。因为它从公债定义出发，除了研究政府对私人部门债务外，还要分析国有企业等其他公共部门对私人部门的债务。</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但就现实运用来看，狭义公债更实际一些，因为我国的公共部门非常庞大，公立的高校、医院等的负债情况统计较为困难，政府也仅公布狭义口径的公债，讨论政府债务有数据上的便利性。</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本书讨论</a:t>
            </a:r>
            <a:r>
              <a:rPr lang="zh-CN" altLang="zh-CN" sz="1800" b="1" kern="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公债主要选择狭义范围</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总之，本书所说的公债包括：</a:t>
            </a:r>
            <a:endPar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）政府对企业负债；</a:t>
            </a:r>
            <a:endPar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）政府对公益团体负债；</a:t>
            </a:r>
            <a:endPar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）政府对个人负债；</a:t>
            </a:r>
            <a:endPar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）一级政府对另一级政府负债；</a:t>
            </a:r>
            <a:endPar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800" b="1"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）本国政府对外国的政府、企业、公益团体和个人的负债。</a:t>
            </a:r>
            <a:endParaRPr lang="zh-CN" altLang="en-US"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2929063-082D-4B6C-B4A4-86FCA1D0B2CA}"/>
              </a:ext>
            </a:extLst>
          </p:cNvPr>
          <p:cNvSpPr txBox="1"/>
          <p:nvPr/>
        </p:nvSpPr>
        <p:spPr>
          <a:xfrm>
            <a:off x="611560" y="764704"/>
            <a:ext cx="8640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小结</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0321216"/>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rgbClr val="000000"/>
    </a:dk1>
    <a:lt1>
      <a:srgbClr val="FFFFFF"/>
    </a:lt1>
    <a:dk2>
      <a:srgbClr val="000000"/>
    </a:dk2>
    <a:lt2>
      <a:srgbClr val="FFFFFF"/>
    </a:lt2>
    <a:accent1>
      <a:srgbClr val="E12339"/>
    </a:accent1>
    <a:accent2>
      <a:srgbClr val="ED7D31"/>
    </a:accent2>
    <a:accent3>
      <a:srgbClr val="A5A5A5"/>
    </a:accent3>
    <a:accent4>
      <a:srgbClr val="FFC000"/>
    </a:accent4>
    <a:accent5>
      <a:srgbClr val="4472C3"/>
    </a:accent5>
    <a:accent6>
      <a:srgbClr val="70AD47"/>
    </a:accent6>
    <a:hlink>
      <a:srgbClr val="04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4726</TotalTime>
  <Words>1722</Words>
  <Application>Microsoft Office PowerPoint</Application>
  <PresentationFormat>全屏显示(4:3)</PresentationFormat>
  <Paragraphs>106</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409</cp:revision>
  <cp:lastPrinted>2019-09-09T08:25:06Z</cp:lastPrinted>
  <dcterms:created xsi:type="dcterms:W3CDTF">2014-10-28T12:04:15Z</dcterms:created>
  <dcterms:modified xsi:type="dcterms:W3CDTF">2020-08-15T04:42:33Z</dcterms:modified>
</cp:coreProperties>
</file>