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2"/>
  </p:notesMasterIdLst>
  <p:handoutMasterIdLst>
    <p:handoutMasterId r:id="rId33"/>
  </p:handoutMasterIdLst>
  <p:sldIdLst>
    <p:sldId id="395" r:id="rId2"/>
    <p:sldId id="361" r:id="rId3"/>
    <p:sldId id="367" r:id="rId4"/>
    <p:sldId id="396" r:id="rId5"/>
    <p:sldId id="397" r:id="rId6"/>
    <p:sldId id="398" r:id="rId7"/>
    <p:sldId id="399" r:id="rId8"/>
    <p:sldId id="400" r:id="rId9"/>
    <p:sldId id="401" r:id="rId10"/>
    <p:sldId id="402" r:id="rId11"/>
    <p:sldId id="403" r:id="rId12"/>
    <p:sldId id="404" r:id="rId13"/>
    <p:sldId id="405" r:id="rId14"/>
    <p:sldId id="407" r:id="rId15"/>
    <p:sldId id="408" r:id="rId16"/>
    <p:sldId id="409" r:id="rId17"/>
    <p:sldId id="410" r:id="rId18"/>
    <p:sldId id="411" r:id="rId19"/>
    <p:sldId id="412" r:id="rId20"/>
    <p:sldId id="413" r:id="rId21"/>
    <p:sldId id="414" r:id="rId22"/>
    <p:sldId id="415" r:id="rId23"/>
    <p:sldId id="416" r:id="rId24"/>
    <p:sldId id="417" r:id="rId25"/>
    <p:sldId id="418" r:id="rId26"/>
    <p:sldId id="419" r:id="rId27"/>
    <p:sldId id="421" r:id="rId28"/>
    <p:sldId id="422" r:id="rId29"/>
    <p:sldId id="423" r:id="rId30"/>
    <p:sldId id="424" r:id="rId31"/>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4441"/>
    <a:srgbClr val="883230"/>
    <a:srgbClr val="C45E5C"/>
    <a:srgbClr val="861C1C"/>
    <a:srgbClr val="FFFFFF"/>
    <a:srgbClr val="CE7674"/>
    <a:srgbClr val="912D2D"/>
    <a:srgbClr val="B8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94660"/>
  </p:normalViewPr>
  <p:slideViewPr>
    <p:cSldViewPr>
      <p:cViewPr varScale="1">
        <p:scale>
          <a:sx n="81" d="100"/>
          <a:sy n="81" d="100"/>
        </p:scale>
        <p:origin x="1517"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440A167-6DD1-40EE-B7AA-ADCE863D81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4"/>
            <a:srcRect/>
            <a:tile tx="0" ty="0" sx="100000" sy="100000" flip="none" algn="tl"/>
          </a:blipFill>
        </p:spPr>
      </p:pic>
      <p:sp>
        <p:nvSpPr>
          <p:cNvPr id="3" name="矩形 2">
            <a:extLst>
              <a:ext uri="{FF2B5EF4-FFF2-40B4-BE49-F238E27FC236}">
                <a16:creationId xmlns:a16="http://schemas.microsoft.com/office/drawing/2014/main" id="{DF47AA83-DBD1-44C5-98FB-A53BA946FBA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8" name="Picture 3"/>
          <p:cNvPicPr>
            <a:picLocks noChangeAspect="1" noChangeArrowheads="1"/>
          </p:cNvPicPr>
          <p:nvPr userDrawn="1"/>
        </p:nvPicPr>
        <p:blipFill>
          <a:blip r:embed="rId5"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44284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第八章：我国国债市场的现状与发展</a:t>
            </a:r>
          </a:p>
        </p:txBody>
      </p:sp>
      <p:pic>
        <p:nvPicPr>
          <p:cNvPr id="17" name="图片 16">
            <a:extLst>
              <a:ext uri="{FF2B5EF4-FFF2-40B4-BE49-F238E27FC236}">
                <a16:creationId xmlns:a16="http://schemas.microsoft.com/office/drawing/2014/main" id="{9F350299-9122-46A0-9E41-F17255A834FF}"/>
              </a:ext>
            </a:extLst>
          </p:cNvPr>
          <p:cNvPicPr>
            <a:picLocks noChangeAspect="1"/>
          </p:cNvPicPr>
          <p:nvPr userDrawn="1"/>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第八章  我国国债市场的现状与发展</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BF987B2-743B-4052-A542-5FE045DC3184}"/>
              </a:ext>
            </a:extLst>
          </p:cNvPr>
          <p:cNvSpPr>
            <a:spLocks noGrp="1"/>
          </p:cNvSpPr>
          <p:nvPr>
            <p:ph type="sldNum" sz="quarter" idx="12"/>
          </p:nvPr>
        </p:nvSpPr>
        <p:spPr/>
        <p:txBody>
          <a:bodyPr/>
          <a:lstStyle/>
          <a:p>
            <a:fld id="{F923ED49-D744-4066-8B28-E413A5EA25A0}" type="slidenum">
              <a:rPr lang="zh-CN" altLang="en-US" smtClean="0"/>
              <a:pPr/>
              <a:t>10</a:t>
            </a:fld>
            <a:endParaRPr lang="zh-CN" altLang="en-US"/>
          </a:p>
        </p:txBody>
      </p:sp>
      <p:sp>
        <p:nvSpPr>
          <p:cNvPr id="4" name="文本框 3">
            <a:extLst>
              <a:ext uri="{FF2B5EF4-FFF2-40B4-BE49-F238E27FC236}">
                <a16:creationId xmlns:a16="http://schemas.microsoft.com/office/drawing/2014/main" id="{CDC32D42-7985-4B5E-9AC9-253147D6E678}"/>
              </a:ext>
            </a:extLst>
          </p:cNvPr>
          <p:cNvSpPr txBox="1"/>
          <p:nvPr/>
        </p:nvSpPr>
        <p:spPr>
          <a:xfrm>
            <a:off x="324225" y="660557"/>
            <a:ext cx="6066675" cy="497957"/>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二、债券登记、托管、清算、结算机构</a:t>
            </a:r>
          </a:p>
        </p:txBody>
      </p:sp>
      <p:sp>
        <p:nvSpPr>
          <p:cNvPr id="6" name="文本框 5">
            <a:extLst>
              <a:ext uri="{FF2B5EF4-FFF2-40B4-BE49-F238E27FC236}">
                <a16:creationId xmlns:a16="http://schemas.microsoft.com/office/drawing/2014/main" id="{BA5D5DA0-F719-4517-AF6A-3FF54534F3E5}"/>
              </a:ext>
            </a:extLst>
          </p:cNvPr>
          <p:cNvSpPr txBox="1"/>
          <p:nvPr/>
        </p:nvSpPr>
        <p:spPr>
          <a:xfrm>
            <a:off x="611560" y="1158514"/>
            <a:ext cx="7787905" cy="5545749"/>
          </a:xfrm>
          <a:prstGeom prst="rect">
            <a:avLst/>
          </a:prstGeom>
          <a:noFill/>
        </p:spPr>
        <p:txBody>
          <a:bodyPr wrap="square" rtlCol="0">
            <a:spAutoFit/>
          </a:bodyPr>
          <a:lstStyle/>
          <a:p>
            <a:pPr indent="421200" algn="just">
              <a:lnSpc>
                <a:spcPct val="12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我国债券市场基本实现了债券登记、托管、清算和结算集中化的管理，相应的机构包括</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中央国债登记结算有限责任公司</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中国证券登记结算有限责任公司</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上海清算所</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20000"/>
              </a:lnSpc>
              <a:spcAft>
                <a:spcPts val="600"/>
              </a:spcAft>
            </a:pPr>
            <a:r>
              <a:rPr lang="zh-CN" altLang="en-US" sz="2000" b="1" kern="100" dirty="0">
                <a:effectLst/>
                <a:latin typeface="微软雅黑" panose="020B0503020204020204" pitchFamily="34" charset="-122"/>
                <a:ea typeface="微软雅黑" panose="020B0503020204020204" pitchFamily="34" charset="-122"/>
                <a:cs typeface="Times New Roman" panose="02020603050405020304" pitchFamily="18" charset="0"/>
              </a:rPr>
              <a:t>（一）中央国债登记结算有限责任公司</a:t>
            </a:r>
          </a:p>
          <a:p>
            <a:pPr indent="421200" algn="just">
              <a:lnSpc>
                <a:spcPct val="12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从托管体系看，中央国债登记结算有限责任公司（简称“中债登”）是中国债券市场的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总托管人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，直接托管银行间债券市场参与者的债券资产。中债登为全国债券市场提供国债、金融债券、企业债券和其他固定收益证券的登记、托管、交易结算等服务的国有独资金融机构，是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财政部唯一授权</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主持建立、运营全国国债托管系统的机构，是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中国人民银行指定</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的全国银行间债券市场债券登记、托管、结算机构和商业银行柜台记账式国债交易</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一级托管人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20000"/>
              </a:lnSpc>
              <a:spcAft>
                <a:spcPts val="600"/>
              </a:spcAft>
            </a:pPr>
            <a:r>
              <a:rPr lang="zh-CN" altLang="en-US" sz="2000" b="1" kern="100" dirty="0">
                <a:latin typeface="微软雅黑" panose="020B0503020204020204" pitchFamily="34" charset="-122"/>
                <a:ea typeface="微软雅黑" panose="020B0503020204020204" pitchFamily="34" charset="-122"/>
                <a:cs typeface="Times New Roman" panose="02020603050405020304" pitchFamily="18" charset="0"/>
              </a:rPr>
              <a:t>（二）中国证券登记结算公司</a:t>
            </a:r>
          </a:p>
          <a:p>
            <a:pPr indent="421200" algn="just">
              <a:lnSpc>
                <a:spcPct val="12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中国证券登记结算有限责任公司的主管部门是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中国证监会</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。上海、深圳证券交易所是公司的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两个股东</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，各持</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％的股份。中国结算承接了原来隶属于上海和深圳证券交易所的全部登记结算业务。中国结算的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主要职能</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为证券账户、结算账户的设立和管理；证券的存管和过户；证券持有人名册登记及权益登记；证券和资金的清算交收及相关管理；受发行人的委托派发证券权益；依法提供与证券登记结算业务有关的查询、信息、咨询和培训服务；以及中国证监会批准的其他业务。</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93635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B5A2618-001D-441D-861C-B58CCCEDE723}"/>
              </a:ext>
            </a:extLst>
          </p:cNvPr>
          <p:cNvSpPr>
            <a:spLocks noGrp="1"/>
          </p:cNvSpPr>
          <p:nvPr>
            <p:ph type="sldNum" sz="quarter" idx="12"/>
          </p:nvPr>
        </p:nvSpPr>
        <p:spPr/>
        <p:txBody>
          <a:bodyPr/>
          <a:lstStyle/>
          <a:p>
            <a:fld id="{F923ED49-D744-4066-8B28-E413A5EA25A0}" type="slidenum">
              <a:rPr lang="zh-CN" altLang="en-US" smtClean="0"/>
              <a:pPr/>
              <a:t>11</a:t>
            </a:fld>
            <a:endParaRPr lang="zh-CN" altLang="en-US"/>
          </a:p>
        </p:txBody>
      </p:sp>
      <p:sp>
        <p:nvSpPr>
          <p:cNvPr id="4" name="文本框 3">
            <a:extLst>
              <a:ext uri="{FF2B5EF4-FFF2-40B4-BE49-F238E27FC236}">
                <a16:creationId xmlns:a16="http://schemas.microsoft.com/office/drawing/2014/main" id="{18A345AE-400A-4543-83C1-DA7207FDB45E}"/>
              </a:ext>
            </a:extLst>
          </p:cNvPr>
          <p:cNvSpPr txBox="1"/>
          <p:nvPr/>
        </p:nvSpPr>
        <p:spPr>
          <a:xfrm>
            <a:off x="611560" y="908720"/>
            <a:ext cx="7787905" cy="4727063"/>
          </a:xfrm>
          <a:prstGeom prst="rect">
            <a:avLst/>
          </a:prstGeom>
          <a:noFill/>
        </p:spPr>
        <p:txBody>
          <a:bodyPr wrap="square" rtlCol="0">
            <a:spAutoFit/>
          </a:bodyPr>
          <a:lstStyle/>
          <a:p>
            <a:pPr indent="421200" algn="just">
              <a:lnSpc>
                <a:spcPct val="150000"/>
              </a:lnSpc>
              <a:spcAft>
                <a:spcPts val="600"/>
              </a:spcAft>
            </a:pPr>
            <a:r>
              <a:rPr lang="zh-CN" altLang="en-US" sz="2000" b="1" kern="100" dirty="0">
                <a:latin typeface="微软雅黑" panose="020B0503020204020204" pitchFamily="34" charset="-122"/>
                <a:ea typeface="微软雅黑" panose="020B0503020204020204" pitchFamily="34" charset="-122"/>
                <a:cs typeface="Times New Roman" panose="02020603050405020304" pitchFamily="18" charset="0"/>
              </a:rPr>
              <a:t>（三）银行间市场清算所股份有限公司</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银行间市场清算所股份有限公司（简称“上海清算所”）是经</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财政部、中国人民银行</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批准成立的旗下专业清算机构。上海清算所的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主要业务</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，是为银行间市场提供以中央对手净额清算为主的直接和间接的本外币清算服务，包括清算、结算、交割、保证金管理、抵押品管理；信息服务、咨询业务；以及相关管理部门规定的其他业务。</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中债登、上海清算所都是为银行间市场的交易提供托管服务，但两者各有侧重。中债登主要是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利率债和部分信用债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的托管，而上海清算所是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信用债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的托管。</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利率债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的发行人基本都是国家或有中央政府信用作背书、信用等级与国家相同的机构，主要包括财政部发行的国债、地方政府债、政策性金融债、政府支持机构债、央行票据等。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信用债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发行人则是城投公司、上市公司、商业银行等企业，包括企业债和公司债；商业银行及其他非银机构发行的金融债；次级债和混合资本债；在交易商协会注册的非金融企业债务融资工具，包括短融、超短融、中票、</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PPN</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等。</a:t>
            </a:r>
          </a:p>
        </p:txBody>
      </p:sp>
    </p:spTree>
    <p:extLst>
      <p:ext uri="{BB962C8B-B14F-4D97-AF65-F5344CB8AC3E}">
        <p14:creationId xmlns:p14="http://schemas.microsoft.com/office/powerpoint/2010/main" val="1518766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923B57C-103C-4F77-8884-E8D08650B42D}"/>
              </a:ext>
            </a:extLst>
          </p:cNvPr>
          <p:cNvSpPr>
            <a:spLocks noGrp="1"/>
          </p:cNvSpPr>
          <p:nvPr>
            <p:ph type="sldNum" sz="quarter" idx="12"/>
          </p:nvPr>
        </p:nvSpPr>
        <p:spPr/>
        <p:txBody>
          <a:bodyPr/>
          <a:lstStyle/>
          <a:p>
            <a:fld id="{F923ED49-D744-4066-8B28-E413A5EA25A0}" type="slidenum">
              <a:rPr lang="zh-CN" altLang="en-US" smtClean="0"/>
              <a:pPr/>
              <a:t>12</a:t>
            </a:fld>
            <a:endParaRPr lang="zh-CN" altLang="en-US"/>
          </a:p>
        </p:txBody>
      </p:sp>
      <p:sp>
        <p:nvSpPr>
          <p:cNvPr id="4" name="文本框 3">
            <a:extLst>
              <a:ext uri="{FF2B5EF4-FFF2-40B4-BE49-F238E27FC236}">
                <a16:creationId xmlns:a16="http://schemas.microsoft.com/office/drawing/2014/main" id="{CE050DF4-48E2-453B-93E5-1E16148C0073}"/>
              </a:ext>
            </a:extLst>
          </p:cNvPr>
          <p:cNvSpPr txBox="1"/>
          <p:nvPr/>
        </p:nvSpPr>
        <p:spPr>
          <a:xfrm>
            <a:off x="323528" y="745638"/>
            <a:ext cx="6066675" cy="497957"/>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三、债券市场参与者与交易场所</a:t>
            </a:r>
          </a:p>
        </p:txBody>
      </p:sp>
      <p:sp>
        <p:nvSpPr>
          <p:cNvPr id="7" name="文本框 6">
            <a:extLst>
              <a:ext uri="{FF2B5EF4-FFF2-40B4-BE49-F238E27FC236}">
                <a16:creationId xmlns:a16="http://schemas.microsoft.com/office/drawing/2014/main" id="{8C4F34F7-471B-43C2-9833-D1CD02195DDA}"/>
              </a:ext>
            </a:extLst>
          </p:cNvPr>
          <p:cNvSpPr txBox="1"/>
          <p:nvPr/>
        </p:nvSpPr>
        <p:spPr>
          <a:xfrm>
            <a:off x="678047" y="1243595"/>
            <a:ext cx="7787905" cy="5004062"/>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我国所有投资者都可通过不同形式参与到债券市场，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投资人包括</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中国人民银行、政策性银行等特殊机构、商业银行、信用社、邮储银行、非银行金融机构、证券公司、保险机构、基金（含社保基金）、非金融机构等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机构投资者</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个人投资者</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。与欧美等市场不同，目前我国债券市场不按投资者的资质进行区分</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B2B</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B2C</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市场。</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然而由于债券产品的交易分割严重，我国投资人的市场分割也非常明显。目前商业银行、非银行金融机构和部分的非金融机构等都</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可参与交易所市场和银行间市场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；特殊机构、信用社等我国债券交易的主体</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只能参与银行间市场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；部分非金融机构和个人投资者</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只能参与交易所市场和银行柜台市场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2020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日，沪深交易所分别发布</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关于银行参与上海证券交易所债券交易结算有关事项的通知</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关于银行参与深圳证券交易所债券交易结算有关事项的通知</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，允许政策性银行、国家开发银行、国有大型商业银行、股份制商业银行、城市商业银行、在华外资银行及境内上市的其他银行，进入上交所、深交所参与债券和资产支持证券现券的竞价交易。</a:t>
            </a:r>
          </a:p>
        </p:txBody>
      </p:sp>
    </p:spTree>
    <p:extLst>
      <p:ext uri="{BB962C8B-B14F-4D97-AF65-F5344CB8AC3E}">
        <p14:creationId xmlns:p14="http://schemas.microsoft.com/office/powerpoint/2010/main" val="3285833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02A14CD-3529-45C3-823F-4BBA336DBC1F}"/>
              </a:ext>
            </a:extLst>
          </p:cNvPr>
          <p:cNvSpPr>
            <a:spLocks noGrp="1"/>
          </p:cNvSpPr>
          <p:nvPr>
            <p:ph type="sldNum" sz="quarter" idx="12"/>
          </p:nvPr>
        </p:nvSpPr>
        <p:spPr/>
        <p:txBody>
          <a:bodyPr/>
          <a:lstStyle/>
          <a:p>
            <a:fld id="{F923ED49-D744-4066-8B28-E413A5EA25A0}" type="slidenum">
              <a:rPr lang="zh-CN" altLang="en-US" smtClean="0"/>
              <a:pPr/>
              <a:t>13</a:t>
            </a:fld>
            <a:endParaRPr lang="zh-CN" altLang="en-US"/>
          </a:p>
        </p:txBody>
      </p:sp>
      <p:graphicFrame>
        <p:nvGraphicFramePr>
          <p:cNvPr id="3" name="表格 2">
            <a:extLst>
              <a:ext uri="{FF2B5EF4-FFF2-40B4-BE49-F238E27FC236}">
                <a16:creationId xmlns:a16="http://schemas.microsoft.com/office/drawing/2014/main" id="{BF93EC79-F553-4D13-BDF6-804EC9CD8857}"/>
              </a:ext>
            </a:extLst>
          </p:cNvPr>
          <p:cNvGraphicFramePr>
            <a:graphicFrameLocks noGrp="1"/>
          </p:cNvGraphicFramePr>
          <p:nvPr>
            <p:extLst>
              <p:ext uri="{D42A27DB-BD31-4B8C-83A1-F6EECF244321}">
                <p14:modId xmlns:p14="http://schemas.microsoft.com/office/powerpoint/2010/main" val="2349936569"/>
              </p:ext>
            </p:extLst>
          </p:nvPr>
        </p:nvGraphicFramePr>
        <p:xfrm>
          <a:off x="827584" y="1363035"/>
          <a:ext cx="7715200" cy="4827452"/>
        </p:xfrm>
        <a:graphic>
          <a:graphicData uri="http://schemas.openxmlformats.org/drawingml/2006/table">
            <a:tbl>
              <a:tblPr firstRow="1" bandRow="1">
                <a:tableStyleId>{5DA37D80-6434-44D0-A028-1B22A696006F}</a:tableStyleId>
              </a:tblPr>
              <a:tblGrid>
                <a:gridCol w="1726284">
                  <a:extLst>
                    <a:ext uri="{9D8B030D-6E8A-4147-A177-3AD203B41FA5}">
                      <a16:colId xmlns:a16="http://schemas.microsoft.com/office/drawing/2014/main" val="1171554113"/>
                    </a:ext>
                  </a:extLst>
                </a:gridCol>
                <a:gridCol w="1726284">
                  <a:extLst>
                    <a:ext uri="{9D8B030D-6E8A-4147-A177-3AD203B41FA5}">
                      <a16:colId xmlns:a16="http://schemas.microsoft.com/office/drawing/2014/main" val="970614754"/>
                    </a:ext>
                  </a:extLst>
                </a:gridCol>
                <a:gridCol w="2352201">
                  <a:extLst>
                    <a:ext uri="{9D8B030D-6E8A-4147-A177-3AD203B41FA5}">
                      <a16:colId xmlns:a16="http://schemas.microsoft.com/office/drawing/2014/main" val="668526546"/>
                    </a:ext>
                  </a:extLst>
                </a:gridCol>
                <a:gridCol w="1910431">
                  <a:extLst>
                    <a:ext uri="{9D8B030D-6E8A-4147-A177-3AD203B41FA5}">
                      <a16:colId xmlns:a16="http://schemas.microsoft.com/office/drawing/2014/main" val="3941417726"/>
                    </a:ext>
                  </a:extLst>
                </a:gridCol>
              </a:tblGrid>
              <a:tr h="246316">
                <a:tc gridSpan="2">
                  <a:txBody>
                    <a:bodyPr/>
                    <a:lstStyle/>
                    <a:p>
                      <a:pPr algn="just"/>
                      <a:r>
                        <a:rPr lang="zh-CN" sz="1400" kern="100" dirty="0">
                          <a:effectLst/>
                          <a:latin typeface="微软雅黑" panose="020B0503020204020204" pitchFamily="34" charset="-122"/>
                          <a:ea typeface="微软雅黑" panose="020B0503020204020204" pitchFamily="34" charset="-122"/>
                        </a:rPr>
                        <a:t>交易主体</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交易场所</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100" dirty="0">
                          <a:effectLst/>
                          <a:latin typeface="微软雅黑" panose="020B0503020204020204" pitchFamily="34" charset="-122"/>
                          <a:ea typeface="微软雅黑" panose="020B0503020204020204" pitchFamily="34" charset="-122"/>
                        </a:rPr>
                        <a:t>结算托管机构</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03541351"/>
                  </a:ext>
                </a:extLst>
              </a:tr>
              <a:tr h="246316">
                <a:tc gridSpan="2">
                  <a:txBody>
                    <a:bodyPr/>
                    <a:lstStyle/>
                    <a:p>
                      <a:pPr algn="just"/>
                      <a:r>
                        <a:rPr lang="zh-CN" sz="1400" kern="100" dirty="0">
                          <a:effectLst/>
                          <a:latin typeface="微软雅黑" panose="020B0503020204020204" pitchFamily="34" charset="-122"/>
                          <a:ea typeface="微软雅黑" panose="020B0503020204020204" pitchFamily="34" charset="-122"/>
                        </a:rPr>
                        <a:t>特殊机构（中国人民银行、政策性银行）</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rowSpan="2">
                  <a:txBody>
                    <a:bodyPr/>
                    <a:lstStyle/>
                    <a:p>
                      <a:pPr algn="just"/>
                      <a:r>
                        <a:rPr lang="zh-CN" sz="1400" kern="100">
                          <a:effectLst/>
                          <a:latin typeface="微软雅黑" panose="020B0503020204020204" pitchFamily="34" charset="-122"/>
                          <a:ea typeface="微软雅黑" panose="020B0503020204020204" pitchFamily="34" charset="-122"/>
                        </a:rPr>
                        <a:t>银行间市场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rowSpan="2">
                  <a:txBody>
                    <a:bodyPr/>
                    <a:lstStyle/>
                    <a:p>
                      <a:pPr algn="just"/>
                      <a:r>
                        <a:rPr lang="zh-CN" sz="1400" kern="100">
                          <a:effectLst/>
                          <a:latin typeface="微软雅黑" panose="020B0503020204020204" pitchFamily="34" charset="-122"/>
                          <a:ea typeface="微软雅黑" panose="020B0503020204020204" pitchFamily="34" charset="-122"/>
                        </a:rPr>
                        <a:t>中债登</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27499102"/>
                  </a:ext>
                </a:extLst>
              </a:tr>
              <a:tr h="246316">
                <a:tc gridSpan="2">
                  <a:txBody>
                    <a:bodyPr/>
                    <a:lstStyle/>
                    <a:p>
                      <a:pPr algn="just"/>
                      <a:r>
                        <a:rPr lang="zh-CN" sz="1400" kern="100">
                          <a:effectLst/>
                          <a:latin typeface="微软雅黑" panose="020B0503020204020204" pitchFamily="34" charset="-122"/>
                          <a:ea typeface="微软雅黑" panose="020B0503020204020204" pitchFamily="34" charset="-122"/>
                        </a:rPr>
                        <a:t>信用社</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73735684"/>
                  </a:ext>
                </a:extLst>
              </a:tr>
              <a:tr h="246316">
                <a:tc gridSpan="2">
                  <a:txBody>
                    <a:bodyPr/>
                    <a:lstStyle/>
                    <a:p>
                      <a:pPr algn="just"/>
                      <a:r>
                        <a:rPr lang="zh-CN" sz="1400" kern="100">
                          <a:effectLst/>
                          <a:latin typeface="微软雅黑" panose="020B0503020204020204" pitchFamily="34" charset="-122"/>
                          <a:ea typeface="微软雅黑" panose="020B0503020204020204" pitchFamily="34" charset="-122"/>
                        </a:rPr>
                        <a:t>商业银行</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rowSpan="12">
                  <a:txBody>
                    <a:bodyPr/>
                    <a:lstStyle/>
                    <a:p>
                      <a:pPr algn="just"/>
                      <a:r>
                        <a:rPr lang="zh-CN" sz="1400" kern="100">
                          <a:effectLst/>
                          <a:latin typeface="微软雅黑" panose="020B0503020204020204" pitchFamily="34" charset="-122"/>
                          <a:ea typeface="微软雅黑" panose="020B0503020204020204" pitchFamily="34" charset="-122"/>
                        </a:rPr>
                        <a:t>交易所市场和银行间市场</a:t>
                      </a:r>
                    </a:p>
                    <a:p>
                      <a:pPr algn="just"/>
                      <a:r>
                        <a:rPr lang="en-US" sz="1400" kern="100">
                          <a:effectLst/>
                          <a:latin typeface="微软雅黑" panose="020B0503020204020204" pitchFamily="34" charset="-122"/>
                          <a:ea typeface="微软雅黑" panose="020B0503020204020204" pitchFamily="34" charset="-122"/>
                        </a:rPr>
                        <a:t> </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rowSpan="12">
                  <a:txBody>
                    <a:bodyPr/>
                    <a:lstStyle/>
                    <a:p>
                      <a:pPr algn="just"/>
                      <a:r>
                        <a:rPr lang="zh-CN" sz="1400" kern="100" dirty="0">
                          <a:effectLst/>
                          <a:latin typeface="微软雅黑" panose="020B0503020204020204" pitchFamily="34" charset="-122"/>
                          <a:ea typeface="微软雅黑" panose="020B0503020204020204" pitchFamily="34" charset="-122"/>
                        </a:rPr>
                        <a:t>中证登和中债登</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27924348"/>
                  </a:ext>
                </a:extLst>
              </a:tr>
              <a:tr h="246316">
                <a:tc gridSpan="2">
                  <a:txBody>
                    <a:bodyPr/>
                    <a:lstStyle/>
                    <a:p>
                      <a:pPr algn="just"/>
                      <a:r>
                        <a:rPr lang="zh-CN" sz="1400" kern="100">
                          <a:effectLst/>
                          <a:latin typeface="微软雅黑" panose="020B0503020204020204" pitchFamily="34" charset="-122"/>
                          <a:ea typeface="微软雅黑" panose="020B0503020204020204" pitchFamily="34" charset="-122"/>
                        </a:rPr>
                        <a:t>外资银行</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696705947"/>
                  </a:ext>
                </a:extLst>
              </a:tr>
              <a:tr h="246316">
                <a:tc gridSpan="2">
                  <a:txBody>
                    <a:bodyPr/>
                    <a:lstStyle/>
                    <a:p>
                      <a:pPr algn="just"/>
                      <a:r>
                        <a:rPr lang="zh-CN" sz="1400" kern="100">
                          <a:effectLst/>
                          <a:latin typeface="微软雅黑" panose="020B0503020204020204" pitchFamily="34" charset="-122"/>
                          <a:ea typeface="微软雅黑" panose="020B0503020204020204" pitchFamily="34" charset="-122"/>
                        </a:rPr>
                        <a:t>邮储银行</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2647471927"/>
                  </a:ext>
                </a:extLst>
              </a:tr>
              <a:tr h="246316">
                <a:tc rowSpan="9">
                  <a:txBody>
                    <a:bodyPr/>
                    <a:lstStyle/>
                    <a:p>
                      <a:pPr algn="just"/>
                      <a:r>
                        <a:rPr lang="zh-CN" sz="1400" kern="100">
                          <a:effectLst/>
                          <a:latin typeface="微软雅黑" panose="020B0503020204020204" pitchFamily="34" charset="-122"/>
                          <a:ea typeface="微软雅黑" panose="020B0503020204020204" pitchFamily="34" charset="-122"/>
                        </a:rPr>
                        <a:t>非银行金融机构</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100">
                          <a:effectLst/>
                          <a:latin typeface="微软雅黑" panose="020B0503020204020204" pitchFamily="34" charset="-122"/>
                          <a:ea typeface="微软雅黑" panose="020B0503020204020204" pitchFamily="34" charset="-122"/>
                        </a:rPr>
                        <a:t>证券公司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663549140"/>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保险机构</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2196978125"/>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基金（含社保基金）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4109736917"/>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信托投资公司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575926887"/>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中证登和中债登</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2613291916"/>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财务公司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32673277"/>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租赁公司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7285266"/>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汽车金融公司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180262063"/>
                  </a:ext>
                </a:extLst>
              </a:tr>
              <a:tr h="246316">
                <a:tc v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邮政局</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791053030"/>
                  </a:ext>
                </a:extLst>
              </a:tr>
              <a:tr h="492632">
                <a:tc gridSpan="2">
                  <a:txBody>
                    <a:bodyPr/>
                    <a:lstStyle/>
                    <a:p>
                      <a:pPr algn="just"/>
                      <a:r>
                        <a:rPr lang="zh-CN" sz="1400" kern="100">
                          <a:effectLst/>
                          <a:latin typeface="微软雅黑" panose="020B0503020204020204" pitchFamily="34" charset="-122"/>
                          <a:ea typeface="微软雅黑" panose="020B0503020204020204" pitchFamily="34" charset="-122"/>
                        </a:rPr>
                        <a:t>非金融机构</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交易所市场、银行间市场和银行柜台市场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100">
                          <a:effectLst/>
                          <a:latin typeface="微软雅黑" panose="020B0503020204020204" pitchFamily="34" charset="-122"/>
                          <a:ea typeface="微软雅黑" panose="020B0503020204020204" pitchFamily="34" charset="-122"/>
                        </a:rPr>
                        <a:t>中证登、中债登和商业银行</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37357689"/>
                  </a:ext>
                </a:extLst>
              </a:tr>
              <a:tr h="492632">
                <a:tc gridSpan="2">
                  <a:txBody>
                    <a:bodyPr/>
                    <a:lstStyle/>
                    <a:p>
                      <a:pPr algn="just"/>
                      <a:r>
                        <a:rPr lang="zh-CN" sz="1400" kern="100" dirty="0">
                          <a:effectLst/>
                          <a:latin typeface="微软雅黑" panose="020B0503020204020204" pitchFamily="34" charset="-122"/>
                          <a:ea typeface="微软雅黑" panose="020B0503020204020204" pitchFamily="34" charset="-122"/>
                        </a:rPr>
                        <a:t>个人投资者</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xBody>
                    <a:bodyPr/>
                    <a:lstStyle/>
                    <a:p>
                      <a:endParaRPr lang="zh-CN" altLang="en-US"/>
                    </a:p>
                  </a:txBody>
                  <a:tcPr/>
                </a:tc>
                <a:tc>
                  <a:txBody>
                    <a:bodyPr/>
                    <a:lstStyle/>
                    <a:p>
                      <a:pPr algn="just"/>
                      <a:r>
                        <a:rPr lang="zh-CN" sz="1400" kern="100">
                          <a:effectLst/>
                          <a:latin typeface="微软雅黑" panose="020B0503020204020204" pitchFamily="34" charset="-122"/>
                          <a:ea typeface="微软雅黑" panose="020B0503020204020204" pitchFamily="34" charset="-122"/>
                        </a:rPr>
                        <a:t>交易所市场和银行柜台市场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zh-CN" sz="1400" kern="100" dirty="0">
                          <a:effectLst/>
                          <a:latin typeface="微软雅黑" panose="020B0503020204020204" pitchFamily="34" charset="-122"/>
                          <a:ea typeface="微软雅黑" panose="020B0503020204020204" pitchFamily="34" charset="-122"/>
                        </a:rPr>
                        <a:t>中证登、中债登、商业银行和证券公司柜台</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06019332"/>
                  </a:ext>
                </a:extLst>
              </a:tr>
            </a:tbl>
          </a:graphicData>
        </a:graphic>
      </p:graphicFrame>
      <p:sp>
        <p:nvSpPr>
          <p:cNvPr id="5" name="文本框 4">
            <a:extLst>
              <a:ext uri="{FF2B5EF4-FFF2-40B4-BE49-F238E27FC236}">
                <a16:creationId xmlns:a16="http://schemas.microsoft.com/office/drawing/2014/main" id="{100DC24A-077B-44BC-940E-1FF51AA716FA}"/>
              </a:ext>
            </a:extLst>
          </p:cNvPr>
          <p:cNvSpPr txBox="1"/>
          <p:nvPr/>
        </p:nvSpPr>
        <p:spPr>
          <a:xfrm>
            <a:off x="1856926" y="965477"/>
            <a:ext cx="5290745" cy="338554"/>
          </a:xfrm>
          <a:prstGeom prst="rect">
            <a:avLst/>
          </a:prstGeom>
          <a:noFill/>
        </p:spPr>
        <p:txBody>
          <a:bodyPr wrap="square">
            <a:spAutoFit/>
          </a:bodyPr>
          <a:lstStyle/>
          <a:p>
            <a:pPr indent="266700" algn="ct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8.1 </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我国债券交易主体、交易场所和结算托管机构</a:t>
            </a:r>
          </a:p>
        </p:txBody>
      </p:sp>
    </p:spTree>
    <p:extLst>
      <p:ext uri="{BB962C8B-B14F-4D97-AF65-F5344CB8AC3E}">
        <p14:creationId xmlns:p14="http://schemas.microsoft.com/office/powerpoint/2010/main" val="174977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B5FF78F-9EBA-4D04-B549-03848C406003}"/>
              </a:ext>
            </a:extLst>
          </p:cNvPr>
          <p:cNvSpPr>
            <a:spLocks noGrp="1"/>
          </p:cNvSpPr>
          <p:nvPr>
            <p:ph type="sldNum" sz="quarter" idx="12"/>
          </p:nvPr>
        </p:nvSpPr>
        <p:spPr/>
        <p:txBody>
          <a:bodyPr/>
          <a:lstStyle/>
          <a:p>
            <a:fld id="{F923ED49-D744-4066-8B28-E413A5EA25A0}" type="slidenum">
              <a:rPr lang="zh-CN" altLang="en-US" smtClean="0"/>
              <a:pPr/>
              <a:t>14</a:t>
            </a:fld>
            <a:endParaRPr lang="zh-CN" altLang="en-US"/>
          </a:p>
        </p:txBody>
      </p:sp>
      <p:sp>
        <p:nvSpPr>
          <p:cNvPr id="4" name="文本框 3">
            <a:extLst>
              <a:ext uri="{FF2B5EF4-FFF2-40B4-BE49-F238E27FC236}">
                <a16:creationId xmlns:a16="http://schemas.microsoft.com/office/drawing/2014/main" id="{9134BF71-6000-4E11-AE2E-DCAC8F9C109D}"/>
              </a:ext>
            </a:extLst>
          </p:cNvPr>
          <p:cNvSpPr txBox="1"/>
          <p:nvPr/>
        </p:nvSpPr>
        <p:spPr>
          <a:xfrm>
            <a:off x="323528" y="866957"/>
            <a:ext cx="6066675" cy="497957"/>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四、交易品种</a:t>
            </a:r>
          </a:p>
        </p:txBody>
      </p:sp>
      <p:sp>
        <p:nvSpPr>
          <p:cNvPr id="6" name="Freeform 10">
            <a:extLst>
              <a:ext uri="{FF2B5EF4-FFF2-40B4-BE49-F238E27FC236}">
                <a16:creationId xmlns:a16="http://schemas.microsoft.com/office/drawing/2014/main" id="{34E26F49-B171-4180-8BB0-0E74C083FE15}"/>
              </a:ext>
            </a:extLst>
          </p:cNvPr>
          <p:cNvSpPr/>
          <p:nvPr/>
        </p:nvSpPr>
        <p:spPr bwMode="auto">
          <a:xfrm>
            <a:off x="1738945" y="3422979"/>
            <a:ext cx="438150" cy="704420"/>
          </a:xfrm>
          <a:custGeom>
            <a:avLst/>
            <a:gdLst>
              <a:gd name="T0" fmla="*/ 0 w 433"/>
              <a:gd name="T1" fmla="*/ 418 h 531"/>
              <a:gd name="T2" fmla="*/ 433 w 433"/>
              <a:gd name="T3" fmla="*/ 531 h 531"/>
              <a:gd name="T4" fmla="*/ 433 w 433"/>
              <a:gd name="T5" fmla="*/ 0 h 531"/>
              <a:gd name="T6" fmla="*/ 0 w 433"/>
              <a:gd name="T7" fmla="*/ 145 h 531"/>
              <a:gd name="T8" fmla="*/ 0 w 433"/>
              <a:gd name="T9" fmla="*/ 418 h 531"/>
            </a:gdLst>
            <a:ahLst/>
            <a:cxnLst>
              <a:cxn ang="0">
                <a:pos x="T0" y="T1"/>
              </a:cxn>
              <a:cxn ang="0">
                <a:pos x="T2" y="T3"/>
              </a:cxn>
              <a:cxn ang="0">
                <a:pos x="T4" y="T5"/>
              </a:cxn>
              <a:cxn ang="0">
                <a:pos x="T6" y="T7"/>
              </a:cxn>
              <a:cxn ang="0">
                <a:pos x="T8" y="T9"/>
              </a:cxn>
            </a:cxnLst>
            <a:rect l="0" t="0" r="r" b="b"/>
            <a:pathLst>
              <a:path w="433" h="531">
                <a:moveTo>
                  <a:pt x="0" y="418"/>
                </a:moveTo>
                <a:lnTo>
                  <a:pt x="433" y="531"/>
                </a:lnTo>
                <a:lnTo>
                  <a:pt x="433" y="0"/>
                </a:lnTo>
                <a:lnTo>
                  <a:pt x="0" y="145"/>
                </a:lnTo>
                <a:lnTo>
                  <a:pt x="0" y="418"/>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7" name="Freeform 11">
            <a:extLst>
              <a:ext uri="{FF2B5EF4-FFF2-40B4-BE49-F238E27FC236}">
                <a16:creationId xmlns:a16="http://schemas.microsoft.com/office/drawing/2014/main" id="{822846A1-7400-4B52-AF72-D64DE309FD77}"/>
              </a:ext>
            </a:extLst>
          </p:cNvPr>
          <p:cNvSpPr/>
          <p:nvPr/>
        </p:nvSpPr>
        <p:spPr bwMode="auto">
          <a:xfrm>
            <a:off x="1738945" y="4523401"/>
            <a:ext cx="438150" cy="789321"/>
          </a:xfrm>
          <a:custGeom>
            <a:avLst/>
            <a:gdLst>
              <a:gd name="T0" fmla="*/ 0 w 433"/>
              <a:gd name="T1" fmla="*/ 274 h 595"/>
              <a:gd name="T2" fmla="*/ 433 w 433"/>
              <a:gd name="T3" fmla="*/ 595 h 595"/>
              <a:gd name="T4" fmla="*/ 433 w 433"/>
              <a:gd name="T5" fmla="*/ 113 h 595"/>
              <a:gd name="T6" fmla="*/ 0 w 433"/>
              <a:gd name="T7" fmla="*/ 0 h 595"/>
              <a:gd name="T8" fmla="*/ 0 w 433"/>
              <a:gd name="T9" fmla="*/ 274 h 595"/>
            </a:gdLst>
            <a:ahLst/>
            <a:cxnLst>
              <a:cxn ang="0">
                <a:pos x="T0" y="T1"/>
              </a:cxn>
              <a:cxn ang="0">
                <a:pos x="T2" y="T3"/>
              </a:cxn>
              <a:cxn ang="0">
                <a:pos x="T4" y="T5"/>
              </a:cxn>
              <a:cxn ang="0">
                <a:pos x="T6" y="T7"/>
              </a:cxn>
              <a:cxn ang="0">
                <a:pos x="T8" y="T9"/>
              </a:cxn>
            </a:cxnLst>
            <a:rect l="0" t="0" r="r" b="b"/>
            <a:pathLst>
              <a:path w="433" h="595">
                <a:moveTo>
                  <a:pt x="0" y="274"/>
                </a:moveTo>
                <a:lnTo>
                  <a:pt x="433" y="595"/>
                </a:lnTo>
                <a:lnTo>
                  <a:pt x="433" y="113"/>
                </a:lnTo>
                <a:lnTo>
                  <a:pt x="0" y="0"/>
                </a:lnTo>
                <a:lnTo>
                  <a:pt x="0" y="274"/>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9" name="Rectangle 5">
            <a:extLst>
              <a:ext uri="{FF2B5EF4-FFF2-40B4-BE49-F238E27FC236}">
                <a16:creationId xmlns:a16="http://schemas.microsoft.com/office/drawing/2014/main" id="{0C456F9A-D94F-4ED6-B332-5722C7365844}"/>
              </a:ext>
            </a:extLst>
          </p:cNvPr>
          <p:cNvSpPr>
            <a:spLocks noChangeArrowheads="1"/>
          </p:cNvSpPr>
          <p:nvPr/>
        </p:nvSpPr>
        <p:spPr bwMode="auto">
          <a:xfrm>
            <a:off x="1056243" y="2741046"/>
            <a:ext cx="655452" cy="363485"/>
          </a:xfrm>
          <a:prstGeom prst="rect">
            <a:avLst/>
          </a:pr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10" name="Rectangle 6">
            <a:extLst>
              <a:ext uri="{FF2B5EF4-FFF2-40B4-BE49-F238E27FC236}">
                <a16:creationId xmlns:a16="http://schemas.microsoft.com/office/drawing/2014/main" id="{32C462BE-3EBB-4108-80CC-62B7DB80DB1C}"/>
              </a:ext>
            </a:extLst>
          </p:cNvPr>
          <p:cNvSpPr>
            <a:spLocks noChangeArrowheads="1"/>
          </p:cNvSpPr>
          <p:nvPr/>
        </p:nvSpPr>
        <p:spPr bwMode="auto">
          <a:xfrm>
            <a:off x="1056243" y="3615338"/>
            <a:ext cx="655452" cy="362160"/>
          </a:xfrm>
          <a:prstGeom prst="rect">
            <a:avLst/>
          </a:pr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11" name="Rectangle 7">
            <a:extLst>
              <a:ext uri="{FF2B5EF4-FFF2-40B4-BE49-F238E27FC236}">
                <a16:creationId xmlns:a16="http://schemas.microsoft.com/office/drawing/2014/main" id="{8C8260C6-2EE4-4C55-B5FB-9D0A1D014D9F}"/>
              </a:ext>
            </a:extLst>
          </p:cNvPr>
          <p:cNvSpPr>
            <a:spLocks noChangeArrowheads="1"/>
          </p:cNvSpPr>
          <p:nvPr/>
        </p:nvSpPr>
        <p:spPr bwMode="auto">
          <a:xfrm>
            <a:off x="1056243" y="4523400"/>
            <a:ext cx="655452" cy="363485"/>
          </a:xfrm>
          <a:prstGeom prst="rect">
            <a:avLst/>
          </a:pr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1" name="Rectangle 109">
            <a:extLst>
              <a:ext uri="{FF2B5EF4-FFF2-40B4-BE49-F238E27FC236}">
                <a16:creationId xmlns:a16="http://schemas.microsoft.com/office/drawing/2014/main" id="{D8B1EB77-A4B5-43FE-8C21-ADD8BC874C22}"/>
              </a:ext>
            </a:extLst>
          </p:cNvPr>
          <p:cNvSpPr/>
          <p:nvPr/>
        </p:nvSpPr>
        <p:spPr>
          <a:xfrm>
            <a:off x="1165203" y="2745060"/>
            <a:ext cx="438150" cy="354330"/>
          </a:xfrm>
          <a:prstGeom prst="rect">
            <a:avLst/>
          </a:prstGeom>
        </p:spPr>
        <p:txBody>
          <a:bodyPr wrap="none" lIns="78182" tIns="39092" rIns="78182" bIns="39092">
            <a:spAutoFit/>
          </a:bodyPr>
          <a:lstStyle/>
          <a:p>
            <a:pPr defTabSz="725170">
              <a:defRPr/>
            </a:pPr>
            <a:r>
              <a:rPr lang="id-ID" b="1" kern="0" dirty="0">
                <a:solidFill>
                  <a:srgbClr val="FFFFFF"/>
                </a:solidFill>
                <a:latin typeface="微软雅黑" panose="020B0503020204020204" charset="-122"/>
              </a:rPr>
              <a:t>01</a:t>
            </a:r>
          </a:p>
        </p:txBody>
      </p:sp>
      <p:sp>
        <p:nvSpPr>
          <p:cNvPr id="22" name="Rectangle 110">
            <a:extLst>
              <a:ext uri="{FF2B5EF4-FFF2-40B4-BE49-F238E27FC236}">
                <a16:creationId xmlns:a16="http://schemas.microsoft.com/office/drawing/2014/main" id="{E1A0275E-EA5E-4968-B7AA-61E5D1302328}"/>
              </a:ext>
            </a:extLst>
          </p:cNvPr>
          <p:cNvSpPr/>
          <p:nvPr/>
        </p:nvSpPr>
        <p:spPr>
          <a:xfrm>
            <a:off x="1153152" y="3598576"/>
            <a:ext cx="438150" cy="354330"/>
          </a:xfrm>
          <a:prstGeom prst="rect">
            <a:avLst/>
          </a:prstGeom>
        </p:spPr>
        <p:txBody>
          <a:bodyPr wrap="none" lIns="78182" tIns="39092" rIns="78182" bIns="39092">
            <a:spAutoFit/>
          </a:bodyPr>
          <a:lstStyle/>
          <a:p>
            <a:pPr defTabSz="725170">
              <a:defRPr/>
            </a:pPr>
            <a:r>
              <a:rPr lang="id-ID" b="1" kern="0" dirty="0">
                <a:solidFill>
                  <a:srgbClr val="FFFFFF"/>
                </a:solidFill>
                <a:latin typeface="微软雅黑" panose="020B0503020204020204" charset="-122"/>
              </a:rPr>
              <a:t>02</a:t>
            </a:r>
          </a:p>
        </p:txBody>
      </p:sp>
      <p:sp>
        <p:nvSpPr>
          <p:cNvPr id="23" name="Rectangle 111">
            <a:extLst>
              <a:ext uri="{FF2B5EF4-FFF2-40B4-BE49-F238E27FC236}">
                <a16:creationId xmlns:a16="http://schemas.microsoft.com/office/drawing/2014/main" id="{1003D440-80CE-49A0-A020-C096E2A7C4B1}"/>
              </a:ext>
            </a:extLst>
          </p:cNvPr>
          <p:cNvSpPr/>
          <p:nvPr/>
        </p:nvSpPr>
        <p:spPr>
          <a:xfrm>
            <a:off x="1153234" y="4523551"/>
            <a:ext cx="438150" cy="354330"/>
          </a:xfrm>
          <a:prstGeom prst="rect">
            <a:avLst/>
          </a:prstGeom>
        </p:spPr>
        <p:txBody>
          <a:bodyPr wrap="none" lIns="78182" tIns="39092" rIns="78182" bIns="39092">
            <a:spAutoFit/>
          </a:bodyPr>
          <a:lstStyle/>
          <a:p>
            <a:pPr defTabSz="725170">
              <a:defRPr/>
            </a:pPr>
            <a:r>
              <a:rPr lang="id-ID" b="1" kern="0" dirty="0">
                <a:solidFill>
                  <a:srgbClr val="FFFFFF"/>
                </a:solidFill>
                <a:latin typeface="微软雅黑" panose="020B0503020204020204" charset="-122"/>
              </a:rPr>
              <a:t>03</a:t>
            </a:r>
          </a:p>
        </p:txBody>
      </p:sp>
      <p:sp>
        <p:nvSpPr>
          <p:cNvPr id="19" name="Freeform 13">
            <a:extLst>
              <a:ext uri="{FF2B5EF4-FFF2-40B4-BE49-F238E27FC236}">
                <a16:creationId xmlns:a16="http://schemas.microsoft.com/office/drawing/2014/main" id="{14A97127-7D6B-4225-A3CE-26F7218DD642}"/>
              </a:ext>
            </a:extLst>
          </p:cNvPr>
          <p:cNvSpPr/>
          <p:nvPr/>
        </p:nvSpPr>
        <p:spPr bwMode="auto">
          <a:xfrm>
            <a:off x="2210200" y="3423004"/>
            <a:ext cx="5846657" cy="700576"/>
          </a:xfrm>
          <a:custGeom>
            <a:avLst/>
            <a:gdLst>
              <a:gd name="T0" fmla="*/ 0 w 2053"/>
              <a:gd name="T1" fmla="*/ 450 h 450"/>
              <a:gd name="T2" fmla="*/ 0 w 2053"/>
              <a:gd name="T3" fmla="*/ 0 h 450"/>
              <a:gd name="T4" fmla="*/ 1893 w 2053"/>
              <a:gd name="T5" fmla="*/ 0 h 450"/>
              <a:gd name="T6" fmla="*/ 2053 w 2053"/>
              <a:gd name="T7" fmla="*/ 225 h 450"/>
              <a:gd name="T8" fmla="*/ 1893 w 2053"/>
              <a:gd name="T9" fmla="*/ 450 h 450"/>
              <a:gd name="T10" fmla="*/ 0 w 2053"/>
              <a:gd name="T11" fmla="*/ 450 h 450"/>
            </a:gdLst>
            <a:ahLst/>
            <a:cxnLst>
              <a:cxn ang="0">
                <a:pos x="T0" y="T1"/>
              </a:cxn>
              <a:cxn ang="0">
                <a:pos x="T2" y="T3"/>
              </a:cxn>
              <a:cxn ang="0">
                <a:pos x="T4" y="T5"/>
              </a:cxn>
              <a:cxn ang="0">
                <a:pos x="T6" y="T7"/>
              </a:cxn>
              <a:cxn ang="0">
                <a:pos x="T8" y="T9"/>
              </a:cxn>
              <a:cxn ang="0">
                <a:pos x="T10" y="T11"/>
              </a:cxn>
            </a:cxnLst>
            <a:rect l="0" t="0" r="r" b="b"/>
            <a:pathLst>
              <a:path w="2053" h="450">
                <a:moveTo>
                  <a:pt x="0" y="450"/>
                </a:moveTo>
                <a:lnTo>
                  <a:pt x="0" y="0"/>
                </a:lnTo>
                <a:lnTo>
                  <a:pt x="1893" y="0"/>
                </a:lnTo>
                <a:lnTo>
                  <a:pt x="2053" y="225"/>
                </a:lnTo>
                <a:lnTo>
                  <a:pt x="1893" y="450"/>
                </a:lnTo>
                <a:lnTo>
                  <a:pt x="0" y="450"/>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9" name="Freeform 13">
            <a:extLst>
              <a:ext uri="{FF2B5EF4-FFF2-40B4-BE49-F238E27FC236}">
                <a16:creationId xmlns:a16="http://schemas.microsoft.com/office/drawing/2014/main" id="{73A360AB-5299-4DBE-8C23-BAEF48392FE5}"/>
              </a:ext>
            </a:extLst>
          </p:cNvPr>
          <p:cNvSpPr/>
          <p:nvPr/>
        </p:nvSpPr>
        <p:spPr bwMode="auto">
          <a:xfrm>
            <a:off x="2210201" y="2315234"/>
            <a:ext cx="5834606" cy="633680"/>
          </a:xfrm>
          <a:custGeom>
            <a:avLst/>
            <a:gdLst>
              <a:gd name="T0" fmla="*/ 0 w 2053"/>
              <a:gd name="T1" fmla="*/ 450 h 450"/>
              <a:gd name="T2" fmla="*/ 0 w 2053"/>
              <a:gd name="T3" fmla="*/ 0 h 450"/>
              <a:gd name="T4" fmla="*/ 1893 w 2053"/>
              <a:gd name="T5" fmla="*/ 0 h 450"/>
              <a:gd name="T6" fmla="*/ 2053 w 2053"/>
              <a:gd name="T7" fmla="*/ 225 h 450"/>
              <a:gd name="T8" fmla="*/ 1893 w 2053"/>
              <a:gd name="T9" fmla="*/ 450 h 450"/>
              <a:gd name="T10" fmla="*/ 0 w 2053"/>
              <a:gd name="T11" fmla="*/ 450 h 450"/>
            </a:gdLst>
            <a:ahLst/>
            <a:cxnLst>
              <a:cxn ang="0">
                <a:pos x="T0" y="T1"/>
              </a:cxn>
              <a:cxn ang="0">
                <a:pos x="T2" y="T3"/>
              </a:cxn>
              <a:cxn ang="0">
                <a:pos x="T4" y="T5"/>
              </a:cxn>
              <a:cxn ang="0">
                <a:pos x="T6" y="T7"/>
              </a:cxn>
              <a:cxn ang="0">
                <a:pos x="T8" y="T9"/>
              </a:cxn>
              <a:cxn ang="0">
                <a:pos x="T10" y="T11"/>
              </a:cxn>
            </a:cxnLst>
            <a:rect l="0" t="0" r="r" b="b"/>
            <a:pathLst>
              <a:path w="2053" h="450">
                <a:moveTo>
                  <a:pt x="0" y="450"/>
                </a:moveTo>
                <a:lnTo>
                  <a:pt x="0" y="0"/>
                </a:lnTo>
                <a:lnTo>
                  <a:pt x="1893" y="0"/>
                </a:lnTo>
                <a:lnTo>
                  <a:pt x="2053" y="225"/>
                </a:lnTo>
                <a:lnTo>
                  <a:pt x="1893" y="450"/>
                </a:lnTo>
                <a:lnTo>
                  <a:pt x="0" y="450"/>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5" name="矩形 24">
            <a:extLst>
              <a:ext uri="{FF2B5EF4-FFF2-40B4-BE49-F238E27FC236}">
                <a16:creationId xmlns:a16="http://schemas.microsoft.com/office/drawing/2014/main" id="{C3027F51-C9CF-4A3A-82BC-AEA4546863A1}"/>
              </a:ext>
            </a:extLst>
          </p:cNvPr>
          <p:cNvSpPr/>
          <p:nvPr/>
        </p:nvSpPr>
        <p:spPr>
          <a:xfrm>
            <a:off x="2339752" y="2222282"/>
            <a:ext cx="5652800" cy="744050"/>
          </a:xfrm>
          <a:prstGeom prst="rect">
            <a:avLst/>
          </a:prstGeom>
        </p:spPr>
        <p:txBody>
          <a:bodyPr wrap="square">
            <a:spAutoFit/>
          </a:bodyPr>
          <a:lstStyle/>
          <a:p>
            <a:pPr>
              <a:lnSpc>
                <a:spcPct val="150000"/>
              </a:lnSpc>
            </a:pPr>
            <a:r>
              <a:rPr lang="zh-CN" altLang="en-US" sz="1500" dirty="0">
                <a:solidFill>
                  <a:schemeClr val="bg1"/>
                </a:solidFill>
                <a:latin typeface="微软雅黑" panose="020B0503020204020204" pitchFamily="34" charset="-122"/>
                <a:ea typeface="微软雅黑" panose="020B0503020204020204" pitchFamily="34" charset="-122"/>
                <a:sym typeface="+mn-ea"/>
              </a:rPr>
              <a:t>银行间债券市场的交易品种：现券交易、质押式回购 、买断式</a:t>
            </a:r>
            <a:endParaRPr lang="en-US" altLang="zh-CN" sz="1500" dirty="0">
              <a:solidFill>
                <a:schemeClr val="bg1"/>
              </a:solidFill>
              <a:latin typeface="微软雅黑" panose="020B0503020204020204" pitchFamily="34" charset="-122"/>
              <a:ea typeface="微软雅黑" panose="020B0503020204020204" pitchFamily="34" charset="-122"/>
              <a:sym typeface="+mn-ea"/>
            </a:endParaRPr>
          </a:p>
          <a:p>
            <a:pPr>
              <a:lnSpc>
                <a:spcPct val="150000"/>
              </a:lnSpc>
            </a:pPr>
            <a:r>
              <a:rPr lang="zh-CN" altLang="en-US" sz="1500" dirty="0">
                <a:solidFill>
                  <a:schemeClr val="bg1"/>
                </a:solidFill>
                <a:latin typeface="微软雅黑" panose="020B0503020204020204" pitchFamily="34" charset="-122"/>
                <a:ea typeface="微软雅黑" panose="020B0503020204020204" pitchFamily="34" charset="-122"/>
                <a:sym typeface="+mn-ea"/>
              </a:rPr>
              <a:t>回购 、远期交易、互换、远期利率协议、信用风险缓释工具；</a:t>
            </a:r>
          </a:p>
        </p:txBody>
      </p:sp>
      <p:sp>
        <p:nvSpPr>
          <p:cNvPr id="26" name="矩形 25">
            <a:extLst>
              <a:ext uri="{FF2B5EF4-FFF2-40B4-BE49-F238E27FC236}">
                <a16:creationId xmlns:a16="http://schemas.microsoft.com/office/drawing/2014/main" id="{E7C228CB-3861-4550-848A-3EC70F61C2F1}"/>
              </a:ext>
            </a:extLst>
          </p:cNvPr>
          <p:cNvSpPr/>
          <p:nvPr/>
        </p:nvSpPr>
        <p:spPr>
          <a:xfrm>
            <a:off x="2392006" y="3594007"/>
            <a:ext cx="5345737" cy="323165"/>
          </a:xfrm>
          <a:prstGeom prst="rect">
            <a:avLst/>
          </a:prstGeom>
        </p:spPr>
        <p:txBody>
          <a:bodyPr wrap="square">
            <a:spAutoFit/>
          </a:bodyPr>
          <a:lstStyle/>
          <a:p>
            <a:pPr lvl="0"/>
            <a:r>
              <a:rPr lang="zh-CN" altLang="zh-CN" sz="1500" dirty="0">
                <a:solidFill>
                  <a:schemeClr val="bg1"/>
                </a:solidFill>
                <a:latin typeface="微软雅黑" panose="020B0503020204020204" pitchFamily="34" charset="-122"/>
                <a:ea typeface="微软雅黑" panose="020B0503020204020204" pitchFamily="34" charset="-122"/>
              </a:rPr>
              <a:t>交易所债券市场的交易品种：现券交易、质押式回购；</a:t>
            </a:r>
          </a:p>
        </p:txBody>
      </p:sp>
      <p:sp>
        <p:nvSpPr>
          <p:cNvPr id="20" name="Freeform 13">
            <a:extLst>
              <a:ext uri="{FF2B5EF4-FFF2-40B4-BE49-F238E27FC236}">
                <a16:creationId xmlns:a16="http://schemas.microsoft.com/office/drawing/2014/main" id="{265D44A5-B667-411F-B29C-053BF70D5C23}"/>
              </a:ext>
            </a:extLst>
          </p:cNvPr>
          <p:cNvSpPr/>
          <p:nvPr/>
        </p:nvSpPr>
        <p:spPr bwMode="auto">
          <a:xfrm>
            <a:off x="2210200" y="4675547"/>
            <a:ext cx="5846657" cy="637200"/>
          </a:xfrm>
          <a:custGeom>
            <a:avLst/>
            <a:gdLst>
              <a:gd name="T0" fmla="*/ 0 w 2053"/>
              <a:gd name="T1" fmla="*/ 450 h 450"/>
              <a:gd name="T2" fmla="*/ 0 w 2053"/>
              <a:gd name="T3" fmla="*/ 0 h 450"/>
              <a:gd name="T4" fmla="*/ 1893 w 2053"/>
              <a:gd name="T5" fmla="*/ 0 h 450"/>
              <a:gd name="T6" fmla="*/ 2053 w 2053"/>
              <a:gd name="T7" fmla="*/ 225 h 450"/>
              <a:gd name="T8" fmla="*/ 1893 w 2053"/>
              <a:gd name="T9" fmla="*/ 450 h 450"/>
              <a:gd name="T10" fmla="*/ 0 w 2053"/>
              <a:gd name="T11" fmla="*/ 450 h 450"/>
            </a:gdLst>
            <a:ahLst/>
            <a:cxnLst>
              <a:cxn ang="0">
                <a:pos x="T0" y="T1"/>
              </a:cxn>
              <a:cxn ang="0">
                <a:pos x="T2" y="T3"/>
              </a:cxn>
              <a:cxn ang="0">
                <a:pos x="T4" y="T5"/>
              </a:cxn>
              <a:cxn ang="0">
                <a:pos x="T6" y="T7"/>
              </a:cxn>
              <a:cxn ang="0">
                <a:pos x="T8" y="T9"/>
              </a:cxn>
              <a:cxn ang="0">
                <a:pos x="T10" y="T11"/>
              </a:cxn>
            </a:cxnLst>
            <a:rect l="0" t="0" r="r" b="b"/>
            <a:pathLst>
              <a:path w="2053" h="450">
                <a:moveTo>
                  <a:pt x="0" y="450"/>
                </a:moveTo>
                <a:lnTo>
                  <a:pt x="0" y="0"/>
                </a:lnTo>
                <a:lnTo>
                  <a:pt x="1893" y="0"/>
                </a:lnTo>
                <a:lnTo>
                  <a:pt x="2053" y="225"/>
                </a:lnTo>
                <a:lnTo>
                  <a:pt x="1893" y="450"/>
                </a:lnTo>
                <a:lnTo>
                  <a:pt x="0" y="450"/>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
        <p:nvSpPr>
          <p:cNvPr id="27" name="矩形 26">
            <a:extLst>
              <a:ext uri="{FF2B5EF4-FFF2-40B4-BE49-F238E27FC236}">
                <a16:creationId xmlns:a16="http://schemas.microsoft.com/office/drawing/2014/main" id="{E5C8A39D-796A-444C-A1F2-68921186B578}"/>
              </a:ext>
            </a:extLst>
          </p:cNvPr>
          <p:cNvSpPr/>
          <p:nvPr/>
        </p:nvSpPr>
        <p:spPr>
          <a:xfrm>
            <a:off x="2392006" y="4809410"/>
            <a:ext cx="4579620" cy="323165"/>
          </a:xfrm>
          <a:prstGeom prst="rect">
            <a:avLst/>
          </a:prstGeom>
        </p:spPr>
        <p:txBody>
          <a:bodyPr wrap="square">
            <a:spAutoFit/>
          </a:bodyPr>
          <a:lstStyle/>
          <a:p>
            <a:pPr lvl="0"/>
            <a:r>
              <a:rPr lang="zh-CN" altLang="zh-CN" sz="1500" dirty="0">
                <a:solidFill>
                  <a:schemeClr val="bg1"/>
                </a:solidFill>
                <a:latin typeface="微软雅黑" panose="020B0503020204020204" pitchFamily="34" charset="-122"/>
                <a:ea typeface="微软雅黑" panose="020B0503020204020204" pitchFamily="34" charset="-122"/>
              </a:rPr>
              <a:t>商业银行柜台市场的交易品种：现券交易。</a:t>
            </a:r>
          </a:p>
        </p:txBody>
      </p:sp>
      <p:sp>
        <p:nvSpPr>
          <p:cNvPr id="24" name="文本框 23">
            <a:extLst>
              <a:ext uri="{FF2B5EF4-FFF2-40B4-BE49-F238E27FC236}">
                <a16:creationId xmlns:a16="http://schemas.microsoft.com/office/drawing/2014/main" id="{AC3E80AF-3721-4CA1-8575-E759B80F06E5}"/>
              </a:ext>
            </a:extLst>
          </p:cNvPr>
          <p:cNvSpPr txBox="1"/>
          <p:nvPr/>
        </p:nvSpPr>
        <p:spPr>
          <a:xfrm>
            <a:off x="733884" y="1660858"/>
            <a:ext cx="2448272" cy="369332"/>
          </a:xfrm>
          <a:prstGeom prst="rect">
            <a:avLst/>
          </a:prstGeom>
          <a:noFill/>
        </p:spPr>
        <p:txBody>
          <a:bodyPr wrap="square">
            <a:spAutoFit/>
          </a:bodyPr>
          <a:lstStyle/>
          <a:p>
            <a:pPr indent="266700" algn="just"/>
            <a:r>
              <a:rPr lang="zh-CN" altLang="zh-CN" kern="100" dirty="0">
                <a:effectLst/>
                <a:latin typeface="微软雅黑" panose="020B0503020204020204" pitchFamily="34" charset="-122"/>
                <a:ea typeface="微软雅黑" panose="020B0503020204020204" pitchFamily="34" charset="-122"/>
                <a:cs typeface="Times New Roman" panose="02020603050405020304" pitchFamily="18" charset="0"/>
              </a:rPr>
              <a:t>分市场情况如下：</a:t>
            </a:r>
          </a:p>
        </p:txBody>
      </p:sp>
      <p:sp>
        <p:nvSpPr>
          <p:cNvPr id="8" name="Freeform 11">
            <a:extLst>
              <a:ext uri="{FF2B5EF4-FFF2-40B4-BE49-F238E27FC236}">
                <a16:creationId xmlns:a16="http://schemas.microsoft.com/office/drawing/2014/main" id="{1920D445-0A10-4267-9440-63A53FA36273}"/>
              </a:ext>
            </a:extLst>
          </p:cNvPr>
          <p:cNvSpPr/>
          <p:nvPr/>
        </p:nvSpPr>
        <p:spPr bwMode="auto">
          <a:xfrm flipV="1">
            <a:off x="1741873" y="2310990"/>
            <a:ext cx="438150" cy="788400"/>
          </a:xfrm>
          <a:custGeom>
            <a:avLst/>
            <a:gdLst>
              <a:gd name="T0" fmla="*/ 0 w 433"/>
              <a:gd name="T1" fmla="*/ 274 h 595"/>
              <a:gd name="T2" fmla="*/ 433 w 433"/>
              <a:gd name="T3" fmla="*/ 595 h 595"/>
              <a:gd name="T4" fmla="*/ 433 w 433"/>
              <a:gd name="T5" fmla="*/ 113 h 595"/>
              <a:gd name="T6" fmla="*/ 0 w 433"/>
              <a:gd name="T7" fmla="*/ 0 h 595"/>
              <a:gd name="T8" fmla="*/ 0 w 433"/>
              <a:gd name="T9" fmla="*/ 274 h 595"/>
            </a:gdLst>
            <a:ahLst/>
            <a:cxnLst>
              <a:cxn ang="0">
                <a:pos x="T0" y="T1"/>
              </a:cxn>
              <a:cxn ang="0">
                <a:pos x="T2" y="T3"/>
              </a:cxn>
              <a:cxn ang="0">
                <a:pos x="T4" y="T5"/>
              </a:cxn>
              <a:cxn ang="0">
                <a:pos x="T6" y="T7"/>
              </a:cxn>
              <a:cxn ang="0">
                <a:pos x="T8" y="T9"/>
              </a:cxn>
            </a:cxnLst>
            <a:rect l="0" t="0" r="r" b="b"/>
            <a:pathLst>
              <a:path w="433" h="595">
                <a:moveTo>
                  <a:pt x="0" y="274"/>
                </a:moveTo>
                <a:lnTo>
                  <a:pt x="433" y="595"/>
                </a:lnTo>
                <a:lnTo>
                  <a:pt x="433" y="113"/>
                </a:lnTo>
                <a:lnTo>
                  <a:pt x="0" y="0"/>
                </a:lnTo>
                <a:lnTo>
                  <a:pt x="0" y="274"/>
                </a:lnTo>
                <a:close/>
              </a:path>
            </a:pathLst>
          </a:custGeom>
          <a:solidFill>
            <a:srgbClr val="883230"/>
          </a:solidFill>
          <a:ln>
            <a:noFill/>
          </a:ln>
        </p:spPr>
        <p:txBody>
          <a:bodyPr vert="horz" wrap="square" lIns="78182" tIns="39092" rIns="78182" bIns="39092" numCol="1" anchor="t" anchorCtr="0" compatLnSpc="1"/>
          <a:lstStyle/>
          <a:p>
            <a:pPr defTabSz="725170">
              <a:defRPr/>
            </a:pPr>
            <a:endParaRPr lang="id-ID" sz="1420" kern="0" dirty="0">
              <a:solidFill>
                <a:sysClr val="windowText" lastClr="000000"/>
              </a:solidFill>
              <a:latin typeface="微软雅黑" panose="020B0503020204020204" charset="-122"/>
            </a:endParaRPr>
          </a:p>
        </p:txBody>
      </p:sp>
    </p:spTree>
    <p:extLst>
      <p:ext uri="{BB962C8B-B14F-4D97-AF65-F5344CB8AC3E}">
        <p14:creationId xmlns:p14="http://schemas.microsoft.com/office/powerpoint/2010/main" val="1782975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5E2DA76-7EF1-4D3E-842A-CD8E4EC4CD77}"/>
              </a:ext>
            </a:extLst>
          </p:cNvPr>
          <p:cNvSpPr>
            <a:spLocks noGrp="1"/>
          </p:cNvSpPr>
          <p:nvPr>
            <p:ph type="sldNum" sz="quarter" idx="12"/>
          </p:nvPr>
        </p:nvSpPr>
        <p:spPr/>
        <p:txBody>
          <a:bodyPr/>
          <a:lstStyle/>
          <a:p>
            <a:fld id="{F923ED49-D744-4066-8B28-E413A5EA25A0}" type="slidenum">
              <a:rPr lang="zh-CN" altLang="en-US" smtClean="0"/>
              <a:pPr/>
              <a:t>15</a:t>
            </a:fld>
            <a:endParaRPr lang="zh-CN" altLang="en-US"/>
          </a:p>
        </p:txBody>
      </p:sp>
      <p:sp>
        <p:nvSpPr>
          <p:cNvPr id="4" name="文本框 3">
            <a:extLst>
              <a:ext uri="{FF2B5EF4-FFF2-40B4-BE49-F238E27FC236}">
                <a16:creationId xmlns:a16="http://schemas.microsoft.com/office/drawing/2014/main" id="{A680A781-5209-4D44-A7AF-62D494B6D6F6}"/>
              </a:ext>
            </a:extLst>
          </p:cNvPr>
          <p:cNvSpPr txBox="1"/>
          <p:nvPr/>
        </p:nvSpPr>
        <p:spPr>
          <a:xfrm>
            <a:off x="241177" y="579607"/>
            <a:ext cx="2664296" cy="497957"/>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五、交易机制</a:t>
            </a:r>
          </a:p>
        </p:txBody>
      </p:sp>
      <p:sp>
        <p:nvSpPr>
          <p:cNvPr id="6" name="文本框 5">
            <a:extLst>
              <a:ext uri="{FF2B5EF4-FFF2-40B4-BE49-F238E27FC236}">
                <a16:creationId xmlns:a16="http://schemas.microsoft.com/office/drawing/2014/main" id="{A66ECAA8-BDBA-4B72-A86F-4C08ACACDE61}"/>
              </a:ext>
            </a:extLst>
          </p:cNvPr>
          <p:cNvSpPr txBox="1"/>
          <p:nvPr/>
        </p:nvSpPr>
        <p:spPr>
          <a:xfrm>
            <a:off x="457200" y="1005893"/>
            <a:ext cx="8147248" cy="5699637"/>
          </a:xfrm>
          <a:prstGeom prst="rect">
            <a:avLst/>
          </a:prstGeom>
          <a:noFill/>
        </p:spPr>
        <p:txBody>
          <a:bodyPr wrap="square">
            <a:spAutoFit/>
          </a:bodyPr>
          <a:lstStyle/>
          <a:p>
            <a:pPr indent="421200" algn="just">
              <a:lnSpc>
                <a:spcPct val="120000"/>
              </a:lnSpc>
              <a:spcAft>
                <a:spcPts val="600"/>
              </a:spcAft>
            </a:pPr>
            <a:r>
              <a:rPr lang="zh-CN"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（一）银行间债券市场交易方式</a:t>
            </a:r>
          </a:p>
          <a:p>
            <a:pPr indent="421200" algn="just">
              <a:lnSpc>
                <a:spcPct val="120000"/>
              </a:lnSpc>
              <a:spcAft>
                <a:spcPts val="6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银行间债券市场的交易达成主要通过</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交易双方自主谈判、逐笔成交</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。双方谈判过程即询价过程和达成交易并形成交易合同的过程，可以通过外汇交易中心的电子交易系统（</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CFETS</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系统）进行，也可以通过电话、传真等手段进行。交易达成后，交易双方要统一在</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CFETS</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系统中输入交易数据，生成成交单。</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2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询价交易。</a:t>
            </a:r>
            <a:endPar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2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点击成交。</a:t>
            </a:r>
          </a:p>
          <a:p>
            <a:pPr indent="421200" algn="just">
              <a:lnSpc>
                <a:spcPct val="120000"/>
              </a:lnSpc>
              <a:spcAft>
                <a:spcPts val="600"/>
              </a:spcAft>
            </a:pPr>
            <a:r>
              <a:rPr lang="zh-CN"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（二）交易所债券市场交易方式</a:t>
            </a:r>
          </a:p>
          <a:p>
            <a:pPr indent="421200" algn="just">
              <a:lnSpc>
                <a:spcPct val="120000"/>
              </a:lnSpc>
              <a:spcAft>
                <a:spcPts val="600"/>
              </a:spcAft>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 </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自由竞价、撮合成交。</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按照</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价格优先、时间优先</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的原则竞价成交。竞价方式包括在每日开盘时采用集合竞价方式、在日常交易时间采用连续竞价方式。竞价的结果有三种：全部成交、部分成交、不成交。</a:t>
            </a:r>
          </a:p>
          <a:p>
            <a:pPr indent="421200" algn="just">
              <a:lnSpc>
                <a:spcPct val="120000"/>
              </a:lnSpc>
              <a:spcAft>
                <a:spcPts val="600"/>
              </a:spcAft>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大宗交易方式。</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对于在上交所进行的单笔买卖申报数量不低于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1000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手，或交易金额不低于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万元的现券及回购交易，以及在深交所进行的单笔交易数量不低于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500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手，或交易金额不低于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万元的现券及质押式回购交易，认定为大宗交易。大宗交易采用</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协议交易或盘后定价</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，交易的申报包括</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意向申报和成交申报</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，成交申报须经证券交易所确认。交易所确认后，买卖双方均不得撤销或变更成交申报，必须承认交易结果、履行相关的清算交收义务。</a:t>
            </a:r>
          </a:p>
        </p:txBody>
      </p:sp>
    </p:spTree>
    <p:extLst>
      <p:ext uri="{BB962C8B-B14F-4D97-AF65-F5344CB8AC3E}">
        <p14:creationId xmlns:p14="http://schemas.microsoft.com/office/powerpoint/2010/main" val="406147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记账式国债柜台交易概况</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92423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8ECB7DB-F721-432A-9241-26F819118711}"/>
              </a:ext>
            </a:extLst>
          </p:cNvPr>
          <p:cNvSpPr>
            <a:spLocks noGrp="1"/>
          </p:cNvSpPr>
          <p:nvPr>
            <p:ph type="sldNum" sz="quarter" idx="12"/>
          </p:nvPr>
        </p:nvSpPr>
        <p:spPr/>
        <p:txBody>
          <a:bodyPr/>
          <a:lstStyle/>
          <a:p>
            <a:fld id="{F923ED49-D744-4066-8B28-E413A5EA25A0}" type="slidenum">
              <a:rPr lang="zh-CN" altLang="en-US" smtClean="0"/>
              <a:pPr/>
              <a:t>17</a:t>
            </a:fld>
            <a:endParaRPr lang="zh-CN" altLang="en-US"/>
          </a:p>
        </p:txBody>
      </p:sp>
      <p:sp>
        <p:nvSpPr>
          <p:cNvPr id="4" name="文本框 3">
            <a:extLst>
              <a:ext uri="{FF2B5EF4-FFF2-40B4-BE49-F238E27FC236}">
                <a16:creationId xmlns:a16="http://schemas.microsoft.com/office/drawing/2014/main" id="{BBC1FE38-AE83-4CF2-B9A2-04997A8529DB}"/>
              </a:ext>
            </a:extLst>
          </p:cNvPr>
          <p:cNvSpPr txBox="1"/>
          <p:nvPr/>
        </p:nvSpPr>
        <p:spPr>
          <a:xfrm>
            <a:off x="719572" y="1196752"/>
            <a:ext cx="7704856" cy="4557786"/>
          </a:xfrm>
          <a:prstGeom prst="rect">
            <a:avLst/>
          </a:prstGeom>
          <a:noFill/>
        </p:spPr>
        <p:txBody>
          <a:bodyPr wrap="square">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记账式国债柜台交易是指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商业银行通过其营业网点与投资人进行国债买卖，并办理托管与结算的行为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记账式国债发行结束后，可以在商业银行柜台进行流通转让，流通转让价格依据当时经济金融状况，适应市场变化。记账式国债柜台交易开通后，投资人即使在发行期间没有买到国债，也可以在发行结束后，通过商业银行柜台随时买卖国债。由于承办柜台交易的商业银行均为银行间债券市场成员，商业银行可以根据柜台市场国债的需求情况，及时通过银行间债券市场买进国债，再通过柜台卖给投资人，从而可以最大限度地满足广大投资人的国债投资需求。</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月，中国人民银行发布了</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商业银行柜台记账式国债交易管理办法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（中国人民银行令</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第</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号），对商业银行承办柜台交易业务进行了规范，同年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月，工商银行、农业银行、中国银行、建设银行四家国有商业银行开始在北京和上海两地开办该项业务试点。</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2007</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月，招商银行、民生银行、北京银行和南京银行获准承办商业银行记账式国债柜台交易业务。</a:t>
            </a:r>
          </a:p>
        </p:txBody>
      </p:sp>
    </p:spTree>
    <p:extLst>
      <p:ext uri="{BB962C8B-B14F-4D97-AF65-F5344CB8AC3E}">
        <p14:creationId xmlns:p14="http://schemas.microsoft.com/office/powerpoint/2010/main" val="555237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8ECB7DB-F721-432A-9241-26F819118711}"/>
              </a:ext>
            </a:extLst>
          </p:cNvPr>
          <p:cNvSpPr>
            <a:spLocks noGrp="1"/>
          </p:cNvSpPr>
          <p:nvPr>
            <p:ph type="sldNum" sz="quarter" idx="12"/>
          </p:nvPr>
        </p:nvSpPr>
        <p:spPr/>
        <p:txBody>
          <a:bodyPr/>
          <a:lstStyle/>
          <a:p>
            <a:fld id="{F923ED49-D744-4066-8B28-E413A5EA25A0}" type="slidenum">
              <a:rPr lang="zh-CN" altLang="en-US" smtClean="0"/>
              <a:pPr/>
              <a:t>18</a:t>
            </a:fld>
            <a:endParaRPr lang="zh-CN" altLang="en-US"/>
          </a:p>
        </p:txBody>
      </p:sp>
      <p:sp>
        <p:nvSpPr>
          <p:cNvPr id="4" name="文本框 3">
            <a:extLst>
              <a:ext uri="{FF2B5EF4-FFF2-40B4-BE49-F238E27FC236}">
                <a16:creationId xmlns:a16="http://schemas.microsoft.com/office/drawing/2014/main" id="{BBC1FE38-AE83-4CF2-B9A2-04997A8529DB}"/>
              </a:ext>
            </a:extLst>
          </p:cNvPr>
          <p:cNvSpPr txBox="1"/>
          <p:nvPr/>
        </p:nvSpPr>
        <p:spPr>
          <a:xfrm>
            <a:off x="611560" y="815025"/>
            <a:ext cx="7704856" cy="5342616"/>
          </a:xfrm>
          <a:prstGeom prst="rect">
            <a:avLst/>
          </a:prstGeom>
          <a:noFill/>
        </p:spPr>
        <p:txBody>
          <a:bodyPr wrap="square">
            <a:spAutoFit/>
          </a:bodyPr>
          <a:lstStyle/>
          <a:p>
            <a:pPr indent="421200" algn="just">
              <a:lnSpc>
                <a:spcPct val="150000"/>
              </a:lnSpc>
              <a:spcAft>
                <a:spcPts val="600"/>
              </a:spcAft>
            </a:pPr>
            <a:r>
              <a:rPr lang="zh-CN" altLang="en-US" sz="2400" b="1" kern="100" dirty="0">
                <a:effectLst/>
                <a:latin typeface="微软雅黑" panose="020B0503020204020204" pitchFamily="34" charset="-122"/>
                <a:ea typeface="微软雅黑" panose="020B0503020204020204" pitchFamily="34" charset="-122"/>
                <a:cs typeface="Times New Roman" panose="02020603050405020304" pitchFamily="18" charset="0"/>
              </a:rPr>
              <a:t>一、记账式国债柜台交易的主要规则</a:t>
            </a:r>
          </a:p>
          <a:p>
            <a:pPr indent="421200" algn="just">
              <a:lnSpc>
                <a:spcPct val="15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投资途径</a:t>
            </a:r>
          </a:p>
          <a:p>
            <a:pPr indent="421200" algn="just">
              <a:lnSpc>
                <a:spcPct val="15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投资人在商业银行开立国债账户后，即可办理</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国债现券买卖手续</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。记账式国债通过商业银行柜台向投资人分销后，投资人根据商业银行挂出的国债买卖双边报价，从银行手中买进国债或将国债卖给银行。</a:t>
            </a:r>
          </a:p>
          <a:p>
            <a:pPr indent="421200" algn="just">
              <a:lnSpc>
                <a:spcPct val="15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记账式国债柜台交易利用商业银行现有计算机业务处理系统，增加国债登记托管功能，实现商业银行分行账务处理系统与其总行、商业银行总行与中央国债登记结算有限责任公司的联网。投资人的国债由商业银行登记托管；商业银行在中央国债登记结算有限责任公司开立国债自营账户和代理总账户，分别登记托管其自营账户和投资人的国债总额，</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中央国债登记结算有限责任公司</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商业银行</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分别承担国债一级托管和二级托管的职能。</a:t>
            </a:r>
          </a:p>
          <a:p>
            <a:pPr indent="421200" algn="just">
              <a:lnSpc>
                <a:spcPct val="15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投资者范围：</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除</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金融机构</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外，凡</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持有有效身份证件的个人以及企业或事业社团法人</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，均可在商业银行柜台开立国债托管账户并进行国债买卖。</a:t>
            </a:r>
          </a:p>
        </p:txBody>
      </p:sp>
    </p:spTree>
    <p:extLst>
      <p:ext uri="{BB962C8B-B14F-4D97-AF65-F5344CB8AC3E}">
        <p14:creationId xmlns:p14="http://schemas.microsoft.com/office/powerpoint/2010/main" val="597041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216F9F9-86AE-4A79-86FE-F9CC93DBC191}"/>
              </a:ext>
            </a:extLst>
          </p:cNvPr>
          <p:cNvSpPr>
            <a:spLocks noGrp="1"/>
          </p:cNvSpPr>
          <p:nvPr>
            <p:ph type="sldNum" sz="quarter" idx="12"/>
          </p:nvPr>
        </p:nvSpPr>
        <p:spPr/>
        <p:txBody>
          <a:bodyPr/>
          <a:lstStyle/>
          <a:p>
            <a:fld id="{F923ED49-D744-4066-8B28-E413A5EA25A0}" type="slidenum">
              <a:rPr lang="zh-CN" altLang="en-US" smtClean="0"/>
              <a:pPr/>
              <a:t>19</a:t>
            </a:fld>
            <a:endParaRPr lang="zh-CN" altLang="en-US"/>
          </a:p>
        </p:txBody>
      </p:sp>
      <p:sp>
        <p:nvSpPr>
          <p:cNvPr id="4" name="文本框 3">
            <a:extLst>
              <a:ext uri="{FF2B5EF4-FFF2-40B4-BE49-F238E27FC236}">
                <a16:creationId xmlns:a16="http://schemas.microsoft.com/office/drawing/2014/main" id="{2A5DE76F-CB4E-40E6-9C5A-CAF57BD3EEE5}"/>
              </a:ext>
            </a:extLst>
          </p:cNvPr>
          <p:cNvSpPr txBox="1"/>
          <p:nvPr/>
        </p:nvSpPr>
        <p:spPr>
          <a:xfrm>
            <a:off x="719572" y="888497"/>
            <a:ext cx="7704856" cy="5081006"/>
          </a:xfrm>
          <a:prstGeom prst="rect">
            <a:avLst/>
          </a:prstGeom>
          <a:noFill/>
        </p:spPr>
        <p:txBody>
          <a:bodyPr wrap="square">
            <a:spAutoFit/>
          </a:bodyPr>
          <a:lstStyle/>
          <a:p>
            <a:pPr indent="421200" algn="just">
              <a:lnSpc>
                <a:spcPct val="15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交易品种</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2002 </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年开办之初，记账式国债交易品种只有</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只。此后，国债交易券种日益丰富。</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2008</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年开始，所有关键期限国债全部纳入柜台交易品种。截至</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年末，柜台交易的国债券种包含</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年和</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年期六个品种，柜台交易的国债数量达到</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95</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只。</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2017</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年，柜台市场记账式国债的交易数量为</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129</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支</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14</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日，中国人民银行发布</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全国银行间债券市场柜台业务管理办法</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（中国人民银行公告</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第</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号），将交易债券品种拓展为经发行人认可的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已发行国债、地方政府债券、国家开发银行债券、政策性银行债券等</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月，财政部发布</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关于开展通过商业银行柜台市场发行地方政府债券工作的通知</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（财库</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〔2019〕11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号）指出，地方政府公开发行的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一般债券和专项债券</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，可通过商业银行柜台市场在本地区范围内发行，并强调指出，地方政府应当通过商业银行柜台市场重点发行专项债券。</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月，宁波、浙江、山东、陕西、四川、北京等六省市政府相继发行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柜台地方债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，从而拉开我国柜台地方债发行序幕。</a:t>
            </a:r>
          </a:p>
        </p:txBody>
      </p:sp>
    </p:spTree>
    <p:extLst>
      <p:ext uri="{BB962C8B-B14F-4D97-AF65-F5344CB8AC3E}">
        <p14:creationId xmlns:p14="http://schemas.microsoft.com/office/powerpoint/2010/main" val="2107258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56004" y="1554335"/>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313850" y="1824002"/>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发展债券市场的重要意义</a:t>
              </a:r>
            </a:p>
          </p:txBody>
        </p:sp>
      </p:grpSp>
      <p:grpSp>
        <p:nvGrpSpPr>
          <p:cNvPr id="35" name="组合 34"/>
          <p:cNvGrpSpPr>
            <a:grpSpLocks/>
          </p:cNvGrpSpPr>
          <p:nvPr/>
        </p:nvGrpSpPr>
        <p:grpSpPr bwMode="auto">
          <a:xfrm>
            <a:off x="1856004" y="2479394"/>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我国债券市场概况</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56004" y="3404458"/>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记账式国债柜台交易概况</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973EFD1C-BD6E-4C6F-AC46-ECC7AA3778A5}"/>
              </a:ext>
            </a:extLst>
          </p:cNvPr>
          <p:cNvGrpSpPr>
            <a:grpSpLocks/>
          </p:cNvGrpSpPr>
          <p:nvPr/>
        </p:nvGrpSpPr>
        <p:grpSpPr bwMode="auto">
          <a:xfrm>
            <a:off x="1856004" y="4329522"/>
            <a:ext cx="5380291" cy="673161"/>
            <a:chOff x="3779912" y="1777377"/>
            <a:chExt cx="4896544" cy="435845"/>
          </a:xfrm>
        </p:grpSpPr>
        <p:sp>
          <p:nvSpPr>
            <p:cNvPr id="17" name="矩形 16">
              <a:extLst>
                <a:ext uri="{FF2B5EF4-FFF2-40B4-BE49-F238E27FC236}">
                  <a16:creationId xmlns:a16="http://schemas.microsoft.com/office/drawing/2014/main" id="{2BEA3831-BFC3-46B6-BA3D-730891AEBCC5}"/>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779A82E4-FA54-4D2F-99D6-E6BCA0E73A95}"/>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3709C6E3-F0EC-4A46-923F-1C828AC743B2}"/>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国债的持有者结构</a:t>
              </a:r>
            </a:p>
          </p:txBody>
        </p:sp>
      </p:grpSp>
      <p:grpSp>
        <p:nvGrpSpPr>
          <p:cNvPr id="40" name="组合 39">
            <a:extLst>
              <a:ext uri="{FF2B5EF4-FFF2-40B4-BE49-F238E27FC236}">
                <a16:creationId xmlns:a16="http://schemas.microsoft.com/office/drawing/2014/main" id="{C8E71E30-BA2F-410E-A6D0-EBC7789D67E6}"/>
              </a:ext>
            </a:extLst>
          </p:cNvPr>
          <p:cNvGrpSpPr>
            <a:grpSpLocks/>
          </p:cNvGrpSpPr>
          <p:nvPr/>
        </p:nvGrpSpPr>
        <p:grpSpPr bwMode="auto">
          <a:xfrm>
            <a:off x="1856004" y="5254586"/>
            <a:ext cx="5380291" cy="673161"/>
            <a:chOff x="3779912" y="1777377"/>
            <a:chExt cx="4896544" cy="435845"/>
          </a:xfrm>
        </p:grpSpPr>
        <p:sp>
          <p:nvSpPr>
            <p:cNvPr id="41" name="矩形 40">
              <a:extLst>
                <a:ext uri="{FF2B5EF4-FFF2-40B4-BE49-F238E27FC236}">
                  <a16:creationId xmlns:a16="http://schemas.microsoft.com/office/drawing/2014/main" id="{C3302213-5A5F-4920-B59C-923FD7059BA3}"/>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42" name="矩形 41">
              <a:extLst>
                <a:ext uri="{FF2B5EF4-FFF2-40B4-BE49-F238E27FC236}">
                  <a16:creationId xmlns:a16="http://schemas.microsoft.com/office/drawing/2014/main" id="{B0CC3F6C-66F0-4143-8FE1-E7392D9DAC9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43" name="TextBox 9">
              <a:extLst>
                <a:ext uri="{FF2B5EF4-FFF2-40B4-BE49-F238E27FC236}">
                  <a16:creationId xmlns:a16="http://schemas.microsoft.com/office/drawing/2014/main" id="{A50C9AD5-3A62-447B-AA76-BFD251BC84AE}"/>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我国公债市场的流动性</a:t>
              </a:r>
            </a:p>
          </p:txBody>
        </p:sp>
      </p:gr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D246D45-FE15-49EB-A2FC-7E34A8A99ACC}"/>
              </a:ext>
            </a:extLst>
          </p:cNvPr>
          <p:cNvSpPr>
            <a:spLocks noGrp="1"/>
          </p:cNvSpPr>
          <p:nvPr>
            <p:ph type="sldNum" sz="quarter" idx="12"/>
          </p:nvPr>
        </p:nvSpPr>
        <p:spPr/>
        <p:txBody>
          <a:bodyPr/>
          <a:lstStyle/>
          <a:p>
            <a:fld id="{F923ED49-D744-4066-8B28-E413A5EA25A0}" type="slidenum">
              <a:rPr lang="zh-CN" altLang="en-US" smtClean="0"/>
              <a:pPr/>
              <a:t>20</a:t>
            </a:fld>
            <a:endParaRPr lang="zh-CN" altLang="en-US"/>
          </a:p>
        </p:txBody>
      </p:sp>
      <p:sp>
        <p:nvSpPr>
          <p:cNvPr id="4" name="文本框 3">
            <a:extLst>
              <a:ext uri="{FF2B5EF4-FFF2-40B4-BE49-F238E27FC236}">
                <a16:creationId xmlns:a16="http://schemas.microsoft.com/office/drawing/2014/main" id="{0636BF9B-D34B-4D74-BD5D-F0825A36FF48}"/>
              </a:ext>
            </a:extLst>
          </p:cNvPr>
          <p:cNvSpPr txBox="1"/>
          <p:nvPr/>
        </p:nvSpPr>
        <p:spPr>
          <a:xfrm>
            <a:off x="719572" y="836712"/>
            <a:ext cx="7704856" cy="5841214"/>
          </a:xfrm>
          <a:prstGeom prst="rect">
            <a:avLst/>
          </a:prstGeom>
          <a:noFill/>
        </p:spPr>
        <p:txBody>
          <a:bodyPr wrap="square">
            <a:spAutoFit/>
          </a:bodyPr>
          <a:lstStyle/>
          <a:p>
            <a:pPr indent="421200" algn="just">
              <a:lnSpc>
                <a:spcPct val="120000"/>
              </a:lnSpc>
              <a:spcAft>
                <a:spcPts val="600"/>
              </a:spcAft>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二、柜台国债市场的功能</a:t>
            </a:r>
          </a:p>
          <a:p>
            <a:pPr indent="421200" algn="just">
              <a:lnSpc>
                <a:spcPct val="12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可以增加个人和企业等各类投资人购买国债的渠道，为投资人提供新的金融产品。柜台交易的记账式国债收益明显高于银行存款，具有</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较高的投资价值</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，且</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无需缴纳利息税</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；国债具有</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最高的信用等级</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，安全性好；可到从事该业务的商业银行按照所报价格</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随时买卖</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。由于商业银行网点遍布全国各地，可以利用商业银行的</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网点优势</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，方便广大的居民投资人买卖记账式国债。</a:t>
            </a:r>
          </a:p>
          <a:p>
            <a:pPr indent="421200" algn="just">
              <a:lnSpc>
                <a:spcPct val="12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投资人可以在商业银行柜台随时购买到国债，也可以在需要资金的时候，通过商业银行柜台卖出国债，从而提高了投资人债券资产的</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流动性</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。各家商业银行报价全辖统一，但各行由于在债券存量、对未来利率走势判断等方面的不同，买卖差异明显。</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2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记账式国债</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种类较丰富</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，可以为投资人提供较多的选择。柜台国债价格与市场利率变化高度相关，但其波动速度明显慢于交易所债券市场的价格波动速度。收益率随市场利率波动，存在明显的</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价格风险</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2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替代凭证式国债。凭证式国债发行结束后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不可以流通转让</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，但可以按规定到商业银行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提前兑取</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。长期以来凭证式国债一直比较热销，但也存在一些不合理之处，如不能交易流通等。柜台交易的国债可以给投资人提供更多的国债产品，满足广大的居民、企业等投资人</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对不同品种国债的需要</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，同时也能够相应</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减少凭证式国债的发行规模</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，从而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缓解</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利率上升时商业银行可能面临的提前兑取压力。</a:t>
            </a:r>
          </a:p>
        </p:txBody>
      </p:sp>
    </p:spTree>
    <p:extLst>
      <p:ext uri="{BB962C8B-B14F-4D97-AF65-F5344CB8AC3E}">
        <p14:creationId xmlns:p14="http://schemas.microsoft.com/office/powerpoint/2010/main" val="1644664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AE4FB4C-D2F5-446F-85F9-38D2F0CE9876}"/>
              </a:ext>
            </a:extLst>
          </p:cNvPr>
          <p:cNvSpPr>
            <a:spLocks noGrp="1"/>
          </p:cNvSpPr>
          <p:nvPr>
            <p:ph type="sldNum" sz="quarter" idx="12"/>
          </p:nvPr>
        </p:nvSpPr>
        <p:spPr/>
        <p:txBody>
          <a:bodyPr/>
          <a:lstStyle/>
          <a:p>
            <a:fld id="{F923ED49-D744-4066-8B28-E413A5EA25A0}" type="slidenum">
              <a:rPr lang="zh-CN" altLang="en-US" smtClean="0"/>
              <a:pPr/>
              <a:t>21</a:t>
            </a:fld>
            <a:endParaRPr lang="zh-CN" altLang="en-US"/>
          </a:p>
        </p:txBody>
      </p:sp>
      <p:sp>
        <p:nvSpPr>
          <p:cNvPr id="4" name="文本框 3">
            <a:extLst>
              <a:ext uri="{FF2B5EF4-FFF2-40B4-BE49-F238E27FC236}">
                <a16:creationId xmlns:a16="http://schemas.microsoft.com/office/drawing/2014/main" id="{FDDC514B-D81D-4C65-8491-B07BCF46A127}"/>
              </a:ext>
            </a:extLst>
          </p:cNvPr>
          <p:cNvSpPr txBox="1"/>
          <p:nvPr/>
        </p:nvSpPr>
        <p:spPr>
          <a:xfrm>
            <a:off x="700207" y="625369"/>
            <a:ext cx="7704856" cy="3718262"/>
          </a:xfrm>
          <a:prstGeom prst="rect">
            <a:avLst/>
          </a:prstGeom>
          <a:noFill/>
        </p:spPr>
        <p:txBody>
          <a:bodyPr wrap="square">
            <a:spAutoFit/>
          </a:bodyPr>
          <a:lstStyle/>
          <a:p>
            <a:pPr indent="421200" algn="just">
              <a:lnSpc>
                <a:spcPct val="114000"/>
              </a:lnSpc>
              <a:spcAft>
                <a:spcPts val="600"/>
              </a:spcAft>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三、我国国债柜台交易市场的发展现状</a:t>
            </a:r>
          </a:p>
          <a:p>
            <a:pPr indent="421200" algn="just">
              <a:lnSpc>
                <a:spcPct val="114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虽然历经十多年的发展，但我国柜台债券交易市场仍还处于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初步发展阶段</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14000"/>
              </a:lnSpc>
              <a:spcAft>
                <a:spcPts val="600"/>
              </a:spcAft>
            </a:pPr>
            <a:r>
              <a:rPr lang="zh-CN" altLang="en-US" sz="2000" b="1" kern="100" dirty="0">
                <a:latin typeface="微软雅黑" panose="020B0503020204020204" pitchFamily="34" charset="-122"/>
                <a:ea typeface="微软雅黑" panose="020B0503020204020204" pitchFamily="34" charset="-122"/>
                <a:cs typeface="Times New Roman" panose="02020603050405020304" pitchFamily="18" charset="0"/>
              </a:rPr>
              <a:t>（一）国债柜台交易量</a:t>
            </a:r>
          </a:p>
          <a:p>
            <a:pPr indent="421200" algn="just">
              <a:lnSpc>
                <a:spcPct val="120000"/>
              </a:lnSpc>
              <a:spcAft>
                <a:spcPts val="600"/>
              </a:spcAft>
            </a:pP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从总体上看，我国国债柜台交易自</a:t>
            </a:r>
            <a:r>
              <a:rPr lang="en-US" altLang="zh-CN" sz="1550" kern="100" dirty="0">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年推出以来，</a:t>
            </a:r>
            <a:r>
              <a:rPr lang="zh-CN" altLang="en-US" sz="155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交易较为清淡</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（见表</a:t>
            </a:r>
            <a:r>
              <a:rPr lang="en-US" altLang="zh-CN" sz="1550" kern="100" dirty="0">
                <a:latin typeface="微软雅黑" panose="020B0503020204020204" pitchFamily="34" charset="-122"/>
                <a:ea typeface="微软雅黑" panose="020B0503020204020204" pitchFamily="34" charset="-122"/>
                <a:cs typeface="Times New Roman" panose="02020603050405020304" pitchFamily="18" charset="0"/>
              </a:rPr>
              <a:t>8.2</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）。目前柜台采用双边报价机制，按照主管部门有关规定，各承办机构应对发行的所有关键期限的国债进行报价，导致承办机构</a:t>
            </a:r>
            <a:r>
              <a:rPr lang="zh-CN" altLang="en-US" sz="155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报价工作量较大</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。而</a:t>
            </a:r>
            <a:r>
              <a:rPr lang="zh-CN" altLang="en-US" sz="155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过多的债券券种</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对投资技巧相对薄弱的个人投资者来说，已超出了辨别能力范围，投资者很难从中选出真正具有交易价值的债券。此外，在较大的工作压力下，受时间与券种限制，交易员很难将报价精细化，</a:t>
            </a:r>
            <a:r>
              <a:rPr lang="zh-CN" altLang="en-US" sz="155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双边报价价差不可避免地扩大</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，这不利于投资人的利益，也不利于该项业务的发展。</a:t>
            </a:r>
          </a:p>
          <a:p>
            <a:pPr indent="421200" algn="just">
              <a:lnSpc>
                <a:spcPct val="120000"/>
              </a:lnSpc>
              <a:spcAft>
                <a:spcPts val="600"/>
              </a:spcAft>
            </a:pP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此外，我国记账式国债的</a:t>
            </a:r>
            <a:r>
              <a:rPr lang="zh-CN" altLang="en-US" sz="155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收益率不高</a:t>
            </a:r>
            <a:r>
              <a:rPr lang="zh-CN" altLang="en-US" sz="1550" kern="100" dirty="0">
                <a:latin typeface="微软雅黑" panose="020B0503020204020204" pitchFamily="34" charset="-122"/>
                <a:ea typeface="微软雅黑" panose="020B0503020204020204" pitchFamily="34" charset="-122"/>
                <a:cs typeface="Times New Roman" panose="02020603050405020304" pitchFamily="18" charset="0"/>
              </a:rPr>
              <a:t>，而银行理财产品发展迅猛，造成债券投资的吸引力相对较低。</a:t>
            </a:r>
          </a:p>
        </p:txBody>
      </p:sp>
      <p:graphicFrame>
        <p:nvGraphicFramePr>
          <p:cNvPr id="5" name="表格 4">
            <a:extLst>
              <a:ext uri="{FF2B5EF4-FFF2-40B4-BE49-F238E27FC236}">
                <a16:creationId xmlns:a16="http://schemas.microsoft.com/office/drawing/2014/main" id="{FA13B798-72D9-422C-BB42-F1B2FEF723E7}"/>
              </a:ext>
            </a:extLst>
          </p:cNvPr>
          <p:cNvGraphicFramePr>
            <a:graphicFrameLocks noGrp="1"/>
          </p:cNvGraphicFramePr>
          <p:nvPr>
            <p:extLst>
              <p:ext uri="{D42A27DB-BD31-4B8C-83A1-F6EECF244321}">
                <p14:modId xmlns:p14="http://schemas.microsoft.com/office/powerpoint/2010/main" val="1460290288"/>
              </p:ext>
            </p:extLst>
          </p:nvPr>
        </p:nvGraphicFramePr>
        <p:xfrm>
          <a:off x="942547" y="4638040"/>
          <a:ext cx="7236000" cy="1718310"/>
        </p:xfrm>
        <a:graphic>
          <a:graphicData uri="http://schemas.openxmlformats.org/drawingml/2006/table">
            <a:tbl>
              <a:tblPr bandRow="1">
                <a:tableStyleId>{5DA37D80-6434-44D0-A028-1B22A696006F}</a:tableStyleId>
              </a:tblPr>
              <a:tblGrid>
                <a:gridCol w="1807550">
                  <a:extLst>
                    <a:ext uri="{9D8B030D-6E8A-4147-A177-3AD203B41FA5}">
                      <a16:colId xmlns:a16="http://schemas.microsoft.com/office/drawing/2014/main" val="2301892332"/>
                    </a:ext>
                  </a:extLst>
                </a:gridCol>
                <a:gridCol w="1810450">
                  <a:extLst>
                    <a:ext uri="{9D8B030D-6E8A-4147-A177-3AD203B41FA5}">
                      <a16:colId xmlns:a16="http://schemas.microsoft.com/office/drawing/2014/main" val="2868383972"/>
                    </a:ext>
                  </a:extLst>
                </a:gridCol>
                <a:gridCol w="1809000">
                  <a:extLst>
                    <a:ext uri="{9D8B030D-6E8A-4147-A177-3AD203B41FA5}">
                      <a16:colId xmlns:a16="http://schemas.microsoft.com/office/drawing/2014/main" val="1429943220"/>
                    </a:ext>
                  </a:extLst>
                </a:gridCol>
                <a:gridCol w="1809000">
                  <a:extLst>
                    <a:ext uri="{9D8B030D-6E8A-4147-A177-3AD203B41FA5}">
                      <a16:colId xmlns:a16="http://schemas.microsoft.com/office/drawing/2014/main" val="775826698"/>
                    </a:ext>
                  </a:extLst>
                </a:gridCol>
              </a:tblGrid>
              <a:tr h="194310">
                <a:tc>
                  <a:txBody>
                    <a:bodyPr/>
                    <a:lstStyle/>
                    <a:p>
                      <a:pPr algn="ctr"/>
                      <a:r>
                        <a:rPr lang="zh-CN" sz="1050" b="1" kern="100">
                          <a:effectLst/>
                          <a:latin typeface="微软雅黑" panose="020B0503020204020204" pitchFamily="34" charset="-122"/>
                          <a:ea typeface="微软雅黑" panose="020B0503020204020204" pitchFamily="34" charset="-122"/>
                        </a:rPr>
                        <a:t>年份</a:t>
                      </a:r>
                      <a:endParaRPr lang="zh-CN" sz="1050" b="1"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zh-CN" sz="1050" b="1" kern="100">
                          <a:effectLst/>
                          <a:latin typeface="微软雅黑" panose="020B0503020204020204" pitchFamily="34" charset="-122"/>
                          <a:ea typeface="微软雅黑" panose="020B0503020204020204" pitchFamily="34" charset="-122"/>
                        </a:rPr>
                        <a:t>交易量（亿元）</a:t>
                      </a:r>
                      <a:endParaRPr lang="zh-CN" sz="1050" b="1"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zh-CN" sz="1050" b="1" kern="100">
                          <a:effectLst/>
                          <a:latin typeface="微软雅黑" panose="020B0503020204020204" pitchFamily="34" charset="-122"/>
                          <a:ea typeface="微软雅黑" panose="020B0503020204020204" pitchFamily="34" charset="-122"/>
                        </a:rPr>
                        <a:t>年份</a:t>
                      </a:r>
                      <a:endParaRPr lang="zh-CN" sz="1050" b="1"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zh-CN" sz="1050" b="1" kern="100" dirty="0">
                          <a:effectLst/>
                          <a:latin typeface="微软雅黑" panose="020B0503020204020204" pitchFamily="34" charset="-122"/>
                          <a:ea typeface="微软雅黑" panose="020B0503020204020204" pitchFamily="34" charset="-122"/>
                        </a:rPr>
                        <a:t>交易量（亿元）</a:t>
                      </a:r>
                      <a:endParaRPr lang="zh-CN" sz="105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354678393"/>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2002</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dirty="0">
                          <a:effectLst/>
                          <a:latin typeface="微软雅黑" panose="020B0503020204020204" pitchFamily="34" charset="-122"/>
                          <a:ea typeface="微软雅黑" panose="020B0503020204020204" pitchFamily="34" charset="-122"/>
                        </a:rPr>
                        <a:t>14.41</a:t>
                      </a:r>
                      <a:endParaRPr lang="zh-CN" sz="10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dirty="0">
                          <a:effectLst/>
                          <a:latin typeface="微软雅黑" panose="020B0503020204020204" pitchFamily="34" charset="-122"/>
                          <a:ea typeface="微软雅黑" panose="020B0503020204020204" pitchFamily="34" charset="-122"/>
                        </a:rPr>
                        <a:t>2010</a:t>
                      </a:r>
                      <a:r>
                        <a:rPr lang="zh-CN" sz="1050" kern="100" dirty="0">
                          <a:effectLst/>
                          <a:latin typeface="微软雅黑" panose="020B0503020204020204" pitchFamily="34" charset="-122"/>
                          <a:ea typeface="微软雅黑" panose="020B0503020204020204" pitchFamily="34" charset="-122"/>
                        </a:rPr>
                        <a:t>年</a:t>
                      </a:r>
                      <a:endParaRPr lang="zh-CN" sz="10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41.7</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92451120"/>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2003</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24.13</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2011</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27.9</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075201904"/>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2004</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dirty="0">
                          <a:effectLst/>
                          <a:latin typeface="微软雅黑" panose="020B0503020204020204" pitchFamily="34" charset="-122"/>
                          <a:ea typeface="微软雅黑" panose="020B0503020204020204" pitchFamily="34" charset="-122"/>
                        </a:rPr>
                        <a:t>57.9</a:t>
                      </a:r>
                      <a:endParaRPr lang="zh-CN" sz="10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2012</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15</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674996272"/>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2005</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65.7</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2013</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18.7</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955943233"/>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2006</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84.53</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2014</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71.1</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2230583430"/>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2007</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35.67</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2015</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36.24</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3863023232"/>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2008</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30.43</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2016</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39.51</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17819200"/>
                  </a:ext>
                </a:extLst>
              </a:tr>
              <a:tr h="190500">
                <a:tc>
                  <a:txBody>
                    <a:bodyPr/>
                    <a:lstStyle/>
                    <a:p>
                      <a:pPr algn="ctr"/>
                      <a:r>
                        <a:rPr lang="en-US" sz="1050" kern="100">
                          <a:effectLst/>
                          <a:latin typeface="微软雅黑" panose="020B0503020204020204" pitchFamily="34" charset="-122"/>
                          <a:ea typeface="微软雅黑" panose="020B0503020204020204" pitchFamily="34" charset="-122"/>
                        </a:rPr>
                        <a:t>2009</a:t>
                      </a:r>
                      <a:r>
                        <a:rPr lang="zh-CN" sz="1050" kern="100">
                          <a:effectLst/>
                          <a:latin typeface="微软雅黑" panose="020B0503020204020204" pitchFamily="34" charset="-122"/>
                          <a:ea typeface="微软雅黑" panose="020B0503020204020204" pitchFamily="34" charset="-122"/>
                        </a:rPr>
                        <a:t>年</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a:effectLst/>
                          <a:latin typeface="微软雅黑" panose="020B0503020204020204" pitchFamily="34" charset="-122"/>
                          <a:ea typeface="微软雅黑" panose="020B0503020204020204" pitchFamily="34" charset="-122"/>
                        </a:rPr>
                        <a:t>61.6</a:t>
                      </a:r>
                      <a:endParaRPr lang="zh-CN" sz="105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dirty="0">
                          <a:effectLst/>
                          <a:latin typeface="微软雅黑" panose="020B0503020204020204" pitchFamily="34" charset="-122"/>
                          <a:ea typeface="微软雅黑" panose="020B0503020204020204" pitchFamily="34" charset="-122"/>
                        </a:rPr>
                        <a:t>2017</a:t>
                      </a:r>
                      <a:r>
                        <a:rPr lang="zh-CN" sz="1050" kern="100" dirty="0">
                          <a:effectLst/>
                          <a:latin typeface="微软雅黑" panose="020B0503020204020204" pitchFamily="34" charset="-122"/>
                          <a:ea typeface="微软雅黑" panose="020B0503020204020204" pitchFamily="34" charset="-122"/>
                        </a:rPr>
                        <a:t>年</a:t>
                      </a:r>
                      <a:endParaRPr lang="zh-CN" sz="10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tc>
                  <a:txBody>
                    <a:bodyPr/>
                    <a:lstStyle/>
                    <a:p>
                      <a:pPr algn="ctr"/>
                      <a:r>
                        <a:rPr lang="en-US" sz="1050" kern="100" dirty="0">
                          <a:effectLst/>
                          <a:latin typeface="微软雅黑" panose="020B0503020204020204" pitchFamily="34" charset="-122"/>
                          <a:ea typeface="微软雅黑" panose="020B0503020204020204" pitchFamily="34" charset="-122"/>
                        </a:rPr>
                        <a:t>30.46</a:t>
                      </a:r>
                      <a:endParaRPr lang="zh-CN" sz="105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956523095"/>
                  </a:ext>
                </a:extLst>
              </a:tr>
            </a:tbl>
          </a:graphicData>
        </a:graphic>
      </p:graphicFrame>
      <p:sp>
        <p:nvSpPr>
          <p:cNvPr id="6" name="Rectangle 1">
            <a:extLst>
              <a:ext uri="{FF2B5EF4-FFF2-40B4-BE49-F238E27FC236}">
                <a16:creationId xmlns:a16="http://schemas.microsoft.com/office/drawing/2014/main" id="{8D38C4EE-17B4-4110-BC0F-94C44D685F47}"/>
              </a:ext>
            </a:extLst>
          </p:cNvPr>
          <p:cNvSpPr>
            <a:spLocks noChangeArrowheads="1"/>
          </p:cNvSpPr>
          <p:nvPr/>
        </p:nvSpPr>
        <p:spPr bwMode="auto">
          <a:xfrm>
            <a:off x="3104161" y="4272915"/>
            <a:ext cx="289694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8.2  </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历年柜台国债市场交易情况</a:t>
            </a:r>
          </a:p>
        </p:txBody>
      </p:sp>
      <p:sp>
        <p:nvSpPr>
          <p:cNvPr id="8" name="Rectangle 1">
            <a:extLst>
              <a:ext uri="{FF2B5EF4-FFF2-40B4-BE49-F238E27FC236}">
                <a16:creationId xmlns:a16="http://schemas.microsoft.com/office/drawing/2014/main" id="{B9B2780C-5313-4876-A52E-5507D3DFDE28}"/>
              </a:ext>
            </a:extLst>
          </p:cNvPr>
          <p:cNvSpPr>
            <a:spLocks noChangeArrowheads="1"/>
          </p:cNvSpPr>
          <p:nvPr/>
        </p:nvSpPr>
        <p:spPr bwMode="auto">
          <a:xfrm>
            <a:off x="716326" y="6390277"/>
            <a:ext cx="4339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资料来源：中国人民银行：历年</a:t>
            </a:r>
            <a:r>
              <a:rPr kumimoji="0" lang="en-US" altLang="zh-CN"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中国金融市场运行情况</a:t>
            </a:r>
            <a:r>
              <a:rPr kumimoji="0" lang="en-US" altLang="zh-CN"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120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9543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C574E14-3F41-4FB0-A81B-62B45471B09A}"/>
              </a:ext>
            </a:extLst>
          </p:cNvPr>
          <p:cNvSpPr>
            <a:spLocks noGrp="1"/>
          </p:cNvSpPr>
          <p:nvPr>
            <p:ph type="sldNum" sz="quarter" idx="12"/>
          </p:nvPr>
        </p:nvSpPr>
        <p:spPr/>
        <p:txBody>
          <a:bodyPr/>
          <a:lstStyle/>
          <a:p>
            <a:fld id="{F923ED49-D744-4066-8B28-E413A5EA25A0}" type="slidenum">
              <a:rPr lang="zh-CN" altLang="en-US" smtClean="0"/>
              <a:pPr/>
              <a:t>22</a:t>
            </a:fld>
            <a:endParaRPr lang="zh-CN" altLang="en-US"/>
          </a:p>
        </p:txBody>
      </p:sp>
      <p:sp>
        <p:nvSpPr>
          <p:cNvPr id="4" name="文本框 3">
            <a:extLst>
              <a:ext uri="{FF2B5EF4-FFF2-40B4-BE49-F238E27FC236}">
                <a16:creationId xmlns:a16="http://schemas.microsoft.com/office/drawing/2014/main" id="{1682F49F-2D09-4E0E-A1B6-A72B00538993}"/>
              </a:ext>
            </a:extLst>
          </p:cNvPr>
          <p:cNvSpPr txBox="1"/>
          <p:nvPr/>
        </p:nvSpPr>
        <p:spPr>
          <a:xfrm>
            <a:off x="773578" y="836712"/>
            <a:ext cx="7596844" cy="5404172"/>
          </a:xfrm>
          <a:prstGeom prst="rect">
            <a:avLst/>
          </a:prstGeom>
          <a:noFill/>
        </p:spPr>
        <p:txBody>
          <a:bodyPr wrap="square">
            <a:spAutoFit/>
          </a:bodyPr>
          <a:lstStyle/>
          <a:p>
            <a:pPr indent="421200" algn="just">
              <a:lnSpc>
                <a:spcPct val="120000"/>
              </a:lnSpc>
              <a:spcAft>
                <a:spcPts val="600"/>
              </a:spcAft>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（二）记账式国债柜台市场投资者类型及其偏好</a:t>
            </a:r>
          </a:p>
          <a:p>
            <a:pPr indent="421200" algn="just">
              <a:lnSpc>
                <a:spcPct val="12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投资者类型划分</a:t>
            </a:r>
          </a:p>
          <a:p>
            <a:pPr indent="421200" algn="just">
              <a:lnSpc>
                <a:spcPct val="12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投资理念</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划分，国债柜台的客户分为</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投资者</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投机者</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两类。前者一般在发行期购买国债，持有到期或者较长时间后卖出，以配置资产、获取票息收益为主要目的。后者则关注国债价格的波动以及不同报价机构和不同市场之间的价格套利机会，在短期内赚取价差。</a:t>
            </a:r>
          </a:p>
          <a:p>
            <a:pPr indent="421200" algn="just">
              <a:lnSpc>
                <a:spcPct val="12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开户主体</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划分，国债柜台投资者包括</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个人</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机构投资者</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两类。记账式债券柜台业务的参与者（不含储蓄国债投资者）为个人投资者和非金融机构，在投资者占比中，个人投资者数量占到</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99%</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，机构投资者的比例仅占</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2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大多数承办机构都认为，柜台市场定位为零售市场，除个人投资者外，中小机构投资者也是重要的客户群体。与个人投资者相比，中小机构投资者具有更为成熟、规范的投资理念。</a:t>
            </a:r>
          </a:p>
          <a:p>
            <a:pPr indent="421200" algn="just">
              <a:lnSpc>
                <a:spcPct val="120000"/>
              </a:lnSpc>
              <a:spcAft>
                <a:spcPts val="600"/>
              </a:spcAft>
            </a:pPr>
            <a:r>
              <a:rPr lang="en-US"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投资者对于柜台记账式国债的偏好</a:t>
            </a:r>
          </a:p>
          <a:p>
            <a:pPr indent="421200" algn="just">
              <a:lnSpc>
                <a:spcPct val="12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国债柜台投资者喜欢</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高票面利率国债</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，对期限长短的敏感度较弱。作为柜台业务的主要客户</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个人投资者，其</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风险管理能力不强</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，通常以获得国债利息收入为目的，因此在选择相同期限记账式国债品种时，往往将票面利率作为参考依据。</a:t>
            </a:r>
          </a:p>
        </p:txBody>
      </p:sp>
    </p:spTree>
    <p:extLst>
      <p:ext uri="{BB962C8B-B14F-4D97-AF65-F5344CB8AC3E}">
        <p14:creationId xmlns:p14="http://schemas.microsoft.com/office/powerpoint/2010/main" val="994835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国债的持有者结构</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3826434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B0C3B49-D216-460F-97BE-833A23467C60}"/>
              </a:ext>
            </a:extLst>
          </p:cNvPr>
          <p:cNvSpPr>
            <a:spLocks noGrp="1"/>
          </p:cNvSpPr>
          <p:nvPr>
            <p:ph type="sldNum" sz="quarter" idx="12"/>
          </p:nvPr>
        </p:nvSpPr>
        <p:spPr/>
        <p:txBody>
          <a:bodyPr/>
          <a:lstStyle/>
          <a:p>
            <a:fld id="{F923ED49-D744-4066-8B28-E413A5EA25A0}" type="slidenum">
              <a:rPr lang="zh-CN" altLang="en-US" smtClean="0"/>
              <a:pPr/>
              <a:t>24</a:t>
            </a:fld>
            <a:endParaRPr lang="zh-CN" altLang="en-US"/>
          </a:p>
        </p:txBody>
      </p:sp>
      <p:sp>
        <p:nvSpPr>
          <p:cNvPr id="4" name="文本框 3">
            <a:extLst>
              <a:ext uri="{FF2B5EF4-FFF2-40B4-BE49-F238E27FC236}">
                <a16:creationId xmlns:a16="http://schemas.microsoft.com/office/drawing/2014/main" id="{1FEFC3F8-B87E-41DC-B1AA-30AD8274EF38}"/>
              </a:ext>
            </a:extLst>
          </p:cNvPr>
          <p:cNvSpPr txBox="1"/>
          <p:nvPr/>
        </p:nvSpPr>
        <p:spPr>
          <a:xfrm>
            <a:off x="773578" y="1196752"/>
            <a:ext cx="7596844" cy="4613186"/>
          </a:xfrm>
          <a:prstGeom prst="rect">
            <a:avLst/>
          </a:prstGeom>
          <a:noFill/>
        </p:spPr>
        <p:txBody>
          <a:bodyPr wrap="square">
            <a:spAutoFit/>
          </a:bodyPr>
          <a:lstStyle/>
          <a:p>
            <a:pPr indent="421200" algn="just">
              <a:lnSpc>
                <a:spcPct val="13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成熟市场经济国家的金融体系大体可以分为两类，即</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市场主导型的金融体系</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银行主导型的金融体系</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。美国和德国可被视为市场主导型和银行主导型金融体系的两种典型情形，其他工业化国家则处于两种典型情形之间。</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3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一国债券市场投资人结构大体反映了该国金融资源分布结构。在</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市场主导型金融体系</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的国家，基金、保险等非银行金融机构成为债券市场的主要购买方；在</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银行主导型金融体系</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的国家，由于银行掌控多数金融资源，因此在债券市场中占据主导地位。</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30000"/>
              </a:lnSpc>
              <a:spcAft>
                <a:spcPts val="600"/>
              </a:spcAft>
            </a:pPr>
            <a:r>
              <a:rPr lang="zh-CN" altLang="zh-CN" sz="2400" b="1" kern="100" dirty="0">
                <a:latin typeface="微软雅黑" panose="020B0503020204020204" pitchFamily="34" charset="-122"/>
                <a:ea typeface="微软雅黑" panose="020B0503020204020204" pitchFamily="34" charset="-122"/>
                <a:cs typeface="Times New Roman" panose="02020603050405020304" pitchFamily="18" charset="0"/>
              </a:rPr>
              <a:t>一、美国的国债持有者结构</a:t>
            </a:r>
          </a:p>
          <a:p>
            <a:pPr indent="421200" algn="just">
              <a:lnSpc>
                <a:spcPct val="130000"/>
              </a:lnSpc>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从美国国债市场投资人的构成结构来分析，</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总体比较分散</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。美国国债的</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避险属性强</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当国际市场出现影响较大的风险事件时，美国国债便会成为许多投资人，包括国际投资人的最重要选择之一。随着全球经济趋于稳定，避险资金开始离开美国市场，寻求更多的投资机会。近年来，外国投资者对美债的购买力度</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大为减弱</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2019</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月底，外国及国际机构持有美国国债的比例已降到</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29%</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841642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1F928EB-8C7C-4A7A-932A-451631B5E2EF}"/>
              </a:ext>
            </a:extLst>
          </p:cNvPr>
          <p:cNvSpPr>
            <a:spLocks noGrp="1"/>
          </p:cNvSpPr>
          <p:nvPr>
            <p:ph type="sldNum" sz="quarter" idx="12"/>
          </p:nvPr>
        </p:nvSpPr>
        <p:spPr/>
        <p:txBody>
          <a:bodyPr/>
          <a:lstStyle/>
          <a:p>
            <a:fld id="{F923ED49-D744-4066-8B28-E413A5EA25A0}" type="slidenum">
              <a:rPr lang="zh-CN" altLang="en-US" smtClean="0"/>
              <a:pPr/>
              <a:t>25</a:t>
            </a:fld>
            <a:endParaRPr lang="zh-CN" altLang="en-US"/>
          </a:p>
        </p:txBody>
      </p:sp>
      <p:graphicFrame>
        <p:nvGraphicFramePr>
          <p:cNvPr id="3" name="表格 2">
            <a:extLst>
              <a:ext uri="{FF2B5EF4-FFF2-40B4-BE49-F238E27FC236}">
                <a16:creationId xmlns:a16="http://schemas.microsoft.com/office/drawing/2014/main" id="{C6DBD2DB-7DF5-417A-8D34-B7EC90040A01}"/>
              </a:ext>
            </a:extLst>
          </p:cNvPr>
          <p:cNvGraphicFramePr>
            <a:graphicFrameLocks noGrp="1"/>
          </p:cNvGraphicFramePr>
          <p:nvPr>
            <p:extLst>
              <p:ext uri="{D42A27DB-BD31-4B8C-83A1-F6EECF244321}">
                <p14:modId xmlns:p14="http://schemas.microsoft.com/office/powerpoint/2010/main" val="2457692258"/>
              </p:ext>
            </p:extLst>
          </p:nvPr>
        </p:nvGraphicFramePr>
        <p:xfrm>
          <a:off x="1691680" y="962347"/>
          <a:ext cx="6013649" cy="5536870"/>
        </p:xfrm>
        <a:graphic>
          <a:graphicData uri="http://schemas.openxmlformats.org/drawingml/2006/table">
            <a:tbl>
              <a:tblPr firstRow="1" bandRow="1">
                <a:tableStyleId>{5DA37D80-6434-44D0-A028-1B22A696006F}</a:tableStyleId>
              </a:tblPr>
              <a:tblGrid>
                <a:gridCol w="3399018">
                  <a:extLst>
                    <a:ext uri="{9D8B030D-6E8A-4147-A177-3AD203B41FA5}">
                      <a16:colId xmlns:a16="http://schemas.microsoft.com/office/drawing/2014/main" val="3221957409"/>
                    </a:ext>
                  </a:extLst>
                </a:gridCol>
                <a:gridCol w="1510847">
                  <a:extLst>
                    <a:ext uri="{9D8B030D-6E8A-4147-A177-3AD203B41FA5}">
                      <a16:colId xmlns:a16="http://schemas.microsoft.com/office/drawing/2014/main" val="145353224"/>
                    </a:ext>
                  </a:extLst>
                </a:gridCol>
                <a:gridCol w="1103784">
                  <a:extLst>
                    <a:ext uri="{9D8B030D-6E8A-4147-A177-3AD203B41FA5}">
                      <a16:colId xmlns:a16="http://schemas.microsoft.com/office/drawing/2014/main" val="1725345703"/>
                    </a:ext>
                  </a:extLst>
                </a:gridCol>
              </a:tblGrid>
              <a:tr h="118243">
                <a:tc>
                  <a:txBody>
                    <a:bodyPr/>
                    <a:lstStyle/>
                    <a:p>
                      <a:pPr algn="ctr"/>
                      <a:r>
                        <a:rPr lang="zh-CN" sz="1100" kern="0">
                          <a:effectLst/>
                          <a:latin typeface="微软雅黑" panose="020B0503020204020204" pitchFamily="34" charset="-122"/>
                          <a:ea typeface="微软雅黑" panose="020B0503020204020204" pitchFamily="34" charset="-122"/>
                        </a:rPr>
                        <a:t>持有者</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ctr"/>
                      <a:r>
                        <a:rPr lang="zh-CN" sz="1100" kern="0">
                          <a:effectLst/>
                          <a:latin typeface="微软雅黑" panose="020B0503020204020204" pitchFamily="34" charset="-122"/>
                          <a:ea typeface="微软雅黑" panose="020B0503020204020204" pitchFamily="34" charset="-122"/>
                        </a:rPr>
                        <a:t>金额（</a:t>
                      </a:r>
                      <a:r>
                        <a:rPr lang="en-US" sz="1100" kern="0">
                          <a:effectLst/>
                          <a:latin typeface="微软雅黑" panose="020B0503020204020204" pitchFamily="34" charset="-122"/>
                          <a:ea typeface="微软雅黑" panose="020B0503020204020204" pitchFamily="34" charset="-122"/>
                        </a:rPr>
                        <a:t>10</a:t>
                      </a:r>
                      <a:r>
                        <a:rPr lang="zh-CN" sz="1100" kern="0">
                          <a:effectLst/>
                          <a:latin typeface="微软雅黑" panose="020B0503020204020204" pitchFamily="34" charset="-122"/>
                          <a:ea typeface="微软雅黑" panose="020B0503020204020204" pitchFamily="34" charset="-122"/>
                        </a:rPr>
                        <a:t>亿美元）</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ctr"/>
                      <a:r>
                        <a:rPr lang="zh-CN" sz="1100" kern="0">
                          <a:effectLst/>
                          <a:latin typeface="微软雅黑" panose="020B0503020204020204" pitchFamily="34" charset="-122"/>
                          <a:ea typeface="微软雅黑" panose="020B0503020204020204" pitchFamily="34" charset="-122"/>
                        </a:rPr>
                        <a:t>占比</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499772935"/>
                  </a:ext>
                </a:extLst>
              </a:tr>
              <a:tr h="186233">
                <a:tc>
                  <a:txBody>
                    <a:bodyPr/>
                    <a:lstStyle/>
                    <a:p>
                      <a:pPr algn="just"/>
                      <a:r>
                        <a:rPr lang="zh-CN" sz="1100" b="1" kern="0" dirty="0">
                          <a:effectLst/>
                          <a:latin typeface="微软雅黑" panose="020B0503020204020204" pitchFamily="34" charset="-122"/>
                          <a:ea typeface="微软雅黑" panose="020B0503020204020204" pitchFamily="34" charset="-122"/>
                        </a:rPr>
                        <a:t>美国国内投资机构</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7,556</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34%</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167325140"/>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共同基金</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2,012</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9%</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2062635174"/>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银行与储蓄机构</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769</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3%</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602205901"/>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州和地方政府</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648</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3%</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583106494"/>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私人养老基金</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440</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2%</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07451125"/>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州和地方政府养老金</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395</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2%</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855929052"/>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保险公司</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202</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088812209"/>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美国储蓄国债持有人</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155</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884136215"/>
                  </a:ext>
                </a:extLst>
              </a:tr>
              <a:tr h="177364">
                <a:tc>
                  <a:txBody>
                    <a:bodyPr/>
                    <a:lstStyle/>
                    <a:p>
                      <a:pPr indent="266700" algn="just"/>
                      <a:r>
                        <a:rPr lang="zh-CN" sz="1100" kern="0">
                          <a:effectLst/>
                          <a:latin typeface="微软雅黑" panose="020B0503020204020204" pitchFamily="34" charset="-122"/>
                          <a:ea typeface="微软雅黑" panose="020B0503020204020204" pitchFamily="34" charset="-122"/>
                        </a:rPr>
                        <a:t>其他投资者</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2,934</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13%</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585807302"/>
                  </a:ext>
                </a:extLst>
              </a:tr>
              <a:tr h="186233">
                <a:tc>
                  <a:txBody>
                    <a:bodyPr/>
                    <a:lstStyle/>
                    <a:p>
                      <a:pPr algn="just"/>
                      <a:r>
                        <a:rPr lang="zh-CN" sz="1100" b="1" kern="0" dirty="0">
                          <a:effectLst/>
                          <a:latin typeface="微软雅黑" panose="020B0503020204020204" pitchFamily="34" charset="-122"/>
                          <a:ea typeface="微软雅黑" panose="020B0503020204020204" pitchFamily="34" charset="-122"/>
                        </a:rPr>
                        <a:t>国外和国际投资机构</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6,473</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29%</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958132217"/>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中国</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1,121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5%</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262053200"/>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日本</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1,078</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5%</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2820542161"/>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英国</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317</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616476453"/>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巴西</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312</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064865190"/>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爱尔兰</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278</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925074220"/>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卢森堡</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230</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2860422675"/>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瑞士</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226</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510722502"/>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开曼群岛</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220</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656079304"/>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中国香港</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208</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290298608"/>
                  </a:ext>
                </a:extLst>
              </a:tr>
              <a:tr h="118243">
                <a:tc>
                  <a:txBody>
                    <a:bodyPr/>
                    <a:lstStyle/>
                    <a:p>
                      <a:pPr indent="266700" algn="just"/>
                      <a:r>
                        <a:rPr lang="zh-CN" sz="1100" kern="0">
                          <a:effectLst/>
                          <a:latin typeface="微软雅黑" panose="020B0503020204020204" pitchFamily="34" charset="-122"/>
                          <a:ea typeface="微软雅黑" panose="020B0503020204020204" pitchFamily="34" charset="-122"/>
                        </a:rPr>
                        <a:t>比利时</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187</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908207236"/>
                  </a:ext>
                </a:extLst>
              </a:tr>
              <a:tr h="177364">
                <a:tc>
                  <a:txBody>
                    <a:bodyPr/>
                    <a:lstStyle/>
                    <a:p>
                      <a:pPr indent="266700" algn="just"/>
                      <a:r>
                        <a:rPr lang="zh-CN" sz="1100" kern="0">
                          <a:effectLst/>
                          <a:latin typeface="微软雅黑" panose="020B0503020204020204" pitchFamily="34" charset="-122"/>
                          <a:ea typeface="微软雅黑" panose="020B0503020204020204" pitchFamily="34" charset="-122"/>
                        </a:rPr>
                        <a:t>其他国家</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2,298</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10%</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674374120"/>
                  </a:ext>
                </a:extLst>
              </a:tr>
              <a:tr h="186233">
                <a:tc>
                  <a:txBody>
                    <a:bodyPr/>
                    <a:lstStyle/>
                    <a:p>
                      <a:pPr algn="just"/>
                      <a:r>
                        <a:rPr lang="zh-CN" sz="1100" b="1" kern="0" dirty="0">
                          <a:effectLst/>
                          <a:latin typeface="微软雅黑" panose="020B0503020204020204" pitchFamily="34" charset="-122"/>
                          <a:ea typeface="微软雅黑" panose="020B0503020204020204" pitchFamily="34" charset="-122"/>
                        </a:rPr>
                        <a:t>联邦政府基金</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5,823</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26%</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41833561"/>
                  </a:ext>
                </a:extLst>
              </a:tr>
              <a:tr h="177364">
                <a:tc>
                  <a:txBody>
                    <a:bodyPr/>
                    <a:lstStyle/>
                    <a:p>
                      <a:pPr indent="266700" algn="just"/>
                      <a:r>
                        <a:rPr lang="zh-CN" sz="1100" kern="0" dirty="0">
                          <a:effectLst/>
                          <a:latin typeface="微软雅黑" panose="020B0503020204020204" pitchFamily="34" charset="-122"/>
                          <a:ea typeface="微软雅黑" panose="020B0503020204020204" pitchFamily="34" charset="-122"/>
                        </a:rPr>
                        <a:t>社会保障基金</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2,886</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13%</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007565857"/>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公务员退休和残疾基金</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875</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4%</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010264943"/>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军事退休基金</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825</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4%</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775315323"/>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医疗保险</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305</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688773798"/>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国防部退休人员医疗保健基金</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252</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1%</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12390141"/>
                  </a:ext>
                </a:extLst>
              </a:tr>
              <a:tr h="118243">
                <a:tc>
                  <a:txBody>
                    <a:bodyPr/>
                    <a:lstStyle/>
                    <a:p>
                      <a:pPr indent="266700" algn="just"/>
                      <a:r>
                        <a:rPr lang="zh-CN" sz="1100" kern="0" dirty="0">
                          <a:effectLst/>
                          <a:latin typeface="微软雅黑" panose="020B0503020204020204" pitchFamily="34" charset="-122"/>
                          <a:ea typeface="微软雅黑" panose="020B0503020204020204" pitchFamily="34" charset="-122"/>
                        </a:rPr>
                        <a:t>邮政服务退休人员医疗保健基金</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45</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0%</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1786585392"/>
                  </a:ext>
                </a:extLst>
              </a:tr>
              <a:tr h="167354">
                <a:tc>
                  <a:txBody>
                    <a:bodyPr/>
                    <a:lstStyle/>
                    <a:p>
                      <a:pPr indent="266700" algn="just"/>
                      <a:r>
                        <a:rPr lang="zh-CN" sz="1100" kern="0">
                          <a:effectLst/>
                          <a:latin typeface="微软雅黑" panose="020B0503020204020204" pitchFamily="34" charset="-122"/>
                          <a:ea typeface="微软雅黑" panose="020B0503020204020204" pitchFamily="34" charset="-122"/>
                        </a:rPr>
                        <a:t>其他基金</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a:effectLst/>
                          <a:latin typeface="微软雅黑" panose="020B0503020204020204" pitchFamily="34" charset="-122"/>
                          <a:ea typeface="微软雅黑" panose="020B0503020204020204" pitchFamily="34" charset="-122"/>
                        </a:rPr>
                        <a:t>634</a:t>
                      </a:r>
                      <a:endParaRPr lang="zh-CN" sz="11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kern="0" dirty="0">
                          <a:effectLst/>
                          <a:latin typeface="微软雅黑" panose="020B0503020204020204" pitchFamily="34" charset="-122"/>
                          <a:ea typeface="微软雅黑" panose="020B0503020204020204" pitchFamily="34" charset="-122"/>
                        </a:rPr>
                        <a:t>3%</a:t>
                      </a:r>
                      <a:endParaRPr 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4068201871"/>
                  </a:ext>
                </a:extLst>
              </a:tr>
              <a:tr h="186233">
                <a:tc>
                  <a:txBody>
                    <a:bodyPr/>
                    <a:lstStyle/>
                    <a:p>
                      <a:pPr algn="just"/>
                      <a:r>
                        <a:rPr lang="zh-CN" sz="1100" b="1" kern="0" dirty="0">
                          <a:effectLst/>
                          <a:latin typeface="微软雅黑" panose="020B0503020204020204" pitchFamily="34" charset="-122"/>
                          <a:ea typeface="微软雅黑" panose="020B0503020204020204" pitchFamily="34" charset="-122"/>
                        </a:rPr>
                        <a:t>美国联邦储备银行</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a:effectLst/>
                          <a:latin typeface="微软雅黑" panose="020B0503020204020204" pitchFamily="34" charset="-122"/>
                          <a:ea typeface="微软雅黑" panose="020B0503020204020204" pitchFamily="34" charset="-122"/>
                        </a:rPr>
                        <a:t>2,176</a:t>
                      </a:r>
                      <a:endParaRPr lang="zh-CN" sz="1100" b="1"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10%</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918947153"/>
                  </a:ext>
                </a:extLst>
              </a:tr>
              <a:tr h="236486">
                <a:tc>
                  <a:txBody>
                    <a:bodyPr/>
                    <a:lstStyle/>
                    <a:p>
                      <a:pPr algn="ctr"/>
                      <a:r>
                        <a:rPr lang="zh-CN" sz="1100" b="1" kern="0" dirty="0">
                          <a:effectLst/>
                          <a:latin typeface="微软雅黑" panose="020B0503020204020204" pitchFamily="34" charset="-122"/>
                          <a:ea typeface="微软雅黑" panose="020B0503020204020204" pitchFamily="34" charset="-122"/>
                        </a:rPr>
                        <a:t>合</a:t>
                      </a:r>
                      <a:r>
                        <a:rPr lang="en-US" sz="1100" b="1" kern="0" dirty="0">
                          <a:effectLst/>
                          <a:latin typeface="微软雅黑" panose="020B0503020204020204" pitchFamily="34" charset="-122"/>
                          <a:ea typeface="微软雅黑" panose="020B0503020204020204" pitchFamily="34" charset="-122"/>
                        </a:rPr>
                        <a:t>  </a:t>
                      </a:r>
                      <a:r>
                        <a:rPr lang="zh-CN" sz="1100" b="1" kern="0" dirty="0">
                          <a:effectLst/>
                          <a:latin typeface="微软雅黑" panose="020B0503020204020204" pitchFamily="34" charset="-122"/>
                          <a:ea typeface="微软雅黑" panose="020B0503020204020204" pitchFamily="34" charset="-122"/>
                        </a:rPr>
                        <a:t>计</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22,028</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tc>
                  <a:txBody>
                    <a:bodyPr/>
                    <a:lstStyle/>
                    <a:p>
                      <a:pPr algn="r"/>
                      <a:r>
                        <a:rPr lang="en-US" sz="1100" b="1" kern="0" dirty="0">
                          <a:effectLst/>
                          <a:latin typeface="微软雅黑" panose="020B0503020204020204" pitchFamily="34" charset="-122"/>
                          <a:ea typeface="微软雅黑" panose="020B0503020204020204" pitchFamily="34" charset="-122"/>
                        </a:rPr>
                        <a:t>100%</a:t>
                      </a:r>
                      <a:endParaRPr lang="zh-CN" sz="11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26605" marR="26605" marT="0" marB="0" anchor="ctr"/>
                </a:tc>
                <a:extLst>
                  <a:ext uri="{0D108BD9-81ED-4DB2-BD59-A6C34878D82A}">
                    <a16:rowId xmlns:a16="http://schemas.microsoft.com/office/drawing/2014/main" val="3696537480"/>
                  </a:ext>
                </a:extLst>
              </a:tr>
            </a:tbl>
          </a:graphicData>
        </a:graphic>
      </p:graphicFrame>
      <p:sp>
        <p:nvSpPr>
          <p:cNvPr id="5" name="文本框 4">
            <a:extLst>
              <a:ext uri="{FF2B5EF4-FFF2-40B4-BE49-F238E27FC236}">
                <a16:creationId xmlns:a16="http://schemas.microsoft.com/office/drawing/2014/main" id="{FFEC3F9E-8743-4B1F-9A54-C66D923B0C96}"/>
              </a:ext>
            </a:extLst>
          </p:cNvPr>
          <p:cNvSpPr txBox="1"/>
          <p:nvPr/>
        </p:nvSpPr>
        <p:spPr>
          <a:xfrm>
            <a:off x="1916832" y="663488"/>
            <a:ext cx="5310336" cy="338554"/>
          </a:xfrm>
          <a:prstGeom prst="rect">
            <a:avLst/>
          </a:prstGeom>
          <a:noFill/>
        </p:spPr>
        <p:txBody>
          <a:bodyPr wrap="square">
            <a:spAutoFit/>
          </a:bodyPr>
          <a:lstStyle/>
          <a:p>
            <a:pPr indent="266700" algn="ct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8.3  </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美国国债的持有者结构（</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31</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日）</a:t>
            </a:r>
          </a:p>
        </p:txBody>
      </p:sp>
      <p:sp>
        <p:nvSpPr>
          <p:cNvPr id="7" name="文本框 6">
            <a:extLst>
              <a:ext uri="{FF2B5EF4-FFF2-40B4-BE49-F238E27FC236}">
                <a16:creationId xmlns:a16="http://schemas.microsoft.com/office/drawing/2014/main" id="{889CD30D-09A6-4E2F-ACA6-D598B0A50256}"/>
              </a:ext>
            </a:extLst>
          </p:cNvPr>
          <p:cNvSpPr txBox="1"/>
          <p:nvPr/>
        </p:nvSpPr>
        <p:spPr>
          <a:xfrm>
            <a:off x="764704" y="6453336"/>
            <a:ext cx="7614592" cy="430887"/>
          </a:xfrm>
          <a:prstGeom prst="rect">
            <a:avLst/>
          </a:prstGeom>
          <a:noFill/>
        </p:spPr>
        <p:txBody>
          <a:bodyPr wrap="square">
            <a:spAutoFit/>
          </a:bodyPr>
          <a:lstStyle/>
          <a:p>
            <a:pPr algn="just"/>
            <a:r>
              <a:rPr lang="zh-CN" altLang="zh-CN" sz="1050" kern="100" dirty="0">
                <a:effectLst/>
                <a:latin typeface="微软雅黑" panose="020B0503020204020204" pitchFamily="34" charset="-122"/>
                <a:ea typeface="微软雅黑" panose="020B0503020204020204" pitchFamily="34" charset="-122"/>
                <a:cs typeface="Times New Roman" panose="02020603050405020304" pitchFamily="18" charset="0"/>
              </a:rPr>
              <a:t>资料来源：</a:t>
            </a:r>
            <a:r>
              <a:rPr lang="en-US" altLang="zh-CN" sz="1050" kern="100" dirty="0">
                <a:effectLst/>
                <a:latin typeface="微软雅黑" panose="020B0503020204020204" pitchFamily="34" charset="-122"/>
                <a:ea typeface="微软雅黑" panose="020B0503020204020204" pitchFamily="34" charset="-122"/>
                <a:cs typeface="Times New Roman" panose="02020603050405020304" pitchFamily="18" charset="0"/>
              </a:rPr>
              <a:t>U.S. Department of the Treasury, Financial Management Service, </a:t>
            </a:r>
            <a:r>
              <a:rPr lang="en-US" altLang="zh-CN" sz="1050" i="1" kern="100" dirty="0">
                <a:effectLst/>
                <a:latin typeface="微软雅黑" panose="020B0503020204020204" pitchFamily="34" charset="-122"/>
                <a:ea typeface="微软雅黑" panose="020B0503020204020204" pitchFamily="34" charset="-122"/>
                <a:cs typeface="Times New Roman" panose="02020603050405020304" pitchFamily="18" charset="0"/>
              </a:rPr>
              <a:t>Treasury Bulletin</a:t>
            </a:r>
            <a:r>
              <a:rPr lang="en-US" altLang="zh-CN" sz="1050" kern="100" dirty="0">
                <a:effectLst/>
                <a:latin typeface="微软雅黑" panose="020B0503020204020204" pitchFamily="34" charset="-122"/>
                <a:ea typeface="微软雅黑" panose="020B0503020204020204" pitchFamily="34" charset="-122"/>
                <a:cs typeface="Times New Roman" panose="02020603050405020304" pitchFamily="18" charset="0"/>
              </a:rPr>
              <a:t>, September 2019 (http://www.fiscal.treasury.gov).</a:t>
            </a:r>
            <a:endParaRPr lang="zh-CN" alt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223815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D556190-6985-4287-BBFA-096C489F9B7B}"/>
              </a:ext>
            </a:extLst>
          </p:cNvPr>
          <p:cNvSpPr>
            <a:spLocks noGrp="1"/>
          </p:cNvSpPr>
          <p:nvPr>
            <p:ph type="sldNum" sz="quarter" idx="12"/>
          </p:nvPr>
        </p:nvSpPr>
        <p:spPr/>
        <p:txBody>
          <a:bodyPr/>
          <a:lstStyle/>
          <a:p>
            <a:fld id="{F923ED49-D744-4066-8B28-E413A5EA25A0}" type="slidenum">
              <a:rPr lang="zh-CN" altLang="en-US" smtClean="0"/>
              <a:pPr/>
              <a:t>26</a:t>
            </a:fld>
            <a:endParaRPr lang="zh-CN" altLang="en-US"/>
          </a:p>
        </p:txBody>
      </p:sp>
      <p:sp>
        <p:nvSpPr>
          <p:cNvPr id="4" name="文本框 3">
            <a:extLst>
              <a:ext uri="{FF2B5EF4-FFF2-40B4-BE49-F238E27FC236}">
                <a16:creationId xmlns:a16="http://schemas.microsoft.com/office/drawing/2014/main" id="{A7422CB1-1E53-4CA2-97A8-924F8C5D7135}"/>
              </a:ext>
            </a:extLst>
          </p:cNvPr>
          <p:cNvSpPr txBox="1"/>
          <p:nvPr/>
        </p:nvSpPr>
        <p:spPr>
          <a:xfrm>
            <a:off x="836585" y="569176"/>
            <a:ext cx="7470830" cy="1418465"/>
          </a:xfrm>
          <a:prstGeom prst="rect">
            <a:avLst/>
          </a:prstGeom>
          <a:noFill/>
        </p:spPr>
        <p:txBody>
          <a:bodyPr wrap="square">
            <a:spAutoFit/>
          </a:bodyPr>
          <a:lstStyle/>
          <a:p>
            <a:pPr indent="421200" algn="just">
              <a:lnSpc>
                <a:spcPct val="150000"/>
              </a:lnSpc>
              <a:spcAft>
                <a:spcPts val="600"/>
              </a:spcAft>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二、我国国债市场的持有者结构</a:t>
            </a:r>
          </a:p>
          <a:p>
            <a:pPr indent="421200" algn="just">
              <a:lnSpc>
                <a:spcPct val="150000"/>
              </a:lnSpc>
              <a:spcAft>
                <a:spcPts val="600"/>
              </a:spcAft>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中国债券市场以</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机构投资者</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为主，包括国有商业银行、股份制商业银行、城市商业银行、保险公司、基金管理公司等。</a:t>
            </a:r>
            <a:endPar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文本框 11">
            <a:extLst>
              <a:ext uri="{FF2B5EF4-FFF2-40B4-BE49-F238E27FC236}">
                <a16:creationId xmlns:a16="http://schemas.microsoft.com/office/drawing/2014/main" id="{CD4D0EFA-013E-46FD-BB92-10029E8328DB}"/>
              </a:ext>
            </a:extLst>
          </p:cNvPr>
          <p:cNvSpPr txBox="1"/>
          <p:nvPr/>
        </p:nvSpPr>
        <p:spPr>
          <a:xfrm>
            <a:off x="539552" y="1928848"/>
            <a:ext cx="4824536" cy="1310743"/>
          </a:xfrm>
          <a:prstGeom prst="rect">
            <a:avLst/>
          </a:prstGeom>
          <a:noFill/>
        </p:spPr>
        <p:txBody>
          <a:bodyPr wrap="square">
            <a:spAutoFit/>
          </a:bodyPr>
          <a:lstStyle/>
          <a:p>
            <a:pPr marL="285750" indent="421200" algn="just">
              <a:lnSpc>
                <a:spcPct val="150000"/>
              </a:lnSpc>
              <a:spcAft>
                <a:spcPts val="600"/>
              </a:spcAft>
              <a:buFont typeface="Wingdings" panose="05000000000000000000" pitchFamily="2" charset="2"/>
              <a:buChar char="l"/>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非流通部分太高。</a:t>
            </a:r>
          </a:p>
          <a:p>
            <a:pPr marL="285750" indent="421200" algn="just">
              <a:lnSpc>
                <a:spcPct val="150000"/>
              </a:lnSpc>
              <a:spcAft>
                <a:spcPts val="600"/>
              </a:spcAft>
              <a:buFont typeface="Wingdings" panose="05000000000000000000" pitchFamily="2" charset="2"/>
              <a:buChar char="l"/>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商业银行持有比例过高。</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421200" algn="just">
              <a:lnSpc>
                <a:spcPct val="150000"/>
              </a:lnSpc>
              <a:spcAft>
                <a:spcPts val="600"/>
              </a:spcAft>
              <a:buFont typeface="Wingdings" panose="05000000000000000000" pitchFamily="2" charset="2"/>
              <a:buChar char="l"/>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缺乏投机类机构投资者活跃市场。</a:t>
            </a:r>
          </a:p>
        </p:txBody>
      </p:sp>
      <p:sp>
        <p:nvSpPr>
          <p:cNvPr id="14" name="文本框 13">
            <a:extLst>
              <a:ext uri="{FF2B5EF4-FFF2-40B4-BE49-F238E27FC236}">
                <a16:creationId xmlns:a16="http://schemas.microsoft.com/office/drawing/2014/main" id="{0C74E811-7107-4C5B-B2C6-FC63EB57076C}"/>
              </a:ext>
            </a:extLst>
          </p:cNvPr>
          <p:cNvSpPr txBox="1"/>
          <p:nvPr/>
        </p:nvSpPr>
        <p:spPr>
          <a:xfrm>
            <a:off x="4319464" y="1928848"/>
            <a:ext cx="4824536" cy="1310743"/>
          </a:xfrm>
          <a:prstGeom prst="rect">
            <a:avLst/>
          </a:prstGeom>
          <a:noFill/>
        </p:spPr>
        <p:txBody>
          <a:bodyPr wrap="square">
            <a:spAutoFit/>
          </a:bodyPr>
          <a:lstStyle/>
          <a:p>
            <a:pPr marL="285750" indent="421200" algn="just">
              <a:lnSpc>
                <a:spcPct val="150000"/>
              </a:lnSpc>
              <a:spcAft>
                <a:spcPts val="600"/>
              </a:spcAft>
              <a:buFont typeface="Wingdings" panose="05000000000000000000" pitchFamily="2" charset="2"/>
              <a:buChar char="l"/>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缺乏真正的做市商。</a:t>
            </a:r>
          </a:p>
          <a:p>
            <a:pPr marL="285750" indent="421200" algn="just">
              <a:lnSpc>
                <a:spcPct val="150000"/>
              </a:lnSpc>
              <a:spcAft>
                <a:spcPts val="600"/>
              </a:spcAft>
              <a:buFont typeface="Wingdings" panose="05000000000000000000" pitchFamily="2" charset="2"/>
              <a:buChar char="l"/>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债券经纪机构不活跃。</a:t>
            </a:r>
          </a:p>
          <a:p>
            <a:pPr marL="285750" indent="421200" algn="just">
              <a:lnSpc>
                <a:spcPct val="150000"/>
              </a:lnSpc>
              <a:spcAft>
                <a:spcPts val="600"/>
              </a:spcAft>
              <a:buFont typeface="Wingdings" panose="05000000000000000000" pitchFamily="2" charset="2"/>
              <a:buChar char="l"/>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外资机构逐步增加了对我国国债的投资。</a:t>
            </a:r>
          </a:p>
        </p:txBody>
      </p:sp>
      <p:graphicFrame>
        <p:nvGraphicFramePr>
          <p:cNvPr id="22" name="表格 21">
            <a:extLst>
              <a:ext uri="{FF2B5EF4-FFF2-40B4-BE49-F238E27FC236}">
                <a16:creationId xmlns:a16="http://schemas.microsoft.com/office/drawing/2014/main" id="{4E29A4FB-AD3C-4AA9-8E99-78DE420B9B7E}"/>
              </a:ext>
            </a:extLst>
          </p:cNvPr>
          <p:cNvGraphicFramePr>
            <a:graphicFrameLocks noGrp="1"/>
          </p:cNvGraphicFramePr>
          <p:nvPr>
            <p:extLst>
              <p:ext uri="{D42A27DB-BD31-4B8C-83A1-F6EECF244321}">
                <p14:modId xmlns:p14="http://schemas.microsoft.com/office/powerpoint/2010/main" val="270380219"/>
              </p:ext>
            </p:extLst>
          </p:nvPr>
        </p:nvGraphicFramePr>
        <p:xfrm>
          <a:off x="683568" y="3501008"/>
          <a:ext cx="7500452" cy="2889073"/>
        </p:xfrm>
        <a:graphic>
          <a:graphicData uri="http://schemas.openxmlformats.org/drawingml/2006/table">
            <a:tbl>
              <a:tblPr firstRow="1" firstCol="1" lastRow="1" bandRow="1">
                <a:tableStyleId>{21E4AEA4-8DFA-4A89-87EB-49C32662AFE0}</a:tableStyleId>
              </a:tblPr>
              <a:tblGrid>
                <a:gridCol w="1663866">
                  <a:extLst>
                    <a:ext uri="{9D8B030D-6E8A-4147-A177-3AD203B41FA5}">
                      <a16:colId xmlns:a16="http://schemas.microsoft.com/office/drawing/2014/main" val="2756063736"/>
                    </a:ext>
                  </a:extLst>
                </a:gridCol>
                <a:gridCol w="1568038">
                  <a:extLst>
                    <a:ext uri="{9D8B030D-6E8A-4147-A177-3AD203B41FA5}">
                      <a16:colId xmlns:a16="http://schemas.microsoft.com/office/drawing/2014/main" val="2202185505"/>
                    </a:ext>
                  </a:extLst>
                </a:gridCol>
                <a:gridCol w="1350255">
                  <a:extLst>
                    <a:ext uri="{9D8B030D-6E8A-4147-A177-3AD203B41FA5}">
                      <a16:colId xmlns:a16="http://schemas.microsoft.com/office/drawing/2014/main" val="3542808663"/>
                    </a:ext>
                  </a:extLst>
                </a:gridCol>
                <a:gridCol w="1568038">
                  <a:extLst>
                    <a:ext uri="{9D8B030D-6E8A-4147-A177-3AD203B41FA5}">
                      <a16:colId xmlns:a16="http://schemas.microsoft.com/office/drawing/2014/main" val="2498008720"/>
                    </a:ext>
                  </a:extLst>
                </a:gridCol>
                <a:gridCol w="1350255">
                  <a:extLst>
                    <a:ext uri="{9D8B030D-6E8A-4147-A177-3AD203B41FA5}">
                      <a16:colId xmlns:a16="http://schemas.microsoft.com/office/drawing/2014/main" val="184027688"/>
                    </a:ext>
                  </a:extLst>
                </a:gridCol>
              </a:tblGrid>
              <a:tr h="304782">
                <a:tc rowSpan="2">
                  <a:txBody>
                    <a:bodyPr/>
                    <a:lstStyle/>
                    <a:p>
                      <a:pPr algn="ctr"/>
                      <a:r>
                        <a:rPr lang="zh-CN" sz="1300" kern="0">
                          <a:effectLst/>
                          <a:latin typeface="微软雅黑" panose="020B0503020204020204" pitchFamily="34" charset="-122"/>
                          <a:ea typeface="微软雅黑" panose="020B0503020204020204" pitchFamily="34" charset="-122"/>
                        </a:rPr>
                        <a:t>持有者</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110634" marR="110634" marT="55317" marB="55317" anchor="ctr"/>
                </a:tc>
                <a:tc gridSpan="2">
                  <a:txBody>
                    <a:bodyPr/>
                    <a:lstStyle/>
                    <a:p>
                      <a:pPr algn="ctr"/>
                      <a:r>
                        <a:rPr lang="zh-CN" sz="1300" kern="0" dirty="0">
                          <a:effectLst/>
                          <a:latin typeface="微软雅黑" panose="020B0503020204020204" pitchFamily="34" charset="-122"/>
                          <a:ea typeface="微软雅黑" panose="020B0503020204020204" pitchFamily="34" charset="-122"/>
                        </a:rPr>
                        <a:t>国债</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110634" marR="110634" marT="55317" marB="55317" anchor="ctr"/>
                </a:tc>
                <a:tc hMerge="1">
                  <a:txBody>
                    <a:bodyPr/>
                    <a:lstStyle/>
                    <a:p>
                      <a:endParaRPr lang="zh-CN" altLang="en-US"/>
                    </a:p>
                  </a:txBody>
                  <a:tcPr/>
                </a:tc>
                <a:tc gridSpan="2">
                  <a:txBody>
                    <a:bodyPr/>
                    <a:lstStyle/>
                    <a:p>
                      <a:pPr algn="ctr"/>
                      <a:r>
                        <a:rPr lang="zh-CN" sz="1300" kern="0" dirty="0">
                          <a:effectLst/>
                          <a:latin typeface="微软雅黑" panose="020B0503020204020204" pitchFamily="34" charset="-122"/>
                          <a:ea typeface="微软雅黑" panose="020B0503020204020204" pitchFamily="34" charset="-122"/>
                        </a:rPr>
                        <a:t>地方债</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110634" marR="110634" marT="55317" marB="55317" anchor="ctr"/>
                </a:tc>
                <a:tc hMerge="1">
                  <a:txBody>
                    <a:bodyPr/>
                    <a:lstStyle/>
                    <a:p>
                      <a:endParaRPr lang="zh-CN" altLang="en-US"/>
                    </a:p>
                  </a:txBody>
                  <a:tcPr/>
                </a:tc>
                <a:extLst>
                  <a:ext uri="{0D108BD9-81ED-4DB2-BD59-A6C34878D82A}">
                    <a16:rowId xmlns:a16="http://schemas.microsoft.com/office/drawing/2014/main" val="2660691513"/>
                  </a:ext>
                </a:extLst>
              </a:tr>
              <a:tr h="233875">
                <a:tc vMerge="1">
                  <a:txBody>
                    <a:bodyPr/>
                    <a:lstStyle/>
                    <a:p>
                      <a:endParaRPr lang="zh-CN" altLang="en-US"/>
                    </a:p>
                  </a:txBody>
                  <a:tcPr/>
                </a:tc>
                <a:tc>
                  <a:txBody>
                    <a:bodyPr/>
                    <a:lstStyle/>
                    <a:p>
                      <a:pPr algn="ctr"/>
                      <a:r>
                        <a:rPr lang="zh-CN" sz="1300" kern="0" dirty="0">
                          <a:effectLst/>
                          <a:latin typeface="微软雅黑" panose="020B0503020204020204" pitchFamily="34" charset="-122"/>
                          <a:ea typeface="微软雅黑" panose="020B0503020204020204" pitchFamily="34" charset="-122"/>
                        </a:rPr>
                        <a:t>持有量（亿元）</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ctr"/>
                      <a:r>
                        <a:rPr lang="zh-CN" sz="1300" kern="0" dirty="0">
                          <a:effectLst/>
                          <a:latin typeface="微软雅黑" panose="020B0503020204020204" pitchFamily="34" charset="-122"/>
                          <a:ea typeface="微软雅黑" panose="020B0503020204020204" pitchFamily="34" charset="-122"/>
                        </a:rPr>
                        <a:t>比重</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ctr"/>
                      <a:r>
                        <a:rPr lang="zh-CN" sz="1300" kern="0" dirty="0">
                          <a:effectLst/>
                          <a:latin typeface="微软雅黑" panose="020B0503020204020204" pitchFamily="34" charset="-122"/>
                          <a:ea typeface="微软雅黑" panose="020B0503020204020204" pitchFamily="34" charset="-122"/>
                        </a:rPr>
                        <a:t>持有量（亿元）</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ctr"/>
                      <a:r>
                        <a:rPr lang="zh-CN" sz="1300" kern="0" dirty="0">
                          <a:effectLst/>
                          <a:latin typeface="微软雅黑" panose="020B0503020204020204" pitchFamily="34" charset="-122"/>
                          <a:ea typeface="微软雅黑" panose="020B0503020204020204" pitchFamily="34" charset="-122"/>
                        </a:rPr>
                        <a:t>比重</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2052479695"/>
                  </a:ext>
                </a:extLst>
              </a:tr>
              <a:tr h="233875">
                <a:tc>
                  <a:txBody>
                    <a:bodyPr/>
                    <a:lstStyle/>
                    <a:p>
                      <a:pPr algn="just"/>
                      <a:r>
                        <a:rPr lang="zh-CN" sz="1300" kern="0">
                          <a:effectLst/>
                          <a:latin typeface="微软雅黑" panose="020B0503020204020204" pitchFamily="34" charset="-122"/>
                          <a:ea typeface="微软雅黑" panose="020B0503020204020204" pitchFamily="34" charset="-122"/>
                        </a:rPr>
                        <a:t>政策性银行</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dirty="0">
                          <a:effectLst/>
                          <a:latin typeface="微软雅黑" panose="020B0503020204020204" pitchFamily="34" charset="-122"/>
                          <a:ea typeface="微软雅黑" panose="020B0503020204020204" pitchFamily="34" charset="-122"/>
                        </a:rPr>
                        <a:t>1056.91</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0.69%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16765.28</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7.94%</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4279730946"/>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商业银行</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99468.89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64.99%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181996.3</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86.18%</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1165211114"/>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信用社</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943.96</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0.62%</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1241.41</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0.59%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408563245"/>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保险机构</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3621.43</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2.37%</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1353.67</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0.64%</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1751126991"/>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证券公司</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1681.64</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1.10%</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846.48</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0.40%</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77678973"/>
                  </a:ext>
                </a:extLst>
              </a:tr>
              <a:tr h="195571">
                <a:tc>
                  <a:txBody>
                    <a:bodyPr/>
                    <a:lstStyle/>
                    <a:p>
                      <a:pPr algn="just"/>
                      <a:r>
                        <a:rPr lang="zh-CN" sz="1300" kern="0">
                          <a:effectLst/>
                          <a:latin typeface="微软雅黑" panose="020B0503020204020204" pitchFamily="34" charset="-122"/>
                          <a:ea typeface="微软雅黑" panose="020B0503020204020204" pitchFamily="34" charset="-122"/>
                        </a:rPr>
                        <a:t>其他金融机构</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504.8</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0.33%</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188.62</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0.09%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154139492"/>
                  </a:ext>
                </a:extLst>
              </a:tr>
              <a:tr h="209964">
                <a:tc>
                  <a:txBody>
                    <a:bodyPr/>
                    <a:lstStyle/>
                    <a:p>
                      <a:pPr algn="just"/>
                      <a:r>
                        <a:rPr lang="zh-CN" sz="1300" kern="0">
                          <a:effectLst/>
                          <a:latin typeface="微软雅黑" panose="020B0503020204020204" pitchFamily="34" charset="-122"/>
                          <a:ea typeface="微软雅黑" panose="020B0503020204020204" pitchFamily="34" charset="-122"/>
                        </a:rPr>
                        <a:t>非法人产品</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10957.97</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7.16%</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4131.36</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1.96%</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1725522162"/>
                  </a:ext>
                </a:extLst>
              </a:tr>
              <a:tr h="195571">
                <a:tc>
                  <a:txBody>
                    <a:bodyPr/>
                    <a:lstStyle/>
                    <a:p>
                      <a:pPr algn="just"/>
                      <a:r>
                        <a:rPr lang="zh-CN" sz="1300" kern="0">
                          <a:effectLst/>
                          <a:latin typeface="微软雅黑" panose="020B0503020204020204" pitchFamily="34" charset="-122"/>
                          <a:ea typeface="微软雅黑" panose="020B0503020204020204" pitchFamily="34" charset="-122"/>
                        </a:rPr>
                        <a:t>非金融机构</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7.2</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0.00%</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dirty="0">
                          <a:effectLst/>
                          <a:latin typeface="微软雅黑" panose="020B0503020204020204" pitchFamily="34" charset="-122"/>
                          <a:ea typeface="微软雅黑" panose="020B0503020204020204" pitchFamily="34" charset="-122"/>
                        </a:rPr>
                        <a:t>0</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0.00%</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082824061"/>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境外机构</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13067.22</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8.54%</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25.3</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0.01%</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847887233"/>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其它</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21751.16</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14.21%</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4634.51</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2.19%</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2524159540"/>
                  </a:ext>
                </a:extLst>
              </a:tr>
              <a:tr h="215195">
                <a:tc>
                  <a:txBody>
                    <a:bodyPr/>
                    <a:lstStyle/>
                    <a:p>
                      <a:pPr algn="just"/>
                      <a:r>
                        <a:rPr lang="zh-CN" sz="1300" kern="0">
                          <a:effectLst/>
                          <a:latin typeface="微软雅黑" panose="020B0503020204020204" pitchFamily="34" charset="-122"/>
                          <a:ea typeface="微软雅黑" panose="020B0503020204020204" pitchFamily="34" charset="-122"/>
                        </a:rPr>
                        <a:t>合</a:t>
                      </a:r>
                      <a:r>
                        <a:rPr lang="en-US" sz="1300" kern="0">
                          <a:effectLst/>
                          <a:latin typeface="微软雅黑" panose="020B0503020204020204" pitchFamily="34" charset="-122"/>
                          <a:ea typeface="微软雅黑" panose="020B0503020204020204" pitchFamily="34" charset="-122"/>
                        </a:rPr>
                        <a:t>  </a:t>
                      </a:r>
                      <a:r>
                        <a:rPr lang="zh-CN" sz="1300" kern="0">
                          <a:effectLst/>
                          <a:latin typeface="微软雅黑" panose="020B0503020204020204" pitchFamily="34" charset="-122"/>
                          <a:ea typeface="微软雅黑" panose="020B0503020204020204" pitchFamily="34" charset="-122"/>
                        </a:rPr>
                        <a:t>计</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153061.2</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a:effectLst/>
                          <a:latin typeface="微软雅黑" panose="020B0503020204020204" pitchFamily="34" charset="-122"/>
                          <a:ea typeface="微软雅黑" panose="020B0503020204020204" pitchFamily="34" charset="-122"/>
                        </a:rPr>
                        <a:t>100.00%</a:t>
                      </a:r>
                      <a:endParaRPr lang="zh-CN" sz="13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dirty="0">
                          <a:effectLst/>
                          <a:latin typeface="微软雅黑" panose="020B0503020204020204" pitchFamily="34" charset="-122"/>
                          <a:ea typeface="微软雅黑" panose="020B0503020204020204" pitchFamily="34" charset="-122"/>
                        </a:rPr>
                        <a:t>211182.9</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tc>
                  <a:txBody>
                    <a:bodyPr/>
                    <a:lstStyle/>
                    <a:p>
                      <a:pPr algn="r"/>
                      <a:r>
                        <a:rPr lang="en-US" sz="1300" kern="0" dirty="0">
                          <a:effectLst/>
                          <a:latin typeface="微软雅黑" panose="020B0503020204020204" pitchFamily="34" charset="-122"/>
                          <a:ea typeface="微软雅黑" panose="020B0503020204020204" pitchFamily="34" charset="-122"/>
                        </a:rPr>
                        <a:t>100.00%</a:t>
                      </a:r>
                      <a:endParaRPr lang="zh-CN" sz="13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82975" marR="82975" marT="0" marB="0" anchor="ctr"/>
                </a:tc>
                <a:extLst>
                  <a:ext uri="{0D108BD9-81ED-4DB2-BD59-A6C34878D82A}">
                    <a16:rowId xmlns:a16="http://schemas.microsoft.com/office/drawing/2014/main" val="3541203402"/>
                  </a:ext>
                </a:extLst>
              </a:tr>
            </a:tbl>
          </a:graphicData>
        </a:graphic>
      </p:graphicFrame>
      <p:sp>
        <p:nvSpPr>
          <p:cNvPr id="24" name="Rectangle 1">
            <a:extLst>
              <a:ext uri="{FF2B5EF4-FFF2-40B4-BE49-F238E27FC236}">
                <a16:creationId xmlns:a16="http://schemas.microsoft.com/office/drawing/2014/main" id="{9D56C554-6F24-42BD-B9BF-23BED4CE482A}"/>
              </a:ext>
            </a:extLst>
          </p:cNvPr>
          <p:cNvSpPr>
            <a:spLocks noChangeArrowheads="1"/>
          </p:cNvSpPr>
          <p:nvPr/>
        </p:nvSpPr>
        <p:spPr bwMode="auto">
          <a:xfrm>
            <a:off x="2494801" y="3213518"/>
            <a:ext cx="387798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8.4  2019</a:t>
            </a:r>
            <a:r>
              <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年底我国可流通国债的持有者结构</a:t>
            </a:r>
            <a:endParaRPr kumimoji="0" lang="zh-CN" altLang="en-US" sz="10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26" name="Rectangle 1">
            <a:extLst>
              <a:ext uri="{FF2B5EF4-FFF2-40B4-BE49-F238E27FC236}">
                <a16:creationId xmlns:a16="http://schemas.microsoft.com/office/drawing/2014/main" id="{5A60A3B6-DC9B-4DBD-95DF-35A00BAAD46A}"/>
              </a:ext>
            </a:extLst>
          </p:cNvPr>
          <p:cNvSpPr>
            <a:spLocks noChangeArrowheads="1"/>
          </p:cNvSpPr>
          <p:nvPr/>
        </p:nvSpPr>
        <p:spPr bwMode="auto">
          <a:xfrm>
            <a:off x="683568" y="6410806"/>
            <a:ext cx="49194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注：“其他”中最重要的持有者是中国人民银行。</a:t>
            </a:r>
            <a:endPar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资料来源：中国债券信息网。</a:t>
            </a:r>
            <a:endPar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36268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4D343CB-3C97-4957-9119-532310FB8F6B}"/>
              </a:ext>
            </a:extLst>
          </p:cNvPr>
          <p:cNvSpPr>
            <a:spLocks noGrp="1"/>
          </p:cNvSpPr>
          <p:nvPr>
            <p:ph type="sldNum" sz="quarter" idx="12"/>
          </p:nvPr>
        </p:nvSpPr>
        <p:spPr/>
        <p:txBody>
          <a:bodyPr/>
          <a:lstStyle/>
          <a:p>
            <a:fld id="{F923ED49-D744-4066-8B28-E413A5EA25A0}" type="slidenum">
              <a:rPr lang="zh-CN" altLang="en-US" smtClean="0"/>
              <a:pPr/>
              <a:t>27</a:t>
            </a:fld>
            <a:endParaRPr lang="zh-CN" altLang="en-US"/>
          </a:p>
        </p:txBody>
      </p:sp>
      <p:sp>
        <p:nvSpPr>
          <p:cNvPr id="4" name="文本框 3">
            <a:extLst>
              <a:ext uri="{FF2B5EF4-FFF2-40B4-BE49-F238E27FC236}">
                <a16:creationId xmlns:a16="http://schemas.microsoft.com/office/drawing/2014/main" id="{78955CA0-70E1-4FB4-BB09-CA2339BB8028}"/>
              </a:ext>
            </a:extLst>
          </p:cNvPr>
          <p:cNvSpPr txBox="1"/>
          <p:nvPr/>
        </p:nvSpPr>
        <p:spPr>
          <a:xfrm>
            <a:off x="755576" y="880802"/>
            <a:ext cx="7470830" cy="4850174"/>
          </a:xfrm>
          <a:prstGeom prst="rect">
            <a:avLst/>
          </a:prstGeom>
          <a:noFill/>
        </p:spPr>
        <p:txBody>
          <a:bodyPr wrap="square">
            <a:spAutoFit/>
          </a:bodyPr>
          <a:lstStyle/>
          <a:p>
            <a:pPr indent="421200" algn="just">
              <a:lnSpc>
                <a:spcPct val="200000"/>
              </a:lnSpc>
              <a:spcAft>
                <a:spcPts val="600"/>
              </a:spcAft>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三、商业银行长期持有大量国债的原因</a:t>
            </a:r>
          </a:p>
          <a:p>
            <a:pPr indent="421200" algn="just">
              <a:lnSpc>
                <a:spcPct val="20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国债是</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保持其资产流动性</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的最佳二级储备。维持商业银行的流动性是非常重要的，在市场化的银行体系中，流动性不足可能导致银行的倒闭。国债是一个无风险的有收益资产，经济体中的国债数量足够大时，就可以形成交易市场，使国债能够低成本地随时变现。商业银行持有相当比例的国债，实际是以有收益资产的形式保有了一定的流动性。</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200000"/>
              </a:lnSpc>
              <a:spcAft>
                <a:spcPts val="600"/>
              </a:spcAft>
            </a:pP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国债成为我国商业银行的</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合理避风港</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。国债投资收益率虽然不高，但是，由于没有坏账风险，而且所需人力和设备成本极大地低于贷款，因此，其实际收益是可观的。</a:t>
            </a:r>
          </a:p>
        </p:txBody>
      </p:sp>
    </p:spTree>
    <p:extLst>
      <p:ext uri="{BB962C8B-B14F-4D97-AF65-F5344CB8AC3E}">
        <p14:creationId xmlns:p14="http://schemas.microsoft.com/office/powerpoint/2010/main" val="1087948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我国公债市场的流动性</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2910973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B6CEA17-5E69-485C-ADBB-CEF46F40933C}"/>
              </a:ext>
            </a:extLst>
          </p:cNvPr>
          <p:cNvSpPr>
            <a:spLocks noGrp="1"/>
          </p:cNvSpPr>
          <p:nvPr>
            <p:ph type="sldNum" sz="quarter" idx="12"/>
          </p:nvPr>
        </p:nvSpPr>
        <p:spPr/>
        <p:txBody>
          <a:bodyPr/>
          <a:lstStyle/>
          <a:p>
            <a:fld id="{F923ED49-D744-4066-8B28-E413A5EA25A0}" type="slidenum">
              <a:rPr lang="zh-CN" altLang="en-US" smtClean="0"/>
              <a:pPr/>
              <a:t>29</a:t>
            </a:fld>
            <a:endParaRPr lang="zh-CN" altLang="en-US"/>
          </a:p>
        </p:txBody>
      </p:sp>
      <p:sp>
        <p:nvSpPr>
          <p:cNvPr id="4" name="文本框 3">
            <a:extLst>
              <a:ext uri="{FF2B5EF4-FFF2-40B4-BE49-F238E27FC236}">
                <a16:creationId xmlns:a16="http://schemas.microsoft.com/office/drawing/2014/main" id="{F77A6CDB-3047-46B7-A2A7-688F505AF9F0}"/>
              </a:ext>
            </a:extLst>
          </p:cNvPr>
          <p:cNvSpPr txBox="1"/>
          <p:nvPr/>
        </p:nvSpPr>
        <p:spPr>
          <a:xfrm>
            <a:off x="755576" y="692696"/>
            <a:ext cx="7470830" cy="4382354"/>
          </a:xfrm>
          <a:prstGeom prst="rect">
            <a:avLst/>
          </a:prstGeom>
          <a:noFill/>
        </p:spPr>
        <p:txBody>
          <a:bodyPr wrap="square">
            <a:spAutoFit/>
          </a:bodyPr>
          <a:lstStyle/>
          <a:p>
            <a:pPr indent="421200" algn="just">
              <a:lnSpc>
                <a:spcPct val="130000"/>
              </a:lnSpc>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从国际情况看，国债通常是流动性最高的债券品种。流动性充足的国债市场有利于构建充分反映市场供求关系的国债收益率曲线，提升国债收益率曲线在货币政策传导中的效率。</a:t>
            </a:r>
          </a:p>
          <a:p>
            <a:pPr indent="421200" algn="just">
              <a:lnSpc>
                <a:spcPct val="130000"/>
              </a:lnSpc>
            </a:pPr>
            <a:r>
              <a:rPr lang="zh-CN" altLang="en-US" sz="2400" b="1" kern="100" dirty="0">
                <a:latin typeface="微软雅黑" panose="020B0503020204020204" pitchFamily="34" charset="-122"/>
                <a:ea typeface="微软雅黑" panose="020B0503020204020204" pitchFamily="34" charset="-122"/>
                <a:cs typeface="Times New Roman" panose="02020603050405020304" pitchFamily="18" charset="0"/>
              </a:rPr>
              <a:t>一、我国国债市场的流动性</a:t>
            </a:r>
          </a:p>
          <a:p>
            <a:pPr indent="421200" algn="just">
              <a:lnSpc>
                <a:spcPct val="130000"/>
              </a:lnSpc>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主要呈现以下特点：</a:t>
            </a:r>
          </a:p>
          <a:p>
            <a:pPr marL="285750" indent="421200" algn="just">
              <a:lnSpc>
                <a:spcPct val="130000"/>
              </a:lnSpc>
              <a:buFont typeface="Wingdings" panose="05000000000000000000" pitchFamily="2" charset="2"/>
              <a:buChar char="l"/>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一是，我国包括国债在内的所有债券品种的流动性总体呈现与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行情关联度较高</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的特性。牛市中交易量不断上升，而熊市中交易量骤减。</a:t>
            </a:r>
          </a:p>
          <a:p>
            <a:pPr marL="285750" indent="421200" algn="just">
              <a:lnSpc>
                <a:spcPct val="130000"/>
              </a:lnSpc>
              <a:buFont typeface="Wingdings" panose="05000000000000000000" pitchFamily="2" charset="2"/>
              <a:buChar char="l"/>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二是，我国国债成交量有了很大的增长，但是换手率还是偏低。</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30000"/>
              </a:lnSpc>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中国债券市场尤其是国债的换手率长期持续较低，一定程度上制约了货币政策在金融市场的传导效率。究其原因，</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一是</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由于国债具有免税以及无信用风险等特征，受到众多机构投资者的青睐，常常持有到期。</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二是</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投资者结构较为单一，商业银行持有的比例较高，导致国债换手率偏低。</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三是</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债券市场做市商的作用尚未很好发挥。</a:t>
            </a:r>
          </a:p>
        </p:txBody>
      </p:sp>
      <p:graphicFrame>
        <p:nvGraphicFramePr>
          <p:cNvPr id="5" name="表格 4">
            <a:extLst>
              <a:ext uri="{FF2B5EF4-FFF2-40B4-BE49-F238E27FC236}">
                <a16:creationId xmlns:a16="http://schemas.microsoft.com/office/drawing/2014/main" id="{FB3F13B6-A101-4E3B-8170-79B705BFCFE7}"/>
              </a:ext>
            </a:extLst>
          </p:cNvPr>
          <p:cNvGraphicFramePr>
            <a:graphicFrameLocks noGrp="1"/>
          </p:cNvGraphicFramePr>
          <p:nvPr>
            <p:extLst>
              <p:ext uri="{D42A27DB-BD31-4B8C-83A1-F6EECF244321}">
                <p14:modId xmlns:p14="http://schemas.microsoft.com/office/powerpoint/2010/main" val="498438833"/>
              </p:ext>
            </p:extLst>
          </p:nvPr>
        </p:nvGraphicFramePr>
        <p:xfrm>
          <a:off x="1259632" y="5460359"/>
          <a:ext cx="6409028" cy="540000"/>
        </p:xfrm>
        <a:graphic>
          <a:graphicData uri="http://schemas.openxmlformats.org/drawingml/2006/table">
            <a:tbl>
              <a:tblPr firstRow="1" firstCol="1" bandRow="1">
                <a:tableStyleId>{0E3FDE45-AF77-4B5C-9715-49D594BDF05E}</a:tableStyleId>
              </a:tblPr>
              <a:tblGrid>
                <a:gridCol w="640439">
                  <a:extLst>
                    <a:ext uri="{9D8B030D-6E8A-4147-A177-3AD203B41FA5}">
                      <a16:colId xmlns:a16="http://schemas.microsoft.com/office/drawing/2014/main" val="2409191297"/>
                    </a:ext>
                  </a:extLst>
                </a:gridCol>
                <a:gridCol w="640439">
                  <a:extLst>
                    <a:ext uri="{9D8B030D-6E8A-4147-A177-3AD203B41FA5}">
                      <a16:colId xmlns:a16="http://schemas.microsoft.com/office/drawing/2014/main" val="3936410649"/>
                    </a:ext>
                  </a:extLst>
                </a:gridCol>
                <a:gridCol w="640439">
                  <a:extLst>
                    <a:ext uri="{9D8B030D-6E8A-4147-A177-3AD203B41FA5}">
                      <a16:colId xmlns:a16="http://schemas.microsoft.com/office/drawing/2014/main" val="648321427"/>
                    </a:ext>
                  </a:extLst>
                </a:gridCol>
                <a:gridCol w="640439">
                  <a:extLst>
                    <a:ext uri="{9D8B030D-6E8A-4147-A177-3AD203B41FA5}">
                      <a16:colId xmlns:a16="http://schemas.microsoft.com/office/drawing/2014/main" val="1574064374"/>
                    </a:ext>
                  </a:extLst>
                </a:gridCol>
                <a:gridCol w="641212">
                  <a:extLst>
                    <a:ext uri="{9D8B030D-6E8A-4147-A177-3AD203B41FA5}">
                      <a16:colId xmlns:a16="http://schemas.microsoft.com/office/drawing/2014/main" val="864589849"/>
                    </a:ext>
                  </a:extLst>
                </a:gridCol>
                <a:gridCol w="641212">
                  <a:extLst>
                    <a:ext uri="{9D8B030D-6E8A-4147-A177-3AD203B41FA5}">
                      <a16:colId xmlns:a16="http://schemas.microsoft.com/office/drawing/2014/main" val="2988928356"/>
                    </a:ext>
                  </a:extLst>
                </a:gridCol>
                <a:gridCol w="641212">
                  <a:extLst>
                    <a:ext uri="{9D8B030D-6E8A-4147-A177-3AD203B41FA5}">
                      <a16:colId xmlns:a16="http://schemas.microsoft.com/office/drawing/2014/main" val="3930300838"/>
                    </a:ext>
                  </a:extLst>
                </a:gridCol>
                <a:gridCol w="641212">
                  <a:extLst>
                    <a:ext uri="{9D8B030D-6E8A-4147-A177-3AD203B41FA5}">
                      <a16:colId xmlns:a16="http://schemas.microsoft.com/office/drawing/2014/main" val="3011430567"/>
                    </a:ext>
                  </a:extLst>
                </a:gridCol>
                <a:gridCol w="641212">
                  <a:extLst>
                    <a:ext uri="{9D8B030D-6E8A-4147-A177-3AD203B41FA5}">
                      <a16:colId xmlns:a16="http://schemas.microsoft.com/office/drawing/2014/main" val="3841038295"/>
                    </a:ext>
                  </a:extLst>
                </a:gridCol>
                <a:gridCol w="641212">
                  <a:extLst>
                    <a:ext uri="{9D8B030D-6E8A-4147-A177-3AD203B41FA5}">
                      <a16:colId xmlns:a16="http://schemas.microsoft.com/office/drawing/2014/main" val="1361703072"/>
                    </a:ext>
                  </a:extLst>
                </a:gridCol>
              </a:tblGrid>
              <a:tr h="270000">
                <a:tc>
                  <a:txBody>
                    <a:bodyPr/>
                    <a:lstStyle/>
                    <a:p>
                      <a:pPr algn="just"/>
                      <a:r>
                        <a:rPr lang="zh-CN" sz="1200" kern="0">
                          <a:effectLst/>
                          <a:latin typeface="微软雅黑" panose="020B0503020204020204" pitchFamily="34" charset="-122"/>
                          <a:ea typeface="微软雅黑" panose="020B0503020204020204" pitchFamily="34" charset="-122"/>
                        </a:rPr>
                        <a:t>年份</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2009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dirty="0">
                          <a:effectLst/>
                          <a:latin typeface="微软雅黑" panose="020B0503020204020204" pitchFamily="34" charset="-122"/>
                          <a:ea typeface="微软雅黑" panose="020B0503020204020204" pitchFamily="34" charset="-122"/>
                        </a:rPr>
                        <a:t>2013</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2015</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2016</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2017</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0217955"/>
                  </a:ext>
                </a:extLst>
              </a:tr>
              <a:tr h="270000">
                <a:tc>
                  <a:txBody>
                    <a:bodyPr/>
                    <a:lstStyle/>
                    <a:p>
                      <a:pPr algn="just"/>
                      <a:r>
                        <a:rPr lang="zh-CN" sz="1200" kern="0">
                          <a:effectLst/>
                          <a:latin typeface="微软雅黑" panose="020B0503020204020204" pitchFamily="34" charset="-122"/>
                          <a:ea typeface="微软雅黑" panose="020B0503020204020204" pitchFamily="34" charset="-122"/>
                        </a:rPr>
                        <a:t>换手率</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0.82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1.31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1.36</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1.30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0.70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0.69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1.04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a:effectLst/>
                          <a:latin typeface="微软雅黑" panose="020B0503020204020204" pitchFamily="34" charset="-122"/>
                          <a:ea typeface="微软雅黑" panose="020B0503020204020204" pitchFamily="34" charset="-122"/>
                        </a:rPr>
                        <a:t>1.20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just"/>
                      <a:r>
                        <a:rPr lang="en-US" sz="1200" kern="0" dirty="0">
                          <a:effectLst/>
                          <a:latin typeface="微软雅黑" panose="020B0503020204020204" pitchFamily="34" charset="-122"/>
                          <a:ea typeface="微软雅黑" panose="020B0503020204020204" pitchFamily="34" charset="-122"/>
                        </a:rPr>
                        <a:t>1.09</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393013372"/>
                  </a:ext>
                </a:extLst>
              </a:tr>
            </a:tbl>
          </a:graphicData>
        </a:graphic>
      </p:graphicFrame>
      <p:sp>
        <p:nvSpPr>
          <p:cNvPr id="6" name="Rectangle 1">
            <a:extLst>
              <a:ext uri="{FF2B5EF4-FFF2-40B4-BE49-F238E27FC236}">
                <a16:creationId xmlns:a16="http://schemas.microsoft.com/office/drawing/2014/main" id="{C16BD392-4BCB-4B59-8EBD-BF4471E5775A}"/>
              </a:ext>
            </a:extLst>
          </p:cNvPr>
          <p:cNvSpPr>
            <a:spLocks noChangeArrowheads="1"/>
          </p:cNvSpPr>
          <p:nvPr/>
        </p:nvSpPr>
        <p:spPr bwMode="auto">
          <a:xfrm>
            <a:off x="2560557" y="5129205"/>
            <a:ext cx="36920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200" b="1"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8.5  2009~2017</a:t>
            </a:r>
            <a:r>
              <a:rPr kumimoji="0" lang="zh-CN" altLang="en-US" sz="1200" b="1"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年记账式国债现货交易的换手率</a:t>
            </a:r>
            <a:endParaRPr kumimoji="0" lang="zh-CN" altLang="en-US" sz="900" b="1" i="0" u="none" strike="noStrike" cap="none" normalizeH="0" baseline="0" dirty="0">
              <a:ln>
                <a:noFill/>
              </a:ln>
              <a:effectLst/>
              <a:latin typeface="微软雅黑" panose="020B0503020204020204" pitchFamily="34" charset="-122"/>
              <a:ea typeface="微软雅黑" panose="020B0503020204020204" pitchFamily="34" charset="-122"/>
            </a:endParaRPr>
          </a:p>
        </p:txBody>
      </p:sp>
      <p:sp>
        <p:nvSpPr>
          <p:cNvPr id="8" name="Rectangle 1">
            <a:extLst>
              <a:ext uri="{FF2B5EF4-FFF2-40B4-BE49-F238E27FC236}">
                <a16:creationId xmlns:a16="http://schemas.microsoft.com/office/drawing/2014/main" id="{B8E694B9-9821-4A5E-A729-AE9D5D7026EE}"/>
              </a:ext>
            </a:extLst>
          </p:cNvPr>
          <p:cNvSpPr>
            <a:spLocks noChangeArrowheads="1"/>
          </p:cNvSpPr>
          <p:nvPr/>
        </p:nvSpPr>
        <p:spPr bwMode="auto">
          <a:xfrm>
            <a:off x="870401" y="6108669"/>
            <a:ext cx="73019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资料来源：财政部国库司：</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《2017</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年国债管理及市场运行情况</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政府债务与金融</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2018</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年第</a:t>
            </a:r>
            <a:r>
              <a:rPr kumimoji="0" lang="en-US" altLang="zh-CN"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3</a:t>
            </a:r>
            <a:r>
              <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cs typeface="Times New Roman" panose="02020603050405020304" pitchFamily="18" charset="0"/>
              </a:rPr>
              <a:t>期。</a:t>
            </a:r>
            <a:endParaRPr kumimoji="0" lang="zh-CN" altLang="en-US" sz="1200" b="0" i="0" u="none" strike="noStrike" cap="none" normalizeH="0" baseline="0" dirty="0">
              <a:ln>
                <a:noFill/>
              </a:ln>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3965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发展债券市场的重要意义</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0D09C6E-B975-422A-90A6-B5B3A9B760A1}"/>
              </a:ext>
            </a:extLst>
          </p:cNvPr>
          <p:cNvSpPr>
            <a:spLocks noGrp="1"/>
          </p:cNvSpPr>
          <p:nvPr>
            <p:ph type="sldNum" sz="quarter" idx="12"/>
          </p:nvPr>
        </p:nvSpPr>
        <p:spPr/>
        <p:txBody>
          <a:bodyPr/>
          <a:lstStyle/>
          <a:p>
            <a:fld id="{F923ED49-D744-4066-8B28-E413A5EA25A0}" type="slidenum">
              <a:rPr lang="zh-CN" altLang="en-US" smtClean="0"/>
              <a:pPr/>
              <a:t>30</a:t>
            </a:fld>
            <a:endParaRPr lang="zh-CN" altLang="en-US"/>
          </a:p>
        </p:txBody>
      </p:sp>
      <p:sp>
        <p:nvSpPr>
          <p:cNvPr id="4" name="文本框 3">
            <a:extLst>
              <a:ext uri="{FF2B5EF4-FFF2-40B4-BE49-F238E27FC236}">
                <a16:creationId xmlns:a16="http://schemas.microsoft.com/office/drawing/2014/main" id="{8E700E47-DAD0-4F1C-8B8A-884490A98176}"/>
              </a:ext>
            </a:extLst>
          </p:cNvPr>
          <p:cNvSpPr txBox="1"/>
          <p:nvPr/>
        </p:nvSpPr>
        <p:spPr>
          <a:xfrm>
            <a:off x="971600" y="764704"/>
            <a:ext cx="7056784" cy="5188728"/>
          </a:xfrm>
          <a:prstGeom prst="rect">
            <a:avLst/>
          </a:prstGeom>
          <a:noFill/>
        </p:spPr>
        <p:txBody>
          <a:bodyPr wrap="square">
            <a:spAutoFit/>
          </a:bodyPr>
          <a:lstStyle/>
          <a:p>
            <a:pPr indent="421200" algn="just">
              <a:lnSpc>
                <a:spcPct val="200000"/>
              </a:lnSpc>
            </a:pPr>
            <a:r>
              <a:rPr lang="zh-CN" altLang="zh-CN" sz="2400" b="1" kern="100" dirty="0">
                <a:latin typeface="微软雅黑" panose="020B0503020204020204" pitchFamily="34" charset="-122"/>
                <a:ea typeface="微软雅黑" panose="020B0503020204020204" pitchFamily="34" charset="-122"/>
                <a:cs typeface="Times New Roman" panose="02020603050405020304" pitchFamily="18" charset="0"/>
              </a:rPr>
              <a:t>二、我国地方政府债券市场的流动性</a:t>
            </a:r>
          </a:p>
          <a:p>
            <a:pPr indent="421200" algn="just">
              <a:lnSpc>
                <a:spcPct val="200000"/>
              </a:lnSpc>
            </a:pP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目前，我国地方政府债券市场</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流动性较低</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，与国债、政策性金融债相比，地方政府债券成交量占比和换手率明显偏低，</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2018</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年，地方政府债券存量占全市场的比重已达</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31.9%</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，但交易量仅占全市场总交易量的</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5.6%</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，相应地，其换手率也仅为</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24.07%</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200000"/>
              </a:lnSpc>
            </a:pP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投资者主体较为单一</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是影响地方政府债券流动性的一个主要制约因素，当前，商业银行仍然是地方政府债券的绝对持有主力，持有规模超过</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80%</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，而保险、基金、证券、个人、境外投资者等投资者持有占比非常小。商业银行大量持有地方政府债券且多数持有到期，不仅限制了二级市场流动性，而且投资者同质化也不利于市场风险分散。</a:t>
            </a:r>
          </a:p>
        </p:txBody>
      </p:sp>
    </p:spTree>
    <p:extLst>
      <p:ext uri="{BB962C8B-B14F-4D97-AF65-F5344CB8AC3E}">
        <p14:creationId xmlns:p14="http://schemas.microsoft.com/office/powerpoint/2010/main" val="2346083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E99B4D4-758C-45DB-AAAB-CCE4FA64053D}"/>
              </a:ext>
            </a:extLst>
          </p:cNvPr>
          <p:cNvSpPr>
            <a:spLocks noGrp="1"/>
          </p:cNvSpPr>
          <p:nvPr>
            <p:ph type="sldNum" sz="quarter" idx="12"/>
          </p:nvPr>
        </p:nvSpPr>
        <p:spPr/>
        <p:txBody>
          <a:bodyPr/>
          <a:lstStyle/>
          <a:p>
            <a:fld id="{F923ED49-D744-4066-8B28-E413A5EA25A0}" type="slidenum">
              <a:rPr lang="zh-CN" altLang="en-US" smtClean="0"/>
              <a:pPr/>
              <a:t>4</a:t>
            </a:fld>
            <a:endParaRPr lang="zh-CN" altLang="en-US"/>
          </a:p>
        </p:txBody>
      </p:sp>
      <p:sp>
        <p:nvSpPr>
          <p:cNvPr id="3" name="文本框 2">
            <a:extLst>
              <a:ext uri="{FF2B5EF4-FFF2-40B4-BE49-F238E27FC236}">
                <a16:creationId xmlns:a16="http://schemas.microsoft.com/office/drawing/2014/main" id="{8597350E-A147-4DFC-9E9B-DA83618FBE34}"/>
              </a:ext>
            </a:extLst>
          </p:cNvPr>
          <p:cNvSpPr txBox="1"/>
          <p:nvPr/>
        </p:nvSpPr>
        <p:spPr>
          <a:xfrm>
            <a:off x="599822" y="1052736"/>
            <a:ext cx="8086978" cy="1526187"/>
          </a:xfrm>
          <a:prstGeom prst="rect">
            <a:avLst/>
          </a:prstGeom>
          <a:noFill/>
        </p:spPr>
        <p:txBody>
          <a:bodyPr wrap="square" rtlCol="0">
            <a:spAutoFit/>
          </a:bodyPr>
          <a:lstStyle/>
          <a:p>
            <a:pPr indent="421200" algn="just">
              <a:lnSpc>
                <a:spcPct val="150000"/>
              </a:lnSpc>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作为直接融资体系的重要部分，无论是推进利率市场化的进程、资本市场的多层次建设、金融市场对外开放、人民币国际化、离岸人民币市场的发展等角度，以金融支持实体经济发展，都需要债券市场的大力支撑。党的十八届三中全会《关于全面深化改革若干重大问题的决定》中也提出要</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发展并规范债券市场，提高直接融资比重</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5" name="文本框 4">
            <a:extLst>
              <a:ext uri="{FF2B5EF4-FFF2-40B4-BE49-F238E27FC236}">
                <a16:creationId xmlns:a16="http://schemas.microsoft.com/office/drawing/2014/main" id="{C0737F6B-8ED2-4E3A-A106-9A969F65B0C9}"/>
              </a:ext>
            </a:extLst>
          </p:cNvPr>
          <p:cNvSpPr txBox="1"/>
          <p:nvPr/>
        </p:nvSpPr>
        <p:spPr>
          <a:xfrm>
            <a:off x="610124" y="2636912"/>
            <a:ext cx="7934054" cy="941155"/>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一、发展债券市场对降低宏观金融风险，防范金融危机有重要的意义</a:t>
            </a:r>
          </a:p>
        </p:txBody>
      </p:sp>
      <p:sp>
        <p:nvSpPr>
          <p:cNvPr id="7" name="文本框 6">
            <a:extLst>
              <a:ext uri="{FF2B5EF4-FFF2-40B4-BE49-F238E27FC236}">
                <a16:creationId xmlns:a16="http://schemas.microsoft.com/office/drawing/2014/main" id="{E766E0EE-711B-475E-8C5F-7FEEACDCA375}"/>
              </a:ext>
            </a:extLst>
          </p:cNvPr>
          <p:cNvSpPr txBox="1"/>
          <p:nvPr/>
        </p:nvSpPr>
        <p:spPr>
          <a:xfrm>
            <a:off x="599822" y="3578067"/>
            <a:ext cx="8086978" cy="2634183"/>
          </a:xfrm>
          <a:prstGeom prst="rect">
            <a:avLst/>
          </a:prstGeom>
          <a:noFill/>
        </p:spPr>
        <p:txBody>
          <a:bodyPr wrap="square" rtlCol="0">
            <a:spAutoFit/>
          </a:bodyPr>
          <a:lstStyle/>
          <a:p>
            <a:pPr indent="421200" algn="just">
              <a:lnSpc>
                <a:spcPct val="150000"/>
              </a:lnSpc>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债券市场欠发达将导致金融资产期限结构失衡。</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期限结构失衡指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资金来源与资金运用在期限上不匹配</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，将短期资金用于长期投资，一旦出现金融恐慌，资金链条就会断裂，银行大量出现坏账，国际收支也会出现困难，引发金融危机。现代经济中企业普遍负债经营，企业负债主要来自两个渠道：</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一是银行贷款，二是发行债券</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。理论上，银行贷款主要为企业提供</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短期性资金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，债券融资主要为企业提供</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长期性资金</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。由于债券市场没有发展起来，企业负债就只能通过银行解决，这必然会使大量银行资金投入到长期投资项目中去，导致银行暴露在较大的流动性风险之中。</a:t>
            </a:r>
          </a:p>
        </p:txBody>
      </p:sp>
    </p:spTree>
    <p:extLst>
      <p:ext uri="{BB962C8B-B14F-4D97-AF65-F5344CB8AC3E}">
        <p14:creationId xmlns:p14="http://schemas.microsoft.com/office/powerpoint/2010/main" val="1472859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C075BCD-969F-4B4B-BE68-FFC53E5C8822}"/>
              </a:ext>
            </a:extLst>
          </p:cNvPr>
          <p:cNvSpPr>
            <a:spLocks noGrp="1"/>
          </p:cNvSpPr>
          <p:nvPr>
            <p:ph type="sldNum" sz="quarter" idx="12"/>
          </p:nvPr>
        </p:nvSpPr>
        <p:spPr/>
        <p:txBody>
          <a:bodyPr/>
          <a:lstStyle/>
          <a:p>
            <a:fld id="{F923ED49-D744-4066-8B28-E413A5EA25A0}" type="slidenum">
              <a:rPr lang="zh-CN" altLang="en-US" smtClean="0"/>
              <a:pPr/>
              <a:t>5</a:t>
            </a:fld>
            <a:endParaRPr lang="zh-CN" altLang="en-US"/>
          </a:p>
        </p:txBody>
      </p:sp>
      <p:sp>
        <p:nvSpPr>
          <p:cNvPr id="4" name="文本框 3">
            <a:extLst>
              <a:ext uri="{FF2B5EF4-FFF2-40B4-BE49-F238E27FC236}">
                <a16:creationId xmlns:a16="http://schemas.microsoft.com/office/drawing/2014/main" id="{99095116-025F-4721-8E00-5107F19E1A12}"/>
              </a:ext>
            </a:extLst>
          </p:cNvPr>
          <p:cNvSpPr txBox="1"/>
          <p:nvPr/>
        </p:nvSpPr>
        <p:spPr>
          <a:xfrm>
            <a:off x="678047" y="899269"/>
            <a:ext cx="7787905" cy="5059462"/>
          </a:xfrm>
          <a:prstGeom prst="rect">
            <a:avLst/>
          </a:prstGeom>
          <a:noFill/>
        </p:spPr>
        <p:txBody>
          <a:bodyPr wrap="square" rtlCol="0">
            <a:spAutoFit/>
          </a:bodyPr>
          <a:lstStyle/>
          <a:p>
            <a:pPr indent="421200" algn="just">
              <a:lnSpc>
                <a:spcPct val="170000"/>
              </a:lnSpc>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债券市场欠发达将导致风险结构失衡。</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风险结构失衡是指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金融资产的风险源、风险传导、风险损失承担三要素的配置不协调</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，使风险损失过分向金融中介集中，并且风险损失能引起很强的连锁反应。股票和债券是一种</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直接融资形式</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，银行贷款是一种</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间接融资形式</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，这二者的风险配置存在明显差别。</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7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在</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股票和债券融资</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中，融资行为在投资者和融资者之间直接发生，投资风险损失也由投资者直接承担。</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7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而在</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银行贷款融资</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中，投资风险损失由金融中介（银行）承担，银行一旦无力承担投资风险就会把风险转嫁给国家。</a:t>
            </a:r>
            <a:r>
              <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rPr>
              <a:t>并且</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银行在信用创造的过程中，具有乘数效应，贷款的坏账损失会被放大，再加上“挤提效应”，放大效果更加明显。</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7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因而相比之下，间接融资模式容易</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积聚和放大风险</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，直接融资模式有利于</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风险的转移和分散</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。以间接融资为主的国家，微观经济层面出现问题时，其风险很容易被积聚和放大而引发宏观层面的问题如金融危机。</a:t>
            </a:r>
          </a:p>
        </p:txBody>
      </p:sp>
    </p:spTree>
    <p:extLst>
      <p:ext uri="{BB962C8B-B14F-4D97-AF65-F5344CB8AC3E}">
        <p14:creationId xmlns:p14="http://schemas.microsoft.com/office/powerpoint/2010/main" val="4053090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891B6E0-3CDA-461B-B4D4-3CDD7FC803F2}"/>
              </a:ext>
            </a:extLst>
          </p:cNvPr>
          <p:cNvSpPr>
            <a:spLocks noGrp="1"/>
          </p:cNvSpPr>
          <p:nvPr>
            <p:ph type="sldNum" sz="quarter" idx="12"/>
          </p:nvPr>
        </p:nvSpPr>
        <p:spPr/>
        <p:txBody>
          <a:bodyPr/>
          <a:lstStyle/>
          <a:p>
            <a:fld id="{F923ED49-D744-4066-8B28-E413A5EA25A0}" type="slidenum">
              <a:rPr lang="zh-CN" altLang="en-US" smtClean="0"/>
              <a:pPr/>
              <a:t>6</a:t>
            </a:fld>
            <a:endParaRPr lang="zh-CN" altLang="en-US"/>
          </a:p>
        </p:txBody>
      </p:sp>
      <p:sp>
        <p:nvSpPr>
          <p:cNvPr id="4" name="文本框 3">
            <a:extLst>
              <a:ext uri="{FF2B5EF4-FFF2-40B4-BE49-F238E27FC236}">
                <a16:creationId xmlns:a16="http://schemas.microsoft.com/office/drawing/2014/main" id="{4F64FA81-E14E-457A-867A-1722B66BF7A8}"/>
              </a:ext>
            </a:extLst>
          </p:cNvPr>
          <p:cNvSpPr txBox="1"/>
          <p:nvPr/>
        </p:nvSpPr>
        <p:spPr>
          <a:xfrm>
            <a:off x="749336" y="764704"/>
            <a:ext cx="7812868" cy="941155"/>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二、健全的国债收益率曲线，有利于提高金融市场的效率，为全面提升投资者的风险管理奠定基础</a:t>
            </a:r>
          </a:p>
        </p:txBody>
      </p:sp>
      <p:sp>
        <p:nvSpPr>
          <p:cNvPr id="7" name="文本框 6">
            <a:extLst>
              <a:ext uri="{FF2B5EF4-FFF2-40B4-BE49-F238E27FC236}">
                <a16:creationId xmlns:a16="http://schemas.microsoft.com/office/drawing/2014/main" id="{B31FAB44-633E-4319-A34E-A228A4EB896F}"/>
              </a:ext>
            </a:extLst>
          </p:cNvPr>
          <p:cNvSpPr txBox="1"/>
          <p:nvPr/>
        </p:nvSpPr>
        <p:spPr>
          <a:xfrm>
            <a:off x="572068" y="1790683"/>
            <a:ext cx="8008753" cy="4480842"/>
          </a:xfrm>
          <a:prstGeom prst="rect">
            <a:avLst/>
          </a:prstGeom>
          <a:noFill/>
        </p:spPr>
        <p:txBody>
          <a:bodyPr wrap="square" rtlCol="0">
            <a:spAutoFit/>
          </a:bodyPr>
          <a:lstStyle/>
          <a:p>
            <a:pPr indent="421200" algn="just">
              <a:lnSpc>
                <a:spcPct val="150000"/>
              </a:lnSpc>
            </a:pP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国债收益率曲线</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作为一个国家本币资产的基础价格，是一国的无风险信用基准，又具有期限结构丰富完整的特征，普遍受到各国政府和金融部门的高度重视。</a:t>
            </a:r>
          </a:p>
          <a:p>
            <a:pPr marL="285750" indent="-285750" algn="just">
              <a:lnSpc>
                <a:spcPct val="150000"/>
              </a:lnSpc>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健全的国债收益率曲线</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能够提高金融市场的效率</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buFont typeface="Wingdings" panose="05000000000000000000" pitchFamily="2" charset="2"/>
              <a:buChar char="l"/>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健全的国债收益率曲线</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为金融机构和投资者的风险管理提供了基础条件</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我国从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1981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年恢复国债发行以来，财政部先后在</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1996</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年发行了</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年发行了</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15</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2002</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年发行了</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30</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以及</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2009</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年发行了</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年期</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国债。特别值得一提的是，我国是继法国、英国之后</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第三个发行</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年国债的国家</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。目前，中国国债已经形成从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个月到</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短期、中期、长期兼备</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丰富完整的期限结构，对于促进国债收益率曲线不断完善具有重要作用。</a:t>
            </a:r>
          </a:p>
          <a:p>
            <a:pPr indent="421200" algn="just">
              <a:lnSpc>
                <a:spcPct val="150000"/>
              </a:lnSpc>
            </a:pP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2013</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年，中国共产党十八届三中全会的纲领性文件</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关于全面深化改革若干重大问题的决定</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中首次明确提出要</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“健全反映市场供求关系的国债收益率曲线”</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，无疑将我国债券市场的关注度提升到了一个新的水平。</a:t>
            </a:r>
          </a:p>
        </p:txBody>
      </p:sp>
    </p:spTree>
    <p:extLst>
      <p:ext uri="{BB962C8B-B14F-4D97-AF65-F5344CB8AC3E}">
        <p14:creationId xmlns:p14="http://schemas.microsoft.com/office/powerpoint/2010/main" val="1233558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我国债券市场概况</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700833"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4145930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3447B1E-C7D0-47D6-8824-7A730053C2B3}"/>
              </a:ext>
            </a:extLst>
          </p:cNvPr>
          <p:cNvSpPr>
            <a:spLocks noGrp="1"/>
          </p:cNvSpPr>
          <p:nvPr>
            <p:ph type="sldNum" sz="quarter" idx="12"/>
          </p:nvPr>
        </p:nvSpPr>
        <p:spPr/>
        <p:txBody>
          <a:bodyPr/>
          <a:lstStyle/>
          <a:p>
            <a:fld id="{F923ED49-D744-4066-8B28-E413A5EA25A0}" type="slidenum">
              <a:rPr lang="zh-CN" altLang="en-US" smtClean="0"/>
              <a:pPr/>
              <a:t>8</a:t>
            </a:fld>
            <a:endParaRPr lang="zh-CN" altLang="en-US"/>
          </a:p>
        </p:txBody>
      </p:sp>
      <p:sp>
        <p:nvSpPr>
          <p:cNvPr id="4" name="文本框 3">
            <a:extLst>
              <a:ext uri="{FF2B5EF4-FFF2-40B4-BE49-F238E27FC236}">
                <a16:creationId xmlns:a16="http://schemas.microsoft.com/office/drawing/2014/main" id="{0F10C979-A699-4E65-9359-36298B05A25B}"/>
              </a:ext>
            </a:extLst>
          </p:cNvPr>
          <p:cNvSpPr txBox="1"/>
          <p:nvPr/>
        </p:nvSpPr>
        <p:spPr>
          <a:xfrm>
            <a:off x="678047" y="908720"/>
            <a:ext cx="7787905" cy="2495683"/>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从</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1981</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年我国首次恢复发行国债至今的四十年间，目前已经形成了包括</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银行间国债市场、交易所市场和柜台国债市场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三大市场，商业银行、证券公司、保险公司等和众多居民投资者参与的一个较为完整的市场格局。</a:t>
            </a: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根据市场组织形式，债券交易市场可分为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场内交易市场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场外交易市场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marL="285750" indent="-285750" algn="just">
              <a:lnSpc>
                <a:spcPct val="150000"/>
              </a:lnSpc>
              <a:spcAft>
                <a:spcPts val="600"/>
              </a:spcAft>
              <a:buFont typeface="Wingdings" panose="05000000000000000000" pitchFamily="2" charset="2"/>
              <a:buChar char="l"/>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债券场内交易市场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是指证券交易所内的债券交易市场。</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600"/>
              </a:spcAft>
              <a:buFont typeface="Wingdings" panose="05000000000000000000" pitchFamily="2" charset="2"/>
              <a:buChar char="l"/>
            </a:pPr>
            <a:r>
              <a:rPr lang="zh-CN" altLang="en-US" sz="1600" b="1" kern="100" dirty="0">
                <a:effectLst/>
                <a:latin typeface="微软雅黑" panose="020B0503020204020204" pitchFamily="34" charset="-122"/>
                <a:ea typeface="微软雅黑" panose="020B0503020204020204" pitchFamily="34" charset="-122"/>
                <a:cs typeface="Times New Roman" panose="02020603050405020304" pitchFamily="18" charset="0"/>
              </a:rPr>
              <a:t>债券场外交易市场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是指在证券交易所以外进行债券交易的市场。</a:t>
            </a:r>
          </a:p>
        </p:txBody>
      </p:sp>
      <p:sp>
        <p:nvSpPr>
          <p:cNvPr id="6" name="文本框 5">
            <a:extLst>
              <a:ext uri="{FF2B5EF4-FFF2-40B4-BE49-F238E27FC236}">
                <a16:creationId xmlns:a16="http://schemas.microsoft.com/office/drawing/2014/main" id="{79CFD677-4079-48D1-81EA-08DEA845CB91}"/>
              </a:ext>
            </a:extLst>
          </p:cNvPr>
          <p:cNvSpPr txBox="1"/>
          <p:nvPr/>
        </p:nvSpPr>
        <p:spPr>
          <a:xfrm>
            <a:off x="657408" y="3573016"/>
            <a:ext cx="4194467" cy="497957"/>
          </a:xfrm>
          <a:prstGeom prst="rect">
            <a:avLst/>
          </a:prstGeom>
          <a:noFill/>
        </p:spPr>
        <p:txBody>
          <a:bodyPr wrap="square" rtlCol="0">
            <a:spAutoFit/>
          </a:bodyPr>
          <a:lstStyle/>
          <a:p>
            <a:pPr indent="421200">
              <a:lnSpc>
                <a:spcPct val="120000"/>
              </a:lnSpc>
            </a:pPr>
            <a:r>
              <a:rPr lang="zh-CN" altLang="en-US" sz="2400" b="1" dirty="0">
                <a:latin typeface="微软雅黑" panose="020B0503020204020204" pitchFamily="34" charset="-122"/>
                <a:ea typeface="微软雅黑" panose="020B0503020204020204" pitchFamily="34" charset="-122"/>
              </a:rPr>
              <a:t>一、我国债券市场的构成</a:t>
            </a:r>
          </a:p>
        </p:txBody>
      </p:sp>
      <p:sp>
        <p:nvSpPr>
          <p:cNvPr id="8" name="文本框 7">
            <a:extLst>
              <a:ext uri="{FF2B5EF4-FFF2-40B4-BE49-F238E27FC236}">
                <a16:creationId xmlns:a16="http://schemas.microsoft.com/office/drawing/2014/main" id="{FE05A22E-2000-4D45-9221-250A11ADAE8D}"/>
              </a:ext>
            </a:extLst>
          </p:cNvPr>
          <p:cNvSpPr txBox="1"/>
          <p:nvPr/>
        </p:nvSpPr>
        <p:spPr>
          <a:xfrm>
            <a:off x="657408" y="4209201"/>
            <a:ext cx="7787905" cy="2049407"/>
          </a:xfrm>
          <a:prstGeom prst="rect">
            <a:avLst/>
          </a:prstGeom>
          <a:noFill/>
        </p:spPr>
        <p:txBody>
          <a:bodyPr wrap="square" rtlCol="0">
            <a:spAutoFit/>
          </a:bodyPr>
          <a:lstStyle/>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中国债券二级市场形成了</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“两个类型、四个场所”</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的结构体系。</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两个类型是指债券交易市场分为名义上的</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场内市场和场外市场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600"/>
              </a:spcAft>
            </a:pP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场内市场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包括上海证券交易所和深圳证券交易所，市场参与者既有机构也有个人，属于批发和零售混合型的场内市场。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场外市场</a:t>
            </a:r>
            <a:r>
              <a:rPr lang="zh-CN" altLang="en-US" sz="1600" kern="100" dirty="0">
                <a:effectLst/>
                <a:latin typeface="微软雅黑" panose="020B0503020204020204" pitchFamily="34" charset="-122"/>
                <a:ea typeface="微软雅黑" panose="020B0503020204020204" pitchFamily="34" charset="-122"/>
                <a:cs typeface="Times New Roman" panose="02020603050405020304" pitchFamily="18" charset="0"/>
              </a:rPr>
              <a:t>包括银行间债券市场和商业银行国债柜台市场。</a:t>
            </a:r>
          </a:p>
        </p:txBody>
      </p:sp>
    </p:spTree>
    <p:extLst>
      <p:ext uri="{BB962C8B-B14F-4D97-AF65-F5344CB8AC3E}">
        <p14:creationId xmlns:p14="http://schemas.microsoft.com/office/powerpoint/2010/main" val="2809782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FA4CF9C-6745-4083-963A-1B9438CDDE5D}"/>
              </a:ext>
            </a:extLst>
          </p:cNvPr>
          <p:cNvSpPr>
            <a:spLocks noGrp="1"/>
          </p:cNvSpPr>
          <p:nvPr>
            <p:ph type="sldNum" sz="quarter" idx="12"/>
          </p:nvPr>
        </p:nvSpPr>
        <p:spPr/>
        <p:txBody>
          <a:bodyPr/>
          <a:lstStyle/>
          <a:p>
            <a:fld id="{F923ED49-D744-4066-8B28-E413A5EA25A0}" type="slidenum">
              <a:rPr lang="zh-CN" altLang="en-US" smtClean="0"/>
              <a:pPr/>
              <a:t>9</a:t>
            </a:fld>
            <a:endParaRPr lang="zh-CN" altLang="en-US"/>
          </a:p>
        </p:txBody>
      </p:sp>
      <p:grpSp>
        <p:nvGrpSpPr>
          <p:cNvPr id="18" name="画布 184">
            <a:extLst>
              <a:ext uri="{FF2B5EF4-FFF2-40B4-BE49-F238E27FC236}">
                <a16:creationId xmlns:a16="http://schemas.microsoft.com/office/drawing/2014/main" id="{618F1637-F5FB-4BF5-805B-1821DEE8282C}"/>
              </a:ext>
            </a:extLst>
          </p:cNvPr>
          <p:cNvGrpSpPr/>
          <p:nvPr/>
        </p:nvGrpSpPr>
        <p:grpSpPr>
          <a:xfrm>
            <a:off x="1187624" y="692696"/>
            <a:ext cx="6912768" cy="3215457"/>
            <a:chOff x="-5654" y="-104608"/>
            <a:chExt cx="5376519" cy="3097793"/>
          </a:xfrm>
        </p:grpSpPr>
        <p:sp>
          <p:nvSpPr>
            <p:cNvPr id="19" name="矩形 18">
              <a:extLst>
                <a:ext uri="{FF2B5EF4-FFF2-40B4-BE49-F238E27FC236}">
                  <a16:creationId xmlns:a16="http://schemas.microsoft.com/office/drawing/2014/main" id="{D08ACE2A-7F1E-4727-97C5-3CF7284C60D4}"/>
                </a:ext>
              </a:extLst>
            </p:cNvPr>
            <p:cNvSpPr/>
            <p:nvPr/>
          </p:nvSpPr>
          <p:spPr>
            <a:xfrm>
              <a:off x="0" y="0"/>
              <a:ext cx="5257800" cy="2971800"/>
            </a:xfrm>
            <a:prstGeom prst="rect">
              <a:avLst/>
            </a:prstGeom>
            <a:noFill/>
            <a:ln>
              <a:noFill/>
            </a:ln>
          </p:spPr>
        </p:sp>
        <p:sp>
          <p:nvSpPr>
            <p:cNvPr id="20" name="Text Box 40">
              <a:extLst>
                <a:ext uri="{FF2B5EF4-FFF2-40B4-BE49-F238E27FC236}">
                  <a16:creationId xmlns:a16="http://schemas.microsoft.com/office/drawing/2014/main" id="{46AE98AB-A76B-4713-A0F5-73B41E24790E}"/>
                </a:ext>
              </a:extLst>
            </p:cNvPr>
            <p:cNvSpPr txBox="1">
              <a:spLocks noChangeArrowheads="1"/>
            </p:cNvSpPr>
            <p:nvPr/>
          </p:nvSpPr>
          <p:spPr bwMode="auto">
            <a:xfrm>
              <a:off x="-5654" y="422457"/>
              <a:ext cx="1142842" cy="469229"/>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二级托管人：</a:t>
              </a:r>
              <a:endParaRPr lang="en-US" alt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国有商业银行等</a:t>
              </a:r>
            </a:p>
          </p:txBody>
        </p:sp>
        <p:sp>
          <p:nvSpPr>
            <p:cNvPr id="21" name="Text Box 41">
              <a:extLst>
                <a:ext uri="{FF2B5EF4-FFF2-40B4-BE49-F238E27FC236}">
                  <a16:creationId xmlns:a16="http://schemas.microsoft.com/office/drawing/2014/main" id="{77CCFB97-7611-4E9D-B90D-3FBE9CEF01ED}"/>
                </a:ext>
              </a:extLst>
            </p:cNvPr>
            <p:cNvSpPr txBox="1">
              <a:spLocks noChangeArrowheads="1"/>
            </p:cNvSpPr>
            <p:nvPr/>
          </p:nvSpPr>
          <p:spPr bwMode="auto">
            <a:xfrm>
              <a:off x="2911180" y="396627"/>
              <a:ext cx="842776" cy="495058"/>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分托管人：</a:t>
              </a:r>
              <a:endParaRPr lang="en-US" alt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中证登公司</a:t>
              </a:r>
            </a:p>
          </p:txBody>
        </p:sp>
        <p:sp>
          <p:nvSpPr>
            <p:cNvPr id="22" name="Text Box 39">
              <a:extLst>
                <a:ext uri="{FF2B5EF4-FFF2-40B4-BE49-F238E27FC236}">
                  <a16:creationId xmlns:a16="http://schemas.microsoft.com/office/drawing/2014/main" id="{D8E11E9B-13F1-47AC-B33C-B84512365268}"/>
                </a:ext>
              </a:extLst>
            </p:cNvPr>
            <p:cNvSpPr txBox="1">
              <a:spLocks noChangeArrowheads="1"/>
            </p:cNvSpPr>
            <p:nvPr/>
          </p:nvSpPr>
          <p:spPr bwMode="auto">
            <a:xfrm>
              <a:off x="1257490" y="-60218"/>
              <a:ext cx="1486059" cy="491085"/>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中央结算公司</a:t>
              </a:r>
              <a:endParaRPr lang="en-US" alt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（总托管人）</a:t>
              </a:r>
            </a:p>
          </p:txBody>
        </p:sp>
        <p:sp>
          <p:nvSpPr>
            <p:cNvPr id="23" name="Text Box 42">
              <a:extLst>
                <a:ext uri="{FF2B5EF4-FFF2-40B4-BE49-F238E27FC236}">
                  <a16:creationId xmlns:a16="http://schemas.microsoft.com/office/drawing/2014/main" id="{6140C28B-5333-466F-B367-A82D8414EA34}"/>
                </a:ext>
              </a:extLst>
            </p:cNvPr>
            <p:cNvSpPr txBox="1">
              <a:spLocks noChangeArrowheads="1"/>
            </p:cNvSpPr>
            <p:nvPr/>
          </p:nvSpPr>
          <p:spPr bwMode="auto">
            <a:xfrm>
              <a:off x="155472" y="1090000"/>
              <a:ext cx="800354"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商业银行柜台债券市场</a:t>
              </a:r>
            </a:p>
          </p:txBody>
        </p:sp>
        <p:sp>
          <p:nvSpPr>
            <p:cNvPr id="24" name="Text Box 43">
              <a:extLst>
                <a:ext uri="{FF2B5EF4-FFF2-40B4-BE49-F238E27FC236}">
                  <a16:creationId xmlns:a16="http://schemas.microsoft.com/office/drawing/2014/main" id="{CACE20EA-0BD5-486A-8F20-5A04F22C71ED}"/>
                </a:ext>
              </a:extLst>
            </p:cNvPr>
            <p:cNvSpPr txBox="1">
              <a:spLocks noChangeArrowheads="1"/>
            </p:cNvSpPr>
            <p:nvPr/>
          </p:nvSpPr>
          <p:spPr bwMode="auto">
            <a:xfrm>
              <a:off x="1530519" y="1083975"/>
              <a:ext cx="800354"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银行间</a:t>
              </a: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债券市场</a:t>
              </a:r>
            </a:p>
          </p:txBody>
        </p:sp>
        <p:sp>
          <p:nvSpPr>
            <p:cNvPr id="25" name="Text Box 44">
              <a:extLst>
                <a:ext uri="{FF2B5EF4-FFF2-40B4-BE49-F238E27FC236}">
                  <a16:creationId xmlns:a16="http://schemas.microsoft.com/office/drawing/2014/main" id="{2407BD6B-C595-4A4F-A9BD-CDD9BE512E3F}"/>
                </a:ext>
              </a:extLst>
            </p:cNvPr>
            <p:cNvSpPr txBox="1">
              <a:spLocks noChangeArrowheads="1"/>
            </p:cNvSpPr>
            <p:nvPr/>
          </p:nvSpPr>
          <p:spPr bwMode="auto">
            <a:xfrm>
              <a:off x="2911180" y="1090000"/>
              <a:ext cx="800354"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交易所</a:t>
              </a: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债券市场</a:t>
              </a:r>
            </a:p>
          </p:txBody>
        </p:sp>
        <p:sp>
          <p:nvSpPr>
            <p:cNvPr id="26" name="Text Box 45">
              <a:extLst>
                <a:ext uri="{FF2B5EF4-FFF2-40B4-BE49-F238E27FC236}">
                  <a16:creationId xmlns:a16="http://schemas.microsoft.com/office/drawing/2014/main" id="{B6ABB70F-12CC-4296-9628-7D7FD148B659}"/>
                </a:ext>
              </a:extLst>
            </p:cNvPr>
            <p:cNvSpPr txBox="1">
              <a:spLocks noChangeArrowheads="1"/>
            </p:cNvSpPr>
            <p:nvPr/>
          </p:nvSpPr>
          <p:spPr bwMode="auto">
            <a:xfrm>
              <a:off x="155472" y="1882529"/>
              <a:ext cx="800354" cy="296743"/>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双边报价</a:t>
              </a:r>
            </a:p>
          </p:txBody>
        </p:sp>
        <p:sp>
          <p:nvSpPr>
            <p:cNvPr id="27" name="Text Box 46">
              <a:extLst>
                <a:ext uri="{FF2B5EF4-FFF2-40B4-BE49-F238E27FC236}">
                  <a16:creationId xmlns:a16="http://schemas.microsoft.com/office/drawing/2014/main" id="{A7B4CDD2-38C8-4F89-AFD4-F8F1EF8B8941}"/>
                </a:ext>
              </a:extLst>
            </p:cNvPr>
            <p:cNvSpPr txBox="1">
              <a:spLocks noChangeArrowheads="1"/>
            </p:cNvSpPr>
            <p:nvPr/>
          </p:nvSpPr>
          <p:spPr bwMode="auto">
            <a:xfrm>
              <a:off x="1530520" y="1869749"/>
              <a:ext cx="800354" cy="297472"/>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询价谈判</a:t>
              </a:r>
            </a:p>
          </p:txBody>
        </p:sp>
        <p:sp>
          <p:nvSpPr>
            <p:cNvPr id="28" name="Text Box 47">
              <a:extLst>
                <a:ext uri="{FF2B5EF4-FFF2-40B4-BE49-F238E27FC236}">
                  <a16:creationId xmlns:a16="http://schemas.microsoft.com/office/drawing/2014/main" id="{00DA21E5-8B9C-4ADE-A908-ABA2A154DB79}"/>
                </a:ext>
              </a:extLst>
            </p:cNvPr>
            <p:cNvSpPr txBox="1">
              <a:spLocks noChangeArrowheads="1"/>
            </p:cNvSpPr>
            <p:nvPr/>
          </p:nvSpPr>
          <p:spPr bwMode="auto">
            <a:xfrm>
              <a:off x="2911180" y="1882529"/>
              <a:ext cx="800354" cy="296743"/>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竞价撮合</a:t>
              </a:r>
            </a:p>
          </p:txBody>
        </p:sp>
        <p:sp>
          <p:nvSpPr>
            <p:cNvPr id="29" name="Text Box 48">
              <a:extLst>
                <a:ext uri="{FF2B5EF4-FFF2-40B4-BE49-F238E27FC236}">
                  <a16:creationId xmlns:a16="http://schemas.microsoft.com/office/drawing/2014/main" id="{895AA368-958D-46F1-8678-16F189BCF272}"/>
                </a:ext>
              </a:extLst>
            </p:cNvPr>
            <p:cNvSpPr txBox="1">
              <a:spLocks noChangeArrowheads="1"/>
            </p:cNvSpPr>
            <p:nvPr/>
          </p:nvSpPr>
          <p:spPr bwMode="auto">
            <a:xfrm>
              <a:off x="74909" y="2498128"/>
              <a:ext cx="961480"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个人投资者、</a:t>
              </a: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非金融机构</a:t>
              </a:r>
            </a:p>
          </p:txBody>
        </p:sp>
        <p:sp>
          <p:nvSpPr>
            <p:cNvPr id="30" name="Text Box 49">
              <a:extLst>
                <a:ext uri="{FF2B5EF4-FFF2-40B4-BE49-F238E27FC236}">
                  <a16:creationId xmlns:a16="http://schemas.microsoft.com/office/drawing/2014/main" id="{5AF07D18-CBD7-4304-A7D5-A0F5D6B49723}"/>
                </a:ext>
              </a:extLst>
            </p:cNvPr>
            <p:cNvSpPr txBox="1">
              <a:spLocks noChangeArrowheads="1"/>
            </p:cNvSpPr>
            <p:nvPr/>
          </p:nvSpPr>
          <p:spPr bwMode="auto">
            <a:xfrm>
              <a:off x="1543018" y="2476550"/>
              <a:ext cx="800354"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各类</a:t>
              </a: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机构投资者</a:t>
              </a:r>
            </a:p>
          </p:txBody>
        </p:sp>
        <p:sp>
          <p:nvSpPr>
            <p:cNvPr id="31" name="Text Box 50">
              <a:extLst>
                <a:ext uri="{FF2B5EF4-FFF2-40B4-BE49-F238E27FC236}">
                  <a16:creationId xmlns:a16="http://schemas.microsoft.com/office/drawing/2014/main" id="{B3F099DF-0A7B-483F-83D7-25092E0BE488}"/>
                </a:ext>
              </a:extLst>
            </p:cNvPr>
            <p:cNvSpPr txBox="1">
              <a:spLocks noChangeArrowheads="1"/>
            </p:cNvSpPr>
            <p:nvPr/>
          </p:nvSpPr>
          <p:spPr bwMode="auto">
            <a:xfrm>
              <a:off x="2832445" y="2468072"/>
              <a:ext cx="967986" cy="495057"/>
            </a:xfrm>
            <a:prstGeom prst="rect">
              <a:avLst/>
            </a:prstGeom>
            <a:solidFill>
              <a:srgbClr val="FFFFFF"/>
            </a:solidFill>
            <a:ln w="9525">
              <a:solidFill>
                <a:srgbClr val="000000"/>
              </a:solidFill>
              <a:miter lim="800000"/>
              <a:headEnd/>
              <a:tailEnd/>
            </a:ln>
          </p:spPr>
          <p:txBody>
            <a:bodyPr rot="0" vert="horz" wrap="square" lIns="18000" tIns="36000" rIns="18000" bIns="36000" anchor="ctr" anchorCtr="0" upright="1">
              <a:noAutofit/>
            </a:bodyPr>
            <a:lstStyle/>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非银行机构、</a:t>
              </a:r>
            </a:p>
            <a:p>
              <a:pPr algn="ctr"/>
              <a:r>
                <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个人</a:t>
              </a:r>
            </a:p>
          </p:txBody>
        </p:sp>
        <p:cxnSp>
          <p:nvCxnSpPr>
            <p:cNvPr id="32" name="Line 51">
              <a:extLst>
                <a:ext uri="{FF2B5EF4-FFF2-40B4-BE49-F238E27FC236}">
                  <a16:creationId xmlns:a16="http://schemas.microsoft.com/office/drawing/2014/main" id="{28BBABDE-5694-4840-8865-2861AFB0C3D2}"/>
                </a:ext>
              </a:extLst>
            </p:cNvPr>
            <p:cNvCxnSpPr/>
            <p:nvPr/>
          </p:nvCxnSpPr>
          <p:spPr bwMode="auto">
            <a:xfrm flipH="1">
              <a:off x="571786" y="198314"/>
              <a:ext cx="685705" cy="7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3" name="Line 52">
              <a:extLst>
                <a:ext uri="{FF2B5EF4-FFF2-40B4-BE49-F238E27FC236}">
                  <a16:creationId xmlns:a16="http://schemas.microsoft.com/office/drawing/2014/main" id="{43F6AE31-96BA-401F-9C53-F9B46FDD0ED3}"/>
                </a:ext>
              </a:extLst>
            </p:cNvPr>
            <p:cNvCxnSpPr>
              <a:cxnSpLocks/>
              <a:endCxn id="20" idx="0"/>
            </p:cNvCxnSpPr>
            <p:nvPr/>
          </p:nvCxnSpPr>
          <p:spPr bwMode="auto">
            <a:xfrm flipH="1">
              <a:off x="565767" y="198314"/>
              <a:ext cx="6020" cy="22414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 name="Line 53">
              <a:extLst>
                <a:ext uri="{FF2B5EF4-FFF2-40B4-BE49-F238E27FC236}">
                  <a16:creationId xmlns:a16="http://schemas.microsoft.com/office/drawing/2014/main" id="{5EEB35C2-FE04-4D68-A785-1BA2B62B4342}"/>
                </a:ext>
              </a:extLst>
            </p:cNvPr>
            <p:cNvCxnSpPr>
              <a:cxnSpLocks/>
            </p:cNvCxnSpPr>
            <p:nvPr/>
          </p:nvCxnSpPr>
          <p:spPr bwMode="auto">
            <a:xfrm>
              <a:off x="571786" y="891687"/>
              <a:ext cx="0" cy="19831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5" name="Line 54">
              <a:extLst>
                <a:ext uri="{FF2B5EF4-FFF2-40B4-BE49-F238E27FC236}">
                  <a16:creationId xmlns:a16="http://schemas.microsoft.com/office/drawing/2014/main" id="{E67EE7F1-63CB-48EE-AC92-FB19DA683E2A}"/>
                </a:ext>
              </a:extLst>
            </p:cNvPr>
            <p:cNvCxnSpPr/>
            <p:nvPr/>
          </p:nvCxnSpPr>
          <p:spPr bwMode="auto">
            <a:xfrm>
              <a:off x="571786" y="1585057"/>
              <a:ext cx="0" cy="29674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6" name="Line 55">
              <a:extLst>
                <a:ext uri="{FF2B5EF4-FFF2-40B4-BE49-F238E27FC236}">
                  <a16:creationId xmlns:a16="http://schemas.microsoft.com/office/drawing/2014/main" id="{5E26D939-DDDB-48C4-8B97-CE8A463ADA50}"/>
                </a:ext>
              </a:extLst>
            </p:cNvPr>
            <p:cNvCxnSpPr/>
            <p:nvPr/>
          </p:nvCxnSpPr>
          <p:spPr bwMode="auto">
            <a:xfrm>
              <a:off x="571786" y="2179271"/>
              <a:ext cx="730" cy="2974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7" name="Line 56">
              <a:extLst>
                <a:ext uri="{FF2B5EF4-FFF2-40B4-BE49-F238E27FC236}">
                  <a16:creationId xmlns:a16="http://schemas.microsoft.com/office/drawing/2014/main" id="{ACDEB4CB-2F15-49A8-AFEC-78D74FFC06A2}"/>
                </a:ext>
              </a:extLst>
            </p:cNvPr>
            <p:cNvCxnSpPr/>
            <p:nvPr/>
          </p:nvCxnSpPr>
          <p:spPr bwMode="auto">
            <a:xfrm>
              <a:off x="2743549" y="198314"/>
              <a:ext cx="5710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Line 57">
              <a:extLst>
                <a:ext uri="{FF2B5EF4-FFF2-40B4-BE49-F238E27FC236}">
                  <a16:creationId xmlns:a16="http://schemas.microsoft.com/office/drawing/2014/main" id="{83AD19E1-035E-4267-BCCB-05CA1E4A850C}"/>
                </a:ext>
              </a:extLst>
            </p:cNvPr>
            <p:cNvCxnSpPr>
              <a:cxnSpLocks/>
            </p:cNvCxnSpPr>
            <p:nvPr/>
          </p:nvCxnSpPr>
          <p:spPr bwMode="auto">
            <a:xfrm>
              <a:off x="3314605" y="198314"/>
              <a:ext cx="1833" cy="22414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9" name="Line 58">
              <a:extLst>
                <a:ext uri="{FF2B5EF4-FFF2-40B4-BE49-F238E27FC236}">
                  <a16:creationId xmlns:a16="http://schemas.microsoft.com/office/drawing/2014/main" id="{CF558812-03C8-4926-9963-93D259CD0BCB}"/>
                </a:ext>
              </a:extLst>
            </p:cNvPr>
            <p:cNvCxnSpPr>
              <a:cxnSpLocks/>
            </p:cNvCxnSpPr>
            <p:nvPr/>
          </p:nvCxnSpPr>
          <p:spPr bwMode="auto">
            <a:xfrm>
              <a:off x="3314605" y="891683"/>
              <a:ext cx="0" cy="19831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0" name="Line 59">
              <a:extLst>
                <a:ext uri="{FF2B5EF4-FFF2-40B4-BE49-F238E27FC236}">
                  <a16:creationId xmlns:a16="http://schemas.microsoft.com/office/drawing/2014/main" id="{BE710CEE-5F61-4D60-81C0-C287BCAE7825}"/>
                </a:ext>
              </a:extLst>
            </p:cNvPr>
            <p:cNvCxnSpPr/>
            <p:nvPr/>
          </p:nvCxnSpPr>
          <p:spPr bwMode="auto">
            <a:xfrm>
              <a:off x="3314605" y="1585057"/>
              <a:ext cx="0" cy="29674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1" name="Line 60">
              <a:extLst>
                <a:ext uri="{FF2B5EF4-FFF2-40B4-BE49-F238E27FC236}">
                  <a16:creationId xmlns:a16="http://schemas.microsoft.com/office/drawing/2014/main" id="{1B0BD9DC-B89D-4BAE-9296-3C041A48F508}"/>
                </a:ext>
              </a:extLst>
            </p:cNvPr>
            <p:cNvCxnSpPr/>
            <p:nvPr/>
          </p:nvCxnSpPr>
          <p:spPr bwMode="auto">
            <a:xfrm>
              <a:off x="3314605" y="2179271"/>
              <a:ext cx="730" cy="2974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2" name="Line 61">
              <a:extLst>
                <a:ext uri="{FF2B5EF4-FFF2-40B4-BE49-F238E27FC236}">
                  <a16:creationId xmlns:a16="http://schemas.microsoft.com/office/drawing/2014/main" id="{C1CFD074-BAE3-4DCB-B000-57BD0685837A}"/>
                </a:ext>
              </a:extLst>
            </p:cNvPr>
            <p:cNvCxnSpPr>
              <a:cxnSpLocks/>
            </p:cNvCxnSpPr>
            <p:nvPr/>
          </p:nvCxnSpPr>
          <p:spPr bwMode="auto">
            <a:xfrm>
              <a:off x="1943195" y="430866"/>
              <a:ext cx="0" cy="65913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3" name="Line 62">
              <a:extLst>
                <a:ext uri="{FF2B5EF4-FFF2-40B4-BE49-F238E27FC236}">
                  <a16:creationId xmlns:a16="http://schemas.microsoft.com/office/drawing/2014/main" id="{BEE8E335-F209-4139-93F2-0DA2999A35D8}"/>
                </a:ext>
              </a:extLst>
            </p:cNvPr>
            <p:cNvCxnSpPr/>
            <p:nvPr/>
          </p:nvCxnSpPr>
          <p:spPr bwMode="auto">
            <a:xfrm>
              <a:off x="1943195" y="1585057"/>
              <a:ext cx="0" cy="29674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4" name="Line 63">
              <a:extLst>
                <a:ext uri="{FF2B5EF4-FFF2-40B4-BE49-F238E27FC236}">
                  <a16:creationId xmlns:a16="http://schemas.microsoft.com/office/drawing/2014/main" id="{AA8C9434-4A02-4FA4-B82E-4D26A5ECA36C}"/>
                </a:ext>
              </a:extLst>
            </p:cNvPr>
            <p:cNvCxnSpPr/>
            <p:nvPr/>
          </p:nvCxnSpPr>
          <p:spPr bwMode="auto">
            <a:xfrm>
              <a:off x="1943195" y="2179271"/>
              <a:ext cx="0" cy="2974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5" name="Text Box 64">
              <a:extLst>
                <a:ext uri="{FF2B5EF4-FFF2-40B4-BE49-F238E27FC236}">
                  <a16:creationId xmlns:a16="http://schemas.microsoft.com/office/drawing/2014/main" id="{06D66E29-A8AB-44A3-95B0-69633E3E4AB5}"/>
                </a:ext>
              </a:extLst>
            </p:cNvPr>
            <p:cNvSpPr txBox="1">
              <a:spLocks noChangeArrowheads="1"/>
            </p:cNvSpPr>
            <p:nvPr/>
          </p:nvSpPr>
          <p:spPr bwMode="auto">
            <a:xfrm>
              <a:off x="4572095" y="0"/>
              <a:ext cx="685705" cy="2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市场类型</a:t>
              </a:r>
              <a:endParaRPr lang="zh-CN" sz="135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6" name="Text Box 65">
              <a:extLst>
                <a:ext uri="{FF2B5EF4-FFF2-40B4-BE49-F238E27FC236}">
                  <a16:creationId xmlns:a16="http://schemas.microsoft.com/office/drawing/2014/main" id="{18239DE6-C2D6-44B3-83BF-915C00B07FA0}"/>
                </a:ext>
              </a:extLst>
            </p:cNvPr>
            <p:cNvSpPr txBox="1">
              <a:spLocks noChangeArrowheads="1"/>
            </p:cNvSpPr>
            <p:nvPr/>
          </p:nvSpPr>
          <p:spPr bwMode="auto">
            <a:xfrm>
              <a:off x="4572095" y="1188428"/>
              <a:ext cx="685705" cy="2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交易场所</a:t>
              </a:r>
              <a:endParaRPr lang="zh-CN" sz="135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7" name="Text Box 66">
              <a:extLst>
                <a:ext uri="{FF2B5EF4-FFF2-40B4-BE49-F238E27FC236}">
                  <a16:creationId xmlns:a16="http://schemas.microsoft.com/office/drawing/2014/main" id="{40D9485E-19AB-49C4-A5B8-EEEB31A880B7}"/>
                </a:ext>
              </a:extLst>
            </p:cNvPr>
            <p:cNvSpPr txBox="1">
              <a:spLocks noChangeArrowheads="1"/>
            </p:cNvSpPr>
            <p:nvPr/>
          </p:nvSpPr>
          <p:spPr bwMode="auto">
            <a:xfrm>
              <a:off x="4572095" y="495057"/>
              <a:ext cx="685705" cy="2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托管机构</a:t>
              </a:r>
              <a:endPar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Text Box 67">
              <a:extLst>
                <a:ext uri="{FF2B5EF4-FFF2-40B4-BE49-F238E27FC236}">
                  <a16:creationId xmlns:a16="http://schemas.microsoft.com/office/drawing/2014/main" id="{66A9121D-9EF8-4C6C-8034-D8A54F69051C}"/>
                </a:ext>
              </a:extLst>
            </p:cNvPr>
            <p:cNvSpPr txBox="1">
              <a:spLocks noChangeArrowheads="1"/>
            </p:cNvSpPr>
            <p:nvPr/>
          </p:nvSpPr>
          <p:spPr bwMode="auto">
            <a:xfrm>
              <a:off x="4572095" y="1783372"/>
              <a:ext cx="685705" cy="495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交易价格形成形式</a:t>
              </a:r>
              <a:endParaRPr lang="zh-CN" sz="1350" kern="10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9" name="Text Box 68">
              <a:extLst>
                <a:ext uri="{FF2B5EF4-FFF2-40B4-BE49-F238E27FC236}">
                  <a16:creationId xmlns:a16="http://schemas.microsoft.com/office/drawing/2014/main" id="{79683F0A-7D93-4CA3-8ED1-D8CEE42AE5EC}"/>
                </a:ext>
              </a:extLst>
            </p:cNvPr>
            <p:cNvSpPr txBox="1">
              <a:spLocks noChangeArrowheads="1"/>
            </p:cNvSpPr>
            <p:nvPr/>
          </p:nvSpPr>
          <p:spPr bwMode="auto">
            <a:xfrm>
              <a:off x="4572095" y="2575900"/>
              <a:ext cx="798770" cy="29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市场参与者</a:t>
              </a:r>
              <a:endPar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0" name="AutoShape 69">
              <a:extLst>
                <a:ext uri="{FF2B5EF4-FFF2-40B4-BE49-F238E27FC236}">
                  <a16:creationId xmlns:a16="http://schemas.microsoft.com/office/drawing/2014/main" id="{6CF2A302-B951-4243-9971-6B40193A2BF2}"/>
                </a:ext>
              </a:extLst>
            </p:cNvPr>
            <p:cNvSpPr>
              <a:spLocks noChangeArrowheads="1"/>
            </p:cNvSpPr>
            <p:nvPr/>
          </p:nvSpPr>
          <p:spPr bwMode="auto">
            <a:xfrm>
              <a:off x="4114959" y="99157"/>
              <a:ext cx="457137" cy="99157"/>
            </a:xfrm>
            <a:prstGeom prst="rightArrow">
              <a:avLst>
                <a:gd name="adj1" fmla="val 50000"/>
                <a:gd name="adj2" fmla="val 115074"/>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endParaRPr lang="zh-CN" altLang="en-US" sz="1350">
                <a:latin typeface="微软雅黑" panose="020B0503020204020204" pitchFamily="34" charset="-122"/>
                <a:ea typeface="微软雅黑" panose="020B0503020204020204" pitchFamily="34" charset="-122"/>
              </a:endParaRPr>
            </a:p>
          </p:txBody>
        </p:sp>
        <p:sp>
          <p:nvSpPr>
            <p:cNvPr id="51" name="AutoShape 71">
              <a:extLst>
                <a:ext uri="{FF2B5EF4-FFF2-40B4-BE49-F238E27FC236}">
                  <a16:creationId xmlns:a16="http://schemas.microsoft.com/office/drawing/2014/main" id="{EABFDA0D-EB8F-44C9-AE47-67D7EBFD3AA8}"/>
                </a:ext>
              </a:extLst>
            </p:cNvPr>
            <p:cNvSpPr>
              <a:spLocks noChangeArrowheads="1"/>
            </p:cNvSpPr>
            <p:nvPr/>
          </p:nvSpPr>
          <p:spPr bwMode="auto">
            <a:xfrm>
              <a:off x="4114959" y="594214"/>
              <a:ext cx="457137" cy="99157"/>
            </a:xfrm>
            <a:prstGeom prst="rightArrow">
              <a:avLst>
                <a:gd name="adj1" fmla="val 50000"/>
                <a:gd name="adj2" fmla="val 115074"/>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endParaRPr lang="zh-CN" altLang="en-US" sz="1350">
                <a:latin typeface="微软雅黑" panose="020B0503020204020204" pitchFamily="34" charset="-122"/>
                <a:ea typeface="微软雅黑" panose="020B0503020204020204" pitchFamily="34" charset="-122"/>
              </a:endParaRPr>
            </a:p>
          </p:txBody>
        </p:sp>
        <p:sp>
          <p:nvSpPr>
            <p:cNvPr id="52" name="AutoShape 72">
              <a:extLst>
                <a:ext uri="{FF2B5EF4-FFF2-40B4-BE49-F238E27FC236}">
                  <a16:creationId xmlns:a16="http://schemas.microsoft.com/office/drawing/2014/main" id="{F3A46364-F52D-4E40-A79C-1265669941F4}"/>
                </a:ext>
              </a:extLst>
            </p:cNvPr>
            <p:cNvSpPr>
              <a:spLocks noChangeArrowheads="1"/>
            </p:cNvSpPr>
            <p:nvPr/>
          </p:nvSpPr>
          <p:spPr bwMode="auto">
            <a:xfrm>
              <a:off x="4114959" y="1287586"/>
              <a:ext cx="457137" cy="99157"/>
            </a:xfrm>
            <a:prstGeom prst="rightArrow">
              <a:avLst>
                <a:gd name="adj1" fmla="val 50000"/>
                <a:gd name="adj2" fmla="val 115074"/>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endParaRPr lang="zh-CN" altLang="en-US" sz="1350">
                <a:latin typeface="微软雅黑" panose="020B0503020204020204" pitchFamily="34" charset="-122"/>
                <a:ea typeface="微软雅黑" panose="020B0503020204020204" pitchFamily="34" charset="-122"/>
              </a:endParaRPr>
            </a:p>
          </p:txBody>
        </p:sp>
        <p:sp>
          <p:nvSpPr>
            <p:cNvPr id="53" name="AutoShape 73">
              <a:extLst>
                <a:ext uri="{FF2B5EF4-FFF2-40B4-BE49-F238E27FC236}">
                  <a16:creationId xmlns:a16="http://schemas.microsoft.com/office/drawing/2014/main" id="{63A7E93A-61BA-43FD-9673-0296D45E3A0F}"/>
                </a:ext>
              </a:extLst>
            </p:cNvPr>
            <p:cNvSpPr>
              <a:spLocks noChangeArrowheads="1"/>
            </p:cNvSpPr>
            <p:nvPr/>
          </p:nvSpPr>
          <p:spPr bwMode="auto">
            <a:xfrm>
              <a:off x="4114959" y="1980957"/>
              <a:ext cx="457137" cy="99157"/>
            </a:xfrm>
            <a:prstGeom prst="rightArrow">
              <a:avLst>
                <a:gd name="adj1" fmla="val 50000"/>
                <a:gd name="adj2" fmla="val 115074"/>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endParaRPr lang="zh-CN" altLang="en-US" sz="1350">
                <a:latin typeface="微软雅黑" panose="020B0503020204020204" pitchFamily="34" charset="-122"/>
                <a:ea typeface="微软雅黑" panose="020B0503020204020204" pitchFamily="34" charset="-122"/>
              </a:endParaRPr>
            </a:p>
          </p:txBody>
        </p:sp>
        <p:sp>
          <p:nvSpPr>
            <p:cNvPr id="54" name="AutoShape 74">
              <a:extLst>
                <a:ext uri="{FF2B5EF4-FFF2-40B4-BE49-F238E27FC236}">
                  <a16:creationId xmlns:a16="http://schemas.microsoft.com/office/drawing/2014/main" id="{F5E7CCA2-734C-41A7-9EFE-BBF632B0F6ED}"/>
                </a:ext>
              </a:extLst>
            </p:cNvPr>
            <p:cNvSpPr>
              <a:spLocks noChangeArrowheads="1"/>
            </p:cNvSpPr>
            <p:nvPr/>
          </p:nvSpPr>
          <p:spPr bwMode="auto">
            <a:xfrm>
              <a:off x="4114959" y="2674328"/>
              <a:ext cx="457137" cy="99157"/>
            </a:xfrm>
            <a:prstGeom prst="rightArrow">
              <a:avLst>
                <a:gd name="adj1" fmla="val 50000"/>
                <a:gd name="adj2" fmla="val 115074"/>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endParaRPr lang="zh-CN" altLang="en-US" sz="1350">
                <a:latin typeface="微软雅黑" panose="020B0503020204020204" pitchFamily="34" charset="-122"/>
                <a:ea typeface="微软雅黑" panose="020B0503020204020204" pitchFamily="34" charset="-122"/>
              </a:endParaRPr>
            </a:p>
          </p:txBody>
        </p:sp>
        <p:sp>
          <p:nvSpPr>
            <p:cNvPr id="55" name="Text Box 75">
              <a:extLst>
                <a:ext uri="{FF2B5EF4-FFF2-40B4-BE49-F238E27FC236}">
                  <a16:creationId xmlns:a16="http://schemas.microsoft.com/office/drawing/2014/main" id="{8213D473-E5C6-4DCA-A308-F508E694D14C}"/>
                </a:ext>
              </a:extLst>
            </p:cNvPr>
            <p:cNvSpPr txBox="1">
              <a:spLocks noChangeArrowheads="1"/>
            </p:cNvSpPr>
            <p:nvPr/>
          </p:nvSpPr>
          <p:spPr bwMode="auto">
            <a:xfrm>
              <a:off x="114648" y="-99158"/>
              <a:ext cx="914273" cy="2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场外交易市场</a:t>
              </a:r>
              <a:endPar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6" name="Text Box 76">
              <a:extLst>
                <a:ext uri="{FF2B5EF4-FFF2-40B4-BE49-F238E27FC236}">
                  <a16:creationId xmlns:a16="http://schemas.microsoft.com/office/drawing/2014/main" id="{3761D8EA-8D01-459F-B460-34A59D2E325F}"/>
                </a:ext>
              </a:extLst>
            </p:cNvPr>
            <p:cNvSpPr txBox="1">
              <a:spLocks noChangeArrowheads="1"/>
            </p:cNvSpPr>
            <p:nvPr/>
          </p:nvSpPr>
          <p:spPr bwMode="auto">
            <a:xfrm>
              <a:off x="2861086" y="-104608"/>
              <a:ext cx="942964" cy="29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18000" tIns="36000" rIns="18000" bIns="36000" anchor="ctr" anchorCtr="0" upright="1">
              <a:noAutofit/>
            </a:bodyPr>
            <a:lstStyle/>
            <a:p>
              <a:pPr algn="ctr"/>
              <a:r>
                <a:rPr lang="zh-CN" sz="135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场内交易市场</a:t>
              </a:r>
              <a:endParaRPr lang="zh-CN" sz="135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4" name="文本框 63">
            <a:extLst>
              <a:ext uri="{FF2B5EF4-FFF2-40B4-BE49-F238E27FC236}">
                <a16:creationId xmlns:a16="http://schemas.microsoft.com/office/drawing/2014/main" id="{28F986E3-90EF-48FD-A5E3-65FEEFE0BC84}"/>
              </a:ext>
            </a:extLst>
          </p:cNvPr>
          <p:cNvSpPr txBox="1"/>
          <p:nvPr/>
        </p:nvSpPr>
        <p:spPr>
          <a:xfrm>
            <a:off x="2123728" y="3980171"/>
            <a:ext cx="4572000" cy="307777"/>
          </a:xfrm>
          <a:prstGeom prst="rect">
            <a:avLst/>
          </a:prstGeom>
          <a:noFill/>
        </p:spPr>
        <p:txBody>
          <a:bodyPr wrap="square">
            <a:spAutoFit/>
          </a:bodyPr>
          <a:lstStyle/>
          <a:p>
            <a:pPr algn="ct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8.1  </a:t>
            </a: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中国债券市场的结构</a:t>
            </a:r>
          </a:p>
        </p:txBody>
      </p:sp>
      <p:sp>
        <p:nvSpPr>
          <p:cNvPr id="66" name="文本框 65">
            <a:extLst>
              <a:ext uri="{FF2B5EF4-FFF2-40B4-BE49-F238E27FC236}">
                <a16:creationId xmlns:a16="http://schemas.microsoft.com/office/drawing/2014/main" id="{DC1671B8-6A5D-432D-8037-E9D11F0ECC4F}"/>
              </a:ext>
            </a:extLst>
          </p:cNvPr>
          <p:cNvSpPr txBox="1"/>
          <p:nvPr/>
        </p:nvSpPr>
        <p:spPr>
          <a:xfrm>
            <a:off x="318356" y="4230490"/>
            <a:ext cx="8507288" cy="2393347"/>
          </a:xfrm>
          <a:prstGeom prst="rect">
            <a:avLst/>
          </a:prstGeom>
          <a:noFill/>
        </p:spPr>
        <p:txBody>
          <a:bodyPr wrap="square" rtlCol="0">
            <a:spAutoFit/>
          </a:bodyPr>
          <a:lstStyle/>
          <a:p>
            <a:pPr indent="421200" algn="just">
              <a:lnSpc>
                <a:spcPct val="150000"/>
              </a:lnSpc>
              <a:spcAft>
                <a:spcPts val="600"/>
              </a:spcAft>
            </a:pP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从交易量看，银行间债券市场是中国债券市场交易的</a:t>
            </a:r>
            <a:r>
              <a:rPr lang="zh-CN" altLang="en-US"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主体场所</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，在中国债券市场发挥主导作用。银行间债券市场的交易量占到我国债券市场的交易总额的</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95%</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以上，场内市场以</a:t>
            </a:r>
            <a:r>
              <a:rPr lang="zh-CN" altLang="en-US"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上交所</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为主，占比达</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90%</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以上。</a:t>
            </a:r>
          </a:p>
          <a:p>
            <a:pPr indent="421200" algn="just">
              <a:lnSpc>
                <a:spcPct val="150000"/>
              </a:lnSpc>
              <a:spcAft>
                <a:spcPts val="600"/>
              </a:spcAft>
            </a:pP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目前我国债券产品的交易</a:t>
            </a:r>
            <a:r>
              <a:rPr lang="zh-CN" altLang="en-US"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分割比较严重</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人民银行、银监会等机关主管发行的债券只能在银行间市场挂牌交易和进行信息披露；证监会核准发行债券只能在上海和深圳两家交易所上市交易和进行信息披露；财政部发行的国债和代理地方政府发行的地方政府债可在银行间市场和交易所市场进行挂牌交易，其中部分国债还可在银行柜台挂牌买卖；发改委批准发行的企业债在银行间和交易所挂牌交易；保监会核准发行的保险公司债可在上海证券交易所挂牌转让。</a:t>
            </a:r>
          </a:p>
        </p:txBody>
      </p:sp>
    </p:spTree>
    <p:extLst>
      <p:ext uri="{BB962C8B-B14F-4D97-AF65-F5344CB8AC3E}">
        <p14:creationId xmlns:p14="http://schemas.microsoft.com/office/powerpoint/2010/main" val="3913123946"/>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5275</TotalTime>
  <Words>5276</Words>
  <Application>Microsoft Office PowerPoint</Application>
  <PresentationFormat>全屏显示(4:3)</PresentationFormat>
  <Paragraphs>441</Paragraphs>
  <Slides>30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30</vt:i4>
      </vt:variant>
    </vt:vector>
  </HeadingPairs>
  <TitlesOfParts>
    <vt:vector size="38" baseType="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469</cp:revision>
  <cp:lastPrinted>2019-09-09T08:25:06Z</cp:lastPrinted>
  <dcterms:created xsi:type="dcterms:W3CDTF">2014-10-28T12:04:15Z</dcterms:created>
  <dcterms:modified xsi:type="dcterms:W3CDTF">2020-08-18T11:09:37Z</dcterms:modified>
</cp:coreProperties>
</file>