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4" r:id="rId1"/>
  </p:sldMasterIdLst>
  <p:notesMasterIdLst>
    <p:notesMasterId r:id="rId26"/>
  </p:notesMasterIdLst>
  <p:handoutMasterIdLst>
    <p:handoutMasterId r:id="rId27"/>
  </p:handoutMasterIdLst>
  <p:sldIdLst>
    <p:sldId id="404" r:id="rId2"/>
    <p:sldId id="361" r:id="rId3"/>
    <p:sldId id="367" r:id="rId4"/>
    <p:sldId id="362" r:id="rId5"/>
    <p:sldId id="381" r:id="rId6"/>
    <p:sldId id="382" r:id="rId7"/>
    <p:sldId id="383" r:id="rId8"/>
    <p:sldId id="384" r:id="rId9"/>
    <p:sldId id="385" r:id="rId10"/>
    <p:sldId id="386" r:id="rId11"/>
    <p:sldId id="387" r:id="rId12"/>
    <p:sldId id="388" r:id="rId13"/>
    <p:sldId id="389" r:id="rId14"/>
    <p:sldId id="391" r:id="rId15"/>
    <p:sldId id="390" r:id="rId16"/>
    <p:sldId id="392" r:id="rId17"/>
    <p:sldId id="393" r:id="rId18"/>
    <p:sldId id="394" r:id="rId19"/>
    <p:sldId id="395" r:id="rId20"/>
    <p:sldId id="396" r:id="rId21"/>
    <p:sldId id="402" r:id="rId22"/>
    <p:sldId id="397" r:id="rId23"/>
    <p:sldId id="398" r:id="rId24"/>
    <p:sldId id="399" r:id="rId25"/>
  </p:sldIdLst>
  <p:sldSz cx="9144000" cy="6858000" type="screen4x3"/>
  <p:notesSz cx="6805613"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5E5C"/>
    <a:srgbClr val="B54441"/>
    <a:srgbClr val="B81A1A"/>
    <a:srgbClr val="CE7674"/>
    <a:srgbClr val="883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841" cy="497444"/>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sz="quarter" idx="1"/>
          </p:nvPr>
        </p:nvSpPr>
        <p:spPr>
          <a:xfrm>
            <a:off x="3854183" y="0"/>
            <a:ext cx="2949841" cy="497444"/>
          </a:xfrm>
          <a:prstGeom prst="rect">
            <a:avLst/>
          </a:prstGeom>
        </p:spPr>
        <p:txBody>
          <a:bodyPr vert="horz" lIns="91541" tIns="45770" rIns="91541" bIns="45770" rtlCol="0"/>
          <a:lstStyle>
            <a:lvl1pPr algn="r">
              <a:defRPr sz="1200"/>
            </a:lvl1pPr>
          </a:lstStyle>
          <a:p>
            <a:fld id="{64719456-2835-4928-A281-68A0F9C2A5AA}" type="datetimeFigureOut">
              <a:rPr lang="zh-CN" altLang="en-US" smtClean="0"/>
              <a:pPr/>
              <a:t>2020-08-18</a:t>
            </a:fld>
            <a:endParaRPr lang="zh-CN" altLang="en-US"/>
          </a:p>
        </p:txBody>
      </p:sp>
      <p:sp>
        <p:nvSpPr>
          <p:cNvPr id="4" name="页脚占位符 3"/>
          <p:cNvSpPr>
            <a:spLocks noGrp="1"/>
          </p:cNvSpPr>
          <p:nvPr>
            <p:ph type="ftr" sz="quarter" idx="2"/>
          </p:nvPr>
        </p:nvSpPr>
        <p:spPr>
          <a:xfrm>
            <a:off x="0" y="9440305"/>
            <a:ext cx="2949841" cy="497444"/>
          </a:xfrm>
          <a:prstGeom prst="rect">
            <a:avLst/>
          </a:prstGeom>
        </p:spPr>
        <p:txBody>
          <a:bodyPr vert="horz" lIns="91541" tIns="45770" rIns="91541" bIns="4577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4183" y="9440305"/>
            <a:ext cx="2949841" cy="497444"/>
          </a:xfrm>
          <a:prstGeom prst="rect">
            <a:avLst/>
          </a:prstGeom>
        </p:spPr>
        <p:txBody>
          <a:bodyPr vert="horz" lIns="91541" tIns="45770" rIns="91541" bIns="45770" rtlCol="0" anchor="b"/>
          <a:lstStyle>
            <a:lvl1pPr algn="r">
              <a:defRPr sz="1200"/>
            </a:lvl1pPr>
          </a:lstStyle>
          <a:p>
            <a:fld id="{8A5F2980-1293-457D-A001-1832DD1489BB}" type="slidenum">
              <a:rPr lang="zh-CN" altLang="en-US" smtClean="0"/>
              <a:pPr/>
              <a:t>‹#›</a:t>
            </a:fld>
            <a:endParaRPr lang="zh-CN" altLang="en-US"/>
          </a:p>
        </p:txBody>
      </p:sp>
    </p:spTree>
    <p:extLst>
      <p:ext uri="{BB962C8B-B14F-4D97-AF65-F5344CB8AC3E}">
        <p14:creationId xmlns:p14="http://schemas.microsoft.com/office/powerpoint/2010/main" val="3345206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099" cy="496967"/>
          </a:xfrm>
          <a:prstGeom prst="rect">
            <a:avLst/>
          </a:prstGeom>
        </p:spPr>
        <p:txBody>
          <a:bodyPr vert="horz" lIns="91541" tIns="45770" rIns="91541" bIns="45770" rtlCol="0"/>
          <a:lstStyle>
            <a:lvl1pPr algn="l">
              <a:defRPr sz="1200"/>
            </a:lvl1pPr>
          </a:lstStyle>
          <a:p>
            <a:endParaRPr lang="zh-CN" altLang="en-US"/>
          </a:p>
        </p:txBody>
      </p:sp>
      <p:sp>
        <p:nvSpPr>
          <p:cNvPr id="3" name="日期占位符 2"/>
          <p:cNvSpPr>
            <a:spLocks noGrp="1"/>
          </p:cNvSpPr>
          <p:nvPr>
            <p:ph type="dt" idx="1"/>
          </p:nvPr>
        </p:nvSpPr>
        <p:spPr>
          <a:xfrm>
            <a:off x="3854940" y="0"/>
            <a:ext cx="2949099" cy="496967"/>
          </a:xfrm>
          <a:prstGeom prst="rect">
            <a:avLst/>
          </a:prstGeom>
        </p:spPr>
        <p:txBody>
          <a:bodyPr vert="horz" lIns="91541" tIns="45770" rIns="91541" bIns="45770" rtlCol="0"/>
          <a:lstStyle>
            <a:lvl1pPr algn="r">
              <a:defRPr sz="1200"/>
            </a:lvl1pPr>
          </a:lstStyle>
          <a:p>
            <a:fld id="{46213B63-BE5A-4FA6-87AB-48DCD7231004}" type="datetimeFigureOut">
              <a:rPr lang="zh-CN" altLang="en-US" smtClean="0"/>
              <a:pPr/>
              <a:t>2020-08-18</a:t>
            </a:fld>
            <a:endParaRPr lang="zh-CN" altLang="en-US"/>
          </a:p>
        </p:txBody>
      </p:sp>
      <p:sp>
        <p:nvSpPr>
          <p:cNvPr id="4" name="幻灯片图像占位符 3"/>
          <p:cNvSpPr>
            <a:spLocks noGrp="1" noRot="1" noChangeAspect="1"/>
          </p:cNvSpPr>
          <p:nvPr>
            <p:ph type="sldImg" idx="2"/>
          </p:nvPr>
        </p:nvSpPr>
        <p:spPr>
          <a:xfrm>
            <a:off x="919163" y="746125"/>
            <a:ext cx="4967287" cy="3725863"/>
          </a:xfrm>
          <a:prstGeom prst="rect">
            <a:avLst/>
          </a:prstGeom>
          <a:noFill/>
          <a:ln w="12700">
            <a:solidFill>
              <a:prstClr val="black"/>
            </a:solidFill>
          </a:ln>
        </p:spPr>
        <p:txBody>
          <a:bodyPr vert="horz" lIns="91541" tIns="45770" rIns="91541" bIns="45770" rtlCol="0" anchor="ctr"/>
          <a:lstStyle/>
          <a:p>
            <a:endParaRPr lang="zh-CN" altLang="en-US"/>
          </a:p>
        </p:txBody>
      </p:sp>
      <p:sp>
        <p:nvSpPr>
          <p:cNvPr id="5" name="备注占位符 4"/>
          <p:cNvSpPr>
            <a:spLocks noGrp="1"/>
          </p:cNvSpPr>
          <p:nvPr>
            <p:ph type="body" sz="quarter" idx="3"/>
          </p:nvPr>
        </p:nvSpPr>
        <p:spPr>
          <a:xfrm>
            <a:off x="680562" y="4721186"/>
            <a:ext cx="5444490" cy="4472702"/>
          </a:xfrm>
          <a:prstGeom prst="rect">
            <a:avLst/>
          </a:prstGeom>
        </p:spPr>
        <p:txBody>
          <a:bodyPr vert="horz" lIns="91541" tIns="45770" rIns="91541" bIns="4577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40647"/>
            <a:ext cx="2949099" cy="496967"/>
          </a:xfrm>
          <a:prstGeom prst="rect">
            <a:avLst/>
          </a:prstGeom>
        </p:spPr>
        <p:txBody>
          <a:bodyPr vert="horz" lIns="91541" tIns="45770" rIns="91541" bIns="4577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4940" y="9440647"/>
            <a:ext cx="2949099" cy="496967"/>
          </a:xfrm>
          <a:prstGeom prst="rect">
            <a:avLst/>
          </a:prstGeom>
        </p:spPr>
        <p:txBody>
          <a:bodyPr vert="horz" lIns="91541" tIns="45770" rIns="91541" bIns="45770" rtlCol="0" anchor="b"/>
          <a:lstStyle>
            <a:lvl1pPr algn="r">
              <a:defRPr sz="1200"/>
            </a:lvl1pPr>
          </a:lstStyle>
          <a:p>
            <a:fld id="{AC79B8D5-E041-4676-B01A-3711C31D4727}" type="slidenum">
              <a:rPr lang="zh-CN" altLang="en-US" smtClean="0"/>
              <a:pPr/>
              <a:t>‹#›</a:t>
            </a:fld>
            <a:endParaRPr lang="zh-CN" altLang="en-US"/>
          </a:p>
        </p:txBody>
      </p:sp>
    </p:spTree>
    <p:extLst>
      <p:ext uri="{BB962C8B-B14F-4D97-AF65-F5344CB8AC3E}">
        <p14:creationId xmlns:p14="http://schemas.microsoft.com/office/powerpoint/2010/main" val="1190037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6356350"/>
            <a:ext cx="2133600" cy="365125"/>
          </a:xfrm>
          <a:prstGeom prst="rect">
            <a:avLst/>
          </a:prstGeom>
        </p:spPr>
        <p:txBody>
          <a:bodyPr/>
          <a:lstStyle/>
          <a:p>
            <a:fld id="{FEC64B18-8D32-40D2-A41F-46CC6ED2F309}" type="datetime1">
              <a:rPr lang="zh-CN" altLang="en-US" smtClean="0"/>
              <a:pPr/>
              <a:t>2020-08-18</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F923ED49-D744-4066-8B28-E413A5EA25A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容提纲">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2A695BA6-E5E3-40C7-B288-73EF1A1EDBFA}" type="datetime1">
              <a:rPr lang="zh-CN" altLang="en-US" smtClean="0"/>
              <a:t>2020-08-18</a:t>
            </a:fld>
            <a:endParaRPr lang="zh-CN" altLang="en-US"/>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0F11AE2-8E3C-4A92-9BBF-8CC289021EE2}" type="slidenum">
              <a:rPr lang="zh-CN" altLang="en-US"/>
              <a:pPr>
                <a:defRPr/>
              </a:pPr>
              <a:t>‹#›</a:t>
            </a:fld>
            <a:endParaRPr lang="zh-CN" alt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00" y="647700"/>
            <a:ext cx="56165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7727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32C5B9D7-2519-4790-A234-A1FE4990CF5F}" type="datetime1">
              <a:rPr lang="zh-CN" altLang="en-US"/>
              <a:pPr>
                <a:defRPr/>
              </a:pPr>
              <a:t>2020-08-18</a:t>
            </a:fld>
            <a:endParaRPr lang="zh-CN" altLang="en-US"/>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6553200" y="6356352"/>
            <a:ext cx="2133600" cy="365125"/>
          </a:xfrm>
          <a:prstGeom prst="rect">
            <a:avLst/>
          </a:prstGeom>
        </p:spPr>
        <p:txBody>
          <a:bodyPr/>
          <a:lstStyle>
            <a:lvl1pPr>
              <a:defRPr/>
            </a:lvl1pPr>
          </a:lstStyle>
          <a:p>
            <a:pPr>
              <a:defRPr/>
            </a:pPr>
            <a:fld id="{6DD3CEC8-D19A-47A7-A7E0-6C6F9FD5BB7B}" type="slidenum">
              <a:rPr lang="zh-CN" altLang="en-US"/>
              <a:pPr>
                <a:defRPr/>
              </a:pPr>
              <a:t>‹#›</a:t>
            </a:fld>
            <a:endParaRPr lang="zh-CN" altLang="en-US"/>
          </a:p>
        </p:txBody>
      </p:sp>
    </p:spTree>
    <p:extLst>
      <p:ext uri="{BB962C8B-B14F-4D97-AF65-F5344CB8AC3E}">
        <p14:creationId xmlns:p14="http://schemas.microsoft.com/office/powerpoint/2010/main" val="51538449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 Id="rId9"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9C8F6E10-3D6B-4B4B-82B5-9996049AA5B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889"/>
            <a:ext cx="9144000" cy="6858000"/>
          </a:xfrm>
          <a:prstGeom prst="rect">
            <a:avLst/>
          </a:prstGeom>
          <a:blipFill dpi="0" rotWithShape="1">
            <a:blip r:embed="rId6"/>
            <a:srcRect/>
            <a:tile tx="0" ty="0" sx="100000" sy="100000" flip="none" algn="tl"/>
          </a:blipFill>
        </p:spPr>
      </p:pic>
      <p:sp>
        <p:nvSpPr>
          <p:cNvPr id="11" name="矩形 10">
            <a:extLst>
              <a:ext uri="{FF2B5EF4-FFF2-40B4-BE49-F238E27FC236}">
                <a16:creationId xmlns:a16="http://schemas.microsoft.com/office/drawing/2014/main" id="{F2421581-FB61-4A8D-9ECB-C9142785BBAC}"/>
              </a:ext>
            </a:extLst>
          </p:cNvPr>
          <p:cNvSpPr/>
          <p:nvPr userDrawn="1"/>
        </p:nvSpPr>
        <p:spPr>
          <a:xfrm>
            <a:off x="0" y="0"/>
            <a:ext cx="9144000" cy="6858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日期占位符 3">
            <a:extLst>
              <a:ext uri="{FF2B5EF4-FFF2-40B4-BE49-F238E27FC236}">
                <a16:creationId xmlns:a16="http://schemas.microsoft.com/office/drawing/2014/main" id="{F318A0C8-1B06-462E-89A7-205B8B576096}"/>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6000A-C4A4-4253-AE5B-9F85619A0101}" type="datetime1">
              <a:rPr lang="zh-CN" altLang="en-US" smtClean="0"/>
              <a:pPr/>
              <a:t>2020-08-18</a:t>
            </a:fld>
            <a:endParaRPr lang="zh-CN" altLang="en-US"/>
          </a:p>
        </p:txBody>
      </p:sp>
      <p:sp>
        <p:nvSpPr>
          <p:cNvPr id="13" name="页脚占位符 4">
            <a:extLst>
              <a:ext uri="{FF2B5EF4-FFF2-40B4-BE49-F238E27FC236}">
                <a16:creationId xmlns:a16="http://schemas.microsoft.com/office/drawing/2014/main" id="{B57633EB-94F4-405E-B0ED-C38F3FC21D2C}"/>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4" name="灯片编号占位符 5">
            <a:extLst>
              <a:ext uri="{FF2B5EF4-FFF2-40B4-BE49-F238E27FC236}">
                <a16:creationId xmlns:a16="http://schemas.microsoft.com/office/drawing/2014/main" id="{BC711C8E-9BC7-4FBD-9D44-0960BCDC1D06}"/>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3ED49-D744-4066-8B28-E413A5EA25A0}" type="slidenum">
              <a:rPr lang="zh-CN" altLang="en-US" smtClean="0"/>
              <a:pPr/>
              <a:t>‹#›</a:t>
            </a:fld>
            <a:endParaRPr lang="zh-CN" altLang="en-US"/>
          </a:p>
        </p:txBody>
      </p:sp>
      <p:pic>
        <p:nvPicPr>
          <p:cNvPr id="15" name="Picture 3">
            <a:extLst>
              <a:ext uri="{FF2B5EF4-FFF2-40B4-BE49-F238E27FC236}">
                <a16:creationId xmlns:a16="http://schemas.microsoft.com/office/drawing/2014/main" id="{7CBFA854-B87C-4508-83F3-EA658806B23B}"/>
              </a:ext>
            </a:extLst>
          </p:cNvPr>
          <p:cNvPicPr>
            <a:picLocks noChangeAspect="1" noChangeArrowheads="1"/>
          </p:cNvPicPr>
          <p:nvPr userDrawn="1"/>
        </p:nvPicPr>
        <p:blipFill>
          <a:blip r:embed="rId7" cstate="print"/>
          <a:srcRect/>
          <a:stretch>
            <a:fillRect/>
          </a:stretch>
        </p:blipFill>
        <p:spPr bwMode="auto">
          <a:xfrm>
            <a:off x="2737731" y="647700"/>
            <a:ext cx="6409283" cy="45719"/>
          </a:xfrm>
          <a:prstGeom prst="rect">
            <a:avLst/>
          </a:prstGeom>
          <a:noFill/>
          <a:ln w="9525">
            <a:noFill/>
            <a:miter lim="800000"/>
            <a:headEnd/>
            <a:tailEnd/>
          </a:ln>
        </p:spPr>
      </p:pic>
      <p:sp>
        <p:nvSpPr>
          <p:cNvPr id="16" name="TextBox 9">
            <a:extLst>
              <a:ext uri="{FF2B5EF4-FFF2-40B4-BE49-F238E27FC236}">
                <a16:creationId xmlns:a16="http://schemas.microsoft.com/office/drawing/2014/main" id="{2F785133-48C6-4598-B940-066C3D6EF37B}"/>
              </a:ext>
            </a:extLst>
          </p:cNvPr>
          <p:cNvSpPr txBox="1"/>
          <p:nvPr userDrawn="1"/>
        </p:nvSpPr>
        <p:spPr>
          <a:xfrm>
            <a:off x="2807804" y="185519"/>
            <a:ext cx="3528392" cy="400110"/>
          </a:xfrm>
          <a:prstGeom prst="rect">
            <a:avLst/>
          </a:prstGeom>
          <a:noFill/>
        </p:spPr>
        <p:txBody>
          <a:bodyPr wrap="square" rtlCol="0">
            <a:spAutoFit/>
          </a:bodyPr>
          <a:lstStyle/>
          <a:p>
            <a:r>
              <a:rPr lang="zh-CN" altLang="en-US" sz="2000" b="1" dirty="0">
                <a:solidFill>
                  <a:srgbClr val="883230"/>
                </a:solidFill>
                <a:latin typeface="微软雅黑" pitchFamily="34" charset="-122"/>
                <a:ea typeface="微软雅黑" pitchFamily="34" charset="-122"/>
              </a:rPr>
              <a:t>第二章：国债的概念与分类</a:t>
            </a:r>
          </a:p>
        </p:txBody>
      </p:sp>
      <p:pic>
        <p:nvPicPr>
          <p:cNvPr id="17" name="图片 16">
            <a:extLst>
              <a:ext uri="{FF2B5EF4-FFF2-40B4-BE49-F238E27FC236}">
                <a16:creationId xmlns:a16="http://schemas.microsoft.com/office/drawing/2014/main" id="{206DDB66-029C-4137-8AC0-62AA96241BFD}"/>
              </a:ext>
            </a:extLst>
          </p:cNvPr>
          <p:cNvPicPr>
            <a:picLocks noChangeAspect="1"/>
          </p:cNvPicPr>
          <p:nvPr userDrawn="1"/>
        </p:nvPicPr>
        <p:blipFill>
          <a:blip r:embed="rId8">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val="0"/>
              </a:ext>
            </a:extLst>
          </a:blip>
          <a:stretch>
            <a:fillRect/>
          </a:stretch>
        </p:blipFill>
        <p:spPr>
          <a:xfrm>
            <a:off x="323528" y="-55685"/>
            <a:ext cx="2088232" cy="959874"/>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90"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oleObject" Target="../embeddings/oleObject1.bin"/><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0A9BA0AA-63AE-430E-85FE-CE8AFB223565}"/>
              </a:ext>
            </a:extLst>
          </p:cNvPr>
          <p:cNvGrpSpPr/>
          <p:nvPr/>
        </p:nvGrpSpPr>
        <p:grpSpPr>
          <a:xfrm>
            <a:off x="0" y="-130034"/>
            <a:ext cx="9194697" cy="6988034"/>
            <a:chOff x="0" y="-130034"/>
            <a:chExt cx="9194697" cy="6988034"/>
          </a:xfrm>
        </p:grpSpPr>
        <p:pic>
          <p:nvPicPr>
            <p:cNvPr id="14" name="图片 13">
              <a:extLst>
                <a:ext uri="{FF2B5EF4-FFF2-40B4-BE49-F238E27FC236}">
                  <a16:creationId xmlns:a16="http://schemas.microsoft.com/office/drawing/2014/main" id="{4F7B7475-A405-415F-8B82-4FD3FF5F5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图片 3">
              <a:extLst>
                <a:ext uri="{FF2B5EF4-FFF2-40B4-BE49-F238E27FC236}">
                  <a16:creationId xmlns:a16="http://schemas.microsoft.com/office/drawing/2014/main" id="{D961BAB9-F298-4E76-8B8E-911DCAC6CD32}"/>
                </a:ext>
              </a:extLst>
            </p:cNvPr>
            <p:cNvPicPr>
              <a:picLocks noChangeAspect="1"/>
            </p:cNvPicPr>
            <p:nvPr/>
          </p:nvPicPr>
          <p:blipFill rotWithShape="1">
            <a:blip r:embed="rId3">
              <a:extLst>
                <a:ext uri="{28A0092B-C50C-407E-A947-70E740481C1C}">
                  <a14:useLocalDpi xmlns:a14="http://schemas.microsoft.com/office/drawing/2010/main" val="0"/>
                </a:ext>
              </a:extLst>
            </a:blip>
            <a:srcRect l="312" r="21369" b="30130"/>
            <a:stretch/>
          </p:blipFill>
          <p:spPr>
            <a:xfrm>
              <a:off x="0" y="4456758"/>
              <a:ext cx="9144000" cy="2401242"/>
            </a:xfrm>
            <a:prstGeom prst="rect">
              <a:avLst/>
            </a:prstGeom>
          </p:spPr>
        </p:pic>
        <p:pic>
          <p:nvPicPr>
            <p:cNvPr id="3" name="图片 2" descr="ae0cee267f1ee9feed0c653156ff6309">
              <a:extLst>
                <a:ext uri="{FF2B5EF4-FFF2-40B4-BE49-F238E27FC236}">
                  <a16:creationId xmlns:a16="http://schemas.microsoft.com/office/drawing/2014/main" id="{03048A70-7EDA-4477-A7B2-3F909820731E}"/>
                </a:ext>
              </a:extLst>
            </p:cNvPr>
            <p:cNvPicPr>
              <a:picLocks noChangeAspect="1"/>
            </p:cNvPicPr>
            <p:nvPr/>
          </p:nvPicPr>
          <p:blipFill>
            <a:blip r:embed="rId4"/>
            <a:stretch>
              <a:fillRect/>
            </a:stretch>
          </p:blipFill>
          <p:spPr>
            <a:xfrm>
              <a:off x="6606154" y="-130034"/>
              <a:ext cx="2588543" cy="2058220"/>
            </a:xfrm>
            <a:prstGeom prst="rect">
              <a:avLst/>
            </a:prstGeom>
          </p:spPr>
        </p:pic>
      </p:grpSp>
      <p:sp>
        <p:nvSpPr>
          <p:cNvPr id="8" name="TextBox 7"/>
          <p:cNvSpPr txBox="1"/>
          <p:nvPr/>
        </p:nvSpPr>
        <p:spPr>
          <a:xfrm>
            <a:off x="571472" y="1700808"/>
            <a:ext cx="8001056" cy="2010359"/>
          </a:xfrm>
          <a:prstGeom prst="rect">
            <a:avLst/>
          </a:prstGeom>
          <a:noFill/>
        </p:spPr>
        <p:txBody>
          <a:bodyPr wrap="square">
            <a:spAutoFit/>
          </a:bodyPr>
          <a:lstStyle/>
          <a:p>
            <a:pPr algn="ctr" fontAlgn="auto">
              <a:lnSpc>
                <a:spcPct val="150000"/>
              </a:lnSpc>
              <a:spcBef>
                <a:spcPts val="0"/>
              </a:spcBef>
              <a:spcAft>
                <a:spcPts val="600"/>
              </a:spcAft>
              <a:defRPr/>
            </a:pPr>
            <a:r>
              <a:rPr lang="zh-CN" altLang="en-US" sz="4800" b="1" spc="300" dirty="0">
                <a:solidFill>
                  <a:srgbClr val="740000"/>
                </a:solidFill>
                <a:latin typeface="微软雅黑" pitchFamily="34" charset="-122"/>
                <a:ea typeface="微软雅黑" pitchFamily="34" charset="-122"/>
              </a:rPr>
              <a:t>公债学</a:t>
            </a:r>
            <a:endParaRPr lang="en-US" altLang="zh-CN" sz="4800" b="1" spc="300" dirty="0">
              <a:solidFill>
                <a:srgbClr val="740000"/>
              </a:solidFill>
              <a:latin typeface="微软雅黑" pitchFamily="34" charset="-122"/>
              <a:ea typeface="微软雅黑" pitchFamily="34" charset="-122"/>
            </a:endParaRPr>
          </a:p>
          <a:p>
            <a:pPr algn="ctr" fontAlgn="auto">
              <a:lnSpc>
                <a:spcPct val="150000"/>
              </a:lnSpc>
              <a:spcBef>
                <a:spcPts val="0"/>
              </a:spcBef>
              <a:spcAft>
                <a:spcPts val="0"/>
              </a:spcAft>
              <a:defRPr/>
            </a:pPr>
            <a:r>
              <a:rPr lang="zh-CN" altLang="en-US" sz="3600" b="1" spc="300" dirty="0">
                <a:solidFill>
                  <a:srgbClr val="740000"/>
                </a:solidFill>
                <a:latin typeface="微软雅黑" pitchFamily="34" charset="-122"/>
                <a:ea typeface="微软雅黑" pitchFamily="34" charset="-122"/>
              </a:rPr>
              <a:t>第二章  国债的概念与分类</a:t>
            </a:r>
            <a:endParaRPr lang="en-US" altLang="zh-CN" sz="3600" b="1" spc="300" dirty="0">
              <a:solidFill>
                <a:srgbClr val="740000"/>
              </a:solidFill>
              <a:latin typeface="微软雅黑" pitchFamily="34" charset="-122"/>
              <a:ea typeface="微软雅黑" pitchFamily="34" charset="-122"/>
            </a:endParaRPr>
          </a:p>
        </p:txBody>
      </p:sp>
      <p:sp>
        <p:nvSpPr>
          <p:cNvPr id="7" name="Text Box 4"/>
          <p:cNvSpPr txBox="1">
            <a:spLocks noChangeArrowheads="1"/>
          </p:cNvSpPr>
          <p:nvPr/>
        </p:nvSpPr>
        <p:spPr bwMode="auto">
          <a:xfrm>
            <a:off x="1871684" y="4915983"/>
            <a:ext cx="5400600" cy="961289"/>
          </a:xfrm>
          <a:prstGeom prst="rect">
            <a:avLst/>
          </a:prstGeom>
          <a:noFill/>
          <a:ln>
            <a:noFill/>
          </a:ln>
          <a:effectLst/>
        </p:spPr>
        <p:txBody>
          <a:bodyPr wrap="square">
            <a:spAutoFit/>
          </a:bodyPr>
          <a:lstStyle/>
          <a:p>
            <a:pPr algn="ctr">
              <a:lnSpc>
                <a:spcPct val="150000"/>
              </a:lnSpc>
              <a:defRPr/>
            </a:pPr>
            <a:r>
              <a:rPr lang="zh-CN" altLang="en-US" sz="2000" b="1" spc="300" dirty="0">
                <a:solidFill>
                  <a:srgbClr val="000000"/>
                </a:solidFill>
                <a:latin typeface="微软雅黑" pitchFamily="34" charset="-122"/>
                <a:ea typeface="微软雅黑" pitchFamily="34" charset="-122"/>
              </a:rPr>
              <a:t>上海财经大学公共经济与管理学院</a:t>
            </a:r>
            <a:endParaRPr lang="en-US" altLang="zh-CN" sz="2000" b="1" spc="300" dirty="0">
              <a:solidFill>
                <a:srgbClr val="000000"/>
              </a:solidFill>
              <a:latin typeface="微软雅黑" pitchFamily="34" charset="-122"/>
              <a:ea typeface="微软雅黑" pitchFamily="34" charset="-122"/>
            </a:endParaRPr>
          </a:p>
          <a:p>
            <a:pPr algn="ctr">
              <a:lnSpc>
                <a:spcPct val="150000"/>
              </a:lnSpc>
              <a:defRPr/>
            </a:pPr>
            <a:r>
              <a:rPr lang="zh-CN" altLang="en-US" sz="2000" b="1" spc="300" dirty="0">
                <a:solidFill>
                  <a:srgbClr val="000000"/>
                </a:solidFill>
                <a:latin typeface="微软雅黑" pitchFamily="34" charset="-122"/>
                <a:ea typeface="微软雅黑" pitchFamily="34" charset="-122"/>
              </a:rPr>
              <a:t>郑春荣  教授</a:t>
            </a:r>
            <a:endParaRPr lang="en-US" altLang="zh-CN" sz="2000" b="1" spc="300" dirty="0">
              <a:solidFill>
                <a:srgbClr val="000000"/>
              </a:solidFill>
              <a:latin typeface="微软雅黑" pitchFamily="34" charset="-122"/>
              <a:ea typeface="微软雅黑" pitchFamily="34" charset="-122"/>
            </a:endParaRPr>
          </a:p>
        </p:txBody>
      </p:sp>
      <p:sp>
        <p:nvSpPr>
          <p:cNvPr id="9" name="灯片编号占位符 8"/>
          <p:cNvSpPr>
            <a:spLocks noGrp="1"/>
          </p:cNvSpPr>
          <p:nvPr>
            <p:ph type="sldNum" sz="quarter" idx="12"/>
          </p:nvPr>
        </p:nvSpPr>
        <p:spPr/>
        <p:txBody>
          <a:bodyPr/>
          <a:lstStyle/>
          <a:p>
            <a:fld id="{F923ED49-D744-4066-8B28-E413A5EA25A0}" type="slidenum">
              <a:rPr lang="zh-CN" altLang="en-US" smtClean="0"/>
              <a:pPr/>
              <a:t>1</a:t>
            </a:fld>
            <a:endParaRPr lang="zh-CN" altLang="en-US"/>
          </a:p>
        </p:txBody>
      </p:sp>
    </p:spTree>
    <p:extLst>
      <p:ext uri="{BB962C8B-B14F-4D97-AF65-F5344CB8AC3E}">
        <p14:creationId xmlns:p14="http://schemas.microsoft.com/office/powerpoint/2010/main" val="23080674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878C157-C855-4B0B-A122-4FA0A0E9C0A3}"/>
              </a:ext>
            </a:extLst>
          </p:cNvPr>
          <p:cNvSpPr>
            <a:spLocks noGrp="1"/>
          </p:cNvSpPr>
          <p:nvPr>
            <p:ph type="sldNum" sz="quarter" idx="12"/>
          </p:nvPr>
        </p:nvSpPr>
        <p:spPr/>
        <p:txBody>
          <a:bodyPr/>
          <a:lstStyle/>
          <a:p>
            <a:pPr>
              <a:defRPr/>
            </a:pPr>
            <a:fld id="{30F11AE2-8E3C-4A92-9BBF-8CC289021EE2}" type="slidenum">
              <a:rPr lang="zh-CN" altLang="en-US" smtClean="0"/>
              <a:pPr>
                <a:defRPr/>
              </a:pPr>
              <a:t>10</a:t>
            </a:fld>
            <a:endParaRPr lang="zh-CN" altLang="en-US"/>
          </a:p>
        </p:txBody>
      </p:sp>
      <p:sp>
        <p:nvSpPr>
          <p:cNvPr id="4" name="文本框 3">
            <a:extLst>
              <a:ext uri="{FF2B5EF4-FFF2-40B4-BE49-F238E27FC236}">
                <a16:creationId xmlns:a16="http://schemas.microsoft.com/office/drawing/2014/main" id="{AD9F9303-F865-4E91-978D-FA1BE39CDE6F}"/>
              </a:ext>
            </a:extLst>
          </p:cNvPr>
          <p:cNvSpPr txBox="1"/>
          <p:nvPr/>
        </p:nvSpPr>
        <p:spPr>
          <a:xfrm>
            <a:off x="467544" y="961564"/>
            <a:ext cx="7200800"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九、</a:t>
            </a:r>
            <a:r>
              <a:rPr lang="zh-CN" altLang="zh-CN" sz="2800" b="1" dirty="0">
                <a:latin typeface="微软雅黑" panose="020B0503020204020204" pitchFamily="34" charset="-122"/>
                <a:ea typeface="微软雅黑" panose="020B0503020204020204" pitchFamily="34" charset="-122"/>
              </a:rPr>
              <a:t>国债的</a:t>
            </a:r>
            <a:r>
              <a:rPr lang="zh-CN" altLang="en-US" sz="2800" b="1" dirty="0">
                <a:latin typeface="微软雅黑" panose="020B0503020204020204" pitchFamily="34" charset="-122"/>
                <a:ea typeface="微软雅黑" panose="020B0503020204020204" pitchFamily="34" charset="-122"/>
              </a:rPr>
              <a:t>续发行</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F8B2B8CD-6969-4FB9-9104-3E679BE97BC0}"/>
              </a:ext>
            </a:extLst>
          </p:cNvPr>
          <p:cNvSpPr txBox="1"/>
          <p:nvPr/>
        </p:nvSpPr>
        <p:spPr>
          <a:xfrm>
            <a:off x="678396" y="1714338"/>
            <a:ext cx="7787208" cy="4234942"/>
          </a:xfrm>
          <a:prstGeom prst="rect">
            <a:avLst/>
          </a:prstGeom>
          <a:noFill/>
        </p:spPr>
        <p:txBody>
          <a:bodyPr wrap="square">
            <a:spAutoFit/>
          </a:bodyPr>
          <a:lstStyle/>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所谓续发行，就是追加发行以前发行的国债，而不是发行一笔新的国债。</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财政部推出续发行措施有三个用意：</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一是增加一只国债流通在外的数量，借此提高其流动性；</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二是希望能够激活该只国债在二级市场的交易；</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三是希望通过对续发行价格和二级市场交易价格的对比，进一步探索国债发行定价的合理性和可靠性。</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实践表明，有续发国债的流动性明显优于无续发国债，国债新发和续发相互补充，实现了债券市场上各个期限品种国债定期供给，一方面减轻了财政部对于国债到期的管理负担，另一方面有利于巩固国债收益率的基准利率地位，进一步推进利率市场化改革。</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618890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BC1F83A-85B7-4E99-8BAC-E6B23C14009B}"/>
              </a:ext>
            </a:extLst>
          </p:cNvPr>
          <p:cNvSpPr>
            <a:spLocks noGrp="1"/>
          </p:cNvSpPr>
          <p:nvPr>
            <p:ph type="sldNum" sz="quarter" idx="12"/>
          </p:nvPr>
        </p:nvSpPr>
        <p:spPr/>
        <p:txBody>
          <a:bodyPr/>
          <a:lstStyle/>
          <a:p>
            <a:pPr>
              <a:defRPr/>
            </a:pPr>
            <a:fld id="{30F11AE2-8E3C-4A92-9BBF-8CC289021EE2}" type="slidenum">
              <a:rPr lang="zh-CN" altLang="en-US" smtClean="0"/>
              <a:pPr>
                <a:defRPr/>
              </a:pPr>
              <a:t>11</a:t>
            </a:fld>
            <a:endParaRPr lang="zh-CN" altLang="en-US"/>
          </a:p>
        </p:txBody>
      </p:sp>
      <p:sp>
        <p:nvSpPr>
          <p:cNvPr id="4" name="文本框 3">
            <a:extLst>
              <a:ext uri="{FF2B5EF4-FFF2-40B4-BE49-F238E27FC236}">
                <a16:creationId xmlns:a16="http://schemas.microsoft.com/office/drawing/2014/main" id="{3460042C-F7CB-472F-B4AD-9E563CB4DA13}"/>
              </a:ext>
            </a:extLst>
          </p:cNvPr>
          <p:cNvSpPr txBox="1"/>
          <p:nvPr/>
        </p:nvSpPr>
        <p:spPr>
          <a:xfrm>
            <a:off x="467544" y="908720"/>
            <a:ext cx="7200800"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十、</a:t>
            </a:r>
            <a:r>
              <a:rPr lang="zh-CN" altLang="zh-CN" sz="2800" b="1" dirty="0">
                <a:latin typeface="微软雅黑" panose="020B0503020204020204" pitchFamily="34" charset="-122"/>
                <a:ea typeface="微软雅黑" panose="020B0503020204020204" pitchFamily="34" charset="-122"/>
              </a:rPr>
              <a:t>国债</a:t>
            </a:r>
            <a:r>
              <a:rPr lang="zh-CN" altLang="en-US" sz="2800" b="1" dirty="0">
                <a:latin typeface="微软雅黑" panose="020B0503020204020204" pitchFamily="34" charset="-122"/>
                <a:ea typeface="微软雅黑" panose="020B0503020204020204" pitchFamily="34" charset="-122"/>
              </a:rPr>
              <a:t>发行手续费</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D21AA151-7627-404F-9497-C32AAF772235}"/>
              </a:ext>
            </a:extLst>
          </p:cNvPr>
          <p:cNvSpPr txBox="1"/>
          <p:nvPr/>
        </p:nvSpPr>
        <p:spPr>
          <a:xfrm>
            <a:off x="971600" y="1723059"/>
            <a:ext cx="7416824" cy="1028936"/>
          </a:xfrm>
          <a:prstGeom prst="rect">
            <a:avLst/>
          </a:prstGeom>
          <a:noFill/>
        </p:spPr>
        <p:txBody>
          <a:bodyPr wrap="square">
            <a:spAutoFit/>
          </a:bodyPr>
          <a:lstStyle/>
          <a:p>
            <a:pPr indent="266700" algn="just">
              <a:lnSpc>
                <a:spcPts val="2500"/>
              </a:lnSpc>
            </a:pP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为鼓励机构承销国债，财政部对承销机制按照其缴款额支付一定比例的发行费。从承销风险来看，期限越长的国债，风险越大，因此承销手续费率也越高。</a:t>
            </a:r>
          </a:p>
        </p:txBody>
      </p:sp>
      <p:sp>
        <p:nvSpPr>
          <p:cNvPr id="8" name="文本框 7">
            <a:extLst>
              <a:ext uri="{FF2B5EF4-FFF2-40B4-BE49-F238E27FC236}">
                <a16:creationId xmlns:a16="http://schemas.microsoft.com/office/drawing/2014/main" id="{3DB1C64A-5F05-44EC-BD0B-12941CD2A64B}"/>
              </a:ext>
            </a:extLst>
          </p:cNvPr>
          <p:cNvSpPr txBox="1"/>
          <p:nvPr/>
        </p:nvSpPr>
        <p:spPr>
          <a:xfrm>
            <a:off x="966663" y="5157192"/>
            <a:ext cx="7416824" cy="1028936"/>
          </a:xfrm>
          <a:prstGeom prst="rect">
            <a:avLst/>
          </a:prstGeom>
          <a:noFill/>
        </p:spPr>
        <p:txBody>
          <a:bodyPr wrap="square">
            <a:spAutoFit/>
          </a:bodyPr>
          <a:lstStyle/>
          <a:p>
            <a:pPr indent="266700" algn="just">
              <a:lnSpc>
                <a:spcPts val="2500"/>
              </a:lnSpc>
            </a:pP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除了向承销团成员支付手续费以外，财政部还要提取国债业务经费。国债业务经费是完成国债发行和兑付工作的基本保障，而通过提取国债发行手续费方式安排国债业务经费是市场经济国家财政部门的通行做法。</a:t>
            </a:r>
          </a:p>
        </p:txBody>
      </p:sp>
      <p:graphicFrame>
        <p:nvGraphicFramePr>
          <p:cNvPr id="5" name="表格 4">
            <a:extLst>
              <a:ext uri="{FF2B5EF4-FFF2-40B4-BE49-F238E27FC236}">
                <a16:creationId xmlns:a16="http://schemas.microsoft.com/office/drawing/2014/main" id="{7DDA5300-7879-4DDB-A3F5-EFD55F797978}"/>
              </a:ext>
            </a:extLst>
          </p:cNvPr>
          <p:cNvGraphicFramePr/>
          <p:nvPr>
            <p:extLst>
              <p:ext uri="{D42A27DB-BD31-4B8C-83A1-F6EECF244321}">
                <p14:modId xmlns:p14="http://schemas.microsoft.com/office/powerpoint/2010/main" val="539533882"/>
              </p:ext>
            </p:extLst>
          </p:nvPr>
        </p:nvGraphicFramePr>
        <p:xfrm>
          <a:off x="1691680" y="3354264"/>
          <a:ext cx="5743550" cy="1514896"/>
        </p:xfrm>
        <a:graphic>
          <a:graphicData uri="http://schemas.openxmlformats.org/drawingml/2006/table">
            <a:tbl>
              <a:tblPr firstRow="1" firstCol="1" lastRow="1" lastCol="1" bandRow="1" bandCol="1">
                <a:tableStyleId>{72833802-FEF1-4C79-8D5D-14CF1EAF98D9}</a:tableStyleId>
              </a:tblPr>
              <a:tblGrid>
                <a:gridCol w="3468327">
                  <a:extLst>
                    <a:ext uri="{9D8B030D-6E8A-4147-A177-3AD203B41FA5}">
                      <a16:colId xmlns:a16="http://schemas.microsoft.com/office/drawing/2014/main" val="4174218031"/>
                    </a:ext>
                  </a:extLst>
                </a:gridCol>
                <a:gridCol w="2275223">
                  <a:extLst>
                    <a:ext uri="{9D8B030D-6E8A-4147-A177-3AD203B41FA5}">
                      <a16:colId xmlns:a16="http://schemas.microsoft.com/office/drawing/2014/main" val="2044654366"/>
                    </a:ext>
                  </a:extLst>
                </a:gridCol>
              </a:tblGrid>
              <a:tr h="378724">
                <a:tc>
                  <a:txBody>
                    <a:bodyPr/>
                    <a:lstStyle/>
                    <a:p>
                      <a:pPr algn="ctr" fontAlgn="t">
                        <a:spcBef>
                          <a:spcPts val="0"/>
                        </a:spcBef>
                        <a:spcAft>
                          <a:spcPts val="0"/>
                        </a:spcAft>
                      </a:pPr>
                      <a:r>
                        <a:rPr lang="zh-CN" altLang="en-US" sz="1600" u="none" strike="noStrike" kern="100" dirty="0">
                          <a:effectLst/>
                          <a:latin typeface="微软雅黑" panose="020B0503020204020204" pitchFamily="34" charset="-122"/>
                          <a:ea typeface="微软雅黑" panose="020B0503020204020204" pitchFamily="34" charset="-122"/>
                        </a:rPr>
                        <a:t>期限</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600" u="none" strike="noStrike" kern="100">
                          <a:effectLst/>
                          <a:latin typeface="微软雅黑" panose="020B0503020204020204" pitchFamily="34" charset="-122"/>
                          <a:ea typeface="微软雅黑" panose="020B0503020204020204" pitchFamily="34" charset="-122"/>
                        </a:rPr>
                        <a:t>承销手续费率</a:t>
                      </a:r>
                      <a:endParaRPr lang="zh-CN" altLang="en-US" sz="1600" b="0" i="0" u="none" strike="noStrike">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2955001"/>
                  </a:ext>
                </a:extLst>
              </a:tr>
              <a:tr h="378724">
                <a:tc>
                  <a:txBody>
                    <a:bodyPr/>
                    <a:lstStyle/>
                    <a:p>
                      <a:pPr algn="just" fontAlgn="t">
                        <a:spcBef>
                          <a:spcPts val="0"/>
                        </a:spcBef>
                        <a:spcAft>
                          <a:spcPts val="0"/>
                        </a:spcAft>
                      </a:pPr>
                      <a:r>
                        <a:rPr lang="zh-CN" altLang="en-US" sz="1600" u="none" strike="noStrike" kern="100" dirty="0">
                          <a:effectLst/>
                          <a:latin typeface="微软雅黑" panose="020B0503020204020204" pitchFamily="34" charset="-122"/>
                          <a:ea typeface="微软雅黑" panose="020B0503020204020204" pitchFamily="34" charset="-122"/>
                        </a:rPr>
                        <a:t>国债期限</a:t>
                      </a:r>
                      <a:r>
                        <a:rPr lang="en-US" altLang="zh-CN" sz="1600" u="none" strike="noStrike" kern="100" dirty="0">
                          <a:effectLst/>
                          <a:latin typeface="微软雅黑" panose="020B0503020204020204" pitchFamily="34" charset="-122"/>
                          <a:ea typeface="微软雅黑" panose="020B0503020204020204" pitchFamily="34" charset="-122"/>
                        </a:rPr>
                        <a:t>&lt;1</a:t>
                      </a:r>
                      <a:r>
                        <a:rPr lang="zh-CN" altLang="en-US" sz="1600" u="none" strike="noStrike" kern="100" dirty="0">
                          <a:effectLst/>
                          <a:latin typeface="微软雅黑" panose="020B0503020204020204" pitchFamily="34" charset="-122"/>
                          <a:ea typeface="微软雅黑" panose="020B0503020204020204" pitchFamily="34" charset="-122"/>
                        </a:rPr>
                        <a:t>年</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600" u="none" strike="noStrike" kern="100">
                          <a:effectLst/>
                          <a:latin typeface="微软雅黑" panose="020B0503020204020204" pitchFamily="34" charset="-122"/>
                          <a:ea typeface="微软雅黑" panose="020B0503020204020204" pitchFamily="34" charset="-122"/>
                        </a:rPr>
                        <a:t>0</a:t>
                      </a:r>
                      <a:endParaRPr lang="en-US" altLang="zh-CN" sz="1600" b="0" i="0" u="none" strike="noStrike">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402688"/>
                  </a:ext>
                </a:extLst>
              </a:tr>
              <a:tr h="378724">
                <a:tc>
                  <a:txBody>
                    <a:bodyPr/>
                    <a:lstStyle/>
                    <a:p>
                      <a:pPr algn="just" fontAlgn="t">
                        <a:spcBef>
                          <a:spcPts val="0"/>
                        </a:spcBef>
                        <a:spcAft>
                          <a:spcPts val="0"/>
                        </a:spcAft>
                      </a:pPr>
                      <a:r>
                        <a:rPr lang="en-US" altLang="zh-CN" sz="1600" u="none" strike="noStrike" kern="100" dirty="0">
                          <a:effectLst/>
                          <a:latin typeface="微软雅黑" panose="020B0503020204020204" pitchFamily="34" charset="-122"/>
                          <a:ea typeface="微软雅黑" panose="020B0503020204020204" pitchFamily="34" charset="-122"/>
                        </a:rPr>
                        <a:t>1</a:t>
                      </a:r>
                      <a:r>
                        <a:rPr lang="zh-CN" altLang="en-US" sz="1600" u="none" strike="noStrike" kern="100" dirty="0">
                          <a:effectLst/>
                          <a:latin typeface="微软雅黑" panose="020B0503020204020204" pitchFamily="34" charset="-122"/>
                          <a:ea typeface="微软雅黑" panose="020B0503020204020204" pitchFamily="34" charset="-122"/>
                        </a:rPr>
                        <a:t>年≤国债期限</a:t>
                      </a:r>
                      <a:r>
                        <a:rPr lang="en-US" altLang="zh-CN" sz="1600" u="none" strike="noStrike" kern="100" dirty="0">
                          <a:effectLst/>
                          <a:latin typeface="微软雅黑" panose="020B0503020204020204" pitchFamily="34" charset="-122"/>
                          <a:ea typeface="微软雅黑" panose="020B0503020204020204" pitchFamily="34" charset="-122"/>
                        </a:rPr>
                        <a:t>&lt;5</a:t>
                      </a:r>
                      <a:r>
                        <a:rPr lang="zh-CN" altLang="en-US" sz="1600" u="none" strike="noStrike" kern="100" dirty="0">
                          <a:effectLst/>
                          <a:latin typeface="微软雅黑" panose="020B0503020204020204" pitchFamily="34" charset="-122"/>
                          <a:ea typeface="微软雅黑" panose="020B0503020204020204" pitchFamily="34" charset="-122"/>
                        </a:rPr>
                        <a:t>年</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600" u="none" strike="noStrike" kern="100">
                          <a:effectLst/>
                          <a:latin typeface="微软雅黑" panose="020B0503020204020204" pitchFamily="34" charset="-122"/>
                          <a:ea typeface="微软雅黑" panose="020B0503020204020204" pitchFamily="34" charset="-122"/>
                        </a:rPr>
                        <a:t>0.05%</a:t>
                      </a:r>
                      <a:endParaRPr lang="en-US" altLang="zh-CN" sz="1600" b="0" i="0" u="none" strike="noStrike">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5729663"/>
                  </a:ext>
                </a:extLst>
              </a:tr>
              <a:tr h="378724">
                <a:tc>
                  <a:txBody>
                    <a:bodyPr/>
                    <a:lstStyle/>
                    <a:p>
                      <a:pPr algn="just" fontAlgn="t">
                        <a:spcBef>
                          <a:spcPts val="0"/>
                        </a:spcBef>
                        <a:spcAft>
                          <a:spcPts val="0"/>
                        </a:spcAft>
                      </a:pPr>
                      <a:r>
                        <a:rPr lang="zh-CN" altLang="en-US" sz="1600" u="none" strike="noStrike" kern="100" dirty="0">
                          <a:effectLst/>
                          <a:latin typeface="微软雅黑" panose="020B0503020204020204" pitchFamily="34" charset="-122"/>
                          <a:ea typeface="微软雅黑" panose="020B0503020204020204" pitchFamily="34" charset="-122"/>
                        </a:rPr>
                        <a:t>国债期限≥</a:t>
                      </a:r>
                      <a:r>
                        <a:rPr lang="en-US" altLang="zh-CN" sz="1600" u="none" strike="noStrike" kern="100" dirty="0">
                          <a:effectLst/>
                          <a:latin typeface="微软雅黑" panose="020B0503020204020204" pitchFamily="34" charset="-122"/>
                          <a:ea typeface="微软雅黑" panose="020B0503020204020204" pitchFamily="34" charset="-122"/>
                        </a:rPr>
                        <a:t>5</a:t>
                      </a:r>
                      <a:r>
                        <a:rPr lang="zh-CN" altLang="en-US" sz="1600" u="none" strike="noStrike" kern="100" dirty="0">
                          <a:effectLst/>
                          <a:latin typeface="微软雅黑" panose="020B0503020204020204" pitchFamily="34" charset="-122"/>
                          <a:ea typeface="微软雅黑" panose="020B0503020204020204" pitchFamily="34" charset="-122"/>
                        </a:rPr>
                        <a:t>年</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en-US" sz="1600" u="none" strike="noStrike" kern="100" dirty="0">
                          <a:effectLst/>
                          <a:latin typeface="微软雅黑" panose="020B0503020204020204" pitchFamily="34" charset="-122"/>
                          <a:ea typeface="微软雅黑" panose="020B0503020204020204" pitchFamily="34" charset="-122"/>
                        </a:rPr>
                        <a:t>0.1%</a:t>
                      </a:r>
                      <a:endParaRPr lang="en-US" altLang="zh-CN"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8390218"/>
                  </a:ext>
                </a:extLst>
              </a:tr>
            </a:tbl>
          </a:graphicData>
        </a:graphic>
      </p:graphicFrame>
      <p:sp>
        <p:nvSpPr>
          <p:cNvPr id="9" name="文本框 8">
            <a:extLst>
              <a:ext uri="{FF2B5EF4-FFF2-40B4-BE49-F238E27FC236}">
                <a16:creationId xmlns:a16="http://schemas.microsoft.com/office/drawing/2014/main" id="{DB2B7B02-076A-4DB1-971F-0097ABC8D4C3}"/>
              </a:ext>
            </a:extLst>
          </p:cNvPr>
          <p:cNvSpPr txBox="1"/>
          <p:nvPr/>
        </p:nvSpPr>
        <p:spPr>
          <a:xfrm>
            <a:off x="2207267" y="2919856"/>
            <a:ext cx="4572000" cy="338554"/>
          </a:xfrm>
          <a:prstGeom prst="rect">
            <a:avLst/>
          </a:prstGeom>
          <a:noFill/>
        </p:spPr>
        <p:txBody>
          <a:bodyPr wrap="square">
            <a:spAutoFit/>
          </a:bodyPr>
          <a:lstStyle/>
          <a:p>
            <a:pPr algn="ctr"/>
            <a:r>
              <a:rPr lang="zh-CN" altLang="zh-CN"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不同国债期限的承销手续费</a:t>
            </a:r>
          </a:p>
        </p:txBody>
      </p:sp>
    </p:spTree>
    <p:extLst>
      <p:ext uri="{BB962C8B-B14F-4D97-AF65-F5344CB8AC3E}">
        <p14:creationId xmlns:p14="http://schemas.microsoft.com/office/powerpoint/2010/main" val="3700180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6C32E88-96A8-4632-B691-20D8E90A3729}"/>
              </a:ext>
            </a:extLst>
          </p:cNvPr>
          <p:cNvSpPr>
            <a:spLocks noGrp="1"/>
          </p:cNvSpPr>
          <p:nvPr>
            <p:ph type="sldNum" sz="quarter" idx="12"/>
          </p:nvPr>
        </p:nvSpPr>
        <p:spPr/>
        <p:txBody>
          <a:bodyPr/>
          <a:lstStyle/>
          <a:p>
            <a:pPr>
              <a:defRPr/>
            </a:pPr>
            <a:fld id="{30F11AE2-8E3C-4A92-9BBF-8CC289021EE2}" type="slidenum">
              <a:rPr lang="zh-CN" altLang="en-US" smtClean="0"/>
              <a:pPr>
                <a:defRPr/>
              </a:pPr>
              <a:t>12</a:t>
            </a:fld>
            <a:endParaRPr lang="zh-CN" altLang="en-US"/>
          </a:p>
        </p:txBody>
      </p:sp>
      <p:sp>
        <p:nvSpPr>
          <p:cNvPr id="4" name="文本框 3">
            <a:extLst>
              <a:ext uri="{FF2B5EF4-FFF2-40B4-BE49-F238E27FC236}">
                <a16:creationId xmlns:a16="http://schemas.microsoft.com/office/drawing/2014/main" id="{A0943901-917B-4EF0-803B-0B81B9D4A23C}"/>
              </a:ext>
            </a:extLst>
          </p:cNvPr>
          <p:cNvSpPr txBox="1"/>
          <p:nvPr/>
        </p:nvSpPr>
        <p:spPr>
          <a:xfrm>
            <a:off x="467544" y="836712"/>
            <a:ext cx="7200800"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十一、全价交易与净价交易</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4A2FBCBE-35D4-4939-8043-F2B3247B96BC}"/>
              </a:ext>
            </a:extLst>
          </p:cNvPr>
          <p:cNvSpPr txBox="1"/>
          <p:nvPr/>
        </p:nvSpPr>
        <p:spPr>
          <a:xfrm>
            <a:off x="899592" y="1358366"/>
            <a:ext cx="7488832" cy="1926618"/>
          </a:xfrm>
          <a:prstGeom prst="rect">
            <a:avLst/>
          </a:prstGeom>
          <a:noFill/>
        </p:spPr>
        <p:txBody>
          <a:bodyPr wrap="square">
            <a:spAutoFit/>
          </a:bodyPr>
          <a:lstStyle/>
          <a:p>
            <a:pPr>
              <a:lnSpc>
                <a:spcPts val="2500"/>
              </a:lnSpc>
              <a:spcAft>
                <a:spcPts val="1000"/>
              </a:spcAft>
            </a:pP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全价交易：指在债券现货交易中，以含有应计利息的价格报价并成交的交易方式</a:t>
            </a:r>
            <a:endParaRPr lang="en-US" altLang="zh-CN" sz="1800" dirty="0">
              <a:effectLst/>
              <a:latin typeface="微软雅黑" panose="020B0503020204020204" pitchFamily="34" charset="-122"/>
              <a:ea typeface="微软雅黑" panose="020B0503020204020204" pitchFamily="34" charset="-122"/>
              <a:cs typeface="Times New Roman" panose="02020603050405020304" pitchFamily="18" charset="0"/>
            </a:endParaRPr>
          </a:p>
          <a:p>
            <a:pPr>
              <a:lnSpc>
                <a:spcPts val="2500"/>
              </a:lnSpc>
              <a:spcAft>
                <a:spcPts val="1000"/>
              </a:spcAft>
            </a:pP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净价交易：指在债券现货交易中，以不含有应计利息的价格报价并成交的交易方式。 </a:t>
            </a:r>
          </a:p>
          <a:p>
            <a:pPr algn="ctr">
              <a:lnSpc>
                <a:spcPts val="2500"/>
              </a:lnSpc>
              <a:spcAft>
                <a:spcPts val="1000"/>
              </a:spcAft>
            </a:pPr>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净价</a:t>
            </a:r>
            <a:r>
              <a:rPr lang="en-US" altLang="zh-CN"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全价</a:t>
            </a:r>
            <a:r>
              <a:rPr lang="en-US" altLang="zh-CN"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应计利息</a:t>
            </a:r>
            <a:endParaRPr lang="zh-CN" altLang="en-US" b="1" dirty="0">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a16="http://schemas.microsoft.com/office/drawing/2014/main" id="{5A45F96C-76AC-4C46-AA79-0E32B91C319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75760" y="3360510"/>
            <a:ext cx="2389505" cy="1403985"/>
          </a:xfrm>
          <a:prstGeom prst="rect">
            <a:avLst/>
          </a:prstGeom>
          <a:noFill/>
          <a:ln>
            <a:noFill/>
          </a:ln>
        </p:spPr>
      </p:pic>
      <p:sp>
        <p:nvSpPr>
          <p:cNvPr id="12" name="Text Box 79">
            <a:extLst>
              <a:ext uri="{FF2B5EF4-FFF2-40B4-BE49-F238E27FC236}">
                <a16:creationId xmlns:a16="http://schemas.microsoft.com/office/drawing/2014/main" id="{AA8C9471-D4A8-4671-996E-53F87E7783E1}"/>
              </a:ext>
            </a:extLst>
          </p:cNvPr>
          <p:cNvSpPr txBox="1">
            <a:spLocks noChangeArrowheads="1"/>
          </p:cNvSpPr>
          <p:nvPr/>
        </p:nvSpPr>
        <p:spPr bwMode="auto">
          <a:xfrm>
            <a:off x="755576" y="3331155"/>
            <a:ext cx="34290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eaVert" wrap="square" lIns="91440" tIns="45720" rIns="91440" bIns="45720" anchor="t" anchorCtr="0" upright="1">
            <a:noAutofit/>
          </a:bodyPr>
          <a:lstStyle/>
          <a:p>
            <a:pPr algn="just"/>
            <a:r>
              <a:rPr lang="zh-CN" sz="1050" kern="100" dirty="0">
                <a:solidFill>
                  <a:srgbClr val="000000"/>
                </a:solidFill>
                <a:effectLst/>
                <a:latin typeface="等线" panose="02010600030101010101" pitchFamily="2" charset="-122"/>
                <a:ea typeface="等线" panose="02010600030101010101" pitchFamily="2" charset="-122"/>
                <a:cs typeface="Times New Roman" panose="02020603050405020304" pitchFamily="18" charset="0"/>
              </a:rPr>
              <a:t>价格</a:t>
            </a:r>
            <a:r>
              <a:rPr lang="zh-CN" altLang="en-US" sz="1050" kern="100" dirty="0">
                <a:solidFill>
                  <a:srgbClr val="000000"/>
                </a:solidFill>
                <a:effectLst/>
                <a:latin typeface="等线" panose="02010600030101010101" pitchFamily="2" charset="-122"/>
                <a:ea typeface="等线" panose="02010600030101010101" pitchFamily="2" charset="-122"/>
                <a:cs typeface="Times New Roman" panose="02020603050405020304" pitchFamily="18" charset="0"/>
              </a:rPr>
              <a:t>（元）</a:t>
            </a:r>
            <a:endParaRPr lang="zh-CN" sz="1050" kern="100" dirty="0">
              <a:solidFill>
                <a:srgbClr val="000000"/>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5" name="Text Box 83">
            <a:extLst>
              <a:ext uri="{FF2B5EF4-FFF2-40B4-BE49-F238E27FC236}">
                <a16:creationId xmlns:a16="http://schemas.microsoft.com/office/drawing/2014/main" id="{400DDD63-DBC3-48E6-8545-80871E2AFD57}"/>
              </a:ext>
            </a:extLst>
          </p:cNvPr>
          <p:cNvSpPr txBox="1">
            <a:spLocks noChangeArrowheads="1"/>
          </p:cNvSpPr>
          <p:nvPr/>
        </p:nvSpPr>
        <p:spPr bwMode="auto">
          <a:xfrm>
            <a:off x="3442576" y="4612386"/>
            <a:ext cx="1045840" cy="297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r>
              <a:rPr lang="zh-CN" sz="1050" kern="100" dirty="0">
                <a:solidFill>
                  <a:srgbClr val="000000"/>
                </a:solidFill>
                <a:effectLst/>
                <a:latin typeface="等线" panose="02010600030101010101" pitchFamily="2" charset="-122"/>
                <a:ea typeface="等线" panose="02010600030101010101" pitchFamily="2" charset="-122"/>
                <a:cs typeface="Times New Roman" panose="02020603050405020304" pitchFamily="18" charset="0"/>
              </a:rPr>
              <a:t>年份</a:t>
            </a:r>
          </a:p>
        </p:txBody>
      </p:sp>
      <p:sp>
        <p:nvSpPr>
          <p:cNvPr id="16" name="文本框 15">
            <a:extLst>
              <a:ext uri="{FF2B5EF4-FFF2-40B4-BE49-F238E27FC236}">
                <a16:creationId xmlns:a16="http://schemas.microsoft.com/office/drawing/2014/main" id="{09015C6A-3830-42C6-B40D-7A9546C91446}"/>
              </a:ext>
            </a:extLst>
          </p:cNvPr>
          <p:cNvSpPr txBox="1"/>
          <p:nvPr/>
        </p:nvSpPr>
        <p:spPr>
          <a:xfrm>
            <a:off x="1560782" y="4792123"/>
            <a:ext cx="1440160" cy="30777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国债的全价</a:t>
            </a:r>
          </a:p>
        </p:txBody>
      </p:sp>
      <p:pic>
        <p:nvPicPr>
          <p:cNvPr id="19" name="图片 18">
            <a:extLst>
              <a:ext uri="{FF2B5EF4-FFF2-40B4-BE49-F238E27FC236}">
                <a16:creationId xmlns:a16="http://schemas.microsoft.com/office/drawing/2014/main" id="{509C557C-7B24-44B9-BDF1-F42F443F10D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304374" y="3360510"/>
            <a:ext cx="2252105" cy="1403985"/>
          </a:xfrm>
          <a:prstGeom prst="rect">
            <a:avLst/>
          </a:prstGeom>
          <a:noFill/>
          <a:ln>
            <a:noFill/>
          </a:ln>
        </p:spPr>
      </p:pic>
      <p:sp>
        <p:nvSpPr>
          <p:cNvPr id="20" name="Text Box 79">
            <a:extLst>
              <a:ext uri="{FF2B5EF4-FFF2-40B4-BE49-F238E27FC236}">
                <a16:creationId xmlns:a16="http://schemas.microsoft.com/office/drawing/2014/main" id="{43BDD639-B0C6-4CE7-9B01-8AB2AFACB6D5}"/>
              </a:ext>
            </a:extLst>
          </p:cNvPr>
          <p:cNvSpPr txBox="1">
            <a:spLocks noChangeArrowheads="1"/>
          </p:cNvSpPr>
          <p:nvPr/>
        </p:nvSpPr>
        <p:spPr bwMode="auto">
          <a:xfrm>
            <a:off x="5006905" y="3284984"/>
            <a:ext cx="34290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eaVert" wrap="square" lIns="91440" tIns="45720" rIns="91440" bIns="45720" anchor="t" anchorCtr="0" upright="1">
            <a:noAutofit/>
          </a:bodyPr>
          <a:lstStyle/>
          <a:p>
            <a:pPr algn="just"/>
            <a:r>
              <a:rPr lang="zh-CN" sz="1050" kern="100" dirty="0">
                <a:solidFill>
                  <a:srgbClr val="000000"/>
                </a:solidFill>
                <a:effectLst/>
                <a:latin typeface="等线" panose="02010600030101010101" pitchFamily="2" charset="-122"/>
                <a:ea typeface="等线" panose="02010600030101010101" pitchFamily="2" charset="-122"/>
                <a:cs typeface="Times New Roman" panose="02020603050405020304" pitchFamily="18" charset="0"/>
              </a:rPr>
              <a:t>价格</a:t>
            </a:r>
            <a:r>
              <a:rPr lang="zh-CN" altLang="en-US" sz="1050" kern="100" dirty="0">
                <a:solidFill>
                  <a:srgbClr val="000000"/>
                </a:solidFill>
                <a:effectLst/>
                <a:latin typeface="等线" panose="02010600030101010101" pitchFamily="2" charset="-122"/>
                <a:ea typeface="等线" panose="02010600030101010101" pitchFamily="2" charset="-122"/>
                <a:cs typeface="Times New Roman" panose="02020603050405020304" pitchFamily="18" charset="0"/>
              </a:rPr>
              <a:t>（元）</a:t>
            </a:r>
            <a:endParaRPr lang="zh-CN" sz="1050" kern="100" dirty="0">
              <a:solidFill>
                <a:srgbClr val="000000"/>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21" name="Text Box 83">
            <a:extLst>
              <a:ext uri="{FF2B5EF4-FFF2-40B4-BE49-F238E27FC236}">
                <a16:creationId xmlns:a16="http://schemas.microsoft.com/office/drawing/2014/main" id="{AE64D9A3-E67D-4C5C-AB28-38471C9D5E0E}"/>
              </a:ext>
            </a:extLst>
          </p:cNvPr>
          <p:cNvSpPr txBox="1">
            <a:spLocks noChangeArrowheads="1"/>
          </p:cNvSpPr>
          <p:nvPr/>
        </p:nvSpPr>
        <p:spPr bwMode="auto">
          <a:xfrm>
            <a:off x="7616660" y="4643533"/>
            <a:ext cx="1045840" cy="297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r>
              <a:rPr lang="zh-CN" sz="1050" kern="100" dirty="0">
                <a:solidFill>
                  <a:srgbClr val="000000"/>
                </a:solidFill>
                <a:effectLst/>
                <a:latin typeface="等线" panose="02010600030101010101" pitchFamily="2" charset="-122"/>
                <a:ea typeface="等线" panose="02010600030101010101" pitchFamily="2" charset="-122"/>
                <a:cs typeface="Times New Roman" panose="02020603050405020304" pitchFamily="18" charset="0"/>
              </a:rPr>
              <a:t>年份</a:t>
            </a:r>
          </a:p>
        </p:txBody>
      </p:sp>
      <p:sp>
        <p:nvSpPr>
          <p:cNvPr id="22" name="文本框 21">
            <a:extLst>
              <a:ext uri="{FF2B5EF4-FFF2-40B4-BE49-F238E27FC236}">
                <a16:creationId xmlns:a16="http://schemas.microsoft.com/office/drawing/2014/main" id="{934084B9-072C-46DE-AB82-688851EC3227}"/>
              </a:ext>
            </a:extLst>
          </p:cNvPr>
          <p:cNvSpPr txBox="1"/>
          <p:nvPr/>
        </p:nvSpPr>
        <p:spPr>
          <a:xfrm>
            <a:off x="5710346" y="4764188"/>
            <a:ext cx="1440160" cy="30777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国债的净价</a:t>
            </a:r>
          </a:p>
        </p:txBody>
      </p:sp>
      <p:sp>
        <p:nvSpPr>
          <p:cNvPr id="3" name="Rectangle 2">
            <a:extLst>
              <a:ext uri="{FF2B5EF4-FFF2-40B4-BE49-F238E27FC236}">
                <a16:creationId xmlns:a16="http://schemas.microsoft.com/office/drawing/2014/main" id="{12B0C937-07E0-4F17-BA3E-86ED3819417A}"/>
              </a:ext>
            </a:extLst>
          </p:cNvPr>
          <p:cNvSpPr>
            <a:spLocks noChangeArrowheads="1"/>
          </p:cNvSpPr>
          <p:nvPr/>
        </p:nvSpPr>
        <p:spPr bwMode="auto">
          <a:xfrm>
            <a:off x="3416853" y="544522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a:extLst>
              <a:ext uri="{FF2B5EF4-FFF2-40B4-BE49-F238E27FC236}">
                <a16:creationId xmlns:a16="http://schemas.microsoft.com/office/drawing/2014/main" id="{662ABE5D-D99B-4919-92E9-C6DFDFEC690A}"/>
              </a:ext>
            </a:extLst>
          </p:cNvPr>
          <p:cNvGraphicFramePr>
            <a:graphicFrameLocks noChangeAspect="1"/>
          </p:cNvGraphicFramePr>
          <p:nvPr>
            <p:extLst>
              <p:ext uri="{D42A27DB-BD31-4B8C-83A1-F6EECF244321}">
                <p14:modId xmlns:p14="http://schemas.microsoft.com/office/powerpoint/2010/main" val="3392589541"/>
              </p:ext>
            </p:extLst>
          </p:nvPr>
        </p:nvGraphicFramePr>
        <p:xfrm>
          <a:off x="3258471" y="5175427"/>
          <a:ext cx="2627057" cy="1412773"/>
        </p:xfrm>
        <a:graphic>
          <a:graphicData uri="http://schemas.openxmlformats.org/presentationml/2006/ole">
            <mc:AlternateContent xmlns:mc="http://schemas.openxmlformats.org/markup-compatibility/2006">
              <mc:Choice xmlns:v="urn:schemas-microsoft-com:vml" Requires="v">
                <p:oleObj spid="_x0000_s7185" name="BMP 图像" r:id="rId5" imgW="2828571" imgH="1542857" progId="Paint.Picture">
                  <p:embed/>
                </p:oleObj>
              </mc:Choice>
              <mc:Fallback>
                <p:oleObj name="BMP 图像" r:id="rId5" imgW="2828571" imgH="1542857" progId="Paint.Picture">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58471" y="5175427"/>
                        <a:ext cx="2627057" cy="1412773"/>
                      </a:xfrm>
                      <a:prstGeom prst="rect">
                        <a:avLst/>
                      </a:prstGeom>
                      <a:noFill/>
                    </p:spPr>
                  </p:pic>
                </p:oleObj>
              </mc:Fallback>
            </mc:AlternateContent>
          </a:graphicData>
        </a:graphic>
      </p:graphicFrame>
      <p:sp>
        <p:nvSpPr>
          <p:cNvPr id="17" name="Text Box 79">
            <a:extLst>
              <a:ext uri="{FF2B5EF4-FFF2-40B4-BE49-F238E27FC236}">
                <a16:creationId xmlns:a16="http://schemas.microsoft.com/office/drawing/2014/main" id="{732BFFFA-C27C-4B05-B2AE-806A3C9259B1}"/>
              </a:ext>
            </a:extLst>
          </p:cNvPr>
          <p:cNvSpPr txBox="1">
            <a:spLocks noChangeArrowheads="1"/>
          </p:cNvSpPr>
          <p:nvPr/>
        </p:nvSpPr>
        <p:spPr bwMode="auto">
          <a:xfrm>
            <a:off x="2999699" y="5081061"/>
            <a:ext cx="34290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eaVert" wrap="square" lIns="91440" tIns="45720" rIns="91440" bIns="45720" anchor="t" anchorCtr="0" upright="1">
            <a:noAutofit/>
          </a:bodyPr>
          <a:lstStyle/>
          <a:p>
            <a:pPr algn="just"/>
            <a:r>
              <a:rPr lang="zh-CN" altLang="en-US" sz="1050" kern="100" dirty="0">
                <a:solidFill>
                  <a:srgbClr val="000000"/>
                </a:solidFill>
                <a:effectLst/>
                <a:latin typeface="等线" panose="02010600030101010101" pitchFamily="2" charset="-122"/>
                <a:ea typeface="等线" panose="02010600030101010101" pitchFamily="2" charset="-122"/>
                <a:cs typeface="Times New Roman" panose="02020603050405020304" pitchFamily="18" charset="0"/>
              </a:rPr>
              <a:t>利息（元）</a:t>
            </a:r>
            <a:endParaRPr lang="zh-CN" sz="1050" kern="100" dirty="0">
              <a:solidFill>
                <a:srgbClr val="000000"/>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8" name="Text Box 83">
            <a:extLst>
              <a:ext uri="{FF2B5EF4-FFF2-40B4-BE49-F238E27FC236}">
                <a16:creationId xmlns:a16="http://schemas.microsoft.com/office/drawing/2014/main" id="{6A261375-9234-4AE4-BEF5-246DE21A18EC}"/>
              </a:ext>
            </a:extLst>
          </p:cNvPr>
          <p:cNvSpPr txBox="1">
            <a:spLocks noChangeArrowheads="1"/>
          </p:cNvSpPr>
          <p:nvPr/>
        </p:nvSpPr>
        <p:spPr bwMode="auto">
          <a:xfrm>
            <a:off x="5840773" y="6432443"/>
            <a:ext cx="1045840" cy="297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r>
              <a:rPr lang="zh-CN" sz="1050" kern="100" dirty="0">
                <a:solidFill>
                  <a:srgbClr val="000000"/>
                </a:solidFill>
                <a:effectLst/>
                <a:latin typeface="等线" panose="02010600030101010101" pitchFamily="2" charset="-122"/>
                <a:ea typeface="等线" panose="02010600030101010101" pitchFamily="2" charset="-122"/>
                <a:cs typeface="Times New Roman" panose="02020603050405020304" pitchFamily="18" charset="0"/>
              </a:rPr>
              <a:t>年份</a:t>
            </a:r>
          </a:p>
        </p:txBody>
      </p:sp>
      <p:sp>
        <p:nvSpPr>
          <p:cNvPr id="23" name="文本框 22">
            <a:extLst>
              <a:ext uri="{FF2B5EF4-FFF2-40B4-BE49-F238E27FC236}">
                <a16:creationId xmlns:a16="http://schemas.microsoft.com/office/drawing/2014/main" id="{DFAD8C27-7B33-461E-8E3C-309041A3EF4C}"/>
              </a:ext>
            </a:extLst>
          </p:cNvPr>
          <p:cNvSpPr txBox="1"/>
          <p:nvPr/>
        </p:nvSpPr>
        <p:spPr>
          <a:xfrm>
            <a:off x="3965496" y="6526063"/>
            <a:ext cx="1440160" cy="30777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国债的应计利息</a:t>
            </a:r>
          </a:p>
        </p:txBody>
      </p:sp>
    </p:spTree>
    <p:extLst>
      <p:ext uri="{BB962C8B-B14F-4D97-AF65-F5344CB8AC3E}">
        <p14:creationId xmlns:p14="http://schemas.microsoft.com/office/powerpoint/2010/main" val="3827177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970AE25-C3C7-42C4-A5CE-B3CF8C7572F8}"/>
              </a:ext>
            </a:extLst>
          </p:cNvPr>
          <p:cNvSpPr>
            <a:spLocks noGrp="1"/>
          </p:cNvSpPr>
          <p:nvPr>
            <p:ph type="sldNum" sz="quarter" idx="12"/>
          </p:nvPr>
        </p:nvSpPr>
        <p:spPr/>
        <p:txBody>
          <a:bodyPr/>
          <a:lstStyle/>
          <a:p>
            <a:pPr>
              <a:defRPr/>
            </a:pPr>
            <a:fld id="{30F11AE2-8E3C-4A92-9BBF-8CC289021EE2}" type="slidenum">
              <a:rPr lang="zh-CN" altLang="en-US" smtClean="0"/>
              <a:pPr>
                <a:defRPr/>
              </a:pPr>
              <a:t>13</a:t>
            </a:fld>
            <a:endParaRPr lang="zh-CN" altLang="en-US"/>
          </a:p>
        </p:txBody>
      </p:sp>
      <p:sp>
        <p:nvSpPr>
          <p:cNvPr id="4" name="文本框 3">
            <a:extLst>
              <a:ext uri="{FF2B5EF4-FFF2-40B4-BE49-F238E27FC236}">
                <a16:creationId xmlns:a16="http://schemas.microsoft.com/office/drawing/2014/main" id="{E4BCC46F-6D03-4CB9-999B-8F9306091368}"/>
              </a:ext>
            </a:extLst>
          </p:cNvPr>
          <p:cNvSpPr txBox="1"/>
          <p:nvPr/>
        </p:nvSpPr>
        <p:spPr>
          <a:xfrm>
            <a:off x="467544" y="908720"/>
            <a:ext cx="72008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a:t>
            </a:r>
            <a:r>
              <a:rPr lang="zh-CN" altLang="zh-CN" sz="2400" b="1" dirty="0">
                <a:latin typeface="微软雅黑" panose="020B0503020204020204" pitchFamily="34" charset="-122"/>
                <a:ea typeface="微软雅黑" panose="020B0503020204020204" pitchFamily="34" charset="-122"/>
              </a:rPr>
              <a:t>实行债券净价交易方式的目的</a:t>
            </a:r>
            <a:endParaRPr lang="en-US" altLang="zh-CN" sz="24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249C033B-5124-4EAB-ADFC-2AFB1A64497E}"/>
              </a:ext>
            </a:extLst>
          </p:cNvPr>
          <p:cNvSpPr txBox="1"/>
          <p:nvPr/>
        </p:nvSpPr>
        <p:spPr>
          <a:xfrm>
            <a:off x="1043608" y="1514020"/>
            <a:ext cx="6858000" cy="2357056"/>
          </a:xfrm>
          <a:prstGeom prst="rect">
            <a:avLst/>
          </a:prstGeom>
          <a:noFill/>
        </p:spPr>
        <p:txBody>
          <a:bodyPr wrap="square">
            <a:spAutoFit/>
          </a:bodyPr>
          <a:lstStyle/>
          <a:p>
            <a:pPr indent="266700" algn="just">
              <a:lnSpc>
                <a:spcPts val="2500"/>
              </a:lnSpc>
              <a:spcAft>
                <a:spcPts val="1000"/>
              </a:spcAft>
            </a:pP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1. </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净价交易可以更准确地体现债券作为利率产品的本质特征，有利于发挥债券尤其是国债作为其它投资工具基准的作用。</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2. </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实行净价交易能够将债券交易中的资本利得收入和利息收入划分开来，为税务处理提供便利。</a:t>
            </a:r>
            <a:endPar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3. </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净价交易是利率衍生产品价格确定的基础。</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r>
              <a:rPr lang="en-US" altLang="zh-CN" sz="1800" kern="0" dirty="0">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3" name="Rectangle 1">
            <a:extLst>
              <a:ext uri="{FF2B5EF4-FFF2-40B4-BE49-F238E27FC236}">
                <a16:creationId xmlns:a16="http://schemas.microsoft.com/office/drawing/2014/main" id="{969BBC59-9A5E-4497-8D5E-6240CADBF4D5}"/>
              </a:ext>
            </a:extLst>
          </p:cNvPr>
          <p:cNvSpPr>
            <a:spLocks noChangeArrowheads="1"/>
          </p:cNvSpPr>
          <p:nvPr/>
        </p:nvSpPr>
        <p:spPr bwMode="auto">
          <a:xfrm>
            <a:off x="1043608" y="4589524"/>
            <a:ext cx="6838276" cy="836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algn="just" eaLnBrk="1" fontAlgn="base" hangingPunct="1">
              <a:lnSpc>
                <a:spcPts val="2500"/>
              </a:lnSpc>
              <a:spcBef>
                <a:spcPct val="0"/>
              </a:spcBef>
              <a:spcAft>
                <a:spcPts val="1000"/>
              </a:spcAft>
              <a:buClrTx/>
              <a:buSzTx/>
              <a:buFontTx/>
              <a:buNone/>
              <a:tabLst/>
            </a:pPr>
            <a:r>
              <a:rPr lang="zh-CN" altLang="zh-CN" kern="0" dirty="0">
                <a:latin typeface="微软雅黑" panose="020B0503020204020204" pitchFamily="34" charset="-122"/>
                <a:ea typeface="微软雅黑" panose="020B0503020204020204" pitchFamily="34" charset="-122"/>
                <a:cs typeface="Times New Roman" panose="02020603050405020304" pitchFamily="18" charset="0"/>
              </a:rPr>
              <a:t>全价＝净价＋应计利息</a:t>
            </a:r>
            <a:r>
              <a:rPr lang="zh-CN" altLang="en-US" kern="0" dirty="0">
                <a:latin typeface="微软雅黑" panose="020B0503020204020204" pitchFamily="34" charset="-122"/>
                <a:ea typeface="微软雅黑" panose="020B0503020204020204" pitchFamily="34" charset="-122"/>
                <a:cs typeface="Times New Roman" panose="02020603050405020304" pitchFamily="18" charset="0"/>
              </a:rPr>
              <a:t>  或  结算价格＝成交价格＋应计利息</a:t>
            </a:r>
          </a:p>
          <a:p>
            <a:pPr marR="0" lvl="0" algn="just" eaLnBrk="1" fontAlgn="base" hangingPunct="1">
              <a:lnSpc>
                <a:spcPts val="2500"/>
              </a:lnSpc>
              <a:spcBef>
                <a:spcPct val="0"/>
              </a:spcBef>
              <a:spcAft>
                <a:spcPts val="1000"/>
              </a:spcAft>
              <a:buClrTx/>
              <a:buSzTx/>
              <a:buFontTx/>
              <a:buNone/>
              <a:tabLst/>
            </a:pPr>
            <a:r>
              <a:rPr lang="zh-CN" altLang="en-US" kern="0" dirty="0">
                <a:latin typeface="微软雅黑" panose="020B0503020204020204" pitchFamily="34" charset="-122"/>
                <a:ea typeface="微软雅黑" panose="020B0503020204020204" pitchFamily="34" charset="-122"/>
                <a:cs typeface="Times New Roman" panose="02020603050405020304" pitchFamily="18" charset="0"/>
              </a:rPr>
              <a:t>应计利息额</a:t>
            </a:r>
            <a:r>
              <a:rPr lang="en-US" altLang="zh-CN" kern="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0" dirty="0">
                <a:latin typeface="微软雅黑" panose="020B0503020204020204" pitchFamily="34" charset="-122"/>
                <a:ea typeface="微软雅黑" panose="020B0503020204020204" pitchFamily="34" charset="-122"/>
                <a:cs typeface="Times New Roman" panose="02020603050405020304" pitchFamily="18" charset="0"/>
              </a:rPr>
              <a:t>票面利率</a:t>
            </a:r>
            <a:r>
              <a:rPr lang="en-US" altLang="zh-CN" kern="0" dirty="0">
                <a:latin typeface="微软雅黑" panose="020B0503020204020204" pitchFamily="34" charset="-122"/>
                <a:ea typeface="微软雅黑" panose="020B0503020204020204" pitchFamily="34" charset="-122"/>
                <a:cs typeface="Times New Roman" panose="02020603050405020304" pitchFamily="18" charset="0"/>
              </a:rPr>
              <a:t>÷365</a:t>
            </a:r>
            <a:r>
              <a:rPr lang="zh-CN" altLang="en-US" kern="0" dirty="0">
                <a:latin typeface="微软雅黑" panose="020B0503020204020204" pitchFamily="34" charset="-122"/>
                <a:ea typeface="微软雅黑" panose="020B0503020204020204" pitchFamily="34" charset="-122"/>
                <a:cs typeface="Times New Roman" panose="02020603050405020304" pitchFamily="18" charset="0"/>
              </a:rPr>
              <a:t>天</a:t>
            </a:r>
            <a:r>
              <a:rPr lang="en-US" altLang="zh-CN" kern="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0" dirty="0">
                <a:latin typeface="微软雅黑" panose="020B0503020204020204" pitchFamily="34" charset="-122"/>
                <a:ea typeface="微软雅黑" panose="020B0503020204020204" pitchFamily="34" charset="-122"/>
                <a:cs typeface="Times New Roman" panose="02020603050405020304" pitchFamily="18" charset="0"/>
              </a:rPr>
              <a:t>已计息天数</a:t>
            </a:r>
          </a:p>
        </p:txBody>
      </p:sp>
      <p:sp>
        <p:nvSpPr>
          <p:cNvPr id="7" name="文本框 6">
            <a:extLst>
              <a:ext uri="{FF2B5EF4-FFF2-40B4-BE49-F238E27FC236}">
                <a16:creationId xmlns:a16="http://schemas.microsoft.com/office/drawing/2014/main" id="{56477958-3976-43DE-A784-641443ACB780}"/>
              </a:ext>
            </a:extLst>
          </p:cNvPr>
          <p:cNvSpPr txBox="1"/>
          <p:nvPr/>
        </p:nvSpPr>
        <p:spPr>
          <a:xfrm>
            <a:off x="467544" y="3918475"/>
            <a:ext cx="72008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a:t>
            </a:r>
            <a:r>
              <a:rPr lang="zh-CN" altLang="zh-CN" sz="2400" b="1" dirty="0">
                <a:latin typeface="微软雅黑" panose="020B0503020204020204" pitchFamily="34" charset="-122"/>
                <a:ea typeface="微软雅黑" panose="020B0503020204020204" pitchFamily="34" charset="-122"/>
              </a:rPr>
              <a:t>应计利息和结算金额的计算</a:t>
            </a:r>
            <a:endParaRPr lang="en-US" altLang="zh-CN"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4090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14</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国债的分类</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二</a:t>
            </a:r>
          </a:p>
        </p:txBody>
      </p:sp>
    </p:spTree>
    <p:extLst>
      <p:ext uri="{BB962C8B-B14F-4D97-AF65-F5344CB8AC3E}">
        <p14:creationId xmlns:p14="http://schemas.microsoft.com/office/powerpoint/2010/main" val="1496709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6AF6251-5CA7-419C-89E3-DAC46A3E387E}"/>
              </a:ext>
            </a:extLst>
          </p:cNvPr>
          <p:cNvSpPr>
            <a:spLocks noGrp="1"/>
          </p:cNvSpPr>
          <p:nvPr>
            <p:ph type="sldNum" sz="quarter" idx="12"/>
          </p:nvPr>
        </p:nvSpPr>
        <p:spPr/>
        <p:txBody>
          <a:bodyPr/>
          <a:lstStyle/>
          <a:p>
            <a:pPr>
              <a:defRPr/>
            </a:pPr>
            <a:fld id="{30F11AE2-8E3C-4A92-9BBF-8CC289021EE2}" type="slidenum">
              <a:rPr lang="zh-CN" altLang="en-US" smtClean="0"/>
              <a:pPr>
                <a:defRPr/>
              </a:pPr>
              <a:t>15</a:t>
            </a:fld>
            <a:endParaRPr lang="zh-CN" altLang="en-US"/>
          </a:p>
        </p:txBody>
      </p:sp>
      <p:sp>
        <p:nvSpPr>
          <p:cNvPr id="4" name="文本框 3">
            <a:extLst>
              <a:ext uri="{FF2B5EF4-FFF2-40B4-BE49-F238E27FC236}">
                <a16:creationId xmlns:a16="http://schemas.microsoft.com/office/drawing/2014/main" id="{6D17F7C2-8320-44F7-BD0F-F4DC37AD4398}"/>
              </a:ext>
            </a:extLst>
          </p:cNvPr>
          <p:cNvSpPr txBox="1"/>
          <p:nvPr/>
        </p:nvSpPr>
        <p:spPr>
          <a:xfrm>
            <a:off x="467544" y="836712"/>
            <a:ext cx="3456384"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一、按契约形式分类</a:t>
            </a:r>
            <a:endParaRPr lang="en-US" altLang="zh-CN" sz="2800" b="1" dirty="0">
              <a:latin typeface="微软雅黑" panose="020B0503020204020204" pitchFamily="34" charset="-122"/>
              <a:ea typeface="微软雅黑" panose="020B0503020204020204" pitchFamily="34" charset="-122"/>
            </a:endParaRPr>
          </a:p>
        </p:txBody>
      </p:sp>
      <p:graphicFrame>
        <p:nvGraphicFramePr>
          <p:cNvPr id="3" name="表格 2">
            <a:extLst>
              <a:ext uri="{FF2B5EF4-FFF2-40B4-BE49-F238E27FC236}">
                <a16:creationId xmlns:a16="http://schemas.microsoft.com/office/drawing/2014/main" id="{211E45E3-DE02-418F-AC4E-FAFA5F19D8CF}"/>
              </a:ext>
            </a:extLst>
          </p:cNvPr>
          <p:cNvGraphicFramePr/>
          <p:nvPr>
            <p:extLst>
              <p:ext uri="{D42A27DB-BD31-4B8C-83A1-F6EECF244321}">
                <p14:modId xmlns:p14="http://schemas.microsoft.com/office/powerpoint/2010/main" val="830609423"/>
              </p:ext>
            </p:extLst>
          </p:nvPr>
        </p:nvGraphicFramePr>
        <p:xfrm>
          <a:off x="1043608" y="1834952"/>
          <a:ext cx="7200800" cy="1810072"/>
        </p:xfrm>
        <a:graphic>
          <a:graphicData uri="http://schemas.openxmlformats.org/drawingml/2006/table">
            <a:tbl>
              <a:tblPr firstRow="1" firstCol="1" lastRow="1" lastCol="1" bandRow="1" bandCol="1">
                <a:tableStyleId>{72833802-FEF1-4C79-8D5D-14CF1EAF98D9}</a:tableStyleId>
              </a:tblPr>
              <a:tblGrid>
                <a:gridCol w="1296144">
                  <a:extLst>
                    <a:ext uri="{9D8B030D-6E8A-4147-A177-3AD203B41FA5}">
                      <a16:colId xmlns:a16="http://schemas.microsoft.com/office/drawing/2014/main" val="4174218031"/>
                    </a:ext>
                  </a:extLst>
                </a:gridCol>
                <a:gridCol w="1296144">
                  <a:extLst>
                    <a:ext uri="{9D8B030D-6E8A-4147-A177-3AD203B41FA5}">
                      <a16:colId xmlns:a16="http://schemas.microsoft.com/office/drawing/2014/main" val="2044654366"/>
                    </a:ext>
                  </a:extLst>
                </a:gridCol>
                <a:gridCol w="4608512">
                  <a:extLst>
                    <a:ext uri="{9D8B030D-6E8A-4147-A177-3AD203B41FA5}">
                      <a16:colId xmlns:a16="http://schemas.microsoft.com/office/drawing/2014/main" val="4053231216"/>
                    </a:ext>
                  </a:extLst>
                </a:gridCol>
              </a:tblGrid>
              <a:tr h="368397">
                <a:tc>
                  <a:txBody>
                    <a:bodyPr/>
                    <a:lstStyle/>
                    <a:p>
                      <a:pPr algn="ctr" fontAlgn="t">
                        <a:spcBef>
                          <a:spcPts val="0"/>
                        </a:spcBef>
                        <a:spcAft>
                          <a:spcPts val="0"/>
                        </a:spcAft>
                      </a:pPr>
                      <a:r>
                        <a:rPr lang="zh-CN" altLang="en-US" sz="1400" b="1" u="none" strike="noStrike" kern="100" dirty="0">
                          <a:effectLst/>
                          <a:latin typeface="微软雅黑" panose="020B0503020204020204" pitchFamily="34" charset="-122"/>
                          <a:ea typeface="微软雅黑" panose="020B0503020204020204" pitchFamily="34" charset="-122"/>
                        </a:rPr>
                        <a:t>国债类型</a:t>
                      </a:r>
                      <a:endParaRPr lang="zh-CN" altLang="en-US" sz="1400" b="1"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b="1" u="none" strike="noStrike" kern="100" dirty="0">
                          <a:effectLst/>
                          <a:latin typeface="微软雅黑" panose="020B0503020204020204" pitchFamily="34" charset="-122"/>
                          <a:ea typeface="微软雅黑" panose="020B0503020204020204" pitchFamily="34" charset="-122"/>
                        </a:rPr>
                        <a:t>存在形式</a:t>
                      </a:r>
                      <a:endParaRPr lang="zh-CN" altLang="en-US" sz="1400" b="1"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400" b="1" u="none" strike="noStrike" kern="100" dirty="0">
                          <a:effectLst/>
                          <a:latin typeface="微软雅黑" panose="020B0503020204020204" pitchFamily="34" charset="-122"/>
                          <a:ea typeface="微软雅黑" panose="020B0503020204020204" pitchFamily="34" charset="-122"/>
                        </a:rPr>
                        <a:t>示例</a:t>
                      </a:r>
                      <a:endParaRPr lang="zh-CN" altLang="en-US" sz="1400" b="1"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2955001"/>
                  </a:ext>
                </a:extLst>
              </a:tr>
              <a:tr h="483646">
                <a:tc>
                  <a:txBody>
                    <a:bodyPr/>
                    <a:lstStyle/>
                    <a:p>
                      <a:pPr algn="just" fontAlgn="t">
                        <a:spcBef>
                          <a:spcPts val="0"/>
                        </a:spcBef>
                        <a:spcAft>
                          <a:spcPts val="0"/>
                        </a:spcAft>
                      </a:pPr>
                      <a:r>
                        <a:rPr lang="zh-CN" altLang="en-US" sz="1400" b="0" u="none" strike="noStrike" kern="100" dirty="0">
                          <a:effectLst/>
                          <a:latin typeface="微软雅黑" panose="020B0503020204020204" pitchFamily="34" charset="-122"/>
                          <a:ea typeface="微软雅黑" panose="020B0503020204020204" pitchFamily="34" charset="-122"/>
                        </a:rPr>
                        <a:t>债券型国债</a:t>
                      </a:r>
                      <a:endParaRPr lang="zh-CN" altLang="en-US" sz="14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t">
                        <a:spcBef>
                          <a:spcPts val="0"/>
                        </a:spcBef>
                        <a:spcAft>
                          <a:spcPts val="0"/>
                        </a:spcAft>
                      </a:pPr>
                      <a:r>
                        <a:rPr lang="zh-CN" altLang="en-US" sz="1400" b="0" u="none" strike="noStrike" kern="100" dirty="0">
                          <a:effectLst/>
                          <a:latin typeface="微软雅黑" panose="020B0503020204020204" pitchFamily="34" charset="-122"/>
                          <a:ea typeface="微软雅黑" panose="020B0503020204020204" pitchFamily="34" charset="-122"/>
                        </a:rPr>
                        <a:t>债券</a:t>
                      </a:r>
                      <a:endParaRPr lang="zh-CN" altLang="en-US" sz="14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spcBef>
                          <a:spcPts val="0"/>
                        </a:spcBef>
                        <a:spcAft>
                          <a:spcPts val="0"/>
                        </a:spcAft>
                      </a:pPr>
                      <a:r>
                        <a:rPr lang="zh-CN" altLang="en-US" sz="1400" b="0" u="none" strike="noStrike" kern="100" dirty="0">
                          <a:effectLst/>
                          <a:latin typeface="微软雅黑" panose="020B0503020204020204" pitchFamily="34" charset="-122"/>
                          <a:ea typeface="微软雅黑" panose="020B0503020204020204" pitchFamily="34" charset="-122"/>
                        </a:rPr>
                        <a:t>记名式国债</a:t>
                      </a:r>
                      <a:endParaRPr lang="zh-CN" altLang="en-US" sz="1400" b="0" u="none" strike="noStrike" dirty="0">
                        <a:effectLst/>
                        <a:latin typeface="微软雅黑" panose="020B0503020204020204" pitchFamily="34" charset="-122"/>
                        <a:ea typeface="微软雅黑" panose="020B0503020204020204" pitchFamily="34" charset="-122"/>
                      </a:endParaRPr>
                    </a:p>
                    <a:p>
                      <a:pPr algn="l" fontAlgn="t">
                        <a:spcBef>
                          <a:spcPts val="0"/>
                        </a:spcBef>
                        <a:spcAft>
                          <a:spcPts val="0"/>
                        </a:spcAft>
                      </a:pPr>
                      <a:r>
                        <a:rPr lang="zh-CN" altLang="en-US" sz="1400" b="0" u="none" strike="noStrike" kern="100" dirty="0">
                          <a:effectLst/>
                          <a:latin typeface="微软雅黑" panose="020B0503020204020204" pitchFamily="34" charset="-122"/>
                          <a:ea typeface="微软雅黑" panose="020B0503020204020204" pitchFamily="34" charset="-122"/>
                        </a:rPr>
                        <a:t>无记名式国债</a:t>
                      </a:r>
                      <a:endParaRPr lang="zh-CN" altLang="en-US" sz="14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402688"/>
                  </a:ext>
                </a:extLst>
              </a:tr>
              <a:tr h="958029">
                <a:tc>
                  <a:txBody>
                    <a:bodyPr/>
                    <a:lstStyle/>
                    <a:p>
                      <a:pPr algn="l" fontAlgn="t">
                        <a:spcBef>
                          <a:spcPts val="0"/>
                        </a:spcBef>
                        <a:spcAft>
                          <a:spcPts val="0"/>
                        </a:spcAft>
                      </a:pPr>
                      <a:r>
                        <a:rPr lang="zh-CN" altLang="en-US" sz="1400" b="0" u="none" strike="noStrike" kern="100">
                          <a:effectLst/>
                          <a:latin typeface="微软雅黑" panose="020B0503020204020204" pitchFamily="34" charset="-122"/>
                          <a:ea typeface="微软雅黑" panose="020B0503020204020204" pitchFamily="34" charset="-122"/>
                        </a:rPr>
                        <a:t>非债券型国债</a:t>
                      </a:r>
                      <a:endParaRPr lang="zh-CN" altLang="en-US" sz="1400" b="0" i="0" u="none" strike="noStrike">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spcBef>
                          <a:spcPts val="0"/>
                        </a:spcBef>
                        <a:spcAft>
                          <a:spcPts val="0"/>
                        </a:spcAft>
                      </a:pPr>
                      <a:r>
                        <a:rPr lang="zh-CN" altLang="en-US" sz="1400" b="0" u="none" strike="noStrike" kern="100" dirty="0">
                          <a:effectLst/>
                          <a:latin typeface="微软雅黑" panose="020B0503020204020204" pitchFamily="34" charset="-122"/>
                          <a:ea typeface="微软雅黑" panose="020B0503020204020204" pitchFamily="34" charset="-122"/>
                        </a:rPr>
                        <a:t>借债合同</a:t>
                      </a:r>
                      <a:endParaRPr lang="zh-CN" altLang="en-US" sz="14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spcBef>
                          <a:spcPts val="0"/>
                        </a:spcBef>
                        <a:spcAft>
                          <a:spcPts val="0"/>
                        </a:spcAft>
                      </a:pPr>
                      <a:r>
                        <a:rPr lang="en-US" altLang="zh-CN" sz="1400" b="0" u="none" strike="noStrike" kern="100" dirty="0">
                          <a:effectLst/>
                          <a:latin typeface="微软雅黑" panose="020B0503020204020204" pitchFamily="34" charset="-122"/>
                          <a:ea typeface="微软雅黑" panose="020B0503020204020204" pitchFamily="34" charset="-122"/>
                        </a:rPr>
                        <a:t>A</a:t>
                      </a:r>
                      <a:r>
                        <a:rPr lang="zh-CN" altLang="en-US" sz="1400" b="0" u="none" strike="noStrike" kern="100" dirty="0">
                          <a:effectLst/>
                          <a:latin typeface="微软雅黑" panose="020B0503020204020204" pitchFamily="34" charset="-122"/>
                          <a:ea typeface="微软雅黑" panose="020B0503020204020204" pitchFamily="34" charset="-122"/>
                        </a:rPr>
                        <a:t>国政府借给</a:t>
                      </a:r>
                      <a:r>
                        <a:rPr lang="en-US" altLang="zh-CN" sz="1400" b="0" u="none" strike="noStrike" kern="100" dirty="0">
                          <a:effectLst/>
                          <a:latin typeface="微软雅黑" panose="020B0503020204020204" pitchFamily="34" charset="-122"/>
                          <a:ea typeface="微软雅黑" panose="020B0503020204020204" pitchFamily="34" charset="-122"/>
                        </a:rPr>
                        <a:t>B</a:t>
                      </a:r>
                      <a:r>
                        <a:rPr lang="zh-CN" altLang="en-US" sz="1400" b="0" u="none" strike="noStrike" kern="100" dirty="0">
                          <a:effectLst/>
                          <a:latin typeface="微软雅黑" panose="020B0503020204020204" pitchFamily="34" charset="-122"/>
                          <a:ea typeface="微软雅黑" panose="020B0503020204020204" pitchFamily="34" charset="-122"/>
                        </a:rPr>
                        <a:t>国政府一笔款项，往往不是采用发行债券形式，而是通过双方谈判，签订借款合同；我国财政部过去向人民银行借款（透支），并无债券形式。</a:t>
                      </a:r>
                      <a:endParaRPr lang="zh-CN" altLang="en-US" sz="14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5729663"/>
                  </a:ext>
                </a:extLst>
              </a:tr>
            </a:tbl>
          </a:graphicData>
        </a:graphic>
      </p:graphicFrame>
      <p:sp>
        <p:nvSpPr>
          <p:cNvPr id="8" name="文本框 7">
            <a:extLst>
              <a:ext uri="{FF2B5EF4-FFF2-40B4-BE49-F238E27FC236}">
                <a16:creationId xmlns:a16="http://schemas.microsoft.com/office/drawing/2014/main" id="{985BDF06-2FCE-486F-952A-B1142B396D63}"/>
              </a:ext>
            </a:extLst>
          </p:cNvPr>
          <p:cNvSpPr txBox="1"/>
          <p:nvPr/>
        </p:nvSpPr>
        <p:spPr>
          <a:xfrm>
            <a:off x="3197932" y="1424390"/>
            <a:ext cx="2892152" cy="338554"/>
          </a:xfrm>
          <a:prstGeom prst="rect">
            <a:avLst/>
          </a:prstGeom>
          <a:noFill/>
        </p:spPr>
        <p:txBody>
          <a:bodyPr wrap="square">
            <a:spAutoFit/>
          </a:bodyPr>
          <a:lstStyle/>
          <a:p>
            <a:r>
              <a:rPr lang="zh-CN" altLang="en-US" sz="1600" b="1"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表  </a:t>
            </a:r>
            <a:r>
              <a:rPr lang="zh-CN" altLang="zh-CN" sz="1600" b="1"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国债根据契约形式分类</a:t>
            </a:r>
            <a:endParaRPr lang="zh-CN" altLang="en-US" sz="1600" b="1"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64E3104A-359B-4D3B-BB6A-E3045346E270}"/>
              </a:ext>
            </a:extLst>
          </p:cNvPr>
          <p:cNvSpPr txBox="1"/>
          <p:nvPr/>
        </p:nvSpPr>
        <p:spPr>
          <a:xfrm>
            <a:off x="467544" y="3789040"/>
            <a:ext cx="3960440"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二、按照发行地域分类</a:t>
            </a:r>
            <a:endParaRPr lang="en-US" altLang="zh-CN" sz="2800" b="1"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id="{91249BBD-A55C-4D6A-AECC-6569E38D70FE}"/>
              </a:ext>
            </a:extLst>
          </p:cNvPr>
          <p:cNvSpPr txBox="1"/>
          <p:nvPr/>
        </p:nvSpPr>
        <p:spPr>
          <a:xfrm>
            <a:off x="3269942" y="4312260"/>
            <a:ext cx="2892152" cy="338554"/>
          </a:xfrm>
          <a:prstGeom prst="rect">
            <a:avLst/>
          </a:prstGeom>
          <a:noFill/>
        </p:spPr>
        <p:txBody>
          <a:bodyPr wrap="square">
            <a:spAutoFit/>
          </a:bodyPr>
          <a:lstStyle/>
          <a:p>
            <a:r>
              <a:rPr lang="zh-CN" altLang="en-US" sz="1600" b="1"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表  </a:t>
            </a:r>
            <a:r>
              <a:rPr lang="zh-CN" altLang="zh-CN" sz="16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国内国债与国外国债</a:t>
            </a:r>
            <a:endParaRPr lang="zh-CN" altLang="en-US" sz="1600" b="1" dirty="0">
              <a:latin typeface="微软雅黑" panose="020B0503020204020204" pitchFamily="34" charset="-122"/>
              <a:ea typeface="微软雅黑" panose="020B0503020204020204" pitchFamily="34" charset="-122"/>
            </a:endParaRPr>
          </a:p>
        </p:txBody>
      </p:sp>
      <p:graphicFrame>
        <p:nvGraphicFramePr>
          <p:cNvPr id="13" name="表格 12">
            <a:extLst>
              <a:ext uri="{FF2B5EF4-FFF2-40B4-BE49-F238E27FC236}">
                <a16:creationId xmlns:a16="http://schemas.microsoft.com/office/drawing/2014/main" id="{C2A2BFCB-8BB1-44D2-A431-7D00FD82C029}"/>
              </a:ext>
            </a:extLst>
          </p:cNvPr>
          <p:cNvGraphicFramePr/>
          <p:nvPr>
            <p:extLst>
              <p:ext uri="{D42A27DB-BD31-4B8C-83A1-F6EECF244321}">
                <p14:modId xmlns:p14="http://schemas.microsoft.com/office/powerpoint/2010/main" val="546962877"/>
              </p:ext>
            </p:extLst>
          </p:nvPr>
        </p:nvGraphicFramePr>
        <p:xfrm>
          <a:off x="1043608" y="4715272"/>
          <a:ext cx="7200800" cy="1810072"/>
        </p:xfrm>
        <a:graphic>
          <a:graphicData uri="http://schemas.openxmlformats.org/drawingml/2006/table">
            <a:tbl>
              <a:tblPr firstRow="1" firstCol="1" lastRow="1" lastCol="1" bandRow="1" bandCol="1">
                <a:tableStyleId>{72833802-FEF1-4C79-8D5D-14CF1EAF98D9}</a:tableStyleId>
              </a:tblPr>
              <a:tblGrid>
                <a:gridCol w="1080120">
                  <a:extLst>
                    <a:ext uri="{9D8B030D-6E8A-4147-A177-3AD203B41FA5}">
                      <a16:colId xmlns:a16="http://schemas.microsoft.com/office/drawing/2014/main" val="4174218031"/>
                    </a:ext>
                  </a:extLst>
                </a:gridCol>
                <a:gridCol w="1899048">
                  <a:extLst>
                    <a:ext uri="{9D8B030D-6E8A-4147-A177-3AD203B41FA5}">
                      <a16:colId xmlns:a16="http://schemas.microsoft.com/office/drawing/2014/main" val="2044654366"/>
                    </a:ext>
                  </a:extLst>
                </a:gridCol>
                <a:gridCol w="4221632">
                  <a:extLst>
                    <a:ext uri="{9D8B030D-6E8A-4147-A177-3AD203B41FA5}">
                      <a16:colId xmlns:a16="http://schemas.microsoft.com/office/drawing/2014/main" val="4053231216"/>
                    </a:ext>
                  </a:extLst>
                </a:gridCol>
              </a:tblGrid>
              <a:tr h="294063">
                <a:tc>
                  <a:txBody>
                    <a:bodyPr/>
                    <a:lstStyle/>
                    <a:p>
                      <a:pPr marL="0" algn="ctr" defTabSz="914400" rtl="0" eaLnBrk="1" fontAlgn="t" latinLnBrk="0" hangingPunct="1">
                        <a:spcBef>
                          <a:spcPts val="0"/>
                        </a:spcBef>
                        <a:spcAft>
                          <a:spcPts val="0"/>
                        </a:spcAft>
                      </a:pPr>
                      <a:r>
                        <a:rPr lang="en-US" sz="1400" b="1" u="none" strike="noStrike" kern="100" dirty="0">
                          <a:solidFill>
                            <a:schemeClr val="bg1"/>
                          </a:solidFill>
                          <a:effectLst/>
                          <a:latin typeface="微软雅黑" panose="020B0503020204020204" pitchFamily="34" charset="-122"/>
                          <a:ea typeface="微软雅黑" panose="020B0503020204020204" pitchFamily="34" charset="-122"/>
                          <a:cs typeface="+mn-cs"/>
                        </a:rPr>
                        <a:t> </a:t>
                      </a:r>
                      <a:endParaRPr lang="zh-CN" altLang="en-US" sz="1400" b="1" u="none" strike="noStrike" kern="100" dirty="0">
                        <a:solidFill>
                          <a:schemeClr val="bg1"/>
                        </a:solidFill>
                        <a:effectLst/>
                        <a:latin typeface="微软雅黑" panose="020B0503020204020204" pitchFamily="34" charset="-122"/>
                        <a:ea typeface="微软雅黑" panose="020B0503020204020204" pitchFamily="34" charset="-122"/>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t" latinLnBrk="0" hangingPunct="1">
                        <a:spcBef>
                          <a:spcPts val="0"/>
                        </a:spcBef>
                        <a:spcAft>
                          <a:spcPts val="0"/>
                        </a:spcAft>
                      </a:pPr>
                      <a:r>
                        <a:rPr lang="zh-CN" altLang="en-US" sz="1400" b="1" u="none" strike="noStrike" kern="100" dirty="0">
                          <a:solidFill>
                            <a:schemeClr val="bg1"/>
                          </a:solidFill>
                          <a:effectLst/>
                          <a:latin typeface="微软雅黑" panose="020B0503020204020204" pitchFamily="34" charset="-122"/>
                          <a:ea typeface="微软雅黑" panose="020B0503020204020204" pitchFamily="34" charset="-122"/>
                          <a:cs typeface="+mn-cs"/>
                        </a:rPr>
                        <a:t>属地原则</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t" latinLnBrk="0" hangingPunct="1">
                        <a:spcBef>
                          <a:spcPts val="0"/>
                        </a:spcBef>
                        <a:spcAft>
                          <a:spcPts val="0"/>
                        </a:spcAft>
                      </a:pPr>
                      <a:r>
                        <a:rPr lang="zh-CN" altLang="en-US" sz="1400" b="1" u="none" strike="noStrike" kern="100" dirty="0">
                          <a:solidFill>
                            <a:schemeClr val="bg1"/>
                          </a:solidFill>
                          <a:effectLst/>
                          <a:latin typeface="微软雅黑" panose="020B0503020204020204" pitchFamily="34" charset="-122"/>
                          <a:ea typeface="微软雅黑" panose="020B0503020204020204" pitchFamily="34" charset="-122"/>
                          <a:cs typeface="+mn-cs"/>
                        </a:rPr>
                        <a:t>属人原则</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2955001"/>
                  </a:ext>
                </a:extLst>
              </a:tr>
              <a:tr h="751289">
                <a:tc>
                  <a:txBody>
                    <a:bodyPr/>
                    <a:lstStyle/>
                    <a:p>
                      <a:pPr marL="0" algn="just" defTabSz="914400" rtl="0" eaLnBrk="1" fontAlgn="t" latinLnBrk="0" hangingPunct="1">
                        <a:spcBef>
                          <a:spcPts val="0"/>
                        </a:spcBef>
                        <a:spcAft>
                          <a:spcPts val="0"/>
                        </a:spcAft>
                      </a:pPr>
                      <a:r>
                        <a:rPr lang="zh-CN" altLang="en-US" sz="1400" b="0" u="none" strike="noStrike" kern="100">
                          <a:solidFill>
                            <a:schemeClr val="tx1"/>
                          </a:solidFill>
                          <a:effectLst/>
                          <a:latin typeface="微软雅黑" panose="020B0503020204020204" pitchFamily="34" charset="-122"/>
                          <a:ea typeface="微软雅黑" panose="020B0503020204020204" pitchFamily="34" charset="-122"/>
                          <a:cs typeface="+mn-cs"/>
                        </a:rPr>
                        <a:t>国内国债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just" defTabSz="914400" rtl="0" eaLnBrk="1" fontAlgn="t" latinLnBrk="0" hangingPunct="1">
                        <a:spcBef>
                          <a:spcPts val="0"/>
                        </a:spcBef>
                        <a:spcAft>
                          <a:spcPts val="0"/>
                        </a:spcAft>
                      </a:pPr>
                      <a:r>
                        <a:rPr lang="zh-CN" altLang="en-US" sz="1400" b="0" u="none" strike="noStrike" kern="100" dirty="0">
                          <a:solidFill>
                            <a:schemeClr val="tx1"/>
                          </a:solidFill>
                          <a:effectLst/>
                          <a:latin typeface="微软雅黑" panose="020B0503020204020204" pitchFamily="34" charset="-122"/>
                          <a:ea typeface="微软雅黑" panose="020B0503020204020204" pitchFamily="34" charset="-122"/>
                          <a:cs typeface="+mn-cs"/>
                        </a:rPr>
                        <a:t>它的流通和偿还等过程都是在本国境内进行的。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just" defTabSz="914400" rtl="0" eaLnBrk="1" fontAlgn="t" latinLnBrk="0" hangingPunct="1">
                        <a:spcBef>
                          <a:spcPts val="0"/>
                        </a:spcBef>
                        <a:spcAft>
                          <a:spcPts val="0"/>
                        </a:spcAft>
                      </a:pPr>
                      <a:r>
                        <a:rPr lang="zh-CN" altLang="en-US" sz="1400" b="0" u="none" strike="noStrike" kern="100" dirty="0">
                          <a:solidFill>
                            <a:schemeClr val="tx1"/>
                          </a:solidFill>
                          <a:effectLst/>
                          <a:latin typeface="微软雅黑" panose="020B0503020204020204" pitchFamily="34" charset="-122"/>
                          <a:ea typeface="微软雅黑" panose="020B0503020204020204" pitchFamily="34" charset="-122"/>
                          <a:cs typeface="+mn-cs"/>
                        </a:rPr>
                        <a:t>国内国债的承购者通常是本国法人和公民</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402688"/>
                  </a:ext>
                </a:extLst>
              </a:tr>
              <a:tr h="764720">
                <a:tc>
                  <a:txBody>
                    <a:bodyPr/>
                    <a:lstStyle/>
                    <a:p>
                      <a:pPr marL="0" algn="just" defTabSz="914400" rtl="0" eaLnBrk="1" fontAlgn="t" latinLnBrk="0" hangingPunct="1">
                        <a:spcBef>
                          <a:spcPts val="0"/>
                        </a:spcBef>
                        <a:spcAft>
                          <a:spcPts val="0"/>
                        </a:spcAft>
                      </a:pPr>
                      <a:r>
                        <a:rPr lang="zh-CN" altLang="en-US" sz="1400" b="0" u="none" strike="noStrike" kern="100">
                          <a:solidFill>
                            <a:schemeClr val="tx1"/>
                          </a:solidFill>
                          <a:effectLst/>
                          <a:latin typeface="微软雅黑" panose="020B0503020204020204" pitchFamily="34" charset="-122"/>
                          <a:ea typeface="微软雅黑" panose="020B0503020204020204" pitchFamily="34" charset="-122"/>
                          <a:cs typeface="+mn-cs"/>
                        </a:rPr>
                        <a:t>国外国债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just" defTabSz="914400" rtl="0" eaLnBrk="1" fontAlgn="t" latinLnBrk="0" hangingPunct="1">
                        <a:spcBef>
                          <a:spcPts val="0"/>
                        </a:spcBef>
                        <a:spcAft>
                          <a:spcPts val="0"/>
                        </a:spcAft>
                      </a:pPr>
                      <a:r>
                        <a:rPr lang="zh-CN" altLang="en-US" sz="1400" b="0" u="none" strike="noStrike" kern="100">
                          <a:solidFill>
                            <a:schemeClr val="tx1"/>
                          </a:solidFill>
                          <a:effectLst/>
                          <a:latin typeface="微软雅黑" panose="020B0503020204020204" pitchFamily="34" charset="-122"/>
                          <a:ea typeface="微软雅黑" panose="020B0503020204020204" pitchFamily="34" charset="-122"/>
                          <a:cs typeface="+mn-cs"/>
                        </a:rPr>
                        <a:t>在外国发行的国债，流通和偿还过程也都是在外国进行的。</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just" defTabSz="914400" rtl="0" eaLnBrk="1" fontAlgn="t" latinLnBrk="0" hangingPunct="1">
                        <a:spcBef>
                          <a:spcPts val="0"/>
                        </a:spcBef>
                        <a:spcAft>
                          <a:spcPts val="0"/>
                        </a:spcAft>
                      </a:pPr>
                      <a:r>
                        <a:rPr lang="zh-CN" altLang="en-US" sz="1400" b="0" u="none" strike="noStrike" kern="100" dirty="0">
                          <a:solidFill>
                            <a:schemeClr val="tx1"/>
                          </a:solidFill>
                          <a:effectLst/>
                          <a:latin typeface="微软雅黑" panose="020B0503020204020204" pitchFamily="34" charset="-122"/>
                          <a:ea typeface="微软雅黑" panose="020B0503020204020204" pitchFamily="34" charset="-122"/>
                          <a:cs typeface="+mn-cs"/>
                        </a:rPr>
                        <a:t>承购者通常是外国法人和公民。</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5729663"/>
                  </a:ext>
                </a:extLst>
              </a:tr>
            </a:tbl>
          </a:graphicData>
        </a:graphic>
      </p:graphicFrame>
    </p:spTree>
    <p:extLst>
      <p:ext uri="{BB962C8B-B14F-4D97-AF65-F5344CB8AC3E}">
        <p14:creationId xmlns:p14="http://schemas.microsoft.com/office/powerpoint/2010/main" val="3176176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DA519E65-01B3-4768-A887-7B5D9874E779}"/>
              </a:ext>
            </a:extLst>
          </p:cNvPr>
          <p:cNvSpPr>
            <a:spLocks noGrp="1"/>
          </p:cNvSpPr>
          <p:nvPr>
            <p:ph type="sldNum" sz="quarter" idx="12"/>
          </p:nvPr>
        </p:nvSpPr>
        <p:spPr/>
        <p:txBody>
          <a:bodyPr/>
          <a:lstStyle/>
          <a:p>
            <a:pPr>
              <a:defRPr/>
            </a:pPr>
            <a:fld id="{30F11AE2-8E3C-4A92-9BBF-8CC289021EE2}" type="slidenum">
              <a:rPr lang="zh-CN" altLang="en-US" smtClean="0"/>
              <a:pPr>
                <a:defRPr/>
              </a:pPr>
              <a:t>16</a:t>
            </a:fld>
            <a:endParaRPr lang="zh-CN" altLang="en-US"/>
          </a:p>
        </p:txBody>
      </p:sp>
      <p:sp>
        <p:nvSpPr>
          <p:cNvPr id="4" name="文本框 3">
            <a:extLst>
              <a:ext uri="{FF2B5EF4-FFF2-40B4-BE49-F238E27FC236}">
                <a16:creationId xmlns:a16="http://schemas.microsoft.com/office/drawing/2014/main" id="{1C5B1CDC-D60C-48FE-A6AC-7F97F9157D87}"/>
              </a:ext>
            </a:extLst>
          </p:cNvPr>
          <p:cNvSpPr txBox="1"/>
          <p:nvPr/>
        </p:nvSpPr>
        <p:spPr>
          <a:xfrm>
            <a:off x="467544" y="836712"/>
            <a:ext cx="3456384"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三、按计息方式分类</a:t>
            </a:r>
            <a:endParaRPr lang="en-US" altLang="zh-CN" sz="2800" b="1" dirty="0">
              <a:latin typeface="微软雅黑" panose="020B0503020204020204" pitchFamily="34" charset="-122"/>
              <a:ea typeface="微软雅黑" panose="020B0503020204020204" pitchFamily="34" charset="-122"/>
            </a:endParaRPr>
          </a:p>
        </p:txBody>
      </p:sp>
      <p:sp>
        <p:nvSpPr>
          <p:cNvPr id="27" name="文本框 26">
            <a:extLst>
              <a:ext uri="{FF2B5EF4-FFF2-40B4-BE49-F238E27FC236}">
                <a16:creationId xmlns:a16="http://schemas.microsoft.com/office/drawing/2014/main" id="{35663AB7-578A-4C54-87E0-2F01B952EB6D}"/>
              </a:ext>
            </a:extLst>
          </p:cNvPr>
          <p:cNvSpPr txBox="1"/>
          <p:nvPr/>
        </p:nvSpPr>
        <p:spPr>
          <a:xfrm>
            <a:off x="753596" y="1820170"/>
            <a:ext cx="7850851" cy="1022844"/>
          </a:xfrm>
          <a:prstGeom prst="rect">
            <a:avLst/>
          </a:prstGeom>
          <a:noFill/>
        </p:spPr>
        <p:txBody>
          <a:bodyPr wrap="square">
            <a:spAutoFit/>
          </a:bodyPr>
          <a:lstStyle/>
          <a:p>
            <a:pPr indent="267970" algn="l">
              <a:lnSpc>
                <a:spcPts val="2500"/>
              </a:lnSpc>
            </a:pPr>
            <a:r>
              <a:rPr lang="en-US" altLang="zh-CN" sz="1600" b="1" kern="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b="1" kern="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零息债券</a:t>
            </a:r>
            <a:r>
              <a:rPr lang="zh-CN" altLang="zh-CN" sz="16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Zero Coupon Bonds</a:t>
            </a:r>
            <a:r>
              <a:rPr lang="zh-CN" altLang="zh-CN" sz="16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）是指债券发行人在债券期限内不支付任何利息，至到期兑付日按债券面值进行偿付的债券。投资者以低于面值的价格购买债券，到期时收到债券的面值。发行额和面值的差额是投资者获得的收益。</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9" name="文本框 28">
            <a:extLst>
              <a:ext uri="{FF2B5EF4-FFF2-40B4-BE49-F238E27FC236}">
                <a16:creationId xmlns:a16="http://schemas.microsoft.com/office/drawing/2014/main" id="{59659E9C-1453-43FA-B123-88CEB87E87D0}"/>
              </a:ext>
            </a:extLst>
          </p:cNvPr>
          <p:cNvSpPr txBox="1"/>
          <p:nvPr/>
        </p:nvSpPr>
        <p:spPr>
          <a:xfrm>
            <a:off x="744721" y="2972298"/>
            <a:ext cx="7859727" cy="2112886"/>
          </a:xfrm>
          <a:prstGeom prst="rect">
            <a:avLst/>
          </a:prstGeom>
          <a:noFill/>
        </p:spPr>
        <p:txBody>
          <a:bodyPr wrap="square">
            <a:spAutoFit/>
          </a:bodyPr>
          <a:lstStyle/>
          <a:p>
            <a:pPr indent="267970" algn="just">
              <a:lnSpc>
                <a:spcPts val="2500"/>
              </a:lnSpc>
              <a:spcAft>
                <a:spcPts val="1000"/>
              </a:spcAft>
            </a:pPr>
            <a:r>
              <a:rPr lang="en-US" altLang="zh-CN" sz="1600" b="1" kern="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b="1" kern="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附息债券</a:t>
            </a:r>
            <a:r>
              <a:rPr lang="zh-CN"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Coupon Bond</a:t>
            </a:r>
            <a:r>
              <a:rPr lang="zh-CN"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是指债券发行人承诺在债券到期之前，按照债券的票面利率定期向投资者支付利息，并在债券到期时偿还本金的债券。附息债券是债券市场中最普遍、最具有代表性的债券。附息债券的期限一般在一年以上，三十年以下。</a:t>
            </a:r>
            <a:r>
              <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1993</a:t>
            </a:r>
            <a:r>
              <a:rPr lang="zh-CN"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年第三期记账式国债实行按年付息，是我国首次发行的附息国债。</a:t>
            </a:r>
          </a:p>
          <a:p>
            <a:pPr indent="267970" algn="just">
              <a:lnSpc>
                <a:spcPts val="2500"/>
              </a:lnSpc>
              <a:spcAft>
                <a:spcPts val="1000"/>
              </a:spcAft>
            </a:pPr>
            <a:r>
              <a:rPr lang="en-US" altLang="zh-CN" sz="1600" b="1" kern="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b="1" kern="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到期一次还本付息债券</a:t>
            </a:r>
            <a:r>
              <a:rPr lang="zh-CN"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（利随本清债券）：发行时规定票面利率、但是在到期兑付日前不支付利息，全部利息至到期兑付日和本金一同偿付的债券。</a:t>
            </a:r>
          </a:p>
        </p:txBody>
      </p:sp>
    </p:spTree>
    <p:extLst>
      <p:ext uri="{BB962C8B-B14F-4D97-AF65-F5344CB8AC3E}">
        <p14:creationId xmlns:p14="http://schemas.microsoft.com/office/powerpoint/2010/main" val="2624425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877437E-755B-4F2D-B1F6-5CE11D1A3611}"/>
              </a:ext>
            </a:extLst>
          </p:cNvPr>
          <p:cNvSpPr>
            <a:spLocks noGrp="1"/>
          </p:cNvSpPr>
          <p:nvPr>
            <p:ph type="sldNum" sz="quarter" idx="12"/>
          </p:nvPr>
        </p:nvSpPr>
        <p:spPr/>
        <p:txBody>
          <a:bodyPr/>
          <a:lstStyle/>
          <a:p>
            <a:pPr>
              <a:defRPr/>
            </a:pPr>
            <a:fld id="{30F11AE2-8E3C-4A92-9BBF-8CC289021EE2}" type="slidenum">
              <a:rPr lang="zh-CN" altLang="en-US" smtClean="0"/>
              <a:pPr>
                <a:defRPr/>
              </a:pPr>
              <a:t>17</a:t>
            </a:fld>
            <a:endParaRPr lang="zh-CN" altLang="en-US"/>
          </a:p>
        </p:txBody>
      </p:sp>
      <p:sp>
        <p:nvSpPr>
          <p:cNvPr id="4" name="文本框 3">
            <a:extLst>
              <a:ext uri="{FF2B5EF4-FFF2-40B4-BE49-F238E27FC236}">
                <a16:creationId xmlns:a16="http://schemas.microsoft.com/office/drawing/2014/main" id="{93336001-47C4-43FC-8EB4-657DCD28FDFD}"/>
              </a:ext>
            </a:extLst>
          </p:cNvPr>
          <p:cNvSpPr txBox="1"/>
          <p:nvPr/>
        </p:nvSpPr>
        <p:spPr>
          <a:xfrm>
            <a:off x="467544" y="836712"/>
            <a:ext cx="475252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四、按利率确定方式分类</a:t>
            </a:r>
            <a:endParaRPr lang="en-US" altLang="zh-CN" sz="2800" b="1" dirty="0">
              <a:latin typeface="微软雅黑" panose="020B0503020204020204" pitchFamily="34" charset="-122"/>
              <a:ea typeface="微软雅黑" panose="020B0503020204020204" pitchFamily="34" charset="-122"/>
            </a:endParaRPr>
          </a:p>
        </p:txBody>
      </p:sp>
      <p:sp>
        <p:nvSpPr>
          <p:cNvPr id="5" name="AutoShape 3">
            <a:extLst>
              <a:ext uri="{FF2B5EF4-FFF2-40B4-BE49-F238E27FC236}">
                <a16:creationId xmlns:a16="http://schemas.microsoft.com/office/drawing/2014/main" id="{AB55F511-0B73-47A8-8CE9-08F27D4CFD88}"/>
              </a:ext>
            </a:extLst>
          </p:cNvPr>
          <p:cNvSpPr>
            <a:spLocks noChangeArrowheads="1"/>
          </p:cNvSpPr>
          <p:nvPr/>
        </p:nvSpPr>
        <p:spPr bwMode="gray">
          <a:xfrm rot="5400000">
            <a:off x="133375" y="3204269"/>
            <a:ext cx="3637830" cy="2503115"/>
          </a:xfrm>
          <a:prstGeom prst="roundRect">
            <a:avLst>
              <a:gd name="adj" fmla="val 19894"/>
            </a:avLst>
          </a:prstGeom>
          <a:gradFill rotWithShape="1">
            <a:gsLst>
              <a:gs pos="0">
                <a:schemeClr val="bg1">
                  <a:gamma/>
                  <a:shade val="78824"/>
                  <a:invGamma/>
                  <a:alpha val="98000"/>
                </a:schemeClr>
              </a:gs>
              <a:gs pos="50000">
                <a:schemeClr val="bg1"/>
              </a:gs>
              <a:gs pos="100000">
                <a:schemeClr val="bg1">
                  <a:gamma/>
                  <a:shade val="78824"/>
                  <a:invGamma/>
                  <a:alpha val="98000"/>
                </a:schemeClr>
              </a:gs>
            </a:gsLst>
            <a:lin ang="5400000" scaled="1"/>
          </a:gradFill>
          <a:ln w="38100" algn="ctr">
            <a:solidFill>
              <a:srgbClr val="DDDDDD"/>
            </a:solidFill>
            <a:round/>
            <a:headEnd/>
            <a:tailEnd/>
          </a:ln>
          <a:effectLst/>
        </p:spPr>
        <p:txBody>
          <a:bodyPr wrap="none" anchor="ctr"/>
          <a:lstStyle/>
          <a:p>
            <a:endParaRPr lang="zh-CN" altLang="en-US"/>
          </a:p>
        </p:txBody>
      </p:sp>
      <p:sp>
        <p:nvSpPr>
          <p:cNvPr id="8" name="Text Box 6">
            <a:extLst>
              <a:ext uri="{FF2B5EF4-FFF2-40B4-BE49-F238E27FC236}">
                <a16:creationId xmlns:a16="http://schemas.microsoft.com/office/drawing/2014/main" id="{716552E1-DDB4-43E5-98FB-A99B2D22C8CD}"/>
              </a:ext>
            </a:extLst>
          </p:cNvPr>
          <p:cNvSpPr txBox="1">
            <a:spLocks noChangeArrowheads="1"/>
          </p:cNvSpPr>
          <p:nvPr/>
        </p:nvSpPr>
        <p:spPr bwMode="gray">
          <a:xfrm>
            <a:off x="683568" y="2965447"/>
            <a:ext cx="2431107" cy="2767809"/>
          </a:xfrm>
          <a:prstGeom prst="rect">
            <a:avLst/>
          </a:prstGeom>
          <a:noFill/>
          <a:ln w="9525" algn="ctr">
            <a:noFill/>
            <a:miter lim="800000"/>
            <a:headEnd/>
            <a:tailEnd/>
          </a:ln>
          <a:effectLst/>
        </p:spPr>
        <p:txBody>
          <a:bodyPr wrap="square">
            <a:spAutoFit/>
          </a:bodyPr>
          <a:lstStyle/>
          <a:p>
            <a:pPr marL="285750" indent="-285750" algn="just" eaLnBrk="0" hangingPunct="0">
              <a:lnSpc>
                <a:spcPct val="150000"/>
              </a:lnSpc>
              <a:spcAft>
                <a:spcPts val="1000"/>
              </a:spcAft>
              <a:buFont typeface="Arial" panose="020B0604020202020204" pitchFamily="34" charset="0"/>
              <a:buChar char="•"/>
            </a:pPr>
            <a:r>
              <a:rPr lang="zh-CN" altLang="zh-CN"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发行时规定利率在整个偿还期内不变的债券。</a:t>
            </a:r>
            <a:endParaRPr lang="en-US" altLang="zh-CN"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Aft>
                <a:spcPts val="1000"/>
              </a:spcAft>
              <a:buFont typeface="Arial" panose="020B0604020202020204" pitchFamily="34" charset="0"/>
              <a:buChar char="•"/>
            </a:pPr>
            <a:r>
              <a:rPr lang="zh-CN" altLang="zh-CN"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不考虑市场变化因素，因而其筹资成本和投资收益可以事先预计，不确定性较小，但债券发行人和投资者仍然必须承担市场利率波动的风险</a:t>
            </a:r>
            <a:r>
              <a:rPr lang="zh-CN" altLang="en-US"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AutoShape 7">
            <a:extLst>
              <a:ext uri="{FF2B5EF4-FFF2-40B4-BE49-F238E27FC236}">
                <a16:creationId xmlns:a16="http://schemas.microsoft.com/office/drawing/2014/main" id="{FB67CC2B-9156-41AB-AB9F-F58FC40B7571}"/>
              </a:ext>
            </a:extLst>
          </p:cNvPr>
          <p:cNvSpPr>
            <a:spLocks noChangeArrowheads="1"/>
          </p:cNvSpPr>
          <p:nvPr/>
        </p:nvSpPr>
        <p:spPr bwMode="gray">
          <a:xfrm rot="5400000">
            <a:off x="2871231" y="3222983"/>
            <a:ext cx="3600400" cy="2503117"/>
          </a:xfrm>
          <a:prstGeom prst="roundRect">
            <a:avLst>
              <a:gd name="adj" fmla="val 19894"/>
            </a:avLst>
          </a:prstGeom>
          <a:gradFill rotWithShape="1">
            <a:gsLst>
              <a:gs pos="0">
                <a:schemeClr val="bg1">
                  <a:gamma/>
                  <a:shade val="78824"/>
                  <a:invGamma/>
                  <a:alpha val="98000"/>
                </a:schemeClr>
              </a:gs>
              <a:gs pos="50000">
                <a:schemeClr val="bg1"/>
              </a:gs>
              <a:gs pos="100000">
                <a:schemeClr val="bg1">
                  <a:gamma/>
                  <a:shade val="78824"/>
                  <a:invGamma/>
                  <a:alpha val="98000"/>
                </a:schemeClr>
              </a:gs>
            </a:gsLst>
            <a:lin ang="5400000" scaled="1"/>
          </a:gradFill>
          <a:ln w="38100" algn="ctr">
            <a:solidFill>
              <a:srgbClr val="DDDDDD"/>
            </a:solidFill>
            <a:round/>
            <a:headEnd/>
            <a:tailEnd/>
          </a:ln>
          <a:effectLst/>
        </p:spPr>
        <p:txBody>
          <a:bodyPr wrap="none" anchor="ctr"/>
          <a:lstStyle/>
          <a:p>
            <a:endParaRPr lang="zh-CN" altLang="en-US"/>
          </a:p>
        </p:txBody>
      </p:sp>
      <p:sp>
        <p:nvSpPr>
          <p:cNvPr id="12" name="Text Box 10">
            <a:extLst>
              <a:ext uri="{FF2B5EF4-FFF2-40B4-BE49-F238E27FC236}">
                <a16:creationId xmlns:a16="http://schemas.microsoft.com/office/drawing/2014/main" id="{BF115693-F9B8-4C67-8981-3C62246EA68F}"/>
              </a:ext>
            </a:extLst>
          </p:cNvPr>
          <p:cNvSpPr txBox="1">
            <a:spLocks noChangeArrowheads="1"/>
          </p:cNvSpPr>
          <p:nvPr/>
        </p:nvSpPr>
        <p:spPr bwMode="gray">
          <a:xfrm>
            <a:off x="3419872" y="2819517"/>
            <a:ext cx="2325688" cy="3417795"/>
          </a:xfrm>
          <a:prstGeom prst="rect">
            <a:avLst/>
          </a:prstGeom>
          <a:noFill/>
          <a:ln w="9525" algn="ctr">
            <a:noFill/>
            <a:miter lim="800000"/>
            <a:headEnd/>
            <a:tailEnd/>
          </a:ln>
          <a:effectLst/>
        </p:spPr>
        <p:txBody>
          <a:bodyPr wrap="square">
            <a:spAutoFit/>
          </a:bodyPr>
          <a:lstStyle/>
          <a:p>
            <a:pPr marL="285750" indent="-285750" algn="just" eaLnBrk="0" hangingPunct="0">
              <a:lnSpc>
                <a:spcPct val="150000"/>
              </a:lnSpc>
              <a:spcAft>
                <a:spcPts val="1000"/>
              </a:spcAft>
              <a:buFont typeface="Arial" panose="020B0604020202020204" pitchFamily="34" charset="0"/>
              <a:buChar char="•"/>
            </a:pPr>
            <a:r>
              <a:rPr lang="zh-CN" altLang="zh-CN"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发行时规定债券利率随市场利率定期浮动的债券，其利率通常根据市场基准利率加上一定的利差来确定。</a:t>
            </a:r>
            <a:endParaRPr lang="en-US" altLang="zh-CN"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eaLnBrk="0" hangingPunct="0">
              <a:lnSpc>
                <a:spcPct val="150000"/>
              </a:lnSpc>
              <a:spcAft>
                <a:spcPts val="1000"/>
              </a:spcAft>
              <a:buFont typeface="Arial" panose="020B0604020202020204" pitchFamily="34" charset="0"/>
              <a:buChar char="•"/>
            </a:pPr>
            <a:r>
              <a:rPr lang="zh-CN" altLang="zh-CN"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目前，人民币浮动利率债券的基准利率主要包括</a:t>
            </a:r>
            <a:r>
              <a:rPr lang="en-US" altLang="zh-CN" sz="1400" kern="0" dirty="0" err="1">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Shibor</a:t>
            </a:r>
            <a:r>
              <a:rPr lang="zh-CN" altLang="zh-CN"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利率、一年定存利率和回购利率三种定价基准。</a:t>
            </a:r>
            <a:endParaRPr lang="en-US" altLang="zh-CN" sz="1300" dirty="0">
              <a:solidFill>
                <a:srgbClr val="1C1C1C"/>
              </a:solidFill>
              <a:ea typeface="宋体" charset="-122"/>
            </a:endParaRPr>
          </a:p>
        </p:txBody>
      </p:sp>
      <p:sp>
        <p:nvSpPr>
          <p:cNvPr id="13" name="AutoShape 11">
            <a:extLst>
              <a:ext uri="{FF2B5EF4-FFF2-40B4-BE49-F238E27FC236}">
                <a16:creationId xmlns:a16="http://schemas.microsoft.com/office/drawing/2014/main" id="{942F78B0-D0BE-4DEF-A5E9-71BA679537E7}"/>
              </a:ext>
            </a:extLst>
          </p:cNvPr>
          <p:cNvSpPr>
            <a:spLocks noChangeArrowheads="1"/>
          </p:cNvSpPr>
          <p:nvPr/>
        </p:nvSpPr>
        <p:spPr bwMode="gray">
          <a:xfrm rot="5400000">
            <a:off x="5559451" y="3305645"/>
            <a:ext cx="3528393" cy="2334943"/>
          </a:xfrm>
          <a:prstGeom prst="roundRect">
            <a:avLst>
              <a:gd name="adj" fmla="val 19894"/>
            </a:avLst>
          </a:prstGeom>
          <a:gradFill rotWithShape="1">
            <a:gsLst>
              <a:gs pos="0">
                <a:schemeClr val="bg1">
                  <a:gamma/>
                  <a:shade val="78824"/>
                  <a:invGamma/>
                  <a:alpha val="98000"/>
                </a:schemeClr>
              </a:gs>
              <a:gs pos="50000">
                <a:schemeClr val="bg1"/>
              </a:gs>
              <a:gs pos="100000">
                <a:schemeClr val="bg1">
                  <a:gamma/>
                  <a:shade val="78824"/>
                  <a:invGamma/>
                  <a:alpha val="98000"/>
                </a:schemeClr>
              </a:gs>
            </a:gsLst>
            <a:lin ang="5400000" scaled="1"/>
          </a:gradFill>
          <a:ln w="38100" algn="ctr">
            <a:solidFill>
              <a:srgbClr val="DDDDDD"/>
            </a:solidFill>
            <a:round/>
            <a:headEnd/>
            <a:tailEnd/>
          </a:ln>
          <a:effectLst/>
        </p:spPr>
        <p:txBody>
          <a:bodyPr wrap="none" anchor="ctr"/>
          <a:lstStyle/>
          <a:p>
            <a:endParaRPr lang="zh-CN" altLang="en-US"/>
          </a:p>
        </p:txBody>
      </p:sp>
      <p:sp>
        <p:nvSpPr>
          <p:cNvPr id="16" name="Text Box 14">
            <a:extLst>
              <a:ext uri="{FF2B5EF4-FFF2-40B4-BE49-F238E27FC236}">
                <a16:creationId xmlns:a16="http://schemas.microsoft.com/office/drawing/2014/main" id="{FF115C32-69A0-4675-8C68-3A85CD25BB5C}"/>
              </a:ext>
            </a:extLst>
          </p:cNvPr>
          <p:cNvSpPr txBox="1">
            <a:spLocks noChangeArrowheads="1"/>
          </p:cNvSpPr>
          <p:nvPr/>
        </p:nvSpPr>
        <p:spPr bwMode="gray">
          <a:xfrm>
            <a:off x="6332121" y="3295619"/>
            <a:ext cx="1848246" cy="1993238"/>
          </a:xfrm>
          <a:prstGeom prst="rect">
            <a:avLst/>
          </a:prstGeom>
          <a:noFill/>
          <a:ln w="9525" algn="ctr">
            <a:noFill/>
            <a:miter lim="800000"/>
            <a:headEnd/>
            <a:tailEnd/>
          </a:ln>
          <a:effectLst/>
        </p:spPr>
        <p:txBody>
          <a:bodyPr wrap="square">
            <a:spAutoFit/>
          </a:bodyPr>
          <a:lstStyle/>
          <a:p>
            <a:pPr marL="285750" indent="-285750" algn="just" eaLnBrk="0" hangingPunct="0">
              <a:lnSpc>
                <a:spcPct val="150000"/>
              </a:lnSpc>
              <a:buFont typeface="Arial" panose="020B0604020202020204" pitchFamily="34" charset="0"/>
              <a:buChar char="•"/>
            </a:pPr>
            <a:r>
              <a:rPr lang="zh-CN" altLang="zh-CN"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债券的利率和相关的利率变动相反。它的利率通常是某一个固定利率减去一个标准浮动利率。</a:t>
            </a:r>
            <a:endParaRPr lang="en-US" altLang="zh-CN"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17" name="Group 15">
            <a:extLst>
              <a:ext uri="{FF2B5EF4-FFF2-40B4-BE49-F238E27FC236}">
                <a16:creationId xmlns:a16="http://schemas.microsoft.com/office/drawing/2014/main" id="{C6E6FD70-0CD9-4227-885C-C73FDC67D9FB}"/>
              </a:ext>
            </a:extLst>
          </p:cNvPr>
          <p:cNvGrpSpPr>
            <a:grpSpLocks/>
          </p:cNvGrpSpPr>
          <p:nvPr/>
        </p:nvGrpSpPr>
        <p:grpSpPr bwMode="auto">
          <a:xfrm>
            <a:off x="3422650" y="1752600"/>
            <a:ext cx="2382838" cy="538163"/>
            <a:chOff x="2251" y="1126"/>
            <a:chExt cx="1501" cy="339"/>
          </a:xfrm>
        </p:grpSpPr>
        <p:sp>
          <p:nvSpPr>
            <p:cNvPr id="18" name="AutoShape 16">
              <a:extLst>
                <a:ext uri="{FF2B5EF4-FFF2-40B4-BE49-F238E27FC236}">
                  <a16:creationId xmlns:a16="http://schemas.microsoft.com/office/drawing/2014/main" id="{286880DD-676F-4088-8819-EEB899AFCDA6}"/>
                </a:ext>
              </a:extLst>
            </p:cNvPr>
            <p:cNvSpPr>
              <a:spLocks noChangeArrowheads="1"/>
            </p:cNvSpPr>
            <p:nvPr/>
          </p:nvSpPr>
          <p:spPr bwMode="gray">
            <a:xfrm>
              <a:off x="2251" y="1126"/>
              <a:ext cx="1501" cy="339"/>
            </a:xfrm>
            <a:prstGeom prst="roundRect">
              <a:avLst>
                <a:gd name="adj" fmla="val 50000"/>
              </a:avLst>
            </a:prstGeom>
            <a:gradFill rotWithShape="1">
              <a:gsLst>
                <a:gs pos="0">
                  <a:srgbClr val="EAEAEA">
                    <a:gamma/>
                    <a:shade val="36078"/>
                    <a:invGamma/>
                  </a:srgbClr>
                </a:gs>
                <a:gs pos="50000">
                  <a:srgbClr val="EAEAEA"/>
                </a:gs>
                <a:gs pos="100000">
                  <a:srgbClr val="EAEAEA">
                    <a:gamma/>
                    <a:shade val="36078"/>
                    <a:invGamma/>
                  </a:srgbClr>
                </a:gs>
              </a:gsLst>
              <a:lin ang="5400000" scaled="1"/>
            </a:gradFill>
            <a:ln w="9525" algn="ctr">
              <a:noFill/>
              <a:round/>
              <a:headEnd/>
              <a:tailEnd/>
            </a:ln>
            <a:effectLst>
              <a:outerShdw dist="40161" dir="4293903" algn="ctr" rotWithShape="0">
                <a:srgbClr val="FFFFCC">
                  <a:alpha val="50000"/>
                </a:srgbClr>
              </a:outerShdw>
            </a:effectLst>
          </p:spPr>
          <p:txBody>
            <a:bodyPr wrap="none" anchor="ctr"/>
            <a:lstStyle/>
            <a:p>
              <a:endParaRPr lang="zh-CN" altLang="en-US"/>
            </a:p>
          </p:txBody>
        </p:sp>
        <p:sp>
          <p:nvSpPr>
            <p:cNvPr id="19" name="AutoShape 17">
              <a:extLst>
                <a:ext uri="{FF2B5EF4-FFF2-40B4-BE49-F238E27FC236}">
                  <a16:creationId xmlns:a16="http://schemas.microsoft.com/office/drawing/2014/main" id="{A487F96D-BA48-46B1-BBAA-383E6CC929DE}"/>
                </a:ext>
              </a:extLst>
            </p:cNvPr>
            <p:cNvSpPr>
              <a:spLocks noChangeArrowheads="1"/>
            </p:cNvSpPr>
            <p:nvPr/>
          </p:nvSpPr>
          <p:spPr bwMode="gray">
            <a:xfrm>
              <a:off x="2269" y="1145"/>
              <a:ext cx="1465" cy="303"/>
            </a:xfrm>
            <a:prstGeom prst="roundRect">
              <a:avLst>
                <a:gd name="adj" fmla="val 50000"/>
              </a:avLst>
            </a:prstGeom>
            <a:gradFill rotWithShape="1">
              <a:gsLst>
                <a:gs pos="0">
                  <a:schemeClr val="accent1">
                    <a:alpha val="89999"/>
                  </a:schemeClr>
                </a:gs>
                <a:gs pos="50000">
                  <a:schemeClr val="accent1">
                    <a:gamma/>
                    <a:tint val="33725"/>
                    <a:invGamma/>
                  </a:schemeClr>
                </a:gs>
                <a:gs pos="100000">
                  <a:schemeClr val="accent1">
                    <a:alpha val="89999"/>
                  </a:schemeClr>
                </a:gs>
              </a:gsLst>
              <a:lin ang="0" scaled="1"/>
            </a:gradFill>
            <a:ln w="9525" algn="ctr">
              <a:noFill/>
              <a:round/>
              <a:headEnd/>
              <a:tailEnd/>
            </a:ln>
            <a:effectLst/>
          </p:spPr>
          <p:txBody>
            <a:bodyPr wrap="none" anchor="ctr"/>
            <a:lstStyle/>
            <a:p>
              <a:endParaRPr lang="zh-CN" altLang="en-US"/>
            </a:p>
          </p:txBody>
        </p:sp>
      </p:grpSp>
      <p:sp>
        <p:nvSpPr>
          <p:cNvPr id="20" name="Rectangle 18">
            <a:extLst>
              <a:ext uri="{FF2B5EF4-FFF2-40B4-BE49-F238E27FC236}">
                <a16:creationId xmlns:a16="http://schemas.microsoft.com/office/drawing/2014/main" id="{DDAA2048-545E-4CF3-9407-65B864816B88}"/>
              </a:ext>
            </a:extLst>
          </p:cNvPr>
          <p:cNvSpPr>
            <a:spLocks noChangeArrowheads="1"/>
          </p:cNvSpPr>
          <p:nvPr/>
        </p:nvSpPr>
        <p:spPr bwMode="gray">
          <a:xfrm>
            <a:off x="3835543" y="1822450"/>
            <a:ext cx="1579278" cy="369332"/>
          </a:xfrm>
          <a:prstGeom prst="rect">
            <a:avLst/>
          </a:prstGeom>
          <a:noFill/>
          <a:ln w="9525" algn="ctr">
            <a:noFill/>
            <a:miter lim="800000"/>
            <a:headEnd/>
            <a:tailEnd/>
          </a:ln>
          <a:effectLst/>
        </p:spPr>
        <p:txBody>
          <a:bodyPr wrap="none">
            <a:spAutoFit/>
          </a:bodyPr>
          <a:lstStyle/>
          <a:p>
            <a:pPr algn="ctr"/>
            <a:r>
              <a:rPr lang="zh-CN" altLang="en-US" b="1" dirty="0">
                <a:solidFill>
                  <a:srgbClr val="1C1C1C"/>
                </a:solidFill>
                <a:latin typeface="微软雅黑" panose="020B0503020204020204" pitchFamily="34" charset="-122"/>
                <a:ea typeface="微软雅黑" panose="020B0503020204020204" pitchFamily="34" charset="-122"/>
              </a:rPr>
              <a:t>浮动利率国债</a:t>
            </a:r>
            <a:endParaRPr lang="en-US" altLang="zh-CN" b="1" dirty="0">
              <a:solidFill>
                <a:srgbClr val="1C1C1C"/>
              </a:solidFill>
              <a:latin typeface="微软雅黑" panose="020B0503020204020204" pitchFamily="34" charset="-122"/>
              <a:ea typeface="微软雅黑" panose="020B0503020204020204" pitchFamily="34" charset="-122"/>
            </a:endParaRPr>
          </a:p>
        </p:txBody>
      </p:sp>
      <p:grpSp>
        <p:nvGrpSpPr>
          <p:cNvPr id="21" name="Group 19">
            <a:extLst>
              <a:ext uri="{FF2B5EF4-FFF2-40B4-BE49-F238E27FC236}">
                <a16:creationId xmlns:a16="http://schemas.microsoft.com/office/drawing/2014/main" id="{0E2B0173-5706-459F-85A4-01C8AF034AE2}"/>
              </a:ext>
            </a:extLst>
          </p:cNvPr>
          <p:cNvGrpSpPr>
            <a:grpSpLocks/>
          </p:cNvGrpSpPr>
          <p:nvPr/>
        </p:nvGrpSpPr>
        <p:grpSpPr bwMode="auto">
          <a:xfrm>
            <a:off x="6149975" y="1752600"/>
            <a:ext cx="2384425" cy="538163"/>
            <a:chOff x="3969" y="1126"/>
            <a:chExt cx="1502" cy="339"/>
          </a:xfrm>
        </p:grpSpPr>
        <p:sp>
          <p:nvSpPr>
            <p:cNvPr id="22" name="AutoShape 20">
              <a:extLst>
                <a:ext uri="{FF2B5EF4-FFF2-40B4-BE49-F238E27FC236}">
                  <a16:creationId xmlns:a16="http://schemas.microsoft.com/office/drawing/2014/main" id="{D87B3CB1-A7AD-42F1-873B-A32B09B2E8F1}"/>
                </a:ext>
              </a:extLst>
            </p:cNvPr>
            <p:cNvSpPr>
              <a:spLocks noChangeArrowheads="1"/>
            </p:cNvSpPr>
            <p:nvPr/>
          </p:nvSpPr>
          <p:spPr bwMode="gray">
            <a:xfrm>
              <a:off x="3969" y="1126"/>
              <a:ext cx="1502" cy="339"/>
            </a:xfrm>
            <a:prstGeom prst="roundRect">
              <a:avLst>
                <a:gd name="adj" fmla="val 50000"/>
              </a:avLst>
            </a:prstGeom>
            <a:gradFill rotWithShape="1">
              <a:gsLst>
                <a:gs pos="0">
                  <a:srgbClr val="EAEAEA">
                    <a:gamma/>
                    <a:shade val="36078"/>
                    <a:invGamma/>
                  </a:srgbClr>
                </a:gs>
                <a:gs pos="50000">
                  <a:srgbClr val="EAEAEA"/>
                </a:gs>
                <a:gs pos="100000">
                  <a:srgbClr val="EAEAEA">
                    <a:gamma/>
                    <a:shade val="36078"/>
                    <a:invGamma/>
                  </a:srgbClr>
                </a:gs>
              </a:gsLst>
              <a:lin ang="5400000" scaled="1"/>
            </a:gradFill>
            <a:ln w="9525" algn="ctr">
              <a:noFill/>
              <a:round/>
              <a:headEnd/>
              <a:tailEnd/>
            </a:ln>
            <a:effectLst>
              <a:outerShdw dist="40161" dir="4293903" algn="ctr" rotWithShape="0">
                <a:srgbClr val="FFFFCC">
                  <a:alpha val="50000"/>
                </a:srgbClr>
              </a:outerShdw>
            </a:effectLst>
          </p:spPr>
          <p:txBody>
            <a:bodyPr wrap="none" anchor="ctr"/>
            <a:lstStyle/>
            <a:p>
              <a:endParaRPr lang="zh-CN" altLang="en-US"/>
            </a:p>
          </p:txBody>
        </p:sp>
        <p:sp>
          <p:nvSpPr>
            <p:cNvPr id="23" name="AutoShape 21">
              <a:extLst>
                <a:ext uri="{FF2B5EF4-FFF2-40B4-BE49-F238E27FC236}">
                  <a16:creationId xmlns:a16="http://schemas.microsoft.com/office/drawing/2014/main" id="{01186101-B0A0-4380-9A51-15E84B2D171A}"/>
                </a:ext>
              </a:extLst>
            </p:cNvPr>
            <p:cNvSpPr>
              <a:spLocks noChangeArrowheads="1"/>
            </p:cNvSpPr>
            <p:nvPr/>
          </p:nvSpPr>
          <p:spPr bwMode="gray">
            <a:xfrm>
              <a:off x="3988" y="1145"/>
              <a:ext cx="1464" cy="303"/>
            </a:xfrm>
            <a:prstGeom prst="roundRect">
              <a:avLst>
                <a:gd name="adj" fmla="val 50000"/>
              </a:avLst>
            </a:prstGeom>
            <a:gradFill rotWithShape="1">
              <a:gsLst>
                <a:gs pos="0">
                  <a:schemeClr val="hlink">
                    <a:alpha val="89999"/>
                  </a:schemeClr>
                </a:gs>
                <a:gs pos="50000">
                  <a:schemeClr val="hlink">
                    <a:gamma/>
                    <a:tint val="33725"/>
                    <a:invGamma/>
                  </a:schemeClr>
                </a:gs>
                <a:gs pos="100000">
                  <a:schemeClr val="hlink">
                    <a:alpha val="89999"/>
                  </a:schemeClr>
                </a:gs>
              </a:gsLst>
              <a:lin ang="0" scaled="1"/>
            </a:gradFill>
            <a:ln w="9525" algn="ctr">
              <a:noFill/>
              <a:round/>
              <a:headEnd/>
              <a:tailEnd/>
            </a:ln>
            <a:effectLst/>
          </p:spPr>
          <p:txBody>
            <a:bodyPr wrap="none" anchor="ctr"/>
            <a:lstStyle/>
            <a:p>
              <a:endParaRPr lang="zh-CN" altLang="en-US"/>
            </a:p>
          </p:txBody>
        </p:sp>
      </p:grpSp>
      <p:sp>
        <p:nvSpPr>
          <p:cNvPr id="24" name="Rectangle 22">
            <a:extLst>
              <a:ext uri="{FF2B5EF4-FFF2-40B4-BE49-F238E27FC236}">
                <a16:creationId xmlns:a16="http://schemas.microsoft.com/office/drawing/2014/main" id="{5A51540D-A691-4EC9-8D70-800D2032C90F}"/>
              </a:ext>
            </a:extLst>
          </p:cNvPr>
          <p:cNvSpPr>
            <a:spLocks noChangeArrowheads="1"/>
          </p:cNvSpPr>
          <p:nvPr/>
        </p:nvSpPr>
        <p:spPr bwMode="gray">
          <a:xfrm>
            <a:off x="6449031" y="1822450"/>
            <a:ext cx="1811714" cy="369332"/>
          </a:xfrm>
          <a:prstGeom prst="rect">
            <a:avLst/>
          </a:prstGeom>
          <a:noFill/>
          <a:ln w="9525" algn="ctr">
            <a:noFill/>
            <a:miter lim="800000"/>
            <a:headEnd/>
            <a:tailEnd/>
          </a:ln>
          <a:effectLst/>
        </p:spPr>
        <p:txBody>
          <a:bodyPr wrap="none">
            <a:spAutoFit/>
          </a:bodyPr>
          <a:lstStyle/>
          <a:p>
            <a:pPr algn="ctr"/>
            <a:r>
              <a:rPr lang="zh-CN" altLang="en-US" b="1" dirty="0">
                <a:solidFill>
                  <a:srgbClr val="1C1C1C"/>
                </a:solidFill>
                <a:latin typeface="微软雅黑" panose="020B0503020204020204" pitchFamily="34" charset="-122"/>
                <a:ea typeface="微软雅黑" panose="020B0503020204020204" pitchFamily="34" charset="-122"/>
              </a:rPr>
              <a:t>反浮动利率国债</a:t>
            </a:r>
            <a:endParaRPr lang="en-US" altLang="zh-CN" b="1" dirty="0">
              <a:solidFill>
                <a:srgbClr val="1C1C1C"/>
              </a:solidFill>
              <a:latin typeface="微软雅黑" panose="020B0503020204020204" pitchFamily="34" charset="-122"/>
              <a:ea typeface="微软雅黑" panose="020B0503020204020204" pitchFamily="34" charset="-122"/>
            </a:endParaRPr>
          </a:p>
        </p:txBody>
      </p:sp>
      <p:grpSp>
        <p:nvGrpSpPr>
          <p:cNvPr id="25" name="Group 23">
            <a:extLst>
              <a:ext uri="{FF2B5EF4-FFF2-40B4-BE49-F238E27FC236}">
                <a16:creationId xmlns:a16="http://schemas.microsoft.com/office/drawing/2014/main" id="{2E10C583-6240-4A6E-9715-38F424D691A6}"/>
              </a:ext>
            </a:extLst>
          </p:cNvPr>
          <p:cNvGrpSpPr>
            <a:grpSpLocks/>
          </p:cNvGrpSpPr>
          <p:nvPr/>
        </p:nvGrpSpPr>
        <p:grpSpPr bwMode="auto">
          <a:xfrm>
            <a:off x="730250" y="1752600"/>
            <a:ext cx="2384425" cy="538163"/>
            <a:chOff x="555" y="1126"/>
            <a:chExt cx="1502" cy="339"/>
          </a:xfrm>
        </p:grpSpPr>
        <p:sp>
          <p:nvSpPr>
            <p:cNvPr id="26" name="AutoShape 24">
              <a:extLst>
                <a:ext uri="{FF2B5EF4-FFF2-40B4-BE49-F238E27FC236}">
                  <a16:creationId xmlns:a16="http://schemas.microsoft.com/office/drawing/2014/main" id="{3BCAE696-4463-4B59-8130-975F9E48AE31}"/>
                </a:ext>
              </a:extLst>
            </p:cNvPr>
            <p:cNvSpPr>
              <a:spLocks noChangeArrowheads="1"/>
            </p:cNvSpPr>
            <p:nvPr/>
          </p:nvSpPr>
          <p:spPr bwMode="gray">
            <a:xfrm>
              <a:off x="555" y="1126"/>
              <a:ext cx="1502" cy="339"/>
            </a:xfrm>
            <a:prstGeom prst="roundRect">
              <a:avLst>
                <a:gd name="adj" fmla="val 50000"/>
              </a:avLst>
            </a:prstGeom>
            <a:gradFill rotWithShape="1">
              <a:gsLst>
                <a:gs pos="0">
                  <a:schemeClr val="accent2">
                    <a:gamma/>
                    <a:shade val="36078"/>
                    <a:invGamma/>
                  </a:schemeClr>
                </a:gs>
                <a:gs pos="50000">
                  <a:schemeClr val="accent2"/>
                </a:gs>
                <a:gs pos="100000">
                  <a:schemeClr val="accent2">
                    <a:gamma/>
                    <a:shade val="36078"/>
                    <a:invGamma/>
                  </a:schemeClr>
                </a:gs>
              </a:gsLst>
              <a:lin ang="5400000" scaled="1"/>
            </a:gradFill>
            <a:ln w="9525" algn="ctr">
              <a:noFill/>
              <a:round/>
              <a:headEnd/>
              <a:tailEnd/>
            </a:ln>
            <a:effectLst>
              <a:outerShdw dist="40161" dir="4293903" algn="ctr" rotWithShape="0">
                <a:srgbClr val="FFFFCC">
                  <a:alpha val="50000"/>
                </a:srgbClr>
              </a:outerShdw>
            </a:effectLst>
          </p:spPr>
          <p:txBody>
            <a:bodyPr wrap="none" anchor="ctr"/>
            <a:lstStyle/>
            <a:p>
              <a:endParaRPr lang="zh-CN" altLang="en-US"/>
            </a:p>
          </p:txBody>
        </p:sp>
        <p:sp>
          <p:nvSpPr>
            <p:cNvPr id="27" name="AutoShape 25">
              <a:extLst>
                <a:ext uri="{FF2B5EF4-FFF2-40B4-BE49-F238E27FC236}">
                  <a16:creationId xmlns:a16="http://schemas.microsoft.com/office/drawing/2014/main" id="{C4BC5001-9DF4-452F-84BA-BA86533B3AD7}"/>
                </a:ext>
              </a:extLst>
            </p:cNvPr>
            <p:cNvSpPr>
              <a:spLocks noChangeArrowheads="1"/>
            </p:cNvSpPr>
            <p:nvPr/>
          </p:nvSpPr>
          <p:spPr bwMode="gray">
            <a:xfrm>
              <a:off x="574" y="1145"/>
              <a:ext cx="1464" cy="303"/>
            </a:xfrm>
            <a:prstGeom prst="roundRect">
              <a:avLst>
                <a:gd name="adj" fmla="val 50000"/>
              </a:avLst>
            </a:prstGeom>
            <a:gradFill rotWithShape="1">
              <a:gsLst>
                <a:gs pos="0">
                  <a:schemeClr val="accent2">
                    <a:alpha val="89999"/>
                  </a:schemeClr>
                </a:gs>
                <a:gs pos="50000">
                  <a:schemeClr val="accent2">
                    <a:gamma/>
                    <a:tint val="33725"/>
                    <a:invGamma/>
                  </a:schemeClr>
                </a:gs>
                <a:gs pos="100000">
                  <a:schemeClr val="accent2">
                    <a:alpha val="89999"/>
                  </a:schemeClr>
                </a:gs>
              </a:gsLst>
              <a:lin ang="0" scaled="1"/>
            </a:gradFill>
            <a:ln w="9525" algn="ctr">
              <a:noFill/>
              <a:round/>
              <a:headEnd/>
              <a:tailEnd/>
            </a:ln>
            <a:effectLst/>
          </p:spPr>
          <p:txBody>
            <a:bodyPr wrap="none" anchor="ctr"/>
            <a:lstStyle/>
            <a:p>
              <a:endParaRPr lang="zh-CN" altLang="en-US"/>
            </a:p>
          </p:txBody>
        </p:sp>
      </p:grpSp>
      <p:sp>
        <p:nvSpPr>
          <p:cNvPr id="28" name="Rectangle 26">
            <a:extLst>
              <a:ext uri="{FF2B5EF4-FFF2-40B4-BE49-F238E27FC236}">
                <a16:creationId xmlns:a16="http://schemas.microsoft.com/office/drawing/2014/main" id="{F164DCC4-0F56-48BF-9460-0D77661C6E6F}"/>
              </a:ext>
            </a:extLst>
          </p:cNvPr>
          <p:cNvSpPr>
            <a:spLocks noChangeArrowheads="1"/>
          </p:cNvSpPr>
          <p:nvPr/>
        </p:nvSpPr>
        <p:spPr bwMode="gray">
          <a:xfrm>
            <a:off x="1145524" y="1822450"/>
            <a:ext cx="1579278" cy="369332"/>
          </a:xfrm>
          <a:prstGeom prst="rect">
            <a:avLst/>
          </a:prstGeom>
          <a:noFill/>
          <a:ln w="9525" algn="ctr">
            <a:noFill/>
            <a:miter lim="800000"/>
            <a:headEnd/>
            <a:tailEnd/>
          </a:ln>
          <a:effectLst/>
        </p:spPr>
        <p:txBody>
          <a:bodyPr wrap="none">
            <a:spAutoFit/>
          </a:bodyPr>
          <a:lstStyle/>
          <a:p>
            <a:pPr algn="ctr"/>
            <a:r>
              <a:rPr lang="zh-CN" altLang="en-US" sz="1800" b="1" dirty="0">
                <a:solidFill>
                  <a:srgbClr val="1C1C1C"/>
                </a:solidFill>
                <a:latin typeface="微软雅黑" panose="020B0503020204020204" pitchFamily="34" charset="-122"/>
                <a:ea typeface="微软雅黑" panose="020B0503020204020204" pitchFamily="34" charset="-122"/>
              </a:rPr>
              <a:t>固定利率国债</a:t>
            </a:r>
            <a:endParaRPr lang="en-US" altLang="zh-CN" sz="1800" b="1" dirty="0">
              <a:solidFill>
                <a:srgbClr val="1C1C1C"/>
              </a:solidFill>
              <a:latin typeface="微软雅黑" panose="020B0503020204020204" pitchFamily="34" charset="-122"/>
              <a:ea typeface="微软雅黑" panose="020B0503020204020204" pitchFamily="34" charset="-122"/>
            </a:endParaRPr>
          </a:p>
        </p:txBody>
      </p:sp>
      <p:sp>
        <p:nvSpPr>
          <p:cNvPr id="29" name="AutoShape 27">
            <a:extLst>
              <a:ext uri="{FF2B5EF4-FFF2-40B4-BE49-F238E27FC236}">
                <a16:creationId xmlns:a16="http://schemas.microsoft.com/office/drawing/2014/main" id="{8FBE7EEE-5642-4511-AE60-3D3563AE1EDB}"/>
              </a:ext>
            </a:extLst>
          </p:cNvPr>
          <p:cNvSpPr>
            <a:spLocks noChangeArrowheads="1"/>
          </p:cNvSpPr>
          <p:nvPr/>
        </p:nvSpPr>
        <p:spPr bwMode="gray">
          <a:xfrm flipV="1">
            <a:off x="915988" y="2327274"/>
            <a:ext cx="1934557" cy="309007"/>
          </a:xfrm>
          <a:prstGeom prst="triangle">
            <a:avLst>
              <a:gd name="adj" fmla="val 50000"/>
            </a:avLst>
          </a:prstGeom>
          <a:gradFill rotWithShape="1">
            <a:gsLst>
              <a:gs pos="0">
                <a:schemeClr val="accent2"/>
              </a:gs>
              <a:gs pos="100000">
                <a:schemeClr val="accent2">
                  <a:gamma/>
                  <a:tint val="0"/>
                  <a:invGamma/>
                </a:schemeClr>
              </a:gs>
            </a:gsLst>
            <a:lin ang="5400000" scaled="1"/>
          </a:gradFill>
          <a:ln w="9525">
            <a:noFill/>
            <a:miter lim="800000"/>
            <a:headEnd/>
            <a:tailEnd/>
          </a:ln>
          <a:effectLst/>
        </p:spPr>
        <p:txBody>
          <a:bodyPr wrap="none" anchor="ctr"/>
          <a:lstStyle/>
          <a:p>
            <a:endParaRPr lang="zh-CN" altLang="en-US"/>
          </a:p>
        </p:txBody>
      </p:sp>
      <p:sp>
        <p:nvSpPr>
          <p:cNvPr id="30" name="AutoShape 28">
            <a:extLst>
              <a:ext uri="{FF2B5EF4-FFF2-40B4-BE49-F238E27FC236}">
                <a16:creationId xmlns:a16="http://schemas.microsoft.com/office/drawing/2014/main" id="{EAB25CE8-F2BF-43B6-B14A-4D9F577FBD3D}"/>
              </a:ext>
            </a:extLst>
          </p:cNvPr>
          <p:cNvSpPr>
            <a:spLocks noChangeArrowheads="1"/>
          </p:cNvSpPr>
          <p:nvPr/>
        </p:nvSpPr>
        <p:spPr bwMode="gray">
          <a:xfrm flipV="1">
            <a:off x="3582988" y="2327274"/>
            <a:ext cx="1934557" cy="309007"/>
          </a:xfrm>
          <a:prstGeom prst="triangle">
            <a:avLst>
              <a:gd name="adj" fmla="val 50000"/>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endParaRPr lang="zh-CN" altLang="en-US"/>
          </a:p>
        </p:txBody>
      </p:sp>
      <p:sp>
        <p:nvSpPr>
          <p:cNvPr id="31" name="AutoShape 29">
            <a:extLst>
              <a:ext uri="{FF2B5EF4-FFF2-40B4-BE49-F238E27FC236}">
                <a16:creationId xmlns:a16="http://schemas.microsoft.com/office/drawing/2014/main" id="{26A7058A-6774-40F9-9601-88C0E3D29711}"/>
              </a:ext>
            </a:extLst>
          </p:cNvPr>
          <p:cNvSpPr>
            <a:spLocks noChangeArrowheads="1"/>
          </p:cNvSpPr>
          <p:nvPr/>
        </p:nvSpPr>
        <p:spPr bwMode="gray">
          <a:xfrm flipV="1">
            <a:off x="6326188" y="2327274"/>
            <a:ext cx="1934557" cy="309007"/>
          </a:xfrm>
          <a:prstGeom prst="triangle">
            <a:avLst>
              <a:gd name="adj" fmla="val 50000"/>
            </a:avLst>
          </a:prstGeom>
          <a:gradFill rotWithShape="1">
            <a:gsLst>
              <a:gs pos="0">
                <a:schemeClr val="hlink"/>
              </a:gs>
              <a:gs pos="100000">
                <a:schemeClr val="hlink">
                  <a:gamma/>
                  <a:tint val="0"/>
                  <a:invGamma/>
                </a:schemeClr>
              </a:gs>
            </a:gsLst>
            <a:lin ang="5400000" scaled="1"/>
          </a:gradFill>
          <a:ln w="9525">
            <a:noFill/>
            <a:miter lim="800000"/>
            <a:headEnd/>
            <a:tailEnd/>
          </a:ln>
          <a:effectLst/>
        </p:spPr>
        <p:txBody>
          <a:bodyPr wrap="none" anchor="ctr"/>
          <a:lstStyle/>
          <a:p>
            <a:endParaRPr lang="zh-CN" altLang="en-US"/>
          </a:p>
        </p:txBody>
      </p:sp>
    </p:spTree>
    <p:extLst>
      <p:ext uri="{BB962C8B-B14F-4D97-AF65-F5344CB8AC3E}">
        <p14:creationId xmlns:p14="http://schemas.microsoft.com/office/powerpoint/2010/main" val="257235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7562FDA-77ED-4EE7-AA4B-42BDBA96BC38}"/>
              </a:ext>
            </a:extLst>
          </p:cNvPr>
          <p:cNvSpPr>
            <a:spLocks noGrp="1"/>
          </p:cNvSpPr>
          <p:nvPr>
            <p:ph type="sldNum" sz="quarter" idx="12"/>
          </p:nvPr>
        </p:nvSpPr>
        <p:spPr/>
        <p:txBody>
          <a:bodyPr/>
          <a:lstStyle/>
          <a:p>
            <a:pPr>
              <a:defRPr/>
            </a:pPr>
            <a:fld id="{30F11AE2-8E3C-4A92-9BBF-8CC289021EE2}" type="slidenum">
              <a:rPr lang="zh-CN" altLang="en-US" smtClean="0"/>
              <a:pPr>
                <a:defRPr/>
              </a:pPr>
              <a:t>18</a:t>
            </a:fld>
            <a:endParaRPr lang="zh-CN" altLang="en-US"/>
          </a:p>
        </p:txBody>
      </p:sp>
      <p:sp>
        <p:nvSpPr>
          <p:cNvPr id="4" name="文本框 3">
            <a:extLst>
              <a:ext uri="{FF2B5EF4-FFF2-40B4-BE49-F238E27FC236}">
                <a16:creationId xmlns:a16="http://schemas.microsoft.com/office/drawing/2014/main" id="{F048EBC2-C413-4264-AD87-64C15F192D75}"/>
              </a:ext>
            </a:extLst>
          </p:cNvPr>
          <p:cNvSpPr txBox="1"/>
          <p:nvPr/>
        </p:nvSpPr>
        <p:spPr>
          <a:xfrm>
            <a:off x="467544" y="836712"/>
            <a:ext cx="475252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五、按偿还期限分类</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3FABA9DB-CAD9-4933-BB51-12D0108CEDFE}"/>
              </a:ext>
            </a:extLst>
          </p:cNvPr>
          <p:cNvSpPr txBox="1"/>
          <p:nvPr/>
        </p:nvSpPr>
        <p:spPr>
          <a:xfrm>
            <a:off x="755576" y="1415933"/>
            <a:ext cx="252028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（一）长期国债</a:t>
            </a:r>
            <a:endParaRPr lang="en-US" altLang="zh-CN" sz="24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B02A1929-0166-4483-BBF2-8D265433664D}"/>
              </a:ext>
            </a:extLst>
          </p:cNvPr>
          <p:cNvSpPr txBox="1"/>
          <p:nvPr/>
        </p:nvSpPr>
        <p:spPr>
          <a:xfrm>
            <a:off x="791580" y="1891705"/>
            <a:ext cx="7560840" cy="458908"/>
          </a:xfrm>
          <a:prstGeom prst="rect">
            <a:avLst/>
          </a:prstGeom>
          <a:noFill/>
        </p:spPr>
        <p:txBody>
          <a:bodyPr wrap="square">
            <a:spAutoFit/>
          </a:bodyPr>
          <a:lstStyle/>
          <a:p>
            <a:pPr>
              <a:lnSpc>
                <a:spcPct val="150000"/>
              </a:lnSpc>
            </a:pPr>
            <a:r>
              <a:rPr lang="zh-CN" altLang="zh-CN" sz="1800" b="1" kern="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长期国债</a:t>
            </a:r>
            <a:r>
              <a:rPr lang="en-US" altLang="zh-CN" sz="1800" kern="0" dirty="0">
                <a:solidFill>
                  <a:srgbClr val="000000"/>
                </a:solidFill>
                <a:effectLst/>
                <a:latin typeface="微软雅黑" panose="020B0503020204020204" pitchFamily="34" charset="-122"/>
                <a:ea typeface="微软雅黑" panose="020B0503020204020204" pitchFamily="34" charset="-122"/>
              </a:rPr>
              <a:t>(Treasury bonds)</a:t>
            </a:r>
            <a:r>
              <a:rPr lang="zh-CN"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是指偿还期限在</a:t>
            </a:r>
            <a:r>
              <a:rPr lang="en-US" altLang="zh-CN" sz="1800" kern="0" dirty="0">
                <a:solidFill>
                  <a:srgbClr val="000000"/>
                </a:solidFill>
                <a:effectLst/>
                <a:latin typeface="微软雅黑" panose="020B0503020204020204" pitchFamily="34" charset="-122"/>
                <a:ea typeface="微软雅黑" panose="020B0503020204020204" pitchFamily="34" charset="-122"/>
              </a:rPr>
              <a:t>10</a:t>
            </a:r>
            <a:r>
              <a:rPr lang="zh-CN"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年（含</a:t>
            </a:r>
            <a:r>
              <a:rPr lang="en-US" altLang="zh-CN" sz="1800" kern="0" dirty="0">
                <a:solidFill>
                  <a:srgbClr val="000000"/>
                </a:solidFill>
                <a:effectLst/>
                <a:latin typeface="微软雅黑" panose="020B0503020204020204" pitchFamily="34" charset="-122"/>
                <a:ea typeface="微软雅黑" panose="020B0503020204020204" pitchFamily="34" charset="-122"/>
              </a:rPr>
              <a:t>10</a:t>
            </a:r>
            <a:r>
              <a:rPr lang="zh-CN"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年）以上的国债。</a:t>
            </a:r>
            <a:endParaRPr lang="zh-CN" altLang="en-US" dirty="0">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D0558653-222B-40CE-BB87-AD96BCB746AA}"/>
                  </a:ext>
                </a:extLst>
              </p:cNvPr>
              <p:cNvSpPr txBox="1"/>
              <p:nvPr/>
            </p:nvSpPr>
            <p:spPr>
              <a:xfrm>
                <a:off x="482342" y="2492896"/>
                <a:ext cx="7848872" cy="15922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𝑃𝑉</m:t>
                      </m:r>
                      <m:r>
                        <a:rPr lang="zh-CN" altLang="en-US" i="0">
                          <a:latin typeface="Cambria Math" panose="02040503050406030204" pitchFamily="18" charset="0"/>
                        </a:rPr>
                        <m:t>=</m:t>
                      </m:r>
                      <m:nary>
                        <m:naryPr>
                          <m:chr m:val="∑"/>
                          <m:limLoc m:val="subSup"/>
                          <m:ctrlPr>
                            <a:rPr lang="zh-CN" altLang="en-US" i="1">
                              <a:latin typeface="Cambria Math" panose="02040503050406030204" pitchFamily="18" charset="0"/>
                            </a:rPr>
                          </m:ctrlPr>
                        </m:naryPr>
                        <m:sub>
                          <m:r>
                            <a:rPr lang="zh-CN" altLang="en-US" i="1">
                              <a:latin typeface="Cambria Math" panose="02040503050406030204" pitchFamily="18" charset="0"/>
                            </a:rPr>
                            <m:t>𝑡</m:t>
                          </m:r>
                          <m:r>
                            <a:rPr lang="zh-CN" altLang="en-US" i="0">
                              <a:latin typeface="Cambria Math" panose="02040503050406030204" pitchFamily="18" charset="0"/>
                            </a:rPr>
                            <m:t>=1</m:t>
                          </m:r>
                        </m:sub>
                        <m:sup>
                          <m:r>
                            <a:rPr lang="zh-CN" altLang="en-US" i="0">
                              <a:latin typeface="Cambria Math" panose="02040503050406030204" pitchFamily="18" charset="0"/>
                            </a:rPr>
                            <m:t>∞</m:t>
                          </m:r>
                        </m:sup>
                        <m:e>
                          <m:f>
                            <m:fPr>
                              <m:ctrlPr>
                                <a:rPr lang="zh-CN" altLang="en-US" i="1">
                                  <a:latin typeface="Cambria Math" panose="02040503050406030204" pitchFamily="18" charset="0"/>
                                </a:rPr>
                              </m:ctrlPr>
                            </m:fPr>
                            <m:num>
                              <m:r>
                                <a:rPr lang="zh-CN" altLang="en-US" i="0">
                                  <a:latin typeface="Cambria Math" panose="02040503050406030204" pitchFamily="18" charset="0"/>
                                </a:rPr>
                                <m:t>现金流</m:t>
                              </m:r>
                            </m:num>
                            <m:den>
                              <m:d>
                                <m:dPr>
                                  <m:endChr m:val=""/>
                                  <m:ctrlPr>
                                    <a:rPr lang="zh-CN" altLang="en-US" i="1">
                                      <a:latin typeface="Cambria Math" panose="02040503050406030204" pitchFamily="18" charset="0"/>
                                    </a:rPr>
                                  </m:ctrlPr>
                                </m:dPr>
                                <m:e>
                                  <m:r>
                                    <a:rPr lang="zh-CN" altLang="en-US" i="0">
                                      <a:latin typeface="Cambria Math" panose="02040503050406030204" pitchFamily="18" charset="0"/>
                                    </a:rPr>
                                    <m:t>1+</m:t>
                                  </m:r>
                                  <m:r>
                                    <a:rPr lang="zh-CN" altLang="en-US" i="1">
                                      <a:latin typeface="Cambria Math" panose="02040503050406030204" pitchFamily="18" charset="0"/>
                                    </a:rPr>
                                    <m:t>𝑌𝑇𝑀</m:t>
                                  </m:r>
                                  <m:sSup>
                                    <m:sSupPr>
                                      <m:ctrlPr>
                                        <a:rPr lang="zh-CN" altLang="en-US" i="1" smtClean="0">
                                          <a:latin typeface="Cambria Math" panose="02040503050406030204" pitchFamily="18" charset="0"/>
                                        </a:rPr>
                                      </m:ctrlPr>
                                    </m:sSupPr>
                                    <m:e>
                                      <m:d>
                                        <m:dPr>
                                          <m:begChr m:val=")"/>
                                          <m:endChr m:val=""/>
                                          <m:ctrlPr>
                                            <a:rPr lang="zh-CN" altLang="en-US" i="1" smtClean="0">
                                              <a:latin typeface="Cambria Math" panose="02040503050406030204" pitchFamily="18" charset="0"/>
                                            </a:rPr>
                                          </m:ctrlPr>
                                        </m:dPr>
                                        <m:e/>
                                      </m:d>
                                    </m:e>
                                    <m:sup>
                                      <m:r>
                                        <a:rPr lang="zh-CN" altLang="en-US" i="1">
                                          <a:latin typeface="Cambria Math" panose="02040503050406030204" pitchFamily="18" charset="0"/>
                                        </a:rPr>
                                        <m:t>𝑡</m:t>
                                      </m:r>
                                    </m:sup>
                                  </m:sSup>
                                </m:e>
                              </m:d>
                            </m:den>
                          </m:f>
                        </m:e>
                      </m:nary>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0">
                              <a:latin typeface="Cambria Math" panose="02040503050406030204" pitchFamily="18" charset="0"/>
                            </a:rPr>
                            <m:t>息票利</m:t>
                          </m:r>
                          <m:sSub>
                            <m:sSubPr>
                              <m:ctrlPr>
                                <a:rPr lang="zh-CN" altLang="en-US" i="1">
                                  <a:latin typeface="Cambria Math" panose="02040503050406030204" pitchFamily="18" charset="0"/>
                                </a:rPr>
                              </m:ctrlPr>
                            </m:sSubPr>
                            <m:e>
                              <m:r>
                                <a:rPr lang="zh-CN" altLang="en-US" i="0">
                                  <a:latin typeface="Cambria Math" panose="02040503050406030204" pitchFamily="18" charset="0"/>
                                </a:rPr>
                                <m:t>息</m:t>
                              </m:r>
                            </m:e>
                            <m:sub>
                              <m:r>
                                <a:rPr lang="zh-CN" altLang="en-US" i="0">
                                  <a:latin typeface="Cambria Math" panose="02040503050406030204" pitchFamily="18" charset="0"/>
                                </a:rPr>
                                <m:t>1</m:t>
                              </m:r>
                            </m:sub>
                          </m:sSub>
                        </m:num>
                        <m:den>
                          <m:d>
                            <m:dPr>
                              <m:endChr m:val=""/>
                              <m:ctrlPr>
                                <a:rPr lang="zh-CN" altLang="en-US" i="1">
                                  <a:latin typeface="Cambria Math" panose="02040503050406030204" pitchFamily="18" charset="0"/>
                                </a:rPr>
                              </m:ctrlPr>
                            </m:dPr>
                            <m:e>
                              <m:r>
                                <a:rPr lang="zh-CN" altLang="en-US" i="0">
                                  <a:latin typeface="Cambria Math" panose="02040503050406030204" pitchFamily="18" charset="0"/>
                                </a:rPr>
                                <m:t>1+</m:t>
                              </m:r>
                              <m:r>
                                <a:rPr lang="zh-CN" altLang="en-US" i="1">
                                  <a:latin typeface="Cambria Math" panose="02040503050406030204" pitchFamily="18" charset="0"/>
                                </a:rPr>
                                <m:t>𝑌𝑇𝑀</m:t>
                              </m:r>
                              <m:sSup>
                                <m:sSupPr>
                                  <m:ctrlPr>
                                    <a:rPr lang="zh-CN" altLang="en-US" i="1">
                                      <a:latin typeface="Cambria Math" panose="02040503050406030204" pitchFamily="18" charset="0"/>
                                    </a:rPr>
                                  </m:ctrlPr>
                                </m:sSupPr>
                                <m:e>
                                  <m:d>
                                    <m:dPr>
                                      <m:begChr m:val=")"/>
                                      <m:endChr m:val=""/>
                                      <m:ctrlPr>
                                        <a:rPr lang="zh-CN" altLang="en-US" i="1">
                                          <a:latin typeface="Cambria Math" panose="02040503050406030204" pitchFamily="18" charset="0"/>
                                        </a:rPr>
                                      </m:ctrlPr>
                                    </m:dPr>
                                    <m:e/>
                                  </m:d>
                                </m:e>
                                <m:sup>
                                  <m:r>
                                    <a:rPr lang="zh-CN" altLang="en-US" i="0">
                                      <a:latin typeface="Cambria Math" panose="02040503050406030204" pitchFamily="18" charset="0"/>
                                    </a:rPr>
                                    <m:t>1</m:t>
                                  </m:r>
                                </m:sup>
                              </m:sSup>
                            </m:e>
                          </m:d>
                        </m:den>
                      </m:f>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0">
                              <a:latin typeface="Cambria Math" panose="02040503050406030204" pitchFamily="18" charset="0"/>
                            </a:rPr>
                            <m:t>息票利</m:t>
                          </m:r>
                          <m:sSub>
                            <m:sSubPr>
                              <m:ctrlPr>
                                <a:rPr lang="zh-CN" altLang="en-US" i="1">
                                  <a:latin typeface="Cambria Math" panose="02040503050406030204" pitchFamily="18" charset="0"/>
                                </a:rPr>
                              </m:ctrlPr>
                            </m:sSubPr>
                            <m:e>
                              <m:r>
                                <a:rPr lang="zh-CN" altLang="en-US" i="0">
                                  <a:latin typeface="Cambria Math" panose="02040503050406030204" pitchFamily="18" charset="0"/>
                                </a:rPr>
                                <m:t>息</m:t>
                              </m:r>
                            </m:e>
                            <m:sub>
                              <m:r>
                                <a:rPr lang="zh-CN" altLang="en-US" i="0">
                                  <a:latin typeface="Cambria Math" panose="02040503050406030204" pitchFamily="18" charset="0"/>
                                </a:rPr>
                                <m:t>2</m:t>
                              </m:r>
                            </m:sub>
                          </m:sSub>
                        </m:num>
                        <m:den>
                          <m:d>
                            <m:dPr>
                              <m:endChr m:val=""/>
                              <m:ctrlPr>
                                <a:rPr lang="zh-CN" altLang="en-US" i="1">
                                  <a:latin typeface="Cambria Math" panose="02040503050406030204" pitchFamily="18" charset="0"/>
                                </a:rPr>
                              </m:ctrlPr>
                            </m:dPr>
                            <m:e>
                              <m:r>
                                <a:rPr lang="zh-CN" altLang="en-US" i="0">
                                  <a:latin typeface="Cambria Math" panose="02040503050406030204" pitchFamily="18" charset="0"/>
                                </a:rPr>
                                <m:t>1+</m:t>
                              </m:r>
                              <m:r>
                                <a:rPr lang="zh-CN" altLang="en-US" i="1">
                                  <a:latin typeface="Cambria Math" panose="02040503050406030204" pitchFamily="18" charset="0"/>
                                </a:rPr>
                                <m:t>𝑌𝑇𝑀</m:t>
                              </m:r>
                              <m:sSup>
                                <m:sSupPr>
                                  <m:ctrlPr>
                                    <a:rPr lang="zh-CN" altLang="en-US" i="1">
                                      <a:latin typeface="Cambria Math" panose="02040503050406030204" pitchFamily="18" charset="0"/>
                                    </a:rPr>
                                  </m:ctrlPr>
                                </m:sSupPr>
                                <m:e>
                                  <m:d>
                                    <m:dPr>
                                      <m:begChr m:val=")"/>
                                      <m:endChr m:val=""/>
                                      <m:ctrlPr>
                                        <a:rPr lang="zh-CN" altLang="en-US" i="1">
                                          <a:latin typeface="Cambria Math" panose="02040503050406030204" pitchFamily="18" charset="0"/>
                                        </a:rPr>
                                      </m:ctrlPr>
                                    </m:dPr>
                                    <m:e/>
                                  </m:d>
                                </m:e>
                                <m:sup>
                                  <m:r>
                                    <a:rPr lang="zh-CN" altLang="en-US" i="0">
                                      <a:latin typeface="Cambria Math" panose="02040503050406030204" pitchFamily="18" charset="0"/>
                                    </a:rPr>
                                    <m:t>2</m:t>
                                  </m:r>
                                </m:sup>
                              </m:sSup>
                            </m:e>
                          </m:d>
                        </m:den>
                      </m:f>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0">
                              <a:latin typeface="Cambria Math" panose="02040503050406030204" pitchFamily="18" charset="0"/>
                            </a:rPr>
                            <m:t>息票利</m:t>
                          </m:r>
                          <m:sSub>
                            <m:sSubPr>
                              <m:ctrlPr>
                                <a:rPr lang="zh-CN" altLang="en-US" i="1">
                                  <a:latin typeface="Cambria Math" panose="02040503050406030204" pitchFamily="18" charset="0"/>
                                </a:rPr>
                              </m:ctrlPr>
                            </m:sSubPr>
                            <m:e>
                              <m:r>
                                <a:rPr lang="zh-CN" altLang="en-US" i="0">
                                  <a:latin typeface="Cambria Math" panose="02040503050406030204" pitchFamily="18" charset="0"/>
                                </a:rPr>
                                <m:t>息</m:t>
                              </m:r>
                            </m:e>
                            <m:sub>
                              <m:r>
                                <a:rPr lang="zh-CN" altLang="en-US" i="0">
                                  <a:latin typeface="Cambria Math" panose="02040503050406030204" pitchFamily="18" charset="0"/>
                                </a:rPr>
                                <m:t>3</m:t>
                              </m:r>
                            </m:sub>
                          </m:sSub>
                        </m:num>
                        <m:den>
                          <m:d>
                            <m:dPr>
                              <m:endChr m:val=""/>
                              <m:ctrlPr>
                                <a:rPr lang="zh-CN" altLang="en-US" i="1">
                                  <a:latin typeface="Cambria Math" panose="02040503050406030204" pitchFamily="18" charset="0"/>
                                </a:rPr>
                              </m:ctrlPr>
                            </m:dPr>
                            <m:e>
                              <m:r>
                                <a:rPr lang="zh-CN" altLang="en-US" i="0">
                                  <a:latin typeface="Cambria Math" panose="02040503050406030204" pitchFamily="18" charset="0"/>
                                </a:rPr>
                                <m:t>1+</m:t>
                              </m:r>
                              <m:r>
                                <a:rPr lang="zh-CN" altLang="en-US" i="1">
                                  <a:latin typeface="Cambria Math" panose="02040503050406030204" pitchFamily="18" charset="0"/>
                                </a:rPr>
                                <m:t>𝑌𝑇𝑀</m:t>
                              </m:r>
                              <m:sSup>
                                <m:sSupPr>
                                  <m:ctrlPr>
                                    <a:rPr lang="zh-CN" altLang="en-US" i="1">
                                      <a:latin typeface="Cambria Math" panose="02040503050406030204" pitchFamily="18" charset="0"/>
                                    </a:rPr>
                                  </m:ctrlPr>
                                </m:sSupPr>
                                <m:e>
                                  <m:d>
                                    <m:dPr>
                                      <m:begChr m:val=")"/>
                                      <m:endChr m:val=""/>
                                      <m:ctrlPr>
                                        <a:rPr lang="zh-CN" altLang="en-US" i="1">
                                          <a:latin typeface="Cambria Math" panose="02040503050406030204" pitchFamily="18" charset="0"/>
                                        </a:rPr>
                                      </m:ctrlPr>
                                    </m:dPr>
                                    <m:e/>
                                  </m:d>
                                </m:e>
                                <m:sup>
                                  <m:r>
                                    <a:rPr lang="zh-CN" altLang="en-US" i="0">
                                      <a:latin typeface="Cambria Math" panose="02040503050406030204" pitchFamily="18" charset="0"/>
                                    </a:rPr>
                                    <m:t>3</m:t>
                                  </m:r>
                                </m:sup>
                              </m:sSup>
                            </m:e>
                          </m:d>
                        </m:den>
                      </m:f>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0">
                              <a:latin typeface="Cambria Math" panose="02040503050406030204" pitchFamily="18" charset="0"/>
                            </a:rPr>
                            <m:t>息票利息</m:t>
                          </m:r>
                        </m:num>
                        <m:den>
                          <m:r>
                            <a:rPr lang="zh-CN" altLang="en-US" i="1">
                              <a:latin typeface="Cambria Math" panose="02040503050406030204" pitchFamily="18" charset="0"/>
                            </a:rPr>
                            <m:t>𝑌𝑇𝑀</m:t>
                          </m:r>
                        </m:den>
                      </m:f>
                    </m:oMath>
                  </m:oMathPara>
                </a14:m>
                <a:endParaRPr lang="zh-CN" altLang="en-US" dirty="0"/>
              </a:p>
            </p:txBody>
          </p:sp>
        </mc:Choice>
        <mc:Fallback xmlns="">
          <p:sp>
            <p:nvSpPr>
              <p:cNvPr id="10" name="文本框 9">
                <a:extLst>
                  <a:ext uri="{FF2B5EF4-FFF2-40B4-BE49-F238E27FC236}">
                    <a16:creationId xmlns:a16="http://schemas.microsoft.com/office/drawing/2014/main" id="{D0558653-222B-40CE-BB87-AD96BCB746AA}"/>
                  </a:ext>
                </a:extLst>
              </p:cNvPr>
              <p:cNvSpPr txBox="1">
                <a:spLocks noRot="1" noChangeAspect="1" noMove="1" noResize="1" noEditPoints="1" noAdjustHandles="1" noChangeArrowheads="1" noChangeShapeType="1" noTextEdit="1"/>
              </p:cNvSpPr>
              <p:nvPr/>
            </p:nvSpPr>
            <p:spPr>
              <a:xfrm>
                <a:off x="482342" y="2492896"/>
                <a:ext cx="7848872" cy="1592231"/>
              </a:xfrm>
              <a:prstGeom prst="rect">
                <a:avLst/>
              </a:prstGeom>
              <a:blipFill>
                <a:blip r:embed="rId2"/>
                <a:stretch>
                  <a:fillRect/>
                </a:stretch>
              </a:blipFill>
            </p:spPr>
            <p:txBody>
              <a:bodyPr/>
              <a:lstStyle/>
              <a:p>
                <a:r>
                  <a:rPr lang="zh-CN" altLang="en-US">
                    <a:noFill/>
                  </a:rPr>
                  <a:t> </a:t>
                </a:r>
              </a:p>
            </p:txBody>
          </p:sp>
        </mc:Fallback>
      </mc:AlternateContent>
      <p:sp>
        <p:nvSpPr>
          <p:cNvPr id="12" name="文本框 11">
            <a:extLst>
              <a:ext uri="{FF2B5EF4-FFF2-40B4-BE49-F238E27FC236}">
                <a16:creationId xmlns:a16="http://schemas.microsoft.com/office/drawing/2014/main" id="{09F5AB3C-E418-40FC-BEA8-2A2674DB3CEF}"/>
              </a:ext>
            </a:extLst>
          </p:cNvPr>
          <p:cNvSpPr txBox="1"/>
          <p:nvPr/>
        </p:nvSpPr>
        <p:spPr>
          <a:xfrm>
            <a:off x="481353" y="4653136"/>
            <a:ext cx="8153671" cy="708335"/>
          </a:xfrm>
          <a:prstGeom prst="rect">
            <a:avLst/>
          </a:prstGeom>
          <a:noFill/>
        </p:spPr>
        <p:txBody>
          <a:bodyPr wrap="square">
            <a:spAutoFit/>
          </a:bodyPr>
          <a:lstStyle/>
          <a:p>
            <a:pPr indent="267970" algn="l">
              <a:lnSpc>
                <a:spcPts val="2500"/>
              </a:lnSpc>
              <a:spcAft>
                <a:spcPts val="1000"/>
              </a:spcAft>
            </a:pPr>
            <a:r>
              <a:rPr lang="en-US" altLang="zh-CN" b="1" kern="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b="1" kern="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中期国债</a:t>
            </a: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(Treasury notes)</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是指偿还期限在</a:t>
            </a: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年（含</a:t>
            </a: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年）以上、</a:t>
            </a: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10</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年以下的国债。</a:t>
            </a:r>
          </a:p>
        </p:txBody>
      </p:sp>
      <p:sp>
        <p:nvSpPr>
          <p:cNvPr id="13" name="文本框 12">
            <a:extLst>
              <a:ext uri="{FF2B5EF4-FFF2-40B4-BE49-F238E27FC236}">
                <a16:creationId xmlns:a16="http://schemas.microsoft.com/office/drawing/2014/main" id="{F9FA9CC8-E1DA-422A-938A-67D2D9DDE034}"/>
              </a:ext>
            </a:extLst>
          </p:cNvPr>
          <p:cNvSpPr txBox="1"/>
          <p:nvPr/>
        </p:nvSpPr>
        <p:spPr>
          <a:xfrm>
            <a:off x="791580" y="4214225"/>
            <a:ext cx="252028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（二）中期国债</a:t>
            </a:r>
            <a:endParaRPr lang="en-US" altLang="zh-CN" sz="2400" b="1" dirty="0">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id="{39DB66FC-01E4-46BE-91BC-C44BCEA97959}"/>
              </a:ext>
            </a:extLst>
          </p:cNvPr>
          <p:cNvSpPr txBox="1"/>
          <p:nvPr/>
        </p:nvSpPr>
        <p:spPr>
          <a:xfrm>
            <a:off x="467544" y="5892581"/>
            <a:ext cx="7992888" cy="708335"/>
          </a:xfrm>
          <a:prstGeom prst="rect">
            <a:avLst/>
          </a:prstGeom>
          <a:noFill/>
        </p:spPr>
        <p:txBody>
          <a:bodyPr wrap="square">
            <a:spAutoFit/>
          </a:bodyPr>
          <a:lstStyle/>
          <a:p>
            <a:pPr>
              <a:lnSpc>
                <a:spcPts val="2500"/>
              </a:lnSpc>
            </a:pP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b="1" kern="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短期国债</a:t>
            </a: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(Treasury bills)</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是指偿还期限为</a:t>
            </a:r>
            <a:r>
              <a:rPr lang="en-US"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年以内的国债，又称为国库券。它具有周转期短及流动性大的特征，在货币市场上占有重要地位。</a:t>
            </a:r>
            <a:endParaRPr lang="zh-CN" altLang="en-US"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文本框 15">
            <a:extLst>
              <a:ext uri="{FF2B5EF4-FFF2-40B4-BE49-F238E27FC236}">
                <a16:creationId xmlns:a16="http://schemas.microsoft.com/office/drawing/2014/main" id="{C56E3F7F-FCA8-43A3-B1F5-BE21B5E4E395}"/>
              </a:ext>
            </a:extLst>
          </p:cNvPr>
          <p:cNvSpPr txBox="1"/>
          <p:nvPr/>
        </p:nvSpPr>
        <p:spPr>
          <a:xfrm>
            <a:off x="791580" y="5453408"/>
            <a:ext cx="252028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（三）短期国债</a:t>
            </a:r>
            <a:endParaRPr lang="en-US" altLang="zh-CN"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8997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7A8E496-EFD6-462C-B148-F36C944AD44C}"/>
              </a:ext>
            </a:extLst>
          </p:cNvPr>
          <p:cNvSpPr>
            <a:spLocks noGrp="1"/>
          </p:cNvSpPr>
          <p:nvPr>
            <p:ph type="sldNum" sz="quarter" idx="12"/>
          </p:nvPr>
        </p:nvSpPr>
        <p:spPr/>
        <p:txBody>
          <a:bodyPr/>
          <a:lstStyle/>
          <a:p>
            <a:pPr>
              <a:defRPr/>
            </a:pPr>
            <a:fld id="{30F11AE2-8E3C-4A92-9BBF-8CC289021EE2}" type="slidenum">
              <a:rPr lang="zh-CN" altLang="en-US" smtClean="0"/>
              <a:pPr>
                <a:defRPr/>
              </a:pPr>
              <a:t>19</a:t>
            </a:fld>
            <a:endParaRPr lang="zh-CN" altLang="en-US"/>
          </a:p>
        </p:txBody>
      </p:sp>
      <p:sp>
        <p:nvSpPr>
          <p:cNvPr id="4" name="文本框 3">
            <a:extLst>
              <a:ext uri="{FF2B5EF4-FFF2-40B4-BE49-F238E27FC236}">
                <a16:creationId xmlns:a16="http://schemas.microsoft.com/office/drawing/2014/main" id="{1EBBEB82-F8C8-4B2D-9C51-43D840970A10}"/>
              </a:ext>
            </a:extLst>
          </p:cNvPr>
          <p:cNvSpPr txBox="1"/>
          <p:nvPr/>
        </p:nvSpPr>
        <p:spPr>
          <a:xfrm>
            <a:off x="467544" y="836712"/>
            <a:ext cx="475252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六、按债券形态分类</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67A31AC3-D344-4BFB-B165-83B0F5235D2F}"/>
              </a:ext>
            </a:extLst>
          </p:cNvPr>
          <p:cNvSpPr txBox="1"/>
          <p:nvPr/>
        </p:nvSpPr>
        <p:spPr>
          <a:xfrm>
            <a:off x="755576" y="1415933"/>
            <a:ext cx="39604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a:t>
            </a:r>
            <a:r>
              <a:rPr lang="zh-CN" altLang="zh-CN" sz="2400" b="1" dirty="0">
                <a:latin typeface="微软雅黑" panose="020B0503020204020204" pitchFamily="34" charset="-122"/>
                <a:ea typeface="微软雅黑" panose="020B0503020204020204" pitchFamily="34" charset="-122"/>
              </a:rPr>
              <a:t>无记名（实物）国债</a:t>
            </a:r>
            <a:endParaRPr lang="en-US" altLang="zh-CN" sz="24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6DAF4254-23A2-4900-B4AF-5031958BEF74}"/>
              </a:ext>
            </a:extLst>
          </p:cNvPr>
          <p:cNvSpPr txBox="1"/>
          <p:nvPr/>
        </p:nvSpPr>
        <p:spPr>
          <a:xfrm>
            <a:off x="777276" y="1844824"/>
            <a:ext cx="3726656" cy="861774"/>
          </a:xfrm>
          <a:prstGeom prst="rect">
            <a:avLst/>
          </a:prstGeom>
          <a:noFill/>
        </p:spPr>
        <p:txBody>
          <a:bodyPr wrap="square">
            <a:spAutoFit/>
          </a:bodyPr>
          <a:lstStyle/>
          <a:p>
            <a:pPr algn="just"/>
            <a:r>
              <a:rPr lang="en-US" altLang="zh-CN" sz="18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无记名国债是一种实物债券，以实物券的形式记录债权，面值不等，不记名，不挂失，可上市流通。</a:t>
            </a:r>
            <a:endParaRPr lang="zh-CN" altLang="en-US" dirty="0">
              <a:latin typeface="微软雅黑" panose="020B0503020204020204" pitchFamily="34" charset="-122"/>
              <a:ea typeface="微软雅黑" panose="020B0503020204020204" pitchFamily="34" charset="-122"/>
            </a:endParaRPr>
          </a:p>
        </p:txBody>
      </p:sp>
      <p:pic>
        <p:nvPicPr>
          <p:cNvPr id="10" name="图片 9">
            <a:extLst>
              <a:ext uri="{FF2B5EF4-FFF2-40B4-BE49-F238E27FC236}">
                <a16:creationId xmlns:a16="http://schemas.microsoft.com/office/drawing/2014/main" id="{884F5DC5-82C9-4C94-B5B7-863FCABE28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703047"/>
            <a:ext cx="4105982" cy="2005873"/>
          </a:xfrm>
          <a:prstGeom prst="rect">
            <a:avLst/>
          </a:prstGeom>
        </p:spPr>
      </p:pic>
      <p:sp>
        <p:nvSpPr>
          <p:cNvPr id="11" name="文本框 10">
            <a:extLst>
              <a:ext uri="{FF2B5EF4-FFF2-40B4-BE49-F238E27FC236}">
                <a16:creationId xmlns:a16="http://schemas.microsoft.com/office/drawing/2014/main" id="{9EE671B5-3B73-49BE-A920-499FF19F5EC3}"/>
              </a:ext>
            </a:extLst>
          </p:cNvPr>
          <p:cNvSpPr txBox="1"/>
          <p:nvPr/>
        </p:nvSpPr>
        <p:spPr>
          <a:xfrm>
            <a:off x="755576" y="2708920"/>
            <a:ext cx="39604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（二）储蓄</a:t>
            </a:r>
            <a:r>
              <a:rPr lang="zh-CN" altLang="zh-CN" sz="2400" b="1" dirty="0">
                <a:latin typeface="微软雅黑" panose="020B0503020204020204" pitchFamily="34" charset="-122"/>
                <a:ea typeface="微软雅黑" panose="020B0503020204020204" pitchFamily="34" charset="-122"/>
              </a:rPr>
              <a:t>国债</a:t>
            </a:r>
            <a:endParaRPr lang="en-US" altLang="zh-CN" sz="2400" b="1" dirty="0">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23E3B737-E4D6-4F32-9339-65B57D65BBE5}"/>
              </a:ext>
            </a:extLst>
          </p:cNvPr>
          <p:cNvSpPr txBox="1"/>
          <p:nvPr/>
        </p:nvSpPr>
        <p:spPr>
          <a:xfrm>
            <a:off x="767410" y="3215878"/>
            <a:ext cx="3948605" cy="1569660"/>
          </a:xfrm>
          <a:prstGeom prst="rect">
            <a:avLst/>
          </a:prstGeom>
          <a:noFill/>
        </p:spPr>
        <p:txBody>
          <a:bodyPr wrap="square">
            <a:spAutoFit/>
          </a:bodyPr>
          <a:lstStyle/>
          <a:p>
            <a:pPr indent="266700" algn="l"/>
            <a:r>
              <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储蓄国债（</a:t>
            </a:r>
            <a:r>
              <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savings bond</a:t>
            </a:r>
            <a:r>
              <a:rPr lang="zh-CN"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）指专门吸收居民储蓄资金的债券，它属于不可转让公债，没有流通市场，如果不愿持有到期，则只能通过提前兑取的方式获得现金。在我国，目前储蓄国债分为两类，一是凭证式国债；二是电子式储蓄国债</a:t>
            </a:r>
            <a:r>
              <a:rPr lang="zh-CN" altLang="en-US"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5" name="文本框 14">
            <a:extLst>
              <a:ext uri="{FF2B5EF4-FFF2-40B4-BE49-F238E27FC236}">
                <a16:creationId xmlns:a16="http://schemas.microsoft.com/office/drawing/2014/main" id="{4C1C3FA9-C114-4E8C-9BF2-A49DDE84924B}"/>
              </a:ext>
            </a:extLst>
          </p:cNvPr>
          <p:cNvSpPr txBox="1"/>
          <p:nvPr/>
        </p:nvSpPr>
        <p:spPr>
          <a:xfrm>
            <a:off x="6156176" y="2636912"/>
            <a:ext cx="1656184" cy="307777"/>
          </a:xfrm>
          <a:prstGeom prst="rect">
            <a:avLst/>
          </a:prstGeom>
          <a:noFill/>
        </p:spPr>
        <p:txBody>
          <a:bodyPr wrap="square">
            <a:spAutoFit/>
          </a:bodyPr>
          <a:lstStyle/>
          <a:p>
            <a:pPr algn="ctr"/>
            <a:r>
              <a:rPr lang="zh-CN" altLang="en-US" sz="14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图：</a:t>
            </a:r>
            <a:r>
              <a:rPr lang="zh-CN" altLang="zh-CN" sz="14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实物国债券</a:t>
            </a:r>
            <a:endParaRPr lang="zh-CN" altLang="en-US" sz="1400" dirty="0">
              <a:latin typeface="微软雅黑" panose="020B0503020204020204" pitchFamily="34" charset="-122"/>
              <a:ea typeface="微软雅黑" panose="020B0503020204020204" pitchFamily="34" charset="-122"/>
            </a:endParaRPr>
          </a:p>
        </p:txBody>
      </p:sp>
      <p:pic>
        <p:nvPicPr>
          <p:cNvPr id="18" name="图片 17">
            <a:extLst>
              <a:ext uri="{FF2B5EF4-FFF2-40B4-BE49-F238E27FC236}">
                <a16:creationId xmlns:a16="http://schemas.microsoft.com/office/drawing/2014/main" id="{5C703DE8-724F-45B4-9D91-B04E8742BCC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575078" y="3121601"/>
            <a:ext cx="2675890" cy="1502410"/>
          </a:xfrm>
          <a:prstGeom prst="rect">
            <a:avLst/>
          </a:prstGeom>
          <a:noFill/>
          <a:ln>
            <a:noFill/>
          </a:ln>
        </p:spPr>
      </p:pic>
      <p:sp>
        <p:nvSpPr>
          <p:cNvPr id="20" name="文本框 19">
            <a:extLst>
              <a:ext uri="{FF2B5EF4-FFF2-40B4-BE49-F238E27FC236}">
                <a16:creationId xmlns:a16="http://schemas.microsoft.com/office/drawing/2014/main" id="{78E0B222-A574-4591-A7BB-A368322D2891}"/>
              </a:ext>
            </a:extLst>
          </p:cNvPr>
          <p:cNvSpPr txBox="1"/>
          <p:nvPr/>
        </p:nvSpPr>
        <p:spPr>
          <a:xfrm>
            <a:off x="809089" y="5229200"/>
            <a:ext cx="7363311" cy="1451679"/>
          </a:xfrm>
          <a:prstGeom prst="rect">
            <a:avLst/>
          </a:prstGeom>
          <a:noFill/>
        </p:spPr>
        <p:txBody>
          <a:bodyPr wrap="square">
            <a:spAutoFit/>
          </a:bodyPr>
          <a:lstStyle/>
          <a:p>
            <a:pPr indent="266700" algn="l">
              <a:spcAft>
                <a:spcPts val="1000"/>
              </a:spcAft>
            </a:pPr>
            <a:r>
              <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记账式国债是指财政部通过记账式国债承销团向社会各类投资者发行的以电子方式记录债权的可流通国债。</a:t>
            </a:r>
            <a:endPar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l">
              <a:spcAft>
                <a:spcPts val="1000"/>
              </a:spcAft>
            </a:pPr>
            <a:r>
              <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主要特点有：（</a:t>
            </a:r>
            <a:r>
              <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）通过无纸化方式发行的、以电脑记账方式记录债权，可以记名、挂失。由于记账式国债的发行和交易均无纸化，所以效率高、成本低，交易安全。（</a:t>
            </a:r>
            <a:r>
              <a:rPr lang="en-US"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6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）可以上市交易。</a:t>
            </a:r>
          </a:p>
        </p:txBody>
      </p:sp>
      <p:sp>
        <p:nvSpPr>
          <p:cNvPr id="21" name="文本框 20">
            <a:extLst>
              <a:ext uri="{FF2B5EF4-FFF2-40B4-BE49-F238E27FC236}">
                <a16:creationId xmlns:a16="http://schemas.microsoft.com/office/drawing/2014/main" id="{599218BC-A50A-4CF4-A725-BA24D15ACC5F}"/>
              </a:ext>
            </a:extLst>
          </p:cNvPr>
          <p:cNvSpPr txBox="1"/>
          <p:nvPr/>
        </p:nvSpPr>
        <p:spPr>
          <a:xfrm>
            <a:off x="767411" y="4797152"/>
            <a:ext cx="39604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（三）记账式</a:t>
            </a:r>
            <a:r>
              <a:rPr lang="zh-CN" altLang="zh-CN" sz="2400" b="1" dirty="0">
                <a:latin typeface="微软雅黑" panose="020B0503020204020204" pitchFamily="34" charset="-122"/>
                <a:ea typeface="微软雅黑" panose="020B0503020204020204" pitchFamily="34" charset="-122"/>
              </a:rPr>
              <a:t>国债</a:t>
            </a:r>
            <a:endParaRPr lang="en-US" altLang="zh-CN" sz="2400" b="1" dirty="0">
              <a:latin typeface="微软雅黑" panose="020B0503020204020204" pitchFamily="34" charset="-122"/>
              <a:ea typeface="微软雅黑" panose="020B0503020204020204" pitchFamily="34" charset="-122"/>
            </a:endParaRPr>
          </a:p>
        </p:txBody>
      </p:sp>
      <p:sp>
        <p:nvSpPr>
          <p:cNvPr id="22" name="文本框 21">
            <a:extLst>
              <a:ext uri="{FF2B5EF4-FFF2-40B4-BE49-F238E27FC236}">
                <a16:creationId xmlns:a16="http://schemas.microsoft.com/office/drawing/2014/main" id="{0E1FCFF8-7772-49A3-9755-2C8ECEB2A320}"/>
              </a:ext>
            </a:extLst>
          </p:cNvPr>
          <p:cNvSpPr txBox="1"/>
          <p:nvPr/>
        </p:nvSpPr>
        <p:spPr>
          <a:xfrm>
            <a:off x="5738545" y="4673334"/>
            <a:ext cx="2348956" cy="307777"/>
          </a:xfrm>
          <a:prstGeom prst="rect">
            <a:avLst/>
          </a:prstGeom>
          <a:noFill/>
        </p:spPr>
        <p:txBody>
          <a:bodyPr wrap="square">
            <a:spAutoFit/>
          </a:bodyPr>
          <a:lstStyle/>
          <a:p>
            <a:pPr algn="ctr"/>
            <a:r>
              <a:rPr lang="zh-CN" altLang="en-US" sz="140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图：</a:t>
            </a:r>
            <a:r>
              <a:rPr lang="zh-CN" altLang="zh-CN"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凭证式国债收款凭证</a:t>
            </a:r>
            <a:endParaRPr lang="zh-CN" altLang="en-US" sz="1400"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411078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7950D07-2778-4503-A392-F4E0AEC219BA}" type="slidenum">
              <a:rPr lang="zh-CN" altLang="en-US" smtClean="0"/>
              <a:pPr>
                <a:defRPr/>
              </a:pPr>
              <a:t>2</a:t>
            </a:fld>
            <a:endParaRPr lang="zh-CN" altLang="en-US"/>
          </a:p>
        </p:txBody>
      </p:sp>
      <p:grpSp>
        <p:nvGrpSpPr>
          <p:cNvPr id="31" name="组合 34"/>
          <p:cNvGrpSpPr>
            <a:grpSpLocks/>
          </p:cNvGrpSpPr>
          <p:nvPr/>
        </p:nvGrpSpPr>
        <p:grpSpPr bwMode="auto">
          <a:xfrm>
            <a:off x="1881854" y="1988840"/>
            <a:ext cx="5380292" cy="673156"/>
            <a:chOff x="3779912" y="1777380"/>
            <a:chExt cx="4896544" cy="435842"/>
          </a:xfrm>
        </p:grpSpPr>
        <p:sp>
          <p:nvSpPr>
            <p:cNvPr id="32" name="矩形 31"/>
            <p:cNvSpPr/>
            <p:nvPr/>
          </p:nvSpPr>
          <p:spPr>
            <a:xfrm>
              <a:off x="3779912" y="1777380"/>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3" name="矩形 32"/>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1</a:t>
              </a:r>
              <a:endParaRPr lang="zh-CN" altLang="en-US" sz="2400" b="1" kern="0" dirty="0">
                <a:solidFill>
                  <a:sysClr val="window" lastClr="FFFFFF"/>
                </a:solidFill>
                <a:latin typeface="Broadway" pitchFamily="82" charset="0"/>
                <a:ea typeface="微软雅黑"/>
              </a:endParaRPr>
            </a:p>
          </p:txBody>
        </p:sp>
        <p:sp>
          <p:nvSpPr>
            <p:cNvPr id="34" name="TextBox 5"/>
            <p:cNvSpPr txBox="1"/>
            <p:nvPr/>
          </p:nvSpPr>
          <p:spPr>
            <a:xfrm>
              <a:off x="4313850" y="1824002"/>
              <a:ext cx="4076945"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国债要素</a:t>
              </a:r>
            </a:p>
          </p:txBody>
        </p:sp>
      </p:grpSp>
      <p:grpSp>
        <p:nvGrpSpPr>
          <p:cNvPr id="35" name="组合 34"/>
          <p:cNvGrpSpPr>
            <a:grpSpLocks/>
          </p:cNvGrpSpPr>
          <p:nvPr/>
        </p:nvGrpSpPr>
        <p:grpSpPr bwMode="auto">
          <a:xfrm>
            <a:off x="1881854" y="3331903"/>
            <a:ext cx="5380291" cy="673161"/>
            <a:chOff x="3779912" y="1777377"/>
            <a:chExt cx="4896544" cy="435845"/>
          </a:xfrm>
        </p:grpSpPr>
        <p:sp>
          <p:nvSpPr>
            <p:cNvPr id="36" name="矩形 35"/>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37" name="矩形 36"/>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2</a:t>
              </a:r>
              <a:endParaRPr lang="zh-CN" altLang="en-US" sz="2400" b="1" kern="0" dirty="0">
                <a:solidFill>
                  <a:sysClr val="window" lastClr="FFFFFF"/>
                </a:solidFill>
                <a:latin typeface="Broadway" pitchFamily="82" charset="0"/>
                <a:ea typeface="微软雅黑"/>
              </a:endParaRPr>
            </a:p>
          </p:txBody>
        </p:sp>
        <p:sp>
          <p:nvSpPr>
            <p:cNvPr id="38" name="TextBox 9"/>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国债的分类</a:t>
              </a:r>
            </a:p>
          </p:txBody>
        </p:sp>
      </p:grpSp>
      <p:grpSp>
        <p:nvGrpSpPr>
          <p:cNvPr id="11" name="组合 10">
            <a:extLst>
              <a:ext uri="{FF2B5EF4-FFF2-40B4-BE49-F238E27FC236}">
                <a16:creationId xmlns:a16="http://schemas.microsoft.com/office/drawing/2014/main" id="{A02F0C24-FF11-46F7-B887-9027A535598C}"/>
              </a:ext>
            </a:extLst>
          </p:cNvPr>
          <p:cNvGrpSpPr>
            <a:grpSpLocks/>
          </p:cNvGrpSpPr>
          <p:nvPr/>
        </p:nvGrpSpPr>
        <p:grpSpPr bwMode="auto">
          <a:xfrm>
            <a:off x="1881854" y="4700055"/>
            <a:ext cx="5380291" cy="673161"/>
            <a:chOff x="3779912" y="1777377"/>
            <a:chExt cx="4896544" cy="435845"/>
          </a:xfrm>
        </p:grpSpPr>
        <p:sp>
          <p:nvSpPr>
            <p:cNvPr id="12" name="矩形 11">
              <a:extLst>
                <a:ext uri="{FF2B5EF4-FFF2-40B4-BE49-F238E27FC236}">
                  <a16:creationId xmlns:a16="http://schemas.microsoft.com/office/drawing/2014/main" id="{269986A7-761E-4283-BADE-29C7E0C7AA48}"/>
                </a:ext>
              </a:extLst>
            </p:cNvPr>
            <p:cNvSpPr/>
            <p:nvPr/>
          </p:nvSpPr>
          <p:spPr>
            <a:xfrm>
              <a:off x="3779912" y="1777377"/>
              <a:ext cx="4896544" cy="432320"/>
            </a:xfrm>
            <a:prstGeom prst="rect">
              <a:avLst/>
            </a:prstGeom>
            <a:ln>
              <a:solidFill>
                <a:srgbClr val="88323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b="1" kern="0">
                <a:solidFill>
                  <a:sysClr val="window" lastClr="FFFFFF"/>
                </a:solidFill>
                <a:ea typeface="微软雅黑"/>
              </a:endParaRPr>
            </a:p>
          </p:txBody>
        </p:sp>
        <p:sp>
          <p:nvSpPr>
            <p:cNvPr id="13" name="矩形 12">
              <a:extLst>
                <a:ext uri="{FF2B5EF4-FFF2-40B4-BE49-F238E27FC236}">
                  <a16:creationId xmlns:a16="http://schemas.microsoft.com/office/drawing/2014/main" id="{07E2160B-B141-442F-AF59-21A1EC527E40}"/>
                </a:ext>
              </a:extLst>
            </p:cNvPr>
            <p:cNvSpPr/>
            <p:nvPr/>
          </p:nvSpPr>
          <p:spPr>
            <a:xfrm>
              <a:off x="3779912" y="1781174"/>
              <a:ext cx="432048" cy="432048"/>
            </a:xfrm>
            <a:prstGeom prst="rect">
              <a:avLst/>
            </a:prstGeom>
            <a:gradFill>
              <a:gsLst>
                <a:gs pos="0">
                  <a:srgbClr val="883230"/>
                </a:gs>
                <a:gs pos="80000">
                  <a:srgbClr val="883230"/>
                </a:gs>
                <a:gs pos="100000">
                  <a:schemeClr val="accent2">
                    <a:shade val="94000"/>
                    <a:satMod val="135000"/>
                  </a:schemeClr>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altLang="zh-CN" sz="2400" b="1" kern="0" dirty="0">
                  <a:solidFill>
                    <a:sysClr val="window" lastClr="FFFFFF"/>
                  </a:solidFill>
                  <a:latin typeface="Broadway" pitchFamily="82" charset="0"/>
                  <a:ea typeface="微软雅黑"/>
                </a:rPr>
                <a:t>3</a:t>
              </a:r>
              <a:endParaRPr lang="zh-CN" altLang="en-US" sz="2400" b="1" kern="0" dirty="0">
                <a:solidFill>
                  <a:sysClr val="window" lastClr="FFFFFF"/>
                </a:solidFill>
                <a:latin typeface="Broadway" pitchFamily="82" charset="0"/>
                <a:ea typeface="微软雅黑"/>
              </a:endParaRPr>
            </a:p>
          </p:txBody>
        </p:sp>
        <p:sp>
          <p:nvSpPr>
            <p:cNvPr id="14" name="TextBox 9">
              <a:extLst>
                <a:ext uri="{FF2B5EF4-FFF2-40B4-BE49-F238E27FC236}">
                  <a16:creationId xmlns:a16="http://schemas.microsoft.com/office/drawing/2014/main" id="{51BF276B-9E4A-4ABA-905C-C01042E62191}"/>
                </a:ext>
              </a:extLst>
            </p:cNvPr>
            <p:cNvSpPr txBox="1"/>
            <p:nvPr/>
          </p:nvSpPr>
          <p:spPr>
            <a:xfrm>
              <a:off x="4291759" y="1827836"/>
              <a:ext cx="4361172" cy="338764"/>
            </a:xfrm>
            <a:prstGeom prst="rect">
              <a:avLst/>
            </a:prstGeom>
            <a:noFill/>
          </p:spPr>
          <p:txBody>
            <a:bodyPr>
              <a:spAutoFit/>
            </a:bodyPr>
            <a:lstStyle/>
            <a:p>
              <a:pPr algn="ctr">
                <a:defRPr/>
              </a:pPr>
              <a:r>
                <a:rPr lang="zh-CN" altLang="en-US" sz="2800" b="1" kern="0" dirty="0">
                  <a:solidFill>
                    <a:srgbClr val="883230"/>
                  </a:solidFill>
                  <a:latin typeface="微软雅黑" pitchFamily="34" charset="-122"/>
                  <a:ea typeface="微软雅黑" pitchFamily="34" charset="-122"/>
                </a:rPr>
                <a:t>公债利息收入的税收政策</a:t>
              </a:r>
            </a:p>
          </p:txBody>
        </p:sp>
      </p:grpSp>
      <p:sp>
        <p:nvSpPr>
          <p:cNvPr id="3" name="文本框 2">
            <a:extLst>
              <a:ext uri="{FF2B5EF4-FFF2-40B4-BE49-F238E27FC236}">
                <a16:creationId xmlns:a16="http://schemas.microsoft.com/office/drawing/2014/main" id="{13F144F2-9352-49AE-B301-B97D9DED0005}"/>
              </a:ext>
            </a:extLst>
          </p:cNvPr>
          <p:cNvSpPr txBox="1"/>
          <p:nvPr/>
        </p:nvSpPr>
        <p:spPr>
          <a:xfrm>
            <a:off x="452318" y="1049936"/>
            <a:ext cx="2016224" cy="461665"/>
          </a:xfrm>
          <a:prstGeom prst="rect">
            <a:avLst/>
          </a:prstGeom>
          <a:noFill/>
        </p:spPr>
        <p:txBody>
          <a:bodyPr wrap="square" rtlCol="0">
            <a:spAutoFit/>
          </a:bodyPr>
          <a:lstStyle/>
          <a:p>
            <a:pPr algn="ctr">
              <a:defRPr/>
            </a:pPr>
            <a:r>
              <a:rPr lang="zh-CN" altLang="en-US" sz="2400" b="1" kern="0" dirty="0">
                <a:solidFill>
                  <a:srgbClr val="883230"/>
                </a:solidFill>
                <a:latin typeface="微软雅黑" pitchFamily="34" charset="-122"/>
                <a:ea typeface="微软雅黑" pitchFamily="34" charset="-122"/>
              </a:rPr>
              <a:t>主要内容</a:t>
            </a:r>
            <a:endParaRPr lang="en-US" altLang="zh-CN" sz="2400" b="1" kern="0" dirty="0">
              <a:latin typeface="微软雅黑" pitchFamily="34" charset="-122"/>
              <a:ea typeface="微软雅黑" pitchFamily="34" charset="-122"/>
            </a:endParaRPr>
          </a:p>
        </p:txBody>
      </p:sp>
    </p:spTree>
    <p:extLst>
      <p:ext uri="{BB962C8B-B14F-4D97-AF65-F5344CB8AC3E}">
        <p14:creationId xmlns:p14="http://schemas.microsoft.com/office/powerpoint/2010/main" val="170254315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155470E-0558-4344-A6E9-CA482EAE34F4}"/>
              </a:ext>
            </a:extLst>
          </p:cNvPr>
          <p:cNvSpPr>
            <a:spLocks noGrp="1"/>
          </p:cNvSpPr>
          <p:nvPr>
            <p:ph type="sldNum" sz="quarter" idx="12"/>
          </p:nvPr>
        </p:nvSpPr>
        <p:spPr/>
        <p:txBody>
          <a:bodyPr/>
          <a:lstStyle/>
          <a:p>
            <a:pPr>
              <a:defRPr/>
            </a:pPr>
            <a:fld id="{30F11AE2-8E3C-4A92-9BBF-8CC289021EE2}" type="slidenum">
              <a:rPr lang="zh-CN" altLang="en-US" smtClean="0"/>
              <a:pPr>
                <a:defRPr/>
              </a:pPr>
              <a:t>20</a:t>
            </a:fld>
            <a:endParaRPr lang="zh-CN" altLang="en-US"/>
          </a:p>
        </p:txBody>
      </p:sp>
      <p:sp>
        <p:nvSpPr>
          <p:cNvPr id="4" name="文本框 3">
            <a:extLst>
              <a:ext uri="{FF2B5EF4-FFF2-40B4-BE49-F238E27FC236}">
                <a16:creationId xmlns:a16="http://schemas.microsoft.com/office/drawing/2014/main" id="{DA8FE5F6-F119-4DDB-B655-3C153DA1DCD1}"/>
              </a:ext>
            </a:extLst>
          </p:cNvPr>
          <p:cNvSpPr txBox="1"/>
          <p:nvPr/>
        </p:nvSpPr>
        <p:spPr>
          <a:xfrm>
            <a:off x="467544" y="836712"/>
            <a:ext cx="475252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七、按募集方式分类</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B683A402-C043-4F39-B1F1-21E23B2B4D0B}"/>
              </a:ext>
            </a:extLst>
          </p:cNvPr>
          <p:cNvSpPr txBox="1"/>
          <p:nvPr/>
        </p:nvSpPr>
        <p:spPr>
          <a:xfrm>
            <a:off x="611560" y="1359932"/>
            <a:ext cx="7920880" cy="1754326"/>
          </a:xfrm>
          <a:prstGeom prst="rect">
            <a:avLst/>
          </a:prstGeom>
          <a:noFill/>
        </p:spPr>
        <p:txBody>
          <a:bodyPr wrap="square">
            <a:spAutoFit/>
          </a:bodyPr>
          <a:lstStyle/>
          <a:p>
            <a:pPr indent="267970" algn="l"/>
            <a:r>
              <a:rPr lang="zh-CN" altLang="zh-CN" sz="1800" b="1"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公募债券（</a:t>
            </a:r>
            <a:r>
              <a:rPr lang="en-US" altLang="zh-CN" sz="18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Public Offering Bond</a:t>
            </a:r>
            <a:r>
              <a:rPr lang="zh-CN" altLang="zh-CN" sz="1800" b="1"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指按法定手续，经证券主管机构批准在市场上公开发行的债券。这种债券的认购者可以是社会上的任何人。发行者一般有较高的信誉。</a:t>
            </a:r>
            <a:endParaRPr lang="en-US"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267970" algn="l"/>
            <a:r>
              <a:rPr lang="zh-CN" altLang="zh-CN" sz="1800" b="1"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私募债券（</a:t>
            </a:r>
            <a:r>
              <a:rPr lang="en-US" altLang="zh-CN" sz="1800" b="1"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Private Placement Bond</a:t>
            </a:r>
            <a:r>
              <a:rPr lang="zh-CN" altLang="zh-CN" sz="1800" b="1"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指以特定的少数投资者为对象发行的债券，发行手续简单，发行效率较高，一般不能公开上市交易。无需债券信用评定机构评级；发行者也没有法定的公开信息披露要求。</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AF6CDC35-81D1-48A5-8D1F-2066FE6C6EE5}"/>
              </a:ext>
            </a:extLst>
          </p:cNvPr>
          <p:cNvSpPr txBox="1"/>
          <p:nvPr/>
        </p:nvSpPr>
        <p:spPr>
          <a:xfrm>
            <a:off x="467544" y="3220523"/>
            <a:ext cx="475252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八、按流通条件分类</a:t>
            </a:r>
            <a:endParaRPr lang="en-US" altLang="zh-CN" sz="2800" b="1" dirty="0">
              <a:latin typeface="微软雅黑" panose="020B0503020204020204" pitchFamily="34" charset="-122"/>
              <a:ea typeface="微软雅黑" panose="020B0503020204020204" pitchFamily="34" charset="-122"/>
            </a:endParaRPr>
          </a:p>
        </p:txBody>
      </p:sp>
      <p:graphicFrame>
        <p:nvGraphicFramePr>
          <p:cNvPr id="9" name="表格 8">
            <a:extLst>
              <a:ext uri="{FF2B5EF4-FFF2-40B4-BE49-F238E27FC236}">
                <a16:creationId xmlns:a16="http://schemas.microsoft.com/office/drawing/2014/main" id="{2E92DB24-C952-4553-87BB-018CE91A5FCC}"/>
              </a:ext>
            </a:extLst>
          </p:cNvPr>
          <p:cNvGraphicFramePr/>
          <p:nvPr>
            <p:extLst>
              <p:ext uri="{D42A27DB-BD31-4B8C-83A1-F6EECF244321}">
                <p14:modId xmlns:p14="http://schemas.microsoft.com/office/powerpoint/2010/main" val="2708917012"/>
              </p:ext>
            </p:extLst>
          </p:nvPr>
        </p:nvGraphicFramePr>
        <p:xfrm>
          <a:off x="971600" y="4293096"/>
          <a:ext cx="7200800" cy="1908538"/>
        </p:xfrm>
        <a:graphic>
          <a:graphicData uri="http://schemas.openxmlformats.org/drawingml/2006/table">
            <a:tbl>
              <a:tblPr firstRow="1" firstCol="1" lastRow="1" lastCol="1" bandRow="1" bandCol="1">
                <a:tableStyleId>{72833802-FEF1-4C79-8D5D-14CF1EAF98D9}</a:tableStyleId>
              </a:tblPr>
              <a:tblGrid>
                <a:gridCol w="1080120">
                  <a:extLst>
                    <a:ext uri="{9D8B030D-6E8A-4147-A177-3AD203B41FA5}">
                      <a16:colId xmlns:a16="http://schemas.microsoft.com/office/drawing/2014/main" val="4174218031"/>
                    </a:ext>
                  </a:extLst>
                </a:gridCol>
                <a:gridCol w="4104456">
                  <a:extLst>
                    <a:ext uri="{9D8B030D-6E8A-4147-A177-3AD203B41FA5}">
                      <a16:colId xmlns:a16="http://schemas.microsoft.com/office/drawing/2014/main" val="2044654366"/>
                    </a:ext>
                  </a:extLst>
                </a:gridCol>
                <a:gridCol w="2016224">
                  <a:extLst>
                    <a:ext uri="{9D8B030D-6E8A-4147-A177-3AD203B41FA5}">
                      <a16:colId xmlns:a16="http://schemas.microsoft.com/office/drawing/2014/main" val="4053231216"/>
                    </a:ext>
                  </a:extLst>
                </a:gridCol>
              </a:tblGrid>
              <a:tr h="355622">
                <a:tc>
                  <a:txBody>
                    <a:bodyPr/>
                    <a:lstStyle/>
                    <a:p>
                      <a:pPr algn="ctr"/>
                      <a:r>
                        <a:rPr lang="zh-CN" sz="1400" b="1" kern="0" dirty="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分类</a:t>
                      </a:r>
                      <a:endParaRPr lang="zh-CN" sz="1400" b="1" kern="100" dirty="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sz="1400" b="1" kern="0" dirty="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具体规定</a:t>
                      </a:r>
                      <a:endParaRPr lang="zh-CN" sz="1400" b="1" kern="100" dirty="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sz="1400" b="1" kern="0" dirty="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示例</a:t>
                      </a:r>
                      <a:endParaRPr lang="zh-CN" sz="1400" b="1" kern="100" dirty="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2955001"/>
                  </a:ext>
                </a:extLst>
              </a:tr>
              <a:tr h="514572">
                <a:tc rowSpan="2">
                  <a:txBody>
                    <a:bodyPr/>
                    <a:lstStyle/>
                    <a:p>
                      <a:pPr algn="l"/>
                      <a:r>
                        <a:rPr lang="zh-CN" sz="1400" b="0" kern="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可流通国债</a:t>
                      </a:r>
                      <a:endParaRPr lang="zh-CN" sz="1400" b="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sz="1400" b="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在存续期限内可以自由买卖转让的国债</a:t>
                      </a:r>
                      <a:endParaRPr lang="zh-CN" sz="14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sz="1400" b="0" kern="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记账式国债</a:t>
                      </a:r>
                      <a:endParaRPr lang="zh-CN" sz="1400" b="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93345694"/>
                  </a:ext>
                </a:extLst>
              </a:tr>
              <a:tr h="514572">
                <a:tc vMerge="1">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sz="1400" b="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持有人拥有提前兑取的权利</a:t>
                      </a:r>
                      <a:endParaRPr lang="zh-CN" sz="14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sz="1400" b="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储蓄国债</a:t>
                      </a:r>
                      <a:endParaRPr lang="zh-CN" sz="14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402688"/>
                  </a:ext>
                </a:extLst>
              </a:tr>
              <a:tr h="523772">
                <a:tc>
                  <a:txBody>
                    <a:bodyPr/>
                    <a:lstStyle/>
                    <a:p>
                      <a:pPr algn="l"/>
                      <a:r>
                        <a:rPr lang="zh-CN" sz="1400" b="0" kern="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非流通国债</a:t>
                      </a:r>
                      <a:endParaRPr lang="zh-CN" sz="1400" b="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sz="1400" b="0" kern="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在其期限内不可以自由买卖转让的国债。</a:t>
                      </a:r>
                      <a:endParaRPr lang="zh-CN" sz="1400" b="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sz="1400" b="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世界银行的贷款</a:t>
                      </a:r>
                      <a:endParaRPr lang="zh-CN" sz="14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algn="l"/>
                      <a:r>
                        <a:rPr lang="zh-CN" sz="1400" b="0" kern="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私募发行的国债</a:t>
                      </a:r>
                      <a:endParaRPr lang="zh-CN" sz="1400" b="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5729663"/>
                  </a:ext>
                </a:extLst>
              </a:tr>
            </a:tbl>
          </a:graphicData>
        </a:graphic>
      </p:graphicFrame>
      <p:sp>
        <p:nvSpPr>
          <p:cNvPr id="11" name="文本框 10">
            <a:extLst>
              <a:ext uri="{FF2B5EF4-FFF2-40B4-BE49-F238E27FC236}">
                <a16:creationId xmlns:a16="http://schemas.microsoft.com/office/drawing/2014/main" id="{9D5FD682-5EDC-4FE2-B00B-064FBA583821}"/>
              </a:ext>
            </a:extLst>
          </p:cNvPr>
          <p:cNvSpPr txBox="1"/>
          <p:nvPr/>
        </p:nvSpPr>
        <p:spPr>
          <a:xfrm>
            <a:off x="3197932" y="3776001"/>
            <a:ext cx="2748136" cy="338554"/>
          </a:xfrm>
          <a:prstGeom prst="rect">
            <a:avLst/>
          </a:prstGeom>
          <a:noFill/>
        </p:spPr>
        <p:txBody>
          <a:bodyPr wrap="square">
            <a:spAutoFit/>
          </a:bodyPr>
          <a:lstStyle/>
          <a:p>
            <a:pPr algn="ctr"/>
            <a:r>
              <a:rPr lang="zh-CN" altLang="en-US"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表  </a:t>
            </a:r>
            <a:r>
              <a:rPr lang="zh-CN" altLang="zh-CN"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国债按流通条件进行分类</a:t>
            </a:r>
            <a:endParaRPr lang="zh-CN" altLang="en-US" sz="16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7770660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21</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公债利息收入的税收政策</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三</a:t>
            </a:r>
          </a:p>
        </p:txBody>
      </p:sp>
    </p:spTree>
    <p:extLst>
      <p:ext uri="{BB962C8B-B14F-4D97-AF65-F5344CB8AC3E}">
        <p14:creationId xmlns:p14="http://schemas.microsoft.com/office/powerpoint/2010/main" val="38484632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A82CD1C6-E2A7-4AD9-B7F5-C2AE0E8A5080}"/>
              </a:ext>
            </a:extLst>
          </p:cNvPr>
          <p:cNvSpPr>
            <a:spLocks noGrp="1"/>
          </p:cNvSpPr>
          <p:nvPr>
            <p:ph type="sldNum" sz="quarter" idx="12"/>
          </p:nvPr>
        </p:nvSpPr>
        <p:spPr/>
        <p:txBody>
          <a:bodyPr/>
          <a:lstStyle/>
          <a:p>
            <a:pPr>
              <a:defRPr/>
            </a:pPr>
            <a:fld id="{30F11AE2-8E3C-4A92-9BBF-8CC289021EE2}" type="slidenum">
              <a:rPr lang="zh-CN" altLang="en-US" smtClean="0"/>
              <a:pPr>
                <a:defRPr/>
              </a:pPr>
              <a:t>22</a:t>
            </a:fld>
            <a:endParaRPr lang="zh-CN" altLang="en-US"/>
          </a:p>
        </p:txBody>
      </p:sp>
      <p:sp>
        <p:nvSpPr>
          <p:cNvPr id="4" name="文本框 3">
            <a:extLst>
              <a:ext uri="{FF2B5EF4-FFF2-40B4-BE49-F238E27FC236}">
                <a16:creationId xmlns:a16="http://schemas.microsoft.com/office/drawing/2014/main" id="{7D40F231-316F-4873-9097-CB23EE8AA1CA}"/>
              </a:ext>
            </a:extLst>
          </p:cNvPr>
          <p:cNvSpPr txBox="1"/>
          <p:nvPr/>
        </p:nvSpPr>
        <p:spPr>
          <a:xfrm>
            <a:off x="611560" y="1412776"/>
            <a:ext cx="8136904" cy="2247218"/>
          </a:xfrm>
          <a:prstGeom prst="rect">
            <a:avLst/>
          </a:prstGeom>
          <a:noFill/>
        </p:spPr>
        <p:txBody>
          <a:bodyPr wrap="square">
            <a:spAutoFit/>
          </a:bodyPr>
          <a:lstStyle/>
          <a:p>
            <a:pPr indent="266700" algn="l">
              <a:lnSpc>
                <a:spcPts val="2500"/>
              </a:lnSpc>
              <a:spcAft>
                <a:spcPts val="1000"/>
              </a:spcAft>
            </a:pP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国债利息收入享受免税待遇这一政策红利从我国早期的国债就已存在</a:t>
            </a:r>
            <a:r>
              <a:rPr lang="zh-CN" altLang="en-US" sz="1800" kern="10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spcAft>
                <a:spcPts val="1000"/>
              </a:spcAft>
            </a:pP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）国债利息收入免征个人所得税。</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根据现行《中华人民共和国个人所得税法》，国债利息免征</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20%</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的个人所得税。</a:t>
            </a:r>
          </a:p>
          <a:p>
            <a:pPr indent="266700" algn="l">
              <a:lnSpc>
                <a:spcPts val="2500"/>
              </a:lnSpc>
              <a:spcAft>
                <a:spcPts val="1000"/>
              </a:spcAft>
            </a:pPr>
            <a:r>
              <a:rPr lang="en-US" altLang="zh-CN"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）国债利息收入免征企业所得税。</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国债的利息收入免征</a:t>
            </a:r>
            <a:r>
              <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25%</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的企业所得税，但是对企业在二级市场买卖国债获得的价差收入（即资本利得）仍征收企业所得税，这一政策沿用至今。</a:t>
            </a:r>
          </a:p>
        </p:txBody>
      </p:sp>
      <p:sp>
        <p:nvSpPr>
          <p:cNvPr id="6" name="文本框 5">
            <a:extLst>
              <a:ext uri="{FF2B5EF4-FFF2-40B4-BE49-F238E27FC236}">
                <a16:creationId xmlns:a16="http://schemas.microsoft.com/office/drawing/2014/main" id="{1F4B262D-BE4B-4AFE-83D5-27573F22304A}"/>
              </a:ext>
            </a:extLst>
          </p:cNvPr>
          <p:cNvSpPr txBox="1"/>
          <p:nvPr/>
        </p:nvSpPr>
        <p:spPr>
          <a:xfrm>
            <a:off x="467544" y="836712"/>
            <a:ext cx="7776864" cy="954107"/>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一、</a:t>
            </a:r>
            <a:r>
              <a:rPr lang="zh-CN" altLang="zh-CN" sz="2800" b="1" dirty="0">
                <a:latin typeface="微软雅黑" panose="020B0503020204020204" pitchFamily="34" charset="-122"/>
                <a:ea typeface="微软雅黑" panose="020B0503020204020204" pitchFamily="34" charset="-122"/>
              </a:rPr>
              <a:t>国债利息收入免税政策的历史沿革及现状</a:t>
            </a:r>
          </a:p>
          <a:p>
            <a:endParaRPr lang="en-US" altLang="zh-CN" sz="28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A5001BDA-0AF7-4B11-B7B6-62E70D7ECD60}"/>
              </a:ext>
            </a:extLst>
          </p:cNvPr>
          <p:cNvSpPr txBox="1"/>
          <p:nvPr/>
        </p:nvSpPr>
        <p:spPr>
          <a:xfrm>
            <a:off x="683568" y="4191690"/>
            <a:ext cx="7992888" cy="2439579"/>
          </a:xfrm>
          <a:prstGeom prst="rect">
            <a:avLst/>
          </a:prstGeom>
          <a:noFill/>
        </p:spPr>
        <p:txBody>
          <a:bodyPr wrap="square">
            <a:spAutoFit/>
          </a:bodyPr>
          <a:lstStyle/>
          <a:p>
            <a:pPr indent="266700" algn="l">
              <a:lnSpc>
                <a:spcPts val="2500"/>
              </a:lnSpc>
              <a:spcAft>
                <a:spcPts val="1000"/>
              </a:spcAft>
            </a:pP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大多数西方发达国家并不将国债利息收入列为免税项目。以美国为例，美国的联邦、州、地方三级政府根据权责划分对税收实行分税制。对于公司购买国债获得的利息收入，美国在联邦层面仍征收公司所得税。美国国债对海外投资者完全免税。</a:t>
            </a:r>
          </a:p>
          <a:p>
            <a:pPr indent="266700" algn="l">
              <a:lnSpc>
                <a:spcPts val="2500"/>
              </a:lnSpc>
              <a:spcAft>
                <a:spcPts val="1000"/>
              </a:spcAft>
            </a:pP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此外，英国、德国和日本等发达国家同样不对国债利息收入实行免税政策。具体而言，对于公司持有国债获得的利息收入，英国征收</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18%</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的资本利得税，德国征收</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25%</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的资本收益税，日本征收</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20%</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的所得税。</a:t>
            </a:r>
          </a:p>
        </p:txBody>
      </p:sp>
      <p:sp>
        <p:nvSpPr>
          <p:cNvPr id="9" name="文本框 8">
            <a:extLst>
              <a:ext uri="{FF2B5EF4-FFF2-40B4-BE49-F238E27FC236}">
                <a16:creationId xmlns:a16="http://schemas.microsoft.com/office/drawing/2014/main" id="{2EA6B859-0166-4BE0-87FC-97CDA185C6BB}"/>
              </a:ext>
            </a:extLst>
          </p:cNvPr>
          <p:cNvSpPr txBox="1"/>
          <p:nvPr/>
        </p:nvSpPr>
        <p:spPr>
          <a:xfrm>
            <a:off x="467544" y="3677005"/>
            <a:ext cx="7776864"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二、</a:t>
            </a:r>
            <a:r>
              <a:rPr lang="zh-CN" altLang="zh-CN" sz="2800" b="1" dirty="0">
                <a:latin typeface="微软雅黑" panose="020B0503020204020204" pitchFamily="34" charset="-122"/>
                <a:ea typeface="微软雅黑" panose="020B0503020204020204" pitchFamily="34" charset="-122"/>
              </a:rPr>
              <a:t>国债利息收入</a:t>
            </a:r>
            <a:r>
              <a:rPr lang="zh-CN" altLang="en-US" sz="2800" b="1" dirty="0">
                <a:latin typeface="微软雅黑" panose="020B0503020204020204" pitchFamily="34" charset="-122"/>
                <a:ea typeface="微软雅黑" panose="020B0503020204020204" pitchFamily="34" charset="-122"/>
              </a:rPr>
              <a:t>税收政策的国际经验</a:t>
            </a:r>
            <a:endParaRPr lang="en-US" altLang="zh-CN"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527033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7D52613-2E48-490E-9335-41593D9FE743}"/>
              </a:ext>
            </a:extLst>
          </p:cNvPr>
          <p:cNvSpPr>
            <a:spLocks noGrp="1"/>
          </p:cNvSpPr>
          <p:nvPr>
            <p:ph type="sldNum" sz="quarter" idx="12"/>
          </p:nvPr>
        </p:nvSpPr>
        <p:spPr/>
        <p:txBody>
          <a:bodyPr/>
          <a:lstStyle/>
          <a:p>
            <a:pPr>
              <a:defRPr/>
            </a:pPr>
            <a:fld id="{30F11AE2-8E3C-4A92-9BBF-8CC289021EE2}" type="slidenum">
              <a:rPr lang="zh-CN" altLang="en-US" smtClean="0"/>
              <a:pPr>
                <a:defRPr/>
              </a:pPr>
              <a:t>23</a:t>
            </a:fld>
            <a:endParaRPr lang="zh-CN" altLang="en-US"/>
          </a:p>
        </p:txBody>
      </p:sp>
      <p:sp>
        <p:nvSpPr>
          <p:cNvPr id="4" name="文本框 3">
            <a:extLst>
              <a:ext uri="{FF2B5EF4-FFF2-40B4-BE49-F238E27FC236}">
                <a16:creationId xmlns:a16="http://schemas.microsoft.com/office/drawing/2014/main" id="{09BDF230-0F38-4FEF-9384-DDDB95CAF37C}"/>
              </a:ext>
            </a:extLst>
          </p:cNvPr>
          <p:cNvSpPr txBox="1"/>
          <p:nvPr/>
        </p:nvSpPr>
        <p:spPr>
          <a:xfrm>
            <a:off x="611560" y="908720"/>
            <a:ext cx="3960440"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三、</a:t>
            </a:r>
            <a:r>
              <a:rPr lang="zh-CN" altLang="zh-CN" sz="2800" b="1" dirty="0">
                <a:latin typeface="微软雅黑" panose="020B0503020204020204" pitchFamily="34" charset="-122"/>
                <a:ea typeface="微软雅黑" panose="020B0503020204020204" pitchFamily="34" charset="-122"/>
              </a:rPr>
              <a:t>国债</a:t>
            </a:r>
            <a:r>
              <a:rPr lang="zh-CN" altLang="en-US" sz="2800" b="1" dirty="0">
                <a:latin typeface="微软雅黑" panose="020B0503020204020204" pitchFamily="34" charset="-122"/>
                <a:ea typeface="微软雅黑" panose="020B0503020204020204" pitchFamily="34" charset="-122"/>
              </a:rPr>
              <a:t>投资价差收入</a:t>
            </a:r>
            <a:endParaRPr lang="en-US" altLang="zh-CN" sz="28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E6D926D7-1B84-4D91-9959-E844CBD041F7}"/>
              </a:ext>
            </a:extLst>
          </p:cNvPr>
          <p:cNvSpPr txBox="1"/>
          <p:nvPr/>
        </p:nvSpPr>
        <p:spPr>
          <a:xfrm>
            <a:off x="617488" y="1486299"/>
            <a:ext cx="8069312" cy="4870051"/>
          </a:xfrm>
          <a:prstGeom prst="rect">
            <a:avLst/>
          </a:prstGeom>
          <a:noFill/>
        </p:spPr>
        <p:txBody>
          <a:bodyPr wrap="square">
            <a:spAutoFit/>
          </a:bodyPr>
          <a:lstStyle/>
          <a:p>
            <a:pPr indent="266700">
              <a:lnSpc>
                <a:spcPts val="2500"/>
              </a:lnSpc>
            </a:pPr>
            <a:r>
              <a:rPr lang="en-US"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在我国，国债投资价差收入不免税。</a:t>
            </a:r>
            <a:endParaRPr lang="zh-CN" altLang="en-US" sz="1600" dirty="0">
              <a:latin typeface="微软雅黑" panose="020B0503020204020204" pitchFamily="34" charset="-122"/>
              <a:ea typeface="微软雅黑" panose="020B0503020204020204" pitchFamily="34" charset="-122"/>
            </a:endParaRPr>
          </a:p>
          <a:p>
            <a:pPr indent="266700" algn="l">
              <a:lnSpc>
                <a:spcPts val="2500"/>
              </a:lnSpc>
            </a:pP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丰达公司是一家节能环保公司，</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2016</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年度公司经营状况较好，流动资金较多，为了提高资金利用效率，公司利用闲置资金投资多款理财产品，部分资金用于购买国债，部分资金用于投资股票和基金、购买银行的理财产品、信托产品、贵金属等等。</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pPr>
            <a:r>
              <a:rPr lang="en-US" altLang="zh-CN"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案例一</a:t>
            </a:r>
            <a:r>
              <a:rPr lang="zh-CN" altLang="en-US"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如果丰达公司是从一级市场上购买国债并持有至到期，那么取得的利息收入，该如何纳税？</a:t>
            </a:r>
            <a:endPar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pP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（一）增值税</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pP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根据《财政部 国家税务总局关于全面推开营业税改征增值税试点的通知》财税〔</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2016</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36</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号文附件</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第一条第（十九）款第</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项规定，国债、地方政府债利息收入免征增值税</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pP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（二）企业所得税</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pP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根据《中华人民共和国企业所得税法》第四章第二十六条第一款规定：国债利息收入为免税收入。《关于企业国债投资业务企业所得税处理问题的公告》</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国家税务总局公告</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2011</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年第</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36</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号</a:t>
            </a:r>
            <a:r>
              <a:rPr lang="en-US"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进一步规定：企业从发行者直接投资购买的国债持有至到期，其从发行者取得的国债利息收入，全额免征企业所得税。</a:t>
            </a:r>
            <a:endPar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9927949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9232915-9FD2-45AF-A191-FA59CD00B43B}"/>
              </a:ext>
            </a:extLst>
          </p:cNvPr>
          <p:cNvSpPr>
            <a:spLocks noGrp="1"/>
          </p:cNvSpPr>
          <p:nvPr>
            <p:ph type="sldNum" sz="quarter" idx="12"/>
          </p:nvPr>
        </p:nvSpPr>
        <p:spPr/>
        <p:txBody>
          <a:bodyPr/>
          <a:lstStyle/>
          <a:p>
            <a:pPr>
              <a:defRPr/>
            </a:pPr>
            <a:fld id="{30F11AE2-8E3C-4A92-9BBF-8CC289021EE2}" type="slidenum">
              <a:rPr lang="zh-CN" altLang="en-US" smtClean="0"/>
              <a:pPr>
                <a:defRPr/>
              </a:pPr>
              <a:t>24</a:t>
            </a:fld>
            <a:endParaRPr lang="zh-CN" altLang="en-US"/>
          </a:p>
        </p:txBody>
      </p:sp>
      <p:sp>
        <p:nvSpPr>
          <p:cNvPr id="4" name="文本框 3">
            <a:extLst>
              <a:ext uri="{FF2B5EF4-FFF2-40B4-BE49-F238E27FC236}">
                <a16:creationId xmlns:a16="http://schemas.microsoft.com/office/drawing/2014/main" id="{CA48E3D6-B462-4126-93B6-A70250DB4232}"/>
              </a:ext>
            </a:extLst>
          </p:cNvPr>
          <p:cNvSpPr txBox="1"/>
          <p:nvPr/>
        </p:nvSpPr>
        <p:spPr>
          <a:xfrm>
            <a:off x="570134" y="1052736"/>
            <a:ext cx="8147248" cy="5190652"/>
          </a:xfrm>
          <a:prstGeom prst="rect">
            <a:avLst/>
          </a:prstGeom>
          <a:noFill/>
        </p:spPr>
        <p:txBody>
          <a:bodyPr wrap="square">
            <a:spAutoFit/>
          </a:bodyPr>
          <a:lstStyle/>
          <a:p>
            <a:pPr indent="266700">
              <a:lnSpc>
                <a:spcPts val="2500"/>
              </a:lnSpc>
            </a:pPr>
            <a:r>
              <a:rPr lang="zh-CN" altLang="en-US" sz="1600"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案例二：如果丰达公司将从一级市场上购买的国债在二级市场上进行买卖，那么取得的买卖收入，又该如何纳税？</a:t>
            </a:r>
          </a:p>
          <a:p>
            <a:pPr>
              <a:lnSpc>
                <a:spcPts val="2500"/>
              </a:lnSpc>
            </a:pPr>
            <a:r>
              <a:rPr lang="zh-CN" altLang="en-US" sz="1600" dirty="0">
                <a:latin typeface="微软雅黑" panose="020B0503020204020204" pitchFamily="34" charset="-122"/>
                <a:ea typeface="微软雅黑" panose="020B0503020204020204" pitchFamily="34" charset="-122"/>
              </a:rPr>
              <a:t>     （一）增值税</a:t>
            </a:r>
          </a:p>
          <a:p>
            <a:pPr>
              <a:lnSpc>
                <a:spcPts val="2500"/>
              </a:lnSpc>
            </a:pPr>
            <a:r>
              <a:rPr lang="zh-CN" altLang="en-US" sz="1600" dirty="0">
                <a:latin typeface="微软雅黑" panose="020B0503020204020204" pitchFamily="34" charset="-122"/>
                <a:ea typeface="微软雅黑" panose="020B0503020204020204" pitchFamily="34" charset="-122"/>
              </a:rPr>
              <a:t>       根据财税</a:t>
            </a:r>
            <a:r>
              <a:rPr lang="en-US" altLang="zh-CN" sz="1600" dirty="0">
                <a:latin typeface="微软雅黑" panose="020B0503020204020204" pitchFamily="34" charset="-122"/>
                <a:ea typeface="微软雅黑" panose="020B0503020204020204" pitchFamily="34" charset="-122"/>
              </a:rPr>
              <a:t>〔2016〕36</a:t>
            </a:r>
            <a:r>
              <a:rPr lang="zh-CN" altLang="en-US" sz="1600" dirty="0">
                <a:latin typeface="微软雅黑" panose="020B0503020204020204" pitchFamily="34" charset="-122"/>
                <a:ea typeface="微软雅黑" panose="020B0503020204020204" pitchFamily="34" charset="-122"/>
              </a:rPr>
              <a:t>号文附件</a:t>
            </a:r>
            <a:r>
              <a:rPr lang="en-US" altLang="zh-CN" sz="1600" dirty="0">
                <a:latin typeface="微软雅黑" panose="020B0503020204020204" pitchFamily="34" charset="-122"/>
                <a:ea typeface="微软雅黑" panose="020B0503020204020204" pitchFamily="34" charset="-122"/>
              </a:rPr>
              <a:t>2</a:t>
            </a:r>
            <a:r>
              <a:rPr lang="zh-CN" altLang="en-US" sz="1600" dirty="0">
                <a:latin typeface="微软雅黑" panose="020B0503020204020204" pitchFamily="34" charset="-122"/>
                <a:ea typeface="微软雅黑" panose="020B0503020204020204" pitchFamily="34" charset="-122"/>
              </a:rPr>
              <a:t>第一条第（三）款第</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项规定，金融商品转让，按照卖出价扣除买入价后的余额为销售额，按金融服务缴纳增值税。一般纳税人按适用</a:t>
            </a:r>
            <a:r>
              <a:rPr lang="en-US" altLang="zh-CN" sz="1600" dirty="0">
                <a:latin typeface="微软雅黑" panose="020B0503020204020204" pitchFamily="34" charset="-122"/>
                <a:ea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rPr>
              <a:t>的税率，小规模纳税人适用</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的税率。</a:t>
            </a:r>
          </a:p>
          <a:p>
            <a:pPr>
              <a:lnSpc>
                <a:spcPts val="2500"/>
              </a:lnSpc>
            </a:pPr>
            <a:r>
              <a:rPr lang="zh-CN" altLang="en-US" sz="1600" dirty="0">
                <a:latin typeface="微软雅黑" panose="020B0503020204020204" pitchFamily="34" charset="-122"/>
                <a:ea typeface="微软雅黑" panose="020B0503020204020204" pitchFamily="34" charset="-122"/>
              </a:rPr>
              <a:t>      （二）企业所得税</a:t>
            </a:r>
          </a:p>
          <a:p>
            <a:pPr>
              <a:lnSpc>
                <a:spcPts val="2500"/>
              </a:lnSpc>
            </a:pPr>
            <a:r>
              <a:rPr lang="zh-CN" altLang="en-US" sz="1600" dirty="0">
                <a:latin typeface="微软雅黑" panose="020B0503020204020204" pitchFamily="34" charset="-122"/>
                <a:ea typeface="微软雅黑" panose="020B0503020204020204" pitchFamily="34" charset="-122"/>
              </a:rPr>
              <a:t>       根据</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关于企业国债投资业务企业所得税处理问题的公告</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国家税务总局公告</a:t>
            </a:r>
            <a:r>
              <a:rPr lang="en-US" altLang="zh-CN" sz="1600" dirty="0">
                <a:latin typeface="微软雅黑" panose="020B0503020204020204" pitchFamily="34" charset="-122"/>
                <a:ea typeface="微软雅黑" panose="020B0503020204020204" pitchFamily="34" charset="-122"/>
              </a:rPr>
              <a:t>2011</a:t>
            </a:r>
            <a:r>
              <a:rPr lang="zh-CN" altLang="en-US" sz="1600" dirty="0">
                <a:latin typeface="微软雅黑" panose="020B0503020204020204" pitchFamily="34" charset="-122"/>
                <a:ea typeface="微软雅黑" panose="020B0503020204020204" pitchFamily="34" charset="-122"/>
              </a:rPr>
              <a:t>年第</a:t>
            </a:r>
            <a:r>
              <a:rPr lang="en-US" altLang="zh-CN" sz="1600" dirty="0">
                <a:latin typeface="微软雅黑" panose="020B0503020204020204" pitchFamily="34" charset="-122"/>
                <a:ea typeface="微软雅黑" panose="020B0503020204020204" pitchFamily="34" charset="-122"/>
              </a:rPr>
              <a:t>36</a:t>
            </a:r>
            <a:r>
              <a:rPr lang="zh-CN" altLang="en-US" sz="1600" dirty="0">
                <a:latin typeface="微软雅黑" panose="020B0503020204020204" pitchFamily="34" charset="-122"/>
                <a:ea typeface="微软雅黑" panose="020B0503020204020204" pitchFamily="34" charset="-122"/>
              </a:rPr>
              <a:t>号</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规定：</a:t>
            </a:r>
          </a:p>
          <a:p>
            <a:pPr>
              <a:lnSpc>
                <a:spcPts val="2500"/>
              </a:lnSpc>
            </a:pPr>
            <a:r>
              <a:rPr lang="zh-CN" altLang="en-US" sz="1600" dirty="0">
                <a:latin typeface="微软雅黑" panose="020B0503020204020204" pitchFamily="34" charset="-122"/>
                <a:ea typeface="微软雅黑" panose="020B0503020204020204" pitchFamily="34" charset="-122"/>
              </a:rPr>
              <a:t>       企业到期前转让国债、或者从非发行者投资购买的国债，按公式</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国债利息收入</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国债金额</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适用年利率</a:t>
            </a:r>
            <a:r>
              <a:rPr lang="en-US" altLang="zh-CN" sz="1600" dirty="0">
                <a:latin typeface="微软雅黑" panose="020B0503020204020204" pitchFamily="34" charset="-122"/>
                <a:ea typeface="微软雅黑" panose="020B0503020204020204" pitchFamily="34" charset="-122"/>
              </a:rPr>
              <a:t>÷365)×</a:t>
            </a:r>
            <a:r>
              <a:rPr lang="zh-CN" altLang="en-US" sz="1600" dirty="0">
                <a:latin typeface="微软雅黑" panose="020B0503020204020204" pitchFamily="34" charset="-122"/>
                <a:ea typeface="微软雅黑" panose="020B0503020204020204" pitchFamily="34" charset="-122"/>
              </a:rPr>
              <a:t>持有天数</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计算国债利息收入，免征企业所得税。</a:t>
            </a:r>
          </a:p>
          <a:p>
            <a:pPr>
              <a:lnSpc>
                <a:spcPts val="2500"/>
              </a:lnSpc>
            </a:pPr>
            <a:r>
              <a:rPr lang="zh-CN" altLang="en-US" sz="1600" dirty="0">
                <a:latin typeface="微软雅黑" panose="020B0503020204020204" pitchFamily="34" charset="-122"/>
                <a:ea typeface="微软雅黑" panose="020B0503020204020204" pitchFamily="34" charset="-122"/>
              </a:rPr>
              <a:t>企业转让或到期兑付国债取得的价款，减除其购买国债成本，并扣除其持有期间按照公式计算的国债利息收入以及交易过程中相关税费后的余额，为企业转让国债收益</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损失</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 根据</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企业所得税法实施条例</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第十六条规定，企业转让国债，应作为转让财产，其取得的收益</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损失</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应作为企业应纳税所得额计算纳税。企业在不同时间购买同一品种国债的，其转让时的成本计算方法，可在先进先出法、加权平均法、个别计价法中选用一种。</a:t>
            </a:r>
          </a:p>
        </p:txBody>
      </p:sp>
    </p:spTree>
    <p:extLst>
      <p:ext uri="{BB962C8B-B14F-4D97-AF65-F5344CB8AC3E}">
        <p14:creationId xmlns:p14="http://schemas.microsoft.com/office/powerpoint/2010/main" val="1810337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3</a:t>
            </a:fld>
            <a:endParaRPr lang="zh-CN" altLang="en-US"/>
          </a:p>
        </p:txBody>
      </p:sp>
      <p:sp>
        <p:nvSpPr>
          <p:cNvPr id="24" name="矩形 23">
            <a:extLst>
              <a:ext uri="{FF2B5EF4-FFF2-40B4-BE49-F238E27FC236}">
                <a16:creationId xmlns:a16="http://schemas.microsoft.com/office/drawing/2014/main" id="{1AD73F28-D0E2-49C2-929A-68E4C6202B41}"/>
              </a:ext>
            </a:extLst>
          </p:cNvPr>
          <p:cNvSpPr/>
          <p:nvPr/>
        </p:nvSpPr>
        <p:spPr>
          <a:xfrm>
            <a:off x="1104068" y="2708920"/>
            <a:ext cx="6935864" cy="1242121"/>
          </a:xfrm>
          <a:prstGeom prst="rect">
            <a:avLst/>
          </a:prstGeom>
          <a:blipFill dpi="0" rotWithShape="1">
            <a:blip r:embed="rId2">
              <a:alphaModFix amt="4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1458E04C-21E9-4FB5-A141-12D954C7DF35}"/>
              </a:ext>
            </a:extLst>
          </p:cNvPr>
          <p:cNvGrpSpPr/>
          <p:nvPr/>
        </p:nvGrpSpPr>
        <p:grpSpPr>
          <a:xfrm>
            <a:off x="1104068" y="1762547"/>
            <a:ext cx="7079878" cy="2188494"/>
            <a:chOff x="1393713" y="1161487"/>
            <a:chExt cx="10470815" cy="2745853"/>
          </a:xfrm>
        </p:grpSpPr>
        <p:sp>
          <p:nvSpPr>
            <p:cNvPr id="26" name="TextBox 25">
              <a:extLst>
                <a:ext uri="{FF2B5EF4-FFF2-40B4-BE49-F238E27FC236}">
                  <a16:creationId xmlns:a16="http://schemas.microsoft.com/office/drawing/2014/main" id="{C77E88EB-783A-40AE-A2EB-88BD2A1D32CC}"/>
                </a:ext>
              </a:extLst>
            </p:cNvPr>
            <p:cNvSpPr txBox="1">
              <a:spLocks noChangeArrowheads="1"/>
            </p:cNvSpPr>
            <p:nvPr/>
          </p:nvSpPr>
          <p:spPr bwMode="auto">
            <a:xfrm>
              <a:off x="1403646" y="2381214"/>
              <a:ext cx="10460882" cy="1338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ts val="6000"/>
                </a:lnSpc>
                <a:spcBef>
                  <a:spcPct val="0"/>
                </a:spcBef>
                <a:buNone/>
              </a:pPr>
              <a:r>
                <a:rPr lang="zh-CN" altLang="en-US" sz="3600" b="1" dirty="0">
                  <a:solidFill>
                    <a:srgbClr val="7C2326"/>
                  </a:solidFill>
                  <a:effectLst>
                    <a:outerShdw blurRad="38100" dist="38100" dir="2700000" algn="tl">
                      <a:srgbClr val="000000">
                        <a:alpha val="43137"/>
                      </a:srgbClr>
                    </a:outerShdw>
                  </a:effectLst>
                  <a:latin typeface="Times New Roman" pitchFamily="18" charset="0"/>
                  <a:cs typeface="Times New Roman" pitchFamily="18" charset="0"/>
                </a:rPr>
                <a:t>国债要素</a:t>
              </a:r>
            </a:p>
          </p:txBody>
        </p:sp>
        <p:cxnSp>
          <p:nvCxnSpPr>
            <p:cNvPr id="27" name="直接连接符 7">
              <a:extLst>
                <a:ext uri="{FF2B5EF4-FFF2-40B4-BE49-F238E27FC236}">
                  <a16:creationId xmlns:a16="http://schemas.microsoft.com/office/drawing/2014/main" id="{7382D2FF-639F-4BAD-96AF-CB9C2FE4B9F4}"/>
                </a:ext>
              </a:extLst>
            </p:cNvPr>
            <p:cNvCxnSpPr>
              <a:cxnSpLocks noChangeShapeType="1"/>
            </p:cNvCxnSpPr>
            <p:nvPr/>
          </p:nvCxnSpPr>
          <p:spPr bwMode="auto">
            <a:xfrm>
              <a:off x="1403647" y="2348880"/>
              <a:ext cx="10247891"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sp>
          <p:nvSpPr>
            <p:cNvPr id="28" name="任意多边形 15">
              <a:extLst>
                <a:ext uri="{FF2B5EF4-FFF2-40B4-BE49-F238E27FC236}">
                  <a16:creationId xmlns:a16="http://schemas.microsoft.com/office/drawing/2014/main" id="{7DC63D2D-D4A1-434D-84B8-92527CF87179}"/>
                </a:ext>
              </a:extLst>
            </p:cNvPr>
            <p:cNvSpPr>
              <a:spLocks/>
            </p:cNvSpPr>
            <p:nvPr/>
          </p:nvSpPr>
          <p:spPr bwMode="auto">
            <a:xfrm>
              <a:off x="1393713" y="1161487"/>
              <a:ext cx="1111907" cy="120995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7C2326"/>
            </a:solidFill>
            <a:ln>
              <a:noFill/>
            </a:ln>
          </p:spPr>
          <p:txBody>
            <a:bodyPr tIns="396000" bIns="0"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endParaRPr lang="zh-CN" altLang="en-US" sz="4800" b="1" dirty="0">
                <a:solidFill>
                  <a:schemeClr val="bg1"/>
                </a:solidFill>
                <a:latin typeface="Impact" pitchFamily="34" charset="0"/>
              </a:endParaRPr>
            </a:p>
          </p:txBody>
        </p:sp>
        <p:cxnSp>
          <p:nvCxnSpPr>
            <p:cNvPr id="29" name="直接连接符 28">
              <a:extLst>
                <a:ext uri="{FF2B5EF4-FFF2-40B4-BE49-F238E27FC236}">
                  <a16:creationId xmlns:a16="http://schemas.microsoft.com/office/drawing/2014/main" id="{2C9DEBCA-3E6C-4FDF-B8F6-4028F09D5E67}"/>
                </a:ext>
              </a:extLst>
            </p:cNvPr>
            <p:cNvCxnSpPr>
              <a:cxnSpLocks noChangeShapeType="1"/>
            </p:cNvCxnSpPr>
            <p:nvPr/>
          </p:nvCxnSpPr>
          <p:spPr bwMode="auto">
            <a:xfrm>
              <a:off x="1403646" y="3907340"/>
              <a:ext cx="10247892" cy="0"/>
            </a:xfrm>
            <a:prstGeom prst="line">
              <a:avLst/>
            </a:prstGeom>
            <a:ln>
              <a:solidFill>
                <a:srgbClr val="7C2326"/>
              </a:solidFill>
              <a:headEnd/>
              <a:tailEnd/>
            </a:ln>
          </p:spPr>
          <p:style>
            <a:lnRef idx="3">
              <a:schemeClr val="accent1"/>
            </a:lnRef>
            <a:fillRef idx="0">
              <a:schemeClr val="accent1"/>
            </a:fillRef>
            <a:effectRef idx="2">
              <a:schemeClr val="accent1"/>
            </a:effectRef>
            <a:fontRef idx="minor">
              <a:schemeClr val="tx1"/>
            </a:fontRef>
          </p:style>
        </p:cxnSp>
      </p:grpSp>
      <p:sp>
        <p:nvSpPr>
          <p:cNvPr id="30" name="文本框 29">
            <a:extLst>
              <a:ext uri="{FF2B5EF4-FFF2-40B4-BE49-F238E27FC236}">
                <a16:creationId xmlns:a16="http://schemas.microsoft.com/office/drawing/2014/main" id="{F84349F1-CCEF-4461-8D7F-3962FD863BA1}"/>
              </a:ext>
            </a:extLst>
          </p:cNvPr>
          <p:cNvSpPr txBox="1"/>
          <p:nvPr/>
        </p:nvSpPr>
        <p:spPr>
          <a:xfrm>
            <a:off x="1131164" y="2026805"/>
            <a:ext cx="697627"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一</a:t>
            </a:r>
          </a:p>
        </p:txBody>
      </p:sp>
    </p:spTree>
    <p:extLst>
      <p:ext uri="{BB962C8B-B14F-4D97-AF65-F5344CB8AC3E}">
        <p14:creationId xmlns:p14="http://schemas.microsoft.com/office/powerpoint/2010/main" val="2232639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30F11AE2-8E3C-4A92-9BBF-8CC289021EE2}" type="slidenum">
              <a:rPr lang="zh-CN" altLang="en-US" smtClean="0"/>
              <a:pPr>
                <a:defRPr/>
              </a:pPr>
              <a:t>4</a:t>
            </a:fld>
            <a:endParaRPr lang="zh-CN" altLang="en-US"/>
          </a:p>
        </p:txBody>
      </p:sp>
      <p:sp>
        <p:nvSpPr>
          <p:cNvPr id="36" name="文本框 35">
            <a:extLst>
              <a:ext uri="{FF2B5EF4-FFF2-40B4-BE49-F238E27FC236}">
                <a16:creationId xmlns:a16="http://schemas.microsoft.com/office/drawing/2014/main" id="{37202DA9-A571-4B41-90B2-FC25363D25E9}"/>
              </a:ext>
            </a:extLst>
          </p:cNvPr>
          <p:cNvSpPr txBox="1"/>
          <p:nvPr/>
        </p:nvSpPr>
        <p:spPr>
          <a:xfrm>
            <a:off x="755576" y="2146047"/>
            <a:ext cx="331236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一、国债的发行者</a:t>
            </a:r>
            <a:endParaRPr lang="en-US" altLang="zh-CN" sz="2800" b="1" dirty="0">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32533B89-ACC8-445F-801D-606DA8E065E8}"/>
              </a:ext>
            </a:extLst>
          </p:cNvPr>
          <p:cNvSpPr txBox="1"/>
          <p:nvPr/>
        </p:nvSpPr>
        <p:spPr>
          <a:xfrm>
            <a:off x="613537" y="2852936"/>
            <a:ext cx="8073263" cy="2827505"/>
          </a:xfrm>
          <a:prstGeom prst="rect">
            <a:avLst/>
          </a:prstGeom>
          <a:noFill/>
        </p:spPr>
        <p:txBody>
          <a:bodyPr wrap="square">
            <a:spAutoFit/>
          </a:bodyPr>
          <a:lstStyle/>
          <a:p>
            <a:pPr indent="266700" algn="just">
              <a:lnSpc>
                <a:spcPts val="2800"/>
              </a:lnSpc>
              <a:spcAft>
                <a:spcPts val="1000"/>
              </a:spcAft>
            </a:pP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国债发行者是发行国债的主体，亦即国债债务人。这一发行主体是国家最高级次的政府。</a:t>
            </a:r>
            <a:endPar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800"/>
              </a:lnSpc>
              <a:spcAft>
                <a:spcPts val="1000"/>
              </a:spcAft>
            </a:pP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目前，代表国家发行国债的政府机构通常是财政部、中央银行或独立的政府债务管理办公室。财政部的债务就是中央政府的债务，因为财政部只是中央政府的一个部门，也是中央政府在国债发行中的代表。按照社会经济主体的构成，有政府、企业和个人，而没有政府中某个部门作为独立的主体。</a:t>
            </a:r>
            <a:endPar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800"/>
              </a:lnSpc>
              <a:spcAft>
                <a:spcPts val="1000"/>
              </a:spcAft>
            </a:pP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因此，</a:t>
            </a:r>
            <a:r>
              <a:rPr lang="zh-CN" altLang="zh-CN"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国债的最终发行主体是中央政府，真正的债务人是中央政府</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9" name="文本框 8">
            <a:extLst>
              <a:ext uri="{FF2B5EF4-FFF2-40B4-BE49-F238E27FC236}">
                <a16:creationId xmlns:a16="http://schemas.microsoft.com/office/drawing/2014/main" id="{D80ECF65-30E7-4802-A6D8-C0A286FD5445}"/>
              </a:ext>
            </a:extLst>
          </p:cNvPr>
          <p:cNvSpPr txBox="1"/>
          <p:nvPr/>
        </p:nvSpPr>
        <p:spPr>
          <a:xfrm>
            <a:off x="539553" y="966775"/>
            <a:ext cx="8073264" cy="1028936"/>
          </a:xfrm>
          <a:prstGeom prst="rect">
            <a:avLst/>
          </a:prstGeom>
          <a:noFill/>
        </p:spPr>
        <p:txBody>
          <a:bodyPr wrap="square">
            <a:spAutoFit/>
          </a:bodyPr>
          <a:lstStyle/>
          <a:p>
            <a:pPr indent="266700" algn="just">
              <a:lnSpc>
                <a:spcPts val="2500"/>
              </a:lnSpc>
            </a:pP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国债要素一般包括：国债发行者、国债承购者、国债持有者、国债名称、国债面值、国债利率、国债期限、国债发行数量以及国债发行日期与起息日等等。</a:t>
            </a:r>
            <a:endParaRPr lang="zh-CN" altLang="zh-CN" sz="1800" kern="100" dirty="0">
              <a:effectLst/>
              <a:latin typeface="微软雅黑" panose="020B0503020204020204" pitchFamily="34" charset="-122"/>
              <a:ea typeface="微软雅黑" panose="020B0503020204020204" pitchFamily="34" charset="-122"/>
              <a:cs typeface="Tahoma" panose="020B0604030504040204" pitchFamily="34" charset="0"/>
            </a:endParaRPr>
          </a:p>
        </p:txBody>
      </p:sp>
    </p:spTree>
    <p:extLst>
      <p:ext uri="{BB962C8B-B14F-4D97-AF65-F5344CB8AC3E}">
        <p14:creationId xmlns:p14="http://schemas.microsoft.com/office/powerpoint/2010/main" val="1620020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8B17DAB-DE56-456F-89B6-7AC7A42F0053}"/>
              </a:ext>
            </a:extLst>
          </p:cNvPr>
          <p:cNvSpPr>
            <a:spLocks noGrp="1"/>
          </p:cNvSpPr>
          <p:nvPr>
            <p:ph type="sldNum" sz="quarter" idx="12"/>
          </p:nvPr>
        </p:nvSpPr>
        <p:spPr/>
        <p:txBody>
          <a:bodyPr/>
          <a:lstStyle/>
          <a:p>
            <a:pPr>
              <a:defRPr/>
            </a:pPr>
            <a:fld id="{30F11AE2-8E3C-4A92-9BBF-8CC289021EE2}" type="slidenum">
              <a:rPr lang="zh-CN" altLang="en-US" smtClean="0"/>
              <a:pPr>
                <a:defRPr/>
              </a:pPr>
              <a:t>5</a:t>
            </a:fld>
            <a:endParaRPr lang="zh-CN" altLang="en-US"/>
          </a:p>
        </p:txBody>
      </p:sp>
      <p:sp>
        <p:nvSpPr>
          <p:cNvPr id="4" name="文本框 3">
            <a:extLst>
              <a:ext uri="{FF2B5EF4-FFF2-40B4-BE49-F238E27FC236}">
                <a16:creationId xmlns:a16="http://schemas.microsoft.com/office/drawing/2014/main" id="{AB6D603B-165D-4EAB-9D8F-FB5C39CB0B75}"/>
              </a:ext>
            </a:extLst>
          </p:cNvPr>
          <p:cNvSpPr txBox="1"/>
          <p:nvPr/>
        </p:nvSpPr>
        <p:spPr>
          <a:xfrm>
            <a:off x="467544" y="908720"/>
            <a:ext cx="3960440"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二、国债的发行对象</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CEC2838F-0D8B-4BB4-91CF-C591D3F4F4A0}"/>
              </a:ext>
            </a:extLst>
          </p:cNvPr>
          <p:cNvSpPr txBox="1"/>
          <p:nvPr/>
        </p:nvSpPr>
        <p:spPr>
          <a:xfrm>
            <a:off x="776536" y="1484784"/>
            <a:ext cx="7590928" cy="1349537"/>
          </a:xfrm>
          <a:prstGeom prst="rect">
            <a:avLst/>
          </a:prstGeom>
          <a:noFill/>
        </p:spPr>
        <p:txBody>
          <a:bodyPr wrap="square">
            <a:spAutoFit/>
          </a:bodyPr>
          <a:lstStyle/>
          <a:p>
            <a:pPr indent="266700" algn="just">
              <a:lnSpc>
                <a:spcPts val="2500"/>
              </a:lnSpc>
              <a:spcAft>
                <a:spcPts val="1000"/>
              </a:spcAft>
            </a:pP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国债承购者指已经实际承购国债，而</a:t>
            </a:r>
            <a:r>
              <a:rPr lang="zh-CN" altLang="zh-CN"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国债发行对象则指可以购买某些国债的人</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。指定发行对象实际上就是</a:t>
            </a:r>
            <a:r>
              <a:rPr lang="zh-CN" altLang="zh-CN" b="1"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指定国债承购者的范围</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。确定国债发行对象，其依据主要有两个：一是国债承购者的应债能力；二是国债经济功能的发挥。</a:t>
            </a:r>
          </a:p>
        </p:txBody>
      </p:sp>
      <p:graphicFrame>
        <p:nvGraphicFramePr>
          <p:cNvPr id="5" name="表格 4">
            <a:extLst>
              <a:ext uri="{FF2B5EF4-FFF2-40B4-BE49-F238E27FC236}">
                <a16:creationId xmlns:a16="http://schemas.microsoft.com/office/drawing/2014/main" id="{3E6F0179-7276-467B-9F58-BE419C7A2A8C}"/>
              </a:ext>
            </a:extLst>
          </p:cNvPr>
          <p:cNvGraphicFramePr/>
          <p:nvPr>
            <p:extLst>
              <p:ext uri="{D42A27DB-BD31-4B8C-83A1-F6EECF244321}">
                <p14:modId xmlns:p14="http://schemas.microsoft.com/office/powerpoint/2010/main" val="3331209417"/>
              </p:ext>
            </p:extLst>
          </p:nvPr>
        </p:nvGraphicFramePr>
        <p:xfrm>
          <a:off x="793896" y="3205942"/>
          <a:ext cx="7590928" cy="3391410"/>
        </p:xfrm>
        <a:graphic>
          <a:graphicData uri="http://schemas.openxmlformats.org/drawingml/2006/table">
            <a:tbl>
              <a:tblPr firstRow="1" firstCol="1" lastRow="1" lastCol="1" bandRow="1" bandCol="1">
                <a:tableStyleId>{9DCAF9ED-07DC-4A11-8D7F-57B35C25682E}</a:tableStyleId>
              </a:tblPr>
              <a:tblGrid>
                <a:gridCol w="1329832">
                  <a:extLst>
                    <a:ext uri="{9D8B030D-6E8A-4147-A177-3AD203B41FA5}">
                      <a16:colId xmlns:a16="http://schemas.microsoft.com/office/drawing/2014/main" val="2179715963"/>
                    </a:ext>
                  </a:extLst>
                </a:gridCol>
                <a:gridCol w="6261096">
                  <a:extLst>
                    <a:ext uri="{9D8B030D-6E8A-4147-A177-3AD203B41FA5}">
                      <a16:colId xmlns:a16="http://schemas.microsoft.com/office/drawing/2014/main" val="1581931638"/>
                    </a:ext>
                  </a:extLst>
                </a:gridCol>
              </a:tblGrid>
              <a:tr h="307028">
                <a:tc>
                  <a:txBody>
                    <a:bodyPr/>
                    <a:lstStyle/>
                    <a:p>
                      <a:pPr algn="ctr" fontAlgn="t">
                        <a:spcBef>
                          <a:spcPts val="0"/>
                        </a:spcBef>
                        <a:spcAft>
                          <a:spcPts val="0"/>
                        </a:spcAft>
                      </a:pPr>
                      <a:r>
                        <a:rPr lang="zh-CN" altLang="en-US" sz="1300" b="1" u="none" strike="noStrike" kern="100" dirty="0">
                          <a:effectLst/>
                          <a:latin typeface="微软雅黑" panose="020B0503020204020204" pitchFamily="34" charset="-122"/>
                          <a:ea typeface="微软雅黑" panose="020B0503020204020204" pitchFamily="34" charset="-122"/>
                        </a:rPr>
                        <a:t>国债品种</a:t>
                      </a:r>
                      <a:endParaRPr lang="zh-CN" altLang="en-US" sz="1300" b="1"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300" b="1" u="none" strike="noStrike" kern="100" dirty="0">
                          <a:effectLst/>
                          <a:latin typeface="微软雅黑" panose="020B0503020204020204" pitchFamily="34" charset="-122"/>
                          <a:ea typeface="微软雅黑" panose="020B0503020204020204" pitchFamily="34" charset="-122"/>
                        </a:rPr>
                        <a:t>发行对象</a:t>
                      </a:r>
                      <a:endParaRPr lang="zh-CN" altLang="en-US" sz="1300" b="1"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6144897"/>
                  </a:ext>
                </a:extLst>
              </a:tr>
              <a:tr h="774148">
                <a:tc>
                  <a:txBody>
                    <a:bodyPr/>
                    <a:lstStyle/>
                    <a:p>
                      <a:pPr algn="ctr" fontAlgn="t">
                        <a:spcBef>
                          <a:spcPts val="0"/>
                        </a:spcBef>
                        <a:spcAft>
                          <a:spcPts val="0"/>
                        </a:spcAft>
                      </a:pPr>
                      <a:r>
                        <a:rPr lang="zh-CN" altLang="en-US" sz="1300" b="0" u="none" strike="noStrike" kern="100" dirty="0">
                          <a:effectLst/>
                          <a:latin typeface="微软雅黑" panose="020B0503020204020204" pitchFamily="34" charset="-122"/>
                          <a:ea typeface="微软雅黑" panose="020B0503020204020204" pitchFamily="34" charset="-122"/>
                        </a:rPr>
                        <a:t>记账式国债</a:t>
                      </a:r>
                      <a:endParaRPr lang="zh-CN" altLang="en-US" sz="13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fontAlgn="t">
                        <a:spcBef>
                          <a:spcPts val="0"/>
                        </a:spcBef>
                        <a:spcAft>
                          <a:spcPts val="0"/>
                        </a:spcAft>
                      </a:pPr>
                      <a:r>
                        <a:rPr lang="zh-CN" altLang="en-US" sz="1300" b="0" u="none" strike="noStrike" kern="100" dirty="0">
                          <a:effectLst/>
                          <a:latin typeface="微软雅黑" panose="020B0503020204020204" pitchFamily="34" charset="-122"/>
                          <a:ea typeface="微软雅黑" panose="020B0503020204020204" pitchFamily="34" charset="-122"/>
                        </a:rPr>
                        <a:t>通常记账式国债主要向机构投资者销售，也面向个人投资者销售。在少数情况下，仅对机构投资者销售。例如，</a:t>
                      </a:r>
                      <a:r>
                        <a:rPr lang="en-US" altLang="zh-CN" sz="1300" b="0" u="none" strike="noStrike" kern="100" dirty="0">
                          <a:effectLst/>
                          <a:latin typeface="微软雅黑" panose="020B0503020204020204" pitchFamily="34" charset="-122"/>
                          <a:ea typeface="微软雅黑" panose="020B0503020204020204" pitchFamily="34" charset="-122"/>
                        </a:rPr>
                        <a:t>1999</a:t>
                      </a:r>
                      <a:r>
                        <a:rPr lang="zh-CN" altLang="en-US" sz="1300" b="0" u="none" strike="noStrike" kern="100" dirty="0">
                          <a:effectLst/>
                          <a:latin typeface="微软雅黑" panose="020B0503020204020204" pitchFamily="34" charset="-122"/>
                          <a:ea typeface="微软雅黑" panose="020B0503020204020204" pitchFamily="34" charset="-122"/>
                        </a:rPr>
                        <a:t>年记账式（六期）国债仅向中国工商银行、中国农业银行、中国银行和中国建设银行销售。</a:t>
                      </a:r>
                      <a:endParaRPr lang="zh-CN" altLang="en-US" sz="13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79446338"/>
                  </a:ext>
                </a:extLst>
              </a:tr>
              <a:tr h="1790066">
                <a:tc>
                  <a:txBody>
                    <a:bodyPr/>
                    <a:lstStyle/>
                    <a:p>
                      <a:pPr algn="ctr" fontAlgn="t">
                        <a:spcBef>
                          <a:spcPts val="0"/>
                        </a:spcBef>
                        <a:spcAft>
                          <a:spcPts val="0"/>
                        </a:spcAft>
                      </a:pPr>
                      <a:r>
                        <a:rPr lang="zh-CN" altLang="en-US" sz="1300" b="0" u="none" strike="noStrike" kern="100" dirty="0">
                          <a:effectLst/>
                          <a:latin typeface="微软雅黑" panose="020B0503020204020204" pitchFamily="34" charset="-122"/>
                          <a:ea typeface="微软雅黑" panose="020B0503020204020204" pitchFamily="34" charset="-122"/>
                        </a:rPr>
                        <a:t>凭证式国债</a:t>
                      </a:r>
                      <a:endParaRPr lang="zh-CN" altLang="en-US" sz="13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fontAlgn="t">
                        <a:spcBef>
                          <a:spcPts val="0"/>
                        </a:spcBef>
                        <a:spcAft>
                          <a:spcPts val="0"/>
                        </a:spcAft>
                      </a:pPr>
                      <a:r>
                        <a:rPr lang="zh-CN" altLang="en-US" sz="1300" b="0" u="none" strike="noStrike" kern="100" dirty="0">
                          <a:effectLst/>
                          <a:latin typeface="微软雅黑" panose="020B0503020204020204" pitchFamily="34" charset="-122"/>
                          <a:ea typeface="微软雅黑" panose="020B0503020204020204" pitchFamily="34" charset="-122"/>
                        </a:rPr>
                        <a:t>中国人民银行、财政部</a:t>
                      </a:r>
                      <a:r>
                        <a:rPr lang="en-US" altLang="zh-CN" sz="1300" b="0" u="none" strike="noStrike" kern="100" dirty="0">
                          <a:effectLst/>
                          <a:latin typeface="微软雅黑" panose="020B0503020204020204" pitchFamily="34" charset="-122"/>
                          <a:ea typeface="微软雅黑" panose="020B0503020204020204" pitchFamily="34" charset="-122"/>
                        </a:rPr>
                        <a:t>《</a:t>
                      </a:r>
                      <a:r>
                        <a:rPr lang="zh-CN" altLang="en-US" sz="1300" b="0" u="none" strike="noStrike" kern="100" dirty="0">
                          <a:effectLst/>
                          <a:latin typeface="微软雅黑" panose="020B0503020204020204" pitchFamily="34" charset="-122"/>
                          <a:ea typeface="微软雅黑" panose="020B0503020204020204" pitchFamily="34" charset="-122"/>
                        </a:rPr>
                        <a:t>关于</a:t>
                      </a:r>
                      <a:r>
                        <a:rPr lang="en-US" altLang="zh-CN" sz="1300" b="0" u="none" strike="noStrike" kern="100" dirty="0">
                          <a:effectLst/>
                          <a:latin typeface="微软雅黑" panose="020B0503020204020204" pitchFamily="34" charset="-122"/>
                          <a:ea typeface="微软雅黑" panose="020B0503020204020204" pitchFamily="34" charset="-122"/>
                        </a:rPr>
                        <a:t>2012</a:t>
                      </a:r>
                      <a:r>
                        <a:rPr lang="zh-CN" altLang="en-US" sz="1300" b="0" u="none" strike="noStrike" kern="100" dirty="0">
                          <a:effectLst/>
                          <a:latin typeface="微软雅黑" panose="020B0503020204020204" pitchFamily="34" charset="-122"/>
                          <a:ea typeface="微软雅黑" panose="020B0503020204020204" pitchFamily="34" charset="-122"/>
                        </a:rPr>
                        <a:t>年凭证式国债改革工作的指导意见</a:t>
                      </a:r>
                      <a:r>
                        <a:rPr lang="en-US" altLang="zh-CN" sz="1300" b="0" u="none" strike="noStrike" kern="100" dirty="0">
                          <a:effectLst/>
                          <a:latin typeface="微软雅黑" panose="020B0503020204020204" pitchFamily="34" charset="-122"/>
                          <a:ea typeface="微软雅黑" panose="020B0503020204020204" pitchFamily="34" charset="-122"/>
                        </a:rPr>
                        <a:t>》(</a:t>
                      </a:r>
                      <a:r>
                        <a:rPr lang="zh-CN" altLang="en-US" sz="1300" b="0" u="none" strike="noStrike" kern="100" dirty="0">
                          <a:effectLst/>
                          <a:latin typeface="微软雅黑" panose="020B0503020204020204" pitchFamily="34" charset="-122"/>
                          <a:ea typeface="微软雅黑" panose="020B0503020204020204" pitchFamily="34" charset="-122"/>
                        </a:rPr>
                        <a:t>银发</a:t>
                      </a:r>
                      <a:r>
                        <a:rPr lang="en-US" altLang="zh-CN" sz="1300" b="0" u="none" strike="noStrike" kern="100" dirty="0">
                          <a:effectLst/>
                          <a:latin typeface="微软雅黑" panose="020B0503020204020204" pitchFamily="34" charset="-122"/>
                          <a:ea typeface="微软雅黑" panose="020B0503020204020204" pitchFamily="34" charset="-122"/>
                        </a:rPr>
                        <a:t>〔2012〕65</a:t>
                      </a:r>
                      <a:r>
                        <a:rPr lang="zh-CN" altLang="en-US" sz="1300" b="0" u="none" strike="noStrike" kern="100" dirty="0">
                          <a:effectLst/>
                          <a:latin typeface="微软雅黑" panose="020B0503020204020204" pitchFamily="34" charset="-122"/>
                          <a:ea typeface="微软雅黑" panose="020B0503020204020204" pitchFamily="34" charset="-122"/>
                        </a:rPr>
                        <a:t>号</a:t>
                      </a:r>
                      <a:r>
                        <a:rPr lang="en-US" altLang="zh-CN" sz="1300" b="0" u="none" strike="noStrike" kern="100" dirty="0">
                          <a:effectLst/>
                          <a:latin typeface="微软雅黑" panose="020B0503020204020204" pitchFamily="34" charset="-122"/>
                          <a:ea typeface="微软雅黑" panose="020B0503020204020204" pitchFamily="34" charset="-122"/>
                        </a:rPr>
                        <a:t>)</a:t>
                      </a:r>
                      <a:r>
                        <a:rPr lang="zh-CN" altLang="en-US" sz="1300" b="0" u="none" strike="noStrike" kern="100" dirty="0">
                          <a:effectLst/>
                          <a:latin typeface="微软雅黑" panose="020B0503020204020204" pitchFamily="34" charset="-122"/>
                          <a:ea typeface="微软雅黑" panose="020B0503020204020204" pitchFamily="34" charset="-122"/>
                        </a:rPr>
                        <a:t>规定，“（</a:t>
                      </a:r>
                      <a:r>
                        <a:rPr lang="en-US" altLang="zh-CN" sz="1300" b="0" u="none" strike="noStrike" kern="100" dirty="0">
                          <a:effectLst/>
                          <a:latin typeface="微软雅黑" panose="020B0503020204020204" pitchFamily="34" charset="-122"/>
                          <a:ea typeface="微软雅黑" panose="020B0503020204020204" pitchFamily="34" charset="-122"/>
                        </a:rPr>
                        <a:t>1</a:t>
                      </a:r>
                      <a:r>
                        <a:rPr lang="zh-CN" altLang="en-US" sz="1300" b="0" u="none" strike="noStrike" kern="100" dirty="0">
                          <a:effectLst/>
                          <a:latin typeface="微软雅黑" panose="020B0503020204020204" pitchFamily="34" charset="-122"/>
                          <a:ea typeface="微软雅黑" panose="020B0503020204020204" pitchFamily="34" charset="-122"/>
                        </a:rPr>
                        <a:t>）凭证式国债仅面向个人投资者发售，不得向政府机关、企事业单位、社会团体等机构投资者发售。（</a:t>
                      </a:r>
                      <a:r>
                        <a:rPr lang="en-US" altLang="zh-CN" sz="1300" b="0" u="none" strike="noStrike" kern="100" dirty="0">
                          <a:effectLst/>
                          <a:latin typeface="微软雅黑" panose="020B0503020204020204" pitchFamily="34" charset="-122"/>
                          <a:ea typeface="微软雅黑" panose="020B0503020204020204" pitchFamily="34" charset="-122"/>
                        </a:rPr>
                        <a:t>2</a:t>
                      </a:r>
                      <a:r>
                        <a:rPr lang="zh-CN" altLang="en-US" sz="1300" b="0" u="none" strike="noStrike" kern="100" dirty="0">
                          <a:effectLst/>
                          <a:latin typeface="微软雅黑" panose="020B0503020204020204" pitchFamily="34" charset="-122"/>
                          <a:ea typeface="微软雅黑" panose="020B0503020204020204" pitchFamily="34" charset="-122"/>
                        </a:rPr>
                        <a:t>）凭证式国债的承销方式由各储蓄国债承销团成员承购包销改为代销。发行结束后，各承销团成员须准确计算各品种当期凭证式国债实际发售金额，并将剩余代销额度予以注销，不得自行持有或继续向投资者发售。（</a:t>
                      </a:r>
                      <a:r>
                        <a:rPr lang="en-US" altLang="zh-CN" sz="1300" b="0" u="none" strike="noStrike" kern="100" dirty="0">
                          <a:effectLst/>
                          <a:latin typeface="微软雅黑" panose="020B0503020204020204" pitchFamily="34" charset="-122"/>
                          <a:ea typeface="微软雅黑" panose="020B0503020204020204" pitchFamily="34" charset="-122"/>
                        </a:rPr>
                        <a:t>3</a:t>
                      </a:r>
                      <a:r>
                        <a:rPr lang="zh-CN" altLang="en-US" sz="1300" b="0" u="none" strike="noStrike" kern="100" dirty="0">
                          <a:effectLst/>
                          <a:latin typeface="微软雅黑" panose="020B0503020204020204" pitchFamily="34" charset="-122"/>
                          <a:ea typeface="微软雅黑" panose="020B0503020204020204" pitchFamily="34" charset="-122"/>
                        </a:rPr>
                        <a:t>）凭证式国债发行期结束后，如投资者提前兑取，由承销团成员持有到期，不得再次面向投资者发售。”</a:t>
                      </a:r>
                      <a:endParaRPr lang="zh-CN" altLang="en-US" sz="13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35316478"/>
                  </a:ext>
                </a:extLst>
              </a:tr>
              <a:tr h="520168">
                <a:tc>
                  <a:txBody>
                    <a:bodyPr/>
                    <a:lstStyle/>
                    <a:p>
                      <a:pPr algn="ctr" fontAlgn="t">
                        <a:spcBef>
                          <a:spcPts val="0"/>
                        </a:spcBef>
                        <a:spcAft>
                          <a:spcPts val="0"/>
                        </a:spcAft>
                      </a:pPr>
                      <a:r>
                        <a:rPr lang="zh-CN" altLang="en-US" sz="1300" b="0" u="none" strike="noStrike" kern="100" dirty="0">
                          <a:effectLst/>
                          <a:latin typeface="微软雅黑" panose="020B0503020204020204" pitchFamily="34" charset="-122"/>
                          <a:ea typeface="微软雅黑" panose="020B0503020204020204" pitchFamily="34" charset="-122"/>
                        </a:rPr>
                        <a:t>电子式储蓄国债</a:t>
                      </a:r>
                      <a:endParaRPr lang="zh-CN" altLang="en-US" sz="13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fontAlgn="t">
                        <a:spcBef>
                          <a:spcPts val="0"/>
                        </a:spcBef>
                        <a:spcAft>
                          <a:spcPts val="0"/>
                        </a:spcAft>
                      </a:pPr>
                      <a:r>
                        <a:rPr lang="zh-CN" altLang="en-US" sz="1300" b="0" u="none" strike="noStrike" kern="100" dirty="0">
                          <a:effectLst/>
                          <a:latin typeface="微软雅黑" panose="020B0503020204020204" pitchFamily="34" charset="-122"/>
                          <a:ea typeface="微软雅黑" panose="020B0503020204020204" pitchFamily="34" charset="-122"/>
                        </a:rPr>
                        <a:t>认购对象仅限境内中国公民，不向机构投资者发行，同时设立了单个账户单期购买上限。</a:t>
                      </a:r>
                      <a:endParaRPr lang="zh-CN" altLang="en-US" sz="13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5565952"/>
                  </a:ext>
                </a:extLst>
              </a:tr>
            </a:tbl>
          </a:graphicData>
        </a:graphic>
      </p:graphicFrame>
      <p:sp>
        <p:nvSpPr>
          <p:cNvPr id="7" name="文本框 6">
            <a:extLst>
              <a:ext uri="{FF2B5EF4-FFF2-40B4-BE49-F238E27FC236}">
                <a16:creationId xmlns:a16="http://schemas.microsoft.com/office/drawing/2014/main" id="{D277021A-B2E4-46FC-AA9B-1BFA412769F1}"/>
              </a:ext>
            </a:extLst>
          </p:cNvPr>
          <p:cNvSpPr txBox="1"/>
          <p:nvPr/>
        </p:nvSpPr>
        <p:spPr>
          <a:xfrm>
            <a:off x="3527884" y="2833191"/>
            <a:ext cx="2088232" cy="307777"/>
          </a:xfrm>
          <a:prstGeom prst="rect">
            <a:avLst/>
          </a:prstGeom>
          <a:noFill/>
        </p:spPr>
        <p:txBody>
          <a:bodyPr wrap="square">
            <a:spAutoFit/>
          </a:bodyPr>
          <a:lstStyle/>
          <a:p>
            <a:r>
              <a:rPr lang="zh-CN" altLang="en-US" sz="1400" b="1"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表  </a:t>
            </a:r>
            <a:r>
              <a:rPr lang="zh-CN" altLang="zh-CN" sz="1400" b="1"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国债品种与发行对象</a:t>
            </a:r>
            <a:endParaRPr lang="zh-CN" altLang="en-US" sz="1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84419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3BCD9095-3913-4EE7-BB5B-CD58CF19531B}"/>
              </a:ext>
            </a:extLst>
          </p:cNvPr>
          <p:cNvSpPr>
            <a:spLocks noGrp="1"/>
          </p:cNvSpPr>
          <p:nvPr>
            <p:ph type="sldNum" sz="quarter" idx="12"/>
          </p:nvPr>
        </p:nvSpPr>
        <p:spPr/>
        <p:txBody>
          <a:bodyPr/>
          <a:lstStyle/>
          <a:p>
            <a:pPr>
              <a:defRPr/>
            </a:pPr>
            <a:fld id="{30F11AE2-8E3C-4A92-9BBF-8CC289021EE2}" type="slidenum">
              <a:rPr lang="zh-CN" altLang="en-US" smtClean="0"/>
              <a:pPr>
                <a:defRPr/>
              </a:pPr>
              <a:t>6</a:t>
            </a:fld>
            <a:endParaRPr lang="zh-CN" altLang="en-US"/>
          </a:p>
        </p:txBody>
      </p:sp>
      <p:sp>
        <p:nvSpPr>
          <p:cNvPr id="4" name="文本框 3">
            <a:extLst>
              <a:ext uri="{FF2B5EF4-FFF2-40B4-BE49-F238E27FC236}">
                <a16:creationId xmlns:a16="http://schemas.microsoft.com/office/drawing/2014/main" id="{9EF91A69-0EFF-404F-BD54-EB336989871A}"/>
              </a:ext>
            </a:extLst>
          </p:cNvPr>
          <p:cNvSpPr txBox="1"/>
          <p:nvPr/>
        </p:nvSpPr>
        <p:spPr>
          <a:xfrm>
            <a:off x="611560" y="817548"/>
            <a:ext cx="331236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三、国债名称</a:t>
            </a:r>
            <a:endParaRPr lang="en-US" altLang="zh-CN" sz="28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28C76C4F-2CB9-419D-BE8A-A6C47BD4E496}"/>
              </a:ext>
            </a:extLst>
          </p:cNvPr>
          <p:cNvSpPr txBox="1"/>
          <p:nvPr/>
        </p:nvSpPr>
        <p:spPr>
          <a:xfrm>
            <a:off x="611560" y="1340768"/>
            <a:ext cx="7643192" cy="2561727"/>
          </a:xfrm>
          <a:prstGeom prst="rect">
            <a:avLst/>
          </a:prstGeom>
          <a:noFill/>
        </p:spPr>
        <p:txBody>
          <a:bodyPr wrap="square">
            <a:spAutoFit/>
          </a:bodyPr>
          <a:lstStyle/>
          <a:p>
            <a:pPr indent="266700" algn="just">
              <a:lnSpc>
                <a:spcPts val="2500"/>
              </a:lnSpc>
              <a:spcAft>
                <a:spcPts val="1000"/>
              </a:spcAft>
            </a:pP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国债名称是指每一只公债发行与流通时的称号。</a:t>
            </a:r>
          </a:p>
          <a:p>
            <a:pPr indent="266700" algn="just">
              <a:lnSpc>
                <a:spcPts val="2500"/>
              </a:lnSpc>
              <a:spcAft>
                <a:spcPts val="1000"/>
              </a:spcAft>
            </a:pP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有些国债名称是一个通用称号，在其名称中加入</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国债发行年份以及期数</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以示区别。例如，</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“2010</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年记账式附息</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七期</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p>
          <a:p>
            <a:pPr indent="266700" algn="just">
              <a:lnSpc>
                <a:spcPts val="2500"/>
              </a:lnSpc>
              <a:spcAft>
                <a:spcPts val="1000"/>
              </a:spcAft>
            </a:pP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国债可以交易所市场、银行间债券市场上流通，此时也会被有关主管部门冠以某种名称以便于管理，</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各市场的命名规则不同，它们不一定和财政部发行该债券时给予的称号完全一致</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。例如，</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2010</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年记账式附息</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七期</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国债在上海证券交易所的交易代码是</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019007</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，而在深圳证券交易所的交易代码是</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101007</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9" name="文本框 8">
            <a:extLst>
              <a:ext uri="{FF2B5EF4-FFF2-40B4-BE49-F238E27FC236}">
                <a16:creationId xmlns:a16="http://schemas.microsoft.com/office/drawing/2014/main" id="{2DD3DE33-8D6B-4FBF-BA1F-28852EBA7D2C}"/>
              </a:ext>
            </a:extLst>
          </p:cNvPr>
          <p:cNvSpPr txBox="1"/>
          <p:nvPr/>
        </p:nvSpPr>
        <p:spPr>
          <a:xfrm>
            <a:off x="611560" y="4001913"/>
            <a:ext cx="331236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四、国债面值</a:t>
            </a:r>
            <a:endParaRPr lang="en-US" altLang="zh-CN" sz="2800" b="1" dirty="0">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0674D0AF-0975-4803-AAF1-8B513591D77B}"/>
              </a:ext>
            </a:extLst>
          </p:cNvPr>
          <p:cNvSpPr txBox="1"/>
          <p:nvPr/>
        </p:nvSpPr>
        <p:spPr>
          <a:xfrm>
            <a:off x="611560" y="4517034"/>
            <a:ext cx="7643192" cy="1792286"/>
          </a:xfrm>
          <a:prstGeom prst="rect">
            <a:avLst/>
          </a:prstGeom>
          <a:noFill/>
        </p:spPr>
        <p:txBody>
          <a:bodyPr wrap="square">
            <a:spAutoFit/>
          </a:bodyPr>
          <a:lstStyle/>
          <a:p>
            <a:pPr indent="266700" algn="just">
              <a:lnSpc>
                <a:spcPts val="2500"/>
              </a:lnSpc>
              <a:spcAft>
                <a:spcPts val="1000"/>
              </a:spcAft>
            </a:pP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在实物国债券上，国债面值（</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Face Value</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）是指公债的票面金额，又称本金（</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Principal</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）。票面金额有两个基本要素构成，一是</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货币单位</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，二是</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货币数量</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indent="266700" algn="just">
              <a:lnSpc>
                <a:spcPts val="2500"/>
              </a:lnSpc>
              <a:spcAft>
                <a:spcPts val="1000"/>
              </a:spcAft>
            </a:pP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目前我国已不再发行实物国债券。因此面值的概念实际上成了虚拟的概念。目前，我国记账式国债的面值为</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100</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元，公债交易以</a:t>
            </a:r>
            <a:r>
              <a:rPr lang="en-US"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手</a:t>
            </a:r>
            <a:r>
              <a:rPr lang="en-US"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为单位，一手等于</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1000</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元面值。每笔申报以一手为最小单位，每笔申报不得超过一万手。</a:t>
            </a:r>
          </a:p>
        </p:txBody>
      </p:sp>
    </p:spTree>
    <p:extLst>
      <p:ext uri="{BB962C8B-B14F-4D97-AF65-F5344CB8AC3E}">
        <p14:creationId xmlns:p14="http://schemas.microsoft.com/office/powerpoint/2010/main" val="3642821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0CA7330B-BDC8-433F-B059-F148591A8FE0}"/>
              </a:ext>
            </a:extLst>
          </p:cNvPr>
          <p:cNvSpPr>
            <a:spLocks noGrp="1"/>
          </p:cNvSpPr>
          <p:nvPr>
            <p:ph type="sldNum" sz="quarter" idx="12"/>
          </p:nvPr>
        </p:nvSpPr>
        <p:spPr/>
        <p:txBody>
          <a:bodyPr/>
          <a:lstStyle/>
          <a:p>
            <a:pPr>
              <a:defRPr/>
            </a:pPr>
            <a:fld id="{30F11AE2-8E3C-4A92-9BBF-8CC289021EE2}" type="slidenum">
              <a:rPr lang="zh-CN" altLang="en-US" smtClean="0"/>
              <a:pPr>
                <a:defRPr/>
              </a:pPr>
              <a:t>7</a:t>
            </a:fld>
            <a:endParaRPr lang="zh-CN" altLang="en-US"/>
          </a:p>
        </p:txBody>
      </p:sp>
      <p:sp>
        <p:nvSpPr>
          <p:cNvPr id="4" name="文本框 3">
            <a:extLst>
              <a:ext uri="{FF2B5EF4-FFF2-40B4-BE49-F238E27FC236}">
                <a16:creationId xmlns:a16="http://schemas.microsoft.com/office/drawing/2014/main" id="{D574686F-C3D2-41CD-8291-5672167A4E0E}"/>
              </a:ext>
            </a:extLst>
          </p:cNvPr>
          <p:cNvSpPr txBox="1"/>
          <p:nvPr/>
        </p:nvSpPr>
        <p:spPr>
          <a:xfrm>
            <a:off x="467544" y="908720"/>
            <a:ext cx="331236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五、票面利率</a:t>
            </a:r>
            <a:endParaRPr lang="en-US" altLang="zh-CN" sz="2800"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B9536411-F157-410A-AB93-69540E6644CE}"/>
              </a:ext>
            </a:extLst>
          </p:cNvPr>
          <p:cNvSpPr txBox="1"/>
          <p:nvPr/>
        </p:nvSpPr>
        <p:spPr>
          <a:xfrm>
            <a:off x="642392" y="1370385"/>
            <a:ext cx="7859216" cy="2112886"/>
          </a:xfrm>
          <a:prstGeom prst="rect">
            <a:avLst/>
          </a:prstGeom>
          <a:noFill/>
        </p:spPr>
        <p:txBody>
          <a:bodyPr wrap="square">
            <a:spAutoFit/>
          </a:bodyPr>
          <a:lstStyle/>
          <a:p>
            <a:pPr indent="266700" algn="l">
              <a:lnSpc>
                <a:spcPts val="2500"/>
              </a:lnSpc>
              <a:spcAft>
                <a:spcPts val="1000"/>
              </a:spcAft>
            </a:pP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票面利率（</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Coupon Rate</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）是</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公债利息与其本金的比例</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。票面利率通常用年利率表示，个别情况也用月利率。对政府而言，公债利率在一定程度上反映其债务负担；对公债投资者而言，利率在一定程度上反映其债权收益。</a:t>
            </a:r>
          </a:p>
          <a:p>
            <a:pPr indent="266700" algn="l">
              <a:lnSpc>
                <a:spcPts val="2500"/>
              </a:lnSpc>
              <a:spcAft>
                <a:spcPts val="1000"/>
              </a:spcAft>
            </a:pP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与公债利率相联系的，还有一个概念是付息频率（</a:t>
            </a: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Frequency of Interest Payment</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）。付息频率是指一年内支付利息的次数。在大多数情况下，付息频率一般为一年付息一次和一年付息两次。</a:t>
            </a:r>
          </a:p>
        </p:txBody>
      </p:sp>
      <p:sp>
        <p:nvSpPr>
          <p:cNvPr id="9" name="文本框 8">
            <a:extLst>
              <a:ext uri="{FF2B5EF4-FFF2-40B4-BE49-F238E27FC236}">
                <a16:creationId xmlns:a16="http://schemas.microsoft.com/office/drawing/2014/main" id="{26C055FF-7146-41AB-80B8-8C1BD8345B3F}"/>
              </a:ext>
            </a:extLst>
          </p:cNvPr>
          <p:cNvSpPr txBox="1"/>
          <p:nvPr/>
        </p:nvSpPr>
        <p:spPr>
          <a:xfrm>
            <a:off x="471482" y="3944936"/>
            <a:ext cx="331236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六、公债期限</a:t>
            </a:r>
            <a:endParaRPr lang="en-US" altLang="zh-CN" sz="2800" b="1" dirty="0">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95DBA3D6-3BA5-4851-AE11-6C567B2747DF}"/>
              </a:ext>
            </a:extLst>
          </p:cNvPr>
          <p:cNvSpPr txBox="1"/>
          <p:nvPr/>
        </p:nvSpPr>
        <p:spPr>
          <a:xfrm>
            <a:off x="642392" y="4509120"/>
            <a:ext cx="7859216" cy="1151084"/>
          </a:xfrm>
          <a:prstGeom prst="rect">
            <a:avLst/>
          </a:prstGeom>
          <a:noFill/>
        </p:spPr>
        <p:txBody>
          <a:bodyPr wrap="square">
            <a:spAutoFit/>
          </a:bodyPr>
          <a:lstStyle/>
          <a:p>
            <a:pPr indent="266700" algn="l">
              <a:lnSpc>
                <a:spcPts val="2500"/>
              </a:lnSpc>
              <a:spcAft>
                <a:spcPts val="1000"/>
              </a:spcAft>
            </a:pP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公债期限是指</a:t>
            </a:r>
            <a:r>
              <a:rPr lang="zh-CN" altLang="zh-CN" sz="16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公债发行到公债偿还之间的时间间隔</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。短期的公债主要用天表示，中、长期的公债主要用年表示。</a:t>
            </a:r>
          </a:p>
          <a:p>
            <a:pPr indent="266700" algn="l">
              <a:lnSpc>
                <a:spcPts val="2500"/>
              </a:lnSpc>
              <a:spcAft>
                <a:spcPts val="1000"/>
              </a:spcAft>
            </a:pPr>
            <a:r>
              <a:rPr lang="en-US"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大多数公债在发行时就规定了期限，也有少数公债的期限是不固定的。</a:t>
            </a:r>
          </a:p>
        </p:txBody>
      </p:sp>
    </p:spTree>
    <p:extLst>
      <p:ext uri="{BB962C8B-B14F-4D97-AF65-F5344CB8AC3E}">
        <p14:creationId xmlns:p14="http://schemas.microsoft.com/office/powerpoint/2010/main" val="1231877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47978C6B-078B-484C-BBBF-2A0F216F2D79}"/>
              </a:ext>
            </a:extLst>
          </p:cNvPr>
          <p:cNvSpPr>
            <a:spLocks noGrp="1"/>
          </p:cNvSpPr>
          <p:nvPr>
            <p:ph type="sldNum" sz="quarter" idx="12"/>
          </p:nvPr>
        </p:nvSpPr>
        <p:spPr/>
        <p:txBody>
          <a:bodyPr/>
          <a:lstStyle/>
          <a:p>
            <a:pPr>
              <a:defRPr/>
            </a:pPr>
            <a:fld id="{30F11AE2-8E3C-4A92-9BBF-8CC289021EE2}" type="slidenum">
              <a:rPr lang="zh-CN" altLang="en-US" smtClean="0"/>
              <a:pPr>
                <a:defRPr/>
              </a:pPr>
              <a:t>8</a:t>
            </a:fld>
            <a:endParaRPr lang="zh-CN" altLang="en-US"/>
          </a:p>
        </p:txBody>
      </p:sp>
      <p:sp>
        <p:nvSpPr>
          <p:cNvPr id="4" name="文本框 3">
            <a:extLst>
              <a:ext uri="{FF2B5EF4-FFF2-40B4-BE49-F238E27FC236}">
                <a16:creationId xmlns:a16="http://schemas.microsoft.com/office/drawing/2014/main" id="{62250969-A509-417E-9ECC-49B1E3BCAAE9}"/>
              </a:ext>
            </a:extLst>
          </p:cNvPr>
          <p:cNvSpPr txBox="1"/>
          <p:nvPr/>
        </p:nvSpPr>
        <p:spPr>
          <a:xfrm>
            <a:off x="471993" y="836712"/>
            <a:ext cx="331236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七、国债发行数量</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ED1B447E-3579-44E4-8501-C535F150A5E3}"/>
              </a:ext>
            </a:extLst>
          </p:cNvPr>
          <p:cNvSpPr txBox="1"/>
          <p:nvPr/>
        </p:nvSpPr>
        <p:spPr>
          <a:xfrm>
            <a:off x="679119" y="1394300"/>
            <a:ext cx="7992888" cy="4945521"/>
          </a:xfrm>
          <a:prstGeom prst="rect">
            <a:avLst/>
          </a:prstGeom>
          <a:noFill/>
        </p:spPr>
        <p:txBody>
          <a:bodyPr wrap="square">
            <a:spAutoFit/>
          </a:bodyPr>
          <a:lstStyle/>
          <a:p>
            <a:pPr indent="266700" algn="l">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国债发行数量是指某一次（期）国债的数量规模，有计划发行量和实际发行量之区别。</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spcAft>
                <a:spcPts val="1000"/>
              </a:spcAft>
            </a:pP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国债发行量完成率＝实际发行量／计划发行量</a:t>
            </a:r>
            <a:r>
              <a:rPr lang="en-US"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rPr>
              <a:t>×100%</a:t>
            </a:r>
          </a:p>
          <a:p>
            <a:pPr indent="266700" algn="l">
              <a:lnSpc>
                <a:spcPts val="2500"/>
              </a:lnSpc>
              <a:spcAft>
                <a:spcPts val="1000"/>
              </a:spcAft>
            </a:pPr>
            <a:endParaRPr lang="zh-CN" altLang="zh-CN" sz="1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计划发行量与实际发行量之间存在差别的原因，主要有两个原因：</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1.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承销团甲类成员的追加认购。</a:t>
            </a:r>
            <a:endPar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2.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流标。主要原因有：</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）市场形势发生变化，而国债发行计划未做相应调整。</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）市场投资者对利率和资金的前景存在较大分歧时，导致招标时机构报价差别较大。当价格差别过大时，有一些就形成无效投标并导致流标。</a:t>
            </a:r>
            <a:endPar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66700" algn="l">
              <a:lnSpc>
                <a:spcPts val="2500"/>
              </a:lnSpc>
              <a:spcAft>
                <a:spcPts val="1000"/>
              </a:spcAft>
            </a:pP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800"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）通常贴现国债是金融机构进行流动性管理的重要工具，在资金面紧张的情况下，贴现国债作为一种短期品种，出现流标也是很正常的。</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89652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88948F7-1796-4079-972E-DBE58128C867}"/>
              </a:ext>
            </a:extLst>
          </p:cNvPr>
          <p:cNvSpPr>
            <a:spLocks noGrp="1"/>
          </p:cNvSpPr>
          <p:nvPr>
            <p:ph type="sldNum" sz="quarter" idx="12"/>
          </p:nvPr>
        </p:nvSpPr>
        <p:spPr/>
        <p:txBody>
          <a:bodyPr/>
          <a:lstStyle/>
          <a:p>
            <a:pPr>
              <a:defRPr/>
            </a:pPr>
            <a:fld id="{30F11AE2-8E3C-4A92-9BBF-8CC289021EE2}" type="slidenum">
              <a:rPr lang="zh-CN" altLang="en-US" smtClean="0"/>
              <a:pPr>
                <a:defRPr/>
              </a:pPr>
              <a:t>9</a:t>
            </a:fld>
            <a:endParaRPr lang="zh-CN" altLang="en-US"/>
          </a:p>
        </p:txBody>
      </p:sp>
      <p:sp>
        <p:nvSpPr>
          <p:cNvPr id="4" name="文本框 3">
            <a:extLst>
              <a:ext uri="{FF2B5EF4-FFF2-40B4-BE49-F238E27FC236}">
                <a16:creationId xmlns:a16="http://schemas.microsoft.com/office/drawing/2014/main" id="{F26BA723-84FD-412B-9840-2449DE814AC4}"/>
              </a:ext>
            </a:extLst>
          </p:cNvPr>
          <p:cNvSpPr txBox="1"/>
          <p:nvPr/>
        </p:nvSpPr>
        <p:spPr>
          <a:xfrm>
            <a:off x="467544" y="908720"/>
            <a:ext cx="8219256"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八、</a:t>
            </a:r>
            <a:r>
              <a:rPr lang="zh-CN" altLang="zh-CN" sz="2800" b="1" dirty="0">
                <a:latin typeface="微软雅黑" panose="020B0503020204020204" pitchFamily="34" charset="-122"/>
                <a:ea typeface="微软雅黑" panose="020B0503020204020204" pitchFamily="34" charset="-122"/>
              </a:rPr>
              <a:t>国债的发行期、起息日、最后缴款日和上市日</a:t>
            </a:r>
            <a:endParaRPr lang="en-US" altLang="zh-CN" sz="28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B339F91C-E185-4A2E-AB8F-4C7893F04834}"/>
              </a:ext>
            </a:extLst>
          </p:cNvPr>
          <p:cNvSpPr txBox="1"/>
          <p:nvPr/>
        </p:nvSpPr>
        <p:spPr>
          <a:xfrm>
            <a:off x="755576" y="1653384"/>
            <a:ext cx="7833577" cy="708335"/>
          </a:xfrm>
          <a:prstGeom prst="rect">
            <a:avLst/>
          </a:prstGeom>
          <a:noFill/>
        </p:spPr>
        <p:txBody>
          <a:bodyPr wrap="square">
            <a:spAutoFit/>
          </a:bodyPr>
          <a:lstStyle/>
          <a:p>
            <a:pPr indent="266700" algn="just">
              <a:lnSpc>
                <a:spcPts val="2500"/>
              </a:lnSpc>
            </a:pPr>
            <a:r>
              <a:rPr lang="en-US"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国债的发行期、起息日、最后缴费日并不是同一天，存在一定的时差，这可能导致真实利率发生小的变化。</a:t>
            </a:r>
          </a:p>
        </p:txBody>
      </p:sp>
      <p:graphicFrame>
        <p:nvGraphicFramePr>
          <p:cNvPr id="7" name="表格 6">
            <a:extLst>
              <a:ext uri="{FF2B5EF4-FFF2-40B4-BE49-F238E27FC236}">
                <a16:creationId xmlns:a16="http://schemas.microsoft.com/office/drawing/2014/main" id="{52E1B06C-18E9-46B1-8E53-D507CAD5FCA3}"/>
              </a:ext>
            </a:extLst>
          </p:cNvPr>
          <p:cNvGraphicFramePr/>
          <p:nvPr>
            <p:extLst>
              <p:ext uri="{D42A27DB-BD31-4B8C-83A1-F6EECF244321}">
                <p14:modId xmlns:p14="http://schemas.microsoft.com/office/powerpoint/2010/main" val="2587347516"/>
              </p:ext>
            </p:extLst>
          </p:nvPr>
        </p:nvGraphicFramePr>
        <p:xfrm>
          <a:off x="1324740" y="3109973"/>
          <a:ext cx="6552728" cy="2968956"/>
        </p:xfrm>
        <a:graphic>
          <a:graphicData uri="http://schemas.openxmlformats.org/drawingml/2006/table">
            <a:tbl>
              <a:tblPr firstRow="1" firstCol="1" lastRow="1" lastCol="1" bandRow="1" bandCol="1">
                <a:tableStyleId>{9DCAF9ED-07DC-4A11-8D7F-57B35C25682E}</a:tableStyleId>
              </a:tblPr>
              <a:tblGrid>
                <a:gridCol w="1464275">
                  <a:extLst>
                    <a:ext uri="{9D8B030D-6E8A-4147-A177-3AD203B41FA5}">
                      <a16:colId xmlns:a16="http://schemas.microsoft.com/office/drawing/2014/main" val="3143933790"/>
                    </a:ext>
                  </a:extLst>
                </a:gridCol>
                <a:gridCol w="5088453">
                  <a:extLst>
                    <a:ext uri="{9D8B030D-6E8A-4147-A177-3AD203B41FA5}">
                      <a16:colId xmlns:a16="http://schemas.microsoft.com/office/drawing/2014/main" val="1992632241"/>
                    </a:ext>
                  </a:extLst>
                </a:gridCol>
              </a:tblGrid>
              <a:tr h="494826">
                <a:tc>
                  <a:txBody>
                    <a:bodyPr/>
                    <a:lstStyle/>
                    <a:p>
                      <a:pPr algn="ctr" fontAlgn="t">
                        <a:spcBef>
                          <a:spcPts val="0"/>
                        </a:spcBef>
                        <a:spcAft>
                          <a:spcPts val="0"/>
                        </a:spcAft>
                      </a:pPr>
                      <a:r>
                        <a:rPr lang="zh-CN" altLang="en-US" sz="1600" u="none" strike="noStrike" kern="100" dirty="0">
                          <a:effectLst/>
                          <a:latin typeface="微软雅黑" panose="020B0503020204020204" pitchFamily="34" charset="-122"/>
                          <a:ea typeface="微软雅黑" panose="020B0503020204020204" pitchFamily="34" charset="-122"/>
                        </a:rPr>
                        <a:t>发行程序</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spcBef>
                          <a:spcPts val="0"/>
                        </a:spcBef>
                        <a:spcAft>
                          <a:spcPts val="0"/>
                        </a:spcAft>
                      </a:pPr>
                      <a:r>
                        <a:rPr lang="zh-CN" altLang="en-US" sz="1600" u="none" strike="noStrike" kern="100" dirty="0">
                          <a:effectLst/>
                          <a:latin typeface="微软雅黑" panose="020B0503020204020204" pitchFamily="34" charset="-122"/>
                          <a:ea typeface="微软雅黑" panose="020B0503020204020204" pitchFamily="34" charset="-122"/>
                        </a:rPr>
                        <a:t>日期</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1301968"/>
                  </a:ext>
                </a:extLst>
              </a:tr>
              <a:tr h="494826">
                <a:tc>
                  <a:txBody>
                    <a:bodyPr/>
                    <a:lstStyle/>
                    <a:p>
                      <a:pPr algn="l" fontAlgn="t">
                        <a:spcBef>
                          <a:spcPts val="0"/>
                        </a:spcBef>
                        <a:spcAft>
                          <a:spcPts val="0"/>
                        </a:spcAft>
                      </a:pPr>
                      <a:r>
                        <a:rPr lang="zh-CN" altLang="en-US" sz="1600" u="none" strike="noStrike" kern="100" dirty="0">
                          <a:effectLst/>
                          <a:latin typeface="微软雅黑" panose="020B0503020204020204" pitchFamily="34" charset="-122"/>
                          <a:ea typeface="微软雅黑" panose="020B0503020204020204" pitchFamily="34" charset="-122"/>
                        </a:rPr>
                        <a:t>招标日</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spcBef>
                          <a:spcPts val="0"/>
                        </a:spcBef>
                        <a:spcAft>
                          <a:spcPts val="0"/>
                        </a:spcAft>
                      </a:pPr>
                      <a:r>
                        <a:rPr lang="en-US" altLang="zh-CN" sz="1600" u="none" strike="noStrike" kern="100" dirty="0">
                          <a:effectLst/>
                          <a:latin typeface="微软雅黑" panose="020B0503020204020204" pitchFamily="34" charset="-122"/>
                          <a:ea typeface="微软雅黑" panose="020B0503020204020204" pitchFamily="34" charset="-122"/>
                        </a:rPr>
                        <a:t>11</a:t>
                      </a:r>
                      <a:r>
                        <a:rPr lang="zh-CN" altLang="en-US" sz="1600" u="none" strike="noStrike" kern="100" dirty="0">
                          <a:effectLst/>
                          <a:latin typeface="微软雅黑" panose="020B0503020204020204" pitchFamily="34" charset="-122"/>
                          <a:ea typeface="微软雅黑" panose="020B0503020204020204" pitchFamily="34" charset="-122"/>
                        </a:rPr>
                        <a:t>月</a:t>
                      </a:r>
                      <a:r>
                        <a:rPr lang="en-US" altLang="zh-CN" sz="1600" u="none" strike="noStrike" kern="100" dirty="0">
                          <a:effectLst/>
                          <a:latin typeface="微软雅黑" panose="020B0503020204020204" pitchFamily="34" charset="-122"/>
                          <a:ea typeface="微软雅黑" panose="020B0503020204020204" pitchFamily="34" charset="-122"/>
                        </a:rPr>
                        <a:t>9</a:t>
                      </a:r>
                      <a:r>
                        <a:rPr lang="zh-CN" altLang="en-US" sz="1600" u="none" strike="noStrike" kern="100" dirty="0">
                          <a:effectLst/>
                          <a:latin typeface="微软雅黑" panose="020B0503020204020204" pitchFamily="34" charset="-122"/>
                          <a:ea typeface="微软雅黑" panose="020B0503020204020204" pitchFamily="34" charset="-122"/>
                        </a:rPr>
                        <a:t>日上午</a:t>
                      </a:r>
                      <a:r>
                        <a:rPr lang="en-US" altLang="zh-CN" sz="1600" u="none" strike="noStrike" kern="100" dirty="0">
                          <a:effectLst/>
                          <a:latin typeface="微软雅黑" panose="020B0503020204020204" pitchFamily="34" charset="-122"/>
                          <a:ea typeface="微软雅黑" panose="020B0503020204020204" pitchFamily="34" charset="-122"/>
                        </a:rPr>
                        <a:t>9:30-10:30</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97855124"/>
                  </a:ext>
                </a:extLst>
              </a:tr>
              <a:tr h="494826">
                <a:tc>
                  <a:txBody>
                    <a:bodyPr/>
                    <a:lstStyle/>
                    <a:p>
                      <a:pPr algn="l" fontAlgn="t">
                        <a:spcBef>
                          <a:spcPts val="0"/>
                        </a:spcBef>
                        <a:spcAft>
                          <a:spcPts val="0"/>
                        </a:spcAft>
                      </a:pPr>
                      <a:r>
                        <a:rPr lang="zh-CN" altLang="en-US" sz="1600" u="none" strike="noStrike" kern="100" dirty="0">
                          <a:effectLst/>
                          <a:latin typeface="微软雅黑" panose="020B0503020204020204" pitchFamily="34" charset="-122"/>
                          <a:ea typeface="微软雅黑" panose="020B0503020204020204" pitchFamily="34" charset="-122"/>
                        </a:rPr>
                        <a:t>发行期</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spcBef>
                          <a:spcPts val="0"/>
                        </a:spcBef>
                        <a:spcAft>
                          <a:spcPts val="0"/>
                        </a:spcAft>
                      </a:pPr>
                      <a:r>
                        <a:rPr lang="en-US" altLang="zh-CN" sz="1600" u="none" strike="noStrike" kern="100" dirty="0">
                          <a:effectLst/>
                          <a:latin typeface="微软雅黑" panose="020B0503020204020204" pitchFamily="34" charset="-122"/>
                          <a:ea typeface="微软雅黑" panose="020B0503020204020204" pitchFamily="34" charset="-122"/>
                        </a:rPr>
                        <a:t>11</a:t>
                      </a:r>
                      <a:r>
                        <a:rPr lang="zh-CN" altLang="en-US" sz="1600" u="none" strike="noStrike" kern="100" dirty="0">
                          <a:effectLst/>
                          <a:latin typeface="微软雅黑" panose="020B0503020204020204" pitchFamily="34" charset="-122"/>
                          <a:ea typeface="微软雅黑" panose="020B0503020204020204" pitchFamily="34" charset="-122"/>
                        </a:rPr>
                        <a:t>月</a:t>
                      </a:r>
                      <a:r>
                        <a:rPr lang="en-US" altLang="zh-CN" sz="1600" u="none" strike="noStrike" kern="100" dirty="0">
                          <a:effectLst/>
                          <a:latin typeface="微软雅黑" panose="020B0503020204020204" pitchFamily="34" charset="-122"/>
                          <a:ea typeface="微软雅黑" panose="020B0503020204020204" pitchFamily="34" charset="-122"/>
                        </a:rPr>
                        <a:t>10</a:t>
                      </a:r>
                      <a:r>
                        <a:rPr lang="zh-CN" altLang="en-US" sz="1600" u="none" strike="noStrike" kern="100" dirty="0">
                          <a:effectLst/>
                          <a:latin typeface="微软雅黑" panose="020B0503020204020204" pitchFamily="34" charset="-122"/>
                          <a:ea typeface="微软雅黑" panose="020B0503020204020204" pitchFamily="34" charset="-122"/>
                        </a:rPr>
                        <a:t>日－</a:t>
                      </a:r>
                      <a:r>
                        <a:rPr lang="en-US" altLang="zh-CN" sz="1600" u="none" strike="noStrike" kern="100" dirty="0">
                          <a:effectLst/>
                          <a:latin typeface="微软雅黑" panose="020B0503020204020204" pitchFamily="34" charset="-122"/>
                          <a:ea typeface="微软雅黑" panose="020B0503020204020204" pitchFamily="34" charset="-122"/>
                        </a:rPr>
                        <a:t>11</a:t>
                      </a:r>
                      <a:r>
                        <a:rPr lang="zh-CN" altLang="en-US" sz="1600" u="none" strike="noStrike" kern="100" dirty="0">
                          <a:effectLst/>
                          <a:latin typeface="微软雅黑" panose="020B0503020204020204" pitchFamily="34" charset="-122"/>
                          <a:ea typeface="微软雅黑" panose="020B0503020204020204" pitchFamily="34" charset="-122"/>
                        </a:rPr>
                        <a:t>月</a:t>
                      </a:r>
                      <a:r>
                        <a:rPr lang="en-US" altLang="zh-CN" sz="1600" u="none" strike="noStrike" kern="100" dirty="0">
                          <a:effectLst/>
                          <a:latin typeface="微软雅黑" panose="020B0503020204020204" pitchFamily="34" charset="-122"/>
                          <a:ea typeface="微软雅黑" panose="020B0503020204020204" pitchFamily="34" charset="-122"/>
                        </a:rPr>
                        <a:t>14</a:t>
                      </a:r>
                      <a:r>
                        <a:rPr lang="zh-CN" altLang="en-US" sz="1600" u="none" strike="noStrike" kern="100" dirty="0">
                          <a:effectLst/>
                          <a:latin typeface="微软雅黑" panose="020B0503020204020204" pitchFamily="34" charset="-122"/>
                          <a:ea typeface="微软雅黑" panose="020B0503020204020204" pitchFamily="34" charset="-122"/>
                        </a:rPr>
                        <a:t>日</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16581144"/>
                  </a:ext>
                </a:extLst>
              </a:tr>
              <a:tr h="494826">
                <a:tc>
                  <a:txBody>
                    <a:bodyPr/>
                    <a:lstStyle/>
                    <a:p>
                      <a:pPr algn="l" fontAlgn="t">
                        <a:spcBef>
                          <a:spcPts val="0"/>
                        </a:spcBef>
                        <a:spcAft>
                          <a:spcPts val="0"/>
                        </a:spcAft>
                      </a:pPr>
                      <a:r>
                        <a:rPr lang="zh-CN" altLang="en-US" sz="1600" u="none" strike="noStrike" kern="100">
                          <a:effectLst/>
                          <a:latin typeface="微软雅黑" panose="020B0503020204020204" pitchFamily="34" charset="-122"/>
                          <a:ea typeface="微软雅黑" panose="020B0503020204020204" pitchFamily="34" charset="-122"/>
                        </a:rPr>
                        <a:t>起息日</a:t>
                      </a:r>
                      <a:endParaRPr lang="zh-CN" altLang="en-US" sz="1600" b="0" i="0" u="none" strike="noStrike">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spcBef>
                          <a:spcPts val="0"/>
                        </a:spcBef>
                        <a:spcAft>
                          <a:spcPts val="0"/>
                        </a:spcAft>
                      </a:pPr>
                      <a:r>
                        <a:rPr lang="en-US" altLang="zh-CN" sz="1600" u="none" strike="noStrike" kern="100" dirty="0">
                          <a:effectLst/>
                          <a:latin typeface="微软雅黑" panose="020B0503020204020204" pitchFamily="34" charset="-122"/>
                          <a:ea typeface="微软雅黑" panose="020B0503020204020204" pitchFamily="34" charset="-122"/>
                        </a:rPr>
                        <a:t>11</a:t>
                      </a:r>
                      <a:r>
                        <a:rPr lang="zh-CN" altLang="en-US" sz="1600" u="none" strike="noStrike" kern="100" dirty="0">
                          <a:effectLst/>
                          <a:latin typeface="微软雅黑" panose="020B0503020204020204" pitchFamily="34" charset="-122"/>
                          <a:ea typeface="微软雅黑" panose="020B0503020204020204" pitchFamily="34" charset="-122"/>
                        </a:rPr>
                        <a:t>月</a:t>
                      </a:r>
                      <a:r>
                        <a:rPr lang="en-US" altLang="zh-CN" sz="1600" u="none" strike="noStrike" kern="100" dirty="0">
                          <a:effectLst/>
                          <a:latin typeface="微软雅黑" panose="020B0503020204020204" pitchFamily="34" charset="-122"/>
                          <a:ea typeface="微软雅黑" panose="020B0503020204020204" pitchFamily="34" charset="-122"/>
                        </a:rPr>
                        <a:t>10</a:t>
                      </a:r>
                      <a:r>
                        <a:rPr lang="zh-CN" altLang="en-US" sz="1600" u="none" strike="noStrike" kern="100" dirty="0">
                          <a:effectLst/>
                          <a:latin typeface="微软雅黑" panose="020B0503020204020204" pitchFamily="34" charset="-122"/>
                          <a:ea typeface="微软雅黑" panose="020B0503020204020204" pitchFamily="34" charset="-122"/>
                        </a:rPr>
                        <a:t>日</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52998319"/>
                  </a:ext>
                </a:extLst>
              </a:tr>
              <a:tr h="494826">
                <a:tc>
                  <a:txBody>
                    <a:bodyPr/>
                    <a:lstStyle/>
                    <a:p>
                      <a:pPr algn="l" fontAlgn="t">
                        <a:spcBef>
                          <a:spcPts val="0"/>
                        </a:spcBef>
                        <a:spcAft>
                          <a:spcPts val="0"/>
                        </a:spcAft>
                      </a:pPr>
                      <a:r>
                        <a:rPr lang="zh-CN" altLang="en-US" sz="1600" u="none" strike="noStrike" kern="100">
                          <a:effectLst/>
                          <a:latin typeface="微软雅黑" panose="020B0503020204020204" pitchFamily="34" charset="-122"/>
                          <a:ea typeface="微软雅黑" panose="020B0503020204020204" pitchFamily="34" charset="-122"/>
                        </a:rPr>
                        <a:t>最后缴款日</a:t>
                      </a:r>
                      <a:endParaRPr lang="zh-CN" altLang="en-US" sz="1600" b="0" i="0" u="none" strike="noStrike">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spcBef>
                          <a:spcPts val="0"/>
                        </a:spcBef>
                        <a:spcAft>
                          <a:spcPts val="0"/>
                        </a:spcAft>
                      </a:pPr>
                      <a:r>
                        <a:rPr lang="en-US" altLang="zh-CN" sz="1600" u="none" strike="noStrike" kern="100" dirty="0">
                          <a:effectLst/>
                          <a:latin typeface="微软雅黑" panose="020B0503020204020204" pitchFamily="34" charset="-122"/>
                          <a:ea typeface="微软雅黑" panose="020B0503020204020204" pitchFamily="34" charset="-122"/>
                        </a:rPr>
                        <a:t>11</a:t>
                      </a:r>
                      <a:r>
                        <a:rPr lang="zh-CN" altLang="en-US" sz="1600" u="none" strike="noStrike" kern="100" dirty="0">
                          <a:effectLst/>
                          <a:latin typeface="微软雅黑" panose="020B0503020204020204" pitchFamily="34" charset="-122"/>
                          <a:ea typeface="微软雅黑" panose="020B0503020204020204" pitchFamily="34" charset="-122"/>
                        </a:rPr>
                        <a:t>月</a:t>
                      </a:r>
                      <a:r>
                        <a:rPr lang="en-US" altLang="zh-CN" sz="1600" u="none" strike="noStrike" kern="100" dirty="0">
                          <a:effectLst/>
                          <a:latin typeface="微软雅黑" panose="020B0503020204020204" pitchFamily="34" charset="-122"/>
                          <a:ea typeface="微软雅黑" panose="020B0503020204020204" pitchFamily="34" charset="-122"/>
                        </a:rPr>
                        <a:t>14</a:t>
                      </a:r>
                      <a:r>
                        <a:rPr lang="zh-CN" altLang="en-US" sz="1600" u="none" strike="noStrike" kern="100" dirty="0">
                          <a:effectLst/>
                          <a:latin typeface="微软雅黑" panose="020B0503020204020204" pitchFamily="34" charset="-122"/>
                          <a:ea typeface="微软雅黑" panose="020B0503020204020204" pitchFamily="34" charset="-122"/>
                        </a:rPr>
                        <a:t>日</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3349749"/>
                  </a:ext>
                </a:extLst>
              </a:tr>
              <a:tr h="494826">
                <a:tc>
                  <a:txBody>
                    <a:bodyPr/>
                    <a:lstStyle/>
                    <a:p>
                      <a:pPr algn="l" fontAlgn="t">
                        <a:spcBef>
                          <a:spcPts val="0"/>
                        </a:spcBef>
                        <a:spcAft>
                          <a:spcPts val="0"/>
                        </a:spcAft>
                      </a:pPr>
                      <a:r>
                        <a:rPr lang="zh-CN" altLang="en-US" sz="1600" u="none" strike="noStrike" kern="100">
                          <a:effectLst/>
                          <a:latin typeface="微软雅黑" panose="020B0503020204020204" pitchFamily="34" charset="-122"/>
                          <a:ea typeface="微软雅黑" panose="020B0503020204020204" pitchFamily="34" charset="-122"/>
                        </a:rPr>
                        <a:t>上市交易日</a:t>
                      </a:r>
                      <a:endParaRPr lang="zh-CN" altLang="en-US" sz="1600" b="0" i="0" u="none" strike="noStrike">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spcBef>
                          <a:spcPts val="0"/>
                        </a:spcBef>
                        <a:spcAft>
                          <a:spcPts val="0"/>
                        </a:spcAft>
                      </a:pPr>
                      <a:r>
                        <a:rPr lang="en-US" altLang="zh-CN" sz="1600" u="none" strike="noStrike" kern="100" dirty="0">
                          <a:effectLst/>
                          <a:latin typeface="微软雅黑" panose="020B0503020204020204" pitchFamily="34" charset="-122"/>
                          <a:ea typeface="微软雅黑" panose="020B0503020204020204" pitchFamily="34" charset="-122"/>
                        </a:rPr>
                        <a:t>11</a:t>
                      </a:r>
                      <a:r>
                        <a:rPr lang="zh-CN" altLang="en-US" sz="1600" u="none" strike="noStrike" kern="100" dirty="0">
                          <a:effectLst/>
                          <a:latin typeface="微软雅黑" panose="020B0503020204020204" pitchFamily="34" charset="-122"/>
                          <a:ea typeface="微软雅黑" panose="020B0503020204020204" pitchFamily="34" charset="-122"/>
                        </a:rPr>
                        <a:t>月</a:t>
                      </a:r>
                      <a:r>
                        <a:rPr lang="en-US" altLang="zh-CN" sz="1600" u="none" strike="noStrike" kern="100" dirty="0">
                          <a:effectLst/>
                          <a:latin typeface="微软雅黑" panose="020B0503020204020204" pitchFamily="34" charset="-122"/>
                          <a:ea typeface="微软雅黑" panose="020B0503020204020204" pitchFamily="34" charset="-122"/>
                        </a:rPr>
                        <a:t>16</a:t>
                      </a:r>
                      <a:r>
                        <a:rPr lang="zh-CN" altLang="en-US" sz="1600" u="none" strike="noStrike" kern="100" dirty="0">
                          <a:effectLst/>
                          <a:latin typeface="微软雅黑" panose="020B0503020204020204" pitchFamily="34" charset="-122"/>
                          <a:ea typeface="微软雅黑" panose="020B0503020204020204" pitchFamily="34" charset="-122"/>
                        </a:rPr>
                        <a:t>日</a:t>
                      </a:r>
                      <a:endParaRPr lang="zh-CN" altLang="en-US" sz="1600" b="0" i="0" u="none" strike="noStrike" dirty="0">
                        <a:effectLst/>
                        <a:latin typeface="微软雅黑" panose="020B0503020204020204" pitchFamily="34" charset="-122"/>
                        <a:ea typeface="微软雅黑" panose="020B0503020204020204" pitchFamily="34" charset="-122"/>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41811547"/>
                  </a:ext>
                </a:extLst>
              </a:tr>
            </a:tbl>
          </a:graphicData>
        </a:graphic>
      </p:graphicFrame>
      <p:sp>
        <p:nvSpPr>
          <p:cNvPr id="8" name="文本框 7">
            <a:extLst>
              <a:ext uri="{FF2B5EF4-FFF2-40B4-BE49-F238E27FC236}">
                <a16:creationId xmlns:a16="http://schemas.microsoft.com/office/drawing/2014/main" id="{AB2398FD-DF78-41BD-BDED-FCC304FA863F}"/>
              </a:ext>
            </a:extLst>
          </p:cNvPr>
          <p:cNvSpPr txBox="1"/>
          <p:nvPr/>
        </p:nvSpPr>
        <p:spPr>
          <a:xfrm>
            <a:off x="1506860" y="2730406"/>
            <a:ext cx="6089476" cy="338554"/>
          </a:xfrm>
          <a:prstGeom prst="rect">
            <a:avLst/>
          </a:prstGeom>
          <a:noFill/>
        </p:spPr>
        <p:txBody>
          <a:bodyPr wrap="square">
            <a:spAutoFit/>
          </a:bodyPr>
          <a:lstStyle/>
          <a:p>
            <a:pPr algn="ctr"/>
            <a:r>
              <a:rPr lang="zh-CN" altLang="zh-CN"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2011</a:t>
            </a:r>
            <a:r>
              <a:rPr lang="zh-CN" altLang="zh-CN" sz="1600" b="1" kern="1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年记账式附息（二十三期）国债的有关时间节点</a:t>
            </a:r>
            <a:endPar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079969470"/>
      </p:ext>
    </p:extLst>
  </p:cSld>
  <p:clrMapOvr>
    <a:masterClrMapping/>
  </p:clrMapOvr>
</p:sld>
</file>

<file path=ppt/theme/theme1.xml><?xml version="1.0" encoding="utf-8"?>
<a:theme xmlns:a="http://schemas.openxmlformats.org/drawingml/2006/main" name="内容提纲">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4883</TotalTime>
  <Words>3443</Words>
  <Application>Microsoft Office PowerPoint</Application>
  <PresentationFormat>全屏显示(4:3)</PresentationFormat>
  <Paragraphs>228</Paragraphs>
  <Slides>24</Slides>
  <Notes>0</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34" baseType="lpstr">
      <vt:lpstr>等线</vt:lpstr>
      <vt:lpstr>微软雅黑</vt:lpstr>
      <vt:lpstr>Arial</vt:lpstr>
      <vt:lpstr>Broadway</vt:lpstr>
      <vt:lpstr>Calibri</vt:lpstr>
      <vt:lpstr>Cambria Math</vt:lpstr>
      <vt:lpstr>Impact</vt:lpstr>
      <vt:lpstr>Times New Roman</vt:lpstr>
      <vt:lpstr>内容提纲</vt:lpstr>
      <vt:lpstr>BMP 图像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杨雯君</dc:creator>
  <cp:lastModifiedBy>52540</cp:lastModifiedBy>
  <cp:revision>422</cp:revision>
  <cp:lastPrinted>2019-09-09T08:25:06Z</cp:lastPrinted>
  <dcterms:created xsi:type="dcterms:W3CDTF">2014-10-28T12:04:15Z</dcterms:created>
  <dcterms:modified xsi:type="dcterms:W3CDTF">2020-08-18T13:09:20Z</dcterms:modified>
</cp:coreProperties>
</file>