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7" r:id="rId10"/>
    <p:sldId id="268" r:id="rId11"/>
    <p:sldId id="269" r:id="rId12"/>
    <p:sldId id="270" r:id="rId13"/>
    <p:sldId id="271" r:id="rId14"/>
    <p:sldId id="272" r:id="rId15"/>
    <p:sldId id="273" r:id="rId16"/>
    <p:sldId id="274" r:id="rId17"/>
    <p:sldId id="275"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第七章　固定资产及使用权资产</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第二篇　资产权益篇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固定资产的处置与清查</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一、固定资产报废或毁损</a:t>
            </a:r>
            <a:endParaRPr lang="zh-CN" altLang="zh-CN" sz="2600" b="1" dirty="0">
              <a:latin typeface="黑体" panose="02010609060101010101" pitchFamily="49" charset="-122"/>
              <a:ea typeface="黑体" panose="02010609060101010101" pitchFamily="49" charset="-122"/>
            </a:endParaRPr>
          </a:p>
          <a:p>
            <a:r>
              <a:rPr lang="zh-CN" altLang="en-US"/>
              <a:t>对报废的固定资产,因其不再被使用,企业应及时办理报废手续,经批准后进行处置清理。</a:t>
            </a:r>
            <a:endParaRPr lang="zh-CN" altLang="en-US"/>
          </a:p>
          <a:p>
            <a:r>
              <a:rPr lang="zh-CN" altLang="en-US"/>
              <a:t>由于自然灾害或意外事故使固定资产遭受的损失称为毁损。报废与毁损的会计处理大致相同。</a:t>
            </a:r>
            <a:endParaRPr lang="zh-CN" altLang="en-US"/>
          </a:p>
          <a:p>
            <a:r>
              <a:rPr lang="zh-CN" altLang="en-US"/>
              <a:t>如果毁损的固定资产参加过保险,则可从保险公司获得赔偿;如果是人为原因造成的意外损失,则可向过失人索赔。</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固定资产的处置与清查</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二、固定资产出售</a:t>
            </a:r>
            <a:endParaRPr lang="zh-CN" altLang="zh-CN" sz="2600" b="1" dirty="0">
              <a:latin typeface="黑体" panose="02010609060101010101" pitchFamily="49" charset="-122"/>
              <a:ea typeface="黑体" panose="02010609060101010101" pitchFamily="49" charset="-122"/>
            </a:endParaRPr>
          </a:p>
          <a:p>
            <a:r>
              <a:rPr lang="zh-CN" altLang="en-US"/>
              <a:t>企业将不需用的固定资产出售给其他企业,可以提高固定资产的使用效率。</a:t>
            </a:r>
            <a:endParaRPr lang="zh-CN" altLang="en-US"/>
          </a:p>
          <a:p>
            <a:r>
              <a:rPr lang="zh-CN" altLang="en-US"/>
              <a:t>按照有关规定,企业销售不动产,还应按销售额计算、缴纳增值税。企业出售固定资产取得的出售收入以及发生的清理费用和应交的税金、由此产生的出售损益等,均通过“固定资产清理”账户处理。</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固定资产的处置与清查</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三、固定资产盘亏</a:t>
            </a:r>
            <a:endParaRPr lang="zh-CN" altLang="zh-CN" sz="2600" b="1" dirty="0">
              <a:latin typeface="黑体" panose="02010609060101010101" pitchFamily="49" charset="-122"/>
              <a:ea typeface="黑体" panose="02010609060101010101" pitchFamily="49" charset="-122"/>
            </a:endParaRPr>
          </a:p>
          <a:p>
            <a:r>
              <a:rPr lang="zh-CN" altLang="en-US"/>
              <a:t>为保证固定资产的安全使用,企业对固定资产应当定期或者至少每年实地盘点一次。对盘盈、盘亏的固定资产,应当查明原因,写出书面报告,并根据企业的管理权限,经股东大会或董事会,或经理(厂长)会议或类似机构批准后,在期末结账前处理完毕。</a:t>
            </a:r>
            <a:endParaRPr lang="zh-CN" altLang="en-US"/>
          </a:p>
          <a:p>
            <a:r>
              <a:rPr lang="zh-CN" altLang="en-US"/>
              <a:t>盘盈的固定资产,前已述及。对于盘亏的固定资产,应借记“待处理财产损溢”和“累计折旧”账户,贷记“固定资产”账户。报经批准后,借记“营业外支出”账户,贷记“待处理财产损溢”账户。</a:t>
            </a:r>
            <a:endParaRPr lang="zh-CN" altLang="en-US"/>
          </a:p>
          <a:p>
            <a:r>
              <a:rPr lang="zh-CN" altLang="en-US"/>
              <a:t>为加强管理,企业应设置“固定资产登记簿”和“固定资产卡片”,按固定资产类别、使用部门和每项固定资产进行明细核算。对临时租入的固定资产,应当另设备查簿进行登记。企业对固定资产的购建、出售、清理、报废和内部转移等,都应当办理会计手续,并设置固定资产明细账(或者固定资产卡片)进行明细核算。</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第六节　使用权资产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一、使用权资产的概念</a:t>
            </a:r>
            <a:endParaRPr lang="zh-CN" altLang="zh-CN" sz="2600" b="1" dirty="0">
              <a:latin typeface="黑体" panose="02010609060101010101" pitchFamily="49" charset="-122"/>
              <a:ea typeface="黑体" panose="02010609060101010101" pitchFamily="49" charset="-122"/>
            </a:endParaRPr>
          </a:p>
          <a:p>
            <a:r>
              <a:rPr lang="zh-CN" altLang="en-US"/>
              <a:t>在实务中,有很多企业会采用租赁的方式取得某些资产的使用权。租赁就是指在一定期间内,出租人将资产的使用权让与承租人以获取对价的合同。</a:t>
            </a:r>
            <a:endParaRPr lang="zh-CN" altLang="en-US"/>
          </a:p>
          <a:p>
            <a:r>
              <a:rPr lang="zh-CN" altLang="en-US"/>
              <a:t>租赁的主要特征是转移资产的使用权,而不是所有权。承租人可在租赁期内使用资产的权利,就是使用权资产。对于承租人而言,除了采用简化处理的短期租赁(租期不超过12个月)和低价值资产租赁以外,对所有租赁均确认使用权资产和租赁负债。</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第六节　使用权资产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二、使用权资产的初始计量</a:t>
            </a:r>
            <a:endParaRPr lang="zh-CN" altLang="zh-CN" sz="2600" b="1" dirty="0">
              <a:latin typeface="黑体" panose="02010609060101010101" pitchFamily="49" charset="-122"/>
              <a:ea typeface="黑体" panose="02010609060101010101" pitchFamily="49" charset="-122"/>
            </a:endParaRPr>
          </a:p>
          <a:p>
            <a:r>
              <a:rPr lang="zh-CN" altLang="en-US"/>
              <a:t>根据会计准则的规定,在租赁开始日,承租人应当按照成本对使用权资产进行初始计量。</a:t>
            </a:r>
            <a:endParaRPr lang="zh-CN" altLang="en-US"/>
          </a:p>
          <a:p>
            <a:r>
              <a:rPr lang="zh-CN" altLang="en-US"/>
              <a:t>该成本包括以下四项:</a:t>
            </a:r>
            <a:endParaRPr lang="zh-CN" altLang="en-US"/>
          </a:p>
          <a:p>
            <a:r>
              <a:rPr lang="zh-CN" altLang="en-US"/>
              <a:t>(1)租赁负债的初始计量金额;</a:t>
            </a:r>
            <a:endParaRPr lang="zh-CN" altLang="en-US"/>
          </a:p>
          <a:p>
            <a:r>
              <a:rPr lang="zh-CN" altLang="en-US"/>
              <a:t>(2)在租赁期开始日或之前支付的租赁付款额;</a:t>
            </a:r>
            <a:endParaRPr lang="zh-CN" altLang="en-US"/>
          </a:p>
          <a:p>
            <a:r>
              <a:rPr lang="zh-CN" altLang="en-US"/>
              <a:t>(3)承租人发生的初始直接费用;</a:t>
            </a:r>
            <a:endParaRPr lang="zh-CN" altLang="en-US"/>
          </a:p>
          <a:p>
            <a:r>
              <a:rPr lang="zh-CN" altLang="en-US"/>
              <a:t>(4)承租人为拆卸及移除租赁资产、复原租赁资产所在场地或将租赁资产恢复至租赁条款约定状态预计将发生的成本。</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第六节　使用权资产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三、使用权资产的后续计量</a:t>
            </a:r>
            <a:endParaRPr lang="zh-CN" altLang="zh-CN" sz="2600" b="1" dirty="0">
              <a:latin typeface="黑体" panose="02010609060101010101" pitchFamily="49" charset="-122"/>
              <a:ea typeface="黑体" panose="02010609060101010101" pitchFamily="49" charset="-122"/>
            </a:endParaRPr>
          </a:p>
          <a:p>
            <a:r>
              <a:rPr lang="zh-CN" altLang="en-US"/>
              <a:t>在租赁期开始日之后,承租人应当采用成本模式对使用权资产进行后续计量。使用权资产应当自租赁期开始当月计提折旧。计提折旧的金额应根据使用权资产的用途,计入相关资产的成本或者当期损益。</a:t>
            </a:r>
            <a:endParaRPr lang="zh-CN" altLang="en-US"/>
          </a:p>
          <a:p>
            <a:r>
              <a:rPr lang="zh-CN" altLang="en-US"/>
              <a:t>“使用权资产”和“使用权资产累计折旧”抵销后的余额列示在资产负债表的非流动资产项下,“租赁负债”列示在资产负债表的非流动负债项下。</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1083945" y="563245"/>
            <a:ext cx="679386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grpSp>
        <p:nvGrpSpPr>
          <p:cNvPr id="5" name="组合 4"/>
          <p:cNvGrpSpPr/>
          <p:nvPr/>
        </p:nvGrpSpPr>
        <p:grpSpPr>
          <a:xfrm>
            <a:off x="2880666" y="1527863"/>
            <a:ext cx="6432019" cy="4587719"/>
            <a:chOff x="4502" y="2994"/>
            <a:chExt cx="10129" cy="7225"/>
          </a:xfrm>
        </p:grpSpPr>
        <p:grpSp>
          <p:nvGrpSpPr>
            <p:cNvPr id="17" name="组合 16"/>
            <p:cNvGrpSpPr/>
            <p:nvPr/>
          </p:nvGrpSpPr>
          <p:grpSpPr>
            <a:xfrm>
              <a:off x="4568" y="2994"/>
              <a:ext cx="10063" cy="6016"/>
              <a:chOff x="3009756" y="1946691"/>
              <a:chExt cx="6390109" cy="3820149"/>
            </a:xfrm>
          </p:grpSpPr>
          <p:grpSp>
            <p:nvGrpSpPr>
              <p:cNvPr id="19" name="组合 18"/>
              <p:cNvGrpSpPr/>
              <p:nvPr/>
            </p:nvGrpSpPr>
            <p:grpSpPr>
              <a:xfrm>
                <a:off x="3009756" y="1946691"/>
                <a:ext cx="6390109" cy="2279494"/>
                <a:chOff x="2488640" y="2139114"/>
                <a:chExt cx="6390109" cy="2279494"/>
              </a:xfrm>
            </p:grpSpPr>
            <p:grpSp>
              <p:nvGrpSpPr>
                <p:cNvPr id="28" name="Group 4"/>
                <p:cNvGrpSpPr/>
                <p:nvPr/>
              </p:nvGrpSpPr>
              <p:grpSpPr bwMode="auto">
                <a:xfrm>
                  <a:off x="2488640" y="2139114"/>
                  <a:ext cx="6390109" cy="639332"/>
                  <a:chOff x="0" y="0"/>
                  <a:chExt cx="2982" cy="288"/>
                </a:xfrm>
              </p:grpSpPr>
              <p:sp>
                <p:nvSpPr>
                  <p:cNvPr id="37"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8"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固定资产的性质、分类与管理</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39"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9" name="Group 8"/>
                <p:cNvGrpSpPr/>
                <p:nvPr/>
              </p:nvGrpSpPr>
              <p:grpSpPr bwMode="auto">
                <a:xfrm>
                  <a:off x="2488640" y="2975707"/>
                  <a:ext cx="6390109" cy="639332"/>
                  <a:chOff x="0" y="0"/>
                  <a:chExt cx="2982" cy="288"/>
                </a:xfrm>
              </p:grpSpPr>
              <p:sp>
                <p:nvSpPr>
                  <p:cNvPr id="34"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5"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第二节　固定资产的取得</a:t>
                    </a:r>
                    <a:endParaRPr lang="zh-CN" altLang="en-US" sz="2000" b="1" dirty="0">
                      <a:latin typeface="华文中宋" panose="02010600040101010101" charset="-122"/>
                      <a:ea typeface="华文中宋" panose="02010600040101010101" charset="-122"/>
                    </a:endParaRPr>
                  </a:p>
                </p:txBody>
              </p:sp>
              <p:sp>
                <p:nvSpPr>
                  <p:cNvPr id="36"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30" name="Group 12"/>
                <p:cNvGrpSpPr/>
                <p:nvPr/>
              </p:nvGrpSpPr>
              <p:grpSpPr bwMode="auto">
                <a:xfrm>
                  <a:off x="2488640" y="3779276"/>
                  <a:ext cx="6390109" cy="639332"/>
                  <a:chOff x="0" y="0"/>
                  <a:chExt cx="2982" cy="288"/>
                </a:xfrm>
              </p:grpSpPr>
              <p:sp>
                <p:nvSpPr>
                  <p:cNvPr id="31"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2"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第三节　固定资产取得后的后续支出</a:t>
                    </a:r>
                    <a:endParaRPr lang="zh-CN" altLang="en-US" sz="2000" b="1" dirty="0">
                      <a:latin typeface="华文中宋" panose="02010600040101010101" charset="-122"/>
                      <a:ea typeface="华文中宋" panose="02010600040101010101" charset="-122"/>
                    </a:endParaRPr>
                  </a:p>
                </p:txBody>
              </p:sp>
              <p:sp>
                <p:nvSpPr>
                  <p:cNvPr id="33"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grpSp>
            <p:nvGrpSpPr>
              <p:cNvPr id="20" name="Group 4"/>
              <p:cNvGrpSpPr/>
              <p:nvPr/>
            </p:nvGrpSpPr>
            <p:grpSpPr bwMode="auto">
              <a:xfrm>
                <a:off x="3009756" y="4382388"/>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第四节　固定资产折旧</a:t>
                  </a:r>
                  <a:endParaRPr lang="zh-CN" altLang="en-US" sz="2000" b="1" dirty="0">
                    <a:latin typeface="华文中宋" panose="02010600040101010101" charset="-122"/>
                    <a:ea typeface="华文中宋" panose="02010600040101010101" charset="-122"/>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1" name="Group 8"/>
              <p:cNvGrpSpPr/>
              <p:nvPr/>
            </p:nvGrpSpPr>
            <p:grpSpPr bwMode="auto">
              <a:xfrm>
                <a:off x="3009756" y="5127508"/>
                <a:ext cx="6390109" cy="639332"/>
                <a:chOff x="0" y="-18"/>
                <a:chExt cx="2982" cy="288"/>
              </a:xfrm>
            </p:grpSpPr>
            <p:sp>
              <p:nvSpPr>
                <p:cNvPr id="22" name="AutoShape 9"/>
                <p:cNvSpPr>
                  <a:spLocks noChangeArrowheads="1"/>
                </p:cNvSpPr>
                <p:nvPr/>
              </p:nvSpPr>
              <p:spPr bwMode="auto">
                <a:xfrm>
                  <a:off x="54" y="-18"/>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3" name="Rectangle 10"/>
                <p:cNvSpPr>
                  <a:spLocks noChangeArrowheads="1"/>
                </p:cNvSpPr>
                <p:nvPr/>
              </p:nvSpPr>
              <p:spPr bwMode="auto">
                <a:xfrm>
                  <a:off x="299" y="48"/>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第五节　固定资产的处置与清查</a:t>
                  </a:r>
                  <a:endParaRPr lang="zh-CN" altLang="en-US" sz="2000" b="1" dirty="0">
                    <a:latin typeface="华文中宋" panose="02010600040101010101" charset="-122"/>
                    <a:ea typeface="华文中宋" panose="02010600040101010101" charset="-122"/>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2" name="AutoShape 13"/>
            <p:cNvSpPr>
              <a:spLocks noChangeArrowheads="1"/>
            </p:cNvSpPr>
            <p:nvPr/>
          </p:nvSpPr>
          <p:spPr bwMode="auto">
            <a:xfrm>
              <a:off x="4685" y="9212"/>
              <a:ext cx="9881" cy="1007"/>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 name="Rectangle 14"/>
            <p:cNvSpPr>
              <a:spLocks noChangeArrowheads="1"/>
            </p:cNvSpPr>
            <p:nvPr/>
          </p:nvSpPr>
          <p:spPr bwMode="auto">
            <a:xfrm>
              <a:off x="5511" y="9404"/>
              <a:ext cx="8177"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第六节　使用权资产</a:t>
              </a:r>
              <a:endParaRPr lang="zh-CN" altLang="en-US" sz="2000" b="1" dirty="0">
                <a:latin typeface="华文中宋" panose="02010600040101010101" charset="-122"/>
                <a:ea typeface="华文中宋" panose="02010600040101010101" charset="-122"/>
              </a:endParaRPr>
            </a:p>
          </p:txBody>
        </p:sp>
        <p:sp>
          <p:nvSpPr>
            <p:cNvPr id="4" name="Oval 15"/>
            <p:cNvSpPr>
              <a:spLocks noChangeArrowheads="1"/>
            </p:cNvSpPr>
            <p:nvPr/>
          </p:nvSpPr>
          <p:spPr bwMode="auto">
            <a:xfrm>
              <a:off x="4502" y="9443"/>
              <a:ext cx="486" cy="503"/>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固定资产的性质、分类与管理</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一、固定资产的性质</a:t>
            </a:r>
            <a:endParaRPr lang="zh-CN" altLang="zh-CN" sz="2600" b="1" dirty="0">
              <a:latin typeface="黑体" panose="02010609060101010101" pitchFamily="49" charset="-122"/>
              <a:ea typeface="黑体" panose="02010609060101010101" pitchFamily="49" charset="-122"/>
            </a:endParaRPr>
          </a:p>
          <a:p>
            <a:r>
              <a:rPr lang="zh-CN" altLang="en-US"/>
              <a:t>企业从事生产经营活动通常需要经营场所、建筑物、机器设备、交通工具等,这些资产可供企业长期使用、价值较高且不以出售为目的,故称为固定资产。它一般具有以下几个特征:第一,具有实物形态;第二,为生产商品、提供劳务、出租或经营管理而持有;第三,预计使用寿命超过一个会计年度。</a:t>
            </a:r>
            <a:endParaRPr lang="zh-CN" altLang="en-US"/>
          </a:p>
          <a:p>
            <a:r>
              <a:rPr lang="zh-CN" altLang="en-US"/>
              <a:t>在实际工作中,按照重要性原则,企业可以确定固定资产的范围,加以管理。那些虽然符合固定资产特征,但达不到单位价值标准的资产,一般被列为低值易耗品,作为存货管理,在会计上进行简化处理。</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固定资产的性质、分类与管理</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二、固定资产的分类与管理</a:t>
            </a:r>
            <a:endParaRPr lang="zh-CN" altLang="zh-CN" sz="2600" b="1" dirty="0">
              <a:latin typeface="黑体" panose="02010609060101010101" pitchFamily="49" charset="-122"/>
              <a:ea typeface="黑体" panose="02010609060101010101" pitchFamily="49" charset="-122"/>
            </a:endParaRPr>
          </a:p>
          <a:p>
            <a:r>
              <a:rPr lang="zh-CN" altLang="en-US"/>
              <a:t>企业的固定资产种类很多,为了便于管理与核算,可以根据不同标准进行分类。</a:t>
            </a:r>
            <a:endParaRPr lang="zh-CN" altLang="en-US"/>
          </a:p>
          <a:p>
            <a:r>
              <a:rPr lang="zh-CN" altLang="en-US"/>
              <a:t>(1)按经济用途,可分为生产用固定资产和非生产用固定资产。(2)按使用情况,可分为使用中固定资产、未使用固定资产和不需用固定资产。</a:t>
            </a:r>
            <a:endParaRPr lang="zh-CN" altLang="en-US"/>
          </a:p>
          <a:p>
            <a:r>
              <a:rPr lang="zh-CN" altLang="en-US"/>
              <a:t>由于企业的经营性质、经营规模不同,因此,在固定资产管理中,企业应当根据固定资产性质,结合本企业的具体情况,制定适合于本企业的固定资产目录、分类方法,每类或每项固定资产的折旧年限、折旧方法,并以此作为进行固定资产核算的依据。</a:t>
            </a:r>
            <a:endParaRPr lang="zh-CN" altLang="en-US"/>
          </a:p>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固定资产的取得</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一、固定资产成本确定原则</a:t>
            </a:r>
            <a:endParaRPr lang="zh-CN" altLang="zh-CN" sz="2600" b="1" dirty="0">
              <a:latin typeface="黑体" panose="02010609060101010101" pitchFamily="49" charset="-122"/>
              <a:ea typeface="黑体" panose="02010609060101010101" pitchFamily="49" charset="-122"/>
            </a:endParaRPr>
          </a:p>
          <a:p>
            <a:r>
              <a:rPr lang="zh-CN" altLang="en-US"/>
              <a:t>固定资产取得成本的确定是会计工作的基础。与存货计价一样,取得固定资产的计价也要遵循实际成本原则,取得固定资产的实际成本是指使固定资产投入使用所支付的全部代价,一般包括固定资产的买价、进口关税、运输和保险等相关费用,以及为使它达到预定可使用状态前所必要的支出。固定资产折旧的计提要以实际成本为依据。</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固定资产的取得</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二、不同取得方式下的固定资产的计价</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(一)外购</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(二)自行建造</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(三)投资者投入</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(四)接受捐赠</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(五)非货币交易取得</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(六)盘盈</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固定资产折旧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一、固定资产折旧的性质</a:t>
            </a:r>
            <a:endParaRPr lang="zh-CN" altLang="zh-CN" sz="2600" b="1" dirty="0">
              <a:latin typeface="黑体" panose="02010609060101010101" pitchFamily="49" charset="-122"/>
              <a:ea typeface="黑体" panose="02010609060101010101" pitchFamily="49" charset="-122"/>
            </a:endParaRPr>
          </a:p>
          <a:p>
            <a:r>
              <a:rPr lang="zh-CN" altLang="en-US"/>
              <a:t>固定资产在企业长期发挥效用,虽然能够保持其实物形态基本不变,但其价值随生产经营等活动而逐渐减少以致消失。固定资产折旧是指固定资产在使用过程中,因逐渐磨损与损耗而转移到产品中的那部分价值的补偿。对于这些磨损与损耗的价值,会计处理应当遵循配比原则在固定资产的有效使用年限内进行分摊,以折旧费用的形式计入各期成本、费用。固定资产折旧的本质就是对固定资产价值的合理分摊。</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固定资产折旧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二、影响固定资产折旧的因素与计提折旧的范围</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(一)影响固定资产折旧的因素</a:t>
            </a:r>
            <a:endParaRPr lang="en-US" altLang="zh-CN" sz="2200" b="1" dirty="0">
              <a:latin typeface="楷体" panose="02010609060101010101" pitchFamily="49" charset="-122"/>
              <a:ea typeface="楷体" panose="02010609060101010101" pitchFamily="49" charset="-122"/>
            </a:endParaRPr>
          </a:p>
          <a:p>
            <a:r>
              <a:rPr lang="zh-CN" altLang="en-US"/>
              <a:t>1.固定资产原价</a:t>
            </a:r>
            <a:endParaRPr lang="zh-CN" altLang="en-US"/>
          </a:p>
          <a:p>
            <a:r>
              <a:rPr lang="zh-CN" altLang="en-US"/>
              <a:t>2.固定资产的预计使用年限</a:t>
            </a:r>
            <a:endParaRPr lang="zh-CN" altLang="en-US"/>
          </a:p>
          <a:p>
            <a:r>
              <a:rPr lang="zh-CN" altLang="en-US"/>
              <a:t>3.固定资产的净残值</a:t>
            </a:r>
            <a:endParaRPr lang="zh-CN" altLang="en-US"/>
          </a:p>
          <a:p>
            <a:r>
              <a:rPr lang="zh-CN" altLang="en-US"/>
              <a:t>4.折旧方法</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(二)计提固定资产折旧的范围</a:t>
            </a:r>
            <a:endParaRPr lang="en-US" altLang="zh-CN" sz="2200" b="1" dirty="0">
              <a:latin typeface="楷体" panose="02010609060101010101" pitchFamily="49" charset="-122"/>
              <a:ea typeface="楷体" panose="02010609060101010101" pitchFamily="49" charset="-122"/>
            </a:endParaRPr>
          </a:p>
          <a:p>
            <a:r>
              <a:rPr lang="zh-CN" altLang="en-US"/>
              <a:t>(1)房屋和建筑物;</a:t>
            </a:r>
            <a:endParaRPr lang="zh-CN" altLang="en-US"/>
          </a:p>
          <a:p>
            <a:r>
              <a:rPr lang="zh-CN" altLang="en-US"/>
              <a:t>(2)机器设备、仪器仪表、运输工具、工具器具;</a:t>
            </a:r>
            <a:endParaRPr lang="zh-CN" altLang="en-US"/>
          </a:p>
          <a:p>
            <a:r>
              <a:rPr lang="zh-CN" altLang="en-US"/>
              <a:t>(3)季节性停用、大修理停用的固定资产。</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固定资产折旧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三、固定资产折旧的方法</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(一)年限平均法</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(二)工作量法</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(三)加速折旧法</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(四)分类折旧法和综合折旧法</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(五)固定资产折旧的会计处理</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2468</Words>
  <Application>WPS 演示</Application>
  <PresentationFormat>宽屏</PresentationFormat>
  <Paragraphs>116</Paragraphs>
  <Slides>15</Slides>
  <Notes>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15</vt:i4>
      </vt:variant>
    </vt:vector>
  </HeadingPairs>
  <TitlesOfParts>
    <vt:vector size="31"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方正粗黑宋简体</vt:lpstr>
      <vt:lpstr>黑体</vt:lpstr>
      <vt:lpstr>楷体</vt:lpstr>
      <vt:lpstr>Office 主题​​</vt:lpstr>
      <vt:lpstr>默认设计模板</vt:lpstr>
      <vt:lpstr>PowerPoint 演示文稿</vt:lpstr>
      <vt:lpstr>PowerPoint 演示文稿</vt:lpstr>
      <vt:lpstr>第一节　固定资产的性质、分类与管理</vt:lpstr>
      <vt:lpstr>第一节　固定资产的性质、分类与管理</vt:lpstr>
      <vt:lpstr>第二节　固定资产的取得</vt:lpstr>
      <vt:lpstr>第二节　固定资产的取得</vt:lpstr>
      <vt:lpstr>第四节　固定资产折旧</vt:lpstr>
      <vt:lpstr>第四节　固定资产折旧</vt:lpstr>
      <vt:lpstr>第四节　固定资产折旧</vt:lpstr>
      <vt:lpstr>第五节　固定资产的处置与清查</vt:lpstr>
      <vt:lpstr>第五节　固定资产的处置与清查</vt:lpstr>
      <vt:lpstr>第五节　固定资产的处置与清查</vt:lpstr>
      <vt:lpstr>第六节　使用权资产</vt:lpstr>
      <vt:lpstr>第六节　使用权资产</vt:lpstr>
      <vt:lpstr>第六节　使用权资产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2021-10-14T03:02:09Z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978BA3C9EE0C4435AE0C022AA8A214FE</vt:lpwstr>
  </property>
</Properties>
</file>