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3" Type="http://schemas.openxmlformats.org/officeDocument/2006/relationships/tags" Target="tags/tag68.xml"/><Relationship Id="rId32" Type="http://schemas.openxmlformats.org/officeDocument/2006/relationships/commentAuthors" Target="commentAuthors.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64.xml"/><Relationship Id="rId7" Type="http://schemas.openxmlformats.org/officeDocument/2006/relationships/image" Target="../media/image5.png"/><Relationship Id="rId6" Type="http://schemas.openxmlformats.org/officeDocument/2006/relationships/tags" Target="../tags/tag63.xml"/><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0"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7" name="内容占位符 4"/>
          <p:cNvPicPr>
            <a:picLocks noChangeAspect="1"/>
          </p:cNvPicPr>
          <p:nvPr userDrawn="1"/>
        </p:nvPicPr>
        <p:blipFill>
          <a:blip r:embed="rId4"/>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5"/>
          <a:stretch>
            <a:fillRect/>
          </a:stretch>
        </p:blipFill>
        <p:spPr>
          <a:xfrm>
            <a:off x="9904095" y="6500495"/>
            <a:ext cx="2195195" cy="328295"/>
          </a:xfrm>
          <a:prstGeom prst="rect">
            <a:avLst/>
          </a:prstGeom>
        </p:spPr>
      </p:pic>
      <p:pic>
        <p:nvPicPr>
          <p:cNvPr id="6" name="图片 5"/>
          <p:cNvPicPr>
            <a:picLocks noChangeAspect="1"/>
          </p:cNvPicPr>
          <p:nvPr userDrawn="1">
            <p:custDataLst>
              <p:tags r:id="rId6"/>
            </p:custDataLst>
          </p:nvPr>
        </p:nvPicPr>
        <p:blipFill>
          <a:blip r:embed="rId7"/>
          <a:stretch>
            <a:fillRect/>
          </a:stretch>
        </p:blipFill>
        <p:spPr>
          <a:xfrm>
            <a:off x="0" y="888365"/>
            <a:ext cx="8724900" cy="306705"/>
          </a:xfrm>
          <a:prstGeom prst="rect">
            <a:avLst/>
          </a:prstGeom>
        </p:spPr>
      </p:pic>
      <p:pic>
        <p:nvPicPr>
          <p:cNvPr id="3" name="图片 2"/>
          <p:cNvPicPr>
            <a:picLocks noChangeAspect="1"/>
          </p:cNvPicPr>
          <p:nvPr userDrawn="1">
            <p:custDataLst>
              <p:tags r:id="rId8"/>
            </p:custDataLst>
          </p:nvPr>
        </p:nvPicPr>
        <p:blipFill>
          <a:blip r:embed="rId9"/>
          <a:stretch>
            <a:fillRect/>
          </a:stretch>
        </p:blipFill>
        <p:spPr>
          <a:xfrm>
            <a:off x="11957050" y="2269490"/>
            <a:ext cx="241300" cy="272605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66.xml"/><Relationship Id="rId2" Type="http://schemas.openxmlformats.org/officeDocument/2006/relationships/image" Target="../media/image7.png"/><Relationship Id="rId1" Type="http://schemas.openxmlformats.org/officeDocument/2006/relationships/tags" Target="../tags/tag6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custDataLst>
              <p:tags r:id="rId1"/>
            </p:custDataLst>
          </p:nvPr>
        </p:nvPicPr>
        <p:blipFill>
          <a:blip r:embed="rId2"/>
          <a:stretch>
            <a:fillRect/>
          </a:stretch>
        </p:blipFill>
        <p:spPr>
          <a:xfrm>
            <a:off x="635" y="1270"/>
            <a:ext cx="12191365" cy="6838950"/>
          </a:xfrm>
          <a:prstGeom prst="rect">
            <a:avLst/>
          </a:prstGeom>
        </p:spPr>
      </p:pic>
      <p:sp>
        <p:nvSpPr>
          <p:cNvPr id="63" name="文本框 15"/>
          <p:cNvSpPr txBox="1">
            <a:spLocks noChangeArrowheads="1"/>
          </p:cNvSpPr>
          <p:nvPr>
            <p:custDataLst>
              <p:tags r:id="rId3"/>
            </p:custDataLst>
          </p:nvPr>
        </p:nvSpPr>
        <p:spPr bwMode="auto">
          <a:xfrm>
            <a:off x="968375" y="2586355"/>
            <a:ext cx="814895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第二章</a:t>
            </a:r>
            <a:r>
              <a:rPr lang="en-US"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国际商事合同法</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当事人意思表示的真实性</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一、误解</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(一)误解的定义和特征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我国学者将一些外国合同法及《2016年商事通则》中的“误解”一词翻译成“错误”，这对我们理解上应不构成任何问题。根据《2016年商事通则》第3.2.1条，误解是指在合同订立时对已存在的事实或法律所做的不正确的假设。由此可见，误解在合同法上具有两大特征:</a:t>
            </a:r>
            <a:endParaRPr lang="zh-CN" altLang="en-US"/>
          </a:p>
          <a:p>
            <a:r>
              <a:rPr lang="zh-CN" altLang="en-US"/>
              <a:t>1.对已存在的事实或法律存在不正确的看法</a:t>
            </a:r>
            <a:endParaRPr lang="zh-CN" altLang="en-US"/>
          </a:p>
          <a:p>
            <a:r>
              <a:rPr lang="zh-CN" altLang="en-US"/>
              <a:t>2.当事人的误解发生在订立合同之时</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(二)误解的法律后果</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1.可以宣告合同无效的误解情形</a:t>
            </a:r>
            <a:endParaRPr lang="zh-CN" altLang="en-US"/>
          </a:p>
          <a:p>
            <a:r>
              <a:rPr lang="zh-CN" altLang="en-US"/>
              <a:t>2.不能宣告合同无效的误解</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当事人意思表示的真实性</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二、欺诈</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(一)欺诈的定义和特征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欺诈是一方当事人为引诱对方当事人订立合同而对事实所做的欺诈性陈述(Fraudulent Misrepresentation)或沉默地隐瞒事实真相的行为(Misrepresentation by Silence)。欺诈在合同法上亦有两大特征:</a:t>
            </a:r>
            <a:endParaRPr lang="zh-CN" altLang="en-US"/>
          </a:p>
          <a:p>
            <a:r>
              <a:rPr lang="zh-CN" altLang="en-US"/>
              <a:t>(1)欺诈由对事实的欺诈性陈述或沉默行为所构成。(2)欺诈的目的在于引诱对方当事人订立合同。</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(二)欺诈的法律后果</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1.欺诈性陈述应具备的条件</a:t>
            </a:r>
            <a:endParaRPr lang="zh-CN" altLang="en-US"/>
          </a:p>
          <a:p>
            <a:r>
              <a:rPr lang="zh-CN" altLang="en-US"/>
              <a:t>2.沉默性欺诈的构成条件</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当事人意思表示的真实性</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三、胁迫</a:t>
            </a:r>
            <a:endParaRPr lang="zh-CN" altLang="zh-CN" sz="2600" b="1" dirty="0">
              <a:latin typeface="黑体" panose="02010609060101010101" pitchFamily="49" charset="-122"/>
              <a:ea typeface="黑体" panose="02010609060101010101" pitchFamily="49" charset="-122"/>
            </a:endParaRPr>
          </a:p>
          <a:p>
            <a:r>
              <a:rPr lang="zh-CN" altLang="en-US"/>
              <a:t>根据某些有代表性的大陆法系国家《民法典》的规定(如法国《民法典》第1112条和第1113条、意大利《民法典》第1435条和第1436条)和英美的有关判例，胁迫是指以非法威胁的方法使对方当事人产生恐惧而被迫与之订立合同的行为。</a:t>
            </a:r>
            <a:endParaRPr lang="zh-CN" altLang="en-US"/>
          </a:p>
          <a:p>
            <a:r>
              <a:rPr lang="zh-CN" altLang="en-US"/>
              <a:t>胁迫也可以被受胁迫的当事人援引为宣告合同无效或撤销合同的理由，但是，根据《2016年商事通则》第3.2.6条及很多国家的法律规定，受胁迫的当事人在行使上述权利时必须证明以下三点:</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(一)胁迫采用的是非法威胁的方法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(二)胁迫使用的手段非常紧急严重以致受胁迫者无其他合理选择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(三)胁迫将影响声誉或经济利益</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当事人意思表示的真实性</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四、不当影响</a:t>
            </a:r>
            <a:endParaRPr lang="zh-CN" altLang="zh-CN" sz="2600" b="1" dirty="0">
              <a:latin typeface="黑体" panose="02010609060101010101" pitchFamily="49" charset="-122"/>
              <a:ea typeface="黑体" panose="02010609060101010101" pitchFamily="49" charset="-122"/>
            </a:endParaRPr>
          </a:p>
          <a:p>
            <a:r>
              <a:rPr lang="zh-CN" altLang="en-US"/>
              <a:t>不当影响是英美合同法中的一个常见的概念。它是指一方当事人违背诚信原则，利用对方当事人的某种依赖关系、缺乏远见、无知、无经验或缺乏谈判技巧等以诱使其签订合同的行为。</a:t>
            </a:r>
            <a:endParaRPr lang="zh-CN" altLang="en-US"/>
          </a:p>
          <a:p>
            <a:r>
              <a:rPr lang="zh-CN" altLang="en-US"/>
              <a:t>例如，A看出了X老太太很有钱，A便利用作为X长期律师的朋友B花言巧语的影响，诱使X签署了低息贷款合同。从本例中可以看出，X因与B之间存在信托关系而十分信赖B，A利用B对X施加的不正当影响使X签订合同的意思缺乏真实性，因此，X了解真相后，即可以不当影响为由要求撤销合同。</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合同的内容和形式</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一、合同的内容</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(一)合同的内容构成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1.当事人之间的交易习惯</a:t>
            </a:r>
            <a:endParaRPr lang="zh-CN" altLang="en-US"/>
          </a:p>
          <a:p>
            <a:r>
              <a:rPr lang="zh-CN" altLang="en-US"/>
              <a:t>2.民商事惯例</a:t>
            </a:r>
            <a:endParaRPr lang="zh-CN" altLang="en-US"/>
          </a:p>
          <a:p>
            <a:r>
              <a:rPr lang="zh-CN" altLang="en-US"/>
              <a:t>3.法定的暗示条款</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(二)合同内容的合法性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1.内容违反法律强制性规定的合同</a:t>
            </a:r>
            <a:endParaRPr lang="zh-CN" altLang="en-US"/>
          </a:p>
          <a:p>
            <a:r>
              <a:rPr lang="zh-CN" altLang="en-US"/>
              <a:t>2.内容违反社会善良风俗的合同</a:t>
            </a:r>
            <a:endParaRPr lang="zh-CN" altLang="en-US"/>
          </a:p>
          <a:p>
            <a:r>
              <a:rPr lang="zh-CN" altLang="en-US"/>
              <a:t>3.内容违反公共政策的合同</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合同的内容和形式</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二、合同的形式</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(一)缺乏特定形式而无效的合同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(二)缺乏特定形式而不能强制执行的合同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合同的效力、履行和解除</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一、合同的效力</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(一)附条件或期限的合同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1.附条件的合同</a:t>
            </a:r>
            <a:endParaRPr lang="zh-CN" altLang="en-US"/>
          </a:p>
          <a:p>
            <a:r>
              <a:rPr lang="zh-CN" altLang="en-US"/>
              <a:t>2.附期限的合同</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(二)格式条款合同的效力</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格式条款在《2016年商事通则》中称为标准条款，在大陆法系和英美法系国家及我国学者中间有时也称为附合条款(Adhesion Terms)。根据《2016年商事通则》第2.1.19条第2款，格式条款是指一方为通常和重复使用目的而预先准备并在实际使用时未与对方谈判的条款。格式条款合同又称符合合同(Adhesion Contracts)或标准合同，指全部内容或主要内容为格式条款的合同。</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合同的效力、履行和解除</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(三)免责条款的效力</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免责条款(Exculpatory Clauses)是指合同中规定的免除一方当事人违反合同或侵权损害责任的条款。</a:t>
            </a:r>
            <a:endParaRPr lang="zh-CN" altLang="en-US"/>
          </a:p>
          <a:p>
            <a:r>
              <a:rPr lang="zh-CN" altLang="en-US"/>
              <a:t>实践中很多免责条款是具有优势谈判地位的当事人强行要求加进合同的，很不公平，甚至违反一国或国际社会的公共利益。</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合同的效力、履行和解除</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二、合同的履行</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(一)基本原则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1.全面履行明示和默示义务原则</a:t>
            </a:r>
            <a:endParaRPr lang="zh-CN" altLang="en-US"/>
          </a:p>
          <a:p>
            <a:r>
              <a:rPr lang="zh-CN" altLang="en-US"/>
              <a:t>2.合作原则</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(二)获得特定结果或尽最大努力义务的合同履行规则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依据《2016年商事通则》第5.1.4条第1款，若某国际商事合同将一方当事人义务规定为获得某一特定结果，则该方当事人有义务通过履行获得此特定结果。如国际工程承包合同规定，承包方的义务为建成一座能开工的工厂，则承包方即必须向发包方交付这样的工厂。</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合同的效力、履行和解除</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(三)有关事项未明确约定的合同履行规则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1.履行的质量义务规则</a:t>
            </a:r>
            <a:endParaRPr lang="zh-CN" altLang="en-US"/>
          </a:p>
          <a:p>
            <a:r>
              <a:rPr lang="zh-CN" altLang="en-US">
                <a:sym typeface="+mn-ea"/>
              </a:rPr>
              <a:t>2.履行的价格标准规则</a:t>
            </a:r>
            <a:endParaRPr lang="zh-CN" altLang="en-US"/>
          </a:p>
          <a:p>
            <a:r>
              <a:rPr lang="zh-CN" altLang="en-US">
                <a:sym typeface="+mn-ea"/>
              </a:rPr>
              <a:t>3.履行时间的确定规则</a:t>
            </a:r>
            <a:endParaRPr lang="zh-CN" altLang="en-US"/>
          </a:p>
          <a:p>
            <a:r>
              <a:rPr lang="zh-CN" altLang="en-US">
                <a:sym typeface="+mn-ea"/>
              </a:rPr>
              <a:t>4.履行地点的确定规则</a:t>
            </a:r>
            <a:endParaRPr lang="zh-CN" altLang="en-US"/>
          </a:p>
          <a:p>
            <a:r>
              <a:rPr lang="zh-CN" altLang="en-US">
                <a:sym typeface="+mn-ea"/>
              </a:rPr>
              <a:t>5.履行费用的确定规则</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(四)涉及第三人合同的履行规则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1.为第三人设定权利合同的履行规则</a:t>
            </a:r>
            <a:endParaRPr lang="zh-CN" altLang="en-US"/>
          </a:p>
          <a:p>
            <a:r>
              <a:rPr lang="zh-CN" altLang="en-US"/>
              <a:t>2.为第三人设定义务合同的履行规则</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tx1"/>
                </a:solidFill>
                <a:latin typeface="Arial" panose="020B0604020202020204" pitchFamily="34" charset="0"/>
                <a:ea typeface="黑体" panose="02010609060101010101" pitchFamily="49" charset="-122"/>
              </a:rPr>
              <a:t>content</a:t>
            </a:r>
            <a:endParaRPr lang="en-US" altLang="zh-CN" sz="3200" b="1" dirty="0">
              <a:solidFill>
                <a:schemeClr val="tx1"/>
              </a:solidFill>
              <a:latin typeface="Arial" panose="020B0604020202020204" pitchFamily="34" charset="0"/>
              <a:ea typeface="黑体" panose="02010609060101010101" pitchFamily="49" charset="-122"/>
            </a:endParaRPr>
          </a:p>
        </p:txBody>
      </p:sp>
      <p:grpSp>
        <p:nvGrpSpPr>
          <p:cNvPr id="3" name="组合 2"/>
          <p:cNvGrpSpPr/>
          <p:nvPr/>
        </p:nvGrpSpPr>
        <p:grpSpPr>
          <a:xfrm>
            <a:off x="955040" y="1743075"/>
            <a:ext cx="5821680" cy="4176395"/>
            <a:chOff x="1504" y="2745"/>
            <a:chExt cx="9168" cy="6577"/>
          </a:xfrm>
        </p:grpSpPr>
        <p:grpSp>
          <p:nvGrpSpPr>
            <p:cNvPr id="10" name="组合 9"/>
            <p:cNvGrpSpPr/>
            <p:nvPr/>
          </p:nvGrpSpPr>
          <p:grpSpPr>
            <a:xfrm>
              <a:off x="1504" y="2745"/>
              <a:ext cx="9169" cy="5468"/>
              <a:chOff x="5309" y="3179"/>
              <a:chExt cx="9169" cy="5468"/>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概述</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国际商事合同的成立</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当事人意思表示的真实性</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71" name="矩形 32"/>
              <p:cNvSpPr>
                <a:spLocks noChangeArrowheads="1"/>
              </p:cNvSpPr>
              <p:nvPr/>
            </p:nvSpPr>
            <p:spPr bwMode="auto">
              <a:xfrm>
                <a:off x="5313" y="6702"/>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第四节　合同的内容和形式</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8" name="矩形 32"/>
              <p:cNvSpPr>
                <a:spLocks noChangeArrowheads="1"/>
              </p:cNvSpPr>
              <p:nvPr/>
            </p:nvSpPr>
            <p:spPr bwMode="auto">
              <a:xfrm>
                <a:off x="5309" y="7812"/>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第五节　合同的效力、履行和解除</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
          <p:nvSpPr>
            <p:cNvPr id="2" name="矩形 32"/>
            <p:cNvSpPr>
              <a:spLocks noChangeArrowheads="1"/>
            </p:cNvSpPr>
            <p:nvPr>
              <p:custDataLst>
                <p:tags r:id="rId1"/>
              </p:custDataLst>
            </p:nvPr>
          </p:nvSpPr>
          <p:spPr bwMode="auto">
            <a:xfrm>
              <a:off x="1548" y="8488"/>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第六节　违约的救济措施</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合同的效力、履行和解除</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三、合同的解除</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(一)履行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(二)协议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(三)违约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(四)履约不可能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违约的救济措施</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一、损害赔偿</a:t>
            </a:r>
            <a:endParaRPr lang="zh-CN" altLang="zh-CN" sz="2600" b="1" dirty="0">
              <a:latin typeface="黑体" panose="02010609060101010101" pitchFamily="49" charset="-122"/>
              <a:ea typeface="黑体" panose="02010609060101010101" pitchFamily="49" charset="-122"/>
            </a:endParaRPr>
          </a:p>
          <a:p>
            <a:r>
              <a:rPr lang="zh-CN" altLang="en-US"/>
              <a:t>当事人因违约而遭受损害有权获得违约当事人的赔偿是各国合同法的一致规定，但是各国关于损害赔偿(Damage)的形式和范围的规定仍然存在一定的差异。</a:t>
            </a:r>
            <a:endParaRPr lang="zh-CN" altLang="en-US"/>
          </a:p>
          <a:p>
            <a:r>
              <a:rPr lang="zh-CN" altLang="en-US"/>
              <a:t>由法国所代表的某些大陆法系国家及英美法系国家以金钱赔偿为原则，以恢复原状为例外。损害赔偿的范围一般包括所遭受的损失和本来可获得的利益，但非欺诈性违约仅以订约时可预见的损失为赔偿之限，欺诈性违约也只以实际损失为赔偿之限，具有惩罚性质的违约金约定不受承认。在无任何损害的情况下，英美法院有时判违约方名义上的赔偿(Nominal Damage)。但在既涉及违约又涉及侵权的场合，美国法院有时还会考虑当事人的惩罚性赔偿(Punitive Damage)主张。我国对不符合《消费者权益保护法》和《食品安全法》的违约行为也分别规定了3倍和10倍的惩罚性赔偿。</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违约的救济措施</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二、实际履行</a:t>
            </a:r>
            <a:endParaRPr lang="zh-CN" altLang="zh-CN" sz="2600" b="1" dirty="0">
              <a:latin typeface="黑体" panose="02010609060101010101" pitchFamily="49" charset="-122"/>
              <a:ea typeface="黑体" panose="02010609060101010101" pitchFamily="49" charset="-122"/>
            </a:endParaRPr>
          </a:p>
          <a:p>
            <a:r>
              <a:rPr lang="zh-CN" altLang="en-US"/>
              <a:t>实际履行(Specific Performance)即要求违约的当事人全面、适当履行其合同义务。实际履行两种类型:(1)要求不履行的当事人履行;(2)要求履行不合格的违约方通过修补、替代或其他补救等措施使履行合格。包括我国在内的很多国家及《2016年商事通则》允许当事人提出实际履行的主张，但受下列条件的限制:(1)实际履行必须是法律上或事实上可能的实际履行;(2)实际履行或相关的强制执行不会带来不合理的负担或费用;(3)要求实际履行的当事人无法合理地从其他渠道获得履行;(4)所履行的事项不具有强迫劳动的性质。《2016年商事通则》在其第7.2.2条中还进一步规定，当事人应在已经知道或理应知道对方当事人不履行后的一段合理的时间之内提出实际履行要求。</a:t>
            </a:r>
            <a:endParaRPr lang="zh-CN" altLang="en-US"/>
          </a:p>
          <a:p>
            <a:r>
              <a:rPr lang="zh-CN" altLang="en-US"/>
              <a:t>总的来说，各国法院只在不判实际履行很不公平的情况下，在对独一无二的艺术品、不动产等交易的违约诉讼中支持受害方的实际履行主张。</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违约的救济措施</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三、禁令</a:t>
            </a:r>
            <a:endParaRPr lang="zh-CN" altLang="zh-CN" sz="2600" b="1" dirty="0">
              <a:latin typeface="黑体" panose="02010609060101010101" pitchFamily="49" charset="-122"/>
              <a:ea typeface="黑体" panose="02010609060101010101" pitchFamily="49" charset="-122"/>
            </a:endParaRPr>
          </a:p>
          <a:p>
            <a:r>
              <a:rPr lang="zh-CN" altLang="en-US"/>
              <a:t>禁令(Injunction)是英美衡平法上的一种违约救济方法，即通过法院禁止违约方从事某种行为。不过，英美法官通常只在不发禁令不足以防止非违约方损失情况下才发布禁令，它主要适用于违反竞业禁止合同。不过，英美法院在决定是否发布禁令及禁令内容时也很注意考虑对违约方是否公平合理。若违约方不从事于或就业于与另一方当事人相竞争的事业即无任何合理生活来源的，法官便更倾向于只判决损害赔偿或只发布较短时间的禁令。</a:t>
            </a:r>
            <a:endParaRPr lang="zh-CN" altLang="en-US"/>
          </a:p>
          <a:p>
            <a:r>
              <a:rPr lang="zh-CN" altLang="en-US"/>
              <a:t>属于英美法系的我国香港特别行政区在发布禁令方面则更严格和少见，以下是较新的一件判案。</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违约的救济措施</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四、解除合同</a:t>
            </a:r>
            <a:endParaRPr lang="zh-CN" altLang="zh-CN" sz="2600" b="1" dirty="0">
              <a:latin typeface="黑体" panose="02010609060101010101" pitchFamily="49" charset="-122"/>
              <a:ea typeface="黑体" panose="02010609060101010101" pitchFamily="49" charset="-122"/>
            </a:endParaRPr>
          </a:p>
          <a:p>
            <a:r>
              <a:rPr lang="zh-CN" altLang="en-US"/>
              <a:t>解除合同的原因有数种，违约是其中常见的一种。</a:t>
            </a:r>
            <a:endParaRPr lang="zh-CN" altLang="en-US"/>
          </a:p>
          <a:p>
            <a:r>
              <a:rPr lang="zh-CN" altLang="en-US"/>
              <a:t>不过，为防止当事人假借对方各种不严重的违约逃避自己应履行的合同义务，包括我国在内的很多国家规定，只有对特定的几类违约或者违约情况非常严重时，当事人才可以寻求解除合同的救济措施。</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违约的救济措施</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五、行使法定或约定的担保权</a:t>
            </a:r>
            <a:endParaRPr lang="zh-CN" altLang="zh-CN" sz="2600" b="1" dirty="0">
              <a:latin typeface="黑体" panose="02010609060101010101" pitchFamily="49" charset="-122"/>
              <a:ea typeface="黑体" panose="02010609060101010101" pitchFamily="49" charset="-122"/>
            </a:endParaRPr>
          </a:p>
          <a:p>
            <a:r>
              <a:rPr lang="zh-CN" altLang="en-US"/>
              <a:t>各国一般都允许当事人在对方违约时行使法定或约定的担保权。</a:t>
            </a:r>
            <a:endParaRPr lang="zh-CN" altLang="en-US"/>
          </a:p>
          <a:p>
            <a:r>
              <a:rPr lang="zh-CN" altLang="en-US"/>
              <a:t>如在买方不付款或不足额付款时，卖方可以对所有权已经转移给买方但买方尚未提走的货物实行留置;贷款人在借款人不还款时可对抵押物进行拍卖等。</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一、合同及国际商事合同的定义</a:t>
            </a:r>
            <a:endParaRPr lang="zh-CN" altLang="zh-CN" sz="2600" b="1" dirty="0">
              <a:latin typeface="黑体" panose="02010609060101010101" pitchFamily="49" charset="-122"/>
              <a:ea typeface="黑体" panose="02010609060101010101" pitchFamily="49" charset="-122"/>
            </a:endParaRPr>
          </a:p>
          <a:p>
            <a:r>
              <a:rPr lang="zh-CN" altLang="en-US"/>
              <a:t>根据国际权威的《Black法律辞典》(第十一版)，合同是“双方或多方当事人之间设立法律上可执行或可承认义务的协议(An agreement between two or more parties creating obligations that are enforceable or otherwise recognizable at law)”。</a:t>
            </a:r>
            <a:endParaRPr lang="zh-CN" altLang="en-US"/>
          </a:p>
          <a:p>
            <a:r>
              <a:rPr lang="zh-CN" altLang="en-US"/>
              <a:t>根据由五大洲著名法律专家共同议定的《国际商事通则》，笔者将本章的“国际商事合同”界定为商人之间的国际合同和(或)交易具有商事性质的国际合同。其中的“商人”“商事性质”和“国际”都应从广义上加以理解，“商人”是指从事经营活动的自然人或具有法律人格的组织;“商事性质”不限于买卖等狭义的商业活动，而是包括金融、投资、租赁等各种以营利为目的的活动;“国际”则是跨国因素的泛指，即主体、客体、订立、变更或履行等行为与国外有牵连的商事合同，都是我们这里所称的国际商事合同。</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二、调整国际商事合同关系的法律规范</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(一)调整国际商事合同关系的国际法规范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(二)调整国际商事合同关系的国内法规范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三、国际商事合同的基本原则</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(一)当事人意思自治原则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(二)诚实信用和公平原则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(三)恪守合法合同的原则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(四)遵守强行法原则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国际商事合同的成立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一、当事人意思表示一致</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(一)要约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1.要约的定义及其特征</a:t>
            </a:r>
            <a:endParaRPr lang="zh-CN" altLang="en-US"/>
          </a:p>
          <a:p>
            <a:r>
              <a:rPr lang="zh-CN" altLang="en-US"/>
              <a:t>2.要约的生效时间</a:t>
            </a:r>
            <a:endParaRPr lang="zh-CN" altLang="en-US"/>
          </a:p>
          <a:p>
            <a:r>
              <a:rPr lang="zh-CN" altLang="en-US"/>
              <a:t>3.要约的约束力</a:t>
            </a:r>
            <a:endParaRPr lang="zh-CN" altLang="en-US"/>
          </a:p>
          <a:p>
            <a:r>
              <a:rPr lang="zh-CN" altLang="en-US"/>
              <a:t>4.要约的失效</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(二)承诺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1.承诺的定义及有效条件</a:t>
            </a:r>
            <a:endParaRPr lang="zh-CN" altLang="en-US"/>
          </a:p>
          <a:p>
            <a:r>
              <a:rPr lang="zh-CN" altLang="en-US"/>
              <a:t>2.承诺的生效时间</a:t>
            </a:r>
            <a:endParaRPr lang="zh-CN" altLang="en-US"/>
          </a:p>
          <a:p>
            <a:r>
              <a:rPr lang="zh-CN" altLang="en-US"/>
              <a:t>3.自动化交易方式下的承诺规则</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国际商事合同的成立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二、当事人具有订立国际商事合同的能力</a:t>
            </a:r>
            <a:endParaRPr lang="zh-CN" altLang="zh-CN" sz="2600" b="1" dirty="0">
              <a:latin typeface="黑体" panose="02010609060101010101" pitchFamily="49" charset="-122"/>
              <a:ea typeface="黑体" panose="02010609060101010101" pitchFamily="49" charset="-122"/>
            </a:endParaRPr>
          </a:p>
          <a:p>
            <a:r>
              <a:rPr lang="zh-CN" altLang="en-US"/>
              <a:t>签署国际商事协议的当事人大多为商事组织，少数才是自然人。发达的市场经济国家一般允许其境内的商事组织签订非管制类国际货物买卖、运输、租赁或技术转让等合同;而金融、保险、会计或法律等国际服务提供合同，则只能由经特许的商事组织同接受特许服务的其他商事组织或自然人签署。</a:t>
            </a:r>
            <a:endParaRPr lang="zh-CN" altLang="en-US"/>
          </a:p>
          <a:p>
            <a:r>
              <a:rPr lang="zh-CN" altLang="en-US"/>
              <a:t>随着2001年中国加入世界贸易组织，国内相当多的商事组织取得货物进出口经营权，从而可以直接签署货物进出口合同。国内商事组织将具有订立越来越广的国际商事合同的权利能力和行为能力。</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国际商事合同的成立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三、对价</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(一)对价的含义及其类型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根据对价发生的时间，英美法系国家的法官和学者将对价分为三种:过去的对价(Past Consideration)、已履行的对价(Executed Consideration)和待履行的对价(Executory Consideration)。过去的对价是指发生在允诺前的行为或不行为，已履行的对价是指发生在允诺后但已履行的法律义务，待履行的对价是指允诺后尚未履行的对价。</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(二)关于对价的基本规则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1.对价必须来自受允诺人</a:t>
            </a:r>
            <a:endParaRPr lang="zh-CN" altLang="en-US"/>
          </a:p>
          <a:p>
            <a:r>
              <a:rPr lang="zh-CN" altLang="en-US"/>
              <a:t>2.过去的对价不是对价</a:t>
            </a:r>
            <a:endParaRPr lang="zh-CN" altLang="en-US"/>
          </a:p>
          <a:p>
            <a:r>
              <a:rPr lang="zh-CN" altLang="en-US"/>
              <a:t>3.对价必须具有法律上的充分性(Legal Sufficiency)</a:t>
            </a:r>
            <a:endParaRPr lang="zh-CN" altLang="en-US"/>
          </a:p>
          <a:p>
            <a:r>
              <a:rPr lang="zh-CN" altLang="en-US"/>
              <a:t>4.对价的适当性由允诺人自己决定</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国际商事合同的成立</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(三)两种特殊债务安排允诺的对价规则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1.减轻债款允诺的对价规则</a:t>
            </a:r>
            <a:endParaRPr lang="zh-CN" altLang="en-US"/>
          </a:p>
          <a:p>
            <a:r>
              <a:rPr lang="zh-CN" altLang="en-US"/>
              <a:t>2.豁免安排允诺对价的规则</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4549</Words>
  <Application>WPS 演示</Application>
  <PresentationFormat>宽屏</PresentationFormat>
  <Paragraphs>200</Paragraphs>
  <Slides>25</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25</vt:i4>
      </vt:variant>
    </vt:vector>
  </HeadingPairs>
  <TitlesOfParts>
    <vt:vector size="39" baseType="lpstr">
      <vt:lpstr>Arial</vt:lpstr>
      <vt:lpstr>宋体</vt:lpstr>
      <vt:lpstr>Wingdings</vt:lpstr>
      <vt:lpstr>Wingdings</vt:lpstr>
      <vt:lpstr>微软雅黑</vt:lpstr>
      <vt:lpstr>Arial Unicode MS</vt:lpstr>
      <vt:lpstr>Calibri</vt:lpstr>
      <vt:lpstr>汉仪铁线黑-65简</vt:lpstr>
      <vt:lpstr>GungsuhChe</vt:lpstr>
      <vt:lpstr>Malgun Gothic</vt:lpstr>
      <vt:lpstr>黑体</vt:lpstr>
      <vt:lpstr>楷体</vt:lpstr>
      <vt:lpstr>WPS</vt:lpstr>
      <vt:lpstr>默认设计模板</vt:lpstr>
      <vt:lpstr>PowerPoint 演示文稿</vt:lpstr>
      <vt:lpstr>PowerPoint 演示文稿</vt:lpstr>
      <vt:lpstr>第一节　概述</vt:lpstr>
      <vt:lpstr>第一节　概述</vt:lpstr>
      <vt:lpstr>第一节　概述</vt:lpstr>
      <vt:lpstr>第二节　国际商事合同的成立</vt:lpstr>
      <vt:lpstr>第二节　国际商事合同的成立</vt:lpstr>
      <vt:lpstr>第二节　国际商事合同的成立</vt:lpstr>
      <vt:lpstr>第二节　国际商事合同的成立</vt:lpstr>
      <vt:lpstr>第三节　当事人意思表示的真实性</vt:lpstr>
      <vt:lpstr>第三节　当事人意思表示的真实性</vt:lpstr>
      <vt:lpstr>第三节　当事人意思表示的真实性</vt:lpstr>
      <vt:lpstr>第三节　当事人意思表示的真实性</vt:lpstr>
      <vt:lpstr>第四节　合同的内容和形式</vt:lpstr>
      <vt:lpstr>第四节　合同的内容和形式</vt:lpstr>
      <vt:lpstr>第五节　合同的效力、履行和解除</vt:lpstr>
      <vt:lpstr>第五节　合同的效力、履行和解除</vt:lpstr>
      <vt:lpstr>第五节　合同的效力、履行和解除</vt:lpstr>
      <vt:lpstr>第五节　合同的效力、履行和解除</vt:lpstr>
      <vt:lpstr>第五节　合同的效力、履行和解除</vt:lpstr>
      <vt:lpstr>第六节　违约的救济措施</vt:lpstr>
      <vt:lpstr>第六节　违约的救济措施</vt:lpstr>
      <vt:lpstr>第六节　违约的救济措施</vt:lpstr>
      <vt:lpstr>第六节　违约的救济措施</vt:lpstr>
      <vt:lpstr>第六节　违约的救济措施</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2023-11-25T09:58:20Z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91816E13A30A4903942485537DD4793B_11</vt:lpwstr>
  </property>
</Properties>
</file>