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Default Extension="vml" ContentType="application/vnd.openxmlformats-officedocument.vmlDrawing"/>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wmf" ContentType="image/x-wmf"/>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48"/>
  </p:notesMasterIdLst>
  <p:sldIdLst>
    <p:sldId id="257" r:id="rId2"/>
    <p:sldId id="278" r:id="rId3"/>
    <p:sldId id="281" r:id="rId4"/>
    <p:sldId id="319" r:id="rId5"/>
    <p:sldId id="282" r:id="rId6"/>
    <p:sldId id="283" r:id="rId7"/>
    <p:sldId id="284" r:id="rId8"/>
    <p:sldId id="285" r:id="rId9"/>
    <p:sldId id="286" r:id="rId10"/>
    <p:sldId id="287" r:id="rId11"/>
    <p:sldId id="288" r:id="rId12"/>
    <p:sldId id="289" r:id="rId13"/>
    <p:sldId id="290" r:id="rId14"/>
    <p:sldId id="291" r:id="rId15"/>
    <p:sldId id="292" r:id="rId16"/>
    <p:sldId id="293" r:id="rId17"/>
    <p:sldId id="294" r:id="rId18"/>
    <p:sldId id="295" r:id="rId19"/>
    <p:sldId id="296" r:id="rId20"/>
    <p:sldId id="298" r:id="rId21"/>
    <p:sldId id="299" r:id="rId22"/>
    <p:sldId id="300" r:id="rId23"/>
    <p:sldId id="301" r:id="rId24"/>
    <p:sldId id="302" r:id="rId25"/>
    <p:sldId id="303" r:id="rId26"/>
    <p:sldId id="304" r:id="rId27"/>
    <p:sldId id="305" r:id="rId28"/>
    <p:sldId id="306" r:id="rId29"/>
    <p:sldId id="307" r:id="rId30"/>
    <p:sldId id="308" r:id="rId31"/>
    <p:sldId id="309" r:id="rId32"/>
    <p:sldId id="310" r:id="rId33"/>
    <p:sldId id="311" r:id="rId34"/>
    <p:sldId id="312" r:id="rId35"/>
    <p:sldId id="313" r:id="rId36"/>
    <p:sldId id="314" r:id="rId37"/>
    <p:sldId id="315" r:id="rId38"/>
    <p:sldId id="320" r:id="rId39"/>
    <p:sldId id="321" r:id="rId40"/>
    <p:sldId id="325" r:id="rId41"/>
    <p:sldId id="316" r:id="rId42"/>
    <p:sldId id="317" r:id="rId43"/>
    <p:sldId id="318" r:id="rId44"/>
    <p:sldId id="322" r:id="rId45"/>
    <p:sldId id="323" r:id="rId46"/>
    <p:sldId id="324" r:id="rId47"/>
  </p:sldIdLst>
  <p:sldSz cx="9144000" cy="6858000" type="screen4x3"/>
  <p:notesSz cx="6858000" cy="9144000"/>
  <p:defaultTextStyle>
    <a:defPPr>
      <a:defRPr lang="en-US"/>
    </a:defPPr>
    <a:lvl1pPr algn="ctr" rtl="0" fontAlgn="base">
      <a:spcBef>
        <a:spcPct val="0"/>
      </a:spcBef>
      <a:spcAft>
        <a:spcPct val="0"/>
      </a:spcAft>
      <a:defRPr kumimoji="1" sz="1400" kern="1200">
        <a:solidFill>
          <a:schemeClr val="tx1"/>
        </a:solidFill>
        <a:latin typeface="Tahoma" pitchFamily="34" charset="0"/>
        <a:ea typeface="黑体" pitchFamily="49" charset="-122"/>
        <a:cs typeface="+mn-cs"/>
      </a:defRPr>
    </a:lvl1pPr>
    <a:lvl2pPr marL="457200" algn="ctr" rtl="0" fontAlgn="base">
      <a:spcBef>
        <a:spcPct val="0"/>
      </a:spcBef>
      <a:spcAft>
        <a:spcPct val="0"/>
      </a:spcAft>
      <a:defRPr kumimoji="1" sz="1400" kern="1200">
        <a:solidFill>
          <a:schemeClr val="tx1"/>
        </a:solidFill>
        <a:latin typeface="Tahoma" pitchFamily="34" charset="0"/>
        <a:ea typeface="黑体" pitchFamily="49" charset="-122"/>
        <a:cs typeface="+mn-cs"/>
      </a:defRPr>
    </a:lvl2pPr>
    <a:lvl3pPr marL="914400" algn="ctr" rtl="0" fontAlgn="base">
      <a:spcBef>
        <a:spcPct val="0"/>
      </a:spcBef>
      <a:spcAft>
        <a:spcPct val="0"/>
      </a:spcAft>
      <a:defRPr kumimoji="1" sz="1400" kern="1200">
        <a:solidFill>
          <a:schemeClr val="tx1"/>
        </a:solidFill>
        <a:latin typeface="Tahoma" pitchFamily="34" charset="0"/>
        <a:ea typeface="黑体" pitchFamily="49" charset="-122"/>
        <a:cs typeface="+mn-cs"/>
      </a:defRPr>
    </a:lvl3pPr>
    <a:lvl4pPr marL="1371600" algn="ctr" rtl="0" fontAlgn="base">
      <a:spcBef>
        <a:spcPct val="0"/>
      </a:spcBef>
      <a:spcAft>
        <a:spcPct val="0"/>
      </a:spcAft>
      <a:defRPr kumimoji="1" sz="1400" kern="1200">
        <a:solidFill>
          <a:schemeClr val="tx1"/>
        </a:solidFill>
        <a:latin typeface="Tahoma" pitchFamily="34" charset="0"/>
        <a:ea typeface="黑体" pitchFamily="49" charset="-122"/>
        <a:cs typeface="+mn-cs"/>
      </a:defRPr>
    </a:lvl4pPr>
    <a:lvl5pPr marL="1828800" algn="ctr" rtl="0" fontAlgn="base">
      <a:spcBef>
        <a:spcPct val="0"/>
      </a:spcBef>
      <a:spcAft>
        <a:spcPct val="0"/>
      </a:spcAft>
      <a:defRPr kumimoji="1" sz="1400" kern="1200">
        <a:solidFill>
          <a:schemeClr val="tx1"/>
        </a:solidFill>
        <a:latin typeface="Tahoma" pitchFamily="34" charset="0"/>
        <a:ea typeface="黑体" pitchFamily="49" charset="-122"/>
        <a:cs typeface="+mn-cs"/>
      </a:defRPr>
    </a:lvl5pPr>
    <a:lvl6pPr marL="2286000" algn="l" defTabSz="914400" rtl="0" eaLnBrk="1" latinLnBrk="0" hangingPunct="1">
      <a:defRPr kumimoji="1" sz="1400" kern="1200">
        <a:solidFill>
          <a:schemeClr val="tx1"/>
        </a:solidFill>
        <a:latin typeface="Tahoma" pitchFamily="34" charset="0"/>
        <a:ea typeface="黑体" pitchFamily="49" charset="-122"/>
        <a:cs typeface="+mn-cs"/>
      </a:defRPr>
    </a:lvl6pPr>
    <a:lvl7pPr marL="2743200" algn="l" defTabSz="914400" rtl="0" eaLnBrk="1" latinLnBrk="0" hangingPunct="1">
      <a:defRPr kumimoji="1" sz="1400" kern="1200">
        <a:solidFill>
          <a:schemeClr val="tx1"/>
        </a:solidFill>
        <a:latin typeface="Tahoma" pitchFamily="34" charset="0"/>
        <a:ea typeface="黑体" pitchFamily="49" charset="-122"/>
        <a:cs typeface="+mn-cs"/>
      </a:defRPr>
    </a:lvl7pPr>
    <a:lvl8pPr marL="3200400" algn="l" defTabSz="914400" rtl="0" eaLnBrk="1" latinLnBrk="0" hangingPunct="1">
      <a:defRPr kumimoji="1" sz="1400" kern="1200">
        <a:solidFill>
          <a:schemeClr val="tx1"/>
        </a:solidFill>
        <a:latin typeface="Tahoma" pitchFamily="34" charset="0"/>
        <a:ea typeface="黑体" pitchFamily="49" charset="-122"/>
        <a:cs typeface="+mn-cs"/>
      </a:defRPr>
    </a:lvl8pPr>
    <a:lvl9pPr marL="3657600" algn="l" defTabSz="914400" rtl="0" eaLnBrk="1" latinLnBrk="0" hangingPunct="1">
      <a:defRPr kumimoji="1" sz="1400" kern="1200">
        <a:solidFill>
          <a:schemeClr val="tx1"/>
        </a:solidFill>
        <a:latin typeface="Tahoma" pitchFamily="34" charset="0"/>
        <a:ea typeface="黑体" pitchFamily="49"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FFFF"/>
    <a:srgbClr val="00CCFF"/>
    <a:srgbClr val="04EAFC"/>
    <a:srgbClr val="FDF779"/>
    <a:srgbClr val="EEE800"/>
    <a:srgbClr val="99CCFF"/>
    <a:srgbClr val="993300"/>
    <a:srgbClr val="00CC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475" autoAdjust="0"/>
    <p:restoredTop sz="94660"/>
  </p:normalViewPr>
  <p:slideViewPr>
    <p:cSldViewPr>
      <p:cViewPr varScale="1">
        <p:scale>
          <a:sx n="70" d="100"/>
          <a:sy n="70" d="100"/>
        </p:scale>
        <p:origin x="-1500" y="-108"/>
      </p:cViewPr>
      <p:guideLst>
        <p:guide orient="horz" pos="2592"/>
        <p:guide pos="172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smtClean="0">
                <a:latin typeface="Times New Roman" pitchFamily="18" charset="0"/>
                <a:ea typeface="宋体" pitchFamily="2" charset="-122"/>
              </a:defRPr>
            </a:lvl1pPr>
          </a:lstStyle>
          <a:p>
            <a:pPr>
              <a:defRPr/>
            </a:pPr>
            <a:endParaRPr lang="zh-CN" altLang="en-US"/>
          </a:p>
        </p:txBody>
      </p:sp>
      <p:sp>
        <p:nvSpPr>
          <p:cNvPr id="7171"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smtClean="0">
                <a:latin typeface="Times New Roman" pitchFamily="18" charset="0"/>
                <a:ea typeface="宋体" pitchFamily="2" charset="-122"/>
              </a:defRPr>
            </a:lvl1pPr>
          </a:lstStyle>
          <a:p>
            <a:pPr>
              <a:defRPr/>
            </a:pPr>
            <a:endParaRPr lang="en-US" altLang="zh-CN"/>
          </a:p>
        </p:txBody>
      </p:sp>
      <p:sp>
        <p:nvSpPr>
          <p:cNvPr id="5018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7173"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7174"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smtClean="0">
                <a:latin typeface="Times New Roman" pitchFamily="18" charset="0"/>
                <a:ea typeface="宋体" pitchFamily="2" charset="-122"/>
              </a:defRPr>
            </a:lvl1pPr>
          </a:lstStyle>
          <a:p>
            <a:pPr>
              <a:defRPr/>
            </a:pPr>
            <a:endParaRPr lang="en-US" altLang="zh-CN"/>
          </a:p>
        </p:txBody>
      </p:sp>
      <p:sp>
        <p:nvSpPr>
          <p:cNvPr id="7175"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smtClean="0">
                <a:latin typeface="Times New Roman" pitchFamily="18" charset="0"/>
                <a:ea typeface="宋体" pitchFamily="2" charset="-122"/>
              </a:defRPr>
            </a:lvl1pPr>
          </a:lstStyle>
          <a:p>
            <a:pPr>
              <a:defRPr/>
            </a:pPr>
            <a:fld id="{7A1289E8-4491-4151-99CD-ADDE843B5652}"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1pPr>
    <a:lvl2pPr marL="457200"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2pPr>
    <a:lvl3pPr marL="914400"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3pPr>
    <a:lvl4pPr marL="1371600"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4pPr>
    <a:lvl5pPr marL="1828800"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p:spPr>
        <p:txBody>
          <a:bodyPr/>
          <a:lstStyle/>
          <a:p>
            <a:fld id="{66197C1F-DEFA-4249-BCD6-5565A5FA1ADD}" type="slidenum">
              <a:rPr lang="zh-CN" altLang="en-US"/>
              <a:pPr/>
              <a:t>1</a:t>
            </a:fld>
            <a:endParaRPr lang="en-US" altLang="zh-CN"/>
          </a:p>
        </p:txBody>
      </p:sp>
      <p:sp>
        <p:nvSpPr>
          <p:cNvPr id="51203" name="Rectangle 2"/>
          <p:cNvSpPr>
            <a:spLocks noGrp="1" noRot="1" noChangeAspect="1" noChangeArrowheads="1" noTextEdit="1"/>
          </p:cNvSpPr>
          <p:nvPr>
            <p:ph type="sldImg"/>
          </p:nvPr>
        </p:nvSpPr>
        <p:spPr>
          <a:ln/>
        </p:spPr>
      </p:sp>
      <p:sp>
        <p:nvSpPr>
          <p:cNvPr id="51204" name="Rectangle 3"/>
          <p:cNvSpPr>
            <a:spLocks noGrp="1" noChangeArrowheads="1"/>
          </p:cNvSpPr>
          <p:nvPr>
            <p:ph type="body" idx="1"/>
          </p:nvPr>
        </p:nvSpPr>
        <p:spPr>
          <a:noFill/>
          <a:ln/>
        </p:spPr>
        <p:txBody>
          <a:bodyPr/>
          <a:lstStyle/>
          <a:p>
            <a:pPr eaLnBrk="1" hangingPunct="1"/>
            <a:endParaRPr lang="zh-CN" alt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p:spPr>
        <p:txBody>
          <a:bodyPr/>
          <a:lstStyle/>
          <a:p>
            <a:fld id="{2201391B-4F62-4016-97EA-6EF64F7FB355}" type="slidenum">
              <a:rPr lang="zh-CN" altLang="en-US"/>
              <a:pPr/>
              <a:t>10</a:t>
            </a:fld>
            <a:endParaRPr lang="en-US" altLang="zh-CN"/>
          </a:p>
        </p:txBody>
      </p:sp>
      <p:sp>
        <p:nvSpPr>
          <p:cNvPr id="60419" name="Rectangle 2"/>
          <p:cNvSpPr>
            <a:spLocks noGrp="1" noRot="1" noChangeAspect="1" noChangeArrowheads="1" noTextEdit="1"/>
          </p:cNvSpPr>
          <p:nvPr>
            <p:ph type="sldImg"/>
          </p:nvPr>
        </p:nvSpPr>
        <p:spPr>
          <a:ln/>
        </p:spPr>
      </p:sp>
      <p:sp>
        <p:nvSpPr>
          <p:cNvPr id="60420" name="Rectangle 3"/>
          <p:cNvSpPr>
            <a:spLocks noGrp="1" noChangeArrowheads="1"/>
          </p:cNvSpPr>
          <p:nvPr>
            <p:ph type="body" idx="1"/>
          </p:nvPr>
        </p:nvSpPr>
        <p:spPr>
          <a:xfrm>
            <a:off x="685800" y="4343400"/>
            <a:ext cx="5486400" cy="4114800"/>
          </a:xfrm>
          <a:noFill/>
          <a:ln/>
        </p:spPr>
        <p:txBody>
          <a:bodyPr/>
          <a:lstStyle/>
          <a:p>
            <a:pPr eaLnBrk="1" hangingPunct="1"/>
            <a:endParaRPr lang="zh-CN" alt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p>
            <a:fld id="{43293E28-BEA5-41B3-9774-6157B6829685}" type="slidenum">
              <a:rPr lang="zh-CN" altLang="en-US"/>
              <a:pPr/>
              <a:t>11</a:t>
            </a:fld>
            <a:endParaRPr lang="en-US" altLang="zh-CN"/>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xfrm>
            <a:off x="685800" y="4343400"/>
            <a:ext cx="5486400" cy="4114800"/>
          </a:xfrm>
          <a:noFill/>
          <a:ln/>
        </p:spPr>
        <p:txBody>
          <a:bodyPr/>
          <a:lstStyle/>
          <a:p>
            <a:pPr eaLnBrk="1" hangingPunct="1"/>
            <a:endParaRPr lang="zh-CN" alt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p:spPr>
        <p:txBody>
          <a:bodyPr/>
          <a:lstStyle/>
          <a:p>
            <a:fld id="{D887B65F-5380-4285-851D-876BB0DA5ABF}" type="slidenum">
              <a:rPr lang="zh-CN" altLang="en-US"/>
              <a:pPr/>
              <a:t>12</a:t>
            </a:fld>
            <a:endParaRPr lang="en-US" altLang="zh-CN"/>
          </a:p>
        </p:txBody>
      </p:sp>
      <p:sp>
        <p:nvSpPr>
          <p:cNvPr id="62467" name="Rectangle 2"/>
          <p:cNvSpPr>
            <a:spLocks noGrp="1" noRot="1" noChangeAspect="1" noChangeArrowheads="1" noTextEdit="1"/>
          </p:cNvSpPr>
          <p:nvPr>
            <p:ph type="sldImg"/>
          </p:nvPr>
        </p:nvSpPr>
        <p:spPr>
          <a:ln/>
        </p:spPr>
      </p:sp>
      <p:sp>
        <p:nvSpPr>
          <p:cNvPr id="62468" name="Rectangle 3"/>
          <p:cNvSpPr>
            <a:spLocks noGrp="1" noChangeArrowheads="1"/>
          </p:cNvSpPr>
          <p:nvPr>
            <p:ph type="body" idx="1"/>
          </p:nvPr>
        </p:nvSpPr>
        <p:spPr>
          <a:xfrm>
            <a:off x="685800" y="4343400"/>
            <a:ext cx="5486400" cy="4114800"/>
          </a:xfrm>
          <a:noFill/>
          <a:ln/>
        </p:spPr>
        <p:txBody>
          <a:bodyPr/>
          <a:lstStyle/>
          <a:p>
            <a:pPr eaLnBrk="1" hangingPunct="1"/>
            <a:endParaRPr lang="zh-CN" alt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p>
            <a:fld id="{A8B48E80-83BE-46D3-BDD1-BDC1751B1B61}" type="slidenum">
              <a:rPr lang="zh-CN" altLang="en-US"/>
              <a:pPr/>
              <a:t>13</a:t>
            </a:fld>
            <a:endParaRPr lang="en-US" altLang="zh-CN"/>
          </a:p>
        </p:txBody>
      </p:sp>
      <p:sp>
        <p:nvSpPr>
          <p:cNvPr id="63491" name="Rectangle 2"/>
          <p:cNvSpPr>
            <a:spLocks noGrp="1" noRot="1" noChangeAspect="1" noChangeArrowheads="1" noTextEdit="1"/>
          </p:cNvSpPr>
          <p:nvPr>
            <p:ph type="sldImg"/>
          </p:nvPr>
        </p:nvSpPr>
        <p:spPr>
          <a:ln/>
        </p:spPr>
      </p:sp>
      <p:sp>
        <p:nvSpPr>
          <p:cNvPr id="63492" name="Rectangle 3"/>
          <p:cNvSpPr>
            <a:spLocks noGrp="1" noChangeArrowheads="1"/>
          </p:cNvSpPr>
          <p:nvPr>
            <p:ph type="body" idx="1"/>
          </p:nvPr>
        </p:nvSpPr>
        <p:spPr>
          <a:xfrm>
            <a:off x="685800" y="4343400"/>
            <a:ext cx="5486400" cy="4114800"/>
          </a:xfrm>
          <a:noFill/>
          <a:ln/>
        </p:spPr>
        <p:txBody>
          <a:bodyPr/>
          <a:lstStyle/>
          <a:p>
            <a:pPr eaLnBrk="1" hangingPunct="1"/>
            <a:endParaRPr lang="zh-CN" alt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p:spPr>
        <p:txBody>
          <a:bodyPr/>
          <a:lstStyle/>
          <a:p>
            <a:fld id="{B30E8D39-282C-498D-BA63-E3A8D462A5AE}" type="slidenum">
              <a:rPr lang="zh-CN" altLang="en-US"/>
              <a:pPr/>
              <a:t>14</a:t>
            </a:fld>
            <a:endParaRPr lang="en-US" altLang="zh-CN"/>
          </a:p>
        </p:txBody>
      </p:sp>
      <p:sp>
        <p:nvSpPr>
          <p:cNvPr id="64515" name="Rectangle 2"/>
          <p:cNvSpPr>
            <a:spLocks noGrp="1" noRot="1" noChangeAspect="1" noChangeArrowheads="1" noTextEdit="1"/>
          </p:cNvSpPr>
          <p:nvPr>
            <p:ph type="sldImg"/>
          </p:nvPr>
        </p:nvSpPr>
        <p:spPr>
          <a:ln/>
        </p:spPr>
      </p:sp>
      <p:sp>
        <p:nvSpPr>
          <p:cNvPr id="64516" name="Rectangle 3"/>
          <p:cNvSpPr>
            <a:spLocks noGrp="1" noChangeArrowheads="1"/>
          </p:cNvSpPr>
          <p:nvPr>
            <p:ph type="body" idx="1"/>
          </p:nvPr>
        </p:nvSpPr>
        <p:spPr>
          <a:xfrm>
            <a:off x="685800" y="4343400"/>
            <a:ext cx="5486400" cy="4114800"/>
          </a:xfrm>
          <a:noFill/>
          <a:ln/>
        </p:spPr>
        <p:txBody>
          <a:bodyPr/>
          <a:lstStyle/>
          <a:p>
            <a:pPr eaLnBrk="1" hangingPunct="1"/>
            <a:endParaRPr lang="zh-CN" alt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p:spPr>
        <p:txBody>
          <a:bodyPr/>
          <a:lstStyle/>
          <a:p>
            <a:fld id="{5C240BA6-DC8E-4E6F-AB6D-7E4EB2DC5FC0}" type="slidenum">
              <a:rPr lang="zh-CN" altLang="en-US"/>
              <a:pPr/>
              <a:t>15</a:t>
            </a:fld>
            <a:endParaRPr lang="en-US" altLang="zh-CN"/>
          </a:p>
        </p:txBody>
      </p:sp>
      <p:sp>
        <p:nvSpPr>
          <p:cNvPr id="65539" name="Rectangle 2"/>
          <p:cNvSpPr>
            <a:spLocks noGrp="1" noRot="1" noChangeAspect="1" noChangeArrowheads="1" noTextEdit="1"/>
          </p:cNvSpPr>
          <p:nvPr>
            <p:ph type="sldImg"/>
          </p:nvPr>
        </p:nvSpPr>
        <p:spPr>
          <a:ln/>
        </p:spPr>
      </p:sp>
      <p:sp>
        <p:nvSpPr>
          <p:cNvPr id="65540" name="Rectangle 3"/>
          <p:cNvSpPr>
            <a:spLocks noGrp="1" noChangeArrowheads="1"/>
          </p:cNvSpPr>
          <p:nvPr>
            <p:ph type="body" idx="1"/>
          </p:nvPr>
        </p:nvSpPr>
        <p:spPr>
          <a:xfrm>
            <a:off x="685800" y="4343400"/>
            <a:ext cx="5486400" cy="4114800"/>
          </a:xfrm>
          <a:noFill/>
          <a:ln/>
        </p:spPr>
        <p:txBody>
          <a:bodyPr/>
          <a:lstStyle/>
          <a:p>
            <a:pPr eaLnBrk="1" hangingPunct="1"/>
            <a:endParaRPr lang="zh-CN" alt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p:spPr>
        <p:txBody>
          <a:bodyPr/>
          <a:lstStyle/>
          <a:p>
            <a:fld id="{264D0960-D911-47E3-8AD4-5AB1038E3B89}" type="slidenum">
              <a:rPr lang="zh-CN" altLang="en-US"/>
              <a:pPr/>
              <a:t>16</a:t>
            </a:fld>
            <a:endParaRPr lang="en-US" altLang="zh-CN"/>
          </a:p>
        </p:txBody>
      </p:sp>
      <p:sp>
        <p:nvSpPr>
          <p:cNvPr id="66563" name="Rectangle 2"/>
          <p:cNvSpPr>
            <a:spLocks noGrp="1" noRot="1" noChangeAspect="1" noChangeArrowheads="1" noTextEdit="1"/>
          </p:cNvSpPr>
          <p:nvPr>
            <p:ph type="sldImg"/>
          </p:nvPr>
        </p:nvSpPr>
        <p:spPr>
          <a:ln/>
        </p:spPr>
      </p:sp>
      <p:sp>
        <p:nvSpPr>
          <p:cNvPr id="66564" name="Rectangle 3"/>
          <p:cNvSpPr>
            <a:spLocks noGrp="1" noChangeArrowheads="1"/>
          </p:cNvSpPr>
          <p:nvPr>
            <p:ph type="body" idx="1"/>
          </p:nvPr>
        </p:nvSpPr>
        <p:spPr>
          <a:xfrm>
            <a:off x="685800" y="4343400"/>
            <a:ext cx="5486400" cy="4114800"/>
          </a:xfrm>
          <a:noFill/>
          <a:ln/>
        </p:spPr>
        <p:txBody>
          <a:bodyPr/>
          <a:lstStyle/>
          <a:p>
            <a:pPr eaLnBrk="1" hangingPunct="1"/>
            <a:endParaRPr lang="zh-CN" alt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p:spPr>
        <p:txBody>
          <a:bodyPr/>
          <a:lstStyle/>
          <a:p>
            <a:fld id="{7FD86E93-4716-4C3A-B59B-E415508F8049}" type="slidenum">
              <a:rPr lang="zh-CN" altLang="en-US"/>
              <a:pPr/>
              <a:t>17</a:t>
            </a:fld>
            <a:endParaRPr lang="en-US" altLang="zh-CN"/>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xfrm>
            <a:off x="685800" y="4343400"/>
            <a:ext cx="5486400" cy="4114800"/>
          </a:xfrm>
          <a:noFill/>
          <a:ln/>
        </p:spPr>
        <p:txBody>
          <a:bodyPr/>
          <a:lstStyle/>
          <a:p>
            <a:pPr eaLnBrk="1" hangingPunct="1"/>
            <a:endParaRPr lang="zh-CN" alt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p>
            <a:fld id="{FD5A0103-9753-436F-989F-2B651CAD1A50}" type="slidenum">
              <a:rPr lang="zh-CN" altLang="en-US"/>
              <a:pPr/>
              <a:t>18</a:t>
            </a:fld>
            <a:endParaRPr lang="en-US" altLang="zh-CN"/>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xfrm>
            <a:off x="685800" y="4343400"/>
            <a:ext cx="5486400" cy="4114800"/>
          </a:xfrm>
          <a:noFill/>
          <a:ln/>
        </p:spPr>
        <p:txBody>
          <a:bodyPr/>
          <a:lstStyle/>
          <a:p>
            <a:pPr eaLnBrk="1" hangingPunct="1"/>
            <a:endParaRPr lang="zh-CN" alt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p>
            <a:fld id="{D99C82D5-D49D-433E-8140-8A5D9A6EBB93}" type="slidenum">
              <a:rPr lang="zh-CN" altLang="en-US"/>
              <a:pPr/>
              <a:t>19</a:t>
            </a:fld>
            <a:endParaRPr lang="en-US" altLang="zh-CN"/>
          </a:p>
        </p:txBody>
      </p:sp>
      <p:sp>
        <p:nvSpPr>
          <p:cNvPr id="69635" name="Rectangle 2"/>
          <p:cNvSpPr>
            <a:spLocks noGrp="1" noRot="1" noChangeAspect="1" noChangeArrowheads="1" noTextEdit="1"/>
          </p:cNvSpPr>
          <p:nvPr>
            <p:ph type="sldImg"/>
          </p:nvPr>
        </p:nvSpPr>
        <p:spPr>
          <a:ln/>
        </p:spPr>
      </p:sp>
      <p:sp>
        <p:nvSpPr>
          <p:cNvPr id="69636" name="Rectangle 3"/>
          <p:cNvSpPr>
            <a:spLocks noGrp="1" noChangeArrowheads="1"/>
          </p:cNvSpPr>
          <p:nvPr>
            <p:ph type="body" idx="1"/>
          </p:nvPr>
        </p:nvSpPr>
        <p:spPr>
          <a:xfrm>
            <a:off x="685800" y="4343400"/>
            <a:ext cx="5486400" cy="4114800"/>
          </a:xfrm>
          <a:noFill/>
          <a:ln/>
        </p:spPr>
        <p:txBody>
          <a:bodyPr/>
          <a:lstStyle/>
          <a:p>
            <a:pPr eaLnBrk="1" hangingPunct="1"/>
            <a:endParaRPr lang="zh-CN"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p:spPr>
        <p:txBody>
          <a:bodyPr/>
          <a:lstStyle/>
          <a:p>
            <a:fld id="{45A8C020-60A1-4282-8C97-26945FEC3302}" type="slidenum">
              <a:rPr lang="zh-CN" altLang="en-US"/>
              <a:pPr/>
              <a:t>2</a:t>
            </a:fld>
            <a:endParaRPr lang="en-US" altLang="zh-CN"/>
          </a:p>
        </p:txBody>
      </p:sp>
      <p:sp>
        <p:nvSpPr>
          <p:cNvPr id="52227" name="Rectangle 2"/>
          <p:cNvSpPr>
            <a:spLocks noGrp="1" noRot="1" noChangeAspect="1" noChangeArrowheads="1" noTextEdit="1"/>
          </p:cNvSpPr>
          <p:nvPr>
            <p:ph type="sldImg"/>
          </p:nvPr>
        </p:nvSpPr>
        <p:spPr>
          <a:ln/>
        </p:spPr>
      </p:sp>
      <p:sp>
        <p:nvSpPr>
          <p:cNvPr id="52228" name="Rectangle 3"/>
          <p:cNvSpPr>
            <a:spLocks noGrp="1" noChangeArrowheads="1"/>
          </p:cNvSpPr>
          <p:nvPr>
            <p:ph type="body" idx="1"/>
          </p:nvPr>
        </p:nvSpPr>
        <p:spPr>
          <a:noFill/>
          <a:ln/>
        </p:spPr>
        <p:txBody>
          <a:bodyPr/>
          <a:lstStyle/>
          <a:p>
            <a:pPr eaLnBrk="1" hangingPunct="1"/>
            <a:endParaRPr lang="zh-CN" alt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p:spPr>
        <p:txBody>
          <a:bodyPr/>
          <a:lstStyle/>
          <a:p>
            <a:fld id="{6F5B3A42-1924-4894-885E-B79A4558FD74}" type="slidenum">
              <a:rPr lang="zh-CN" altLang="en-US"/>
              <a:pPr/>
              <a:t>20</a:t>
            </a:fld>
            <a:endParaRPr lang="en-US" altLang="zh-CN"/>
          </a:p>
        </p:txBody>
      </p:sp>
      <p:sp>
        <p:nvSpPr>
          <p:cNvPr id="71683" name="Rectangle 2"/>
          <p:cNvSpPr>
            <a:spLocks noGrp="1" noRot="1" noChangeAspect="1" noChangeArrowheads="1" noTextEdit="1"/>
          </p:cNvSpPr>
          <p:nvPr>
            <p:ph type="sldImg"/>
          </p:nvPr>
        </p:nvSpPr>
        <p:spPr>
          <a:ln/>
        </p:spPr>
      </p:sp>
      <p:sp>
        <p:nvSpPr>
          <p:cNvPr id="71684" name="Rectangle 3"/>
          <p:cNvSpPr>
            <a:spLocks noGrp="1" noChangeArrowheads="1"/>
          </p:cNvSpPr>
          <p:nvPr>
            <p:ph type="body" idx="1"/>
          </p:nvPr>
        </p:nvSpPr>
        <p:spPr>
          <a:xfrm>
            <a:off x="685800" y="4343400"/>
            <a:ext cx="5486400" cy="4114800"/>
          </a:xfrm>
          <a:noFill/>
          <a:ln/>
        </p:spPr>
        <p:txBody>
          <a:bodyPr/>
          <a:lstStyle/>
          <a:p>
            <a:pPr eaLnBrk="1" hangingPunct="1"/>
            <a:endParaRPr lang="zh-CN" alt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a:noFill/>
        </p:spPr>
        <p:txBody>
          <a:bodyPr/>
          <a:lstStyle/>
          <a:p>
            <a:fld id="{B5B7DDBB-111F-4A5B-85AD-9A0813E65CF5}" type="slidenum">
              <a:rPr lang="zh-CN" altLang="en-US"/>
              <a:pPr/>
              <a:t>21</a:t>
            </a:fld>
            <a:endParaRPr lang="en-US" altLang="zh-CN"/>
          </a:p>
        </p:txBody>
      </p:sp>
      <p:sp>
        <p:nvSpPr>
          <p:cNvPr id="72707" name="Rectangle 2"/>
          <p:cNvSpPr>
            <a:spLocks noGrp="1" noRot="1" noChangeAspect="1" noChangeArrowheads="1" noTextEdit="1"/>
          </p:cNvSpPr>
          <p:nvPr>
            <p:ph type="sldImg"/>
          </p:nvPr>
        </p:nvSpPr>
        <p:spPr>
          <a:ln/>
        </p:spPr>
      </p:sp>
      <p:sp>
        <p:nvSpPr>
          <p:cNvPr id="72708" name="Rectangle 3"/>
          <p:cNvSpPr>
            <a:spLocks noGrp="1" noChangeArrowheads="1"/>
          </p:cNvSpPr>
          <p:nvPr>
            <p:ph type="body" idx="1"/>
          </p:nvPr>
        </p:nvSpPr>
        <p:spPr>
          <a:xfrm>
            <a:off x="685800" y="4343400"/>
            <a:ext cx="5486400" cy="4114800"/>
          </a:xfrm>
          <a:noFill/>
          <a:ln/>
        </p:spPr>
        <p:txBody>
          <a:bodyPr/>
          <a:lstStyle/>
          <a:p>
            <a:pPr eaLnBrk="1" hangingPunct="1"/>
            <a:endParaRPr lang="zh-CN" alt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a:noFill/>
        </p:spPr>
        <p:txBody>
          <a:bodyPr/>
          <a:lstStyle/>
          <a:p>
            <a:fld id="{BD2385E9-9639-46D0-871F-C28473DA3578}" type="slidenum">
              <a:rPr lang="zh-CN" altLang="en-US"/>
              <a:pPr/>
              <a:t>22</a:t>
            </a:fld>
            <a:endParaRPr lang="en-US" altLang="zh-CN"/>
          </a:p>
        </p:txBody>
      </p:sp>
      <p:sp>
        <p:nvSpPr>
          <p:cNvPr id="73731" name="Rectangle 2"/>
          <p:cNvSpPr>
            <a:spLocks noGrp="1" noRot="1" noChangeAspect="1" noChangeArrowheads="1" noTextEdit="1"/>
          </p:cNvSpPr>
          <p:nvPr>
            <p:ph type="sldImg"/>
          </p:nvPr>
        </p:nvSpPr>
        <p:spPr>
          <a:ln/>
        </p:spPr>
      </p:sp>
      <p:sp>
        <p:nvSpPr>
          <p:cNvPr id="73732" name="Rectangle 3"/>
          <p:cNvSpPr>
            <a:spLocks noGrp="1" noChangeArrowheads="1"/>
          </p:cNvSpPr>
          <p:nvPr>
            <p:ph type="body" idx="1"/>
          </p:nvPr>
        </p:nvSpPr>
        <p:spPr>
          <a:xfrm>
            <a:off x="685800" y="4343400"/>
            <a:ext cx="5486400" cy="4114800"/>
          </a:xfrm>
          <a:noFill/>
          <a:ln/>
        </p:spPr>
        <p:txBody>
          <a:bodyPr/>
          <a:lstStyle/>
          <a:p>
            <a:pPr eaLnBrk="1" hangingPunct="1"/>
            <a:endParaRPr lang="zh-CN" alt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a:noFill/>
        </p:spPr>
        <p:txBody>
          <a:bodyPr/>
          <a:lstStyle/>
          <a:p>
            <a:fld id="{FBA9E5B8-87DF-490F-96F8-831D8D1CA45A}" type="slidenum">
              <a:rPr lang="zh-CN" altLang="en-US"/>
              <a:pPr/>
              <a:t>23</a:t>
            </a:fld>
            <a:endParaRPr lang="en-US" altLang="zh-CN"/>
          </a:p>
        </p:txBody>
      </p:sp>
      <p:sp>
        <p:nvSpPr>
          <p:cNvPr id="74755" name="Rectangle 2"/>
          <p:cNvSpPr>
            <a:spLocks noGrp="1" noRot="1" noChangeAspect="1" noChangeArrowheads="1" noTextEdit="1"/>
          </p:cNvSpPr>
          <p:nvPr>
            <p:ph type="sldImg"/>
          </p:nvPr>
        </p:nvSpPr>
        <p:spPr>
          <a:ln/>
        </p:spPr>
      </p:sp>
      <p:sp>
        <p:nvSpPr>
          <p:cNvPr id="74756" name="Rectangle 3"/>
          <p:cNvSpPr>
            <a:spLocks noGrp="1" noChangeArrowheads="1"/>
          </p:cNvSpPr>
          <p:nvPr>
            <p:ph type="body" idx="1"/>
          </p:nvPr>
        </p:nvSpPr>
        <p:spPr>
          <a:xfrm>
            <a:off x="685800" y="4343400"/>
            <a:ext cx="5486400" cy="4114800"/>
          </a:xfrm>
          <a:noFill/>
          <a:ln/>
        </p:spPr>
        <p:txBody>
          <a:bodyPr/>
          <a:lstStyle/>
          <a:p>
            <a:pPr eaLnBrk="1" hangingPunct="1"/>
            <a:endParaRPr lang="zh-CN" alt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p:spPr>
        <p:txBody>
          <a:bodyPr/>
          <a:lstStyle/>
          <a:p>
            <a:fld id="{9CDEDC7F-AD10-4BA4-BC2D-C44C25A36000}" type="slidenum">
              <a:rPr lang="zh-CN" altLang="en-US"/>
              <a:pPr/>
              <a:t>24</a:t>
            </a:fld>
            <a:endParaRPr lang="en-US" altLang="zh-CN"/>
          </a:p>
        </p:txBody>
      </p:sp>
      <p:sp>
        <p:nvSpPr>
          <p:cNvPr id="75779" name="Rectangle 2"/>
          <p:cNvSpPr>
            <a:spLocks noGrp="1" noRot="1" noChangeAspect="1" noChangeArrowheads="1" noTextEdit="1"/>
          </p:cNvSpPr>
          <p:nvPr>
            <p:ph type="sldImg"/>
          </p:nvPr>
        </p:nvSpPr>
        <p:spPr>
          <a:ln/>
        </p:spPr>
      </p:sp>
      <p:sp>
        <p:nvSpPr>
          <p:cNvPr id="75780" name="Rectangle 3"/>
          <p:cNvSpPr>
            <a:spLocks noGrp="1" noChangeArrowheads="1"/>
          </p:cNvSpPr>
          <p:nvPr>
            <p:ph type="body" idx="1"/>
          </p:nvPr>
        </p:nvSpPr>
        <p:spPr>
          <a:xfrm>
            <a:off x="685800" y="4343400"/>
            <a:ext cx="5486400" cy="4114800"/>
          </a:xfrm>
          <a:noFill/>
          <a:ln/>
        </p:spPr>
        <p:txBody>
          <a:bodyPr/>
          <a:lstStyle/>
          <a:p>
            <a:pPr eaLnBrk="1" hangingPunct="1"/>
            <a:endParaRPr lang="zh-CN" alt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a:noFill/>
        </p:spPr>
        <p:txBody>
          <a:bodyPr/>
          <a:lstStyle/>
          <a:p>
            <a:fld id="{AA5484B6-DBAC-427B-8B05-EA7C65E3DD9B}" type="slidenum">
              <a:rPr lang="zh-CN" altLang="en-US"/>
              <a:pPr/>
              <a:t>25</a:t>
            </a:fld>
            <a:endParaRPr lang="en-US" altLang="zh-CN"/>
          </a:p>
        </p:txBody>
      </p:sp>
      <p:sp>
        <p:nvSpPr>
          <p:cNvPr id="76803" name="Rectangle 2"/>
          <p:cNvSpPr>
            <a:spLocks noGrp="1" noRot="1" noChangeAspect="1" noChangeArrowheads="1" noTextEdit="1"/>
          </p:cNvSpPr>
          <p:nvPr>
            <p:ph type="sldImg"/>
          </p:nvPr>
        </p:nvSpPr>
        <p:spPr>
          <a:ln/>
        </p:spPr>
      </p:sp>
      <p:sp>
        <p:nvSpPr>
          <p:cNvPr id="76804" name="Rectangle 3"/>
          <p:cNvSpPr>
            <a:spLocks noGrp="1" noChangeArrowheads="1"/>
          </p:cNvSpPr>
          <p:nvPr>
            <p:ph type="body" idx="1"/>
          </p:nvPr>
        </p:nvSpPr>
        <p:spPr>
          <a:xfrm>
            <a:off x="685800" y="4343400"/>
            <a:ext cx="5486400" cy="4114800"/>
          </a:xfrm>
          <a:noFill/>
          <a:ln/>
        </p:spPr>
        <p:txBody>
          <a:bodyPr/>
          <a:lstStyle/>
          <a:p>
            <a:pPr eaLnBrk="1" hangingPunct="1"/>
            <a:endParaRPr lang="zh-CN" alt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a:noFill/>
        </p:spPr>
        <p:txBody>
          <a:bodyPr/>
          <a:lstStyle/>
          <a:p>
            <a:fld id="{9157F458-79BF-494F-B2AC-E1D5A83B70FA}" type="slidenum">
              <a:rPr lang="zh-CN" altLang="en-US"/>
              <a:pPr/>
              <a:t>26</a:t>
            </a:fld>
            <a:endParaRPr lang="en-US" altLang="zh-CN"/>
          </a:p>
        </p:txBody>
      </p:sp>
      <p:sp>
        <p:nvSpPr>
          <p:cNvPr id="77827" name="Rectangle 2"/>
          <p:cNvSpPr>
            <a:spLocks noGrp="1" noRot="1" noChangeAspect="1" noChangeArrowheads="1" noTextEdit="1"/>
          </p:cNvSpPr>
          <p:nvPr>
            <p:ph type="sldImg"/>
          </p:nvPr>
        </p:nvSpPr>
        <p:spPr>
          <a:ln/>
        </p:spPr>
      </p:sp>
      <p:sp>
        <p:nvSpPr>
          <p:cNvPr id="77828" name="Rectangle 3"/>
          <p:cNvSpPr>
            <a:spLocks noGrp="1" noChangeArrowheads="1"/>
          </p:cNvSpPr>
          <p:nvPr>
            <p:ph type="body" idx="1"/>
          </p:nvPr>
        </p:nvSpPr>
        <p:spPr>
          <a:xfrm>
            <a:off x="685800" y="4343400"/>
            <a:ext cx="5486400" cy="4114800"/>
          </a:xfrm>
          <a:noFill/>
          <a:ln/>
        </p:spPr>
        <p:txBody>
          <a:bodyPr/>
          <a:lstStyle/>
          <a:p>
            <a:pPr eaLnBrk="1" hangingPunct="1"/>
            <a:endParaRPr lang="zh-CN" alt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a:noFill/>
        </p:spPr>
        <p:txBody>
          <a:bodyPr/>
          <a:lstStyle/>
          <a:p>
            <a:fld id="{059FB6EB-AF0E-4F6C-BF22-86CF5E566756}" type="slidenum">
              <a:rPr lang="zh-CN" altLang="en-US"/>
              <a:pPr/>
              <a:t>27</a:t>
            </a:fld>
            <a:endParaRPr lang="en-US" altLang="zh-CN"/>
          </a:p>
        </p:txBody>
      </p:sp>
      <p:sp>
        <p:nvSpPr>
          <p:cNvPr id="78851" name="Rectangle 2"/>
          <p:cNvSpPr>
            <a:spLocks noGrp="1" noRot="1" noChangeAspect="1" noChangeArrowheads="1" noTextEdit="1"/>
          </p:cNvSpPr>
          <p:nvPr>
            <p:ph type="sldImg"/>
          </p:nvPr>
        </p:nvSpPr>
        <p:spPr>
          <a:ln/>
        </p:spPr>
      </p:sp>
      <p:sp>
        <p:nvSpPr>
          <p:cNvPr id="78852" name="Rectangle 3"/>
          <p:cNvSpPr>
            <a:spLocks noGrp="1" noChangeArrowheads="1"/>
          </p:cNvSpPr>
          <p:nvPr>
            <p:ph type="body" idx="1"/>
          </p:nvPr>
        </p:nvSpPr>
        <p:spPr>
          <a:xfrm>
            <a:off x="685800" y="4343400"/>
            <a:ext cx="5486400" cy="4114800"/>
          </a:xfrm>
          <a:noFill/>
          <a:ln/>
        </p:spPr>
        <p:txBody>
          <a:bodyPr/>
          <a:lstStyle/>
          <a:p>
            <a:pPr eaLnBrk="1" hangingPunct="1"/>
            <a:endParaRPr lang="zh-CN" alt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a:noFill/>
        </p:spPr>
        <p:txBody>
          <a:bodyPr/>
          <a:lstStyle/>
          <a:p>
            <a:fld id="{76911649-478E-47CD-8F5F-310A8F572E60}" type="slidenum">
              <a:rPr lang="zh-CN" altLang="en-US"/>
              <a:pPr/>
              <a:t>28</a:t>
            </a:fld>
            <a:endParaRPr lang="en-US" altLang="zh-CN"/>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xfrm>
            <a:off x="685800" y="4343400"/>
            <a:ext cx="5486400" cy="4114800"/>
          </a:xfrm>
          <a:noFill/>
          <a:ln/>
        </p:spPr>
        <p:txBody>
          <a:bodyPr/>
          <a:lstStyle/>
          <a:p>
            <a:pPr eaLnBrk="1" hangingPunct="1"/>
            <a:endParaRPr lang="zh-CN" alt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a:noFill/>
        </p:spPr>
        <p:txBody>
          <a:bodyPr/>
          <a:lstStyle/>
          <a:p>
            <a:fld id="{C2934354-D6BB-4F6E-802E-A382B44E8F01}" type="slidenum">
              <a:rPr lang="zh-CN" altLang="en-US"/>
              <a:pPr/>
              <a:t>29</a:t>
            </a:fld>
            <a:endParaRPr lang="en-US" altLang="zh-CN"/>
          </a:p>
        </p:txBody>
      </p:sp>
      <p:sp>
        <p:nvSpPr>
          <p:cNvPr id="80899" name="Rectangle 2"/>
          <p:cNvSpPr>
            <a:spLocks noGrp="1" noRot="1" noChangeAspect="1" noChangeArrowheads="1" noTextEdit="1"/>
          </p:cNvSpPr>
          <p:nvPr>
            <p:ph type="sldImg"/>
          </p:nvPr>
        </p:nvSpPr>
        <p:spPr>
          <a:ln/>
        </p:spPr>
      </p:sp>
      <p:sp>
        <p:nvSpPr>
          <p:cNvPr id="80900" name="Rectangle 3"/>
          <p:cNvSpPr>
            <a:spLocks noGrp="1" noChangeArrowheads="1"/>
          </p:cNvSpPr>
          <p:nvPr>
            <p:ph type="body" idx="1"/>
          </p:nvPr>
        </p:nvSpPr>
        <p:spPr>
          <a:xfrm>
            <a:off x="685800" y="4343400"/>
            <a:ext cx="5486400" cy="4114800"/>
          </a:xfrm>
          <a:noFill/>
          <a:ln/>
        </p:spPr>
        <p:txBody>
          <a:bodyPr/>
          <a:lstStyle/>
          <a:p>
            <a:pPr eaLnBrk="1" hangingPunct="1"/>
            <a:endParaRPr lang="zh-CN" alt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p>
            <a:fld id="{E09A1473-1078-4F14-9B8F-35B910AF6FE7}" type="slidenum">
              <a:rPr lang="zh-CN" altLang="en-US"/>
              <a:pPr/>
              <a:t>3</a:t>
            </a:fld>
            <a:endParaRPr lang="en-US" altLang="zh-CN"/>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xfrm>
            <a:off x="685800" y="4343400"/>
            <a:ext cx="5486400" cy="4114800"/>
          </a:xfrm>
          <a:noFill/>
          <a:ln/>
        </p:spPr>
        <p:txBody>
          <a:bodyPr/>
          <a:lstStyle/>
          <a:p>
            <a:pPr eaLnBrk="1" hangingPunct="1"/>
            <a:endParaRPr lang="zh-CN" alt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a:spLocks noGrp="1" noChangeArrowheads="1"/>
          </p:cNvSpPr>
          <p:nvPr>
            <p:ph type="sldNum" sz="quarter" idx="5"/>
          </p:nvPr>
        </p:nvSpPr>
        <p:spPr>
          <a:noFill/>
        </p:spPr>
        <p:txBody>
          <a:bodyPr/>
          <a:lstStyle/>
          <a:p>
            <a:fld id="{C09ED82F-46EE-43FC-88D8-B788287D6717}" type="slidenum">
              <a:rPr lang="zh-CN" altLang="en-US"/>
              <a:pPr/>
              <a:t>30</a:t>
            </a:fld>
            <a:endParaRPr lang="en-US" altLang="zh-CN"/>
          </a:p>
        </p:txBody>
      </p:sp>
      <p:sp>
        <p:nvSpPr>
          <p:cNvPr id="81923" name="Rectangle 2"/>
          <p:cNvSpPr>
            <a:spLocks noGrp="1" noRot="1" noChangeAspect="1" noChangeArrowheads="1" noTextEdit="1"/>
          </p:cNvSpPr>
          <p:nvPr>
            <p:ph type="sldImg"/>
          </p:nvPr>
        </p:nvSpPr>
        <p:spPr>
          <a:ln/>
        </p:spPr>
      </p:sp>
      <p:sp>
        <p:nvSpPr>
          <p:cNvPr id="81924" name="Rectangle 3"/>
          <p:cNvSpPr>
            <a:spLocks noGrp="1" noChangeArrowheads="1"/>
          </p:cNvSpPr>
          <p:nvPr>
            <p:ph type="body" idx="1"/>
          </p:nvPr>
        </p:nvSpPr>
        <p:spPr>
          <a:xfrm>
            <a:off x="685800" y="4343400"/>
            <a:ext cx="5486400" cy="4114800"/>
          </a:xfrm>
          <a:noFill/>
          <a:ln/>
        </p:spPr>
        <p:txBody>
          <a:bodyPr/>
          <a:lstStyle/>
          <a:p>
            <a:pPr eaLnBrk="1" hangingPunct="1"/>
            <a:endParaRPr lang="zh-CN" alt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noFill/>
        </p:spPr>
        <p:txBody>
          <a:bodyPr/>
          <a:lstStyle/>
          <a:p>
            <a:fld id="{80527BDB-9F0E-492F-B993-3216CF0144AC}" type="slidenum">
              <a:rPr lang="zh-CN" altLang="en-US"/>
              <a:pPr/>
              <a:t>31</a:t>
            </a:fld>
            <a:endParaRPr lang="en-US" altLang="zh-CN"/>
          </a:p>
        </p:txBody>
      </p:sp>
      <p:sp>
        <p:nvSpPr>
          <p:cNvPr id="82947" name="Rectangle 2"/>
          <p:cNvSpPr>
            <a:spLocks noGrp="1" noRot="1" noChangeAspect="1" noChangeArrowheads="1" noTextEdit="1"/>
          </p:cNvSpPr>
          <p:nvPr>
            <p:ph type="sldImg"/>
          </p:nvPr>
        </p:nvSpPr>
        <p:spPr>
          <a:ln/>
        </p:spPr>
      </p:sp>
      <p:sp>
        <p:nvSpPr>
          <p:cNvPr id="82948" name="Rectangle 3"/>
          <p:cNvSpPr>
            <a:spLocks noGrp="1" noChangeArrowheads="1"/>
          </p:cNvSpPr>
          <p:nvPr>
            <p:ph type="body" idx="1"/>
          </p:nvPr>
        </p:nvSpPr>
        <p:spPr>
          <a:xfrm>
            <a:off x="685800" y="4343400"/>
            <a:ext cx="5486400" cy="4114800"/>
          </a:xfrm>
          <a:noFill/>
          <a:ln/>
        </p:spPr>
        <p:txBody>
          <a:bodyPr/>
          <a:lstStyle/>
          <a:p>
            <a:pPr eaLnBrk="1" hangingPunct="1"/>
            <a:endParaRPr lang="zh-CN" alt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a:spLocks noGrp="1" noChangeArrowheads="1"/>
          </p:cNvSpPr>
          <p:nvPr>
            <p:ph type="sldNum" sz="quarter" idx="5"/>
          </p:nvPr>
        </p:nvSpPr>
        <p:spPr>
          <a:noFill/>
        </p:spPr>
        <p:txBody>
          <a:bodyPr/>
          <a:lstStyle/>
          <a:p>
            <a:fld id="{661A07A0-1295-4CA4-BC69-BE2CA2DE22A6}" type="slidenum">
              <a:rPr lang="zh-CN" altLang="en-US"/>
              <a:pPr/>
              <a:t>32</a:t>
            </a:fld>
            <a:endParaRPr lang="en-US" altLang="zh-CN"/>
          </a:p>
        </p:txBody>
      </p:sp>
      <p:sp>
        <p:nvSpPr>
          <p:cNvPr id="83971" name="Rectangle 2"/>
          <p:cNvSpPr>
            <a:spLocks noGrp="1" noRot="1" noChangeAspect="1" noChangeArrowheads="1" noTextEdit="1"/>
          </p:cNvSpPr>
          <p:nvPr>
            <p:ph type="sldImg"/>
          </p:nvPr>
        </p:nvSpPr>
        <p:spPr>
          <a:ln/>
        </p:spPr>
      </p:sp>
      <p:sp>
        <p:nvSpPr>
          <p:cNvPr id="83972" name="Rectangle 3"/>
          <p:cNvSpPr>
            <a:spLocks noGrp="1" noChangeArrowheads="1"/>
          </p:cNvSpPr>
          <p:nvPr>
            <p:ph type="body" idx="1"/>
          </p:nvPr>
        </p:nvSpPr>
        <p:spPr>
          <a:xfrm>
            <a:off x="685800" y="4343400"/>
            <a:ext cx="5486400" cy="4114800"/>
          </a:xfrm>
          <a:noFill/>
          <a:ln/>
        </p:spPr>
        <p:txBody>
          <a:bodyPr/>
          <a:lstStyle/>
          <a:p>
            <a:pPr eaLnBrk="1" hangingPunct="1"/>
            <a:endParaRPr lang="zh-CN" alt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a:noFill/>
        </p:spPr>
        <p:txBody>
          <a:bodyPr/>
          <a:lstStyle/>
          <a:p>
            <a:fld id="{4B4A46F3-4E0B-4B0F-9044-166F0D77ADBB}" type="slidenum">
              <a:rPr lang="zh-CN" altLang="en-US"/>
              <a:pPr/>
              <a:t>33</a:t>
            </a:fld>
            <a:endParaRPr lang="en-US" altLang="zh-CN"/>
          </a:p>
        </p:txBody>
      </p:sp>
      <p:sp>
        <p:nvSpPr>
          <p:cNvPr id="84995" name="Rectangle 2"/>
          <p:cNvSpPr>
            <a:spLocks noGrp="1" noRot="1" noChangeAspect="1" noChangeArrowheads="1" noTextEdit="1"/>
          </p:cNvSpPr>
          <p:nvPr>
            <p:ph type="sldImg"/>
          </p:nvPr>
        </p:nvSpPr>
        <p:spPr>
          <a:ln/>
        </p:spPr>
      </p:sp>
      <p:sp>
        <p:nvSpPr>
          <p:cNvPr id="84996" name="Rectangle 3"/>
          <p:cNvSpPr>
            <a:spLocks noGrp="1" noChangeArrowheads="1"/>
          </p:cNvSpPr>
          <p:nvPr>
            <p:ph type="body" idx="1"/>
          </p:nvPr>
        </p:nvSpPr>
        <p:spPr>
          <a:xfrm>
            <a:off x="685800" y="4343400"/>
            <a:ext cx="5486400" cy="4114800"/>
          </a:xfrm>
          <a:noFill/>
          <a:ln/>
        </p:spPr>
        <p:txBody>
          <a:bodyPr/>
          <a:lstStyle/>
          <a:p>
            <a:pPr eaLnBrk="1" hangingPunct="1"/>
            <a:endParaRPr lang="zh-CN" alt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a:noFill/>
        </p:spPr>
        <p:txBody>
          <a:bodyPr/>
          <a:lstStyle/>
          <a:p>
            <a:fld id="{67BA0EC3-0639-4858-81CA-BF379C1D872C}" type="slidenum">
              <a:rPr lang="zh-CN" altLang="en-US"/>
              <a:pPr/>
              <a:t>34</a:t>
            </a:fld>
            <a:endParaRPr lang="en-US" altLang="zh-CN"/>
          </a:p>
        </p:txBody>
      </p:sp>
      <p:sp>
        <p:nvSpPr>
          <p:cNvPr id="86019" name="Rectangle 2"/>
          <p:cNvSpPr>
            <a:spLocks noGrp="1" noRot="1" noChangeAspect="1" noChangeArrowheads="1" noTextEdit="1"/>
          </p:cNvSpPr>
          <p:nvPr>
            <p:ph type="sldImg"/>
          </p:nvPr>
        </p:nvSpPr>
        <p:spPr>
          <a:ln/>
        </p:spPr>
      </p:sp>
      <p:sp>
        <p:nvSpPr>
          <p:cNvPr id="86020" name="Rectangle 3"/>
          <p:cNvSpPr>
            <a:spLocks noGrp="1" noChangeArrowheads="1"/>
          </p:cNvSpPr>
          <p:nvPr>
            <p:ph type="body" idx="1"/>
          </p:nvPr>
        </p:nvSpPr>
        <p:spPr>
          <a:xfrm>
            <a:off x="685800" y="4343400"/>
            <a:ext cx="5486400" cy="4114800"/>
          </a:xfrm>
          <a:noFill/>
          <a:ln/>
        </p:spPr>
        <p:txBody>
          <a:bodyPr/>
          <a:lstStyle/>
          <a:p>
            <a:pPr eaLnBrk="1" hangingPunct="1"/>
            <a:endParaRPr lang="zh-CN" alt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a:noFill/>
        </p:spPr>
        <p:txBody>
          <a:bodyPr/>
          <a:lstStyle/>
          <a:p>
            <a:fld id="{74D5C04B-34C3-4B08-9325-71D293F078F4}" type="slidenum">
              <a:rPr lang="zh-CN" altLang="en-US"/>
              <a:pPr/>
              <a:t>35</a:t>
            </a:fld>
            <a:endParaRPr lang="en-US" altLang="zh-CN"/>
          </a:p>
        </p:txBody>
      </p:sp>
      <p:sp>
        <p:nvSpPr>
          <p:cNvPr id="87043" name="Rectangle 2"/>
          <p:cNvSpPr>
            <a:spLocks noGrp="1" noRot="1" noChangeAspect="1" noChangeArrowheads="1" noTextEdit="1"/>
          </p:cNvSpPr>
          <p:nvPr>
            <p:ph type="sldImg"/>
          </p:nvPr>
        </p:nvSpPr>
        <p:spPr>
          <a:ln/>
        </p:spPr>
      </p:sp>
      <p:sp>
        <p:nvSpPr>
          <p:cNvPr id="87044" name="Rectangle 3"/>
          <p:cNvSpPr>
            <a:spLocks noGrp="1" noChangeArrowheads="1"/>
          </p:cNvSpPr>
          <p:nvPr>
            <p:ph type="body" idx="1"/>
          </p:nvPr>
        </p:nvSpPr>
        <p:spPr>
          <a:xfrm>
            <a:off x="685800" y="4343400"/>
            <a:ext cx="5486400" cy="4114800"/>
          </a:xfrm>
          <a:noFill/>
          <a:ln/>
        </p:spPr>
        <p:txBody>
          <a:bodyPr/>
          <a:lstStyle/>
          <a:p>
            <a:pPr eaLnBrk="1" hangingPunct="1"/>
            <a:endParaRPr lang="zh-CN" alt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a:noFill/>
        </p:spPr>
        <p:txBody>
          <a:bodyPr/>
          <a:lstStyle/>
          <a:p>
            <a:fld id="{D58E4249-F36E-4709-8F7A-B7B4DBB61011}" type="slidenum">
              <a:rPr lang="zh-CN" altLang="en-US"/>
              <a:pPr/>
              <a:t>36</a:t>
            </a:fld>
            <a:endParaRPr lang="en-US" altLang="zh-CN"/>
          </a:p>
        </p:txBody>
      </p:sp>
      <p:sp>
        <p:nvSpPr>
          <p:cNvPr id="88067" name="Rectangle 2"/>
          <p:cNvSpPr>
            <a:spLocks noGrp="1" noRot="1" noChangeAspect="1" noChangeArrowheads="1" noTextEdit="1"/>
          </p:cNvSpPr>
          <p:nvPr>
            <p:ph type="sldImg"/>
          </p:nvPr>
        </p:nvSpPr>
        <p:spPr>
          <a:ln/>
        </p:spPr>
      </p:sp>
      <p:sp>
        <p:nvSpPr>
          <p:cNvPr id="88068" name="Rectangle 3"/>
          <p:cNvSpPr>
            <a:spLocks noGrp="1" noChangeArrowheads="1"/>
          </p:cNvSpPr>
          <p:nvPr>
            <p:ph type="body" idx="1"/>
          </p:nvPr>
        </p:nvSpPr>
        <p:spPr>
          <a:xfrm>
            <a:off x="685800" y="4343400"/>
            <a:ext cx="5486400" cy="4114800"/>
          </a:xfrm>
          <a:noFill/>
          <a:ln/>
        </p:spPr>
        <p:txBody>
          <a:bodyPr/>
          <a:lstStyle/>
          <a:p>
            <a:pPr eaLnBrk="1" hangingPunct="1"/>
            <a:endParaRPr lang="zh-CN" altLang="en-US"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a:noFill/>
        </p:spPr>
        <p:txBody>
          <a:bodyPr/>
          <a:lstStyle/>
          <a:p>
            <a:fld id="{9F0A2F09-5EDC-4657-9683-B886455CD75F}" type="slidenum">
              <a:rPr lang="zh-CN" altLang="en-US"/>
              <a:pPr/>
              <a:t>37</a:t>
            </a:fld>
            <a:endParaRPr lang="en-US" altLang="zh-CN"/>
          </a:p>
        </p:txBody>
      </p:sp>
      <p:sp>
        <p:nvSpPr>
          <p:cNvPr id="89091" name="Rectangle 2"/>
          <p:cNvSpPr>
            <a:spLocks noGrp="1" noRot="1" noChangeAspect="1" noChangeArrowheads="1" noTextEdit="1"/>
          </p:cNvSpPr>
          <p:nvPr>
            <p:ph type="sldImg"/>
          </p:nvPr>
        </p:nvSpPr>
        <p:spPr>
          <a:ln/>
        </p:spPr>
      </p:sp>
      <p:sp>
        <p:nvSpPr>
          <p:cNvPr id="89092" name="Rectangle 3"/>
          <p:cNvSpPr>
            <a:spLocks noGrp="1" noChangeArrowheads="1"/>
          </p:cNvSpPr>
          <p:nvPr>
            <p:ph type="body" idx="1"/>
          </p:nvPr>
        </p:nvSpPr>
        <p:spPr>
          <a:xfrm>
            <a:off x="685800" y="4343400"/>
            <a:ext cx="5486400" cy="4114800"/>
          </a:xfrm>
          <a:noFill/>
          <a:ln/>
        </p:spPr>
        <p:txBody>
          <a:bodyPr/>
          <a:lstStyle/>
          <a:p>
            <a:pPr eaLnBrk="1" hangingPunct="1"/>
            <a:endParaRPr lang="zh-CN" altLang="en-US"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p:cNvSpPr>
            <a:spLocks noGrp="1" noChangeArrowheads="1"/>
          </p:cNvSpPr>
          <p:nvPr>
            <p:ph type="sldNum" sz="quarter" idx="5"/>
          </p:nvPr>
        </p:nvSpPr>
        <p:spPr>
          <a:noFill/>
        </p:spPr>
        <p:txBody>
          <a:bodyPr/>
          <a:lstStyle/>
          <a:p>
            <a:fld id="{79B8965B-5111-45F7-8E0C-82BF12376412}" type="slidenum">
              <a:rPr lang="zh-CN" altLang="en-US"/>
              <a:pPr/>
              <a:t>41</a:t>
            </a:fld>
            <a:endParaRPr lang="en-US" altLang="zh-CN"/>
          </a:p>
        </p:txBody>
      </p:sp>
      <p:sp>
        <p:nvSpPr>
          <p:cNvPr id="90115" name="Rectangle 2"/>
          <p:cNvSpPr>
            <a:spLocks noGrp="1" noRot="1" noChangeAspect="1" noChangeArrowheads="1" noTextEdit="1"/>
          </p:cNvSpPr>
          <p:nvPr>
            <p:ph type="sldImg"/>
          </p:nvPr>
        </p:nvSpPr>
        <p:spPr>
          <a:ln/>
        </p:spPr>
      </p:sp>
      <p:sp>
        <p:nvSpPr>
          <p:cNvPr id="90116" name="Rectangle 3"/>
          <p:cNvSpPr>
            <a:spLocks noGrp="1" noChangeArrowheads="1"/>
          </p:cNvSpPr>
          <p:nvPr>
            <p:ph type="body" idx="1"/>
          </p:nvPr>
        </p:nvSpPr>
        <p:spPr>
          <a:xfrm>
            <a:off x="685800" y="4343400"/>
            <a:ext cx="5486400" cy="4114800"/>
          </a:xfrm>
          <a:noFill/>
          <a:ln/>
        </p:spPr>
        <p:txBody>
          <a:bodyPr/>
          <a:lstStyle/>
          <a:p>
            <a:pPr eaLnBrk="1" hangingPunct="1"/>
            <a:endParaRPr lang="zh-CN" altLang="en-US"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a:spLocks noGrp="1" noChangeArrowheads="1"/>
          </p:cNvSpPr>
          <p:nvPr>
            <p:ph type="sldNum" sz="quarter" idx="5"/>
          </p:nvPr>
        </p:nvSpPr>
        <p:spPr>
          <a:noFill/>
        </p:spPr>
        <p:txBody>
          <a:bodyPr/>
          <a:lstStyle/>
          <a:p>
            <a:fld id="{D1DC3D72-69BD-4CF9-B422-7193BA5978C1}" type="slidenum">
              <a:rPr lang="zh-CN" altLang="en-US"/>
              <a:pPr/>
              <a:t>42</a:t>
            </a:fld>
            <a:endParaRPr lang="en-US" altLang="zh-CN"/>
          </a:p>
        </p:txBody>
      </p:sp>
      <p:sp>
        <p:nvSpPr>
          <p:cNvPr id="91139" name="Rectangle 2"/>
          <p:cNvSpPr>
            <a:spLocks noGrp="1" noRot="1" noChangeAspect="1" noChangeArrowheads="1" noTextEdit="1"/>
          </p:cNvSpPr>
          <p:nvPr>
            <p:ph type="sldImg"/>
          </p:nvPr>
        </p:nvSpPr>
        <p:spPr>
          <a:ln/>
        </p:spPr>
      </p:sp>
      <p:sp>
        <p:nvSpPr>
          <p:cNvPr id="91140" name="Rectangle 3"/>
          <p:cNvSpPr>
            <a:spLocks noGrp="1" noChangeArrowheads="1"/>
          </p:cNvSpPr>
          <p:nvPr>
            <p:ph type="body" idx="1"/>
          </p:nvPr>
        </p:nvSpPr>
        <p:spPr>
          <a:xfrm>
            <a:off x="685800" y="4343400"/>
            <a:ext cx="5486400" cy="4114800"/>
          </a:xfrm>
          <a:noFill/>
          <a:ln/>
        </p:spPr>
        <p:txBody>
          <a:bodyPr/>
          <a:lstStyle/>
          <a:p>
            <a:pPr eaLnBrk="1" hangingPunct="1"/>
            <a:endParaRPr lang="zh-CN" alt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p>
            <a:fld id="{5D76AC09-8028-4BC1-A172-126716380F6C}" type="slidenum">
              <a:rPr lang="zh-CN" altLang="en-US"/>
              <a:pPr/>
              <a:t>4</a:t>
            </a:fld>
            <a:endParaRPr lang="en-US" altLang="zh-CN"/>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a:ln/>
        </p:spPr>
        <p:txBody>
          <a:bodyPr/>
          <a:lstStyle/>
          <a:p>
            <a:pPr eaLnBrk="1" hangingPunct="1"/>
            <a:endParaRPr lang="zh-CN" altLang="en-US"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a:noFill/>
        </p:spPr>
        <p:txBody>
          <a:bodyPr/>
          <a:lstStyle/>
          <a:p>
            <a:fld id="{9073F508-D8A8-411C-A90D-4DC8214F3C10}" type="slidenum">
              <a:rPr lang="zh-CN" altLang="en-US"/>
              <a:pPr/>
              <a:t>43</a:t>
            </a:fld>
            <a:endParaRPr lang="en-US" altLang="zh-CN"/>
          </a:p>
        </p:txBody>
      </p:sp>
      <p:sp>
        <p:nvSpPr>
          <p:cNvPr id="92163" name="Rectangle 2"/>
          <p:cNvSpPr>
            <a:spLocks noGrp="1" noRot="1" noChangeAspect="1" noChangeArrowheads="1" noTextEdit="1"/>
          </p:cNvSpPr>
          <p:nvPr>
            <p:ph type="sldImg"/>
          </p:nvPr>
        </p:nvSpPr>
        <p:spPr>
          <a:ln/>
        </p:spPr>
      </p:sp>
      <p:sp>
        <p:nvSpPr>
          <p:cNvPr id="92164" name="Rectangle 3"/>
          <p:cNvSpPr>
            <a:spLocks noGrp="1" noChangeArrowheads="1"/>
          </p:cNvSpPr>
          <p:nvPr>
            <p:ph type="body" idx="1"/>
          </p:nvPr>
        </p:nvSpPr>
        <p:spPr>
          <a:xfrm>
            <a:off x="685800" y="4343400"/>
            <a:ext cx="5486400" cy="4114800"/>
          </a:xfrm>
          <a:noFill/>
          <a:ln/>
        </p:spPr>
        <p:txBody>
          <a:bodyPr/>
          <a:lstStyle/>
          <a:p>
            <a:pPr eaLnBrk="1" hangingPunct="1"/>
            <a:endParaRPr lang="zh-CN" alt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p:spPr>
        <p:txBody>
          <a:bodyPr/>
          <a:lstStyle/>
          <a:p>
            <a:fld id="{0F0B38DF-0DF1-4C23-9150-E1FE0B75A381}" type="slidenum">
              <a:rPr lang="zh-CN" altLang="en-US"/>
              <a:pPr/>
              <a:t>5</a:t>
            </a:fld>
            <a:endParaRPr lang="en-US" altLang="zh-CN"/>
          </a:p>
        </p:txBody>
      </p:sp>
      <p:sp>
        <p:nvSpPr>
          <p:cNvPr id="55299" name="Rectangle 2"/>
          <p:cNvSpPr>
            <a:spLocks noGrp="1" noRot="1" noChangeAspect="1" noChangeArrowheads="1" noTextEdit="1"/>
          </p:cNvSpPr>
          <p:nvPr>
            <p:ph type="sldImg"/>
          </p:nvPr>
        </p:nvSpPr>
        <p:spPr>
          <a:ln/>
        </p:spPr>
      </p:sp>
      <p:sp>
        <p:nvSpPr>
          <p:cNvPr id="55300" name="Rectangle 3"/>
          <p:cNvSpPr>
            <a:spLocks noGrp="1" noChangeArrowheads="1"/>
          </p:cNvSpPr>
          <p:nvPr>
            <p:ph type="body" idx="1"/>
          </p:nvPr>
        </p:nvSpPr>
        <p:spPr>
          <a:xfrm>
            <a:off x="685800" y="4343400"/>
            <a:ext cx="5486400" cy="4114800"/>
          </a:xfrm>
          <a:noFill/>
          <a:ln/>
        </p:spPr>
        <p:txBody>
          <a:bodyPr/>
          <a:lstStyle/>
          <a:p>
            <a:pPr eaLnBrk="1" hangingPunct="1"/>
            <a:endParaRPr lang="zh-CN" alt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p:spPr>
        <p:txBody>
          <a:bodyPr/>
          <a:lstStyle/>
          <a:p>
            <a:fld id="{FADFD0D6-EBA0-41E4-8F53-C713A782867D}" type="slidenum">
              <a:rPr lang="zh-CN" altLang="en-US"/>
              <a:pPr/>
              <a:t>6</a:t>
            </a:fld>
            <a:endParaRPr lang="en-US" altLang="zh-CN"/>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xfrm>
            <a:off x="685800" y="4343400"/>
            <a:ext cx="5486400" cy="4114800"/>
          </a:xfrm>
          <a:noFill/>
          <a:ln/>
        </p:spPr>
        <p:txBody>
          <a:bodyPr/>
          <a:lstStyle/>
          <a:p>
            <a:pPr eaLnBrk="1" hangingPunct="1"/>
            <a:endParaRPr lang="zh-CN" alt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p:spPr>
        <p:txBody>
          <a:bodyPr/>
          <a:lstStyle/>
          <a:p>
            <a:fld id="{8D8DD3F7-3C43-4FC6-9458-6CC1F36E5B61}" type="slidenum">
              <a:rPr lang="zh-CN" altLang="en-US"/>
              <a:pPr/>
              <a:t>7</a:t>
            </a:fld>
            <a:endParaRPr lang="en-US" altLang="zh-CN"/>
          </a:p>
        </p:txBody>
      </p:sp>
      <p:sp>
        <p:nvSpPr>
          <p:cNvPr id="57347" name="Rectangle 2"/>
          <p:cNvSpPr>
            <a:spLocks noGrp="1" noRot="1" noChangeAspect="1" noChangeArrowheads="1" noTextEdit="1"/>
          </p:cNvSpPr>
          <p:nvPr>
            <p:ph type="sldImg"/>
          </p:nvPr>
        </p:nvSpPr>
        <p:spPr>
          <a:ln/>
        </p:spPr>
      </p:sp>
      <p:sp>
        <p:nvSpPr>
          <p:cNvPr id="57348" name="Rectangle 3"/>
          <p:cNvSpPr>
            <a:spLocks noGrp="1" noChangeArrowheads="1"/>
          </p:cNvSpPr>
          <p:nvPr>
            <p:ph type="body" idx="1"/>
          </p:nvPr>
        </p:nvSpPr>
        <p:spPr>
          <a:xfrm>
            <a:off x="685800" y="4343400"/>
            <a:ext cx="5486400" cy="4114800"/>
          </a:xfrm>
          <a:noFill/>
          <a:ln/>
        </p:spPr>
        <p:txBody>
          <a:bodyPr/>
          <a:lstStyle/>
          <a:p>
            <a:pPr eaLnBrk="1" hangingPunct="1"/>
            <a:endParaRPr lang="zh-CN" alt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p:spPr>
        <p:txBody>
          <a:bodyPr/>
          <a:lstStyle/>
          <a:p>
            <a:fld id="{A82EFE19-B507-4292-A03C-A70D7CA57049}" type="slidenum">
              <a:rPr lang="zh-CN" altLang="en-US"/>
              <a:pPr/>
              <a:t>8</a:t>
            </a:fld>
            <a:endParaRPr lang="en-US" altLang="zh-CN"/>
          </a:p>
        </p:txBody>
      </p:sp>
      <p:sp>
        <p:nvSpPr>
          <p:cNvPr id="58371" name="Rectangle 2"/>
          <p:cNvSpPr>
            <a:spLocks noGrp="1" noRot="1" noChangeAspect="1" noChangeArrowheads="1" noTextEdit="1"/>
          </p:cNvSpPr>
          <p:nvPr>
            <p:ph type="sldImg"/>
          </p:nvPr>
        </p:nvSpPr>
        <p:spPr>
          <a:ln/>
        </p:spPr>
      </p:sp>
      <p:sp>
        <p:nvSpPr>
          <p:cNvPr id="58372" name="Rectangle 3"/>
          <p:cNvSpPr>
            <a:spLocks noGrp="1" noChangeArrowheads="1"/>
          </p:cNvSpPr>
          <p:nvPr>
            <p:ph type="body" idx="1"/>
          </p:nvPr>
        </p:nvSpPr>
        <p:spPr>
          <a:xfrm>
            <a:off x="685800" y="4343400"/>
            <a:ext cx="5486400" cy="4114800"/>
          </a:xfrm>
          <a:noFill/>
          <a:ln/>
        </p:spPr>
        <p:txBody>
          <a:bodyPr/>
          <a:lstStyle/>
          <a:p>
            <a:pPr eaLnBrk="1" hangingPunct="1"/>
            <a:endParaRPr lang="zh-CN" alt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p:spPr>
        <p:txBody>
          <a:bodyPr/>
          <a:lstStyle/>
          <a:p>
            <a:fld id="{C3DCA63F-84AD-48A4-96BD-046DDB212758}" type="slidenum">
              <a:rPr lang="zh-CN" altLang="en-US"/>
              <a:pPr/>
              <a:t>9</a:t>
            </a:fld>
            <a:endParaRPr lang="en-US" altLang="zh-CN"/>
          </a:p>
        </p:txBody>
      </p:sp>
      <p:sp>
        <p:nvSpPr>
          <p:cNvPr id="59395" name="Rectangle 2"/>
          <p:cNvSpPr>
            <a:spLocks noGrp="1" noRot="1" noChangeAspect="1" noChangeArrowheads="1" noTextEdit="1"/>
          </p:cNvSpPr>
          <p:nvPr>
            <p:ph type="sldImg"/>
          </p:nvPr>
        </p:nvSpPr>
        <p:spPr>
          <a:ln/>
        </p:spPr>
      </p:sp>
      <p:sp>
        <p:nvSpPr>
          <p:cNvPr id="59396" name="Rectangle 3"/>
          <p:cNvSpPr>
            <a:spLocks noGrp="1" noChangeArrowheads="1"/>
          </p:cNvSpPr>
          <p:nvPr>
            <p:ph type="body" idx="1"/>
          </p:nvPr>
        </p:nvSpPr>
        <p:spPr>
          <a:xfrm>
            <a:off x="685800" y="4343400"/>
            <a:ext cx="5486400" cy="4114800"/>
          </a:xfrm>
          <a:noFill/>
          <a:ln/>
        </p:spPr>
        <p:txBody>
          <a:bodyPr/>
          <a:lstStyle/>
          <a:p>
            <a:pPr eaLnBrk="1" hangingPunct="1"/>
            <a:endParaRPr lang="zh-CN"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Rectangle 12"/>
          <p:cNvSpPr>
            <a:spLocks noChangeArrowheads="1"/>
          </p:cNvSpPr>
          <p:nvPr userDrawn="1"/>
        </p:nvSpPr>
        <p:spPr bwMode="auto">
          <a:xfrm>
            <a:off x="0" y="0"/>
            <a:ext cx="611188" cy="6858000"/>
          </a:xfrm>
          <a:prstGeom prst="rect">
            <a:avLst/>
          </a:prstGeom>
          <a:solidFill>
            <a:srgbClr val="334F6D"/>
          </a:solidFill>
          <a:ln w="12700">
            <a:solidFill>
              <a:srgbClr val="808080"/>
            </a:solidFill>
            <a:miter lim="800000"/>
            <a:headEnd/>
            <a:tailEnd/>
          </a:ln>
          <a:effectLst>
            <a:outerShdw dist="35921" dir="2700000" algn="ctr" rotWithShape="0">
              <a:srgbClr val="969696"/>
            </a:outerShdw>
          </a:effectLst>
        </p:spPr>
        <p:txBody>
          <a:bodyPr vert="eaVert" wrap="none" anchor="ctr"/>
          <a:lstStyle/>
          <a:p>
            <a:pPr eaLnBrk="0" hangingPunct="0">
              <a:lnSpc>
                <a:spcPct val="90000"/>
              </a:lnSpc>
              <a:defRPr/>
            </a:pPr>
            <a:endParaRPr kumimoji="0" lang="zh-CN" altLang="en-US" b="1" i="1">
              <a:solidFill>
                <a:schemeClr val="bg1"/>
              </a:solidFill>
              <a:latin typeface="CG Omega" pitchFamily="34" charset="0"/>
              <a:ea typeface="楷体" pitchFamily="49" charset="-122"/>
            </a:endParaRPr>
          </a:p>
        </p:txBody>
      </p:sp>
      <p:sp>
        <p:nvSpPr>
          <p:cNvPr id="9219" name="Rectangle 3"/>
          <p:cNvSpPr>
            <a:spLocks noGrp="1" noChangeArrowheads="1"/>
          </p:cNvSpPr>
          <p:nvPr>
            <p:ph type="ctrTitle"/>
          </p:nvPr>
        </p:nvSpPr>
        <p:spPr>
          <a:xfrm>
            <a:off x="1295400" y="76200"/>
            <a:ext cx="7772400" cy="1143000"/>
          </a:xfrm>
        </p:spPr>
        <p:txBody>
          <a:bodyPr/>
          <a:lstStyle>
            <a:lvl1pPr algn="l">
              <a:defRPr sz="2800"/>
            </a:lvl1pPr>
          </a:lstStyle>
          <a:p>
            <a:r>
              <a:rPr lang="zh-CN" altLang="en-US"/>
              <a:t>单击此处编辑母版标题样式</a:t>
            </a:r>
          </a:p>
        </p:txBody>
      </p:sp>
      <p:sp>
        <p:nvSpPr>
          <p:cNvPr id="9220" name="Rectangle 4"/>
          <p:cNvSpPr>
            <a:spLocks noGrp="1" noChangeArrowheads="1"/>
          </p:cNvSpPr>
          <p:nvPr>
            <p:ph type="subTitle" idx="1"/>
          </p:nvPr>
        </p:nvSpPr>
        <p:spPr>
          <a:xfrm>
            <a:off x="1371600" y="3886200"/>
            <a:ext cx="6400800" cy="1752600"/>
          </a:xfrm>
        </p:spPr>
        <p:txBody>
          <a:bodyPr/>
          <a:lstStyle>
            <a:lvl1pPr algn="ctr">
              <a:defRPr/>
            </a:lvl1pPr>
          </a:lstStyle>
          <a:p>
            <a:r>
              <a:rPr lang="zh-CN" altLang="en-US"/>
              <a:t>单击此处编辑母版副标题样式</a:t>
            </a:r>
          </a:p>
        </p:txBody>
      </p:sp>
      <p:sp>
        <p:nvSpPr>
          <p:cNvPr id="5" name="Rectangle 5"/>
          <p:cNvSpPr>
            <a:spLocks noGrp="1" noChangeArrowheads="1"/>
          </p:cNvSpPr>
          <p:nvPr>
            <p:ph type="dt" sz="half" idx="10"/>
          </p:nvPr>
        </p:nvSpPr>
        <p:spPr/>
        <p:txBody>
          <a:bodyPr/>
          <a:lstStyle>
            <a:lvl1pPr>
              <a:defRPr smtClean="0"/>
            </a:lvl1pPr>
          </a:lstStyle>
          <a:p>
            <a:pPr>
              <a:defRPr/>
            </a:pPr>
            <a:endParaRPr lang="en-US" altLang="zh-CN"/>
          </a:p>
        </p:txBody>
      </p:sp>
      <p:sp>
        <p:nvSpPr>
          <p:cNvPr id="6" name="Rectangle 6"/>
          <p:cNvSpPr>
            <a:spLocks noGrp="1" noChangeArrowheads="1"/>
          </p:cNvSpPr>
          <p:nvPr>
            <p:ph type="ftr" sz="quarter" idx="11"/>
          </p:nvPr>
        </p:nvSpPr>
        <p:spPr bwMode="auto">
          <a:xfrm>
            <a:off x="3429000" y="6172200"/>
            <a:ext cx="2895600" cy="4572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defRPr kumimoji="0" smtClean="0">
                <a:solidFill>
                  <a:schemeClr val="accent2"/>
                </a:solidFill>
                <a:latin typeface="+mn-lt"/>
                <a:ea typeface="宋体" pitchFamily="2" charset="-122"/>
              </a:defRPr>
            </a:lvl1pPr>
          </a:lstStyle>
          <a:p>
            <a:pPr>
              <a:defRPr/>
            </a:pPr>
            <a:r>
              <a:rPr lang="zh-CN" altLang="en-US"/>
              <a:t>机密</a:t>
            </a:r>
            <a:endParaRPr lang="en-US" altLang="zh-CN"/>
          </a:p>
        </p:txBody>
      </p:sp>
      <p:sp>
        <p:nvSpPr>
          <p:cNvPr id="7" name="Rectangle 7"/>
          <p:cNvSpPr>
            <a:spLocks noGrp="1" noChangeArrowheads="1"/>
          </p:cNvSpPr>
          <p:nvPr>
            <p:ph type="sldNum" sz="quarter" idx="12"/>
          </p:nvPr>
        </p:nvSpPr>
        <p:spPr>
          <a:xfrm>
            <a:off x="6553200" y="6248400"/>
            <a:ext cx="1905000" cy="457200"/>
          </a:xfrm>
        </p:spPr>
        <p:txBody>
          <a:bodyPr/>
          <a:lstStyle>
            <a:lvl1pPr>
              <a:defRPr smtClean="0"/>
            </a:lvl1pPr>
          </a:lstStyle>
          <a:p>
            <a:pPr>
              <a:defRPr/>
            </a:pPr>
            <a:fld id="{29A6FF74-4DB5-4589-9AE6-55815C9DE551}" type="slidenum">
              <a:rPr lang="zh-CN" altLang="en-US"/>
              <a:pPr>
                <a:defRPr/>
              </a:pPr>
              <a:t>‹#›</a:t>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1"/>
          </p:nvPr>
        </p:nvSpPr>
        <p:spPr>
          <a:ln/>
        </p:spPr>
        <p:txBody>
          <a:bodyPr/>
          <a:lstStyle>
            <a:lvl1pPr>
              <a:defRPr/>
            </a:lvl1pPr>
          </a:lstStyle>
          <a:p>
            <a:pPr>
              <a:defRPr/>
            </a:pPr>
            <a:fld id="{4C4F256A-6CFA-46F5-9ADE-05D51850BC50}" type="slidenum">
              <a:rPr lang="zh-CN" altLang="en-US"/>
              <a:pPr>
                <a:defRPr/>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4638" y="152400"/>
            <a:ext cx="2051050" cy="59404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68313" y="152400"/>
            <a:ext cx="6003925" cy="59404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1"/>
          </p:nvPr>
        </p:nvSpPr>
        <p:spPr>
          <a:ln/>
        </p:spPr>
        <p:txBody>
          <a:bodyPr/>
          <a:lstStyle>
            <a:lvl1pPr>
              <a:defRPr/>
            </a:lvl1pPr>
          </a:lstStyle>
          <a:p>
            <a:pPr>
              <a:defRPr/>
            </a:pPr>
            <a:fld id="{62B2A15F-FF2E-4C80-A779-FF29B82FE787}" type="slidenum">
              <a:rPr lang="zh-CN" altLang="en-US"/>
              <a:pPr>
                <a:defRPr/>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1"/>
          </p:nvPr>
        </p:nvSpPr>
        <p:spPr>
          <a:ln/>
        </p:spPr>
        <p:txBody>
          <a:bodyPr/>
          <a:lstStyle>
            <a:lvl1pPr>
              <a:defRPr/>
            </a:lvl1pPr>
          </a:lstStyle>
          <a:p>
            <a:pPr>
              <a:defRPr/>
            </a:pPr>
            <a:fld id="{D2DB8E58-A738-4C2F-AFCC-77B04EA248DD}" type="slidenum">
              <a:rPr lang="zh-CN" altLang="en-US"/>
              <a:pPr>
                <a:defRPr/>
              </a:pPr>
              <a:t>‹#›</a:t>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1"/>
          </p:nvPr>
        </p:nvSpPr>
        <p:spPr>
          <a:ln/>
        </p:spPr>
        <p:txBody>
          <a:bodyPr/>
          <a:lstStyle>
            <a:lvl1pPr>
              <a:defRPr/>
            </a:lvl1pPr>
          </a:lstStyle>
          <a:p>
            <a:pPr>
              <a:defRPr/>
            </a:pPr>
            <a:fld id="{1D015BE8-8B9C-4ECE-86D6-43A63742501E}" type="slidenum">
              <a:rPr lang="zh-CN" altLang="en-US"/>
              <a:pPr>
                <a:defRPr/>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68313" y="1052513"/>
            <a:ext cx="4027487" cy="50403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052513"/>
            <a:ext cx="4027488" cy="50403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1"/>
          </p:nvPr>
        </p:nvSpPr>
        <p:spPr>
          <a:ln/>
        </p:spPr>
        <p:txBody>
          <a:bodyPr/>
          <a:lstStyle>
            <a:lvl1pPr>
              <a:defRPr/>
            </a:lvl1pPr>
          </a:lstStyle>
          <a:p>
            <a:pPr>
              <a:defRPr/>
            </a:pPr>
            <a:fld id="{E6E25A1F-778F-48BE-8D8C-7713AC3F8564}" type="slidenum">
              <a:rPr lang="zh-CN" altLang="en-US"/>
              <a:pPr>
                <a:defRPr/>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6"/>
          <p:cNvSpPr>
            <a:spLocks noGrp="1" noChangeArrowheads="1"/>
          </p:cNvSpPr>
          <p:nvPr>
            <p:ph type="sldNum" sz="quarter" idx="11"/>
          </p:nvPr>
        </p:nvSpPr>
        <p:spPr>
          <a:ln/>
        </p:spPr>
        <p:txBody>
          <a:bodyPr/>
          <a:lstStyle>
            <a:lvl1pPr>
              <a:defRPr/>
            </a:lvl1pPr>
          </a:lstStyle>
          <a:p>
            <a:pPr>
              <a:defRPr/>
            </a:pPr>
            <a:fld id="{C5A4B65D-64D7-41E0-A55C-AE3994E6B0EA}" type="slidenum">
              <a:rPr lang="zh-CN" altLang="en-US"/>
              <a:pPr>
                <a:defRPr/>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6"/>
          <p:cNvSpPr>
            <a:spLocks noGrp="1" noChangeArrowheads="1"/>
          </p:cNvSpPr>
          <p:nvPr>
            <p:ph type="sldNum" sz="quarter" idx="11"/>
          </p:nvPr>
        </p:nvSpPr>
        <p:spPr>
          <a:ln/>
        </p:spPr>
        <p:txBody>
          <a:bodyPr/>
          <a:lstStyle>
            <a:lvl1pPr>
              <a:defRPr/>
            </a:lvl1pPr>
          </a:lstStyle>
          <a:p>
            <a:pPr>
              <a:defRPr/>
            </a:pPr>
            <a:fld id="{55D449D1-78F2-43EF-B37E-B15725DE4099}" type="slidenum">
              <a:rPr lang="zh-CN" altLang="en-US"/>
              <a:pPr>
                <a:defRPr/>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6"/>
          <p:cNvSpPr>
            <a:spLocks noGrp="1" noChangeArrowheads="1"/>
          </p:cNvSpPr>
          <p:nvPr>
            <p:ph type="sldNum" sz="quarter" idx="11"/>
          </p:nvPr>
        </p:nvSpPr>
        <p:spPr>
          <a:ln/>
        </p:spPr>
        <p:txBody>
          <a:bodyPr/>
          <a:lstStyle>
            <a:lvl1pPr>
              <a:defRPr/>
            </a:lvl1pPr>
          </a:lstStyle>
          <a:p>
            <a:pPr>
              <a:defRPr/>
            </a:pPr>
            <a:fld id="{32825358-353B-4093-ACDC-C7405C4A0497}" type="slidenum">
              <a:rPr lang="zh-CN" altLang="en-US"/>
              <a:pPr>
                <a:defRPr/>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1"/>
          </p:nvPr>
        </p:nvSpPr>
        <p:spPr>
          <a:ln/>
        </p:spPr>
        <p:txBody>
          <a:bodyPr/>
          <a:lstStyle>
            <a:lvl1pPr>
              <a:defRPr/>
            </a:lvl1pPr>
          </a:lstStyle>
          <a:p>
            <a:pPr>
              <a:defRPr/>
            </a:pPr>
            <a:fld id="{0154DE9E-6885-43E4-8EBA-39999F1D4698}" type="slidenum">
              <a:rPr lang="zh-CN" altLang="en-US"/>
              <a:pPr>
                <a:defRPr/>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1"/>
          </p:nvPr>
        </p:nvSpPr>
        <p:spPr>
          <a:ln/>
        </p:spPr>
        <p:txBody>
          <a:bodyPr/>
          <a:lstStyle>
            <a:lvl1pPr>
              <a:defRPr/>
            </a:lvl1pPr>
          </a:lstStyle>
          <a:p>
            <a:pPr>
              <a:defRPr/>
            </a:pPr>
            <a:fld id="{97FAC3D0-38C4-4FC8-ABA1-053D56266A25}" type="slidenum">
              <a:rPr lang="zh-CN" altLang="en-US"/>
              <a:pPr>
                <a:defRPr/>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FEFFF"/>
        </a:solidFill>
        <a:effectLst/>
      </p:bgPr>
    </p:bg>
    <p:spTree>
      <p:nvGrpSpPr>
        <p:cNvPr id="1" name=""/>
        <p:cNvGrpSpPr/>
        <p:nvPr/>
      </p:nvGrpSpPr>
      <p:grpSpPr>
        <a:xfrm>
          <a:off x="0" y="0"/>
          <a:ext cx="0" cy="0"/>
          <a:chOff x="0" y="0"/>
          <a:chExt cx="0" cy="0"/>
        </a:xfrm>
      </p:grpSpPr>
      <p:sp>
        <p:nvSpPr>
          <p:cNvPr id="1031" name="Rectangle 7"/>
          <p:cNvSpPr>
            <a:spLocks noChangeArrowheads="1"/>
          </p:cNvSpPr>
          <p:nvPr userDrawn="1"/>
        </p:nvSpPr>
        <p:spPr bwMode="ltGray">
          <a:xfrm>
            <a:off x="8458200" y="214313"/>
            <a:ext cx="304800" cy="547687"/>
          </a:xfrm>
          <a:prstGeom prst="rect">
            <a:avLst/>
          </a:prstGeom>
          <a:solidFill>
            <a:srgbClr val="003399"/>
          </a:solidFill>
          <a:ln w="12700">
            <a:solidFill>
              <a:srgbClr val="003399"/>
            </a:solidFill>
            <a:miter lim="800000"/>
            <a:headEnd type="none" w="sm" len="sm"/>
            <a:tailEnd type="none" w="sm" len="sm"/>
          </a:ln>
          <a:effectLst/>
        </p:spPr>
        <p:txBody>
          <a:bodyPr lIns="0" tIns="72000" rIns="0" bIns="0" anchorCtr="1"/>
          <a:lstStyle/>
          <a:p>
            <a:pPr eaLnBrk="0" hangingPunct="0">
              <a:spcBef>
                <a:spcPct val="50000"/>
              </a:spcBef>
              <a:defRPr/>
            </a:pPr>
            <a:endParaRPr kumimoji="0" lang="en-US" altLang="en-US" sz="900" b="1">
              <a:solidFill>
                <a:schemeClr val="bg1"/>
              </a:solidFill>
              <a:latin typeface="Arial" charset="0"/>
              <a:ea typeface="宋体" pitchFamily="2" charset="-122"/>
            </a:endParaRPr>
          </a:p>
        </p:txBody>
      </p:sp>
      <p:sp>
        <p:nvSpPr>
          <p:cNvPr id="3075" name="Rectangle 2"/>
          <p:cNvSpPr>
            <a:spLocks noGrp="1" noChangeArrowheads="1"/>
          </p:cNvSpPr>
          <p:nvPr>
            <p:ph type="title"/>
          </p:nvPr>
        </p:nvSpPr>
        <p:spPr bwMode="auto">
          <a:xfrm>
            <a:off x="2362200" y="152400"/>
            <a:ext cx="4495800" cy="685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3076" name="Rectangle 3"/>
          <p:cNvSpPr>
            <a:spLocks noGrp="1" noChangeArrowheads="1"/>
          </p:cNvSpPr>
          <p:nvPr>
            <p:ph type="body" idx="1"/>
          </p:nvPr>
        </p:nvSpPr>
        <p:spPr bwMode="auto">
          <a:xfrm>
            <a:off x="468313" y="1052513"/>
            <a:ext cx="8207375" cy="50403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0"/>
            <a:r>
              <a:rPr lang="zh-CN" altLang="en-US" smtClean="0"/>
              <a:t>第二级</a:t>
            </a:r>
          </a:p>
          <a:p>
            <a:pPr lvl="0"/>
            <a:r>
              <a:rPr lang="zh-CN" altLang="en-US" smtClean="0"/>
              <a:t>第三级</a:t>
            </a:r>
          </a:p>
          <a:p>
            <a:pPr lvl="0"/>
            <a:r>
              <a:rPr lang="zh-CN" altLang="en-US" smtClean="0"/>
              <a:t>第四级</a:t>
            </a:r>
          </a:p>
          <a:p>
            <a:pPr lvl="0"/>
            <a:r>
              <a:rPr lang="zh-CN" altLang="en-US" smtClean="0"/>
              <a:t>第五级</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kumimoji="0" smtClean="0">
                <a:latin typeface="+mn-lt"/>
                <a:ea typeface="宋体" pitchFamily="2" charset="-122"/>
              </a:defRPr>
            </a:lvl1pPr>
          </a:lstStyle>
          <a:p>
            <a:pPr>
              <a:defRPr/>
            </a:pPr>
            <a:endParaRPr lang="en-US" altLang="zh-CN"/>
          </a:p>
        </p:txBody>
      </p:sp>
      <p:sp>
        <p:nvSpPr>
          <p:cNvPr id="1030" name="Rectangle 6"/>
          <p:cNvSpPr>
            <a:spLocks noGrp="1" noChangeArrowheads="1"/>
          </p:cNvSpPr>
          <p:nvPr>
            <p:ph type="sldNum" sz="quarter" idx="4"/>
          </p:nvPr>
        </p:nvSpPr>
        <p:spPr bwMode="auto">
          <a:xfrm>
            <a:off x="6740525" y="333375"/>
            <a:ext cx="20574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kumimoji="0" smtClean="0">
                <a:solidFill>
                  <a:schemeClr val="bg1"/>
                </a:solidFill>
                <a:latin typeface="+mn-lt"/>
                <a:ea typeface="宋体" pitchFamily="2" charset="-122"/>
              </a:defRPr>
            </a:lvl1pPr>
          </a:lstStyle>
          <a:p>
            <a:pPr>
              <a:defRPr/>
            </a:pPr>
            <a:fld id="{3D2F82F9-BDDF-43CE-A390-855FBC2DB682}" type="slidenum">
              <a:rPr lang="zh-CN" altLang="en-US"/>
              <a:pPr>
                <a:defRPr/>
              </a:pPr>
              <a:t>‹#›</a:t>
            </a:fld>
            <a:endParaRPr lang="en-US" altLang="zh-CN"/>
          </a:p>
        </p:txBody>
      </p:sp>
      <p:sp>
        <p:nvSpPr>
          <p:cNvPr id="1032" name="Line 8"/>
          <p:cNvSpPr>
            <a:spLocks noChangeShapeType="1"/>
          </p:cNvSpPr>
          <p:nvPr userDrawn="1"/>
        </p:nvSpPr>
        <p:spPr bwMode="ltGray">
          <a:xfrm>
            <a:off x="457200" y="762000"/>
            <a:ext cx="8305800" cy="0"/>
          </a:xfrm>
          <a:prstGeom prst="line">
            <a:avLst/>
          </a:prstGeom>
          <a:noFill/>
          <a:ln w="28575">
            <a:solidFill>
              <a:srgbClr val="003399"/>
            </a:solidFill>
            <a:round/>
            <a:headEnd type="none" w="sm" len="sm"/>
            <a:tailEnd type="none" w="sm" len="sm"/>
          </a:ln>
          <a:effectLst/>
        </p:spPr>
        <p:txBody>
          <a:bodyPr wrap="none" anchor="ctr"/>
          <a:lstStyle/>
          <a:p>
            <a:pPr>
              <a:defRPr/>
            </a:pPr>
            <a:endParaRPr lang="zh-CN" altLang="en-US"/>
          </a:p>
        </p:txBody>
      </p:sp>
      <p:sp>
        <p:nvSpPr>
          <p:cNvPr id="1033" name="Line 9"/>
          <p:cNvSpPr>
            <a:spLocks noChangeShapeType="1"/>
          </p:cNvSpPr>
          <p:nvPr userDrawn="1"/>
        </p:nvSpPr>
        <p:spPr bwMode="ltGray">
          <a:xfrm flipV="1">
            <a:off x="381000" y="6248400"/>
            <a:ext cx="8382000" cy="0"/>
          </a:xfrm>
          <a:prstGeom prst="line">
            <a:avLst/>
          </a:prstGeom>
          <a:noFill/>
          <a:ln w="28575">
            <a:solidFill>
              <a:srgbClr val="003399"/>
            </a:solidFill>
            <a:round/>
            <a:headEnd type="none" w="sm" len="sm"/>
            <a:tailEnd type="none" w="sm" len="sm"/>
          </a:ln>
          <a:effectLst/>
        </p:spPr>
        <p:txBody>
          <a:bodyPr wrap="none" anchor="ctr"/>
          <a:lstStyle/>
          <a:p>
            <a:pPr>
              <a:defRPr/>
            </a:pPr>
            <a:endParaRPr lang="zh-CN" altLang="en-US"/>
          </a:p>
        </p:txBody>
      </p:sp>
      <p:sp>
        <p:nvSpPr>
          <p:cNvPr id="1039" name="Text Box 15"/>
          <p:cNvSpPr txBox="1">
            <a:spLocks noChangeArrowheads="1"/>
          </p:cNvSpPr>
          <p:nvPr userDrawn="1"/>
        </p:nvSpPr>
        <p:spPr bwMode="auto">
          <a:xfrm>
            <a:off x="4356100" y="6381750"/>
            <a:ext cx="4392613" cy="304800"/>
          </a:xfrm>
          <a:prstGeom prst="rect">
            <a:avLst/>
          </a:prstGeom>
          <a:noFill/>
          <a:ln w="12700">
            <a:noFill/>
            <a:miter lim="800000"/>
            <a:headEnd/>
            <a:tailEnd/>
          </a:ln>
          <a:effectLst/>
        </p:spPr>
        <p:txBody>
          <a:bodyPr>
            <a:spAutoFit/>
          </a:bodyPr>
          <a:lstStyle/>
          <a:p>
            <a:pPr>
              <a:spcBef>
                <a:spcPct val="50000"/>
              </a:spcBef>
              <a:defRPr/>
            </a:pPr>
            <a:r>
              <a:rPr lang="en-US" altLang="zh-CN" i="1">
                <a:latin typeface="Times New Roman" pitchFamily="18" charset="0"/>
              </a:rPr>
              <a:t>Shanghai University of Finance and Economics, HR</a:t>
            </a:r>
          </a:p>
        </p:txBody>
      </p:sp>
    </p:spTree>
  </p:cSld>
  <p:clrMap bg1="lt1" tx1="dk1" bg2="lt2" tx2="dk2" accent1="accent1" accent2="accent2" accent3="accent3" accent4="accent4" accent5="accent5" accent6="accent6" hlink="hlink" folHlink="folHlink"/>
  <p:sldLayoutIdLst>
    <p:sldLayoutId id="2147483671"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hf hdr="0" ftr="0" dt="0"/>
  <p:txStyles>
    <p:titleStyle>
      <a:lvl1pPr algn="ctr" rtl="0" eaLnBrk="0" fontAlgn="base" hangingPunct="0">
        <a:spcBef>
          <a:spcPct val="0"/>
        </a:spcBef>
        <a:spcAft>
          <a:spcPct val="0"/>
        </a:spcAft>
        <a:defRPr kumimoji="1" sz="2400">
          <a:solidFill>
            <a:schemeClr val="tx1"/>
          </a:solidFill>
          <a:latin typeface="+mj-lt"/>
          <a:ea typeface="+mj-ea"/>
          <a:cs typeface="+mj-cs"/>
        </a:defRPr>
      </a:lvl1pPr>
      <a:lvl2pPr algn="ctr" rtl="0" eaLnBrk="0" fontAlgn="base" hangingPunct="0">
        <a:spcBef>
          <a:spcPct val="0"/>
        </a:spcBef>
        <a:spcAft>
          <a:spcPct val="0"/>
        </a:spcAft>
        <a:defRPr kumimoji="1" sz="2400">
          <a:solidFill>
            <a:schemeClr val="tx1"/>
          </a:solidFill>
          <a:latin typeface="Times New Roman" pitchFamily="18" charset="0"/>
          <a:ea typeface="黑体" pitchFamily="49" charset="-122"/>
        </a:defRPr>
      </a:lvl2pPr>
      <a:lvl3pPr algn="ctr" rtl="0" eaLnBrk="0" fontAlgn="base" hangingPunct="0">
        <a:spcBef>
          <a:spcPct val="0"/>
        </a:spcBef>
        <a:spcAft>
          <a:spcPct val="0"/>
        </a:spcAft>
        <a:defRPr kumimoji="1" sz="2400">
          <a:solidFill>
            <a:schemeClr val="tx1"/>
          </a:solidFill>
          <a:latin typeface="Times New Roman" pitchFamily="18" charset="0"/>
          <a:ea typeface="黑体" pitchFamily="49" charset="-122"/>
        </a:defRPr>
      </a:lvl3pPr>
      <a:lvl4pPr algn="ctr" rtl="0" eaLnBrk="0" fontAlgn="base" hangingPunct="0">
        <a:spcBef>
          <a:spcPct val="0"/>
        </a:spcBef>
        <a:spcAft>
          <a:spcPct val="0"/>
        </a:spcAft>
        <a:defRPr kumimoji="1" sz="2400">
          <a:solidFill>
            <a:schemeClr val="tx1"/>
          </a:solidFill>
          <a:latin typeface="Times New Roman" pitchFamily="18" charset="0"/>
          <a:ea typeface="黑体" pitchFamily="49" charset="-122"/>
        </a:defRPr>
      </a:lvl4pPr>
      <a:lvl5pPr algn="ctr" rtl="0" eaLnBrk="0" fontAlgn="base" hangingPunct="0">
        <a:spcBef>
          <a:spcPct val="0"/>
        </a:spcBef>
        <a:spcAft>
          <a:spcPct val="0"/>
        </a:spcAft>
        <a:defRPr kumimoji="1" sz="2400">
          <a:solidFill>
            <a:schemeClr val="tx1"/>
          </a:solidFill>
          <a:latin typeface="Times New Roman" pitchFamily="18" charset="0"/>
          <a:ea typeface="黑体" pitchFamily="49" charset="-122"/>
        </a:defRPr>
      </a:lvl5pPr>
      <a:lvl6pPr marL="457200" algn="ctr" rtl="0" fontAlgn="base">
        <a:spcBef>
          <a:spcPct val="0"/>
        </a:spcBef>
        <a:spcAft>
          <a:spcPct val="0"/>
        </a:spcAft>
        <a:defRPr kumimoji="1" sz="2400">
          <a:solidFill>
            <a:schemeClr val="tx1"/>
          </a:solidFill>
          <a:latin typeface="Times New Roman" pitchFamily="18" charset="0"/>
          <a:ea typeface="黑体" pitchFamily="49" charset="-122"/>
        </a:defRPr>
      </a:lvl6pPr>
      <a:lvl7pPr marL="914400" algn="ctr" rtl="0" fontAlgn="base">
        <a:spcBef>
          <a:spcPct val="0"/>
        </a:spcBef>
        <a:spcAft>
          <a:spcPct val="0"/>
        </a:spcAft>
        <a:defRPr kumimoji="1" sz="2400">
          <a:solidFill>
            <a:schemeClr val="tx1"/>
          </a:solidFill>
          <a:latin typeface="Times New Roman" pitchFamily="18" charset="0"/>
          <a:ea typeface="黑体" pitchFamily="49" charset="-122"/>
        </a:defRPr>
      </a:lvl7pPr>
      <a:lvl8pPr marL="1371600" algn="ctr" rtl="0" fontAlgn="base">
        <a:spcBef>
          <a:spcPct val="0"/>
        </a:spcBef>
        <a:spcAft>
          <a:spcPct val="0"/>
        </a:spcAft>
        <a:defRPr kumimoji="1" sz="2400">
          <a:solidFill>
            <a:schemeClr val="tx1"/>
          </a:solidFill>
          <a:latin typeface="Times New Roman" pitchFamily="18" charset="0"/>
          <a:ea typeface="黑体" pitchFamily="49" charset="-122"/>
        </a:defRPr>
      </a:lvl8pPr>
      <a:lvl9pPr marL="1828800" algn="ctr" rtl="0" fontAlgn="base">
        <a:spcBef>
          <a:spcPct val="0"/>
        </a:spcBef>
        <a:spcAft>
          <a:spcPct val="0"/>
        </a:spcAft>
        <a:defRPr kumimoji="1" sz="2400">
          <a:solidFill>
            <a:schemeClr val="tx1"/>
          </a:solidFill>
          <a:latin typeface="Times New Roman" pitchFamily="18" charset="0"/>
          <a:ea typeface="黑体" pitchFamily="49" charset="-122"/>
        </a:defRPr>
      </a:lvl9pPr>
    </p:titleStyle>
    <p:bodyStyle>
      <a:lvl1pPr indent="387350" algn="l" rtl="0" eaLnBrk="0" fontAlgn="base" hangingPunct="0">
        <a:spcBef>
          <a:spcPct val="0"/>
        </a:spcBef>
        <a:spcAft>
          <a:spcPct val="0"/>
        </a:spcAft>
        <a:buClr>
          <a:srgbClr val="990000"/>
        </a:buClr>
        <a:buFont typeface="Wingdings" pitchFamily="2" charset="2"/>
        <a:buChar char="X"/>
        <a:defRPr kumimoji="1" sz="2000">
          <a:solidFill>
            <a:schemeClr val="tx1"/>
          </a:solidFill>
          <a:latin typeface="+mn-lt"/>
          <a:ea typeface="+mn-ea"/>
          <a:cs typeface="+mn-cs"/>
        </a:defRPr>
      </a:lvl1pPr>
      <a:lvl2pPr marL="863600" indent="-285750" algn="l" rtl="0" eaLnBrk="0" fontAlgn="base" hangingPunct="0">
        <a:spcBef>
          <a:spcPct val="20000"/>
        </a:spcBef>
        <a:spcAft>
          <a:spcPct val="0"/>
        </a:spcAft>
        <a:buChar char="–"/>
        <a:defRPr kumimoji="1" sz="2800">
          <a:solidFill>
            <a:schemeClr val="tx1"/>
          </a:solidFill>
          <a:latin typeface="+mn-lt"/>
          <a:ea typeface="宋体" pitchFamily="2" charset="-122"/>
        </a:defRPr>
      </a:lvl2pPr>
      <a:lvl3pPr marL="1282700" indent="-228600" algn="l" rtl="0" eaLnBrk="0" fontAlgn="base" hangingPunct="0">
        <a:spcBef>
          <a:spcPct val="20000"/>
        </a:spcBef>
        <a:spcAft>
          <a:spcPct val="0"/>
        </a:spcAft>
        <a:buChar char="•"/>
        <a:defRPr kumimoji="1" sz="2400">
          <a:solidFill>
            <a:schemeClr val="tx1"/>
          </a:solidFill>
          <a:latin typeface="+mn-lt"/>
          <a:ea typeface="宋体" pitchFamily="2" charset="-122"/>
        </a:defRPr>
      </a:lvl3pPr>
      <a:lvl4pPr marL="1701800" indent="-228600" algn="l" rtl="0" eaLnBrk="0" fontAlgn="base" hangingPunct="0">
        <a:spcBef>
          <a:spcPct val="20000"/>
        </a:spcBef>
        <a:spcAft>
          <a:spcPct val="0"/>
        </a:spcAft>
        <a:buChar char="–"/>
        <a:defRPr kumimoji="1" sz="2000">
          <a:solidFill>
            <a:schemeClr val="tx1"/>
          </a:solidFill>
          <a:latin typeface="+mn-lt"/>
          <a:ea typeface="宋体" pitchFamily="2" charset="-122"/>
        </a:defRPr>
      </a:lvl4pPr>
      <a:lvl5pPr marL="2120900" indent="-228600" algn="l" rtl="0" eaLnBrk="0" fontAlgn="base" hangingPunct="0">
        <a:spcBef>
          <a:spcPct val="20000"/>
        </a:spcBef>
        <a:spcAft>
          <a:spcPct val="0"/>
        </a:spcAft>
        <a:buChar char="»"/>
        <a:defRPr kumimoji="1" sz="2000">
          <a:solidFill>
            <a:schemeClr val="tx1"/>
          </a:solidFill>
          <a:latin typeface="+mn-lt"/>
          <a:ea typeface="宋体" pitchFamily="2" charset="-122"/>
        </a:defRPr>
      </a:lvl5pPr>
      <a:lvl6pPr marL="2578100" indent="-228600" algn="l" rtl="0" fontAlgn="base">
        <a:spcBef>
          <a:spcPct val="20000"/>
        </a:spcBef>
        <a:spcAft>
          <a:spcPct val="0"/>
        </a:spcAft>
        <a:buChar char="»"/>
        <a:defRPr kumimoji="1" sz="2000">
          <a:solidFill>
            <a:schemeClr val="tx1"/>
          </a:solidFill>
          <a:latin typeface="+mn-lt"/>
          <a:ea typeface="宋体" pitchFamily="2" charset="-122"/>
        </a:defRPr>
      </a:lvl6pPr>
      <a:lvl7pPr marL="3035300" indent="-228600" algn="l" rtl="0" fontAlgn="base">
        <a:spcBef>
          <a:spcPct val="20000"/>
        </a:spcBef>
        <a:spcAft>
          <a:spcPct val="0"/>
        </a:spcAft>
        <a:buChar char="»"/>
        <a:defRPr kumimoji="1" sz="2000">
          <a:solidFill>
            <a:schemeClr val="tx1"/>
          </a:solidFill>
          <a:latin typeface="+mn-lt"/>
          <a:ea typeface="宋体" pitchFamily="2" charset="-122"/>
        </a:defRPr>
      </a:lvl7pPr>
      <a:lvl8pPr marL="3492500" indent="-228600" algn="l" rtl="0" fontAlgn="base">
        <a:spcBef>
          <a:spcPct val="20000"/>
        </a:spcBef>
        <a:spcAft>
          <a:spcPct val="0"/>
        </a:spcAft>
        <a:buChar char="»"/>
        <a:defRPr kumimoji="1" sz="2000">
          <a:solidFill>
            <a:schemeClr val="tx1"/>
          </a:solidFill>
          <a:latin typeface="+mn-lt"/>
          <a:ea typeface="宋体" pitchFamily="2" charset="-122"/>
        </a:defRPr>
      </a:lvl8pPr>
      <a:lvl9pPr marL="3949700" indent="-228600" algn="l" rtl="0" fontAlgn="base">
        <a:spcBef>
          <a:spcPct val="20000"/>
        </a:spcBef>
        <a:spcAft>
          <a:spcPct val="0"/>
        </a:spcAft>
        <a:buChar char="»"/>
        <a:defRPr kumimoji="1"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4"/>
          <p:cNvSpPr>
            <a:spLocks noGrp="1"/>
          </p:cNvSpPr>
          <p:nvPr>
            <p:ph type="sldNum" sz="quarter" idx="11"/>
          </p:nvPr>
        </p:nvSpPr>
        <p:spPr/>
        <p:txBody>
          <a:bodyPr/>
          <a:lstStyle/>
          <a:p>
            <a:pPr>
              <a:defRPr/>
            </a:pPr>
            <a:fld id="{7B221CAE-9ED0-4BE7-8297-C4172AB60C87}" type="slidenum">
              <a:rPr lang="zh-CN" altLang="en-US"/>
              <a:pPr>
                <a:defRPr/>
              </a:pPr>
              <a:t>1</a:t>
            </a:fld>
            <a:endParaRPr lang="en-US" altLang="zh-CN"/>
          </a:p>
        </p:txBody>
      </p:sp>
      <p:sp>
        <p:nvSpPr>
          <p:cNvPr id="5123" name="Text Box 4"/>
          <p:cNvSpPr txBox="1">
            <a:spLocks noChangeArrowheads="1"/>
          </p:cNvSpPr>
          <p:nvPr/>
        </p:nvSpPr>
        <p:spPr bwMode="auto">
          <a:xfrm>
            <a:off x="468313" y="1757363"/>
            <a:ext cx="8280400" cy="2052637"/>
          </a:xfrm>
          <a:prstGeom prst="rect">
            <a:avLst/>
          </a:prstGeom>
          <a:noFill/>
          <a:ln w="9525">
            <a:noFill/>
            <a:miter lim="800000"/>
            <a:headEnd/>
            <a:tailEnd/>
          </a:ln>
        </p:spPr>
        <p:txBody>
          <a:bodyPr>
            <a:spAutoFit/>
          </a:bodyPr>
          <a:lstStyle/>
          <a:p>
            <a:pPr>
              <a:spcBef>
                <a:spcPct val="20000"/>
              </a:spcBef>
            </a:pPr>
            <a:endParaRPr lang="zh-CN" altLang="en-US" sz="3200" b="1">
              <a:solidFill>
                <a:schemeClr val="tx2"/>
              </a:solidFill>
              <a:latin typeface="Monotype Corsiva" pitchFamily="66" charset="0"/>
              <a:ea typeface="华文行楷" pitchFamily="2" charset="-122"/>
            </a:endParaRPr>
          </a:p>
          <a:p>
            <a:pPr>
              <a:spcBef>
                <a:spcPct val="20000"/>
              </a:spcBef>
            </a:pPr>
            <a:r>
              <a:rPr lang="zh-CN" altLang="en-US" sz="4400" b="1"/>
              <a:t>第二章 偿债能力和资本结构分析</a:t>
            </a:r>
            <a:endParaRPr lang="zh-CN" altLang="en-US" sz="4400" b="1">
              <a:solidFill>
                <a:schemeClr val="tx2"/>
              </a:solidFill>
              <a:latin typeface="Times New Roman" pitchFamily="18" charset="0"/>
            </a:endParaRPr>
          </a:p>
          <a:p>
            <a:pPr algn="l"/>
            <a:r>
              <a:rPr lang="zh-CN" altLang="en-US" sz="4400" b="1">
                <a:solidFill>
                  <a:schemeClr val="tx2"/>
                </a:solidFill>
                <a:latin typeface="Times New Roman" pitchFamily="18" charset="0"/>
              </a:rPr>
              <a:t>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5FEF8EC0-5E1E-4DA9-AD56-30EE61106A4F}" type="slidenum">
              <a:rPr lang="zh-CN" altLang="en-US"/>
              <a:pPr>
                <a:defRPr/>
              </a:pPr>
              <a:t>10</a:t>
            </a:fld>
            <a:endParaRPr lang="en-US" altLang="zh-CN"/>
          </a:p>
        </p:txBody>
      </p:sp>
      <p:sp>
        <p:nvSpPr>
          <p:cNvPr id="14339" name="Rectangle 2"/>
          <p:cNvSpPr>
            <a:spLocks noGrp="1" noChangeArrowheads="1"/>
          </p:cNvSpPr>
          <p:nvPr>
            <p:ph type="title"/>
          </p:nvPr>
        </p:nvSpPr>
        <p:spPr/>
        <p:txBody>
          <a:bodyPr/>
          <a:lstStyle/>
          <a:p>
            <a:pPr eaLnBrk="1" hangingPunct="1"/>
            <a:r>
              <a:rPr lang="zh-CN" altLang="en-US" smtClean="0"/>
              <a:t>短期偿债能力分析</a:t>
            </a:r>
          </a:p>
        </p:txBody>
      </p:sp>
      <p:sp>
        <p:nvSpPr>
          <p:cNvPr id="14340" name="Rectangle 3"/>
          <p:cNvSpPr>
            <a:spLocks noGrp="1" noChangeArrowheads="1"/>
          </p:cNvSpPr>
          <p:nvPr>
            <p:ph type="body" idx="1"/>
          </p:nvPr>
        </p:nvSpPr>
        <p:spPr/>
        <p:txBody>
          <a:bodyPr/>
          <a:lstStyle/>
          <a:p>
            <a:pPr eaLnBrk="1" hangingPunct="1">
              <a:lnSpc>
                <a:spcPct val="115000"/>
              </a:lnSpc>
            </a:pPr>
            <a:r>
              <a:rPr lang="en-US" altLang="zh-CN" sz="2200" dirty="0" smtClean="0"/>
              <a:t>3</a:t>
            </a:r>
            <a:r>
              <a:rPr lang="zh-CN" altLang="en-US" sz="2200" dirty="0" smtClean="0"/>
              <a:t>．速动资产中包含了流动性较差的应收账款，使速动比率所反映的偿债能力受到影响，特别是当速动资产中含有大量不良应收账款时，必然会减弱企业的短期偿债能力。因此，应收账款的变现能力是影响速动比率的重要因素，在分析时可结合应收账款周转率、坏账准备计提政策等因素一起考虑。</a:t>
            </a:r>
          </a:p>
          <a:p>
            <a:pPr eaLnBrk="1" hangingPunct="1">
              <a:lnSpc>
                <a:spcPct val="115000"/>
              </a:lnSpc>
            </a:pPr>
            <a:r>
              <a:rPr lang="en-US" altLang="zh-CN" sz="2200" dirty="0" smtClean="0"/>
              <a:t>4</a:t>
            </a:r>
            <a:r>
              <a:rPr lang="zh-CN" altLang="en-US" sz="2200" dirty="0" smtClean="0"/>
              <a:t>．速动资产中各种预付账项及待摊费用的变现能力也很差，同样对偿债能力造成影响。</a:t>
            </a: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1DA03097-7075-4F78-A47F-B4C42EA49108}" type="slidenum">
              <a:rPr lang="zh-CN" altLang="en-US"/>
              <a:pPr>
                <a:defRPr/>
              </a:pPr>
              <a:t>11</a:t>
            </a:fld>
            <a:endParaRPr lang="en-US" altLang="zh-CN"/>
          </a:p>
        </p:txBody>
      </p:sp>
      <p:sp>
        <p:nvSpPr>
          <p:cNvPr id="15363" name="Rectangle 2"/>
          <p:cNvSpPr>
            <a:spLocks noGrp="1" noChangeArrowheads="1"/>
          </p:cNvSpPr>
          <p:nvPr>
            <p:ph type="title"/>
          </p:nvPr>
        </p:nvSpPr>
        <p:spPr/>
        <p:txBody>
          <a:bodyPr/>
          <a:lstStyle/>
          <a:p>
            <a:pPr eaLnBrk="1" hangingPunct="1"/>
            <a:r>
              <a:rPr lang="zh-CN" altLang="en-US" smtClean="0"/>
              <a:t>短期偿债能力分析</a:t>
            </a:r>
          </a:p>
        </p:txBody>
      </p:sp>
      <p:sp>
        <p:nvSpPr>
          <p:cNvPr id="15364" name="Rectangle 3"/>
          <p:cNvSpPr>
            <a:spLocks noGrp="1" noChangeArrowheads="1"/>
          </p:cNvSpPr>
          <p:nvPr>
            <p:ph type="body" idx="1"/>
          </p:nvPr>
        </p:nvSpPr>
        <p:spPr/>
        <p:txBody>
          <a:bodyPr/>
          <a:lstStyle/>
          <a:p>
            <a:pPr eaLnBrk="1" hangingPunct="1"/>
            <a:r>
              <a:rPr lang="zh-CN" altLang="en-US" sz="2400" smtClean="0"/>
              <a:t>保守速动比率也称超动比率，是保守速动资产与流动负债的比值。保守速动资产一般是指货币资金、交易性金融资产（或短期投资）、应收账款和应收票据的总和。</a:t>
            </a:r>
          </a:p>
          <a:p>
            <a:pPr eaLnBrk="1" hangingPunct="1"/>
            <a:endParaRPr lang="zh-CN" altLang="en-US" sz="2400" smtClean="0"/>
          </a:p>
          <a:p>
            <a:pPr eaLnBrk="1" hangingPunct="1"/>
            <a:r>
              <a:rPr lang="zh-CN" altLang="en-US" sz="2400" smtClean="0"/>
              <a:t>该比率的计算公式如下：</a:t>
            </a:r>
          </a:p>
          <a:p>
            <a:pPr eaLnBrk="1" hangingPunct="1"/>
            <a:r>
              <a:rPr lang="zh-CN" altLang="en-US" sz="2400" smtClean="0">
                <a:solidFill>
                  <a:srgbClr val="FF0066"/>
                </a:solidFill>
              </a:rPr>
              <a:t>保守速动比率</a:t>
            </a:r>
            <a:r>
              <a:rPr lang="en-US" altLang="zh-CN" sz="2400" smtClean="0">
                <a:solidFill>
                  <a:srgbClr val="FF0066"/>
                </a:solidFill>
              </a:rPr>
              <a:t>=</a:t>
            </a:r>
            <a:r>
              <a:rPr lang="zh-CN" altLang="en-US" sz="2400" smtClean="0">
                <a:solidFill>
                  <a:srgbClr val="FF0066"/>
                </a:solidFill>
              </a:rPr>
              <a:t>（货币资金＋交易性金融资产＋应收账款</a:t>
            </a:r>
            <a:r>
              <a:rPr lang="en-US" altLang="zh-CN" sz="2400" smtClean="0">
                <a:solidFill>
                  <a:srgbClr val="FF0066"/>
                </a:solidFill>
              </a:rPr>
              <a:t>+</a:t>
            </a:r>
            <a:r>
              <a:rPr lang="zh-CN" altLang="en-US" sz="2400" smtClean="0">
                <a:solidFill>
                  <a:srgbClr val="FF0066"/>
                </a:solidFill>
              </a:rPr>
              <a:t>应收票据）</a:t>
            </a:r>
            <a:r>
              <a:rPr lang="en-US" altLang="zh-CN" sz="2400" smtClean="0">
                <a:solidFill>
                  <a:srgbClr val="FF0066"/>
                </a:solidFill>
              </a:rPr>
              <a:t>÷</a:t>
            </a:r>
            <a:r>
              <a:rPr lang="zh-CN" altLang="en-US" sz="2400" smtClean="0">
                <a:solidFill>
                  <a:srgbClr val="FF0066"/>
                </a:solidFill>
              </a:rPr>
              <a:t>流动负债</a:t>
            </a:r>
          </a:p>
          <a:p>
            <a:pPr eaLnBrk="1" hangingPunct="1"/>
            <a:endParaRPr lang="zh-CN" altLang="en-US" sz="2400" smtClean="0">
              <a:solidFill>
                <a:srgbClr val="FF0066"/>
              </a:solidFill>
            </a:endParaRPr>
          </a:p>
          <a:p>
            <a:pPr eaLnBrk="1" hangingPunct="1"/>
            <a:r>
              <a:rPr lang="zh-CN" altLang="en-US" sz="2400" smtClean="0"/>
              <a:t>保守速动比率在计算时，由于扣除了存货以及流动资产中一些与当期现金流量无关的项目如待摊费用、预付账款等，增强了对短期偿债的分析能力。保守速动比率值越高，偿债能力越强，但比值过高也不好。</a:t>
            </a: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E75DFC39-AC5E-48D5-AA08-C146931B763B}" type="slidenum">
              <a:rPr lang="zh-CN" altLang="en-US"/>
              <a:pPr>
                <a:defRPr/>
              </a:pPr>
              <a:t>12</a:t>
            </a:fld>
            <a:endParaRPr lang="en-US" altLang="zh-CN"/>
          </a:p>
        </p:txBody>
      </p:sp>
      <p:sp>
        <p:nvSpPr>
          <p:cNvPr id="16387" name="Rectangle 2"/>
          <p:cNvSpPr>
            <a:spLocks noGrp="1" noChangeArrowheads="1"/>
          </p:cNvSpPr>
          <p:nvPr>
            <p:ph type="title"/>
          </p:nvPr>
        </p:nvSpPr>
        <p:spPr/>
        <p:txBody>
          <a:bodyPr/>
          <a:lstStyle/>
          <a:p>
            <a:pPr eaLnBrk="1" hangingPunct="1"/>
            <a:r>
              <a:rPr lang="zh-CN" altLang="en-US" smtClean="0"/>
              <a:t>短期偿债能力分析</a:t>
            </a:r>
          </a:p>
        </p:txBody>
      </p:sp>
      <p:sp>
        <p:nvSpPr>
          <p:cNvPr id="16388" name="Rectangle 3"/>
          <p:cNvSpPr>
            <a:spLocks noGrp="1" noChangeArrowheads="1"/>
          </p:cNvSpPr>
          <p:nvPr>
            <p:ph type="body" idx="1"/>
          </p:nvPr>
        </p:nvSpPr>
        <p:spPr/>
        <p:txBody>
          <a:bodyPr/>
          <a:lstStyle/>
          <a:p>
            <a:pPr eaLnBrk="1" hangingPunct="1"/>
            <a:r>
              <a:rPr lang="zh-CN" altLang="en-US" sz="2400" smtClean="0">
                <a:solidFill>
                  <a:schemeClr val="accent1"/>
                </a:solidFill>
              </a:rPr>
              <a:t>现金比率</a:t>
            </a:r>
            <a:r>
              <a:rPr lang="zh-CN" altLang="en-US" sz="2400" smtClean="0"/>
              <a:t>是现金类资产与流动负债的比值，现金类资产是指货币资金和交易性金融资产（或短期投资），这两项资产的特点是随时可以变现。现金比率的计算公式如下：</a:t>
            </a:r>
          </a:p>
          <a:p>
            <a:pPr eaLnBrk="1" hangingPunct="1"/>
            <a:r>
              <a:rPr lang="zh-CN" altLang="en-US" sz="2400" smtClean="0">
                <a:solidFill>
                  <a:srgbClr val="FF0066"/>
                </a:solidFill>
              </a:rPr>
              <a:t>现金比率＝</a:t>
            </a:r>
            <a:r>
              <a:rPr lang="en-US" altLang="zh-CN" sz="2400" smtClean="0">
                <a:solidFill>
                  <a:srgbClr val="FF0066"/>
                </a:solidFill>
              </a:rPr>
              <a:t>(</a:t>
            </a:r>
            <a:r>
              <a:rPr lang="zh-CN" altLang="en-US" sz="2400" smtClean="0">
                <a:solidFill>
                  <a:srgbClr val="FF0066"/>
                </a:solidFill>
              </a:rPr>
              <a:t>货币资金＋交易性金融资产</a:t>
            </a:r>
            <a:r>
              <a:rPr lang="en-US" altLang="zh-CN" sz="2400" smtClean="0">
                <a:solidFill>
                  <a:srgbClr val="FF0066"/>
                </a:solidFill>
              </a:rPr>
              <a:t>)÷</a:t>
            </a:r>
            <a:r>
              <a:rPr lang="zh-CN" altLang="en-US" sz="2400" smtClean="0">
                <a:solidFill>
                  <a:srgbClr val="FF0066"/>
                </a:solidFill>
              </a:rPr>
              <a:t>流动负债</a:t>
            </a:r>
          </a:p>
          <a:p>
            <a:pPr eaLnBrk="1" hangingPunct="1"/>
            <a:endParaRPr lang="zh-CN" altLang="en-US" sz="2400" smtClean="0">
              <a:solidFill>
                <a:srgbClr val="FF0066"/>
              </a:solidFill>
            </a:endParaRPr>
          </a:p>
          <a:p>
            <a:pPr eaLnBrk="1" hangingPunct="1"/>
            <a:r>
              <a:rPr lang="zh-CN" altLang="en-US" sz="2400" smtClean="0"/>
              <a:t>现金比率反映企业的即时付现能力，也就是对流动负债随时可以支付的能力。该比率值越高，偿债能力越强，但是同时也说明企业的资金使用不佳，资金结构不合理，因为现金是企业收益率最低的资产。</a:t>
            </a: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546A0FB8-2899-4485-9F87-837F64C45C82}" type="slidenum">
              <a:rPr lang="zh-CN" altLang="en-US"/>
              <a:pPr>
                <a:defRPr/>
              </a:pPr>
              <a:t>13</a:t>
            </a:fld>
            <a:endParaRPr lang="en-US" altLang="zh-CN"/>
          </a:p>
        </p:txBody>
      </p:sp>
      <p:sp>
        <p:nvSpPr>
          <p:cNvPr id="17411" name="Rectangle 2"/>
          <p:cNvSpPr>
            <a:spLocks noGrp="1" noChangeArrowheads="1"/>
          </p:cNvSpPr>
          <p:nvPr>
            <p:ph type="title"/>
          </p:nvPr>
        </p:nvSpPr>
        <p:spPr/>
        <p:txBody>
          <a:bodyPr/>
          <a:lstStyle/>
          <a:p>
            <a:pPr eaLnBrk="1" hangingPunct="1"/>
            <a:r>
              <a:rPr lang="zh-CN" altLang="en-US" smtClean="0"/>
              <a:t>短期偿债能力分析</a:t>
            </a:r>
          </a:p>
        </p:txBody>
      </p:sp>
      <p:sp>
        <p:nvSpPr>
          <p:cNvPr id="17412" name="Rectangle 3"/>
          <p:cNvSpPr>
            <a:spLocks noGrp="1" noChangeArrowheads="1"/>
          </p:cNvSpPr>
          <p:nvPr>
            <p:ph type="body" idx="1"/>
          </p:nvPr>
        </p:nvSpPr>
        <p:spPr/>
        <p:txBody>
          <a:bodyPr/>
          <a:lstStyle/>
          <a:p>
            <a:pPr eaLnBrk="1" hangingPunct="1">
              <a:lnSpc>
                <a:spcPct val="110000"/>
              </a:lnSpc>
            </a:pPr>
            <a:r>
              <a:rPr lang="zh-CN" altLang="en-US" smtClean="0"/>
              <a:t>在上述现金比率的基础上，还可以得到</a:t>
            </a:r>
            <a:r>
              <a:rPr lang="zh-CN" altLang="en-US" smtClean="0">
                <a:solidFill>
                  <a:srgbClr val="0033CC"/>
                </a:solidFill>
              </a:rPr>
              <a:t>现金即付比率</a:t>
            </a:r>
            <a:r>
              <a:rPr lang="zh-CN" altLang="en-US" smtClean="0"/>
              <a:t>。计算公式为：</a:t>
            </a:r>
          </a:p>
          <a:p>
            <a:pPr eaLnBrk="1" hangingPunct="1">
              <a:lnSpc>
                <a:spcPct val="110000"/>
              </a:lnSpc>
              <a:buFont typeface="Wingdings" pitchFamily="2" charset="2"/>
              <a:buNone/>
            </a:pPr>
            <a:r>
              <a:rPr lang="zh-CN" altLang="en-US" smtClean="0"/>
              <a:t>   </a:t>
            </a:r>
            <a:r>
              <a:rPr lang="zh-CN" altLang="en-US" smtClean="0">
                <a:solidFill>
                  <a:srgbClr val="00CC00"/>
                </a:solidFill>
              </a:rPr>
              <a:t>现金即付比率</a:t>
            </a:r>
            <a:r>
              <a:rPr lang="en-US" altLang="zh-CN" smtClean="0">
                <a:solidFill>
                  <a:srgbClr val="00CC00"/>
                </a:solidFill>
              </a:rPr>
              <a:t>=</a:t>
            </a:r>
            <a:r>
              <a:rPr lang="zh-CN" altLang="en-US" smtClean="0">
                <a:solidFill>
                  <a:srgbClr val="00CC00"/>
                </a:solidFill>
              </a:rPr>
              <a:t>现金类资产</a:t>
            </a:r>
            <a:r>
              <a:rPr lang="en-US" altLang="zh-CN" smtClean="0">
                <a:solidFill>
                  <a:srgbClr val="00CC00"/>
                </a:solidFill>
              </a:rPr>
              <a:t>÷</a:t>
            </a:r>
            <a:r>
              <a:rPr lang="zh-CN" altLang="en-US" smtClean="0">
                <a:solidFill>
                  <a:srgbClr val="00CC00"/>
                </a:solidFill>
              </a:rPr>
              <a:t>（流动负债</a:t>
            </a:r>
            <a:r>
              <a:rPr lang="en-US" altLang="zh-CN" smtClean="0">
                <a:solidFill>
                  <a:srgbClr val="00CC00"/>
                </a:solidFill>
              </a:rPr>
              <a:t>-</a:t>
            </a:r>
            <a:r>
              <a:rPr lang="zh-CN" altLang="en-US" smtClean="0">
                <a:solidFill>
                  <a:srgbClr val="00CC00"/>
                </a:solidFill>
              </a:rPr>
              <a:t>预收账款）</a:t>
            </a:r>
          </a:p>
          <a:p>
            <a:pPr eaLnBrk="1" hangingPunct="1">
              <a:lnSpc>
                <a:spcPct val="110000"/>
              </a:lnSpc>
            </a:pPr>
            <a:r>
              <a:rPr lang="zh-CN" altLang="en-US" smtClean="0"/>
              <a:t>在计算现金即付比率时，分子为现金类资产，分母用流动负债减去预收账款，因该款项形成的债务未来企业多以商品或劳务偿还，一般无须用现金支付。现金即付比率可作为短期偿债分析的辅助指标使用。</a:t>
            </a:r>
          </a:p>
          <a:p>
            <a:pPr eaLnBrk="1" hangingPunct="1">
              <a:lnSpc>
                <a:spcPct val="110000"/>
              </a:lnSpc>
            </a:pPr>
            <a:r>
              <a:rPr lang="zh-CN" altLang="en-US" smtClean="0">
                <a:solidFill>
                  <a:srgbClr val="0033CC"/>
                </a:solidFill>
              </a:rPr>
              <a:t>货币资金比率</a:t>
            </a:r>
            <a:r>
              <a:rPr lang="zh-CN" altLang="en-US" smtClean="0"/>
              <a:t>反映企业用货币资金偿付流动负债的能力。计算公式为：</a:t>
            </a:r>
          </a:p>
          <a:p>
            <a:pPr eaLnBrk="1" hangingPunct="1">
              <a:lnSpc>
                <a:spcPct val="110000"/>
              </a:lnSpc>
              <a:buFont typeface="Wingdings" pitchFamily="2" charset="2"/>
              <a:buNone/>
            </a:pPr>
            <a:r>
              <a:rPr lang="zh-CN" altLang="en-US" smtClean="0"/>
              <a:t>   </a:t>
            </a:r>
            <a:r>
              <a:rPr lang="zh-CN" altLang="en-US" smtClean="0">
                <a:solidFill>
                  <a:srgbClr val="00CC00"/>
                </a:solidFill>
              </a:rPr>
              <a:t>货币资金比率</a:t>
            </a:r>
            <a:r>
              <a:rPr lang="en-US" altLang="zh-CN" smtClean="0">
                <a:solidFill>
                  <a:srgbClr val="00CC00"/>
                </a:solidFill>
              </a:rPr>
              <a:t>=</a:t>
            </a:r>
            <a:r>
              <a:rPr lang="zh-CN" altLang="en-US" smtClean="0">
                <a:solidFill>
                  <a:srgbClr val="00CC00"/>
                </a:solidFill>
              </a:rPr>
              <a:t>货币资金</a:t>
            </a:r>
            <a:r>
              <a:rPr lang="en-US" altLang="zh-CN" smtClean="0">
                <a:solidFill>
                  <a:srgbClr val="00CC00"/>
                </a:solidFill>
              </a:rPr>
              <a:t>÷</a:t>
            </a:r>
            <a:r>
              <a:rPr lang="zh-CN" altLang="en-US" smtClean="0">
                <a:solidFill>
                  <a:srgbClr val="00CC00"/>
                </a:solidFill>
              </a:rPr>
              <a:t>流动负债</a:t>
            </a:r>
          </a:p>
          <a:p>
            <a:pPr eaLnBrk="1" hangingPunct="1">
              <a:lnSpc>
                <a:spcPct val="110000"/>
              </a:lnSpc>
            </a:pPr>
            <a:r>
              <a:rPr lang="zh-CN" altLang="en-US" smtClean="0"/>
              <a:t>货币资金比率的分析与上述指标分析类似。作为辅助指标，常在企业的特殊时期如破产清算、债务重组时使用才有意义。</a:t>
            </a:r>
          </a:p>
          <a:p>
            <a:pPr eaLnBrk="1" hangingPunct="1"/>
            <a:r>
              <a:rPr lang="zh-CN" altLang="en-US" smtClean="0">
                <a:solidFill>
                  <a:schemeClr val="accent2"/>
                </a:solidFill>
              </a:rPr>
              <a:t>存货信赖度</a:t>
            </a:r>
            <a:r>
              <a:rPr lang="zh-CN" altLang="en-US" smtClean="0"/>
              <a:t>反映企业用存货资产偿付短期债务的能力，计算公式为：</a:t>
            </a:r>
          </a:p>
          <a:p>
            <a:pPr eaLnBrk="1" hangingPunct="1"/>
            <a:r>
              <a:rPr lang="zh-CN" altLang="en-US" smtClean="0">
                <a:solidFill>
                  <a:srgbClr val="00CC00"/>
                </a:solidFill>
              </a:rPr>
              <a:t>存货信赖度</a:t>
            </a:r>
            <a:r>
              <a:rPr lang="en-US" altLang="zh-CN" smtClean="0">
                <a:solidFill>
                  <a:srgbClr val="00CC00"/>
                </a:solidFill>
              </a:rPr>
              <a:t>= (</a:t>
            </a:r>
            <a:r>
              <a:rPr lang="zh-CN" altLang="en-US" smtClean="0">
                <a:solidFill>
                  <a:srgbClr val="00CC00"/>
                </a:solidFill>
              </a:rPr>
              <a:t>流动负债</a:t>
            </a:r>
            <a:r>
              <a:rPr lang="en-US" altLang="zh-CN" smtClean="0">
                <a:solidFill>
                  <a:srgbClr val="00CC00"/>
                </a:solidFill>
              </a:rPr>
              <a:t>- </a:t>
            </a:r>
            <a:r>
              <a:rPr lang="zh-CN" altLang="en-US" smtClean="0">
                <a:solidFill>
                  <a:srgbClr val="00CC00"/>
                </a:solidFill>
              </a:rPr>
              <a:t>速动资产</a:t>
            </a:r>
            <a:r>
              <a:rPr lang="en-US" altLang="zh-CN" smtClean="0">
                <a:solidFill>
                  <a:srgbClr val="00CC00"/>
                </a:solidFill>
              </a:rPr>
              <a:t>) ÷ </a:t>
            </a:r>
            <a:r>
              <a:rPr lang="zh-CN" altLang="en-US" smtClean="0">
                <a:solidFill>
                  <a:srgbClr val="00CC00"/>
                </a:solidFill>
              </a:rPr>
              <a:t>存货</a:t>
            </a:r>
          </a:p>
          <a:p>
            <a:pPr eaLnBrk="1" hangingPunct="1"/>
            <a:r>
              <a:rPr lang="zh-CN" altLang="en-US" smtClean="0"/>
              <a:t>通常情况下，存货信赖度小于</a:t>
            </a:r>
            <a:r>
              <a:rPr lang="en-US" altLang="zh-CN" smtClean="0"/>
              <a:t>1</a:t>
            </a:r>
            <a:r>
              <a:rPr lang="zh-CN" altLang="en-US" smtClean="0"/>
              <a:t>表明企业短期偿债能力较好，大于</a:t>
            </a:r>
            <a:r>
              <a:rPr lang="en-US" altLang="zh-CN" smtClean="0"/>
              <a:t>1</a:t>
            </a:r>
            <a:r>
              <a:rPr lang="zh-CN" altLang="en-US" smtClean="0"/>
              <a:t>表明企业短期偿债能力较弱 </a:t>
            </a: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F712684E-E5C7-43E8-B3FE-E4204505473B}" type="slidenum">
              <a:rPr lang="zh-CN" altLang="en-US"/>
              <a:pPr>
                <a:defRPr/>
              </a:pPr>
              <a:t>14</a:t>
            </a:fld>
            <a:endParaRPr lang="en-US" altLang="zh-CN"/>
          </a:p>
        </p:txBody>
      </p:sp>
      <p:sp>
        <p:nvSpPr>
          <p:cNvPr id="18435" name="Rectangle 2"/>
          <p:cNvSpPr>
            <a:spLocks noGrp="1" noChangeArrowheads="1"/>
          </p:cNvSpPr>
          <p:nvPr>
            <p:ph type="title"/>
          </p:nvPr>
        </p:nvSpPr>
        <p:spPr/>
        <p:txBody>
          <a:bodyPr/>
          <a:lstStyle/>
          <a:p>
            <a:pPr eaLnBrk="1" hangingPunct="1"/>
            <a:r>
              <a:rPr lang="zh-CN" altLang="en-US" smtClean="0"/>
              <a:t>短期偿债能力分析</a:t>
            </a:r>
          </a:p>
        </p:txBody>
      </p:sp>
      <p:sp>
        <p:nvSpPr>
          <p:cNvPr id="18436" name="Rectangle 3"/>
          <p:cNvSpPr>
            <a:spLocks noGrp="1" noChangeArrowheads="1"/>
          </p:cNvSpPr>
          <p:nvPr>
            <p:ph type="body" idx="1"/>
          </p:nvPr>
        </p:nvSpPr>
        <p:spPr/>
        <p:txBody>
          <a:bodyPr/>
          <a:lstStyle/>
          <a:p>
            <a:pPr eaLnBrk="1" hangingPunct="1">
              <a:lnSpc>
                <a:spcPct val="105000"/>
              </a:lnSpc>
            </a:pPr>
            <a:r>
              <a:rPr lang="zh-CN" altLang="en-US" dirty="0" smtClean="0"/>
              <a:t>在进行财务报表分析时，除从财务报表中取得资料外，还需要分析财务报表资料中未充分披露出来的其他因素，以做出正确的判断。</a:t>
            </a:r>
          </a:p>
          <a:p>
            <a:pPr eaLnBrk="1" hangingPunct="1">
              <a:lnSpc>
                <a:spcPct val="105000"/>
              </a:lnSpc>
            </a:pPr>
            <a:r>
              <a:rPr lang="en-US" altLang="zh-CN" dirty="0" smtClean="0">
                <a:solidFill>
                  <a:srgbClr val="0033CC"/>
                </a:solidFill>
              </a:rPr>
              <a:t>1</a:t>
            </a:r>
            <a:r>
              <a:rPr lang="zh-CN" altLang="en-US" dirty="0" smtClean="0">
                <a:solidFill>
                  <a:srgbClr val="0033CC"/>
                </a:solidFill>
              </a:rPr>
              <a:t>．准备很快变现的长期资产</a:t>
            </a:r>
          </a:p>
          <a:p>
            <a:pPr eaLnBrk="1" hangingPunct="1">
              <a:lnSpc>
                <a:spcPct val="105000"/>
              </a:lnSpc>
            </a:pPr>
            <a:r>
              <a:rPr lang="zh-CN" altLang="en-US" dirty="0" smtClean="0"/>
              <a:t>企业根据自身的经营战略往往在特定时期准备将一些长期资产变现，例如将一些机器设备清理出售，这显然可以增强企业未来的资产流动性。但是在具体分析时因谨慎处理：由于长期资产在短期内变现能力较弱，变现金额与资产净值相比可能会有较大的差异。</a:t>
            </a:r>
          </a:p>
          <a:p>
            <a:pPr eaLnBrk="1" hangingPunct="1">
              <a:lnSpc>
                <a:spcPct val="105000"/>
              </a:lnSpc>
            </a:pPr>
            <a:r>
              <a:rPr lang="en-US" altLang="zh-CN" dirty="0" smtClean="0">
                <a:solidFill>
                  <a:srgbClr val="0033CC"/>
                </a:solidFill>
              </a:rPr>
              <a:t>2</a:t>
            </a:r>
            <a:r>
              <a:rPr lang="zh-CN" altLang="en-US" dirty="0" smtClean="0">
                <a:solidFill>
                  <a:srgbClr val="0033CC"/>
                </a:solidFill>
              </a:rPr>
              <a:t>．良好的商业信用和偿债声誉</a:t>
            </a:r>
          </a:p>
          <a:p>
            <a:pPr eaLnBrk="1" hangingPunct="1">
              <a:lnSpc>
                <a:spcPct val="105000"/>
              </a:lnSpc>
            </a:pPr>
            <a:r>
              <a:rPr lang="zh-CN" altLang="en-US" dirty="0" smtClean="0"/>
              <a:t>企业良好的商业信用表现为企业与债权人关系紧密，偿债声誉好，因此即使遇到暂时的资金困难，也可以通过借新还旧或债务展期得到解决，当然这种提高偿债能力的潜在因素具有高度的不确定性，易受整体资金环境的影响。</a:t>
            </a: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49968F13-993A-4AEE-8B3D-622E95204E7C}" type="slidenum">
              <a:rPr lang="zh-CN" altLang="en-US"/>
              <a:pPr>
                <a:defRPr/>
              </a:pPr>
              <a:t>15</a:t>
            </a:fld>
            <a:endParaRPr lang="en-US" altLang="zh-CN"/>
          </a:p>
        </p:txBody>
      </p:sp>
      <p:sp>
        <p:nvSpPr>
          <p:cNvPr id="19459" name="Rectangle 2"/>
          <p:cNvSpPr>
            <a:spLocks noGrp="1" noChangeArrowheads="1"/>
          </p:cNvSpPr>
          <p:nvPr>
            <p:ph type="title"/>
          </p:nvPr>
        </p:nvSpPr>
        <p:spPr/>
        <p:txBody>
          <a:bodyPr/>
          <a:lstStyle/>
          <a:p>
            <a:pPr eaLnBrk="1" hangingPunct="1"/>
            <a:r>
              <a:rPr lang="zh-CN" altLang="en-US" smtClean="0"/>
              <a:t>短期偿债能力分析</a:t>
            </a:r>
          </a:p>
        </p:txBody>
      </p:sp>
      <p:sp>
        <p:nvSpPr>
          <p:cNvPr id="19460" name="Rectangle 3"/>
          <p:cNvSpPr>
            <a:spLocks noGrp="1" noChangeArrowheads="1"/>
          </p:cNvSpPr>
          <p:nvPr>
            <p:ph type="body" idx="1"/>
          </p:nvPr>
        </p:nvSpPr>
        <p:spPr/>
        <p:txBody>
          <a:bodyPr/>
          <a:lstStyle/>
          <a:p>
            <a:pPr eaLnBrk="1" hangingPunct="1">
              <a:lnSpc>
                <a:spcPct val="110000"/>
              </a:lnSpc>
            </a:pPr>
            <a:r>
              <a:rPr lang="en-US" altLang="zh-CN" dirty="0" smtClean="0">
                <a:solidFill>
                  <a:srgbClr val="0033CC"/>
                </a:solidFill>
              </a:rPr>
              <a:t>3</a:t>
            </a:r>
            <a:r>
              <a:rPr lang="zh-CN" altLang="en-US" dirty="0" smtClean="0">
                <a:solidFill>
                  <a:srgbClr val="0033CC"/>
                </a:solidFill>
              </a:rPr>
              <a:t>．可动用的银行授信额度</a:t>
            </a:r>
          </a:p>
          <a:p>
            <a:pPr eaLnBrk="1" hangingPunct="1">
              <a:lnSpc>
                <a:spcPct val="110000"/>
              </a:lnSpc>
            </a:pPr>
            <a:r>
              <a:rPr lang="zh-CN" altLang="en-US" dirty="0" smtClean="0"/>
              <a:t>通常商业银行对于自己关系密切、信誉度好的优质客户都会给予一定规模的信用额度，在该额度内，企业可以随时向银行申请取得贷款，从而提高企业的现金支付能力。</a:t>
            </a:r>
          </a:p>
          <a:p>
            <a:pPr eaLnBrk="1" hangingPunct="1"/>
            <a:r>
              <a:rPr lang="en-US" altLang="zh-CN" dirty="0" smtClean="0">
                <a:solidFill>
                  <a:schemeClr val="accent2"/>
                </a:solidFill>
              </a:rPr>
              <a:t>4</a:t>
            </a:r>
            <a:r>
              <a:rPr lang="zh-CN" altLang="en-US" dirty="0" smtClean="0">
                <a:solidFill>
                  <a:schemeClr val="accent2"/>
                </a:solidFill>
              </a:rPr>
              <a:t>．违约长期债务</a:t>
            </a:r>
          </a:p>
          <a:p>
            <a:pPr eaLnBrk="1" hangingPunct="1"/>
            <a:r>
              <a:rPr lang="zh-CN" altLang="en-US" dirty="0" smtClean="0"/>
              <a:t>企业因故违反了长期借款协议，导致贷款人可随时要求清偿负债，也会影响企业的短期偿债能力。</a:t>
            </a:r>
          </a:p>
          <a:p>
            <a:pPr eaLnBrk="1" hangingPunct="1"/>
            <a:r>
              <a:rPr lang="en-US" altLang="zh-CN" dirty="0" smtClean="0">
                <a:solidFill>
                  <a:schemeClr val="accent2"/>
                </a:solidFill>
              </a:rPr>
              <a:t>5</a:t>
            </a:r>
            <a:r>
              <a:rPr lang="zh-CN" altLang="en-US" dirty="0" smtClean="0">
                <a:solidFill>
                  <a:schemeClr val="accent2"/>
                </a:solidFill>
              </a:rPr>
              <a:t>．企业的或有负债</a:t>
            </a:r>
          </a:p>
          <a:p>
            <a:pPr eaLnBrk="1" hangingPunct="1"/>
            <a:r>
              <a:rPr lang="zh-CN" altLang="en-US" dirty="0" smtClean="0"/>
              <a:t>企业的或有负债是指未来可能会给企业带来经济义务和责任、导致现金流出企业的一些事项，比如已贴现商业承兑汇票形成的或有负债、未决诉讼和仲裁形成的或有负债、为其他单位提供债务担保形成的或有负债等，一旦这些或有负债成为企业现实的债务，将会对企业的短期偿债能力带来负面的影响。</a:t>
            </a: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A88F8664-BCD8-44C3-8D2A-2D9B9CEA33F8}" type="slidenum">
              <a:rPr lang="zh-CN" altLang="en-US"/>
              <a:pPr>
                <a:defRPr/>
              </a:pPr>
              <a:t>16</a:t>
            </a:fld>
            <a:endParaRPr lang="en-US" altLang="zh-CN"/>
          </a:p>
        </p:txBody>
      </p:sp>
      <p:sp>
        <p:nvSpPr>
          <p:cNvPr id="20483" name="Rectangle 2"/>
          <p:cNvSpPr>
            <a:spLocks noGrp="1" noChangeArrowheads="1"/>
          </p:cNvSpPr>
          <p:nvPr>
            <p:ph type="title"/>
          </p:nvPr>
        </p:nvSpPr>
        <p:spPr/>
        <p:txBody>
          <a:bodyPr/>
          <a:lstStyle/>
          <a:p>
            <a:pPr marL="711200" indent="-711200" eaLnBrk="1" hangingPunct="1"/>
            <a:r>
              <a:rPr lang="zh-CN" altLang="en-US" smtClean="0"/>
              <a:t>资本结构分析</a:t>
            </a:r>
          </a:p>
        </p:txBody>
      </p:sp>
      <p:sp>
        <p:nvSpPr>
          <p:cNvPr id="20484" name="Rectangle 3"/>
          <p:cNvSpPr>
            <a:spLocks noGrp="1" noChangeArrowheads="1"/>
          </p:cNvSpPr>
          <p:nvPr>
            <p:ph type="body" idx="1"/>
          </p:nvPr>
        </p:nvSpPr>
        <p:spPr/>
        <p:txBody>
          <a:bodyPr/>
          <a:lstStyle/>
          <a:p>
            <a:pPr eaLnBrk="1" hangingPunct="1">
              <a:lnSpc>
                <a:spcPct val="105000"/>
              </a:lnSpc>
            </a:pPr>
            <a:r>
              <a:rPr lang="zh-CN" altLang="en-US" dirty="0" smtClean="0">
                <a:solidFill>
                  <a:srgbClr val="0033CC"/>
                </a:solidFill>
              </a:rPr>
              <a:t>资本结构</a:t>
            </a:r>
            <a:r>
              <a:rPr lang="zh-CN" altLang="en-US" dirty="0" smtClean="0"/>
              <a:t>是指企业各项资本的构成及其比例关系。</a:t>
            </a:r>
            <a:r>
              <a:rPr lang="zh-CN" altLang="en-US" dirty="0" smtClean="0">
                <a:solidFill>
                  <a:srgbClr val="00CC00"/>
                </a:solidFill>
              </a:rPr>
              <a:t>广义的资本结构</a:t>
            </a:r>
            <a:r>
              <a:rPr lang="zh-CN" altLang="en-US" dirty="0" smtClean="0"/>
              <a:t>是指企业全部资本的构成，如长期资本和短期资本的结构及比例；</a:t>
            </a:r>
            <a:r>
              <a:rPr lang="zh-CN" altLang="en-US" dirty="0" smtClean="0">
                <a:solidFill>
                  <a:srgbClr val="00CC00"/>
                </a:solidFill>
              </a:rPr>
              <a:t>狭义的资本结构</a:t>
            </a:r>
            <a:r>
              <a:rPr lang="zh-CN" altLang="en-US" dirty="0" smtClean="0"/>
              <a:t>是指长期资本的结构，如长期债务资本与所有者权益资本的结构及比例。</a:t>
            </a:r>
          </a:p>
          <a:p>
            <a:pPr eaLnBrk="1" hangingPunct="1">
              <a:lnSpc>
                <a:spcPct val="105000"/>
              </a:lnSpc>
            </a:pPr>
            <a:r>
              <a:rPr lang="zh-CN" altLang="en-US" dirty="0" smtClean="0"/>
              <a:t>本文从狭义的资本结构的角度来分析其对企业长期偿债能力的影响。</a:t>
            </a:r>
          </a:p>
          <a:p>
            <a:pPr eaLnBrk="1" hangingPunct="1">
              <a:lnSpc>
                <a:spcPct val="105000"/>
              </a:lnSpc>
            </a:pPr>
            <a:r>
              <a:rPr lang="zh-CN" altLang="en-US" dirty="0" smtClean="0">
                <a:solidFill>
                  <a:srgbClr val="0033CC"/>
                </a:solidFill>
              </a:rPr>
              <a:t>首先，企业的长期资本来源，主要是指长期债务资本和权益资本。</a:t>
            </a:r>
            <a:r>
              <a:rPr lang="zh-CN" altLang="en-US" dirty="0" smtClean="0"/>
              <a:t>通常情况下，负债筹资成本较低，弹性较大，是企业灵活调动资金余缺的重要手段。但是，负债是要偿还本金和利息的，无论企业的经营业绩如何，负债都会给企业带来财务风险；权益资本是由企业的投资者（股东）所提供的，不需要偿还，可以在企业经营中永久使用，即使在企业遭遇困境时仍然不能收回，且投资者对投资回报（股利）也没有强制请求权。当企业发生破产清算时，投资者的索偿权亦在债权人之后。</a:t>
            </a: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E33C641A-72C7-4337-9135-30B16C581A62}" type="slidenum">
              <a:rPr lang="zh-CN" altLang="en-US"/>
              <a:pPr>
                <a:defRPr/>
              </a:pPr>
              <a:t>17</a:t>
            </a:fld>
            <a:endParaRPr lang="en-US" altLang="zh-CN"/>
          </a:p>
        </p:txBody>
      </p:sp>
      <p:sp>
        <p:nvSpPr>
          <p:cNvPr id="21507" name="Rectangle 2"/>
          <p:cNvSpPr>
            <a:spLocks noGrp="1" noChangeArrowheads="1"/>
          </p:cNvSpPr>
          <p:nvPr>
            <p:ph type="title"/>
          </p:nvPr>
        </p:nvSpPr>
        <p:spPr/>
        <p:txBody>
          <a:bodyPr/>
          <a:lstStyle/>
          <a:p>
            <a:pPr eaLnBrk="1" hangingPunct="1"/>
            <a:r>
              <a:rPr lang="zh-CN" altLang="en-US" smtClean="0"/>
              <a:t>资本结构分析</a:t>
            </a:r>
          </a:p>
        </p:txBody>
      </p:sp>
      <p:sp>
        <p:nvSpPr>
          <p:cNvPr id="21508" name="Rectangle 3"/>
          <p:cNvSpPr>
            <a:spLocks noGrp="1" noChangeArrowheads="1"/>
          </p:cNvSpPr>
          <p:nvPr>
            <p:ph type="body" idx="1"/>
          </p:nvPr>
        </p:nvSpPr>
        <p:spPr/>
        <p:txBody>
          <a:bodyPr/>
          <a:lstStyle/>
          <a:p>
            <a:pPr eaLnBrk="1" hangingPunct="1">
              <a:lnSpc>
                <a:spcPct val="110000"/>
              </a:lnSpc>
            </a:pPr>
            <a:r>
              <a:rPr lang="zh-CN" altLang="en-US" dirty="0" smtClean="0">
                <a:solidFill>
                  <a:srgbClr val="0033CC"/>
                </a:solidFill>
              </a:rPr>
              <a:t>其次，不难看出，权益资本是企业承担长期债务的基础。</a:t>
            </a:r>
            <a:r>
              <a:rPr lang="zh-CN" altLang="en-US" dirty="0" smtClean="0"/>
              <a:t>在公司制企业中，权益资本是企业拥有的净资产，是投资者承担有限责任的底限，如果企业的清偿能力不足，没有净资产时，法律在宣告企业破产的同时可以要求企业的投资者不再承担其他债务责任，因此权益资本也就成为借款的基础。权益资本越多，债权人越有保障；权益资本越少，债权人越没有保障。</a:t>
            </a:r>
          </a:p>
          <a:p>
            <a:pPr eaLnBrk="1" hangingPunct="1">
              <a:lnSpc>
                <a:spcPct val="110000"/>
              </a:lnSpc>
            </a:pPr>
            <a:r>
              <a:rPr lang="zh-CN" altLang="en-US" dirty="0" smtClean="0">
                <a:solidFill>
                  <a:srgbClr val="0033CC"/>
                </a:solidFill>
              </a:rPr>
              <a:t>第三，资本结构影响企业的财务风险。</a:t>
            </a:r>
            <a:r>
              <a:rPr lang="zh-CN" altLang="en-US" dirty="0" smtClean="0"/>
              <a:t>企业债务利息的特点是强制性和固定性的，不管企业是否盈利以及盈利多少，都要按约定的利率支付利息。尽管债务利息是税前支付，具有节税功能，但是如果企业债务负担过重，支付的利息过多，造成债务成本率大于投资报酬率时，将可能对企业的生产经营带来不利影响。</a:t>
            </a: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1E607A5B-4BBF-42BD-8BBA-1C2BF89DBEFD}" type="slidenum">
              <a:rPr lang="zh-CN" altLang="en-US"/>
              <a:pPr>
                <a:defRPr/>
              </a:pPr>
              <a:t>18</a:t>
            </a:fld>
            <a:endParaRPr lang="en-US" altLang="zh-CN"/>
          </a:p>
        </p:txBody>
      </p:sp>
      <p:sp>
        <p:nvSpPr>
          <p:cNvPr id="22531" name="Rectangle 2"/>
          <p:cNvSpPr>
            <a:spLocks noGrp="1" noChangeArrowheads="1"/>
          </p:cNvSpPr>
          <p:nvPr>
            <p:ph type="title"/>
          </p:nvPr>
        </p:nvSpPr>
        <p:spPr/>
        <p:txBody>
          <a:bodyPr/>
          <a:lstStyle/>
          <a:p>
            <a:pPr eaLnBrk="1" hangingPunct="1"/>
            <a:r>
              <a:rPr lang="zh-CN" altLang="en-US" smtClean="0"/>
              <a:t>资本结构分析</a:t>
            </a:r>
          </a:p>
        </p:txBody>
      </p:sp>
      <p:sp>
        <p:nvSpPr>
          <p:cNvPr id="22532" name="Rectangle 3"/>
          <p:cNvSpPr>
            <a:spLocks noGrp="1" noChangeArrowheads="1"/>
          </p:cNvSpPr>
          <p:nvPr>
            <p:ph type="body" idx="1"/>
          </p:nvPr>
        </p:nvSpPr>
        <p:spPr/>
        <p:txBody>
          <a:bodyPr/>
          <a:lstStyle/>
          <a:p>
            <a:pPr eaLnBrk="1" hangingPunct="1">
              <a:lnSpc>
                <a:spcPct val="110000"/>
              </a:lnSpc>
            </a:pPr>
            <a:r>
              <a:rPr lang="zh-CN" altLang="en-US" dirty="0" smtClean="0">
                <a:solidFill>
                  <a:srgbClr val="0033CC"/>
                </a:solidFill>
              </a:rPr>
              <a:t>资产负债率</a:t>
            </a:r>
            <a:r>
              <a:rPr lang="zh-CN" altLang="en-US" dirty="0" smtClean="0"/>
              <a:t>是负债总额除以资产总额的比率，也称为债务比率。资产负债率的计算公式如下： </a:t>
            </a:r>
          </a:p>
          <a:p>
            <a:pPr eaLnBrk="1" hangingPunct="1">
              <a:lnSpc>
                <a:spcPct val="110000"/>
              </a:lnSpc>
              <a:buFont typeface="Wingdings" pitchFamily="2" charset="2"/>
              <a:buNone/>
            </a:pPr>
            <a:r>
              <a:rPr lang="zh-CN" altLang="en-US" dirty="0" smtClean="0"/>
              <a:t>       </a:t>
            </a:r>
            <a:r>
              <a:rPr lang="zh-CN" altLang="en-US" dirty="0" smtClean="0">
                <a:solidFill>
                  <a:srgbClr val="00CC00"/>
                </a:solidFill>
              </a:rPr>
              <a:t>资产负债率</a:t>
            </a:r>
            <a:r>
              <a:rPr lang="en-US" altLang="zh-CN" dirty="0" smtClean="0">
                <a:solidFill>
                  <a:srgbClr val="00CC00"/>
                </a:solidFill>
              </a:rPr>
              <a:t>=</a:t>
            </a:r>
            <a:r>
              <a:rPr lang="zh-CN" altLang="en-US" dirty="0" smtClean="0">
                <a:solidFill>
                  <a:srgbClr val="00CC00"/>
                </a:solidFill>
              </a:rPr>
              <a:t>（负债总额</a:t>
            </a:r>
            <a:r>
              <a:rPr lang="en-US" altLang="zh-CN" dirty="0" smtClean="0">
                <a:solidFill>
                  <a:srgbClr val="00CC00"/>
                </a:solidFill>
              </a:rPr>
              <a:t>÷</a:t>
            </a:r>
            <a:r>
              <a:rPr lang="zh-CN" altLang="en-US" dirty="0" smtClean="0">
                <a:solidFill>
                  <a:srgbClr val="00CC00"/>
                </a:solidFill>
              </a:rPr>
              <a:t>资产总额）</a:t>
            </a:r>
            <a:r>
              <a:rPr lang="en-US" altLang="zh-CN" dirty="0" smtClean="0">
                <a:solidFill>
                  <a:srgbClr val="00CC00"/>
                </a:solidFill>
              </a:rPr>
              <a:t>×100%</a:t>
            </a:r>
          </a:p>
          <a:p>
            <a:pPr eaLnBrk="1" hangingPunct="1">
              <a:lnSpc>
                <a:spcPct val="110000"/>
              </a:lnSpc>
            </a:pPr>
            <a:r>
              <a:rPr lang="zh-CN" altLang="en-US" dirty="0" smtClean="0"/>
              <a:t>资产负债率是衡量企业负债水平及风险程度的重要标志。</a:t>
            </a:r>
          </a:p>
          <a:p>
            <a:pPr eaLnBrk="1" hangingPunct="1">
              <a:lnSpc>
                <a:spcPct val="110000"/>
              </a:lnSpc>
            </a:pPr>
            <a:r>
              <a:rPr lang="zh-CN" altLang="en-US" dirty="0" smtClean="0">
                <a:solidFill>
                  <a:srgbClr val="0033CC"/>
                </a:solidFill>
              </a:rPr>
              <a:t>在分析资产负债率时，应把握以下几方面要点：</a:t>
            </a:r>
          </a:p>
          <a:p>
            <a:pPr eaLnBrk="1" hangingPunct="1">
              <a:lnSpc>
                <a:spcPct val="110000"/>
              </a:lnSpc>
            </a:pPr>
            <a:r>
              <a:rPr lang="en-US" altLang="zh-CN" dirty="0" smtClean="0"/>
              <a:t>1</a:t>
            </a:r>
            <a:r>
              <a:rPr lang="zh-CN" altLang="en-US" dirty="0" smtClean="0"/>
              <a:t>．资产负债率能够揭示出企业的全部资金来源中有多少是由债权人提供的，或者说在企业的全部资产中债权人的权益有多少。</a:t>
            </a:r>
          </a:p>
          <a:p>
            <a:pPr eaLnBrk="1" hangingPunct="1">
              <a:lnSpc>
                <a:spcPct val="110000"/>
              </a:lnSpc>
            </a:pPr>
            <a:r>
              <a:rPr lang="en-US" altLang="zh-CN" dirty="0" smtClean="0"/>
              <a:t>2</a:t>
            </a:r>
            <a:r>
              <a:rPr lang="zh-CN" altLang="en-US" dirty="0" smtClean="0"/>
              <a:t>．从债权人的角度看，资产负债率越低越好。负债比率越低，则所有者权益越大，说明企业的财务实力越强，债权人的保证程度越高。 对债权投资者而言，如果企业负债比率过高，他可能会在企业融资时提出更高的利息率来对自己承担的风险进行补偿。</a:t>
            </a: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B4F093B1-57E7-41C8-A18C-49824BB1CAA7}" type="slidenum">
              <a:rPr lang="zh-CN" altLang="en-US"/>
              <a:pPr>
                <a:defRPr/>
              </a:pPr>
              <a:t>19</a:t>
            </a:fld>
            <a:endParaRPr lang="en-US" altLang="zh-CN"/>
          </a:p>
        </p:txBody>
      </p:sp>
      <p:sp>
        <p:nvSpPr>
          <p:cNvPr id="23555" name="Rectangle 2"/>
          <p:cNvSpPr>
            <a:spLocks noGrp="1" noChangeArrowheads="1"/>
          </p:cNvSpPr>
          <p:nvPr>
            <p:ph type="title"/>
          </p:nvPr>
        </p:nvSpPr>
        <p:spPr/>
        <p:txBody>
          <a:bodyPr/>
          <a:lstStyle/>
          <a:p>
            <a:pPr eaLnBrk="1" hangingPunct="1"/>
            <a:r>
              <a:rPr lang="zh-CN" altLang="en-US" smtClean="0"/>
              <a:t>资本结构分析</a:t>
            </a:r>
          </a:p>
        </p:txBody>
      </p:sp>
      <p:sp>
        <p:nvSpPr>
          <p:cNvPr id="23556" name="Rectangle 3"/>
          <p:cNvSpPr>
            <a:spLocks noGrp="1" noChangeArrowheads="1"/>
          </p:cNvSpPr>
          <p:nvPr>
            <p:ph type="body" idx="1"/>
          </p:nvPr>
        </p:nvSpPr>
        <p:spPr/>
        <p:txBody>
          <a:bodyPr/>
          <a:lstStyle/>
          <a:p>
            <a:pPr eaLnBrk="1" hangingPunct="1">
              <a:lnSpc>
                <a:spcPct val="110000"/>
              </a:lnSpc>
            </a:pPr>
            <a:r>
              <a:rPr lang="en-US" altLang="zh-CN" dirty="0" smtClean="0"/>
              <a:t>3</a:t>
            </a:r>
            <a:r>
              <a:rPr lang="zh-CN" altLang="en-US" dirty="0" smtClean="0"/>
              <a:t>．对投资人或股东来说，负债比率较高可能带来一定的好处，如由于财务杠杆的作用，可以提高资产收益率；由于负债利息是税前支付，可以起到税盾的效果；还可以较少的资本（或股本）投入获得企业的控制权等。</a:t>
            </a:r>
          </a:p>
          <a:p>
            <a:pPr eaLnBrk="1" hangingPunct="1">
              <a:lnSpc>
                <a:spcPct val="110000"/>
              </a:lnSpc>
            </a:pPr>
            <a:r>
              <a:rPr lang="en-US" altLang="zh-CN" dirty="0" smtClean="0"/>
              <a:t>4</a:t>
            </a:r>
            <a:r>
              <a:rPr lang="zh-CN" altLang="en-US" dirty="0" smtClean="0"/>
              <a:t>．从经营者的角度看，他们最关心的是在充分利用借入资金给企业带来好处的同时，尽可能降低财务风险。</a:t>
            </a:r>
            <a:endParaRPr lang="en-US" altLang="zh-CN" dirty="0" smtClean="0"/>
          </a:p>
          <a:p>
            <a:pPr eaLnBrk="1" hangingPunct="1">
              <a:lnSpc>
                <a:spcPct val="115000"/>
              </a:lnSpc>
            </a:pPr>
            <a:r>
              <a:rPr lang="en-US" altLang="zh-CN" dirty="0" smtClean="0"/>
              <a:t>5</a:t>
            </a:r>
            <a:r>
              <a:rPr lang="zh-CN" altLang="en-US" dirty="0" smtClean="0"/>
              <a:t>．企业应努力使负债比率维持在一个合理的水平上，衡量标志是企业不会发生还本付息的偿债危机，且融资成本最低。换句话说，企业的负债比率应在不发生偿债危机的情况下，尽可能择高。</a:t>
            </a:r>
          </a:p>
          <a:p>
            <a:pPr eaLnBrk="1" hangingPunct="1">
              <a:lnSpc>
                <a:spcPct val="115000"/>
              </a:lnSpc>
            </a:pPr>
            <a:r>
              <a:rPr lang="en-US" altLang="zh-CN" dirty="0" smtClean="0"/>
              <a:t>6</a:t>
            </a:r>
            <a:r>
              <a:rPr lang="zh-CN" altLang="en-US" dirty="0" smtClean="0"/>
              <a:t>．一般认为，资产负债率的适宜水平是</a:t>
            </a:r>
            <a:r>
              <a:rPr lang="en-US" altLang="zh-CN" dirty="0" smtClean="0"/>
              <a:t>40-60%</a:t>
            </a:r>
            <a:r>
              <a:rPr lang="zh-CN" altLang="en-US" dirty="0" smtClean="0"/>
              <a:t>。对于经营风险比较高的企业，为减少财务风险应选择比较低的资产负债率；对于经营风险低的企业，为增加股东收益应选择比较高的资产负债率。</a:t>
            </a:r>
          </a:p>
          <a:p>
            <a:pPr eaLnBrk="1" hangingPunct="1">
              <a:lnSpc>
                <a:spcPct val="110000"/>
              </a:lnSpc>
            </a:pPr>
            <a:endParaRPr lang="zh-CN" altLang="en-US" dirty="0" smtClean="0"/>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ext Box 5"/>
          <p:cNvSpPr txBox="1">
            <a:spLocks noChangeArrowheads="1"/>
          </p:cNvSpPr>
          <p:nvPr/>
        </p:nvSpPr>
        <p:spPr bwMode="auto">
          <a:xfrm>
            <a:off x="1042988" y="1628775"/>
            <a:ext cx="838200" cy="1006475"/>
          </a:xfrm>
          <a:prstGeom prst="rect">
            <a:avLst/>
          </a:prstGeom>
          <a:noFill/>
          <a:ln w="9525">
            <a:noFill/>
            <a:miter lim="800000"/>
            <a:headEnd/>
            <a:tailEnd/>
          </a:ln>
        </p:spPr>
        <p:txBody>
          <a:bodyPr lIns="90000" tIns="46800" rIns="90000" bIns="46800">
            <a:spAutoFit/>
          </a:bodyPr>
          <a:lstStyle/>
          <a:p>
            <a:pPr algn="l">
              <a:spcBef>
                <a:spcPct val="50000"/>
              </a:spcBef>
            </a:pPr>
            <a:r>
              <a:rPr lang="zh-CN" altLang="en-US" sz="6000" b="1">
                <a:latin typeface="Times New Roman" pitchFamily="18" charset="0"/>
                <a:ea typeface="宋体" pitchFamily="2" charset="-122"/>
                <a:sym typeface="Wingdings" pitchFamily="2" charset="2"/>
              </a:rPr>
              <a:t></a:t>
            </a:r>
            <a:endParaRPr lang="zh-CN" altLang="en-US" sz="6000" b="1">
              <a:latin typeface="Times New Roman" pitchFamily="18" charset="0"/>
              <a:ea typeface="宋体" pitchFamily="2" charset="-122"/>
            </a:endParaRPr>
          </a:p>
        </p:txBody>
      </p:sp>
      <p:sp>
        <p:nvSpPr>
          <p:cNvPr id="6147" name="Text Box 9"/>
          <p:cNvSpPr txBox="1">
            <a:spLocks noChangeArrowheads="1"/>
          </p:cNvSpPr>
          <p:nvPr/>
        </p:nvSpPr>
        <p:spPr bwMode="auto">
          <a:xfrm>
            <a:off x="1979613" y="1557338"/>
            <a:ext cx="6551612" cy="3048000"/>
          </a:xfrm>
          <a:prstGeom prst="rect">
            <a:avLst/>
          </a:prstGeom>
          <a:noFill/>
          <a:ln w="9525">
            <a:noFill/>
            <a:miter lim="800000"/>
            <a:headEnd/>
            <a:tailEnd/>
          </a:ln>
        </p:spPr>
        <p:txBody>
          <a:bodyPr lIns="90000" tIns="46800" rIns="90000" bIns="46800">
            <a:spAutoFit/>
          </a:bodyPr>
          <a:lstStyle/>
          <a:p>
            <a:endParaRPr lang="zh-CN" altLang="en-US"/>
          </a:p>
          <a:p>
            <a:pPr algn="l">
              <a:lnSpc>
                <a:spcPct val="125000"/>
              </a:lnSpc>
              <a:buClr>
                <a:srgbClr val="FF0066"/>
              </a:buClr>
              <a:buSzPct val="110000"/>
              <a:buFont typeface="Wingdings" pitchFamily="2" charset="2"/>
              <a:buChar char="þ"/>
            </a:pPr>
            <a:r>
              <a:rPr lang="zh-CN" altLang="en-US" sz="2400"/>
              <a:t>掌握企业短期偿债能力分析指标；</a:t>
            </a:r>
          </a:p>
          <a:p>
            <a:pPr algn="l">
              <a:lnSpc>
                <a:spcPct val="125000"/>
              </a:lnSpc>
              <a:buClr>
                <a:srgbClr val="FF0066"/>
              </a:buClr>
              <a:buSzPct val="110000"/>
              <a:buFont typeface="Wingdings" pitchFamily="2" charset="2"/>
              <a:buChar char="þ"/>
            </a:pPr>
            <a:r>
              <a:rPr lang="zh-CN" altLang="en-US" sz="2400"/>
              <a:t>掌握企业资本结构分析指标；</a:t>
            </a:r>
          </a:p>
          <a:p>
            <a:pPr algn="l">
              <a:lnSpc>
                <a:spcPct val="125000"/>
              </a:lnSpc>
              <a:buClr>
                <a:srgbClr val="FF0066"/>
              </a:buClr>
              <a:buSzPct val="110000"/>
              <a:buFont typeface="Wingdings" pitchFamily="2" charset="2"/>
              <a:buChar char="þ"/>
            </a:pPr>
            <a:r>
              <a:rPr lang="zh-CN" altLang="en-US" sz="2400"/>
              <a:t>掌握企业长期偿债能力分析指标；</a:t>
            </a:r>
          </a:p>
          <a:p>
            <a:pPr algn="l">
              <a:lnSpc>
                <a:spcPct val="125000"/>
              </a:lnSpc>
              <a:buClr>
                <a:srgbClr val="FF0066"/>
              </a:buClr>
              <a:buSzPct val="110000"/>
              <a:buFont typeface="Wingdings" pitchFamily="2" charset="2"/>
              <a:buChar char="þ"/>
            </a:pPr>
            <a:r>
              <a:rPr lang="zh-CN" altLang="en-US" sz="2400"/>
              <a:t>了解影响企业短期和长期偿债能力的因素；</a:t>
            </a:r>
          </a:p>
          <a:p>
            <a:pPr algn="l">
              <a:lnSpc>
                <a:spcPct val="125000"/>
              </a:lnSpc>
              <a:buClr>
                <a:srgbClr val="FF0066"/>
              </a:buClr>
              <a:buSzPct val="110000"/>
              <a:buFont typeface="Wingdings" pitchFamily="2" charset="2"/>
              <a:buChar char="þ"/>
            </a:pPr>
            <a:r>
              <a:rPr lang="zh-CN" altLang="en-US" sz="2400"/>
              <a:t>了解资本结构对企业偿债能力的影响。</a:t>
            </a:r>
          </a:p>
          <a:p>
            <a:pPr algn="l">
              <a:lnSpc>
                <a:spcPct val="125000"/>
              </a:lnSpc>
              <a:buClr>
                <a:srgbClr val="FF0066"/>
              </a:buClr>
              <a:buSzPct val="110000"/>
              <a:buFont typeface="Wingdings" pitchFamily="2" charset="2"/>
              <a:buChar char="þ"/>
            </a:pPr>
            <a:r>
              <a:rPr lang="zh-CN" altLang="en-US" sz="2400"/>
              <a:t>了解偿债能力扩展分析方法。</a:t>
            </a:r>
          </a:p>
        </p:txBody>
      </p:sp>
      <p:sp>
        <p:nvSpPr>
          <p:cNvPr id="6148" name="Rectangle 10"/>
          <p:cNvSpPr>
            <a:spLocks noGrp="1" noChangeArrowheads="1"/>
          </p:cNvSpPr>
          <p:nvPr>
            <p:ph type="ctrTitle"/>
          </p:nvPr>
        </p:nvSpPr>
        <p:spPr>
          <a:xfrm>
            <a:off x="2195513" y="765175"/>
            <a:ext cx="1676400" cy="762000"/>
          </a:xfrm>
        </p:spPr>
        <p:txBody>
          <a:bodyPr/>
          <a:lstStyle/>
          <a:p>
            <a:pPr eaLnBrk="1" hangingPunct="1"/>
            <a:r>
              <a:rPr lang="zh-CN" altLang="en-US" smtClean="0"/>
              <a:t>学习目的</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59012F85-5F92-45A3-9DC1-EE484B77B43D}" type="slidenum">
              <a:rPr lang="zh-CN" altLang="en-US"/>
              <a:pPr>
                <a:defRPr/>
              </a:pPr>
              <a:t>20</a:t>
            </a:fld>
            <a:endParaRPr lang="en-US" altLang="zh-CN"/>
          </a:p>
        </p:txBody>
      </p:sp>
      <p:sp>
        <p:nvSpPr>
          <p:cNvPr id="25603" name="Rectangle 2"/>
          <p:cNvSpPr>
            <a:spLocks noGrp="1" noChangeArrowheads="1"/>
          </p:cNvSpPr>
          <p:nvPr>
            <p:ph type="title"/>
          </p:nvPr>
        </p:nvSpPr>
        <p:spPr/>
        <p:txBody>
          <a:bodyPr/>
          <a:lstStyle/>
          <a:p>
            <a:pPr eaLnBrk="1" hangingPunct="1"/>
            <a:r>
              <a:rPr lang="zh-CN" altLang="en-US" smtClean="0"/>
              <a:t>资本结构分析</a:t>
            </a:r>
          </a:p>
        </p:txBody>
      </p:sp>
      <p:sp>
        <p:nvSpPr>
          <p:cNvPr id="25604" name="Rectangle 3"/>
          <p:cNvSpPr>
            <a:spLocks noGrp="1" noChangeArrowheads="1"/>
          </p:cNvSpPr>
          <p:nvPr>
            <p:ph type="body" idx="1"/>
          </p:nvPr>
        </p:nvSpPr>
        <p:spPr/>
        <p:txBody>
          <a:bodyPr/>
          <a:lstStyle/>
          <a:p>
            <a:pPr eaLnBrk="1" hangingPunct="1">
              <a:lnSpc>
                <a:spcPct val="105000"/>
              </a:lnSpc>
            </a:pPr>
            <a:r>
              <a:rPr lang="zh-CN" altLang="en-US" smtClean="0">
                <a:solidFill>
                  <a:srgbClr val="0033CC"/>
                </a:solidFill>
              </a:rPr>
              <a:t>权益比率</a:t>
            </a:r>
            <a:r>
              <a:rPr lang="zh-CN" altLang="en-US" smtClean="0"/>
              <a:t>也称资产权益率，是企业所有者权益与总资产之间的比值，是从另一个侧面来反映企业资本结构状况的指标，其计算公式为：</a:t>
            </a:r>
          </a:p>
          <a:p>
            <a:pPr eaLnBrk="1" hangingPunct="1">
              <a:lnSpc>
                <a:spcPct val="105000"/>
              </a:lnSpc>
              <a:buFont typeface="Wingdings" pitchFamily="2" charset="2"/>
              <a:buNone/>
            </a:pPr>
            <a:r>
              <a:rPr lang="zh-CN" altLang="en-US" smtClean="0"/>
              <a:t>        </a:t>
            </a:r>
            <a:r>
              <a:rPr lang="zh-CN" altLang="en-US" sz="1800" smtClean="0">
                <a:solidFill>
                  <a:srgbClr val="00CC00"/>
                </a:solidFill>
              </a:rPr>
              <a:t>权益比率</a:t>
            </a:r>
            <a:r>
              <a:rPr lang="en-US" altLang="zh-CN" sz="1800" smtClean="0">
                <a:solidFill>
                  <a:srgbClr val="00CC00"/>
                </a:solidFill>
              </a:rPr>
              <a:t>=</a:t>
            </a:r>
            <a:r>
              <a:rPr lang="zh-CN" altLang="en-US" sz="1800" smtClean="0">
                <a:solidFill>
                  <a:srgbClr val="00CC00"/>
                </a:solidFill>
              </a:rPr>
              <a:t>所有者权益（净资产）</a:t>
            </a:r>
            <a:r>
              <a:rPr lang="en-US" altLang="zh-CN" sz="1800" smtClean="0">
                <a:solidFill>
                  <a:srgbClr val="00CC00"/>
                </a:solidFill>
              </a:rPr>
              <a:t>÷</a:t>
            </a:r>
            <a:r>
              <a:rPr lang="zh-CN" altLang="en-US" sz="1800" smtClean="0">
                <a:solidFill>
                  <a:srgbClr val="00CC00"/>
                </a:solidFill>
              </a:rPr>
              <a:t>总资产</a:t>
            </a:r>
            <a:r>
              <a:rPr lang="en-US" altLang="zh-CN" sz="1800" smtClean="0">
                <a:solidFill>
                  <a:srgbClr val="00CC00"/>
                </a:solidFill>
              </a:rPr>
              <a:t>×100%</a:t>
            </a:r>
          </a:p>
          <a:p>
            <a:pPr eaLnBrk="1" hangingPunct="1">
              <a:lnSpc>
                <a:spcPct val="105000"/>
              </a:lnSpc>
              <a:buFont typeface="Wingdings" pitchFamily="2" charset="2"/>
              <a:buNone/>
            </a:pPr>
            <a:r>
              <a:rPr lang="en-US" altLang="zh-CN" sz="1800" smtClean="0">
                <a:solidFill>
                  <a:srgbClr val="00CC00"/>
                </a:solidFill>
              </a:rPr>
              <a:t>                =</a:t>
            </a:r>
            <a:r>
              <a:rPr lang="zh-CN" altLang="en-US" sz="1800" smtClean="0">
                <a:solidFill>
                  <a:srgbClr val="00CC00"/>
                </a:solidFill>
              </a:rPr>
              <a:t>所有者权益</a:t>
            </a:r>
            <a:r>
              <a:rPr lang="en-US" altLang="zh-CN" sz="1800" smtClean="0">
                <a:solidFill>
                  <a:srgbClr val="00CC00"/>
                </a:solidFill>
              </a:rPr>
              <a:t>÷</a:t>
            </a:r>
            <a:r>
              <a:rPr lang="zh-CN" altLang="en-US" sz="1800" smtClean="0">
                <a:solidFill>
                  <a:srgbClr val="00CC00"/>
                </a:solidFill>
              </a:rPr>
              <a:t>（负债</a:t>
            </a:r>
            <a:r>
              <a:rPr lang="en-US" altLang="zh-CN" sz="1800" smtClean="0">
                <a:solidFill>
                  <a:srgbClr val="00CC00"/>
                </a:solidFill>
              </a:rPr>
              <a:t>+</a:t>
            </a:r>
            <a:r>
              <a:rPr lang="zh-CN" altLang="en-US" sz="1800" smtClean="0">
                <a:solidFill>
                  <a:srgbClr val="00CC00"/>
                </a:solidFill>
              </a:rPr>
              <a:t>所有者权益）</a:t>
            </a:r>
            <a:r>
              <a:rPr lang="en-US" altLang="zh-CN" sz="1800" smtClean="0">
                <a:solidFill>
                  <a:srgbClr val="00CC00"/>
                </a:solidFill>
              </a:rPr>
              <a:t>×100%</a:t>
            </a:r>
          </a:p>
          <a:p>
            <a:pPr eaLnBrk="1" hangingPunct="1">
              <a:lnSpc>
                <a:spcPct val="105000"/>
              </a:lnSpc>
            </a:pPr>
            <a:r>
              <a:rPr lang="zh-CN" altLang="en-US" smtClean="0"/>
              <a:t>权益比率的分析要点：</a:t>
            </a:r>
          </a:p>
          <a:p>
            <a:pPr eaLnBrk="1" hangingPunct="1">
              <a:lnSpc>
                <a:spcPct val="105000"/>
              </a:lnSpc>
            </a:pPr>
            <a:r>
              <a:rPr lang="en-US" altLang="zh-CN" smtClean="0"/>
              <a:t>1</a:t>
            </a:r>
            <a:r>
              <a:rPr lang="zh-CN" altLang="en-US" smtClean="0"/>
              <a:t>．权益比率可以表明在企业所融通的全部资金中，有多少是由所有者（或股东）提供的，它揭示了所有者对企业资产的净权益。</a:t>
            </a:r>
          </a:p>
          <a:p>
            <a:pPr eaLnBrk="1" hangingPunct="1">
              <a:lnSpc>
                <a:spcPct val="105000"/>
              </a:lnSpc>
            </a:pPr>
            <a:r>
              <a:rPr lang="en-US" altLang="zh-CN" smtClean="0"/>
              <a:t>2</a:t>
            </a:r>
            <a:r>
              <a:rPr lang="zh-CN" altLang="en-US" smtClean="0"/>
              <a:t>．权益比率越高，说明所有者对企业的控制权越稳固，而债权人的债权越有保障，对市场秩序的稳定也越有利，企业还可面临较低的偿债本息的压力。</a:t>
            </a:r>
          </a:p>
          <a:p>
            <a:pPr eaLnBrk="1" hangingPunct="1">
              <a:lnSpc>
                <a:spcPct val="105000"/>
              </a:lnSpc>
            </a:pPr>
            <a:r>
              <a:rPr lang="en-US" altLang="zh-CN" smtClean="0"/>
              <a:t>3</a:t>
            </a:r>
            <a:r>
              <a:rPr lang="zh-CN" altLang="en-US" smtClean="0"/>
              <a:t>．一般情况下，权益比率和资产负债率之间有如下关系成立：权益比率</a:t>
            </a:r>
            <a:r>
              <a:rPr lang="en-US" altLang="zh-CN" smtClean="0"/>
              <a:t>+</a:t>
            </a:r>
            <a:r>
              <a:rPr lang="zh-CN" altLang="en-US" smtClean="0"/>
              <a:t>资产负债率</a:t>
            </a:r>
            <a:r>
              <a:rPr lang="en-US" altLang="zh-CN" smtClean="0"/>
              <a:t>=1</a:t>
            </a:r>
            <a:r>
              <a:rPr lang="zh-CN" altLang="en-US" smtClean="0"/>
              <a:t>。</a:t>
            </a: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553E5704-901A-475E-9097-BD20F1A81060}" type="slidenum">
              <a:rPr lang="zh-CN" altLang="en-US"/>
              <a:pPr>
                <a:defRPr/>
              </a:pPr>
              <a:t>21</a:t>
            </a:fld>
            <a:endParaRPr lang="en-US" altLang="zh-CN"/>
          </a:p>
        </p:txBody>
      </p:sp>
      <p:sp>
        <p:nvSpPr>
          <p:cNvPr id="26627" name="Rectangle 2"/>
          <p:cNvSpPr>
            <a:spLocks noGrp="1" noChangeArrowheads="1"/>
          </p:cNvSpPr>
          <p:nvPr>
            <p:ph type="title"/>
          </p:nvPr>
        </p:nvSpPr>
        <p:spPr/>
        <p:txBody>
          <a:bodyPr/>
          <a:lstStyle/>
          <a:p>
            <a:pPr eaLnBrk="1" hangingPunct="1"/>
            <a:r>
              <a:rPr lang="zh-CN" altLang="en-US" smtClean="0"/>
              <a:t>资本结构分析</a:t>
            </a:r>
          </a:p>
        </p:txBody>
      </p:sp>
      <p:sp>
        <p:nvSpPr>
          <p:cNvPr id="26628" name="Rectangle 3"/>
          <p:cNvSpPr>
            <a:spLocks noGrp="1" noChangeArrowheads="1"/>
          </p:cNvSpPr>
          <p:nvPr>
            <p:ph type="body" idx="1"/>
          </p:nvPr>
        </p:nvSpPr>
        <p:spPr/>
        <p:txBody>
          <a:bodyPr/>
          <a:lstStyle/>
          <a:p>
            <a:pPr eaLnBrk="1" hangingPunct="1">
              <a:lnSpc>
                <a:spcPct val="120000"/>
              </a:lnSpc>
            </a:pPr>
            <a:r>
              <a:rPr lang="zh-CN" altLang="en-US" smtClean="0">
                <a:solidFill>
                  <a:srgbClr val="0033CC"/>
                </a:solidFill>
              </a:rPr>
              <a:t>权益乘数</a:t>
            </a:r>
            <a:r>
              <a:rPr lang="zh-CN" altLang="en-US" smtClean="0"/>
              <a:t>是总资产与所有者权益的比率，其计算公式为：</a:t>
            </a:r>
          </a:p>
          <a:p>
            <a:pPr eaLnBrk="1" hangingPunct="1">
              <a:lnSpc>
                <a:spcPct val="120000"/>
              </a:lnSpc>
              <a:buFont typeface="Wingdings" pitchFamily="2" charset="2"/>
              <a:buNone/>
            </a:pPr>
            <a:r>
              <a:rPr lang="zh-CN" altLang="en-US" smtClean="0"/>
              <a:t>         </a:t>
            </a:r>
            <a:r>
              <a:rPr lang="zh-CN" altLang="en-US" smtClean="0">
                <a:solidFill>
                  <a:srgbClr val="00CC00"/>
                </a:solidFill>
              </a:rPr>
              <a:t>权益乘数</a:t>
            </a:r>
            <a:r>
              <a:rPr lang="en-US" altLang="zh-CN" smtClean="0">
                <a:solidFill>
                  <a:srgbClr val="00CC00"/>
                </a:solidFill>
              </a:rPr>
              <a:t>=</a:t>
            </a:r>
            <a:r>
              <a:rPr lang="zh-CN" altLang="en-US" smtClean="0">
                <a:solidFill>
                  <a:srgbClr val="00CC00"/>
                </a:solidFill>
              </a:rPr>
              <a:t>资产总额</a:t>
            </a:r>
            <a:r>
              <a:rPr lang="en-US" altLang="zh-CN" smtClean="0">
                <a:solidFill>
                  <a:srgbClr val="00CC00"/>
                </a:solidFill>
              </a:rPr>
              <a:t>÷</a:t>
            </a:r>
            <a:r>
              <a:rPr lang="zh-CN" altLang="en-US" smtClean="0">
                <a:solidFill>
                  <a:srgbClr val="00CC00"/>
                </a:solidFill>
              </a:rPr>
              <a:t>所有者权益</a:t>
            </a:r>
          </a:p>
          <a:p>
            <a:pPr eaLnBrk="1" hangingPunct="1">
              <a:lnSpc>
                <a:spcPct val="120000"/>
              </a:lnSpc>
            </a:pPr>
            <a:r>
              <a:rPr lang="zh-CN" altLang="en-US" smtClean="0"/>
              <a:t>权益乘数的分析要点：</a:t>
            </a:r>
          </a:p>
          <a:p>
            <a:pPr eaLnBrk="1" hangingPunct="1">
              <a:lnSpc>
                <a:spcPct val="120000"/>
              </a:lnSpc>
            </a:pPr>
            <a:r>
              <a:rPr lang="en-US" altLang="zh-CN" smtClean="0"/>
              <a:t>1</a:t>
            </a:r>
            <a:r>
              <a:rPr lang="zh-CN" altLang="en-US" smtClean="0"/>
              <a:t>．权益乘数是权益比率的倒数，说明企业资产总额是股东权益的多少倍，一般情况下，乘数是大于</a:t>
            </a:r>
            <a:r>
              <a:rPr lang="en-US" altLang="zh-CN" smtClean="0"/>
              <a:t>1</a:t>
            </a:r>
            <a:r>
              <a:rPr lang="zh-CN" altLang="en-US" smtClean="0"/>
              <a:t>的数值。</a:t>
            </a:r>
          </a:p>
          <a:p>
            <a:pPr eaLnBrk="1" hangingPunct="1">
              <a:lnSpc>
                <a:spcPct val="120000"/>
              </a:lnSpc>
            </a:pPr>
            <a:r>
              <a:rPr lang="en-US" altLang="zh-CN" smtClean="0"/>
              <a:t>2</a:t>
            </a:r>
            <a:r>
              <a:rPr lang="zh-CN" altLang="en-US" smtClean="0"/>
              <a:t>．权益乘数越大，表明股东投入的资本在资产总额中所占的比重越小，对负债经营利用得越充分。</a:t>
            </a:r>
          </a:p>
          <a:p>
            <a:pPr eaLnBrk="1" hangingPunct="1">
              <a:lnSpc>
                <a:spcPct val="120000"/>
              </a:lnSpc>
            </a:pPr>
            <a:r>
              <a:rPr lang="en-US" altLang="zh-CN" smtClean="0"/>
              <a:t>3</a:t>
            </a:r>
            <a:r>
              <a:rPr lang="zh-CN" altLang="en-US" smtClean="0"/>
              <a:t>．权益乘数是构建杜邦分析法的一个重要的基础分析指标。</a:t>
            </a: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8B038B09-FF55-4505-AEB2-CD08CD120DB8}" type="slidenum">
              <a:rPr lang="zh-CN" altLang="en-US"/>
              <a:pPr>
                <a:defRPr/>
              </a:pPr>
              <a:t>22</a:t>
            </a:fld>
            <a:endParaRPr lang="en-US" altLang="zh-CN"/>
          </a:p>
        </p:txBody>
      </p:sp>
      <p:sp>
        <p:nvSpPr>
          <p:cNvPr id="27651" name="Rectangle 2"/>
          <p:cNvSpPr>
            <a:spLocks noGrp="1" noChangeArrowheads="1"/>
          </p:cNvSpPr>
          <p:nvPr>
            <p:ph type="title"/>
          </p:nvPr>
        </p:nvSpPr>
        <p:spPr/>
        <p:txBody>
          <a:bodyPr/>
          <a:lstStyle/>
          <a:p>
            <a:pPr eaLnBrk="1" hangingPunct="1"/>
            <a:r>
              <a:rPr lang="zh-CN" altLang="en-US" smtClean="0"/>
              <a:t>资本结构分析</a:t>
            </a:r>
          </a:p>
        </p:txBody>
      </p:sp>
      <p:sp>
        <p:nvSpPr>
          <p:cNvPr id="27652" name="Rectangle 3"/>
          <p:cNvSpPr>
            <a:spLocks noGrp="1" noChangeArrowheads="1"/>
          </p:cNvSpPr>
          <p:nvPr>
            <p:ph type="body" idx="1"/>
          </p:nvPr>
        </p:nvSpPr>
        <p:spPr/>
        <p:txBody>
          <a:bodyPr/>
          <a:lstStyle/>
          <a:p>
            <a:pPr eaLnBrk="1" hangingPunct="1">
              <a:lnSpc>
                <a:spcPct val="110000"/>
              </a:lnSpc>
            </a:pPr>
            <a:r>
              <a:rPr lang="zh-CN" altLang="en-US" dirty="0" smtClean="0">
                <a:solidFill>
                  <a:srgbClr val="0033CC"/>
                </a:solidFill>
              </a:rPr>
              <a:t>产权比率</a:t>
            </a:r>
            <a:r>
              <a:rPr lang="zh-CN" altLang="en-US" dirty="0" smtClean="0"/>
              <a:t>是负债总额与（所有者权益）股东权益总额之间的比率，也称为净资产负债率、债务股权比率等，它也是衡量企业资本结构的指标之一，其计算公式如下：</a:t>
            </a:r>
          </a:p>
          <a:p>
            <a:pPr eaLnBrk="1" hangingPunct="1">
              <a:lnSpc>
                <a:spcPct val="110000"/>
              </a:lnSpc>
              <a:buFont typeface="Wingdings" pitchFamily="2" charset="2"/>
              <a:buNone/>
            </a:pPr>
            <a:r>
              <a:rPr lang="zh-CN" altLang="en-US" dirty="0" smtClean="0"/>
              <a:t>            </a:t>
            </a:r>
            <a:r>
              <a:rPr lang="zh-CN" altLang="en-US" dirty="0" smtClean="0">
                <a:solidFill>
                  <a:srgbClr val="00CC00"/>
                </a:solidFill>
              </a:rPr>
              <a:t>产权比率</a:t>
            </a:r>
            <a:r>
              <a:rPr lang="en-US" altLang="zh-CN" dirty="0" smtClean="0">
                <a:solidFill>
                  <a:srgbClr val="00CC00"/>
                </a:solidFill>
              </a:rPr>
              <a:t>=</a:t>
            </a:r>
            <a:r>
              <a:rPr lang="zh-CN" altLang="en-US" dirty="0" smtClean="0">
                <a:solidFill>
                  <a:srgbClr val="00CC00"/>
                </a:solidFill>
              </a:rPr>
              <a:t>（负债</a:t>
            </a:r>
            <a:r>
              <a:rPr lang="en-US" altLang="zh-CN" dirty="0" smtClean="0">
                <a:solidFill>
                  <a:srgbClr val="00CC00"/>
                </a:solidFill>
              </a:rPr>
              <a:t>÷</a:t>
            </a:r>
            <a:r>
              <a:rPr lang="zh-CN" altLang="en-US" dirty="0" smtClean="0">
                <a:solidFill>
                  <a:srgbClr val="00CC00"/>
                </a:solidFill>
              </a:rPr>
              <a:t>所有者权益）</a:t>
            </a:r>
            <a:r>
              <a:rPr lang="en-US" altLang="zh-CN" dirty="0" smtClean="0">
                <a:solidFill>
                  <a:srgbClr val="00CC00"/>
                </a:solidFill>
              </a:rPr>
              <a:t>×100%</a:t>
            </a:r>
          </a:p>
          <a:p>
            <a:pPr eaLnBrk="1" hangingPunct="1">
              <a:lnSpc>
                <a:spcPct val="110000"/>
              </a:lnSpc>
              <a:buFont typeface="Wingdings" pitchFamily="2" charset="2"/>
              <a:buNone/>
            </a:pPr>
            <a:r>
              <a:rPr lang="en-US" altLang="zh-CN" dirty="0" smtClean="0">
                <a:solidFill>
                  <a:srgbClr val="00CC00"/>
                </a:solidFill>
              </a:rPr>
              <a:t>                    =</a:t>
            </a:r>
            <a:r>
              <a:rPr lang="zh-CN" altLang="en-US" dirty="0" smtClean="0">
                <a:solidFill>
                  <a:srgbClr val="00CC00"/>
                </a:solidFill>
              </a:rPr>
              <a:t>负债</a:t>
            </a:r>
            <a:r>
              <a:rPr lang="en-US" altLang="zh-CN" dirty="0" smtClean="0">
                <a:solidFill>
                  <a:srgbClr val="00CC00"/>
                </a:solidFill>
              </a:rPr>
              <a:t>÷</a:t>
            </a:r>
            <a:r>
              <a:rPr lang="zh-CN" altLang="en-US" dirty="0" smtClean="0">
                <a:solidFill>
                  <a:srgbClr val="00CC00"/>
                </a:solidFill>
              </a:rPr>
              <a:t>（总资产</a:t>
            </a:r>
            <a:r>
              <a:rPr lang="en-US" altLang="zh-CN" dirty="0" smtClean="0">
                <a:solidFill>
                  <a:srgbClr val="00CC00"/>
                </a:solidFill>
              </a:rPr>
              <a:t>-</a:t>
            </a:r>
            <a:r>
              <a:rPr lang="zh-CN" altLang="en-US" dirty="0" smtClean="0">
                <a:solidFill>
                  <a:srgbClr val="00CC00"/>
                </a:solidFill>
              </a:rPr>
              <a:t>负债）</a:t>
            </a:r>
            <a:r>
              <a:rPr lang="en-US" altLang="zh-CN" dirty="0" smtClean="0">
                <a:solidFill>
                  <a:srgbClr val="00CC00"/>
                </a:solidFill>
              </a:rPr>
              <a:t>×100%</a:t>
            </a:r>
          </a:p>
          <a:p>
            <a:pPr eaLnBrk="1" hangingPunct="1">
              <a:lnSpc>
                <a:spcPct val="110000"/>
              </a:lnSpc>
              <a:buFont typeface="Wingdings" pitchFamily="2" charset="2"/>
              <a:buNone/>
            </a:pPr>
            <a:r>
              <a:rPr lang="en-US" altLang="zh-CN" dirty="0" smtClean="0">
                <a:solidFill>
                  <a:srgbClr val="00CC00"/>
                </a:solidFill>
              </a:rPr>
              <a:t>                    =</a:t>
            </a:r>
            <a:r>
              <a:rPr lang="zh-CN" altLang="en-US" dirty="0" smtClean="0">
                <a:solidFill>
                  <a:srgbClr val="00CC00"/>
                </a:solidFill>
              </a:rPr>
              <a:t>资产负债率</a:t>
            </a:r>
            <a:r>
              <a:rPr lang="en-US" altLang="zh-CN" dirty="0" smtClean="0">
                <a:solidFill>
                  <a:srgbClr val="00CC00"/>
                </a:solidFill>
              </a:rPr>
              <a:t>/ </a:t>
            </a:r>
            <a:r>
              <a:rPr lang="zh-CN" altLang="en-US" dirty="0" smtClean="0">
                <a:solidFill>
                  <a:srgbClr val="00CC00"/>
                </a:solidFill>
              </a:rPr>
              <a:t>（</a:t>
            </a:r>
            <a:r>
              <a:rPr lang="en-US" altLang="zh-CN" dirty="0" smtClean="0">
                <a:solidFill>
                  <a:srgbClr val="00CC00"/>
                </a:solidFill>
              </a:rPr>
              <a:t>1-</a:t>
            </a:r>
            <a:r>
              <a:rPr lang="zh-CN" altLang="en-US" dirty="0" smtClean="0">
                <a:solidFill>
                  <a:srgbClr val="00CC00"/>
                </a:solidFill>
              </a:rPr>
              <a:t>资产负债率）</a:t>
            </a:r>
            <a:r>
              <a:rPr lang="en-US" altLang="zh-CN" dirty="0" smtClean="0">
                <a:solidFill>
                  <a:srgbClr val="00CC00"/>
                </a:solidFill>
              </a:rPr>
              <a:t>×100%</a:t>
            </a:r>
          </a:p>
          <a:p>
            <a:pPr eaLnBrk="1" hangingPunct="1">
              <a:lnSpc>
                <a:spcPct val="110000"/>
              </a:lnSpc>
            </a:pPr>
            <a:r>
              <a:rPr lang="zh-CN" altLang="en-US" dirty="0" smtClean="0"/>
              <a:t>产权比率的分析要点：</a:t>
            </a:r>
          </a:p>
          <a:p>
            <a:pPr eaLnBrk="1" hangingPunct="1">
              <a:lnSpc>
                <a:spcPct val="110000"/>
              </a:lnSpc>
            </a:pPr>
            <a:r>
              <a:rPr lang="en-US" altLang="zh-CN" dirty="0" smtClean="0"/>
              <a:t>1</a:t>
            </a:r>
            <a:r>
              <a:rPr lang="zh-CN" altLang="en-US" dirty="0" smtClean="0"/>
              <a:t>．产权比率反映的是企业债务与净资产之间的结构对比关系，指标越大，表明债务比重越大，风险越大；反之，风险越小。</a:t>
            </a:r>
          </a:p>
          <a:p>
            <a:pPr eaLnBrk="1" hangingPunct="1">
              <a:lnSpc>
                <a:spcPct val="110000"/>
              </a:lnSpc>
            </a:pPr>
            <a:r>
              <a:rPr lang="en-US" altLang="zh-CN" dirty="0" smtClean="0"/>
              <a:t>2</a:t>
            </a:r>
            <a:r>
              <a:rPr lang="zh-CN" altLang="en-US" dirty="0" smtClean="0"/>
              <a:t>．产权比率体现了债权人投入企业的资本受所有者权益保护的程度。由于在企业清算时，债权人的索偿权先于所有者，因此，如果在清算时债权人投入企业的资本比重较低时，债权人受保护的程度就高。</a:t>
            </a: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99E79B72-331B-4108-B578-FCDEFB04ACBB}" type="slidenum">
              <a:rPr lang="zh-CN" altLang="en-US"/>
              <a:pPr>
                <a:defRPr/>
              </a:pPr>
              <a:t>23</a:t>
            </a:fld>
            <a:endParaRPr lang="en-US" altLang="zh-CN"/>
          </a:p>
        </p:txBody>
      </p:sp>
      <p:sp>
        <p:nvSpPr>
          <p:cNvPr id="28675" name="Rectangle 2"/>
          <p:cNvSpPr>
            <a:spLocks noGrp="1" noChangeArrowheads="1"/>
          </p:cNvSpPr>
          <p:nvPr>
            <p:ph type="title"/>
          </p:nvPr>
        </p:nvSpPr>
        <p:spPr>
          <a:xfrm>
            <a:off x="1314450" y="188913"/>
            <a:ext cx="7162800" cy="576262"/>
          </a:xfrm>
        </p:spPr>
        <p:txBody>
          <a:bodyPr/>
          <a:lstStyle/>
          <a:p>
            <a:pPr eaLnBrk="1" hangingPunct="1"/>
            <a:r>
              <a:rPr lang="zh-CN" altLang="en-US" smtClean="0"/>
              <a:t>资本结构分析</a:t>
            </a:r>
          </a:p>
        </p:txBody>
      </p:sp>
      <p:sp>
        <p:nvSpPr>
          <p:cNvPr id="28676" name="Rectangle 3"/>
          <p:cNvSpPr>
            <a:spLocks noGrp="1" noChangeArrowheads="1"/>
          </p:cNvSpPr>
          <p:nvPr>
            <p:ph type="body" idx="1"/>
          </p:nvPr>
        </p:nvSpPr>
        <p:spPr>
          <a:xfrm>
            <a:off x="611188" y="981075"/>
            <a:ext cx="8148637" cy="5040313"/>
          </a:xfrm>
        </p:spPr>
        <p:txBody>
          <a:bodyPr/>
          <a:lstStyle/>
          <a:p>
            <a:pPr eaLnBrk="1" hangingPunct="1"/>
            <a:r>
              <a:rPr lang="zh-CN" altLang="en-US" dirty="0" smtClean="0">
                <a:solidFill>
                  <a:srgbClr val="0033CC"/>
                </a:solidFill>
              </a:rPr>
              <a:t>财务杠杆指数</a:t>
            </a:r>
            <a:r>
              <a:rPr lang="zh-CN" altLang="en-US" dirty="0" smtClean="0"/>
              <a:t>就是衡量企业通过借债程度的变化而使企业投资者获取报酬发生变化的一项财务指标。该指标的计算公式为：</a:t>
            </a:r>
          </a:p>
          <a:p>
            <a:pPr eaLnBrk="1" hangingPunct="1">
              <a:buFont typeface="Wingdings" pitchFamily="2" charset="2"/>
              <a:buNone/>
            </a:pPr>
            <a:r>
              <a:rPr lang="en-US" altLang="zh-CN" dirty="0" smtClean="0"/>
              <a:t>               </a:t>
            </a:r>
            <a:r>
              <a:rPr lang="zh-CN" altLang="en-US" dirty="0" smtClean="0">
                <a:solidFill>
                  <a:srgbClr val="00CC00"/>
                </a:solidFill>
              </a:rPr>
              <a:t>财务杠杆指数</a:t>
            </a:r>
            <a:r>
              <a:rPr lang="en-US" altLang="zh-CN" dirty="0" smtClean="0">
                <a:solidFill>
                  <a:srgbClr val="00CC00"/>
                </a:solidFill>
              </a:rPr>
              <a:t>=</a:t>
            </a:r>
            <a:r>
              <a:rPr lang="zh-CN" altLang="en-US" dirty="0" smtClean="0">
                <a:solidFill>
                  <a:srgbClr val="00CC00"/>
                </a:solidFill>
              </a:rPr>
              <a:t>净资产报酬率</a:t>
            </a:r>
            <a:r>
              <a:rPr lang="en-US" altLang="zh-CN" dirty="0" smtClean="0">
                <a:solidFill>
                  <a:srgbClr val="00CC00"/>
                </a:solidFill>
              </a:rPr>
              <a:t>÷</a:t>
            </a:r>
            <a:r>
              <a:rPr lang="zh-CN" altLang="en-US" dirty="0" smtClean="0">
                <a:solidFill>
                  <a:srgbClr val="00CC00"/>
                </a:solidFill>
              </a:rPr>
              <a:t>总资产报酬率</a:t>
            </a:r>
          </a:p>
          <a:p>
            <a:pPr eaLnBrk="1" hangingPunct="1"/>
            <a:r>
              <a:rPr lang="zh-CN" altLang="en-US" dirty="0" smtClean="0"/>
              <a:t>净资产报酬率和总资产报酬率分别是衡量企业所有者（股东）的投资报酬能力和企业所有者及债权人共同的投资报酬能力的两项重要指标。</a:t>
            </a:r>
          </a:p>
          <a:p>
            <a:pPr eaLnBrk="1" hangingPunct="1"/>
            <a:r>
              <a:rPr lang="zh-CN" altLang="en-US" dirty="0" smtClean="0"/>
              <a:t>对财务杠杆指数的分析要点如下：</a:t>
            </a:r>
          </a:p>
          <a:p>
            <a:pPr eaLnBrk="1" hangingPunct="1"/>
            <a:r>
              <a:rPr lang="en-US" altLang="zh-CN" dirty="0" smtClean="0"/>
              <a:t>1</a:t>
            </a:r>
            <a:r>
              <a:rPr lang="zh-CN" altLang="en-US" dirty="0" smtClean="0"/>
              <a:t>．若财务杠杆指数大于</a:t>
            </a:r>
            <a:r>
              <a:rPr lang="en-US" altLang="zh-CN" dirty="0" smtClean="0"/>
              <a:t>1</a:t>
            </a:r>
            <a:r>
              <a:rPr lang="zh-CN" altLang="en-US" dirty="0" smtClean="0"/>
              <a:t>，即净资产报酬率大于总资产报酬率，说明企业运用财务杠杆给投资者带来更大的收益，显示举债经营有利；</a:t>
            </a:r>
          </a:p>
          <a:p>
            <a:pPr eaLnBrk="1" hangingPunct="1"/>
            <a:r>
              <a:rPr lang="en-US" altLang="zh-CN" dirty="0" smtClean="0"/>
              <a:t>2</a:t>
            </a:r>
            <a:r>
              <a:rPr lang="zh-CN" altLang="en-US" dirty="0" smtClean="0"/>
              <a:t>．若财务杠杆指数等于</a:t>
            </a:r>
            <a:r>
              <a:rPr lang="en-US" altLang="zh-CN" dirty="0" smtClean="0"/>
              <a:t>1</a:t>
            </a:r>
            <a:r>
              <a:rPr lang="zh-CN" altLang="en-US" dirty="0" smtClean="0"/>
              <a:t>，即净资产报酬率等于总资产报酬率，说明企业运用财务杠杆获得的利润正好与利息费用相等，显示企业没有获得财务杠杆作用；</a:t>
            </a:r>
          </a:p>
          <a:p>
            <a:pPr eaLnBrk="1" hangingPunct="1"/>
            <a:r>
              <a:rPr lang="en-US" altLang="zh-CN" dirty="0" smtClean="0"/>
              <a:t>3</a:t>
            </a:r>
            <a:r>
              <a:rPr lang="zh-CN" altLang="en-US" dirty="0" smtClean="0"/>
              <a:t>．若财务杠杆指数小于</a:t>
            </a:r>
            <a:r>
              <a:rPr lang="en-US" altLang="zh-CN" dirty="0" smtClean="0"/>
              <a:t>1</a:t>
            </a:r>
            <a:r>
              <a:rPr lang="zh-CN" altLang="en-US" dirty="0" smtClean="0"/>
              <a:t>，即净资产报酬率小于总资产报酬率，说明企业借债的投资报酬低于约定的利息成本，显示举债经营不利，企业所有者因债务增加反而蒙受损失，其财务杠杆策略是失败的。</a:t>
            </a:r>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87A969BF-3F1A-4C1D-99A5-87385B3E9500}" type="slidenum">
              <a:rPr lang="zh-CN" altLang="en-US"/>
              <a:pPr>
                <a:defRPr/>
              </a:pPr>
              <a:t>24</a:t>
            </a:fld>
            <a:endParaRPr lang="en-US" altLang="zh-CN"/>
          </a:p>
        </p:txBody>
      </p:sp>
      <p:sp>
        <p:nvSpPr>
          <p:cNvPr id="29699" name="Rectangle 2"/>
          <p:cNvSpPr>
            <a:spLocks noGrp="1" noChangeArrowheads="1"/>
          </p:cNvSpPr>
          <p:nvPr>
            <p:ph type="title"/>
          </p:nvPr>
        </p:nvSpPr>
        <p:spPr/>
        <p:txBody>
          <a:bodyPr/>
          <a:lstStyle/>
          <a:p>
            <a:pPr eaLnBrk="1" hangingPunct="1"/>
            <a:r>
              <a:rPr lang="zh-CN" altLang="en-US" smtClean="0"/>
              <a:t>资本结构分析</a:t>
            </a:r>
          </a:p>
        </p:txBody>
      </p:sp>
      <p:sp>
        <p:nvSpPr>
          <p:cNvPr id="29700" name="Rectangle 3"/>
          <p:cNvSpPr>
            <a:spLocks noGrp="1" noChangeArrowheads="1"/>
          </p:cNvSpPr>
          <p:nvPr>
            <p:ph type="body" idx="1"/>
          </p:nvPr>
        </p:nvSpPr>
        <p:spPr/>
        <p:txBody>
          <a:bodyPr/>
          <a:lstStyle/>
          <a:p>
            <a:pPr eaLnBrk="1" hangingPunct="1">
              <a:lnSpc>
                <a:spcPct val="110000"/>
              </a:lnSpc>
            </a:pPr>
            <a:r>
              <a:rPr lang="zh-CN" altLang="en-US" dirty="0" smtClean="0"/>
              <a:t>衡量企业财务资本结构的其他辅助性指标还有</a:t>
            </a:r>
            <a:r>
              <a:rPr lang="zh-CN" altLang="en-US" dirty="0" smtClean="0">
                <a:solidFill>
                  <a:srgbClr val="0033CC"/>
                </a:solidFill>
              </a:rPr>
              <a:t>固定资产与长期负债比率、固定资产与长期资金比率、固定资产与权益比率</a:t>
            </a:r>
            <a:r>
              <a:rPr lang="zh-CN" altLang="en-US" dirty="0" smtClean="0"/>
              <a:t>等，这些指标是评价企业从长期资本来源（长期负债和所有者权益）中用于购建固定资产的比重。其公式列示如下：</a:t>
            </a:r>
          </a:p>
          <a:p>
            <a:pPr eaLnBrk="1" hangingPunct="1">
              <a:lnSpc>
                <a:spcPct val="110000"/>
              </a:lnSpc>
              <a:buFont typeface="Wingdings" pitchFamily="2" charset="2"/>
              <a:buNone/>
            </a:pPr>
            <a:r>
              <a:rPr lang="zh-CN" altLang="en-US" dirty="0" smtClean="0"/>
              <a:t>       </a:t>
            </a:r>
            <a:r>
              <a:rPr lang="zh-CN" altLang="en-US" dirty="0" smtClean="0">
                <a:solidFill>
                  <a:srgbClr val="00CC00"/>
                </a:solidFill>
              </a:rPr>
              <a:t>固定资产与长期负债比率</a:t>
            </a:r>
            <a:r>
              <a:rPr lang="en-US" altLang="zh-CN" dirty="0" smtClean="0">
                <a:solidFill>
                  <a:srgbClr val="00CC00"/>
                </a:solidFill>
              </a:rPr>
              <a:t>=</a:t>
            </a:r>
            <a:r>
              <a:rPr lang="zh-CN" altLang="en-US" dirty="0" smtClean="0">
                <a:solidFill>
                  <a:srgbClr val="00CC00"/>
                </a:solidFill>
              </a:rPr>
              <a:t>固定资产</a:t>
            </a:r>
            <a:r>
              <a:rPr lang="en-US" altLang="zh-CN" dirty="0" smtClean="0">
                <a:solidFill>
                  <a:srgbClr val="00CC00"/>
                </a:solidFill>
              </a:rPr>
              <a:t>÷</a:t>
            </a:r>
            <a:r>
              <a:rPr lang="zh-CN" altLang="en-US" dirty="0" smtClean="0">
                <a:solidFill>
                  <a:srgbClr val="00CC00"/>
                </a:solidFill>
              </a:rPr>
              <a:t>长期负债</a:t>
            </a:r>
          </a:p>
          <a:p>
            <a:pPr eaLnBrk="1" hangingPunct="1">
              <a:lnSpc>
                <a:spcPct val="110000"/>
              </a:lnSpc>
              <a:buFont typeface="Wingdings" pitchFamily="2" charset="2"/>
              <a:buNone/>
            </a:pPr>
            <a:r>
              <a:rPr lang="zh-CN" altLang="en-US" dirty="0" smtClean="0">
                <a:solidFill>
                  <a:srgbClr val="00CC00"/>
                </a:solidFill>
              </a:rPr>
              <a:t>       固定资产与长期资金比率</a:t>
            </a:r>
            <a:r>
              <a:rPr lang="en-US" altLang="zh-CN" dirty="0" smtClean="0">
                <a:solidFill>
                  <a:srgbClr val="00CC00"/>
                </a:solidFill>
              </a:rPr>
              <a:t>=</a:t>
            </a:r>
            <a:r>
              <a:rPr lang="zh-CN" altLang="en-US" dirty="0" smtClean="0">
                <a:solidFill>
                  <a:srgbClr val="00CC00"/>
                </a:solidFill>
              </a:rPr>
              <a:t>固定资产</a:t>
            </a:r>
            <a:r>
              <a:rPr lang="en-US" altLang="zh-CN" dirty="0" smtClean="0">
                <a:solidFill>
                  <a:srgbClr val="00CC00"/>
                </a:solidFill>
              </a:rPr>
              <a:t>÷</a:t>
            </a:r>
            <a:r>
              <a:rPr lang="zh-CN" altLang="en-US" dirty="0" smtClean="0">
                <a:solidFill>
                  <a:srgbClr val="00CC00"/>
                </a:solidFill>
              </a:rPr>
              <a:t>（长期负债</a:t>
            </a:r>
            <a:r>
              <a:rPr lang="en-US" altLang="zh-CN" dirty="0" smtClean="0">
                <a:solidFill>
                  <a:srgbClr val="00CC00"/>
                </a:solidFill>
              </a:rPr>
              <a:t>+</a:t>
            </a:r>
            <a:r>
              <a:rPr lang="zh-CN" altLang="en-US" dirty="0" smtClean="0">
                <a:solidFill>
                  <a:srgbClr val="00CC00"/>
                </a:solidFill>
              </a:rPr>
              <a:t>股东权益）</a:t>
            </a:r>
          </a:p>
          <a:p>
            <a:pPr eaLnBrk="1" hangingPunct="1">
              <a:lnSpc>
                <a:spcPct val="110000"/>
              </a:lnSpc>
              <a:buFont typeface="Wingdings" pitchFamily="2" charset="2"/>
              <a:buNone/>
            </a:pPr>
            <a:r>
              <a:rPr lang="zh-CN" altLang="en-US" dirty="0" smtClean="0">
                <a:solidFill>
                  <a:srgbClr val="00CC00"/>
                </a:solidFill>
              </a:rPr>
              <a:t>       固定资产与权益比率</a:t>
            </a:r>
            <a:r>
              <a:rPr lang="en-US" altLang="zh-CN" dirty="0" smtClean="0">
                <a:solidFill>
                  <a:srgbClr val="00CC00"/>
                </a:solidFill>
              </a:rPr>
              <a:t>=</a:t>
            </a:r>
            <a:r>
              <a:rPr lang="zh-CN" altLang="en-US" dirty="0" smtClean="0">
                <a:solidFill>
                  <a:srgbClr val="00CC00"/>
                </a:solidFill>
              </a:rPr>
              <a:t>固定资产</a:t>
            </a:r>
            <a:r>
              <a:rPr lang="en-US" altLang="zh-CN" dirty="0" smtClean="0">
                <a:solidFill>
                  <a:srgbClr val="00CC00"/>
                </a:solidFill>
              </a:rPr>
              <a:t>÷</a:t>
            </a:r>
            <a:r>
              <a:rPr lang="zh-CN" altLang="en-US" dirty="0" smtClean="0">
                <a:solidFill>
                  <a:srgbClr val="00CC00"/>
                </a:solidFill>
              </a:rPr>
              <a:t>所有者权益（净资产）</a:t>
            </a:r>
          </a:p>
          <a:p>
            <a:pPr eaLnBrk="1" hangingPunct="1">
              <a:lnSpc>
                <a:spcPct val="110000"/>
              </a:lnSpc>
            </a:pPr>
            <a:r>
              <a:rPr lang="zh-CN" altLang="en-US" dirty="0" smtClean="0"/>
              <a:t>上述指标值越高，表明固定资产在长期资本中的占比越大。虽然固定资产是企业生产经营中必不可少的一部分，但是由于其流动性差，会对企业的偿债能力带来负面影响。</a:t>
            </a: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D9153E62-B977-460B-A576-9B09F7CB4900}" type="slidenum">
              <a:rPr lang="zh-CN" altLang="en-US"/>
              <a:pPr>
                <a:defRPr/>
              </a:pPr>
              <a:t>25</a:t>
            </a:fld>
            <a:endParaRPr lang="en-US" altLang="zh-CN"/>
          </a:p>
        </p:txBody>
      </p:sp>
      <p:sp>
        <p:nvSpPr>
          <p:cNvPr id="30723" name="Rectangle 2"/>
          <p:cNvSpPr>
            <a:spLocks noGrp="1" noChangeArrowheads="1"/>
          </p:cNvSpPr>
          <p:nvPr>
            <p:ph type="title"/>
          </p:nvPr>
        </p:nvSpPr>
        <p:spPr/>
        <p:txBody>
          <a:bodyPr/>
          <a:lstStyle/>
          <a:p>
            <a:pPr marL="711200" indent="-711200" eaLnBrk="1" hangingPunct="1"/>
            <a:r>
              <a:rPr lang="zh-CN" altLang="en-US" smtClean="0"/>
              <a:t>长期偿债能力分析</a:t>
            </a:r>
          </a:p>
        </p:txBody>
      </p:sp>
      <p:sp>
        <p:nvSpPr>
          <p:cNvPr id="30724" name="Rectangle 3"/>
          <p:cNvSpPr>
            <a:spLocks noGrp="1" noChangeArrowheads="1"/>
          </p:cNvSpPr>
          <p:nvPr>
            <p:ph type="body" idx="1"/>
          </p:nvPr>
        </p:nvSpPr>
        <p:spPr>
          <a:xfrm>
            <a:off x="468313" y="908050"/>
            <a:ext cx="8207375" cy="5184775"/>
          </a:xfrm>
        </p:spPr>
        <p:txBody>
          <a:bodyPr/>
          <a:lstStyle/>
          <a:p>
            <a:pPr eaLnBrk="1" hangingPunct="1">
              <a:lnSpc>
                <a:spcPct val="105000"/>
              </a:lnSpc>
            </a:pPr>
            <a:r>
              <a:rPr lang="zh-CN" altLang="en-US" smtClean="0">
                <a:solidFill>
                  <a:srgbClr val="0033CC"/>
                </a:solidFill>
              </a:rPr>
              <a:t>长期偿债能力</a:t>
            </a:r>
            <a:r>
              <a:rPr lang="zh-CN" altLang="en-US" smtClean="0"/>
              <a:t>是企业偿还长期负债的现金保障程度。</a:t>
            </a:r>
          </a:p>
          <a:p>
            <a:pPr eaLnBrk="1" hangingPunct="1">
              <a:lnSpc>
                <a:spcPct val="105000"/>
              </a:lnSpc>
            </a:pPr>
            <a:r>
              <a:rPr lang="zh-CN" altLang="en-US" smtClean="0"/>
              <a:t>所谓长期负债，是指偿还期在一年或超过一年的一个营业周期以上的债务，在新报表中被改为非流动负债，包括长期借款、应付债券、长期应付款、专项应付款、预计负债等。</a:t>
            </a:r>
          </a:p>
          <a:p>
            <a:pPr eaLnBrk="1" hangingPunct="1"/>
            <a:r>
              <a:rPr lang="zh-CN" altLang="en-US" smtClean="0"/>
              <a:t>此外，对于在资产负债表日起一年内到期的负债，企业有意图且有能力自主地将清偿义务展期至资产负债表日后一年以上的，应当归类为非流动负债；企业在资产负债表日或之前违反了长期借款协议，但贷款人在资产负债表日或之前同意提供在资产负债表日后一年以上的宽限期，在此期限内企业能够改正违约行为，且贷款人不能要求随时清偿的，该项负债应当归类为非流动负债。</a:t>
            </a:r>
          </a:p>
          <a:p>
            <a:pPr eaLnBrk="1" hangingPunct="1"/>
            <a:r>
              <a:rPr lang="zh-CN" altLang="en-US" smtClean="0"/>
              <a:t>由于长期负债的偿还期较长，受货币时间价值影响较大，长期负债的价值一般应根据合同或契约规定的在未来必须支付的本金和所付利息之和按适当贴现率折现后的折现值来确定。</a:t>
            </a: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17F8CF31-D8F5-482B-BF0C-D0783298DFC4}" type="slidenum">
              <a:rPr lang="zh-CN" altLang="en-US"/>
              <a:pPr>
                <a:defRPr/>
              </a:pPr>
              <a:t>26</a:t>
            </a:fld>
            <a:endParaRPr lang="en-US" altLang="zh-CN"/>
          </a:p>
        </p:txBody>
      </p:sp>
      <p:sp>
        <p:nvSpPr>
          <p:cNvPr id="31747" name="Rectangle 2"/>
          <p:cNvSpPr>
            <a:spLocks noGrp="1" noChangeArrowheads="1"/>
          </p:cNvSpPr>
          <p:nvPr>
            <p:ph type="title"/>
          </p:nvPr>
        </p:nvSpPr>
        <p:spPr/>
        <p:txBody>
          <a:bodyPr/>
          <a:lstStyle/>
          <a:p>
            <a:pPr marL="711200" indent="-711200" eaLnBrk="1" hangingPunct="1"/>
            <a:r>
              <a:rPr lang="zh-CN" altLang="en-US" smtClean="0"/>
              <a:t>长期偿债能力分析</a:t>
            </a:r>
          </a:p>
        </p:txBody>
      </p:sp>
      <p:sp>
        <p:nvSpPr>
          <p:cNvPr id="31748" name="Rectangle 3"/>
          <p:cNvSpPr>
            <a:spLocks noGrp="1" noChangeArrowheads="1"/>
          </p:cNvSpPr>
          <p:nvPr>
            <p:ph type="body" idx="1"/>
          </p:nvPr>
        </p:nvSpPr>
        <p:spPr/>
        <p:txBody>
          <a:bodyPr/>
          <a:lstStyle/>
          <a:p>
            <a:pPr eaLnBrk="1" hangingPunct="1">
              <a:lnSpc>
                <a:spcPct val="110000"/>
              </a:lnSpc>
            </a:pPr>
            <a:r>
              <a:rPr lang="zh-CN" altLang="en-US" sz="1900" smtClean="0">
                <a:solidFill>
                  <a:srgbClr val="0033CC"/>
                </a:solidFill>
              </a:rPr>
              <a:t>一般来说，长期偿债能力制约于以下几个因素：</a:t>
            </a:r>
          </a:p>
          <a:p>
            <a:pPr eaLnBrk="1" hangingPunct="1">
              <a:lnSpc>
                <a:spcPct val="110000"/>
              </a:lnSpc>
            </a:pPr>
            <a:r>
              <a:rPr lang="en-US" altLang="zh-CN" sz="1900" smtClean="0"/>
              <a:t>1</a:t>
            </a:r>
            <a:r>
              <a:rPr lang="zh-CN" altLang="en-US" sz="1900" smtClean="0"/>
              <a:t>．长期偿债能力必须以雄厚实力的所有者权益为基础，即企业必须保持合理的资本结构，才能确保长期债务偿还的安全性。</a:t>
            </a:r>
          </a:p>
          <a:p>
            <a:pPr eaLnBrk="1" hangingPunct="1">
              <a:lnSpc>
                <a:spcPct val="110000"/>
              </a:lnSpc>
            </a:pPr>
            <a:r>
              <a:rPr lang="en-US" altLang="zh-CN" sz="1900" smtClean="0"/>
              <a:t>2</a:t>
            </a:r>
            <a:r>
              <a:rPr lang="zh-CN" altLang="en-US" sz="1900" smtClean="0"/>
              <a:t>．长期偿债能力是以总资产为物质保证。在正常情况下，作为长期负债物质保证的资产，除了一部分流动资产和无形资产外，余者便为有形的长期资产。长期负债最终能否得以偿还，完全取决于资产的变现收入。</a:t>
            </a:r>
          </a:p>
          <a:p>
            <a:pPr eaLnBrk="1" hangingPunct="1">
              <a:lnSpc>
                <a:spcPct val="110000"/>
              </a:lnSpc>
            </a:pPr>
            <a:r>
              <a:rPr lang="en-US" altLang="zh-CN" sz="1900" smtClean="0"/>
              <a:t>3</a:t>
            </a:r>
            <a:r>
              <a:rPr lang="zh-CN" altLang="en-US" sz="1900" smtClean="0"/>
              <a:t>．长期偿债能力与企业获利能力密切关联。企业能否有足够的现金流入量偿还长期债务本息制约于收支配比的结果。</a:t>
            </a:r>
          </a:p>
          <a:p>
            <a:pPr eaLnBrk="1" hangingPunct="1">
              <a:lnSpc>
                <a:spcPct val="110000"/>
              </a:lnSpc>
            </a:pPr>
            <a:r>
              <a:rPr lang="zh-CN" altLang="en-US" sz="1900" smtClean="0"/>
              <a:t>一个长期亏损的企业，要保全资本都十分困难，而试图保持正常的长期负债的偿还能力就更加不易。相反，对于长期盈利企业，随着现金净流量的不断增加，必然为及时足额地偿还各项债务本息提供了坚实的财务基础。一般来说，企业的获利能力越强，长期偿债能力越强；反之，则越弱。</a:t>
            </a: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B3323336-B573-446D-A83E-9B820629EEF7}" type="slidenum">
              <a:rPr lang="zh-CN" altLang="en-US"/>
              <a:pPr>
                <a:defRPr/>
              </a:pPr>
              <a:t>27</a:t>
            </a:fld>
            <a:endParaRPr lang="en-US" altLang="zh-CN"/>
          </a:p>
        </p:txBody>
      </p:sp>
      <p:sp>
        <p:nvSpPr>
          <p:cNvPr id="32771" name="Rectangle 2"/>
          <p:cNvSpPr>
            <a:spLocks noGrp="1" noChangeArrowheads="1"/>
          </p:cNvSpPr>
          <p:nvPr>
            <p:ph type="title"/>
          </p:nvPr>
        </p:nvSpPr>
        <p:spPr/>
        <p:txBody>
          <a:bodyPr/>
          <a:lstStyle/>
          <a:p>
            <a:pPr marL="711200" indent="-711200" eaLnBrk="1" hangingPunct="1"/>
            <a:r>
              <a:rPr lang="zh-CN" altLang="en-US" smtClean="0"/>
              <a:t>长期偿债能力分析</a:t>
            </a:r>
          </a:p>
        </p:txBody>
      </p:sp>
      <p:sp>
        <p:nvSpPr>
          <p:cNvPr id="32772" name="Rectangle 3"/>
          <p:cNvSpPr>
            <a:spLocks noGrp="1" noChangeArrowheads="1"/>
          </p:cNvSpPr>
          <p:nvPr>
            <p:ph type="body" idx="1"/>
          </p:nvPr>
        </p:nvSpPr>
        <p:spPr/>
        <p:txBody>
          <a:bodyPr/>
          <a:lstStyle/>
          <a:p>
            <a:pPr eaLnBrk="1" hangingPunct="1">
              <a:lnSpc>
                <a:spcPct val="115000"/>
              </a:lnSpc>
            </a:pPr>
            <a:r>
              <a:rPr lang="zh-CN" altLang="en-US" dirty="0" smtClean="0"/>
              <a:t>长期偿债能力分析对于企业利益相关者各具重要意义。</a:t>
            </a:r>
          </a:p>
          <a:p>
            <a:pPr eaLnBrk="1" hangingPunct="1">
              <a:lnSpc>
                <a:spcPct val="115000"/>
              </a:lnSpc>
            </a:pPr>
            <a:r>
              <a:rPr lang="zh-CN" altLang="en-US" dirty="0" smtClean="0">
                <a:solidFill>
                  <a:srgbClr val="0033CC"/>
                </a:solidFill>
              </a:rPr>
              <a:t>首先，企业经营者通过长期偿债能力分析，有利于优化资本结构和降低财务风险。</a:t>
            </a:r>
            <a:r>
              <a:rPr lang="zh-CN" altLang="en-US" dirty="0" smtClean="0"/>
              <a:t>资本结构不同，企业的长期偿债能力不同。通过长期偿债能力的分析，可以揭示资本结构中存在的问题，及时加以调整，优化资本结构，提高企业价值。由于与权益资本相比，债务资本成本低，企业通过财务杠杆作用，能够提高资金回报水平。</a:t>
            </a:r>
          </a:p>
          <a:p>
            <a:pPr eaLnBrk="1" hangingPunct="1">
              <a:lnSpc>
                <a:spcPct val="115000"/>
              </a:lnSpc>
            </a:pPr>
            <a:r>
              <a:rPr lang="zh-CN" altLang="en-US" dirty="0" smtClean="0">
                <a:solidFill>
                  <a:srgbClr val="0033CC"/>
                </a:solidFill>
              </a:rPr>
              <a:t>其次，债权人通过长期偿债能力的分析，可以判断债权的安全程度，</a:t>
            </a:r>
            <a:r>
              <a:rPr lang="zh-CN" altLang="en-US" dirty="0" smtClean="0"/>
              <a:t>即是否能按期收回本金及利息，所以说债权的安全程度与长期偿债能力密切相关。如果企业的长期偿债能力越强，债权的安全程度就越高；反之，则越低。</a:t>
            </a:r>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F23F1BD4-3E6B-4098-AA65-FBDA8FA14A0E}" type="slidenum">
              <a:rPr lang="zh-CN" altLang="en-US"/>
              <a:pPr>
                <a:defRPr/>
              </a:pPr>
              <a:t>28</a:t>
            </a:fld>
            <a:endParaRPr lang="en-US" altLang="zh-CN"/>
          </a:p>
        </p:txBody>
      </p:sp>
      <p:sp>
        <p:nvSpPr>
          <p:cNvPr id="33795" name="Rectangle 2"/>
          <p:cNvSpPr>
            <a:spLocks noGrp="1" noChangeArrowheads="1"/>
          </p:cNvSpPr>
          <p:nvPr>
            <p:ph type="title"/>
          </p:nvPr>
        </p:nvSpPr>
        <p:spPr/>
        <p:txBody>
          <a:bodyPr/>
          <a:lstStyle/>
          <a:p>
            <a:pPr marL="711200" indent="-711200" eaLnBrk="1" hangingPunct="1"/>
            <a:r>
              <a:rPr lang="zh-CN" altLang="en-US" smtClean="0"/>
              <a:t>长期偿债能力分析</a:t>
            </a:r>
          </a:p>
        </p:txBody>
      </p:sp>
      <p:sp>
        <p:nvSpPr>
          <p:cNvPr id="33796" name="Rectangle 3"/>
          <p:cNvSpPr>
            <a:spLocks noGrp="1" noChangeArrowheads="1"/>
          </p:cNvSpPr>
          <p:nvPr>
            <p:ph type="body" idx="1"/>
          </p:nvPr>
        </p:nvSpPr>
        <p:spPr/>
        <p:txBody>
          <a:bodyPr/>
          <a:lstStyle/>
          <a:p>
            <a:pPr eaLnBrk="1" hangingPunct="1">
              <a:lnSpc>
                <a:spcPct val="115000"/>
              </a:lnSpc>
            </a:pPr>
            <a:r>
              <a:rPr lang="zh-CN" altLang="en-US" dirty="0" smtClean="0">
                <a:solidFill>
                  <a:srgbClr val="0033CC"/>
                </a:solidFill>
              </a:rPr>
              <a:t>第三，企业权益投资者通过长期偿债能力分析，可以判断其投资的安全性及盈利性。</a:t>
            </a:r>
            <a:r>
              <a:rPr lang="zh-CN" altLang="en-US" dirty="0" smtClean="0"/>
              <a:t>通常，企业的偿债能力越强，投资者的安全性越高，企业不会通过变卖财产偿还债务，投资者不会遭受相应的损失。企业适度负债，不仅可以降低财务风险，还可以利用财务杠杆的作用，增加盈利。</a:t>
            </a:r>
          </a:p>
          <a:p>
            <a:pPr eaLnBrk="1" hangingPunct="1">
              <a:lnSpc>
                <a:spcPct val="115000"/>
              </a:lnSpc>
            </a:pPr>
            <a:r>
              <a:rPr lang="zh-CN" altLang="en-US" dirty="0" smtClean="0">
                <a:solidFill>
                  <a:srgbClr val="0033CC"/>
                </a:solidFill>
              </a:rPr>
              <a:t>此外，对于与企业有密切利益关系的部门和其它企业来说，长期偿债能力分析也具有重要意义。</a:t>
            </a:r>
            <a:r>
              <a:rPr lang="zh-CN" altLang="en-US" dirty="0" smtClean="0"/>
              <a:t>比如，通过偿债能力分析，可以了解企业经营的安全性，如果企业在长期负债增长的同时，经济效益有明显提高，说明企业负债经营正确，企业财务状况发展良好，有助于政府及相关管理部门制定相应的财政金融政策；而对于业务关联企业，通过长期偿债能力分析，可以了解目标企业是否具有长期的支付能力，借以判断企业信用状况和未来业务能力，并做出建立长期稳定业务关系的决策。</a:t>
            </a:r>
          </a:p>
          <a:p>
            <a:pPr eaLnBrk="1" hangingPunct="1"/>
            <a:endParaRPr lang="zh-CN" altLang="en-US" sz="1800" dirty="0" smtClean="0"/>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2D61F4AF-AED9-4C20-8E95-7CBA619D4A4C}" type="slidenum">
              <a:rPr lang="zh-CN" altLang="en-US"/>
              <a:pPr>
                <a:defRPr/>
              </a:pPr>
              <a:t>29</a:t>
            </a:fld>
            <a:endParaRPr lang="en-US" altLang="zh-CN"/>
          </a:p>
        </p:txBody>
      </p:sp>
      <p:sp>
        <p:nvSpPr>
          <p:cNvPr id="34819" name="Rectangle 2"/>
          <p:cNvSpPr>
            <a:spLocks noGrp="1" noChangeArrowheads="1"/>
          </p:cNvSpPr>
          <p:nvPr>
            <p:ph type="title"/>
          </p:nvPr>
        </p:nvSpPr>
        <p:spPr/>
        <p:txBody>
          <a:bodyPr/>
          <a:lstStyle/>
          <a:p>
            <a:pPr marL="711200" indent="-711200" eaLnBrk="1" hangingPunct="1"/>
            <a:r>
              <a:rPr lang="zh-CN" altLang="en-US" smtClean="0"/>
              <a:t>长期偿债能力分析</a:t>
            </a:r>
          </a:p>
        </p:txBody>
      </p:sp>
      <p:sp>
        <p:nvSpPr>
          <p:cNvPr id="34820" name="Rectangle 3"/>
          <p:cNvSpPr>
            <a:spLocks noGrp="1" noChangeArrowheads="1"/>
          </p:cNvSpPr>
          <p:nvPr>
            <p:ph type="body" idx="1"/>
          </p:nvPr>
        </p:nvSpPr>
        <p:spPr/>
        <p:txBody>
          <a:bodyPr/>
          <a:lstStyle/>
          <a:p>
            <a:pPr eaLnBrk="1" hangingPunct="1">
              <a:lnSpc>
                <a:spcPct val="115000"/>
              </a:lnSpc>
            </a:pPr>
            <a:r>
              <a:rPr lang="zh-CN" altLang="en-US" sz="1800" dirty="0" smtClean="0">
                <a:solidFill>
                  <a:srgbClr val="0033CC"/>
                </a:solidFill>
              </a:rPr>
              <a:t>利息保障倍数</a:t>
            </a:r>
            <a:r>
              <a:rPr lang="zh-CN" altLang="en-US" sz="1800" dirty="0" smtClean="0"/>
              <a:t>是指企业经营业务收益与利息费用的比率，也称为已获利息倍数或利息偿付倍数。它表明企业经营业务的收益相当于利息费用的若干倍，数额越大表明企业的偿债能力越强。其计算公式如下：</a:t>
            </a:r>
            <a:endParaRPr lang="en-US" altLang="zh-CN" sz="1800" dirty="0" smtClean="0"/>
          </a:p>
          <a:p>
            <a:pPr eaLnBrk="1" hangingPunct="1">
              <a:lnSpc>
                <a:spcPct val="115000"/>
              </a:lnSpc>
            </a:pPr>
            <a:endParaRPr lang="zh-CN" altLang="en-US" sz="1800" dirty="0" smtClean="0"/>
          </a:p>
          <a:p>
            <a:pPr>
              <a:buNone/>
            </a:pPr>
            <a:r>
              <a:rPr lang="zh-CN" altLang="zh-CN" sz="1800" dirty="0" smtClean="0">
                <a:solidFill>
                  <a:srgbClr val="FF0000"/>
                </a:solidFill>
              </a:rPr>
              <a:t>利息保障倍数</a:t>
            </a:r>
            <a:r>
              <a:rPr lang="en-US" altLang="zh-CN" sz="1800" dirty="0" smtClean="0">
                <a:solidFill>
                  <a:srgbClr val="FF0000"/>
                </a:solidFill>
              </a:rPr>
              <a:t>=</a:t>
            </a:r>
            <a:r>
              <a:rPr lang="zh-CN" altLang="zh-CN" sz="1800" dirty="0" smtClean="0">
                <a:solidFill>
                  <a:srgbClr val="FF0000"/>
                </a:solidFill>
              </a:rPr>
              <a:t>息税前利润（</a:t>
            </a:r>
            <a:r>
              <a:rPr lang="en-US" altLang="zh-CN" sz="1800" dirty="0" smtClean="0">
                <a:solidFill>
                  <a:srgbClr val="FF0000"/>
                </a:solidFill>
              </a:rPr>
              <a:t>EBIT</a:t>
            </a:r>
            <a:r>
              <a:rPr lang="zh-CN" altLang="zh-CN" sz="1800" dirty="0" smtClean="0">
                <a:solidFill>
                  <a:srgbClr val="FF0000"/>
                </a:solidFill>
              </a:rPr>
              <a:t>）</a:t>
            </a:r>
            <a:r>
              <a:rPr lang="en-US" altLang="zh-CN" sz="1800" dirty="0" smtClean="0">
                <a:solidFill>
                  <a:srgbClr val="FF0000"/>
                </a:solidFill>
              </a:rPr>
              <a:t>÷</a:t>
            </a:r>
            <a:r>
              <a:rPr lang="zh-CN" altLang="zh-CN" sz="1800" dirty="0" smtClean="0">
                <a:solidFill>
                  <a:srgbClr val="FF0000"/>
                </a:solidFill>
              </a:rPr>
              <a:t>利息支出</a:t>
            </a:r>
          </a:p>
          <a:p>
            <a:pPr>
              <a:buNone/>
            </a:pPr>
            <a:r>
              <a:rPr lang="en-US" altLang="zh-CN" sz="1800" dirty="0" smtClean="0">
                <a:solidFill>
                  <a:srgbClr val="FF0000"/>
                </a:solidFill>
              </a:rPr>
              <a:t>                        =</a:t>
            </a:r>
            <a:r>
              <a:rPr lang="zh-CN" altLang="zh-CN" sz="1800" dirty="0" smtClean="0">
                <a:solidFill>
                  <a:srgbClr val="FF0000"/>
                </a:solidFill>
              </a:rPr>
              <a:t>（税前利润</a:t>
            </a:r>
            <a:r>
              <a:rPr lang="en-US" altLang="zh-CN" sz="1800" dirty="0" smtClean="0">
                <a:solidFill>
                  <a:srgbClr val="FF0000"/>
                </a:solidFill>
              </a:rPr>
              <a:t>+</a:t>
            </a:r>
            <a:r>
              <a:rPr lang="zh-CN" altLang="zh-CN" sz="1800" dirty="0" smtClean="0">
                <a:solidFill>
                  <a:srgbClr val="FF0000"/>
                </a:solidFill>
              </a:rPr>
              <a:t>利息费用）</a:t>
            </a:r>
            <a:r>
              <a:rPr lang="en-US" altLang="zh-CN" sz="1800" dirty="0" smtClean="0">
                <a:solidFill>
                  <a:srgbClr val="FF0000"/>
                </a:solidFill>
              </a:rPr>
              <a:t>÷</a:t>
            </a:r>
            <a:r>
              <a:rPr lang="zh-CN" altLang="zh-CN" sz="1800" dirty="0" smtClean="0">
                <a:solidFill>
                  <a:srgbClr val="FF0000"/>
                </a:solidFill>
              </a:rPr>
              <a:t>利息支出</a:t>
            </a:r>
          </a:p>
          <a:p>
            <a:pPr>
              <a:buNone/>
            </a:pPr>
            <a:r>
              <a:rPr lang="en-US" altLang="zh-CN" sz="1800" dirty="0" smtClean="0">
                <a:solidFill>
                  <a:srgbClr val="FF0000"/>
                </a:solidFill>
              </a:rPr>
              <a:t>                          =</a:t>
            </a:r>
            <a:r>
              <a:rPr lang="zh-CN" altLang="zh-CN" sz="1800" dirty="0" smtClean="0">
                <a:solidFill>
                  <a:srgbClr val="FF0000"/>
                </a:solidFill>
              </a:rPr>
              <a:t>（税后利润</a:t>
            </a:r>
            <a:r>
              <a:rPr lang="en-US" altLang="zh-CN" sz="1800" dirty="0" smtClean="0">
                <a:solidFill>
                  <a:srgbClr val="FF0000"/>
                </a:solidFill>
              </a:rPr>
              <a:t>+</a:t>
            </a:r>
            <a:r>
              <a:rPr lang="zh-CN" altLang="zh-CN" sz="1800" dirty="0" smtClean="0">
                <a:solidFill>
                  <a:srgbClr val="FF0000"/>
                </a:solidFill>
              </a:rPr>
              <a:t>所得税</a:t>
            </a:r>
            <a:r>
              <a:rPr lang="en-US" altLang="zh-CN" sz="1800" dirty="0" smtClean="0">
                <a:solidFill>
                  <a:srgbClr val="FF0000"/>
                </a:solidFill>
              </a:rPr>
              <a:t>+</a:t>
            </a:r>
            <a:r>
              <a:rPr lang="zh-CN" altLang="zh-CN" sz="1800" dirty="0" smtClean="0">
                <a:solidFill>
                  <a:srgbClr val="FF0000"/>
                </a:solidFill>
              </a:rPr>
              <a:t>利息费用）</a:t>
            </a:r>
            <a:r>
              <a:rPr lang="en-US" altLang="zh-CN" sz="1800" dirty="0" smtClean="0">
                <a:solidFill>
                  <a:srgbClr val="FF0000"/>
                </a:solidFill>
              </a:rPr>
              <a:t>÷</a:t>
            </a:r>
            <a:r>
              <a:rPr lang="zh-CN" altLang="zh-CN" sz="1800" dirty="0" smtClean="0">
                <a:solidFill>
                  <a:srgbClr val="FF0000"/>
                </a:solidFill>
              </a:rPr>
              <a:t>利息支出</a:t>
            </a:r>
          </a:p>
          <a:p>
            <a:pPr eaLnBrk="1" hangingPunct="1"/>
            <a:endParaRPr lang="en-US" altLang="zh-CN" sz="1800" dirty="0" smtClean="0"/>
          </a:p>
          <a:p>
            <a:pPr eaLnBrk="1" hangingPunct="1"/>
            <a:r>
              <a:rPr lang="zh-CN" altLang="zh-CN" sz="1800" dirty="0" smtClean="0"/>
              <a:t>上式中的分子“息税前利润”是指利润表中未扣除利息费用和所得税之前的利润。它可以用“利润总额加利息费用”来测算，也可以用“净利润加所得税和利息费用”来测算。分母“利息支出”由两部分构成，一是利润表中“财务费用”项目下的“利息费用”部分，二是利息的资本化部分。利息资本化是指将利息支出作为构建资产的历史成本，而不作为当期费用来处理。资本化的利息也是利息支付的一部分，因此在计算时应包含在利息支出中。</a:t>
            </a: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3AD89A6D-6A1B-442A-A63A-EF6922E2C7BD}" type="slidenum">
              <a:rPr lang="zh-CN" altLang="en-US"/>
              <a:pPr>
                <a:defRPr/>
              </a:pPr>
              <a:t>3</a:t>
            </a:fld>
            <a:endParaRPr lang="en-US" altLang="zh-CN"/>
          </a:p>
        </p:txBody>
      </p:sp>
      <p:sp>
        <p:nvSpPr>
          <p:cNvPr id="7171" name="Rectangle 2"/>
          <p:cNvSpPr>
            <a:spLocks noGrp="1" noChangeArrowheads="1"/>
          </p:cNvSpPr>
          <p:nvPr>
            <p:ph type="title"/>
          </p:nvPr>
        </p:nvSpPr>
        <p:spPr/>
        <p:txBody>
          <a:bodyPr/>
          <a:lstStyle/>
          <a:p>
            <a:pPr marL="711200" indent="-711200" eaLnBrk="1" hangingPunct="1"/>
            <a:r>
              <a:rPr lang="zh-CN" altLang="en-US" smtClean="0"/>
              <a:t>短期偿债能力分析</a:t>
            </a:r>
          </a:p>
        </p:txBody>
      </p:sp>
      <p:sp>
        <p:nvSpPr>
          <p:cNvPr id="7172" name="Rectangle 3"/>
          <p:cNvSpPr>
            <a:spLocks noGrp="1" noChangeArrowheads="1"/>
          </p:cNvSpPr>
          <p:nvPr>
            <p:ph type="body" idx="1"/>
          </p:nvPr>
        </p:nvSpPr>
        <p:spPr>
          <a:xfrm>
            <a:off x="539750" y="981075"/>
            <a:ext cx="8208963" cy="4679950"/>
          </a:xfrm>
        </p:spPr>
        <p:txBody>
          <a:bodyPr/>
          <a:lstStyle/>
          <a:p>
            <a:pPr eaLnBrk="1" hangingPunct="1"/>
            <a:r>
              <a:rPr lang="zh-CN" altLang="en-US" dirty="0" smtClean="0">
                <a:solidFill>
                  <a:srgbClr val="00CC00"/>
                </a:solidFill>
              </a:rPr>
              <a:t>短期偿债能力</a:t>
            </a:r>
            <a:r>
              <a:rPr lang="zh-CN" altLang="en-US" dirty="0" smtClean="0"/>
              <a:t>是指企业用流动资产偿还流动负债的保障能力。一个企业短期偿债能力的强弱，要根据流动资产的数量和流动性状况以及流动负债的数量和偿债紧迫性状况来定。</a:t>
            </a:r>
          </a:p>
          <a:p>
            <a:pPr eaLnBrk="1" hangingPunct="1"/>
            <a:endParaRPr lang="zh-CN" altLang="en-US" dirty="0" smtClean="0"/>
          </a:p>
          <a:p>
            <a:pPr algn="just" eaLnBrk="1" hangingPunct="1"/>
            <a:r>
              <a:rPr lang="zh-CN" altLang="zh-CN" dirty="0" smtClean="0">
                <a:solidFill>
                  <a:srgbClr val="FF0000"/>
                </a:solidFill>
              </a:rPr>
              <a:t>流动资产</a:t>
            </a:r>
            <a:r>
              <a:rPr lang="zh-CN" altLang="zh-CN" dirty="0" smtClean="0"/>
              <a:t>是指企业可以在一年或一个营业周期内变现或耗用的资产，在企业财务报表中包括货币资金、交易性金融资产、衍生金融资产、应收账款、应收票据、应收款项融资、存货、预付账款、其他应收款、待摊费用、合同资产、持有待售资产、一年内到期的非流动资产等项目。</a:t>
            </a:r>
            <a:endParaRPr lang="en-US" altLang="zh-CN" dirty="0" smtClean="0"/>
          </a:p>
          <a:p>
            <a:pPr algn="just" eaLnBrk="1" hangingPunct="1"/>
            <a:endParaRPr lang="en-US" altLang="zh-CN" dirty="0" smtClean="0"/>
          </a:p>
          <a:p>
            <a:pPr algn="just" eaLnBrk="1" hangingPunct="1"/>
            <a:r>
              <a:rPr lang="zh-CN" altLang="en-US" dirty="0" smtClean="0"/>
              <a:t>准则指出，资产满足下列条件之一的，应当归类为流动资产：（</a:t>
            </a:r>
            <a:r>
              <a:rPr lang="en-US" altLang="zh-CN" dirty="0" smtClean="0"/>
              <a:t>1</a:t>
            </a:r>
            <a:r>
              <a:rPr lang="zh-CN" altLang="en-US" dirty="0" smtClean="0"/>
              <a:t>）预计在一个正常营业周期中变现、出售或耗用。（</a:t>
            </a:r>
            <a:r>
              <a:rPr lang="en-US" altLang="zh-CN" dirty="0" smtClean="0"/>
              <a:t>2</a:t>
            </a:r>
            <a:r>
              <a:rPr lang="zh-CN" altLang="en-US" dirty="0" smtClean="0"/>
              <a:t>）主要为交易目的而持有。（</a:t>
            </a:r>
            <a:r>
              <a:rPr lang="en-US" altLang="zh-CN" dirty="0" smtClean="0"/>
              <a:t>3</a:t>
            </a:r>
            <a:r>
              <a:rPr lang="zh-CN" altLang="en-US" dirty="0" smtClean="0"/>
              <a:t>）预计在资产负债表日起一年内（含一年）变现。（</a:t>
            </a:r>
            <a:r>
              <a:rPr lang="en-US" altLang="zh-CN" dirty="0" smtClean="0"/>
              <a:t>4</a:t>
            </a:r>
            <a:r>
              <a:rPr lang="zh-CN" altLang="en-US" dirty="0" smtClean="0"/>
              <a:t>）自资产负债表日起一年内，交换其他资产或清偿负债的能力不受限制的现金或现金等价物。</a:t>
            </a:r>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495BE263-45DB-47DF-98B9-3F233649B900}" type="slidenum">
              <a:rPr lang="zh-CN" altLang="en-US"/>
              <a:pPr>
                <a:defRPr/>
              </a:pPr>
              <a:t>30</a:t>
            </a:fld>
            <a:endParaRPr lang="en-US" altLang="zh-CN"/>
          </a:p>
        </p:txBody>
      </p:sp>
      <p:sp>
        <p:nvSpPr>
          <p:cNvPr id="35843" name="Rectangle 2"/>
          <p:cNvSpPr>
            <a:spLocks noGrp="1" noChangeArrowheads="1"/>
          </p:cNvSpPr>
          <p:nvPr>
            <p:ph type="title"/>
          </p:nvPr>
        </p:nvSpPr>
        <p:spPr/>
        <p:txBody>
          <a:bodyPr/>
          <a:lstStyle/>
          <a:p>
            <a:pPr marL="711200" indent="-711200" eaLnBrk="1" hangingPunct="1"/>
            <a:r>
              <a:rPr lang="zh-CN" altLang="en-US" smtClean="0"/>
              <a:t>长期偿债能力分析</a:t>
            </a:r>
          </a:p>
        </p:txBody>
      </p:sp>
      <p:sp>
        <p:nvSpPr>
          <p:cNvPr id="35844" name="Rectangle 3"/>
          <p:cNvSpPr>
            <a:spLocks noGrp="1" noChangeArrowheads="1"/>
          </p:cNvSpPr>
          <p:nvPr>
            <p:ph type="body" idx="1"/>
          </p:nvPr>
        </p:nvSpPr>
        <p:spPr/>
        <p:txBody>
          <a:bodyPr/>
          <a:lstStyle/>
          <a:p>
            <a:pPr eaLnBrk="1" hangingPunct="1">
              <a:lnSpc>
                <a:spcPct val="115000"/>
              </a:lnSpc>
            </a:pPr>
            <a:r>
              <a:rPr lang="zh-CN" altLang="en-US" dirty="0" smtClean="0">
                <a:solidFill>
                  <a:srgbClr val="00CC00"/>
                </a:solidFill>
              </a:rPr>
              <a:t>对于利息保障倍数的分析，应从以下几个方面进行：</a:t>
            </a:r>
          </a:p>
          <a:p>
            <a:pPr eaLnBrk="1" hangingPunct="1">
              <a:lnSpc>
                <a:spcPct val="115000"/>
              </a:lnSpc>
            </a:pPr>
            <a:r>
              <a:rPr lang="en-US" altLang="zh-CN" dirty="0" smtClean="0"/>
              <a:t>1</a:t>
            </a:r>
            <a:r>
              <a:rPr lang="zh-CN" altLang="en-US" dirty="0" smtClean="0"/>
              <a:t>．利息保障倍数指标越高，表明企业的债务偿还越有保障；相反，则表明企业没有足够资金来源偿还债务利息，企业偿债能力低下。</a:t>
            </a:r>
          </a:p>
          <a:p>
            <a:pPr eaLnBrk="1" hangingPunct="1">
              <a:lnSpc>
                <a:spcPct val="115000"/>
              </a:lnSpc>
            </a:pPr>
            <a:r>
              <a:rPr lang="en-US" altLang="zh-CN" dirty="0" smtClean="0"/>
              <a:t>2</a:t>
            </a:r>
            <a:r>
              <a:rPr lang="zh-CN" altLang="en-US" dirty="0" smtClean="0"/>
              <a:t>．因企业所处的行业不同，利息保障倍数有不同的标准界限，一般公认的利息保障倍数的界限为</a:t>
            </a:r>
            <a:r>
              <a:rPr lang="en-US" altLang="zh-CN" dirty="0" smtClean="0"/>
              <a:t>3</a:t>
            </a:r>
            <a:r>
              <a:rPr lang="zh-CN" altLang="en-US" dirty="0" smtClean="0"/>
              <a:t>。不过有时企业的利息保障倍数低于</a:t>
            </a:r>
            <a:r>
              <a:rPr lang="en-US" altLang="zh-CN" dirty="0" smtClean="0"/>
              <a:t>1</a:t>
            </a:r>
            <a:r>
              <a:rPr lang="zh-CN" altLang="en-US" dirty="0" smtClean="0"/>
              <a:t>，并不能说明企业就无法偿债，例如企业可以利用非付现的摊销和折旧费用来支付利息，或者还可以采取借新还旧的方式进行付息。</a:t>
            </a:r>
          </a:p>
          <a:p>
            <a:pPr eaLnBrk="1" hangingPunct="1">
              <a:lnSpc>
                <a:spcPct val="115000"/>
              </a:lnSpc>
            </a:pPr>
            <a:r>
              <a:rPr lang="en-US" altLang="zh-CN" dirty="0" smtClean="0"/>
              <a:t>3</a:t>
            </a:r>
            <a:r>
              <a:rPr lang="zh-CN" altLang="en-US" dirty="0" smtClean="0"/>
              <a:t>．从稳健的角度出发，应选择连续五年中最低的利息保障倍数指标作为最基本的标准，特别是在企业的盈利水平发生周期性变动的情况下。</a:t>
            </a:r>
          </a:p>
          <a:p>
            <a:pPr eaLnBrk="1" hangingPunct="1">
              <a:lnSpc>
                <a:spcPct val="115000"/>
              </a:lnSpc>
            </a:pPr>
            <a:r>
              <a:rPr lang="en-US" altLang="zh-CN" dirty="0" smtClean="0"/>
              <a:t>4</a:t>
            </a:r>
            <a:r>
              <a:rPr lang="zh-CN" altLang="en-US" dirty="0" smtClean="0"/>
              <a:t>．在利用利息保障倍数指标分析企业的偿债能力时，还要注意利息资本化问题。利息资本化是指将利息支出作为固定资产的增加额，而不作为当期费用来处理。</a:t>
            </a:r>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FB30DD40-0667-4DAD-A2B6-096D177C70E4}" type="slidenum">
              <a:rPr lang="zh-CN" altLang="en-US"/>
              <a:pPr>
                <a:defRPr/>
              </a:pPr>
              <a:t>31</a:t>
            </a:fld>
            <a:endParaRPr lang="en-US" altLang="zh-CN"/>
          </a:p>
        </p:txBody>
      </p:sp>
      <p:sp>
        <p:nvSpPr>
          <p:cNvPr id="36867" name="Rectangle 2"/>
          <p:cNvSpPr>
            <a:spLocks noGrp="1" noChangeArrowheads="1"/>
          </p:cNvSpPr>
          <p:nvPr>
            <p:ph type="title"/>
          </p:nvPr>
        </p:nvSpPr>
        <p:spPr/>
        <p:txBody>
          <a:bodyPr/>
          <a:lstStyle/>
          <a:p>
            <a:pPr marL="711200" indent="-711200" eaLnBrk="1" hangingPunct="1"/>
            <a:r>
              <a:rPr lang="zh-CN" altLang="en-US" smtClean="0"/>
              <a:t>长期偿债能力分析</a:t>
            </a:r>
          </a:p>
        </p:txBody>
      </p:sp>
      <p:sp>
        <p:nvSpPr>
          <p:cNvPr id="36868" name="Rectangle 3"/>
          <p:cNvSpPr>
            <a:spLocks noGrp="1" noChangeArrowheads="1"/>
          </p:cNvSpPr>
          <p:nvPr>
            <p:ph type="body" idx="1"/>
          </p:nvPr>
        </p:nvSpPr>
        <p:spPr/>
        <p:txBody>
          <a:bodyPr/>
          <a:lstStyle/>
          <a:p>
            <a:pPr eaLnBrk="1" hangingPunct="1">
              <a:lnSpc>
                <a:spcPct val="115000"/>
              </a:lnSpc>
            </a:pPr>
            <a:r>
              <a:rPr lang="zh-CN" altLang="en-US" dirty="0" smtClean="0">
                <a:solidFill>
                  <a:srgbClr val="0033CC"/>
                </a:solidFill>
              </a:rPr>
              <a:t>固定支出保障倍数</a:t>
            </a:r>
            <a:r>
              <a:rPr lang="zh-CN" altLang="en-US" dirty="0" smtClean="0"/>
              <a:t>是利息保障倍数的扩展形式，是评价企业长期偿债能力的又一重要指标。固定支出保障倍数是指企业经营业务收益与固定支出的比率。其计算公式如下：</a:t>
            </a:r>
          </a:p>
          <a:p>
            <a:pPr eaLnBrk="1" hangingPunct="1">
              <a:lnSpc>
                <a:spcPct val="115000"/>
              </a:lnSpc>
              <a:buFont typeface="Wingdings" pitchFamily="2" charset="2"/>
              <a:buNone/>
            </a:pPr>
            <a:r>
              <a:rPr lang="zh-CN" altLang="en-US" dirty="0" smtClean="0"/>
              <a:t>          </a:t>
            </a:r>
            <a:r>
              <a:rPr lang="zh-CN" altLang="en-US" dirty="0" smtClean="0">
                <a:solidFill>
                  <a:srgbClr val="00CC00"/>
                </a:solidFill>
              </a:rPr>
              <a:t>固定支出保障倍数</a:t>
            </a:r>
            <a:r>
              <a:rPr lang="en-US" altLang="zh-CN" dirty="0" smtClean="0">
                <a:solidFill>
                  <a:srgbClr val="00CC00"/>
                </a:solidFill>
              </a:rPr>
              <a:t>=</a:t>
            </a:r>
            <a:r>
              <a:rPr lang="zh-CN" altLang="en-US" dirty="0" smtClean="0">
                <a:solidFill>
                  <a:srgbClr val="00CC00"/>
                </a:solidFill>
              </a:rPr>
              <a:t>（利润总额</a:t>
            </a:r>
            <a:r>
              <a:rPr lang="en-US" altLang="zh-CN" dirty="0" smtClean="0">
                <a:solidFill>
                  <a:srgbClr val="00CC00"/>
                </a:solidFill>
              </a:rPr>
              <a:t>+</a:t>
            </a:r>
            <a:r>
              <a:rPr lang="zh-CN" altLang="en-US" dirty="0" smtClean="0">
                <a:solidFill>
                  <a:srgbClr val="00CC00"/>
                </a:solidFill>
              </a:rPr>
              <a:t>固定支出）</a:t>
            </a:r>
            <a:r>
              <a:rPr lang="en-US" altLang="zh-CN" dirty="0" smtClean="0">
                <a:solidFill>
                  <a:srgbClr val="00CC00"/>
                </a:solidFill>
              </a:rPr>
              <a:t>÷</a:t>
            </a:r>
            <a:r>
              <a:rPr lang="zh-CN" altLang="en-US" dirty="0" smtClean="0">
                <a:solidFill>
                  <a:srgbClr val="00CC00"/>
                </a:solidFill>
              </a:rPr>
              <a:t>固定支出</a:t>
            </a:r>
            <a:endParaRPr lang="en-US" altLang="zh-CN" dirty="0" smtClean="0">
              <a:solidFill>
                <a:srgbClr val="00CC00"/>
              </a:solidFill>
            </a:endParaRPr>
          </a:p>
          <a:p>
            <a:pPr eaLnBrk="1" hangingPunct="1">
              <a:lnSpc>
                <a:spcPct val="115000"/>
              </a:lnSpc>
              <a:buFont typeface="Wingdings" pitchFamily="2" charset="2"/>
              <a:buNone/>
            </a:pPr>
            <a:endParaRPr lang="zh-CN" altLang="en-US" dirty="0" smtClean="0">
              <a:solidFill>
                <a:srgbClr val="00CC00"/>
              </a:solidFill>
            </a:endParaRPr>
          </a:p>
          <a:p>
            <a:r>
              <a:rPr lang="zh-CN" altLang="zh-CN" dirty="0" smtClean="0"/>
              <a:t>这里的固定支出是指利息支出加上企业发生的、类似于利息费用的固定性开支。固定支出应包括以下内容：</a:t>
            </a:r>
          </a:p>
          <a:p>
            <a:r>
              <a:rPr lang="zh-CN" altLang="zh-CN" dirty="0" smtClean="0"/>
              <a:t>（</a:t>
            </a:r>
            <a:r>
              <a:rPr lang="en-US" altLang="zh-CN" dirty="0" smtClean="0"/>
              <a:t>1</a:t>
            </a:r>
            <a:r>
              <a:rPr lang="zh-CN" altLang="zh-CN" dirty="0" smtClean="0"/>
              <a:t>）计入财务费用的利息支出，这部分利息支出是最基本的固定支出。</a:t>
            </a:r>
          </a:p>
          <a:p>
            <a:r>
              <a:rPr lang="zh-CN" altLang="zh-CN" dirty="0" smtClean="0"/>
              <a:t>（</a:t>
            </a:r>
            <a:r>
              <a:rPr lang="en-US" altLang="zh-CN" dirty="0" smtClean="0"/>
              <a:t>2</a:t>
            </a:r>
            <a:r>
              <a:rPr lang="zh-CN" altLang="zh-CN" dirty="0" smtClean="0"/>
              <a:t>）资本化利息。即计入固定资产成本的利息支出。</a:t>
            </a:r>
            <a:r>
              <a:rPr lang="en-US" altLang="zh-CN" dirty="0" smtClean="0"/>
              <a:t> </a:t>
            </a:r>
            <a:endParaRPr lang="zh-CN" altLang="zh-CN" dirty="0" smtClean="0"/>
          </a:p>
          <a:p>
            <a:r>
              <a:rPr lang="zh-CN" altLang="zh-CN" dirty="0" smtClean="0"/>
              <a:t>（</a:t>
            </a:r>
            <a:r>
              <a:rPr lang="en-US" altLang="zh-CN" dirty="0" smtClean="0"/>
              <a:t>3</a:t>
            </a:r>
            <a:r>
              <a:rPr lang="zh-CN" altLang="zh-CN" dirty="0" smtClean="0"/>
              <a:t>）非费用性质的固定支出，如优先股股利，由于它是扣除所得税后的盈余分配，因此需折算成税前的数值。</a:t>
            </a:r>
            <a:endParaRPr lang="zh-CN" altLang="zh-CN" dirty="0"/>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4"/>
          <p:cNvSpPr>
            <a:spLocks noGrp="1"/>
          </p:cNvSpPr>
          <p:nvPr>
            <p:ph type="sldNum" sz="quarter" idx="11"/>
          </p:nvPr>
        </p:nvSpPr>
        <p:spPr/>
        <p:txBody>
          <a:bodyPr/>
          <a:lstStyle/>
          <a:p>
            <a:pPr>
              <a:defRPr/>
            </a:pPr>
            <a:fld id="{D3F33628-C4AD-4771-B23A-8158A58B2CF0}" type="slidenum">
              <a:rPr lang="zh-CN" altLang="en-US"/>
              <a:pPr>
                <a:defRPr/>
              </a:pPr>
              <a:t>32</a:t>
            </a:fld>
            <a:endParaRPr lang="en-US" altLang="zh-CN"/>
          </a:p>
        </p:txBody>
      </p:sp>
      <p:sp>
        <p:nvSpPr>
          <p:cNvPr id="1028" name="Rectangle 2"/>
          <p:cNvSpPr>
            <a:spLocks noGrp="1" noChangeArrowheads="1"/>
          </p:cNvSpPr>
          <p:nvPr>
            <p:ph type="title"/>
          </p:nvPr>
        </p:nvSpPr>
        <p:spPr/>
        <p:txBody>
          <a:bodyPr/>
          <a:lstStyle/>
          <a:p>
            <a:pPr marL="711200" indent="-711200" eaLnBrk="1" hangingPunct="1"/>
            <a:r>
              <a:rPr lang="zh-CN" altLang="en-US" smtClean="0"/>
              <a:t>长期偿债能力分析</a:t>
            </a:r>
          </a:p>
        </p:txBody>
      </p:sp>
      <p:sp>
        <p:nvSpPr>
          <p:cNvPr id="1029" name="Rectangle 3"/>
          <p:cNvSpPr>
            <a:spLocks noGrp="1" noChangeArrowheads="1"/>
          </p:cNvSpPr>
          <p:nvPr>
            <p:ph type="body" idx="1"/>
          </p:nvPr>
        </p:nvSpPr>
        <p:spPr/>
        <p:txBody>
          <a:bodyPr/>
          <a:lstStyle/>
          <a:p>
            <a:pPr eaLnBrk="1" hangingPunct="1">
              <a:lnSpc>
                <a:spcPct val="110000"/>
              </a:lnSpc>
            </a:pPr>
            <a:r>
              <a:rPr lang="zh-CN" altLang="en-US" sz="1800" smtClean="0"/>
              <a:t>因此，固定支出保障倍数还可以写成如下形式：</a:t>
            </a:r>
          </a:p>
          <a:p>
            <a:pPr eaLnBrk="1" hangingPunct="1">
              <a:lnSpc>
                <a:spcPct val="110000"/>
              </a:lnSpc>
            </a:pPr>
            <a:endParaRPr lang="zh-CN" altLang="en-US" sz="1800" smtClean="0"/>
          </a:p>
          <a:p>
            <a:pPr eaLnBrk="1" hangingPunct="1">
              <a:lnSpc>
                <a:spcPct val="110000"/>
              </a:lnSpc>
            </a:pPr>
            <a:endParaRPr lang="zh-CN" altLang="en-US" sz="1800" smtClean="0"/>
          </a:p>
          <a:p>
            <a:pPr eaLnBrk="1" hangingPunct="1">
              <a:lnSpc>
                <a:spcPct val="110000"/>
              </a:lnSpc>
            </a:pPr>
            <a:endParaRPr lang="zh-CN" altLang="en-US" sz="1800" smtClean="0"/>
          </a:p>
          <a:p>
            <a:pPr eaLnBrk="1" hangingPunct="1">
              <a:lnSpc>
                <a:spcPct val="110000"/>
              </a:lnSpc>
            </a:pPr>
            <a:r>
              <a:rPr lang="zh-CN" altLang="en-US" sz="1800" smtClean="0"/>
              <a:t>固定支出保障倍数指标计算时使用的息税前利润是在利润表的基础上调整得来的，使用税前利润（利润总额）加利息费用，所以这两个指标的计算口径是一致的。</a:t>
            </a:r>
          </a:p>
          <a:p>
            <a:pPr eaLnBrk="1" hangingPunct="1">
              <a:lnSpc>
                <a:spcPct val="110000"/>
              </a:lnSpc>
            </a:pPr>
            <a:r>
              <a:rPr lang="zh-CN" altLang="en-US" sz="1800" smtClean="0">
                <a:solidFill>
                  <a:srgbClr val="0033CC"/>
                </a:solidFill>
              </a:rPr>
              <a:t>固定支出保障倍数的分析要点：</a:t>
            </a:r>
          </a:p>
          <a:p>
            <a:pPr eaLnBrk="1" hangingPunct="1">
              <a:lnSpc>
                <a:spcPct val="110000"/>
              </a:lnSpc>
            </a:pPr>
            <a:r>
              <a:rPr lang="en-US" altLang="zh-CN" sz="1800" smtClean="0"/>
              <a:t>1</a:t>
            </a:r>
            <a:r>
              <a:rPr lang="zh-CN" altLang="en-US" sz="1800" smtClean="0"/>
              <a:t>．固定支出保障倍数是用于考察与负债有关的固定支出和经营业务收益的关系，用于衡量企业用经营业务收益偿付固定支出的能力，该指标数额越大，表明企业偿债能力越强。</a:t>
            </a:r>
          </a:p>
          <a:p>
            <a:pPr eaLnBrk="1" hangingPunct="1">
              <a:lnSpc>
                <a:spcPct val="110000"/>
              </a:lnSpc>
            </a:pPr>
            <a:r>
              <a:rPr lang="en-US" altLang="zh-CN" sz="1800" smtClean="0"/>
              <a:t>2</a:t>
            </a:r>
            <a:r>
              <a:rPr lang="zh-CN" altLang="en-US" sz="1800" smtClean="0"/>
              <a:t>．固定支出保障倍数没有考虑借款本金的偿付问题，是因为企业的收益和固定支出都是以盈利为基础的，而偿付本金所需的资金不一定只靠盈利来得到，还可以利用企业的摊销和折旧费用以及再融资方式获得。</a:t>
            </a:r>
          </a:p>
        </p:txBody>
      </p:sp>
      <p:sp>
        <p:nvSpPr>
          <p:cNvPr id="1030" name="Rectangle 4"/>
          <p:cNvSpPr>
            <a:spLocks noChangeArrowheads="1"/>
          </p:cNvSpPr>
          <p:nvPr/>
        </p:nvSpPr>
        <p:spPr bwMode="auto">
          <a:xfrm>
            <a:off x="0" y="3262313"/>
            <a:ext cx="9144000" cy="0"/>
          </a:xfrm>
          <a:prstGeom prst="rect">
            <a:avLst/>
          </a:prstGeom>
          <a:noFill/>
          <a:ln w="9525">
            <a:noFill/>
            <a:miter lim="800000"/>
            <a:headEnd/>
            <a:tailEnd/>
          </a:ln>
        </p:spPr>
        <p:txBody>
          <a:bodyPr wrap="none" anchor="ctr">
            <a:spAutoFit/>
          </a:bodyPr>
          <a:lstStyle/>
          <a:p>
            <a:endParaRPr lang="zh-CN" altLang="en-US"/>
          </a:p>
        </p:txBody>
      </p:sp>
      <p:pic>
        <p:nvPicPr>
          <p:cNvPr id="1031" name="Picture 7"/>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979712" y="1484784"/>
            <a:ext cx="4310044" cy="720080"/>
          </a:xfrm>
          <a:prstGeom prst="rect">
            <a:avLst/>
          </a:prstGeom>
          <a:noFill/>
          <a:ln w="9525">
            <a:noFill/>
            <a:miter lim="800000"/>
            <a:headEnd/>
            <a:tailEnd/>
          </a:ln>
        </p:spPr>
      </p:pic>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81C0331F-0FE7-4E87-B709-AB32277CC693}" type="slidenum">
              <a:rPr lang="zh-CN" altLang="en-US"/>
              <a:pPr>
                <a:defRPr/>
              </a:pPr>
              <a:t>33</a:t>
            </a:fld>
            <a:endParaRPr lang="en-US" altLang="zh-CN"/>
          </a:p>
        </p:txBody>
      </p:sp>
      <p:sp>
        <p:nvSpPr>
          <p:cNvPr id="37891" name="Rectangle 2"/>
          <p:cNvSpPr>
            <a:spLocks noGrp="1" noChangeArrowheads="1"/>
          </p:cNvSpPr>
          <p:nvPr>
            <p:ph type="title"/>
          </p:nvPr>
        </p:nvSpPr>
        <p:spPr/>
        <p:txBody>
          <a:bodyPr/>
          <a:lstStyle/>
          <a:p>
            <a:pPr marL="711200" indent="-711200" eaLnBrk="1" hangingPunct="1"/>
            <a:r>
              <a:rPr lang="zh-CN" altLang="en-US" smtClean="0"/>
              <a:t>长期偿债能力分析</a:t>
            </a:r>
          </a:p>
        </p:txBody>
      </p:sp>
      <p:sp>
        <p:nvSpPr>
          <p:cNvPr id="37892" name="Rectangle 3"/>
          <p:cNvSpPr>
            <a:spLocks noGrp="1" noChangeArrowheads="1"/>
          </p:cNvSpPr>
          <p:nvPr>
            <p:ph type="body" idx="1"/>
          </p:nvPr>
        </p:nvSpPr>
        <p:spPr/>
        <p:txBody>
          <a:bodyPr/>
          <a:lstStyle/>
          <a:p>
            <a:pPr eaLnBrk="1" hangingPunct="1">
              <a:lnSpc>
                <a:spcPct val="125000"/>
              </a:lnSpc>
            </a:pPr>
            <a:r>
              <a:rPr lang="zh-CN" altLang="en-US" smtClean="0">
                <a:solidFill>
                  <a:srgbClr val="0033CC"/>
                </a:solidFill>
              </a:rPr>
              <a:t>长期负债与营运资金比率</a:t>
            </a:r>
            <a:r>
              <a:rPr lang="zh-CN" altLang="en-US" smtClean="0"/>
              <a:t>是指企业的长期负债与营运资金的比例关系。其计算公式为：</a:t>
            </a:r>
          </a:p>
          <a:p>
            <a:pPr eaLnBrk="1" hangingPunct="1">
              <a:lnSpc>
                <a:spcPct val="125000"/>
              </a:lnSpc>
              <a:buFont typeface="Wingdings" pitchFamily="2" charset="2"/>
              <a:buNone/>
            </a:pPr>
            <a:r>
              <a:rPr lang="zh-CN" altLang="en-US" smtClean="0"/>
              <a:t>    </a:t>
            </a:r>
            <a:r>
              <a:rPr lang="zh-CN" altLang="en-US" smtClean="0">
                <a:solidFill>
                  <a:srgbClr val="00CC00"/>
                </a:solidFill>
              </a:rPr>
              <a:t>长期负债与营运资金比率＝长期负债</a:t>
            </a:r>
            <a:r>
              <a:rPr lang="en-US" altLang="zh-CN" smtClean="0">
                <a:solidFill>
                  <a:srgbClr val="00CC00"/>
                </a:solidFill>
              </a:rPr>
              <a:t>/</a:t>
            </a:r>
            <a:r>
              <a:rPr lang="zh-CN" altLang="en-US" smtClean="0">
                <a:solidFill>
                  <a:srgbClr val="00CC00"/>
                </a:solidFill>
              </a:rPr>
              <a:t>营运资金</a:t>
            </a:r>
          </a:p>
          <a:p>
            <a:pPr eaLnBrk="1" hangingPunct="1">
              <a:lnSpc>
                <a:spcPct val="125000"/>
              </a:lnSpc>
              <a:buFont typeface="Wingdings" pitchFamily="2" charset="2"/>
              <a:buNone/>
            </a:pPr>
            <a:r>
              <a:rPr lang="zh-CN" altLang="en-US" smtClean="0">
                <a:solidFill>
                  <a:srgbClr val="00CC00"/>
                </a:solidFill>
              </a:rPr>
              <a:t>        ＝长期负债</a:t>
            </a:r>
            <a:r>
              <a:rPr lang="en-US" altLang="zh-CN" smtClean="0">
                <a:solidFill>
                  <a:srgbClr val="00CC00"/>
                </a:solidFill>
              </a:rPr>
              <a:t>/(</a:t>
            </a:r>
            <a:r>
              <a:rPr lang="zh-CN" altLang="en-US" smtClean="0">
                <a:solidFill>
                  <a:srgbClr val="00CC00"/>
                </a:solidFill>
              </a:rPr>
              <a:t>流动资产</a:t>
            </a:r>
            <a:r>
              <a:rPr lang="en-US" altLang="zh-CN" smtClean="0">
                <a:solidFill>
                  <a:srgbClr val="00CC00"/>
                </a:solidFill>
              </a:rPr>
              <a:t>-</a:t>
            </a:r>
            <a:r>
              <a:rPr lang="zh-CN" altLang="en-US" smtClean="0">
                <a:solidFill>
                  <a:srgbClr val="00CC00"/>
                </a:solidFill>
              </a:rPr>
              <a:t>流动负债</a:t>
            </a:r>
            <a:r>
              <a:rPr lang="en-US" altLang="zh-CN" smtClean="0">
                <a:solidFill>
                  <a:srgbClr val="00CC00"/>
                </a:solidFill>
              </a:rPr>
              <a:t>)</a:t>
            </a:r>
          </a:p>
          <a:p>
            <a:pPr eaLnBrk="1" hangingPunct="1">
              <a:lnSpc>
                <a:spcPct val="125000"/>
              </a:lnSpc>
            </a:pPr>
            <a:r>
              <a:rPr lang="zh-CN" altLang="en-US" smtClean="0"/>
              <a:t>由于长期负债会随着时间推移不断地转化为流动负债，因此流动资产除了满足偿还流动负债的要求，还必须有能力偿还即将到期的长期负债。一般来说，如果长期负债不超过营运资金，长期债权人和短期债权人都将有安全保障。 因此该指标值越低，表明企业未来偿还长期债务的保障能力越强。</a:t>
            </a:r>
          </a:p>
        </p:txBody>
      </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5E180512-E0C9-4E71-9202-AD0B3F736A6B}" type="slidenum">
              <a:rPr lang="zh-CN" altLang="en-US"/>
              <a:pPr>
                <a:defRPr/>
              </a:pPr>
              <a:t>34</a:t>
            </a:fld>
            <a:endParaRPr lang="en-US" altLang="zh-CN"/>
          </a:p>
        </p:txBody>
      </p:sp>
      <p:sp>
        <p:nvSpPr>
          <p:cNvPr id="38915" name="Rectangle 2"/>
          <p:cNvSpPr>
            <a:spLocks noGrp="1" noChangeArrowheads="1"/>
          </p:cNvSpPr>
          <p:nvPr>
            <p:ph type="title"/>
          </p:nvPr>
        </p:nvSpPr>
        <p:spPr/>
        <p:txBody>
          <a:bodyPr/>
          <a:lstStyle/>
          <a:p>
            <a:pPr marL="711200" indent="-711200" eaLnBrk="1" hangingPunct="1"/>
            <a:r>
              <a:rPr lang="zh-CN" altLang="en-US" smtClean="0"/>
              <a:t>长期偿债能力分析</a:t>
            </a:r>
          </a:p>
        </p:txBody>
      </p:sp>
      <p:sp>
        <p:nvSpPr>
          <p:cNvPr id="38916" name="Rectangle 3"/>
          <p:cNvSpPr>
            <a:spLocks noGrp="1" noChangeArrowheads="1"/>
          </p:cNvSpPr>
          <p:nvPr>
            <p:ph type="body" idx="1"/>
          </p:nvPr>
        </p:nvSpPr>
        <p:spPr/>
        <p:txBody>
          <a:bodyPr/>
          <a:lstStyle/>
          <a:p>
            <a:pPr eaLnBrk="1" hangingPunct="1"/>
            <a:r>
              <a:rPr lang="zh-CN" altLang="en-US" smtClean="0">
                <a:solidFill>
                  <a:schemeClr val="accent2"/>
                </a:solidFill>
              </a:rPr>
              <a:t>有形净值债务率</a:t>
            </a:r>
            <a:r>
              <a:rPr lang="zh-CN" altLang="en-US" smtClean="0"/>
              <a:t>是企业负债总额与有形净值的百分比率。</a:t>
            </a:r>
          </a:p>
          <a:p>
            <a:pPr eaLnBrk="1" hangingPunct="1"/>
            <a:r>
              <a:rPr lang="zh-CN" altLang="en-US" smtClean="0"/>
              <a:t>有形净值是所有者权益减去无形资产和商誉后的净值，即所有者具有所有权的有形资产净值。有形净值债务率用于揭示企业的长期偿债能力，表明债权人在企业破产时的被保护程度。其计算公式如下：</a:t>
            </a:r>
          </a:p>
          <a:p>
            <a:pPr eaLnBrk="1" hangingPunct="1">
              <a:buFont typeface="Wingdings" pitchFamily="2" charset="2"/>
              <a:buNone/>
            </a:pPr>
            <a:r>
              <a:rPr lang="zh-CN" altLang="en-US" sz="1800" smtClean="0">
                <a:solidFill>
                  <a:srgbClr val="FF0066"/>
                </a:solidFill>
              </a:rPr>
              <a:t>有形净值债务率</a:t>
            </a:r>
            <a:r>
              <a:rPr lang="en-US" altLang="zh-CN" sz="1800" smtClean="0">
                <a:solidFill>
                  <a:srgbClr val="FF0066"/>
                </a:solidFill>
              </a:rPr>
              <a:t>=[</a:t>
            </a:r>
            <a:r>
              <a:rPr lang="zh-CN" altLang="en-US" sz="1800" smtClean="0">
                <a:solidFill>
                  <a:srgbClr val="FF0066"/>
                </a:solidFill>
              </a:rPr>
              <a:t>负债总额</a:t>
            </a:r>
            <a:r>
              <a:rPr lang="en-US" altLang="zh-CN" sz="1800" smtClean="0">
                <a:solidFill>
                  <a:srgbClr val="FF0066"/>
                </a:solidFill>
              </a:rPr>
              <a:t>÷</a:t>
            </a:r>
            <a:r>
              <a:rPr lang="zh-CN" altLang="en-US" sz="1800" smtClean="0">
                <a:solidFill>
                  <a:srgbClr val="FF0066"/>
                </a:solidFill>
              </a:rPr>
              <a:t>（所有者权益</a:t>
            </a:r>
            <a:r>
              <a:rPr lang="en-US" altLang="zh-CN" sz="1800" smtClean="0">
                <a:solidFill>
                  <a:srgbClr val="FF0066"/>
                </a:solidFill>
              </a:rPr>
              <a:t>-</a:t>
            </a:r>
            <a:r>
              <a:rPr lang="zh-CN" altLang="en-US" sz="1800" smtClean="0">
                <a:solidFill>
                  <a:srgbClr val="FF0066"/>
                </a:solidFill>
              </a:rPr>
              <a:t>无形资产</a:t>
            </a:r>
            <a:r>
              <a:rPr lang="en-US" altLang="zh-CN" sz="1800" smtClean="0">
                <a:solidFill>
                  <a:srgbClr val="FF0066"/>
                </a:solidFill>
              </a:rPr>
              <a:t>-</a:t>
            </a:r>
            <a:r>
              <a:rPr lang="zh-CN" altLang="en-US" sz="1800" smtClean="0">
                <a:solidFill>
                  <a:srgbClr val="FF0066"/>
                </a:solidFill>
              </a:rPr>
              <a:t>商誉）</a:t>
            </a:r>
            <a:r>
              <a:rPr lang="en-US" altLang="zh-CN" sz="1800" smtClean="0">
                <a:solidFill>
                  <a:srgbClr val="FF0066"/>
                </a:solidFill>
              </a:rPr>
              <a:t>]×100%</a:t>
            </a:r>
          </a:p>
          <a:p>
            <a:pPr eaLnBrk="1" hangingPunct="1"/>
            <a:endParaRPr lang="zh-CN" altLang="en-US" sz="1800" smtClean="0">
              <a:solidFill>
                <a:srgbClr val="FF0066"/>
              </a:solidFill>
            </a:endParaRPr>
          </a:p>
          <a:p>
            <a:pPr eaLnBrk="1" hangingPunct="1"/>
            <a:r>
              <a:rPr lang="zh-CN" altLang="en-US" smtClean="0"/>
              <a:t>有形净值债务率主要是用于衡量企业的风险程度和对债务的偿还能力。这个指标越大，表明风险越大，表明企业长期偿债能力越弱；反之，则风险越小，企业长期偿债能力越强。 </a:t>
            </a:r>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FEE2D9ED-C1BC-4CE1-8A0D-4FC6E7BFA199}" type="slidenum">
              <a:rPr lang="zh-CN" altLang="en-US"/>
              <a:pPr>
                <a:defRPr/>
              </a:pPr>
              <a:t>35</a:t>
            </a:fld>
            <a:endParaRPr lang="en-US" altLang="zh-CN"/>
          </a:p>
        </p:txBody>
      </p:sp>
      <p:sp>
        <p:nvSpPr>
          <p:cNvPr id="39939" name="Rectangle 2"/>
          <p:cNvSpPr>
            <a:spLocks noGrp="1" noChangeArrowheads="1"/>
          </p:cNvSpPr>
          <p:nvPr>
            <p:ph type="title"/>
          </p:nvPr>
        </p:nvSpPr>
        <p:spPr/>
        <p:txBody>
          <a:bodyPr/>
          <a:lstStyle/>
          <a:p>
            <a:pPr eaLnBrk="1" hangingPunct="1"/>
            <a:r>
              <a:rPr lang="zh-CN" altLang="en-US" smtClean="0"/>
              <a:t>长期偿债能力分析</a:t>
            </a:r>
          </a:p>
        </p:txBody>
      </p:sp>
      <p:sp>
        <p:nvSpPr>
          <p:cNvPr id="39940" name="Rectangle 3"/>
          <p:cNvSpPr>
            <a:spLocks noGrp="1" noChangeArrowheads="1"/>
          </p:cNvSpPr>
          <p:nvPr>
            <p:ph type="body" idx="1"/>
          </p:nvPr>
        </p:nvSpPr>
        <p:spPr/>
        <p:txBody>
          <a:bodyPr/>
          <a:lstStyle/>
          <a:p>
            <a:pPr eaLnBrk="1" hangingPunct="1">
              <a:lnSpc>
                <a:spcPct val="125000"/>
              </a:lnSpc>
            </a:pPr>
            <a:r>
              <a:rPr lang="zh-CN" altLang="en-US" smtClean="0">
                <a:solidFill>
                  <a:srgbClr val="0033CC"/>
                </a:solidFill>
              </a:rPr>
              <a:t>对有形净值债务率的分析，可以从以下几个方面进行：</a:t>
            </a:r>
          </a:p>
          <a:p>
            <a:pPr eaLnBrk="1" hangingPunct="1">
              <a:lnSpc>
                <a:spcPct val="125000"/>
              </a:lnSpc>
            </a:pPr>
            <a:r>
              <a:rPr lang="en-US" altLang="zh-CN" smtClean="0"/>
              <a:t>1</a:t>
            </a:r>
            <a:r>
              <a:rPr lang="zh-CN" altLang="en-US" smtClean="0"/>
              <a:t>．有形净值债务率揭示了负债总额与有形资产净值之间的关系，能够计量债权人在企业处于破产清算时能获得多少有形财产保障。从长期偿债能力来讲，指标越低越好。</a:t>
            </a:r>
          </a:p>
          <a:p>
            <a:pPr eaLnBrk="1" hangingPunct="1">
              <a:lnSpc>
                <a:spcPct val="125000"/>
              </a:lnSpc>
            </a:pPr>
            <a:r>
              <a:rPr lang="en-US" altLang="zh-CN" smtClean="0"/>
              <a:t>2</a:t>
            </a:r>
            <a:r>
              <a:rPr lang="zh-CN" altLang="en-US" smtClean="0"/>
              <a:t>．有形净值债务率指标最大的特点是在可用于偿还债务的净资产中扣除了无形资产，这主要是由于无形资产的计量缺乏可靠的基础，无法作为偿还债务的资源。</a:t>
            </a:r>
          </a:p>
          <a:p>
            <a:pPr eaLnBrk="1" hangingPunct="1">
              <a:lnSpc>
                <a:spcPct val="125000"/>
              </a:lnSpc>
            </a:pPr>
            <a:r>
              <a:rPr lang="en-US" altLang="zh-CN" smtClean="0"/>
              <a:t>3</a:t>
            </a:r>
            <a:r>
              <a:rPr lang="zh-CN" altLang="en-US" smtClean="0"/>
              <a:t>．有形净值债务率指标的分析与产权比率分析相似，从稳健的财务角度来看，企业负债总额与有形资产净值应至少维持在</a:t>
            </a:r>
            <a:r>
              <a:rPr lang="en-US" altLang="zh-CN" smtClean="0"/>
              <a:t>1</a:t>
            </a:r>
            <a:r>
              <a:rPr lang="zh-CN" altLang="en-US" smtClean="0"/>
              <a:t>：</a:t>
            </a:r>
            <a:r>
              <a:rPr lang="en-US" altLang="zh-CN" smtClean="0"/>
              <a:t>1</a:t>
            </a:r>
            <a:r>
              <a:rPr lang="zh-CN" altLang="en-US" smtClean="0"/>
              <a:t>的比例关系。</a:t>
            </a:r>
          </a:p>
          <a:p>
            <a:pPr eaLnBrk="1" hangingPunct="1"/>
            <a:endParaRPr lang="zh-CN" altLang="en-US" smtClean="0"/>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EEB5418D-D158-46D4-B590-AD563727D355}" type="slidenum">
              <a:rPr lang="zh-CN" altLang="en-US"/>
              <a:pPr>
                <a:defRPr/>
              </a:pPr>
              <a:t>36</a:t>
            </a:fld>
            <a:endParaRPr lang="en-US" altLang="zh-CN"/>
          </a:p>
        </p:txBody>
      </p:sp>
      <p:sp>
        <p:nvSpPr>
          <p:cNvPr id="40963" name="Rectangle 2"/>
          <p:cNvSpPr>
            <a:spLocks noGrp="1" noChangeArrowheads="1"/>
          </p:cNvSpPr>
          <p:nvPr>
            <p:ph type="title"/>
          </p:nvPr>
        </p:nvSpPr>
        <p:spPr/>
        <p:txBody>
          <a:bodyPr/>
          <a:lstStyle/>
          <a:p>
            <a:pPr eaLnBrk="1" hangingPunct="1"/>
            <a:r>
              <a:rPr lang="zh-CN" altLang="en-US" smtClean="0"/>
              <a:t>长期偿债能力分析</a:t>
            </a:r>
          </a:p>
        </p:txBody>
      </p:sp>
      <p:sp>
        <p:nvSpPr>
          <p:cNvPr id="40964" name="Rectangle 3"/>
          <p:cNvSpPr>
            <a:spLocks noGrp="1" noChangeArrowheads="1"/>
          </p:cNvSpPr>
          <p:nvPr>
            <p:ph type="body" idx="1"/>
          </p:nvPr>
        </p:nvSpPr>
        <p:spPr/>
        <p:txBody>
          <a:bodyPr/>
          <a:lstStyle/>
          <a:p>
            <a:pPr eaLnBrk="1" hangingPunct="1">
              <a:lnSpc>
                <a:spcPct val="115000"/>
              </a:lnSpc>
            </a:pPr>
            <a:r>
              <a:rPr lang="zh-CN" altLang="en-US" smtClean="0">
                <a:solidFill>
                  <a:srgbClr val="0033CC"/>
                </a:solidFill>
              </a:rPr>
              <a:t>负债</a:t>
            </a:r>
            <a:r>
              <a:rPr lang="en-US" altLang="zh-CN" smtClean="0">
                <a:solidFill>
                  <a:srgbClr val="0033CC"/>
                </a:solidFill>
              </a:rPr>
              <a:t>/EBITDA</a:t>
            </a:r>
            <a:r>
              <a:rPr lang="zh-CN" altLang="en-US" smtClean="0">
                <a:solidFill>
                  <a:srgbClr val="0033CC"/>
                </a:solidFill>
              </a:rPr>
              <a:t>比率</a:t>
            </a:r>
            <a:r>
              <a:rPr lang="zh-CN" altLang="en-US" smtClean="0"/>
              <a:t>也是用于衡量企业长期偿债能力的一个重要指标，在西方国家使用比较广泛。其中</a:t>
            </a:r>
            <a:r>
              <a:rPr lang="en-US" altLang="zh-CN" smtClean="0"/>
              <a:t>EBITDA</a:t>
            </a:r>
            <a:r>
              <a:rPr lang="zh-CN" altLang="en-US" smtClean="0"/>
              <a:t>是指息税摊折前利润，即企业净利润和所得税、固定资产折旧、摊销和偿付利息所支付的现金之和。该指标的计算公式如下：</a:t>
            </a:r>
          </a:p>
          <a:p>
            <a:pPr eaLnBrk="1" hangingPunct="1">
              <a:lnSpc>
                <a:spcPct val="115000"/>
              </a:lnSpc>
              <a:buFont typeface="Wingdings" pitchFamily="2" charset="2"/>
              <a:buNone/>
            </a:pPr>
            <a:r>
              <a:rPr lang="zh-CN" altLang="en-US" smtClean="0"/>
              <a:t>           </a:t>
            </a:r>
            <a:r>
              <a:rPr lang="zh-CN" altLang="en-US" smtClean="0">
                <a:solidFill>
                  <a:srgbClr val="00CC00"/>
                </a:solidFill>
              </a:rPr>
              <a:t>负债</a:t>
            </a:r>
            <a:r>
              <a:rPr lang="en-US" altLang="zh-CN" smtClean="0">
                <a:solidFill>
                  <a:srgbClr val="00CC00"/>
                </a:solidFill>
              </a:rPr>
              <a:t>/EBITDA</a:t>
            </a:r>
            <a:r>
              <a:rPr lang="zh-CN" altLang="en-US" smtClean="0">
                <a:solidFill>
                  <a:srgbClr val="00CC00"/>
                </a:solidFill>
              </a:rPr>
              <a:t>比率</a:t>
            </a:r>
            <a:r>
              <a:rPr lang="en-US" altLang="zh-CN" smtClean="0">
                <a:solidFill>
                  <a:srgbClr val="00CC00"/>
                </a:solidFill>
              </a:rPr>
              <a:t>=</a:t>
            </a:r>
            <a:r>
              <a:rPr lang="zh-CN" altLang="en-US" smtClean="0">
                <a:solidFill>
                  <a:srgbClr val="00CC00"/>
                </a:solidFill>
              </a:rPr>
              <a:t>负债</a:t>
            </a:r>
            <a:r>
              <a:rPr lang="en-US" altLang="zh-CN" smtClean="0">
                <a:solidFill>
                  <a:srgbClr val="00CC00"/>
                </a:solidFill>
              </a:rPr>
              <a:t>/EBITDA</a:t>
            </a:r>
          </a:p>
          <a:p>
            <a:pPr eaLnBrk="1" hangingPunct="1">
              <a:lnSpc>
                <a:spcPct val="115000"/>
              </a:lnSpc>
              <a:buFont typeface="Wingdings" pitchFamily="2" charset="2"/>
              <a:buNone/>
            </a:pPr>
            <a:r>
              <a:rPr lang="en-US" altLang="zh-CN" smtClean="0">
                <a:solidFill>
                  <a:srgbClr val="00CC00"/>
                </a:solidFill>
              </a:rPr>
              <a:t>    =</a:t>
            </a:r>
            <a:r>
              <a:rPr lang="zh-CN" altLang="en-US" smtClean="0">
                <a:solidFill>
                  <a:srgbClr val="00CC00"/>
                </a:solidFill>
              </a:rPr>
              <a:t>负债</a:t>
            </a:r>
            <a:r>
              <a:rPr lang="en-US" altLang="zh-CN" smtClean="0">
                <a:solidFill>
                  <a:srgbClr val="00CC00"/>
                </a:solidFill>
              </a:rPr>
              <a:t>/</a:t>
            </a:r>
            <a:r>
              <a:rPr lang="zh-CN" altLang="en-US" smtClean="0">
                <a:solidFill>
                  <a:srgbClr val="00CC00"/>
                </a:solidFill>
              </a:rPr>
              <a:t>（净利润</a:t>
            </a:r>
            <a:r>
              <a:rPr lang="en-US" altLang="zh-CN" smtClean="0">
                <a:solidFill>
                  <a:srgbClr val="00CC00"/>
                </a:solidFill>
              </a:rPr>
              <a:t>+</a:t>
            </a:r>
            <a:r>
              <a:rPr lang="zh-CN" altLang="en-US" smtClean="0">
                <a:solidFill>
                  <a:srgbClr val="00CC00"/>
                </a:solidFill>
              </a:rPr>
              <a:t>所得税</a:t>
            </a:r>
            <a:r>
              <a:rPr lang="en-US" altLang="zh-CN" smtClean="0">
                <a:solidFill>
                  <a:srgbClr val="00CC00"/>
                </a:solidFill>
              </a:rPr>
              <a:t>+</a:t>
            </a:r>
            <a:r>
              <a:rPr lang="zh-CN" altLang="en-US" smtClean="0">
                <a:solidFill>
                  <a:srgbClr val="00CC00"/>
                </a:solidFill>
              </a:rPr>
              <a:t>固定资产折旧</a:t>
            </a:r>
            <a:r>
              <a:rPr lang="en-US" altLang="zh-CN" smtClean="0">
                <a:solidFill>
                  <a:srgbClr val="00CC00"/>
                </a:solidFill>
              </a:rPr>
              <a:t>+</a:t>
            </a:r>
            <a:r>
              <a:rPr lang="zh-CN" altLang="en-US" smtClean="0">
                <a:solidFill>
                  <a:srgbClr val="00CC00"/>
                </a:solidFill>
              </a:rPr>
              <a:t>摊销</a:t>
            </a:r>
            <a:r>
              <a:rPr lang="en-US" altLang="zh-CN" smtClean="0">
                <a:solidFill>
                  <a:srgbClr val="00CC00"/>
                </a:solidFill>
              </a:rPr>
              <a:t>+</a:t>
            </a:r>
            <a:r>
              <a:rPr lang="zh-CN" altLang="en-US" smtClean="0">
                <a:solidFill>
                  <a:srgbClr val="00CC00"/>
                </a:solidFill>
              </a:rPr>
              <a:t>利息）</a:t>
            </a:r>
          </a:p>
          <a:p>
            <a:pPr eaLnBrk="1" hangingPunct="1">
              <a:lnSpc>
                <a:spcPct val="115000"/>
              </a:lnSpc>
            </a:pPr>
            <a:r>
              <a:rPr lang="zh-CN" altLang="en-US" smtClean="0"/>
              <a:t>负债</a:t>
            </a:r>
            <a:r>
              <a:rPr lang="en-US" altLang="zh-CN" smtClean="0"/>
              <a:t>/EBITDA</a:t>
            </a:r>
            <a:r>
              <a:rPr lang="zh-CN" altLang="en-US" smtClean="0"/>
              <a:t>比率反映以企业所创造的税前利润和留在企业内部的固定资产折旧费用、摊销费用在支付利息前对企业总债务的保障能力。该指标值越小，企业偿债能力越强，反之越弱。通常该指标的一般水平在</a:t>
            </a:r>
            <a:r>
              <a:rPr lang="en-US" altLang="zh-CN" smtClean="0"/>
              <a:t>5</a:t>
            </a:r>
            <a:r>
              <a:rPr lang="zh-CN" altLang="en-US" smtClean="0"/>
              <a:t>左右，一些优秀企业的指标值可以达到</a:t>
            </a:r>
            <a:r>
              <a:rPr lang="en-US" altLang="zh-CN" smtClean="0"/>
              <a:t>1</a:t>
            </a:r>
            <a:r>
              <a:rPr lang="zh-CN" altLang="en-US" smtClean="0"/>
              <a:t>以内。</a:t>
            </a:r>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420BDBA0-8B28-4FF0-A321-8EB4C82C032B}" type="slidenum">
              <a:rPr lang="zh-CN" altLang="en-US"/>
              <a:pPr>
                <a:defRPr/>
              </a:pPr>
              <a:t>37</a:t>
            </a:fld>
            <a:endParaRPr lang="en-US" altLang="zh-CN"/>
          </a:p>
        </p:txBody>
      </p:sp>
      <p:sp>
        <p:nvSpPr>
          <p:cNvPr id="41987" name="Rectangle 2"/>
          <p:cNvSpPr>
            <a:spLocks noGrp="1" noChangeArrowheads="1"/>
          </p:cNvSpPr>
          <p:nvPr>
            <p:ph type="title"/>
          </p:nvPr>
        </p:nvSpPr>
        <p:spPr/>
        <p:txBody>
          <a:bodyPr/>
          <a:lstStyle/>
          <a:p>
            <a:pPr eaLnBrk="1" hangingPunct="1"/>
            <a:r>
              <a:rPr lang="zh-CN" altLang="en-US" smtClean="0"/>
              <a:t>长期偿债能力分析</a:t>
            </a:r>
          </a:p>
        </p:txBody>
      </p:sp>
      <p:sp>
        <p:nvSpPr>
          <p:cNvPr id="41988" name="Rectangle 3"/>
          <p:cNvSpPr>
            <a:spLocks noGrp="1" noChangeArrowheads="1"/>
          </p:cNvSpPr>
          <p:nvPr>
            <p:ph type="body" idx="1"/>
          </p:nvPr>
        </p:nvSpPr>
        <p:spPr/>
        <p:txBody>
          <a:bodyPr/>
          <a:lstStyle/>
          <a:p>
            <a:pPr eaLnBrk="1" hangingPunct="1">
              <a:lnSpc>
                <a:spcPct val="120000"/>
              </a:lnSpc>
            </a:pPr>
            <a:r>
              <a:rPr lang="zh-CN" altLang="en-US" smtClean="0">
                <a:solidFill>
                  <a:srgbClr val="0033CC"/>
                </a:solidFill>
              </a:rPr>
              <a:t>全部资本化比率</a:t>
            </a:r>
            <a:r>
              <a:rPr lang="zh-CN" altLang="en-US" smtClean="0"/>
              <a:t>是指付息总债务和付息总债务与所有者权益之和的比值。其计算公式为：</a:t>
            </a:r>
          </a:p>
          <a:p>
            <a:pPr eaLnBrk="1" hangingPunct="1">
              <a:lnSpc>
                <a:spcPct val="120000"/>
              </a:lnSpc>
              <a:buFont typeface="Wingdings" pitchFamily="2" charset="2"/>
              <a:buNone/>
            </a:pPr>
            <a:r>
              <a:rPr lang="zh-CN" altLang="en-US" smtClean="0"/>
              <a:t>  </a:t>
            </a:r>
            <a:r>
              <a:rPr lang="zh-CN" altLang="en-US" smtClean="0">
                <a:solidFill>
                  <a:srgbClr val="00CC00"/>
                </a:solidFill>
              </a:rPr>
              <a:t>全部资本化比率</a:t>
            </a:r>
            <a:r>
              <a:rPr lang="en-US" altLang="zh-CN" smtClean="0">
                <a:solidFill>
                  <a:srgbClr val="00CC00"/>
                </a:solidFill>
              </a:rPr>
              <a:t>=</a:t>
            </a:r>
            <a:r>
              <a:rPr lang="zh-CN" altLang="en-US" smtClean="0">
                <a:solidFill>
                  <a:srgbClr val="00CC00"/>
                </a:solidFill>
              </a:rPr>
              <a:t>付息总债务</a:t>
            </a:r>
            <a:r>
              <a:rPr lang="en-US" altLang="zh-CN" smtClean="0">
                <a:solidFill>
                  <a:srgbClr val="00CC00"/>
                </a:solidFill>
              </a:rPr>
              <a:t>/</a:t>
            </a:r>
            <a:r>
              <a:rPr lang="zh-CN" altLang="en-US" smtClean="0">
                <a:solidFill>
                  <a:srgbClr val="00CC00"/>
                </a:solidFill>
              </a:rPr>
              <a:t>（付息总债务</a:t>
            </a:r>
            <a:r>
              <a:rPr lang="en-US" altLang="zh-CN" smtClean="0">
                <a:solidFill>
                  <a:srgbClr val="00CC00"/>
                </a:solidFill>
              </a:rPr>
              <a:t>+</a:t>
            </a:r>
            <a:r>
              <a:rPr lang="zh-CN" altLang="en-US" smtClean="0">
                <a:solidFill>
                  <a:srgbClr val="00CC00"/>
                </a:solidFill>
              </a:rPr>
              <a:t>所有者权益）</a:t>
            </a:r>
          </a:p>
          <a:p>
            <a:pPr eaLnBrk="1" hangingPunct="1">
              <a:lnSpc>
                <a:spcPct val="120000"/>
              </a:lnSpc>
            </a:pPr>
            <a:r>
              <a:rPr lang="zh-CN" altLang="en-US" smtClean="0"/>
              <a:t>其中付息总债务是指企业需要支付利息的债务，一般包括短期借款、一年内到期的长期负债、长期借款和应付债券之和。</a:t>
            </a:r>
          </a:p>
          <a:p>
            <a:pPr eaLnBrk="1" hangingPunct="1">
              <a:lnSpc>
                <a:spcPct val="120000"/>
              </a:lnSpc>
            </a:pPr>
            <a:r>
              <a:rPr lang="zh-CN" altLang="en-US" smtClean="0"/>
              <a:t>全部资本化比率反映了企业付息总债务占企业付息总债务与所有者权益之和的比例大小，一般来说，全部资本化比率越大，企业所面对的支付利息费用和偿付本金的压力就越大，对债务的保障能力也就越弱。</a:t>
            </a:r>
          </a:p>
        </p:txBody>
      </p:sp>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41FF695F-8348-4169-9E2A-D2392B27E267}" type="slidenum">
              <a:rPr lang="zh-CN" altLang="en-US"/>
              <a:pPr>
                <a:defRPr/>
              </a:pPr>
              <a:t>38</a:t>
            </a:fld>
            <a:endParaRPr lang="en-US" altLang="zh-CN"/>
          </a:p>
        </p:txBody>
      </p:sp>
      <p:sp>
        <p:nvSpPr>
          <p:cNvPr id="43011" name="Rectangle 2"/>
          <p:cNvSpPr>
            <a:spLocks noGrp="1" noChangeArrowheads="1"/>
          </p:cNvSpPr>
          <p:nvPr>
            <p:ph type="title"/>
          </p:nvPr>
        </p:nvSpPr>
        <p:spPr/>
        <p:txBody>
          <a:bodyPr/>
          <a:lstStyle/>
          <a:p>
            <a:pPr eaLnBrk="1" hangingPunct="1"/>
            <a:r>
              <a:rPr lang="zh-CN" altLang="en-US" smtClean="0"/>
              <a:t>长期偿债能力分析</a:t>
            </a:r>
          </a:p>
        </p:txBody>
      </p:sp>
      <p:sp>
        <p:nvSpPr>
          <p:cNvPr id="43012" name="Rectangle 3"/>
          <p:cNvSpPr>
            <a:spLocks noGrp="1" noChangeArrowheads="1"/>
          </p:cNvSpPr>
          <p:nvPr>
            <p:ph type="body" idx="1"/>
          </p:nvPr>
        </p:nvSpPr>
        <p:spPr/>
        <p:txBody>
          <a:bodyPr/>
          <a:lstStyle/>
          <a:p>
            <a:pPr eaLnBrk="1" hangingPunct="1"/>
            <a:r>
              <a:rPr lang="zh-CN" altLang="en-US" smtClean="0">
                <a:solidFill>
                  <a:schemeClr val="accent2"/>
                </a:solidFill>
              </a:rPr>
              <a:t>带息负债比率</a:t>
            </a:r>
            <a:r>
              <a:rPr lang="zh-CN" altLang="en-US" smtClean="0"/>
              <a:t>是企业付息债务与全部负债的比值，其计算公式为：</a:t>
            </a:r>
          </a:p>
          <a:p>
            <a:pPr eaLnBrk="1" hangingPunct="1"/>
            <a:r>
              <a:rPr lang="zh-CN" altLang="en-US" smtClean="0">
                <a:solidFill>
                  <a:srgbClr val="00CC00"/>
                </a:solidFill>
              </a:rPr>
              <a:t>带息负债比率</a:t>
            </a:r>
            <a:r>
              <a:rPr lang="en-US" altLang="zh-CN" smtClean="0">
                <a:solidFill>
                  <a:srgbClr val="00CC00"/>
                </a:solidFill>
              </a:rPr>
              <a:t>=</a:t>
            </a:r>
            <a:r>
              <a:rPr lang="zh-CN" altLang="en-US" smtClean="0">
                <a:solidFill>
                  <a:srgbClr val="00CC00"/>
                </a:solidFill>
              </a:rPr>
              <a:t>（短期借款</a:t>
            </a:r>
            <a:r>
              <a:rPr lang="en-US" altLang="zh-CN" smtClean="0">
                <a:solidFill>
                  <a:srgbClr val="00CC00"/>
                </a:solidFill>
              </a:rPr>
              <a:t>+</a:t>
            </a:r>
            <a:r>
              <a:rPr lang="zh-CN" altLang="en-US" smtClean="0">
                <a:solidFill>
                  <a:srgbClr val="00CC00"/>
                </a:solidFill>
              </a:rPr>
              <a:t>一年内到期的非流动负债</a:t>
            </a:r>
            <a:r>
              <a:rPr lang="en-US" altLang="zh-CN" smtClean="0">
                <a:solidFill>
                  <a:srgbClr val="00CC00"/>
                </a:solidFill>
              </a:rPr>
              <a:t>+</a:t>
            </a:r>
            <a:r>
              <a:rPr lang="zh-CN" altLang="en-US" smtClean="0">
                <a:solidFill>
                  <a:srgbClr val="00CC00"/>
                </a:solidFill>
              </a:rPr>
              <a:t>长期借款</a:t>
            </a:r>
            <a:r>
              <a:rPr lang="en-US" altLang="zh-CN" smtClean="0">
                <a:solidFill>
                  <a:srgbClr val="00CC00"/>
                </a:solidFill>
              </a:rPr>
              <a:t>+</a:t>
            </a:r>
            <a:r>
              <a:rPr lang="zh-CN" altLang="en-US" smtClean="0">
                <a:solidFill>
                  <a:srgbClr val="00CC00"/>
                </a:solidFill>
              </a:rPr>
              <a:t>应付债券</a:t>
            </a:r>
            <a:r>
              <a:rPr lang="en-US" altLang="zh-CN" smtClean="0">
                <a:solidFill>
                  <a:srgbClr val="00CC00"/>
                </a:solidFill>
              </a:rPr>
              <a:t>+</a:t>
            </a:r>
            <a:r>
              <a:rPr lang="zh-CN" altLang="en-US" smtClean="0">
                <a:solidFill>
                  <a:srgbClr val="00CC00"/>
                </a:solidFill>
              </a:rPr>
              <a:t>应付利息）</a:t>
            </a:r>
            <a:r>
              <a:rPr lang="en-US" altLang="zh-CN" smtClean="0">
                <a:solidFill>
                  <a:srgbClr val="00CC00"/>
                </a:solidFill>
              </a:rPr>
              <a:t>÷</a:t>
            </a:r>
            <a:r>
              <a:rPr lang="zh-CN" altLang="en-US" smtClean="0">
                <a:solidFill>
                  <a:srgbClr val="00CC00"/>
                </a:solidFill>
              </a:rPr>
              <a:t>负债总额</a:t>
            </a:r>
            <a:r>
              <a:rPr lang="en-US" altLang="zh-CN" smtClean="0">
                <a:solidFill>
                  <a:srgbClr val="00CC00"/>
                </a:solidFill>
              </a:rPr>
              <a:t>×100%</a:t>
            </a:r>
          </a:p>
          <a:p>
            <a:pPr eaLnBrk="1" hangingPunct="1"/>
            <a:r>
              <a:rPr lang="zh-CN" altLang="en-US" smtClean="0"/>
              <a:t>一般情况下，带息负债比率应低于</a:t>
            </a:r>
            <a:r>
              <a:rPr lang="en-US" altLang="zh-CN" smtClean="0"/>
              <a:t>50%</a:t>
            </a:r>
            <a:r>
              <a:rPr lang="zh-CN" altLang="en-US" smtClean="0"/>
              <a:t>，指标越低，企业债务风险越低。</a:t>
            </a:r>
          </a:p>
          <a:p>
            <a:pPr eaLnBrk="1" hangingPunct="1"/>
            <a:r>
              <a:rPr lang="zh-CN" altLang="en-US" smtClean="0">
                <a:solidFill>
                  <a:schemeClr val="accent2"/>
                </a:solidFill>
              </a:rPr>
              <a:t>长期负债与营运资本比率</a:t>
            </a:r>
            <a:r>
              <a:rPr lang="zh-CN" altLang="en-US" smtClean="0"/>
              <a:t>是指企业的长期负债与营运资本的比值。其计算公式为：</a:t>
            </a:r>
          </a:p>
          <a:p>
            <a:pPr eaLnBrk="1" hangingPunct="1"/>
            <a:r>
              <a:rPr lang="zh-CN" altLang="en-US" smtClean="0">
                <a:solidFill>
                  <a:srgbClr val="00CC00"/>
                </a:solidFill>
              </a:rPr>
              <a:t>长期负债与营运资本比率＝</a:t>
            </a:r>
            <a:r>
              <a:rPr lang="en-US" altLang="zh-CN" smtClean="0">
                <a:solidFill>
                  <a:srgbClr val="00CC00"/>
                </a:solidFill>
              </a:rPr>
              <a:t>(</a:t>
            </a:r>
            <a:r>
              <a:rPr lang="zh-CN" altLang="en-US" smtClean="0">
                <a:solidFill>
                  <a:srgbClr val="00CC00"/>
                </a:solidFill>
              </a:rPr>
              <a:t>非流动负债</a:t>
            </a:r>
            <a:r>
              <a:rPr lang="en-US" altLang="zh-CN" smtClean="0">
                <a:solidFill>
                  <a:srgbClr val="00CC00"/>
                </a:solidFill>
              </a:rPr>
              <a:t>÷</a:t>
            </a:r>
            <a:r>
              <a:rPr lang="zh-CN" altLang="en-US" smtClean="0">
                <a:solidFill>
                  <a:srgbClr val="00CC00"/>
                </a:solidFill>
              </a:rPr>
              <a:t>营运资本</a:t>
            </a:r>
            <a:r>
              <a:rPr lang="en-US" altLang="zh-CN" smtClean="0">
                <a:solidFill>
                  <a:srgbClr val="00CC00"/>
                </a:solidFill>
              </a:rPr>
              <a:t>) ×100%</a:t>
            </a:r>
          </a:p>
          <a:p>
            <a:pPr eaLnBrk="1" hangingPunct="1"/>
            <a:r>
              <a:rPr lang="zh-CN" altLang="en-US" smtClean="0">
                <a:solidFill>
                  <a:srgbClr val="00CC00"/>
                </a:solidFill>
              </a:rPr>
              <a:t>＝非流动负债</a:t>
            </a:r>
            <a:r>
              <a:rPr lang="en-US" altLang="zh-CN" smtClean="0">
                <a:solidFill>
                  <a:srgbClr val="00CC00"/>
                </a:solidFill>
              </a:rPr>
              <a:t>÷(</a:t>
            </a:r>
            <a:r>
              <a:rPr lang="zh-CN" altLang="en-US" smtClean="0">
                <a:solidFill>
                  <a:srgbClr val="00CC00"/>
                </a:solidFill>
              </a:rPr>
              <a:t>流动资产</a:t>
            </a:r>
            <a:r>
              <a:rPr lang="en-US" altLang="zh-CN" smtClean="0">
                <a:solidFill>
                  <a:srgbClr val="00CC00"/>
                </a:solidFill>
              </a:rPr>
              <a:t>-</a:t>
            </a:r>
            <a:r>
              <a:rPr lang="zh-CN" altLang="en-US" smtClean="0">
                <a:solidFill>
                  <a:srgbClr val="00CC00"/>
                </a:solidFill>
              </a:rPr>
              <a:t>流动负债</a:t>
            </a:r>
            <a:r>
              <a:rPr lang="en-US" altLang="zh-CN" smtClean="0">
                <a:solidFill>
                  <a:srgbClr val="00CC00"/>
                </a:solidFill>
              </a:rPr>
              <a:t>)</a:t>
            </a:r>
          </a:p>
          <a:p>
            <a:pPr eaLnBrk="1" hangingPunct="1"/>
            <a:r>
              <a:rPr lang="zh-CN" altLang="en-US" smtClean="0"/>
              <a:t>由于非流动负债会随着时间推移不断地转化为流动负债，因此流动资产除了满足偿还流动负债的要求，还必须有能力偿还即将到期的非流动负债。一般来说，如果非流动负债不超过营运资本，长期债权人和短期债权人都将有安全保障。 因此该指标值越低，表明企业未来偿还长期债务的保障能力越强。</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A6A8426E-414E-46E3-B715-CC55556B1C35}" type="slidenum">
              <a:rPr lang="zh-CN" altLang="en-US"/>
              <a:pPr>
                <a:defRPr/>
              </a:pPr>
              <a:t>39</a:t>
            </a:fld>
            <a:endParaRPr lang="en-US" altLang="zh-CN"/>
          </a:p>
        </p:txBody>
      </p:sp>
      <p:sp>
        <p:nvSpPr>
          <p:cNvPr id="44035" name="Rectangle 2"/>
          <p:cNvSpPr>
            <a:spLocks noGrp="1" noChangeArrowheads="1"/>
          </p:cNvSpPr>
          <p:nvPr>
            <p:ph type="title"/>
          </p:nvPr>
        </p:nvSpPr>
        <p:spPr/>
        <p:txBody>
          <a:bodyPr/>
          <a:lstStyle/>
          <a:p>
            <a:pPr eaLnBrk="1" hangingPunct="1"/>
            <a:r>
              <a:rPr lang="zh-CN" altLang="en-US" dirty="0" smtClean="0"/>
              <a:t>长期偿债能力分析</a:t>
            </a:r>
          </a:p>
        </p:txBody>
      </p:sp>
      <p:sp>
        <p:nvSpPr>
          <p:cNvPr id="44036" name="Rectangle 3"/>
          <p:cNvSpPr>
            <a:spLocks noGrp="1" noChangeArrowheads="1"/>
          </p:cNvSpPr>
          <p:nvPr>
            <p:ph type="body" idx="1"/>
          </p:nvPr>
        </p:nvSpPr>
        <p:spPr/>
        <p:txBody>
          <a:bodyPr/>
          <a:lstStyle/>
          <a:p>
            <a:pPr eaLnBrk="1" hangingPunct="1"/>
            <a:r>
              <a:rPr lang="zh-CN" altLang="en-US" smtClean="0">
                <a:solidFill>
                  <a:schemeClr val="accent2"/>
                </a:solidFill>
              </a:rPr>
              <a:t>长期负债与总资产比率</a:t>
            </a:r>
            <a:r>
              <a:rPr lang="zh-CN" altLang="en-US" smtClean="0"/>
              <a:t>是指企业的长期负债与总资产的比值，也称长期负债比率。其计算公式为：</a:t>
            </a:r>
          </a:p>
          <a:p>
            <a:pPr eaLnBrk="1" hangingPunct="1"/>
            <a:r>
              <a:rPr lang="zh-CN" altLang="en-US" smtClean="0">
                <a:solidFill>
                  <a:srgbClr val="00CC00"/>
                </a:solidFill>
              </a:rPr>
              <a:t>长期负债与总资产比率＝</a:t>
            </a:r>
            <a:r>
              <a:rPr lang="en-US" altLang="zh-CN" smtClean="0">
                <a:solidFill>
                  <a:srgbClr val="00CC00"/>
                </a:solidFill>
              </a:rPr>
              <a:t>(</a:t>
            </a:r>
            <a:r>
              <a:rPr lang="zh-CN" altLang="en-US" smtClean="0">
                <a:solidFill>
                  <a:srgbClr val="00CC00"/>
                </a:solidFill>
              </a:rPr>
              <a:t>非流动负债</a:t>
            </a:r>
            <a:r>
              <a:rPr lang="en-US" altLang="zh-CN" smtClean="0">
                <a:solidFill>
                  <a:srgbClr val="00CC00"/>
                </a:solidFill>
              </a:rPr>
              <a:t>÷</a:t>
            </a:r>
            <a:r>
              <a:rPr lang="zh-CN" altLang="en-US" smtClean="0">
                <a:solidFill>
                  <a:srgbClr val="00CC00"/>
                </a:solidFill>
              </a:rPr>
              <a:t>总资产</a:t>
            </a:r>
            <a:r>
              <a:rPr lang="en-US" altLang="zh-CN" smtClean="0">
                <a:solidFill>
                  <a:srgbClr val="00CC00"/>
                </a:solidFill>
              </a:rPr>
              <a:t>) ×100%</a:t>
            </a:r>
          </a:p>
          <a:p>
            <a:pPr eaLnBrk="1" hangingPunct="1"/>
            <a:r>
              <a:rPr lang="zh-CN" altLang="en-US" smtClean="0"/>
              <a:t>从债权人角度来说，长期负债与总资产比率越低越好。</a:t>
            </a:r>
          </a:p>
          <a:p>
            <a:pPr eaLnBrk="1" hangingPunct="1"/>
            <a:r>
              <a:rPr lang="zh-CN" altLang="en-US" smtClean="0">
                <a:solidFill>
                  <a:schemeClr val="accent2"/>
                </a:solidFill>
              </a:rPr>
              <a:t>长期负债与权益比率</a:t>
            </a:r>
            <a:r>
              <a:rPr lang="zh-CN" altLang="en-US" smtClean="0"/>
              <a:t>指企业长期负债与所有者权益的比率关系，衡量企业筹措长期负债占自有资本的比重。其计算公式为：</a:t>
            </a:r>
          </a:p>
          <a:p>
            <a:pPr eaLnBrk="1" hangingPunct="1"/>
            <a:r>
              <a:rPr lang="zh-CN" altLang="en-US" smtClean="0">
                <a:solidFill>
                  <a:srgbClr val="00CC00"/>
                </a:solidFill>
              </a:rPr>
              <a:t>长期负债与权益比率＝</a:t>
            </a:r>
            <a:r>
              <a:rPr lang="en-US" altLang="zh-CN" smtClean="0">
                <a:solidFill>
                  <a:srgbClr val="00CC00"/>
                </a:solidFill>
              </a:rPr>
              <a:t>(</a:t>
            </a:r>
            <a:r>
              <a:rPr lang="zh-CN" altLang="en-US" smtClean="0">
                <a:solidFill>
                  <a:srgbClr val="00CC00"/>
                </a:solidFill>
              </a:rPr>
              <a:t>非流动负债</a:t>
            </a:r>
            <a:r>
              <a:rPr lang="en-US" altLang="zh-CN" smtClean="0">
                <a:solidFill>
                  <a:srgbClr val="00CC00"/>
                </a:solidFill>
              </a:rPr>
              <a:t>÷</a:t>
            </a:r>
            <a:r>
              <a:rPr lang="zh-CN" altLang="en-US" smtClean="0">
                <a:solidFill>
                  <a:srgbClr val="00CC00"/>
                </a:solidFill>
              </a:rPr>
              <a:t>所有者权益</a:t>
            </a:r>
            <a:r>
              <a:rPr lang="en-US" altLang="zh-CN" smtClean="0">
                <a:solidFill>
                  <a:srgbClr val="00CC00"/>
                </a:solidFill>
              </a:rPr>
              <a:t>) ×100%</a:t>
            </a:r>
          </a:p>
          <a:p>
            <a:pPr eaLnBrk="1" hangingPunct="1"/>
            <a:r>
              <a:rPr lang="zh-CN" altLang="en-US" smtClean="0"/>
              <a:t>该指标一般以不超过</a:t>
            </a:r>
            <a:r>
              <a:rPr lang="en-US" altLang="zh-CN" smtClean="0"/>
              <a:t>100%</a:t>
            </a:r>
            <a:r>
              <a:rPr lang="zh-CN" altLang="en-US" smtClean="0"/>
              <a:t>为好，比率越低，表明企业借入长期资金的偿债保障程度越高。</a:t>
            </a:r>
          </a:p>
          <a:p>
            <a:pPr eaLnBrk="1" hangingPunct="1"/>
            <a:r>
              <a:rPr lang="zh-CN" altLang="en-US" smtClean="0">
                <a:solidFill>
                  <a:schemeClr val="accent2"/>
                </a:solidFill>
              </a:rPr>
              <a:t>流动资产与总负债比率</a:t>
            </a:r>
            <a:r>
              <a:rPr lang="zh-CN" altLang="en-US" smtClean="0"/>
              <a:t>是企业流动资产与负债总额之间的比率，其计算公式为：</a:t>
            </a:r>
          </a:p>
          <a:p>
            <a:pPr eaLnBrk="1" hangingPunct="1"/>
            <a:r>
              <a:rPr lang="zh-CN" altLang="en-US" smtClean="0">
                <a:solidFill>
                  <a:srgbClr val="00CC00"/>
                </a:solidFill>
              </a:rPr>
              <a:t>流动资产与总负债比率＝</a:t>
            </a:r>
            <a:r>
              <a:rPr lang="en-US" altLang="zh-CN" smtClean="0">
                <a:solidFill>
                  <a:srgbClr val="00CC00"/>
                </a:solidFill>
              </a:rPr>
              <a:t>(</a:t>
            </a:r>
            <a:r>
              <a:rPr lang="zh-CN" altLang="en-US" smtClean="0">
                <a:solidFill>
                  <a:srgbClr val="00CC00"/>
                </a:solidFill>
              </a:rPr>
              <a:t>流动资产</a:t>
            </a:r>
            <a:r>
              <a:rPr lang="en-US" altLang="zh-CN" smtClean="0">
                <a:solidFill>
                  <a:srgbClr val="00CC00"/>
                </a:solidFill>
              </a:rPr>
              <a:t>÷</a:t>
            </a:r>
            <a:r>
              <a:rPr lang="zh-CN" altLang="en-US" smtClean="0">
                <a:solidFill>
                  <a:srgbClr val="00CC00"/>
                </a:solidFill>
              </a:rPr>
              <a:t>负债总额</a:t>
            </a:r>
            <a:r>
              <a:rPr lang="en-US" altLang="zh-CN" smtClean="0">
                <a:solidFill>
                  <a:srgbClr val="00CC00"/>
                </a:solidFill>
              </a:rPr>
              <a:t>) ×100%</a:t>
            </a:r>
          </a:p>
          <a:p>
            <a:pPr eaLnBrk="1" hangingPunct="1"/>
            <a:r>
              <a:rPr lang="zh-CN" altLang="en-US" smtClean="0"/>
              <a:t>该指标用于衡量企业在不处置非流动资产的情况下，利用流动资产偿付总负债的能力。当企业面临财务困境时，由于长期资产变现率较低，有可能会给企业带来较大损失。通常该指标值较高时，企业偿债能力较强。</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07CFF577-043F-449C-9641-F7719B884FD8}" type="slidenum">
              <a:rPr lang="zh-CN" altLang="en-US"/>
              <a:pPr>
                <a:defRPr/>
              </a:pPr>
              <a:t>4</a:t>
            </a:fld>
            <a:endParaRPr lang="en-US" altLang="zh-CN"/>
          </a:p>
        </p:txBody>
      </p:sp>
      <p:sp>
        <p:nvSpPr>
          <p:cNvPr id="8195" name="Rectangle 2"/>
          <p:cNvSpPr>
            <a:spLocks noGrp="1" noChangeArrowheads="1"/>
          </p:cNvSpPr>
          <p:nvPr>
            <p:ph type="title"/>
          </p:nvPr>
        </p:nvSpPr>
        <p:spPr/>
        <p:txBody>
          <a:bodyPr/>
          <a:lstStyle/>
          <a:p>
            <a:pPr eaLnBrk="1" hangingPunct="1"/>
            <a:r>
              <a:rPr lang="zh-CN" altLang="en-US" smtClean="0"/>
              <a:t>短期偿债能力分析</a:t>
            </a:r>
          </a:p>
        </p:txBody>
      </p:sp>
      <p:sp>
        <p:nvSpPr>
          <p:cNvPr id="8196" name="Rectangle 3"/>
          <p:cNvSpPr>
            <a:spLocks noGrp="1" noChangeArrowheads="1"/>
          </p:cNvSpPr>
          <p:nvPr>
            <p:ph type="body" idx="1"/>
          </p:nvPr>
        </p:nvSpPr>
        <p:spPr>
          <a:xfrm>
            <a:off x="468313" y="1052513"/>
            <a:ext cx="8207375" cy="4321175"/>
          </a:xfrm>
        </p:spPr>
        <p:txBody>
          <a:bodyPr/>
          <a:lstStyle/>
          <a:p>
            <a:pPr eaLnBrk="1" hangingPunct="1"/>
            <a:r>
              <a:rPr lang="zh-CN" altLang="en-US" dirty="0" smtClean="0">
                <a:solidFill>
                  <a:srgbClr val="FF0000"/>
                </a:solidFill>
              </a:rPr>
              <a:t>流动负债</a:t>
            </a:r>
            <a:r>
              <a:rPr lang="zh-CN" altLang="en-US" dirty="0" smtClean="0"/>
              <a:t>是指在一年内或超过一年的一个营业周期内应偿还的债务，</a:t>
            </a:r>
            <a:r>
              <a:rPr lang="zh-CN" altLang="zh-CN" dirty="0" smtClean="0"/>
              <a:t>在企业财务报表中包括短期借款、交易性金融负债、衍生金融负债、应付票据、应付账款、预收账款、合同负债、应付职工薪酬、应交税费、其他应付款、持有待售负债、一年内到期的非流动负债等项目。</a:t>
            </a:r>
            <a:endParaRPr lang="zh-CN" altLang="en-US" dirty="0" smtClean="0"/>
          </a:p>
          <a:p>
            <a:pPr eaLnBrk="1" hangingPunct="1"/>
            <a:endParaRPr lang="zh-CN" altLang="en-US" dirty="0" smtClean="0"/>
          </a:p>
          <a:p>
            <a:pPr eaLnBrk="1" hangingPunct="1"/>
            <a:r>
              <a:rPr lang="zh-CN" altLang="en-US" dirty="0" smtClean="0"/>
              <a:t>按照新准则规定，负债满足下列条件之一的，应当归类为流动负债：（</a:t>
            </a:r>
            <a:r>
              <a:rPr lang="en-US" altLang="zh-CN" dirty="0" smtClean="0"/>
              <a:t>1</a:t>
            </a:r>
            <a:r>
              <a:rPr lang="zh-CN" altLang="en-US" dirty="0" smtClean="0"/>
              <a:t>）预计在一个正常营业周期中清偿。（</a:t>
            </a:r>
            <a:r>
              <a:rPr lang="en-US" altLang="zh-CN" dirty="0" smtClean="0"/>
              <a:t>2</a:t>
            </a:r>
            <a:r>
              <a:rPr lang="zh-CN" altLang="en-US" dirty="0" smtClean="0"/>
              <a:t>）主要为交易目的而持有。（</a:t>
            </a:r>
            <a:r>
              <a:rPr lang="en-US" altLang="zh-CN" dirty="0" smtClean="0"/>
              <a:t>3</a:t>
            </a:r>
            <a:r>
              <a:rPr lang="zh-CN" altLang="en-US" dirty="0" smtClean="0"/>
              <a:t>）自资产负债表日起一年内到期应予以清偿。（</a:t>
            </a:r>
            <a:r>
              <a:rPr lang="en-US" altLang="zh-CN" dirty="0" smtClean="0"/>
              <a:t>4</a:t>
            </a:r>
            <a:r>
              <a:rPr lang="zh-CN" altLang="en-US" dirty="0" smtClean="0"/>
              <a:t>）企业无权自主地将清偿推迟至资产负债表日后一年以上。虽然一般说来，企业的所有债务都是要偿还的，但是并非所有债务都需要在到期时立即偿还，有些到期债务可以通过债务展期方式延长偿还时间。</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长期偿债能力分析</a:t>
            </a:r>
            <a:endParaRPr lang="zh-CN" altLang="en-US" dirty="0"/>
          </a:p>
        </p:txBody>
      </p:sp>
      <p:sp>
        <p:nvSpPr>
          <p:cNvPr id="3" name="内容占位符 2"/>
          <p:cNvSpPr>
            <a:spLocks noGrp="1"/>
          </p:cNvSpPr>
          <p:nvPr>
            <p:ph idx="1"/>
          </p:nvPr>
        </p:nvSpPr>
        <p:spPr/>
        <p:txBody>
          <a:bodyPr/>
          <a:lstStyle/>
          <a:p>
            <a:r>
              <a:rPr lang="zh-CN" altLang="zh-CN" dirty="0" smtClean="0">
                <a:solidFill>
                  <a:srgbClr val="00B050"/>
                </a:solidFill>
              </a:rPr>
              <a:t>贷款</a:t>
            </a:r>
            <a:r>
              <a:rPr lang="zh-CN" altLang="zh-CN" dirty="0" smtClean="0">
                <a:solidFill>
                  <a:srgbClr val="00B050"/>
                </a:solidFill>
              </a:rPr>
              <a:t>偿还率</a:t>
            </a:r>
          </a:p>
          <a:p>
            <a:r>
              <a:rPr lang="zh-CN" altLang="zh-CN" dirty="0" smtClean="0"/>
              <a:t>贷款偿还率是企业当年实际贷款偿还额与应偿还贷款总额的比率，其计算公式为：</a:t>
            </a:r>
          </a:p>
          <a:p>
            <a:r>
              <a:rPr lang="zh-CN" altLang="zh-CN" dirty="0" smtClean="0"/>
              <a:t>贷款偿还率</a:t>
            </a:r>
            <a:r>
              <a:rPr lang="en-US" altLang="zh-CN" dirty="0" smtClean="0"/>
              <a:t>= (</a:t>
            </a:r>
            <a:r>
              <a:rPr lang="zh-CN" altLang="zh-CN" dirty="0" smtClean="0"/>
              <a:t>实际贷款偿还额</a:t>
            </a:r>
            <a:r>
              <a:rPr lang="en-US" altLang="zh-CN" dirty="0" smtClean="0"/>
              <a:t>÷</a:t>
            </a:r>
            <a:r>
              <a:rPr lang="zh-CN" altLang="zh-CN" dirty="0" smtClean="0"/>
              <a:t>应偿还贷款总额</a:t>
            </a:r>
            <a:r>
              <a:rPr lang="en-US" altLang="zh-CN" dirty="0" smtClean="0"/>
              <a:t>) ×100%</a:t>
            </a:r>
            <a:endParaRPr lang="zh-CN" altLang="zh-CN" dirty="0" smtClean="0"/>
          </a:p>
          <a:p>
            <a:r>
              <a:rPr lang="zh-CN" altLang="zh-CN" dirty="0" smtClean="0"/>
              <a:t>企业的还贷总额包括借款本金和利息两部分。贷款偿还率反映了企业偿还金融机构各项长短期贷款的能力，指标越低，说明企业偿债风险越大，履约能力越弱。</a:t>
            </a:r>
          </a:p>
          <a:p>
            <a:r>
              <a:rPr lang="zh-CN" altLang="zh-CN" dirty="0" smtClean="0">
                <a:solidFill>
                  <a:srgbClr val="00B050"/>
                </a:solidFill>
              </a:rPr>
              <a:t>利息</a:t>
            </a:r>
            <a:r>
              <a:rPr lang="zh-CN" altLang="zh-CN" dirty="0" smtClean="0">
                <a:solidFill>
                  <a:srgbClr val="00B050"/>
                </a:solidFill>
              </a:rPr>
              <a:t>偿付率</a:t>
            </a:r>
          </a:p>
          <a:p>
            <a:r>
              <a:rPr lang="zh-CN" altLang="zh-CN" dirty="0" smtClean="0"/>
              <a:t>利息偿付率是企业当年实际支付利息与应付利息的比率，其计算公式为：</a:t>
            </a:r>
          </a:p>
          <a:p>
            <a:r>
              <a:rPr lang="zh-CN" altLang="zh-CN" dirty="0" smtClean="0"/>
              <a:t>利息偿付率</a:t>
            </a:r>
            <a:r>
              <a:rPr lang="en-US" altLang="zh-CN" dirty="0" smtClean="0"/>
              <a:t>= (</a:t>
            </a:r>
            <a:r>
              <a:rPr lang="zh-CN" altLang="zh-CN" dirty="0" smtClean="0"/>
              <a:t>实际支付利息</a:t>
            </a:r>
            <a:r>
              <a:rPr lang="en-US" altLang="zh-CN" dirty="0" smtClean="0"/>
              <a:t>÷</a:t>
            </a:r>
            <a:r>
              <a:rPr lang="zh-CN" altLang="zh-CN" dirty="0" smtClean="0"/>
              <a:t>应付利息</a:t>
            </a:r>
            <a:r>
              <a:rPr lang="en-US" altLang="zh-CN" dirty="0" smtClean="0"/>
              <a:t>) ×100%</a:t>
            </a:r>
            <a:endParaRPr lang="zh-CN" altLang="zh-CN" dirty="0" smtClean="0"/>
          </a:p>
          <a:p>
            <a:r>
              <a:rPr lang="en-US" altLang="zh-CN" dirty="0" smtClean="0"/>
              <a:t>     </a:t>
            </a:r>
            <a:r>
              <a:rPr lang="zh-CN" altLang="zh-CN" dirty="0" smtClean="0"/>
              <a:t>企业利息偿付率越低，表明其偿债风险越高。</a:t>
            </a:r>
          </a:p>
          <a:p>
            <a:endParaRPr lang="zh-CN" altLang="en-US" dirty="0"/>
          </a:p>
        </p:txBody>
      </p:sp>
      <p:sp>
        <p:nvSpPr>
          <p:cNvPr id="4" name="灯片编号占位符 3"/>
          <p:cNvSpPr>
            <a:spLocks noGrp="1"/>
          </p:cNvSpPr>
          <p:nvPr>
            <p:ph type="sldNum" sz="quarter" idx="11"/>
          </p:nvPr>
        </p:nvSpPr>
        <p:spPr/>
        <p:txBody>
          <a:bodyPr/>
          <a:lstStyle/>
          <a:p>
            <a:pPr>
              <a:defRPr/>
            </a:pPr>
            <a:fld id="{D2DB8E58-A738-4C2F-AFCC-77B04EA248DD}" type="slidenum">
              <a:rPr lang="zh-CN" altLang="en-US" smtClean="0"/>
              <a:pPr>
                <a:defRPr/>
              </a:pPr>
              <a:t>40</a:t>
            </a:fld>
            <a:endParaRPr lang="en-US" altLang="zh-CN"/>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66D3B6FA-938D-464C-B5A1-9B9B7EC98049}" type="slidenum">
              <a:rPr lang="zh-CN" altLang="en-US"/>
              <a:pPr>
                <a:defRPr/>
              </a:pPr>
              <a:t>41</a:t>
            </a:fld>
            <a:endParaRPr lang="en-US" altLang="zh-CN"/>
          </a:p>
        </p:txBody>
      </p:sp>
      <p:sp>
        <p:nvSpPr>
          <p:cNvPr id="45059" name="Rectangle 2"/>
          <p:cNvSpPr>
            <a:spLocks noGrp="1" noChangeArrowheads="1"/>
          </p:cNvSpPr>
          <p:nvPr>
            <p:ph type="title"/>
          </p:nvPr>
        </p:nvSpPr>
        <p:spPr/>
        <p:txBody>
          <a:bodyPr/>
          <a:lstStyle/>
          <a:p>
            <a:pPr eaLnBrk="1" hangingPunct="1"/>
            <a:r>
              <a:rPr lang="zh-CN" altLang="en-US" dirty="0" smtClean="0"/>
              <a:t>长期偿债能力分析</a:t>
            </a:r>
          </a:p>
        </p:txBody>
      </p:sp>
      <p:sp>
        <p:nvSpPr>
          <p:cNvPr id="45060" name="Rectangle 3"/>
          <p:cNvSpPr>
            <a:spLocks noGrp="1" noChangeArrowheads="1"/>
          </p:cNvSpPr>
          <p:nvPr>
            <p:ph type="body" idx="1"/>
          </p:nvPr>
        </p:nvSpPr>
        <p:spPr/>
        <p:txBody>
          <a:bodyPr/>
          <a:lstStyle/>
          <a:p>
            <a:pPr eaLnBrk="1" hangingPunct="1">
              <a:lnSpc>
                <a:spcPct val="115000"/>
              </a:lnSpc>
            </a:pPr>
            <a:r>
              <a:rPr lang="zh-CN" altLang="en-US" sz="1900" dirty="0" smtClean="0"/>
              <a:t>在财务报告分析中，还有一些因素也会对长期偿债能力带来影响，报表使用者应引起足够的注意。</a:t>
            </a:r>
          </a:p>
          <a:p>
            <a:pPr eaLnBrk="1" hangingPunct="1">
              <a:lnSpc>
                <a:spcPct val="115000"/>
              </a:lnSpc>
            </a:pPr>
            <a:r>
              <a:rPr lang="en-US" altLang="zh-CN" sz="1900" dirty="0" smtClean="0">
                <a:solidFill>
                  <a:srgbClr val="0033CC"/>
                </a:solidFill>
              </a:rPr>
              <a:t>1</a:t>
            </a:r>
            <a:r>
              <a:rPr lang="zh-CN" altLang="en-US" sz="1900" dirty="0" smtClean="0">
                <a:solidFill>
                  <a:srgbClr val="0033CC"/>
                </a:solidFill>
              </a:rPr>
              <a:t>．长期租赁</a:t>
            </a:r>
          </a:p>
          <a:p>
            <a:pPr eaLnBrk="1" hangingPunct="1">
              <a:lnSpc>
                <a:spcPct val="115000"/>
              </a:lnSpc>
            </a:pPr>
            <a:r>
              <a:rPr lang="zh-CN" altLang="en-US" sz="1900" dirty="0" smtClean="0"/>
              <a:t>企业的长期租赁有两种形式：融资租赁和经营租赁。融资租赁是由租赁公司垫付资金，按承租人要求购买设备，承租人按合同规定支付租金，所购设备一般于合同期满转归承租人所有的一种租赁方式。因而企业通常将融资租赁视同购入固定资产，并把与该固定资产相关的债务作为企业负债反映在资产负债表中。</a:t>
            </a:r>
          </a:p>
          <a:p>
            <a:pPr eaLnBrk="1" hangingPunct="1">
              <a:lnSpc>
                <a:spcPct val="115000"/>
              </a:lnSpc>
            </a:pPr>
            <a:r>
              <a:rPr lang="zh-CN" altLang="en-US" sz="1900" dirty="0" smtClean="0"/>
              <a:t>企业的经营租赁与融资租赁不同，它不在资产负债表上反映，只出现在报表附注和利润表的租金项目中。当企业经营租赁量比较大，期限比较长或具有经常性时，经营租赁实际上就构成了一种长期性筹资，但是租赁费用却不在长期负债项目中反映。因此，在进行长期偿债能力评价时，必须考虑这类经营租赁对企业债务结构的影响。</a:t>
            </a:r>
          </a:p>
        </p:txBody>
      </p:sp>
    </p:spTree>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5FBD7F75-E6ED-4671-BCE1-EEA0BBB59B56}" type="slidenum">
              <a:rPr lang="zh-CN" altLang="en-US"/>
              <a:pPr>
                <a:defRPr/>
              </a:pPr>
              <a:t>42</a:t>
            </a:fld>
            <a:endParaRPr lang="en-US" altLang="zh-CN"/>
          </a:p>
        </p:txBody>
      </p:sp>
      <p:sp>
        <p:nvSpPr>
          <p:cNvPr id="46083" name="Rectangle 2"/>
          <p:cNvSpPr>
            <a:spLocks noGrp="1" noChangeArrowheads="1"/>
          </p:cNvSpPr>
          <p:nvPr>
            <p:ph type="title"/>
          </p:nvPr>
        </p:nvSpPr>
        <p:spPr/>
        <p:txBody>
          <a:bodyPr/>
          <a:lstStyle/>
          <a:p>
            <a:pPr eaLnBrk="1" hangingPunct="1"/>
            <a:r>
              <a:rPr lang="zh-CN" altLang="en-US" smtClean="0"/>
              <a:t>长期偿债能力分析</a:t>
            </a:r>
          </a:p>
        </p:txBody>
      </p:sp>
      <p:sp>
        <p:nvSpPr>
          <p:cNvPr id="46084" name="Rectangle 3"/>
          <p:cNvSpPr>
            <a:spLocks noGrp="1" noChangeArrowheads="1"/>
          </p:cNvSpPr>
          <p:nvPr>
            <p:ph type="body" idx="1"/>
          </p:nvPr>
        </p:nvSpPr>
        <p:spPr/>
        <p:txBody>
          <a:bodyPr/>
          <a:lstStyle/>
          <a:p>
            <a:pPr eaLnBrk="1" hangingPunct="1">
              <a:lnSpc>
                <a:spcPct val="120000"/>
              </a:lnSpc>
            </a:pPr>
            <a:r>
              <a:rPr lang="en-US" altLang="zh-CN" sz="2400" dirty="0" smtClean="0">
                <a:solidFill>
                  <a:srgbClr val="0033CC"/>
                </a:solidFill>
              </a:rPr>
              <a:t>2</a:t>
            </a:r>
            <a:r>
              <a:rPr lang="zh-CN" altLang="en-US" sz="2400" dirty="0" smtClean="0">
                <a:solidFill>
                  <a:srgbClr val="0033CC"/>
                </a:solidFill>
              </a:rPr>
              <a:t>．或有事项和承诺事项</a:t>
            </a:r>
          </a:p>
          <a:p>
            <a:pPr eaLnBrk="1" hangingPunct="1">
              <a:lnSpc>
                <a:spcPct val="120000"/>
              </a:lnSpc>
            </a:pPr>
            <a:r>
              <a:rPr lang="zh-CN" altLang="en-US" sz="2400" dirty="0" smtClean="0"/>
              <a:t>或有事项是指过去的交易或事项形成的，其结果须由某些未来不确定事项的发生或不发生才能决定的不确定事项。</a:t>
            </a:r>
            <a:r>
              <a:rPr lang="zh-CN" altLang="en-US" sz="2400" dirty="0" smtClean="0">
                <a:solidFill>
                  <a:srgbClr val="00CC00"/>
                </a:solidFill>
              </a:rPr>
              <a:t>常见的或有事项有：商业票据背书转让或贴现、未决诉讼、未决仲裁、产品质量保证等。</a:t>
            </a:r>
            <a:endParaRPr lang="en-US" altLang="zh-CN" sz="2400" dirty="0" smtClean="0">
              <a:solidFill>
                <a:srgbClr val="00CC00"/>
              </a:solidFill>
            </a:endParaRPr>
          </a:p>
          <a:p>
            <a:pPr eaLnBrk="1" hangingPunct="1">
              <a:lnSpc>
                <a:spcPct val="120000"/>
              </a:lnSpc>
            </a:pPr>
            <a:r>
              <a:rPr lang="zh-CN" altLang="en-US" sz="2400" dirty="0" smtClean="0"/>
              <a:t>或有事项分为或有资产和或有负债。或有资产是指过去的交易或事项形成的潜在资产，其存在要通过未来不确定事项的发生或不发生予以证实。或有负债是指将来可能发生某种情况或某种意外事故，因而要负责清偿的潜在债务。这些可能发生的债务，至少到目前为止还没有因为过去发生的经济业务而使企业承担确切的债务责任。</a:t>
            </a:r>
          </a:p>
        </p:txBody>
      </p:sp>
    </p:spTree>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4347A36C-D17E-4817-9670-0D2CD7F3D121}" type="slidenum">
              <a:rPr lang="zh-CN" altLang="en-US"/>
              <a:pPr>
                <a:defRPr/>
              </a:pPr>
              <a:t>43</a:t>
            </a:fld>
            <a:endParaRPr lang="en-US" altLang="zh-CN"/>
          </a:p>
        </p:txBody>
      </p:sp>
      <p:sp>
        <p:nvSpPr>
          <p:cNvPr id="47107" name="Rectangle 2"/>
          <p:cNvSpPr>
            <a:spLocks noGrp="1" noChangeArrowheads="1"/>
          </p:cNvSpPr>
          <p:nvPr>
            <p:ph type="title"/>
          </p:nvPr>
        </p:nvSpPr>
        <p:spPr/>
        <p:txBody>
          <a:bodyPr/>
          <a:lstStyle/>
          <a:p>
            <a:pPr eaLnBrk="1" hangingPunct="1"/>
            <a:r>
              <a:rPr lang="zh-CN" altLang="en-US" smtClean="0"/>
              <a:t>长期偿债能力分析</a:t>
            </a:r>
          </a:p>
        </p:txBody>
      </p:sp>
      <p:sp>
        <p:nvSpPr>
          <p:cNvPr id="47108" name="Rectangle 3"/>
          <p:cNvSpPr>
            <a:spLocks noGrp="1" noChangeArrowheads="1"/>
          </p:cNvSpPr>
          <p:nvPr>
            <p:ph type="body" idx="1"/>
          </p:nvPr>
        </p:nvSpPr>
        <p:spPr/>
        <p:txBody>
          <a:bodyPr/>
          <a:lstStyle/>
          <a:p>
            <a:pPr eaLnBrk="1" hangingPunct="1">
              <a:lnSpc>
                <a:spcPct val="125000"/>
              </a:lnSpc>
            </a:pPr>
            <a:r>
              <a:rPr lang="zh-CN" altLang="en-US" sz="2400" dirty="0" smtClean="0">
                <a:solidFill>
                  <a:srgbClr val="0033CC"/>
                </a:solidFill>
              </a:rPr>
              <a:t>承诺事项</a:t>
            </a:r>
            <a:r>
              <a:rPr lang="zh-CN" altLang="en-US" sz="2400" dirty="0" smtClean="0"/>
              <a:t>是企业由具有法律效力的合同或协议的要求而引起某种经济责任和义务的事项，如与贷款有关的承诺、信用证承诺、售后回购协议下的承诺等。</a:t>
            </a:r>
          </a:p>
          <a:p>
            <a:pPr eaLnBrk="1" hangingPunct="1">
              <a:lnSpc>
                <a:spcPct val="125000"/>
              </a:lnSpc>
            </a:pPr>
            <a:r>
              <a:rPr lang="zh-CN" altLang="en-US" sz="2400" dirty="0" smtClean="0"/>
              <a:t>企业做出的承诺有时会大量增加该企业的潜在负债或承诺义务，而却没有通过资产负债表反映出来。因此，在进行企业长期偿债能力分析时，报表分析者应根据报表附注及其他有关资料等，判断承诺变成真实负债的可能性及潜在长期负债的数量，并做出相应的调整处理。</a:t>
            </a:r>
          </a:p>
        </p:txBody>
      </p:sp>
    </p:spTree>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E368D358-C032-43A7-958E-E0CD16FA98E0}" type="slidenum">
              <a:rPr lang="zh-CN" altLang="en-US"/>
              <a:pPr>
                <a:defRPr/>
              </a:pPr>
              <a:t>44</a:t>
            </a:fld>
            <a:endParaRPr lang="en-US" altLang="zh-CN"/>
          </a:p>
        </p:txBody>
      </p:sp>
      <p:sp>
        <p:nvSpPr>
          <p:cNvPr id="48131" name="Rectangle 2"/>
          <p:cNvSpPr>
            <a:spLocks noGrp="1" noChangeArrowheads="1"/>
          </p:cNvSpPr>
          <p:nvPr>
            <p:ph type="title"/>
          </p:nvPr>
        </p:nvSpPr>
        <p:spPr/>
        <p:txBody>
          <a:bodyPr/>
          <a:lstStyle/>
          <a:p>
            <a:pPr marL="609600" indent="-609600" eaLnBrk="1" hangingPunct="1"/>
            <a:r>
              <a:rPr lang="zh-CN" altLang="en-US" smtClean="0"/>
              <a:t>偿债能力扩展分析</a:t>
            </a:r>
          </a:p>
        </p:txBody>
      </p:sp>
      <p:sp>
        <p:nvSpPr>
          <p:cNvPr id="48132" name="Rectangle 3"/>
          <p:cNvSpPr>
            <a:spLocks noGrp="1" noChangeArrowheads="1"/>
          </p:cNvSpPr>
          <p:nvPr>
            <p:ph type="body" idx="1"/>
          </p:nvPr>
        </p:nvSpPr>
        <p:spPr/>
        <p:txBody>
          <a:bodyPr/>
          <a:lstStyle/>
          <a:p>
            <a:pPr eaLnBrk="1" hangingPunct="1"/>
            <a:r>
              <a:rPr lang="zh-CN" altLang="en-US" dirty="0" smtClean="0"/>
              <a:t>对于调查出的企业或有负债项目，在风险评估时可以直接采用或有负债分析指标进行分析，包括或有负债比率、担保比率等。</a:t>
            </a:r>
          </a:p>
          <a:p>
            <a:pPr eaLnBrk="1" hangingPunct="1"/>
            <a:r>
              <a:rPr lang="zh-CN" altLang="en-US" dirty="0" smtClean="0">
                <a:solidFill>
                  <a:schemeClr val="accent2"/>
                </a:solidFill>
              </a:rPr>
              <a:t>或有负债比率</a:t>
            </a:r>
            <a:r>
              <a:rPr lang="zh-CN" altLang="en-US" dirty="0" smtClean="0"/>
              <a:t>是企业表外或有负债的全部余额与所有者权益的比率。其计算公式为：</a:t>
            </a:r>
          </a:p>
          <a:p>
            <a:pPr eaLnBrk="1" hangingPunct="1"/>
            <a:r>
              <a:rPr lang="zh-CN" altLang="en-US" dirty="0" smtClean="0">
                <a:solidFill>
                  <a:srgbClr val="00CC00"/>
                </a:solidFill>
              </a:rPr>
              <a:t>或有负债比率</a:t>
            </a:r>
            <a:r>
              <a:rPr lang="en-US" altLang="zh-CN" dirty="0" smtClean="0">
                <a:solidFill>
                  <a:srgbClr val="00CC00"/>
                </a:solidFill>
              </a:rPr>
              <a:t>=</a:t>
            </a:r>
            <a:r>
              <a:rPr lang="zh-CN" altLang="en-US" dirty="0" smtClean="0">
                <a:solidFill>
                  <a:srgbClr val="00CC00"/>
                </a:solidFill>
              </a:rPr>
              <a:t>或有负债余额</a:t>
            </a:r>
            <a:r>
              <a:rPr lang="en-US" altLang="zh-CN" dirty="0" smtClean="0">
                <a:solidFill>
                  <a:srgbClr val="00CC00"/>
                </a:solidFill>
              </a:rPr>
              <a:t>÷</a:t>
            </a:r>
            <a:r>
              <a:rPr lang="zh-CN" altLang="en-US" dirty="0" smtClean="0">
                <a:solidFill>
                  <a:srgbClr val="00CC00"/>
                </a:solidFill>
              </a:rPr>
              <a:t>所有者权益 </a:t>
            </a:r>
            <a:r>
              <a:rPr lang="en-US" altLang="zh-CN" dirty="0" smtClean="0">
                <a:solidFill>
                  <a:srgbClr val="00CC00"/>
                </a:solidFill>
              </a:rPr>
              <a:t>×100%</a:t>
            </a:r>
          </a:p>
          <a:p>
            <a:pPr eaLnBrk="1" hangingPunct="1"/>
            <a:r>
              <a:rPr lang="zh-CN" altLang="en-US" dirty="0" smtClean="0"/>
              <a:t>其中，或有负债余额是企业已贴现承兑汇票、担保余额、贴现与担保外的被诉事项金额和其他或有负债之和</a:t>
            </a:r>
            <a:r>
              <a:rPr lang="zh-CN" altLang="en-US" dirty="0" smtClean="0"/>
              <a:t>。</a:t>
            </a:r>
            <a:endParaRPr lang="en-US" altLang="zh-CN" dirty="0" smtClean="0"/>
          </a:p>
          <a:p>
            <a:pPr eaLnBrk="1" hangingPunct="1"/>
            <a:endParaRPr lang="zh-CN" altLang="en-US" dirty="0" smtClean="0"/>
          </a:p>
          <a:p>
            <a:pPr eaLnBrk="1" hangingPunct="1"/>
            <a:r>
              <a:rPr lang="zh-CN" altLang="en-US" dirty="0" smtClean="0">
                <a:solidFill>
                  <a:schemeClr val="accent2"/>
                </a:solidFill>
              </a:rPr>
              <a:t>担保比率</a:t>
            </a:r>
            <a:r>
              <a:rPr lang="zh-CN" altLang="en-US" dirty="0" smtClean="0"/>
              <a:t>是企业发生的对外担保金额与所有者权益的比率。其计算公式为：</a:t>
            </a:r>
          </a:p>
          <a:p>
            <a:pPr eaLnBrk="1" hangingPunct="1"/>
            <a:r>
              <a:rPr lang="zh-CN" altLang="en-US" dirty="0" smtClean="0">
                <a:solidFill>
                  <a:srgbClr val="00CC00"/>
                </a:solidFill>
              </a:rPr>
              <a:t>担保比率</a:t>
            </a:r>
            <a:r>
              <a:rPr lang="en-US" altLang="zh-CN" dirty="0" smtClean="0">
                <a:solidFill>
                  <a:srgbClr val="00CC00"/>
                </a:solidFill>
              </a:rPr>
              <a:t>=</a:t>
            </a:r>
            <a:r>
              <a:rPr lang="zh-CN" altLang="en-US" dirty="0" smtClean="0">
                <a:solidFill>
                  <a:srgbClr val="00CC00"/>
                </a:solidFill>
              </a:rPr>
              <a:t>担保金额</a:t>
            </a:r>
            <a:r>
              <a:rPr lang="en-US" altLang="zh-CN" dirty="0" smtClean="0">
                <a:solidFill>
                  <a:srgbClr val="00CC00"/>
                </a:solidFill>
              </a:rPr>
              <a:t>÷</a:t>
            </a:r>
            <a:r>
              <a:rPr lang="zh-CN" altLang="en-US" dirty="0" smtClean="0">
                <a:solidFill>
                  <a:srgbClr val="00CC00"/>
                </a:solidFill>
              </a:rPr>
              <a:t>所有者权益</a:t>
            </a:r>
            <a:r>
              <a:rPr lang="en-US" altLang="zh-CN" dirty="0" smtClean="0">
                <a:solidFill>
                  <a:srgbClr val="00CC00"/>
                </a:solidFill>
              </a:rPr>
              <a:t>×100%</a:t>
            </a:r>
          </a:p>
          <a:p>
            <a:pPr eaLnBrk="1" hangingPunct="1"/>
            <a:r>
              <a:rPr lang="zh-CN" altLang="en-US" dirty="0" smtClean="0"/>
              <a:t>一般来说，企业应以净资产为限对外提供担保，因此担保比率的合理范围应该在</a:t>
            </a:r>
            <a:r>
              <a:rPr lang="en-US" altLang="zh-CN" dirty="0" smtClean="0"/>
              <a:t>100%</a:t>
            </a:r>
            <a:r>
              <a:rPr lang="zh-CN" altLang="en-US" dirty="0" smtClean="0"/>
              <a:t>以内</a:t>
            </a:r>
            <a:r>
              <a:rPr lang="zh-CN" altLang="en-US" dirty="0" smtClean="0"/>
              <a:t>。</a:t>
            </a:r>
            <a:endParaRPr lang="zh-CN" altLang="en-US" dirty="0" smtClean="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4"/>
          <p:cNvSpPr>
            <a:spLocks noGrp="1"/>
          </p:cNvSpPr>
          <p:nvPr>
            <p:ph type="sldNum" sz="quarter" idx="11"/>
          </p:nvPr>
        </p:nvSpPr>
        <p:spPr/>
        <p:txBody>
          <a:bodyPr/>
          <a:lstStyle/>
          <a:p>
            <a:pPr>
              <a:defRPr/>
            </a:pPr>
            <a:fld id="{40037756-609D-406F-9B02-0EAA0B3776E2}" type="slidenum">
              <a:rPr lang="zh-CN" altLang="en-US"/>
              <a:pPr>
                <a:defRPr/>
              </a:pPr>
              <a:t>45</a:t>
            </a:fld>
            <a:endParaRPr lang="en-US" altLang="zh-CN"/>
          </a:p>
        </p:txBody>
      </p:sp>
      <p:sp>
        <p:nvSpPr>
          <p:cNvPr id="2052" name="Rectangle 2"/>
          <p:cNvSpPr>
            <a:spLocks noGrp="1" noChangeArrowheads="1"/>
          </p:cNvSpPr>
          <p:nvPr>
            <p:ph type="title"/>
          </p:nvPr>
        </p:nvSpPr>
        <p:spPr/>
        <p:txBody>
          <a:bodyPr/>
          <a:lstStyle/>
          <a:p>
            <a:pPr eaLnBrk="1" hangingPunct="1"/>
            <a:r>
              <a:rPr lang="zh-CN" altLang="en-US" smtClean="0"/>
              <a:t>偿债能力扩展分析</a:t>
            </a:r>
          </a:p>
        </p:txBody>
      </p:sp>
      <p:sp>
        <p:nvSpPr>
          <p:cNvPr id="2053" name="Rectangle 3"/>
          <p:cNvSpPr>
            <a:spLocks noGrp="1" noChangeArrowheads="1"/>
          </p:cNvSpPr>
          <p:nvPr>
            <p:ph type="body" idx="1"/>
          </p:nvPr>
        </p:nvSpPr>
        <p:spPr/>
        <p:txBody>
          <a:bodyPr/>
          <a:lstStyle/>
          <a:p>
            <a:pPr eaLnBrk="1" hangingPunct="1"/>
            <a:r>
              <a:rPr lang="zh-CN" altLang="en-US" dirty="0" smtClean="0"/>
              <a:t>或有负债项目调整</a:t>
            </a:r>
          </a:p>
          <a:p>
            <a:pPr eaLnBrk="1" hangingPunct="1"/>
            <a:r>
              <a:rPr lang="zh-CN" altLang="en-US" dirty="0" smtClean="0"/>
              <a:t>如企业存在或有负债事项，应将或有负债金额全部计入负债总金额内，再进行财务指标分析。例如，对于资产负债率分析，可以构建以下“经调整的资产负债率”指标，其计算公式为：</a:t>
            </a:r>
          </a:p>
          <a:p>
            <a:pPr eaLnBrk="1" hangingPunct="1"/>
            <a:endParaRPr lang="zh-CN" altLang="en-US" dirty="0" smtClean="0"/>
          </a:p>
          <a:p>
            <a:pPr eaLnBrk="1" hangingPunct="1"/>
            <a:endParaRPr lang="zh-CN" altLang="en-US" dirty="0" smtClean="0"/>
          </a:p>
          <a:p>
            <a:pPr eaLnBrk="1" hangingPunct="1"/>
            <a:endParaRPr lang="zh-CN" altLang="en-US" dirty="0" smtClean="0"/>
          </a:p>
          <a:p>
            <a:pPr eaLnBrk="1" hangingPunct="1"/>
            <a:endParaRPr lang="zh-CN" altLang="en-US" dirty="0" smtClean="0"/>
          </a:p>
        </p:txBody>
      </p:sp>
      <p:sp>
        <p:nvSpPr>
          <p:cNvPr id="2054" name="Rectangle 5"/>
          <p:cNvSpPr>
            <a:spLocks noChangeArrowheads="1"/>
          </p:cNvSpPr>
          <p:nvPr/>
        </p:nvSpPr>
        <p:spPr bwMode="auto">
          <a:xfrm>
            <a:off x="0" y="3286125"/>
            <a:ext cx="9144000" cy="0"/>
          </a:xfrm>
          <a:prstGeom prst="rect">
            <a:avLst/>
          </a:prstGeom>
          <a:noFill/>
          <a:ln w="12700">
            <a:noFill/>
            <a:miter lim="800000"/>
            <a:headEnd/>
            <a:tailEnd/>
          </a:ln>
        </p:spPr>
        <p:txBody>
          <a:bodyPr rot="10800000" vert="eaVert" wrap="none" anchor="ctr">
            <a:spAutoFit/>
          </a:bodyPr>
          <a:lstStyle/>
          <a:p>
            <a:endParaRPr lang="zh-CN" altLang="en-US"/>
          </a:p>
        </p:txBody>
      </p:sp>
      <p:graphicFrame>
        <p:nvGraphicFramePr>
          <p:cNvPr id="2050" name="Object 4"/>
          <p:cNvGraphicFramePr>
            <a:graphicFrameLocks noChangeAspect="1"/>
          </p:cNvGraphicFramePr>
          <p:nvPr/>
        </p:nvGraphicFramePr>
        <p:xfrm>
          <a:off x="971550" y="2492375"/>
          <a:ext cx="7058025" cy="638175"/>
        </p:xfrm>
        <a:graphic>
          <a:graphicData uri="http://schemas.openxmlformats.org/presentationml/2006/ole">
            <p:oleObj spid="_x0000_s2050" name="公式" r:id="rId3" imgW="4622800" imgH="419100" progId="">
              <p:embed/>
            </p:oleObj>
          </a:graphicData>
        </a:graphic>
      </p:graphicFrame>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D0D3AA9A-7738-4D6D-A4BF-EB70D603DB07}" type="slidenum">
              <a:rPr lang="zh-CN" altLang="en-US"/>
              <a:pPr>
                <a:defRPr/>
              </a:pPr>
              <a:t>46</a:t>
            </a:fld>
            <a:endParaRPr lang="en-US" altLang="zh-CN"/>
          </a:p>
        </p:txBody>
      </p:sp>
      <p:sp>
        <p:nvSpPr>
          <p:cNvPr id="49155" name="Rectangle 2"/>
          <p:cNvSpPr>
            <a:spLocks noGrp="1" noChangeArrowheads="1"/>
          </p:cNvSpPr>
          <p:nvPr>
            <p:ph type="title"/>
          </p:nvPr>
        </p:nvSpPr>
        <p:spPr/>
        <p:txBody>
          <a:bodyPr/>
          <a:lstStyle/>
          <a:p>
            <a:pPr eaLnBrk="1" hangingPunct="1"/>
            <a:r>
              <a:rPr lang="zh-CN" altLang="en-US" smtClean="0"/>
              <a:t>偿债能力扩展分析</a:t>
            </a:r>
          </a:p>
        </p:txBody>
      </p:sp>
      <p:sp>
        <p:nvSpPr>
          <p:cNvPr id="49156" name="Rectangle 3"/>
          <p:cNvSpPr>
            <a:spLocks noGrp="1" noChangeArrowheads="1"/>
          </p:cNvSpPr>
          <p:nvPr>
            <p:ph type="body" idx="1"/>
          </p:nvPr>
        </p:nvSpPr>
        <p:spPr/>
        <p:txBody>
          <a:bodyPr/>
          <a:lstStyle/>
          <a:p>
            <a:pPr eaLnBrk="1" hangingPunct="1"/>
            <a:r>
              <a:rPr lang="zh-CN" altLang="en-US" sz="2400" dirty="0" smtClean="0">
                <a:solidFill>
                  <a:schemeClr val="accent2"/>
                </a:solidFill>
              </a:rPr>
              <a:t>财务报表调整分析</a:t>
            </a:r>
          </a:p>
          <a:p>
            <a:pPr eaLnBrk="1" hangingPunct="1"/>
            <a:r>
              <a:rPr lang="zh-CN" altLang="en-US" sz="2400" dirty="0" smtClean="0"/>
              <a:t>在偿债能力分析中，较为复杂的一种方法是，将表外项目表内化，对财务报表进行重述调整后，再采用标准财务指标计算法进行分析。</a:t>
            </a:r>
          </a:p>
          <a:p>
            <a:pPr eaLnBrk="1" hangingPunct="1"/>
            <a:r>
              <a:rPr lang="zh-CN" altLang="en-US" sz="2400" dirty="0" smtClean="0"/>
              <a:t>例如，某企业有经营租赁项目，相关债务未计入表内反映，评估人员可以考虑建立信用分析模型，将该经营租赁表内资本化，对原财务报表进行重述调整。</a:t>
            </a:r>
          </a:p>
          <a:p>
            <a:pPr eaLnBrk="1" hangingPunct="1"/>
            <a:r>
              <a:rPr lang="zh-CN" altLang="en-US" sz="2400" dirty="0" smtClean="0">
                <a:solidFill>
                  <a:schemeClr val="accent2"/>
                </a:solidFill>
              </a:rPr>
              <a:t>市值指标调整分析</a:t>
            </a:r>
          </a:p>
          <a:p>
            <a:pPr eaLnBrk="1" hangingPunct="1"/>
            <a:r>
              <a:rPr lang="zh-CN" altLang="en-US" sz="2400" dirty="0" smtClean="0"/>
              <a:t>对于一些上市公司来说，其财务报表表内权益、资产项目有可能存在账面价值和市场价值的差异。如企业的权益市场价值，可以利用公司股票的市价和发行数量计算得到；企业的资产市场价值，也可以通过各类市场评估方法取得。</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C9736D92-A258-4B33-A66B-99AE99AE91A0}" type="slidenum">
              <a:rPr lang="zh-CN" altLang="en-US"/>
              <a:pPr>
                <a:defRPr/>
              </a:pPr>
              <a:t>5</a:t>
            </a:fld>
            <a:endParaRPr lang="en-US" altLang="zh-CN"/>
          </a:p>
        </p:txBody>
      </p:sp>
      <p:sp>
        <p:nvSpPr>
          <p:cNvPr id="9219" name="Rectangle 2"/>
          <p:cNvSpPr>
            <a:spLocks noGrp="1" noChangeArrowheads="1"/>
          </p:cNvSpPr>
          <p:nvPr>
            <p:ph type="title"/>
          </p:nvPr>
        </p:nvSpPr>
        <p:spPr/>
        <p:txBody>
          <a:bodyPr/>
          <a:lstStyle/>
          <a:p>
            <a:pPr eaLnBrk="1" hangingPunct="1"/>
            <a:r>
              <a:rPr lang="zh-CN" altLang="en-US" smtClean="0"/>
              <a:t>短期偿债能力分析</a:t>
            </a:r>
          </a:p>
        </p:txBody>
      </p:sp>
      <p:sp>
        <p:nvSpPr>
          <p:cNvPr id="9220" name="Rectangle 3"/>
          <p:cNvSpPr>
            <a:spLocks noGrp="1" noChangeArrowheads="1"/>
          </p:cNvSpPr>
          <p:nvPr>
            <p:ph type="body" idx="1"/>
          </p:nvPr>
        </p:nvSpPr>
        <p:spPr/>
        <p:txBody>
          <a:bodyPr/>
          <a:lstStyle/>
          <a:p>
            <a:pPr eaLnBrk="1" hangingPunct="1">
              <a:lnSpc>
                <a:spcPct val="110000"/>
              </a:lnSpc>
            </a:pPr>
            <a:r>
              <a:rPr lang="zh-CN" altLang="en-US" sz="2400" dirty="0" smtClean="0">
                <a:solidFill>
                  <a:srgbClr val="00CC00"/>
                </a:solidFill>
              </a:rPr>
              <a:t>营运资金</a:t>
            </a:r>
            <a:r>
              <a:rPr lang="zh-CN" altLang="en-US" sz="2400" dirty="0" smtClean="0"/>
              <a:t>，是指流动资产总额减去流动负债总额后的剩余部分，也称净营运资本，它意味着企业的流动资产在偿还全部流动负债后还有多少剩余。营运资金的计算公式如下：</a:t>
            </a:r>
          </a:p>
          <a:p>
            <a:pPr eaLnBrk="1" hangingPunct="1">
              <a:lnSpc>
                <a:spcPct val="110000"/>
              </a:lnSpc>
              <a:buFont typeface="Wingdings" pitchFamily="2" charset="2"/>
              <a:buNone/>
            </a:pPr>
            <a:r>
              <a:rPr lang="zh-CN" altLang="en-US" sz="2400" dirty="0" smtClean="0"/>
              <a:t>                 营运资金</a:t>
            </a:r>
            <a:r>
              <a:rPr lang="en-US" altLang="zh-CN" sz="2400" dirty="0" smtClean="0"/>
              <a:t>=</a:t>
            </a:r>
            <a:r>
              <a:rPr lang="zh-CN" altLang="en-US" sz="2400" dirty="0" smtClean="0"/>
              <a:t>流动资产－流动负债</a:t>
            </a:r>
          </a:p>
          <a:p>
            <a:pPr eaLnBrk="1" hangingPunct="1">
              <a:lnSpc>
                <a:spcPct val="110000"/>
              </a:lnSpc>
            </a:pPr>
            <a:r>
              <a:rPr lang="zh-CN" altLang="en-US" sz="2400" dirty="0" smtClean="0"/>
              <a:t>当企业的营运资金为正数时，表明流动资产大于流动负债，也即流动资产的资金来源不仅包括流动负债，还包括长期负债或所有者权益；当营运资金为负数时，流动资产小于流动负债，说明企业的部分长期资产也是由流动负债资金来提供的，短期偿债风险加大。营运资金的数值越大，企业偿付短期债务的能力就越强，反之则反是。</a:t>
            </a: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3E57B8C9-72A1-4907-B7C5-54E8345BFB6B}" type="slidenum">
              <a:rPr lang="zh-CN" altLang="en-US"/>
              <a:pPr>
                <a:defRPr/>
              </a:pPr>
              <a:t>6</a:t>
            </a:fld>
            <a:endParaRPr lang="en-US" altLang="zh-CN"/>
          </a:p>
        </p:txBody>
      </p:sp>
      <p:sp>
        <p:nvSpPr>
          <p:cNvPr id="10243" name="Rectangle 2"/>
          <p:cNvSpPr>
            <a:spLocks noGrp="1" noChangeArrowheads="1"/>
          </p:cNvSpPr>
          <p:nvPr>
            <p:ph type="title"/>
          </p:nvPr>
        </p:nvSpPr>
        <p:spPr/>
        <p:txBody>
          <a:bodyPr/>
          <a:lstStyle/>
          <a:p>
            <a:pPr eaLnBrk="1" hangingPunct="1"/>
            <a:r>
              <a:rPr lang="zh-CN" altLang="en-US" smtClean="0"/>
              <a:t>短期偿债能力分析</a:t>
            </a:r>
          </a:p>
        </p:txBody>
      </p:sp>
      <p:sp>
        <p:nvSpPr>
          <p:cNvPr id="10244" name="Rectangle 3"/>
          <p:cNvSpPr>
            <a:spLocks noGrp="1" noChangeArrowheads="1"/>
          </p:cNvSpPr>
          <p:nvPr>
            <p:ph type="body" idx="1"/>
          </p:nvPr>
        </p:nvSpPr>
        <p:spPr/>
        <p:txBody>
          <a:bodyPr/>
          <a:lstStyle/>
          <a:p>
            <a:pPr eaLnBrk="1" hangingPunct="1">
              <a:lnSpc>
                <a:spcPct val="110000"/>
              </a:lnSpc>
            </a:pPr>
            <a:r>
              <a:rPr lang="zh-CN" altLang="en-US" sz="1800" smtClean="0">
                <a:solidFill>
                  <a:srgbClr val="00CC00"/>
                </a:solidFill>
              </a:rPr>
              <a:t>对企业的利益相关者来说，短期偿债能力分析是企业财务分析的一个重要组成部分。</a:t>
            </a:r>
          </a:p>
          <a:p>
            <a:pPr eaLnBrk="1" hangingPunct="1">
              <a:lnSpc>
                <a:spcPct val="110000"/>
              </a:lnSpc>
            </a:pPr>
            <a:r>
              <a:rPr lang="zh-CN" altLang="en-US" sz="1800" smtClean="0"/>
              <a:t>对企业的</a:t>
            </a:r>
            <a:r>
              <a:rPr lang="zh-CN" altLang="en-US" sz="1800" smtClean="0">
                <a:solidFill>
                  <a:srgbClr val="0033CC"/>
                </a:solidFill>
              </a:rPr>
              <a:t>债权人</a:t>
            </a:r>
            <a:r>
              <a:rPr lang="zh-CN" altLang="en-US" sz="1800" smtClean="0"/>
              <a:t>来说，企业短期偿债能力的强弱意味着出借给企业的本金与利息能否按期收回，并且企业长期偿债能力最终也要通过短期偿债能力来体现。</a:t>
            </a:r>
          </a:p>
          <a:p>
            <a:pPr eaLnBrk="1" hangingPunct="1">
              <a:lnSpc>
                <a:spcPct val="110000"/>
              </a:lnSpc>
            </a:pPr>
            <a:r>
              <a:rPr lang="zh-CN" altLang="en-US" sz="1800" smtClean="0"/>
              <a:t>对企业的</a:t>
            </a:r>
            <a:r>
              <a:rPr lang="zh-CN" altLang="en-US" sz="1800" smtClean="0">
                <a:solidFill>
                  <a:srgbClr val="0033CC"/>
                </a:solidFill>
              </a:rPr>
              <a:t>投资者</a:t>
            </a:r>
            <a:r>
              <a:rPr lang="zh-CN" altLang="en-US" sz="1800" smtClean="0"/>
              <a:t>来说，短期偿债能力的强弱通常代表了企业盈利能力的高低和投资风险的大小。若短期偿债能力下降，意味着企业盈利降低，导致流动资金不足和投资风险加大。</a:t>
            </a:r>
          </a:p>
          <a:p>
            <a:pPr eaLnBrk="1" hangingPunct="1">
              <a:lnSpc>
                <a:spcPct val="110000"/>
              </a:lnSpc>
            </a:pPr>
            <a:r>
              <a:rPr lang="zh-CN" altLang="en-US" sz="1800" smtClean="0"/>
              <a:t>对企业</a:t>
            </a:r>
            <a:r>
              <a:rPr lang="zh-CN" altLang="en-US" sz="1800" smtClean="0">
                <a:solidFill>
                  <a:srgbClr val="0033CC"/>
                </a:solidFill>
              </a:rPr>
              <a:t>管理者</a:t>
            </a:r>
            <a:r>
              <a:rPr lang="zh-CN" altLang="en-US" sz="1800" smtClean="0"/>
              <a:t>来说，短期偿债能力的强弱意味着企业承受财务风险的能力大小。若短期偿债能力下降，则企业偿债压力增大，企业如不能通过债务减免、债务展期或借新还旧等方式解决当期债务，就只有变现资产或破产清算，这都将会给企业带来致命的打击。</a:t>
            </a:r>
          </a:p>
          <a:p>
            <a:pPr eaLnBrk="1" hangingPunct="1">
              <a:lnSpc>
                <a:spcPct val="110000"/>
              </a:lnSpc>
            </a:pPr>
            <a:r>
              <a:rPr lang="zh-CN" altLang="en-US" sz="1800" smtClean="0"/>
              <a:t>对企业的</a:t>
            </a:r>
            <a:r>
              <a:rPr lang="zh-CN" altLang="en-US" sz="1800" smtClean="0">
                <a:solidFill>
                  <a:srgbClr val="0033CC"/>
                </a:solidFill>
              </a:rPr>
              <a:t>供应商和客户</a:t>
            </a:r>
            <a:r>
              <a:rPr lang="zh-CN" altLang="en-US" sz="1800" smtClean="0"/>
              <a:t>来说，企业短期偿债能力的强弱意味着企业履约能力的强弱，偿债能力的下降，可能会使企业正常的交易活动无法进行，从而损害供应商和客户的利益。</a:t>
            </a: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DACFB483-F9A3-4EE5-8866-6AFAD43B1CCE}" type="slidenum">
              <a:rPr lang="zh-CN" altLang="en-US"/>
              <a:pPr>
                <a:defRPr/>
              </a:pPr>
              <a:t>7</a:t>
            </a:fld>
            <a:endParaRPr lang="en-US" altLang="zh-CN"/>
          </a:p>
        </p:txBody>
      </p:sp>
      <p:sp>
        <p:nvSpPr>
          <p:cNvPr id="11267" name="Rectangle 2"/>
          <p:cNvSpPr>
            <a:spLocks noGrp="1" noChangeArrowheads="1"/>
          </p:cNvSpPr>
          <p:nvPr>
            <p:ph type="title"/>
          </p:nvPr>
        </p:nvSpPr>
        <p:spPr/>
        <p:txBody>
          <a:bodyPr/>
          <a:lstStyle/>
          <a:p>
            <a:pPr eaLnBrk="1" hangingPunct="1"/>
            <a:r>
              <a:rPr lang="zh-CN" altLang="en-US" smtClean="0"/>
              <a:t>短期偿债能力分析</a:t>
            </a:r>
          </a:p>
        </p:txBody>
      </p:sp>
      <p:sp>
        <p:nvSpPr>
          <p:cNvPr id="11268" name="Rectangle 3"/>
          <p:cNvSpPr>
            <a:spLocks noGrp="1" noChangeArrowheads="1"/>
          </p:cNvSpPr>
          <p:nvPr>
            <p:ph type="body" idx="1"/>
          </p:nvPr>
        </p:nvSpPr>
        <p:spPr/>
        <p:txBody>
          <a:bodyPr/>
          <a:lstStyle/>
          <a:p>
            <a:pPr eaLnBrk="1" hangingPunct="1">
              <a:lnSpc>
                <a:spcPct val="110000"/>
              </a:lnSpc>
            </a:pPr>
            <a:r>
              <a:rPr lang="zh-CN" altLang="en-US" sz="2400" smtClean="0">
                <a:solidFill>
                  <a:srgbClr val="0033CC"/>
                </a:solidFill>
              </a:rPr>
              <a:t>流动比率</a:t>
            </a:r>
            <a:r>
              <a:rPr lang="zh-CN" altLang="en-US" sz="2400" smtClean="0"/>
              <a:t>是衡量企业短期偿债能力最常用的指标，反映企业短期偿债能力的强弱，其计算公式为：</a:t>
            </a:r>
          </a:p>
          <a:p>
            <a:pPr eaLnBrk="1" hangingPunct="1">
              <a:lnSpc>
                <a:spcPct val="110000"/>
              </a:lnSpc>
              <a:buFont typeface="Wingdings" pitchFamily="2" charset="2"/>
              <a:buNone/>
            </a:pPr>
            <a:r>
              <a:rPr lang="zh-CN" altLang="en-US" sz="2400" smtClean="0"/>
              <a:t>           </a:t>
            </a:r>
            <a:r>
              <a:rPr lang="zh-CN" altLang="en-US" sz="2400" smtClean="0">
                <a:solidFill>
                  <a:srgbClr val="00CC00"/>
                </a:solidFill>
              </a:rPr>
              <a:t>流动比率</a:t>
            </a:r>
            <a:r>
              <a:rPr lang="en-US" altLang="zh-CN" sz="2400" smtClean="0">
                <a:solidFill>
                  <a:srgbClr val="00CC00"/>
                </a:solidFill>
              </a:rPr>
              <a:t>=</a:t>
            </a:r>
            <a:r>
              <a:rPr lang="zh-CN" altLang="en-US" sz="2400" smtClean="0">
                <a:solidFill>
                  <a:srgbClr val="00CC00"/>
                </a:solidFill>
              </a:rPr>
              <a:t>流动资产</a:t>
            </a:r>
            <a:r>
              <a:rPr lang="en-US" altLang="zh-CN" sz="2400" smtClean="0">
                <a:solidFill>
                  <a:srgbClr val="00CC00"/>
                </a:solidFill>
              </a:rPr>
              <a:t>÷</a:t>
            </a:r>
            <a:r>
              <a:rPr lang="zh-CN" altLang="en-US" sz="2400" smtClean="0">
                <a:solidFill>
                  <a:srgbClr val="00CC00"/>
                </a:solidFill>
              </a:rPr>
              <a:t>流动负债</a:t>
            </a:r>
          </a:p>
          <a:p>
            <a:pPr eaLnBrk="1" hangingPunct="1">
              <a:lnSpc>
                <a:spcPct val="110000"/>
              </a:lnSpc>
            </a:pPr>
            <a:r>
              <a:rPr lang="zh-CN" altLang="en-US" sz="2400" smtClean="0"/>
              <a:t>流动比率的分析要点：</a:t>
            </a:r>
          </a:p>
          <a:p>
            <a:pPr eaLnBrk="1" hangingPunct="1">
              <a:lnSpc>
                <a:spcPct val="110000"/>
              </a:lnSpc>
            </a:pPr>
            <a:r>
              <a:rPr lang="en-US" altLang="zh-CN" sz="2400" smtClean="0"/>
              <a:t>1</a:t>
            </a:r>
            <a:r>
              <a:rPr lang="zh-CN" altLang="en-US" sz="2400" smtClean="0"/>
              <a:t>．流动比率越高，企业的偿债能力越强，债权人利益的安全程度也越高。因此长期以来，该指标是银行用于贷款决策的一个重要评价指标。</a:t>
            </a:r>
          </a:p>
          <a:p>
            <a:pPr eaLnBrk="1" hangingPunct="1">
              <a:lnSpc>
                <a:spcPct val="110000"/>
              </a:lnSpc>
            </a:pPr>
            <a:r>
              <a:rPr lang="en-US" altLang="zh-CN" sz="2400" smtClean="0"/>
              <a:t>2</a:t>
            </a:r>
            <a:r>
              <a:rPr lang="zh-CN" altLang="en-US" sz="2400" smtClean="0"/>
              <a:t>．通常认为流动比率的值为</a:t>
            </a:r>
            <a:r>
              <a:rPr lang="en-US" altLang="zh-CN" sz="2400" smtClean="0"/>
              <a:t>2</a:t>
            </a:r>
            <a:r>
              <a:rPr lang="zh-CN" altLang="en-US" sz="2400" smtClean="0"/>
              <a:t>比较理想，但比率多高为合适，应视不同行业的具体情况而定，另外，不同国家或者同一国家在不同经济时期，企业的流动比率指标都可能会有较大的差异，因此不存在通用的标准值。 </a:t>
            </a: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4EDBDA9A-C55D-412C-8E49-5015C75FA1B4}" type="slidenum">
              <a:rPr lang="zh-CN" altLang="en-US"/>
              <a:pPr>
                <a:defRPr/>
              </a:pPr>
              <a:t>8</a:t>
            </a:fld>
            <a:endParaRPr lang="en-US" altLang="zh-CN"/>
          </a:p>
        </p:txBody>
      </p:sp>
      <p:sp>
        <p:nvSpPr>
          <p:cNvPr id="12291" name="Rectangle 2"/>
          <p:cNvSpPr>
            <a:spLocks noGrp="1" noChangeArrowheads="1"/>
          </p:cNvSpPr>
          <p:nvPr>
            <p:ph type="title"/>
          </p:nvPr>
        </p:nvSpPr>
        <p:spPr/>
        <p:txBody>
          <a:bodyPr/>
          <a:lstStyle/>
          <a:p>
            <a:pPr eaLnBrk="1" hangingPunct="1"/>
            <a:r>
              <a:rPr lang="zh-CN" altLang="en-US" smtClean="0"/>
              <a:t>短期偿债能力分析</a:t>
            </a:r>
          </a:p>
        </p:txBody>
      </p:sp>
      <p:sp>
        <p:nvSpPr>
          <p:cNvPr id="12292" name="Rectangle 3"/>
          <p:cNvSpPr>
            <a:spLocks noGrp="1" noChangeArrowheads="1"/>
          </p:cNvSpPr>
          <p:nvPr>
            <p:ph type="body" idx="1"/>
          </p:nvPr>
        </p:nvSpPr>
        <p:spPr/>
        <p:txBody>
          <a:bodyPr/>
          <a:lstStyle/>
          <a:p>
            <a:pPr eaLnBrk="1" hangingPunct="1">
              <a:lnSpc>
                <a:spcPct val="110000"/>
              </a:lnSpc>
            </a:pPr>
            <a:r>
              <a:rPr lang="en-US" altLang="zh-CN" dirty="0" smtClean="0"/>
              <a:t>3</a:t>
            </a:r>
            <a:r>
              <a:rPr lang="zh-CN" altLang="en-US" dirty="0" smtClean="0"/>
              <a:t>．该比率不能过高，过高则表明企业流动资产占用较多，会影响资金使用效率和企业获利能力；流动比率过高还可能是存货积压，应收账款过多且收账期延长，以及待摊费用增加所致，而真正可用来偿债的资金和存款却严重短缺。。</a:t>
            </a:r>
          </a:p>
          <a:p>
            <a:pPr eaLnBrk="1" hangingPunct="1">
              <a:lnSpc>
                <a:spcPct val="110000"/>
              </a:lnSpc>
            </a:pPr>
            <a:r>
              <a:rPr lang="en-US" altLang="zh-CN" dirty="0" smtClean="0"/>
              <a:t>4</a:t>
            </a:r>
            <a:r>
              <a:rPr lang="zh-CN" altLang="en-US" dirty="0" smtClean="0"/>
              <a:t>．流动比率是一个静态指标，只表明在报表日那一时点上每一元流动负债的保障程度，即在该时点流动负债与可用于偿债资产的关系。只有债务的出现与资产的周转完全均匀发生时，流动比率才能正确反映偿债能力。</a:t>
            </a:r>
          </a:p>
          <a:p>
            <a:pPr eaLnBrk="1" hangingPunct="1">
              <a:lnSpc>
                <a:spcPct val="110000"/>
              </a:lnSpc>
            </a:pPr>
            <a:r>
              <a:rPr lang="en-US" altLang="zh-CN" dirty="0" smtClean="0"/>
              <a:t>5</a:t>
            </a:r>
            <a:r>
              <a:rPr lang="zh-CN" altLang="en-US" dirty="0" smtClean="0"/>
              <a:t>．流动比率的局限在于未考虑流动资产的质量和结构，易于被人为操纵，而表外的一些潜在债务风险因素也没有列入，所以在分析时尤要注意。 </a:t>
            </a:r>
          </a:p>
          <a:p>
            <a:pPr eaLnBrk="1" hangingPunct="1"/>
            <a:endParaRPr lang="zh-CN" altLang="en-US" dirty="0" smtClean="0"/>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p:txBody>
          <a:bodyPr/>
          <a:lstStyle/>
          <a:p>
            <a:pPr>
              <a:defRPr/>
            </a:pPr>
            <a:fld id="{369A78FF-3805-4D27-89E7-D128BDDBA262}" type="slidenum">
              <a:rPr lang="zh-CN" altLang="en-US"/>
              <a:pPr>
                <a:defRPr/>
              </a:pPr>
              <a:t>9</a:t>
            </a:fld>
            <a:endParaRPr lang="en-US" altLang="zh-CN"/>
          </a:p>
        </p:txBody>
      </p:sp>
      <p:sp>
        <p:nvSpPr>
          <p:cNvPr id="13315" name="Rectangle 2"/>
          <p:cNvSpPr>
            <a:spLocks noGrp="1" noChangeArrowheads="1"/>
          </p:cNvSpPr>
          <p:nvPr>
            <p:ph type="title"/>
          </p:nvPr>
        </p:nvSpPr>
        <p:spPr/>
        <p:txBody>
          <a:bodyPr/>
          <a:lstStyle/>
          <a:p>
            <a:pPr eaLnBrk="1" hangingPunct="1"/>
            <a:r>
              <a:rPr lang="zh-CN" altLang="en-US" smtClean="0"/>
              <a:t>短期偿债能力分析</a:t>
            </a:r>
          </a:p>
        </p:txBody>
      </p:sp>
      <p:sp>
        <p:nvSpPr>
          <p:cNvPr id="13316" name="Rectangle 3"/>
          <p:cNvSpPr>
            <a:spLocks noGrp="1" noChangeArrowheads="1"/>
          </p:cNvSpPr>
          <p:nvPr>
            <p:ph type="body" idx="1"/>
          </p:nvPr>
        </p:nvSpPr>
        <p:spPr/>
        <p:txBody>
          <a:bodyPr/>
          <a:lstStyle/>
          <a:p>
            <a:pPr eaLnBrk="1" hangingPunct="1">
              <a:lnSpc>
                <a:spcPct val="110000"/>
              </a:lnSpc>
            </a:pPr>
            <a:r>
              <a:rPr lang="zh-CN" altLang="en-US" smtClean="0">
                <a:solidFill>
                  <a:srgbClr val="0033CC"/>
                </a:solidFill>
              </a:rPr>
              <a:t>速动比率</a:t>
            </a:r>
            <a:r>
              <a:rPr lang="zh-CN" altLang="en-US" smtClean="0"/>
              <a:t>是速动资产与流动负债的比值。所谓速动资产是流动资产扣除存货后的数额，速动比率的内涵是每一元流动负债有多少元速动资产作保障。速动比率的计算公式为</a:t>
            </a:r>
            <a:r>
              <a:rPr lang="en-US" altLang="zh-CN" smtClean="0"/>
              <a:t>:</a:t>
            </a:r>
          </a:p>
          <a:p>
            <a:pPr eaLnBrk="1" hangingPunct="1">
              <a:lnSpc>
                <a:spcPct val="110000"/>
              </a:lnSpc>
              <a:buFont typeface="Wingdings" pitchFamily="2" charset="2"/>
              <a:buNone/>
            </a:pPr>
            <a:r>
              <a:rPr lang="zh-CN" altLang="en-US" smtClean="0"/>
              <a:t>        </a:t>
            </a:r>
            <a:r>
              <a:rPr lang="zh-CN" altLang="en-US" smtClean="0">
                <a:solidFill>
                  <a:srgbClr val="00CC00"/>
                </a:solidFill>
              </a:rPr>
              <a:t>速动比率＝</a:t>
            </a:r>
            <a:r>
              <a:rPr lang="en-US" altLang="zh-CN" smtClean="0">
                <a:solidFill>
                  <a:srgbClr val="00CC00"/>
                </a:solidFill>
              </a:rPr>
              <a:t>(</a:t>
            </a:r>
            <a:r>
              <a:rPr lang="zh-CN" altLang="en-US" smtClean="0">
                <a:solidFill>
                  <a:srgbClr val="00CC00"/>
                </a:solidFill>
              </a:rPr>
              <a:t>流动资产－存货</a:t>
            </a:r>
            <a:r>
              <a:rPr lang="en-US" altLang="zh-CN" smtClean="0">
                <a:solidFill>
                  <a:srgbClr val="00CC00"/>
                </a:solidFill>
              </a:rPr>
              <a:t>)÷</a:t>
            </a:r>
            <a:r>
              <a:rPr lang="zh-CN" altLang="en-US" smtClean="0">
                <a:solidFill>
                  <a:srgbClr val="00CC00"/>
                </a:solidFill>
              </a:rPr>
              <a:t>流动负债</a:t>
            </a:r>
          </a:p>
          <a:p>
            <a:pPr eaLnBrk="1" hangingPunct="1">
              <a:lnSpc>
                <a:spcPct val="110000"/>
              </a:lnSpc>
            </a:pPr>
            <a:r>
              <a:rPr lang="zh-CN" altLang="en-US" smtClean="0"/>
              <a:t>速动比率的分析要点：</a:t>
            </a:r>
          </a:p>
          <a:p>
            <a:pPr eaLnBrk="1" hangingPunct="1">
              <a:lnSpc>
                <a:spcPct val="110000"/>
              </a:lnSpc>
            </a:pPr>
            <a:r>
              <a:rPr lang="en-US" altLang="zh-CN" smtClean="0"/>
              <a:t>1</a:t>
            </a:r>
            <a:r>
              <a:rPr lang="zh-CN" altLang="en-US" smtClean="0"/>
              <a:t>．速动比率的值越高，偿债能力越强。但比率多高合适，应视不同行业具体情况而定，一般认为在</a:t>
            </a:r>
            <a:r>
              <a:rPr lang="en-US" altLang="zh-CN" smtClean="0"/>
              <a:t>1</a:t>
            </a:r>
            <a:r>
              <a:rPr lang="zh-CN" altLang="en-US" smtClean="0"/>
              <a:t>左右比较合理。</a:t>
            </a:r>
          </a:p>
          <a:p>
            <a:pPr eaLnBrk="1" hangingPunct="1">
              <a:lnSpc>
                <a:spcPct val="110000"/>
              </a:lnSpc>
            </a:pPr>
            <a:r>
              <a:rPr lang="en-US" altLang="zh-CN" smtClean="0"/>
              <a:t>2</a:t>
            </a:r>
            <a:r>
              <a:rPr lang="zh-CN" altLang="en-US" smtClean="0"/>
              <a:t>．在计算速动比率时要把存货从流动资产中剔除，其主要原因是：（</a:t>
            </a:r>
            <a:r>
              <a:rPr lang="en-US" altLang="zh-CN" smtClean="0"/>
              <a:t>1</a:t>
            </a:r>
            <a:r>
              <a:rPr lang="zh-CN" altLang="en-US" smtClean="0"/>
              <a:t>）在流动资产中存货的变现速度最慢；（</a:t>
            </a:r>
            <a:r>
              <a:rPr lang="en-US" altLang="zh-CN" smtClean="0"/>
              <a:t>2</a:t>
            </a:r>
            <a:r>
              <a:rPr lang="zh-CN" altLang="en-US" smtClean="0"/>
              <a:t>）由于某种原因存货中可能含有已损失报废但还没作处理的不能变现的存货；（</a:t>
            </a:r>
            <a:r>
              <a:rPr lang="en-US" altLang="zh-CN" smtClean="0"/>
              <a:t>3</a:t>
            </a:r>
            <a:r>
              <a:rPr lang="zh-CN" altLang="en-US" smtClean="0"/>
              <a:t>）部分存货可能已抵押给某债权人；（</a:t>
            </a:r>
            <a:r>
              <a:rPr lang="en-US" altLang="zh-CN" smtClean="0"/>
              <a:t>4</a:t>
            </a:r>
            <a:r>
              <a:rPr lang="zh-CN" altLang="en-US" smtClean="0"/>
              <a:t>）存货估价还存在着成本与合理市价相差悬殊的问题。相对流动比率，速动比率更具合理性。</a:t>
            </a: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默认设计模板">
      <a:majorFont>
        <a:latin typeface="Times New Roman"/>
        <a:ea typeface="黑体"/>
        <a:cs typeface=""/>
      </a:majorFont>
      <a:minorFont>
        <a:latin typeface="Times New Roman"/>
        <a:ea typeface="华文新魏"/>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rot="10800000" vert="eaVert"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en-US" sz="1400" b="0" i="0" u="none" strike="noStrike" cap="none" normalizeH="0" baseline="0" smtClean="0">
            <a:ln>
              <a:noFill/>
            </a:ln>
            <a:solidFill>
              <a:schemeClr val="tx1"/>
            </a:solidFill>
            <a:effectLst/>
            <a:latin typeface="Tahoma" pitchFamily="34" charset="0"/>
            <a:ea typeface="黑体" pitchFamily="49" charset="-122"/>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rot="10800000" vert="eaVert"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en-US" sz="1400" b="0" i="0" u="none" strike="noStrike" cap="none" normalizeH="0" baseline="0" smtClean="0">
            <a:ln>
              <a:noFill/>
            </a:ln>
            <a:solidFill>
              <a:schemeClr val="tx1"/>
            </a:solidFill>
            <a:effectLst/>
            <a:latin typeface="Tahoma" pitchFamily="34" charset="0"/>
            <a:ea typeface="黑体" pitchFamily="49" charset="-122"/>
          </a:defRPr>
        </a:defPPr>
      </a:lstStyle>
    </a:lnDef>
  </a:objectDefaults>
  <a:extraClrSchemeLst>
    <a:extraClrScheme>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2347</TotalTime>
  <Words>7716</Words>
  <Application>Microsoft Office PowerPoint</Application>
  <PresentationFormat>全屏显示(4:3)</PresentationFormat>
  <Paragraphs>361</Paragraphs>
  <Slides>46</Slides>
  <Notes>40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46</vt:i4>
      </vt:variant>
    </vt:vector>
  </HeadingPairs>
  <TitlesOfParts>
    <vt:vector size="48" baseType="lpstr">
      <vt:lpstr>默认设计模板</vt:lpstr>
      <vt:lpstr>公式</vt:lpstr>
      <vt:lpstr>幻灯片 1</vt:lpstr>
      <vt:lpstr>学习目的</vt:lpstr>
      <vt:lpstr>短期偿债能力分析</vt:lpstr>
      <vt:lpstr>短期偿债能力分析</vt:lpstr>
      <vt:lpstr>短期偿债能力分析</vt:lpstr>
      <vt:lpstr>短期偿债能力分析</vt:lpstr>
      <vt:lpstr>短期偿债能力分析</vt:lpstr>
      <vt:lpstr>短期偿债能力分析</vt:lpstr>
      <vt:lpstr>短期偿债能力分析</vt:lpstr>
      <vt:lpstr>短期偿债能力分析</vt:lpstr>
      <vt:lpstr>短期偿债能力分析</vt:lpstr>
      <vt:lpstr>短期偿债能力分析</vt:lpstr>
      <vt:lpstr>短期偿债能力分析</vt:lpstr>
      <vt:lpstr>短期偿债能力分析</vt:lpstr>
      <vt:lpstr>短期偿债能力分析</vt:lpstr>
      <vt:lpstr>资本结构分析</vt:lpstr>
      <vt:lpstr>资本结构分析</vt:lpstr>
      <vt:lpstr>资本结构分析</vt:lpstr>
      <vt:lpstr>资本结构分析</vt:lpstr>
      <vt:lpstr>资本结构分析</vt:lpstr>
      <vt:lpstr>资本结构分析</vt:lpstr>
      <vt:lpstr>资本结构分析</vt:lpstr>
      <vt:lpstr>资本结构分析</vt:lpstr>
      <vt:lpstr>资本结构分析</vt:lpstr>
      <vt:lpstr>长期偿债能力分析</vt:lpstr>
      <vt:lpstr>长期偿债能力分析</vt:lpstr>
      <vt:lpstr>长期偿债能力分析</vt:lpstr>
      <vt:lpstr>长期偿债能力分析</vt:lpstr>
      <vt:lpstr>长期偿债能力分析</vt:lpstr>
      <vt:lpstr>长期偿债能力分析</vt:lpstr>
      <vt:lpstr>长期偿债能力分析</vt:lpstr>
      <vt:lpstr>长期偿债能力分析</vt:lpstr>
      <vt:lpstr>长期偿债能力分析</vt:lpstr>
      <vt:lpstr>长期偿债能力分析</vt:lpstr>
      <vt:lpstr>长期偿债能力分析</vt:lpstr>
      <vt:lpstr>长期偿债能力分析</vt:lpstr>
      <vt:lpstr>长期偿债能力分析</vt:lpstr>
      <vt:lpstr>长期偿债能力分析</vt:lpstr>
      <vt:lpstr>长期偿债能力分析</vt:lpstr>
      <vt:lpstr>长期偿债能力分析</vt:lpstr>
      <vt:lpstr>长期偿债能力分析</vt:lpstr>
      <vt:lpstr>长期偿债能力分析</vt:lpstr>
      <vt:lpstr>长期偿债能力分析</vt:lpstr>
      <vt:lpstr>偿债能力扩展分析</vt:lpstr>
      <vt:lpstr>偿债能力扩展分析</vt:lpstr>
      <vt:lpstr>偿债能力扩展分析</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lenovo</dc:creator>
  <cp:lastModifiedBy>lenovo</cp:lastModifiedBy>
  <cp:revision>920</cp:revision>
  <dcterms:created xsi:type="dcterms:W3CDTF">1601-01-01T00:00:00Z</dcterms:created>
  <dcterms:modified xsi:type="dcterms:W3CDTF">2023-02-13T06:13:40Z</dcterms:modified>
</cp:coreProperties>
</file>