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64.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911225" y="2369820"/>
            <a:ext cx="10430510" cy="101473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第五章　工作分析的流程</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3623310"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第一编　工作分析的基础理论</a:t>
            </a:r>
            <a:endParaRPr lang="zh-CN" altLang="en-US">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工作分析的实施阶段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二、收集工作信息的实际操作</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(一)测量 </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(二)统计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工作分析的实施阶段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三、范例</a:t>
            </a:r>
            <a:endParaRPr lang="zh-CN" altLang="zh-CN" sz="2600" b="1" dirty="0">
              <a:latin typeface="黑体" panose="02010609060101010101" pitchFamily="49" charset="-122"/>
              <a:ea typeface="黑体" panose="02010609060101010101" pitchFamily="49" charset="-122"/>
            </a:endParaRPr>
          </a:p>
          <a:p>
            <a:r>
              <a:rPr lang="zh-CN" altLang="en-US"/>
              <a:t>工作分析实施计划草案</a:t>
            </a:r>
            <a:endParaRPr lang="zh-CN" altLang="en-US"/>
          </a:p>
          <a:p>
            <a:r>
              <a:rPr lang="zh-CN" altLang="en-US"/>
              <a:t>一、工作时间</a:t>
            </a:r>
            <a:endParaRPr lang="zh-CN" altLang="en-US"/>
          </a:p>
          <a:p>
            <a:r>
              <a:rPr lang="zh-CN" altLang="en-US"/>
              <a:t>二、小组成员</a:t>
            </a:r>
            <a:endParaRPr lang="zh-CN" altLang="en-US"/>
          </a:p>
          <a:p>
            <a:r>
              <a:rPr lang="zh-CN" altLang="en-US"/>
              <a:t>三、工作计划</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工作分析的分析描述阶段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一、职位名称分析 </a:t>
            </a:r>
            <a:endParaRPr lang="zh-CN" altLang="zh-CN" sz="2600" b="1" dirty="0">
              <a:latin typeface="黑体" panose="02010609060101010101" pitchFamily="49" charset="-122"/>
              <a:ea typeface="黑体" panose="02010609060101010101" pitchFamily="49" charset="-122"/>
            </a:endParaRPr>
          </a:p>
          <a:p>
            <a:r>
              <a:rPr lang="zh-CN" altLang="en-US"/>
              <a:t>对职位名称进行分析时,应注意使职位名称标准化,并符合人们的一般理解,使人们通过职位名称可以了解职位的性质和内容。</a:t>
            </a:r>
            <a:endParaRPr lang="zh-CN" altLang="en-US"/>
          </a:p>
          <a:p>
            <a:r>
              <a:rPr lang="zh-CN" altLang="en-US"/>
              <a:t>命名应准确,不易发生歧义;名称应有美感,切忌粗俗。</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工作分析的分析描述阶段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二、工作内容分析 </a:t>
            </a:r>
            <a:endParaRPr lang="zh-CN" altLang="zh-CN" sz="2600" b="1" dirty="0">
              <a:latin typeface="黑体" panose="02010609060101010101" pitchFamily="49" charset="-122"/>
              <a:ea typeface="黑体" panose="02010609060101010101" pitchFamily="49" charset="-122"/>
            </a:endParaRPr>
          </a:p>
          <a:p>
            <a:r>
              <a:rPr lang="zh-CN" altLang="en-US"/>
              <a:t>(1)工作任务。明确规定某职位所要完成的工作活动有哪些、完成工作的程序与方法有哪些、所使用的设备和材料有哪些。</a:t>
            </a:r>
            <a:endParaRPr lang="zh-CN" altLang="en-US"/>
          </a:p>
          <a:p>
            <a:r>
              <a:rPr lang="zh-CN" altLang="en-US"/>
              <a:t>(2)工作责任与权限。以定量的方式确定工作的责任与权限,如财务审批的金额、准假的天数等。</a:t>
            </a:r>
            <a:endParaRPr lang="zh-CN" altLang="en-US"/>
          </a:p>
          <a:p>
            <a:r>
              <a:rPr lang="zh-CN" altLang="en-US"/>
              <a:t>(3)工作关系。了解和明确工作中的关联与协作关系,如该职位会与哪些工作发生关联关系,会对哪些工作产生影响,受到哪些工作的制约,与谁发生协作关系,可以在哪些职位范围内进行晋升和职位轮换。</a:t>
            </a:r>
            <a:endParaRPr lang="zh-CN" altLang="en-US"/>
          </a:p>
          <a:p>
            <a:r>
              <a:rPr lang="zh-CN" altLang="en-US"/>
              <a:t>(4)工作量。确定工作的标准活动量,即劳动定额。</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工作分析的分析描述阶段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三、工作环境分析 </a:t>
            </a:r>
            <a:endParaRPr lang="zh-CN" altLang="zh-CN" sz="2600" b="1" dirty="0">
              <a:latin typeface="黑体" panose="02010609060101010101" pitchFamily="49" charset="-122"/>
              <a:ea typeface="黑体" panose="02010609060101010101" pitchFamily="49" charset="-122"/>
            </a:endParaRPr>
          </a:p>
          <a:p>
            <a:r>
              <a:rPr lang="zh-CN" altLang="en-US"/>
              <a:t>(1)工作的自然环境。</a:t>
            </a:r>
            <a:endParaRPr lang="zh-CN" altLang="en-US"/>
          </a:p>
          <a:p>
            <a:r>
              <a:rPr lang="zh-CN" altLang="en-US"/>
              <a:t>(2)工作的安全环境。</a:t>
            </a:r>
            <a:endParaRPr lang="zh-CN" altLang="en-US"/>
          </a:p>
          <a:p>
            <a:r>
              <a:rPr lang="zh-CN" altLang="en-US"/>
              <a:t>(3)工作的组织形式。</a:t>
            </a:r>
            <a:endParaRPr lang="zh-CN" altLang="en-US"/>
          </a:p>
          <a:p>
            <a:r>
              <a:rPr lang="zh-CN" altLang="en-US"/>
              <a:t>(4)社会环境。</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工作分析的分析描述阶段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四、工作任职者的必备条件</a:t>
            </a:r>
            <a:endParaRPr lang="zh-CN" altLang="zh-CN" sz="2600" b="1" dirty="0">
              <a:latin typeface="黑体" panose="02010609060101010101" pitchFamily="49" charset="-122"/>
              <a:ea typeface="黑体" panose="02010609060101010101" pitchFamily="49" charset="-122"/>
            </a:endParaRPr>
          </a:p>
          <a:p>
            <a:r>
              <a:rPr lang="zh-CN" altLang="en-US"/>
              <a:t>(1)身体素质要求。</a:t>
            </a:r>
            <a:endParaRPr lang="zh-CN" altLang="en-US"/>
          </a:p>
          <a:p>
            <a:r>
              <a:rPr lang="zh-CN" altLang="en-US"/>
              <a:t>(2)知识要求。</a:t>
            </a:r>
            <a:endParaRPr lang="zh-CN" altLang="en-US"/>
          </a:p>
          <a:p>
            <a:r>
              <a:rPr lang="zh-CN" altLang="en-US"/>
              <a:t>(3)工作经验要求。</a:t>
            </a:r>
            <a:endParaRPr lang="zh-CN" altLang="en-US"/>
          </a:p>
          <a:p>
            <a:r>
              <a:rPr lang="zh-CN" altLang="en-US"/>
              <a:t>(4)机能要求。</a:t>
            </a:r>
            <a:endParaRPr lang="zh-CN" altLang="en-US"/>
          </a:p>
          <a:p>
            <a:r>
              <a:rPr lang="zh-CN" altLang="en-US"/>
              <a:t>(5)个性特征要求。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工作分析的分析描述阶段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五、相关人员的意见反馈</a:t>
            </a:r>
            <a:endParaRPr lang="zh-CN" altLang="zh-CN" sz="2600" b="1" dirty="0">
              <a:latin typeface="黑体" panose="02010609060101010101" pitchFamily="49" charset="-122"/>
              <a:ea typeface="黑体" panose="02010609060101010101" pitchFamily="49" charset="-122"/>
            </a:endParaRPr>
          </a:p>
          <a:p>
            <a:r>
              <a:rPr lang="zh-CN" altLang="en-US"/>
              <a:t>在对现有的已经确定的与工作分析相关的信息进行分析、整理后,就会形成一份工作说明书的初稿。</a:t>
            </a:r>
            <a:endParaRPr lang="zh-CN" altLang="en-US"/>
          </a:p>
          <a:p>
            <a:r>
              <a:rPr lang="zh-CN" altLang="en-US"/>
              <a:t>这份初稿必须返回与工作分析相关的工作任职人员及任职者的主管,并随附一份意见反馈表格。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工作分析的分析描述阶段</a:t>
            </a:r>
            <a:endParaRPr lang="zh-CN" altLang="en-US"/>
          </a:p>
        </p:txBody>
      </p:sp>
      <p:sp>
        <p:nvSpPr>
          <p:cNvPr id="3" name="内容占位符 2"/>
          <p:cNvSpPr>
            <a:spLocks noGrp="1"/>
          </p:cNvSpPr>
          <p:nvPr>
            <p:ph idx="1"/>
          </p:nvPr>
        </p:nvSpPr>
        <p:spPr/>
        <p:txBody>
          <a:bodyPr>
            <a:normAutofit fontScale="9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六、工作说明书的形成</a:t>
            </a:r>
            <a:endParaRPr lang="zh-CN" altLang="zh-CN" sz="2600" b="1" dirty="0">
              <a:latin typeface="黑体" panose="02010609060101010101" pitchFamily="49" charset="-122"/>
              <a:ea typeface="黑体" panose="02010609060101010101" pitchFamily="49" charset="-122"/>
            </a:endParaRPr>
          </a:p>
          <a:p>
            <a:r>
              <a:rPr lang="zh-CN" altLang="en-US"/>
              <a:t>(1)工作分析人员应对事不对人;</a:t>
            </a:r>
            <a:endParaRPr lang="zh-CN" altLang="en-US"/>
          </a:p>
          <a:p>
            <a:r>
              <a:rPr lang="zh-CN" altLang="en-US"/>
              <a:t>(2)应尽量全面、准确地掌握资料,避免主观武断;</a:t>
            </a:r>
            <a:endParaRPr lang="zh-CN" altLang="en-US"/>
          </a:p>
          <a:p>
            <a:r>
              <a:rPr lang="zh-CN" altLang="en-US"/>
              <a:t>(3)根据经过分析处理的信息草拟工作描述书与任职说明书(即工作规范);</a:t>
            </a:r>
            <a:endParaRPr lang="zh-CN" altLang="en-US"/>
          </a:p>
          <a:p>
            <a:r>
              <a:rPr lang="zh-CN" altLang="en-US"/>
              <a:t>(4)将草拟的工作描述书与任职说明书与实际工作进行对比;</a:t>
            </a:r>
            <a:endParaRPr lang="zh-CN" altLang="en-US"/>
          </a:p>
          <a:p>
            <a:r>
              <a:rPr lang="zh-CN" altLang="en-US"/>
              <a:t>(5)根据对比的结果决定是否需要进行再次调查研究;</a:t>
            </a:r>
            <a:endParaRPr lang="zh-CN" altLang="en-US"/>
          </a:p>
          <a:p>
            <a:r>
              <a:rPr lang="zh-CN" altLang="en-US"/>
              <a:t>(6)修正工作描述书与任职说明书;</a:t>
            </a:r>
            <a:endParaRPr lang="zh-CN" altLang="en-US"/>
          </a:p>
          <a:p>
            <a:r>
              <a:rPr lang="zh-CN" altLang="en-US"/>
              <a:t>(7)若需要,可重复第(3)项至第(6)项的工作,例如,对特别重要的职位,其工作描述书与任职说明书就应多次修订;</a:t>
            </a:r>
            <a:endParaRPr lang="zh-CN" altLang="en-US"/>
          </a:p>
          <a:p>
            <a:r>
              <a:rPr lang="zh-CN" altLang="en-US"/>
              <a:t>(8)形成最终的工作描述书与任职说明书;</a:t>
            </a:r>
            <a:endParaRPr lang="zh-CN" altLang="en-US"/>
          </a:p>
          <a:p>
            <a:r>
              <a:rPr lang="zh-CN" altLang="en-US"/>
              <a:t>(9)将工作描述书与任职说明书应用于实际工作中,并注意收集应用的反馈信息,不断完善工作描述书与任职说明书;</a:t>
            </a:r>
            <a:endParaRPr lang="zh-CN" altLang="en-US"/>
          </a:p>
          <a:p>
            <a:r>
              <a:rPr lang="zh-CN" altLang="en-US"/>
              <a:t>(10)对工作分析本身进行总结评估,注意将工作描述书与任职说明书归档保存,为今后的工作分析提供经验与信息。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工作分析的应用阶段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一、工作说明书的应用</a:t>
            </a:r>
            <a:endParaRPr lang="zh-CN" altLang="zh-CN" sz="2600" b="1" dirty="0">
              <a:latin typeface="黑体" panose="02010609060101010101" pitchFamily="49" charset="-122"/>
              <a:ea typeface="黑体" panose="02010609060101010101" pitchFamily="49" charset="-122"/>
            </a:endParaRPr>
          </a:p>
          <a:p>
            <a:r>
              <a:rPr lang="zh-CN" altLang="en-US"/>
              <a:t>工作说明书是由专业人员编写的,而它的使用者是实际从事该项工作的工作人员。</a:t>
            </a:r>
            <a:endParaRPr lang="zh-CN" altLang="en-US"/>
          </a:p>
          <a:p>
            <a:r>
              <a:rPr lang="zh-CN" altLang="en-US"/>
              <a:t>在进行工作说明书的使用培训时,一方面要让使用者了解工作说明书的意义及内容,了解工作说明书中各个部分的含义;另一方面要让使用者了解如何在工作中运用工作说明书,例如,如何在招聘员工时使用工作说明书、如何根据工作说明书与下属员工确定工作目标和标准、如何根据工作说明书考核员工并提出对员工培训的需求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工作分析的应用阶段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二、工作说明书的评价</a:t>
            </a:r>
            <a:endParaRPr lang="zh-CN" altLang="zh-CN" sz="2600" b="1" dirty="0">
              <a:latin typeface="黑体" panose="02010609060101010101" pitchFamily="49" charset="-122"/>
              <a:ea typeface="黑体" panose="02010609060101010101" pitchFamily="49" charset="-122"/>
            </a:endParaRPr>
          </a:p>
          <a:p>
            <a:r>
              <a:rPr lang="zh-CN" altLang="en-US"/>
              <a:t>工作说明书形成后,就要应用到现实当中,否则就只能是一纸空文。一旦工作说明书应用到现实中,其问题就会显露出来。下面是某国外公司使用工作说明书时出现问题的一个例子:</a:t>
            </a:r>
            <a:endParaRPr lang="zh-CN" altLang="en-US"/>
          </a:p>
          <a:p>
            <a:r>
              <a:rPr lang="zh-CN" altLang="en-US"/>
              <a:t>因此,对工作说明书要正确地予以评价,以保证对其的正确使用。在对工作分析的结果的评价中,应该明确阐明工作分析带来的效益情况以及制订工作分析计划和实施工作分析活动中所有花费的投入、产出对比。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615055" y="754380"/>
            <a:ext cx="5080000" cy="922020"/>
          </a:xfrm>
          <a:prstGeom prst="rect">
            <a:avLst/>
          </a:prstGeom>
          <a:noFill/>
          <a:ln w="9525">
            <a:noFill/>
          </a:ln>
        </p:spPr>
        <p:txBody>
          <a:bodyPr>
            <a:spAutoFit/>
          </a:bodyPr>
          <a:p>
            <a:pPr indent="0"/>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endParaRPr lang="en-US" altLang="en-US" b="0">
              <a:solidFill>
                <a:srgbClr val="000000"/>
              </a:solidFill>
              <a:latin typeface="汉仪中黑S" panose="00020600040101010101" charset="-122"/>
              <a:ea typeface="汉仪中黑S" panose="00020600040101010101" charset="-122"/>
              <a:cs typeface="汉仪中黑S" panose="00020600040101010101" charset="-122"/>
            </a:endParaRPr>
          </a:p>
        </p:txBody>
      </p:sp>
      <p:grpSp>
        <p:nvGrpSpPr>
          <p:cNvPr id="7" name="组合 6"/>
          <p:cNvGrpSpPr/>
          <p:nvPr/>
        </p:nvGrpSpPr>
        <p:grpSpPr>
          <a:xfrm>
            <a:off x="2887345" y="2379980"/>
            <a:ext cx="6361430" cy="2926080"/>
            <a:chOff x="5597" y="2503"/>
            <a:chExt cx="10018" cy="4608"/>
          </a:xfrm>
        </p:grpSpPr>
        <p:grpSp>
          <p:nvGrpSpPr>
            <p:cNvPr id="23556" name="组合 23555"/>
            <p:cNvGrpSpPr/>
            <p:nvPr/>
          </p:nvGrpSpPr>
          <p:grpSpPr>
            <a:xfrm>
              <a:off x="5597" y="2503"/>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第一节　工作分析的准备阶段</a:t>
                </a:r>
                <a:endParaRPr lang="en-US" altLang="zh-CN" sz="2400" dirty="0">
                  <a:latin typeface="汉仪文黑-85W" panose="00020600040101010101" charset="-122"/>
                  <a:ea typeface="汉仪文黑-85W" panose="00020600040101010101" charset="-122"/>
                  <a:sym typeface="+mn-ea"/>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a:off x="5597" y="3715"/>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第二节　工作分析的实施阶段</a:t>
                </a:r>
                <a:endParaRPr lang="en-US" altLang="zh-CN" sz="2400" dirty="0">
                  <a:latin typeface="汉仪文黑-85W" panose="00020600040101010101" charset="-122"/>
                  <a:ea typeface="汉仪文黑-85W" panose="00020600040101010101" charset="-122"/>
                  <a:sym typeface="+mn-ea"/>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a:off x="5597" y="4915"/>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第三节　工作分析的分析描述阶段</a:t>
                </a:r>
                <a:endParaRPr lang="en-US" altLang="zh-CN" sz="2400" dirty="0">
                  <a:latin typeface="汉仪文黑-85W" panose="00020600040101010101" charset="-122"/>
                  <a:ea typeface="汉仪文黑-85W" panose="00020600040101010101" charset="-122"/>
                  <a:sym typeface="+mn-ea"/>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a:off x="5597" y="6115"/>
              <a:ext cx="10018" cy="996"/>
              <a:chOff x="0" y="0"/>
              <a:chExt cx="2996" cy="320"/>
            </a:xfrm>
          </p:grpSpPr>
          <p:sp>
            <p:nvSpPr>
              <p:cNvPr id="23584" name="AutoShape 32"/>
              <p:cNvSpPr/>
              <p:nvPr/>
            </p:nvSpPr>
            <p:spPr>
              <a:xfrm>
                <a:off x="21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indent="0" algn="l"/>
                <a:r>
                  <a:rPr lang="en-US" altLang="zh-CN" sz="2400" dirty="0">
                    <a:latin typeface="汉仪文黑-85W" panose="00020600040101010101" charset="-122"/>
                    <a:ea typeface="汉仪文黑-85W" panose="00020600040101010101" charset="-122"/>
                    <a:sym typeface="+mn-ea"/>
                  </a:rPr>
                  <a:t>第四节　工作分析的应用阶段</a:t>
                </a:r>
                <a:endParaRPr lang="en-US" altLang="zh-CN" sz="2400" dirty="0">
                  <a:latin typeface="汉仪文黑-85W" panose="00020600040101010101" charset="-122"/>
                  <a:ea typeface="汉仪文黑-85W" panose="00020600040101010101" charset="-122"/>
                  <a:sym typeface="+mn-ea"/>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5" name="标题 4"/>
          <p:cNvSpPr>
            <a:spLocks noGrp="1"/>
          </p:cNvSpPr>
          <p:nvPr>
            <p:ph type="title"/>
          </p:nvPr>
        </p:nvSpPr>
        <p:spPr/>
        <p:txBody>
          <a:bodyPr/>
          <a:lstStyle/>
          <a:p>
            <a:r>
              <a:rPr lang="en-US" sz="3600" dirty="0">
                <a:cs typeface="汉仪文黑-85W" panose="00020600040101010101" charset="-122"/>
              </a:rPr>
              <a:t>目 录</a:t>
            </a:r>
            <a:endParaRPr lang="en-US" sz="3600" dirty="0">
              <a:cs typeface="汉仪文黑-85W"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工作分析的应用阶段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三、工作说明书的反馈与调整</a:t>
            </a:r>
            <a:endParaRPr lang="zh-CN" altLang="zh-CN" sz="2600" b="1" dirty="0">
              <a:latin typeface="黑体" panose="02010609060101010101" pitchFamily="49" charset="-122"/>
              <a:ea typeface="黑体" panose="02010609060101010101" pitchFamily="49" charset="-122"/>
            </a:endParaRPr>
          </a:p>
          <a:p>
            <a:r>
              <a:rPr lang="zh-CN" altLang="en-US"/>
              <a:t>工作说明书的反馈与调整将始终贯穿于组织的经营与管理活动之中。随着组织与环境的发展变化,一些原有的工作任务会消亡,一些新的工作任务会产生,现有的许多工作的性质、内涵和外延都会发生变化。因此,应经常对工作说明书的内容进行调整和修订。</a:t>
            </a:r>
            <a:endParaRPr lang="zh-CN" altLang="en-US"/>
          </a:p>
          <a:p>
            <a:r>
              <a:rPr lang="zh-CN" altLang="en-US"/>
              <a:t>另外,工作说明书是否适应实际工作的需要,也需在使用过程中得到反馈,以便在下次进行工作分析时能够适时地加以注意,从而使修订后的工作说明书越来越适应实际工作的需要。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工作分析的准备阶段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一、明确工作分析的目的</a:t>
            </a:r>
            <a:endParaRPr lang="zh-CN" altLang="zh-CN" sz="2600" b="1" dirty="0">
              <a:latin typeface="黑体" panose="02010609060101010101" pitchFamily="49" charset="-122"/>
              <a:ea typeface="黑体" panose="02010609060101010101" pitchFamily="49" charset="-122"/>
            </a:endParaRPr>
          </a:p>
          <a:p>
            <a:r>
              <a:rPr lang="zh-CN" altLang="en-US"/>
              <a:t>明确工作分析的目的是工作分析首先应该注意的问题,也是工作分析过程中必不可少的一个环节。</a:t>
            </a:r>
            <a:endParaRPr lang="zh-CN" altLang="en-US"/>
          </a:p>
          <a:p>
            <a:r>
              <a:rPr lang="zh-CN" altLang="en-US"/>
              <a:t>有了明确的目的,才能正确确定分析的范围、对象和内容,规定分析的方式、方法,并弄清应当收集什么资料、到哪里去收集、用什么方法收集。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工作分析的准备阶段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二、制订工作分析的实施计划</a:t>
            </a:r>
            <a:endParaRPr lang="zh-CN" altLang="zh-CN" sz="2600" b="1" dirty="0">
              <a:latin typeface="黑体" panose="02010609060101010101" pitchFamily="49" charset="-122"/>
              <a:ea typeface="黑体" panose="02010609060101010101" pitchFamily="49" charset="-122"/>
            </a:endParaRPr>
          </a:p>
          <a:p>
            <a:r>
              <a:rPr lang="zh-CN" altLang="en-US"/>
              <a:t>(1)工作分析的目的与意义;</a:t>
            </a:r>
            <a:endParaRPr lang="zh-CN" altLang="en-US"/>
          </a:p>
          <a:p>
            <a:r>
              <a:rPr lang="zh-CN" altLang="en-US"/>
              <a:t>(2)工作分析所欲收集的信息;</a:t>
            </a:r>
            <a:endParaRPr lang="zh-CN" altLang="en-US"/>
          </a:p>
          <a:p>
            <a:r>
              <a:rPr lang="zh-CN" altLang="en-US"/>
              <a:t>(3)工作分析项目的实施者;</a:t>
            </a:r>
            <a:endParaRPr lang="zh-CN" altLang="en-US"/>
          </a:p>
          <a:p>
            <a:r>
              <a:rPr lang="zh-CN" altLang="en-US"/>
              <a:t>(4)工作分析的程序;</a:t>
            </a:r>
            <a:endParaRPr lang="zh-CN" altLang="en-US"/>
          </a:p>
          <a:p>
            <a:r>
              <a:rPr lang="zh-CN" altLang="en-US"/>
              <a:t>(5)工作分析的时间;</a:t>
            </a:r>
            <a:endParaRPr lang="zh-CN" altLang="en-US"/>
          </a:p>
          <a:p>
            <a:r>
              <a:rPr lang="zh-CN" altLang="en-US"/>
              <a:t>(6)工作分析方法的选择;</a:t>
            </a:r>
            <a:endParaRPr lang="zh-CN" altLang="en-US"/>
          </a:p>
          <a:p>
            <a:r>
              <a:rPr lang="zh-CN" altLang="en-US"/>
              <a:t>(7)工作分析的参与者;</a:t>
            </a:r>
            <a:endParaRPr lang="zh-CN" altLang="en-US"/>
          </a:p>
          <a:p>
            <a:r>
              <a:rPr lang="zh-CN" altLang="en-US"/>
              <a:t>(8)工作分析提供的结果;</a:t>
            </a:r>
            <a:endParaRPr lang="zh-CN" altLang="en-US"/>
          </a:p>
          <a:p>
            <a:r>
              <a:rPr lang="zh-CN" altLang="en-US"/>
              <a:t>(9)工作分析结果的审核与评价者。</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工作分析的准备阶段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三、组建分析小组,确定实施人员</a:t>
            </a:r>
            <a:endParaRPr lang="zh-CN" altLang="zh-CN" sz="2600" b="1" dirty="0">
              <a:latin typeface="黑体" panose="02010609060101010101" pitchFamily="49" charset="-122"/>
              <a:ea typeface="黑体" panose="02010609060101010101" pitchFamily="49" charset="-122"/>
            </a:endParaRPr>
          </a:p>
          <a:p>
            <a:r>
              <a:rPr lang="zh-CN" altLang="en-US"/>
              <a:t>收集工作分析资料的人通常有三种类型:工作分析专家、主管和工作的任职者。</a:t>
            </a:r>
            <a:endParaRPr lang="zh-CN" altLang="en-US"/>
          </a:p>
          <a:p>
            <a:r>
              <a:rPr lang="zh-CN" altLang="en-US"/>
              <a:t>三种人员各有自己的优点和缺点。因此,在成立工作分析小组时,应充分注意到这一点。一般而言,专门的工作分析小组的成员包括:进行策划和提供技术支持的工作分析专家、实施操作的专业人员以及负责联络协调的人员。通常,专家是从外部聘请的,其他人员则从组织内部抽调。</a:t>
            </a:r>
            <a:endParaRPr lang="zh-CN" altLang="en-US"/>
          </a:p>
          <a:p>
            <a:r>
              <a:rPr lang="zh-CN" altLang="en-US"/>
              <a:t>(1)在对工作分析人员进行选择和匹配时,要对整个组织的工作分析活动有一个通盘的考虑。</a:t>
            </a:r>
            <a:endParaRPr lang="zh-CN" altLang="en-US"/>
          </a:p>
          <a:p>
            <a:r>
              <a:rPr lang="zh-CN" altLang="en-US"/>
              <a:t>(2)在成立专门的工作分析小组的同时,还要明确小组成员各自的职责。</a:t>
            </a:r>
            <a:endParaRPr lang="zh-CN" altLang="en-US"/>
          </a:p>
          <a:p>
            <a:r>
              <a:rPr lang="zh-CN" altLang="en-US"/>
              <a:t>(3)工作分析小组的人员数量视情况而定。</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工作分析的准备阶段</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四、收集、分析有关的背景资料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(一)组织现有的资料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1.组织结构图</a:t>
            </a:r>
            <a:endParaRPr lang="zh-CN" altLang="en-US"/>
          </a:p>
          <a:p>
            <a:r>
              <a:rPr lang="zh-CN" altLang="en-US"/>
              <a:t>2.流程图</a:t>
            </a:r>
            <a:endParaRPr lang="zh-CN" altLang="en-US"/>
          </a:p>
          <a:p>
            <a:r>
              <a:rPr lang="zh-CN" altLang="en-US"/>
              <a:t>3.部门职能说明书</a:t>
            </a:r>
            <a:endParaRPr lang="zh-CN" altLang="en-US"/>
          </a:p>
          <a:p>
            <a:r>
              <a:rPr lang="zh-CN" altLang="en-US"/>
              <a:t>4.组织中现有的工作说明资料</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(二)职业分类标准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总之,我们在进行工作分析时,首先可以查阅《职业分类大典》,找到类似的职位描述,然后进行适当的参考、借鉴。但一定要注意,不可照搬现有的资料,只可将现有的资料作为参考,因为《职业分类大典》中的职位描述并不是针对某个具体组织中的职位。很多情况下,在不同的组织中,名称相同的职位其具体的职责、任务、任职要求等都有很大的差异。因此,应针对具体组织中的实际情况做出具体的分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工作分析的准备阶段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五、分析信息收集的类型</a:t>
            </a:r>
            <a:endParaRPr lang="zh-CN" altLang="zh-CN" sz="2600" b="1" dirty="0">
              <a:latin typeface="黑体" panose="02010609060101010101" pitchFamily="49" charset="-122"/>
              <a:ea typeface="黑体" panose="02010609060101010101" pitchFamily="49" charset="-122"/>
            </a:endParaRPr>
          </a:p>
          <a:p>
            <a:r>
              <a:rPr lang="zh-CN" altLang="en-US"/>
              <a:t>一般而言,工作分析所需要的基本数据的类型和范围取决于工作分析的目的、工作分析的时间约束和预算约束等因素。确定要收集哪些信息,可以从以下几个方面加以考虑:</a:t>
            </a:r>
            <a:endParaRPr lang="zh-CN" altLang="en-US"/>
          </a:p>
          <a:p>
            <a:r>
              <a:rPr lang="zh-CN" altLang="en-US"/>
              <a:t>(1)根据工作分析的目的和侧重点,确定要收集哪些信息;</a:t>
            </a:r>
            <a:endParaRPr lang="zh-CN" altLang="en-US"/>
          </a:p>
          <a:p>
            <a:r>
              <a:rPr lang="zh-CN" altLang="en-US"/>
              <a:t>(2)根据对现有资料的研究,找出一些需要重点调研的信息或需进一步澄清的信息;</a:t>
            </a:r>
            <a:endParaRPr lang="zh-CN" altLang="en-US"/>
          </a:p>
          <a:p>
            <a:r>
              <a:rPr lang="zh-CN" altLang="en-US"/>
              <a:t>(3)按照6W1H的内容考虑需要收集的信息。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工作分析的准备阶段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六、确定收集信息的方法</a:t>
            </a:r>
            <a:endParaRPr lang="zh-CN" altLang="zh-CN" sz="2600" b="1" dirty="0">
              <a:latin typeface="黑体" panose="02010609060101010101" pitchFamily="49" charset="-122"/>
              <a:ea typeface="黑体" panose="02010609060101010101" pitchFamily="49" charset="-122"/>
            </a:endParaRPr>
          </a:p>
          <a:p>
            <a:r>
              <a:rPr lang="zh-CN" altLang="en-US"/>
              <a:t>(1)在选择收集工作信息的方法时,要考虑所分析的职位的不同特点。</a:t>
            </a:r>
            <a:endParaRPr lang="zh-CN" altLang="en-US"/>
          </a:p>
          <a:p>
            <a:r>
              <a:rPr lang="zh-CN" altLang="en-US"/>
              <a:t>(2)选择收集工作信息的方法时,还应考虑实际条件的限制。</a:t>
            </a:r>
            <a:endParaRPr lang="zh-CN" altLang="en-US"/>
          </a:p>
          <a:p>
            <a:r>
              <a:rPr lang="zh-CN" altLang="en-US"/>
              <a:t>(3)选择收集工作信息的方法时,还应考虑工作分析方法及人员的相互匹配性。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工作分析的实施阶段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一、取得相关人员的理解</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(一)消除员工的戒备心理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(二)采取适当的步骤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(三)合理安排时间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(四)使用正确的方法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(五)选择参与的方式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2945</Words>
  <Application>WPS 演示</Application>
  <PresentationFormat>宽屏</PresentationFormat>
  <Paragraphs>164</Paragraphs>
  <Slides>20</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20</vt:i4>
      </vt:variant>
    </vt:vector>
  </HeadingPairs>
  <TitlesOfParts>
    <vt:vector size="38"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楷体</vt:lpstr>
      <vt:lpstr>Office 主题​​</vt:lpstr>
      <vt:lpstr>默认设计模板</vt:lpstr>
      <vt:lpstr>PowerPoint 演示文稿</vt:lpstr>
      <vt:lpstr>目 录</vt:lpstr>
      <vt:lpstr>第一节　工作分析的准备阶段</vt:lpstr>
      <vt:lpstr>第一节　工作分析的准备阶段</vt:lpstr>
      <vt:lpstr>第一节　工作分析的准备阶段</vt:lpstr>
      <vt:lpstr>第一节　工作分析的准备阶段</vt:lpstr>
      <vt:lpstr>第一节　工作分析的准备阶段</vt:lpstr>
      <vt:lpstr>第一节　工作分析的准备阶段</vt:lpstr>
      <vt:lpstr>第二节　工作分析的实施阶段</vt:lpstr>
      <vt:lpstr>第二节　工作分析的实施阶段</vt:lpstr>
      <vt:lpstr>第二节　工作分析的实施阶段</vt:lpstr>
      <vt:lpstr>第三节　工作分析的分析描述阶段</vt:lpstr>
      <vt:lpstr>第三节　工作分析的分析描述阶段</vt:lpstr>
      <vt:lpstr>第三节　工作分析的分析描述阶段</vt:lpstr>
      <vt:lpstr>第三节　工作分析的分析描述阶段</vt:lpstr>
      <vt:lpstr>第三节　工作分析的分析描述阶段</vt:lpstr>
      <vt:lpstr>第三节　工作分析的分析描述阶段</vt:lpstr>
      <vt:lpstr>第四节　工作分析的应用阶段</vt:lpstr>
      <vt:lpstr>第四节　工作分析的应用阶段</vt:lpstr>
      <vt:lpstr>第四节　工作分析的应用阶段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2023-02-11T09:50:32Z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2DF0F47F9DD84020863D32ADB3EFA91C</vt:lpwstr>
  </property>
</Properties>
</file>