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2" r:id="rId2"/>
    <p:sldId id="297" r:id="rId3"/>
    <p:sldId id="315" r:id="rId4"/>
    <p:sldId id="303" r:id="rId5"/>
    <p:sldId id="304" r:id="rId6"/>
    <p:sldId id="305" r:id="rId7"/>
    <p:sldId id="306" r:id="rId8"/>
    <p:sldId id="307" r:id="rId9"/>
    <p:sldId id="308" r:id="rId10"/>
    <p:sldId id="310" r:id="rId11"/>
    <p:sldId id="311" r:id="rId12"/>
    <p:sldId id="316" r:id="rId13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6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768" y="184"/>
      </p:cViewPr>
      <p:guideLst>
        <p:guide orient="horz" pos="2194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2025/7/12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·5642电子商务综合实训-封一"/>
          <p:cNvPicPr>
            <a:picLocks noChangeAspect="1"/>
          </p:cNvPicPr>
          <p:nvPr/>
        </p:nvPicPr>
        <p:blipFill>
          <a:blip r:embed="rId2"/>
          <a:srcRect t="8528" r="6724" b="51704"/>
          <a:stretch>
            <a:fillRect/>
          </a:stretch>
        </p:blipFill>
        <p:spPr>
          <a:xfrm>
            <a:off x="2002155" y="171450"/>
            <a:ext cx="8606155" cy="5061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496060"/>
            <a:ext cx="396875" cy="3968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71574" y="1432560"/>
            <a:ext cx="9997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任务实施：国家反诈中心</a:t>
            </a: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9545023B-2F50-A53B-4B72-1F4F3E1B6DA9}"/>
              </a:ext>
            </a:extLst>
          </p:cNvPr>
          <p:cNvSpPr>
            <a:spLocks noGrp="1"/>
          </p:cNvSpPr>
          <p:nvPr/>
        </p:nvSpPr>
        <p:spPr>
          <a:xfrm>
            <a:off x="817934" y="304626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en-US" altLang="zh-CN" dirty="0" err="1">
                <a:solidFill>
                  <a:schemeClr val="bg1"/>
                </a:solidFill>
                <a:sym typeface="+mn-ea"/>
              </a:rPr>
              <a:t>任务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二  电子商务安全防范与管理</a:t>
            </a:r>
            <a:endParaRPr lang="en-US" altLang="zh-CN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90934" y="359871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dirty="0" err="1">
                <a:solidFill>
                  <a:schemeClr val="bg1"/>
                </a:solidFill>
                <a:sym typeface="+mn-ea"/>
              </a:rPr>
              <a:t>任务三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  防火墙的安装及启用</a:t>
            </a:r>
          </a:p>
        </p:txBody>
      </p:sp>
      <p:pic>
        <p:nvPicPr>
          <p:cNvPr id="18" name="image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1519555"/>
            <a:ext cx="312420" cy="416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0745" y="15265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相关知识：防火墙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29D572-D14A-7C7B-E7F8-B0111BAE7BA3}"/>
              </a:ext>
            </a:extLst>
          </p:cNvPr>
          <p:cNvSpPr txBox="1"/>
          <p:nvPr/>
        </p:nvSpPr>
        <p:spPr>
          <a:xfrm>
            <a:off x="880746" y="2404284"/>
            <a:ext cx="9807204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>
              <a:lnSpc>
                <a:spcPct val="150000"/>
              </a:lnSpc>
            </a:pPr>
            <a:r>
              <a:rPr lang="zh-CN" altLang="en-US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防火墙是指由软件和硬件设备组合而成的安全系统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用于在内部网络和外部网络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如互联网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之间建立保护屏障。它是一种保障网络安全的解决方案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通过专用网与公共网的界面上构建安全网关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防止非法用户侵入内部网络。</a:t>
            </a:r>
            <a:endParaRPr lang="en-US" altLang="zh-CN" sz="2400" dirty="0">
              <a:effectLst/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4E4047-B6C5-E568-01DC-83BFD5BA70C9}"/>
              </a:ext>
            </a:extLst>
          </p:cNvPr>
          <p:cNvSpPr>
            <a:spLocks noGrp="1"/>
          </p:cNvSpPr>
          <p:nvPr/>
        </p:nvSpPr>
        <p:spPr>
          <a:xfrm>
            <a:off x="690934" y="359871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dirty="0" err="1">
                <a:solidFill>
                  <a:schemeClr val="bg1"/>
                </a:solidFill>
                <a:sym typeface="+mn-ea"/>
              </a:rPr>
              <a:t>任务三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  防火墙的安装及启用</a:t>
            </a:r>
          </a:p>
        </p:txBody>
      </p:sp>
      <p:pic>
        <p:nvPicPr>
          <p:cNvPr id="3" name="image9.jpeg">
            <a:extLst>
              <a:ext uri="{FF2B5EF4-FFF2-40B4-BE49-F238E27FC236}">
                <a16:creationId xmlns:a16="http://schemas.microsoft.com/office/drawing/2014/main" id="{EFACC027-42FD-BA42-670F-72AF0B6F0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70" y="1496060"/>
            <a:ext cx="396875" cy="39687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6D3C6B8-D39B-C508-96F2-17958E8281F6}"/>
              </a:ext>
            </a:extLst>
          </p:cNvPr>
          <p:cNvSpPr txBox="1"/>
          <p:nvPr/>
        </p:nvSpPr>
        <p:spPr>
          <a:xfrm>
            <a:off x="1171574" y="1432560"/>
            <a:ext cx="9997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任务实施：瑞星个人防火墙的安装及启用</a:t>
            </a:r>
          </a:p>
        </p:txBody>
      </p:sp>
    </p:spTree>
    <p:extLst>
      <p:ext uri="{BB962C8B-B14F-4D97-AF65-F5344CB8AC3E}">
        <p14:creationId xmlns:p14="http://schemas.microsoft.com/office/powerpoint/2010/main" val="53615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0825" y="277495"/>
            <a:ext cx="11666220" cy="6412230"/>
            <a:chOff x="395" y="437"/>
            <a:chExt cx="18372" cy="10098"/>
          </a:xfrm>
        </p:grpSpPr>
        <p:pic>
          <p:nvPicPr>
            <p:cNvPr id="4" name="图片 3" descr="F·5642电子商务综合实训-封一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rcRect t="59815" r="31637" b="11213"/>
            <a:stretch>
              <a:fillRect/>
            </a:stretch>
          </p:blipFill>
          <p:spPr>
            <a:xfrm>
              <a:off x="1954" y="1085"/>
              <a:ext cx="15156" cy="8861"/>
            </a:xfrm>
            <a:prstGeom prst="rect">
              <a:avLst/>
            </a:prstGeom>
          </p:spPr>
        </p:pic>
        <p:pic>
          <p:nvPicPr>
            <p:cNvPr id="5" name="图片 4" descr="F·5642电子商务综合实训-封一"/>
            <p:cNvPicPr>
              <a:picLocks noChangeAspect="1"/>
            </p:cNvPicPr>
            <p:nvPr/>
          </p:nvPicPr>
          <p:blipFill>
            <a:blip r:embed="rId2"/>
            <a:srcRect l="64069" t="87580" r="10804" b="4991"/>
            <a:stretch>
              <a:fillRect/>
            </a:stretch>
          </p:blipFill>
          <p:spPr>
            <a:xfrm>
              <a:off x="14875" y="8948"/>
              <a:ext cx="3892" cy="1587"/>
            </a:xfrm>
            <a:prstGeom prst="rect">
              <a:avLst/>
            </a:prstGeom>
          </p:spPr>
        </p:pic>
        <p:pic>
          <p:nvPicPr>
            <p:cNvPr id="7" name="图片 6" descr="F·5642电子商务综合实训-封一"/>
            <p:cNvPicPr>
              <a:picLocks noChangeAspect="1"/>
            </p:cNvPicPr>
            <p:nvPr/>
          </p:nvPicPr>
          <p:blipFill>
            <a:blip r:embed="rId2"/>
            <a:srcRect l="5837" t="11824" r="32942" b="80324"/>
            <a:stretch>
              <a:fillRect/>
            </a:stretch>
          </p:blipFill>
          <p:spPr>
            <a:xfrm>
              <a:off x="395" y="437"/>
              <a:ext cx="8760" cy="1550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-12879" y="2711018"/>
            <a:ext cx="12191999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第四章　电子商务安全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50825" y="277495"/>
            <a:ext cx="11666220" cy="6412230"/>
            <a:chOff x="395" y="437"/>
            <a:chExt cx="18372" cy="10098"/>
          </a:xfrm>
        </p:grpSpPr>
        <p:pic>
          <p:nvPicPr>
            <p:cNvPr id="8" name="图片 7" descr="F·5642电子商务综合实训-封一"/>
            <p:cNvPicPr>
              <a:picLocks noChangeAspect="1"/>
            </p:cNvPicPr>
            <p:nvPr/>
          </p:nvPicPr>
          <p:blipFill>
            <a:blip r:embed="rId2">
              <a:alphaModFix amt="20000"/>
            </a:blip>
            <a:srcRect t="59815" r="31637" b="11213"/>
            <a:stretch>
              <a:fillRect/>
            </a:stretch>
          </p:blipFill>
          <p:spPr>
            <a:xfrm>
              <a:off x="1954" y="1085"/>
              <a:ext cx="15156" cy="8861"/>
            </a:xfrm>
            <a:prstGeom prst="rect">
              <a:avLst/>
            </a:prstGeom>
          </p:spPr>
        </p:pic>
        <p:pic>
          <p:nvPicPr>
            <p:cNvPr id="10" name="图片 9" descr="F·5642电子商务综合实训-封一"/>
            <p:cNvPicPr>
              <a:picLocks noChangeAspect="1"/>
            </p:cNvPicPr>
            <p:nvPr/>
          </p:nvPicPr>
          <p:blipFill>
            <a:blip r:embed="rId2"/>
            <a:srcRect l="64069" t="87580" r="10804" b="4991"/>
            <a:stretch>
              <a:fillRect/>
            </a:stretch>
          </p:blipFill>
          <p:spPr>
            <a:xfrm>
              <a:off x="14875" y="8948"/>
              <a:ext cx="3892" cy="1587"/>
            </a:xfrm>
            <a:prstGeom prst="rect">
              <a:avLst/>
            </a:prstGeom>
          </p:spPr>
        </p:pic>
        <p:pic>
          <p:nvPicPr>
            <p:cNvPr id="11" name="图片 10" descr="F·5642电子商务综合实训-封一"/>
            <p:cNvPicPr>
              <a:picLocks noChangeAspect="1"/>
            </p:cNvPicPr>
            <p:nvPr/>
          </p:nvPicPr>
          <p:blipFill>
            <a:blip r:embed="rId2"/>
            <a:srcRect l="5837" t="11824" r="32942" b="80324"/>
            <a:stretch>
              <a:fillRect/>
            </a:stretch>
          </p:blipFill>
          <p:spPr>
            <a:xfrm>
              <a:off x="395" y="437"/>
              <a:ext cx="8760" cy="155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203065" y="1976120"/>
            <a:ext cx="5942330" cy="3227705"/>
            <a:chOff x="3795" y="2966"/>
            <a:chExt cx="9358" cy="5083"/>
          </a:xfrm>
        </p:grpSpPr>
        <p:grpSp>
          <p:nvGrpSpPr>
            <p:cNvPr id="27" name="组合 26"/>
            <p:cNvGrpSpPr/>
            <p:nvPr/>
          </p:nvGrpSpPr>
          <p:grpSpPr>
            <a:xfrm>
              <a:off x="4976" y="2966"/>
              <a:ext cx="8177" cy="2743"/>
              <a:chOff x="4976" y="3189"/>
              <a:chExt cx="8177" cy="2743"/>
            </a:xfrm>
          </p:grpSpPr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4976" y="3189"/>
                <a:ext cx="8177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342900" marR="0" lvl="0" indent="-34290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Ø"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方正粗黑宋简体" panose="02000000000000000000" charset="-122"/>
                    <a:sym typeface="+mn-ea"/>
                  </a:rPr>
                  <a:t>学习目标</a:t>
                </a: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4976" y="4198"/>
                <a:ext cx="8177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342900" marR="0" lvl="0" indent="-34290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Ø"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锐字工房云字库准圆GBK" panose="02010604000000000000" charset="-122"/>
                    <a:sym typeface="+mn-ea"/>
                  </a:rPr>
                  <a:t>思维导图</a:t>
                </a:r>
              </a:p>
            </p:txBody>
          </p:sp>
          <p:sp>
            <p:nvSpPr>
              <p:cNvPr id="18" name="Rectangle 10"/>
              <p:cNvSpPr>
                <a:spLocks noChangeArrowheads="1"/>
              </p:cNvSpPr>
              <p:nvPr/>
            </p:nvSpPr>
            <p:spPr bwMode="auto">
              <a:xfrm>
                <a:off x="4976" y="5207"/>
                <a:ext cx="2819" cy="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342900" marR="0" lvl="0" indent="-342900" algn="l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charset="0"/>
                  <a:buChar char="Ø"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锐字工房云字库准圆GBK" panose="02010604000000000000" charset="-122"/>
                    <a:sym typeface="+mn-ea"/>
                  </a:rPr>
                  <a:t>引导案例</a:t>
                </a: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3795" y="5808"/>
              <a:ext cx="8000" cy="224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indent="279400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sz="20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任务一　电子商务安全技术</a:t>
              </a:r>
              <a:r>
                <a:rPr lang="zh-CN" altLang="zh-CN" sz="2000" dirty="0">
                  <a:effectLst/>
                  <a:latin typeface="+mj-ea"/>
                  <a:ea typeface="+mj-ea"/>
                </a:rPr>
                <a:t> </a:t>
              </a:r>
              <a:r>
                <a:rPr lang="zh-CN" altLang="en-US" sz="2000" dirty="0">
                  <a:latin typeface="+mj-ea"/>
                  <a:ea typeface="+mj-ea"/>
                  <a:cs typeface="+mj-ea"/>
                </a:rPr>
                <a:t>	</a:t>
              </a:r>
              <a:endParaRPr lang="en-US" altLang="zh-CN" sz="2000" dirty="0">
                <a:latin typeface="+mj-ea"/>
                <a:ea typeface="+mj-ea"/>
                <a:cs typeface="+mj-ea"/>
              </a:endParaRPr>
            </a:p>
            <a:p>
              <a:pPr marL="0" indent="279400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sz="20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任务二　电子商务安全防范与管理</a:t>
              </a:r>
              <a:r>
                <a:rPr lang="zh-CN" altLang="zh-CN" sz="2000" dirty="0">
                  <a:effectLst/>
                  <a:latin typeface="+mj-ea"/>
                  <a:ea typeface="+mj-ea"/>
                </a:rPr>
                <a:t> </a:t>
              </a:r>
              <a:r>
                <a:rPr lang="zh-CN" altLang="en-US" sz="2000" dirty="0">
                  <a:latin typeface="+mj-ea"/>
                  <a:ea typeface="+mj-ea"/>
                  <a:cs typeface="+mj-ea"/>
                </a:rPr>
                <a:t>	</a:t>
              </a:r>
              <a:endParaRPr lang="en-US" altLang="zh-CN" sz="2000" dirty="0">
                <a:latin typeface="+mj-ea"/>
                <a:ea typeface="+mj-ea"/>
                <a:cs typeface="+mj-ea"/>
              </a:endParaRPr>
            </a:p>
            <a:p>
              <a:pPr marL="0" indent="279400" defTabSz="266700">
                <a:lnSpc>
                  <a:spcPct val="150000"/>
                </a:lnSpc>
                <a:spcAft>
                  <a:spcPct val="0"/>
                </a:spcAft>
              </a:pPr>
              <a:r>
                <a:rPr lang="zh-CN" altLang="zh-CN" sz="2000" dirty="0">
                  <a:effectLst/>
                  <a:latin typeface="+mj-ea"/>
                  <a:ea typeface="+mj-ea"/>
                  <a:cs typeface="Times New Roman" panose="02020603050405020304" pitchFamily="18" charset="0"/>
                </a:rPr>
                <a:t>任务三　防火墙的安装及启用</a:t>
              </a:r>
              <a:r>
                <a:rPr lang="zh-CN" altLang="zh-CN" sz="2000" dirty="0">
                  <a:effectLst/>
                  <a:latin typeface="+mj-ea"/>
                  <a:ea typeface="+mj-ea"/>
                </a:rPr>
                <a:t> </a:t>
              </a:r>
              <a:endParaRPr lang="zh-CN" altLang="en-US" sz="2000" dirty="0">
                <a:latin typeface="+mj-ea"/>
                <a:ea typeface="+mj-ea"/>
                <a:cs typeface="+mj-ea"/>
              </a:endParaRPr>
            </a:p>
          </p:txBody>
        </p:sp>
      </p:grpSp>
      <p:sp>
        <p:nvSpPr>
          <p:cNvPr id="20" name="Rectangle 10"/>
          <p:cNvSpPr>
            <a:spLocks noChangeArrowheads="1"/>
          </p:cNvSpPr>
          <p:nvPr/>
        </p:nvSpPr>
        <p:spPr bwMode="auto">
          <a:xfrm>
            <a:off x="5229860" y="1122045"/>
            <a:ext cx="17329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锐字工房云字库准圆GBK" panose="02010604000000000000" charset="-122"/>
                <a:sym typeface="+mn-ea"/>
              </a:rPr>
              <a:t>目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锐字工房云字库准圆GBK" panose="02010604000000000000" charset="-122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锐字工房云字库准圆GBK" panose="02010604000000000000" charset="-122"/>
                <a:sym typeface="+mn-ea"/>
              </a:rPr>
              <a:t>录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/>
        </p:nvSpPr>
        <p:spPr>
          <a:xfrm>
            <a:off x="690934" y="341456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学习目标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6604" y="1641475"/>
            <a:ext cx="11213465" cy="4123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285750" indent="-285750" defTabSz="266700">
              <a:lnSpc>
                <a:spcPct val="90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知识目标</a:t>
            </a:r>
          </a:p>
          <a:p>
            <a:pPr defTabSz="266700">
              <a:lnSpc>
                <a:spcPct val="90000"/>
              </a:lnSpc>
              <a:spcAft>
                <a:spcPts val="1500"/>
              </a:spcAft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熟悉保障电子商务安全的技术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熟知电子商务安全管理制度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掌握个人防火墙的安装方法。</a:t>
            </a:r>
          </a:p>
          <a:p>
            <a:pPr marL="285750" indent="-285750" defTabSz="266700">
              <a:lnSpc>
                <a:spcPct val="90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技能目标</a:t>
            </a:r>
          </a:p>
          <a:p>
            <a:pPr defTabSz="266700">
              <a:lnSpc>
                <a:spcPct val="90000"/>
              </a:lnSpc>
              <a:spcAft>
                <a:spcPts val="1500"/>
              </a:spcAft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掌握文件的加密保护方法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利用数字证书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实现安全电子支付和安全移动支付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熟悉如何设置个人防火墙。</a:t>
            </a:r>
          </a:p>
          <a:p>
            <a:pPr marL="285750" indent="-285750" defTabSz="266700">
              <a:lnSpc>
                <a:spcPct val="90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素质及思政目标</a:t>
            </a:r>
          </a:p>
          <a:p>
            <a:pPr defTabSz="266700">
              <a:lnSpc>
                <a:spcPct val="90000"/>
              </a:lnSpc>
              <a:spcAft>
                <a:spcPts val="1500"/>
              </a:spcAft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强化电子商务安全意识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培养良好的职业道德风尚。</a:t>
            </a:r>
          </a:p>
          <a:p>
            <a:pPr marL="285750" indent="-285750" defTabSz="266700">
              <a:lnSpc>
                <a:spcPct val="90000"/>
              </a:lnSpc>
              <a:spcAft>
                <a:spcPts val="1500"/>
              </a:spcAft>
              <a:buFont typeface="Arial" panose="020B0604020202020204" pitchFamily="34" charset="0"/>
              <a:buChar char="•"/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/>
        </p:nvSpPr>
        <p:spPr>
          <a:xfrm>
            <a:off x="690934" y="331931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思维导图</a:t>
            </a:r>
          </a:p>
        </p:txBody>
      </p:sp>
      <p:pic>
        <p:nvPicPr>
          <p:cNvPr id="3" name="image147.jpeg">
            <a:extLst>
              <a:ext uri="{FF2B5EF4-FFF2-40B4-BE49-F238E27FC236}">
                <a16:creationId xmlns:a16="http://schemas.microsoft.com/office/drawing/2014/main" id="{576C9384-F5E9-7121-A825-AB115EDA44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934" y="1457007"/>
            <a:ext cx="8679180" cy="479320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690934" y="312881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引导案例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65375" y="1935480"/>
            <a:ext cx="7644130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网上购机票被钓鱼网站欺诈</a:t>
            </a:r>
            <a:endParaRPr lang="en-US" altLang="zh-CN" sz="2400" b="1" dirty="0" err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284459"/>
            <a:ext cx="11864340" cy="8552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203200" algn="ctr" defTabSz="266700">
              <a:lnSpc>
                <a:spcPct val="11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案例思考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: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本案例中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黄女士在网上购买机票时是如何被骗的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</a:p>
          <a:p>
            <a:pPr marL="0" indent="203200" algn="ctr" defTabSz="266700">
              <a:lnSpc>
                <a:spcPct val="110000"/>
              </a:lnSpc>
              <a:spcAft>
                <a:spcPct val="0"/>
              </a:spcAft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我们应如何防范这类骗局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817934" y="304626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en-US" altLang="zh-CN" dirty="0" err="1">
                <a:solidFill>
                  <a:schemeClr val="bg1"/>
                </a:solidFill>
                <a:sym typeface="+mn-ea"/>
              </a:rPr>
              <a:t>任务一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  电子商务安全技术</a:t>
            </a:r>
            <a:endParaRPr lang="en-US" altLang="zh-CN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8" name="image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1188085"/>
            <a:ext cx="312420" cy="416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0745" y="119507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相关知识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7400" y="1794684"/>
            <a:ext cx="10880725" cy="5406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　一、 加密技术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加密技术是利用技术手段把原始信息变为乱码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加密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传送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到达目的地后再用相同或不同的手段还原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解密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信息。原始信息通常被称为“明文”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加密后的信息通常被称为“密文”。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对称加密体制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非对称加密体制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二、 认证技术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身份认证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消息认证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三、 数字证书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数字证书认证中心</a:t>
            </a:r>
          </a:p>
          <a:p>
            <a:pPr defTabSz="266700">
              <a:lnSpc>
                <a:spcPct val="150000"/>
              </a:lnSpc>
              <a:spcAft>
                <a:spcPct val="0"/>
              </a:spcAft>
            </a:pPr>
            <a:r>
              <a:rPr lang="zh-CN" altLang="en-US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0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数字证书的定义</a:t>
            </a:r>
          </a:p>
          <a:p>
            <a:pPr indent="0" algn="l" defTabSz="266700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2000" dirty="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34134" y="1510665"/>
            <a:ext cx="9997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任务实施</a:t>
            </a:r>
          </a:p>
        </p:txBody>
      </p:sp>
      <p:pic>
        <p:nvPicPr>
          <p:cNvPr id="31" name="image19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" y="1510665"/>
            <a:ext cx="454025" cy="454025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3DB9AE36-B1C5-CCFC-765A-8B0A24614C63}"/>
              </a:ext>
            </a:extLst>
          </p:cNvPr>
          <p:cNvSpPr>
            <a:spLocks noGrp="1"/>
          </p:cNvSpPr>
          <p:nvPr/>
        </p:nvSpPr>
        <p:spPr>
          <a:xfrm>
            <a:off x="806132" y="342726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en-US" altLang="zh-CN" dirty="0" err="1">
                <a:solidFill>
                  <a:schemeClr val="bg1"/>
                </a:solidFill>
                <a:sym typeface="+mn-ea"/>
              </a:rPr>
              <a:t>任务一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  电子商务安全技术</a:t>
            </a:r>
            <a:endParaRPr lang="en-US" altLang="zh-CN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13D78D-0387-DA55-BA25-0722D8A93C19}"/>
              </a:ext>
            </a:extLst>
          </p:cNvPr>
          <p:cNvSpPr txBox="1"/>
          <p:nvPr/>
        </p:nvSpPr>
        <p:spPr>
          <a:xfrm>
            <a:off x="1334134" y="1955359"/>
            <a:ext cx="6097904" cy="1436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一、 数字证书的申请</a:t>
            </a:r>
            <a:endParaRPr lang="en-US" altLang="zh-CN" sz="2400" dirty="0">
              <a:effectLst/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二、 数字证书的应用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  </a:t>
            </a:r>
            <a:endParaRPr lang="zh-CN" altLang="en-US" sz="2400" dirty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17934" y="304626"/>
            <a:ext cx="9997016" cy="7493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accent1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r>
              <a:rPr lang="en-US" altLang="zh-CN" dirty="0" err="1">
                <a:solidFill>
                  <a:schemeClr val="bg1"/>
                </a:solidFill>
                <a:sym typeface="+mn-ea"/>
              </a:rPr>
              <a:t>任务</a:t>
            </a:r>
            <a:r>
              <a:rPr lang="zh-CN" altLang="en-US" dirty="0">
                <a:solidFill>
                  <a:schemeClr val="bg1"/>
                </a:solidFill>
                <a:sym typeface="+mn-ea"/>
              </a:rPr>
              <a:t>二  电子商务安全防范与管理</a:t>
            </a:r>
            <a:endParaRPr lang="en-US" altLang="zh-CN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8" name="image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1329055"/>
            <a:ext cx="312420" cy="416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0745" y="1336040"/>
            <a:ext cx="406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相关知识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1190" y="2078529"/>
            <a:ext cx="11457305" cy="2775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79400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一、 日常安全防范</a:t>
            </a:r>
            <a:endParaRPr lang="en-US" altLang="zh-CN" sz="2400" dirty="0">
              <a:effectLst/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pPr indent="279400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计算机用户的安全防范</a:t>
            </a:r>
          </a:p>
          <a:p>
            <a:pPr indent="279400" defTabSz="266700">
              <a:lnSpc>
                <a:spcPct val="150000"/>
              </a:lnSpc>
              <a:spcAft>
                <a:spcPct val="0"/>
              </a:spcAft>
            </a:pP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移动端用户的安全防范</a:t>
            </a:r>
          </a:p>
          <a:p>
            <a:pPr indent="279400" defTabSz="266700">
              <a:lnSpc>
                <a:spcPct val="150000"/>
              </a:lnSpc>
              <a:spcAft>
                <a:spcPct val="0"/>
              </a:spcAft>
            </a:pPr>
            <a:r>
              <a:rPr lang="zh-CN" altLang="zh-CN" sz="2400" dirty="0">
                <a:effectLst/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二、 电子商务安全管理制度</a:t>
            </a:r>
          </a:p>
          <a:p>
            <a:pPr marL="0" indent="279400" defTabSz="266700">
              <a:lnSpc>
                <a:spcPct val="150000"/>
              </a:lnSpc>
              <a:spcAft>
                <a:spcPct val="0"/>
              </a:spcAft>
            </a:pPr>
            <a:endParaRPr lang="zh-CN" altLang="en-US" sz="2400" dirty="0">
              <a:latin typeface="KaiTi" panose="02010609060101010101" pitchFamily="49" charset="-122"/>
              <a:ea typeface="KaiTi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2" name="image165.jpeg">
            <a:extLst>
              <a:ext uri="{FF2B5EF4-FFF2-40B4-BE49-F238E27FC236}">
                <a16:creationId xmlns:a16="http://schemas.microsoft.com/office/drawing/2014/main" id="{B367F6EE-DB78-2FA0-AE61-F79E43AD0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0741" y="1660646"/>
            <a:ext cx="5640070" cy="337458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PS​​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420</Words>
  <Application>Microsoft Macintosh PowerPoint</Application>
  <PresentationFormat>宽屏</PresentationFormat>
  <Paragraphs>49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楷体</vt:lpstr>
      <vt:lpstr>楷体</vt:lpstr>
      <vt:lpstr>微软雅黑</vt:lpstr>
      <vt:lpstr>Arial</vt:lpstr>
      <vt:lpstr>Arial Black</vt:lpstr>
      <vt:lpstr>Calibri</vt:lpstr>
      <vt:lpstr>Wingdings</vt:lpstr>
      <vt:lpstr>WPS​​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F0450</dc:creator>
  <cp:lastModifiedBy>Yuxuan Wu</cp:lastModifiedBy>
  <cp:revision>8</cp:revision>
  <dcterms:created xsi:type="dcterms:W3CDTF">2023-07-11T07:43:00Z</dcterms:created>
  <dcterms:modified xsi:type="dcterms:W3CDTF">2025-07-12T05:53:52Z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2052-12.8.2.17148</vt:lpwstr>
  </property>
  <property fmtid="{D5CDD505-2E9C-101B-9397-08002B2CF9AE}" pid="3" name="ICV">
    <vt:lpwstr>C0F0E8161CF642129E1613BD62D94B52_11</vt:lpwstr>
  </property>
</Properties>
</file>