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2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FFE44B-A2F4-4E71-A38F-4262CC154603}" type="datetimeFigureOut">
              <a:rPr lang="en-US" smtClean="0"/>
              <a:t>3/5/2017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DC275E-AB88-42CA-829A-2AA663F865A0}" type="slidenum">
              <a:rPr lang="en-US" smtClean="0"/>
              <a:t>‹#›</a:t>
            </a:fld>
            <a:endParaRPr lang="en-US"/>
          </a:p>
        </p:txBody>
      </p:sp>
    </p:spTree>
    <p:extLst>
      <p:ext uri="{BB962C8B-B14F-4D97-AF65-F5344CB8AC3E}">
        <p14:creationId xmlns:p14="http://schemas.microsoft.com/office/powerpoint/2010/main" val="4244082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3008" y="299120"/>
            <a:ext cx="7791400" cy="60960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340768"/>
            <a:ext cx="7427168" cy="5369024"/>
          </a:xfrm>
        </p:spPr>
        <p:txBody>
          <a:bodyPr/>
          <a:lstStyle>
            <a:lvl1pPr algn="just">
              <a:defRPr/>
            </a:lvl1pPr>
            <a:lvl2pPr algn="just">
              <a:defRPr/>
            </a:lvl2pPr>
            <a:lvl3pPr algn="just">
              <a:defRPr/>
            </a:lvl3pPr>
            <a:lvl4pPr algn="just">
              <a:defRPr/>
            </a:lvl4pPr>
            <a:lvl5pPr algn="just">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7FC7F68F-61CA-4B08-8406-24BBE3FCC86A}" type="slidenum">
              <a:rPr lang="en-US" altLang="zh-CN">
                <a:solidFill>
                  <a:srgbClr val="000000"/>
                </a:solidFill>
              </a:rPr>
              <a:t>‹#›</a:t>
            </a:fld>
            <a:endParaRPr lang="en-US" altLang="zh-CN">
              <a:solidFill>
                <a:srgbClr val="000000"/>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5F76A655-8C75-45A6-A30A-4F2E1E307B34}" type="slidenum">
              <a:rPr lang="en-US" altLang="zh-CN">
                <a:solidFill>
                  <a:srgbClr val="000000"/>
                </a:solidFill>
              </a:rPr>
              <a:t>‹#›</a:t>
            </a:fld>
            <a:endParaRPr lang="en-US" altLang="zh-CN">
              <a:solidFill>
                <a:srgbClr val="000000"/>
              </a:solidFill>
            </a:endParaRPr>
          </a:p>
        </p:txBody>
      </p:sp>
      <p:sp>
        <p:nvSpPr>
          <p:cNvPr id="7" name="标题 1"/>
          <p:cNvSpPr>
            <a:spLocks noGrp="1"/>
          </p:cNvSpPr>
          <p:nvPr>
            <p:ph type="title"/>
          </p:nvPr>
        </p:nvSpPr>
        <p:spPr>
          <a:xfrm>
            <a:off x="1115616" y="332656"/>
            <a:ext cx="7320136" cy="609600"/>
          </a:xfrm>
        </p:spPr>
        <p:txBody>
          <a:bodyPr/>
          <a:lstStyle/>
          <a:p>
            <a:r>
              <a:rPr lang="zh-CN" altLang="en-US" dirty="0" smtClean="0"/>
              <a:t>单击此处编辑母版标题样式</a:t>
            </a:r>
            <a:endParaRPr lang="zh-CN" altLang="en-US" dirty="0"/>
          </a:p>
        </p:txBody>
      </p:sp>
      <p:sp>
        <p:nvSpPr>
          <p:cNvPr id="8" name="内容占位符 2"/>
          <p:cNvSpPr>
            <a:spLocks noGrp="1"/>
          </p:cNvSpPr>
          <p:nvPr>
            <p:ph idx="1"/>
          </p:nvPr>
        </p:nvSpPr>
        <p:spPr>
          <a:xfrm>
            <a:off x="830660" y="1137568"/>
            <a:ext cx="7643192" cy="5441032"/>
          </a:xfrm>
        </p:spPr>
        <p:txBody>
          <a:bodyPr/>
          <a:lstStyle>
            <a:lvl1pPr algn="just">
              <a:defRPr/>
            </a:lvl1pPr>
            <a:lvl2pPr algn="just">
              <a:defRPr/>
            </a:lvl2pPr>
            <a:lvl3pPr algn="just">
              <a:defRPr/>
            </a:lvl3pPr>
            <a:lvl4pPr algn="just">
              <a:defRPr/>
            </a:lvl4pPr>
            <a:lvl5pPr algn="just">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bg1"/>
                </a:solidFill>
                <a:effectLst>
                  <a:outerShdw blurRad="38100" dist="38100" dir="2700000" algn="tl">
                    <a:srgbClr val="000000">
                      <a:alpha val="43137"/>
                    </a:srgbClr>
                  </a:outerShdw>
                </a:effectLst>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23528" y="1340768"/>
            <a:ext cx="8496944" cy="5040560"/>
          </a:xfrm>
        </p:spPr>
        <p:txBody>
          <a:bodyPr/>
          <a:lstStyle>
            <a:lvl1pPr algn="just">
              <a:lnSpc>
                <a:spcPct val="135000"/>
              </a:lnSpc>
              <a:defRPr/>
            </a:lvl1pPr>
            <a:lvl2pPr algn="just">
              <a:lnSpc>
                <a:spcPct val="135000"/>
              </a:lnSpc>
              <a:defRPr/>
            </a:lvl2pPr>
            <a:lvl3pPr algn="just">
              <a:lnSpc>
                <a:spcPct val="135000"/>
              </a:lnSpc>
              <a:defRPr/>
            </a:lvl3pPr>
            <a:lvl4pPr algn="just">
              <a:lnSpc>
                <a:spcPct val="135000"/>
              </a:lnSpc>
              <a:defRPr/>
            </a:lvl4pPr>
            <a:lvl5pPr algn="just">
              <a:lnSpc>
                <a:spcPct val="135000"/>
              </a:lnSpc>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7"/>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8"/>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9"/>
          <p:cNvSpPr>
            <a:spLocks noGrp="1" noChangeArrowheads="1"/>
          </p:cNvSpPr>
          <p:nvPr>
            <p:ph type="sldNum" sz="quarter" idx="12"/>
          </p:nvPr>
        </p:nvSpPr>
        <p:spPr>
          <a:xfrm>
            <a:off x="6443663" y="6237288"/>
            <a:ext cx="2133600" cy="476250"/>
          </a:xfrm>
        </p:spPr>
        <p:txBody>
          <a:bodyPr/>
          <a:lstStyle>
            <a:lvl1pPr>
              <a:defRPr/>
            </a:lvl1pPr>
          </a:lstStyle>
          <a:p>
            <a:pPr>
              <a:defRPr/>
            </a:pPr>
            <a:fld id="{91E0FD2B-0A3D-4522-86A1-8AAC35647061}"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5554670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2.jpeg"/><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4"/>
          <a:stretch>
            <a:fillRect/>
          </a:stretch>
        </p:blipFill>
        <p:spPr>
          <a:xfrm>
            <a:off x="0" y="-53546"/>
            <a:ext cx="2190476" cy="1780952"/>
          </a:xfrm>
          <a:prstGeom prst="rect">
            <a:avLst/>
          </a:prstGeom>
        </p:spPr>
      </p:pic>
      <p:sp>
        <p:nvSpPr>
          <p:cNvPr id="1028" name="Rectangle 3"/>
          <p:cNvSpPr>
            <a:spLocks noGrp="1" noChangeArrowheads="1"/>
          </p:cNvSpPr>
          <p:nvPr>
            <p:ph type="body" idx="1"/>
          </p:nvPr>
        </p:nvSpPr>
        <p:spPr bwMode="auto">
          <a:xfrm>
            <a:off x="400000" y="1371600"/>
            <a:ext cx="7556376"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381750"/>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fontAlgn="base">
              <a:spcBef>
                <a:spcPct val="0"/>
              </a:spcBef>
              <a:spcAft>
                <a:spcPct val="0"/>
              </a:spcAft>
              <a:defRPr/>
            </a:pPr>
            <a:fld id="{95749DF7-FDCA-4461-AAF9-88DC216206D5}" type="slidenum">
              <a:rPr lang="en-US" altLang="zh-CN">
                <a:solidFill>
                  <a:srgbClr val="000000"/>
                </a:solidFill>
              </a:rPr>
              <a:t>‹#›</a:t>
            </a:fld>
            <a:endParaRPr lang="en-US" altLang="zh-CN">
              <a:solidFill>
                <a:srgbClr val="000000"/>
              </a:solidFill>
            </a:endParaRPr>
          </a:p>
        </p:txBody>
      </p:sp>
      <p:sp>
        <p:nvSpPr>
          <p:cNvPr id="1034" name="Rectangle 2"/>
          <p:cNvSpPr>
            <a:spLocks noGrp="1" noChangeArrowheads="1"/>
          </p:cNvSpPr>
          <p:nvPr>
            <p:ph type="title"/>
          </p:nvPr>
        </p:nvSpPr>
        <p:spPr bwMode="auto">
          <a:xfrm>
            <a:off x="1295400" y="354227"/>
            <a:ext cx="7215336"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dirty="0" smtClean="0"/>
              <a:t>单击此处编辑母版标题样式</a:t>
            </a:r>
          </a:p>
        </p:txBody>
      </p:sp>
      <p:pic>
        <p:nvPicPr>
          <p:cNvPr id="1049" name="Picture 25" descr="LOGO"/>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333864" y="6442075"/>
            <a:ext cx="2590800" cy="3556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600" b="1">
          <a:solidFill>
            <a:srgbClr val="3366FF"/>
          </a:solidFill>
          <a:latin typeface="Arial" charset="0"/>
          <a:ea typeface="华文中宋" pitchFamily="2" charset="-122"/>
        </a:defRPr>
      </a:lvl2pPr>
      <a:lvl3pPr algn="l" rtl="0" eaLnBrk="0" fontAlgn="base" hangingPunct="0">
        <a:spcBef>
          <a:spcPct val="0"/>
        </a:spcBef>
        <a:spcAft>
          <a:spcPct val="0"/>
        </a:spcAft>
        <a:defRPr sz="2600" b="1">
          <a:solidFill>
            <a:srgbClr val="3366FF"/>
          </a:solidFill>
          <a:latin typeface="Arial" charset="0"/>
          <a:ea typeface="华文中宋" pitchFamily="2" charset="-122"/>
        </a:defRPr>
      </a:lvl3pPr>
      <a:lvl4pPr algn="l" rtl="0" eaLnBrk="0" fontAlgn="base" hangingPunct="0">
        <a:spcBef>
          <a:spcPct val="0"/>
        </a:spcBef>
        <a:spcAft>
          <a:spcPct val="0"/>
        </a:spcAft>
        <a:defRPr sz="2600" b="1">
          <a:solidFill>
            <a:srgbClr val="3366FF"/>
          </a:solidFill>
          <a:latin typeface="Arial" charset="0"/>
          <a:ea typeface="华文中宋" pitchFamily="2" charset="-122"/>
        </a:defRPr>
      </a:lvl4pPr>
      <a:lvl5pPr algn="l" rtl="0" eaLnBrk="0" fontAlgn="base" hangingPunct="0">
        <a:spcBef>
          <a:spcPct val="0"/>
        </a:spcBef>
        <a:spcAft>
          <a:spcPct val="0"/>
        </a:spcAft>
        <a:defRPr sz="2600" b="1">
          <a:solidFill>
            <a:srgbClr val="3366FF"/>
          </a:solidFill>
          <a:latin typeface="Arial" charset="0"/>
          <a:ea typeface="华文中宋" pitchFamily="2" charset="-122"/>
        </a:defRPr>
      </a:lvl5pPr>
      <a:lvl6pPr marL="457200" algn="l" rtl="0" fontAlgn="base">
        <a:spcBef>
          <a:spcPct val="0"/>
        </a:spcBef>
        <a:spcAft>
          <a:spcPct val="0"/>
        </a:spcAft>
        <a:defRPr sz="3200" b="1">
          <a:solidFill>
            <a:schemeClr val="tx2"/>
          </a:solidFill>
          <a:latin typeface="Arial" charset="0"/>
          <a:ea typeface="华文中宋" pitchFamily="2" charset="-122"/>
        </a:defRPr>
      </a:lvl6pPr>
      <a:lvl7pPr marL="914400" algn="l" rtl="0" fontAlgn="base">
        <a:spcBef>
          <a:spcPct val="0"/>
        </a:spcBef>
        <a:spcAft>
          <a:spcPct val="0"/>
        </a:spcAft>
        <a:defRPr sz="3200" b="1">
          <a:solidFill>
            <a:schemeClr val="tx2"/>
          </a:solidFill>
          <a:latin typeface="Arial" charset="0"/>
          <a:ea typeface="华文中宋" pitchFamily="2" charset="-122"/>
        </a:defRPr>
      </a:lvl7pPr>
      <a:lvl8pPr marL="1371600" algn="l" rtl="0" fontAlgn="base">
        <a:spcBef>
          <a:spcPct val="0"/>
        </a:spcBef>
        <a:spcAft>
          <a:spcPct val="0"/>
        </a:spcAft>
        <a:defRPr sz="3200" b="1">
          <a:solidFill>
            <a:schemeClr val="tx2"/>
          </a:solidFill>
          <a:latin typeface="Arial" charset="0"/>
          <a:ea typeface="华文中宋" pitchFamily="2" charset="-122"/>
        </a:defRPr>
      </a:lvl8pPr>
      <a:lvl9pPr marL="1828800" algn="l" rtl="0" fontAlgn="base">
        <a:spcBef>
          <a:spcPct val="0"/>
        </a:spcBef>
        <a:spcAft>
          <a:spcPct val="0"/>
        </a:spcAft>
        <a:defRPr sz="3200" b="1">
          <a:solidFill>
            <a:schemeClr val="tx2"/>
          </a:solidFill>
          <a:latin typeface="Arial" charset="0"/>
          <a:ea typeface="华文中宋" pitchFamily="2" charset="-122"/>
        </a:defRPr>
      </a:lvl9pPr>
    </p:titleStyle>
    <p:bodyStyle>
      <a:lvl1pPr marL="342900" indent="-342900" algn="l" rtl="0" eaLnBrk="0" fontAlgn="base" hangingPunct="0">
        <a:lnSpc>
          <a:spcPct val="135000"/>
        </a:lnSpc>
        <a:spcBef>
          <a:spcPct val="25000"/>
        </a:spcBef>
        <a:spcAft>
          <a:spcPct val="20000"/>
        </a:spcAft>
        <a:buFont typeface="Wingdings" pitchFamily="2" charset="2"/>
        <a:buChar char="Ø"/>
        <a:defRPr>
          <a:solidFill>
            <a:schemeClr val="tx1"/>
          </a:solidFill>
          <a:latin typeface="+mn-lt"/>
          <a:ea typeface="+mn-ea"/>
          <a:cs typeface="+mn-cs"/>
        </a:defRPr>
      </a:lvl1pPr>
      <a:lvl2pPr marL="742950" indent="-285750" algn="l" rtl="0" eaLnBrk="0" fontAlgn="base" hangingPunct="0">
        <a:lnSpc>
          <a:spcPct val="135000"/>
        </a:lnSpc>
        <a:spcBef>
          <a:spcPct val="25000"/>
        </a:spcBef>
        <a:spcAft>
          <a:spcPct val="20000"/>
        </a:spcAft>
        <a:buChar char="–"/>
        <a:defRPr>
          <a:solidFill>
            <a:schemeClr val="tx1"/>
          </a:solidFill>
          <a:latin typeface="+mn-lt"/>
          <a:ea typeface="+mn-ea"/>
        </a:defRPr>
      </a:lvl2pPr>
      <a:lvl3pPr marL="1143000" indent="-228600" algn="l" rtl="0" eaLnBrk="0" fontAlgn="base" hangingPunct="0">
        <a:lnSpc>
          <a:spcPct val="135000"/>
        </a:lnSpc>
        <a:spcBef>
          <a:spcPct val="25000"/>
        </a:spcBef>
        <a:spcAft>
          <a:spcPct val="20000"/>
        </a:spcAft>
        <a:buChar char="•"/>
        <a:defRPr>
          <a:solidFill>
            <a:schemeClr val="tx1"/>
          </a:solidFill>
          <a:latin typeface="+mn-lt"/>
          <a:ea typeface="+mn-ea"/>
        </a:defRPr>
      </a:lvl3pPr>
      <a:lvl4pPr marL="1600200" indent="-228600" algn="l" rtl="0" eaLnBrk="0" fontAlgn="base" hangingPunct="0">
        <a:lnSpc>
          <a:spcPct val="135000"/>
        </a:lnSpc>
        <a:spcBef>
          <a:spcPct val="25000"/>
        </a:spcBef>
        <a:spcAft>
          <a:spcPct val="20000"/>
        </a:spcAft>
        <a:buChar char="–"/>
        <a:defRPr>
          <a:solidFill>
            <a:schemeClr val="tx1"/>
          </a:solidFill>
          <a:latin typeface="+mn-lt"/>
          <a:ea typeface="+mn-ea"/>
        </a:defRPr>
      </a:lvl4pPr>
      <a:lvl5pPr marL="2057400" indent="-228600" algn="l" rtl="0" eaLnBrk="0" fontAlgn="base" hangingPunct="0">
        <a:lnSpc>
          <a:spcPct val="135000"/>
        </a:lnSpc>
        <a:spcBef>
          <a:spcPct val="25000"/>
        </a:spcBef>
        <a:spcAft>
          <a:spcPct val="20000"/>
        </a:spcAft>
        <a:buChar char="»"/>
        <a:defRPr>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6" name="组合 5"/>
          <p:cNvGrpSpPr/>
          <p:nvPr userDrawn="1"/>
        </p:nvGrpSpPr>
        <p:grpSpPr>
          <a:xfrm>
            <a:off x="0" y="1"/>
            <a:ext cx="9144000" cy="1068464"/>
            <a:chOff x="0" y="1"/>
            <a:chExt cx="9144000" cy="1068464"/>
          </a:xfrm>
        </p:grpSpPr>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1639" y="15730"/>
              <a:ext cx="7812361" cy="1052735"/>
            </a:xfrm>
            <a:prstGeom prst="rect">
              <a:avLst/>
            </a:prstGeom>
          </p:spPr>
        </p:pic>
        <p:pic>
          <p:nvPicPr>
            <p:cNvPr id="11" name="Picture 2"/>
            <p:cNvPicPr>
              <a:picLocks noChangeAspect="1" noChangeArrowheads="1"/>
            </p:cNvPicPr>
            <p:nvPr/>
          </p:nvPicPr>
          <p:blipFill>
            <a:blip r:embed="rId4" cstate="print"/>
            <a:srcRect/>
            <a:stretch>
              <a:fillRect/>
            </a:stretch>
          </p:blipFill>
          <p:spPr bwMode="auto">
            <a:xfrm>
              <a:off x="0" y="1"/>
              <a:ext cx="1331640" cy="1052736"/>
            </a:xfrm>
            <a:prstGeom prst="rect">
              <a:avLst/>
            </a:prstGeom>
            <a:noFill/>
            <a:ln w="9525">
              <a:noFill/>
              <a:miter lim="800000"/>
              <a:headEnd/>
              <a:tailEnd/>
            </a:ln>
          </p:spPr>
        </p:pic>
      </p:grpSp>
      <p:sp>
        <p:nvSpPr>
          <p:cNvPr id="1026" name="Rectangle 5"/>
          <p:cNvSpPr>
            <a:spLocks noGrp="1" noChangeArrowheads="1"/>
          </p:cNvSpPr>
          <p:nvPr>
            <p:ph type="title"/>
          </p:nvPr>
        </p:nvSpPr>
        <p:spPr bwMode="auto">
          <a:xfrm>
            <a:off x="1331640" y="346300"/>
            <a:ext cx="7497762"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27" name="Rectangle 6"/>
          <p:cNvSpPr>
            <a:spLocks noGrp="1" noChangeArrowheads="1"/>
          </p:cNvSpPr>
          <p:nvPr>
            <p:ph type="body" idx="1"/>
          </p:nvPr>
        </p:nvSpPr>
        <p:spPr bwMode="auto">
          <a:xfrm>
            <a:off x="323850" y="1270000"/>
            <a:ext cx="8280400"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1" name="Rectangle 7"/>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2" name="Rectangle 8"/>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3" name="Rectangle 9"/>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fontAlgn="base">
              <a:spcBef>
                <a:spcPct val="0"/>
              </a:spcBef>
              <a:spcAft>
                <a:spcPct val="0"/>
              </a:spcAft>
              <a:defRPr/>
            </a:pPr>
            <a:fld id="{A7F89BE6-BB91-4137-ACFE-16E9194B9FFD}"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pic>
        <p:nvPicPr>
          <p:cNvPr id="2" name="Picture 10" descr="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948264" y="6525344"/>
            <a:ext cx="2160811"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052949356"/>
      </p:ext>
    </p:extLst>
  </p:cSld>
  <p:clrMap bg1="lt1" tx1="dk1" bg2="lt2" tx2="dk2" accent1="accent1" accent2="accent2" accent3="accent3" accent4="accent4" accent5="accent5" accent6="accent6" hlink="hlink" folHlink="folHlink"/>
  <p:sldLayoutIdLst>
    <p:sldLayoutId id="2147483652" r:id="rId1"/>
  </p:sldLayoutIdLst>
  <p:txStyles>
    <p:titleStyle>
      <a:lvl1pPr algn="l" rtl="0" eaLnBrk="0" fontAlgn="base" hangingPunct="0">
        <a:spcBef>
          <a:spcPct val="0"/>
        </a:spcBef>
        <a:spcAft>
          <a:spcPct val="0"/>
        </a:spcAft>
        <a:defRPr sz="2300" b="1">
          <a:solidFill>
            <a:schemeClr val="bg1"/>
          </a:solidFill>
          <a:effectLst>
            <a:outerShdw blurRad="38100" dist="38100" dir="2700000" algn="tl">
              <a:srgbClr val="000000">
                <a:alpha val="43137"/>
              </a:srgbClr>
            </a:outerShdw>
          </a:effectLst>
          <a:latin typeface="华文细黑" pitchFamily="2" charset="-122"/>
          <a:ea typeface="华文细黑" pitchFamily="2" charset="-122"/>
          <a:cs typeface="+mj-cs"/>
        </a:defRPr>
      </a:lvl1pPr>
      <a:lvl2pPr algn="l" rtl="0" eaLnBrk="0" fontAlgn="base" hangingPunct="0">
        <a:spcBef>
          <a:spcPct val="0"/>
        </a:spcBef>
        <a:spcAft>
          <a:spcPct val="0"/>
        </a:spcAft>
        <a:defRPr sz="2400" b="1">
          <a:solidFill>
            <a:srgbClr val="FFFF00"/>
          </a:solidFill>
          <a:latin typeface="Arial" pitchFamily="34" charset="0"/>
          <a:ea typeface="GungsuhChe" pitchFamily="49" charset="-127"/>
        </a:defRPr>
      </a:lvl2pPr>
      <a:lvl3pPr algn="l" rtl="0" eaLnBrk="0" fontAlgn="base" hangingPunct="0">
        <a:spcBef>
          <a:spcPct val="0"/>
        </a:spcBef>
        <a:spcAft>
          <a:spcPct val="0"/>
        </a:spcAft>
        <a:defRPr sz="2400" b="1">
          <a:solidFill>
            <a:srgbClr val="FFFF00"/>
          </a:solidFill>
          <a:latin typeface="Arial" pitchFamily="34" charset="0"/>
          <a:ea typeface="GungsuhChe" pitchFamily="49" charset="-127"/>
        </a:defRPr>
      </a:lvl3pPr>
      <a:lvl4pPr algn="l" rtl="0" eaLnBrk="0" fontAlgn="base" hangingPunct="0">
        <a:spcBef>
          <a:spcPct val="0"/>
        </a:spcBef>
        <a:spcAft>
          <a:spcPct val="0"/>
        </a:spcAft>
        <a:defRPr sz="2400" b="1">
          <a:solidFill>
            <a:srgbClr val="FFFF00"/>
          </a:solidFill>
          <a:latin typeface="Arial" pitchFamily="34" charset="0"/>
          <a:ea typeface="GungsuhChe" pitchFamily="49" charset="-127"/>
        </a:defRPr>
      </a:lvl4pPr>
      <a:lvl5pPr algn="l" rtl="0" eaLnBrk="0" fontAlgn="base" hangingPunct="0">
        <a:spcBef>
          <a:spcPct val="0"/>
        </a:spcBef>
        <a:spcAft>
          <a:spcPct val="0"/>
        </a:spcAft>
        <a:defRPr sz="2400" b="1">
          <a:solidFill>
            <a:srgbClr val="FFFF00"/>
          </a:solidFill>
          <a:latin typeface="Arial" pitchFamily="34" charset="0"/>
          <a:ea typeface="GungsuhChe" pitchFamily="49" charset="-127"/>
        </a:defRPr>
      </a:lvl5pPr>
      <a:lvl6pPr marL="457200" algn="l" rtl="0" fontAlgn="base">
        <a:spcBef>
          <a:spcPct val="0"/>
        </a:spcBef>
        <a:spcAft>
          <a:spcPct val="0"/>
        </a:spcAft>
        <a:defRPr sz="2400" b="1">
          <a:solidFill>
            <a:srgbClr val="FFFF00"/>
          </a:solidFill>
          <a:latin typeface="Arial" pitchFamily="34" charset="0"/>
          <a:ea typeface="GungsuhChe" pitchFamily="49" charset="-127"/>
        </a:defRPr>
      </a:lvl6pPr>
      <a:lvl7pPr marL="914400" algn="l" rtl="0" fontAlgn="base">
        <a:spcBef>
          <a:spcPct val="0"/>
        </a:spcBef>
        <a:spcAft>
          <a:spcPct val="0"/>
        </a:spcAft>
        <a:defRPr sz="2400" b="1">
          <a:solidFill>
            <a:srgbClr val="FFFF00"/>
          </a:solidFill>
          <a:latin typeface="Arial" pitchFamily="34" charset="0"/>
          <a:ea typeface="GungsuhChe" pitchFamily="49" charset="-127"/>
        </a:defRPr>
      </a:lvl7pPr>
      <a:lvl8pPr marL="1371600" algn="l" rtl="0" fontAlgn="base">
        <a:spcBef>
          <a:spcPct val="0"/>
        </a:spcBef>
        <a:spcAft>
          <a:spcPct val="0"/>
        </a:spcAft>
        <a:defRPr sz="2400" b="1">
          <a:solidFill>
            <a:srgbClr val="FFFF00"/>
          </a:solidFill>
          <a:latin typeface="Arial" pitchFamily="34" charset="0"/>
          <a:ea typeface="GungsuhChe" pitchFamily="49" charset="-127"/>
        </a:defRPr>
      </a:lvl8pPr>
      <a:lvl9pPr marL="1828800" algn="l" rtl="0" fontAlgn="base">
        <a:spcBef>
          <a:spcPct val="0"/>
        </a:spcBef>
        <a:spcAft>
          <a:spcPct val="0"/>
        </a:spcAft>
        <a:defRPr sz="2400" b="1">
          <a:solidFill>
            <a:srgbClr val="FFFF00"/>
          </a:solidFill>
          <a:latin typeface="Arial" pitchFamily="34" charset="0"/>
          <a:ea typeface="GungsuhChe" pitchFamily="49" charset="-127"/>
        </a:defRPr>
      </a:lvl9pPr>
    </p:titleStyle>
    <p:bodyStyle>
      <a:lvl1pPr marL="342900" indent="-342900" algn="l" rtl="0" eaLnBrk="0" fontAlgn="base" hangingPunct="0">
        <a:lnSpc>
          <a:spcPct val="125000"/>
        </a:lnSpc>
        <a:spcBef>
          <a:spcPct val="20000"/>
        </a:spcBef>
        <a:spcAft>
          <a:spcPct val="0"/>
        </a:spcAft>
        <a:buChar char="•"/>
        <a:defRPr>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a:solidFill>
            <a:schemeClr val="tx1"/>
          </a:solidFill>
          <a:latin typeface="+mn-lt"/>
          <a:ea typeface="+mn-ea"/>
        </a:defRPr>
      </a:lvl2pPr>
      <a:lvl3pPr marL="1143000" indent="-228600" algn="l" rtl="0" eaLnBrk="0" fontAlgn="base" hangingPunct="0">
        <a:lnSpc>
          <a:spcPct val="125000"/>
        </a:lnSpc>
        <a:spcBef>
          <a:spcPct val="20000"/>
        </a:spcBef>
        <a:spcAft>
          <a:spcPct val="0"/>
        </a:spcAft>
        <a:buChar char="•"/>
        <a:defRPr>
          <a:solidFill>
            <a:schemeClr val="tx1"/>
          </a:solidFill>
          <a:latin typeface="+mn-lt"/>
          <a:ea typeface="+mn-ea"/>
        </a:defRPr>
      </a:lvl3pPr>
      <a:lvl4pPr marL="1600200" indent="-228600" algn="l" rtl="0" eaLnBrk="0" fontAlgn="base" hangingPunct="0">
        <a:lnSpc>
          <a:spcPct val="125000"/>
        </a:lnSpc>
        <a:spcBef>
          <a:spcPct val="20000"/>
        </a:spcBef>
        <a:spcAft>
          <a:spcPct val="0"/>
        </a:spcAft>
        <a:buChar char="–"/>
        <a:defRPr>
          <a:solidFill>
            <a:schemeClr val="tx1"/>
          </a:solidFill>
          <a:latin typeface="+mn-lt"/>
          <a:ea typeface="+mn-ea"/>
        </a:defRPr>
      </a:lvl4pPr>
      <a:lvl5pPr marL="2057400" indent="-228600" algn="l" rtl="0" eaLnBrk="0" fontAlgn="base" hangingPunct="0">
        <a:lnSpc>
          <a:spcPct val="125000"/>
        </a:lnSpc>
        <a:spcBef>
          <a:spcPct val="20000"/>
        </a:spcBef>
        <a:spcAft>
          <a:spcPct val="0"/>
        </a:spcAft>
        <a:buChar char="»"/>
        <a:defRPr>
          <a:solidFill>
            <a:schemeClr val="tx1"/>
          </a:solidFill>
          <a:latin typeface="+mn-lt"/>
          <a:ea typeface="+mn-ea"/>
        </a:defRPr>
      </a:lvl5pPr>
      <a:lvl6pPr marL="2514600" indent="-228600" algn="l" rtl="0" fontAlgn="base">
        <a:lnSpc>
          <a:spcPct val="125000"/>
        </a:lnSpc>
        <a:spcBef>
          <a:spcPct val="20000"/>
        </a:spcBef>
        <a:spcAft>
          <a:spcPct val="0"/>
        </a:spcAft>
        <a:buChar char="»"/>
        <a:defRPr>
          <a:solidFill>
            <a:schemeClr val="tx1"/>
          </a:solidFill>
          <a:latin typeface="+mn-lt"/>
          <a:ea typeface="+mn-ea"/>
        </a:defRPr>
      </a:lvl6pPr>
      <a:lvl7pPr marL="2971800" indent="-228600" algn="l" rtl="0" fontAlgn="base">
        <a:lnSpc>
          <a:spcPct val="125000"/>
        </a:lnSpc>
        <a:spcBef>
          <a:spcPct val="20000"/>
        </a:spcBef>
        <a:spcAft>
          <a:spcPct val="0"/>
        </a:spcAft>
        <a:buChar char="»"/>
        <a:defRPr>
          <a:solidFill>
            <a:schemeClr val="tx1"/>
          </a:solidFill>
          <a:latin typeface="+mn-lt"/>
          <a:ea typeface="+mn-ea"/>
        </a:defRPr>
      </a:lvl7pPr>
      <a:lvl8pPr marL="3429000" indent="-228600" algn="l" rtl="0" fontAlgn="base">
        <a:lnSpc>
          <a:spcPct val="125000"/>
        </a:lnSpc>
        <a:spcBef>
          <a:spcPct val="20000"/>
        </a:spcBef>
        <a:spcAft>
          <a:spcPct val="0"/>
        </a:spcAft>
        <a:buChar char="»"/>
        <a:defRPr>
          <a:solidFill>
            <a:schemeClr val="tx1"/>
          </a:solidFill>
          <a:latin typeface="+mn-lt"/>
          <a:ea typeface="+mn-ea"/>
        </a:defRPr>
      </a:lvl8pPr>
      <a:lvl9pPr marL="3886200" indent="-228600" algn="l" rtl="0" fontAlgn="base">
        <a:lnSpc>
          <a:spcPct val="125000"/>
        </a:lnSpc>
        <a:spcBef>
          <a:spcPct val="20000"/>
        </a:spcBef>
        <a:spcAft>
          <a:spcPct val="0"/>
        </a:spcAft>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779" y="3759"/>
            <a:ext cx="9186544" cy="6854242"/>
            <a:chOff x="-14779" y="3759"/>
            <a:chExt cx="9186544" cy="6854242"/>
          </a:xfrm>
        </p:grpSpPr>
        <p:grpSp>
          <p:nvGrpSpPr>
            <p:cNvPr id="7" name="组合 6"/>
            <p:cNvGrpSpPr/>
            <p:nvPr/>
          </p:nvGrpSpPr>
          <p:grpSpPr>
            <a:xfrm>
              <a:off x="-14779" y="3759"/>
              <a:ext cx="9186544" cy="4793393"/>
              <a:chOff x="0" y="-1"/>
              <a:chExt cx="9144000" cy="6832687"/>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6832687"/>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2" y="4581129"/>
                <a:ext cx="4176464" cy="1656184"/>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4208" y="6254934"/>
                <a:ext cx="2088232" cy="50482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7017" y="4725144"/>
                <a:ext cx="942975" cy="936104"/>
              </a:xfrm>
              <a:prstGeom prst="rect">
                <a:avLst/>
              </a:prstGeom>
            </p:spPr>
          </p:pic>
        </p:grpSp>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779" y="3217599"/>
              <a:ext cx="9171765" cy="3640402"/>
            </a:xfrm>
            <a:prstGeom prst="rect">
              <a:avLst/>
            </a:prstGeom>
          </p:spPr>
        </p:pic>
      </p:grpSp>
      <p:sp>
        <p:nvSpPr>
          <p:cNvPr id="8" name="Text Box 10"/>
          <p:cNvSpPr txBox="1">
            <a:spLocks noChangeArrowheads="1"/>
          </p:cNvSpPr>
          <p:nvPr/>
        </p:nvSpPr>
        <p:spPr bwMode="auto">
          <a:xfrm>
            <a:off x="222393" y="3573016"/>
            <a:ext cx="871220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base" hangingPunct="1">
              <a:spcBef>
                <a:spcPct val="50000"/>
              </a:spcBef>
              <a:spcAft>
                <a:spcPct val="0"/>
              </a:spcAft>
            </a:pPr>
            <a:r>
              <a:rPr lang="zh-CN" altLang="en-US" sz="36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第八章　海上运输货物保险</a:t>
            </a:r>
            <a:r>
              <a:rPr lang="zh-CN" altLang="en-US" sz="3600" b="1"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与</a:t>
            </a:r>
            <a:endParaRPr lang="en-US" altLang="zh-CN" sz="3600" b="1"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eaLnBrk="1" fontAlgn="base" hangingPunct="1">
              <a:spcBef>
                <a:spcPct val="50000"/>
              </a:spcBef>
              <a:spcAft>
                <a:spcPct val="0"/>
              </a:spcAft>
            </a:pPr>
            <a:r>
              <a:rPr lang="en-US" altLang="zh-CN" sz="36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en-US" altLang="zh-CN" sz="3600" b="1"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3600" b="1"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海上</a:t>
            </a:r>
            <a:r>
              <a:rPr lang="zh-CN" altLang="en-US" sz="36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货物运输合同法规</a:t>
            </a:r>
            <a:endParaRPr lang="zh-CN" altLang="zh-CN" sz="36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090014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国际公约规定的承运人责任</a:t>
            </a:r>
            <a:endParaRPr lang="zh-CN" altLang="en-US" b="0"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四、《鹿特丹规则》中承运人的责任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承运人责任期间的变化</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承运人责任基础与免责的变化</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承运人赔偿责任限制提高</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货物索赔举证责任的变化</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货物迟延交付的规定</a:t>
            </a:r>
          </a:p>
          <a:p>
            <a:endParaRPr lang="zh-CN" altLang="en-US" dirty="0"/>
          </a:p>
        </p:txBody>
      </p:sp>
    </p:spTree>
    <p:extLst>
      <p:ext uri="{BB962C8B-B14F-4D97-AF65-F5344CB8AC3E}">
        <p14:creationId xmlns:p14="http://schemas.microsoft.com/office/powerpoint/2010/main" val="26291637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我国《海商法》规定的承运人责</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一、保留了《海牙规则》的不完全过失责任制</a:t>
            </a:r>
          </a:p>
          <a:p>
            <a:r>
              <a:rPr lang="zh-CN" altLang="zh-CN" dirty="0"/>
              <a:t>我国《海商法》规定承运人在海上货物运输合同下的义务主要有三项</a:t>
            </a:r>
            <a:r>
              <a:rPr lang="en-US" altLang="zh-CN" dirty="0"/>
              <a:t>:</a:t>
            </a:r>
            <a:r>
              <a:rPr lang="zh-CN" altLang="zh-CN" dirty="0"/>
              <a:t>使船舶适航</a:t>
            </a:r>
            <a:r>
              <a:rPr lang="en-US" altLang="zh-CN" dirty="0"/>
              <a:t>;</a:t>
            </a:r>
            <a:r>
              <a:rPr lang="zh-CN" altLang="zh-CN" dirty="0"/>
              <a:t>管理货物</a:t>
            </a:r>
            <a:r>
              <a:rPr lang="en-US" altLang="zh-CN" dirty="0"/>
              <a:t>;</a:t>
            </a:r>
            <a:r>
              <a:rPr lang="zh-CN" altLang="zh-CN" dirty="0"/>
              <a:t>不得进行不合理绕航</a:t>
            </a:r>
            <a:r>
              <a:rPr lang="zh-CN" altLang="zh-CN" dirty="0" smtClean="0"/>
              <a:t>。</a:t>
            </a:r>
            <a:endParaRPr lang="en-US" altLang="zh-CN" dirty="0" smtClean="0"/>
          </a:p>
          <a:p>
            <a:r>
              <a:rPr lang="zh-CN" altLang="zh-CN" dirty="0" smtClean="0"/>
              <a:t>并且</a:t>
            </a:r>
            <a:r>
              <a:rPr lang="zh-CN" altLang="zh-CN" dirty="0"/>
              <a:t>规定了类似《海牙规则》的承运人对在责任期间发生的货物灭失或损坏不负赔偿责任的具体事项</a:t>
            </a:r>
            <a:r>
              <a:rPr lang="en-US" altLang="zh-CN" dirty="0"/>
              <a:t>,</a:t>
            </a:r>
            <a:r>
              <a:rPr lang="zh-CN" altLang="zh-CN" dirty="0"/>
              <a:t>如航海过失与管船过失免责</a:t>
            </a:r>
            <a:r>
              <a:rPr lang="en-US" altLang="zh-CN" dirty="0"/>
              <a:t>,</a:t>
            </a:r>
            <a:r>
              <a:rPr lang="zh-CN" altLang="zh-CN" dirty="0"/>
              <a:t>火灾、天灾、战争、罢工等免责。因而可以说我国《海商法》对于承运人基本义务的规定延续了《海牙规则》的原则。</a:t>
            </a:r>
          </a:p>
          <a:p>
            <a:endParaRPr lang="zh-CN" altLang="en-US" dirty="0"/>
          </a:p>
        </p:txBody>
      </p:sp>
    </p:spTree>
    <p:extLst>
      <p:ext uri="{BB962C8B-B14F-4D97-AF65-F5344CB8AC3E}">
        <p14:creationId xmlns:p14="http://schemas.microsoft.com/office/powerpoint/2010/main" val="18014688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我国《海商法》规定的承运人责</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二、扩展了集装箱运输的责任期间</a:t>
            </a:r>
          </a:p>
          <a:p>
            <a:r>
              <a:rPr lang="zh-CN" altLang="zh-CN" dirty="0"/>
              <a:t>关于承运人对海运货物的责任期间</a:t>
            </a:r>
            <a:r>
              <a:rPr lang="en-US" altLang="zh-CN" dirty="0"/>
              <a:t>,</a:t>
            </a:r>
            <a:r>
              <a:rPr lang="zh-CN" altLang="zh-CN" dirty="0"/>
              <a:t>我国《海商法》分两种情形做了规定</a:t>
            </a:r>
            <a:r>
              <a:rPr lang="zh-CN" altLang="zh-CN" dirty="0" smtClean="0"/>
              <a:t>。</a:t>
            </a:r>
            <a:endParaRPr lang="en-US" altLang="zh-CN" dirty="0" smtClean="0"/>
          </a:p>
          <a:p>
            <a:r>
              <a:rPr lang="zh-CN" altLang="zh-CN" dirty="0" smtClean="0"/>
              <a:t>对于</a:t>
            </a:r>
            <a:r>
              <a:rPr lang="zh-CN" altLang="zh-CN" dirty="0"/>
              <a:t>非集装箱装运货物的责任期间</a:t>
            </a:r>
            <a:r>
              <a:rPr lang="en-US" altLang="zh-CN" dirty="0"/>
              <a:t>,</a:t>
            </a:r>
            <a:r>
              <a:rPr lang="zh-CN" altLang="zh-CN" dirty="0"/>
              <a:t>是指从装船至卸船</a:t>
            </a:r>
            <a:r>
              <a:rPr lang="en-US" altLang="zh-CN" dirty="0"/>
              <a:t>,</a:t>
            </a:r>
            <a:r>
              <a:rPr lang="zh-CN" altLang="zh-CN" dirty="0"/>
              <a:t>承运人掌管货物的全部期间</a:t>
            </a:r>
            <a:r>
              <a:rPr lang="en-US" altLang="zh-CN" dirty="0"/>
              <a:t>;</a:t>
            </a:r>
            <a:r>
              <a:rPr lang="zh-CN" altLang="zh-CN" dirty="0"/>
              <a:t>而对于集装箱装运货物的责任期间</a:t>
            </a:r>
            <a:r>
              <a:rPr lang="en-US" altLang="zh-CN" dirty="0"/>
              <a:t>,</a:t>
            </a:r>
            <a:r>
              <a:rPr lang="zh-CN" altLang="zh-CN" dirty="0"/>
              <a:t>扩展到从装货港接收货物时起至卸货港交付货物时止</a:t>
            </a:r>
            <a:r>
              <a:rPr lang="en-US" altLang="zh-CN" dirty="0"/>
              <a:t>,</a:t>
            </a:r>
            <a:r>
              <a:rPr lang="zh-CN" altLang="zh-CN" dirty="0"/>
              <a:t>货物处于承运人掌管之下的全部期间。这一规定适应了集装箱运输的要求。</a:t>
            </a:r>
          </a:p>
          <a:p>
            <a:endParaRPr lang="zh-CN" altLang="en-US" dirty="0"/>
          </a:p>
        </p:txBody>
      </p:sp>
    </p:spTree>
    <p:extLst>
      <p:ext uri="{BB962C8B-B14F-4D97-AF65-F5344CB8AC3E}">
        <p14:creationId xmlns:p14="http://schemas.microsoft.com/office/powerpoint/2010/main" val="18988697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我国《海商法》规定的承运人责</a:t>
            </a:r>
            <a:endParaRPr lang="zh-CN" altLang="en-US" dirty="0"/>
          </a:p>
        </p:txBody>
      </p:sp>
      <p:sp>
        <p:nvSpPr>
          <p:cNvPr id="3" name="内容占位符 2"/>
          <p:cNvSpPr>
            <a:spLocks noGrp="1"/>
          </p:cNvSpPr>
          <p:nvPr>
            <p:ph idx="1"/>
          </p:nvPr>
        </p:nvSpPr>
        <p:spPr>
          <a:xfrm>
            <a:off x="323528" y="1340768"/>
            <a:ext cx="8352928" cy="5040560"/>
          </a:xfrm>
        </p:spPr>
        <p:txBody>
          <a:bodyPr/>
          <a:lstStyle/>
          <a:p>
            <a:pPr marL="0" indent="0">
              <a:buNone/>
            </a:pPr>
            <a:r>
              <a:rPr lang="zh-CN" altLang="zh-CN" sz="2600" b="1" dirty="0">
                <a:latin typeface="黑体" panose="02010609060101010101" pitchFamily="49" charset="-122"/>
                <a:ea typeface="黑体" panose="02010609060101010101" pitchFamily="49" charset="-122"/>
              </a:rPr>
              <a:t>三、增加了有关延迟交付责任的规定</a:t>
            </a:r>
          </a:p>
          <a:p>
            <a:r>
              <a:rPr lang="zh-CN" altLang="zh-CN" dirty="0"/>
              <a:t>我国《海商法》增加了有关延迟交付责任的规定</a:t>
            </a:r>
            <a:r>
              <a:rPr lang="en-US" altLang="zh-CN" dirty="0"/>
              <a:t>,</a:t>
            </a:r>
            <a:r>
              <a:rPr lang="zh-CN" altLang="zh-CN" dirty="0"/>
              <a:t>货物未能在明确约定的时间内、在约定的卸货港交付</a:t>
            </a:r>
            <a:r>
              <a:rPr lang="en-US" altLang="zh-CN" dirty="0"/>
              <a:t>,</a:t>
            </a:r>
            <a:r>
              <a:rPr lang="zh-CN" altLang="zh-CN" dirty="0"/>
              <a:t>为延迟交付。除《海商法》规定的承运人不负赔偿责任的情形外</a:t>
            </a:r>
            <a:r>
              <a:rPr lang="en-US" altLang="zh-CN" dirty="0"/>
              <a:t>,</a:t>
            </a:r>
            <a:r>
              <a:rPr lang="zh-CN" altLang="zh-CN" dirty="0"/>
              <a:t>承运人对因其过失致使货物延迟交付造成的灭失或损坏应负赔偿责任</a:t>
            </a:r>
            <a:r>
              <a:rPr lang="en-US" altLang="zh-CN" dirty="0"/>
              <a:t>;</a:t>
            </a:r>
            <a:r>
              <a:rPr lang="zh-CN" altLang="zh-CN" dirty="0"/>
              <a:t>承运人对延迟交付造成的经济损失的赔偿责任</a:t>
            </a:r>
            <a:r>
              <a:rPr lang="en-US" altLang="zh-CN" dirty="0"/>
              <a:t>,</a:t>
            </a:r>
            <a:r>
              <a:rPr lang="zh-CN" altLang="zh-CN" dirty="0"/>
              <a:t>为延迟交付的货物的运费数额</a:t>
            </a:r>
            <a:r>
              <a:rPr lang="en-US" altLang="zh-CN" dirty="0"/>
              <a:t>(</a:t>
            </a:r>
            <a:r>
              <a:rPr lang="zh-CN" altLang="zh-CN" dirty="0"/>
              <a:t>《汉堡规则》规定的承运人对延迟交付货物的赔偿责任</a:t>
            </a:r>
            <a:r>
              <a:rPr lang="en-US" altLang="zh-CN" dirty="0"/>
              <a:t>,</a:t>
            </a:r>
            <a:r>
              <a:rPr lang="zh-CN" altLang="zh-CN" dirty="0"/>
              <a:t>为延迟交付的货物应付运费的</a:t>
            </a:r>
            <a:r>
              <a:rPr lang="en-US" altLang="zh-CN" dirty="0"/>
              <a:t>2.5</a:t>
            </a:r>
            <a:r>
              <a:rPr lang="zh-CN" altLang="zh-CN" dirty="0"/>
              <a:t>倍</a:t>
            </a:r>
            <a:r>
              <a:rPr lang="en-US" altLang="zh-CN" dirty="0"/>
              <a:t>)</a:t>
            </a:r>
            <a:r>
              <a:rPr lang="zh-CN" altLang="zh-CN" dirty="0"/>
              <a:t>。</a:t>
            </a:r>
          </a:p>
          <a:p>
            <a:endParaRPr lang="zh-CN" altLang="en-US" dirty="0"/>
          </a:p>
        </p:txBody>
      </p:sp>
    </p:spTree>
    <p:extLst>
      <p:ext uri="{BB962C8B-B14F-4D97-AF65-F5344CB8AC3E}">
        <p14:creationId xmlns:p14="http://schemas.microsoft.com/office/powerpoint/2010/main" val="10707114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我国《海商法》规定的承运人责</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四、引进了实际承运人的概念</a:t>
            </a:r>
          </a:p>
          <a:p>
            <a:r>
              <a:rPr lang="zh-CN" altLang="zh-CN" dirty="0"/>
              <a:t>我国《海商法》从《汉堡规则》中引进了实际承运人的概念</a:t>
            </a:r>
            <a:r>
              <a:rPr lang="en-US" altLang="zh-CN" dirty="0"/>
              <a:t>,</a:t>
            </a:r>
            <a:r>
              <a:rPr lang="zh-CN" altLang="zh-CN" dirty="0"/>
              <a:t>实际承运人是指接受承运人委托</a:t>
            </a:r>
            <a:r>
              <a:rPr lang="en-US" altLang="zh-CN" dirty="0"/>
              <a:t>,</a:t>
            </a:r>
            <a:r>
              <a:rPr lang="zh-CN" altLang="zh-CN" dirty="0"/>
              <a:t>从事货物运输或者部分运输的人</a:t>
            </a:r>
            <a:r>
              <a:rPr lang="en-US" altLang="zh-CN" dirty="0"/>
              <a:t>;</a:t>
            </a:r>
            <a:r>
              <a:rPr lang="zh-CN" altLang="zh-CN" dirty="0"/>
              <a:t>承运人将货物运输或部分运输委托实际承运人履行</a:t>
            </a:r>
            <a:r>
              <a:rPr lang="en-US" altLang="zh-CN" dirty="0"/>
              <a:t>,</a:t>
            </a:r>
            <a:r>
              <a:rPr lang="zh-CN" altLang="zh-CN" dirty="0"/>
              <a:t>承运人仍然应对全部运输负责</a:t>
            </a:r>
            <a:r>
              <a:rPr lang="en-US" altLang="zh-CN" dirty="0"/>
              <a:t>;</a:t>
            </a:r>
            <a:r>
              <a:rPr lang="zh-CN" altLang="zh-CN" dirty="0"/>
              <a:t>承运人与实际承运人都负有赔偿责任</a:t>
            </a:r>
            <a:r>
              <a:rPr lang="en-US" altLang="zh-CN" dirty="0"/>
              <a:t>,</a:t>
            </a:r>
            <a:r>
              <a:rPr lang="zh-CN" altLang="zh-CN" dirty="0"/>
              <a:t>应当在责任范围内负连带责任。</a:t>
            </a:r>
          </a:p>
          <a:p>
            <a:endParaRPr lang="zh-CN" altLang="en-US" dirty="0"/>
          </a:p>
        </p:txBody>
      </p:sp>
    </p:spTree>
    <p:extLst>
      <p:ext uri="{BB962C8B-B14F-4D97-AF65-F5344CB8AC3E}">
        <p14:creationId xmlns:p14="http://schemas.microsoft.com/office/powerpoint/2010/main" val="42124879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我国《海商法》规定的承运人责</a:t>
            </a:r>
            <a:endParaRPr lang="zh-CN" altLang="en-US" dirty="0"/>
          </a:p>
        </p:txBody>
      </p:sp>
      <p:sp>
        <p:nvSpPr>
          <p:cNvPr id="3" name="内容占位符 2"/>
          <p:cNvSpPr>
            <a:spLocks noGrp="1"/>
          </p:cNvSpPr>
          <p:nvPr>
            <p:ph idx="1"/>
          </p:nvPr>
        </p:nvSpPr>
        <p:spPr>
          <a:xfrm>
            <a:off x="323528" y="1340768"/>
            <a:ext cx="8352928" cy="5040560"/>
          </a:xfrm>
        </p:spPr>
        <p:txBody>
          <a:bodyPr/>
          <a:lstStyle/>
          <a:p>
            <a:pPr marL="0" indent="0">
              <a:buNone/>
            </a:pPr>
            <a:r>
              <a:rPr lang="zh-CN" altLang="zh-CN" sz="2600" b="1" dirty="0">
                <a:latin typeface="黑体" panose="02010609060101010101" pitchFamily="49" charset="-122"/>
                <a:ea typeface="黑体" panose="02010609060101010101" pitchFamily="49" charset="-122"/>
              </a:rPr>
              <a:t>五、增加了“活动物”“舱面货”的规定</a:t>
            </a:r>
          </a:p>
          <a:p>
            <a:r>
              <a:rPr lang="zh-CN" altLang="zh-CN" dirty="0"/>
              <a:t>我国《海商法》对活动物、舱面货的运输作了特别规定</a:t>
            </a:r>
            <a:r>
              <a:rPr lang="en-US" altLang="zh-CN" dirty="0"/>
              <a:t>,</a:t>
            </a:r>
            <a:r>
              <a:rPr lang="zh-CN" altLang="zh-CN" dirty="0"/>
              <a:t>这些基本上是从《汉堡规则》中引进的。</a:t>
            </a:r>
          </a:p>
          <a:p>
            <a:r>
              <a:rPr lang="zh-CN" altLang="zh-CN" dirty="0"/>
              <a:t>我国《海商法》在延续《海牙规则》和《维斯比规则》的基础上</a:t>
            </a:r>
            <a:r>
              <a:rPr lang="en-US" altLang="zh-CN" dirty="0"/>
              <a:t>,</a:t>
            </a:r>
            <a:r>
              <a:rPr lang="zh-CN" altLang="zh-CN" dirty="0"/>
              <a:t>吸收了《汉堡规则》的一系列规定</a:t>
            </a:r>
            <a:r>
              <a:rPr lang="en-US" altLang="zh-CN" dirty="0"/>
              <a:t>,</a:t>
            </a:r>
            <a:r>
              <a:rPr lang="zh-CN" altLang="zh-CN" dirty="0"/>
              <a:t>既符合国际货物运输法规的发展趋势</a:t>
            </a:r>
            <a:r>
              <a:rPr lang="en-US" altLang="zh-CN" dirty="0"/>
              <a:t>,</a:t>
            </a:r>
            <a:r>
              <a:rPr lang="zh-CN" altLang="zh-CN" dirty="0"/>
              <a:t>又体现了我国的特色。尤其是在当前国际海上货物运输法规存在有两种立法体系的情况下</a:t>
            </a:r>
            <a:r>
              <a:rPr lang="en-US" altLang="zh-CN" dirty="0"/>
              <a:t>,</a:t>
            </a:r>
            <a:r>
              <a:rPr lang="zh-CN" altLang="zh-CN" dirty="0"/>
              <a:t>对我国海上保险的发展产生了一定的影响</a:t>
            </a:r>
            <a:r>
              <a:rPr lang="en-US" altLang="zh-CN" dirty="0"/>
              <a:t>,</a:t>
            </a:r>
            <a:r>
              <a:rPr lang="zh-CN" altLang="zh-CN" dirty="0"/>
              <a:t>为海上保险人向第三者承运人进行追偿时提供了明确的法律依据</a:t>
            </a:r>
            <a:r>
              <a:rPr lang="en-US" altLang="zh-CN" dirty="0"/>
              <a:t>,</a:t>
            </a:r>
            <a:r>
              <a:rPr lang="zh-CN" altLang="zh-CN" dirty="0"/>
              <a:t>有利于保险人维护自己的权益。</a:t>
            </a:r>
          </a:p>
          <a:p>
            <a:endParaRPr lang="zh-CN" altLang="en-US" dirty="0"/>
          </a:p>
        </p:txBody>
      </p:sp>
    </p:spTree>
    <p:extLst>
      <p:ext uri="{BB962C8B-B14F-4D97-AF65-F5344CB8AC3E}">
        <p14:creationId xmlns:p14="http://schemas.microsoft.com/office/powerpoint/2010/main" val="17343634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海上货物运输合同法规与海上运输货物保险</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一、海上货物运输合同法规对海上保险的影响</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航海过失免责的废除对海上运输货物保险和保赔保险的影响</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航海过失免责的废除对共同海损制度的影响</a:t>
            </a:r>
          </a:p>
          <a:p>
            <a:endParaRPr lang="zh-CN" altLang="en-US" dirty="0"/>
          </a:p>
        </p:txBody>
      </p:sp>
    </p:spTree>
    <p:extLst>
      <p:ext uri="{BB962C8B-B14F-4D97-AF65-F5344CB8AC3E}">
        <p14:creationId xmlns:p14="http://schemas.microsoft.com/office/powerpoint/2010/main" val="5216878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海上货物运输合同法规与海上运输货物保险</a:t>
            </a:r>
            <a:endParaRPr lang="zh-CN" altLang="en-US" dirty="0"/>
          </a:p>
        </p:txBody>
      </p:sp>
      <p:sp>
        <p:nvSpPr>
          <p:cNvPr id="3" name="内容占位符 2"/>
          <p:cNvSpPr>
            <a:spLocks noGrp="1"/>
          </p:cNvSpPr>
          <p:nvPr>
            <p:ph idx="1"/>
          </p:nvPr>
        </p:nvSpPr>
        <p:spPr>
          <a:xfrm>
            <a:off x="251520" y="1340768"/>
            <a:ext cx="8820472" cy="5040560"/>
          </a:xfrm>
        </p:spPr>
        <p:txBody>
          <a:bodyPr/>
          <a:lstStyle/>
          <a:p>
            <a:pPr marL="0" indent="0">
              <a:buNone/>
            </a:pPr>
            <a:r>
              <a:rPr lang="zh-CN" altLang="zh-CN" sz="2600" b="1" dirty="0">
                <a:latin typeface="黑体" panose="02010609060101010101" pitchFamily="49" charset="-122"/>
                <a:ea typeface="黑体" panose="02010609060101010101" pitchFamily="49" charset="-122"/>
              </a:rPr>
              <a:t>二、承运人责任与保险人责任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承运人的免责大多是保险人的责任范围</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承运人责任与保险人责任交叉而导致保险人向承运人的代位求偿</a:t>
            </a:r>
          </a:p>
          <a:p>
            <a:endParaRPr lang="zh-CN" altLang="en-US" dirty="0"/>
          </a:p>
        </p:txBody>
      </p:sp>
    </p:spTree>
    <p:extLst>
      <p:ext uri="{BB962C8B-B14F-4D97-AF65-F5344CB8AC3E}">
        <p14:creationId xmlns:p14="http://schemas.microsoft.com/office/powerpoint/2010/main" val="17327516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394718" y="346299"/>
            <a:ext cx="7497762" cy="706437"/>
          </a:xfrm>
        </p:spPr>
        <p:txBody>
          <a:bodyPr/>
          <a:lstStyle/>
          <a:p>
            <a:r>
              <a:rPr lang="zh-CN" altLang="en-US" dirty="0" smtClean="0"/>
              <a:t>                                目     录</a:t>
            </a:r>
            <a:endParaRPr lang="zh-CN" altLang="en-US" dirty="0"/>
          </a:p>
        </p:txBody>
      </p:sp>
      <p:grpSp>
        <p:nvGrpSpPr>
          <p:cNvPr id="2" name="组合 1"/>
          <p:cNvGrpSpPr/>
          <p:nvPr/>
        </p:nvGrpSpPr>
        <p:grpSpPr>
          <a:xfrm>
            <a:off x="1259632" y="2349500"/>
            <a:ext cx="6912918" cy="3095724"/>
            <a:chOff x="2057400" y="2349500"/>
            <a:chExt cx="6912918" cy="3095724"/>
          </a:xfrm>
        </p:grpSpPr>
        <p:grpSp>
          <p:nvGrpSpPr>
            <p:cNvPr id="19" name="组合 18"/>
            <p:cNvGrpSpPr/>
            <p:nvPr/>
          </p:nvGrpSpPr>
          <p:grpSpPr>
            <a:xfrm>
              <a:off x="2057400" y="2349500"/>
              <a:ext cx="6835080" cy="2291152"/>
              <a:chOff x="2057400" y="2349500"/>
              <a:chExt cx="6835080" cy="2291152"/>
            </a:xfrm>
          </p:grpSpPr>
          <p:sp>
            <p:nvSpPr>
              <p:cNvPr id="5" name="Line 6"/>
              <p:cNvSpPr>
                <a:spLocks noChangeShapeType="1"/>
              </p:cNvSpPr>
              <p:nvPr/>
            </p:nvSpPr>
            <p:spPr bwMode="gray">
              <a:xfrm flipV="1">
                <a:off x="2362200" y="2895845"/>
                <a:ext cx="6530280" cy="9280"/>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6" name="Rectangle 7"/>
              <p:cNvSpPr>
                <a:spLocks noChangeArrowheads="1"/>
              </p:cNvSpPr>
              <p:nvPr/>
            </p:nvSpPr>
            <p:spPr bwMode="gray">
              <a:xfrm rot="3419336">
                <a:off x="2078037" y="2328863"/>
                <a:ext cx="479425" cy="520700"/>
              </a:xfrm>
              <a:prstGeom prst="rect">
                <a:avLst/>
              </a:prstGeom>
              <a:gradFill rotWithShape="1">
                <a:gsLst>
                  <a:gs pos="0">
                    <a:schemeClr val="accent1"/>
                  </a:gs>
                  <a:gs pos="100000">
                    <a:srgbClr val="2C5353"/>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rot="10800000" vert="eaVert" wrap="none" anchor="ctr">
                <a:flatTx/>
              </a:bodyPr>
              <a:lstStyle/>
              <a:p>
                <a:pPr>
                  <a:defRPr/>
                </a:pPr>
                <a:endParaRPr lang="zh-CN" altLang="en-US" b="1">
                  <a:solidFill>
                    <a:srgbClr val="000000"/>
                  </a:solidFill>
                </a:endParaRPr>
              </a:p>
            </p:txBody>
          </p:sp>
          <p:sp>
            <p:nvSpPr>
              <p:cNvPr id="7" name="Text Box 8"/>
              <p:cNvSpPr txBox="1">
                <a:spLocks noChangeArrowheads="1"/>
              </p:cNvSpPr>
              <p:nvPr/>
            </p:nvSpPr>
            <p:spPr bwMode="gray">
              <a:xfrm>
                <a:off x="2849488" y="2416175"/>
                <a:ext cx="49687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调整海上货物运输合同的国际公约</a:t>
                </a:r>
                <a:endParaRPr lang="en-US" altLang="zh-CN" sz="2400" b="1" dirty="0">
                  <a:solidFill>
                    <a:srgbClr val="000000"/>
                  </a:solidFill>
                  <a:cs typeface="Arial" pitchFamily="34" charset="0"/>
                </a:endParaRPr>
              </a:p>
            </p:txBody>
          </p:sp>
          <p:sp>
            <p:nvSpPr>
              <p:cNvPr id="8" name="Text Box 9"/>
              <p:cNvSpPr txBox="1">
                <a:spLocks noChangeArrowheads="1"/>
              </p:cNvSpPr>
              <p:nvPr/>
            </p:nvSpPr>
            <p:spPr bwMode="gray">
              <a:xfrm>
                <a:off x="2133600" y="23717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1</a:t>
                </a:r>
              </a:p>
            </p:txBody>
          </p:sp>
          <p:sp>
            <p:nvSpPr>
              <p:cNvPr id="9" name="Line 10"/>
              <p:cNvSpPr>
                <a:spLocks noChangeShapeType="1"/>
              </p:cNvSpPr>
              <p:nvPr/>
            </p:nvSpPr>
            <p:spPr bwMode="gray">
              <a:xfrm flipV="1">
                <a:off x="2362200" y="3739853"/>
                <a:ext cx="6530280" cy="3472"/>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0" name="Rectangle 11"/>
              <p:cNvSpPr>
                <a:spLocks noChangeArrowheads="1"/>
              </p:cNvSpPr>
              <p:nvPr/>
            </p:nvSpPr>
            <p:spPr bwMode="gray">
              <a:xfrm rot="3419336">
                <a:off x="2078037" y="3167063"/>
                <a:ext cx="479425" cy="520700"/>
              </a:xfrm>
              <a:prstGeom prst="rect">
                <a:avLst/>
              </a:prstGeom>
              <a:gradFill rotWithShape="1">
                <a:gsLst>
                  <a:gs pos="0">
                    <a:schemeClr val="accent2"/>
                  </a:gs>
                  <a:gs pos="100000">
                    <a:srgbClr val="6A4509"/>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rot="10800000" vert="eaVert" wrap="none" anchor="ctr">
                <a:flatTx/>
              </a:bodyPr>
              <a:lstStyle/>
              <a:p>
                <a:pPr>
                  <a:defRPr/>
                </a:pPr>
                <a:endParaRPr lang="zh-CN" altLang="en-US" b="1">
                  <a:solidFill>
                    <a:srgbClr val="000000"/>
                  </a:solidFill>
                </a:endParaRPr>
              </a:p>
            </p:txBody>
          </p:sp>
          <p:sp>
            <p:nvSpPr>
              <p:cNvPr id="11" name="Text Box 12"/>
              <p:cNvSpPr txBox="1">
                <a:spLocks noChangeArrowheads="1"/>
              </p:cNvSpPr>
              <p:nvPr/>
            </p:nvSpPr>
            <p:spPr bwMode="gray">
              <a:xfrm>
                <a:off x="2133600" y="32099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2</a:t>
                </a:r>
              </a:p>
            </p:txBody>
          </p:sp>
          <p:sp>
            <p:nvSpPr>
              <p:cNvPr id="12" name="Line 13"/>
              <p:cNvSpPr>
                <a:spLocks noChangeShapeType="1"/>
              </p:cNvSpPr>
              <p:nvPr/>
            </p:nvSpPr>
            <p:spPr bwMode="gray">
              <a:xfrm>
                <a:off x="2363788" y="4579938"/>
                <a:ext cx="6528692" cy="60714"/>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3" name="Rectangle 14"/>
              <p:cNvSpPr>
                <a:spLocks noChangeArrowheads="1"/>
              </p:cNvSpPr>
              <p:nvPr/>
            </p:nvSpPr>
            <p:spPr bwMode="gray">
              <a:xfrm rot="3419336">
                <a:off x="2078037" y="4005263"/>
                <a:ext cx="479425" cy="520700"/>
              </a:xfrm>
              <a:prstGeom prst="rect">
                <a:avLst/>
              </a:prstGeom>
              <a:gradFill rotWithShape="1">
                <a:gsLst>
                  <a:gs pos="0">
                    <a:schemeClr val="hlink"/>
                  </a:gs>
                  <a:gs pos="100000">
                    <a:srgbClr val="334422"/>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rot="10800000" vert="eaVert" wrap="none" anchor="ctr">
                <a:flatTx/>
              </a:bodyPr>
              <a:lstStyle/>
              <a:p>
                <a:pPr>
                  <a:defRPr/>
                </a:pPr>
                <a:endParaRPr lang="zh-CN" altLang="en-US" b="1">
                  <a:solidFill>
                    <a:srgbClr val="000000"/>
                  </a:solidFill>
                </a:endParaRPr>
              </a:p>
            </p:txBody>
          </p:sp>
          <p:sp>
            <p:nvSpPr>
              <p:cNvPr id="14" name="Text Box 15"/>
              <p:cNvSpPr txBox="1">
                <a:spLocks noChangeArrowheads="1"/>
              </p:cNvSpPr>
              <p:nvPr/>
            </p:nvSpPr>
            <p:spPr bwMode="gray">
              <a:xfrm>
                <a:off x="2133600" y="40481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3</a:t>
                </a:r>
              </a:p>
            </p:txBody>
          </p:sp>
          <p:sp>
            <p:nvSpPr>
              <p:cNvPr id="15" name="Text Box 19"/>
              <p:cNvSpPr txBox="1">
                <a:spLocks noChangeArrowheads="1"/>
              </p:cNvSpPr>
              <p:nvPr/>
            </p:nvSpPr>
            <p:spPr bwMode="gray">
              <a:xfrm>
                <a:off x="2849339" y="3278188"/>
                <a:ext cx="48246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国际公约规定的承运人责任</a:t>
                </a:r>
                <a:endParaRPr lang="zh-CN" altLang="zh-CN" sz="2400" b="1" dirty="0">
                  <a:solidFill>
                    <a:srgbClr val="000000"/>
                  </a:solidFill>
                </a:endParaRPr>
              </a:p>
            </p:txBody>
          </p:sp>
          <p:sp>
            <p:nvSpPr>
              <p:cNvPr id="16" name="Text Box 20"/>
              <p:cNvSpPr txBox="1">
                <a:spLocks noChangeArrowheads="1"/>
              </p:cNvSpPr>
              <p:nvPr/>
            </p:nvSpPr>
            <p:spPr bwMode="gray">
              <a:xfrm>
                <a:off x="2849488" y="4117975"/>
                <a:ext cx="51127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我国《海商法》规定的承运人责任</a:t>
                </a:r>
                <a:endParaRPr lang="zh-CN" altLang="en-US" sz="2400" b="1" dirty="0">
                  <a:solidFill>
                    <a:srgbClr val="000000"/>
                  </a:solidFill>
                </a:endParaRPr>
              </a:p>
            </p:txBody>
          </p:sp>
        </p:grpSp>
        <p:sp>
          <p:nvSpPr>
            <p:cNvPr id="17" name="Line 3"/>
            <p:cNvSpPr>
              <a:spLocks noChangeShapeType="1"/>
            </p:cNvSpPr>
            <p:nvPr/>
          </p:nvSpPr>
          <p:spPr bwMode="gray">
            <a:xfrm>
              <a:off x="2362200" y="5402560"/>
              <a:ext cx="6530280" cy="42664"/>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8" name="Rectangle 4"/>
            <p:cNvSpPr>
              <a:spLocks noChangeArrowheads="1"/>
            </p:cNvSpPr>
            <p:nvPr/>
          </p:nvSpPr>
          <p:spPr bwMode="gray">
            <a:xfrm rot="3419336">
              <a:off x="2078037" y="4842020"/>
              <a:ext cx="479425" cy="520700"/>
            </a:xfrm>
            <a:prstGeom prst="rect">
              <a:avLst/>
            </a:prstGeom>
            <a:gradFill rotWithShape="1">
              <a:gsLst>
                <a:gs pos="0">
                  <a:schemeClr val="folHlink"/>
                </a:gs>
                <a:gs pos="100000">
                  <a:srgbClr val="434E51"/>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folHlink"/>
              </a:extrusionClr>
            </a:sp3d>
          </p:spPr>
          <p:txBody>
            <a:bodyPr rot="10800000" vert="eaVert" wrap="none" anchor="ctr">
              <a:flatTx/>
            </a:bodyPr>
            <a:lstStyle/>
            <a:p>
              <a:pPr>
                <a:defRPr/>
              </a:pPr>
              <a:endParaRPr lang="zh-CN" altLang="en-US" b="1">
                <a:solidFill>
                  <a:srgbClr val="000000"/>
                </a:solidFill>
              </a:endParaRPr>
            </a:p>
          </p:txBody>
        </p:sp>
        <p:sp>
          <p:nvSpPr>
            <p:cNvPr id="20" name="Text Box 5"/>
            <p:cNvSpPr txBox="1">
              <a:spLocks noChangeArrowheads="1"/>
            </p:cNvSpPr>
            <p:nvPr/>
          </p:nvSpPr>
          <p:spPr bwMode="gray">
            <a:xfrm>
              <a:off x="2133600" y="4869160"/>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4</a:t>
              </a:r>
            </a:p>
          </p:txBody>
        </p:sp>
        <p:sp>
          <p:nvSpPr>
            <p:cNvPr id="21" name="Text Box 21"/>
            <p:cNvSpPr txBox="1">
              <a:spLocks noChangeArrowheads="1"/>
            </p:cNvSpPr>
            <p:nvPr/>
          </p:nvSpPr>
          <p:spPr bwMode="gray">
            <a:xfrm>
              <a:off x="2849488" y="4942185"/>
              <a:ext cx="61208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海上货物运输合同法规与海上运输货物保险</a:t>
              </a:r>
              <a:endParaRPr lang="zh-CN" altLang="en-US" sz="2400" b="1" dirty="0">
                <a:solidFill>
                  <a:srgbClr val="000000"/>
                </a:solidFill>
              </a:endParaRPr>
            </a:p>
          </p:txBody>
        </p:sp>
      </p:grpSp>
    </p:spTree>
    <p:extLst>
      <p:ext uri="{BB962C8B-B14F-4D97-AF65-F5344CB8AC3E}">
        <p14:creationId xmlns:p14="http://schemas.microsoft.com/office/powerpoint/2010/main" val="42565659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调整海上货物运输合同的国际公约</a:t>
            </a:r>
            <a:endParaRPr lang="zh-CN" altLang="en-US" dirty="0"/>
          </a:p>
        </p:txBody>
      </p:sp>
      <p:sp>
        <p:nvSpPr>
          <p:cNvPr id="3" name="内容占位符 2"/>
          <p:cNvSpPr>
            <a:spLocks noGrp="1"/>
          </p:cNvSpPr>
          <p:nvPr>
            <p:ph idx="1"/>
          </p:nvPr>
        </p:nvSpPr>
        <p:spPr>
          <a:xfrm>
            <a:off x="323528" y="1340768"/>
            <a:ext cx="8352928" cy="5040560"/>
          </a:xfrm>
        </p:spPr>
        <p:txBody>
          <a:bodyPr/>
          <a:lstStyle/>
          <a:p>
            <a:pPr marL="0" indent="0">
              <a:buNone/>
            </a:pPr>
            <a:r>
              <a:rPr lang="zh-CN" altLang="zh-CN" sz="2600" b="1" dirty="0">
                <a:latin typeface="黑体" panose="02010609060101010101" pitchFamily="49" charset="-122"/>
                <a:ea typeface="黑体" panose="02010609060101010101" pitchFamily="49" charset="-122"/>
              </a:rPr>
              <a:t>一、《海牙规则》产生的背景</a:t>
            </a:r>
          </a:p>
          <a:p>
            <a:r>
              <a:rPr lang="zh-CN" altLang="zh-CN" dirty="0"/>
              <a:t>由于各国在有关提单的法律上存在着严重的分歧</a:t>
            </a:r>
            <a:r>
              <a:rPr lang="en-US" altLang="zh-CN" dirty="0"/>
              <a:t>,</a:t>
            </a:r>
            <a:r>
              <a:rPr lang="zh-CN" altLang="zh-CN" dirty="0"/>
              <a:t>不利于航运事业的发展</a:t>
            </a:r>
            <a:r>
              <a:rPr lang="en-US" altLang="zh-CN" dirty="0"/>
              <a:t>,</a:t>
            </a:r>
            <a:r>
              <a:rPr lang="zh-CN" altLang="zh-CN" dirty="0"/>
              <a:t>为了彻底消除承运人滥用“契约自由”原则的现象</a:t>
            </a:r>
            <a:r>
              <a:rPr lang="en-US" altLang="zh-CN" dirty="0"/>
              <a:t>,</a:t>
            </a:r>
            <a:r>
              <a:rPr lang="zh-CN" altLang="zh-CN" dirty="0"/>
              <a:t>避免各国在提单管制方面的法律冲突</a:t>
            </a:r>
            <a:r>
              <a:rPr lang="en-US" altLang="zh-CN" dirty="0"/>
              <a:t>,</a:t>
            </a:r>
            <a:r>
              <a:rPr lang="zh-CN" altLang="zh-CN" dirty="0"/>
              <a:t>制定国际公约来统一提单条款的规定成了必然趋势。</a:t>
            </a:r>
          </a:p>
          <a:p>
            <a:r>
              <a:rPr lang="zh-CN" altLang="zh-CN" dirty="0"/>
              <a:t>为此</a:t>
            </a:r>
            <a:r>
              <a:rPr lang="en-US" altLang="zh-CN" dirty="0"/>
              <a:t>,</a:t>
            </a:r>
            <a:r>
              <a:rPr lang="zh-CN" altLang="zh-CN" dirty="0"/>
              <a:t>国际法协会所属的海商法委员会于</a:t>
            </a:r>
            <a:r>
              <a:rPr lang="en-US" altLang="zh-CN" dirty="0"/>
              <a:t>1921</a:t>
            </a:r>
            <a:r>
              <a:rPr lang="zh-CN" altLang="zh-CN" dirty="0"/>
              <a:t>年在海牙召开会议</a:t>
            </a:r>
            <a:r>
              <a:rPr lang="en-US" altLang="zh-CN" dirty="0"/>
              <a:t>,</a:t>
            </a:r>
            <a:r>
              <a:rPr lang="zh-CN" altLang="zh-CN" dirty="0"/>
              <a:t>吸收了《哈特法》的基本原则而草拟了公约条款</a:t>
            </a:r>
            <a:r>
              <a:rPr lang="en-US" altLang="zh-CN" dirty="0"/>
              <a:t>,</a:t>
            </a:r>
            <a:r>
              <a:rPr lang="zh-CN" altLang="zh-CN" dirty="0"/>
              <a:t>以后几经修改</a:t>
            </a:r>
            <a:r>
              <a:rPr lang="en-US" altLang="zh-CN" dirty="0"/>
              <a:t>,</a:t>
            </a:r>
            <a:r>
              <a:rPr lang="zh-CN" altLang="zh-CN" dirty="0"/>
              <a:t>于</a:t>
            </a:r>
            <a:r>
              <a:rPr lang="en-US" altLang="zh-CN" dirty="0"/>
              <a:t>1924</a:t>
            </a:r>
            <a:r>
              <a:rPr lang="zh-CN" altLang="zh-CN" dirty="0"/>
              <a:t>年布鲁塞尔外交部长会议上讨论通过</a:t>
            </a:r>
            <a:r>
              <a:rPr lang="en-US" altLang="zh-CN" dirty="0"/>
              <a:t>,</a:t>
            </a:r>
            <a:r>
              <a:rPr lang="zh-CN" altLang="zh-CN" dirty="0"/>
              <a:t>并正式定名为《统一提单的若干法律规定的国际公约》</a:t>
            </a:r>
            <a:r>
              <a:rPr lang="en-US" altLang="zh-CN" dirty="0"/>
              <a:t>,</a:t>
            </a:r>
            <a:r>
              <a:rPr lang="zh-CN" altLang="zh-CN" dirty="0"/>
              <a:t>简称《海牙规则》。《海牙规则》于</a:t>
            </a:r>
            <a:r>
              <a:rPr lang="en-US" altLang="zh-CN" dirty="0"/>
              <a:t>1931</a:t>
            </a:r>
            <a:r>
              <a:rPr lang="zh-CN" altLang="zh-CN" dirty="0"/>
              <a:t>年</a:t>
            </a:r>
            <a:r>
              <a:rPr lang="en-US" altLang="zh-CN" dirty="0"/>
              <a:t>6</a:t>
            </a:r>
            <a:r>
              <a:rPr lang="zh-CN" altLang="zh-CN" dirty="0"/>
              <a:t>月正式生效。</a:t>
            </a:r>
            <a:endParaRPr lang="zh-CN" altLang="en-US" dirty="0"/>
          </a:p>
        </p:txBody>
      </p:sp>
    </p:spTree>
    <p:extLst>
      <p:ext uri="{BB962C8B-B14F-4D97-AF65-F5344CB8AC3E}">
        <p14:creationId xmlns:p14="http://schemas.microsoft.com/office/powerpoint/2010/main" val="28212751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调整海上货物运输合同的国际公约</a:t>
            </a:r>
            <a:endParaRPr lang="zh-CN" altLang="en-US" dirty="0"/>
          </a:p>
        </p:txBody>
      </p:sp>
      <p:sp>
        <p:nvSpPr>
          <p:cNvPr id="3" name="内容占位符 2"/>
          <p:cNvSpPr>
            <a:spLocks noGrp="1"/>
          </p:cNvSpPr>
          <p:nvPr>
            <p:ph idx="1"/>
          </p:nvPr>
        </p:nvSpPr>
        <p:spPr>
          <a:xfrm>
            <a:off x="539552" y="1340768"/>
            <a:ext cx="7992888" cy="5040560"/>
          </a:xfrm>
        </p:spPr>
        <p:txBody>
          <a:bodyPr/>
          <a:lstStyle/>
          <a:p>
            <a:pPr marL="0" indent="0">
              <a:buNone/>
            </a:pPr>
            <a:r>
              <a:rPr lang="zh-CN" altLang="zh-CN" sz="2600" b="1" dirty="0">
                <a:latin typeface="黑体" panose="02010609060101010101" pitchFamily="49" charset="-122"/>
                <a:ea typeface="黑体" panose="02010609060101010101" pitchFamily="49" charset="-122"/>
              </a:rPr>
              <a:t>二、《维斯比规则》产生的背景</a:t>
            </a:r>
          </a:p>
          <a:p>
            <a:r>
              <a:rPr lang="zh-CN" altLang="zh-CN" dirty="0"/>
              <a:t>随着现代海运技术的发展</a:t>
            </a:r>
            <a:r>
              <a:rPr lang="en-US" altLang="zh-CN" dirty="0"/>
              <a:t>,</a:t>
            </a:r>
            <a:r>
              <a:rPr lang="zh-CN" altLang="zh-CN" dirty="0"/>
              <a:t>许多国家特别是货运国家强烈要求修改《海牙规则》</a:t>
            </a:r>
            <a:r>
              <a:rPr lang="zh-CN" altLang="zh-CN" dirty="0" smtClean="0"/>
              <a:t>。</a:t>
            </a:r>
            <a:endParaRPr lang="en-US" altLang="zh-CN" dirty="0" smtClean="0"/>
          </a:p>
          <a:p>
            <a:r>
              <a:rPr lang="zh-CN" altLang="zh-CN" dirty="0" smtClean="0"/>
              <a:t>国际</a:t>
            </a:r>
            <a:r>
              <a:rPr lang="zh-CN" altLang="zh-CN" dirty="0"/>
              <a:t>海事委员会于</a:t>
            </a:r>
            <a:r>
              <a:rPr lang="en-US" altLang="zh-CN" dirty="0"/>
              <a:t>1959</a:t>
            </a:r>
            <a:r>
              <a:rPr lang="zh-CN" altLang="zh-CN" dirty="0"/>
              <a:t>年召集会议考虑对《海牙规则》进行修改</a:t>
            </a:r>
            <a:r>
              <a:rPr lang="en-US" altLang="zh-CN" dirty="0"/>
              <a:t>,1963</a:t>
            </a:r>
            <a:r>
              <a:rPr lang="zh-CN" altLang="zh-CN" dirty="0"/>
              <a:t>年该委员会草拟了一个修改该规则的议定书草案</a:t>
            </a:r>
            <a:r>
              <a:rPr lang="en-US" altLang="zh-CN" dirty="0"/>
              <a:t>,</a:t>
            </a:r>
            <a:r>
              <a:rPr lang="zh-CN" altLang="zh-CN" dirty="0"/>
              <a:t>经过斯德哥尔摩外交会议</a:t>
            </a:r>
            <a:r>
              <a:rPr lang="en-US" altLang="zh-CN" dirty="0"/>
              <a:t>,</a:t>
            </a:r>
            <a:r>
              <a:rPr lang="zh-CN" altLang="zh-CN" dirty="0"/>
              <a:t>通过了《修改统一提单的若干法律规定的国际公约的议定书》</a:t>
            </a:r>
            <a:r>
              <a:rPr lang="en-US" altLang="zh-CN" dirty="0"/>
              <a:t>, </a:t>
            </a:r>
            <a:r>
              <a:rPr lang="zh-CN" altLang="zh-CN" dirty="0"/>
              <a:t>因该议定书的准备工作在瑞典的维斯比完成</a:t>
            </a:r>
            <a:r>
              <a:rPr lang="en-US" altLang="zh-CN" dirty="0"/>
              <a:t>,</a:t>
            </a:r>
            <a:r>
              <a:rPr lang="zh-CN" altLang="zh-CN" dirty="0"/>
              <a:t>为了借用中古时期著名的《维斯比海法》的名声</a:t>
            </a:r>
            <a:r>
              <a:rPr lang="en-US" altLang="zh-CN" dirty="0"/>
              <a:t>,</a:t>
            </a:r>
            <a:r>
              <a:rPr lang="zh-CN" altLang="zh-CN" dirty="0"/>
              <a:t>该议定书简称为《维斯比规则》。</a:t>
            </a:r>
          </a:p>
          <a:p>
            <a:endParaRPr lang="zh-CN" altLang="en-US" dirty="0"/>
          </a:p>
        </p:txBody>
      </p:sp>
    </p:spTree>
    <p:extLst>
      <p:ext uri="{BB962C8B-B14F-4D97-AF65-F5344CB8AC3E}">
        <p14:creationId xmlns:p14="http://schemas.microsoft.com/office/powerpoint/2010/main" val="38225822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调整海上货物运输合同的国际公约</a:t>
            </a:r>
            <a:endParaRPr lang="zh-CN" altLang="en-US" dirty="0"/>
          </a:p>
        </p:txBody>
      </p:sp>
      <p:sp>
        <p:nvSpPr>
          <p:cNvPr id="3" name="内容占位符 2"/>
          <p:cNvSpPr>
            <a:spLocks noGrp="1"/>
          </p:cNvSpPr>
          <p:nvPr>
            <p:ph idx="1"/>
          </p:nvPr>
        </p:nvSpPr>
        <p:spPr>
          <a:xfrm>
            <a:off x="323528" y="1340768"/>
            <a:ext cx="8352928" cy="5040560"/>
          </a:xfrm>
        </p:spPr>
        <p:txBody>
          <a:bodyPr/>
          <a:lstStyle/>
          <a:p>
            <a:pPr marL="0" indent="0">
              <a:buNone/>
            </a:pPr>
            <a:r>
              <a:rPr lang="zh-CN" altLang="zh-CN" sz="2600" b="1" dirty="0">
                <a:latin typeface="黑体" panose="02010609060101010101" pitchFamily="49" charset="-122"/>
                <a:ea typeface="黑体" panose="02010609060101010101" pitchFamily="49" charset="-122"/>
              </a:rPr>
              <a:t>三、《汉堡规则》产生的背景</a:t>
            </a:r>
          </a:p>
          <a:p>
            <a:r>
              <a:rPr lang="zh-CN" altLang="zh-CN" dirty="0"/>
              <a:t>由于《维斯比规则》对《海牙规则》的修改很不彻底</a:t>
            </a:r>
            <a:r>
              <a:rPr lang="en-US" altLang="zh-CN" dirty="0"/>
              <a:t>,</a:t>
            </a:r>
            <a:r>
              <a:rPr lang="zh-CN" altLang="zh-CN" dirty="0"/>
              <a:t>在该规则通过之后</a:t>
            </a:r>
            <a:r>
              <a:rPr lang="en-US" altLang="zh-CN" dirty="0"/>
              <a:t>,</a:t>
            </a:r>
            <a:r>
              <a:rPr lang="zh-CN" altLang="zh-CN" dirty="0"/>
              <a:t>广大发展中国家继续强烈要求对《海牙规则》进行全面的实质性修改</a:t>
            </a:r>
            <a:r>
              <a:rPr lang="en-US" altLang="zh-CN" dirty="0"/>
              <a:t>,</a:t>
            </a:r>
            <a:r>
              <a:rPr lang="zh-CN" altLang="zh-CN" dirty="0"/>
              <a:t>不同意只改动《海牙规则》部分章节的《维斯比规则》</a:t>
            </a:r>
            <a:r>
              <a:rPr lang="en-US" altLang="zh-CN" dirty="0"/>
              <a:t>,</a:t>
            </a:r>
            <a:r>
              <a:rPr lang="zh-CN" altLang="zh-CN" dirty="0"/>
              <a:t>希望另订立更理想的国际海上运输法。</a:t>
            </a:r>
          </a:p>
          <a:p>
            <a:r>
              <a:rPr lang="en-US" altLang="zh-CN" dirty="0"/>
              <a:t>1968</a:t>
            </a:r>
            <a:r>
              <a:rPr lang="zh-CN" altLang="zh-CN" dirty="0"/>
              <a:t>年联合国贸易和发展会议</a:t>
            </a:r>
            <a:r>
              <a:rPr lang="zh-CN" altLang="zh-CN" dirty="0" smtClean="0"/>
              <a:t>下设一</a:t>
            </a:r>
            <a:r>
              <a:rPr lang="zh-CN" altLang="zh-CN" dirty="0"/>
              <a:t>个国际航运立法工作组研究国际海商法</a:t>
            </a:r>
            <a:r>
              <a:rPr lang="en-US" altLang="zh-CN" dirty="0"/>
              <a:t>,</a:t>
            </a:r>
            <a:r>
              <a:rPr lang="zh-CN" altLang="zh-CN" dirty="0"/>
              <a:t>并向联合国国际贸易法委员会提出建议</a:t>
            </a:r>
            <a:r>
              <a:rPr lang="en-US" altLang="zh-CN" dirty="0"/>
              <a:t>,</a:t>
            </a:r>
            <a:r>
              <a:rPr lang="zh-CN" altLang="zh-CN" dirty="0"/>
              <a:t>经过</a:t>
            </a:r>
            <a:r>
              <a:rPr lang="en-US" altLang="zh-CN" dirty="0"/>
              <a:t>1969</a:t>
            </a:r>
            <a:r>
              <a:rPr lang="zh-CN" altLang="zh-CN" dirty="0"/>
              <a:t>年</a:t>
            </a:r>
            <a:r>
              <a:rPr lang="en-US" altLang="zh-CN" dirty="0"/>
              <a:t>11</a:t>
            </a:r>
            <a:r>
              <a:rPr lang="zh-CN" altLang="zh-CN" dirty="0"/>
              <a:t>月第一次会议至</a:t>
            </a:r>
            <a:r>
              <a:rPr lang="en-US" altLang="zh-CN" dirty="0"/>
              <a:t>1976</a:t>
            </a:r>
            <a:r>
              <a:rPr lang="zh-CN" altLang="zh-CN" dirty="0"/>
              <a:t>年间的</a:t>
            </a:r>
            <a:r>
              <a:rPr lang="en-US" altLang="zh-CN" dirty="0"/>
              <a:t>9</a:t>
            </a:r>
            <a:r>
              <a:rPr lang="zh-CN" altLang="zh-CN" dirty="0"/>
              <a:t>次会议</a:t>
            </a:r>
            <a:r>
              <a:rPr lang="en-US" altLang="zh-CN" dirty="0"/>
              <a:t>,</a:t>
            </a:r>
            <a:r>
              <a:rPr lang="zh-CN" altLang="zh-CN" dirty="0"/>
              <a:t>于</a:t>
            </a:r>
            <a:r>
              <a:rPr lang="en-US" altLang="zh-CN" dirty="0"/>
              <a:t>1976</a:t>
            </a:r>
            <a:r>
              <a:rPr lang="zh-CN" altLang="zh-CN" dirty="0"/>
              <a:t>年</a:t>
            </a:r>
            <a:r>
              <a:rPr lang="en-US" altLang="zh-CN" dirty="0"/>
              <a:t>5</a:t>
            </a:r>
            <a:r>
              <a:rPr lang="zh-CN" altLang="zh-CN" dirty="0"/>
              <a:t>月制定了《联合国海上货物运输公约》草案</a:t>
            </a:r>
            <a:r>
              <a:rPr lang="en-US" altLang="zh-CN" dirty="0"/>
              <a:t>,1978</a:t>
            </a:r>
            <a:r>
              <a:rPr lang="zh-CN" altLang="zh-CN" dirty="0"/>
              <a:t>年</a:t>
            </a:r>
            <a:r>
              <a:rPr lang="en-US" altLang="zh-CN" dirty="0"/>
              <a:t>3</a:t>
            </a:r>
            <a:r>
              <a:rPr lang="zh-CN" altLang="zh-CN" dirty="0"/>
              <a:t>月由联合国主持在汉堡召开了海上货物运输会议</a:t>
            </a:r>
            <a:r>
              <a:rPr lang="en-US" altLang="zh-CN" dirty="0"/>
              <a:t>,</a:t>
            </a:r>
            <a:r>
              <a:rPr lang="zh-CN" altLang="zh-CN" dirty="0"/>
              <a:t>正式通过了《</a:t>
            </a:r>
            <a:r>
              <a:rPr lang="en-US" altLang="zh-CN" dirty="0"/>
              <a:t>1978</a:t>
            </a:r>
            <a:r>
              <a:rPr lang="zh-CN" altLang="zh-CN" dirty="0"/>
              <a:t>年联合国海上货物运输公约》</a:t>
            </a:r>
            <a:r>
              <a:rPr lang="en-US" altLang="zh-CN" dirty="0"/>
              <a:t>,</a:t>
            </a:r>
            <a:r>
              <a:rPr lang="zh-CN" altLang="zh-CN" dirty="0"/>
              <a:t>简称为《汉堡规则》</a:t>
            </a:r>
            <a:r>
              <a:rPr lang="zh-CN" altLang="zh-CN" dirty="0" smtClean="0"/>
              <a:t>。</a:t>
            </a:r>
            <a:endParaRPr lang="zh-CN" altLang="zh-CN" dirty="0"/>
          </a:p>
          <a:p>
            <a:endParaRPr lang="zh-CN" altLang="en-US" dirty="0"/>
          </a:p>
        </p:txBody>
      </p:sp>
    </p:spTree>
    <p:extLst>
      <p:ext uri="{BB962C8B-B14F-4D97-AF65-F5344CB8AC3E}">
        <p14:creationId xmlns:p14="http://schemas.microsoft.com/office/powerpoint/2010/main" val="41813426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调整海上货物运输合同的国际公约</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四、《鹿特丹规则》产生的背景</a:t>
            </a:r>
          </a:p>
          <a:p>
            <a:r>
              <a:rPr lang="zh-CN" altLang="zh-CN" dirty="0"/>
              <a:t>进入</a:t>
            </a:r>
            <a:r>
              <a:rPr lang="en-US" altLang="zh-CN" dirty="0"/>
              <a:t>21</a:t>
            </a:r>
            <a:r>
              <a:rPr lang="zh-CN" altLang="zh-CN" dirty="0"/>
              <a:t>世纪以来</a:t>
            </a:r>
            <a:r>
              <a:rPr lang="en-US" altLang="zh-CN" dirty="0"/>
              <a:t>,</a:t>
            </a:r>
            <a:r>
              <a:rPr lang="zh-CN" altLang="zh-CN" dirty="0"/>
              <a:t>由于货物运输充分集装箱化</a:t>
            </a:r>
            <a:r>
              <a:rPr lang="en-US" altLang="zh-CN" dirty="0"/>
              <a:t>,</a:t>
            </a:r>
            <a:r>
              <a:rPr lang="zh-CN" altLang="zh-CN" dirty="0"/>
              <a:t>尤其是多式联运取得了快速发展</a:t>
            </a:r>
            <a:r>
              <a:rPr lang="en-US" altLang="zh-CN" dirty="0"/>
              <a:t>,</a:t>
            </a:r>
            <a:r>
              <a:rPr lang="zh-CN" altLang="zh-CN" dirty="0"/>
              <a:t>而海牙、维斯比规则调整范围狭窄</a:t>
            </a:r>
            <a:r>
              <a:rPr lang="en-US" altLang="zh-CN" dirty="0"/>
              <a:t>,</a:t>
            </a:r>
            <a:r>
              <a:rPr lang="zh-CN" altLang="zh-CN" dirty="0"/>
              <a:t>只适用于提单或类似的物权凭证</a:t>
            </a:r>
            <a:r>
              <a:rPr lang="en-US" altLang="zh-CN" dirty="0"/>
              <a:t>,</a:t>
            </a:r>
            <a:r>
              <a:rPr lang="zh-CN" altLang="zh-CN" dirty="0"/>
              <a:t>而且承运人责任期间也比较短</a:t>
            </a:r>
            <a:r>
              <a:rPr lang="en-US" altLang="zh-CN" dirty="0"/>
              <a:t>,</a:t>
            </a:r>
            <a:r>
              <a:rPr lang="zh-CN" altLang="zh-CN" dirty="0"/>
              <a:t>再加上海牙、维斯比规则中某些除外责任过于偏向承运人</a:t>
            </a:r>
            <a:r>
              <a:rPr lang="en-US" altLang="zh-CN" dirty="0"/>
              <a:t>,</a:t>
            </a:r>
            <a:r>
              <a:rPr lang="zh-CN" altLang="zh-CN" dirty="0"/>
              <a:t>例如公认的不应该再保留的航海过失免责和管船过失免责。</a:t>
            </a:r>
          </a:p>
          <a:p>
            <a:r>
              <a:rPr lang="zh-CN" altLang="zh-CN" dirty="0"/>
              <a:t>因此</a:t>
            </a:r>
            <a:r>
              <a:rPr lang="en-US" altLang="zh-CN" dirty="0"/>
              <a:t>,2008</a:t>
            </a:r>
            <a:r>
              <a:rPr lang="zh-CN" altLang="zh-CN" dirty="0"/>
              <a:t>年</a:t>
            </a:r>
            <a:r>
              <a:rPr lang="en-US" altLang="zh-CN" dirty="0"/>
              <a:t>12</a:t>
            </a:r>
            <a:r>
              <a:rPr lang="zh-CN" altLang="zh-CN" dirty="0"/>
              <a:t>月</a:t>
            </a:r>
            <a:r>
              <a:rPr lang="en-US" altLang="zh-CN" dirty="0"/>
              <a:t>11</a:t>
            </a:r>
            <a:r>
              <a:rPr lang="zh-CN" altLang="zh-CN" dirty="0"/>
              <a:t>日</a:t>
            </a:r>
            <a:r>
              <a:rPr lang="en-US" altLang="zh-CN" dirty="0"/>
              <a:t>,</a:t>
            </a:r>
            <a:r>
              <a:rPr lang="zh-CN" altLang="zh-CN" dirty="0"/>
              <a:t>联合国第</a:t>
            </a:r>
            <a:r>
              <a:rPr lang="en-US" altLang="zh-CN" dirty="0"/>
              <a:t>63</a:t>
            </a:r>
            <a:r>
              <a:rPr lang="zh-CN" altLang="zh-CN" dirty="0"/>
              <a:t>届联合国大会第</a:t>
            </a:r>
            <a:r>
              <a:rPr lang="en-US" altLang="zh-CN" dirty="0"/>
              <a:t>67</a:t>
            </a:r>
            <a:r>
              <a:rPr lang="zh-CN" altLang="zh-CN" dirty="0"/>
              <a:t>次会议审议通过了联合国贸法会提交的《联合国全程或部分海上国际货物运输合同公约》</a:t>
            </a:r>
            <a:r>
              <a:rPr lang="en-US" altLang="zh-CN" dirty="0"/>
              <a:t>,</a:t>
            </a:r>
            <a:r>
              <a:rPr lang="zh-CN" altLang="zh-CN" dirty="0"/>
              <a:t>并定于</a:t>
            </a:r>
            <a:r>
              <a:rPr lang="en-US" altLang="zh-CN" dirty="0"/>
              <a:t>2009</a:t>
            </a:r>
            <a:r>
              <a:rPr lang="zh-CN" altLang="zh-CN" dirty="0"/>
              <a:t>年</a:t>
            </a:r>
            <a:r>
              <a:rPr lang="en-US" altLang="zh-CN" dirty="0"/>
              <a:t>9</a:t>
            </a:r>
            <a:r>
              <a:rPr lang="zh-CN" altLang="zh-CN" dirty="0"/>
              <a:t>月</a:t>
            </a:r>
            <a:r>
              <a:rPr lang="en-US" altLang="zh-CN" dirty="0"/>
              <a:t>23</a:t>
            </a:r>
            <a:r>
              <a:rPr lang="zh-CN" altLang="zh-CN" dirty="0"/>
              <a:t>日在荷兰鹿特丹举行签字仪式</a:t>
            </a:r>
            <a:r>
              <a:rPr lang="en-US" altLang="zh-CN" dirty="0"/>
              <a:t>,</a:t>
            </a:r>
            <a:r>
              <a:rPr lang="zh-CN" altLang="zh-CN" dirty="0"/>
              <a:t>开放供成员国签署</a:t>
            </a:r>
            <a:r>
              <a:rPr lang="en-US" altLang="zh-CN" dirty="0"/>
              <a:t>,</a:t>
            </a:r>
            <a:r>
              <a:rPr lang="zh-CN" altLang="zh-CN" dirty="0"/>
              <a:t>因而该公约定名为《鹿特丹规则》。</a:t>
            </a:r>
          </a:p>
          <a:p>
            <a:endParaRPr lang="zh-CN" altLang="en-US" dirty="0"/>
          </a:p>
        </p:txBody>
      </p:sp>
    </p:spTree>
    <p:extLst>
      <p:ext uri="{BB962C8B-B14F-4D97-AF65-F5344CB8AC3E}">
        <p14:creationId xmlns:p14="http://schemas.microsoft.com/office/powerpoint/2010/main" val="33114552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国际公约规定的承运人责任</a:t>
            </a:r>
            <a:endParaRPr lang="zh-CN" altLang="en-US" b="0"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一、《海牙规则》中承运人的责任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承运人的基本责任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承运人的免责事项</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承运人的责任期限</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承运人的赔偿责任限制</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索赔与诉讼时效</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适用范围</a:t>
            </a:r>
          </a:p>
          <a:p>
            <a:endParaRPr lang="zh-CN" altLang="en-US" dirty="0"/>
          </a:p>
        </p:txBody>
      </p:sp>
    </p:spTree>
    <p:extLst>
      <p:ext uri="{BB962C8B-B14F-4D97-AF65-F5344CB8AC3E}">
        <p14:creationId xmlns:p14="http://schemas.microsoft.com/office/powerpoint/2010/main" val="1193021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国际公约规定的承运人责任</a:t>
            </a:r>
            <a:endParaRPr lang="zh-CN" altLang="en-US" b="0"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二、《维斯比规则》中承运人的责任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提高了承运人的赔偿责任限制</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规定了提单最终证据效力</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拓宽了责任限制的保护范围</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延长了诉讼时效</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扩大了适用范围</a:t>
            </a:r>
          </a:p>
          <a:p>
            <a:endParaRPr lang="zh-CN" altLang="en-US" dirty="0"/>
          </a:p>
        </p:txBody>
      </p:sp>
    </p:spTree>
    <p:extLst>
      <p:ext uri="{BB962C8B-B14F-4D97-AF65-F5344CB8AC3E}">
        <p14:creationId xmlns:p14="http://schemas.microsoft.com/office/powerpoint/2010/main" val="4082561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国际公约规定的承运人责任</a:t>
            </a:r>
            <a:endParaRPr lang="zh-CN" altLang="en-US" b="0"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三、《汉堡规则》中承运人的责任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实行完全过失责任制</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增加延迟交付责任的规定</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规定火灾与救助责任的承担</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延长承运人责任期限</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提高承运人的责任限额</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扩展索赔及诉讼时效</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七</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有关对管辖权和仲裁的规定</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八</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进一步扩大适用范围</a:t>
            </a:r>
          </a:p>
          <a:p>
            <a:endParaRPr lang="zh-CN" altLang="en-US" dirty="0"/>
          </a:p>
        </p:txBody>
      </p:sp>
    </p:spTree>
    <p:extLst>
      <p:ext uri="{BB962C8B-B14F-4D97-AF65-F5344CB8AC3E}">
        <p14:creationId xmlns:p14="http://schemas.microsoft.com/office/powerpoint/2010/main" val="2431028073"/>
      </p:ext>
    </p:extLst>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华文中宋"/>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551</TotalTime>
  <Words>1331</Words>
  <Application>Microsoft Office PowerPoint</Application>
  <PresentationFormat>全屏显示(4:3)</PresentationFormat>
  <Paragraphs>85</Paragraphs>
  <Slides>17</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17</vt:i4>
      </vt:variant>
    </vt:vector>
  </HeadingPairs>
  <TitlesOfParts>
    <vt:vector size="32" baseType="lpstr">
      <vt:lpstr>GungsuhChe</vt:lpstr>
      <vt:lpstr>NEU-BZ-S92</vt:lpstr>
      <vt:lpstr>方正书宋_GBK</vt:lpstr>
      <vt:lpstr>黑体</vt:lpstr>
      <vt:lpstr>华文细黑</vt:lpstr>
      <vt:lpstr>华文中宋</vt:lpstr>
      <vt:lpstr>楷体</vt:lpstr>
      <vt:lpstr>宋体</vt:lpstr>
      <vt:lpstr>微软雅黑</vt:lpstr>
      <vt:lpstr>Arial</vt:lpstr>
      <vt:lpstr>Calibri</vt:lpstr>
      <vt:lpstr>Times New Roman</vt:lpstr>
      <vt:lpstr>Wingdings</vt:lpstr>
      <vt:lpstr>默认设计模板</vt:lpstr>
      <vt:lpstr>1_默认设计模板</vt:lpstr>
      <vt:lpstr>PowerPoint 演示文稿</vt:lpstr>
      <vt:lpstr>                                目     录</vt:lpstr>
      <vt:lpstr>第一节　调整海上货物运输合同的国际公约</vt:lpstr>
      <vt:lpstr>第一节　调整海上货物运输合同的国际公约</vt:lpstr>
      <vt:lpstr>第一节　调整海上货物运输合同的国际公约</vt:lpstr>
      <vt:lpstr>第一节　调整海上货物运输合同的国际公约</vt:lpstr>
      <vt:lpstr>第二节　国际公约规定的承运人责任</vt:lpstr>
      <vt:lpstr>第二节　国际公约规定的承运人责任</vt:lpstr>
      <vt:lpstr>第二节　国际公约规定的承运人责任</vt:lpstr>
      <vt:lpstr>第二节　国际公约规定的承运人责任</vt:lpstr>
      <vt:lpstr>第三节　我国《海商法》规定的承运人责</vt:lpstr>
      <vt:lpstr>第三节　我国《海商法》规定的承运人责</vt:lpstr>
      <vt:lpstr>第三节　我国《海商法》规定的承运人责</vt:lpstr>
      <vt:lpstr>第三节　我国《海商法》规定的承运人责</vt:lpstr>
      <vt:lpstr>第三节　我国《海商法》规定的承运人责</vt:lpstr>
      <vt:lpstr>第四节　海上货物运输合同法规与海上运输货物保险</vt:lpstr>
      <vt:lpstr>第四节　海上货物运输合同法规与海上运输货物保险</vt:lpstr>
    </vt:vector>
  </TitlesOfParts>
  <Company>ZETA 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Bu Jianguo</dc:creator>
  <cp:lastModifiedBy>Admin</cp:lastModifiedBy>
  <cp:revision>74</cp:revision>
  <dcterms:created xsi:type="dcterms:W3CDTF">2013-12-29T13:29:00Z</dcterms:created>
  <dcterms:modified xsi:type="dcterms:W3CDTF">2017-03-05T03:33:18Z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2052-10.1.0.5554</vt:lpwstr>
  </property>
</Properties>
</file>