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332" r:id="rId4"/>
    <p:sldId id="333" r:id="rId5"/>
    <p:sldId id="334" r:id="rId6"/>
    <p:sldId id="335" r:id="rId7"/>
    <p:sldId id="336" r:id="rId8"/>
    <p:sldId id="337" r:id="rId9"/>
    <p:sldId id="338" r:id="rId10"/>
    <p:sldId id="339" r:id="rId11"/>
    <p:sldId id="340" r:id="rId1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13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EE75F959-BDA8-42C9-9660-9B7FE37CF489}" type="slidenum">
              <a:rPr altLang="en-US"/>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155229" y="222548"/>
            <a:ext cx="6534705" cy="647700"/>
          </a:xfrm>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28955" y="1268095"/>
            <a:ext cx="8157210" cy="5256530"/>
          </a:xfrm>
        </p:spPr>
        <p:txBody>
          <a:bodyPr/>
          <a:lstStyle>
            <a:lvl1pPr algn="just">
              <a:defRPr/>
            </a:lvl1pPr>
            <a:lvl2pPr algn="just">
              <a:defRPr/>
            </a:lvl2pPr>
            <a:lvl3pPr algn="just">
              <a:defRPr/>
            </a:lvl3pPr>
            <a:lvl4pPr algn="just">
              <a:defRPr/>
            </a:lvl4pPr>
            <a:lvl5pPr algn="just">
              <a:defRPr/>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A1E11646-68B9-467C-AC55-B59D6BE76929}" type="slidenum">
              <a:rPr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image" Target="../media/image2.png"/><Relationship Id="rId3" Type="http://schemas.openxmlformats.org/officeDocument/2006/relationships/image" Target="../media/image1.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B65D3D-446B-4FED-B32C-9BA5BBDDE47A}"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B6EC00-37C6-476C-AEAF-DD0018083EAE}"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7" name="标题占位符 1"/>
          <p:cNvSpPr>
            <a:spLocks noGrp="1" noChangeArrowheads="1"/>
          </p:cNvSpPr>
          <p:nvPr>
            <p:ph type="title" idx="4294967295"/>
          </p:nvPr>
        </p:nvSpPr>
        <p:spPr bwMode="auto">
          <a:xfrm>
            <a:off x="1187624" y="188893"/>
            <a:ext cx="67373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dirty="0" smtClean="0">
                <a:sym typeface="华文中宋" pitchFamily="2" charset="-122"/>
              </a:rPr>
              <a:t>单击此处编辑母版标题样式</a:t>
            </a:r>
            <a:endParaRPr lang="zh-CN" altLang="en-US" dirty="0" smtClean="0">
              <a:sym typeface="华文中宋" pitchFamily="2" charset="-122"/>
            </a:endParaRPr>
          </a:p>
        </p:txBody>
      </p:sp>
      <p:sp>
        <p:nvSpPr>
          <p:cNvPr id="1028" name="文本占位符 2"/>
          <p:cNvSpPr>
            <a:spLocks noGrp="1" noChangeArrowheads="1"/>
          </p:cNvSpPr>
          <p:nvPr>
            <p:ph type="body" idx="9"/>
          </p:nvPr>
        </p:nvSpPr>
        <p:spPr bwMode="auto">
          <a:xfrm>
            <a:off x="539552" y="1052736"/>
            <a:ext cx="7992888" cy="525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smtClean="0">
                <a:sym typeface="Calibri" panose="020F0502020204030204" charset="0"/>
              </a:rPr>
              <a:t>单击此处编辑母版标题样式</a:t>
            </a:r>
            <a:endParaRPr lang="zh-CN" altLang="en-US" dirty="0" smtClean="0">
              <a:sym typeface="Calibri" panose="020F0502020204030204" charset="0"/>
            </a:endParaRPr>
          </a:p>
        </p:txBody>
      </p:sp>
      <p:sp>
        <p:nvSpPr>
          <p:cNvPr id="2053" name="日期占位符 3"/>
          <p:cNvSpPr>
            <a:spLocks noGrp="1"/>
          </p:cNvSpPr>
          <p:nvPr>
            <p:ph type="dt" sz="half" idx="2"/>
          </p:nvPr>
        </p:nvSpPr>
        <p:spPr>
          <a:xfrm>
            <a:off x="457200" y="6356350"/>
            <a:ext cx="2133600" cy="365125"/>
          </a:xfrm>
          <a:prstGeom prst="rect">
            <a:avLst/>
          </a:prstGeom>
          <a:noFill/>
          <a:ln w="9525">
            <a:noFill/>
            <a:miter/>
          </a:ln>
        </p:spPr>
        <p:txBody>
          <a:bodyPr vert="horz" wrap="square" anchor="ctr"/>
          <a:lstStyle>
            <a:lvl1pPr eaLnBrk="1" hangingPunct="1">
              <a:buFont typeface="Arial" panose="020B0604020202020204" pitchFamily="34" charset="0"/>
              <a:buNone/>
              <a:defRPr sz="1200" noProof="1">
                <a:solidFill>
                  <a:srgbClr val="898989"/>
                </a:solidFill>
                <a:latin typeface="微软雅黑" panose="020B0503020204020204" charset="-122"/>
                <a:ea typeface="宋体" panose="02010600030101010101" pitchFamily="2" charset="-122"/>
                <a:sym typeface="微软雅黑" panose="020B0503020204020204" charset="-122"/>
              </a:defRPr>
            </a:lvl1pPr>
          </a:lstStyle>
          <a:p>
            <a:pPr fontAlgn="base">
              <a:spcBef>
                <a:spcPct val="0"/>
              </a:spcBef>
              <a:spcAft>
                <a:spcPct val="0"/>
              </a:spcAft>
              <a:defRPr/>
            </a:pPr>
            <a:endParaRPr lang="zh-CN" altLang="en-US"/>
          </a:p>
        </p:txBody>
      </p:sp>
      <p:sp>
        <p:nvSpPr>
          <p:cNvPr id="2054" name="页脚占位符 4"/>
          <p:cNvSpPr>
            <a:spLocks noGrp="1"/>
          </p:cNvSpPr>
          <p:nvPr>
            <p:ph type="ftr" sz="quarter" idx="3"/>
          </p:nvPr>
        </p:nvSpPr>
        <p:spPr>
          <a:xfrm>
            <a:off x="3124200" y="6356350"/>
            <a:ext cx="2895600" cy="365125"/>
          </a:xfrm>
          <a:prstGeom prst="rect">
            <a:avLst/>
          </a:prstGeom>
          <a:noFill/>
          <a:ln w="9525">
            <a:noFill/>
            <a:miter/>
          </a:ln>
        </p:spPr>
        <p:txBody>
          <a:bodyPr vert="horz" wrap="square" lIns="91440" tIns="45720" rIns="91440" bIns="45720" numCol="1" anchor="ctr" anchorCtr="0" compatLnSpc="1"/>
          <a:lstStyle>
            <a:lvl1pPr algn="ctr" eaLnBrk="1" hangingPunct="1">
              <a:buFont typeface="Arial" panose="020B0604020202020204" pitchFamily="34" charset="0"/>
              <a:buNone/>
              <a:defRPr sz="1200" noProof="1">
                <a:solidFill>
                  <a:srgbClr val="898989"/>
                </a:solidFill>
                <a:latin typeface="Calibri" panose="020F0502020204030204" charset="0"/>
                <a:cs typeface="Calibri" panose="020F0502020204030204" charset="0"/>
                <a:sym typeface="Calibri" panose="020F0502020204030204" charset="0"/>
              </a:defRPr>
            </a:lvl1pPr>
          </a:lstStyle>
          <a:p>
            <a:pPr fontAlgn="base">
              <a:spcBef>
                <a:spcPct val="0"/>
              </a:spcBef>
              <a:spcAft>
                <a:spcPct val="0"/>
              </a:spcAft>
              <a:defRPr/>
            </a:pPr>
            <a:endParaRPr lang="zh-CN" altLang="zh-CN"/>
          </a:p>
        </p:txBody>
      </p:sp>
      <p:sp>
        <p:nvSpPr>
          <p:cNvPr id="2055" name="灯片编号占位符 5"/>
          <p:cNvSpPr>
            <a:spLocks noGrp="1"/>
          </p:cNvSpPr>
          <p:nvPr>
            <p:ph type="sldNum" sz="quarter" idx="4"/>
          </p:nvPr>
        </p:nvSpPr>
        <p:spPr>
          <a:xfrm>
            <a:off x="6553200" y="6356350"/>
            <a:ext cx="2133600" cy="365125"/>
          </a:xfrm>
          <a:prstGeom prst="rect">
            <a:avLst/>
          </a:prstGeom>
          <a:noFill/>
          <a:ln w="9525">
            <a:noFill/>
            <a:miter/>
          </a:ln>
        </p:spPr>
        <p:txBody>
          <a:bodyPr vert="horz" wrap="square" lIns="91440" tIns="45720" rIns="91440" bIns="45720" numCol="1" anchor="ctr" anchorCtr="0" compatLnSpc="1"/>
          <a:lstStyle>
            <a:lvl1pPr algn="r" eaLnBrk="1" hangingPunct="1">
              <a:buFont typeface="Arial" panose="020B0604020202020204" pitchFamily="34" charset="0"/>
              <a:buNone/>
              <a:defRPr sz="1200" noProof="1" smtClean="0">
                <a:solidFill>
                  <a:srgbClr val="898989"/>
                </a:solidFill>
                <a:latin typeface="微软雅黑" panose="020B0503020204020204" charset="-122"/>
                <a:sym typeface="微软雅黑" panose="020B0503020204020204" charset="-122"/>
              </a:defRPr>
            </a:lvl1pPr>
          </a:lstStyle>
          <a:p>
            <a:pPr fontAlgn="base">
              <a:spcBef>
                <a:spcPct val="0"/>
              </a:spcBef>
              <a:spcAft>
                <a:spcPct val="0"/>
              </a:spcAft>
              <a:defRPr/>
            </a:pPr>
            <a:fld id="{5D49B110-1728-47C6-B082-304D17FF2B0E}" type="slidenum">
              <a:rPr altLang="en-US"/>
            </a:fld>
            <a:endParaRPr lang="zh-CN" altLang="en-US"/>
          </a:p>
        </p:txBody>
      </p:sp>
      <p:pic>
        <p:nvPicPr>
          <p:cNvPr id="1032"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692900" y="6492874"/>
            <a:ext cx="2413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18"/>
          <p:cNvPicPr>
            <a:picLocks noChangeAspect="1"/>
          </p:cNvPicPr>
          <p:nvPr userDrawn="1"/>
        </p:nvPicPr>
        <p:blipFill>
          <a:blip r:embed="rId4"/>
          <a:stretch>
            <a:fillRect/>
          </a:stretch>
        </p:blipFill>
        <p:spPr>
          <a:xfrm>
            <a:off x="5715" y="-12065"/>
            <a:ext cx="1050290" cy="920115"/>
          </a:xfrm>
          <a:prstGeom prst="rect">
            <a:avLst/>
          </a:prstGeom>
        </p:spPr>
      </p:pic>
      <p:pic>
        <p:nvPicPr>
          <p:cNvPr id="2" name="图片 1"/>
          <p:cNvPicPr>
            <a:picLocks noChangeAspect="1"/>
          </p:cNvPicPr>
          <p:nvPr userDrawn="1"/>
        </p:nvPicPr>
        <p:blipFill>
          <a:blip r:embed="rId5"/>
          <a:stretch>
            <a:fillRect/>
          </a:stretch>
        </p:blipFill>
        <p:spPr>
          <a:xfrm flipV="1">
            <a:off x="1056005" y="824230"/>
            <a:ext cx="5908675" cy="8382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0" rtl="0" eaLnBrk="0" fontAlgn="base" hangingPunct="0">
        <a:spcBef>
          <a:spcPct val="0"/>
        </a:spcBef>
        <a:spcAft>
          <a:spcPct val="0"/>
        </a:spcAft>
        <a:buFont typeface="Arial" panose="020B0604020202020204" pitchFamily="34" charset="0"/>
        <a:defRPr sz="2000" b="1" kern="120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mj-cs"/>
          <a:sym typeface="宋体" panose="02010600030101010101" pitchFamily="2" charset="-122"/>
        </a:defRPr>
      </a:lvl1pPr>
      <a:lvl2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2pPr>
      <a:lvl3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3pPr>
      <a:lvl4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4pPr>
      <a:lvl5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5pPr>
      <a:lvl6pPr marL="4572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6pPr>
      <a:lvl7pPr marL="9144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7pPr>
      <a:lvl8pPr marL="13716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8pPr>
      <a:lvl9pPr marL="18288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9pPr>
    </p:titleStyle>
    <p:bodyStyle>
      <a:lvl1pPr marL="342900" indent="-342900" algn="just" defTabSz="0" rtl="0" eaLnBrk="0" fontAlgn="base" hangingPunct="0">
        <a:lnSpc>
          <a:spcPct val="135000"/>
        </a:lnSpc>
        <a:spcBef>
          <a:spcPct val="200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1pPr>
      <a:lvl2pPr marL="742950" lvl="1" indent="-285750" algn="l" defTabSz="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2pPr>
      <a:lvl3pPr marL="1143000" lvl="2" indent="-228600" algn="l" defTabSz="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3pPr>
      <a:lvl4pPr marL="1600200" lvl="3" indent="-228600" algn="l" defTabSz="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4pPr>
      <a:lvl5pPr marL="2057400" lvl="4" indent="-228600" algn="l" defTabSz="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5pPr>
      <a:lvl6pPr marL="2514600" lvl="5"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6pPr>
      <a:lvl7pPr marL="2971800" lvl="6"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7pPr>
      <a:lvl8pPr marL="3429000" lvl="7"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8pPr>
      <a:lvl9pPr marL="3886200" lvl="8"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9pPr>
    </p:bodyStyle>
    <p:otherStyle>
      <a:lvl1pPr marL="0" lvl="0"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6.png"/><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4"/>
          <p:cNvPicPr>
            <a:picLocks noChangeAspect="1"/>
          </p:cNvPicPr>
          <p:nvPr>
            <p:ph idx="1"/>
          </p:nvPr>
        </p:nvPicPr>
        <p:blipFill>
          <a:blip r:embed="rId1"/>
          <a:stretch>
            <a:fillRect/>
          </a:stretch>
        </p:blipFill>
        <p:spPr>
          <a:xfrm>
            <a:off x="-3810" y="-1905"/>
            <a:ext cx="9138920" cy="6857365"/>
          </a:xfrm>
          <a:prstGeom prst="rect">
            <a:avLst/>
          </a:prstGeom>
        </p:spPr>
      </p:pic>
      <p:sp>
        <p:nvSpPr>
          <p:cNvPr id="6" name="文本框 5"/>
          <p:cNvSpPr txBox="1"/>
          <p:nvPr/>
        </p:nvSpPr>
        <p:spPr>
          <a:xfrm>
            <a:off x="1318260" y="2487930"/>
            <a:ext cx="7205345" cy="1445260"/>
          </a:xfrm>
          <a:prstGeom prst="rect">
            <a:avLst/>
          </a:prstGeom>
          <a:noFill/>
        </p:spPr>
        <p:txBody>
          <a:bodyPr wrap="square" rtlCol="0">
            <a:spAutoFit/>
          </a:bodyPr>
          <a:p>
            <a:pPr algn="r"/>
            <a:r>
              <a:rPr lang="zh-CN" altLang="en-US" sz="4400">
                <a:latin typeface="方正粗黑宋简体" panose="02000000000000000000" charset="-122"/>
                <a:ea typeface="方正粗黑宋简体" panose="02000000000000000000" charset="-122"/>
                <a:cs typeface="方正粗黑宋简体" panose="02000000000000000000" charset="-122"/>
              </a:rPr>
              <a:t>第四章   国际商务经营形式及其选择</a:t>
            </a:r>
            <a:endParaRPr lang="zh-CN" altLang="en-US" sz="4400">
              <a:latin typeface="方正粗黑宋简体" panose="02000000000000000000" charset="-122"/>
              <a:ea typeface="方正粗黑宋简体" panose="02000000000000000000" charset="-122"/>
              <a:cs typeface="方正粗黑宋简体" panose="02000000000000000000"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p:nvPr/>
        </p:nvGrpSpPr>
        <p:grpSpPr bwMode="auto">
          <a:xfrm>
            <a:off x="1911350" y="2564904"/>
            <a:ext cx="5613400" cy="646748"/>
            <a:chOff x="0" y="0"/>
            <a:chExt cx="8840" cy="1019"/>
          </a:xfrm>
        </p:grpSpPr>
        <p:sp>
          <p:nvSpPr>
            <p:cNvPr id="5"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6" name="Group 4"/>
            <p:cNvGrpSpPr/>
            <p:nvPr/>
          </p:nvGrpSpPr>
          <p:grpSpPr bwMode="auto">
            <a:xfrm>
              <a:off x="108" y="36"/>
              <a:ext cx="8673" cy="981"/>
              <a:chOff x="0" y="0"/>
              <a:chExt cx="8673" cy="981"/>
            </a:xfrm>
          </p:grpSpPr>
          <p:pic>
            <p:nvPicPr>
              <p:cNvPr id="7"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TextBox 2"/>
              <p:cNvSpPr>
                <a:spLocks noChangeArrowheads="1"/>
              </p:cNvSpPr>
              <p:nvPr/>
            </p:nvSpPr>
            <p:spPr bwMode="auto">
              <a:xfrm>
                <a:off x="0" y="193"/>
                <a:ext cx="8260" cy="6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2200" b="1" dirty="0">
                    <a:solidFill>
                      <a:schemeClr val="bg1"/>
                    </a:solidFill>
                    <a:latin typeface="微软雅黑" panose="020B0503020204020204" charset="-122"/>
                    <a:ea typeface="微软雅黑" panose="020B0503020204020204" charset="-122"/>
                    <a:sym typeface="微软雅黑" panose="020B0503020204020204" charset="-122"/>
                  </a:rPr>
                  <a:t> </a:t>
                </a:r>
                <a:r>
                  <a:rPr sz="2200" dirty="0">
                    <a:solidFill>
                      <a:schemeClr val="bg1"/>
                    </a:solidFill>
                    <a:latin typeface="微软雅黑" panose="020B0503020204020204" charset="-122"/>
                    <a:ea typeface="微软雅黑" panose="020B0503020204020204" charset="-122"/>
                    <a:sym typeface="微软雅黑" panose="020B0503020204020204" charset="-122"/>
                  </a:rPr>
                  <a:t>第一节　国际商务经营形式</a:t>
                </a:r>
                <a:endParaRPr sz="2200" dirty="0">
                  <a:solidFill>
                    <a:schemeClr val="bg1"/>
                  </a:solidFill>
                  <a:latin typeface="微软雅黑" panose="020B0503020204020204" charset="-122"/>
                  <a:ea typeface="微软雅黑" panose="020B0503020204020204" charset="-122"/>
                  <a:sym typeface="微软雅黑" panose="020B0503020204020204" charset="-122"/>
                </a:endParaRPr>
              </a:p>
            </p:txBody>
          </p:sp>
        </p:grpSp>
      </p:grpSp>
      <p:sp>
        <p:nvSpPr>
          <p:cNvPr id="9" name="直接连接符 18"/>
          <p:cNvSpPr>
            <a:spLocks noChangeShapeType="1"/>
          </p:cNvSpPr>
          <p:nvPr/>
        </p:nvSpPr>
        <p:spPr bwMode="auto">
          <a:xfrm>
            <a:off x="1692275" y="1123950"/>
            <a:ext cx="1588" cy="4933950"/>
          </a:xfrm>
          <a:prstGeom prst="line">
            <a:avLst/>
          </a:prstGeom>
          <a:noFill/>
          <a:ln w="9525" cap="flat" cmpd="sng">
            <a:solidFill>
              <a:srgbClr val="076F8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 name="TextBox 19"/>
          <p:cNvSpPr>
            <a:spLocks noChangeArrowheads="1"/>
          </p:cNvSpPr>
          <p:nvPr/>
        </p:nvSpPr>
        <p:spPr bwMode="auto">
          <a:xfrm>
            <a:off x="900113" y="4870450"/>
            <a:ext cx="503237" cy="1076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3200" b="1">
                <a:solidFill>
                  <a:srgbClr val="076F8B"/>
                </a:solidFill>
                <a:latin typeface="方正宋黑简体" panose="02000000000000000000" pitchFamily="1" charset="-122"/>
                <a:ea typeface="方正宋黑简体" panose="02000000000000000000" pitchFamily="1" charset="-122"/>
                <a:sym typeface="方正宋黑简体" panose="02000000000000000000" pitchFamily="1" charset="-122"/>
              </a:rPr>
              <a:t>目录</a:t>
            </a:r>
            <a:endParaRPr lang="zh-CN" altLang="en-US"/>
          </a:p>
        </p:txBody>
      </p:sp>
      <p:grpSp>
        <p:nvGrpSpPr>
          <p:cNvPr id="11" name="Group 9"/>
          <p:cNvGrpSpPr/>
          <p:nvPr/>
        </p:nvGrpSpPr>
        <p:grpSpPr bwMode="auto">
          <a:xfrm>
            <a:off x="1908175" y="3502333"/>
            <a:ext cx="5613400" cy="646747"/>
            <a:chOff x="0" y="0"/>
            <a:chExt cx="8840" cy="1019"/>
          </a:xfrm>
        </p:grpSpPr>
        <p:sp>
          <p:nvSpPr>
            <p:cNvPr id="12"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13" name="Group 11"/>
            <p:cNvGrpSpPr/>
            <p:nvPr/>
          </p:nvGrpSpPr>
          <p:grpSpPr bwMode="auto">
            <a:xfrm>
              <a:off x="108" y="36"/>
              <a:ext cx="8673" cy="981"/>
              <a:chOff x="0" y="0"/>
              <a:chExt cx="8673" cy="981"/>
            </a:xfrm>
          </p:grpSpPr>
          <p:pic>
            <p:nvPicPr>
              <p:cNvPr id="14"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 name="TextBox 2"/>
              <p:cNvSpPr>
                <a:spLocks noChangeArrowheads="1"/>
              </p:cNvSpPr>
              <p:nvPr/>
            </p:nvSpPr>
            <p:spPr bwMode="auto">
              <a:xfrm>
                <a:off x="0" y="193"/>
                <a:ext cx="8260" cy="6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2200" dirty="0">
                    <a:solidFill>
                      <a:schemeClr val="bg1"/>
                    </a:solidFill>
                    <a:latin typeface="微软雅黑" panose="020B0503020204020204" charset="-122"/>
                    <a:ea typeface="微软雅黑" panose="020B0503020204020204" charset="-122"/>
                    <a:sym typeface="微软雅黑" panose="020B0503020204020204" charset="-122"/>
                  </a:rPr>
                  <a:t> </a:t>
                </a:r>
                <a:r>
                  <a:rPr lang="zh-CN" altLang="en-US" sz="2200" dirty="0">
                    <a:solidFill>
                      <a:schemeClr val="bg1"/>
                    </a:solidFill>
                    <a:latin typeface="微软雅黑" panose="020B0503020204020204" charset="-122"/>
                    <a:ea typeface="微软雅黑" panose="020B0503020204020204" charset="-122"/>
                    <a:sym typeface="微软雅黑" panose="020B0503020204020204" charset="-122"/>
                  </a:rPr>
                  <a:t>第二节　国际商务经营形式的选择</a:t>
                </a:r>
                <a:endParaRPr lang="zh-CN" altLang="en-US" sz="2200" dirty="0">
                  <a:solidFill>
                    <a:schemeClr val="bg1"/>
                  </a:solidFill>
                  <a:latin typeface="微软雅黑" panose="020B0503020204020204" charset="-122"/>
                  <a:ea typeface="微软雅黑" panose="020B0503020204020204" charset="-122"/>
                  <a:sym typeface="微软雅黑" panose="020B0503020204020204" charset="-122"/>
                </a:endParaRPr>
              </a:p>
            </p:txBody>
          </p:sp>
        </p:grpSp>
      </p:grpSp>
      <p:pic>
        <p:nvPicPr>
          <p:cNvPr id="2" name="内容占位符 1"/>
          <p:cNvPicPr>
            <a:picLocks noChangeAspect="1"/>
          </p:cNvPicPr>
          <p:nvPr>
            <p:ph idx="1"/>
          </p:nvPr>
        </p:nvPicPr>
        <p:blipFill>
          <a:blip r:embed="rId2"/>
          <a:stretch>
            <a:fillRect/>
          </a:stretch>
        </p:blipFill>
        <p:spPr>
          <a:xfrm>
            <a:off x="1043940" y="-3810"/>
            <a:ext cx="8101965" cy="87376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国际商务经营形式</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一、出口</a:t>
            </a:r>
            <a:endParaRPr lang="zh-CN" altLang="en-US"/>
          </a:p>
          <a:p>
            <a:pPr marL="0" indent="0">
              <a:buNone/>
            </a:pPr>
            <a:r>
              <a:rPr lang="en-US" altLang="zh-CN" sz="2200" b="1" dirty="0">
                <a:latin typeface="楷体" panose="02010609060101010101" charset="-122"/>
                <a:ea typeface="楷体" panose="02010609060101010101" charset="-122"/>
              </a:rPr>
              <a:t>(一)间接出口</a:t>
            </a:r>
            <a:endParaRPr lang="zh-CN" altLang="en-US"/>
          </a:p>
          <a:p>
            <a:r>
              <a:rPr lang="zh-CN" altLang="en-US"/>
              <a:t>所谓“间接出口”,是指企业本身不进入国际市场,不参与国外经营活动,而是通过国内的中间商经销或代理其产品出口业务。</a:t>
            </a:r>
            <a:endParaRPr lang="zh-CN" altLang="en-US"/>
          </a:p>
          <a:p>
            <a:r>
              <a:rPr lang="zh-CN" altLang="en-US"/>
              <a:t>间接出口有以下四条主要渠道:</a:t>
            </a:r>
            <a:endParaRPr lang="zh-CN" altLang="en-US"/>
          </a:p>
          <a:p>
            <a:r>
              <a:rPr lang="zh-CN" altLang="en-US"/>
              <a:t>1.专业外贸公司</a:t>
            </a:r>
            <a:endParaRPr lang="zh-CN" altLang="en-US"/>
          </a:p>
          <a:p>
            <a:r>
              <a:rPr lang="zh-CN" altLang="en-US"/>
              <a:t>2.出口管理公司</a:t>
            </a:r>
            <a:endParaRPr lang="zh-CN" altLang="en-US"/>
          </a:p>
          <a:p>
            <a:r>
              <a:rPr lang="zh-CN" altLang="en-US"/>
              <a:t>3.合作出口</a:t>
            </a:r>
            <a:endParaRPr lang="zh-CN" altLang="en-US"/>
          </a:p>
          <a:p>
            <a:r>
              <a:rPr lang="zh-CN" altLang="en-US"/>
              <a:t>4.外企驻本国的采购处</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国际商务经营形式</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rPr>
              <a:t>(二)直接出口</a:t>
            </a:r>
            <a:endParaRPr lang="zh-CN" altLang="en-US"/>
          </a:p>
          <a:p>
            <a:r>
              <a:rPr lang="zh-CN" altLang="en-US"/>
              <a:t>直接出口是指企业不是通过本国的中间商,而是直接将产品卖给国外的客户或最终用户。</a:t>
            </a:r>
            <a:endParaRPr lang="zh-CN" altLang="en-US"/>
          </a:p>
          <a:p>
            <a:r>
              <a:rPr lang="zh-CN" altLang="en-US"/>
              <a:t>直接出口可采取以下几种形式:</a:t>
            </a:r>
            <a:endParaRPr lang="zh-CN" altLang="en-US"/>
          </a:p>
          <a:p>
            <a:r>
              <a:rPr lang="zh-CN" altLang="en-US"/>
              <a:t>1.直接卖给最终用户</a:t>
            </a:r>
            <a:endParaRPr lang="zh-CN" altLang="en-US"/>
          </a:p>
          <a:p>
            <a:r>
              <a:rPr lang="zh-CN" altLang="en-US"/>
              <a:t>2.国内出口部或国际业务部</a:t>
            </a:r>
            <a:endParaRPr lang="zh-CN" altLang="en-US"/>
          </a:p>
          <a:p>
            <a:r>
              <a:rPr lang="zh-CN" altLang="en-US"/>
              <a:t>3.在国外设立分支机构</a:t>
            </a:r>
            <a:endParaRPr lang="zh-CN" altLang="en-US"/>
          </a:p>
          <a:p>
            <a:r>
              <a:rPr lang="zh-CN" altLang="en-US"/>
              <a:t>4.建立国外销售子公司</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国际商务经营形式</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二、非股权安排</a:t>
            </a:r>
            <a:endParaRPr lang="zh-CN" altLang="en-US"/>
          </a:p>
          <a:p>
            <a:pPr marL="0" indent="0">
              <a:buNone/>
            </a:pPr>
            <a:r>
              <a:rPr lang="en-US" altLang="zh-CN" sz="2200" b="1" dirty="0">
                <a:latin typeface="楷体" panose="02010609060101010101" charset="-122"/>
                <a:ea typeface="楷体" panose="02010609060101010101" charset="-122"/>
              </a:rPr>
              <a:t>(一)技术授权</a:t>
            </a:r>
            <a:endParaRPr lang="zh-CN" altLang="en-US"/>
          </a:p>
          <a:p>
            <a:r>
              <a:rPr lang="zh-CN" altLang="en-US"/>
              <a:t>1.许可</a:t>
            </a:r>
            <a:endParaRPr lang="zh-CN" altLang="en-US"/>
          </a:p>
          <a:p>
            <a:r>
              <a:rPr lang="zh-CN" altLang="en-US"/>
              <a:t>2.特许经营</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(二)其他非股权形式</a:t>
            </a:r>
            <a:endParaRPr lang="zh-CN" altLang="en-US"/>
          </a:p>
          <a:p>
            <a:r>
              <a:rPr lang="zh-CN" altLang="en-US"/>
              <a:t>1.管理合同</a:t>
            </a:r>
            <a:endParaRPr lang="zh-CN" altLang="en-US"/>
          </a:p>
          <a:p>
            <a:r>
              <a:rPr lang="zh-CN" altLang="en-US"/>
              <a:t>2.服务合同</a:t>
            </a:r>
            <a:endParaRPr lang="zh-CN" altLang="en-US"/>
          </a:p>
          <a:p>
            <a:r>
              <a:rPr lang="zh-CN" altLang="en-US"/>
              <a:t>3.生产建设合同</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国际商务经营形式</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三、股权投资形式</a:t>
            </a:r>
            <a:endParaRPr lang="zh-CN" altLang="en-US"/>
          </a:p>
          <a:p>
            <a:pPr marL="0" indent="0">
              <a:buNone/>
            </a:pPr>
            <a:r>
              <a:rPr lang="en-US" altLang="zh-CN" sz="2200" b="1" dirty="0">
                <a:latin typeface="楷体" panose="02010609060101010101" charset="-122"/>
                <a:ea typeface="楷体" panose="02010609060101010101" charset="-122"/>
              </a:rPr>
              <a:t>(一)对外直接投资的动因</a:t>
            </a:r>
            <a:endParaRPr lang="zh-CN" altLang="en-US"/>
          </a:p>
          <a:p>
            <a:r>
              <a:rPr lang="zh-CN" altLang="en-US"/>
              <a:t>1.供给因素</a:t>
            </a:r>
            <a:endParaRPr lang="zh-CN" altLang="en-US"/>
          </a:p>
          <a:p>
            <a:r>
              <a:rPr lang="zh-CN" altLang="en-US"/>
              <a:t>2.需求因素</a:t>
            </a:r>
            <a:endParaRPr lang="zh-CN" altLang="en-US"/>
          </a:p>
          <a:p>
            <a:r>
              <a:rPr lang="zh-CN" altLang="en-US"/>
              <a:t>3.政治因素</a:t>
            </a:r>
            <a:endParaRPr lang="zh-CN" altLang="en-US"/>
          </a:p>
          <a:p>
            <a:r>
              <a:rPr lang="zh-CN" altLang="en-US"/>
              <a:t>4.其他因素</a:t>
            </a: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国际商务经营形式</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rPr>
              <a:t>(二)对外直接投资的形式</a:t>
            </a:r>
            <a:endParaRPr lang="zh-CN" altLang="en-US"/>
          </a:p>
          <a:p>
            <a:r>
              <a:rPr lang="zh-CN" altLang="en-US"/>
              <a:t>1.合资经营</a:t>
            </a:r>
            <a:endParaRPr lang="zh-CN" altLang="en-US"/>
          </a:p>
          <a:p>
            <a:r>
              <a:rPr lang="zh-CN" altLang="en-US"/>
              <a:t>2.独资经营</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(三)对外直接投资的进入方式</a:t>
            </a:r>
            <a:endParaRPr lang="zh-CN" altLang="en-US"/>
          </a:p>
          <a:p>
            <a:r>
              <a:rPr lang="zh-CN" altLang="en-US"/>
              <a:t>1.新建进入</a:t>
            </a:r>
            <a:endParaRPr lang="zh-CN" altLang="en-US"/>
          </a:p>
          <a:p>
            <a:r>
              <a:rPr lang="zh-CN" altLang="en-US"/>
              <a:t>2.收购进入</a:t>
            </a: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国际商务经营形式的选择</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一、影响因素分析</a:t>
            </a:r>
            <a:endParaRPr lang="zh-CN" altLang="en-US"/>
          </a:p>
          <a:p>
            <a:pPr marL="0" indent="0">
              <a:buNone/>
            </a:pPr>
            <a:r>
              <a:rPr lang="en-US" altLang="zh-CN" sz="2200" b="1" dirty="0">
                <a:latin typeface="楷体" panose="02010609060101010101" charset="-122"/>
                <a:ea typeface="楷体" panose="02010609060101010101" charset="-122"/>
              </a:rPr>
              <a:t>(一)企业环境因素</a:t>
            </a:r>
            <a:endParaRPr lang="zh-CN" altLang="en-US"/>
          </a:p>
          <a:p>
            <a:pPr latinLnBrk="0">
              <a:lnSpc>
                <a:spcPct val="130000"/>
              </a:lnSpc>
              <a:spcBef>
                <a:spcPts val="0"/>
              </a:spcBef>
            </a:pPr>
            <a:r>
              <a:rPr lang="zh-CN" altLang="en-US"/>
              <a:t>1.本国环境因素</a:t>
            </a:r>
            <a:endParaRPr lang="zh-CN" altLang="en-US"/>
          </a:p>
          <a:p>
            <a:pPr latinLnBrk="0">
              <a:lnSpc>
                <a:spcPct val="130000"/>
              </a:lnSpc>
              <a:spcBef>
                <a:spcPts val="0"/>
              </a:spcBef>
            </a:pPr>
            <a:r>
              <a:rPr lang="zh-CN" altLang="en-US"/>
              <a:t>2.目标国的政治、经济、法律及社会文化特征</a:t>
            </a:r>
            <a:endParaRPr lang="zh-CN" altLang="en-US"/>
          </a:p>
          <a:p>
            <a:pPr latinLnBrk="0">
              <a:lnSpc>
                <a:spcPct val="130000"/>
              </a:lnSpc>
              <a:spcBef>
                <a:spcPts val="0"/>
              </a:spcBef>
            </a:pPr>
            <a:r>
              <a:rPr lang="zh-CN" altLang="en-US"/>
              <a:t>3.目标国市场因素</a:t>
            </a:r>
            <a:endParaRPr lang="zh-CN" altLang="en-US"/>
          </a:p>
          <a:p>
            <a:pPr latinLnBrk="0">
              <a:lnSpc>
                <a:spcPct val="130000"/>
              </a:lnSpc>
              <a:spcBef>
                <a:spcPts val="0"/>
              </a:spcBef>
            </a:pPr>
            <a:r>
              <a:rPr lang="zh-CN" altLang="en-US"/>
              <a:t>4.目标国生产因素</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(二)企业内部因素</a:t>
            </a:r>
            <a:endParaRPr lang="en-US" altLang="zh-CN" sz="2200" b="1" dirty="0">
              <a:latin typeface="楷体" panose="02010609060101010101" charset="-122"/>
              <a:ea typeface="楷体" panose="02010609060101010101" charset="-122"/>
            </a:endParaRPr>
          </a:p>
          <a:p>
            <a:pPr latinLnBrk="0">
              <a:lnSpc>
                <a:spcPct val="130000"/>
              </a:lnSpc>
              <a:spcBef>
                <a:spcPts val="0"/>
              </a:spcBef>
            </a:pPr>
            <a:r>
              <a:rPr lang="zh-CN" altLang="en-US"/>
              <a:t>1.产品的战略地位</a:t>
            </a:r>
            <a:endParaRPr lang="zh-CN" altLang="en-US"/>
          </a:p>
          <a:p>
            <a:pPr latinLnBrk="0">
              <a:lnSpc>
                <a:spcPct val="130000"/>
              </a:lnSpc>
              <a:spcBef>
                <a:spcPts val="0"/>
              </a:spcBef>
            </a:pPr>
            <a:r>
              <a:rPr lang="zh-CN" altLang="en-US"/>
              <a:t>2.产品生命周期</a:t>
            </a:r>
            <a:endParaRPr lang="zh-CN" altLang="en-US"/>
          </a:p>
          <a:p>
            <a:pPr latinLnBrk="0">
              <a:lnSpc>
                <a:spcPct val="130000"/>
              </a:lnSpc>
              <a:spcBef>
                <a:spcPts val="0"/>
              </a:spcBef>
            </a:pPr>
            <a:r>
              <a:rPr lang="zh-CN" altLang="en-US"/>
              <a:t>3.企业的技术水平</a:t>
            </a:r>
            <a:endParaRPr lang="zh-CN" altLang="en-US"/>
          </a:p>
          <a:p>
            <a:pPr latinLnBrk="0">
              <a:lnSpc>
                <a:spcPct val="130000"/>
              </a:lnSpc>
              <a:spcBef>
                <a:spcPts val="0"/>
              </a:spcBef>
            </a:pPr>
            <a:r>
              <a:rPr lang="zh-CN" altLang="en-US"/>
              <a:t>4.商标与市场知名度</a:t>
            </a:r>
            <a:endParaRPr lang="zh-CN" altLang="en-US"/>
          </a:p>
          <a:p>
            <a:pPr latinLnBrk="0">
              <a:lnSpc>
                <a:spcPct val="130000"/>
              </a:lnSpc>
              <a:spcBef>
                <a:spcPts val="0"/>
              </a:spcBef>
            </a:pPr>
            <a:r>
              <a:rPr lang="zh-CN" altLang="en-US"/>
              <a:t>5.企业的国际经营经验</a:t>
            </a: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国际商务经营形式的选择</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二、国际商务经营形式选择</a:t>
            </a:r>
            <a:endParaRPr lang="zh-CN" altLang="en-US"/>
          </a:p>
          <a:p>
            <a:pPr marL="0" indent="0">
              <a:buNone/>
            </a:pPr>
            <a:r>
              <a:rPr lang="en-US" altLang="zh-CN" sz="2200" b="1" dirty="0">
                <a:latin typeface="楷体" panose="02010609060101010101" charset="-122"/>
                <a:ea typeface="楷体" panose="02010609060101010101" charset="-122"/>
              </a:rPr>
              <a:t>(一)竞争优势判别法</a:t>
            </a:r>
            <a:endParaRPr lang="zh-CN" altLang="en-US"/>
          </a:p>
          <a:p>
            <a:r>
              <a:rPr lang="zh-CN" altLang="en-US"/>
              <a:t>竞争优势判别法是以邓宁提出的企业开展国际经营必须具备的三优势,即所有权优势、内部化优势和区位优势为理论基础,从企业拥有的竞争优势各不相同,而不同的国际经营形式又要求企业具有不同的竞争优势这个角度出发进行判别。</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(二)成本比较判别法</a:t>
            </a:r>
            <a:endParaRPr lang="zh-CN" altLang="en-US"/>
          </a:p>
          <a:p>
            <a:r>
              <a:rPr lang="zh-CN" altLang="en-US"/>
              <a:t>成本比较判别法包括赫奇法和净现值法,其思路为:企业开展国际经营的最终目的是追求利润最大化,也就是遵循成本最小化的原则,在选择国际经营形式时也应遵循这一原则。</a:t>
            </a:r>
            <a:endParaRPr lang="zh-CN" altLang="en-US"/>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840</Words>
  <Application>WPS 演示</Application>
  <PresentationFormat>全屏显示(4:3)</PresentationFormat>
  <Paragraphs>81</Paragraphs>
  <Slides>9</Slides>
  <Notes>0</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9</vt:i4>
      </vt:variant>
    </vt:vector>
  </HeadingPairs>
  <TitlesOfParts>
    <vt:vector size="33" baseType="lpstr">
      <vt:lpstr>Arial</vt:lpstr>
      <vt:lpstr>宋体</vt:lpstr>
      <vt:lpstr>Wingdings</vt:lpstr>
      <vt:lpstr>华文中宋</vt:lpstr>
      <vt:lpstr>GungsuhChe</vt:lpstr>
      <vt:lpstr>Arial Black</vt:lpstr>
      <vt:lpstr>华文细黑</vt:lpstr>
      <vt:lpstr>微软雅黑</vt:lpstr>
      <vt:lpstr>黑体</vt:lpstr>
      <vt:lpstr>楷体_GB2312</vt:lpstr>
      <vt:lpstr>新宋体</vt:lpstr>
      <vt:lpstr>Times New Roman</vt:lpstr>
      <vt:lpstr>Arial Unicode MS</vt:lpstr>
      <vt:lpstr>Malgun Gothic</vt:lpstr>
      <vt:lpstr>Calibri</vt:lpstr>
      <vt:lpstr>华文中宋</vt:lpstr>
      <vt:lpstr>华文细黑</vt:lpstr>
      <vt:lpstr>楷体_GB2312</vt:lpstr>
      <vt:lpstr>方正粗黑宋简体</vt:lpstr>
      <vt:lpstr>方正宋黑简体</vt:lpstr>
      <vt:lpstr>楷体</vt:lpstr>
      <vt:lpstr>方正书宋_GBK</vt:lpstr>
      <vt:lpstr>Office 主题</vt:lpstr>
      <vt:lpstr>1_Office 主题</vt:lpstr>
      <vt:lpstr>PowerPoint 演示文稿</vt:lpstr>
      <vt:lpstr>PowerPoint 演示文稿</vt:lpstr>
      <vt:lpstr>第一节　国际商务经营形式</vt:lpstr>
      <vt:lpstr>第一节　国际商务经营形式</vt:lpstr>
      <vt:lpstr>第一节　国际商务经营形式</vt:lpstr>
      <vt:lpstr>第一节　国际商务经营形式</vt:lpstr>
      <vt:lpstr>第一节　国际商务经营形式</vt:lpstr>
      <vt:lpstr>第二节　国际商务经营形式的选择</vt:lpstr>
      <vt:lpstr>第二节　国际商务经营形式的选择</vt:lpstr>
    </vt:vector>
  </TitlesOfParts>
  <Company>ZETA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Cao Yurong</dc:creator>
  <cp:lastModifiedBy>sunny</cp:lastModifiedBy>
  <cp:revision>6</cp:revision>
  <dcterms:created xsi:type="dcterms:W3CDTF">2015-05-21T10:25:00Z</dcterms:created>
  <dcterms:modified xsi:type="dcterms:W3CDTF">2019-09-06T05:50:25Z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