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Lst>
  <p:sldSz cx="12192000" cy="6858000"/>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4" Type="http://schemas.openxmlformats.org/officeDocument/2006/relationships/tags" Target="tags/tag68.xml"/><Relationship Id="rId13" Type="http://schemas.openxmlformats.org/officeDocument/2006/relationships/commentAuthors" Target="commentAuthors.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png"/><Relationship Id="rId1" Type="http://schemas.openxmlformats.org/officeDocument/2006/relationships/tags" Target="../tags/tag65.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7.xml"/><Relationship Id="rId2" Type="http://schemas.openxmlformats.org/officeDocument/2006/relationships/image" Target="../media/image8.png"/><Relationship Id="rId1" Type="http://schemas.openxmlformats.org/officeDocument/2006/relationships/tags" Target="../tags/tag6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custDataLst>
              <p:tags r:id="rId1"/>
            </p:custDataLst>
          </p:nvPr>
        </p:nvPicPr>
        <p:blipFill>
          <a:blip r:embed="rId2"/>
          <a:stretch>
            <a:fillRect/>
          </a:stretch>
        </p:blipFill>
        <p:spPr>
          <a:xfrm>
            <a:off x="-635" y="0"/>
            <a:ext cx="12192635"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en-US" altLang="zh-CN"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绪</a:t>
            </a:r>
            <a:r>
              <a:rPr lang="en-US" altLang="zh-CN"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论</a:t>
            </a:r>
            <a:endParaRPr lang="zh-CN" alt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绪</a:t>
            </a:r>
            <a:r>
              <a:rPr lang="en-US"/>
              <a:t>  </a:t>
            </a:r>
            <a:r>
              <a:rPr lang="zh-CN" altLang="en-US"/>
              <a:t>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一、国际商法的概念和范围</a:t>
            </a:r>
            <a:endParaRPr lang="zh-CN" altLang="zh-CN" sz="2600" b="1" dirty="0">
              <a:latin typeface="黑体" panose="02010609060101010101" pitchFamily="49" charset="-122"/>
              <a:ea typeface="黑体" panose="02010609060101010101" pitchFamily="49" charset="-122"/>
            </a:endParaRPr>
          </a:p>
          <a:p>
            <a:r>
              <a:rPr lang="zh-CN" altLang="en-US"/>
              <a:t>关于国际商法的概念，中外法学界尚无统一的界定。笔者认为，调整国际商事关系的法律规范的总和即构成国际商法。</a:t>
            </a:r>
            <a:endParaRPr lang="zh-CN" altLang="en-US"/>
          </a:p>
          <a:p>
            <a:r>
              <a:rPr lang="zh-CN" altLang="en-US"/>
              <a:t>根据对全球有重大影响的《联合国国际商事仲裁示范法》的脚注解释，“商事”一词应从广义上去理解，即“商事”并不限于狭义上的商业活动，而是包括买卖、代理、租赁、建造工厂、咨询、工程、许可证交易、投资、银行、保险、项目开发、合营和其他形式的工商业合作、货运或旅客运输等一切经济活动。可见，所谓的“商事”关系就是人们的各种经济活动关系。</a:t>
            </a:r>
            <a:endParaRPr lang="zh-CN" altLang="en-US"/>
          </a:p>
          <a:p>
            <a:r>
              <a:rPr lang="zh-CN" altLang="en-US"/>
              <a:t>调整一国国内商事关系的法律规范即构成一国的国内商法，而调整具有国际因素的商事关系的法律规范则构成国际商法。按照多数法学家的观点，商事关系存在下列情形的即视为具有国际因素:当事人的营业地分处于不同的国家;当事人具有不同国家的国籍;商事活动发生在当事人一方或几方所在国以外的国家或地区;商事关系的对象位于当事人一方或几方所在国以外的国家或地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绪</a:t>
            </a:r>
            <a:r>
              <a:rPr lang="en-US">
                <a:sym typeface="+mn-ea"/>
              </a:rPr>
              <a:t>  </a:t>
            </a:r>
            <a:r>
              <a:rPr altLang="en-US">
                <a:sym typeface="+mn-ea"/>
              </a:rPr>
              <a:t>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二、国际商法的产生和发展</a:t>
            </a:r>
            <a:endParaRPr lang="zh-CN" altLang="zh-CN" sz="2600" b="1" dirty="0">
              <a:latin typeface="黑体" panose="02010609060101010101" pitchFamily="49" charset="-122"/>
              <a:ea typeface="黑体" panose="02010609060101010101" pitchFamily="49" charset="-122"/>
            </a:endParaRPr>
          </a:p>
          <a:p>
            <a:r>
              <a:rPr lang="zh-CN" altLang="en-US"/>
              <a:t>真正成为一项专门法律的国际商法产生于中世纪的意大利，当时的地中海是世界各国贸易的中心，意大利的一些城市如威尼斯、热那亚等则是这一贸易中心的“中心”。这些城市中的商人从封建领主那里购得自治权，便组成商人法庭，适用他们在商事交往中形成的习惯规则，因而这种法律被称为“商人法”(Law Merchant)。</a:t>
            </a:r>
            <a:endParaRPr lang="zh-CN" altLang="en-US"/>
          </a:p>
          <a:p>
            <a:r>
              <a:rPr lang="zh-CN" altLang="en-US"/>
              <a:t>17世纪以后，欧洲大陆各国相继形成了中央集权，便以立法的形式调整各种商事关系，这种法律便具备了国家的强制性因素，但它们一般也参考吸收了上述商人法并适用于与本国有关的涉外商事案件。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绪</a:t>
            </a:r>
            <a:r>
              <a:rPr lang="en-US">
                <a:sym typeface="+mn-ea"/>
              </a:rPr>
              <a:t>  </a:t>
            </a:r>
            <a:r>
              <a:rPr altLang="en-US">
                <a:sym typeface="+mn-ea"/>
              </a:rPr>
              <a:t>论</a:t>
            </a:r>
            <a:endParaRPr lang="zh-CN" altLang="en-US"/>
          </a:p>
        </p:txBody>
      </p:sp>
      <p:sp>
        <p:nvSpPr>
          <p:cNvPr id="3" name="内容占位符 2"/>
          <p:cNvSpPr>
            <a:spLocks noGrp="1"/>
          </p:cNvSpPr>
          <p:nvPr>
            <p:ph idx="1"/>
          </p:nvPr>
        </p:nvSpPr>
        <p:spPr/>
        <p:txBody>
          <a:bodyPr/>
          <a:p>
            <a:r>
              <a:rPr lang="zh-CN" altLang="en-US"/>
              <a:t>总的来说，20世纪以前，国际商法基本上局限为国内法或区域习惯法。但是，这种状况不利于国际商事活动的进一步发展。于是，自19世纪末20世纪初，一些政府间或民间的国际组织便致力于制定统一的国际商法公约或编纂统一的国际商事惯例，并取得了重大成就，关于国际货物买卖、运输、贸易结算等方面的国际公约或国际惯例得到了很多重要的国际贸易大国的参加或接受。</a:t>
            </a:r>
            <a:endParaRPr lang="zh-CN" altLang="en-US"/>
          </a:p>
          <a:p>
            <a:r>
              <a:rPr lang="zh-CN" altLang="en-US"/>
              <a:t>为扫除各国法律差异造成的商事活动壁垒，全球性或区域性的国际组织现在更是进一步地努力促成国际商法的统一化。当然，我们还应当看到，由于世界各国的经济发展不平衡和各国经济发展背景及文化差异等因素，全面地统一国际商法短期内是不可能实现的。</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绪</a:t>
            </a:r>
            <a:r>
              <a:rPr lang="en-US">
                <a:sym typeface="+mn-ea"/>
              </a:rPr>
              <a:t>  </a:t>
            </a:r>
            <a:r>
              <a:rPr altLang="en-US">
                <a:sym typeface="+mn-ea"/>
              </a:rPr>
              <a:t>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三、国际商法的渊源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1.国际商事条约或公约</a:t>
            </a:r>
            <a:endParaRPr lang="zh-CN" altLang="en-US"/>
          </a:p>
          <a:p>
            <a:r>
              <a:rPr lang="zh-CN" altLang="en-US"/>
              <a:t>2.国际商事惯例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(二)国内法规范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1.制定法</a:t>
            </a:r>
            <a:endParaRPr lang="zh-CN" altLang="en-US"/>
          </a:p>
          <a:p>
            <a:r>
              <a:rPr lang="zh-CN" altLang="en-US"/>
              <a:t>2.判例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1011</Words>
  <Application>WPS 演示</Application>
  <PresentationFormat>宽屏</PresentationFormat>
  <Paragraphs>30</Paragraphs>
  <Slides>6</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6</vt:i4>
      </vt:variant>
    </vt:vector>
  </HeadingPairs>
  <TitlesOfParts>
    <vt:vector size="20"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绪  论</vt:lpstr>
      <vt:lpstr>绪  论</vt:lpstr>
      <vt:lpstr>绪  论</vt:lpstr>
      <vt:lpstr>绪  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773AF09EE7AC43AEAFDBEFC85D8B8E81_11</vt:lpwstr>
  </property>
</Properties>
</file>