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8" r:id="rId2"/>
    <p:sldId id="319" r:id="rId3"/>
    <p:sldId id="411" r:id="rId4"/>
    <p:sldId id="314" r:id="rId5"/>
    <p:sldId id="412" r:id="rId6"/>
    <p:sldId id="315" r:id="rId7"/>
    <p:sldId id="404" r:id="rId8"/>
    <p:sldId id="405" r:id="rId9"/>
    <p:sldId id="406" r:id="rId10"/>
    <p:sldId id="316" r:id="rId11"/>
    <p:sldId id="407" r:id="rId12"/>
    <p:sldId id="408" r:id="rId13"/>
    <p:sldId id="409" r:id="rId14"/>
    <p:sldId id="317" r:id="rId15"/>
    <p:sldId id="41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556821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652666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17590689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第九章　比较公司治理</a:t>
            </a:r>
          </a:p>
        </p:txBody>
      </p:sp>
    </p:spTree>
    <p:extLst>
      <p:ext uri="{BB962C8B-B14F-4D97-AF65-F5344CB8AC3E}">
        <p14:creationId xmlns:p14="http://schemas.microsoft.com/office/powerpoint/2010/main" val="3364759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公司治理机制的主要类型</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一、股东控制型治理机制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在物质资本规模庞大的现代企业尤其是大型股份制企业中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由于物质资本的“依赖性”特征及其在企业生产过程中的重要地位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各国法律都赋予股东以企业控制权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具体权利由股东民主选举产生的董事会代理行使。但真正形成股东控制型治理机制的只有那些股权高度集中的现代企业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特别是家族控制型企业最为典型。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股东控制型治理机制就是股东实质性地掌握企业控制权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经理则负责企业的日常经营活动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股东对经理人员采取有效的监控和适当的激励措施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使经理人员不过分追求自我利益而忽视股东利益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减少企业治理中的代理成本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而对员工的激励则依赖于公司福利和工资收入。在股权集中的企业中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几个大股东掌握着相对或绝对多数的股票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因而能够通过股票左右公司的决策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成为实际的企业控制者。由于大股东在企业中的投资绝对数较大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他们的利益与企业的经营利润关系密切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因而有足够的动力监督经理的经营活动。</a:t>
            </a:r>
          </a:p>
          <a:p>
            <a:pPr>
              <a:lnSpc>
                <a:spcPct val="100000"/>
              </a:lnSpc>
            </a:pPr>
            <a:endParaRPr lang="zh-CN" altLang="en-US" dirty="0"/>
          </a:p>
        </p:txBody>
      </p:sp>
    </p:spTree>
    <p:extLst>
      <p:ext uri="{BB962C8B-B14F-4D97-AF65-F5344CB8AC3E}">
        <p14:creationId xmlns:p14="http://schemas.microsoft.com/office/powerpoint/2010/main" val="793888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公司治理机制的主要类型</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二、经理控制型治理机制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通过设立各种职能委员会</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强化董事会的作用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增加外部董事</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改变董事会的构成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导入外部审计制度</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市场控制力度较大</a:t>
            </a:r>
          </a:p>
          <a:p>
            <a:endParaRPr lang="zh-CN" altLang="en-US" dirty="0"/>
          </a:p>
        </p:txBody>
      </p:sp>
    </p:spTree>
    <p:extLst>
      <p:ext uri="{BB962C8B-B14F-4D97-AF65-F5344CB8AC3E}">
        <p14:creationId xmlns:p14="http://schemas.microsoft.com/office/powerpoint/2010/main" val="2303883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公司治理机制的主要类型</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三、主银行相机治理型机制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主银行相机治理型机制的典型代表是日本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即在公司财务状况正常情况下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经理人员掌握企业的控制权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主银行则通过企业的资金支付结算和向企业派员等方式对企业实施监控。而一旦公司出现严重的财务问题时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主银行就接管企业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掌握企业的控制权。主银行就是与企业之间保持长期的稳定关系的特定银行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企业从该银行那里的借款占该企业借款总额的份额最大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更确切地说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在企业短期贷款中所占份额最大。信贷关系是主银行与企业关系最主要的方面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主银行还垄断关系企业的支付结算、债券和股票发行的代理业务等。除此之外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主银行通常还是企业的大股东之一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它集中对企业进行监控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并在企业发生财务问题时干预企业经营。当代日本大企业股权结构的显著特点是法人相互持股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这是经理在企业财务正常情况下掌握企业控制权的主要原因。</a:t>
            </a:r>
          </a:p>
          <a:p>
            <a:pPr>
              <a:lnSpc>
                <a:spcPct val="100000"/>
              </a:lnSpc>
            </a:pPr>
            <a:endParaRPr lang="zh-CN" altLang="en-US" dirty="0"/>
          </a:p>
        </p:txBody>
      </p:sp>
    </p:spTree>
    <p:extLst>
      <p:ext uri="{BB962C8B-B14F-4D97-AF65-F5344CB8AC3E}">
        <p14:creationId xmlns:p14="http://schemas.microsoft.com/office/powerpoint/2010/main" val="182785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公司治理机制的主要类型</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四、股东和员工共同控制型治理机制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德国股份制企业的民主治理机制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德国企业一般有三大权力机构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股东会、监事会和理事会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它们互相制约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各负其责。股东会由全体股东组成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其任务限于法律和公司章程规定的审批监事会关于公司重大事项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如公司法律形式的变更、公司的扩大或缩小、公司兼并、公司经营方针的改变、选举监事会中的股东代表等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股东会的具体议程由监事会决定。</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合作制企业的民主治理机制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合作制企业的成员既是企业的投资人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又是企业的雇员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这就避免了股东和员工的利益冲突。其决策机构一般采取一人一票制民主选举产生。合作制几乎遍布世界各地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主要集中在专业服务行业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如集中在律师、会计、投资银行、管理咨询、广告、建筑、工程、医药等领域。</a:t>
            </a:r>
          </a:p>
          <a:p>
            <a:pPr>
              <a:lnSpc>
                <a:spcPct val="100000"/>
              </a:lnSpc>
            </a:pPr>
            <a:endParaRPr lang="zh-CN" altLang="en-US" dirty="0"/>
          </a:p>
        </p:txBody>
      </p:sp>
    </p:spTree>
    <p:extLst>
      <p:ext uri="{BB962C8B-B14F-4D97-AF65-F5344CB8AC3E}">
        <p14:creationId xmlns:p14="http://schemas.microsoft.com/office/powerpoint/2010/main" val="3683480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路径依赖、公司治理与国有企业改革</a:t>
            </a:r>
            <a:endParaRPr lang="zh-CN" altLang="en-US" dirty="0"/>
          </a:p>
        </p:txBody>
      </p:sp>
      <p:sp>
        <p:nvSpPr>
          <p:cNvPr id="3" name="内容占位符 2"/>
          <p:cNvSpPr>
            <a:spLocks noGrp="1"/>
          </p:cNvSpPr>
          <p:nvPr>
            <p:ph idx="1"/>
          </p:nvPr>
        </p:nvSpPr>
        <p:spPr/>
        <p:txBody>
          <a:bodyPr/>
          <a:lstStyle/>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在西方发达的资本主义国家对公司治理制度进行调整的同时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原《华沙条约》成员国和中国、越南等传统的社会主义国家开始了向市场经济的转轨。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经济转轨前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尽管各国经济发展程度参差不齐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历史长短不一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规模有大有小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但在制度环境方面是大同小异的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即在意识形态上信奉共产主义学说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在经济上实行以国有制为主导的公有制和按劳分配。</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中国国有企业的改革大致可分为以下三个阶段</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第一阶段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a:t>
            </a:r>
            <a:r>
              <a:rPr lang="en-US" altLang="zh-CN" sz="1800" dirty="0">
                <a:solidFill>
                  <a:srgbClr val="000000"/>
                </a:solidFill>
                <a:effectLst/>
                <a:latin typeface="NEU-BZ-S92"/>
                <a:ea typeface="方正书宋_GBK"/>
                <a:cs typeface="Times New Roman" panose="02020603050405020304" pitchFamily="18" charset="0"/>
              </a:rPr>
              <a:t>1979</a:t>
            </a:r>
            <a:r>
              <a:rPr lang="zh-CN" altLang="zh-CN" sz="1800" dirty="0">
                <a:solidFill>
                  <a:srgbClr val="000000"/>
                </a:solidFill>
                <a:effectLst/>
                <a:latin typeface="NEU-BZ-S92"/>
                <a:ea typeface="方正书宋_GBK"/>
                <a:cs typeface="Times New Roman" panose="02020603050405020304" pitchFamily="18" charset="0"/>
              </a:rPr>
              <a:t>年开始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首先在四川</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然后面向全国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推行了扩大国营工业企业自主权、增加企业留利改革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简称扩权让利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随后又于</a:t>
            </a:r>
            <a:r>
              <a:rPr lang="en-US" altLang="zh-CN" sz="1800" dirty="0">
                <a:solidFill>
                  <a:srgbClr val="000000"/>
                </a:solidFill>
                <a:effectLst/>
                <a:latin typeface="NEU-BZ-S92"/>
                <a:ea typeface="方正书宋_GBK"/>
                <a:cs typeface="Times New Roman" panose="02020603050405020304" pitchFamily="18" charset="0"/>
              </a:rPr>
              <a:t>80</a:t>
            </a:r>
            <a:r>
              <a:rPr lang="zh-CN" altLang="zh-CN" sz="1800" dirty="0">
                <a:solidFill>
                  <a:srgbClr val="000000"/>
                </a:solidFill>
                <a:effectLst/>
                <a:latin typeface="NEU-BZ-S92"/>
                <a:ea typeface="方正书宋_GBK"/>
                <a:cs typeface="Times New Roman" panose="02020603050405020304" pitchFamily="18" charset="0"/>
              </a:rPr>
              <a:t>年代推行了承包经营责任制和厂长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负责制。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第二阶段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a:t>
            </a:r>
            <a:r>
              <a:rPr lang="en-US" altLang="zh-CN" sz="1800" dirty="0">
                <a:solidFill>
                  <a:srgbClr val="000000"/>
                </a:solidFill>
                <a:effectLst/>
                <a:latin typeface="NEU-BZ-S92"/>
                <a:ea typeface="方正书宋_GBK"/>
                <a:cs typeface="Times New Roman" panose="02020603050405020304" pitchFamily="18" charset="0"/>
              </a:rPr>
              <a:t>1992</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NEU-BZ-S92"/>
                <a:ea typeface="方正书宋_GBK"/>
                <a:cs typeface="Times New Roman" panose="02020603050405020304" pitchFamily="18" charset="0"/>
              </a:rPr>
              <a:t>7</a:t>
            </a:r>
            <a:r>
              <a:rPr lang="zh-CN" altLang="zh-CN" sz="1800" dirty="0">
                <a:solidFill>
                  <a:srgbClr val="000000"/>
                </a:solidFill>
                <a:effectLst/>
                <a:latin typeface="NEU-BZ-S92"/>
                <a:ea typeface="方正书宋_GBK"/>
                <a:cs typeface="Times New Roman" panose="02020603050405020304" pitchFamily="18" charset="0"/>
              </a:rPr>
              <a:t>月《全民所有制工业企业转换经营机制条例》颁布和实施为标志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开始进行“转机建制”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重点是确定国有企业的法人地位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实行自主经营、自负盈亏、自我发展、自我约束。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第三阶段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调整国有经济布局。</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中国国有企业的改革是路径依赖的。</a:t>
            </a:r>
            <a:r>
              <a:rPr lang="en-US" altLang="zh-CN" sz="1800" dirty="0">
                <a:solidFill>
                  <a:srgbClr val="000000"/>
                </a:solidFill>
                <a:effectLst/>
                <a:latin typeface="NEU-BZ-S92"/>
                <a:ea typeface="方正书宋_GBK"/>
                <a:cs typeface="Times New Roman" panose="02020603050405020304" pitchFamily="18" charset="0"/>
              </a:rPr>
              <a:t>1979</a:t>
            </a:r>
            <a:r>
              <a:rPr lang="zh-CN" altLang="zh-CN" sz="1800" dirty="0">
                <a:solidFill>
                  <a:srgbClr val="000000"/>
                </a:solidFill>
                <a:effectLst/>
                <a:latin typeface="NEU-BZ-S92"/>
                <a:ea typeface="方正书宋_GBK"/>
                <a:cs typeface="Times New Roman" panose="02020603050405020304" pitchFamily="18" charset="0"/>
              </a:rPr>
              <a:t>年的扩大企业自主权作为“历史小事件”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将国有企业改革锁定在产权改革的轨道上。</a:t>
            </a:r>
          </a:p>
          <a:p>
            <a:pPr>
              <a:lnSpc>
                <a:spcPct val="100000"/>
              </a:lnSpc>
            </a:pPr>
            <a:endParaRPr lang="zh-CN" altLang="en-US" dirty="0"/>
          </a:p>
        </p:txBody>
      </p:sp>
    </p:spTree>
    <p:extLst>
      <p:ext uri="{BB962C8B-B14F-4D97-AF65-F5344CB8AC3E}">
        <p14:creationId xmlns:p14="http://schemas.microsoft.com/office/powerpoint/2010/main" val="483991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路径依赖、公司治理与国有企业改革</a:t>
            </a:r>
            <a:endParaRPr lang="zh-CN" altLang="en-US" dirty="0"/>
          </a:p>
        </p:txBody>
      </p:sp>
      <p:sp>
        <p:nvSpPr>
          <p:cNvPr id="3" name="内容占位符 2"/>
          <p:cNvSpPr>
            <a:spLocks noGrp="1"/>
          </p:cNvSpPr>
          <p:nvPr>
            <p:ph idx="1"/>
          </p:nvPr>
        </p:nvSpPr>
        <p:spPr>
          <a:xfrm>
            <a:off x="609600" y="1424217"/>
            <a:ext cx="11007144" cy="4821007"/>
          </a:xfrm>
        </p:spPr>
        <p:txBody>
          <a:bodyPr/>
          <a:lstStyle/>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21</a:t>
            </a:r>
            <a:r>
              <a:rPr lang="zh-CN" altLang="zh-CN" sz="1800" dirty="0">
                <a:solidFill>
                  <a:srgbClr val="000000"/>
                </a:solidFill>
                <a:effectLst/>
                <a:latin typeface="NEU-BZ-S92"/>
                <a:ea typeface="方正书宋_GBK"/>
                <a:cs typeface="Times New Roman" panose="02020603050405020304" pitchFamily="18" charset="0"/>
              </a:rPr>
              <a:t>世纪开始后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在相当长的一段时间内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企业作为一个复杂系统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将呈现出更加多样化的特征</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由产品的物理和技术特性决定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公有制企业和私有制企业以及各种中间形式将长期并存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不存在谁“吃掉”谁的问题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由于所有制结构处于由非均衡向均衡的演进之中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具体比例会出现一定的变化。</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由交易成本、组织成本和竞争程度决定的企业最佳规模会多元化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航母级的跨国公司、多分支单位的钱德勒式企业会和小公司、微型公司同时并存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并实现特定环境下的纳什均衡。</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尽管新经济的比重会不断上升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但不会完全替代传统企业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而是会与传统产业“共舞”</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共处于同一个竞争平台。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由社会存在决定的社会意识越来越复杂多样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人们的人生观和价值观会随着收入差别的扩大而发生分裂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具有较高技能和自然禀赋的劳动者不会仅仅满足于收入的最大化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而会萌生较强的参与意识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积极追求自我价值的实现。</a:t>
            </a:r>
          </a:p>
          <a:p>
            <a:endParaRPr lang="zh-CN" altLang="en-US" dirty="0"/>
          </a:p>
        </p:txBody>
      </p:sp>
    </p:spTree>
    <p:extLst>
      <p:ext uri="{BB962C8B-B14F-4D97-AF65-F5344CB8AC3E}">
        <p14:creationId xmlns:p14="http://schemas.microsoft.com/office/powerpoint/2010/main" val="1401201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第一节　公司控制权与所有权比较</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企业资本与企业融资比较</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公司治理机制的主要类型</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p:cNvSpPr>
                <a:spLocks noChangeArrowheads="1"/>
              </p:cNvSpPr>
              <p:nvPr/>
            </p:nvSpPr>
            <p:spPr bwMode="auto">
              <a:xfrm>
                <a:off x="299" y="67"/>
                <a:ext cx="2530"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路径依赖、公司治理与国有企业改革</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521870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公司控制权与所有权比较</a:t>
            </a:r>
            <a:endParaRPr lang="zh-CN" altLang="en-US" dirty="0"/>
          </a:p>
        </p:txBody>
      </p:sp>
      <p:sp>
        <p:nvSpPr>
          <p:cNvPr id="3" name="内容占位符 2"/>
          <p:cNvSpPr>
            <a:spLocks noGrp="1"/>
          </p:cNvSpPr>
          <p:nvPr>
            <p:ph idx="1"/>
          </p:nvPr>
        </p:nvSpPr>
        <p:spPr/>
        <p:txBody>
          <a:bodyPr/>
          <a:lstStyle/>
          <a:p>
            <a:pPr marL="0" indent="0" eaLnBrk="1" fontAlgn="auto" hangingPunct="1">
              <a:lnSpc>
                <a:spcPct val="135000"/>
              </a:lnSpc>
              <a:spcBef>
                <a:spcPts val="300"/>
              </a:spcBef>
              <a:spcAft>
                <a:spcPts val="300"/>
              </a:spcAft>
              <a:buNone/>
            </a:pPr>
            <a:r>
              <a:rPr lang="zh-CN" altLang="zh-CN" dirty="0">
                <a:solidFill>
                  <a:srgbClr val="000000"/>
                </a:solidFill>
                <a:latin typeface="NEU-BZ-S92"/>
                <a:ea typeface="方正书宋_GBK"/>
                <a:cs typeface="Times New Roman" panose="02020603050405020304" pitchFamily="18" charset="0"/>
              </a:rPr>
              <a:t>为简单起见</a:t>
            </a:r>
            <a:r>
              <a:rPr lang="en-US" altLang="zh-CN" dirty="0">
                <a:solidFill>
                  <a:srgbClr val="000000"/>
                </a:solidFill>
                <a:latin typeface="NEU-BZ-S92"/>
                <a:ea typeface="方正书宋_GBK"/>
                <a:cs typeface="Times New Roman" panose="02020603050405020304" pitchFamily="18" charset="0"/>
              </a:rPr>
              <a:t>,</a:t>
            </a:r>
            <a:r>
              <a:rPr lang="zh-CN" altLang="zh-CN" dirty="0">
                <a:solidFill>
                  <a:srgbClr val="000000"/>
                </a:solidFill>
                <a:latin typeface="NEU-BZ-S92"/>
                <a:ea typeface="方正书宋_GBK"/>
                <a:cs typeface="Times New Roman" panose="02020603050405020304" pitchFamily="18" charset="0"/>
              </a:rPr>
              <a:t>本节将控制权与所有权的匹配关系划分为强控制权与弱控制权</a:t>
            </a:r>
            <a:r>
              <a:rPr lang="en-US" altLang="zh-CN" dirty="0">
                <a:solidFill>
                  <a:srgbClr val="000000"/>
                </a:solidFill>
                <a:latin typeface="NEU-BZ-S92"/>
                <a:ea typeface="方正书宋_GBK"/>
                <a:cs typeface="Times New Roman" panose="02020603050405020304" pitchFamily="18" charset="0"/>
              </a:rPr>
              <a:t>,</a:t>
            </a:r>
            <a:r>
              <a:rPr lang="zh-CN" altLang="zh-CN" dirty="0">
                <a:solidFill>
                  <a:srgbClr val="000000"/>
                </a:solidFill>
                <a:latin typeface="NEU-BZ-S92"/>
                <a:ea typeface="方正书宋_GBK"/>
                <a:cs typeface="Times New Roman" panose="02020603050405020304" pitchFamily="18" charset="0"/>
              </a:rPr>
              <a:t>以及集中的所有权与分散的所有权四种组合</a:t>
            </a:r>
            <a:r>
              <a:rPr lang="en-US" altLang="zh-CN" dirty="0">
                <a:solidFill>
                  <a:srgbClr val="000000"/>
                </a:solidFill>
                <a:latin typeface="NEU-BZ-S92"/>
                <a:ea typeface="方正书宋_GBK"/>
                <a:cs typeface="Times New Roman" panose="02020603050405020304" pitchFamily="18" charset="0"/>
              </a:rPr>
              <a:t>,</a:t>
            </a:r>
            <a:r>
              <a:rPr lang="zh-CN" altLang="zh-CN" dirty="0">
                <a:solidFill>
                  <a:srgbClr val="000000"/>
                </a:solidFill>
                <a:latin typeface="NEU-BZ-S92"/>
                <a:ea typeface="方正书宋_GBK"/>
                <a:cs typeface="Times New Roman" panose="02020603050405020304" pitchFamily="18" charset="0"/>
              </a:rPr>
              <a:t>如图</a:t>
            </a:r>
            <a:r>
              <a:rPr lang="en-US" altLang="zh-CN" dirty="0">
                <a:solidFill>
                  <a:srgbClr val="000000"/>
                </a:solidFill>
                <a:latin typeface="NEU-BZ-S92"/>
                <a:ea typeface="方正书宋_GBK"/>
                <a:cs typeface="Times New Roman" panose="02020603050405020304" pitchFamily="18" charset="0"/>
              </a:rPr>
              <a:t>9-1</a:t>
            </a:r>
            <a:r>
              <a:rPr lang="zh-CN" altLang="zh-CN" dirty="0">
                <a:solidFill>
                  <a:srgbClr val="000000"/>
                </a:solidFill>
                <a:latin typeface="NEU-BZ-S92"/>
                <a:ea typeface="方正书宋_GBK"/>
                <a:cs typeface="Times New Roman" panose="02020603050405020304" pitchFamily="18" charset="0"/>
              </a:rPr>
              <a:t>所示。组合</a:t>
            </a:r>
            <a:r>
              <a:rPr lang="en-US" altLang="zh-CN" dirty="0">
                <a:solidFill>
                  <a:srgbClr val="000000"/>
                </a:solidFill>
                <a:latin typeface="NEU-BZ-S92"/>
                <a:ea typeface="方正书宋_GBK"/>
                <a:cs typeface="Times New Roman" panose="02020603050405020304" pitchFamily="18" charset="0"/>
              </a:rPr>
              <a:t>A</a:t>
            </a:r>
            <a:r>
              <a:rPr lang="zh-CN" altLang="zh-CN" dirty="0">
                <a:solidFill>
                  <a:srgbClr val="000000"/>
                </a:solidFill>
                <a:latin typeface="NEU-BZ-S92"/>
                <a:ea typeface="方正书宋_GBK"/>
                <a:cs typeface="Times New Roman" panose="02020603050405020304" pitchFamily="18" charset="0"/>
              </a:rPr>
              <a:t>、</a:t>
            </a:r>
            <a:r>
              <a:rPr lang="en-US" altLang="zh-CN" dirty="0">
                <a:solidFill>
                  <a:srgbClr val="000000"/>
                </a:solidFill>
                <a:latin typeface="NEU-BZ-S92"/>
                <a:ea typeface="方正书宋_GBK"/>
                <a:cs typeface="Times New Roman" panose="02020603050405020304" pitchFamily="18" charset="0"/>
              </a:rPr>
              <a:t>B</a:t>
            </a:r>
            <a:r>
              <a:rPr lang="zh-CN" altLang="zh-CN" dirty="0">
                <a:solidFill>
                  <a:srgbClr val="000000"/>
                </a:solidFill>
                <a:latin typeface="NEU-BZ-S92"/>
                <a:ea typeface="方正书宋_GBK"/>
                <a:cs typeface="Times New Roman" panose="02020603050405020304" pitchFamily="18" charset="0"/>
              </a:rPr>
              <a:t>、</a:t>
            </a:r>
            <a:r>
              <a:rPr lang="en-US" altLang="zh-CN" dirty="0">
                <a:solidFill>
                  <a:srgbClr val="000000"/>
                </a:solidFill>
                <a:latin typeface="NEU-BZ-S92"/>
                <a:ea typeface="方正书宋_GBK"/>
                <a:cs typeface="Times New Roman" panose="02020603050405020304" pitchFamily="18" charset="0"/>
              </a:rPr>
              <a:t>C</a:t>
            </a:r>
            <a:r>
              <a:rPr lang="zh-CN" altLang="zh-CN" dirty="0">
                <a:solidFill>
                  <a:srgbClr val="000000"/>
                </a:solidFill>
                <a:latin typeface="NEU-BZ-S92"/>
                <a:ea typeface="方正书宋_GBK"/>
                <a:cs typeface="Times New Roman" panose="02020603050405020304" pitchFamily="18" charset="0"/>
              </a:rPr>
              <a:t>、</a:t>
            </a:r>
            <a:r>
              <a:rPr lang="en-US" altLang="zh-CN" dirty="0">
                <a:solidFill>
                  <a:srgbClr val="000000"/>
                </a:solidFill>
                <a:latin typeface="NEU-BZ-S92"/>
                <a:ea typeface="方正书宋_GBK"/>
                <a:cs typeface="Times New Roman" panose="02020603050405020304" pitchFamily="18" charset="0"/>
              </a:rPr>
              <a:t>D</a:t>
            </a:r>
            <a:r>
              <a:rPr lang="zh-CN" altLang="zh-CN" dirty="0">
                <a:solidFill>
                  <a:srgbClr val="000000"/>
                </a:solidFill>
                <a:latin typeface="NEU-BZ-S92"/>
                <a:ea typeface="方正书宋_GBK"/>
                <a:cs typeface="Times New Roman" panose="02020603050405020304" pitchFamily="18" charset="0"/>
              </a:rPr>
              <a:t>分别对应着分散的所有权和弱控制权、分散的所有权和强控制权、集中的所有权和弱控制权、集中的所有权和强控制权。</a:t>
            </a:r>
            <a:endParaRPr lang="zh-CN" altLang="en-US" dirty="0">
              <a:solidFill>
                <a:srgbClr val="000000"/>
              </a:solidFill>
              <a:latin typeface="NEU-BZ-S92"/>
              <a:ea typeface="方正书宋_GBK"/>
              <a:cs typeface="Times New Roman" panose="02020603050405020304" pitchFamily="18" charset="0"/>
            </a:endParaRPr>
          </a:p>
        </p:txBody>
      </p:sp>
      <p:pic>
        <p:nvPicPr>
          <p:cNvPr id="4" name="901.jpg" descr="id:2147495686;FounderCES">
            <a:extLst>
              <a:ext uri="{FF2B5EF4-FFF2-40B4-BE49-F238E27FC236}">
                <a16:creationId xmlns:a16="http://schemas.microsoft.com/office/drawing/2014/main" xmlns="" id="{6F967935-226D-431F-BCCF-7C025E32DB81}"/>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bwMode="auto">
          <a:xfrm>
            <a:off x="2037993" y="2871584"/>
            <a:ext cx="6268881" cy="216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3814484" y="5329686"/>
            <a:ext cx="3300904" cy="271869"/>
          </a:xfrm>
          <a:prstGeom prst="rect">
            <a:avLst/>
          </a:prstGeom>
        </p:spPr>
        <p:txBody>
          <a:bodyPr wrap="none">
            <a:spAutoFit/>
          </a:bodyPr>
          <a:lstStyle/>
          <a:p>
            <a:pPr algn="ctr">
              <a:lnSpc>
                <a:spcPts val="1350"/>
              </a:lnSpc>
              <a:spcAft>
                <a:spcPts val="0"/>
              </a:spcAft>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9-1</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控制权与所有权的组合</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79573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公司控制权与所有权比较</a:t>
            </a:r>
            <a:endParaRPr lang="zh-CN" altLang="en-US" dirty="0"/>
          </a:p>
        </p:txBody>
      </p:sp>
      <p:sp>
        <p:nvSpPr>
          <p:cNvPr id="3" name="内容占位符 2"/>
          <p:cNvSpPr>
            <a:spLocks noGrp="1"/>
          </p:cNvSpPr>
          <p:nvPr>
            <p:ph idx="1"/>
          </p:nvPr>
        </p:nvSpPr>
        <p:spPr/>
        <p:txBody>
          <a:bodyPr/>
          <a:lstStyle/>
          <a:p>
            <a:r>
              <a:rPr lang="zh-CN" altLang="zh-CN" dirty="0" smtClean="0"/>
              <a:t>分散</a:t>
            </a:r>
            <a:r>
              <a:rPr lang="zh-CN" altLang="zh-CN" dirty="0"/>
              <a:t>的所有权至少有两个主要优势</a:t>
            </a:r>
            <a:r>
              <a:rPr lang="en-US" altLang="zh-CN" dirty="0"/>
              <a:t>:</a:t>
            </a:r>
            <a:r>
              <a:rPr lang="zh-CN" altLang="zh-CN" dirty="0"/>
              <a:t>第一个优势在于提高了股票的变现能力。随着更多的投资者开始持有股票</a:t>
            </a:r>
            <a:r>
              <a:rPr lang="en-US" altLang="zh-CN" dirty="0"/>
              <a:t>,</a:t>
            </a:r>
            <a:r>
              <a:rPr lang="zh-CN" altLang="zh-CN" dirty="0"/>
              <a:t>有可能形成一个活跃的股票市场。这样</a:t>
            </a:r>
            <a:r>
              <a:rPr lang="en-US" altLang="zh-CN" dirty="0"/>
              <a:t>,</a:t>
            </a:r>
            <a:r>
              <a:rPr lang="zh-CN" altLang="zh-CN" dirty="0"/>
              <a:t>股票的出售者将更容易找到股票购买者</a:t>
            </a:r>
            <a:r>
              <a:rPr lang="en-US" altLang="zh-CN" dirty="0"/>
              <a:t>,</a:t>
            </a:r>
            <a:r>
              <a:rPr lang="zh-CN" altLang="zh-CN" dirty="0"/>
              <a:t>股票购买者也将更容易找到股票出售者</a:t>
            </a:r>
            <a:r>
              <a:rPr lang="zh-CN" altLang="zh-CN" dirty="0" smtClean="0"/>
              <a:t>。</a:t>
            </a:r>
            <a:endParaRPr lang="en-US" altLang="zh-CN" dirty="0" smtClean="0"/>
          </a:p>
          <a:p>
            <a:r>
              <a:rPr lang="zh-CN" altLang="zh-CN" dirty="0" smtClean="0"/>
              <a:t>更</a:t>
            </a:r>
            <a:r>
              <a:rPr lang="zh-CN" altLang="zh-CN" dirty="0"/>
              <a:t>高的股票变现能力最终会使资本成本更低</a:t>
            </a:r>
            <a:r>
              <a:rPr lang="en-US" altLang="zh-CN" dirty="0"/>
              <a:t>,</a:t>
            </a:r>
            <a:r>
              <a:rPr lang="zh-CN" altLang="zh-CN" dirty="0"/>
              <a:t>这有利于公司整体利益的提升以及市场价值的提高。资本成本的降低意味着潜在投资者需要获得的最低预期回报率降低</a:t>
            </a:r>
            <a:r>
              <a:rPr lang="en-US" altLang="zh-CN" dirty="0"/>
              <a:t>,</a:t>
            </a:r>
            <a:r>
              <a:rPr lang="zh-CN" altLang="zh-CN" dirty="0"/>
              <a:t>结果可能使公司的投资机会增多。分散的所有权产生第二个优势的原因是敌意收购者持续关注公司的表现</a:t>
            </a:r>
            <a:r>
              <a:rPr lang="en-US" altLang="zh-CN" dirty="0"/>
              <a:t>,</a:t>
            </a:r>
            <a:r>
              <a:rPr lang="zh-CN" altLang="zh-CN" dirty="0"/>
              <a:t>因此管理表现糟糕的公司更易受到攻击</a:t>
            </a:r>
            <a:r>
              <a:rPr lang="zh-CN" altLang="zh-CN" dirty="0" smtClean="0"/>
              <a:t>。</a:t>
            </a:r>
            <a:endParaRPr lang="en-US" altLang="zh-CN" dirty="0" smtClean="0"/>
          </a:p>
          <a:p>
            <a:r>
              <a:rPr lang="zh-CN" altLang="zh-CN" dirty="0" smtClean="0"/>
              <a:t>也就是说</a:t>
            </a:r>
            <a:r>
              <a:rPr lang="en-US" altLang="zh-CN" dirty="0"/>
              <a:t>,</a:t>
            </a:r>
            <a:r>
              <a:rPr lang="zh-CN" altLang="zh-CN" dirty="0"/>
              <a:t>分散的所有权使经理人受到持续的压力</a:t>
            </a:r>
            <a:r>
              <a:rPr lang="en-US" altLang="zh-CN" dirty="0"/>
              <a:t>,</a:t>
            </a:r>
            <a:r>
              <a:rPr lang="zh-CN" altLang="zh-CN" dirty="0"/>
              <a:t>不得不努力表现</a:t>
            </a:r>
            <a:r>
              <a:rPr lang="en-US" altLang="zh-CN" dirty="0"/>
              <a:t>,</a:t>
            </a:r>
            <a:r>
              <a:rPr lang="zh-CN" altLang="zh-CN" dirty="0"/>
              <a:t>以避免公司股价下跌及敌意收购的发起。集中的控制权和所有权也有一个主要优势</a:t>
            </a:r>
            <a:r>
              <a:rPr lang="en-US" altLang="zh-CN" dirty="0"/>
              <a:t>,</a:t>
            </a:r>
            <a:r>
              <a:rPr lang="zh-CN" altLang="zh-CN" dirty="0"/>
              <a:t>即存在一个有足够控制权</a:t>
            </a:r>
            <a:r>
              <a:rPr lang="en-US" altLang="zh-CN" dirty="0"/>
              <a:t>(</a:t>
            </a:r>
            <a:r>
              <a:rPr lang="zh-CN" altLang="zh-CN" dirty="0"/>
              <a:t>权力</a:t>
            </a:r>
            <a:r>
              <a:rPr lang="en-US" altLang="zh-CN" dirty="0"/>
              <a:t>)</a:t>
            </a:r>
            <a:r>
              <a:rPr lang="zh-CN" altLang="zh-CN" dirty="0"/>
              <a:t>和足够激励</a:t>
            </a:r>
            <a:r>
              <a:rPr lang="en-US" altLang="zh-CN" dirty="0"/>
              <a:t>(</a:t>
            </a:r>
            <a:r>
              <a:rPr lang="zh-CN" altLang="zh-CN" dirty="0"/>
              <a:t>所有权</a:t>
            </a:r>
            <a:r>
              <a:rPr lang="en-US" altLang="zh-CN" dirty="0"/>
              <a:t>)</a:t>
            </a:r>
            <a:r>
              <a:rPr lang="zh-CN" altLang="zh-CN" dirty="0"/>
              <a:t>的股东主动监督公司的经营管理</a:t>
            </a:r>
            <a:r>
              <a:rPr lang="en-US" altLang="zh-CN" dirty="0"/>
              <a:t>,</a:t>
            </a:r>
            <a:r>
              <a:rPr lang="zh-CN" altLang="zh-CN" dirty="0"/>
              <a:t>并确保公司以股东利益最大化原则运营。</a:t>
            </a:r>
          </a:p>
          <a:p>
            <a:endParaRPr lang="zh-CN" altLang="en-US" dirty="0"/>
          </a:p>
        </p:txBody>
      </p:sp>
    </p:spTree>
    <p:extLst>
      <p:ext uri="{BB962C8B-B14F-4D97-AF65-F5344CB8AC3E}">
        <p14:creationId xmlns:p14="http://schemas.microsoft.com/office/powerpoint/2010/main" val="1085252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公司控制权与所有权比较</a:t>
            </a:r>
            <a:endParaRPr lang="zh-CN" altLang="en-US" dirty="0"/>
          </a:p>
        </p:txBody>
      </p:sp>
      <p:sp>
        <p:nvSpPr>
          <p:cNvPr id="3" name="内容占位符 2"/>
          <p:cNvSpPr>
            <a:spLocks noGrp="1"/>
          </p:cNvSpPr>
          <p:nvPr>
            <p:ph idx="1"/>
          </p:nvPr>
        </p:nvSpPr>
        <p:spPr/>
        <p:txBody>
          <a:bodyPr/>
          <a:lstStyle/>
          <a:p>
            <a:r>
              <a:rPr lang="zh-CN" altLang="zh-CN" dirty="0" smtClean="0"/>
              <a:t>但是</a:t>
            </a:r>
            <a:r>
              <a:rPr lang="en-US" altLang="zh-CN" dirty="0"/>
              <a:t>,</a:t>
            </a:r>
            <a:r>
              <a:rPr lang="zh-CN" altLang="zh-CN" dirty="0"/>
              <a:t>与集中的控制权和所有权一样</a:t>
            </a:r>
            <a:r>
              <a:rPr lang="en-US" altLang="zh-CN" dirty="0"/>
              <a:t>,</a:t>
            </a:r>
            <a:r>
              <a:rPr lang="zh-CN" altLang="zh-CN" dirty="0"/>
              <a:t>分散的所有权也有其劣势。分散的所有权最易导致桑福德·格罗斯曼及奥利弗·哈特提出的“搭便车”问题</a:t>
            </a:r>
            <a:r>
              <a:rPr lang="en-US" altLang="zh-CN" dirty="0"/>
              <a:t>(free􀆼rider problem)</a:t>
            </a:r>
            <a:r>
              <a:rPr lang="zh-CN" altLang="zh-CN" dirty="0"/>
              <a:t>。如果一家公司拥有大量的股东</a:t>
            </a:r>
            <a:r>
              <a:rPr lang="en-US" altLang="zh-CN" dirty="0"/>
              <a:t>,</a:t>
            </a:r>
            <a:r>
              <a:rPr lang="zh-CN" altLang="zh-CN" dirty="0"/>
              <a:t>那么可能没有人具有足够的动力来监督公司的管理。例如</a:t>
            </a:r>
            <a:r>
              <a:rPr lang="en-US" altLang="zh-CN" dirty="0"/>
              <a:t>,</a:t>
            </a:r>
            <a:r>
              <a:rPr lang="zh-CN" altLang="zh-CN" dirty="0"/>
              <a:t>当公司的其中一个股东决定花费时间、金钱以及努力来监督公司的管理时</a:t>
            </a:r>
            <a:r>
              <a:rPr lang="en-US" altLang="zh-CN" dirty="0"/>
              <a:t>,</a:t>
            </a:r>
            <a:r>
              <a:rPr lang="zh-CN" altLang="zh-CN" dirty="0"/>
              <a:t>好处将会由所有股东分享</a:t>
            </a:r>
            <a:r>
              <a:rPr lang="en-US" altLang="zh-CN" dirty="0"/>
              <a:t>,</a:t>
            </a:r>
            <a:r>
              <a:rPr lang="zh-CN" altLang="zh-CN" dirty="0"/>
              <a:t>而成本却由执行监督的股东自己承担。那么</a:t>
            </a:r>
            <a:r>
              <a:rPr lang="en-US" altLang="zh-CN" dirty="0"/>
              <a:t>,</a:t>
            </a:r>
            <a:r>
              <a:rPr lang="zh-CN" altLang="zh-CN" dirty="0"/>
              <a:t>对于单一小股东而言</a:t>
            </a:r>
            <a:r>
              <a:rPr lang="en-US" altLang="zh-CN" dirty="0"/>
              <a:t>,</a:t>
            </a:r>
            <a:r>
              <a:rPr lang="zh-CN" altLang="zh-CN" dirty="0"/>
              <a:t>监督成本很可能高于其本应获得的收益</a:t>
            </a:r>
            <a:r>
              <a:rPr lang="zh-CN" altLang="zh-CN" dirty="0" smtClean="0"/>
              <a:t>。</a:t>
            </a:r>
            <a:endParaRPr lang="en-US" altLang="zh-CN" dirty="0" smtClean="0"/>
          </a:p>
          <a:p>
            <a:r>
              <a:rPr lang="zh-CN" altLang="zh-CN" dirty="0" smtClean="0"/>
              <a:t>因此</a:t>
            </a:r>
            <a:r>
              <a:rPr lang="en-US" altLang="zh-CN" dirty="0"/>
              <a:t>,</a:t>
            </a:r>
            <a:r>
              <a:rPr lang="zh-CN" altLang="zh-CN" dirty="0"/>
              <a:t>在所有权分散的公司里</a:t>
            </a:r>
            <a:r>
              <a:rPr lang="en-US" altLang="zh-CN" dirty="0"/>
              <a:t>,</a:t>
            </a:r>
            <a:r>
              <a:rPr lang="zh-CN" altLang="zh-CN" dirty="0"/>
              <a:t>管理层很可能只受到很少的监督或几乎没有受到任何监督。在前文中已经讨论了集中的控制权的潜在成本。这些成本来源于大股东对小股东利益的侵占。这表明</a:t>
            </a:r>
            <a:r>
              <a:rPr lang="en-US" altLang="zh-CN" dirty="0"/>
              <a:t>,</a:t>
            </a:r>
            <a:r>
              <a:rPr lang="zh-CN" altLang="zh-CN" dirty="0"/>
              <a:t>虽然大股东确实能对管理层施加足够的权利并影响其决策的制定</a:t>
            </a:r>
            <a:r>
              <a:rPr lang="en-US" altLang="zh-CN" dirty="0"/>
              <a:t>,</a:t>
            </a:r>
            <a:r>
              <a:rPr lang="zh-CN" altLang="zh-CN" dirty="0"/>
              <a:t>但也很有可能滥用这种权利</a:t>
            </a:r>
            <a:r>
              <a:rPr lang="en-US" altLang="zh-CN" dirty="0"/>
              <a:t>,</a:t>
            </a:r>
            <a:r>
              <a:rPr lang="zh-CN" altLang="zh-CN" dirty="0"/>
              <a:t>迫使管理层做出显然对自己有利却损害其他股东利益的决策。</a:t>
            </a:r>
          </a:p>
          <a:p>
            <a:endParaRPr lang="zh-CN" altLang="en-US" dirty="0"/>
          </a:p>
        </p:txBody>
      </p:sp>
    </p:spTree>
    <p:extLst>
      <p:ext uri="{BB962C8B-B14F-4D97-AF65-F5344CB8AC3E}">
        <p14:creationId xmlns:p14="http://schemas.microsoft.com/office/powerpoint/2010/main" val="2764344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企业资本与企业融资比较</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一、货币资本与企业融资</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企业货币资本的地位和作用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企业的资金来源</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现代企业的主要融资方式</a:t>
            </a:r>
          </a:p>
          <a:p>
            <a:endParaRPr lang="zh-CN" altLang="en-US" dirty="0"/>
          </a:p>
        </p:txBody>
      </p:sp>
    </p:spTree>
    <p:extLst>
      <p:ext uri="{BB962C8B-B14F-4D97-AF65-F5344CB8AC3E}">
        <p14:creationId xmlns:p14="http://schemas.microsoft.com/office/powerpoint/2010/main" val="1217722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企业资本与企业融资比较</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二、资本结构与企业融资成本</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资本结构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企业融资结构是企业负债表右方的基本结构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主要包括流动负债、非流动负债和所有者权益等项目之间的比例关系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反映企业资产的所有权归属和企业偿还债务保证程度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揭示着企业经营风险的大小。流动性大的负债比例较高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企业偿债压力越大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其经营风险就越大。</a:t>
            </a:r>
          </a:p>
          <a:p>
            <a:pPr marL="0" indent="0" algn="just" eaLnBrk="1" fontAlgn="auto" hangingPunct="1">
              <a:lnSpc>
                <a:spcPct val="135000"/>
              </a:lnSpc>
              <a:spcBef>
                <a:spcPts val="12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企业融资成本与企业的市场价值</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企业融资成本和边际融资成本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融资方式与企业市场价值</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744683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企业资本与企业融资比较</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三、资本结构理论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传统的资本结构理论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)MM</a:t>
            </a:r>
            <a:r>
              <a:rPr lang="zh-CN" altLang="zh-CN" sz="2200" b="1" dirty="0">
                <a:latin typeface="楷体" panose="02010609060101010101" pitchFamily="49" charset="-122"/>
                <a:ea typeface="楷体" panose="02010609060101010101" pitchFamily="49" charset="-122"/>
              </a:rPr>
              <a:t>定理</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平衡理论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影响企业资本结构的因素</a:t>
            </a:r>
          </a:p>
          <a:p>
            <a:endParaRPr lang="zh-CN" altLang="en-US" dirty="0"/>
          </a:p>
        </p:txBody>
      </p:sp>
    </p:spTree>
    <p:extLst>
      <p:ext uri="{BB962C8B-B14F-4D97-AF65-F5344CB8AC3E}">
        <p14:creationId xmlns:p14="http://schemas.microsoft.com/office/powerpoint/2010/main" val="888455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企业资本与企业融资比较</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四、资本结构与企业经营</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负债资本的代理成本</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道德风险成本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监督和约束成本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机会成本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重组和破产成本</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融资方式对企业控制权的影响</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保持距离型融资</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控制导向型融资</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370168602"/>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1904</Words>
  <Application>Microsoft Office PowerPoint</Application>
  <PresentationFormat>宽屏</PresentationFormat>
  <Paragraphs>77</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vt:i4>
      </vt:variant>
    </vt:vector>
  </HeadingPairs>
  <TitlesOfParts>
    <vt:vector size="30" baseType="lpstr">
      <vt:lpstr>GungsuhChe</vt:lpstr>
      <vt:lpstr>NEU-BZ-S92</vt:lpstr>
      <vt:lpstr>NEU-HZ-S92</vt:lpstr>
      <vt:lpstr>方正粗黑宋简体</vt:lpstr>
      <vt:lpstr>方正黑体_GBK</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公司控制权与所有权比较</vt:lpstr>
      <vt:lpstr>第一节　公司控制权与所有权比较</vt:lpstr>
      <vt:lpstr>第一节　公司控制权与所有权比较</vt:lpstr>
      <vt:lpstr>第二节　企业资本与企业融资比较</vt:lpstr>
      <vt:lpstr>第二节　企业资本与企业融资比较</vt:lpstr>
      <vt:lpstr>第二节　企业资本与企业融资比较</vt:lpstr>
      <vt:lpstr>第二节　企业资本与企业融资比较</vt:lpstr>
      <vt:lpstr>第三节　公司治理机制的主要类型</vt:lpstr>
      <vt:lpstr>第三节　公司治理机制的主要类型</vt:lpstr>
      <vt:lpstr>第三节　公司治理机制的主要类型</vt:lpstr>
      <vt:lpstr>第三节　公司治理机制的主要类型</vt:lpstr>
      <vt:lpstr>第四节　路径依赖、公司治理与国有企业改革</vt:lpstr>
      <vt:lpstr>第四节　路径依赖、公司治理与国有企业改革</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2021-02-28T08:13:49Z</dcterms:created>
  <dcterms:modified xsi:type="dcterms:W3CDTF">2021-02-28T10:19:45Z</dcterms:modified>
</cp:coreProperties>
</file>