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38"/>
  </p:notesMasterIdLst>
  <p:sldIdLst>
    <p:sldId id="256" r:id="rId2"/>
    <p:sldId id="257" r:id="rId3"/>
    <p:sldId id="258" r:id="rId4"/>
    <p:sldId id="259" r:id="rId5"/>
    <p:sldId id="260" r:id="rId6"/>
    <p:sldId id="262" r:id="rId7"/>
    <p:sldId id="263" r:id="rId8"/>
    <p:sldId id="264" r:id="rId9"/>
    <p:sldId id="265" r:id="rId10"/>
    <p:sldId id="266" r:id="rId11"/>
    <p:sldId id="267" r:id="rId12"/>
    <p:sldId id="272" r:id="rId13"/>
    <p:sldId id="270" r:id="rId14"/>
    <p:sldId id="273" r:id="rId15"/>
    <p:sldId id="280" r:id="rId16"/>
    <p:sldId id="279" r:id="rId17"/>
    <p:sldId id="282" r:id="rId18"/>
    <p:sldId id="283" r:id="rId19"/>
    <p:sldId id="288" r:id="rId20"/>
    <p:sldId id="290" r:id="rId21"/>
    <p:sldId id="289" r:id="rId22"/>
    <p:sldId id="294" r:id="rId23"/>
    <p:sldId id="295" r:id="rId24"/>
    <p:sldId id="296" r:id="rId25"/>
    <p:sldId id="297" r:id="rId26"/>
    <p:sldId id="298" r:id="rId27"/>
    <p:sldId id="299" r:id="rId28"/>
    <p:sldId id="300" r:id="rId29"/>
    <p:sldId id="304" r:id="rId30"/>
    <p:sldId id="305" r:id="rId31"/>
    <p:sldId id="306" r:id="rId32"/>
    <p:sldId id="307" r:id="rId33"/>
    <p:sldId id="308" r:id="rId34"/>
    <p:sldId id="309" r:id="rId35"/>
    <p:sldId id="330" r:id="rId36"/>
    <p:sldId id="328"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1" autoAdjust="0"/>
    <p:restoredTop sz="94660"/>
  </p:normalViewPr>
  <p:slideViewPr>
    <p:cSldViewPr snapToGrid="0">
      <p:cViewPr varScale="1">
        <p:scale>
          <a:sx n="96" d="100"/>
          <a:sy n="96" d="100"/>
        </p:scale>
        <p:origin x="1692" y="64"/>
      </p:cViewPr>
      <p:guideLst/>
    </p:cSldViewPr>
  </p:slideViewPr>
  <p:notesTextViewPr>
    <p:cViewPr>
      <p:scale>
        <a:sx n="1" d="1"/>
        <a:sy n="1" d="1"/>
      </p:scale>
      <p:origin x="0" y="0"/>
    </p:cViewPr>
  </p:notesTextViewPr>
  <p:notesViewPr>
    <p:cSldViewPr snapToGrid="0">
      <p:cViewPr varScale="1">
        <p:scale>
          <a:sx n="58" d="100"/>
          <a:sy n="58" d="100"/>
        </p:scale>
        <p:origin x="1704" y="2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28A783-E0D4-46A8-ABA8-EB215E907857}" type="datetimeFigureOut">
              <a:rPr lang="en-CA" smtClean="0"/>
              <a:t>2020-09-16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D39A88-079A-4979-9850-2A8B41DF00D7}" type="slidenum">
              <a:rPr lang="en-CA" smtClean="0"/>
              <a:t>‹#›</a:t>
            </a:fld>
            <a:endParaRPr lang="en-CA"/>
          </a:p>
        </p:txBody>
      </p:sp>
    </p:spTree>
    <p:extLst>
      <p:ext uri="{BB962C8B-B14F-4D97-AF65-F5344CB8AC3E}">
        <p14:creationId xmlns:p14="http://schemas.microsoft.com/office/powerpoint/2010/main" val="4273140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a:t>
            </a:fld>
            <a:endParaRPr lang="en-CA"/>
          </a:p>
        </p:txBody>
      </p:sp>
    </p:spTree>
    <p:extLst>
      <p:ext uri="{BB962C8B-B14F-4D97-AF65-F5344CB8AC3E}">
        <p14:creationId xmlns:p14="http://schemas.microsoft.com/office/powerpoint/2010/main" val="28334164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10</a:t>
            </a:fld>
            <a:endParaRPr lang="en-CA"/>
          </a:p>
        </p:txBody>
      </p:sp>
    </p:spTree>
    <p:extLst>
      <p:ext uri="{BB962C8B-B14F-4D97-AF65-F5344CB8AC3E}">
        <p14:creationId xmlns:p14="http://schemas.microsoft.com/office/powerpoint/2010/main" val="37849563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11</a:t>
            </a:fld>
            <a:endParaRPr lang="en-CA"/>
          </a:p>
        </p:txBody>
      </p:sp>
    </p:spTree>
    <p:extLst>
      <p:ext uri="{BB962C8B-B14F-4D97-AF65-F5344CB8AC3E}">
        <p14:creationId xmlns:p14="http://schemas.microsoft.com/office/powerpoint/2010/main" val="29822396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12</a:t>
            </a:fld>
            <a:endParaRPr lang="en-CA"/>
          </a:p>
        </p:txBody>
      </p:sp>
    </p:spTree>
    <p:extLst>
      <p:ext uri="{BB962C8B-B14F-4D97-AF65-F5344CB8AC3E}">
        <p14:creationId xmlns:p14="http://schemas.microsoft.com/office/powerpoint/2010/main" val="25424297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13</a:t>
            </a:fld>
            <a:endParaRPr lang="en-CA"/>
          </a:p>
        </p:txBody>
      </p:sp>
    </p:spTree>
    <p:extLst>
      <p:ext uri="{BB962C8B-B14F-4D97-AF65-F5344CB8AC3E}">
        <p14:creationId xmlns:p14="http://schemas.microsoft.com/office/powerpoint/2010/main" val="14073823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14</a:t>
            </a:fld>
            <a:endParaRPr lang="en-CA"/>
          </a:p>
        </p:txBody>
      </p:sp>
    </p:spTree>
    <p:extLst>
      <p:ext uri="{BB962C8B-B14F-4D97-AF65-F5344CB8AC3E}">
        <p14:creationId xmlns:p14="http://schemas.microsoft.com/office/powerpoint/2010/main" val="6932455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15</a:t>
            </a:fld>
            <a:endParaRPr lang="en-CA"/>
          </a:p>
        </p:txBody>
      </p:sp>
    </p:spTree>
    <p:extLst>
      <p:ext uri="{BB962C8B-B14F-4D97-AF65-F5344CB8AC3E}">
        <p14:creationId xmlns:p14="http://schemas.microsoft.com/office/powerpoint/2010/main" val="29850352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16</a:t>
            </a:fld>
            <a:endParaRPr lang="en-CA"/>
          </a:p>
        </p:txBody>
      </p:sp>
    </p:spTree>
    <p:extLst>
      <p:ext uri="{BB962C8B-B14F-4D97-AF65-F5344CB8AC3E}">
        <p14:creationId xmlns:p14="http://schemas.microsoft.com/office/powerpoint/2010/main" val="40231732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17</a:t>
            </a:fld>
            <a:endParaRPr lang="en-CA"/>
          </a:p>
        </p:txBody>
      </p:sp>
    </p:spTree>
    <p:extLst>
      <p:ext uri="{BB962C8B-B14F-4D97-AF65-F5344CB8AC3E}">
        <p14:creationId xmlns:p14="http://schemas.microsoft.com/office/powerpoint/2010/main" val="5430746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18</a:t>
            </a:fld>
            <a:endParaRPr lang="en-CA"/>
          </a:p>
        </p:txBody>
      </p:sp>
    </p:spTree>
    <p:extLst>
      <p:ext uri="{BB962C8B-B14F-4D97-AF65-F5344CB8AC3E}">
        <p14:creationId xmlns:p14="http://schemas.microsoft.com/office/powerpoint/2010/main" val="29378760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19</a:t>
            </a:fld>
            <a:endParaRPr lang="en-CA"/>
          </a:p>
        </p:txBody>
      </p:sp>
    </p:spTree>
    <p:extLst>
      <p:ext uri="{BB962C8B-B14F-4D97-AF65-F5344CB8AC3E}">
        <p14:creationId xmlns:p14="http://schemas.microsoft.com/office/powerpoint/2010/main" val="3678011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2</a:t>
            </a:fld>
            <a:endParaRPr lang="en-CA"/>
          </a:p>
        </p:txBody>
      </p:sp>
    </p:spTree>
    <p:extLst>
      <p:ext uri="{BB962C8B-B14F-4D97-AF65-F5344CB8AC3E}">
        <p14:creationId xmlns:p14="http://schemas.microsoft.com/office/powerpoint/2010/main" val="17393957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20</a:t>
            </a:fld>
            <a:endParaRPr lang="en-CA"/>
          </a:p>
        </p:txBody>
      </p:sp>
    </p:spTree>
    <p:extLst>
      <p:ext uri="{BB962C8B-B14F-4D97-AF65-F5344CB8AC3E}">
        <p14:creationId xmlns:p14="http://schemas.microsoft.com/office/powerpoint/2010/main" val="36775149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21</a:t>
            </a:fld>
            <a:endParaRPr lang="en-CA"/>
          </a:p>
        </p:txBody>
      </p:sp>
    </p:spTree>
    <p:extLst>
      <p:ext uri="{BB962C8B-B14F-4D97-AF65-F5344CB8AC3E}">
        <p14:creationId xmlns:p14="http://schemas.microsoft.com/office/powerpoint/2010/main" val="1578171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3</a:t>
            </a:fld>
            <a:endParaRPr lang="en-CA"/>
          </a:p>
        </p:txBody>
      </p:sp>
    </p:spTree>
    <p:extLst>
      <p:ext uri="{BB962C8B-B14F-4D97-AF65-F5344CB8AC3E}">
        <p14:creationId xmlns:p14="http://schemas.microsoft.com/office/powerpoint/2010/main" val="3083496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4</a:t>
            </a:fld>
            <a:endParaRPr lang="en-CA"/>
          </a:p>
        </p:txBody>
      </p:sp>
    </p:spTree>
    <p:extLst>
      <p:ext uri="{BB962C8B-B14F-4D97-AF65-F5344CB8AC3E}">
        <p14:creationId xmlns:p14="http://schemas.microsoft.com/office/powerpoint/2010/main" val="1794563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5</a:t>
            </a:fld>
            <a:endParaRPr lang="en-CA"/>
          </a:p>
        </p:txBody>
      </p:sp>
    </p:spTree>
    <p:extLst>
      <p:ext uri="{BB962C8B-B14F-4D97-AF65-F5344CB8AC3E}">
        <p14:creationId xmlns:p14="http://schemas.microsoft.com/office/powerpoint/2010/main" val="3268914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6</a:t>
            </a:fld>
            <a:endParaRPr lang="en-CA"/>
          </a:p>
        </p:txBody>
      </p:sp>
    </p:spTree>
    <p:extLst>
      <p:ext uri="{BB962C8B-B14F-4D97-AF65-F5344CB8AC3E}">
        <p14:creationId xmlns:p14="http://schemas.microsoft.com/office/powerpoint/2010/main" val="35671083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7</a:t>
            </a:fld>
            <a:endParaRPr lang="en-CA"/>
          </a:p>
        </p:txBody>
      </p:sp>
    </p:spTree>
    <p:extLst>
      <p:ext uri="{BB962C8B-B14F-4D97-AF65-F5344CB8AC3E}">
        <p14:creationId xmlns:p14="http://schemas.microsoft.com/office/powerpoint/2010/main" val="25951209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8</a:t>
            </a:fld>
            <a:endParaRPr lang="en-CA"/>
          </a:p>
        </p:txBody>
      </p:sp>
    </p:spTree>
    <p:extLst>
      <p:ext uri="{BB962C8B-B14F-4D97-AF65-F5344CB8AC3E}">
        <p14:creationId xmlns:p14="http://schemas.microsoft.com/office/powerpoint/2010/main" val="1488308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9</a:t>
            </a:fld>
            <a:endParaRPr lang="en-CA"/>
          </a:p>
        </p:txBody>
      </p:sp>
    </p:spTree>
    <p:extLst>
      <p:ext uri="{BB962C8B-B14F-4D97-AF65-F5344CB8AC3E}">
        <p14:creationId xmlns:p14="http://schemas.microsoft.com/office/powerpoint/2010/main" val="1894880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84667" y="1449389"/>
            <a:ext cx="12026900"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84667" y="1397000"/>
            <a:ext cx="12026900"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10" name="Rectangle 9"/>
          <p:cNvSpPr/>
          <p:nvPr/>
        </p:nvSpPr>
        <p:spPr>
          <a:xfrm>
            <a:off x="84667" y="2976564"/>
            <a:ext cx="12026900"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9" name="Subtitl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609600" y="1505931"/>
            <a:ext cx="10972800" cy="1470025"/>
          </a:xfrm>
        </p:spPr>
        <p:txBody>
          <a:bodyPr anchor="ctr"/>
          <a:lstStyle>
            <a:lvl1pPr algn="ctr">
              <a:defRPr lang="en-US" sz="3600" b="1" dirty="0">
                <a:solidFill>
                  <a:srgbClr val="FFFFFF"/>
                </a:solidFill>
                <a:latin typeface="DengXian" panose="02010600030101010101" pitchFamily="2" charset="-122"/>
                <a:ea typeface="DengXian" panose="02010600030101010101" pitchFamily="2" charset="-122"/>
              </a:defRPr>
            </a:lvl1pPr>
          </a:lstStyle>
          <a:p>
            <a:r>
              <a:rPr lang="en-US" dirty="0"/>
              <a:t>Click to edit Master title style</a:t>
            </a:r>
          </a:p>
        </p:txBody>
      </p:sp>
      <p:sp>
        <p:nvSpPr>
          <p:cNvPr id="11" name="Date Placeholder 27"/>
          <p:cNvSpPr>
            <a:spLocks noGrp="1"/>
          </p:cNvSpPr>
          <p:nvPr>
            <p:ph type="dt" sz="half" idx="10"/>
          </p:nvPr>
        </p:nvSpPr>
        <p:spPr/>
        <p:txBody>
          <a:bodyPr/>
          <a:lstStyle>
            <a:lvl1pPr>
              <a:defRPr/>
            </a:lvl1pPr>
          </a:lstStyle>
          <a:p>
            <a:fld id="{9589C738-C9CA-4DEC-AD0F-72A8F012CA36}" type="datetime1">
              <a:rPr lang="en-CA" smtClean="0"/>
              <a:t>2020-09-16</a:t>
            </a:fld>
            <a:endParaRPr lang="en-CA"/>
          </a:p>
        </p:txBody>
      </p:sp>
      <p:sp>
        <p:nvSpPr>
          <p:cNvPr id="12" name="Footer Placeholder 16"/>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5066036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68224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19200" y="274641"/>
            <a:ext cx="7416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7271DF8A-197C-4804-B7E6-B2DE593FC9E6}" type="datetime1">
              <a:rPr lang="en-CA" smtClean="0"/>
              <a:t>2020-09-16</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2555BFF2-BF31-4A17-9A75-8087B2F19FCF}" type="slidenum">
              <a:rPr lang="en-CA" smtClean="0"/>
              <a:t>‹#›</a:t>
            </a:fld>
            <a:endParaRPr lang="en-CA"/>
          </a:p>
        </p:txBody>
      </p:sp>
    </p:spTree>
    <p:extLst>
      <p:ext uri="{BB962C8B-B14F-4D97-AF65-F5344CB8AC3E}">
        <p14:creationId xmlns:p14="http://schemas.microsoft.com/office/powerpoint/2010/main" val="3522612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73568" y="914401"/>
            <a:ext cx="12018433"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304801" y="304801"/>
            <a:ext cx="10818284" cy="533401"/>
          </a:xfrm>
        </p:spPr>
        <p:txBody>
          <a:bodyPr>
            <a:noAutofit/>
          </a:bodyPr>
          <a:lstStyle>
            <a:lvl1pPr algn="l">
              <a:buNone/>
              <a:defRPr sz="2800" b="1" cap="none">
                <a:solidFill>
                  <a:schemeClr val="tx1"/>
                </a:solidFill>
                <a:latin typeface="DengXian" panose="02010600030101010101" pitchFamily="2" charset="-122"/>
                <a:ea typeface="DengXian" panose="02010600030101010101" pitchFamily="2" charset="-122"/>
              </a:defRPr>
            </a:lvl1pPr>
          </a:lstStyle>
          <a:p>
            <a:r>
              <a:rPr lang="en-US" dirty="0"/>
              <a:t>Click to edit Master title style</a:t>
            </a:r>
          </a:p>
        </p:txBody>
      </p:sp>
      <p:sp>
        <p:nvSpPr>
          <p:cNvPr id="3" name="Text Placeholder 2"/>
          <p:cNvSpPr>
            <a:spLocks noGrp="1"/>
          </p:cNvSpPr>
          <p:nvPr>
            <p:ph type="body" idx="1"/>
          </p:nvPr>
        </p:nvSpPr>
        <p:spPr>
          <a:xfrm>
            <a:off x="508000" y="1066800"/>
            <a:ext cx="10871200" cy="5221061"/>
          </a:xfrm>
        </p:spPr>
        <p:txBody>
          <a:bodyPr/>
          <a:lstStyle>
            <a:lvl1pPr marL="0" indent="0">
              <a:buNone/>
              <a:defRPr sz="2400">
                <a:solidFill>
                  <a:schemeClr val="tx1"/>
                </a:solidFill>
                <a:latin typeface="DengXian" panose="02010600030101010101" pitchFamily="2" charset="-122"/>
                <a:ea typeface="DengXian" panose="02010600030101010101" pitchFamily="2" charset="-122"/>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
        <p:nvSpPr>
          <p:cNvPr id="7" name="Footer Placeholder 6"/>
          <p:cNvSpPr>
            <a:spLocks noGrp="1"/>
          </p:cNvSpPr>
          <p:nvPr>
            <p:ph type="ftr" sz="quarter" idx="11"/>
          </p:nvPr>
        </p:nvSpPr>
        <p:spPr>
          <a:xfrm>
            <a:off x="9042400" y="6378348"/>
            <a:ext cx="2844800" cy="381000"/>
          </a:xfrm>
        </p:spPr>
        <p:txBody>
          <a:bodyPr/>
          <a:lstStyle>
            <a:lvl1pPr>
              <a:defRPr sz="900" b="0"/>
            </a:lvl1p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4036555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12192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65786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fld id="{86CF8FD5-6CE0-4791-AC18-A383C033BFA9}" type="datetime1">
              <a:rPr lang="en-CA" smtClean="0"/>
              <a:t>2020-09-16</a:t>
            </a:fld>
            <a:endParaRPr lang="en-CA"/>
          </a:p>
        </p:txBody>
      </p:sp>
      <p:sp>
        <p:nvSpPr>
          <p:cNvPr id="6"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7" name="Slide Number Placeholder 22"/>
          <p:cNvSpPr>
            <a:spLocks noGrp="1"/>
          </p:cNvSpPr>
          <p:nvPr>
            <p:ph type="sldNum" sz="quarter" idx="12"/>
          </p:nvPr>
        </p:nvSpPr>
        <p:spPr/>
        <p:txBody>
          <a:bodyPr/>
          <a:lstStyle>
            <a:lvl1pPr>
              <a:defRPr/>
            </a:lvl1pPr>
          </a:lstStyle>
          <a:p>
            <a:fld id="{2555BFF2-BF31-4A17-9A75-8087B2F19FCF}" type="slidenum">
              <a:rPr lang="en-CA" smtClean="0"/>
              <a:t>‹#›</a:t>
            </a:fld>
            <a:endParaRPr lang="en-CA"/>
          </a:p>
        </p:txBody>
      </p:sp>
    </p:spTree>
    <p:extLst>
      <p:ext uri="{BB962C8B-B14F-4D97-AF65-F5344CB8AC3E}">
        <p14:creationId xmlns:p14="http://schemas.microsoft.com/office/powerpoint/2010/main" val="3929871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273050"/>
            <a:ext cx="103632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192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66040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12192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66040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fld id="{09440EDF-B078-4A76-8B7C-D39ACF6E0A9E}" type="datetime1">
              <a:rPr lang="en-CA" smtClean="0"/>
              <a:t>2020-09-16</a:t>
            </a:fld>
            <a:endParaRPr lang="en-CA"/>
          </a:p>
        </p:txBody>
      </p:sp>
      <p:sp>
        <p:nvSpPr>
          <p:cNvPr id="8"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9" name="Slide Number Placeholder 22"/>
          <p:cNvSpPr>
            <a:spLocks noGrp="1"/>
          </p:cNvSpPr>
          <p:nvPr>
            <p:ph type="sldNum" sz="quarter" idx="12"/>
          </p:nvPr>
        </p:nvSpPr>
        <p:spPr/>
        <p:txBody>
          <a:bodyPr/>
          <a:lstStyle>
            <a:lvl1pPr>
              <a:defRPr/>
            </a:lvl1pPr>
          </a:lstStyle>
          <a:p>
            <a:fld id="{2555BFF2-BF31-4A17-9A75-8087B2F19FCF}" type="slidenum">
              <a:rPr lang="en-CA" smtClean="0"/>
              <a:t>‹#›</a:t>
            </a:fld>
            <a:endParaRPr lang="en-CA"/>
          </a:p>
        </p:txBody>
      </p:sp>
    </p:spTree>
    <p:extLst>
      <p:ext uri="{BB962C8B-B14F-4D97-AF65-F5344CB8AC3E}">
        <p14:creationId xmlns:p14="http://schemas.microsoft.com/office/powerpoint/2010/main" val="3414684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fld id="{E463751D-F841-47FD-AA28-BF032E3CF7CD}" type="datetime1">
              <a:rPr lang="en-CA" smtClean="0"/>
              <a:t>2020-09-16</a:t>
            </a:fld>
            <a:endParaRPr lang="en-CA"/>
          </a:p>
        </p:txBody>
      </p:sp>
      <p:sp>
        <p:nvSpPr>
          <p:cNvPr id="4"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5" name="Slide Number Placeholder 22"/>
          <p:cNvSpPr>
            <a:spLocks noGrp="1"/>
          </p:cNvSpPr>
          <p:nvPr>
            <p:ph type="sldNum" sz="quarter" idx="12"/>
          </p:nvPr>
        </p:nvSpPr>
        <p:spPr/>
        <p:txBody>
          <a:bodyPr/>
          <a:lstStyle>
            <a:lvl1pPr>
              <a:defRPr/>
            </a:lvl1pPr>
          </a:lstStyle>
          <a:p>
            <a:fld id="{2555BFF2-BF31-4A17-9A75-8087B2F19FCF}" type="slidenum">
              <a:rPr lang="en-CA" smtClean="0"/>
              <a:t>‹#›</a:t>
            </a:fld>
            <a:endParaRPr lang="en-CA"/>
          </a:p>
        </p:txBody>
      </p:sp>
    </p:spTree>
    <p:extLst>
      <p:ext uri="{BB962C8B-B14F-4D97-AF65-F5344CB8AC3E}">
        <p14:creationId xmlns:p14="http://schemas.microsoft.com/office/powerpoint/2010/main" val="580679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fld id="{5BCDDD39-2D12-49D4-8164-B4AAB4F3095C}" type="datetime1">
              <a:rPr lang="en-CA" smtClean="0"/>
              <a:t>2020-09-16</a:t>
            </a:fld>
            <a:endParaRPr lang="en-CA"/>
          </a:p>
        </p:txBody>
      </p:sp>
      <p:sp>
        <p:nvSpPr>
          <p:cNvPr id="3"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4" name="Slide Number Placeholder 22"/>
          <p:cNvSpPr>
            <a:spLocks noGrp="1"/>
          </p:cNvSpPr>
          <p:nvPr>
            <p:ph type="sldNum" sz="quarter" idx="12"/>
          </p:nvPr>
        </p:nvSpPr>
        <p:spPr/>
        <p:txBody>
          <a:bodyPr/>
          <a:lstStyle>
            <a:lvl1pPr>
              <a:defRPr/>
            </a:lvl1pPr>
          </a:lstStyle>
          <a:p>
            <a:fld id="{2555BFF2-BF31-4A17-9A75-8087B2F19FCF}" type="slidenum">
              <a:rPr lang="en-CA" smtClean="0"/>
              <a:t>‹#›</a:t>
            </a:fld>
            <a:endParaRPr lang="en-CA"/>
          </a:p>
        </p:txBody>
      </p:sp>
    </p:spTree>
    <p:extLst>
      <p:ext uri="{BB962C8B-B14F-4D97-AF65-F5344CB8AC3E}">
        <p14:creationId xmlns:p14="http://schemas.microsoft.com/office/powerpoint/2010/main" val="4124394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useBgFill="1">
        <p:nvSpPr>
          <p:cNvPr id="6" name="Rounded Rectangle 5"/>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273050"/>
            <a:ext cx="103632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3962400" y="1600200"/>
            <a:ext cx="7620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fld id="{C6E739CE-3BE9-412C-8D36-EA4A932704D8}" type="datetime1">
              <a:rPr lang="en-CA" smtClean="0"/>
              <a:t>2020-09-16</a:t>
            </a:fld>
            <a:endParaRPr lang="en-CA"/>
          </a:p>
        </p:txBody>
      </p:sp>
      <p:sp>
        <p:nvSpPr>
          <p:cNvPr id="8" name="Footer Placeholder 5"/>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9" name="Slide Number Placeholder 6"/>
          <p:cNvSpPr>
            <a:spLocks noGrp="1"/>
          </p:cNvSpPr>
          <p:nvPr>
            <p:ph type="sldNum" sz="quarter" idx="12"/>
          </p:nvPr>
        </p:nvSpPr>
        <p:spPr/>
        <p:txBody>
          <a:bodyPr/>
          <a:lstStyle>
            <a:lvl1pPr>
              <a:defRPr smtClean="0"/>
            </a:lvl1pPr>
          </a:lstStyle>
          <a:p>
            <a:fld id="{2555BFF2-BF31-4A17-9A75-8087B2F19FCF}" type="slidenum">
              <a:rPr lang="en-CA" smtClean="0"/>
              <a:t>‹#›</a:t>
            </a:fld>
            <a:endParaRPr lang="en-CA"/>
          </a:p>
        </p:txBody>
      </p:sp>
    </p:spTree>
    <p:extLst>
      <p:ext uri="{BB962C8B-B14F-4D97-AF65-F5344CB8AC3E}">
        <p14:creationId xmlns:p14="http://schemas.microsoft.com/office/powerpoint/2010/main" val="3108806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91018" y="4683126"/>
            <a:ext cx="12009967"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91018" y="4649789"/>
            <a:ext cx="12009967"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91018" y="4773614"/>
            <a:ext cx="12009967"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4900550"/>
            <a:ext cx="97536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fld id="{498752B8-E35C-433F-BA60-62F5CA0DFDEA}" type="datetime1">
              <a:rPr lang="en-CA" smtClean="0"/>
              <a:t>2020-09-16</a:t>
            </a:fld>
            <a:endParaRPr lang="en-CA"/>
          </a:p>
        </p:txBody>
      </p:sp>
      <p:sp>
        <p:nvSpPr>
          <p:cNvPr id="9" name="Footer Placeholder 5"/>
          <p:cNvSpPr>
            <a:spLocks noGrp="1"/>
          </p:cNvSpPr>
          <p:nvPr>
            <p:ph type="ftr" sz="quarter" idx="11"/>
          </p:nvPr>
        </p:nvSpPr>
        <p:spPr>
          <a:xfrm>
            <a:off x="1219200" y="6172200"/>
            <a:ext cx="5181600" cy="457200"/>
          </a:xfrm>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10" name="Slide Number Placeholder 6"/>
          <p:cNvSpPr>
            <a:spLocks noGrp="1"/>
          </p:cNvSpPr>
          <p:nvPr>
            <p:ph type="sldNum" sz="quarter" idx="12"/>
          </p:nvPr>
        </p:nvSpPr>
        <p:spPr>
          <a:xfrm>
            <a:off x="194733" y="6208713"/>
            <a:ext cx="609600" cy="457200"/>
          </a:xfrm>
        </p:spPr>
        <p:txBody>
          <a:bodyPr/>
          <a:lstStyle>
            <a:lvl1pPr>
              <a:defRPr smtClean="0"/>
            </a:lvl1pPr>
          </a:lstStyle>
          <a:p>
            <a:fld id="{2555BFF2-BF31-4A17-9A75-8087B2F19FCF}" type="slidenum">
              <a:rPr lang="en-CA" smtClean="0"/>
              <a:t>‹#›</a:t>
            </a:fld>
            <a:endParaRPr lang="en-CA"/>
          </a:p>
        </p:txBody>
      </p:sp>
    </p:spTree>
    <p:extLst>
      <p:ext uri="{BB962C8B-B14F-4D97-AF65-F5344CB8AC3E}">
        <p14:creationId xmlns:p14="http://schemas.microsoft.com/office/powerpoint/2010/main" val="958174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5932007D-F41F-4F2E-9DB4-E4F45281A0E1}" type="datetime1">
              <a:rPr lang="en-CA" smtClean="0"/>
              <a:t>2020-09-16</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2555BFF2-BF31-4A17-9A75-8087B2F19FCF}" type="slidenum">
              <a:rPr lang="en-CA" smtClean="0"/>
              <a:t>‹#›</a:t>
            </a:fld>
            <a:endParaRPr lang="en-CA"/>
          </a:p>
        </p:txBody>
      </p:sp>
    </p:spTree>
    <p:extLst>
      <p:ext uri="{BB962C8B-B14F-4D97-AF65-F5344CB8AC3E}">
        <p14:creationId xmlns:p14="http://schemas.microsoft.com/office/powerpoint/2010/main" val="1493194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useBgFill="1">
        <p:nvSpPr>
          <p:cNvPr id="8" name="Rounded Rectangle 7"/>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1028" name="Title Placeholder 21"/>
          <p:cNvSpPr>
            <a:spLocks noGrp="1"/>
          </p:cNvSpPr>
          <p:nvPr>
            <p:ph type="title"/>
          </p:nvPr>
        </p:nvSpPr>
        <p:spPr bwMode="auto">
          <a:xfrm>
            <a:off x="1219200" y="274638"/>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1219200" y="1447800"/>
            <a:ext cx="10363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E4C5E288-7C53-46D8-9758-E597D3F0AB29}" type="datetime1">
              <a:rPr lang="en-CA" smtClean="0"/>
              <a:t>2020-09-16</a:t>
            </a:fld>
            <a:endParaRPr lang="en-CA"/>
          </a:p>
        </p:txBody>
      </p:sp>
      <p:sp>
        <p:nvSpPr>
          <p:cNvPr id="3" name="Footer Placeholder 2"/>
          <p:cNvSpPr>
            <a:spLocks noGrp="1"/>
          </p:cNvSpPr>
          <p:nvPr>
            <p:ph type="ftr" sz="quarter" idx="3"/>
          </p:nvPr>
        </p:nvSpPr>
        <p:spPr>
          <a:xfrm>
            <a:off x="1219200" y="6172200"/>
            <a:ext cx="5283200" cy="457200"/>
          </a:xfrm>
          <a:prstGeom prst="rect">
            <a:avLst/>
          </a:prstGeom>
        </p:spPr>
        <p:txBody>
          <a:bodyPr anchor="ctr" anchorCtr="0"/>
          <a:lstStyle>
            <a:lvl1pPr algn="ctr" eaLnBrk="1" latinLnBrk="0" hangingPunct="1">
              <a:defRPr kumimoji="0" sz="1400">
                <a:solidFill>
                  <a:schemeClr val="tx2"/>
                </a:solidFill>
              </a:defRPr>
            </a:lvl1pPr>
          </a:lstStyle>
          <a:p>
            <a:r>
              <a:rPr lang="zh-CN" altLang="en-US"/>
              <a:t>版权</a:t>
            </a:r>
            <a:r>
              <a:rPr lang="en-US" altLang="zh-CN"/>
              <a:t>@</a:t>
            </a:r>
            <a:r>
              <a:rPr lang="zh-CN" altLang="en-US"/>
              <a:t>邱嘉平，上海财经大学出版社，使用需经授权</a:t>
            </a:r>
            <a:endParaRPr lang="en-CA"/>
          </a:p>
        </p:txBody>
      </p:sp>
      <p:sp>
        <p:nvSpPr>
          <p:cNvPr id="23" name="Slide Number Placeholder 22"/>
          <p:cNvSpPr>
            <a:spLocks noGrp="1"/>
          </p:cNvSpPr>
          <p:nvPr>
            <p:ph type="sldNum" sz="quarter" idx="4"/>
          </p:nvPr>
        </p:nvSpPr>
        <p:spPr>
          <a:xfrm>
            <a:off x="194733" y="6210300"/>
            <a:ext cx="6096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fld id="{2555BFF2-BF31-4A17-9A75-8087B2F19FCF}" type="slidenum">
              <a:rPr lang="en-CA" smtClean="0"/>
              <a:t>‹#›</a:t>
            </a:fld>
            <a:endParaRPr lang="en-CA"/>
          </a:p>
        </p:txBody>
      </p:sp>
    </p:spTree>
    <p:extLst>
      <p:ext uri="{BB962C8B-B14F-4D97-AF65-F5344CB8AC3E}">
        <p14:creationId xmlns:p14="http://schemas.microsoft.com/office/powerpoint/2010/main" val="22194378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sldNum="0" hdr="0" dt="0"/>
  <p:txStyles>
    <p:titleStyle>
      <a:lvl1pPr algn="l" rtl="0" eaLnBrk="1" fontAlgn="base" hangingPunct="1">
        <a:spcBef>
          <a:spcPct val="0"/>
        </a:spcBef>
        <a:spcAft>
          <a:spcPct val="0"/>
        </a:spcAft>
        <a:defRPr sz="4000" kern="12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Franklin Gothic Book" pitchFamily="34" charset="0"/>
        </a:defRPr>
      </a:lvl2pPr>
      <a:lvl3pPr algn="l" rtl="0" eaLnBrk="1" fontAlgn="base" hangingPunct="1">
        <a:spcBef>
          <a:spcPct val="0"/>
        </a:spcBef>
        <a:spcAft>
          <a:spcPct val="0"/>
        </a:spcAft>
        <a:defRPr sz="4000">
          <a:solidFill>
            <a:schemeClr val="tx2"/>
          </a:solidFill>
          <a:latin typeface="Franklin Gothic Book" pitchFamily="34" charset="0"/>
        </a:defRPr>
      </a:lvl3pPr>
      <a:lvl4pPr algn="l" rtl="0" eaLnBrk="1" fontAlgn="base" hangingPunct="1">
        <a:spcBef>
          <a:spcPct val="0"/>
        </a:spcBef>
        <a:spcAft>
          <a:spcPct val="0"/>
        </a:spcAft>
        <a:defRPr sz="4000">
          <a:solidFill>
            <a:schemeClr val="tx2"/>
          </a:solidFill>
          <a:latin typeface="Franklin Gothic Book" pitchFamily="34" charset="0"/>
        </a:defRPr>
      </a:lvl4pPr>
      <a:lvl5pPr algn="l" rtl="0" eaLnBrk="1" fontAlgn="base" hangingPunct="1">
        <a:spcBef>
          <a:spcPct val="0"/>
        </a:spcBef>
        <a:spcAft>
          <a:spcPct val="0"/>
        </a:spcAft>
        <a:defRPr sz="4000">
          <a:solidFill>
            <a:schemeClr val="tx2"/>
          </a:solidFill>
          <a:latin typeface="Franklin Gothic Book" pitchFamily="34" charset="0"/>
        </a:defRPr>
      </a:lvl5pPr>
      <a:lvl6pPr marL="457200" algn="l" rtl="0" eaLnBrk="1" fontAlgn="base" hangingPunct="1">
        <a:spcBef>
          <a:spcPct val="0"/>
        </a:spcBef>
        <a:spcAft>
          <a:spcPct val="0"/>
        </a:spcAft>
        <a:defRPr sz="4000">
          <a:solidFill>
            <a:schemeClr val="tx2"/>
          </a:solidFill>
          <a:latin typeface="Franklin Gothic Book" pitchFamily="34" charset="0"/>
        </a:defRPr>
      </a:lvl6pPr>
      <a:lvl7pPr marL="914400" algn="l" rtl="0" eaLnBrk="1" fontAlgn="base" hangingPunct="1">
        <a:spcBef>
          <a:spcPct val="0"/>
        </a:spcBef>
        <a:spcAft>
          <a:spcPct val="0"/>
        </a:spcAft>
        <a:defRPr sz="4000">
          <a:solidFill>
            <a:schemeClr val="tx2"/>
          </a:solidFill>
          <a:latin typeface="Franklin Gothic Book" pitchFamily="34" charset="0"/>
        </a:defRPr>
      </a:lvl7pPr>
      <a:lvl8pPr marL="1371600" algn="l" rtl="0" eaLnBrk="1" fontAlgn="base" hangingPunct="1">
        <a:spcBef>
          <a:spcPct val="0"/>
        </a:spcBef>
        <a:spcAft>
          <a:spcPct val="0"/>
        </a:spcAft>
        <a:defRPr sz="4000">
          <a:solidFill>
            <a:schemeClr val="tx2"/>
          </a:solidFill>
          <a:latin typeface="Franklin Gothic Book" pitchFamily="34" charset="0"/>
        </a:defRPr>
      </a:lvl8pPr>
      <a:lvl9pPr marL="1828800" algn="l" rtl="0" eaLnBrk="1" fontAlgn="base" hangingPunct="1">
        <a:spcBef>
          <a:spcPct val="0"/>
        </a:spcBef>
        <a:spcAft>
          <a:spcPct val="0"/>
        </a:spcAft>
        <a:defRPr sz="4000">
          <a:solidFill>
            <a:schemeClr val="tx2"/>
          </a:solidFill>
          <a:latin typeface="Franklin Gothic Book" pitchFamily="34" charset="0"/>
        </a:defRPr>
      </a:lvl9pPr>
    </p:titleStyle>
    <p:bodyStyle>
      <a:lvl1pPr marL="273050" indent="-273050" algn="l" rtl="0" eaLnBrk="1" fontAlgn="base" hangingPunct="1">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1" fontAlgn="base" hangingPunct="1">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1" fontAlgn="base" hangingPunct="1">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1" fontAlgn="base" hangingPunct="1">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1" fontAlgn="base" hangingPunct="1">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AD239-D884-4CD2-80F3-C535416F4DDB}"/>
              </a:ext>
            </a:extLst>
          </p:cNvPr>
          <p:cNvSpPr>
            <a:spLocks noGrp="1"/>
          </p:cNvSpPr>
          <p:nvPr>
            <p:ph type="ctrTitle"/>
          </p:nvPr>
        </p:nvSpPr>
        <p:spPr/>
        <p:txBody>
          <a:bodyPr/>
          <a:lstStyle/>
          <a:p>
            <a:r>
              <a:rPr lang="zh-CN" altLang="en-US" dirty="0"/>
              <a:t>第</a:t>
            </a:r>
            <a:r>
              <a:rPr lang="en-US" altLang="zh-CN" dirty="0"/>
              <a:t>5</a:t>
            </a:r>
            <a:r>
              <a:rPr lang="zh-CN" altLang="en-US" dirty="0"/>
              <a:t>章： 处置效应</a:t>
            </a:r>
            <a:endParaRPr lang="en-CA" dirty="0"/>
          </a:p>
        </p:txBody>
      </p:sp>
      <p:pic>
        <p:nvPicPr>
          <p:cNvPr id="5" name="Picture 4" descr="A screenshot of a cell phone&#10;&#10;Description automatically generated">
            <a:extLst>
              <a:ext uri="{FF2B5EF4-FFF2-40B4-BE49-F238E27FC236}">
                <a16:creationId xmlns:a16="http://schemas.microsoft.com/office/drawing/2014/main" id="{6CE427A4-4C21-4593-AFF7-F402098435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4688" y="3140149"/>
            <a:ext cx="4226809" cy="3717851"/>
          </a:xfrm>
          <a:prstGeom prst="rect">
            <a:avLst/>
          </a:prstGeom>
        </p:spPr>
      </p:pic>
      <p:sp>
        <p:nvSpPr>
          <p:cNvPr id="6" name="Footer Placeholder 5">
            <a:extLst>
              <a:ext uri="{FF2B5EF4-FFF2-40B4-BE49-F238E27FC236}">
                <a16:creationId xmlns:a16="http://schemas.microsoft.com/office/drawing/2014/main" id="{F8C2F620-B3E1-40D2-9EF7-77EE9693C13D}"/>
              </a:ext>
            </a:extLst>
          </p:cNvPr>
          <p:cNvSpPr>
            <a:spLocks noGrp="1"/>
          </p:cNvSpPr>
          <p:nvPr>
            <p:ph type="ftr" sz="quarter" idx="11"/>
          </p:nvPr>
        </p:nvSpPr>
        <p:spPr>
          <a:xfrm>
            <a:off x="6684112" y="6257260"/>
            <a:ext cx="5283200" cy="457200"/>
          </a:xfrm>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722386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E9B73-AB86-4815-A9ED-2F673C7BF915}"/>
              </a:ext>
            </a:extLst>
          </p:cNvPr>
          <p:cNvSpPr>
            <a:spLocks noGrp="1"/>
          </p:cNvSpPr>
          <p:nvPr>
            <p:ph type="title"/>
          </p:nvPr>
        </p:nvSpPr>
        <p:spPr/>
        <p:txBody>
          <a:bodyPr/>
          <a:lstStyle/>
          <a:p>
            <a:r>
              <a:rPr lang="zh-CN" b="1" dirty="0">
                <a:effectLst/>
                <a:latin typeface="DengXian" panose="02010600030101010101" pitchFamily="2" charset="-122"/>
                <a:ea typeface="DengXian" panose="02010600030101010101" pitchFamily="2" charset="-122"/>
              </a:rPr>
              <a:t>反事实结果</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3CF87F4-A832-4472-9DBB-9FD904CEEC19}"/>
                  </a:ext>
                </a:extLst>
              </p:cNvPr>
              <p:cNvSpPr>
                <a:spLocks noGrp="1"/>
              </p:cNvSpPr>
              <p:nvPr>
                <p:ph type="body" idx="1"/>
              </p:nvPr>
            </p:nvSpPr>
            <p:spPr/>
            <p:txBody>
              <a:bodyPr/>
              <a:lstStyle/>
              <a:p>
                <a:pPr marL="342900" indent="-34290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对于处置组的个体，我们观测到了潜在结果</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kern="100">
                            <a:effectLst/>
                            <a:latin typeface="Cambria Math" panose="02040503050406030204" pitchFamily="18" charset="0"/>
                            <a:ea typeface="DengXian" panose="02010600030101010101" pitchFamily="2" charset="-122"/>
                            <a:cs typeface="Times New Roman" panose="02020603050405020304" pitchFamily="18" charset="0"/>
                          </a:rPr>
                          <m:t>1</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kern="100">
                            <a:effectLst/>
                            <a:latin typeface="Cambria Math" panose="02040503050406030204" pitchFamily="18" charset="0"/>
                            <a:ea typeface="DengXian" panose="02010600030101010101" pitchFamily="2" charset="-122"/>
                            <a:cs typeface="Times New Roman" panose="02020603050405020304" pitchFamily="18" charset="0"/>
                          </a:rPr>
                          <m:t>2</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𝑘</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，但我们没观测到潜在结果</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kern="100">
                            <a:effectLst/>
                            <a:latin typeface="Cambria Math" panose="02040503050406030204" pitchFamily="18" charset="0"/>
                            <a:ea typeface="DengXian" panose="02010600030101010101" pitchFamily="2" charset="-122"/>
                            <a:cs typeface="Times New Roman" panose="02020603050405020304" pitchFamily="18" charset="0"/>
                          </a:rPr>
                          <m:t>1</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kern="100">
                            <a:effectLst/>
                            <a:latin typeface="Cambria Math" panose="02040503050406030204" pitchFamily="18" charset="0"/>
                            <a:ea typeface="DengXian" panose="02010600030101010101" pitchFamily="2" charset="-122"/>
                            <a:cs typeface="Times New Roman" panose="02020603050405020304" pitchFamily="18" charset="0"/>
                          </a:rPr>
                          <m:t>2</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𝑘</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。我们把观测结果所对应的未观测到的潜在结果称为</a:t>
                </a:r>
                <a:r>
                  <a:rPr lang="zh-CN" b="1" kern="100" dirty="0">
                    <a:effectLst/>
                    <a:latin typeface="Calibri" panose="020F0502020204030204" pitchFamily="34" charset="0"/>
                    <a:ea typeface="DengXian" panose="02010600030101010101" pitchFamily="2" charset="-122"/>
                    <a:cs typeface="Times New Roman" panose="02020603050405020304" pitchFamily="18" charset="0"/>
                  </a:rPr>
                  <a:t>反事实结果（</a:t>
                </a:r>
                <a:r>
                  <a:rPr lang="en-CA" b="1" kern="100" dirty="0">
                    <a:effectLst/>
                    <a:latin typeface="DengXian" panose="02010600030101010101" pitchFamily="2" charset="-122"/>
                    <a:ea typeface="DengXian" panose="02010600030101010101" pitchFamily="2" charset="-122"/>
                    <a:cs typeface="Times New Roman" panose="02020603050405020304" pitchFamily="18" charset="0"/>
                  </a:rPr>
                  <a:t>counterfactual outcome</a:t>
                </a:r>
                <a:r>
                  <a:rPr lang="zh-CN"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endParaRPr lang="en-CA" kern="100" dirty="0">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对于处置组的个体</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，观测结果</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，对应的反事实结果是</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。对于控制组的个体</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𝑗</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，观测结果</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r>
                          <a:rPr lang="en-CA"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，对应的反事实结果是</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endParaRPr lang="en-CA"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kern="100" dirty="0">
                    <a:effectLst/>
                    <a:ea typeface="DengXian" panose="02010600030101010101" pitchFamily="2" charset="-122"/>
                    <a:cs typeface="Times New Roman" panose="02020603050405020304" pitchFamily="18" charset="0"/>
                  </a:rPr>
                  <a:t>如何估计反事实结果是估计处置效应的关键。</a:t>
                </a:r>
                <a:endParaRPr lang="en-CA" dirty="0"/>
              </a:p>
            </p:txBody>
          </p:sp>
        </mc:Choice>
        <mc:Fallback xmlns="">
          <p:sp>
            <p:nvSpPr>
              <p:cNvPr id="3" name="Text Placeholder 2">
                <a:extLst>
                  <a:ext uri="{FF2B5EF4-FFF2-40B4-BE49-F238E27FC236}">
                    <a16:creationId xmlns:a16="http://schemas.microsoft.com/office/drawing/2014/main" id="{03CF87F4-A832-4472-9DBB-9FD904CEEC19}"/>
                  </a:ext>
                </a:extLst>
              </p:cNvPr>
              <p:cNvSpPr>
                <a:spLocks noGrp="1" noRot="1" noChangeAspect="1" noMove="1" noResize="1" noEditPoints="1" noAdjustHandles="1" noChangeArrowheads="1" noChangeShapeType="1" noTextEdit="1"/>
              </p:cNvSpPr>
              <p:nvPr>
                <p:ph type="body" idx="1"/>
              </p:nvPr>
            </p:nvSpPr>
            <p:spPr>
              <a:blipFill>
                <a:blip r:embed="rId3"/>
                <a:stretch>
                  <a:fillRect l="-504" t="-818" r="-22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C8C598B-E361-4EEC-9FDA-5AB6A6F9A4CC}"/>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83725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623A3293-116B-4B51-9D31-AFAD6758CFD9}"/>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9C149660-D563-4ECF-8C30-AFCAA071F932}"/>
              </a:ext>
            </a:extLst>
          </p:cNvPr>
          <p:cNvSpPr>
            <a:spLocks noGrp="1"/>
          </p:cNvSpPr>
          <p:nvPr>
            <p:ph type="ctrTitle"/>
          </p:nvPr>
        </p:nvSpPr>
        <p:spPr/>
        <p:txBody>
          <a:bodyPr/>
          <a:lstStyle/>
          <a:p>
            <a:r>
              <a:rPr lang="zh-CN" sz="3600" b="1" kern="2200" cap="small" dirty="0">
                <a:effectLst/>
                <a:latin typeface="DengXian" panose="02010600030101010101" pitchFamily="2" charset="-122"/>
                <a:ea typeface="DengXian" panose="02010600030101010101" pitchFamily="2" charset="-122"/>
              </a:rPr>
              <a:t>使用观测结果估计处置效应可能的偏差</a:t>
            </a:r>
            <a:endParaRPr lang="en-CA" sz="3600" dirty="0"/>
          </a:p>
        </p:txBody>
      </p:sp>
      <p:sp>
        <p:nvSpPr>
          <p:cNvPr id="4" name="Footer Placeholder 3">
            <a:extLst>
              <a:ext uri="{FF2B5EF4-FFF2-40B4-BE49-F238E27FC236}">
                <a16:creationId xmlns:a16="http://schemas.microsoft.com/office/drawing/2014/main" id="{2C937974-A2A4-4957-9791-72896F7992DC}"/>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975218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A946B-F849-4170-9745-0EF695647B06}"/>
              </a:ext>
            </a:extLst>
          </p:cNvPr>
          <p:cNvSpPr>
            <a:spLocks noGrp="1"/>
          </p:cNvSpPr>
          <p:nvPr>
            <p:ph type="title"/>
          </p:nvPr>
        </p:nvSpPr>
        <p:spPr/>
        <p:txBody>
          <a:bodyPr/>
          <a:lstStyle/>
          <a:p>
            <a:r>
              <a:rPr lang="zh-CN" b="1" dirty="0">
                <a:effectLst/>
                <a:ea typeface="DengXian" panose="02010600030101010101" pitchFamily="2" charset="-122"/>
                <a:cs typeface="Times New Roman" panose="02020603050405020304" pitchFamily="18" charset="0"/>
              </a:rPr>
              <a:t>平均潜在结果，平均</a:t>
            </a:r>
            <a:r>
              <a:rPr lang="zh-CN" b="1" dirty="0">
                <a:effectLst/>
                <a:latin typeface="Calibri" panose="020F0502020204030204" pitchFamily="34" charset="0"/>
                <a:ea typeface="DengXian" panose="02010600030101010101" pitchFamily="2" charset="-122"/>
                <a:cs typeface="Times New Roman" panose="02020603050405020304" pitchFamily="18" charset="0"/>
              </a:rPr>
              <a:t>观测结果和反事实结果</a:t>
            </a:r>
            <a:endParaRPr lang="en-CA" dirty="0"/>
          </a:p>
        </p:txBody>
      </p:sp>
      <p:sp>
        <p:nvSpPr>
          <p:cNvPr id="3" name="Text Placeholder 2">
            <a:extLst>
              <a:ext uri="{FF2B5EF4-FFF2-40B4-BE49-F238E27FC236}">
                <a16:creationId xmlns:a16="http://schemas.microsoft.com/office/drawing/2014/main" id="{5876D16F-99DE-4BBB-AE50-FB5C86C9FBC6}"/>
              </a:ext>
            </a:extLst>
          </p:cNvPr>
          <p:cNvSpPr>
            <a:spLocks noGrp="1"/>
          </p:cNvSpPr>
          <p:nvPr>
            <p:ph type="body" idx="1"/>
          </p:nvPr>
        </p:nvSpPr>
        <p:spPr/>
        <p:txBody>
          <a:bodyPr/>
          <a:lstStyle/>
          <a:p>
            <a:endParaRPr lang="en-CA"/>
          </a:p>
        </p:txBody>
      </p:sp>
      <p:pic>
        <p:nvPicPr>
          <p:cNvPr id="4" name="Picture 3">
            <a:extLst>
              <a:ext uri="{FF2B5EF4-FFF2-40B4-BE49-F238E27FC236}">
                <a16:creationId xmlns:a16="http://schemas.microsoft.com/office/drawing/2014/main" id="{B77126CD-0E3F-47D8-9EEF-4CF1853E5486}"/>
              </a:ext>
            </a:extLst>
          </p:cNvPr>
          <p:cNvPicPr>
            <a:picLocks noChangeAspect="1"/>
          </p:cNvPicPr>
          <p:nvPr/>
        </p:nvPicPr>
        <p:blipFill>
          <a:blip r:embed="rId3"/>
          <a:stretch>
            <a:fillRect/>
          </a:stretch>
        </p:blipFill>
        <p:spPr>
          <a:xfrm>
            <a:off x="442358" y="1066800"/>
            <a:ext cx="11307283" cy="5648035"/>
          </a:xfrm>
          <a:prstGeom prst="rect">
            <a:avLst/>
          </a:prstGeom>
        </p:spPr>
      </p:pic>
      <p:sp>
        <p:nvSpPr>
          <p:cNvPr id="5" name="Footer Placeholder 4">
            <a:extLst>
              <a:ext uri="{FF2B5EF4-FFF2-40B4-BE49-F238E27FC236}">
                <a16:creationId xmlns:a16="http://schemas.microsoft.com/office/drawing/2014/main" id="{4AEA855B-DE1E-4AFD-A20B-268EF7B5093B}"/>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955912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C2158-9918-4D1F-B213-E6292AEF65A5}"/>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观测结果估计平均处置效应的可能偏差</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D167AF9C-F758-4ABF-90F8-2B786156DACC}"/>
                  </a:ext>
                </a:extLst>
              </p:cNvPr>
              <p:cNvSpPr>
                <a:spLocks noGrp="1"/>
              </p:cNvSpPr>
              <p:nvPr>
                <p:ph type="body" idx="1"/>
              </p:nvPr>
            </p:nvSpPr>
            <p:spPr>
              <a:xfrm>
                <a:off x="304801" y="1059712"/>
                <a:ext cx="11244521" cy="5221061"/>
              </a:xfrm>
            </p:spPr>
            <p:txBody>
              <a:bodyPr/>
              <a:lstStyle/>
              <a:p>
                <a:pPr marL="285750" indent="-28575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一个简单估计平均处置效应的方法</a:t>
                </a:r>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（称之为“朴素”估计量，即</a:t>
                </a:r>
                <a:r>
                  <a:rPr lang="en-CA" sz="2000" kern="100" dirty="0">
                    <a:effectLst/>
                    <a:latin typeface="Times New Roman" panose="02020603050405020304" pitchFamily="18" charset="0"/>
                    <a:ea typeface="DengXian" panose="02010600030101010101" pitchFamily="2" charset="-122"/>
                    <a:cs typeface="Times New Roman" panose="02020603050405020304" pitchFamily="18" charset="0"/>
                  </a:rPr>
                  <a:t>Naive Estimator</a:t>
                </a:r>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是直接使用处置组平均观测结果</a:t>
                </a:r>
                <a:r>
                  <a:rPr lang="en-CA" sz="2000" kern="100" dirty="0">
                    <a:effectLst/>
                    <a:latin typeface="Times New Roman" panose="02020603050405020304" pitchFamily="18" charset="0"/>
                    <a:ea typeface="DengXian" panose="02010600030101010101" pitchFamily="2" charset="-122"/>
                    <a:cs typeface="Times New Roman" panose="02020603050405020304" pitchFamily="18" charset="0"/>
                  </a:rPr>
                  <a:t>T1</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减去控制组平均观测结果</a:t>
                </a:r>
                <a:r>
                  <a:rPr lang="en-CA" sz="2000" kern="100" dirty="0">
                    <a:effectLst/>
                    <a:latin typeface="Times New Roman" panose="02020603050405020304" pitchFamily="18" charset="0"/>
                    <a:ea typeface="DengXian" panose="02010600030101010101" pitchFamily="2" charset="-122"/>
                    <a:cs typeface="Times New Roman" panose="02020603050405020304" pitchFamily="18" charset="0"/>
                  </a:rPr>
                  <a:t>C0</a:t>
                </a:r>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9875" algn="ctr">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从以下简单的公式分解中，我们看到</a:t>
                </a:r>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“朴素”估计量（</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对</a:t>
                </a:r>
                <a:r>
                  <a:rPr lang="en-CA" sz="2000" kern="100" dirty="0">
                    <a:effectLst/>
                    <a:latin typeface="Times New Roman" panose="02020603050405020304" pitchFamily="18" charset="0"/>
                    <a:ea typeface="DengXian" panose="02010600030101010101" pitchFamily="2" charset="-122"/>
                    <a:cs typeface="Times New Roman" panose="02020603050405020304" pitchFamily="18" charset="0"/>
                  </a:rPr>
                  <a:t>ATT</a:t>
                </a:r>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en-CA" sz="2000" kern="100" dirty="0">
                    <a:effectLst/>
                    <a:latin typeface="Times New Roman" panose="02020603050405020304" pitchFamily="18" charset="0"/>
                    <a:ea typeface="DengXian" panose="02010600030101010101" pitchFamily="2" charset="-122"/>
                    <a:cs typeface="Times New Roman" panose="02020603050405020304" pitchFamily="18" charset="0"/>
                  </a:rPr>
                  <a:t>ATU</a:t>
                </a:r>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en-CA" sz="2000" kern="100" dirty="0">
                    <a:effectLst/>
                    <a:latin typeface="Times New Roman" panose="02020603050405020304" pitchFamily="18" charset="0"/>
                    <a:ea typeface="DengXian" panose="02010600030101010101" pitchFamily="2" charset="-122"/>
                    <a:cs typeface="Times New Roman" panose="02020603050405020304" pitchFamily="18" charset="0"/>
                  </a:rPr>
                  <a:t>ATE</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的估计都可能存在偏差。：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2000" kern="100" smtClean="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smtClean="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lim>
                      </m:limLow>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r>
                            <a:rPr lang="zh-CN" sz="2000" kern="100">
                              <a:effectLst/>
                              <a:latin typeface="Cambria Math" panose="02040503050406030204" pitchFamily="18" charset="0"/>
                              <a:ea typeface="DengXian" panose="02010600030101010101" pitchFamily="2" charset="-122"/>
                              <a:cs typeface="Times New Roman" panose="02020603050405020304" pitchFamily="18" charset="0"/>
                            </a:rPr>
                            <m:t>估计偏差</m:t>
                          </m:r>
                        </m:lim>
                      </m:limLow>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ATU</m:t>
                          </m:r>
                        </m:lim>
                      </m:limLow>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ATU</m:t>
                          </m:r>
                          <m:r>
                            <a:rPr lang="zh-CN" sz="2000" kern="100">
                              <a:effectLst/>
                              <a:latin typeface="Cambria Math" panose="02040503050406030204" pitchFamily="18" charset="0"/>
                              <a:ea typeface="DengXian" panose="02010600030101010101" pitchFamily="2" charset="-122"/>
                              <a:cs typeface="Times New Roman" panose="02020603050405020304" pitchFamily="18" charset="0"/>
                            </a:rPr>
                            <m:t>估计偏差</m:t>
                          </m:r>
                        </m:lim>
                      </m:limLow>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w</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w</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ATE</m:t>
                        </m:r>
                      </m:lim>
                    </m:limLow>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w</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w</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ATE</m:t>
                        </m:r>
                        <m:r>
                          <a:rPr lang="zh-CN" sz="2000" kern="100">
                            <a:effectLst/>
                            <a:latin typeface="Cambria Math" panose="02040503050406030204" pitchFamily="18" charset="0"/>
                            <a:ea typeface="DengXian" panose="02010600030101010101" pitchFamily="2" charset="-122"/>
                            <a:cs typeface="Times New Roman" panose="02020603050405020304" pitchFamily="18" charset="0"/>
                          </a:rPr>
                          <m:t>估计偏差</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w</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r>
                          <a:rPr lang="zh-CN" sz="2000" kern="100">
                            <a:effectLst/>
                            <a:latin typeface="Cambria Math" panose="02040503050406030204" pitchFamily="18" charset="0"/>
                            <a:ea typeface="DengXian" panose="02010600030101010101" pitchFamily="2" charset="-122"/>
                            <a:cs typeface="Times New Roman" panose="02020603050405020304" pitchFamily="18" charset="0"/>
                          </a:rPr>
                          <m:t>估计偏差</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𝑤</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ATU</m:t>
                        </m:r>
                        <m:r>
                          <a:rPr lang="zh-CN" sz="2000" kern="100">
                            <a:effectLst/>
                            <a:latin typeface="Cambria Math" panose="02040503050406030204" pitchFamily="18" charset="0"/>
                            <a:ea typeface="DengXian" panose="02010600030101010101" pitchFamily="2" charset="-122"/>
                            <a:cs typeface="Times New Roman" panose="02020603050405020304" pitchFamily="18" charset="0"/>
                          </a:rPr>
                          <m:t>估计偏差</m:t>
                        </m:r>
                      </m:lim>
                    </m:limLow>
                  </m:oMath>
                </a14:m>
                <a:r>
                  <a:rPr lang="en-CA" sz="20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D167AF9C-F758-4ABF-90F8-2B786156DACC}"/>
                  </a:ext>
                </a:extLst>
              </p:cNvPr>
              <p:cNvSpPr>
                <a:spLocks noGrp="1" noRot="1" noChangeAspect="1" noMove="1" noResize="1" noEditPoints="1" noAdjustHandles="1" noChangeArrowheads="1" noChangeShapeType="1" noTextEdit="1"/>
              </p:cNvSpPr>
              <p:nvPr>
                <p:ph type="body" idx="1"/>
              </p:nvPr>
            </p:nvSpPr>
            <p:spPr>
              <a:xfrm>
                <a:off x="304801" y="1059712"/>
                <a:ext cx="11244521" cy="5221061"/>
              </a:xfrm>
              <a:blipFill>
                <a:blip r:embed="rId3"/>
                <a:stretch>
                  <a:fillRect l="-271" r="-488" b="-455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C5475C09-2C11-4E38-AE35-81F8E9A517BE}"/>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963292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C2158-9918-4D1F-B213-E6292AEF65A5}"/>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观测结果估计平均处置效应的可能偏差</a:t>
            </a:r>
            <a:endParaRPr lang="en-CA" dirty="0"/>
          </a:p>
        </p:txBody>
      </p:sp>
      <p:sp>
        <p:nvSpPr>
          <p:cNvPr id="3" name="Text Placeholder 2">
            <a:extLst>
              <a:ext uri="{FF2B5EF4-FFF2-40B4-BE49-F238E27FC236}">
                <a16:creationId xmlns:a16="http://schemas.microsoft.com/office/drawing/2014/main" id="{D167AF9C-F758-4ABF-90F8-2B786156DACC}"/>
              </a:ext>
            </a:extLst>
          </p:cNvPr>
          <p:cNvSpPr>
            <a:spLocks noGrp="1"/>
          </p:cNvSpPr>
          <p:nvPr>
            <p:ph type="body" idx="1"/>
          </p:nvPr>
        </p:nvSpPr>
        <p:spPr/>
        <p:txBody>
          <a:bodyPr/>
          <a:lstStyle/>
          <a:p>
            <a:pPr marL="285750" indent="-285750">
              <a:lnSpc>
                <a:spcPct val="150000"/>
              </a:lnSpc>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采用“朴素”估计量估计处置效应产生偏差的根本原因，是因为接受处置与否并非随机</a:t>
            </a:r>
            <a:r>
              <a:rPr lang="zh-CN" sz="2000" b="1" dirty="0">
                <a:effectLst/>
                <a:latin typeface="Calibri" panose="020F0502020204030204" pitchFamily="34" charset="0"/>
                <a:ea typeface="DengXian" panose="02010600030101010101" pitchFamily="2" charset="-122"/>
                <a:cs typeface="Times New Roman" panose="02020603050405020304" pitchFamily="18" charset="0"/>
              </a:rPr>
              <a:t>，</a:t>
            </a:r>
            <a:r>
              <a:rPr lang="zh-CN" sz="2000" dirty="0">
                <a:effectLst/>
                <a:latin typeface="Calibri" panose="020F0502020204030204" pitchFamily="34" charset="0"/>
                <a:ea typeface="DengXian" panose="02010600030101010101" pitchFamily="2" charset="-122"/>
                <a:cs typeface="Times New Roman" panose="02020603050405020304" pitchFamily="18" charset="0"/>
              </a:rPr>
              <a:t>即是否接受</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处置与潜在结果是相关的</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833438" lvl="1" indent="-285750">
              <a:lnSpc>
                <a:spcPct val="150000"/>
              </a:lnSpc>
              <a:buFont typeface="Arial" panose="020B0604020202020204" pitchFamily="34" charset="0"/>
              <a:buChar char="•"/>
            </a:pPr>
            <a:r>
              <a:rPr lang="zh-CN" sz="20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例如选择服药的人通常是在未服药情况下健康水平较低或者是服药效果较好的人。又如企业选择进行治理改造的通常是在未改造情况下业绩水平较低或者改造效果较好的企业。</a:t>
            </a:r>
            <a:endParaRPr lang="en-CA" altLang="zh-CN" sz="20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由于产生偏差的原因是接受处置与否是个体自我选择的后果，因此这种偏差我们通常也称之为</a:t>
            </a:r>
            <a:r>
              <a:rPr lang="zh-CN" sz="2000" b="1" dirty="0">
                <a:effectLst/>
                <a:latin typeface="Calibri" panose="020F0502020204030204" pitchFamily="34" charset="0"/>
                <a:ea typeface="DengXian" panose="02010600030101010101" pitchFamily="2" charset="-122"/>
                <a:cs typeface="Times New Roman" panose="02020603050405020304" pitchFamily="18" charset="0"/>
              </a:rPr>
              <a:t>选择偏差</a:t>
            </a:r>
            <a:r>
              <a:rPr lang="en-CA" sz="2000" b="1" dirty="0">
                <a:effectLst/>
                <a:latin typeface="DengXian" panose="02010600030101010101" pitchFamily="2" charset="-122"/>
                <a:ea typeface="DengXian" panose="02010600030101010101" pitchFamily="2" charset="-122"/>
                <a:cs typeface="Times New Roman" panose="02020603050405020304" pitchFamily="18" charset="0"/>
              </a:rPr>
              <a:t>(selection bias)</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p:sp>
        <p:nvSpPr>
          <p:cNvPr id="4" name="Footer Placeholder 3">
            <a:extLst>
              <a:ext uri="{FF2B5EF4-FFF2-40B4-BE49-F238E27FC236}">
                <a16:creationId xmlns:a16="http://schemas.microsoft.com/office/drawing/2014/main" id="{DF6133C4-71D8-4E2D-979E-817950BF031B}"/>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9538395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0FAA9924-B561-4627-B938-4EF90B60BCA9}"/>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9227DE14-01B0-4E56-B7D4-6F12AE5D0A7D}"/>
              </a:ext>
            </a:extLst>
          </p:cNvPr>
          <p:cNvSpPr>
            <a:spLocks noGrp="1"/>
          </p:cNvSpPr>
          <p:nvPr>
            <p:ph type="ctrTitle"/>
          </p:nvPr>
        </p:nvSpPr>
        <p:spPr/>
        <p:txBody>
          <a:bodyPr/>
          <a:lstStyle/>
          <a:p>
            <a:r>
              <a:rPr lang="zh-CN" sz="3600" b="1" dirty="0">
                <a:effectLst/>
                <a:latin typeface="Calibri" panose="020F0502020204030204" pitchFamily="34" charset="0"/>
                <a:ea typeface="DengXian" panose="02010600030101010101" pitchFamily="2" charset="-122"/>
                <a:cs typeface="Times New Roman" panose="02020603050405020304" pitchFamily="18" charset="0"/>
              </a:rPr>
              <a:t>随机分配</a:t>
            </a:r>
            <a:endParaRPr lang="en-CA" sz="3600" b="1" dirty="0"/>
          </a:p>
        </p:txBody>
      </p:sp>
      <p:sp>
        <p:nvSpPr>
          <p:cNvPr id="4" name="Footer Placeholder 3">
            <a:extLst>
              <a:ext uri="{FF2B5EF4-FFF2-40B4-BE49-F238E27FC236}">
                <a16:creationId xmlns:a16="http://schemas.microsoft.com/office/drawing/2014/main" id="{588C053B-B0D9-4449-9E40-AB663149275D}"/>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7342762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1CCBB-0C74-4718-BB80-0EAD4888B8C8}"/>
              </a:ext>
            </a:extLst>
          </p:cNvPr>
          <p:cNvSpPr>
            <a:spLocks noGrp="1"/>
          </p:cNvSpPr>
          <p:nvPr>
            <p:ph type="title"/>
          </p:nvPr>
        </p:nvSpPr>
        <p:spPr/>
        <p:txBody>
          <a:bodyPr/>
          <a:lstStyle/>
          <a:p>
            <a:r>
              <a:rPr lang="zh-CN" sz="2800" b="1" dirty="0">
                <a:effectLst/>
                <a:latin typeface="Calibri" panose="020F0502020204030204" pitchFamily="34" charset="0"/>
                <a:ea typeface="DengXian" panose="02010600030101010101" pitchFamily="2" charset="-122"/>
                <a:cs typeface="Times New Roman" panose="02020603050405020304" pitchFamily="18" charset="0"/>
              </a:rPr>
              <a:t>随机分配</a:t>
            </a:r>
            <a:endParaRPr lang="en-CA" dirty="0"/>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1A7706FB-85BC-4444-8E86-D35B26C0537E}"/>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随机分配（</a:t>
                </a:r>
                <a:r>
                  <a:rPr lang="en-CA" sz="2000" b="1" dirty="0">
                    <a:effectLst/>
                    <a:latin typeface="DengXian" panose="02010600030101010101" pitchFamily="2" charset="-122"/>
                    <a:ea typeface="DengXian" panose="02010600030101010101" pitchFamily="2" charset="-122"/>
                    <a:cs typeface="Times New Roman" panose="02020603050405020304" pitchFamily="18" charset="0"/>
                  </a:rPr>
                  <a:t>random assignment</a:t>
                </a:r>
                <a:r>
                  <a:rPr lang="zh-CN" sz="2000" b="1" dirty="0">
                    <a:effectLst/>
                    <a:latin typeface="DengXian" panose="02010600030101010101" pitchFamily="2" charset="-122"/>
                    <a:ea typeface="DengXian" panose="02010600030101010101" pitchFamily="2" charset="-122"/>
                    <a:cs typeface="Times New Roman" panose="02020603050405020304" pitchFamily="18" charset="0"/>
                  </a:rPr>
                  <a:t>）</a:t>
                </a:r>
                <a:r>
                  <a:rPr lang="zh-CN" sz="2000" dirty="0">
                    <a:effectLst/>
                    <a:latin typeface="Calibri" panose="020F0502020204030204" pitchFamily="34" charset="0"/>
                    <a:ea typeface="DengXian" panose="02010600030101010101" pitchFamily="2" charset="-122"/>
                    <a:cs typeface="Times New Roman" panose="02020603050405020304" pitchFamily="18" charset="0"/>
                  </a:rPr>
                  <a:t>可以简单理解为通过掷硬币的方法来决定是否接受处置，因此在随机分配中，潜在结果的好坏不会影响处置的分配。换言之，个体的潜在结果和处置状态是独立的，用公式表示为：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p>
              <a:p>
                <a:endParaRPr lang="en-CA" sz="2000" dirty="0"/>
              </a:p>
              <a:p>
                <a:pPr marL="285750" indent="-285750">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上式称为</a:t>
                </a:r>
                <a:r>
                  <a:rPr lang="zh-CN" sz="2000" b="1" dirty="0">
                    <a:effectLst/>
                    <a:latin typeface="Calibri" panose="020F0502020204030204" pitchFamily="34" charset="0"/>
                    <a:ea typeface="DengXian" panose="02010600030101010101" pitchFamily="2" charset="-122"/>
                    <a:cs typeface="Times New Roman" panose="02020603050405020304" pitchFamily="18" charset="0"/>
                  </a:rPr>
                  <a:t>潜在结果独立</a:t>
                </a:r>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于处置变量（</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简称潜在结果</a:t>
                </a:r>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独立假设，</a:t>
                </a:r>
                <a:r>
                  <a:rPr lang="en-CA" sz="2000" b="1" kern="100" dirty="0">
                    <a:effectLst/>
                    <a:latin typeface="DengXian" panose="02010600030101010101" pitchFamily="2" charset="-122"/>
                    <a:ea typeface="DengXian" panose="02010600030101010101" pitchFamily="2" charset="-122"/>
                    <a:cs typeface="Times New Roman" panose="02020603050405020304" pitchFamily="18" charset="0"/>
                  </a:rPr>
                  <a:t>Independence Assumption</a:t>
                </a:r>
                <a:r>
                  <a:rPr lang="zh-CN" sz="2000"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sz="2000" dirty="0">
                  <a:latin typeface="Calibri" panose="020F0502020204030204" pitchFamily="34" charset="0"/>
                  <a:ea typeface="DengXian" panose="02010600030101010101" pitchFamily="2" charset="-122"/>
                  <a:cs typeface="Times New Roman" panose="02020603050405020304" pitchFamily="18" charset="0"/>
                </a:endParaRPr>
              </a:p>
            </p:txBody>
          </p:sp>
        </mc:Choice>
        <mc:Fallback>
          <p:sp>
            <p:nvSpPr>
              <p:cNvPr id="3" name="Text Placeholder 2">
                <a:extLst>
                  <a:ext uri="{FF2B5EF4-FFF2-40B4-BE49-F238E27FC236}">
                    <a16:creationId xmlns:a16="http://schemas.microsoft.com/office/drawing/2014/main" id="{1A7706FB-85BC-4444-8E86-D35B26C0537E}"/>
                  </a:ext>
                </a:extLst>
              </p:cNvPr>
              <p:cNvSpPr>
                <a:spLocks noGrp="1" noRot="1" noChangeAspect="1" noMove="1" noResize="1" noEditPoints="1" noAdjustHandles="1" noChangeArrowheads="1" noChangeShapeType="1" noTextEdit="1"/>
              </p:cNvSpPr>
              <p:nvPr>
                <p:ph type="body" idx="1"/>
              </p:nvPr>
            </p:nvSpPr>
            <p:spPr>
              <a:blipFill>
                <a:blip r:embed="rId3"/>
                <a:stretch>
                  <a:fillRect l="-280" r="-95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A383EDE-5DCB-455B-972A-644195507F08}"/>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8751653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52D34A61-35C6-41AD-9EBA-55BE51BB5C34}"/>
                  </a:ext>
                </a:extLst>
              </p:cNvPr>
              <p:cNvSpPr>
                <a:spLocks noGrp="1"/>
              </p:cNvSpPr>
              <p:nvPr>
                <p:ph type="title"/>
              </p:nvPr>
            </p:nvSpPr>
            <p:spPr/>
            <p:txBody>
              <a:bodyPr/>
              <a:lstStyle/>
              <a:p>
                <a:r>
                  <a:rPr lang="zh-CN" sz="2800" b="1" dirty="0">
                    <a:effectLst/>
                    <a:latin typeface="Calibri" panose="020F0502020204030204" pitchFamily="34" charset="0"/>
                    <a:ea typeface="DengXian" panose="02010600030101010101" pitchFamily="2" charset="-122"/>
                    <a:cs typeface="Times New Roman" panose="02020603050405020304" pitchFamily="18" charset="0"/>
                  </a:rPr>
                  <a:t>随机分配</a:t>
                </a:r>
                <a:r>
                  <a:rPr lang="zh-CN" altLang="en-US" sz="2800" b="1"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d>
                      <m:dPr>
                        <m:begChr m:val="{"/>
                        <m:endChr m:val="}"/>
                        <m:ctrlPr>
                          <a:rPr lang="en-CA" sz="2800" i="1" smtClean="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8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8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800" i="1">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8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8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endParaRPr lang="en-CA" dirty="0"/>
              </a:p>
            </p:txBody>
          </p:sp>
        </mc:Choice>
        <mc:Fallback xmlns="">
          <p:sp>
            <p:nvSpPr>
              <p:cNvPr id="2" name="Title 1">
                <a:extLst>
                  <a:ext uri="{FF2B5EF4-FFF2-40B4-BE49-F238E27FC236}">
                    <a16:creationId xmlns:a16="http://schemas.microsoft.com/office/drawing/2014/main" id="{52D34A61-35C6-41AD-9EBA-55BE51BB5C34}"/>
                  </a:ext>
                </a:extLst>
              </p:cNvPr>
              <p:cNvSpPr>
                <a:spLocks noGrp="1" noRot="1" noChangeAspect="1" noMove="1" noResize="1" noEditPoints="1" noAdjustHandles="1" noChangeArrowheads="1" noChangeShapeType="1" noTextEdit="1"/>
              </p:cNvSpPr>
              <p:nvPr>
                <p:ph type="title"/>
              </p:nvPr>
            </p:nvSpPr>
            <p:spPr>
              <a:blipFill>
                <a:blip r:embed="rId3"/>
                <a:stretch>
                  <a:fillRect l="-1127" t="-17045"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9388BD9-02B9-4511-BD4A-86ACD99A760E}"/>
                  </a:ext>
                </a:extLst>
              </p:cNvPr>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d>
                        <m:dPr>
                          <m:begChr m:val="{"/>
                          <m:endChr m:val="}"/>
                          <m:ctrlPr>
                            <a:rPr lang="en-CA" sz="2400" i="1" smtClean="0">
                              <a:effectLst/>
                              <a:latin typeface="Cambria Math" panose="02040503050406030204" pitchFamily="18" charset="0"/>
                            </a:rPr>
                          </m:ctrlPr>
                        </m:dPr>
                        <m:e>
                          <m:sSub>
                            <m:sSubPr>
                              <m:ctrlPr>
                                <a:rPr lang="en-CA" sz="2400" i="1">
                                  <a:effectLst/>
                                  <a:latin typeface="Cambria Math" panose="020405030504060302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400" i="1">
                                  <a:effectLst/>
                                  <a:latin typeface="Cambria Math" panose="02040503050406030204" pitchFamily="18" charset="0"/>
                                </a:rPr>
                              </m:ctrlPr>
                            </m:dPr>
                            <m:e>
                              <m:r>
                                <a:rPr lang="en-CA" sz="24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400" i="1">
                                  <a:effectLst/>
                                  <a:latin typeface="Cambria Math" panose="02040503050406030204" pitchFamily="18" charset="0"/>
                                </a:rPr>
                              </m:ctrlPr>
                            </m:dPr>
                            <m:e>
                              <m:r>
                                <a:rPr lang="en-CA" sz="2400" i="1">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dirty="0"/>
              </a:p>
              <a:p>
                <a:pPr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 New Roman" panose="02020603050405020304" pitchFamily="18" charset="0"/>
                  </a:rPr>
                  <a:t>包含了两个独立性。第一个独立性是未接受处置潜在结果独立于处置变量</a:t>
                </a:r>
                <a:r>
                  <a:rPr lang="en-CA" sz="2000" dirty="0">
                    <a:effectLst/>
                    <a:latin typeface="Calibri" panose="020F0502020204030204" pitchFamily="34" charset="0"/>
                    <a:ea typeface="DengXian" panose="02010600030101010101" pitchFamily="2" charset="-122"/>
                    <a:cs typeface="Times New Roman" panose="02020603050405020304" pitchFamily="18" charset="0"/>
                  </a:rPr>
                  <a:t>, </a:t>
                </a:r>
                <a:r>
                  <a:rPr lang="zh-CN" sz="2000" dirty="0">
                    <a:effectLst/>
                    <a:latin typeface="Calibri" panose="020F0502020204030204" pitchFamily="34" charset="0"/>
                    <a:ea typeface="DengXian" panose="02010600030101010101" pitchFamily="2" charset="-122"/>
                    <a:cs typeface="Times New Roman" panose="02020603050405020304" pitchFamily="18" charset="0"/>
                  </a:rPr>
                  <a:t>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lnSpc>
                    <a:spcPct val="150000"/>
                  </a:lnSpc>
                  <a:spcAft>
                    <a:spcPts val="0"/>
                  </a:spcAft>
                </a:pPr>
                <a14:m>
                  <m:oMath xmlns:m="http://schemas.openxmlformats.org/officeDocument/2006/math">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由于</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独立于</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，因此也意味着它的平均值和</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不相关</a:t>
                </a:r>
                <a14:m>
                  <m:oMath xmlns:m="http://schemas.openxmlformats.org/officeDocument/2006/math">
                    <m:r>
                      <a:rPr lang="zh-CN" sz="2000" i="1">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即</m:t>
                    </m:r>
                  </m:oMath>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d>
                    </m:oMath>
                  </m:oMathPara>
                </a14:m>
                <a:endParaRPr lang="en-CA" sz="2000" dirty="0"/>
              </a:p>
              <a:p>
                <a:endParaRPr lang="en-CA" sz="2000" dirty="0"/>
              </a:p>
              <a:p>
                <a:pPr indent="361950"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 New Roman" panose="02020603050405020304" pitchFamily="18" charset="0"/>
                  </a:rPr>
                  <a:t>以上公式可简写为：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e>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sz="2000" kern="1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sz="2000" kern="100" dirty="0">
                    <a:effectLst/>
                    <a:ea typeface="DengXian" panose="02010600030101010101" pitchFamily="2" charset="-122"/>
                    <a:cs typeface="Times New Roman" panose="02020603050405020304" pitchFamily="18" charset="0"/>
                  </a:rPr>
                  <a:t>这个条件称为</a:t>
                </a:r>
                <a:r>
                  <a:rPr lang="zh-CN" sz="2000" b="1" kern="100" dirty="0">
                    <a:effectLst/>
                    <a:ea typeface="DengXian" panose="02010600030101010101" pitchFamily="2" charset="-122"/>
                    <a:cs typeface="Times New Roman" panose="02020603050405020304" pitchFamily="18" charset="0"/>
                  </a:rPr>
                  <a:t>平均未处置潜在结果独立于处置变量，</a:t>
                </a:r>
                <a:endParaRPr lang="en-CA" sz="2000" dirty="0"/>
              </a:p>
            </p:txBody>
          </p:sp>
        </mc:Choice>
        <mc:Fallback xmlns="">
          <p:sp>
            <p:nvSpPr>
              <p:cNvPr id="3" name="Text Placeholder 2">
                <a:extLst>
                  <a:ext uri="{FF2B5EF4-FFF2-40B4-BE49-F238E27FC236}">
                    <a16:creationId xmlns:a16="http://schemas.microsoft.com/office/drawing/2014/main" id="{29388BD9-02B9-4511-BD4A-86ACD99A760E}"/>
                  </a:ext>
                </a:extLst>
              </p:cNvPr>
              <p:cNvSpPr>
                <a:spLocks noGrp="1" noRot="1" noChangeAspect="1" noMove="1" noResize="1" noEditPoints="1" noAdjustHandles="1" noChangeArrowheads="1" noChangeShapeType="1" noTextEdit="1"/>
              </p:cNvSpPr>
              <p:nvPr>
                <p:ph type="body" idx="1"/>
              </p:nvPr>
            </p:nvSpPr>
            <p:spPr>
              <a:blipFill>
                <a:blip r:embed="rId4"/>
                <a:stretch>
                  <a:fillRect l="-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1851E80F-D299-4CB5-A559-AC6729AA3B26}"/>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6312228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EE0B4466-E0BD-400B-A1BF-2E74149F6A7C}"/>
                  </a:ext>
                </a:extLst>
              </p:cNvPr>
              <p:cNvSpPr>
                <a:spLocks noGrp="1"/>
              </p:cNvSpPr>
              <p:nvPr>
                <p:ph type="title"/>
              </p:nvPr>
            </p:nvSpPr>
            <p:spPr/>
            <p:txBody>
              <a:bodyPr/>
              <a:lstStyle/>
              <a:p>
                <a:r>
                  <a:rPr lang="zh-CN" sz="2800" b="1" dirty="0">
                    <a:effectLst/>
                    <a:latin typeface="Calibri" panose="020F0502020204030204" pitchFamily="34" charset="0"/>
                    <a:ea typeface="DengXian" panose="02010600030101010101" pitchFamily="2" charset="-122"/>
                    <a:cs typeface="Times New Roman" panose="02020603050405020304" pitchFamily="18" charset="0"/>
                  </a:rPr>
                  <a:t>随机分配</a:t>
                </a:r>
                <a:r>
                  <a:rPr lang="zh-CN" altLang="en-US" sz="2800" b="1" dirty="0">
                    <a:effectLst/>
                    <a:latin typeface="Calibri" panose="020F0502020204030204" pitchFamily="34" charset="0"/>
                    <a:ea typeface="DengXian" panose="02010600030101010101" pitchFamily="2" charset="-122"/>
                    <a:cs typeface="Times New Roman" panose="02020603050405020304" pitchFamily="18" charset="0"/>
                  </a:rPr>
                  <a:t>：</a:t>
                </a:r>
                <a:r>
                  <a:rPr lang="en-CA" sz="2800" b="1" dirty="0">
                    <a:effectLst/>
                    <a:ea typeface="DengXian" panose="02010600030101010101" pitchFamily="2" charset="-122"/>
                    <a:cs typeface="Times New Roman" panose="02020603050405020304" pitchFamily="18" charset="0"/>
                  </a:rPr>
                  <a:t> </a:t>
                </a:r>
                <a14:m>
                  <m:oMath xmlns:m="http://schemas.openxmlformats.org/officeDocument/2006/math">
                    <m:r>
                      <a:rPr lang="en-CA" sz="28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8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8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8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8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𝟎</m:t>
                            </m:r>
                          </m:e>
                        </m:d>
                      </m:e>
                      <m:e>
                        <m:sSub>
                          <m:sSubPr>
                            <m:ctrlPr>
                              <a:rPr lang="en-CA" sz="28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8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r>
                      <a:rPr lang="en-CA" sz="28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8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8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8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8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8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𝟎</m:t>
                            </m:r>
                          </m:e>
                        </m:d>
                      </m:e>
                    </m:d>
                  </m:oMath>
                </a14:m>
                <a:endParaRPr lang="en-CA" dirty="0"/>
              </a:p>
            </p:txBody>
          </p:sp>
        </mc:Choice>
        <mc:Fallback xmlns="">
          <p:sp>
            <p:nvSpPr>
              <p:cNvPr id="2" name="Title 1">
                <a:extLst>
                  <a:ext uri="{FF2B5EF4-FFF2-40B4-BE49-F238E27FC236}">
                    <a16:creationId xmlns:a16="http://schemas.microsoft.com/office/drawing/2014/main" id="{EE0B4466-E0BD-400B-A1BF-2E74149F6A7C}"/>
                  </a:ext>
                </a:extLst>
              </p:cNvPr>
              <p:cNvSpPr>
                <a:spLocks noGrp="1" noRot="1" noChangeAspect="1" noMove="1" noResize="1" noEditPoints="1" noAdjustHandles="1" noChangeArrowheads="1" noChangeShapeType="1" noTextEdit="1"/>
              </p:cNvSpPr>
              <p:nvPr>
                <p:ph type="title"/>
              </p:nvPr>
            </p:nvSpPr>
            <p:spPr>
              <a:blipFill>
                <a:blip r:embed="rId3"/>
                <a:stretch>
                  <a:fillRect l="-1127" t="-17045"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8DC9B5FD-070F-486E-A77A-1D4DEA9292FA}"/>
                  </a:ext>
                </a:extLst>
              </p:cNvPr>
              <p:cNvSpPr>
                <a:spLocks noGrp="1"/>
              </p:cNvSpPr>
              <p:nvPr>
                <p:ph type="body" idx="1"/>
              </p:nvPr>
            </p:nvSpPr>
            <p:spPr>
              <a:xfrm>
                <a:off x="508000" y="1066800"/>
                <a:ext cx="5735782" cy="5221061"/>
              </a:xfrm>
            </p:spPr>
            <p:txBody>
              <a:bodyPr/>
              <a:lstStyle/>
              <a:p>
                <a:pPr indent="270510" algn="just">
                  <a:lnSpc>
                    <a:spcPct val="150000"/>
                  </a:lnSpc>
                  <a:spcAft>
                    <a:spcPts val="0"/>
                  </a:spcAft>
                </a:pPr>
                <a14:m>
                  <m:oMath xmlns:m="http://schemas.openxmlformats.org/officeDocument/2006/math">
                    <m:r>
                      <a:rPr lang="en-CA" sz="2000" b="1" i="1" smtClean="0">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e>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 </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a:effectLst/>
                          <a:latin typeface="Cambria Math" panose="02040503050406030204" pitchFamily="18" charset="0"/>
                          <a:ea typeface="DengXian" panose="02010600030101010101" pitchFamily="2" charset="-122"/>
                          <a:cs typeface="Times New Roman" panose="02020603050405020304" pitchFamily="18" charset="0"/>
                        </a:rPr>
                        <m:t>0=</m:t>
                      </m:r>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a:effectLst/>
                          <a:latin typeface="Cambria Math" panose="02040503050406030204" pitchFamily="18" charset="0"/>
                          <a:ea typeface="DengXian" panose="02010600030101010101" pitchFamily="2" charset="-122"/>
                          <a:cs typeface="Times New Roman" panose="02020603050405020304" pitchFamily="18" charset="0"/>
                        </a:rPr>
                        <m:t>0</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 New Roman" panose="02020603050405020304" pitchFamily="18" charset="0"/>
                  </a:rPr>
                  <a:t>这个条件让我们可以用观测结果</a:t>
                </a:r>
                <a14:m>
                  <m:oMath xmlns:m="http://schemas.openxmlformats.org/officeDocument/2006/math">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来衡量不可观测的反事实结果</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lim>
                      </m:limLow>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r>
                            <a:rPr lang="zh-CN" sz="2000" kern="100">
                              <a:effectLst/>
                              <a:latin typeface="Cambria Math" panose="02040503050406030204" pitchFamily="18" charset="0"/>
                              <a:ea typeface="DengXian" panose="02010600030101010101" pitchFamily="2" charset="-122"/>
                              <a:cs typeface="Times New Roman" panose="02020603050405020304" pitchFamily="18" charset="0"/>
                            </a:rPr>
                            <m:t>偏差</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lim>
                      </m:limLow>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 New Roman" panose="02020603050405020304" pitchFamily="18" charset="0"/>
                  </a:rPr>
                  <a:t>因此，当</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平均未处置潜在结果独立于处置变量</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d>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时，我们可以通过控制组和观测组的平均观测值差异得到</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ATT</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8DC9B5FD-070F-486E-A77A-1D4DEA9292FA}"/>
                  </a:ext>
                </a:extLst>
              </p:cNvPr>
              <p:cNvSpPr>
                <a:spLocks noGrp="1" noRot="1" noChangeAspect="1" noMove="1" noResize="1" noEditPoints="1" noAdjustHandles="1" noChangeArrowheads="1" noChangeShapeType="1" noTextEdit="1"/>
              </p:cNvSpPr>
              <p:nvPr>
                <p:ph type="body" idx="1"/>
              </p:nvPr>
            </p:nvSpPr>
            <p:spPr>
              <a:xfrm>
                <a:off x="508000" y="1066800"/>
                <a:ext cx="5735782" cy="5221061"/>
              </a:xfrm>
              <a:blipFill>
                <a:blip r:embed="rId4"/>
                <a:stretch>
                  <a:fillRect l="-1063" r="-1169"/>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9C537754-4AA7-4169-AFF0-EEEAC960F2DF}"/>
              </a:ext>
            </a:extLst>
          </p:cNvPr>
          <p:cNvPicPr>
            <a:picLocks noChangeAspect="1"/>
          </p:cNvPicPr>
          <p:nvPr/>
        </p:nvPicPr>
        <p:blipFill>
          <a:blip r:embed="rId5"/>
          <a:stretch>
            <a:fillRect/>
          </a:stretch>
        </p:blipFill>
        <p:spPr>
          <a:xfrm>
            <a:off x="6711472" y="1358804"/>
            <a:ext cx="5409142" cy="4140391"/>
          </a:xfrm>
          <a:prstGeom prst="rect">
            <a:avLst/>
          </a:prstGeom>
        </p:spPr>
      </p:pic>
      <p:sp>
        <p:nvSpPr>
          <p:cNvPr id="5" name="Footer Placeholder 4">
            <a:extLst>
              <a:ext uri="{FF2B5EF4-FFF2-40B4-BE49-F238E27FC236}">
                <a16:creationId xmlns:a16="http://schemas.microsoft.com/office/drawing/2014/main" id="{9A9C1E43-5676-40D6-9E84-F2BE885E96EC}"/>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9956466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A3C5A-628C-4B47-9575-F6F58160832B}"/>
              </a:ext>
            </a:extLst>
          </p:cNvPr>
          <p:cNvSpPr>
            <a:spLocks noGrp="1"/>
          </p:cNvSpPr>
          <p:nvPr>
            <p:ph type="title"/>
          </p:nvPr>
        </p:nvSpPr>
        <p:spPr/>
        <p:txBody>
          <a:bodyPr/>
          <a:lstStyle/>
          <a:p>
            <a:r>
              <a:rPr lang="zh-CN" sz="2800" b="1" dirty="0">
                <a:effectLst/>
                <a:latin typeface="Calibri" panose="020F0502020204030204" pitchFamily="34" charset="0"/>
                <a:ea typeface="DengXian" panose="02010600030101010101" pitchFamily="2" charset="-122"/>
                <a:cs typeface="Times New Roman" panose="02020603050405020304" pitchFamily="18" charset="0"/>
              </a:rPr>
              <a:t>随机分配</a:t>
            </a:r>
            <a:r>
              <a:rPr lang="zh-CN" altLang="en-US" sz="2800" b="1" dirty="0">
                <a:effectLst/>
                <a:latin typeface="Calibri" panose="020F0502020204030204" pitchFamily="34" charset="0"/>
                <a:ea typeface="DengXian" panose="02010600030101010101" pitchFamily="2" charset="-122"/>
                <a:cs typeface="Times New Roman" panose="02020603050405020304" pitchFamily="18" charset="0"/>
              </a:rPr>
              <a:t>，小结</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B8179EB7-3D35-4FAA-BBF2-F3E06728DE17}"/>
                  </a:ext>
                </a:extLst>
              </p:cNvPr>
              <p:cNvSpPr>
                <a:spLocks noGrp="1"/>
              </p:cNvSpPr>
              <p:nvPr>
                <p:ph type="body" idx="1"/>
              </p:nvPr>
            </p:nvSpPr>
            <p:spPr>
              <a:xfrm>
                <a:off x="304801" y="1103745"/>
                <a:ext cx="11296073" cy="5221061"/>
              </a:xfrm>
            </p:spPr>
            <p:txBody>
              <a:bodyPr/>
              <a:lstStyle/>
              <a:p>
                <a:pPr marL="342900" lvl="0" indent="-342900" algn="just">
                  <a:lnSpc>
                    <a:spcPct val="150000"/>
                  </a:lnSpc>
                  <a:spcAft>
                    <a:spcPts val="0"/>
                  </a:spcAft>
                  <a:buFont typeface="Symbol" panose="05050102010706020507" pitchFamily="18" charset="2"/>
                  <a:buChar char=""/>
                </a:pPr>
                <a:r>
                  <a:rPr lang="zh-CN" sz="2000" dirty="0">
                    <a:effectLst/>
                    <a:latin typeface="Calibri" panose="020F0502020204030204" pitchFamily="34" charset="0"/>
                    <a:ea typeface="DengXian" panose="02010600030101010101" pitchFamily="2" charset="-122"/>
                  </a:rPr>
                  <a:t>随机分配的结果使得潜在结果独立假设</a:t>
                </a:r>
                <a14:m>
                  <m:oMath xmlns:m="http://schemas.openxmlformats.org/officeDocument/2006/math">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US" sz="2000" i="1">
                                <a:effectLst/>
                                <a:latin typeface="Cambria Math" panose="02040503050406030204" pitchFamily="18" charset="0"/>
                              </a:rPr>
                              <m:t>𝑌</m:t>
                            </m:r>
                          </m:e>
                          <m:sub>
                            <m:r>
                              <a:rPr lang="en-US" sz="2000" i="1">
                                <a:effectLst/>
                                <a:latin typeface="Cambria Math" panose="02040503050406030204" pitchFamily="18" charset="0"/>
                              </a:rPr>
                              <m:t>𝑖</m:t>
                            </m:r>
                          </m:sub>
                        </m:sSub>
                        <m:d>
                          <m:dPr>
                            <m:ctrlPr>
                              <a:rPr lang="en-CA" sz="2000" i="1">
                                <a:effectLst/>
                                <a:latin typeface="Cambria Math" panose="02040503050406030204" pitchFamily="18" charset="0"/>
                              </a:rPr>
                            </m:ctrlPr>
                          </m:dPr>
                          <m:e>
                            <m:r>
                              <a:rPr lang="en-US" sz="2000" i="1">
                                <a:effectLst/>
                                <a:latin typeface="Cambria Math" panose="02040503050406030204" pitchFamily="18" charset="0"/>
                              </a:rPr>
                              <m:t>1</m:t>
                            </m:r>
                          </m:e>
                        </m:d>
                        <m:r>
                          <a:rPr lang="en-US" sz="2000" i="1">
                            <a:effectLst/>
                            <a:latin typeface="Cambria Math" panose="02040503050406030204" pitchFamily="18" charset="0"/>
                          </a:rPr>
                          <m:t>,</m:t>
                        </m:r>
                        <m:sSub>
                          <m:sSubPr>
                            <m:ctrlPr>
                              <a:rPr lang="en-CA" sz="2000" i="1">
                                <a:effectLst/>
                                <a:latin typeface="Cambria Math" panose="02040503050406030204" pitchFamily="18" charset="0"/>
                              </a:rPr>
                            </m:ctrlPr>
                          </m:sSubPr>
                          <m:e>
                            <m:r>
                              <a:rPr lang="en-US" sz="2000" i="1">
                                <a:effectLst/>
                                <a:latin typeface="Cambria Math" panose="02040503050406030204" pitchFamily="18" charset="0"/>
                              </a:rPr>
                              <m:t>𝑌</m:t>
                            </m:r>
                          </m:e>
                          <m:sub>
                            <m:r>
                              <a:rPr lang="en-US" sz="2000" i="1">
                                <a:effectLst/>
                                <a:latin typeface="Cambria Math" panose="02040503050406030204" pitchFamily="18" charset="0"/>
                              </a:rPr>
                              <m:t>𝑖</m:t>
                            </m:r>
                          </m:sub>
                        </m:sSub>
                        <m:d>
                          <m:dPr>
                            <m:ctrlPr>
                              <a:rPr lang="en-CA" sz="2000" i="1">
                                <a:effectLst/>
                                <a:latin typeface="Cambria Math" panose="02040503050406030204" pitchFamily="18" charset="0"/>
                              </a:rPr>
                            </m:ctrlPr>
                          </m:dPr>
                          <m:e>
                            <m:r>
                              <a:rPr lang="en-US" sz="2000" i="1">
                                <a:effectLst/>
                                <a:latin typeface="Cambria Math" panose="02040503050406030204" pitchFamily="18" charset="0"/>
                              </a:rPr>
                              <m:t>0</m:t>
                            </m:r>
                          </m:e>
                        </m:d>
                      </m:e>
                    </m:d>
                    <m:r>
                      <a:rPr lang="en-US" sz="2000" i="1">
                        <a:effectLst/>
                        <a:latin typeface="Cambria Math" panose="02040503050406030204" pitchFamily="18" charset="0"/>
                      </a:rPr>
                      <m:t>⟘</m:t>
                    </m:r>
                    <m:sSub>
                      <m:sSubPr>
                        <m:ctrlPr>
                          <a:rPr lang="en-CA" sz="2000" i="1">
                            <a:effectLst/>
                            <a:latin typeface="Cambria Math" panose="02040503050406030204" pitchFamily="18" charset="0"/>
                          </a:rPr>
                        </m:ctrlPr>
                      </m:sSubPr>
                      <m:e>
                        <m:r>
                          <a:rPr lang="en-US" sz="2000" i="1">
                            <a:effectLst/>
                            <a:latin typeface="Cambria Math" panose="02040503050406030204" pitchFamily="18" charset="0"/>
                          </a:rPr>
                          <m:t>𝐷</m:t>
                        </m:r>
                      </m:e>
                      <m:sub>
                        <m:r>
                          <a:rPr lang="en-US" sz="2000" i="1">
                            <a:effectLst/>
                            <a:latin typeface="Cambria Math" panose="02040503050406030204" pitchFamily="18" charset="0"/>
                          </a:rPr>
                          <m:t>𝑖</m:t>
                        </m:r>
                      </m:sub>
                    </m:sSub>
                  </m:oMath>
                </a14:m>
                <a:r>
                  <a:rPr lang="zh-CN" sz="2000" dirty="0">
                    <a:effectLst/>
                    <a:latin typeface="Calibri" panose="020F0502020204030204" pitchFamily="34" charset="0"/>
                    <a:ea typeface="DengXian" panose="02010600030101010101" pitchFamily="2" charset="-122"/>
                  </a:rPr>
                  <a:t>成立，这意味着均值独立假设成立，即</a:t>
                </a:r>
                <a14:m>
                  <m:oMath xmlns:m="http://schemas.openxmlformats.org/officeDocument/2006/math">
                    <m:r>
                      <a:rPr lang="en-CA" sz="2000" i="1">
                        <a:effectLst/>
                        <a:latin typeface="Cambria Math" panose="020405030504060302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rPr>
                              <m:t>𝑌</m:t>
                            </m:r>
                          </m:e>
                          <m:sub>
                            <m:r>
                              <a:rPr lang="en-CA" sz="2000" i="1">
                                <a:effectLst/>
                                <a:latin typeface="Cambria Math" panose="020405030504060302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rPr>
                              <m:t>0</m:t>
                            </m:r>
                          </m:e>
                        </m:d>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rPr>
                              <m:t>𝐷</m:t>
                            </m:r>
                          </m:e>
                          <m:sub>
                            <m:r>
                              <a:rPr lang="en-CA" sz="2000" i="1">
                                <a:effectLst/>
                                <a:latin typeface="Cambria Math" panose="02040503050406030204" pitchFamily="18" charset="0"/>
                              </a:rPr>
                              <m:t>𝑖</m:t>
                            </m:r>
                          </m:sub>
                        </m:sSub>
                      </m:e>
                    </m:d>
                    <m:r>
                      <a:rPr lang="en-CA" sz="2000" i="1">
                        <a:effectLst/>
                        <a:latin typeface="Cambria Math" panose="02040503050406030204" pitchFamily="18" charset="0"/>
                      </a:rPr>
                      <m:t>=</m:t>
                    </m:r>
                    <m:r>
                      <a:rPr lang="en-CA" sz="2000" i="1">
                        <a:effectLst/>
                        <a:latin typeface="Cambria Math" panose="020405030504060302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rPr>
                              <m:t>𝑌</m:t>
                            </m:r>
                          </m:e>
                          <m:sub>
                            <m:r>
                              <a:rPr lang="en-CA" sz="2000" i="1">
                                <a:effectLst/>
                                <a:latin typeface="Cambria Math" panose="020405030504060302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rPr>
                              <m:t>0</m:t>
                            </m:r>
                          </m:e>
                        </m:d>
                      </m:e>
                    </m:d>
                  </m:oMath>
                </a14:m>
                <a:r>
                  <a:rPr lang="zh-CN" sz="2000" dirty="0">
                    <a:effectLst/>
                    <a:latin typeface="Calibri" panose="020F0502020204030204" pitchFamily="34" charset="0"/>
                    <a:ea typeface="DengXian" panose="02010600030101010101" pitchFamily="2" charset="-122"/>
                  </a:rPr>
                  <a:t>，</a:t>
                </a:r>
                <a14:m>
                  <m:oMath xmlns:m="http://schemas.openxmlformats.org/officeDocument/2006/math">
                    <m:r>
                      <a:rPr lang="en-CA" sz="2000" i="1">
                        <a:effectLst/>
                        <a:latin typeface="Cambria Math" panose="020405030504060302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rPr>
                              <m:t>𝑌</m:t>
                            </m:r>
                          </m:e>
                          <m:sub>
                            <m:r>
                              <a:rPr lang="en-CA" sz="2000" i="1">
                                <a:effectLst/>
                                <a:latin typeface="Cambria Math" panose="020405030504060302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rPr>
                              <m:t>1</m:t>
                            </m:r>
                          </m:e>
                        </m:d>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rPr>
                              <m:t>𝐷</m:t>
                            </m:r>
                          </m:e>
                          <m:sub>
                            <m:r>
                              <a:rPr lang="en-CA" sz="2000" i="1">
                                <a:effectLst/>
                                <a:latin typeface="Cambria Math" panose="02040503050406030204" pitchFamily="18" charset="0"/>
                              </a:rPr>
                              <m:t>𝑖</m:t>
                            </m:r>
                          </m:sub>
                        </m:sSub>
                      </m:e>
                    </m:d>
                    <m:r>
                      <a:rPr lang="en-CA" sz="2000" i="1">
                        <a:effectLst/>
                        <a:latin typeface="Cambria Math" panose="02040503050406030204" pitchFamily="18" charset="0"/>
                      </a:rPr>
                      <m:t>=</m:t>
                    </m:r>
                    <m:r>
                      <a:rPr lang="en-CA" sz="2000" i="1">
                        <a:effectLst/>
                        <a:latin typeface="Cambria Math" panose="020405030504060302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rPr>
                              <m:t>𝑌</m:t>
                            </m:r>
                          </m:e>
                          <m:sub>
                            <m:r>
                              <a:rPr lang="en-CA" sz="2000" i="1">
                                <a:effectLst/>
                                <a:latin typeface="Cambria Math" panose="020405030504060302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rPr>
                              <m:t>1</m:t>
                            </m:r>
                          </m:e>
                        </m:d>
                      </m:e>
                    </m:d>
                  </m:oMath>
                </a14:m>
                <a:r>
                  <a:rPr lang="zh-CN" sz="2000" dirty="0">
                    <a:effectLst/>
                    <a:latin typeface="Calibri" panose="020F0502020204030204" pitchFamily="34" charset="0"/>
                    <a:ea typeface="DengXian" panose="02010600030101010101" pitchFamily="2" charset="-122"/>
                  </a:rPr>
                  <a:t>。</a:t>
                </a:r>
                <a:endParaRPr lang="en-CA" altLang="zh-CN" sz="2000" dirty="0">
                  <a:effectLst/>
                  <a:latin typeface="Calibri" panose="020F0502020204030204" pitchFamily="34" charset="0"/>
                  <a:ea typeface="DengXian" panose="02010600030101010101" pitchFamily="2" charset="-122"/>
                </a:endParaRPr>
              </a:p>
              <a:p>
                <a:pPr marL="342900" lvl="0" indent="-342900" algn="just">
                  <a:lnSpc>
                    <a:spcPct val="150000"/>
                  </a:lnSpc>
                  <a:spcAft>
                    <a:spcPts val="0"/>
                  </a:spcAft>
                  <a:buFont typeface="Symbol" panose="05050102010706020507" pitchFamily="18" charset="2"/>
                  <a:buChar char=""/>
                </a:pPr>
                <a:endParaRPr lang="en-CA" altLang="zh-CN" sz="2000" dirty="0">
                  <a:effectLst/>
                  <a:latin typeface="Calibri" panose="020F0502020204030204" pitchFamily="34" charset="0"/>
                  <a:ea typeface="DengXian" panose="02010600030101010101" pitchFamily="2" charset="-122"/>
                </a:endParaRPr>
              </a:p>
              <a:p>
                <a:pPr marL="342900" lvl="0" indent="-342900" algn="just">
                  <a:lnSpc>
                    <a:spcPct val="150000"/>
                  </a:lnSpc>
                  <a:spcAft>
                    <a:spcPts val="0"/>
                  </a:spcAft>
                  <a:buFont typeface="Symbol" panose="05050102010706020507" pitchFamily="18" charset="2"/>
                  <a:buChar char=""/>
                </a:pPr>
                <a:r>
                  <a:rPr lang="zh-CN" sz="2000" dirty="0">
                    <a:effectLst/>
                    <a:latin typeface="Calibri" panose="020F0502020204030204" pitchFamily="34" charset="0"/>
                    <a:ea typeface="DengXian" panose="02010600030101010101" pitchFamily="2" charset="-122"/>
                  </a:rPr>
                  <a:t>如果我们关心的是平均处置效应，我们只需要均值独立假设成立，这是比潜在结果独立假设更弱的一个条件。</a:t>
                </a:r>
                <a:endParaRPr lang="en-CA" altLang="zh-CN" sz="2000" dirty="0">
                  <a:effectLst/>
                  <a:latin typeface="Calibri" panose="020F0502020204030204" pitchFamily="34" charset="0"/>
                  <a:ea typeface="DengXian" panose="02010600030101010101" pitchFamily="2" charset="-122"/>
                </a:endParaRPr>
              </a:p>
              <a:p>
                <a:pPr marL="342900" lvl="0" indent="-342900" algn="just">
                  <a:lnSpc>
                    <a:spcPct val="150000"/>
                  </a:lnSpc>
                  <a:spcAft>
                    <a:spcPts val="0"/>
                  </a:spcAft>
                  <a:buFont typeface="Symbol" panose="05050102010706020507" pitchFamily="18" charset="2"/>
                  <a:buChar char=""/>
                </a:pPr>
                <a:endParaRPr lang="en-CA" altLang="zh-CN" sz="2000" dirty="0">
                  <a:effectLst/>
                  <a:latin typeface="Calibri" panose="020F0502020204030204" pitchFamily="34" charset="0"/>
                  <a:ea typeface="DengXian" panose="02010600030101010101" pitchFamily="2" charset="-122"/>
                </a:endParaRPr>
              </a:p>
              <a:p>
                <a:pPr indent="270510" algn="just">
                  <a:lnSpc>
                    <a:spcPct val="150000"/>
                  </a:lnSpc>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随机分配是一种很理想的研究方法。然而在社会科学实践中，这种方法实际上很少使用</a:t>
                </a:r>
                <a:endParaRPr lang="en-CA" sz="2000" dirty="0"/>
              </a:p>
            </p:txBody>
          </p:sp>
        </mc:Choice>
        <mc:Fallback xmlns="">
          <p:sp>
            <p:nvSpPr>
              <p:cNvPr id="3" name="Text Placeholder 2">
                <a:extLst>
                  <a:ext uri="{FF2B5EF4-FFF2-40B4-BE49-F238E27FC236}">
                    <a16:creationId xmlns:a16="http://schemas.microsoft.com/office/drawing/2014/main" id="{B8179EB7-3D35-4FAA-BBF2-F3E06728DE17}"/>
                  </a:ext>
                </a:extLst>
              </p:cNvPr>
              <p:cNvSpPr>
                <a:spLocks noGrp="1" noRot="1" noChangeAspect="1" noMove="1" noResize="1" noEditPoints="1" noAdjustHandles="1" noChangeArrowheads="1" noChangeShapeType="1" noTextEdit="1"/>
              </p:cNvSpPr>
              <p:nvPr>
                <p:ph type="body" idx="1"/>
              </p:nvPr>
            </p:nvSpPr>
            <p:spPr>
              <a:xfrm>
                <a:off x="304801" y="1103745"/>
                <a:ext cx="11296073" cy="5221061"/>
              </a:xfrm>
              <a:blipFill>
                <a:blip r:embed="rId3"/>
                <a:stretch>
                  <a:fillRect l="-378" r="-54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7B94B189-3211-4FFE-9735-B95FBAD8F91E}"/>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916220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4B3C4-9724-4118-A36A-40D5FC00BFDB}"/>
              </a:ext>
            </a:extLst>
          </p:cNvPr>
          <p:cNvSpPr>
            <a:spLocks noGrp="1"/>
          </p:cNvSpPr>
          <p:nvPr>
            <p:ph type="title"/>
          </p:nvPr>
        </p:nvSpPr>
        <p:spPr/>
        <p:txBody>
          <a:bodyPr/>
          <a:lstStyle/>
          <a:p>
            <a:r>
              <a:rPr lang="zh-CN" altLang="en-US" dirty="0"/>
              <a:t>大纲</a:t>
            </a:r>
            <a:endParaRPr lang="en-CA" dirty="0"/>
          </a:p>
        </p:txBody>
      </p:sp>
      <p:sp>
        <p:nvSpPr>
          <p:cNvPr id="3" name="Text Placeholder 2">
            <a:extLst>
              <a:ext uri="{FF2B5EF4-FFF2-40B4-BE49-F238E27FC236}">
                <a16:creationId xmlns:a16="http://schemas.microsoft.com/office/drawing/2014/main" id="{FF15653F-B863-40BA-AF3B-A06055FF3C1C}"/>
              </a:ext>
            </a:extLst>
          </p:cNvPr>
          <p:cNvSpPr>
            <a:spLocks noGrp="1"/>
          </p:cNvSpPr>
          <p:nvPr>
            <p:ph type="body" idx="1"/>
          </p:nvPr>
        </p:nvSpPr>
        <p:spPr/>
        <p:txBody>
          <a:bodyPr/>
          <a:lstStyle/>
          <a:p>
            <a:pPr marL="342900" indent="-342900">
              <a:buFont typeface="Wingdings 2" panose="05020102010507070707" pitchFamily="18" charset="2"/>
              <a:buAutoNum type="arabicPeriod"/>
            </a:pPr>
            <a:r>
              <a:rPr lang="zh-CN" kern="2200" dirty="0">
                <a:effectLst/>
                <a:latin typeface="DengXian" panose="02010600030101010101" pitchFamily="2" charset="-122"/>
                <a:ea typeface="DengXian" panose="02010600030101010101" pitchFamily="2" charset="-122"/>
                <a:cs typeface="Times New Roman" panose="02020603050405020304" pitchFamily="18" charset="0"/>
              </a:rPr>
              <a:t>潜在结果，处置效应，观测结果</a:t>
            </a:r>
            <a:r>
              <a:rPr lang="zh-CN" altLang="en-US" kern="2200" dirty="0">
                <a:effectLst/>
                <a:latin typeface="DengXian" panose="02010600030101010101" pitchFamily="2" charset="-122"/>
                <a:ea typeface="DengXian" panose="02010600030101010101" pitchFamily="2" charset="-122"/>
                <a:cs typeface="Times New Roman" panose="02020603050405020304" pitchFamily="18" charset="0"/>
              </a:rPr>
              <a:t>，反事实结果</a:t>
            </a:r>
            <a:endParaRPr lang="en-CA" altLang="zh-CN" kern="2200" dirty="0">
              <a:effectLst/>
              <a:latin typeface="DengXian" panose="02010600030101010101" pitchFamily="2" charset="-122"/>
              <a:ea typeface="DengXian" panose="02010600030101010101" pitchFamily="2" charset="-122"/>
              <a:cs typeface="Times New Roman" panose="02020603050405020304" pitchFamily="18" charset="0"/>
            </a:endParaRPr>
          </a:p>
          <a:p>
            <a:pPr marL="342900" indent="-342900">
              <a:buFont typeface="Wingdings 2" panose="05020102010507070707" pitchFamily="18" charset="2"/>
              <a:buAutoNum type="arabicPeriod"/>
            </a:pPr>
            <a:endParaRPr lang="en-CA" kern="2200" dirty="0">
              <a:latin typeface="DengXian" panose="02010600030101010101" pitchFamily="2" charset="-122"/>
              <a:ea typeface="DengXian" panose="02010600030101010101" pitchFamily="2" charset="-122"/>
              <a:cs typeface="Times New Roman" panose="02020603050405020304" pitchFamily="18" charset="0"/>
            </a:endParaRPr>
          </a:p>
          <a:p>
            <a:pPr marL="342900" indent="-342900">
              <a:buFont typeface="Wingdings 2" panose="05020102010507070707" pitchFamily="18" charset="2"/>
              <a:buAutoNum type="arabicPeriod"/>
            </a:pPr>
            <a:r>
              <a:rPr lang="zh-CN" kern="2200" cap="small" dirty="0">
                <a:effectLst/>
                <a:latin typeface="DengXian" panose="02010600030101010101" pitchFamily="2" charset="-122"/>
                <a:ea typeface="DengXian" panose="02010600030101010101" pitchFamily="2" charset="-122"/>
              </a:rPr>
              <a:t>使用观测结果估计处置效应可能的偏差</a:t>
            </a:r>
            <a:endParaRPr lang="en-CA" altLang="zh-CN" kern="2200" cap="small" dirty="0">
              <a:effectLst/>
              <a:latin typeface="DengXian" panose="02010600030101010101" pitchFamily="2" charset="-122"/>
              <a:ea typeface="DengXian" panose="02010600030101010101" pitchFamily="2" charset="-122"/>
            </a:endParaRPr>
          </a:p>
          <a:p>
            <a:pPr marL="342900" indent="-342900">
              <a:buFont typeface="Wingdings 2" panose="05020102010507070707" pitchFamily="18" charset="2"/>
              <a:buAutoNum type="arabicPeriod"/>
            </a:pPr>
            <a:endParaRPr lang="en-CA" kern="2200" cap="small" dirty="0">
              <a:latin typeface="DengXian" panose="02010600030101010101" pitchFamily="2" charset="-122"/>
              <a:ea typeface="DengXian" panose="02010600030101010101" pitchFamily="2" charset="-122"/>
            </a:endParaRPr>
          </a:p>
          <a:p>
            <a:pPr marL="342900" indent="-342900">
              <a:buFont typeface="Wingdings 2" panose="05020102010507070707" pitchFamily="18" charset="2"/>
              <a:buAutoNum type="arabicPeriod"/>
            </a:pPr>
            <a:r>
              <a:rPr lang="zh-CN" altLang="en-US" kern="2200" cap="small" dirty="0">
                <a:effectLst/>
                <a:latin typeface="DengXian" panose="02010600030101010101" pitchFamily="2" charset="-122"/>
                <a:ea typeface="DengXian" panose="02010600030101010101" pitchFamily="2" charset="-122"/>
              </a:rPr>
              <a:t>随机分配</a:t>
            </a:r>
            <a:endParaRPr lang="en-CA" altLang="zh-CN" kern="2200" cap="small" dirty="0">
              <a:effectLst/>
              <a:latin typeface="DengXian" panose="02010600030101010101" pitchFamily="2" charset="-122"/>
              <a:ea typeface="DengXian" panose="02010600030101010101" pitchFamily="2" charset="-122"/>
            </a:endParaRPr>
          </a:p>
          <a:p>
            <a:pPr marL="342900" indent="-342900">
              <a:buFont typeface="Wingdings 2" panose="05020102010507070707" pitchFamily="18" charset="2"/>
              <a:buAutoNum type="arabicPeriod"/>
            </a:pPr>
            <a:endParaRPr lang="en-CA" kern="2200" cap="small" dirty="0">
              <a:latin typeface="DengXian" panose="02010600030101010101" pitchFamily="2" charset="-122"/>
              <a:ea typeface="DengXian" panose="02010600030101010101" pitchFamily="2" charset="-122"/>
            </a:endParaRPr>
          </a:p>
          <a:p>
            <a:pPr marL="342900" indent="-342900">
              <a:buFont typeface="Wingdings 2" panose="05020102010507070707" pitchFamily="18" charset="2"/>
              <a:buAutoNum type="arabicPeriod"/>
            </a:pPr>
            <a:r>
              <a:rPr lang="zh-CN" altLang="en-US" kern="2200" cap="small" dirty="0">
                <a:effectLst/>
                <a:latin typeface="DengXian" panose="02010600030101010101" pitchFamily="2" charset="-122"/>
                <a:ea typeface="DengXian" panose="02010600030101010101" pitchFamily="2" charset="-122"/>
              </a:rPr>
              <a:t>控制可观测变量</a:t>
            </a:r>
            <a:endParaRPr lang="en-CA" altLang="zh-CN" kern="2200" cap="small" dirty="0">
              <a:effectLst/>
              <a:latin typeface="DengXian" panose="02010600030101010101" pitchFamily="2" charset="-122"/>
              <a:ea typeface="DengXian" panose="02010600030101010101" pitchFamily="2" charset="-122"/>
            </a:endParaRPr>
          </a:p>
          <a:p>
            <a:pPr marL="342900" indent="-342900">
              <a:buFont typeface="Wingdings 2" panose="05020102010507070707" pitchFamily="18" charset="2"/>
              <a:buAutoNum type="arabicPeriod"/>
            </a:pPr>
            <a:endParaRPr lang="en-CA" kern="2200" cap="small" dirty="0">
              <a:latin typeface="DengXian" panose="02010600030101010101" pitchFamily="2" charset="-122"/>
              <a:ea typeface="DengXian" panose="02010600030101010101" pitchFamily="2" charset="-122"/>
            </a:endParaRPr>
          </a:p>
          <a:p>
            <a:pPr marL="342900" indent="-342900">
              <a:buFont typeface="Wingdings 2" panose="05020102010507070707" pitchFamily="18" charset="2"/>
              <a:buAutoNum type="arabicPeriod"/>
            </a:pPr>
            <a:r>
              <a:rPr lang="zh-CN" altLang="en-US" kern="2200" cap="small" dirty="0">
                <a:effectLst/>
                <a:latin typeface="DengXian" panose="02010600030101010101" pitchFamily="2" charset="-122"/>
                <a:ea typeface="DengXian" panose="02010600030101010101" pitchFamily="2" charset="-122"/>
              </a:rPr>
              <a:t>回归方法和处置效应</a:t>
            </a:r>
            <a:endParaRPr lang="en-CA" kern="2200" cap="small" dirty="0">
              <a:effectLst/>
              <a:latin typeface="DengXian" panose="02010600030101010101" pitchFamily="2" charset="-122"/>
              <a:ea typeface="DengXian" panose="02010600030101010101" pitchFamily="2" charset="-122"/>
            </a:endParaRPr>
          </a:p>
          <a:p>
            <a:pPr marL="342900" indent="-342900">
              <a:buAutoNum type="arabicPeriod"/>
            </a:pPr>
            <a:endParaRPr lang="en-CA" dirty="0"/>
          </a:p>
        </p:txBody>
      </p:sp>
      <p:sp>
        <p:nvSpPr>
          <p:cNvPr id="4" name="Footer Placeholder 3">
            <a:extLst>
              <a:ext uri="{FF2B5EF4-FFF2-40B4-BE49-F238E27FC236}">
                <a16:creationId xmlns:a16="http://schemas.microsoft.com/office/drawing/2014/main" id="{0CCFB01A-7A5A-4F4B-B0FA-8FE1EA6D7F64}"/>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455342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3CB53B78-46B7-4507-82D7-DD136F2DCB04}"/>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C0BF3324-FB03-480E-8316-925FC275B085}"/>
              </a:ext>
            </a:extLst>
          </p:cNvPr>
          <p:cNvSpPr>
            <a:spLocks noGrp="1"/>
          </p:cNvSpPr>
          <p:nvPr>
            <p:ph type="ctrTitle"/>
          </p:nvPr>
        </p:nvSpPr>
        <p:spPr/>
        <p:txBody>
          <a:bodyPr/>
          <a:lstStyle/>
          <a:p>
            <a:r>
              <a:rPr lang="zh-CN" altLang="en-US" sz="4000" b="1" dirty="0">
                <a:effectLst/>
                <a:latin typeface="Calibri" panose="020F0502020204030204" pitchFamily="34" charset="0"/>
                <a:ea typeface="DengXian" panose="02010600030101010101" pitchFamily="2" charset="-122"/>
                <a:cs typeface="Times New Roman" panose="02020603050405020304" pitchFamily="18" charset="0"/>
              </a:rPr>
              <a:t>控制可观测变量</a:t>
            </a:r>
            <a:endParaRPr lang="en-CA" dirty="0"/>
          </a:p>
        </p:txBody>
      </p:sp>
      <p:sp>
        <p:nvSpPr>
          <p:cNvPr id="4" name="Footer Placeholder 3">
            <a:extLst>
              <a:ext uri="{FF2B5EF4-FFF2-40B4-BE49-F238E27FC236}">
                <a16:creationId xmlns:a16="http://schemas.microsoft.com/office/drawing/2014/main" id="{56FA3F13-2CE4-4595-B5E1-8EA5E5B101FC}"/>
              </a:ext>
            </a:extLst>
          </p:cNvPr>
          <p:cNvSpPr>
            <a:spLocks noGrp="1"/>
          </p:cNvSpPr>
          <p:nvPr>
            <p:ph type="ftr" sz="quarter" idx="11"/>
          </p:nvPr>
        </p:nvSpPr>
        <p:spPr>
          <a:xfrm>
            <a:off x="6478772" y="6257261"/>
            <a:ext cx="5283200" cy="457200"/>
          </a:xfrm>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5325997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D2490-D501-465A-B35F-65EE57EA9618}"/>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控制可观测特征</a:t>
            </a:r>
            <a:endParaRPr lang="en-CA" dirty="0"/>
          </a:p>
        </p:txBody>
      </p:sp>
      <p:sp>
        <p:nvSpPr>
          <p:cNvPr id="3" name="Text Placeholder 2">
            <a:extLst>
              <a:ext uri="{FF2B5EF4-FFF2-40B4-BE49-F238E27FC236}">
                <a16:creationId xmlns:a16="http://schemas.microsoft.com/office/drawing/2014/main" id="{6227EA7D-C681-4A5C-8872-36F80FBF7320}"/>
              </a:ext>
            </a:extLst>
          </p:cNvPr>
          <p:cNvSpPr>
            <a:spLocks noGrp="1"/>
          </p:cNvSpPr>
          <p:nvPr>
            <p:ph type="body" idx="1"/>
          </p:nvPr>
        </p:nvSpPr>
        <p:spPr/>
        <p:txBody>
          <a:bodyPr/>
          <a:lstStyle/>
          <a:p>
            <a:pPr marL="342900" indent="-342900">
              <a:lnSpc>
                <a:spcPct val="150000"/>
              </a:lnSpc>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如果并非随机分配，那么处置组和控制组的平均潜在结果就可能存在差异。</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如果潜在结果的差异是由于个体的可观测特征造成的，我们可以通过消除可观测个体特征差异，即控制可观测特征去消除选择性偏差。</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p:sp>
        <p:nvSpPr>
          <p:cNvPr id="4" name="Footer Placeholder 3">
            <a:extLst>
              <a:ext uri="{FF2B5EF4-FFF2-40B4-BE49-F238E27FC236}">
                <a16:creationId xmlns:a16="http://schemas.microsoft.com/office/drawing/2014/main" id="{4C5D098E-CEE3-4224-912D-7A3B14779347}"/>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0132543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6FB97-ECED-48CE-BBD9-B521E502ECBA}"/>
              </a:ext>
            </a:extLst>
          </p:cNvPr>
          <p:cNvSpPr>
            <a:spLocks noGrp="1"/>
          </p:cNvSpPr>
          <p:nvPr>
            <p:ph type="title"/>
          </p:nvPr>
        </p:nvSpPr>
        <p:spPr/>
        <p:txBody>
          <a:bodyPr/>
          <a:lstStyle/>
          <a:p>
            <a:r>
              <a:rPr lang="zh-CN" altLang="en-US" dirty="0"/>
              <a:t>给定可观测特征平均处置效应</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960ED5F-CAB3-4A30-826F-18042FE78846}"/>
                  </a:ext>
                </a:extLst>
              </p:cNvPr>
              <p:cNvSpPr>
                <a:spLocks noGrp="1"/>
              </p:cNvSpPr>
              <p:nvPr>
                <p:ph type="body" idx="1"/>
              </p:nvPr>
            </p:nvSpPr>
            <p:spPr>
              <a:xfrm>
                <a:off x="304801" y="1226125"/>
                <a:ext cx="10871200" cy="602676"/>
              </a:xfrm>
            </p:spPr>
            <p:txBody>
              <a:bodyPr/>
              <a:lstStyle/>
              <a:p>
                <a:r>
                  <a:rPr lang="zh-CN" altLang="en-US" sz="2000" kern="100" dirty="0">
                    <a:effectLst/>
                    <a:latin typeface="Times New Roman" panose="02020603050405020304" pitchFamily="18" charset="0"/>
                    <a:ea typeface="DengXian" panose="02010600030101010101" pitchFamily="2" charset="-122"/>
                    <a:cs typeface="Times New Roman" panose="02020603050405020304" pitchFamily="18" charset="0"/>
                  </a:rPr>
                  <a:t>下</a:t>
                </a:r>
                <a:r>
                  <a:rPr lang="zh-CN" sz="2000" dirty="0">
                    <a:effectLst/>
                    <a:ea typeface="DengXian" panose="02010600030101010101" pitchFamily="2" charset="-122"/>
                    <a:cs typeface="Times New Roman" panose="02020603050405020304" pitchFamily="18" charset="0"/>
                  </a:rPr>
                  <a:t>表</a:t>
                </a:r>
                <a:r>
                  <a:rPr lang="en-CA" sz="2000" dirty="0">
                    <a:effectLst/>
                    <a:latin typeface="DengXian" panose="02010600030101010101" pitchFamily="2" charset="-122"/>
                    <a:cs typeface="Times New Roman" panose="02020603050405020304" pitchFamily="18" charset="0"/>
                  </a:rPr>
                  <a:t>7</a:t>
                </a:r>
                <a:r>
                  <a:rPr lang="zh-CN" sz="2000" dirty="0">
                    <a:effectLst/>
                    <a:latin typeface="DengXian" panose="02010600030101010101" pitchFamily="2" charset="-122"/>
                    <a:cs typeface="Times New Roman" panose="02020603050405020304" pitchFamily="18" charset="0"/>
                  </a:rPr>
                  <a:t>给出了对于给定可观测特征</a:t>
                </a:r>
                <a14:m>
                  <m:oMath xmlns:m="http://schemas.openxmlformats.org/officeDocument/2006/math">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ea typeface="DengXian" panose="02010600030101010101" pitchFamily="2" charset="-122"/>
                    <a:cs typeface="Times New Roman" panose="02020603050405020304" pitchFamily="18" charset="0"/>
                  </a:rPr>
                  <a:t>的处置组和观测组的平均潜在结果和平均观测结果</a:t>
                </a:r>
                <a:endParaRPr lang="en-CA" sz="2000" dirty="0"/>
              </a:p>
            </p:txBody>
          </p:sp>
        </mc:Choice>
        <mc:Fallback xmlns="">
          <p:sp>
            <p:nvSpPr>
              <p:cNvPr id="3" name="Text Placeholder 2">
                <a:extLst>
                  <a:ext uri="{FF2B5EF4-FFF2-40B4-BE49-F238E27FC236}">
                    <a16:creationId xmlns:a16="http://schemas.microsoft.com/office/drawing/2014/main" id="{2960ED5F-CAB3-4A30-826F-18042FE78846}"/>
                  </a:ext>
                </a:extLst>
              </p:cNvPr>
              <p:cNvSpPr>
                <a:spLocks noGrp="1" noRot="1" noChangeAspect="1" noMove="1" noResize="1" noEditPoints="1" noAdjustHandles="1" noChangeArrowheads="1" noChangeShapeType="1" noTextEdit="1"/>
              </p:cNvSpPr>
              <p:nvPr>
                <p:ph type="body" idx="1"/>
              </p:nvPr>
            </p:nvSpPr>
            <p:spPr>
              <a:xfrm>
                <a:off x="304801" y="1226125"/>
                <a:ext cx="10871200" cy="602676"/>
              </a:xfrm>
              <a:blipFill>
                <a:blip r:embed="rId2"/>
                <a:stretch>
                  <a:fillRect l="-561" t="-5051"/>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A347D49E-2C37-4DAB-88B1-27D843B70D98}"/>
              </a:ext>
            </a:extLst>
          </p:cNvPr>
          <p:cNvPicPr>
            <a:picLocks noChangeAspect="1"/>
          </p:cNvPicPr>
          <p:nvPr/>
        </p:nvPicPr>
        <p:blipFill>
          <a:blip r:embed="rId3"/>
          <a:stretch>
            <a:fillRect/>
          </a:stretch>
        </p:blipFill>
        <p:spPr>
          <a:xfrm>
            <a:off x="836219" y="2557848"/>
            <a:ext cx="9755447" cy="3150524"/>
          </a:xfrm>
          <a:prstGeom prst="rect">
            <a:avLst/>
          </a:prstGeom>
        </p:spPr>
      </p:pic>
      <p:sp>
        <p:nvSpPr>
          <p:cNvPr id="5" name="Footer Placeholder 4">
            <a:extLst>
              <a:ext uri="{FF2B5EF4-FFF2-40B4-BE49-F238E27FC236}">
                <a16:creationId xmlns:a16="http://schemas.microsoft.com/office/drawing/2014/main" id="{6A751ADC-DDEB-4092-91DA-089E87154478}"/>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875237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6FB97-ECED-48CE-BBD9-B521E502ECBA}"/>
              </a:ext>
            </a:extLst>
          </p:cNvPr>
          <p:cNvSpPr>
            <a:spLocks noGrp="1"/>
          </p:cNvSpPr>
          <p:nvPr>
            <p:ph type="title"/>
          </p:nvPr>
        </p:nvSpPr>
        <p:spPr/>
        <p:txBody>
          <a:bodyPr/>
          <a:lstStyle/>
          <a:p>
            <a:r>
              <a:rPr lang="en-CA" altLang="zh-CN" dirty="0"/>
              <a:t>ATT(X)</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960ED5F-CAB3-4A30-826F-18042FE78846}"/>
                  </a:ext>
                </a:extLst>
              </p:cNvPr>
              <p:cNvSpPr>
                <a:spLocks noGrp="1"/>
              </p:cNvSpPr>
              <p:nvPr>
                <p:ph type="body" idx="1"/>
              </p:nvPr>
            </p:nvSpPr>
            <p:spPr>
              <a:xfrm>
                <a:off x="304801" y="1115288"/>
                <a:ext cx="10871200" cy="5110021"/>
              </a:xfrm>
            </p:spPr>
            <p:txBody>
              <a:bodyPr/>
              <a:lstStyle/>
              <a:p>
                <a:pPr marL="285750" indent="-285750" algn="just">
                  <a:spcBef>
                    <a:spcPts val="0"/>
                  </a:spcBef>
                  <a:spcAft>
                    <a:spcPts val="800"/>
                  </a:spcAft>
                  <a:buFont typeface="Arial" panose="020B0604020202020204" pitchFamily="34" charset="0"/>
                  <a:buChar char="•"/>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对于有相同的</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的处置组和平均组，如果我们要估计</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，用处置组平均观测结果减去控制组平均观测结果得到</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gn="ctr">
                  <a:spcBef>
                    <a:spcPts val="0"/>
                  </a:spcBef>
                  <a:spcAft>
                    <a:spcPts val="800"/>
                  </a:spcAft>
                </a:pPr>
                <a:endParaRPr lang="en-CA" sz="2000"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gn="ctr">
                  <a:spcBef>
                    <a:spcPts val="0"/>
                  </a:spcBef>
                  <a:spcAft>
                    <a:spcPts val="800"/>
                  </a:spcAft>
                </a:pPr>
                <a14:m>
                  <m:oMath xmlns:m="http://schemas.openxmlformats.org/officeDocument/2006/math">
                    <m:r>
                      <m:rPr>
                        <m:sty m:val="p"/>
                      </m:rPr>
                      <a:rPr lang="en-CA" sz="2000" kern="100" smtClean="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m:t>
                        </m:r>
                        <m:r>
                          <m:rPr>
                            <m:sty m:val="p"/>
                          </m:rPr>
                          <a:rPr lang="en-US" altLang="zh-CN" sz="2000" i="1" kern="100" smtClean="0">
                            <a:latin typeface="Cambria Math" panose="02040503050406030204" pitchFamily="18" charset="0"/>
                            <a:ea typeface="DengXian" panose="02010600030101010101" pitchFamily="2" charset="-122"/>
                            <a:cs typeface="Times New Roman" panose="02020603050405020304" pitchFamily="18" charset="0"/>
                          </a:rPr>
                          <m:t>T</m:t>
                        </m:r>
                        <m:r>
                          <a:rPr lang="en-CA" altLang="zh-CN" sz="2000" b="0" i="1" kern="100" smtClean="0">
                            <a:latin typeface="Cambria Math" panose="02040503050406030204" pitchFamily="18" charset="0"/>
                            <a:ea typeface="DengXian" panose="02010600030101010101" pitchFamily="2" charset="-122"/>
                            <a:cs typeface="Times New Roman" panose="02020603050405020304" pitchFamily="18" charset="0"/>
                          </a:rPr>
                          <m:t>(</m:t>
                        </m:r>
                        <m:r>
                          <a:rPr lang="en-CA" altLang="zh-CN" sz="2000" b="0" i="1" kern="100" smtClean="0">
                            <a:latin typeface="Cambria Math" panose="02040503050406030204" pitchFamily="18" charset="0"/>
                            <a:ea typeface="DengXian" panose="02010600030101010101" pitchFamily="2" charset="-122"/>
                            <a:cs typeface="Times New Roman" panose="02020603050405020304" pitchFamily="18" charset="0"/>
                          </a:rPr>
                          <m:t>𝑋</m:t>
                        </m:r>
                        <m:r>
                          <a:rPr lang="en-CA" altLang="zh-CN" sz="2000" b="0" i="1" kern="100" smtClean="0">
                            <a:latin typeface="Cambria Math" panose="02040503050406030204" pitchFamily="18" charset="0"/>
                            <a:ea typeface="DengXian" panose="02010600030101010101" pitchFamily="2" charset="-122"/>
                            <a:cs typeface="Times New Roman" panose="02020603050405020304" pitchFamily="18" charset="0"/>
                          </a:rPr>
                          <m:t>)</m:t>
                        </m:r>
                      </m:lim>
                    </m:limLow>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zh-CN" sz="2000" kern="100">
                            <a:effectLst/>
                            <a:latin typeface="Cambria Math" panose="02040503050406030204" pitchFamily="18" charset="0"/>
                            <a:ea typeface="DengXian" panose="02010600030101010101" pitchFamily="2" charset="-122"/>
                            <a:cs typeface="Times New Roman" panose="02020603050405020304" pitchFamily="18" charset="0"/>
                          </a:rPr>
                          <m:t>偏差</m:t>
                        </m:r>
                      </m:lim>
                    </m:limLow>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tabLst>
                    <a:tab pos="360363" algn="l"/>
                  </a:tabLst>
                </a:pPr>
                <a:r>
                  <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rPr>
                  <a:t>	</a:t>
                </a:r>
              </a:p>
              <a:p>
                <a:pPr marL="342900" indent="-342900" algn="just">
                  <a:spcBef>
                    <a:spcPts val="0"/>
                  </a:spcBef>
                  <a:spcAft>
                    <a:spcPts val="0"/>
                  </a:spcAft>
                  <a:buFont typeface="Arial" panose="020B0604020202020204" pitchFamily="34" charset="0"/>
                  <a:buChar char="•"/>
                  <a:tabLst>
                    <a:tab pos="360363" algn="l"/>
                  </a:tabLs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我们看到如果</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没有偏差，</a:t>
                </a:r>
                <a14:m>
                  <m:oMath xmlns:m="http://schemas.openxmlformats.org/officeDocument/2006/math">
                    <m:r>
                      <a:rPr lang="zh-CN" sz="2000" kern="100">
                        <a:effectLst/>
                        <a:latin typeface="Cambria Math" panose="02040503050406030204" pitchFamily="18" charset="0"/>
                        <a:ea typeface="DengXian" panose="02010600030101010101" pitchFamily="2" charset="-122"/>
                        <a:cs typeface="Times New Roman" panose="02020603050405020304" pitchFamily="18" charset="0"/>
                      </a:rPr>
                      <m:t>需要</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algn="just">
                  <a:spcBef>
                    <a:spcPts val="0"/>
                  </a:spcBef>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这个条件称为</a:t>
                </a:r>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平均未接受处置潜在结果条件均值独立于处置变量</a:t>
                </a:r>
                <a14:m>
                  <m:oMath xmlns:m="http://schemas.openxmlformats.org/officeDocument/2006/math">
                    <m:r>
                      <a:rPr lang="zh-CN" sz="2000"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它意味着对于有相同可观测特征的处置组和观测组，它们的平均未接受处置的潜在结果是一样的。可以简写为：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spcBef>
                    <a:spcPts val="0"/>
                  </a:spcBef>
                  <a:spcAft>
                    <a:spcPts val="0"/>
                  </a:spcAft>
                </a:pPr>
                <a:endParaRPr lang="en-CA" sz="2000" b="1" i="1" dirty="0">
                  <a:effectLst/>
                  <a:latin typeface="Cambria Math" panose="02040503050406030204" pitchFamily="18" charset="0"/>
                  <a:ea typeface="DengXian" panose="02010600030101010101" pitchFamily="2" charset="-122"/>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e>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e>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oMath>
                  </m:oMathPara>
                </a14:m>
                <a:endParaRPr lang="en-CA" sz="2000" b="1" dirty="0">
                  <a:effectLst/>
                  <a:latin typeface="Calibri" panose="020F0502020204030204" pitchFamily="34" charset="0"/>
                  <a:ea typeface="DengXian" panose="02010600030101010101" pitchFamily="2" charset="-122"/>
                  <a:cs typeface="Times New Roman" panose="02020603050405020304" pitchFamily="18" charset="0"/>
                </a:endParaRPr>
              </a:p>
              <a:p>
                <a:pPr indent="360363">
                  <a:spcBef>
                    <a:spcPts val="0"/>
                  </a:spcBef>
                  <a:spcAft>
                    <a:spcPts val="0"/>
                  </a:spcAft>
                </a:pPr>
                <a:endParaRPr lang="en-CA" altLang="zh-CN" sz="2000" kern="100" dirty="0">
                  <a:effectLst/>
                  <a:latin typeface="Times New Roman" panose="02020603050405020304" pitchFamily="18" charset="0"/>
                  <a:ea typeface="DengXian" panose="02010600030101010101" pitchFamily="2" charset="-122"/>
                  <a:cs typeface="Times New Roman" panose="02020603050405020304" pitchFamily="18" charset="0"/>
                </a:endParaRPr>
              </a:p>
              <a:p>
                <a:pPr indent="360363">
                  <a:spcBef>
                    <a:spcPts val="0"/>
                  </a:spcBef>
                  <a:spcAft>
                    <a:spcPts val="0"/>
                  </a:spcAft>
                </a:pPr>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当这个条件成立时，我们可以用观测结果得到</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kern="100">
                            <a:effectLst/>
                            <a:latin typeface="Cambria Math" panose="020405030504060302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 </m:t>
                    </m:r>
                  </m:oMath>
                </a14:m>
                <a:endParaRPr lang="en-CA" sz="2000" dirty="0"/>
              </a:p>
              <a:p>
                <a:pPr algn="ctr">
                  <a:spcAft>
                    <a:spcPts val="0"/>
                  </a:spcAft>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2960ED5F-CAB3-4A30-826F-18042FE78846}"/>
                  </a:ext>
                </a:extLst>
              </p:cNvPr>
              <p:cNvSpPr>
                <a:spLocks noGrp="1" noRot="1" noChangeAspect="1" noMove="1" noResize="1" noEditPoints="1" noAdjustHandles="1" noChangeArrowheads="1" noChangeShapeType="1" noTextEdit="1"/>
              </p:cNvSpPr>
              <p:nvPr>
                <p:ph type="body" idx="1"/>
              </p:nvPr>
            </p:nvSpPr>
            <p:spPr>
              <a:xfrm>
                <a:off x="304801" y="1115288"/>
                <a:ext cx="10871200" cy="5110021"/>
              </a:xfrm>
              <a:blipFill>
                <a:blip r:embed="rId2"/>
                <a:stretch>
                  <a:fillRect l="-280" t="-716" r="-561" b="-572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62F6FF2-FAB4-4D25-9AFD-30C70C1A0756}"/>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1978435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DA0AE-E7E3-419D-B738-53022E56ED74}"/>
              </a:ext>
            </a:extLst>
          </p:cNvPr>
          <p:cNvSpPr>
            <a:spLocks noGrp="1"/>
          </p:cNvSpPr>
          <p:nvPr>
            <p:ph type="title"/>
          </p:nvPr>
        </p:nvSpPr>
        <p:spPr/>
        <p:txBody>
          <a:bodyPr/>
          <a:lstStyle/>
          <a:p>
            <a:r>
              <a:rPr lang="en-CA" altLang="zh-CN" dirty="0"/>
              <a:t>ATT</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A6EA548-10BE-4475-AC23-2D656537145F}"/>
                  </a:ext>
                </a:extLst>
              </p:cNvPr>
              <p:cNvSpPr>
                <a:spLocks noGrp="1"/>
              </p:cNvSpPr>
              <p:nvPr>
                <p:ph type="body" idx="1"/>
              </p:nvPr>
            </p:nvSpPr>
            <p:spPr/>
            <p:txBody>
              <a:bodyPr/>
              <a:lstStyle/>
              <a:p>
                <a:pPr marL="342900" indent="-342900" algn="just">
                  <a:lnSpc>
                    <a:spcPct val="150000"/>
                  </a:lnSpc>
                  <a:spcAft>
                    <a:spcPts val="0"/>
                  </a:spcAft>
                  <a:buFont typeface="Arial" panose="020B0604020202020204" pitchFamily="34" charset="0"/>
                  <a:buChar char="•"/>
                </a:pP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告诉我们对于特征值</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并且接受处置个体的平均处置效应。</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如果想要得到所有接受处置个体的平均处置效应</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，可以根据处置个体里不同</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值个体的比例对</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求平均值</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即：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 </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𝐴𝑇𝑇</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d>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nary>
                        <m:naryPr>
                          <m:chr m:val="∑"/>
                          <m:limLoc m:val="subSup"/>
                          <m:supHide m:val="on"/>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sub>
                        <m:sup/>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𝑃</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e>
                      </m:nary>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360363" algn="just">
                  <a:lnSpc>
                    <a:spcPct val="150000"/>
                  </a:lnSpc>
                  <a:spcAft>
                    <a:spcPts val="0"/>
                  </a:spcAf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𝑃</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是接受处置个体里具备特征</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的个体所占比例。</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FA6EA548-10BE-4475-AC23-2D656537145F}"/>
                  </a:ext>
                </a:extLst>
              </p:cNvPr>
              <p:cNvSpPr>
                <a:spLocks noGrp="1" noRot="1" noChangeAspect="1" noMove="1" noResize="1" noEditPoints="1" noAdjustHandles="1" noChangeArrowheads="1" noChangeShapeType="1" noTextEdit="1"/>
              </p:cNvSpPr>
              <p:nvPr>
                <p:ph type="body" idx="1"/>
              </p:nvPr>
            </p:nvSpPr>
            <p:spPr>
              <a:blipFill>
                <a:blip r:embed="rId2"/>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8CBB6726-86AB-4A81-A341-5DA21E2ED4DE}"/>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5236596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146CB-E584-4803-B112-2B3267B412D1}"/>
              </a:ext>
            </a:extLst>
          </p:cNvPr>
          <p:cNvSpPr>
            <a:spLocks noGrp="1"/>
          </p:cNvSpPr>
          <p:nvPr>
            <p:ph type="title"/>
          </p:nvPr>
        </p:nvSpPr>
        <p:spPr/>
        <p:txBody>
          <a:bodyPr/>
          <a:lstStyle/>
          <a:p>
            <a:r>
              <a:rPr lang="en-CA" dirty="0"/>
              <a:t>ATU(x)</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859171F-6C54-433B-8599-3B49A7F3374E}"/>
                  </a:ext>
                </a:extLst>
              </p:cNvPr>
              <p:cNvSpPr>
                <a:spLocks noGrp="1"/>
              </p:cNvSpPr>
              <p:nvPr>
                <p:ph type="body" idx="1"/>
              </p:nvPr>
            </p:nvSpPr>
            <p:spPr/>
            <p:txBody>
              <a:bodyPr/>
              <a:lstStyle/>
              <a:p>
                <a:pPr marL="285750" indent="-285750" algn="just">
                  <a:spcBef>
                    <a:spcPts val="0"/>
                  </a:spcBef>
                  <a:spcAft>
                    <a:spcPts val="0"/>
                  </a:spcAft>
                  <a:buFont typeface="Arial" panose="020B0604020202020204" pitchFamily="34" charset="0"/>
                  <a:buChar char="•"/>
                </a:pP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如</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果我们要估计</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ATU</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，用有相同特征</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的处置组平均观测结果减去控制组平均观测结果可得</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spcBef>
                    <a:spcPts val="0"/>
                  </a:spcBef>
                  <a:spcAft>
                    <a:spcPts val="0"/>
                  </a:spcAft>
                </a:pPr>
                <a:endParaRPr lang="en-CA" sz="2000" kern="100" dirty="0">
                  <a:effectLst/>
                  <a:latin typeface="Cambria Math" panose="02040503050406030204" pitchFamily="18" charset="0"/>
                  <a:ea typeface="DengXian" panose="02010600030101010101" pitchFamily="2" charset="-122"/>
                  <a:cs typeface="Times New Roman" panose="02020603050405020304" pitchFamily="18" charset="0"/>
                </a:endParaRPr>
              </a:p>
              <a:p>
                <a:pPr indent="304800" algn="ctr">
                  <a:spcBef>
                    <a:spcPts val="0"/>
                  </a:spcBef>
                  <a:spcAft>
                    <a:spcPts val="0"/>
                  </a:spcAft>
                </a:pP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ATU</m:t>
                        </m:r>
                        <m:r>
                          <a:rPr lang="en-CA" sz="2000" b="0" i="1" kern="100" smtClean="0">
                            <a:effectLst/>
                            <a:latin typeface="Cambria Math" panose="02040503050406030204" pitchFamily="18" charset="0"/>
                            <a:ea typeface="DengXian" panose="02010600030101010101" pitchFamily="2" charset="-122"/>
                            <a:cs typeface="Times New Roman" panose="02020603050405020304" pitchFamily="18" charset="0"/>
                          </a:rPr>
                          <m:t>(</m:t>
                        </m:r>
                        <m:r>
                          <a:rPr lang="en-CA" sz="2000" b="0" i="1" kern="100" smtClean="0">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b="0" i="1" kern="100" smtClean="0">
                            <a:effectLst/>
                            <a:latin typeface="Cambria Math" panose="02040503050406030204" pitchFamily="18" charset="0"/>
                            <a:ea typeface="DengXian" panose="02010600030101010101" pitchFamily="2" charset="-122"/>
                            <a:cs typeface="Times New Roman" panose="02020603050405020304" pitchFamily="18" charset="0"/>
                          </a:rPr>
                          <m:t>)</m:t>
                        </m:r>
                      </m:lim>
                    </m:limLow>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ATU</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zh-CN" sz="2000" kern="100">
                            <a:effectLst/>
                            <a:latin typeface="Cambria Math" panose="02040503050406030204" pitchFamily="18" charset="0"/>
                            <a:ea typeface="DengXian" panose="02010600030101010101" pitchFamily="2" charset="-122"/>
                            <a:cs typeface="Times New Roman" panose="02020603050405020304" pitchFamily="18" charset="0"/>
                          </a:rPr>
                          <m:t>偏差</m:t>
                        </m:r>
                      </m:lim>
                    </m:limLow>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我们看到如果要达到</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ATU</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没有偏差，需要</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algn="just">
                  <a:spcBef>
                    <a:spcPts val="0"/>
                  </a:spcBef>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这个条件称为</a:t>
                </a:r>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平均接受处置潜在结果条件均值独立于处置变量</a:t>
                </a:r>
                <a14:m>
                  <m:oMath xmlns:m="http://schemas.openxmlformats.org/officeDocument/2006/math">
                    <m:r>
                      <a:rPr lang="zh-CN" sz="2000"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它意味着对于有相同可观测值的处置组和观测组，它们的平均接受处置潜在结果是一样的。以上条件可简写为：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spcBef>
                    <a:spcPts val="0"/>
                  </a:spcBef>
                  <a:spcAft>
                    <a:spcPts val="0"/>
                  </a:spcAft>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𝟏</m:t>
                              </m:r>
                            </m:e>
                          </m:d>
                        </m:e>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𝟏</m:t>
                              </m:r>
                            </m:e>
                          </m:d>
                        </m:e>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oMath>
                  </m:oMathPara>
                </a14:m>
                <a:endParaRPr lang="en-CA" sz="2000" b="1" dirty="0">
                  <a:effectLst/>
                  <a:latin typeface="Calibri" panose="020F0502020204030204" pitchFamily="34" charset="0"/>
                  <a:ea typeface="DengXian" panose="02010600030101010101" pitchFamily="2" charset="-122"/>
                  <a:cs typeface="Times New Roman" panose="02020603050405020304" pitchFamily="18" charset="0"/>
                </a:endParaRPr>
              </a:p>
              <a:p>
                <a:pPr algn="ctr">
                  <a:spcBef>
                    <a:spcPts val="0"/>
                  </a:spcBef>
                  <a:spcAft>
                    <a:spcPts val="0"/>
                  </a:spcAft>
                </a:pPr>
                <a:endParaRPr lang="en-CA" altLang="zh-CN" sz="1800" kern="100" dirty="0">
                  <a:effectLst/>
                  <a:latin typeface="Times New Roman" panose="02020603050405020304" pitchFamily="18" charset="0"/>
                  <a:ea typeface="DengXian" panose="02010600030101010101" pitchFamily="2" charset="-122"/>
                  <a:cs typeface="Times New Roman" panose="02020603050405020304" pitchFamily="18" charset="0"/>
                </a:endParaRPr>
              </a:p>
              <a:p>
                <a:pPr indent="360363">
                  <a:spcBef>
                    <a:spcPts val="0"/>
                  </a:spcBef>
                  <a:spcAft>
                    <a:spcPts val="0"/>
                  </a:spcAft>
                </a:pPr>
                <a:r>
                  <a:rPr 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当这个条件成立时，我们可以用观测结果得到</a:t>
                </a:r>
                <a14:m>
                  <m:oMath xmlns:m="http://schemas.openxmlformats.org/officeDocument/2006/math">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𝐴𝑇𝑈</m:t>
                    </m:r>
                    <m:d>
                      <m:dPr>
                        <m:ctrlPr>
                          <a:rPr lang="en-CA" sz="1800" i="1" kern="100">
                            <a:effectLst/>
                            <a:latin typeface="Cambria Math" panose="02040503050406030204" pitchFamily="18" charset="0"/>
                          </a:rPr>
                        </m:ctrlPr>
                      </m:d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18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18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1800" i="1" kern="100">
                            <a:effectLst/>
                            <a:latin typeface="Cambria Math" panose="02040503050406030204" pitchFamily="18" charset="0"/>
                          </a:rPr>
                        </m:ctrlPr>
                      </m:d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18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18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1800" i="1" kern="100">
                            <a:effectLst/>
                            <a:latin typeface="Cambria Math" panose="02040503050406030204" pitchFamily="18" charset="0"/>
                          </a:rPr>
                        </m:ctrlPr>
                      </m:d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 </m:t>
                    </m:r>
                  </m:oMath>
                </a14:m>
                <a:r>
                  <a:rPr lang="zh-CN" sz="1800" kern="100" dirty="0">
                    <a:effectLst/>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2859171F-6C54-433B-8599-3B49A7F3374E}"/>
                  </a:ext>
                </a:extLst>
              </p:cNvPr>
              <p:cNvSpPr>
                <a:spLocks noGrp="1" noRot="1" noChangeAspect="1" noMove="1" noResize="1" noEditPoints="1" noAdjustHandles="1" noChangeArrowheads="1" noChangeShapeType="1" noTextEdit="1"/>
              </p:cNvSpPr>
              <p:nvPr>
                <p:ph type="body" idx="1"/>
              </p:nvPr>
            </p:nvSpPr>
            <p:spPr>
              <a:blipFill>
                <a:blip r:embed="rId2"/>
                <a:stretch>
                  <a:fillRect l="-280" t="-584"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8A861545-8CB3-42E9-9446-4FE4AC89976D}"/>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5833372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67ED5-26CD-45BF-98C4-B4D8C818FD5E}"/>
              </a:ext>
            </a:extLst>
          </p:cNvPr>
          <p:cNvSpPr>
            <a:spLocks noGrp="1"/>
          </p:cNvSpPr>
          <p:nvPr>
            <p:ph type="title"/>
          </p:nvPr>
        </p:nvSpPr>
        <p:spPr/>
        <p:txBody>
          <a:bodyPr/>
          <a:lstStyle/>
          <a:p>
            <a:r>
              <a:rPr lang="en-CA" dirty="0"/>
              <a:t>ATU</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A38015E8-986C-4565-9BCA-F175F4F73BBC}"/>
                  </a:ext>
                </a:extLst>
              </p:cNvPr>
              <p:cNvSpPr>
                <a:spLocks noGrp="1"/>
              </p:cNvSpPr>
              <p:nvPr>
                <p:ph type="body" idx="1"/>
              </p:nvPr>
            </p:nvSpPr>
            <p:spPr/>
            <p:txBody>
              <a:bodyPr/>
              <a:lstStyle/>
              <a:p>
                <a:pPr marL="285750" indent="-285750">
                  <a:lnSpc>
                    <a:spcPct val="150000"/>
                  </a:lnSpc>
                  <a:spcAft>
                    <a:spcPts val="0"/>
                  </a:spcAft>
                  <a:buFont typeface="Arial" panose="020B0604020202020204" pitchFamily="34" charset="0"/>
                  <a:buChar char="•"/>
                </a:pPr>
                <a14:m>
                  <m:oMath xmlns:m="http://schemas.openxmlformats.org/officeDocument/2006/math">
                    <m:r>
                      <a:rPr lang="en-CA" sz="2000" i="1" kern="100" smtClean="0">
                        <a:effectLst/>
                        <a:latin typeface="Cambria Math" panose="02040503050406030204" pitchFamily="18" charset="0"/>
                        <a:ea typeface="DengXian" panose="02010600030101010101" pitchFamily="2" charset="-122"/>
                        <a:cs typeface="Times New Roman" panose="02020603050405020304" pitchFamily="18" charset="0"/>
                      </a:rPr>
                      <m:t>𝐴𝑇𝑈</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告诉我们对于具备特征</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但未接受处置个体的平均处置效应。</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如果我们想要得到所有未接受处置个体的平均处置效应</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𝐴𝑇𝑈</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，我们可以根据未处置个体里不同</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值个体的比例对</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𝐴𝑇𝑈</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求平均值</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 </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𝐴𝑇𝑈</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𝐴𝑇𝑈</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d>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nary>
                        <m:naryPr>
                          <m:chr m:val="∑"/>
                          <m:limLoc m:val="subSup"/>
                          <m:supHide m:val="on"/>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sub>
                        <m:sup/>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𝑃</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𝐴𝑇𝑈</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e>
                      </m:nary>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60363" algn="just">
                  <a:lnSpc>
                    <a:spcPct val="107000"/>
                  </a:lnSpc>
                  <a:spcAft>
                    <a:spcPts val="800"/>
                  </a:spcAf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𝑃</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是未接受处置个体里具备特征</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的个体所占比例。</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A38015E8-986C-4565-9BCA-F175F4F73BBC}"/>
                  </a:ext>
                </a:extLst>
              </p:cNvPr>
              <p:cNvSpPr>
                <a:spLocks noGrp="1" noRot="1" noChangeAspect="1" noMove="1" noResize="1" noEditPoints="1" noAdjustHandles="1" noChangeArrowheads="1" noChangeShapeType="1" noTextEdit="1"/>
              </p:cNvSpPr>
              <p:nvPr>
                <p:ph type="body" idx="1"/>
              </p:nvPr>
            </p:nvSpPr>
            <p:spPr>
              <a:blipFill>
                <a:blip r:embed="rId2"/>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2A85E6D-03D9-4850-98BA-7E0412E0BCE0}"/>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6363293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212D0-78A4-4B50-88E0-A0E76A50DB93}"/>
              </a:ext>
            </a:extLst>
          </p:cNvPr>
          <p:cNvSpPr>
            <a:spLocks noGrp="1"/>
          </p:cNvSpPr>
          <p:nvPr>
            <p:ph type="title"/>
          </p:nvPr>
        </p:nvSpPr>
        <p:spPr/>
        <p:txBody>
          <a:bodyPr/>
          <a:lstStyle/>
          <a:p>
            <a:r>
              <a:rPr lang="en-CA" dirty="0"/>
              <a:t>ATE(x)</a:t>
            </a:r>
            <a:r>
              <a:rPr lang="zh-CN" altLang="en-US" dirty="0"/>
              <a:t>和</a:t>
            </a:r>
            <a:r>
              <a:rPr lang="en-US" altLang="zh-CN" dirty="0"/>
              <a:t>ATE</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D073B93E-BC6D-4C56-A309-594454EAB258}"/>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如果我们能够通过观测结果正确地估计</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和</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，也就能正确地估计</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𝐴𝑇𝐸</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𝐴𝑇𝐸</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𝑤</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𝑤</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𝐴𝑇𝑈</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360363" algn="just">
                  <a:lnSpc>
                    <a:spcPct val="150000"/>
                  </a:lnSpc>
                  <a:spcAft>
                    <a:spcPts val="0"/>
                  </a:spcAf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𝑤</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是特征</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个体中接受处置个体的比例，</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𝑤</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是特征</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个体中未接受处置个体的比例。</a:t>
                </a: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marL="360363" indent="-360363" algn="just">
                  <a:lnSpc>
                    <a:spcPct val="150000"/>
                  </a:lnSpc>
                  <a:spcAft>
                    <a:spcPts val="0"/>
                  </a:spcAft>
                  <a:buFont typeface="Arial" panose="020B0604020202020204" pitchFamily="34" charset="0"/>
                  <a:buChar char="•"/>
                </a:pP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告诉我们对于特征为</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的个体的平均处置效应。</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如果想要得到所有个体的平均处置效应</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，我们可以根据不同特征</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值个体的比例对</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求平均值</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 </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𝐴𝑇𝐸</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sub>
                      </m:sSub>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𝐴𝑇𝐸</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d>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nary>
                        <m:naryPr>
                          <m:chr m:val="∑"/>
                          <m:limLoc m:val="subSup"/>
                          <m:supHide m:val="on"/>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sub>
                        <m:sup/>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𝑃</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𝐴𝑇𝐸</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e>
                      </m:nary>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360363" indent="-92075" algn="just">
                  <a:lnSpc>
                    <a:spcPct val="150000"/>
                  </a:lnSpc>
                  <a:spcAft>
                    <a:spcPts val="0"/>
                  </a:spcAf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𝑃</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是所有个体里具备特征</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的个体所占比例。</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D073B93E-BC6D-4C56-A309-594454EAB258}"/>
                  </a:ext>
                </a:extLst>
              </p:cNvPr>
              <p:cNvSpPr>
                <a:spLocks noGrp="1" noRot="1" noChangeAspect="1" noMove="1" noResize="1" noEditPoints="1" noAdjustHandles="1" noChangeArrowheads="1" noChangeShapeType="1" noTextEdit="1"/>
              </p:cNvSpPr>
              <p:nvPr>
                <p:ph type="body" idx="1"/>
              </p:nvPr>
            </p:nvSpPr>
            <p:spPr>
              <a:blipFill>
                <a:blip r:embed="rId2"/>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1CE7EA43-9636-489E-9508-4BED221E94A0}"/>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8050316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139B1-1468-429E-BC82-706D40A2950D}"/>
              </a:ext>
            </a:extLst>
          </p:cNvPr>
          <p:cNvSpPr>
            <a:spLocks noGrp="1"/>
          </p:cNvSpPr>
          <p:nvPr>
            <p:ph type="title"/>
          </p:nvPr>
        </p:nvSpPr>
        <p:spPr/>
        <p:txBody>
          <a:bodyPr/>
          <a:lstStyle/>
          <a:p>
            <a:r>
              <a:rPr lang="zh-CN" b="1" kern="100" dirty="0">
                <a:effectLst/>
                <a:latin typeface="Calibri" panose="020F0502020204030204" pitchFamily="34" charset="0"/>
                <a:ea typeface="DengXian" panose="02010600030101010101" pitchFamily="2" charset="-122"/>
                <a:cs typeface="Times New Roman" panose="02020603050405020304" pitchFamily="18" charset="0"/>
              </a:rPr>
              <a:t>平均潜在结果</a:t>
            </a:r>
            <a:r>
              <a:rPr lang="zh-CN" b="1" kern="100" dirty="0">
                <a:effectLst/>
                <a:latin typeface="Times New Roman" panose="02020603050405020304" pitchFamily="18" charset="0"/>
                <a:ea typeface="DengXian" panose="02010600030101010101" pitchFamily="2" charset="-122"/>
                <a:cs typeface="Times New Roman" panose="02020603050405020304" pitchFamily="18" charset="0"/>
              </a:rPr>
              <a:t>条件独立于处置变量</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67CBC67A-0E8E-431D-85EA-2C0107EDE4DB}"/>
                  </a:ext>
                </a:extLst>
              </p:cNvPr>
              <p:cNvSpPr>
                <a:spLocks noGrp="1"/>
              </p:cNvSpPr>
              <p:nvPr>
                <p:ph type="body" idx="1"/>
              </p:nvPr>
            </p:nvSpPr>
            <p:spPr/>
            <p:txBody>
              <a:bodyPr/>
              <a:lstStyle/>
              <a:p>
                <a:pPr marL="342900" indent="-342900">
                  <a:buFont typeface="Arial" panose="020B0604020202020204" pitchFamily="34" charset="0"/>
                  <a:buChar char="•"/>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上述讨论说明了通过控制可观测特征估计处置效用依赖的假设是对于相同给定特征的处置组和观测组，它们的平均潜在结果是相同的，即：</a:t>
                </a: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algn="ctr"/>
                <a:r>
                  <a:rPr lang="en-CA" sz="2000" dirty="0"/>
                  <a:t> </a:t>
                </a:r>
                <a:endParaRPr lang="en-CA" sz="2000" i="1" dirty="0">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en-CA" sz="2000" i="1" smtClean="0">
                          <a:latin typeface="Cambria Math" panose="02040503050406030204" pitchFamily="18" charset="0"/>
                        </a:rPr>
                        <m:t>𝐸</m:t>
                      </m:r>
                      <m:d>
                        <m:dPr>
                          <m:begChr m:val="["/>
                          <m:endChr m:val="]"/>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𝑖</m:t>
                              </m:r>
                            </m:sub>
                          </m:sSub>
                          <m:d>
                            <m:dPr>
                              <m:ctrlPr>
                                <a:rPr lang="en-CA" sz="2000" i="1">
                                  <a:latin typeface="Cambria Math" panose="02040503050406030204" pitchFamily="18" charset="0"/>
                                </a:rPr>
                              </m:ctrlPr>
                            </m:dPr>
                            <m:e>
                              <m:r>
                                <a:rPr lang="en-CA" sz="2000" i="0">
                                  <a:latin typeface="Cambria Math" panose="02040503050406030204" pitchFamily="18" charset="0"/>
                                </a:rPr>
                                <m:t>0</m:t>
                              </m:r>
                            </m:e>
                          </m:d>
                        </m:e>
                        <m:e>
                          <m:sSub>
                            <m:sSubPr>
                              <m:ctrlPr>
                                <a:rPr lang="en-CA" sz="2000" i="1">
                                  <a:latin typeface="Cambria Math" panose="02040503050406030204" pitchFamily="18" charset="0"/>
                                </a:rPr>
                              </m:ctrlPr>
                            </m:sSubPr>
                            <m:e>
                              <m:r>
                                <a:rPr lang="en-CA" sz="2000" i="1">
                                  <a:latin typeface="Cambria Math" panose="02040503050406030204" pitchFamily="18" charset="0"/>
                                </a:rPr>
                                <m:t>𝐷</m:t>
                              </m:r>
                            </m:e>
                            <m:sub>
                              <m:r>
                                <a:rPr lang="en-CA" sz="2000" i="1">
                                  <a:latin typeface="Cambria Math" panose="02040503050406030204" pitchFamily="18" charset="0"/>
                                </a:rPr>
                                <m:t>𝑖</m:t>
                              </m:r>
                            </m:sub>
                          </m:sSub>
                          <m:r>
                            <a:rPr lang="en-CA" sz="2000" i="0">
                              <a:latin typeface="Cambria Math" panose="02040503050406030204" pitchFamily="18" charset="0"/>
                            </a:rPr>
                            <m:t>=1,</m:t>
                          </m:r>
                          <m:r>
                            <a:rPr lang="en-CA" sz="2000" i="1">
                              <a:latin typeface="Cambria Math" panose="02040503050406030204" pitchFamily="18" charset="0"/>
                            </a:rPr>
                            <m:t>𝑋</m:t>
                          </m:r>
                        </m:e>
                      </m:d>
                      <m:r>
                        <a:rPr lang="en-CA" sz="2000" i="0">
                          <a:latin typeface="Cambria Math" panose="02040503050406030204" pitchFamily="18" charset="0"/>
                        </a:rPr>
                        <m:t>=</m:t>
                      </m:r>
                      <m:r>
                        <a:rPr lang="en-CA" sz="2000" i="1">
                          <a:latin typeface="Cambria Math" panose="02040503050406030204" pitchFamily="18" charset="0"/>
                        </a:rPr>
                        <m:t>𝐸</m:t>
                      </m:r>
                      <m:d>
                        <m:dPr>
                          <m:begChr m:val="["/>
                          <m:endChr m:val="]"/>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𝑖</m:t>
                              </m:r>
                            </m:sub>
                          </m:sSub>
                          <m:d>
                            <m:dPr>
                              <m:ctrlPr>
                                <a:rPr lang="en-CA" sz="2000" i="1">
                                  <a:latin typeface="Cambria Math" panose="02040503050406030204" pitchFamily="18" charset="0"/>
                                </a:rPr>
                              </m:ctrlPr>
                            </m:dPr>
                            <m:e>
                              <m:r>
                                <a:rPr lang="en-CA" sz="2000" i="0">
                                  <a:latin typeface="Cambria Math" panose="02040503050406030204" pitchFamily="18" charset="0"/>
                                </a:rPr>
                                <m:t>0</m:t>
                              </m:r>
                            </m:e>
                          </m:d>
                        </m:e>
                        <m:e>
                          <m:sSub>
                            <m:sSubPr>
                              <m:ctrlPr>
                                <a:rPr lang="en-CA" sz="2000" i="1">
                                  <a:latin typeface="Cambria Math" panose="02040503050406030204" pitchFamily="18" charset="0"/>
                                </a:rPr>
                              </m:ctrlPr>
                            </m:sSubPr>
                            <m:e>
                              <m:r>
                                <a:rPr lang="en-CA" sz="2000" i="1">
                                  <a:latin typeface="Cambria Math" panose="02040503050406030204" pitchFamily="18" charset="0"/>
                                </a:rPr>
                                <m:t>𝐷</m:t>
                              </m:r>
                            </m:e>
                            <m:sub>
                              <m:r>
                                <a:rPr lang="en-CA" sz="2000" i="1">
                                  <a:latin typeface="Cambria Math" panose="02040503050406030204" pitchFamily="18" charset="0"/>
                                </a:rPr>
                                <m:t>𝑖</m:t>
                              </m:r>
                            </m:sub>
                          </m:sSub>
                          <m:r>
                            <a:rPr lang="en-CA" sz="2000" i="0">
                              <a:latin typeface="Cambria Math" panose="02040503050406030204" pitchFamily="18" charset="0"/>
                            </a:rPr>
                            <m:t>=0,</m:t>
                          </m:r>
                          <m:r>
                            <a:rPr lang="en-CA" sz="2000" i="1">
                              <a:latin typeface="Cambria Math" panose="02040503050406030204" pitchFamily="18" charset="0"/>
                            </a:rPr>
                            <m:t>𝑋</m:t>
                          </m:r>
                        </m:e>
                      </m:d>
                      <m:r>
                        <a:rPr lang="en-CA" sz="2000" i="0">
                          <a:latin typeface="Cambria Math" panose="02040503050406030204" pitchFamily="18" charset="0"/>
                        </a:rPr>
                        <m:t>=</m:t>
                      </m:r>
                      <m:r>
                        <a:rPr lang="en-CA" sz="2000" i="1">
                          <a:latin typeface="Cambria Math" panose="02040503050406030204" pitchFamily="18" charset="0"/>
                        </a:rPr>
                        <m:t>𝐸</m:t>
                      </m:r>
                      <m:d>
                        <m:dPr>
                          <m:begChr m:val="["/>
                          <m:endChr m:val="]"/>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𝑖</m:t>
                              </m:r>
                            </m:sub>
                          </m:sSub>
                          <m:d>
                            <m:dPr>
                              <m:ctrlPr>
                                <a:rPr lang="en-CA" sz="2000" i="1">
                                  <a:latin typeface="Cambria Math" panose="02040503050406030204" pitchFamily="18" charset="0"/>
                                </a:rPr>
                              </m:ctrlPr>
                            </m:dPr>
                            <m:e>
                              <m:r>
                                <a:rPr lang="en-CA" sz="2000" i="0">
                                  <a:latin typeface="Cambria Math" panose="02040503050406030204" pitchFamily="18" charset="0"/>
                                </a:rPr>
                                <m:t>0</m:t>
                              </m:r>
                            </m:e>
                          </m:d>
                          <m:r>
                            <a:rPr lang="en-CA" sz="2000" i="0">
                              <a:latin typeface="Cambria Math" panose="02040503050406030204" pitchFamily="18" charset="0"/>
                            </a:rPr>
                            <m:t>|</m:t>
                          </m:r>
                          <m:r>
                            <a:rPr lang="en-CA" sz="2000" i="1">
                              <a:latin typeface="Cambria Math" panose="02040503050406030204" pitchFamily="18" charset="0"/>
                            </a:rPr>
                            <m:t>𝑋</m:t>
                          </m:r>
                        </m:e>
                      </m:d>
                    </m:oMath>
                  </m:oMathPara>
                </a14:m>
                <a:endParaRPr lang="en-CA" sz="20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d>
                    </m:oMath>
                  </m:oMathPara>
                </a14:m>
                <a:endParaRPr lang="en-CA" sz="2000" dirty="0"/>
              </a:p>
              <a:p>
                <a:pPr marL="342900" indent="-342900">
                  <a:buFont typeface="Arial" panose="020B0604020202020204" pitchFamily="34" charset="0"/>
                  <a:buChar char="•"/>
                </a:pPr>
                <a:endParaRPr lang="en-CA" altLang="zh-CN" sz="2000" b="1"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endParaRPr lang="en-CA" altLang="zh-CN" sz="2000" b="1"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这个假设称为</a:t>
                </a:r>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平均潜在结果</a:t>
                </a:r>
                <a:r>
                  <a:rPr lang="zh-CN" sz="2000" b="1" kern="100" dirty="0">
                    <a:effectLst/>
                    <a:latin typeface="Times New Roman" panose="02020603050405020304" pitchFamily="18" charset="0"/>
                    <a:ea typeface="DengXian" panose="02010600030101010101" pitchFamily="2" charset="-122"/>
                    <a:cs typeface="Times New Roman" panose="02020603050405020304" pitchFamily="18" charset="0"/>
                  </a:rPr>
                  <a:t>条件独立于处置变量（简称条件均值独立假设，</a:t>
                </a:r>
                <a:r>
                  <a:rPr lang="en-CA" sz="2000" b="1" kern="100" dirty="0">
                    <a:effectLst/>
                    <a:latin typeface="Times New Roman" panose="02020603050405020304" pitchFamily="18" charset="0"/>
                    <a:ea typeface="DengXian" panose="02010600030101010101" pitchFamily="2" charset="-122"/>
                    <a:cs typeface="Times New Roman" panose="02020603050405020304" pitchFamily="18" charset="0"/>
                  </a:rPr>
                  <a:t>Conditional Mean Independent Assumption</a:t>
                </a:r>
                <a:r>
                  <a:rPr lang="zh-CN" sz="2000" b="1"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en-CA" sz="2000" b="1" kern="100" dirty="0">
                    <a:effectLst/>
                    <a:latin typeface="Times New Roman" panose="02020603050405020304" pitchFamily="18" charset="0"/>
                    <a:ea typeface="DengXian" panose="02010600030101010101" pitchFamily="2" charset="-122"/>
                    <a:cs typeface="Times New Roman" panose="02020603050405020304" pitchFamily="18" charset="0"/>
                  </a:rPr>
                  <a:t>CMI</a:t>
                </a:r>
                <a:r>
                  <a:rPr lang="zh-CN" sz="2000" b="1"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a:p>
                <a:endParaRPr lang="en-CA" dirty="0"/>
              </a:p>
              <a:p>
                <a:endParaRPr lang="en-CA" dirty="0"/>
              </a:p>
            </p:txBody>
          </p:sp>
        </mc:Choice>
        <mc:Fallback xmlns="">
          <p:sp>
            <p:nvSpPr>
              <p:cNvPr id="3" name="Text Placeholder 2">
                <a:extLst>
                  <a:ext uri="{FF2B5EF4-FFF2-40B4-BE49-F238E27FC236}">
                    <a16:creationId xmlns:a16="http://schemas.microsoft.com/office/drawing/2014/main" id="{67CBC67A-0E8E-431D-85EA-2C0107EDE4DB}"/>
                  </a:ext>
                </a:extLst>
              </p:cNvPr>
              <p:cNvSpPr>
                <a:spLocks noGrp="1" noRot="1" noChangeAspect="1" noMove="1" noResize="1" noEditPoints="1" noAdjustHandles="1" noChangeArrowheads="1" noChangeShapeType="1" noTextEdit="1"/>
              </p:cNvSpPr>
              <p:nvPr>
                <p:ph type="body" idx="1"/>
              </p:nvPr>
            </p:nvSpPr>
            <p:spPr>
              <a:blipFill>
                <a:blip r:embed="rId2"/>
                <a:stretch>
                  <a:fillRect l="-280" t="-5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CCA35A5-AF43-4C30-BEB9-69608CA06E83}"/>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5904603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3122E8DF-75DD-43F2-8802-58BF54E002B0}"/>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0A048046-E950-4F69-94F8-7E2AA30ACEB4}"/>
              </a:ext>
            </a:extLst>
          </p:cNvPr>
          <p:cNvSpPr>
            <a:spLocks noGrp="1"/>
          </p:cNvSpPr>
          <p:nvPr>
            <p:ph type="ctrTitle"/>
          </p:nvPr>
        </p:nvSpPr>
        <p:spPr/>
        <p:txBody>
          <a:bodyPr/>
          <a:lstStyle/>
          <a:p>
            <a:r>
              <a:rPr lang="zh-CN" sz="3600" b="1" dirty="0">
                <a:effectLst/>
                <a:latin typeface="Calibri" panose="020F0502020204030204" pitchFamily="34" charset="0"/>
                <a:ea typeface="DengXian" panose="02010600030101010101" pitchFamily="2" charset="-122"/>
                <a:cs typeface="Times New Roman" panose="02020603050405020304" pitchFamily="18" charset="0"/>
              </a:rPr>
              <a:t>回归方法和处置效应</a:t>
            </a:r>
            <a:endParaRPr lang="en-CA" sz="3600" b="1" dirty="0"/>
          </a:p>
        </p:txBody>
      </p:sp>
      <p:sp>
        <p:nvSpPr>
          <p:cNvPr id="4" name="Footer Placeholder 3">
            <a:extLst>
              <a:ext uri="{FF2B5EF4-FFF2-40B4-BE49-F238E27FC236}">
                <a16:creationId xmlns:a16="http://schemas.microsoft.com/office/drawing/2014/main" id="{F8A0F139-7261-46CD-A245-7E376976B519}"/>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927894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57C32776-A6E3-44FF-9FCB-6912EF0971AD}"/>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29ADAA7A-CF88-417D-A04B-A5BCDF927689}"/>
              </a:ext>
            </a:extLst>
          </p:cNvPr>
          <p:cNvSpPr>
            <a:spLocks noGrp="1"/>
          </p:cNvSpPr>
          <p:nvPr>
            <p:ph type="ctrTitle"/>
          </p:nvPr>
        </p:nvSpPr>
        <p:spPr/>
        <p:txBody>
          <a:bodyPr/>
          <a:lstStyle/>
          <a:p>
            <a:r>
              <a:rPr lang="zh-CN" sz="3200" b="1" kern="2200" dirty="0">
                <a:effectLst/>
                <a:latin typeface="Calibri" panose="020F0502020204030204" pitchFamily="34" charset="0"/>
                <a:ea typeface="DengXian" panose="02010600030101010101" pitchFamily="2" charset="-122"/>
                <a:cs typeface="Times New Roman" panose="02020603050405020304" pitchFamily="18" charset="0"/>
              </a:rPr>
              <a:t>潜在结果，处置效应，观测结果</a:t>
            </a:r>
            <a:r>
              <a:rPr lang="zh-CN" altLang="en-US" sz="3200" b="1" kern="2200" dirty="0">
                <a:effectLst/>
                <a:latin typeface="Calibri" panose="020F0502020204030204" pitchFamily="34" charset="0"/>
                <a:ea typeface="DengXian" panose="02010600030101010101" pitchFamily="2" charset="-122"/>
                <a:cs typeface="Times New Roman" panose="02020603050405020304" pitchFamily="18" charset="0"/>
              </a:rPr>
              <a:t>，反事实结果</a:t>
            </a:r>
            <a:endParaRPr lang="en-CA" sz="3200" b="1" dirty="0"/>
          </a:p>
        </p:txBody>
      </p:sp>
      <p:sp>
        <p:nvSpPr>
          <p:cNvPr id="4" name="Footer Placeholder 3">
            <a:extLst>
              <a:ext uri="{FF2B5EF4-FFF2-40B4-BE49-F238E27FC236}">
                <a16:creationId xmlns:a16="http://schemas.microsoft.com/office/drawing/2014/main" id="{B342DF9C-5F71-4CCF-B7EE-857153703A28}"/>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1151209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D3751A77-F029-4DB0-93B6-FF846DC60F03}"/>
                  </a:ext>
                </a:extLst>
              </p:cNvPr>
              <p:cNvSpPr>
                <a:spLocks noGrp="1"/>
              </p:cNvSpPr>
              <p:nvPr>
                <p:ph type="title"/>
              </p:nvPr>
            </p:nvSpPr>
            <p:spPr/>
            <p:txBody>
              <a:bodyPr/>
              <a:lstStyle/>
              <a:p>
                <a:r>
                  <a:rPr lang="zh-CN" kern="100" dirty="0">
                    <a:effectLst/>
                    <a:ea typeface="DengXian" panose="02010600030101010101" pitchFamily="2" charset="-122"/>
                    <a:cs typeface="Times New Roman" panose="02020603050405020304" pitchFamily="18" charset="0"/>
                  </a:rPr>
                  <a:t>观测结果</a:t>
                </a:r>
                <a14:m>
                  <m:oMath xmlns:m="http://schemas.openxmlformats.org/officeDocument/2006/math">
                    <m:sSub>
                      <m:sSubPr>
                        <m:ctrlPr>
                          <a:rPr lang="en-CA" i="1" kern="100">
                            <a:effectLst/>
                            <a:latin typeface="Cambria Math" panose="02040503050406030204" pitchFamily="18" charset="0"/>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altLang="en-US" i="1" kern="100">
                        <a:latin typeface="Cambria Math" panose="02040503050406030204" pitchFamily="18" charset="0"/>
                        <a:ea typeface="DengXian" panose="02010600030101010101" pitchFamily="2" charset="-122"/>
                        <a:cs typeface="Times New Roman" panose="02020603050405020304" pitchFamily="18" charset="0"/>
                      </a:rPr>
                      <m:t>的</m:t>
                    </m:r>
                  </m:oMath>
                </a14:m>
                <a:r>
                  <a:rPr lang="zh-CN" kern="100" dirty="0">
                    <a:effectLst/>
                    <a:ea typeface="DengXian" panose="02010600030101010101" pitchFamily="2" charset="-122"/>
                    <a:cs typeface="Times New Roman" panose="02020603050405020304" pitchFamily="18" charset="0"/>
                  </a:rPr>
                  <a:t>表述</a:t>
                </a:r>
                <a:endParaRPr lang="en-CA" dirty="0"/>
              </a:p>
            </p:txBody>
          </p:sp>
        </mc:Choice>
        <mc:Fallback xmlns="">
          <p:sp>
            <p:nvSpPr>
              <p:cNvPr id="2" name="Title 1">
                <a:extLst>
                  <a:ext uri="{FF2B5EF4-FFF2-40B4-BE49-F238E27FC236}">
                    <a16:creationId xmlns:a16="http://schemas.microsoft.com/office/drawing/2014/main" id="{D3751A77-F029-4DB0-93B6-FF846DC60F03}"/>
                  </a:ext>
                </a:extLst>
              </p:cNvPr>
              <p:cNvSpPr>
                <a:spLocks noGrp="1" noRot="1" noChangeAspect="1" noMove="1" noResize="1" noEditPoints="1" noAdjustHandles="1" noChangeArrowheads="1" noChangeShapeType="1" noTextEdit="1"/>
              </p:cNvSpPr>
              <p:nvPr>
                <p:ph type="title"/>
              </p:nvPr>
            </p:nvSpPr>
            <p:spPr>
              <a:blipFill>
                <a:blip r:embed="rId2"/>
                <a:stretch>
                  <a:fillRect l="-1127" t="-17045"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05FB3BB-E688-42CE-A718-F7A8F8F96DAC}"/>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我们知道观测结果</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可以表述为：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lnSpc>
                    <a:spcPct val="150000"/>
                  </a:lnSpc>
                  <a:spcAft>
                    <a:spcPts val="0"/>
                  </a:spcAft>
                </a:pP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tabLst>
                    <a:tab pos="360363" algn="l"/>
                  </a:tabLst>
                </a:pPr>
                <a:r>
                  <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rPr>
                  <a:t>	</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进一步可改写为：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000" i="1" kern="100" smtClean="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cs typeface="Times New Roman" panose="02020603050405020304" pitchFamily="18" charset="0"/>
                            </a:rPr>
                          </m:ctrlPr>
                        </m:limLowPr>
                        <m:e>
                          <m:groupChr>
                            <m:groupChrPr>
                              <m:chr m:val="⏟"/>
                              <m:ctrlPr>
                                <a:rPr lang="en-CA" sz="2000" i="1" kern="100">
                                  <a:effectLst/>
                                  <a:latin typeface="Cambria Math" panose="02040503050406030204" pitchFamily="18" charset="0"/>
                                  <a:cs typeface="Times New Roman" panose="02020603050405020304" pitchFamily="18" charset="0"/>
                                </a:rPr>
                              </m:ctrlPr>
                            </m:groupChr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e>
                          </m:groupChr>
                        </m:e>
                        <m:lim>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𝑎</m:t>
                          </m:r>
                        </m:lim>
                      </m:limLow>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cs typeface="Times New Roman" panose="02020603050405020304" pitchFamily="18" charset="0"/>
                            </a:rPr>
                          </m:ctrlPr>
                        </m:limLowPr>
                        <m:e>
                          <m:groupChr>
                            <m:groupChrPr>
                              <m:chr m:val="⏟"/>
                              <m:ctrlPr>
                                <a:rPr lang="en-CA" sz="2000" i="1" kern="100">
                                  <a:effectLst/>
                                  <a:latin typeface="Cambria Math" panose="02040503050406030204" pitchFamily="18" charset="0"/>
                                  <a:cs typeface="Times New Roman" panose="02020603050405020304" pitchFamily="18" charset="0"/>
                                </a:rPr>
                              </m:ctrlPr>
                            </m:groupChrPr>
                            <m:e>
                              <m:d>
                                <m:dPr>
                                  <m:begChr m:val="["/>
                                  <m:endChr m:val="]"/>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e>
                          </m:groupCh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lim>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lim>
                      </m:limLow>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cs typeface="Times New Roman" panose="02020603050405020304" pitchFamily="18" charset="0"/>
                            </a:rPr>
                          </m:ctrlPr>
                        </m:limLowPr>
                        <m:e>
                          <m:groupChr>
                            <m:groupChrPr>
                              <m:chr m:val="⏟"/>
                              <m:ctrlPr>
                                <a:rPr lang="en-CA" sz="2000" i="1" kern="100">
                                  <a:effectLst/>
                                  <a:latin typeface="Cambria Math" panose="02040503050406030204" pitchFamily="18" charset="0"/>
                                  <a:cs typeface="Times New Roman" panose="02020603050405020304" pitchFamily="18" charset="0"/>
                                </a:rPr>
                              </m:ctrlPr>
                            </m:groupChr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e>
                          </m:groupChr>
                        </m:e>
                        <m:lim>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lim>
                      </m:limLow>
                    </m:oMath>
                  </m:oMathPara>
                </a14:m>
                <a:endParaRPr lang="en-CA" sz="2000" i="1" kern="100" dirty="0">
                  <a:effectLst/>
                  <a:latin typeface="Cambria Math" panose="02040503050406030204" pitchFamily="18" charset="0"/>
                  <a:ea typeface="DengXian" panose="02010600030101010101" pitchFamily="2" charset="-122"/>
                  <a:cs typeface="Times New Roman" panose="02020603050405020304" pitchFamily="18" charset="0"/>
                </a:endParaRPr>
              </a:p>
              <a:p>
                <a:endParaRPr lang="en-CA" sz="2000" i="1" kern="100" dirty="0">
                  <a:latin typeface="Cambria Math" panose="02040503050406030204" pitchFamily="18"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000" i="1" kern="100" smtClean="0">
                              <a:latin typeface="Cambria Math" panose="02040503050406030204" pitchFamily="18" charset="0"/>
                              <a:cs typeface="Times New Roman" panose="02020603050405020304" pitchFamily="18" charset="0"/>
                            </a:rPr>
                          </m:ctrlPr>
                        </m:sSubPr>
                        <m:e>
                          <m:r>
                            <a:rPr lang="en-CA" sz="2000" i="1" kern="100">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smtClean="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𝑎</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p>
              <a:p>
                <a:endParaRPr lang="en-CA" altLang="zh-CN" sz="2000" kern="100" dirty="0">
                  <a:effectLst/>
                  <a:ea typeface="DengXian" panose="02010600030101010101" pitchFamily="2" charset="-122"/>
                  <a:cs typeface="Times New Roman" panose="02020603050405020304" pitchFamily="18" charset="0"/>
                </a:endParaRPr>
              </a:p>
              <a:p>
                <a:pPr marL="890588" lvl="1" indent="-342900">
                  <a:buFont typeface="Arial" panose="020B0604020202020204" pitchFamily="34" charset="0"/>
                  <a:buChar char="•"/>
                </a:pPr>
                <a:r>
                  <a:rPr lang="zh-CN" sz="2000" kern="100" dirty="0">
                    <a:solidFill>
                      <a:schemeClr val="tx1"/>
                    </a:solidFill>
                    <a:effectLst/>
                    <a:ea typeface="DengXian" panose="02010600030101010101" pitchFamily="2" charset="-122"/>
                    <a:cs typeface="Times New Roman" panose="02020603050405020304" pitchFamily="18" charset="0"/>
                  </a:rPr>
                  <a:t>截距项</a:t>
                </a:r>
                <a14:m>
                  <m:oMath xmlns:m="http://schemas.openxmlformats.org/officeDocument/2006/math">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𝑎</m:t>
                    </m:r>
                    <m:r>
                      <a:rPr lang="zh-CN"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𝐸</m:t>
                    </m:r>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solidFill>
                              <a:schemeClr val="tx1"/>
                            </a:solidFill>
                            <a:effectLst/>
                            <a:latin typeface="Cambria Math" panose="02040503050406030204" pitchFamily="18" charset="0"/>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kern="100" dirty="0">
                    <a:solidFill>
                      <a:schemeClr val="tx1"/>
                    </a:solidFill>
                    <a:effectLst/>
                    <a:ea typeface="DengXian" panose="02010600030101010101" pitchFamily="2" charset="-122"/>
                    <a:cs typeface="Times New Roman" panose="02020603050405020304" pitchFamily="18" charset="0"/>
                  </a:rPr>
                  <a:t>是所有个体未处置潜在结果的平均值</a:t>
                </a:r>
                <a:endParaRPr lang="en-CA" altLang="zh-CN" sz="2000" kern="100" dirty="0">
                  <a:solidFill>
                    <a:schemeClr val="tx1"/>
                  </a:solidFill>
                  <a:ea typeface="DengXian" panose="02010600030101010101" pitchFamily="2" charset="-122"/>
                  <a:cs typeface="Times New Roman" panose="02020603050405020304" pitchFamily="18" charset="0"/>
                </a:endParaRPr>
              </a:p>
              <a:p>
                <a:pPr marL="890588" lvl="1" indent="-342900">
                  <a:buFont typeface="Arial" panose="020B0604020202020204" pitchFamily="34" charset="0"/>
                  <a:buChar char="•"/>
                </a:pPr>
                <a:r>
                  <a:rPr lang="zh-CN" altLang="en-US" sz="2000" kern="100" dirty="0">
                    <a:solidFill>
                      <a:schemeClr val="tx1"/>
                    </a:solidFill>
                    <a:effectLst/>
                    <a:ea typeface="DengXian" panose="02010600030101010101" pitchFamily="2" charset="-122"/>
                    <a:cs typeface="Times New Roman" panose="02020603050405020304" pitchFamily="18" charset="0"/>
                  </a:rPr>
                  <a:t>系数</a:t>
                </a:r>
                <a14:m>
                  <m:oMath xmlns:m="http://schemas.openxmlformats.org/officeDocument/2006/math">
                    <m:r>
                      <a:rPr lang="en-CA" sz="2000" b="0" i="0" smtClean="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 </m:t>
                    </m:r>
                    <m:r>
                      <a:rPr lang="en-CA" sz="2000" i="1" smtClean="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smtClean="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solidFill>
                              <a:schemeClr val="tx1"/>
                            </a:solidFill>
                            <a:effectLst/>
                            <a:latin typeface="Cambria Math" panose="02040503050406030204" pitchFamily="18" charset="0"/>
                            <a:cs typeface="Times New Roman" panose="02020603050405020304" pitchFamily="18" charset="0"/>
                          </a:rPr>
                        </m:ctrlPr>
                      </m:sSubPr>
                      <m:e>
                        <m:r>
                          <a:rPr lang="en-CA" sz="2000" i="1">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solidFill>
                              <a:schemeClr val="tx1"/>
                            </a:solidFill>
                            <a:effectLst/>
                            <a:latin typeface="Cambria Math" panose="02040503050406030204" pitchFamily="18" charset="0"/>
                            <a:cs typeface="Times New Roman" panose="02020603050405020304" pitchFamily="18" charset="0"/>
                          </a:rPr>
                        </m:ctrlPr>
                      </m:dPr>
                      <m:e>
                        <m:r>
                          <a:rPr lang="en-CA" sz="2000" i="1">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solidFill>
                              <a:schemeClr val="tx1"/>
                            </a:solidFill>
                            <a:effectLst/>
                            <a:latin typeface="Cambria Math" panose="02040503050406030204" pitchFamily="18" charset="0"/>
                            <a:cs typeface="Times New Roman" panose="02020603050405020304" pitchFamily="18" charset="0"/>
                          </a:rPr>
                        </m:ctrlPr>
                      </m:sSubPr>
                      <m:e>
                        <m:r>
                          <a:rPr lang="en-CA" sz="2000" i="1">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solidFill>
                              <a:schemeClr val="tx1"/>
                            </a:solidFill>
                            <a:effectLst/>
                            <a:latin typeface="Cambria Math" panose="02040503050406030204" pitchFamily="18" charset="0"/>
                            <a:cs typeface="Times New Roman" panose="02020603050405020304" pitchFamily="18" charset="0"/>
                          </a:rPr>
                        </m:ctrlPr>
                      </m:dPr>
                      <m:e>
                        <m:r>
                          <a:rPr lang="en-CA" sz="2000" i="1">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en-CA" sz="2000" dirty="0">
                    <a:solidFill>
                      <a:schemeClr val="tx1"/>
                    </a:solidFill>
                  </a:rPr>
                  <a:t> </a:t>
                </a:r>
                <a:r>
                  <a:rPr lang="zh-CN" altLang="en-US" sz="2000" dirty="0">
                    <a:solidFill>
                      <a:schemeClr val="tx1"/>
                    </a:solidFill>
                  </a:rPr>
                  <a:t>是个体处置效应。假设个体处置效应相同，也是平均效应</a:t>
                </a:r>
                <a:endParaRPr lang="en-US" altLang="zh-CN" sz="2000" dirty="0">
                  <a:solidFill>
                    <a:schemeClr val="tx1"/>
                  </a:solidFill>
                </a:endParaRPr>
              </a:p>
              <a:p>
                <a:pPr marL="890588" lvl="1" indent="-342900">
                  <a:buFont typeface="Arial" panose="020B0604020202020204" pitchFamily="34" charset="0"/>
                  <a:buChar char="•"/>
                </a:pPr>
                <a:r>
                  <a:rPr lang="zh-CN" altLang="en-US"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干扰项</a:t>
                </a:r>
                <a:r>
                  <a:rPr lang="zh-CN"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 </a:t>
                </a:r>
                <a14:m>
                  <m:oMath xmlns:m="http://schemas.openxmlformats.org/officeDocument/2006/math">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e>
                    </m:d>
                  </m:oMath>
                </a14:m>
                <a:r>
                  <a:rPr lang="zh-CN"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是个体</a:t>
                </a:r>
                <a14:m>
                  <m:oMath xmlns:m="http://schemas.openxmlformats.org/officeDocument/2006/math">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的</a:t>
                </a:r>
                <a14:m>
                  <m:oMath xmlns:m="http://schemas.openxmlformats.org/officeDocument/2006/math">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与平均</a:t>
                </a:r>
                <a14:m>
                  <m:oMath xmlns:m="http://schemas.openxmlformats.org/officeDocument/2006/math">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e>
                    </m:d>
                  </m:oMath>
                </a14:m>
                <a:r>
                  <a:rPr lang="zh-CN"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的差异，</a:t>
                </a:r>
                <a14:m>
                  <m:oMath xmlns:m="http://schemas.openxmlformats.org/officeDocument/2006/math">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的均值等于</a:t>
                </a:r>
                <a14:m>
                  <m:oMath xmlns:m="http://schemas.openxmlformats.org/officeDocument/2006/math">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，因为</a:t>
                </a:r>
                <a14:m>
                  <m:oMath xmlns:m="http://schemas.openxmlformats.org/officeDocument/2006/math">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e>
                        </m:d>
                      </m:e>
                    </m:d>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e>
                    </m:d>
                    <m:r>
                      <a:rPr lang="zh-CN" altLang="en-US" sz="2000" i="1" kern="100">
                        <a:solidFill>
                          <a:schemeClr val="tx1"/>
                        </a:solidFill>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F05FB3BB-E688-42CE-A718-F7A8F8F96DAC}"/>
                  </a:ext>
                </a:extLst>
              </p:cNvPr>
              <p:cNvSpPr>
                <a:spLocks noGrp="1" noRot="1" noChangeAspect="1" noMove="1" noResize="1" noEditPoints="1" noAdjustHandles="1" noChangeArrowheads="1" noChangeShapeType="1" noTextEdit="1"/>
              </p:cNvSpPr>
              <p:nvPr>
                <p:ph type="body" idx="1"/>
              </p:nvPr>
            </p:nvSpPr>
            <p:spPr>
              <a:blipFill>
                <a:blip r:embed="rId3"/>
                <a:stretch>
                  <a:fillRect l="-280" r="-33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1C1A91C-A424-4BB1-A5CB-0A903F7903FA}"/>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7099374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14A9F-3080-4157-A654-81DF488B5E5A}"/>
              </a:ext>
            </a:extLst>
          </p:cNvPr>
          <p:cNvSpPr>
            <a:spLocks noGrp="1"/>
          </p:cNvSpPr>
          <p:nvPr>
            <p:ph type="title"/>
          </p:nvPr>
        </p:nvSpPr>
        <p:spPr/>
        <p:txBody>
          <a:bodyPr/>
          <a:lstStyle/>
          <a:p>
            <a:r>
              <a:rPr lang="zh-CN" altLang="en-US" dirty="0"/>
              <a:t>回归和处置效应</a:t>
            </a:r>
            <a:endParaRPr lang="en-CA" dirty="0"/>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C1AE76BD-D593-4BCF-842E-601A7563B3DB}"/>
                  </a:ext>
                </a:extLst>
              </p:cNvPr>
              <p:cNvSpPr>
                <a:spLocks noGrp="1"/>
              </p:cNvSpPr>
              <p:nvPr>
                <p:ph type="body" idx="1"/>
              </p:nvPr>
            </p:nvSpPr>
            <p:spPr>
              <a:xfrm>
                <a:off x="304801" y="1066800"/>
                <a:ext cx="11462325" cy="5221061"/>
              </a:xfrm>
            </p:spPr>
            <p:txBody>
              <a:bodyPr/>
              <a:lstStyle/>
              <a:p>
                <a:endParaRPr lang="en-CA" sz="2000" kern="100" dirty="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我们知道将</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对</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进行</a:t>
                </a:r>
                <a:r>
                  <a:rPr lang="zh-CN" altLang="en-US" sz="2000" kern="100" dirty="0">
                    <a:effectLst/>
                    <a:latin typeface="Calibri" panose="020F0502020204030204" pitchFamily="34" charset="0"/>
                    <a:ea typeface="DengXian" panose="02010600030101010101" pitchFamily="2" charset="-122"/>
                    <a:cs typeface="Times New Roman" panose="02020603050405020304" pitchFamily="18" charset="0"/>
                  </a:rPr>
                  <a:t>回归</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得到的是线性条件期望函数</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zh-CN" altLang="en-US" sz="2000" i="1" kern="100">
                        <a:latin typeface="Cambria Math" panose="02040503050406030204" pitchFamily="18" charset="0"/>
                        <a:ea typeface="DengXian" panose="02010600030101010101" pitchFamily="2" charset="-122"/>
                        <a:cs typeface="Times New Roman" panose="02020603050405020304" pitchFamily="18" charset="0"/>
                      </a:rPr>
                      <m:t>：</m:t>
                    </m:r>
                  </m:oMath>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begChr m:val="|"/>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𝑎</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m:oMathPara>
                </a14:m>
                <a:endParaRPr lang="en-CA" sz="2000" dirty="0"/>
              </a:p>
              <a:p>
                <a:endParaRPr lang="en-CA" sz="2000" dirty="0"/>
              </a:p>
              <a:p>
                <a:pPr marL="285750" indent="-285750" algn="just">
                  <a:lnSpc>
                    <a:spcPct val="150000"/>
                  </a:lnSpc>
                  <a:spcAft>
                    <a:spcPts val="0"/>
                  </a:spcAft>
                  <a:buFont typeface="Arial" panose="020B0604020202020204" pitchFamily="34" charset="0"/>
                  <a:buChar char="•"/>
                  <a:tabLst>
                    <a:tab pos="5581015" algn="l"/>
                  </a:tabLs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可见回归得到的条件期望函数</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的系数是否等于处置</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，取决于</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。如果</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存在线性关系：</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p>
              <a:p>
                <a:pPr indent="360363"/>
                <a:r>
                  <a:rPr lang="zh-CN" altLang="en-US" sz="2000" kern="100" dirty="0">
                    <a:effectLst/>
                    <a:latin typeface="Cambria Math" panose="02040503050406030204" pitchFamily="18" charset="0"/>
                    <a:ea typeface="DengXian" panose="02010600030101010101" pitchFamily="2" charset="-122"/>
                    <a:cs typeface="Times New Roman" panose="02020603050405020304" pitchFamily="18" charset="0"/>
                  </a:rPr>
                  <a:t>造成：</a:t>
                </a:r>
                <a:endParaRPr lang="en-CA" sz="2000" kern="100" dirty="0">
                  <a:effectLst/>
                  <a:latin typeface="Cambria Math" panose="02040503050406030204" pitchFamily="18"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000" i="1" kern="100" smtClean="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beg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𝑎</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e>
                      </m:d>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altLang="zh-CN" sz="2000" kern="1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sz="2000" kern="100" dirty="0">
                    <a:effectLst/>
                    <a:ea typeface="DengXian" panose="02010600030101010101" pitchFamily="2" charset="-122"/>
                    <a:cs typeface="Times New Roman" panose="02020603050405020304" pitchFamily="18" charset="0"/>
                  </a:rPr>
                  <a:t>在这种情况下，回归得到的条件期望函数</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ea typeface="DengXian" panose="02010600030101010101" pitchFamily="2" charset="-122"/>
                    <a:cs typeface="Times New Roman" panose="02020603050405020304" pitchFamily="18" charset="0"/>
                  </a:rPr>
                  <a:t>的系数</a:t>
                </a:r>
                <a14:m>
                  <m:oMath xmlns:m="http://schemas.openxmlformats.org/officeDocument/2006/math">
                    <m:r>
                      <a:rPr lang="zh-CN" sz="2000" kern="100">
                        <a:effectLst/>
                        <a:latin typeface="Cambria Math" panose="02040503050406030204" pitchFamily="18" charset="0"/>
                        <a:ea typeface="DengXian" panose="02010600030101010101" pitchFamily="2" charset="-122"/>
                        <a:cs typeface="Times New Roman" panose="02020603050405020304" pitchFamily="18" charset="0"/>
                      </a:rPr>
                      <m:t>是</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kern="100" dirty="0">
                    <a:effectLst/>
                    <a:ea typeface="DengXian" panose="02010600030101010101" pitchFamily="2" charset="-122"/>
                    <a:cs typeface="Times New Roman" panose="02020603050405020304" pitchFamily="18" charset="0"/>
                  </a:rPr>
                  <a:t>，并不等于</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oMath>
                </a14:m>
                <a:r>
                  <a:rPr lang="zh-CN" sz="2000" kern="100" dirty="0">
                    <a:effectLst/>
                    <a:ea typeface="DengXian" panose="02010600030101010101" pitchFamily="2" charset="-122"/>
                    <a:cs typeface="Times New Roman" panose="02020603050405020304" pitchFamily="18" charset="0"/>
                  </a:rPr>
                  <a:t>。</a:t>
                </a:r>
                <a:endParaRPr lang="en-CA" sz="2000" dirty="0"/>
              </a:p>
            </p:txBody>
          </p:sp>
        </mc:Choice>
        <mc:Fallback>
          <p:sp>
            <p:nvSpPr>
              <p:cNvPr id="3" name="Text Placeholder 2">
                <a:extLst>
                  <a:ext uri="{FF2B5EF4-FFF2-40B4-BE49-F238E27FC236}">
                    <a16:creationId xmlns:a16="http://schemas.microsoft.com/office/drawing/2014/main" id="{C1AE76BD-D593-4BCF-842E-601A7563B3DB}"/>
                  </a:ext>
                </a:extLst>
              </p:cNvPr>
              <p:cNvSpPr>
                <a:spLocks noGrp="1" noRot="1" noChangeAspect="1" noMove="1" noResize="1" noEditPoints="1" noAdjustHandles="1" noChangeArrowheads="1" noChangeShapeType="1" noTextEdit="1"/>
              </p:cNvSpPr>
              <p:nvPr>
                <p:ph type="body" idx="1"/>
              </p:nvPr>
            </p:nvSpPr>
            <p:spPr>
              <a:xfrm>
                <a:off x="304801" y="1066800"/>
                <a:ext cx="11462325" cy="5221061"/>
              </a:xfrm>
              <a:blipFill>
                <a:blip r:embed="rId2"/>
                <a:stretch>
                  <a:fillRect l="-266" r="-276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7C8D1B6-1955-43CB-9DCF-13817A900A56}"/>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430789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C037E-886B-4F0D-A36D-F613CCD3FB6F}"/>
              </a:ext>
            </a:extLst>
          </p:cNvPr>
          <p:cNvSpPr>
            <a:spLocks noGrp="1"/>
          </p:cNvSpPr>
          <p:nvPr>
            <p:ph type="title"/>
          </p:nvPr>
        </p:nvSpPr>
        <p:spPr/>
        <p:txBody>
          <a:bodyPr/>
          <a:lstStyle/>
          <a:p>
            <a:r>
              <a:rPr lang="zh-CN" altLang="en-US" dirty="0"/>
              <a:t>回归和处置效应</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465E0312-447C-4807-AC23-179F123E79DE}"/>
                  </a:ext>
                </a:extLst>
              </p:cNvPr>
              <p:cNvSpPr>
                <a:spLocks noGrp="1"/>
              </p:cNvSpPr>
              <p:nvPr>
                <p:ph type="body" idx="1"/>
              </p:nvPr>
            </p:nvSpPr>
            <p:spPr>
              <a:xfrm>
                <a:off x="508000" y="1066800"/>
                <a:ext cx="11277600" cy="5221061"/>
              </a:xfrm>
            </p:spPr>
            <p:txBody>
              <a:bodyPr/>
              <a:lstStyle/>
              <a:p>
                <a:pPr marL="285750" indent="-285750" algn="just">
                  <a:spcBef>
                    <a:spcPts val="0"/>
                  </a:spcBef>
                  <a:spcAft>
                    <a:spcPts val="0"/>
                  </a:spcAft>
                  <a:buFont typeface="Arial" panose="020B0604020202020204" pitchFamily="34" charset="0"/>
                  <a:buChar char="•"/>
                  <a:tabLst>
                    <a:tab pos="5581015" algn="l"/>
                  </a:tabLs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可见如果</a:t>
                </a:r>
                <a:r>
                  <a:rPr lang="zh-CN" sz="2000" dirty="0">
                    <a:effectLst/>
                    <a:latin typeface="Calibri" panose="020F0502020204030204" pitchFamily="34" charset="0"/>
                    <a:ea typeface="DengXian" panose="02010600030101010101" pitchFamily="2" charset="-122"/>
                    <a:cs typeface="Times New Roman" panose="02020603050405020304" pitchFamily="18" charset="0"/>
                  </a:rPr>
                  <a:t>回归</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得到的</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系数要等于处置效应系数</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，需要的条件是</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，即</a:t>
                </a:r>
                <a:r>
                  <a:rPr lang="zh-CN" sz="2000" dirty="0">
                    <a:effectLst/>
                    <a:latin typeface="Calibri" panose="020F0502020204030204" pitchFamily="34" charset="0"/>
                    <a:ea typeface="DengXian" panose="02010600030101010101" pitchFamily="2" charset="-122"/>
                    <a:cs typeface="Times New Roman" panose="02020603050405020304" pitchFamily="18" charset="0"/>
                  </a:rPr>
                  <a:t>干扰项必须满足均值独立于处置变量：</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oMath>
                  </m:oMathPara>
                </a14:m>
                <a:endParaRPr lang="en-CA" sz="2000" dirty="0"/>
              </a:p>
              <a:p>
                <a:pPr indent="360363" algn="just">
                  <a:spcBef>
                    <a:spcPts val="0"/>
                  </a:spcBef>
                  <a:spcAft>
                    <a:spcPts val="0"/>
                  </a:spcAft>
                  <a:tabLst>
                    <a:tab pos="5581015" algn="l"/>
                  </a:tabLs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换而言之，</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的均值不随着</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改变</a:t>
                </a:r>
                <a:r>
                  <a:rPr lang="en-CA" sz="2000" kern="1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oMath>
                  </m:oMathPara>
                </a14:m>
                <a:endParaRPr lang="en-CA" sz="2000" dirty="0"/>
              </a:p>
              <a:p>
                <a:pPr>
                  <a:spcBef>
                    <a:spcPts val="0"/>
                  </a:spcBef>
                </a:pPr>
                <a:endParaRPr lang="en-CA" sz="2000" dirty="0"/>
              </a:p>
              <a:p>
                <a:pPr indent="360363" algn="just">
                  <a:spcBef>
                    <a:spcPts val="0"/>
                  </a:spcBef>
                  <a:spcAft>
                    <a:spcPts val="0"/>
                  </a:spcAft>
                  <a:tabLst>
                    <a:tab pos="5581015" algn="l"/>
                  </a:tabLs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将</a:t>
                </a:r>
                <a:r>
                  <a:rPr lang="zh-CN" sz="2000" dirty="0">
                    <a:effectLst/>
                    <a:latin typeface="Calibri" panose="020F0502020204030204" pitchFamily="34" charset="0"/>
                    <a:ea typeface="DengXian" panose="02010600030101010101" pitchFamily="2" charset="-122"/>
                    <a:cs typeface="Times New Roman" panose="02020603050405020304" pitchFamily="18" charset="0"/>
                  </a:rPr>
                  <a:t> </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代入，可得：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spcBef>
                    <a:spcPts val="0"/>
                  </a:spcBef>
                  <a:spcAft>
                    <a:spcPts val="0"/>
                  </a:spcAft>
                  <a:tabLst>
                    <a:tab pos="5581015" algn="l"/>
                  </a:tabLs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60363" algn="just">
                  <a:spcBef>
                    <a:spcPts val="0"/>
                  </a:spcBef>
                  <a:spcAft>
                    <a:spcPts val="0"/>
                  </a:spcAf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因为</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是个固定值，和</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无关，因此上式等价于：</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oMath>
                  </m:oMathPara>
                </a14:m>
                <a:endParaRPr lang="en-CA" sz="2000" dirty="0"/>
              </a:p>
              <a:p>
                <a:pPr marL="285750" indent="-285750">
                  <a:spcBef>
                    <a:spcPts val="0"/>
                  </a:spcBef>
                  <a:buFont typeface="Arial" panose="020B0604020202020204" pitchFamily="34" charset="0"/>
                  <a:buChar char="•"/>
                </a:pPr>
                <a:endParaRPr lang="en-CA" altLang="zh-CN" sz="1800" b="1" dirty="0">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buFont typeface="Arial" panose="020B0604020202020204" pitchFamily="34" charset="0"/>
                  <a:buChar char="•"/>
                </a:pPr>
                <a:endParaRPr lang="en-CA" altLang="zh-CN" sz="1800" b="1"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buFont typeface="Arial" panose="020B0604020202020204" pitchFamily="34" charset="0"/>
                  <a:buChar char="•"/>
                </a:pPr>
                <a:endParaRPr lang="en-CA" altLang="zh-CN" sz="1800" b="1" dirty="0">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buFont typeface="Arial" panose="020B0604020202020204" pitchFamily="34" charset="0"/>
                  <a:buChar char="•"/>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可见通过回归得到的回归函数</a:t>
                </a:r>
                <a14:m>
                  <m:oMath xmlns:m="http://schemas.openxmlformats.org/officeDocument/2006/math">
                    <m:sSub>
                      <m:sSubPr>
                        <m:ctrlPr>
                          <a:rPr lang="en-CA" sz="2000" b="1" i="1" kern="100">
                            <a:effectLst/>
                            <a:latin typeface="Cambria Math" panose="02040503050406030204" pitchFamily="18" charset="0"/>
                            <a:cs typeface="Times New Roman" panose="02020603050405020304" pitchFamily="18" charset="0"/>
                          </a:rPr>
                        </m:ctrlPr>
                      </m:sSubPr>
                      <m:e>
                        <m: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t>𝑬</m:t>
                        </m:r>
                        <m: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d>
                      <m:dPr>
                        <m:begChr m:val="|"/>
                        <m:ctrlPr>
                          <a:rPr lang="en-CA" sz="2000" b="1" i="1" kern="100">
                            <a:effectLst/>
                            <a:latin typeface="Cambria Math" panose="02040503050406030204" pitchFamily="18" charset="0"/>
                            <a:cs typeface="Times New Roman" panose="02020603050405020304" pitchFamily="18" charset="0"/>
                          </a:rPr>
                        </m:ctrlPr>
                      </m:dPr>
                      <m:e>
                        <m:sSub>
                          <m:sSubPr>
                            <m:ctrlPr>
                              <a:rPr lang="en-CA" sz="2000" b="1" i="1" kern="100">
                                <a:effectLst/>
                                <a:latin typeface="Cambria Math" panose="02040503050406030204" pitchFamily="18" charset="0"/>
                                <a:cs typeface="Times New Roman" panose="02020603050405020304" pitchFamily="18" charset="0"/>
                              </a:rPr>
                            </m:ctrlPr>
                          </m:sSubPr>
                          <m:e>
                            <m: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e>
                    </m:d>
                  </m:oMath>
                </a14:m>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的处置变量</a:t>
                </a:r>
                <a14:m>
                  <m:oMath xmlns:m="http://schemas.openxmlformats.org/officeDocument/2006/math">
                    <m:sSub>
                      <m:sSubPr>
                        <m:ctrlPr>
                          <a:rPr lang="en-CA" sz="2000" b="1" i="1" kern="100">
                            <a:effectLst/>
                            <a:latin typeface="Cambria Math" panose="02040503050406030204" pitchFamily="18" charset="0"/>
                            <a:cs typeface="Times New Roman" panose="02020603050405020304" pitchFamily="18" charset="0"/>
                          </a:rPr>
                        </m:ctrlPr>
                      </m:sSubPr>
                      <m:e>
                        <m: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oMath>
                </a14:m>
                <a:r>
                  <a:rPr lang="zh-CN" sz="2000" b="1" dirty="0">
                    <a:effectLst/>
                    <a:latin typeface="Calibri" panose="020F0502020204030204" pitchFamily="34" charset="0"/>
                    <a:ea typeface="DengXian" panose="02010600030101010101" pitchFamily="2" charset="-122"/>
                    <a:cs typeface="Times New Roman" panose="02020603050405020304" pitchFamily="18" charset="0"/>
                  </a:rPr>
                  <a:t>的系数如果要反映处置效应，需要满足干扰项均值独立</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rPr>
                        </m:ctrlPr>
                      </m:dPr>
                      <m:e>
                        <m:sSub>
                          <m:sSubPr>
                            <m:ctrlPr>
                              <a:rPr lang="en-CA" sz="2000" b="1" i="1">
                                <a:effectLst/>
                                <a:latin typeface="Cambria Math" panose="020405030504060302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𝒖</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e>
                        <m:sSub>
                          <m:sSubPr>
                            <m:ctrlPr>
                              <a:rPr lang="en-CA" sz="2000" b="1" i="1">
                                <a:effectLst/>
                                <a:latin typeface="Cambria Math" panose="020405030504060302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𝟏</m:t>
                        </m:r>
                      </m:e>
                    </m:d>
                    <m:r>
                      <a:rPr lang="en-CA" sz="2000" b="1"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rPr>
                        </m:ctrlPr>
                      </m:dPr>
                      <m:e>
                        <m:sSub>
                          <m:sSubPr>
                            <m:ctrlPr>
                              <a:rPr lang="en-CA" sz="2000" b="1" i="1">
                                <a:effectLst/>
                                <a:latin typeface="Cambria Math" panose="020405030504060302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𝒖</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e>
                        <m:sSub>
                          <m:sSubPr>
                            <m:ctrlPr>
                              <a:rPr lang="en-CA" sz="2000" b="1" i="1">
                                <a:effectLst/>
                                <a:latin typeface="Cambria Math" panose="020405030504060302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oMath>
                </a14:m>
                <a:r>
                  <a:rPr lang="zh-CN" sz="2000" b="1" dirty="0">
                    <a:effectLst/>
                    <a:latin typeface="Calibri" panose="020F0502020204030204" pitchFamily="34" charset="0"/>
                    <a:ea typeface="DengXian" panose="02010600030101010101" pitchFamily="2" charset="-122"/>
                    <a:cs typeface="Times New Roman" panose="02020603050405020304" pitchFamily="18" charset="0"/>
                  </a:rPr>
                  <a:t>的条件，其本质上等同于未处置潜在结果均值独立</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rPr>
                        </m:ctrlPr>
                      </m:dPr>
                      <m:e>
                        <m:sSub>
                          <m:sSubPr>
                            <m:ctrlPr>
                              <a:rPr lang="en-CA" sz="2000" b="1" i="1">
                                <a:effectLst/>
                                <a:latin typeface="Cambria Math" panose="020405030504060302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e>
                      <m:e>
                        <m:sSub>
                          <m:sSubPr>
                            <m:ctrlPr>
                              <a:rPr lang="en-CA" sz="2000" b="1" i="1">
                                <a:effectLst/>
                                <a:latin typeface="Cambria Math" panose="020405030504060302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𝟏</m:t>
                        </m:r>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rPr>
                        </m:ctrlPr>
                      </m:dPr>
                      <m:e>
                        <m:sSub>
                          <m:sSubPr>
                            <m:ctrlPr>
                              <a:rPr lang="en-CA" sz="2000" b="1" i="1">
                                <a:effectLst/>
                                <a:latin typeface="Cambria Math" panose="020405030504060302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e>
                      <m:e>
                        <m:sSub>
                          <m:sSubPr>
                            <m:ctrlPr>
                              <a:rPr lang="en-CA" sz="2000" b="1" i="1">
                                <a:effectLst/>
                                <a:latin typeface="Cambria Math" panose="020405030504060302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p>
            </p:txBody>
          </p:sp>
        </mc:Choice>
        <mc:Fallback xmlns="">
          <p:sp>
            <p:nvSpPr>
              <p:cNvPr id="3" name="Text Placeholder 2">
                <a:extLst>
                  <a:ext uri="{FF2B5EF4-FFF2-40B4-BE49-F238E27FC236}">
                    <a16:creationId xmlns:a16="http://schemas.microsoft.com/office/drawing/2014/main" id="{465E0312-447C-4807-AC23-179F123E79DE}"/>
                  </a:ext>
                </a:extLst>
              </p:cNvPr>
              <p:cNvSpPr>
                <a:spLocks noGrp="1" noRot="1" noChangeAspect="1" noMove="1" noResize="1" noEditPoints="1" noAdjustHandles="1" noChangeArrowheads="1" noChangeShapeType="1" noTextEdit="1"/>
              </p:cNvSpPr>
              <p:nvPr>
                <p:ph type="body" idx="1"/>
              </p:nvPr>
            </p:nvSpPr>
            <p:spPr>
              <a:xfrm>
                <a:off x="508000" y="1066800"/>
                <a:ext cx="11277600" cy="5221061"/>
              </a:xfrm>
              <a:blipFill>
                <a:blip r:embed="rId2"/>
                <a:stretch>
                  <a:fillRect l="-270" t="-584" r="-59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79CD5AE-194C-4C03-A650-03F1FA28DAB3}"/>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6272026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CA6A2-211A-4B99-AA38-23549CC405EB}"/>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回归方法和控制变量</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8305C21-EB17-407B-8C20-9F8177FCECFF}"/>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如果处置组和控制组的平均未处置潜在结果有差异</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，我们首先要了解造成差异的原因。</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假设个体的潜在未处置结果</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是个体未处置时可观测特征和不可观测特征的线性函数，即：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p>
              <a:p>
                <a:pPr marL="285750" indent="-285750" algn="just">
                  <a:lnSpc>
                    <a:spcPct val="150000"/>
                  </a:lnSpc>
                  <a:spcAft>
                    <a:spcPts val="0"/>
                  </a:spcAft>
                  <a:buFont typeface="Arial" panose="020B0604020202020204" pitchFamily="34" charset="0"/>
                  <a:buChar char="•"/>
                  <a:tabLst>
                    <a:tab pos="5490845" algn="l"/>
                  </a:tabLst>
                </a:pPr>
                <a:r>
                  <a:rPr lang="zh-CN" altLang="en-US" sz="2000" kern="100" dirty="0">
                    <a:effectLst/>
                    <a:latin typeface="Cambria Math" panose="02040503050406030204" pitchFamily="18" charset="0"/>
                    <a:ea typeface="DengXian" panose="02010600030101010101" pitchFamily="2" charset="-122"/>
                    <a:cs typeface="Times New Roman" panose="02020603050405020304" pitchFamily="18" charset="0"/>
                  </a:rPr>
                  <a:t>可得：</a:t>
                </a:r>
                <a:endParaRPr lang="en-CA" sz="2000"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gn="ctr">
                  <a:lnSpc>
                    <a:spcPct val="150000"/>
                  </a:lnSpc>
                  <a:spcAft>
                    <a:spcPts val="0"/>
                  </a:spcAft>
                  <a:tabLst>
                    <a:tab pos="5490845" algn="l"/>
                  </a:tabLst>
                </a:pPr>
                <a14:m>
                  <m:oMath xmlns:m="http://schemas.openxmlformats.org/officeDocument/2006/math">
                    <m:sSub>
                      <m:sSubPr>
                        <m:ctrlPr>
                          <a:rPr lang="en-CA" sz="2000" i="1" kern="100" smtClean="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oMath>
                </a14:m>
                <a:r>
                  <a:rPr lang="en-CA" sz="20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539750" algn="ctr">
                  <a:lnSpc>
                    <a:spcPct val="150000"/>
                  </a:lnSpc>
                  <a:spcAft>
                    <a:spcPts val="0"/>
                  </a:spcAft>
                  <a:tabLst>
                    <a:tab pos="5213350" algn="l"/>
                    <a:tab pos="5490845" algn="l"/>
                    <a:tab pos="5581015" algn="l"/>
                  </a:tabLst>
                </a:pP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e>
                        </m:groupChr>
                      </m:e>
                      <m:lim>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lim>
                    </m:limLow>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en-CA" sz="20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p>
            </p:txBody>
          </p:sp>
        </mc:Choice>
        <mc:Fallback xmlns="">
          <p:sp>
            <p:nvSpPr>
              <p:cNvPr id="3" name="Text Placeholder 2">
                <a:extLst>
                  <a:ext uri="{FF2B5EF4-FFF2-40B4-BE49-F238E27FC236}">
                    <a16:creationId xmlns:a16="http://schemas.microsoft.com/office/drawing/2014/main" id="{08305C21-EB17-407B-8C20-9F8177FCECFF}"/>
                  </a:ext>
                </a:extLst>
              </p:cNvPr>
              <p:cNvSpPr>
                <a:spLocks noGrp="1" noRot="1" noChangeAspect="1" noMove="1" noResize="1" noEditPoints="1" noAdjustHandles="1" noChangeArrowheads="1" noChangeShapeType="1" noTextEdit="1"/>
              </p:cNvSpPr>
              <p:nvPr>
                <p:ph type="body" idx="1"/>
              </p:nvPr>
            </p:nvSpPr>
            <p:spPr>
              <a:blipFill>
                <a:blip r:embed="rId2"/>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90EFEDA-8D91-4DAC-865C-CC3DDA2B589B}"/>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9473285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8ECF7-DA5A-40A5-82C6-7F96856ED434}"/>
              </a:ext>
            </a:extLst>
          </p:cNvPr>
          <p:cNvSpPr>
            <a:spLocks noGrp="1"/>
          </p:cNvSpPr>
          <p:nvPr>
            <p:ph type="title"/>
          </p:nvPr>
        </p:nvSpPr>
        <p:spPr/>
        <p:txBody>
          <a:bodyPr/>
          <a:lstStyle/>
          <a:p>
            <a:r>
              <a:rPr lang="zh-CN" dirty="0">
                <a:effectLst/>
                <a:ea typeface="DengXian" panose="02010600030101010101" pitchFamily="2" charset="-122"/>
                <a:cs typeface="Times New Roman" panose="02020603050405020304" pitchFamily="18" charset="0"/>
              </a:rPr>
              <a:t>干扰项均值条件独立</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B5CEB362-23B0-4017-8B57-934D3EB49B00}"/>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altLang="en-US" sz="2000" dirty="0">
                    <a:effectLst/>
                    <a:latin typeface="Calibri" panose="020F0502020204030204" pitchFamily="34" charset="0"/>
                    <a:ea typeface="DengXian" panose="02010600030101010101" pitchFamily="2" charset="-122"/>
                    <a:cs typeface="Times New Roman" panose="02020603050405020304" pitchFamily="18" charset="0"/>
                  </a:rPr>
                  <a:t>上</a:t>
                </a:r>
                <a:r>
                  <a:rPr lang="zh-CN" sz="2000" dirty="0">
                    <a:effectLst/>
                    <a:latin typeface="Calibri" panose="020F0502020204030204" pitchFamily="34" charset="0"/>
                    <a:ea typeface="DengXian" panose="02010600030101010101" pitchFamily="2" charset="-122"/>
                    <a:cs typeface="Times New Roman" panose="02020603050405020304" pitchFamily="18" charset="0"/>
                  </a:rPr>
                  <a:t>式描述了观测结果、处置状态、观测特征和不可观测特征的关系。如果将</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对</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进行回归，</a:t>
                </a:r>
                <a:r>
                  <a:rPr lang="zh-CN" sz="2000" dirty="0">
                    <a:effectLst/>
                    <a:latin typeface="Calibri" panose="020F0502020204030204" pitchFamily="34" charset="0"/>
                    <a:ea typeface="DengXian" panose="02010600030101010101" pitchFamily="2" charset="-122"/>
                    <a:cs typeface="Times New Roman" panose="02020603050405020304" pitchFamily="18" charset="0"/>
                  </a:rPr>
                  <a:t>得到的条件期望函数</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等于</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cs typeface="Times New Roman" panose="02020603050405020304" pitchFamily="18" charset="0"/>
                            </a:rPr>
                          </m:ctrlPr>
                        </m:d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m:oMathPara>
                </a14:m>
                <a:endParaRPr lang="en-CA" sz="2000" dirty="0"/>
              </a:p>
              <a:p>
                <a:endParaRPr lang="en-CA" sz="2000" dirty="0"/>
              </a:p>
              <a:p>
                <a:pPr marL="285750" indent="-285750">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回归得到的条件期望</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 </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中</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的系数是否等于</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，取决于</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如果干扰项</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以及</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存在线性关系：</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altLang="zh-CN" sz="2000" dirty="0">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altLang="en-US" sz="2000" dirty="0">
                    <a:effectLst/>
                    <a:latin typeface="Cambria Math" panose="02040503050406030204" pitchFamily="18" charset="0"/>
                    <a:ea typeface="DengXian" panose="02010600030101010101" pitchFamily="2" charset="-122"/>
                    <a:cs typeface="Times New Roman" panose="02020603050405020304" pitchFamily="18" charset="0"/>
                  </a:rPr>
                  <a:t>代入</a:t>
                </a:r>
                <a14:m>
                  <m:oMath xmlns:m="http://schemas.openxmlformats.org/officeDocument/2006/math">
                    <m:r>
                      <a:rPr lang="zh-CN" altLang="en-US" sz="2000" i="0">
                        <a:latin typeface="Cambria Math" panose="02040503050406030204" pitchFamily="18" charset="0"/>
                        <a:ea typeface="DengXian" panose="02010600030101010101" pitchFamily="2" charset="-122"/>
                        <a:cs typeface="Times New Roman" panose="02020603050405020304" pitchFamily="18" charset="0"/>
                      </a:rPr>
                      <m:t>，</m:t>
                    </m:r>
                  </m:oMath>
                </a14:m>
                <a:r>
                  <a:rPr lang="zh-CN" altLang="en-US" sz="2000" dirty="0">
                    <a:effectLst/>
                    <a:latin typeface="Cambria Math" panose="02040503050406030204" pitchFamily="18" charset="0"/>
                    <a:ea typeface="DengXian" panose="02010600030101010101" pitchFamily="2" charset="-122"/>
                    <a:cs typeface="Times New Roman" panose="02020603050405020304" pitchFamily="18" charset="0"/>
                  </a:rPr>
                  <a:t>得到</a:t>
                </a:r>
                <a:endParaRPr lang="en-CA" sz="2000" dirty="0">
                  <a:effectLst/>
                  <a:latin typeface="Cambria Math" panose="02040503050406030204" pitchFamily="18" charset="0"/>
                  <a:ea typeface="DengXian" panose="02010600030101010101" pitchFamily="2" charset="-122"/>
                  <a:cs typeface="Times New Roman" panose="02020603050405020304" pitchFamily="18" charset="0"/>
                </a:endParaRPr>
              </a:p>
              <a:p>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m:rPr>
                          <m:aln/>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a:effectLst/>
                              <a:latin typeface="Cambria Math" panose="02040503050406030204" pitchFamily="18" charset="0"/>
                            </a:rPr>
                          </m:ctrlPr>
                        </m:d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e>
                      </m:d>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B5CEB362-23B0-4017-8B57-934D3EB49B00}"/>
                  </a:ext>
                </a:extLst>
              </p:cNvPr>
              <p:cNvSpPr>
                <a:spLocks noGrp="1" noRot="1" noChangeAspect="1" noMove="1" noResize="1" noEditPoints="1" noAdjustHandles="1" noChangeArrowheads="1" noChangeShapeType="1" noTextEdit="1"/>
              </p:cNvSpPr>
              <p:nvPr>
                <p:ph type="body" idx="1"/>
              </p:nvPr>
            </p:nvSpPr>
            <p:spPr>
              <a:blipFill>
                <a:blip r:embed="rId2"/>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C245179-83A0-47B8-93FB-736856C8B92F}"/>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7387454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32C16-A150-4FEC-8E55-542C8ADEE264}"/>
              </a:ext>
            </a:extLst>
          </p:cNvPr>
          <p:cNvSpPr>
            <a:spLocks noGrp="1"/>
          </p:cNvSpPr>
          <p:nvPr>
            <p:ph type="title"/>
          </p:nvPr>
        </p:nvSpPr>
        <p:spPr/>
        <p:txBody>
          <a:bodyPr/>
          <a:lstStyle/>
          <a:p>
            <a:r>
              <a:rPr lang="zh-CN" dirty="0">
                <a:effectLst/>
                <a:ea typeface="DengXian" panose="02010600030101010101" pitchFamily="2" charset="-122"/>
                <a:cs typeface="Times New Roman" panose="02020603050405020304" pitchFamily="18" charset="0"/>
              </a:rPr>
              <a:t>干扰项均值条件独立</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951244A3-D5DA-4869-BD95-2EB6DB584A54}"/>
                  </a:ext>
                </a:extLst>
              </p:cNvPr>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m:rPr>
                          <m:aln/>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a:effectLst/>
                              <a:latin typeface="Cambria Math" panose="02040503050406030204" pitchFamily="18" charset="0"/>
                            </a:rPr>
                          </m:ctrlPr>
                        </m:d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e>
                      </m:d>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p>
              <a:p>
                <a:endParaRPr lang="en-CA" sz="2000" dirty="0"/>
              </a:p>
              <a:p>
                <a:pPr marL="285750" indent="-285750" algn="just">
                  <a:lnSpc>
                    <a:spcPct val="150000"/>
                  </a:lnSpc>
                  <a:spcAft>
                    <a:spcPts val="0"/>
                  </a:spcAft>
                  <a:buFont typeface="Arial" panose="020B0604020202020204" pitchFamily="34" charset="0"/>
                  <a:buChar char="•"/>
                  <a:tabLst>
                    <a:tab pos="5490845" algn="l"/>
                  </a:tabLs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在这种情况下，条件期望函数</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的系数是</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。可见要使得回归得到</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系数等于处置效应</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，需要的条件是</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a:t>
                </a:r>
                <a:r>
                  <a:rPr lang="zh-CN" sz="2000" dirty="0">
                    <a:effectLst/>
                    <a:latin typeface="Calibri" panose="020F0502020204030204" pitchFamily="34" charset="0"/>
                    <a:ea typeface="DengXian" panose="02010600030101010101" pitchFamily="2" charset="-122"/>
                    <a:cs typeface="Times New Roman" panose="02020603050405020304" pitchFamily="18" charset="0"/>
                  </a:rPr>
                  <a:t>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这意味着干扰项</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的条件均值与处置变量无关，换言之，对于给定</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的处置组和控制组，它们的干扰项平均值相同，即：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p>
              <a:p>
                <a:pPr marL="342900" indent="-342900">
                  <a:buFont typeface="Arial" panose="020B0604020202020204" pitchFamily="34" charset="0"/>
                  <a:buChar char="•"/>
                </a:pPr>
                <a:endParaRPr lang="en-CA" sz="2000" dirty="0"/>
              </a:p>
              <a:p>
                <a:pPr marL="342900" indent="-342900">
                  <a:buFont typeface="Arial" panose="020B0604020202020204" pitchFamily="34" charset="0"/>
                  <a:buChar char="•"/>
                </a:pPr>
                <a:r>
                  <a:rPr lang="zh-CN" altLang="en-US" sz="2000" dirty="0">
                    <a:effectLst/>
                    <a:latin typeface="Cambria Math" panose="02040503050406030204" pitchFamily="18" charset="0"/>
                    <a:ea typeface="DengXian" panose="02010600030101010101" pitchFamily="2" charset="-122"/>
                    <a:cs typeface="Times New Roman" panose="02020603050405020304" pitchFamily="18" charset="0"/>
                  </a:rPr>
                  <a:t>得到</a:t>
                </a:r>
                <a:endParaRPr lang="en-CA" sz="2000" dirty="0">
                  <a:effectLst/>
                  <a:latin typeface="Cambria Math" panose="02040503050406030204" pitchFamily="18"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m:rPr>
                          <m:aln/>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a:effectLst/>
                              <a:latin typeface="Cambria Math" panose="02040503050406030204" pitchFamily="18" charset="0"/>
                            </a:rPr>
                          </m:ctrlPr>
                        </m:d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kern="100">
                          <a:latin typeface="Cambria Math" panose="02040503050406030204" pitchFamily="18" charset="0"/>
                          <a:ea typeface="DengXian" panose="02010600030101010101" pitchFamily="2" charset="-122"/>
                          <a:cs typeface="Times New Roman" panose="02020603050405020304" pitchFamily="18" charset="0"/>
                        </a:rPr>
                        <m:t>𝜸</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p>
              <a:p>
                <a:pPr marL="342900" indent="-342900">
                  <a:buFont typeface="Arial" panose="020B0604020202020204" pitchFamily="34" charset="0"/>
                  <a:buChar char="•"/>
                </a:pPr>
                <a:endParaRPr lang="en-CA" sz="2000" dirty="0"/>
              </a:p>
            </p:txBody>
          </p:sp>
        </mc:Choice>
        <mc:Fallback xmlns="">
          <p:sp>
            <p:nvSpPr>
              <p:cNvPr id="3" name="Text Placeholder 2">
                <a:extLst>
                  <a:ext uri="{FF2B5EF4-FFF2-40B4-BE49-F238E27FC236}">
                    <a16:creationId xmlns:a16="http://schemas.microsoft.com/office/drawing/2014/main" id="{951244A3-D5DA-4869-BD95-2EB6DB584A54}"/>
                  </a:ext>
                </a:extLst>
              </p:cNvPr>
              <p:cNvSpPr>
                <a:spLocks noGrp="1" noRot="1" noChangeAspect="1" noMove="1" noResize="1" noEditPoints="1" noAdjustHandles="1" noChangeArrowheads="1" noChangeShapeType="1" noTextEdit="1"/>
              </p:cNvSpPr>
              <p:nvPr>
                <p:ph type="body" idx="1"/>
              </p:nvPr>
            </p:nvSpPr>
            <p:spPr>
              <a:blipFill>
                <a:blip r:embed="rId2"/>
                <a:stretch>
                  <a:fillRect l="-280" r="-291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8F2CE3A-8D4F-4E32-8A90-231B1707B315}"/>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7674139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3EE20-0118-4EBC-827D-05A653EADC46}"/>
              </a:ext>
            </a:extLst>
          </p:cNvPr>
          <p:cNvSpPr>
            <a:spLocks noGrp="1"/>
          </p:cNvSpPr>
          <p:nvPr>
            <p:ph type="title"/>
          </p:nvPr>
        </p:nvSpPr>
        <p:spPr/>
        <p:txBody>
          <a:bodyPr/>
          <a:lstStyle/>
          <a:p>
            <a:r>
              <a:rPr lang="zh-CN" altLang="en-US" dirty="0"/>
              <a:t>控制变量</a:t>
            </a:r>
            <a:endParaRPr lang="en-CA" dirty="0"/>
          </a:p>
        </p:txBody>
      </p:sp>
      <mc:AlternateContent xmlns:mc="http://schemas.openxmlformats.org/markup-compatibility/2006" xmlns:a14="http://schemas.microsoft.com/office/drawing/2010/main">
        <mc:Choice Requires="a14">
          <p:sp>
            <p:nvSpPr>
              <p:cNvPr id="32" name="Text Placeholder 31">
                <a:extLst>
                  <a:ext uri="{FF2B5EF4-FFF2-40B4-BE49-F238E27FC236}">
                    <a16:creationId xmlns:a16="http://schemas.microsoft.com/office/drawing/2014/main" id="{9B63A06F-CAD1-4C68-B5A6-D5F4B512E428}"/>
                  </a:ext>
                </a:extLst>
              </p:cNvPr>
              <p:cNvSpPr>
                <a:spLocks noGrp="1"/>
              </p:cNvSpPr>
              <p:nvPr>
                <p:ph type="body" idx="1"/>
              </p:nvPr>
            </p:nvSpPr>
            <p:spPr/>
            <p:txBody>
              <a:bodyPr/>
              <a:lstStyle/>
              <a:p>
                <a:pPr algn="just"/>
                <a:r>
                  <a:rPr lang="zh-CN" sz="2000" dirty="0">
                    <a:effectLst/>
                    <a:latin typeface="Calibri" panose="020F0502020204030204" pitchFamily="34" charset="0"/>
                    <a:ea typeface="DengXian" panose="02010600030101010101" pitchFamily="2" charset="-122"/>
                    <a:cs typeface="Times New Roman" panose="02020603050405020304" pitchFamily="18" charset="0"/>
                  </a:rPr>
                  <a:t>在前面的讨论中，我们区别了处置变量</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和控制变量</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b="1" dirty="0">
                    <a:effectLst/>
                    <a:latin typeface="Calibri" panose="020F0502020204030204" pitchFamily="34" charset="0"/>
                    <a:ea typeface="DengXian" panose="02010600030101010101" pitchFamily="2" charset="-122"/>
                    <a:cs typeface="Times New Roman" panose="02020603050405020304" pitchFamily="18" charset="0"/>
                  </a:rPr>
                  <a:t>。</a:t>
                </a:r>
                <a:r>
                  <a:rPr lang="zh-CN" sz="2000" dirty="0">
                    <a:effectLst/>
                    <a:latin typeface="Calibri" panose="020F0502020204030204" pitchFamily="34" charset="0"/>
                    <a:ea typeface="DengXian" panose="02010600030101010101" pitchFamily="2" charset="-122"/>
                    <a:cs typeface="Times New Roman" panose="02020603050405020304" pitchFamily="18" charset="0"/>
                  </a:rPr>
                  <a:t>我们经常使用控制变量这个名词，现在可以正式将控制变量</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定义为能够让干扰项</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条件均值独立于处置变量</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的变量，</a:t>
                </a:r>
                <a:r>
                  <a:rPr lang="zh-CN" altLang="en-US" sz="2000" dirty="0">
                    <a:effectLst/>
                    <a:latin typeface="Calibri" panose="020F0502020204030204" pitchFamily="34" charset="0"/>
                    <a:ea typeface="DengXian" panose="02010600030101010101" pitchFamily="2" charset="-122"/>
                    <a:cs typeface="Times New Roman" panose="02020603050405020304" pitchFamily="18" charset="0"/>
                  </a:rPr>
                  <a:t>即</a:t>
                </a:r>
                <a14:m>
                  <m:oMath xmlns:m="http://schemas.openxmlformats.org/officeDocument/2006/math">
                    <m:r>
                      <a:rPr lang="zh-CN" altLang="en-US" sz="2000" b="1" dirty="0">
                        <a:effectLst/>
                        <a:latin typeface="Cambria Math" panose="02040503050406030204" pitchFamily="18" charset="0"/>
                        <a:ea typeface="DengXian" panose="02010600030101010101" pitchFamily="2" charset="-122"/>
                        <a:cs typeface="Times New Roman" panose="02020603050405020304" pitchFamily="18" charset="0"/>
                      </a:rPr>
                      <m:t>：</m:t>
                    </m:r>
                  </m:oMath>
                </a14:m>
                <a:endParaRPr lang="en-CA" altLang="zh-CN" sz="2000" b="1" dirty="0">
                  <a:latin typeface="Calibri" panose="020F0502020204030204" pitchFamily="34" charset="0"/>
                  <a:cs typeface="Times New Roman" panose="02020603050405020304" pitchFamily="18" charset="0"/>
                </a:endParaRPr>
              </a:p>
              <a:p>
                <a:pPr algn="ct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m:oMathPara>
                </a14:m>
                <a:endParaRPr lang="en-CA" altLang="zh-CN" sz="2000" b="1" dirty="0">
                  <a:effectLst/>
                  <a:latin typeface="Calibri" panose="020F0502020204030204" pitchFamily="34" charset="0"/>
                  <a:ea typeface="DengXian" panose="02010600030101010101" pitchFamily="2" charset="-122"/>
                  <a:cs typeface="Times New Roman" panose="02020603050405020304" pitchFamily="18" charset="0"/>
                </a:endParaRPr>
              </a:p>
              <a:p>
                <a:r>
                  <a:rPr lang="zh-CN" sz="2000" dirty="0">
                    <a:effectLst/>
                    <a:latin typeface="Calibri" panose="020F0502020204030204" pitchFamily="34" charset="0"/>
                    <a:ea typeface="DengXian" panose="02010600030101010101" pitchFamily="2" charset="-122"/>
                    <a:cs typeface="Times New Roman" panose="02020603050405020304" pitchFamily="18" charset="0"/>
                  </a:rPr>
                  <a:t>可以简单地理解为：给定了控制变量后，干扰项和处置变量无关，如图</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5.2</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所示</a:t>
                </a:r>
                <a:r>
                  <a:rPr lang="zh-CN" dirty="0">
                    <a:effectLst/>
                    <a:latin typeface="DengXian" panose="02010600030101010101" pitchFamily="2" charset="-122"/>
                    <a:ea typeface="DengXian" panose="02010600030101010101" pitchFamily="2" charset="-122"/>
                    <a:cs typeface="Times New Roman" panose="02020603050405020304" pitchFamily="18" charset="0"/>
                  </a:rPr>
                  <a:t>：</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2" name="Text Placeholder 31">
                <a:extLst>
                  <a:ext uri="{FF2B5EF4-FFF2-40B4-BE49-F238E27FC236}">
                    <a16:creationId xmlns:a16="http://schemas.microsoft.com/office/drawing/2014/main" id="{9B63A06F-CAD1-4C68-B5A6-D5F4B512E428}"/>
                  </a:ext>
                </a:extLst>
              </p:cNvPr>
              <p:cNvSpPr>
                <a:spLocks noGrp="1" noRot="1" noChangeAspect="1" noMove="1" noResize="1" noEditPoints="1" noAdjustHandles="1" noChangeArrowheads="1" noChangeShapeType="1" noTextEdit="1"/>
              </p:cNvSpPr>
              <p:nvPr>
                <p:ph type="body" idx="1"/>
              </p:nvPr>
            </p:nvSpPr>
            <p:spPr>
              <a:blipFill>
                <a:blip r:embed="rId2"/>
                <a:stretch>
                  <a:fillRect l="-561" t="-584" r="-561"/>
                </a:stretch>
              </a:blipFill>
            </p:spPr>
            <p:txBody>
              <a:bodyPr/>
              <a:lstStyle/>
              <a:p>
                <a:r>
                  <a:rPr lang="en-CA">
                    <a:noFill/>
                  </a:rPr>
                  <a:t> </a:t>
                </a:r>
              </a:p>
            </p:txBody>
          </p:sp>
        </mc:Fallback>
      </mc:AlternateContent>
      <p:pic>
        <p:nvPicPr>
          <p:cNvPr id="45" name="Picture 44">
            <a:extLst>
              <a:ext uri="{FF2B5EF4-FFF2-40B4-BE49-F238E27FC236}">
                <a16:creationId xmlns:a16="http://schemas.microsoft.com/office/drawing/2014/main" id="{5AA03468-61EE-48F7-9534-1AAA307D1498}"/>
              </a:ext>
            </a:extLst>
          </p:cNvPr>
          <p:cNvPicPr>
            <a:picLocks noChangeAspect="1"/>
          </p:cNvPicPr>
          <p:nvPr/>
        </p:nvPicPr>
        <p:blipFill>
          <a:blip r:embed="rId3"/>
          <a:stretch>
            <a:fillRect/>
          </a:stretch>
        </p:blipFill>
        <p:spPr>
          <a:xfrm>
            <a:off x="3130203" y="2898115"/>
            <a:ext cx="5931593" cy="3389746"/>
          </a:xfrm>
          <a:prstGeom prst="rect">
            <a:avLst/>
          </a:prstGeom>
        </p:spPr>
      </p:pic>
      <p:sp>
        <p:nvSpPr>
          <p:cNvPr id="3" name="Footer Placeholder 2">
            <a:extLst>
              <a:ext uri="{FF2B5EF4-FFF2-40B4-BE49-F238E27FC236}">
                <a16:creationId xmlns:a16="http://schemas.microsoft.com/office/drawing/2014/main" id="{2520929A-8BB3-4ED2-A7A6-3A16ACE0E133}"/>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993999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34F03-77D9-4787-9DFF-B24D8E0C5F4C}"/>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潜在结果</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C16CCB7-848B-4B2F-989D-D0197296CC7E}"/>
                  </a:ext>
                </a:extLst>
              </p:cNvPr>
              <p:cNvSpPr>
                <a:spLocks noGrp="1"/>
              </p:cNvSpPr>
              <p:nvPr>
                <p:ph type="body" idx="1"/>
              </p:nvPr>
            </p:nvSpPr>
            <p:spPr/>
            <p:txBody>
              <a:bodyPr/>
              <a:lstStyle/>
              <a:p>
                <a:pPr marL="342900" indent="-342900">
                  <a:buFont typeface="Arial" panose="020B0604020202020204" pitchFamily="34" charset="0"/>
                  <a:buChar char="•"/>
                </a:pPr>
                <a:r>
                  <a:rPr lang="zh-CN" kern="100" dirty="0">
                    <a:effectLst/>
                    <a:ea typeface="DengXian" panose="02010600030101010101" pitchFamily="2" charset="-122"/>
                    <a:cs typeface="Times New Roman" panose="02020603050405020304" pitchFamily="18" charset="0"/>
                  </a:rPr>
                  <a:t>如果个体</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kern="100" dirty="0">
                    <a:effectLst/>
                    <a:ea typeface="DengXian" panose="02010600030101010101" pitchFamily="2" charset="-122"/>
                    <a:cs typeface="Times New Roman" panose="02020603050405020304" pitchFamily="18" charset="0"/>
                  </a:rPr>
                  <a:t>接受了某种处置行为（</a:t>
                </a:r>
                <a:r>
                  <a:rPr lang="en-CA" kern="100" dirty="0">
                    <a:effectLst/>
                    <a:latin typeface="DengXian" panose="02010600030101010101" pitchFamily="2" charset="-122"/>
                    <a:cs typeface="Times New Roman" panose="02020603050405020304" pitchFamily="18" charset="0"/>
                  </a:rPr>
                  <a:t>Treatment</a:t>
                </a:r>
                <a:r>
                  <a:rPr lang="zh-CN" kern="100" dirty="0">
                    <a:effectLst/>
                    <a:latin typeface="DengXian" panose="02010600030101010101" pitchFamily="2" charset="-122"/>
                    <a:cs typeface="Times New Roman" panose="02020603050405020304" pitchFamily="18" charset="0"/>
                  </a:rPr>
                  <a:t>）</a:t>
                </a:r>
                <a14:m>
                  <m:oMath xmlns:m="http://schemas.openxmlformats.org/officeDocument/2006/math">
                    <m:sSub>
                      <m:sSubPr>
                        <m:ctrlPr>
                          <a:rPr lang="en-CA" i="1" kern="100">
                            <a:effectLst/>
                            <a:latin typeface="Cambria Math" panose="020405030504060302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kern="100" dirty="0">
                    <a:effectLst/>
                    <a:ea typeface="DengXian" panose="02010600030101010101" pitchFamily="2" charset="-122"/>
                    <a:cs typeface="Times New Roman" panose="02020603050405020304" pitchFamily="18" charset="0"/>
                  </a:rPr>
                  <a:t>（例如服药），它的后果</a:t>
                </a:r>
                <a14:m>
                  <m:oMath xmlns:m="http://schemas.openxmlformats.org/officeDocument/2006/math">
                    <m:sSub>
                      <m:sSubPr>
                        <m:ctrlPr>
                          <a:rPr lang="en-CA" i="1" kern="100">
                            <a:effectLst/>
                            <a:latin typeface="Cambria Math" panose="020405030504060302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kern="100" dirty="0">
                    <a:effectLst/>
                    <a:ea typeface="DengXian" panose="02010600030101010101" pitchFamily="2" charset="-122"/>
                    <a:cs typeface="Times New Roman" panose="02020603050405020304" pitchFamily="18" charset="0"/>
                  </a:rPr>
                  <a:t>（例如健康）为</a:t>
                </a:r>
                <a14:m>
                  <m:oMath xmlns:m="http://schemas.openxmlformats.org/officeDocument/2006/math">
                    <m:sSub>
                      <m:sSubPr>
                        <m:ctrlPr>
                          <a:rPr lang="en-CA" i="1">
                            <a:effectLst/>
                            <a:latin typeface="Cambria Math" panose="020405030504060302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a:effectLst/>
                            <a:latin typeface="Cambria Math" panose="02040503050406030204" pitchFamily="18" charset="0"/>
                          </a:rPr>
                        </m:ctrlPr>
                      </m:dPr>
                      <m:e>
                        <m:r>
                          <a:rPr lang="en-CA" i="1">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zh-CN" dirty="0">
                    <a:effectLst/>
                    <a:ea typeface="DengXian" panose="02010600030101010101" pitchFamily="2" charset="-122"/>
                    <a:cs typeface="Times New Roman" panose="02020603050405020304" pitchFamily="18" charset="0"/>
                  </a:rPr>
                  <a:t>。如果</a:t>
                </a:r>
                <a:r>
                  <a:rPr lang="zh-CN" kern="100" dirty="0">
                    <a:effectLst/>
                    <a:ea typeface="DengXian" panose="02010600030101010101" pitchFamily="2" charset="-122"/>
                    <a:cs typeface="Times New Roman" panose="02020603050405020304" pitchFamily="18" charset="0"/>
                  </a:rPr>
                  <a:t>没有接受这种处置，它的后果为</a:t>
                </a:r>
                <a14:m>
                  <m:oMath xmlns:m="http://schemas.openxmlformats.org/officeDocument/2006/math">
                    <m:sSub>
                      <m:sSubPr>
                        <m:ctrlPr>
                          <a:rPr lang="en-CA" i="1">
                            <a:effectLst/>
                            <a:latin typeface="Cambria Math" panose="020405030504060302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a:effectLst/>
                            <a:latin typeface="Cambria Math" panose="02040503050406030204" pitchFamily="18" charset="0"/>
                          </a:rPr>
                        </m:ctrlPr>
                      </m:dPr>
                      <m:e>
                        <m:r>
                          <a:rPr lang="en-CA" i="1">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kern="100" dirty="0">
                    <a:effectLst/>
                    <a:ea typeface="DengXian" panose="02010600030101010101" pitchFamily="2" charset="-122"/>
                    <a:cs typeface="Times New Roman" panose="02020603050405020304" pitchFamily="18" charset="0"/>
                  </a:rPr>
                  <a:t>。我们称这两种结果为</a:t>
                </a:r>
                <a:r>
                  <a:rPr lang="zh-CN" b="1" kern="100" dirty="0">
                    <a:effectLst/>
                    <a:ea typeface="DengXian" panose="02010600030101010101" pitchFamily="2" charset="-122"/>
                    <a:cs typeface="Times New Roman" panose="02020603050405020304" pitchFamily="18" charset="0"/>
                  </a:rPr>
                  <a:t>潜在结果（</a:t>
                </a:r>
                <a:r>
                  <a:rPr lang="en-CA" b="1" kern="100" dirty="0">
                    <a:effectLst/>
                    <a:latin typeface="DengXian" panose="02010600030101010101" pitchFamily="2" charset="-122"/>
                    <a:cs typeface="Times New Roman" panose="02020603050405020304" pitchFamily="18" charset="0"/>
                  </a:rPr>
                  <a:t>potential outcome</a:t>
                </a:r>
                <a:r>
                  <a:rPr lang="zh-CN" b="1" kern="100" dirty="0">
                    <a:effectLst/>
                    <a:latin typeface="DengXian" panose="02010600030101010101" pitchFamily="2" charset="-122"/>
                    <a:cs typeface="Times New Roman" panose="02020603050405020304" pitchFamily="18" charset="0"/>
                  </a:rPr>
                  <a:t>）</a:t>
                </a:r>
                <a:r>
                  <a:rPr lang="zh-CN" kern="100" dirty="0">
                    <a:effectLst/>
                    <a:ea typeface="DengXian" panose="02010600030101010101" pitchFamily="2" charset="-122"/>
                    <a:cs typeface="Times New Roman" panose="02020603050405020304" pitchFamily="18" charset="0"/>
                  </a:rPr>
                  <a:t>，表示为</a:t>
                </a:r>
                <a:endParaRPr lang="en-CA" altLang="zh-CN" kern="100" dirty="0">
                  <a:effectLst/>
                  <a:ea typeface="DengXian" panose="02010600030101010101" pitchFamily="2" charset="-122"/>
                  <a:cs typeface="Times New Roman" panose="02020603050405020304" pitchFamily="18" charset="0"/>
                </a:endParaRPr>
              </a:p>
              <a:p>
                <a:pPr indent="304800" algn="just">
                  <a:lnSpc>
                    <a:spcPct val="150000"/>
                  </a:lnSpc>
                  <a:spcAft>
                    <a:spcPts val="0"/>
                  </a:spcAft>
                </a:pPr>
                <a:endParaRPr lang="en-CA" altLang="zh-CN" kern="100" dirty="0">
                  <a:effectLst/>
                  <a:latin typeface="Cambria Math" panose="02040503050406030204" pitchFamily="18" charset="0"/>
                  <a:ea typeface="DengXian" panose="02010600030101010101" pitchFamily="2" charset="-122"/>
                  <a:cs typeface="Times New Roman" panose="02020603050405020304" pitchFamily="18" charset="0"/>
                </a:endParaRPr>
              </a:p>
              <a:p>
                <a:pPr indent="304800" algn="just">
                  <a:lnSpc>
                    <a:spcPct val="150000"/>
                  </a:lnSpc>
                  <a:spcAft>
                    <a:spcPts val="0"/>
                  </a:spcAft>
                </a:pPr>
                <a14:m>
                  <m:oMathPara xmlns:m="http://schemas.openxmlformats.org/officeDocument/2006/math">
                    <m:oMathParaPr>
                      <m:jc m:val="centerGroup"/>
                    </m:oMathParaPr>
                    <m:oMath xmlns:m="http://schemas.openxmlformats.org/officeDocument/2006/math">
                      <m:r>
                        <a:rPr lang="zh-CN" kern="100" smtClean="0">
                          <a:effectLst/>
                          <a:latin typeface="Cambria Math" panose="02040503050406030204" pitchFamily="18" charset="0"/>
                          <a:ea typeface="DengXian" panose="02010600030101010101" pitchFamily="2" charset="-122"/>
                          <a:cs typeface="Times New Roman" panose="02020603050405020304" pitchFamily="18" charset="0"/>
                        </a:rPr>
                        <m:t>潜在结果</m:t>
                      </m:r>
                      <m:r>
                        <a:rPr lang="en-CA" kern="100">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eqArr>
                            <m:eqArr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eqArrPr>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kern="100">
                                  <a:effectLst/>
                                  <a:latin typeface="Cambria Math" panose="02040503050406030204" pitchFamily="18" charset="0"/>
                                  <a:ea typeface="DengXian" panose="02010600030101010101" pitchFamily="2" charset="-122"/>
                                  <a:cs typeface="Times New Roman" panose="02020603050405020304" pitchFamily="18" charset="0"/>
                                </a:rPr>
                                <m:t> </m:t>
                              </m:r>
                              <m:r>
                                <a:rPr lang="zh-CN" kern="100">
                                  <a:effectLst/>
                                  <a:latin typeface="Cambria Math" panose="02040503050406030204" pitchFamily="18" charset="0"/>
                                  <a:ea typeface="DengXian" panose="02010600030101010101" pitchFamily="2" charset="-122"/>
                                  <a:cs typeface="Times New Roman" panose="02020603050405020304" pitchFamily="18" charset="0"/>
                                </a:rPr>
                                <m:t>如果</m:t>
                              </m:r>
                              <m:r>
                                <a:rPr lang="zh-CN" kern="100">
                                  <a:effectLst/>
                                  <a:latin typeface="Cambria Math" panose="02040503050406030204" pitchFamily="18" charset="0"/>
                                  <a:ea typeface="Cambria Math" panose="02040503050406030204" pitchFamily="18" charset="0"/>
                                  <a:cs typeface="Times New Roman" panose="02020603050405020304" pitchFamily="18" charset="0"/>
                                </a:rPr>
                                <m:t> </m:t>
                              </m:r>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e>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kern="100">
                                  <a:effectLst/>
                                  <a:latin typeface="Cambria Math" panose="02040503050406030204" pitchFamily="18" charset="0"/>
                                  <a:ea typeface="DengXian" panose="02010600030101010101" pitchFamily="2" charset="-122"/>
                                  <a:cs typeface="Times New Roman" panose="02020603050405020304" pitchFamily="18" charset="0"/>
                                </a:rPr>
                                <m:t> </m:t>
                              </m:r>
                              <m:r>
                                <a:rPr lang="zh-CN" kern="100">
                                  <a:effectLst/>
                                  <a:latin typeface="Cambria Math" panose="02040503050406030204" pitchFamily="18" charset="0"/>
                                  <a:ea typeface="DengXian" panose="02010600030101010101" pitchFamily="2" charset="-122"/>
                                  <a:cs typeface="Times New Roman" panose="02020603050405020304" pitchFamily="18" charset="0"/>
                                </a:rPr>
                                <m:t>如果</m:t>
                              </m:r>
                              <m:r>
                                <a:rPr lang="zh-CN" kern="100">
                                  <a:effectLst/>
                                  <a:latin typeface="Cambria Math" panose="02040503050406030204" pitchFamily="18" charset="0"/>
                                  <a:ea typeface="Cambria Math" panose="02040503050406030204" pitchFamily="18" charset="0"/>
                                  <a:cs typeface="Times New Roman" panose="02020603050405020304" pitchFamily="18" charset="0"/>
                                </a:rPr>
                                <m:t> </m:t>
                              </m:r>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kern="100">
                                  <a:effectLst/>
                                  <a:latin typeface="Cambria Math" panose="02040503050406030204" pitchFamily="18" charset="0"/>
                                  <a:ea typeface="DengXian" panose="02010600030101010101" pitchFamily="2" charset="-122"/>
                                  <a:cs typeface="Times New Roman" panose="02020603050405020304" pitchFamily="18" charset="0"/>
                                </a:rPr>
                                <m:t>=1</m:t>
                              </m:r>
                            </m:e>
                          </m:eqArr>
                        </m:e>
                      </m:d>
                    </m:oMath>
                  </m:oMathPara>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lnSpc>
                    <a:spcPct val="150000"/>
                  </a:lnSpc>
                  <a:spcAft>
                    <a:spcPts val="0"/>
                  </a:spcAft>
                </a:pP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indent="360363"/>
                <a14:m>
                  <m:oMath xmlns:m="http://schemas.openxmlformats.org/officeDocument/2006/math">
                    <m:sSub>
                      <m:sSubPr>
                        <m:ctrlPr>
                          <a:rPr lang="en-CA" i="1" kern="100">
                            <a:effectLst/>
                            <a:latin typeface="Cambria Math" panose="020405030504060302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kern="100" dirty="0">
                    <a:effectLst/>
                    <a:ea typeface="DengXian" panose="02010600030101010101" pitchFamily="2" charset="-122"/>
                    <a:cs typeface="Times New Roman" panose="02020603050405020304" pitchFamily="18" charset="0"/>
                  </a:rPr>
                  <a:t>表示个体</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kern="100" dirty="0">
                    <a:effectLst/>
                    <a:ea typeface="DengXian" panose="02010600030101010101" pitchFamily="2" charset="-122"/>
                    <a:cs typeface="Times New Roman" panose="02020603050405020304" pitchFamily="18" charset="0"/>
                  </a:rPr>
                  <a:t>没有接受处置，</a:t>
                </a:r>
                <a14:m>
                  <m:oMath xmlns:m="http://schemas.openxmlformats.org/officeDocument/2006/math">
                    <m:sSub>
                      <m:sSubPr>
                        <m:ctrlPr>
                          <a:rPr lang="en-CA" i="1" kern="100">
                            <a:effectLst/>
                            <a:latin typeface="Cambria Math" panose="020405030504060302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en-CA" kern="100" dirty="0">
                    <a:effectLst/>
                    <a:latin typeface="DengXian" panose="02010600030101010101" pitchFamily="2" charset="-122"/>
                    <a:cs typeface="Times New Roman" panose="02020603050405020304" pitchFamily="18" charset="0"/>
                  </a:rPr>
                  <a:t>1</a:t>
                </a:r>
                <a:r>
                  <a:rPr lang="zh-CN" kern="100" dirty="0">
                    <a:effectLst/>
                    <a:latin typeface="DengXian" panose="02010600030101010101" pitchFamily="2" charset="-122"/>
                    <a:cs typeface="Times New Roman" panose="02020603050405020304" pitchFamily="18" charset="0"/>
                  </a:rPr>
                  <a:t>表示个体</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kern="100" dirty="0">
                    <a:effectLst/>
                    <a:ea typeface="DengXian" panose="02010600030101010101" pitchFamily="2" charset="-122"/>
                    <a:cs typeface="Times New Roman" panose="02020603050405020304" pitchFamily="18" charset="0"/>
                  </a:rPr>
                  <a:t>接受了处置</a:t>
                </a:r>
                <a:r>
                  <a:rPr lang="zh-CN" sz="1800" kern="100" dirty="0">
                    <a:effectLst/>
                    <a:ea typeface="DengXian" panose="02010600030101010101" pitchFamily="2" charset="-122"/>
                    <a:cs typeface="Times New Roman" panose="02020603050405020304" pitchFamily="18" charset="0"/>
                  </a:rPr>
                  <a:t>。</a:t>
                </a:r>
                <a:endParaRPr lang="en-CA" altLang="zh-CN" sz="1800" kern="100" dirty="0">
                  <a:effectLst/>
                  <a:ea typeface="DengXian" panose="02010600030101010101" pitchFamily="2" charset="-122"/>
                  <a:cs typeface="Times New Roman" panose="02020603050405020304" pitchFamily="18" charset="0"/>
                </a:endParaRPr>
              </a:p>
              <a:p>
                <a:pPr indent="360363"/>
                <a:endParaRPr lang="en-CA" sz="1800" kern="100" dirty="0">
                  <a:ea typeface="DengXian" panose="02010600030101010101" pitchFamily="2" charset="-122"/>
                  <a:cs typeface="Times New Roman" panose="02020603050405020304" pitchFamily="18" charset="0"/>
                </a:endParaRPr>
              </a:p>
              <a:p>
                <a:pPr indent="360363"/>
                <a:endParaRPr lang="en-CA" dirty="0"/>
              </a:p>
            </p:txBody>
          </p:sp>
        </mc:Choice>
        <mc:Fallback xmlns="">
          <p:sp>
            <p:nvSpPr>
              <p:cNvPr id="3" name="Text Placeholder 2">
                <a:extLst>
                  <a:ext uri="{FF2B5EF4-FFF2-40B4-BE49-F238E27FC236}">
                    <a16:creationId xmlns:a16="http://schemas.microsoft.com/office/drawing/2014/main" id="{7C16CCB7-848B-4B2F-989D-D0197296CC7E}"/>
                  </a:ext>
                </a:extLst>
              </p:cNvPr>
              <p:cNvSpPr>
                <a:spLocks noGrp="1" noRot="1" noChangeAspect="1" noMove="1" noResize="1" noEditPoints="1" noAdjustHandles="1" noChangeArrowheads="1" noChangeShapeType="1" noTextEdit="1"/>
              </p:cNvSpPr>
              <p:nvPr>
                <p:ph type="body" idx="1"/>
              </p:nvPr>
            </p:nvSpPr>
            <p:spPr>
              <a:blipFill>
                <a:blip r:embed="rId3"/>
                <a:stretch>
                  <a:fillRect l="-504" t="-140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A33436F-B68D-45A8-86F1-4323FB04E02E}"/>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215926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529D8-10A5-446E-BCB6-DF1BC4DB426F}"/>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个体处置效应</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BF4800E-0C03-4898-A271-3BA139D8DEBA}"/>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处置行为</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对个体</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的处置效应（</a:t>
                </a:r>
                <a:r>
                  <a:rPr lang="en-CA" kern="100" dirty="0">
                    <a:effectLst/>
                    <a:latin typeface="DengXian" panose="02010600030101010101" pitchFamily="2" charset="-122"/>
                    <a:ea typeface="DengXian" panose="02010600030101010101" pitchFamily="2" charset="-122"/>
                    <a:cs typeface="Times New Roman" panose="02020603050405020304" pitchFamily="18" charset="0"/>
                  </a:rPr>
                  <a:t>treatment effect</a:t>
                </a:r>
                <a:r>
                  <a:rPr lang="zh-CN" kern="100" dirty="0">
                    <a:effectLst/>
                    <a:latin typeface="DengXian" panose="02010600030101010101" pitchFamily="2" charset="-122"/>
                    <a:ea typeface="DengXian" panose="02010600030101010101" pitchFamily="2" charset="-122"/>
                    <a:cs typeface="Times New Roman" panose="02020603050405020304" pitchFamily="18" charset="0"/>
                  </a:rPr>
                  <a:t>）是个体</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接受处置（</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）的潜在结果和没接受处置（</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）的潜在结果的差异。即</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i="1" kern="100" dirty="0">
                  <a:effectLst/>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CA" i="1" kern="100">
                              <a:effectLst/>
                              <a:latin typeface="Cambria Math" panose="020405030504060302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kern="100">
                          <a:effectLst/>
                          <a:latin typeface="Cambria Math" panose="02040503050406030204" pitchFamily="18" charset="0"/>
                          <a:ea typeface="DengXian" panose="02010600030101010101" pitchFamily="2" charset="-122"/>
                          <a:cs typeface="Times New Roman" panose="02020603050405020304" pitchFamily="18" charset="0"/>
                        </a:rPr>
                        <m:t>对个体</m:t>
                      </m:r>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zh-CN" kern="100">
                          <a:effectLst/>
                          <a:latin typeface="Cambria Math" panose="02040503050406030204" pitchFamily="18" charset="0"/>
                          <a:ea typeface="DengXian" panose="02010600030101010101" pitchFamily="2" charset="-122"/>
                          <a:cs typeface="Times New Roman" panose="02020603050405020304" pitchFamily="18" charset="0"/>
                        </a:rPr>
                        <m:t>的处置效应</m:t>
                      </m:r>
                      <m:r>
                        <a:rPr lang="en-CA"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kern="100">
                              <a:effectLst/>
                              <a:latin typeface="Cambria Math" panose="020405030504060302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𝛾</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kern="100">
                              <a:effectLst/>
                              <a:latin typeface="Cambria Math" panose="020405030504060302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kern="100">
                              <a:effectLst/>
                              <a:latin typeface="Cambria Math" panose="02040503050406030204" pitchFamily="18" charset="0"/>
                            </a:rPr>
                          </m:ctrlPr>
                        </m:dPr>
                        <m:e>
                          <m:r>
                            <a:rPr lang="en-CA"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i="1" kern="100">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i="1" kern="100">
                              <a:effectLst/>
                              <a:latin typeface="Cambria Math" panose="020405030504060302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kern="100">
                              <a:effectLst/>
                              <a:latin typeface="Cambria Math" panose="02040503050406030204" pitchFamily="18" charset="0"/>
                            </a:rPr>
                          </m:ctrlPr>
                        </m:dPr>
                        <m:e>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e>
                      </m:d>
                    </m:oMath>
                  </m:oMathPara>
                </a14:m>
                <a:endParaRPr lang="en-CA" dirty="0"/>
              </a:p>
              <a:p>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处置效应</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𝛾</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即处置行为</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（因）对</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（果）的因果效用</a:t>
                </a:r>
                <a:r>
                  <a:rPr lang="en-CA" kern="100" dirty="0">
                    <a:effectLst/>
                    <a:latin typeface="DengXian" panose="02010600030101010101" pitchFamily="2" charset="-122"/>
                    <a:ea typeface="DengXian" panose="02010600030101010101" pitchFamily="2" charset="-122"/>
                    <a:cs typeface="Times New Roman" panose="02020603050405020304" pitchFamily="18" charset="0"/>
                  </a:rPr>
                  <a:t>(causal effect)</a:t>
                </a:r>
                <a:r>
                  <a:rPr lang="zh-CN" kern="1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7BF4800E-0C03-4898-A271-3BA139D8DEBA}"/>
                  </a:ext>
                </a:extLst>
              </p:cNvPr>
              <p:cNvSpPr>
                <a:spLocks noGrp="1" noRot="1" noChangeAspect="1" noMove="1" noResize="1" noEditPoints="1" noAdjustHandles="1" noChangeArrowheads="1" noChangeShapeType="1" noTextEdit="1"/>
              </p:cNvSpPr>
              <p:nvPr>
                <p:ph type="body" idx="1"/>
              </p:nvPr>
            </p:nvSpPr>
            <p:spPr>
              <a:blipFill>
                <a:blip r:embed="rId3"/>
                <a:stretch>
                  <a:fillRect l="-504" r="-364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9542B90-AAA9-4072-A1F5-97F1DF0E8FBB}"/>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391460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DA19E-7194-4E92-AA35-BB931D838E76}"/>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平均处置效应</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65C8EA3-B4C7-41A6-B2C2-2867CA78AEA4}"/>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接受处置个体的平均处置效应（</a:t>
                </a:r>
                <a:r>
                  <a:rPr lang="en-CA" sz="2000" b="1" kern="100" dirty="0">
                    <a:effectLst/>
                    <a:latin typeface="DengXian" panose="02010600030101010101" pitchFamily="2" charset="-122"/>
                    <a:ea typeface="DengXian" panose="02010600030101010101" pitchFamily="2" charset="-122"/>
                    <a:cs typeface="Times New Roman" panose="02020603050405020304" pitchFamily="18" charset="0"/>
                  </a:rPr>
                  <a:t>average treatment effect on the treated</a:t>
                </a:r>
                <a:r>
                  <a:rPr lang="zh-CN" sz="2000"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en-CA" sz="2000" b="1" kern="100" dirty="0">
                    <a:effectLst/>
                    <a:latin typeface="DengXian" panose="02010600030101010101" pitchFamily="2" charset="-122"/>
                    <a:ea typeface="DengXian" panose="02010600030101010101" pitchFamily="2" charset="-122"/>
                    <a:cs typeface="Times New Roman" panose="02020603050405020304" pitchFamily="18" charset="0"/>
                  </a:rPr>
                  <a:t>ATT</a:t>
                </a:r>
                <a:r>
                  <a:rPr lang="zh-CN" sz="2000"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altLang="en-US" sz="2000" b="1" kern="1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altLang="zh-CN" sz="2000" b="1" kern="100" dirty="0">
                  <a:effectLst/>
                  <a:latin typeface="DengXian" panose="02010600030101010101" pitchFamily="2" charset="-122"/>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lnSpc>
                    <a:spcPct val="150000"/>
                  </a:lnSpc>
                  <a:spcAft>
                    <a:spcPts val="0"/>
                  </a:spcAft>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61950" algn="just">
                  <a:lnSpc>
                    <a:spcPct val="150000"/>
                  </a:lnSpc>
                  <a:spcAft>
                    <a:spcPts val="0"/>
                  </a:spcAf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在通常情况下，</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是我们最关注的结果，因为这是处置行为的直接后果</a:t>
                </a:r>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9875" algn="just">
                  <a:lnSpc>
                    <a:spcPct val="150000"/>
                  </a:lnSpc>
                  <a:spcAft>
                    <a:spcPts val="0"/>
                  </a:spcAft>
                </a:pPr>
                <a:endParaRPr lang="en-CA" altLang="zh-CN" sz="2000" b="1"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未接受处置个体的平均处置效应（</a:t>
                </a:r>
                <a:r>
                  <a:rPr lang="en-CA" sz="2000" b="1" kern="100" dirty="0">
                    <a:effectLst/>
                    <a:latin typeface="DengXian" panose="02010600030101010101" pitchFamily="2" charset="-122"/>
                    <a:ea typeface="DengXian" panose="02010600030101010101" pitchFamily="2" charset="-122"/>
                    <a:cs typeface="Times New Roman" panose="02020603050405020304" pitchFamily="18" charset="0"/>
                  </a:rPr>
                  <a:t>average treatment effect on the untreated</a:t>
                </a:r>
                <a:r>
                  <a:rPr lang="zh-CN" sz="2000"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en-CA" sz="2000" b="1" kern="100" dirty="0">
                    <a:effectLst/>
                    <a:latin typeface="DengXian" panose="02010600030101010101" pitchFamily="2" charset="-122"/>
                    <a:ea typeface="DengXian" panose="02010600030101010101" pitchFamily="2" charset="-122"/>
                    <a:cs typeface="Times New Roman" panose="02020603050405020304" pitchFamily="18" charset="0"/>
                  </a:rPr>
                  <a:t>ATU</a:t>
                </a:r>
                <a:r>
                  <a:rPr lang="zh-CN" sz="2000"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altLang="en-US" sz="2000" b="1" kern="1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altLang="zh-CN" sz="2000" b="1" kern="100" dirty="0">
                  <a:effectLst/>
                  <a:latin typeface="DengXian" panose="02010600030101010101" pitchFamily="2" charset="-122"/>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𝐴𝑇𝑈</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9875" algn="just">
                  <a:lnSpc>
                    <a:spcPct val="150000"/>
                  </a:lnSpc>
                  <a:spcAft>
                    <a:spcPts val="0"/>
                  </a:spcAft>
                </a:pP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𝐴𝑇𝑈</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衡量一项处置行为对未接受处置个体（如果他们接受了处置）的平均处置效应。</a:t>
                </a: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565C8EA3-B4C7-41A6-B2C2-2867CA78AEA4}"/>
                  </a:ext>
                </a:extLst>
              </p:cNvPr>
              <p:cNvSpPr>
                <a:spLocks noGrp="1" noRot="1" noChangeAspect="1" noMove="1" noResize="1" noEditPoints="1" noAdjustHandles="1" noChangeArrowheads="1" noChangeShapeType="1" noTextEdit="1"/>
              </p:cNvSpPr>
              <p:nvPr>
                <p:ph type="body" idx="1"/>
              </p:nvPr>
            </p:nvSpPr>
            <p:spPr>
              <a:blipFill>
                <a:blip r:embed="rId3"/>
                <a:stretch>
                  <a:fillRect l="-28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F6FFACB-CB09-458A-8DE0-EC03914BD122}"/>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1719156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DA19E-7194-4E92-AA35-BB931D838E76}"/>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平均处置效应</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65C8EA3-B4C7-41A6-B2C2-2867CA78AEA4}"/>
                  </a:ext>
                </a:extLst>
              </p:cNvPr>
              <p:cNvSpPr>
                <a:spLocks noGrp="1"/>
              </p:cNvSpPr>
              <p:nvPr>
                <p:ph type="body" idx="1"/>
              </p:nvPr>
            </p:nvSpPr>
            <p:spPr/>
            <p:txBody>
              <a:bodyPr/>
              <a:lstStyle/>
              <a:p>
                <a:pPr marL="342900" indent="-342900" algn="just">
                  <a:lnSpc>
                    <a:spcPct val="150000"/>
                  </a:lnSpc>
                  <a:spcBef>
                    <a:spcPts val="0"/>
                  </a:spcBef>
                  <a:spcAft>
                    <a:spcPts val="0"/>
                  </a:spcAft>
                  <a:buFont typeface="Arial" panose="020B0604020202020204" pitchFamily="34" charset="0"/>
                  <a:buChar char="•"/>
                </a:pPr>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总体平均处置效应（</a:t>
                </a:r>
                <a:r>
                  <a:rPr lang="en-CA" sz="2000" b="1" kern="100" dirty="0">
                    <a:effectLst/>
                    <a:latin typeface="DengXian" panose="02010600030101010101" pitchFamily="2" charset="-122"/>
                    <a:ea typeface="DengXian" panose="02010600030101010101" pitchFamily="2" charset="-122"/>
                    <a:cs typeface="Times New Roman" panose="02020603050405020304" pitchFamily="18" charset="0"/>
                  </a:rPr>
                  <a:t>Average Treatment Effect</a:t>
                </a:r>
                <a:r>
                  <a:rPr lang="zh-CN" sz="2000"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en-CA" sz="2000" b="1" kern="100" dirty="0">
                    <a:effectLst/>
                    <a:latin typeface="DengXian" panose="02010600030101010101" pitchFamily="2" charset="-122"/>
                    <a:ea typeface="DengXian" panose="02010600030101010101" pitchFamily="2" charset="-122"/>
                    <a:cs typeface="Times New Roman" panose="02020603050405020304" pitchFamily="18" charset="0"/>
                  </a:rPr>
                  <a:t>ATE</a:t>
                </a:r>
                <a:r>
                  <a:rPr lang="zh-CN" sz="2000"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altLang="en-US" sz="2000" b="1" kern="100" dirty="0">
                    <a:latin typeface="DengXian" panose="02010600030101010101" pitchFamily="2" charset="-122"/>
                    <a:ea typeface="DengXian" panose="02010600030101010101" pitchFamily="2" charset="-122"/>
                    <a:cs typeface="Times New Roman" panose="02020603050405020304" pitchFamily="18" charset="0"/>
                  </a:rPr>
                  <a:t>：</a:t>
                </a: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61950" algn="just">
                  <a:lnSpc>
                    <a:spcPct val="150000"/>
                  </a:lnSpc>
                  <a:spcBef>
                    <a:spcPts val="0"/>
                  </a:spcBef>
                  <a:spcAft>
                    <a:spcPts val="0"/>
                  </a:spcAft>
                </a:pP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衡量一项处置行为对所有（包含已接受处置和未接受处置）个体的平均处置效应。</a:t>
                </a: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Bef>
                    <a:spcPts val="0"/>
                  </a:spcBef>
                  <a:spcAft>
                    <a:spcPts val="0"/>
                  </a:spcAft>
                </a:pPr>
                <a:endParaRPr lang="en-CA" sz="2000" kern="100" dirty="0">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Bef>
                    <a:spcPts val="0"/>
                  </a:spcBef>
                  <a:spcAft>
                    <a:spcPts val="0"/>
                  </a:spcAft>
                </a:pPr>
                <a:endParaRPr lang="en-CA" sz="2000" kern="100" dirty="0">
                  <a:latin typeface="Calibri" panose="020F0502020204030204" pitchFamily="34" charset="0"/>
                  <a:ea typeface="DengXian" panose="02010600030101010101" pitchFamily="2" charset="-122"/>
                  <a:cs typeface="Times New Roman" panose="02020603050405020304" pitchFamily="18" charset="0"/>
                </a:endParaRPr>
              </a:p>
              <a:p>
                <a:pPr marL="342900" indent="-342900" algn="just">
                  <a:lnSpc>
                    <a:spcPct val="150000"/>
                  </a:lnSpc>
                  <a:spcBef>
                    <a:spcPts val="0"/>
                  </a:spcBef>
                  <a:spcAft>
                    <a:spcPts val="0"/>
                  </a:spcAft>
                  <a:buFont typeface="Arial" panose="020B0604020202020204" pitchFamily="34" charset="0"/>
                  <a:buChar char="•"/>
                </a:pPr>
                <a14:m>
                  <m:oMath xmlns:m="http://schemas.openxmlformats.org/officeDocument/2006/math">
                    <m:r>
                      <a:rPr lang="en-CA" sz="2000" i="1" kern="100" smtClean="0">
                        <a:effectLst/>
                        <a:latin typeface="Cambria Math" panose="02040503050406030204" pitchFamily="18" charset="0"/>
                        <a:ea typeface="DengXian" panose="02010600030101010101" pitchFamily="2" charset="-122"/>
                        <a:cs typeface="Times New Roman" panose="02020603050405020304" pitchFamily="18" charset="0"/>
                      </a:rPr>
                      <m:t>𝐴𝑇𝐸</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是</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和</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𝐴𝑇𝑈</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的加权平均。权重是接受处置和没接受处置个体数占总体数分别的比例。用</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𝑤</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代表接受处置的个体数（</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）的比例，</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Microsoft YaHei" panose="020B0503020204020204" pitchFamily="34"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𝑤</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为未接受处置的个体数（</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）的比例</a:t>
                </a:r>
                <a14:m>
                  <m:oMath xmlns:m="http://schemas.openxmlformats.org/officeDocument/2006/math">
                    <m:r>
                      <a:rPr lang="zh-CN" sz="2000" i="1"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则：</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𝑤𝐴𝑇𝑇</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𝑤</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𝐴𝑇𝑈</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r>
                  <a:rPr lang="en-CA" dirty="0">
                    <a:effectLst/>
                    <a:latin typeface="Calibri" panose="020F0502020204030204" pitchFamily="34" charset="0"/>
                    <a:ea typeface="DengXian" panose="02010600030101010101" pitchFamily="2" charset="-122"/>
                    <a:cs typeface="Times New Roman" panose="02020603050405020304" pitchFamily="18" charset="0"/>
                  </a:rPr>
                  <a:t> </a:t>
                </a:r>
              </a:p>
              <a:p>
                <a:pPr algn="just">
                  <a:lnSpc>
                    <a:spcPct val="150000"/>
                  </a:lnSpc>
                  <a:spcAft>
                    <a:spcPts val="0"/>
                  </a:spcAft>
                </a:pP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565C8EA3-B4C7-41A6-B2C2-2867CA78AEA4}"/>
                  </a:ext>
                </a:extLst>
              </p:cNvPr>
              <p:cNvSpPr>
                <a:spLocks noGrp="1" noRot="1" noChangeAspect="1" noMove="1" noResize="1" noEditPoints="1" noAdjustHandles="1" noChangeArrowheads="1" noChangeShapeType="1" noTextEdit="1"/>
              </p:cNvSpPr>
              <p:nvPr>
                <p:ph type="body" idx="1"/>
              </p:nvPr>
            </p:nvSpPr>
            <p:spPr>
              <a:blipFill>
                <a:blip r:embed="rId3"/>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D8846CA-1E51-4E7E-A06C-B40C5213162E}"/>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059696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0841D-4E53-4EB4-95DE-17698C30E0F7}"/>
              </a:ext>
            </a:extLst>
          </p:cNvPr>
          <p:cNvSpPr>
            <a:spLocks noGrp="1"/>
          </p:cNvSpPr>
          <p:nvPr>
            <p:ph type="title"/>
          </p:nvPr>
        </p:nvSpPr>
        <p:spPr/>
        <p:txBody>
          <a:bodyPr/>
          <a:lstStyle/>
          <a:p>
            <a:r>
              <a:rPr lang="en-CA" dirty="0">
                <a:effectLst/>
                <a:latin typeface="Calibri" panose="020F0502020204030204" pitchFamily="34" charset="0"/>
                <a:ea typeface="DengXian" panose="02010600030101010101" pitchFamily="2" charset="-122"/>
                <a:cs typeface="Times New Roman" panose="02020603050405020304" pitchFamily="18" charset="0"/>
              </a:rPr>
              <a:t> </a:t>
            </a:r>
            <a:r>
              <a:rPr lang="zh-CN" dirty="0">
                <a:effectLst/>
                <a:latin typeface="Calibri" panose="020F0502020204030204" pitchFamily="34" charset="0"/>
                <a:ea typeface="DengXian" panose="02010600030101010101" pitchFamily="2" charset="-122"/>
                <a:cs typeface="Times New Roman" panose="02020603050405020304" pitchFamily="18" charset="0"/>
              </a:rPr>
              <a:t>观测结果</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AC7E197D-B8D5-4642-B26D-B0F1FD98BBA3}"/>
                  </a:ext>
                </a:extLst>
              </p:cNvPr>
              <p:cNvSpPr>
                <a:spLocks noGrp="1"/>
              </p:cNvSpPr>
              <p:nvPr>
                <p:ph type="body" idx="1"/>
              </p:nvPr>
            </p:nvSpPr>
            <p:spPr>
              <a:xfrm>
                <a:off x="507999" y="1066800"/>
                <a:ext cx="11249891" cy="5221061"/>
              </a:xfrm>
            </p:spPr>
            <p:txBody>
              <a:bodyPr/>
              <a:lstStyle/>
              <a:p>
                <a:pPr marL="285750" indent="-285750">
                  <a:buFont typeface="Arial" panose="020B0604020202020204" pitchFamily="34" charset="0"/>
                  <a:buChar char="•"/>
                </a:pPr>
                <a:r>
                  <a:rPr lang="zh-CN" sz="2200" kern="100" dirty="0">
                    <a:effectLst/>
                    <a:ea typeface="DengXian" panose="02010600030101010101" pitchFamily="2" charset="-122"/>
                    <a:cs typeface="Times New Roman" panose="02020603050405020304" pitchFamily="18" charset="0"/>
                  </a:rPr>
                  <a:t>对个体</a:t>
                </a:r>
                <a14:m>
                  <m:oMath xmlns:m="http://schemas.openxmlformats.org/officeDocument/2006/math">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sz="2200" kern="100" dirty="0">
                    <a:effectLst/>
                    <a:ea typeface="DengXian" panose="02010600030101010101" pitchFamily="2" charset="-122"/>
                    <a:cs typeface="Times New Roman" panose="02020603050405020304" pitchFamily="18" charset="0"/>
                  </a:rPr>
                  <a:t>，我们不可能同时观测得到两种潜在结果，因此无法直接计算处置效用</a:t>
                </a:r>
                <a14:m>
                  <m:oMath xmlns:m="http://schemas.openxmlformats.org/officeDocument/2006/math">
                    <m:r>
                      <a:rPr lang="zh-CN" sz="2200" kern="100">
                        <a:effectLst/>
                        <a:latin typeface="Cambria Math" panose="02040503050406030204" pitchFamily="18" charset="0"/>
                        <a:ea typeface="Cambria Math" panose="02040503050406030204" pitchFamily="18" charset="0"/>
                        <a:cs typeface="Times New Roman" panose="02020603050405020304" pitchFamily="18" charset="0"/>
                      </a:rPr>
                      <m:t> </m:t>
                    </m:r>
                    <m:sSub>
                      <m:sSubPr>
                        <m:ctrlPr>
                          <a:rPr lang="en-CA" sz="2200" i="1" kern="100">
                            <a:effectLst/>
                            <a:latin typeface="Cambria Math" panose="02040503050406030204" pitchFamily="18" charset="0"/>
                          </a:rPr>
                        </m:ctrlPr>
                      </m:sSubPr>
                      <m:e>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200" i="1" kern="100">
                            <a:effectLst/>
                            <a:latin typeface="Cambria Math" panose="02040503050406030204" pitchFamily="18" charset="0"/>
                          </a:rPr>
                        </m:ctrlPr>
                      </m:dPr>
                      <m:e>
                        <m:r>
                          <a:rPr lang="en-CA" sz="22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kern="100">
                            <a:effectLst/>
                            <a:latin typeface="Cambria Math" panose="02040503050406030204" pitchFamily="18" charset="0"/>
                          </a:rPr>
                        </m:ctrlPr>
                      </m:sSubPr>
                      <m:e>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200" i="1" kern="100">
                            <a:effectLst/>
                            <a:latin typeface="Cambria Math" panose="02040503050406030204" pitchFamily="18" charset="0"/>
                          </a:rPr>
                        </m:ctrlPr>
                      </m:dPr>
                      <m:e>
                        <m:r>
                          <a:rPr lang="en-CA" sz="2200" kern="100">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sz="2200" kern="100" dirty="0">
                    <a:effectLst/>
                    <a:ea typeface="DengXian" panose="02010600030101010101" pitchFamily="2" charset="-122"/>
                    <a:cs typeface="Times New Roman" panose="02020603050405020304" pitchFamily="18" charset="0"/>
                  </a:rPr>
                  <a:t>，这是</a:t>
                </a:r>
                <a:r>
                  <a:rPr lang="en-CA" sz="2200" dirty="0">
                    <a:effectLst/>
                    <a:latin typeface="DengXian" panose="02010600030101010101" pitchFamily="2" charset="-122"/>
                    <a:cs typeface="TimesNewRomanPSMT"/>
                  </a:rPr>
                  <a:t>Holland</a:t>
                </a:r>
                <a:r>
                  <a:rPr lang="zh-CN" sz="2200" dirty="0">
                    <a:effectLst/>
                    <a:latin typeface="DengXian" panose="02010600030101010101" pitchFamily="2" charset="-122"/>
                    <a:cs typeface="TimesNewRomanPSMT"/>
                  </a:rPr>
                  <a:t>（</a:t>
                </a:r>
                <a:r>
                  <a:rPr lang="en-CA" sz="2200" dirty="0">
                    <a:effectLst/>
                    <a:latin typeface="DengXian" panose="02010600030101010101" pitchFamily="2" charset="-122"/>
                    <a:cs typeface="TimesNewRomanPSMT"/>
                  </a:rPr>
                  <a:t>1986</a:t>
                </a:r>
                <a:r>
                  <a:rPr lang="zh-CN" sz="2200" dirty="0">
                    <a:effectLst/>
                    <a:latin typeface="DengXian" panose="02010600030101010101" pitchFamily="2" charset="-122"/>
                    <a:cs typeface="TimesNewRomanPSMT"/>
                  </a:rPr>
                  <a:t>）</a:t>
                </a:r>
                <a:r>
                  <a:rPr lang="zh-CN" sz="2200" dirty="0">
                    <a:effectLst/>
                    <a:latin typeface="TimesNewRomanPSMT"/>
                    <a:ea typeface="DengXian" panose="02010600030101010101" pitchFamily="2" charset="-122"/>
                    <a:cs typeface="TimesNewRomanPSMT"/>
                  </a:rPr>
                  <a:t>提出的</a:t>
                </a:r>
                <a:r>
                  <a:rPr lang="zh-CN" sz="2200" b="1" kern="100" dirty="0">
                    <a:effectLst/>
                    <a:ea typeface="DengXian" panose="02010600030101010101" pitchFamily="2" charset="-122"/>
                    <a:cs typeface="Times New Roman" panose="02020603050405020304" pitchFamily="18" charset="0"/>
                  </a:rPr>
                  <a:t>因果推断的根本难点（</a:t>
                </a:r>
                <a:r>
                  <a:rPr lang="en-CA" sz="2200" b="1" dirty="0">
                    <a:effectLst/>
                    <a:latin typeface="TimesNewRomanPSMT"/>
                    <a:ea typeface="DengXian" panose="02010600030101010101" pitchFamily="2" charset="-122"/>
                    <a:cs typeface="TimesNewRomanPSMT"/>
                  </a:rPr>
                  <a:t>fundamental problem of causal inference</a:t>
                </a:r>
                <a:r>
                  <a:rPr lang="zh-CN" sz="2200" b="1" dirty="0">
                    <a:effectLst/>
                    <a:latin typeface="TimesNewRomanPSMT"/>
                    <a:ea typeface="DengXian" panose="02010600030101010101" pitchFamily="2" charset="-122"/>
                    <a:cs typeface="TimesNewRomanPSMT"/>
                  </a:rPr>
                  <a:t>）。</a:t>
                </a:r>
                <a:endParaRPr lang="en-CA" altLang="zh-CN" sz="2200" b="1" dirty="0">
                  <a:effectLst/>
                  <a:latin typeface="TimesNewRomanPSMT"/>
                  <a:ea typeface="DengXian" panose="02010600030101010101" pitchFamily="2" charset="-122"/>
                  <a:cs typeface="TimesNewRomanPSMT"/>
                </a:endParaRPr>
              </a:p>
              <a:p>
                <a:pPr marL="285750" indent="-285750">
                  <a:buFont typeface="Arial" panose="020B0604020202020204" pitchFamily="34" charset="0"/>
                  <a:buChar char="•"/>
                </a:pPr>
                <a:endParaRPr lang="en-CA" sz="2200" b="1" dirty="0">
                  <a:latin typeface="TimesNewRomanPSMT"/>
                  <a:ea typeface="DengXian" panose="02010600030101010101" pitchFamily="2" charset="-122"/>
                </a:endParaRPr>
              </a:p>
              <a:p>
                <a:pPr marL="285750" indent="-285750" algn="just">
                  <a:lnSpc>
                    <a:spcPct val="150000"/>
                  </a:lnSpc>
                  <a:spcAft>
                    <a:spcPts val="0"/>
                  </a:spcAft>
                  <a:buFont typeface="Arial" panose="020B0604020202020204" pitchFamily="34" charset="0"/>
                  <a:buChar char="•"/>
                </a:pPr>
                <a:r>
                  <a:rPr lang="zh-CN" sz="2200" kern="100" dirty="0">
                    <a:effectLst/>
                    <a:latin typeface="Calibri" panose="020F0502020204030204" pitchFamily="34" charset="0"/>
                    <a:ea typeface="DengXian" panose="02010600030101010101" pitchFamily="2" charset="-122"/>
                    <a:cs typeface="Times New Roman" panose="02020603050405020304" pitchFamily="18" charset="0"/>
                  </a:rPr>
                  <a:t>我们观测到的结果只是个体根据它的接受处置状态而显现出来对应的潜在结果，称之为</a:t>
                </a:r>
                <a:r>
                  <a:rPr lang="zh-CN" sz="2200" b="1" kern="100" dirty="0">
                    <a:effectLst/>
                    <a:latin typeface="Calibri" panose="020F0502020204030204" pitchFamily="34" charset="0"/>
                    <a:ea typeface="DengXian" panose="02010600030101010101" pitchFamily="2" charset="-122"/>
                    <a:cs typeface="Times New Roman" panose="02020603050405020304" pitchFamily="18" charset="0"/>
                  </a:rPr>
                  <a:t>观测结果（</a:t>
                </a:r>
                <a:r>
                  <a:rPr lang="en-CA" sz="2200" b="1" kern="100" dirty="0">
                    <a:effectLst/>
                    <a:latin typeface="DengXian" panose="02010600030101010101" pitchFamily="2" charset="-122"/>
                    <a:ea typeface="DengXian" panose="02010600030101010101" pitchFamily="2" charset="-122"/>
                    <a:cs typeface="Times New Roman" panose="02020603050405020304" pitchFamily="18" charset="0"/>
                  </a:rPr>
                  <a:t>observed outcome</a:t>
                </a:r>
                <a:r>
                  <a:rPr lang="zh-CN" sz="2200"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sz="22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2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altLang="zh-CN" sz="22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200" kern="100" dirty="0">
                    <a:effectLst/>
                    <a:latin typeface="Calibri" panose="020F0502020204030204" pitchFamily="34" charset="0"/>
                    <a:ea typeface="DengXian" panose="02010600030101010101" pitchFamily="2" charset="-122"/>
                    <a:cs typeface="Times New Roman" panose="02020603050405020304" pitchFamily="18" charset="0"/>
                  </a:rPr>
                  <a:t>观测结果</a:t>
                </a:r>
                <a14:m>
                  <m:oMath xmlns:m="http://schemas.openxmlformats.org/officeDocument/2006/math">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200" kern="100" dirty="0">
                    <a:effectLst/>
                    <a:latin typeface="Calibri" panose="020F0502020204030204" pitchFamily="34" charset="0"/>
                    <a:ea typeface="DengXian" panose="02010600030101010101" pitchFamily="2" charset="-122"/>
                    <a:cs typeface="Times New Roman" panose="02020603050405020304" pitchFamily="18" charset="0"/>
                  </a:rPr>
                  <a:t>可以表示为潜在结果和处置状态的函数：</a:t>
                </a:r>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200" i="1" kern="100">
                              <a:effectLst/>
                              <a:latin typeface="Cambria Math" panose="02040503050406030204" pitchFamily="18" charset="0"/>
                            </a:rPr>
                          </m:ctrlPr>
                        </m:sSubPr>
                        <m:e>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200"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kern="100">
                              <a:effectLst/>
                              <a:latin typeface="Cambria Math" panose="02040503050406030204" pitchFamily="18" charset="0"/>
                            </a:rPr>
                          </m:ctrlPr>
                        </m:sSubPr>
                        <m:e>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200" i="1" kern="100">
                              <a:effectLst/>
                              <a:latin typeface="Cambria Math" panose="02040503050406030204" pitchFamily="18" charset="0"/>
                            </a:rPr>
                          </m:ctrlPr>
                        </m:dPr>
                        <m:e>
                          <m:r>
                            <a:rPr lang="en-CA" sz="22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200" kern="100">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200" i="1" kern="100">
                              <a:effectLst/>
                              <a:latin typeface="Cambria Math" panose="02040503050406030204" pitchFamily="18" charset="0"/>
                            </a:rPr>
                          </m:ctrlPr>
                        </m:dPr>
                        <m:e>
                          <m:sSub>
                            <m:sSubPr>
                              <m:ctrlPr>
                                <a:rPr lang="en-CA" sz="2200" i="1" kern="100">
                                  <a:effectLst/>
                                  <a:latin typeface="Cambria Math" panose="02040503050406030204" pitchFamily="18" charset="0"/>
                                </a:rPr>
                              </m:ctrlPr>
                            </m:sSubPr>
                            <m:e>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200" i="1" kern="100">
                                  <a:effectLst/>
                                  <a:latin typeface="Cambria Math" panose="02040503050406030204" pitchFamily="18" charset="0"/>
                                </a:rPr>
                              </m:ctrlPr>
                            </m:dPr>
                            <m:e>
                              <m:r>
                                <a:rPr lang="en-CA" sz="22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kern="100">
                                  <a:effectLst/>
                                  <a:latin typeface="Cambria Math" panose="02040503050406030204" pitchFamily="18" charset="0"/>
                                </a:rPr>
                              </m:ctrlPr>
                            </m:sSubPr>
                            <m:e>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200" i="1" kern="100">
                                  <a:effectLst/>
                                  <a:latin typeface="Cambria Math" panose="02040503050406030204" pitchFamily="18" charset="0"/>
                                </a:rPr>
                              </m:ctrlPr>
                            </m:dPr>
                            <m:e>
                              <m:r>
                                <a:rPr lang="en-CA" sz="2200" kern="100">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kern="100">
                              <a:effectLst/>
                              <a:latin typeface="Cambria Math" panose="02040503050406030204" pitchFamily="18" charset="0"/>
                            </a:rPr>
                          </m:ctrlPr>
                        </m:sSubPr>
                        <m:e>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200" dirty="0"/>
              </a:p>
            </p:txBody>
          </p:sp>
        </mc:Choice>
        <mc:Fallback xmlns="">
          <p:sp>
            <p:nvSpPr>
              <p:cNvPr id="3" name="Text Placeholder 2">
                <a:extLst>
                  <a:ext uri="{FF2B5EF4-FFF2-40B4-BE49-F238E27FC236}">
                    <a16:creationId xmlns:a16="http://schemas.microsoft.com/office/drawing/2014/main" id="{AC7E197D-B8D5-4642-B26D-B0F1FD98BBA3}"/>
                  </a:ext>
                </a:extLst>
              </p:cNvPr>
              <p:cNvSpPr>
                <a:spLocks noGrp="1" noRot="1" noChangeAspect="1" noMove="1" noResize="1" noEditPoints="1" noAdjustHandles="1" noChangeArrowheads="1" noChangeShapeType="1" noTextEdit="1"/>
              </p:cNvSpPr>
              <p:nvPr>
                <p:ph type="body" idx="1"/>
              </p:nvPr>
            </p:nvSpPr>
            <p:spPr>
              <a:xfrm>
                <a:off x="507999" y="1066800"/>
                <a:ext cx="11249891" cy="5221061"/>
              </a:xfrm>
              <a:blipFill>
                <a:blip r:embed="rId3"/>
                <a:stretch>
                  <a:fillRect l="-379" t="-701" r="-65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DA8ED63-0543-497B-B503-F5CA444BE2E0}"/>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353088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9FC11-26D5-474A-97F3-89CE1CC8F0D4}"/>
              </a:ext>
            </a:extLst>
          </p:cNvPr>
          <p:cNvSpPr>
            <a:spLocks noGrp="1"/>
          </p:cNvSpPr>
          <p:nvPr>
            <p:ph type="title"/>
          </p:nvPr>
        </p:nvSpPr>
        <p:spPr/>
        <p:txBody>
          <a:bodyPr/>
          <a:lstStyle/>
          <a:p>
            <a:r>
              <a:rPr lang="en-CA" dirty="0">
                <a:effectLst/>
                <a:latin typeface="Calibri" panose="020F0502020204030204" pitchFamily="34" charset="0"/>
                <a:ea typeface="DengXian" panose="02010600030101010101" pitchFamily="2" charset="-122"/>
                <a:cs typeface="Times New Roman" panose="02020603050405020304" pitchFamily="18" charset="0"/>
              </a:rPr>
              <a:t> </a:t>
            </a:r>
            <a:r>
              <a:rPr lang="zh-CN" dirty="0">
                <a:effectLst/>
                <a:latin typeface="Calibri" panose="020F0502020204030204" pitchFamily="34" charset="0"/>
                <a:ea typeface="DengXian" panose="02010600030101010101" pitchFamily="2" charset="-122"/>
                <a:cs typeface="Times New Roman" panose="02020603050405020304" pitchFamily="18" charset="0"/>
              </a:rPr>
              <a:t>观测结果</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A7A75E4-1745-4119-81EB-BCD29196404F}"/>
                  </a:ext>
                </a:extLst>
              </p:cNvPr>
              <p:cNvSpPr>
                <a:spLocks noGrp="1"/>
              </p:cNvSpPr>
              <p:nvPr>
                <p:ph type="body" idx="1"/>
              </p:nvPr>
            </p:nvSpPr>
            <p:spPr>
              <a:xfrm>
                <a:off x="517237" y="5763696"/>
                <a:ext cx="10871200" cy="829171"/>
              </a:xfrm>
            </p:spPr>
            <p:txBody>
              <a:bodyPr/>
              <a:lstStyle/>
              <a:p>
                <a14:m>
                  <m:oMath xmlns:m="http://schemas.openxmlformats.org/officeDocument/2006/math">
                    <m:sSub>
                      <m:sSubPr>
                        <m:ctrlPr>
                          <a:rPr lang="en-CA" sz="2000" i="1" kern="100" smtClean="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2000" kern="100" dirty="0">
                    <a:effectLst/>
                    <a:ea typeface="DengXian" panose="02010600030101010101" pitchFamily="2" charset="-122"/>
                    <a:cs typeface="Times New Roman" panose="02020603050405020304" pitchFamily="18" charset="0"/>
                  </a:rPr>
                  <a:t>的一组称为</a:t>
                </a:r>
                <a:r>
                  <a:rPr lang="zh-CN" sz="2000" b="1" kern="100" dirty="0">
                    <a:effectLst/>
                    <a:ea typeface="DengXian" panose="02010600030101010101" pitchFamily="2" charset="-122"/>
                    <a:cs typeface="Times New Roman" panose="02020603050405020304" pitchFamily="18" charset="0"/>
                  </a:rPr>
                  <a:t>处置组 </a:t>
                </a:r>
                <a:r>
                  <a:rPr lang="en-CA" sz="2000" kern="100" dirty="0">
                    <a:effectLst/>
                    <a:latin typeface="DengXian" panose="02010600030101010101" pitchFamily="2" charset="-122"/>
                    <a:cs typeface="Times New Roman" panose="02020603050405020304" pitchFamily="18" charset="0"/>
                  </a:rPr>
                  <a:t>(treatment group)</a:t>
                </a:r>
                <a:r>
                  <a:rPr lang="zh-CN" sz="2000" kern="100" dirty="0">
                    <a:effectLst/>
                    <a:latin typeface="DengXian" panose="02010600030101010101" pitchFamily="2" charset="-122"/>
                    <a:cs typeface="Times New Roman" panose="02020603050405020304" pitchFamily="18" charset="0"/>
                  </a:rPr>
                  <a:t>，这包括</a:t>
                </a:r>
                <a14:m>
                  <m:oMath xmlns:m="http://schemas.openxmlformats.org/officeDocument/2006/math">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2000" kern="100" dirty="0">
                    <a:effectLst/>
                    <a:ea typeface="DengXian" panose="02010600030101010101" pitchFamily="2" charset="-122"/>
                    <a:cs typeface="Times New Roman" panose="02020603050405020304" pitchFamily="18" charset="0"/>
                  </a:rPr>
                  <a:t>到</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𝐾</m:t>
                    </m:r>
                  </m:oMath>
                </a14:m>
                <a:r>
                  <a:rPr lang="zh-CN" sz="2000" kern="100" dirty="0">
                    <a:effectLst/>
                    <a:ea typeface="DengXian" panose="02010600030101010101" pitchFamily="2" charset="-122"/>
                    <a:cs typeface="Times New Roman" panose="02020603050405020304" pitchFamily="18" charset="0"/>
                  </a:rPr>
                  <a:t>的个体。</a:t>
                </a:r>
                <a:endParaRPr lang="en-CA" altLang="zh-CN" sz="2000" kern="100" dirty="0">
                  <a:effectLst/>
                  <a:ea typeface="DengXian" panose="02010600030101010101" pitchFamily="2" charset="-122"/>
                  <a:cs typeface="Times New Roman" panose="02020603050405020304" pitchFamily="18" charset="0"/>
                </a:endParaRPr>
              </a:p>
              <a:p>
                <a14:m>
                  <m:oMath xmlns:m="http://schemas.openxmlformats.org/officeDocument/2006/math">
                    <m:r>
                      <a:rPr lang="zh-CN" sz="2000" kern="100">
                        <a:effectLst/>
                        <a:latin typeface="Cambria Math" panose="02040503050406030204" pitchFamily="18" charset="0"/>
                        <a:ea typeface="Cambria Math" panose="02040503050406030204" pitchFamily="18" charset="0"/>
                        <a:cs typeface="Times New Roman" panose="02020603050405020304" pitchFamily="18" charset="0"/>
                      </a:rPr>
                      <m:t> </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ea typeface="DengXian" panose="02010600030101010101" pitchFamily="2" charset="-122"/>
                    <a:cs typeface="Times New Roman" panose="02020603050405020304" pitchFamily="18" charset="0"/>
                  </a:rPr>
                  <a:t>的一组称为</a:t>
                </a:r>
                <a:r>
                  <a:rPr lang="zh-CN" sz="2000" b="1" kern="100" dirty="0">
                    <a:effectLst/>
                    <a:ea typeface="DengXian" panose="02010600030101010101" pitchFamily="2" charset="-122"/>
                    <a:cs typeface="Times New Roman" panose="02020603050405020304" pitchFamily="18" charset="0"/>
                  </a:rPr>
                  <a:t>控制组 </a:t>
                </a:r>
                <a:r>
                  <a:rPr lang="en-CA" sz="2000" kern="100" dirty="0">
                    <a:effectLst/>
                    <a:latin typeface="DengXian" panose="02010600030101010101" pitchFamily="2" charset="-122"/>
                    <a:cs typeface="Times New Roman" panose="02020603050405020304" pitchFamily="18" charset="0"/>
                  </a:rPr>
                  <a:t>(control group)</a:t>
                </a:r>
                <a:r>
                  <a:rPr lang="zh-CN" altLang="en-US" sz="2000" dirty="0"/>
                  <a:t> ，这包括</a:t>
                </a:r>
                <a14:m>
                  <m:oMath xmlns:m="http://schemas.openxmlformats.org/officeDocument/2006/math">
                    <m:r>
                      <a:rPr lang="en-CA" sz="2000" i="1">
                        <a:latin typeface="Cambria Math" panose="02040503050406030204" pitchFamily="18" charset="0"/>
                      </a:rPr>
                      <m:t>𝐾</m:t>
                    </m:r>
                    <m:r>
                      <a:rPr lang="en-CA" sz="2000" i="1">
                        <a:latin typeface="Cambria Math" panose="02040503050406030204" pitchFamily="18" charset="0"/>
                      </a:rPr>
                      <m:t>+1</m:t>
                    </m:r>
                  </m:oMath>
                </a14:m>
                <a:r>
                  <a:rPr lang="zh-CN" altLang="en-US" sz="2000" dirty="0"/>
                  <a:t>到</a:t>
                </a:r>
                <a14:m>
                  <m:oMath xmlns:m="http://schemas.openxmlformats.org/officeDocument/2006/math">
                    <m:r>
                      <a:rPr lang="en-CA" sz="2000" i="1">
                        <a:latin typeface="Cambria Math" panose="02040503050406030204" pitchFamily="18" charset="0"/>
                      </a:rPr>
                      <m:t>𝑁</m:t>
                    </m:r>
                  </m:oMath>
                </a14:m>
                <a:r>
                  <a:rPr lang="zh-CN" altLang="en-US" sz="2000" dirty="0"/>
                  <a:t>的个体。</a:t>
                </a:r>
                <a:endParaRPr lang="en-CA" sz="2000" dirty="0"/>
              </a:p>
            </p:txBody>
          </p:sp>
        </mc:Choice>
        <mc:Fallback xmlns="">
          <p:sp>
            <p:nvSpPr>
              <p:cNvPr id="3" name="Text Placeholder 2">
                <a:extLst>
                  <a:ext uri="{FF2B5EF4-FFF2-40B4-BE49-F238E27FC236}">
                    <a16:creationId xmlns:a16="http://schemas.microsoft.com/office/drawing/2014/main" id="{7A7A75E4-1745-4119-81EB-BCD29196404F}"/>
                  </a:ext>
                </a:extLst>
              </p:cNvPr>
              <p:cNvSpPr>
                <a:spLocks noGrp="1" noRot="1" noChangeAspect="1" noMove="1" noResize="1" noEditPoints="1" noAdjustHandles="1" noChangeArrowheads="1" noChangeShapeType="1" noTextEdit="1"/>
              </p:cNvSpPr>
              <p:nvPr>
                <p:ph type="body" idx="1"/>
              </p:nvPr>
            </p:nvSpPr>
            <p:spPr>
              <a:xfrm>
                <a:off x="517237" y="5763696"/>
                <a:ext cx="10871200" cy="829171"/>
              </a:xfrm>
              <a:blipFill>
                <a:blip r:embed="rId3"/>
                <a:stretch>
                  <a:fillRect t="-7299" b="-5109"/>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2232678F-B598-46B2-BAAF-A8484B52F7B8}"/>
              </a:ext>
            </a:extLst>
          </p:cNvPr>
          <p:cNvPicPr>
            <a:picLocks noChangeAspect="1"/>
          </p:cNvPicPr>
          <p:nvPr/>
        </p:nvPicPr>
        <p:blipFill>
          <a:blip r:embed="rId4"/>
          <a:stretch>
            <a:fillRect/>
          </a:stretch>
        </p:blipFill>
        <p:spPr>
          <a:xfrm>
            <a:off x="304801" y="1079397"/>
            <a:ext cx="11083636" cy="4564021"/>
          </a:xfrm>
          <a:prstGeom prst="rect">
            <a:avLst/>
          </a:prstGeom>
        </p:spPr>
      </p:pic>
      <p:sp>
        <p:nvSpPr>
          <p:cNvPr id="5" name="Footer Placeholder 4">
            <a:extLst>
              <a:ext uri="{FF2B5EF4-FFF2-40B4-BE49-F238E27FC236}">
                <a16:creationId xmlns:a16="http://schemas.microsoft.com/office/drawing/2014/main" id="{FD65383E-2B28-4D21-9394-A3D619E21B10}"/>
              </a:ext>
            </a:extLst>
          </p:cNvPr>
          <p:cNvSpPr>
            <a:spLocks noGrp="1"/>
          </p:cNvSpPr>
          <p:nvPr>
            <p:ph type="ftr" sz="quarter" idx="11"/>
          </p:nvPr>
        </p:nvSpPr>
        <p:spPr/>
        <p:txBody>
          <a:bodyPr/>
          <a:lstStyle/>
          <a:p>
            <a:r>
              <a:rPr lang="zh-CN" altLang="en-US"/>
              <a:t>版权</a:t>
            </a:r>
            <a:r>
              <a:rPr lang="en-US" altLang="zh-CN"/>
              <a:t>@</a:t>
            </a:r>
            <a:r>
              <a:rPr lang="zh-CN" altLang="en-US"/>
              <a:t>邱嘉平，上海财经大学出版社，使用需经授权</a:t>
            </a:r>
            <a:endParaRPr lang="en-CA"/>
          </a:p>
        </p:txBody>
      </p:sp>
    </p:spTree>
    <p:extLst>
      <p:ext uri="{BB962C8B-B14F-4D97-AF65-F5344CB8AC3E}">
        <p14:creationId xmlns:p14="http://schemas.microsoft.com/office/powerpoint/2010/main" val="22214600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extLst>
    <a:ext uri="{05A4C25C-085E-4340-85A3-A5531E510DB2}">
      <thm15:themeFamily xmlns:thm15="http://schemas.microsoft.com/office/thememl/2012/main" name="Theme1" id="{1B815372-0927-4AE8-A6D0-F5729D61B137}" vid="{C428417F-9552-4A2A-9EE7-380D30BF5E6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957</TotalTime>
  <Words>5076</Words>
  <Application>Microsoft Office PowerPoint</Application>
  <PresentationFormat>Widescreen</PresentationFormat>
  <Paragraphs>298</Paragraphs>
  <Slides>36</Slides>
  <Notes>21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36</vt:i4>
      </vt:variant>
    </vt:vector>
  </HeadingPairs>
  <TitlesOfParts>
    <vt:vector size="47" baseType="lpstr">
      <vt:lpstr>DengXian</vt:lpstr>
      <vt:lpstr>TimesNewRomanPSMT</vt:lpstr>
      <vt:lpstr>Arial</vt:lpstr>
      <vt:lpstr>Calibri</vt:lpstr>
      <vt:lpstr>Cambria Math</vt:lpstr>
      <vt:lpstr>Franklin Gothic Book</vt:lpstr>
      <vt:lpstr>Perpetua</vt:lpstr>
      <vt:lpstr>Symbol</vt:lpstr>
      <vt:lpstr>Times New Roman</vt:lpstr>
      <vt:lpstr>Wingdings 2</vt:lpstr>
      <vt:lpstr>Theme1</vt:lpstr>
      <vt:lpstr>第5章： 处置效应</vt:lpstr>
      <vt:lpstr>大纲</vt:lpstr>
      <vt:lpstr>潜在结果，处置效应，观测结果，反事实结果</vt:lpstr>
      <vt:lpstr>潜在结果</vt:lpstr>
      <vt:lpstr>个体处置效应</vt:lpstr>
      <vt:lpstr>平均处置效应</vt:lpstr>
      <vt:lpstr>平均处置效应</vt:lpstr>
      <vt:lpstr> 观测结果</vt:lpstr>
      <vt:lpstr> 观测结果</vt:lpstr>
      <vt:lpstr>反事实结果</vt:lpstr>
      <vt:lpstr>使用观测结果估计处置效应可能的偏差</vt:lpstr>
      <vt:lpstr>平均潜在结果，平均观测结果和反事实结果</vt:lpstr>
      <vt:lpstr>观测结果估计平均处置效应的可能偏差</vt:lpstr>
      <vt:lpstr>观测结果估计平均处置效应的可能偏差</vt:lpstr>
      <vt:lpstr>随机分配</vt:lpstr>
      <vt:lpstr>随机分配</vt:lpstr>
      <vt:lpstr>随机分配：{Y_i (0)}⟘D_i</vt:lpstr>
      <vt:lpstr>随机分配： E[Y_i (0)│D_i ]=E[Y_i (0)]</vt:lpstr>
      <vt:lpstr>随机分配，小结</vt:lpstr>
      <vt:lpstr>控制可观测变量</vt:lpstr>
      <vt:lpstr>控制可观测特征</vt:lpstr>
      <vt:lpstr>给定可观测特征平均处置效应</vt:lpstr>
      <vt:lpstr>ATT(X)</vt:lpstr>
      <vt:lpstr>ATT</vt:lpstr>
      <vt:lpstr>ATU(x)</vt:lpstr>
      <vt:lpstr>ATU</vt:lpstr>
      <vt:lpstr>ATE(x)和ATE</vt:lpstr>
      <vt:lpstr>平均潜在结果条件独立于处置变量</vt:lpstr>
      <vt:lpstr>回归方法和处置效应</vt:lpstr>
      <vt:lpstr>观测结果Y_i 的表述</vt:lpstr>
      <vt:lpstr>回归和处置效应</vt:lpstr>
      <vt:lpstr>回归和处置效应</vt:lpstr>
      <vt:lpstr>回归方法和控制变量</vt:lpstr>
      <vt:lpstr>干扰项均值条件独立</vt:lpstr>
      <vt:lpstr>干扰项均值条件独立</vt:lpstr>
      <vt:lpstr>控制变量</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处置效应</dc:title>
  <dc:creator>Qiu, Jiaping</dc:creator>
  <cp:lastModifiedBy>Qiu, Jiaping</cp:lastModifiedBy>
  <cp:revision>58</cp:revision>
  <dcterms:created xsi:type="dcterms:W3CDTF">2020-07-06T18:18:09Z</dcterms:created>
  <dcterms:modified xsi:type="dcterms:W3CDTF">2020-09-17T04:02:44Z</dcterms:modified>
</cp:coreProperties>
</file>