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27.svg" ContentType="image/svg+xml"/>
  <Override PartName="/ppt/media/image29.svg" ContentType="image/svg+xml"/>
  <Override PartName="/ppt/media/image31.svg" ContentType="image/svg+xml"/>
  <Override PartName="/ppt/media/image33.svg" ContentType="image/svg+xml"/>
  <Override PartName="/ppt/media/image35.svg" ContentType="image/svg+xml"/>
  <Override PartName="/ppt/media/image37.svg" ContentType="image/svg+xml"/>
  <Override PartName="/ppt/media/image39.svg" ContentType="image/svg+xml"/>
  <Override PartName="/ppt/media/image41.svg" ContentType="image/svg+xml"/>
  <Override PartName="/ppt/media/image43.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Lst>
  <p:notesMasterIdLst>
    <p:notesMasterId r:id="rId5"/>
  </p:notesMasterIdLst>
  <p:handoutMasterIdLst>
    <p:handoutMasterId r:id="rId70"/>
  </p:handoutMasterIdLst>
  <p:sldIdLst>
    <p:sldId id="738" r:id="rId4"/>
    <p:sldId id="739" r:id="rId6"/>
    <p:sldId id="740" r:id="rId7"/>
    <p:sldId id="741" r:id="rId8"/>
    <p:sldId id="742" r:id="rId9"/>
    <p:sldId id="743" r:id="rId10"/>
    <p:sldId id="744" r:id="rId11"/>
    <p:sldId id="745" r:id="rId12"/>
    <p:sldId id="746" r:id="rId13"/>
    <p:sldId id="747" r:id="rId14"/>
    <p:sldId id="748" r:id="rId15"/>
    <p:sldId id="749" r:id="rId16"/>
    <p:sldId id="750" r:id="rId17"/>
    <p:sldId id="751" r:id="rId18"/>
    <p:sldId id="752" r:id="rId19"/>
    <p:sldId id="753" r:id="rId20"/>
    <p:sldId id="754" r:id="rId21"/>
    <p:sldId id="755" r:id="rId22"/>
    <p:sldId id="756" r:id="rId23"/>
    <p:sldId id="757" r:id="rId24"/>
    <p:sldId id="758" r:id="rId25"/>
    <p:sldId id="759" r:id="rId26"/>
    <p:sldId id="760" r:id="rId27"/>
    <p:sldId id="761" r:id="rId28"/>
    <p:sldId id="762" r:id="rId29"/>
    <p:sldId id="763" r:id="rId30"/>
    <p:sldId id="764" r:id="rId31"/>
    <p:sldId id="765" r:id="rId32"/>
    <p:sldId id="766" r:id="rId33"/>
    <p:sldId id="767" r:id="rId34"/>
    <p:sldId id="768" r:id="rId35"/>
    <p:sldId id="769" r:id="rId36"/>
    <p:sldId id="770" r:id="rId37"/>
    <p:sldId id="771" r:id="rId38"/>
    <p:sldId id="772" r:id="rId39"/>
    <p:sldId id="773" r:id="rId40"/>
    <p:sldId id="774" r:id="rId41"/>
    <p:sldId id="775" r:id="rId42"/>
    <p:sldId id="776" r:id="rId43"/>
    <p:sldId id="777" r:id="rId44"/>
    <p:sldId id="778" r:id="rId45"/>
    <p:sldId id="779" r:id="rId46"/>
    <p:sldId id="780" r:id="rId47"/>
    <p:sldId id="781" r:id="rId48"/>
    <p:sldId id="782" r:id="rId49"/>
    <p:sldId id="783" r:id="rId50"/>
    <p:sldId id="784" r:id="rId51"/>
    <p:sldId id="785" r:id="rId52"/>
    <p:sldId id="786" r:id="rId53"/>
    <p:sldId id="787" r:id="rId54"/>
    <p:sldId id="788" r:id="rId55"/>
    <p:sldId id="789" r:id="rId56"/>
    <p:sldId id="790" r:id="rId57"/>
    <p:sldId id="791" r:id="rId58"/>
    <p:sldId id="792" r:id="rId59"/>
    <p:sldId id="793" r:id="rId60"/>
    <p:sldId id="794" r:id="rId61"/>
    <p:sldId id="795" r:id="rId62"/>
    <p:sldId id="796" r:id="rId63"/>
    <p:sldId id="797" r:id="rId64"/>
    <p:sldId id="798" r:id="rId65"/>
    <p:sldId id="799" r:id="rId66"/>
    <p:sldId id="800" r:id="rId67"/>
    <p:sldId id="801" r:id="rId68"/>
    <p:sldId id="802" r:id="rId69"/>
  </p:sldIdLst>
  <p:sldSz cx="9144000" cy="6858000" type="screen4x3"/>
  <p:notesSz cx="6858000" cy="9144000"/>
  <p:custDataLst>
    <p:tags r:id="rId74"/>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6" userDrawn="1">
          <p15:clr>
            <a:srgbClr val="A4A3A4"/>
          </p15:clr>
        </p15:guide>
        <p15:guide id="2" pos="29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FFFF99"/>
    <a:srgbClr val="FF6699"/>
    <a:srgbClr val="FFFFFF"/>
    <a:srgbClr val="EAB200"/>
    <a:srgbClr val="2185DF"/>
    <a:srgbClr val="C49500"/>
    <a:srgbClr val="1D7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29"/>
    <p:restoredTop sz="93925"/>
  </p:normalViewPr>
  <p:slideViewPr>
    <p:cSldViewPr showGuides="1">
      <p:cViewPr varScale="1">
        <p:scale>
          <a:sx n="75" d="100"/>
          <a:sy n="75" d="100"/>
        </p:scale>
        <p:origin x="864" y="56"/>
      </p:cViewPr>
      <p:guideLst>
        <p:guide orient="horz" pos="2186"/>
        <p:guide pos="2949"/>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4" Type="http://schemas.openxmlformats.org/officeDocument/2006/relationships/tags" Target="tags/tag414.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handoutMaster" Target="handoutMasters/handoutMaster1.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73977AA-B73F-4343-92B5-69AF61741E3B}"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D152080-148A-492D-A078-188935B9D622}"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rPr>
              <a:t>单击此处编辑母版文本样式</a:t>
            </a:r>
            <a:endPar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idx="1"/>
          </p:nvPr>
        </p:nvSpPr>
        <p:spPr>
          <a:noFill/>
          <a:ln>
            <a:noFill/>
          </a:ln>
        </p:spPr>
        <p:txBody>
          <a:bodyPr wrap="square" lIns="91440" tIns="45720" rIns="91440" bIns="45720" anchor="t" anchorCtr="0"/>
          <a:lstStyle/>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spcBef>
                <a:spcPct val="0"/>
              </a:spcBef>
            </a:pPr>
            <a:fld id="{9A0DB2DC-4C9A-4742-B13C-FB6460FD3503}" type="slidenum">
              <a:rPr lang="zh-CN" altLang="en-US" dirty="0">
                <a:latin typeface="Verdana" panose="020B0604030504040204" pitchFamily="34" charset="0"/>
              </a:rPr>
            </a:fld>
            <a:endParaRPr lang="zh-CN" altLang="en-US" dirty="0">
              <a:latin typeface="Verdana" panose="020B060403050404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lstStyle/>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lstStyle/>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
        <p:nvSpPr>
          <p:cNvPr id="5" name="矩形 4"/>
          <p:cNvSpPr/>
          <p:nvPr userDrawn="1"/>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userDrawn="1"/>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lstStyle/>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lstStyle/>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
        <p:nvSpPr>
          <p:cNvPr id="5" name="矩形 4"/>
          <p:cNvSpPr/>
          <p:nvPr userDrawn="1"/>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userDrawn="1"/>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8.xml"/><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9" Type="http://schemas.openxmlformats.org/officeDocument/2006/relationships/tags" Target="../tags/tag82.xml"/><Relationship Id="rId8" Type="http://schemas.openxmlformats.org/officeDocument/2006/relationships/image" Target="../media/image9.jpeg"/><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image" Target="../media/image8.jpeg"/><Relationship Id="rId3" Type="http://schemas.openxmlformats.org/officeDocument/2006/relationships/tags" Target="../tags/tag78.xml"/><Relationship Id="rId2" Type="http://schemas.openxmlformats.org/officeDocument/2006/relationships/tags" Target="../tags/tag77.xml"/><Relationship Id="rId11" Type="http://schemas.openxmlformats.org/officeDocument/2006/relationships/slideLayout" Target="../slideLayouts/slideLayout7.xml"/><Relationship Id="rId10" Type="http://schemas.openxmlformats.org/officeDocument/2006/relationships/tags" Target="../tags/tag83.xml"/><Relationship Id="rId1" Type="http://schemas.openxmlformats.org/officeDocument/2006/relationships/tags" Target="../tags/tag76.xml"/></Relationships>
</file>

<file path=ppt/slides/_rels/slide13.xml.rels><?xml version="1.0" encoding="UTF-8" standalone="yes"?>
<Relationships xmlns="http://schemas.openxmlformats.org/package/2006/relationships"><Relationship Id="rId9" Type="http://schemas.openxmlformats.org/officeDocument/2006/relationships/tags" Target="../tags/tag91.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4" Type="http://schemas.openxmlformats.org/officeDocument/2006/relationships/slideLayout" Target="../slideLayouts/slideLayout7.xml"/><Relationship Id="rId13" Type="http://schemas.openxmlformats.org/officeDocument/2006/relationships/tags" Target="../tags/tag95.xml"/><Relationship Id="rId12" Type="http://schemas.openxmlformats.org/officeDocument/2006/relationships/tags" Target="../tags/tag94.xml"/><Relationship Id="rId11" Type="http://schemas.openxmlformats.org/officeDocument/2006/relationships/tags" Target="../tags/tag93.xml"/><Relationship Id="rId10" Type="http://schemas.openxmlformats.org/officeDocument/2006/relationships/tags" Target="../tags/tag92.xml"/><Relationship Id="rId1"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101.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image" Target="../media/image12.jpeg"/></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107.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jpeg"/><Relationship Id="rId1"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image" Target="../media/image16.jpeg"/><Relationship Id="rId4" Type="http://schemas.openxmlformats.org/officeDocument/2006/relationships/tags" Target="../tags/tag111.xml"/><Relationship Id="rId3" Type="http://schemas.openxmlformats.org/officeDocument/2006/relationships/tags" Target="../tags/tag110.xml"/><Relationship Id="rId2" Type="http://schemas.openxmlformats.org/officeDocument/2006/relationships/tags" Target="../tags/tag109.xml"/><Relationship Id="rId14" Type="http://schemas.openxmlformats.org/officeDocument/2006/relationships/slideLayout" Target="../slideLayouts/slideLayout7.xml"/><Relationship Id="rId13" Type="http://schemas.openxmlformats.org/officeDocument/2006/relationships/tags" Target="../tags/tag119.xml"/><Relationship Id="rId12" Type="http://schemas.openxmlformats.org/officeDocument/2006/relationships/tags" Target="../tags/tag118.xml"/><Relationship Id="rId11" Type="http://schemas.openxmlformats.org/officeDocument/2006/relationships/tags" Target="../tags/tag117.xml"/><Relationship Id="rId10" Type="http://schemas.openxmlformats.org/officeDocument/2006/relationships/tags" Target="../tags/tag116.xml"/><Relationship Id="rId1" Type="http://schemas.openxmlformats.org/officeDocument/2006/relationships/tags" Target="../tags/tag108.xm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tags" Target="../tags/tag120.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7" Type="http://schemas.openxmlformats.org/officeDocument/2006/relationships/slideLayout" Target="../slideLayouts/slideLayout8.xml"/><Relationship Id="rId16" Type="http://schemas.openxmlformats.org/officeDocument/2006/relationships/tags" Target="../tags/tag141.xml"/><Relationship Id="rId15" Type="http://schemas.openxmlformats.org/officeDocument/2006/relationships/tags" Target="../tags/tag140.xml"/><Relationship Id="rId14" Type="http://schemas.openxmlformats.org/officeDocument/2006/relationships/tags" Target="../tags/tag139.xml"/><Relationship Id="rId13" Type="http://schemas.openxmlformats.org/officeDocument/2006/relationships/tags" Target="../tags/tag138.xml"/><Relationship Id="rId12" Type="http://schemas.openxmlformats.org/officeDocument/2006/relationships/tags" Target="../tags/tag137.xml"/><Relationship Id="rId11" Type="http://schemas.openxmlformats.org/officeDocument/2006/relationships/tags" Target="../tags/tag136.xml"/><Relationship Id="rId10" Type="http://schemas.openxmlformats.org/officeDocument/2006/relationships/tags" Target="../tags/tag135.xml"/><Relationship Id="rId1" Type="http://schemas.openxmlformats.org/officeDocument/2006/relationships/tags" Target="../tags/tag126.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jpeg"/><Relationship Id="rId1" Type="http://schemas.openxmlformats.org/officeDocument/2006/relationships/image" Target="../media/image8.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8.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6.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9.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0.jpeg"/></Relationships>
</file>

<file path=ppt/slides/_rels/slide32.xml.rels><?xml version="1.0" encoding="UTF-8" standalone="yes"?>
<Relationships xmlns="http://schemas.openxmlformats.org/package/2006/relationships"><Relationship Id="rId9" Type="http://schemas.openxmlformats.org/officeDocument/2006/relationships/tags" Target="../tags/tag149.xml"/><Relationship Id="rId8" Type="http://schemas.openxmlformats.org/officeDocument/2006/relationships/tags" Target="../tags/tag148.xml"/><Relationship Id="rId7" Type="http://schemas.openxmlformats.org/officeDocument/2006/relationships/tags" Target="../tags/tag147.xml"/><Relationship Id="rId6" Type="http://schemas.openxmlformats.org/officeDocument/2006/relationships/tags" Target="../tags/tag146.xml"/><Relationship Id="rId5" Type="http://schemas.openxmlformats.org/officeDocument/2006/relationships/image" Target="../media/image7.jpeg"/><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4" Type="http://schemas.openxmlformats.org/officeDocument/2006/relationships/slideLayout" Target="../slideLayouts/slideLayout8.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tags" Target="../tags/tag151.xml"/><Relationship Id="rId10" Type="http://schemas.openxmlformats.org/officeDocument/2006/relationships/tags" Target="../tags/tag150.xml"/><Relationship Id="rId1" Type="http://schemas.openxmlformats.org/officeDocument/2006/relationships/tags" Target="../tags/tag142.xml"/></Relationships>
</file>

<file path=ppt/slides/_rels/slide33.xml.rels><?xml version="1.0" encoding="UTF-8" standalone="yes"?>
<Relationships xmlns="http://schemas.openxmlformats.org/package/2006/relationships"><Relationship Id="rId8" Type="http://schemas.openxmlformats.org/officeDocument/2006/relationships/slideLayout" Target="../slideLayouts/slideLayout8.xml"/><Relationship Id="rId7" Type="http://schemas.openxmlformats.org/officeDocument/2006/relationships/tags" Target="../tags/tag159.xml"/><Relationship Id="rId6" Type="http://schemas.openxmlformats.org/officeDocument/2006/relationships/tags" Target="../tags/tag158.xml"/><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image" Target="../media/image21.jpe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22.jpeg"/><Relationship Id="rId1" Type="http://schemas.openxmlformats.org/officeDocument/2006/relationships/image" Target="../media/image14.jpeg"/></Relationships>
</file>

<file path=ppt/slides/_rels/slide35.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tags" Target="../tags/tag165.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image" Target="../media/image23.jpeg"/><Relationship Id="rId11" Type="http://schemas.openxmlformats.org/officeDocument/2006/relationships/slideLayout" Target="../slideLayouts/slideLayout8.xml"/><Relationship Id="rId10" Type="http://schemas.openxmlformats.org/officeDocument/2006/relationships/tags" Target="../tags/tag168.xml"/><Relationship Id="rId1" Type="http://schemas.openxmlformats.org/officeDocument/2006/relationships/tags" Target="../tags/tag160.xml"/></Relationships>
</file>

<file path=ppt/slides/_rels/slide36.xml.rels><?xml version="1.0" encoding="UTF-8" standalone="yes"?>
<Relationships xmlns="http://schemas.openxmlformats.org/package/2006/relationships"><Relationship Id="rId8" Type="http://schemas.openxmlformats.org/officeDocument/2006/relationships/slideLayout" Target="../slideLayouts/slideLayout8.xml"/><Relationship Id="rId7" Type="http://schemas.openxmlformats.org/officeDocument/2006/relationships/tags" Target="../tags/tag174.xml"/><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image" Target="../media/image15.jpeg"/></Relationships>
</file>

<file path=ppt/slides/_rels/slide37.xml.rels><?xml version="1.0" encoding="UTF-8" standalone="yes"?>
<Relationships xmlns="http://schemas.openxmlformats.org/package/2006/relationships"><Relationship Id="rId9" Type="http://schemas.openxmlformats.org/officeDocument/2006/relationships/tags" Target="../tags/tag183.xml"/><Relationship Id="rId8" Type="http://schemas.openxmlformats.org/officeDocument/2006/relationships/tags" Target="../tags/tag182.xml"/><Relationship Id="rId7" Type="http://schemas.openxmlformats.org/officeDocument/2006/relationships/tags" Target="../tags/tag181.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6" Type="http://schemas.openxmlformats.org/officeDocument/2006/relationships/slideLayout" Target="../slideLayouts/slideLayout8.xml"/><Relationship Id="rId25" Type="http://schemas.openxmlformats.org/officeDocument/2006/relationships/tags" Target="../tags/tag199.xml"/><Relationship Id="rId24" Type="http://schemas.openxmlformats.org/officeDocument/2006/relationships/tags" Target="../tags/tag198.xml"/><Relationship Id="rId23" Type="http://schemas.openxmlformats.org/officeDocument/2006/relationships/tags" Target="../tags/tag197.xml"/><Relationship Id="rId22" Type="http://schemas.openxmlformats.org/officeDocument/2006/relationships/tags" Target="../tags/tag196.xml"/><Relationship Id="rId21" Type="http://schemas.openxmlformats.org/officeDocument/2006/relationships/tags" Target="../tags/tag195.xml"/><Relationship Id="rId20" Type="http://schemas.openxmlformats.org/officeDocument/2006/relationships/tags" Target="../tags/tag194.xml"/><Relationship Id="rId2" Type="http://schemas.openxmlformats.org/officeDocument/2006/relationships/tags" Target="../tags/tag176.xml"/><Relationship Id="rId19" Type="http://schemas.openxmlformats.org/officeDocument/2006/relationships/tags" Target="../tags/tag193.xml"/><Relationship Id="rId18" Type="http://schemas.openxmlformats.org/officeDocument/2006/relationships/tags" Target="../tags/tag192.xml"/><Relationship Id="rId17" Type="http://schemas.openxmlformats.org/officeDocument/2006/relationships/tags" Target="../tags/tag191.xml"/><Relationship Id="rId16" Type="http://schemas.openxmlformats.org/officeDocument/2006/relationships/tags" Target="../tags/tag190.xml"/><Relationship Id="rId15" Type="http://schemas.openxmlformats.org/officeDocument/2006/relationships/tags" Target="../tags/tag189.xml"/><Relationship Id="rId14" Type="http://schemas.openxmlformats.org/officeDocument/2006/relationships/tags" Target="../tags/tag188.xml"/><Relationship Id="rId13" Type="http://schemas.openxmlformats.org/officeDocument/2006/relationships/tags" Target="../tags/tag187.xml"/><Relationship Id="rId12" Type="http://schemas.openxmlformats.org/officeDocument/2006/relationships/tags" Target="../tags/tag186.xml"/><Relationship Id="rId11" Type="http://schemas.openxmlformats.org/officeDocument/2006/relationships/tags" Target="../tags/tag185.xml"/><Relationship Id="rId10" Type="http://schemas.openxmlformats.org/officeDocument/2006/relationships/tags" Target="../tags/tag184.xml"/><Relationship Id="rId1" Type="http://schemas.openxmlformats.org/officeDocument/2006/relationships/tags" Target="../tags/tag17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0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5" Type="http://schemas.openxmlformats.org/officeDocument/2006/relationships/slideLayout" Target="../slideLayouts/slideLayout8.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image" Target="../media/image8.jpeg"/></Relationships>
</file>

<file path=ppt/slides/_rels/slide41.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tags" Target="../tags/tag214.xml"/><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image" Target="../media/image9.jpeg"/></Relationships>
</file>

<file path=ppt/slides/_rels/slide42.xml.rels><?xml version="1.0" encoding="UTF-8" standalone="yes"?>
<Relationships xmlns="http://schemas.openxmlformats.org/package/2006/relationships"><Relationship Id="rId9" Type="http://schemas.openxmlformats.org/officeDocument/2006/relationships/tags" Target="../tags/tag221.xml"/><Relationship Id="rId8" Type="http://schemas.openxmlformats.org/officeDocument/2006/relationships/image" Target="../media/image25.jpeg"/><Relationship Id="rId7" Type="http://schemas.openxmlformats.org/officeDocument/2006/relationships/tags" Target="../tags/tag220.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image" Target="../media/image4.jpeg"/><Relationship Id="rId3" Type="http://schemas.openxmlformats.org/officeDocument/2006/relationships/tags" Target="../tags/tag217.xml"/><Relationship Id="rId2" Type="http://schemas.openxmlformats.org/officeDocument/2006/relationships/tags" Target="../tags/tag216.xml"/><Relationship Id="rId12" Type="http://schemas.openxmlformats.org/officeDocument/2006/relationships/slideLayout" Target="../slideLayouts/slideLayout8.xml"/><Relationship Id="rId11" Type="http://schemas.openxmlformats.org/officeDocument/2006/relationships/tags" Target="../tags/tag223.xml"/><Relationship Id="rId10" Type="http://schemas.openxmlformats.org/officeDocument/2006/relationships/tags" Target="../tags/tag222.xml"/><Relationship Id="rId1" Type="http://schemas.openxmlformats.org/officeDocument/2006/relationships/tags" Target="../tags/tag215.xml"/></Relationships>
</file>

<file path=ppt/slides/_rels/slide43.xml.rels><?xml version="1.0" encoding="UTF-8" standalone="yes"?>
<Relationships xmlns="http://schemas.openxmlformats.org/package/2006/relationships"><Relationship Id="rId9" Type="http://schemas.openxmlformats.org/officeDocument/2006/relationships/image" Target="../media/image27.svg"/><Relationship Id="rId8" Type="http://schemas.openxmlformats.org/officeDocument/2006/relationships/image" Target="../media/image26.png"/><Relationship Id="rId7" Type="http://schemas.openxmlformats.org/officeDocument/2006/relationships/tags" Target="../tags/tag230.xml"/><Relationship Id="rId6" Type="http://schemas.openxmlformats.org/officeDocument/2006/relationships/tags" Target="../tags/tag229.xml"/><Relationship Id="rId5" Type="http://schemas.openxmlformats.org/officeDocument/2006/relationships/tags" Target="../tags/tag228.xml"/><Relationship Id="rId41" Type="http://schemas.openxmlformats.org/officeDocument/2006/relationships/slideLayout" Target="../slideLayouts/slideLayout8.xml"/><Relationship Id="rId40" Type="http://schemas.openxmlformats.org/officeDocument/2006/relationships/tags" Target="../tags/tag253.xml"/><Relationship Id="rId4" Type="http://schemas.openxmlformats.org/officeDocument/2006/relationships/tags" Target="../tags/tag227.xml"/><Relationship Id="rId39" Type="http://schemas.openxmlformats.org/officeDocument/2006/relationships/tags" Target="../tags/tag252.xml"/><Relationship Id="rId38" Type="http://schemas.openxmlformats.org/officeDocument/2006/relationships/tags" Target="../tags/tag251.xml"/><Relationship Id="rId37" Type="http://schemas.openxmlformats.org/officeDocument/2006/relationships/image" Target="../media/image35.svg"/><Relationship Id="rId36" Type="http://schemas.openxmlformats.org/officeDocument/2006/relationships/image" Target="../media/image34.png"/><Relationship Id="rId35" Type="http://schemas.openxmlformats.org/officeDocument/2006/relationships/tags" Target="../tags/tag250.xml"/><Relationship Id="rId34" Type="http://schemas.openxmlformats.org/officeDocument/2006/relationships/image" Target="../media/image33.svg"/><Relationship Id="rId33" Type="http://schemas.openxmlformats.org/officeDocument/2006/relationships/image" Target="../media/image32.png"/><Relationship Id="rId32" Type="http://schemas.openxmlformats.org/officeDocument/2006/relationships/tags" Target="../tags/tag249.xml"/><Relationship Id="rId31" Type="http://schemas.openxmlformats.org/officeDocument/2006/relationships/tags" Target="../tags/tag248.xml"/><Relationship Id="rId30" Type="http://schemas.openxmlformats.org/officeDocument/2006/relationships/tags" Target="../tags/tag247.xml"/><Relationship Id="rId3" Type="http://schemas.openxmlformats.org/officeDocument/2006/relationships/tags" Target="../tags/tag226.xml"/><Relationship Id="rId29" Type="http://schemas.openxmlformats.org/officeDocument/2006/relationships/tags" Target="../tags/tag246.xml"/><Relationship Id="rId28" Type="http://schemas.openxmlformats.org/officeDocument/2006/relationships/tags" Target="../tags/tag245.xml"/><Relationship Id="rId27" Type="http://schemas.openxmlformats.org/officeDocument/2006/relationships/tags" Target="../tags/tag244.xml"/><Relationship Id="rId26" Type="http://schemas.openxmlformats.org/officeDocument/2006/relationships/tags" Target="../tags/tag243.xml"/><Relationship Id="rId25" Type="http://schemas.openxmlformats.org/officeDocument/2006/relationships/tags" Target="../tags/tag242.xml"/><Relationship Id="rId24" Type="http://schemas.openxmlformats.org/officeDocument/2006/relationships/tags" Target="../tags/tag241.xml"/><Relationship Id="rId23" Type="http://schemas.openxmlformats.org/officeDocument/2006/relationships/tags" Target="../tags/tag240.xml"/><Relationship Id="rId22" Type="http://schemas.openxmlformats.org/officeDocument/2006/relationships/tags" Target="../tags/tag239.xml"/><Relationship Id="rId21" Type="http://schemas.openxmlformats.org/officeDocument/2006/relationships/tags" Target="../tags/tag238.xml"/><Relationship Id="rId20" Type="http://schemas.openxmlformats.org/officeDocument/2006/relationships/tags" Target="../tags/tag237.xml"/><Relationship Id="rId2" Type="http://schemas.openxmlformats.org/officeDocument/2006/relationships/tags" Target="../tags/tag225.xml"/><Relationship Id="rId19" Type="http://schemas.openxmlformats.org/officeDocument/2006/relationships/image" Target="../media/image31.svg"/><Relationship Id="rId18" Type="http://schemas.openxmlformats.org/officeDocument/2006/relationships/image" Target="../media/image30.png"/><Relationship Id="rId17" Type="http://schemas.openxmlformats.org/officeDocument/2006/relationships/tags" Target="../tags/tag236.xml"/><Relationship Id="rId16" Type="http://schemas.openxmlformats.org/officeDocument/2006/relationships/tags" Target="../tags/tag235.xml"/><Relationship Id="rId15" Type="http://schemas.openxmlformats.org/officeDocument/2006/relationships/image" Target="../media/image29.svg"/><Relationship Id="rId14" Type="http://schemas.openxmlformats.org/officeDocument/2006/relationships/image" Target="../media/image28.png"/><Relationship Id="rId13" Type="http://schemas.openxmlformats.org/officeDocument/2006/relationships/tags" Target="../tags/tag234.xml"/><Relationship Id="rId12" Type="http://schemas.openxmlformats.org/officeDocument/2006/relationships/tags" Target="../tags/tag233.xml"/><Relationship Id="rId11" Type="http://schemas.openxmlformats.org/officeDocument/2006/relationships/tags" Target="../tags/tag232.xml"/><Relationship Id="rId10" Type="http://schemas.openxmlformats.org/officeDocument/2006/relationships/tags" Target="../tags/tag231.xml"/><Relationship Id="rId1" Type="http://schemas.openxmlformats.org/officeDocument/2006/relationships/tags" Target="../tags/tag224.xml"/></Relationships>
</file>

<file path=ppt/slides/_rels/slide44.xml.rels><?xml version="1.0" encoding="UTF-8" standalone="yes"?>
<Relationships xmlns="http://schemas.openxmlformats.org/package/2006/relationships"><Relationship Id="rId9" Type="http://schemas.openxmlformats.org/officeDocument/2006/relationships/tags" Target="../tags/tag262.xml"/><Relationship Id="rId8" Type="http://schemas.openxmlformats.org/officeDocument/2006/relationships/tags" Target="../tags/tag261.xml"/><Relationship Id="rId7" Type="http://schemas.openxmlformats.org/officeDocument/2006/relationships/tags" Target="../tags/tag260.xml"/><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38" Type="http://schemas.openxmlformats.org/officeDocument/2006/relationships/slideLayout" Target="../slideLayouts/slideLayout8.xml"/><Relationship Id="rId37" Type="http://schemas.openxmlformats.org/officeDocument/2006/relationships/image" Target="../media/image43.svg"/><Relationship Id="rId36" Type="http://schemas.openxmlformats.org/officeDocument/2006/relationships/image" Target="../media/image42.png"/><Relationship Id="rId35" Type="http://schemas.openxmlformats.org/officeDocument/2006/relationships/tags" Target="../tags/tag282.xml"/><Relationship Id="rId34" Type="http://schemas.openxmlformats.org/officeDocument/2006/relationships/image" Target="../media/image41.svg"/><Relationship Id="rId33" Type="http://schemas.openxmlformats.org/officeDocument/2006/relationships/image" Target="../media/image40.png"/><Relationship Id="rId32" Type="http://schemas.openxmlformats.org/officeDocument/2006/relationships/tags" Target="../tags/tag281.xml"/><Relationship Id="rId31" Type="http://schemas.openxmlformats.org/officeDocument/2006/relationships/image" Target="../media/image39.svg"/><Relationship Id="rId30" Type="http://schemas.openxmlformats.org/officeDocument/2006/relationships/image" Target="../media/image38.png"/><Relationship Id="rId3" Type="http://schemas.openxmlformats.org/officeDocument/2006/relationships/tags" Target="../tags/tag256.xml"/><Relationship Id="rId29" Type="http://schemas.openxmlformats.org/officeDocument/2006/relationships/tags" Target="../tags/tag280.xml"/><Relationship Id="rId28" Type="http://schemas.openxmlformats.org/officeDocument/2006/relationships/image" Target="../media/image37.svg"/><Relationship Id="rId27" Type="http://schemas.openxmlformats.org/officeDocument/2006/relationships/image" Target="../media/image36.png"/><Relationship Id="rId26" Type="http://schemas.openxmlformats.org/officeDocument/2006/relationships/tags" Target="../tags/tag279.xml"/><Relationship Id="rId25" Type="http://schemas.openxmlformats.org/officeDocument/2006/relationships/tags" Target="../tags/tag278.xml"/><Relationship Id="rId24" Type="http://schemas.openxmlformats.org/officeDocument/2006/relationships/tags" Target="../tags/tag277.xml"/><Relationship Id="rId23" Type="http://schemas.openxmlformats.org/officeDocument/2006/relationships/tags" Target="../tags/tag276.xml"/><Relationship Id="rId22" Type="http://schemas.openxmlformats.org/officeDocument/2006/relationships/tags" Target="../tags/tag275.xml"/><Relationship Id="rId21" Type="http://schemas.openxmlformats.org/officeDocument/2006/relationships/tags" Target="../tags/tag274.xml"/><Relationship Id="rId20" Type="http://schemas.openxmlformats.org/officeDocument/2006/relationships/tags" Target="../tags/tag273.xml"/><Relationship Id="rId2" Type="http://schemas.openxmlformats.org/officeDocument/2006/relationships/tags" Target="../tags/tag255.xml"/><Relationship Id="rId19" Type="http://schemas.openxmlformats.org/officeDocument/2006/relationships/tags" Target="../tags/tag272.xml"/><Relationship Id="rId18" Type="http://schemas.openxmlformats.org/officeDocument/2006/relationships/tags" Target="../tags/tag271.xml"/><Relationship Id="rId17" Type="http://schemas.openxmlformats.org/officeDocument/2006/relationships/tags" Target="../tags/tag270.xml"/><Relationship Id="rId16" Type="http://schemas.openxmlformats.org/officeDocument/2006/relationships/tags" Target="../tags/tag269.xml"/><Relationship Id="rId15" Type="http://schemas.openxmlformats.org/officeDocument/2006/relationships/tags" Target="../tags/tag268.xml"/><Relationship Id="rId14" Type="http://schemas.openxmlformats.org/officeDocument/2006/relationships/tags" Target="../tags/tag267.xml"/><Relationship Id="rId13" Type="http://schemas.openxmlformats.org/officeDocument/2006/relationships/tags" Target="../tags/tag266.xml"/><Relationship Id="rId12" Type="http://schemas.openxmlformats.org/officeDocument/2006/relationships/tags" Target="../tags/tag265.xml"/><Relationship Id="rId11" Type="http://schemas.openxmlformats.org/officeDocument/2006/relationships/tags" Target="../tags/tag264.xml"/><Relationship Id="rId10" Type="http://schemas.openxmlformats.org/officeDocument/2006/relationships/tags" Target="../tags/tag263.xml"/><Relationship Id="rId1" Type="http://schemas.openxmlformats.org/officeDocument/2006/relationships/tags" Target="../tags/tag25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openxmlformats.org/officeDocument/2006/relationships/tags" Target="../tags/tag289.xml"/><Relationship Id="rId7" Type="http://schemas.openxmlformats.org/officeDocument/2006/relationships/image" Target="../media/image7.jpeg"/><Relationship Id="rId6" Type="http://schemas.openxmlformats.org/officeDocument/2006/relationships/tags" Target="../tags/tag288.xml"/><Relationship Id="rId5" Type="http://schemas.openxmlformats.org/officeDocument/2006/relationships/tags" Target="../tags/tag287.xml"/><Relationship Id="rId4" Type="http://schemas.openxmlformats.org/officeDocument/2006/relationships/tags" Target="../tags/tag286.xml"/><Relationship Id="rId3" Type="http://schemas.openxmlformats.org/officeDocument/2006/relationships/tags" Target="../tags/tag285.xml"/><Relationship Id="rId2" Type="http://schemas.openxmlformats.org/officeDocument/2006/relationships/tags" Target="../tags/tag284.xml"/><Relationship Id="rId1" Type="http://schemas.openxmlformats.org/officeDocument/2006/relationships/tags" Target="../tags/tag283.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290.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291.xml"/><Relationship Id="rId1" Type="http://schemas.openxmlformats.org/officeDocument/2006/relationships/image" Target="../media/image44.jpeg"/></Relationships>
</file>

<file path=ppt/slides/_rels/slide49.xml.rels><?xml version="1.0" encoding="UTF-8" standalone="yes"?>
<Relationships xmlns="http://schemas.openxmlformats.org/package/2006/relationships"><Relationship Id="rId9" Type="http://schemas.openxmlformats.org/officeDocument/2006/relationships/tags" Target="../tags/tag300.xml"/><Relationship Id="rId8" Type="http://schemas.openxmlformats.org/officeDocument/2006/relationships/tags" Target="../tags/tag299.xml"/><Relationship Id="rId7" Type="http://schemas.openxmlformats.org/officeDocument/2006/relationships/tags" Target="../tags/tag298.xml"/><Relationship Id="rId6" Type="http://schemas.openxmlformats.org/officeDocument/2006/relationships/tags" Target="../tags/tag297.xml"/><Relationship Id="rId5" Type="http://schemas.openxmlformats.org/officeDocument/2006/relationships/tags" Target="../tags/tag296.xml"/><Relationship Id="rId4" Type="http://schemas.openxmlformats.org/officeDocument/2006/relationships/tags" Target="../tags/tag295.xml"/><Relationship Id="rId3" Type="http://schemas.openxmlformats.org/officeDocument/2006/relationships/tags" Target="../tags/tag294.xml"/><Relationship Id="rId2" Type="http://schemas.openxmlformats.org/officeDocument/2006/relationships/tags" Target="../tags/tag293.xml"/><Relationship Id="rId17" Type="http://schemas.openxmlformats.org/officeDocument/2006/relationships/slideLayout" Target="../slideLayouts/slideLayout8.xml"/><Relationship Id="rId16" Type="http://schemas.openxmlformats.org/officeDocument/2006/relationships/tags" Target="../tags/tag307.xml"/><Relationship Id="rId15" Type="http://schemas.openxmlformats.org/officeDocument/2006/relationships/tags" Target="../tags/tag306.xml"/><Relationship Id="rId14" Type="http://schemas.openxmlformats.org/officeDocument/2006/relationships/tags" Target="../tags/tag305.xml"/><Relationship Id="rId13" Type="http://schemas.openxmlformats.org/officeDocument/2006/relationships/tags" Target="../tags/tag304.xml"/><Relationship Id="rId12" Type="http://schemas.openxmlformats.org/officeDocument/2006/relationships/tags" Target="../tags/tag303.xml"/><Relationship Id="rId11" Type="http://schemas.openxmlformats.org/officeDocument/2006/relationships/tags" Target="../tags/tag302.xml"/><Relationship Id="rId10" Type="http://schemas.openxmlformats.org/officeDocument/2006/relationships/tags" Target="../tags/tag301.xml"/><Relationship Id="rId1" Type="http://schemas.openxmlformats.org/officeDocument/2006/relationships/tags" Target="../tags/tag29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9" Type="http://schemas.openxmlformats.org/officeDocument/2006/relationships/tags" Target="../tags/tag315.xml"/><Relationship Id="rId8" Type="http://schemas.openxmlformats.org/officeDocument/2006/relationships/tags" Target="../tags/tag314.xml"/><Relationship Id="rId7" Type="http://schemas.openxmlformats.org/officeDocument/2006/relationships/tags" Target="../tags/tag313.xml"/><Relationship Id="rId6" Type="http://schemas.openxmlformats.org/officeDocument/2006/relationships/tags" Target="../tags/tag312.xml"/><Relationship Id="rId5" Type="http://schemas.openxmlformats.org/officeDocument/2006/relationships/tags" Target="../tags/tag311.xml"/><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tags" Target="../tags/tag308.xml"/><Relationship Id="rId15" Type="http://schemas.openxmlformats.org/officeDocument/2006/relationships/slideLayout" Target="../slideLayouts/slideLayout8.xml"/><Relationship Id="rId14" Type="http://schemas.openxmlformats.org/officeDocument/2006/relationships/tags" Target="../tags/tag320.xml"/><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tags" Target="../tags/tag317.xml"/><Relationship Id="rId10" Type="http://schemas.openxmlformats.org/officeDocument/2006/relationships/tags" Target="../tags/tag316.xml"/><Relationship Id="rId1" Type="http://schemas.openxmlformats.org/officeDocument/2006/relationships/image" Target="../media/image45.jpeg"/></Relationships>
</file>

<file path=ppt/slides/_rels/slide51.xml.rels><?xml version="1.0" encoding="UTF-8" standalone="yes"?>
<Relationships xmlns="http://schemas.openxmlformats.org/package/2006/relationships"><Relationship Id="rId9" Type="http://schemas.openxmlformats.org/officeDocument/2006/relationships/tags" Target="../tags/tag327.xml"/><Relationship Id="rId8" Type="http://schemas.openxmlformats.org/officeDocument/2006/relationships/tags" Target="../tags/tag326.xml"/><Relationship Id="rId7" Type="http://schemas.openxmlformats.org/officeDocument/2006/relationships/tags" Target="../tags/tag325.xml"/><Relationship Id="rId6" Type="http://schemas.openxmlformats.org/officeDocument/2006/relationships/tags" Target="../tags/tag324.xml"/><Relationship Id="rId5" Type="http://schemas.openxmlformats.org/officeDocument/2006/relationships/image" Target="../media/image46.jpeg"/><Relationship Id="rId4" Type="http://schemas.openxmlformats.org/officeDocument/2006/relationships/tags" Target="../tags/tag323.xml"/><Relationship Id="rId3" Type="http://schemas.openxmlformats.org/officeDocument/2006/relationships/tags" Target="../tags/tag322.xml"/><Relationship Id="rId2" Type="http://schemas.openxmlformats.org/officeDocument/2006/relationships/image" Target="../media/image14.jpeg"/><Relationship Id="rId17" Type="http://schemas.openxmlformats.org/officeDocument/2006/relationships/slideLayout" Target="../slideLayouts/slideLayout8.xml"/><Relationship Id="rId16" Type="http://schemas.openxmlformats.org/officeDocument/2006/relationships/tags" Target="../tags/tag333.xml"/><Relationship Id="rId15" Type="http://schemas.openxmlformats.org/officeDocument/2006/relationships/tags" Target="../tags/tag332.xml"/><Relationship Id="rId14" Type="http://schemas.openxmlformats.org/officeDocument/2006/relationships/tags" Target="../tags/tag331.xml"/><Relationship Id="rId13" Type="http://schemas.openxmlformats.org/officeDocument/2006/relationships/tags" Target="../tags/tag330.xml"/><Relationship Id="rId12" Type="http://schemas.openxmlformats.org/officeDocument/2006/relationships/tags" Target="../tags/tag329.xml"/><Relationship Id="rId11" Type="http://schemas.openxmlformats.org/officeDocument/2006/relationships/tags" Target="../tags/tag328.xml"/><Relationship Id="rId10" Type="http://schemas.openxmlformats.org/officeDocument/2006/relationships/image" Target="../media/image8.jpeg"/><Relationship Id="rId1" Type="http://schemas.openxmlformats.org/officeDocument/2006/relationships/tags" Target="../tags/tag321.xml"/></Relationships>
</file>

<file path=ppt/slides/_rels/slide52.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openxmlformats.org/officeDocument/2006/relationships/tags" Target="../tags/tag340.xml"/><Relationship Id="rId7" Type="http://schemas.openxmlformats.org/officeDocument/2006/relationships/tags" Target="../tags/tag339.xml"/><Relationship Id="rId6" Type="http://schemas.openxmlformats.org/officeDocument/2006/relationships/tags" Target="../tags/tag338.xml"/><Relationship Id="rId5" Type="http://schemas.openxmlformats.org/officeDocument/2006/relationships/tags" Target="../tags/tag337.xml"/><Relationship Id="rId4" Type="http://schemas.openxmlformats.org/officeDocument/2006/relationships/tags" Target="../tags/tag336.xml"/><Relationship Id="rId3" Type="http://schemas.openxmlformats.org/officeDocument/2006/relationships/tags" Target="../tags/tag335.xml"/><Relationship Id="rId2" Type="http://schemas.openxmlformats.org/officeDocument/2006/relationships/tags" Target="../tags/tag334.xml"/><Relationship Id="rId1" Type="http://schemas.openxmlformats.org/officeDocument/2006/relationships/image" Target="../media/image47.jpe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41.xml"/><Relationship Id="rId1" Type="http://schemas.openxmlformats.org/officeDocument/2006/relationships/image" Target="../media/image48.jpe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42.xml"/><Relationship Id="rId1" Type="http://schemas.openxmlformats.org/officeDocument/2006/relationships/image" Target="../media/image49.jpeg"/></Relationships>
</file>

<file path=ppt/slides/_rels/slide55.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image" Target="../media/image50.jpeg"/></Relationships>
</file>

<file path=ppt/slides/_rels/slide56.xml.rels><?xml version="1.0" encoding="UTF-8" standalone="yes"?>
<Relationships xmlns="http://schemas.openxmlformats.org/package/2006/relationships"><Relationship Id="rId9" Type="http://schemas.openxmlformats.org/officeDocument/2006/relationships/tags" Target="../tags/tag350.xml"/><Relationship Id="rId8" Type="http://schemas.openxmlformats.org/officeDocument/2006/relationships/tags" Target="../tags/tag349.xml"/><Relationship Id="rId7" Type="http://schemas.openxmlformats.org/officeDocument/2006/relationships/tags" Target="../tags/tag348.xml"/><Relationship Id="rId6" Type="http://schemas.openxmlformats.org/officeDocument/2006/relationships/tags" Target="../tags/tag347.xml"/><Relationship Id="rId5" Type="http://schemas.openxmlformats.org/officeDocument/2006/relationships/tags" Target="../tags/tag346.xml"/><Relationship Id="rId4" Type="http://schemas.openxmlformats.org/officeDocument/2006/relationships/tags" Target="../tags/tag345.xml"/><Relationship Id="rId3" Type="http://schemas.openxmlformats.org/officeDocument/2006/relationships/tags" Target="../tags/tag344.xml"/><Relationship Id="rId20" Type="http://schemas.openxmlformats.org/officeDocument/2006/relationships/slideLayout" Target="../slideLayouts/slideLayout8.xml"/><Relationship Id="rId2" Type="http://schemas.openxmlformats.org/officeDocument/2006/relationships/tags" Target="../tags/tag343.xml"/><Relationship Id="rId19" Type="http://schemas.openxmlformats.org/officeDocument/2006/relationships/tags" Target="../tags/tag360.xml"/><Relationship Id="rId18" Type="http://schemas.openxmlformats.org/officeDocument/2006/relationships/tags" Target="../tags/tag359.xml"/><Relationship Id="rId17" Type="http://schemas.openxmlformats.org/officeDocument/2006/relationships/tags" Target="../tags/tag358.xml"/><Relationship Id="rId16" Type="http://schemas.openxmlformats.org/officeDocument/2006/relationships/tags" Target="../tags/tag357.xml"/><Relationship Id="rId15" Type="http://schemas.openxmlformats.org/officeDocument/2006/relationships/tags" Target="../tags/tag356.xml"/><Relationship Id="rId14" Type="http://schemas.openxmlformats.org/officeDocument/2006/relationships/tags" Target="../tags/tag355.xml"/><Relationship Id="rId13" Type="http://schemas.openxmlformats.org/officeDocument/2006/relationships/tags" Target="../tags/tag354.xml"/><Relationship Id="rId12" Type="http://schemas.openxmlformats.org/officeDocument/2006/relationships/tags" Target="../tags/tag353.xml"/><Relationship Id="rId11" Type="http://schemas.openxmlformats.org/officeDocument/2006/relationships/tags" Target="../tags/tag352.xml"/><Relationship Id="rId10" Type="http://schemas.openxmlformats.org/officeDocument/2006/relationships/tags" Target="../tags/tag351.xml"/><Relationship Id="rId1" Type="http://schemas.openxmlformats.org/officeDocument/2006/relationships/image" Target="../media/image53.jpeg"/></Relationships>
</file>

<file path=ppt/slides/_rels/slide57.xml.rels><?xml version="1.0" encoding="UTF-8" standalone="yes"?>
<Relationships xmlns="http://schemas.openxmlformats.org/package/2006/relationships"><Relationship Id="rId9" Type="http://schemas.openxmlformats.org/officeDocument/2006/relationships/tags" Target="../tags/tag369.xml"/><Relationship Id="rId8" Type="http://schemas.openxmlformats.org/officeDocument/2006/relationships/tags" Target="../tags/tag368.xml"/><Relationship Id="rId7" Type="http://schemas.openxmlformats.org/officeDocument/2006/relationships/tags" Target="../tags/tag367.xml"/><Relationship Id="rId6" Type="http://schemas.openxmlformats.org/officeDocument/2006/relationships/tags" Target="../tags/tag366.xml"/><Relationship Id="rId5" Type="http://schemas.openxmlformats.org/officeDocument/2006/relationships/tags" Target="../tags/tag365.xml"/><Relationship Id="rId4" Type="http://schemas.openxmlformats.org/officeDocument/2006/relationships/tags" Target="../tags/tag364.xml"/><Relationship Id="rId3" Type="http://schemas.openxmlformats.org/officeDocument/2006/relationships/tags" Target="../tags/tag363.xml"/><Relationship Id="rId2" Type="http://schemas.openxmlformats.org/officeDocument/2006/relationships/tags" Target="../tags/tag362.xml"/><Relationship Id="rId17" Type="http://schemas.openxmlformats.org/officeDocument/2006/relationships/slideLayout" Target="../slideLayouts/slideLayout8.xml"/><Relationship Id="rId16" Type="http://schemas.openxmlformats.org/officeDocument/2006/relationships/tags" Target="../tags/tag376.xml"/><Relationship Id="rId15" Type="http://schemas.openxmlformats.org/officeDocument/2006/relationships/tags" Target="../tags/tag375.xml"/><Relationship Id="rId14" Type="http://schemas.openxmlformats.org/officeDocument/2006/relationships/tags" Target="../tags/tag374.xml"/><Relationship Id="rId13" Type="http://schemas.openxmlformats.org/officeDocument/2006/relationships/tags" Target="../tags/tag373.xml"/><Relationship Id="rId12" Type="http://schemas.openxmlformats.org/officeDocument/2006/relationships/tags" Target="../tags/tag372.xml"/><Relationship Id="rId11" Type="http://schemas.openxmlformats.org/officeDocument/2006/relationships/tags" Target="../tags/tag371.xml"/><Relationship Id="rId10" Type="http://schemas.openxmlformats.org/officeDocument/2006/relationships/tags" Target="../tags/tag370.xml"/><Relationship Id="rId1" Type="http://schemas.openxmlformats.org/officeDocument/2006/relationships/tags" Target="../tags/tag36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5.jpeg"/></Relationships>
</file>

<file path=ppt/slides/_rels/slide6.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9" Type="http://schemas.openxmlformats.org/officeDocument/2006/relationships/slideLayout" Target="../slideLayouts/slideLayout7.xml"/><Relationship Id="rId28" Type="http://schemas.openxmlformats.org/officeDocument/2006/relationships/tags" Target="../tags/tag34.xml"/><Relationship Id="rId27" Type="http://schemas.openxmlformats.org/officeDocument/2006/relationships/tags" Target="../tags/tag33.xml"/><Relationship Id="rId26" Type="http://schemas.openxmlformats.org/officeDocument/2006/relationships/tags" Target="../tags/tag32.xml"/><Relationship Id="rId25" Type="http://schemas.openxmlformats.org/officeDocument/2006/relationships/tags" Target="../tags/tag31.xml"/><Relationship Id="rId24" Type="http://schemas.openxmlformats.org/officeDocument/2006/relationships/tags" Target="../tags/tag30.xml"/><Relationship Id="rId23" Type="http://schemas.openxmlformats.org/officeDocument/2006/relationships/tags" Target="../tags/tag29.xml"/><Relationship Id="rId22" Type="http://schemas.openxmlformats.org/officeDocument/2006/relationships/tags" Target="../tags/tag28.xml"/><Relationship Id="rId21" Type="http://schemas.openxmlformats.org/officeDocument/2006/relationships/tags" Target="../tags/tag27.xml"/><Relationship Id="rId20" Type="http://schemas.openxmlformats.org/officeDocument/2006/relationships/tags" Target="../tags/tag26.xml"/><Relationship Id="rId2" Type="http://schemas.openxmlformats.org/officeDocument/2006/relationships/tags" Target="../tags/tag8.xml"/><Relationship Id="rId19" Type="http://schemas.openxmlformats.org/officeDocument/2006/relationships/tags" Target="../tags/tag25.xml"/><Relationship Id="rId18" Type="http://schemas.openxmlformats.org/officeDocument/2006/relationships/tags" Target="../tags/tag24.xml"/><Relationship Id="rId17" Type="http://schemas.openxmlformats.org/officeDocument/2006/relationships/tags" Target="../tags/tag23.xml"/><Relationship Id="rId16" Type="http://schemas.openxmlformats.org/officeDocument/2006/relationships/tags" Target="../tags/tag22.xml"/><Relationship Id="rId15" Type="http://schemas.openxmlformats.org/officeDocument/2006/relationships/tags" Target="../tags/tag21.xml"/><Relationship Id="rId14" Type="http://schemas.openxmlformats.org/officeDocument/2006/relationships/tags" Target="../tags/tag20.xml"/><Relationship Id="rId13" Type="http://schemas.openxmlformats.org/officeDocument/2006/relationships/tags" Target="../tags/tag19.xml"/><Relationship Id="rId12" Type="http://schemas.openxmlformats.org/officeDocument/2006/relationships/tags" Target="../tags/tag18.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54.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9" Type="http://schemas.openxmlformats.org/officeDocument/2006/relationships/tags" Target="../tags/tag385.xml"/><Relationship Id="rId8" Type="http://schemas.openxmlformats.org/officeDocument/2006/relationships/tags" Target="../tags/tag384.xml"/><Relationship Id="rId7" Type="http://schemas.openxmlformats.org/officeDocument/2006/relationships/tags" Target="../tags/tag383.xml"/><Relationship Id="rId6" Type="http://schemas.openxmlformats.org/officeDocument/2006/relationships/tags" Target="../tags/tag382.xml"/><Relationship Id="rId5" Type="http://schemas.openxmlformats.org/officeDocument/2006/relationships/tags" Target="../tags/tag381.xml"/><Relationship Id="rId4" Type="http://schemas.openxmlformats.org/officeDocument/2006/relationships/tags" Target="../tags/tag380.xml"/><Relationship Id="rId3" Type="http://schemas.openxmlformats.org/officeDocument/2006/relationships/tags" Target="../tags/tag379.xml"/><Relationship Id="rId26" Type="http://schemas.openxmlformats.org/officeDocument/2006/relationships/slideLayout" Target="../slideLayouts/slideLayout8.xml"/><Relationship Id="rId25" Type="http://schemas.openxmlformats.org/officeDocument/2006/relationships/tags" Target="../tags/tag401.xml"/><Relationship Id="rId24" Type="http://schemas.openxmlformats.org/officeDocument/2006/relationships/tags" Target="../tags/tag400.xml"/><Relationship Id="rId23" Type="http://schemas.openxmlformats.org/officeDocument/2006/relationships/tags" Target="../tags/tag399.xml"/><Relationship Id="rId22" Type="http://schemas.openxmlformats.org/officeDocument/2006/relationships/tags" Target="../tags/tag398.xml"/><Relationship Id="rId21" Type="http://schemas.openxmlformats.org/officeDocument/2006/relationships/tags" Target="../tags/tag397.xml"/><Relationship Id="rId20" Type="http://schemas.openxmlformats.org/officeDocument/2006/relationships/tags" Target="../tags/tag396.xml"/><Relationship Id="rId2" Type="http://schemas.openxmlformats.org/officeDocument/2006/relationships/tags" Target="../tags/tag378.xml"/><Relationship Id="rId19" Type="http://schemas.openxmlformats.org/officeDocument/2006/relationships/tags" Target="../tags/tag395.xml"/><Relationship Id="rId18" Type="http://schemas.openxmlformats.org/officeDocument/2006/relationships/tags" Target="../tags/tag394.xml"/><Relationship Id="rId17" Type="http://schemas.openxmlformats.org/officeDocument/2006/relationships/tags" Target="../tags/tag393.xml"/><Relationship Id="rId16" Type="http://schemas.openxmlformats.org/officeDocument/2006/relationships/tags" Target="../tags/tag392.xml"/><Relationship Id="rId15" Type="http://schemas.openxmlformats.org/officeDocument/2006/relationships/tags" Target="../tags/tag391.xml"/><Relationship Id="rId14" Type="http://schemas.openxmlformats.org/officeDocument/2006/relationships/tags" Target="../tags/tag390.xml"/><Relationship Id="rId13" Type="http://schemas.openxmlformats.org/officeDocument/2006/relationships/tags" Target="../tags/tag389.xml"/><Relationship Id="rId12" Type="http://schemas.openxmlformats.org/officeDocument/2006/relationships/tags" Target="../tags/tag388.xml"/><Relationship Id="rId11" Type="http://schemas.openxmlformats.org/officeDocument/2006/relationships/tags" Target="../tags/tag387.xml"/><Relationship Id="rId10" Type="http://schemas.openxmlformats.org/officeDocument/2006/relationships/tags" Target="../tags/tag386.xml"/><Relationship Id="rId1" Type="http://schemas.openxmlformats.org/officeDocument/2006/relationships/tags" Target="../tags/tag377.xml"/></Relationships>
</file>

<file path=ppt/slides/_rels/slide63.xml.rels><?xml version="1.0" encoding="UTF-8" standalone="yes"?>
<Relationships xmlns="http://schemas.openxmlformats.org/package/2006/relationships"><Relationship Id="rId9" Type="http://schemas.openxmlformats.org/officeDocument/2006/relationships/tags" Target="../tags/tag410.xml"/><Relationship Id="rId8" Type="http://schemas.openxmlformats.org/officeDocument/2006/relationships/tags" Target="../tags/tag409.xml"/><Relationship Id="rId7" Type="http://schemas.openxmlformats.org/officeDocument/2006/relationships/tags" Target="../tags/tag408.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 Id="rId3" Type="http://schemas.openxmlformats.org/officeDocument/2006/relationships/tags" Target="../tags/tag404.xml"/><Relationship Id="rId2" Type="http://schemas.openxmlformats.org/officeDocument/2006/relationships/tags" Target="../tags/tag403.xml"/><Relationship Id="rId13" Type="http://schemas.openxmlformats.org/officeDocument/2006/relationships/slideLayout" Target="../slideLayouts/slideLayout8.xml"/><Relationship Id="rId12" Type="http://schemas.openxmlformats.org/officeDocument/2006/relationships/tags" Target="../tags/tag413.xml"/><Relationship Id="rId11" Type="http://schemas.openxmlformats.org/officeDocument/2006/relationships/tags" Target="../tags/tag412.xml"/><Relationship Id="rId10" Type="http://schemas.openxmlformats.org/officeDocument/2006/relationships/tags" Target="../tags/tag411.xml"/><Relationship Id="rId1" Type="http://schemas.openxmlformats.org/officeDocument/2006/relationships/tags" Target="../tags/tag402.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5.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9" Type="http://schemas.openxmlformats.org/officeDocument/2006/relationships/tags" Target="../tags/tag43.xml"/><Relationship Id="rId8" Type="http://schemas.openxmlformats.org/officeDocument/2006/relationships/tags" Target="../tags/tag42.xml"/><Relationship Id="rId7" Type="http://schemas.openxmlformats.org/officeDocument/2006/relationships/tags" Target="../tags/tag41.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tags" Target="../tags/tag37.xml"/><Relationship Id="rId22" Type="http://schemas.openxmlformats.org/officeDocument/2006/relationships/slideLayout" Target="../slideLayouts/slideLayout7.xml"/><Relationship Id="rId21" Type="http://schemas.openxmlformats.org/officeDocument/2006/relationships/tags" Target="../tags/tag55.xml"/><Relationship Id="rId20" Type="http://schemas.openxmlformats.org/officeDocument/2006/relationships/tags" Target="../tags/tag54.xml"/><Relationship Id="rId2" Type="http://schemas.openxmlformats.org/officeDocument/2006/relationships/tags" Target="../tags/tag36.xml"/><Relationship Id="rId19" Type="http://schemas.openxmlformats.org/officeDocument/2006/relationships/tags" Target="../tags/tag53.xml"/><Relationship Id="rId18" Type="http://schemas.openxmlformats.org/officeDocument/2006/relationships/tags" Target="../tags/tag52.xml"/><Relationship Id="rId17" Type="http://schemas.openxmlformats.org/officeDocument/2006/relationships/tags" Target="../tags/tag51.xml"/><Relationship Id="rId16" Type="http://schemas.openxmlformats.org/officeDocument/2006/relationships/tags" Target="../tags/tag50.xml"/><Relationship Id="rId15" Type="http://schemas.openxmlformats.org/officeDocument/2006/relationships/tags" Target="../tags/tag49.xml"/><Relationship Id="rId14" Type="http://schemas.openxmlformats.org/officeDocument/2006/relationships/tags" Target="../tags/tag48.xml"/><Relationship Id="rId13" Type="http://schemas.openxmlformats.org/officeDocument/2006/relationships/tags" Target="../tags/tag47.xml"/><Relationship Id="rId12" Type="http://schemas.openxmlformats.org/officeDocument/2006/relationships/tags" Target="../tags/tag46.xml"/><Relationship Id="rId11" Type="http://schemas.openxmlformats.org/officeDocument/2006/relationships/tags" Target="../tags/tag45.xml"/><Relationship Id="rId10" Type="http://schemas.openxmlformats.org/officeDocument/2006/relationships/tags" Target="../tags/tag44.xml"/><Relationship Id="rId1" Type="http://schemas.openxmlformats.org/officeDocument/2006/relationships/tags" Target="../tags/tag35.xml"/></Relationships>
</file>

<file path=ppt/slides/_rels/slide8.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5" Type="http://schemas.openxmlformats.org/officeDocument/2006/relationships/slideLayout" Target="../slideLayouts/slideLayout7.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75.xml"/><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image" Target="../media/image3.jpeg"/><Relationship Id="rId2" Type="http://schemas.openxmlformats.org/officeDocument/2006/relationships/tags" Target="../tags/tag70.xml"/><Relationship Id="rId1" Type="http://schemas.openxmlformats.org/officeDocument/2006/relationships/tags" Target="../tags/tag6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394075" y="0"/>
            <a:ext cx="5745163" cy="6872288"/>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矩形 10"/>
          <p:cNvSpPr/>
          <p:nvPr/>
        </p:nvSpPr>
        <p:spPr>
          <a:xfrm>
            <a:off x="-53975" y="-14287"/>
            <a:ext cx="3452813" cy="6872288"/>
          </a:xfrm>
          <a:prstGeom prst="rect">
            <a:avLst/>
          </a:prstGeom>
          <a:solidFill>
            <a:srgbClr val="C00000">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00" name="文本框 2"/>
          <p:cNvSpPr txBox="1"/>
          <p:nvPr/>
        </p:nvSpPr>
        <p:spPr>
          <a:xfrm>
            <a:off x="0" y="2549525"/>
            <a:ext cx="3398838" cy="1069845"/>
          </a:xfrm>
          <a:prstGeom prst="rect">
            <a:avLst/>
          </a:prstGeom>
          <a:noFill/>
          <a:ln w="9525">
            <a:noFill/>
          </a:ln>
        </p:spPr>
        <p:txBody>
          <a:bodyPr>
            <a:spAutoFit/>
          </a:bodyPr>
          <a:lstStyle/>
          <a:p>
            <a:pPr algn="ctr" eaLnBrk="1" hangingPunct="1">
              <a:lnSpc>
                <a:spcPct val="150000"/>
              </a:lnSpc>
            </a:pPr>
            <a:r>
              <a:rPr lang="zh-CN" altLang="en-US" sz="4800" dirty="0">
                <a:solidFill>
                  <a:schemeClr val="bg1"/>
                </a:solidFill>
                <a:latin typeface="微软雅黑" panose="020B0503020204020204" pitchFamily="34" charset="-122"/>
                <a:ea typeface="微软雅黑" panose="020B0503020204020204" pitchFamily="34" charset="-122"/>
              </a:rPr>
              <a:t>项目八</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13" name="文本框 4"/>
          <p:cNvSpPr txBox="1"/>
          <p:nvPr/>
        </p:nvSpPr>
        <p:spPr>
          <a:xfrm>
            <a:off x="4283710" y="2204720"/>
            <a:ext cx="3795395" cy="1985159"/>
          </a:xfrm>
          <a:prstGeom prst="rect">
            <a:avLst/>
          </a:prstGeom>
          <a:noFill/>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7700"/>
              </a:lnSpc>
              <a:spcBef>
                <a:spcPct val="0"/>
              </a:spcBef>
              <a:spcAft>
                <a:spcPct val="0"/>
              </a:spcAft>
              <a:buClrTx/>
              <a:buSzTx/>
              <a:buFontTx/>
              <a:buNone/>
              <a:defRPr/>
            </a:pPr>
            <a:r>
              <a:rPr kumimoji="1" lang="zh-CN" altLang="en-US"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供应链风险管理</a:t>
            </a:r>
            <a:endPar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057247"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供应链风险的影响</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111537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供应风险</a:t>
            </a:r>
            <a:endParaRPr lang="zh-CN" altLang="en-US" sz="2400" dirty="0">
              <a:latin typeface="微软雅黑" panose="020B0503020204020204" pitchFamily="34" charset="-122"/>
              <a:ea typeface="微软雅黑" panose="020B0503020204020204" pitchFamily="34" charset="-122"/>
            </a:endParaRPr>
          </a:p>
        </p:txBody>
      </p:sp>
      <p:pic>
        <p:nvPicPr>
          <p:cNvPr id="3" name="Picture 4"/>
          <p:cNvPicPr>
            <a:picLocks noChangeAspect="1"/>
          </p:cNvPicPr>
          <p:nvPr/>
        </p:nvPicPr>
        <p:blipFill>
          <a:blip r:embed="rId1"/>
          <a:srcRect l="16667" r="16667"/>
          <a:stretch>
            <a:fillRect/>
          </a:stretch>
        </p:blipFill>
        <p:spPr>
          <a:xfrm>
            <a:off x="357017" y="2152364"/>
            <a:ext cx="3326130" cy="3326131"/>
          </a:xfrm>
          <a:prstGeom prst="roundRect">
            <a:avLst/>
          </a:prstGeom>
        </p:spPr>
      </p:pic>
      <p:sp>
        <p:nvSpPr>
          <p:cNvPr id="4" name="TextBox 5"/>
          <p:cNvSpPr txBox="1"/>
          <p:nvPr/>
        </p:nvSpPr>
        <p:spPr>
          <a:xfrm>
            <a:off x="4171642" y="4518219"/>
            <a:ext cx="4500563" cy="533502"/>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供应商风险影响</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3950851" y="5000065"/>
            <a:ext cx="4857750" cy="685800"/>
          </a:xfrm>
          <a:prstGeom prst="rect">
            <a:avLst/>
          </a:prstGeom>
        </p:spPr>
        <p:txBody>
          <a:bodyPr vert="horz" wrap="square" lIns="0" tIns="0" rIns="0" bIns="0"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供应商风险可能引发企业库存短缺，影响正常运营，并可能导致声誉受损和客户满意度下降</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AutoShape 7"/>
          <p:cNvSpPr/>
          <p:nvPr/>
        </p:nvSpPr>
        <p:spPr>
          <a:xfrm>
            <a:off x="3950853" y="2234234"/>
            <a:ext cx="178594" cy="178594"/>
          </a:xfrm>
          <a:prstGeom prst="ellipse">
            <a:avLst/>
          </a:prstGeom>
          <a:solidFill>
            <a:schemeClr val="accent1">
              <a:alpha val="100000"/>
            </a:schemeClr>
          </a:solidFill>
        </p:spPr>
      </p:sp>
      <p:sp>
        <p:nvSpPr>
          <p:cNvPr id="8" name="TextBox 8"/>
          <p:cNvSpPr txBox="1"/>
          <p:nvPr/>
        </p:nvSpPr>
        <p:spPr>
          <a:xfrm>
            <a:off x="4171642" y="2073751"/>
            <a:ext cx="4500563" cy="499559"/>
          </a:xfrm>
          <a:prstGeom prst="rect">
            <a:avLst/>
          </a:prstGeom>
        </p:spPr>
        <p:txBody>
          <a:bodyPr vert="horz" wrap="square" lIns="92869" tIns="92869" rIns="42863" bIns="92869" rtlCol="0" anchor="b" anchorCtr="0">
            <a:noAutofit/>
          </a:bodyPr>
          <a:lstStyle/>
          <a:p>
            <a:pPr>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供应商风险</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3950851" y="2532779"/>
            <a:ext cx="4857750" cy="685800"/>
          </a:xfrm>
          <a:prstGeom prst="rect">
            <a:avLst/>
          </a:prstGeom>
        </p:spPr>
        <p:txBody>
          <a:bodyPr vert="horz" wrap="square" lIns="0" tIns="0" rIns="0" bIns="0"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供应商自身问题导致供应链中断、短缺或受影响，如质量问题、生产延迟、违约等</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4171642" y="3303958"/>
            <a:ext cx="4500563" cy="523166"/>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供应商风险影响</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950851" y="3779709"/>
            <a:ext cx="4857750" cy="685800"/>
          </a:xfrm>
          <a:prstGeom prst="rect">
            <a:avLst/>
          </a:prstGeom>
        </p:spPr>
        <p:txBody>
          <a:bodyPr vert="horz" wrap="square" lIns="0" tIns="0" rIns="0" bIns="0"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供应商风险可能导致企业无法按时获得所需原材料或零部件，影响后续生产与销售</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3"/>
          <p:cNvSpPr/>
          <p:nvPr/>
        </p:nvSpPr>
        <p:spPr>
          <a:xfrm>
            <a:off x="3950853" y="3476244"/>
            <a:ext cx="178594" cy="178594"/>
          </a:xfrm>
          <a:prstGeom prst="ellipse">
            <a:avLst/>
          </a:prstGeom>
          <a:solidFill>
            <a:schemeClr val="accent1">
              <a:alpha val="100000"/>
            </a:schemeClr>
          </a:solidFill>
        </p:spPr>
      </p:sp>
      <p:sp>
        <p:nvSpPr>
          <p:cNvPr id="13" name="AutoShape 14"/>
          <p:cNvSpPr/>
          <p:nvPr/>
        </p:nvSpPr>
        <p:spPr>
          <a:xfrm>
            <a:off x="3950853" y="4695675"/>
            <a:ext cx="178594" cy="178594"/>
          </a:xfrm>
          <a:prstGeom prst="ellipse">
            <a:avLst/>
          </a:prstGeom>
          <a:solidFill>
            <a:schemeClr val="accent1">
              <a:alpha val="100000"/>
            </a:schemeClr>
          </a:solidFill>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057247"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供应链风险的影响</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111537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物流风险</a:t>
            </a:r>
            <a:endParaRPr lang="zh-CN" altLang="en-US" sz="2400" dirty="0">
              <a:latin typeface="微软雅黑" panose="020B0503020204020204" pitchFamily="34" charset="-122"/>
              <a:ea typeface="微软雅黑" panose="020B0503020204020204" pitchFamily="34" charset="-122"/>
            </a:endParaRPr>
          </a:p>
        </p:txBody>
      </p:sp>
      <p:pic>
        <p:nvPicPr>
          <p:cNvPr id="3" name="Picture 4"/>
          <p:cNvPicPr>
            <a:picLocks noChangeAspect="1"/>
          </p:cNvPicPr>
          <p:nvPr/>
        </p:nvPicPr>
        <p:blipFill>
          <a:blip r:embed="rId1"/>
          <a:srcRect l="30369" r="30369"/>
          <a:stretch>
            <a:fillRect/>
          </a:stretch>
        </p:blipFill>
        <p:spPr>
          <a:xfrm>
            <a:off x="656487" y="2484546"/>
            <a:ext cx="1538017" cy="2937326"/>
          </a:xfrm>
          <a:prstGeom prst="rect">
            <a:avLst/>
          </a:prstGeom>
        </p:spPr>
      </p:pic>
      <p:pic>
        <p:nvPicPr>
          <p:cNvPr id="4" name="Picture 5"/>
          <p:cNvPicPr>
            <a:picLocks noChangeAspect="1"/>
          </p:cNvPicPr>
          <p:nvPr/>
        </p:nvPicPr>
        <p:blipFill>
          <a:blip r:embed="rId2"/>
          <a:srcRect l="32550" r="32550"/>
          <a:stretch>
            <a:fillRect/>
          </a:stretch>
        </p:blipFill>
        <p:spPr>
          <a:xfrm>
            <a:off x="4073238" y="2484547"/>
            <a:ext cx="1538017" cy="2937326"/>
          </a:xfrm>
          <a:prstGeom prst="rect">
            <a:avLst/>
          </a:prstGeom>
        </p:spPr>
      </p:pic>
      <p:pic>
        <p:nvPicPr>
          <p:cNvPr id="6" name="Picture 6"/>
          <p:cNvPicPr>
            <a:picLocks noChangeAspect="1"/>
          </p:cNvPicPr>
          <p:nvPr/>
        </p:nvPicPr>
        <p:blipFill>
          <a:blip r:embed="rId3"/>
          <a:srcRect l="30352" r="30352"/>
          <a:stretch>
            <a:fillRect/>
          </a:stretch>
        </p:blipFill>
        <p:spPr>
          <a:xfrm>
            <a:off x="2364863" y="2130276"/>
            <a:ext cx="1538017" cy="2937326"/>
          </a:xfrm>
          <a:prstGeom prst="rect">
            <a:avLst/>
          </a:prstGeom>
        </p:spPr>
      </p:pic>
      <p:sp>
        <p:nvSpPr>
          <p:cNvPr id="7" name="AutoShape 7"/>
          <p:cNvSpPr/>
          <p:nvPr/>
        </p:nvSpPr>
        <p:spPr>
          <a:xfrm>
            <a:off x="5889001" y="2899609"/>
            <a:ext cx="2876213" cy="1099287"/>
          </a:xfrm>
          <a:prstGeom prst="rect">
            <a:avLst/>
          </a:prstGeom>
          <a:noFill/>
        </p:spPr>
        <p:txBody>
          <a:bodyPr vert="horz" wrap="square" lIns="68580" tIns="34290" rIns="68580" bIns="34290" rtlCol="0" anchor="t" anchorCtr="0">
            <a:noAutofit/>
          </a:bodyPr>
          <a:lstStyle/>
          <a:p>
            <a:pPr algn="l">
              <a:lnSpc>
                <a:spcPct val="140000"/>
              </a:lnSpc>
              <a:defRPr/>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产品在运输、仓储过程中的不确定因素导致供应链中断或受到影响的风险</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p>
        </p:txBody>
      </p:sp>
      <p:sp>
        <p:nvSpPr>
          <p:cNvPr id="8" name="AutoShape 8"/>
          <p:cNvSpPr/>
          <p:nvPr/>
        </p:nvSpPr>
        <p:spPr>
          <a:xfrm>
            <a:off x="5889001" y="2422532"/>
            <a:ext cx="2704624" cy="431836"/>
          </a:xfrm>
          <a:prstGeom prst="rect">
            <a:avLst/>
          </a:prstGeom>
          <a:noFill/>
        </p:spPr>
        <p:txBody>
          <a:bodyPr vert="horz" wrap="square" lIns="68580" tIns="34290" rIns="68580" bIns="34290" rtlCol="0" anchor="b" anchorCtr="0">
            <a:normAutofit/>
          </a:bodyPr>
          <a:lstStyle/>
          <a:p>
            <a:pPr algn="l">
              <a:lnSpc>
                <a:spcPct val="120000"/>
              </a:lnSpc>
              <a:defRPr/>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物流风险</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nvSpPr>
        <p:spPr>
          <a:xfrm>
            <a:off x="5888990" y="4477385"/>
            <a:ext cx="3120390" cy="1089025"/>
          </a:xfrm>
          <a:prstGeom prst="rect">
            <a:avLst/>
          </a:prstGeom>
          <a:noFill/>
        </p:spPr>
        <p:txBody>
          <a:bodyPr vert="horz" wrap="square" lIns="68580" tIns="34290" rIns="68580" bIns="34290" rtlCol="0" anchor="t" anchorCtr="0">
            <a:noAutofit/>
          </a:bodyPr>
          <a:lstStyle/>
          <a:p>
            <a:pPr algn="l">
              <a:lnSpc>
                <a:spcPct val="140000"/>
              </a:lnSpc>
              <a:defRPr/>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物流风险可能导致企业无法按时将产品送达客户手中，从而影响客户满意度和企业的声誉</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p>
        </p:txBody>
      </p:sp>
      <p:sp>
        <p:nvSpPr>
          <p:cNvPr id="10" name="AutoShape 10"/>
          <p:cNvSpPr/>
          <p:nvPr/>
        </p:nvSpPr>
        <p:spPr>
          <a:xfrm>
            <a:off x="5889002" y="3951318"/>
            <a:ext cx="2704747" cy="480524"/>
          </a:xfrm>
          <a:prstGeom prst="rect">
            <a:avLst/>
          </a:prstGeom>
          <a:noFill/>
        </p:spPr>
        <p:txBody>
          <a:bodyPr vert="horz" wrap="square" lIns="68580" tIns="34290" rIns="68580" bIns="34290" rtlCol="0" anchor="b" anchorCtr="0">
            <a:noAutofit/>
          </a:bodyPr>
          <a:lstStyle/>
          <a:p>
            <a:pPr algn="l">
              <a:lnSpc>
                <a:spcPct val="120000"/>
              </a:lnSpc>
              <a:defRPr/>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物流风险影响</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057247"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供应链风险的影响</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111537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需求风险</a:t>
            </a:r>
            <a:endParaRPr lang="zh-CN" altLang="en-US" sz="2400" dirty="0">
              <a:latin typeface="微软雅黑" panose="020B0503020204020204" pitchFamily="34" charset="-122"/>
              <a:ea typeface="微软雅黑" panose="020B0503020204020204" pitchFamily="34" charset="-122"/>
            </a:endParaRPr>
          </a:p>
          <a:p>
            <a:pPr marL="0" lvl="1" indent="0" eaLnBrk="1" hangingPunct="1">
              <a:buClr>
                <a:schemeClr val="accent2"/>
              </a:buClr>
              <a:buFont typeface="Wingdings" panose="05000000000000000000" pitchFamily="2" charset="2"/>
              <a:buChar char="p"/>
            </a:pPr>
            <a:endParaRPr lang="zh-CN" altLang="en-US" sz="2400" dirty="0">
              <a:latin typeface="微软雅黑" panose="020B0503020204020204" pitchFamily="34" charset="-122"/>
              <a:ea typeface="微软雅黑" panose="020B0503020204020204" pitchFamily="34" charset="-122"/>
            </a:endParaRPr>
          </a:p>
        </p:txBody>
      </p:sp>
      <p:sp>
        <p:nvSpPr>
          <p:cNvPr id="3" name="AutoShape 4"/>
          <p:cNvSpPr/>
          <p:nvPr>
            <p:custDataLst>
              <p:tags r:id="rId1"/>
            </p:custDataLst>
          </p:nvPr>
        </p:nvSpPr>
        <p:spPr>
          <a:xfrm>
            <a:off x="4676242" y="3029689"/>
            <a:ext cx="3789104" cy="2600366"/>
          </a:xfrm>
          <a:prstGeom prst="roundRect">
            <a:avLst>
              <a:gd name="adj" fmla="val 5952"/>
            </a:avLst>
          </a:prstGeom>
          <a:solidFill>
            <a:schemeClr val="lt2">
              <a:alpha val="80000"/>
            </a:schemeClr>
          </a:solidFill>
        </p:spPr>
        <p:txBody>
          <a:bodyPr/>
          <a:lstStyle/>
          <a:p>
            <a:endParaRPr lang="zh-CN" altLang="en-US" sz="1800"/>
          </a:p>
        </p:txBody>
      </p:sp>
      <p:sp>
        <p:nvSpPr>
          <p:cNvPr id="4" name="AutoShape 5"/>
          <p:cNvSpPr/>
          <p:nvPr>
            <p:custDataLst>
              <p:tags r:id="rId2"/>
            </p:custDataLst>
          </p:nvPr>
        </p:nvSpPr>
        <p:spPr>
          <a:xfrm>
            <a:off x="659754" y="3029688"/>
            <a:ext cx="3789104" cy="2600366"/>
          </a:xfrm>
          <a:prstGeom prst="roundRect">
            <a:avLst>
              <a:gd name="adj" fmla="val 5952"/>
            </a:avLst>
          </a:prstGeom>
          <a:solidFill>
            <a:schemeClr val="lt2">
              <a:alpha val="80000"/>
            </a:schemeClr>
          </a:solidFill>
        </p:spPr>
      </p:sp>
      <p:pic>
        <p:nvPicPr>
          <p:cNvPr id="6" name="Picture 6"/>
          <p:cNvPicPr>
            <a:picLocks noChangeAspect="1"/>
          </p:cNvPicPr>
          <p:nvPr>
            <p:custDataLst>
              <p:tags r:id="rId3"/>
            </p:custDataLst>
          </p:nvPr>
        </p:nvPicPr>
        <p:blipFill>
          <a:blip r:embed="rId4"/>
          <a:srcRect t="2837" b="2837"/>
          <a:stretch>
            <a:fillRect/>
          </a:stretch>
        </p:blipFill>
        <p:spPr>
          <a:xfrm>
            <a:off x="668355" y="1885951"/>
            <a:ext cx="3771900" cy="2371933"/>
          </a:xfrm>
          <a:prstGeom prst="rect">
            <a:avLst/>
          </a:prstGeom>
        </p:spPr>
      </p:pic>
      <p:sp>
        <p:nvSpPr>
          <p:cNvPr id="7" name="TextBox 7"/>
          <p:cNvSpPr txBox="1"/>
          <p:nvPr>
            <p:custDataLst>
              <p:tags r:id="rId5"/>
            </p:custDataLst>
          </p:nvPr>
        </p:nvSpPr>
        <p:spPr>
          <a:xfrm>
            <a:off x="1035305" y="4421302"/>
            <a:ext cx="3038003" cy="367751"/>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需求风险</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6"/>
            </p:custDataLst>
          </p:nvPr>
        </p:nvSpPr>
        <p:spPr>
          <a:xfrm>
            <a:off x="755333" y="4895735"/>
            <a:ext cx="3545360" cy="618364"/>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由于市场需求的不确定性和波动性导致供应链中断或受到影响的风险</a:t>
            </a: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9" name="Picture 9"/>
          <p:cNvPicPr>
            <a:picLocks noChangeAspect="1"/>
          </p:cNvPicPr>
          <p:nvPr>
            <p:custDataLst>
              <p:tags r:id="rId7"/>
            </p:custDataLst>
          </p:nvPr>
        </p:nvPicPr>
        <p:blipFill>
          <a:blip r:embed="rId8"/>
          <a:srcRect t="8077" b="8077"/>
          <a:stretch>
            <a:fillRect/>
          </a:stretch>
        </p:blipFill>
        <p:spPr>
          <a:xfrm>
            <a:off x="4684841" y="1885953"/>
            <a:ext cx="3771900" cy="2371933"/>
          </a:xfrm>
          <a:prstGeom prst="rect">
            <a:avLst/>
          </a:prstGeom>
        </p:spPr>
      </p:pic>
      <p:sp>
        <p:nvSpPr>
          <p:cNvPr id="10" name="TextBox 10"/>
          <p:cNvSpPr txBox="1"/>
          <p:nvPr>
            <p:custDataLst>
              <p:tags r:id="rId9"/>
            </p:custDataLst>
          </p:nvPr>
        </p:nvSpPr>
        <p:spPr>
          <a:xfrm>
            <a:off x="5051794" y="4426909"/>
            <a:ext cx="3038003" cy="367751"/>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需求风险影响</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10"/>
            </p:custDataLst>
          </p:nvPr>
        </p:nvSpPr>
        <p:spPr>
          <a:xfrm>
            <a:off x="4795520" y="4903470"/>
            <a:ext cx="3811905" cy="618490"/>
          </a:xfrm>
          <a:prstGeom prst="rect">
            <a:avLst/>
          </a:prstGeom>
        </p:spPr>
        <p:txBody>
          <a:bodyPr vert="horz" wrap="square" lIns="49506" tIns="24789" rIns="49506" bIns="24789"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需求风险可能导致企业面临库存积压或产品滞销等问题，影响资金流动和运营效率</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057247"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供应链风险的影响</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111537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市场风险</a:t>
            </a:r>
            <a:endParaRPr lang="zh-CN" altLang="en-US" sz="2400" dirty="0">
              <a:latin typeface="微软雅黑" panose="020B0503020204020204" pitchFamily="34" charset="-122"/>
              <a:ea typeface="微软雅黑" panose="020B0503020204020204" pitchFamily="34" charset="-122"/>
            </a:endParaRPr>
          </a:p>
        </p:txBody>
      </p:sp>
      <p:pic>
        <p:nvPicPr>
          <p:cNvPr id="3" name="Picture 4"/>
          <p:cNvPicPr>
            <a:picLocks noChangeAspect="1"/>
          </p:cNvPicPr>
          <p:nvPr/>
        </p:nvPicPr>
        <p:blipFill>
          <a:blip r:embed="rId1"/>
          <a:srcRect/>
          <a:stretch>
            <a:fillRect/>
          </a:stretch>
        </p:blipFill>
        <p:spPr>
          <a:xfrm>
            <a:off x="4652813" y="1972633"/>
            <a:ext cx="3929026" cy="3477791"/>
          </a:xfrm>
          <a:prstGeom prst="rect">
            <a:avLst/>
          </a:prstGeom>
        </p:spPr>
      </p:pic>
      <p:sp>
        <p:nvSpPr>
          <p:cNvPr id="4" name="TextBox 5"/>
          <p:cNvSpPr txBox="1"/>
          <p:nvPr>
            <p:custDataLst>
              <p:tags r:id="rId2"/>
            </p:custDataLst>
          </p:nvPr>
        </p:nvSpPr>
        <p:spPr>
          <a:xfrm>
            <a:off x="1111956" y="2318159"/>
            <a:ext cx="3178969" cy="685800"/>
          </a:xfrm>
          <a:prstGeom prst="rect">
            <a:avLst/>
          </a:prstGeom>
        </p:spPr>
        <p:txBody>
          <a:bodyPr vert="horz" wrap="square" lIns="92869" tIns="92869" rIns="42863" bIns="92869" rtlCol="0" anchor="t" anchorCtr="0">
            <a:noAutofit/>
          </a:bodyPr>
          <a:lstStyle/>
          <a:p>
            <a:pPr>
              <a:lnSpc>
                <a:spcPct val="140000"/>
              </a:lnSpc>
            </a:pPr>
            <a:r>
              <a:rPr lang="en-US" sz="12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市场风险是指由于市场环境的变化导致的供应链中断或受到影响的风险。</a:t>
            </a:r>
            <a:endParaRPr lang="en-US" sz="12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1111956" y="1885243"/>
            <a:ext cx="3164681" cy="554030"/>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市场风险定义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1111956" y="3641980"/>
            <a:ext cx="3178969" cy="685800"/>
          </a:xfrm>
          <a:prstGeom prst="rect">
            <a:avLst/>
          </a:prstGeom>
        </p:spPr>
        <p:txBody>
          <a:bodyPr vert="horz" wrap="square" lIns="92869" tIns="92869" rIns="42863" bIns="92869" rtlCol="0" anchor="t" anchorCtr="0">
            <a:noAutofit/>
          </a:bodyPr>
          <a:lstStyle/>
          <a:p>
            <a:pPr lvl="0" algn="l">
              <a:lnSpc>
                <a:spcPct val="140000"/>
              </a:lnSpc>
              <a:buClrTx/>
              <a:buSzTx/>
              <a:buFontTx/>
            </a:pPr>
            <a:r>
              <a:rPr lang="en-US" sz="12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市场风险的影响因素包括政策调整、竞争加剧和消费者需求变化等。</a:t>
            </a:r>
            <a:endParaRPr lang="en-US" sz="12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8" name="TextBox 8"/>
          <p:cNvSpPr txBox="1"/>
          <p:nvPr>
            <p:custDataLst>
              <p:tags r:id="rId5"/>
            </p:custDataLst>
          </p:nvPr>
        </p:nvSpPr>
        <p:spPr>
          <a:xfrm>
            <a:off x="1111956" y="3194588"/>
            <a:ext cx="3164681" cy="552657"/>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市场风险影响因素</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1111956" y="4890077"/>
            <a:ext cx="3178969" cy="685800"/>
          </a:xfrm>
          <a:prstGeom prst="rect">
            <a:avLst/>
          </a:prstGeom>
        </p:spPr>
        <p:txBody>
          <a:bodyPr vert="horz" wrap="square" lIns="92869" tIns="92869" rIns="42863" bIns="92869" rtlCol="0" anchor="t" anchorCtr="0">
            <a:noAutofit/>
          </a:bodyPr>
          <a:lstStyle/>
          <a:p>
            <a:pPr lvl="0" algn="l">
              <a:lnSpc>
                <a:spcPct val="140000"/>
              </a:lnSpc>
              <a:buClrTx/>
              <a:buSzTx/>
              <a:buFontTx/>
            </a:pPr>
            <a:r>
              <a:rPr lang="en-US" sz="12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市场风险可能导致企业面临市场份额下降、利润减少等问题，影响长期发展。</a:t>
            </a:r>
            <a:endParaRPr lang="en-US" sz="12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0" name="TextBox 10"/>
          <p:cNvSpPr txBox="1"/>
          <p:nvPr>
            <p:custDataLst>
              <p:tags r:id="rId7"/>
            </p:custDataLst>
          </p:nvPr>
        </p:nvSpPr>
        <p:spPr>
          <a:xfrm>
            <a:off x="1111956" y="4457162"/>
            <a:ext cx="3164681" cy="562090"/>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市场风险后果</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8"/>
            </p:custDataLst>
          </p:nvPr>
        </p:nvSpPr>
        <p:spPr>
          <a:xfrm>
            <a:off x="406679" y="2122060"/>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9"/>
            </p:custDataLst>
          </p:nvPr>
        </p:nvSpPr>
        <p:spPr>
          <a:xfrm>
            <a:off x="406679" y="3425992"/>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0"/>
            </p:custDataLst>
          </p:nvPr>
        </p:nvSpPr>
        <p:spPr>
          <a:xfrm>
            <a:off x="406679" y="4716954"/>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custDataLst>
              <p:tags r:id="rId11"/>
            </p:custDataLst>
          </p:nvPr>
        </p:nvSpPr>
        <p:spPr>
          <a:xfrm>
            <a:off x="485805" y="2055699"/>
            <a:ext cx="478972" cy="478972"/>
          </a:xfrm>
          <a:prstGeom prst="rect">
            <a:avLst/>
          </a:prstGeom>
          <a:noFill/>
          <a:ln w="19050">
            <a:solidFill>
              <a:schemeClr val="accent1">
                <a:alpha val="100000"/>
              </a:schemeClr>
            </a:solidFill>
            <a:prstDash val="solid"/>
          </a:ln>
        </p:spPr>
      </p:sp>
      <p:sp>
        <p:nvSpPr>
          <p:cNvPr id="16" name="AutoShape 16"/>
          <p:cNvSpPr/>
          <p:nvPr>
            <p:custDataLst>
              <p:tags r:id="rId12"/>
            </p:custDataLst>
          </p:nvPr>
        </p:nvSpPr>
        <p:spPr>
          <a:xfrm>
            <a:off x="485805" y="3353147"/>
            <a:ext cx="478972" cy="478972"/>
          </a:xfrm>
          <a:prstGeom prst="rect">
            <a:avLst/>
          </a:prstGeom>
          <a:noFill/>
          <a:ln w="19050">
            <a:solidFill>
              <a:schemeClr val="accent1">
                <a:alpha val="100000"/>
              </a:schemeClr>
            </a:solidFill>
            <a:prstDash val="solid"/>
          </a:ln>
        </p:spPr>
      </p:sp>
      <p:sp>
        <p:nvSpPr>
          <p:cNvPr id="17" name="AutoShape 17"/>
          <p:cNvSpPr/>
          <p:nvPr>
            <p:custDataLst>
              <p:tags r:id="rId13"/>
            </p:custDataLst>
          </p:nvPr>
        </p:nvSpPr>
        <p:spPr>
          <a:xfrm>
            <a:off x="485805" y="4650593"/>
            <a:ext cx="478972" cy="478972"/>
          </a:xfrm>
          <a:prstGeom prst="rect">
            <a:avLst/>
          </a:prstGeom>
          <a:noFill/>
          <a:ln w="19050">
            <a:solidFill>
              <a:schemeClr val="accent1">
                <a:alpha val="100000"/>
              </a:schemeClr>
            </a:solidFill>
            <a:prstDash val="solid"/>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057247"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供应链风险的影响</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111537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信息风险</a:t>
            </a:r>
            <a:endParaRPr lang="zh-CN" altLang="en-US" sz="2400" dirty="0">
              <a:latin typeface="微软雅黑" panose="020B0503020204020204" pitchFamily="34" charset="-122"/>
              <a:ea typeface="微软雅黑" panose="020B0503020204020204" pitchFamily="34" charset="-122"/>
            </a:endParaRPr>
          </a:p>
        </p:txBody>
      </p:sp>
      <p:sp>
        <p:nvSpPr>
          <p:cNvPr id="3" name="TextBox 4"/>
          <p:cNvSpPr txBox="1"/>
          <p:nvPr/>
        </p:nvSpPr>
        <p:spPr>
          <a:xfrm>
            <a:off x="517196" y="2053842"/>
            <a:ext cx="5050631" cy="57889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信息风险定义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TextBox 5"/>
          <p:cNvSpPr txBox="1"/>
          <p:nvPr/>
        </p:nvSpPr>
        <p:spPr>
          <a:xfrm>
            <a:off x="517196" y="2541787"/>
            <a:ext cx="5107781" cy="992981"/>
          </a:xfrm>
          <a:prstGeom prst="rect">
            <a:avLst/>
          </a:prstGeom>
        </p:spPr>
        <p:txBody>
          <a:bodyPr vert="horz" wrap="square" lIns="92869" tIns="92869" rIns="42863" bIns="92869"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信息风险是指由于信息传递不畅或信息失真导致供应链中断或受到影响的风险。</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517196" y="3961879"/>
            <a:ext cx="5050631" cy="56925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信息风险后果</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517196" y="4456010"/>
            <a:ext cx="5107781" cy="992981"/>
          </a:xfrm>
          <a:prstGeom prst="rect">
            <a:avLst/>
          </a:prstGeom>
        </p:spPr>
        <p:txBody>
          <a:bodyPr vert="horz" wrap="square" lIns="92869" tIns="92869" rIns="42863" bIns="92869"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信息传递不畅可能导致企业无法及时获取准确市场、物流和供应商信息，导致决策失误。</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8" name="Connector 8"/>
          <p:cNvCxnSpPr/>
          <p:nvPr/>
        </p:nvCxnSpPr>
        <p:spPr>
          <a:xfrm>
            <a:off x="567202" y="5493560"/>
            <a:ext cx="5838404"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9" name="Picture 9"/>
          <p:cNvPicPr>
            <a:picLocks noChangeAspect="1"/>
          </p:cNvPicPr>
          <p:nvPr/>
        </p:nvPicPr>
        <p:blipFill>
          <a:blip r:embed="rId1"/>
          <a:srcRect/>
          <a:stretch>
            <a:fillRect/>
          </a:stretch>
        </p:blipFill>
        <p:spPr>
          <a:xfrm>
            <a:off x="5852467" y="1831684"/>
            <a:ext cx="2759868" cy="3679823"/>
          </a:xfrm>
          <a:prstGeom prst="rect">
            <a:avLst/>
          </a:prstGeom>
        </p:spPr>
      </p:pic>
      <p:cxnSp>
        <p:nvCxnSpPr>
          <p:cNvPr id="10" name="Connector 10"/>
          <p:cNvCxnSpPr/>
          <p:nvPr/>
        </p:nvCxnSpPr>
        <p:spPr>
          <a:xfrm>
            <a:off x="567202" y="3749317"/>
            <a:ext cx="5312563"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057247"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供应链风险的影响</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111537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金融风险</a:t>
            </a:r>
            <a:endParaRPr lang="zh-CN" altLang="en-US" sz="2400" dirty="0">
              <a:latin typeface="微软雅黑" panose="020B0503020204020204" pitchFamily="34" charset="-122"/>
              <a:ea typeface="微软雅黑" panose="020B0503020204020204" pitchFamily="34" charset="-122"/>
            </a:endParaRPr>
          </a:p>
        </p:txBody>
      </p:sp>
      <p:pic>
        <p:nvPicPr>
          <p:cNvPr id="2" name="Picture 4"/>
          <p:cNvPicPr>
            <a:picLocks noChangeAspect="1"/>
          </p:cNvPicPr>
          <p:nvPr/>
        </p:nvPicPr>
        <p:blipFill>
          <a:blip r:embed="rId1"/>
          <a:srcRect l="13193" r="13193"/>
          <a:stretch>
            <a:fillRect/>
          </a:stretch>
        </p:blipFill>
        <p:spPr>
          <a:xfrm>
            <a:off x="451093" y="1949979"/>
            <a:ext cx="3855368" cy="3491513"/>
          </a:xfrm>
          <a:prstGeom prst="rect">
            <a:avLst/>
          </a:prstGeom>
        </p:spPr>
      </p:pic>
      <p:sp>
        <p:nvSpPr>
          <p:cNvPr id="11" name="TextBox 5"/>
          <p:cNvSpPr txBox="1"/>
          <p:nvPr>
            <p:custDataLst>
              <p:tags r:id="rId2"/>
            </p:custDataLst>
          </p:nvPr>
        </p:nvSpPr>
        <p:spPr>
          <a:xfrm>
            <a:off x="4427983" y="1832747"/>
            <a:ext cx="3798305" cy="673743"/>
          </a:xfrm>
          <a:prstGeom prst="rect">
            <a:avLst/>
          </a:prstGeom>
        </p:spPr>
        <p:txBody>
          <a:bodyPr vert="horz" wrap="square" lIns="85725" tIns="42863" rIns="85725" bIns="42863"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金融风险是指由于资金流不稳定和金融市场不稳定导致的供应链中断或受到影响的风险</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6"/>
          <p:cNvSpPr txBox="1"/>
          <p:nvPr>
            <p:custDataLst>
              <p:tags r:id="rId3"/>
            </p:custDataLst>
          </p:nvPr>
        </p:nvSpPr>
        <p:spPr>
          <a:xfrm>
            <a:off x="4427984" y="1619833"/>
            <a:ext cx="3798305" cy="337478"/>
          </a:xfrm>
          <a:prstGeom prst="rect">
            <a:avLst/>
          </a:prstGeom>
        </p:spPr>
        <p:txBody>
          <a:bodyPr vert="horz" wrap="square" lIns="85725" tIns="42863" rIns="85725" bIns="42863" rtlCol="0" anchor="b" anchorCtr="0">
            <a:noAutofit/>
          </a:bodyPr>
          <a:lstStyle/>
          <a:p>
            <a:pPr>
              <a:lnSpc>
                <a:spcPct val="77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金融风险定义</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7"/>
          <p:cNvSpPr txBox="1"/>
          <p:nvPr>
            <p:custDataLst>
              <p:tags r:id="rId4"/>
            </p:custDataLst>
          </p:nvPr>
        </p:nvSpPr>
        <p:spPr>
          <a:xfrm>
            <a:off x="4505832" y="3512218"/>
            <a:ext cx="3798305" cy="663407"/>
          </a:xfrm>
          <a:prstGeom prst="rect">
            <a:avLst/>
          </a:prstGeom>
        </p:spPr>
        <p:txBody>
          <a:bodyPr vert="horz" wrap="square" lIns="85725" tIns="42863" rIns="85725" bIns="42863"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金融风险的影响因素包括汇率波动、利率变化和信贷紧缩等</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8"/>
          <p:cNvSpPr txBox="1"/>
          <p:nvPr>
            <p:custDataLst>
              <p:tags r:id="rId5"/>
            </p:custDataLst>
          </p:nvPr>
        </p:nvSpPr>
        <p:spPr>
          <a:xfrm>
            <a:off x="4505832" y="3342587"/>
            <a:ext cx="3798305" cy="327142"/>
          </a:xfrm>
          <a:prstGeom prst="rect">
            <a:avLst/>
          </a:prstGeom>
        </p:spPr>
        <p:txBody>
          <a:bodyPr vert="horz" wrap="square" lIns="85725" tIns="42863" rIns="85725" bIns="42863" rtlCol="0" anchor="b"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金融风险影响因素</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9"/>
          <p:cNvSpPr txBox="1"/>
          <p:nvPr>
            <p:custDataLst>
              <p:tags r:id="rId6"/>
            </p:custDataLst>
          </p:nvPr>
        </p:nvSpPr>
        <p:spPr>
          <a:xfrm>
            <a:off x="4505832" y="4767749"/>
            <a:ext cx="3798305" cy="673743"/>
          </a:xfrm>
          <a:prstGeom prst="rect">
            <a:avLst/>
          </a:prstGeom>
        </p:spPr>
        <p:txBody>
          <a:bodyPr vert="horz" wrap="square" lIns="85725" tIns="42863" rIns="85725" bIns="42863"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金融风险可能导致企业面临资金压力、融资成本上升等问题，影响现金流和运营稳定性</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0"/>
          <p:cNvSpPr txBox="1"/>
          <p:nvPr>
            <p:custDataLst>
              <p:tags r:id="rId7"/>
            </p:custDataLst>
          </p:nvPr>
        </p:nvSpPr>
        <p:spPr>
          <a:xfrm>
            <a:off x="4505832" y="4577086"/>
            <a:ext cx="3798305" cy="316806"/>
          </a:xfrm>
          <a:prstGeom prst="rect">
            <a:avLst/>
          </a:prstGeom>
        </p:spPr>
        <p:txBody>
          <a:bodyPr vert="horz" wrap="square" lIns="85725" tIns="42863" rIns="85725" bIns="42863" rtlCol="0" anchor="b"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金融风险后果</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057247"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供应链风险的影响</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111537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法律和政策风险</a:t>
            </a:r>
            <a:endParaRPr lang="zh-CN" altLang="en-US" sz="2400" dirty="0">
              <a:latin typeface="微软雅黑" panose="020B0503020204020204" pitchFamily="34" charset="-122"/>
              <a:ea typeface="微软雅黑" panose="020B0503020204020204" pitchFamily="34" charset="-122"/>
            </a:endParaRPr>
          </a:p>
        </p:txBody>
      </p:sp>
      <p:pic>
        <p:nvPicPr>
          <p:cNvPr id="2" name="Picture 4"/>
          <p:cNvPicPr>
            <a:picLocks noChangeAspect="1"/>
          </p:cNvPicPr>
          <p:nvPr/>
        </p:nvPicPr>
        <p:blipFill>
          <a:blip r:embed="rId1"/>
          <a:srcRect l="22286" r="22286"/>
          <a:stretch>
            <a:fillRect/>
          </a:stretch>
        </p:blipFill>
        <p:spPr>
          <a:xfrm>
            <a:off x="6083935" y="2780665"/>
            <a:ext cx="2862580" cy="2582545"/>
          </a:xfrm>
          <a:prstGeom prst="rect">
            <a:avLst/>
          </a:prstGeom>
        </p:spPr>
      </p:pic>
      <p:sp>
        <p:nvSpPr>
          <p:cNvPr id="3" name="AutoShape 6"/>
          <p:cNvSpPr/>
          <p:nvPr>
            <p:custDataLst>
              <p:tags r:id="rId2"/>
            </p:custDataLst>
          </p:nvPr>
        </p:nvSpPr>
        <p:spPr>
          <a:xfrm>
            <a:off x="3084195" y="2184400"/>
            <a:ext cx="2206625" cy="4140200"/>
          </a:xfrm>
          <a:prstGeom prst="roundRect">
            <a:avLst>
              <a:gd name="adj" fmla="val 0"/>
            </a:avLst>
          </a:prstGeom>
          <a:solidFill>
            <a:schemeClr val="lt2">
              <a:alpha val="80000"/>
            </a:schemeClr>
          </a:solidFill>
        </p:spPr>
      </p:sp>
      <p:sp>
        <p:nvSpPr>
          <p:cNvPr id="4" name="TextBox 7"/>
          <p:cNvSpPr txBox="1"/>
          <p:nvPr>
            <p:custDataLst>
              <p:tags r:id="rId3"/>
            </p:custDataLst>
          </p:nvPr>
        </p:nvSpPr>
        <p:spPr>
          <a:xfrm>
            <a:off x="3229449" y="2384099"/>
            <a:ext cx="1925053" cy="691120"/>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合规性问题</a:t>
            </a:r>
            <a:endPar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8"/>
          <p:cNvSpPr txBox="1"/>
          <p:nvPr>
            <p:custDataLst>
              <p:tags r:id="rId4"/>
            </p:custDataLst>
          </p:nvPr>
        </p:nvSpPr>
        <p:spPr>
          <a:xfrm>
            <a:off x="3347085" y="2996565"/>
            <a:ext cx="1915160" cy="3239770"/>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政策法规的变化、贸易壁垒等可能对企业的供应链造成影响，法律风险可能导致企业面临法律诉讼、罚款、声誉损失等问题，从而影响企业的合规性和稳健发展。</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7" name="AutoShape 9"/>
          <p:cNvSpPr/>
          <p:nvPr>
            <p:custDataLst>
              <p:tags r:id="rId5"/>
            </p:custDataLst>
          </p:nvPr>
        </p:nvSpPr>
        <p:spPr>
          <a:xfrm>
            <a:off x="704215" y="2180590"/>
            <a:ext cx="2206625" cy="4143375"/>
          </a:xfrm>
          <a:prstGeom prst="roundRect">
            <a:avLst>
              <a:gd name="adj" fmla="val 0"/>
            </a:avLst>
          </a:prstGeom>
          <a:solidFill>
            <a:schemeClr val="lt2">
              <a:alpha val="80000"/>
            </a:schemeClr>
          </a:solidFill>
        </p:spPr>
      </p:sp>
      <p:sp>
        <p:nvSpPr>
          <p:cNvPr id="8" name="TextBox 10"/>
          <p:cNvSpPr txBox="1"/>
          <p:nvPr>
            <p:custDataLst>
              <p:tags r:id="rId6"/>
            </p:custDataLst>
          </p:nvPr>
        </p:nvSpPr>
        <p:spPr>
          <a:xfrm>
            <a:off x="849553" y="2384098"/>
            <a:ext cx="1925053" cy="691120"/>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法律风险来源</a:t>
            </a:r>
            <a:endPar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11"/>
          <p:cNvSpPr txBox="1"/>
          <p:nvPr>
            <p:custDataLst>
              <p:tags r:id="rId7"/>
            </p:custDataLst>
          </p:nvPr>
        </p:nvSpPr>
        <p:spPr>
          <a:xfrm>
            <a:off x="927735" y="3137535"/>
            <a:ext cx="1802765" cy="3110230"/>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法律风险来自法律法规的变化或合规问题，可能导致供应链中断或受到影响。</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057247"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供应链风险的影响</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111537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运营风险</a:t>
            </a:r>
            <a:endParaRPr lang="zh-CN" altLang="en-US" sz="2400" dirty="0">
              <a:latin typeface="微软雅黑" panose="020B0503020204020204" pitchFamily="34" charset="-122"/>
              <a:ea typeface="微软雅黑" panose="020B0503020204020204" pitchFamily="34" charset="-122"/>
            </a:endParaRPr>
          </a:p>
        </p:txBody>
      </p:sp>
      <p:sp>
        <p:nvSpPr>
          <p:cNvPr id="2" name="TextBox 4"/>
          <p:cNvSpPr txBox="1"/>
          <p:nvPr/>
        </p:nvSpPr>
        <p:spPr>
          <a:xfrm>
            <a:off x="4356100" y="2348865"/>
            <a:ext cx="3989705" cy="1132840"/>
          </a:xfrm>
          <a:prstGeom prst="rect">
            <a:avLst/>
          </a:prstGeom>
          <a:noFill/>
        </p:spPr>
        <p:txBody>
          <a:bodyPr vert="horz" wrap="square" lIns="68580" tIns="34290" rIns="68580" bIns="34290" rtlCol="0" anchor="ctr"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运营风险指企业内部运营管理的不善或失误导致供应链中断或受到影响的风险。</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TextBox 5"/>
          <p:cNvSpPr txBox="1"/>
          <p:nvPr/>
        </p:nvSpPr>
        <p:spPr>
          <a:xfrm>
            <a:off x="4355949" y="2250211"/>
            <a:ext cx="3505195" cy="375822"/>
          </a:xfrm>
          <a:prstGeom prst="rect">
            <a:avLst/>
          </a:prstGeom>
          <a:noFill/>
        </p:spPr>
        <p:txBody>
          <a:bodyPr vert="horz" wrap="square" lIns="68580" tIns="34290" rIns="68580" bIns="34290" rtlCol="0" anchor="ctr" anchorCtr="0">
            <a:noAutofit/>
          </a:bodyPr>
          <a:lstStyle/>
          <a:p>
            <a:pPr algn="l">
              <a:lnSpc>
                <a:spcPct val="80000"/>
              </a:lnSpc>
            </a:pPr>
            <a:r>
              <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运营风险定义</a:t>
            </a:r>
            <a:endPar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TextBox 6"/>
          <p:cNvSpPr txBox="1"/>
          <p:nvPr/>
        </p:nvSpPr>
        <p:spPr>
          <a:xfrm>
            <a:off x="4356100" y="4436745"/>
            <a:ext cx="4115435" cy="1118235"/>
          </a:xfrm>
          <a:prstGeom prst="rect">
            <a:avLst/>
          </a:prstGeom>
          <a:noFill/>
        </p:spPr>
        <p:txBody>
          <a:bodyPr vert="horz" wrap="square" lIns="68580" tIns="34290" rIns="68580" bIns="34290" rtlCol="0" anchor="ctr"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运营风险可能包括生产流程中断、设备故障、人员失误等问题，这些问题可能导致企业无法按时完成订单或满足客户需求。</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7"/>
          <p:cNvSpPr txBox="1"/>
          <p:nvPr/>
        </p:nvSpPr>
        <p:spPr>
          <a:xfrm>
            <a:off x="4355949" y="4181099"/>
            <a:ext cx="3505195" cy="375822"/>
          </a:xfrm>
          <a:prstGeom prst="rect">
            <a:avLst/>
          </a:prstGeom>
          <a:noFill/>
        </p:spPr>
        <p:txBody>
          <a:bodyPr vert="horz" wrap="square" lIns="68580" tIns="34290" rIns="68580" bIns="34290" rtlCol="0" anchor="ctr" anchorCtr="0">
            <a:noAutofit/>
          </a:bodyPr>
          <a:lstStyle/>
          <a:p>
            <a:pPr algn="l">
              <a:lnSpc>
                <a:spcPct val="80000"/>
              </a:lnSpc>
            </a:pPr>
            <a:r>
              <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运营风险因素</a:t>
            </a:r>
            <a:endPar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7" name="Picture 9"/>
          <p:cNvPicPr>
            <a:picLocks noChangeAspect="1"/>
          </p:cNvPicPr>
          <p:nvPr/>
        </p:nvPicPr>
        <p:blipFill>
          <a:blip r:embed="rId1"/>
          <a:srcRect t="22118" b="22118"/>
          <a:stretch>
            <a:fillRect/>
          </a:stretch>
        </p:blipFill>
        <p:spPr>
          <a:xfrm>
            <a:off x="443186" y="2216772"/>
            <a:ext cx="3714826" cy="1553641"/>
          </a:xfrm>
          <a:prstGeom prst="rect">
            <a:avLst/>
          </a:prstGeom>
        </p:spPr>
      </p:pic>
      <p:pic>
        <p:nvPicPr>
          <p:cNvPr id="8" name="Picture 10"/>
          <p:cNvPicPr>
            <a:picLocks noChangeAspect="1"/>
          </p:cNvPicPr>
          <p:nvPr/>
        </p:nvPicPr>
        <p:blipFill>
          <a:blip r:embed="rId2"/>
          <a:srcRect t="23861" b="23861"/>
          <a:stretch>
            <a:fillRect/>
          </a:stretch>
        </p:blipFill>
        <p:spPr>
          <a:xfrm>
            <a:off x="467316" y="4094142"/>
            <a:ext cx="3714826" cy="15536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416320"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供应链风险应对策略</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899478" y="128047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风险预防与缓解</a:t>
            </a:r>
            <a:endParaRPr lang="zh-CN" altLang="en-US" sz="2400" dirty="0">
              <a:latin typeface="微软雅黑" panose="020B0503020204020204" pitchFamily="34" charset="-122"/>
              <a:ea typeface="微软雅黑" panose="020B0503020204020204" pitchFamily="34" charset="-122"/>
            </a:endParaRPr>
          </a:p>
        </p:txBody>
      </p:sp>
      <p:sp>
        <p:nvSpPr>
          <p:cNvPr id="2" name="AutoShape 4"/>
          <p:cNvSpPr/>
          <p:nvPr/>
        </p:nvSpPr>
        <p:spPr>
          <a:xfrm>
            <a:off x="4246159" y="2170718"/>
            <a:ext cx="4325165" cy="3994586"/>
          </a:xfrm>
          <a:prstGeom prst="roundRect">
            <a:avLst/>
          </a:prstGeom>
          <a:solidFill>
            <a:schemeClr val="lt2">
              <a:alpha val="100000"/>
            </a:schemeClr>
          </a:solidFill>
        </p:spPr>
      </p:sp>
      <p:sp>
        <p:nvSpPr>
          <p:cNvPr id="3" name="AutoShape 5"/>
          <p:cNvSpPr/>
          <p:nvPr/>
        </p:nvSpPr>
        <p:spPr>
          <a:xfrm>
            <a:off x="179512" y="2170717"/>
            <a:ext cx="4325165" cy="3994586"/>
          </a:xfrm>
          <a:prstGeom prst="roundRect">
            <a:avLst/>
          </a:prstGeom>
          <a:solidFill>
            <a:schemeClr val="lt2">
              <a:alpha val="100000"/>
            </a:schemeClr>
          </a:solidFill>
        </p:spPr>
      </p:sp>
      <p:sp>
        <p:nvSpPr>
          <p:cNvPr id="4" name="AutoShape 6"/>
          <p:cNvSpPr/>
          <p:nvPr/>
        </p:nvSpPr>
        <p:spPr>
          <a:xfrm>
            <a:off x="3295867" y="2687075"/>
            <a:ext cx="2357420" cy="2695629"/>
          </a:xfrm>
          <a:prstGeom prst="ellipse">
            <a:avLst/>
          </a:prstGeom>
          <a:solidFill>
            <a:schemeClr val="accent1">
              <a:alpha val="100000"/>
            </a:schemeClr>
          </a:solidFill>
        </p:spPr>
      </p:sp>
      <p:sp>
        <p:nvSpPr>
          <p:cNvPr id="6" name="AutoShape 7"/>
          <p:cNvSpPr/>
          <p:nvPr/>
        </p:nvSpPr>
        <p:spPr>
          <a:xfrm>
            <a:off x="3381590" y="2758512"/>
            <a:ext cx="2200259" cy="2515920"/>
          </a:xfrm>
          <a:prstGeom prst="ellipse">
            <a:avLst/>
          </a:prstGeom>
          <a:solidFill>
            <a:schemeClr val="lt1">
              <a:alpha val="100000"/>
            </a:schemeClr>
          </a:solidFill>
        </p:spPr>
      </p:sp>
      <p:sp>
        <p:nvSpPr>
          <p:cNvPr id="7" name="TextBox 8"/>
          <p:cNvSpPr txBox="1"/>
          <p:nvPr/>
        </p:nvSpPr>
        <p:spPr>
          <a:xfrm>
            <a:off x="3505135" y="3604523"/>
            <a:ext cx="1862362" cy="757773"/>
          </a:xfrm>
          <a:prstGeom prst="rect">
            <a:avLst/>
          </a:prstGeom>
        </p:spPr>
        <p:txBody>
          <a:bodyPr vert="horz" wrap="square" lIns="92869" tIns="92869" rIns="42863" bIns="92869" rtlCol="0" anchor="t" anchorCtr="0">
            <a:spAutoFit/>
          </a:bodyPr>
          <a:lstStyle/>
          <a:p>
            <a:pPr algn="ctr">
              <a:lnSpc>
                <a:spcPct val="150000"/>
              </a:lnSpc>
            </a:pPr>
            <a:r>
              <a:rPr lang="en-US" sz="28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VS</a:t>
            </a:r>
            <a:endParaRPr lang="en-US" sz="28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8" name="Connector 9"/>
          <p:cNvCxnSpPr/>
          <p:nvPr/>
        </p:nvCxnSpPr>
        <p:spPr>
          <a:xfrm>
            <a:off x="753749" y="2998643"/>
            <a:ext cx="2356229" cy="0"/>
          </a:xfrm>
          <a:prstGeom prst="line">
            <a:avLst/>
          </a:prstGeom>
          <a:ln w="9525">
            <a:solidFill>
              <a:schemeClr val="accent1"/>
            </a:solidFill>
            <a:prstDash val="solid"/>
            <a:headEnd type="none"/>
            <a:tailEnd type="none"/>
          </a:ln>
        </p:spPr>
        <p:style>
          <a:lnRef idx="0">
            <a:schemeClr val="accent1"/>
          </a:lnRef>
          <a:fillRef idx="1">
            <a:schemeClr val="accent1"/>
          </a:fillRef>
          <a:effectRef idx="0">
            <a:schemeClr val="accent1"/>
          </a:effectRef>
          <a:fontRef idx="minor">
            <a:schemeClr val="lt1"/>
          </a:fontRef>
        </p:style>
      </p:cxnSp>
      <p:sp>
        <p:nvSpPr>
          <p:cNvPr id="9" name="TextBox 10"/>
          <p:cNvSpPr txBox="1"/>
          <p:nvPr/>
        </p:nvSpPr>
        <p:spPr>
          <a:xfrm>
            <a:off x="568794" y="3113321"/>
            <a:ext cx="2695317" cy="2497950"/>
          </a:xfrm>
          <a:prstGeom prst="rect">
            <a:avLst/>
          </a:prstGeom>
        </p:spPr>
        <p:txBody>
          <a:bodyPr vert="horz" wrap="square" lIns="92869" tIns="92869" rIns="42863" bIns="92869" rtlCol="0" anchor="t" anchorCtr="0">
            <a:noAutofit/>
          </a:bodyPr>
          <a:lstStyle/>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预防是供应链风险管理的关键，企业可以通过与供应商建立长期合作关系、加强质量控制、优化库存管理等方式来预防风险的发生。</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1"/>
          <p:cNvSpPr txBox="1"/>
          <p:nvPr/>
        </p:nvSpPr>
        <p:spPr>
          <a:xfrm>
            <a:off x="5616804" y="2350372"/>
            <a:ext cx="2711281" cy="682893"/>
          </a:xfrm>
          <a:prstGeom prst="rect">
            <a:avLst/>
          </a:prstGeom>
        </p:spPr>
        <p:txBody>
          <a:bodyPr vert="horz" wrap="square" lIns="92869" tIns="92869" rIns="42863" bIns="92869" rtlCol="0" anchor="t" anchorCtr="0">
            <a:noAutofit/>
          </a:bodyPr>
          <a:lstStyle/>
          <a:p>
            <a:pPr algn="ct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缓解已发生风险</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1" name="Connector 12"/>
          <p:cNvCxnSpPr/>
          <p:nvPr/>
        </p:nvCxnSpPr>
        <p:spPr>
          <a:xfrm>
            <a:off x="5810463" y="2998643"/>
            <a:ext cx="2356229" cy="0"/>
          </a:xfrm>
          <a:prstGeom prst="line">
            <a:avLst/>
          </a:prstGeom>
          <a:ln w="9525">
            <a:solidFill>
              <a:schemeClr val="accent1"/>
            </a:solidFill>
            <a:prstDash val="solid"/>
            <a:headEnd type="none"/>
            <a:tailEnd type="none"/>
          </a:ln>
        </p:spPr>
        <p:style>
          <a:lnRef idx="0">
            <a:schemeClr val="accent1"/>
          </a:lnRef>
          <a:fillRef idx="1">
            <a:schemeClr val="accent1"/>
          </a:fillRef>
          <a:effectRef idx="0">
            <a:schemeClr val="accent1"/>
          </a:effectRef>
          <a:fontRef idx="minor">
            <a:schemeClr val="lt1"/>
          </a:fontRef>
        </p:style>
      </p:cxnSp>
      <p:sp>
        <p:nvSpPr>
          <p:cNvPr id="12" name="TextBox 13"/>
          <p:cNvSpPr txBox="1"/>
          <p:nvPr/>
        </p:nvSpPr>
        <p:spPr>
          <a:xfrm>
            <a:off x="5616937" y="3113323"/>
            <a:ext cx="2711034" cy="2497950"/>
          </a:xfrm>
          <a:prstGeom prst="rect">
            <a:avLst/>
          </a:prstGeom>
        </p:spPr>
        <p:txBody>
          <a:bodyPr vert="horz" wrap="square" lIns="92869" tIns="92869" rIns="42863" bIns="92869" rtlCol="0" anchor="t" anchorCtr="0">
            <a:noAutofit/>
          </a:bodyPr>
          <a:lstStyle/>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对于已经发生的风险，企业应采取积极的缓解措施，如寻求替代供应商、调整生产计划等，以减轻风险对企业运营的影响。</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4"/>
          <p:cNvSpPr txBox="1"/>
          <p:nvPr/>
        </p:nvSpPr>
        <p:spPr>
          <a:xfrm>
            <a:off x="568794" y="2350372"/>
            <a:ext cx="2695317" cy="682893"/>
          </a:xfrm>
          <a:prstGeom prst="rect">
            <a:avLst/>
          </a:prstGeom>
        </p:spPr>
        <p:txBody>
          <a:bodyPr vert="horz" wrap="square" lIns="92869" tIns="92869" rIns="42863" bIns="92869" rtlCol="0" anchor="ctr" anchorCtr="0">
            <a:noAutofit/>
          </a:bodyPr>
          <a:lstStyle/>
          <a:p>
            <a:pPr algn="ct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预防为主</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416320"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供应链风险应对策略</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1043623" y="1320483"/>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风险分散与转移</a:t>
            </a:r>
            <a:endParaRPr lang="zh-CN" altLang="en-US" sz="2400" dirty="0">
              <a:latin typeface="微软雅黑" panose="020B0503020204020204" pitchFamily="34" charset="-122"/>
              <a:ea typeface="微软雅黑" panose="020B0503020204020204" pitchFamily="34" charset="-122"/>
            </a:endParaRPr>
          </a:p>
        </p:txBody>
      </p:sp>
      <p:sp>
        <p:nvSpPr>
          <p:cNvPr id="2" name="TextBox 4"/>
          <p:cNvSpPr txBox="1"/>
          <p:nvPr/>
        </p:nvSpPr>
        <p:spPr>
          <a:xfrm>
            <a:off x="2049780" y="2734310"/>
            <a:ext cx="6061710" cy="1148715"/>
          </a:xfrm>
          <a:prstGeom prst="rect">
            <a:avLst/>
          </a:prstGeom>
        </p:spPr>
        <p:txBody>
          <a:bodyPr vert="horz" wrap="square" lIns="49506" tIns="24789" rIns="49506" bIns="24789" rtlCol="0" anchor="t" anchorCtr="0">
            <a:noAutofit/>
          </a:bodyPr>
          <a:lstStyle/>
          <a:p>
            <a:pPr algn="l">
              <a:lnSpc>
                <a:spcPct val="140000"/>
              </a:lnSpc>
            </a:pPr>
            <a:r>
              <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为了降低供应链风险对企业的影响，企业可以通过多元化采购、选择多个供应商等方式来分散风险。</a:t>
            </a:r>
            <a:endPar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TextBox 5"/>
          <p:cNvSpPr txBox="1"/>
          <p:nvPr/>
        </p:nvSpPr>
        <p:spPr>
          <a:xfrm>
            <a:off x="2050018" y="2328782"/>
            <a:ext cx="5537018" cy="367751"/>
          </a:xfrm>
          <a:prstGeom prst="rect">
            <a:avLst/>
          </a:prstGeom>
        </p:spPr>
        <p:txBody>
          <a:bodyPr vert="horz" wrap="square" lIns="49506" tIns="24789" rIns="49506" bIns="24789" rtlCol="0" anchor="ctr" anchorCtr="0">
            <a:noAutofit/>
          </a:bodyPr>
          <a:lstStyle/>
          <a:p>
            <a:pPr algn="l">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分散风险</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TextBox 6"/>
          <p:cNvSpPr txBox="1"/>
          <p:nvPr/>
        </p:nvSpPr>
        <p:spPr>
          <a:xfrm>
            <a:off x="2049780" y="4725035"/>
            <a:ext cx="6195695" cy="1148715"/>
          </a:xfrm>
          <a:prstGeom prst="rect">
            <a:avLst/>
          </a:prstGeom>
        </p:spPr>
        <p:txBody>
          <a:bodyPr vert="horz" wrap="square" lIns="49506" tIns="24789" rIns="49506" bIns="24789" rtlCol="0" anchor="t" anchorCtr="0">
            <a:noAutofit/>
          </a:bodyPr>
          <a:lstStyle/>
          <a:p>
            <a:pPr algn="l">
              <a:lnSpc>
                <a:spcPct val="140000"/>
              </a:lnSpc>
            </a:pPr>
            <a:r>
              <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企业还可以考虑通过保险等方式将部分风险转移给专业机构，以减轻自身的风险负担。</a:t>
            </a:r>
            <a:endPar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7"/>
          <p:cNvSpPr txBox="1"/>
          <p:nvPr/>
        </p:nvSpPr>
        <p:spPr>
          <a:xfrm>
            <a:off x="2050018" y="4262729"/>
            <a:ext cx="5537018" cy="367751"/>
          </a:xfrm>
          <a:prstGeom prst="rect">
            <a:avLst/>
          </a:prstGeom>
        </p:spPr>
        <p:txBody>
          <a:bodyPr vert="horz" wrap="square" lIns="49506" tIns="24789" rIns="49506" bIns="24789" rtlCol="0" anchor="ctr" anchorCtr="0">
            <a:noAutofit/>
          </a:bodyPr>
          <a:lstStyle/>
          <a:p>
            <a:pPr algn="l">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转移风险</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AutoShape 8"/>
          <p:cNvSpPr/>
          <p:nvPr/>
        </p:nvSpPr>
        <p:spPr>
          <a:xfrm>
            <a:off x="1191001" y="4322930"/>
            <a:ext cx="704621" cy="704621"/>
          </a:xfrm>
          <a:prstGeom prst="ellipse">
            <a:avLst/>
          </a:prstGeom>
          <a:solidFill>
            <a:schemeClr val="accent1">
              <a:alpha val="100000"/>
            </a:schemeClr>
          </a:solidFill>
        </p:spPr>
      </p:sp>
      <p:sp>
        <p:nvSpPr>
          <p:cNvPr id="8" name="AutoShape 9"/>
          <p:cNvSpPr/>
          <p:nvPr/>
        </p:nvSpPr>
        <p:spPr>
          <a:xfrm>
            <a:off x="1191001" y="2338373"/>
            <a:ext cx="704621" cy="704621"/>
          </a:xfrm>
          <a:prstGeom prst="ellipse">
            <a:avLst/>
          </a:prstGeom>
          <a:solidFill>
            <a:schemeClr val="accent1">
              <a:alpha val="100000"/>
            </a:schemeClr>
          </a:solidFill>
        </p:spPr>
      </p:sp>
      <p:sp>
        <p:nvSpPr>
          <p:cNvPr id="9" name="Freeform 10"/>
          <p:cNvSpPr/>
          <p:nvPr/>
        </p:nvSpPr>
        <p:spPr>
          <a:xfrm>
            <a:off x="1345618" y="4477548"/>
            <a:ext cx="395386" cy="395386"/>
          </a:xfrm>
          <a:custGeom>
            <a:avLst/>
            <a:gdLst/>
            <a:ahLst/>
            <a:cxnLst/>
            <a:rect l="l" t="t" r="r" b="b"/>
            <a:pathLst>
              <a:path w="304800" h="304800">
                <a:moveTo>
                  <a:pt x="304800" y="171155"/>
                </a:moveTo>
                <a:lnTo>
                  <a:pt x="304800" y="133055"/>
                </a:lnTo>
                <a:lnTo>
                  <a:pt x="259261" y="114081"/>
                </a:lnTo>
                <a:cubicBezTo>
                  <a:pt x="257994" y="110509"/>
                  <a:pt x="256661" y="107051"/>
                  <a:pt x="255022" y="103661"/>
                </a:cubicBezTo>
                <a:lnTo>
                  <a:pt x="273406" y="57893"/>
                </a:lnTo>
                <a:lnTo>
                  <a:pt x="246459" y="30956"/>
                </a:lnTo>
                <a:lnTo>
                  <a:pt x="201101" y="49635"/>
                </a:lnTo>
                <a:cubicBezTo>
                  <a:pt x="197644" y="47958"/>
                  <a:pt x="194110" y="46549"/>
                  <a:pt x="190462" y="45244"/>
                </a:cubicBezTo>
                <a:lnTo>
                  <a:pt x="171155" y="0"/>
                </a:lnTo>
                <a:lnTo>
                  <a:pt x="133055" y="0"/>
                </a:lnTo>
                <a:lnTo>
                  <a:pt x="114224" y="45091"/>
                </a:lnTo>
                <a:cubicBezTo>
                  <a:pt x="110433" y="46434"/>
                  <a:pt x="106785" y="47844"/>
                  <a:pt x="103175" y="49559"/>
                </a:cubicBezTo>
                <a:lnTo>
                  <a:pt x="57893" y="31366"/>
                </a:lnTo>
                <a:lnTo>
                  <a:pt x="30956" y="58303"/>
                </a:lnTo>
                <a:lnTo>
                  <a:pt x="49416" y="103175"/>
                </a:lnTo>
                <a:cubicBezTo>
                  <a:pt x="47625" y="106861"/>
                  <a:pt x="46177" y="110614"/>
                  <a:pt x="44796" y="114491"/>
                </a:cubicBezTo>
                <a:lnTo>
                  <a:pt x="0" y="133645"/>
                </a:lnTo>
                <a:lnTo>
                  <a:pt x="0" y="171745"/>
                </a:lnTo>
                <a:lnTo>
                  <a:pt x="44834" y="190424"/>
                </a:lnTo>
                <a:cubicBezTo>
                  <a:pt x="46215" y="194291"/>
                  <a:pt x="47701" y="198053"/>
                  <a:pt x="49482" y="201740"/>
                </a:cubicBezTo>
                <a:lnTo>
                  <a:pt x="31366" y="246907"/>
                </a:lnTo>
                <a:lnTo>
                  <a:pt x="58303" y="273844"/>
                </a:lnTo>
                <a:lnTo>
                  <a:pt x="103289" y="255318"/>
                </a:lnTo>
                <a:cubicBezTo>
                  <a:pt x="106899" y="257032"/>
                  <a:pt x="110585" y="258404"/>
                  <a:pt x="114376" y="259709"/>
                </a:cubicBezTo>
                <a:lnTo>
                  <a:pt x="133645" y="304800"/>
                </a:lnTo>
                <a:lnTo>
                  <a:pt x="171745" y="304800"/>
                </a:lnTo>
                <a:lnTo>
                  <a:pt x="190605" y="259480"/>
                </a:lnTo>
                <a:cubicBezTo>
                  <a:pt x="194215" y="258137"/>
                  <a:pt x="197787" y="256727"/>
                  <a:pt x="201206" y="255089"/>
                </a:cubicBezTo>
                <a:lnTo>
                  <a:pt x="246898" y="273396"/>
                </a:lnTo>
                <a:lnTo>
                  <a:pt x="273834" y="246459"/>
                </a:lnTo>
                <a:lnTo>
                  <a:pt x="255079" y="200997"/>
                </a:lnTo>
                <a:cubicBezTo>
                  <a:pt x="256680" y="197577"/>
                  <a:pt x="257985" y="194110"/>
                  <a:pt x="259251" y="190576"/>
                </a:cubicBezTo>
                <a:lnTo>
                  <a:pt x="304800" y="171155"/>
                </a:lnTo>
                <a:close/>
                <a:moveTo>
                  <a:pt x="152105" y="209550"/>
                </a:moveTo>
                <a:cubicBezTo>
                  <a:pt x="120558" y="209550"/>
                  <a:pt x="94955" y="183947"/>
                  <a:pt x="94955" y="152400"/>
                </a:cubicBezTo>
                <a:cubicBezTo>
                  <a:pt x="94955" y="120853"/>
                  <a:pt x="120558" y="95250"/>
                  <a:pt x="152105" y="95250"/>
                </a:cubicBezTo>
                <a:cubicBezTo>
                  <a:pt x="183652" y="95250"/>
                  <a:pt x="209255" y="120853"/>
                  <a:pt x="209255" y="152400"/>
                </a:cubicBezTo>
                <a:cubicBezTo>
                  <a:pt x="209255" y="183947"/>
                  <a:pt x="183652" y="209550"/>
                  <a:pt x="152105" y="209550"/>
                </a:cubicBezTo>
                <a:close/>
              </a:path>
            </a:pathLst>
          </a:custGeom>
          <a:solidFill>
            <a:srgbClr val="FDFCFC">
              <a:alpha val="100000"/>
            </a:srgbClr>
          </a:solidFill>
        </p:spPr>
      </p:sp>
      <p:sp>
        <p:nvSpPr>
          <p:cNvPr id="10" name="Freeform 11"/>
          <p:cNvSpPr/>
          <p:nvPr/>
        </p:nvSpPr>
        <p:spPr>
          <a:xfrm>
            <a:off x="1389985" y="2537357"/>
            <a:ext cx="306653" cy="306653"/>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rgbClr val="FDFCFC">
              <a:alpha val="100000"/>
            </a:srgbClr>
          </a:solidFill>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nvSpPr>
        <p:spPr>
          <a:xfrm>
            <a:off x="107950" y="787400"/>
            <a:ext cx="477838" cy="365125"/>
          </a:xfrm>
          <a:prstGeom prst="rect">
            <a:avLst/>
          </a:prstGeom>
          <a:noFill/>
          <a:ln w="9525">
            <a:noFill/>
          </a:ln>
        </p:spPr>
        <p:txBody>
          <a:bodyPr/>
          <a:lstStyle/>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 学习目标</a:t>
            </a:r>
            <a:endParaRPr lang="zh-CN" altLang="en-US" sz="3200" b="1" dirty="0">
              <a:latin typeface="Verdana" panose="020B0604030504040204" pitchFamily="34" charset="0"/>
              <a:ea typeface="微软雅黑" panose="020B0503020204020204" pitchFamily="34" charset="-122"/>
            </a:endParaRPr>
          </a:p>
        </p:txBody>
      </p:sp>
      <p:sp>
        <p:nvSpPr>
          <p:cNvPr id="100" name="文本框 99"/>
          <p:cNvSpPr txBox="1"/>
          <p:nvPr/>
        </p:nvSpPr>
        <p:spPr>
          <a:xfrm>
            <a:off x="467360" y="1412875"/>
            <a:ext cx="8128000" cy="5073650"/>
          </a:xfrm>
          <a:prstGeom prst="rect">
            <a:avLst/>
          </a:prstGeom>
          <a:noFill/>
          <a:ln w="9525">
            <a:noFill/>
          </a:ln>
        </p:spPr>
        <p:txBody>
          <a:bodyPr wrap="square">
            <a:spAutoFit/>
          </a:bodyPr>
          <a:lstStyle/>
          <a:p>
            <a:pPr>
              <a:lnSpc>
                <a:spcPct val="120000"/>
              </a:lnSpc>
            </a:pPr>
            <a:r>
              <a:rPr lang="zh-CN" sz="1800" b="1" dirty="0">
                <a:ea typeface="宋体" panose="02010600030101010101" pitchFamily="2" charset="-122"/>
              </a:rPr>
              <a:t>【知识目标】</a:t>
            </a:r>
            <a:endParaRPr lang="zh-CN" sz="1800" b="1" dirty="0">
              <a:ea typeface="宋体" panose="02010600030101010101" pitchFamily="2" charset="-122"/>
            </a:endParaRPr>
          </a:p>
          <a:p>
            <a:pPr lvl="1">
              <a:lnSpc>
                <a:spcPct val="120000"/>
              </a:lnSpc>
            </a:pPr>
            <a:r>
              <a:rPr lang="zh-CN" altLang="en-US" sz="1800" dirty="0">
                <a:ea typeface="宋体" panose="02010600030101010101" pitchFamily="2" charset="-122"/>
              </a:rPr>
              <a:t>掌握识别供应链中潜在风险的方法和技巧；</a:t>
            </a:r>
            <a:endParaRPr lang="zh-CN" altLang="en-US" sz="1800" dirty="0">
              <a:ea typeface="宋体" panose="02010600030101010101" pitchFamily="2" charset="-122"/>
            </a:endParaRPr>
          </a:p>
          <a:p>
            <a:pPr lvl="1">
              <a:lnSpc>
                <a:spcPct val="120000"/>
              </a:lnSpc>
            </a:pPr>
            <a:r>
              <a:rPr lang="zh-CN" altLang="en-US" sz="1800" dirty="0">
                <a:ea typeface="宋体" panose="02010600030101010101" pitchFamily="2" charset="-122"/>
              </a:rPr>
              <a:t>理解并掌握常见的供应链风险应对策略；</a:t>
            </a:r>
            <a:endParaRPr lang="zh-CN" altLang="en-US" sz="1800" dirty="0">
              <a:ea typeface="宋体" panose="02010600030101010101" pitchFamily="2" charset="-122"/>
            </a:endParaRPr>
          </a:p>
          <a:p>
            <a:pPr lvl="1">
              <a:lnSpc>
                <a:spcPct val="120000"/>
              </a:lnSpc>
            </a:pPr>
            <a:r>
              <a:rPr lang="zh-CN" altLang="en-US" sz="1800" dirty="0">
                <a:ea typeface="宋体" panose="02010600030101010101" pitchFamily="2" charset="-122"/>
              </a:rPr>
              <a:t>熟悉并掌握供应链风险管理相关的工具和技术。</a:t>
            </a:r>
            <a:endParaRPr lang="zh-CN" altLang="en-US" sz="1800" dirty="0">
              <a:ea typeface="宋体" panose="02010600030101010101" pitchFamily="2" charset="-122"/>
            </a:endParaRPr>
          </a:p>
          <a:p>
            <a:pPr>
              <a:lnSpc>
                <a:spcPct val="120000"/>
              </a:lnSpc>
            </a:pPr>
            <a:endParaRPr lang="zh-CN" sz="1800" b="1" dirty="0">
              <a:ea typeface="宋体" panose="02010600030101010101" pitchFamily="2" charset="-122"/>
            </a:endParaRPr>
          </a:p>
          <a:p>
            <a:pPr>
              <a:lnSpc>
                <a:spcPct val="120000"/>
              </a:lnSpc>
            </a:pPr>
            <a:r>
              <a:rPr lang="zh-CN" sz="1800" b="1" dirty="0">
                <a:ea typeface="宋体" panose="02010600030101010101" pitchFamily="2" charset="-122"/>
              </a:rPr>
              <a:t>【能力目标】</a:t>
            </a:r>
            <a:endParaRPr lang="zh-CN" sz="1800" b="1" dirty="0">
              <a:ea typeface="宋体" panose="02010600030101010101" pitchFamily="2" charset="-122"/>
            </a:endParaRPr>
          </a:p>
          <a:p>
            <a:pPr lvl="1">
              <a:lnSpc>
                <a:spcPct val="120000"/>
              </a:lnSpc>
            </a:pPr>
            <a:r>
              <a:rPr lang="zh-CN" altLang="en-US" sz="1800" dirty="0">
                <a:ea typeface="宋体" panose="02010600030101010101" pitchFamily="2" charset="-122"/>
              </a:rPr>
              <a:t>熟悉供应链风险识别流程和方法；</a:t>
            </a:r>
            <a:endParaRPr lang="zh-CN" altLang="en-US" sz="1800" dirty="0">
              <a:ea typeface="宋体" panose="02010600030101010101" pitchFamily="2" charset="-122"/>
            </a:endParaRPr>
          </a:p>
          <a:p>
            <a:pPr lvl="1">
              <a:lnSpc>
                <a:spcPct val="120000"/>
              </a:lnSpc>
            </a:pPr>
            <a:r>
              <a:rPr lang="zh-CN" altLang="en-US" sz="1800" dirty="0">
                <a:ea typeface="宋体" panose="02010600030101010101" pitchFamily="2" charset="-122"/>
              </a:rPr>
              <a:t>掌握风险评估报告编写步骤；</a:t>
            </a:r>
            <a:endParaRPr lang="zh-CN" altLang="en-US" sz="1800" dirty="0">
              <a:ea typeface="宋体" panose="02010600030101010101" pitchFamily="2" charset="-122"/>
            </a:endParaRPr>
          </a:p>
          <a:p>
            <a:pPr lvl="1">
              <a:lnSpc>
                <a:spcPct val="120000"/>
              </a:lnSpc>
            </a:pPr>
            <a:r>
              <a:rPr lang="zh-CN" altLang="en-US" sz="1800" dirty="0">
                <a:ea typeface="宋体" panose="02010600030101010101" pitchFamily="2" charset="-122"/>
              </a:rPr>
              <a:t>掌握常用的供应链风险管理工具。</a:t>
            </a:r>
            <a:endParaRPr lang="zh-CN" altLang="en-US" sz="1800" dirty="0">
              <a:ea typeface="宋体" panose="02010600030101010101" pitchFamily="2" charset="-122"/>
            </a:endParaRPr>
          </a:p>
          <a:p>
            <a:pPr>
              <a:lnSpc>
                <a:spcPct val="120000"/>
              </a:lnSpc>
            </a:pPr>
            <a:endParaRPr lang="zh-CN" sz="1800" b="1" dirty="0">
              <a:ea typeface="宋体" panose="02010600030101010101" pitchFamily="2" charset="-122"/>
            </a:endParaRPr>
          </a:p>
          <a:p>
            <a:pPr>
              <a:lnSpc>
                <a:spcPct val="120000"/>
              </a:lnSpc>
            </a:pPr>
            <a:r>
              <a:rPr lang="zh-CN" sz="1800" b="1" dirty="0">
                <a:ea typeface="宋体" panose="02010600030101010101" pitchFamily="2" charset="-122"/>
              </a:rPr>
              <a:t>【思政目标】</a:t>
            </a:r>
            <a:endParaRPr lang="zh-CN" sz="1800" b="1" dirty="0">
              <a:ea typeface="宋体" panose="02010600030101010101" pitchFamily="2" charset="-122"/>
            </a:endParaRPr>
          </a:p>
          <a:p>
            <a:pPr lvl="1">
              <a:lnSpc>
                <a:spcPct val="120000"/>
              </a:lnSpc>
            </a:pPr>
            <a:r>
              <a:rPr lang="en-US" altLang="zh-CN" sz="1800" dirty="0">
                <a:latin typeface="宋体" panose="02010600030101010101" pitchFamily="2" charset="-122"/>
                <a:ea typeface="宋体" panose="02010600030101010101" pitchFamily="2" charset="-122"/>
              </a:rPr>
              <a:t>1</a:t>
            </a:r>
            <a:r>
              <a:rPr lang="zh-CN" altLang="en-US" sz="1800" dirty="0">
                <a:latin typeface="宋体" panose="02010600030101010101" pitchFamily="2" charset="-122"/>
                <a:ea typeface="宋体" panose="02010600030101010101" pitchFamily="2" charset="-122"/>
              </a:rPr>
              <a:t>．了解我国数字化风险管理现状，增强民族自豪感，培养学生的社会责任感，培养创新意识和创新能力；</a:t>
            </a:r>
            <a:endParaRPr lang="zh-CN" altLang="en-US" sz="1800" dirty="0">
              <a:latin typeface="宋体" panose="02010600030101010101" pitchFamily="2" charset="-122"/>
              <a:ea typeface="宋体" panose="02010600030101010101" pitchFamily="2" charset="-122"/>
            </a:endParaRPr>
          </a:p>
          <a:p>
            <a:pPr lvl="1">
              <a:lnSpc>
                <a:spcPct val="120000"/>
              </a:lnSpc>
            </a:pPr>
            <a:r>
              <a:rPr lang="en-US" altLang="zh-CN" sz="1800" dirty="0">
                <a:latin typeface="宋体" panose="02010600030101010101" pitchFamily="2" charset="-122"/>
                <a:ea typeface="宋体" panose="02010600030101010101" pitchFamily="2" charset="-122"/>
              </a:rPr>
              <a:t>2. </a:t>
            </a:r>
            <a:r>
              <a:rPr lang="zh-CN" altLang="en-US" sz="1800" dirty="0">
                <a:latin typeface="宋体" panose="02010600030101010101" pitchFamily="2" charset="-122"/>
                <a:ea typeface="宋体" panose="02010600030101010101" pitchFamily="2" charset="-122"/>
              </a:rPr>
              <a:t>通过系统学习和实践训练，使学生具备强烈的社会责任感、全面的风险管理能力、全局观念和协同合作精神。</a:t>
            </a:r>
            <a:endParaRPr lang="zh-CN" altLang="en-US" sz="1800" dirty="0">
              <a:latin typeface="宋体" panose="02010600030101010101" pitchFamily="2" charset="-122"/>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416320"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供应链风险应对策略</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1115378" y="1268413"/>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风险减轻与接受</a:t>
            </a:r>
            <a:endParaRPr lang="zh-CN" altLang="en-US" sz="2400" dirty="0">
              <a:latin typeface="微软雅黑" panose="020B0503020204020204" pitchFamily="34" charset="-122"/>
              <a:ea typeface="微软雅黑" panose="020B0503020204020204" pitchFamily="34" charset="-122"/>
            </a:endParaRPr>
          </a:p>
        </p:txBody>
      </p:sp>
      <p:sp>
        <p:nvSpPr>
          <p:cNvPr id="2" name="AutoShape 4"/>
          <p:cNvSpPr/>
          <p:nvPr>
            <p:custDataLst>
              <p:tags r:id="rId1"/>
            </p:custDataLst>
          </p:nvPr>
        </p:nvSpPr>
        <p:spPr>
          <a:xfrm>
            <a:off x="2905018" y="2248991"/>
            <a:ext cx="501421" cy="478598"/>
          </a:xfrm>
          <a:prstGeom prst="ellipse">
            <a:avLst/>
          </a:prstGeom>
          <a:solidFill>
            <a:schemeClr val="accent1">
              <a:alpha val="20000"/>
            </a:schemeClr>
          </a:solidFill>
        </p:spPr>
      </p:sp>
      <p:sp>
        <p:nvSpPr>
          <p:cNvPr id="3" name="AutoShape 5"/>
          <p:cNvSpPr/>
          <p:nvPr>
            <p:custDataLst>
              <p:tags r:id="rId2"/>
            </p:custDataLst>
          </p:nvPr>
        </p:nvSpPr>
        <p:spPr>
          <a:xfrm>
            <a:off x="3006077" y="2350048"/>
            <a:ext cx="289666" cy="276482"/>
          </a:xfrm>
          <a:prstGeom prst="ellipse">
            <a:avLst/>
          </a:prstGeom>
          <a:solidFill>
            <a:schemeClr val="accent1">
              <a:alpha val="100000"/>
            </a:schemeClr>
          </a:solidFill>
        </p:spPr>
      </p:sp>
      <p:sp>
        <p:nvSpPr>
          <p:cNvPr id="4" name="TextBox 6"/>
          <p:cNvSpPr txBox="1"/>
          <p:nvPr>
            <p:custDataLst>
              <p:tags r:id="rId3"/>
            </p:custDataLst>
          </p:nvPr>
        </p:nvSpPr>
        <p:spPr>
          <a:xfrm>
            <a:off x="3477547" y="2098551"/>
            <a:ext cx="5411228" cy="574428"/>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减轻风险影响</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7"/>
          <p:cNvSpPr txBox="1"/>
          <p:nvPr>
            <p:custDataLst>
              <p:tags r:id="rId4"/>
            </p:custDataLst>
          </p:nvPr>
        </p:nvSpPr>
        <p:spPr>
          <a:xfrm>
            <a:off x="3477545" y="2535424"/>
            <a:ext cx="5414935" cy="736525"/>
          </a:xfrm>
          <a:prstGeom prst="rect">
            <a:avLst/>
          </a:prstGeom>
        </p:spPr>
        <p:txBody>
          <a:bodyPr vert="horz" wrap="square" lIns="92869" tIns="92869" rIns="42863" bIns="92869"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对于某些风险，企业可能无法完全消除或转移，此时应考虑减轻风险的影响或接受风险。</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7" name="Picture 8"/>
          <p:cNvPicPr>
            <a:picLocks noChangeAspect="1"/>
          </p:cNvPicPr>
          <p:nvPr/>
        </p:nvPicPr>
        <p:blipFill>
          <a:blip r:embed="rId5"/>
          <a:srcRect/>
          <a:stretch>
            <a:fillRect/>
          </a:stretch>
        </p:blipFill>
        <p:spPr>
          <a:xfrm>
            <a:off x="153180" y="3068960"/>
            <a:ext cx="2525215" cy="2410278"/>
          </a:xfrm>
          <a:prstGeom prst="ellipse">
            <a:avLst/>
          </a:prstGeom>
        </p:spPr>
      </p:pic>
      <p:sp>
        <p:nvSpPr>
          <p:cNvPr id="8" name="AutoShape 9"/>
          <p:cNvSpPr/>
          <p:nvPr>
            <p:custDataLst>
              <p:tags r:id="rId6"/>
            </p:custDataLst>
          </p:nvPr>
        </p:nvSpPr>
        <p:spPr>
          <a:xfrm>
            <a:off x="2905018" y="3539234"/>
            <a:ext cx="501421" cy="478598"/>
          </a:xfrm>
          <a:prstGeom prst="ellipse">
            <a:avLst/>
          </a:prstGeom>
          <a:solidFill>
            <a:schemeClr val="accent1">
              <a:alpha val="20000"/>
            </a:schemeClr>
          </a:solidFill>
        </p:spPr>
      </p:sp>
      <p:sp>
        <p:nvSpPr>
          <p:cNvPr id="9" name="AutoShape 10"/>
          <p:cNvSpPr/>
          <p:nvPr>
            <p:custDataLst>
              <p:tags r:id="rId7"/>
            </p:custDataLst>
          </p:nvPr>
        </p:nvSpPr>
        <p:spPr>
          <a:xfrm>
            <a:off x="3006077" y="3640292"/>
            <a:ext cx="289666" cy="276482"/>
          </a:xfrm>
          <a:prstGeom prst="ellipse">
            <a:avLst/>
          </a:prstGeom>
          <a:solidFill>
            <a:schemeClr val="accent1">
              <a:alpha val="100000"/>
            </a:schemeClr>
          </a:solidFill>
        </p:spPr>
      </p:sp>
      <p:sp>
        <p:nvSpPr>
          <p:cNvPr id="10" name="TextBox 11"/>
          <p:cNvSpPr txBox="1"/>
          <p:nvPr>
            <p:custDataLst>
              <p:tags r:id="rId8"/>
            </p:custDataLst>
          </p:nvPr>
        </p:nvSpPr>
        <p:spPr>
          <a:xfrm>
            <a:off x="3477547" y="3387334"/>
            <a:ext cx="5411228" cy="577350"/>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接受风险</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2"/>
          <p:cNvSpPr/>
          <p:nvPr>
            <p:custDataLst>
              <p:tags r:id="rId9"/>
            </p:custDataLst>
          </p:nvPr>
        </p:nvSpPr>
        <p:spPr>
          <a:xfrm>
            <a:off x="2905018" y="4829478"/>
            <a:ext cx="501421" cy="478598"/>
          </a:xfrm>
          <a:prstGeom prst="ellipse">
            <a:avLst/>
          </a:prstGeom>
          <a:solidFill>
            <a:schemeClr val="accent1">
              <a:alpha val="20000"/>
            </a:schemeClr>
          </a:solidFill>
        </p:spPr>
      </p:sp>
      <p:sp>
        <p:nvSpPr>
          <p:cNvPr id="12" name="AutoShape 13"/>
          <p:cNvSpPr/>
          <p:nvPr>
            <p:custDataLst>
              <p:tags r:id="rId10"/>
            </p:custDataLst>
          </p:nvPr>
        </p:nvSpPr>
        <p:spPr>
          <a:xfrm>
            <a:off x="3006077" y="4930535"/>
            <a:ext cx="289666" cy="276482"/>
          </a:xfrm>
          <a:prstGeom prst="ellipse">
            <a:avLst/>
          </a:prstGeom>
          <a:solidFill>
            <a:schemeClr val="accent1">
              <a:alpha val="100000"/>
            </a:schemeClr>
          </a:solidFill>
        </p:spPr>
      </p:sp>
      <p:sp>
        <p:nvSpPr>
          <p:cNvPr id="13" name="TextBox 14"/>
          <p:cNvSpPr txBox="1"/>
          <p:nvPr>
            <p:custDataLst>
              <p:tags r:id="rId11"/>
            </p:custDataLst>
          </p:nvPr>
        </p:nvSpPr>
        <p:spPr>
          <a:xfrm>
            <a:off x="3477547" y="4690933"/>
            <a:ext cx="5411228" cy="550638"/>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综合考虑</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6"/>
          <p:cNvSpPr txBox="1"/>
          <p:nvPr>
            <p:custDataLst>
              <p:tags r:id="rId12"/>
            </p:custDataLst>
          </p:nvPr>
        </p:nvSpPr>
        <p:spPr>
          <a:xfrm>
            <a:off x="3477545" y="3842573"/>
            <a:ext cx="5414935" cy="736525"/>
          </a:xfrm>
          <a:prstGeom prst="rect">
            <a:avLst/>
          </a:prstGeom>
        </p:spPr>
        <p:txBody>
          <a:bodyPr vert="horz" wrap="square" lIns="92869" tIns="92869" rIns="42863" bIns="92869"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通过投资研发，降低对特定原材料或技术的依赖；或接受一定的运营中断风险，以换取更高的成本效益。</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7"/>
          <p:cNvSpPr txBox="1"/>
          <p:nvPr>
            <p:custDataLst>
              <p:tags r:id="rId13"/>
            </p:custDataLst>
          </p:nvPr>
        </p:nvSpPr>
        <p:spPr>
          <a:xfrm>
            <a:off x="3477545" y="5104496"/>
            <a:ext cx="5414935" cy="736525"/>
          </a:xfrm>
          <a:prstGeom prst="rect">
            <a:avLst/>
          </a:prstGeom>
        </p:spPr>
        <p:txBody>
          <a:bodyPr vert="horz" wrap="square" lIns="92869" tIns="92869" rIns="42863" bIns="92869"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在决策过程中，企业应综合考虑风险的可能性和影响，以及风险减轻和接受的成本和收益。</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820103" y="260350"/>
            <a:ext cx="3383280" cy="521970"/>
          </a:xfrm>
          <a:prstGeom prst="rect">
            <a:avLst/>
          </a:prstGeom>
          <a:noFill/>
          <a:ln w="9525">
            <a:noFill/>
          </a:ln>
        </p:spPr>
        <p:txBody>
          <a:bodyPr wrap="none">
            <a:spAutoFit/>
          </a:bodyPr>
          <a:lstStyle/>
          <a:p>
            <a:pPr algn="l" eaLnBrk="1" hangingPunct="1"/>
            <a:r>
              <a:rPr lang="zh-CN" altLang="en-US" sz="2800" dirty="0">
                <a:ea typeface="微软雅黑" panose="020B0503020204020204" pitchFamily="34" charset="-122"/>
                <a:sym typeface="+mn-ea"/>
              </a:rPr>
              <a:t>供应链风险应对策略</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899478" y="1382713"/>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供应链协同</a:t>
            </a:r>
            <a:r>
              <a:rPr lang="zh-CN" altLang="en-US" sz="2400" dirty="0">
                <a:ea typeface="微软雅黑" panose="020B0503020204020204" pitchFamily="34" charset="-122"/>
                <a:sym typeface="+mn-ea"/>
              </a:rPr>
              <a:t>和信息共享</a:t>
            </a:r>
            <a:endParaRPr lang="zh-CN" altLang="en-US" sz="2400" dirty="0">
              <a:latin typeface="微软雅黑" panose="020B0503020204020204" pitchFamily="34" charset="-122"/>
              <a:ea typeface="微软雅黑" panose="020B0503020204020204" pitchFamily="34" charset="-122"/>
            </a:endParaRPr>
          </a:p>
        </p:txBody>
      </p:sp>
      <p:sp>
        <p:nvSpPr>
          <p:cNvPr id="2" name="Freeform 4"/>
          <p:cNvSpPr/>
          <p:nvPr>
            <p:custDataLst>
              <p:tags r:id="rId1"/>
            </p:custDataLst>
          </p:nvPr>
        </p:nvSpPr>
        <p:spPr>
          <a:xfrm>
            <a:off x="530017" y="2316956"/>
            <a:ext cx="8090526" cy="3568130"/>
          </a:xfrm>
          <a:custGeom>
            <a:avLst/>
            <a:gdLst/>
            <a:ahLst/>
            <a:cxnLst/>
            <a:rect l="l" t="t" r="r" b="b"/>
            <a:pathLst>
              <a:path w="8427632" h="3716802">
                <a:moveTo>
                  <a:pt x="0" y="0"/>
                </a:moveTo>
                <a:lnTo>
                  <a:pt x="7963031" y="0"/>
                </a:lnTo>
                <a:quadBezTo>
                  <a:pt x="8427632" y="0"/>
                  <a:pt x="8427632" y="464600"/>
                </a:quadBezTo>
                <a:lnTo>
                  <a:pt x="8427632" y="3716802"/>
                </a:lnTo>
                <a:lnTo>
                  <a:pt x="464600" y="3716802"/>
                </a:lnTo>
                <a:quadBezTo>
                  <a:pt x="0" y="3716802"/>
                  <a:pt x="0" y="3252201"/>
                </a:quadBezTo>
                <a:lnTo>
                  <a:pt x="0" y="0"/>
                </a:lnTo>
                <a:close/>
              </a:path>
            </a:pathLst>
          </a:custGeom>
          <a:solidFill>
            <a:schemeClr val="lt2">
              <a:alpha val="100000"/>
            </a:schemeClr>
          </a:solidFill>
        </p:spPr>
      </p:sp>
      <p:cxnSp>
        <p:nvCxnSpPr>
          <p:cNvPr id="3" name="Connector 5"/>
          <p:cNvCxnSpPr/>
          <p:nvPr>
            <p:custDataLst>
              <p:tags r:id="rId2"/>
            </p:custDataLst>
          </p:nvPr>
        </p:nvCxnSpPr>
        <p:spPr>
          <a:xfrm>
            <a:off x="4596382" y="2554113"/>
            <a:ext cx="0" cy="3087374"/>
          </a:xfrm>
          <a:prstGeom prst="line">
            <a:avLst/>
          </a:prstGeom>
          <a:ln w="9525">
            <a:solidFill>
              <a:schemeClr val="accent1"/>
            </a:solidFill>
            <a:prstDash val="solid"/>
            <a:headEnd type="none"/>
            <a:tailEnd type="none"/>
          </a:ln>
        </p:spPr>
        <p:style>
          <a:lnRef idx="0">
            <a:schemeClr val="accent1"/>
          </a:lnRef>
          <a:fillRef idx="1">
            <a:schemeClr val="accent1"/>
          </a:fillRef>
          <a:effectRef idx="0">
            <a:schemeClr val="accent1"/>
          </a:effectRef>
          <a:fontRef idx="minor">
            <a:schemeClr val="lt1"/>
          </a:fontRef>
        </p:style>
      </p:cxnSp>
      <p:sp>
        <p:nvSpPr>
          <p:cNvPr id="4" name="TextBox 6"/>
          <p:cNvSpPr txBox="1"/>
          <p:nvPr>
            <p:custDataLst>
              <p:tags r:id="rId3"/>
            </p:custDataLst>
          </p:nvPr>
        </p:nvSpPr>
        <p:spPr>
          <a:xfrm>
            <a:off x="982421" y="3212253"/>
            <a:ext cx="3164681" cy="2114550"/>
          </a:xfrm>
          <a:prstGeom prst="rect">
            <a:avLst/>
          </a:prstGeom>
        </p:spPr>
        <p:txBody>
          <a:bodyPr vert="horz" wrap="square" lIns="92869" tIns="92869" rIns="42863" bIns="92869" rtlCol="0" anchor="t" anchorCtr="0">
            <a:noAutofit/>
          </a:bodyPr>
          <a:lstStyle/>
          <a:p>
            <a:pPr>
              <a:lnSpc>
                <a:spcPct val="140000"/>
              </a:lnSpc>
            </a:pPr>
            <a:r>
              <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供应链协同是指供应链中的各个参与者通过合作、协调和整合，实现资源的最优配置和整体效益的最大化。</a:t>
            </a:r>
            <a:endPar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7"/>
          <p:cNvSpPr txBox="1"/>
          <p:nvPr>
            <p:custDataLst>
              <p:tags r:id="rId4"/>
            </p:custDataLst>
          </p:nvPr>
        </p:nvSpPr>
        <p:spPr>
          <a:xfrm>
            <a:off x="970532" y="2699553"/>
            <a:ext cx="3207544" cy="542925"/>
          </a:xfrm>
          <a:prstGeom prst="rect">
            <a:avLst/>
          </a:prstGeom>
        </p:spPr>
        <p:txBody>
          <a:bodyPr vert="horz" wrap="square" lIns="92869" tIns="92869" rIns="42863" bIns="92869" rtlCol="0" anchor="b" anchorCtr="0">
            <a:noAutofit/>
          </a:bodyPr>
          <a:lstStyle/>
          <a:p>
            <a:pPr>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供应链协同</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8"/>
          <p:cNvSpPr txBox="1"/>
          <p:nvPr>
            <p:custDataLst>
              <p:tags r:id="rId5"/>
            </p:custDataLst>
          </p:nvPr>
        </p:nvSpPr>
        <p:spPr>
          <a:xfrm>
            <a:off x="5044824" y="3242098"/>
            <a:ext cx="3164681" cy="2114550"/>
          </a:xfrm>
          <a:prstGeom prst="rect">
            <a:avLst/>
          </a:prstGeom>
        </p:spPr>
        <p:txBody>
          <a:bodyPr vert="horz" wrap="square" lIns="92869" tIns="92869" rIns="42863" bIns="92869" rtlCol="0" anchor="t" anchorCtr="0">
            <a:noAutofit/>
          </a:bodyPr>
          <a:lstStyle/>
          <a:p>
            <a:pPr>
              <a:lnSpc>
                <a:spcPct val="140000"/>
              </a:lnSpc>
            </a:pPr>
            <a:r>
              <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供应链协同有助于消除信息孤岛，提高供应链的透明度，增强供应链的灵活性和响应能力。</a:t>
            </a:r>
            <a:endPar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9"/>
          <p:cNvSpPr txBox="1"/>
          <p:nvPr>
            <p:custDataLst>
              <p:tags r:id="rId6"/>
            </p:custDataLst>
          </p:nvPr>
        </p:nvSpPr>
        <p:spPr>
          <a:xfrm>
            <a:off x="5027726" y="2699553"/>
            <a:ext cx="3236119" cy="542925"/>
          </a:xfrm>
          <a:prstGeom prst="rect">
            <a:avLst/>
          </a:prstGeom>
        </p:spPr>
        <p:txBody>
          <a:bodyPr vert="horz" wrap="square" lIns="92869" tIns="92869" rIns="42863" bIns="92869" rtlCol="0" anchor="b" anchorCtr="0">
            <a:noAutofit/>
          </a:bodyPr>
          <a:lstStyle/>
          <a:p>
            <a:pPr>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消除信息孤岛</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416320"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供应链风险应对策略</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TextBox 4"/>
          <p:cNvSpPr txBox="1"/>
          <p:nvPr/>
        </p:nvSpPr>
        <p:spPr>
          <a:xfrm>
            <a:off x="843280" y="2392045"/>
            <a:ext cx="4371975" cy="778510"/>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信息共享是供应链协同的基石，它涉及到供应链中各个参与者之间的信息流动和交换。</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TextBox 5"/>
          <p:cNvSpPr txBox="1"/>
          <p:nvPr/>
        </p:nvSpPr>
        <p:spPr>
          <a:xfrm>
            <a:off x="876935" y="2182495"/>
            <a:ext cx="4338320" cy="300355"/>
          </a:xfrm>
          <a:prstGeom prst="rect">
            <a:avLst/>
          </a:prstGeom>
        </p:spPr>
        <p:txBody>
          <a:bodyPr vert="horz" wrap="square" lIns="85725" tIns="42863" rIns="85725" bIns="42863" rtlCol="0" anchor="ctr" anchorCtr="0">
            <a:noAutofit/>
          </a:bodyPr>
          <a:lstStyle/>
          <a:p>
            <a:pPr>
              <a:lnSpc>
                <a:spcPct val="77000"/>
              </a:lnSpc>
            </a:pPr>
            <a:r>
              <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信息共享</a:t>
            </a:r>
            <a:endPar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TextBox 6"/>
          <p:cNvSpPr txBox="1"/>
          <p:nvPr/>
        </p:nvSpPr>
        <p:spPr>
          <a:xfrm>
            <a:off x="843507" y="3576539"/>
            <a:ext cx="4371975" cy="585788"/>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通过有效的信息共享，企业可以实时了解供应链的状态和需求，从而做出更准确的决策和更快的响应。</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7"/>
          <p:cNvSpPr txBox="1"/>
          <p:nvPr/>
        </p:nvSpPr>
        <p:spPr>
          <a:xfrm>
            <a:off x="843507" y="3376291"/>
            <a:ext cx="4371975" cy="300038"/>
          </a:xfrm>
          <a:prstGeom prst="rect">
            <a:avLst/>
          </a:prstGeom>
        </p:spPr>
        <p:txBody>
          <a:bodyPr vert="horz" wrap="square" lIns="85725" tIns="42863" rIns="85725" bIns="42863" rtlCol="0" anchor="ctr" anchorCtr="0">
            <a:noAutofit/>
          </a:bodyPr>
          <a:lstStyle/>
          <a:p>
            <a:pPr>
              <a:lnSpc>
                <a:spcPct val="77000"/>
              </a:lnSpc>
            </a:pPr>
            <a:r>
              <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实时了解供应链状态</a:t>
            </a:r>
            <a:endPar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8"/>
          <p:cNvSpPr txBox="1"/>
          <p:nvPr/>
        </p:nvSpPr>
        <p:spPr>
          <a:xfrm>
            <a:off x="854497" y="5114180"/>
            <a:ext cx="4371975" cy="585788"/>
          </a:xfrm>
          <a:prstGeom prst="rect">
            <a:avLst/>
          </a:prstGeom>
        </p:spPr>
        <p:txBody>
          <a:bodyPr vert="horz" wrap="square" lIns="85725" tIns="42863" rIns="85725" bIns="42863"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信息共享不仅可以减少库存和降低成本，还可以提高客户满意度和增强市场竞争力</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9"/>
          <p:cNvSpPr txBox="1"/>
          <p:nvPr/>
        </p:nvSpPr>
        <p:spPr>
          <a:xfrm>
            <a:off x="878326" y="4901950"/>
            <a:ext cx="4371975" cy="300038"/>
          </a:xfrm>
          <a:prstGeom prst="rect">
            <a:avLst/>
          </a:prstGeom>
        </p:spPr>
        <p:txBody>
          <a:bodyPr vert="horz" wrap="square" lIns="85725" tIns="42863" rIns="85725" bIns="42863" rtlCol="0" anchor="ctr" anchorCtr="0">
            <a:noAutofit/>
          </a:bodyPr>
          <a:lstStyle/>
          <a:p>
            <a:pPr>
              <a:lnSpc>
                <a:spcPct val="77000"/>
              </a:lnSpc>
            </a:pPr>
            <a:r>
              <a:rPr lang="en-US" sz="16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提高客户满意度</a:t>
            </a:r>
            <a:endParaRPr lang="en-US" sz="16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9" name="Picture 10"/>
          <p:cNvPicPr>
            <a:picLocks noChangeAspect="1"/>
          </p:cNvPicPr>
          <p:nvPr/>
        </p:nvPicPr>
        <p:blipFill>
          <a:blip r:embed="rId1"/>
          <a:srcRect/>
          <a:stretch>
            <a:fillRect/>
          </a:stretch>
        </p:blipFill>
        <p:spPr>
          <a:xfrm>
            <a:off x="5939790" y="2468880"/>
            <a:ext cx="2861945" cy="2861945"/>
          </a:xfrm>
          <a:prstGeom prst="ellipse">
            <a:avLst/>
          </a:prstGeom>
        </p:spPr>
      </p:pic>
      <p:sp>
        <p:nvSpPr>
          <p:cNvPr id="11" name="Rectangle 3"/>
          <p:cNvSpPr txBox="1"/>
          <p:nvPr/>
        </p:nvSpPr>
        <p:spPr>
          <a:xfrm>
            <a:off x="755333" y="1340168"/>
            <a:ext cx="6000750" cy="571500"/>
          </a:xfrm>
          <a:prstGeom prst="rect">
            <a:avLst/>
          </a:prstGeom>
          <a:noFill/>
          <a:ln w="9525">
            <a:noFill/>
          </a:ln>
        </p:spPr>
        <p:txBody>
          <a:bodyPr/>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供应链协同</a:t>
            </a:r>
            <a:r>
              <a:rPr lang="zh-CN" altLang="en-US" sz="2400" dirty="0">
                <a:ea typeface="微软雅黑" panose="020B0503020204020204" pitchFamily="34" charset="-122"/>
                <a:sym typeface="+mn-ea"/>
              </a:rPr>
              <a:t>和信息共享</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755333" y="1152525"/>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供应链弹性与韧性提升</a:t>
            </a:r>
            <a:endParaRPr lang="zh-CN" altLang="en-US" sz="2400" dirty="0">
              <a:latin typeface="微软雅黑" panose="020B0503020204020204" pitchFamily="34" charset="-122"/>
              <a:ea typeface="微软雅黑" panose="020B0503020204020204" pitchFamily="34" charset="-122"/>
            </a:endParaRPr>
          </a:p>
        </p:txBody>
      </p:sp>
      <p:sp>
        <p:nvSpPr>
          <p:cNvPr id="2" name="TextBox 5"/>
          <p:cNvSpPr txBox="1"/>
          <p:nvPr/>
        </p:nvSpPr>
        <p:spPr>
          <a:xfrm>
            <a:off x="899795" y="1628775"/>
            <a:ext cx="6856095" cy="4744085"/>
          </a:xfrm>
          <a:prstGeom prst="rect">
            <a:avLst/>
          </a:prstGeom>
        </p:spPr>
        <p:txBody>
          <a:bodyPr vert="horz" wrap="square" lIns="49506" tIns="24789" rIns="49506" bIns="24789" rtlCol="0" anchor="t" anchorCtr="0">
            <a:noAutofit/>
          </a:bodyPr>
          <a:lstStyle/>
          <a:p>
            <a:pPr algn="l">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提升供应链弹性和韧性</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提升供应链的弹性和韧性，有助于企业在面对挑战时快速恢复，并保持持续稳定的运营。</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供应链弹性与韧性定义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供应链弹性指的是供应链在面对冲击时的快速恢复能力，而韧性则是指供应链在面对长期压力时的持久性和稳定性。</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提升供应链韧性的措施</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提升供应链弹性和韧性需要企业从多元化供应策略、强化库存管理、提升数字化水平、建立应急响应机制、优化生产和物流流程以及加强供应链风险管理等多方面入手。</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构建稳健可持续的供应链体系</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通过不断优化和创新，企业可以构建一个更加稳健、高效和可持续的供应链体系，为企业的长远发展提供有力保障。</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TextBox 53"/>
          <p:cNvSpPr txBox="1"/>
          <p:nvPr/>
        </p:nvSpPr>
        <p:spPr>
          <a:xfrm>
            <a:off x="755333" y="260350"/>
            <a:ext cx="3416320" cy="523220"/>
          </a:xfrm>
          <a:prstGeom prst="rect">
            <a:avLst/>
          </a:prstGeom>
          <a:noFill/>
          <a:ln w="9525">
            <a:noFill/>
          </a:ln>
        </p:spPr>
        <p:txBody>
          <a:bodyPr wrap="none">
            <a:spAutoFit/>
          </a:bodyPr>
          <a:p>
            <a:pPr algn="l" eaLnBrk="1" hangingPunct="1"/>
            <a:r>
              <a:rPr lang="zh-CN" altLang="en-US" sz="2800" dirty="0">
                <a:latin typeface="Verdana" panose="020B0604030504040204" pitchFamily="34" charset="0"/>
                <a:ea typeface="微软雅黑" panose="020B0503020204020204" pitchFamily="34" charset="-122"/>
              </a:rPr>
              <a:t>供应链风险应对策略</a:t>
            </a:r>
            <a:endParaRPr lang="zh-CN" altLang="en-US" sz="2800" dirty="0">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355783" y="1988503"/>
            <a:ext cx="4033838" cy="241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供应链风险识别</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供应链风险识别的流程</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供应链风险识别的方法</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供应链风险的识别步骤</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任务二</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331970" y="1592971"/>
            <a:ext cx="4123449" cy="2160206"/>
          </a:xfrm>
          <a:prstGeom prst="roundRect">
            <a:avLst>
              <a:gd name="adj" fmla="val 7377"/>
            </a:avLst>
          </a:prstGeom>
          <a:solidFill>
            <a:schemeClr val="lt2">
              <a:alpha val="100000"/>
            </a:schemeClr>
          </a:solidFill>
        </p:spPr>
      </p:sp>
      <p:sp>
        <p:nvSpPr>
          <p:cNvPr id="5" name="TextBox 5"/>
          <p:cNvSpPr txBox="1"/>
          <p:nvPr>
            <p:custDataLst>
              <p:tags r:id="rId2"/>
            </p:custDataLst>
          </p:nvPr>
        </p:nvSpPr>
        <p:spPr>
          <a:xfrm>
            <a:off x="837753" y="1889034"/>
            <a:ext cx="3121740" cy="445149"/>
          </a:xfrm>
          <a:prstGeom prst="rect">
            <a:avLst/>
          </a:prstGeom>
        </p:spPr>
        <p:txBody>
          <a:bodyPr vert="horz" wrap="square" lIns="0" tIns="0" rIns="0" bIns="0" rtlCol="0" anchor="ctr" anchorCtr="0">
            <a:noAutofit/>
          </a:bodyPr>
          <a:lstStyle/>
          <a:p>
            <a:pPr algn="l">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全面性</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480060" y="2258695"/>
            <a:ext cx="3792220" cy="887095"/>
          </a:xfrm>
          <a:prstGeom prst="rect">
            <a:avLst/>
          </a:prstGeom>
        </p:spPr>
        <p:txBody>
          <a:bodyPr vert="horz" wrap="square" lIns="0" tIns="0" rIns="0" bIns="0"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在识别供应链风险时，要考虑到供应链各个环节可能面临的风险，以确保能够及时发现并处理潜在的风险点</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4"/>
            </p:custDataLst>
          </p:nvPr>
        </p:nvSpPr>
        <p:spPr>
          <a:xfrm>
            <a:off x="2393694" y="1870057"/>
            <a:ext cx="844390" cy="445149"/>
          </a:xfrm>
          <a:prstGeom prst="rect">
            <a:avLst/>
          </a:prstGeom>
        </p:spPr>
        <p:txBody>
          <a:bodyPr vert="horz" wrap="square" lIns="0" tIns="0" rIns="0" bIns="0" rtlCol="0" anchor="ctr" anchorCtr="0">
            <a:noAutofit/>
          </a:bodyPr>
          <a:lstStyle/>
          <a:p>
            <a:pPr algn="r">
              <a:lnSpc>
                <a:spcPct val="120000"/>
              </a:lnSpc>
            </a:pPr>
            <a:r>
              <a:rPr lang="en-US" sz="18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custDataLst>
              <p:tags r:id="rId5"/>
            </p:custDataLst>
          </p:nvPr>
        </p:nvSpPr>
        <p:spPr>
          <a:xfrm>
            <a:off x="4637285" y="1619189"/>
            <a:ext cx="4123449" cy="2160206"/>
          </a:xfrm>
          <a:prstGeom prst="roundRect">
            <a:avLst>
              <a:gd name="adj" fmla="val 7377"/>
            </a:avLst>
          </a:prstGeom>
          <a:solidFill>
            <a:schemeClr val="lt2">
              <a:alpha val="100000"/>
            </a:schemeClr>
          </a:solidFill>
        </p:spPr>
        <p:txBody>
          <a:bodyPr/>
          <a:lstStyle/>
          <a:p>
            <a:endParaRPr lang="zh-CN" altLang="en-US" sz="1800"/>
          </a:p>
        </p:txBody>
      </p:sp>
      <p:sp>
        <p:nvSpPr>
          <p:cNvPr id="10" name="TextBox 10"/>
          <p:cNvSpPr txBox="1"/>
          <p:nvPr>
            <p:custDataLst>
              <p:tags r:id="rId6"/>
            </p:custDataLst>
          </p:nvPr>
        </p:nvSpPr>
        <p:spPr>
          <a:xfrm>
            <a:off x="5004684" y="1844754"/>
            <a:ext cx="3121740" cy="445149"/>
          </a:xfrm>
          <a:prstGeom prst="rect">
            <a:avLst/>
          </a:prstGeom>
        </p:spPr>
        <p:txBody>
          <a:bodyPr vert="horz" wrap="square" lIns="0" tIns="0" rIns="0" bIns="0" rtlCol="0" anchor="ctr" anchorCtr="0">
            <a:noAutofit/>
          </a:bodyPr>
          <a:lstStyle/>
          <a:p>
            <a:pPr algn="l">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实际性</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7"/>
            </p:custDataLst>
          </p:nvPr>
        </p:nvSpPr>
        <p:spPr>
          <a:xfrm>
            <a:off x="4860176" y="2358138"/>
            <a:ext cx="3577635" cy="886902"/>
          </a:xfrm>
          <a:prstGeom prst="rect">
            <a:avLst/>
          </a:prstGeom>
        </p:spPr>
        <p:txBody>
          <a:bodyPr vert="horz" wrap="square" lIns="0" tIns="0" rIns="0" bIns="0"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在识别供应链风险时，要结合企业实际情况和运营环境进行分析，以提高风险识别的准确性和实用性</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8"/>
            </p:custDataLst>
          </p:nvPr>
        </p:nvSpPr>
        <p:spPr>
          <a:xfrm>
            <a:off x="6878778" y="1844441"/>
            <a:ext cx="844390" cy="445149"/>
          </a:xfrm>
          <a:prstGeom prst="rect">
            <a:avLst/>
          </a:prstGeom>
        </p:spPr>
        <p:txBody>
          <a:bodyPr vert="horz" wrap="square" lIns="0" tIns="0" rIns="0" bIns="0"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3"/>
          <p:cNvSpPr/>
          <p:nvPr>
            <p:custDataLst>
              <p:tags r:id="rId9"/>
            </p:custDataLst>
          </p:nvPr>
        </p:nvSpPr>
        <p:spPr>
          <a:xfrm>
            <a:off x="332105" y="4004945"/>
            <a:ext cx="4123690" cy="2253615"/>
          </a:xfrm>
          <a:prstGeom prst="roundRect">
            <a:avLst>
              <a:gd name="adj" fmla="val 7377"/>
            </a:avLst>
          </a:prstGeom>
          <a:solidFill>
            <a:schemeClr val="lt2">
              <a:alpha val="100000"/>
            </a:schemeClr>
          </a:solidFill>
        </p:spPr>
        <p:txBody>
          <a:bodyPr/>
          <a:lstStyle/>
          <a:p>
            <a:endParaRPr lang="zh-CN" altLang="en-US" sz="1800"/>
          </a:p>
        </p:txBody>
      </p:sp>
      <p:sp>
        <p:nvSpPr>
          <p:cNvPr id="14" name="TextBox 14"/>
          <p:cNvSpPr txBox="1"/>
          <p:nvPr>
            <p:custDataLst>
              <p:tags r:id="rId10"/>
            </p:custDataLst>
          </p:nvPr>
        </p:nvSpPr>
        <p:spPr>
          <a:xfrm>
            <a:off x="808696" y="4180092"/>
            <a:ext cx="3121740" cy="445149"/>
          </a:xfrm>
          <a:prstGeom prst="rect">
            <a:avLst/>
          </a:prstGeom>
        </p:spPr>
        <p:txBody>
          <a:bodyPr vert="horz" wrap="square" lIns="0" tIns="0" rIns="0" bIns="0" rtlCol="0" anchor="ctr" anchorCtr="0">
            <a:noAutofit/>
          </a:bodyPr>
          <a:lstStyle/>
          <a:p>
            <a:pPr algn="l">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灵活性</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1"/>
            </p:custDataLst>
          </p:nvPr>
        </p:nvSpPr>
        <p:spPr>
          <a:xfrm>
            <a:off x="476053" y="4674664"/>
            <a:ext cx="3796113" cy="886902"/>
          </a:xfrm>
          <a:prstGeom prst="rect">
            <a:avLst/>
          </a:prstGeom>
        </p:spPr>
        <p:txBody>
          <a:bodyPr vert="horz" wrap="square" lIns="0" tIns="0" rIns="0" bIns="0"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在识别供应链风险时，要及时更新风险识别的内容和方法，以适应市场和环境的变化，确保风险识别结果的实时性和有效性</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2393252" y="4179956"/>
            <a:ext cx="844390" cy="445149"/>
          </a:xfrm>
          <a:prstGeom prst="rect">
            <a:avLst/>
          </a:prstGeom>
        </p:spPr>
        <p:txBody>
          <a:bodyPr vert="horz" wrap="square" lIns="0" tIns="0" rIns="0" bIns="0" rtlCol="0" anchor="ctr" anchorCtr="0">
            <a:noAutofit/>
          </a:bodyPr>
          <a:lstStyle/>
          <a:p>
            <a:pPr algn="r">
              <a:lnSpc>
                <a:spcPct val="120000"/>
              </a:lnSpc>
            </a:pPr>
            <a:r>
              <a:rPr lang="en-US" sz="18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AutoShape 17"/>
          <p:cNvSpPr/>
          <p:nvPr>
            <p:custDataLst>
              <p:tags r:id="rId13"/>
            </p:custDataLst>
          </p:nvPr>
        </p:nvSpPr>
        <p:spPr>
          <a:xfrm>
            <a:off x="4637484" y="4038012"/>
            <a:ext cx="4123449" cy="2160206"/>
          </a:xfrm>
          <a:prstGeom prst="roundRect">
            <a:avLst>
              <a:gd name="adj" fmla="val 7377"/>
            </a:avLst>
          </a:prstGeom>
          <a:solidFill>
            <a:schemeClr val="lt2">
              <a:alpha val="100000"/>
            </a:schemeClr>
          </a:solidFill>
        </p:spPr>
        <p:txBody>
          <a:bodyPr/>
          <a:lstStyle/>
          <a:p>
            <a:endParaRPr lang="zh-CN" altLang="en-US" sz="1800"/>
          </a:p>
        </p:txBody>
      </p:sp>
      <p:sp>
        <p:nvSpPr>
          <p:cNvPr id="18" name="TextBox 18"/>
          <p:cNvSpPr txBox="1"/>
          <p:nvPr>
            <p:custDataLst>
              <p:tags r:id="rId14"/>
            </p:custDataLst>
          </p:nvPr>
        </p:nvSpPr>
        <p:spPr>
          <a:xfrm>
            <a:off x="4961557" y="4191385"/>
            <a:ext cx="3121740" cy="445149"/>
          </a:xfrm>
          <a:prstGeom prst="rect">
            <a:avLst/>
          </a:prstGeom>
        </p:spPr>
        <p:txBody>
          <a:bodyPr vert="horz" wrap="square" lIns="0" tIns="0" rIns="0" bIns="0" rtlCol="0" anchor="ctr" anchorCtr="0">
            <a:noAutofit/>
          </a:bodyPr>
          <a:lstStyle/>
          <a:p>
            <a:pPr algn="l">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系统性</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custDataLst>
              <p:tags r:id="rId15"/>
            </p:custDataLst>
          </p:nvPr>
        </p:nvSpPr>
        <p:spPr>
          <a:xfrm>
            <a:off x="4806670" y="4625241"/>
            <a:ext cx="3829971" cy="886902"/>
          </a:xfrm>
          <a:prstGeom prst="rect">
            <a:avLst/>
          </a:prstGeom>
        </p:spPr>
        <p:txBody>
          <a:bodyPr vert="horz" wrap="square" lIns="0" tIns="0" rIns="0" bIns="0"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在识别供应链风险时，要将风险识别纳入供应链整体管理体系中，与其他环节相互协调，以确保供应链的稳定和高效运作</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TextBox 20"/>
          <p:cNvSpPr txBox="1"/>
          <p:nvPr>
            <p:custDataLst>
              <p:tags r:id="rId16"/>
            </p:custDataLst>
          </p:nvPr>
        </p:nvSpPr>
        <p:spPr>
          <a:xfrm>
            <a:off x="6878858" y="4191385"/>
            <a:ext cx="844390" cy="445149"/>
          </a:xfrm>
          <a:prstGeom prst="rect">
            <a:avLst/>
          </a:prstGeom>
        </p:spPr>
        <p:txBody>
          <a:bodyPr vert="horz" wrap="square" lIns="0" tIns="0" rIns="0" bIns="0" rtlCol="0" anchor="ctr" anchorCtr="0">
            <a:noAutofit/>
          </a:bodyPr>
          <a:lstStyle/>
          <a:p>
            <a:pPr algn="r">
              <a:lnSpc>
                <a:spcPct val="120000"/>
              </a:lnSpc>
            </a:pPr>
            <a:r>
              <a:rPr lang="en-US" sz="18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18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nvSpPr>
        <p:spPr>
          <a:xfrm>
            <a:off x="683568" y="188640"/>
            <a:ext cx="4572000" cy="607695"/>
          </a:xfrm>
          <a:prstGeom prst="rect">
            <a:avLst/>
          </a:prstGeom>
          <a:noFill/>
        </p:spPr>
        <p:txBody>
          <a:bodyPr wrap="square">
            <a:spAutoFit/>
          </a:bodyPr>
          <a:lstStyle/>
          <a:p>
            <a:pPr>
              <a:lnSpc>
                <a:spcPct val="120000"/>
              </a:lnSpc>
            </a:pPr>
            <a:r>
              <a:rPr lang="en-US" altLang="zh-CN" sz="2800" dirty="0" err="1">
                <a:ea typeface="微软雅黑" panose="020B0503020204020204" pitchFamily="34" charset="-122"/>
              </a:rPr>
              <a:t>供应链风险识别</a:t>
            </a:r>
            <a:r>
              <a:rPr lang="en-US" altLang="zh-CN" sz="2800" dirty="0" err="1">
                <a:ea typeface="微软雅黑" panose="020B0503020204020204" pitchFamily="34" charset="-122"/>
                <a:sym typeface="+mn-ea"/>
              </a:rPr>
              <a:t>的</a:t>
            </a:r>
            <a:r>
              <a:rPr lang="zh-CN" altLang="en-US" sz="2800" dirty="0" err="1">
                <a:ea typeface="微软雅黑" panose="020B0503020204020204" pitchFamily="34" charset="-122"/>
              </a:rPr>
              <a:t>特点</a:t>
            </a:r>
            <a:endParaRPr lang="zh-CN" altLang="en-US" sz="2800" dirty="0" err="1">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供应链风险识别的流程</a:t>
            </a:r>
            <a:endParaRPr lang="zh-CN" altLang="en-US" sz="2800" dirty="0">
              <a:ea typeface="微软雅黑" panose="020B0503020204020204" pitchFamily="34" charset="-122"/>
            </a:endParaRPr>
          </a:p>
        </p:txBody>
      </p:sp>
      <p:sp>
        <p:nvSpPr>
          <p:cNvPr id="6" name="AutoShape 4"/>
          <p:cNvSpPr/>
          <p:nvPr/>
        </p:nvSpPr>
        <p:spPr>
          <a:xfrm>
            <a:off x="4676240" y="3029686"/>
            <a:ext cx="3789104" cy="3279633"/>
          </a:xfrm>
          <a:prstGeom prst="roundRect">
            <a:avLst>
              <a:gd name="adj" fmla="val 5952"/>
            </a:avLst>
          </a:prstGeom>
          <a:solidFill>
            <a:schemeClr val="lt2">
              <a:alpha val="80000"/>
            </a:schemeClr>
          </a:solidFill>
        </p:spPr>
        <p:txBody>
          <a:bodyPr/>
          <a:lstStyle/>
          <a:p>
            <a:endParaRPr lang="zh-CN" altLang="en-US" sz="1800"/>
          </a:p>
        </p:txBody>
      </p:sp>
      <p:sp>
        <p:nvSpPr>
          <p:cNvPr id="7" name="AutoShape 5"/>
          <p:cNvSpPr/>
          <p:nvPr/>
        </p:nvSpPr>
        <p:spPr>
          <a:xfrm>
            <a:off x="659753" y="3029686"/>
            <a:ext cx="3789104" cy="3279633"/>
          </a:xfrm>
          <a:prstGeom prst="roundRect">
            <a:avLst>
              <a:gd name="adj" fmla="val 5952"/>
            </a:avLst>
          </a:prstGeom>
          <a:solidFill>
            <a:schemeClr val="lt2">
              <a:alpha val="80000"/>
            </a:schemeClr>
          </a:solidFill>
        </p:spPr>
        <p:txBody>
          <a:bodyPr/>
          <a:lstStyle/>
          <a:p>
            <a:endParaRPr lang="zh-CN" altLang="en-US" sz="1800"/>
          </a:p>
        </p:txBody>
      </p:sp>
      <p:pic>
        <p:nvPicPr>
          <p:cNvPr id="9" name="Picture 6"/>
          <p:cNvPicPr>
            <a:picLocks noChangeAspect="1"/>
          </p:cNvPicPr>
          <p:nvPr/>
        </p:nvPicPr>
        <p:blipFill>
          <a:blip r:embed="rId1"/>
          <a:srcRect t="2837" b="2837"/>
          <a:stretch>
            <a:fillRect/>
          </a:stretch>
        </p:blipFill>
        <p:spPr>
          <a:xfrm>
            <a:off x="668355" y="1885950"/>
            <a:ext cx="3771900" cy="2371933"/>
          </a:xfrm>
          <a:prstGeom prst="rect">
            <a:avLst/>
          </a:prstGeom>
        </p:spPr>
      </p:pic>
      <p:sp>
        <p:nvSpPr>
          <p:cNvPr id="10" name="TextBox 7"/>
          <p:cNvSpPr txBox="1"/>
          <p:nvPr/>
        </p:nvSpPr>
        <p:spPr>
          <a:xfrm>
            <a:off x="1035304" y="4421301"/>
            <a:ext cx="3038003" cy="751700"/>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明确识别目标和范围</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8"/>
          <p:cNvSpPr txBox="1"/>
          <p:nvPr/>
        </p:nvSpPr>
        <p:spPr>
          <a:xfrm>
            <a:off x="1035304" y="4895734"/>
            <a:ext cx="3038003" cy="1263964"/>
          </a:xfrm>
          <a:prstGeom prst="rect">
            <a:avLst/>
          </a:prstGeom>
        </p:spPr>
        <p:txBody>
          <a:bodyPr vert="horz" wrap="square" lIns="49506" tIns="24789" rIns="49506" bIns="24789" rtlCol="0" anchor="t" anchorCtr="0">
            <a:noAutofit/>
          </a:bodyPr>
          <a:lstStyle/>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在风险识别之初，企业需根据业务特点和供应链结构确定重点环节和关键节点。</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2" name="Picture 9"/>
          <p:cNvPicPr>
            <a:picLocks noChangeAspect="1"/>
          </p:cNvPicPr>
          <p:nvPr/>
        </p:nvPicPr>
        <p:blipFill>
          <a:blip r:embed="rId2"/>
          <a:srcRect t="8077" b="8077"/>
          <a:stretch>
            <a:fillRect/>
          </a:stretch>
        </p:blipFill>
        <p:spPr>
          <a:xfrm>
            <a:off x="4684841" y="1885950"/>
            <a:ext cx="3771900" cy="2371933"/>
          </a:xfrm>
          <a:prstGeom prst="rect">
            <a:avLst/>
          </a:prstGeom>
        </p:spPr>
      </p:pic>
      <p:sp>
        <p:nvSpPr>
          <p:cNvPr id="13" name="TextBox 10"/>
          <p:cNvSpPr txBox="1"/>
          <p:nvPr/>
        </p:nvSpPr>
        <p:spPr>
          <a:xfrm>
            <a:off x="5051791" y="4426907"/>
            <a:ext cx="3038003" cy="751700"/>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确定风险识别范围</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1"/>
          <p:cNvSpPr txBox="1"/>
          <p:nvPr/>
        </p:nvSpPr>
        <p:spPr>
          <a:xfrm>
            <a:off x="5051791" y="4901340"/>
            <a:ext cx="3038003" cy="1263964"/>
          </a:xfrm>
          <a:prstGeom prst="rect">
            <a:avLst/>
          </a:prstGeom>
        </p:spPr>
        <p:txBody>
          <a:bodyPr vert="horz" wrap="square" lIns="49506" tIns="24789" rIns="49506" bIns="24789" rtlCol="0" anchor="t" anchorCtr="0">
            <a:noAutofit/>
          </a:bodyPr>
          <a:lstStyle/>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对于高科技企业，技术研发和供应链管理可能是风险识别的重点。</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2"/>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Rectangle 3"/>
          <p:cNvSpPr txBox="1"/>
          <p:nvPr/>
        </p:nvSpPr>
        <p:spPr>
          <a:xfrm>
            <a:off x="755333" y="1152525"/>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明确识别目标</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供应链风险识别的流程</a:t>
            </a:r>
            <a:endParaRPr lang="zh-CN" altLang="en-US" sz="2800" dirty="0">
              <a:ea typeface="微软雅黑" panose="020B0503020204020204" pitchFamily="34" charset="-122"/>
            </a:endParaRPr>
          </a:p>
        </p:txBody>
      </p:sp>
      <p:sp>
        <p:nvSpPr>
          <p:cNvPr id="15" name="TextBox 12"/>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Rectangle 3"/>
          <p:cNvSpPr txBox="1"/>
          <p:nvPr/>
        </p:nvSpPr>
        <p:spPr>
          <a:xfrm>
            <a:off x="755333" y="1224280"/>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收集相关信息</a:t>
            </a:r>
            <a:endParaRPr lang="zh-CN" altLang="en-US" sz="2400" dirty="0">
              <a:latin typeface="微软雅黑" panose="020B0503020204020204" pitchFamily="34" charset="-122"/>
              <a:ea typeface="微软雅黑" panose="020B0503020204020204" pitchFamily="34" charset="-122"/>
            </a:endParaRPr>
          </a:p>
        </p:txBody>
      </p:sp>
      <p:sp>
        <p:nvSpPr>
          <p:cNvPr id="4" name="AutoShape 4"/>
          <p:cNvSpPr/>
          <p:nvPr/>
        </p:nvSpPr>
        <p:spPr>
          <a:xfrm>
            <a:off x="119909" y="4162515"/>
            <a:ext cx="6888922" cy="1370501"/>
          </a:xfrm>
          <a:prstGeom prst="roundRect">
            <a:avLst>
              <a:gd name="adj" fmla="val 16667"/>
            </a:avLst>
          </a:prstGeom>
          <a:solidFill>
            <a:schemeClr val="lt2">
              <a:alpha val="80000"/>
            </a:schemeClr>
          </a:solidFill>
        </p:spPr>
        <p:txBody>
          <a:bodyPr/>
          <a:lstStyle/>
          <a:p>
            <a:endParaRPr lang="zh-CN" altLang="en-US" sz="1800"/>
          </a:p>
        </p:txBody>
      </p:sp>
      <p:sp>
        <p:nvSpPr>
          <p:cNvPr id="5" name="AutoShape 5"/>
          <p:cNvSpPr/>
          <p:nvPr/>
        </p:nvSpPr>
        <p:spPr>
          <a:xfrm>
            <a:off x="107950" y="2028647"/>
            <a:ext cx="6888922" cy="1747483"/>
          </a:xfrm>
          <a:prstGeom prst="roundRect">
            <a:avLst>
              <a:gd name="adj" fmla="val 16667"/>
            </a:avLst>
          </a:prstGeom>
          <a:solidFill>
            <a:schemeClr val="lt2">
              <a:alpha val="80000"/>
            </a:schemeClr>
          </a:solidFill>
        </p:spPr>
        <p:txBody>
          <a:bodyPr/>
          <a:lstStyle/>
          <a:p>
            <a:endParaRPr lang="zh-CN" altLang="en-US" sz="1800"/>
          </a:p>
        </p:txBody>
      </p:sp>
      <p:pic>
        <p:nvPicPr>
          <p:cNvPr id="2" name="Picture 6"/>
          <p:cNvPicPr>
            <a:picLocks noChangeAspect="1"/>
          </p:cNvPicPr>
          <p:nvPr/>
        </p:nvPicPr>
        <p:blipFill>
          <a:blip r:embed="rId1"/>
          <a:srcRect l="12109" r="12109"/>
          <a:stretch>
            <a:fillRect/>
          </a:stretch>
        </p:blipFill>
        <p:spPr>
          <a:xfrm>
            <a:off x="6005405" y="2006987"/>
            <a:ext cx="2873401" cy="3831201"/>
          </a:xfrm>
          <a:prstGeom prst="rect">
            <a:avLst/>
          </a:prstGeom>
        </p:spPr>
      </p:pic>
      <p:sp>
        <p:nvSpPr>
          <p:cNvPr id="3" name="TextBox 7"/>
          <p:cNvSpPr txBox="1"/>
          <p:nvPr/>
        </p:nvSpPr>
        <p:spPr>
          <a:xfrm>
            <a:off x="357017" y="2105381"/>
            <a:ext cx="5500416" cy="478479"/>
          </a:xfrm>
          <a:prstGeom prst="rect">
            <a:avLst/>
          </a:prstGeom>
        </p:spPr>
        <p:txBody>
          <a:bodyPr vert="horz" wrap="square" lIns="92869" tIns="92869" rIns="42863" bIns="92869" rtlCol="0" anchor="ctr" anchorCtr="0">
            <a:noAutofit/>
          </a:bodyPr>
          <a:lstStyle/>
          <a:p>
            <a:pPr>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广泛收集内部和外部信息</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165831" y="2465890"/>
            <a:ext cx="6048226" cy="712550"/>
          </a:xfrm>
          <a:prstGeom prst="rect">
            <a:avLst/>
          </a:prstGeom>
        </p:spPr>
        <p:txBody>
          <a:bodyPr vert="horz" wrap="square" lIns="92869" tIns="92869" rIns="42863" bIns="92869"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企业需广泛收集与供应链相关的内部和外部信息，包括供应商信息、物流状况、市场需求、财务状况、政策法规以及技术发展趋势等</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9"/>
          <p:cNvSpPr txBox="1"/>
          <p:nvPr/>
        </p:nvSpPr>
        <p:spPr>
          <a:xfrm>
            <a:off x="439736" y="4146940"/>
            <a:ext cx="5500416" cy="478479"/>
          </a:xfrm>
          <a:prstGeom prst="rect">
            <a:avLst/>
          </a:prstGeom>
        </p:spPr>
        <p:txBody>
          <a:bodyPr vert="horz" wrap="square" lIns="92869" tIns="92869" rIns="42863" bIns="92869"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信息是风险识别的基础</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0"/>
          <p:cNvSpPr txBox="1"/>
          <p:nvPr/>
        </p:nvSpPr>
        <p:spPr>
          <a:xfrm>
            <a:off x="265194" y="4543980"/>
            <a:ext cx="5674958" cy="702322"/>
          </a:xfrm>
          <a:prstGeom prst="rect">
            <a:avLst/>
          </a:prstGeom>
        </p:spPr>
        <p:txBody>
          <a:bodyPr vert="horz" wrap="square" lIns="92869" tIns="92869" rIns="42863" bIns="92869"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信息是风险识别的基础，确保企业能够全面了解供应链状况，及时发现潜在风险</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5255780" y="2165727"/>
            <a:ext cx="3562938" cy="3213997"/>
          </a:xfrm>
          <a:prstGeom prst="rect">
            <a:avLst/>
          </a:prstGeom>
        </p:spPr>
      </p:pic>
      <p:sp>
        <p:nvSpPr>
          <p:cNvPr id="5" name="TextBox 5"/>
          <p:cNvSpPr txBox="1"/>
          <p:nvPr/>
        </p:nvSpPr>
        <p:spPr>
          <a:xfrm>
            <a:off x="419003" y="1599327"/>
            <a:ext cx="8429625" cy="648575"/>
          </a:xfrm>
          <a:prstGeom prst="rect">
            <a:avLst/>
          </a:prstGeom>
        </p:spPr>
        <p:txBody>
          <a:bodyPr vert="horz" wrap="square" lIns="92869" tIns="92869" rIns="42863" bIns="92869" rtlCol="0" anchor="t" anchorCtr="0">
            <a:spAutoFit/>
          </a:bodyPr>
          <a:lstStyle/>
          <a:p>
            <a:pPr>
              <a:lnSpc>
                <a:spcPct val="140000"/>
              </a:lnSpc>
            </a:pPr>
            <a:endParaRPr lang="en-US" sz="2400" dirty="0">
              <a:latin typeface="微软雅黑" panose="020B0503020204020204" pitchFamily="34" charset="-122"/>
              <a:ea typeface="微软雅黑" panose="020B0503020204020204" pitchFamily="34" charset="-122"/>
            </a:endParaRPr>
          </a:p>
        </p:txBody>
      </p:sp>
      <p:sp>
        <p:nvSpPr>
          <p:cNvPr id="6" name="AutoShape 6"/>
          <p:cNvSpPr/>
          <p:nvPr/>
        </p:nvSpPr>
        <p:spPr>
          <a:xfrm>
            <a:off x="2797310" y="2184507"/>
            <a:ext cx="2273722" cy="3213997"/>
          </a:xfrm>
          <a:prstGeom prst="roundRect">
            <a:avLst>
              <a:gd name="adj" fmla="val 0"/>
            </a:avLst>
          </a:prstGeom>
          <a:solidFill>
            <a:schemeClr val="lt2">
              <a:alpha val="80000"/>
            </a:schemeClr>
          </a:solidFill>
        </p:spPr>
      </p:sp>
      <p:sp>
        <p:nvSpPr>
          <p:cNvPr id="7" name="TextBox 7"/>
          <p:cNvSpPr txBox="1"/>
          <p:nvPr/>
        </p:nvSpPr>
        <p:spPr>
          <a:xfrm>
            <a:off x="2942427" y="2384097"/>
            <a:ext cx="1983488" cy="487454"/>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风险因素</a:t>
            </a:r>
            <a:endPar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2942427" y="2925644"/>
            <a:ext cx="1983488" cy="2193573"/>
          </a:xfrm>
          <a:prstGeom prst="rect">
            <a:avLst/>
          </a:prstGeom>
        </p:spPr>
        <p:txBody>
          <a:bodyPr vert="horz" wrap="square" lIns="49506" tIns="24789" rIns="49506" bIns="24789" rtlCol="0" anchor="t" anchorCtr="0">
            <a:noAutofit/>
          </a:bodyPr>
          <a:lstStyle/>
          <a:p>
            <a:pPr algn="ct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风险因素可能包括供应商风险、物流风险、需求风险、财务风险、政策风险以及技术风险等</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nvSpPr>
        <p:spPr>
          <a:xfrm>
            <a:off x="417415" y="2180824"/>
            <a:ext cx="2273722" cy="3213997"/>
          </a:xfrm>
          <a:prstGeom prst="roundRect">
            <a:avLst>
              <a:gd name="adj" fmla="val 0"/>
            </a:avLst>
          </a:prstGeom>
          <a:solidFill>
            <a:schemeClr val="lt2">
              <a:alpha val="80000"/>
            </a:schemeClr>
          </a:solidFill>
        </p:spPr>
        <p:txBody>
          <a:bodyPr/>
          <a:lstStyle/>
          <a:p>
            <a:endParaRPr lang="zh-CN" altLang="en-US" sz="1800"/>
          </a:p>
        </p:txBody>
      </p:sp>
      <p:sp>
        <p:nvSpPr>
          <p:cNvPr id="10" name="TextBox 10"/>
          <p:cNvSpPr txBox="1"/>
          <p:nvPr/>
        </p:nvSpPr>
        <p:spPr>
          <a:xfrm>
            <a:off x="562532" y="2384097"/>
            <a:ext cx="1983488" cy="487454"/>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深入分析信息</a:t>
            </a:r>
            <a:endPar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562532" y="2921962"/>
            <a:ext cx="1983488" cy="2193573"/>
          </a:xfrm>
          <a:prstGeom prst="rect">
            <a:avLst/>
          </a:prstGeom>
        </p:spPr>
        <p:txBody>
          <a:bodyPr vert="horz" wrap="square" lIns="49506" tIns="24789" rIns="49506" bIns="24789" rtlCol="0" anchor="t" anchorCtr="0">
            <a:noAutofit/>
          </a:bodyPr>
          <a:lstStyle/>
          <a:p>
            <a:pPr algn="ct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在收集到足够的信息后，企业需要对这些信息进行深入分析，识别出可能影响供应链稳定运行的风险因素</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3" name="文本框 12"/>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供应链风险识别的流程</a:t>
            </a:r>
            <a:endParaRPr lang="zh-CN" altLang="en-US" sz="2800" dirty="0">
              <a:ea typeface="微软雅黑" panose="020B0503020204020204" pitchFamily="34" charset="-122"/>
            </a:endParaRPr>
          </a:p>
        </p:txBody>
      </p:sp>
      <p:sp>
        <p:nvSpPr>
          <p:cNvPr id="14" name="Rectangle 3"/>
          <p:cNvSpPr txBox="1"/>
          <p:nvPr/>
        </p:nvSpPr>
        <p:spPr>
          <a:xfrm>
            <a:off x="755333" y="1296035"/>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分析风险因素</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21875" r="21875"/>
          <a:stretch>
            <a:fillRect/>
          </a:stretch>
        </p:blipFill>
        <p:spPr>
          <a:xfrm>
            <a:off x="461668" y="1827076"/>
            <a:ext cx="2953526" cy="3938036"/>
          </a:xfrm>
          <a:prstGeom prst="rect">
            <a:avLst/>
          </a:prstGeom>
        </p:spPr>
      </p:pic>
      <p:sp>
        <p:nvSpPr>
          <p:cNvPr id="5" name="AutoShape 5"/>
          <p:cNvSpPr/>
          <p:nvPr/>
        </p:nvSpPr>
        <p:spPr>
          <a:xfrm>
            <a:off x="3151744" y="2132856"/>
            <a:ext cx="5862451" cy="3391760"/>
          </a:xfrm>
          <a:prstGeom prst="roundRect">
            <a:avLst>
              <a:gd name="adj" fmla="val 4504"/>
            </a:avLst>
          </a:prstGeom>
          <a:solidFill>
            <a:srgbClr val="FFFFFF">
              <a:alpha val="100000"/>
            </a:srgbClr>
          </a:solidFill>
          <a:effectLst>
            <a:outerShdw blurRad="381000">
              <a:srgbClr val="000000">
                <a:alpha val="7000"/>
              </a:srgbClr>
            </a:outerShdw>
          </a:effectLst>
        </p:spPr>
      </p:sp>
      <p:sp>
        <p:nvSpPr>
          <p:cNvPr id="6" name="TextBox 6"/>
          <p:cNvSpPr txBox="1"/>
          <p:nvPr/>
        </p:nvSpPr>
        <p:spPr>
          <a:xfrm>
            <a:off x="3427109" y="2877196"/>
            <a:ext cx="5265493" cy="943307"/>
          </a:xfrm>
          <a:prstGeom prst="rect">
            <a:avLst/>
          </a:prstGeom>
        </p:spPr>
        <p:txBody>
          <a:bodyPr vert="horz" wrap="square" lIns="92869" tIns="92869" rIns="42863" bIns="92869" rtlCol="0" anchor="t" anchorCtr="0">
            <a:noAutofit/>
          </a:bodyPr>
          <a:lstStyle/>
          <a:p>
            <a:pPr>
              <a:lnSpc>
                <a:spcPct val="140000"/>
              </a:lnSpc>
            </a:pPr>
            <a:r>
              <a:rPr lang="en-US" sz="2000" dirty="0" err="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企业根据已识别的风险因素，结合发生概率和影响程度，进行风险级别确定</a:t>
            </a:r>
            <a:r>
              <a:rPr lang="en-US" sz="20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20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3427109" y="2451560"/>
            <a:ext cx="5265493" cy="483950"/>
          </a:xfrm>
          <a:prstGeom prst="rect">
            <a:avLst/>
          </a:prstGeom>
        </p:spPr>
        <p:txBody>
          <a:bodyPr vert="horz" wrap="square" lIns="92869" tIns="92869" rIns="42863" bIns="92869" rtlCol="0" anchor="b" anchorCtr="0">
            <a:noAutofit/>
          </a:bodyPr>
          <a:lstStyle/>
          <a:p>
            <a:pPr>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风险级别确定</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3427109" y="4285675"/>
            <a:ext cx="5265493" cy="953643"/>
          </a:xfrm>
          <a:prstGeom prst="rect">
            <a:avLst/>
          </a:prstGeom>
        </p:spPr>
        <p:txBody>
          <a:bodyPr vert="horz" wrap="square" lIns="92869" tIns="92869" rIns="42863" bIns="92869" rtlCol="0" anchor="t" anchorCtr="0">
            <a:noAutofit/>
          </a:bodyPr>
          <a:lstStyle/>
          <a:p>
            <a:pPr>
              <a:lnSpc>
                <a:spcPct val="140000"/>
              </a:lnSpc>
            </a:pPr>
            <a:r>
              <a:rPr lang="en-US" sz="200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高风险、中风险和低风险是常见的风险级别划分方式，为企业决策提供依据。</a:t>
            </a:r>
            <a:endParaRPr lang="en-US" sz="200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3427109" y="3958789"/>
            <a:ext cx="5265493" cy="483950"/>
          </a:xfrm>
          <a:prstGeom prst="rect">
            <a:avLst/>
          </a:prstGeom>
        </p:spPr>
        <p:txBody>
          <a:bodyPr vert="horz" wrap="square" lIns="92869" tIns="92869" rIns="42863" bIns="92869" rtlCol="0" anchor="b" anchorCtr="0">
            <a:noAutofit/>
          </a:bodyPr>
          <a:lstStyle/>
          <a:p>
            <a:pPr>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风险级别划分</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2" name="文本框 11"/>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供应链风险识别的流程</a:t>
            </a:r>
            <a:endParaRPr lang="zh-CN" altLang="en-US" sz="2800" dirty="0">
              <a:ea typeface="微软雅黑" panose="020B0503020204020204" pitchFamily="34" charset="-122"/>
            </a:endParaRPr>
          </a:p>
        </p:txBody>
      </p:sp>
      <p:sp>
        <p:nvSpPr>
          <p:cNvPr id="13" name="Rectangle 3"/>
          <p:cNvSpPr txBox="1"/>
          <p:nvPr/>
        </p:nvSpPr>
        <p:spPr>
          <a:xfrm>
            <a:off x="755333" y="1152525"/>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确定风险级别</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nvSpPr>
        <p:spPr>
          <a:xfrm>
            <a:off x="107950" y="787400"/>
            <a:ext cx="477838" cy="365125"/>
          </a:xfrm>
          <a:prstGeom prst="rect">
            <a:avLst/>
          </a:prstGeom>
          <a:noFill/>
          <a:ln w="9525">
            <a:noFill/>
          </a:ln>
        </p:spPr>
        <p:txBody>
          <a:bodyPr/>
          <a:lstStyle/>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 思维导图</a:t>
            </a:r>
            <a:endParaRPr lang="zh-CN" altLang="en-US" sz="3200" b="1" dirty="0">
              <a:latin typeface="Verdana" panose="020B0604030504040204" pitchFamily="34" charset="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187624" y="1158040"/>
            <a:ext cx="6079089" cy="504056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2091383" y="2367981"/>
            <a:ext cx="2469272" cy="367751"/>
          </a:xfrm>
          <a:prstGeom prst="rect">
            <a:avLst/>
          </a:prstGeom>
        </p:spPr>
        <p:txBody>
          <a:bodyPr vert="horz" wrap="square" lIns="49506" tIns="24789" rIns="49506" bIns="24789" rtlCol="0" anchor="b" anchorCtr="0">
            <a:noAutofit/>
          </a:bodyPr>
          <a:lstStyle/>
          <a:p>
            <a:pPr algn="l">
              <a:lnSpc>
                <a:spcPct val="12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风险应对措施</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1699166" y="2799132"/>
            <a:ext cx="7337330" cy="799974"/>
          </a:xfrm>
          <a:prstGeom prst="rect">
            <a:avLst/>
          </a:prstGeom>
        </p:spPr>
        <p:txBody>
          <a:bodyPr vert="horz" wrap="square" lIns="49506" tIns="24789" rIns="49506" bIns="24789" rtlCol="0" anchor="t" anchorCtr="0">
            <a:noAutofit/>
          </a:bodyPr>
          <a:lstStyle/>
          <a:p>
            <a:pPr algn="l">
              <a:lnSpc>
                <a:spcPct val="140000"/>
              </a:lnSpc>
            </a:pPr>
            <a:r>
              <a:rPr lang="en-US" sz="2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根据风险级别和企业的实际情况，制定相应的风险应对措施</a:t>
            </a:r>
            <a:r>
              <a:rPr lang="en-US" sz="2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2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5049170" y="4239376"/>
            <a:ext cx="3339253" cy="367751"/>
          </a:xfrm>
          <a:prstGeom prst="rect">
            <a:avLst/>
          </a:prstGeom>
        </p:spPr>
        <p:txBody>
          <a:bodyPr vert="horz" wrap="square" lIns="49506" tIns="24789" rIns="49506" bIns="24789" rtlCol="0" anchor="b" anchorCtr="0">
            <a:noAutofit/>
          </a:bodyPr>
          <a:lstStyle/>
          <a:p>
            <a:pPr algn="l">
              <a:lnSpc>
                <a:spcPct val="120000"/>
              </a:lnSpc>
            </a:pPr>
            <a:r>
              <a:rPr lang="en-US" sz="24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风险应对措施类型</a:t>
            </a:r>
            <a:endParaRPr lang="en-US" sz="24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4656955" y="4643852"/>
            <a:ext cx="4379542" cy="799974"/>
          </a:xfrm>
          <a:prstGeom prst="rect">
            <a:avLst/>
          </a:prstGeom>
        </p:spPr>
        <p:txBody>
          <a:bodyPr vert="horz" wrap="square" lIns="49506" tIns="24789" rIns="49506" bIns="24789" rtlCol="0" anchor="t" anchorCtr="0">
            <a:noAutofit/>
          </a:bodyPr>
          <a:lstStyle/>
          <a:p>
            <a:pPr algn="l">
              <a:lnSpc>
                <a:spcPct val="140000"/>
              </a:lnSpc>
            </a:pPr>
            <a:r>
              <a:rPr lang="en-US" sz="2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措施可能包括风险规避、风险降低、风险转移和风险接受等</a:t>
            </a:r>
            <a:r>
              <a:rPr lang="en-US" sz="2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2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1699166" y="2304580"/>
            <a:ext cx="536997" cy="494552"/>
          </a:xfrm>
          <a:prstGeom prst="rect">
            <a:avLst/>
          </a:prstGeom>
        </p:spPr>
        <p:txBody>
          <a:bodyPr vert="horz" wrap="square" lIns="49506" tIns="24789" rIns="49506" bIns="24789" rtlCol="0" anchor="ctr" anchorCtr="0">
            <a:normAutofit/>
          </a:bodyPr>
          <a:lstStyle/>
          <a:p>
            <a:pPr algn="l">
              <a:lnSpc>
                <a:spcPct val="12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4656954" y="4183901"/>
            <a:ext cx="554463" cy="478702"/>
          </a:xfrm>
          <a:prstGeom prst="rect">
            <a:avLst/>
          </a:prstGeom>
        </p:spPr>
        <p:txBody>
          <a:bodyPr vert="horz" wrap="square" lIns="49506" tIns="24789" rIns="49506" bIns="24789" rtlCol="0" anchor="ctr" anchorCtr="0">
            <a:normAutofit/>
          </a:bodyPr>
          <a:lstStyle/>
          <a:p>
            <a:pPr algn="l">
              <a:lnSpc>
                <a:spcPct val="12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1"/>
          <p:cNvSpPr/>
          <p:nvPr/>
        </p:nvSpPr>
        <p:spPr>
          <a:xfrm>
            <a:off x="423796" y="2431382"/>
            <a:ext cx="1238539" cy="1123959"/>
          </a:xfrm>
          <a:prstGeom prst="ellipse">
            <a:avLst/>
          </a:prstGeom>
          <a:solidFill>
            <a:schemeClr val="lt2">
              <a:alpha val="100000"/>
            </a:schemeClr>
          </a:solidFill>
        </p:spPr>
      </p:sp>
      <p:sp>
        <p:nvSpPr>
          <p:cNvPr id="12" name="Freeform 12"/>
          <p:cNvSpPr/>
          <p:nvPr/>
        </p:nvSpPr>
        <p:spPr>
          <a:xfrm>
            <a:off x="771336" y="2764635"/>
            <a:ext cx="472600" cy="428879"/>
          </a:xfrm>
          <a:custGeom>
            <a:avLst/>
            <a:gdLst/>
            <a:ahLst/>
            <a:cxnLst/>
            <a:rect l="l" t="t" r="r" b="b"/>
            <a:pathLst>
              <a:path w="304800" h="304800">
                <a:moveTo>
                  <a:pt x="121920" y="28651"/>
                </a:moveTo>
                <a:lnTo>
                  <a:pt x="121920" y="0"/>
                </a:lnTo>
                <a:lnTo>
                  <a:pt x="152400" y="0"/>
                </a:lnTo>
                <a:lnTo>
                  <a:pt x="152400" y="243840"/>
                </a:lnTo>
                <a:lnTo>
                  <a:pt x="304800" y="243840"/>
                </a:lnTo>
                <a:lnTo>
                  <a:pt x="243840" y="304800"/>
                </a:lnTo>
                <a:lnTo>
                  <a:pt x="30480" y="304800"/>
                </a:lnTo>
                <a:lnTo>
                  <a:pt x="0" y="243840"/>
                </a:lnTo>
                <a:lnTo>
                  <a:pt x="121920" y="243840"/>
                </a:lnTo>
                <a:lnTo>
                  <a:pt x="121920" y="213360"/>
                </a:lnTo>
                <a:lnTo>
                  <a:pt x="0" y="213360"/>
                </a:lnTo>
                <a:lnTo>
                  <a:pt x="0" y="209398"/>
                </a:lnTo>
                <a:cubicBezTo>
                  <a:pt x="56940" y="163544"/>
                  <a:pt x="99498" y="101956"/>
                  <a:pt x="121234" y="31242"/>
                </a:cubicBezTo>
                <a:lnTo>
                  <a:pt x="121920" y="28651"/>
                </a:lnTo>
                <a:close/>
                <a:moveTo>
                  <a:pt x="304343" y="213360"/>
                </a:moveTo>
                <a:lnTo>
                  <a:pt x="152400" y="213360"/>
                </a:lnTo>
                <a:lnTo>
                  <a:pt x="152400" y="207874"/>
                </a:lnTo>
                <a:cubicBezTo>
                  <a:pt x="171650" y="179451"/>
                  <a:pt x="183137" y="144409"/>
                  <a:pt x="183137" y="106680"/>
                </a:cubicBezTo>
                <a:cubicBezTo>
                  <a:pt x="183137" y="68951"/>
                  <a:pt x="171660" y="33909"/>
                  <a:pt x="151990" y="4848"/>
                </a:cubicBezTo>
                <a:lnTo>
                  <a:pt x="152400" y="5486"/>
                </a:lnTo>
                <a:lnTo>
                  <a:pt x="152400" y="2438"/>
                </a:lnTo>
                <a:cubicBezTo>
                  <a:pt x="237877" y="37719"/>
                  <a:pt x="298180" y="117796"/>
                  <a:pt x="304305" y="212646"/>
                </a:cubicBezTo>
                <a:lnTo>
                  <a:pt x="304343" y="213360"/>
                </a:lnTo>
                <a:close/>
              </a:path>
            </a:pathLst>
          </a:custGeom>
          <a:solidFill>
            <a:schemeClr val="accent1">
              <a:alpha val="100000"/>
            </a:schemeClr>
          </a:solidFill>
        </p:spPr>
      </p:sp>
      <p:sp>
        <p:nvSpPr>
          <p:cNvPr id="13" name="AutoShape 13"/>
          <p:cNvSpPr/>
          <p:nvPr/>
        </p:nvSpPr>
        <p:spPr>
          <a:xfrm>
            <a:off x="3173156" y="4294853"/>
            <a:ext cx="1238539" cy="1123959"/>
          </a:xfrm>
          <a:prstGeom prst="ellipse">
            <a:avLst/>
          </a:prstGeom>
          <a:solidFill>
            <a:schemeClr val="lt2">
              <a:alpha val="100000"/>
            </a:schemeClr>
          </a:solidFill>
        </p:spPr>
      </p:sp>
      <p:sp>
        <p:nvSpPr>
          <p:cNvPr id="14" name="Freeform 14"/>
          <p:cNvSpPr/>
          <p:nvPr/>
        </p:nvSpPr>
        <p:spPr>
          <a:xfrm>
            <a:off x="3535485" y="4653986"/>
            <a:ext cx="440008" cy="377118"/>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chemeClr val="accent1">
              <a:alpha val="100000"/>
            </a:schemeClr>
          </a:solidFill>
        </p:spPr>
      </p:sp>
      <p:sp>
        <p:nvSpPr>
          <p:cNvPr id="15" name="文本框 14"/>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供应链风险识别的流程</a:t>
            </a:r>
            <a:endParaRPr lang="zh-CN" altLang="en-US" sz="2800" dirty="0">
              <a:ea typeface="微软雅黑" panose="020B0503020204020204" pitchFamily="34" charset="-122"/>
            </a:endParaRPr>
          </a:p>
        </p:txBody>
      </p:sp>
      <p:sp>
        <p:nvSpPr>
          <p:cNvPr id="18" name="Rectangle 3"/>
          <p:cNvSpPr txBox="1"/>
          <p:nvPr/>
        </p:nvSpPr>
        <p:spPr>
          <a:xfrm>
            <a:off x="755333" y="1296035"/>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制定应对措施</a:t>
            </a:r>
            <a:endParaRPr lang="zh-CN" altLang="en-US" sz="2400" dirty="0">
              <a:latin typeface="微软雅黑" panose="020B0503020204020204" pitchFamily="34" charset="-122"/>
              <a:ea typeface="微软雅黑" panose="020B0503020204020204" pitchFamily="34" charset="-122"/>
            </a:endParaRPr>
          </a:p>
        </p:txBody>
      </p:sp>
      <p:sp>
        <p:nvSpPr>
          <p:cNvPr id="19"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517195" y="2053842"/>
            <a:ext cx="5050631" cy="57889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持续监控与评估</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517195" y="2541786"/>
            <a:ext cx="5107781" cy="992981"/>
          </a:xfrm>
          <a:prstGeom prst="rect">
            <a:avLst/>
          </a:prstGeom>
        </p:spPr>
        <p:txBody>
          <a:bodyPr vert="horz" wrap="square" lIns="92869" tIns="92869" rIns="42863" bIns="92869" rtlCol="0" anchor="t" anchorCtr="0">
            <a:noAutofit/>
          </a:bodyPr>
          <a:lstStyle/>
          <a:p>
            <a:pPr>
              <a:lnSpc>
                <a:spcPct val="140000"/>
              </a:lnSpc>
            </a:pPr>
            <a:r>
              <a:rPr lang="en-US" sz="20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风险识别是一个持续性的过程，企业需定期进行供应链风险评估，监控风险变化</a:t>
            </a:r>
            <a:r>
              <a:rPr lang="en-US" sz="20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20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517195" y="3961879"/>
            <a:ext cx="5050631" cy="56925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调整风险管理策略</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517195" y="4456009"/>
            <a:ext cx="5107781" cy="992981"/>
          </a:xfrm>
          <a:prstGeom prst="rect">
            <a:avLst/>
          </a:prstGeom>
        </p:spPr>
        <p:txBody>
          <a:bodyPr vert="horz" wrap="square" lIns="92869" tIns="92869" rIns="42863" bIns="92869" rtlCol="0" anchor="t" anchorCtr="0">
            <a:noAutofit/>
          </a:bodyPr>
          <a:lstStyle/>
          <a:p>
            <a:pPr>
              <a:lnSpc>
                <a:spcPct val="140000"/>
              </a:lnSpc>
            </a:pPr>
            <a:r>
              <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根据实际情况调整风险管理策略，以确保供应链的稳定和高效运作。</a:t>
            </a:r>
            <a:endPar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8" name="Connector 8"/>
          <p:cNvCxnSpPr/>
          <p:nvPr/>
        </p:nvCxnSpPr>
        <p:spPr>
          <a:xfrm>
            <a:off x="567201" y="5493560"/>
            <a:ext cx="5838404"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9" name="Picture 9"/>
          <p:cNvPicPr>
            <a:picLocks noChangeAspect="1"/>
          </p:cNvPicPr>
          <p:nvPr/>
        </p:nvPicPr>
        <p:blipFill>
          <a:blip r:embed="rId1"/>
          <a:srcRect/>
          <a:stretch>
            <a:fillRect/>
          </a:stretch>
        </p:blipFill>
        <p:spPr>
          <a:xfrm>
            <a:off x="5852466" y="1831681"/>
            <a:ext cx="2895997" cy="3679823"/>
          </a:xfrm>
          <a:prstGeom prst="rect">
            <a:avLst/>
          </a:prstGeom>
        </p:spPr>
      </p:pic>
      <p:cxnSp>
        <p:nvCxnSpPr>
          <p:cNvPr id="10" name="Connector 10"/>
          <p:cNvCxnSpPr/>
          <p:nvPr/>
        </p:nvCxnSpPr>
        <p:spPr>
          <a:xfrm>
            <a:off x="567201" y="3749317"/>
            <a:ext cx="5312563"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12" name="文本框 11"/>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供应链风险识别的流程</a:t>
            </a:r>
            <a:endParaRPr lang="zh-CN" altLang="en-US" sz="2800" dirty="0">
              <a:ea typeface="微软雅黑" panose="020B0503020204020204" pitchFamily="34" charset="-122"/>
            </a:endParaRPr>
          </a:p>
        </p:txBody>
      </p:sp>
      <p:sp>
        <p:nvSpPr>
          <p:cNvPr id="13" name="Rectangle 3"/>
          <p:cNvSpPr txBox="1"/>
          <p:nvPr/>
        </p:nvSpPr>
        <p:spPr>
          <a:xfrm>
            <a:off x="755333" y="1224280"/>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持续监控与评估</a:t>
            </a:r>
            <a:endParaRPr lang="zh-CN" altLang="en-US" sz="2400" dirty="0">
              <a:latin typeface="微软雅黑" panose="020B0503020204020204" pitchFamily="34" charset="-122"/>
              <a:ea typeface="微软雅黑" panose="020B0503020204020204" pitchFamily="34" charset="-122"/>
            </a:endParaRPr>
          </a:p>
        </p:txBody>
      </p:sp>
      <p:sp>
        <p:nvSpPr>
          <p:cNvPr id="14"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2905017" y="2105479"/>
            <a:ext cx="478598" cy="478598"/>
          </a:xfrm>
          <a:prstGeom prst="ellipse">
            <a:avLst/>
          </a:prstGeom>
          <a:solidFill>
            <a:schemeClr val="accent1">
              <a:alpha val="20000"/>
            </a:schemeClr>
          </a:solidFill>
        </p:spPr>
      </p:sp>
      <p:sp>
        <p:nvSpPr>
          <p:cNvPr id="5" name="AutoShape 5"/>
          <p:cNvSpPr/>
          <p:nvPr>
            <p:custDataLst>
              <p:tags r:id="rId2"/>
            </p:custDataLst>
          </p:nvPr>
        </p:nvSpPr>
        <p:spPr>
          <a:xfrm>
            <a:off x="3006075" y="2206536"/>
            <a:ext cx="276482" cy="276482"/>
          </a:xfrm>
          <a:prstGeom prst="ellipse">
            <a:avLst/>
          </a:prstGeom>
          <a:solidFill>
            <a:schemeClr val="accent1">
              <a:alpha val="100000"/>
            </a:schemeClr>
          </a:solidFill>
        </p:spPr>
      </p:sp>
      <p:sp>
        <p:nvSpPr>
          <p:cNvPr id="6" name="TextBox 6"/>
          <p:cNvSpPr txBox="1"/>
          <p:nvPr>
            <p:custDataLst>
              <p:tags r:id="rId3"/>
            </p:custDataLst>
          </p:nvPr>
        </p:nvSpPr>
        <p:spPr>
          <a:xfrm>
            <a:off x="3477545" y="1955041"/>
            <a:ext cx="5164931" cy="574428"/>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流程图分析法</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3492150" y="2492241"/>
            <a:ext cx="5168469" cy="736525"/>
          </a:xfrm>
          <a:prstGeom prst="rect">
            <a:avLst/>
          </a:prstGeom>
        </p:spPr>
        <p:txBody>
          <a:bodyPr vert="horz" wrap="square" lIns="92869" tIns="92869" rIns="42863" bIns="92869"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通过绘制供应链流程图来识别潜在风险，清晰展示供应链各个环节的运作过程，发现潜在风险点</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8" name="Picture 8"/>
          <p:cNvPicPr>
            <a:picLocks noChangeAspect="1"/>
          </p:cNvPicPr>
          <p:nvPr/>
        </p:nvPicPr>
        <p:blipFill>
          <a:blip r:embed="rId5"/>
          <a:srcRect l="12476" r="12476"/>
          <a:stretch>
            <a:fillRect/>
          </a:stretch>
        </p:blipFill>
        <p:spPr>
          <a:xfrm>
            <a:off x="67486" y="2163109"/>
            <a:ext cx="3316129" cy="3316129"/>
          </a:xfrm>
          <a:prstGeom prst="ellipse">
            <a:avLst/>
          </a:prstGeom>
        </p:spPr>
      </p:pic>
      <p:sp>
        <p:nvSpPr>
          <p:cNvPr id="9" name="AutoShape 9"/>
          <p:cNvSpPr/>
          <p:nvPr>
            <p:custDataLst>
              <p:tags r:id="rId6"/>
            </p:custDataLst>
          </p:nvPr>
        </p:nvSpPr>
        <p:spPr>
          <a:xfrm>
            <a:off x="2905017" y="3395722"/>
            <a:ext cx="478598" cy="478598"/>
          </a:xfrm>
          <a:prstGeom prst="ellipse">
            <a:avLst/>
          </a:prstGeom>
          <a:solidFill>
            <a:schemeClr val="accent1">
              <a:alpha val="20000"/>
            </a:schemeClr>
          </a:solidFill>
        </p:spPr>
      </p:sp>
      <p:sp>
        <p:nvSpPr>
          <p:cNvPr id="10" name="AutoShape 10"/>
          <p:cNvSpPr/>
          <p:nvPr>
            <p:custDataLst>
              <p:tags r:id="rId7"/>
            </p:custDataLst>
          </p:nvPr>
        </p:nvSpPr>
        <p:spPr>
          <a:xfrm>
            <a:off x="3006075" y="3496780"/>
            <a:ext cx="276482" cy="276482"/>
          </a:xfrm>
          <a:prstGeom prst="ellipse">
            <a:avLst/>
          </a:prstGeom>
          <a:solidFill>
            <a:schemeClr val="accent1">
              <a:alpha val="100000"/>
            </a:schemeClr>
          </a:solidFill>
        </p:spPr>
      </p:sp>
      <p:sp>
        <p:nvSpPr>
          <p:cNvPr id="11" name="TextBox 11"/>
          <p:cNvSpPr txBox="1"/>
          <p:nvPr>
            <p:custDataLst>
              <p:tags r:id="rId8"/>
            </p:custDataLst>
          </p:nvPr>
        </p:nvSpPr>
        <p:spPr>
          <a:xfrm>
            <a:off x="3477545" y="3243824"/>
            <a:ext cx="5164931" cy="577350"/>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记录风险因素</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2"/>
          <p:cNvSpPr/>
          <p:nvPr>
            <p:custDataLst>
              <p:tags r:id="rId9"/>
            </p:custDataLst>
          </p:nvPr>
        </p:nvSpPr>
        <p:spPr>
          <a:xfrm>
            <a:off x="2905017" y="4685966"/>
            <a:ext cx="478598" cy="478598"/>
          </a:xfrm>
          <a:prstGeom prst="ellipse">
            <a:avLst/>
          </a:prstGeom>
          <a:solidFill>
            <a:schemeClr val="accent1">
              <a:alpha val="20000"/>
            </a:schemeClr>
          </a:solidFill>
        </p:spPr>
      </p:sp>
      <p:sp>
        <p:nvSpPr>
          <p:cNvPr id="13" name="AutoShape 13"/>
          <p:cNvSpPr/>
          <p:nvPr>
            <p:custDataLst>
              <p:tags r:id="rId10"/>
            </p:custDataLst>
          </p:nvPr>
        </p:nvSpPr>
        <p:spPr>
          <a:xfrm>
            <a:off x="3006075" y="4787023"/>
            <a:ext cx="276482" cy="276482"/>
          </a:xfrm>
          <a:prstGeom prst="ellipse">
            <a:avLst/>
          </a:prstGeom>
          <a:solidFill>
            <a:schemeClr val="accent1">
              <a:alpha val="100000"/>
            </a:schemeClr>
          </a:solidFill>
        </p:spPr>
      </p:sp>
      <p:sp>
        <p:nvSpPr>
          <p:cNvPr id="14" name="TextBox 14"/>
          <p:cNvSpPr txBox="1"/>
          <p:nvPr>
            <p:custDataLst>
              <p:tags r:id="rId11"/>
            </p:custDataLst>
          </p:nvPr>
        </p:nvSpPr>
        <p:spPr>
          <a:xfrm>
            <a:off x="3477545" y="4547423"/>
            <a:ext cx="5164931" cy="550638"/>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风险评估与管理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3477545" y="3699061"/>
            <a:ext cx="5168469" cy="736525"/>
          </a:xfrm>
          <a:prstGeom prst="rect">
            <a:avLst/>
          </a:prstGeom>
        </p:spPr>
        <p:txBody>
          <a:bodyPr vert="horz" wrap="square" lIns="92869" tIns="92869" rIns="42863" bIns="92869"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在绘制流程图时，需要详细记录每个环节的输入、输出、处理过程以及可能的风险因素。</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3"/>
            </p:custDataLst>
          </p:nvPr>
        </p:nvSpPr>
        <p:spPr>
          <a:xfrm>
            <a:off x="3477545" y="4960983"/>
            <a:ext cx="5168469" cy="736525"/>
          </a:xfrm>
          <a:prstGeom prst="rect">
            <a:avLst/>
          </a:prstGeom>
        </p:spPr>
        <p:txBody>
          <a:bodyPr vert="horz" wrap="square" lIns="92869" tIns="92869" rIns="42863" bIns="92869"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流程图分析法有助于企业后续进行风险评估和管理，提高供应链的稳定性和可靠性。</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Rectangle 3"/>
          <p:cNvSpPr txBox="1"/>
          <p:nvPr/>
        </p:nvSpPr>
        <p:spPr>
          <a:xfrm>
            <a:off x="755333" y="1152525"/>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流程图分析法</a:t>
            </a:r>
            <a:endParaRPr lang="zh-CN" altLang="en-US" sz="2400" dirty="0">
              <a:latin typeface="微软雅黑" panose="020B0503020204020204" pitchFamily="34" charset="-122"/>
              <a:ea typeface="微软雅黑" panose="020B0503020204020204" pitchFamily="34" charset="-122"/>
            </a:endParaRPr>
          </a:p>
        </p:txBody>
      </p:sp>
      <p:sp>
        <p:nvSpPr>
          <p:cNvPr id="18"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9" name="文本框 18"/>
          <p:cNvSpPr txBox="1"/>
          <p:nvPr/>
        </p:nvSpPr>
        <p:spPr>
          <a:xfrm>
            <a:off x="683568" y="188640"/>
            <a:ext cx="4572000" cy="563488"/>
          </a:xfrm>
          <a:prstGeom prst="rect">
            <a:avLst/>
          </a:prstGeom>
          <a:noFill/>
        </p:spPr>
        <p:txBody>
          <a:bodyPr wrap="square">
            <a:spAutoFit/>
          </a:bodyPr>
          <a:lstStyle/>
          <a:p>
            <a:pPr>
              <a:lnSpc>
                <a:spcPct val="120000"/>
              </a:lnSpc>
            </a:pPr>
            <a:r>
              <a:rPr lang="en-US" altLang="zh-CN" sz="2800" dirty="0" err="1">
                <a:ea typeface="微软雅黑" panose="020B0503020204020204" pitchFamily="34" charset="-122"/>
              </a:rPr>
              <a:t>供应链风险识别的方法</a:t>
            </a:r>
            <a:endParaRPr lang="en-US" altLang="zh-CN" sz="2800" dirty="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t="5166" b="5166"/>
          <a:stretch>
            <a:fillRect/>
          </a:stretch>
        </p:blipFill>
        <p:spPr>
          <a:xfrm>
            <a:off x="5724525" y="2636520"/>
            <a:ext cx="3037840" cy="2914650"/>
          </a:xfrm>
          <a:prstGeom prst="rect">
            <a:avLst/>
          </a:prstGeom>
        </p:spPr>
      </p:pic>
      <p:sp>
        <p:nvSpPr>
          <p:cNvPr id="5" name="TextBox 5"/>
          <p:cNvSpPr txBox="1"/>
          <p:nvPr>
            <p:custDataLst>
              <p:tags r:id="rId2"/>
            </p:custDataLst>
          </p:nvPr>
        </p:nvSpPr>
        <p:spPr>
          <a:xfrm>
            <a:off x="395030" y="1918927"/>
            <a:ext cx="3775534" cy="449193"/>
          </a:xfrm>
          <a:prstGeom prst="rect">
            <a:avLst/>
          </a:prstGeom>
        </p:spPr>
        <p:txBody>
          <a:bodyPr vert="horz" wrap="square" lIns="49506" tIns="24789" rIns="49506" bIns="24789" rtlCol="0" anchor="b" anchorCtr="0">
            <a:noAutofit/>
          </a:bodyPr>
          <a:lstStyle/>
          <a:p>
            <a:pPr algn="l">
              <a:lnSpc>
                <a:spcPct val="120000"/>
              </a:lnSpc>
            </a:pPr>
            <a:r>
              <a:rPr lang="en-US" sz="20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风险清单法</a:t>
            </a:r>
            <a:endParaRPr lang="en-US" sz="20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394970" y="2343785"/>
            <a:ext cx="5125085" cy="614680"/>
          </a:xfrm>
          <a:prstGeom prst="rect">
            <a:avLst/>
          </a:prstGeom>
        </p:spPr>
        <p:txBody>
          <a:bodyPr vert="horz" wrap="square" lIns="49506" tIns="24789" rIns="49506" bIns="24789"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通过列举已知的供应链风险来识别潜在风险，根据历史经验、行业报告及专家意见等来源列出风险因素</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376195" y="3655711"/>
            <a:ext cx="3775534" cy="418652"/>
          </a:xfrm>
          <a:prstGeom prst="rect">
            <a:avLst/>
          </a:prstGeom>
        </p:spPr>
        <p:txBody>
          <a:bodyPr vert="horz" wrap="square" lIns="49506" tIns="24789" rIns="49506" bIns="24789" rtlCol="0" anchor="b" anchorCtr="0">
            <a:noAutofit/>
          </a:bodyPr>
          <a:lstStyle/>
          <a:p>
            <a:pPr algn="l">
              <a:lnSpc>
                <a:spcPct val="120000"/>
              </a:lnSpc>
            </a:pPr>
            <a:r>
              <a:rPr lang="en-US" sz="20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评估与分析</a:t>
            </a:r>
            <a:endParaRPr lang="en-US" sz="20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395605" y="3996690"/>
            <a:ext cx="4948555" cy="597535"/>
          </a:xfrm>
          <a:prstGeom prst="rect">
            <a:avLst/>
          </a:prstGeom>
        </p:spPr>
        <p:txBody>
          <a:bodyPr vert="horz" wrap="square" lIns="49506" tIns="24789" rIns="49506" bIns="24789"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针对每个风险因素进行评估和分析，有助于企业快速识别并应对潜在风险</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376195" y="4919811"/>
            <a:ext cx="3775534" cy="449193"/>
          </a:xfrm>
          <a:prstGeom prst="rect">
            <a:avLst/>
          </a:prstGeom>
        </p:spPr>
        <p:txBody>
          <a:bodyPr vert="horz" wrap="square" lIns="49506" tIns="24789" rIns="49506" bIns="24789" rtlCol="0" anchor="b" anchorCtr="0">
            <a:noAutofit/>
          </a:bodyPr>
          <a:lstStyle/>
          <a:p>
            <a:pPr algn="l">
              <a:lnSpc>
                <a:spcPct val="120000"/>
              </a:lnSpc>
            </a:pPr>
            <a:r>
              <a:rPr lang="en-US" sz="20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适用范围</a:t>
            </a:r>
            <a:endParaRPr lang="en-US" sz="20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395605" y="5321935"/>
            <a:ext cx="5053330" cy="614680"/>
          </a:xfrm>
          <a:prstGeom prst="rect">
            <a:avLst/>
          </a:prstGeom>
        </p:spPr>
        <p:txBody>
          <a:bodyPr vert="horz" wrap="square" lIns="49506" tIns="24789" rIns="49506" bIns="24789"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风险清单法适用于有较多风险管理经验的企业，能够提高企业应对潜在风险的能力</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2"/>
          <p:cNvSpPr/>
          <p:nvPr/>
        </p:nvSpPr>
        <p:spPr>
          <a:xfrm>
            <a:off x="6858072" y="2590681"/>
            <a:ext cx="31361" cy="30861"/>
          </a:xfrm>
          <a:prstGeom prst="ellipse">
            <a:avLst/>
          </a:prstGeom>
          <a:solidFill>
            <a:srgbClr val="E9E9E9">
              <a:alpha val="100000"/>
            </a:srgbClr>
          </a:solidFill>
        </p:spPr>
      </p:sp>
      <p:sp>
        <p:nvSpPr>
          <p:cNvPr id="3" name="Rectangle 3"/>
          <p:cNvSpPr txBox="1"/>
          <p:nvPr/>
        </p:nvSpPr>
        <p:spPr>
          <a:xfrm>
            <a:off x="755333" y="1296035"/>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风险清单法</a:t>
            </a:r>
            <a:endParaRPr lang="zh-CN" altLang="en-US" sz="2400" dirty="0">
              <a:latin typeface="微软雅黑" panose="020B0503020204020204" pitchFamily="34" charset="-122"/>
              <a:ea typeface="微软雅黑" panose="020B0503020204020204" pitchFamily="34" charset="-122"/>
            </a:endParaRPr>
          </a:p>
        </p:txBody>
      </p:sp>
      <p:sp>
        <p:nvSpPr>
          <p:cNvPr id="1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4" name="文本框 13"/>
          <p:cNvSpPr txBox="1"/>
          <p:nvPr/>
        </p:nvSpPr>
        <p:spPr>
          <a:xfrm>
            <a:off x="683568" y="188640"/>
            <a:ext cx="4572000" cy="563488"/>
          </a:xfrm>
          <a:prstGeom prst="rect">
            <a:avLst/>
          </a:prstGeom>
          <a:noFill/>
        </p:spPr>
        <p:txBody>
          <a:bodyPr wrap="square">
            <a:spAutoFit/>
          </a:bodyPr>
          <a:lstStyle/>
          <a:p>
            <a:pPr>
              <a:lnSpc>
                <a:spcPct val="120000"/>
              </a:lnSpc>
            </a:pPr>
            <a:r>
              <a:rPr lang="en-US" altLang="zh-CN" sz="2800" dirty="0" err="1">
                <a:ea typeface="微软雅黑" panose="020B0503020204020204" pitchFamily="34" charset="-122"/>
              </a:rPr>
              <a:t>供应链风险识别的方法</a:t>
            </a:r>
            <a:endParaRPr lang="en-US" altLang="zh-CN" sz="2800" dirty="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4355946" y="2626033"/>
            <a:ext cx="4430554" cy="1132734"/>
          </a:xfrm>
          <a:prstGeom prst="rect">
            <a:avLst/>
          </a:prstGeom>
          <a:noFill/>
        </p:spPr>
        <p:txBody>
          <a:bodyPr vert="horz" wrap="square" lIns="68580" tIns="34290" rIns="68580" bIns="34290" rtlCol="0" anchor="ctr"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通过评估企业的优势、劣势、机会和威胁来识别供应链风险，针对实际情况进行SWOT分析，发现潜在风险因素</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4355946" y="2250211"/>
            <a:ext cx="3505195" cy="375822"/>
          </a:xfrm>
          <a:prstGeom prst="rect">
            <a:avLst/>
          </a:prstGeom>
          <a:noFill/>
        </p:spPr>
        <p:txBody>
          <a:bodyPr vert="horz" wrap="square" lIns="68580" tIns="34290" rIns="68580" bIns="34290" rtlCol="0" anchor="ctr" anchorCtr="0">
            <a:noAutofit/>
          </a:bodyPr>
          <a:lstStyle/>
          <a:p>
            <a:pPr algn="l">
              <a:lnSpc>
                <a:spcPct val="8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SWOT分析法</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4355945" y="4485166"/>
            <a:ext cx="4430697" cy="1118249"/>
          </a:xfrm>
          <a:prstGeom prst="rect">
            <a:avLst/>
          </a:prstGeom>
          <a:noFill/>
        </p:spPr>
        <p:txBody>
          <a:bodyPr vert="horz" wrap="square" lIns="68580" tIns="34290" rIns="68580" bIns="34290" rtlCol="0" anchor="ctr"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SWOT分析法能够识别出供应链内部的风险，也能够发现外部环境带来的风险，为企业提供全面的风险管理视角。</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4355946" y="4109344"/>
            <a:ext cx="3505195" cy="375822"/>
          </a:xfrm>
          <a:prstGeom prst="rect">
            <a:avLst/>
          </a:prstGeom>
          <a:noFill/>
        </p:spPr>
        <p:txBody>
          <a:bodyPr vert="horz" wrap="square" lIns="68580" tIns="34290" rIns="68580" bIns="34290" rtlCol="0" anchor="ctr" anchorCtr="0">
            <a:noAutofit/>
          </a:bodyPr>
          <a:lstStyle/>
          <a:p>
            <a:pPr algn="l">
              <a:lnSpc>
                <a:spcPct val="8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内部风险识别</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9" name="Picture 9"/>
          <p:cNvPicPr>
            <a:picLocks noChangeAspect="1"/>
          </p:cNvPicPr>
          <p:nvPr/>
        </p:nvPicPr>
        <p:blipFill>
          <a:blip r:embed="rId1"/>
          <a:srcRect t="22118" b="22118"/>
          <a:stretch>
            <a:fillRect/>
          </a:stretch>
        </p:blipFill>
        <p:spPr>
          <a:xfrm>
            <a:off x="443185" y="2216771"/>
            <a:ext cx="3714826" cy="1553641"/>
          </a:xfrm>
          <a:prstGeom prst="rect">
            <a:avLst/>
          </a:prstGeom>
        </p:spPr>
      </p:pic>
      <p:pic>
        <p:nvPicPr>
          <p:cNvPr id="10" name="Picture 10"/>
          <p:cNvPicPr>
            <a:picLocks noChangeAspect="1"/>
          </p:cNvPicPr>
          <p:nvPr/>
        </p:nvPicPr>
        <p:blipFill>
          <a:blip r:embed="rId2"/>
          <a:srcRect/>
          <a:stretch>
            <a:fillRect/>
          </a:stretch>
        </p:blipFill>
        <p:spPr>
          <a:xfrm>
            <a:off x="443185" y="4094142"/>
            <a:ext cx="3714826" cy="1553640"/>
          </a:xfrm>
          <a:prstGeom prst="rect">
            <a:avLst/>
          </a:prstGeom>
        </p:spPr>
      </p:pic>
      <p:sp>
        <p:nvSpPr>
          <p:cNvPr id="3" name="Rectangle 3"/>
          <p:cNvSpPr txBox="1"/>
          <p:nvPr/>
        </p:nvSpPr>
        <p:spPr>
          <a:xfrm>
            <a:off x="755333" y="1224280"/>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de-DE" altLang="zh-CN" sz="2400" dirty="0">
                <a:latin typeface="微软雅黑" panose="020B0503020204020204" pitchFamily="34" charset="-122"/>
                <a:ea typeface="微软雅黑" panose="020B0503020204020204" pitchFamily="34" charset="-122"/>
              </a:rPr>
              <a:t>SWOT</a:t>
            </a:r>
            <a:r>
              <a:rPr lang="zh-CN" altLang="en-US" sz="2400" dirty="0">
                <a:latin typeface="微软雅黑" panose="020B0503020204020204" pitchFamily="34" charset="-122"/>
                <a:ea typeface="微软雅黑" panose="020B0503020204020204" pitchFamily="34" charset="-122"/>
              </a:rPr>
              <a:t>分析法</a:t>
            </a:r>
            <a:endParaRPr lang="zh-CN" altLang="en-US" sz="2400" dirty="0">
              <a:latin typeface="微软雅黑" panose="020B0503020204020204" pitchFamily="34" charset="-122"/>
              <a:ea typeface="微软雅黑" panose="020B0503020204020204" pitchFamily="34" charset="-122"/>
            </a:endParaRPr>
          </a:p>
        </p:txBody>
      </p:sp>
      <p:sp>
        <p:nvSpPr>
          <p:cNvPr id="1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2" name="文本框 11"/>
          <p:cNvSpPr txBox="1"/>
          <p:nvPr/>
        </p:nvSpPr>
        <p:spPr>
          <a:xfrm>
            <a:off x="683568" y="188640"/>
            <a:ext cx="4572000" cy="563488"/>
          </a:xfrm>
          <a:prstGeom prst="rect">
            <a:avLst/>
          </a:prstGeom>
          <a:noFill/>
        </p:spPr>
        <p:txBody>
          <a:bodyPr wrap="square">
            <a:spAutoFit/>
          </a:bodyPr>
          <a:lstStyle/>
          <a:p>
            <a:pPr>
              <a:lnSpc>
                <a:spcPct val="120000"/>
              </a:lnSpc>
            </a:pPr>
            <a:r>
              <a:rPr lang="en-US" altLang="zh-CN" sz="2800" dirty="0" err="1">
                <a:ea typeface="微软雅黑" panose="020B0503020204020204" pitchFamily="34" charset="-122"/>
              </a:rPr>
              <a:t>供应链风险识别的方法</a:t>
            </a:r>
            <a:endParaRPr lang="en-US" altLang="zh-CN" sz="2800" dirty="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custDataLst>
              <p:tags r:id="rId1"/>
            </p:custDataLst>
          </p:nvPr>
        </p:nvPicPr>
        <p:blipFill>
          <a:blip r:embed="rId2"/>
          <a:srcRect l="28488" r="13372"/>
          <a:stretch>
            <a:fillRect/>
          </a:stretch>
        </p:blipFill>
        <p:spPr>
          <a:xfrm>
            <a:off x="3246134" y="2369445"/>
            <a:ext cx="2465850" cy="2959719"/>
          </a:xfrm>
          <a:prstGeom prst="rect">
            <a:avLst/>
          </a:prstGeom>
          <a:noFill/>
        </p:spPr>
      </p:pic>
      <p:sp>
        <p:nvSpPr>
          <p:cNvPr id="5" name="TextBox 5"/>
          <p:cNvSpPr txBox="1"/>
          <p:nvPr>
            <p:custDataLst>
              <p:tags r:id="rId3"/>
            </p:custDataLst>
          </p:nvPr>
        </p:nvSpPr>
        <p:spPr>
          <a:xfrm>
            <a:off x="409489" y="2132856"/>
            <a:ext cx="2198699" cy="367751"/>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情景分析法定义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4"/>
            </p:custDataLst>
          </p:nvPr>
        </p:nvSpPr>
        <p:spPr>
          <a:xfrm>
            <a:off x="409489" y="2561556"/>
            <a:ext cx="2797853" cy="898505"/>
          </a:xfrm>
          <a:prstGeom prst="rect">
            <a:avLst/>
          </a:prstGeom>
        </p:spPr>
        <p:txBody>
          <a:bodyPr vert="horz" wrap="square" lIns="49506" tIns="24789" rIns="49506" bIns="24789" rtlCol="0" anchor="t" anchorCtr="0">
            <a:noAutofit/>
          </a:bodyPr>
          <a:lstStyle/>
          <a:p>
            <a:pPr algn="l">
              <a:lnSpc>
                <a:spcPct val="15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情景分析法是一种通过模拟不同情景来预测和识别供应链风险的方法</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5"/>
            </p:custDataLst>
          </p:nvPr>
        </p:nvSpPr>
        <p:spPr>
          <a:xfrm>
            <a:off x="5876907" y="2123272"/>
            <a:ext cx="2198699" cy="367751"/>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设定情景</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6"/>
            </p:custDataLst>
          </p:nvPr>
        </p:nvSpPr>
        <p:spPr>
          <a:xfrm>
            <a:off x="5876907" y="2551974"/>
            <a:ext cx="2797853" cy="898505"/>
          </a:xfrm>
          <a:prstGeom prst="rect">
            <a:avLst/>
          </a:prstGeom>
        </p:spPr>
        <p:txBody>
          <a:bodyPr vert="horz" wrap="square" lIns="49506" tIns="24789" rIns="49506" bIns="24789" rtlCol="0" anchor="t" anchorCtr="0">
            <a:noAutofit/>
          </a:bodyPr>
          <a:lstStyle/>
          <a:p>
            <a:pPr algn="l">
              <a:lnSpc>
                <a:spcPct val="15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企业可以设定不同的市场、环境、政策等情景，分析这些情景对供应链的影响。</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7"/>
            </p:custDataLst>
          </p:nvPr>
        </p:nvSpPr>
        <p:spPr>
          <a:xfrm>
            <a:off x="388817" y="4075649"/>
            <a:ext cx="2198699" cy="367751"/>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风险因素识别</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8"/>
            </p:custDataLst>
          </p:nvPr>
        </p:nvSpPr>
        <p:spPr>
          <a:xfrm>
            <a:off x="388817" y="4443400"/>
            <a:ext cx="2797853" cy="898505"/>
          </a:xfrm>
          <a:prstGeom prst="rect">
            <a:avLst/>
          </a:prstGeom>
        </p:spPr>
        <p:txBody>
          <a:bodyPr vert="horz" wrap="square" lIns="49506" tIns="24789" rIns="49506" bIns="24789" rtlCol="0" anchor="t" anchorCtr="0">
            <a:noAutofit/>
          </a:bodyPr>
          <a:lstStyle/>
          <a:p>
            <a:pPr algn="l">
              <a:lnSpc>
                <a:spcPct val="15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通过分析不同情景对供应链的影响，企业可以发现潜在的风险因素。</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9"/>
            </p:custDataLst>
          </p:nvPr>
        </p:nvSpPr>
        <p:spPr>
          <a:xfrm>
            <a:off x="5876907" y="4075649"/>
            <a:ext cx="2198699" cy="367751"/>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风险管理策略制定</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10"/>
            </p:custDataLst>
          </p:nvPr>
        </p:nvSpPr>
        <p:spPr>
          <a:xfrm>
            <a:off x="5876907" y="4455294"/>
            <a:ext cx="2797853" cy="898505"/>
          </a:xfrm>
          <a:prstGeom prst="rect">
            <a:avLst/>
          </a:prstGeom>
        </p:spPr>
        <p:txBody>
          <a:bodyPr vert="horz" wrap="square" lIns="49506" tIns="24789" rIns="49506" bIns="24789" rtlCol="0" anchor="t" anchorCtr="0">
            <a:noAutofit/>
          </a:bodyPr>
          <a:lstStyle/>
          <a:p>
            <a:pPr algn="l">
              <a:lnSpc>
                <a:spcPct val="15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情景分析法能够帮助企业预测未来的风险变化，为制定风险管理策略提供有力支持。</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Rectangle 3"/>
          <p:cNvSpPr txBox="1"/>
          <p:nvPr/>
        </p:nvSpPr>
        <p:spPr>
          <a:xfrm>
            <a:off x="755333" y="1224280"/>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情景分析法</a:t>
            </a:r>
            <a:endParaRPr lang="zh-CN" altLang="en-US" sz="2400" dirty="0">
              <a:latin typeface="微软雅黑" panose="020B0503020204020204" pitchFamily="34" charset="-122"/>
              <a:ea typeface="微软雅黑" panose="020B0503020204020204" pitchFamily="34" charset="-122"/>
            </a:endParaRPr>
          </a:p>
        </p:txBody>
      </p:sp>
      <p:sp>
        <p:nvSpPr>
          <p:cNvPr id="14"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5" name="文本框 14"/>
          <p:cNvSpPr txBox="1"/>
          <p:nvPr/>
        </p:nvSpPr>
        <p:spPr>
          <a:xfrm>
            <a:off x="683568" y="188640"/>
            <a:ext cx="4572000" cy="563488"/>
          </a:xfrm>
          <a:prstGeom prst="rect">
            <a:avLst/>
          </a:prstGeom>
          <a:noFill/>
        </p:spPr>
        <p:txBody>
          <a:bodyPr wrap="square">
            <a:spAutoFit/>
          </a:bodyPr>
          <a:lstStyle/>
          <a:p>
            <a:pPr>
              <a:lnSpc>
                <a:spcPct val="120000"/>
              </a:lnSpc>
            </a:pPr>
            <a:r>
              <a:rPr lang="en-US" altLang="zh-CN" sz="2800" dirty="0" err="1">
                <a:ea typeface="微软雅黑" panose="020B0503020204020204" pitchFamily="34" charset="-122"/>
              </a:rPr>
              <a:t>供应链风险识别的方法</a:t>
            </a:r>
            <a:endParaRPr lang="en-US" altLang="zh-CN" sz="2800" dirty="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5832" r="5832"/>
          <a:stretch>
            <a:fillRect/>
          </a:stretch>
        </p:blipFill>
        <p:spPr>
          <a:xfrm>
            <a:off x="828040" y="2348865"/>
            <a:ext cx="2984500" cy="2703195"/>
          </a:xfrm>
          <a:prstGeom prst="rect">
            <a:avLst/>
          </a:prstGeom>
        </p:spPr>
      </p:pic>
      <p:sp>
        <p:nvSpPr>
          <p:cNvPr id="5" name="TextBox 5"/>
          <p:cNvSpPr txBox="1"/>
          <p:nvPr>
            <p:custDataLst>
              <p:tags r:id="rId2"/>
            </p:custDataLst>
          </p:nvPr>
        </p:nvSpPr>
        <p:spPr>
          <a:xfrm>
            <a:off x="4476005" y="1924215"/>
            <a:ext cx="3798305" cy="673743"/>
          </a:xfrm>
          <a:prstGeom prst="rect">
            <a:avLst/>
          </a:prstGeom>
        </p:spPr>
        <p:txBody>
          <a:bodyPr vert="horz" wrap="square" lIns="85725" tIns="42863" rIns="85725" bIns="42863"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德尔菲法是一种通过专家调查来识别供应链风险的方法。</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4476005" y="1573307"/>
            <a:ext cx="3798305" cy="337478"/>
          </a:xfrm>
          <a:prstGeom prst="rect">
            <a:avLst/>
          </a:prstGeom>
        </p:spPr>
        <p:txBody>
          <a:bodyPr vert="horz" wrap="square" lIns="85725" tIns="42863" rIns="85725" bIns="42863" rtlCol="0" anchor="b"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德尔菲法定义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4476005" y="3207299"/>
            <a:ext cx="3798305" cy="663407"/>
          </a:xfrm>
          <a:prstGeom prst="rect">
            <a:avLst/>
          </a:prstGeom>
        </p:spPr>
        <p:txBody>
          <a:bodyPr vert="horz" wrap="square" lIns="85725" tIns="42863" rIns="85725" bIns="42863"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企业可以邀请行业内的专家参与调查，让专家根据自己的专业知识和经验来识别潜在的风险因素</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4476005" y="3037669"/>
            <a:ext cx="3798305" cy="327142"/>
          </a:xfrm>
          <a:prstGeom prst="rect">
            <a:avLst/>
          </a:prstGeom>
        </p:spPr>
        <p:txBody>
          <a:bodyPr vert="horz" wrap="square" lIns="85725" tIns="42863" rIns="85725" bIns="42863" rtlCol="0" anchor="b"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专家调查</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4476004" y="4825926"/>
            <a:ext cx="3798305" cy="673743"/>
          </a:xfrm>
          <a:prstGeom prst="rect">
            <a:avLst/>
          </a:prstGeom>
        </p:spPr>
        <p:txBody>
          <a:bodyPr vert="horz" wrap="square" lIns="85725" tIns="42863" rIns="85725" bIns="42863"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德尔菲法能够利用专家的专业知识和丰富经验，提高风险识别的准确性和有效性</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4476004" y="4652630"/>
            <a:ext cx="3798305" cy="316806"/>
          </a:xfrm>
          <a:prstGeom prst="rect">
            <a:avLst/>
          </a:prstGeom>
        </p:spPr>
        <p:txBody>
          <a:bodyPr vert="horz" wrap="square" lIns="85725" tIns="42863" rIns="85725" bIns="42863" rtlCol="0" anchor="b" anchorCtr="0">
            <a:noAutofit/>
          </a:bodyPr>
          <a:lstStyle/>
          <a:p>
            <a:pPr>
              <a:lnSpc>
                <a:spcPct val="77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风险识别</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Rectangle 3"/>
          <p:cNvSpPr txBox="1"/>
          <p:nvPr/>
        </p:nvSpPr>
        <p:spPr>
          <a:xfrm>
            <a:off x="755333" y="1224280"/>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德尔菲法</a:t>
            </a:r>
            <a:endParaRPr lang="zh-CN" altLang="en-US" sz="2400" dirty="0">
              <a:latin typeface="微软雅黑" panose="020B0503020204020204" pitchFamily="34" charset="-122"/>
              <a:ea typeface="微软雅黑" panose="020B0503020204020204" pitchFamily="34" charset="-122"/>
            </a:endParaRPr>
          </a:p>
        </p:txBody>
      </p:sp>
      <p:sp>
        <p:nvSpPr>
          <p:cNvPr id="1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3" name="文本框 12"/>
          <p:cNvSpPr txBox="1"/>
          <p:nvPr/>
        </p:nvSpPr>
        <p:spPr>
          <a:xfrm>
            <a:off x="683568" y="188640"/>
            <a:ext cx="4572000" cy="563488"/>
          </a:xfrm>
          <a:prstGeom prst="rect">
            <a:avLst/>
          </a:prstGeom>
          <a:noFill/>
        </p:spPr>
        <p:txBody>
          <a:bodyPr wrap="square">
            <a:spAutoFit/>
          </a:bodyPr>
          <a:lstStyle/>
          <a:p>
            <a:pPr>
              <a:lnSpc>
                <a:spcPct val="120000"/>
              </a:lnSpc>
            </a:pPr>
            <a:r>
              <a:rPr lang="en-US" altLang="zh-CN" sz="2800" dirty="0" err="1">
                <a:ea typeface="微软雅黑" panose="020B0503020204020204" pitchFamily="34" charset="-122"/>
              </a:rPr>
              <a:t>供应链风险识别的方法</a:t>
            </a:r>
            <a:endParaRPr lang="en-US" altLang="zh-CN" sz="2800" dirty="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431459" y="2736966"/>
            <a:ext cx="1514423" cy="3064619"/>
          </a:xfrm>
          <a:prstGeom prst="rect">
            <a:avLst/>
          </a:prstGeom>
          <a:solidFill>
            <a:schemeClr val="lt2">
              <a:alpha val="80000"/>
            </a:schemeClr>
          </a:solidFill>
        </p:spPr>
      </p:sp>
      <p:sp>
        <p:nvSpPr>
          <p:cNvPr id="5" name="AutoShape 5"/>
          <p:cNvSpPr/>
          <p:nvPr>
            <p:custDataLst>
              <p:tags r:id="rId2"/>
            </p:custDataLst>
          </p:nvPr>
        </p:nvSpPr>
        <p:spPr>
          <a:xfrm>
            <a:off x="431459" y="1955478"/>
            <a:ext cx="1514423" cy="1514423"/>
          </a:xfrm>
          <a:prstGeom prst="ellipse">
            <a:avLst/>
          </a:prstGeom>
          <a:solidFill>
            <a:schemeClr val="lt2">
              <a:alpha val="80000"/>
            </a:schemeClr>
          </a:solidFill>
        </p:spPr>
      </p:sp>
      <p:sp>
        <p:nvSpPr>
          <p:cNvPr id="6" name="TextBox 6"/>
          <p:cNvSpPr txBox="1"/>
          <p:nvPr>
            <p:custDataLst>
              <p:tags r:id="rId3"/>
            </p:custDataLst>
          </p:nvPr>
        </p:nvSpPr>
        <p:spPr>
          <a:xfrm>
            <a:off x="468289" y="3284468"/>
            <a:ext cx="1514475" cy="2185988"/>
          </a:xfrm>
          <a:prstGeom prst="rect">
            <a:avLst/>
          </a:prstGeom>
        </p:spPr>
        <p:txBody>
          <a:bodyPr vert="horz" wrap="square" lIns="92869" tIns="92869" rIns="42863" bIns="92869" rtlCol="0" anchor="t" anchorCtr="0">
            <a:noAutofit/>
          </a:bodyPr>
          <a:lstStyle/>
          <a:p>
            <a:pPr algn="l">
              <a:lnSpc>
                <a:spcPct val="140000"/>
              </a:lnSpc>
              <a:spcBef>
                <a:spcPct val="0"/>
              </a:spcBef>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明确识别目标：明确需要识别风险的具体供应链环节、产品或服务，以及风险识别的时间范围。</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AutoShape 7"/>
          <p:cNvSpPr/>
          <p:nvPr>
            <p:custDataLst>
              <p:tags r:id="rId4"/>
            </p:custDataLst>
          </p:nvPr>
        </p:nvSpPr>
        <p:spPr>
          <a:xfrm>
            <a:off x="792842" y="2376950"/>
            <a:ext cx="777362" cy="777362"/>
          </a:xfrm>
          <a:prstGeom prst="ellipse">
            <a:avLst/>
          </a:prstGeom>
          <a:solidFill>
            <a:schemeClr val="accent1">
              <a:alpha val="100000"/>
            </a:schemeClr>
          </a:solidFill>
        </p:spPr>
      </p:sp>
      <p:sp>
        <p:nvSpPr>
          <p:cNvPr id="8" name="TextBox 8"/>
          <p:cNvSpPr txBox="1"/>
          <p:nvPr>
            <p:custDataLst>
              <p:tags r:id="rId5"/>
            </p:custDataLst>
          </p:nvPr>
        </p:nvSpPr>
        <p:spPr>
          <a:xfrm>
            <a:off x="862911" y="2597137"/>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custDataLst>
              <p:tags r:id="rId6"/>
            </p:custDataLst>
          </p:nvPr>
        </p:nvSpPr>
        <p:spPr>
          <a:xfrm>
            <a:off x="2127254" y="2742573"/>
            <a:ext cx="1514423" cy="3064619"/>
          </a:xfrm>
          <a:prstGeom prst="rect">
            <a:avLst/>
          </a:prstGeom>
          <a:solidFill>
            <a:schemeClr val="lt2">
              <a:alpha val="80000"/>
            </a:schemeClr>
          </a:solidFill>
        </p:spPr>
      </p:sp>
      <p:sp>
        <p:nvSpPr>
          <p:cNvPr id="10" name="AutoShape 10"/>
          <p:cNvSpPr/>
          <p:nvPr>
            <p:custDataLst>
              <p:tags r:id="rId7"/>
            </p:custDataLst>
          </p:nvPr>
        </p:nvSpPr>
        <p:spPr>
          <a:xfrm>
            <a:off x="2127254" y="1961084"/>
            <a:ext cx="1514423" cy="1514423"/>
          </a:xfrm>
          <a:prstGeom prst="ellipse">
            <a:avLst/>
          </a:prstGeom>
          <a:solidFill>
            <a:schemeClr val="lt2">
              <a:alpha val="80000"/>
            </a:schemeClr>
          </a:solidFill>
        </p:spPr>
      </p:sp>
      <p:sp>
        <p:nvSpPr>
          <p:cNvPr id="11" name="TextBox 11"/>
          <p:cNvSpPr txBox="1"/>
          <p:nvPr>
            <p:custDataLst>
              <p:tags r:id="rId8"/>
            </p:custDataLst>
          </p:nvPr>
        </p:nvSpPr>
        <p:spPr>
          <a:xfrm>
            <a:off x="2127889" y="3284359"/>
            <a:ext cx="1514475" cy="2185988"/>
          </a:xfrm>
          <a:prstGeom prst="rect">
            <a:avLst/>
          </a:prstGeom>
        </p:spPr>
        <p:txBody>
          <a:bodyPr vert="horz" wrap="square" lIns="92869" tIns="92869" rIns="42863" bIns="92869" rtlCol="0" anchor="t" anchorCtr="0">
            <a:noAutofit/>
          </a:bodyPr>
          <a:lstStyle/>
          <a:p>
            <a:pPr algn="l">
              <a:lnSpc>
                <a:spcPct val="140000"/>
              </a:lnSpc>
              <a:spcBef>
                <a:spcPct val="0"/>
              </a:spcBef>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收集风险信息：收集供应链内部和外部的相关信息，包括历史数据、市场趋势、政策变化等，为风险识别提供全面的信息基础。</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2"/>
          <p:cNvSpPr/>
          <p:nvPr>
            <p:custDataLst>
              <p:tags r:id="rId9"/>
            </p:custDataLst>
          </p:nvPr>
        </p:nvSpPr>
        <p:spPr>
          <a:xfrm>
            <a:off x="2488636" y="2382555"/>
            <a:ext cx="777362" cy="777362"/>
          </a:xfrm>
          <a:prstGeom prst="ellipse">
            <a:avLst/>
          </a:prstGeom>
          <a:solidFill>
            <a:schemeClr val="accent1">
              <a:alpha val="100000"/>
            </a:schemeClr>
          </a:solidFill>
          <a:ln w="28575">
            <a:solidFill>
              <a:schemeClr val="accent1">
                <a:alpha val="100000"/>
              </a:schemeClr>
            </a:solidFill>
            <a:prstDash val="solid"/>
          </a:ln>
        </p:spPr>
      </p:sp>
      <p:sp>
        <p:nvSpPr>
          <p:cNvPr id="13" name="TextBox 13"/>
          <p:cNvSpPr txBox="1"/>
          <p:nvPr>
            <p:custDataLst>
              <p:tags r:id="rId10"/>
            </p:custDataLst>
          </p:nvPr>
        </p:nvSpPr>
        <p:spPr>
          <a:xfrm>
            <a:off x="2558706" y="2602743"/>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AutoShape 14"/>
          <p:cNvSpPr/>
          <p:nvPr>
            <p:custDataLst>
              <p:tags r:id="rId11"/>
            </p:custDataLst>
          </p:nvPr>
        </p:nvSpPr>
        <p:spPr>
          <a:xfrm>
            <a:off x="3825099" y="2742573"/>
            <a:ext cx="1514423" cy="3064619"/>
          </a:xfrm>
          <a:prstGeom prst="rect">
            <a:avLst/>
          </a:prstGeom>
          <a:solidFill>
            <a:schemeClr val="lt2">
              <a:alpha val="80000"/>
            </a:schemeClr>
          </a:solidFill>
        </p:spPr>
      </p:sp>
      <p:sp>
        <p:nvSpPr>
          <p:cNvPr id="15" name="AutoShape 15"/>
          <p:cNvSpPr/>
          <p:nvPr>
            <p:custDataLst>
              <p:tags r:id="rId12"/>
            </p:custDataLst>
          </p:nvPr>
        </p:nvSpPr>
        <p:spPr>
          <a:xfrm>
            <a:off x="3825099" y="1961084"/>
            <a:ext cx="1514423" cy="1514423"/>
          </a:xfrm>
          <a:prstGeom prst="ellipse">
            <a:avLst/>
          </a:prstGeom>
          <a:solidFill>
            <a:schemeClr val="lt2">
              <a:alpha val="80000"/>
            </a:schemeClr>
          </a:solidFill>
        </p:spPr>
      </p:sp>
      <p:sp>
        <p:nvSpPr>
          <p:cNvPr id="16" name="TextBox 16"/>
          <p:cNvSpPr txBox="1"/>
          <p:nvPr>
            <p:custDataLst>
              <p:tags r:id="rId13"/>
            </p:custDataLst>
          </p:nvPr>
        </p:nvSpPr>
        <p:spPr>
          <a:xfrm>
            <a:off x="3845419" y="3283724"/>
            <a:ext cx="1514475" cy="2185988"/>
          </a:xfrm>
          <a:prstGeom prst="rect">
            <a:avLst/>
          </a:prstGeom>
        </p:spPr>
        <p:txBody>
          <a:bodyPr vert="horz" wrap="square" lIns="92869" tIns="92869" rIns="42863" bIns="92869" rtlCol="0" anchor="t" anchorCtr="0">
            <a:noAutofit/>
          </a:bodyPr>
          <a:lstStyle/>
          <a:p>
            <a:pPr algn="l">
              <a:lnSpc>
                <a:spcPct val="140000"/>
              </a:lnSpc>
              <a:spcBef>
                <a:spcPct val="0"/>
              </a:spcBef>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进行风险分析和评估：对收集到的信息进行分析和评估，识别出可能对供应链造成影响的潜在风险。</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AutoShape 17"/>
          <p:cNvSpPr/>
          <p:nvPr>
            <p:custDataLst>
              <p:tags r:id="rId14"/>
            </p:custDataLst>
          </p:nvPr>
        </p:nvSpPr>
        <p:spPr>
          <a:xfrm>
            <a:off x="4186481" y="2382555"/>
            <a:ext cx="777362" cy="777362"/>
          </a:xfrm>
          <a:prstGeom prst="ellipse">
            <a:avLst/>
          </a:prstGeom>
          <a:solidFill>
            <a:schemeClr val="accent1">
              <a:alpha val="100000"/>
            </a:schemeClr>
          </a:solidFill>
        </p:spPr>
      </p:sp>
      <p:sp>
        <p:nvSpPr>
          <p:cNvPr id="18" name="TextBox 18"/>
          <p:cNvSpPr txBox="1"/>
          <p:nvPr>
            <p:custDataLst>
              <p:tags r:id="rId15"/>
            </p:custDataLst>
          </p:nvPr>
        </p:nvSpPr>
        <p:spPr>
          <a:xfrm>
            <a:off x="4256551" y="2602743"/>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AutoShape 19"/>
          <p:cNvSpPr/>
          <p:nvPr>
            <p:custDataLst>
              <p:tags r:id="rId16"/>
            </p:custDataLst>
          </p:nvPr>
        </p:nvSpPr>
        <p:spPr>
          <a:xfrm>
            <a:off x="5544376" y="2764516"/>
            <a:ext cx="1514423" cy="3064619"/>
          </a:xfrm>
          <a:prstGeom prst="rect">
            <a:avLst/>
          </a:prstGeom>
          <a:solidFill>
            <a:schemeClr val="lt2">
              <a:alpha val="80000"/>
            </a:schemeClr>
          </a:solidFill>
        </p:spPr>
      </p:sp>
      <p:sp>
        <p:nvSpPr>
          <p:cNvPr id="20" name="AutoShape 20"/>
          <p:cNvSpPr/>
          <p:nvPr>
            <p:custDataLst>
              <p:tags r:id="rId17"/>
            </p:custDataLst>
          </p:nvPr>
        </p:nvSpPr>
        <p:spPr>
          <a:xfrm>
            <a:off x="5544376" y="1983028"/>
            <a:ext cx="1514423" cy="1514423"/>
          </a:xfrm>
          <a:prstGeom prst="ellipse">
            <a:avLst/>
          </a:prstGeom>
          <a:solidFill>
            <a:schemeClr val="lt2">
              <a:alpha val="80000"/>
            </a:schemeClr>
          </a:solidFill>
        </p:spPr>
      </p:sp>
      <p:sp>
        <p:nvSpPr>
          <p:cNvPr id="21" name="TextBox 21"/>
          <p:cNvSpPr txBox="1"/>
          <p:nvPr>
            <p:custDataLst>
              <p:tags r:id="rId18"/>
            </p:custDataLst>
          </p:nvPr>
        </p:nvSpPr>
        <p:spPr>
          <a:xfrm>
            <a:off x="5563426" y="3284078"/>
            <a:ext cx="1514475" cy="2185988"/>
          </a:xfrm>
          <a:prstGeom prst="rect">
            <a:avLst/>
          </a:prstGeom>
        </p:spPr>
        <p:txBody>
          <a:bodyPr vert="horz" wrap="square" lIns="92869" tIns="92869" rIns="42863" bIns="92869" rtlCol="0" anchor="t" anchorCtr="0">
            <a:noAutofit/>
          </a:bodyPr>
          <a:lstStyle/>
          <a:p>
            <a:pPr algn="l">
              <a:lnSpc>
                <a:spcPct val="140000"/>
              </a:lnSpc>
              <a:spcBef>
                <a:spcPct val="0"/>
              </a:spcBef>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划分风险类型和影响程度：将识别出的风险按照类型和影响程度进行分类，以便后续的风险应对和管理。</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AutoShape 22"/>
          <p:cNvSpPr/>
          <p:nvPr>
            <p:custDataLst>
              <p:tags r:id="rId19"/>
            </p:custDataLst>
          </p:nvPr>
        </p:nvSpPr>
        <p:spPr>
          <a:xfrm>
            <a:off x="5905758" y="2404500"/>
            <a:ext cx="777362" cy="777362"/>
          </a:xfrm>
          <a:prstGeom prst="ellipse">
            <a:avLst/>
          </a:prstGeom>
          <a:solidFill>
            <a:schemeClr val="accent1">
              <a:alpha val="100000"/>
            </a:schemeClr>
          </a:solidFill>
        </p:spPr>
      </p:sp>
      <p:sp>
        <p:nvSpPr>
          <p:cNvPr id="23" name="TextBox 23"/>
          <p:cNvSpPr txBox="1"/>
          <p:nvPr>
            <p:custDataLst>
              <p:tags r:id="rId20"/>
            </p:custDataLst>
          </p:nvPr>
        </p:nvSpPr>
        <p:spPr>
          <a:xfrm>
            <a:off x="5975827" y="2624687"/>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4" name="AutoShape 24"/>
          <p:cNvSpPr/>
          <p:nvPr>
            <p:custDataLst>
              <p:tags r:id="rId21"/>
            </p:custDataLst>
          </p:nvPr>
        </p:nvSpPr>
        <p:spPr>
          <a:xfrm>
            <a:off x="7242220" y="2742573"/>
            <a:ext cx="1514423" cy="3064619"/>
          </a:xfrm>
          <a:prstGeom prst="rect">
            <a:avLst/>
          </a:prstGeom>
          <a:solidFill>
            <a:schemeClr val="lt2">
              <a:alpha val="80000"/>
            </a:schemeClr>
          </a:solidFill>
        </p:spPr>
      </p:sp>
      <p:sp>
        <p:nvSpPr>
          <p:cNvPr id="25" name="AutoShape 25"/>
          <p:cNvSpPr/>
          <p:nvPr>
            <p:custDataLst>
              <p:tags r:id="rId22"/>
            </p:custDataLst>
          </p:nvPr>
        </p:nvSpPr>
        <p:spPr>
          <a:xfrm>
            <a:off x="7242220" y="1961084"/>
            <a:ext cx="1514423" cy="1514423"/>
          </a:xfrm>
          <a:prstGeom prst="ellipse">
            <a:avLst/>
          </a:prstGeom>
          <a:solidFill>
            <a:schemeClr val="lt2">
              <a:alpha val="80000"/>
            </a:schemeClr>
          </a:solidFill>
        </p:spPr>
      </p:sp>
      <p:sp>
        <p:nvSpPr>
          <p:cNvPr id="26" name="TextBox 26"/>
          <p:cNvSpPr txBox="1"/>
          <p:nvPr>
            <p:custDataLst>
              <p:tags r:id="rId23"/>
            </p:custDataLst>
          </p:nvPr>
        </p:nvSpPr>
        <p:spPr>
          <a:xfrm>
            <a:off x="7186295" y="3284220"/>
            <a:ext cx="1574800" cy="2186305"/>
          </a:xfrm>
          <a:prstGeom prst="rect">
            <a:avLst/>
          </a:prstGeom>
        </p:spPr>
        <p:txBody>
          <a:bodyPr vert="horz" wrap="square" lIns="92869" tIns="92869" rIns="42863" bIns="92869" rtlCol="0" anchor="t" anchorCtr="0">
            <a:noAutofit/>
          </a:bodyPr>
          <a:lstStyle/>
          <a:p>
            <a:pPr algn="l">
              <a:lnSpc>
                <a:spcPct val="140000"/>
              </a:lnSpc>
              <a:spcBef>
                <a:spcPct val="0"/>
              </a:spcBef>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制定风险应对策略：根据识别出的风险类型和影响程度，制定相应的风险应对策略，包括风险规避、风险降低、风险转移和风险接受等。</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7" name="AutoShape 27"/>
          <p:cNvSpPr/>
          <p:nvPr>
            <p:custDataLst>
              <p:tags r:id="rId24"/>
            </p:custDataLst>
          </p:nvPr>
        </p:nvSpPr>
        <p:spPr>
          <a:xfrm>
            <a:off x="7603603" y="2382555"/>
            <a:ext cx="777362" cy="777362"/>
          </a:xfrm>
          <a:prstGeom prst="ellipse">
            <a:avLst/>
          </a:prstGeom>
          <a:solidFill>
            <a:schemeClr val="accent1">
              <a:alpha val="100000"/>
            </a:schemeClr>
          </a:solidFill>
        </p:spPr>
      </p:sp>
      <p:sp>
        <p:nvSpPr>
          <p:cNvPr id="28" name="TextBox 28"/>
          <p:cNvSpPr txBox="1"/>
          <p:nvPr>
            <p:custDataLst>
              <p:tags r:id="rId25"/>
            </p:custDataLst>
          </p:nvPr>
        </p:nvSpPr>
        <p:spPr>
          <a:xfrm>
            <a:off x="7673672" y="2602743"/>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05</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9" name="TextBox 29"/>
          <p:cNvSpPr txBox="1"/>
          <p:nvPr/>
        </p:nvSpPr>
        <p:spPr>
          <a:xfrm>
            <a:off x="291581" y="6070600"/>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nvSpPr>
        <p:spPr>
          <a:xfrm>
            <a:off x="683568" y="188640"/>
            <a:ext cx="4572000" cy="563488"/>
          </a:xfrm>
          <a:prstGeom prst="rect">
            <a:avLst/>
          </a:prstGeom>
          <a:noFill/>
        </p:spPr>
        <p:txBody>
          <a:bodyPr wrap="square">
            <a:spAutoFit/>
          </a:bodyPr>
          <a:lstStyle/>
          <a:p>
            <a:pPr>
              <a:lnSpc>
                <a:spcPct val="120000"/>
              </a:lnSpc>
            </a:pPr>
            <a:r>
              <a:rPr lang="en-US" altLang="zh-CN" sz="2800" dirty="0" err="1">
                <a:ea typeface="微软雅黑" panose="020B0503020204020204" pitchFamily="34" charset="-122"/>
              </a:rPr>
              <a:t>供应链风险的识别步骤</a:t>
            </a:r>
            <a:endParaRPr lang="en-US" altLang="zh-CN" sz="2800" dirty="0">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355783" y="1988503"/>
            <a:ext cx="4033838" cy="3378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供应链风险管理与评估</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供应链风险管理概念</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供应链风险评估</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风险评估报告</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提高评估效果</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任务三</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供应链风险管理基本组成结构</a:t>
            </a:r>
            <a:endParaRPr lang="zh-CN" altLang="en-US" sz="2800" dirty="0">
              <a:ea typeface="微软雅黑" panose="020B0503020204020204" pitchFamily="34" charset="-122"/>
              <a:sym typeface="+mn-ea"/>
            </a:endParaRPr>
          </a:p>
        </p:txBody>
      </p:sp>
      <p:sp>
        <p:nvSpPr>
          <p:cNvPr id="2" name="AutoShape 4"/>
          <p:cNvSpPr/>
          <p:nvPr/>
        </p:nvSpPr>
        <p:spPr>
          <a:xfrm>
            <a:off x="1077254" y="2481284"/>
            <a:ext cx="1514423" cy="3566241"/>
          </a:xfrm>
          <a:prstGeom prst="rect">
            <a:avLst/>
          </a:prstGeom>
          <a:solidFill>
            <a:schemeClr val="lt2">
              <a:alpha val="80000"/>
            </a:schemeClr>
          </a:solidFill>
        </p:spPr>
        <p:txBody>
          <a:bodyPr/>
          <a:lstStyle/>
          <a:p>
            <a:endParaRPr lang="zh-CN" altLang="en-US" sz="1800"/>
          </a:p>
        </p:txBody>
      </p:sp>
      <p:sp>
        <p:nvSpPr>
          <p:cNvPr id="3" name="AutoShape 5"/>
          <p:cNvSpPr/>
          <p:nvPr/>
        </p:nvSpPr>
        <p:spPr>
          <a:xfrm>
            <a:off x="1077254" y="1699796"/>
            <a:ext cx="1514423" cy="1514423"/>
          </a:xfrm>
          <a:prstGeom prst="ellipse">
            <a:avLst/>
          </a:prstGeom>
          <a:solidFill>
            <a:schemeClr val="lt2">
              <a:alpha val="80000"/>
            </a:schemeClr>
          </a:solidFill>
        </p:spPr>
        <p:txBody>
          <a:bodyPr/>
          <a:lstStyle/>
          <a:p>
            <a:endParaRPr lang="zh-CN" altLang="en-US" sz="1800"/>
          </a:p>
        </p:txBody>
      </p:sp>
      <p:sp>
        <p:nvSpPr>
          <p:cNvPr id="4" name="TextBox 6"/>
          <p:cNvSpPr txBox="1"/>
          <p:nvPr/>
        </p:nvSpPr>
        <p:spPr>
          <a:xfrm>
            <a:off x="1077254" y="3135466"/>
            <a:ext cx="1514475" cy="2917666"/>
          </a:xfrm>
          <a:prstGeom prst="rect">
            <a:avLst/>
          </a:prstGeom>
        </p:spPr>
        <p:txBody>
          <a:bodyPr vert="horz" wrap="square" lIns="92869" tIns="92869" rIns="42863" bIns="92869" rtlCol="0" anchor="t" anchorCtr="0">
            <a:noAutofit/>
          </a:bodyPr>
          <a:lstStyle/>
          <a:p>
            <a:pPr algn="ctr">
              <a:lnSpc>
                <a:spcPct val="140000"/>
              </a:lnSpc>
              <a:spcBef>
                <a:spcPct val="0"/>
              </a:spcBef>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风险来源：供应链风险来源识别和管理是风险管理第一步，包括供应商问题、物流问题、市场需求变化、政治和经济因素、自然灾害等</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AutoShape 7"/>
          <p:cNvSpPr/>
          <p:nvPr/>
        </p:nvSpPr>
        <p:spPr>
          <a:xfrm>
            <a:off x="1438637" y="2121268"/>
            <a:ext cx="777362" cy="777362"/>
          </a:xfrm>
          <a:prstGeom prst="ellipse">
            <a:avLst/>
          </a:prstGeom>
          <a:solidFill>
            <a:schemeClr val="accent1">
              <a:alpha val="100000"/>
            </a:schemeClr>
          </a:solidFill>
        </p:spPr>
      </p:sp>
      <p:sp>
        <p:nvSpPr>
          <p:cNvPr id="6" name="TextBox 8"/>
          <p:cNvSpPr txBox="1"/>
          <p:nvPr/>
        </p:nvSpPr>
        <p:spPr>
          <a:xfrm>
            <a:off x="1508706" y="2341455"/>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AutoShape 9"/>
          <p:cNvSpPr/>
          <p:nvPr/>
        </p:nvSpPr>
        <p:spPr>
          <a:xfrm>
            <a:off x="2773049" y="2486891"/>
            <a:ext cx="1514423" cy="3566241"/>
          </a:xfrm>
          <a:prstGeom prst="rect">
            <a:avLst/>
          </a:prstGeom>
          <a:solidFill>
            <a:schemeClr val="lt2">
              <a:alpha val="80000"/>
            </a:schemeClr>
          </a:solidFill>
        </p:spPr>
        <p:txBody>
          <a:bodyPr/>
          <a:lstStyle/>
          <a:p>
            <a:endParaRPr lang="zh-CN" altLang="en-US" sz="1800"/>
          </a:p>
        </p:txBody>
      </p:sp>
      <p:sp>
        <p:nvSpPr>
          <p:cNvPr id="8" name="AutoShape 10"/>
          <p:cNvSpPr/>
          <p:nvPr/>
        </p:nvSpPr>
        <p:spPr>
          <a:xfrm>
            <a:off x="2773049" y="1705402"/>
            <a:ext cx="1514423" cy="1514423"/>
          </a:xfrm>
          <a:prstGeom prst="ellipse">
            <a:avLst/>
          </a:prstGeom>
          <a:solidFill>
            <a:schemeClr val="lt2">
              <a:alpha val="80000"/>
            </a:schemeClr>
          </a:solidFill>
        </p:spPr>
      </p:sp>
      <p:sp>
        <p:nvSpPr>
          <p:cNvPr id="9" name="TextBox 11"/>
          <p:cNvSpPr txBox="1"/>
          <p:nvPr/>
        </p:nvSpPr>
        <p:spPr>
          <a:xfrm>
            <a:off x="2773049" y="3141072"/>
            <a:ext cx="1514475" cy="2185988"/>
          </a:xfrm>
          <a:prstGeom prst="rect">
            <a:avLst/>
          </a:prstGeom>
        </p:spPr>
        <p:txBody>
          <a:bodyPr vert="horz" wrap="square" lIns="92869" tIns="92869" rIns="42863" bIns="92869" rtlCol="0" anchor="t" anchorCtr="0">
            <a:noAutofit/>
          </a:bodyPr>
          <a:lstStyle/>
          <a:p>
            <a:pPr algn="ctr">
              <a:lnSpc>
                <a:spcPct val="140000"/>
              </a:lnSpc>
              <a:spcBef>
                <a:spcPct val="0"/>
              </a:spcBef>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风险影响：风险影响是指供应链风险事件发生后可能带来的负面影响和后果，包括产品短缺、延迟交货、成本增加、客户满意度下降等。</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AutoShape 12"/>
          <p:cNvSpPr/>
          <p:nvPr/>
        </p:nvSpPr>
        <p:spPr>
          <a:xfrm>
            <a:off x="3134431" y="2126873"/>
            <a:ext cx="777362" cy="777362"/>
          </a:xfrm>
          <a:prstGeom prst="ellipse">
            <a:avLst/>
          </a:prstGeom>
          <a:solidFill>
            <a:schemeClr val="accent1">
              <a:alpha val="100000"/>
            </a:schemeClr>
          </a:solidFill>
          <a:ln w="28575">
            <a:solidFill>
              <a:schemeClr val="accent1">
                <a:alpha val="100000"/>
              </a:schemeClr>
            </a:solidFill>
            <a:prstDash val="solid"/>
          </a:ln>
        </p:spPr>
      </p:sp>
      <p:sp>
        <p:nvSpPr>
          <p:cNvPr id="11" name="TextBox 13"/>
          <p:cNvSpPr txBox="1"/>
          <p:nvPr/>
        </p:nvSpPr>
        <p:spPr>
          <a:xfrm>
            <a:off x="3204501" y="2347061"/>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4"/>
          <p:cNvSpPr/>
          <p:nvPr/>
        </p:nvSpPr>
        <p:spPr>
          <a:xfrm>
            <a:off x="4470894" y="2265260"/>
            <a:ext cx="1514423" cy="3782265"/>
          </a:xfrm>
          <a:prstGeom prst="rect">
            <a:avLst/>
          </a:prstGeom>
          <a:solidFill>
            <a:schemeClr val="lt2">
              <a:alpha val="80000"/>
            </a:schemeClr>
          </a:solidFill>
        </p:spPr>
        <p:txBody>
          <a:bodyPr/>
          <a:lstStyle/>
          <a:p>
            <a:endParaRPr lang="zh-CN" altLang="en-US" sz="1800"/>
          </a:p>
        </p:txBody>
      </p:sp>
      <p:sp>
        <p:nvSpPr>
          <p:cNvPr id="13" name="AutoShape 15"/>
          <p:cNvSpPr/>
          <p:nvPr/>
        </p:nvSpPr>
        <p:spPr>
          <a:xfrm>
            <a:off x="4470894" y="1705402"/>
            <a:ext cx="1514423" cy="1514423"/>
          </a:xfrm>
          <a:prstGeom prst="ellipse">
            <a:avLst/>
          </a:prstGeom>
          <a:solidFill>
            <a:schemeClr val="lt2">
              <a:alpha val="80000"/>
            </a:schemeClr>
          </a:solidFill>
        </p:spPr>
      </p:sp>
      <p:sp>
        <p:nvSpPr>
          <p:cNvPr id="14" name="TextBox 16"/>
          <p:cNvSpPr txBox="1"/>
          <p:nvPr/>
        </p:nvSpPr>
        <p:spPr>
          <a:xfrm>
            <a:off x="4422986" y="3114289"/>
            <a:ext cx="1631670" cy="3128084"/>
          </a:xfrm>
          <a:prstGeom prst="rect">
            <a:avLst/>
          </a:prstGeom>
        </p:spPr>
        <p:txBody>
          <a:bodyPr vert="horz" wrap="square" lIns="92869" tIns="92869" rIns="42863" bIns="92869" rtlCol="0" anchor="t" anchorCtr="0">
            <a:noAutofit/>
          </a:bodyPr>
          <a:lstStyle/>
          <a:p>
            <a:pPr algn="ctr">
              <a:lnSpc>
                <a:spcPct val="140000"/>
              </a:lnSpc>
              <a:spcBef>
                <a:spcPct val="0"/>
              </a:spcBef>
            </a:pP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风险驱动：风险驱动是指影响供应链风险发生和扩散的因素，包括企业对风险的认知和管理能力、供应链中的权力结构、契约约束的完善程度等。</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7"/>
          <p:cNvSpPr/>
          <p:nvPr/>
        </p:nvSpPr>
        <p:spPr>
          <a:xfrm>
            <a:off x="4832276" y="2126873"/>
            <a:ext cx="777362" cy="777362"/>
          </a:xfrm>
          <a:prstGeom prst="ellipse">
            <a:avLst/>
          </a:prstGeom>
          <a:solidFill>
            <a:schemeClr val="accent1">
              <a:alpha val="100000"/>
            </a:schemeClr>
          </a:solidFill>
        </p:spPr>
      </p:sp>
      <p:sp>
        <p:nvSpPr>
          <p:cNvPr id="16" name="TextBox 18"/>
          <p:cNvSpPr txBox="1"/>
          <p:nvPr/>
        </p:nvSpPr>
        <p:spPr>
          <a:xfrm>
            <a:off x="4902346" y="2347061"/>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AutoShape 19"/>
          <p:cNvSpPr/>
          <p:nvPr/>
        </p:nvSpPr>
        <p:spPr>
          <a:xfrm>
            <a:off x="6190171" y="2508834"/>
            <a:ext cx="1514423" cy="3544298"/>
          </a:xfrm>
          <a:prstGeom prst="rect">
            <a:avLst/>
          </a:prstGeom>
          <a:solidFill>
            <a:schemeClr val="lt2">
              <a:alpha val="80000"/>
            </a:schemeClr>
          </a:solidFill>
        </p:spPr>
        <p:txBody>
          <a:bodyPr/>
          <a:lstStyle/>
          <a:p>
            <a:endParaRPr lang="zh-CN" altLang="en-US" sz="1800"/>
          </a:p>
        </p:txBody>
      </p:sp>
      <p:sp>
        <p:nvSpPr>
          <p:cNvPr id="18" name="AutoShape 20"/>
          <p:cNvSpPr/>
          <p:nvPr/>
        </p:nvSpPr>
        <p:spPr>
          <a:xfrm>
            <a:off x="6190171" y="1727346"/>
            <a:ext cx="1514423" cy="1514423"/>
          </a:xfrm>
          <a:prstGeom prst="ellipse">
            <a:avLst/>
          </a:prstGeom>
          <a:solidFill>
            <a:schemeClr val="lt2">
              <a:alpha val="80000"/>
            </a:schemeClr>
          </a:solidFill>
        </p:spPr>
      </p:sp>
      <p:sp>
        <p:nvSpPr>
          <p:cNvPr id="19" name="TextBox 21"/>
          <p:cNvSpPr txBox="1"/>
          <p:nvPr/>
        </p:nvSpPr>
        <p:spPr>
          <a:xfrm>
            <a:off x="6190171" y="3163016"/>
            <a:ext cx="1514475" cy="2185988"/>
          </a:xfrm>
          <a:prstGeom prst="rect">
            <a:avLst/>
          </a:prstGeom>
        </p:spPr>
        <p:txBody>
          <a:bodyPr vert="horz" wrap="square" lIns="92869" tIns="92869" rIns="42863" bIns="92869" rtlCol="0" anchor="t" anchorCtr="0">
            <a:noAutofit/>
          </a:bodyPr>
          <a:lstStyle/>
          <a:p>
            <a:pPr algn="ctr">
              <a:lnSpc>
                <a:spcPct val="140000"/>
              </a:lnSpc>
              <a:spcBef>
                <a:spcPct val="0"/>
              </a:spcBef>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缓解战略：风险缓解战略是指企业为降低供应链风险而采取的措施和方法，包括供应商多元化、库存优化、需求预测、质量控制、物流优化等。</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AutoShape 22"/>
          <p:cNvSpPr/>
          <p:nvPr/>
        </p:nvSpPr>
        <p:spPr>
          <a:xfrm>
            <a:off x="6551553" y="2148818"/>
            <a:ext cx="777362" cy="777362"/>
          </a:xfrm>
          <a:prstGeom prst="ellipse">
            <a:avLst/>
          </a:prstGeom>
          <a:solidFill>
            <a:schemeClr val="accent1">
              <a:alpha val="100000"/>
            </a:schemeClr>
          </a:solidFill>
        </p:spPr>
      </p:sp>
      <p:sp>
        <p:nvSpPr>
          <p:cNvPr id="21" name="TextBox 23"/>
          <p:cNvSpPr txBox="1"/>
          <p:nvPr/>
        </p:nvSpPr>
        <p:spPr>
          <a:xfrm>
            <a:off x="6621622" y="2369005"/>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211960" y="1739595"/>
            <a:ext cx="4033838" cy="3378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认识供应链风险</a:t>
            </a:r>
            <a:endParaRPr kumimoji="0" lang="en-US"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dirty="0">
                <a:latin typeface="幼圆" panose="02010509060101010101" pitchFamily="49" charset="-122"/>
                <a:ea typeface="幼圆" panose="02010509060101010101" pitchFamily="49" charset="-122"/>
              </a:rPr>
              <a:t>风险的定义</a:t>
            </a:r>
            <a:endParaRPr kumimoji="1" lang="en-US" altLang="zh-CN" sz="2000" dirty="0">
              <a:latin typeface="幼圆" panose="02010509060101010101" pitchFamily="49" charset="-122"/>
              <a:ea typeface="幼圆" panose="02010509060101010101" pitchFamily="49" charset="-122"/>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dirty="0">
                <a:latin typeface="幼圆" panose="02010509060101010101" pitchFamily="49" charset="-122"/>
                <a:ea typeface="幼圆" panose="02010509060101010101" pitchFamily="49" charset="-122"/>
              </a:rPr>
              <a:t>供应链风险的概念</a:t>
            </a:r>
            <a:endParaRPr kumimoji="1" lang="en-US" altLang="zh-CN" sz="2000" dirty="0">
              <a:latin typeface="幼圆" panose="02010509060101010101" pitchFamily="49" charset="-122"/>
              <a:ea typeface="幼圆" panose="02010509060101010101" pitchFamily="49" charset="-122"/>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dirty="0">
                <a:latin typeface="幼圆" panose="02010509060101010101" pitchFamily="49" charset="-122"/>
                <a:ea typeface="幼圆" panose="02010509060101010101" pitchFamily="49" charset="-122"/>
              </a:rPr>
              <a:t>供应链风险的影响</a:t>
            </a:r>
            <a:endParaRPr kumimoji="1" lang="en-US" altLang="zh-CN" sz="2000" dirty="0">
              <a:latin typeface="幼圆" panose="02010509060101010101" pitchFamily="49" charset="-122"/>
              <a:ea typeface="幼圆" panose="02010509060101010101" pitchFamily="49" charset="-122"/>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供应链风险应对策略</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任务一</a:t>
            </a:r>
            <a:endParaRPr lang="en-US" altLang="zh-CN"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12342" r="12342"/>
          <a:stretch>
            <a:fillRect/>
          </a:stretch>
        </p:blipFill>
        <p:spPr>
          <a:xfrm>
            <a:off x="4652811" y="1972631"/>
            <a:ext cx="3929026" cy="3477791"/>
          </a:xfrm>
          <a:prstGeom prst="rect">
            <a:avLst/>
          </a:prstGeom>
        </p:spPr>
      </p:pic>
      <p:sp>
        <p:nvSpPr>
          <p:cNvPr id="5" name="TextBox 5"/>
          <p:cNvSpPr txBox="1"/>
          <p:nvPr>
            <p:custDataLst>
              <p:tags r:id="rId2"/>
            </p:custDataLst>
          </p:nvPr>
        </p:nvSpPr>
        <p:spPr>
          <a:xfrm>
            <a:off x="1111955" y="2318159"/>
            <a:ext cx="3540856" cy="685800"/>
          </a:xfrm>
          <a:prstGeom prst="rect">
            <a:avLst/>
          </a:prstGeom>
        </p:spPr>
        <p:txBody>
          <a:bodyPr vert="horz" wrap="square" lIns="92869" tIns="92869" rIns="42863" bIns="92869"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供应商是供应链的重要组成部分，其稳定性和可靠性直接影响到整个供应链的运行</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1111955" y="1885242"/>
            <a:ext cx="3164681" cy="554030"/>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供应商评估与管理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1111955" y="3641980"/>
            <a:ext cx="3540856" cy="685800"/>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物流与运输是供应链中的关键环节，其安全性直接影响到产品的质量和交货期。</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1111955" y="3194588"/>
            <a:ext cx="3164681" cy="552657"/>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物流与运输安全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1111955" y="4890077"/>
            <a:ext cx="3540856" cy="685800"/>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库存风险是供应链风险的重要组成部分，包括库存积压、缺货等风险。</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1111955" y="4457161"/>
            <a:ext cx="3164681" cy="562090"/>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库存风险管理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8"/>
            </p:custDataLst>
          </p:nvPr>
        </p:nvSpPr>
        <p:spPr>
          <a:xfrm>
            <a:off x="406678" y="2122060"/>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9"/>
            </p:custDataLst>
          </p:nvPr>
        </p:nvSpPr>
        <p:spPr>
          <a:xfrm>
            <a:off x="406678" y="3425992"/>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0"/>
            </p:custDataLst>
          </p:nvPr>
        </p:nvSpPr>
        <p:spPr>
          <a:xfrm>
            <a:off x="406678" y="4716953"/>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custDataLst>
              <p:tags r:id="rId11"/>
            </p:custDataLst>
          </p:nvPr>
        </p:nvSpPr>
        <p:spPr>
          <a:xfrm>
            <a:off x="485804" y="2055699"/>
            <a:ext cx="478972" cy="478972"/>
          </a:xfrm>
          <a:prstGeom prst="rect">
            <a:avLst/>
          </a:prstGeom>
          <a:noFill/>
          <a:ln w="19050">
            <a:solidFill>
              <a:schemeClr val="accent1">
                <a:alpha val="100000"/>
              </a:schemeClr>
            </a:solidFill>
            <a:prstDash val="solid"/>
          </a:ln>
        </p:spPr>
      </p:sp>
      <p:sp>
        <p:nvSpPr>
          <p:cNvPr id="16" name="AutoShape 16"/>
          <p:cNvSpPr/>
          <p:nvPr>
            <p:custDataLst>
              <p:tags r:id="rId12"/>
            </p:custDataLst>
          </p:nvPr>
        </p:nvSpPr>
        <p:spPr>
          <a:xfrm>
            <a:off x="485804" y="3353146"/>
            <a:ext cx="478972" cy="478972"/>
          </a:xfrm>
          <a:prstGeom prst="rect">
            <a:avLst/>
          </a:prstGeom>
          <a:noFill/>
          <a:ln w="19050">
            <a:solidFill>
              <a:schemeClr val="accent1">
                <a:alpha val="100000"/>
              </a:schemeClr>
            </a:solidFill>
            <a:prstDash val="solid"/>
          </a:ln>
        </p:spPr>
      </p:sp>
      <p:sp>
        <p:nvSpPr>
          <p:cNvPr id="17" name="AutoShape 17"/>
          <p:cNvSpPr/>
          <p:nvPr>
            <p:custDataLst>
              <p:tags r:id="rId13"/>
            </p:custDataLst>
          </p:nvPr>
        </p:nvSpPr>
        <p:spPr>
          <a:xfrm>
            <a:off x="485804" y="4650592"/>
            <a:ext cx="478972" cy="478972"/>
          </a:xfrm>
          <a:prstGeom prst="rect">
            <a:avLst/>
          </a:prstGeom>
          <a:noFill/>
          <a:ln w="19050">
            <a:solidFill>
              <a:schemeClr val="accent1">
                <a:alpha val="100000"/>
              </a:schemeClr>
            </a:solidFill>
            <a:prstDash val="solid"/>
          </a:ln>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4"/>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供应链风险管理的</a:t>
            </a:r>
            <a:r>
              <a:rPr lang="zh-CN" altLang="en-US" sz="2800" dirty="0">
                <a:ea typeface="微软雅黑" panose="020B0503020204020204" pitchFamily="34" charset="-122"/>
                <a:sym typeface="+mn-ea"/>
              </a:rPr>
              <a:t>内容</a:t>
            </a:r>
            <a:endParaRPr lang="zh-CN" altLang="en-US" sz="2800" dirty="0">
              <a:ea typeface="微软雅黑" panose="020B0503020204020204" pitchFamily="34" charset="-122"/>
              <a:sym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5"/>
          <p:cNvSpPr/>
          <p:nvPr/>
        </p:nvSpPr>
        <p:spPr>
          <a:xfrm>
            <a:off x="880067" y="3590487"/>
            <a:ext cx="1982439" cy="435512"/>
          </a:xfrm>
          <a:prstGeom prst="roundRect">
            <a:avLst>
              <a:gd name="adj" fmla="val 16667"/>
            </a:avLst>
          </a:prstGeom>
          <a:solidFill>
            <a:schemeClr val="accent1">
              <a:alpha val="100000"/>
            </a:schemeClr>
          </a:solidFill>
        </p:spPr>
      </p:sp>
      <p:pic>
        <p:nvPicPr>
          <p:cNvPr id="6" name="Picture 6"/>
          <p:cNvPicPr>
            <a:picLocks noChangeAspect="1"/>
          </p:cNvPicPr>
          <p:nvPr/>
        </p:nvPicPr>
        <p:blipFill>
          <a:blip r:embed="rId1"/>
          <a:srcRect t="700" b="700"/>
          <a:stretch>
            <a:fillRect/>
          </a:stretch>
        </p:blipFill>
        <p:spPr>
          <a:xfrm>
            <a:off x="876675" y="1921766"/>
            <a:ext cx="1989224" cy="1471043"/>
          </a:xfrm>
          <a:prstGeom prst="rect">
            <a:avLst/>
          </a:prstGeom>
        </p:spPr>
      </p:pic>
      <p:sp>
        <p:nvSpPr>
          <p:cNvPr id="7" name="TextBox 7"/>
          <p:cNvSpPr txBox="1"/>
          <p:nvPr/>
        </p:nvSpPr>
        <p:spPr>
          <a:xfrm>
            <a:off x="924115" y="3624368"/>
            <a:ext cx="1894343" cy="367751"/>
          </a:xfrm>
          <a:prstGeom prst="rect">
            <a:avLst/>
          </a:prstGeom>
        </p:spPr>
        <p:txBody>
          <a:bodyPr vert="horz" wrap="square" lIns="49506" tIns="24789" rIns="49506" bIns="24789" rtlCol="0" anchor="ctr" anchorCtr="0">
            <a:noAutofit/>
          </a:bodyPr>
          <a:lstStyle/>
          <a:p>
            <a:pPr algn="ctr">
              <a:lnSpc>
                <a:spcPct val="120000"/>
              </a:lnSpc>
            </a:pPr>
            <a:r>
              <a:rPr lang="en-US" sz="1500" b="1">
                <a:solidFill>
                  <a:srgbClr val="FFFFFE">
                    <a:alpha val="100000"/>
                  </a:srgbClr>
                </a:solidFill>
                <a:latin typeface="微软雅黑" panose="020B0503020204020204" pitchFamily="34" charset="-122"/>
                <a:ea typeface="微软雅黑" panose="020B0503020204020204" pitchFamily="34" charset="-122"/>
                <a:cs typeface="微软雅黑" panose="020B0503020204020204" pitchFamily="34" charset="-122"/>
              </a:rPr>
              <a:t>需求预测与计划</a:t>
            </a:r>
            <a:endParaRPr lang="en-US" sz="1500" b="1">
              <a:solidFill>
                <a:srgbClr val="FFFFFE">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929970" y="4194246"/>
            <a:ext cx="1882634" cy="933920"/>
          </a:xfrm>
          <a:prstGeom prst="rect">
            <a:avLst/>
          </a:prstGeom>
        </p:spPr>
        <p:txBody>
          <a:bodyPr vert="horz" wrap="square" lIns="49506" tIns="24789" rIns="49506" bIns="24789" rtlCol="0" anchor="t" anchorCtr="0">
            <a:noAutofit/>
          </a:bodyPr>
          <a:lstStyle/>
          <a:p>
            <a:pPr algn="ct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准确的需求预测和计划是降低供应链风险的重要手段</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9" name="Picture 9"/>
          <p:cNvPicPr>
            <a:picLocks noChangeAspect="1"/>
          </p:cNvPicPr>
          <p:nvPr/>
        </p:nvPicPr>
        <p:blipFill>
          <a:blip r:embed="rId2"/>
          <a:srcRect l="4925" r="4925"/>
          <a:stretch>
            <a:fillRect/>
          </a:stretch>
        </p:blipFill>
        <p:spPr>
          <a:xfrm>
            <a:off x="3569167" y="1921766"/>
            <a:ext cx="1989224" cy="1471043"/>
          </a:xfrm>
          <a:prstGeom prst="rect">
            <a:avLst/>
          </a:prstGeom>
        </p:spPr>
      </p:pic>
      <p:sp>
        <p:nvSpPr>
          <p:cNvPr id="10" name="TextBox 10"/>
          <p:cNvSpPr txBox="1"/>
          <p:nvPr/>
        </p:nvSpPr>
        <p:spPr>
          <a:xfrm>
            <a:off x="3622462" y="4202421"/>
            <a:ext cx="1882634" cy="933920"/>
          </a:xfrm>
          <a:prstGeom prst="rect">
            <a:avLst/>
          </a:prstGeom>
        </p:spPr>
        <p:txBody>
          <a:bodyPr vert="horz" wrap="square" lIns="49506" tIns="24789" rIns="49506" bIns="24789" rtlCol="0" anchor="t" anchorCtr="0">
            <a:noAutofit/>
          </a:bodyPr>
          <a:lstStyle/>
          <a:p>
            <a:pPr lvl="0" algn="ctr">
              <a:lnSpc>
                <a:spcPct val="140000"/>
              </a:lnSpc>
              <a:buClrTx/>
              <a:buSzTx/>
              <a:buFontTx/>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产品质量是供应链风险控制的核心。</a:t>
            </a:r>
            <a:endPar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1" name="AutoShape 11"/>
          <p:cNvSpPr/>
          <p:nvPr/>
        </p:nvSpPr>
        <p:spPr>
          <a:xfrm>
            <a:off x="3572560" y="3590487"/>
            <a:ext cx="1982439" cy="435512"/>
          </a:xfrm>
          <a:prstGeom prst="roundRect">
            <a:avLst>
              <a:gd name="adj" fmla="val 16667"/>
            </a:avLst>
          </a:prstGeom>
          <a:solidFill>
            <a:schemeClr val="accent1">
              <a:alpha val="100000"/>
            </a:schemeClr>
          </a:solidFill>
        </p:spPr>
      </p:sp>
      <p:sp>
        <p:nvSpPr>
          <p:cNvPr id="12" name="TextBox 12"/>
          <p:cNvSpPr txBox="1"/>
          <p:nvPr/>
        </p:nvSpPr>
        <p:spPr>
          <a:xfrm>
            <a:off x="3616608" y="3624368"/>
            <a:ext cx="1894343" cy="367751"/>
          </a:xfrm>
          <a:prstGeom prst="rect">
            <a:avLst/>
          </a:prstGeom>
        </p:spPr>
        <p:txBody>
          <a:bodyPr vert="horz" wrap="square" lIns="49506" tIns="24789" rIns="49506" bIns="24789" rtlCol="0" anchor="ctr" anchorCtr="0">
            <a:noAutofit/>
          </a:bodyPr>
          <a:lstStyle/>
          <a:p>
            <a:pPr algn="ctr">
              <a:lnSpc>
                <a:spcPct val="120000"/>
              </a:lnSpc>
            </a:pPr>
            <a:r>
              <a:rPr lang="en-US" sz="1500" b="1">
                <a:solidFill>
                  <a:srgbClr val="FFFFFE">
                    <a:alpha val="100000"/>
                  </a:srgbClr>
                </a:solidFill>
                <a:latin typeface="微软雅黑" panose="020B0503020204020204" pitchFamily="34" charset="-122"/>
                <a:ea typeface="微软雅黑" panose="020B0503020204020204" pitchFamily="34" charset="-122"/>
                <a:cs typeface="微软雅黑" panose="020B0503020204020204" pitchFamily="34" charset="-122"/>
              </a:rPr>
              <a:t>质量控制与检测</a:t>
            </a:r>
            <a:endParaRPr lang="en-US" sz="1500" b="1">
              <a:solidFill>
                <a:srgbClr val="FFFFFE">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3" name="Picture 13"/>
          <p:cNvPicPr>
            <a:picLocks noChangeAspect="1"/>
          </p:cNvPicPr>
          <p:nvPr/>
        </p:nvPicPr>
        <p:blipFill>
          <a:blip r:embed="rId3"/>
          <a:srcRect l="4936" r="4936"/>
          <a:stretch>
            <a:fillRect/>
          </a:stretch>
        </p:blipFill>
        <p:spPr>
          <a:xfrm>
            <a:off x="6269881" y="1921766"/>
            <a:ext cx="1989224" cy="1471043"/>
          </a:xfrm>
          <a:prstGeom prst="rect">
            <a:avLst/>
          </a:prstGeom>
        </p:spPr>
      </p:pic>
      <p:sp>
        <p:nvSpPr>
          <p:cNvPr id="14" name="TextBox 14"/>
          <p:cNvSpPr txBox="1"/>
          <p:nvPr/>
        </p:nvSpPr>
        <p:spPr>
          <a:xfrm>
            <a:off x="6323330" y="4202430"/>
            <a:ext cx="2033270" cy="934085"/>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企业应遵守国内外相关的法律法规和标准要求，确保供应链活动的合规性。</a:t>
            </a:r>
            <a:endPar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5" name="AutoShape 15"/>
          <p:cNvSpPr/>
          <p:nvPr/>
        </p:nvSpPr>
        <p:spPr>
          <a:xfrm>
            <a:off x="6273272" y="3590487"/>
            <a:ext cx="1982439" cy="435512"/>
          </a:xfrm>
          <a:prstGeom prst="roundRect">
            <a:avLst>
              <a:gd name="adj" fmla="val 16667"/>
            </a:avLst>
          </a:prstGeom>
          <a:solidFill>
            <a:schemeClr val="accent1">
              <a:alpha val="100000"/>
            </a:schemeClr>
          </a:solidFill>
        </p:spPr>
      </p:sp>
      <p:sp>
        <p:nvSpPr>
          <p:cNvPr id="16" name="TextBox 16"/>
          <p:cNvSpPr txBox="1"/>
          <p:nvPr/>
        </p:nvSpPr>
        <p:spPr>
          <a:xfrm>
            <a:off x="6317321" y="3624368"/>
            <a:ext cx="1894343" cy="367751"/>
          </a:xfrm>
          <a:prstGeom prst="rect">
            <a:avLst/>
          </a:prstGeom>
        </p:spPr>
        <p:txBody>
          <a:bodyPr vert="horz" wrap="square" lIns="49506" tIns="24789" rIns="49506" bIns="24789" rtlCol="0" anchor="ctr" anchorCtr="0">
            <a:noAutofit/>
          </a:bodyPr>
          <a:lstStyle/>
          <a:p>
            <a:pPr algn="ctr">
              <a:lnSpc>
                <a:spcPct val="120000"/>
              </a:lnSpc>
            </a:pPr>
            <a:r>
              <a:rPr lang="en-US" sz="1500" b="1">
                <a:solidFill>
                  <a:srgbClr val="FFFFFE">
                    <a:alpha val="100000"/>
                  </a:srgbClr>
                </a:solidFill>
                <a:latin typeface="微软雅黑" panose="020B0503020204020204" pitchFamily="34" charset="-122"/>
                <a:ea typeface="微软雅黑" panose="020B0503020204020204" pitchFamily="34" charset="-122"/>
                <a:cs typeface="微软雅黑" panose="020B0503020204020204" pitchFamily="34" charset="-122"/>
              </a:rPr>
              <a:t>法律法规遵守</a:t>
            </a:r>
            <a:endParaRPr lang="en-US" sz="1500" b="1">
              <a:solidFill>
                <a:srgbClr val="FFFFFE">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4"/>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供应链风险管理的</a:t>
            </a:r>
            <a:r>
              <a:rPr lang="zh-CN" altLang="en-US" sz="2800" dirty="0">
                <a:ea typeface="微软雅黑" panose="020B0503020204020204" pitchFamily="34" charset="-122"/>
                <a:sym typeface="+mn-ea"/>
              </a:rPr>
              <a:t>内容</a:t>
            </a:r>
            <a:endParaRPr lang="zh-CN" altLang="en-US" sz="2800" dirty="0">
              <a:ea typeface="微软雅黑" panose="020B0503020204020204" pitchFamily="34" charset="-122"/>
              <a:sym typeface="+mn-e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4676240" y="3029687"/>
            <a:ext cx="3789104" cy="2600366"/>
          </a:xfrm>
          <a:prstGeom prst="roundRect">
            <a:avLst>
              <a:gd name="adj" fmla="val 5952"/>
            </a:avLst>
          </a:prstGeom>
          <a:solidFill>
            <a:schemeClr val="lt2">
              <a:alpha val="80000"/>
            </a:schemeClr>
          </a:solidFill>
        </p:spPr>
      </p:sp>
      <p:sp>
        <p:nvSpPr>
          <p:cNvPr id="5" name="AutoShape 5"/>
          <p:cNvSpPr/>
          <p:nvPr>
            <p:custDataLst>
              <p:tags r:id="rId2"/>
            </p:custDataLst>
          </p:nvPr>
        </p:nvSpPr>
        <p:spPr>
          <a:xfrm>
            <a:off x="659753" y="3029687"/>
            <a:ext cx="3789104" cy="2600366"/>
          </a:xfrm>
          <a:prstGeom prst="roundRect">
            <a:avLst>
              <a:gd name="adj" fmla="val 5952"/>
            </a:avLst>
          </a:prstGeom>
          <a:solidFill>
            <a:schemeClr val="lt2">
              <a:alpha val="80000"/>
            </a:schemeClr>
          </a:solidFill>
        </p:spPr>
      </p:sp>
      <p:pic>
        <p:nvPicPr>
          <p:cNvPr id="6" name="Picture 6"/>
          <p:cNvPicPr>
            <a:picLocks noChangeAspect="1"/>
          </p:cNvPicPr>
          <p:nvPr>
            <p:custDataLst>
              <p:tags r:id="rId3"/>
            </p:custDataLst>
          </p:nvPr>
        </p:nvPicPr>
        <p:blipFill>
          <a:blip r:embed="rId4"/>
          <a:srcRect t="2837" b="2837"/>
          <a:stretch>
            <a:fillRect/>
          </a:stretch>
        </p:blipFill>
        <p:spPr>
          <a:xfrm>
            <a:off x="668355" y="1885950"/>
            <a:ext cx="3771900" cy="2371933"/>
          </a:xfrm>
          <a:prstGeom prst="rect">
            <a:avLst/>
          </a:prstGeom>
        </p:spPr>
      </p:pic>
      <p:sp>
        <p:nvSpPr>
          <p:cNvPr id="7" name="TextBox 7"/>
          <p:cNvSpPr txBox="1"/>
          <p:nvPr>
            <p:custDataLst>
              <p:tags r:id="rId5"/>
            </p:custDataLst>
          </p:nvPr>
        </p:nvSpPr>
        <p:spPr>
          <a:xfrm>
            <a:off x="1035304" y="4421301"/>
            <a:ext cx="3038003" cy="367751"/>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合同管理与执行</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6"/>
            </p:custDataLst>
          </p:nvPr>
        </p:nvSpPr>
        <p:spPr>
          <a:xfrm>
            <a:off x="826135" y="4895850"/>
            <a:ext cx="3753485" cy="618490"/>
          </a:xfrm>
          <a:prstGeom prst="rect">
            <a:avLst/>
          </a:prstGeom>
        </p:spPr>
        <p:txBody>
          <a:bodyPr vert="horz" wrap="square" lIns="49506" tIns="24789" rIns="49506" bIns="24789"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合同是供应链风险控制的重要依据</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9" name="Picture 9"/>
          <p:cNvPicPr>
            <a:picLocks noChangeAspect="1"/>
          </p:cNvPicPr>
          <p:nvPr>
            <p:custDataLst>
              <p:tags r:id="rId7"/>
            </p:custDataLst>
          </p:nvPr>
        </p:nvPicPr>
        <p:blipFill>
          <a:blip r:embed="rId8"/>
          <a:srcRect l="1366" r="1366"/>
          <a:stretch>
            <a:fillRect/>
          </a:stretch>
        </p:blipFill>
        <p:spPr>
          <a:xfrm>
            <a:off x="4684842" y="1885950"/>
            <a:ext cx="3771900" cy="2371933"/>
          </a:xfrm>
          <a:prstGeom prst="rect">
            <a:avLst/>
          </a:prstGeom>
        </p:spPr>
      </p:pic>
      <p:sp>
        <p:nvSpPr>
          <p:cNvPr id="10" name="TextBox 10"/>
          <p:cNvSpPr txBox="1"/>
          <p:nvPr>
            <p:custDataLst>
              <p:tags r:id="rId9"/>
            </p:custDataLst>
          </p:nvPr>
        </p:nvSpPr>
        <p:spPr>
          <a:xfrm>
            <a:off x="5051791" y="4426907"/>
            <a:ext cx="3038003" cy="367751"/>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信息技术保障</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10"/>
            </p:custDataLst>
          </p:nvPr>
        </p:nvSpPr>
        <p:spPr>
          <a:xfrm>
            <a:off x="5051791" y="4901340"/>
            <a:ext cx="3038003" cy="618364"/>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信息技术在供应链风险控制中发挥着重要作用。</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供应链风险管理的</a:t>
            </a:r>
            <a:r>
              <a:rPr lang="zh-CN" altLang="en-US" sz="2800" dirty="0">
                <a:ea typeface="微软雅黑" panose="020B0503020204020204" pitchFamily="34" charset="-122"/>
                <a:sym typeface="+mn-ea"/>
              </a:rPr>
              <a:t>内容</a:t>
            </a:r>
            <a:endParaRPr lang="zh-CN" altLang="en-US" sz="2800" dirty="0">
              <a:ea typeface="微软雅黑" panose="020B0503020204020204" pitchFamily="34" charset="-122"/>
              <a:sym typeface="+mn-e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供应链风险风险评估</a:t>
            </a:r>
            <a:endParaRPr lang="zh-CN" altLang="en-US" sz="2800" dirty="0">
              <a:ea typeface="微软雅黑" panose="020B0503020204020204" pitchFamily="34" charset="-122"/>
              <a:sym typeface="+mn-ea"/>
            </a:endParaRPr>
          </a:p>
        </p:txBody>
      </p:sp>
      <p:cxnSp>
        <p:nvCxnSpPr>
          <p:cNvPr id="51" name="直接连接符 50"/>
          <p:cNvCxnSpPr/>
          <p:nvPr>
            <p:custDataLst>
              <p:tags r:id="rId2"/>
            </p:custDataLst>
          </p:nvPr>
        </p:nvCxnSpPr>
        <p:spPr>
          <a:xfrm>
            <a:off x="1422370" y="2724309"/>
            <a:ext cx="761024" cy="0"/>
          </a:xfrm>
          <a:prstGeom prst="line">
            <a:avLst/>
          </a:prstGeom>
          <a:ln>
            <a:solidFill>
              <a:schemeClr val="tx1">
                <a:lumMod val="85000"/>
                <a:lumOff val="15000"/>
              </a:schemeClr>
            </a:solidFill>
          </a:ln>
        </p:spPr>
        <p:style>
          <a:lnRef idx="2">
            <a:schemeClr val="accent1"/>
          </a:lnRef>
          <a:fillRef idx="0">
            <a:srgbClr val="FFFFFF"/>
          </a:fillRef>
          <a:effectRef idx="0">
            <a:srgbClr val="FFFFFF"/>
          </a:effectRef>
          <a:fontRef idx="minor">
            <a:schemeClr val="tx1"/>
          </a:fontRef>
        </p:style>
      </p:cxnSp>
      <p:sp>
        <p:nvSpPr>
          <p:cNvPr id="52" name="矩形 51"/>
          <p:cNvSpPr/>
          <p:nvPr>
            <p:custDataLst>
              <p:tags r:id="rId3"/>
            </p:custDataLst>
          </p:nvPr>
        </p:nvSpPr>
        <p:spPr>
          <a:xfrm>
            <a:off x="238760" y="3982720"/>
            <a:ext cx="1236345" cy="1842135"/>
          </a:xfrm>
          <a:prstGeom prst="rect">
            <a:avLst/>
          </a:prstGeom>
          <a:noFill/>
        </p:spPr>
        <p:txBody>
          <a:bodyPr wrap="square" lIns="0" tIns="0" rIns="0" bIns="0" rtlCol="0" anchor="t" anchorCtr="0">
            <a:noAutofit/>
          </a:bodyPr>
          <a:p>
            <a:pPr algn="l">
              <a:lnSpc>
                <a:spcPct val="130000"/>
              </a:lnSpc>
              <a:spcBef>
                <a:spcPct val="0"/>
              </a:spcBef>
              <a:spcAft>
                <a:spcPct val="0"/>
              </a:spcAft>
            </a:pPr>
            <a:r>
              <a:rPr lang="en-US" sz="118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需要识别出可能对供应链产生负面影响的因素，梳理和分类风险。</a:t>
            </a:r>
            <a:endParaRPr lang="en-US" sz="118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30000"/>
              </a:lnSpc>
              <a:spcBef>
                <a:spcPct val="0"/>
              </a:spcBef>
              <a:spcAft>
                <a:spcPct val="0"/>
              </a:spcAft>
            </a:pPr>
            <a:endParaRPr lang="zh-CN" altLang="en-US" sz="1185" dirty="0">
              <a:solidFill>
                <a:schemeClr val="tx1">
                  <a:lumMod val="85000"/>
                  <a:lumOff val="15000"/>
                </a:schemeClr>
              </a:solidFill>
              <a:latin typeface="+mn-ea"/>
              <a:cs typeface="+mn-ea"/>
            </a:endParaRPr>
          </a:p>
        </p:txBody>
      </p:sp>
      <p:sp>
        <p:nvSpPr>
          <p:cNvPr id="53" name="矩形 52"/>
          <p:cNvSpPr/>
          <p:nvPr>
            <p:custDataLst>
              <p:tags r:id="rId4"/>
            </p:custDataLst>
          </p:nvPr>
        </p:nvSpPr>
        <p:spPr>
          <a:xfrm>
            <a:off x="141998" y="3530583"/>
            <a:ext cx="1513821" cy="330120"/>
          </a:xfrm>
          <a:prstGeom prst="rect">
            <a:avLst/>
          </a:prstGeom>
          <a:noFill/>
        </p:spPr>
        <p:txBody>
          <a:bodyPr wrap="square" lIns="0" tIns="0" rIns="0" bIns="0" rtlCol="0" anchor="b">
            <a:noAutofit/>
          </a:bodyPr>
          <a:p>
            <a:pPr algn="ctr">
              <a:spcBef>
                <a:spcPct val="0"/>
              </a:spcBef>
              <a:spcAft>
                <a:spcPct val="0"/>
              </a:spcAft>
            </a:pPr>
            <a:r>
              <a:rPr lang="en-US" sz="169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识别风险</a:t>
            </a:r>
            <a:endParaRPr lang="zh-CN" altLang="en-US" sz="1695" b="1" dirty="0">
              <a:solidFill>
                <a:schemeClr val="accent1"/>
              </a:solidFill>
              <a:latin typeface="+mn-ea"/>
              <a:cs typeface="+mn-ea"/>
            </a:endParaRPr>
          </a:p>
        </p:txBody>
      </p:sp>
      <p:sp>
        <p:nvSpPr>
          <p:cNvPr id="58" name="弧形 57"/>
          <p:cNvSpPr/>
          <p:nvPr>
            <p:custDataLst>
              <p:tags r:id="rId5"/>
            </p:custDataLst>
          </p:nvPr>
        </p:nvSpPr>
        <p:spPr>
          <a:xfrm>
            <a:off x="375447" y="2200334"/>
            <a:ext cx="1046922" cy="1047436"/>
          </a:xfrm>
          <a:prstGeom prst="arc">
            <a:avLst>
              <a:gd name="adj1" fmla="val 6360448"/>
              <a:gd name="adj2" fmla="val 4457874"/>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25">
              <a:solidFill>
                <a:schemeClr val="lt1"/>
              </a:solidFill>
            </a:endParaRPr>
          </a:p>
        </p:txBody>
      </p:sp>
      <p:sp>
        <p:nvSpPr>
          <p:cNvPr id="59" name="椭圆 58"/>
          <p:cNvSpPr/>
          <p:nvPr>
            <p:custDataLst>
              <p:tags r:id="rId6"/>
            </p:custDataLst>
          </p:nvPr>
        </p:nvSpPr>
        <p:spPr>
          <a:xfrm>
            <a:off x="752359" y="3084253"/>
            <a:ext cx="293097" cy="293611"/>
          </a:xfrm>
          <a:prstGeom prst="ellipse">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fontScale="90000"/>
          </a:bodyPr>
          <a:p>
            <a:pPr algn="ctr">
              <a:spcBef>
                <a:spcPct val="0"/>
              </a:spcBef>
              <a:spcAft>
                <a:spcPct val="0"/>
              </a:spcAft>
            </a:pPr>
            <a:r>
              <a:rPr lang="en-US" altLang="zh-CN" sz="1355">
                <a:solidFill>
                  <a:schemeClr val="tx1">
                    <a:lumMod val="85000"/>
                    <a:lumOff val="15000"/>
                  </a:schemeClr>
                </a:solidFill>
                <a:latin typeface="+mn-ea"/>
                <a:cs typeface="+mn-ea"/>
                <a:sym typeface="+mn-ea"/>
              </a:rPr>
              <a:t>1</a:t>
            </a:r>
            <a:endParaRPr lang="en-US" altLang="zh-CN" sz="1355">
              <a:solidFill>
                <a:schemeClr val="tx1">
                  <a:lumMod val="85000"/>
                  <a:lumOff val="15000"/>
                </a:schemeClr>
              </a:solidFill>
              <a:latin typeface="+mn-ea"/>
              <a:cs typeface="+mn-ea"/>
              <a:sym typeface="+mn-ea"/>
            </a:endParaRPr>
          </a:p>
        </p:txBody>
      </p:sp>
      <p:pic>
        <p:nvPicPr>
          <p:cNvPr id="60" name="图片 5" descr="32313538333630393b32313538333731303bbdbbd7f7d2b5"/>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720993" y="2553078"/>
            <a:ext cx="355459" cy="355459"/>
          </a:xfrm>
          <a:prstGeom prst="rect">
            <a:avLst/>
          </a:prstGeom>
        </p:spPr>
      </p:pic>
      <p:sp>
        <p:nvSpPr>
          <p:cNvPr id="61" name="弧形 60"/>
          <p:cNvSpPr/>
          <p:nvPr>
            <p:custDataLst>
              <p:tags r:id="rId10"/>
            </p:custDataLst>
          </p:nvPr>
        </p:nvSpPr>
        <p:spPr>
          <a:xfrm>
            <a:off x="2183394" y="2200334"/>
            <a:ext cx="1046922" cy="1047436"/>
          </a:xfrm>
          <a:prstGeom prst="arc">
            <a:avLst>
              <a:gd name="adj1" fmla="val 6368490"/>
              <a:gd name="adj2" fmla="val 4429234"/>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25">
              <a:solidFill>
                <a:schemeClr val="lt1"/>
              </a:solidFill>
            </a:endParaRPr>
          </a:p>
        </p:txBody>
      </p:sp>
      <p:sp>
        <p:nvSpPr>
          <p:cNvPr id="62" name="椭圆 61"/>
          <p:cNvSpPr/>
          <p:nvPr>
            <p:custDataLst>
              <p:tags r:id="rId11"/>
            </p:custDataLst>
          </p:nvPr>
        </p:nvSpPr>
        <p:spPr>
          <a:xfrm>
            <a:off x="2560306" y="3084253"/>
            <a:ext cx="293097" cy="293611"/>
          </a:xfrm>
          <a:prstGeom prst="ellipse">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fontScale="90000"/>
          </a:bodyPr>
          <a:p>
            <a:pPr algn="ctr">
              <a:spcBef>
                <a:spcPct val="0"/>
              </a:spcBef>
              <a:spcAft>
                <a:spcPct val="0"/>
              </a:spcAft>
            </a:pPr>
            <a:r>
              <a:rPr lang="en-US" altLang="zh-CN" sz="1355">
                <a:solidFill>
                  <a:schemeClr val="tx1">
                    <a:lumMod val="85000"/>
                    <a:lumOff val="15000"/>
                  </a:schemeClr>
                </a:solidFill>
                <a:latin typeface="+mn-ea"/>
                <a:cs typeface="+mn-ea"/>
                <a:sym typeface="+mn-ea"/>
              </a:rPr>
              <a:t>2</a:t>
            </a:r>
            <a:endParaRPr lang="en-US" altLang="zh-CN" sz="1355">
              <a:solidFill>
                <a:schemeClr val="tx1">
                  <a:lumMod val="85000"/>
                  <a:lumOff val="15000"/>
                </a:schemeClr>
              </a:solidFill>
              <a:latin typeface="+mn-ea"/>
              <a:cs typeface="+mn-ea"/>
              <a:sym typeface="+mn-ea"/>
            </a:endParaRPr>
          </a:p>
        </p:txBody>
      </p:sp>
      <p:sp>
        <p:nvSpPr>
          <p:cNvPr id="63" name="弧形 62"/>
          <p:cNvSpPr/>
          <p:nvPr>
            <p:custDataLst>
              <p:tags r:id="rId12"/>
            </p:custDataLst>
          </p:nvPr>
        </p:nvSpPr>
        <p:spPr>
          <a:xfrm>
            <a:off x="3991341" y="2200334"/>
            <a:ext cx="1046922" cy="1047436"/>
          </a:xfrm>
          <a:prstGeom prst="arc">
            <a:avLst>
              <a:gd name="adj1" fmla="val 6390174"/>
              <a:gd name="adj2" fmla="val 4446659"/>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25">
              <a:solidFill>
                <a:schemeClr val="lt1"/>
              </a:solidFill>
            </a:endParaRPr>
          </a:p>
        </p:txBody>
      </p:sp>
      <p:pic>
        <p:nvPicPr>
          <p:cNvPr id="64" name="图片 13" descr="32313538333630393b32313538333732303bcad5b2d8bfceb3cc"/>
          <p:cNvPicPr>
            <a:picLocks noChangeAspect="1"/>
          </p:cNvPicPr>
          <p:nvPr>
            <p:custDataLst>
              <p:tags r:id="rId13"/>
            </p:custDataLst>
          </p:nvPr>
        </p:nvPicPr>
        <p:blipFill>
          <a:blip r:embed="rId14">
            <a:extLst>
              <a:ext uri="{96DAC541-7B7A-43D3-8B79-37D633B846F1}">
                <asvg:svgBlip xmlns:asvg="http://schemas.microsoft.com/office/drawing/2016/SVG/main" r:embed="rId15"/>
              </a:ext>
            </a:extLst>
          </a:blip>
          <a:stretch>
            <a:fillRect/>
          </a:stretch>
        </p:blipFill>
        <p:spPr>
          <a:xfrm>
            <a:off x="4318375" y="2547422"/>
            <a:ext cx="391731" cy="391731"/>
          </a:xfrm>
          <a:prstGeom prst="rect">
            <a:avLst/>
          </a:prstGeom>
        </p:spPr>
      </p:pic>
      <p:sp>
        <p:nvSpPr>
          <p:cNvPr id="65" name="椭圆 64"/>
          <p:cNvSpPr/>
          <p:nvPr>
            <p:custDataLst>
              <p:tags r:id="rId16"/>
            </p:custDataLst>
          </p:nvPr>
        </p:nvSpPr>
        <p:spPr>
          <a:xfrm>
            <a:off x="4368253" y="3084253"/>
            <a:ext cx="293097" cy="293611"/>
          </a:xfrm>
          <a:prstGeom prst="ellipse">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fontScale="90000"/>
          </a:bodyPr>
          <a:p>
            <a:pPr algn="ctr">
              <a:spcBef>
                <a:spcPct val="0"/>
              </a:spcBef>
              <a:spcAft>
                <a:spcPct val="0"/>
              </a:spcAft>
            </a:pPr>
            <a:r>
              <a:rPr lang="en-US" altLang="zh-CN" sz="1355">
                <a:solidFill>
                  <a:schemeClr val="tx1">
                    <a:lumMod val="85000"/>
                    <a:lumOff val="15000"/>
                  </a:schemeClr>
                </a:solidFill>
                <a:latin typeface="+mn-ea"/>
                <a:cs typeface="+mn-ea"/>
                <a:sym typeface="+mn-ea"/>
              </a:rPr>
              <a:t>3</a:t>
            </a:r>
            <a:endParaRPr lang="en-US" altLang="zh-CN" sz="1355">
              <a:solidFill>
                <a:schemeClr val="tx1">
                  <a:lumMod val="85000"/>
                  <a:lumOff val="15000"/>
                </a:schemeClr>
              </a:solidFill>
              <a:latin typeface="+mn-ea"/>
              <a:cs typeface="+mn-ea"/>
              <a:sym typeface="+mn-ea"/>
            </a:endParaRPr>
          </a:p>
        </p:txBody>
      </p:sp>
      <p:pic>
        <p:nvPicPr>
          <p:cNvPr id="66" name="图片 12" descr="32313538333630393b32313538333731393bcbd1cbf7bfceb3cc"/>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6143805" y="2547422"/>
            <a:ext cx="352832" cy="352832"/>
          </a:xfrm>
          <a:prstGeom prst="rect">
            <a:avLst/>
          </a:prstGeom>
        </p:spPr>
      </p:pic>
      <p:sp>
        <p:nvSpPr>
          <p:cNvPr id="67" name="弧形 66"/>
          <p:cNvSpPr/>
          <p:nvPr>
            <p:custDataLst>
              <p:tags r:id="rId20"/>
            </p:custDataLst>
          </p:nvPr>
        </p:nvSpPr>
        <p:spPr>
          <a:xfrm>
            <a:off x="5796715" y="2200334"/>
            <a:ext cx="1046922" cy="1047436"/>
          </a:xfrm>
          <a:prstGeom prst="arc">
            <a:avLst>
              <a:gd name="adj1" fmla="val 6362077"/>
              <a:gd name="adj2" fmla="val 4401855"/>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25">
              <a:solidFill>
                <a:schemeClr val="lt1"/>
              </a:solidFill>
            </a:endParaRPr>
          </a:p>
        </p:txBody>
      </p:sp>
      <p:sp>
        <p:nvSpPr>
          <p:cNvPr id="68" name="椭圆 67"/>
          <p:cNvSpPr/>
          <p:nvPr>
            <p:custDataLst>
              <p:tags r:id="rId21"/>
            </p:custDataLst>
          </p:nvPr>
        </p:nvSpPr>
        <p:spPr>
          <a:xfrm>
            <a:off x="6173628" y="3084253"/>
            <a:ext cx="293097" cy="293611"/>
          </a:xfrm>
          <a:prstGeom prst="ellipse">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fontScale="90000"/>
          </a:bodyPr>
          <a:p>
            <a:pPr algn="ctr">
              <a:spcBef>
                <a:spcPct val="0"/>
              </a:spcBef>
              <a:spcAft>
                <a:spcPct val="0"/>
              </a:spcAft>
            </a:pPr>
            <a:r>
              <a:rPr lang="en-US" altLang="zh-CN" sz="1355">
                <a:solidFill>
                  <a:schemeClr val="tx1">
                    <a:lumMod val="85000"/>
                    <a:lumOff val="15000"/>
                  </a:schemeClr>
                </a:solidFill>
                <a:latin typeface="+mn-ea"/>
                <a:cs typeface="+mn-ea"/>
                <a:sym typeface="+mn-ea"/>
              </a:rPr>
              <a:t>4</a:t>
            </a:r>
            <a:endParaRPr lang="en-US" altLang="zh-CN" sz="1355">
              <a:solidFill>
                <a:schemeClr val="tx1">
                  <a:lumMod val="85000"/>
                  <a:lumOff val="15000"/>
                </a:schemeClr>
              </a:solidFill>
              <a:latin typeface="+mn-ea"/>
              <a:cs typeface="+mn-ea"/>
              <a:sym typeface="+mn-ea"/>
            </a:endParaRPr>
          </a:p>
        </p:txBody>
      </p:sp>
      <p:sp>
        <p:nvSpPr>
          <p:cNvPr id="69" name="矩形 68"/>
          <p:cNvSpPr/>
          <p:nvPr>
            <p:custDataLst>
              <p:tags r:id="rId22"/>
            </p:custDataLst>
          </p:nvPr>
        </p:nvSpPr>
        <p:spPr>
          <a:xfrm>
            <a:off x="7505700" y="3983355"/>
            <a:ext cx="1321435" cy="1842135"/>
          </a:xfrm>
          <a:prstGeom prst="rect">
            <a:avLst/>
          </a:prstGeom>
          <a:noFill/>
        </p:spPr>
        <p:txBody>
          <a:bodyPr wrap="square" lIns="0" tIns="0" rIns="0" bIns="0" rtlCol="0" anchor="t" anchorCtr="0">
            <a:noAutofit/>
          </a:bodyPr>
          <a:p>
            <a:pPr algn="l">
              <a:lnSpc>
                <a:spcPct val="130000"/>
              </a:lnSpc>
              <a:spcBef>
                <a:spcPct val="0"/>
              </a:spcBef>
              <a:spcAft>
                <a:spcPct val="0"/>
              </a:spcAft>
            </a:pPr>
            <a:r>
              <a:rPr lang="en-US" sz="118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供应链风险是动态变化的，需要持续监控和更新风险评估结果，调整和优化风险控制措施。</a:t>
            </a:r>
            <a:endParaRPr lang="en-US" sz="118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30000"/>
              </a:lnSpc>
              <a:spcBef>
                <a:spcPct val="0"/>
              </a:spcBef>
              <a:spcAft>
                <a:spcPct val="0"/>
              </a:spcAft>
            </a:pPr>
            <a:endParaRPr lang="zh-CN" altLang="en-US" sz="1185" dirty="0">
              <a:solidFill>
                <a:schemeClr val="tx1">
                  <a:lumMod val="85000"/>
                  <a:lumOff val="15000"/>
                </a:schemeClr>
              </a:solidFill>
              <a:latin typeface="+mn-ea"/>
              <a:cs typeface="+mn-ea"/>
              <a:sym typeface="+mn-ea"/>
            </a:endParaRPr>
          </a:p>
        </p:txBody>
      </p:sp>
      <p:sp>
        <p:nvSpPr>
          <p:cNvPr id="70" name="矩形 69"/>
          <p:cNvSpPr/>
          <p:nvPr>
            <p:custDataLst>
              <p:tags r:id="rId23"/>
            </p:custDataLst>
          </p:nvPr>
        </p:nvSpPr>
        <p:spPr>
          <a:xfrm>
            <a:off x="5469890" y="3530600"/>
            <a:ext cx="1908175" cy="330200"/>
          </a:xfrm>
          <a:prstGeom prst="rect">
            <a:avLst/>
          </a:prstGeom>
          <a:noFill/>
        </p:spPr>
        <p:txBody>
          <a:bodyPr wrap="square" lIns="0" tIns="0" rIns="0" bIns="0" rtlCol="0" anchor="b">
            <a:noAutofit/>
          </a:bodyPr>
          <a:p>
            <a:pPr algn="ctr">
              <a:spcBef>
                <a:spcPct val="0"/>
              </a:spcBef>
              <a:spcAft>
                <a:spcPct val="0"/>
              </a:spcAft>
            </a:pPr>
            <a:r>
              <a:rPr lang="zh-CN" altLang="en-US" sz="1695" b="1" dirty="0">
                <a:solidFill>
                  <a:schemeClr val="accent2"/>
                </a:solidFill>
                <a:latin typeface="+mn-ea"/>
                <a:cs typeface="+mn-ea"/>
              </a:rPr>
              <a:t>制定风险控制</a:t>
            </a:r>
            <a:r>
              <a:rPr lang="zh-CN" altLang="en-US" sz="1695" b="1" dirty="0">
                <a:solidFill>
                  <a:schemeClr val="accent2"/>
                </a:solidFill>
                <a:latin typeface="+mn-ea"/>
                <a:cs typeface="+mn-ea"/>
              </a:rPr>
              <a:t>措施</a:t>
            </a:r>
            <a:endParaRPr lang="zh-CN" altLang="en-US" sz="1695" b="1" dirty="0">
              <a:solidFill>
                <a:schemeClr val="accent2"/>
              </a:solidFill>
              <a:latin typeface="+mn-ea"/>
              <a:cs typeface="+mn-ea"/>
            </a:endParaRPr>
          </a:p>
        </p:txBody>
      </p:sp>
      <p:sp>
        <p:nvSpPr>
          <p:cNvPr id="71" name="矩形 70"/>
          <p:cNvSpPr/>
          <p:nvPr>
            <p:custDataLst>
              <p:tags r:id="rId24"/>
            </p:custDataLst>
          </p:nvPr>
        </p:nvSpPr>
        <p:spPr>
          <a:xfrm>
            <a:off x="5724525" y="3983355"/>
            <a:ext cx="1465580" cy="1842135"/>
          </a:xfrm>
          <a:prstGeom prst="rect">
            <a:avLst/>
          </a:prstGeom>
          <a:noFill/>
        </p:spPr>
        <p:txBody>
          <a:bodyPr wrap="square" lIns="0" tIns="0" rIns="0" bIns="0" rtlCol="0" anchor="t" anchorCtr="0">
            <a:noAutofit/>
          </a:bodyPr>
          <a:p>
            <a:pPr algn="l">
              <a:lnSpc>
                <a:spcPct val="130000"/>
              </a:lnSpc>
              <a:spcBef>
                <a:spcPct val="0"/>
              </a:spcBef>
              <a:spcAft>
                <a:spcPct val="0"/>
              </a:spcAft>
            </a:pPr>
            <a:r>
              <a:rPr lang="en-US" sz="118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根据风险评估结果，制定相应的风险控制措施，改进和优化供应链。</a:t>
            </a:r>
            <a:endParaRPr lang="en-US" sz="118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30000"/>
              </a:lnSpc>
              <a:spcBef>
                <a:spcPct val="0"/>
              </a:spcBef>
              <a:spcAft>
                <a:spcPct val="0"/>
              </a:spcAft>
            </a:pPr>
            <a:endParaRPr lang="zh-CN" altLang="en-US" sz="1185" dirty="0">
              <a:solidFill>
                <a:schemeClr val="tx1">
                  <a:lumMod val="85000"/>
                  <a:lumOff val="15000"/>
                </a:schemeClr>
              </a:solidFill>
              <a:latin typeface="+mn-ea"/>
              <a:cs typeface="+mn-ea"/>
            </a:endParaRPr>
          </a:p>
        </p:txBody>
      </p:sp>
      <p:sp>
        <p:nvSpPr>
          <p:cNvPr id="72" name="矩形 71"/>
          <p:cNvSpPr/>
          <p:nvPr>
            <p:custDataLst>
              <p:tags r:id="rId25"/>
            </p:custDataLst>
          </p:nvPr>
        </p:nvSpPr>
        <p:spPr>
          <a:xfrm>
            <a:off x="3760462" y="3530583"/>
            <a:ext cx="1508679" cy="330120"/>
          </a:xfrm>
          <a:prstGeom prst="rect">
            <a:avLst/>
          </a:prstGeom>
          <a:noFill/>
        </p:spPr>
        <p:txBody>
          <a:bodyPr wrap="square" lIns="0" tIns="0" rIns="0" bIns="0" rtlCol="0" anchor="b">
            <a:noAutofit/>
          </a:bodyPr>
          <a:p>
            <a:pPr algn="ctr">
              <a:spcBef>
                <a:spcPct val="0"/>
              </a:spcBef>
              <a:spcAft>
                <a:spcPct val="0"/>
              </a:spcAft>
            </a:pPr>
            <a:r>
              <a:rPr lang="en-US" sz="169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评估风险影响</a:t>
            </a:r>
            <a:endParaRPr lang="zh-CN" altLang="en-US" sz="1695" b="1">
              <a:solidFill>
                <a:schemeClr val="accent1"/>
              </a:solidFill>
              <a:latin typeface="+mn-ea"/>
              <a:cs typeface="+mn-ea"/>
            </a:endParaRPr>
          </a:p>
        </p:txBody>
      </p:sp>
      <p:sp>
        <p:nvSpPr>
          <p:cNvPr id="73" name="矩形 72"/>
          <p:cNvSpPr/>
          <p:nvPr>
            <p:custDataLst>
              <p:tags r:id="rId26"/>
            </p:custDataLst>
          </p:nvPr>
        </p:nvSpPr>
        <p:spPr>
          <a:xfrm>
            <a:off x="2007870" y="3983355"/>
            <a:ext cx="1372870" cy="1842135"/>
          </a:xfrm>
          <a:prstGeom prst="rect">
            <a:avLst/>
          </a:prstGeom>
          <a:noFill/>
        </p:spPr>
        <p:txBody>
          <a:bodyPr wrap="square" lIns="0" tIns="0" rIns="0" bIns="0" rtlCol="0" anchor="t" anchorCtr="0">
            <a:noAutofit/>
          </a:bodyPr>
          <a:p>
            <a:pPr algn="l">
              <a:lnSpc>
                <a:spcPct val="130000"/>
              </a:lnSpc>
              <a:spcBef>
                <a:spcPct val="0"/>
              </a:spcBef>
              <a:spcAft>
                <a:spcPct val="0"/>
              </a:spcAft>
            </a:pPr>
            <a:r>
              <a:rPr lang="en-US" sz="118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对于识别出的风险，需要进行深入的分析，了解风险的发生概率和影响程度。</a:t>
            </a:r>
            <a:endParaRPr lang="en-US" sz="118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30000"/>
              </a:lnSpc>
              <a:spcBef>
                <a:spcPct val="0"/>
              </a:spcBef>
              <a:spcAft>
                <a:spcPct val="0"/>
              </a:spcAft>
            </a:pPr>
            <a:endParaRPr lang="zh-CN" altLang="en-US" sz="1185" dirty="0">
              <a:solidFill>
                <a:schemeClr val="tx1">
                  <a:lumMod val="85000"/>
                  <a:lumOff val="15000"/>
                </a:schemeClr>
              </a:solidFill>
              <a:latin typeface="+mn-ea"/>
              <a:cs typeface="+mn-ea"/>
            </a:endParaRPr>
          </a:p>
        </p:txBody>
      </p:sp>
      <p:sp>
        <p:nvSpPr>
          <p:cNvPr id="74" name="矩形 73"/>
          <p:cNvSpPr/>
          <p:nvPr>
            <p:custDataLst>
              <p:tags r:id="rId27"/>
            </p:custDataLst>
          </p:nvPr>
        </p:nvSpPr>
        <p:spPr>
          <a:xfrm>
            <a:off x="1949945" y="3530583"/>
            <a:ext cx="1513821" cy="330120"/>
          </a:xfrm>
          <a:prstGeom prst="rect">
            <a:avLst/>
          </a:prstGeom>
          <a:noFill/>
        </p:spPr>
        <p:txBody>
          <a:bodyPr wrap="square" lIns="0" tIns="0" rIns="0" bIns="0" rtlCol="0" anchor="b">
            <a:noAutofit/>
          </a:bodyPr>
          <a:p>
            <a:pPr algn="ctr">
              <a:spcBef>
                <a:spcPct val="0"/>
              </a:spcBef>
              <a:spcAft>
                <a:spcPct val="0"/>
              </a:spcAft>
            </a:pPr>
            <a:r>
              <a:rPr lang="zh-CN" altLang="en-US" sz="1695" b="1" dirty="0">
                <a:solidFill>
                  <a:schemeClr val="accent2"/>
                </a:solidFill>
                <a:latin typeface="+mn-ea"/>
                <a:cs typeface="+mn-ea"/>
              </a:rPr>
              <a:t>分析</a:t>
            </a:r>
            <a:r>
              <a:rPr lang="zh-CN" altLang="en-US" sz="1695" b="1" dirty="0">
                <a:solidFill>
                  <a:schemeClr val="accent2"/>
                </a:solidFill>
                <a:latin typeface="+mn-ea"/>
                <a:cs typeface="+mn-ea"/>
              </a:rPr>
              <a:t>风险</a:t>
            </a:r>
            <a:endParaRPr lang="zh-CN" altLang="en-US" sz="1695" b="1" dirty="0">
              <a:solidFill>
                <a:schemeClr val="accent2"/>
              </a:solidFill>
              <a:latin typeface="+mn-ea"/>
              <a:cs typeface="+mn-ea"/>
            </a:endParaRPr>
          </a:p>
        </p:txBody>
      </p:sp>
      <p:sp>
        <p:nvSpPr>
          <p:cNvPr id="75" name="弧形 74"/>
          <p:cNvSpPr/>
          <p:nvPr>
            <p:custDataLst>
              <p:tags r:id="rId28"/>
            </p:custDataLst>
          </p:nvPr>
        </p:nvSpPr>
        <p:spPr>
          <a:xfrm>
            <a:off x="7607233" y="2200848"/>
            <a:ext cx="1046922" cy="1047436"/>
          </a:xfrm>
          <a:prstGeom prst="arc">
            <a:avLst>
              <a:gd name="adj1" fmla="val 6404146"/>
              <a:gd name="adj2" fmla="val 4435036"/>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25">
              <a:solidFill>
                <a:schemeClr val="lt1"/>
              </a:solidFill>
            </a:endParaRPr>
          </a:p>
        </p:txBody>
      </p:sp>
      <p:sp>
        <p:nvSpPr>
          <p:cNvPr id="76" name="椭圆 75"/>
          <p:cNvSpPr/>
          <p:nvPr>
            <p:custDataLst>
              <p:tags r:id="rId29"/>
            </p:custDataLst>
          </p:nvPr>
        </p:nvSpPr>
        <p:spPr>
          <a:xfrm>
            <a:off x="7984146" y="3084767"/>
            <a:ext cx="293097" cy="293611"/>
          </a:xfrm>
          <a:prstGeom prst="ellipse">
            <a:avLst/>
          </a:prstGeom>
          <a:noFill/>
          <a:ln>
            <a:solidFill>
              <a:schemeClr val="tx1">
                <a:lumMod val="85000"/>
                <a:lumOff val="15000"/>
              </a:schemeClr>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fontScale="90000"/>
          </a:bodyPr>
          <a:p>
            <a:pPr algn="ctr">
              <a:spcBef>
                <a:spcPct val="0"/>
              </a:spcBef>
              <a:spcAft>
                <a:spcPct val="0"/>
              </a:spcAft>
            </a:pPr>
            <a:r>
              <a:rPr lang="en-US" altLang="zh-CN" sz="1355">
                <a:solidFill>
                  <a:schemeClr val="tx1">
                    <a:lumMod val="85000"/>
                    <a:lumOff val="15000"/>
                  </a:schemeClr>
                </a:solidFill>
                <a:latin typeface="+mn-ea"/>
                <a:cs typeface="+mn-ea"/>
                <a:sym typeface="+mn-ea"/>
              </a:rPr>
              <a:t>5</a:t>
            </a:r>
            <a:endParaRPr lang="en-US" altLang="zh-CN" sz="1355">
              <a:solidFill>
                <a:schemeClr val="tx1">
                  <a:lumMod val="85000"/>
                  <a:lumOff val="15000"/>
                </a:schemeClr>
              </a:solidFill>
              <a:latin typeface="+mn-ea"/>
              <a:cs typeface="+mn-ea"/>
              <a:sym typeface="+mn-ea"/>
            </a:endParaRPr>
          </a:p>
        </p:txBody>
      </p:sp>
      <p:sp>
        <p:nvSpPr>
          <p:cNvPr id="77" name="矩形 76"/>
          <p:cNvSpPr/>
          <p:nvPr>
            <p:custDataLst>
              <p:tags r:id="rId30"/>
            </p:custDataLst>
          </p:nvPr>
        </p:nvSpPr>
        <p:spPr>
          <a:xfrm>
            <a:off x="3805555" y="3982720"/>
            <a:ext cx="1456055" cy="1842135"/>
          </a:xfrm>
          <a:prstGeom prst="rect">
            <a:avLst/>
          </a:prstGeom>
          <a:noFill/>
        </p:spPr>
        <p:txBody>
          <a:bodyPr wrap="square" lIns="0" tIns="0" rIns="0" bIns="0" rtlCol="0" anchor="t" anchorCtr="0">
            <a:noAutofit/>
          </a:bodyPr>
          <a:p>
            <a:pPr algn="l">
              <a:lnSpc>
                <a:spcPct val="130000"/>
              </a:lnSpc>
              <a:spcBef>
                <a:spcPct val="0"/>
              </a:spcBef>
              <a:spcAft>
                <a:spcPct val="0"/>
              </a:spcAft>
            </a:pPr>
            <a:r>
              <a:rPr lang="en-US" sz="118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评估风险对供应链的具体影响，包括对供应链的稳定性、可靠性、效率以及成本等方面的影响。</a:t>
            </a:r>
            <a:endParaRPr lang="en-US" sz="118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30000"/>
              </a:lnSpc>
              <a:spcBef>
                <a:spcPct val="0"/>
              </a:spcBef>
              <a:spcAft>
                <a:spcPct val="0"/>
              </a:spcAft>
            </a:pPr>
            <a:endParaRPr lang="zh-CN" altLang="en-US" sz="1185" dirty="0">
              <a:solidFill>
                <a:schemeClr val="tx1">
                  <a:lumMod val="85000"/>
                  <a:lumOff val="15000"/>
                </a:schemeClr>
              </a:solidFill>
              <a:latin typeface="+mn-ea"/>
              <a:cs typeface="+mn-ea"/>
              <a:sym typeface="+mn-ea"/>
            </a:endParaRPr>
          </a:p>
        </p:txBody>
      </p:sp>
      <p:sp>
        <p:nvSpPr>
          <p:cNvPr id="78" name="矩形 77"/>
          <p:cNvSpPr/>
          <p:nvPr>
            <p:custDataLst>
              <p:tags r:id="rId31"/>
            </p:custDataLst>
          </p:nvPr>
        </p:nvSpPr>
        <p:spPr>
          <a:xfrm>
            <a:off x="7373784" y="3530583"/>
            <a:ext cx="1514335" cy="330120"/>
          </a:xfrm>
          <a:prstGeom prst="rect">
            <a:avLst/>
          </a:prstGeom>
          <a:noFill/>
        </p:spPr>
        <p:txBody>
          <a:bodyPr wrap="square" lIns="0" tIns="0" rIns="0" bIns="0" rtlCol="0" anchor="b">
            <a:noAutofit/>
          </a:bodyPr>
          <a:p>
            <a:pPr algn="ctr">
              <a:spcBef>
                <a:spcPct val="0"/>
              </a:spcBef>
              <a:spcAft>
                <a:spcPct val="0"/>
              </a:spcAft>
            </a:pPr>
            <a:r>
              <a:rPr lang="en-US" sz="169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监控和更新</a:t>
            </a:r>
            <a:endParaRPr lang="zh-CN" altLang="en-US" sz="1695" dirty="0">
              <a:solidFill>
                <a:schemeClr val="accent1"/>
              </a:solidFill>
              <a:latin typeface="+mn-ea"/>
              <a:cs typeface="+mn-ea"/>
            </a:endParaRPr>
          </a:p>
        </p:txBody>
      </p:sp>
      <p:pic>
        <p:nvPicPr>
          <p:cNvPr id="79" name="图片 10" descr="333438303937363b333438313037373bcad0b3a1b5f7b2e9"/>
          <p:cNvPicPr>
            <a:picLocks noChangeAspect="1"/>
          </p:cNvPicPr>
          <p:nvPr>
            <p:custDataLst>
              <p:tags r:id="rId32"/>
            </p:custDataLst>
          </p:nvPr>
        </p:nvPicPr>
        <p:blipFill>
          <a:blip r:embed="rId33">
            <a:extLst>
              <a:ext uri="{96DAC541-7B7A-43D3-8B79-37D633B846F1}">
                <asvg:svgBlip xmlns:asvg="http://schemas.microsoft.com/office/drawing/2016/SVG/main" r:embed="rId34"/>
              </a:ext>
            </a:extLst>
          </a:blip>
          <a:stretch>
            <a:fillRect/>
          </a:stretch>
        </p:blipFill>
        <p:spPr>
          <a:xfrm>
            <a:off x="7952779" y="2546394"/>
            <a:ext cx="355702" cy="355702"/>
          </a:xfrm>
          <a:prstGeom prst="rect">
            <a:avLst/>
          </a:prstGeom>
        </p:spPr>
      </p:pic>
      <p:pic>
        <p:nvPicPr>
          <p:cNvPr id="80" name="图片 14" descr="32313538333630393b32313538333732313bb6fac2f3"/>
          <p:cNvPicPr>
            <a:picLocks noChangeAspect="1"/>
          </p:cNvPicPr>
          <p:nvPr>
            <p:custDataLst>
              <p:tags r:id="rId35"/>
            </p:custDataLst>
          </p:nvPr>
        </p:nvPicPr>
        <p:blipFill>
          <a:blip r:embed="rId36">
            <a:extLst>
              <a:ext uri="{96DAC541-7B7A-43D3-8B79-37D633B846F1}">
                <asvg:svgBlip xmlns:asvg="http://schemas.microsoft.com/office/drawing/2016/SVG/main" r:embed="rId37"/>
              </a:ext>
            </a:extLst>
          </a:blip>
          <a:stretch>
            <a:fillRect/>
          </a:stretch>
        </p:blipFill>
        <p:spPr>
          <a:xfrm>
            <a:off x="2511457" y="2528911"/>
            <a:ext cx="390020" cy="390020"/>
          </a:xfrm>
          <a:prstGeom prst="rect">
            <a:avLst/>
          </a:prstGeom>
        </p:spPr>
      </p:pic>
      <p:cxnSp>
        <p:nvCxnSpPr>
          <p:cNvPr id="81" name="直接连接符 80"/>
          <p:cNvCxnSpPr/>
          <p:nvPr>
            <p:custDataLst>
              <p:tags r:id="rId38"/>
            </p:custDataLst>
          </p:nvPr>
        </p:nvCxnSpPr>
        <p:spPr>
          <a:xfrm>
            <a:off x="3232373" y="2724309"/>
            <a:ext cx="761024" cy="0"/>
          </a:xfrm>
          <a:prstGeom prst="line">
            <a:avLst/>
          </a:prstGeom>
          <a:ln>
            <a:solidFill>
              <a:schemeClr val="tx1">
                <a:lumMod val="85000"/>
                <a:lumOff val="15000"/>
              </a:schemeClr>
            </a:solidFill>
          </a:ln>
        </p:spPr>
        <p:style>
          <a:lnRef idx="2">
            <a:schemeClr val="accent1"/>
          </a:lnRef>
          <a:fillRef idx="0">
            <a:srgbClr val="FFFFFF"/>
          </a:fillRef>
          <a:effectRef idx="0">
            <a:srgbClr val="FFFFFF"/>
          </a:effectRef>
          <a:fontRef idx="minor">
            <a:schemeClr val="tx1"/>
          </a:fontRef>
        </p:style>
      </p:cxnSp>
      <p:cxnSp>
        <p:nvCxnSpPr>
          <p:cNvPr id="82" name="直接连接符 81"/>
          <p:cNvCxnSpPr/>
          <p:nvPr>
            <p:custDataLst>
              <p:tags r:id="rId39"/>
            </p:custDataLst>
          </p:nvPr>
        </p:nvCxnSpPr>
        <p:spPr>
          <a:xfrm>
            <a:off x="5038262" y="2724309"/>
            <a:ext cx="761024" cy="0"/>
          </a:xfrm>
          <a:prstGeom prst="line">
            <a:avLst/>
          </a:prstGeom>
          <a:ln>
            <a:solidFill>
              <a:schemeClr val="tx1">
                <a:lumMod val="85000"/>
                <a:lumOff val="15000"/>
              </a:schemeClr>
            </a:solidFill>
          </a:ln>
        </p:spPr>
        <p:style>
          <a:lnRef idx="2">
            <a:schemeClr val="accent1"/>
          </a:lnRef>
          <a:fillRef idx="0">
            <a:srgbClr val="FFFFFF"/>
          </a:fillRef>
          <a:effectRef idx="0">
            <a:srgbClr val="FFFFFF"/>
          </a:effectRef>
          <a:fontRef idx="minor">
            <a:schemeClr val="tx1"/>
          </a:fontRef>
        </p:style>
      </p:cxnSp>
      <p:cxnSp>
        <p:nvCxnSpPr>
          <p:cNvPr id="83" name="直接连接符 82"/>
          <p:cNvCxnSpPr/>
          <p:nvPr>
            <p:custDataLst>
              <p:tags r:id="rId40"/>
            </p:custDataLst>
          </p:nvPr>
        </p:nvCxnSpPr>
        <p:spPr>
          <a:xfrm>
            <a:off x="6846209" y="2724309"/>
            <a:ext cx="761024" cy="0"/>
          </a:xfrm>
          <a:prstGeom prst="line">
            <a:avLst/>
          </a:prstGeom>
          <a:ln>
            <a:solidFill>
              <a:schemeClr val="tx1">
                <a:lumMod val="85000"/>
                <a:lumOff val="15000"/>
              </a:schemeClr>
            </a:solidFill>
          </a:ln>
        </p:spPr>
        <p:style>
          <a:lnRef idx="2">
            <a:schemeClr val="accent1"/>
          </a:lnRef>
          <a:fillRef idx="0">
            <a:srgbClr val="FFFFFF"/>
          </a:fillRef>
          <a:effectRef idx="0">
            <a:srgbClr val="FFFFFF"/>
          </a:effectRef>
          <a:fontRef idx="minor">
            <a:schemeClr val="tx1"/>
          </a:fontRef>
        </p:style>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供应链风险评估</a:t>
            </a:r>
            <a:r>
              <a:rPr lang="zh-CN" altLang="en-US" sz="2800" dirty="0">
                <a:ea typeface="微软雅黑" panose="020B0503020204020204" pitchFamily="34" charset="-122"/>
                <a:sym typeface="+mn-ea"/>
              </a:rPr>
              <a:t>报告</a:t>
            </a:r>
            <a:endParaRPr lang="zh-CN" altLang="en-US" sz="2800" dirty="0">
              <a:ea typeface="微软雅黑" panose="020B0503020204020204" pitchFamily="34" charset="-122"/>
              <a:sym typeface="+mn-ea"/>
            </a:endParaRPr>
          </a:p>
        </p:txBody>
      </p:sp>
      <p:cxnSp>
        <p:nvCxnSpPr>
          <p:cNvPr id="50" name="直接连接符 49"/>
          <p:cNvCxnSpPr/>
          <p:nvPr>
            <p:custDataLst>
              <p:tags r:id="rId2"/>
            </p:custDataLst>
          </p:nvPr>
        </p:nvCxnSpPr>
        <p:spPr>
          <a:xfrm>
            <a:off x="1149183" y="5399141"/>
            <a:ext cx="307660" cy="0"/>
          </a:xfrm>
          <a:prstGeom prst="line">
            <a:avLst/>
          </a:prstGeom>
          <a:ln w="44450" cap="rnd">
            <a:solidFill>
              <a:schemeClr val="accent1"/>
            </a:solidFill>
          </a:ln>
        </p:spPr>
        <p:style>
          <a:lnRef idx="2">
            <a:schemeClr val="accent1"/>
          </a:lnRef>
          <a:fillRef idx="0">
            <a:srgbClr val="FFFFFF"/>
          </a:fillRef>
          <a:effectRef idx="0">
            <a:srgbClr val="FFFFFF"/>
          </a:effectRef>
          <a:fontRef idx="minor">
            <a:schemeClr val="tx1"/>
          </a:fontRef>
        </p:style>
      </p:cxnSp>
      <p:sp>
        <p:nvSpPr>
          <p:cNvPr id="60" name="圆角矩形 59"/>
          <p:cNvSpPr/>
          <p:nvPr>
            <p:custDataLst>
              <p:tags r:id="rId3"/>
            </p:custDataLst>
          </p:nvPr>
        </p:nvSpPr>
        <p:spPr>
          <a:xfrm>
            <a:off x="261525" y="2324075"/>
            <a:ext cx="2083489" cy="3235806"/>
          </a:xfrm>
          <a:prstGeom prst="roundRect">
            <a:avLst>
              <a:gd name="adj" fmla="val 2258"/>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27" name="矩形 26"/>
          <p:cNvSpPr/>
          <p:nvPr>
            <p:custDataLst>
              <p:tags r:id="rId4"/>
            </p:custDataLst>
          </p:nvPr>
        </p:nvSpPr>
        <p:spPr>
          <a:xfrm>
            <a:off x="399742" y="3267021"/>
            <a:ext cx="1806544" cy="1882819"/>
          </a:xfrm>
          <a:prstGeom prst="rect">
            <a:avLst/>
          </a:prstGeom>
        </p:spPr>
        <p:txBody>
          <a:bodyPr wrap="square" lIns="0" tIns="0" rIns="0" bIns="0">
            <a:noAutofit/>
          </a:bodyPr>
          <a:p>
            <a:pPr algn="l">
              <a:lnSpc>
                <a:spcPct val="150000"/>
              </a:lnSpc>
              <a:spcBef>
                <a:spcPct val="0"/>
              </a:spcBef>
              <a:spcAft>
                <a:spcPct val="0"/>
              </a:spcAft>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风险评估报告是一种用于识别和评估特定项目、业务或投资中潜在风险的文档。</a:t>
            </a:r>
            <a:endParaRPr lang="en-US" altLang="en-US" sz="1400" dirty="0">
              <a:ln>
                <a:noFill/>
                <a:prstDash val="sysDot"/>
              </a:ln>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8" name="矩形 27"/>
          <p:cNvSpPr/>
          <p:nvPr>
            <p:custDataLst>
              <p:tags r:id="rId5"/>
            </p:custDataLst>
          </p:nvPr>
        </p:nvSpPr>
        <p:spPr>
          <a:xfrm>
            <a:off x="396671" y="2788894"/>
            <a:ext cx="1813199" cy="356804"/>
          </a:xfrm>
          <a:prstGeom prst="rect">
            <a:avLst/>
          </a:prstGeom>
          <a:noFill/>
        </p:spPr>
        <p:txBody>
          <a:bodyPr wrap="square" lIns="0" tIns="0" rIns="0" bIns="0" rtlCol="0" anchor="b" anchorCtr="0">
            <a:noAutofit/>
          </a:bodyPr>
          <a:p>
            <a:pPr algn="ctr">
              <a:spcBef>
                <a:spcPct val="0"/>
              </a:spcBef>
              <a:spcAft>
                <a:spcPct val="0"/>
              </a:spcAft>
            </a:pPr>
            <a:r>
              <a:rPr lang="en-US" sz="17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风险评估报告定义</a:t>
            </a:r>
            <a:endParaRPr lang="zh-CN" altLang="en-US" sz="1700" b="1" kern="0">
              <a:solidFill>
                <a:schemeClr val="accent1"/>
              </a:solidFill>
              <a:latin typeface="+mn-ea"/>
              <a:cs typeface="+mn-ea"/>
            </a:endParaRPr>
          </a:p>
        </p:txBody>
      </p:sp>
      <p:sp>
        <p:nvSpPr>
          <p:cNvPr id="67" name="椭圆 66"/>
          <p:cNvSpPr/>
          <p:nvPr>
            <p:custDataLst>
              <p:tags r:id="rId6"/>
            </p:custDataLst>
          </p:nvPr>
        </p:nvSpPr>
        <p:spPr>
          <a:xfrm>
            <a:off x="994586" y="1992868"/>
            <a:ext cx="616856" cy="616856"/>
          </a:xfrm>
          <a:prstGeom prst="ellipse">
            <a:avLst/>
          </a:prstGeom>
          <a:solidFill>
            <a:schemeClr val="accent1">
              <a:alpha val="15000"/>
            </a:schemeClr>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68" name="椭圆 67"/>
          <p:cNvSpPr/>
          <p:nvPr>
            <p:custDataLst>
              <p:tags r:id="rId7"/>
            </p:custDataLst>
          </p:nvPr>
        </p:nvSpPr>
        <p:spPr>
          <a:xfrm>
            <a:off x="1015574" y="1992356"/>
            <a:ext cx="574879" cy="574879"/>
          </a:xfrm>
          <a:prstGeom prst="ellipse">
            <a:avLst/>
          </a:prstGeom>
          <a:solidFill>
            <a:schemeClr val="accent1"/>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cxnSp>
        <p:nvCxnSpPr>
          <p:cNvPr id="46" name="直接连接符 45"/>
          <p:cNvCxnSpPr/>
          <p:nvPr>
            <p:custDataLst>
              <p:tags r:id="rId8"/>
            </p:custDataLst>
          </p:nvPr>
        </p:nvCxnSpPr>
        <p:spPr>
          <a:xfrm>
            <a:off x="3344269" y="5399141"/>
            <a:ext cx="307660" cy="0"/>
          </a:xfrm>
          <a:prstGeom prst="line">
            <a:avLst/>
          </a:prstGeom>
          <a:ln w="44450" cap="rnd">
            <a:solidFill>
              <a:schemeClr val="accent2"/>
            </a:solidFill>
          </a:ln>
        </p:spPr>
        <p:style>
          <a:lnRef idx="2">
            <a:schemeClr val="accent1"/>
          </a:lnRef>
          <a:fillRef idx="0">
            <a:srgbClr val="FFFFFF"/>
          </a:fillRef>
          <a:effectRef idx="0">
            <a:srgbClr val="FFFFFF"/>
          </a:effectRef>
          <a:fontRef idx="minor">
            <a:schemeClr val="tx1"/>
          </a:fontRef>
        </p:style>
      </p:cxnSp>
      <p:sp>
        <p:nvSpPr>
          <p:cNvPr id="61" name="圆角矩形 60"/>
          <p:cNvSpPr/>
          <p:nvPr>
            <p:custDataLst>
              <p:tags r:id="rId9"/>
            </p:custDataLst>
          </p:nvPr>
        </p:nvSpPr>
        <p:spPr>
          <a:xfrm>
            <a:off x="2456099" y="2324075"/>
            <a:ext cx="2083489" cy="3235806"/>
          </a:xfrm>
          <a:prstGeom prst="roundRect">
            <a:avLst>
              <a:gd name="adj" fmla="val 2258"/>
            </a:avLst>
          </a:prstGeom>
          <a:noFill/>
          <a:ln w="25400">
            <a:solidFill>
              <a:schemeClr val="accent2"/>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74" name="椭圆 73"/>
          <p:cNvSpPr/>
          <p:nvPr>
            <p:custDataLst>
              <p:tags r:id="rId10"/>
            </p:custDataLst>
          </p:nvPr>
        </p:nvSpPr>
        <p:spPr>
          <a:xfrm>
            <a:off x="3189671" y="1992868"/>
            <a:ext cx="616856" cy="616856"/>
          </a:xfrm>
          <a:prstGeom prst="ellipse">
            <a:avLst/>
          </a:prstGeom>
          <a:solidFill>
            <a:schemeClr val="accent2">
              <a:alpha val="15000"/>
            </a:schemeClr>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75" name="椭圆 74"/>
          <p:cNvSpPr/>
          <p:nvPr>
            <p:custDataLst>
              <p:tags r:id="rId11"/>
            </p:custDataLst>
          </p:nvPr>
        </p:nvSpPr>
        <p:spPr>
          <a:xfrm>
            <a:off x="3210660" y="1992356"/>
            <a:ext cx="574879" cy="574879"/>
          </a:xfrm>
          <a:prstGeom prst="ellipse">
            <a:avLst/>
          </a:prstGeom>
          <a:solidFill>
            <a:schemeClr val="accent2"/>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29" name="矩形 28"/>
          <p:cNvSpPr/>
          <p:nvPr>
            <p:custDataLst>
              <p:tags r:id="rId12"/>
            </p:custDataLst>
          </p:nvPr>
        </p:nvSpPr>
        <p:spPr>
          <a:xfrm>
            <a:off x="2594827" y="3267021"/>
            <a:ext cx="1806544" cy="1882819"/>
          </a:xfrm>
          <a:prstGeom prst="rect">
            <a:avLst/>
          </a:prstGeom>
        </p:spPr>
        <p:txBody>
          <a:bodyPr wrap="square" lIns="0" tIns="0" rIns="0" bIns="0">
            <a:noAutofit/>
          </a:bodyPr>
          <a:p>
            <a:pPr algn="l">
              <a:lnSpc>
                <a:spcPct val="150000"/>
              </a:lnSpc>
              <a:buClrTx/>
              <a:buSzTx/>
              <a:buFontTx/>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风险评估是风险管理的基础步骤，它通过收集和分析数据，识别和评估风险，为决策者提供全面的风险信息，帮助其做出明智的决策。</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50000"/>
              </a:lnSpc>
              <a:spcBef>
                <a:spcPct val="0"/>
              </a:spcBef>
              <a:spcAft>
                <a:spcPct val="0"/>
              </a:spcAft>
              <a:buClrTx/>
              <a:buSzTx/>
              <a:buFontTx/>
            </a:pPr>
            <a:endParaRPr lang="zh-CN" altLang="en-US" sz="1020">
              <a:ln>
                <a:noFill/>
                <a:prstDash val="sysDot"/>
              </a:ln>
              <a:solidFill>
                <a:schemeClr val="tx1">
                  <a:lumMod val="85000"/>
                  <a:lumOff val="15000"/>
                </a:schemeClr>
              </a:solidFill>
              <a:latin typeface="+mn-ea"/>
              <a:cs typeface="+mn-ea"/>
            </a:endParaRPr>
          </a:p>
        </p:txBody>
      </p:sp>
      <p:sp>
        <p:nvSpPr>
          <p:cNvPr id="30" name="矩形 29"/>
          <p:cNvSpPr/>
          <p:nvPr>
            <p:custDataLst>
              <p:tags r:id="rId13"/>
            </p:custDataLst>
          </p:nvPr>
        </p:nvSpPr>
        <p:spPr>
          <a:xfrm>
            <a:off x="2591244" y="2788894"/>
            <a:ext cx="1813199" cy="356804"/>
          </a:xfrm>
          <a:prstGeom prst="rect">
            <a:avLst/>
          </a:prstGeom>
          <a:noFill/>
        </p:spPr>
        <p:txBody>
          <a:bodyPr wrap="square" lIns="0" tIns="0" rIns="0" bIns="0" rtlCol="0" anchor="b" anchorCtr="0">
            <a:noAutofit/>
          </a:bodyPr>
          <a:p>
            <a:pPr algn="ctr">
              <a:spcBef>
                <a:spcPct val="0"/>
              </a:spcBef>
              <a:spcAft>
                <a:spcPct val="0"/>
              </a:spcAft>
            </a:pPr>
            <a:r>
              <a:rPr lang="zh-CN" altLang="en-US" sz="1700" b="1" kern="0">
                <a:solidFill>
                  <a:schemeClr val="accent2"/>
                </a:solidFill>
                <a:latin typeface="+mn-ea"/>
                <a:cs typeface="+mn-ea"/>
              </a:rPr>
              <a:t>风险评估的</a:t>
            </a:r>
            <a:r>
              <a:rPr lang="zh-CN" altLang="en-US" sz="1700" b="1" kern="0">
                <a:solidFill>
                  <a:schemeClr val="accent2"/>
                </a:solidFill>
                <a:latin typeface="+mn-ea"/>
                <a:cs typeface="+mn-ea"/>
              </a:rPr>
              <a:t>重要性</a:t>
            </a:r>
            <a:endParaRPr lang="zh-CN" altLang="en-US" sz="1700" b="1" kern="0">
              <a:solidFill>
                <a:schemeClr val="accent2"/>
              </a:solidFill>
              <a:latin typeface="+mn-ea"/>
              <a:cs typeface="+mn-ea"/>
            </a:endParaRPr>
          </a:p>
        </p:txBody>
      </p:sp>
      <p:cxnSp>
        <p:nvCxnSpPr>
          <p:cNvPr id="51" name="直接连接符 50"/>
          <p:cNvCxnSpPr/>
          <p:nvPr>
            <p:custDataLst>
              <p:tags r:id="rId14"/>
            </p:custDataLst>
          </p:nvPr>
        </p:nvCxnSpPr>
        <p:spPr>
          <a:xfrm>
            <a:off x="5538843" y="5399141"/>
            <a:ext cx="307660" cy="0"/>
          </a:xfrm>
          <a:prstGeom prst="line">
            <a:avLst/>
          </a:prstGeom>
          <a:ln w="44450" cap="rnd">
            <a:solidFill>
              <a:schemeClr val="accent1"/>
            </a:solidFill>
          </a:ln>
        </p:spPr>
        <p:style>
          <a:lnRef idx="2">
            <a:schemeClr val="accent1"/>
          </a:lnRef>
          <a:fillRef idx="0">
            <a:srgbClr val="FFFFFF"/>
          </a:fillRef>
          <a:effectRef idx="0">
            <a:srgbClr val="FFFFFF"/>
          </a:effectRef>
          <a:fontRef idx="minor">
            <a:schemeClr val="tx1"/>
          </a:fontRef>
        </p:style>
      </p:cxnSp>
      <p:sp>
        <p:nvSpPr>
          <p:cNvPr id="62" name="圆角矩形 61"/>
          <p:cNvSpPr/>
          <p:nvPr>
            <p:custDataLst>
              <p:tags r:id="rId15"/>
            </p:custDataLst>
          </p:nvPr>
        </p:nvSpPr>
        <p:spPr>
          <a:xfrm>
            <a:off x="4650673" y="2324075"/>
            <a:ext cx="2083489" cy="3235806"/>
          </a:xfrm>
          <a:prstGeom prst="roundRect">
            <a:avLst>
              <a:gd name="adj" fmla="val 2258"/>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80" name="椭圆 79"/>
          <p:cNvSpPr/>
          <p:nvPr>
            <p:custDataLst>
              <p:tags r:id="rId16"/>
            </p:custDataLst>
          </p:nvPr>
        </p:nvSpPr>
        <p:spPr>
          <a:xfrm>
            <a:off x="5384245" y="1992868"/>
            <a:ext cx="616856" cy="616856"/>
          </a:xfrm>
          <a:prstGeom prst="ellipse">
            <a:avLst/>
          </a:prstGeom>
          <a:solidFill>
            <a:schemeClr val="accent1">
              <a:alpha val="15000"/>
            </a:schemeClr>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81" name="椭圆 80"/>
          <p:cNvSpPr/>
          <p:nvPr>
            <p:custDataLst>
              <p:tags r:id="rId17"/>
            </p:custDataLst>
          </p:nvPr>
        </p:nvSpPr>
        <p:spPr>
          <a:xfrm>
            <a:off x="5405234" y="1992356"/>
            <a:ext cx="574879" cy="574879"/>
          </a:xfrm>
          <a:prstGeom prst="ellipse">
            <a:avLst/>
          </a:prstGeom>
          <a:solidFill>
            <a:schemeClr val="accent1"/>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31" name="矩形 30"/>
          <p:cNvSpPr/>
          <p:nvPr>
            <p:custDataLst>
              <p:tags r:id="rId18"/>
            </p:custDataLst>
          </p:nvPr>
        </p:nvSpPr>
        <p:spPr>
          <a:xfrm>
            <a:off x="4789401" y="3267021"/>
            <a:ext cx="1806544" cy="1882819"/>
          </a:xfrm>
          <a:prstGeom prst="rect">
            <a:avLst/>
          </a:prstGeom>
        </p:spPr>
        <p:txBody>
          <a:bodyPr wrap="square" lIns="0" tIns="0" rIns="0" bIns="0">
            <a:noAutofit/>
          </a:bodyPr>
          <a:p>
            <a:pPr algn="l">
              <a:lnSpc>
                <a:spcPct val="150000"/>
              </a:lnSpc>
              <a:buClrTx/>
              <a:buSzTx/>
              <a:buFontTx/>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风险评估报告涉及方面包括确定评估方法、得出评估结果、提出改进建议以及整体概括。</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50000"/>
              </a:lnSpc>
              <a:buClrTx/>
              <a:buSzTx/>
              <a:buFontTx/>
            </a:pP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矩形 31"/>
          <p:cNvSpPr/>
          <p:nvPr>
            <p:custDataLst>
              <p:tags r:id="rId19"/>
            </p:custDataLst>
          </p:nvPr>
        </p:nvSpPr>
        <p:spPr>
          <a:xfrm>
            <a:off x="4785818" y="2788894"/>
            <a:ext cx="1813199" cy="356804"/>
          </a:xfrm>
          <a:prstGeom prst="rect">
            <a:avLst/>
          </a:prstGeom>
          <a:noFill/>
        </p:spPr>
        <p:txBody>
          <a:bodyPr wrap="square" lIns="0" tIns="0" rIns="0" bIns="0" rtlCol="0" anchor="b" anchorCtr="0">
            <a:noAutofit/>
          </a:bodyPr>
          <a:p>
            <a:pPr algn="ctr">
              <a:spcBef>
                <a:spcPct val="0"/>
              </a:spcBef>
              <a:spcAft>
                <a:spcPct val="0"/>
              </a:spcAft>
            </a:pPr>
            <a:r>
              <a:rPr lang="en-US" sz="17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评估报告</a:t>
            </a:r>
            <a:r>
              <a:rPr lang="zh-CN" altLang="en-US" sz="17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的</a:t>
            </a:r>
            <a:r>
              <a:rPr lang="zh-CN" altLang="en-US" sz="17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内容</a:t>
            </a:r>
            <a:endParaRPr lang="zh-CN" altLang="en-US" sz="17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cxnSp>
        <p:nvCxnSpPr>
          <p:cNvPr id="55" name="直接连接符 54"/>
          <p:cNvCxnSpPr/>
          <p:nvPr>
            <p:custDataLst>
              <p:tags r:id="rId20"/>
            </p:custDataLst>
          </p:nvPr>
        </p:nvCxnSpPr>
        <p:spPr>
          <a:xfrm>
            <a:off x="7733416" y="5399141"/>
            <a:ext cx="307660" cy="0"/>
          </a:xfrm>
          <a:prstGeom prst="line">
            <a:avLst/>
          </a:prstGeom>
          <a:ln w="44450" cap="rnd">
            <a:solidFill>
              <a:schemeClr val="accent2"/>
            </a:solidFill>
          </a:ln>
        </p:spPr>
        <p:style>
          <a:lnRef idx="2">
            <a:schemeClr val="accent1"/>
          </a:lnRef>
          <a:fillRef idx="0">
            <a:srgbClr val="FFFFFF"/>
          </a:fillRef>
          <a:effectRef idx="0">
            <a:srgbClr val="FFFFFF"/>
          </a:effectRef>
          <a:fontRef idx="minor">
            <a:schemeClr val="tx1"/>
          </a:fontRef>
        </p:style>
      </p:cxnSp>
      <p:sp>
        <p:nvSpPr>
          <p:cNvPr id="63" name="圆角矩形 62"/>
          <p:cNvSpPr/>
          <p:nvPr>
            <p:custDataLst>
              <p:tags r:id="rId21"/>
            </p:custDataLst>
          </p:nvPr>
        </p:nvSpPr>
        <p:spPr>
          <a:xfrm>
            <a:off x="6845246" y="2324075"/>
            <a:ext cx="2083489" cy="3235806"/>
          </a:xfrm>
          <a:prstGeom prst="roundRect">
            <a:avLst>
              <a:gd name="adj" fmla="val 2258"/>
            </a:avLst>
          </a:prstGeom>
          <a:noFill/>
          <a:ln w="25400">
            <a:solidFill>
              <a:schemeClr val="accent2"/>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86" name="椭圆 85"/>
          <p:cNvSpPr/>
          <p:nvPr>
            <p:custDataLst>
              <p:tags r:id="rId22"/>
            </p:custDataLst>
          </p:nvPr>
        </p:nvSpPr>
        <p:spPr>
          <a:xfrm>
            <a:off x="7578819" y="1992868"/>
            <a:ext cx="616856" cy="616856"/>
          </a:xfrm>
          <a:prstGeom prst="ellipse">
            <a:avLst/>
          </a:prstGeom>
          <a:solidFill>
            <a:schemeClr val="accent2">
              <a:alpha val="15000"/>
            </a:schemeClr>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87" name="椭圆 86"/>
          <p:cNvSpPr/>
          <p:nvPr>
            <p:custDataLst>
              <p:tags r:id="rId23"/>
            </p:custDataLst>
          </p:nvPr>
        </p:nvSpPr>
        <p:spPr>
          <a:xfrm>
            <a:off x="7599807" y="1992356"/>
            <a:ext cx="574879" cy="574879"/>
          </a:xfrm>
          <a:prstGeom prst="ellipse">
            <a:avLst/>
          </a:prstGeom>
          <a:solidFill>
            <a:schemeClr val="accent2"/>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dirty="0">
              <a:solidFill>
                <a:schemeClr val="lt1"/>
              </a:solidFill>
            </a:endParaRPr>
          </a:p>
        </p:txBody>
      </p:sp>
      <p:sp>
        <p:nvSpPr>
          <p:cNvPr id="33" name="矩形 32"/>
          <p:cNvSpPr/>
          <p:nvPr>
            <p:custDataLst>
              <p:tags r:id="rId24"/>
            </p:custDataLst>
          </p:nvPr>
        </p:nvSpPr>
        <p:spPr>
          <a:xfrm>
            <a:off x="6983975" y="3267021"/>
            <a:ext cx="1806544" cy="1882819"/>
          </a:xfrm>
          <a:prstGeom prst="rect">
            <a:avLst/>
          </a:prstGeom>
        </p:spPr>
        <p:txBody>
          <a:bodyPr wrap="square" lIns="0" tIns="0" rIns="0" bIns="0">
            <a:noAutofit/>
          </a:bodyPr>
          <a:p>
            <a:pPr lvl="0" algn="l">
              <a:lnSpc>
                <a:spcPct val="150000"/>
              </a:lnSpc>
              <a:buClrTx/>
              <a:buSzTx/>
              <a:buFontTx/>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风险评估报告的流程和标准主要包括定义范围和目标、收集和分析数据、识别风险、评估风险、制定应对策略、编写和报告结果。</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4" name="矩形 33"/>
          <p:cNvSpPr/>
          <p:nvPr>
            <p:custDataLst>
              <p:tags r:id="rId25"/>
            </p:custDataLst>
          </p:nvPr>
        </p:nvSpPr>
        <p:spPr>
          <a:xfrm>
            <a:off x="6980392" y="2788894"/>
            <a:ext cx="1813199" cy="356804"/>
          </a:xfrm>
          <a:prstGeom prst="rect">
            <a:avLst/>
          </a:prstGeom>
          <a:noFill/>
        </p:spPr>
        <p:txBody>
          <a:bodyPr wrap="square" lIns="0" tIns="0" rIns="0" bIns="0" rtlCol="0" anchor="b" anchorCtr="0">
            <a:noAutofit/>
          </a:bodyPr>
          <a:p>
            <a:pPr algn="ctr">
              <a:spcBef>
                <a:spcPct val="0"/>
              </a:spcBef>
              <a:spcAft>
                <a:spcPct val="0"/>
              </a:spcAft>
            </a:pPr>
            <a:r>
              <a:rPr lang="zh-CN" altLang="en-US" sz="1700" b="1" kern="0">
                <a:solidFill>
                  <a:schemeClr val="accent2"/>
                </a:solidFill>
                <a:latin typeface="+mn-ea"/>
                <a:cs typeface="+mn-ea"/>
              </a:rPr>
              <a:t>风险评估报告</a:t>
            </a:r>
            <a:endParaRPr lang="zh-CN" altLang="en-US" sz="1700" b="1" kern="0">
              <a:solidFill>
                <a:schemeClr val="accent2"/>
              </a:solidFill>
              <a:latin typeface="+mn-ea"/>
              <a:cs typeface="+mn-ea"/>
            </a:endParaRPr>
          </a:p>
          <a:p>
            <a:pPr algn="ctr">
              <a:spcBef>
                <a:spcPct val="0"/>
              </a:spcBef>
              <a:spcAft>
                <a:spcPct val="0"/>
              </a:spcAft>
            </a:pPr>
            <a:r>
              <a:rPr lang="zh-CN" altLang="en-US" sz="1700" b="1" kern="0">
                <a:solidFill>
                  <a:schemeClr val="accent2"/>
                </a:solidFill>
                <a:latin typeface="+mn-ea"/>
                <a:cs typeface="+mn-ea"/>
              </a:rPr>
              <a:t>撰写步骤</a:t>
            </a:r>
            <a:endParaRPr lang="zh-CN" altLang="en-US" sz="1700" b="1" kern="0">
              <a:solidFill>
                <a:schemeClr val="accent2"/>
              </a:solidFill>
              <a:latin typeface="+mn-ea"/>
              <a:cs typeface="+mn-ea"/>
            </a:endParaRPr>
          </a:p>
        </p:txBody>
      </p:sp>
      <p:pic>
        <p:nvPicPr>
          <p:cNvPr id="35" name="图形 30" descr="333438303937363b333438313038303bd7e9d6afbcdcb9b9"/>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1186553" y="2163847"/>
            <a:ext cx="232409" cy="232409"/>
          </a:xfrm>
          <a:prstGeom prst="rect">
            <a:avLst/>
          </a:prstGeom>
        </p:spPr>
      </p:pic>
      <p:pic>
        <p:nvPicPr>
          <p:cNvPr id="36" name="图形 31" descr="333438303937363b333438313039323bcfeec4bfbcc6bbae"/>
          <p:cNvPicPr>
            <a:picLocks noChangeAspect="1"/>
          </p:cNvPicPr>
          <p:nvPr>
            <p:custDataLst>
              <p:tags r:id="rId29"/>
            </p:custDataLst>
          </p:nvPr>
        </p:nvPicPr>
        <p:blipFill>
          <a:blip r:embed="rId30">
            <a:extLst>
              <a:ext uri="{96DAC541-7B7A-43D3-8B79-37D633B846F1}">
                <asvg:svgBlip xmlns:asvg="http://schemas.microsoft.com/office/drawing/2016/SVG/main" r:embed="rId31"/>
              </a:ext>
            </a:extLst>
          </a:blip>
          <a:stretch>
            <a:fillRect/>
          </a:stretch>
        </p:blipFill>
        <p:spPr>
          <a:xfrm>
            <a:off x="3367306" y="2149002"/>
            <a:ext cx="261076" cy="261076"/>
          </a:xfrm>
          <a:prstGeom prst="rect">
            <a:avLst/>
          </a:prstGeom>
        </p:spPr>
      </p:pic>
      <p:pic>
        <p:nvPicPr>
          <p:cNvPr id="37" name="图形 32" descr="333438303937363b333438313037333bcad0b3a1bebad5f9"/>
          <p:cNvPicPr>
            <a:picLocks noChangeAspect="1"/>
          </p:cNvPicPr>
          <p:nvPr>
            <p:custDataLst>
              <p:tags r:id="rId32"/>
            </p:custDataLst>
          </p:nvPr>
        </p:nvPicPr>
        <p:blipFill>
          <a:blip r:embed="rId33">
            <a:extLst>
              <a:ext uri="{96DAC541-7B7A-43D3-8B79-37D633B846F1}">
                <asvg:svgBlip xmlns:asvg="http://schemas.microsoft.com/office/drawing/2016/SVG/main" r:embed="rId34"/>
              </a:ext>
            </a:extLst>
          </a:blip>
          <a:stretch>
            <a:fillRect/>
          </a:stretch>
        </p:blipFill>
        <p:spPr>
          <a:xfrm>
            <a:off x="5561879" y="2149002"/>
            <a:ext cx="261076" cy="261076"/>
          </a:xfrm>
          <a:prstGeom prst="rect">
            <a:avLst/>
          </a:prstGeom>
        </p:spPr>
      </p:pic>
      <p:pic>
        <p:nvPicPr>
          <p:cNvPr id="38" name="图形 33" descr="333438303937363b333438313038383bcfeec4bfd0a7c2ca"/>
          <p:cNvPicPr>
            <a:picLocks noChangeAspect="1"/>
          </p:cNvPicPr>
          <p:nvPr>
            <p:custDataLst>
              <p:tags r:id="rId35"/>
            </p:custDataLst>
          </p:nvPr>
        </p:nvPicPr>
        <p:blipFill>
          <a:blip r:embed="rId36">
            <a:extLst>
              <a:ext uri="{96DAC541-7B7A-43D3-8B79-37D633B846F1}">
                <asvg:svgBlip xmlns:asvg="http://schemas.microsoft.com/office/drawing/2016/SVG/main" r:embed="rId37"/>
              </a:ext>
            </a:extLst>
          </a:blip>
          <a:stretch>
            <a:fillRect/>
          </a:stretch>
        </p:blipFill>
        <p:spPr>
          <a:xfrm>
            <a:off x="7756453" y="2149002"/>
            <a:ext cx="261076" cy="261076"/>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3"/>
          <p:cNvSpPr>
            <a:spLocks noChangeArrowheads="1"/>
          </p:cNvSpPr>
          <p:nvPr/>
        </p:nvSpPr>
        <p:spPr bwMode="auto">
          <a:xfrm>
            <a:off x="3995936" y="1412582"/>
            <a:ext cx="4033838" cy="4032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数字化管理工具</a:t>
            </a:r>
            <a:endParaRPr kumimoji="0" lang="en-US"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lvl="1" indent="0" algn="just">
              <a:lnSpc>
                <a:spcPct val="175000"/>
              </a:lnSpc>
              <a:buFont typeface="Wingdings" panose="05000000000000000000" pitchFamily="2" charset="2"/>
              <a:buChar char="Ø"/>
              <a:defRPr/>
            </a:pPr>
            <a:r>
              <a:rPr kumimoji="1" lang="zh-CN" altLang="en-US" sz="2000" dirty="0">
                <a:latin typeface="幼圆" panose="02010509060101010101" pitchFamily="49" charset="-122"/>
                <a:ea typeface="幼圆" panose="02010509060101010101" pitchFamily="49" charset="-122"/>
              </a:rPr>
              <a:t>简易方法</a:t>
            </a:r>
            <a:endParaRPr kumimoji="1" lang="en-US" altLang="zh-CN" sz="2000" dirty="0">
              <a:latin typeface="幼圆" panose="02010509060101010101" pitchFamily="49" charset="-122"/>
              <a:ea typeface="幼圆" panose="02010509060101010101" pitchFamily="49" charset="-122"/>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风险排列和过滤（</a:t>
            </a:r>
            <a:r>
              <a:rPr kumimoji="1" lang="en-US" altLang="zh-CN" sz="2000" noProof="0" dirty="0">
                <a:ln>
                  <a:noFill/>
                </a:ln>
                <a:effectLst/>
                <a:uLnTx/>
                <a:uFillTx/>
                <a:latin typeface="幼圆" panose="02010509060101010101" pitchFamily="49" charset="-122"/>
                <a:ea typeface="幼圆" panose="02010509060101010101" pitchFamily="49" charset="-122"/>
                <a:sym typeface="+mn-ea"/>
              </a:rPr>
              <a:t>RRF</a:t>
            </a:r>
            <a:r>
              <a:rPr kumimoji="1" lang="zh-CN" altLang="en-US" sz="2000" noProof="0" dirty="0">
                <a:ln>
                  <a:noFill/>
                </a:ln>
                <a:effectLst/>
                <a:uLnTx/>
                <a:uFillTx/>
                <a:latin typeface="幼圆" panose="02010509060101010101" pitchFamily="49" charset="-122"/>
                <a:ea typeface="幼圆" panose="02010509060101010101" pitchFamily="49" charset="-122"/>
                <a:sym typeface="+mn-ea"/>
              </a:rPr>
              <a:t>）</a:t>
            </a:r>
            <a:endParaRPr kumimoji="1" lang="en-US" altLang="zh-CN"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事先危害分析（</a:t>
            </a:r>
            <a:r>
              <a:rPr kumimoji="1" lang="de-DE" altLang="zh-CN" sz="2000" noProof="0" dirty="0">
                <a:ln>
                  <a:noFill/>
                </a:ln>
                <a:effectLst/>
                <a:uLnTx/>
                <a:uFillTx/>
                <a:latin typeface="幼圆" panose="02010509060101010101" pitchFamily="49" charset="-122"/>
                <a:ea typeface="幼圆" panose="02010509060101010101" pitchFamily="49" charset="-122"/>
                <a:sym typeface="+mn-ea"/>
              </a:rPr>
              <a:t>PHA</a:t>
            </a:r>
            <a:r>
              <a:rPr kumimoji="1" lang="zh-CN" altLang="de-DE" sz="2000" noProof="0" dirty="0">
                <a:ln>
                  <a:noFill/>
                </a:ln>
                <a:effectLst/>
                <a:uLnTx/>
                <a:uFillTx/>
                <a:latin typeface="幼圆" panose="02010509060101010101" pitchFamily="49" charset="-122"/>
                <a:ea typeface="幼圆" panose="02010509060101010101" pitchFamily="49" charset="-122"/>
                <a:sym typeface="+mn-ea"/>
              </a:rPr>
              <a:t>）</a:t>
            </a:r>
            <a:endParaRPr kumimoji="1" lang="en-US" altLang="zh-CN"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失败模式效果分析（</a:t>
            </a:r>
            <a:r>
              <a:rPr kumimoji="1" lang="en-US" altLang="zh-CN" sz="2000" noProof="0" dirty="0">
                <a:ln>
                  <a:noFill/>
                </a:ln>
                <a:effectLst/>
                <a:uLnTx/>
                <a:uFillTx/>
                <a:latin typeface="幼圆" panose="02010509060101010101" pitchFamily="49" charset="-122"/>
                <a:ea typeface="幼圆" panose="02010509060101010101" pitchFamily="49" charset="-122"/>
                <a:sym typeface="+mn-ea"/>
              </a:rPr>
              <a:t>FMEA</a:t>
            </a:r>
            <a:r>
              <a:rPr kumimoji="1" lang="zh-CN" altLang="en-US" sz="2000" noProof="0" dirty="0">
                <a:ln>
                  <a:noFill/>
                </a:ln>
                <a:effectLst/>
                <a:uLnTx/>
                <a:uFillTx/>
                <a:latin typeface="幼圆" panose="02010509060101010101" pitchFamily="49" charset="-122"/>
                <a:ea typeface="幼圆" panose="02010509060101010101" pitchFamily="49" charset="-122"/>
                <a:sym typeface="+mn-ea"/>
              </a:rPr>
              <a:t>）</a:t>
            </a:r>
            <a:endParaRPr kumimoji="1" lang="en-US" altLang="zh-CN"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过失树分析（</a:t>
            </a:r>
            <a:r>
              <a:rPr kumimoji="1" lang="en-US" altLang="zh-CN" sz="2000" noProof="0" dirty="0">
                <a:ln>
                  <a:noFill/>
                </a:ln>
                <a:effectLst/>
                <a:uLnTx/>
                <a:uFillTx/>
                <a:latin typeface="幼圆" panose="02010509060101010101" pitchFamily="49" charset="-122"/>
                <a:ea typeface="幼圆" panose="02010509060101010101" pitchFamily="49" charset="-122"/>
                <a:sym typeface="+mn-ea"/>
              </a:rPr>
              <a:t>FTA</a:t>
            </a:r>
            <a:r>
              <a:rPr kumimoji="1" lang="zh-CN" altLang="en-US" sz="2000" noProof="0" dirty="0">
                <a:ln>
                  <a:noFill/>
                </a:ln>
                <a:effectLst/>
                <a:uLnTx/>
                <a:uFillTx/>
                <a:latin typeface="幼圆" panose="02010509060101010101" pitchFamily="49" charset="-122"/>
                <a:ea typeface="幼圆" panose="02010509060101010101" pitchFamily="49" charset="-122"/>
                <a:sym typeface="+mn-ea"/>
              </a:rPr>
              <a:t>）</a:t>
            </a:r>
            <a:endParaRPr kumimoji="1" lang="en-US" altLang="zh-CN"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de-DE" altLang="zh-CN" sz="2000" noProof="0" dirty="0">
                <a:ln>
                  <a:noFill/>
                </a:ln>
                <a:effectLst/>
                <a:uLnTx/>
                <a:uFillTx/>
                <a:latin typeface="幼圆" panose="02010509060101010101" pitchFamily="49" charset="-122"/>
                <a:ea typeface="幼圆" panose="02010509060101010101" pitchFamily="49" charset="-122"/>
                <a:sym typeface="+mn-ea"/>
              </a:rPr>
              <a:t>SCOR</a:t>
            </a:r>
            <a:r>
              <a:rPr kumimoji="1" lang="zh-CN" altLang="en-US" sz="2000" noProof="0" dirty="0">
                <a:ln>
                  <a:noFill/>
                </a:ln>
                <a:effectLst/>
                <a:uLnTx/>
                <a:uFillTx/>
                <a:latin typeface="幼圆" panose="02010509060101010101" pitchFamily="49" charset="-122"/>
                <a:ea typeface="幼圆" panose="02010509060101010101" pitchFamily="49" charset="-122"/>
                <a:sym typeface="+mn-ea"/>
              </a:rPr>
              <a:t>模型</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任务四</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overrideClrMapping bg1="lt1" tx1="dk1" bg2="lt2" tx2="dk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custDataLst>
              <p:tags r:id="rId1"/>
            </p:custDataLst>
          </p:nvPr>
        </p:nvSpPr>
        <p:spPr>
          <a:xfrm>
            <a:off x="533460" y="2373907"/>
            <a:ext cx="5909989" cy="585788"/>
          </a:xfrm>
          <a:prstGeom prst="rect">
            <a:avLst/>
          </a:prstGeom>
        </p:spPr>
        <p:txBody>
          <a:bodyPr vert="horz" wrap="square" lIns="85725" tIns="42863" rIns="85725" bIns="42863"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流程图是供应链风险管理中重要的工具，可以帮助企业了解和描述供应链的运作过程，识别潜在风险点</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custDataLst>
              <p:tags r:id="rId2"/>
            </p:custDataLst>
          </p:nvPr>
        </p:nvSpPr>
        <p:spPr>
          <a:xfrm>
            <a:off x="556487" y="2093989"/>
            <a:ext cx="4371975" cy="300038"/>
          </a:xfrm>
          <a:prstGeom prst="rect">
            <a:avLst/>
          </a:prstGeom>
        </p:spPr>
        <p:txBody>
          <a:bodyPr vert="horz" wrap="square" lIns="85725" tIns="42863" rIns="85725" bIns="42863" rtlCol="0" anchor="ctr" anchorCtr="0">
            <a:noAutofit/>
          </a:bodyPr>
          <a:lstStyle/>
          <a:p>
            <a:pPr>
              <a:lnSpc>
                <a:spcPct val="77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供应链流程图</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556486" y="3720049"/>
            <a:ext cx="5520061" cy="585788"/>
          </a:xfrm>
          <a:prstGeom prst="rect">
            <a:avLst/>
          </a:prstGeom>
        </p:spPr>
        <p:txBody>
          <a:bodyPr vert="horz" wrap="square" lIns="85725" tIns="42863" rIns="85725" bIns="42863"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典型的供应链流程图包括原材料采购、生产制造、物流配送、销售和售后服务等主要环节</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556487" y="3376291"/>
            <a:ext cx="4371975" cy="300038"/>
          </a:xfrm>
          <a:prstGeom prst="rect">
            <a:avLst/>
          </a:prstGeom>
        </p:spPr>
        <p:txBody>
          <a:bodyPr vert="horz" wrap="square" lIns="85725" tIns="42863" rIns="85725" bIns="42863" rtlCol="0" anchor="ctr" anchorCtr="0">
            <a:noAutofit/>
          </a:bodyPr>
          <a:lstStyle/>
          <a:p>
            <a:pPr>
              <a:lnSpc>
                <a:spcPct val="77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供应链流程图主要环节</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580153" y="5168988"/>
            <a:ext cx="5292644" cy="585788"/>
          </a:xfrm>
          <a:prstGeom prst="rect">
            <a:avLst/>
          </a:prstGeom>
        </p:spPr>
        <p:txBody>
          <a:bodyPr vert="horz" wrap="square" lIns="85725" tIns="42863" rIns="85725" bIns="42863"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企业在绘制流程图时，可以根据自身的实际情况和需求，对流程进行细化和补充</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580153" y="4730268"/>
            <a:ext cx="4371975" cy="300038"/>
          </a:xfrm>
          <a:prstGeom prst="rect">
            <a:avLst/>
          </a:prstGeom>
        </p:spPr>
        <p:txBody>
          <a:bodyPr vert="horz" wrap="square" lIns="85725" tIns="42863" rIns="85725" bIns="42863" rtlCol="0" anchor="ctr" anchorCtr="0">
            <a:noAutofit/>
          </a:bodyPr>
          <a:lstStyle/>
          <a:p>
            <a:pPr>
              <a:lnSpc>
                <a:spcPct val="77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流程图细化补充</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0" name="Picture 10"/>
          <p:cNvPicPr>
            <a:picLocks noChangeAspect="1"/>
          </p:cNvPicPr>
          <p:nvPr/>
        </p:nvPicPr>
        <p:blipFill>
          <a:blip r:embed="rId7"/>
          <a:srcRect l="22730" t="13644" r="12476" b="6722"/>
          <a:stretch>
            <a:fillRect/>
          </a:stretch>
        </p:blipFill>
        <p:spPr>
          <a:xfrm>
            <a:off x="6300470" y="2996565"/>
            <a:ext cx="2732405" cy="2520315"/>
          </a:xfrm>
          <a:prstGeom prst="ellipse">
            <a:avLst/>
          </a:prstGeom>
        </p:spPr>
      </p:pic>
      <p:sp>
        <p:nvSpPr>
          <p:cNvPr id="11" name="TextBox 11"/>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r>
              <a:rPr lang="en-US" sz="2400" dirty="0" err="1">
                <a:latin typeface="微软雅黑" panose="020B0503020204020204" pitchFamily="34" charset="-122"/>
                <a:ea typeface="微软雅黑" panose="020B0503020204020204" pitchFamily="34" charset="-122"/>
              </a:rPr>
              <a:t>流程图</a:t>
            </a:r>
            <a:endParaRPr lang="en-US" sz="2400" dirty="0">
              <a:latin typeface="微软雅黑" panose="020B0503020204020204" pitchFamily="34" charset="-122"/>
              <a:ea typeface="微软雅黑" panose="020B0503020204020204" pitchFamily="34" charset="-122"/>
            </a:endParaRPr>
          </a:p>
        </p:txBody>
      </p:sp>
      <p:sp>
        <p:nvSpPr>
          <p:cNvPr id="14" name="文本框 13"/>
          <p:cNvSpPr txBox="1"/>
          <p:nvPr>
            <p:custDataLst>
              <p:tags r:id="rId8"/>
            </p:custDataLst>
          </p:nvPr>
        </p:nvSpPr>
        <p:spPr>
          <a:xfrm>
            <a:off x="768985" y="200025"/>
            <a:ext cx="7298055" cy="52197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简易方法</a:t>
            </a:r>
            <a:endParaRPr lang="zh-CN" altLang="en-US" sz="2800" dirty="0">
              <a:ea typeface="微软雅黑" panose="020B0503020204020204" pitchFamily="34" charset="-122"/>
              <a:sym typeface="+mn-ea"/>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264426" y="1879107"/>
            <a:ext cx="6709754" cy="416838"/>
          </a:xfrm>
          <a:prstGeom prst="rect">
            <a:avLst/>
          </a:prstGeom>
        </p:spPr>
        <p:txBody>
          <a:bodyPr vert="horz" wrap="square" lIns="0" tIns="0" rIns="0" bIns="0"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供应链风险管理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1264426" y="2375632"/>
            <a:ext cx="6729413" cy="572835"/>
          </a:xfrm>
          <a:prstGeom prst="rect">
            <a:avLst/>
          </a:prstGeom>
        </p:spPr>
        <p:txBody>
          <a:bodyPr vert="horz" wrap="square" lIns="0" tIns="0" rIns="0" bIns="0" rtlCol="0" anchor="t" anchorCtr="0">
            <a:noAutofit/>
          </a:bodyPr>
          <a:lstStyle/>
          <a:p>
            <a:pPr>
              <a:lnSpc>
                <a:spcPct val="140000"/>
              </a:lnSpc>
            </a:pP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简化供应链风险管理图形分析框架，包括风险识别与分类、风险评估与量化、风险来源分析、风险传播路径、风险应对策略、风险监控与预警、风险缓解措施以及风险管理效果评估等环节。</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r>
              <a:rPr lang="en-US" sz="2400" dirty="0" err="1">
                <a:latin typeface="微软雅黑" panose="020B0503020204020204" pitchFamily="34" charset="-122"/>
                <a:ea typeface="微软雅黑" panose="020B0503020204020204" pitchFamily="34" charset="-122"/>
              </a:rPr>
              <a:t>供应链风险管理图形分析</a:t>
            </a:r>
            <a:endParaRPr lang="en-US" sz="2400" dirty="0">
              <a:latin typeface="微软雅黑" panose="020B0503020204020204" pitchFamily="34" charset="-122"/>
              <a:ea typeface="微软雅黑" panose="020B0503020204020204" pitchFamily="34" charset="-122"/>
            </a:endParaRPr>
          </a:p>
        </p:txBody>
      </p:sp>
      <p:grpSp>
        <p:nvGrpSpPr>
          <p:cNvPr id="7" name="Group 7"/>
          <p:cNvGrpSpPr/>
          <p:nvPr/>
        </p:nvGrpSpPr>
        <p:grpSpPr>
          <a:xfrm>
            <a:off x="628949" y="2030845"/>
            <a:ext cx="265100" cy="265100"/>
            <a:chOff x="838598" y="1564792"/>
            <a:chExt cx="353467" cy="353467"/>
          </a:xfrm>
        </p:grpSpPr>
        <p:sp>
          <p:nvSpPr>
            <p:cNvPr id="8" name="AutoShape 8"/>
            <p:cNvSpPr/>
            <p:nvPr/>
          </p:nvSpPr>
          <p:spPr>
            <a:xfrm>
              <a:off x="920082" y="1646276"/>
              <a:ext cx="190500" cy="190500"/>
            </a:xfrm>
            <a:prstGeom prst="ellipse">
              <a:avLst/>
            </a:prstGeom>
            <a:solidFill>
              <a:schemeClr val="accent1">
                <a:alpha val="100000"/>
              </a:schemeClr>
            </a:solidFill>
          </p:spPr>
        </p:sp>
        <p:sp>
          <p:nvSpPr>
            <p:cNvPr id="9" name="AutoShape 9"/>
            <p:cNvSpPr/>
            <p:nvPr/>
          </p:nvSpPr>
          <p:spPr>
            <a:xfrm>
              <a:off x="838598" y="1564792"/>
              <a:ext cx="353467" cy="353467"/>
            </a:xfrm>
            <a:prstGeom prst="ellipse">
              <a:avLst/>
            </a:prstGeom>
            <a:solidFill>
              <a:schemeClr val="accent1">
                <a:alpha val="16000"/>
              </a:schemeClr>
            </a:solidFill>
          </p:spPr>
        </p:sp>
      </p:grpSp>
      <p:sp>
        <p:nvSpPr>
          <p:cNvPr id="10" name="TextBox 10"/>
          <p:cNvSpPr txBox="1"/>
          <p:nvPr/>
        </p:nvSpPr>
        <p:spPr>
          <a:xfrm>
            <a:off x="1264426" y="3249191"/>
            <a:ext cx="6709754" cy="416838"/>
          </a:xfrm>
          <a:prstGeom prst="rect">
            <a:avLst/>
          </a:prstGeom>
        </p:spPr>
        <p:txBody>
          <a:bodyPr vert="horz" wrap="square" lIns="0" tIns="0" rIns="0" bIns="0"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风险识别与分类</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1264426" y="3745716"/>
            <a:ext cx="6729413" cy="572835"/>
          </a:xfrm>
          <a:prstGeom prst="rect">
            <a:avLst/>
          </a:prstGeom>
        </p:spPr>
        <p:txBody>
          <a:bodyPr vert="horz" wrap="square" lIns="0" tIns="0" rIns="0" bIns="0"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绘制供应链风险地图，建立风险分类树，按照风险来源、性质和影响范围进行分类。</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2" name="Group 12"/>
          <p:cNvGrpSpPr/>
          <p:nvPr/>
        </p:nvGrpSpPr>
        <p:grpSpPr>
          <a:xfrm>
            <a:off x="628949" y="3400929"/>
            <a:ext cx="265100" cy="265100"/>
            <a:chOff x="838598" y="3391571"/>
            <a:chExt cx="353467" cy="353467"/>
          </a:xfrm>
        </p:grpSpPr>
        <p:sp>
          <p:nvSpPr>
            <p:cNvPr id="13" name="AutoShape 13"/>
            <p:cNvSpPr/>
            <p:nvPr/>
          </p:nvSpPr>
          <p:spPr>
            <a:xfrm>
              <a:off x="920082" y="3473055"/>
              <a:ext cx="190500" cy="190500"/>
            </a:xfrm>
            <a:prstGeom prst="ellipse">
              <a:avLst/>
            </a:prstGeom>
            <a:solidFill>
              <a:schemeClr val="accent1">
                <a:alpha val="100000"/>
              </a:schemeClr>
            </a:solidFill>
          </p:spPr>
        </p:sp>
        <p:sp>
          <p:nvSpPr>
            <p:cNvPr id="14" name="AutoShape 14"/>
            <p:cNvSpPr/>
            <p:nvPr/>
          </p:nvSpPr>
          <p:spPr>
            <a:xfrm>
              <a:off x="838598" y="3391571"/>
              <a:ext cx="353467" cy="353467"/>
            </a:xfrm>
            <a:prstGeom prst="ellipse">
              <a:avLst/>
            </a:prstGeom>
            <a:solidFill>
              <a:schemeClr val="accent1">
                <a:alpha val="16000"/>
              </a:schemeClr>
            </a:solidFill>
          </p:spPr>
        </p:sp>
      </p:grpSp>
      <p:sp>
        <p:nvSpPr>
          <p:cNvPr id="15" name="TextBox 15"/>
          <p:cNvSpPr txBox="1"/>
          <p:nvPr/>
        </p:nvSpPr>
        <p:spPr>
          <a:xfrm>
            <a:off x="1264426" y="4588719"/>
            <a:ext cx="6709754" cy="416838"/>
          </a:xfrm>
          <a:prstGeom prst="rect">
            <a:avLst/>
          </a:prstGeom>
        </p:spPr>
        <p:txBody>
          <a:bodyPr vert="horz" wrap="square" lIns="0" tIns="0" rIns="0" bIns="0"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风险评估与量化</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1264426" y="5085244"/>
            <a:ext cx="6729413" cy="572835"/>
          </a:xfrm>
          <a:prstGeom prst="rect">
            <a:avLst/>
          </a:prstGeom>
        </p:spPr>
        <p:txBody>
          <a:bodyPr vert="horz" wrap="square" lIns="0" tIns="0" rIns="0" bIns="0"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使用风险矩阵对识别出的风险进行评估，确定其可能性和影响程度，对风险进行数值化评估，以便进行更精确的比较和分析。</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7" name="Group 17"/>
          <p:cNvGrpSpPr/>
          <p:nvPr/>
        </p:nvGrpSpPr>
        <p:grpSpPr>
          <a:xfrm>
            <a:off x="628949" y="4740457"/>
            <a:ext cx="265100" cy="265100"/>
            <a:chOff x="838598" y="5177608"/>
            <a:chExt cx="353467" cy="353467"/>
          </a:xfrm>
        </p:grpSpPr>
        <p:sp>
          <p:nvSpPr>
            <p:cNvPr id="18" name="AutoShape 18"/>
            <p:cNvSpPr/>
            <p:nvPr/>
          </p:nvSpPr>
          <p:spPr>
            <a:xfrm>
              <a:off x="920082" y="5259092"/>
              <a:ext cx="190500" cy="190500"/>
            </a:xfrm>
            <a:prstGeom prst="ellipse">
              <a:avLst/>
            </a:prstGeom>
            <a:solidFill>
              <a:schemeClr val="accent1">
                <a:alpha val="100000"/>
              </a:schemeClr>
            </a:solidFill>
          </p:spPr>
        </p:sp>
        <p:sp>
          <p:nvSpPr>
            <p:cNvPr id="19" name="AutoShape 19"/>
            <p:cNvSpPr/>
            <p:nvPr/>
          </p:nvSpPr>
          <p:spPr>
            <a:xfrm>
              <a:off x="838598" y="5177608"/>
              <a:ext cx="353467" cy="353467"/>
            </a:xfrm>
            <a:prstGeom prst="ellipse">
              <a:avLst/>
            </a:prstGeom>
            <a:solidFill>
              <a:schemeClr val="accent1">
                <a:alpha val="16000"/>
              </a:schemeClr>
            </a:solidFill>
          </p:spPr>
        </p:sp>
      </p:grpSp>
      <p:cxnSp>
        <p:nvCxnSpPr>
          <p:cNvPr id="20" name="Connector 20"/>
          <p:cNvCxnSpPr/>
          <p:nvPr/>
        </p:nvCxnSpPr>
        <p:spPr>
          <a:xfrm>
            <a:off x="761499" y="2153271"/>
            <a:ext cx="0" cy="3911218"/>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
        <p:nvSpPr>
          <p:cNvPr id="2" name="文本框 1"/>
          <p:cNvSpPr txBox="1"/>
          <p:nvPr>
            <p:custDataLst>
              <p:tags r:id="rId1"/>
            </p:custDataLst>
          </p:nvPr>
        </p:nvSpPr>
        <p:spPr>
          <a:xfrm>
            <a:off x="611560" y="200182"/>
            <a:ext cx="7455544"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简易方法</a:t>
            </a:r>
            <a:endParaRPr lang="zh-CN" altLang="en-US" sz="2800" dirty="0">
              <a:ea typeface="微软雅黑" panose="020B0503020204020204" pitchFamily="34" charset="-122"/>
              <a:sym typeface="+mn-ea"/>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2905017" y="2105479"/>
            <a:ext cx="478598" cy="478598"/>
          </a:xfrm>
          <a:prstGeom prst="ellipse">
            <a:avLst/>
          </a:prstGeom>
          <a:solidFill>
            <a:schemeClr val="accent1">
              <a:alpha val="20000"/>
            </a:schemeClr>
          </a:solidFill>
        </p:spPr>
      </p:sp>
      <p:sp>
        <p:nvSpPr>
          <p:cNvPr id="5" name="AutoShape 5"/>
          <p:cNvSpPr/>
          <p:nvPr/>
        </p:nvSpPr>
        <p:spPr>
          <a:xfrm>
            <a:off x="3006075" y="2206536"/>
            <a:ext cx="276482" cy="276482"/>
          </a:xfrm>
          <a:prstGeom prst="ellipse">
            <a:avLst/>
          </a:prstGeom>
          <a:solidFill>
            <a:schemeClr val="accent1">
              <a:alpha val="100000"/>
            </a:schemeClr>
          </a:solidFill>
        </p:spPr>
      </p:sp>
      <p:sp>
        <p:nvSpPr>
          <p:cNvPr id="6" name="TextBox 6"/>
          <p:cNvSpPr txBox="1"/>
          <p:nvPr/>
        </p:nvSpPr>
        <p:spPr>
          <a:xfrm>
            <a:off x="3477545" y="1955041"/>
            <a:ext cx="5164931" cy="574428"/>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风险来源分析</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3477545" y="2391911"/>
            <a:ext cx="5309097" cy="736525"/>
          </a:xfrm>
          <a:prstGeom prst="rect">
            <a:avLst/>
          </a:prstGeom>
        </p:spPr>
        <p:txBody>
          <a:bodyPr vert="horz" wrap="square" lIns="92869" tIns="92869" rIns="42863" bIns="92869"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使用因果分析图（如鱼骨图）深入剖析风险产生的根本原因，通过流程图展示风险在供应链中的传播路径和影响范围</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8" name="Picture 8"/>
          <p:cNvPicPr>
            <a:picLocks noChangeAspect="1"/>
          </p:cNvPicPr>
          <p:nvPr/>
        </p:nvPicPr>
        <p:blipFill>
          <a:blip r:embed="rId1"/>
          <a:srcRect/>
          <a:stretch>
            <a:fillRect/>
          </a:stretch>
        </p:blipFill>
        <p:spPr>
          <a:xfrm>
            <a:off x="157878" y="2115197"/>
            <a:ext cx="3316129" cy="3316129"/>
          </a:xfrm>
          <a:prstGeom prst="ellipse">
            <a:avLst/>
          </a:prstGeom>
        </p:spPr>
      </p:pic>
      <p:sp>
        <p:nvSpPr>
          <p:cNvPr id="9" name="AutoShape 9"/>
          <p:cNvSpPr/>
          <p:nvPr/>
        </p:nvSpPr>
        <p:spPr>
          <a:xfrm>
            <a:off x="2905017" y="3395722"/>
            <a:ext cx="478598" cy="478598"/>
          </a:xfrm>
          <a:prstGeom prst="ellipse">
            <a:avLst/>
          </a:prstGeom>
          <a:solidFill>
            <a:schemeClr val="accent1">
              <a:alpha val="20000"/>
            </a:schemeClr>
          </a:solidFill>
        </p:spPr>
      </p:sp>
      <p:sp>
        <p:nvSpPr>
          <p:cNvPr id="10" name="AutoShape 10"/>
          <p:cNvSpPr/>
          <p:nvPr/>
        </p:nvSpPr>
        <p:spPr>
          <a:xfrm>
            <a:off x="3006075" y="3496780"/>
            <a:ext cx="276482" cy="276482"/>
          </a:xfrm>
          <a:prstGeom prst="ellipse">
            <a:avLst/>
          </a:prstGeom>
          <a:solidFill>
            <a:schemeClr val="accent1">
              <a:alpha val="100000"/>
            </a:schemeClr>
          </a:solidFill>
        </p:spPr>
      </p:sp>
      <p:sp>
        <p:nvSpPr>
          <p:cNvPr id="11" name="TextBox 11"/>
          <p:cNvSpPr txBox="1"/>
          <p:nvPr/>
        </p:nvSpPr>
        <p:spPr>
          <a:xfrm>
            <a:off x="3477545" y="3243824"/>
            <a:ext cx="5164931" cy="577350"/>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风险传播路径</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2"/>
          <p:cNvSpPr/>
          <p:nvPr/>
        </p:nvSpPr>
        <p:spPr>
          <a:xfrm>
            <a:off x="2905017" y="4685966"/>
            <a:ext cx="478598" cy="478598"/>
          </a:xfrm>
          <a:prstGeom prst="ellipse">
            <a:avLst/>
          </a:prstGeom>
          <a:solidFill>
            <a:schemeClr val="accent1">
              <a:alpha val="20000"/>
            </a:schemeClr>
          </a:solidFill>
        </p:spPr>
      </p:sp>
      <p:sp>
        <p:nvSpPr>
          <p:cNvPr id="13" name="AutoShape 13"/>
          <p:cNvSpPr/>
          <p:nvPr/>
        </p:nvSpPr>
        <p:spPr>
          <a:xfrm>
            <a:off x="3006075" y="4787023"/>
            <a:ext cx="276482" cy="276482"/>
          </a:xfrm>
          <a:prstGeom prst="ellipse">
            <a:avLst/>
          </a:prstGeom>
          <a:solidFill>
            <a:schemeClr val="accent1">
              <a:alpha val="100000"/>
            </a:schemeClr>
          </a:solidFill>
        </p:spPr>
      </p:sp>
      <p:sp>
        <p:nvSpPr>
          <p:cNvPr id="14" name="TextBox 14"/>
          <p:cNvSpPr txBox="1"/>
          <p:nvPr/>
        </p:nvSpPr>
        <p:spPr>
          <a:xfrm>
            <a:off x="3477545" y="4547423"/>
            <a:ext cx="5164931" cy="550638"/>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风险应对策略</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357017" y="1056247"/>
            <a:ext cx="8429625" cy="648575"/>
          </a:xfrm>
          <a:prstGeom prst="rect">
            <a:avLst/>
          </a:prstGeom>
        </p:spPr>
        <p:txBody>
          <a:bodyPr vert="horz" wrap="square" lIns="92869" tIns="92869" rIns="42863" bIns="92869" rtlCol="0" anchor="t" anchorCtr="0">
            <a:spAutoFit/>
          </a:bodyPr>
          <a:lstStyle/>
          <a:p>
            <a:pPr>
              <a:lnSpc>
                <a:spcPct val="140000"/>
              </a:lnSpc>
            </a:pPr>
            <a:r>
              <a:rPr lang="en-US" sz="2400" dirty="0" err="1">
                <a:latin typeface="微软雅黑" panose="020B0503020204020204" pitchFamily="34" charset="-122"/>
                <a:ea typeface="微软雅黑" panose="020B0503020204020204" pitchFamily="34" charset="-122"/>
              </a:rPr>
              <a:t>供应链风险管理图形分析</a:t>
            </a:r>
            <a:endParaRPr lang="en-US" sz="2400" dirty="0">
              <a:latin typeface="微软雅黑" panose="020B0503020204020204" pitchFamily="34" charset="-122"/>
              <a:ea typeface="微软雅黑" panose="020B0503020204020204" pitchFamily="34" charset="-122"/>
            </a:endParaRPr>
          </a:p>
        </p:txBody>
      </p:sp>
      <p:sp>
        <p:nvSpPr>
          <p:cNvPr id="16" name="TextBox 16"/>
          <p:cNvSpPr txBox="1"/>
          <p:nvPr/>
        </p:nvSpPr>
        <p:spPr>
          <a:xfrm>
            <a:off x="3477545" y="3699061"/>
            <a:ext cx="5309097" cy="736525"/>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绘制供应链网络图，展示各环节之间的连接关系和风险传播路径，通过模拟实验分析风险在不同环节之间的传播速度和影响程度。</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nvSpPr>
        <p:spPr>
          <a:xfrm>
            <a:off x="3477545" y="4960983"/>
            <a:ext cx="5309097" cy="736525"/>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建立策略决策树，根据风险评估结果选择合适的应对策略，列出各种可能的风险和对应的应对策略，以便快速决策。</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custDataLst>
              <p:tags r:id="rId2"/>
            </p:custDataLst>
          </p:nvPr>
        </p:nvSpPr>
        <p:spPr>
          <a:xfrm>
            <a:off x="611560" y="200182"/>
            <a:ext cx="7455544"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简易方法</a:t>
            </a:r>
            <a:endParaRPr lang="zh-CN" altLang="en-US" sz="2800" dirty="0">
              <a:ea typeface="微软雅黑" panose="020B0503020204020204" pitchFamily="34" charset="-122"/>
              <a:sym typeface="+mn-ea"/>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1030737" y="3141189"/>
            <a:ext cx="7072313" cy="1242271"/>
          </a:xfrm>
          <a:prstGeom prst="roundRect">
            <a:avLst>
              <a:gd name="adj" fmla="val 16667"/>
            </a:avLst>
          </a:prstGeom>
          <a:gradFill>
            <a:gsLst>
              <a:gs pos="100000">
                <a:schemeClr val="lt2">
                  <a:alpha val="100000"/>
                </a:schemeClr>
              </a:gs>
              <a:gs pos="0">
                <a:schemeClr val="lt1">
                  <a:alpha val="100000"/>
                </a:schemeClr>
              </a:gs>
            </a:gsLst>
            <a:lin ang="0"/>
          </a:gradFill>
        </p:spPr>
      </p:sp>
      <p:sp>
        <p:nvSpPr>
          <p:cNvPr id="5" name="AutoShape 5"/>
          <p:cNvSpPr/>
          <p:nvPr>
            <p:custDataLst>
              <p:tags r:id="rId2"/>
            </p:custDataLst>
          </p:nvPr>
        </p:nvSpPr>
        <p:spPr>
          <a:xfrm>
            <a:off x="1030737" y="4474710"/>
            <a:ext cx="7072313" cy="1242271"/>
          </a:xfrm>
          <a:prstGeom prst="roundRect">
            <a:avLst>
              <a:gd name="adj" fmla="val 16667"/>
            </a:avLst>
          </a:prstGeom>
          <a:gradFill>
            <a:gsLst>
              <a:gs pos="0">
                <a:schemeClr val="lt2">
                  <a:alpha val="100000"/>
                </a:schemeClr>
              </a:gs>
              <a:gs pos="100000">
                <a:schemeClr val="lt1">
                  <a:alpha val="100000"/>
                </a:schemeClr>
              </a:gs>
            </a:gsLst>
            <a:lin ang="0"/>
          </a:gradFill>
        </p:spPr>
      </p:sp>
      <p:sp>
        <p:nvSpPr>
          <p:cNvPr id="6" name="AutoShape 6"/>
          <p:cNvSpPr/>
          <p:nvPr>
            <p:custDataLst>
              <p:tags r:id="rId3"/>
            </p:custDataLst>
          </p:nvPr>
        </p:nvSpPr>
        <p:spPr>
          <a:xfrm>
            <a:off x="1030737" y="1807669"/>
            <a:ext cx="7072313" cy="1242271"/>
          </a:xfrm>
          <a:prstGeom prst="roundRect">
            <a:avLst>
              <a:gd name="adj" fmla="val 16667"/>
            </a:avLst>
          </a:prstGeom>
          <a:gradFill>
            <a:gsLst>
              <a:gs pos="0">
                <a:schemeClr val="lt2">
                  <a:alpha val="100000"/>
                </a:schemeClr>
              </a:gs>
              <a:gs pos="100000">
                <a:schemeClr val="lt1">
                  <a:alpha val="100000"/>
                </a:schemeClr>
              </a:gs>
            </a:gsLst>
            <a:lin ang="0"/>
          </a:gradFill>
        </p:spPr>
      </p:sp>
      <p:sp>
        <p:nvSpPr>
          <p:cNvPr id="7" name="AutoShape 7"/>
          <p:cNvSpPr/>
          <p:nvPr>
            <p:custDataLst>
              <p:tags r:id="rId4"/>
            </p:custDataLst>
          </p:nvPr>
        </p:nvSpPr>
        <p:spPr>
          <a:xfrm>
            <a:off x="740432" y="4792007"/>
            <a:ext cx="607677" cy="607677"/>
          </a:xfrm>
          <a:prstGeom prst="ellipse">
            <a:avLst/>
          </a:prstGeom>
          <a:solidFill>
            <a:schemeClr val="accent1">
              <a:alpha val="100000"/>
            </a:schemeClr>
          </a:solidFill>
        </p:spPr>
      </p:sp>
      <p:sp>
        <p:nvSpPr>
          <p:cNvPr id="8" name="Freeform 8"/>
          <p:cNvSpPr/>
          <p:nvPr>
            <p:custDataLst>
              <p:tags r:id="rId5"/>
            </p:custDataLst>
          </p:nvPr>
        </p:nvSpPr>
        <p:spPr>
          <a:xfrm>
            <a:off x="836542" y="4888117"/>
            <a:ext cx="415455" cy="415455"/>
          </a:xfrm>
          <a:custGeom>
            <a:avLst/>
            <a:gdLst/>
            <a:ahLst/>
            <a:cxnLst/>
            <a:rect l="l" t="t" r="r" b="b"/>
            <a:pathLst>
              <a:path w="304800" h="304800">
                <a:moveTo>
                  <a:pt x="190033" y="152400"/>
                </a:moveTo>
                <a:cubicBezTo>
                  <a:pt x="190033" y="90992"/>
                  <a:pt x="221771" y="56493"/>
                  <a:pt x="221771" y="56493"/>
                </a:cubicBezTo>
                <a:cubicBezTo>
                  <a:pt x="221771" y="56493"/>
                  <a:pt x="193758" y="33766"/>
                  <a:pt x="151924" y="33766"/>
                </a:cubicBezTo>
                <a:cubicBezTo>
                  <a:pt x="110090" y="33766"/>
                  <a:pt x="82067" y="56512"/>
                  <a:pt x="82067" y="56512"/>
                </a:cubicBezTo>
                <a:cubicBezTo>
                  <a:pt x="82067" y="56512"/>
                  <a:pt x="114376" y="82753"/>
                  <a:pt x="114376" y="152400"/>
                </a:cubicBezTo>
                <a:cubicBezTo>
                  <a:pt x="114376" y="219608"/>
                  <a:pt x="81858" y="248145"/>
                  <a:pt x="81858" y="248145"/>
                </a:cubicBezTo>
                <a:cubicBezTo>
                  <a:pt x="81858" y="248145"/>
                  <a:pt x="115662" y="271034"/>
                  <a:pt x="151924" y="271034"/>
                </a:cubicBezTo>
                <a:cubicBezTo>
                  <a:pt x="189043" y="271034"/>
                  <a:pt x="221799" y="248269"/>
                  <a:pt x="221799" y="248269"/>
                </a:cubicBezTo>
                <a:cubicBezTo>
                  <a:pt x="221799" y="248269"/>
                  <a:pt x="190033" y="218503"/>
                  <a:pt x="190033" y="152400"/>
                </a:cubicBezTo>
                <a:close/>
                <a:moveTo>
                  <a:pt x="74095" y="62789"/>
                </a:moveTo>
                <a:cubicBezTo>
                  <a:pt x="74095" y="62789"/>
                  <a:pt x="34633" y="86839"/>
                  <a:pt x="34633" y="152800"/>
                </a:cubicBezTo>
                <a:cubicBezTo>
                  <a:pt x="34633" y="218751"/>
                  <a:pt x="74533" y="240335"/>
                  <a:pt x="74533" y="240335"/>
                </a:cubicBezTo>
                <a:cubicBezTo>
                  <a:pt x="74533" y="240335"/>
                  <a:pt x="103613" y="218742"/>
                  <a:pt x="103613" y="152800"/>
                </a:cubicBezTo>
                <a:cubicBezTo>
                  <a:pt x="103613" y="86839"/>
                  <a:pt x="74095" y="62789"/>
                  <a:pt x="74095" y="62789"/>
                </a:cubicBezTo>
                <a:close/>
                <a:moveTo>
                  <a:pt x="229753" y="64570"/>
                </a:moveTo>
                <a:cubicBezTo>
                  <a:pt x="229753" y="64570"/>
                  <a:pt x="200244" y="86839"/>
                  <a:pt x="200244" y="152800"/>
                </a:cubicBezTo>
                <a:cubicBezTo>
                  <a:pt x="200244" y="218751"/>
                  <a:pt x="229305" y="240335"/>
                  <a:pt x="229305" y="240335"/>
                </a:cubicBezTo>
                <a:cubicBezTo>
                  <a:pt x="229305" y="240335"/>
                  <a:pt x="270158" y="218742"/>
                  <a:pt x="270158" y="152800"/>
                </a:cubicBezTo>
                <a:cubicBezTo>
                  <a:pt x="270158" y="86839"/>
                  <a:pt x="229753" y="64570"/>
                  <a:pt x="229753" y="64570"/>
                </a:cubicBezTo>
                <a:close/>
              </a:path>
            </a:pathLst>
          </a:custGeom>
          <a:solidFill>
            <a:srgbClr val="FFFFFF">
              <a:alpha val="100000"/>
            </a:srgbClr>
          </a:solidFill>
        </p:spPr>
      </p:sp>
      <p:sp>
        <p:nvSpPr>
          <p:cNvPr id="9" name="AutoShape 9"/>
          <p:cNvSpPr/>
          <p:nvPr>
            <p:custDataLst>
              <p:tags r:id="rId6"/>
            </p:custDataLst>
          </p:nvPr>
        </p:nvSpPr>
        <p:spPr>
          <a:xfrm>
            <a:off x="7779966" y="3458486"/>
            <a:ext cx="607677" cy="607677"/>
          </a:xfrm>
          <a:prstGeom prst="ellipse">
            <a:avLst/>
          </a:prstGeom>
          <a:solidFill>
            <a:schemeClr val="accent1">
              <a:alpha val="100000"/>
            </a:schemeClr>
          </a:solidFill>
        </p:spPr>
      </p:sp>
      <p:sp>
        <p:nvSpPr>
          <p:cNvPr id="10" name="AutoShape 10"/>
          <p:cNvSpPr/>
          <p:nvPr>
            <p:custDataLst>
              <p:tags r:id="rId7"/>
            </p:custDataLst>
          </p:nvPr>
        </p:nvSpPr>
        <p:spPr>
          <a:xfrm>
            <a:off x="740432" y="2124966"/>
            <a:ext cx="607677" cy="607677"/>
          </a:xfrm>
          <a:prstGeom prst="ellipse">
            <a:avLst/>
          </a:prstGeom>
          <a:solidFill>
            <a:schemeClr val="accent1">
              <a:alpha val="100000"/>
            </a:schemeClr>
          </a:solidFill>
        </p:spPr>
      </p:sp>
      <p:sp>
        <p:nvSpPr>
          <p:cNvPr id="11" name="Freeform 11"/>
          <p:cNvSpPr/>
          <p:nvPr>
            <p:custDataLst>
              <p:tags r:id="rId8"/>
            </p:custDataLst>
          </p:nvPr>
        </p:nvSpPr>
        <p:spPr>
          <a:xfrm>
            <a:off x="878744" y="2276812"/>
            <a:ext cx="303986" cy="303986"/>
          </a:xfrm>
          <a:custGeom>
            <a:avLst/>
            <a:gdLst/>
            <a:ahLst/>
            <a:cxnLst/>
            <a:rect l="l" t="t" r="r" b="b"/>
            <a:pathLst>
              <a:path w="304800" h="304800">
                <a:moveTo>
                  <a:pt x="173841" y="122930"/>
                </a:moveTo>
                <a:cubicBezTo>
                  <a:pt x="179718" y="102937"/>
                  <a:pt x="177232" y="81020"/>
                  <a:pt x="166392" y="62665"/>
                </a:cubicBezTo>
                <a:cubicBezTo>
                  <a:pt x="166630" y="62998"/>
                  <a:pt x="62770" y="167697"/>
                  <a:pt x="62027" y="167040"/>
                </a:cubicBezTo>
                <a:cubicBezTo>
                  <a:pt x="80077" y="177698"/>
                  <a:pt x="101994" y="180699"/>
                  <a:pt x="121720" y="175193"/>
                </a:cubicBezTo>
                <a:cubicBezTo>
                  <a:pt x="121577" y="174689"/>
                  <a:pt x="173422" y="122853"/>
                  <a:pt x="173841" y="122930"/>
                </a:cubicBezTo>
                <a:close/>
                <a:moveTo>
                  <a:pt x="155315" y="45968"/>
                </a:moveTo>
                <a:cubicBezTo>
                  <a:pt x="141322" y="32175"/>
                  <a:pt x="121301" y="22822"/>
                  <a:pt x="100127" y="22822"/>
                </a:cubicBezTo>
                <a:cubicBezTo>
                  <a:pt x="57331" y="22822"/>
                  <a:pt x="22631" y="57607"/>
                  <a:pt x="22631" y="100508"/>
                </a:cubicBezTo>
                <a:cubicBezTo>
                  <a:pt x="22631" y="121444"/>
                  <a:pt x="32156" y="141713"/>
                  <a:pt x="45587" y="155686"/>
                </a:cubicBezTo>
                <a:cubicBezTo>
                  <a:pt x="45615" y="155686"/>
                  <a:pt x="154657" y="46863"/>
                  <a:pt x="155315" y="45968"/>
                </a:cubicBezTo>
                <a:close/>
                <a:moveTo>
                  <a:pt x="264909" y="252089"/>
                </a:moveTo>
                <a:cubicBezTo>
                  <a:pt x="264909" y="252089"/>
                  <a:pt x="267443" y="230200"/>
                  <a:pt x="261128" y="223885"/>
                </a:cubicBezTo>
                <a:cubicBezTo>
                  <a:pt x="260709" y="223466"/>
                  <a:pt x="188300" y="135065"/>
                  <a:pt x="188300" y="135065"/>
                </a:cubicBezTo>
                <a:lnTo>
                  <a:pt x="134417" y="188947"/>
                </a:lnTo>
                <a:lnTo>
                  <a:pt x="222818" y="262185"/>
                </a:lnTo>
                <a:cubicBezTo>
                  <a:pt x="228714" y="268919"/>
                  <a:pt x="251441" y="265557"/>
                  <a:pt x="251441" y="265557"/>
                </a:cubicBezTo>
                <a:lnTo>
                  <a:pt x="269538" y="281978"/>
                </a:lnTo>
                <a:lnTo>
                  <a:pt x="282169" y="269348"/>
                </a:lnTo>
                <a:lnTo>
                  <a:pt x="264909" y="252089"/>
                </a:lnTo>
                <a:close/>
              </a:path>
            </a:pathLst>
          </a:custGeom>
          <a:solidFill>
            <a:srgbClr val="FFFFFF">
              <a:alpha val="100000"/>
            </a:srgbClr>
          </a:solidFill>
        </p:spPr>
      </p:sp>
      <p:sp>
        <p:nvSpPr>
          <p:cNvPr id="12" name="Freeform 12"/>
          <p:cNvSpPr/>
          <p:nvPr>
            <p:custDataLst>
              <p:tags r:id="rId9"/>
            </p:custDataLst>
          </p:nvPr>
        </p:nvSpPr>
        <p:spPr>
          <a:xfrm>
            <a:off x="7927423" y="3603233"/>
            <a:ext cx="318183" cy="318183"/>
          </a:xfrm>
          <a:custGeom>
            <a:avLst/>
            <a:gdLst/>
            <a:ahLst/>
            <a:cxnLst/>
            <a:rect l="l" t="t" r="r" b="b"/>
            <a:pathLst>
              <a:path w="304800" h="304800">
                <a:moveTo>
                  <a:pt x="167640" y="106680"/>
                </a:moveTo>
                <a:lnTo>
                  <a:pt x="189586" y="139598"/>
                </a:lnTo>
                <a:cubicBezTo>
                  <a:pt x="194310" y="146761"/>
                  <a:pt x="204978" y="152400"/>
                  <a:pt x="213512" y="152400"/>
                </a:cubicBezTo>
                <a:lnTo>
                  <a:pt x="259080" y="152400"/>
                </a:lnTo>
                <a:lnTo>
                  <a:pt x="259080" y="121920"/>
                </a:lnTo>
                <a:lnTo>
                  <a:pt x="213360" y="121920"/>
                </a:lnTo>
                <a:lnTo>
                  <a:pt x="191414" y="89002"/>
                </a:lnTo>
                <a:cubicBezTo>
                  <a:pt x="185452" y="80686"/>
                  <a:pt x="178394" y="73628"/>
                  <a:pt x="170345" y="67847"/>
                </a:cubicBezTo>
                <a:lnTo>
                  <a:pt x="170069" y="67666"/>
                </a:lnTo>
                <a:lnTo>
                  <a:pt x="149952" y="54254"/>
                </a:lnTo>
                <a:cubicBezTo>
                  <a:pt x="146104" y="51911"/>
                  <a:pt x="141446" y="50521"/>
                  <a:pt x="136465" y="50521"/>
                </a:cubicBezTo>
                <a:cubicBezTo>
                  <a:pt x="131912" y="50521"/>
                  <a:pt x="127635" y="51683"/>
                  <a:pt x="123911" y="53721"/>
                </a:cubicBezTo>
                <a:lnTo>
                  <a:pt x="124044" y="53654"/>
                </a:lnTo>
                <a:lnTo>
                  <a:pt x="60950" y="91450"/>
                </a:lnTo>
                <a:lnTo>
                  <a:pt x="60950" y="167650"/>
                </a:lnTo>
                <a:lnTo>
                  <a:pt x="91430" y="167650"/>
                </a:lnTo>
                <a:lnTo>
                  <a:pt x="91430" y="106690"/>
                </a:lnTo>
                <a:lnTo>
                  <a:pt x="121910" y="91450"/>
                </a:lnTo>
                <a:lnTo>
                  <a:pt x="76190" y="304810"/>
                </a:lnTo>
                <a:lnTo>
                  <a:pt x="106670" y="304810"/>
                </a:lnTo>
                <a:lnTo>
                  <a:pt x="142484" y="188224"/>
                </a:lnTo>
                <a:lnTo>
                  <a:pt x="167630" y="213370"/>
                </a:lnTo>
                <a:lnTo>
                  <a:pt x="167630" y="304810"/>
                </a:lnTo>
                <a:lnTo>
                  <a:pt x="198110" y="304810"/>
                </a:lnTo>
                <a:lnTo>
                  <a:pt x="198110" y="182890"/>
                </a:lnTo>
                <a:lnTo>
                  <a:pt x="156962" y="141742"/>
                </a:lnTo>
                <a:lnTo>
                  <a:pt x="167630" y="106690"/>
                </a:lnTo>
                <a:close/>
                <a:moveTo>
                  <a:pt x="182880" y="60960"/>
                </a:moveTo>
                <a:cubicBezTo>
                  <a:pt x="199711" y="60960"/>
                  <a:pt x="213360" y="47311"/>
                  <a:pt x="213360" y="30480"/>
                </a:cubicBezTo>
                <a:cubicBezTo>
                  <a:pt x="213360" y="13649"/>
                  <a:pt x="199711" y="0"/>
                  <a:pt x="182880" y="0"/>
                </a:cubicBezTo>
                <a:lnTo>
                  <a:pt x="182880" y="0"/>
                </a:lnTo>
                <a:cubicBezTo>
                  <a:pt x="166049" y="0"/>
                  <a:pt x="152400" y="13649"/>
                  <a:pt x="152400" y="30480"/>
                </a:cubicBezTo>
                <a:cubicBezTo>
                  <a:pt x="152400" y="47311"/>
                  <a:pt x="166049" y="60960"/>
                  <a:pt x="182880" y="60960"/>
                </a:cubicBezTo>
                <a:lnTo>
                  <a:pt x="182880" y="60960"/>
                </a:lnTo>
                <a:close/>
              </a:path>
            </a:pathLst>
          </a:custGeom>
          <a:solidFill>
            <a:srgbClr val="FFFFFF">
              <a:alpha val="100000"/>
            </a:srgbClr>
          </a:solidFill>
        </p:spPr>
      </p:sp>
      <p:sp>
        <p:nvSpPr>
          <p:cNvPr id="13" name="TextBox 13"/>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r>
              <a:rPr lang="en-US" sz="2400" dirty="0" err="1">
                <a:latin typeface="微软雅黑" panose="020B0503020204020204" pitchFamily="34" charset="-122"/>
                <a:ea typeface="微软雅黑" panose="020B0503020204020204" pitchFamily="34" charset="-122"/>
              </a:rPr>
              <a:t>供应链风险管理图形分析</a:t>
            </a:r>
            <a:endParaRPr lang="en-US" sz="2400" dirty="0">
              <a:latin typeface="微软雅黑" panose="020B0503020204020204" pitchFamily="34" charset="-122"/>
              <a:ea typeface="微软雅黑" panose="020B0503020204020204" pitchFamily="34" charset="-122"/>
            </a:endParaRPr>
          </a:p>
        </p:txBody>
      </p:sp>
      <p:sp>
        <p:nvSpPr>
          <p:cNvPr id="14" name="TextBox 14"/>
          <p:cNvSpPr txBox="1"/>
          <p:nvPr>
            <p:custDataLst>
              <p:tags r:id="rId10"/>
            </p:custDataLst>
          </p:nvPr>
        </p:nvSpPr>
        <p:spPr>
          <a:xfrm>
            <a:off x="1489909" y="1924793"/>
            <a:ext cx="6150769" cy="428625"/>
          </a:xfrm>
          <a:prstGeom prst="rect">
            <a:avLst/>
          </a:prstGeom>
        </p:spPr>
        <p:txBody>
          <a:bodyPr vert="horz" wrap="square" lIns="85725" tIns="42863" rIns="85725" bIns="42863"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风险监控与预警</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1"/>
            </p:custDataLst>
          </p:nvPr>
        </p:nvSpPr>
        <p:spPr>
          <a:xfrm>
            <a:off x="1389258" y="2268550"/>
            <a:ext cx="6754941" cy="585788"/>
          </a:xfrm>
          <a:prstGeom prst="rect">
            <a:avLst/>
          </a:prstGeom>
        </p:spPr>
        <p:txBody>
          <a:bodyPr vert="horz" wrap="square" lIns="85725" tIns="42863" rIns="85725" bIns="42863"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建立风险监控仪表板，实时监控供应链中的风险状况，设计预警系统图，设定风险阈值，当风险达到一定程度时发出预警</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1448760" y="3279585"/>
            <a:ext cx="6150769" cy="428625"/>
          </a:xfrm>
          <a:prstGeom prst="rect">
            <a:avLst/>
          </a:prstGeom>
        </p:spPr>
        <p:txBody>
          <a:bodyPr vert="horz" wrap="square" lIns="85725" tIns="42863" rIns="85725" bIns="42863"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风险缓解措施</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3"/>
            </p:custDataLst>
          </p:nvPr>
        </p:nvSpPr>
        <p:spPr>
          <a:xfrm>
            <a:off x="1090295" y="3623310"/>
            <a:ext cx="6659880" cy="586105"/>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绘制措施实施流程图，明确各项风险缓解措施的执行步骤和时间节点，对实施后的风险缓解措施进行效果评估，以便持续优化。</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custDataLst>
              <p:tags r:id="rId14"/>
            </p:custDataLst>
          </p:nvPr>
        </p:nvSpPr>
        <p:spPr>
          <a:xfrm>
            <a:off x="1448760" y="4519076"/>
            <a:ext cx="6150769" cy="428625"/>
          </a:xfrm>
          <a:prstGeom prst="rect">
            <a:avLst/>
          </a:prstGeom>
        </p:spPr>
        <p:txBody>
          <a:bodyPr vert="horz" wrap="square" lIns="85725" tIns="42863" rIns="85725" bIns="42863"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风险管理效果评估</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custDataLst>
              <p:tags r:id="rId15"/>
            </p:custDataLst>
          </p:nvPr>
        </p:nvSpPr>
        <p:spPr>
          <a:xfrm>
            <a:off x="1348105" y="4862830"/>
            <a:ext cx="7117080" cy="586105"/>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通过雷达图展示风险管理在各个方面（如风险识别、评估、应对等）的效果，展示风险管理效果的持续改进过程，包括评估、反馈、调整和优化等环节。</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custDataLst>
              <p:tags r:id="rId16"/>
            </p:custDataLst>
          </p:nvPr>
        </p:nvSpPr>
        <p:spPr>
          <a:xfrm>
            <a:off x="611560" y="200182"/>
            <a:ext cx="7455544"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简易方法</a:t>
            </a:r>
            <a:endParaRPr lang="zh-CN" altLang="en-US" sz="2800" dirty="0">
              <a:ea typeface="微软雅黑" panose="020B0503020204020204" pitchFamily="34" charset="-122"/>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827088" y="260350"/>
            <a:ext cx="4805680" cy="52197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现实中的供应链典型风险事件</a:t>
            </a:r>
            <a:endParaRPr lang="zh-CN" altLang="en-US"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8194" name="标题 1"/>
          <p:cNvSpPr>
            <a:spLocks noGrp="1"/>
          </p:cNvSpPr>
          <p:nvPr/>
        </p:nvSpPr>
        <p:spPr>
          <a:xfrm>
            <a:off x="323881" y="1268953"/>
            <a:ext cx="8054975" cy="504415"/>
          </a:xfrm>
          <a:prstGeom prst="rect">
            <a:avLst/>
          </a:prstGeom>
        </p:spPr>
        <p:txBody>
          <a:bodyPr vert="horz" wrap="square" lIns="91440" tIns="45720" rIns="91440" bIns="45720" anchor="ctr" anchorCtr="0"/>
          <a:lst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a:lstStyle>
          <a:p>
            <a:pPr algn="l">
              <a:buNone/>
            </a:pPr>
            <a:endParaRPr lang="zh-CN" altLang="en-US" sz="2800" dirty="0">
              <a:solidFill>
                <a:srgbClr val="FF0000"/>
              </a:solidFill>
              <a:latin typeface="华文行楷" panose="02010800040101010101" pitchFamily="2" charset="-122"/>
            </a:endParaRPr>
          </a:p>
        </p:txBody>
      </p:sp>
      <p:sp>
        <p:nvSpPr>
          <p:cNvPr id="8195" name="内容占位符 2"/>
          <p:cNvSpPr>
            <a:spLocks noGrp="1"/>
          </p:cNvSpPr>
          <p:nvPr/>
        </p:nvSpPr>
        <p:spPr>
          <a:xfrm>
            <a:off x="586105" y="1196340"/>
            <a:ext cx="8293100" cy="4716145"/>
          </a:xfrm>
          <a:prstGeom prst="rect">
            <a:avLst/>
          </a:prstGeom>
        </p:spPr>
        <p:txBody>
          <a:bodyPr vert="horz" wrap="square" lIns="91440" tIns="45720" rIns="91440" bIns="45720" anchor="t" anchorCtr="0"/>
          <a:lst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9705" indent="-179705">
              <a:lnSpc>
                <a:spcPct val="100000"/>
              </a:lnSpc>
              <a:spcBef>
                <a:spcPts val="800"/>
              </a:spcBef>
            </a:pPr>
            <a:r>
              <a:rPr lang="en-US" altLang="zh-CN" sz="2000" dirty="0"/>
              <a:t>2000</a:t>
            </a:r>
            <a:r>
              <a:rPr lang="zh-CN" altLang="zh-CN" sz="2000" dirty="0"/>
              <a:t>年，美国新墨西哥州飞利浦公司的第</a:t>
            </a:r>
            <a:r>
              <a:rPr lang="en-US" altLang="zh-CN" sz="2000" dirty="0"/>
              <a:t>22</a:t>
            </a:r>
            <a:r>
              <a:rPr lang="zh-CN" altLang="zh-CN" sz="2000" dirty="0"/>
              <a:t>号芯片厂发生火灾，</a:t>
            </a:r>
            <a:r>
              <a:rPr lang="en-US" altLang="zh-CN" sz="2000" dirty="0"/>
              <a:t>Ericsson</a:t>
            </a:r>
            <a:r>
              <a:rPr lang="zh-CN" altLang="zh-CN" sz="2000" dirty="0"/>
              <a:t>公司因此损失了</a:t>
            </a:r>
            <a:r>
              <a:rPr lang="en-US" altLang="zh-CN" sz="2000" dirty="0"/>
              <a:t>4</a:t>
            </a:r>
            <a:r>
              <a:rPr lang="zh-CN" altLang="zh-CN" sz="2000" dirty="0"/>
              <a:t>亿美元的销售额，市场占有率也从原来的</a:t>
            </a:r>
            <a:r>
              <a:rPr lang="en-US" altLang="zh-CN" sz="2000" dirty="0"/>
              <a:t>12%</a:t>
            </a:r>
            <a:r>
              <a:rPr lang="zh-CN" altLang="zh-CN" sz="2000" dirty="0"/>
              <a:t>下降为</a:t>
            </a:r>
            <a:r>
              <a:rPr lang="en-US" altLang="zh-CN" sz="2000" dirty="0"/>
              <a:t>9%</a:t>
            </a:r>
            <a:r>
              <a:rPr lang="zh-CN" altLang="zh-CN" sz="2000" dirty="0"/>
              <a:t>，最后竟退出了全球手机市场；</a:t>
            </a:r>
            <a:endParaRPr lang="zh-CN" altLang="zh-CN" sz="2000" dirty="0"/>
          </a:p>
          <a:p>
            <a:pPr marL="179705" indent="-179705">
              <a:lnSpc>
                <a:spcPct val="100000"/>
              </a:lnSpc>
              <a:spcBef>
                <a:spcPts val="800"/>
              </a:spcBef>
            </a:pPr>
            <a:r>
              <a:rPr lang="en-US" altLang="zh-CN" sz="2000" dirty="0"/>
              <a:t>Cisco</a:t>
            </a:r>
            <a:r>
              <a:rPr lang="zh-CN" altLang="zh-CN" sz="2000" dirty="0"/>
              <a:t>公司</a:t>
            </a:r>
            <a:r>
              <a:rPr lang="en-US" altLang="zh-CN" sz="2000" dirty="0"/>
              <a:t>2001</a:t>
            </a:r>
            <a:r>
              <a:rPr lang="zh-CN" altLang="zh-CN" sz="2000" dirty="0"/>
              <a:t>年因为对需求预测的失误造成</a:t>
            </a:r>
            <a:r>
              <a:rPr lang="en-US" altLang="zh-CN" sz="2000" dirty="0"/>
              <a:t>25</a:t>
            </a:r>
            <a:r>
              <a:rPr lang="zh-CN" altLang="zh-CN" sz="2000" dirty="0"/>
              <a:t>亿美元的存货报废；</a:t>
            </a:r>
            <a:endParaRPr lang="zh-CN" altLang="zh-CN" sz="2000" dirty="0"/>
          </a:p>
          <a:p>
            <a:pPr marL="179705" indent="-179705">
              <a:lnSpc>
                <a:spcPct val="100000"/>
              </a:lnSpc>
              <a:spcBef>
                <a:spcPts val="800"/>
              </a:spcBef>
            </a:pPr>
            <a:r>
              <a:rPr lang="en-US" altLang="zh-CN" sz="2000" dirty="0"/>
              <a:t>2002</a:t>
            </a:r>
            <a:r>
              <a:rPr lang="zh-CN" altLang="zh-CN" sz="2000" dirty="0"/>
              <a:t>年</a:t>
            </a:r>
            <a:r>
              <a:rPr lang="en-US" altLang="zh-CN" sz="2000" dirty="0"/>
              <a:t>9</a:t>
            </a:r>
            <a:r>
              <a:rPr lang="zh-CN" altLang="zh-CN" sz="2000" dirty="0"/>
              <a:t>月，美国西海岸发生工人罢工，由于这里是我国中远集团进入美国的主要门户，致使中远集团在两周内损失至少</a:t>
            </a:r>
            <a:r>
              <a:rPr lang="en-US" altLang="zh-CN" sz="2000" dirty="0"/>
              <a:t>2400</a:t>
            </a:r>
            <a:r>
              <a:rPr lang="zh-CN" altLang="zh-CN" sz="2000" dirty="0"/>
              <a:t>万美元；</a:t>
            </a:r>
            <a:endParaRPr lang="zh-CN" altLang="zh-CN" sz="2000" dirty="0"/>
          </a:p>
          <a:p>
            <a:pPr marL="179705" indent="-179705">
              <a:lnSpc>
                <a:spcPct val="100000"/>
              </a:lnSpc>
              <a:spcBef>
                <a:spcPts val="800"/>
              </a:spcBef>
            </a:pPr>
            <a:r>
              <a:rPr lang="en-US" altLang="zh-CN" sz="2000" dirty="0"/>
              <a:t>2002</a:t>
            </a:r>
            <a:r>
              <a:rPr lang="zh-CN" altLang="zh-CN" sz="2000" dirty="0"/>
              <a:t>年的</a:t>
            </a:r>
            <a:r>
              <a:rPr lang="en-US" altLang="zh-CN" sz="2000" dirty="0"/>
              <a:t>“9.11”</a:t>
            </a:r>
            <a:r>
              <a:rPr lang="zh-CN" altLang="zh-CN" sz="2000" dirty="0"/>
              <a:t>恐怖袭击使得北美的机场被迫关闭，致使美国国内数千条供应链中断，造成难以估计的损失；</a:t>
            </a:r>
            <a:endParaRPr lang="zh-CN" altLang="zh-CN" sz="2000" dirty="0"/>
          </a:p>
          <a:p>
            <a:pPr marL="179705" indent="-179705">
              <a:lnSpc>
                <a:spcPct val="100000"/>
              </a:lnSpc>
              <a:spcBef>
                <a:spcPts val="800"/>
              </a:spcBef>
            </a:pPr>
            <a:r>
              <a:rPr lang="en-US" altLang="zh-CN" sz="2000" dirty="0"/>
              <a:t>2005</a:t>
            </a:r>
            <a:r>
              <a:rPr lang="zh-CN" altLang="zh-CN" sz="2000" dirty="0"/>
              <a:t>年，雀巢奶粉碘含量超标，宝洁</a:t>
            </a:r>
            <a:r>
              <a:rPr lang="en-US" altLang="zh-CN" sz="2000" dirty="0"/>
              <a:t>SK-II</a:t>
            </a:r>
            <a:r>
              <a:rPr lang="zh-CN" altLang="zh-CN" sz="2000" dirty="0"/>
              <a:t>被诉含有有害成分，肯德基、麦当劳部分产品发现含有苏丹红一号； </a:t>
            </a:r>
            <a:endParaRPr lang="zh-CN" altLang="zh-CN" sz="2000" dirty="0"/>
          </a:p>
          <a:p>
            <a:pPr marL="179705" indent="-179705">
              <a:lnSpc>
                <a:spcPct val="100000"/>
              </a:lnSpc>
              <a:spcBef>
                <a:spcPts val="800"/>
              </a:spcBef>
            </a:pPr>
            <a:r>
              <a:rPr lang="en-US" altLang="zh-CN" sz="2000" dirty="0"/>
              <a:t>2008</a:t>
            </a:r>
            <a:r>
              <a:rPr lang="zh-CN" altLang="zh-CN" sz="2000" dirty="0"/>
              <a:t>年中国的三鹿奶粉事件； </a:t>
            </a:r>
            <a:endParaRPr lang="zh-CN" altLang="zh-CN" sz="2000" dirty="0"/>
          </a:p>
          <a:p>
            <a:pPr marL="179705" indent="-179705">
              <a:lnSpc>
                <a:spcPct val="100000"/>
              </a:lnSpc>
              <a:spcBef>
                <a:spcPts val="800"/>
              </a:spcBef>
            </a:pPr>
            <a:r>
              <a:rPr lang="en-US" altLang="zh-CN" sz="2000" dirty="0"/>
              <a:t>2009</a:t>
            </a:r>
            <a:r>
              <a:rPr lang="zh-CN" altLang="zh-CN" sz="2000" dirty="0"/>
              <a:t>年的</a:t>
            </a:r>
            <a:r>
              <a:rPr lang="en-US" altLang="zh-CN" sz="2000" dirty="0"/>
              <a:t>“</a:t>
            </a:r>
            <a:r>
              <a:rPr lang="zh-CN" altLang="zh-CN" sz="2000" dirty="0"/>
              <a:t>丰田门</a:t>
            </a:r>
            <a:r>
              <a:rPr lang="en-US" altLang="zh-CN" sz="2000" dirty="0"/>
              <a:t>”</a:t>
            </a:r>
            <a:r>
              <a:rPr lang="zh-CN" altLang="zh-CN" sz="2000" dirty="0"/>
              <a:t>事件； </a:t>
            </a:r>
            <a:endParaRPr lang="zh-CN" altLang="zh-CN" sz="2000" dirty="0"/>
          </a:p>
          <a:p>
            <a:pPr marL="179705" indent="-179705">
              <a:lnSpc>
                <a:spcPct val="100000"/>
              </a:lnSpc>
              <a:spcBef>
                <a:spcPts val="800"/>
              </a:spcBef>
            </a:pPr>
            <a:r>
              <a:rPr lang="en-US" altLang="zh-CN" sz="2000" dirty="0"/>
              <a:t>2011</a:t>
            </a:r>
            <a:r>
              <a:rPr lang="zh-CN" altLang="zh-CN" sz="2000" dirty="0"/>
              <a:t>年日本大地震，震垮了许多企业，导致生产中断而引发下游供应链瘫痪； </a:t>
            </a:r>
            <a:endParaRPr lang="zh-CN" altLang="zh-CN" sz="2000" dirty="0"/>
          </a:p>
          <a:p>
            <a:pPr marL="179705" indent="-179705">
              <a:lnSpc>
                <a:spcPct val="100000"/>
              </a:lnSpc>
              <a:spcBef>
                <a:spcPts val="800"/>
              </a:spcBef>
            </a:pPr>
            <a:r>
              <a:rPr lang="en-US" altLang="zh-CN" sz="2000" dirty="0"/>
              <a:t>2019</a:t>
            </a:r>
            <a:r>
              <a:rPr lang="zh-CN" altLang="zh-CN" sz="2000" dirty="0"/>
              <a:t>年</a:t>
            </a:r>
            <a:r>
              <a:rPr lang="zh-CN" altLang="en-US" sz="2000" dirty="0"/>
              <a:t>底的新冠疫情</a:t>
            </a:r>
            <a:endParaRPr lang="zh-CN" altLang="en-US" sz="20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319347" y="2645264"/>
            <a:ext cx="2561978" cy="2561978"/>
          </a:xfrm>
          <a:prstGeom prst="ellipse">
            <a:avLst/>
          </a:prstGeom>
        </p:spPr>
      </p:pic>
      <p:sp>
        <p:nvSpPr>
          <p:cNvPr id="5" name="TextBox 5"/>
          <p:cNvSpPr txBox="1"/>
          <p:nvPr/>
        </p:nvSpPr>
        <p:spPr>
          <a:xfrm>
            <a:off x="727710" y="1056005"/>
            <a:ext cx="8058785" cy="701675"/>
          </a:xfrm>
          <a:prstGeom prst="rect">
            <a:avLst/>
          </a:prstGeom>
        </p:spPr>
        <p:txBody>
          <a:bodyPr vert="horz" wrap="square" lIns="92869" tIns="92869" rIns="42863" bIns="92869" rtlCol="0" anchor="t" anchorCtr="0">
            <a:spAutoFit/>
          </a:bodyPr>
          <a:lstStyle/>
          <a:p>
            <a:pPr>
              <a:lnSpc>
                <a:spcPct val="140000"/>
              </a:lnSpc>
            </a:pPr>
            <a:r>
              <a:rPr lang="en-US" sz="2400" dirty="0" err="1">
                <a:latin typeface="微软雅黑" panose="020B0503020204020204" pitchFamily="34" charset="-122"/>
                <a:ea typeface="微软雅黑" panose="020B0503020204020204" pitchFamily="34" charset="-122"/>
              </a:rPr>
              <a:t>鱼骨图</a:t>
            </a:r>
            <a:endParaRPr lang="en-US" sz="2400" dirty="0">
              <a:latin typeface="微软雅黑" panose="020B0503020204020204" pitchFamily="34" charset="-122"/>
              <a:ea typeface="微软雅黑" panose="020B0503020204020204" pitchFamily="34" charset="-122"/>
            </a:endParaRPr>
          </a:p>
        </p:txBody>
      </p:sp>
      <p:sp>
        <p:nvSpPr>
          <p:cNvPr id="6" name="AutoShape 6"/>
          <p:cNvSpPr/>
          <p:nvPr>
            <p:custDataLst>
              <p:tags r:id="rId2"/>
            </p:custDataLst>
          </p:nvPr>
        </p:nvSpPr>
        <p:spPr>
          <a:xfrm>
            <a:off x="3085106" y="2089562"/>
            <a:ext cx="2743200" cy="1664893"/>
          </a:xfrm>
          <a:prstGeom prst="roundRect">
            <a:avLst>
              <a:gd name="adj" fmla="val 16667"/>
            </a:avLst>
          </a:prstGeom>
          <a:solidFill>
            <a:schemeClr val="lt2">
              <a:alpha val="100000"/>
            </a:schemeClr>
          </a:solidFill>
        </p:spPr>
      </p:sp>
      <p:sp>
        <p:nvSpPr>
          <p:cNvPr id="7" name="TextBox 7"/>
          <p:cNvSpPr txBox="1"/>
          <p:nvPr>
            <p:custDataLst>
              <p:tags r:id="rId3"/>
            </p:custDataLst>
          </p:nvPr>
        </p:nvSpPr>
        <p:spPr>
          <a:xfrm>
            <a:off x="3234436" y="2277513"/>
            <a:ext cx="2438328" cy="367751"/>
          </a:xfrm>
          <a:prstGeom prst="rect">
            <a:avLst/>
          </a:prstGeom>
        </p:spPr>
        <p:txBody>
          <a:bodyPr vert="horz" wrap="square" lIns="49506" tIns="24789" rIns="49506" bIns="24789" rtlCol="0" anchor="ctr" anchorCtr="0">
            <a:noAutofit/>
          </a:bodyPr>
          <a:lstStyle/>
          <a:p>
            <a:pPr algn="ctr">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鱼骨图定义</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4"/>
            </p:custDataLst>
          </p:nvPr>
        </p:nvSpPr>
        <p:spPr>
          <a:xfrm>
            <a:off x="3234055" y="2705100"/>
            <a:ext cx="2588260" cy="791845"/>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鱼骨图是一种图形化的分析工具，用来表示导致某个问题或结果的一系列原因</a:t>
            </a: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9" name="AutoShape 9"/>
          <p:cNvSpPr/>
          <p:nvPr>
            <p:custDataLst>
              <p:tags r:id="rId5"/>
            </p:custDataLst>
          </p:nvPr>
        </p:nvSpPr>
        <p:spPr>
          <a:xfrm>
            <a:off x="6053132" y="2095167"/>
            <a:ext cx="2743200" cy="1664893"/>
          </a:xfrm>
          <a:prstGeom prst="roundRect">
            <a:avLst>
              <a:gd name="adj" fmla="val 16667"/>
            </a:avLst>
          </a:prstGeom>
          <a:solidFill>
            <a:schemeClr val="lt2">
              <a:alpha val="100000"/>
            </a:schemeClr>
          </a:solidFill>
        </p:spPr>
      </p:sp>
      <p:sp>
        <p:nvSpPr>
          <p:cNvPr id="10" name="TextBox 10"/>
          <p:cNvSpPr txBox="1"/>
          <p:nvPr>
            <p:custDataLst>
              <p:tags r:id="rId6"/>
            </p:custDataLst>
          </p:nvPr>
        </p:nvSpPr>
        <p:spPr>
          <a:xfrm>
            <a:off x="6202461" y="2283119"/>
            <a:ext cx="2438328" cy="367751"/>
          </a:xfrm>
          <a:prstGeom prst="rect">
            <a:avLst/>
          </a:prstGeom>
        </p:spPr>
        <p:txBody>
          <a:bodyPr vert="horz" wrap="square" lIns="49506" tIns="24789" rIns="49506" bIns="24789" rtlCol="0" anchor="ctr" anchorCtr="0">
            <a:noAutofit/>
          </a:bodyPr>
          <a:lstStyle/>
          <a:p>
            <a:pPr algn="ctr">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鱼骨图应用领域</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7"/>
            </p:custDataLst>
          </p:nvPr>
        </p:nvSpPr>
        <p:spPr>
          <a:xfrm>
            <a:off x="6142355" y="2710815"/>
            <a:ext cx="2647950" cy="791845"/>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鱼骨图可以帮助人们识别并理解问题的根本原因，从而采取适当的措施来解决它。</a:t>
            </a:r>
            <a:endPar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AutoShape 12"/>
          <p:cNvSpPr/>
          <p:nvPr>
            <p:custDataLst>
              <p:tags r:id="rId8"/>
            </p:custDataLst>
          </p:nvPr>
        </p:nvSpPr>
        <p:spPr>
          <a:xfrm>
            <a:off x="3090713" y="4078282"/>
            <a:ext cx="2743200" cy="1664893"/>
          </a:xfrm>
          <a:prstGeom prst="roundRect">
            <a:avLst>
              <a:gd name="adj" fmla="val 16667"/>
            </a:avLst>
          </a:prstGeom>
          <a:solidFill>
            <a:schemeClr val="lt2">
              <a:alpha val="100000"/>
            </a:schemeClr>
          </a:solidFill>
        </p:spPr>
      </p:sp>
      <p:sp>
        <p:nvSpPr>
          <p:cNvPr id="13" name="TextBox 13"/>
          <p:cNvSpPr txBox="1"/>
          <p:nvPr>
            <p:custDataLst>
              <p:tags r:id="rId9"/>
            </p:custDataLst>
          </p:nvPr>
        </p:nvSpPr>
        <p:spPr>
          <a:xfrm>
            <a:off x="3240042" y="4266234"/>
            <a:ext cx="2438328" cy="367751"/>
          </a:xfrm>
          <a:prstGeom prst="rect">
            <a:avLst/>
          </a:prstGeom>
        </p:spPr>
        <p:txBody>
          <a:bodyPr vert="horz" wrap="square" lIns="49506" tIns="24789" rIns="49506" bIns="24789" rtlCol="0" anchor="ctr" anchorCtr="0">
            <a:noAutofit/>
          </a:bodyPr>
          <a:lstStyle/>
          <a:p>
            <a:pPr algn="ctr">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创建鱼骨图步骤</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0"/>
            </p:custDataLst>
          </p:nvPr>
        </p:nvSpPr>
        <p:spPr>
          <a:xfrm>
            <a:off x="3185160" y="4693920"/>
            <a:ext cx="2642870" cy="791845"/>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在创建鱼骨图时，需要确定问题或结果，列出可能的原因，分类并整理原因等步骤。</a:t>
            </a:r>
            <a:endPar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5" name="AutoShape 15"/>
          <p:cNvSpPr/>
          <p:nvPr>
            <p:custDataLst>
              <p:tags r:id="rId11"/>
            </p:custDataLst>
          </p:nvPr>
        </p:nvSpPr>
        <p:spPr>
          <a:xfrm>
            <a:off x="6058737" y="4083888"/>
            <a:ext cx="2743200" cy="1664893"/>
          </a:xfrm>
          <a:prstGeom prst="roundRect">
            <a:avLst>
              <a:gd name="adj" fmla="val 16667"/>
            </a:avLst>
          </a:prstGeom>
          <a:solidFill>
            <a:schemeClr val="lt2">
              <a:alpha val="100000"/>
            </a:schemeClr>
          </a:solidFill>
        </p:spPr>
      </p:sp>
      <p:sp>
        <p:nvSpPr>
          <p:cNvPr id="16" name="TextBox 16"/>
          <p:cNvSpPr txBox="1"/>
          <p:nvPr>
            <p:custDataLst>
              <p:tags r:id="rId12"/>
            </p:custDataLst>
          </p:nvPr>
        </p:nvSpPr>
        <p:spPr>
          <a:xfrm>
            <a:off x="6208067" y="4271840"/>
            <a:ext cx="2438328" cy="367751"/>
          </a:xfrm>
          <a:prstGeom prst="rect">
            <a:avLst/>
          </a:prstGeom>
        </p:spPr>
        <p:txBody>
          <a:bodyPr vert="horz" wrap="square" lIns="49506" tIns="24789" rIns="49506" bIns="24789" rtlCol="0" anchor="ctr" anchorCtr="0">
            <a:noAutofit/>
          </a:bodyPr>
          <a:lstStyle/>
          <a:p>
            <a:pPr algn="ctr">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鱼骨图的作用</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3"/>
            </p:custDataLst>
          </p:nvPr>
        </p:nvSpPr>
        <p:spPr>
          <a:xfrm>
            <a:off x="6184900" y="4699635"/>
            <a:ext cx="2611120" cy="791845"/>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通过使用鱼骨图，团队可以更清晰地了解问题的根源，从而制定更有效的解决方案。</a:t>
            </a:r>
            <a:endPar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文本框 1"/>
          <p:cNvSpPr txBox="1"/>
          <p:nvPr>
            <p:custDataLst>
              <p:tags r:id="rId14"/>
            </p:custDataLst>
          </p:nvPr>
        </p:nvSpPr>
        <p:spPr>
          <a:xfrm>
            <a:off x="611560" y="200182"/>
            <a:ext cx="7455544"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简易方法</a:t>
            </a:r>
            <a:endParaRPr lang="zh-CN" altLang="en-US" sz="2800" dirty="0">
              <a:ea typeface="微软雅黑" panose="020B0503020204020204" pitchFamily="34" charset="-122"/>
              <a:sym typeface="+mn-ea"/>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custDataLst>
              <p:tags r:id="rId1"/>
            </p:custDataLst>
          </p:nvPr>
        </p:nvPicPr>
        <p:blipFill>
          <a:blip r:embed="rId2"/>
          <a:srcRect t="13368" b="13368"/>
          <a:stretch>
            <a:fillRect/>
          </a:stretch>
        </p:blipFill>
        <p:spPr>
          <a:xfrm>
            <a:off x="467484" y="2164576"/>
            <a:ext cx="2546207" cy="1399093"/>
          </a:xfrm>
          <a:prstGeom prst="rect">
            <a:avLst/>
          </a:prstGeom>
        </p:spPr>
      </p:pic>
      <p:sp>
        <p:nvSpPr>
          <p:cNvPr id="5" name="AutoShape 5"/>
          <p:cNvSpPr/>
          <p:nvPr>
            <p:custDataLst>
              <p:tags r:id="rId3"/>
            </p:custDataLst>
          </p:nvPr>
        </p:nvSpPr>
        <p:spPr>
          <a:xfrm>
            <a:off x="467484" y="3264160"/>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pic>
        <p:nvPicPr>
          <p:cNvPr id="6" name="Picture 6"/>
          <p:cNvPicPr>
            <a:picLocks noChangeAspect="1"/>
          </p:cNvPicPr>
          <p:nvPr>
            <p:custDataLst>
              <p:tags r:id="rId4"/>
            </p:custDataLst>
          </p:nvPr>
        </p:nvPicPr>
        <p:blipFill>
          <a:blip r:embed="rId5"/>
          <a:srcRect t="8789" b="8789"/>
          <a:stretch>
            <a:fillRect/>
          </a:stretch>
        </p:blipFill>
        <p:spPr>
          <a:xfrm>
            <a:off x="6141922" y="2189140"/>
            <a:ext cx="2546207" cy="1399093"/>
          </a:xfrm>
          <a:prstGeom prst="rect">
            <a:avLst/>
          </a:prstGeom>
        </p:spPr>
      </p:pic>
      <p:sp>
        <p:nvSpPr>
          <p:cNvPr id="7" name="AutoShape 7"/>
          <p:cNvSpPr/>
          <p:nvPr>
            <p:custDataLst>
              <p:tags r:id="rId6"/>
            </p:custDataLst>
          </p:nvPr>
        </p:nvSpPr>
        <p:spPr>
          <a:xfrm>
            <a:off x="6141922" y="3264160"/>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sp>
        <p:nvSpPr>
          <p:cNvPr id="8" name="TextBox 8"/>
          <p:cNvSpPr txBox="1"/>
          <p:nvPr/>
        </p:nvSpPr>
        <p:spPr>
          <a:xfrm>
            <a:off x="711200" y="1056005"/>
            <a:ext cx="8075295" cy="701675"/>
          </a:xfrm>
          <a:prstGeom prst="rect">
            <a:avLst/>
          </a:prstGeom>
        </p:spPr>
        <p:txBody>
          <a:bodyPr vert="horz" wrap="square" lIns="92869" tIns="92869" rIns="42863" bIns="92869" rtlCol="0" anchor="t" anchorCtr="0">
            <a:spAutoFit/>
          </a:bodyPr>
          <a:lstStyle/>
          <a:p>
            <a:pPr>
              <a:lnSpc>
                <a:spcPct val="140000"/>
              </a:lnSpc>
            </a:pPr>
            <a:r>
              <a:rPr lang="en-US" sz="2400" dirty="0" err="1">
                <a:latin typeface="微软雅黑" panose="020B0503020204020204" pitchFamily="34" charset="-122"/>
                <a:ea typeface="微软雅黑" panose="020B0503020204020204" pitchFamily="34" charset="-122"/>
              </a:rPr>
              <a:t>核对单</a:t>
            </a:r>
            <a:endParaRPr lang="en-US" sz="2400" dirty="0">
              <a:latin typeface="微软雅黑" panose="020B0503020204020204" pitchFamily="34" charset="-122"/>
              <a:ea typeface="微软雅黑" panose="020B0503020204020204" pitchFamily="34" charset="-122"/>
            </a:endParaRPr>
          </a:p>
        </p:txBody>
      </p:sp>
      <p:sp>
        <p:nvSpPr>
          <p:cNvPr id="9" name="TextBox 9"/>
          <p:cNvSpPr txBox="1"/>
          <p:nvPr>
            <p:custDataLst>
              <p:tags r:id="rId7"/>
            </p:custDataLst>
          </p:nvPr>
        </p:nvSpPr>
        <p:spPr>
          <a:xfrm>
            <a:off x="546793" y="3447412"/>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核对单的作用</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8"/>
            </p:custDataLst>
          </p:nvPr>
        </p:nvSpPr>
        <p:spPr>
          <a:xfrm>
            <a:off x="538480" y="3980815"/>
            <a:ext cx="2395855" cy="1209675"/>
          </a:xfrm>
          <a:prstGeom prst="rect">
            <a:avLst/>
          </a:prstGeom>
        </p:spPr>
        <p:txBody>
          <a:bodyPr vert="horz" wrap="square" lIns="49506" tIns="24789" rIns="49506" bIns="24789" rtlCol="0" anchor="t" anchorCtr="0">
            <a:noAutofit/>
          </a:bodyPr>
          <a:lstStyle/>
          <a:p>
            <a:pPr algn="l">
              <a:lnSpc>
                <a:spcPct val="150000"/>
              </a:lnSpc>
            </a:pPr>
            <a:r>
              <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供应链核对单是供应链管理中用于核对和确认交易细节的重要工具，确保订单信息准确无误，明确交易责任和义务</a:t>
            </a:r>
            <a:r>
              <a:rPr lang="en-US" sz="16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1" name="Picture 11"/>
          <p:cNvPicPr>
            <a:picLocks noChangeAspect="1"/>
          </p:cNvPicPr>
          <p:nvPr>
            <p:custDataLst>
              <p:tags r:id="rId9"/>
            </p:custDataLst>
          </p:nvPr>
        </p:nvPicPr>
        <p:blipFill>
          <a:blip r:embed="rId10"/>
          <a:srcRect t="8789" b="8789"/>
          <a:stretch>
            <a:fillRect/>
          </a:stretch>
        </p:blipFill>
        <p:spPr>
          <a:xfrm>
            <a:off x="3304453" y="2191647"/>
            <a:ext cx="2546207" cy="1399093"/>
          </a:xfrm>
          <a:prstGeom prst="rect">
            <a:avLst/>
          </a:prstGeom>
        </p:spPr>
      </p:pic>
      <p:sp>
        <p:nvSpPr>
          <p:cNvPr id="12" name="AutoShape 12"/>
          <p:cNvSpPr/>
          <p:nvPr>
            <p:custDataLst>
              <p:tags r:id="rId11"/>
            </p:custDataLst>
          </p:nvPr>
        </p:nvSpPr>
        <p:spPr>
          <a:xfrm>
            <a:off x="3304453" y="3264160"/>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sp>
        <p:nvSpPr>
          <p:cNvPr id="13" name="TextBox 13"/>
          <p:cNvSpPr txBox="1"/>
          <p:nvPr>
            <p:custDataLst>
              <p:tags r:id="rId12"/>
            </p:custDataLst>
          </p:nvPr>
        </p:nvSpPr>
        <p:spPr>
          <a:xfrm>
            <a:off x="3383762" y="3447412"/>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核对单的内容</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3"/>
            </p:custDataLst>
          </p:nvPr>
        </p:nvSpPr>
        <p:spPr>
          <a:xfrm>
            <a:off x="6221232" y="3447412"/>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核对单的意义</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4"/>
            </p:custDataLst>
          </p:nvPr>
        </p:nvSpPr>
        <p:spPr>
          <a:xfrm>
            <a:off x="3413125" y="3980815"/>
            <a:ext cx="2381250" cy="1209675"/>
          </a:xfrm>
          <a:prstGeom prst="rect">
            <a:avLst/>
          </a:prstGeom>
        </p:spPr>
        <p:txBody>
          <a:bodyPr vert="horz" wrap="square" lIns="49506" tIns="24789" rIns="49506" bIns="24789" rtlCol="0" anchor="t" anchorCtr="0">
            <a:noAutofit/>
          </a:bodyPr>
          <a:lstStyle/>
          <a:p>
            <a:pPr lvl="0" algn="l">
              <a:lnSpc>
                <a:spcPct val="150000"/>
              </a:lnSpc>
              <a:buClrTx/>
              <a:buSzTx/>
              <a:buFontTx/>
            </a:pPr>
            <a:r>
              <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核对单包含供应商信息、采购订单详情、产品描述与规格、数量与价格核对、交货日期与地点、付款条款与方式等。</a:t>
            </a:r>
            <a:endPar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TextBox 16"/>
          <p:cNvSpPr txBox="1"/>
          <p:nvPr>
            <p:custDataLst>
              <p:tags r:id="rId15"/>
            </p:custDataLst>
          </p:nvPr>
        </p:nvSpPr>
        <p:spPr>
          <a:xfrm>
            <a:off x="6283325" y="3980815"/>
            <a:ext cx="2403475" cy="1209675"/>
          </a:xfrm>
          <a:prstGeom prst="rect">
            <a:avLst/>
          </a:prstGeom>
        </p:spPr>
        <p:txBody>
          <a:bodyPr vert="horz" wrap="square" lIns="49506" tIns="24789" rIns="49506" bIns="24789" rtlCol="0" anchor="t" anchorCtr="0">
            <a:noAutofit/>
          </a:bodyPr>
          <a:lstStyle/>
          <a:p>
            <a:pPr lvl="0" algn="l">
              <a:lnSpc>
                <a:spcPct val="150000"/>
              </a:lnSpc>
              <a:buClrTx/>
              <a:buSzTx/>
              <a:buFontTx/>
            </a:pPr>
            <a:r>
              <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通过使用供应链核对单，企业可以更加高效地管理供应链，确保交易的顺利进行，降低风险，并提升整体运营效率。</a:t>
            </a:r>
            <a:endPar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文本框 1"/>
          <p:cNvSpPr txBox="1"/>
          <p:nvPr>
            <p:custDataLst>
              <p:tags r:id="rId16"/>
            </p:custDataLst>
          </p:nvPr>
        </p:nvSpPr>
        <p:spPr>
          <a:xfrm>
            <a:off x="611560" y="200182"/>
            <a:ext cx="7455544"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简易方法</a:t>
            </a:r>
            <a:endParaRPr lang="zh-CN" altLang="en-US" sz="2800" dirty="0">
              <a:ea typeface="微软雅黑" panose="020B0503020204020204" pitchFamily="34" charset="-122"/>
              <a:sym typeface="+mn-ea"/>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828040" y="2564765"/>
            <a:ext cx="2445385" cy="2445385"/>
          </a:xfrm>
          <a:prstGeom prst="ellipse">
            <a:avLst/>
          </a:prstGeom>
        </p:spPr>
      </p:pic>
      <p:sp>
        <p:nvSpPr>
          <p:cNvPr id="5" name="TextBox 5"/>
          <p:cNvSpPr txBox="1"/>
          <p:nvPr>
            <p:custDataLst>
              <p:tags r:id="rId2"/>
            </p:custDataLst>
          </p:nvPr>
        </p:nvSpPr>
        <p:spPr>
          <a:xfrm>
            <a:off x="3987404" y="2248474"/>
            <a:ext cx="4572000" cy="300038"/>
          </a:xfrm>
          <a:prstGeom prst="rect">
            <a:avLst/>
          </a:prstGeom>
        </p:spPr>
        <p:txBody>
          <a:bodyPr vert="horz" wrap="square" lIns="85725" tIns="42863" rIns="85725" bIns="42863" rtlCol="0" anchor="b" anchorCtr="0">
            <a:noAutofit/>
          </a:bodyPr>
          <a:lstStyle/>
          <a:p>
            <a:pPr>
              <a:lnSpc>
                <a:spcPct val="77000"/>
              </a:lnSpc>
              <a:spcBef>
                <a:spcPts val="340"/>
              </a:spcBef>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帕累托图定义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3558256" y="2397969"/>
            <a:ext cx="5001148" cy="639233"/>
          </a:xfrm>
          <a:prstGeom prst="rect">
            <a:avLst/>
          </a:prstGeom>
        </p:spPr>
        <p:txBody>
          <a:bodyPr vert="horz" wrap="square" lIns="85725" tIns="42863" rIns="85725" bIns="42863"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帕累托图是一种特殊的直方图，用于展示各种因素对某个问题或现象的影响程度</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4008074" y="3486149"/>
            <a:ext cx="4572000" cy="300038"/>
          </a:xfrm>
          <a:prstGeom prst="rect">
            <a:avLst/>
          </a:prstGeom>
        </p:spPr>
        <p:txBody>
          <a:bodyPr vert="horz" wrap="square" lIns="85725" tIns="42863" rIns="85725" bIns="42863" rtlCol="0" anchor="b" anchorCtr="0">
            <a:noAutofit/>
          </a:bodyPr>
          <a:lstStyle/>
          <a:p>
            <a:pPr>
              <a:lnSpc>
                <a:spcPct val="77000"/>
              </a:lnSpc>
              <a:spcBef>
                <a:spcPts val="340"/>
              </a:spcBef>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帕累托法则关联</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3578926" y="3635644"/>
            <a:ext cx="5001148" cy="639233"/>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帕累托图与帕累托法则（80/20法则）密切相关，即80%的问题由20%的原因造成。</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4028746" y="4723824"/>
            <a:ext cx="4572000" cy="300038"/>
          </a:xfrm>
          <a:prstGeom prst="rect">
            <a:avLst/>
          </a:prstGeom>
        </p:spPr>
        <p:txBody>
          <a:bodyPr vert="horz" wrap="square" lIns="85725" tIns="42863" rIns="85725" bIns="42863" rtlCol="0" anchor="b" anchorCtr="0">
            <a:noAutofit/>
          </a:bodyPr>
          <a:lstStyle/>
          <a:p>
            <a:pPr>
              <a:lnSpc>
                <a:spcPct val="77000"/>
              </a:lnSpc>
              <a:spcBef>
                <a:spcPts val="340"/>
              </a:spcBef>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双直角坐标系表示</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3599598" y="4873320"/>
            <a:ext cx="5001148" cy="639233"/>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帕累托图使用双直角坐标系，左边纵坐标表示频数，右边纵坐标表示频率。</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672465" y="1056005"/>
            <a:ext cx="8114030" cy="685800"/>
          </a:xfrm>
          <a:prstGeom prst="rect">
            <a:avLst/>
          </a:prstGeom>
        </p:spPr>
        <p:txBody>
          <a:bodyPr vert="horz" wrap="square" lIns="92869" tIns="92869" rIns="42863" bIns="92869" rtlCol="0" anchor="ctr" anchorCtr="0">
            <a:noAutofit/>
          </a:bodyPr>
          <a:lstStyle/>
          <a:p>
            <a:pPr>
              <a:lnSpc>
                <a:spcPct val="140000"/>
              </a:lnSpc>
            </a:pPr>
            <a:r>
              <a:rPr lang="en-US" sz="2400" dirty="0" err="1">
                <a:latin typeface="微软雅黑" panose="020B0503020204020204" pitchFamily="34" charset="-122"/>
                <a:ea typeface="微软雅黑" panose="020B0503020204020204" pitchFamily="34" charset="-122"/>
              </a:rPr>
              <a:t>帕雷托图模式</a:t>
            </a:r>
            <a:endParaRPr lang="en-US" sz="2400" dirty="0">
              <a:latin typeface="微软雅黑" panose="020B0503020204020204" pitchFamily="34" charset="-122"/>
              <a:ea typeface="微软雅黑" panose="020B0503020204020204" pitchFamily="34" charset="-122"/>
            </a:endParaRPr>
          </a:p>
        </p:txBody>
      </p:sp>
      <p:sp>
        <p:nvSpPr>
          <p:cNvPr id="2" name="文本框 1"/>
          <p:cNvSpPr txBox="1"/>
          <p:nvPr>
            <p:custDataLst>
              <p:tags r:id="rId8"/>
            </p:custDataLst>
          </p:nvPr>
        </p:nvSpPr>
        <p:spPr>
          <a:xfrm>
            <a:off x="611560" y="200182"/>
            <a:ext cx="7455544"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简易方法</a:t>
            </a:r>
            <a:endParaRPr lang="zh-CN" altLang="en-US" sz="2800" dirty="0">
              <a:ea typeface="微软雅黑" panose="020B0503020204020204" pitchFamily="34" charset="-122"/>
              <a:sym typeface="+mn-e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5148111" y="2348551"/>
            <a:ext cx="3929026" cy="3477791"/>
          </a:xfrm>
          <a:prstGeom prst="rect">
            <a:avLst/>
          </a:prstGeom>
        </p:spPr>
      </p:pic>
      <p:sp>
        <p:nvSpPr>
          <p:cNvPr id="5" name="TextBox 5"/>
          <p:cNvSpPr txBox="1"/>
          <p:nvPr/>
        </p:nvSpPr>
        <p:spPr>
          <a:xfrm>
            <a:off x="1614240" y="2318159"/>
            <a:ext cx="3540856" cy="685800"/>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横坐标表示影响质量的各项因素，按照影响程度大小从左到右排列</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1614240" y="1885242"/>
            <a:ext cx="3164681" cy="554030"/>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横坐标表示影响质量因素</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1614240" y="3641980"/>
            <a:ext cx="3540856" cy="685800"/>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帕累托图中用折线表示累积频率，更容易观察主要因素。</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1614240" y="3194588"/>
            <a:ext cx="3164681" cy="552657"/>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折线表示累积频率</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1614240" y="4890077"/>
            <a:ext cx="3540856" cy="685800"/>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制作帕累托图需收集相关数据，将数据分类并统计频数。</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1614240" y="4457161"/>
            <a:ext cx="3164681" cy="562090"/>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数据收集与分类</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712470" y="1056005"/>
            <a:ext cx="8074025" cy="701675"/>
          </a:xfrm>
          <a:prstGeom prst="rect">
            <a:avLst/>
          </a:prstGeom>
        </p:spPr>
        <p:txBody>
          <a:bodyPr vert="horz" wrap="square" lIns="92869" tIns="92869" rIns="42863" bIns="92869" rtlCol="0" anchor="t" anchorCtr="0">
            <a:spAutoFit/>
          </a:bodyPr>
          <a:lstStyle/>
          <a:p>
            <a:pPr>
              <a:lnSpc>
                <a:spcPct val="140000"/>
              </a:lnSpc>
            </a:pPr>
            <a:r>
              <a:rPr lang="en-US" sz="2400" dirty="0" err="1">
                <a:latin typeface="微软雅黑" panose="020B0503020204020204" pitchFamily="34" charset="-122"/>
                <a:ea typeface="微软雅黑" panose="020B0503020204020204" pitchFamily="34" charset="-122"/>
              </a:rPr>
              <a:t>帕雷托图模式</a:t>
            </a:r>
            <a:endParaRPr lang="en-US" sz="2400" dirty="0">
              <a:latin typeface="微软雅黑" panose="020B0503020204020204" pitchFamily="34" charset="-122"/>
              <a:ea typeface="微软雅黑" panose="020B0503020204020204" pitchFamily="34" charset="-122"/>
            </a:endParaRPr>
          </a:p>
        </p:txBody>
      </p:sp>
      <p:sp>
        <p:nvSpPr>
          <p:cNvPr id="12" name="TextBox 12"/>
          <p:cNvSpPr txBox="1"/>
          <p:nvPr/>
        </p:nvSpPr>
        <p:spPr>
          <a:xfrm>
            <a:off x="908963" y="2122060"/>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908963" y="3425992"/>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908963" y="4716953"/>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nvSpPr>
        <p:spPr>
          <a:xfrm>
            <a:off x="988089" y="2055699"/>
            <a:ext cx="478972" cy="478972"/>
          </a:xfrm>
          <a:prstGeom prst="rect">
            <a:avLst/>
          </a:prstGeom>
          <a:noFill/>
          <a:ln w="19050">
            <a:solidFill>
              <a:schemeClr val="accent1">
                <a:alpha val="100000"/>
              </a:schemeClr>
            </a:solidFill>
            <a:prstDash val="solid"/>
          </a:ln>
        </p:spPr>
      </p:sp>
      <p:sp>
        <p:nvSpPr>
          <p:cNvPr id="16" name="AutoShape 16"/>
          <p:cNvSpPr/>
          <p:nvPr/>
        </p:nvSpPr>
        <p:spPr>
          <a:xfrm>
            <a:off x="988089" y="3353146"/>
            <a:ext cx="478972" cy="478972"/>
          </a:xfrm>
          <a:prstGeom prst="rect">
            <a:avLst/>
          </a:prstGeom>
          <a:noFill/>
          <a:ln w="19050">
            <a:solidFill>
              <a:schemeClr val="accent1">
                <a:alpha val="100000"/>
              </a:schemeClr>
            </a:solidFill>
            <a:prstDash val="solid"/>
          </a:ln>
        </p:spPr>
      </p:sp>
      <p:sp>
        <p:nvSpPr>
          <p:cNvPr id="17" name="AutoShape 17"/>
          <p:cNvSpPr/>
          <p:nvPr/>
        </p:nvSpPr>
        <p:spPr>
          <a:xfrm>
            <a:off x="988089" y="4650592"/>
            <a:ext cx="478972" cy="478972"/>
          </a:xfrm>
          <a:prstGeom prst="rect">
            <a:avLst/>
          </a:prstGeom>
          <a:noFill/>
          <a:ln w="19050">
            <a:solidFill>
              <a:schemeClr val="accent1">
                <a:alpha val="100000"/>
              </a:schemeClr>
            </a:solidFill>
            <a:prstDash val="solid"/>
          </a:ln>
        </p:spPr>
      </p:sp>
      <p:sp>
        <p:nvSpPr>
          <p:cNvPr id="2" name="文本框 1"/>
          <p:cNvSpPr txBox="1"/>
          <p:nvPr>
            <p:custDataLst>
              <p:tags r:id="rId2"/>
            </p:custDataLst>
          </p:nvPr>
        </p:nvSpPr>
        <p:spPr>
          <a:xfrm>
            <a:off x="611560" y="200182"/>
            <a:ext cx="7455544"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简易方法</a:t>
            </a:r>
            <a:endParaRPr lang="zh-CN" altLang="en-US" sz="2800" dirty="0">
              <a:ea typeface="微软雅黑" panose="020B0503020204020204" pitchFamily="34" charset="-122"/>
              <a:sym typeface="+mn-e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3346848" y="2423304"/>
            <a:ext cx="2450306" cy="2450306"/>
          </a:xfrm>
          <a:prstGeom prst="ellipse">
            <a:avLst/>
          </a:prstGeom>
          <a:ln w="57150">
            <a:solidFill>
              <a:schemeClr val="accent1"/>
            </a:solidFill>
            <a:prstDash val="solid"/>
          </a:ln>
        </p:spPr>
      </p:pic>
      <p:sp>
        <p:nvSpPr>
          <p:cNvPr id="5" name="TextBox 5"/>
          <p:cNvSpPr txBox="1"/>
          <p:nvPr/>
        </p:nvSpPr>
        <p:spPr>
          <a:xfrm>
            <a:off x="404333" y="3086278"/>
            <a:ext cx="2485673" cy="485996"/>
          </a:xfrm>
          <a:prstGeom prst="rect">
            <a:avLst/>
          </a:prstGeom>
        </p:spPr>
        <p:txBody>
          <a:bodyPr vert="horz" wrap="square" lIns="85725" tIns="42863" rIns="85725" bIns="42863"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频数大小排列</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6045200" y="2144395"/>
            <a:ext cx="2753360" cy="1184910"/>
          </a:xfrm>
          <a:prstGeom prst="rect">
            <a:avLst/>
          </a:prstGeom>
        </p:spPr>
        <p:txBody>
          <a:bodyPr vert="horz" wrap="square" lIns="85725" tIns="42863" rIns="85725" bIns="42863" rtlCol="0" anchor="t" anchorCtr="0">
            <a:noAutofit/>
          </a:bodyPr>
          <a:lstStyle/>
          <a:p>
            <a:pPr lvl="0" algn="l">
              <a:lnSpc>
                <a:spcPct val="140000"/>
              </a:lnSpc>
              <a:buClrTx/>
              <a:buSzTx/>
              <a:buFontTx/>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根据数据表画出柱状图和累计频率折线图，以降序形式显示各个度量值。</a:t>
            </a:r>
            <a:endPar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7" name="TextBox 7"/>
          <p:cNvSpPr txBox="1"/>
          <p:nvPr/>
        </p:nvSpPr>
        <p:spPr>
          <a:xfrm>
            <a:off x="6044887" y="1680277"/>
            <a:ext cx="2485673" cy="467216"/>
          </a:xfrm>
          <a:prstGeom prst="rect">
            <a:avLst/>
          </a:prstGeom>
        </p:spPr>
        <p:txBody>
          <a:bodyPr vert="horz" wrap="square" lIns="85725" tIns="42863" rIns="85725" bIns="42863" rtlCol="0" anchor="ctr" anchorCtr="0">
            <a:noAutofit/>
          </a:bodyPr>
          <a:lstStyle/>
          <a:p>
            <a:pPr>
              <a:lnSpc>
                <a:spcPct val="96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柱状图与折线图</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6044887" y="3872199"/>
            <a:ext cx="2485673" cy="410876"/>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识别主要因素</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6044887" y="4281107"/>
            <a:ext cx="2485673" cy="1185005"/>
          </a:xfrm>
          <a:prstGeom prst="rect">
            <a:avLst/>
          </a:prstGeom>
        </p:spPr>
        <p:txBody>
          <a:bodyPr vert="horz" wrap="square" lIns="85725" tIns="42863" rIns="85725" bIns="42863" rtlCol="0" anchor="t" anchorCtr="0">
            <a:noAutofit/>
          </a:bodyPr>
          <a:lstStyle/>
          <a:p>
            <a:pPr lvl="0" algn="l">
              <a:lnSpc>
                <a:spcPct val="140000"/>
              </a:lnSpc>
              <a:buClrTx/>
              <a:buSzTx/>
              <a:buFontTx/>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通过观察和分析帕累托图，识别出影响质量或问题的主要因素，实现80/20效率法则。</a:t>
            </a:r>
            <a:endPar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0" name="TextBox 10"/>
          <p:cNvSpPr txBox="1"/>
          <p:nvPr/>
        </p:nvSpPr>
        <p:spPr>
          <a:xfrm>
            <a:off x="35497" y="3572274"/>
            <a:ext cx="2854510" cy="1185005"/>
          </a:xfrm>
          <a:prstGeom prst="rect">
            <a:avLst/>
          </a:prstGeom>
        </p:spPr>
        <p:txBody>
          <a:bodyPr vert="horz" wrap="square" lIns="85725" tIns="42863" rIns="85725" bIns="42863"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将问题或现象按频数大小从大到小排列，计算频率和累计频率</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649605" y="1049020"/>
            <a:ext cx="8148320" cy="685800"/>
          </a:xfrm>
          <a:prstGeom prst="rect">
            <a:avLst/>
          </a:prstGeom>
        </p:spPr>
        <p:txBody>
          <a:bodyPr vert="horz" wrap="square" lIns="92869" tIns="92869" rIns="42863" bIns="92869" rtlCol="0" anchor="ctr" anchorCtr="0">
            <a:noAutofit/>
          </a:bodyPr>
          <a:lstStyle/>
          <a:p>
            <a:pPr>
              <a:lnSpc>
                <a:spcPct val="140000"/>
              </a:lnSpc>
            </a:pPr>
            <a:r>
              <a:rPr lang="en-US" sz="2400" dirty="0" err="1">
                <a:latin typeface="微软雅黑" panose="020B0503020204020204" pitchFamily="34" charset="-122"/>
                <a:ea typeface="微软雅黑" panose="020B0503020204020204" pitchFamily="34" charset="-122"/>
              </a:rPr>
              <a:t>帕雷托图模式</a:t>
            </a:r>
            <a:endParaRPr lang="en-US" sz="2400" dirty="0">
              <a:latin typeface="微软雅黑" panose="020B0503020204020204" pitchFamily="34" charset="-122"/>
              <a:ea typeface="微软雅黑" panose="020B0503020204020204" pitchFamily="34" charset="-122"/>
            </a:endParaRPr>
          </a:p>
        </p:txBody>
      </p:sp>
      <p:sp>
        <p:nvSpPr>
          <p:cNvPr id="2" name="文本框 1"/>
          <p:cNvSpPr txBox="1"/>
          <p:nvPr>
            <p:custDataLst>
              <p:tags r:id="rId2"/>
            </p:custDataLst>
          </p:nvPr>
        </p:nvSpPr>
        <p:spPr>
          <a:xfrm>
            <a:off x="611560" y="200182"/>
            <a:ext cx="7455544"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简易方法</a:t>
            </a:r>
            <a:endParaRPr lang="zh-CN" altLang="en-US" sz="2800" dirty="0">
              <a:ea typeface="微软雅黑" panose="020B0503020204020204" pitchFamily="34" charset="-122"/>
              <a:sym typeface="+mn-e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6211755" y="2613067"/>
            <a:ext cx="2615595" cy="2691191"/>
          </a:xfrm>
          <a:prstGeom prst="roundRect">
            <a:avLst>
              <a:gd name="adj" fmla="val 6840"/>
            </a:avLst>
          </a:prstGeom>
          <a:solidFill>
            <a:schemeClr val="lt2">
              <a:alpha val="80000"/>
            </a:schemeClr>
          </a:solidFill>
        </p:spPr>
      </p:sp>
      <p:sp>
        <p:nvSpPr>
          <p:cNvPr id="5" name="AutoShape 5"/>
          <p:cNvSpPr/>
          <p:nvPr/>
        </p:nvSpPr>
        <p:spPr>
          <a:xfrm>
            <a:off x="3282818" y="2613067"/>
            <a:ext cx="2615595" cy="2691191"/>
          </a:xfrm>
          <a:prstGeom prst="roundRect">
            <a:avLst>
              <a:gd name="adj" fmla="val 6840"/>
            </a:avLst>
          </a:prstGeom>
          <a:solidFill>
            <a:schemeClr val="lt2">
              <a:alpha val="80000"/>
            </a:schemeClr>
          </a:solidFill>
        </p:spPr>
      </p:sp>
      <p:sp>
        <p:nvSpPr>
          <p:cNvPr id="6" name="AutoShape 6"/>
          <p:cNvSpPr/>
          <p:nvPr/>
        </p:nvSpPr>
        <p:spPr>
          <a:xfrm>
            <a:off x="353880" y="2613067"/>
            <a:ext cx="2615595" cy="2691191"/>
          </a:xfrm>
          <a:prstGeom prst="roundRect">
            <a:avLst>
              <a:gd name="adj" fmla="val 6840"/>
            </a:avLst>
          </a:prstGeom>
          <a:solidFill>
            <a:schemeClr val="lt2">
              <a:alpha val="80000"/>
            </a:schemeClr>
          </a:solidFill>
        </p:spPr>
      </p:sp>
      <p:sp>
        <p:nvSpPr>
          <p:cNvPr id="7" name="TextBox 7"/>
          <p:cNvSpPr txBox="1"/>
          <p:nvPr/>
        </p:nvSpPr>
        <p:spPr>
          <a:xfrm>
            <a:off x="375802" y="3805212"/>
            <a:ext cx="2615595" cy="1089578"/>
          </a:xfrm>
          <a:prstGeom prst="rect">
            <a:avLst/>
          </a:prstGeom>
        </p:spPr>
        <p:txBody>
          <a:bodyPr vert="horz" wrap="square" lIns="85725" tIns="42863" rIns="85725" bIns="42863"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RRF方法通过多重定量和定性评价，确定风险得分，帮助企业识别重要和优先处理的风险因素</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661553" y="3243564"/>
            <a:ext cx="2000250" cy="395339"/>
          </a:xfrm>
          <a:prstGeom prst="rect">
            <a:avLst/>
          </a:prstGeom>
        </p:spPr>
        <p:txBody>
          <a:bodyPr vert="horz" wrap="square" lIns="85725" tIns="42863" rIns="85725" bIns="42863"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风险排列与过滤</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755532" y="188807"/>
            <a:ext cx="8429625" cy="648575"/>
          </a:xfrm>
          <a:prstGeom prst="rect">
            <a:avLst/>
          </a:prstGeom>
        </p:spPr>
        <p:txBody>
          <a:bodyPr vert="horz" wrap="square" lIns="92869" tIns="92869" rIns="42863" bIns="92869" rtlCol="0" anchor="t" anchorCtr="0">
            <a:spAutoFit/>
          </a:bodyPr>
          <a:lstStyle/>
          <a:p>
            <a:pPr>
              <a:lnSpc>
                <a:spcPct val="140000"/>
              </a:lnSpc>
            </a:pPr>
            <a:r>
              <a:rPr lang="en-US" sz="2400" dirty="0" err="1">
                <a:latin typeface="微软雅黑" panose="020B0503020204020204" pitchFamily="34" charset="-122"/>
                <a:ea typeface="微软雅黑" panose="020B0503020204020204" pitchFamily="34" charset="-122"/>
              </a:rPr>
              <a:t>风险排列和过滤（RRF</a:t>
            </a:r>
            <a:r>
              <a:rPr lang="en-US" sz="2400" dirty="0">
                <a:latin typeface="微软雅黑" panose="020B0503020204020204" pitchFamily="34" charset="-122"/>
                <a:ea typeface="微软雅黑" panose="020B0503020204020204" pitchFamily="34" charset="-122"/>
              </a:rPr>
              <a:t>）</a:t>
            </a:r>
            <a:endParaRPr lang="en-US" sz="2400" dirty="0">
              <a:latin typeface="微软雅黑" panose="020B0503020204020204" pitchFamily="34" charset="-122"/>
              <a:ea typeface="微软雅黑" panose="020B0503020204020204" pitchFamily="34" charset="-122"/>
            </a:endParaRPr>
          </a:p>
        </p:txBody>
      </p:sp>
      <p:pic>
        <p:nvPicPr>
          <p:cNvPr id="10" name="Picture 10"/>
          <p:cNvPicPr>
            <a:picLocks noChangeAspect="1"/>
          </p:cNvPicPr>
          <p:nvPr/>
        </p:nvPicPr>
        <p:blipFill>
          <a:blip r:embed="rId1"/>
          <a:srcRect l="21875" r="21875"/>
          <a:stretch>
            <a:fillRect/>
          </a:stretch>
        </p:blipFill>
        <p:spPr>
          <a:xfrm>
            <a:off x="1811021" y="2127595"/>
            <a:ext cx="970946" cy="970946"/>
          </a:xfrm>
          <a:prstGeom prst="roundRect">
            <a:avLst/>
          </a:prstGeom>
        </p:spPr>
      </p:pic>
      <p:sp>
        <p:nvSpPr>
          <p:cNvPr id="11" name="TextBox 11"/>
          <p:cNvSpPr txBox="1"/>
          <p:nvPr/>
        </p:nvSpPr>
        <p:spPr>
          <a:xfrm>
            <a:off x="3304740" y="3816173"/>
            <a:ext cx="2615595" cy="1089578"/>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RRF方法采用“低/中/高”或“1/2/3”分类，使用简单矩阵进行风险评价，适用于对事件进行全面分析。</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3590491" y="3254525"/>
            <a:ext cx="2000250" cy="395339"/>
          </a:xfrm>
          <a:prstGeom prst="rect">
            <a:avLst/>
          </a:prstGeom>
        </p:spPr>
        <p:txBody>
          <a:bodyPr vert="horz" wrap="square" lIns="85725" tIns="42863" rIns="85725" bIns="42863"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风险评价方法</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3" name="Picture 13"/>
          <p:cNvPicPr>
            <a:picLocks noChangeAspect="1"/>
          </p:cNvPicPr>
          <p:nvPr/>
        </p:nvPicPr>
        <p:blipFill>
          <a:blip r:embed="rId2"/>
          <a:srcRect/>
          <a:stretch>
            <a:fillRect/>
          </a:stretch>
        </p:blipFill>
        <p:spPr>
          <a:xfrm>
            <a:off x="4739959" y="2138557"/>
            <a:ext cx="970946" cy="970946"/>
          </a:xfrm>
          <a:prstGeom prst="roundRect">
            <a:avLst/>
          </a:prstGeom>
        </p:spPr>
      </p:pic>
      <p:sp>
        <p:nvSpPr>
          <p:cNvPr id="14" name="TextBox 14"/>
          <p:cNvSpPr txBox="1"/>
          <p:nvPr/>
        </p:nvSpPr>
        <p:spPr>
          <a:xfrm>
            <a:off x="6233677" y="3812015"/>
            <a:ext cx="2615595" cy="1089578"/>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RRF列表是用于风险评估的表格，适用于对事件进行定性和定量的全面分析。</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6519428" y="3250368"/>
            <a:ext cx="2000250" cy="395339"/>
          </a:xfrm>
          <a:prstGeom prst="rect">
            <a:avLst/>
          </a:prstGeom>
        </p:spPr>
        <p:txBody>
          <a:bodyPr vert="horz" wrap="square" lIns="85725" tIns="42863" rIns="85725" bIns="42863"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RRF列表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6" name="Picture 16"/>
          <p:cNvPicPr>
            <a:picLocks noChangeAspect="1"/>
          </p:cNvPicPr>
          <p:nvPr/>
        </p:nvPicPr>
        <p:blipFill>
          <a:blip r:embed="rId3"/>
          <a:srcRect/>
          <a:stretch>
            <a:fillRect/>
          </a:stretch>
        </p:blipFill>
        <p:spPr>
          <a:xfrm>
            <a:off x="7668896" y="2134399"/>
            <a:ext cx="970946" cy="970946"/>
          </a:xfrm>
          <a:prstGeom prst="round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21014" r="6242"/>
          <a:stretch>
            <a:fillRect/>
          </a:stretch>
        </p:blipFill>
        <p:spPr>
          <a:xfrm>
            <a:off x="35560" y="2060575"/>
            <a:ext cx="2386965" cy="3069590"/>
          </a:xfrm>
          <a:prstGeom prst="rect">
            <a:avLst/>
          </a:prstGeom>
        </p:spPr>
      </p:pic>
      <p:sp>
        <p:nvSpPr>
          <p:cNvPr id="5" name="TextBox 5"/>
          <p:cNvSpPr txBox="1"/>
          <p:nvPr/>
        </p:nvSpPr>
        <p:spPr>
          <a:xfrm>
            <a:off x="755797" y="185662"/>
            <a:ext cx="8429625" cy="648575"/>
          </a:xfrm>
          <a:prstGeom prst="rect">
            <a:avLst/>
          </a:prstGeom>
        </p:spPr>
        <p:txBody>
          <a:bodyPr vert="horz" wrap="square" lIns="92869" tIns="92869" rIns="42863" bIns="92869" rtlCol="0" anchor="t" anchorCtr="0">
            <a:spAutoFit/>
          </a:bodyPr>
          <a:lstStyle/>
          <a:p>
            <a:pPr>
              <a:lnSpc>
                <a:spcPct val="140000"/>
              </a:lnSpc>
            </a:pPr>
            <a:r>
              <a:rPr lang="en-US" sz="2400" dirty="0" err="1">
                <a:latin typeface="微软雅黑" panose="020B0503020204020204" pitchFamily="34" charset="-122"/>
                <a:ea typeface="微软雅黑" panose="020B0503020204020204" pitchFamily="34" charset="-122"/>
              </a:rPr>
              <a:t>事先危害分析（PHA</a:t>
            </a:r>
            <a:r>
              <a:rPr lang="en-US" sz="2400" dirty="0">
                <a:latin typeface="微软雅黑" panose="020B0503020204020204" pitchFamily="34" charset="-122"/>
                <a:ea typeface="微软雅黑" panose="020B0503020204020204" pitchFamily="34" charset="-122"/>
              </a:rPr>
              <a:t>）</a:t>
            </a:r>
            <a:endParaRPr lang="en-US" sz="2400" dirty="0">
              <a:latin typeface="微软雅黑" panose="020B0503020204020204" pitchFamily="34" charset="-122"/>
              <a:ea typeface="微软雅黑" panose="020B0503020204020204" pitchFamily="34" charset="-122"/>
            </a:endParaRPr>
          </a:p>
        </p:txBody>
      </p:sp>
      <p:sp>
        <p:nvSpPr>
          <p:cNvPr id="6" name="AutoShape 6"/>
          <p:cNvSpPr/>
          <p:nvPr>
            <p:custDataLst>
              <p:tags r:id="rId2"/>
            </p:custDataLst>
          </p:nvPr>
        </p:nvSpPr>
        <p:spPr>
          <a:xfrm>
            <a:off x="3146268" y="4447514"/>
            <a:ext cx="526101" cy="412578"/>
          </a:xfrm>
          <a:prstGeom prst="rect">
            <a:avLst/>
          </a:prstGeom>
          <a:solidFill>
            <a:schemeClr val="accent1">
              <a:alpha val="100000"/>
            </a:schemeClr>
          </a:solidFill>
        </p:spPr>
      </p:sp>
      <p:sp>
        <p:nvSpPr>
          <p:cNvPr id="7" name="AutoShape 7"/>
          <p:cNvSpPr/>
          <p:nvPr>
            <p:custDataLst>
              <p:tags r:id="rId3"/>
            </p:custDataLst>
          </p:nvPr>
        </p:nvSpPr>
        <p:spPr>
          <a:xfrm>
            <a:off x="3146268" y="3264326"/>
            <a:ext cx="526101" cy="412578"/>
          </a:xfrm>
          <a:prstGeom prst="rect">
            <a:avLst/>
          </a:prstGeom>
          <a:solidFill>
            <a:schemeClr val="accent1">
              <a:alpha val="100000"/>
            </a:schemeClr>
          </a:solidFill>
        </p:spPr>
      </p:sp>
      <p:sp>
        <p:nvSpPr>
          <p:cNvPr id="8" name="AutoShape 8"/>
          <p:cNvSpPr/>
          <p:nvPr>
            <p:custDataLst>
              <p:tags r:id="rId4"/>
            </p:custDataLst>
          </p:nvPr>
        </p:nvSpPr>
        <p:spPr>
          <a:xfrm>
            <a:off x="3146268" y="1785718"/>
            <a:ext cx="526101" cy="412578"/>
          </a:xfrm>
          <a:prstGeom prst="rect">
            <a:avLst/>
          </a:prstGeom>
          <a:solidFill>
            <a:schemeClr val="accent1">
              <a:alpha val="100000"/>
            </a:schemeClr>
          </a:solidFill>
        </p:spPr>
      </p:sp>
      <p:sp>
        <p:nvSpPr>
          <p:cNvPr id="9" name="TextBox 9"/>
          <p:cNvSpPr txBox="1"/>
          <p:nvPr>
            <p:custDataLst>
              <p:tags r:id="rId5"/>
            </p:custDataLst>
          </p:nvPr>
        </p:nvSpPr>
        <p:spPr>
          <a:xfrm>
            <a:off x="3944884" y="3138114"/>
            <a:ext cx="4714875" cy="521494"/>
          </a:xfrm>
          <a:prstGeom prst="rect">
            <a:avLst/>
          </a:prstGeom>
        </p:spPr>
        <p:txBody>
          <a:bodyPr vert="horz" wrap="square" lIns="92869" tIns="92869" rIns="42863" bIns="92869" rtlCol="0" anchor="ctr"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重要性</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6"/>
            </p:custDataLst>
          </p:nvPr>
        </p:nvSpPr>
        <p:spPr>
          <a:xfrm>
            <a:off x="3944620" y="3604895"/>
            <a:ext cx="4572000" cy="935990"/>
          </a:xfrm>
          <a:prstGeom prst="rect">
            <a:avLst/>
          </a:prstGeom>
        </p:spPr>
        <p:txBody>
          <a:bodyPr vert="horz" wrap="square" lIns="92869" tIns="92869" rIns="42863" bIns="92869" rtlCol="0" anchor="t" anchorCtr="0">
            <a:norm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PHA是一种重要的风险评估工具，常用于评估产品、过程、厂房设施等前期设计阶段所存在的潜在缺陷。</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7"/>
            </p:custDataLst>
          </p:nvPr>
        </p:nvSpPr>
        <p:spPr>
          <a:xfrm>
            <a:off x="3954149" y="4393056"/>
            <a:ext cx="4714875" cy="521494"/>
          </a:xfrm>
          <a:prstGeom prst="rect">
            <a:avLst/>
          </a:prstGeom>
        </p:spPr>
        <p:txBody>
          <a:bodyPr vert="horz" wrap="square" lIns="92869" tIns="92869" rIns="42863" bIns="92869" rtlCol="0" anchor="ctr"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风险矩阵</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8"/>
            </p:custDataLst>
          </p:nvPr>
        </p:nvSpPr>
        <p:spPr>
          <a:xfrm>
            <a:off x="3954145" y="4796790"/>
            <a:ext cx="4616450" cy="935990"/>
          </a:xfrm>
          <a:prstGeom prst="rect">
            <a:avLst/>
          </a:prstGeom>
        </p:spPr>
        <p:txBody>
          <a:bodyPr vert="horz" wrap="square" lIns="92869" tIns="92869" rIns="42863" bIns="92869" rtlCol="0" anchor="t" anchorCtr="0">
            <a:norm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PHA基于风险矩阵的开发，该矩阵包括严重性的定义和排列，以及发生频次（可能性）的定义和排列。</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9"/>
            </p:custDataLst>
          </p:nvPr>
        </p:nvSpPr>
        <p:spPr>
          <a:xfrm>
            <a:off x="3954166" y="1731260"/>
            <a:ext cx="4714875" cy="521494"/>
          </a:xfrm>
          <a:prstGeom prst="rect">
            <a:avLst/>
          </a:prstGeom>
        </p:spPr>
        <p:txBody>
          <a:bodyPr vert="horz" wrap="square" lIns="92869" tIns="92869" rIns="42863" bIns="92869" rtlCol="0" anchor="ctr"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定义与目的</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0"/>
            </p:custDataLst>
          </p:nvPr>
        </p:nvSpPr>
        <p:spPr>
          <a:xfrm>
            <a:off x="3954145" y="2126615"/>
            <a:ext cx="4561840" cy="935990"/>
          </a:xfrm>
          <a:prstGeom prst="rect">
            <a:avLst/>
          </a:prstGeom>
        </p:spPr>
        <p:txBody>
          <a:bodyPr vert="horz" wrap="square" lIns="92869" tIns="92869" rIns="42863" bIns="92869"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事先危害分析（PHA）是一种在事情发生前应用经验和知识对危害和失败进行分析的方法，旨在确定将来可能发生的危害或失败</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custDataLst>
              <p:tags r:id="rId11"/>
            </p:custDataLst>
          </p:nvPr>
        </p:nvSpPr>
        <p:spPr>
          <a:xfrm>
            <a:off x="3472206" y="4447514"/>
            <a:ext cx="412578" cy="412578"/>
          </a:xfrm>
          <a:prstGeom prst="ellipse">
            <a:avLst/>
          </a:prstGeom>
          <a:solidFill>
            <a:schemeClr val="accent1">
              <a:alpha val="100000"/>
            </a:schemeClr>
          </a:solidFill>
        </p:spPr>
      </p:sp>
      <p:sp>
        <p:nvSpPr>
          <p:cNvPr id="16" name="AutoShape 16"/>
          <p:cNvSpPr/>
          <p:nvPr>
            <p:custDataLst>
              <p:tags r:id="rId12"/>
            </p:custDataLst>
          </p:nvPr>
        </p:nvSpPr>
        <p:spPr>
          <a:xfrm>
            <a:off x="2933853" y="4447514"/>
            <a:ext cx="412578" cy="412578"/>
          </a:xfrm>
          <a:prstGeom prst="ellipse">
            <a:avLst/>
          </a:prstGeom>
          <a:solidFill>
            <a:schemeClr val="accent1">
              <a:alpha val="100000"/>
            </a:schemeClr>
          </a:solidFill>
        </p:spPr>
      </p:sp>
      <p:sp>
        <p:nvSpPr>
          <p:cNvPr id="17" name="AutoShape 17"/>
          <p:cNvSpPr/>
          <p:nvPr>
            <p:custDataLst>
              <p:tags r:id="rId13"/>
            </p:custDataLst>
          </p:nvPr>
        </p:nvSpPr>
        <p:spPr>
          <a:xfrm>
            <a:off x="3472206" y="3264326"/>
            <a:ext cx="412578" cy="412578"/>
          </a:xfrm>
          <a:prstGeom prst="ellipse">
            <a:avLst/>
          </a:prstGeom>
          <a:solidFill>
            <a:schemeClr val="accent1">
              <a:alpha val="100000"/>
            </a:schemeClr>
          </a:solidFill>
        </p:spPr>
      </p:sp>
      <p:sp>
        <p:nvSpPr>
          <p:cNvPr id="18" name="AutoShape 18"/>
          <p:cNvSpPr/>
          <p:nvPr>
            <p:custDataLst>
              <p:tags r:id="rId14"/>
            </p:custDataLst>
          </p:nvPr>
        </p:nvSpPr>
        <p:spPr>
          <a:xfrm>
            <a:off x="2933853" y="3264326"/>
            <a:ext cx="412578" cy="412578"/>
          </a:xfrm>
          <a:prstGeom prst="ellipse">
            <a:avLst/>
          </a:prstGeom>
          <a:solidFill>
            <a:schemeClr val="accent1">
              <a:alpha val="100000"/>
            </a:schemeClr>
          </a:solidFill>
        </p:spPr>
      </p:sp>
      <p:sp>
        <p:nvSpPr>
          <p:cNvPr id="19" name="AutoShape 19"/>
          <p:cNvSpPr/>
          <p:nvPr>
            <p:custDataLst>
              <p:tags r:id="rId15"/>
            </p:custDataLst>
          </p:nvPr>
        </p:nvSpPr>
        <p:spPr>
          <a:xfrm>
            <a:off x="3472206" y="1785718"/>
            <a:ext cx="412578" cy="412578"/>
          </a:xfrm>
          <a:prstGeom prst="ellipse">
            <a:avLst/>
          </a:prstGeom>
          <a:solidFill>
            <a:schemeClr val="accent1">
              <a:alpha val="100000"/>
            </a:schemeClr>
          </a:solidFill>
        </p:spPr>
      </p:sp>
      <p:sp>
        <p:nvSpPr>
          <p:cNvPr id="20" name="AutoShape 20"/>
          <p:cNvSpPr/>
          <p:nvPr>
            <p:custDataLst>
              <p:tags r:id="rId16"/>
            </p:custDataLst>
          </p:nvPr>
        </p:nvSpPr>
        <p:spPr>
          <a:xfrm>
            <a:off x="2933853" y="1785718"/>
            <a:ext cx="412578" cy="412578"/>
          </a:xfrm>
          <a:prstGeom prst="ellipse">
            <a:avLst/>
          </a:prstGeom>
          <a:solidFill>
            <a:schemeClr val="accent1">
              <a:alpha val="100000"/>
            </a:schemeClr>
          </a:solidFill>
        </p:spPr>
      </p:sp>
      <p:sp>
        <p:nvSpPr>
          <p:cNvPr id="21" name="TextBox 21"/>
          <p:cNvSpPr txBox="1"/>
          <p:nvPr>
            <p:custDataLst>
              <p:tags r:id="rId17"/>
            </p:custDataLst>
          </p:nvPr>
        </p:nvSpPr>
        <p:spPr>
          <a:xfrm>
            <a:off x="3122072" y="4476638"/>
            <a:ext cx="574493" cy="354330"/>
          </a:xfrm>
          <a:prstGeom prst="rect">
            <a:avLst/>
          </a:prstGeom>
        </p:spPr>
        <p:txBody>
          <a:bodyPr vert="horz" wrap="square" lIns="68580" tIns="34290" rIns="68580" bIns="34290" rtlCol="0" anchor="ctr" anchorCtr="0">
            <a:noAutofit/>
          </a:bodyPr>
          <a:lstStyle/>
          <a:p>
            <a:pPr algn="ctr">
              <a:spcBef>
                <a:spcPts val="280"/>
              </a:spcBef>
            </a:pPr>
            <a:r>
              <a:rPr lang="en-US" sz="1745" b="1">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745" b="1">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2"/>
          <p:cNvSpPr txBox="1"/>
          <p:nvPr>
            <p:custDataLst>
              <p:tags r:id="rId18"/>
            </p:custDataLst>
          </p:nvPr>
        </p:nvSpPr>
        <p:spPr>
          <a:xfrm>
            <a:off x="3122072" y="3293450"/>
            <a:ext cx="574493" cy="354330"/>
          </a:xfrm>
          <a:prstGeom prst="rect">
            <a:avLst/>
          </a:prstGeom>
        </p:spPr>
        <p:txBody>
          <a:bodyPr vert="horz" wrap="square" lIns="68580" tIns="34290" rIns="68580" bIns="34290" rtlCol="0" anchor="ctr" anchorCtr="0">
            <a:noAutofit/>
          </a:bodyPr>
          <a:lstStyle/>
          <a:p>
            <a:pPr algn="ctr">
              <a:spcBef>
                <a:spcPts val="280"/>
              </a:spcBef>
            </a:pPr>
            <a:r>
              <a:rPr lang="en-US" sz="1745" b="1">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745" b="1">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3" name="TextBox 23"/>
          <p:cNvSpPr txBox="1"/>
          <p:nvPr>
            <p:custDataLst>
              <p:tags r:id="rId19"/>
            </p:custDataLst>
          </p:nvPr>
        </p:nvSpPr>
        <p:spPr>
          <a:xfrm>
            <a:off x="3122072" y="1814842"/>
            <a:ext cx="574493" cy="354330"/>
          </a:xfrm>
          <a:prstGeom prst="rect">
            <a:avLst/>
          </a:prstGeom>
        </p:spPr>
        <p:txBody>
          <a:bodyPr vert="horz" wrap="square" lIns="68580" tIns="34290" rIns="68580" bIns="34290" rtlCol="0" anchor="ctr" anchorCtr="0">
            <a:noAutofit/>
          </a:bodyPr>
          <a:lstStyle/>
          <a:p>
            <a:pPr algn="ctr">
              <a:spcBef>
                <a:spcPts val="280"/>
              </a:spcBef>
            </a:pPr>
            <a:r>
              <a:rPr lang="en-US" sz="1745" b="1">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745" b="1">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369279" y="1865325"/>
            <a:ext cx="478598" cy="478598"/>
          </a:xfrm>
          <a:prstGeom prst="ellipse">
            <a:avLst/>
          </a:prstGeom>
          <a:solidFill>
            <a:schemeClr val="accent1">
              <a:alpha val="20000"/>
            </a:schemeClr>
          </a:solidFill>
        </p:spPr>
      </p:sp>
      <p:sp>
        <p:nvSpPr>
          <p:cNvPr id="5" name="AutoShape 5"/>
          <p:cNvSpPr/>
          <p:nvPr>
            <p:custDataLst>
              <p:tags r:id="rId2"/>
            </p:custDataLst>
          </p:nvPr>
        </p:nvSpPr>
        <p:spPr>
          <a:xfrm>
            <a:off x="470336" y="1966382"/>
            <a:ext cx="276482" cy="276482"/>
          </a:xfrm>
          <a:prstGeom prst="ellipse">
            <a:avLst/>
          </a:prstGeom>
          <a:solidFill>
            <a:schemeClr val="accent1">
              <a:alpha val="100000"/>
            </a:schemeClr>
          </a:solidFill>
        </p:spPr>
      </p:sp>
      <p:sp>
        <p:nvSpPr>
          <p:cNvPr id="6" name="AutoShape 6"/>
          <p:cNvSpPr/>
          <p:nvPr>
            <p:custDataLst>
              <p:tags r:id="rId3"/>
            </p:custDataLst>
          </p:nvPr>
        </p:nvSpPr>
        <p:spPr>
          <a:xfrm>
            <a:off x="369279" y="3995621"/>
            <a:ext cx="478598" cy="478598"/>
          </a:xfrm>
          <a:prstGeom prst="ellipse">
            <a:avLst/>
          </a:prstGeom>
          <a:solidFill>
            <a:schemeClr val="accent1">
              <a:alpha val="20000"/>
            </a:schemeClr>
          </a:solidFill>
        </p:spPr>
      </p:sp>
      <p:sp>
        <p:nvSpPr>
          <p:cNvPr id="7" name="AutoShape 7"/>
          <p:cNvSpPr/>
          <p:nvPr>
            <p:custDataLst>
              <p:tags r:id="rId4"/>
            </p:custDataLst>
          </p:nvPr>
        </p:nvSpPr>
        <p:spPr>
          <a:xfrm>
            <a:off x="470336" y="4096678"/>
            <a:ext cx="276482" cy="276482"/>
          </a:xfrm>
          <a:prstGeom prst="ellipse">
            <a:avLst/>
          </a:prstGeom>
          <a:solidFill>
            <a:schemeClr val="accent1">
              <a:alpha val="100000"/>
            </a:schemeClr>
          </a:solidFill>
        </p:spPr>
      </p:sp>
      <p:sp>
        <p:nvSpPr>
          <p:cNvPr id="8" name="AutoShape 8"/>
          <p:cNvSpPr/>
          <p:nvPr>
            <p:custDataLst>
              <p:tags r:id="rId5"/>
            </p:custDataLst>
          </p:nvPr>
        </p:nvSpPr>
        <p:spPr>
          <a:xfrm>
            <a:off x="4554982" y="1865325"/>
            <a:ext cx="478598" cy="478598"/>
          </a:xfrm>
          <a:prstGeom prst="ellipse">
            <a:avLst/>
          </a:prstGeom>
          <a:solidFill>
            <a:schemeClr val="accent1">
              <a:alpha val="20000"/>
            </a:schemeClr>
          </a:solidFill>
        </p:spPr>
      </p:sp>
      <p:sp>
        <p:nvSpPr>
          <p:cNvPr id="9" name="AutoShape 9"/>
          <p:cNvSpPr/>
          <p:nvPr>
            <p:custDataLst>
              <p:tags r:id="rId6"/>
            </p:custDataLst>
          </p:nvPr>
        </p:nvSpPr>
        <p:spPr>
          <a:xfrm>
            <a:off x="4656040" y="1966382"/>
            <a:ext cx="276482" cy="276482"/>
          </a:xfrm>
          <a:prstGeom prst="ellipse">
            <a:avLst/>
          </a:prstGeom>
          <a:solidFill>
            <a:schemeClr val="accent1">
              <a:alpha val="100000"/>
            </a:schemeClr>
          </a:solidFill>
        </p:spPr>
      </p:sp>
      <p:sp>
        <p:nvSpPr>
          <p:cNvPr id="10" name="AutoShape 10"/>
          <p:cNvSpPr/>
          <p:nvPr>
            <p:custDataLst>
              <p:tags r:id="rId7"/>
            </p:custDataLst>
          </p:nvPr>
        </p:nvSpPr>
        <p:spPr>
          <a:xfrm>
            <a:off x="4554982" y="3995621"/>
            <a:ext cx="478598" cy="478598"/>
          </a:xfrm>
          <a:prstGeom prst="ellipse">
            <a:avLst/>
          </a:prstGeom>
          <a:solidFill>
            <a:schemeClr val="accent1">
              <a:alpha val="20000"/>
            </a:schemeClr>
          </a:solidFill>
        </p:spPr>
      </p:sp>
      <p:sp>
        <p:nvSpPr>
          <p:cNvPr id="11" name="AutoShape 11"/>
          <p:cNvSpPr/>
          <p:nvPr>
            <p:custDataLst>
              <p:tags r:id="rId8"/>
            </p:custDataLst>
          </p:nvPr>
        </p:nvSpPr>
        <p:spPr>
          <a:xfrm>
            <a:off x="4656040" y="4096678"/>
            <a:ext cx="276482" cy="276482"/>
          </a:xfrm>
          <a:prstGeom prst="ellipse">
            <a:avLst/>
          </a:prstGeom>
          <a:solidFill>
            <a:schemeClr val="accent1">
              <a:alpha val="100000"/>
            </a:schemeClr>
          </a:solidFill>
        </p:spPr>
      </p:sp>
      <p:sp>
        <p:nvSpPr>
          <p:cNvPr id="12" name="TextBox 12"/>
          <p:cNvSpPr txBox="1"/>
          <p:nvPr>
            <p:custDataLst>
              <p:tags r:id="rId9"/>
            </p:custDataLst>
          </p:nvPr>
        </p:nvSpPr>
        <p:spPr>
          <a:xfrm>
            <a:off x="976250" y="1843877"/>
            <a:ext cx="2928938"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严重性等级</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10"/>
            </p:custDataLst>
          </p:nvPr>
        </p:nvSpPr>
        <p:spPr>
          <a:xfrm>
            <a:off x="976250" y="2200653"/>
            <a:ext cx="3348188" cy="1150144"/>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严重性通常被划分为严重、主要、次要、可忽略等级别，而发生频次则可能包括频繁、可能、偶尔、罕见等选项</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1"/>
            </p:custDataLst>
          </p:nvPr>
        </p:nvSpPr>
        <p:spPr>
          <a:xfrm>
            <a:off x="965915" y="3974173"/>
            <a:ext cx="2928938"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分析步骤</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2"/>
            </p:custDataLst>
          </p:nvPr>
        </p:nvSpPr>
        <p:spPr>
          <a:xfrm>
            <a:off x="965915" y="4372250"/>
            <a:ext cx="3159482" cy="1150144"/>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PHA通常包括识别潜在的危害或失败模式、评估危害或失败的严重性和可能性、确定风险等级以及制定风险降低措施等步骤。</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3"/>
            </p:custDataLst>
          </p:nvPr>
        </p:nvSpPr>
        <p:spPr>
          <a:xfrm>
            <a:off x="5213209" y="3974173"/>
            <a:ext cx="2928938"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企业应用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4"/>
            </p:custDataLst>
          </p:nvPr>
        </p:nvSpPr>
        <p:spPr>
          <a:xfrm>
            <a:off x="5213350" y="4371975"/>
            <a:ext cx="3379470" cy="1149985"/>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PHA可以帮助企业发现潜在问题并制定风险降低措施，提高产品或过程的安全性，降低生产成本和提高生产效率，在制造业、医疗、交通运输等领域得到广泛应用。</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custDataLst>
              <p:tags r:id="rId15"/>
            </p:custDataLst>
          </p:nvPr>
        </p:nvSpPr>
        <p:spPr>
          <a:xfrm>
            <a:off x="5229701" y="1843877"/>
            <a:ext cx="2928938"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风险级别</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custDataLst>
              <p:tags r:id="rId16"/>
            </p:custDataLst>
          </p:nvPr>
        </p:nvSpPr>
        <p:spPr>
          <a:xfrm>
            <a:off x="5229860" y="2200910"/>
            <a:ext cx="3309620" cy="1149985"/>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根据因素，风险可以被划分为高、中、低或微小等级别，高风险必须降低，中风险需适当降低，低风险考虑收益和支出。</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TextBox 20"/>
          <p:cNvSpPr txBox="1"/>
          <p:nvPr/>
        </p:nvSpPr>
        <p:spPr>
          <a:xfrm>
            <a:off x="714522" y="123431"/>
            <a:ext cx="8429625" cy="685800"/>
          </a:xfrm>
          <a:prstGeom prst="rect">
            <a:avLst/>
          </a:prstGeom>
        </p:spPr>
        <p:txBody>
          <a:bodyPr vert="horz" wrap="square" lIns="92869" tIns="92869" rIns="42863" bIns="92869" rtlCol="0" anchor="ctr" anchorCtr="0">
            <a:noAutofit/>
          </a:bodyPr>
          <a:lstStyle/>
          <a:p>
            <a:pPr>
              <a:lnSpc>
                <a:spcPct val="140000"/>
              </a:lnSpc>
            </a:pPr>
            <a:r>
              <a:rPr lang="en-US" sz="2400" dirty="0" err="1">
                <a:latin typeface="微软雅黑" panose="020B0503020204020204" pitchFamily="34" charset="-122"/>
                <a:ea typeface="微软雅黑" panose="020B0503020204020204" pitchFamily="34" charset="-122"/>
              </a:rPr>
              <a:t>事先危害分析（PHA</a:t>
            </a:r>
            <a:r>
              <a:rPr lang="en-US" sz="2400" dirty="0">
                <a:latin typeface="微软雅黑" panose="020B0503020204020204" pitchFamily="34" charset="-122"/>
                <a:ea typeface="微软雅黑" panose="020B0503020204020204" pitchFamily="34" charset="-122"/>
              </a:rPr>
              <a:t>）</a:t>
            </a:r>
            <a:endParaRPr 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827552" y="160896"/>
            <a:ext cx="8429625" cy="685800"/>
          </a:xfrm>
          <a:prstGeom prst="rect">
            <a:avLst/>
          </a:prstGeom>
        </p:spPr>
        <p:txBody>
          <a:bodyPr vert="horz" wrap="square" lIns="92869" tIns="92869" rIns="42863" bIns="92869" rtlCol="0" anchor="ctr" anchorCtr="0">
            <a:noAutofit/>
          </a:bodyPr>
          <a:lstStyle/>
          <a:p>
            <a:pPr>
              <a:lnSpc>
                <a:spcPct val="140000"/>
              </a:lnSpc>
            </a:pPr>
            <a:r>
              <a:rPr lang="zh-CN" altLang="en-US" sz="2400" dirty="0">
                <a:latin typeface="微软雅黑" panose="020B0503020204020204" pitchFamily="34" charset="-122"/>
                <a:ea typeface="微软雅黑" panose="020B0503020204020204" pitchFamily="34" charset="-122"/>
              </a:rPr>
              <a:t>失败模式效果分析</a:t>
            </a:r>
            <a:r>
              <a:rPr lang="en-US" sz="2400" dirty="0">
                <a:latin typeface="微软雅黑" panose="020B0503020204020204" pitchFamily="34" charset="-122"/>
                <a:ea typeface="微软雅黑" panose="020B0503020204020204" pitchFamily="34" charset="-122"/>
              </a:rPr>
              <a:t>（DFMEA）</a:t>
            </a:r>
            <a:endParaRPr lang="en-US" sz="2400" dirty="0">
              <a:latin typeface="微软雅黑" panose="020B0503020204020204" pitchFamily="34" charset="-122"/>
              <a:ea typeface="微软雅黑" panose="020B0503020204020204" pitchFamily="34" charset="-122"/>
            </a:endParaRPr>
          </a:p>
        </p:txBody>
      </p:sp>
      <p:sp>
        <p:nvSpPr>
          <p:cNvPr id="5" name="AutoShape 5"/>
          <p:cNvSpPr/>
          <p:nvPr/>
        </p:nvSpPr>
        <p:spPr>
          <a:xfrm>
            <a:off x="782724" y="2025753"/>
            <a:ext cx="6429585" cy="1135142"/>
          </a:xfrm>
          <a:prstGeom prst="roundRect">
            <a:avLst>
              <a:gd name="adj" fmla="val 16667"/>
            </a:avLst>
          </a:prstGeom>
          <a:solidFill>
            <a:schemeClr val="lt2">
              <a:alpha val="80000"/>
            </a:schemeClr>
          </a:solidFill>
        </p:spPr>
      </p:sp>
      <p:sp>
        <p:nvSpPr>
          <p:cNvPr id="6" name="AutoShape 6"/>
          <p:cNvSpPr/>
          <p:nvPr/>
        </p:nvSpPr>
        <p:spPr>
          <a:xfrm rot="1800000">
            <a:off x="483719" y="2329792"/>
            <a:ext cx="606670" cy="526352"/>
          </a:xfrm>
          <a:prstGeom prst="hexagon">
            <a:avLst>
              <a:gd name="adj" fmla="val 28663"/>
              <a:gd name="vf" fmla="val 115470"/>
            </a:avLst>
          </a:prstGeom>
          <a:solidFill>
            <a:schemeClr val="accent1">
              <a:alpha val="100000"/>
            </a:schemeClr>
          </a:solidFill>
        </p:spPr>
      </p:sp>
      <p:sp>
        <p:nvSpPr>
          <p:cNvPr id="7" name="AutoShape 7"/>
          <p:cNvSpPr/>
          <p:nvPr/>
        </p:nvSpPr>
        <p:spPr>
          <a:xfrm>
            <a:off x="389907" y="2344903"/>
            <a:ext cx="794294" cy="496129"/>
          </a:xfrm>
          <a:prstGeom prst="rect">
            <a:avLst/>
          </a:prstGeom>
          <a:noFill/>
        </p:spPr>
        <p:txBody>
          <a:bodyPr vert="horz" wrap="square" lIns="71438" tIns="35719" rIns="71438" bIns="35719" rtlCol="0" anchor="ctr" anchorCtr="1">
            <a:noAutofit/>
          </a:bodyPr>
          <a:lstStyle/>
          <a:p>
            <a:pPr algn="ctr">
              <a:spcBef>
                <a:spcPts val="280"/>
              </a:spcBef>
              <a:defRPr/>
            </a:pPr>
            <a:r>
              <a:rPr lang="en-US" sz="2025">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825"/>
          </a:p>
        </p:txBody>
      </p:sp>
      <p:sp>
        <p:nvSpPr>
          <p:cNvPr id="8" name="TextBox 8"/>
          <p:cNvSpPr txBox="1"/>
          <p:nvPr/>
        </p:nvSpPr>
        <p:spPr>
          <a:xfrm>
            <a:off x="1379740" y="2466023"/>
            <a:ext cx="5790933" cy="651686"/>
          </a:xfrm>
          <a:prstGeom prst="rect">
            <a:avLst/>
          </a:prstGeom>
        </p:spPr>
        <p:txBody>
          <a:bodyPr vert="horz" wrap="square" lIns="0" tIns="0" rIns="0" bIns="0"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DFMEA关注产品设计阶段，旨在识别产品设计中的潜在失效模式，评估对系统或产品性能的影响，并优先考虑改进措施。</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nvSpPr>
        <p:spPr>
          <a:xfrm>
            <a:off x="1619674" y="3325689"/>
            <a:ext cx="6429585" cy="1135142"/>
          </a:xfrm>
          <a:prstGeom prst="roundRect">
            <a:avLst>
              <a:gd name="adj" fmla="val 16667"/>
            </a:avLst>
          </a:prstGeom>
          <a:solidFill>
            <a:schemeClr val="lt2">
              <a:alpha val="80000"/>
            </a:schemeClr>
          </a:solidFill>
        </p:spPr>
      </p:sp>
      <p:sp>
        <p:nvSpPr>
          <p:cNvPr id="10" name="TextBox 10"/>
          <p:cNvSpPr txBox="1"/>
          <p:nvPr/>
        </p:nvSpPr>
        <p:spPr>
          <a:xfrm>
            <a:off x="2258325" y="3773329"/>
            <a:ext cx="5790933" cy="651686"/>
          </a:xfrm>
          <a:prstGeom prst="rect">
            <a:avLst/>
          </a:prstGeom>
        </p:spPr>
        <p:txBody>
          <a:bodyPr vert="horz" wrap="square" lIns="0" tIns="0" rIns="0" bIns="0"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确定产品功能和要求、识别和分析失效模式、评估失效模式的影响、确定风险优先级、制定改进措施、实施和验证改进措施。</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1"/>
          <p:cNvSpPr/>
          <p:nvPr/>
        </p:nvSpPr>
        <p:spPr>
          <a:xfrm>
            <a:off x="2456624" y="4598432"/>
            <a:ext cx="6429585" cy="1135142"/>
          </a:xfrm>
          <a:prstGeom prst="roundRect">
            <a:avLst>
              <a:gd name="adj" fmla="val 16667"/>
            </a:avLst>
          </a:prstGeom>
          <a:solidFill>
            <a:schemeClr val="lt2">
              <a:alpha val="80000"/>
            </a:schemeClr>
          </a:solidFill>
        </p:spPr>
      </p:sp>
      <p:sp>
        <p:nvSpPr>
          <p:cNvPr id="12" name="TextBox 12"/>
          <p:cNvSpPr txBox="1"/>
          <p:nvPr/>
        </p:nvSpPr>
        <p:spPr>
          <a:xfrm>
            <a:off x="3053640" y="5036344"/>
            <a:ext cx="5790933" cy="651686"/>
          </a:xfrm>
          <a:prstGeom prst="rect">
            <a:avLst/>
          </a:prstGeom>
        </p:spPr>
        <p:txBody>
          <a:bodyPr vert="horz" wrap="square" lIns="0" tIns="0" rIns="0" bIns="0"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DFMEA在产品设计阶段提供了一个系统的方法来识别和纠正潜在问题，有助于提高产品的质量和可靠性，降低生产成本</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3"/>
          <p:cNvSpPr/>
          <p:nvPr/>
        </p:nvSpPr>
        <p:spPr>
          <a:xfrm rot="1800000">
            <a:off x="1298118" y="3630085"/>
            <a:ext cx="606670" cy="526352"/>
          </a:xfrm>
          <a:prstGeom prst="hexagon">
            <a:avLst>
              <a:gd name="adj" fmla="val 28663"/>
              <a:gd name="vf" fmla="val 115470"/>
            </a:avLst>
          </a:prstGeom>
          <a:solidFill>
            <a:schemeClr val="accent1">
              <a:alpha val="100000"/>
            </a:schemeClr>
          </a:solidFill>
        </p:spPr>
      </p:sp>
      <p:sp>
        <p:nvSpPr>
          <p:cNvPr id="14" name="AutoShape 14"/>
          <p:cNvSpPr/>
          <p:nvPr/>
        </p:nvSpPr>
        <p:spPr>
          <a:xfrm>
            <a:off x="1204306" y="3645195"/>
            <a:ext cx="794294" cy="496129"/>
          </a:xfrm>
          <a:prstGeom prst="rect">
            <a:avLst/>
          </a:prstGeom>
          <a:noFill/>
        </p:spPr>
        <p:txBody>
          <a:bodyPr vert="horz" wrap="square" lIns="71438" tIns="35719" rIns="71438" bIns="35719" rtlCol="0" anchor="ctr" anchorCtr="1">
            <a:noAutofit/>
          </a:bodyPr>
          <a:lstStyle/>
          <a:p>
            <a:pPr algn="ctr">
              <a:spcBef>
                <a:spcPts val="280"/>
              </a:spcBef>
              <a:defRPr/>
            </a:pPr>
            <a:r>
              <a:rPr lang="en-US" sz="2025">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825"/>
          </a:p>
        </p:txBody>
      </p:sp>
      <p:sp>
        <p:nvSpPr>
          <p:cNvPr id="15" name="AutoShape 15"/>
          <p:cNvSpPr/>
          <p:nvPr/>
        </p:nvSpPr>
        <p:spPr>
          <a:xfrm rot="1800000">
            <a:off x="2149665" y="4902827"/>
            <a:ext cx="606670" cy="526352"/>
          </a:xfrm>
          <a:prstGeom prst="hexagon">
            <a:avLst>
              <a:gd name="adj" fmla="val 28663"/>
              <a:gd name="vf" fmla="val 115470"/>
            </a:avLst>
          </a:prstGeom>
          <a:solidFill>
            <a:schemeClr val="accent1">
              <a:alpha val="100000"/>
            </a:schemeClr>
          </a:solidFill>
        </p:spPr>
      </p:sp>
      <p:sp>
        <p:nvSpPr>
          <p:cNvPr id="16" name="AutoShape 16"/>
          <p:cNvSpPr/>
          <p:nvPr/>
        </p:nvSpPr>
        <p:spPr>
          <a:xfrm>
            <a:off x="2055853" y="4917939"/>
            <a:ext cx="794294" cy="496129"/>
          </a:xfrm>
          <a:prstGeom prst="rect">
            <a:avLst/>
          </a:prstGeom>
          <a:noFill/>
        </p:spPr>
        <p:txBody>
          <a:bodyPr vert="horz" wrap="square" lIns="71438" tIns="35719" rIns="71438" bIns="35719" rtlCol="0" anchor="ctr" anchorCtr="1">
            <a:noAutofit/>
          </a:bodyPr>
          <a:lstStyle/>
          <a:p>
            <a:pPr algn="ctr">
              <a:spcBef>
                <a:spcPts val="280"/>
              </a:spcBef>
              <a:defRPr/>
            </a:pPr>
            <a:r>
              <a:rPr lang="en-US" sz="2025">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825"/>
          </a:p>
        </p:txBody>
      </p:sp>
      <p:sp>
        <p:nvSpPr>
          <p:cNvPr id="17" name="TextBox 17"/>
          <p:cNvSpPr txBox="1"/>
          <p:nvPr/>
        </p:nvSpPr>
        <p:spPr>
          <a:xfrm>
            <a:off x="1376882" y="2150080"/>
            <a:ext cx="2357438" cy="257175"/>
          </a:xfrm>
          <a:prstGeom prst="rect">
            <a:avLst/>
          </a:prstGeom>
        </p:spPr>
        <p:txBody>
          <a:bodyPr vert="horz" wrap="square" lIns="0" tIns="0" rIns="0" bIns="0" rtlCol="0" anchor="ctr" anchorCtr="0">
            <a:noAutofit/>
          </a:bodyPr>
          <a:lstStyle/>
          <a:p>
            <a:pPr>
              <a:spcBef>
                <a:spcPts val="280"/>
              </a:spcBef>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目标</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nvSpPr>
        <p:spPr>
          <a:xfrm>
            <a:off x="2258326" y="3456525"/>
            <a:ext cx="2357438" cy="257175"/>
          </a:xfrm>
          <a:prstGeom prst="rect">
            <a:avLst/>
          </a:prstGeom>
        </p:spPr>
        <p:txBody>
          <a:bodyPr vert="horz" wrap="square" lIns="0" tIns="0" rIns="0" bIns="0" rtlCol="0" anchor="ctr" anchorCtr="0">
            <a:noAutofit/>
          </a:bodyPr>
          <a:lstStyle/>
          <a:p>
            <a:pPr>
              <a:spcBef>
                <a:spcPts val="280"/>
              </a:spcBef>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步骤</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nvSpPr>
        <p:spPr>
          <a:xfrm>
            <a:off x="3053640" y="4737766"/>
            <a:ext cx="2357438" cy="257175"/>
          </a:xfrm>
          <a:prstGeom prst="rect">
            <a:avLst/>
          </a:prstGeom>
        </p:spPr>
        <p:txBody>
          <a:bodyPr vert="horz" wrap="square" lIns="0" tIns="0" rIns="0" bIns="0" rtlCol="0" anchor="ctr" anchorCtr="0">
            <a:noAutofit/>
          </a:bodyPr>
          <a:lstStyle/>
          <a:p>
            <a:pPr>
              <a:spcBef>
                <a:spcPts val="280"/>
              </a:spcBef>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意义</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572872" y="2210114"/>
            <a:ext cx="172887" cy="172887"/>
          </a:xfrm>
          <a:prstGeom prst="ellipse">
            <a:avLst/>
          </a:prstGeom>
          <a:solidFill>
            <a:schemeClr val="accent1">
              <a:alpha val="100000"/>
            </a:schemeClr>
          </a:solidFill>
        </p:spPr>
      </p:sp>
      <p:sp>
        <p:nvSpPr>
          <p:cNvPr id="5" name="TextBox 5"/>
          <p:cNvSpPr txBox="1"/>
          <p:nvPr/>
        </p:nvSpPr>
        <p:spPr>
          <a:xfrm>
            <a:off x="508578" y="2566468"/>
            <a:ext cx="3950742" cy="598988"/>
          </a:xfrm>
          <a:prstGeom prst="rect">
            <a:avLst/>
          </a:prstGeom>
        </p:spPr>
        <p:txBody>
          <a:bodyPr vert="horz" wrap="square" lIns="85725" tIns="42863" rIns="85725" bIns="42863"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明确所要分析的生产或服务过程，包括输入、输出、转换步骤和相关的控制参数</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745759" y="2108768"/>
            <a:ext cx="3058982" cy="404155"/>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定义过程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7" name="Picture 7"/>
          <p:cNvPicPr>
            <a:picLocks noChangeAspect="1"/>
          </p:cNvPicPr>
          <p:nvPr/>
        </p:nvPicPr>
        <p:blipFill>
          <a:blip r:embed="rId1"/>
          <a:srcRect l="10000" r="10000"/>
          <a:stretch>
            <a:fillRect/>
          </a:stretch>
        </p:blipFill>
        <p:spPr>
          <a:xfrm>
            <a:off x="4684681" y="1861992"/>
            <a:ext cx="3687302" cy="3687302"/>
          </a:xfrm>
          <a:prstGeom prst="ellipse">
            <a:avLst/>
          </a:prstGeom>
        </p:spPr>
      </p:pic>
      <p:sp>
        <p:nvSpPr>
          <p:cNvPr id="8" name="TextBox 8"/>
          <p:cNvSpPr txBox="1"/>
          <p:nvPr/>
        </p:nvSpPr>
        <p:spPr>
          <a:xfrm>
            <a:off x="508577" y="3773477"/>
            <a:ext cx="3947275" cy="586700"/>
          </a:xfrm>
          <a:prstGeom prst="rect">
            <a:avLst/>
          </a:prstGeom>
        </p:spPr>
        <p:txBody>
          <a:bodyPr vert="horz" wrap="square" lIns="85725" tIns="42863" rIns="85725" bIns="42863"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基于经验、历史数据和专业知识，识别生产过程中可能出现的潜在故障模式。</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745759" y="3346783"/>
            <a:ext cx="3058982" cy="373148"/>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识别故障模式</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508577" y="5000804"/>
            <a:ext cx="3947275" cy="597036"/>
          </a:xfrm>
          <a:prstGeom prst="rect">
            <a:avLst/>
          </a:prstGeom>
        </p:spPr>
        <p:txBody>
          <a:bodyPr vert="horz" wrap="square" lIns="85725" tIns="42863" rIns="85725" bIns="42863"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评估每个潜在故障模式对产品质量、过程效率、安全性等方面的影响。</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745759" y="4574110"/>
            <a:ext cx="3058982" cy="373148"/>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分析故障模式的影响</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2"/>
          <p:cNvSpPr/>
          <p:nvPr/>
        </p:nvSpPr>
        <p:spPr>
          <a:xfrm>
            <a:off x="572872" y="3432625"/>
            <a:ext cx="172887" cy="172887"/>
          </a:xfrm>
          <a:prstGeom prst="ellipse">
            <a:avLst/>
          </a:prstGeom>
          <a:solidFill>
            <a:schemeClr val="accent1">
              <a:alpha val="100000"/>
            </a:schemeClr>
          </a:solidFill>
        </p:spPr>
      </p:sp>
      <p:sp>
        <p:nvSpPr>
          <p:cNvPr id="13" name="AutoShape 13"/>
          <p:cNvSpPr/>
          <p:nvPr/>
        </p:nvSpPr>
        <p:spPr>
          <a:xfrm>
            <a:off x="572872" y="4659953"/>
            <a:ext cx="172887" cy="172887"/>
          </a:xfrm>
          <a:prstGeom prst="ellipse">
            <a:avLst/>
          </a:prstGeom>
          <a:solidFill>
            <a:schemeClr val="accent1">
              <a:alpha val="100000"/>
            </a:schemeClr>
          </a:solidFill>
        </p:spPr>
      </p:sp>
      <p:sp>
        <p:nvSpPr>
          <p:cNvPr id="14" name="TextBox 14"/>
          <p:cNvSpPr txBox="1"/>
          <p:nvPr/>
        </p:nvSpPr>
        <p:spPr>
          <a:xfrm>
            <a:off x="755797" y="162802"/>
            <a:ext cx="8429625" cy="701675"/>
          </a:xfrm>
          <a:prstGeom prst="rect">
            <a:avLst/>
          </a:prstGeom>
        </p:spPr>
        <p:txBody>
          <a:bodyPr vert="horz" wrap="square" lIns="92869" tIns="92869" rIns="42863" bIns="92869" rtlCol="0" anchor="t" anchorCtr="0">
            <a:spAutoFit/>
          </a:bodyPr>
          <a:lstStyle/>
          <a:p>
            <a:pPr>
              <a:lnSpc>
                <a:spcPct val="140000"/>
              </a:lnSpc>
            </a:pPr>
            <a:r>
              <a:rPr lang="zh-CN" altLang="en-US" sz="2400" dirty="0">
                <a:latin typeface="微软雅黑" panose="020B0503020204020204" pitchFamily="34" charset="-122"/>
                <a:ea typeface="微软雅黑" panose="020B0503020204020204" pitchFamily="34" charset="-122"/>
                <a:sym typeface="+mn-ea"/>
              </a:rPr>
              <a:t>失败模式效果分析</a:t>
            </a:r>
            <a:r>
              <a:rPr lang="en-US" sz="2400" dirty="0" err="1">
                <a:latin typeface="微软雅黑" panose="020B0503020204020204" pitchFamily="34" charset="-122"/>
                <a:ea typeface="微软雅黑" panose="020B0503020204020204" pitchFamily="34" charset="-122"/>
              </a:rPr>
              <a:t>（PFMEA</a:t>
            </a:r>
            <a:r>
              <a:rPr lang="en-US" sz="2400" dirty="0">
                <a:latin typeface="微软雅黑" panose="020B0503020204020204" pitchFamily="34" charset="-122"/>
                <a:ea typeface="微软雅黑" panose="020B0503020204020204" pitchFamily="34" charset="-122"/>
              </a:rPr>
              <a:t>）</a:t>
            </a:r>
            <a:endParaRPr 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AutoShape 4"/>
          <p:cNvSpPr/>
          <p:nvPr>
            <p:custDataLst>
              <p:tags r:id="rId1"/>
            </p:custDataLst>
          </p:nvPr>
        </p:nvSpPr>
        <p:spPr>
          <a:xfrm>
            <a:off x="5324627" y="2110745"/>
            <a:ext cx="463058" cy="463058"/>
          </a:xfrm>
          <a:prstGeom prst="ellipse">
            <a:avLst/>
          </a:prstGeom>
          <a:solidFill>
            <a:schemeClr val="lt1">
              <a:alpha val="100000"/>
            </a:schemeClr>
          </a:solidFill>
          <a:ln w="19050">
            <a:solidFill>
              <a:schemeClr val="accent1">
                <a:alpha val="100000"/>
              </a:schemeClr>
            </a:solidFill>
            <a:prstDash val="solid"/>
          </a:ln>
        </p:spPr>
      </p:sp>
      <p:sp>
        <p:nvSpPr>
          <p:cNvPr id="4" name="AutoShape 5"/>
          <p:cNvSpPr/>
          <p:nvPr>
            <p:custDataLst>
              <p:tags r:id="rId2"/>
            </p:custDataLst>
          </p:nvPr>
        </p:nvSpPr>
        <p:spPr>
          <a:xfrm>
            <a:off x="5364157" y="4482972"/>
            <a:ext cx="463058" cy="463058"/>
          </a:xfrm>
          <a:prstGeom prst="ellipse">
            <a:avLst/>
          </a:prstGeom>
          <a:solidFill>
            <a:schemeClr val="lt1">
              <a:alpha val="100000"/>
            </a:schemeClr>
          </a:solidFill>
          <a:ln w="19050">
            <a:solidFill>
              <a:schemeClr val="accent1">
                <a:alpha val="100000"/>
              </a:schemeClr>
            </a:solidFill>
            <a:prstDash val="solid"/>
          </a:ln>
        </p:spPr>
        <p:txBody>
          <a:bodyPr/>
          <a:lstStyle/>
          <a:p>
            <a:endParaRPr lang="zh-CN" altLang="en-US" sz="1800"/>
          </a:p>
        </p:txBody>
      </p:sp>
      <p:sp>
        <p:nvSpPr>
          <p:cNvPr id="5" name="AutoShape 6"/>
          <p:cNvSpPr/>
          <p:nvPr>
            <p:custDataLst>
              <p:tags r:id="rId3"/>
            </p:custDataLst>
          </p:nvPr>
        </p:nvSpPr>
        <p:spPr>
          <a:xfrm>
            <a:off x="5795373" y="3213953"/>
            <a:ext cx="463058" cy="463058"/>
          </a:xfrm>
          <a:prstGeom prst="ellipse">
            <a:avLst/>
          </a:prstGeom>
          <a:solidFill>
            <a:schemeClr val="lt1">
              <a:alpha val="100000"/>
            </a:schemeClr>
          </a:solidFill>
          <a:ln w="19050">
            <a:solidFill>
              <a:schemeClr val="accent1">
                <a:alpha val="100000"/>
              </a:schemeClr>
            </a:solidFill>
            <a:prstDash val="solid"/>
          </a:ln>
        </p:spPr>
        <p:txBody>
          <a:bodyPr/>
          <a:lstStyle/>
          <a:p>
            <a:endParaRPr lang="zh-CN" altLang="en-US" sz="1800"/>
          </a:p>
        </p:txBody>
      </p:sp>
      <p:sp>
        <p:nvSpPr>
          <p:cNvPr id="6" name="AutoShape 7"/>
          <p:cNvSpPr/>
          <p:nvPr>
            <p:custDataLst>
              <p:tags r:id="rId4"/>
            </p:custDataLst>
          </p:nvPr>
        </p:nvSpPr>
        <p:spPr>
          <a:xfrm>
            <a:off x="3245087" y="2119948"/>
            <a:ext cx="463058" cy="463058"/>
          </a:xfrm>
          <a:prstGeom prst="ellipse">
            <a:avLst/>
          </a:prstGeom>
          <a:solidFill>
            <a:schemeClr val="lt1">
              <a:alpha val="100000"/>
            </a:schemeClr>
          </a:solidFill>
          <a:ln w="19050">
            <a:solidFill>
              <a:schemeClr val="accent1">
                <a:alpha val="100000"/>
              </a:schemeClr>
            </a:solidFill>
            <a:prstDash val="solid"/>
          </a:ln>
        </p:spPr>
      </p:sp>
      <p:sp>
        <p:nvSpPr>
          <p:cNvPr id="7" name="AutoShape 8"/>
          <p:cNvSpPr/>
          <p:nvPr>
            <p:custDataLst>
              <p:tags r:id="rId5"/>
            </p:custDataLst>
          </p:nvPr>
        </p:nvSpPr>
        <p:spPr>
          <a:xfrm>
            <a:off x="2742263" y="3259198"/>
            <a:ext cx="463058" cy="463058"/>
          </a:xfrm>
          <a:prstGeom prst="ellipse">
            <a:avLst/>
          </a:prstGeom>
          <a:solidFill>
            <a:schemeClr val="lt1">
              <a:alpha val="100000"/>
            </a:schemeClr>
          </a:solidFill>
          <a:ln w="19050">
            <a:solidFill>
              <a:schemeClr val="accent1">
                <a:alpha val="100000"/>
              </a:schemeClr>
            </a:solidFill>
            <a:prstDash val="solid"/>
          </a:ln>
        </p:spPr>
      </p:sp>
      <p:sp>
        <p:nvSpPr>
          <p:cNvPr id="8" name="AutoShape 9"/>
          <p:cNvSpPr/>
          <p:nvPr>
            <p:custDataLst>
              <p:tags r:id="rId6"/>
            </p:custDataLst>
          </p:nvPr>
        </p:nvSpPr>
        <p:spPr>
          <a:xfrm>
            <a:off x="3245087" y="4484086"/>
            <a:ext cx="463058" cy="463058"/>
          </a:xfrm>
          <a:prstGeom prst="ellipse">
            <a:avLst/>
          </a:prstGeom>
          <a:solidFill>
            <a:schemeClr val="lt1">
              <a:alpha val="100000"/>
            </a:schemeClr>
          </a:solidFill>
          <a:ln w="19050">
            <a:solidFill>
              <a:schemeClr val="accent1">
                <a:alpha val="100000"/>
              </a:schemeClr>
            </a:solidFill>
            <a:prstDash val="solid"/>
          </a:ln>
        </p:spPr>
      </p:sp>
      <p:sp>
        <p:nvSpPr>
          <p:cNvPr id="9" name="AutoShape 10"/>
          <p:cNvSpPr/>
          <p:nvPr>
            <p:custDataLst>
              <p:tags r:id="rId7"/>
            </p:custDataLst>
          </p:nvPr>
        </p:nvSpPr>
        <p:spPr>
          <a:xfrm>
            <a:off x="3937998" y="2919275"/>
            <a:ext cx="1124498" cy="1124498"/>
          </a:xfrm>
          <a:prstGeom prst="ellipse">
            <a:avLst/>
          </a:prstGeom>
          <a:solidFill>
            <a:schemeClr val="accent1">
              <a:alpha val="100000"/>
            </a:schemeClr>
          </a:solidFill>
        </p:spPr>
        <p:txBody>
          <a:bodyPr/>
          <a:lstStyle/>
          <a:p>
            <a:endParaRPr lang="zh-CN" altLang="en-US" sz="1800"/>
          </a:p>
        </p:txBody>
      </p:sp>
      <p:grpSp>
        <p:nvGrpSpPr>
          <p:cNvPr id="10" name="Group 11"/>
          <p:cNvGrpSpPr/>
          <p:nvPr>
            <p:custDataLst>
              <p:tags r:id="rId8"/>
            </p:custDataLst>
          </p:nvPr>
        </p:nvGrpSpPr>
        <p:grpSpPr>
          <a:xfrm>
            <a:off x="4281434" y="3271104"/>
            <a:ext cx="437626" cy="420839"/>
            <a:chOff x="5804249" y="3601163"/>
            <a:chExt cx="583501" cy="561118"/>
          </a:xfrm>
        </p:grpSpPr>
        <p:sp>
          <p:nvSpPr>
            <p:cNvPr id="11" name="AutoShape 12"/>
            <p:cNvSpPr/>
            <p:nvPr>
              <p:custDataLst>
                <p:tags r:id="rId9"/>
              </p:custDataLst>
            </p:nvPr>
          </p:nvSpPr>
          <p:spPr>
            <a:xfrm>
              <a:off x="5964745" y="3601163"/>
              <a:ext cx="262604" cy="265938"/>
            </a:xfrm>
            <a:prstGeom prst="ellipse">
              <a:avLst/>
            </a:prstGeom>
            <a:solidFill>
              <a:schemeClr val="lt1">
                <a:alpha val="100000"/>
              </a:schemeClr>
            </a:solidFill>
            <a:ln w="19050">
              <a:solidFill>
                <a:schemeClr val="accent1">
                  <a:alpha val="100000"/>
                </a:schemeClr>
              </a:solidFill>
              <a:prstDash val="solid"/>
            </a:ln>
          </p:spPr>
        </p:sp>
        <p:sp>
          <p:nvSpPr>
            <p:cNvPr id="12" name="Freeform 13"/>
            <p:cNvSpPr/>
            <p:nvPr>
              <p:custDataLst>
                <p:tags r:id="rId10"/>
              </p:custDataLst>
            </p:nvPr>
          </p:nvSpPr>
          <p:spPr>
            <a:xfrm>
              <a:off x="5804249" y="3908535"/>
              <a:ext cx="583501" cy="253746"/>
            </a:xfrm>
            <a:custGeom>
              <a:avLst/>
              <a:gdLst/>
              <a:ahLst/>
              <a:cxnLst/>
              <a:rect l="l" t="t"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chemeClr val="lt1">
                <a:alpha val="100000"/>
              </a:schemeClr>
            </a:solidFill>
            <a:ln w="19050">
              <a:solidFill>
                <a:schemeClr val="accent1">
                  <a:alpha val="100000"/>
                </a:schemeClr>
              </a:solidFill>
              <a:prstDash val="solid"/>
            </a:ln>
          </p:spPr>
        </p:sp>
      </p:grpSp>
      <p:sp>
        <p:nvSpPr>
          <p:cNvPr id="13" name="TextBox 14"/>
          <p:cNvSpPr txBox="1"/>
          <p:nvPr>
            <p:custDataLst>
              <p:tags r:id="rId11"/>
            </p:custDataLst>
          </p:nvPr>
        </p:nvSpPr>
        <p:spPr>
          <a:xfrm>
            <a:off x="684102" y="1649890"/>
            <a:ext cx="2464703" cy="367751"/>
          </a:xfrm>
          <a:prstGeom prst="rect">
            <a:avLst/>
          </a:prstGeom>
        </p:spPr>
        <p:txBody>
          <a:bodyPr vert="horz" wrap="square" lIns="49506" tIns="24789" rIns="49506" bIns="24789" rtlCol="0" anchor="b" anchorCtr="0">
            <a:noAutofit/>
          </a:bodyPr>
          <a:lstStyle/>
          <a:p>
            <a:pPr algn="r">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风险的定义</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5"/>
          <p:cNvSpPr txBox="1"/>
          <p:nvPr>
            <p:custDataLst>
              <p:tags r:id="rId12"/>
            </p:custDataLst>
          </p:nvPr>
        </p:nvSpPr>
        <p:spPr>
          <a:xfrm>
            <a:off x="264795" y="2016125"/>
            <a:ext cx="2785745" cy="614045"/>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风险通常被定义为某种不确定性，这种不确定性可能导致某种损失或不利的结果</a:t>
            </a: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5" name="TextBox 16"/>
          <p:cNvSpPr txBox="1"/>
          <p:nvPr>
            <p:custDataLst>
              <p:tags r:id="rId13"/>
            </p:custDataLst>
          </p:nvPr>
        </p:nvSpPr>
        <p:spPr>
          <a:xfrm>
            <a:off x="21590" y="3241040"/>
            <a:ext cx="2523490" cy="367665"/>
          </a:xfrm>
          <a:prstGeom prst="rect">
            <a:avLst/>
          </a:prstGeom>
        </p:spPr>
        <p:txBody>
          <a:bodyPr vert="horz" wrap="square" lIns="49506" tIns="24789" rIns="49506" bIns="24789"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风险的组合</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7"/>
          <p:cNvSpPr txBox="1"/>
          <p:nvPr>
            <p:custDataLst>
              <p:tags r:id="rId14"/>
            </p:custDataLst>
          </p:nvPr>
        </p:nvSpPr>
        <p:spPr>
          <a:xfrm>
            <a:off x="179070" y="3544570"/>
            <a:ext cx="2464435" cy="965835"/>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风险可以定义为事件或行为发生的可能性及其后果的组合，涵盖了各种不确定情况</a:t>
            </a: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7" name="TextBox 18"/>
          <p:cNvSpPr txBox="1"/>
          <p:nvPr>
            <p:custDataLst>
              <p:tags r:id="rId15"/>
            </p:custDataLst>
          </p:nvPr>
        </p:nvSpPr>
        <p:spPr>
          <a:xfrm>
            <a:off x="681355" y="4722495"/>
            <a:ext cx="2060575" cy="367665"/>
          </a:xfrm>
          <a:prstGeom prst="rect">
            <a:avLst/>
          </a:prstGeom>
        </p:spPr>
        <p:txBody>
          <a:bodyPr vert="horz" wrap="square" lIns="49506" tIns="24789" rIns="49506" bIns="24789" rtlCol="0" anchor="b" anchorCtr="0">
            <a:noAutofit/>
          </a:bodyPr>
          <a:lstStyle/>
          <a:p>
            <a:pPr algn="r">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风险的范围</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9"/>
          <p:cNvSpPr txBox="1"/>
          <p:nvPr>
            <p:custDataLst>
              <p:tags r:id="rId16"/>
            </p:custDataLst>
          </p:nvPr>
        </p:nvSpPr>
        <p:spPr>
          <a:xfrm>
            <a:off x="179070" y="5108575"/>
            <a:ext cx="2917190" cy="995045"/>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风险涉及从自然灾害、健康问题、财产损失，到金融市场的波动、项目执行的延误或失败等各种情况</a:t>
            </a: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9" name="TextBox 20"/>
          <p:cNvSpPr txBox="1"/>
          <p:nvPr>
            <p:custDataLst>
              <p:tags r:id="rId17"/>
            </p:custDataLst>
          </p:nvPr>
        </p:nvSpPr>
        <p:spPr>
          <a:xfrm>
            <a:off x="5940720" y="1649991"/>
            <a:ext cx="2464703" cy="367751"/>
          </a:xfrm>
          <a:prstGeom prst="rect">
            <a:avLst/>
          </a:prstGeom>
        </p:spPr>
        <p:txBody>
          <a:bodyPr vert="horz" wrap="square" lIns="49506" tIns="24789" rIns="49506" bIns="24789" rtlCol="0" anchor="b" anchorCtr="0">
            <a:noAutofit/>
          </a:bodyPr>
          <a:lstStyle/>
          <a:p>
            <a:pPr algn="l">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风险的影响</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TextBox 21"/>
          <p:cNvSpPr txBox="1"/>
          <p:nvPr>
            <p:custDataLst>
              <p:tags r:id="rId18"/>
            </p:custDataLst>
          </p:nvPr>
        </p:nvSpPr>
        <p:spPr>
          <a:xfrm>
            <a:off x="5929630" y="2049145"/>
            <a:ext cx="3183255" cy="712470"/>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每种风险都有其特定的来源、发生概率和潜在影响，需要仔细评估和防范</a:t>
            </a: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1" name="TextBox 22"/>
          <p:cNvSpPr txBox="1"/>
          <p:nvPr>
            <p:custDataLst>
              <p:tags r:id="rId19"/>
            </p:custDataLst>
          </p:nvPr>
        </p:nvSpPr>
        <p:spPr>
          <a:xfrm>
            <a:off x="6372358" y="3212361"/>
            <a:ext cx="2464703" cy="367751"/>
          </a:xfrm>
          <a:prstGeom prst="rect">
            <a:avLst/>
          </a:prstGeom>
        </p:spPr>
        <p:txBody>
          <a:bodyPr vert="horz" wrap="square" lIns="49506" tIns="24789" rIns="49506" bIns="24789" rtlCol="0" anchor="b" anchorCtr="0">
            <a:noAutofit/>
          </a:bodyPr>
          <a:lstStyle/>
          <a:p>
            <a:pPr algn="l">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rPr>
              <a:t>风险管理的作用</a:t>
            </a:r>
            <a:endParaRPr lang="en-US" sz="1800" b="1" dirty="0" err="1">
              <a:solidFill>
                <a:schemeClr val="accent1">
                  <a:alpha val="100000"/>
                </a:schemeClr>
              </a:solidFill>
              <a:latin typeface="微软雅黑" panose="020B0503020204020204" pitchFamily="34" charset="-122"/>
              <a:ea typeface="微软雅黑" panose="020B0503020204020204" pitchFamily="34" charset="-122"/>
            </a:endParaRPr>
          </a:p>
        </p:txBody>
      </p:sp>
      <p:sp>
        <p:nvSpPr>
          <p:cNvPr id="22" name="TextBox 23"/>
          <p:cNvSpPr txBox="1"/>
          <p:nvPr>
            <p:custDataLst>
              <p:tags r:id="rId20"/>
            </p:custDataLst>
          </p:nvPr>
        </p:nvSpPr>
        <p:spPr>
          <a:xfrm>
            <a:off x="6135370" y="3571875"/>
            <a:ext cx="2877820" cy="982345"/>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风险管理是一个识别和评估风险，并采取措施来减少或避免这些风险的过程</a:t>
            </a: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3" name="TextBox 24"/>
          <p:cNvSpPr txBox="1"/>
          <p:nvPr>
            <p:custDataLst>
              <p:tags r:id="rId21"/>
            </p:custDataLst>
          </p:nvPr>
        </p:nvSpPr>
        <p:spPr>
          <a:xfrm>
            <a:off x="5940502" y="4553961"/>
            <a:ext cx="2464703" cy="367751"/>
          </a:xfrm>
          <a:prstGeom prst="rect">
            <a:avLst/>
          </a:prstGeom>
        </p:spPr>
        <p:txBody>
          <a:bodyPr vert="horz" wrap="square" lIns="49506" tIns="24789" rIns="49506" bIns="24789" rtlCol="0" anchor="b" anchorCtr="0">
            <a:noAutofit/>
          </a:bodyPr>
          <a:lstStyle/>
          <a:p>
            <a:pPr algn="l">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风险管理的意义</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4" name="TextBox 25"/>
          <p:cNvSpPr txBox="1"/>
          <p:nvPr>
            <p:custDataLst>
              <p:tags r:id="rId22"/>
            </p:custDataLst>
          </p:nvPr>
        </p:nvSpPr>
        <p:spPr>
          <a:xfrm>
            <a:off x="5940425" y="4942205"/>
            <a:ext cx="2659380" cy="1410335"/>
          </a:xfrm>
          <a:prstGeom prst="rect">
            <a:avLst/>
          </a:prstGeom>
        </p:spPr>
        <p:txBody>
          <a:bodyPr vert="horz" wrap="square" lIns="49506" tIns="24789" rIns="49506" bIns="24789"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有效的风险管理可以帮助组织或个人减少损失，提高决策的准确性和效率，从而实现更好的业绩和更稳定的发展</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5" name="TextBox 27"/>
          <p:cNvSpPr txBox="1"/>
          <p:nvPr>
            <p:custDataLst>
              <p:tags r:id="rId23"/>
            </p:custDataLst>
          </p:nvPr>
        </p:nvSpPr>
        <p:spPr>
          <a:xfrm>
            <a:off x="3158006" y="2178350"/>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6" name="TextBox 28"/>
          <p:cNvSpPr txBox="1"/>
          <p:nvPr>
            <p:custDataLst>
              <p:tags r:id="rId24"/>
            </p:custDataLst>
          </p:nvPr>
        </p:nvSpPr>
        <p:spPr>
          <a:xfrm>
            <a:off x="5237546" y="2169147"/>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7" name="TextBox 29"/>
          <p:cNvSpPr txBox="1"/>
          <p:nvPr>
            <p:custDataLst>
              <p:tags r:id="rId25"/>
            </p:custDataLst>
          </p:nvPr>
        </p:nvSpPr>
        <p:spPr>
          <a:xfrm>
            <a:off x="2655182" y="3317600"/>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8" name="TextBox 30"/>
          <p:cNvSpPr txBox="1"/>
          <p:nvPr>
            <p:custDataLst>
              <p:tags r:id="rId26"/>
            </p:custDataLst>
          </p:nvPr>
        </p:nvSpPr>
        <p:spPr>
          <a:xfrm>
            <a:off x="5724122" y="3312761"/>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05</a:t>
            </a:r>
            <a:endParaRPr lang="en-US" sz="18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9" name="TextBox 31"/>
          <p:cNvSpPr txBox="1"/>
          <p:nvPr>
            <p:custDataLst>
              <p:tags r:id="rId27"/>
            </p:custDataLst>
          </p:nvPr>
        </p:nvSpPr>
        <p:spPr>
          <a:xfrm>
            <a:off x="3158006" y="4542487"/>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0" name="TextBox 32"/>
          <p:cNvSpPr txBox="1"/>
          <p:nvPr>
            <p:custDataLst>
              <p:tags r:id="rId28"/>
            </p:custDataLst>
          </p:nvPr>
        </p:nvSpPr>
        <p:spPr>
          <a:xfrm>
            <a:off x="5292313" y="4550899"/>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06</a:t>
            </a:r>
            <a:endParaRPr lang="en-US" sz="18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1" name="TextBox 26"/>
          <p:cNvSpPr txBox="1"/>
          <p:nvPr/>
        </p:nvSpPr>
        <p:spPr>
          <a:xfrm>
            <a:off x="772158" y="126633"/>
            <a:ext cx="8429625" cy="685800"/>
          </a:xfrm>
          <a:prstGeom prst="rect">
            <a:avLst/>
          </a:prstGeom>
        </p:spPr>
        <p:txBody>
          <a:bodyPr vert="horz" wrap="square" lIns="92869" tIns="92869" rIns="42863" bIns="92869" rtlCol="0" anchor="ctr" anchorCtr="0">
            <a:noAutofit/>
          </a:bodyPr>
          <a:lstStyle/>
          <a:p>
            <a:pPr>
              <a:lnSpc>
                <a:spcPct val="140000"/>
              </a:lnSpc>
            </a:pPr>
            <a:r>
              <a:rPr lang="en-US" sz="2800" dirty="0" err="1">
                <a:ea typeface="微软雅黑" panose="020B0503020204020204" pitchFamily="34" charset="-122"/>
              </a:rPr>
              <a:t>风险的定义</a:t>
            </a:r>
            <a:endParaRPr lang="en-US" sz="2800" dirty="0">
              <a:ea typeface="微软雅黑" panose="020B0503020204020204" pitchFamily="34" charset="-122"/>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13147" r="13147"/>
          <a:stretch>
            <a:fillRect/>
          </a:stretch>
        </p:blipFill>
        <p:spPr>
          <a:xfrm>
            <a:off x="451091" y="1949978"/>
            <a:ext cx="3855368" cy="3491513"/>
          </a:xfrm>
          <a:prstGeom prst="rect">
            <a:avLst/>
          </a:prstGeom>
        </p:spPr>
      </p:pic>
      <p:sp>
        <p:nvSpPr>
          <p:cNvPr id="5" name="TextBox 5"/>
          <p:cNvSpPr txBox="1"/>
          <p:nvPr/>
        </p:nvSpPr>
        <p:spPr>
          <a:xfrm>
            <a:off x="4505829" y="2300886"/>
            <a:ext cx="4280813" cy="673743"/>
          </a:xfrm>
          <a:prstGeom prst="rect">
            <a:avLst/>
          </a:prstGeom>
        </p:spPr>
        <p:txBody>
          <a:bodyPr vert="horz" wrap="square" lIns="85725" tIns="42863" rIns="85725" bIns="42863"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分析导致潜在故障模式的具体原因，包括设备故障、工艺参数不当、操作失误等。</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4505829" y="1949978"/>
            <a:ext cx="3798305" cy="337478"/>
          </a:xfrm>
          <a:prstGeom prst="rect">
            <a:avLst/>
          </a:prstGeom>
        </p:spPr>
        <p:txBody>
          <a:bodyPr vert="horz" wrap="square" lIns="85725" tIns="42863" rIns="85725" bIns="42863" rtlCol="0" anchor="b"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确定故障模式的原因</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4505829" y="3512215"/>
            <a:ext cx="4280813" cy="663407"/>
          </a:xfrm>
          <a:prstGeom prst="rect">
            <a:avLst/>
          </a:prstGeom>
        </p:spPr>
        <p:txBody>
          <a:bodyPr vert="horz" wrap="square" lIns="85725" tIns="42863" rIns="85725" bIns="42863"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结合故障模式的影响和原因，确定每个故障模式的风险优先级。</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4505829" y="3199075"/>
            <a:ext cx="3798305" cy="327142"/>
          </a:xfrm>
          <a:prstGeom prst="rect">
            <a:avLst/>
          </a:prstGeom>
        </p:spPr>
        <p:txBody>
          <a:bodyPr vert="horz" wrap="square" lIns="85725" tIns="42863" rIns="85725" bIns="42863" rtlCol="0" anchor="b"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确定风险优先级</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4505829" y="4767748"/>
            <a:ext cx="4280813" cy="673743"/>
          </a:xfrm>
          <a:prstGeom prst="rect">
            <a:avLst/>
          </a:prstGeom>
        </p:spPr>
        <p:txBody>
          <a:bodyPr vert="horz" wrap="square" lIns="85725" tIns="42863" rIns="85725" bIns="42863"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针对高风险故障模式，制定具体的改进措施，如优化工艺参数、改进设备设计、提供培训等</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4505829" y="4433576"/>
            <a:ext cx="3798305" cy="316806"/>
          </a:xfrm>
          <a:prstGeom prst="rect">
            <a:avLst/>
          </a:prstGeom>
        </p:spPr>
        <p:txBody>
          <a:bodyPr vert="horz" wrap="square" lIns="85725" tIns="42863" rIns="85725" bIns="42863" rtlCol="0" anchor="b"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制定改进措施</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755797" y="155816"/>
            <a:ext cx="8429625" cy="685800"/>
          </a:xfrm>
          <a:prstGeom prst="rect">
            <a:avLst/>
          </a:prstGeom>
        </p:spPr>
        <p:txBody>
          <a:bodyPr vert="horz" wrap="square" lIns="92869" tIns="92869" rIns="42863" bIns="92869" rtlCol="0" anchor="ctr" anchorCtr="0">
            <a:noAutofit/>
          </a:bodyPr>
          <a:lstStyle/>
          <a:p>
            <a:pPr>
              <a:lnSpc>
                <a:spcPct val="140000"/>
              </a:lnSpc>
            </a:pPr>
            <a:r>
              <a:rPr lang="zh-CN" altLang="en-US" sz="2400" dirty="0">
                <a:latin typeface="微软雅黑" panose="020B0503020204020204" pitchFamily="34" charset="-122"/>
                <a:ea typeface="微软雅黑" panose="020B0503020204020204" pitchFamily="34" charset="-122"/>
                <a:sym typeface="+mn-ea"/>
              </a:rPr>
              <a:t>失败模式效果分析</a:t>
            </a:r>
            <a:r>
              <a:rPr lang="en-US" sz="2400" dirty="0" err="1">
                <a:latin typeface="微软雅黑" panose="020B0503020204020204" pitchFamily="34" charset="-122"/>
                <a:ea typeface="微软雅黑" panose="020B0503020204020204" pitchFamily="34" charset="-122"/>
              </a:rPr>
              <a:t>（PFMEA</a:t>
            </a:r>
            <a:r>
              <a:rPr lang="en-US" sz="2400" dirty="0">
                <a:latin typeface="微软雅黑" panose="020B0503020204020204" pitchFamily="34" charset="-122"/>
                <a:ea typeface="微软雅黑" panose="020B0503020204020204" pitchFamily="34" charset="-122"/>
              </a:rPr>
              <a:t>）</a:t>
            </a:r>
            <a:endParaRPr 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p:nvPr/>
        </p:nvSpPr>
        <p:spPr>
          <a:xfrm>
            <a:off x="3614500" y="3647714"/>
            <a:ext cx="1625600" cy="1590261"/>
          </a:xfrm>
          <a:custGeom>
            <a:avLst/>
            <a:gdLst/>
            <a:ahLst/>
            <a:cxnLst/>
            <a:rect l="l" t="t" r="r" b="b"/>
            <a:pathLst>
              <a:path w="1905000" h="1905000">
                <a:moveTo>
                  <a:pt x="0" y="0"/>
                </a:moveTo>
                <a:lnTo>
                  <a:pt x="952500" y="1647825"/>
                </a:lnTo>
                <a:lnTo>
                  <a:pt x="1905000" y="0"/>
                </a:lnTo>
                <a:close/>
              </a:path>
            </a:pathLst>
          </a:custGeom>
          <a:solidFill>
            <a:schemeClr val="accent1">
              <a:alpha val="24000"/>
            </a:schemeClr>
          </a:solidFill>
        </p:spPr>
      </p:sp>
      <p:sp>
        <p:nvSpPr>
          <p:cNvPr id="5" name="AutoShape 5"/>
          <p:cNvSpPr/>
          <p:nvPr/>
        </p:nvSpPr>
        <p:spPr>
          <a:xfrm>
            <a:off x="4542574" y="3756010"/>
            <a:ext cx="1625600" cy="1369710"/>
          </a:xfrm>
          <a:prstGeom prst="triangle">
            <a:avLst/>
          </a:prstGeom>
          <a:solidFill>
            <a:schemeClr val="accent1">
              <a:alpha val="100000"/>
            </a:schemeClr>
          </a:solidFill>
        </p:spPr>
      </p:sp>
      <p:sp>
        <p:nvSpPr>
          <p:cNvPr id="6" name="AutoShape 6"/>
          <p:cNvSpPr/>
          <p:nvPr/>
        </p:nvSpPr>
        <p:spPr>
          <a:xfrm>
            <a:off x="2687989" y="3756010"/>
            <a:ext cx="1625600" cy="1369710"/>
          </a:xfrm>
          <a:prstGeom prst="triangle">
            <a:avLst/>
          </a:prstGeom>
          <a:solidFill>
            <a:schemeClr val="accent1">
              <a:alpha val="100000"/>
            </a:schemeClr>
          </a:solidFill>
        </p:spPr>
      </p:sp>
      <p:sp>
        <p:nvSpPr>
          <p:cNvPr id="7" name="AutoShape 7"/>
          <p:cNvSpPr/>
          <p:nvPr/>
        </p:nvSpPr>
        <p:spPr>
          <a:xfrm>
            <a:off x="3614500" y="2140570"/>
            <a:ext cx="1625600" cy="1369710"/>
          </a:xfrm>
          <a:prstGeom prst="triangle">
            <a:avLst/>
          </a:prstGeom>
          <a:solidFill>
            <a:schemeClr val="accent1">
              <a:alpha val="100000"/>
            </a:schemeClr>
          </a:solidFill>
        </p:spPr>
      </p:sp>
      <p:sp>
        <p:nvSpPr>
          <p:cNvPr id="8" name="Freeform 8"/>
          <p:cNvSpPr/>
          <p:nvPr/>
        </p:nvSpPr>
        <p:spPr>
          <a:xfrm>
            <a:off x="4163141" y="3120136"/>
            <a:ext cx="528320" cy="390144"/>
          </a:xfrm>
          <a:custGeom>
            <a:avLst/>
            <a:gdLst/>
            <a:ahLst/>
            <a:cxnLst/>
            <a:rect l="l" t="t" r="r" b="b"/>
            <a:pathLst>
              <a:path w="1905000" h="1905000">
                <a:moveTo>
                  <a:pt x="952500" y="0"/>
                </a:moveTo>
                <a:lnTo>
                  <a:pt x="0" y="952500"/>
                </a:lnTo>
                <a:lnTo>
                  <a:pt x="476250" y="952500"/>
                </a:lnTo>
                <a:lnTo>
                  <a:pt x="476250" y="1905000"/>
                </a:lnTo>
                <a:lnTo>
                  <a:pt x="1428750" y="1905000"/>
                </a:lnTo>
                <a:lnTo>
                  <a:pt x="1428750" y="952500"/>
                </a:lnTo>
                <a:lnTo>
                  <a:pt x="1905000" y="952500"/>
                </a:lnTo>
                <a:lnTo>
                  <a:pt x="952500" y="0"/>
                </a:lnTo>
                <a:close/>
              </a:path>
            </a:pathLst>
          </a:custGeom>
          <a:solidFill>
            <a:schemeClr val="lt1">
              <a:alpha val="100000"/>
            </a:schemeClr>
          </a:solidFill>
        </p:spPr>
      </p:sp>
      <p:sp>
        <p:nvSpPr>
          <p:cNvPr id="9" name="Freeform 9"/>
          <p:cNvSpPr/>
          <p:nvPr/>
        </p:nvSpPr>
        <p:spPr>
          <a:xfrm rot="7259206">
            <a:off x="4838383" y="4363016"/>
            <a:ext cx="528320" cy="390144"/>
          </a:xfrm>
          <a:custGeom>
            <a:avLst/>
            <a:gdLst/>
            <a:ahLst/>
            <a:cxnLst/>
            <a:rect l="l" t="t" r="r" b="b"/>
            <a:pathLst>
              <a:path w="1905000" h="1905000">
                <a:moveTo>
                  <a:pt x="952500" y="0"/>
                </a:moveTo>
                <a:lnTo>
                  <a:pt x="0" y="952500"/>
                </a:lnTo>
                <a:lnTo>
                  <a:pt x="476250" y="952500"/>
                </a:lnTo>
                <a:lnTo>
                  <a:pt x="476250" y="1905000"/>
                </a:lnTo>
                <a:lnTo>
                  <a:pt x="1428750" y="1905000"/>
                </a:lnTo>
                <a:lnTo>
                  <a:pt x="1428750" y="952500"/>
                </a:lnTo>
                <a:lnTo>
                  <a:pt x="1905000" y="952500"/>
                </a:lnTo>
                <a:lnTo>
                  <a:pt x="952500" y="0"/>
                </a:lnTo>
                <a:close/>
              </a:path>
            </a:pathLst>
          </a:custGeom>
          <a:solidFill>
            <a:schemeClr val="lt1">
              <a:alpha val="100000"/>
            </a:schemeClr>
          </a:solidFill>
        </p:spPr>
      </p:sp>
      <p:sp>
        <p:nvSpPr>
          <p:cNvPr id="10" name="Freeform 10"/>
          <p:cNvSpPr/>
          <p:nvPr/>
        </p:nvSpPr>
        <p:spPr>
          <a:xfrm rot="-7221168">
            <a:off x="3490722" y="4355507"/>
            <a:ext cx="528320" cy="390144"/>
          </a:xfrm>
          <a:custGeom>
            <a:avLst/>
            <a:gdLst/>
            <a:ahLst/>
            <a:cxnLst/>
            <a:rect l="l" t="t" r="r" b="b"/>
            <a:pathLst>
              <a:path w="1905000" h="1905000">
                <a:moveTo>
                  <a:pt x="952500" y="0"/>
                </a:moveTo>
                <a:lnTo>
                  <a:pt x="0" y="952500"/>
                </a:lnTo>
                <a:lnTo>
                  <a:pt x="476250" y="952500"/>
                </a:lnTo>
                <a:lnTo>
                  <a:pt x="476250" y="1905000"/>
                </a:lnTo>
                <a:lnTo>
                  <a:pt x="1428750" y="1905000"/>
                </a:lnTo>
                <a:lnTo>
                  <a:pt x="1428750" y="952500"/>
                </a:lnTo>
                <a:lnTo>
                  <a:pt x="1905000" y="952500"/>
                </a:lnTo>
                <a:lnTo>
                  <a:pt x="952500" y="0"/>
                </a:lnTo>
                <a:close/>
              </a:path>
            </a:pathLst>
          </a:custGeom>
          <a:solidFill>
            <a:schemeClr val="lt1">
              <a:alpha val="100000"/>
            </a:schemeClr>
          </a:solidFill>
        </p:spPr>
      </p:sp>
      <p:sp>
        <p:nvSpPr>
          <p:cNvPr id="11" name="TextBox 11"/>
          <p:cNvSpPr txBox="1"/>
          <p:nvPr/>
        </p:nvSpPr>
        <p:spPr>
          <a:xfrm>
            <a:off x="5288585" y="1991565"/>
            <a:ext cx="2928938" cy="52863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监控和更新</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5247005" y="2369185"/>
            <a:ext cx="3539490" cy="908685"/>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在生产过程中持续监控潜在的故障模式，并定期更新PFMEA分析，确保生产过程的稳定性和持续改进。</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6172028" y="4705378"/>
            <a:ext cx="2614613" cy="528638"/>
          </a:xfrm>
          <a:prstGeom prst="rect">
            <a:avLst/>
          </a:prstGeom>
        </p:spPr>
        <p:txBody>
          <a:bodyPr vert="horz" wrap="square" lIns="92869" tIns="92869" rIns="42863" bIns="92869" rtlCol="0" anchor="b" anchorCtr="0">
            <a:noAutofit/>
          </a:bodyPr>
          <a:lstStyle/>
          <a:p>
            <a:pPr>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PFMEA的优势</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5240100" y="5137192"/>
            <a:ext cx="3751471" cy="898593"/>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能够在生产过程中预防和纠正潜在的故障模式，减少不良品的产生，提高生产效率和质量</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507055" y="2811782"/>
            <a:ext cx="2614613" cy="528638"/>
          </a:xfrm>
          <a:prstGeom prst="rect">
            <a:avLst/>
          </a:prstGeom>
        </p:spPr>
        <p:txBody>
          <a:bodyPr vert="horz" wrap="square" lIns="92869" tIns="92869" rIns="42863" bIns="92869"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实施和验证改进措施</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163346" y="3267927"/>
            <a:ext cx="2902515" cy="907256"/>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在生产过程中实施改进措施，并进行必要的验证和测试，以确保改进措施的有效性</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Freeform 17"/>
          <p:cNvSpPr/>
          <p:nvPr/>
        </p:nvSpPr>
        <p:spPr>
          <a:xfrm>
            <a:off x="4195109" y="3857209"/>
            <a:ext cx="496352" cy="496352"/>
          </a:xfrm>
          <a:custGeom>
            <a:avLst/>
            <a:gdLst/>
            <a:ahLst/>
            <a:cxnLst/>
            <a:rect l="l" t="t" r="r" b="b"/>
            <a:pathLst>
              <a:path w="304800" h="304800">
                <a:moveTo>
                  <a:pt x="0" y="209550"/>
                </a:moveTo>
                <a:lnTo>
                  <a:pt x="152410" y="247650"/>
                </a:lnTo>
                <a:lnTo>
                  <a:pt x="304800" y="209550"/>
                </a:lnTo>
                <a:lnTo>
                  <a:pt x="304800" y="247650"/>
                </a:lnTo>
                <a:lnTo>
                  <a:pt x="152410" y="285750"/>
                </a:lnTo>
                <a:lnTo>
                  <a:pt x="0" y="247650"/>
                </a:lnTo>
                <a:close/>
                <a:moveTo>
                  <a:pt x="0" y="133350"/>
                </a:moveTo>
                <a:lnTo>
                  <a:pt x="152410" y="171450"/>
                </a:lnTo>
                <a:lnTo>
                  <a:pt x="304800" y="133350"/>
                </a:lnTo>
                <a:lnTo>
                  <a:pt x="304800" y="171450"/>
                </a:lnTo>
                <a:lnTo>
                  <a:pt x="152410" y="209550"/>
                </a:lnTo>
                <a:lnTo>
                  <a:pt x="0" y="171450"/>
                </a:lnTo>
                <a:close/>
                <a:moveTo>
                  <a:pt x="0" y="57150"/>
                </a:moveTo>
                <a:lnTo>
                  <a:pt x="152410" y="19050"/>
                </a:lnTo>
                <a:lnTo>
                  <a:pt x="304800" y="57150"/>
                </a:lnTo>
                <a:lnTo>
                  <a:pt x="304800" y="95250"/>
                </a:lnTo>
                <a:lnTo>
                  <a:pt x="152410" y="133350"/>
                </a:lnTo>
                <a:lnTo>
                  <a:pt x="0" y="95250"/>
                </a:lnTo>
                <a:close/>
              </a:path>
            </a:pathLst>
          </a:custGeom>
          <a:solidFill>
            <a:schemeClr val="accent1">
              <a:alpha val="100000"/>
            </a:schemeClr>
          </a:solidFill>
        </p:spPr>
      </p:sp>
      <p:sp>
        <p:nvSpPr>
          <p:cNvPr id="18" name="TextBox 18"/>
          <p:cNvSpPr txBox="1"/>
          <p:nvPr/>
        </p:nvSpPr>
        <p:spPr>
          <a:xfrm>
            <a:off x="816610" y="107950"/>
            <a:ext cx="8656955" cy="685800"/>
          </a:xfrm>
          <a:prstGeom prst="rect">
            <a:avLst/>
          </a:prstGeom>
        </p:spPr>
        <p:txBody>
          <a:bodyPr vert="horz" wrap="square" lIns="92869" tIns="92869" rIns="42863" bIns="92869" rtlCol="0" anchor="ctr" anchorCtr="0">
            <a:noAutofit/>
          </a:bodyPr>
          <a:lstStyle/>
          <a:p>
            <a:pPr>
              <a:lnSpc>
                <a:spcPct val="140000"/>
              </a:lnSpc>
            </a:pPr>
            <a:r>
              <a:rPr lang="zh-CN" altLang="en-US" sz="2400" dirty="0">
                <a:latin typeface="微软雅黑" panose="020B0503020204020204" pitchFamily="34" charset="-122"/>
                <a:ea typeface="微软雅黑" panose="020B0503020204020204" pitchFamily="34" charset="-122"/>
                <a:sym typeface="+mn-ea"/>
              </a:rPr>
              <a:t>失败模式效果分析</a:t>
            </a:r>
            <a:r>
              <a:rPr lang="en-US" sz="2400" dirty="0" err="1">
                <a:latin typeface="微软雅黑" panose="020B0503020204020204" pitchFamily="34" charset="-122"/>
                <a:ea typeface="微软雅黑" panose="020B0503020204020204" pitchFamily="34" charset="-122"/>
              </a:rPr>
              <a:t>（PFMEA</a:t>
            </a:r>
            <a:r>
              <a:rPr lang="en-US" sz="2400" dirty="0">
                <a:latin typeface="微软雅黑" panose="020B0503020204020204" pitchFamily="34" charset="-122"/>
                <a:ea typeface="微软雅黑" panose="020B0503020204020204" pitchFamily="34" charset="-122"/>
              </a:rPr>
              <a:t>）</a:t>
            </a:r>
            <a:endParaRPr 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431459" y="2593456"/>
            <a:ext cx="1514423" cy="3064619"/>
          </a:xfrm>
          <a:prstGeom prst="rect">
            <a:avLst/>
          </a:prstGeom>
          <a:solidFill>
            <a:schemeClr val="lt2">
              <a:alpha val="80000"/>
            </a:schemeClr>
          </a:solidFill>
        </p:spPr>
      </p:sp>
      <p:sp>
        <p:nvSpPr>
          <p:cNvPr id="5" name="AutoShape 5"/>
          <p:cNvSpPr/>
          <p:nvPr>
            <p:custDataLst>
              <p:tags r:id="rId2"/>
            </p:custDataLst>
          </p:nvPr>
        </p:nvSpPr>
        <p:spPr>
          <a:xfrm>
            <a:off x="431459" y="1811968"/>
            <a:ext cx="1514423" cy="1514423"/>
          </a:xfrm>
          <a:prstGeom prst="ellipse">
            <a:avLst/>
          </a:prstGeom>
          <a:solidFill>
            <a:schemeClr val="lt2">
              <a:alpha val="80000"/>
            </a:schemeClr>
          </a:solidFill>
        </p:spPr>
      </p:sp>
      <p:sp>
        <p:nvSpPr>
          <p:cNvPr id="6" name="TextBox 6"/>
          <p:cNvSpPr txBox="1"/>
          <p:nvPr>
            <p:custDataLst>
              <p:tags r:id="rId3"/>
            </p:custDataLst>
          </p:nvPr>
        </p:nvSpPr>
        <p:spPr>
          <a:xfrm>
            <a:off x="431459" y="3104128"/>
            <a:ext cx="1514475" cy="2185988"/>
          </a:xfrm>
          <a:prstGeom prst="rect">
            <a:avLst/>
          </a:prstGeom>
        </p:spPr>
        <p:txBody>
          <a:bodyPr vert="horz" wrap="square" lIns="92869" tIns="92869" rIns="42863" bIns="92869" rtlCol="0" anchor="t" anchorCtr="0">
            <a:noAutofit/>
          </a:bodyPr>
          <a:lstStyle/>
          <a:p>
            <a:pPr lvl="0" algn="l">
              <a:lnSpc>
                <a:spcPct val="130000"/>
              </a:lnSpc>
              <a:buClrTx/>
              <a:buSzTx/>
              <a:buFontTx/>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演绎式失效分析方法：过失树分析（FTA）是一种由上而下的演绎式失效分析方法，用于分析系统中不希望出现的状态或顶事件。</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7" name="AutoShape 7"/>
          <p:cNvSpPr/>
          <p:nvPr>
            <p:custDataLst>
              <p:tags r:id="rId4"/>
            </p:custDataLst>
          </p:nvPr>
        </p:nvSpPr>
        <p:spPr>
          <a:xfrm>
            <a:off x="792842" y="2233440"/>
            <a:ext cx="777362" cy="777362"/>
          </a:xfrm>
          <a:prstGeom prst="ellipse">
            <a:avLst/>
          </a:prstGeom>
          <a:solidFill>
            <a:schemeClr val="accent1">
              <a:alpha val="100000"/>
            </a:schemeClr>
          </a:solidFill>
        </p:spPr>
      </p:sp>
      <p:sp>
        <p:nvSpPr>
          <p:cNvPr id="8" name="TextBox 8"/>
          <p:cNvSpPr txBox="1"/>
          <p:nvPr>
            <p:custDataLst>
              <p:tags r:id="rId5"/>
            </p:custDataLst>
          </p:nvPr>
        </p:nvSpPr>
        <p:spPr>
          <a:xfrm>
            <a:off x="862911" y="2453627"/>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custDataLst>
              <p:tags r:id="rId6"/>
            </p:custDataLst>
          </p:nvPr>
        </p:nvSpPr>
        <p:spPr>
          <a:xfrm>
            <a:off x="2127254" y="2599063"/>
            <a:ext cx="1514423" cy="3064619"/>
          </a:xfrm>
          <a:prstGeom prst="rect">
            <a:avLst/>
          </a:prstGeom>
          <a:solidFill>
            <a:schemeClr val="lt2">
              <a:alpha val="80000"/>
            </a:schemeClr>
          </a:solidFill>
        </p:spPr>
      </p:sp>
      <p:sp>
        <p:nvSpPr>
          <p:cNvPr id="10" name="AutoShape 10"/>
          <p:cNvSpPr/>
          <p:nvPr>
            <p:custDataLst>
              <p:tags r:id="rId7"/>
            </p:custDataLst>
          </p:nvPr>
        </p:nvSpPr>
        <p:spPr>
          <a:xfrm>
            <a:off x="2127254" y="1817574"/>
            <a:ext cx="1514423" cy="1514423"/>
          </a:xfrm>
          <a:prstGeom prst="ellipse">
            <a:avLst/>
          </a:prstGeom>
          <a:solidFill>
            <a:schemeClr val="lt2">
              <a:alpha val="80000"/>
            </a:schemeClr>
          </a:solidFill>
        </p:spPr>
      </p:sp>
      <p:sp>
        <p:nvSpPr>
          <p:cNvPr id="11" name="TextBox 11"/>
          <p:cNvSpPr txBox="1"/>
          <p:nvPr>
            <p:custDataLst>
              <p:tags r:id="rId8"/>
            </p:custDataLst>
          </p:nvPr>
        </p:nvSpPr>
        <p:spPr>
          <a:xfrm>
            <a:off x="2127254" y="3109734"/>
            <a:ext cx="1514475" cy="2185988"/>
          </a:xfrm>
          <a:prstGeom prst="rect">
            <a:avLst/>
          </a:prstGeom>
        </p:spPr>
        <p:txBody>
          <a:bodyPr vert="horz" wrap="square" lIns="92869" tIns="92869" rIns="42863" bIns="92869" rtlCol="0" anchor="t" anchorCtr="0">
            <a:noAutofit/>
          </a:bodyPr>
          <a:lstStyle/>
          <a:p>
            <a:pPr lvl="0" algn="l">
              <a:lnSpc>
                <a:spcPct val="130000"/>
              </a:lnSpc>
              <a:buClrTx/>
              <a:buSzTx/>
              <a:buFontTx/>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广泛应用的工程领域：安全工程和可靠度工程领域中，FTA得到广泛应用，有助于了解系统失效原因并找到降低风险的最佳方式。</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AutoShape 12"/>
          <p:cNvSpPr/>
          <p:nvPr>
            <p:custDataLst>
              <p:tags r:id="rId9"/>
            </p:custDataLst>
          </p:nvPr>
        </p:nvSpPr>
        <p:spPr>
          <a:xfrm>
            <a:off x="2488636" y="2239045"/>
            <a:ext cx="777362" cy="777362"/>
          </a:xfrm>
          <a:prstGeom prst="ellipse">
            <a:avLst/>
          </a:prstGeom>
          <a:solidFill>
            <a:schemeClr val="accent1">
              <a:alpha val="100000"/>
            </a:schemeClr>
          </a:solidFill>
          <a:ln w="28575">
            <a:solidFill>
              <a:schemeClr val="accent1">
                <a:alpha val="100000"/>
              </a:schemeClr>
            </a:solidFill>
            <a:prstDash val="solid"/>
          </a:ln>
        </p:spPr>
      </p:sp>
      <p:sp>
        <p:nvSpPr>
          <p:cNvPr id="13" name="TextBox 13"/>
          <p:cNvSpPr txBox="1"/>
          <p:nvPr>
            <p:custDataLst>
              <p:tags r:id="rId10"/>
            </p:custDataLst>
          </p:nvPr>
        </p:nvSpPr>
        <p:spPr>
          <a:xfrm>
            <a:off x="2558706" y="2459233"/>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AutoShape 14"/>
          <p:cNvSpPr/>
          <p:nvPr>
            <p:custDataLst>
              <p:tags r:id="rId11"/>
            </p:custDataLst>
          </p:nvPr>
        </p:nvSpPr>
        <p:spPr>
          <a:xfrm>
            <a:off x="3825099" y="2599063"/>
            <a:ext cx="1514423" cy="3064619"/>
          </a:xfrm>
          <a:prstGeom prst="rect">
            <a:avLst/>
          </a:prstGeom>
          <a:solidFill>
            <a:schemeClr val="lt2">
              <a:alpha val="80000"/>
            </a:schemeClr>
          </a:solidFill>
        </p:spPr>
      </p:sp>
      <p:sp>
        <p:nvSpPr>
          <p:cNvPr id="15" name="AutoShape 15"/>
          <p:cNvSpPr/>
          <p:nvPr>
            <p:custDataLst>
              <p:tags r:id="rId12"/>
            </p:custDataLst>
          </p:nvPr>
        </p:nvSpPr>
        <p:spPr>
          <a:xfrm>
            <a:off x="3825099" y="1817574"/>
            <a:ext cx="1514423" cy="1514423"/>
          </a:xfrm>
          <a:prstGeom prst="ellipse">
            <a:avLst/>
          </a:prstGeom>
          <a:solidFill>
            <a:schemeClr val="lt2">
              <a:alpha val="80000"/>
            </a:schemeClr>
          </a:solidFill>
        </p:spPr>
      </p:sp>
      <p:sp>
        <p:nvSpPr>
          <p:cNvPr id="16" name="TextBox 16"/>
          <p:cNvSpPr txBox="1"/>
          <p:nvPr>
            <p:custDataLst>
              <p:tags r:id="rId13"/>
            </p:custDataLst>
          </p:nvPr>
        </p:nvSpPr>
        <p:spPr>
          <a:xfrm>
            <a:off x="3825099" y="3109734"/>
            <a:ext cx="1514475" cy="2185988"/>
          </a:xfrm>
          <a:prstGeom prst="rect">
            <a:avLst/>
          </a:prstGeom>
        </p:spPr>
        <p:txBody>
          <a:bodyPr vert="horz" wrap="square" lIns="92869" tIns="92869" rIns="42863" bIns="92869" rtlCol="0" anchor="t" anchorCtr="0">
            <a:noAutofit/>
          </a:bodyPr>
          <a:lstStyle/>
          <a:p>
            <a:pPr lvl="0" algn="l">
              <a:lnSpc>
                <a:spcPct val="130000"/>
              </a:lnSpc>
              <a:buClrTx/>
              <a:buSzTx/>
              <a:buFontTx/>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揭示事故潜在原因：FTA可分析出事故直接原因，深入揭示潜在原因，通过逻辑推理辨识和评价系统危险性，描述事故因果关系。</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7" name="AutoShape 17"/>
          <p:cNvSpPr/>
          <p:nvPr>
            <p:custDataLst>
              <p:tags r:id="rId14"/>
            </p:custDataLst>
          </p:nvPr>
        </p:nvSpPr>
        <p:spPr>
          <a:xfrm>
            <a:off x="4186481" y="2239045"/>
            <a:ext cx="777362" cy="777362"/>
          </a:xfrm>
          <a:prstGeom prst="ellipse">
            <a:avLst/>
          </a:prstGeom>
          <a:solidFill>
            <a:schemeClr val="accent1">
              <a:alpha val="100000"/>
            </a:schemeClr>
          </a:solidFill>
        </p:spPr>
      </p:sp>
      <p:sp>
        <p:nvSpPr>
          <p:cNvPr id="18" name="TextBox 18"/>
          <p:cNvSpPr txBox="1"/>
          <p:nvPr>
            <p:custDataLst>
              <p:tags r:id="rId15"/>
            </p:custDataLst>
          </p:nvPr>
        </p:nvSpPr>
        <p:spPr>
          <a:xfrm>
            <a:off x="4256551" y="2459233"/>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AutoShape 19"/>
          <p:cNvSpPr/>
          <p:nvPr>
            <p:custDataLst>
              <p:tags r:id="rId16"/>
            </p:custDataLst>
          </p:nvPr>
        </p:nvSpPr>
        <p:spPr>
          <a:xfrm>
            <a:off x="5544376" y="2621006"/>
            <a:ext cx="1514423" cy="3064619"/>
          </a:xfrm>
          <a:prstGeom prst="rect">
            <a:avLst/>
          </a:prstGeom>
          <a:solidFill>
            <a:schemeClr val="lt2">
              <a:alpha val="80000"/>
            </a:schemeClr>
          </a:solidFill>
        </p:spPr>
      </p:sp>
      <p:sp>
        <p:nvSpPr>
          <p:cNvPr id="20" name="AutoShape 20"/>
          <p:cNvSpPr/>
          <p:nvPr>
            <p:custDataLst>
              <p:tags r:id="rId17"/>
            </p:custDataLst>
          </p:nvPr>
        </p:nvSpPr>
        <p:spPr>
          <a:xfrm>
            <a:off x="5544376" y="1839518"/>
            <a:ext cx="1514423" cy="1514423"/>
          </a:xfrm>
          <a:prstGeom prst="ellipse">
            <a:avLst/>
          </a:prstGeom>
          <a:solidFill>
            <a:schemeClr val="lt2">
              <a:alpha val="80000"/>
            </a:schemeClr>
          </a:solidFill>
        </p:spPr>
      </p:sp>
      <p:sp>
        <p:nvSpPr>
          <p:cNvPr id="21" name="TextBox 21"/>
          <p:cNvSpPr txBox="1"/>
          <p:nvPr>
            <p:custDataLst>
              <p:tags r:id="rId18"/>
            </p:custDataLst>
          </p:nvPr>
        </p:nvSpPr>
        <p:spPr>
          <a:xfrm>
            <a:off x="5594985" y="3032125"/>
            <a:ext cx="1440815" cy="2186305"/>
          </a:xfrm>
          <a:prstGeom prst="rect">
            <a:avLst/>
          </a:prstGeom>
        </p:spPr>
        <p:txBody>
          <a:bodyPr vert="horz" wrap="square" lIns="92869" tIns="92869" rIns="42863" bIns="92869" rtlCol="0" anchor="t" anchorCtr="0">
            <a:noAutofit/>
          </a:bodyPr>
          <a:lstStyle/>
          <a:p>
            <a:pPr lvl="0" algn="l">
              <a:lnSpc>
                <a:spcPct val="130000"/>
              </a:lnSpc>
              <a:buClrTx/>
              <a:buSzTx/>
              <a:buFontTx/>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风险评价与防控措施：FTA自1961年提出后，被广泛应用于各个领域，如美国原子能委员会运用FTA对核电站事故进行风险评价。</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2" name="AutoShape 22"/>
          <p:cNvSpPr/>
          <p:nvPr>
            <p:custDataLst>
              <p:tags r:id="rId19"/>
            </p:custDataLst>
          </p:nvPr>
        </p:nvSpPr>
        <p:spPr>
          <a:xfrm>
            <a:off x="5905758" y="2260990"/>
            <a:ext cx="777362" cy="777362"/>
          </a:xfrm>
          <a:prstGeom prst="ellipse">
            <a:avLst/>
          </a:prstGeom>
          <a:solidFill>
            <a:schemeClr val="accent1">
              <a:alpha val="100000"/>
            </a:schemeClr>
          </a:solidFill>
        </p:spPr>
      </p:sp>
      <p:sp>
        <p:nvSpPr>
          <p:cNvPr id="23" name="TextBox 23"/>
          <p:cNvSpPr txBox="1"/>
          <p:nvPr>
            <p:custDataLst>
              <p:tags r:id="rId20"/>
            </p:custDataLst>
          </p:nvPr>
        </p:nvSpPr>
        <p:spPr>
          <a:xfrm>
            <a:off x="5975827" y="2481177"/>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4" name="AutoShape 24"/>
          <p:cNvSpPr/>
          <p:nvPr>
            <p:custDataLst>
              <p:tags r:id="rId21"/>
            </p:custDataLst>
          </p:nvPr>
        </p:nvSpPr>
        <p:spPr>
          <a:xfrm>
            <a:off x="7242220" y="2599063"/>
            <a:ext cx="1514423" cy="3064619"/>
          </a:xfrm>
          <a:prstGeom prst="rect">
            <a:avLst/>
          </a:prstGeom>
          <a:solidFill>
            <a:schemeClr val="lt2">
              <a:alpha val="80000"/>
            </a:schemeClr>
          </a:solidFill>
        </p:spPr>
      </p:sp>
      <p:sp>
        <p:nvSpPr>
          <p:cNvPr id="25" name="AutoShape 25"/>
          <p:cNvSpPr/>
          <p:nvPr>
            <p:custDataLst>
              <p:tags r:id="rId22"/>
            </p:custDataLst>
          </p:nvPr>
        </p:nvSpPr>
        <p:spPr>
          <a:xfrm>
            <a:off x="7242220" y="1817574"/>
            <a:ext cx="1514423" cy="1514423"/>
          </a:xfrm>
          <a:prstGeom prst="ellipse">
            <a:avLst/>
          </a:prstGeom>
          <a:solidFill>
            <a:schemeClr val="lt2">
              <a:alpha val="80000"/>
            </a:schemeClr>
          </a:solidFill>
        </p:spPr>
      </p:sp>
      <p:sp>
        <p:nvSpPr>
          <p:cNvPr id="26" name="TextBox 26"/>
          <p:cNvSpPr txBox="1"/>
          <p:nvPr>
            <p:custDataLst>
              <p:tags r:id="rId23"/>
            </p:custDataLst>
          </p:nvPr>
        </p:nvSpPr>
        <p:spPr>
          <a:xfrm>
            <a:off x="7242221" y="3037979"/>
            <a:ext cx="1514475" cy="2185988"/>
          </a:xfrm>
          <a:prstGeom prst="rect">
            <a:avLst/>
          </a:prstGeom>
        </p:spPr>
        <p:txBody>
          <a:bodyPr vert="horz" wrap="square" lIns="92869" tIns="92869" rIns="42863" bIns="92869" rtlCol="0" anchor="t" anchorCtr="0">
            <a:noAutofit/>
          </a:bodyPr>
          <a:lstStyle/>
          <a:p>
            <a:pPr lvl="0" algn="l">
              <a:lnSpc>
                <a:spcPct val="130000"/>
              </a:lnSpc>
              <a:buClrTx/>
              <a:buSzTx/>
              <a:buFontTx/>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主要步骤：定义顶事件、构建故障树、进行定性分析和定量分析是FTA的主要步骤，有助于识别和预防系统失效，提高系统的可靠性和安全性。</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7" name="AutoShape 27"/>
          <p:cNvSpPr/>
          <p:nvPr>
            <p:custDataLst>
              <p:tags r:id="rId24"/>
            </p:custDataLst>
          </p:nvPr>
        </p:nvSpPr>
        <p:spPr>
          <a:xfrm>
            <a:off x="7603603" y="2239045"/>
            <a:ext cx="777362" cy="777362"/>
          </a:xfrm>
          <a:prstGeom prst="ellipse">
            <a:avLst/>
          </a:prstGeom>
          <a:solidFill>
            <a:schemeClr val="accent1">
              <a:alpha val="100000"/>
            </a:schemeClr>
          </a:solidFill>
        </p:spPr>
      </p:sp>
      <p:sp>
        <p:nvSpPr>
          <p:cNvPr id="28" name="TextBox 28"/>
          <p:cNvSpPr txBox="1"/>
          <p:nvPr>
            <p:custDataLst>
              <p:tags r:id="rId25"/>
            </p:custDataLst>
          </p:nvPr>
        </p:nvSpPr>
        <p:spPr>
          <a:xfrm>
            <a:off x="7673672" y="2459233"/>
            <a:ext cx="637223" cy="361474"/>
          </a:xfrm>
          <a:prstGeom prst="rect">
            <a:avLst/>
          </a:prstGeom>
        </p:spPr>
        <p:txBody>
          <a:bodyPr vert="horz" wrap="square" lIns="68580" tIns="34290" rIns="68580" bIns="34290" rtlCol="0" anchor="ctr" anchorCtr="0">
            <a:noAutofit/>
          </a:bodyPr>
          <a:lstStyle/>
          <a:p>
            <a:pPr algn="ctr">
              <a:spcBef>
                <a:spcPts val="280"/>
              </a:spcBef>
            </a:pPr>
            <a:r>
              <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05</a:t>
            </a:r>
            <a:endParaRPr lang="en-US" sz="225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9" name="TextBox 29"/>
          <p:cNvSpPr txBox="1"/>
          <p:nvPr/>
        </p:nvSpPr>
        <p:spPr>
          <a:xfrm>
            <a:off x="793262" y="117081"/>
            <a:ext cx="8429625" cy="685800"/>
          </a:xfrm>
          <a:prstGeom prst="rect">
            <a:avLst/>
          </a:prstGeom>
        </p:spPr>
        <p:txBody>
          <a:bodyPr vert="horz" wrap="square" lIns="92869" tIns="92869" rIns="42863" bIns="92869" rtlCol="0" anchor="ctr" anchorCtr="0">
            <a:noAutofit/>
          </a:bodyPr>
          <a:lstStyle/>
          <a:p>
            <a:pPr>
              <a:lnSpc>
                <a:spcPct val="140000"/>
              </a:lnSpc>
            </a:pPr>
            <a:r>
              <a:rPr lang="en-US" sz="2400" dirty="0" err="1">
                <a:latin typeface="微软雅黑" panose="020B0503020204020204" pitchFamily="34" charset="-122"/>
                <a:ea typeface="微软雅黑" panose="020B0503020204020204" pitchFamily="34" charset="-122"/>
              </a:rPr>
              <a:t>过失树分析（FTA</a:t>
            </a:r>
            <a:r>
              <a:rPr lang="en-US" sz="2400" dirty="0">
                <a:latin typeface="微软雅黑" panose="020B0503020204020204" pitchFamily="34" charset="-122"/>
                <a:ea typeface="微软雅黑" panose="020B0503020204020204" pitchFamily="34" charset="-122"/>
              </a:rPr>
              <a:t>）</a:t>
            </a:r>
            <a:endParaRPr 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1155484" y="2088579"/>
            <a:ext cx="787241" cy="734378"/>
          </a:xfrm>
          <a:prstGeom prst="downArrow">
            <a:avLst/>
          </a:prstGeom>
          <a:solidFill>
            <a:schemeClr val="accent1">
              <a:alpha val="100000"/>
            </a:schemeClr>
          </a:solidFill>
        </p:spPr>
      </p:sp>
      <p:sp>
        <p:nvSpPr>
          <p:cNvPr id="5" name="TextBox 5"/>
          <p:cNvSpPr txBox="1"/>
          <p:nvPr>
            <p:custDataLst>
              <p:tags r:id="rId2"/>
            </p:custDataLst>
          </p:nvPr>
        </p:nvSpPr>
        <p:spPr>
          <a:xfrm>
            <a:off x="1280499" y="2132240"/>
            <a:ext cx="537210" cy="647485"/>
          </a:xfrm>
          <a:prstGeom prst="rect">
            <a:avLst/>
          </a:prstGeom>
          <a:noFill/>
        </p:spPr>
        <p:txBody>
          <a:bodyPr vert="horz" wrap="square" lIns="68580" tIns="34290" rIns="68580" bIns="34290" rtlCol="0" anchor="ctr" anchorCtr="0">
            <a:spAutoFit/>
          </a:bodyPr>
          <a:lstStyle/>
          <a:p>
            <a:pPr algn="ctr">
              <a:lnSpc>
                <a:spcPct val="130000"/>
              </a:lnSpc>
            </a:pPr>
            <a:r>
              <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a:p>
            <a:pPr algn="ctr">
              <a:lnSpc>
                <a:spcPct val="130000"/>
              </a:lnSpc>
            </a:pPr>
            <a:endPar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2111827" y="1941069"/>
            <a:ext cx="5889613" cy="463988"/>
          </a:xfrm>
          <a:prstGeom prst="rect">
            <a:avLst/>
          </a:prstGeom>
        </p:spPr>
        <p:txBody>
          <a:bodyPr vert="horz" wrap="square" lIns="49506" tIns="24789" rIns="49506" bIns="24789"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供应链协会的SCOR模型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2111827" y="2387844"/>
            <a:ext cx="6348605" cy="676597"/>
          </a:xfrm>
          <a:prstGeom prst="rect">
            <a:avLst/>
          </a:prstGeom>
        </p:spPr>
        <p:txBody>
          <a:bodyPr vert="horz" wrap="square" lIns="49506" tIns="24789" rIns="49506" bIns="24789"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供应链协会发布的SCOR模型是一个跨行业的供应链参考模型和诊断工具，提供标准术语和流程，用于各种规模和复杂程度的供应链</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2111827" y="3215138"/>
            <a:ext cx="5889613" cy="422744"/>
          </a:xfrm>
          <a:prstGeom prst="rect">
            <a:avLst/>
          </a:prstGeom>
        </p:spPr>
        <p:txBody>
          <a:bodyPr vert="horz" wrap="square" lIns="49506" tIns="24789" rIns="49506" bIns="24789"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SCOR模型的作用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2111826" y="3620670"/>
            <a:ext cx="6348767" cy="676597"/>
          </a:xfrm>
          <a:prstGeom prst="rect">
            <a:avLst/>
          </a:prstGeom>
        </p:spPr>
        <p:txBody>
          <a:bodyPr vert="horz" wrap="square" lIns="49506" tIns="24789" rIns="49506" bIns="24789"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SCOR模型主要用于供应链描述与设计，并可作为风险识别工具，通过分析各环节，识别潜在风险因素，帮助企业优化供应链</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2099274" y="4395310"/>
            <a:ext cx="5902166" cy="518981"/>
          </a:xfrm>
          <a:prstGeom prst="rect">
            <a:avLst/>
          </a:prstGeom>
        </p:spPr>
        <p:txBody>
          <a:bodyPr vert="horz" wrap="square" lIns="49506" tIns="24789" rIns="49506" bIns="24789"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SCOR模型的四个部分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8"/>
            </p:custDataLst>
          </p:nvPr>
        </p:nvSpPr>
        <p:spPr>
          <a:xfrm>
            <a:off x="2099273" y="4897078"/>
            <a:ext cx="6348767" cy="676597"/>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供应链管理流程的一般定义；对应于流程性能的指标基准；供应链“最佳实施”的描述；选择供应链软件产品的信息。</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755967" y="116830"/>
            <a:ext cx="8429625" cy="685800"/>
          </a:xfrm>
          <a:prstGeom prst="rect">
            <a:avLst/>
          </a:prstGeom>
        </p:spPr>
        <p:txBody>
          <a:bodyPr vert="horz" wrap="square" lIns="92869" tIns="92869" rIns="42863" bIns="92869" rtlCol="0" anchor="ctr" anchorCtr="0">
            <a:noAutofit/>
          </a:bodyPr>
          <a:lstStyle/>
          <a:p>
            <a:pPr>
              <a:lnSpc>
                <a:spcPct val="140000"/>
              </a:lnSpc>
            </a:pPr>
            <a:r>
              <a:rPr lang="en-US" sz="2400" dirty="0" err="1">
                <a:latin typeface="微软雅黑" panose="020B0503020204020204" pitchFamily="34" charset="-122"/>
                <a:ea typeface="微软雅黑" panose="020B0503020204020204" pitchFamily="34" charset="-122"/>
              </a:rPr>
              <a:t>SCOR模型</a:t>
            </a:r>
            <a:endParaRPr lang="en-US" sz="2400" dirty="0">
              <a:latin typeface="微软雅黑" panose="020B0503020204020204" pitchFamily="34" charset="-122"/>
              <a:ea typeface="微软雅黑" panose="020B0503020204020204" pitchFamily="34" charset="-122"/>
            </a:endParaRPr>
          </a:p>
        </p:txBody>
      </p:sp>
      <p:sp>
        <p:nvSpPr>
          <p:cNvPr id="13" name="AutoShape 13"/>
          <p:cNvSpPr/>
          <p:nvPr>
            <p:custDataLst>
              <p:tags r:id="rId9"/>
            </p:custDataLst>
          </p:nvPr>
        </p:nvSpPr>
        <p:spPr>
          <a:xfrm>
            <a:off x="1155484" y="3363158"/>
            <a:ext cx="787241" cy="734378"/>
          </a:xfrm>
          <a:prstGeom prst="downArrow">
            <a:avLst/>
          </a:prstGeom>
          <a:solidFill>
            <a:schemeClr val="accent1">
              <a:alpha val="100000"/>
            </a:schemeClr>
          </a:solidFill>
        </p:spPr>
      </p:sp>
      <p:sp>
        <p:nvSpPr>
          <p:cNvPr id="14" name="TextBox 14"/>
          <p:cNvSpPr txBox="1"/>
          <p:nvPr>
            <p:custDataLst>
              <p:tags r:id="rId10"/>
            </p:custDataLst>
          </p:nvPr>
        </p:nvSpPr>
        <p:spPr>
          <a:xfrm>
            <a:off x="1280499" y="3406820"/>
            <a:ext cx="537210" cy="647485"/>
          </a:xfrm>
          <a:prstGeom prst="rect">
            <a:avLst/>
          </a:prstGeom>
          <a:noFill/>
        </p:spPr>
        <p:txBody>
          <a:bodyPr vert="horz" wrap="square" lIns="68580" tIns="34290" rIns="68580" bIns="34290" rtlCol="0" anchor="ctr" anchorCtr="0">
            <a:spAutoFit/>
          </a:bodyPr>
          <a:lstStyle/>
          <a:p>
            <a:pPr algn="ctr">
              <a:lnSpc>
                <a:spcPct val="130000"/>
              </a:lnSpc>
            </a:pPr>
            <a:r>
              <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a:p>
            <a:pPr algn="ctr">
              <a:lnSpc>
                <a:spcPct val="130000"/>
              </a:lnSpc>
            </a:pPr>
            <a:endPar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custDataLst>
              <p:tags r:id="rId11"/>
            </p:custDataLst>
          </p:nvPr>
        </p:nvSpPr>
        <p:spPr>
          <a:xfrm>
            <a:off x="1155484" y="4627570"/>
            <a:ext cx="787241" cy="734378"/>
          </a:xfrm>
          <a:prstGeom prst="downArrow">
            <a:avLst/>
          </a:prstGeom>
          <a:solidFill>
            <a:schemeClr val="accent1">
              <a:alpha val="100000"/>
            </a:schemeClr>
          </a:solidFill>
        </p:spPr>
      </p:sp>
      <p:sp>
        <p:nvSpPr>
          <p:cNvPr id="16" name="TextBox 16"/>
          <p:cNvSpPr txBox="1"/>
          <p:nvPr>
            <p:custDataLst>
              <p:tags r:id="rId12"/>
            </p:custDataLst>
          </p:nvPr>
        </p:nvSpPr>
        <p:spPr>
          <a:xfrm>
            <a:off x="1280499" y="4671231"/>
            <a:ext cx="537210" cy="647485"/>
          </a:xfrm>
          <a:prstGeom prst="rect">
            <a:avLst/>
          </a:prstGeom>
          <a:noFill/>
        </p:spPr>
        <p:txBody>
          <a:bodyPr vert="horz" wrap="square" lIns="68580" tIns="34290" rIns="68580" bIns="34290" rtlCol="0" anchor="ctr" anchorCtr="0">
            <a:spAutoFit/>
          </a:bodyPr>
          <a:lstStyle/>
          <a:p>
            <a:pPr algn="ctr">
              <a:lnSpc>
                <a:spcPct val="130000"/>
              </a:lnSpc>
            </a:pPr>
            <a:r>
              <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a:p>
            <a:pPr algn="ctr">
              <a:lnSpc>
                <a:spcPct val="130000"/>
              </a:lnSpc>
            </a:pPr>
            <a:endPar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357017" y="3862035"/>
            <a:ext cx="6067061" cy="1370501"/>
          </a:xfrm>
          <a:prstGeom prst="roundRect">
            <a:avLst>
              <a:gd name="adj" fmla="val 16667"/>
            </a:avLst>
          </a:prstGeom>
          <a:solidFill>
            <a:schemeClr val="lt2">
              <a:alpha val="80000"/>
            </a:schemeClr>
          </a:solidFill>
        </p:spPr>
        <p:txBody>
          <a:bodyPr/>
          <a:lstStyle/>
          <a:p>
            <a:endParaRPr lang="zh-CN" altLang="en-US" sz="1800"/>
          </a:p>
        </p:txBody>
      </p:sp>
      <p:sp>
        <p:nvSpPr>
          <p:cNvPr id="5" name="AutoShape 5"/>
          <p:cNvSpPr/>
          <p:nvPr/>
        </p:nvSpPr>
        <p:spPr>
          <a:xfrm>
            <a:off x="417594" y="2297655"/>
            <a:ext cx="6006484" cy="1370501"/>
          </a:xfrm>
          <a:prstGeom prst="roundRect">
            <a:avLst>
              <a:gd name="adj" fmla="val 16667"/>
            </a:avLst>
          </a:prstGeom>
          <a:solidFill>
            <a:schemeClr val="lt2">
              <a:alpha val="80000"/>
            </a:schemeClr>
          </a:solidFill>
        </p:spPr>
        <p:txBody>
          <a:bodyPr/>
          <a:lstStyle/>
          <a:p>
            <a:endParaRPr lang="zh-CN" altLang="en-US" sz="1800"/>
          </a:p>
        </p:txBody>
      </p:sp>
      <p:pic>
        <p:nvPicPr>
          <p:cNvPr id="6" name="Picture 6"/>
          <p:cNvPicPr>
            <a:picLocks noChangeAspect="1"/>
          </p:cNvPicPr>
          <p:nvPr/>
        </p:nvPicPr>
        <p:blipFill>
          <a:blip r:embed="rId1"/>
          <a:srcRect l="27062" r="27062"/>
          <a:stretch>
            <a:fillRect/>
          </a:stretch>
        </p:blipFill>
        <p:spPr>
          <a:xfrm>
            <a:off x="5853004" y="1854587"/>
            <a:ext cx="2873402" cy="3831201"/>
          </a:xfrm>
          <a:prstGeom prst="rect">
            <a:avLst/>
          </a:prstGeom>
        </p:spPr>
      </p:pic>
      <p:sp>
        <p:nvSpPr>
          <p:cNvPr id="7" name="TextBox 7"/>
          <p:cNvSpPr txBox="1"/>
          <p:nvPr/>
        </p:nvSpPr>
        <p:spPr>
          <a:xfrm>
            <a:off x="772935" y="2424116"/>
            <a:ext cx="4679156" cy="478479"/>
          </a:xfrm>
          <a:prstGeom prst="rect">
            <a:avLst/>
          </a:prstGeom>
        </p:spPr>
        <p:txBody>
          <a:bodyPr vert="horz" wrap="square" lIns="92869" tIns="92869" rIns="42863" bIns="92869"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集成框架</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417594" y="2815072"/>
            <a:ext cx="5378542" cy="712550"/>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SCOR模型将业务流程重组、标杆比较和流程评测等概念集成到一个跨功能的框架中，为供应链伙伴之间的有效沟通提供流程参考。</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772935" y="3994540"/>
            <a:ext cx="4679156" cy="478479"/>
          </a:xfrm>
          <a:prstGeom prst="rect">
            <a:avLst/>
          </a:prstGeom>
        </p:spPr>
        <p:txBody>
          <a:bodyPr vert="horz" wrap="square" lIns="92869" tIns="92869" rIns="42863" bIns="92869"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关注供应链配置</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417594" y="4391580"/>
            <a:ext cx="5378542" cy="702322"/>
          </a:xfrm>
          <a:prstGeom prst="rect">
            <a:avLst/>
          </a:prstGeom>
        </p:spPr>
        <p:txBody>
          <a:bodyPr vert="horz" wrap="square" lIns="92869" tIns="92869" rIns="42863" bIns="92869"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作为一个行业标准，SCOR模型可以帮助管理者关注企业内部供应链的配置、量度和评价，支持连续改进和战略计划编制</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714522" y="188837"/>
            <a:ext cx="8429625" cy="648575"/>
          </a:xfrm>
          <a:prstGeom prst="rect">
            <a:avLst/>
          </a:prstGeom>
        </p:spPr>
        <p:txBody>
          <a:bodyPr vert="horz" wrap="square" lIns="92869" tIns="92869" rIns="42863" bIns="92869" rtlCol="0" anchor="t" anchorCtr="0">
            <a:spAutoFit/>
          </a:bodyPr>
          <a:lstStyle/>
          <a:p>
            <a:pPr>
              <a:lnSpc>
                <a:spcPct val="140000"/>
              </a:lnSpc>
            </a:pPr>
            <a:r>
              <a:rPr lang="en-US" sz="2400" dirty="0" err="1">
                <a:latin typeface="微软雅黑" panose="020B0503020204020204" pitchFamily="34" charset="-122"/>
                <a:ea typeface="微软雅黑" panose="020B0503020204020204" pitchFamily="34" charset="-122"/>
              </a:rPr>
              <a:t>SCOR模型</a:t>
            </a:r>
            <a:endParaRPr 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4"/>
          <p:cNvSpPr>
            <a:spLocks noChangeArrowheads="1"/>
          </p:cNvSpPr>
          <p:nvPr/>
        </p:nvSpPr>
        <p:spPr bwMode="auto">
          <a:xfrm flipV="1">
            <a:off x="152400" y="349250"/>
            <a:ext cx="15076488" cy="44450"/>
          </a:xfrm>
          <a:prstGeom prst="rect">
            <a:avLst/>
          </a:prstGeom>
          <a:noFill/>
          <a:ln>
            <a:noFill/>
          </a:ln>
          <a:effectLst>
            <a:prstShdw prst="shdw17" dist="17961" dir="2700000">
              <a:schemeClr val="accent1">
                <a:gamma/>
                <a:shade val="60000"/>
                <a:invGamma/>
                <a:alpha val="74998"/>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0963" name="TextBox 53"/>
          <p:cNvSpPr txBox="1"/>
          <p:nvPr/>
        </p:nvSpPr>
        <p:spPr>
          <a:xfrm>
            <a:off x="627063" y="225425"/>
            <a:ext cx="2214880"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课后思考题</a:t>
            </a:r>
            <a:endParaRPr lang="zh-CN" altLang="en-US" sz="3200" b="1" dirty="0">
              <a:latin typeface="Verdana" panose="020B0604030504040204" pitchFamily="34" charset="0"/>
              <a:ea typeface="微软雅黑" panose="020B0503020204020204" pitchFamily="34" charset="-122"/>
            </a:endParaRPr>
          </a:p>
        </p:txBody>
      </p:sp>
      <p:sp>
        <p:nvSpPr>
          <p:cNvPr id="3" name="矩形 2"/>
          <p:cNvSpPr/>
          <p:nvPr/>
        </p:nvSpPr>
        <p:spPr>
          <a:xfrm>
            <a:off x="971550" y="1700530"/>
            <a:ext cx="7390130" cy="2935547"/>
          </a:xfrm>
          <a:prstGeom prst="rect">
            <a:avLst/>
          </a:prstGeom>
        </p:spPr>
        <p:txBody>
          <a:bodyPr wrap="square">
            <a:spAutoFit/>
          </a:bodyPr>
          <a:lstStyle/>
          <a:p>
            <a:pPr marR="0" lvl="0" algn="l" defTabSz="914400" rtl="0" eaLnBrk="0" fontAlgn="base" latinLnBrk="0" hangingPunct="0">
              <a:lnSpc>
                <a:spcPct val="200000"/>
              </a:lnSpc>
              <a:spcBef>
                <a:spcPct val="0"/>
              </a:spcBef>
              <a:spcAft>
                <a:spcPct val="0"/>
              </a:spcAft>
              <a:buClrTx/>
              <a:buSzTx/>
              <a:buFont typeface="+mj-lt"/>
              <a:defRPr/>
            </a:pPr>
            <a:r>
              <a:rPr lang="en-US" altLang="zh-CN" sz="2400" dirty="0">
                <a:latin typeface="微软雅黑" panose="020B0503020204020204" pitchFamily="34" charset="-122"/>
                <a:ea typeface="微软雅黑" panose="020B0503020204020204" pitchFamily="34" charset="-122"/>
              </a:rPr>
              <a:t>1. </a:t>
            </a:r>
            <a:r>
              <a:rPr lang="zh-CN" altLang="en-US" sz="2400" dirty="0">
                <a:latin typeface="微软雅黑" panose="020B0503020204020204" pitchFamily="34" charset="-122"/>
                <a:ea typeface="微软雅黑" panose="020B0503020204020204" pitchFamily="34" charset="-122"/>
              </a:rPr>
              <a:t>什么是供应链风险，有哪些应对策略？</a:t>
            </a:r>
            <a:endParaRPr lang="zh-CN" altLang="en-US" sz="2400" dirty="0">
              <a:latin typeface="微软雅黑" panose="020B0503020204020204" pitchFamily="34" charset="-122"/>
              <a:ea typeface="微软雅黑" panose="020B0503020204020204" pitchFamily="34" charset="-122"/>
            </a:endParaRPr>
          </a:p>
          <a:p>
            <a:pPr marR="0" lvl="0" algn="l" defTabSz="914400" rtl="0" eaLnBrk="0" fontAlgn="base" latinLnBrk="0" hangingPunct="0">
              <a:lnSpc>
                <a:spcPct val="200000"/>
              </a:lnSpc>
              <a:spcBef>
                <a:spcPct val="0"/>
              </a:spcBef>
              <a:spcAft>
                <a:spcPct val="0"/>
              </a:spcAft>
              <a:buClrTx/>
              <a:buSzTx/>
              <a:buFont typeface="+mj-lt"/>
              <a:defRPr/>
            </a:pPr>
            <a:r>
              <a:rPr lang="en-US" altLang="zh-CN" sz="2400" dirty="0">
                <a:latin typeface="微软雅黑" panose="020B0503020204020204" pitchFamily="34" charset="-122"/>
                <a:ea typeface="微软雅黑" panose="020B0503020204020204" pitchFamily="34" charset="-122"/>
              </a:rPr>
              <a:t>2. </a:t>
            </a:r>
            <a:r>
              <a:rPr lang="zh-CN" altLang="en-US" sz="2400" dirty="0">
                <a:latin typeface="微软雅黑" panose="020B0503020204020204" pitchFamily="34" charset="-122"/>
                <a:ea typeface="微软雅黑" panose="020B0503020204020204" pitchFamily="34" charset="-122"/>
              </a:rPr>
              <a:t>介绍供应链风险识别方法步骤。</a:t>
            </a:r>
            <a:endParaRPr lang="zh-CN" altLang="en-US" sz="2400" dirty="0">
              <a:latin typeface="微软雅黑" panose="020B0503020204020204" pitchFamily="34" charset="-122"/>
              <a:ea typeface="微软雅黑" panose="020B0503020204020204" pitchFamily="34" charset="-122"/>
            </a:endParaRPr>
          </a:p>
          <a:p>
            <a:pPr marR="0" lvl="0" algn="l" defTabSz="914400" rtl="0" eaLnBrk="0" fontAlgn="base" latinLnBrk="0" hangingPunct="0">
              <a:lnSpc>
                <a:spcPct val="200000"/>
              </a:lnSpc>
              <a:spcBef>
                <a:spcPct val="0"/>
              </a:spcBef>
              <a:spcAft>
                <a:spcPct val="0"/>
              </a:spcAft>
              <a:buClrTx/>
              <a:buSzTx/>
              <a:buFont typeface="+mj-lt"/>
              <a:defRPr/>
            </a:pPr>
            <a:r>
              <a:rPr lang="en-US" altLang="zh-CN" sz="2400" dirty="0">
                <a:latin typeface="微软雅黑" panose="020B0503020204020204" pitchFamily="34" charset="-122"/>
                <a:ea typeface="微软雅黑" panose="020B0503020204020204" pitchFamily="34" charset="-122"/>
              </a:rPr>
              <a:t>3. </a:t>
            </a:r>
            <a:r>
              <a:rPr lang="zh-CN" altLang="en-US" sz="2400" dirty="0">
                <a:latin typeface="微软雅黑" panose="020B0503020204020204" pitchFamily="34" charset="-122"/>
                <a:ea typeface="微软雅黑" panose="020B0503020204020204" pitchFamily="34" charset="-122"/>
              </a:rPr>
              <a:t>根据一份案例编写风险评估报告？</a:t>
            </a:r>
            <a:endParaRPr lang="zh-CN" altLang="en-US" sz="2400" dirty="0">
              <a:latin typeface="微软雅黑" panose="020B0503020204020204" pitchFamily="34" charset="-122"/>
              <a:ea typeface="微软雅黑" panose="020B0503020204020204" pitchFamily="34" charset="-122"/>
            </a:endParaRPr>
          </a:p>
          <a:p>
            <a:pPr marR="0" lvl="0" algn="l" defTabSz="914400" rtl="0" eaLnBrk="0" fontAlgn="base" latinLnBrk="0" hangingPunct="0">
              <a:lnSpc>
                <a:spcPct val="200000"/>
              </a:lnSpc>
              <a:spcBef>
                <a:spcPct val="0"/>
              </a:spcBef>
              <a:spcAft>
                <a:spcPct val="0"/>
              </a:spcAft>
              <a:buClrTx/>
              <a:buSzTx/>
              <a:buFont typeface="+mj-lt"/>
              <a:defRPr/>
            </a:pPr>
            <a:r>
              <a:rPr lang="en-US" altLang="zh-CN" sz="2400" dirty="0">
                <a:latin typeface="微软雅黑" panose="020B0503020204020204" pitchFamily="34" charset="-122"/>
                <a:ea typeface="微软雅黑" panose="020B0503020204020204" pitchFamily="34" charset="-122"/>
              </a:rPr>
              <a:t>4. </a:t>
            </a:r>
            <a:r>
              <a:rPr lang="zh-CN" altLang="en-US" sz="2400" dirty="0">
                <a:latin typeface="微软雅黑" panose="020B0503020204020204" pitchFamily="34" charset="-122"/>
                <a:ea typeface="微软雅黑" panose="020B0503020204020204" pitchFamily="34" charset="-122"/>
              </a:rPr>
              <a:t>常用得数字化管理工具有哪些？</a:t>
            </a:r>
            <a:endParaRPr lang="zh-CN" altLang="en-US" sz="2400" dirty="0">
              <a:latin typeface="微软雅黑" panose="020B0503020204020204" pitchFamily="34" charset="-122"/>
              <a:ea typeface="微软雅黑" panose="020B0503020204020204" pitchFamily="34" charset="-122"/>
            </a:endParaRPr>
          </a:p>
        </p:txBody>
      </p:sp>
      <p:sp>
        <p:nvSpPr>
          <p:cNvPr id="40965"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9"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55650" y="188595"/>
            <a:ext cx="5080000" cy="52322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供应链风险的概念</a:t>
            </a:r>
            <a:endParaRPr lang="zh-CN" altLang="en-US" sz="2800" dirty="0">
              <a:ea typeface="微软雅黑" panose="020B0503020204020204" pitchFamily="34" charset="-122"/>
            </a:endParaRPr>
          </a:p>
        </p:txBody>
      </p:sp>
      <p:sp>
        <p:nvSpPr>
          <p:cNvPr id="22" name="Freeform 4"/>
          <p:cNvSpPr/>
          <p:nvPr>
            <p:custDataLst>
              <p:tags r:id="rId1"/>
            </p:custDataLst>
          </p:nvPr>
        </p:nvSpPr>
        <p:spPr>
          <a:xfrm>
            <a:off x="4302846" y="4467261"/>
            <a:ext cx="2325252" cy="845463"/>
          </a:xfrm>
          <a:custGeom>
            <a:avLst/>
            <a:gdLst/>
            <a:ahLst/>
            <a:cxnLst/>
            <a:rect l="l" t="t" r="r" b="b"/>
            <a:pathLst>
              <a:path w="292" h="135">
                <a:moveTo>
                  <a:pt x="130" y="19"/>
                </a:moveTo>
                <a:cubicBezTo>
                  <a:pt x="75" y="38"/>
                  <a:pt x="31" y="73"/>
                  <a:pt x="0" y="118"/>
                </a:cubicBezTo>
                <a:cubicBezTo>
                  <a:pt x="52" y="134"/>
                  <a:pt x="108" y="135"/>
                  <a:pt x="163" y="116"/>
                </a:cubicBezTo>
                <a:cubicBezTo>
                  <a:pt x="218" y="97"/>
                  <a:pt x="262" y="61"/>
                  <a:pt x="292" y="17"/>
                </a:cubicBezTo>
                <a:cubicBezTo>
                  <a:pt x="241" y="0"/>
                  <a:pt x="184" y="0"/>
                  <a:pt x="130" y="19"/>
                </a:cubicBezTo>
                <a:close/>
              </a:path>
            </a:pathLst>
          </a:custGeom>
          <a:solidFill>
            <a:schemeClr val="accent1">
              <a:alpha val="100000"/>
            </a:schemeClr>
          </a:solidFill>
        </p:spPr>
      </p:sp>
      <p:sp>
        <p:nvSpPr>
          <p:cNvPr id="23" name="Freeform 5"/>
          <p:cNvSpPr/>
          <p:nvPr>
            <p:custDataLst>
              <p:tags r:id="rId2"/>
            </p:custDataLst>
          </p:nvPr>
        </p:nvSpPr>
        <p:spPr>
          <a:xfrm>
            <a:off x="4302846" y="3633803"/>
            <a:ext cx="1450103" cy="1571696"/>
          </a:xfrm>
          <a:custGeom>
            <a:avLst/>
            <a:gdLst/>
            <a:ahLst/>
            <a:cxnLst/>
            <a:rect l="l" t="t" r="r" b="b"/>
            <a:pathLst>
              <a:path w="182" h="251">
                <a:moveTo>
                  <a:pt x="49" y="96"/>
                </a:moveTo>
                <a:cubicBezTo>
                  <a:pt x="15" y="143"/>
                  <a:pt x="0" y="197"/>
                  <a:pt x="1" y="251"/>
                </a:cubicBezTo>
                <a:cubicBezTo>
                  <a:pt x="52" y="235"/>
                  <a:pt x="99" y="203"/>
                  <a:pt x="132" y="156"/>
                </a:cubicBezTo>
                <a:cubicBezTo>
                  <a:pt x="166" y="109"/>
                  <a:pt x="182" y="54"/>
                  <a:pt x="181" y="0"/>
                </a:cubicBezTo>
                <a:cubicBezTo>
                  <a:pt x="130" y="16"/>
                  <a:pt x="83" y="49"/>
                  <a:pt x="49" y="96"/>
                </a:cubicBezTo>
                <a:close/>
              </a:path>
            </a:pathLst>
          </a:custGeom>
          <a:solidFill>
            <a:schemeClr val="accent1">
              <a:alpha val="60000"/>
            </a:schemeClr>
          </a:solidFill>
        </p:spPr>
      </p:sp>
      <p:sp>
        <p:nvSpPr>
          <p:cNvPr id="24" name="Freeform 6"/>
          <p:cNvSpPr/>
          <p:nvPr>
            <p:custDataLst>
              <p:tags r:id="rId3"/>
            </p:custDataLst>
          </p:nvPr>
        </p:nvSpPr>
        <p:spPr>
          <a:xfrm>
            <a:off x="2488332" y="4467261"/>
            <a:ext cx="2315497" cy="845463"/>
          </a:xfrm>
          <a:custGeom>
            <a:avLst/>
            <a:gdLst/>
            <a:ahLst/>
            <a:cxnLst/>
            <a:rect l="l" t="t" r="r" b="b"/>
            <a:pathLst>
              <a:path w="291" h="135">
                <a:moveTo>
                  <a:pt x="162" y="19"/>
                </a:moveTo>
                <a:cubicBezTo>
                  <a:pt x="217" y="38"/>
                  <a:pt x="261" y="73"/>
                  <a:pt x="291" y="118"/>
                </a:cubicBezTo>
                <a:cubicBezTo>
                  <a:pt x="240" y="134"/>
                  <a:pt x="184" y="135"/>
                  <a:pt x="129" y="116"/>
                </a:cubicBezTo>
                <a:cubicBezTo>
                  <a:pt x="74" y="97"/>
                  <a:pt x="30" y="61"/>
                  <a:pt x="0" y="17"/>
                </a:cubicBezTo>
                <a:cubicBezTo>
                  <a:pt x="51" y="0"/>
                  <a:pt x="108" y="0"/>
                  <a:pt x="162" y="19"/>
                </a:cubicBezTo>
                <a:close/>
              </a:path>
            </a:pathLst>
          </a:custGeom>
          <a:solidFill>
            <a:schemeClr val="accent1">
              <a:alpha val="100000"/>
            </a:schemeClr>
          </a:solidFill>
        </p:spPr>
      </p:sp>
      <p:sp>
        <p:nvSpPr>
          <p:cNvPr id="25" name="Freeform 7"/>
          <p:cNvSpPr/>
          <p:nvPr>
            <p:custDataLst>
              <p:tags r:id="rId4"/>
            </p:custDataLst>
          </p:nvPr>
        </p:nvSpPr>
        <p:spPr>
          <a:xfrm>
            <a:off x="3174134" y="3633803"/>
            <a:ext cx="1448735" cy="1571696"/>
          </a:xfrm>
          <a:custGeom>
            <a:avLst/>
            <a:gdLst/>
            <a:ahLst/>
            <a:cxnLst/>
            <a:rect l="l" t="t" r="r" b="b"/>
            <a:pathLst>
              <a:path w="182" h="251">
                <a:moveTo>
                  <a:pt x="133" y="96"/>
                </a:moveTo>
                <a:cubicBezTo>
                  <a:pt x="167" y="143"/>
                  <a:pt x="182" y="197"/>
                  <a:pt x="181" y="251"/>
                </a:cubicBezTo>
                <a:cubicBezTo>
                  <a:pt x="130" y="235"/>
                  <a:pt x="83" y="203"/>
                  <a:pt x="50" y="156"/>
                </a:cubicBezTo>
                <a:cubicBezTo>
                  <a:pt x="16" y="109"/>
                  <a:pt x="0" y="54"/>
                  <a:pt x="1" y="0"/>
                </a:cubicBezTo>
                <a:cubicBezTo>
                  <a:pt x="52" y="16"/>
                  <a:pt x="99" y="49"/>
                  <a:pt x="133" y="96"/>
                </a:cubicBezTo>
                <a:close/>
              </a:path>
            </a:pathLst>
          </a:custGeom>
          <a:solidFill>
            <a:schemeClr val="accent1">
              <a:alpha val="60000"/>
            </a:schemeClr>
          </a:solidFill>
        </p:spPr>
      </p:sp>
      <p:sp>
        <p:nvSpPr>
          <p:cNvPr id="26" name="Freeform 8"/>
          <p:cNvSpPr/>
          <p:nvPr>
            <p:custDataLst>
              <p:tags r:id="rId5"/>
            </p:custDataLst>
          </p:nvPr>
        </p:nvSpPr>
        <p:spPr>
          <a:xfrm>
            <a:off x="3985660" y="3270686"/>
            <a:ext cx="819267" cy="1934813"/>
          </a:xfrm>
          <a:custGeom>
            <a:avLst/>
            <a:gdLst/>
            <a:ahLst/>
            <a:cxnLst/>
            <a:rect l="l" t="t" r="r" b="b"/>
            <a:pathLst>
              <a:path w="103" h="309">
                <a:moveTo>
                  <a:pt x="0" y="154"/>
                </a:moveTo>
                <a:cubicBezTo>
                  <a:pt x="0" y="212"/>
                  <a:pt x="19" y="266"/>
                  <a:pt x="51" y="309"/>
                </a:cubicBezTo>
                <a:cubicBezTo>
                  <a:pt x="84" y="266"/>
                  <a:pt x="103" y="212"/>
                  <a:pt x="103" y="154"/>
                </a:cubicBezTo>
                <a:cubicBezTo>
                  <a:pt x="103" y="97"/>
                  <a:pt x="84" y="43"/>
                  <a:pt x="51" y="0"/>
                </a:cubicBezTo>
                <a:cubicBezTo>
                  <a:pt x="19" y="43"/>
                  <a:pt x="0" y="97"/>
                  <a:pt x="0" y="154"/>
                </a:cubicBezTo>
                <a:close/>
              </a:path>
            </a:pathLst>
          </a:custGeom>
          <a:solidFill>
            <a:schemeClr val="accent1">
              <a:alpha val="100000"/>
            </a:schemeClr>
          </a:solidFill>
        </p:spPr>
      </p:sp>
      <p:sp>
        <p:nvSpPr>
          <p:cNvPr id="27" name="TextBox 9"/>
          <p:cNvSpPr txBox="1"/>
          <p:nvPr>
            <p:custDataLst>
              <p:tags r:id="rId6"/>
            </p:custDataLst>
          </p:nvPr>
        </p:nvSpPr>
        <p:spPr>
          <a:xfrm>
            <a:off x="300709" y="4553906"/>
            <a:ext cx="2805505" cy="367751"/>
          </a:xfrm>
          <a:prstGeom prst="rect">
            <a:avLst/>
          </a:prstGeom>
        </p:spPr>
        <p:txBody>
          <a:bodyPr vert="horz" wrap="square" lIns="49506" tIns="24789" rIns="49506" bIns="24789" rtlCol="0" anchor="ctr" anchorCtr="0">
            <a:noAutofit/>
          </a:bodyPr>
          <a:lstStyle/>
          <a:p>
            <a:pPr algn="ctr">
              <a:lnSpc>
                <a:spcPct val="120000"/>
              </a:lnSpc>
            </a:pPr>
            <a:r>
              <a:rPr lang="en-US" sz="16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供应链风险</a:t>
            </a:r>
            <a:endParaRPr lang="en-US" sz="16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8" name="TextBox 10"/>
          <p:cNvSpPr txBox="1"/>
          <p:nvPr>
            <p:custDataLst>
              <p:tags r:id="rId7"/>
            </p:custDataLst>
          </p:nvPr>
        </p:nvSpPr>
        <p:spPr>
          <a:xfrm>
            <a:off x="194310" y="4943475"/>
            <a:ext cx="2800985" cy="1049020"/>
          </a:xfrm>
          <a:prstGeom prst="rect">
            <a:avLst/>
          </a:prstGeom>
        </p:spPr>
        <p:txBody>
          <a:bodyPr vert="horz" wrap="square" lIns="49506" tIns="24789" rIns="49506" bIns="24789" rtlCol="0" anchor="t" anchorCtr="0">
            <a:noAutofit/>
          </a:bodyPr>
          <a:lstStyle/>
          <a:p>
            <a:pPr lvl="0" algn="l">
              <a:lnSpc>
                <a:spcPct val="110000"/>
              </a:lnSpc>
              <a:buClrTx/>
              <a:buSzTx/>
              <a:buFontTx/>
            </a:pPr>
            <a:r>
              <a:rPr lang="en-US" sz="14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供应链风险是指在企业运营过程中，由于供应链内部和外部的不确定因素导致供应链中断或运营受到影响的可能性</a:t>
            </a:r>
            <a:r>
              <a:rPr lang="en-US" sz="14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sz="14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9" name="TextBox 11"/>
          <p:cNvSpPr txBox="1"/>
          <p:nvPr>
            <p:custDataLst>
              <p:tags r:id="rId8"/>
            </p:custDataLst>
          </p:nvPr>
        </p:nvSpPr>
        <p:spPr>
          <a:xfrm>
            <a:off x="744919" y="2395955"/>
            <a:ext cx="2805505" cy="367751"/>
          </a:xfrm>
          <a:prstGeom prst="rect">
            <a:avLst/>
          </a:prstGeom>
        </p:spPr>
        <p:txBody>
          <a:bodyPr vert="horz" wrap="square" lIns="49506" tIns="24789" rIns="49506" bIns="24789" rtlCol="0" anchor="ctr" anchorCtr="0">
            <a:noAutofit/>
          </a:bodyPr>
          <a:lstStyle/>
          <a:p>
            <a:pPr algn="ctr">
              <a:lnSpc>
                <a:spcPct val="120000"/>
              </a:lnSpc>
            </a:pPr>
            <a:r>
              <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供应链</a:t>
            </a:r>
            <a:r>
              <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a:t>
            </a:r>
            <a:r>
              <a:rPr lang="zh-CN" alt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的</a:t>
            </a:r>
            <a:r>
              <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类型</a:t>
            </a:r>
            <a:endPar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0" name="TextBox 12"/>
          <p:cNvSpPr txBox="1"/>
          <p:nvPr>
            <p:custDataLst>
              <p:tags r:id="rId9"/>
            </p:custDataLst>
          </p:nvPr>
        </p:nvSpPr>
        <p:spPr>
          <a:xfrm>
            <a:off x="528955" y="2852420"/>
            <a:ext cx="2587625" cy="1049020"/>
          </a:xfrm>
          <a:prstGeom prst="rect">
            <a:avLst/>
          </a:prstGeom>
        </p:spPr>
        <p:txBody>
          <a:bodyPr vert="horz" wrap="square" lIns="49506" tIns="24789" rIns="49506" bIns="24789" rtlCol="0" anchor="t" anchorCtr="0">
            <a:noAutofit/>
          </a:bodyPr>
          <a:lstStyle/>
          <a:p>
            <a:pPr lvl="0" algn="l">
              <a:lnSpc>
                <a:spcPct val="110000"/>
              </a:lnSpc>
              <a:buClrTx/>
              <a:buSzTx/>
              <a:buFontTx/>
            </a:pPr>
            <a:r>
              <a:rPr lang="en-US" sz="14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供应链风险可以分为多种类型，如供应商风险、运输风险、市场需求风险、政策风险等</a:t>
            </a:r>
            <a:r>
              <a:rPr lang="en-US" sz="14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sz="14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1" name="TextBox 13"/>
          <p:cNvSpPr txBox="1"/>
          <p:nvPr>
            <p:custDataLst>
              <p:tags r:id="rId10"/>
            </p:custDataLst>
          </p:nvPr>
        </p:nvSpPr>
        <p:spPr>
          <a:xfrm>
            <a:off x="3201612" y="1628671"/>
            <a:ext cx="2890451" cy="367751"/>
          </a:xfrm>
          <a:prstGeom prst="rect">
            <a:avLst/>
          </a:prstGeom>
        </p:spPr>
        <p:txBody>
          <a:bodyPr vert="horz" wrap="square" lIns="49506" tIns="24789" rIns="49506" bIns="24789" rtlCol="0" anchor="ctr" anchorCtr="0">
            <a:noAutofit/>
          </a:bodyPr>
          <a:lstStyle/>
          <a:p>
            <a:pPr algn="ctr">
              <a:lnSpc>
                <a:spcPct val="120000"/>
              </a:lnSpc>
            </a:pPr>
            <a:r>
              <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管理体系</a:t>
            </a:r>
            <a:endPar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14"/>
          <p:cNvSpPr txBox="1"/>
          <p:nvPr>
            <p:custDataLst>
              <p:tags r:id="rId11"/>
            </p:custDataLst>
          </p:nvPr>
        </p:nvSpPr>
        <p:spPr>
          <a:xfrm>
            <a:off x="3437890" y="2065020"/>
            <a:ext cx="2468880" cy="1049020"/>
          </a:xfrm>
          <a:prstGeom prst="rect">
            <a:avLst/>
          </a:prstGeom>
        </p:spPr>
        <p:txBody>
          <a:bodyPr vert="horz" wrap="square" lIns="49506" tIns="24789" rIns="49506" bIns="24789" rtlCol="0" anchor="t" anchorCtr="0">
            <a:noAutofit/>
          </a:bodyPr>
          <a:lstStyle/>
          <a:p>
            <a:pPr lvl="0" algn="l">
              <a:lnSpc>
                <a:spcPct val="110000"/>
              </a:lnSpc>
              <a:buClrTx/>
              <a:buSzTx/>
              <a:buFontTx/>
            </a:pPr>
            <a:r>
              <a:rPr lang="en-US" sz="14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为了有效管理供应链风险，企业需要建立完善的风险管理体系，包括风险识别、评估、监控和应对等方面。</a:t>
            </a:r>
            <a:endParaRPr lang="en-US" sz="14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3" name="TextBox 15"/>
          <p:cNvSpPr txBox="1"/>
          <p:nvPr>
            <p:custDataLst>
              <p:tags r:id="rId12"/>
            </p:custDataLst>
          </p:nvPr>
        </p:nvSpPr>
        <p:spPr>
          <a:xfrm>
            <a:off x="6372063" y="2420722"/>
            <a:ext cx="2805505" cy="367751"/>
          </a:xfrm>
          <a:prstGeom prst="rect">
            <a:avLst/>
          </a:prstGeom>
        </p:spPr>
        <p:txBody>
          <a:bodyPr vert="horz" wrap="square" lIns="49506" tIns="24789" rIns="49506" bIns="24789" rtlCol="0" anchor="ctr" anchorCtr="0">
            <a:noAutofit/>
          </a:bodyPr>
          <a:lstStyle/>
          <a:p>
            <a:pPr>
              <a:lnSpc>
                <a:spcPct val="120000"/>
              </a:lnSpc>
            </a:pPr>
            <a:r>
              <a:rPr lang="en-US" sz="16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供应链风险的特征</a:t>
            </a:r>
            <a:endParaRPr lang="en-US" sz="16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4" name="TextBox 16"/>
          <p:cNvSpPr txBox="1"/>
          <p:nvPr>
            <p:custDataLst>
              <p:tags r:id="rId13"/>
            </p:custDataLst>
          </p:nvPr>
        </p:nvSpPr>
        <p:spPr>
          <a:xfrm>
            <a:off x="6228080" y="2850515"/>
            <a:ext cx="2745740" cy="1049020"/>
          </a:xfrm>
          <a:prstGeom prst="rect">
            <a:avLst/>
          </a:prstGeom>
        </p:spPr>
        <p:txBody>
          <a:bodyPr vert="horz" wrap="square" lIns="49506" tIns="24789" rIns="49506" bIns="24789" rtlCol="0" anchor="t" anchorCtr="0">
            <a:noAutofit/>
          </a:bodyPr>
          <a:lstStyle/>
          <a:p>
            <a:pPr algn="l">
              <a:lnSpc>
                <a:spcPct val="110000"/>
              </a:lnSpc>
            </a:pPr>
            <a:r>
              <a:rPr lang="en-US" sz="14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供应链风险</a:t>
            </a: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具有</a:t>
            </a:r>
            <a:r>
              <a:rPr lang="en-US" sz="14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普遍性、客观性和不确定性等特征，普遍性是指供应链风险普遍存在，客观性是指供应链风险客观存在，不确定性是指供应链风险发生时间、地点、影响程度等不确定</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5" name="TextBox 17"/>
          <p:cNvSpPr txBox="1"/>
          <p:nvPr>
            <p:custDataLst>
              <p:tags r:id="rId14"/>
            </p:custDataLst>
          </p:nvPr>
        </p:nvSpPr>
        <p:spPr>
          <a:xfrm>
            <a:off x="5969046" y="4652628"/>
            <a:ext cx="2805505" cy="367751"/>
          </a:xfrm>
          <a:prstGeom prst="rect">
            <a:avLst/>
          </a:prstGeom>
        </p:spPr>
        <p:txBody>
          <a:bodyPr vert="horz" wrap="square" lIns="49506" tIns="24789" rIns="49506" bIns="24789" rtlCol="0" anchor="ctr" anchorCtr="0">
            <a:noAutofit/>
          </a:bodyPr>
          <a:lstStyle/>
          <a:p>
            <a:pPr algn="ctr">
              <a:lnSpc>
                <a:spcPct val="120000"/>
              </a:lnSpc>
            </a:pPr>
            <a:r>
              <a:rPr lang="en-US" sz="16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供应链风险的影响</a:t>
            </a:r>
            <a:endParaRPr lang="en-US" sz="16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6" name="TextBox 18"/>
          <p:cNvSpPr txBox="1"/>
          <p:nvPr>
            <p:custDataLst>
              <p:tags r:id="rId15"/>
            </p:custDataLst>
          </p:nvPr>
        </p:nvSpPr>
        <p:spPr>
          <a:xfrm>
            <a:off x="6179185" y="5085080"/>
            <a:ext cx="2595245" cy="1049020"/>
          </a:xfrm>
          <a:prstGeom prst="rect">
            <a:avLst/>
          </a:prstGeom>
        </p:spPr>
        <p:txBody>
          <a:bodyPr vert="horz" wrap="square" lIns="49506" tIns="24789" rIns="49506" bIns="24789" rtlCol="0" anchor="t" anchorCtr="0">
            <a:noAutofit/>
          </a:bodyPr>
          <a:lstStyle/>
          <a:p>
            <a:pPr lvl="0" algn="l">
              <a:lnSpc>
                <a:spcPct val="110000"/>
              </a:lnSpc>
              <a:buClrTx/>
              <a:buSzTx/>
              <a:buFontTx/>
            </a:pPr>
            <a:r>
              <a:rPr lang="en-US" sz="1400" dirty="0" err="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供应链风险会影响供应链的稳定性和可靠性，导致供应链中断或失败，影响企业的生产、销售和运营，甚至导致企业破产</a:t>
            </a:r>
            <a:r>
              <a:rPr lang="en-US" sz="14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sz="14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7" name="TextBox 20"/>
          <p:cNvSpPr txBox="1"/>
          <p:nvPr>
            <p:custDataLst>
              <p:tags r:id="rId16"/>
            </p:custDataLst>
          </p:nvPr>
        </p:nvSpPr>
        <p:spPr>
          <a:xfrm>
            <a:off x="2624814" y="4551520"/>
            <a:ext cx="813159" cy="315471"/>
          </a:xfrm>
          <a:prstGeom prst="rect">
            <a:avLst/>
          </a:prstGeom>
        </p:spPr>
        <p:txBody>
          <a:bodyPr vert="horz" wrap="square" lIns="68580" tIns="34290" rIns="68580" bIns="34290" rtlCol="0" anchor="ctr" anchorCtr="0">
            <a:spAutoFit/>
          </a:bodyPr>
          <a:lstStyle/>
          <a:p>
            <a:pPr algn="ctr">
              <a:spcBef>
                <a:spcPts val="280"/>
              </a:spcBef>
            </a:pPr>
            <a:r>
              <a:rPr lang="en-US" sz="16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6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8" name="TextBox 21"/>
          <p:cNvSpPr txBox="1"/>
          <p:nvPr>
            <p:custDataLst>
              <p:tags r:id="rId17"/>
            </p:custDataLst>
          </p:nvPr>
        </p:nvSpPr>
        <p:spPr>
          <a:xfrm>
            <a:off x="3174132" y="3899617"/>
            <a:ext cx="813159" cy="315471"/>
          </a:xfrm>
          <a:prstGeom prst="rect">
            <a:avLst/>
          </a:prstGeom>
        </p:spPr>
        <p:txBody>
          <a:bodyPr vert="horz" wrap="square" lIns="68580" tIns="34290" rIns="68580" bIns="34290" rtlCol="0" anchor="ctr" anchorCtr="0">
            <a:spAutoFit/>
          </a:bodyPr>
          <a:lstStyle/>
          <a:p>
            <a:pPr algn="ctr">
              <a:spcBef>
                <a:spcPts val="280"/>
              </a:spcBef>
            </a:pPr>
            <a:r>
              <a:rPr lang="en-US" sz="16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6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9" name="TextBox 22"/>
          <p:cNvSpPr txBox="1"/>
          <p:nvPr>
            <p:custDataLst>
              <p:tags r:id="rId18"/>
            </p:custDataLst>
          </p:nvPr>
        </p:nvSpPr>
        <p:spPr>
          <a:xfrm>
            <a:off x="3984234" y="3656802"/>
            <a:ext cx="813159" cy="315471"/>
          </a:xfrm>
          <a:prstGeom prst="rect">
            <a:avLst/>
          </a:prstGeom>
        </p:spPr>
        <p:txBody>
          <a:bodyPr vert="horz" wrap="square" lIns="68580" tIns="34290" rIns="68580" bIns="34290" rtlCol="0" anchor="ctr" anchorCtr="0">
            <a:spAutoFit/>
          </a:bodyPr>
          <a:lstStyle/>
          <a:p>
            <a:pPr algn="ctr">
              <a:spcBef>
                <a:spcPts val="280"/>
              </a:spcBef>
            </a:pPr>
            <a:r>
              <a:rPr lang="en-US" sz="16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6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0" name="TextBox 23"/>
          <p:cNvSpPr txBox="1"/>
          <p:nvPr>
            <p:custDataLst>
              <p:tags r:id="rId19"/>
            </p:custDataLst>
          </p:nvPr>
        </p:nvSpPr>
        <p:spPr>
          <a:xfrm>
            <a:off x="4801980" y="3899617"/>
            <a:ext cx="813159" cy="315471"/>
          </a:xfrm>
          <a:prstGeom prst="rect">
            <a:avLst/>
          </a:prstGeom>
        </p:spPr>
        <p:txBody>
          <a:bodyPr vert="horz" wrap="square" lIns="68580" tIns="34290" rIns="68580" bIns="34290" rtlCol="0" anchor="ctr" anchorCtr="0">
            <a:spAutoFit/>
          </a:bodyPr>
          <a:lstStyle/>
          <a:p>
            <a:pPr algn="ctr">
              <a:spcBef>
                <a:spcPts val="280"/>
              </a:spcBef>
            </a:pPr>
            <a:r>
              <a:rPr lang="en-US" sz="16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16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1" name="TextBox 24"/>
          <p:cNvSpPr txBox="1"/>
          <p:nvPr>
            <p:custDataLst>
              <p:tags r:id="rId20"/>
            </p:custDataLst>
          </p:nvPr>
        </p:nvSpPr>
        <p:spPr>
          <a:xfrm>
            <a:off x="5400333" y="4551520"/>
            <a:ext cx="813159" cy="315471"/>
          </a:xfrm>
          <a:prstGeom prst="rect">
            <a:avLst/>
          </a:prstGeom>
        </p:spPr>
        <p:txBody>
          <a:bodyPr vert="horz" wrap="square" lIns="68580" tIns="34290" rIns="68580" bIns="34290" rtlCol="0" anchor="ctr" anchorCtr="0">
            <a:spAutoFit/>
          </a:bodyPr>
          <a:lstStyle/>
          <a:p>
            <a:pPr algn="ctr">
              <a:spcBef>
                <a:spcPts val="280"/>
              </a:spcBef>
            </a:pPr>
            <a:r>
              <a:rPr lang="en-US" sz="16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05</a:t>
            </a:r>
            <a:endParaRPr lang="en-US" sz="16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4" name="Rectangle 3"/>
          <p:cNvSpPr txBox="1"/>
          <p:nvPr>
            <p:custDataLst>
              <p:tags r:id="rId21"/>
            </p:custDataLst>
          </p:nvPr>
        </p:nvSpPr>
        <p:spPr>
          <a:xfrm>
            <a:off x="607220" y="1176515"/>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供应链风险的定义</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barn(inVertical)">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9"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55650" y="188595"/>
            <a:ext cx="5080000" cy="521970"/>
          </a:xfrm>
          <a:prstGeom prst="rect">
            <a:avLst/>
          </a:prstGeom>
          <a:noFill/>
          <a:ln w="9525">
            <a:noFill/>
          </a:ln>
        </p:spPr>
        <p:txBody>
          <a:bodyPr>
            <a:spAutoFit/>
          </a:bodyPr>
          <a:lstStyle/>
          <a:p>
            <a:pPr algn="l" eaLnBrk="1" hangingPunct="1">
              <a:buClrTx/>
              <a:buSzTx/>
              <a:buFontTx/>
            </a:pPr>
            <a:r>
              <a:rPr lang="zh-CN" altLang="en-US" sz="2800" dirty="0">
                <a:ea typeface="微软雅黑" panose="020B0503020204020204" pitchFamily="34" charset="-122"/>
              </a:rPr>
              <a:t>供应链风险的概念</a:t>
            </a:r>
            <a:endParaRPr lang="zh-CN" altLang="en-US" sz="2800" dirty="0">
              <a:ea typeface="微软雅黑" panose="020B0503020204020204" pitchFamily="34" charset="-122"/>
            </a:endParaRPr>
          </a:p>
        </p:txBody>
      </p:sp>
      <p:pic>
        <p:nvPicPr>
          <p:cNvPr id="2" name="Picture 4"/>
          <p:cNvPicPr>
            <a:picLocks noChangeAspect="1"/>
          </p:cNvPicPr>
          <p:nvPr/>
        </p:nvPicPr>
        <p:blipFill>
          <a:blip r:embed="rId1"/>
          <a:srcRect l="16750" r="16750"/>
          <a:stretch>
            <a:fillRect/>
          </a:stretch>
        </p:blipFill>
        <p:spPr>
          <a:xfrm>
            <a:off x="276789" y="2613100"/>
            <a:ext cx="2561978" cy="2561978"/>
          </a:xfrm>
          <a:prstGeom prst="ellipse">
            <a:avLst/>
          </a:prstGeom>
        </p:spPr>
      </p:pic>
      <p:sp>
        <p:nvSpPr>
          <p:cNvPr id="3" name="AutoShape 6"/>
          <p:cNvSpPr/>
          <p:nvPr>
            <p:custDataLst>
              <p:tags r:id="rId2"/>
            </p:custDataLst>
          </p:nvPr>
        </p:nvSpPr>
        <p:spPr>
          <a:xfrm>
            <a:off x="3120191" y="2229196"/>
            <a:ext cx="2743200" cy="1664893"/>
          </a:xfrm>
          <a:prstGeom prst="roundRect">
            <a:avLst>
              <a:gd name="adj" fmla="val 16667"/>
            </a:avLst>
          </a:prstGeom>
          <a:solidFill>
            <a:schemeClr val="lt2">
              <a:alpha val="100000"/>
            </a:schemeClr>
          </a:solidFill>
        </p:spPr>
        <p:txBody>
          <a:bodyPr/>
          <a:lstStyle/>
          <a:p>
            <a:endParaRPr lang="zh-CN" altLang="en-US" sz="1800"/>
          </a:p>
        </p:txBody>
      </p:sp>
      <p:sp>
        <p:nvSpPr>
          <p:cNvPr id="4" name="TextBox 7"/>
          <p:cNvSpPr txBox="1"/>
          <p:nvPr>
            <p:custDataLst>
              <p:tags r:id="rId3"/>
            </p:custDataLst>
          </p:nvPr>
        </p:nvSpPr>
        <p:spPr>
          <a:xfrm>
            <a:off x="3191877" y="2245351"/>
            <a:ext cx="2438328" cy="367751"/>
          </a:xfrm>
          <a:prstGeom prst="rect">
            <a:avLst/>
          </a:prstGeom>
        </p:spPr>
        <p:txBody>
          <a:bodyPr vert="horz" wrap="square" lIns="49506" tIns="24789" rIns="49506" bIns="24789" rtlCol="0" anchor="ctr" anchorCtr="0">
            <a:noAutofit/>
          </a:bodyPr>
          <a:lstStyle/>
          <a:p>
            <a:pPr algn="ctr">
              <a:lnSpc>
                <a:spcPct val="120000"/>
              </a:lnSpc>
            </a:pPr>
            <a:r>
              <a:rPr lang="en-US" sz="20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供应商风险</a:t>
            </a:r>
            <a:endParaRPr lang="en-US" sz="20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8"/>
          <p:cNvSpPr txBox="1"/>
          <p:nvPr>
            <p:custDataLst>
              <p:tags r:id="rId4"/>
            </p:custDataLst>
          </p:nvPr>
        </p:nvSpPr>
        <p:spPr>
          <a:xfrm>
            <a:off x="3191877" y="2672965"/>
            <a:ext cx="2438328" cy="791893"/>
          </a:xfrm>
          <a:prstGeom prst="rect">
            <a:avLst/>
          </a:prstGeom>
        </p:spPr>
        <p:txBody>
          <a:bodyPr vert="horz" wrap="square" lIns="49506" tIns="24789" rIns="49506" bIns="2478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供应商风险包括供应商破产、供应中断、质量问题等，这些风险可能影响企业的生产计划和销售业绩。</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AutoShape 9"/>
          <p:cNvSpPr/>
          <p:nvPr>
            <p:custDataLst>
              <p:tags r:id="rId5"/>
            </p:custDataLst>
          </p:nvPr>
        </p:nvSpPr>
        <p:spPr>
          <a:xfrm>
            <a:off x="6016178" y="2238805"/>
            <a:ext cx="2743200" cy="1664893"/>
          </a:xfrm>
          <a:prstGeom prst="roundRect">
            <a:avLst>
              <a:gd name="adj" fmla="val 16667"/>
            </a:avLst>
          </a:prstGeom>
          <a:solidFill>
            <a:schemeClr val="lt2">
              <a:alpha val="100000"/>
            </a:schemeClr>
          </a:solidFill>
        </p:spPr>
        <p:txBody>
          <a:bodyPr/>
          <a:lstStyle/>
          <a:p>
            <a:endParaRPr lang="zh-CN" altLang="en-US" sz="1800"/>
          </a:p>
        </p:txBody>
      </p:sp>
      <p:sp>
        <p:nvSpPr>
          <p:cNvPr id="7" name="TextBox 10"/>
          <p:cNvSpPr txBox="1"/>
          <p:nvPr>
            <p:custDataLst>
              <p:tags r:id="rId6"/>
            </p:custDataLst>
          </p:nvPr>
        </p:nvSpPr>
        <p:spPr>
          <a:xfrm>
            <a:off x="6159902" y="2250956"/>
            <a:ext cx="2438328" cy="367751"/>
          </a:xfrm>
          <a:prstGeom prst="rect">
            <a:avLst/>
          </a:prstGeom>
        </p:spPr>
        <p:txBody>
          <a:bodyPr vert="horz" wrap="square" lIns="49506" tIns="24789" rIns="49506" bIns="24789" rtlCol="0" anchor="ctr" anchorCtr="0">
            <a:noAutofit/>
          </a:bodyPr>
          <a:lstStyle/>
          <a:p>
            <a:pPr algn="ctr">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运输风险</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11"/>
          <p:cNvSpPr txBox="1"/>
          <p:nvPr>
            <p:custDataLst>
              <p:tags r:id="rId7"/>
            </p:custDataLst>
          </p:nvPr>
        </p:nvSpPr>
        <p:spPr>
          <a:xfrm>
            <a:off x="6159902" y="2678572"/>
            <a:ext cx="2438328" cy="791893"/>
          </a:xfrm>
          <a:prstGeom prst="rect">
            <a:avLst/>
          </a:prstGeom>
        </p:spPr>
        <p:txBody>
          <a:bodyPr vert="horz" wrap="square" lIns="49506" tIns="24789" rIns="49506" bIns="2478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运输风险包括物流延误、货物损坏、丢失等，这些风险可能影响企业的交付时间和客户满意度。</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2"/>
          <p:cNvSpPr/>
          <p:nvPr>
            <p:custDataLst>
              <p:tags r:id="rId8"/>
            </p:custDataLst>
          </p:nvPr>
        </p:nvSpPr>
        <p:spPr>
          <a:xfrm>
            <a:off x="2988097" y="4046119"/>
            <a:ext cx="2803257" cy="1664893"/>
          </a:xfrm>
          <a:prstGeom prst="roundRect">
            <a:avLst>
              <a:gd name="adj" fmla="val 16667"/>
            </a:avLst>
          </a:prstGeom>
          <a:solidFill>
            <a:schemeClr val="lt2">
              <a:alpha val="100000"/>
            </a:schemeClr>
          </a:solidFill>
        </p:spPr>
        <p:txBody>
          <a:bodyPr/>
          <a:lstStyle/>
          <a:p>
            <a:endParaRPr lang="zh-CN" altLang="en-US" sz="1800"/>
          </a:p>
        </p:txBody>
      </p:sp>
      <p:sp>
        <p:nvSpPr>
          <p:cNvPr id="16" name="TextBox 13"/>
          <p:cNvSpPr txBox="1"/>
          <p:nvPr>
            <p:custDataLst>
              <p:tags r:id="rId9"/>
            </p:custDataLst>
          </p:nvPr>
        </p:nvSpPr>
        <p:spPr>
          <a:xfrm>
            <a:off x="3197483" y="4234072"/>
            <a:ext cx="2438328" cy="367751"/>
          </a:xfrm>
          <a:prstGeom prst="rect">
            <a:avLst/>
          </a:prstGeom>
        </p:spPr>
        <p:txBody>
          <a:bodyPr vert="horz" wrap="square" lIns="49506" tIns="24789" rIns="49506" bIns="24789" rtlCol="0" anchor="ctr" anchorCtr="0">
            <a:noAutofit/>
          </a:bodyPr>
          <a:lstStyle/>
          <a:p>
            <a:pPr algn="ctr">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市场需求风险</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4"/>
          <p:cNvSpPr txBox="1"/>
          <p:nvPr>
            <p:custDataLst>
              <p:tags r:id="rId10"/>
            </p:custDataLst>
          </p:nvPr>
        </p:nvSpPr>
        <p:spPr>
          <a:xfrm>
            <a:off x="2988097" y="4661686"/>
            <a:ext cx="2647714" cy="791893"/>
          </a:xfrm>
          <a:prstGeom prst="rect">
            <a:avLst/>
          </a:prstGeom>
        </p:spPr>
        <p:txBody>
          <a:bodyPr vert="horz" wrap="square" lIns="49506" tIns="24789" rIns="49506" bIns="24789"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市场需求风险包括市场变化、需求下降等，这些风险可能影响企业的销售业绩和市场份额</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AutoShape 15"/>
          <p:cNvSpPr/>
          <p:nvPr>
            <p:custDataLst>
              <p:tags r:id="rId11"/>
            </p:custDataLst>
          </p:nvPr>
        </p:nvSpPr>
        <p:spPr>
          <a:xfrm>
            <a:off x="6016178" y="4051726"/>
            <a:ext cx="2743200" cy="1664893"/>
          </a:xfrm>
          <a:prstGeom prst="roundRect">
            <a:avLst>
              <a:gd name="adj" fmla="val 16667"/>
            </a:avLst>
          </a:prstGeom>
          <a:solidFill>
            <a:schemeClr val="lt2">
              <a:alpha val="100000"/>
            </a:schemeClr>
          </a:solidFill>
        </p:spPr>
      </p:sp>
      <p:sp>
        <p:nvSpPr>
          <p:cNvPr id="20" name="TextBox 16"/>
          <p:cNvSpPr txBox="1"/>
          <p:nvPr>
            <p:custDataLst>
              <p:tags r:id="rId12"/>
            </p:custDataLst>
          </p:nvPr>
        </p:nvSpPr>
        <p:spPr>
          <a:xfrm>
            <a:off x="6165508" y="4239677"/>
            <a:ext cx="2438328" cy="367751"/>
          </a:xfrm>
          <a:prstGeom prst="rect">
            <a:avLst/>
          </a:prstGeom>
        </p:spPr>
        <p:txBody>
          <a:bodyPr vert="horz" wrap="square" lIns="49506" tIns="24789" rIns="49506" bIns="24789" rtlCol="0" anchor="ctr" anchorCtr="0">
            <a:noAutofit/>
          </a:bodyPr>
          <a:lstStyle/>
          <a:p>
            <a:pPr algn="ctr">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政策风险</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17"/>
          <p:cNvSpPr txBox="1"/>
          <p:nvPr>
            <p:custDataLst>
              <p:tags r:id="rId13"/>
            </p:custDataLst>
          </p:nvPr>
        </p:nvSpPr>
        <p:spPr>
          <a:xfrm>
            <a:off x="6165508" y="4667293"/>
            <a:ext cx="2438328" cy="791893"/>
          </a:xfrm>
          <a:prstGeom prst="rect">
            <a:avLst/>
          </a:prstGeom>
        </p:spPr>
        <p:txBody>
          <a:bodyPr vert="horz" wrap="square" lIns="49506" tIns="24789" rIns="49506" bIns="2478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政策风险包括贸易壁垒、关税变动等，这些风险可能影响企业的进出口业务和成本结构。</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6" name="Rectangle 3"/>
          <p:cNvSpPr txBox="1"/>
          <p:nvPr>
            <p:custDataLst>
              <p:tags r:id="rId14"/>
            </p:custDataLst>
          </p:nvPr>
        </p:nvSpPr>
        <p:spPr>
          <a:xfrm>
            <a:off x="607220" y="1176515"/>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供应链风险的来源和类型</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inVertical)">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27405" y="188595"/>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rPr>
              <a:t>供应链风险的概念</a:t>
            </a:r>
            <a:endParaRPr lang="zh-CN" altLang="en-US" sz="2800" dirty="0">
              <a:ea typeface="微软雅黑" panose="020B0503020204020204" pitchFamily="34" charset="-122"/>
            </a:endParaRPr>
          </a:p>
        </p:txBody>
      </p:sp>
      <p:sp>
        <p:nvSpPr>
          <p:cNvPr id="3" name="AutoShape 4"/>
          <p:cNvSpPr/>
          <p:nvPr>
            <p:custDataLst>
              <p:tags r:id="rId1"/>
            </p:custDataLst>
          </p:nvPr>
        </p:nvSpPr>
        <p:spPr>
          <a:xfrm>
            <a:off x="563733" y="3862036"/>
            <a:ext cx="5860346" cy="1370501"/>
          </a:xfrm>
          <a:prstGeom prst="roundRect">
            <a:avLst>
              <a:gd name="adj" fmla="val 16667"/>
            </a:avLst>
          </a:prstGeom>
          <a:solidFill>
            <a:schemeClr val="lt2">
              <a:alpha val="80000"/>
            </a:schemeClr>
          </a:solidFill>
        </p:spPr>
      </p:sp>
      <p:sp>
        <p:nvSpPr>
          <p:cNvPr id="4" name="AutoShape 5"/>
          <p:cNvSpPr/>
          <p:nvPr>
            <p:custDataLst>
              <p:tags r:id="rId2"/>
            </p:custDataLst>
          </p:nvPr>
        </p:nvSpPr>
        <p:spPr>
          <a:xfrm>
            <a:off x="563733" y="2297656"/>
            <a:ext cx="5860346" cy="1370501"/>
          </a:xfrm>
          <a:prstGeom prst="roundRect">
            <a:avLst>
              <a:gd name="adj" fmla="val 16667"/>
            </a:avLst>
          </a:prstGeom>
          <a:solidFill>
            <a:schemeClr val="lt2">
              <a:alpha val="80000"/>
            </a:schemeClr>
          </a:solidFill>
        </p:spPr>
      </p:sp>
      <p:pic>
        <p:nvPicPr>
          <p:cNvPr id="6" name="Picture 6"/>
          <p:cNvPicPr>
            <a:picLocks noChangeAspect="1"/>
          </p:cNvPicPr>
          <p:nvPr/>
        </p:nvPicPr>
        <p:blipFill>
          <a:blip r:embed="rId3"/>
          <a:srcRect l="25000" r="25000"/>
          <a:stretch>
            <a:fillRect/>
          </a:stretch>
        </p:blipFill>
        <p:spPr>
          <a:xfrm>
            <a:off x="5853008" y="1854587"/>
            <a:ext cx="2873401" cy="3831201"/>
          </a:xfrm>
          <a:prstGeom prst="rect">
            <a:avLst/>
          </a:prstGeom>
        </p:spPr>
      </p:pic>
      <p:sp>
        <p:nvSpPr>
          <p:cNvPr id="7" name="TextBox 7"/>
          <p:cNvSpPr txBox="1"/>
          <p:nvPr>
            <p:custDataLst>
              <p:tags r:id="rId4"/>
            </p:custDataLst>
          </p:nvPr>
        </p:nvSpPr>
        <p:spPr>
          <a:xfrm>
            <a:off x="772936" y="2424116"/>
            <a:ext cx="4679156" cy="478479"/>
          </a:xfrm>
          <a:prstGeom prst="rect">
            <a:avLst/>
          </a:prstGeom>
        </p:spPr>
        <p:txBody>
          <a:bodyPr vert="horz" wrap="square" lIns="92869" tIns="92869" rIns="42863" bIns="92869"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供应链风险管理的必要性</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772936" y="2815072"/>
            <a:ext cx="4679156" cy="712550"/>
          </a:xfrm>
          <a:prstGeom prst="rect">
            <a:avLst/>
          </a:prstGeom>
        </p:spPr>
        <p:txBody>
          <a:bodyPr vert="horz" wrap="square" lIns="92869" tIns="92869" rIns="42863" bIns="92869"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供应链风险管理有助于企业识别和评估各种不确定因素，从而采取措施来减少或避免这些风险</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772936" y="3994541"/>
            <a:ext cx="4679156" cy="478479"/>
          </a:xfrm>
          <a:prstGeom prst="rect">
            <a:avLst/>
          </a:prstGeom>
        </p:spPr>
        <p:txBody>
          <a:bodyPr vert="horz" wrap="square" lIns="92869" tIns="92869" rIns="42863" bIns="92869" rtlCol="0" anchor="ctr" anchorCtr="0">
            <a:noAutofit/>
          </a:bodyPr>
          <a:lstStyle/>
          <a:p>
            <a:pPr>
              <a:lnSpc>
                <a:spcPct val="120000"/>
              </a:lnSpc>
            </a:pPr>
            <a:r>
              <a:rPr lang="zh-CN" alt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a:t>
            </a: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风险管理的作用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772936" y="4391580"/>
            <a:ext cx="4679156" cy="702322"/>
          </a:xfrm>
          <a:prstGeom prst="rect">
            <a:avLst/>
          </a:prstGeom>
        </p:spPr>
        <p:txBody>
          <a:bodyPr vert="horz" wrap="square" lIns="92869" tIns="92869" rIns="42863" bIns="92869"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有效的风险管理可以帮助组织或个人减少损失，提高决策的准确性和效率，从而实现更好的业绩和更稳定的发展</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Rectangle 3"/>
          <p:cNvSpPr txBox="1"/>
          <p:nvPr>
            <p:custDataLst>
              <p:tags r:id="rId8"/>
            </p:custDataLst>
          </p:nvPr>
        </p:nvSpPr>
        <p:spPr>
          <a:xfrm>
            <a:off x="607220" y="1176515"/>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供应链风险管理的重要性</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KSO_WM_DIAGRAM_VIRTUALLY_FRAME" val="{&quot;height&quot;:370.28740157480314,&quot;left&quot;:1.7,&quot;top&quot;:129.91259842519685,&quot;width&quot;:724.6}"/>
</p:tagLst>
</file>

<file path=ppt/tags/tag100.xml><?xml version="1.0" encoding="utf-8"?>
<p:tagLst xmlns:p="http://schemas.openxmlformats.org/presentationml/2006/main">
  <p:tag name="KSO_WM_DIAGRAM_VIRTUALLY_FRAME" val="{&quot;height&quot;:317.86803149606305,&quot;left&quot;:348.6600787401575,&quot;top&quot;:110.59590551181103,&quot;width&quot;:305.2089763779527}"/>
</p:tagLst>
</file>

<file path=ppt/tags/tag101.xml><?xml version="1.0" encoding="utf-8"?>
<p:tagLst xmlns:p="http://schemas.openxmlformats.org/presentationml/2006/main">
  <p:tag name="KSO_WM_DIAGRAM_VIRTUALLY_FRAME" val="{&quot;height&quot;:317.86803149606305,&quot;left&quot;:348.6600787401575,&quot;top&quot;:110.59590551181103,&quot;width&quot;:305.2089763779527}"/>
</p:tagLst>
</file>

<file path=ppt/tags/tag102.xml><?xml version="1.0" encoding="utf-8"?>
<p:tagLst xmlns:p="http://schemas.openxmlformats.org/presentationml/2006/main">
  <p:tag name="KSO_WM_DIAGRAM_VIRTUALLY_FRAME" val="{&quot;height&quot;:359.1163779527559,&quot;left&quot;:32.85,&quot;top&quot;:171.7,&quot;width&quot;:361.16952755905515}"/>
</p:tagLst>
</file>

<file path=ppt/tags/tag103.xml><?xml version="1.0" encoding="utf-8"?>
<p:tagLst xmlns:p="http://schemas.openxmlformats.org/presentationml/2006/main">
  <p:tag name="KSO_WM_DIAGRAM_VIRTUALLY_FRAME" val="{&quot;height&quot;:359.1163779527559,&quot;left&quot;:32.85,&quot;top&quot;:171.7,&quot;width&quot;:361.16952755905515}"/>
</p:tagLst>
</file>

<file path=ppt/tags/tag104.xml><?xml version="1.0" encoding="utf-8"?>
<p:tagLst xmlns:p="http://schemas.openxmlformats.org/presentationml/2006/main">
  <p:tag name="KSO_WM_DIAGRAM_VIRTUALLY_FRAME" val="{&quot;height&quot;:359.1163779527559,&quot;left&quot;:32.85,&quot;top&quot;:171.7,&quot;width&quot;:361.16952755905515}"/>
</p:tagLst>
</file>

<file path=ppt/tags/tag105.xml><?xml version="1.0" encoding="utf-8"?>
<p:tagLst xmlns:p="http://schemas.openxmlformats.org/presentationml/2006/main">
  <p:tag name="KSO_WM_DIAGRAM_VIRTUALLY_FRAME" val="{&quot;height&quot;:359.1163779527559,&quot;left&quot;:32.85,&quot;top&quot;:171.7,&quot;width&quot;:361.16952755905515}"/>
</p:tagLst>
</file>

<file path=ppt/tags/tag106.xml><?xml version="1.0" encoding="utf-8"?>
<p:tagLst xmlns:p="http://schemas.openxmlformats.org/presentationml/2006/main">
  <p:tag name="KSO_WM_DIAGRAM_VIRTUALLY_FRAME" val="{&quot;height&quot;:359.1163779527559,&quot;left&quot;:32.85,&quot;top&quot;:171.7,&quot;width&quot;:361.16952755905515}"/>
</p:tagLst>
</file>

<file path=ppt/tags/tag107.xml><?xml version="1.0" encoding="utf-8"?>
<p:tagLst xmlns:p="http://schemas.openxmlformats.org/presentationml/2006/main">
  <p:tag name="KSO_WM_DIAGRAM_VIRTUALLY_FRAME" val="{&quot;height&quot;:359.1163779527559,&quot;left&quot;:32.85,&quot;top&quot;:171.7,&quot;width&quot;:361.16952755905515}"/>
</p:tagLst>
</file>

<file path=ppt/tags/tag108.xml><?xml version="1.0" encoding="utf-8"?>
<p:tagLst xmlns:p="http://schemas.openxmlformats.org/presentationml/2006/main">
  <p:tag name="KSO_WM_DIAGRAM_VIRTUALLY_FRAME" val="{&quot;height&quot;:294.6826771653544,&quot;left&quot;:228.7415748031496,&quot;top&quot;:153.94023622047243,&quot;width&quot;:471.45370078740154}"/>
</p:tagLst>
</file>

<file path=ppt/tags/tag109.xml><?xml version="1.0" encoding="utf-8"?>
<p:tagLst xmlns:p="http://schemas.openxmlformats.org/presentationml/2006/main">
  <p:tag name="KSO_WM_DIAGRAM_VIRTUALLY_FRAME" val="{&quot;height&quot;:294.6826771653544,&quot;left&quot;:228.7415748031496,&quot;top&quot;:153.94023622047243,&quot;width&quot;:471.45370078740154}"/>
</p:tagLst>
</file>

<file path=ppt/tags/tag11.xml><?xml version="1.0" encoding="utf-8"?>
<p:tagLst xmlns:p="http://schemas.openxmlformats.org/presentationml/2006/main">
  <p:tag name="KSO_WM_DIAGRAM_VIRTUALLY_FRAME" val="{&quot;height&quot;:370.28740157480314,&quot;left&quot;:1.7,&quot;top&quot;:129.91259842519685,&quot;width&quot;:724.6}"/>
</p:tagLst>
</file>

<file path=ppt/tags/tag110.xml><?xml version="1.0" encoding="utf-8"?>
<p:tagLst xmlns:p="http://schemas.openxmlformats.org/presentationml/2006/main">
  <p:tag name="KSO_WM_DIAGRAM_VIRTUALLY_FRAME" val="{&quot;height&quot;:294.6826771653544,&quot;left&quot;:228.7415748031496,&quot;top&quot;:153.94023622047243,&quot;width&quot;:471.45370078740154}"/>
</p:tagLst>
</file>

<file path=ppt/tags/tag111.xml><?xml version="1.0" encoding="utf-8"?>
<p:tagLst xmlns:p="http://schemas.openxmlformats.org/presentationml/2006/main">
  <p:tag name="KSO_WM_DIAGRAM_VIRTUALLY_FRAME" val="{&quot;height&quot;:294.6826771653544,&quot;left&quot;:228.7415748031496,&quot;top&quot;:153.94023622047243,&quot;width&quot;:471.45370078740154}"/>
</p:tagLst>
</file>

<file path=ppt/tags/tag112.xml><?xml version="1.0" encoding="utf-8"?>
<p:tagLst xmlns:p="http://schemas.openxmlformats.org/presentationml/2006/main">
  <p:tag name="KSO_WM_DIAGRAM_VIRTUALLY_FRAME" val="{&quot;height&quot;:294.6826771653544,&quot;left&quot;:228.7415748031496,&quot;top&quot;:153.94023622047243,&quot;width&quot;:471.45370078740154}"/>
</p:tagLst>
</file>

<file path=ppt/tags/tag113.xml><?xml version="1.0" encoding="utf-8"?>
<p:tagLst xmlns:p="http://schemas.openxmlformats.org/presentationml/2006/main">
  <p:tag name="KSO_WM_DIAGRAM_VIRTUALLY_FRAME" val="{&quot;height&quot;:294.6826771653544,&quot;left&quot;:228.7415748031496,&quot;top&quot;:153.94023622047243,&quot;width&quot;:471.45370078740154}"/>
</p:tagLst>
</file>

<file path=ppt/tags/tag114.xml><?xml version="1.0" encoding="utf-8"?>
<p:tagLst xmlns:p="http://schemas.openxmlformats.org/presentationml/2006/main">
  <p:tag name="KSO_WM_DIAGRAM_VIRTUALLY_FRAME" val="{&quot;height&quot;:294.6826771653544,&quot;left&quot;:228.7415748031496,&quot;top&quot;:153.94023622047243,&quot;width&quot;:471.45370078740154}"/>
</p:tagLst>
</file>

<file path=ppt/tags/tag115.xml><?xml version="1.0" encoding="utf-8"?>
<p:tagLst xmlns:p="http://schemas.openxmlformats.org/presentationml/2006/main">
  <p:tag name="KSO_WM_DIAGRAM_VIRTUALLY_FRAME" val="{&quot;height&quot;:294.6826771653544,&quot;left&quot;:228.7415748031496,&quot;top&quot;:153.94023622047243,&quot;width&quot;:471.45370078740154}"/>
</p:tagLst>
</file>

<file path=ppt/tags/tag116.xml><?xml version="1.0" encoding="utf-8"?>
<p:tagLst xmlns:p="http://schemas.openxmlformats.org/presentationml/2006/main">
  <p:tag name="KSO_WM_DIAGRAM_VIRTUALLY_FRAME" val="{&quot;height&quot;:294.6826771653544,&quot;left&quot;:228.7415748031496,&quot;top&quot;:153.94023622047243,&quot;width&quot;:471.45370078740154}"/>
</p:tagLst>
</file>

<file path=ppt/tags/tag117.xml><?xml version="1.0" encoding="utf-8"?>
<p:tagLst xmlns:p="http://schemas.openxmlformats.org/presentationml/2006/main">
  <p:tag name="KSO_WM_DIAGRAM_VIRTUALLY_FRAME" val="{&quot;height&quot;:294.6826771653544,&quot;left&quot;:228.7415748031496,&quot;top&quot;:153.94023622047243,&quot;width&quot;:471.45370078740154}"/>
</p:tagLst>
</file>

<file path=ppt/tags/tag118.xml><?xml version="1.0" encoding="utf-8"?>
<p:tagLst xmlns:p="http://schemas.openxmlformats.org/presentationml/2006/main">
  <p:tag name="KSO_WM_DIAGRAM_VIRTUALLY_FRAME" val="{&quot;height&quot;:294.6826771653544,&quot;left&quot;:228.7415748031496,&quot;top&quot;:153.94023622047243,&quot;width&quot;:471.45370078740154}"/>
</p:tagLst>
</file>

<file path=ppt/tags/tag119.xml><?xml version="1.0" encoding="utf-8"?>
<p:tagLst xmlns:p="http://schemas.openxmlformats.org/presentationml/2006/main">
  <p:tag name="KSO_WM_DIAGRAM_VIRTUALLY_FRAME" val="{&quot;height&quot;:294.6826771653544,&quot;left&quot;:228.7415748031496,&quot;top&quot;:153.94023622047243,&quot;width&quot;:471.45370078740154}"/>
</p:tagLst>
</file>

<file path=ppt/tags/tag12.xml><?xml version="1.0" encoding="utf-8"?>
<p:tagLst xmlns:p="http://schemas.openxmlformats.org/presentationml/2006/main">
  <p:tag name="KSO_WM_DIAGRAM_VIRTUALLY_FRAME" val="{&quot;height&quot;:370.28740157480314,&quot;left&quot;:1.7,&quot;top&quot;:129.91259842519685,&quot;width&quot;:724.6}"/>
</p:tagLst>
</file>

<file path=ppt/tags/tag120.xml><?xml version="1.0" encoding="utf-8"?>
<p:tagLst xmlns:p="http://schemas.openxmlformats.org/presentationml/2006/main">
  <p:tag name="KSO_WM_DIAGRAM_VIRTUALLY_FRAME" val="{&quot;height&quot;:280.95511811023624,&quot;left&quot;:41.73362204724409,&quot;top&quot;:182.43748031496062,&quot;width&quot;:637.0492913385826}"/>
</p:tagLst>
</file>

<file path=ppt/tags/tag121.xml><?xml version="1.0" encoding="utf-8"?>
<p:tagLst xmlns:p="http://schemas.openxmlformats.org/presentationml/2006/main">
  <p:tag name="KSO_WM_DIAGRAM_VIRTUALLY_FRAME" val="{&quot;height&quot;:280.95511811023624,&quot;left&quot;:41.73362204724409,&quot;top&quot;:182.43748031496062,&quot;width&quot;:637.0492913385826}"/>
</p:tagLst>
</file>

<file path=ppt/tags/tag122.xml><?xml version="1.0" encoding="utf-8"?>
<p:tagLst xmlns:p="http://schemas.openxmlformats.org/presentationml/2006/main">
  <p:tag name="KSO_WM_DIAGRAM_VIRTUALLY_FRAME" val="{&quot;height&quot;:280.95511811023624,&quot;left&quot;:41.73362204724409,&quot;top&quot;:182.43748031496062,&quot;width&quot;:637.0492913385826}"/>
</p:tagLst>
</file>

<file path=ppt/tags/tag123.xml><?xml version="1.0" encoding="utf-8"?>
<p:tagLst xmlns:p="http://schemas.openxmlformats.org/presentationml/2006/main">
  <p:tag name="KSO_WM_DIAGRAM_VIRTUALLY_FRAME" val="{&quot;height&quot;:280.95511811023624,&quot;left&quot;:41.73362204724409,&quot;top&quot;:182.43748031496062,&quot;width&quot;:637.0492913385826}"/>
</p:tagLst>
</file>

<file path=ppt/tags/tag124.xml><?xml version="1.0" encoding="utf-8"?>
<p:tagLst xmlns:p="http://schemas.openxmlformats.org/presentationml/2006/main">
  <p:tag name="KSO_WM_DIAGRAM_VIRTUALLY_FRAME" val="{&quot;height&quot;:280.95511811023624,&quot;left&quot;:41.73362204724409,&quot;top&quot;:182.43748031496062,&quot;width&quot;:637.0492913385826}"/>
</p:tagLst>
</file>

<file path=ppt/tags/tag125.xml><?xml version="1.0" encoding="utf-8"?>
<p:tagLst xmlns:p="http://schemas.openxmlformats.org/presentationml/2006/main">
  <p:tag name="KSO_WM_DIAGRAM_VIRTUALLY_FRAME" val="{&quot;height&quot;:280.95511811023624,&quot;left&quot;:41.73362204724409,&quot;top&quot;:182.43748031496062,&quot;width&quot;:637.0492913385826}"/>
</p:tagLst>
</file>

<file path=ppt/tags/tag126.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27.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28.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29.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3.xml><?xml version="1.0" encoding="utf-8"?>
<p:tagLst xmlns:p="http://schemas.openxmlformats.org/presentationml/2006/main">
  <p:tag name="KSO_WM_DIAGRAM_VIRTUALLY_FRAME" val="{&quot;height&quot;:370.28740157480314,&quot;left&quot;:1.7,&quot;top&quot;:129.91259842519685,&quot;width&quot;:724.6}"/>
</p:tagLst>
</file>

<file path=ppt/tags/tag130.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31.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32.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33.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34.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35.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36.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37.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38.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39.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4.xml><?xml version="1.0" encoding="utf-8"?>
<p:tagLst xmlns:p="http://schemas.openxmlformats.org/presentationml/2006/main">
  <p:tag name="KSO_WM_DIAGRAM_VIRTUALLY_FRAME" val="{&quot;height&quot;:370.28740157480314,&quot;left&quot;:1.7,&quot;top&quot;:129.91259842519685,&quot;width&quot;:724.6}"/>
</p:tagLst>
</file>

<file path=ppt/tags/tag140.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41.xml><?xml version="1.0" encoding="utf-8"?>
<p:tagLst xmlns:p="http://schemas.openxmlformats.org/presentationml/2006/main">
  <p:tag name="KSO_WM_DIAGRAM_VIRTUALLY_FRAME" val="{&quot;height&quot;:367.95480314960633,&quot;left&quot;:14.839370078740156,&quot;top&quot;:119.1951968503937,&quot;width&quot;:686.297874015748}"/>
</p:tagLst>
</file>

<file path=ppt/tags/tag142.xml><?xml version="1.0" encoding="utf-8"?>
<p:tagLst xmlns:p="http://schemas.openxmlformats.org/presentationml/2006/main">
  <p:tag name="KSO_WM_DIAGRAM_VIRTUALLY_FRAME" val="{&quot;height&quot;:294.68244094488193,&quot;left&quot;:228.7414960629921,&quot;top&quot;:153.94023622047243,&quot;width&quot;:453.1970078740158}"/>
</p:tagLst>
</file>

<file path=ppt/tags/tag143.xml><?xml version="1.0" encoding="utf-8"?>
<p:tagLst xmlns:p="http://schemas.openxmlformats.org/presentationml/2006/main">
  <p:tag name="KSO_WM_DIAGRAM_VIRTUALLY_FRAME" val="{&quot;height&quot;:294.68244094488193,&quot;left&quot;:228.7414960629921,&quot;top&quot;:153.94023622047243,&quot;width&quot;:453.1970078740158}"/>
</p:tagLst>
</file>

<file path=ppt/tags/tag144.xml><?xml version="1.0" encoding="utf-8"?>
<p:tagLst xmlns:p="http://schemas.openxmlformats.org/presentationml/2006/main">
  <p:tag name="KSO_WM_DIAGRAM_VIRTUALLY_FRAME" val="{&quot;height&quot;:294.68244094488193,&quot;left&quot;:228.7414960629921,&quot;top&quot;:153.94023622047243,&quot;width&quot;:453.1970078740158}"/>
</p:tagLst>
</file>

<file path=ppt/tags/tag145.xml><?xml version="1.0" encoding="utf-8"?>
<p:tagLst xmlns:p="http://schemas.openxmlformats.org/presentationml/2006/main">
  <p:tag name="KSO_WM_DIAGRAM_VIRTUALLY_FRAME" val="{&quot;height&quot;:294.68244094488193,&quot;left&quot;:228.7414960629921,&quot;top&quot;:153.94023622047243,&quot;width&quot;:453.1970078740158}"/>
</p:tagLst>
</file>

<file path=ppt/tags/tag146.xml><?xml version="1.0" encoding="utf-8"?>
<p:tagLst xmlns:p="http://schemas.openxmlformats.org/presentationml/2006/main">
  <p:tag name="KSO_WM_DIAGRAM_VIRTUALLY_FRAME" val="{&quot;height&quot;:294.68244094488193,&quot;left&quot;:228.7414960629921,&quot;top&quot;:153.94023622047243,&quot;width&quot;:453.1970078740158}"/>
</p:tagLst>
</file>

<file path=ppt/tags/tag147.xml><?xml version="1.0" encoding="utf-8"?>
<p:tagLst xmlns:p="http://schemas.openxmlformats.org/presentationml/2006/main">
  <p:tag name="KSO_WM_DIAGRAM_VIRTUALLY_FRAME" val="{&quot;height&quot;:294.68244094488193,&quot;left&quot;:228.7414960629921,&quot;top&quot;:153.94023622047243,&quot;width&quot;:453.1970078740158}"/>
</p:tagLst>
</file>

<file path=ppt/tags/tag148.xml><?xml version="1.0" encoding="utf-8"?>
<p:tagLst xmlns:p="http://schemas.openxmlformats.org/presentationml/2006/main">
  <p:tag name="KSO_WM_DIAGRAM_VIRTUALLY_FRAME" val="{&quot;height&quot;:294.68244094488193,&quot;left&quot;:228.7414960629921,&quot;top&quot;:153.94023622047243,&quot;width&quot;:453.1970078740158}"/>
</p:tagLst>
</file>

<file path=ppt/tags/tag149.xml><?xml version="1.0" encoding="utf-8"?>
<p:tagLst xmlns:p="http://schemas.openxmlformats.org/presentationml/2006/main">
  <p:tag name="KSO_WM_DIAGRAM_VIRTUALLY_FRAME" val="{&quot;height&quot;:294.68244094488193,&quot;left&quot;:228.7414960629921,&quot;top&quot;:153.94023622047243,&quot;width&quot;:453.1970078740158}"/>
</p:tagLst>
</file>

<file path=ppt/tags/tag15.xml><?xml version="1.0" encoding="utf-8"?>
<p:tagLst xmlns:p="http://schemas.openxmlformats.org/presentationml/2006/main">
  <p:tag name="KSO_WM_DIAGRAM_VIRTUALLY_FRAME" val="{&quot;height&quot;:370.28740157480314,&quot;left&quot;:1.7,&quot;top&quot;:129.91259842519685,&quot;width&quot;:724.6}"/>
</p:tagLst>
</file>

<file path=ppt/tags/tag150.xml><?xml version="1.0" encoding="utf-8"?>
<p:tagLst xmlns:p="http://schemas.openxmlformats.org/presentationml/2006/main">
  <p:tag name="KSO_WM_DIAGRAM_VIRTUALLY_FRAME" val="{&quot;height&quot;:294.68244094488193,&quot;left&quot;:228.7414960629921,&quot;top&quot;:153.94023622047243,&quot;width&quot;:453.1970078740158}"/>
</p:tagLst>
</file>

<file path=ppt/tags/tag151.xml><?xml version="1.0" encoding="utf-8"?>
<p:tagLst xmlns:p="http://schemas.openxmlformats.org/presentationml/2006/main">
  <p:tag name="KSO_WM_DIAGRAM_VIRTUALLY_FRAME" val="{&quot;height&quot;:294.68244094488193,&quot;left&quot;:228.7414960629921,&quot;top&quot;:153.94023622047243,&quot;width&quot;:453.1970078740158}"/>
</p:tagLst>
</file>

<file path=ppt/tags/tag152.xml><?xml version="1.0" encoding="utf-8"?>
<p:tagLst xmlns:p="http://schemas.openxmlformats.org/presentationml/2006/main">
  <p:tag name="KSO_WM_DIAGRAM_VIRTUALLY_FRAME" val="{&quot;height&quot;:294.68244094488193,&quot;left&quot;:228.7414960629921,&quot;top&quot;:153.94023622047243,&quot;width&quot;:453.1970078740158}"/>
</p:tagLst>
</file>

<file path=ppt/tags/tag153.xml><?xml version="1.0" encoding="utf-8"?>
<p:tagLst xmlns:p="http://schemas.openxmlformats.org/presentationml/2006/main">
  <p:tag name="KSO_WM_DIAGRAM_VIRTUALLY_FRAME" val="{&quot;height&quot;:294.68244094488193,&quot;left&quot;:228.7414960629921,&quot;top&quot;:153.94023622047243,&quot;width&quot;:453.1970078740158}"/>
</p:tagLst>
</file>

<file path=ppt/tags/tag154.xml><?xml version="1.0" encoding="utf-8"?>
<p:tagLst xmlns:p="http://schemas.openxmlformats.org/presentationml/2006/main">
  <p:tag name="KSO_WM_DIAGRAM_VIRTUALLY_FRAME" val="{&quot;height&quot;:322.00338582677165,&quot;left&quot;:8.49992125984252,&quot;top&quot;:128.49661417322835,&quot;width&quot;:414.85007874015747}"/>
</p:tagLst>
</file>

<file path=ppt/tags/tag155.xml><?xml version="1.0" encoding="utf-8"?>
<p:tagLst xmlns:p="http://schemas.openxmlformats.org/presentationml/2006/main">
  <p:tag name="KSO_WM_DIAGRAM_VIRTUALLY_FRAME" val="{&quot;height&quot;:322.00338582677165,&quot;left&quot;:8.49992125984252,&quot;top&quot;:128.49661417322835,&quot;width&quot;:414.85007874015747}"/>
</p:tagLst>
</file>

<file path=ppt/tags/tag156.xml><?xml version="1.0" encoding="utf-8"?>
<p:tagLst xmlns:p="http://schemas.openxmlformats.org/presentationml/2006/main">
  <p:tag name="KSO_WM_DIAGRAM_VIRTUALLY_FRAME" val="{&quot;height&quot;:322.00338582677165,&quot;left&quot;:8.49992125984252,&quot;top&quot;:128.49661417322835,&quot;width&quot;:414.85007874015747}"/>
</p:tagLst>
</file>

<file path=ppt/tags/tag157.xml><?xml version="1.0" encoding="utf-8"?>
<p:tagLst xmlns:p="http://schemas.openxmlformats.org/presentationml/2006/main">
  <p:tag name="KSO_WM_DIAGRAM_VIRTUALLY_FRAME" val="{&quot;height&quot;:322.00338582677165,&quot;left&quot;:8.49992125984252,&quot;top&quot;:128.49661417322835,&quot;width&quot;:414.85007874015747}"/>
</p:tagLst>
</file>

<file path=ppt/tags/tag158.xml><?xml version="1.0" encoding="utf-8"?>
<p:tagLst xmlns:p="http://schemas.openxmlformats.org/presentationml/2006/main">
  <p:tag name="KSO_WM_DIAGRAM_VIRTUALLY_FRAME" val="{&quot;height&quot;:322.00338582677165,&quot;left&quot;:8.49992125984252,&quot;top&quot;:128.49661417322835,&quot;width&quot;:414.85007874015747}"/>
</p:tagLst>
</file>

<file path=ppt/tags/tag159.xml><?xml version="1.0" encoding="utf-8"?>
<p:tagLst xmlns:p="http://schemas.openxmlformats.org/presentationml/2006/main">
  <p:tag name="KSO_WM_DIAGRAM_VIRTUALLY_FRAME" val="{&quot;height&quot;:322.00338582677165,&quot;left&quot;:8.49992125984252,&quot;top&quot;:128.49661417322835,&quot;width&quot;:414.85007874015747}"/>
</p:tagLst>
</file>

<file path=ppt/tags/tag16.xml><?xml version="1.0" encoding="utf-8"?>
<p:tagLst xmlns:p="http://schemas.openxmlformats.org/presentationml/2006/main">
  <p:tag name="KSO_WM_DIAGRAM_VIRTUALLY_FRAME" val="{&quot;height&quot;:370.28740157480314,&quot;left&quot;:1.7,&quot;top&quot;:129.91259842519685,&quot;width&quot;:724.6}"/>
</p:tagLst>
</file>

<file path=ppt/tags/tag160.xml><?xml version="1.0" encoding="utf-8"?>
<p:tagLst xmlns:p="http://schemas.openxmlformats.org/presentationml/2006/main">
  <p:tag name="KSO_WM_DIAGRAM_VIRTUALLY_FRAME" val="{&quot;height&quot;:254.3722047244095,&quot;left&quot;:30.615511811023623,&quot;top&quot;:167.1867716535433,&quot;width&quot;:652.4364566929133}"/>
</p:tagLst>
</file>

<file path=ppt/tags/tag161.xml><?xml version="1.0" encoding="utf-8"?>
<p:tagLst xmlns:p="http://schemas.openxmlformats.org/presentationml/2006/main">
  <p:tag name="KSO_WM_DIAGRAM_VIRTUALLY_FRAME" val="{&quot;height&quot;:254.3722047244095,&quot;left&quot;:30.615511811023623,&quot;top&quot;:167.1867716535433,&quot;width&quot;:652.4364566929133}"/>
</p:tagLst>
</file>

<file path=ppt/tags/tag162.xml><?xml version="1.0" encoding="utf-8"?>
<p:tagLst xmlns:p="http://schemas.openxmlformats.org/presentationml/2006/main">
  <p:tag name="KSO_WM_DIAGRAM_VIRTUALLY_FRAME" val="{&quot;height&quot;:254.3722047244095,&quot;left&quot;:30.615511811023623,&quot;top&quot;:167.1867716535433,&quot;width&quot;:652.4364566929133}"/>
</p:tagLst>
</file>

<file path=ppt/tags/tag163.xml><?xml version="1.0" encoding="utf-8"?>
<p:tagLst xmlns:p="http://schemas.openxmlformats.org/presentationml/2006/main">
  <p:tag name="KSO_WM_DIAGRAM_VIRTUALLY_FRAME" val="{&quot;height&quot;:254.3722047244095,&quot;left&quot;:30.615511811023623,&quot;top&quot;:167.1867716535433,&quot;width&quot;:652.4364566929133}"/>
</p:tagLst>
</file>

<file path=ppt/tags/tag164.xml><?xml version="1.0" encoding="utf-8"?>
<p:tagLst xmlns:p="http://schemas.openxmlformats.org/presentationml/2006/main">
  <p:tag name="KSO_WM_DIAGRAM_VIRTUALLY_FRAME" val="{&quot;height&quot;:254.3722047244095,&quot;left&quot;:30.615511811023623,&quot;top&quot;:167.1867716535433,&quot;width&quot;:652.4364566929133}"/>
</p:tagLst>
</file>

<file path=ppt/tags/tag165.xml><?xml version="1.0" encoding="utf-8"?>
<p:tagLst xmlns:p="http://schemas.openxmlformats.org/presentationml/2006/main">
  <p:tag name="KSO_WM_DIAGRAM_VIRTUALLY_FRAME" val="{&quot;height&quot;:254.3722047244095,&quot;left&quot;:30.615511811023623,&quot;top&quot;:167.1867716535433,&quot;width&quot;:652.4364566929133}"/>
</p:tagLst>
</file>

<file path=ppt/tags/tag166.xml><?xml version="1.0" encoding="utf-8"?>
<p:tagLst xmlns:p="http://schemas.openxmlformats.org/presentationml/2006/main">
  <p:tag name="KSO_WM_DIAGRAM_VIRTUALLY_FRAME" val="{&quot;height&quot;:254.3722047244095,&quot;left&quot;:30.615511811023623,&quot;top&quot;:167.1867716535433,&quot;width&quot;:652.4364566929133}"/>
</p:tagLst>
</file>

<file path=ppt/tags/tag167.xml><?xml version="1.0" encoding="utf-8"?>
<p:tagLst xmlns:p="http://schemas.openxmlformats.org/presentationml/2006/main">
  <p:tag name="KSO_WM_DIAGRAM_VIRTUALLY_FRAME" val="{&quot;height&quot;:254.3722047244095,&quot;left&quot;:30.615511811023623,&quot;top&quot;:167.1867716535433,&quot;width&quot;:652.4364566929133}"/>
</p:tagLst>
</file>

<file path=ppt/tags/tag168.xml><?xml version="1.0" encoding="utf-8"?>
<p:tagLst xmlns:p="http://schemas.openxmlformats.org/presentationml/2006/main">
  <p:tag name="KSO_WM_DIAGRAM_VIRTUALLY_FRAME" val="{&quot;height&quot;:254.3722047244095,&quot;left&quot;:30.615511811023623,&quot;top&quot;:167.1867716535433,&quot;width&quot;:652.4364566929133}"/>
</p:tagLst>
</file>

<file path=ppt/tags/tag169.xml><?xml version="1.0" encoding="utf-8"?>
<p:tagLst xmlns:p="http://schemas.openxmlformats.org/presentationml/2006/main">
  <p:tag name="KSO_WM_DIAGRAM_VIRTUALLY_FRAME" val="{&quot;height&quot;:309.1623622047244,&quot;left&quot;:352.4412598425197,&quot;top&quot;:123.88244094488189,&quot;width&quot;:299.07921259842516}"/>
</p:tagLst>
</file>

<file path=ppt/tags/tag17.xml><?xml version="1.0" encoding="utf-8"?>
<p:tagLst xmlns:p="http://schemas.openxmlformats.org/presentationml/2006/main">
  <p:tag name="KSO_WM_DIAGRAM_VIRTUALLY_FRAME" val="{&quot;height&quot;:370.28740157480314,&quot;left&quot;:1.7,&quot;top&quot;:129.91259842519685,&quot;width&quot;:724.6}"/>
</p:tagLst>
</file>

<file path=ppt/tags/tag170.xml><?xml version="1.0" encoding="utf-8"?>
<p:tagLst xmlns:p="http://schemas.openxmlformats.org/presentationml/2006/main">
  <p:tag name="KSO_WM_DIAGRAM_VIRTUALLY_FRAME" val="{&quot;height&quot;:309.1623622047244,&quot;left&quot;:352.4412598425197,&quot;top&quot;:123.88244094488189,&quot;width&quot;:299.07921259842516}"/>
</p:tagLst>
</file>

<file path=ppt/tags/tag171.xml><?xml version="1.0" encoding="utf-8"?>
<p:tagLst xmlns:p="http://schemas.openxmlformats.org/presentationml/2006/main">
  <p:tag name="KSO_WM_DIAGRAM_VIRTUALLY_FRAME" val="{&quot;height&quot;:309.1623622047244,&quot;left&quot;:352.4412598425197,&quot;top&quot;:123.88244094488189,&quot;width&quot;:299.07921259842516}"/>
</p:tagLst>
</file>

<file path=ppt/tags/tag172.xml><?xml version="1.0" encoding="utf-8"?>
<p:tagLst xmlns:p="http://schemas.openxmlformats.org/presentationml/2006/main">
  <p:tag name="KSO_WM_DIAGRAM_VIRTUALLY_FRAME" val="{&quot;height&quot;:309.1623622047244,&quot;left&quot;:352.4412598425197,&quot;top&quot;:123.88244094488189,&quot;width&quot;:299.07921259842516}"/>
</p:tagLst>
</file>

<file path=ppt/tags/tag173.xml><?xml version="1.0" encoding="utf-8"?>
<p:tagLst xmlns:p="http://schemas.openxmlformats.org/presentationml/2006/main">
  <p:tag name="KSO_WM_DIAGRAM_VIRTUALLY_FRAME" val="{&quot;height&quot;:309.1623622047244,&quot;left&quot;:352.4412598425197,&quot;top&quot;:123.88244094488189,&quot;width&quot;:299.07921259842516}"/>
</p:tagLst>
</file>

<file path=ppt/tags/tag174.xml><?xml version="1.0" encoding="utf-8"?>
<p:tagLst xmlns:p="http://schemas.openxmlformats.org/presentationml/2006/main">
  <p:tag name="KSO_WM_DIAGRAM_VIRTUALLY_FRAME" val="{&quot;height&quot;:309.1623622047244,&quot;left&quot;:352.4412598425197,&quot;top&quot;:123.88244094488189,&quot;width&quot;:299.07921259842516}"/>
</p:tagLst>
</file>

<file path=ppt/tags/tag175.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76.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77.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78.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79.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8.xml><?xml version="1.0" encoding="utf-8"?>
<p:tagLst xmlns:p="http://schemas.openxmlformats.org/presentationml/2006/main">
  <p:tag name="KSO_WM_DIAGRAM_VIRTUALLY_FRAME" val="{&quot;height&quot;:370.28740157480314,&quot;left&quot;:1.7,&quot;top&quot;:129.91259842519685,&quot;width&quot;:724.6}"/>
</p:tagLst>
</file>

<file path=ppt/tags/tag180.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81.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82.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83.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84.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85.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86.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87.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88.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89.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9.xml><?xml version="1.0" encoding="utf-8"?>
<p:tagLst xmlns:p="http://schemas.openxmlformats.org/presentationml/2006/main">
  <p:tag name="KSO_WM_DIAGRAM_VIRTUALLY_FRAME" val="{&quot;height&quot;:370.28740157480314,&quot;left&quot;:1.7,&quot;top&quot;:129.91259842519685,&quot;width&quot;:724.6}"/>
</p:tagLst>
</file>

<file path=ppt/tags/tag190.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91.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92.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93.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94.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95.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96.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97.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98.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199.xml><?xml version="1.0" encoding="utf-8"?>
<p:tagLst xmlns:p="http://schemas.openxmlformats.org/presentationml/2006/main">
  <p:tag name="KSO_WM_DIAGRAM_VIRTUALLY_FRAME" val="{&quot;height&quot;:305.0123622047244,&quot;left&quot;:33.92314960629922,&quot;top&quot;:142.67464566929135,&quot;width&quot;:663.2268503937008}"/>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KSO_WM_DIAGRAM_VIRTUALLY_FRAME" val="{&quot;height&quot;:370.28740157480314,&quot;left&quot;:1.7,&quot;top&quot;:129.91259842519685,&quot;width&quot;:724.6}"/>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DIAGRAM_VIRTUALLY_FRAME" val="{&quot;height&quot;:290.6011811023622,&quot;left&quot;:32.02188976377953,&quot;top&quot;:148.44425196850392,&quot;width&quot;:334.34118110236216}"/>
</p:tagLst>
</file>

<file path=ppt/tags/tag202.xml><?xml version="1.0" encoding="utf-8"?>
<p:tagLst xmlns:p="http://schemas.openxmlformats.org/presentationml/2006/main">
  <p:tag name="KSO_WM_DIAGRAM_VIRTUALLY_FRAME" val="{&quot;height&quot;:290.6011811023622,&quot;left&quot;:32.02188976377953,&quot;top&quot;:148.44425196850392,&quot;width&quot;:334.34118110236216}"/>
</p:tagLst>
</file>

<file path=ppt/tags/tag203.xml><?xml version="1.0" encoding="utf-8"?>
<p:tagLst xmlns:p="http://schemas.openxmlformats.org/presentationml/2006/main">
  <p:tag name="KSO_WM_DIAGRAM_VIRTUALLY_FRAME" val="{&quot;height&quot;:290.6011811023622,&quot;left&quot;:32.02188976377953,&quot;top&quot;:148.44425196850392,&quot;width&quot;:334.34118110236216}"/>
</p:tagLst>
</file>

<file path=ppt/tags/tag204.xml><?xml version="1.0" encoding="utf-8"?>
<p:tagLst xmlns:p="http://schemas.openxmlformats.org/presentationml/2006/main">
  <p:tag name="KSO_WM_DIAGRAM_VIRTUALLY_FRAME" val="{&quot;height&quot;:290.6011811023622,&quot;left&quot;:32.02188976377953,&quot;top&quot;:148.44425196850392,&quot;width&quot;:334.34118110236216}"/>
</p:tagLst>
</file>

<file path=ppt/tags/tag205.xml><?xml version="1.0" encoding="utf-8"?>
<p:tagLst xmlns:p="http://schemas.openxmlformats.org/presentationml/2006/main">
  <p:tag name="KSO_WM_DIAGRAM_VIRTUALLY_FRAME" val="{&quot;height&quot;:290.6011811023622,&quot;left&quot;:32.02188976377953,&quot;top&quot;:148.44425196850392,&quot;width&quot;:334.34118110236216}"/>
</p:tagLst>
</file>

<file path=ppt/tags/tag206.xml><?xml version="1.0" encoding="utf-8"?>
<p:tagLst xmlns:p="http://schemas.openxmlformats.org/presentationml/2006/main">
  <p:tag name="KSO_WM_DIAGRAM_VIRTUALLY_FRAME" val="{&quot;height&quot;:290.6011811023622,&quot;left&quot;:32.02188976377953,&quot;top&quot;:148.44425196850392,&quot;width&quot;:334.34118110236216}"/>
</p:tagLst>
</file>

<file path=ppt/tags/tag207.xml><?xml version="1.0" encoding="utf-8"?>
<p:tagLst xmlns:p="http://schemas.openxmlformats.org/presentationml/2006/main">
  <p:tag name="KSO_WM_DIAGRAM_VIRTUALLY_FRAME" val="{&quot;height&quot;:290.6011811023622,&quot;left&quot;:32.02188976377953,&quot;top&quot;:148.44425196850392,&quot;width&quot;:334.34118110236216}"/>
</p:tagLst>
</file>

<file path=ppt/tags/tag208.xml><?xml version="1.0" encoding="utf-8"?>
<p:tagLst xmlns:p="http://schemas.openxmlformats.org/presentationml/2006/main">
  <p:tag name="KSO_WM_DIAGRAM_VIRTUALLY_FRAME" val="{&quot;height&quot;:290.6011811023622,&quot;left&quot;:32.02188976377953,&quot;top&quot;:148.44425196850392,&quot;width&quot;:334.34118110236216}"/>
</p:tagLst>
</file>

<file path=ppt/tags/tag209.xml><?xml version="1.0" encoding="utf-8"?>
<p:tagLst xmlns:p="http://schemas.openxmlformats.org/presentationml/2006/main">
  <p:tag name="KSO_WM_DIAGRAM_VIRTUALLY_FRAME" val="{&quot;height&quot;:290.6011811023622,&quot;left&quot;:32.02188976377953,&quot;top&quot;:148.44425196850392,&quot;width&quot;:334.34118110236216}"/>
</p:tagLst>
</file>

<file path=ppt/tags/tag21.xml><?xml version="1.0" encoding="utf-8"?>
<p:tagLst xmlns:p="http://schemas.openxmlformats.org/presentationml/2006/main">
  <p:tag name="KSO_WM_DIAGRAM_VIRTUALLY_FRAME" val="{&quot;height&quot;:370.28740157480314,&quot;left&quot;:1.7,&quot;top&quot;:129.91259842519685,&quot;width&quot;:724.6}"/>
</p:tagLst>
</file>

<file path=ppt/tags/tag210.xml><?xml version="1.0" encoding="utf-8"?>
<p:tagLst xmlns:p="http://schemas.openxmlformats.org/presentationml/2006/main">
  <p:tag name="KSO_WM_DIAGRAM_VIRTUALLY_FRAME" val="{&quot;height&quot;:290.6011811023622,&quot;left&quot;:32.02188976377953,&quot;top&quot;:148.44425196850392,&quot;width&quot;:334.34118110236216}"/>
</p:tagLst>
</file>

<file path=ppt/tags/tag211.xml><?xml version="1.0" encoding="utf-8"?>
<p:tagLst xmlns:p="http://schemas.openxmlformats.org/presentationml/2006/main">
  <p:tag name="KSO_WM_DIAGRAM_VIRTUALLY_FRAME" val="{&quot;height&quot;:290.6011811023622,&quot;left&quot;:32.02188976377953,&quot;top&quot;:148.44425196850392,&quot;width&quot;:334.34118110236216}"/>
</p:tagLst>
</file>

<file path=ppt/tags/tag212.xml><?xml version="1.0" encoding="utf-8"?>
<p:tagLst xmlns:p="http://schemas.openxmlformats.org/presentationml/2006/main">
  <p:tag name="KSO_WM_DIAGRAM_VIRTUALLY_FRAME" val="{&quot;height&quot;:290.6011811023622,&quot;left&quot;:32.02188976377953,&quot;top&quot;:148.44425196850392,&quot;width&quot;:334.34118110236216}"/>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DIAGRAM_VIRTUALLY_FRAME" val="{&quot;height&quot;:294.8112598425197,&quot;left&quot;:51.94905511811023,&quot;top&quot;:148.5,&quot;width&quot;:614.6134645669291}"/>
</p:tagLst>
</file>

<file path=ppt/tags/tag216.xml><?xml version="1.0" encoding="utf-8"?>
<p:tagLst xmlns:p="http://schemas.openxmlformats.org/presentationml/2006/main">
  <p:tag name="KSO_WM_DIAGRAM_VIRTUALLY_FRAME" val="{&quot;height&quot;:294.8112598425197,&quot;left&quot;:51.94905511811023,&quot;top&quot;:148.5,&quot;width&quot;:614.6134645669291}"/>
</p:tagLst>
</file>

<file path=ppt/tags/tag217.xml><?xml version="1.0" encoding="utf-8"?>
<p:tagLst xmlns:p="http://schemas.openxmlformats.org/presentationml/2006/main">
  <p:tag name="KSO_WM_DIAGRAM_VIRTUALLY_FRAME" val="{&quot;height&quot;:294.8112598425197,&quot;left&quot;:51.94905511811023,&quot;top&quot;:148.5,&quot;width&quot;:614.6134645669291}"/>
</p:tagLst>
</file>

<file path=ppt/tags/tag218.xml><?xml version="1.0" encoding="utf-8"?>
<p:tagLst xmlns:p="http://schemas.openxmlformats.org/presentationml/2006/main">
  <p:tag name="KSO_WM_DIAGRAM_VIRTUALLY_FRAME" val="{&quot;height&quot;:294.8112598425197,&quot;left&quot;:51.94905511811023,&quot;top&quot;:148.5,&quot;width&quot;:614.6134645669291}"/>
</p:tagLst>
</file>

<file path=ppt/tags/tag219.xml><?xml version="1.0" encoding="utf-8"?>
<p:tagLst xmlns:p="http://schemas.openxmlformats.org/presentationml/2006/main">
  <p:tag name="KSO_WM_DIAGRAM_VIRTUALLY_FRAME" val="{&quot;height&quot;:294.8112598425197,&quot;left&quot;:51.94905511811023,&quot;top&quot;:148.5,&quot;width&quot;:614.6134645669291}"/>
</p:tagLst>
</file>

<file path=ppt/tags/tag22.xml><?xml version="1.0" encoding="utf-8"?>
<p:tagLst xmlns:p="http://schemas.openxmlformats.org/presentationml/2006/main">
  <p:tag name="KSO_WM_DIAGRAM_VIRTUALLY_FRAME" val="{&quot;height&quot;:370.28740157480314,&quot;left&quot;:1.7,&quot;top&quot;:129.91259842519685,&quot;width&quot;:724.6}"/>
</p:tagLst>
</file>

<file path=ppt/tags/tag220.xml><?xml version="1.0" encoding="utf-8"?>
<p:tagLst xmlns:p="http://schemas.openxmlformats.org/presentationml/2006/main">
  <p:tag name="KSO_WM_DIAGRAM_VIRTUALLY_FRAME" val="{&quot;height&quot;:294.8112598425197,&quot;left&quot;:51.94905511811023,&quot;top&quot;:148.5,&quot;width&quot;:614.6134645669291}"/>
</p:tagLst>
</file>

<file path=ppt/tags/tag221.xml><?xml version="1.0" encoding="utf-8"?>
<p:tagLst xmlns:p="http://schemas.openxmlformats.org/presentationml/2006/main">
  <p:tag name="KSO_WM_DIAGRAM_VIRTUALLY_FRAME" val="{&quot;height&quot;:294.8112598425197,&quot;left&quot;:51.94905511811023,&quot;top&quot;:148.5,&quot;width&quot;:614.6134645669291}"/>
</p:tagLst>
</file>

<file path=ppt/tags/tag222.xml><?xml version="1.0" encoding="utf-8"?>
<p:tagLst xmlns:p="http://schemas.openxmlformats.org/presentationml/2006/main">
  <p:tag name="KSO_WM_DIAGRAM_VIRTUALLY_FRAME" val="{&quot;height&quot;:294.8112598425197,&quot;left&quot;:51.94905511811023,&quot;top&quot;:148.5,&quot;width&quot;:614.6134645669291}"/>
</p:tagLst>
</file>

<file path=ppt/tags/tag223.xml><?xml version="1.0" encoding="utf-8"?>
<p:tagLst xmlns:p="http://schemas.openxmlformats.org/presentationml/2006/main">
  <p:tag name="KSO_WM_BEAUTIFY_FLAG" val=""/>
</p:tagLst>
</file>

<file path=ppt/tags/tag224.xml><?xml version="1.0" encoding="utf-8"?>
<p:tagLst xmlns:p="http://schemas.openxmlformats.org/presentationml/2006/main">
  <p:tag name="KSO_WM_BEAUTIFY_FLAG" val=""/>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i*1_2_3"/>
  <p:tag name="KSO_WM_TEMPLATE_CATEGORY" val="diagram"/>
  <p:tag name="KSO_WM_TEMPLATE_INDEX" val="20233199"/>
  <p:tag name="KSO_WM_UNIT_LAYERLEVEL" val="1_1_1"/>
  <p:tag name="KSO_WM_TAG_VERSION" val="3.0"/>
  <p:tag name="KSO_WM_UNIT_TYPE" val="m_h_i"/>
  <p:tag name="KSO_WM_UNIT_INDEX" val="1_2_3"/>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3"/>
  <p:tag name="KSO_WM_DIAGRAM_USE_COLOR_VALUE" val="{&quot;color_scheme&quot;:1,&quot;color_type&quot;:1,&quot;theme_color_indexes&quot;:[5,6,5,6,5,6]}"/>
</p:tagLst>
</file>

<file path=ppt/tags/tag22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1_1"/>
  <p:tag name="KSO_WM_UNIT_ID" val="diagram20233199_4*m_h_f*1_1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输入项正文，文字是思想的提炼，请言简意赅的阐述观点。单击此处输入项正文，文字是思想的提炼，请尽量言简意赅的阐述观点单击此处输入项正文。"/>
  <p:tag name="KSO_WM_UNIT_TEXT_FILL_FORE_SCHEMECOLOR_INDEX" val="1"/>
  <p:tag name="KSO_WM_UNIT_TEXT_FILL_TYPE" val="1"/>
  <p:tag name="KSO_WM_DIAGRAM_USE_COLOR_VALUE" val="{&quot;color_scheme&quot;:1,&quot;color_type&quot;:1,&quot;theme_color_indexes&quot;:[5,6,5,6,5,6]}"/>
</p:tagLst>
</file>

<file path=ppt/tags/tag22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1_1"/>
  <p:tag name="KSO_WM_UNIT_ID" val="diagram20233199_4*m_h_a*1_1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i*1_1_2"/>
  <p:tag name="KSO_WM_TEMPLATE_CATEGORY" val="diagram"/>
  <p:tag name="KSO_WM_TEMPLATE_INDEX" val="20233199"/>
  <p:tag name="KSO_WM_UNIT_LAYERLEVEL" val="1_1_1"/>
  <p:tag name="KSO_WM_TAG_VERSION" val="3.0"/>
  <p:tag name="KSO_WM_UNIT_TYPE" val="m_h_i"/>
  <p:tag name="KSO_WM_UNIT_INDEX" val="1_1_2"/>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DIAGRAM_USE_COLOR_VALUE" val="{&quot;color_scheme&quot;:1,&quot;color_type&quot;:1,&quot;theme_color_indexes&quot;:[5,6,5,6,5,6]}"/>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i*1_1_1"/>
  <p:tag name="KSO_WM_TEMPLATE_CATEGORY" val="diagram"/>
  <p:tag name="KSO_WM_TEMPLATE_INDEX" val="20233199"/>
  <p:tag name="KSO_WM_UNIT_LAYERLEVEL" val="1_1_1"/>
  <p:tag name="KSO_WM_TAG_VERSION" val="3.0"/>
  <p:tag name="KSO_WM_UNIT_SUBTYPE" val="d"/>
  <p:tag name="KSO_WM_UNIT_TYPE" val="m_h_i"/>
  <p:tag name="KSO_WM_UNIT_INDEX" val="1_1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UNIT_TEXT_FILL_FORE_SCHEMECOLOR_INDEX" val="1"/>
  <p:tag name="KSO_WM_UNIT_TEXT_FILL_TYPE" val="1"/>
  <p:tag name="KSO_WM_DIAGRAM_USE_COLOR_VALUE" val="{&quot;color_scheme&quot;:1,&quot;color_type&quot;:1,&quot;theme_color_indexes&quot;:[5,6,5,6,5,6]}"/>
</p:tagLst>
</file>

<file path=ppt/tags/tag23.xml><?xml version="1.0" encoding="utf-8"?>
<p:tagLst xmlns:p="http://schemas.openxmlformats.org/presentationml/2006/main">
  <p:tag name="KSO_WM_DIAGRAM_VIRTUALLY_FRAME" val="{&quot;height&quot;:370.28740157480314,&quot;left&quot;:1.7,&quot;top&quot;:129.91259842519685,&quot;width&quot;:724.6}"/>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x*1_1_1"/>
  <p:tag name="KSO_WM_TEMPLATE_CATEGORY" val="diagram"/>
  <p:tag name="KSO_WM_TEMPLATE_INDEX" val="20233199"/>
  <p:tag name="KSO_WM_UNIT_LAYERLEVEL" val="1_1_1"/>
  <p:tag name="KSO_WM_TAG_VERSION" val="3.0"/>
  <p:tag name="KSO_WM_UNIT_VALUE" val="93*98"/>
  <p:tag name="KSO_WM_UNIT_TYPE" val="m_h_x"/>
  <p:tag name="KSO_WM_UNIT_INDEX" val="1_1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 name="KSO_WM_DIAGRAM_USE_COLOR_VALUE" val="{&quot;color_scheme&quot;:1,&quot;color_type&quot;:1,&quot;theme_color_indexes&quot;:[5,6,5,6,5,6]}"/>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i*1_2_2"/>
  <p:tag name="KSO_WM_TEMPLATE_CATEGORY" val="diagram"/>
  <p:tag name="KSO_WM_TEMPLATE_INDEX" val="20233199"/>
  <p:tag name="KSO_WM_UNIT_LAYERLEVEL" val="1_1_1"/>
  <p:tag name="KSO_WM_TAG_VERSION" val="3.0"/>
  <p:tag name="KSO_WM_UNIT_TYPE" val="m_h_i"/>
  <p:tag name="KSO_WM_UNIT_INDEX" val="1_2_2"/>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DIAGRAM_USE_COLOR_VALUE" val="{&quot;color_scheme&quot;:1,&quot;color_type&quot;:1,&quot;theme_color_indexes&quot;:[5,6,5,6,5,6]}"/>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i*1_2_1"/>
  <p:tag name="KSO_WM_TEMPLATE_CATEGORY" val="diagram"/>
  <p:tag name="KSO_WM_TEMPLATE_INDEX" val="20233199"/>
  <p:tag name="KSO_WM_UNIT_LAYERLEVEL" val="1_1_1"/>
  <p:tag name="KSO_WM_TAG_VERSION" val="3.0"/>
  <p:tag name="KSO_WM_UNIT_SUBTYPE" val="d"/>
  <p:tag name="KSO_WM_UNIT_TYPE" val="m_h_i"/>
  <p:tag name="KSO_WM_UNIT_INDEX" val="1_2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UNIT_TEXT_FILL_FORE_SCHEMECOLOR_INDEX" val="1"/>
  <p:tag name="KSO_WM_UNIT_TEXT_FILL_TYPE" val="1"/>
  <p:tag name="KSO_WM_DIAGRAM_USE_COLOR_VALUE" val="{&quot;color_scheme&quot;:1,&quot;color_type&quot;:1,&quot;theme_color_indexes&quot;:[5,6,5,6,5,6]}"/>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i*1_3_2"/>
  <p:tag name="KSO_WM_TEMPLATE_CATEGORY" val="diagram"/>
  <p:tag name="KSO_WM_TEMPLATE_INDEX" val="20233199"/>
  <p:tag name="KSO_WM_UNIT_LAYERLEVEL" val="1_1_1"/>
  <p:tag name="KSO_WM_TAG_VERSION" val="3.0"/>
  <p:tag name="KSO_WM_UNIT_TYPE" val="m_h_i"/>
  <p:tag name="KSO_WM_UNIT_INDEX" val="1_3_2"/>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DIAGRAM_USE_COLOR_VALUE" val="{&quot;color_scheme&quot;:1,&quot;color_type&quot;:1,&quot;theme_color_indexes&quot;:[5,6,5,6,5,6]}"/>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x*1_3_1"/>
  <p:tag name="KSO_WM_TEMPLATE_CATEGORY" val="diagram"/>
  <p:tag name="KSO_WM_TEMPLATE_INDEX" val="20233199"/>
  <p:tag name="KSO_WM_UNIT_LAYERLEVEL" val="1_1_1"/>
  <p:tag name="KSO_WM_TAG_VERSION" val="3.0"/>
  <p:tag name="KSO_WM_UNIT_VALUE" val="94*108"/>
  <p:tag name="KSO_WM_UNIT_TYPE" val="m_h_x"/>
  <p:tag name="KSO_WM_UNIT_INDEX" val="1_3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 name="KSO_WM_DIAGRAM_USE_COLOR_VALUE" val="{&quot;color_scheme&quot;:1,&quot;color_type&quot;:1,&quot;theme_color_indexes&quot;:[5,6,5,6,5,6]}"/>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i*1_3_1"/>
  <p:tag name="KSO_WM_TEMPLATE_CATEGORY" val="diagram"/>
  <p:tag name="KSO_WM_TEMPLATE_INDEX" val="20233199"/>
  <p:tag name="KSO_WM_UNIT_LAYERLEVEL" val="1_1_1"/>
  <p:tag name="KSO_WM_TAG_VERSION" val="3.0"/>
  <p:tag name="KSO_WM_UNIT_SUBTYPE" val="d"/>
  <p:tag name="KSO_WM_UNIT_TYPE" val="m_h_i"/>
  <p:tag name="KSO_WM_UNIT_INDEX" val="1_3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UNIT_TEXT_FILL_FORE_SCHEMECOLOR_INDEX" val="1"/>
  <p:tag name="KSO_WM_UNIT_TEXT_FILL_TYPE" val="1"/>
  <p:tag name="KSO_WM_DIAGRAM_USE_COLOR_VALUE" val="{&quot;color_scheme&quot;:1,&quot;color_type&quot;:1,&quot;theme_color_indexes&quot;:[5,6,5,6,5,6]}"/>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x*1_4_1"/>
  <p:tag name="KSO_WM_TEMPLATE_CATEGORY" val="diagram"/>
  <p:tag name="KSO_WM_TEMPLATE_INDEX" val="20233199"/>
  <p:tag name="KSO_WM_UNIT_LAYERLEVEL" val="1_1_1"/>
  <p:tag name="KSO_WM_TAG_VERSION" val="3.0"/>
  <p:tag name="KSO_WM_UNIT_VALUE" val="97*97"/>
  <p:tag name="KSO_WM_UNIT_TYPE" val="m_h_x"/>
  <p:tag name="KSO_WM_UNIT_INDEX" val="1_4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 name="KSO_WM_DIAGRAM_USE_COLOR_VALUE" val="{&quot;color_scheme&quot;:1,&quot;color_type&quot;:1,&quot;theme_color_indexes&quot;:[5,6,5,6,5,6]}"/>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i*1_4_2"/>
  <p:tag name="KSO_WM_TEMPLATE_CATEGORY" val="diagram"/>
  <p:tag name="KSO_WM_TEMPLATE_INDEX" val="20233199"/>
  <p:tag name="KSO_WM_UNIT_LAYERLEVEL" val="1_1_1"/>
  <p:tag name="KSO_WM_TAG_VERSION" val="3.0"/>
  <p:tag name="KSO_WM_UNIT_TYPE" val="m_h_i"/>
  <p:tag name="KSO_WM_UNIT_INDEX" val="1_4_2"/>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DIAGRAM_USE_COLOR_VALUE" val="{&quot;color_scheme&quot;:1,&quot;color_type&quot;:1,&quot;theme_color_indexes&quot;:[5,6,5,6,5,6]}"/>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i*1_4_1"/>
  <p:tag name="KSO_WM_TEMPLATE_CATEGORY" val="diagram"/>
  <p:tag name="KSO_WM_TEMPLATE_INDEX" val="20233199"/>
  <p:tag name="KSO_WM_UNIT_LAYERLEVEL" val="1_1_1"/>
  <p:tag name="KSO_WM_TAG_VERSION" val="3.0"/>
  <p:tag name="KSO_WM_UNIT_SUBTYPE" val="d"/>
  <p:tag name="KSO_WM_UNIT_TYPE" val="m_h_i"/>
  <p:tag name="KSO_WM_UNIT_INDEX" val="1_4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UNIT_TEXT_FILL_FORE_SCHEMECOLOR_INDEX" val="1"/>
  <p:tag name="KSO_WM_UNIT_TEXT_FILL_TYPE" val="1"/>
  <p:tag name="KSO_WM_DIAGRAM_USE_COLOR_VALUE" val="{&quot;color_scheme&quot;:1,&quot;color_type&quot;:1,&quot;theme_color_indexes&quot;:[5,6,5,6,5,6]}"/>
</p:tagLst>
</file>

<file path=ppt/tags/tag23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5_1"/>
  <p:tag name="KSO_WM_UNIT_ID" val="diagram20233199_4*m_h_f*1_5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输入项正文，文字是思想的提炼，请言简意赅的阐述观点。单击此处输入项正文，文字是思想的提炼，请尽量言简意赅的阐述观点单击此处输入项正文。"/>
  <p:tag name="KSO_WM_UNIT_TEXT_FILL_FORE_SCHEMECOLOR_INDEX" val="1"/>
  <p:tag name="KSO_WM_UNIT_TEXT_FILL_TYPE" val="1"/>
  <p:tag name="KSO_WM_DIAGRAM_USE_COLOR_VALUE" val="{&quot;color_scheme&quot;:1,&quot;color_type&quot;:1,&quot;theme_color_indexes&quot;:[5,6,5,6,5,6]}"/>
</p:tagLst>
</file>

<file path=ppt/tags/tag24.xml><?xml version="1.0" encoding="utf-8"?>
<p:tagLst xmlns:p="http://schemas.openxmlformats.org/presentationml/2006/main">
  <p:tag name="KSO_WM_DIAGRAM_VIRTUALLY_FRAME" val="{&quot;height&quot;:370.28740157480314,&quot;left&quot;:1.7,&quot;top&quot;:129.91259842519685,&quot;width&quot;:724.6}"/>
</p:tagLst>
</file>

<file path=ppt/tags/tag24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4_1"/>
  <p:tag name="KSO_WM_UNIT_ID" val="diagram20233199_4*m_h_a*1_4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24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4_1"/>
  <p:tag name="KSO_WM_UNIT_ID" val="diagram20233199_4*m_h_f*1_4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输入项正文，文字是思想的提炼，请言简意赅的阐述观点。单击此处输入项正文，文字是思想的提炼，请尽量言简意赅的阐述观点。单击输入项正文。"/>
  <p:tag name="KSO_WM_UNIT_TEXT_FILL_FORE_SCHEMECOLOR_INDEX" val="1"/>
  <p:tag name="KSO_WM_UNIT_TEXT_FILL_TYPE" val="1"/>
  <p:tag name="KSO_WM_DIAGRAM_USE_COLOR_VALUE" val="{&quot;color_scheme&quot;:1,&quot;color_type&quot;:1,&quot;theme_color_indexes&quot;:[5,6,5,6,5,6]}"/>
</p:tagLst>
</file>

<file path=ppt/tags/tag24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3_1"/>
  <p:tag name="KSO_WM_UNIT_ID" val="diagram20233199_4*m_h_a*1_3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24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2_1"/>
  <p:tag name="KSO_WM_UNIT_ID" val="diagram20233199_4*m_h_f*1_2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输入项正文，文字是思想的提炼，请言简意赅的阐述观点。单击此处输入项正文，文字是思想的提炼，请尽量言简意赅的阐述观点。单击输入项正文。"/>
  <p:tag name="KSO_WM_UNIT_TEXT_FILL_FORE_SCHEMECOLOR_INDEX" val="1"/>
  <p:tag name="KSO_WM_UNIT_TEXT_FILL_TYPE" val="1"/>
  <p:tag name="KSO_WM_DIAGRAM_USE_COLOR_VALUE" val="{&quot;color_scheme&quot;:1,&quot;color_type&quot;:1,&quot;theme_color_indexes&quot;:[5,6,5,6,5,6]}"/>
</p:tagLst>
</file>

<file path=ppt/tags/tag24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2_1"/>
  <p:tag name="KSO_WM_UNIT_ID" val="diagram20233199_4*m_h_a*1_2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245.xml><?xml version="1.0" encoding="utf-8"?>
<p:tagLst xmlns:p="http://schemas.openxmlformats.org/presentationml/2006/main">
  <p:tag name="KSO_WM_UNIT_COMPATIBLE" val="0"/>
  <p:tag name="KSO_WM_UNIT_DIAGRAM_ISREFERUNIT" val="0"/>
  <p:tag name="KSO_WM_TEMPLATE_CATEGORY" val="diagram"/>
  <p:tag name="KSO_WM_UNIT_LAYERLEVEL" val="1_1_1"/>
  <p:tag name="KSO_WM_DIAGRAM_VERSION" val="3"/>
  <p:tag name="KSO_WM_DIAGRAM_COLOR_TEXT_CAN_REMOVE" val="n"/>
  <p:tag name="KSO_WM_DIAGRAM_MIN_ITEMCNT" val="2"/>
  <p:tag name="KSO_WM_UNIT_FILL_FORE_SCHEMECOLOR_INDEX" val="14"/>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NDEX" val="1_5_2"/>
  <p:tag name="KSO_WM_UNIT_FILL_FORE_SCHEMECOLOR_INDEX_BRIGHTNESS" val="0"/>
  <p:tag name="KSO_WM_UNIT_FILL_TYPE" val="1"/>
  <p:tag name="KSO_WM_DIAGRAM_VIRTUALLY_FRAME" val="{&quot;height&quot;:306.8577259402421,&quot;left&quot;:11.1,&quot;top&quot;:151.9461370298789,&quot;width&quot;:688.8}"/>
  <p:tag name="KSO_WM_DIAGRAM_MAX_ITEMCNT" val="5"/>
  <p:tag name="KSO_WM_DIAGRAM_COLOR_TRICK" val="1"/>
  <p:tag name="KSO_WM_DIAGRAM_GROUP_CODE" val="m1-1"/>
  <p:tag name="KSO_WM_UNIT_TYPE" val="m_h_i"/>
  <p:tag name="KSO_WM_TAG_VERSION" val="3.0"/>
  <p:tag name="KSO_WM_TEMPLATE_INDEX" val="20233199"/>
  <p:tag name="KSO_WM_UNIT_ID" val="diagram20233199_4*m_h_i*1_5_2"/>
  <p:tag name="KSO_WM_UNIT_DIAGRAM_ISNUMVISUAL" val="0"/>
  <p:tag name="KSO_WM_UNIT_HIGHLIGHT" val="0"/>
  <p:tag name="KSO_WM_BEAUTIFY_FLAG" val="#wm#"/>
  <p:tag name="KSO_WM_UNIT_LINE_FORE_SCHEMECOLOR_INDEX" val="13"/>
  <p:tag name="KSO_WM_DIAGRAM_USE_COLOR_VALUE" val="{&quot;color_scheme&quot;:1,&quot;color_type&quot;:1,&quot;theme_color_indexes&quot;:[5,6,5,6,5,6]}"/>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i*1_5_1"/>
  <p:tag name="KSO_WM_TEMPLATE_CATEGORY" val="diagram"/>
  <p:tag name="KSO_WM_TEMPLATE_INDEX" val="20233199"/>
  <p:tag name="KSO_WM_UNIT_LAYERLEVEL" val="1_1_1"/>
  <p:tag name="KSO_WM_TAG_VERSION" val="3.0"/>
  <p:tag name="KSO_WM_UNIT_SUBTYPE" val="d"/>
  <p:tag name="KSO_WM_UNIT_TYPE" val="m_h_i"/>
  <p:tag name="KSO_WM_UNIT_INDEX" val="1_5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BEAUTIFY_FLAG" val="#wm#"/>
  <p:tag name="KSO_WM_UNIT_LINE_FORE_SCHEMECOLOR_INDEX" val="13"/>
  <p:tag name="KSO_WM_UNIT_TEXT_FILL_FORE_SCHEMECOLOR_INDEX" val="1"/>
  <p:tag name="KSO_WM_UNIT_TEXT_FILL_TYPE" val="1"/>
  <p:tag name="KSO_WM_DIAGRAM_USE_COLOR_VALUE" val="{&quot;color_scheme&quot;:1,&quot;color_type&quot;:1,&quot;theme_color_indexes&quot;:[5,6,5,6,5,6]}"/>
</p:tagLst>
</file>

<file path=ppt/tags/tag24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3_1"/>
  <p:tag name="KSO_WM_UNIT_ID" val="diagram20233199_4*m_h_f*1_3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输入项正文，文字是思想的提炼，请言简意赅的阐述观点。单击此处输入项正文，文字是思想的提炼，请尽量言简意赅的阐述观点单击此处输入项正文。"/>
  <p:tag name="KSO_WM_UNIT_TEXT_FILL_FORE_SCHEMECOLOR_INDEX" val="1"/>
  <p:tag name="KSO_WM_UNIT_TEXT_FILL_TYPE" val="1"/>
  <p:tag name="KSO_WM_DIAGRAM_USE_COLOR_VALUE" val="{&quot;color_scheme&quot;:1,&quot;color_type&quot;:1,&quot;theme_color_indexes&quot;:[5,6,5,6,5,6]}"/>
</p:tagLst>
</file>

<file path=ppt/tags/tag24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5_1"/>
  <p:tag name="KSO_WM_UNIT_ID" val="diagram20233199_4*m_h_a*1_5_1"/>
  <p:tag name="KSO_WM_TEMPLATE_CATEGORY" val="diagram"/>
  <p:tag name="KSO_WM_TEMPLATE_INDEX" val="20233199"/>
  <p:tag name="KSO_WM_UNIT_LAYERLEVEL" val="1_1_1"/>
  <p:tag name="KSO_WM_TAG_VERSION" val="3.0"/>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x*1_5_1"/>
  <p:tag name="KSO_WM_TEMPLATE_CATEGORY" val="diagram"/>
  <p:tag name="KSO_WM_TEMPLATE_INDEX" val="20233199"/>
  <p:tag name="KSO_WM_UNIT_LAYERLEVEL" val="1_1_1"/>
  <p:tag name="KSO_WM_TAG_VERSION" val="3.0"/>
  <p:tag name="KSO_WM_UNIT_VALUE" val="98*98"/>
  <p:tag name="KSO_WM_UNIT_TYPE" val="m_h_x"/>
  <p:tag name="KSO_WM_UNIT_INDEX" val="1_5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BEAUTIFY_FLAG" val="#wm#"/>
  <p:tag name="KSO_WM_DIAGRAM_USE_COLOR_VALUE" val="{&quot;color_scheme&quot;:1,&quot;color_type&quot;:1,&quot;theme_color_indexes&quot;:[5,6,5,6,5,6]}"/>
</p:tagLst>
</file>

<file path=ppt/tags/tag25.xml><?xml version="1.0" encoding="utf-8"?>
<p:tagLst xmlns:p="http://schemas.openxmlformats.org/presentationml/2006/main">
  <p:tag name="KSO_WM_DIAGRAM_VIRTUALLY_FRAME" val="{&quot;height&quot;:370.28740157480314,&quot;left&quot;:1.7,&quot;top&quot;:129.91259842519685,&quot;width&quot;:724.6}"/>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x*1_2_1"/>
  <p:tag name="KSO_WM_TEMPLATE_CATEGORY" val="diagram"/>
  <p:tag name="KSO_WM_TEMPLATE_INDEX" val="20233199"/>
  <p:tag name="KSO_WM_UNIT_LAYERLEVEL" val="1_1_1"/>
  <p:tag name="KSO_WM_TAG_VERSION" val="3.0"/>
  <p:tag name="KSO_WM_UNIT_VALUE" val="107*108"/>
  <p:tag name="KSO_WM_UNIT_TYPE" val="m_h_x"/>
  <p:tag name="KSO_WM_UNIT_INDEX" val="1_2_1"/>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i*1_3_3"/>
  <p:tag name="KSO_WM_TEMPLATE_CATEGORY" val="diagram"/>
  <p:tag name="KSO_WM_TEMPLATE_INDEX" val="20233199"/>
  <p:tag name="KSO_WM_UNIT_LAYERLEVEL" val="1_1_1"/>
  <p:tag name="KSO_WM_TAG_VERSION" val="3.0"/>
  <p:tag name="KSO_WM_UNIT_TYPE" val="m_h_i"/>
  <p:tag name="KSO_WM_UNIT_INDEX" val="1_3_3"/>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3"/>
  <p:tag name="KSO_WM_DIAGRAM_USE_COLOR_VALUE" val="{&quot;color_scheme&quot;:1,&quot;color_type&quot;:1,&quot;theme_color_indexes&quot;:[5,6,5,6,5,6]}"/>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i*1_4_3"/>
  <p:tag name="KSO_WM_TEMPLATE_CATEGORY" val="diagram"/>
  <p:tag name="KSO_WM_TEMPLATE_INDEX" val="20233199"/>
  <p:tag name="KSO_WM_UNIT_LAYERLEVEL" val="1_1_1"/>
  <p:tag name="KSO_WM_TAG_VERSION" val="3.0"/>
  <p:tag name="KSO_WM_UNIT_TYPE" val="m_h_i"/>
  <p:tag name="KSO_WM_UNIT_INDEX" val="1_4_3"/>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3"/>
  <p:tag name="KSO_WM_DIAGRAM_USE_COLOR_VALUE" val="{&quot;color_scheme&quot;:1,&quot;color_type&quot;:1,&quot;theme_color_indexes&quot;:[5,6,5,6,5,6]}"/>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99_4*m_h_i*1_5_3"/>
  <p:tag name="KSO_WM_TEMPLATE_CATEGORY" val="diagram"/>
  <p:tag name="KSO_WM_TEMPLATE_INDEX" val="20233199"/>
  <p:tag name="KSO_WM_UNIT_LAYERLEVEL" val="1_1_1"/>
  <p:tag name="KSO_WM_TAG_VERSION" val="3.0"/>
  <p:tag name="KSO_WM_UNIT_TYPE" val="m_h_i"/>
  <p:tag name="KSO_WM_UNIT_INDEX" val="1_5_3"/>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06.8577259402421,&quot;left&quot;:11.1,&quot;top&quot;:151.9461370298789,&quot;width&quot;:688.8}"/>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13"/>
  <p:tag name="KSO_WM_DIAGRAM_USE_COLOR_VALUE" val="{&quot;color_scheme&quot;:1,&quot;color_type&quot;:1,&quot;theme_color_indexes&quot;:[5,6,5,6,5,6]}"/>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1_1"/>
  <p:tag name="KSO_WM_TEMPLATE_CATEGORY" val="diagram"/>
  <p:tag name="KSO_WM_TEMPLATE_INDEX" val="20233205"/>
  <p:tag name="KSO_WM_UNIT_LAYERLEVEL" val="1_1_1"/>
  <p:tag name="KSO_WM_TAG_VERSION" val="3.0"/>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 name="KSO_WM_DIAGRAM_USE_COLOR_VALUE" val="{&quot;color_scheme&quot;:1,&quot;color_type&quot;:1,&quot;theme_color_indexes&quot;:[5,6,5,6,5,6]}"/>
</p:tagLst>
</file>

<file path=ppt/tags/tag256.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1_4"/>
  <p:tag name="KSO_WM_TEMPLATE_CATEGORY" val="diagram"/>
  <p:tag name="KSO_WM_TEMPLATE_INDEX" val="20233205"/>
  <p:tag name="KSO_WM_UNIT_LAYERLEVEL" val="1_1_1"/>
  <p:tag name="KSO_WM_TAG_VERSION" val="3.0"/>
  <p:tag name="KSO_WM_DIAGRAM_GROUP_CODE" val="l1-1"/>
  <p:tag name="KSO_WM_UNIT_TYPE" val="l_h_i"/>
  <p:tag name="KSO_WM_UNIT_INDEX" val="1_1_4"/>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DIAGRAM_USE_COLOR_VALUE" val="{&quot;color_scheme&quot;:1,&quot;color_type&quot;:1,&quot;theme_color_indexes&quot;:[5,6,5,6,5,6]}"/>
</p:tagLst>
</file>

<file path=ppt/tags/tag257.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f*1_1_1"/>
  <p:tag name="KSO_WM_TEMPLATE_CATEGORY" val="diagram"/>
  <p:tag name="KSO_WM_TEMPLATE_INDEX" val="20233205"/>
  <p:tag name="KSO_WM_UNIT_LAYERLEVEL" val="1_1_1"/>
  <p:tag name="KSO_WM_TAG_VERSION" val="3.0"/>
  <p:tag name="KSO_WM_DIAGRAM_GROUP_CODE" val="l1-1"/>
  <p:tag name="KSO_WM_UNIT_SUBTYPE" val="a"/>
  <p:tag name="KSO_WM_UNIT_NOCLEAR" val="0"/>
  <p:tag name="KSO_WM_UNIT_TYPE" val="l_h_f"/>
  <p:tag name="KSO_WM_UNIT_INDEX" val="1_1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VALUE" val="112"/>
  <p:tag name="KSO_WM_BEAUTIFY_FLAG" val="#wm#"/>
  <p:tag name="KSO_WM_UNIT_PRESET_TEXT" val="单击此处添加你的文本具体内容，简明扼要地阐述您的观点。根据需要可酌情增减文字，以便观者准确地理解您传达的思想。单击此处添加你的文本具体内容，简明扼要地阐述您的观点。根据需要可酌情增减文字"/>
  <p:tag name="KSO_WM_UNIT_TEXT_FILL_FORE_SCHEMECOLOR_INDEX" val="1"/>
  <p:tag name="KSO_WM_UNIT_TEXT_FILL_TYPE" val="1"/>
  <p:tag name="KSO_WM_DIAGRAM_USE_COLOR_VALUE" val="{&quot;color_scheme&quot;:1,&quot;color_type&quot;:1,&quot;theme_color_indexes&quot;:[5,6,5,6,5,6]}"/>
</p:tagLst>
</file>

<file path=ppt/tags/tag25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5_3*l_h_a*1_1_1"/>
  <p:tag name="KSO_WM_TEMPLATE_CATEGORY" val="diagram"/>
  <p:tag name="KSO_WM_TEMPLATE_INDEX" val="20233205"/>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31.90151901108936,&quot;left&quot;:20.592519685039395,&quot;top&quot;:156.87841727168174,&quot;width&quot;:699.407480314960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59.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1_3"/>
  <p:tag name="KSO_WM_TEMPLATE_CATEGORY" val="diagram"/>
  <p:tag name="KSO_WM_TEMPLATE_INDEX" val="20233205"/>
  <p:tag name="KSO_WM_UNIT_LAYERLEVEL" val="1_1_1"/>
  <p:tag name="KSO_WM_TAG_VERSION" val="3.0"/>
  <p:tag name="KSO_WM_DIAGRAM_GROUP_CODE" val="l1-1"/>
  <p:tag name="KSO_WM_UNIT_TYPE" val="l_h_i"/>
  <p:tag name="KSO_WM_UNIT_INDEX" val="1_1_3"/>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6.xml><?xml version="1.0" encoding="utf-8"?>
<p:tagLst xmlns:p="http://schemas.openxmlformats.org/presentationml/2006/main">
  <p:tag name="KSO_WM_DIAGRAM_VIRTUALLY_FRAME" val="{&quot;height&quot;:370.28740157480314,&quot;left&quot;:1.7,&quot;top&quot;:129.91259842519685,&quot;width&quot;:724.6}"/>
</p:tagLst>
</file>

<file path=ppt/tags/tag260.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1_2"/>
  <p:tag name="KSO_WM_TEMPLATE_CATEGORY" val="diagram"/>
  <p:tag name="KSO_WM_TEMPLATE_INDEX" val="20233205"/>
  <p:tag name="KSO_WM_UNIT_LAYERLEVEL" val="1_1_1"/>
  <p:tag name="KSO_WM_TAG_VERSION" val="3.0"/>
  <p:tag name="KSO_WM_DIAGRAM_GROUP_CODE" val="l1-1"/>
  <p:tag name="KSO_WM_UNIT_TYPE" val="l_h_i"/>
  <p:tag name="KSO_WM_UNIT_INDEX" val="1_1_2"/>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61.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2_1"/>
  <p:tag name="KSO_WM_TEMPLATE_CATEGORY" val="diagram"/>
  <p:tag name="KSO_WM_TEMPLATE_INDEX" val="20233205"/>
  <p:tag name="KSO_WM_UNIT_LAYERLEVEL" val="1_1_1"/>
  <p:tag name="KSO_WM_TAG_VERSION" val="3.0"/>
  <p:tag name="KSO_WM_DIAGRAM_GROUP_CODE" val="l1-1"/>
  <p:tag name="KSO_WM_UNIT_TYPE" val="l_h_i"/>
  <p:tag name="KSO_WM_UNIT_INDEX" val="1_2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 name="KSO_WM_DIAGRAM_USE_COLOR_VALUE" val="{&quot;color_scheme&quot;:1,&quot;color_type&quot;:1,&quot;theme_color_indexes&quot;:[5,6,5,6,5,6]}"/>
</p:tagLst>
</file>

<file path=ppt/tags/tag262.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2_4"/>
  <p:tag name="KSO_WM_TEMPLATE_CATEGORY" val="diagram"/>
  <p:tag name="KSO_WM_TEMPLATE_INDEX" val="20233205"/>
  <p:tag name="KSO_WM_UNIT_LAYERLEVEL" val="1_1_1"/>
  <p:tag name="KSO_WM_TAG_VERSION" val="3.0"/>
  <p:tag name="KSO_WM_DIAGRAM_GROUP_CODE" val="l1-1"/>
  <p:tag name="KSO_WM_UNIT_TYPE" val="l_h_i"/>
  <p:tag name="KSO_WM_UNIT_INDEX" val="1_2_4"/>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DIAGRAM_USE_COLOR_VALUE" val="{&quot;color_scheme&quot;:1,&quot;color_type&quot;:1,&quot;theme_color_indexes&quot;:[5,6,5,6,5,6]}"/>
</p:tagLst>
</file>

<file path=ppt/tags/tag263.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2_3"/>
  <p:tag name="KSO_WM_TEMPLATE_CATEGORY" val="diagram"/>
  <p:tag name="KSO_WM_TEMPLATE_INDEX" val="20233205"/>
  <p:tag name="KSO_WM_UNIT_LAYERLEVEL" val="1_1_1"/>
  <p:tag name="KSO_WM_TAG_VERSION" val="3.0"/>
  <p:tag name="KSO_WM_DIAGRAM_GROUP_CODE" val="l1-1"/>
  <p:tag name="KSO_WM_UNIT_TYPE" val="l_h_i"/>
  <p:tag name="KSO_WM_UNIT_INDEX" val="1_2_3"/>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64.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2_2"/>
  <p:tag name="KSO_WM_TEMPLATE_CATEGORY" val="diagram"/>
  <p:tag name="KSO_WM_TEMPLATE_INDEX" val="20233205"/>
  <p:tag name="KSO_WM_UNIT_LAYERLEVEL" val="1_1_1"/>
  <p:tag name="KSO_WM_TAG_VERSION" val="3.0"/>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65.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f*1_2_1"/>
  <p:tag name="KSO_WM_TEMPLATE_CATEGORY" val="diagram"/>
  <p:tag name="KSO_WM_TEMPLATE_INDEX" val="20233205"/>
  <p:tag name="KSO_WM_UNIT_LAYERLEVEL" val="1_1_1"/>
  <p:tag name="KSO_WM_TAG_VERSION" val="3.0"/>
  <p:tag name="KSO_WM_DIAGRAM_GROUP_CODE" val="l1-1"/>
  <p:tag name="KSO_WM_UNIT_SUBTYPE" val="a"/>
  <p:tag name="KSO_WM_UNIT_NOCLEAR" val="0"/>
  <p:tag name="KSO_WM_UNIT_TYPE" val="l_h_f"/>
  <p:tag name="KSO_WM_UNIT_INDEX" val="1_2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VALUE" val="112"/>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
  <p:tag name="KSO_WM_UNIT_TEXT_FILL_FORE_SCHEMECOLOR_INDEX" val="1"/>
  <p:tag name="KSO_WM_UNIT_TEXT_FILL_TYPE" val="1"/>
  <p:tag name="KSO_WM_DIAGRAM_USE_COLOR_VALUE" val="{&quot;color_scheme&quot;:1,&quot;color_type&quot;:1,&quot;theme_color_indexes&quot;:[5,6,5,6,5,6]}"/>
</p:tagLst>
</file>

<file path=ppt/tags/tag26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5_3*l_h_a*1_2_1"/>
  <p:tag name="KSO_WM_TEMPLATE_CATEGORY" val="diagram"/>
  <p:tag name="KSO_WM_TEMPLATE_INDEX" val="20233205"/>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31.90151901108936,&quot;left&quot;:20.592519685039395,&quot;top&quot;:156.87841727168174,&quot;width&quot;:699.407480314960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67.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3_1"/>
  <p:tag name="KSO_WM_TEMPLATE_CATEGORY" val="diagram"/>
  <p:tag name="KSO_WM_TEMPLATE_INDEX" val="20233205"/>
  <p:tag name="KSO_WM_UNIT_LAYERLEVEL" val="1_1_1"/>
  <p:tag name="KSO_WM_TAG_VERSION" val="3.0"/>
  <p:tag name="KSO_WM_DIAGRAM_GROUP_CODE" val="l1-1"/>
  <p:tag name="KSO_WM_UNIT_TYPE" val="l_h_i"/>
  <p:tag name="KSO_WM_UNIT_INDEX" val="1_3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 name="KSO_WM_DIAGRAM_USE_COLOR_VALUE" val="{&quot;color_scheme&quot;:1,&quot;color_type&quot;:1,&quot;theme_color_indexes&quot;:[5,6,5,6,5,6]}"/>
</p:tagLst>
</file>

<file path=ppt/tags/tag268.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3_4"/>
  <p:tag name="KSO_WM_TEMPLATE_CATEGORY" val="diagram"/>
  <p:tag name="KSO_WM_TEMPLATE_INDEX" val="20233205"/>
  <p:tag name="KSO_WM_UNIT_LAYERLEVEL" val="1_1_1"/>
  <p:tag name="KSO_WM_TAG_VERSION" val="3.0"/>
  <p:tag name="KSO_WM_DIAGRAM_GROUP_CODE" val="l1-1"/>
  <p:tag name="KSO_WM_UNIT_TYPE" val="l_h_i"/>
  <p:tag name="KSO_WM_UNIT_INDEX" val="1_3_4"/>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DIAGRAM_USE_COLOR_VALUE" val="{&quot;color_scheme&quot;:1,&quot;color_type&quot;:1,&quot;theme_color_indexes&quot;:[5,6,5,6,5,6]}"/>
</p:tagLst>
</file>

<file path=ppt/tags/tag269.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3_3"/>
  <p:tag name="KSO_WM_TEMPLATE_CATEGORY" val="diagram"/>
  <p:tag name="KSO_WM_TEMPLATE_INDEX" val="20233205"/>
  <p:tag name="KSO_WM_UNIT_LAYERLEVEL" val="1_1_1"/>
  <p:tag name="KSO_WM_TAG_VERSION" val="3.0"/>
  <p:tag name="KSO_WM_DIAGRAM_GROUP_CODE" val="l1-1"/>
  <p:tag name="KSO_WM_UNIT_TYPE" val="l_h_i"/>
  <p:tag name="KSO_WM_UNIT_INDEX" val="1_3_3"/>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7.xml><?xml version="1.0" encoding="utf-8"?>
<p:tagLst xmlns:p="http://schemas.openxmlformats.org/presentationml/2006/main">
  <p:tag name="KSO_WM_DIAGRAM_VIRTUALLY_FRAME" val="{&quot;height&quot;:370.28740157480314,&quot;left&quot;:1.7,&quot;top&quot;:129.91259842519685,&quot;width&quot;:724.6}"/>
</p:tagLst>
</file>

<file path=ppt/tags/tag270.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3_2"/>
  <p:tag name="KSO_WM_TEMPLATE_CATEGORY" val="diagram"/>
  <p:tag name="KSO_WM_TEMPLATE_INDEX" val="20233205"/>
  <p:tag name="KSO_WM_UNIT_LAYERLEVEL" val="1_1_1"/>
  <p:tag name="KSO_WM_TAG_VERSION" val="3.0"/>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71.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f*1_3_1"/>
  <p:tag name="KSO_WM_TEMPLATE_CATEGORY" val="diagram"/>
  <p:tag name="KSO_WM_TEMPLATE_INDEX" val="20233205"/>
  <p:tag name="KSO_WM_UNIT_LAYERLEVEL" val="1_1_1"/>
  <p:tag name="KSO_WM_TAG_VERSION" val="3.0"/>
  <p:tag name="KSO_WM_DIAGRAM_GROUP_CODE" val="l1-1"/>
  <p:tag name="KSO_WM_UNIT_SUBTYPE" val="a"/>
  <p:tag name="KSO_WM_UNIT_NOCLEAR" val="0"/>
  <p:tag name="KSO_WM_UNIT_TYPE" val="l_h_f"/>
  <p:tag name="KSO_WM_UNIT_INDEX" val="1_3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VALUE" val="112"/>
  <p:tag name="KSO_WM_BEAUTIFY_FLAG" val="#wm#"/>
  <p:tag name="KSO_WM_UNIT_PRESET_TEXT" val="单击此处添加你的文本具体内容，简明扼要地阐述您的观点。根据需要可酌情增减文字，以便观者准确地理解您传达的思想。单击此处添加你的文本具体内容，简明扼要地阐述您的观点。根据需要可酌情增减文字"/>
  <p:tag name="KSO_WM_UNIT_TEXT_FILL_FORE_SCHEMECOLOR_INDEX" val="1"/>
  <p:tag name="KSO_WM_UNIT_TEXT_FILL_TYPE" val="1"/>
  <p:tag name="KSO_WM_DIAGRAM_USE_COLOR_VALUE" val="{&quot;color_scheme&quot;:1,&quot;color_type&quot;:1,&quot;theme_color_indexes&quot;:[5,6,5,6,5,6]}"/>
</p:tagLst>
</file>

<file path=ppt/tags/tag27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3205_3*l_h_a*1_3_1"/>
  <p:tag name="KSO_WM_TEMPLATE_CATEGORY" val="diagram"/>
  <p:tag name="KSO_WM_TEMPLATE_INDEX" val="20233205"/>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31.90151901108936,&quot;left&quot;:20.592519685039395,&quot;top&quot;:156.87841727168174,&quot;width&quot;:699.407480314960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73.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4_1"/>
  <p:tag name="KSO_WM_TEMPLATE_CATEGORY" val="diagram"/>
  <p:tag name="KSO_WM_TEMPLATE_INDEX" val="20233205"/>
  <p:tag name="KSO_WM_UNIT_LAYERLEVEL" val="1_1_1"/>
  <p:tag name="KSO_WM_TAG_VERSION" val="3.0"/>
  <p:tag name="KSO_WM_DIAGRAM_GROUP_CODE" val="l1-1"/>
  <p:tag name="KSO_WM_UNIT_TYPE" val="l_h_i"/>
  <p:tag name="KSO_WM_UNIT_INDEX" val="1_4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 name="KSO_WM_DIAGRAM_USE_COLOR_VALUE" val="{&quot;color_scheme&quot;:1,&quot;color_type&quot;:1,&quot;theme_color_indexes&quot;:[5,6,5,6,5,6]}"/>
</p:tagLst>
</file>

<file path=ppt/tags/tag274.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4_4"/>
  <p:tag name="KSO_WM_TEMPLATE_CATEGORY" val="diagram"/>
  <p:tag name="KSO_WM_TEMPLATE_INDEX" val="20233205"/>
  <p:tag name="KSO_WM_UNIT_LAYERLEVEL" val="1_1_1"/>
  <p:tag name="KSO_WM_TAG_VERSION" val="3.0"/>
  <p:tag name="KSO_WM_DIAGRAM_GROUP_CODE" val="l1-1"/>
  <p:tag name="KSO_WM_UNIT_TYPE" val="l_h_i"/>
  <p:tag name="KSO_WM_UNIT_INDEX" val="1_4_4"/>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DIAGRAM_USE_COLOR_VALUE" val="{&quot;color_scheme&quot;:1,&quot;color_type&quot;:1,&quot;theme_color_indexes&quot;:[5,6,5,6,5,6]}"/>
</p:tagLst>
</file>

<file path=ppt/tags/tag275.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4_3"/>
  <p:tag name="KSO_WM_TEMPLATE_CATEGORY" val="diagram"/>
  <p:tag name="KSO_WM_TEMPLATE_INDEX" val="20233205"/>
  <p:tag name="KSO_WM_UNIT_LAYERLEVEL" val="1_1_1"/>
  <p:tag name="KSO_WM_TAG_VERSION" val="3.0"/>
  <p:tag name="KSO_WM_DIAGRAM_GROUP_CODE" val="l1-1"/>
  <p:tag name="KSO_WM_UNIT_TYPE" val="l_h_i"/>
  <p:tag name="KSO_WM_UNIT_INDEX" val="1_4_3"/>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76.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i*1_4_2"/>
  <p:tag name="KSO_WM_TEMPLATE_CATEGORY" val="diagram"/>
  <p:tag name="KSO_WM_TEMPLATE_INDEX" val="20233205"/>
  <p:tag name="KSO_WM_UNIT_LAYERLEVEL" val="1_1_1"/>
  <p:tag name="KSO_WM_TAG_VERSION" val="3.0"/>
  <p:tag name="KSO_WM_DIAGRAM_GROUP_CODE" val="l1-1"/>
  <p:tag name="KSO_WM_UNIT_TYPE" val="l_h_i"/>
  <p:tag name="KSO_WM_UNIT_INDEX" val="1_4_2"/>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277.xml><?xml version="1.0" encoding="utf-8"?>
<p:tagLst xmlns:p="http://schemas.openxmlformats.org/presentationml/2006/main">
  <p:tag name="KSO_WM_DIAGRAM_VIRTUALLY_FRAME" val="{&quot;height&quot;:331.90151901108936,&quot;left&quot;:20.592519685039395,&quot;top&quot;:156.87841727168174,&quot;width&quot;:699.4074803149606}"/>
  <p:tag name="KSO_WM_UNIT_HIGHLIGHT" val="0"/>
  <p:tag name="KSO_WM_UNIT_COMPATIBLE" val="0"/>
  <p:tag name="KSO_WM_UNIT_DIAGRAM_ISNUMVISUAL" val="0"/>
  <p:tag name="KSO_WM_UNIT_DIAGRAM_ISREFERUNIT" val="0"/>
  <p:tag name="KSO_WM_UNIT_ID" val="diagram20233205_3*l_h_f*1_4_1"/>
  <p:tag name="KSO_WM_TEMPLATE_CATEGORY" val="diagram"/>
  <p:tag name="KSO_WM_TEMPLATE_INDEX" val="20233205"/>
  <p:tag name="KSO_WM_UNIT_LAYERLEVEL" val="1_1_1"/>
  <p:tag name="KSO_WM_TAG_VERSION" val="3.0"/>
  <p:tag name="KSO_WM_DIAGRAM_GROUP_CODE" val="l1-1"/>
  <p:tag name="KSO_WM_UNIT_SUBTYPE" val="a"/>
  <p:tag name="KSO_WM_UNIT_NOCLEAR" val="0"/>
  <p:tag name="KSO_WM_UNIT_TYPE" val="l_h_f"/>
  <p:tag name="KSO_WM_UNIT_INDEX" val="1_4_1"/>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VALUE" val="112"/>
  <p:tag name="KSO_WM_BEAUTIFY_FLAG" val="#wm#"/>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
  <p:tag name="KSO_WM_UNIT_TEXT_FILL_FORE_SCHEMECOLOR_INDEX" val="1"/>
  <p:tag name="KSO_WM_UNIT_TEXT_FILL_TYPE" val="1"/>
  <p:tag name="KSO_WM_DIAGRAM_USE_COLOR_VALUE" val="{&quot;color_scheme&quot;:1,&quot;color_type&quot;:1,&quot;theme_color_indexes&quot;:[5,6,5,6,5,6]}"/>
</p:tagLst>
</file>

<file path=ppt/tags/tag27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4_1"/>
  <p:tag name="KSO_WM_UNIT_ID" val="diagram20233205_3*l_h_a*1_4_1"/>
  <p:tag name="KSO_WM_TEMPLATE_CATEGORY" val="diagram"/>
  <p:tag name="KSO_WM_TEMPLATE_INDEX" val="20233205"/>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31.90151901108936,&quot;left&quot;:20.592519685039395,&quot;top&quot;:156.87841727168174,&quot;width&quot;:699.407480314960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5_3*l_h_x*1_1_1"/>
  <p:tag name="KSO_WM_TEMPLATE_CATEGORY" val="diagram"/>
  <p:tag name="KSO_WM_TEMPLATE_INDEX" val="20233205"/>
  <p:tag name="KSO_WM_UNIT_LAYERLEVEL" val="1_1_1"/>
  <p:tag name="KSO_WM_TAG_VERSION" val="3.0"/>
  <p:tag name="KSO_WM_DIAGRAM_GROUP_CODE" val="l1-1"/>
  <p:tag name="KSO_WM_UNIT_VALUE" val="80*69"/>
  <p:tag name="KSO_WM_UNIT_TYPE" val="l_h_x"/>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331.90151901108936,&quot;left&quot;:20.592519685039395,&quot;top&quot;:156.87841727168174,&quot;width&quot;:699.407480314960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8.xml><?xml version="1.0" encoding="utf-8"?>
<p:tagLst xmlns:p="http://schemas.openxmlformats.org/presentationml/2006/main">
  <p:tag name="KSO_WM_DIAGRAM_VIRTUALLY_FRAME" val="{&quot;height&quot;:370.28740157480314,&quot;left&quot;:1.7,&quot;top&quot;:129.91259842519685,&quot;width&quot;:724.6}"/>
</p:tagLst>
</file>

<file path=ppt/tags/tag280.xml><?xml version="1.0" encoding="utf-8"?>
<p:tagLst xmlns:p="http://schemas.openxmlformats.org/presentationml/2006/main">
  <p:tag name="KSO_WM_DIAGRAM_VIRTUALLY_FRAME" val="{&quot;height&quot;:331.90151901108936,&quot;left&quot;:20.592519685039395,&quot;top&quot;:156.87841727168174,&quot;width&quot;:699.4074803149606}"/>
  <p:tag name="KSO_WM_UNIT_VALUE" val="90*85"/>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3205_3*l_h_x*1_2_1"/>
  <p:tag name="KSO_WM_TEMPLATE_CATEGORY" val="diagram"/>
  <p:tag name="KSO_WM_TEMPLATE_INDEX" val="20233205"/>
  <p:tag name="KSO_WM_UNIT_LAYERLEVEL" val="1_1_1"/>
  <p:tag name="KSO_WM_TAG_VERSION" val="3.0"/>
  <p:tag name="KSO_WM_DIAGRAM_VERSION" val="3"/>
  <p:tag name="KSO_WM_DIAGRAM_COLOR_TRICK" val="1"/>
  <p:tag name="KSO_WM_DIAGRAM_COLOR_TEXT_CAN_REMOVE" val="n"/>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05_3*l_h_x*1_3_1"/>
  <p:tag name="KSO_WM_TEMPLATE_CATEGORY" val="diagram"/>
  <p:tag name="KSO_WM_TEMPLATE_INDEX" val="20233205"/>
  <p:tag name="KSO_WM_UNIT_LAYERLEVEL" val="1_1_1"/>
  <p:tag name="KSO_WM_TAG_VERSION" val="3.0"/>
  <p:tag name="KSO_WM_DIAGRAM_GROUP_CODE" val="l1-1"/>
  <p:tag name="KSO_WM_UNIT_VALUE" val="64*80"/>
  <p:tag name="KSO_WM_UNIT_TYPE" val="l_h_x"/>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331.90151901108936,&quot;left&quot;:20.592519685039395,&quot;top&quot;:156.87841727168174,&quot;width&quot;:699.407480314960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205_3*l_h_x*1_4_1"/>
  <p:tag name="KSO_WM_TEMPLATE_CATEGORY" val="diagram"/>
  <p:tag name="KSO_WM_TEMPLATE_INDEX" val="20233205"/>
  <p:tag name="KSO_WM_UNIT_LAYERLEVEL" val="1_1_1"/>
  <p:tag name="KSO_WM_TAG_VERSION" val="3.0"/>
  <p:tag name="KSO_WM_UNIT_VALUE" val="80*80"/>
  <p:tag name="KSO_WM_UNIT_TYPE" val="l_h_x"/>
  <p:tag name="KSO_WM_UNIT_INDEX" val="1_4_1"/>
  <p:tag name="KSO_WM_DIAGRAM_VERSION" val="3"/>
  <p:tag name="KSO_WM_DIAGRAM_COLOR_TRICK" val="1"/>
  <p:tag name="KSO_WM_DIAGRAM_COLOR_TEXT_CAN_REMOVE" val="n"/>
  <p:tag name="KSO_WM_DIAGRAM_MAX_ITEMCNT" val="4"/>
  <p:tag name="KSO_WM_DIAGRAM_MIN_ITEMCNT" val="2"/>
  <p:tag name="KSO_WM_DIAGRAM_VIRTUALLY_FRAME" val="{&quot;height&quot;:331.90151901108936,&quot;left&quot;:20.592519685039395,&quot;top&quot;:156.87841727168174,&quot;width&quot;:699.407480314960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283.xml><?xml version="1.0" encoding="utf-8"?>
<p:tagLst xmlns:p="http://schemas.openxmlformats.org/presentationml/2006/main">
  <p:tag name="KSO_WM_DIAGRAM_VIRTUALLY_FRAME" val="{&quot;height&quot;:288.25094488188984,&quot;left&quot;:25.054724409448816,&quot;top&quot;:147.93102362204723,&quot;width&quot;:465.3534645669291}"/>
</p:tagLst>
</file>

<file path=ppt/tags/tag284.xml><?xml version="1.0" encoding="utf-8"?>
<p:tagLst xmlns:p="http://schemas.openxmlformats.org/presentationml/2006/main">
  <p:tag name="KSO_WM_DIAGRAM_VIRTUALLY_FRAME" val="{&quot;height&quot;:288.25094488188984,&quot;left&quot;:25.054724409448816,&quot;top&quot;:147.93102362204723,&quot;width&quot;:465.3534645669291}"/>
</p:tagLst>
</file>

<file path=ppt/tags/tag285.xml><?xml version="1.0" encoding="utf-8"?>
<p:tagLst xmlns:p="http://schemas.openxmlformats.org/presentationml/2006/main">
  <p:tag name="KSO_WM_DIAGRAM_VIRTUALLY_FRAME" val="{&quot;height&quot;:288.25094488188984,&quot;left&quot;:25.054724409448816,&quot;top&quot;:147.93102362204723,&quot;width&quot;:465.3534645669291}"/>
</p:tagLst>
</file>

<file path=ppt/tags/tag286.xml><?xml version="1.0" encoding="utf-8"?>
<p:tagLst xmlns:p="http://schemas.openxmlformats.org/presentationml/2006/main">
  <p:tag name="KSO_WM_DIAGRAM_VIRTUALLY_FRAME" val="{&quot;height&quot;:288.25094488188984,&quot;left&quot;:25.054724409448816,&quot;top&quot;:147.93102362204723,&quot;width&quot;:465.3534645669291}"/>
</p:tagLst>
</file>

<file path=ppt/tags/tag287.xml><?xml version="1.0" encoding="utf-8"?>
<p:tagLst xmlns:p="http://schemas.openxmlformats.org/presentationml/2006/main">
  <p:tag name="KSO_WM_DIAGRAM_VIRTUALLY_FRAME" val="{&quot;height&quot;:288.25094488188984,&quot;left&quot;:25.054724409448816,&quot;top&quot;:147.93102362204723,&quot;width&quot;:465.3534645669291}"/>
</p:tagLst>
</file>

<file path=ppt/tags/tag288.xml><?xml version="1.0" encoding="utf-8"?>
<p:tagLst xmlns:p="http://schemas.openxmlformats.org/presentationml/2006/main">
  <p:tag name="KSO_WM_DIAGRAM_VIRTUALLY_FRAME" val="{&quot;height&quot;:288.25094488188984,&quot;left&quot;:25.054724409448816,&quot;top&quot;:147.93102362204723,&quot;width&quot;:465.3534645669291}"/>
</p:tagLst>
</file>

<file path=ppt/tags/tag289.xml><?xml version="1.0" encoding="utf-8"?>
<p:tagLst xmlns:p="http://schemas.openxmlformats.org/presentationml/2006/main">
  <p:tag name="KSO_WM_BEAUTIFY_FLAG" val=""/>
</p:tagLst>
</file>

<file path=ppt/tags/tag29.xml><?xml version="1.0" encoding="utf-8"?>
<p:tagLst xmlns:p="http://schemas.openxmlformats.org/presentationml/2006/main">
  <p:tag name="KSO_WM_DIAGRAM_VIRTUALLY_FRAME" val="{&quot;height&quot;:370.28740157480314,&quot;left&quot;:1.7,&quot;top&quot;:129.91259842519685,&quot;width&quot;:724.6}"/>
</p:tagLst>
</file>

<file path=ppt/tags/tag290.xml><?xml version="1.0" encoding="utf-8"?>
<p:tagLst xmlns:p="http://schemas.openxmlformats.org/presentationml/2006/main">
  <p:tag name="KSO_WM_BEAUTIFY_FLAG" val=""/>
</p:tagLst>
</file>

<file path=ppt/tags/tag291.xml><?xml version="1.0" encoding="utf-8"?>
<p:tagLst xmlns:p="http://schemas.openxmlformats.org/presentationml/2006/main">
  <p:tag name="KSO_WM_BEAUTIFY_FLAG" val=""/>
</p:tagLst>
</file>

<file path=ppt/tags/tag292.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293.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294.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295.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296.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297.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298.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299.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xml><?xml version="1.0" encoding="utf-8"?>
<p:tagLst xmlns:p="http://schemas.openxmlformats.org/presentationml/2006/main">
  <p:tag name="KSO_WM_DIAGRAM_VIRTUALLY_FRAME" val="{&quot;height&quot;:370.28740157480314,&quot;left&quot;:1.7,&quot;top&quot;:129.91259842519685,&quot;width&quot;:724.6}"/>
</p:tagLst>
</file>

<file path=ppt/tags/tag300.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301.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302.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303.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304.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305.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306.xml><?xml version="1.0" encoding="utf-8"?>
<p:tagLst xmlns:p="http://schemas.openxmlformats.org/presentationml/2006/main">
  <p:tag name="KSO_WM_DIAGRAM_VIRTUALLY_FRAME" val="{&quot;height&quot;:307.81984251968515,&quot;left&quot;:58.301732283464574,&quot;top&quot;:142.33614173228347,&quot;width&quot;:608.2482677165355}"/>
</p:tagLst>
</file>

<file path=ppt/tags/tag307.xml><?xml version="1.0" encoding="utf-8"?>
<p:tagLst xmlns:p="http://schemas.openxmlformats.org/presentationml/2006/main">
  <p:tag name="KSO_WM_BEAUTIFY_FLAG" val=""/>
</p:tagLst>
</file>

<file path=ppt/tags/tag308.xml><?xml version="1.0" encoding="utf-8"?>
<p:tagLst xmlns:p="http://schemas.openxmlformats.org/presentationml/2006/main">
  <p:tag name="KSO_WM_DIAGRAM_VIRTUALLY_FRAME" val="{&quot;height&quot;:288.12748031496056,&quot;left&quot;:234.8203149606299,&quot;top&quot;:164.5324409448819,&quot;width&quot;:458.24559055118107}"/>
</p:tagLst>
</file>

<file path=ppt/tags/tag309.xml><?xml version="1.0" encoding="utf-8"?>
<p:tagLst xmlns:p="http://schemas.openxmlformats.org/presentationml/2006/main">
  <p:tag name="KSO_WM_DIAGRAM_VIRTUALLY_FRAME" val="{&quot;height&quot;:288.12748031496056,&quot;left&quot;:234.8203149606299,&quot;top&quot;:164.5324409448819,&quot;width&quot;:458.24559055118107}"/>
</p:tagLst>
</file>

<file path=ppt/tags/tag31.xml><?xml version="1.0" encoding="utf-8"?>
<p:tagLst xmlns:p="http://schemas.openxmlformats.org/presentationml/2006/main">
  <p:tag name="KSO_WM_DIAGRAM_VIRTUALLY_FRAME" val="{&quot;height&quot;:370.28740157480314,&quot;left&quot;:1.7,&quot;top&quot;:129.91259842519685,&quot;width&quot;:724.6}"/>
</p:tagLst>
</file>

<file path=ppt/tags/tag310.xml><?xml version="1.0" encoding="utf-8"?>
<p:tagLst xmlns:p="http://schemas.openxmlformats.org/presentationml/2006/main">
  <p:tag name="KSO_WM_DIAGRAM_VIRTUALLY_FRAME" val="{&quot;height&quot;:288.12748031496056,&quot;left&quot;:234.8203149606299,&quot;top&quot;:164.5324409448819,&quot;width&quot;:458.24559055118107}"/>
</p:tagLst>
</file>

<file path=ppt/tags/tag311.xml><?xml version="1.0" encoding="utf-8"?>
<p:tagLst xmlns:p="http://schemas.openxmlformats.org/presentationml/2006/main">
  <p:tag name="KSO_WM_DIAGRAM_VIRTUALLY_FRAME" val="{&quot;height&quot;:288.12748031496056,&quot;left&quot;:234.8203149606299,&quot;top&quot;:164.5324409448819,&quot;width&quot;:458.24559055118107}"/>
</p:tagLst>
</file>

<file path=ppt/tags/tag312.xml><?xml version="1.0" encoding="utf-8"?>
<p:tagLst xmlns:p="http://schemas.openxmlformats.org/presentationml/2006/main">
  <p:tag name="KSO_WM_DIAGRAM_VIRTUALLY_FRAME" val="{&quot;height&quot;:288.12748031496056,&quot;left&quot;:234.8203149606299,&quot;top&quot;:164.5324409448819,&quot;width&quot;:458.24559055118107}"/>
</p:tagLst>
</file>

<file path=ppt/tags/tag313.xml><?xml version="1.0" encoding="utf-8"?>
<p:tagLst xmlns:p="http://schemas.openxmlformats.org/presentationml/2006/main">
  <p:tag name="KSO_WM_DIAGRAM_VIRTUALLY_FRAME" val="{&quot;height&quot;:288.12748031496056,&quot;left&quot;:234.8203149606299,&quot;top&quot;:164.5324409448819,&quot;width&quot;:458.24559055118107}"/>
</p:tagLst>
</file>

<file path=ppt/tags/tag314.xml><?xml version="1.0" encoding="utf-8"?>
<p:tagLst xmlns:p="http://schemas.openxmlformats.org/presentationml/2006/main">
  <p:tag name="KSO_WM_DIAGRAM_VIRTUALLY_FRAME" val="{&quot;height&quot;:288.12748031496056,&quot;left&quot;:234.8203149606299,&quot;top&quot;:164.5324409448819,&quot;width&quot;:458.24559055118107}"/>
</p:tagLst>
</file>

<file path=ppt/tags/tag315.xml><?xml version="1.0" encoding="utf-8"?>
<p:tagLst xmlns:p="http://schemas.openxmlformats.org/presentationml/2006/main">
  <p:tag name="KSO_WM_DIAGRAM_VIRTUALLY_FRAME" val="{&quot;height&quot;:288.12748031496056,&quot;left&quot;:234.8203149606299,&quot;top&quot;:164.5324409448819,&quot;width&quot;:458.24559055118107}"/>
</p:tagLst>
</file>

<file path=ppt/tags/tag316.xml><?xml version="1.0" encoding="utf-8"?>
<p:tagLst xmlns:p="http://schemas.openxmlformats.org/presentationml/2006/main">
  <p:tag name="KSO_WM_DIAGRAM_VIRTUALLY_FRAME" val="{&quot;height&quot;:288.12748031496056,&quot;left&quot;:234.8203149606299,&quot;top&quot;:164.5324409448819,&quot;width&quot;:458.24559055118107}"/>
</p:tagLst>
</file>

<file path=ppt/tags/tag317.xml><?xml version="1.0" encoding="utf-8"?>
<p:tagLst xmlns:p="http://schemas.openxmlformats.org/presentationml/2006/main">
  <p:tag name="KSO_WM_DIAGRAM_VIRTUALLY_FRAME" val="{&quot;height&quot;:288.12748031496056,&quot;left&quot;:234.8203149606299,&quot;top&quot;:164.5324409448819,&quot;width&quot;:458.24559055118107}"/>
</p:tagLst>
</file>

<file path=ppt/tags/tag318.xml><?xml version="1.0" encoding="utf-8"?>
<p:tagLst xmlns:p="http://schemas.openxmlformats.org/presentationml/2006/main">
  <p:tag name="KSO_WM_DIAGRAM_VIRTUALLY_FRAME" val="{&quot;height&quot;:288.12748031496056,&quot;left&quot;:234.8203149606299,&quot;top&quot;:164.5324409448819,&quot;width&quot;:458.24559055118107}"/>
</p:tagLst>
</file>

<file path=ppt/tags/tag319.xml><?xml version="1.0" encoding="utf-8"?>
<p:tagLst xmlns:p="http://schemas.openxmlformats.org/presentationml/2006/main">
  <p:tag name="KSO_WM_DIAGRAM_VIRTUALLY_FRAME" val="{&quot;height&quot;:288.12748031496056,&quot;left&quot;:234.8203149606299,&quot;top&quot;:164.5324409448819,&quot;width&quot;:458.24559055118107}"/>
</p:tagLst>
</file>

<file path=ppt/tags/tag32.xml><?xml version="1.0" encoding="utf-8"?>
<p:tagLst xmlns:p="http://schemas.openxmlformats.org/presentationml/2006/main">
  <p:tag name="KSO_WM_DIAGRAM_VIRTUALLY_FRAME" val="{&quot;height&quot;:370.28740157480314,&quot;left&quot;:1.7,&quot;top&quot;:129.91259842519685,&quot;width&quot;:724.6}"/>
</p:tagLst>
</file>

<file path=ppt/tags/tag320.xml><?xml version="1.0" encoding="utf-8"?>
<p:tagLst xmlns:p="http://schemas.openxmlformats.org/presentationml/2006/main">
  <p:tag name="KSO_WM_BEAUTIFY_FLAG" val=""/>
</p:tagLst>
</file>

<file path=ppt/tags/tag321.xml><?xml version="1.0" encoding="utf-8"?>
<p:tagLst xmlns:p="http://schemas.openxmlformats.org/presentationml/2006/main">
  <p:tag name="KSO_WM_DIAGRAM_VIRTUALLY_FRAME" val="{&quot;height&quot;:255.33141732283457,&quot;left&quot;:36.80976377952756,&quot;top&quot;:170.43905511811025,&quot;width&quot;:647.2948818897637}"/>
</p:tagLst>
</file>

<file path=ppt/tags/tag322.xml><?xml version="1.0" encoding="utf-8"?>
<p:tagLst xmlns:p="http://schemas.openxmlformats.org/presentationml/2006/main">
  <p:tag name="KSO_WM_DIAGRAM_VIRTUALLY_FRAME" val="{&quot;height&quot;:255.33141732283457,&quot;left&quot;:36.80976377952756,&quot;top&quot;:170.43905511811025,&quot;width&quot;:647.2948818897637}"/>
</p:tagLst>
</file>

<file path=ppt/tags/tag323.xml><?xml version="1.0" encoding="utf-8"?>
<p:tagLst xmlns:p="http://schemas.openxmlformats.org/presentationml/2006/main">
  <p:tag name="KSO_WM_DIAGRAM_VIRTUALLY_FRAME" val="{&quot;height&quot;:255.33141732283457,&quot;left&quot;:36.80976377952756,&quot;top&quot;:170.43905511811025,&quot;width&quot;:647.2948818897637}"/>
</p:tagLst>
</file>

<file path=ppt/tags/tag324.xml><?xml version="1.0" encoding="utf-8"?>
<p:tagLst xmlns:p="http://schemas.openxmlformats.org/presentationml/2006/main">
  <p:tag name="KSO_WM_DIAGRAM_VIRTUALLY_FRAME" val="{&quot;height&quot;:255.33141732283457,&quot;left&quot;:36.80976377952756,&quot;top&quot;:170.43905511811025,&quot;width&quot;:647.2948818897637}"/>
</p:tagLst>
</file>

<file path=ppt/tags/tag325.xml><?xml version="1.0" encoding="utf-8"?>
<p:tagLst xmlns:p="http://schemas.openxmlformats.org/presentationml/2006/main">
  <p:tag name="KSO_WM_DIAGRAM_VIRTUALLY_FRAME" val="{&quot;height&quot;:255.33141732283457,&quot;left&quot;:36.80976377952756,&quot;top&quot;:170.43905511811025,&quot;width&quot;:647.2948818897637}"/>
</p:tagLst>
</file>

<file path=ppt/tags/tag326.xml><?xml version="1.0" encoding="utf-8"?>
<p:tagLst xmlns:p="http://schemas.openxmlformats.org/presentationml/2006/main">
  <p:tag name="KSO_WM_DIAGRAM_VIRTUALLY_FRAME" val="{&quot;height&quot;:255.33141732283457,&quot;left&quot;:36.80976377952756,&quot;top&quot;:170.43905511811025,&quot;width&quot;:647.2948818897637}"/>
</p:tagLst>
</file>

<file path=ppt/tags/tag327.xml><?xml version="1.0" encoding="utf-8"?>
<p:tagLst xmlns:p="http://schemas.openxmlformats.org/presentationml/2006/main">
  <p:tag name="KSO_WM_DIAGRAM_VIRTUALLY_FRAME" val="{&quot;height&quot;:255.33141732283457,&quot;left&quot;:36.80976377952756,&quot;top&quot;:170.43905511811025,&quot;width&quot;:647.2948818897637}"/>
</p:tagLst>
</file>

<file path=ppt/tags/tag328.xml><?xml version="1.0" encoding="utf-8"?>
<p:tagLst xmlns:p="http://schemas.openxmlformats.org/presentationml/2006/main">
  <p:tag name="KSO_WM_DIAGRAM_VIRTUALLY_FRAME" val="{&quot;height&quot;:255.33141732283457,&quot;left&quot;:36.80976377952756,&quot;top&quot;:170.43905511811025,&quot;width&quot;:647.2948818897637}"/>
</p:tagLst>
</file>

<file path=ppt/tags/tag329.xml><?xml version="1.0" encoding="utf-8"?>
<p:tagLst xmlns:p="http://schemas.openxmlformats.org/presentationml/2006/main">
  <p:tag name="KSO_WM_DIAGRAM_VIRTUALLY_FRAME" val="{&quot;height&quot;:255.33141732283457,&quot;left&quot;:36.80976377952756,&quot;top&quot;:170.43905511811025,&quot;width&quot;:647.2948818897637}"/>
</p:tagLst>
</file>

<file path=ppt/tags/tag33.xml><?xml version="1.0" encoding="utf-8"?>
<p:tagLst xmlns:p="http://schemas.openxmlformats.org/presentationml/2006/main">
  <p:tag name="KSO_WM_DIAGRAM_VIRTUALLY_FRAME" val="{&quot;height&quot;:370.28740157480314,&quot;left&quot;:1.7,&quot;top&quot;:129.91259842519685,&quot;width&quot;:724.6}"/>
</p:tagLst>
</file>

<file path=ppt/tags/tag330.xml><?xml version="1.0" encoding="utf-8"?>
<p:tagLst xmlns:p="http://schemas.openxmlformats.org/presentationml/2006/main">
  <p:tag name="KSO_WM_DIAGRAM_VIRTUALLY_FRAME" val="{&quot;height&quot;:255.33141732283457,&quot;left&quot;:36.80976377952756,&quot;top&quot;:170.43905511811025,&quot;width&quot;:647.2948818897637}"/>
</p:tagLst>
</file>

<file path=ppt/tags/tag331.xml><?xml version="1.0" encoding="utf-8"?>
<p:tagLst xmlns:p="http://schemas.openxmlformats.org/presentationml/2006/main">
  <p:tag name="KSO_WM_DIAGRAM_VIRTUALLY_FRAME" val="{&quot;height&quot;:255.33141732283457,&quot;left&quot;:36.80976377952756,&quot;top&quot;:170.43905511811025,&quot;width&quot;:647.2948818897637}"/>
</p:tagLst>
</file>

<file path=ppt/tags/tag332.xml><?xml version="1.0" encoding="utf-8"?>
<p:tagLst xmlns:p="http://schemas.openxmlformats.org/presentationml/2006/main">
  <p:tag name="KSO_WM_DIAGRAM_VIRTUALLY_FRAME" val="{&quot;height&quot;:255.33141732283457,&quot;left&quot;:36.80976377952756,&quot;top&quot;:170.43905511811025,&quot;width&quot;:647.2948818897637}"/>
</p:tagLst>
</file>

<file path=ppt/tags/tag333.xml><?xml version="1.0" encoding="utf-8"?>
<p:tagLst xmlns:p="http://schemas.openxmlformats.org/presentationml/2006/main">
  <p:tag name="KSO_WM_BEAUTIFY_FLAG" val=""/>
</p:tagLst>
</file>

<file path=ppt/tags/tag334.xml><?xml version="1.0" encoding="utf-8"?>
<p:tagLst xmlns:p="http://schemas.openxmlformats.org/presentationml/2006/main">
  <p:tag name="KSO_WM_DIAGRAM_VIRTUALLY_FRAME" val="{&quot;height&quot;:273.96409448818906,&quot;left&quot;:280.1776377952756,&quot;top&quot;:160.0951968503937,&quot;width&quot;:397.0464566929134}"/>
</p:tagLst>
</file>

<file path=ppt/tags/tag335.xml><?xml version="1.0" encoding="utf-8"?>
<p:tagLst xmlns:p="http://schemas.openxmlformats.org/presentationml/2006/main">
  <p:tag name="KSO_WM_DIAGRAM_VIRTUALLY_FRAME" val="{&quot;height&quot;:273.96409448818906,&quot;left&quot;:280.1776377952756,&quot;top&quot;:160.0951968503937,&quot;width&quot;:397.0464566929134}"/>
</p:tagLst>
</file>

<file path=ppt/tags/tag336.xml><?xml version="1.0" encoding="utf-8"?>
<p:tagLst xmlns:p="http://schemas.openxmlformats.org/presentationml/2006/main">
  <p:tag name="KSO_WM_DIAGRAM_VIRTUALLY_FRAME" val="{&quot;height&quot;:273.96409448818906,&quot;left&quot;:280.1776377952756,&quot;top&quot;:160.0951968503937,&quot;width&quot;:397.0464566929134}"/>
</p:tagLst>
</file>

<file path=ppt/tags/tag337.xml><?xml version="1.0" encoding="utf-8"?>
<p:tagLst xmlns:p="http://schemas.openxmlformats.org/presentationml/2006/main">
  <p:tag name="KSO_WM_DIAGRAM_VIRTUALLY_FRAME" val="{&quot;height&quot;:273.96409448818906,&quot;left&quot;:280.1776377952756,&quot;top&quot;:160.0951968503937,&quot;width&quot;:397.0464566929134}"/>
</p:tagLst>
</file>

<file path=ppt/tags/tag338.xml><?xml version="1.0" encoding="utf-8"?>
<p:tagLst xmlns:p="http://schemas.openxmlformats.org/presentationml/2006/main">
  <p:tag name="KSO_WM_DIAGRAM_VIRTUALLY_FRAME" val="{&quot;height&quot;:273.96409448818906,&quot;left&quot;:280.1776377952756,&quot;top&quot;:160.0951968503937,&quot;width&quot;:397.0464566929134}"/>
</p:tagLst>
</file>

<file path=ppt/tags/tag339.xml><?xml version="1.0" encoding="utf-8"?>
<p:tagLst xmlns:p="http://schemas.openxmlformats.org/presentationml/2006/main">
  <p:tag name="KSO_WM_DIAGRAM_VIRTUALLY_FRAME" val="{&quot;height&quot;:273.96409448818906,&quot;left&quot;:280.1776377952756,&quot;top&quot;:160.0951968503937,&quot;width&quot;:397.0464566929134}"/>
</p:tagLst>
</file>

<file path=ppt/tags/tag34.xml><?xml version="1.0" encoding="utf-8"?>
<p:tagLst xmlns:p="http://schemas.openxmlformats.org/presentationml/2006/main">
  <p:tag name="KSO_WM_DIAGRAM_VIRTUALLY_FRAME" val="{&quot;height&quot;:370.28740157480314,&quot;left&quot;:1.7,&quot;top&quot;:129.91259842519685,&quot;width&quot;:724.6}"/>
</p:tagLst>
</file>

<file path=ppt/tags/tag340.xml><?xml version="1.0" encoding="utf-8"?>
<p:tagLst xmlns:p="http://schemas.openxmlformats.org/presentationml/2006/main">
  <p:tag name="KSO_WM_BEAUTIFY_FLAG" val=""/>
</p:tagLst>
</file>

<file path=ppt/tags/tag341.xml><?xml version="1.0" encoding="utf-8"?>
<p:tagLst xmlns:p="http://schemas.openxmlformats.org/presentationml/2006/main">
  <p:tag name="KSO_WM_BEAUTIFY_FLAG" val=""/>
</p:tagLst>
</file>

<file path=ppt/tags/tag342.xml><?xml version="1.0" encoding="utf-8"?>
<p:tagLst xmlns:p="http://schemas.openxmlformats.org/presentationml/2006/main">
  <p:tag name="KSO_WM_BEAUTIFY_FLAG" val=""/>
</p:tagLst>
</file>

<file path=ppt/tags/tag343.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44.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45.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46.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47.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48.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49.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5.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350.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51.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52.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53.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54.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55.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56.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57.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58.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59.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6.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360.xml><?xml version="1.0" encoding="utf-8"?>
<p:tagLst xmlns:p="http://schemas.openxmlformats.org/presentationml/2006/main">
  <p:tag name="KSO_WM_DIAGRAM_VIRTUALLY_FRAME" val="{&quot;height&quot;:320.7303149606299,&quot;left&quot;:231.0120472440945,&quot;top&quot;:130.66968503937008,&quot;width&quot;:460.8507874015748}"/>
</p:tagLst>
</file>

<file path=ppt/tags/tag361.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62.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63.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64.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65.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66.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67.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68.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69.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7.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370.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71.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72.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73.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74.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75.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76.xml><?xml version="1.0" encoding="utf-8"?>
<p:tagLst xmlns:p="http://schemas.openxmlformats.org/presentationml/2006/main">
  <p:tag name="KSO_WM_DIAGRAM_VIRTUALLY_FRAME" val="{&quot;height&quot;:261.3970078740158,&quot;left&quot;:29.07708661417322,&quot;top&quot;:145.18716535433072,&quot;width&quot;:647.5229133858268}"/>
</p:tagLst>
</file>

<file path=ppt/tags/tag377.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78.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79.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8.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380.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81.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82.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83.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84.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85.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86.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87.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88.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89.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9.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390.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91.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92.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93.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94.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95.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96.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97.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98.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399.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400.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401.xml><?xml version="1.0" encoding="utf-8"?>
<p:tagLst xmlns:p="http://schemas.openxmlformats.org/presentationml/2006/main">
  <p:tag name="KSO_WM_DIAGRAM_VIRTUALLY_FRAME" val="{&quot;height&quot;:305.0123622047244,&quot;left&quot;:33.97314960629921,&quot;top&quot;:142.67464566929135,&quot;width&quot;:655.5304724409449}"/>
</p:tagLst>
</file>

<file path=ppt/tags/tag402.xml><?xml version="1.0" encoding="utf-8"?>
<p:tagLst xmlns:p="http://schemas.openxmlformats.org/presentationml/2006/main">
  <p:tag name="KSO_WM_DIAGRAM_VIRTUALLY_FRAME" val="{&quot;height&quot;:286.03196850393704,&quot;left&quot;:90.98299212598425,&quot;top&quot;:152.84007874015748,&quot;width&quot;:575.2054330708662}"/>
</p:tagLst>
</file>

<file path=ppt/tags/tag403.xml><?xml version="1.0" encoding="utf-8"?>
<p:tagLst xmlns:p="http://schemas.openxmlformats.org/presentationml/2006/main">
  <p:tag name="KSO_WM_DIAGRAM_VIRTUALLY_FRAME" val="{&quot;height&quot;:286.03196850393704,&quot;left&quot;:90.98299212598425,&quot;top&quot;:152.84007874015748,&quot;width&quot;:575.2054330708662}"/>
</p:tagLst>
</file>

<file path=ppt/tags/tag404.xml><?xml version="1.0" encoding="utf-8"?>
<p:tagLst xmlns:p="http://schemas.openxmlformats.org/presentationml/2006/main">
  <p:tag name="KSO_WM_DIAGRAM_VIRTUALLY_FRAME" val="{&quot;height&quot;:286.03196850393704,&quot;left&quot;:90.98299212598425,&quot;top&quot;:152.84007874015748,&quot;width&quot;:575.2054330708662}"/>
</p:tagLst>
</file>

<file path=ppt/tags/tag405.xml><?xml version="1.0" encoding="utf-8"?>
<p:tagLst xmlns:p="http://schemas.openxmlformats.org/presentationml/2006/main">
  <p:tag name="KSO_WM_DIAGRAM_VIRTUALLY_FRAME" val="{&quot;height&quot;:286.03196850393704,&quot;left&quot;:90.98299212598425,&quot;top&quot;:152.84007874015748,&quot;width&quot;:575.2054330708662}"/>
</p:tagLst>
</file>

<file path=ppt/tags/tag406.xml><?xml version="1.0" encoding="utf-8"?>
<p:tagLst xmlns:p="http://schemas.openxmlformats.org/presentationml/2006/main">
  <p:tag name="KSO_WM_DIAGRAM_VIRTUALLY_FRAME" val="{&quot;height&quot;:286.03196850393704,&quot;left&quot;:90.98299212598425,&quot;top&quot;:152.84007874015748,&quot;width&quot;:575.2054330708662}"/>
</p:tagLst>
</file>

<file path=ppt/tags/tag407.xml><?xml version="1.0" encoding="utf-8"?>
<p:tagLst xmlns:p="http://schemas.openxmlformats.org/presentationml/2006/main">
  <p:tag name="KSO_WM_DIAGRAM_VIRTUALLY_FRAME" val="{&quot;height&quot;:286.03196850393704,&quot;left&quot;:90.98299212598425,&quot;top&quot;:152.84007874015748,&quot;width&quot;:575.2054330708662}"/>
</p:tagLst>
</file>

<file path=ppt/tags/tag408.xml><?xml version="1.0" encoding="utf-8"?>
<p:tagLst xmlns:p="http://schemas.openxmlformats.org/presentationml/2006/main">
  <p:tag name="KSO_WM_DIAGRAM_VIRTUALLY_FRAME" val="{&quot;height&quot;:286.03196850393704,&quot;left&quot;:90.98299212598425,&quot;top&quot;:152.84007874015748,&quot;width&quot;:575.2054330708662}"/>
</p:tagLst>
</file>

<file path=ppt/tags/tag409.xml><?xml version="1.0" encoding="utf-8"?>
<p:tagLst xmlns:p="http://schemas.openxmlformats.org/presentationml/2006/main">
  <p:tag name="KSO_WM_DIAGRAM_VIRTUALLY_FRAME" val="{&quot;height&quot;:286.03196850393704,&quot;left&quot;:90.98299212598425,&quot;top&quot;:152.84007874015748,&quot;width&quot;:575.2054330708662}"/>
</p:tagLst>
</file>

<file path=ppt/tags/tag41.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410.xml><?xml version="1.0" encoding="utf-8"?>
<p:tagLst xmlns:p="http://schemas.openxmlformats.org/presentationml/2006/main">
  <p:tag name="KSO_WM_DIAGRAM_VIRTUALLY_FRAME" val="{&quot;height&quot;:286.03196850393704,&quot;left&quot;:90.98299212598425,&quot;top&quot;:152.84007874015748,&quot;width&quot;:575.2054330708662}"/>
</p:tagLst>
</file>

<file path=ppt/tags/tag411.xml><?xml version="1.0" encoding="utf-8"?>
<p:tagLst xmlns:p="http://schemas.openxmlformats.org/presentationml/2006/main">
  <p:tag name="KSO_WM_DIAGRAM_VIRTUALLY_FRAME" val="{&quot;height&quot;:286.03196850393704,&quot;left&quot;:90.98299212598425,&quot;top&quot;:152.84007874015748,&quot;width&quot;:575.2054330708662}"/>
</p:tagLst>
</file>

<file path=ppt/tags/tag412.xml><?xml version="1.0" encoding="utf-8"?>
<p:tagLst xmlns:p="http://schemas.openxmlformats.org/presentationml/2006/main">
  <p:tag name="KSO_WM_DIAGRAM_VIRTUALLY_FRAME" val="{&quot;height&quot;:286.03196850393704,&quot;left&quot;:90.98299212598425,&quot;top&quot;:152.84007874015748,&quot;width&quot;:575.2054330708662}"/>
</p:tagLst>
</file>

<file path=ppt/tags/tag413.xml><?xml version="1.0" encoding="utf-8"?>
<p:tagLst xmlns:p="http://schemas.openxmlformats.org/presentationml/2006/main">
  <p:tag name="KSO_WM_DIAGRAM_VIRTUALLY_FRAME" val="{&quot;height&quot;:286.03196850393704,&quot;left&quot;:90.98299212598425,&quot;top&quot;:152.84007874015748,&quot;width&quot;:575.2054330708662}"/>
</p:tagLst>
</file>

<file path=ppt/tags/tag414.xml><?xml version="1.0" encoding="utf-8"?>
<p:tagLst xmlns:p="http://schemas.openxmlformats.org/presentationml/2006/main">
  <p:tag name="COMMONDATA" val="eyJoZGlkIjoiM2RkZjA5YjllNzBhNmRhN2E5MzJkMDlkNGVkMWNiODMifQ=="/>
  <p:tag name="RESOURCE_RECORD_KEY" val="{&quot;70&quot;:[3312532,3314314,3312588,3314281,3322207,3323799,3323399,3314290,3314294,3314199,3314197,3312355,3314283,3312357,3320039,3314368]}"/>
  <p:tag name="resource_record_key" val="{&quot;70&quot;:[3312532,3314314,3312588,3314281,3322207,3323799,3323399,3314290,3314294,3314199,3314197,3312355,3314283,3312357,3320039,3314368],&quot;71&quot;:[76235680038]}"/>
</p:tagLst>
</file>

<file path=ppt/tags/tag42.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43.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44.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45.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46.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47.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48.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49.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0.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51.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52.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53.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54.xml><?xml version="1.0" encoding="utf-8"?>
<p:tagLst xmlns:p="http://schemas.openxmlformats.org/presentationml/2006/main">
  <p:tag name="KSO_WM_DIAGRAM_VIRTUALLY_FRAME" val="{&quot;height&quot;:362.15818897637797,&quot;left&quot;:1.287795275590551,&quot;top&quot;:128.24181102362203,&quot;width&quot;:721.3553543307087}"/>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DIAGRAM_VIRTUALLY_FRAME" val="{&quot;height&quot;:274.6002362204725,&quot;left&quot;:235.2832283464567,&quot;top&quot;:175.5272440944882,&quot;width&quot;:454.4315748031496}"/>
</p:tagLst>
</file>

<file path=ppt/tags/tag57.xml><?xml version="1.0" encoding="utf-8"?>
<p:tagLst xmlns:p="http://schemas.openxmlformats.org/presentationml/2006/main">
  <p:tag name="KSO_WM_DIAGRAM_VIRTUALLY_FRAME" val="{&quot;height&quot;:274.6002362204725,&quot;left&quot;:235.2832283464567,&quot;top&quot;:175.5272440944882,&quot;width&quot;:454.4315748031496}"/>
</p:tagLst>
</file>

<file path=ppt/tags/tag58.xml><?xml version="1.0" encoding="utf-8"?>
<p:tagLst xmlns:p="http://schemas.openxmlformats.org/presentationml/2006/main">
  <p:tag name="KSO_WM_DIAGRAM_VIRTUALLY_FRAME" val="{&quot;height&quot;:274.6002362204725,&quot;left&quot;:235.2832283464567,&quot;top&quot;:175.5272440944882,&quot;width&quot;:454.4315748031496}"/>
</p:tagLst>
</file>

<file path=ppt/tags/tag59.xml><?xml version="1.0" encoding="utf-8"?>
<p:tagLst xmlns:p="http://schemas.openxmlformats.org/presentationml/2006/main">
  <p:tag name="KSO_WM_DIAGRAM_VIRTUALLY_FRAME" val="{&quot;height&quot;:274.6002362204725,&quot;left&quot;:235.2832283464567,&quot;top&quot;:175.5272440944882,&quot;width&quot;:454.4315748031496}"/>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xml><?xml version="1.0" encoding="utf-8"?>
<p:tagLst xmlns:p="http://schemas.openxmlformats.org/presentationml/2006/main">
  <p:tag name="KSO_WM_DIAGRAM_VIRTUALLY_FRAME" val="{&quot;height&quot;:274.6002362204725,&quot;left&quot;:235.2832283464567,&quot;top&quot;:175.5272440944882,&quot;width&quot;:454.4315748031496}"/>
</p:tagLst>
</file>

<file path=ppt/tags/tag61.xml><?xml version="1.0" encoding="utf-8"?>
<p:tagLst xmlns:p="http://schemas.openxmlformats.org/presentationml/2006/main">
  <p:tag name="KSO_WM_DIAGRAM_VIRTUALLY_FRAME" val="{&quot;height&quot;:274.6002362204725,&quot;left&quot;:235.2832283464567,&quot;top&quot;:175.5272440944882,&quot;width&quot;:454.4315748031496}"/>
</p:tagLst>
</file>

<file path=ppt/tags/tag62.xml><?xml version="1.0" encoding="utf-8"?>
<p:tagLst xmlns:p="http://schemas.openxmlformats.org/presentationml/2006/main">
  <p:tag name="KSO_WM_DIAGRAM_VIRTUALLY_FRAME" val="{&quot;height&quot;:274.6002362204725,&quot;left&quot;:235.2832283464567,&quot;top&quot;:175.5272440944882,&quot;width&quot;:454.4315748031496}"/>
</p:tagLst>
</file>

<file path=ppt/tags/tag63.xml><?xml version="1.0" encoding="utf-8"?>
<p:tagLst xmlns:p="http://schemas.openxmlformats.org/presentationml/2006/main">
  <p:tag name="KSO_WM_DIAGRAM_VIRTUALLY_FRAME" val="{&quot;height&quot;:274.6002362204725,&quot;left&quot;:235.2832283464567,&quot;top&quot;:175.5272440944882,&quot;width&quot;:454.4315748031496}"/>
</p:tagLst>
</file>

<file path=ppt/tags/tag64.xml><?xml version="1.0" encoding="utf-8"?>
<p:tagLst xmlns:p="http://schemas.openxmlformats.org/presentationml/2006/main">
  <p:tag name="KSO_WM_DIAGRAM_VIRTUALLY_FRAME" val="{&quot;height&quot;:274.6002362204725,&quot;left&quot;:235.2832283464567,&quot;top&quot;:175.5272440944882,&quot;width&quot;:454.4315748031496}"/>
</p:tagLst>
</file>

<file path=ppt/tags/tag65.xml><?xml version="1.0" encoding="utf-8"?>
<p:tagLst xmlns:p="http://schemas.openxmlformats.org/presentationml/2006/main">
  <p:tag name="KSO_WM_DIAGRAM_VIRTUALLY_FRAME" val="{&quot;height&quot;:274.6002362204725,&quot;left&quot;:235.2832283464567,&quot;top&quot;:175.5272440944882,&quot;width&quot;:454.4315748031496}"/>
</p:tagLst>
</file>

<file path=ppt/tags/tag66.xml><?xml version="1.0" encoding="utf-8"?>
<p:tagLst xmlns:p="http://schemas.openxmlformats.org/presentationml/2006/main">
  <p:tag name="KSO_WM_DIAGRAM_VIRTUALLY_FRAME" val="{&quot;height&quot;:274.6002362204725,&quot;left&quot;:235.2832283464567,&quot;top&quot;:175.5272440944882,&quot;width&quot;:454.4315748031496}"/>
</p:tagLst>
</file>

<file path=ppt/tags/tag67.xml><?xml version="1.0" encoding="utf-8"?>
<p:tagLst xmlns:p="http://schemas.openxmlformats.org/presentationml/2006/main">
  <p:tag name="KSO_WM_DIAGRAM_VIRTUALLY_FRAME" val="{&quot;height&quot;:274.6002362204725,&quot;left&quot;:235.2832283464567,&quot;top&quot;:175.5272440944882,&quot;width&quot;:454.4315748031496}"/>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DIAGRAM_VIRTUALLY_FRAME" val="{&quot;height&quot;:231.09299212598427,&quot;left&quot;:44.38842519685039,&quot;top&quot;:180.91779527559055,&quot;width&quot;:461.4445669291338}"/>
</p:tagLst>
</file>

<file path=ppt/tags/tag7.xml><?xml version="1.0" encoding="utf-8"?>
<p:tagLst xmlns:p="http://schemas.openxmlformats.org/presentationml/2006/main">
  <p:tag name="KSO_WM_DIAGRAM_VIRTUALLY_FRAME" val="{&quot;height&quot;:370.28740157480314,&quot;left&quot;:1.7,&quot;top&quot;:129.91259842519685,&quot;width&quot;:724.6}"/>
</p:tagLst>
</file>

<file path=ppt/tags/tag70.xml><?xml version="1.0" encoding="utf-8"?>
<p:tagLst xmlns:p="http://schemas.openxmlformats.org/presentationml/2006/main">
  <p:tag name="KSO_WM_DIAGRAM_VIRTUALLY_FRAME" val="{&quot;height&quot;:231.09299212598427,&quot;left&quot;:44.38842519685039,&quot;top&quot;:180.91779527559055,&quot;width&quot;:461.4445669291338}"/>
</p:tagLst>
</file>

<file path=ppt/tags/tag71.xml><?xml version="1.0" encoding="utf-8"?>
<p:tagLst xmlns:p="http://schemas.openxmlformats.org/presentationml/2006/main">
  <p:tag name="KSO_WM_DIAGRAM_VIRTUALLY_FRAME" val="{&quot;height&quot;:231.09299212598427,&quot;left&quot;:44.38842519685039,&quot;top&quot;:180.91779527559055,&quot;width&quot;:461.4445669291338}"/>
</p:tagLst>
</file>

<file path=ppt/tags/tag72.xml><?xml version="1.0" encoding="utf-8"?>
<p:tagLst xmlns:p="http://schemas.openxmlformats.org/presentationml/2006/main">
  <p:tag name="KSO_WM_DIAGRAM_VIRTUALLY_FRAME" val="{&quot;height&quot;:231.09299212598427,&quot;left&quot;:44.38842519685039,&quot;top&quot;:180.91779527559055,&quot;width&quot;:461.4445669291338}"/>
</p:tagLst>
</file>

<file path=ppt/tags/tag73.xml><?xml version="1.0" encoding="utf-8"?>
<p:tagLst xmlns:p="http://schemas.openxmlformats.org/presentationml/2006/main">
  <p:tag name="KSO_WM_DIAGRAM_VIRTUALLY_FRAME" val="{&quot;height&quot;:231.09299212598427,&quot;left&quot;:44.38842519685039,&quot;top&quot;:180.91779527559055,&quot;width&quot;:461.4445669291338}"/>
</p:tagLst>
</file>

<file path=ppt/tags/tag74.xml><?xml version="1.0" encoding="utf-8"?>
<p:tagLst xmlns:p="http://schemas.openxmlformats.org/presentationml/2006/main">
  <p:tag name="KSO_WM_DIAGRAM_VIRTUALLY_FRAME" val="{&quot;height&quot;:231.09299212598427,&quot;left&quot;:44.38842519685039,&quot;top&quot;:180.91779527559055,&quot;width&quot;:461.4445669291338}"/>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DIAGRAM_VIRTUALLY_FRAME" val="{&quot;height&quot;:294.8113385826772,&quot;left&quot;:51.949133858267714,&quot;top&quot;:148.50007874015748,&quot;width&quot;:625.8008661417323}"/>
</p:tagLst>
</file>

<file path=ppt/tags/tag77.xml><?xml version="1.0" encoding="utf-8"?>
<p:tagLst xmlns:p="http://schemas.openxmlformats.org/presentationml/2006/main">
  <p:tag name="KSO_WM_DIAGRAM_VIRTUALLY_FRAME" val="{&quot;height&quot;:294.8113385826772,&quot;left&quot;:51.949133858267714,&quot;top&quot;:148.50007874015748,&quot;width&quot;:625.8008661417323}"/>
</p:tagLst>
</file>

<file path=ppt/tags/tag78.xml><?xml version="1.0" encoding="utf-8"?>
<p:tagLst xmlns:p="http://schemas.openxmlformats.org/presentationml/2006/main">
  <p:tag name="KSO_WM_DIAGRAM_VIRTUALLY_FRAME" val="{&quot;height&quot;:294.8113385826772,&quot;left&quot;:51.949133858267714,&quot;top&quot;:148.50007874015748,&quot;width&quot;:625.8008661417323}"/>
</p:tagLst>
</file>

<file path=ppt/tags/tag79.xml><?xml version="1.0" encoding="utf-8"?>
<p:tagLst xmlns:p="http://schemas.openxmlformats.org/presentationml/2006/main">
  <p:tag name="KSO_WM_DIAGRAM_VIRTUALLY_FRAME" val="{&quot;height&quot;:294.8113385826772,&quot;left&quot;:51.949133858267714,&quot;top&quot;:148.50007874015748,&quot;width&quot;:625.8008661417323}"/>
</p:tagLst>
</file>

<file path=ppt/tags/tag8.xml><?xml version="1.0" encoding="utf-8"?>
<p:tagLst xmlns:p="http://schemas.openxmlformats.org/presentationml/2006/main">
  <p:tag name="KSO_WM_DIAGRAM_VIRTUALLY_FRAME" val="{&quot;height&quot;:370.28740157480314,&quot;left&quot;:1.7,&quot;top&quot;:129.91259842519685,&quot;width&quot;:724.6}"/>
</p:tagLst>
</file>

<file path=ppt/tags/tag80.xml><?xml version="1.0" encoding="utf-8"?>
<p:tagLst xmlns:p="http://schemas.openxmlformats.org/presentationml/2006/main">
  <p:tag name="KSO_WM_DIAGRAM_VIRTUALLY_FRAME" val="{&quot;height&quot;:294.8113385826772,&quot;left&quot;:51.949133858267714,&quot;top&quot;:148.50007874015748,&quot;width&quot;:625.8008661417323}"/>
</p:tagLst>
</file>

<file path=ppt/tags/tag81.xml><?xml version="1.0" encoding="utf-8"?>
<p:tagLst xmlns:p="http://schemas.openxmlformats.org/presentationml/2006/main">
  <p:tag name="KSO_WM_DIAGRAM_VIRTUALLY_FRAME" val="{&quot;height&quot;:294.8113385826772,&quot;left&quot;:51.949133858267714,&quot;top&quot;:148.50007874015748,&quot;width&quot;:625.8008661417323}"/>
</p:tagLst>
</file>

<file path=ppt/tags/tag82.xml><?xml version="1.0" encoding="utf-8"?>
<p:tagLst xmlns:p="http://schemas.openxmlformats.org/presentationml/2006/main">
  <p:tag name="KSO_WM_DIAGRAM_VIRTUALLY_FRAME" val="{&quot;height&quot;:294.8113385826772,&quot;left&quot;:51.949133858267714,&quot;top&quot;:148.50007874015748,&quot;width&quot;:625.8008661417323}"/>
</p:tagLst>
</file>

<file path=ppt/tags/tag83.xml><?xml version="1.0" encoding="utf-8"?>
<p:tagLst xmlns:p="http://schemas.openxmlformats.org/presentationml/2006/main">
  <p:tag name="KSO_WM_DIAGRAM_VIRTUALLY_FRAME" val="{&quot;height&quot;:294.8113385826772,&quot;left&quot;:51.949133858267714,&quot;top&quot;:148.50007874015748,&quot;width&quot;:625.8008661417323}"/>
</p:tagLst>
</file>

<file path=ppt/tags/tag84.xml><?xml version="1.0" encoding="utf-8"?>
<p:tagLst xmlns:p="http://schemas.openxmlformats.org/presentationml/2006/main">
  <p:tag name="KSO_WM_DIAGRAM_VIRTUALLY_FRAME" val="{&quot;height&quot;:290.6011023622047,&quot;left&quot;:32.021968503937,&quot;top&quot;:148.44433070866143,&quot;width&quot;:305.84614173228346}"/>
</p:tagLst>
</file>

<file path=ppt/tags/tag85.xml><?xml version="1.0" encoding="utf-8"?>
<p:tagLst xmlns:p="http://schemas.openxmlformats.org/presentationml/2006/main">
  <p:tag name="KSO_WM_DIAGRAM_VIRTUALLY_FRAME" val="{&quot;height&quot;:290.6011023622047,&quot;left&quot;:32.021968503937,&quot;top&quot;:148.44433070866143,&quot;width&quot;:305.84614173228346}"/>
</p:tagLst>
</file>

<file path=ppt/tags/tag86.xml><?xml version="1.0" encoding="utf-8"?>
<p:tagLst xmlns:p="http://schemas.openxmlformats.org/presentationml/2006/main">
  <p:tag name="KSO_WM_DIAGRAM_VIRTUALLY_FRAME" val="{&quot;height&quot;:290.6011023622047,&quot;left&quot;:32.021968503937,&quot;top&quot;:148.44433070866143,&quot;width&quot;:305.84614173228346}"/>
</p:tagLst>
</file>

<file path=ppt/tags/tag87.xml><?xml version="1.0" encoding="utf-8"?>
<p:tagLst xmlns:p="http://schemas.openxmlformats.org/presentationml/2006/main">
  <p:tag name="KSO_WM_DIAGRAM_VIRTUALLY_FRAME" val="{&quot;height&quot;:290.6011023622047,&quot;left&quot;:32.021968503937,&quot;top&quot;:148.44433070866143,&quot;width&quot;:305.84614173228346}"/>
</p:tagLst>
</file>

<file path=ppt/tags/tag88.xml><?xml version="1.0" encoding="utf-8"?>
<p:tagLst xmlns:p="http://schemas.openxmlformats.org/presentationml/2006/main">
  <p:tag name="KSO_WM_DIAGRAM_VIRTUALLY_FRAME" val="{&quot;height&quot;:290.6011023622047,&quot;left&quot;:32.021968503937,&quot;top&quot;:148.44433070866143,&quot;width&quot;:305.84614173228346}"/>
</p:tagLst>
</file>

<file path=ppt/tags/tag89.xml><?xml version="1.0" encoding="utf-8"?>
<p:tagLst xmlns:p="http://schemas.openxmlformats.org/presentationml/2006/main">
  <p:tag name="KSO_WM_DIAGRAM_VIRTUALLY_FRAME" val="{&quot;height&quot;:290.6011023622047,&quot;left&quot;:32.021968503937,&quot;top&quot;:148.44433070866143,&quot;width&quot;:305.84614173228346}"/>
</p:tagLst>
</file>

<file path=ppt/tags/tag9.xml><?xml version="1.0" encoding="utf-8"?>
<p:tagLst xmlns:p="http://schemas.openxmlformats.org/presentationml/2006/main">
  <p:tag name="KSO_WM_DIAGRAM_VIRTUALLY_FRAME" val="{&quot;height&quot;:370.28740157480314,&quot;left&quot;:1.7,&quot;top&quot;:129.91259842519685,&quot;width&quot;:724.6}"/>
</p:tagLst>
</file>

<file path=ppt/tags/tag90.xml><?xml version="1.0" encoding="utf-8"?>
<p:tagLst xmlns:p="http://schemas.openxmlformats.org/presentationml/2006/main">
  <p:tag name="KSO_WM_DIAGRAM_VIRTUALLY_FRAME" val="{&quot;height&quot;:290.6011023622047,&quot;left&quot;:32.021968503937,&quot;top&quot;:148.44433070866143,&quot;width&quot;:305.84614173228346}"/>
</p:tagLst>
</file>

<file path=ppt/tags/tag91.xml><?xml version="1.0" encoding="utf-8"?>
<p:tagLst xmlns:p="http://schemas.openxmlformats.org/presentationml/2006/main">
  <p:tag name="KSO_WM_DIAGRAM_VIRTUALLY_FRAME" val="{&quot;height&quot;:290.6011023622047,&quot;left&quot;:32.021968503937,&quot;top&quot;:148.44433070866143,&quot;width&quot;:305.84614173228346}"/>
</p:tagLst>
</file>

<file path=ppt/tags/tag92.xml><?xml version="1.0" encoding="utf-8"?>
<p:tagLst xmlns:p="http://schemas.openxmlformats.org/presentationml/2006/main">
  <p:tag name="KSO_WM_DIAGRAM_VIRTUALLY_FRAME" val="{&quot;height&quot;:290.6011023622047,&quot;left&quot;:32.021968503937,&quot;top&quot;:148.44433070866143,&quot;width&quot;:305.84614173228346}"/>
</p:tagLst>
</file>

<file path=ppt/tags/tag93.xml><?xml version="1.0" encoding="utf-8"?>
<p:tagLst xmlns:p="http://schemas.openxmlformats.org/presentationml/2006/main">
  <p:tag name="KSO_WM_DIAGRAM_VIRTUALLY_FRAME" val="{&quot;height&quot;:290.6011023622047,&quot;left&quot;:32.021968503937,&quot;top&quot;:148.44433070866143,&quot;width&quot;:305.84614173228346}"/>
</p:tagLst>
</file>

<file path=ppt/tags/tag94.xml><?xml version="1.0" encoding="utf-8"?>
<p:tagLst xmlns:p="http://schemas.openxmlformats.org/presentationml/2006/main">
  <p:tag name="KSO_WM_DIAGRAM_VIRTUALLY_FRAME" val="{&quot;height&quot;:290.6011023622047,&quot;left&quot;:32.021968503937,&quot;top&quot;:148.44433070866143,&quot;width&quot;:305.84614173228346}"/>
</p:tagLst>
</file>

<file path=ppt/tags/tag95.xml><?xml version="1.0" encoding="utf-8"?>
<p:tagLst xmlns:p="http://schemas.openxmlformats.org/presentationml/2006/main">
  <p:tag name="KSO_WM_DIAGRAM_VIRTUALLY_FRAME" val="{&quot;height&quot;:290.6011023622047,&quot;left&quot;:32.021968503937,&quot;top&quot;:148.44433070866143,&quot;width&quot;:305.84614173228346}"/>
</p:tagLst>
</file>

<file path=ppt/tags/tag96.xml><?xml version="1.0" encoding="utf-8"?>
<p:tagLst xmlns:p="http://schemas.openxmlformats.org/presentationml/2006/main">
  <p:tag name="KSO_WM_DIAGRAM_VIRTUALLY_FRAME" val="{&quot;height&quot;:317.86803149606305,&quot;left&quot;:348.6600787401575,&quot;top&quot;:110.59590551181103,&quot;width&quot;:305.2089763779527}"/>
</p:tagLst>
</file>

<file path=ppt/tags/tag97.xml><?xml version="1.0" encoding="utf-8"?>
<p:tagLst xmlns:p="http://schemas.openxmlformats.org/presentationml/2006/main">
  <p:tag name="KSO_WM_DIAGRAM_VIRTUALLY_FRAME" val="{&quot;height&quot;:317.86803149606305,&quot;left&quot;:348.6600787401575,&quot;top&quot;:110.59590551181103,&quot;width&quot;:305.2089763779527}"/>
</p:tagLst>
</file>

<file path=ppt/tags/tag98.xml><?xml version="1.0" encoding="utf-8"?>
<p:tagLst xmlns:p="http://schemas.openxmlformats.org/presentationml/2006/main">
  <p:tag name="KSO_WM_DIAGRAM_VIRTUALLY_FRAME" val="{&quot;height&quot;:317.86803149606305,&quot;left&quot;:348.6600787401575,&quot;top&quot;:110.59590551181103,&quot;width&quot;:305.2089763779527}"/>
</p:tagLst>
</file>

<file path=ppt/tags/tag99.xml><?xml version="1.0" encoding="utf-8"?>
<p:tagLst xmlns:p="http://schemas.openxmlformats.org/presentationml/2006/main">
  <p:tag name="KSO_WM_DIAGRAM_VIRTUALLY_FRAME" val="{&quot;height&quot;:317.86803149606305,&quot;left&quot;:348.6600787401575,&quot;top&quot;:110.59590551181103,&quot;width&quot;:305.2089763779527}"/>
</p:tagLst>
</file>

<file path=ppt/theme/theme1.xml><?xml version="1.0" encoding="utf-8"?>
<a:theme xmlns:a="http://schemas.openxmlformats.org/drawingml/2006/main" name="Office 主题">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B0500"/>
      </a:dk2>
      <a:lt2>
        <a:srgbClr val="FFF4F3"/>
      </a:lt2>
      <a:accent1>
        <a:srgbClr val="D02300"/>
      </a:accent1>
      <a:accent2>
        <a:srgbClr val="BF3C2E"/>
      </a:accent2>
      <a:accent3>
        <a:srgbClr val="E17467"/>
      </a:accent3>
      <a:accent4>
        <a:srgbClr val="FD905F"/>
      </a:accent4>
      <a:accent5>
        <a:srgbClr val="D39C83"/>
      </a:accent5>
      <a:accent6>
        <a:srgbClr val="B0A17E"/>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10066</Words>
  <Application>WPS 演示</Application>
  <PresentationFormat>全屏显示(4:3)</PresentationFormat>
  <Paragraphs>1105</Paragraphs>
  <Slides>65</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65</vt:i4>
      </vt:variant>
    </vt:vector>
  </HeadingPairs>
  <TitlesOfParts>
    <vt:vector size="79" baseType="lpstr">
      <vt:lpstr>Arial</vt:lpstr>
      <vt:lpstr>宋体</vt:lpstr>
      <vt:lpstr>Wingdings</vt:lpstr>
      <vt:lpstr>Verdana</vt:lpstr>
      <vt:lpstr>微软雅黑</vt:lpstr>
      <vt:lpstr>Calibri</vt:lpstr>
      <vt:lpstr>黑体</vt:lpstr>
      <vt:lpstr>Times New Roman</vt:lpstr>
      <vt:lpstr>幼圆</vt:lpstr>
      <vt:lpstr>华文琥珀</vt:lpstr>
      <vt:lpstr>华文行楷</vt:lpstr>
      <vt:lpstr>Arial Unicode MS</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Rita</cp:lastModifiedBy>
  <cp:revision>227</cp:revision>
  <dcterms:created xsi:type="dcterms:W3CDTF">2016-07-30T05:49:00Z</dcterms:created>
  <dcterms:modified xsi:type="dcterms:W3CDTF">2025-05-18T12:46:27Z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ECB9F68E05484B9895322C3F56B7BA17_12</vt:lpwstr>
  </property>
  <property fmtid="{D5CDD505-2E9C-101B-9397-08002B2CF9AE}" pid="3" name="KSOProductBuildVer">
    <vt:lpwstr>2052-12.1.0.21171</vt:lpwstr>
  </property>
</Properties>
</file>