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22"/>
  </p:notesMasterIdLst>
  <p:sldIdLst>
    <p:sldId id="275" r:id="rId4"/>
    <p:sldId id="27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8" r:id="rId21"/>
    <p:sldId id="279" r:id="rId23"/>
    <p:sldId id="280" r:id="rId24"/>
    <p:sldId id="281" r:id="rId25"/>
    <p:sldId id="282" r:id="rId26"/>
    <p:sldId id="283" r:id="rId27"/>
    <p:sldId id="284" r:id="rId28"/>
    <p:sldId id="277"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notesMaster" Target="notesMasters/notes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8.xml"/><Relationship Id="rId3" Type="http://schemas.openxmlformats.org/officeDocument/2006/relationships/image" Target="../media/image6.png"/><Relationship Id="rId2" Type="http://schemas.openxmlformats.org/officeDocument/2006/relationships/tags" Target="../tags/tag137.xml"/><Relationship Id="rId1" Type="http://schemas.openxmlformats.org/officeDocument/2006/relationships/tags" Target="../tags/tag136.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7.xml"/><Relationship Id="rId3" Type="http://schemas.openxmlformats.org/officeDocument/2006/relationships/image" Target="../media/image6.png"/><Relationship Id="rId2" Type="http://schemas.openxmlformats.org/officeDocument/2006/relationships/tags" Target="../tags/tag146.xml"/><Relationship Id="rId1" Type="http://schemas.openxmlformats.org/officeDocument/2006/relationships/tags" Target="../tags/tag145.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6.xml"/><Relationship Id="rId3" Type="http://schemas.openxmlformats.org/officeDocument/2006/relationships/image" Target="../media/image6.png"/><Relationship Id="rId2" Type="http://schemas.openxmlformats.org/officeDocument/2006/relationships/tags" Target="../tags/tag155.xml"/><Relationship Id="rId1" Type="http://schemas.openxmlformats.org/officeDocument/2006/relationships/tags" Target="../tags/tag154.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60.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2.xml"/><Relationship Id="rId3" Type="http://schemas.openxmlformats.org/officeDocument/2006/relationships/image" Target="../media/image6.png"/><Relationship Id="rId2" Type="http://schemas.openxmlformats.org/officeDocument/2006/relationships/tags" Target="../tags/tag101.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9" Type="http://schemas.openxmlformats.org/officeDocument/2006/relationships/slideLayout" Target="../slideLayouts/slideLayout4.xml"/><Relationship Id="rId18" Type="http://schemas.openxmlformats.org/officeDocument/2006/relationships/tags" Target="../tags/tag120.xml"/><Relationship Id="rId17" Type="http://schemas.openxmlformats.org/officeDocument/2006/relationships/tags" Target="../tags/tag119.xml"/><Relationship Id="rId16" Type="http://schemas.openxmlformats.org/officeDocument/2006/relationships/tags" Target="../tags/tag118.xml"/><Relationship Id="rId15" Type="http://schemas.openxmlformats.org/officeDocument/2006/relationships/tags" Target="../tags/tag117.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tags" Target="../tags/tag103.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2.xml"/><Relationship Id="rId3" Type="http://schemas.openxmlformats.org/officeDocument/2006/relationships/image" Target="../media/image6.png"/><Relationship Id="rId2" Type="http://schemas.openxmlformats.org/officeDocument/2006/relationships/tags" Target="../tags/tag131.xml"/><Relationship Id="rId1" Type="http://schemas.openxmlformats.org/officeDocument/2006/relationships/tags" Target="../tags/tag13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一、资产负债表及其作用</a:t>
            </a:r>
            <a:endParaRPr lang="zh-CN" altLang="zh-CN" sz="2400" b="1" dirty="0">
              <a:solidFill>
                <a:schemeClr val="tx1"/>
              </a:solidFill>
            </a:endParaRPr>
          </a:p>
          <a:p>
            <a:r>
              <a:rPr lang="zh-CN" altLang="zh-CN" dirty="0">
                <a:solidFill>
                  <a:schemeClr val="tx1"/>
                </a:solidFill>
              </a:rPr>
              <a:t>资产负债表又称财务状况表</a:t>
            </a:r>
            <a:r>
              <a:rPr lang="en-US" altLang="zh-CN" dirty="0">
                <a:solidFill>
                  <a:schemeClr val="tx1"/>
                </a:solidFill>
              </a:rPr>
              <a:t>,</a:t>
            </a:r>
            <a:r>
              <a:rPr lang="zh-CN" altLang="zh-CN" dirty="0">
                <a:solidFill>
                  <a:schemeClr val="tx1"/>
                </a:solidFill>
              </a:rPr>
              <a:t>是总括反映企业在某一特定日期</a:t>
            </a:r>
            <a:r>
              <a:rPr lang="en-US" altLang="zh-CN" dirty="0">
                <a:solidFill>
                  <a:schemeClr val="tx1"/>
                </a:solidFill>
              </a:rPr>
              <a:t>(</a:t>
            </a:r>
            <a:r>
              <a:rPr lang="zh-CN" altLang="zh-CN" dirty="0">
                <a:solidFill>
                  <a:schemeClr val="tx1"/>
                </a:solidFill>
              </a:rPr>
              <a:t>月末、季末或年末</a:t>
            </a:r>
            <a:r>
              <a:rPr lang="en-US" altLang="zh-CN" dirty="0">
                <a:solidFill>
                  <a:schemeClr val="tx1"/>
                </a:solidFill>
              </a:rPr>
              <a:t>)</a:t>
            </a:r>
            <a:r>
              <a:rPr lang="zh-CN" altLang="zh-CN" dirty="0">
                <a:solidFill>
                  <a:schemeClr val="tx1"/>
                </a:solidFill>
              </a:rPr>
              <a:t>全部资产、负债和所有者权益情况的会计报表</a:t>
            </a:r>
            <a:r>
              <a:rPr lang="zh-CN" altLang="zh-CN" dirty="0" smtClean="0">
                <a:solidFill>
                  <a:schemeClr val="tx1"/>
                </a:solidFill>
              </a:rPr>
              <a:t>。负债表</a:t>
            </a:r>
            <a:r>
              <a:rPr lang="zh-CN" altLang="zh-CN" dirty="0">
                <a:solidFill>
                  <a:schemeClr val="tx1"/>
                </a:solidFill>
              </a:rPr>
              <a:t>的作用有以下几点</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通过资产负债表</a:t>
            </a:r>
            <a:r>
              <a:rPr lang="en-US" altLang="zh-CN" dirty="0">
                <a:solidFill>
                  <a:schemeClr val="tx1"/>
                </a:solidFill>
              </a:rPr>
              <a:t>,</a:t>
            </a:r>
            <a:r>
              <a:rPr lang="zh-CN" altLang="zh-CN" dirty="0">
                <a:solidFill>
                  <a:schemeClr val="tx1"/>
                </a:solidFill>
              </a:rPr>
              <a:t>可以了解企业所掌握的经济资源及其分布的情况</a:t>
            </a:r>
            <a:r>
              <a:rPr lang="en-US" altLang="zh-CN" dirty="0">
                <a:solidFill>
                  <a:schemeClr val="tx1"/>
                </a:solidFill>
              </a:rPr>
              <a:t>,</a:t>
            </a:r>
            <a:r>
              <a:rPr lang="zh-CN" altLang="zh-CN" dirty="0">
                <a:solidFill>
                  <a:schemeClr val="tx1"/>
                </a:solidFill>
              </a:rPr>
              <a:t>经营者可据此分析企业资产分布是否合理</a:t>
            </a:r>
            <a:r>
              <a:rPr lang="en-US" altLang="zh-CN" dirty="0">
                <a:solidFill>
                  <a:schemeClr val="tx1"/>
                </a:solidFill>
              </a:rPr>
              <a:t>,</a:t>
            </a:r>
            <a:r>
              <a:rPr lang="zh-CN" altLang="zh-CN" dirty="0">
                <a:solidFill>
                  <a:schemeClr val="tx1"/>
                </a:solidFill>
              </a:rPr>
              <a:t>以改进经营管理</a:t>
            </a:r>
            <a:r>
              <a:rPr lang="en-US" altLang="zh-CN" dirty="0">
                <a:solidFill>
                  <a:schemeClr val="tx1"/>
                </a:solidFill>
              </a:rPr>
              <a:t>,</a:t>
            </a:r>
            <a:r>
              <a:rPr lang="zh-CN" altLang="zh-CN" dirty="0">
                <a:solidFill>
                  <a:schemeClr val="tx1"/>
                </a:solidFill>
              </a:rPr>
              <a:t>提高管理水平</a:t>
            </a:r>
            <a:r>
              <a:rPr lang="en-US" altLang="zh-CN" dirty="0">
                <a:solidFill>
                  <a:schemeClr val="tx1"/>
                </a:solidFill>
              </a:rPr>
              <a:t>;</a:t>
            </a:r>
            <a:endParaRPr lang="zh-CN" altLang="zh-CN" dirty="0">
              <a:solidFill>
                <a:schemeClr val="tx1"/>
              </a:solidFill>
            </a:endParaRPr>
          </a:p>
          <a:p>
            <a:r>
              <a:rPr lang="en-US" altLang="zh-CN" dirty="0">
                <a:solidFill>
                  <a:schemeClr val="tx1"/>
                </a:solidFill>
              </a:rPr>
              <a:t>(2)</a:t>
            </a:r>
            <a:r>
              <a:rPr lang="zh-CN" altLang="zh-CN" dirty="0">
                <a:solidFill>
                  <a:schemeClr val="tx1"/>
                </a:solidFill>
              </a:rPr>
              <a:t>通过资产负债表</a:t>
            </a:r>
            <a:r>
              <a:rPr lang="en-US" altLang="zh-CN" dirty="0">
                <a:solidFill>
                  <a:schemeClr val="tx1"/>
                </a:solidFill>
              </a:rPr>
              <a:t>,</a:t>
            </a:r>
            <a:r>
              <a:rPr lang="zh-CN" altLang="zh-CN" dirty="0">
                <a:solidFill>
                  <a:schemeClr val="tx1"/>
                </a:solidFill>
              </a:rPr>
              <a:t>可以了解企业资金的来源渠道和构成</a:t>
            </a:r>
            <a:r>
              <a:rPr lang="en-US" altLang="zh-CN" dirty="0">
                <a:solidFill>
                  <a:schemeClr val="tx1"/>
                </a:solidFill>
              </a:rPr>
              <a:t>,</a:t>
            </a:r>
            <a:r>
              <a:rPr lang="zh-CN" altLang="zh-CN" dirty="0">
                <a:solidFill>
                  <a:schemeClr val="tx1"/>
                </a:solidFill>
              </a:rPr>
              <a:t>投资者和债权人可据此分析企业所面临的财务风险</a:t>
            </a:r>
            <a:r>
              <a:rPr lang="en-US" altLang="zh-CN" dirty="0">
                <a:solidFill>
                  <a:schemeClr val="tx1"/>
                </a:solidFill>
              </a:rPr>
              <a:t>,</a:t>
            </a:r>
            <a:r>
              <a:rPr lang="zh-CN" altLang="zh-CN" dirty="0">
                <a:solidFill>
                  <a:schemeClr val="tx1"/>
                </a:solidFill>
              </a:rPr>
              <a:t>以监督企业合理使用资金</a:t>
            </a:r>
            <a:r>
              <a:rPr lang="en-US" altLang="zh-CN" dirty="0">
                <a:solidFill>
                  <a:schemeClr val="tx1"/>
                </a:solidFill>
              </a:rPr>
              <a:t>;</a:t>
            </a:r>
            <a:endParaRPr lang="zh-CN" altLang="zh-CN" dirty="0">
              <a:solidFill>
                <a:schemeClr val="tx1"/>
              </a:solidFill>
            </a:endParaRPr>
          </a:p>
          <a:p>
            <a:r>
              <a:rPr lang="en-US" altLang="zh-CN" dirty="0">
                <a:solidFill>
                  <a:schemeClr val="tx1"/>
                </a:solidFill>
              </a:rPr>
              <a:t>(3)</a:t>
            </a:r>
            <a:r>
              <a:rPr lang="zh-CN" altLang="zh-CN" dirty="0">
                <a:solidFill>
                  <a:schemeClr val="tx1"/>
                </a:solidFill>
              </a:rPr>
              <a:t>通过资产负债表</a:t>
            </a:r>
            <a:r>
              <a:rPr lang="en-US" altLang="zh-CN" dirty="0">
                <a:solidFill>
                  <a:schemeClr val="tx1"/>
                </a:solidFill>
              </a:rPr>
              <a:t>,</a:t>
            </a:r>
            <a:r>
              <a:rPr lang="zh-CN" altLang="zh-CN" dirty="0">
                <a:solidFill>
                  <a:schemeClr val="tx1"/>
                </a:solidFill>
              </a:rPr>
              <a:t>可以了解企业的财务实力、短期偿债能力和支付能力</a:t>
            </a:r>
            <a:r>
              <a:rPr lang="en-US" altLang="zh-CN" dirty="0">
                <a:solidFill>
                  <a:schemeClr val="tx1"/>
                </a:solidFill>
              </a:rPr>
              <a:t>,</a:t>
            </a:r>
            <a:r>
              <a:rPr lang="zh-CN" altLang="zh-CN" dirty="0">
                <a:solidFill>
                  <a:schemeClr val="tx1"/>
                </a:solidFill>
              </a:rPr>
              <a:t>投资者和债权人可据此作出投资和贷款的正确决策</a:t>
            </a:r>
            <a:r>
              <a:rPr lang="en-US" altLang="zh-CN" dirty="0">
                <a:solidFill>
                  <a:schemeClr val="tx1"/>
                </a:solidFill>
              </a:rPr>
              <a:t>;</a:t>
            </a:r>
            <a:endParaRPr lang="zh-CN" altLang="zh-CN" dirty="0">
              <a:solidFill>
                <a:schemeClr val="tx1"/>
              </a:solidFill>
            </a:endParaRPr>
          </a:p>
          <a:p>
            <a:r>
              <a:rPr lang="en-US" altLang="zh-CN" dirty="0">
                <a:solidFill>
                  <a:schemeClr val="tx1"/>
                </a:solidFill>
              </a:rPr>
              <a:t>(4)</a:t>
            </a:r>
            <a:r>
              <a:rPr lang="zh-CN" altLang="zh-CN" dirty="0">
                <a:solidFill>
                  <a:schemeClr val="tx1"/>
                </a:solidFill>
              </a:rPr>
              <a:t>通过对前后期资产负债表的对比分析</a:t>
            </a:r>
            <a:r>
              <a:rPr lang="en-US" altLang="zh-CN" dirty="0">
                <a:solidFill>
                  <a:schemeClr val="tx1"/>
                </a:solidFill>
              </a:rPr>
              <a:t>,</a:t>
            </a:r>
            <a:r>
              <a:rPr lang="zh-CN" altLang="zh-CN" dirty="0">
                <a:solidFill>
                  <a:schemeClr val="tx1"/>
                </a:solidFill>
              </a:rPr>
              <a:t>可以了解企业资金结构的变化情况</a:t>
            </a:r>
            <a:r>
              <a:rPr lang="en-US" altLang="zh-CN" dirty="0">
                <a:solidFill>
                  <a:schemeClr val="tx1"/>
                </a:solidFill>
              </a:rPr>
              <a:t>,</a:t>
            </a:r>
            <a:r>
              <a:rPr lang="zh-CN" altLang="zh-CN" dirty="0">
                <a:solidFill>
                  <a:schemeClr val="tx1"/>
                </a:solidFill>
              </a:rPr>
              <a:t>经营者、投资者和债权人可据此掌握企业财务状况的变化趋势。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资产负债表</a:t>
            </a:r>
            <a:endParaRPr lang="zh-CN" altLang="en-US" dirty="0">
              <a:sym typeface="+mn-ea"/>
            </a:endParaRPr>
          </a:p>
        </p:txBody>
      </p:sp>
      <p:pic>
        <p:nvPicPr>
          <p:cNvPr id="2" name="图片 1"/>
          <p:cNvPicPr>
            <a:picLocks noChangeAspect="1"/>
          </p:cNvPicPr>
          <p:nvPr/>
        </p:nvPicPr>
        <p:blipFill>
          <a:blip r:embed="rId3"/>
          <a:stretch>
            <a:fillRect/>
          </a:stretch>
        </p:blipFill>
        <p:spPr>
          <a:xfrm>
            <a:off x="10057765" y="53181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二、资产负债表的结构 </a:t>
            </a:r>
            <a:endParaRPr lang="zh-CN" altLang="zh-CN" sz="2400" b="1" dirty="0">
              <a:solidFill>
                <a:schemeClr val="tx1"/>
              </a:solidFill>
            </a:endParaRPr>
          </a:p>
          <a:p>
            <a:pPr marL="0" indent="0" eaLnBrk="0" fontAlgn="base" hangingPunct="0">
              <a:lnSpc>
                <a:spcPct val="114000"/>
              </a:lnSpc>
              <a:spcBef>
                <a:spcPts val="600"/>
              </a:spcBef>
              <a:spcAft>
                <a:spcPts val="0"/>
              </a:spcAft>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资产的排列顺序</a:t>
            </a:r>
            <a:endParaRPr lang="zh-CN" altLang="zh-CN" sz="2200" b="1" dirty="0">
              <a:solidFill>
                <a:schemeClr val="tx1"/>
              </a:solidFill>
            </a:endParaRPr>
          </a:p>
          <a:p>
            <a:pPr>
              <a:lnSpc>
                <a:spcPct val="114000"/>
              </a:lnSpc>
              <a:spcBef>
                <a:spcPts val="600"/>
              </a:spcBef>
              <a:spcAft>
                <a:spcPts val="0"/>
              </a:spcAft>
            </a:pPr>
            <a:r>
              <a:rPr lang="en-US" altLang="zh-CN" dirty="0">
                <a:solidFill>
                  <a:schemeClr val="tx1"/>
                </a:solidFill>
              </a:rPr>
              <a:t>1.</a:t>
            </a:r>
            <a:r>
              <a:rPr lang="zh-CN" altLang="zh-CN" dirty="0">
                <a:solidFill>
                  <a:schemeClr val="tx1"/>
                </a:solidFill>
              </a:rPr>
              <a:t>流动资产</a:t>
            </a:r>
            <a:endParaRPr lang="zh-CN" altLang="zh-CN" dirty="0">
              <a:solidFill>
                <a:schemeClr val="tx1"/>
              </a:solidFill>
            </a:endParaRPr>
          </a:p>
          <a:p>
            <a:pPr>
              <a:lnSpc>
                <a:spcPct val="114000"/>
              </a:lnSpc>
              <a:spcBef>
                <a:spcPts val="600"/>
              </a:spcBef>
              <a:spcAft>
                <a:spcPts val="0"/>
              </a:spcAft>
            </a:pPr>
            <a:r>
              <a:rPr lang="en-US" altLang="zh-CN" dirty="0">
                <a:solidFill>
                  <a:schemeClr val="tx1"/>
                </a:solidFill>
              </a:rPr>
              <a:t>2.</a:t>
            </a:r>
            <a:r>
              <a:rPr lang="zh-CN" altLang="zh-CN" dirty="0">
                <a:solidFill>
                  <a:schemeClr val="tx1"/>
                </a:solidFill>
              </a:rPr>
              <a:t>非流动资产</a:t>
            </a:r>
            <a:endParaRPr lang="zh-CN" altLang="zh-CN" dirty="0">
              <a:solidFill>
                <a:schemeClr val="tx1"/>
              </a:solidFill>
            </a:endParaRPr>
          </a:p>
          <a:p>
            <a:pPr marL="0" indent="0" eaLnBrk="0" fontAlgn="base" hangingPunct="0">
              <a:lnSpc>
                <a:spcPct val="114000"/>
              </a:lnSpc>
              <a:spcBef>
                <a:spcPts val="1800"/>
              </a:spcBef>
              <a:spcAft>
                <a:spcPts val="0"/>
              </a:spcAft>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负债的排列顺序</a:t>
            </a:r>
            <a:endParaRPr lang="zh-CN" altLang="zh-CN" sz="2200" b="1" dirty="0">
              <a:solidFill>
                <a:schemeClr val="tx1"/>
              </a:solidFill>
            </a:endParaRPr>
          </a:p>
          <a:p>
            <a:pPr>
              <a:lnSpc>
                <a:spcPct val="114000"/>
              </a:lnSpc>
              <a:spcBef>
                <a:spcPts val="600"/>
              </a:spcBef>
              <a:spcAft>
                <a:spcPts val="0"/>
              </a:spcAft>
            </a:pPr>
            <a:r>
              <a:rPr lang="en-US" altLang="zh-CN" dirty="0">
                <a:solidFill>
                  <a:schemeClr val="tx1"/>
                </a:solidFill>
              </a:rPr>
              <a:t>1.</a:t>
            </a:r>
            <a:r>
              <a:rPr lang="zh-CN" altLang="zh-CN" dirty="0">
                <a:solidFill>
                  <a:schemeClr val="tx1"/>
                </a:solidFill>
              </a:rPr>
              <a:t>流动负债</a:t>
            </a:r>
            <a:endParaRPr lang="zh-CN" altLang="zh-CN" dirty="0">
              <a:solidFill>
                <a:schemeClr val="tx1"/>
              </a:solidFill>
            </a:endParaRPr>
          </a:p>
          <a:p>
            <a:pPr>
              <a:lnSpc>
                <a:spcPct val="114000"/>
              </a:lnSpc>
              <a:spcBef>
                <a:spcPts val="600"/>
              </a:spcBef>
              <a:spcAft>
                <a:spcPts val="0"/>
              </a:spcAft>
            </a:pPr>
            <a:r>
              <a:rPr lang="en-US" altLang="zh-CN" dirty="0">
                <a:solidFill>
                  <a:schemeClr val="tx1"/>
                </a:solidFill>
              </a:rPr>
              <a:t>2.</a:t>
            </a:r>
            <a:r>
              <a:rPr lang="zh-CN" altLang="zh-CN" dirty="0">
                <a:solidFill>
                  <a:schemeClr val="tx1"/>
                </a:solidFill>
              </a:rPr>
              <a:t>非流动负债</a:t>
            </a:r>
            <a:endParaRPr lang="zh-CN" altLang="zh-CN" dirty="0">
              <a:solidFill>
                <a:schemeClr val="tx1"/>
              </a:solidFill>
            </a:endParaRPr>
          </a:p>
          <a:p>
            <a:pPr marL="0" indent="0" eaLnBrk="0" fontAlgn="base" hangingPunct="0">
              <a:lnSpc>
                <a:spcPct val="114000"/>
              </a:lnSpc>
              <a:spcBef>
                <a:spcPts val="1800"/>
              </a:spcBef>
              <a:spcAft>
                <a:spcPts val="0"/>
              </a:spcAft>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所有者权益的排列顺序 </a:t>
            </a:r>
            <a:endParaRPr lang="en-US" altLang="zh-CN" sz="2200" b="1" dirty="0">
              <a:solidFill>
                <a:schemeClr val="tx1"/>
              </a:solidFill>
            </a:endParaRPr>
          </a:p>
          <a:p>
            <a:pPr>
              <a:lnSpc>
                <a:spcPct val="114000"/>
              </a:lnSpc>
              <a:spcBef>
                <a:spcPts val="600"/>
              </a:spcBef>
              <a:spcAft>
                <a:spcPts val="0"/>
              </a:spcAft>
            </a:pPr>
            <a:r>
              <a:rPr lang="zh-CN" altLang="zh-CN" dirty="0">
                <a:solidFill>
                  <a:schemeClr val="tx1"/>
                </a:solidFill>
              </a:rPr>
              <a:t>在资产负债表上的排列顺序为</a:t>
            </a:r>
            <a:r>
              <a:rPr lang="en-US" altLang="zh-CN" dirty="0">
                <a:solidFill>
                  <a:schemeClr val="tx1"/>
                </a:solidFill>
              </a:rPr>
              <a:t>:</a:t>
            </a:r>
            <a:r>
              <a:rPr lang="zh-CN" altLang="zh-CN" dirty="0">
                <a:solidFill>
                  <a:schemeClr val="tx1"/>
                </a:solidFill>
              </a:rPr>
              <a:t>长期借款、应付债券、长期应付款、专项应付款、预计负债、递延所得税负债等。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资产负债表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三、资产负债表的编制方法</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资产负债表各项目的填列方法</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资产负债表编制方法举例</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资产负债表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一、现金及现金流量表的定义</a:t>
            </a:r>
            <a:endParaRPr lang="zh-CN" altLang="zh-CN" sz="2400" b="1" dirty="0">
              <a:solidFill>
                <a:schemeClr val="tx1"/>
              </a:solidFill>
            </a:endParaRPr>
          </a:p>
          <a:p>
            <a:r>
              <a:rPr lang="zh-CN" altLang="zh-CN" dirty="0">
                <a:solidFill>
                  <a:schemeClr val="tx1"/>
                </a:solidFill>
              </a:rPr>
              <a:t>现金流量表是指反映企业在一定会计期间经营活动、投资活动和筹资活动对现金及现金等价物产生影响的会计报表。编制现金流量表的主要目的是为报表使用者提供企业在一定会计期间内现金流入和流出的有关信息</a:t>
            </a:r>
            <a:r>
              <a:rPr lang="en-US" altLang="zh-CN" dirty="0">
                <a:solidFill>
                  <a:schemeClr val="tx1"/>
                </a:solidFill>
              </a:rPr>
              <a:t>,</a:t>
            </a:r>
            <a:r>
              <a:rPr lang="zh-CN" altLang="zh-CN" dirty="0">
                <a:solidFill>
                  <a:schemeClr val="tx1"/>
                </a:solidFill>
              </a:rPr>
              <a:t>揭示企业的偿债能力和变现能力。</a:t>
            </a:r>
            <a:endParaRPr lang="zh-CN" altLang="zh-CN"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现金</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现金等价物</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现金流量</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现金流量表</a:t>
            </a:r>
            <a:endParaRPr lang="zh-CN" altLang="en-US" dirty="0">
              <a:sym typeface="+mn-ea"/>
            </a:endParaRPr>
          </a:p>
        </p:txBody>
      </p:sp>
      <p:pic>
        <p:nvPicPr>
          <p:cNvPr id="2" name="图片 1"/>
          <p:cNvPicPr>
            <a:picLocks noChangeAspect="1"/>
          </p:cNvPicPr>
          <p:nvPr/>
        </p:nvPicPr>
        <p:blipFill>
          <a:blip r:embed="rId3"/>
          <a:stretch>
            <a:fillRect/>
          </a:stretch>
        </p:blipFill>
        <p:spPr>
          <a:xfrm>
            <a:off x="9961880" y="398145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二、现金流量表的结构</a:t>
            </a:r>
            <a:endParaRPr lang="zh-CN" altLang="zh-CN" sz="2400" b="1" dirty="0">
              <a:solidFill>
                <a:schemeClr val="tx1"/>
              </a:solidFill>
            </a:endParaRPr>
          </a:p>
          <a:p>
            <a:r>
              <a:rPr lang="zh-CN" altLang="zh-CN" dirty="0">
                <a:solidFill>
                  <a:schemeClr val="tx1"/>
                </a:solidFill>
              </a:rPr>
              <a:t>设置现金流量表的公式为</a:t>
            </a:r>
            <a:r>
              <a:rPr lang="en-US" altLang="zh-CN" dirty="0">
                <a:solidFill>
                  <a:schemeClr val="tx1"/>
                </a:solidFill>
              </a:rPr>
              <a:t>:</a:t>
            </a:r>
            <a:r>
              <a:rPr lang="zh-CN" altLang="zh-CN" dirty="0">
                <a:solidFill>
                  <a:schemeClr val="tx1"/>
                </a:solidFill>
              </a:rPr>
              <a:t>现金净流量</a:t>
            </a:r>
            <a:r>
              <a:rPr lang="en-US" altLang="zh-CN" dirty="0">
                <a:solidFill>
                  <a:schemeClr val="tx1"/>
                </a:solidFill>
              </a:rPr>
              <a:t>=</a:t>
            </a:r>
            <a:r>
              <a:rPr lang="zh-CN" altLang="zh-CN" dirty="0">
                <a:solidFill>
                  <a:schemeClr val="tx1"/>
                </a:solidFill>
              </a:rPr>
              <a:t>现金收入</a:t>
            </a:r>
            <a:r>
              <a:rPr lang="en-US" altLang="zh-CN" dirty="0">
                <a:solidFill>
                  <a:schemeClr val="tx1"/>
                </a:solidFill>
              </a:rPr>
              <a:t>-</a:t>
            </a:r>
            <a:r>
              <a:rPr lang="zh-CN" altLang="zh-CN" dirty="0">
                <a:solidFill>
                  <a:schemeClr val="tx1"/>
                </a:solidFill>
              </a:rPr>
              <a:t>现金支出。该表分为三部分</a:t>
            </a:r>
            <a:r>
              <a:rPr lang="en-US" altLang="zh-CN" dirty="0">
                <a:solidFill>
                  <a:schemeClr val="tx1"/>
                </a:solidFill>
              </a:rPr>
              <a:t>:</a:t>
            </a:r>
            <a:r>
              <a:rPr lang="zh-CN" altLang="zh-CN" dirty="0">
                <a:solidFill>
                  <a:schemeClr val="tx1"/>
                </a:solidFill>
              </a:rPr>
              <a:t>第一部分为经营活动产生的现金流量</a:t>
            </a:r>
            <a:r>
              <a:rPr lang="en-US" altLang="zh-CN" dirty="0">
                <a:solidFill>
                  <a:schemeClr val="tx1"/>
                </a:solidFill>
              </a:rPr>
              <a:t>,</a:t>
            </a:r>
            <a:r>
              <a:rPr lang="zh-CN" altLang="zh-CN" dirty="0">
                <a:solidFill>
                  <a:schemeClr val="tx1"/>
                </a:solidFill>
              </a:rPr>
              <a:t>第二部分为投资活动产生的现金流量</a:t>
            </a:r>
            <a:r>
              <a:rPr lang="en-US" altLang="zh-CN" dirty="0">
                <a:solidFill>
                  <a:schemeClr val="tx1"/>
                </a:solidFill>
              </a:rPr>
              <a:t>,</a:t>
            </a:r>
            <a:r>
              <a:rPr lang="zh-CN" altLang="zh-CN" dirty="0">
                <a:solidFill>
                  <a:schemeClr val="tx1"/>
                </a:solidFill>
              </a:rPr>
              <a:t>第三部分为筹资活动产生的现金流量。各部分又分别按收入项目和支出项目列示</a:t>
            </a:r>
            <a:r>
              <a:rPr lang="en-US" altLang="zh-CN" dirty="0">
                <a:solidFill>
                  <a:schemeClr val="tx1"/>
                </a:solidFill>
              </a:rPr>
              <a:t>,</a:t>
            </a:r>
            <a:r>
              <a:rPr lang="zh-CN" altLang="zh-CN" dirty="0">
                <a:solidFill>
                  <a:schemeClr val="tx1"/>
                </a:solidFill>
              </a:rPr>
              <a:t>以反映各类活动所产生的现金流入量和现金流出量</a:t>
            </a:r>
            <a:r>
              <a:rPr lang="en-US" altLang="zh-CN" dirty="0">
                <a:solidFill>
                  <a:schemeClr val="tx1"/>
                </a:solidFill>
              </a:rPr>
              <a:t>,</a:t>
            </a:r>
            <a:r>
              <a:rPr lang="zh-CN" altLang="zh-CN" dirty="0">
                <a:solidFill>
                  <a:schemeClr val="tx1"/>
                </a:solidFill>
              </a:rPr>
              <a:t>以及各类现金流入和流出的原因</a:t>
            </a:r>
            <a:r>
              <a:rPr lang="zh-CN" altLang="zh-CN" dirty="0" smtClean="0">
                <a:solidFill>
                  <a:schemeClr val="tx1"/>
                </a:solidFill>
              </a:rPr>
              <a:t>。</a:t>
            </a:r>
            <a:endParaRPr lang="en-US" altLang="zh-CN" dirty="0" smtClean="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经营活动的现金流量</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投资活动的现金流量</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筹资活动的现金流量</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现金流量表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三、现金流量表的编制</a:t>
            </a:r>
            <a:endParaRPr lang="zh-CN" altLang="zh-CN" sz="2400" b="1" dirty="0">
              <a:solidFill>
                <a:schemeClr val="tx1"/>
              </a:solidFill>
            </a:endParaRPr>
          </a:p>
          <a:p>
            <a:r>
              <a:rPr lang="zh-CN" altLang="zh-CN" dirty="0">
                <a:solidFill>
                  <a:schemeClr val="tx1"/>
                </a:solidFill>
              </a:rPr>
              <a:t>编制现金流量表时</a:t>
            </a:r>
            <a:r>
              <a:rPr lang="en-US" altLang="zh-CN" dirty="0">
                <a:solidFill>
                  <a:schemeClr val="tx1"/>
                </a:solidFill>
              </a:rPr>
              <a:t>,</a:t>
            </a:r>
            <a:r>
              <a:rPr lang="zh-CN" altLang="zh-CN" dirty="0">
                <a:solidFill>
                  <a:schemeClr val="tx1"/>
                </a:solidFill>
              </a:rPr>
              <a:t>经营活动的现金流量有两种列示方法</a:t>
            </a:r>
            <a:r>
              <a:rPr lang="en-US" altLang="zh-CN" dirty="0">
                <a:solidFill>
                  <a:schemeClr val="tx1"/>
                </a:solidFill>
              </a:rPr>
              <a:t>:</a:t>
            </a:r>
            <a:r>
              <a:rPr lang="zh-CN" altLang="zh-CN" dirty="0">
                <a:solidFill>
                  <a:schemeClr val="tx1"/>
                </a:solidFill>
              </a:rPr>
              <a:t>一为直接法</a:t>
            </a:r>
            <a:r>
              <a:rPr lang="en-US" altLang="zh-CN" dirty="0">
                <a:solidFill>
                  <a:schemeClr val="tx1"/>
                </a:solidFill>
              </a:rPr>
              <a:t>,</a:t>
            </a:r>
            <a:r>
              <a:rPr lang="zh-CN" altLang="zh-CN" dirty="0">
                <a:solidFill>
                  <a:schemeClr val="tx1"/>
                </a:solidFill>
              </a:rPr>
              <a:t>二为间接法。这两种方法通常也称为现金流量表的编制方法。</a:t>
            </a:r>
            <a:endParaRPr lang="zh-CN" altLang="zh-CN" dirty="0">
              <a:solidFill>
                <a:schemeClr val="tx1"/>
              </a:solidFill>
            </a:endParaRPr>
          </a:p>
          <a:p>
            <a:r>
              <a:rPr lang="zh-CN" altLang="zh-CN" dirty="0">
                <a:solidFill>
                  <a:schemeClr val="tx1"/>
                </a:solidFill>
              </a:rPr>
              <a:t>有关经营活动现金流量的信息</a:t>
            </a:r>
            <a:r>
              <a:rPr lang="en-US" altLang="zh-CN" dirty="0">
                <a:solidFill>
                  <a:schemeClr val="tx1"/>
                </a:solidFill>
              </a:rPr>
              <a:t>,</a:t>
            </a:r>
            <a:r>
              <a:rPr lang="zh-CN" altLang="zh-CN" dirty="0">
                <a:solidFill>
                  <a:schemeClr val="tx1"/>
                </a:solidFill>
              </a:rPr>
              <a:t>可通过以下途径之一取得</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直接根据企业有关账户的会计记录分析填列。</a:t>
            </a:r>
            <a:endParaRPr lang="zh-CN" altLang="zh-CN" dirty="0">
              <a:solidFill>
                <a:schemeClr val="tx1"/>
              </a:solidFill>
            </a:endParaRPr>
          </a:p>
          <a:p>
            <a:r>
              <a:rPr lang="en-US" altLang="zh-CN" dirty="0">
                <a:solidFill>
                  <a:schemeClr val="tx1"/>
                </a:solidFill>
              </a:rPr>
              <a:t>(2)</a:t>
            </a:r>
            <a:r>
              <a:rPr lang="zh-CN" altLang="zh-CN" dirty="0">
                <a:solidFill>
                  <a:schemeClr val="tx1"/>
                </a:solidFill>
              </a:rPr>
              <a:t>对当期业务进行分析并对有关项目进行调整</a:t>
            </a:r>
            <a:r>
              <a:rPr lang="en-US" altLang="zh-CN" dirty="0">
                <a:solidFill>
                  <a:schemeClr val="tx1"/>
                </a:solidFill>
              </a:rPr>
              <a:t>:①</a:t>
            </a:r>
            <a:r>
              <a:rPr lang="zh-CN" altLang="zh-CN" dirty="0">
                <a:solidFill>
                  <a:schemeClr val="tx1"/>
                </a:solidFill>
              </a:rPr>
              <a:t>将权责发生制下的与企业经营活动有关的收入、成本和费用转换为现金基础</a:t>
            </a:r>
            <a:r>
              <a:rPr lang="en-US" altLang="zh-CN" dirty="0">
                <a:solidFill>
                  <a:schemeClr val="tx1"/>
                </a:solidFill>
              </a:rPr>
              <a:t>;②</a:t>
            </a:r>
            <a:r>
              <a:rPr lang="zh-CN" altLang="zh-CN" dirty="0">
                <a:solidFill>
                  <a:schemeClr val="tx1"/>
                </a:solidFill>
              </a:rPr>
              <a:t>将资产负债表和现金流量表中的投资、筹资项目</a:t>
            </a:r>
            <a:r>
              <a:rPr lang="en-US" altLang="zh-CN" dirty="0">
                <a:solidFill>
                  <a:schemeClr val="tx1"/>
                </a:solidFill>
              </a:rPr>
              <a:t>,</a:t>
            </a:r>
            <a:r>
              <a:rPr lang="zh-CN" altLang="zh-CN" dirty="0">
                <a:solidFill>
                  <a:schemeClr val="tx1"/>
                </a:solidFill>
              </a:rPr>
              <a:t>反映为投资和筹资活动的现金流量</a:t>
            </a:r>
            <a:r>
              <a:rPr lang="en-US" altLang="zh-CN" dirty="0">
                <a:solidFill>
                  <a:schemeClr val="tx1"/>
                </a:solidFill>
              </a:rPr>
              <a:t>;③</a:t>
            </a:r>
            <a:r>
              <a:rPr lang="zh-CN" altLang="zh-CN" dirty="0">
                <a:solidFill>
                  <a:schemeClr val="tx1"/>
                </a:solidFill>
              </a:rPr>
              <a:t>将利润表中有关投资和筹资方面的收入和费用列入现金流量表的投资、筹资的现金流量中。</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现金流量表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一、所有者权益变动表的定义</a:t>
            </a:r>
            <a:endParaRPr lang="zh-CN" altLang="zh-CN" sz="2400" b="1" dirty="0">
              <a:solidFill>
                <a:schemeClr val="tx1"/>
              </a:solidFill>
            </a:endParaRPr>
          </a:p>
          <a:p>
            <a:r>
              <a:rPr lang="zh-CN" altLang="zh-CN" dirty="0">
                <a:solidFill>
                  <a:schemeClr val="tx1"/>
                </a:solidFill>
              </a:rPr>
              <a:t>所有者权益</a:t>
            </a:r>
            <a:r>
              <a:rPr lang="en-US" altLang="zh-CN" dirty="0">
                <a:solidFill>
                  <a:schemeClr val="tx1"/>
                </a:solidFill>
              </a:rPr>
              <a:t>(</a:t>
            </a:r>
            <a:r>
              <a:rPr lang="zh-CN" altLang="zh-CN" dirty="0">
                <a:solidFill>
                  <a:schemeClr val="tx1"/>
                </a:solidFill>
              </a:rPr>
              <a:t>或股东权益</a:t>
            </a:r>
            <a:r>
              <a:rPr lang="en-US" altLang="zh-CN" dirty="0">
                <a:solidFill>
                  <a:schemeClr val="tx1"/>
                </a:solidFill>
              </a:rPr>
              <a:t>,</a:t>
            </a:r>
            <a:r>
              <a:rPr lang="zh-CN" altLang="zh-CN" dirty="0">
                <a:solidFill>
                  <a:schemeClr val="tx1"/>
                </a:solidFill>
              </a:rPr>
              <a:t>下同</a:t>
            </a:r>
            <a:r>
              <a:rPr lang="en-US" altLang="zh-CN" dirty="0">
                <a:solidFill>
                  <a:schemeClr val="tx1"/>
                </a:solidFill>
              </a:rPr>
              <a:t>)</a:t>
            </a:r>
            <a:r>
              <a:rPr lang="zh-CN" altLang="zh-CN" dirty="0">
                <a:solidFill>
                  <a:schemeClr val="tx1"/>
                </a:solidFill>
              </a:rPr>
              <a:t>变动表是指反映所有者权益各组成部分当期的增减变动情况的会计报表</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当</a:t>
            </a:r>
            <a:r>
              <a:rPr lang="zh-CN" altLang="zh-CN" dirty="0">
                <a:solidFill>
                  <a:schemeClr val="tx1"/>
                </a:solidFill>
              </a:rPr>
              <a:t>期损益、直接计入所有者权益的利得和损失</a:t>
            </a:r>
            <a:r>
              <a:rPr lang="en-US" altLang="zh-CN" dirty="0">
                <a:solidFill>
                  <a:schemeClr val="tx1"/>
                </a:solidFill>
              </a:rPr>
              <a:t>,</a:t>
            </a:r>
            <a:r>
              <a:rPr lang="zh-CN" altLang="zh-CN" dirty="0">
                <a:solidFill>
                  <a:schemeClr val="tx1"/>
                </a:solidFill>
              </a:rPr>
              <a:t>以及与所有者的资本交易导致的所有者权益的变动</a:t>
            </a:r>
            <a:r>
              <a:rPr lang="en-US" altLang="zh-CN" dirty="0">
                <a:solidFill>
                  <a:schemeClr val="tx1"/>
                </a:solidFill>
              </a:rPr>
              <a:t>,</a:t>
            </a:r>
            <a:r>
              <a:rPr lang="zh-CN" altLang="zh-CN" dirty="0">
                <a:solidFill>
                  <a:schemeClr val="tx1"/>
                </a:solidFill>
              </a:rPr>
              <a:t>应当分别列示。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所有者权益变动表</a:t>
            </a:r>
            <a:endParaRPr lang="zh-CN" altLang="en-US" dirty="0">
              <a:sym typeface="+mn-ea"/>
            </a:endParaRPr>
          </a:p>
        </p:txBody>
      </p:sp>
      <p:pic>
        <p:nvPicPr>
          <p:cNvPr id="2" name="图片 1"/>
          <p:cNvPicPr>
            <a:picLocks noChangeAspect="1"/>
          </p:cNvPicPr>
          <p:nvPr/>
        </p:nvPicPr>
        <p:blipFill>
          <a:blip r:embed="rId3"/>
          <a:stretch>
            <a:fillRect/>
          </a:stretch>
        </p:blipFill>
        <p:spPr>
          <a:xfrm>
            <a:off x="10049510" y="370205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二、所有者权益变动表的格式 </a:t>
            </a:r>
            <a:endParaRPr lang="zh-CN" altLang="zh-CN" sz="2400" b="1" dirty="0">
              <a:solidFill>
                <a:schemeClr val="tx1"/>
              </a:solidFill>
            </a:endParaRPr>
          </a:p>
          <a:p>
            <a:r>
              <a:rPr lang="zh-CN" altLang="zh-CN" dirty="0">
                <a:solidFill>
                  <a:schemeClr val="tx1"/>
                </a:solidFill>
              </a:rPr>
              <a:t>所有者权益变动表至少应该单独列示反映以下信息</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1)</a:t>
            </a:r>
            <a:r>
              <a:rPr lang="zh-CN" altLang="zh-CN" dirty="0">
                <a:solidFill>
                  <a:schemeClr val="tx1"/>
                </a:solidFill>
              </a:rPr>
              <a:t>净利润</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2)</a:t>
            </a:r>
            <a:r>
              <a:rPr lang="zh-CN" altLang="zh-CN" dirty="0">
                <a:solidFill>
                  <a:schemeClr val="tx1"/>
                </a:solidFill>
              </a:rPr>
              <a:t>直接计入所有者权益的利得和损失项目及其总额</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3)</a:t>
            </a:r>
            <a:r>
              <a:rPr lang="zh-CN" altLang="zh-CN" dirty="0">
                <a:solidFill>
                  <a:schemeClr val="tx1"/>
                </a:solidFill>
              </a:rPr>
              <a:t>会计政策变更和差错更正的累计影响金额</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4)</a:t>
            </a:r>
            <a:r>
              <a:rPr lang="zh-CN" altLang="zh-CN" dirty="0">
                <a:solidFill>
                  <a:schemeClr val="tx1"/>
                </a:solidFill>
              </a:rPr>
              <a:t>所有者投入资本和向所有者分配利润等</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5)</a:t>
            </a:r>
            <a:r>
              <a:rPr lang="zh-CN" altLang="zh-CN" dirty="0">
                <a:solidFill>
                  <a:schemeClr val="tx1"/>
                </a:solidFill>
              </a:rPr>
              <a:t>按照规定提取的盈余公积</a:t>
            </a:r>
            <a:r>
              <a:rPr lang="en-US" altLang="zh-CN" dirty="0" smtClean="0">
                <a:solidFill>
                  <a:schemeClr val="tx1"/>
                </a:solidFill>
              </a:rPr>
              <a:t>;</a:t>
            </a:r>
            <a:endParaRPr lang="en-US" altLang="zh-CN" dirty="0" smtClean="0">
              <a:solidFill>
                <a:schemeClr val="tx1"/>
              </a:solidFill>
            </a:endParaRPr>
          </a:p>
          <a:p>
            <a:r>
              <a:rPr lang="en-US" altLang="zh-CN" dirty="0" smtClean="0">
                <a:solidFill>
                  <a:schemeClr val="tx1"/>
                </a:solidFill>
              </a:rPr>
              <a:t>(</a:t>
            </a:r>
            <a:r>
              <a:rPr lang="en-US" altLang="zh-CN" dirty="0">
                <a:solidFill>
                  <a:schemeClr val="tx1"/>
                </a:solidFill>
              </a:rPr>
              <a:t>6)</a:t>
            </a:r>
            <a:r>
              <a:rPr lang="zh-CN" altLang="zh-CN" dirty="0">
                <a:solidFill>
                  <a:schemeClr val="tx1"/>
                </a:solidFill>
              </a:rPr>
              <a:t>实收资本、资本公积、盈余公积、未分配利润的期初和期末余额及其调节情况。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所有者权益变动表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720090" algn="just" eaLnBrk="1" latinLnBrk="0" hangingPunct="1">
              <a:lnSpc>
                <a:spcPct val="100000"/>
              </a:lnSpc>
            </a:pPr>
            <a:r>
              <a:rPr lang="zh-CN" altLang="en-US" sz="2000">
                <a:latin typeface="黑体" panose="02010609060101010101" charset="-122"/>
                <a:cs typeface="黑体" panose="02010609060101010101" charset="-122"/>
              </a:rPr>
              <a:t>案例选自我国上市公司财务造假事件“恒大地产财务造假”。提前确认收入是财务造假的主要手段。案例公司利用了提前确认收入、欺诈发行债券、违规披露会计信息等方式，操纵资本市场，欺骗会计信息使用者。通过本案例及课堂讨论等形式，理解该案例的因果关系、虚假记载会计信息、不尊重会计规范和不诚信产生的后果，思者该案例产生之后对资本市场的影响以及对公司发展和职业发展前景的终极影响。</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lnSpc>
                <a:spcPct val="100000"/>
              </a:lnSpc>
            </a:pPr>
            <a:r>
              <a:rPr sz="2000">
                <a:latin typeface="黑体" panose="02010609060101010101" charset="-122"/>
                <a:cs typeface="黑体" panose="02010609060101010101" charset="-122"/>
              </a:rPr>
              <a:t>本案例名称是“恒大地产财务造假”。依据《中华人民共和国证券法》（以下简称《证券法》)的有关规定，证监会对恒大地产欺诈发行债券、信息披露违法违规等行为进行了立案调查、审理，并依法向当事人告知了作出行政处罚的事实、理由、依据及当事人依法享有的权利。2024年5月，证监会依法对恒大地产债券欺诈发行及信息披露违法案作出行政处罚决定, 对恒大地产责令改正、给予警告并罚款41.75亿元，对恒大地产时任董事长、实际控制人许家印处以顶格罚款4700万元并采取终身证券市场禁入措施。经查明，当事人存在以下违法事实：</a:t>
            </a:r>
            <a:endParaRPr sz="2000">
              <a:latin typeface="黑体" panose="02010609060101010101" charset="-122"/>
              <a:cs typeface="黑体" panose="02010609060101010101" charset="-122"/>
            </a:endParaRPr>
          </a:p>
          <a:p>
            <a:pPr indent="720090" algn="just" eaLnBrk="1" latinLnBrk="0" hangingPunct="1">
              <a:lnSpc>
                <a:spcPct val="100000"/>
              </a:lnSpc>
            </a:pPr>
            <a:r>
              <a:rPr sz="2000">
                <a:latin typeface="黑体" panose="02010609060101010101" charset="-122"/>
                <a:cs typeface="黑体" panose="02010609060101010101" charset="-122"/>
              </a:rPr>
              <a:t>1.恒大地产披露的2019年、2020年年度报告存在虚假记载</a:t>
            </a:r>
            <a:endParaRPr sz="2000">
              <a:latin typeface="黑体" panose="02010609060101010101" charset="-122"/>
              <a:cs typeface="黑体" panose="02010609060101010101" charset="-122"/>
            </a:endParaRPr>
          </a:p>
          <a:p>
            <a:pPr indent="720090" algn="just" eaLnBrk="1" latinLnBrk="0" hangingPunct="1">
              <a:lnSpc>
                <a:spcPct val="100000"/>
              </a:lnSpc>
            </a:pPr>
            <a:r>
              <a:rPr sz="2000">
                <a:latin typeface="黑体" panose="02010609060101010101" charset="-122"/>
                <a:cs typeface="黑体" panose="02010609060101010101" charset="-122"/>
              </a:rPr>
              <a:t>恒大地产通过提前确认收入方式实施财务造假，2019年虚增收入2139.89亿元，占当期营业收入的50.14%， 对应虚增成本1 732.67亿元，虚增利润 407.22 亿元，占当期利润总额的63.31%；2020 年虚增收入 3 501.57 亿元, 占当期营业收入的 78.54%, 对应虚增成本 2 988.68 亿元，虚增利润512.89亿元，占当期利润总额的86.88%。</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财务会计报告</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第九章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915670"/>
            <a:ext cx="10515600" cy="5653405"/>
          </a:xfrm>
        </p:spPr>
        <p:txBody>
          <a:bodyPr/>
          <a:p>
            <a:r>
              <a:rPr lang="zh-CN" altLang="en-US" sz="2000" b="1"/>
              <a:t>（二）案例描述、分析与知识点</a:t>
            </a:r>
            <a:endParaRPr lang="zh-CN" altLang="en-US" sz="2000" b="1"/>
          </a:p>
          <a:p>
            <a:pPr indent="720090" algn="just" fontAlgn="auto">
              <a:lnSpc>
                <a:spcPct val="100000"/>
              </a:lnSpc>
              <a:spcBef>
                <a:spcPts val="600"/>
              </a:spcBef>
            </a:pPr>
            <a:r>
              <a:rPr sz="2000">
                <a:latin typeface="黑体" panose="02010609060101010101" charset="-122"/>
                <a:cs typeface="黑体" panose="02010609060101010101" charset="-122"/>
              </a:rPr>
              <a:t>2.恒大地产公开发行公司债券存在欺诈发行</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恒大地产2020年 5月26日发行20恒大02债券，发行规模40亿元；2020年6月5日发行20恒大03债券，发行规模25亿元；2020年9月23日发行20恒大04债券，发行规模40亿元；2020年10月19日发行20恒大05债券，发行规模21亿元；2021年4月27日发行21恒大01债券，发行规模82亿元。</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恒大地产在发行上述债券过程中公告的发行文件中分别引用了存在虚假记载的2019年、2020年年度报告的相关数据，存在欺诈发行。</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3.恒大地产未按规定披露相关信息</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(1)恒大地产未按期披露 2021 年年度报告、2022 年中期报告及 2022年年度报告2023年8月10日，恒大地产公开披露2021年年度报告、2022年中期报告、2022年年度报告，上述定期报告的披露日均超过规定报送并公告日。恒大地产未依法按时披露定期报告。</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(2)未按规定披露重大诉讼仲裁的情况</a:t>
            </a:r>
            <a:endParaRPr sz="2000">
              <a:latin typeface="黑体" panose="02010609060101010101" charset="-122"/>
              <a:cs typeface="黑体" panose="02010609060101010101" charset="-122"/>
            </a:endParaRPr>
          </a:p>
          <a:p>
            <a:pPr indent="720090" algn="just" fontAlgn="auto">
              <a:lnSpc>
                <a:spcPct val="100000"/>
              </a:lnSpc>
              <a:spcBef>
                <a:spcPts val="600"/>
              </a:spcBef>
            </a:pPr>
            <a:r>
              <a:rPr sz="2000">
                <a:latin typeface="黑体" panose="02010609060101010101" charset="-122"/>
                <a:cs typeface="黑体" panose="02010609060101010101" charset="-122"/>
              </a:rPr>
              <a:t>截至2023年8月31日，恒大地产自2020年1月1日以来，共有1533笔重大诉讼仲裁事项（涉案金额5000万元以上）未按规定及时予以披露，涉及金额4312.59亿元。</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2639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lnSpc>
                <a:spcPct val="100000"/>
              </a:lnSpc>
            </a:pPr>
            <a:r>
              <a:rPr sz="2000">
                <a:latin typeface="黑体" panose="02010609060101010101" charset="-122"/>
                <a:cs typeface="黑体" panose="02010609060101010101" charset="-122"/>
              </a:rPr>
              <a:t>(3)未按规定披露未能清偿到期债务的情况</a:t>
            </a:r>
            <a:endParaRPr sz="2000">
              <a:latin typeface="黑体" panose="02010609060101010101" charset="-122"/>
              <a:cs typeface="黑体" panose="02010609060101010101" charset="-122"/>
            </a:endParaRPr>
          </a:p>
          <a:p>
            <a:pPr indent="720090" algn="just" eaLnBrk="1" latinLnBrk="0" hangingPunct="1">
              <a:lnSpc>
                <a:spcPct val="100000"/>
              </a:lnSpc>
            </a:pPr>
            <a:r>
              <a:rPr sz="2000">
                <a:latin typeface="黑体" panose="02010609060101010101" charset="-122"/>
                <a:cs typeface="黑体" panose="02010609060101010101" charset="-122"/>
              </a:rPr>
              <a:t>截至2023年8月31日，恒大地产自2021年1月1日以来，共有2983笔未能清偿到期债务未按规定及时予以披露，涉及金额2785.31亿元。</a:t>
            </a:r>
            <a:endParaRPr sz="2000">
              <a:latin typeface="黑体" panose="02010609060101010101" charset="-122"/>
              <a:cs typeface="黑体" panose="02010609060101010101" charset="-122"/>
            </a:endParaRPr>
          </a:p>
          <a:p>
            <a:pPr indent="720090" algn="just" eaLnBrk="1" latinLnBrk="0" hangingPunct="1">
              <a:lnSpc>
                <a:spcPct val="100000"/>
              </a:lnSpc>
            </a:pPr>
            <a:r>
              <a:rPr sz="2000">
                <a:latin typeface="黑体" panose="02010609060101010101" charset="-122"/>
                <a:cs typeface="黑体" panose="02010609060101010101" charset="-122"/>
              </a:rPr>
              <a:t>上述违法事实，有恒大地产年度报告、债券募集说明书、信用评级报告、发行结果公告、财务资料、情况说明、相关当事人询问笔录等证据，足以认定。</a:t>
            </a:r>
            <a:endParaRPr sz="2000">
              <a:latin typeface="黑体" panose="02010609060101010101" charset="-122"/>
              <a:cs typeface="黑体" panose="02010609060101010101" charset="-122"/>
            </a:endParaRPr>
          </a:p>
          <a:p>
            <a:pPr indent="720090" algn="just" eaLnBrk="1" latinLnBrk="0" hangingPunct="1">
              <a:lnSpc>
                <a:spcPct val="100000"/>
              </a:lnSpc>
            </a:pPr>
            <a:r>
              <a:rPr sz="2000">
                <a:latin typeface="黑体" panose="02010609060101010101" charset="-122"/>
                <a:cs typeface="黑体" panose="02010609060101010101" charset="-122"/>
              </a:rPr>
              <a:t>证监会认为, 恒大地产披露的2019年、2020 年年度报告存在虚假记载的行为, 违反《证券法》第七十八条“信息披露义务人披露的信息，应当真实、准确、完整，简明清晰，通俗易懂，不得有虚假记载、误导性陈述或者重大遗漏”的规定,构成《证券法》第一百九十七条第二款所述行为。</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720090" algn="just" eaLnBrk="1" latinLnBrk="0" hangingPunct="1">
              <a:lnSpc>
                <a:spcPct val="100000"/>
              </a:lnSpc>
            </a:pPr>
            <a:r>
              <a:rPr lang="zh-CN" altLang="en-US" sz="2000">
                <a:latin typeface="黑体" panose="02010609060101010101" charset="-122"/>
                <a:cs typeface="黑体" panose="02010609060101010101" charset="-122"/>
              </a:rPr>
              <a:t>以课堂小组讨论或者独立思考等形式、方式，运用本章相关知识点，研究与分析该案例，总结归纳上市公司财务造假的动因和手段，并提出财务造假识别的方法。</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(1)《证券法》。</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http://www.csrc.gov.cn/</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(2)《上市公司会计信息质量评估——基于财务报告可信度指数的分析》。</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eaLnBrk="1" latinLnBrk="0" hangingPunct="1"/>
            <a:r>
              <a:rPr lang="zh-CN" altLang="en-US" sz="2000">
                <a:latin typeface="黑体" panose="02010609060101010101" charset="-122"/>
                <a:cs typeface="黑体" panose="02010609060101010101" charset="-122"/>
              </a:rPr>
              <a:t>https://kns.cnki.net/kcms2/article/abstract?v=QdSmbJTBmqxX0DLQYIRFfkHnOdsP0_navaY4BxbQTQ5oF-KlQMIeUij_FiJz0Mt0-a0uld9TmKOfE4QuCfzpLLzoNLEo7s67-o2lfm6tZHU0KsVzIraVT2puB20zO1tgci9meXYvcVuXNY7z-6Q_VQlCqhzebQb25BBgrU_lWAM=&amp;uniplatform=NZKPT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本章财会技能的内容是以线上或线下方式参观浙江尖峰集团股份有限公司。</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通过线上或线下参观方式、阅读财务报告等, 让学生了解特殊行业年报特点及特殊行业应该承担的社会责任。视频展示该公司社会责任方面的成果与应用场景。</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1.尖峰集团定期公告</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http://www.jianfeng.com.cn/news/230/</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2.浙江尖峰药业有限公司</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http://www.zjjfpharm.com/</a:t>
            </a:r>
            <a:endParaRPr lang="zh-CN" altLang="en-US" sz="2000">
              <a:latin typeface="黑体" panose="02010609060101010101" charset="-122"/>
              <a:cs typeface="黑体" panose="02010609060101010101" charset="-122"/>
              <a:sym typeface="+mn-ea"/>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一、财务会计报告的含义</a:t>
            </a:r>
            <a:endParaRPr lang="zh-CN" altLang="zh-CN" sz="2400" b="1" dirty="0">
              <a:solidFill>
                <a:schemeClr val="tx1"/>
              </a:solidFill>
            </a:endParaRPr>
          </a:p>
          <a:p>
            <a:r>
              <a:rPr lang="zh-CN" altLang="zh-CN" dirty="0">
                <a:solidFill>
                  <a:schemeClr val="tx1"/>
                </a:solidFill>
              </a:rPr>
              <a:t>财务会计报告</a:t>
            </a:r>
            <a:r>
              <a:rPr lang="en-US" altLang="zh-CN" dirty="0">
                <a:solidFill>
                  <a:schemeClr val="tx1"/>
                </a:solidFill>
              </a:rPr>
              <a:t>,</a:t>
            </a:r>
            <a:r>
              <a:rPr lang="zh-CN" altLang="zh-CN" dirty="0">
                <a:solidFill>
                  <a:schemeClr val="tx1"/>
                </a:solidFill>
              </a:rPr>
              <a:t>是指企业对外提供的反映企业某一特定日期的财务状况和某一会计期间的经营成果、现金流量等会计信息的文件。财务会计报告包括财务报表和其他应当在财务报告中披露的相关信息和资料</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财务</a:t>
            </a:r>
            <a:r>
              <a:rPr lang="zh-CN" altLang="zh-CN" dirty="0">
                <a:solidFill>
                  <a:schemeClr val="tx1"/>
                </a:solidFill>
              </a:rPr>
              <a:t>会计报告的核心内容是财务报表</a:t>
            </a:r>
            <a:r>
              <a:rPr lang="en-US" altLang="zh-CN" dirty="0">
                <a:solidFill>
                  <a:schemeClr val="tx1"/>
                </a:solidFill>
              </a:rPr>
              <a:t>,</a:t>
            </a:r>
            <a:r>
              <a:rPr lang="zh-CN" altLang="zh-CN" dirty="0">
                <a:solidFill>
                  <a:schemeClr val="tx1"/>
                </a:solidFill>
              </a:rPr>
              <a:t>一套完整的财务报表至少应当包括资产负债表、利润表、现金流量表、所有者权益变动表以及附注。编制财务会计报告是会计核算的一种专门方法</a:t>
            </a:r>
            <a:r>
              <a:rPr lang="en-US" altLang="zh-CN" dirty="0">
                <a:solidFill>
                  <a:schemeClr val="tx1"/>
                </a:solidFill>
              </a:rPr>
              <a:t>,</a:t>
            </a:r>
            <a:r>
              <a:rPr lang="zh-CN" altLang="zh-CN" dirty="0">
                <a:solidFill>
                  <a:schemeClr val="tx1"/>
                </a:solidFill>
              </a:rPr>
              <a:t>也是会计核算程序的最后环节。</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财务会计报告概述</a:t>
            </a:r>
            <a:endParaRPr lang="zh-CN" altLang="en-US" dirty="0">
              <a:sym typeface="+mn-ea"/>
            </a:endParaRPr>
          </a:p>
        </p:txBody>
      </p:sp>
      <p:pic>
        <p:nvPicPr>
          <p:cNvPr id="2" name="图片 1"/>
          <p:cNvPicPr>
            <a:picLocks noChangeAspect="1"/>
          </p:cNvPicPr>
          <p:nvPr/>
        </p:nvPicPr>
        <p:blipFill>
          <a:blip r:embed="rId3"/>
          <a:stretch>
            <a:fillRect/>
          </a:stretch>
        </p:blipFill>
        <p:spPr>
          <a:xfrm>
            <a:off x="10013950" y="407797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281310" y="1066801"/>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12" name="序号"/>
          <p:cNvSpPr txBox="1"/>
          <p:nvPr>
            <p:custDataLst>
              <p:tags r:id="rId4"/>
            </p:custDataLst>
          </p:nvPr>
        </p:nvSpPr>
        <p:spPr>
          <a:xfrm flipH="1">
            <a:off x="3457336" y="117948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01</a:t>
            </a:r>
            <a:endParaRPr lang="en-US" sz="2400" b="1" dirty="0">
              <a:solidFill>
                <a:schemeClr val="accent1"/>
              </a:solidFill>
              <a:latin typeface="+mn-ea"/>
            </a:endParaRPr>
          </a:p>
        </p:txBody>
      </p:sp>
      <p:sp>
        <p:nvSpPr>
          <p:cNvPr id="13" name="项标题"/>
          <p:cNvSpPr txBox="1"/>
          <p:nvPr>
            <p:custDataLst>
              <p:tags r:id="rId5"/>
            </p:custDataLst>
          </p:nvPr>
        </p:nvSpPr>
        <p:spPr>
          <a:xfrm>
            <a:off x="4905727" y="1179486"/>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第一节　财务会计报告概述</a:t>
            </a:r>
            <a:endParaRPr lang="zh-CN" altLang="en-US" sz="2200" spc="300" dirty="0">
              <a:solidFill>
                <a:srgbClr val="333333"/>
              </a:solidFill>
              <a:latin typeface="+mn-ea"/>
            </a:endParaRPr>
          </a:p>
        </p:txBody>
      </p:sp>
      <p:sp>
        <p:nvSpPr>
          <p:cNvPr id="20" name="平行四边形 57"/>
          <p:cNvSpPr/>
          <p:nvPr>
            <p:custDataLst>
              <p:tags r:id="rId6"/>
            </p:custDataLst>
          </p:nvPr>
        </p:nvSpPr>
        <p:spPr>
          <a:xfrm flipH="1">
            <a:off x="3593158" y="202842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1" name="序号"/>
          <p:cNvSpPr txBox="1"/>
          <p:nvPr>
            <p:custDataLst>
              <p:tags r:id="rId7"/>
            </p:custDataLst>
          </p:nvPr>
        </p:nvSpPr>
        <p:spPr>
          <a:xfrm flipH="1">
            <a:off x="3769184" y="214110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02</a:t>
            </a:r>
            <a:endParaRPr lang="en-US" sz="2400" b="1" dirty="0">
              <a:solidFill>
                <a:schemeClr val="accent1"/>
              </a:solidFill>
              <a:latin typeface="+mn-ea"/>
            </a:endParaRPr>
          </a:p>
        </p:txBody>
      </p:sp>
      <p:sp>
        <p:nvSpPr>
          <p:cNvPr id="22" name="项标题"/>
          <p:cNvSpPr txBox="1"/>
          <p:nvPr>
            <p:custDataLst>
              <p:tags r:id="rId8"/>
            </p:custDataLst>
          </p:nvPr>
        </p:nvSpPr>
        <p:spPr>
          <a:xfrm>
            <a:off x="5217575" y="2141107"/>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第二节　利润表</a:t>
            </a:r>
            <a:endParaRPr lang="zh-CN" altLang="en-US" sz="2200" spc="300" dirty="0">
              <a:solidFill>
                <a:srgbClr val="333333"/>
              </a:solidFill>
              <a:latin typeface="+mn-ea"/>
            </a:endParaRPr>
          </a:p>
        </p:txBody>
      </p:sp>
      <p:sp>
        <p:nvSpPr>
          <p:cNvPr id="24" name="平行四边形 57"/>
          <p:cNvSpPr/>
          <p:nvPr>
            <p:custDataLst>
              <p:tags r:id="rId9"/>
            </p:custDataLst>
          </p:nvPr>
        </p:nvSpPr>
        <p:spPr>
          <a:xfrm flipH="1">
            <a:off x="3914532" y="299004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5" name="序号"/>
          <p:cNvSpPr txBox="1"/>
          <p:nvPr>
            <p:custDataLst>
              <p:tags r:id="rId10"/>
            </p:custDataLst>
          </p:nvPr>
        </p:nvSpPr>
        <p:spPr>
          <a:xfrm flipH="1">
            <a:off x="4090558" y="3102727"/>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03</a:t>
            </a:r>
            <a:endParaRPr lang="en-US" sz="2400" b="1" dirty="0">
              <a:solidFill>
                <a:schemeClr val="accent1"/>
              </a:solidFill>
              <a:latin typeface="+mn-ea"/>
            </a:endParaRPr>
          </a:p>
        </p:txBody>
      </p:sp>
      <p:sp>
        <p:nvSpPr>
          <p:cNvPr id="26" name="项标题"/>
          <p:cNvSpPr txBox="1"/>
          <p:nvPr>
            <p:custDataLst>
              <p:tags r:id="rId11"/>
            </p:custDataLst>
          </p:nvPr>
        </p:nvSpPr>
        <p:spPr>
          <a:xfrm>
            <a:off x="5538949" y="3102727"/>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第三节　资产负债表</a:t>
            </a:r>
            <a:endParaRPr lang="zh-CN" altLang="en-US" sz="2200" spc="300" dirty="0">
              <a:solidFill>
                <a:srgbClr val="333333"/>
              </a:solidFill>
              <a:latin typeface="+mn-ea"/>
            </a:endParaRPr>
          </a:p>
        </p:txBody>
      </p:sp>
      <p:sp>
        <p:nvSpPr>
          <p:cNvPr id="29" name="平行四边形 57"/>
          <p:cNvSpPr/>
          <p:nvPr>
            <p:custDataLst>
              <p:tags r:id="rId12"/>
            </p:custDataLst>
          </p:nvPr>
        </p:nvSpPr>
        <p:spPr>
          <a:xfrm flipH="1">
            <a:off x="4235905" y="3951663"/>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0" name="序号"/>
          <p:cNvSpPr txBox="1"/>
          <p:nvPr>
            <p:custDataLst>
              <p:tags r:id="rId13"/>
            </p:custDataLst>
          </p:nvPr>
        </p:nvSpPr>
        <p:spPr>
          <a:xfrm flipH="1">
            <a:off x="4411931" y="406434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04</a:t>
            </a:r>
            <a:endParaRPr lang="en-US" sz="2400" b="1" dirty="0">
              <a:solidFill>
                <a:schemeClr val="accent1"/>
              </a:solidFill>
              <a:latin typeface="+mn-ea"/>
            </a:endParaRPr>
          </a:p>
        </p:txBody>
      </p:sp>
      <p:sp>
        <p:nvSpPr>
          <p:cNvPr id="31" name="项标题"/>
          <p:cNvSpPr txBox="1"/>
          <p:nvPr>
            <p:custDataLst>
              <p:tags r:id="rId14"/>
            </p:custDataLst>
          </p:nvPr>
        </p:nvSpPr>
        <p:spPr>
          <a:xfrm>
            <a:off x="5860322" y="4064348"/>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第四节　现金流量表</a:t>
            </a:r>
            <a:endParaRPr lang="zh-CN" altLang="en-US" sz="2200" spc="300" dirty="0">
              <a:solidFill>
                <a:srgbClr val="333333"/>
              </a:solidFill>
              <a:latin typeface="+mn-ea"/>
            </a:endParaRPr>
          </a:p>
        </p:txBody>
      </p:sp>
      <p:sp>
        <p:nvSpPr>
          <p:cNvPr id="33" name="平行四边形 57"/>
          <p:cNvSpPr/>
          <p:nvPr>
            <p:custDataLst>
              <p:tags r:id="rId15"/>
            </p:custDataLst>
          </p:nvPr>
        </p:nvSpPr>
        <p:spPr>
          <a:xfrm flipH="1">
            <a:off x="4557279" y="4913284"/>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4" name="序号"/>
          <p:cNvSpPr txBox="1"/>
          <p:nvPr>
            <p:custDataLst>
              <p:tags r:id="rId16"/>
            </p:custDataLst>
          </p:nvPr>
        </p:nvSpPr>
        <p:spPr>
          <a:xfrm flipH="1">
            <a:off x="4733305" y="502596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05</a:t>
            </a:r>
            <a:endParaRPr lang="en-US" sz="2400" b="1" dirty="0">
              <a:solidFill>
                <a:schemeClr val="accent1"/>
              </a:solidFill>
              <a:latin typeface="+mn-ea"/>
            </a:endParaRPr>
          </a:p>
        </p:txBody>
      </p:sp>
      <p:sp>
        <p:nvSpPr>
          <p:cNvPr id="35" name="项标题"/>
          <p:cNvSpPr txBox="1"/>
          <p:nvPr>
            <p:custDataLst>
              <p:tags r:id="rId17"/>
            </p:custDataLst>
          </p:nvPr>
        </p:nvSpPr>
        <p:spPr>
          <a:xfrm>
            <a:off x="6181696" y="5025969"/>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第五节　所有者权益变动表</a:t>
            </a:r>
            <a:endParaRPr lang="zh-CN" altLang="en-US" sz="2200" spc="300" dirty="0">
              <a:solidFill>
                <a:srgbClr val="333333"/>
              </a:solidFill>
              <a:latin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二、财务报表的种类</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按财务报表反映的经济内容不同</a:t>
            </a:r>
            <a:r>
              <a:rPr lang="en-US" altLang="zh-CN" sz="2200" b="1" dirty="0">
                <a:solidFill>
                  <a:schemeClr val="tx1"/>
                </a:solidFill>
              </a:rPr>
              <a:t>,</a:t>
            </a:r>
            <a:r>
              <a:rPr lang="zh-CN" altLang="zh-CN" sz="2200" b="1" dirty="0">
                <a:solidFill>
                  <a:schemeClr val="tx1"/>
                </a:solidFill>
              </a:rPr>
              <a:t>可以分为财务状况报表和经营成果报表</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按财务报表的编报期间不同</a:t>
            </a:r>
            <a:r>
              <a:rPr lang="en-US" altLang="zh-CN" sz="2200" b="1" dirty="0">
                <a:solidFill>
                  <a:schemeClr val="tx1"/>
                </a:solidFill>
              </a:rPr>
              <a:t>,</a:t>
            </a:r>
            <a:r>
              <a:rPr lang="zh-CN" altLang="zh-CN" sz="2200" b="1" dirty="0">
                <a:solidFill>
                  <a:schemeClr val="tx1"/>
                </a:solidFill>
              </a:rPr>
              <a:t>可以分为年度财务报表和中期财务报表</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按财务报表的编报主体不同</a:t>
            </a:r>
            <a:r>
              <a:rPr lang="en-US" altLang="zh-CN" sz="2200" b="1" dirty="0">
                <a:solidFill>
                  <a:schemeClr val="tx1"/>
                </a:solidFill>
              </a:rPr>
              <a:t>,</a:t>
            </a:r>
            <a:r>
              <a:rPr lang="zh-CN" altLang="zh-CN" sz="2200" b="1" dirty="0">
                <a:solidFill>
                  <a:schemeClr val="tx1"/>
                </a:solidFill>
              </a:rPr>
              <a:t>可以分为个别财务报表和合并财务报表</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四</a:t>
            </a:r>
            <a:r>
              <a:rPr lang="en-US" altLang="zh-CN" sz="2200" b="1" dirty="0">
                <a:solidFill>
                  <a:schemeClr val="tx1"/>
                </a:solidFill>
              </a:rPr>
              <a:t>)</a:t>
            </a:r>
            <a:r>
              <a:rPr lang="zh-CN" altLang="zh-CN" sz="2200" b="1" dirty="0">
                <a:solidFill>
                  <a:schemeClr val="tx1"/>
                </a:solidFill>
              </a:rPr>
              <a:t>按财务报表的报送对象不同</a:t>
            </a:r>
            <a:r>
              <a:rPr lang="en-US" altLang="zh-CN" sz="2200" b="1" dirty="0">
                <a:solidFill>
                  <a:schemeClr val="tx1"/>
                </a:solidFill>
              </a:rPr>
              <a:t>,</a:t>
            </a:r>
            <a:r>
              <a:rPr lang="zh-CN" altLang="zh-CN" sz="2200" b="1" dirty="0">
                <a:solidFill>
                  <a:schemeClr val="tx1"/>
                </a:solidFill>
              </a:rPr>
              <a:t>可以分为内部财务报表和外部财务报表</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财务会计报告概述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三、财务报表的编制要求</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数字真实</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内容完整</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计算正确</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四</a:t>
            </a:r>
            <a:r>
              <a:rPr lang="en-US" altLang="zh-CN" sz="2200" b="1" dirty="0">
                <a:solidFill>
                  <a:schemeClr val="tx1"/>
                </a:solidFill>
              </a:rPr>
              <a:t>)</a:t>
            </a:r>
            <a:r>
              <a:rPr lang="zh-CN" altLang="zh-CN" sz="2200" b="1" dirty="0">
                <a:solidFill>
                  <a:schemeClr val="tx1"/>
                </a:solidFill>
              </a:rPr>
              <a:t>编报及时</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财务会计报告概述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一、利润表及其作用</a:t>
            </a:r>
            <a:endParaRPr lang="zh-CN" altLang="zh-CN" sz="2400" b="1" dirty="0">
              <a:solidFill>
                <a:schemeClr val="tx1"/>
              </a:solidFill>
            </a:endParaRPr>
          </a:p>
          <a:p>
            <a:r>
              <a:rPr lang="zh-CN" altLang="zh-CN" dirty="0">
                <a:solidFill>
                  <a:schemeClr val="tx1"/>
                </a:solidFill>
              </a:rPr>
              <a:t>利润表是反映企业在一定时期</a:t>
            </a:r>
            <a:r>
              <a:rPr lang="en-US" altLang="zh-CN" dirty="0">
                <a:solidFill>
                  <a:schemeClr val="tx1"/>
                </a:solidFill>
              </a:rPr>
              <a:t>(</a:t>
            </a:r>
            <a:r>
              <a:rPr lang="zh-CN" altLang="zh-CN" dirty="0">
                <a:solidFill>
                  <a:schemeClr val="tx1"/>
                </a:solidFill>
              </a:rPr>
              <a:t>年度、季度或月份</a:t>
            </a:r>
            <a:r>
              <a:rPr lang="en-US" altLang="zh-CN" dirty="0">
                <a:solidFill>
                  <a:schemeClr val="tx1"/>
                </a:solidFill>
              </a:rPr>
              <a:t>)</a:t>
            </a:r>
            <a:r>
              <a:rPr lang="zh-CN" altLang="zh-CN" dirty="0">
                <a:solidFill>
                  <a:schemeClr val="tx1"/>
                </a:solidFill>
              </a:rPr>
              <a:t>内利润</a:t>
            </a:r>
            <a:r>
              <a:rPr lang="en-US" altLang="zh-CN" dirty="0">
                <a:solidFill>
                  <a:schemeClr val="tx1"/>
                </a:solidFill>
              </a:rPr>
              <a:t>(</a:t>
            </a:r>
            <a:r>
              <a:rPr lang="zh-CN" altLang="zh-CN" dirty="0">
                <a:solidFill>
                  <a:schemeClr val="tx1"/>
                </a:solidFill>
              </a:rPr>
              <a:t>或亏损</a:t>
            </a:r>
            <a:r>
              <a:rPr lang="en-US" altLang="zh-CN" dirty="0">
                <a:solidFill>
                  <a:schemeClr val="tx1"/>
                </a:solidFill>
              </a:rPr>
              <a:t>)</a:t>
            </a:r>
            <a:r>
              <a:rPr lang="zh-CN" altLang="zh-CN" dirty="0">
                <a:solidFill>
                  <a:schemeClr val="tx1"/>
                </a:solidFill>
              </a:rPr>
              <a:t>实际情况的会计报表。利润表主要提供有关一个企业在一定时期内取得的全部收入</a:t>
            </a:r>
            <a:r>
              <a:rPr lang="en-US" altLang="zh-CN" dirty="0">
                <a:solidFill>
                  <a:schemeClr val="tx1"/>
                </a:solidFill>
              </a:rPr>
              <a:t>,</a:t>
            </a:r>
            <a:r>
              <a:rPr lang="zh-CN" altLang="zh-CN" dirty="0">
                <a:solidFill>
                  <a:schemeClr val="tx1"/>
                </a:solidFill>
              </a:rPr>
              <a:t>包括营业收入、投资收益和营业外收入</a:t>
            </a:r>
            <a:r>
              <a:rPr lang="en-US" altLang="zh-CN" dirty="0">
                <a:solidFill>
                  <a:schemeClr val="tx1"/>
                </a:solidFill>
              </a:rPr>
              <a:t>,</a:t>
            </a:r>
            <a:r>
              <a:rPr lang="zh-CN" altLang="zh-CN" dirty="0">
                <a:solidFill>
                  <a:schemeClr val="tx1"/>
                </a:solidFill>
              </a:rPr>
              <a:t>以及在一定时期内发生的全部费用和支出</a:t>
            </a:r>
            <a:r>
              <a:rPr lang="en-US" altLang="zh-CN" dirty="0">
                <a:solidFill>
                  <a:schemeClr val="tx1"/>
                </a:solidFill>
              </a:rPr>
              <a:t>,</a:t>
            </a:r>
            <a:r>
              <a:rPr lang="zh-CN" altLang="zh-CN" dirty="0">
                <a:solidFill>
                  <a:schemeClr val="tx1"/>
                </a:solidFill>
              </a:rPr>
              <a:t>包括营业成本、销售费用、管理费用、财务费用和营业外支出</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其作用体现在</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通过利润表可以了解企业利润</a:t>
            </a:r>
            <a:r>
              <a:rPr lang="en-US" altLang="zh-CN" dirty="0">
                <a:solidFill>
                  <a:schemeClr val="tx1"/>
                </a:solidFill>
              </a:rPr>
              <a:t>(</a:t>
            </a:r>
            <a:r>
              <a:rPr lang="zh-CN" altLang="zh-CN" dirty="0">
                <a:solidFill>
                  <a:schemeClr val="tx1"/>
                </a:solidFill>
              </a:rPr>
              <a:t>或亏损</a:t>
            </a:r>
            <a:r>
              <a:rPr lang="en-US" altLang="zh-CN" dirty="0">
                <a:solidFill>
                  <a:schemeClr val="tx1"/>
                </a:solidFill>
              </a:rPr>
              <a:t>)</a:t>
            </a:r>
            <a:r>
              <a:rPr lang="zh-CN" altLang="zh-CN" dirty="0">
                <a:solidFill>
                  <a:schemeClr val="tx1"/>
                </a:solidFill>
              </a:rPr>
              <a:t>的形成情况</a:t>
            </a:r>
            <a:r>
              <a:rPr lang="en-US" altLang="zh-CN" dirty="0">
                <a:solidFill>
                  <a:schemeClr val="tx1"/>
                </a:solidFill>
              </a:rPr>
              <a:t>,</a:t>
            </a:r>
            <a:r>
              <a:rPr lang="zh-CN" altLang="zh-CN" dirty="0">
                <a:solidFill>
                  <a:schemeClr val="tx1"/>
                </a:solidFill>
              </a:rPr>
              <a:t>据以分析、考核企业经营目标及利润计划的执行结果</a:t>
            </a:r>
            <a:r>
              <a:rPr lang="en-US" altLang="zh-CN" dirty="0">
                <a:solidFill>
                  <a:schemeClr val="tx1"/>
                </a:solidFill>
              </a:rPr>
              <a:t>,</a:t>
            </a:r>
            <a:r>
              <a:rPr lang="zh-CN" altLang="zh-CN" dirty="0">
                <a:solidFill>
                  <a:schemeClr val="tx1"/>
                </a:solidFill>
              </a:rPr>
              <a:t>分析企业利润增减变动的原因</a:t>
            </a:r>
            <a:r>
              <a:rPr lang="en-US" altLang="zh-CN" dirty="0">
                <a:solidFill>
                  <a:schemeClr val="tx1"/>
                </a:solidFill>
              </a:rPr>
              <a:t>,</a:t>
            </a:r>
            <a:r>
              <a:rPr lang="zh-CN" altLang="zh-CN" dirty="0">
                <a:solidFill>
                  <a:schemeClr val="tx1"/>
                </a:solidFill>
              </a:rPr>
              <a:t>以促进企业改善经营管理</a:t>
            </a:r>
            <a:r>
              <a:rPr lang="en-US" altLang="zh-CN" dirty="0">
                <a:solidFill>
                  <a:schemeClr val="tx1"/>
                </a:solidFill>
              </a:rPr>
              <a:t>,</a:t>
            </a:r>
            <a:r>
              <a:rPr lang="zh-CN" altLang="zh-CN" dirty="0">
                <a:solidFill>
                  <a:schemeClr val="tx1"/>
                </a:solidFill>
              </a:rPr>
              <a:t>不断提高管理水平和盈利水平。</a:t>
            </a:r>
            <a:endParaRPr lang="zh-CN" altLang="zh-CN" dirty="0">
              <a:solidFill>
                <a:schemeClr val="tx1"/>
              </a:solidFill>
            </a:endParaRPr>
          </a:p>
          <a:p>
            <a:r>
              <a:rPr lang="en-US" altLang="zh-CN" dirty="0">
                <a:solidFill>
                  <a:schemeClr val="tx1"/>
                </a:solidFill>
              </a:rPr>
              <a:t>(2)</a:t>
            </a:r>
            <a:r>
              <a:rPr lang="zh-CN" altLang="zh-CN" dirty="0">
                <a:solidFill>
                  <a:schemeClr val="tx1"/>
                </a:solidFill>
              </a:rPr>
              <a:t>通过利润表可以评比对企业投资的价值和报酬</a:t>
            </a:r>
            <a:r>
              <a:rPr lang="en-US" altLang="zh-CN" dirty="0">
                <a:solidFill>
                  <a:schemeClr val="tx1"/>
                </a:solidFill>
              </a:rPr>
              <a:t>,</a:t>
            </a:r>
            <a:r>
              <a:rPr lang="zh-CN" altLang="zh-CN" dirty="0">
                <a:solidFill>
                  <a:schemeClr val="tx1"/>
                </a:solidFill>
              </a:rPr>
              <a:t>判断企业的资本是否保全。</a:t>
            </a:r>
            <a:endParaRPr lang="zh-CN" altLang="zh-CN" dirty="0">
              <a:solidFill>
                <a:schemeClr val="tx1"/>
              </a:solidFill>
            </a:endParaRPr>
          </a:p>
          <a:p>
            <a:r>
              <a:rPr lang="en-US" altLang="zh-CN" dirty="0">
                <a:solidFill>
                  <a:schemeClr val="tx1"/>
                </a:solidFill>
              </a:rPr>
              <a:t>(3)</a:t>
            </a:r>
            <a:r>
              <a:rPr lang="zh-CN" altLang="zh-CN" dirty="0">
                <a:solidFill>
                  <a:schemeClr val="tx1"/>
                </a:solidFill>
              </a:rPr>
              <a:t>根据利润表提供的信息可以预测企业在未来期间的经营状况和盈利趋势。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利润表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二、利润表的结构</a:t>
            </a:r>
            <a:endParaRPr lang="zh-CN" altLang="zh-CN" sz="2400" b="1" dirty="0">
              <a:solidFill>
                <a:schemeClr val="tx1"/>
              </a:solidFill>
            </a:endParaRPr>
          </a:p>
          <a:p>
            <a:r>
              <a:rPr lang="zh-CN" altLang="zh-CN" dirty="0">
                <a:solidFill>
                  <a:schemeClr val="tx1"/>
                </a:solidFill>
              </a:rPr>
              <a:t>利润表一般包括表首、正表两部分。其中</a:t>
            </a:r>
            <a:r>
              <a:rPr lang="en-US" altLang="zh-CN" dirty="0">
                <a:solidFill>
                  <a:schemeClr val="tx1"/>
                </a:solidFill>
              </a:rPr>
              <a:t>,</a:t>
            </a:r>
            <a:r>
              <a:rPr lang="zh-CN" altLang="zh-CN" dirty="0">
                <a:solidFill>
                  <a:schemeClr val="tx1"/>
                </a:solidFill>
              </a:rPr>
              <a:t>表首概括说明报表名称、编制单位、编制日期、报表编号、货币名称、计量单位</a:t>
            </a:r>
            <a:r>
              <a:rPr lang="en-US" altLang="zh-CN" dirty="0">
                <a:solidFill>
                  <a:schemeClr val="tx1"/>
                </a:solidFill>
              </a:rPr>
              <a:t>;</a:t>
            </a:r>
            <a:r>
              <a:rPr lang="zh-CN" altLang="zh-CN" dirty="0">
                <a:solidFill>
                  <a:schemeClr val="tx1"/>
                </a:solidFill>
              </a:rPr>
              <a:t>正表是利润表的主体</a:t>
            </a:r>
            <a:r>
              <a:rPr lang="en-US" altLang="zh-CN" dirty="0">
                <a:solidFill>
                  <a:schemeClr val="tx1"/>
                </a:solidFill>
              </a:rPr>
              <a:t>,</a:t>
            </a:r>
            <a:r>
              <a:rPr lang="zh-CN" altLang="zh-CN" dirty="0">
                <a:solidFill>
                  <a:schemeClr val="tx1"/>
                </a:solidFill>
              </a:rPr>
              <a:t>反映形成经营成果的各个项目和计算过程</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正</a:t>
            </a:r>
            <a:r>
              <a:rPr lang="zh-CN" altLang="zh-CN" dirty="0">
                <a:solidFill>
                  <a:schemeClr val="tx1"/>
                </a:solidFill>
              </a:rPr>
              <a:t>表的格式一般有两种</a:t>
            </a:r>
            <a:r>
              <a:rPr lang="en-US" altLang="zh-CN" dirty="0">
                <a:solidFill>
                  <a:schemeClr val="tx1"/>
                </a:solidFill>
              </a:rPr>
              <a:t>:</a:t>
            </a:r>
            <a:r>
              <a:rPr lang="zh-CN" altLang="zh-CN" dirty="0">
                <a:solidFill>
                  <a:schemeClr val="tx1"/>
                </a:solidFill>
              </a:rPr>
              <a:t>单步式利润表和多步式利润表</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单</a:t>
            </a:r>
            <a:r>
              <a:rPr lang="zh-CN" altLang="zh-CN" dirty="0">
                <a:solidFill>
                  <a:schemeClr val="tx1"/>
                </a:solidFill>
              </a:rPr>
              <a:t>步式利润表是将当期所有的收入列在一起</a:t>
            </a:r>
            <a:r>
              <a:rPr lang="en-US" altLang="zh-CN" dirty="0">
                <a:solidFill>
                  <a:schemeClr val="tx1"/>
                </a:solidFill>
              </a:rPr>
              <a:t>,</a:t>
            </a:r>
            <a:r>
              <a:rPr lang="zh-CN" altLang="zh-CN" dirty="0">
                <a:solidFill>
                  <a:schemeClr val="tx1"/>
                </a:solidFill>
              </a:rPr>
              <a:t>然后将所有的费用列在一起</a:t>
            </a:r>
            <a:r>
              <a:rPr lang="en-US" altLang="zh-CN" dirty="0">
                <a:solidFill>
                  <a:schemeClr val="tx1"/>
                </a:solidFill>
              </a:rPr>
              <a:t>,</a:t>
            </a:r>
            <a:r>
              <a:rPr lang="zh-CN" altLang="zh-CN" dirty="0">
                <a:solidFill>
                  <a:schemeClr val="tx1"/>
                </a:solidFill>
              </a:rPr>
              <a:t>两者相减得出当期净损益</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多</a:t>
            </a:r>
            <a:r>
              <a:rPr lang="zh-CN" altLang="zh-CN" dirty="0">
                <a:solidFill>
                  <a:schemeClr val="tx1"/>
                </a:solidFill>
              </a:rPr>
              <a:t>步式利润表是通过对当期的收入、费用、支出项目按性质加以归类</a:t>
            </a:r>
            <a:r>
              <a:rPr lang="en-US" altLang="zh-CN" dirty="0">
                <a:solidFill>
                  <a:schemeClr val="tx1"/>
                </a:solidFill>
              </a:rPr>
              <a:t>,</a:t>
            </a:r>
            <a:r>
              <a:rPr lang="zh-CN" altLang="zh-CN" dirty="0">
                <a:solidFill>
                  <a:schemeClr val="tx1"/>
                </a:solidFill>
              </a:rPr>
              <a:t>按利润形成的主要环节列示一些中间性的利润指标</a:t>
            </a:r>
            <a:r>
              <a:rPr lang="en-US" altLang="zh-CN" dirty="0">
                <a:solidFill>
                  <a:schemeClr val="tx1"/>
                </a:solidFill>
              </a:rPr>
              <a:t>,</a:t>
            </a:r>
            <a:r>
              <a:rPr lang="zh-CN" altLang="zh-CN" dirty="0">
                <a:solidFill>
                  <a:schemeClr val="tx1"/>
                </a:solidFill>
              </a:rPr>
              <a:t>如营业利润、利润总额、净利润</a:t>
            </a:r>
            <a:r>
              <a:rPr lang="en-US" altLang="zh-CN" dirty="0">
                <a:solidFill>
                  <a:schemeClr val="tx1"/>
                </a:solidFill>
              </a:rPr>
              <a:t>,</a:t>
            </a:r>
            <a:r>
              <a:rPr lang="zh-CN" altLang="zh-CN" dirty="0">
                <a:solidFill>
                  <a:schemeClr val="tx1"/>
                </a:solidFill>
              </a:rPr>
              <a:t>分步计算当期净损益。</a:t>
            </a:r>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利润表</a:t>
            </a:r>
            <a:endParaRPr lang="zh-CN" altLang="en-US" dirty="0">
              <a:sym typeface="+mn-ea"/>
            </a:endParaRPr>
          </a:p>
        </p:txBody>
      </p:sp>
      <p:pic>
        <p:nvPicPr>
          <p:cNvPr id="2" name="图片 1"/>
          <p:cNvPicPr>
            <a:picLocks noChangeAspect="1"/>
          </p:cNvPicPr>
          <p:nvPr/>
        </p:nvPicPr>
        <p:blipFill>
          <a:blip r:embed="rId3"/>
          <a:stretch>
            <a:fillRect/>
          </a:stretch>
        </p:blipFill>
        <p:spPr>
          <a:xfrm>
            <a:off x="10013950" y="433959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三、利润表的编制方法</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利润表各项目的填列</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每股收益</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利润表编制方法举例 </a:t>
            </a:r>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利润表</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INDEX" val="4"/>
  <p:tag name="KSO_WM_UNIT_TYPE" val="f"/>
  <p:tag name="KSO_WM_UNIT_SUBTYPE" val="a"/>
  <p:tag name="KSO_WM_BEAUTIFY_FLAG" val="#wm#"/>
</p:tagLst>
</file>

<file path=ppt/tags/tag101.xml><?xml version="1.0" encoding="utf-8"?>
<p:tagLst xmlns:p="http://schemas.openxmlformats.org/presentationml/2006/main">
  <p:tag name="KSO_WM_UNIT_INDEX" val="1"/>
  <p:tag name="KSO_WM_UNIT_TYPE" val="a"/>
  <p:tag name="KSO_WM_BEAUTIFY_FLAG" val="#wm#"/>
</p:tagLst>
</file>

<file path=ppt/tags/tag10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03.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4.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5*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5.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5*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5*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5*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5*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5*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5*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5*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5*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5*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5*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5.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5*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6.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5*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7.xml><?xml version="1.0" encoding="utf-8"?>
<p:tagLst xmlns:p="http://schemas.openxmlformats.org/presentationml/2006/main">
  <p:tag name="KSO_WM_UNIT_TYPE" val="l_h_i"/>
  <p:tag name="KSO_WM_UNIT_INDEX" val="1_5_1"/>
  <p:tag name="KSO_WM_BEAUTIFY_FLAG" val="#wm#"/>
  <p:tag name="KSO_WM_TAG_VERSION" val="3.0"/>
  <p:tag name="KSO_WM_DIAGRAM_VERSION" val="3"/>
  <p:tag name="KSO_WM_DIAGRAM_GROUP_CODE" val="l1-1"/>
  <p:tag name="KSO_WM_UNIT_ID" val="custom20236012_5*l_h_i*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8.xml><?xml version="1.0" encoding="utf-8"?>
<p:tagLst xmlns:p="http://schemas.openxmlformats.org/presentationml/2006/main">
  <p:tag name="KSO_WM_UNIT_TYPE" val="l_h_i"/>
  <p:tag name="KSO_WM_UNIT_SUBTYPE" val="d"/>
  <p:tag name="KSO_WM_UNIT_INDEX" val="1_5_2"/>
  <p:tag name="KSO_WM_BEAUTIFY_FLAG" val="#wm#"/>
  <p:tag name="KSO_WM_TAG_VERSION" val="3.0"/>
  <p:tag name="KSO_WM_DIAGRAM_VERSION" val="3"/>
  <p:tag name="KSO_WM_DIAGRAM_GROUP_CODE" val="l1-1"/>
  <p:tag name="KSO_WM_UNIT_ID" val="custom20236012_5*l_h_i*1_5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9.xml><?xml version="1.0" encoding="utf-8"?>
<p:tagLst xmlns:p="http://schemas.openxmlformats.org/presentationml/2006/main">
  <p:tag name="KSO_WM_UNIT_TYPE" val="l_h_f"/>
  <p:tag name="KSO_WM_UNIT_INDEX" val="1_5_1"/>
  <p:tag name="KSO_WM_BEAUTIFY_FLAG" val="#wm#"/>
  <p:tag name="KSO_WM_TAG_VERSION" val="3.0"/>
  <p:tag name="KSO_WM_DIAGRAM_VERSION" val="3"/>
  <p:tag name="KSO_WM_DIAGRAM_GROUP_CODE" val="l1-1"/>
  <p:tag name="KSO_WM_UNIT_ID" val="custom20236012_5*l_h_f*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5"/>
  <p:tag name="KSO_WM_DIAGRAM_GROUP_CODE" val="l1-1"/>
  <p:tag name="KSO_WM_BEAUTIFY_FLAG" val="#wm#"/>
  <p:tag name="KSO_WM_TEMPLATE_INDEX" val="20236012"/>
  <p:tag name="KSO_WM_TEMPLATE_CATEGORY" val="custom"/>
  <p:tag name="KSO_WM_SLIDE_INDEX" val="5"/>
  <p:tag name="KSO_WM_SLIDE_ID" val="custom20236012_5"/>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21.xml><?xml version="1.0" encoding="utf-8"?>
<p:tagLst xmlns:p="http://schemas.openxmlformats.org/presentationml/2006/main">
  <p:tag name="KSO_WM_UNIT_INDEX" val="6"/>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6"/>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7"/>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6"/>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5"/>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7"/>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10"/>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INDEX" val="4"/>
  <p:tag name="KSO_WM_UNIT_TYPE" val="f"/>
  <p:tag name="KSO_WM_UNIT_SUBTYPE" val="a"/>
  <p:tag name="KSO_WM_BEAUTIFY_FLAG" val="#wm#"/>
</p:tagLst>
</file>

<file path=ppt/tags/tag143.xml><?xml version="1.0" encoding="utf-8"?>
<p:tagLst xmlns:p="http://schemas.openxmlformats.org/presentationml/2006/main">
  <p:tag name="KSO_WM_UNIT_INDEX" val="1"/>
  <p:tag name="KSO_WM_UNIT_TYPE" val="a"/>
  <p:tag name="KSO_WM_BEAUTIFY_FLAG" val="#wm#"/>
</p:tagLst>
</file>

<file path=ppt/tags/tag14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5.xml><?xml version="1.0" encoding="utf-8"?>
<p:tagLst xmlns:p="http://schemas.openxmlformats.org/presentationml/2006/main">
  <p:tag name="KSO_WM_UNIT_INDEX" val="6"/>
  <p:tag name="KSO_WM_UNIT_TYPE" val="f"/>
  <p:tag name="KSO_WM_UNIT_SUBTYPE" val="a"/>
  <p:tag name="KSO_WM_BEAUTIFY_FLAG" val="#wm#"/>
</p:tagLst>
</file>

<file path=ppt/tags/tag146.xml><?xml version="1.0" encoding="utf-8"?>
<p:tagLst xmlns:p="http://schemas.openxmlformats.org/presentationml/2006/main">
  <p:tag name="KSO_WM_UNIT_INDEX" val="1"/>
  <p:tag name="KSO_WM_UNIT_TYPE" val="a"/>
  <p:tag name="KSO_WM_BEAUTIFY_FLAG" val="#wm#"/>
</p:tagLst>
</file>

<file path=ppt/tags/tag14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8.xml><?xml version="1.0" encoding="utf-8"?>
<p:tagLst xmlns:p="http://schemas.openxmlformats.org/presentationml/2006/main">
  <p:tag name="KSO_WM_UNIT_INDEX" val="6"/>
  <p:tag name="KSO_WM_UNIT_TYPE" val="f"/>
  <p:tag name="KSO_WM_UNIT_SUBTYPE" val="a"/>
  <p:tag name="KSO_WM_BEAUTIFY_FLAG" val="#wm#"/>
</p:tagLst>
</file>

<file path=ppt/tags/tag149.xml><?xml version="1.0" encoding="utf-8"?>
<p:tagLst xmlns:p="http://schemas.openxmlformats.org/presentationml/2006/main">
  <p:tag name="KSO_WM_UNIT_INDEX" val="1"/>
  <p:tag name="KSO_WM_UNIT_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1.xml><?xml version="1.0" encoding="utf-8"?>
<p:tagLst xmlns:p="http://schemas.openxmlformats.org/presentationml/2006/main">
  <p:tag name="KSO_WM_UNIT_INDEX" val="6"/>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INDEX" val="4"/>
  <p:tag name="KSO_WM_UNIT_TYPE" val="f"/>
  <p:tag name="KSO_WM_UNIT_SUBTYPE" val="a"/>
  <p:tag name="KSO_WM_BEAUTIFY_FLAG" val="#wm#"/>
</p:tagLst>
</file>

<file path=ppt/tags/tag155.xml><?xml version="1.0" encoding="utf-8"?>
<p:tagLst xmlns:p="http://schemas.openxmlformats.org/presentationml/2006/main">
  <p:tag name="KSO_WM_UNIT_INDEX" val="1"/>
  <p:tag name="KSO_WM_UNIT_TYPE" val="a"/>
  <p:tag name="KSO_WM_BEAUTIFY_FLAG" val="#wm#"/>
</p:tagLst>
</file>

<file path=ppt/tags/tag15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7.xml><?xml version="1.0" encoding="utf-8"?>
<p:tagLst xmlns:p="http://schemas.openxmlformats.org/presentationml/2006/main">
  <p:tag name="KSO_WM_UNIT_INDEX" val="9"/>
  <p:tag name="KSO_WM_UNIT_TYPE" val="f"/>
  <p:tag name="KSO_WM_UNIT_SUBTYPE" val="a"/>
  <p:tag name="KSO_WM_BEAUTIFY_FLAG" val="#wm#"/>
</p:tagLst>
</file>

<file path=ppt/tags/tag158.xml><?xml version="1.0" encoding="utf-8"?>
<p:tagLst xmlns:p="http://schemas.openxmlformats.org/presentationml/2006/main">
  <p:tag name="KSO_WM_UNIT_INDEX" val="1"/>
  <p:tag name="KSO_WM_UNIT_TYPE" val="a"/>
  <p:tag name="KSO_WM_BEAUTIFY_FLAG" val="#wm#"/>
</p:tagLst>
</file>

<file path=ppt/tags/tag15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0.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61.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6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63.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4836</Words>
  <Application>WPS 演示</Application>
  <PresentationFormat>宽屏</PresentationFormat>
  <Paragraphs>219</Paragraphs>
  <Slides>25</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江城圆体 400W</vt:lpstr>
      <vt:lpstr>汉仪文黑-55简</vt:lpstr>
      <vt:lpstr>汉仪文黑-85W</vt:lpstr>
      <vt:lpstr>微软雅黑</vt:lpstr>
      <vt:lpstr>Arial Unicode MS</vt:lpstr>
      <vt:lpstr>Calibri</vt:lpstr>
      <vt:lpstr>黑体</vt:lpstr>
      <vt:lpstr>1_Office 主题</vt:lpstr>
      <vt:lpstr>Office 主题​​</vt:lpstr>
      <vt:lpstr>基础会计 （第三版）</vt:lpstr>
      <vt:lpstr>财务会计报告</vt:lpstr>
      <vt:lpstr>第一节　财务会计报告概述</vt:lpstr>
      <vt:lpstr>目  录</vt:lpstr>
      <vt:lpstr>第一节　财务会计报告概述</vt:lpstr>
      <vt:lpstr>第一节　财务会计报告概述</vt:lpstr>
      <vt:lpstr>第二节　利润表</vt:lpstr>
      <vt:lpstr>第二节　利润表</vt:lpstr>
      <vt:lpstr>第二节　利润表</vt:lpstr>
      <vt:lpstr>第三节　资产负债表</vt:lpstr>
      <vt:lpstr>第三节　资产负债表</vt:lpstr>
      <vt:lpstr>第三节　资产负债表</vt:lpstr>
      <vt:lpstr>第四节　现金流量表</vt:lpstr>
      <vt:lpstr>第四节　现金流量表</vt:lpstr>
      <vt:lpstr>第四节　现金流量表</vt:lpstr>
      <vt:lpstr>第五节　所有者权益变动表</vt:lpstr>
      <vt:lpstr>第五节　所有者权益变动表</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3</cp:revision>
  <dcterms:created xsi:type="dcterms:W3CDTF">2018-09-16T11:44:00Z</dcterms:created>
  <dcterms:modified xsi:type="dcterms:W3CDTF">2025-07-08T01:09:27Z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DB09C0359BFC402FA6649AC19F42E4CC_13</vt:lpwstr>
  </property>
  <property fmtid="{D5CDD505-2E9C-101B-9397-08002B2CF9AE}" pid="3" name="KSOProductBuildVer">
    <vt:lpwstr>2052-12.1.0.21541</vt:lpwstr>
  </property>
</Properties>
</file>