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第三章　会计循环</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latin typeface="NEU-BZ-S92" charset="0"/>
                <a:cs typeface="方正书宋_GBK" charset="0"/>
              </a:rPr>
              <a:t>第一篇</a:t>
            </a:r>
            <a:r>
              <a:rPr lang="zh-CN" sz="2800" b="1">
                <a:solidFill>
                  <a:srgbClr val="00FFFF"/>
                </a:solidFill>
                <a:cs typeface="方正书宋_GBK" charset="0"/>
              </a:rPr>
              <a:t>　</a:t>
            </a:r>
            <a:r>
              <a:rPr lang="zh-CN" sz="2800" b="1">
                <a:solidFill>
                  <a:srgbClr val="00FFFF"/>
                </a:solidFill>
                <a:latin typeface="NEU-BZ-S92" charset="0"/>
                <a:cs typeface="方正书宋_GBK" charset="0"/>
              </a:rPr>
              <a:t>会计原理篇</a:t>
            </a:r>
            <a:endParaRPr lang="zh-CN" altLang="en-US" sz="2800" b="1">
              <a:solidFill>
                <a:srgbClr val="00FFFF"/>
              </a:solidFill>
              <a:latin typeface="NEU-BZ-S92" charset="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编表与结账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一、工作底稿</a:t>
            </a:r>
            <a:endParaRPr lang="zh-CN" altLang="zh-CN" sz="2600" b="1" dirty="0">
              <a:latin typeface="黑体" panose="02010609060101010101" pitchFamily="49" charset="-122"/>
              <a:ea typeface="黑体" panose="02010609060101010101" pitchFamily="49" charset="-122"/>
            </a:endParaRPr>
          </a:p>
          <a:p>
            <a:r>
              <a:rPr lang="zh-CN" altLang="en-US"/>
              <a:t>(1)表头。</a:t>
            </a:r>
            <a:endParaRPr lang="zh-CN" altLang="en-US"/>
          </a:p>
          <a:p>
            <a:r>
              <a:rPr lang="zh-CN" altLang="en-US"/>
              <a:t>(2)账户名称。</a:t>
            </a:r>
            <a:endParaRPr lang="zh-CN" altLang="en-US"/>
          </a:p>
          <a:p>
            <a:r>
              <a:rPr lang="zh-CN" altLang="en-US"/>
              <a:t>(3)试算表。</a:t>
            </a:r>
            <a:endParaRPr lang="zh-CN" altLang="en-US"/>
          </a:p>
          <a:p>
            <a:r>
              <a:rPr lang="zh-CN" altLang="en-US"/>
              <a:t>(4)调整。</a:t>
            </a:r>
            <a:endParaRPr lang="zh-CN" altLang="en-US"/>
          </a:p>
          <a:p>
            <a:r>
              <a:rPr lang="zh-CN" altLang="en-US"/>
              <a:t>(5)调整后试算表。</a:t>
            </a:r>
            <a:endParaRPr lang="zh-CN" altLang="en-US"/>
          </a:p>
          <a:p>
            <a:r>
              <a:rPr lang="zh-CN" altLang="en-US"/>
              <a:t>(6)利润表。</a:t>
            </a:r>
            <a:endParaRPr lang="zh-CN" altLang="en-US"/>
          </a:p>
          <a:p>
            <a:r>
              <a:rPr lang="zh-CN" altLang="en-US"/>
              <a:t>(7)资产负债表。</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编表与结账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二、编制财务报表</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(一)财务报表的内容</a:t>
            </a:r>
            <a:endParaRPr lang="en-US" altLang="zh-CN" sz="2200" b="1" dirty="0">
              <a:latin typeface="楷体" panose="02010609060101010101" pitchFamily="49" charset="-122"/>
              <a:ea typeface="楷体" panose="02010609060101010101" pitchFamily="49" charset="-122"/>
            </a:endParaRPr>
          </a:p>
          <a:p>
            <a:r>
              <a:rPr lang="zh-CN" altLang="en-US"/>
              <a:t>财务报表是提供财务信息的重要文件,主要包括资产负债表、利润表、现金流量表和所有者权益变动表、附注与附表。</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(二)基本财务报表</a:t>
            </a:r>
            <a:endParaRPr lang="en-US" altLang="zh-CN" sz="2200" b="1" dirty="0">
              <a:latin typeface="楷体" panose="02010609060101010101" pitchFamily="49" charset="-122"/>
              <a:ea typeface="楷体" panose="02010609060101010101" pitchFamily="49" charset="-122"/>
            </a:endParaRPr>
          </a:p>
          <a:p>
            <a:r>
              <a:rPr lang="zh-CN" altLang="en-US"/>
              <a:t>1.利润表</a:t>
            </a:r>
            <a:endParaRPr lang="zh-CN" altLang="en-US"/>
          </a:p>
          <a:p>
            <a:r>
              <a:rPr lang="zh-CN" altLang="en-US"/>
              <a:t>2.所有者权益变动表</a:t>
            </a:r>
            <a:endParaRPr lang="zh-CN" altLang="en-US"/>
          </a:p>
          <a:p>
            <a:r>
              <a:rPr lang="zh-CN" altLang="en-US"/>
              <a:t>3.资产负债表</a:t>
            </a:r>
            <a:endParaRPr lang="zh-CN" altLang="en-US"/>
          </a:p>
          <a:p>
            <a:r>
              <a:rPr lang="zh-CN" altLang="en-US"/>
              <a:t>4.现金流量表</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编表与结账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三、结账</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(一)结账</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(二)虚账户的结账</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(三)实账户的结转</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分录与记账</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试算与调整</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编表与结账</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分录与记账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一、会计循环概述</a:t>
            </a:r>
            <a:endParaRPr lang="zh-CN" altLang="zh-CN" sz="2600" b="1" dirty="0">
              <a:latin typeface="黑体" panose="02010609060101010101" pitchFamily="49" charset="-122"/>
              <a:ea typeface="黑体" panose="02010609060101010101" pitchFamily="49" charset="-122"/>
            </a:endParaRPr>
          </a:p>
        </p:txBody>
      </p:sp>
      <p:pic>
        <p:nvPicPr>
          <p:cNvPr id="223" name="z3-1.jpg" descr="id:2147501253;FounderCES"/>
          <p:cNvPicPr>
            <a:picLocks noChangeAspect="1"/>
          </p:cNvPicPr>
          <p:nvPr/>
        </p:nvPicPr>
        <p:blipFill>
          <a:blip r:embed="rId1"/>
          <a:stretch>
            <a:fillRect/>
          </a:stretch>
        </p:blipFill>
        <p:spPr>
          <a:xfrm>
            <a:off x="2319020" y="2252980"/>
            <a:ext cx="6637655" cy="3833495"/>
          </a:xfrm>
          <a:prstGeom prst="rect">
            <a:avLst/>
          </a:prstGeom>
        </p:spPr>
      </p:pic>
      <p:sp>
        <p:nvSpPr>
          <p:cNvPr id="100" name="文本框 99"/>
          <p:cNvSpPr txBox="1"/>
          <p:nvPr/>
        </p:nvSpPr>
        <p:spPr>
          <a:xfrm>
            <a:off x="3097530" y="6006465"/>
            <a:ext cx="5080000" cy="368300"/>
          </a:xfrm>
          <a:prstGeom prst="rect">
            <a:avLst/>
          </a:prstGeom>
          <a:noFill/>
          <a:ln w="9525">
            <a:noFill/>
          </a:ln>
        </p:spPr>
        <p:txBody>
          <a:bodyPr>
            <a:spAutoFit/>
          </a:bodyPr>
          <a:p>
            <a:pPr indent="228600" algn="ctr"/>
            <a:r>
              <a:rPr lang="zh-CN" b="0">
                <a:solidFill>
                  <a:srgbClr val="000000"/>
                </a:solidFill>
                <a:cs typeface="方正书宋_GBK" charset="0"/>
              </a:rPr>
              <a:t>图</a:t>
            </a:r>
            <a:r>
              <a:rPr lang="en-US" b="0">
                <a:solidFill>
                  <a:srgbClr val="000000"/>
                </a:solidFill>
                <a:latin typeface="宋体" panose="02010600030101010101" pitchFamily="2" charset="-122"/>
                <a:cs typeface="方正书宋_GBK" charset="0"/>
              </a:rPr>
              <a:t>3-</a:t>
            </a:r>
            <a:r>
              <a:rPr lang="zh-CN" b="0">
                <a:solidFill>
                  <a:srgbClr val="000000"/>
                </a:solidFill>
                <a:cs typeface="方正书宋_GBK" charset="0"/>
              </a:rPr>
              <a:t>1　会计循环流程</a:t>
            </a:r>
            <a:endParaRPr lang="zh-CN" altLang="en-US" b="0">
              <a:solidFill>
                <a:srgbClr val="000000"/>
              </a:solidFill>
              <a:cs typeface="方正书宋_GBK"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分录与记账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二、会计凭证</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(一)原始凭证</a:t>
            </a:r>
            <a:endParaRPr lang="en-US" altLang="zh-CN" sz="2200" b="1" dirty="0">
              <a:latin typeface="楷体" panose="02010609060101010101" pitchFamily="49" charset="-122"/>
              <a:ea typeface="楷体" panose="02010609060101010101" pitchFamily="49" charset="-122"/>
            </a:endParaRPr>
          </a:p>
          <a:p>
            <a:r>
              <a:rPr lang="zh-CN" altLang="en-US"/>
              <a:t>原始凭证是记录经济业务发生的初始凭据。原始凭证必须真实、完整、清楚、正确,并有经办人员签字。譬如,购货时取得的发票,收款时开出的收据,商品出、入库时的发货单、收货单等,都属于原始凭证。</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(二)记账凭证</a:t>
            </a:r>
            <a:endParaRPr lang="en-US" altLang="zh-CN" sz="2200" b="1" dirty="0">
              <a:latin typeface="楷体" panose="02010609060101010101" pitchFamily="49" charset="-122"/>
              <a:ea typeface="楷体" panose="02010609060101010101" pitchFamily="49" charset="-122"/>
            </a:endParaRPr>
          </a:p>
          <a:p>
            <a:r>
              <a:rPr lang="zh-CN" altLang="en-US"/>
              <a:t>1.记账凭证及其格式</a:t>
            </a:r>
            <a:endParaRPr lang="zh-CN" altLang="en-US"/>
          </a:p>
          <a:p>
            <a:r>
              <a:rPr lang="zh-CN" altLang="en-US"/>
              <a:t>2.会计分录举例</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分录与记账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三、记账与账簿</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(一)总分类账与明细分类账</a:t>
            </a:r>
            <a:endParaRPr lang="en-US" altLang="zh-CN" sz="2200" b="1" dirty="0">
              <a:latin typeface="楷体" panose="02010609060101010101" pitchFamily="49" charset="-122"/>
              <a:ea typeface="楷体" panose="02010609060101010101" pitchFamily="49" charset="-122"/>
            </a:endParaRPr>
          </a:p>
          <a:p>
            <a:r>
              <a:rPr lang="zh-CN" altLang="en-US"/>
              <a:t>1.总分类账的格式</a:t>
            </a:r>
            <a:endParaRPr lang="zh-CN" altLang="en-US"/>
          </a:p>
          <a:p>
            <a:r>
              <a:rPr lang="zh-CN" altLang="en-US"/>
              <a:t>2.明细分类账的格式与记录</a:t>
            </a:r>
            <a:endParaRPr lang="zh-CN" altLang="en-US"/>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(二)日记账</a:t>
            </a:r>
            <a:endParaRPr lang="en-US" altLang="zh-CN" sz="2200" b="1" dirty="0">
              <a:latin typeface="楷体" panose="02010609060101010101" pitchFamily="49" charset="-122"/>
              <a:ea typeface="楷体" panose="02010609060101010101" pitchFamily="49" charset="-122"/>
            </a:endParaRPr>
          </a:p>
          <a:p>
            <a:r>
              <a:rPr lang="zh-CN" altLang="en-US"/>
              <a:t>现金、银行存款业务频繁而且容易被偷盗、挪用,为了加强对现金、银行存款的核算与管理、核对与相互牵制,企业应另行设置“现金日记账”和“银行存款日记账”,这类账簿以逐日、逐笔序时登记方式记录收入、支出和结存的原因及其金额。</a:t>
            </a:r>
            <a:endParaRPr lang="zh-CN" altLang="en-US"/>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(三)记账释例</a:t>
            </a:r>
            <a:endParaRPr lang="en-US" altLang="zh-CN" sz="2200" b="1" dirty="0">
              <a:latin typeface="楷体" panose="02010609060101010101" pitchFamily="49" charset="-122"/>
              <a:ea typeface="楷体" panose="02010609060101010101" pitchFamily="49" charset="-122"/>
            </a:endParaRPr>
          </a:p>
          <a:p>
            <a:r>
              <a:rPr lang="zh-CN" altLang="en-US"/>
              <a:t>下面按前述记账凭证中的分录所影响的科目分设下述总分类账,列举记账实例,如表3-11所示。</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试算与调整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一、试算表</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(一)试算表的用途</a:t>
            </a:r>
            <a:endParaRPr lang="en-US" altLang="zh-CN" sz="2200" b="1" dirty="0">
              <a:latin typeface="楷体" panose="02010609060101010101" pitchFamily="49" charset="-122"/>
              <a:ea typeface="楷体" panose="02010609060101010101" pitchFamily="49" charset="-122"/>
            </a:endParaRPr>
          </a:p>
          <a:p>
            <a:r>
              <a:rPr lang="zh-CN" altLang="en-US"/>
              <a:t>试算就是将总分类账中各账户的借方总额与贷方总额相抵销以后的余额汇总列表,以验证分录与记账工作是否有误。试算工作所用的账户余额汇总表,即为试算表。试算表有三个用途:(1)验证会计记录中计算有无错误;(2)便于编制财务报表;(3)粗略显示财务状况和经营成果。</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(二)试算表依据的原理和编制方法</a:t>
            </a:r>
            <a:endParaRPr lang="en-US" altLang="zh-CN" sz="2200" b="1" dirty="0">
              <a:latin typeface="楷体" panose="02010609060101010101" pitchFamily="49" charset="-122"/>
              <a:ea typeface="楷体" panose="02010609060101010101" pitchFamily="49" charset="-122"/>
            </a:endParaRPr>
          </a:p>
          <a:p>
            <a:r>
              <a:rPr lang="zh-CN" altLang="en-US"/>
              <a:t>借贷复式记账法的基本规则是“有借必有贷,借贷必相等”。试算表利用这一平衡原理来验证账务处理的正确性。</a:t>
            </a:r>
            <a:endParaRPr lang="zh-CN" altLang="en-US"/>
          </a:p>
          <a:p>
            <a:r>
              <a:rPr lang="zh-CN" altLang="en-US"/>
              <a:t>试算表是以总分类账的余额编制的,总分类账中的数据来自记账凭证中的各笔分录,而记账凭证中每笔分录的借贷金额既然相符,则所有分录借贷总额也必然相等。根据数学上“等量加等量其和必等,等量减等量其差必等”的原理,所有账户的借、贷余额必定相等。</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试算与调整</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(三)试算表编制实例</a:t>
            </a:r>
            <a:endParaRPr lang="en-US" altLang="zh-CN" sz="2200" b="1" dirty="0">
              <a:latin typeface="楷体" panose="02010609060101010101" pitchFamily="49" charset="-122"/>
              <a:ea typeface="楷体" panose="02010609060101010101" pitchFamily="49" charset="-122"/>
            </a:endParaRPr>
          </a:p>
          <a:p>
            <a:r>
              <a:rPr lang="zh-CN" altLang="en-US"/>
              <a:t>试算表可定期或不定期地编制,但是运用财务软件时则不必编制,因为系统会自动后台验证。</a:t>
            </a:r>
            <a:endParaRPr lang="zh-CN" altLang="en-US"/>
          </a:p>
          <a:p>
            <a:pPr marL="0" algn="just" eaLnBrk="1" fontAlgn="auto" latinLnBrk="0" hangingPunct="1">
              <a:spcBef>
                <a:spcPts val="21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(四)错误更正</a:t>
            </a:r>
            <a:endParaRPr lang="en-US" altLang="zh-CN" sz="2200" b="1" dirty="0">
              <a:latin typeface="楷体" panose="02010609060101010101" pitchFamily="49" charset="-122"/>
              <a:ea typeface="楷体" panose="02010609060101010101" pitchFamily="49" charset="-122"/>
            </a:endParaRPr>
          </a:p>
          <a:p>
            <a:r>
              <a:rPr lang="zh-CN" altLang="en-US"/>
              <a:t>如果发现会计记录错误,就应按照一定的方法进行更正,账簿记录不得涂改、刮擦、挖补或用修正液(带)更改字迹。记账错误的更正一般通过更正分录加以调整。</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试算与调整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二、会计确认基础</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(一)持续经营与会计期间</a:t>
            </a:r>
            <a:endParaRPr lang="en-US" altLang="zh-CN" sz="2200" b="1" dirty="0">
              <a:latin typeface="楷体" panose="02010609060101010101" pitchFamily="49" charset="-122"/>
              <a:ea typeface="楷体" panose="02010609060101010101" pitchFamily="49" charset="-122"/>
            </a:endParaRPr>
          </a:p>
          <a:p>
            <a:r>
              <a:rPr lang="zh-CN" altLang="en-US"/>
              <a:t>持续经营和会计期间是进行会计工作的两个重要前提条件。尤其是企业中收入和费用的确定、成本的计算、利润的确定和分配、税金的计征,都与会计期间直接相联系。</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(二)现金制和应计制</a:t>
            </a:r>
            <a:endParaRPr lang="en-US" altLang="zh-CN" sz="2200" b="1" dirty="0">
              <a:latin typeface="楷体" panose="02010609060101010101" pitchFamily="49" charset="-122"/>
              <a:ea typeface="楷体" panose="02010609060101010101" pitchFamily="49" charset="-122"/>
            </a:endParaRPr>
          </a:p>
          <a:p>
            <a:r>
              <a:rPr lang="zh-CN" altLang="en-US"/>
              <a:t>1.配比</a:t>
            </a:r>
            <a:endParaRPr lang="zh-CN" altLang="en-US"/>
          </a:p>
          <a:p>
            <a:r>
              <a:rPr lang="zh-CN" altLang="en-US"/>
              <a:t>2.收入和费用的收支期间与应归属期间</a:t>
            </a:r>
            <a:endParaRPr lang="zh-CN" altLang="en-US"/>
          </a:p>
          <a:p>
            <a:r>
              <a:rPr lang="zh-CN" altLang="en-US"/>
              <a:t>3.现金制</a:t>
            </a:r>
            <a:endParaRPr lang="zh-CN" altLang="en-US"/>
          </a:p>
          <a:p>
            <a:r>
              <a:rPr lang="zh-CN" altLang="en-US"/>
              <a:t>4.应计制</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试算与调整</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三、期末账项调整</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(一)期末账项调整的必要性</a:t>
            </a:r>
            <a:endParaRPr lang="en-US" altLang="zh-CN" sz="2200" b="1" dirty="0">
              <a:latin typeface="楷体" panose="02010609060101010101" pitchFamily="49" charset="-122"/>
              <a:ea typeface="楷体" panose="02010609060101010101" pitchFamily="49" charset="-122"/>
            </a:endParaRPr>
          </a:p>
          <a:p>
            <a:r>
              <a:rPr lang="zh-CN" altLang="en-US"/>
              <a:t>期末账项调整不仅影响利润表账目也影响资产负债表账目。经过调整,财务报表可以正确反映企业的经营成果和财务状况。</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(二)期末应予调整的账项</a:t>
            </a:r>
            <a:endParaRPr lang="en-US" altLang="zh-CN" sz="2200" b="1" dirty="0">
              <a:latin typeface="楷体" panose="02010609060101010101" pitchFamily="49" charset="-122"/>
              <a:ea typeface="楷体" panose="02010609060101010101" pitchFamily="49" charset="-122"/>
            </a:endParaRPr>
          </a:p>
          <a:p>
            <a:r>
              <a:rPr lang="zh-CN" altLang="en-US"/>
              <a:t>一般企业年末结账时应予调整的项目分为以下几类(见图3-2):</a:t>
            </a:r>
            <a:endParaRPr lang="zh-CN" altLang="en-US"/>
          </a:p>
        </p:txBody>
      </p:sp>
      <p:pic>
        <p:nvPicPr>
          <p:cNvPr id="4" name="图片 3"/>
          <p:cNvPicPr>
            <a:picLocks noChangeAspect="1"/>
          </p:cNvPicPr>
          <p:nvPr/>
        </p:nvPicPr>
        <p:blipFill>
          <a:blip r:embed="rId1"/>
          <a:stretch>
            <a:fillRect/>
          </a:stretch>
        </p:blipFill>
        <p:spPr>
          <a:xfrm>
            <a:off x="3018155" y="4733925"/>
            <a:ext cx="4718685" cy="879475"/>
          </a:xfrm>
          <a:prstGeom prst="rect">
            <a:avLst/>
          </a:prstGeom>
        </p:spPr>
      </p:pic>
      <p:sp>
        <p:nvSpPr>
          <p:cNvPr id="100" name="文本框 99"/>
          <p:cNvSpPr txBox="1"/>
          <p:nvPr/>
        </p:nvSpPr>
        <p:spPr>
          <a:xfrm>
            <a:off x="3018155" y="5613400"/>
            <a:ext cx="5080000" cy="368300"/>
          </a:xfrm>
          <a:prstGeom prst="rect">
            <a:avLst/>
          </a:prstGeom>
          <a:noFill/>
          <a:ln w="9525">
            <a:noFill/>
          </a:ln>
        </p:spPr>
        <p:txBody>
          <a:bodyPr>
            <a:spAutoFit/>
          </a:bodyPr>
          <a:p>
            <a:pPr indent="228600" algn="ctr"/>
            <a:r>
              <a:rPr lang="zh-CN" b="0">
                <a:solidFill>
                  <a:srgbClr val="000000"/>
                </a:solidFill>
                <a:latin typeface="Arial" panose="020B0604020202020204" pitchFamily="34" charset="0"/>
                <a:cs typeface="Arial" panose="020B0604020202020204" pitchFamily="34" charset="0"/>
              </a:rPr>
              <a:t>图</a:t>
            </a:r>
            <a:r>
              <a:rPr lang="en-US" b="0">
                <a:solidFill>
                  <a:srgbClr val="000000"/>
                </a:solidFill>
                <a:latin typeface="Arial" panose="020B0604020202020204" pitchFamily="34" charset="0"/>
                <a:cs typeface="Arial" panose="020B0604020202020204" pitchFamily="34" charset="0"/>
              </a:rPr>
              <a:t>3-</a:t>
            </a:r>
            <a:r>
              <a:rPr lang="zh-CN" b="0">
                <a:solidFill>
                  <a:srgbClr val="000000"/>
                </a:solidFill>
                <a:latin typeface="Arial" panose="020B0604020202020204" pitchFamily="34" charset="0"/>
                <a:cs typeface="Arial" panose="020B0604020202020204" pitchFamily="34" charset="0"/>
              </a:rPr>
              <a:t>2</a:t>
            </a:r>
            <a:r>
              <a:rPr lang="zh-CN" b="0">
                <a:solidFill>
                  <a:srgbClr val="000000"/>
                </a:solidFill>
                <a:cs typeface="方正书宋_GBK" charset="0"/>
              </a:rPr>
              <a:t>　期末应予调整的账项分类</a:t>
            </a:r>
            <a:endParaRPr lang="zh-CN" altLang="en-US" b="0">
              <a:solidFill>
                <a:srgbClr val="000000"/>
              </a:solidFill>
              <a:cs typeface="方正书宋_GBK" charset="0"/>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1411</Words>
  <Application>WPS 演示</Application>
  <PresentationFormat>宽屏</PresentationFormat>
  <Paragraphs>104</Paragraphs>
  <Slides>12</Slides>
  <Notes>4</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12</vt:i4>
      </vt:variant>
    </vt:vector>
  </HeadingPairs>
  <TitlesOfParts>
    <vt:vector size="31" baseType="lpstr">
      <vt:lpstr>Arial</vt:lpstr>
      <vt:lpstr>宋体</vt:lpstr>
      <vt:lpstr>Wingdings</vt:lpstr>
      <vt:lpstr>微软雅黑</vt:lpstr>
      <vt:lpstr>Wingdings</vt:lpstr>
      <vt:lpstr>Arial Unicode MS</vt:lpstr>
      <vt:lpstr>Calibri</vt:lpstr>
      <vt:lpstr>华文中宋</vt:lpstr>
      <vt:lpstr>GungsuhChe</vt:lpstr>
      <vt:lpstr>Malgun Gothic</vt:lpstr>
      <vt:lpstr>NEU-BZ-S92</vt:lpstr>
      <vt:lpstr>Segoe Print</vt:lpstr>
      <vt:lpstr>方正书宋_GBK</vt:lpstr>
      <vt:lpstr>方正粗黑宋简体</vt:lpstr>
      <vt:lpstr>锐字工房云字库准圆GBK</vt:lpstr>
      <vt:lpstr>黑体</vt:lpstr>
      <vt:lpstr>楷体</vt:lpstr>
      <vt:lpstr>Office 主题​​</vt:lpstr>
      <vt:lpstr>默认设计模板</vt:lpstr>
      <vt:lpstr>PowerPoint 演示文稿</vt:lpstr>
      <vt:lpstr>PowerPoint 演示文稿</vt:lpstr>
      <vt:lpstr>第一节　分录与记账</vt:lpstr>
      <vt:lpstr>第一节　分录与记账</vt:lpstr>
      <vt:lpstr>第一节　分录与记账</vt:lpstr>
      <vt:lpstr>第二节　试算与调整</vt:lpstr>
      <vt:lpstr>第二节　试算与调整</vt:lpstr>
      <vt:lpstr>第二节　试算与调整</vt:lpstr>
      <vt:lpstr>第二节　试算与调整</vt:lpstr>
      <vt:lpstr>第三节　编表与结账</vt:lpstr>
      <vt:lpstr>第三节　编表与结账</vt:lpstr>
      <vt:lpstr>第三节　编表与结账</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2021-10-14T02:53:40Z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D758497FD5964C378E8D8D5BB9CBA6F5</vt:lpwstr>
  </property>
</Properties>
</file>