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3588765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3912546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2455018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692802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901213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4233923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1521084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2005127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1750428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455188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4213774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1316513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C1DDB1-55FA-4BF5-99A2-56F2026A66DC}"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1891657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C1DDB1-55FA-4BF5-99A2-56F2026A66DC}"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84692D-D639-4605-A641-3E0A848B4C2B}" type="slidenum">
              <a:rPr lang="zh-CN" altLang="en-US" smtClean="0"/>
              <a:t>‹#›</a:t>
            </a:fld>
            <a:endParaRPr lang="zh-CN" altLang="en-US"/>
          </a:p>
        </p:txBody>
      </p:sp>
    </p:spTree>
    <p:extLst>
      <p:ext uri="{BB962C8B-B14F-4D97-AF65-F5344CB8AC3E}">
        <p14:creationId xmlns:p14="http://schemas.microsoft.com/office/powerpoint/2010/main" val="3808462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42057238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031087" y="3342542"/>
            <a:ext cx="74439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第九章 </a:t>
            </a:r>
            <a:r>
              <a:rPr lang="zh-CN" altLang="en-US" sz="4800" b="1" dirty="0" smtClean="0">
                <a:solidFill>
                  <a:srgbClr val="000000"/>
                </a:solidFill>
                <a:latin typeface="微软雅黑" panose="020B0503020204020204" pitchFamily="34" charset="-122"/>
                <a:ea typeface="微软雅黑" panose="020B0503020204020204" pitchFamily="34" charset="-122"/>
              </a:rPr>
              <a:t>  </a:t>
            </a:r>
            <a:r>
              <a:rPr lang="zh-CN" altLang="en-US" sz="4800" b="1" dirty="0">
                <a:solidFill>
                  <a:srgbClr val="000000"/>
                </a:solidFill>
                <a:latin typeface="微软雅黑" panose="020B0503020204020204" pitchFamily="34" charset="-122"/>
                <a:ea typeface="微软雅黑" panose="020B0503020204020204" pitchFamily="34" charset="-122"/>
              </a:rPr>
              <a:t>国际技术贸易法</a:t>
            </a:r>
          </a:p>
        </p:txBody>
      </p:sp>
    </p:spTree>
    <p:extLst>
      <p:ext uri="{BB962C8B-B14F-4D97-AF65-F5344CB8AC3E}">
        <p14:creationId xmlns:p14="http://schemas.microsoft.com/office/powerpoint/2010/main" val="10206230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国际技术许可合同</a:t>
            </a:r>
            <a:endParaRPr lang="zh-CN" altLang="en-US" smtClean="0">
              <a:ea typeface="方正书宋_GBK"/>
              <a:cs typeface="Times New Roman" panose="02020603050405020304" pitchFamily="18" charset="0"/>
            </a:endParaRPr>
          </a:p>
        </p:txBody>
      </p:sp>
      <p:sp>
        <p:nvSpPr>
          <p:cNvPr id="178179"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根据被许可方对许可方的技术所享有的使用权权限的不同划分</a:t>
            </a:r>
          </a:p>
          <a:p>
            <a:r>
              <a:rPr lang="en-US" altLang="zh-CN" smtClean="0"/>
              <a:t>1.</a:t>
            </a:r>
            <a:r>
              <a:rPr lang="zh-CN" altLang="zh-CN" smtClean="0"/>
              <a:t>独占许可合同</a:t>
            </a:r>
          </a:p>
          <a:p>
            <a:r>
              <a:rPr lang="en-US" altLang="zh-CN" smtClean="0"/>
              <a:t>2.</a:t>
            </a:r>
            <a:r>
              <a:rPr lang="zh-CN" altLang="zh-CN" smtClean="0"/>
              <a:t>排他许可合同</a:t>
            </a:r>
          </a:p>
          <a:p>
            <a:r>
              <a:rPr lang="en-US" altLang="zh-CN" smtClean="0"/>
              <a:t>3.</a:t>
            </a:r>
            <a:r>
              <a:rPr lang="zh-CN" altLang="zh-CN" smtClean="0"/>
              <a:t>普通许可合同</a:t>
            </a:r>
          </a:p>
          <a:p>
            <a:r>
              <a:rPr lang="en-US" altLang="zh-CN" smtClean="0"/>
              <a:t>4.</a:t>
            </a:r>
            <a:r>
              <a:rPr lang="zh-CN" altLang="zh-CN" smtClean="0"/>
              <a:t>交叉许可合同</a:t>
            </a:r>
            <a:endParaRPr lang="zh-CN" altLang="en-US" smtClean="0"/>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根据被许可方是否将许可使用的技术再行转让划分</a:t>
            </a:r>
          </a:p>
          <a:p>
            <a:r>
              <a:rPr lang="en-US" altLang="zh-CN" smtClean="0"/>
              <a:t>1.</a:t>
            </a:r>
            <a:r>
              <a:rPr lang="zh-CN" altLang="zh-CN" smtClean="0"/>
              <a:t>可转让的许可合同</a:t>
            </a:r>
          </a:p>
          <a:p>
            <a:r>
              <a:rPr lang="en-US" altLang="zh-CN" smtClean="0"/>
              <a:t>2.</a:t>
            </a:r>
            <a:r>
              <a:rPr lang="zh-CN" altLang="zh-CN" smtClean="0"/>
              <a:t>不可转让许可合同</a:t>
            </a:r>
          </a:p>
          <a:p>
            <a:pPr eaLnBrk="1" hangingPunct="1"/>
            <a:endParaRPr lang="zh-CN" altLang="en-US" smtClean="0"/>
          </a:p>
        </p:txBody>
      </p:sp>
    </p:spTree>
    <p:extLst>
      <p:ext uri="{BB962C8B-B14F-4D97-AF65-F5344CB8AC3E}">
        <p14:creationId xmlns:p14="http://schemas.microsoft.com/office/powerpoint/2010/main" val="293852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国际技术许可合同</a:t>
            </a:r>
            <a:endParaRPr lang="zh-CN" altLang="en-US" smtClean="0">
              <a:ea typeface="方正书宋_GBK"/>
              <a:cs typeface="Times New Roman" panose="02020603050405020304" pitchFamily="18" charset="0"/>
            </a:endParaRPr>
          </a:p>
        </p:txBody>
      </p:sp>
      <p:sp>
        <p:nvSpPr>
          <p:cNvPr id="17920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二、国际技术许可合同的主要条款</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序文和定义</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技术转让的标的和内容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合同的</a:t>
            </a:r>
            <a:r>
              <a:rPr lang="zh-CN" altLang="zh-CN" sz="2300" b="1" dirty="0" smtClean="0">
                <a:latin typeface="楷体_GB2312" pitchFamily="1" charset="-122"/>
                <a:ea typeface="楷体_GB2312" pitchFamily="1" charset="-122"/>
              </a:rPr>
              <a:t>价格</a:t>
            </a:r>
            <a:r>
              <a:rPr lang="zh-CN" altLang="en-US" sz="2300" b="1" dirty="0">
                <a:latin typeface="楷体_GB2312" pitchFamily="1" charset="-122"/>
                <a:ea typeface="楷体_GB2312" pitchFamily="1" charset="-122"/>
              </a:rPr>
              <a:t>及其支付方式</a:t>
            </a:r>
            <a:r>
              <a:rPr lang="zh-CN" altLang="zh-CN" sz="2300" b="1" dirty="0" smtClean="0">
                <a:latin typeface="楷体_GB2312" pitchFamily="1" charset="-122"/>
                <a:ea typeface="楷体_GB2312" pitchFamily="1" charset="-122"/>
              </a:rPr>
              <a:t>条款</a:t>
            </a:r>
            <a:endParaRPr lang="zh-CN" altLang="zh-CN" sz="2300" b="1" dirty="0">
              <a:latin typeface="楷体_GB2312" pitchFamily="1" charset="-122"/>
              <a:ea typeface="楷体_GB2312" pitchFamily="1" charset="-122"/>
            </a:endParaRP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技术改进和发展</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保证条款</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六</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保密条款</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七</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税费</a:t>
            </a:r>
          </a:p>
          <a:p>
            <a:pPr eaLnBrk="1" hangingPunct="1"/>
            <a:endParaRPr lang="zh-CN" altLang="en-US" dirty="0" smtClean="0"/>
          </a:p>
        </p:txBody>
      </p:sp>
    </p:spTree>
    <p:extLst>
      <p:ext uri="{BB962C8B-B14F-4D97-AF65-F5344CB8AC3E}">
        <p14:creationId xmlns:p14="http://schemas.microsoft.com/office/powerpoint/2010/main" val="469378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其他国际技术贸易合同</a:t>
            </a:r>
            <a:endParaRPr lang="zh-CN" altLang="en-US" smtClean="0">
              <a:ea typeface="方正书宋_GBK"/>
              <a:cs typeface="Times New Roman" panose="02020603050405020304" pitchFamily="18" charset="0"/>
            </a:endParaRPr>
          </a:p>
        </p:txBody>
      </p:sp>
      <p:sp>
        <p:nvSpPr>
          <p:cNvPr id="180227" name="内容占位符 2"/>
          <p:cNvSpPr>
            <a:spLocks noGrp="1"/>
          </p:cNvSpPr>
          <p:nvPr>
            <p:ph idx="1"/>
          </p:nvPr>
        </p:nvSpPr>
        <p:spPr>
          <a:xfrm>
            <a:off x="431800" y="1635617"/>
            <a:ext cx="11150600" cy="4749309"/>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一、国际技术转让合同</a:t>
            </a:r>
          </a:p>
          <a:p>
            <a:r>
              <a:rPr lang="zh-CN" altLang="zh-CN" dirty="0"/>
              <a:t>国际技术转让合同是指技术所有人将其技术的占有、使用、收益和处分的权利转让给受让方的一种合同。技术转让仅限于受工业产权保护的专利等技术</a:t>
            </a:r>
            <a:r>
              <a:rPr lang="en-US" altLang="zh-CN" dirty="0"/>
              <a:t>,</a:t>
            </a:r>
            <a:r>
              <a:rPr lang="zh-CN" altLang="zh-CN" dirty="0"/>
              <a:t>专有技术不能成为合同标的。</a:t>
            </a:r>
          </a:p>
          <a:p>
            <a:r>
              <a:rPr lang="zh-CN" altLang="zh-CN" dirty="0"/>
              <a:t>国际技术转让合同一般应具备如下条款</a:t>
            </a:r>
            <a:r>
              <a:rPr lang="en-US" altLang="zh-CN" dirty="0"/>
              <a:t>:</a:t>
            </a:r>
            <a:r>
              <a:rPr lang="zh-CN" altLang="zh-CN" dirty="0"/>
              <a:t>项目名称或专利名称和内容</a:t>
            </a:r>
            <a:r>
              <a:rPr lang="en-US" altLang="zh-CN" dirty="0"/>
              <a:t>;</a:t>
            </a:r>
            <a:r>
              <a:rPr lang="zh-CN" altLang="zh-CN" dirty="0"/>
              <a:t>专利类别、专利申请日、申请号、专利号或编号、批准国、保护范围和有效期</a:t>
            </a:r>
            <a:r>
              <a:rPr lang="en-US" altLang="zh-CN" dirty="0"/>
              <a:t>;</a:t>
            </a:r>
            <a:r>
              <a:rPr lang="zh-CN" altLang="zh-CN" dirty="0"/>
              <a:t>专利实施和许可的情况</a:t>
            </a:r>
            <a:r>
              <a:rPr lang="en-US" altLang="zh-CN" dirty="0"/>
              <a:t>;</a:t>
            </a:r>
            <a:r>
              <a:rPr lang="zh-CN" altLang="zh-CN" dirty="0"/>
              <a:t>所有权转让及其权利保证</a:t>
            </a:r>
            <a:r>
              <a:rPr lang="en-US" altLang="zh-CN" dirty="0"/>
              <a:t>(</a:t>
            </a:r>
            <a:r>
              <a:rPr lang="zh-CN" altLang="zh-CN" dirty="0"/>
              <a:t>让与方应保证该专利技术不存在任何侵权或设有质押等情形</a:t>
            </a:r>
            <a:r>
              <a:rPr lang="en-US" altLang="zh-CN" dirty="0"/>
              <a:t>);</a:t>
            </a:r>
            <a:r>
              <a:rPr lang="zh-CN" altLang="zh-CN" dirty="0"/>
              <a:t>专利权转移手续及期限</a:t>
            </a:r>
            <a:r>
              <a:rPr lang="en-US" altLang="zh-CN" dirty="0"/>
              <a:t>;</a:t>
            </a:r>
            <a:r>
              <a:rPr lang="zh-CN" altLang="zh-CN" dirty="0"/>
              <a:t>专利无效法律责任</a:t>
            </a:r>
            <a:r>
              <a:rPr lang="en-US" altLang="zh-CN" dirty="0"/>
              <a:t>;</a:t>
            </a:r>
            <a:r>
              <a:rPr lang="zh-CN" altLang="zh-CN" dirty="0"/>
              <a:t>技术资料清单及必要技术指导约定</a:t>
            </a:r>
            <a:r>
              <a:rPr lang="en-US" altLang="zh-CN" dirty="0"/>
              <a:t>(</a:t>
            </a:r>
            <a:r>
              <a:rPr lang="zh-CN" altLang="zh-CN" dirty="0"/>
              <a:t>受让方可以要求分享让与方对已转让的专利有关的新成果</a:t>
            </a:r>
            <a:r>
              <a:rPr lang="en-US" altLang="zh-CN" dirty="0"/>
              <a:t>,</a:t>
            </a:r>
            <a:r>
              <a:rPr lang="zh-CN" altLang="zh-CN" dirty="0"/>
              <a:t>及其实施专利技术时免费获得转让方帮助指导</a:t>
            </a:r>
            <a:r>
              <a:rPr lang="en-US" altLang="zh-CN" dirty="0"/>
              <a:t>);</a:t>
            </a:r>
            <a:r>
              <a:rPr lang="zh-CN" altLang="zh-CN" dirty="0"/>
              <a:t>价款及支付方法</a:t>
            </a:r>
            <a:r>
              <a:rPr lang="en-US" altLang="zh-CN" dirty="0"/>
              <a:t>(</a:t>
            </a:r>
            <a:r>
              <a:rPr lang="zh-CN" altLang="zh-CN" dirty="0"/>
              <a:t>由于是所有权一次性转让</a:t>
            </a:r>
            <a:r>
              <a:rPr lang="en-US" altLang="zh-CN" dirty="0"/>
              <a:t>,</a:t>
            </a:r>
            <a:r>
              <a:rPr lang="zh-CN" altLang="zh-CN" dirty="0"/>
              <a:t>让与方一般要求一次性支付费用</a:t>
            </a:r>
            <a:r>
              <a:rPr lang="en-US" altLang="zh-CN" dirty="0"/>
              <a:t>);</a:t>
            </a:r>
            <a:r>
              <a:rPr lang="zh-CN" altLang="zh-CN" dirty="0"/>
              <a:t>技术保密义务及不竞争条款</a:t>
            </a:r>
            <a:r>
              <a:rPr lang="en-US" altLang="zh-CN" dirty="0"/>
              <a:t>;</a:t>
            </a:r>
            <a:r>
              <a:rPr lang="zh-CN" altLang="zh-CN" dirty="0"/>
              <a:t>让与方不参与主张专利权无效义务</a:t>
            </a:r>
            <a:r>
              <a:rPr lang="en-US" altLang="zh-CN" dirty="0"/>
              <a:t>;</a:t>
            </a:r>
            <a:r>
              <a:rPr lang="zh-CN" altLang="zh-CN" dirty="0"/>
              <a:t>赔偿金及其计算方法</a:t>
            </a:r>
            <a:r>
              <a:rPr lang="en-US" altLang="zh-CN" dirty="0"/>
              <a:t>;</a:t>
            </a:r>
            <a:r>
              <a:rPr lang="zh-CN" altLang="zh-CN" dirty="0"/>
              <a:t>法律适用及争议解决方法等。 国际技术转让合同分为商业性的和非商业性的</a:t>
            </a:r>
            <a:r>
              <a:rPr lang="en-US" altLang="zh-CN" dirty="0"/>
              <a:t>,</a:t>
            </a:r>
            <a:r>
              <a:rPr lang="zh-CN" altLang="zh-CN" dirty="0"/>
              <a:t>此处仅讨论商业性技术转让合同。</a:t>
            </a:r>
          </a:p>
          <a:p>
            <a:pPr eaLnBrk="1" hangingPunct="1"/>
            <a:endParaRPr lang="zh-CN" altLang="en-US" dirty="0" smtClean="0"/>
          </a:p>
        </p:txBody>
      </p:sp>
    </p:spTree>
    <p:extLst>
      <p:ext uri="{BB962C8B-B14F-4D97-AF65-F5344CB8AC3E}">
        <p14:creationId xmlns:p14="http://schemas.microsoft.com/office/powerpoint/2010/main" val="1734527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其他国际技术贸易合同</a:t>
            </a:r>
            <a:endParaRPr lang="zh-CN" altLang="en-US" smtClean="0">
              <a:ea typeface="方正书宋_GBK"/>
              <a:cs typeface="Times New Roman" panose="02020603050405020304" pitchFamily="18" charset="0"/>
            </a:endParaRPr>
          </a:p>
        </p:txBody>
      </p:sp>
      <p:sp>
        <p:nvSpPr>
          <p:cNvPr id="181251" name="内容占位符 2"/>
          <p:cNvSpPr>
            <a:spLocks noGrp="1"/>
          </p:cNvSpPr>
          <p:nvPr>
            <p:ph idx="1"/>
          </p:nvPr>
        </p:nvSpPr>
        <p:spPr/>
        <p:txBody>
          <a:bodyPr/>
          <a:lstStyle/>
          <a:p>
            <a:pPr eaLnBrk="1" hangingPunct="1">
              <a:lnSpc>
                <a:spcPct val="114000"/>
              </a:lnSpc>
              <a:spcBef>
                <a:spcPts val="600"/>
              </a:spcBef>
              <a:buNone/>
            </a:pPr>
            <a:r>
              <a:rPr lang="zh-CN" altLang="zh-CN" sz="2600" b="1">
                <a:latin typeface="黑体" panose="02010609060101010101" pitchFamily="49" charset="-122"/>
                <a:ea typeface="黑体" panose="02010609060101010101" pitchFamily="49" charset="-122"/>
              </a:rPr>
              <a:t>二、国际技术咨询与技术服务合同</a:t>
            </a:r>
          </a:p>
          <a:p>
            <a:pPr eaLnBrk="1" hangingPunct="1">
              <a:lnSpc>
                <a:spcPct val="114000"/>
              </a:lnSpc>
              <a:spcBef>
                <a:spcPts val="6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国际技术咨询合同</a:t>
            </a:r>
          </a:p>
          <a:p>
            <a:pPr>
              <a:lnSpc>
                <a:spcPct val="114000"/>
              </a:lnSpc>
              <a:spcBef>
                <a:spcPts val="600"/>
              </a:spcBef>
            </a:pPr>
            <a:r>
              <a:rPr lang="zh-CN" altLang="zh-CN" smtClean="0"/>
              <a:t>国际技术咨询合同是由被咨询方提供一定的技术咨询服务而由委托方支付一定报酬的合同</a:t>
            </a:r>
            <a:r>
              <a:rPr lang="en-US" altLang="zh-CN" smtClean="0"/>
              <a:t>,</a:t>
            </a:r>
            <a:r>
              <a:rPr lang="zh-CN" altLang="zh-CN" smtClean="0"/>
              <a:t>包括就特定技术项目提供可行性论证、技术预测、专题技术调查、分析评价报告等合同。</a:t>
            </a:r>
          </a:p>
          <a:p>
            <a:pPr eaLnBrk="1" hangingPunct="1">
              <a:lnSpc>
                <a:spcPct val="114000"/>
              </a:lnSpc>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国际技术服务合同</a:t>
            </a:r>
          </a:p>
          <a:p>
            <a:pPr>
              <a:lnSpc>
                <a:spcPct val="114000"/>
              </a:lnSpc>
              <a:spcBef>
                <a:spcPts val="600"/>
              </a:spcBef>
            </a:pPr>
            <a:r>
              <a:rPr lang="zh-CN" altLang="zh-CN" smtClean="0"/>
              <a:t>国际技术服务合同是服务方以技术知识为受托方解决特定技术问题、提供技术性劳务而由受托方支付一定报酬的合同。技术服务合同不包括建设工程合同和承揽合同。</a:t>
            </a:r>
          </a:p>
          <a:p>
            <a:pPr eaLnBrk="1" hangingPunct="1">
              <a:lnSpc>
                <a:spcPct val="114000"/>
              </a:lnSpc>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技术咨询与技术服务合同内容主要事项</a:t>
            </a:r>
          </a:p>
          <a:p>
            <a:pPr>
              <a:lnSpc>
                <a:spcPct val="114000"/>
              </a:lnSpc>
              <a:spcBef>
                <a:spcPts val="600"/>
              </a:spcBef>
            </a:pPr>
            <a:r>
              <a:rPr lang="zh-CN" altLang="zh-CN" smtClean="0"/>
              <a:t>技术咨询与技术服务合同应规定技术咨询与服务的具体内容、技术指标和技术参数</a:t>
            </a:r>
            <a:r>
              <a:rPr lang="en-US" altLang="zh-CN" smtClean="0"/>
              <a:t>,</a:t>
            </a:r>
            <a:r>
              <a:rPr lang="zh-CN" altLang="zh-CN" smtClean="0"/>
              <a:t>通常以合同附件形式逐项列明。</a:t>
            </a:r>
          </a:p>
          <a:p>
            <a:pPr eaLnBrk="1" hangingPunct="1">
              <a:lnSpc>
                <a:spcPct val="114000"/>
              </a:lnSpc>
              <a:spcBef>
                <a:spcPts val="600"/>
              </a:spcBef>
            </a:pPr>
            <a:endParaRPr lang="zh-CN" altLang="en-US" b="1" smtClean="0"/>
          </a:p>
        </p:txBody>
      </p:sp>
    </p:spTree>
    <p:extLst>
      <p:ext uri="{BB962C8B-B14F-4D97-AF65-F5344CB8AC3E}">
        <p14:creationId xmlns:p14="http://schemas.microsoft.com/office/powerpoint/2010/main" val="1606875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其他国际技术贸易合同</a:t>
            </a:r>
            <a:endParaRPr lang="zh-CN" altLang="en-US" smtClean="0">
              <a:ea typeface="方正书宋_GBK"/>
              <a:cs typeface="Times New Roman" panose="02020603050405020304" pitchFamily="18" charset="0"/>
            </a:endParaRPr>
          </a:p>
        </p:txBody>
      </p:sp>
      <p:sp>
        <p:nvSpPr>
          <p:cNvPr id="18227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三、国际工程承包合同</a:t>
            </a:r>
          </a:p>
          <a:p>
            <a:r>
              <a:rPr lang="zh-CN" altLang="zh-CN" dirty="0"/>
              <a:t>国际工程承包合同是确定工程业主与跨国工程承包人之间权利和义务关系的合同</a:t>
            </a:r>
            <a:r>
              <a:rPr lang="en-US" altLang="zh-CN" dirty="0"/>
              <a:t>,</a:t>
            </a:r>
            <a:r>
              <a:rPr lang="zh-CN" altLang="zh-CN" dirty="0"/>
              <a:t>承包方的主要义务是以承包方式为业主完成某项工程建设</a:t>
            </a:r>
            <a:r>
              <a:rPr lang="en-US" altLang="zh-CN" dirty="0"/>
              <a:t>,</a:t>
            </a:r>
            <a:r>
              <a:rPr lang="zh-CN" altLang="zh-CN" dirty="0"/>
              <a:t>业主的主要义务是向承包方支付一定的报酬。承包方可以是一家公司</a:t>
            </a:r>
            <a:r>
              <a:rPr lang="en-US" altLang="zh-CN" dirty="0"/>
              <a:t>,</a:t>
            </a:r>
            <a:r>
              <a:rPr lang="zh-CN" altLang="zh-CN" dirty="0"/>
              <a:t>也可以是几家公司。由几家公司联合承包时</a:t>
            </a:r>
            <a:r>
              <a:rPr lang="en-US" altLang="zh-CN" dirty="0"/>
              <a:t>,</a:t>
            </a:r>
            <a:r>
              <a:rPr lang="zh-CN" altLang="zh-CN" dirty="0"/>
              <a:t>通常其中一家为总承包商</a:t>
            </a:r>
            <a:r>
              <a:rPr lang="en-US" altLang="zh-CN" dirty="0"/>
              <a:t>,</a:t>
            </a:r>
            <a:r>
              <a:rPr lang="zh-CN" altLang="zh-CN" dirty="0"/>
              <a:t>其余为分包商。分包商仅对总承包商负责</a:t>
            </a:r>
            <a:r>
              <a:rPr lang="en-US" altLang="zh-CN" dirty="0"/>
              <a:t>,</a:t>
            </a:r>
            <a:r>
              <a:rPr lang="zh-CN" altLang="zh-CN" dirty="0"/>
              <a:t>总承包商对业主负责。</a:t>
            </a:r>
          </a:p>
          <a:p>
            <a:pPr eaLnBrk="1" hangingPunct="1"/>
            <a:r>
              <a:rPr lang="zh-CN" altLang="zh-CN" dirty="0"/>
              <a:t>国际工程承包合同有不同的种类。依承包人承包责任不同</a:t>
            </a:r>
            <a:r>
              <a:rPr lang="en-US" altLang="zh-CN" dirty="0"/>
              <a:t>,</a:t>
            </a:r>
            <a:r>
              <a:rPr lang="zh-CN" altLang="zh-CN" dirty="0"/>
              <a:t>可以划分为分项工程承包合同、工程总承包合同和产品到手工程承包合同</a:t>
            </a:r>
            <a:r>
              <a:rPr lang="zh-CN" altLang="zh-CN" dirty="0" smtClean="0"/>
              <a:t>。</a:t>
            </a:r>
            <a:endParaRPr lang="en-US" altLang="zh-CN" dirty="0" smtClean="0"/>
          </a:p>
          <a:p>
            <a:pPr eaLnBrk="1" hangingPunct="1"/>
            <a:r>
              <a:rPr lang="zh-CN" altLang="zh-CN" dirty="0"/>
              <a:t>国际工程承包合同的内容复杂</a:t>
            </a:r>
            <a:r>
              <a:rPr lang="en-US" altLang="zh-CN" dirty="0"/>
              <a:t>,</a:t>
            </a:r>
            <a:r>
              <a:rPr lang="zh-CN" altLang="zh-CN" dirty="0"/>
              <a:t>形式多样</a:t>
            </a:r>
            <a:r>
              <a:rPr lang="en-US" altLang="zh-CN" dirty="0"/>
              <a:t>,</a:t>
            </a:r>
            <a:r>
              <a:rPr lang="zh-CN" altLang="zh-CN" dirty="0"/>
              <a:t>采用较多的是国际工程联合会和国际建筑及公共土木工程联合会拟定的合同格式。</a:t>
            </a:r>
            <a:endParaRPr lang="zh-CN" altLang="en-US" dirty="0" smtClean="0"/>
          </a:p>
        </p:txBody>
      </p:sp>
    </p:spTree>
    <p:extLst>
      <p:ext uri="{BB962C8B-B14F-4D97-AF65-F5344CB8AC3E}">
        <p14:creationId xmlns:p14="http://schemas.microsoft.com/office/powerpoint/2010/main" val="2593717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其他国际技术贸易合同</a:t>
            </a:r>
            <a:endParaRPr lang="zh-CN" altLang="en-US" smtClean="0">
              <a:ea typeface="方正书宋_GBK"/>
              <a:cs typeface="Times New Roman" panose="02020603050405020304" pitchFamily="18" charset="0"/>
            </a:endParaRPr>
          </a:p>
        </p:txBody>
      </p:sp>
      <p:sp>
        <p:nvSpPr>
          <p:cNvPr id="18329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四、国际合作生产合同</a:t>
            </a:r>
          </a:p>
          <a:p>
            <a:r>
              <a:rPr lang="zh-CN" altLang="zh-CN" smtClean="0"/>
              <a:t>国际合作生产合同是两国企业签订的合作生产某种产品、合作研究某个项目或联合设计某种产品的经济合作和技术转让合同。它是一种综合性合同</a:t>
            </a:r>
            <a:r>
              <a:rPr lang="en-US" altLang="zh-CN" smtClean="0"/>
              <a:t>,</a:t>
            </a:r>
            <a:r>
              <a:rPr lang="zh-CN" altLang="zh-CN" smtClean="0"/>
              <a:t>包括共同制定生产计划、转让生产技术、共同研制以及相互提供零部件等事宜。</a:t>
            </a:r>
          </a:p>
          <a:p>
            <a:pPr eaLnBrk="1" hangingPunct="1"/>
            <a:endParaRPr lang="en-US" altLang="zh-CN" b="1" smtClean="0"/>
          </a:p>
          <a:p>
            <a:pPr eaLnBrk="1" hangingPunct="1">
              <a:buFontTx/>
              <a:buNone/>
            </a:pPr>
            <a:r>
              <a:rPr lang="zh-CN" altLang="zh-CN" sz="2600" b="1">
                <a:latin typeface="黑体" panose="02010609060101010101" pitchFamily="49" charset="-122"/>
                <a:ea typeface="黑体" panose="02010609060101010101" pitchFamily="49" charset="-122"/>
              </a:rPr>
              <a:t>五、特许经营</a:t>
            </a:r>
          </a:p>
          <a:p>
            <a:r>
              <a:rPr lang="zh-CN" altLang="zh-CN" smtClean="0"/>
              <a:t>特许经营</a:t>
            </a:r>
            <a:r>
              <a:rPr lang="en-US" altLang="zh-CN" smtClean="0"/>
              <a:t>,</a:t>
            </a:r>
            <a:r>
              <a:rPr lang="zh-CN" altLang="zh-CN" smtClean="0"/>
              <a:t>是指拥有注册商标、企业标志</a:t>
            </a:r>
            <a:r>
              <a:rPr lang="en-US" altLang="zh-CN" smtClean="0"/>
              <a:t>(</a:t>
            </a:r>
            <a:r>
              <a:rPr lang="zh-CN" altLang="zh-CN" smtClean="0"/>
              <a:t>商号名称</a:t>
            </a:r>
            <a:r>
              <a:rPr lang="en-US" altLang="zh-CN" smtClean="0"/>
              <a:t>)</a:t>
            </a:r>
            <a:r>
              <a:rPr lang="zh-CN" altLang="zh-CN" smtClean="0"/>
              <a:t>、专利、专有技术以及经营管理的方法或经验等经营资源的企业</a:t>
            </a:r>
            <a:r>
              <a:rPr lang="en-US" altLang="zh-CN" smtClean="0"/>
              <a:t>(</a:t>
            </a:r>
            <a:r>
              <a:rPr lang="zh-CN" altLang="zh-CN" smtClean="0"/>
              <a:t>以下称特许人</a:t>
            </a:r>
            <a:r>
              <a:rPr lang="en-US" altLang="zh-CN" smtClean="0"/>
              <a:t>,</a:t>
            </a:r>
            <a:r>
              <a:rPr lang="zh-CN" altLang="zh-CN" smtClean="0"/>
              <a:t>通常是取得成功经验的企业</a:t>
            </a:r>
            <a:r>
              <a:rPr lang="en-US" altLang="zh-CN" smtClean="0"/>
              <a:t>),</a:t>
            </a:r>
            <a:r>
              <a:rPr lang="zh-CN" altLang="zh-CN" smtClean="0"/>
              <a:t>以合同形式将其拥有的经营资源许可其他经营者</a:t>
            </a:r>
            <a:r>
              <a:rPr lang="en-US" altLang="zh-CN" smtClean="0"/>
              <a:t>(</a:t>
            </a:r>
            <a:r>
              <a:rPr lang="zh-CN" altLang="zh-CN" smtClean="0"/>
              <a:t>以下称被特许人</a:t>
            </a:r>
            <a:r>
              <a:rPr lang="en-US" altLang="zh-CN" smtClean="0"/>
              <a:t>)</a:t>
            </a:r>
            <a:r>
              <a:rPr lang="zh-CN" altLang="zh-CN" smtClean="0"/>
              <a:t>使用</a:t>
            </a:r>
            <a:r>
              <a:rPr lang="en-US" altLang="zh-CN" smtClean="0"/>
              <a:t>,</a:t>
            </a:r>
            <a:r>
              <a:rPr lang="zh-CN" altLang="zh-CN" smtClean="0"/>
              <a:t>被特许人按照合同约定在统一的经营模式下开展经营</a:t>
            </a:r>
            <a:r>
              <a:rPr lang="en-US" altLang="zh-CN" smtClean="0"/>
              <a:t>,</a:t>
            </a:r>
            <a:r>
              <a:rPr lang="zh-CN" altLang="zh-CN" smtClean="0"/>
              <a:t>并向特许人支付特许经营费用</a:t>
            </a:r>
            <a:r>
              <a:rPr lang="en-US" altLang="zh-CN" smtClean="0"/>
              <a:t>(Franchise Fee)</a:t>
            </a:r>
            <a:r>
              <a:rPr lang="zh-CN" altLang="zh-CN" smtClean="0"/>
              <a:t>的经营活动。</a:t>
            </a:r>
            <a:endParaRPr lang="zh-CN" altLang="en-US" b="1" smtClean="0"/>
          </a:p>
        </p:txBody>
      </p:sp>
    </p:spTree>
    <p:extLst>
      <p:ext uri="{BB962C8B-B14F-4D97-AF65-F5344CB8AC3E}">
        <p14:creationId xmlns:p14="http://schemas.microsoft.com/office/powerpoint/2010/main" val="748095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国际技术贸易合同中的限制性条款及其法律规定</a:t>
            </a:r>
            <a:endParaRPr lang="zh-CN" altLang="en-US" smtClean="0">
              <a:ea typeface="方正书宋_GBK"/>
              <a:cs typeface="Times New Roman" panose="02020603050405020304" pitchFamily="18" charset="0"/>
            </a:endParaRPr>
          </a:p>
        </p:txBody>
      </p:sp>
      <p:sp>
        <p:nvSpPr>
          <p:cNvPr id="184323" name="内容占位符 2"/>
          <p:cNvSpPr>
            <a:spLocks noGrp="1"/>
          </p:cNvSpPr>
          <p:nvPr>
            <p:ph idx="1"/>
          </p:nvPr>
        </p:nvSpPr>
        <p:spPr>
          <a:xfrm>
            <a:off x="609600" y="1612900"/>
            <a:ext cx="11110175" cy="452120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一、限制性条款的概念和特征</a:t>
            </a:r>
          </a:p>
          <a:p>
            <a:r>
              <a:rPr lang="zh-CN" altLang="zh-CN" dirty="0" smtClean="0"/>
              <a:t>限制性条款</a:t>
            </a:r>
            <a:r>
              <a:rPr lang="en-US" altLang="zh-CN" dirty="0" smtClean="0"/>
              <a:t>,</a:t>
            </a:r>
            <a:r>
              <a:rPr lang="zh-CN" altLang="zh-CN" dirty="0" smtClean="0"/>
              <a:t>通常是指在国际技术贸易合同中</a:t>
            </a:r>
            <a:r>
              <a:rPr lang="en-US" altLang="zh-CN" dirty="0" smtClean="0"/>
              <a:t>,</a:t>
            </a:r>
            <a:r>
              <a:rPr lang="zh-CN" altLang="zh-CN" dirty="0" smtClean="0"/>
              <a:t>许可方对被许可方施加的不合理限制性的条款。</a:t>
            </a:r>
          </a:p>
          <a:p>
            <a:r>
              <a:rPr lang="zh-CN" altLang="zh-CN" dirty="0" smtClean="0"/>
              <a:t>其特征如下</a:t>
            </a:r>
            <a:r>
              <a:rPr lang="en-US" altLang="zh-CN" dirty="0" smtClean="0"/>
              <a:t>:</a:t>
            </a:r>
            <a:endParaRPr lang="zh-CN" altLang="zh-CN" dirty="0" smtClean="0"/>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它是一种滥用合法权利的行为</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具有不合理性</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它是一种主要由许可方对被许可方施加的单方面权利限制的行为</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具有不平等性</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它是一种违反有关法律规定的行为</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具有违法性</a:t>
            </a:r>
          </a:p>
          <a:p>
            <a:pPr eaLnBrk="1" hangingPunct="1"/>
            <a:endParaRPr lang="zh-CN" altLang="en-US" dirty="0" smtClean="0"/>
          </a:p>
        </p:txBody>
      </p:sp>
    </p:spTree>
    <p:extLst>
      <p:ext uri="{BB962C8B-B14F-4D97-AF65-F5344CB8AC3E}">
        <p14:creationId xmlns:p14="http://schemas.microsoft.com/office/powerpoint/2010/main" val="3120718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国际技术贸易合同中的限制性条款及其法律规定</a:t>
            </a:r>
            <a:endParaRPr lang="zh-CN" altLang="en-US" smtClean="0">
              <a:ea typeface="方正书宋_GBK"/>
              <a:cs typeface="Times New Roman" panose="02020603050405020304" pitchFamily="18" charset="0"/>
            </a:endParaRPr>
          </a:p>
        </p:txBody>
      </p:sp>
      <p:sp>
        <p:nvSpPr>
          <p:cNvPr id="185347" name="内容占位符 2"/>
          <p:cNvSpPr>
            <a:spLocks noGrp="1"/>
          </p:cNvSpPr>
          <p:nvPr>
            <p:ph idx="1"/>
          </p:nvPr>
        </p:nvSpPr>
        <p:spPr/>
        <p:txBody>
          <a:bodyPr/>
          <a:lstStyle/>
          <a:p>
            <a:pPr eaLnBrk="1" hangingPunct="1">
              <a:lnSpc>
                <a:spcPct val="114000"/>
              </a:lnSpc>
              <a:spcBef>
                <a:spcPct val="0"/>
              </a:spcBef>
              <a:buFontTx/>
              <a:buNone/>
            </a:pPr>
            <a:r>
              <a:rPr lang="zh-CN" altLang="zh-CN" sz="2600" b="1" dirty="0">
                <a:latin typeface="黑体" panose="02010609060101010101" pitchFamily="49" charset="-122"/>
                <a:ea typeface="黑体" panose="02010609060101010101" pitchFamily="49" charset="-122"/>
              </a:rPr>
              <a:t>二、限制性条款的种类</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一</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不竞争条款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二</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搭售条款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三</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限制研究和发展条款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四</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回售条款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五</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限制生产能力和产品价格条款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六</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不合理的出口限制条款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七</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经营管理限制条款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八</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对技术人员使用限制条款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九</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技术使用范围限制条款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十</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工业产权失效后支付条款</a:t>
            </a:r>
          </a:p>
          <a:p>
            <a:pPr eaLnBrk="1" hangingPunct="1">
              <a:lnSpc>
                <a:spcPct val="114000"/>
              </a:lnSpc>
              <a:spcBef>
                <a:spcPct val="0"/>
              </a:spcBef>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十一</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不质疑条款</a:t>
            </a:r>
          </a:p>
        </p:txBody>
      </p:sp>
    </p:spTree>
    <p:extLst>
      <p:ext uri="{BB962C8B-B14F-4D97-AF65-F5344CB8AC3E}">
        <p14:creationId xmlns:p14="http://schemas.microsoft.com/office/powerpoint/2010/main" val="4054793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国际技术贸易合同中的限制性条款及其法律规定</a:t>
            </a:r>
            <a:endParaRPr lang="zh-CN" altLang="en-US" smtClean="0">
              <a:ea typeface="方正书宋_GBK"/>
              <a:cs typeface="Times New Roman" panose="02020603050405020304" pitchFamily="18" charset="0"/>
            </a:endParaRPr>
          </a:p>
        </p:txBody>
      </p:sp>
      <p:sp>
        <p:nvSpPr>
          <p:cNvPr id="18637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三、关于限制性条款的法律规定</a:t>
            </a:r>
          </a:p>
          <a:p>
            <a:r>
              <a:rPr lang="zh-CN" altLang="zh-CN" smtClean="0"/>
              <a:t>我国《技术进出口管理条例》采取列举的形式对技术进口合同中不得含有不合理的限制性贸易条款作了明文规定</a:t>
            </a:r>
            <a:r>
              <a:rPr lang="en-US" altLang="zh-CN" smtClean="0"/>
              <a:t>,</a:t>
            </a:r>
            <a:r>
              <a:rPr lang="zh-CN" altLang="zh-CN" smtClean="0"/>
              <a:t>即不得含有以下条款</a:t>
            </a:r>
            <a:r>
              <a:rPr lang="en-US" altLang="zh-CN" smtClean="0"/>
              <a:t>:</a:t>
            </a:r>
            <a:endParaRPr lang="zh-CN" altLang="zh-CN" smtClean="0"/>
          </a:p>
          <a:p>
            <a:r>
              <a:rPr lang="en-US" altLang="zh-CN" smtClean="0"/>
              <a:t>(1)</a:t>
            </a:r>
            <a:r>
              <a:rPr lang="zh-CN" altLang="zh-CN" smtClean="0"/>
              <a:t>要求受让人接受并非技术进口必不可少的附带条件</a:t>
            </a:r>
            <a:r>
              <a:rPr lang="en-US" altLang="zh-CN" smtClean="0"/>
              <a:t>,</a:t>
            </a:r>
            <a:r>
              <a:rPr lang="zh-CN" altLang="zh-CN" smtClean="0"/>
              <a:t>包括购买非必需的技术、原材料、产品、设备或者服务</a:t>
            </a:r>
            <a:r>
              <a:rPr lang="en-US" altLang="zh-CN" smtClean="0"/>
              <a:t>;</a:t>
            </a:r>
            <a:endParaRPr lang="zh-CN" altLang="zh-CN" smtClean="0"/>
          </a:p>
          <a:p>
            <a:r>
              <a:rPr lang="en-US" altLang="zh-CN" smtClean="0"/>
              <a:t>(2)</a:t>
            </a:r>
            <a:r>
              <a:rPr lang="zh-CN" altLang="zh-CN" smtClean="0"/>
              <a:t>要求受让人为专利权有效期限届满或者专利权被宣布无效的技术支付使用费或者承担相关义务</a:t>
            </a:r>
            <a:r>
              <a:rPr lang="en-US" altLang="zh-CN" smtClean="0"/>
              <a:t>;</a:t>
            </a:r>
            <a:endParaRPr lang="zh-CN" altLang="zh-CN" smtClean="0"/>
          </a:p>
          <a:p>
            <a:r>
              <a:rPr lang="en-US" altLang="zh-CN" smtClean="0"/>
              <a:t>(3)</a:t>
            </a:r>
            <a:r>
              <a:rPr lang="zh-CN" altLang="zh-CN" smtClean="0"/>
              <a:t>限制受让人改进让与人提供的技术或者限制受让人使用所改进的技术</a:t>
            </a:r>
            <a:r>
              <a:rPr lang="en-US" altLang="zh-CN" smtClean="0"/>
              <a:t>;</a:t>
            </a:r>
            <a:endParaRPr lang="zh-CN" altLang="zh-CN" smtClean="0"/>
          </a:p>
          <a:p>
            <a:r>
              <a:rPr lang="en-US" altLang="zh-CN" smtClean="0"/>
              <a:t>(4)</a:t>
            </a:r>
            <a:r>
              <a:rPr lang="zh-CN" altLang="zh-CN" smtClean="0"/>
              <a:t>限制受让人从其他来源获得与让与人提供的技术类似的技术或者与其竞争的技术</a:t>
            </a:r>
            <a:r>
              <a:rPr lang="en-US" altLang="zh-CN" smtClean="0"/>
              <a:t>;</a:t>
            </a:r>
            <a:endParaRPr lang="zh-CN" altLang="zh-CN" smtClean="0"/>
          </a:p>
          <a:p>
            <a:r>
              <a:rPr lang="en-US" altLang="zh-CN" smtClean="0"/>
              <a:t>(5)</a:t>
            </a:r>
            <a:r>
              <a:rPr lang="zh-CN" altLang="zh-CN" smtClean="0"/>
              <a:t>不合理地限制受让人购买原材料、零部件、产品或者设备的渠道或者来源</a:t>
            </a:r>
            <a:r>
              <a:rPr lang="en-US" altLang="zh-CN" smtClean="0"/>
              <a:t>;</a:t>
            </a:r>
            <a:endParaRPr lang="zh-CN" altLang="zh-CN" smtClean="0"/>
          </a:p>
          <a:p>
            <a:r>
              <a:rPr lang="en-US" altLang="zh-CN" smtClean="0"/>
              <a:t>(6)</a:t>
            </a:r>
            <a:r>
              <a:rPr lang="zh-CN" altLang="zh-CN" smtClean="0"/>
              <a:t>不合理地限制受让人产品的生产数量、品种或者销售价格</a:t>
            </a:r>
            <a:r>
              <a:rPr lang="en-US" altLang="zh-CN" smtClean="0"/>
              <a:t>;</a:t>
            </a:r>
            <a:endParaRPr lang="zh-CN" altLang="zh-CN" smtClean="0"/>
          </a:p>
          <a:p>
            <a:r>
              <a:rPr lang="en-US" altLang="zh-CN" smtClean="0"/>
              <a:t>(7)</a:t>
            </a:r>
            <a:r>
              <a:rPr lang="zh-CN" altLang="zh-CN" smtClean="0"/>
              <a:t>不合理地限制受让人利用进口的技术生产产品的出口渠道。</a:t>
            </a:r>
          </a:p>
        </p:txBody>
      </p:sp>
    </p:spTree>
    <p:extLst>
      <p:ext uri="{BB962C8B-B14F-4D97-AF65-F5344CB8AC3E}">
        <p14:creationId xmlns:p14="http://schemas.microsoft.com/office/powerpoint/2010/main" val="3705200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与国际技术贸易相关的国际立法</a:t>
            </a:r>
            <a:endParaRPr lang="zh-CN" altLang="en-US" smtClean="0">
              <a:ea typeface="方正书宋_GBK"/>
              <a:cs typeface="Times New Roman" panose="02020603050405020304" pitchFamily="18" charset="0"/>
            </a:endParaRPr>
          </a:p>
        </p:txBody>
      </p:sp>
      <p:sp>
        <p:nvSpPr>
          <p:cNvPr id="187395" name="内容占位符 2"/>
          <p:cNvSpPr>
            <a:spLocks noGrp="1"/>
          </p:cNvSpPr>
          <p:nvPr>
            <p:ph idx="1"/>
          </p:nvPr>
        </p:nvSpPr>
        <p:spPr>
          <a:xfrm>
            <a:off x="431800" y="1687132"/>
            <a:ext cx="11150600" cy="4697794"/>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一、《保护工业产权的巴黎公约》</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《巴黎公约》的保护范围</a:t>
            </a:r>
          </a:p>
          <a:p>
            <a:r>
              <a:rPr lang="zh-CN" altLang="zh-CN" dirty="0" smtClean="0"/>
              <a:t>《巴黎公约》第</a:t>
            </a:r>
            <a:r>
              <a:rPr lang="en-US" altLang="zh-CN" dirty="0" smtClean="0"/>
              <a:t>1</a:t>
            </a:r>
            <a:r>
              <a:rPr lang="zh-CN" altLang="zh-CN" dirty="0" smtClean="0"/>
              <a:t>条规定</a:t>
            </a:r>
            <a:r>
              <a:rPr lang="en-US" altLang="zh-CN" dirty="0" smtClean="0"/>
              <a:t>:</a:t>
            </a:r>
            <a:r>
              <a:rPr lang="zh-CN" altLang="zh-CN" dirty="0" smtClean="0"/>
              <a:t>工业产权保护的对象</a:t>
            </a:r>
            <a:r>
              <a:rPr lang="en-US" altLang="zh-CN" dirty="0" smtClean="0"/>
              <a:t>:</a:t>
            </a:r>
            <a:r>
              <a:rPr lang="zh-CN" altLang="zh-CN" dirty="0" smtClean="0"/>
              <a:t>发明专利、实用新型、外观设计、商标、服务商标、商标名称、产地标记或原产地名称、制止不正当竞争。对工业产权应作广义解释</a:t>
            </a:r>
            <a:r>
              <a:rPr lang="en-US" altLang="zh-CN" dirty="0" smtClean="0"/>
              <a:t>,</a:t>
            </a:r>
            <a:r>
              <a:rPr lang="zh-CN" altLang="zh-CN" dirty="0" smtClean="0"/>
              <a:t>不仅适用工业、商业</a:t>
            </a:r>
            <a:r>
              <a:rPr lang="en-US" altLang="zh-CN" dirty="0" smtClean="0"/>
              <a:t>,</a:t>
            </a:r>
            <a:r>
              <a:rPr lang="zh-CN" altLang="zh-CN" dirty="0" smtClean="0"/>
              <a:t>也适用农业和采掘业等。发明专利包括成员国法律规定的各种专利</a:t>
            </a:r>
            <a:r>
              <a:rPr lang="en-US" altLang="zh-CN" dirty="0" smtClean="0"/>
              <a:t>,</a:t>
            </a:r>
            <a:r>
              <a:rPr lang="zh-CN" altLang="zh-CN" dirty="0" smtClean="0"/>
              <a:t>如进口专利、改进专利、附加专利和证书等。</a:t>
            </a:r>
          </a:p>
          <a:p>
            <a:pPr eaLnBrk="1" hangingPunct="1">
              <a:spcBef>
                <a:spcPts val="12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《巴黎公约》的基本原则</a:t>
            </a:r>
          </a:p>
          <a:p>
            <a:r>
              <a:rPr lang="en-US" altLang="zh-CN" dirty="0" smtClean="0"/>
              <a:t>1.</a:t>
            </a:r>
            <a:r>
              <a:rPr lang="zh-CN" altLang="zh-CN" dirty="0" smtClean="0"/>
              <a:t>国民待遇原则</a:t>
            </a:r>
          </a:p>
          <a:p>
            <a:r>
              <a:rPr lang="en-US" altLang="zh-CN" dirty="0" smtClean="0"/>
              <a:t>2.</a:t>
            </a:r>
            <a:r>
              <a:rPr lang="zh-CN" altLang="zh-CN" dirty="0" smtClean="0"/>
              <a:t>优先权原则</a:t>
            </a:r>
          </a:p>
          <a:p>
            <a:r>
              <a:rPr lang="en-US" altLang="zh-CN" dirty="0" smtClean="0"/>
              <a:t>3.</a:t>
            </a:r>
            <a:r>
              <a:rPr lang="zh-CN" altLang="zh-CN" dirty="0" smtClean="0"/>
              <a:t>独立性原则</a:t>
            </a:r>
          </a:p>
          <a:p>
            <a:pPr eaLnBrk="1" hangingPunct="1"/>
            <a:endParaRPr lang="zh-CN" altLang="en-US" dirty="0" smtClean="0"/>
          </a:p>
        </p:txBody>
      </p:sp>
    </p:spTree>
    <p:extLst>
      <p:ext uri="{BB962C8B-B14F-4D97-AF65-F5344CB8AC3E}">
        <p14:creationId xmlns:p14="http://schemas.microsoft.com/office/powerpoint/2010/main" val="4157231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4251" y="1923179"/>
            <a:ext cx="6708081" cy="4076700"/>
            <a:chOff x="2294251" y="1923179"/>
            <a:chExt cx="6708081" cy="4076700"/>
          </a:xfrm>
        </p:grpSpPr>
        <p:grpSp>
          <p:nvGrpSpPr>
            <p:cNvPr id="169986" name="Group 2"/>
            <p:cNvGrpSpPr>
              <a:grpSpLocks/>
            </p:cNvGrpSpPr>
            <p:nvPr/>
          </p:nvGrpSpPr>
          <p:grpSpPr bwMode="auto">
            <a:xfrm>
              <a:off x="2294251" y="1923179"/>
              <a:ext cx="6686975" cy="646112"/>
              <a:chOff x="0" y="0"/>
              <a:chExt cx="8840" cy="1019"/>
            </a:xfrm>
          </p:grpSpPr>
          <p:sp>
            <p:nvSpPr>
              <p:cNvPr id="17000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70010" name="Group 4"/>
              <p:cNvGrpSpPr>
                <a:grpSpLocks/>
              </p:cNvGrpSpPr>
              <p:nvPr/>
            </p:nvGrpSpPr>
            <p:grpSpPr bwMode="auto">
              <a:xfrm>
                <a:off x="108" y="36"/>
                <a:ext cx="8673" cy="981"/>
                <a:chOff x="0" y="0"/>
                <a:chExt cx="8673" cy="981"/>
              </a:xfrm>
            </p:grpSpPr>
            <p:pic>
              <p:nvPicPr>
                <p:cNvPr id="17001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0012"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69989" name="Group 9"/>
            <p:cNvGrpSpPr>
              <a:grpSpLocks/>
            </p:cNvGrpSpPr>
            <p:nvPr/>
          </p:nvGrpSpPr>
          <p:grpSpPr bwMode="auto">
            <a:xfrm>
              <a:off x="2311715" y="2688354"/>
              <a:ext cx="6690617" cy="646112"/>
              <a:chOff x="0" y="0"/>
              <a:chExt cx="8840" cy="1019"/>
            </a:xfrm>
          </p:grpSpPr>
          <p:sp>
            <p:nvSpPr>
              <p:cNvPr id="17000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70006" name="Group 11"/>
              <p:cNvGrpSpPr>
                <a:grpSpLocks/>
              </p:cNvGrpSpPr>
              <p:nvPr/>
            </p:nvGrpSpPr>
            <p:grpSpPr bwMode="auto">
              <a:xfrm>
                <a:off x="108" y="36"/>
                <a:ext cx="8673" cy="981"/>
                <a:chOff x="0" y="0"/>
                <a:chExt cx="8673" cy="981"/>
              </a:xfrm>
            </p:grpSpPr>
            <p:pic>
              <p:nvPicPr>
                <p:cNvPr id="17000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000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国际技术许可合同</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69990" name="Group 14"/>
            <p:cNvGrpSpPr>
              <a:grpSpLocks/>
            </p:cNvGrpSpPr>
            <p:nvPr/>
          </p:nvGrpSpPr>
          <p:grpSpPr bwMode="auto">
            <a:xfrm>
              <a:off x="2311715" y="3480516"/>
              <a:ext cx="6690617" cy="647700"/>
              <a:chOff x="0" y="0"/>
              <a:chExt cx="8840" cy="1019"/>
            </a:xfrm>
          </p:grpSpPr>
          <p:sp>
            <p:nvSpPr>
              <p:cNvPr id="17000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70002" name="Group 16"/>
              <p:cNvGrpSpPr>
                <a:grpSpLocks/>
              </p:cNvGrpSpPr>
              <p:nvPr/>
            </p:nvGrpSpPr>
            <p:grpSpPr bwMode="auto">
              <a:xfrm>
                <a:off x="108" y="36"/>
                <a:ext cx="8673" cy="981"/>
                <a:chOff x="0" y="0"/>
                <a:chExt cx="8673" cy="981"/>
              </a:xfrm>
            </p:grpSpPr>
            <p:pic>
              <p:nvPicPr>
                <p:cNvPr id="17000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0004"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其他国际技术贸易合同</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69991" name="Group 19"/>
            <p:cNvGrpSpPr>
              <a:grpSpLocks/>
            </p:cNvGrpSpPr>
            <p:nvPr/>
          </p:nvGrpSpPr>
          <p:grpSpPr bwMode="auto">
            <a:xfrm>
              <a:off x="2311582" y="4272680"/>
              <a:ext cx="6686779" cy="936625"/>
              <a:chOff x="6" y="0"/>
              <a:chExt cx="8876" cy="1475"/>
            </a:xfrm>
          </p:grpSpPr>
          <p:sp>
            <p:nvSpPr>
              <p:cNvPr id="169997" name="矩形 1"/>
              <p:cNvSpPr>
                <a:spLocks noChangeArrowheads="1"/>
              </p:cNvSpPr>
              <p:nvPr/>
            </p:nvSpPr>
            <p:spPr bwMode="auto">
              <a:xfrm>
                <a:off x="6" y="0"/>
                <a:ext cx="8876" cy="1475"/>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69998" name="Group 21"/>
              <p:cNvGrpSpPr>
                <a:grpSpLocks/>
              </p:cNvGrpSpPr>
              <p:nvPr/>
            </p:nvGrpSpPr>
            <p:grpSpPr bwMode="auto">
              <a:xfrm>
                <a:off x="108" y="36"/>
                <a:ext cx="8673" cy="1439"/>
                <a:chOff x="0" y="0"/>
                <a:chExt cx="8673" cy="1439"/>
              </a:xfrm>
            </p:grpSpPr>
            <p:pic>
              <p:nvPicPr>
                <p:cNvPr id="16999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0000" name="TextBox 2"/>
                <p:cNvSpPr>
                  <a:spLocks noChangeArrowheads="1"/>
                </p:cNvSpPr>
                <p:nvPr/>
              </p:nvSpPr>
              <p:spPr bwMode="auto">
                <a:xfrm>
                  <a:off x="0" y="193"/>
                  <a:ext cx="8260" cy="1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国际技术贸易合同中的限制性条款及其法律规定</a:t>
                  </a:r>
                </a:p>
              </p:txBody>
            </p:sp>
          </p:grpSp>
        </p:grpSp>
        <p:grpSp>
          <p:nvGrpSpPr>
            <p:cNvPr id="169992" name="Group 19"/>
            <p:cNvGrpSpPr>
              <a:grpSpLocks/>
            </p:cNvGrpSpPr>
            <p:nvPr/>
          </p:nvGrpSpPr>
          <p:grpSpPr bwMode="auto">
            <a:xfrm>
              <a:off x="2311715" y="5352179"/>
              <a:ext cx="6690617" cy="647700"/>
              <a:chOff x="0" y="0"/>
              <a:chExt cx="8840" cy="1019"/>
            </a:xfrm>
          </p:grpSpPr>
          <p:sp>
            <p:nvSpPr>
              <p:cNvPr id="16999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69994" name="Group 21"/>
              <p:cNvGrpSpPr>
                <a:grpSpLocks/>
              </p:cNvGrpSpPr>
              <p:nvPr/>
            </p:nvGrpSpPr>
            <p:grpSpPr bwMode="auto">
              <a:xfrm>
                <a:off x="108" y="36"/>
                <a:ext cx="8673" cy="981"/>
                <a:chOff x="0" y="0"/>
                <a:chExt cx="8673" cy="981"/>
              </a:xfrm>
            </p:grpSpPr>
            <p:pic>
              <p:nvPicPr>
                <p:cNvPr id="16999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9996"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与国际技术贸易相关的国际立法</a:t>
                  </a:r>
                </a:p>
              </p:txBody>
            </p:sp>
          </p:grpSp>
        </p:grpSp>
      </p:grpSp>
      <p:sp>
        <p:nvSpPr>
          <p:cNvPr id="2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084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与国际技术贸易相关的国际立法</a:t>
            </a:r>
            <a:endParaRPr lang="zh-CN" altLang="en-US" smtClean="0">
              <a:ea typeface="方正书宋_GBK"/>
              <a:cs typeface="Times New Roman" panose="02020603050405020304" pitchFamily="18" charset="0"/>
            </a:endParaRPr>
          </a:p>
        </p:txBody>
      </p:sp>
      <p:sp>
        <p:nvSpPr>
          <p:cNvPr id="18841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二、《与贸易有关的知识产权协定》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基本原则</a:t>
            </a:r>
          </a:p>
          <a:p>
            <a:r>
              <a:rPr lang="en-US" altLang="zh-CN" smtClean="0"/>
              <a:t>1.</a:t>
            </a:r>
            <a:r>
              <a:rPr lang="zh-CN" altLang="zh-CN" smtClean="0"/>
              <a:t>国民待遇原则</a:t>
            </a:r>
          </a:p>
          <a:p>
            <a:r>
              <a:rPr lang="en-US" altLang="zh-CN" smtClean="0"/>
              <a:t>2.</a:t>
            </a:r>
            <a:r>
              <a:rPr lang="zh-CN" altLang="zh-CN" smtClean="0"/>
              <a:t>最惠国待遇原则</a:t>
            </a:r>
          </a:p>
          <a:p>
            <a:r>
              <a:rPr lang="en-US" altLang="zh-CN" smtClean="0"/>
              <a:t>3.</a:t>
            </a:r>
            <a:r>
              <a:rPr lang="zh-CN" altLang="zh-CN" smtClean="0"/>
              <a:t>透明度原则</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适用范围</a:t>
            </a:r>
          </a:p>
          <a:p>
            <a:r>
              <a:rPr lang="zh-CN" altLang="zh-CN" smtClean="0"/>
              <a:t>《与贸易有关的知识产权协定》适用于专利、版权和相关权利、商标、工业品外观设计、集成电路布局设计、未公开信息、地理标志等知识产权。</a:t>
            </a:r>
          </a:p>
          <a:p>
            <a:pPr eaLnBrk="1" hangingPunct="1"/>
            <a:endParaRPr lang="zh-CN" altLang="en-US" b="1" smtClean="0"/>
          </a:p>
        </p:txBody>
      </p:sp>
    </p:spTree>
    <p:extLst>
      <p:ext uri="{BB962C8B-B14F-4D97-AF65-F5344CB8AC3E}">
        <p14:creationId xmlns:p14="http://schemas.microsoft.com/office/powerpoint/2010/main" val="315941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与国际技术贸易相关的国际立法</a:t>
            </a:r>
            <a:endParaRPr lang="zh-CN" altLang="en-US" smtClean="0">
              <a:ea typeface="方正书宋_GBK"/>
              <a:cs typeface="Times New Roman" panose="02020603050405020304" pitchFamily="18" charset="0"/>
            </a:endParaRPr>
          </a:p>
        </p:txBody>
      </p:sp>
      <p:sp>
        <p:nvSpPr>
          <p:cNvPr id="189443"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保护技术权利有关的内容及其标准</a:t>
            </a:r>
          </a:p>
          <a:p>
            <a:r>
              <a:rPr lang="en-US" altLang="zh-CN" smtClean="0"/>
              <a:t>1.</a:t>
            </a:r>
            <a:r>
              <a:rPr lang="zh-CN" altLang="zh-CN" smtClean="0"/>
              <a:t>版权与相关权利</a:t>
            </a:r>
          </a:p>
          <a:p>
            <a:r>
              <a:rPr lang="en-US" altLang="zh-CN" smtClean="0"/>
              <a:t>2.</a:t>
            </a:r>
            <a:r>
              <a:rPr lang="zh-CN" altLang="zh-CN" smtClean="0"/>
              <a:t>工业品外观设计</a:t>
            </a:r>
          </a:p>
          <a:p>
            <a:r>
              <a:rPr lang="en-US" altLang="zh-CN" smtClean="0"/>
              <a:t>3.</a:t>
            </a:r>
            <a:r>
              <a:rPr lang="zh-CN" altLang="zh-CN" smtClean="0"/>
              <a:t>专利</a:t>
            </a:r>
          </a:p>
          <a:p>
            <a:r>
              <a:rPr lang="en-US" altLang="zh-CN" smtClean="0"/>
              <a:t>4.</a:t>
            </a:r>
            <a:r>
              <a:rPr lang="zh-CN" altLang="zh-CN" smtClean="0"/>
              <a:t>集成电路的布图设计</a:t>
            </a:r>
          </a:p>
          <a:p>
            <a:r>
              <a:rPr lang="en-US" altLang="zh-CN" smtClean="0"/>
              <a:t>5.</a:t>
            </a:r>
            <a:r>
              <a:rPr lang="zh-CN" altLang="zh-CN" smtClean="0"/>
              <a:t>未披露的信息保护</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强制许可</a:t>
            </a:r>
          </a:p>
          <a:p>
            <a:r>
              <a:rPr lang="zh-CN" altLang="zh-CN" smtClean="0"/>
              <a:t>许多国家的法律规定</a:t>
            </a:r>
            <a:r>
              <a:rPr lang="en-US" altLang="zh-CN" smtClean="0"/>
              <a:t>,</a:t>
            </a:r>
            <a:r>
              <a:rPr lang="zh-CN" altLang="zh-CN" smtClean="0"/>
              <a:t>当无法获得专利产品或以过高的价格才能获得专利产品时</a:t>
            </a:r>
            <a:r>
              <a:rPr lang="en-US" altLang="zh-CN" smtClean="0"/>
              <a:t>,</a:t>
            </a:r>
            <a:r>
              <a:rPr lang="zh-CN" altLang="zh-CN" smtClean="0"/>
              <a:t>政府可根据公共利益授权有兴趣的生产商使用该专利</a:t>
            </a:r>
            <a:r>
              <a:rPr lang="en-US" altLang="zh-CN" smtClean="0"/>
              <a:t>,</a:t>
            </a:r>
            <a:r>
              <a:rPr lang="zh-CN" altLang="zh-CN" smtClean="0"/>
              <a:t>同时要求使用者向专利权人支付适当的使用费。</a:t>
            </a:r>
          </a:p>
          <a:p>
            <a:pPr eaLnBrk="1" hangingPunct="1"/>
            <a:endParaRPr lang="zh-CN" altLang="en-US" b="1" smtClean="0"/>
          </a:p>
        </p:txBody>
      </p:sp>
    </p:spTree>
    <p:extLst>
      <p:ext uri="{BB962C8B-B14F-4D97-AF65-F5344CB8AC3E}">
        <p14:creationId xmlns:p14="http://schemas.microsoft.com/office/powerpoint/2010/main" val="693627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与国际技术贸易相关的国际立法</a:t>
            </a:r>
            <a:endParaRPr lang="zh-CN" altLang="en-US" smtClean="0">
              <a:ea typeface="方正书宋_GBK"/>
              <a:cs typeface="Times New Roman" panose="02020603050405020304" pitchFamily="18" charset="0"/>
            </a:endParaRPr>
          </a:p>
        </p:txBody>
      </p:sp>
      <p:sp>
        <p:nvSpPr>
          <p:cNvPr id="190467"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保护期限</a:t>
            </a:r>
          </a:p>
          <a:p>
            <a:r>
              <a:rPr lang="zh-CN" altLang="zh-CN" smtClean="0"/>
              <a:t>《与贸易有关的知识产权协定》对不同的财产权确立最低法定期限</a:t>
            </a:r>
            <a:r>
              <a:rPr lang="en-US" altLang="zh-CN" smtClean="0"/>
              <a:t>:</a:t>
            </a:r>
            <a:r>
              <a:rPr lang="zh-CN" altLang="zh-CN" smtClean="0"/>
              <a:t>专利从递交专利申请之日起</a:t>
            </a:r>
            <a:r>
              <a:rPr lang="en-US" altLang="zh-CN" smtClean="0"/>
              <a:t>20</a:t>
            </a:r>
            <a:r>
              <a:rPr lang="zh-CN" altLang="zh-CN" smtClean="0"/>
              <a:t>年</a:t>
            </a:r>
            <a:r>
              <a:rPr lang="en-US" altLang="zh-CN" smtClean="0"/>
              <a:t>;</a:t>
            </a:r>
            <a:r>
              <a:rPr lang="zh-CN" altLang="zh-CN" smtClean="0"/>
              <a:t>工业品外观设计至少</a:t>
            </a:r>
            <a:r>
              <a:rPr lang="en-US" altLang="zh-CN" smtClean="0"/>
              <a:t>10</a:t>
            </a:r>
            <a:r>
              <a:rPr lang="zh-CN" altLang="zh-CN" smtClean="0"/>
              <a:t>年</a:t>
            </a:r>
            <a:r>
              <a:rPr lang="en-US" altLang="zh-CN" smtClean="0"/>
              <a:t>;</a:t>
            </a:r>
            <a:r>
              <a:rPr lang="zh-CN" altLang="zh-CN" smtClean="0"/>
              <a:t>集成电路布局设计从注册之日起</a:t>
            </a:r>
            <a:r>
              <a:rPr lang="en-US" altLang="zh-CN" smtClean="0"/>
              <a:t>10</a:t>
            </a:r>
            <a:r>
              <a:rPr lang="zh-CN" altLang="zh-CN" smtClean="0"/>
              <a:t>年</a:t>
            </a:r>
            <a:r>
              <a:rPr lang="en-US" altLang="zh-CN" smtClean="0"/>
              <a:t>,</a:t>
            </a:r>
            <a:r>
              <a:rPr lang="zh-CN" altLang="zh-CN" smtClean="0"/>
              <a:t>如不要求注册</a:t>
            </a:r>
            <a:r>
              <a:rPr lang="en-US" altLang="zh-CN" smtClean="0"/>
              <a:t>,</a:t>
            </a:r>
            <a:r>
              <a:rPr lang="zh-CN" altLang="zh-CN" smtClean="0"/>
              <a:t>从第一次使用之日起</a:t>
            </a:r>
            <a:r>
              <a:rPr lang="en-US" altLang="zh-CN" smtClean="0"/>
              <a:t>10</a:t>
            </a:r>
            <a:r>
              <a:rPr lang="zh-CN" altLang="zh-CN" smtClean="0"/>
              <a:t>年。</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限制性贸易行为</a:t>
            </a:r>
          </a:p>
          <a:p>
            <a:r>
              <a:rPr lang="zh-CN" altLang="zh-CN" smtClean="0"/>
              <a:t>为确保知识产权保护不对以合理商业条件转让技术产生不利影响</a:t>
            </a:r>
            <a:r>
              <a:rPr lang="en-US" altLang="zh-CN" smtClean="0"/>
              <a:t>,</a:t>
            </a:r>
            <a:r>
              <a:rPr lang="zh-CN" altLang="zh-CN" smtClean="0"/>
              <a:t>协定规定各国可采取适当的措施</a:t>
            </a:r>
            <a:r>
              <a:rPr lang="en-US" altLang="zh-CN" smtClean="0"/>
              <a:t>,</a:t>
            </a:r>
            <a:r>
              <a:rPr lang="zh-CN" altLang="zh-CN" smtClean="0"/>
              <a:t>包括立法</a:t>
            </a:r>
            <a:r>
              <a:rPr lang="en-US" altLang="zh-CN" smtClean="0"/>
              <a:t>,</a:t>
            </a:r>
            <a:r>
              <a:rPr lang="zh-CN" altLang="zh-CN" smtClean="0"/>
              <a:t>以防止知识产权持有人滥用他们的权利和采取不合理限制贸易或对技术转让不利影响的做法。</a:t>
            </a:r>
            <a:endParaRPr lang="zh-CN" altLang="en-US" smtClean="0"/>
          </a:p>
        </p:txBody>
      </p:sp>
    </p:spTree>
    <p:extLst>
      <p:ext uri="{BB962C8B-B14F-4D97-AF65-F5344CB8AC3E}">
        <p14:creationId xmlns:p14="http://schemas.microsoft.com/office/powerpoint/2010/main" val="3715662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与国际技术贸易相关的国际立法</a:t>
            </a:r>
            <a:endParaRPr lang="zh-CN" altLang="en-US" smtClean="0">
              <a:ea typeface="方正书宋_GBK"/>
              <a:cs typeface="Times New Roman" panose="02020603050405020304" pitchFamily="18" charset="0"/>
            </a:endParaRPr>
          </a:p>
        </p:txBody>
      </p:sp>
      <p:sp>
        <p:nvSpPr>
          <p:cNvPr id="191491" name="内容占位符 2"/>
          <p:cNvSpPr>
            <a:spLocks noGrp="1"/>
          </p:cNvSpPr>
          <p:nvPr>
            <p:ph idx="1"/>
          </p:nvPr>
        </p:nvSpPr>
        <p:spPr>
          <a:xfrm>
            <a:off x="502276" y="1674254"/>
            <a:ext cx="11080124" cy="4710672"/>
          </a:xfrm>
        </p:spPr>
        <p:txBody>
          <a:bodyPr/>
          <a:lstStyle/>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七</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协定的实施</a:t>
            </a:r>
          </a:p>
          <a:p>
            <a:r>
              <a:rPr lang="zh-CN" altLang="zh-CN" dirty="0" smtClean="0"/>
              <a:t>《与贸易有关的知识产权协议》不同于由世界知识产权组织制定和管理的公约的一个特点是</a:t>
            </a:r>
            <a:r>
              <a:rPr lang="en-US" altLang="zh-CN" dirty="0" smtClean="0"/>
              <a:t>,</a:t>
            </a:r>
            <a:r>
              <a:rPr lang="zh-CN" altLang="zh-CN" dirty="0" smtClean="0"/>
              <a:t>它强调其成员国实施其规定的标准和规则。</a:t>
            </a:r>
            <a:endParaRPr lang="en-US" altLang="zh-CN" dirty="0" smtClean="0"/>
          </a:p>
          <a:p>
            <a:r>
              <a:rPr lang="zh-CN" altLang="zh-CN" dirty="0" smtClean="0"/>
              <a:t>为此</a:t>
            </a:r>
            <a:r>
              <a:rPr lang="en-US" altLang="zh-CN" dirty="0" smtClean="0"/>
              <a:t>,</a:t>
            </a:r>
            <a:r>
              <a:rPr lang="zh-CN" altLang="zh-CN" dirty="0" smtClean="0"/>
              <a:t>《与贸易有关的知识产权协议》阐述了成员国应采取的管理机制、程序和救济手段以使知识产权持有人能根据民法得到补偿</a:t>
            </a:r>
            <a:r>
              <a:rPr lang="en-US" altLang="zh-CN" dirty="0" smtClean="0"/>
              <a:t>,</a:t>
            </a:r>
            <a:r>
              <a:rPr lang="zh-CN" altLang="zh-CN" dirty="0" smtClean="0"/>
              <a:t>并且依据刑法追究假冒者和盗版者责任</a:t>
            </a:r>
            <a:r>
              <a:rPr lang="en-US" altLang="zh-CN" dirty="0" smtClean="0"/>
              <a:t>,</a:t>
            </a:r>
            <a:r>
              <a:rPr lang="zh-CN" altLang="zh-CN" dirty="0" smtClean="0"/>
              <a:t>提供临时救济以及防止海关当局放行假冒、盗版和其他侵犯知识产权的货物。</a:t>
            </a:r>
          </a:p>
          <a:p>
            <a:endParaRPr lang="zh-CN" altLang="zh-CN" dirty="0" smtClean="0"/>
          </a:p>
        </p:txBody>
      </p:sp>
    </p:spTree>
    <p:extLst>
      <p:ext uri="{BB962C8B-B14F-4D97-AF65-F5344CB8AC3E}">
        <p14:creationId xmlns:p14="http://schemas.microsoft.com/office/powerpoint/2010/main" val="84937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7101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一、国际技术贸易的概念和特征</a:t>
            </a:r>
          </a:p>
          <a:p>
            <a:r>
              <a:rPr lang="zh-CN" altLang="zh-CN" smtClean="0"/>
              <a:t>国际技术贸易是指不同国家或地区的企业、其他组织或个人之间</a:t>
            </a:r>
            <a:r>
              <a:rPr lang="en-US" altLang="zh-CN" smtClean="0"/>
              <a:t>,</a:t>
            </a:r>
            <a:r>
              <a:rPr lang="zh-CN" altLang="zh-CN" smtClean="0"/>
              <a:t>按照一般的商业条件有偿转让以技术使用权为主要标的物的一种贸易行为。专利制度的诞生</a:t>
            </a:r>
            <a:r>
              <a:rPr lang="en-US" altLang="zh-CN" smtClean="0"/>
              <a:t>,</a:t>
            </a:r>
            <a:r>
              <a:rPr lang="zh-CN" altLang="zh-CN" smtClean="0"/>
              <a:t>是国际技术贸易产生的重要前提。</a:t>
            </a:r>
          </a:p>
          <a:p>
            <a:r>
              <a:rPr lang="zh-CN" altLang="zh-CN" smtClean="0"/>
              <a:t>国际技术贸易具有以下几个特征</a:t>
            </a:r>
            <a:r>
              <a:rPr lang="en-US" altLang="zh-CN" smtClean="0"/>
              <a:t>:</a:t>
            </a:r>
            <a:endParaRPr lang="zh-CN" altLang="zh-CN" smtClean="0"/>
          </a:p>
          <a:p>
            <a:r>
              <a:rPr lang="en-US" altLang="zh-CN" smtClean="0"/>
              <a:t>1.</a:t>
            </a:r>
            <a:r>
              <a:rPr lang="zh-CN" altLang="zh-CN" smtClean="0"/>
              <a:t>国际技术贸易的标的是无形的技术知识</a:t>
            </a:r>
          </a:p>
          <a:p>
            <a:r>
              <a:rPr lang="en-US" altLang="zh-CN" smtClean="0"/>
              <a:t>2.</a:t>
            </a:r>
            <a:r>
              <a:rPr lang="zh-CN" altLang="zh-CN" smtClean="0"/>
              <a:t>国际技术贸易是一种跨国的商业性无形技术交易</a:t>
            </a:r>
          </a:p>
          <a:p>
            <a:r>
              <a:rPr lang="en-US" altLang="zh-CN" smtClean="0"/>
              <a:t>3.</a:t>
            </a:r>
            <a:r>
              <a:rPr lang="zh-CN" altLang="zh-CN" smtClean="0"/>
              <a:t>国际技术贸易标的价格往往较难确定</a:t>
            </a:r>
          </a:p>
          <a:p>
            <a:r>
              <a:rPr lang="en-US" altLang="zh-CN" smtClean="0"/>
              <a:t>4.</a:t>
            </a:r>
            <a:r>
              <a:rPr lang="zh-CN" altLang="zh-CN" smtClean="0"/>
              <a:t>国际技术贸易通常不改变技术所有权的归属</a:t>
            </a:r>
          </a:p>
          <a:p>
            <a:r>
              <a:rPr lang="en-US" altLang="zh-CN" smtClean="0"/>
              <a:t>5.</a:t>
            </a:r>
            <a:r>
              <a:rPr lang="zh-CN" altLang="zh-CN" smtClean="0"/>
              <a:t>国际技术贸易往往是一种合作与矛盾并存的长期行为</a:t>
            </a:r>
          </a:p>
          <a:p>
            <a:r>
              <a:rPr lang="en-US" altLang="zh-CN" smtClean="0"/>
              <a:t>6.</a:t>
            </a:r>
            <a:r>
              <a:rPr lang="zh-CN" altLang="zh-CN" smtClean="0"/>
              <a:t>国际技术贸易所涉及的法律问题较为复杂</a:t>
            </a:r>
          </a:p>
          <a:p>
            <a:pPr eaLnBrk="1" hangingPunct="1"/>
            <a:endParaRPr lang="zh-CN" altLang="en-US" smtClean="0"/>
          </a:p>
        </p:txBody>
      </p:sp>
    </p:spTree>
    <p:extLst>
      <p:ext uri="{BB962C8B-B14F-4D97-AF65-F5344CB8AC3E}">
        <p14:creationId xmlns:p14="http://schemas.microsoft.com/office/powerpoint/2010/main" val="857293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72035" name="内容占位符 2"/>
          <p:cNvSpPr>
            <a:spLocks noGrp="1"/>
          </p:cNvSpPr>
          <p:nvPr>
            <p:ph idx="1"/>
          </p:nvPr>
        </p:nvSpPr>
        <p:spPr>
          <a:xfrm>
            <a:off x="609600" y="1612900"/>
            <a:ext cx="10916992" cy="452120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二、国际技术贸易的标的和形式</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国际技术贸易的标的</a:t>
            </a:r>
          </a:p>
          <a:p>
            <a:r>
              <a:rPr lang="zh-CN" altLang="zh-CN" dirty="0" smtClean="0"/>
              <a:t>国际技术贸易的标的分为工业产权与非工业产权两类</a:t>
            </a:r>
            <a:r>
              <a:rPr lang="en-US" altLang="zh-CN" dirty="0" smtClean="0"/>
              <a:t>,</a:t>
            </a:r>
            <a:r>
              <a:rPr lang="zh-CN" altLang="zh-CN" dirty="0" smtClean="0"/>
              <a:t>工业产权包括专利</a:t>
            </a:r>
            <a:r>
              <a:rPr lang="en-US" altLang="zh-CN" dirty="0" smtClean="0"/>
              <a:t>,</a:t>
            </a:r>
            <a:r>
              <a:rPr lang="zh-CN" altLang="zh-CN" dirty="0" smtClean="0"/>
              <a:t>受版权法、计算机软件保护法保护的计算机软件</a:t>
            </a:r>
            <a:r>
              <a:rPr lang="en-US" altLang="zh-CN" dirty="0" smtClean="0"/>
              <a:t>,</a:t>
            </a:r>
            <a:r>
              <a:rPr lang="zh-CN" altLang="zh-CN" dirty="0" smtClean="0"/>
              <a:t>受专利法、著作权法保护的集成电路布图设计</a:t>
            </a:r>
            <a:r>
              <a:rPr lang="en-US" altLang="zh-CN" dirty="0" smtClean="0"/>
              <a:t>,</a:t>
            </a:r>
            <a:r>
              <a:rPr lang="zh-CN" altLang="zh-CN" dirty="0" smtClean="0"/>
              <a:t>及其相关的商标</a:t>
            </a:r>
            <a:r>
              <a:rPr lang="en-US" altLang="zh-CN" dirty="0" smtClean="0"/>
              <a:t>(</a:t>
            </a:r>
            <a:r>
              <a:rPr lang="zh-CN" altLang="zh-CN" dirty="0" smtClean="0"/>
              <a:t>非单独</a:t>
            </a:r>
            <a:r>
              <a:rPr lang="en-US" altLang="zh-CN" dirty="0" smtClean="0"/>
              <a:t>)</a:t>
            </a:r>
            <a:r>
              <a:rPr lang="zh-CN" altLang="zh-CN" dirty="0" smtClean="0"/>
              <a:t>转让和许可。非工业产权主要有专有技术、公开技术。具体地说</a:t>
            </a:r>
            <a:r>
              <a:rPr lang="en-US" altLang="zh-CN" dirty="0"/>
              <a:t>,</a:t>
            </a:r>
            <a:r>
              <a:rPr lang="zh-CN" altLang="zh-CN" dirty="0"/>
              <a:t>大致可分为以下五类</a:t>
            </a:r>
            <a:r>
              <a:rPr lang="en-US" altLang="zh-CN" dirty="0"/>
              <a:t>:</a:t>
            </a:r>
            <a:endParaRPr lang="zh-CN" altLang="zh-CN" dirty="0"/>
          </a:p>
          <a:p>
            <a:r>
              <a:rPr lang="en-US" altLang="zh-CN" dirty="0"/>
              <a:t>(1)</a:t>
            </a:r>
            <a:r>
              <a:rPr lang="zh-CN" altLang="zh-CN" dirty="0"/>
              <a:t>专利技术</a:t>
            </a:r>
          </a:p>
          <a:p>
            <a:r>
              <a:rPr lang="en-US" altLang="zh-CN" dirty="0"/>
              <a:t>(2)</a:t>
            </a:r>
            <a:r>
              <a:rPr lang="zh-CN" altLang="zh-CN" dirty="0"/>
              <a:t>专有技术</a:t>
            </a:r>
          </a:p>
          <a:p>
            <a:r>
              <a:rPr lang="en-US" altLang="zh-CN" dirty="0"/>
              <a:t>(3)</a:t>
            </a:r>
            <a:r>
              <a:rPr lang="zh-CN" altLang="zh-CN" dirty="0"/>
              <a:t>计算机软件</a:t>
            </a:r>
          </a:p>
          <a:p>
            <a:r>
              <a:rPr lang="en-US" altLang="zh-CN" dirty="0"/>
              <a:t>(4)</a:t>
            </a:r>
            <a:r>
              <a:rPr lang="zh-CN" altLang="zh-CN" dirty="0"/>
              <a:t>集成电路布图设计</a:t>
            </a:r>
          </a:p>
          <a:p>
            <a:r>
              <a:rPr lang="en-US" altLang="zh-CN" dirty="0"/>
              <a:t>(5)</a:t>
            </a:r>
            <a:r>
              <a:rPr lang="zh-CN" altLang="zh-CN" dirty="0"/>
              <a:t>公开技术知识和服务</a:t>
            </a:r>
          </a:p>
          <a:p>
            <a:pPr eaLnBrk="1" hangingPunct="1"/>
            <a:endParaRPr lang="zh-CN" altLang="en-US" dirty="0" smtClean="0"/>
          </a:p>
        </p:txBody>
      </p:sp>
    </p:spTree>
    <p:extLst>
      <p:ext uri="{BB962C8B-B14F-4D97-AF65-F5344CB8AC3E}">
        <p14:creationId xmlns:p14="http://schemas.microsoft.com/office/powerpoint/2010/main" val="2142987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73059" name="内容占位符 2"/>
          <p:cNvSpPr>
            <a:spLocks noGrp="1"/>
          </p:cNvSpPr>
          <p:nvPr>
            <p:ph idx="1"/>
          </p:nvPr>
        </p:nvSpPr>
        <p:spPr>
          <a:xfrm>
            <a:off x="773723" y="1712890"/>
            <a:ext cx="10972800" cy="4670449"/>
          </a:xfrm>
        </p:spPr>
        <p:txBody>
          <a:bodyPr/>
          <a:lstStyle/>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国际技术贸易的形式</a:t>
            </a:r>
          </a:p>
          <a:p>
            <a:r>
              <a:rPr lang="en-US" altLang="zh-CN" dirty="0" smtClean="0"/>
              <a:t>1.</a:t>
            </a:r>
            <a:r>
              <a:rPr lang="zh-CN" altLang="zh-CN" dirty="0" smtClean="0"/>
              <a:t>国际技术许可贸易</a:t>
            </a:r>
          </a:p>
          <a:p>
            <a:r>
              <a:rPr lang="en-US" altLang="zh-CN" dirty="0" smtClean="0"/>
              <a:t>2.</a:t>
            </a:r>
            <a:r>
              <a:rPr lang="zh-CN" altLang="zh-CN" dirty="0" smtClean="0"/>
              <a:t>国际技术转让贸易</a:t>
            </a:r>
          </a:p>
          <a:p>
            <a:r>
              <a:rPr lang="en-US" altLang="zh-CN" dirty="0" smtClean="0"/>
              <a:t>3.</a:t>
            </a:r>
            <a:r>
              <a:rPr lang="zh-CN" altLang="zh-CN" dirty="0" smtClean="0"/>
              <a:t>国际技术咨询与服务</a:t>
            </a:r>
          </a:p>
          <a:p>
            <a:r>
              <a:rPr lang="en-US" altLang="zh-CN" dirty="0" smtClean="0"/>
              <a:t>4.</a:t>
            </a:r>
            <a:r>
              <a:rPr lang="zh-CN" altLang="zh-CN" dirty="0" smtClean="0"/>
              <a:t>国际技术工程承包</a:t>
            </a:r>
          </a:p>
          <a:p>
            <a:r>
              <a:rPr lang="en-US" altLang="zh-CN" dirty="0" smtClean="0"/>
              <a:t>5.</a:t>
            </a:r>
            <a:r>
              <a:rPr lang="zh-CN" altLang="zh-CN" dirty="0" smtClean="0"/>
              <a:t>国际合作生产</a:t>
            </a:r>
          </a:p>
          <a:p>
            <a:r>
              <a:rPr lang="en-US" altLang="zh-CN" dirty="0" smtClean="0"/>
              <a:t>6.</a:t>
            </a:r>
            <a:r>
              <a:rPr lang="zh-CN" altLang="zh-CN" dirty="0" smtClean="0"/>
              <a:t>特许经营</a:t>
            </a:r>
          </a:p>
          <a:p>
            <a:r>
              <a:rPr lang="en-US" altLang="zh-CN" dirty="0" smtClean="0"/>
              <a:t>7.</a:t>
            </a:r>
            <a:r>
              <a:rPr lang="zh-CN" altLang="zh-CN" dirty="0" smtClean="0"/>
              <a:t>补偿贸易</a:t>
            </a:r>
          </a:p>
          <a:p>
            <a:r>
              <a:rPr lang="en-US" altLang="zh-CN" dirty="0" smtClean="0"/>
              <a:t>8.BOT,BOO</a:t>
            </a:r>
            <a:r>
              <a:rPr lang="zh-CN" altLang="zh-CN" dirty="0" smtClean="0"/>
              <a:t>和</a:t>
            </a:r>
            <a:r>
              <a:rPr lang="en-US" altLang="zh-CN" dirty="0" smtClean="0"/>
              <a:t>BOOT</a:t>
            </a:r>
            <a:endParaRPr lang="zh-CN" altLang="zh-CN" dirty="0" smtClean="0"/>
          </a:p>
          <a:p>
            <a:r>
              <a:rPr lang="en-US" altLang="zh-CN" dirty="0" smtClean="0"/>
              <a:t>9.</a:t>
            </a:r>
            <a:r>
              <a:rPr lang="zh-CN" altLang="zh-CN" dirty="0" smtClean="0"/>
              <a:t>直接投资</a:t>
            </a:r>
          </a:p>
          <a:p>
            <a:pPr eaLnBrk="1" hangingPunct="1"/>
            <a:endParaRPr lang="zh-CN" altLang="en-US" dirty="0" smtClean="0"/>
          </a:p>
        </p:txBody>
      </p:sp>
    </p:spTree>
    <p:extLst>
      <p:ext uri="{BB962C8B-B14F-4D97-AF65-F5344CB8AC3E}">
        <p14:creationId xmlns:p14="http://schemas.microsoft.com/office/powerpoint/2010/main" val="3348386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740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三、国际技术贸易的法律规范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国际条约</a:t>
            </a:r>
          </a:p>
          <a:p>
            <a:r>
              <a:rPr lang="en-US" altLang="zh-CN" smtClean="0"/>
              <a:t>1.</a:t>
            </a:r>
            <a:r>
              <a:rPr lang="zh-CN" altLang="zh-CN" smtClean="0"/>
              <a:t>《与贸易有关的知识产权协议》</a:t>
            </a:r>
            <a:r>
              <a:rPr lang="en-US" altLang="zh-CN" smtClean="0"/>
              <a:t>(TRIPS)</a:t>
            </a:r>
            <a:endParaRPr lang="zh-CN" altLang="zh-CN" smtClean="0"/>
          </a:p>
          <a:p>
            <a:r>
              <a:rPr lang="en-US" altLang="zh-CN" smtClean="0"/>
              <a:t>2.WIPO</a:t>
            </a:r>
            <a:r>
              <a:rPr lang="zh-CN" altLang="zh-CN" smtClean="0"/>
              <a:t>管理的国际公约</a:t>
            </a:r>
          </a:p>
          <a:p>
            <a:r>
              <a:rPr lang="en-US" altLang="zh-CN" smtClean="0"/>
              <a:t>3.</a:t>
            </a:r>
            <a:r>
              <a:rPr lang="zh-CN" altLang="zh-CN" smtClean="0"/>
              <a:t>欧盟区域性条约</a:t>
            </a:r>
          </a:p>
          <a:p>
            <a:r>
              <a:rPr lang="en-US" altLang="zh-CN" smtClean="0"/>
              <a:t>4.</a:t>
            </a:r>
            <a:r>
              <a:rPr lang="zh-CN" altLang="zh-CN" smtClean="0"/>
              <a:t>其他调整国际技术贸易的区域性条约</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国际技术贸易的国内立法</a:t>
            </a:r>
          </a:p>
          <a:p>
            <a:r>
              <a:rPr lang="zh-CN" altLang="zh-CN" smtClean="0"/>
              <a:t>调整国际技术贸易的国内法律规定主要有三类</a:t>
            </a:r>
            <a:r>
              <a:rPr lang="en-US" altLang="zh-CN" smtClean="0"/>
              <a:t>:</a:t>
            </a:r>
            <a:r>
              <a:rPr lang="zh-CN" altLang="zh-CN" smtClean="0"/>
              <a:t>一是保护工业产权和保护专有技术的法律</a:t>
            </a:r>
            <a:r>
              <a:rPr lang="en-US" altLang="zh-CN" smtClean="0"/>
              <a:t>;</a:t>
            </a:r>
            <a:r>
              <a:rPr lang="zh-CN" altLang="zh-CN" smtClean="0"/>
              <a:t>二是关于技术转让合同的法律</a:t>
            </a:r>
            <a:r>
              <a:rPr lang="en-US" altLang="zh-CN" smtClean="0"/>
              <a:t>;</a:t>
            </a:r>
            <a:r>
              <a:rPr lang="zh-CN" altLang="zh-CN" smtClean="0"/>
              <a:t>三是关于技术转让管制的法律。在国际技术贸易法律制度尚不完善的情况下</a:t>
            </a:r>
            <a:r>
              <a:rPr lang="en-US" altLang="zh-CN" smtClean="0"/>
              <a:t>,</a:t>
            </a:r>
            <a:r>
              <a:rPr lang="zh-CN" altLang="zh-CN" smtClean="0"/>
              <a:t>国内立法成为国际技术贸易的主要形式。</a:t>
            </a:r>
          </a:p>
          <a:p>
            <a:pPr eaLnBrk="1" hangingPunct="1"/>
            <a:endParaRPr lang="zh-CN" altLang="en-US" smtClean="0"/>
          </a:p>
        </p:txBody>
      </p:sp>
    </p:spTree>
    <p:extLst>
      <p:ext uri="{BB962C8B-B14F-4D97-AF65-F5344CB8AC3E}">
        <p14:creationId xmlns:p14="http://schemas.microsoft.com/office/powerpoint/2010/main" val="3525300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7510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四、我国技术进出口管理的法律规定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技术进出口原则</a:t>
            </a:r>
          </a:p>
          <a:p>
            <a:r>
              <a:rPr lang="en-US" altLang="zh-CN" smtClean="0"/>
              <a:t>1.</a:t>
            </a:r>
            <a:r>
              <a:rPr lang="zh-CN" altLang="zh-CN" smtClean="0"/>
              <a:t>有限制技术贸易自由化原则</a:t>
            </a:r>
          </a:p>
          <a:p>
            <a:r>
              <a:rPr lang="en-US" altLang="zh-CN" smtClean="0"/>
              <a:t>2.</a:t>
            </a:r>
            <a:r>
              <a:rPr lang="zh-CN" altLang="zh-CN" smtClean="0"/>
              <a:t>统一管理原则</a:t>
            </a:r>
          </a:p>
          <a:p>
            <a:r>
              <a:rPr lang="en-US" altLang="zh-CN" smtClean="0"/>
              <a:t>3.</a:t>
            </a:r>
            <a:r>
              <a:rPr lang="zh-CN" altLang="zh-CN" smtClean="0"/>
              <a:t>促进我国科技进步和对外经济技术合作的发展原则</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进出口技术的分类</a:t>
            </a:r>
          </a:p>
          <a:p>
            <a:r>
              <a:rPr lang="en-US" altLang="zh-CN" smtClean="0"/>
              <a:t>1.</a:t>
            </a:r>
            <a:r>
              <a:rPr lang="zh-CN" altLang="zh-CN" smtClean="0"/>
              <a:t>禁止进出口的技术</a:t>
            </a:r>
          </a:p>
          <a:p>
            <a:r>
              <a:rPr lang="en-US" altLang="zh-CN" smtClean="0"/>
              <a:t>2.</a:t>
            </a:r>
            <a:r>
              <a:rPr lang="zh-CN" altLang="zh-CN" smtClean="0"/>
              <a:t>限制进出口的技术</a:t>
            </a:r>
          </a:p>
          <a:p>
            <a:r>
              <a:rPr lang="en-US" altLang="zh-CN" smtClean="0"/>
              <a:t>3.</a:t>
            </a:r>
            <a:r>
              <a:rPr lang="zh-CN" altLang="zh-CN" smtClean="0"/>
              <a:t>自由进出口的技术</a:t>
            </a:r>
          </a:p>
          <a:p>
            <a:r>
              <a:rPr lang="en-US" altLang="zh-CN" smtClean="0"/>
              <a:t>4.</a:t>
            </a:r>
            <a:r>
              <a:rPr lang="zh-CN" altLang="zh-CN" smtClean="0"/>
              <a:t>外商投资企业进口的技术</a:t>
            </a:r>
          </a:p>
          <a:p>
            <a:pPr eaLnBrk="1" hangingPunct="1"/>
            <a:endParaRPr lang="zh-CN" altLang="en-US" smtClean="0"/>
          </a:p>
        </p:txBody>
      </p:sp>
    </p:spTree>
    <p:extLst>
      <p:ext uri="{BB962C8B-B14F-4D97-AF65-F5344CB8AC3E}">
        <p14:creationId xmlns:p14="http://schemas.microsoft.com/office/powerpoint/2010/main" val="401939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7613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让与人的法定义务</a:t>
            </a:r>
          </a:p>
          <a:p>
            <a:r>
              <a:rPr lang="zh-CN" altLang="zh-CN" smtClean="0"/>
              <a:t>让与人的积极义务主要有</a:t>
            </a:r>
            <a:r>
              <a:rPr lang="en-US" altLang="zh-CN" smtClean="0"/>
              <a:t>:</a:t>
            </a:r>
            <a:endParaRPr lang="zh-CN" altLang="zh-CN" smtClean="0"/>
          </a:p>
          <a:p>
            <a:r>
              <a:rPr lang="en-US" altLang="zh-CN" smtClean="0"/>
              <a:t>(1)</a:t>
            </a:r>
            <a:r>
              <a:rPr lang="zh-CN" altLang="zh-CN" smtClean="0"/>
              <a:t>权利担保。</a:t>
            </a:r>
          </a:p>
          <a:p>
            <a:r>
              <a:rPr lang="en-US" altLang="zh-CN" smtClean="0"/>
              <a:t>(2)</a:t>
            </a:r>
            <a:r>
              <a:rPr lang="zh-CN" altLang="zh-CN" smtClean="0"/>
              <a:t>技术担保。</a:t>
            </a:r>
          </a:p>
          <a:p>
            <a:r>
              <a:rPr lang="en-US" altLang="zh-CN" smtClean="0"/>
              <a:t>(3)</a:t>
            </a:r>
            <a:r>
              <a:rPr lang="zh-CN" altLang="zh-CN" smtClean="0"/>
              <a:t>保密义务。</a:t>
            </a:r>
          </a:p>
          <a:p>
            <a:r>
              <a:rPr lang="zh-CN" altLang="zh-CN" smtClean="0"/>
              <a:t>让与人的消极义务主要有</a:t>
            </a:r>
            <a:r>
              <a:rPr lang="en-US" altLang="zh-CN" smtClean="0"/>
              <a:t>:</a:t>
            </a:r>
            <a:endParaRPr lang="zh-CN" altLang="zh-CN" smtClean="0"/>
          </a:p>
          <a:p>
            <a:r>
              <a:rPr lang="zh-CN" altLang="zh-CN" smtClean="0"/>
              <a:t>让与人不得要求在技术进口合同中含有《技术进出口管理条例》规定的</a:t>
            </a:r>
            <a:r>
              <a:rPr lang="en-US" altLang="zh-CN" smtClean="0"/>
              <a:t>7</a:t>
            </a:r>
            <a:r>
              <a:rPr lang="zh-CN" altLang="zh-CN" smtClean="0"/>
              <a:t>项限制性贸易条款中的任何一项</a:t>
            </a:r>
            <a:r>
              <a:rPr lang="en-US" altLang="zh-CN" smtClean="0"/>
              <a:t>(</a:t>
            </a:r>
            <a:r>
              <a:rPr lang="zh-CN" altLang="zh-CN" smtClean="0"/>
              <a:t>详见本章第四节</a:t>
            </a:r>
            <a:r>
              <a:rPr lang="en-US" altLang="zh-CN" smtClean="0"/>
              <a:t>)</a:t>
            </a:r>
            <a:r>
              <a:rPr lang="zh-CN" altLang="zh-CN" smtClean="0"/>
              <a:t>。</a:t>
            </a:r>
          </a:p>
          <a:p>
            <a:r>
              <a:rPr lang="zh-CN" altLang="zh-CN" smtClean="0"/>
              <a:t>此外</a:t>
            </a:r>
            <a:r>
              <a:rPr lang="en-US" altLang="zh-CN" smtClean="0"/>
              <a:t>,</a:t>
            </a:r>
            <a:r>
              <a:rPr lang="zh-CN" altLang="zh-CN" smtClean="0"/>
              <a:t>《技术进出口管理条例》还明确规定</a:t>
            </a:r>
            <a:r>
              <a:rPr lang="en-US" altLang="zh-CN" smtClean="0"/>
              <a:t>:</a:t>
            </a:r>
            <a:r>
              <a:rPr lang="zh-CN" altLang="zh-CN" smtClean="0"/>
              <a:t>在技术进口合同有效期内</a:t>
            </a:r>
            <a:r>
              <a:rPr lang="en-US" altLang="zh-CN" smtClean="0"/>
              <a:t>,</a:t>
            </a:r>
            <a:r>
              <a:rPr lang="zh-CN" altLang="zh-CN" smtClean="0"/>
              <a:t>改进技术的成果属于改进方。技术进口合同期满后</a:t>
            </a:r>
            <a:r>
              <a:rPr lang="en-US" altLang="zh-CN" smtClean="0"/>
              <a:t>,</a:t>
            </a:r>
            <a:r>
              <a:rPr lang="zh-CN" altLang="zh-CN" smtClean="0"/>
              <a:t>技术让与人和受让人可以依照公平合理的原则</a:t>
            </a:r>
            <a:r>
              <a:rPr lang="en-US" altLang="zh-CN" smtClean="0"/>
              <a:t>,</a:t>
            </a:r>
            <a:r>
              <a:rPr lang="zh-CN" altLang="zh-CN" smtClean="0"/>
              <a:t>就技术的继续使用进行协商。</a:t>
            </a:r>
          </a:p>
          <a:p>
            <a:pPr eaLnBrk="1" hangingPunct="1"/>
            <a:endParaRPr lang="zh-CN" altLang="en-US" b="1" smtClean="0"/>
          </a:p>
        </p:txBody>
      </p:sp>
    </p:spTree>
    <p:extLst>
      <p:ext uri="{BB962C8B-B14F-4D97-AF65-F5344CB8AC3E}">
        <p14:creationId xmlns:p14="http://schemas.microsoft.com/office/powerpoint/2010/main" val="287904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国际技术许可合同</a:t>
            </a:r>
            <a:endParaRPr lang="zh-CN" altLang="en-US" smtClean="0">
              <a:ea typeface="方正书宋_GBK"/>
              <a:cs typeface="Times New Roman" panose="02020603050405020304" pitchFamily="18" charset="0"/>
            </a:endParaRPr>
          </a:p>
        </p:txBody>
      </p:sp>
      <p:sp>
        <p:nvSpPr>
          <p:cNvPr id="17715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一、国际技术许可合同的概念和种类</a:t>
            </a:r>
          </a:p>
          <a:p>
            <a:r>
              <a:rPr lang="zh-CN" altLang="zh-CN" smtClean="0"/>
              <a:t>所谓“国际技术许可合同”</a:t>
            </a:r>
            <a:r>
              <a:rPr lang="en-US" altLang="zh-CN" smtClean="0"/>
              <a:t>,</a:t>
            </a:r>
            <a:r>
              <a:rPr lang="zh-CN" altLang="zh-CN" smtClean="0"/>
              <a:t>又称许可协议</a:t>
            </a:r>
            <a:r>
              <a:rPr lang="en-US" altLang="zh-CN" smtClean="0"/>
              <a:t>,</a:t>
            </a:r>
            <a:r>
              <a:rPr lang="zh-CN" altLang="zh-CN" smtClean="0"/>
              <a:t>是指许可方同意跨国境的被许可方在合同规定的范围和期限内使用许可方的技术</a:t>
            </a:r>
            <a:r>
              <a:rPr lang="en-US" altLang="zh-CN" smtClean="0"/>
              <a:t>,</a:t>
            </a:r>
            <a:r>
              <a:rPr lang="zh-CN" altLang="zh-CN" smtClean="0"/>
              <a:t>而由被许可方支付一定报酬的民商事合同。合同的标的是专利、专有技术等无形财产的使用权。国际技术合同根据不同的标准可进行不同的划分。</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根据合同的标的不同划分</a:t>
            </a:r>
          </a:p>
          <a:p>
            <a:r>
              <a:rPr lang="en-US" altLang="zh-CN" smtClean="0"/>
              <a:t>1.</a:t>
            </a:r>
            <a:r>
              <a:rPr lang="zh-CN" altLang="zh-CN" smtClean="0"/>
              <a:t>专利许可合同</a:t>
            </a:r>
          </a:p>
          <a:p>
            <a:r>
              <a:rPr lang="en-US" altLang="zh-CN" smtClean="0"/>
              <a:t>2.</a:t>
            </a:r>
            <a:r>
              <a:rPr lang="zh-CN" altLang="zh-CN" smtClean="0"/>
              <a:t>专有技术许可合同</a:t>
            </a:r>
          </a:p>
          <a:p>
            <a:r>
              <a:rPr lang="en-US" altLang="zh-CN" smtClean="0"/>
              <a:t>3.</a:t>
            </a:r>
            <a:r>
              <a:rPr lang="zh-CN" altLang="zh-CN" smtClean="0"/>
              <a:t>混合许可合同</a:t>
            </a:r>
          </a:p>
        </p:txBody>
      </p:sp>
    </p:spTree>
    <p:extLst>
      <p:ext uri="{BB962C8B-B14F-4D97-AF65-F5344CB8AC3E}">
        <p14:creationId xmlns:p14="http://schemas.microsoft.com/office/powerpoint/2010/main" val="17262807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2502</Words>
  <Application>Microsoft Office PowerPoint</Application>
  <PresentationFormat>宽屏</PresentationFormat>
  <Paragraphs>180</Paragraphs>
  <Slides>23</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第一节　概述</vt:lpstr>
      <vt:lpstr>第一节　概述</vt:lpstr>
      <vt:lpstr>第一节　概述</vt:lpstr>
      <vt:lpstr>第二节　国际技术许可合同</vt:lpstr>
      <vt:lpstr>第二节　国际技术许可合同</vt:lpstr>
      <vt:lpstr>第二节　国际技术许可合同</vt:lpstr>
      <vt:lpstr>第三节　其他国际技术贸易合同</vt:lpstr>
      <vt:lpstr>第三节　其他国际技术贸易合同</vt:lpstr>
      <vt:lpstr>第三节　其他国际技术贸易合同</vt:lpstr>
      <vt:lpstr>第三节　其他国际技术贸易合同</vt:lpstr>
      <vt:lpstr>第四节　国际技术贸易合同中的限制性条款及其法律规定</vt:lpstr>
      <vt:lpstr>第四节　国际技术贸易合同中的限制性条款及其法律规定</vt:lpstr>
      <vt:lpstr>第四节　国际技术贸易合同中的限制性条款及其法律规定</vt:lpstr>
      <vt:lpstr>第五节　与国际技术贸易相关的国际立法</vt:lpstr>
      <vt:lpstr>第五节　与国际技术贸易相关的国际立法</vt:lpstr>
      <vt:lpstr>第五节　与国际技术贸易相关的国际立法</vt:lpstr>
      <vt:lpstr>第五节　与国际技术贸易相关的国际立法</vt:lpstr>
      <vt:lpstr>第五节　与国际技术贸易相关的国际立法</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3</cp:revision>
  <dcterms:created xsi:type="dcterms:W3CDTF">2021-01-19T07:58:39Z</dcterms:created>
  <dcterms:modified xsi:type="dcterms:W3CDTF">2021-01-19T08:12:49Z</dcterms:modified>
</cp:coreProperties>
</file>