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06" r:id="rId1"/>
    <p:sldMasterId id="2147483718" r:id="rId2"/>
  </p:sldMasterIdLst>
  <p:notesMasterIdLst>
    <p:notesMasterId r:id="rId30"/>
  </p:notesMasterIdLst>
  <p:sldIdLst>
    <p:sldId id="1428" r:id="rId3"/>
    <p:sldId id="1379" r:id="rId4"/>
    <p:sldId id="1429" r:id="rId5"/>
    <p:sldId id="1431" r:id="rId6"/>
    <p:sldId id="1430" r:id="rId7"/>
    <p:sldId id="1432" r:id="rId8"/>
    <p:sldId id="1433" r:id="rId9"/>
    <p:sldId id="1434" r:id="rId10"/>
    <p:sldId id="1435" r:id="rId11"/>
    <p:sldId id="1436" r:id="rId12"/>
    <p:sldId id="1437" r:id="rId13"/>
    <p:sldId id="1438" r:id="rId14"/>
    <p:sldId id="1439" r:id="rId15"/>
    <p:sldId id="1440" r:id="rId16"/>
    <p:sldId id="1441" r:id="rId17"/>
    <p:sldId id="1442" r:id="rId18"/>
    <p:sldId id="1443" r:id="rId19"/>
    <p:sldId id="1444" r:id="rId20"/>
    <p:sldId id="1445" r:id="rId21"/>
    <p:sldId id="1446" r:id="rId22"/>
    <p:sldId id="1447" r:id="rId23"/>
    <p:sldId id="1448" r:id="rId24"/>
    <p:sldId id="1449" r:id="rId25"/>
    <p:sldId id="1450" r:id="rId26"/>
    <p:sldId id="1451" r:id="rId27"/>
    <p:sldId id="1452" r:id="rId28"/>
    <p:sldId id="1368" r:id="rId29"/>
  </p:sldIdLst>
  <p:sldSz cx="9144000" cy="5143500" type="screen16x9"/>
  <p:notesSz cx="7104063" cy="10234613"/>
  <p:custDataLst>
    <p:tags r:id="rId31"/>
  </p:custDataLst>
  <p:defaultText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4CA1"/>
    <a:srgbClr val="AB97DD"/>
    <a:srgbClr val="5BB9FF"/>
    <a:srgbClr val="0081E2"/>
    <a:srgbClr val="159BFF"/>
    <a:srgbClr val="0594FF"/>
    <a:srgbClr val="AD8684"/>
    <a:srgbClr val="F45E62"/>
    <a:srgbClr val="C66951"/>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56" autoAdjust="0"/>
    <p:restoredTop sz="99419" autoAdjust="0"/>
  </p:normalViewPr>
  <p:slideViewPr>
    <p:cSldViewPr snapToGrid="0">
      <p:cViewPr varScale="1">
        <p:scale>
          <a:sx n="85" d="100"/>
          <a:sy n="85" d="100"/>
        </p:scale>
        <p:origin x="-876" y="-84"/>
      </p:cViewPr>
      <p:guideLst>
        <p:guide orient="horz" pos="2981"/>
        <p:guide orient="horz" pos="708"/>
        <p:guide pos="2883"/>
        <p:guide pos="5602"/>
      </p:guideLst>
    </p:cSldViewPr>
  </p:slideViewPr>
  <p:notesTextViewPr>
    <p:cViewPr>
      <p:scale>
        <a:sx n="1" d="1"/>
        <a:sy n="1" d="1"/>
      </p:scale>
      <p:origin x="0" y="0"/>
    </p:cViewPr>
  </p:notesTextViewPr>
  <p:sorterViewPr>
    <p:cViewPr>
      <p:scale>
        <a:sx n="100" d="100"/>
        <a:sy n="100" d="100"/>
      </p:scale>
      <p:origin x="0" y="310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2018/8/23</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416605213"/>
      </p:ext>
    </p:extLst>
  </p:cSld>
  <p:clrMap bg1="lt1" tx1="dk1" bg2="lt2" tx2="dk2" accent1="accent1" accent2="accent2" accent3="accent3" accent4="accent4" accent5="accent5" accent6="accent6" hlink="hlink" folHlink="folHlink"/>
  <p:notesStyle>
    <a:lvl1pPr marL="0" algn="l" defTabSz="685703" rtl="0" eaLnBrk="1" latinLnBrk="0" hangingPunct="1">
      <a:defRPr sz="900" kern="1200">
        <a:solidFill>
          <a:schemeClr val="tx1"/>
        </a:solidFill>
        <a:latin typeface="+mn-lt"/>
        <a:ea typeface="+mn-ea"/>
        <a:cs typeface="+mn-cs"/>
      </a:defRPr>
    </a:lvl1pPr>
    <a:lvl2pPr marL="342851" algn="l" defTabSz="685703" rtl="0" eaLnBrk="1" latinLnBrk="0" hangingPunct="1">
      <a:defRPr sz="900" kern="1200">
        <a:solidFill>
          <a:schemeClr val="tx1"/>
        </a:solidFill>
        <a:latin typeface="+mn-lt"/>
        <a:ea typeface="+mn-ea"/>
        <a:cs typeface="+mn-cs"/>
      </a:defRPr>
    </a:lvl2pPr>
    <a:lvl3pPr marL="685703" algn="l" defTabSz="685703" rtl="0" eaLnBrk="1" latinLnBrk="0" hangingPunct="1">
      <a:defRPr sz="900" kern="1200">
        <a:solidFill>
          <a:schemeClr val="tx1"/>
        </a:solidFill>
        <a:latin typeface="+mn-lt"/>
        <a:ea typeface="+mn-ea"/>
        <a:cs typeface="+mn-cs"/>
      </a:defRPr>
    </a:lvl3pPr>
    <a:lvl4pPr marL="1028555" algn="l" defTabSz="685703" rtl="0" eaLnBrk="1" latinLnBrk="0" hangingPunct="1">
      <a:defRPr sz="900" kern="1200">
        <a:solidFill>
          <a:schemeClr val="tx1"/>
        </a:solidFill>
        <a:latin typeface="+mn-lt"/>
        <a:ea typeface="+mn-ea"/>
        <a:cs typeface="+mn-cs"/>
      </a:defRPr>
    </a:lvl4pPr>
    <a:lvl5pPr marL="1371405" algn="l" defTabSz="685703" rtl="0" eaLnBrk="1" latinLnBrk="0" hangingPunct="1">
      <a:defRPr sz="900" kern="1200">
        <a:solidFill>
          <a:schemeClr val="tx1"/>
        </a:solidFill>
        <a:latin typeface="+mn-lt"/>
        <a:ea typeface="+mn-ea"/>
        <a:cs typeface="+mn-cs"/>
      </a:defRPr>
    </a:lvl5pPr>
    <a:lvl6pPr marL="1714256" algn="l" defTabSz="685703" rtl="0" eaLnBrk="1" latinLnBrk="0" hangingPunct="1">
      <a:defRPr sz="900" kern="1200">
        <a:solidFill>
          <a:schemeClr val="tx1"/>
        </a:solidFill>
        <a:latin typeface="+mn-lt"/>
        <a:ea typeface="+mn-ea"/>
        <a:cs typeface="+mn-cs"/>
      </a:defRPr>
    </a:lvl6pPr>
    <a:lvl7pPr marL="2057108" algn="l" defTabSz="685703" rtl="0" eaLnBrk="1" latinLnBrk="0" hangingPunct="1">
      <a:defRPr sz="900" kern="1200">
        <a:solidFill>
          <a:schemeClr val="tx1"/>
        </a:solidFill>
        <a:latin typeface="+mn-lt"/>
        <a:ea typeface="+mn-ea"/>
        <a:cs typeface="+mn-cs"/>
      </a:defRPr>
    </a:lvl7pPr>
    <a:lvl8pPr marL="2399959" algn="l" defTabSz="685703" rtl="0" eaLnBrk="1" latinLnBrk="0" hangingPunct="1">
      <a:defRPr sz="900" kern="1200">
        <a:solidFill>
          <a:schemeClr val="tx1"/>
        </a:solidFill>
        <a:latin typeface="+mn-lt"/>
        <a:ea typeface="+mn-ea"/>
        <a:cs typeface="+mn-cs"/>
      </a:defRPr>
    </a:lvl8pPr>
    <a:lvl9pPr marL="2742809" algn="l" defTabSz="685703"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481013" y="1279525"/>
            <a:ext cx="6140450" cy="3454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模板来自于 </a:t>
            </a:r>
            <a:r>
              <a:rPr lang="en-US" altLang="zh-CN" smtClean="0"/>
              <a:t>http://docer.wps.cn</a:t>
            </a: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804986" indent="-309610">
              <a:defRPr>
                <a:solidFill>
                  <a:schemeClr val="tx1"/>
                </a:solidFill>
                <a:latin typeface="Arial Narrow" pitchFamily="34" charset="0"/>
                <a:ea typeface="微软雅黑" pitchFamily="34" charset="-122"/>
              </a:defRPr>
            </a:lvl2pPr>
            <a:lvl3pPr marL="1238441" indent="-247688">
              <a:defRPr>
                <a:solidFill>
                  <a:schemeClr val="tx1"/>
                </a:solidFill>
                <a:latin typeface="Arial Narrow" pitchFamily="34" charset="0"/>
                <a:ea typeface="微软雅黑" pitchFamily="34" charset="-122"/>
              </a:defRPr>
            </a:lvl3pPr>
            <a:lvl4pPr marL="1733817" indent="-247688">
              <a:defRPr>
                <a:solidFill>
                  <a:schemeClr val="tx1"/>
                </a:solidFill>
                <a:latin typeface="Arial Narrow" pitchFamily="34" charset="0"/>
                <a:ea typeface="微软雅黑" pitchFamily="34" charset="-122"/>
              </a:defRPr>
            </a:lvl4pPr>
            <a:lvl5pPr marL="2229193" indent="-247688">
              <a:defRPr>
                <a:solidFill>
                  <a:schemeClr val="tx1"/>
                </a:solidFill>
                <a:latin typeface="Arial Narrow" pitchFamily="34" charset="0"/>
                <a:ea typeface="微软雅黑" pitchFamily="34" charset="-122"/>
              </a:defRPr>
            </a:lvl5pPr>
            <a:lvl6pPr marL="2724569" indent="-247688" eaLnBrk="0" fontAlgn="base" hangingPunct="0">
              <a:spcBef>
                <a:spcPct val="0"/>
              </a:spcBef>
              <a:spcAft>
                <a:spcPct val="0"/>
              </a:spcAft>
              <a:defRPr>
                <a:solidFill>
                  <a:schemeClr val="tx1"/>
                </a:solidFill>
                <a:latin typeface="Arial Narrow" pitchFamily="34" charset="0"/>
                <a:ea typeface="微软雅黑" pitchFamily="34" charset="-122"/>
              </a:defRPr>
            </a:lvl6pPr>
            <a:lvl7pPr marL="3219945" indent="-247688" eaLnBrk="0" fontAlgn="base" hangingPunct="0">
              <a:spcBef>
                <a:spcPct val="0"/>
              </a:spcBef>
              <a:spcAft>
                <a:spcPct val="0"/>
              </a:spcAft>
              <a:defRPr>
                <a:solidFill>
                  <a:schemeClr val="tx1"/>
                </a:solidFill>
                <a:latin typeface="Arial Narrow" pitchFamily="34" charset="0"/>
                <a:ea typeface="微软雅黑" pitchFamily="34" charset="-122"/>
              </a:defRPr>
            </a:lvl7pPr>
            <a:lvl8pPr marL="3715322" indent="-247688" eaLnBrk="0" fontAlgn="base" hangingPunct="0">
              <a:spcBef>
                <a:spcPct val="0"/>
              </a:spcBef>
              <a:spcAft>
                <a:spcPct val="0"/>
              </a:spcAft>
              <a:defRPr>
                <a:solidFill>
                  <a:schemeClr val="tx1"/>
                </a:solidFill>
                <a:latin typeface="Arial Narrow" pitchFamily="34" charset="0"/>
                <a:ea typeface="微软雅黑" pitchFamily="34" charset="-122"/>
              </a:defRPr>
            </a:lvl8pPr>
            <a:lvl9pPr marL="4210698" indent="-247688"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C6D8A45C-C72D-4672-9BA5-0359BDE4593E}" type="slidenum">
              <a:rPr lang="zh-CN" altLang="en-US">
                <a:solidFill>
                  <a:prstClr val="black"/>
                </a:solidFill>
                <a:latin typeface="Calibri" pitchFamily="34" charset="0"/>
                <a:ea typeface="宋体" charset="-122"/>
              </a:rPr>
              <a:pPr/>
              <a:t>27</a:t>
            </a:fld>
            <a:endParaRPr lang="zh-CN" altLang="en-US">
              <a:solidFill>
                <a:prstClr val="black"/>
              </a:solidFill>
              <a:latin typeface="Calibri" pitchFamily="34" charset="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1" y="1597823"/>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851" indent="0" algn="ctr">
              <a:buNone/>
              <a:defRPr>
                <a:solidFill>
                  <a:schemeClr val="tx1">
                    <a:tint val="75000"/>
                  </a:schemeClr>
                </a:solidFill>
              </a:defRPr>
            </a:lvl2pPr>
            <a:lvl3pPr marL="685703" indent="0" algn="ctr">
              <a:buNone/>
              <a:defRPr>
                <a:solidFill>
                  <a:schemeClr val="tx1">
                    <a:tint val="75000"/>
                  </a:schemeClr>
                </a:solidFill>
              </a:defRPr>
            </a:lvl3pPr>
            <a:lvl4pPr marL="1028555" indent="0" algn="ctr">
              <a:buNone/>
              <a:defRPr>
                <a:solidFill>
                  <a:schemeClr val="tx1">
                    <a:tint val="75000"/>
                  </a:schemeClr>
                </a:solidFill>
              </a:defRPr>
            </a:lvl4pPr>
            <a:lvl5pPr marL="1371405" indent="0" algn="ctr">
              <a:buNone/>
              <a:defRPr>
                <a:solidFill>
                  <a:schemeClr val="tx1">
                    <a:tint val="75000"/>
                  </a:schemeClr>
                </a:solidFill>
              </a:defRPr>
            </a:lvl5pPr>
            <a:lvl6pPr marL="1714256" indent="0" algn="ctr">
              <a:buNone/>
              <a:defRPr>
                <a:solidFill>
                  <a:schemeClr val="tx1">
                    <a:tint val="75000"/>
                  </a:schemeClr>
                </a:solidFill>
              </a:defRPr>
            </a:lvl6pPr>
            <a:lvl7pPr marL="2057108" indent="0" algn="ctr">
              <a:buNone/>
              <a:defRPr>
                <a:solidFill>
                  <a:schemeClr val="tx1">
                    <a:tint val="75000"/>
                  </a:schemeClr>
                </a:solidFill>
              </a:defRPr>
            </a:lvl7pPr>
            <a:lvl8pPr marL="2399959" indent="0" algn="ctr">
              <a:buNone/>
              <a:defRPr>
                <a:solidFill>
                  <a:schemeClr val="tx1">
                    <a:tint val="75000"/>
                  </a:schemeClr>
                </a:solidFill>
              </a:defRPr>
            </a:lvl8pPr>
            <a:lvl9pPr marL="2742809"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294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9284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05982"/>
            <a:ext cx="27432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05982"/>
            <a:ext cx="80772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13531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1" y="841772"/>
            <a:ext cx="6858000" cy="1790700"/>
          </a:xfrm>
        </p:spPr>
        <p:txBody>
          <a:bodyPr anchor="b"/>
          <a:lstStyle>
            <a:lvl1pPr algn="ctr">
              <a:defRPr sz="4500">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143001" y="2701528"/>
            <a:ext cx="6858000" cy="1241822"/>
          </a:xfrm>
        </p:spPr>
        <p:txBody>
          <a:bodyPr/>
          <a:lstStyle>
            <a:lvl1pPr marL="0" indent="0" algn="ctr">
              <a:buNone/>
              <a:defRPr sz="1800">
                <a:latin typeface="微软雅黑" pitchFamily="34" charset="-122"/>
                <a:ea typeface="微软雅黑" pitchFamily="34" charset="-122"/>
              </a:defRPr>
            </a:lvl1pPr>
            <a:lvl2pPr marL="342851" indent="0" algn="ctr">
              <a:buNone/>
              <a:defRPr sz="1500"/>
            </a:lvl2pPr>
            <a:lvl3pPr marL="685703" indent="0" algn="ctr">
              <a:buNone/>
              <a:defRPr sz="1400"/>
            </a:lvl3pPr>
            <a:lvl4pPr marL="1028555" indent="0" algn="ctr">
              <a:buNone/>
              <a:defRPr sz="1200"/>
            </a:lvl4pPr>
            <a:lvl5pPr marL="1371405" indent="0" algn="ctr">
              <a:buNone/>
              <a:defRPr sz="1200"/>
            </a:lvl5pPr>
            <a:lvl6pPr marL="1714256" indent="0" algn="ctr">
              <a:buNone/>
              <a:defRPr sz="1200"/>
            </a:lvl6pPr>
            <a:lvl7pPr marL="2057108" indent="0" algn="ctr">
              <a:buNone/>
              <a:defRPr sz="1200"/>
            </a:lvl7pPr>
            <a:lvl8pPr marL="2399959" indent="0" algn="ctr">
              <a:buNone/>
              <a:defRPr sz="1200"/>
            </a:lvl8pPr>
            <a:lvl9pPr marL="2742809"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776908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776783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9" y="1282306"/>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9" y="3442099"/>
            <a:ext cx="7886700" cy="1125140"/>
          </a:xfrm>
        </p:spPr>
        <p:txBody>
          <a:bodyPr/>
          <a:lstStyle>
            <a:lvl1pPr marL="0" indent="0">
              <a:buNone/>
              <a:defRPr sz="1800">
                <a:solidFill>
                  <a:schemeClr val="tx1">
                    <a:tint val="75000"/>
                  </a:schemeClr>
                </a:solidFill>
              </a:defRPr>
            </a:lvl1pPr>
            <a:lvl2pPr marL="342851" indent="0">
              <a:buNone/>
              <a:defRPr sz="1500">
                <a:solidFill>
                  <a:schemeClr val="tx1">
                    <a:tint val="75000"/>
                  </a:schemeClr>
                </a:solidFill>
              </a:defRPr>
            </a:lvl2pPr>
            <a:lvl3pPr marL="685703" indent="0">
              <a:buNone/>
              <a:defRPr sz="1400">
                <a:solidFill>
                  <a:schemeClr val="tx1">
                    <a:tint val="75000"/>
                  </a:schemeClr>
                </a:solidFill>
              </a:defRPr>
            </a:lvl3pPr>
            <a:lvl4pPr marL="1028555" indent="0">
              <a:buNone/>
              <a:defRPr sz="1200">
                <a:solidFill>
                  <a:schemeClr val="tx1">
                    <a:tint val="75000"/>
                  </a:schemeClr>
                </a:solidFill>
              </a:defRPr>
            </a:lvl4pPr>
            <a:lvl5pPr marL="1371405" indent="0">
              <a:buNone/>
              <a:defRPr sz="1200">
                <a:solidFill>
                  <a:schemeClr val="tx1">
                    <a:tint val="75000"/>
                  </a:schemeClr>
                </a:solidFill>
              </a:defRPr>
            </a:lvl5pPr>
            <a:lvl6pPr marL="1714256" indent="0">
              <a:buNone/>
              <a:defRPr sz="1200">
                <a:solidFill>
                  <a:schemeClr val="tx1">
                    <a:tint val="75000"/>
                  </a:schemeClr>
                </a:solidFill>
              </a:defRPr>
            </a:lvl6pPr>
            <a:lvl7pPr marL="2057108" indent="0">
              <a:buNone/>
              <a:defRPr sz="1200">
                <a:solidFill>
                  <a:schemeClr val="tx1">
                    <a:tint val="75000"/>
                  </a:schemeClr>
                </a:solidFill>
              </a:defRPr>
            </a:lvl7pPr>
            <a:lvl8pPr marL="2399959" indent="0">
              <a:buNone/>
              <a:defRPr sz="1200">
                <a:solidFill>
                  <a:schemeClr val="tx1">
                    <a:tint val="75000"/>
                  </a:schemeClr>
                </a:solidFill>
              </a:defRPr>
            </a:lvl8pPr>
            <a:lvl9pPr marL="2742809"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875403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1"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0679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2" y="1333829"/>
            <a:ext cx="3655181"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4" name="内容占位符 3"/>
          <p:cNvSpPr>
            <a:spLocks noGrp="1"/>
          </p:cNvSpPr>
          <p:nvPr>
            <p:ph sz="half" idx="2"/>
          </p:nvPr>
        </p:nvSpPr>
        <p:spPr>
          <a:xfrm>
            <a:off x="890082" y="1999036"/>
            <a:ext cx="3655181"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5" y="1333829"/>
            <a:ext cx="3673182"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6" name="内容占位符 5"/>
          <p:cNvSpPr>
            <a:spLocks noGrp="1"/>
          </p:cNvSpPr>
          <p:nvPr>
            <p:ph sz="quarter" idx="4"/>
          </p:nvPr>
        </p:nvSpPr>
        <p:spPr>
          <a:xfrm>
            <a:off x="4692705" y="1999036"/>
            <a:ext cx="3673182"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385204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1340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495190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1"/>
            <a:ext cx="3124012"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629841" y="1543052"/>
            <a:ext cx="3124012" cy="2858691"/>
          </a:xfrm>
        </p:spPr>
        <p:txBody>
          <a:bodyPr/>
          <a:lstStyle>
            <a:lvl1pPr marL="0" indent="0">
              <a:buNone/>
              <a:defRPr sz="1500"/>
            </a:lvl1pPr>
            <a:lvl2pPr marL="342851" indent="0">
              <a:buNone/>
              <a:defRPr sz="1400"/>
            </a:lvl2pPr>
            <a:lvl3pPr marL="685703" indent="0">
              <a:buNone/>
              <a:defRPr sz="1200"/>
            </a:lvl3pPr>
            <a:lvl4pPr marL="1028555" indent="0">
              <a:buNone/>
              <a:defRPr sz="1100"/>
            </a:lvl4pPr>
            <a:lvl5pPr marL="1371405" indent="0">
              <a:buNone/>
              <a:defRPr sz="1100"/>
            </a:lvl5pPr>
            <a:lvl6pPr marL="1714256" indent="0">
              <a:buNone/>
              <a:defRPr sz="1100"/>
            </a:lvl6pPr>
            <a:lvl7pPr marL="2057108" indent="0">
              <a:buNone/>
              <a:defRPr sz="1100"/>
            </a:lvl7pPr>
            <a:lvl8pPr marL="2399959" indent="0">
              <a:buNone/>
              <a:defRPr sz="1100"/>
            </a:lvl8pPr>
            <a:lvl9pPr marL="2742809"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9200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90653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6"/>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3846"/>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08537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1" y="273846"/>
            <a:ext cx="7886700" cy="43588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0756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9"/>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851" indent="0">
              <a:buNone/>
              <a:defRPr sz="1400">
                <a:solidFill>
                  <a:schemeClr val="tx1">
                    <a:tint val="75000"/>
                  </a:schemeClr>
                </a:solidFill>
              </a:defRPr>
            </a:lvl2pPr>
            <a:lvl3pPr marL="685703" indent="0">
              <a:buNone/>
              <a:defRPr sz="1200">
                <a:solidFill>
                  <a:schemeClr val="tx1">
                    <a:tint val="75000"/>
                  </a:schemeClr>
                </a:solidFill>
              </a:defRPr>
            </a:lvl3pPr>
            <a:lvl4pPr marL="1028555" indent="0">
              <a:buNone/>
              <a:defRPr sz="1100">
                <a:solidFill>
                  <a:schemeClr val="tx1">
                    <a:tint val="75000"/>
                  </a:schemeClr>
                </a:solidFill>
              </a:defRPr>
            </a:lvl4pPr>
            <a:lvl5pPr marL="1371405" indent="0">
              <a:buNone/>
              <a:defRPr sz="1100">
                <a:solidFill>
                  <a:schemeClr val="tx1">
                    <a:tint val="75000"/>
                  </a:schemeClr>
                </a:solidFill>
              </a:defRPr>
            </a:lvl5pPr>
            <a:lvl6pPr marL="1714256" indent="0">
              <a:buNone/>
              <a:defRPr sz="1100">
                <a:solidFill>
                  <a:schemeClr val="tx1">
                    <a:tint val="75000"/>
                  </a:schemeClr>
                </a:solidFill>
              </a:defRPr>
            </a:lvl6pPr>
            <a:lvl7pPr marL="2057108" indent="0">
              <a:buNone/>
              <a:defRPr sz="1100">
                <a:solidFill>
                  <a:schemeClr val="tx1">
                    <a:tint val="75000"/>
                  </a:schemeClr>
                </a:solidFill>
              </a:defRPr>
            </a:lvl7pPr>
            <a:lvl8pPr marL="2399959" indent="0">
              <a:buNone/>
              <a:defRPr sz="1100">
                <a:solidFill>
                  <a:schemeClr val="tx1">
                    <a:tint val="75000"/>
                  </a:schemeClr>
                </a:solidFill>
              </a:defRPr>
            </a:lvl8pPr>
            <a:lvl9pPr marL="2742809"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0714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0924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2" y="1151337"/>
            <a:ext cx="4040188"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2"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9" y="1151337"/>
            <a:ext cx="4041775"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9"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37759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3160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7561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4"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2"/>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4" y="1076330"/>
            <a:ext cx="3008313" cy="351829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6931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1792288" y="4025505"/>
            <a:ext cx="5486400" cy="60364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5828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image" Target="../media/image1.jp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4"/>
            <a:ext cx="8229600" cy="3394472"/>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6"/>
            <a:ext cx="21336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6"/>
            <a:ext cx="28956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1" y="4767266"/>
            <a:ext cx="21336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5455108"/>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defTabSz="685703" rtl="0" eaLnBrk="1" latinLnBrk="0" hangingPunct="1">
        <a:spcBef>
          <a:spcPct val="0"/>
        </a:spcBef>
        <a:buNone/>
        <a:defRPr sz="3300" kern="1200">
          <a:solidFill>
            <a:schemeClr val="tx1"/>
          </a:solidFill>
          <a:latin typeface="+mj-lt"/>
          <a:ea typeface="+mj-ea"/>
          <a:cs typeface="+mj-cs"/>
        </a:defRPr>
      </a:lvl1pPr>
    </p:titleStyle>
    <p:bodyStyle>
      <a:lvl1pPr marL="257138" indent="-257138" algn="l" defTabSz="685703"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134" indent="-214283" algn="l" defTabSz="685703"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128" indent="-171426" algn="l" defTabSz="685703"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199979"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2830"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682"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53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38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236"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1" y="273844"/>
            <a:ext cx="7886700" cy="994172"/>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1" y="1369219"/>
            <a:ext cx="7886700" cy="3263504"/>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3"/>
          </p:nvPr>
        </p:nvSpPr>
        <p:spPr>
          <a:xfrm>
            <a:off x="3028951" y="4767264"/>
            <a:ext cx="30861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457951" y="4767264"/>
            <a:ext cx="20574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7562050"/>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Lst>
  <p:txStyles>
    <p:titleStyle>
      <a:lvl1pPr algn="l" defTabSz="68570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26" indent="-171426" algn="l" defTabSz="68570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77" indent="-171426" algn="l" defTabSz="68570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28" indent="-171426" algn="l" defTabSz="68570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979"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830"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682"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53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38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236"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Layout" Target="../slideLayouts/slideLayout7.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10.xml.rels><?xml version="1.0" encoding="UTF-8" standalone="yes"?>
<Relationships xmlns="http://schemas.openxmlformats.org/package/2006/relationships"><Relationship Id="rId3" Type="http://schemas.openxmlformats.org/officeDocument/2006/relationships/tags" Target="../tags/tag84.xml"/><Relationship Id="rId7" Type="http://schemas.openxmlformats.org/officeDocument/2006/relationships/slideLayout" Target="../slideLayouts/slideLayout7.xml"/><Relationship Id="rId2" Type="http://schemas.openxmlformats.org/officeDocument/2006/relationships/tags" Target="../tags/tag83.xml"/><Relationship Id="rId1" Type="http://schemas.openxmlformats.org/officeDocument/2006/relationships/tags" Target="../tags/tag82.xml"/><Relationship Id="rId6" Type="http://schemas.openxmlformats.org/officeDocument/2006/relationships/tags" Target="../tags/tag87.xml"/><Relationship Id="rId5" Type="http://schemas.openxmlformats.org/officeDocument/2006/relationships/tags" Target="../tags/tag86.xml"/><Relationship Id="rId4" Type="http://schemas.openxmlformats.org/officeDocument/2006/relationships/tags" Target="../tags/tag85.xml"/></Relationships>
</file>

<file path=ppt/slides/_rels/slide11.xml.rels><?xml version="1.0" encoding="UTF-8" standalone="yes"?>
<Relationships xmlns="http://schemas.openxmlformats.org/package/2006/relationships"><Relationship Id="rId3" Type="http://schemas.openxmlformats.org/officeDocument/2006/relationships/tags" Target="../tags/tag90.xml"/><Relationship Id="rId7" Type="http://schemas.openxmlformats.org/officeDocument/2006/relationships/slideLayout" Target="../slideLayouts/slideLayout7.xml"/><Relationship Id="rId2" Type="http://schemas.openxmlformats.org/officeDocument/2006/relationships/tags" Target="../tags/tag89.xml"/><Relationship Id="rId1" Type="http://schemas.openxmlformats.org/officeDocument/2006/relationships/tags" Target="../tags/tag88.xml"/><Relationship Id="rId6" Type="http://schemas.openxmlformats.org/officeDocument/2006/relationships/tags" Target="../tags/tag93.xml"/><Relationship Id="rId5" Type="http://schemas.openxmlformats.org/officeDocument/2006/relationships/tags" Target="../tags/tag92.xml"/><Relationship Id="rId4" Type="http://schemas.openxmlformats.org/officeDocument/2006/relationships/tags" Target="../tags/tag91.xml"/></Relationships>
</file>

<file path=ppt/slides/_rels/slide12.xml.rels><?xml version="1.0" encoding="UTF-8" standalone="yes"?>
<Relationships xmlns="http://schemas.openxmlformats.org/package/2006/relationships"><Relationship Id="rId8" Type="http://schemas.openxmlformats.org/officeDocument/2006/relationships/tags" Target="../tags/tag101.xml"/><Relationship Id="rId3" Type="http://schemas.openxmlformats.org/officeDocument/2006/relationships/tags" Target="../tags/tag96.xml"/><Relationship Id="rId7" Type="http://schemas.openxmlformats.org/officeDocument/2006/relationships/tags" Target="../tags/tag100.xml"/><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tags" Target="../tags/tag99.xml"/><Relationship Id="rId5" Type="http://schemas.openxmlformats.org/officeDocument/2006/relationships/tags" Target="../tags/tag98.xml"/><Relationship Id="rId4" Type="http://schemas.openxmlformats.org/officeDocument/2006/relationships/tags" Target="../tags/tag97.xml"/><Relationship Id="rId9"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tags" Target="../tags/tag104.xml"/><Relationship Id="rId7" Type="http://schemas.openxmlformats.org/officeDocument/2006/relationships/slideLayout" Target="../slideLayouts/slideLayout7.xml"/><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tags" Target="../tags/tag107.xml"/><Relationship Id="rId5" Type="http://schemas.openxmlformats.org/officeDocument/2006/relationships/tags" Target="../tags/tag106.xml"/><Relationship Id="rId4" Type="http://schemas.openxmlformats.org/officeDocument/2006/relationships/tags" Target="../tags/tag105.xml"/></Relationships>
</file>

<file path=ppt/slides/_rels/slide14.xml.rels><?xml version="1.0" encoding="UTF-8" standalone="yes"?>
<Relationships xmlns="http://schemas.openxmlformats.org/package/2006/relationships"><Relationship Id="rId3" Type="http://schemas.openxmlformats.org/officeDocument/2006/relationships/tags" Target="../tags/tag110.xml"/><Relationship Id="rId7" Type="http://schemas.openxmlformats.org/officeDocument/2006/relationships/slideLayout" Target="../slideLayouts/slideLayout7.xml"/><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tags" Target="../tags/tag113.xml"/><Relationship Id="rId5" Type="http://schemas.openxmlformats.org/officeDocument/2006/relationships/tags" Target="../tags/tag112.xml"/><Relationship Id="rId4" Type="http://schemas.openxmlformats.org/officeDocument/2006/relationships/tags" Target="../tags/tag111.xml"/></Relationships>
</file>

<file path=ppt/slides/_rels/slide15.xml.rels><?xml version="1.0" encoding="UTF-8" standalone="yes"?>
<Relationships xmlns="http://schemas.openxmlformats.org/package/2006/relationships"><Relationship Id="rId3" Type="http://schemas.openxmlformats.org/officeDocument/2006/relationships/tags" Target="../tags/tag116.xml"/><Relationship Id="rId7" Type="http://schemas.openxmlformats.org/officeDocument/2006/relationships/slideLayout" Target="../slideLayouts/slideLayout7.xml"/><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tags" Target="../tags/tag119.xml"/><Relationship Id="rId5" Type="http://schemas.openxmlformats.org/officeDocument/2006/relationships/tags" Target="../tags/tag118.xml"/><Relationship Id="rId4" Type="http://schemas.openxmlformats.org/officeDocument/2006/relationships/tags" Target="../tags/tag117.xml"/></Relationships>
</file>

<file path=ppt/slides/_rels/slide16.xml.rels><?xml version="1.0" encoding="UTF-8" standalone="yes"?>
<Relationships xmlns="http://schemas.openxmlformats.org/package/2006/relationships"><Relationship Id="rId3" Type="http://schemas.openxmlformats.org/officeDocument/2006/relationships/tags" Target="../tags/tag122.xml"/><Relationship Id="rId7" Type="http://schemas.openxmlformats.org/officeDocument/2006/relationships/slideLayout" Target="../slideLayouts/slideLayout7.xml"/><Relationship Id="rId2" Type="http://schemas.openxmlformats.org/officeDocument/2006/relationships/tags" Target="../tags/tag121.xml"/><Relationship Id="rId1" Type="http://schemas.openxmlformats.org/officeDocument/2006/relationships/tags" Target="../tags/tag120.xml"/><Relationship Id="rId6" Type="http://schemas.openxmlformats.org/officeDocument/2006/relationships/tags" Target="../tags/tag125.xml"/><Relationship Id="rId5" Type="http://schemas.openxmlformats.org/officeDocument/2006/relationships/tags" Target="../tags/tag124.xml"/><Relationship Id="rId4" Type="http://schemas.openxmlformats.org/officeDocument/2006/relationships/tags" Target="../tags/tag123.xml"/></Relationships>
</file>

<file path=ppt/slides/_rels/slide17.xml.rels><?xml version="1.0" encoding="UTF-8" standalone="yes"?>
<Relationships xmlns="http://schemas.openxmlformats.org/package/2006/relationships"><Relationship Id="rId8" Type="http://schemas.openxmlformats.org/officeDocument/2006/relationships/tags" Target="../tags/tag133.xml"/><Relationship Id="rId3" Type="http://schemas.openxmlformats.org/officeDocument/2006/relationships/tags" Target="../tags/tag128.xml"/><Relationship Id="rId7" Type="http://schemas.openxmlformats.org/officeDocument/2006/relationships/tags" Target="../tags/tag132.xml"/><Relationship Id="rId2" Type="http://schemas.openxmlformats.org/officeDocument/2006/relationships/tags" Target="../tags/tag127.xml"/><Relationship Id="rId1" Type="http://schemas.openxmlformats.org/officeDocument/2006/relationships/tags" Target="../tags/tag126.xml"/><Relationship Id="rId6" Type="http://schemas.openxmlformats.org/officeDocument/2006/relationships/tags" Target="../tags/tag131.xml"/><Relationship Id="rId5" Type="http://schemas.openxmlformats.org/officeDocument/2006/relationships/tags" Target="../tags/tag130.xml"/><Relationship Id="rId4" Type="http://schemas.openxmlformats.org/officeDocument/2006/relationships/tags" Target="../tags/tag129.xml"/><Relationship Id="rId9"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tags" Target="../tags/tag136.xml"/><Relationship Id="rId7" Type="http://schemas.openxmlformats.org/officeDocument/2006/relationships/slideLayout" Target="../slideLayouts/slideLayout7.xml"/><Relationship Id="rId2" Type="http://schemas.openxmlformats.org/officeDocument/2006/relationships/tags" Target="../tags/tag135.xml"/><Relationship Id="rId1" Type="http://schemas.openxmlformats.org/officeDocument/2006/relationships/tags" Target="../tags/tag134.xml"/><Relationship Id="rId6" Type="http://schemas.openxmlformats.org/officeDocument/2006/relationships/tags" Target="../tags/tag139.xml"/><Relationship Id="rId5" Type="http://schemas.openxmlformats.org/officeDocument/2006/relationships/tags" Target="../tags/tag138.xml"/><Relationship Id="rId4" Type="http://schemas.openxmlformats.org/officeDocument/2006/relationships/tags" Target="../tags/tag137.xml"/></Relationships>
</file>

<file path=ppt/slides/_rels/slide19.xml.rels><?xml version="1.0" encoding="UTF-8" standalone="yes"?>
<Relationships xmlns="http://schemas.openxmlformats.org/package/2006/relationships"><Relationship Id="rId3" Type="http://schemas.openxmlformats.org/officeDocument/2006/relationships/tags" Target="../tags/tag142.xml"/><Relationship Id="rId7" Type="http://schemas.openxmlformats.org/officeDocument/2006/relationships/slideLayout" Target="../slideLayouts/slideLayout7.xml"/><Relationship Id="rId2" Type="http://schemas.openxmlformats.org/officeDocument/2006/relationships/tags" Target="../tags/tag141.xml"/><Relationship Id="rId1" Type="http://schemas.openxmlformats.org/officeDocument/2006/relationships/tags" Target="../tags/tag140.xml"/><Relationship Id="rId6" Type="http://schemas.openxmlformats.org/officeDocument/2006/relationships/tags" Target="../tags/tag145.xml"/><Relationship Id="rId5" Type="http://schemas.openxmlformats.org/officeDocument/2006/relationships/tags" Target="../tags/tag144.xml"/><Relationship Id="rId4" Type="http://schemas.openxmlformats.org/officeDocument/2006/relationships/tags" Target="../tags/tag143.xml"/></Relationships>
</file>

<file path=ppt/slides/_rels/slide2.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Layout" Target="../slideLayouts/slideLayout7.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s/_rels/slide20.xml.rels><?xml version="1.0" encoding="UTF-8" standalone="yes"?>
<Relationships xmlns="http://schemas.openxmlformats.org/package/2006/relationships"><Relationship Id="rId3" Type="http://schemas.openxmlformats.org/officeDocument/2006/relationships/tags" Target="../tags/tag148.xml"/><Relationship Id="rId7" Type="http://schemas.openxmlformats.org/officeDocument/2006/relationships/slideLayout" Target="../slideLayouts/slideLayout7.xml"/><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tags" Target="../tags/tag151.xml"/><Relationship Id="rId5" Type="http://schemas.openxmlformats.org/officeDocument/2006/relationships/tags" Target="../tags/tag150.xml"/><Relationship Id="rId4" Type="http://schemas.openxmlformats.org/officeDocument/2006/relationships/tags" Target="../tags/tag149.xml"/></Relationships>
</file>

<file path=ppt/slides/_rels/slide21.xml.rels><?xml version="1.0" encoding="UTF-8" standalone="yes"?>
<Relationships xmlns="http://schemas.openxmlformats.org/package/2006/relationships"><Relationship Id="rId8" Type="http://schemas.openxmlformats.org/officeDocument/2006/relationships/tags" Target="../tags/tag159.xml"/><Relationship Id="rId3" Type="http://schemas.openxmlformats.org/officeDocument/2006/relationships/tags" Target="../tags/tag154.xml"/><Relationship Id="rId7" Type="http://schemas.openxmlformats.org/officeDocument/2006/relationships/tags" Target="../tags/tag158.xml"/><Relationship Id="rId2" Type="http://schemas.openxmlformats.org/officeDocument/2006/relationships/tags" Target="../tags/tag153.xml"/><Relationship Id="rId1" Type="http://schemas.openxmlformats.org/officeDocument/2006/relationships/tags" Target="../tags/tag152.xml"/><Relationship Id="rId6" Type="http://schemas.openxmlformats.org/officeDocument/2006/relationships/tags" Target="../tags/tag157.xml"/><Relationship Id="rId5" Type="http://schemas.openxmlformats.org/officeDocument/2006/relationships/tags" Target="../tags/tag156.xml"/><Relationship Id="rId4" Type="http://schemas.openxmlformats.org/officeDocument/2006/relationships/tags" Target="../tags/tag155.xml"/><Relationship Id="rId9"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tags" Target="../tags/tag162.xml"/><Relationship Id="rId7" Type="http://schemas.openxmlformats.org/officeDocument/2006/relationships/slideLayout" Target="../slideLayouts/slideLayout7.xml"/><Relationship Id="rId2" Type="http://schemas.openxmlformats.org/officeDocument/2006/relationships/tags" Target="../tags/tag161.xml"/><Relationship Id="rId1" Type="http://schemas.openxmlformats.org/officeDocument/2006/relationships/tags" Target="../tags/tag160.xml"/><Relationship Id="rId6" Type="http://schemas.openxmlformats.org/officeDocument/2006/relationships/tags" Target="../tags/tag165.xml"/><Relationship Id="rId5" Type="http://schemas.openxmlformats.org/officeDocument/2006/relationships/tags" Target="../tags/tag164.xml"/><Relationship Id="rId4" Type="http://schemas.openxmlformats.org/officeDocument/2006/relationships/tags" Target="../tags/tag163.xml"/></Relationships>
</file>

<file path=ppt/slides/_rels/slide23.xml.rels><?xml version="1.0" encoding="UTF-8" standalone="yes"?>
<Relationships xmlns="http://schemas.openxmlformats.org/package/2006/relationships"><Relationship Id="rId3" Type="http://schemas.openxmlformats.org/officeDocument/2006/relationships/tags" Target="../tags/tag168.xml"/><Relationship Id="rId7" Type="http://schemas.openxmlformats.org/officeDocument/2006/relationships/slideLayout" Target="../slideLayouts/slideLayout7.xml"/><Relationship Id="rId2" Type="http://schemas.openxmlformats.org/officeDocument/2006/relationships/tags" Target="../tags/tag167.xml"/><Relationship Id="rId1" Type="http://schemas.openxmlformats.org/officeDocument/2006/relationships/tags" Target="../tags/tag166.xml"/><Relationship Id="rId6" Type="http://schemas.openxmlformats.org/officeDocument/2006/relationships/tags" Target="../tags/tag171.xml"/><Relationship Id="rId5" Type="http://schemas.openxmlformats.org/officeDocument/2006/relationships/tags" Target="../tags/tag170.xml"/><Relationship Id="rId4" Type="http://schemas.openxmlformats.org/officeDocument/2006/relationships/tags" Target="../tags/tag169.xml"/></Relationships>
</file>

<file path=ppt/slides/_rels/slide24.xml.rels><?xml version="1.0" encoding="UTF-8" standalone="yes"?>
<Relationships xmlns="http://schemas.openxmlformats.org/package/2006/relationships"><Relationship Id="rId3" Type="http://schemas.openxmlformats.org/officeDocument/2006/relationships/tags" Target="../tags/tag174.xml"/><Relationship Id="rId7" Type="http://schemas.openxmlformats.org/officeDocument/2006/relationships/slideLayout" Target="../slideLayouts/slideLayout7.xml"/><Relationship Id="rId2" Type="http://schemas.openxmlformats.org/officeDocument/2006/relationships/tags" Target="../tags/tag173.xml"/><Relationship Id="rId1" Type="http://schemas.openxmlformats.org/officeDocument/2006/relationships/tags" Target="../tags/tag172.xml"/><Relationship Id="rId6" Type="http://schemas.openxmlformats.org/officeDocument/2006/relationships/tags" Target="../tags/tag177.xml"/><Relationship Id="rId5" Type="http://schemas.openxmlformats.org/officeDocument/2006/relationships/tags" Target="../tags/tag176.xml"/><Relationship Id="rId4" Type="http://schemas.openxmlformats.org/officeDocument/2006/relationships/tags" Target="../tags/tag175.xml"/></Relationships>
</file>

<file path=ppt/slides/_rels/slide25.xml.rels><?xml version="1.0" encoding="UTF-8" standalone="yes"?>
<Relationships xmlns="http://schemas.openxmlformats.org/package/2006/relationships"><Relationship Id="rId8" Type="http://schemas.openxmlformats.org/officeDocument/2006/relationships/tags" Target="../tags/tag185.xml"/><Relationship Id="rId3" Type="http://schemas.openxmlformats.org/officeDocument/2006/relationships/tags" Target="../tags/tag180.xml"/><Relationship Id="rId7" Type="http://schemas.openxmlformats.org/officeDocument/2006/relationships/tags" Target="../tags/tag184.xml"/><Relationship Id="rId2" Type="http://schemas.openxmlformats.org/officeDocument/2006/relationships/tags" Target="../tags/tag179.xml"/><Relationship Id="rId1" Type="http://schemas.openxmlformats.org/officeDocument/2006/relationships/tags" Target="../tags/tag178.xml"/><Relationship Id="rId6" Type="http://schemas.openxmlformats.org/officeDocument/2006/relationships/tags" Target="../tags/tag183.xml"/><Relationship Id="rId5" Type="http://schemas.openxmlformats.org/officeDocument/2006/relationships/tags" Target="../tags/tag182.xml"/><Relationship Id="rId4" Type="http://schemas.openxmlformats.org/officeDocument/2006/relationships/tags" Target="../tags/tag181.xml"/><Relationship Id="rId9"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tags" Target="../tags/tag188.xml"/><Relationship Id="rId7" Type="http://schemas.openxmlformats.org/officeDocument/2006/relationships/slideLayout" Target="../slideLayouts/slideLayout7.xml"/><Relationship Id="rId2" Type="http://schemas.openxmlformats.org/officeDocument/2006/relationships/tags" Target="../tags/tag187.xml"/><Relationship Id="rId1" Type="http://schemas.openxmlformats.org/officeDocument/2006/relationships/tags" Target="../tags/tag186.xml"/><Relationship Id="rId6" Type="http://schemas.openxmlformats.org/officeDocument/2006/relationships/tags" Target="../tags/tag191.xml"/><Relationship Id="rId5" Type="http://schemas.openxmlformats.org/officeDocument/2006/relationships/tags" Target="../tags/tag190.xml"/><Relationship Id="rId4" Type="http://schemas.openxmlformats.org/officeDocument/2006/relationships/tags" Target="../tags/tag189.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8.xml"/><Relationship Id="rId1" Type="http://schemas.openxmlformats.org/officeDocument/2006/relationships/tags" Target="../tags/tag192.xml"/></Relationships>
</file>

<file path=ppt/slides/_rels/slide3.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Layout" Target="../slideLayouts/slideLayout7.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s/_rels/slide4.xml.rels><?xml version="1.0" encoding="UTF-8" standalone="yes"?>
<Relationships xmlns="http://schemas.openxmlformats.org/package/2006/relationships"><Relationship Id="rId3" Type="http://schemas.openxmlformats.org/officeDocument/2006/relationships/tags" Target="../tags/tag30.xml"/><Relationship Id="rId7" Type="http://schemas.openxmlformats.org/officeDocument/2006/relationships/slideLayout" Target="../slideLayouts/slideLayout7.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s>
</file>

<file path=ppt/slides/_rels/slide5.xml.rels><?xml version="1.0" encoding="UTF-8" standalone="yes"?>
<Relationships xmlns="http://schemas.openxmlformats.org/package/2006/relationships"><Relationship Id="rId8" Type="http://schemas.openxmlformats.org/officeDocument/2006/relationships/tags" Target="../tags/tag41.xml"/><Relationship Id="rId3" Type="http://schemas.openxmlformats.org/officeDocument/2006/relationships/tags" Target="../tags/tag36.xml"/><Relationship Id="rId7" Type="http://schemas.openxmlformats.org/officeDocument/2006/relationships/tags" Target="../tags/tag40.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 Id="rId9"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tags" Target="../tags/tag44.xml"/><Relationship Id="rId7" Type="http://schemas.openxmlformats.org/officeDocument/2006/relationships/slideLayout" Target="../slideLayouts/slideLayout7.xml"/><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s>
</file>

<file path=ppt/slides/_rels/slide7.xml.rels><?xml version="1.0" encoding="UTF-8" standalone="yes"?>
<Relationships xmlns="http://schemas.openxmlformats.org/package/2006/relationships"><Relationship Id="rId3" Type="http://schemas.openxmlformats.org/officeDocument/2006/relationships/tags" Target="../tags/tag50.xml"/><Relationship Id="rId7" Type="http://schemas.openxmlformats.org/officeDocument/2006/relationships/slideLayout" Target="../slideLayouts/slideLayout7.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tags" Target="../tags/tag53.xml"/><Relationship Id="rId5" Type="http://schemas.openxmlformats.org/officeDocument/2006/relationships/tags" Target="../tags/tag52.xml"/><Relationship Id="rId4" Type="http://schemas.openxmlformats.org/officeDocument/2006/relationships/tags" Target="../tags/tag51.xml"/></Relationships>
</file>

<file path=ppt/slides/_rels/slide8.xml.rels><?xml version="1.0" encoding="UTF-8" standalone="yes"?>
<Relationships xmlns="http://schemas.openxmlformats.org/package/2006/relationships"><Relationship Id="rId8" Type="http://schemas.openxmlformats.org/officeDocument/2006/relationships/tags" Target="../tags/tag61.xml"/><Relationship Id="rId13" Type="http://schemas.openxmlformats.org/officeDocument/2006/relationships/tags" Target="../tags/tag66.xml"/><Relationship Id="rId3" Type="http://schemas.openxmlformats.org/officeDocument/2006/relationships/tags" Target="../tags/tag56.xml"/><Relationship Id="rId7" Type="http://schemas.openxmlformats.org/officeDocument/2006/relationships/tags" Target="../tags/tag60.xml"/><Relationship Id="rId12" Type="http://schemas.openxmlformats.org/officeDocument/2006/relationships/tags" Target="../tags/tag65.xml"/><Relationship Id="rId2" Type="http://schemas.openxmlformats.org/officeDocument/2006/relationships/tags" Target="../tags/tag55.xml"/><Relationship Id="rId16" Type="http://schemas.openxmlformats.org/officeDocument/2006/relationships/image" Target="../media/image2.jpeg"/><Relationship Id="rId1" Type="http://schemas.openxmlformats.org/officeDocument/2006/relationships/tags" Target="../tags/tag54.xml"/><Relationship Id="rId6" Type="http://schemas.openxmlformats.org/officeDocument/2006/relationships/tags" Target="../tags/tag59.xml"/><Relationship Id="rId11" Type="http://schemas.openxmlformats.org/officeDocument/2006/relationships/tags" Target="../tags/tag64.xml"/><Relationship Id="rId5" Type="http://schemas.openxmlformats.org/officeDocument/2006/relationships/tags" Target="../tags/tag58.xml"/><Relationship Id="rId15" Type="http://schemas.openxmlformats.org/officeDocument/2006/relationships/slideLayout" Target="../slideLayouts/slideLayout7.xml"/><Relationship Id="rId10" Type="http://schemas.openxmlformats.org/officeDocument/2006/relationships/tags" Target="../tags/tag63.xml"/><Relationship Id="rId4" Type="http://schemas.openxmlformats.org/officeDocument/2006/relationships/tags" Target="../tags/tag57.xml"/><Relationship Id="rId9" Type="http://schemas.openxmlformats.org/officeDocument/2006/relationships/tags" Target="../tags/tag62.xml"/><Relationship Id="rId14" Type="http://schemas.openxmlformats.org/officeDocument/2006/relationships/tags" Target="../tags/tag67.xml"/></Relationships>
</file>

<file path=ppt/slides/_rels/slide9.xml.rels><?xml version="1.0" encoding="UTF-8" standalone="yes"?>
<Relationships xmlns="http://schemas.openxmlformats.org/package/2006/relationships"><Relationship Id="rId8" Type="http://schemas.openxmlformats.org/officeDocument/2006/relationships/tags" Target="../tags/tag75.xml"/><Relationship Id="rId13" Type="http://schemas.openxmlformats.org/officeDocument/2006/relationships/tags" Target="../tags/tag80.xml"/><Relationship Id="rId3" Type="http://schemas.openxmlformats.org/officeDocument/2006/relationships/tags" Target="../tags/tag70.xml"/><Relationship Id="rId7" Type="http://schemas.openxmlformats.org/officeDocument/2006/relationships/tags" Target="../tags/tag74.xml"/><Relationship Id="rId12" Type="http://schemas.openxmlformats.org/officeDocument/2006/relationships/tags" Target="../tags/tag79.xml"/><Relationship Id="rId2" Type="http://schemas.openxmlformats.org/officeDocument/2006/relationships/tags" Target="../tags/tag69.xml"/><Relationship Id="rId16" Type="http://schemas.openxmlformats.org/officeDocument/2006/relationships/image" Target="../media/image3.jpeg"/><Relationship Id="rId1" Type="http://schemas.openxmlformats.org/officeDocument/2006/relationships/tags" Target="../tags/tag68.xml"/><Relationship Id="rId6" Type="http://schemas.openxmlformats.org/officeDocument/2006/relationships/tags" Target="../tags/tag73.xml"/><Relationship Id="rId11" Type="http://schemas.openxmlformats.org/officeDocument/2006/relationships/tags" Target="../tags/tag78.xml"/><Relationship Id="rId5" Type="http://schemas.openxmlformats.org/officeDocument/2006/relationships/tags" Target="../tags/tag72.xml"/><Relationship Id="rId15" Type="http://schemas.openxmlformats.org/officeDocument/2006/relationships/slideLayout" Target="../slideLayouts/slideLayout7.xml"/><Relationship Id="rId10" Type="http://schemas.openxmlformats.org/officeDocument/2006/relationships/tags" Target="../tags/tag77.xml"/><Relationship Id="rId4" Type="http://schemas.openxmlformats.org/officeDocument/2006/relationships/tags" Target="../tags/tag71.xml"/><Relationship Id="rId9" Type="http://schemas.openxmlformats.org/officeDocument/2006/relationships/tags" Target="../tags/tag76.xml"/><Relationship Id="rId14" Type="http://schemas.openxmlformats.org/officeDocument/2006/relationships/tags" Target="../tags/tag8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Placeholder 3"/>
          <p:cNvSpPr txBox="1">
            <a:spLocks/>
          </p:cNvSpPr>
          <p:nvPr>
            <p:custDataLst>
              <p:tags r:id="rId2"/>
            </p:custDataLst>
          </p:nvPr>
        </p:nvSpPr>
        <p:spPr bwMode="auto">
          <a:xfrm>
            <a:off x="17466" y="1910955"/>
            <a:ext cx="1641475" cy="117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spcBef>
                <a:spcPct val="20000"/>
              </a:spcBef>
              <a:buFont typeface="Arial" charset="0"/>
              <a:buNone/>
            </a:pPr>
            <a:r>
              <a:rPr lang="en-US" altLang="zh-CN" sz="8600" b="1" dirty="0" smtClean="0">
                <a:solidFill>
                  <a:srgbClr val="084CA1"/>
                </a:solidFill>
                <a:latin typeface="Arial" charset="0"/>
                <a:cs typeface="Arial" charset="0"/>
              </a:rPr>
              <a:t>02</a:t>
            </a:r>
            <a:endParaRPr lang="en-US" altLang="zh-CN" sz="8600" b="1" dirty="0">
              <a:solidFill>
                <a:srgbClr val="084CA1"/>
              </a:solidFill>
              <a:latin typeface="Arial" charset="0"/>
              <a:cs typeface="Arial" charset="0"/>
            </a:endParaRPr>
          </a:p>
        </p:txBody>
      </p:sp>
      <p:sp>
        <p:nvSpPr>
          <p:cNvPr id="3075" name="文本框 16"/>
          <p:cNvSpPr txBox="1">
            <a:spLocks noChangeArrowheads="1"/>
          </p:cNvSpPr>
          <p:nvPr>
            <p:custDataLst>
              <p:tags r:id="rId3"/>
            </p:custDataLst>
          </p:nvPr>
        </p:nvSpPr>
        <p:spPr bwMode="auto">
          <a:xfrm>
            <a:off x="1558928" y="2357441"/>
            <a:ext cx="5032375" cy="56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4400" b="1" dirty="0" smtClean="0">
                <a:solidFill>
                  <a:srgbClr val="084CA1"/>
                </a:solidFill>
                <a:latin typeface="微软雅黑" pitchFamily="34" charset="-122"/>
                <a:ea typeface="微软雅黑" pitchFamily="34" charset="-122"/>
                <a:cs typeface="Arial" charset="0"/>
                <a:sym typeface="Microsoft YaHei"/>
              </a:rPr>
              <a:t>应付及预收款项</a:t>
            </a:r>
            <a:endParaRPr lang="zh-CN" altLang="en-US" sz="4400" b="1" dirty="0">
              <a:solidFill>
                <a:srgbClr val="084CA1"/>
              </a:solidFill>
              <a:latin typeface="微软雅黑" pitchFamily="34" charset="-122"/>
              <a:ea typeface="微软雅黑" pitchFamily="34" charset="-122"/>
              <a:cs typeface="Arial" charset="0"/>
              <a:sym typeface="Microsoft YaHei"/>
            </a:endParaRPr>
          </a:p>
        </p:txBody>
      </p:sp>
      <p:sp>
        <p:nvSpPr>
          <p:cNvPr id="19" name="等腰三角形 18"/>
          <p:cNvSpPr/>
          <p:nvPr>
            <p:custDataLst>
              <p:tags r:id="rId4"/>
            </p:custDataLst>
          </p:nvPr>
        </p:nvSpPr>
        <p:spPr>
          <a:xfrm rot="9233090">
            <a:off x="7207250" y="1840708"/>
            <a:ext cx="266700" cy="172641"/>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0" name="等腰三角形 19"/>
          <p:cNvSpPr/>
          <p:nvPr>
            <p:custDataLst>
              <p:tags r:id="rId5"/>
            </p:custDataLst>
          </p:nvPr>
        </p:nvSpPr>
        <p:spPr>
          <a:xfrm rot="15569576">
            <a:off x="6904437" y="2303860"/>
            <a:ext cx="297656" cy="34290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1" name="等腰三角形 20"/>
          <p:cNvSpPr/>
          <p:nvPr>
            <p:custDataLst>
              <p:tags r:id="rId6"/>
            </p:custDataLst>
          </p:nvPr>
        </p:nvSpPr>
        <p:spPr>
          <a:xfrm rot="21371394">
            <a:off x="6723063" y="1353744"/>
            <a:ext cx="266700" cy="17264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2" name="等腰三角形 21"/>
          <p:cNvSpPr/>
          <p:nvPr>
            <p:custDataLst>
              <p:tags r:id="rId7"/>
            </p:custDataLst>
          </p:nvPr>
        </p:nvSpPr>
        <p:spPr>
          <a:xfrm rot="12912161">
            <a:off x="7764463" y="2615807"/>
            <a:ext cx="944562" cy="611981"/>
          </a:xfrm>
          <a:prstGeom prst="triangl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3" name="等腰三角形 22"/>
          <p:cNvSpPr/>
          <p:nvPr>
            <p:custDataLst>
              <p:tags r:id="rId8"/>
            </p:custDataLst>
          </p:nvPr>
        </p:nvSpPr>
        <p:spPr>
          <a:xfrm rot="12912161">
            <a:off x="7632700" y="2570561"/>
            <a:ext cx="1176338" cy="760809"/>
          </a:xfrm>
          <a:prstGeom prst="triangle">
            <a:avLst/>
          </a:prstGeom>
          <a:noFill/>
          <a:ln w="12700" cap="flat" cmpd="sng" algn="ctr">
            <a:solidFill>
              <a:srgbClr val="3B8DE9"/>
            </a:solid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4" name="椭圆 23"/>
          <p:cNvSpPr/>
          <p:nvPr>
            <p:custDataLst>
              <p:tags r:id="rId9"/>
            </p:custDataLst>
          </p:nvPr>
        </p:nvSpPr>
        <p:spPr>
          <a:xfrm rot="9110320">
            <a:off x="8953500" y="2844407"/>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5" name="椭圆 24"/>
          <p:cNvSpPr/>
          <p:nvPr>
            <p:custDataLst>
              <p:tags r:id="rId10"/>
            </p:custDataLst>
          </p:nvPr>
        </p:nvSpPr>
        <p:spPr>
          <a:xfrm rot="9110320">
            <a:off x="7864476" y="3221832"/>
            <a:ext cx="115888" cy="86916"/>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6" name="椭圆 25"/>
          <p:cNvSpPr/>
          <p:nvPr>
            <p:custDataLst>
              <p:tags r:id="rId11"/>
            </p:custDataLst>
          </p:nvPr>
        </p:nvSpPr>
        <p:spPr>
          <a:xfrm rot="9110320">
            <a:off x="7981950" y="2349106"/>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7" name="等腰三角形 26"/>
          <p:cNvSpPr/>
          <p:nvPr>
            <p:custDataLst>
              <p:tags r:id="rId12"/>
            </p:custDataLst>
          </p:nvPr>
        </p:nvSpPr>
        <p:spPr>
          <a:xfrm rot="18210217">
            <a:off x="6330157" y="1608538"/>
            <a:ext cx="95250" cy="109537"/>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8" name="等腰三角形 27"/>
          <p:cNvSpPr/>
          <p:nvPr>
            <p:custDataLst>
              <p:tags r:id="rId13"/>
            </p:custDataLst>
          </p:nvPr>
        </p:nvSpPr>
        <p:spPr>
          <a:xfrm rot="8748521">
            <a:off x="6672266" y="1735932"/>
            <a:ext cx="128587" cy="82154"/>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cxnSp>
        <p:nvCxnSpPr>
          <p:cNvPr id="3087" name="Straight Connector 13"/>
          <p:cNvCxnSpPr>
            <a:cxnSpLocks noChangeShapeType="1"/>
          </p:cNvCxnSpPr>
          <p:nvPr>
            <p:custDataLst>
              <p:tags r:id="rId14"/>
            </p:custDataLst>
          </p:nvPr>
        </p:nvCxnSpPr>
        <p:spPr bwMode="auto">
          <a:xfrm flipH="1">
            <a:off x="0" y="3082529"/>
            <a:ext cx="6732588" cy="0"/>
          </a:xfrm>
          <a:prstGeom prst="line">
            <a:avLst/>
          </a:prstGeom>
          <a:noFill/>
          <a:ln w="19050" cap="sq" algn="ctr">
            <a:solidFill>
              <a:srgbClr val="084CA1"/>
            </a:solidFill>
            <a:miter lim="800000"/>
            <a:headEnd type="oval" w="med" len="med"/>
            <a:tailEnd/>
          </a:ln>
          <a:extLst>
            <a:ext uri="{909E8E84-426E-40DD-AFC4-6F175D3DCCD1}">
              <a14:hiddenFill xmlns:a14="http://schemas.microsoft.com/office/drawing/2010/main">
                <a:noFill/>
              </a14:hiddenFill>
            </a:ext>
          </a:extLst>
        </p:spPr>
      </p:cxnSp>
    </p:spTree>
    <p:custDataLst>
      <p:tags r:id="rId1"/>
    </p:custDataLst>
    <p:extLst>
      <p:ext uri="{BB962C8B-B14F-4D97-AF65-F5344CB8AC3E}">
        <p14:creationId xmlns:p14="http://schemas.microsoft.com/office/powerpoint/2010/main" val="34079047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应付票据的核算</a:t>
            </a:r>
          </a:p>
        </p:txBody>
      </p:sp>
      <p:sp>
        <p:nvSpPr>
          <p:cNvPr id="77" name="矩形 76"/>
          <p:cNvSpPr/>
          <p:nvPr/>
        </p:nvSpPr>
        <p:spPr>
          <a:xfrm>
            <a:off x="1515848" y="649144"/>
            <a:ext cx="426113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、应付票据的账务处理</a:t>
            </a:r>
            <a:r>
              <a:rPr lang="en-US" altLang="zh-CN" sz="1800" b="1" dirty="0">
                <a:solidFill>
                  <a:srgbClr val="084CA1"/>
                </a:solidFill>
                <a:ea typeface="微软雅黑"/>
                <a:cs typeface="+mn-ea"/>
                <a:sym typeface="+mn-lt"/>
              </a:rPr>
              <a:t>——</a:t>
            </a:r>
            <a:r>
              <a:rPr lang="zh-CN" altLang="zh-CN" sz="1800" b="1" dirty="0">
                <a:solidFill>
                  <a:srgbClr val="084CA1"/>
                </a:solidFill>
                <a:ea typeface="微软雅黑"/>
                <a:cs typeface="+mn-ea"/>
              </a:rPr>
              <a:t>不带息票据</a:t>
            </a:r>
            <a:endParaRPr lang="en-US" altLang="zh-CN"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9" name="组合 18"/>
          <p:cNvGrpSpPr/>
          <p:nvPr/>
        </p:nvGrpSpPr>
        <p:grpSpPr>
          <a:xfrm>
            <a:off x="107700" y="1333470"/>
            <a:ext cx="1760598" cy="1690207"/>
            <a:chOff x="1715" y="4363"/>
            <a:chExt cx="3628" cy="3490"/>
          </a:xfrm>
        </p:grpSpPr>
        <p:sp>
          <p:nvSpPr>
            <p:cNvPr id="20" name="椭圆 19"/>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1"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2" name="椭圆 21"/>
          <p:cNvSpPr/>
          <p:nvPr/>
        </p:nvSpPr>
        <p:spPr>
          <a:xfrm>
            <a:off x="1997946"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3" name="文本框 18"/>
          <p:cNvSpPr txBox="1"/>
          <p:nvPr/>
        </p:nvSpPr>
        <p:spPr>
          <a:xfrm>
            <a:off x="2540463" y="1701704"/>
            <a:ext cx="6129404" cy="1338828"/>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借：原材料</a:t>
            </a:r>
            <a:r>
              <a:rPr lang="en-US"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a:t>
            </a:r>
            <a:r>
              <a:rPr lang="en-US" altLang="zh-CN" sz="1800" dirty="0">
                <a:latin typeface="微软雅黑" pitchFamily="34" charset="-122"/>
                <a:ea typeface="微软雅黑" pitchFamily="34" charset="-122"/>
              </a:rPr>
              <a:t>  </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贷：应付票据</a:t>
            </a:r>
            <a:r>
              <a:rPr lang="en-US" altLang="zh-CN" sz="1800" dirty="0">
                <a:latin typeface="微软雅黑" pitchFamily="34" charset="-122"/>
                <a:ea typeface="微软雅黑" pitchFamily="34" charset="-122"/>
              </a:rPr>
              <a:t>           </a:t>
            </a:r>
            <a:endParaRPr lang="zh-CN" altLang="zh-CN" sz="1800" dirty="0">
              <a:latin typeface="微软雅黑" pitchFamily="34" charset="-122"/>
              <a:ea typeface="微软雅黑" pitchFamily="34" charset="-122"/>
            </a:endParaRPr>
          </a:p>
        </p:txBody>
      </p:sp>
      <p:sp>
        <p:nvSpPr>
          <p:cNvPr id="24" name="文本框 19"/>
          <p:cNvSpPr txBox="1"/>
          <p:nvPr/>
        </p:nvSpPr>
        <p:spPr>
          <a:xfrm>
            <a:off x="2573946" y="1131769"/>
            <a:ext cx="6570054" cy="499624"/>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取得</a:t>
            </a:r>
            <a:r>
              <a:rPr lang="zh-CN" altLang="zh-CN" sz="2000" b="1" kern="0" dirty="0" smtClean="0">
                <a:solidFill>
                  <a:srgbClr val="084CA1"/>
                </a:solidFill>
                <a:latin typeface="微软雅黑" pitchFamily="34" charset="-122"/>
                <a:ea typeface="微软雅黑" pitchFamily="34" charset="-122"/>
              </a:rPr>
              <a:t>商业汇票</a:t>
            </a:r>
            <a:r>
              <a:rPr lang="en-US" altLang="zh-CN" sz="2000" b="1" kern="0" dirty="0" smtClean="0">
                <a:solidFill>
                  <a:srgbClr val="084CA1"/>
                </a:solidFill>
                <a:latin typeface="微软雅黑" pitchFamily="34" charset="-122"/>
                <a:ea typeface="微软雅黑" pitchFamily="34" charset="-122"/>
              </a:rPr>
              <a:t>/</a:t>
            </a:r>
            <a:r>
              <a:rPr lang="zh-CN" altLang="zh-CN" sz="2000" b="1" kern="0" dirty="0">
                <a:solidFill>
                  <a:srgbClr val="084CA1"/>
                </a:solidFill>
                <a:latin typeface="微软雅黑" pitchFamily="34" charset="-122"/>
                <a:ea typeface="微软雅黑" pitchFamily="34" charset="-122"/>
              </a:rPr>
              <a:t>银行承兑</a:t>
            </a:r>
            <a:r>
              <a:rPr lang="zh-CN" altLang="zh-CN" sz="2000" b="1" kern="0" dirty="0" smtClean="0">
                <a:solidFill>
                  <a:srgbClr val="084CA1"/>
                </a:solidFill>
                <a:latin typeface="微软雅黑" pitchFamily="34" charset="-122"/>
                <a:ea typeface="微软雅黑" pitchFamily="34" charset="-122"/>
              </a:rPr>
              <a:t>汇票</a:t>
            </a:r>
            <a:endParaRPr lang="zh-CN" altLang="zh-CN" sz="2000" b="1" kern="0" dirty="0">
              <a:solidFill>
                <a:srgbClr val="084CA1"/>
              </a:solidFill>
              <a:latin typeface="微软雅黑" pitchFamily="34" charset="-122"/>
              <a:ea typeface="微软雅黑" pitchFamily="34" charset="-122"/>
            </a:endParaRPr>
          </a:p>
        </p:txBody>
      </p:sp>
      <p:sp>
        <p:nvSpPr>
          <p:cNvPr id="29" name="文本框 18"/>
          <p:cNvSpPr txBox="1"/>
          <p:nvPr/>
        </p:nvSpPr>
        <p:spPr>
          <a:xfrm>
            <a:off x="2458472" y="3593612"/>
            <a:ext cx="6129404"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借：财务费用</a:t>
            </a:r>
            <a:r>
              <a:rPr lang="en-US"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贷：银行存款</a:t>
            </a:r>
          </a:p>
        </p:txBody>
      </p:sp>
      <p:sp>
        <p:nvSpPr>
          <p:cNvPr id="40" name="文本框 19"/>
          <p:cNvSpPr txBox="1"/>
          <p:nvPr/>
        </p:nvSpPr>
        <p:spPr>
          <a:xfrm>
            <a:off x="2573946" y="3023677"/>
            <a:ext cx="6570054" cy="496290"/>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支付银行手续费</a:t>
            </a:r>
            <a:r>
              <a:rPr lang="zh-CN" altLang="zh-CN" sz="2000" b="1" kern="0" dirty="0" smtClean="0">
                <a:solidFill>
                  <a:srgbClr val="084CA1"/>
                </a:solidFill>
                <a:latin typeface="微软雅黑" pitchFamily="34" charset="-122"/>
                <a:ea typeface="微软雅黑" pitchFamily="34" charset="-122"/>
              </a:rPr>
              <a:t>时</a:t>
            </a:r>
            <a:endParaRPr lang="zh-CN" altLang="zh-CN" sz="2000" b="1" kern="0" dirty="0">
              <a:solidFill>
                <a:srgbClr val="084CA1"/>
              </a:solidFill>
              <a:latin typeface="微软雅黑" pitchFamily="34" charset="-122"/>
              <a:ea typeface="微软雅黑" pitchFamily="34" charset="-122"/>
            </a:endParaRPr>
          </a:p>
        </p:txBody>
      </p:sp>
      <p:sp>
        <p:nvSpPr>
          <p:cNvPr id="41" name="椭圆 40"/>
          <p:cNvSpPr/>
          <p:nvPr/>
        </p:nvSpPr>
        <p:spPr>
          <a:xfrm>
            <a:off x="1997946" y="2983822"/>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1002239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应付票据的核算</a:t>
            </a:r>
          </a:p>
        </p:txBody>
      </p:sp>
      <p:sp>
        <p:nvSpPr>
          <p:cNvPr id="77" name="矩形 76"/>
          <p:cNvSpPr/>
          <p:nvPr/>
        </p:nvSpPr>
        <p:spPr>
          <a:xfrm>
            <a:off x="1515848" y="649144"/>
            <a:ext cx="426113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、应付票据的账务处理</a:t>
            </a:r>
            <a:r>
              <a:rPr lang="en-US" altLang="zh-CN" sz="1800" b="1" dirty="0">
                <a:solidFill>
                  <a:srgbClr val="084CA1"/>
                </a:solidFill>
                <a:ea typeface="微软雅黑"/>
                <a:cs typeface="+mn-ea"/>
                <a:sym typeface="+mn-lt"/>
              </a:rPr>
              <a:t>——</a:t>
            </a:r>
            <a:r>
              <a:rPr lang="zh-CN" altLang="zh-CN" sz="1800" b="1" dirty="0">
                <a:solidFill>
                  <a:srgbClr val="084CA1"/>
                </a:solidFill>
                <a:ea typeface="微软雅黑"/>
                <a:cs typeface="+mn-ea"/>
              </a:rPr>
              <a:t>不带息票据</a:t>
            </a:r>
            <a:endParaRPr lang="en-US" altLang="zh-CN"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9" name="组合 18"/>
          <p:cNvGrpSpPr/>
          <p:nvPr/>
        </p:nvGrpSpPr>
        <p:grpSpPr>
          <a:xfrm>
            <a:off x="107700" y="1333470"/>
            <a:ext cx="1760598" cy="1690207"/>
            <a:chOff x="1715" y="4363"/>
            <a:chExt cx="3628" cy="3490"/>
          </a:xfrm>
        </p:grpSpPr>
        <p:sp>
          <p:nvSpPr>
            <p:cNvPr id="20" name="椭圆 19"/>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1"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2" name="椭圆 21"/>
          <p:cNvSpPr/>
          <p:nvPr/>
        </p:nvSpPr>
        <p:spPr>
          <a:xfrm>
            <a:off x="1997946"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3" name="文本框 18"/>
          <p:cNvSpPr txBox="1"/>
          <p:nvPr/>
        </p:nvSpPr>
        <p:spPr>
          <a:xfrm>
            <a:off x="2540463" y="1701704"/>
            <a:ext cx="6129404"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借：应付票据</a:t>
            </a:r>
            <a:r>
              <a:rPr lang="en-US"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p>
        </p:txBody>
      </p:sp>
      <p:sp>
        <p:nvSpPr>
          <p:cNvPr id="24" name="文本框 19"/>
          <p:cNvSpPr txBox="1"/>
          <p:nvPr/>
        </p:nvSpPr>
        <p:spPr>
          <a:xfrm>
            <a:off x="2573946" y="1131769"/>
            <a:ext cx="6570054" cy="499624"/>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到期按面值支付</a:t>
            </a:r>
            <a:r>
              <a:rPr lang="zh-CN" altLang="zh-CN" sz="2000" b="1" kern="0" dirty="0" smtClean="0">
                <a:solidFill>
                  <a:srgbClr val="084CA1"/>
                </a:solidFill>
                <a:latin typeface="微软雅黑" pitchFamily="34" charset="-122"/>
                <a:ea typeface="微软雅黑" pitchFamily="34" charset="-122"/>
              </a:rPr>
              <a:t>款项</a:t>
            </a:r>
            <a:endParaRPr lang="zh-CN" altLang="zh-CN" sz="2000" b="1" kern="0" dirty="0">
              <a:solidFill>
                <a:srgbClr val="084CA1"/>
              </a:solidFill>
              <a:latin typeface="微软雅黑" pitchFamily="34" charset="-122"/>
              <a:ea typeface="微软雅黑" pitchFamily="34" charset="-122"/>
            </a:endParaRPr>
          </a:p>
        </p:txBody>
      </p:sp>
      <p:sp>
        <p:nvSpPr>
          <p:cNvPr id="29" name="文本框 18"/>
          <p:cNvSpPr txBox="1"/>
          <p:nvPr/>
        </p:nvSpPr>
        <p:spPr>
          <a:xfrm>
            <a:off x="2458472" y="3593612"/>
            <a:ext cx="6129404" cy="1338828"/>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借：应付票据　</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贷：应付</a:t>
            </a:r>
            <a:r>
              <a:rPr lang="zh-CN" altLang="zh-CN" sz="1800" dirty="0" smtClean="0">
                <a:latin typeface="微软雅黑" pitchFamily="34" charset="-122"/>
                <a:ea typeface="微软雅黑" pitchFamily="34" charset="-122"/>
              </a:rPr>
              <a:t>账款</a:t>
            </a:r>
            <a:r>
              <a:rPr lang="zh-CN" altLang="en-US" sz="1800" dirty="0" smtClean="0">
                <a:latin typeface="微软雅黑" pitchFamily="34" charset="-122"/>
                <a:ea typeface="微软雅黑" pitchFamily="34" charset="-122"/>
              </a:rPr>
              <a:t>（商业承兑汇票）</a:t>
            </a:r>
            <a:endParaRPr lang="en-US" altLang="zh-CN" sz="1800" dirty="0" smtClean="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短期借款（银行承兑汇票）</a:t>
            </a:r>
            <a:endParaRPr lang="zh-CN" altLang="zh-CN" sz="1800" dirty="0">
              <a:latin typeface="微软雅黑" pitchFamily="34" charset="-122"/>
              <a:ea typeface="微软雅黑" pitchFamily="34" charset="-122"/>
            </a:endParaRPr>
          </a:p>
        </p:txBody>
      </p:sp>
      <p:sp>
        <p:nvSpPr>
          <p:cNvPr id="40" name="文本框 19"/>
          <p:cNvSpPr txBox="1"/>
          <p:nvPr/>
        </p:nvSpPr>
        <p:spPr>
          <a:xfrm>
            <a:off x="2573946" y="3023677"/>
            <a:ext cx="6570054" cy="553998"/>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票据到期</a:t>
            </a:r>
            <a:r>
              <a:rPr lang="zh-CN" altLang="en-US" sz="2000" b="1" kern="0" dirty="0">
                <a:solidFill>
                  <a:srgbClr val="084CA1"/>
                </a:solidFill>
                <a:latin typeface="微软雅黑" pitchFamily="34" charset="-122"/>
                <a:ea typeface="微软雅黑" pitchFamily="34" charset="-122"/>
              </a:rPr>
              <a:t>，</a:t>
            </a:r>
            <a:r>
              <a:rPr lang="zh-CN" altLang="zh-CN" sz="2000" b="1" kern="0" dirty="0">
                <a:solidFill>
                  <a:srgbClr val="084CA1"/>
                </a:solidFill>
                <a:latin typeface="微软雅黑" pitchFamily="34" charset="-122"/>
                <a:ea typeface="微软雅黑" pitchFamily="34" charset="-122"/>
              </a:rPr>
              <a:t>无力</a:t>
            </a:r>
            <a:r>
              <a:rPr lang="zh-CN" altLang="zh-CN" sz="2000" b="1" kern="0" dirty="0" smtClean="0">
                <a:solidFill>
                  <a:srgbClr val="084CA1"/>
                </a:solidFill>
                <a:latin typeface="微软雅黑" pitchFamily="34" charset="-122"/>
                <a:ea typeface="微软雅黑" pitchFamily="34" charset="-122"/>
              </a:rPr>
              <a:t>支付</a:t>
            </a:r>
            <a:r>
              <a:rPr lang="zh-CN" altLang="en-US" sz="2000" b="1" kern="0" dirty="0" smtClean="0">
                <a:solidFill>
                  <a:srgbClr val="084CA1"/>
                </a:solidFill>
                <a:latin typeface="微软雅黑" pitchFamily="34" charset="-122"/>
                <a:ea typeface="微软雅黑" pitchFamily="34" charset="-122"/>
              </a:rPr>
              <a:t>款项</a:t>
            </a:r>
            <a:endParaRPr lang="zh-CN" altLang="zh-CN" sz="2000" b="1" kern="0" dirty="0">
              <a:solidFill>
                <a:srgbClr val="084CA1"/>
              </a:solidFill>
              <a:latin typeface="微软雅黑" pitchFamily="34" charset="-122"/>
              <a:ea typeface="微软雅黑" pitchFamily="34" charset="-122"/>
            </a:endParaRPr>
          </a:p>
        </p:txBody>
      </p:sp>
      <p:sp>
        <p:nvSpPr>
          <p:cNvPr id="41" name="椭圆 40"/>
          <p:cNvSpPr/>
          <p:nvPr/>
        </p:nvSpPr>
        <p:spPr>
          <a:xfrm>
            <a:off x="1997946" y="2983822"/>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4</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469651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应付票据的核算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48982" y="1188988"/>
            <a:ext cx="7616086" cy="1338828"/>
          </a:xfrm>
          <a:prstGeom prst="rect">
            <a:avLst/>
          </a:prstGeom>
        </p:spPr>
        <p:txBody>
          <a:bodyPr wrap="square">
            <a:spAutoFit/>
          </a:bodyPr>
          <a:lstStyle/>
          <a:p>
            <a:pPr>
              <a:lnSpc>
                <a:spcPct val="150000"/>
              </a:lnSpc>
            </a:pP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6</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日 ，某企业购进一批钢材已入库（按实际成本计价），价值</a:t>
            </a:r>
            <a:r>
              <a:rPr lang="en-US" altLang="zh-CN" sz="1800" dirty="0">
                <a:latin typeface="微软雅黑" pitchFamily="34" charset="-122"/>
                <a:ea typeface="微软雅黑" pitchFamily="34" charset="-122"/>
              </a:rPr>
              <a:t>60 000</a:t>
            </a:r>
            <a:r>
              <a:rPr lang="zh-CN" altLang="zh-CN" sz="1800" dirty="0">
                <a:latin typeface="微软雅黑" pitchFamily="34" charset="-122"/>
                <a:ea typeface="微软雅黑" pitchFamily="34" charset="-122"/>
              </a:rPr>
              <a:t>元，增值税额</a:t>
            </a:r>
            <a:r>
              <a:rPr lang="en-US" altLang="zh-CN" sz="1800" dirty="0">
                <a:latin typeface="微软雅黑" pitchFamily="34" charset="-122"/>
                <a:ea typeface="微软雅黑" pitchFamily="34" charset="-122"/>
              </a:rPr>
              <a:t>9 600</a:t>
            </a:r>
            <a:r>
              <a:rPr lang="zh-CN" altLang="zh-CN" sz="1800" dirty="0">
                <a:latin typeface="微软雅黑" pitchFamily="34" charset="-122"/>
                <a:ea typeface="微软雅黑" pitchFamily="34" charset="-122"/>
              </a:rPr>
              <a:t>元，双方协议货到后签发</a:t>
            </a:r>
            <a:r>
              <a:rPr lang="en-US" altLang="zh-CN" sz="1800" dirty="0">
                <a:latin typeface="微软雅黑" pitchFamily="34" charset="-122"/>
                <a:ea typeface="微软雅黑" pitchFamily="34" charset="-122"/>
              </a:rPr>
              <a:t>3</a:t>
            </a:r>
            <a:r>
              <a:rPr lang="zh-CN" altLang="zh-CN" sz="1800" dirty="0">
                <a:latin typeface="微软雅黑" pitchFamily="34" charset="-122"/>
                <a:ea typeface="微软雅黑" pitchFamily="34" charset="-122"/>
              </a:rPr>
              <a:t>个月不带息的商业承兑汇票，支付银行手续费</a:t>
            </a:r>
            <a:r>
              <a:rPr lang="en-US" altLang="zh-CN" sz="1800" dirty="0">
                <a:latin typeface="微软雅黑" pitchFamily="34" charset="-122"/>
                <a:ea typeface="微软雅黑" pitchFamily="34" charset="-122"/>
              </a:rPr>
              <a:t>10</a:t>
            </a:r>
            <a:r>
              <a:rPr lang="zh-CN" altLang="zh-CN" sz="1800" dirty="0">
                <a:latin typeface="微软雅黑" pitchFamily="34" charset="-122"/>
                <a:ea typeface="微软雅黑" pitchFamily="34" charset="-122"/>
              </a:rPr>
              <a:t>元</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sp>
        <p:nvSpPr>
          <p:cNvPr id="25" name="矩形 24"/>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6" name="矩形 25"/>
          <p:cNvSpPr/>
          <p:nvPr>
            <p:custDataLst>
              <p:tags r:id="rId8"/>
            </p:custDataLst>
          </p:nvPr>
        </p:nvSpPr>
        <p:spPr>
          <a:xfrm>
            <a:off x="672541" y="2523266"/>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7" name="矩形 26"/>
          <p:cNvSpPr/>
          <p:nvPr/>
        </p:nvSpPr>
        <p:spPr>
          <a:xfrm>
            <a:off x="749887" y="2606381"/>
            <a:ext cx="8138525" cy="1754326"/>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）根据进货发票和商业汇票存根：</a:t>
            </a:r>
          </a:p>
          <a:p>
            <a:pPr>
              <a:lnSpc>
                <a:spcPct val="150000"/>
              </a:lnSpc>
            </a:pPr>
            <a:r>
              <a:rPr lang="zh-CN" altLang="zh-CN" sz="1800" dirty="0">
                <a:latin typeface="微软雅黑" pitchFamily="34" charset="-122"/>
                <a:ea typeface="微软雅黑" pitchFamily="34" charset="-122"/>
              </a:rPr>
              <a:t>借：原材料</a:t>
            </a:r>
            <a:r>
              <a:rPr lang="en-US" altLang="zh-CN" sz="1800" dirty="0">
                <a:latin typeface="微软雅黑" pitchFamily="34" charset="-122"/>
                <a:ea typeface="微软雅黑" pitchFamily="34" charset="-122"/>
              </a:rPr>
              <a:t>                             60 000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a:t>
            </a:r>
            <a:r>
              <a:rPr lang="en-US" altLang="zh-CN" sz="1800" dirty="0">
                <a:latin typeface="微软雅黑" pitchFamily="34" charset="-122"/>
                <a:ea typeface="微软雅黑" pitchFamily="34" charset="-122"/>
              </a:rPr>
              <a:t>  9 600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贷：应付票据</a:t>
            </a:r>
            <a:r>
              <a:rPr lang="en-US" altLang="zh-CN" sz="1800" dirty="0">
                <a:latin typeface="微软雅黑" pitchFamily="34" charset="-122"/>
                <a:ea typeface="微软雅黑" pitchFamily="34" charset="-122"/>
              </a:rPr>
              <a:t>                                   69 </a:t>
            </a:r>
            <a:r>
              <a:rPr lang="en-US" altLang="zh-CN" sz="1800" dirty="0" smtClean="0">
                <a:latin typeface="微软雅黑" pitchFamily="34" charset="-122"/>
                <a:ea typeface="微软雅黑" pitchFamily="34" charset="-122"/>
              </a:rPr>
              <a:t>600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9879660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应付票据的核算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cxnSp>
        <p:nvCxnSpPr>
          <p:cNvPr id="12" name="直接连接符 11"/>
          <p:cNvCxnSpPr/>
          <p:nvPr/>
        </p:nvCxnSpPr>
        <p:spPr>
          <a:xfrm flipH="1">
            <a:off x="634298" y="2791980"/>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976487" y="1125034"/>
            <a:ext cx="5311423" cy="1338828"/>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zh-CN" sz="1800" b="1" dirty="0">
                <a:solidFill>
                  <a:srgbClr val="084CA1"/>
                </a:solidFill>
                <a:latin typeface="微软雅黑" pitchFamily="34" charset="-122"/>
                <a:ea typeface="微软雅黑" pitchFamily="34" charset="-122"/>
              </a:rPr>
              <a:t>）支付银行手续费时：</a:t>
            </a:r>
          </a:p>
          <a:p>
            <a:pPr>
              <a:lnSpc>
                <a:spcPct val="150000"/>
              </a:lnSpc>
            </a:pPr>
            <a:r>
              <a:rPr lang="zh-CN" altLang="zh-CN" sz="1800" dirty="0">
                <a:latin typeface="微软雅黑" pitchFamily="34" charset="-122"/>
                <a:ea typeface="微软雅黑" pitchFamily="34" charset="-122"/>
              </a:rPr>
              <a:t>借：财务费用</a:t>
            </a:r>
            <a:r>
              <a:rPr lang="en-US" altLang="zh-CN" sz="1800" dirty="0">
                <a:latin typeface="微软雅黑" pitchFamily="34" charset="-122"/>
                <a:ea typeface="微软雅黑" pitchFamily="34" charset="-122"/>
              </a:rPr>
              <a:t>                               10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贷：银行存款</a:t>
            </a:r>
            <a:r>
              <a:rPr lang="en-US" altLang="zh-CN" sz="1800" dirty="0">
                <a:latin typeface="微软雅黑" pitchFamily="34" charset="-122"/>
                <a:ea typeface="微软雅黑" pitchFamily="34" charset="-122"/>
              </a:rPr>
              <a:t>                                       10</a:t>
            </a:r>
            <a:endParaRPr lang="zh-CN" altLang="zh-CN" sz="1800" dirty="0">
              <a:latin typeface="微软雅黑" pitchFamily="34" charset="-122"/>
              <a:ea typeface="微软雅黑" pitchFamily="34" charset="-122"/>
            </a:endParaRPr>
          </a:p>
        </p:txBody>
      </p:sp>
      <p:sp>
        <p:nvSpPr>
          <p:cNvPr id="3" name="矩形 2"/>
          <p:cNvSpPr/>
          <p:nvPr/>
        </p:nvSpPr>
        <p:spPr>
          <a:xfrm>
            <a:off x="976487" y="2936196"/>
            <a:ext cx="5514624" cy="1338828"/>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3</a:t>
            </a:r>
            <a:r>
              <a:rPr lang="zh-CN" altLang="zh-CN" sz="1800" b="1" dirty="0">
                <a:solidFill>
                  <a:srgbClr val="084CA1"/>
                </a:solidFill>
                <a:latin typeface="微软雅黑" pitchFamily="34" charset="-122"/>
                <a:ea typeface="微软雅黑" pitchFamily="34" charset="-122"/>
              </a:rPr>
              <a:t>）到期收到银行支付通知时：</a:t>
            </a:r>
          </a:p>
          <a:p>
            <a:pPr>
              <a:lnSpc>
                <a:spcPct val="150000"/>
              </a:lnSpc>
            </a:pPr>
            <a:r>
              <a:rPr lang="zh-CN" altLang="zh-CN" sz="1800" dirty="0">
                <a:latin typeface="微软雅黑" pitchFamily="34" charset="-122"/>
                <a:ea typeface="微软雅黑" pitchFamily="34" charset="-122"/>
              </a:rPr>
              <a:t>　借：应付票据</a:t>
            </a:r>
            <a:r>
              <a:rPr lang="en-US" altLang="zh-CN" sz="1800" dirty="0">
                <a:latin typeface="微软雅黑" pitchFamily="34" charset="-122"/>
                <a:ea typeface="微软雅黑" pitchFamily="34" charset="-122"/>
              </a:rPr>
              <a:t>                            69 600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贷：银行存款</a:t>
            </a:r>
            <a:r>
              <a:rPr lang="en-US" altLang="zh-CN" sz="1800" dirty="0">
                <a:latin typeface="微软雅黑" pitchFamily="34" charset="-122"/>
                <a:ea typeface="微软雅黑" pitchFamily="34" charset="-122"/>
              </a:rPr>
              <a:t>                                   69 600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4844183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应付票据的核算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cxnSp>
        <p:nvCxnSpPr>
          <p:cNvPr id="12" name="直接连接符 11"/>
          <p:cNvCxnSpPr/>
          <p:nvPr/>
        </p:nvCxnSpPr>
        <p:spPr>
          <a:xfrm flipH="1">
            <a:off x="634298" y="2791980"/>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976487" y="1125034"/>
            <a:ext cx="7749824" cy="1338828"/>
          </a:xfrm>
          <a:prstGeom prst="rect">
            <a:avLst/>
          </a:prstGeom>
        </p:spPr>
        <p:txBody>
          <a:bodyPr wrap="square">
            <a:spAutoFit/>
          </a:bodyPr>
          <a:lstStyle/>
          <a:p>
            <a:pPr>
              <a:lnSpc>
                <a:spcPct val="150000"/>
              </a:lnSpc>
            </a:pPr>
            <a:r>
              <a:rPr lang="zh-CN" altLang="zh-CN" sz="1800" b="1" dirty="0" smtClean="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4</a:t>
            </a:r>
            <a:r>
              <a:rPr lang="zh-CN" altLang="zh-CN" sz="1800" b="1" dirty="0">
                <a:solidFill>
                  <a:srgbClr val="084CA1"/>
                </a:solidFill>
                <a:latin typeface="微软雅黑" pitchFamily="34" charset="-122"/>
                <a:ea typeface="微软雅黑" pitchFamily="34" charset="-122"/>
              </a:rPr>
              <a:t>）到期无力支付时，委托人开户银行收到退回委托收款凭证和汇票时</a:t>
            </a:r>
            <a:endParaRPr lang="en-US" altLang="zh-CN" sz="1800" b="1" dirty="0">
              <a:solidFill>
                <a:srgbClr val="084CA1"/>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借：应付票据　</a:t>
            </a:r>
            <a:r>
              <a:rPr lang="en-US" altLang="zh-CN" sz="1800" dirty="0">
                <a:latin typeface="微软雅黑" pitchFamily="34" charset="-122"/>
                <a:ea typeface="微软雅黑" pitchFamily="34" charset="-122"/>
              </a:rPr>
              <a:t>                          69 600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贷：应付账款　</a:t>
            </a:r>
            <a:r>
              <a:rPr lang="en-US" altLang="zh-CN" sz="1800" dirty="0">
                <a:latin typeface="微软雅黑" pitchFamily="34" charset="-122"/>
                <a:ea typeface="微软雅黑" pitchFamily="34" charset="-122"/>
              </a:rPr>
              <a:t>                                 69 600</a:t>
            </a:r>
            <a:endParaRPr lang="zh-CN" altLang="zh-CN" sz="1800" dirty="0">
              <a:latin typeface="微软雅黑" pitchFamily="34" charset="-122"/>
              <a:ea typeface="微软雅黑" pitchFamily="34" charset="-122"/>
            </a:endParaRPr>
          </a:p>
        </p:txBody>
      </p:sp>
      <p:sp>
        <p:nvSpPr>
          <p:cNvPr id="3" name="矩形 2"/>
          <p:cNvSpPr/>
          <p:nvPr/>
        </p:nvSpPr>
        <p:spPr>
          <a:xfrm>
            <a:off x="976487" y="2936196"/>
            <a:ext cx="5514624" cy="1291379"/>
          </a:xfrm>
          <a:prstGeom prst="rect">
            <a:avLst/>
          </a:prstGeom>
        </p:spPr>
        <p:txBody>
          <a:bodyPr wrap="square">
            <a:spAutoFit/>
          </a:bodyPr>
          <a:lstStyle/>
          <a:p>
            <a:pPr>
              <a:lnSpc>
                <a:spcPct val="150000"/>
              </a:lnSpc>
            </a:pPr>
            <a:r>
              <a:rPr lang="zh-CN" altLang="zh-CN" sz="1800" b="1" dirty="0" smtClean="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5</a:t>
            </a:r>
            <a:r>
              <a:rPr lang="zh-CN" altLang="zh-CN" sz="1800" b="1" dirty="0" smtClean="0">
                <a:solidFill>
                  <a:srgbClr val="084CA1"/>
                </a:solidFill>
                <a:latin typeface="微软雅黑" pitchFamily="34" charset="-122"/>
                <a:ea typeface="微软雅黑" pitchFamily="34" charset="-122"/>
              </a:rPr>
              <a:t>）</a:t>
            </a:r>
            <a:r>
              <a:rPr lang="zh-CN" altLang="en-US" sz="1800" b="1" dirty="0">
                <a:solidFill>
                  <a:srgbClr val="084CA1"/>
                </a:solidFill>
                <a:latin typeface="微软雅黑" pitchFamily="34" charset="-122"/>
                <a:ea typeface="微软雅黑" pitchFamily="34" charset="-122"/>
              </a:rPr>
              <a:t>如果</a:t>
            </a:r>
            <a:r>
              <a:rPr lang="zh-CN" altLang="zh-CN" sz="1800" b="1" dirty="0">
                <a:solidFill>
                  <a:srgbClr val="084CA1"/>
                </a:solidFill>
                <a:latin typeface="微软雅黑" pitchFamily="34" charset="-122"/>
                <a:ea typeface="微软雅黑" pitchFamily="34" charset="-122"/>
              </a:rPr>
              <a:t>票据是银行承兑汇票，到期无力支付时　</a:t>
            </a:r>
            <a:r>
              <a:rPr lang="zh-CN" altLang="zh-CN" sz="1800" dirty="0">
                <a:latin typeface="微软雅黑" pitchFamily="34" charset="-122"/>
                <a:ea typeface="微软雅黑" pitchFamily="34" charset="-122"/>
              </a:rPr>
              <a:t>借：应付票据　</a:t>
            </a:r>
            <a:r>
              <a:rPr lang="en-US" altLang="zh-CN" sz="1800" dirty="0">
                <a:latin typeface="微软雅黑" pitchFamily="34" charset="-122"/>
                <a:ea typeface="微软雅黑" pitchFamily="34" charset="-122"/>
              </a:rPr>
              <a:t>                          69 600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贷：短期借款　</a:t>
            </a:r>
            <a:r>
              <a:rPr lang="en-US" altLang="zh-CN" sz="1800" dirty="0">
                <a:latin typeface="微软雅黑" pitchFamily="34" charset="-122"/>
                <a:ea typeface="微软雅黑" pitchFamily="34" charset="-122"/>
              </a:rPr>
              <a:t>                                 69 600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8225355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应付票据的核算</a:t>
            </a:r>
          </a:p>
        </p:txBody>
      </p:sp>
      <p:sp>
        <p:nvSpPr>
          <p:cNvPr id="77" name="矩形 76"/>
          <p:cNvSpPr/>
          <p:nvPr/>
        </p:nvSpPr>
        <p:spPr>
          <a:xfrm>
            <a:off x="1515848" y="649144"/>
            <a:ext cx="4030302"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、应付票据的账务处理</a:t>
            </a:r>
            <a:r>
              <a:rPr lang="en-US" altLang="zh-CN" sz="1800" b="1" dirty="0" smtClean="0">
                <a:solidFill>
                  <a:srgbClr val="084CA1"/>
                </a:solidFill>
                <a:ea typeface="微软雅黑"/>
                <a:cs typeface="+mn-ea"/>
                <a:sym typeface="+mn-lt"/>
              </a:rPr>
              <a:t>——</a:t>
            </a:r>
            <a:r>
              <a:rPr lang="zh-CN" altLang="zh-CN" sz="1800" b="1" dirty="0" smtClean="0">
                <a:solidFill>
                  <a:srgbClr val="084CA1"/>
                </a:solidFill>
                <a:ea typeface="微软雅黑"/>
                <a:cs typeface="+mn-ea"/>
              </a:rPr>
              <a:t>带</a:t>
            </a:r>
            <a:r>
              <a:rPr lang="zh-CN" altLang="zh-CN" sz="1800" b="1" dirty="0">
                <a:solidFill>
                  <a:srgbClr val="084CA1"/>
                </a:solidFill>
                <a:ea typeface="微软雅黑"/>
                <a:cs typeface="+mn-ea"/>
              </a:rPr>
              <a:t>息票据</a:t>
            </a:r>
            <a:endParaRPr lang="en-US" altLang="zh-CN"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9" name="组合 18"/>
          <p:cNvGrpSpPr/>
          <p:nvPr/>
        </p:nvGrpSpPr>
        <p:grpSpPr>
          <a:xfrm>
            <a:off x="107700" y="1333470"/>
            <a:ext cx="1760598" cy="1690207"/>
            <a:chOff x="1715" y="4363"/>
            <a:chExt cx="3628" cy="3490"/>
          </a:xfrm>
        </p:grpSpPr>
        <p:sp>
          <p:nvSpPr>
            <p:cNvPr id="20" name="椭圆 19"/>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1"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2" name="椭圆 21"/>
          <p:cNvSpPr/>
          <p:nvPr/>
        </p:nvSpPr>
        <p:spPr>
          <a:xfrm>
            <a:off x="1997946"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3" name="文本框 18"/>
          <p:cNvSpPr txBox="1"/>
          <p:nvPr/>
        </p:nvSpPr>
        <p:spPr>
          <a:xfrm>
            <a:off x="2540463" y="1701704"/>
            <a:ext cx="6129404" cy="1338828"/>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借：原材料</a:t>
            </a:r>
            <a:r>
              <a:rPr lang="en-US"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a:t>
            </a:r>
            <a:r>
              <a:rPr lang="en-US" altLang="zh-CN" sz="1800" dirty="0">
                <a:latin typeface="微软雅黑" pitchFamily="34" charset="-122"/>
                <a:ea typeface="微软雅黑" pitchFamily="34" charset="-122"/>
              </a:rPr>
              <a:t>  </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贷：应付票据</a:t>
            </a:r>
            <a:r>
              <a:rPr lang="en-US" altLang="zh-CN" sz="1800" dirty="0">
                <a:latin typeface="微软雅黑" pitchFamily="34" charset="-122"/>
                <a:ea typeface="微软雅黑" pitchFamily="34" charset="-122"/>
              </a:rPr>
              <a:t>           </a:t>
            </a:r>
            <a:endParaRPr lang="zh-CN" altLang="zh-CN" sz="1800" dirty="0">
              <a:latin typeface="微软雅黑" pitchFamily="34" charset="-122"/>
              <a:ea typeface="微软雅黑" pitchFamily="34" charset="-122"/>
            </a:endParaRPr>
          </a:p>
        </p:txBody>
      </p:sp>
      <p:sp>
        <p:nvSpPr>
          <p:cNvPr id="24" name="文本框 19"/>
          <p:cNvSpPr txBox="1"/>
          <p:nvPr/>
        </p:nvSpPr>
        <p:spPr>
          <a:xfrm>
            <a:off x="2573946" y="1131769"/>
            <a:ext cx="6570054" cy="499624"/>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取得</a:t>
            </a:r>
            <a:r>
              <a:rPr lang="zh-CN" altLang="zh-CN" sz="2000" b="1" kern="0" dirty="0" smtClean="0">
                <a:solidFill>
                  <a:srgbClr val="084CA1"/>
                </a:solidFill>
                <a:latin typeface="微软雅黑" pitchFamily="34" charset="-122"/>
                <a:ea typeface="微软雅黑" pitchFamily="34" charset="-122"/>
              </a:rPr>
              <a:t>商业汇票</a:t>
            </a:r>
            <a:endParaRPr lang="zh-CN" altLang="zh-CN" sz="2000" b="1" kern="0" dirty="0">
              <a:solidFill>
                <a:srgbClr val="084CA1"/>
              </a:solidFill>
              <a:latin typeface="微软雅黑" pitchFamily="34" charset="-122"/>
              <a:ea typeface="微软雅黑" pitchFamily="34" charset="-122"/>
            </a:endParaRPr>
          </a:p>
        </p:txBody>
      </p:sp>
      <p:sp>
        <p:nvSpPr>
          <p:cNvPr id="29" name="文本框 18"/>
          <p:cNvSpPr txBox="1"/>
          <p:nvPr/>
        </p:nvSpPr>
        <p:spPr>
          <a:xfrm>
            <a:off x="2458472" y="3593612"/>
            <a:ext cx="6129404" cy="871392"/>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借：财务费用</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利息支出　　　　　　　　　　　　　　　</a:t>
            </a:r>
            <a:r>
              <a:rPr lang="en-US" altLang="zh-CN" sz="1800" dirty="0" smtClean="0">
                <a:latin typeface="微软雅黑" pitchFamily="34" charset="-122"/>
                <a:ea typeface="微软雅黑" pitchFamily="34" charset="-122"/>
              </a:rPr>
              <a:t>              </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：应付票据</a:t>
            </a:r>
          </a:p>
        </p:txBody>
      </p:sp>
      <p:sp>
        <p:nvSpPr>
          <p:cNvPr id="40" name="文本框 19"/>
          <p:cNvSpPr txBox="1"/>
          <p:nvPr/>
        </p:nvSpPr>
        <p:spPr>
          <a:xfrm>
            <a:off x="2573946" y="3023677"/>
            <a:ext cx="6570054" cy="496290"/>
          </a:xfrm>
          <a:prstGeom prst="rect">
            <a:avLst/>
          </a:prstGeom>
          <a:noFill/>
        </p:spPr>
        <p:txBody>
          <a:bodyPr wrap="square" rtlCol="0">
            <a:spAutoFit/>
          </a:bodyPr>
          <a:lstStyle/>
          <a:p>
            <a:pPr defTabSz="914400">
              <a:lnSpc>
                <a:spcPct val="150000"/>
              </a:lnSpc>
              <a:defRPr/>
            </a:pPr>
            <a:r>
              <a:rPr lang="zh-CN" altLang="en-US" sz="2000" b="1" kern="0" dirty="0" smtClean="0">
                <a:solidFill>
                  <a:srgbClr val="084CA1"/>
                </a:solidFill>
                <a:latin typeface="微软雅黑" pitchFamily="34" charset="-122"/>
                <a:ea typeface="微软雅黑" pitchFamily="34" charset="-122"/>
              </a:rPr>
              <a:t>计提利息费用</a:t>
            </a:r>
            <a:endParaRPr lang="zh-CN" altLang="zh-CN" sz="2000" b="1" kern="0" dirty="0">
              <a:solidFill>
                <a:srgbClr val="084CA1"/>
              </a:solidFill>
              <a:latin typeface="微软雅黑" pitchFamily="34" charset="-122"/>
              <a:ea typeface="微软雅黑" pitchFamily="34" charset="-122"/>
            </a:endParaRPr>
          </a:p>
        </p:txBody>
      </p:sp>
      <p:sp>
        <p:nvSpPr>
          <p:cNvPr id="41" name="椭圆 40"/>
          <p:cNvSpPr/>
          <p:nvPr/>
        </p:nvSpPr>
        <p:spPr>
          <a:xfrm>
            <a:off x="1997946" y="2983822"/>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68407622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应付票据的核算</a:t>
            </a:r>
          </a:p>
        </p:txBody>
      </p:sp>
      <p:sp>
        <p:nvSpPr>
          <p:cNvPr id="77" name="矩形 76"/>
          <p:cNvSpPr/>
          <p:nvPr/>
        </p:nvSpPr>
        <p:spPr>
          <a:xfrm>
            <a:off x="1515848" y="649144"/>
            <a:ext cx="4030302"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、应付票据的账务处理</a:t>
            </a:r>
            <a:r>
              <a:rPr lang="en-US" altLang="zh-CN" sz="1800" b="1" dirty="0" smtClean="0">
                <a:solidFill>
                  <a:srgbClr val="084CA1"/>
                </a:solidFill>
                <a:ea typeface="微软雅黑"/>
                <a:cs typeface="+mn-ea"/>
                <a:sym typeface="+mn-lt"/>
              </a:rPr>
              <a:t>——</a:t>
            </a:r>
            <a:r>
              <a:rPr lang="zh-CN" altLang="zh-CN" sz="1800" b="1" dirty="0" smtClean="0">
                <a:solidFill>
                  <a:srgbClr val="084CA1"/>
                </a:solidFill>
                <a:ea typeface="微软雅黑"/>
                <a:cs typeface="+mn-ea"/>
              </a:rPr>
              <a:t>带</a:t>
            </a:r>
            <a:r>
              <a:rPr lang="zh-CN" altLang="zh-CN" sz="1800" b="1" dirty="0">
                <a:solidFill>
                  <a:srgbClr val="084CA1"/>
                </a:solidFill>
                <a:ea typeface="微软雅黑"/>
                <a:cs typeface="+mn-ea"/>
              </a:rPr>
              <a:t>息票据</a:t>
            </a:r>
            <a:endParaRPr lang="en-US" altLang="zh-CN"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9" name="组合 18"/>
          <p:cNvGrpSpPr/>
          <p:nvPr/>
        </p:nvGrpSpPr>
        <p:grpSpPr>
          <a:xfrm>
            <a:off x="107700" y="1333470"/>
            <a:ext cx="1760598" cy="1690207"/>
            <a:chOff x="1715" y="4363"/>
            <a:chExt cx="3628" cy="3490"/>
          </a:xfrm>
        </p:grpSpPr>
        <p:sp>
          <p:nvSpPr>
            <p:cNvPr id="20" name="椭圆 19"/>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1"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2" name="椭圆 21"/>
          <p:cNvSpPr/>
          <p:nvPr/>
        </p:nvSpPr>
        <p:spPr>
          <a:xfrm>
            <a:off x="1997946"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3" name="文本框 18"/>
          <p:cNvSpPr txBox="1"/>
          <p:nvPr/>
        </p:nvSpPr>
        <p:spPr>
          <a:xfrm>
            <a:off x="2540463" y="1701704"/>
            <a:ext cx="6129404" cy="1338828"/>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借：财务费用</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利息支出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应付票据</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p>
        </p:txBody>
      </p:sp>
      <p:sp>
        <p:nvSpPr>
          <p:cNvPr id="24" name="文本框 19"/>
          <p:cNvSpPr txBox="1"/>
          <p:nvPr/>
        </p:nvSpPr>
        <p:spPr>
          <a:xfrm>
            <a:off x="2573946" y="1131769"/>
            <a:ext cx="6570054" cy="499624"/>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到期付款</a:t>
            </a:r>
            <a:r>
              <a:rPr lang="zh-CN" altLang="zh-CN" sz="2000" b="1" kern="0" dirty="0" smtClean="0">
                <a:solidFill>
                  <a:srgbClr val="084CA1"/>
                </a:solidFill>
                <a:latin typeface="微软雅黑" pitchFamily="34" charset="-122"/>
                <a:ea typeface="微软雅黑" pitchFamily="34" charset="-122"/>
              </a:rPr>
              <a:t>时</a:t>
            </a:r>
            <a:endParaRPr lang="zh-CN" altLang="zh-CN"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67274106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应付票据的核算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48982" y="1188988"/>
            <a:ext cx="7616086"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某公司于</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11</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日从丙企业购入原材料一批，其价款为</a:t>
            </a:r>
            <a:r>
              <a:rPr lang="en-US" altLang="zh-CN" sz="1800" dirty="0">
                <a:latin typeface="微软雅黑" pitchFamily="34" charset="-122"/>
                <a:ea typeface="微软雅黑" pitchFamily="34" charset="-122"/>
              </a:rPr>
              <a:t>50 000</a:t>
            </a:r>
            <a:r>
              <a:rPr lang="zh-CN" altLang="zh-CN" sz="1800" dirty="0">
                <a:latin typeface="微软雅黑" pitchFamily="34" charset="-122"/>
                <a:ea typeface="微软雅黑" pitchFamily="34" charset="-122"/>
              </a:rPr>
              <a:t>元，增值税款为</a:t>
            </a:r>
            <a:r>
              <a:rPr lang="en-US" altLang="zh-CN" sz="1800" dirty="0">
                <a:latin typeface="微软雅黑" pitchFamily="34" charset="-122"/>
                <a:ea typeface="微软雅黑" pitchFamily="34" charset="-122"/>
              </a:rPr>
              <a:t>8 000</a:t>
            </a:r>
            <a:r>
              <a:rPr lang="zh-CN" altLang="zh-CN" sz="1800" dirty="0">
                <a:latin typeface="微软雅黑" pitchFamily="34" charset="-122"/>
                <a:ea typeface="微软雅黑" pitchFamily="34" charset="-122"/>
              </a:rPr>
              <a:t>元，该公司同时出具一张期限为</a:t>
            </a:r>
            <a:r>
              <a:rPr lang="en-US" altLang="zh-CN" sz="1800" dirty="0">
                <a:latin typeface="微软雅黑" pitchFamily="34" charset="-122"/>
                <a:ea typeface="微软雅黑" pitchFamily="34" charset="-122"/>
              </a:rPr>
              <a:t>3</a:t>
            </a:r>
            <a:r>
              <a:rPr lang="zh-CN" altLang="zh-CN" sz="1800" dirty="0">
                <a:latin typeface="微软雅黑" pitchFamily="34" charset="-122"/>
                <a:ea typeface="微软雅黑" pitchFamily="34" charset="-122"/>
              </a:rPr>
              <a:t>个月的带息商业票据，年利率为</a:t>
            </a:r>
            <a:r>
              <a:rPr lang="en-US" altLang="zh-CN" sz="1800" dirty="0">
                <a:latin typeface="微软雅黑" pitchFamily="34" charset="-122"/>
                <a:ea typeface="微软雅黑" pitchFamily="34" charset="-122"/>
              </a:rPr>
              <a:t>9</a:t>
            </a:r>
            <a:r>
              <a:rPr lang="zh-CN"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sp>
        <p:nvSpPr>
          <p:cNvPr id="25" name="矩形 24"/>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6" name="矩形 25"/>
          <p:cNvSpPr/>
          <p:nvPr>
            <p:custDataLst>
              <p:tags r:id="rId8"/>
            </p:custDataLst>
          </p:nvPr>
        </p:nvSpPr>
        <p:spPr>
          <a:xfrm>
            <a:off x="672541" y="2523266"/>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7" name="矩形 26"/>
          <p:cNvSpPr/>
          <p:nvPr/>
        </p:nvSpPr>
        <p:spPr>
          <a:xfrm>
            <a:off x="749887" y="2606381"/>
            <a:ext cx="8138525" cy="1754326"/>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smtClean="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2018</a:t>
            </a:r>
            <a:r>
              <a:rPr lang="zh-CN" altLang="zh-CN" sz="1800" b="1" dirty="0">
                <a:solidFill>
                  <a:srgbClr val="084CA1"/>
                </a:solidFill>
                <a:latin typeface="微软雅黑" pitchFamily="34" charset="-122"/>
                <a:ea typeface="微软雅黑" pitchFamily="34" charset="-122"/>
              </a:rPr>
              <a:t>年</a:t>
            </a:r>
            <a:r>
              <a:rPr lang="en-US" altLang="zh-CN" sz="1800" b="1" dirty="0">
                <a:solidFill>
                  <a:srgbClr val="084CA1"/>
                </a:solidFill>
                <a:latin typeface="微软雅黑" pitchFamily="34" charset="-122"/>
                <a:ea typeface="微软雅黑" pitchFamily="34" charset="-122"/>
              </a:rPr>
              <a:t>11</a:t>
            </a:r>
            <a:r>
              <a:rPr lang="zh-CN" altLang="zh-CN"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日购入材料时：</a:t>
            </a:r>
          </a:p>
          <a:p>
            <a:pPr>
              <a:lnSpc>
                <a:spcPct val="150000"/>
              </a:lnSpc>
            </a:pPr>
            <a:r>
              <a:rPr lang="zh-CN" altLang="zh-CN" sz="1800" dirty="0">
                <a:latin typeface="微软雅黑" pitchFamily="34" charset="-122"/>
                <a:ea typeface="微软雅黑" pitchFamily="34" charset="-122"/>
              </a:rPr>
              <a:t>借：原材料　　　　　　　　　　　　　　　　　　　</a:t>
            </a:r>
            <a:r>
              <a:rPr lang="en-US" altLang="zh-CN" sz="1800" dirty="0">
                <a:latin typeface="微软雅黑" pitchFamily="34" charset="-122"/>
                <a:ea typeface="微软雅黑" pitchFamily="34" charset="-122"/>
              </a:rPr>
              <a:t>50 000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　　　　　</a:t>
            </a:r>
            <a:r>
              <a:rPr lang="en-US" altLang="zh-CN" sz="1800" dirty="0">
                <a:latin typeface="微软雅黑" pitchFamily="34" charset="-122"/>
                <a:ea typeface="微软雅黑" pitchFamily="34" charset="-122"/>
              </a:rPr>
              <a:t>  8 000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：应付票据　　　　　　　　　　　　　　　　　　</a:t>
            </a:r>
            <a:r>
              <a:rPr lang="en-US" altLang="zh-CN" sz="1800" dirty="0">
                <a:latin typeface="微软雅黑" pitchFamily="34" charset="-122"/>
                <a:ea typeface="微软雅黑" pitchFamily="34" charset="-122"/>
              </a:rPr>
              <a:t>    58 000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1793391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应付票据的核算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cxnSp>
        <p:nvCxnSpPr>
          <p:cNvPr id="12" name="直接连接符 11"/>
          <p:cNvCxnSpPr/>
          <p:nvPr/>
        </p:nvCxnSpPr>
        <p:spPr>
          <a:xfrm flipH="1">
            <a:off x="634298" y="2859714"/>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976487" y="1125034"/>
            <a:ext cx="7354713" cy="1754326"/>
          </a:xfrm>
          <a:prstGeom prst="rect">
            <a:avLst/>
          </a:prstGeom>
        </p:spPr>
        <p:txBody>
          <a:bodyPr wrap="square">
            <a:spAutoFit/>
          </a:bodyPr>
          <a:lstStyle/>
          <a:p>
            <a:pPr>
              <a:lnSpc>
                <a:spcPct val="150000"/>
              </a:lnSpc>
            </a:pPr>
            <a:r>
              <a:rPr lang="zh-CN" altLang="en-US" sz="1800" b="1" dirty="0" smtClean="0">
                <a:solidFill>
                  <a:srgbClr val="084CA1"/>
                </a:solidFill>
                <a:latin typeface="微软雅黑" pitchFamily="34" charset="-122"/>
                <a:ea typeface="微软雅黑" pitchFamily="34" charset="-122"/>
              </a:rPr>
              <a:t>（</a:t>
            </a:r>
            <a:r>
              <a:rPr lang="en-US" altLang="zh-CN" sz="1800" b="1" dirty="0" smtClean="0">
                <a:solidFill>
                  <a:srgbClr val="084CA1"/>
                </a:solidFill>
                <a:latin typeface="微软雅黑" pitchFamily="34" charset="-122"/>
                <a:ea typeface="微软雅黑" pitchFamily="34" charset="-122"/>
              </a:rPr>
              <a:t>2</a:t>
            </a:r>
            <a:r>
              <a:rPr lang="zh-CN" altLang="en-US" sz="1800" b="1" dirty="0" smtClean="0">
                <a:solidFill>
                  <a:srgbClr val="084CA1"/>
                </a:solidFill>
                <a:latin typeface="微软雅黑" pitchFamily="34" charset="-122"/>
                <a:ea typeface="微软雅黑" pitchFamily="34" charset="-122"/>
              </a:rPr>
              <a:t>）</a:t>
            </a:r>
            <a:r>
              <a:rPr lang="en-US" altLang="zh-CN" sz="1800" b="1" dirty="0" smtClean="0">
                <a:solidFill>
                  <a:srgbClr val="084CA1"/>
                </a:solidFill>
                <a:latin typeface="微软雅黑" pitchFamily="34" charset="-122"/>
                <a:ea typeface="微软雅黑" pitchFamily="34" charset="-122"/>
              </a:rPr>
              <a:t>2018</a:t>
            </a:r>
            <a:r>
              <a:rPr lang="zh-CN" altLang="zh-CN" sz="1800" b="1" dirty="0">
                <a:solidFill>
                  <a:srgbClr val="084CA1"/>
                </a:solidFill>
                <a:latin typeface="微软雅黑" pitchFamily="34" charset="-122"/>
                <a:ea typeface="微软雅黑" pitchFamily="34" charset="-122"/>
              </a:rPr>
              <a:t>年</a:t>
            </a:r>
            <a:r>
              <a:rPr lang="en-US" altLang="zh-CN" sz="1800" b="1" dirty="0">
                <a:solidFill>
                  <a:srgbClr val="084CA1"/>
                </a:solidFill>
                <a:latin typeface="微软雅黑" pitchFamily="34" charset="-122"/>
                <a:ea typeface="微软雅黑" pitchFamily="34" charset="-122"/>
              </a:rPr>
              <a:t>12</a:t>
            </a:r>
            <a:r>
              <a:rPr lang="zh-CN" altLang="zh-CN"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31</a:t>
            </a:r>
            <a:r>
              <a:rPr lang="zh-CN" altLang="zh-CN" sz="1800" b="1" dirty="0">
                <a:solidFill>
                  <a:srgbClr val="084CA1"/>
                </a:solidFill>
                <a:latin typeface="微软雅黑" pitchFamily="34" charset="-122"/>
                <a:ea typeface="微软雅黑" pitchFamily="34" charset="-122"/>
              </a:rPr>
              <a:t>日计提两个月的利息费用时：</a:t>
            </a:r>
            <a:endParaRPr lang="en-US" altLang="zh-CN" sz="1800" b="1" dirty="0">
              <a:solidFill>
                <a:srgbClr val="084CA1"/>
              </a:solidFill>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58 </a:t>
            </a:r>
            <a:r>
              <a:rPr lang="en-US" altLang="zh-CN" sz="1800" dirty="0">
                <a:latin typeface="微软雅黑" pitchFamily="34" charset="-122"/>
                <a:ea typeface="微软雅黑" pitchFamily="34" charset="-122"/>
              </a:rPr>
              <a:t>000×9</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2÷12=870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借：财务费用</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利息支出　　　　　　　　　　　　　</a:t>
            </a:r>
            <a:r>
              <a:rPr lang="en-US" altLang="zh-CN" sz="1800" dirty="0">
                <a:latin typeface="微软雅黑" pitchFamily="34" charset="-122"/>
                <a:ea typeface="微软雅黑" pitchFamily="34" charset="-122"/>
              </a:rPr>
              <a:t>870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贷：应付票据　　　　　　　　　　　　　　　　　　　　</a:t>
            </a:r>
            <a:r>
              <a:rPr lang="en-US" altLang="zh-CN" sz="1800" dirty="0">
                <a:latin typeface="微软雅黑" pitchFamily="34" charset="-122"/>
                <a:ea typeface="微软雅黑" pitchFamily="34" charset="-122"/>
              </a:rPr>
              <a:t>  870</a:t>
            </a:r>
            <a:endParaRPr lang="zh-CN" altLang="zh-CN" sz="1800" dirty="0">
              <a:latin typeface="微软雅黑" pitchFamily="34" charset="-122"/>
              <a:ea typeface="微软雅黑" pitchFamily="34" charset="-122"/>
            </a:endParaRPr>
          </a:p>
        </p:txBody>
      </p:sp>
      <p:sp>
        <p:nvSpPr>
          <p:cNvPr id="3" name="矩形 2"/>
          <p:cNvSpPr/>
          <p:nvPr/>
        </p:nvSpPr>
        <p:spPr>
          <a:xfrm>
            <a:off x="976486" y="2936196"/>
            <a:ext cx="7354713" cy="1754326"/>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3</a:t>
            </a: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2019</a:t>
            </a:r>
            <a:r>
              <a:rPr lang="zh-CN" altLang="zh-CN" sz="1800" b="1" dirty="0">
                <a:solidFill>
                  <a:srgbClr val="084CA1"/>
                </a:solidFill>
                <a:latin typeface="微软雅黑" pitchFamily="34" charset="-122"/>
                <a:ea typeface="微软雅黑" pitchFamily="34" charset="-122"/>
              </a:rPr>
              <a:t>年</a:t>
            </a:r>
            <a:r>
              <a:rPr lang="en-US" altLang="zh-CN" sz="1800" b="1" dirty="0">
                <a:solidFill>
                  <a:srgbClr val="084CA1"/>
                </a:solidFill>
                <a:latin typeface="微软雅黑" pitchFamily="34" charset="-122"/>
                <a:ea typeface="微软雅黑" pitchFamily="34" charset="-122"/>
              </a:rPr>
              <a:t>2</a:t>
            </a:r>
            <a:r>
              <a:rPr lang="zh-CN" altLang="zh-CN"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日到期付款时：</a:t>
            </a:r>
          </a:p>
          <a:p>
            <a:pPr>
              <a:lnSpc>
                <a:spcPct val="150000"/>
              </a:lnSpc>
            </a:pPr>
            <a:r>
              <a:rPr lang="zh-CN" altLang="zh-CN" sz="1800" dirty="0">
                <a:latin typeface="微软雅黑" pitchFamily="34" charset="-122"/>
                <a:ea typeface="微软雅黑" pitchFamily="34" charset="-122"/>
              </a:rPr>
              <a:t>借：财务费用</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利息支出　　　　　　　　　　　　</a:t>
            </a:r>
            <a:r>
              <a:rPr lang="en-US" altLang="zh-CN" sz="1800" dirty="0">
                <a:latin typeface="微软雅黑" pitchFamily="34" charset="-122"/>
                <a:ea typeface="微软雅黑" pitchFamily="34" charset="-122"/>
              </a:rPr>
              <a:t>  435</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应付票据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58 870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贷：银行存款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59 305</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3125773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应付</a:t>
            </a:r>
            <a:r>
              <a:rPr lang="zh-CN" altLang="en-US" sz="2600" kern="0" dirty="0">
                <a:solidFill>
                  <a:srgbClr val="084CA1"/>
                </a:solidFill>
                <a:latin typeface="微软雅黑"/>
                <a:ea typeface="微软雅黑"/>
              </a:rPr>
              <a:t>利息</a:t>
            </a:r>
            <a:r>
              <a:rPr lang="zh-CN" altLang="en-US" sz="2600" kern="0" dirty="0" smtClean="0">
                <a:solidFill>
                  <a:srgbClr val="084CA1"/>
                </a:solidFill>
                <a:latin typeface="微软雅黑"/>
                <a:ea typeface="微软雅黑"/>
              </a:rPr>
              <a:t>的核算</a:t>
            </a:r>
          </a:p>
        </p:txBody>
      </p:sp>
      <p:sp>
        <p:nvSpPr>
          <p:cNvPr id="77" name="矩形 76"/>
          <p:cNvSpPr/>
          <p:nvPr/>
        </p:nvSpPr>
        <p:spPr>
          <a:xfrm>
            <a:off x="1515848" y="649144"/>
            <a:ext cx="2690191"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、应付利息核算的内容</a:t>
            </a:r>
            <a:endParaRPr lang="en-US" altLang="zh-CN"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cxnSp>
        <p:nvCxnSpPr>
          <p:cNvPr id="14" name="直接连接符 13"/>
          <p:cNvCxnSpPr/>
          <p:nvPr/>
        </p:nvCxnSpPr>
        <p:spPr>
          <a:xfrm>
            <a:off x="1037706" y="2811839"/>
            <a:ext cx="7278710" cy="16896"/>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4673255" y="2828736"/>
            <a:ext cx="7613" cy="1186949"/>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938847" y="2444607"/>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17" name="TextBox 16"/>
          <p:cNvSpPr txBox="1"/>
          <p:nvPr/>
        </p:nvSpPr>
        <p:spPr>
          <a:xfrm>
            <a:off x="7670085" y="2427118"/>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18" name="TextBox 17"/>
          <p:cNvSpPr txBox="1"/>
          <p:nvPr/>
        </p:nvSpPr>
        <p:spPr>
          <a:xfrm>
            <a:off x="3891249" y="2411729"/>
            <a:ext cx="1571625" cy="400110"/>
          </a:xfrm>
          <a:prstGeom prst="rect">
            <a:avLst/>
          </a:prstGeom>
          <a:noFill/>
        </p:spPr>
        <p:txBody>
          <a:bodyPr wrap="square" rtlCol="0">
            <a:spAutoFit/>
          </a:bodyPr>
          <a:lstStyle/>
          <a:p>
            <a:pPr algn="dist"/>
            <a:r>
              <a:rPr lang="zh-CN" altLang="en-US" sz="2000" b="1" dirty="0" smtClean="0">
                <a:solidFill>
                  <a:srgbClr val="084CA1"/>
                </a:solidFill>
                <a:latin typeface="微软雅黑" pitchFamily="34" charset="-122"/>
                <a:ea typeface="微软雅黑" pitchFamily="34" charset="-122"/>
              </a:rPr>
              <a:t>应付利息</a:t>
            </a:r>
            <a:endParaRPr lang="zh-CN" altLang="en-US" sz="2000" b="1" dirty="0">
              <a:solidFill>
                <a:srgbClr val="084CA1"/>
              </a:solidFill>
              <a:latin typeface="微软雅黑" pitchFamily="34" charset="-122"/>
              <a:ea typeface="微软雅黑" pitchFamily="34" charset="-122"/>
            </a:endParaRPr>
          </a:p>
        </p:txBody>
      </p:sp>
      <p:sp>
        <p:nvSpPr>
          <p:cNvPr id="25" name="TextBox 24"/>
          <p:cNvSpPr txBox="1"/>
          <p:nvPr/>
        </p:nvSpPr>
        <p:spPr>
          <a:xfrm>
            <a:off x="938847" y="2856007"/>
            <a:ext cx="2352981" cy="507831"/>
          </a:xfrm>
          <a:prstGeom prst="rect">
            <a:avLst/>
          </a:prstGeom>
          <a:noFill/>
        </p:spPr>
        <p:txBody>
          <a:bodyPr wrap="square" rtlCol="0">
            <a:spAutoFit/>
          </a:bodyPr>
          <a:lstStyle/>
          <a:p>
            <a:pPr>
              <a:lnSpc>
                <a:spcPct val="150000"/>
              </a:lnSpc>
            </a:pPr>
            <a:r>
              <a:rPr lang="zh-CN" altLang="en-US" sz="1800" dirty="0" smtClean="0">
                <a:latin typeface="微软雅黑" pitchFamily="34" charset="-122"/>
                <a:ea typeface="微软雅黑" pitchFamily="34" charset="-122"/>
              </a:rPr>
              <a:t>归还的利息</a:t>
            </a:r>
            <a:endParaRPr lang="en-US" altLang="zh-CN" sz="1800" dirty="0" smtClean="0">
              <a:latin typeface="微软雅黑" pitchFamily="34" charset="-122"/>
              <a:ea typeface="微软雅黑" pitchFamily="34" charset="-122"/>
            </a:endParaRPr>
          </a:p>
        </p:txBody>
      </p:sp>
      <p:sp>
        <p:nvSpPr>
          <p:cNvPr id="26" name="TextBox 25"/>
          <p:cNvSpPr txBox="1"/>
          <p:nvPr/>
        </p:nvSpPr>
        <p:spPr>
          <a:xfrm>
            <a:off x="4346196" y="2856007"/>
            <a:ext cx="3970220" cy="507831"/>
          </a:xfrm>
          <a:prstGeom prst="rect">
            <a:avLst/>
          </a:prstGeom>
          <a:noFill/>
        </p:spPr>
        <p:txBody>
          <a:bodyPr wrap="square" rtlCol="0">
            <a:spAutoFit/>
          </a:bodyPr>
          <a:lstStyle/>
          <a:p>
            <a:pPr algn="r">
              <a:lnSpc>
                <a:spcPct val="150000"/>
              </a:lnSpc>
            </a:pPr>
            <a:r>
              <a:rPr lang="zh-CN" altLang="en-US" sz="1800" dirty="0" smtClean="0">
                <a:latin typeface="微软雅黑" pitchFamily="34" charset="-122"/>
                <a:ea typeface="微软雅黑" pitchFamily="34" charset="-122"/>
              </a:rPr>
              <a:t>按合同利率计算的应付未付利息</a:t>
            </a:r>
            <a:endParaRPr lang="zh-CN" altLang="en-US" sz="1800" dirty="0">
              <a:latin typeface="微软雅黑" pitchFamily="34" charset="-122"/>
              <a:ea typeface="微软雅黑" pitchFamily="34" charset="-122"/>
            </a:endParaRPr>
          </a:p>
        </p:txBody>
      </p:sp>
      <p:cxnSp>
        <p:nvCxnSpPr>
          <p:cNvPr id="27" name="直接连接符 26"/>
          <p:cNvCxnSpPr/>
          <p:nvPr/>
        </p:nvCxnSpPr>
        <p:spPr>
          <a:xfrm>
            <a:off x="1037706" y="3429347"/>
            <a:ext cx="7278710"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4338583" y="3435846"/>
            <a:ext cx="3977833" cy="507831"/>
          </a:xfrm>
          <a:prstGeom prst="rect">
            <a:avLst/>
          </a:prstGeom>
          <a:noFill/>
        </p:spPr>
        <p:txBody>
          <a:bodyPr wrap="square" rtlCol="0">
            <a:spAutoFit/>
          </a:bodyPr>
          <a:lstStyle/>
          <a:p>
            <a:pPr algn="r">
              <a:lnSpc>
                <a:spcPct val="150000"/>
              </a:lnSpc>
            </a:pPr>
            <a:r>
              <a:rPr lang="zh-CN" altLang="en-US" sz="1800" b="1" dirty="0" smtClean="0">
                <a:latin typeface="微软雅黑" pitchFamily="34" charset="-122"/>
                <a:ea typeface="微软雅黑" pitchFamily="34" charset="-122"/>
              </a:rPr>
              <a:t>期末余额：</a:t>
            </a:r>
            <a:r>
              <a:rPr lang="zh-CN" altLang="en-US" sz="1800" dirty="0" smtClean="0">
                <a:latin typeface="微软雅黑" pitchFamily="34" charset="-122"/>
                <a:ea typeface="微软雅黑" pitchFamily="34" charset="-122"/>
              </a:rPr>
              <a:t>应付未付的利息</a:t>
            </a:r>
            <a:endParaRPr lang="zh-CN" altLang="en-US" sz="1800" dirty="0">
              <a:latin typeface="微软雅黑" pitchFamily="34" charset="-122"/>
              <a:ea typeface="微软雅黑" pitchFamily="34" charset="-122"/>
            </a:endParaRPr>
          </a:p>
        </p:txBody>
      </p:sp>
      <p:sp>
        <p:nvSpPr>
          <p:cNvPr id="29" name="矩形 28"/>
          <p:cNvSpPr/>
          <p:nvPr/>
        </p:nvSpPr>
        <p:spPr>
          <a:xfrm>
            <a:off x="806391" y="1124575"/>
            <a:ext cx="7797859" cy="961289"/>
          </a:xfrm>
          <a:prstGeom prst="rect">
            <a:avLst/>
          </a:prstGeom>
        </p:spPr>
        <p:txBody>
          <a:bodyPr wrap="square">
            <a:spAutoFit/>
          </a:bodyPr>
          <a:lstStyle/>
          <a:p>
            <a:pPr>
              <a:lnSpc>
                <a:spcPct val="150000"/>
              </a:lnSpc>
            </a:pPr>
            <a:r>
              <a:rPr lang="zh-CN" altLang="zh-CN" sz="2000" b="1" dirty="0">
                <a:solidFill>
                  <a:srgbClr val="C00000"/>
                </a:solidFill>
                <a:latin typeface="微软雅黑" pitchFamily="34" charset="-122"/>
                <a:ea typeface="微软雅黑" pitchFamily="34" charset="-122"/>
              </a:rPr>
              <a:t>应付</a:t>
            </a:r>
            <a:r>
              <a:rPr lang="zh-CN" altLang="zh-CN" sz="2000" b="1" dirty="0" smtClean="0">
                <a:solidFill>
                  <a:srgbClr val="C00000"/>
                </a:solidFill>
                <a:latin typeface="微软雅黑" pitchFamily="34" charset="-122"/>
                <a:ea typeface="微软雅黑" pitchFamily="34" charset="-122"/>
              </a:rPr>
              <a:t>利息</a:t>
            </a:r>
            <a:r>
              <a:rPr lang="zh-CN" altLang="en-US" sz="2000" dirty="0" smtClean="0">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企业</a:t>
            </a:r>
            <a:r>
              <a:rPr lang="zh-CN" altLang="zh-CN" sz="2000" dirty="0">
                <a:latin typeface="微软雅黑" pitchFamily="34" charset="-122"/>
                <a:ea typeface="微软雅黑" pitchFamily="34" charset="-122"/>
              </a:rPr>
              <a:t>按照合同约定应支付的利息，包括</a:t>
            </a:r>
            <a:r>
              <a:rPr lang="zh-CN" altLang="zh-CN" sz="2000" b="1" dirty="0">
                <a:solidFill>
                  <a:srgbClr val="084CA1"/>
                </a:solidFill>
                <a:latin typeface="微软雅黑" pitchFamily="34" charset="-122"/>
                <a:ea typeface="微软雅黑" pitchFamily="34" charset="-122"/>
              </a:rPr>
              <a:t>分期付息到期还本的长期借款</a:t>
            </a:r>
            <a:r>
              <a:rPr lang="zh-CN" altLang="zh-CN" sz="2000" dirty="0">
                <a:latin typeface="微软雅黑" pitchFamily="34" charset="-122"/>
                <a:ea typeface="微软雅黑" pitchFamily="34" charset="-122"/>
              </a:rPr>
              <a:t>、</a:t>
            </a:r>
            <a:r>
              <a:rPr lang="zh-CN" altLang="zh-CN" sz="2000" b="1" dirty="0">
                <a:solidFill>
                  <a:srgbClr val="084CA1"/>
                </a:solidFill>
                <a:latin typeface="微软雅黑" pitchFamily="34" charset="-122"/>
                <a:ea typeface="微软雅黑" pitchFamily="34" charset="-122"/>
              </a:rPr>
              <a:t>企业债券等应支付的利息</a:t>
            </a:r>
            <a:r>
              <a:rPr lang="zh-CN" altLang="zh-CN" sz="2000" dirty="0">
                <a:latin typeface="微软雅黑" pitchFamily="34" charset="-122"/>
                <a:ea typeface="微软雅黑" pitchFamily="34" charset="-122"/>
              </a:rPr>
              <a:t>。</a:t>
            </a:r>
            <a:endParaRPr lang="zh-CN" altLang="en-US" sz="20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6387394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应付账款的核算</a:t>
            </a:r>
          </a:p>
        </p:txBody>
      </p:sp>
      <p:sp>
        <p:nvSpPr>
          <p:cNvPr id="77" name="矩形 76"/>
          <p:cNvSpPr/>
          <p:nvPr/>
        </p:nvSpPr>
        <p:spPr>
          <a:xfrm>
            <a:off x="1515848" y="649144"/>
            <a:ext cx="2690191"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一、应付账款的</a:t>
            </a:r>
            <a:r>
              <a:rPr lang="zh-CN" altLang="en-US" sz="1800" b="1" dirty="0" smtClean="0">
                <a:solidFill>
                  <a:srgbClr val="084CA1"/>
                </a:solidFill>
                <a:ea typeface="微软雅黑"/>
                <a:cs typeface="+mn-ea"/>
                <a:sym typeface="+mn-lt"/>
              </a:rPr>
              <a:t>核算内容</a:t>
            </a:r>
            <a:endParaRPr lang="en-US" altLang="zh-CN"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 name="矩形 1"/>
          <p:cNvSpPr/>
          <p:nvPr/>
        </p:nvSpPr>
        <p:spPr>
          <a:xfrm>
            <a:off x="975289" y="1123950"/>
            <a:ext cx="7659511" cy="874407"/>
          </a:xfrm>
          <a:prstGeom prst="rect">
            <a:avLst/>
          </a:prstGeom>
        </p:spPr>
        <p:txBody>
          <a:bodyPr wrap="square">
            <a:spAutoFit/>
          </a:bodyPr>
          <a:lstStyle/>
          <a:p>
            <a:pPr>
              <a:lnSpc>
                <a:spcPct val="150000"/>
              </a:lnSpc>
            </a:pPr>
            <a:r>
              <a:rPr lang="zh-CN" altLang="zh-CN" sz="1800" b="1" dirty="0">
                <a:solidFill>
                  <a:srgbClr val="C00000"/>
                </a:solidFill>
                <a:latin typeface="微软雅黑" pitchFamily="34" charset="-122"/>
                <a:ea typeface="微软雅黑" pitchFamily="34" charset="-122"/>
              </a:rPr>
              <a:t>应付</a:t>
            </a:r>
            <a:r>
              <a:rPr lang="zh-CN" altLang="zh-CN" sz="1800" b="1" dirty="0" smtClean="0">
                <a:solidFill>
                  <a:srgbClr val="C00000"/>
                </a:solidFill>
                <a:latin typeface="微软雅黑" pitchFamily="34" charset="-122"/>
                <a:ea typeface="微软雅黑" pitchFamily="34" charset="-122"/>
              </a:rPr>
              <a:t>账款</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企业</a:t>
            </a:r>
            <a:r>
              <a:rPr lang="zh-CN" altLang="zh-CN" sz="1800" dirty="0">
                <a:latin typeface="微软雅黑" pitchFamily="34" charset="-122"/>
                <a:ea typeface="微软雅黑" pitchFamily="34" charset="-122"/>
              </a:rPr>
              <a:t>因购买材料、商品或接受劳务供应等经营活动而应付给供应单位的款项</a:t>
            </a:r>
            <a:r>
              <a:rPr lang="zh-CN" altLang="zh-CN"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p:txBody>
      </p:sp>
      <p:cxnSp>
        <p:nvCxnSpPr>
          <p:cNvPr id="11" name="直接连接符 10"/>
          <p:cNvCxnSpPr/>
          <p:nvPr/>
        </p:nvCxnSpPr>
        <p:spPr>
          <a:xfrm>
            <a:off x="239365" y="2384128"/>
            <a:ext cx="5813326"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3120004" y="2377641"/>
            <a:ext cx="0" cy="266654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48189" y="2008308"/>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14" name="TextBox 13"/>
          <p:cNvSpPr txBox="1"/>
          <p:nvPr/>
        </p:nvSpPr>
        <p:spPr>
          <a:xfrm>
            <a:off x="5406360" y="2005227"/>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15" name="TextBox 14"/>
          <p:cNvSpPr txBox="1"/>
          <p:nvPr/>
        </p:nvSpPr>
        <p:spPr>
          <a:xfrm>
            <a:off x="2353417" y="1974449"/>
            <a:ext cx="1352550" cy="400110"/>
          </a:xfrm>
          <a:prstGeom prst="rect">
            <a:avLst/>
          </a:prstGeom>
          <a:noFill/>
        </p:spPr>
        <p:txBody>
          <a:bodyPr wrap="square" rtlCol="0">
            <a:spAutoFit/>
          </a:bodyPr>
          <a:lstStyle/>
          <a:p>
            <a:pPr algn="dist"/>
            <a:r>
              <a:rPr lang="zh-CN" altLang="en-US" sz="2000" b="1" dirty="0" smtClean="0">
                <a:solidFill>
                  <a:srgbClr val="084CA1"/>
                </a:solidFill>
                <a:latin typeface="微软雅黑" pitchFamily="34" charset="-122"/>
                <a:ea typeface="微软雅黑" pitchFamily="34" charset="-122"/>
              </a:rPr>
              <a:t>应付账款</a:t>
            </a:r>
            <a:endParaRPr lang="zh-CN" altLang="en-US" sz="2000" b="1" dirty="0">
              <a:solidFill>
                <a:srgbClr val="084CA1"/>
              </a:solidFill>
              <a:latin typeface="微软雅黑" pitchFamily="34" charset="-122"/>
              <a:ea typeface="微软雅黑" pitchFamily="34" charset="-122"/>
            </a:endParaRPr>
          </a:p>
        </p:txBody>
      </p:sp>
      <p:sp>
        <p:nvSpPr>
          <p:cNvPr id="16" name="TextBox 15"/>
          <p:cNvSpPr txBox="1"/>
          <p:nvPr/>
        </p:nvSpPr>
        <p:spPr>
          <a:xfrm>
            <a:off x="248189" y="2442124"/>
            <a:ext cx="2781503" cy="1754326"/>
          </a:xfrm>
          <a:prstGeom prst="rect">
            <a:avLst/>
          </a:prstGeom>
          <a:noFill/>
        </p:spPr>
        <p:txBody>
          <a:bodyPr wrap="square" rtlCol="0">
            <a:spAutoFit/>
          </a:bodyPr>
          <a:lstStyle/>
          <a:p>
            <a:pPr lvl="0">
              <a:lnSpc>
                <a:spcPct val="150000"/>
              </a:lnSpc>
              <a:spcBef>
                <a:spcPct val="0"/>
              </a:spcBef>
            </a:pPr>
            <a:r>
              <a:rPr lang="zh-CN" altLang="zh-CN" sz="1800" dirty="0">
                <a:latin typeface="微软雅黑" pitchFamily="34" charset="-122"/>
                <a:ea typeface="微软雅黑" pitchFamily="34" charset="-122"/>
              </a:rPr>
              <a:t>偿还的应付账款，或开出商业汇票抵付应付账款的款项，或已冲销的无法支付的应付账款</a:t>
            </a:r>
            <a:endParaRPr lang="zh-CN" altLang="en-US" sz="1800" dirty="0">
              <a:latin typeface="微软雅黑" pitchFamily="34" charset="-122"/>
              <a:ea typeface="微软雅黑" pitchFamily="34" charset="-122"/>
            </a:endParaRPr>
          </a:p>
        </p:txBody>
      </p:sp>
      <p:sp>
        <p:nvSpPr>
          <p:cNvPr id="17" name="TextBox 16"/>
          <p:cNvSpPr txBox="1"/>
          <p:nvPr/>
        </p:nvSpPr>
        <p:spPr>
          <a:xfrm>
            <a:off x="3095120" y="2442124"/>
            <a:ext cx="2957572" cy="923330"/>
          </a:xfrm>
          <a:prstGeom prst="rect">
            <a:avLst/>
          </a:prstGeom>
          <a:noFill/>
        </p:spPr>
        <p:txBody>
          <a:bodyPr wrap="square" rtlCol="0">
            <a:spAutoFit/>
          </a:bodyPr>
          <a:lstStyle/>
          <a:p>
            <a:pPr lvl="0" algn="r">
              <a:lnSpc>
                <a:spcPct val="150000"/>
              </a:lnSpc>
              <a:spcBef>
                <a:spcPct val="0"/>
              </a:spcBef>
            </a:pPr>
            <a:r>
              <a:rPr lang="zh-CN" altLang="zh-CN" sz="1800" dirty="0">
                <a:latin typeface="微软雅黑" pitchFamily="34" charset="-122"/>
                <a:ea typeface="微软雅黑" pitchFamily="34" charset="-122"/>
              </a:rPr>
              <a:t>企业购买材料、商品和接受劳务等而发生的应付账款</a:t>
            </a:r>
            <a:endParaRPr lang="zh-CN" altLang="en-US" sz="1800" dirty="0">
              <a:latin typeface="微软雅黑" pitchFamily="34" charset="-122"/>
              <a:ea typeface="微软雅黑" pitchFamily="34" charset="-122"/>
            </a:endParaRPr>
          </a:p>
        </p:txBody>
      </p:sp>
      <p:cxnSp>
        <p:nvCxnSpPr>
          <p:cNvPr id="18" name="直接连接符 17"/>
          <p:cNvCxnSpPr/>
          <p:nvPr/>
        </p:nvCxnSpPr>
        <p:spPr>
          <a:xfrm flipV="1">
            <a:off x="239365" y="4114973"/>
            <a:ext cx="5813326" cy="5878"/>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3029692" y="4120851"/>
            <a:ext cx="3022999" cy="923330"/>
          </a:xfrm>
          <a:prstGeom prst="rect">
            <a:avLst/>
          </a:prstGeom>
          <a:noFill/>
        </p:spPr>
        <p:txBody>
          <a:bodyPr wrap="square" rtlCol="0">
            <a:spAutoFit/>
          </a:bodyPr>
          <a:lstStyle/>
          <a:p>
            <a:pPr algn="r">
              <a:lnSpc>
                <a:spcPct val="150000"/>
              </a:lnSpc>
            </a:pPr>
            <a:r>
              <a:rPr lang="zh-CN" altLang="en-US" sz="1800" b="1" dirty="0" smtClean="0">
                <a:latin typeface="微软雅黑" pitchFamily="34" charset="-122"/>
                <a:ea typeface="微软雅黑" pitchFamily="34" charset="-122"/>
              </a:rPr>
              <a:t>期末余额：</a:t>
            </a:r>
            <a:r>
              <a:rPr lang="zh-CN" altLang="zh-CN" sz="1800" dirty="0">
                <a:latin typeface="微软雅黑" pitchFamily="34" charset="-122"/>
                <a:ea typeface="微软雅黑" pitchFamily="34" charset="-122"/>
              </a:rPr>
              <a:t>企业尚未支付的应付账款余额</a:t>
            </a:r>
            <a:endParaRPr lang="zh-CN" altLang="en-US" sz="1800" dirty="0">
              <a:latin typeface="微软雅黑" pitchFamily="34" charset="-122"/>
              <a:ea typeface="微软雅黑" pitchFamily="34" charset="-122"/>
            </a:endParaRPr>
          </a:p>
        </p:txBody>
      </p:sp>
      <p:sp>
        <p:nvSpPr>
          <p:cNvPr id="3" name="矩形 2"/>
          <p:cNvSpPr/>
          <p:nvPr/>
        </p:nvSpPr>
        <p:spPr>
          <a:xfrm>
            <a:off x="6360087" y="2562513"/>
            <a:ext cx="2539613" cy="2169825"/>
          </a:xfrm>
          <a:prstGeom prst="rect">
            <a:avLst/>
          </a:prstGeom>
          <a:solidFill>
            <a:srgbClr val="084CA1"/>
          </a:solidFill>
        </p:spPr>
        <p:txBody>
          <a:bodyPr wrap="square">
            <a:spAutoFit/>
          </a:bodyPr>
          <a:lstStyle/>
          <a:p>
            <a:pPr lvl="0">
              <a:lnSpc>
                <a:spcPct val="150000"/>
              </a:lnSpc>
            </a:pPr>
            <a:r>
              <a:rPr lang="zh-CN" altLang="zh-CN" sz="1800" dirty="0">
                <a:solidFill>
                  <a:schemeClr val="bg1"/>
                </a:solidFill>
                <a:latin typeface="微软雅黑" pitchFamily="34" charset="-122"/>
                <a:ea typeface="微软雅黑" pitchFamily="34" charset="-122"/>
              </a:rPr>
              <a:t>应付账款一般应在与所购买物资所有权相关的主要风险和报酬已经转移，或所购买的劳务已经接受时确认。</a:t>
            </a:r>
          </a:p>
        </p:txBody>
      </p:sp>
    </p:spTree>
    <p:custDataLst>
      <p:tags r:id="rId1"/>
    </p:custDataLst>
    <p:extLst>
      <p:ext uri="{BB962C8B-B14F-4D97-AF65-F5344CB8AC3E}">
        <p14:creationId xmlns:p14="http://schemas.microsoft.com/office/powerpoint/2010/main" val="13084831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应付</a:t>
            </a:r>
            <a:r>
              <a:rPr lang="zh-CN" altLang="en-US" sz="2600" kern="0" dirty="0">
                <a:solidFill>
                  <a:srgbClr val="084CA1"/>
                </a:solidFill>
                <a:latin typeface="微软雅黑"/>
                <a:ea typeface="微软雅黑"/>
              </a:rPr>
              <a:t>利息</a:t>
            </a:r>
            <a:r>
              <a:rPr lang="zh-CN" altLang="en-US" sz="2600" kern="0" dirty="0" smtClean="0">
                <a:solidFill>
                  <a:srgbClr val="084CA1"/>
                </a:solidFill>
                <a:latin typeface="微软雅黑"/>
                <a:ea typeface="微软雅黑"/>
              </a:rPr>
              <a:t>的核算</a:t>
            </a:r>
          </a:p>
        </p:txBody>
      </p:sp>
      <p:sp>
        <p:nvSpPr>
          <p:cNvPr id="77" name="矩形 76"/>
          <p:cNvSpPr/>
          <p:nvPr/>
        </p:nvSpPr>
        <p:spPr>
          <a:xfrm>
            <a:off x="1515848" y="649144"/>
            <a:ext cx="2690191"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、应付利息的账务处理</a:t>
            </a:r>
            <a:endParaRPr lang="en-US" altLang="zh-CN"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9" name="组合 18"/>
          <p:cNvGrpSpPr/>
          <p:nvPr/>
        </p:nvGrpSpPr>
        <p:grpSpPr>
          <a:xfrm>
            <a:off x="107700" y="1333470"/>
            <a:ext cx="1760598" cy="1690207"/>
            <a:chOff x="1715" y="4363"/>
            <a:chExt cx="3628" cy="3490"/>
          </a:xfrm>
        </p:grpSpPr>
        <p:sp>
          <p:nvSpPr>
            <p:cNvPr id="20" name="椭圆 19"/>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1"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2" name="椭圆 21"/>
          <p:cNvSpPr/>
          <p:nvPr/>
        </p:nvSpPr>
        <p:spPr>
          <a:xfrm>
            <a:off x="1997946"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3" name="文本框 18"/>
          <p:cNvSpPr txBox="1"/>
          <p:nvPr/>
        </p:nvSpPr>
        <p:spPr>
          <a:xfrm>
            <a:off x="2540463" y="1701704"/>
            <a:ext cx="2036300" cy="1754326"/>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借：在建工程</a:t>
            </a:r>
          </a:p>
          <a:p>
            <a:pPr>
              <a:lnSpc>
                <a:spcPct val="150000"/>
              </a:lnSpc>
            </a:pPr>
            <a:r>
              <a:rPr lang="zh-CN" altLang="zh-CN" sz="1800" dirty="0">
                <a:latin typeface="微软雅黑" pitchFamily="34" charset="-122"/>
                <a:ea typeface="微软雅黑" pitchFamily="34" charset="-122"/>
              </a:rPr>
              <a:t>　　财务费用</a:t>
            </a:r>
          </a:p>
          <a:p>
            <a:pPr>
              <a:lnSpc>
                <a:spcPct val="150000"/>
              </a:lnSpc>
            </a:pPr>
            <a:r>
              <a:rPr lang="zh-CN" altLang="zh-CN" sz="1800" dirty="0">
                <a:latin typeface="微软雅黑" pitchFamily="34" charset="-122"/>
                <a:ea typeface="微软雅黑" pitchFamily="34" charset="-122"/>
              </a:rPr>
              <a:t>　　研发支出等</a:t>
            </a:r>
          </a:p>
          <a:p>
            <a:pPr>
              <a:lnSpc>
                <a:spcPct val="150000"/>
              </a:lnSpc>
            </a:pPr>
            <a:r>
              <a:rPr lang="zh-CN" altLang="zh-CN" sz="1800" dirty="0">
                <a:latin typeface="微软雅黑" pitchFamily="34" charset="-122"/>
                <a:ea typeface="微软雅黑" pitchFamily="34" charset="-122"/>
              </a:rPr>
              <a:t>　　贷：应付利息</a:t>
            </a:r>
          </a:p>
        </p:txBody>
      </p:sp>
      <p:sp>
        <p:nvSpPr>
          <p:cNvPr id="24" name="文本框 19"/>
          <p:cNvSpPr txBox="1"/>
          <p:nvPr/>
        </p:nvSpPr>
        <p:spPr>
          <a:xfrm>
            <a:off x="2573946" y="1131769"/>
            <a:ext cx="6570054" cy="496290"/>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企业采用合同约定的利率计算确定利息费用时</a:t>
            </a:r>
          </a:p>
        </p:txBody>
      </p:sp>
      <p:sp>
        <p:nvSpPr>
          <p:cNvPr id="30" name="文本框 18"/>
          <p:cNvSpPr txBox="1"/>
          <p:nvPr/>
        </p:nvSpPr>
        <p:spPr>
          <a:xfrm>
            <a:off x="2458472" y="3932282"/>
            <a:ext cx="6129404" cy="875881"/>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借：应付利息</a:t>
            </a:r>
          </a:p>
          <a:p>
            <a:pPr>
              <a:lnSpc>
                <a:spcPct val="150000"/>
              </a:lnSpc>
            </a:pPr>
            <a:r>
              <a:rPr lang="zh-CN" altLang="zh-CN" sz="1800" dirty="0">
                <a:latin typeface="微软雅黑" pitchFamily="34" charset="-122"/>
                <a:ea typeface="微软雅黑" pitchFamily="34" charset="-122"/>
              </a:rPr>
              <a:t>　　贷：银行存款</a:t>
            </a:r>
          </a:p>
        </p:txBody>
      </p:sp>
      <p:sp>
        <p:nvSpPr>
          <p:cNvPr id="31" name="文本框 19"/>
          <p:cNvSpPr txBox="1"/>
          <p:nvPr/>
        </p:nvSpPr>
        <p:spPr>
          <a:xfrm>
            <a:off x="2573946" y="3362347"/>
            <a:ext cx="6570054" cy="553998"/>
          </a:xfrm>
          <a:prstGeom prst="rect">
            <a:avLst/>
          </a:prstGeom>
          <a:noFill/>
        </p:spPr>
        <p:txBody>
          <a:bodyPr wrap="square" rtlCol="0">
            <a:spAutoFit/>
          </a:bodyPr>
          <a:lstStyle/>
          <a:p>
            <a:pPr>
              <a:lnSpc>
                <a:spcPct val="150000"/>
              </a:lnSpc>
            </a:pPr>
            <a:r>
              <a:rPr lang="zh-CN" altLang="zh-CN" sz="2000" b="1" kern="0" dirty="0">
                <a:solidFill>
                  <a:srgbClr val="084CA1"/>
                </a:solidFill>
                <a:latin typeface="微软雅黑" pitchFamily="34" charset="-122"/>
                <a:ea typeface="微软雅黑" pitchFamily="34" charset="-122"/>
              </a:rPr>
              <a:t>实际支付利息时</a:t>
            </a:r>
          </a:p>
        </p:txBody>
      </p:sp>
      <p:sp>
        <p:nvSpPr>
          <p:cNvPr id="32" name="椭圆 31"/>
          <p:cNvSpPr/>
          <p:nvPr/>
        </p:nvSpPr>
        <p:spPr>
          <a:xfrm>
            <a:off x="1997946" y="3322492"/>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 name="圆角矩形标注 1"/>
          <p:cNvSpPr/>
          <p:nvPr/>
        </p:nvSpPr>
        <p:spPr>
          <a:xfrm>
            <a:off x="4978401" y="1628059"/>
            <a:ext cx="3747910" cy="1982433"/>
          </a:xfrm>
          <a:prstGeom prst="wedgeRoundRectCallout">
            <a:avLst>
              <a:gd name="adj1" fmla="val -82987"/>
              <a:gd name="adj2" fmla="val -19642"/>
              <a:gd name="adj3" fmla="val 16667"/>
            </a:avLst>
          </a:prstGeom>
          <a:noFill/>
          <a:ln w="19050">
            <a:solidFill>
              <a:srgbClr val="C0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zh-CN" sz="1800" dirty="0">
                <a:solidFill>
                  <a:srgbClr val="084CA1"/>
                </a:solidFill>
                <a:latin typeface="微软雅黑" pitchFamily="34" charset="-122"/>
                <a:ea typeface="微软雅黑" pitchFamily="34" charset="-122"/>
              </a:rPr>
              <a:t>借</a:t>
            </a:r>
            <a:r>
              <a:rPr lang="zh-CN" altLang="zh-CN" sz="1800" dirty="0" smtClean="0">
                <a:solidFill>
                  <a:srgbClr val="084CA1"/>
                </a:solidFill>
                <a:latin typeface="微软雅黑" pitchFamily="34" charset="-122"/>
                <a:ea typeface="微软雅黑" pitchFamily="34" charset="-122"/>
              </a:rPr>
              <a:t>入款项</a:t>
            </a:r>
            <a:r>
              <a:rPr lang="zh-CN" altLang="zh-CN" sz="1800" dirty="0">
                <a:solidFill>
                  <a:srgbClr val="084CA1"/>
                </a:solidFill>
                <a:latin typeface="微软雅黑" pitchFamily="34" charset="-122"/>
                <a:ea typeface="微软雅黑" pitchFamily="34" charset="-122"/>
              </a:rPr>
              <a:t>所发生的</a:t>
            </a:r>
            <a:r>
              <a:rPr lang="zh-CN" altLang="zh-CN" sz="1800" dirty="0" smtClean="0">
                <a:solidFill>
                  <a:srgbClr val="084CA1"/>
                </a:solidFill>
                <a:latin typeface="微软雅黑" pitchFamily="34" charset="-122"/>
                <a:ea typeface="微软雅黑" pitchFamily="34" charset="-122"/>
              </a:rPr>
              <a:t>利息</a:t>
            </a:r>
            <a:r>
              <a:rPr lang="zh-CN" altLang="en-US" sz="1800" dirty="0" smtClean="0">
                <a:solidFill>
                  <a:srgbClr val="084CA1"/>
                </a:solidFill>
                <a:latin typeface="微软雅黑" pitchFamily="34" charset="-122"/>
                <a:ea typeface="微软雅黑" pitchFamily="34" charset="-122"/>
              </a:rPr>
              <a:t>：</a:t>
            </a:r>
            <a:endParaRPr lang="en-US" altLang="zh-CN" sz="1800" dirty="0" smtClean="0">
              <a:solidFill>
                <a:srgbClr val="084CA1"/>
              </a:solidFill>
              <a:latin typeface="微软雅黑" pitchFamily="34" charset="-122"/>
              <a:ea typeface="微软雅黑" pitchFamily="34" charset="-122"/>
            </a:endParaRPr>
          </a:p>
          <a:p>
            <a:pPr>
              <a:lnSpc>
                <a:spcPct val="150000"/>
              </a:lnSpc>
            </a:pPr>
            <a:r>
              <a:rPr lang="zh-CN" altLang="en-US" sz="1800" dirty="0" smtClean="0">
                <a:solidFill>
                  <a:srgbClr val="084CA1"/>
                </a:solidFill>
                <a:latin typeface="微软雅黑" pitchFamily="34" charset="-122"/>
                <a:ea typeface="微软雅黑" pitchFamily="34" charset="-122"/>
              </a:rPr>
              <a:t>（</a:t>
            </a:r>
            <a:r>
              <a:rPr lang="en-US" altLang="zh-CN" sz="1800" dirty="0" smtClean="0">
                <a:solidFill>
                  <a:srgbClr val="084CA1"/>
                </a:solidFill>
                <a:latin typeface="微软雅黑" pitchFamily="34" charset="-122"/>
                <a:ea typeface="微软雅黑" pitchFamily="34" charset="-122"/>
              </a:rPr>
              <a:t>1</a:t>
            </a:r>
            <a:r>
              <a:rPr lang="zh-CN" altLang="en-US" sz="1800" dirty="0" smtClean="0">
                <a:solidFill>
                  <a:srgbClr val="084CA1"/>
                </a:solidFill>
                <a:latin typeface="微软雅黑" pitchFamily="34" charset="-122"/>
                <a:ea typeface="微软雅黑" pitchFamily="34" charset="-122"/>
              </a:rPr>
              <a:t>）</a:t>
            </a:r>
            <a:r>
              <a:rPr lang="zh-CN" altLang="zh-CN" sz="1800" dirty="0" smtClean="0">
                <a:solidFill>
                  <a:srgbClr val="084CA1"/>
                </a:solidFill>
                <a:latin typeface="微软雅黑" pitchFamily="34" charset="-122"/>
                <a:ea typeface="微软雅黑" pitchFamily="34" charset="-122"/>
              </a:rPr>
              <a:t>如符合</a:t>
            </a:r>
            <a:r>
              <a:rPr lang="zh-CN" altLang="zh-CN" sz="1800" dirty="0">
                <a:solidFill>
                  <a:srgbClr val="084CA1"/>
                </a:solidFill>
                <a:latin typeface="微软雅黑" pitchFamily="34" charset="-122"/>
                <a:ea typeface="微软雅黑" pitchFamily="34" charset="-122"/>
              </a:rPr>
              <a:t>资本化条件的利息</a:t>
            </a:r>
            <a:r>
              <a:rPr lang="zh-CN" altLang="zh-CN" sz="1800" dirty="0" smtClean="0">
                <a:solidFill>
                  <a:srgbClr val="084CA1"/>
                </a:solidFill>
                <a:latin typeface="微软雅黑" pitchFamily="34" charset="-122"/>
                <a:ea typeface="微软雅黑" pitchFamily="34" charset="-122"/>
              </a:rPr>
              <a:t>，计</a:t>
            </a:r>
            <a:r>
              <a:rPr lang="zh-CN" altLang="zh-CN" sz="1800" dirty="0">
                <a:solidFill>
                  <a:srgbClr val="084CA1"/>
                </a:solidFill>
                <a:latin typeface="微软雅黑" pitchFamily="34" charset="-122"/>
                <a:ea typeface="微软雅黑" pitchFamily="34" charset="-122"/>
              </a:rPr>
              <a:t>入相关资产成本</a:t>
            </a:r>
            <a:r>
              <a:rPr lang="zh-CN" altLang="zh-CN" sz="1800" dirty="0" smtClean="0">
                <a:solidFill>
                  <a:srgbClr val="084CA1"/>
                </a:solidFill>
                <a:latin typeface="微软雅黑" pitchFamily="34" charset="-122"/>
                <a:ea typeface="微软雅黑" pitchFamily="34" charset="-122"/>
              </a:rPr>
              <a:t>；</a:t>
            </a:r>
            <a:endParaRPr lang="en-US" altLang="zh-CN" sz="1800" dirty="0" smtClean="0">
              <a:solidFill>
                <a:srgbClr val="084CA1"/>
              </a:solidFill>
              <a:latin typeface="微软雅黑" pitchFamily="34" charset="-122"/>
              <a:ea typeface="微软雅黑" pitchFamily="34" charset="-122"/>
            </a:endParaRPr>
          </a:p>
          <a:p>
            <a:pPr>
              <a:lnSpc>
                <a:spcPct val="150000"/>
              </a:lnSpc>
            </a:pPr>
            <a:r>
              <a:rPr lang="zh-CN" altLang="en-US" sz="1800" dirty="0" smtClean="0">
                <a:solidFill>
                  <a:srgbClr val="084CA1"/>
                </a:solidFill>
                <a:latin typeface="微软雅黑" pitchFamily="34" charset="-122"/>
                <a:ea typeface="微软雅黑" pitchFamily="34" charset="-122"/>
              </a:rPr>
              <a:t>（</a:t>
            </a:r>
            <a:r>
              <a:rPr lang="en-US" altLang="zh-CN" sz="1800" dirty="0" smtClean="0">
                <a:solidFill>
                  <a:srgbClr val="084CA1"/>
                </a:solidFill>
                <a:latin typeface="微软雅黑" pitchFamily="34" charset="-122"/>
                <a:ea typeface="微软雅黑" pitchFamily="34" charset="-122"/>
              </a:rPr>
              <a:t>2</a:t>
            </a:r>
            <a:r>
              <a:rPr lang="zh-CN" altLang="en-US" sz="1800" dirty="0" smtClean="0">
                <a:solidFill>
                  <a:srgbClr val="084CA1"/>
                </a:solidFill>
                <a:latin typeface="微软雅黑" pitchFamily="34" charset="-122"/>
                <a:ea typeface="微软雅黑" pitchFamily="34" charset="-122"/>
              </a:rPr>
              <a:t>）</a:t>
            </a:r>
            <a:r>
              <a:rPr lang="zh-CN" altLang="zh-CN" sz="1800" dirty="0" smtClean="0">
                <a:solidFill>
                  <a:srgbClr val="084CA1"/>
                </a:solidFill>
                <a:latin typeface="微软雅黑" pitchFamily="34" charset="-122"/>
                <a:ea typeface="微软雅黑" pitchFamily="34" charset="-122"/>
              </a:rPr>
              <a:t>如筹建</a:t>
            </a:r>
            <a:r>
              <a:rPr lang="zh-CN" altLang="zh-CN" sz="1800" dirty="0">
                <a:solidFill>
                  <a:srgbClr val="084CA1"/>
                </a:solidFill>
                <a:latin typeface="微软雅黑" pitchFamily="34" charset="-122"/>
                <a:ea typeface="微软雅黑" pitchFamily="34" charset="-122"/>
              </a:rPr>
              <a:t>期间不符合资本化条件的，其利息费用计入管理费用。</a:t>
            </a:r>
            <a:endParaRPr lang="zh-CN" altLang="en-US" sz="180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2835657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应付</a:t>
            </a:r>
            <a:r>
              <a:rPr lang="zh-CN" altLang="en-US" sz="2600" kern="0" dirty="0">
                <a:solidFill>
                  <a:srgbClr val="084CA1"/>
                </a:solidFill>
                <a:latin typeface="微软雅黑"/>
                <a:ea typeface="微软雅黑"/>
              </a:rPr>
              <a:t>利息</a:t>
            </a:r>
            <a:r>
              <a:rPr lang="zh-CN" altLang="en-US" sz="2600" kern="0" dirty="0" smtClean="0">
                <a:solidFill>
                  <a:srgbClr val="084CA1"/>
                </a:solidFill>
                <a:latin typeface="微软雅黑"/>
                <a:ea typeface="微软雅黑"/>
              </a:rPr>
              <a:t>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8" name="矩形 27"/>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35" name="矩形 34"/>
          <p:cNvSpPr/>
          <p:nvPr/>
        </p:nvSpPr>
        <p:spPr>
          <a:xfrm>
            <a:off x="748982" y="1188988"/>
            <a:ext cx="7616086" cy="875881"/>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某企业借入</a:t>
            </a:r>
            <a:r>
              <a:rPr lang="en-US" altLang="zh-CN" sz="1800" dirty="0">
                <a:latin typeface="微软雅黑" pitchFamily="34" charset="-122"/>
                <a:ea typeface="微软雅黑" pitchFamily="34" charset="-122"/>
              </a:rPr>
              <a:t>5</a:t>
            </a:r>
            <a:r>
              <a:rPr lang="zh-CN" altLang="zh-CN" sz="1800" dirty="0">
                <a:latin typeface="微软雅黑" pitchFamily="34" charset="-122"/>
                <a:ea typeface="微软雅黑" pitchFamily="34" charset="-122"/>
              </a:rPr>
              <a:t>年期到期还本每年付息的长期借款</a:t>
            </a:r>
            <a:r>
              <a:rPr lang="en-US" altLang="zh-CN" sz="1800" dirty="0">
                <a:latin typeface="微软雅黑" pitchFamily="34" charset="-122"/>
                <a:ea typeface="微软雅黑" pitchFamily="34" charset="-122"/>
              </a:rPr>
              <a:t>5 000 000</a:t>
            </a:r>
            <a:r>
              <a:rPr lang="zh-CN" altLang="zh-CN" sz="1800" dirty="0">
                <a:latin typeface="微软雅黑" pitchFamily="34" charset="-122"/>
                <a:ea typeface="微软雅黑" pitchFamily="34" charset="-122"/>
              </a:rPr>
              <a:t>元，合同约定年利率为</a:t>
            </a:r>
            <a:r>
              <a:rPr lang="en-US" altLang="zh-CN" sz="1800" dirty="0">
                <a:latin typeface="微软雅黑" pitchFamily="34" charset="-122"/>
                <a:ea typeface="微软雅黑" pitchFamily="34" charset="-122"/>
              </a:rPr>
              <a:t>3.5</a:t>
            </a:r>
            <a:r>
              <a:rPr lang="zh-CN" altLang="zh-CN" sz="1800" dirty="0">
                <a:latin typeface="微软雅黑" pitchFamily="34" charset="-122"/>
                <a:ea typeface="微软雅黑" pitchFamily="34" charset="-122"/>
              </a:rPr>
              <a:t>％。</a:t>
            </a:r>
          </a:p>
        </p:txBody>
      </p:sp>
      <p:sp>
        <p:nvSpPr>
          <p:cNvPr id="36" name="矩形 35"/>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7" name="矩形 36"/>
          <p:cNvSpPr/>
          <p:nvPr>
            <p:custDataLst>
              <p:tags r:id="rId8"/>
            </p:custDataLst>
          </p:nvPr>
        </p:nvSpPr>
        <p:spPr>
          <a:xfrm>
            <a:off x="672541" y="2139440"/>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8" name="矩形 37"/>
          <p:cNvSpPr/>
          <p:nvPr/>
        </p:nvSpPr>
        <p:spPr>
          <a:xfrm>
            <a:off x="749887" y="2222555"/>
            <a:ext cx="8138525" cy="3000821"/>
          </a:xfrm>
          <a:prstGeom prst="rect">
            <a:avLst/>
          </a:prstGeom>
        </p:spPr>
        <p:txBody>
          <a:bodyPr wrap="square">
            <a:spAutoFit/>
          </a:bodyPr>
          <a:lstStyle/>
          <a:p>
            <a:pPr>
              <a:lnSpc>
                <a:spcPct val="150000"/>
              </a:lnSpc>
            </a:pPr>
            <a:r>
              <a:rPr lang="zh-CN" altLang="zh-CN" sz="1800" b="1" dirty="0" smtClean="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）每年计算确定的利息费用时：</a:t>
            </a:r>
            <a:endParaRPr lang="en-US" altLang="zh-CN" sz="1800" b="1" dirty="0">
              <a:solidFill>
                <a:srgbClr val="084CA1"/>
              </a:solidFill>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企业</a:t>
            </a:r>
            <a:r>
              <a:rPr lang="zh-CN" altLang="zh-CN" sz="1800" dirty="0">
                <a:latin typeface="微软雅黑" pitchFamily="34" charset="-122"/>
                <a:ea typeface="微软雅黑" pitchFamily="34" charset="-122"/>
              </a:rPr>
              <a:t>每年应支付利息＝</a:t>
            </a:r>
            <a:r>
              <a:rPr lang="en-US" altLang="zh-CN" sz="1800" dirty="0">
                <a:latin typeface="微软雅黑" pitchFamily="34" charset="-122"/>
                <a:ea typeface="微软雅黑" pitchFamily="34" charset="-122"/>
              </a:rPr>
              <a:t>5 000 000×3.5%</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175 000</a:t>
            </a:r>
            <a:r>
              <a:rPr lang="zh-CN" altLang="zh-CN" sz="1800" dirty="0">
                <a:latin typeface="微软雅黑" pitchFamily="34" charset="-122"/>
                <a:ea typeface="微软雅黑" pitchFamily="34" charset="-122"/>
              </a:rPr>
              <a:t>（元）</a:t>
            </a:r>
          </a:p>
          <a:p>
            <a:pPr>
              <a:lnSpc>
                <a:spcPct val="150000"/>
              </a:lnSpc>
            </a:pPr>
            <a:r>
              <a:rPr lang="zh-CN" altLang="zh-CN" sz="1800" dirty="0">
                <a:latin typeface="微软雅黑" pitchFamily="34" charset="-122"/>
                <a:ea typeface="微软雅黑" pitchFamily="34" charset="-122"/>
              </a:rPr>
              <a:t>借：财务费用</a:t>
            </a:r>
            <a:r>
              <a:rPr lang="en-US" altLang="zh-CN" sz="1800" dirty="0">
                <a:latin typeface="微软雅黑" pitchFamily="34" charset="-122"/>
                <a:ea typeface="微软雅黑" pitchFamily="34" charset="-122"/>
              </a:rPr>
              <a:t>                 175 000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：应付利息</a:t>
            </a:r>
            <a:r>
              <a:rPr lang="en-US" altLang="zh-CN" sz="1800" dirty="0">
                <a:latin typeface="微软雅黑" pitchFamily="34" charset="-122"/>
                <a:ea typeface="微软雅黑" pitchFamily="34" charset="-122"/>
              </a:rPr>
              <a:t>                        175 000</a:t>
            </a:r>
            <a:endParaRPr lang="zh-CN" altLang="zh-CN" sz="1800" dirty="0">
              <a:latin typeface="微软雅黑" pitchFamily="34" charset="-122"/>
              <a:ea typeface="微软雅黑" pitchFamily="34" charset="-122"/>
            </a:endParaRPr>
          </a:p>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zh-CN" sz="1800" b="1" dirty="0">
                <a:solidFill>
                  <a:srgbClr val="084CA1"/>
                </a:solidFill>
                <a:latin typeface="微软雅黑" pitchFamily="34" charset="-122"/>
                <a:ea typeface="微软雅黑" pitchFamily="34" charset="-122"/>
              </a:rPr>
              <a:t>）每年实际支付利息时：</a:t>
            </a:r>
          </a:p>
          <a:p>
            <a:pPr>
              <a:lnSpc>
                <a:spcPct val="150000"/>
              </a:lnSpc>
            </a:pPr>
            <a:r>
              <a:rPr lang="zh-CN" altLang="zh-CN" sz="1800" dirty="0">
                <a:latin typeface="微软雅黑" pitchFamily="34" charset="-122"/>
                <a:ea typeface="微软雅黑" pitchFamily="34" charset="-122"/>
              </a:rPr>
              <a:t>借：应付利息</a:t>
            </a:r>
            <a:r>
              <a:rPr lang="en-US" altLang="zh-CN" sz="1800" dirty="0">
                <a:latin typeface="微软雅黑" pitchFamily="34" charset="-122"/>
                <a:ea typeface="微软雅黑" pitchFamily="34" charset="-122"/>
              </a:rPr>
              <a:t>                 175 000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r>
              <a:rPr lang="en-US" altLang="zh-CN" sz="1800" dirty="0">
                <a:latin typeface="微软雅黑" pitchFamily="34" charset="-122"/>
                <a:ea typeface="微软雅黑" pitchFamily="34" charset="-122"/>
              </a:rPr>
              <a:t>                        175 000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8146696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预收账款</a:t>
            </a:r>
            <a:r>
              <a:rPr lang="zh-CN" altLang="en-US" sz="2600" kern="0" dirty="0" smtClean="0">
                <a:solidFill>
                  <a:srgbClr val="084CA1"/>
                </a:solidFill>
                <a:latin typeface="微软雅黑"/>
                <a:ea typeface="微软雅黑"/>
              </a:rPr>
              <a:t>的核算</a:t>
            </a:r>
          </a:p>
        </p:txBody>
      </p:sp>
      <p:sp>
        <p:nvSpPr>
          <p:cNvPr id="77" name="矩形 76"/>
          <p:cNvSpPr/>
          <p:nvPr/>
        </p:nvSpPr>
        <p:spPr>
          <a:xfrm>
            <a:off x="1515848" y="649144"/>
            <a:ext cx="2690191"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、预收账款核算的内容</a:t>
            </a:r>
            <a:endParaRPr lang="en-US" altLang="zh-CN"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9" name="组合 18"/>
          <p:cNvGrpSpPr/>
          <p:nvPr/>
        </p:nvGrpSpPr>
        <p:grpSpPr>
          <a:xfrm>
            <a:off x="755574" y="2359642"/>
            <a:ext cx="7704656" cy="2268589"/>
            <a:chOff x="899594" y="2463401"/>
            <a:chExt cx="7704656" cy="2268589"/>
          </a:xfrm>
        </p:grpSpPr>
        <p:cxnSp>
          <p:nvCxnSpPr>
            <p:cNvPr id="20" name="直接连接符 19"/>
            <p:cNvCxnSpPr/>
            <p:nvPr/>
          </p:nvCxnSpPr>
          <p:spPr>
            <a:xfrm>
              <a:off x="899595" y="2904677"/>
              <a:ext cx="7560837" cy="6488"/>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4675251" y="2904680"/>
              <a:ext cx="9525" cy="182731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899594" y="2478790"/>
              <a:ext cx="697627" cy="400110"/>
            </a:xfrm>
            <a:prstGeom prst="rect">
              <a:avLst/>
            </a:prstGeom>
            <a:noFill/>
          </p:spPr>
          <p:txBody>
            <a:bodyPr wrap="none" rtlCol="0">
              <a:spAutoFit/>
            </a:bodyPr>
            <a:lstStyle/>
            <a:p>
              <a:r>
                <a:rPr lang="zh-CN" altLang="en-US" sz="2000" b="1" dirty="0" smtClean="0">
                  <a:latin typeface="微软雅黑" pitchFamily="34" charset="-122"/>
                  <a:ea typeface="微软雅黑" pitchFamily="34" charset="-122"/>
                </a:rPr>
                <a:t>借方</a:t>
              </a:r>
              <a:endParaRPr lang="zh-CN" altLang="en-US" sz="2000" b="1" dirty="0">
                <a:latin typeface="微软雅黑" pitchFamily="34" charset="-122"/>
                <a:ea typeface="微软雅黑" pitchFamily="34" charset="-122"/>
              </a:endParaRPr>
            </a:p>
          </p:txBody>
        </p:sp>
        <p:sp>
          <p:nvSpPr>
            <p:cNvPr id="23" name="TextBox 22"/>
            <p:cNvSpPr txBox="1"/>
            <p:nvPr/>
          </p:nvSpPr>
          <p:spPr>
            <a:xfrm>
              <a:off x="7814101" y="2478790"/>
              <a:ext cx="697627" cy="400110"/>
            </a:xfrm>
            <a:prstGeom prst="rect">
              <a:avLst/>
            </a:prstGeom>
            <a:noFill/>
          </p:spPr>
          <p:txBody>
            <a:bodyPr wrap="none" rtlCol="0">
              <a:spAutoFit/>
            </a:bodyPr>
            <a:lstStyle/>
            <a:p>
              <a:r>
                <a:rPr lang="zh-CN" altLang="en-US" sz="2000" b="1" dirty="0" smtClean="0">
                  <a:latin typeface="微软雅黑" pitchFamily="34" charset="-122"/>
                  <a:ea typeface="微软雅黑" pitchFamily="34" charset="-122"/>
                </a:rPr>
                <a:t>贷方</a:t>
              </a:r>
              <a:endParaRPr lang="zh-CN" altLang="en-US" sz="2000" b="1" dirty="0">
                <a:latin typeface="微软雅黑" pitchFamily="34" charset="-122"/>
                <a:ea typeface="微软雅黑" pitchFamily="34" charset="-122"/>
              </a:endParaRPr>
            </a:p>
          </p:txBody>
        </p:sp>
        <p:sp>
          <p:nvSpPr>
            <p:cNvPr id="24" name="TextBox 23"/>
            <p:cNvSpPr txBox="1"/>
            <p:nvPr/>
          </p:nvSpPr>
          <p:spPr>
            <a:xfrm>
              <a:off x="3794188" y="2463401"/>
              <a:ext cx="1771650" cy="400110"/>
            </a:xfrm>
            <a:prstGeom prst="rect">
              <a:avLst/>
            </a:prstGeom>
            <a:noFill/>
          </p:spPr>
          <p:txBody>
            <a:bodyPr wrap="square" rtlCol="0">
              <a:spAutoFit/>
            </a:bodyPr>
            <a:lstStyle/>
            <a:p>
              <a:pPr algn="dist"/>
              <a:r>
                <a:rPr lang="zh-CN" altLang="en-US" sz="2000" b="1" dirty="0" smtClean="0">
                  <a:solidFill>
                    <a:srgbClr val="084CA1"/>
                  </a:solidFill>
                  <a:latin typeface="微软雅黑" pitchFamily="34" charset="-122"/>
                  <a:ea typeface="微软雅黑" pitchFamily="34" charset="-122"/>
                </a:rPr>
                <a:t>预收账款</a:t>
              </a:r>
              <a:endParaRPr lang="zh-CN" altLang="en-US" sz="2000" b="1" dirty="0">
                <a:solidFill>
                  <a:srgbClr val="084CA1"/>
                </a:solidFill>
                <a:latin typeface="微软雅黑" pitchFamily="34" charset="-122"/>
                <a:ea typeface="微软雅黑" pitchFamily="34" charset="-122"/>
              </a:endParaRPr>
            </a:p>
          </p:txBody>
        </p:sp>
        <p:sp>
          <p:nvSpPr>
            <p:cNvPr id="30" name="TextBox 29"/>
            <p:cNvSpPr txBox="1"/>
            <p:nvPr/>
          </p:nvSpPr>
          <p:spPr>
            <a:xfrm>
              <a:off x="899594" y="2904680"/>
              <a:ext cx="3805274" cy="874407"/>
            </a:xfrm>
            <a:prstGeom prst="rect">
              <a:avLst/>
            </a:prstGeom>
            <a:noFill/>
          </p:spPr>
          <p:txBody>
            <a:bodyPr wrap="square" rtlCol="0">
              <a:spAutoFit/>
            </a:bodyPr>
            <a:lstStyle/>
            <a:p>
              <a:pPr lvl="0">
                <a:lnSpc>
                  <a:spcPct val="150000"/>
                </a:lnSpc>
                <a:spcBef>
                  <a:spcPct val="0"/>
                </a:spcBef>
              </a:pPr>
              <a:r>
                <a:rPr lang="zh-CN" altLang="en-US" sz="1800" dirty="0">
                  <a:latin typeface="微软雅黑" pitchFamily="34" charset="-122"/>
                  <a:ea typeface="微软雅黑" pitchFamily="34" charset="-122"/>
                </a:rPr>
                <a:t>向购货方发货后冲销的预收货款数额和退回购货方多付货款的数额</a:t>
              </a:r>
            </a:p>
          </p:txBody>
        </p:sp>
        <p:sp>
          <p:nvSpPr>
            <p:cNvPr id="31" name="TextBox 30"/>
            <p:cNvSpPr txBox="1"/>
            <p:nvPr/>
          </p:nvSpPr>
          <p:spPr>
            <a:xfrm>
              <a:off x="4704868" y="2904680"/>
              <a:ext cx="3755563" cy="923330"/>
            </a:xfrm>
            <a:prstGeom prst="rect">
              <a:avLst/>
            </a:prstGeom>
            <a:noFill/>
          </p:spPr>
          <p:txBody>
            <a:bodyPr wrap="square" rtlCol="0">
              <a:spAutoFit/>
            </a:bodyPr>
            <a:lstStyle/>
            <a:p>
              <a:pPr lvl="0">
                <a:lnSpc>
                  <a:spcPct val="150000"/>
                </a:lnSpc>
                <a:spcBef>
                  <a:spcPct val="0"/>
                </a:spcBef>
              </a:pPr>
              <a:r>
                <a:rPr lang="zh-CN" altLang="en-US" sz="1800" dirty="0">
                  <a:latin typeface="微软雅黑" pitchFamily="34" charset="-122"/>
                  <a:ea typeface="微软雅黑" pitchFamily="34" charset="-122"/>
                </a:rPr>
                <a:t>收货款的数额和购货单位补付货款的数额</a:t>
              </a:r>
            </a:p>
          </p:txBody>
        </p:sp>
        <p:cxnSp>
          <p:nvCxnSpPr>
            <p:cNvPr id="32" name="直接连接符 31"/>
            <p:cNvCxnSpPr/>
            <p:nvPr/>
          </p:nvCxnSpPr>
          <p:spPr>
            <a:xfrm flipV="1">
              <a:off x="899594" y="3818335"/>
              <a:ext cx="7560838" cy="1"/>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899594" y="3795886"/>
              <a:ext cx="3731569" cy="507831"/>
            </a:xfrm>
            <a:prstGeom prst="rect">
              <a:avLst/>
            </a:prstGeom>
            <a:noFill/>
          </p:spPr>
          <p:txBody>
            <a:bodyPr wrap="square" rtlCol="0">
              <a:spAutoFit/>
            </a:bodyPr>
            <a:lstStyle/>
            <a:p>
              <a:pPr>
                <a:lnSpc>
                  <a:spcPct val="150000"/>
                </a:lnSpc>
              </a:pPr>
              <a:r>
                <a:rPr lang="zh-CN" altLang="en-US" sz="1800" b="1" dirty="0">
                  <a:latin typeface="微软雅黑" pitchFamily="34" charset="-122"/>
                  <a:ea typeface="微软雅黑" pitchFamily="34" charset="-122"/>
                </a:rPr>
                <a:t>期末余额：</a:t>
              </a:r>
              <a:r>
                <a:rPr lang="zh-CN" altLang="en-US" sz="1800" dirty="0">
                  <a:latin typeface="微软雅黑" pitchFamily="34" charset="-122"/>
                  <a:ea typeface="微软雅黑" pitchFamily="34" charset="-122"/>
                </a:rPr>
                <a:t>尚未转销的款项</a:t>
              </a:r>
            </a:p>
          </p:txBody>
        </p:sp>
        <p:sp>
          <p:nvSpPr>
            <p:cNvPr id="34" name="矩形 33"/>
            <p:cNvSpPr/>
            <p:nvPr/>
          </p:nvSpPr>
          <p:spPr>
            <a:xfrm>
              <a:off x="4704868" y="3795886"/>
              <a:ext cx="3899382" cy="923330"/>
            </a:xfrm>
            <a:prstGeom prst="rect">
              <a:avLst/>
            </a:prstGeom>
          </p:spPr>
          <p:txBody>
            <a:bodyPr wrap="square">
              <a:spAutoFit/>
            </a:bodyPr>
            <a:lstStyle/>
            <a:p>
              <a:pPr lvl="0">
                <a:lnSpc>
                  <a:spcPct val="150000"/>
                </a:lnSpc>
                <a:spcBef>
                  <a:spcPct val="0"/>
                </a:spcBef>
              </a:pPr>
              <a:r>
                <a:rPr lang="zh-CN" altLang="en-US" sz="1800" b="1" dirty="0" smtClean="0">
                  <a:latin typeface="微软雅黑" pitchFamily="34" charset="-122"/>
                  <a:ea typeface="微软雅黑" pitchFamily="34" charset="-122"/>
                </a:rPr>
                <a:t>期末余额</a:t>
              </a:r>
              <a:r>
                <a:rPr lang="zh-CN" altLang="en-US" sz="1800" b="1" dirty="0">
                  <a:latin typeface="微软雅黑" pitchFamily="34" charset="-122"/>
                  <a:ea typeface="微软雅黑" pitchFamily="34" charset="-122"/>
                </a:rPr>
                <a:t>：</a:t>
              </a:r>
              <a:r>
                <a:rPr lang="zh-CN" altLang="en-US" sz="1800" dirty="0">
                  <a:latin typeface="微软雅黑" pitchFamily="34" charset="-122"/>
                  <a:ea typeface="微软雅黑" pitchFamily="34" charset="-122"/>
                </a:rPr>
                <a:t>预收货款但尚未向购货方发货的数额</a:t>
              </a:r>
            </a:p>
          </p:txBody>
        </p:sp>
      </p:grpSp>
      <p:sp>
        <p:nvSpPr>
          <p:cNvPr id="35" name="矩形 34"/>
          <p:cNvSpPr/>
          <p:nvPr/>
        </p:nvSpPr>
        <p:spPr>
          <a:xfrm>
            <a:off x="733475" y="1123950"/>
            <a:ext cx="8159699" cy="1015663"/>
          </a:xfrm>
          <a:prstGeom prst="rect">
            <a:avLst/>
          </a:prstGeom>
        </p:spPr>
        <p:txBody>
          <a:bodyPr wrap="square">
            <a:spAutoFit/>
          </a:bodyPr>
          <a:lstStyle/>
          <a:p>
            <a:pPr>
              <a:lnSpc>
                <a:spcPct val="150000"/>
              </a:lnSpc>
            </a:pPr>
            <a:r>
              <a:rPr lang="zh-CN" altLang="zh-CN" sz="2000" b="1" dirty="0">
                <a:solidFill>
                  <a:srgbClr val="C00000"/>
                </a:solidFill>
                <a:latin typeface="微软雅黑" pitchFamily="34" charset="-122"/>
                <a:ea typeface="微软雅黑" pitchFamily="34" charset="-122"/>
              </a:rPr>
              <a:t>预收</a:t>
            </a:r>
            <a:r>
              <a:rPr lang="zh-CN" altLang="zh-CN" sz="2000" b="1" dirty="0" smtClean="0">
                <a:solidFill>
                  <a:srgbClr val="C00000"/>
                </a:solidFill>
                <a:latin typeface="微软雅黑" pitchFamily="34" charset="-122"/>
                <a:ea typeface="微软雅黑" pitchFamily="34" charset="-122"/>
              </a:rPr>
              <a:t>账款</a:t>
            </a:r>
            <a:r>
              <a:rPr lang="zh-CN" altLang="en-US" sz="2000" dirty="0" smtClean="0">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企业</a:t>
            </a:r>
            <a:r>
              <a:rPr lang="zh-CN" altLang="zh-CN" sz="2000" dirty="0">
                <a:latin typeface="微软雅黑" pitchFamily="34" charset="-122"/>
                <a:ea typeface="微软雅黑" pitchFamily="34" charset="-122"/>
              </a:rPr>
              <a:t>按照合同规定，向购货单位预先收取的款项。与应付账款不同，预收账款所形成的负债不是以货币偿付，而是</a:t>
            </a:r>
            <a:r>
              <a:rPr lang="zh-CN" altLang="zh-CN" sz="2000" b="1" dirty="0">
                <a:solidFill>
                  <a:srgbClr val="084CA1"/>
                </a:solidFill>
                <a:latin typeface="微软雅黑" pitchFamily="34" charset="-122"/>
                <a:ea typeface="微软雅黑" pitchFamily="34" charset="-122"/>
              </a:rPr>
              <a:t>以货物</a:t>
            </a:r>
            <a:r>
              <a:rPr lang="zh-CN" altLang="zh-CN" sz="2000" b="1" dirty="0" smtClean="0">
                <a:solidFill>
                  <a:srgbClr val="084CA1"/>
                </a:solidFill>
                <a:latin typeface="微软雅黑" pitchFamily="34" charset="-122"/>
                <a:ea typeface="微软雅黑" pitchFamily="34" charset="-122"/>
              </a:rPr>
              <a:t>偿付</a:t>
            </a:r>
            <a:r>
              <a:rPr lang="zh-CN" altLang="en-US" sz="2000" dirty="0" smtClean="0">
                <a:latin typeface="微软雅黑" pitchFamily="34" charset="-122"/>
                <a:ea typeface="微软雅黑" pitchFamily="34" charset="-122"/>
              </a:rPr>
              <a:t>。</a:t>
            </a:r>
            <a:endParaRPr lang="zh-CN" altLang="en-US" sz="20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2757140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预收账款</a:t>
            </a:r>
            <a:r>
              <a:rPr lang="zh-CN" altLang="en-US" sz="2600" kern="0" dirty="0" smtClean="0">
                <a:solidFill>
                  <a:srgbClr val="084CA1"/>
                </a:solidFill>
                <a:latin typeface="微软雅黑"/>
                <a:ea typeface="微软雅黑"/>
              </a:rPr>
              <a:t>的核算</a:t>
            </a:r>
          </a:p>
        </p:txBody>
      </p:sp>
      <p:sp>
        <p:nvSpPr>
          <p:cNvPr id="77" name="矩形 76"/>
          <p:cNvSpPr/>
          <p:nvPr/>
        </p:nvSpPr>
        <p:spPr>
          <a:xfrm>
            <a:off x="1515848" y="649144"/>
            <a:ext cx="2690191"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、预收账款的账务处理</a:t>
            </a:r>
            <a:endParaRPr lang="en-US" altLang="zh-CN"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25" name="组合 24"/>
          <p:cNvGrpSpPr/>
          <p:nvPr/>
        </p:nvGrpSpPr>
        <p:grpSpPr>
          <a:xfrm>
            <a:off x="107700" y="1333470"/>
            <a:ext cx="1760598" cy="1690207"/>
            <a:chOff x="1715" y="4363"/>
            <a:chExt cx="3628" cy="3490"/>
          </a:xfrm>
        </p:grpSpPr>
        <p:sp>
          <p:nvSpPr>
            <p:cNvPr id="26" name="椭圆 25"/>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7"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8" name="椭圆 27"/>
          <p:cNvSpPr/>
          <p:nvPr/>
        </p:nvSpPr>
        <p:spPr>
          <a:xfrm>
            <a:off x="1997946"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9" name="文本框 18"/>
          <p:cNvSpPr txBox="1"/>
          <p:nvPr/>
        </p:nvSpPr>
        <p:spPr>
          <a:xfrm>
            <a:off x="2540463" y="1701704"/>
            <a:ext cx="2036300"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银行</a:t>
            </a:r>
            <a:r>
              <a:rPr lang="zh-CN" altLang="zh-CN" sz="1800" dirty="0" smtClean="0">
                <a:latin typeface="微软雅黑" pitchFamily="34" charset="-122"/>
                <a:ea typeface="微软雅黑" pitchFamily="34" charset="-122"/>
              </a:rPr>
              <a:t>存款</a:t>
            </a:r>
            <a:r>
              <a:rPr lang="zh-CN" altLang="en-US" sz="1800" dirty="0" smtClean="0">
                <a:latin typeface="微软雅黑" pitchFamily="34" charset="-122"/>
                <a:ea typeface="微软雅黑" pitchFamily="34" charset="-122"/>
              </a:rPr>
              <a:t>等</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预收账款‌</a:t>
            </a:r>
          </a:p>
        </p:txBody>
      </p:sp>
      <p:sp>
        <p:nvSpPr>
          <p:cNvPr id="36" name="文本框 19"/>
          <p:cNvSpPr txBox="1"/>
          <p:nvPr/>
        </p:nvSpPr>
        <p:spPr>
          <a:xfrm>
            <a:off x="2573946" y="1131769"/>
            <a:ext cx="6570054" cy="496290"/>
          </a:xfrm>
          <a:prstGeom prst="rect">
            <a:avLst/>
          </a:prstGeom>
          <a:noFill/>
        </p:spPr>
        <p:txBody>
          <a:bodyPr wrap="square" rtlCol="0">
            <a:spAutoFit/>
          </a:bodyPr>
          <a:lstStyle/>
          <a:p>
            <a:pPr>
              <a:lnSpc>
                <a:spcPct val="150000"/>
              </a:lnSpc>
              <a:defRPr/>
            </a:pPr>
            <a:r>
              <a:rPr lang="zh-CN" altLang="zh-CN" sz="2000" b="1" kern="0" dirty="0">
                <a:solidFill>
                  <a:srgbClr val="084CA1"/>
                </a:solidFill>
                <a:latin typeface="微软雅黑" pitchFamily="34" charset="-122"/>
                <a:ea typeface="微软雅黑" pitchFamily="34" charset="-122"/>
              </a:rPr>
              <a:t>预收到货款</a:t>
            </a:r>
            <a:r>
              <a:rPr lang="zh-CN" altLang="zh-CN" sz="2000" b="1" kern="0" dirty="0" smtClean="0">
                <a:solidFill>
                  <a:srgbClr val="084CA1"/>
                </a:solidFill>
                <a:latin typeface="微软雅黑" pitchFamily="34" charset="-122"/>
                <a:ea typeface="微软雅黑" pitchFamily="34" charset="-122"/>
              </a:rPr>
              <a:t>时</a:t>
            </a:r>
            <a:endParaRPr lang="zh-CN" altLang="zh-CN" sz="2000" b="1" kern="0" dirty="0">
              <a:solidFill>
                <a:srgbClr val="084CA1"/>
              </a:solidFill>
              <a:latin typeface="微软雅黑" pitchFamily="34" charset="-122"/>
              <a:ea typeface="微软雅黑" pitchFamily="34" charset="-122"/>
            </a:endParaRPr>
          </a:p>
        </p:txBody>
      </p:sp>
      <p:sp>
        <p:nvSpPr>
          <p:cNvPr id="37" name="文本框 18"/>
          <p:cNvSpPr txBox="1"/>
          <p:nvPr/>
        </p:nvSpPr>
        <p:spPr>
          <a:xfrm>
            <a:off x="2458472" y="3424277"/>
            <a:ext cx="6129404" cy="1338828"/>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借：预收账款</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乙公司　　　　　　　　 　</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贷：主营业务收入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应交增值税（销项税额）</a:t>
            </a:r>
          </a:p>
        </p:txBody>
      </p:sp>
      <p:sp>
        <p:nvSpPr>
          <p:cNvPr id="38" name="文本框 19"/>
          <p:cNvSpPr txBox="1"/>
          <p:nvPr/>
        </p:nvSpPr>
        <p:spPr>
          <a:xfrm>
            <a:off x="2573946" y="2854342"/>
            <a:ext cx="6570054" cy="496290"/>
          </a:xfrm>
          <a:prstGeom prst="rect">
            <a:avLst/>
          </a:prstGeom>
          <a:noFill/>
        </p:spPr>
        <p:txBody>
          <a:bodyPr wrap="square" rtlCol="0">
            <a:spAutoFit/>
          </a:bodyPr>
          <a:lstStyle/>
          <a:p>
            <a:pPr>
              <a:lnSpc>
                <a:spcPct val="150000"/>
              </a:lnSpc>
              <a:defRPr/>
            </a:pPr>
            <a:r>
              <a:rPr lang="zh-CN" altLang="zh-CN" sz="2000" b="1" kern="0" dirty="0">
                <a:solidFill>
                  <a:srgbClr val="084CA1"/>
                </a:solidFill>
                <a:latin typeface="微软雅黑" pitchFamily="34" charset="-122"/>
                <a:ea typeface="微软雅黑" pitchFamily="34" charset="-122"/>
              </a:rPr>
              <a:t>销售实现时</a:t>
            </a:r>
          </a:p>
        </p:txBody>
      </p:sp>
      <p:sp>
        <p:nvSpPr>
          <p:cNvPr id="39" name="椭圆 38"/>
          <p:cNvSpPr/>
          <p:nvPr/>
        </p:nvSpPr>
        <p:spPr>
          <a:xfrm>
            <a:off x="1997946" y="2814487"/>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8384739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预收账款</a:t>
            </a:r>
            <a:r>
              <a:rPr lang="zh-CN" altLang="en-US" sz="2600" kern="0" dirty="0" smtClean="0">
                <a:solidFill>
                  <a:srgbClr val="084CA1"/>
                </a:solidFill>
                <a:latin typeface="微软雅黑"/>
                <a:ea typeface="微软雅黑"/>
              </a:rPr>
              <a:t>的核算</a:t>
            </a:r>
          </a:p>
        </p:txBody>
      </p:sp>
      <p:sp>
        <p:nvSpPr>
          <p:cNvPr id="77" name="矩形 76"/>
          <p:cNvSpPr/>
          <p:nvPr/>
        </p:nvSpPr>
        <p:spPr>
          <a:xfrm>
            <a:off x="1515848" y="649144"/>
            <a:ext cx="2690191"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、预收账款的账务处理</a:t>
            </a:r>
            <a:endParaRPr lang="en-US" altLang="zh-CN"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25" name="组合 24"/>
          <p:cNvGrpSpPr/>
          <p:nvPr/>
        </p:nvGrpSpPr>
        <p:grpSpPr>
          <a:xfrm>
            <a:off x="107700" y="1333470"/>
            <a:ext cx="1760598" cy="1690207"/>
            <a:chOff x="1715" y="4363"/>
            <a:chExt cx="3628" cy="3490"/>
          </a:xfrm>
        </p:grpSpPr>
        <p:sp>
          <p:nvSpPr>
            <p:cNvPr id="26" name="椭圆 25"/>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7"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8" name="椭圆 27"/>
          <p:cNvSpPr/>
          <p:nvPr/>
        </p:nvSpPr>
        <p:spPr>
          <a:xfrm>
            <a:off x="1997946"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9" name="文本框 18"/>
          <p:cNvSpPr txBox="1"/>
          <p:nvPr/>
        </p:nvSpPr>
        <p:spPr>
          <a:xfrm>
            <a:off x="2573946" y="3390487"/>
            <a:ext cx="2347626"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预收账款</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贷：银行</a:t>
            </a:r>
            <a:r>
              <a:rPr lang="zh-CN" altLang="zh-CN" sz="1800" dirty="0">
                <a:latin typeface="微软雅黑" pitchFamily="34" charset="-122"/>
                <a:ea typeface="微软雅黑" pitchFamily="34" charset="-122"/>
              </a:rPr>
              <a:t>存款</a:t>
            </a:r>
            <a:r>
              <a:rPr lang="zh-CN" altLang="en-US" sz="1800" dirty="0">
                <a:latin typeface="微软雅黑" pitchFamily="34" charset="-122"/>
                <a:ea typeface="微软雅黑" pitchFamily="34" charset="-122"/>
              </a:rPr>
              <a:t>等</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sp>
        <p:nvSpPr>
          <p:cNvPr id="36" name="文本框 19"/>
          <p:cNvSpPr txBox="1"/>
          <p:nvPr/>
        </p:nvSpPr>
        <p:spPr>
          <a:xfrm>
            <a:off x="2573946" y="1131769"/>
            <a:ext cx="6570054" cy="499624"/>
          </a:xfrm>
          <a:prstGeom prst="rect">
            <a:avLst/>
          </a:prstGeom>
          <a:noFill/>
        </p:spPr>
        <p:txBody>
          <a:bodyPr wrap="square" rtlCol="0">
            <a:spAutoFit/>
          </a:bodyPr>
          <a:lstStyle/>
          <a:p>
            <a:pPr>
              <a:lnSpc>
                <a:spcPct val="150000"/>
              </a:lnSpc>
              <a:defRPr/>
            </a:pPr>
            <a:r>
              <a:rPr lang="zh-CN" altLang="en-US" sz="2000" b="1" kern="0" dirty="0" smtClean="0">
                <a:solidFill>
                  <a:srgbClr val="084CA1"/>
                </a:solidFill>
                <a:latin typeface="微软雅黑" pitchFamily="34" charset="-122"/>
                <a:ea typeface="微软雅黑" pitchFamily="34" charset="-122"/>
              </a:rPr>
              <a:t>收到购货单位补付的款项</a:t>
            </a:r>
            <a:r>
              <a:rPr lang="zh-CN" altLang="zh-CN" sz="2000" b="1" kern="0" dirty="0" smtClean="0">
                <a:solidFill>
                  <a:srgbClr val="084CA1"/>
                </a:solidFill>
                <a:latin typeface="微软雅黑" pitchFamily="34" charset="-122"/>
                <a:ea typeface="微软雅黑" pitchFamily="34" charset="-122"/>
              </a:rPr>
              <a:t>时</a:t>
            </a:r>
            <a:endParaRPr lang="zh-CN" altLang="zh-CN" sz="2000" b="1" kern="0" dirty="0">
              <a:solidFill>
                <a:srgbClr val="084CA1"/>
              </a:solidFill>
              <a:latin typeface="微软雅黑" pitchFamily="34" charset="-122"/>
              <a:ea typeface="微软雅黑" pitchFamily="34" charset="-122"/>
            </a:endParaRPr>
          </a:p>
        </p:txBody>
      </p:sp>
      <p:sp>
        <p:nvSpPr>
          <p:cNvPr id="38" name="文本框 19"/>
          <p:cNvSpPr txBox="1"/>
          <p:nvPr/>
        </p:nvSpPr>
        <p:spPr>
          <a:xfrm>
            <a:off x="2573946" y="2854342"/>
            <a:ext cx="6570054" cy="496290"/>
          </a:xfrm>
          <a:prstGeom prst="rect">
            <a:avLst/>
          </a:prstGeom>
          <a:noFill/>
        </p:spPr>
        <p:txBody>
          <a:bodyPr wrap="square" rtlCol="0">
            <a:spAutoFit/>
          </a:bodyPr>
          <a:lstStyle/>
          <a:p>
            <a:pPr>
              <a:lnSpc>
                <a:spcPct val="150000"/>
              </a:lnSpc>
              <a:defRPr/>
            </a:pPr>
            <a:r>
              <a:rPr lang="zh-CN" altLang="en-US" sz="2000" b="1" kern="0" dirty="0" smtClean="0">
                <a:solidFill>
                  <a:srgbClr val="084CA1"/>
                </a:solidFill>
                <a:latin typeface="微软雅黑" pitchFamily="34" charset="-122"/>
                <a:ea typeface="微软雅黑" pitchFamily="34" charset="-122"/>
              </a:rPr>
              <a:t>退回多付的款项时</a:t>
            </a:r>
            <a:endParaRPr lang="zh-CN" altLang="zh-CN" sz="2000" b="1" kern="0" dirty="0">
              <a:solidFill>
                <a:srgbClr val="084CA1"/>
              </a:solidFill>
              <a:latin typeface="微软雅黑" pitchFamily="34" charset="-122"/>
              <a:ea typeface="微软雅黑" pitchFamily="34" charset="-122"/>
            </a:endParaRPr>
          </a:p>
        </p:txBody>
      </p:sp>
      <p:sp>
        <p:nvSpPr>
          <p:cNvPr id="39" name="椭圆 38"/>
          <p:cNvSpPr/>
          <p:nvPr/>
        </p:nvSpPr>
        <p:spPr>
          <a:xfrm>
            <a:off x="1997946" y="2814487"/>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4</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7" name="文本框 18"/>
          <p:cNvSpPr txBox="1"/>
          <p:nvPr/>
        </p:nvSpPr>
        <p:spPr>
          <a:xfrm>
            <a:off x="2573946" y="1631393"/>
            <a:ext cx="2036300"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银行</a:t>
            </a:r>
            <a:r>
              <a:rPr lang="zh-CN" altLang="zh-CN" sz="1800" dirty="0" smtClean="0">
                <a:latin typeface="微软雅黑" pitchFamily="34" charset="-122"/>
                <a:ea typeface="微软雅黑" pitchFamily="34" charset="-122"/>
              </a:rPr>
              <a:t>存款</a:t>
            </a:r>
            <a:r>
              <a:rPr lang="zh-CN" altLang="en-US" sz="1800" dirty="0" smtClean="0">
                <a:latin typeface="微软雅黑" pitchFamily="34" charset="-122"/>
                <a:ea typeface="微软雅黑" pitchFamily="34" charset="-122"/>
              </a:rPr>
              <a:t>等</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预收账款‌</a:t>
            </a:r>
          </a:p>
        </p:txBody>
      </p:sp>
      <p:sp>
        <p:nvSpPr>
          <p:cNvPr id="2" name="矩形 1"/>
          <p:cNvSpPr/>
          <p:nvPr/>
        </p:nvSpPr>
        <p:spPr>
          <a:xfrm>
            <a:off x="5625041" y="2963700"/>
            <a:ext cx="3256845" cy="1754326"/>
          </a:xfrm>
          <a:prstGeom prst="rect">
            <a:avLst/>
          </a:prstGeom>
          <a:ln w="19050">
            <a:solidFill>
              <a:srgbClr val="C00000"/>
            </a:solidFill>
            <a:prstDash val="dashDot"/>
          </a:ln>
        </p:spPr>
        <p:txBody>
          <a:bodyPr wrap="square">
            <a:spAutoFit/>
          </a:bodyPr>
          <a:lstStyle/>
          <a:p>
            <a:pPr>
              <a:lnSpc>
                <a:spcPct val="150000"/>
              </a:lnSpc>
            </a:pPr>
            <a:r>
              <a:rPr lang="zh-CN" altLang="en-US" sz="1800" b="1" dirty="0" smtClean="0">
                <a:solidFill>
                  <a:srgbClr val="C00000"/>
                </a:solidFill>
                <a:latin typeface="微软雅黑" pitchFamily="34" charset="-122"/>
                <a:ea typeface="微软雅黑" pitchFamily="34" charset="-122"/>
              </a:rPr>
              <a:t>注：</a:t>
            </a:r>
            <a:r>
              <a:rPr lang="zh-CN" altLang="zh-CN" sz="1800" dirty="0" smtClean="0">
                <a:latin typeface="微软雅黑" pitchFamily="34" charset="-122"/>
                <a:ea typeface="微软雅黑" pitchFamily="34" charset="-122"/>
              </a:rPr>
              <a:t>企业</a:t>
            </a:r>
            <a:r>
              <a:rPr lang="zh-CN" altLang="zh-CN" sz="1800" dirty="0">
                <a:latin typeface="微软雅黑" pitchFamily="34" charset="-122"/>
                <a:ea typeface="微软雅黑" pitchFamily="34" charset="-122"/>
              </a:rPr>
              <a:t>预收账款业务不多时，可以不设置‌“预收账款‌</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科目，直接将预收到的款项计入‌“应收账款‌</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科目的贷方。　</a:t>
            </a:r>
          </a:p>
        </p:txBody>
      </p:sp>
    </p:spTree>
    <p:custDataLst>
      <p:tags r:id="rId1"/>
    </p:custDataLst>
    <p:extLst>
      <p:ext uri="{BB962C8B-B14F-4D97-AF65-F5344CB8AC3E}">
        <p14:creationId xmlns:p14="http://schemas.microsoft.com/office/powerpoint/2010/main" val="60032706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预收账款</a:t>
            </a:r>
            <a:r>
              <a:rPr lang="zh-CN" altLang="en-US" sz="2600" kern="0" dirty="0" smtClean="0">
                <a:solidFill>
                  <a:srgbClr val="084CA1"/>
                </a:solidFill>
                <a:latin typeface="微软雅黑"/>
                <a:ea typeface="微软雅黑"/>
              </a:rPr>
              <a:t>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8" name="矩形 17"/>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9" name="矩形 18"/>
          <p:cNvSpPr/>
          <p:nvPr/>
        </p:nvSpPr>
        <p:spPr>
          <a:xfrm>
            <a:off x="748982" y="1188988"/>
            <a:ext cx="7767950" cy="2585323"/>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甲企业为增值税一般纳税人。</a:t>
            </a:r>
            <a:r>
              <a:rPr lang="en-US" altLang="zh-CN" sz="1800" dirty="0">
                <a:latin typeface="微软雅黑" pitchFamily="34" charset="-122"/>
                <a:ea typeface="微软雅黑" pitchFamily="34" charset="-122"/>
              </a:rPr>
              <a:t>2018</a:t>
            </a:r>
            <a:r>
              <a:rPr lang="zh-CN" altLang="en-US"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6</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a:t>
            </a:r>
            <a:r>
              <a:rPr lang="zh-CN" altLang="en-US" sz="1800" dirty="0">
                <a:latin typeface="微软雅黑" pitchFamily="34" charset="-122"/>
                <a:ea typeface="微软雅黑" pitchFamily="34" charset="-122"/>
              </a:rPr>
              <a:t>日，甲公司与乙公司签供货合同，向其出售一批产品，货款金额共计</a:t>
            </a:r>
            <a:r>
              <a:rPr lang="en-US" altLang="zh-CN" sz="1800" dirty="0">
                <a:latin typeface="微软雅黑" pitchFamily="34" charset="-122"/>
                <a:ea typeface="微软雅黑" pitchFamily="34" charset="-122"/>
              </a:rPr>
              <a:t>100 000</a:t>
            </a:r>
            <a:r>
              <a:rPr lang="zh-CN" altLang="en-US" sz="1800" dirty="0">
                <a:latin typeface="微软雅黑" pitchFamily="34" charset="-122"/>
                <a:ea typeface="微软雅黑" pitchFamily="34" charset="-122"/>
              </a:rPr>
              <a:t>元，应交增值税</a:t>
            </a:r>
            <a:r>
              <a:rPr lang="en-US" altLang="zh-CN" sz="1800" dirty="0">
                <a:latin typeface="微软雅黑" pitchFamily="34" charset="-122"/>
                <a:ea typeface="微软雅黑" pitchFamily="34" charset="-122"/>
              </a:rPr>
              <a:t>16 000</a:t>
            </a:r>
            <a:r>
              <a:rPr lang="zh-CN" altLang="en-US" sz="1800" dirty="0">
                <a:latin typeface="微软雅黑" pitchFamily="34" charset="-122"/>
                <a:ea typeface="微软雅黑" pitchFamily="34" charset="-122"/>
              </a:rPr>
              <a:t>元。根据购货合同的规定，乙公司在购货合同签订后一周内，应当向甲公司预付货款</a:t>
            </a:r>
            <a:r>
              <a:rPr lang="en-US" altLang="zh-CN" sz="1800" dirty="0">
                <a:latin typeface="微软雅黑" pitchFamily="34" charset="-122"/>
                <a:ea typeface="微软雅黑" pitchFamily="34" charset="-122"/>
              </a:rPr>
              <a:t>60 000</a:t>
            </a:r>
            <a:r>
              <a:rPr lang="zh-CN" altLang="en-US" sz="1800" dirty="0">
                <a:latin typeface="微软雅黑" pitchFamily="34" charset="-122"/>
                <a:ea typeface="微软雅黑" pitchFamily="34" charset="-122"/>
              </a:rPr>
              <a:t>元，剩余货款在交货后付清。</a:t>
            </a:r>
            <a:r>
              <a:rPr lang="en-US" altLang="zh-CN" sz="1800" dirty="0">
                <a:latin typeface="微软雅黑" pitchFamily="34" charset="-122"/>
                <a:ea typeface="微软雅黑" pitchFamily="34" charset="-122"/>
              </a:rPr>
              <a:t>6</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9</a:t>
            </a:r>
            <a:r>
              <a:rPr lang="zh-CN" altLang="en-US" sz="1800" dirty="0">
                <a:latin typeface="微软雅黑" pitchFamily="34" charset="-122"/>
                <a:ea typeface="微软雅黑" pitchFamily="34" charset="-122"/>
              </a:rPr>
              <a:t>日，甲公司受到乙公司交来的预付货款</a:t>
            </a:r>
            <a:r>
              <a:rPr lang="en-US" altLang="zh-CN" sz="1800" dirty="0">
                <a:latin typeface="微软雅黑" pitchFamily="34" charset="-122"/>
                <a:ea typeface="微软雅黑" pitchFamily="34" charset="-122"/>
              </a:rPr>
              <a:t>60 000</a:t>
            </a:r>
            <a:r>
              <a:rPr lang="zh-CN" altLang="en-US" sz="1800" dirty="0">
                <a:latin typeface="微软雅黑" pitchFamily="34" charset="-122"/>
                <a:ea typeface="微软雅黑" pitchFamily="34" charset="-122"/>
              </a:rPr>
              <a:t>元并存入银行，</a:t>
            </a:r>
            <a:r>
              <a:rPr lang="en-US" altLang="zh-CN" sz="1800" dirty="0">
                <a:latin typeface="微软雅黑" pitchFamily="34" charset="-122"/>
                <a:ea typeface="微软雅黑" pitchFamily="34" charset="-122"/>
              </a:rPr>
              <a:t>6</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19</a:t>
            </a:r>
            <a:r>
              <a:rPr lang="zh-CN" altLang="en-US" sz="1800" dirty="0">
                <a:latin typeface="微软雅黑" pitchFamily="34" charset="-122"/>
                <a:ea typeface="微软雅黑" pitchFamily="34" charset="-122"/>
              </a:rPr>
              <a:t>日甲公司将货物发到乙公司并开出增值税专用发票，乙公司验收后付清了剩余货款。</a:t>
            </a:r>
            <a:endParaRPr lang="zh-CN" altLang="zh-CN" sz="1800" dirty="0">
              <a:latin typeface="微软雅黑" pitchFamily="34" charset="-122"/>
              <a:ea typeface="微软雅黑" pitchFamily="34" charset="-122"/>
            </a:endParaRPr>
          </a:p>
        </p:txBody>
      </p:sp>
      <p:sp>
        <p:nvSpPr>
          <p:cNvPr id="20" name="矩形 19"/>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矩形 20"/>
          <p:cNvSpPr/>
          <p:nvPr>
            <p:custDataLst>
              <p:tags r:id="rId8"/>
            </p:custDataLst>
          </p:nvPr>
        </p:nvSpPr>
        <p:spPr>
          <a:xfrm>
            <a:off x="672541" y="3663455"/>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2" name="矩形 21"/>
          <p:cNvSpPr/>
          <p:nvPr/>
        </p:nvSpPr>
        <p:spPr>
          <a:xfrm>
            <a:off x="749887" y="3746570"/>
            <a:ext cx="8138525" cy="1338828"/>
          </a:xfrm>
          <a:prstGeom prst="rect">
            <a:avLst/>
          </a:prstGeom>
        </p:spPr>
        <p:txBody>
          <a:bodyPr wrap="square">
            <a:spAutoFit/>
          </a:bodyPr>
          <a:lstStyle/>
          <a:p>
            <a:pPr>
              <a:lnSpc>
                <a:spcPct val="150000"/>
              </a:lnSpc>
            </a:pPr>
            <a:r>
              <a:rPr lang="zh-CN" altLang="zh-CN" sz="1800" b="1" dirty="0" smtClean="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6</a:t>
            </a:r>
            <a:r>
              <a:rPr lang="zh-CN" altLang="zh-CN"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9</a:t>
            </a:r>
            <a:r>
              <a:rPr lang="zh-CN" altLang="zh-CN" sz="1800" b="1" dirty="0">
                <a:solidFill>
                  <a:srgbClr val="084CA1"/>
                </a:solidFill>
                <a:latin typeface="微软雅黑" pitchFamily="34" charset="-122"/>
                <a:ea typeface="微软雅黑" pitchFamily="34" charset="-122"/>
              </a:rPr>
              <a:t>日收到乙公司交来的预付货款</a:t>
            </a:r>
            <a:r>
              <a:rPr lang="en-US" altLang="zh-CN" sz="1800" b="1" dirty="0">
                <a:solidFill>
                  <a:srgbClr val="084CA1"/>
                </a:solidFill>
                <a:latin typeface="微软雅黑" pitchFamily="34" charset="-122"/>
                <a:ea typeface="微软雅黑" pitchFamily="34" charset="-122"/>
              </a:rPr>
              <a:t>60 000</a:t>
            </a:r>
            <a:r>
              <a:rPr lang="zh-CN" altLang="zh-CN" sz="1800" b="1" dirty="0">
                <a:solidFill>
                  <a:srgbClr val="084CA1"/>
                </a:solidFill>
                <a:latin typeface="微软雅黑" pitchFamily="34" charset="-122"/>
                <a:ea typeface="微软雅黑" pitchFamily="34" charset="-122"/>
              </a:rPr>
              <a:t>元：</a:t>
            </a:r>
          </a:p>
          <a:p>
            <a:pPr>
              <a:lnSpc>
                <a:spcPct val="150000"/>
              </a:lnSpc>
            </a:pPr>
            <a:r>
              <a:rPr lang="zh-CN" altLang="zh-CN" sz="1800" dirty="0">
                <a:latin typeface="微软雅黑" pitchFamily="34" charset="-122"/>
                <a:ea typeface="微软雅黑" pitchFamily="34" charset="-122"/>
              </a:rPr>
              <a:t>借：银行存款　　　　　　　　　　　　　　　</a:t>
            </a:r>
            <a:r>
              <a:rPr lang="en-US" altLang="zh-CN" sz="1800" dirty="0">
                <a:latin typeface="微软雅黑" pitchFamily="34" charset="-122"/>
                <a:ea typeface="微软雅黑" pitchFamily="34" charset="-122"/>
              </a:rPr>
              <a:t>60 000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贷：预收账款</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乙公司　　　　　　　　　　</a:t>
            </a:r>
            <a:r>
              <a:rPr lang="en-US" altLang="zh-CN" sz="1800" dirty="0">
                <a:latin typeface="微软雅黑" pitchFamily="34" charset="-122"/>
                <a:ea typeface="微软雅黑" pitchFamily="34" charset="-122"/>
              </a:rPr>
              <a:t>   60 </a:t>
            </a:r>
            <a:r>
              <a:rPr lang="en-US" altLang="zh-CN" sz="1800" dirty="0" smtClean="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2475111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预收账款</a:t>
            </a:r>
            <a:r>
              <a:rPr lang="zh-CN" altLang="en-US" sz="2600" kern="0" dirty="0" smtClean="0">
                <a:solidFill>
                  <a:srgbClr val="084CA1"/>
                </a:solidFill>
                <a:latin typeface="微软雅黑"/>
                <a:ea typeface="微软雅黑"/>
              </a:rPr>
              <a:t>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8" name="矩形 17"/>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cxnSp>
        <p:nvCxnSpPr>
          <p:cNvPr id="12" name="直接连接符 11"/>
          <p:cNvCxnSpPr/>
          <p:nvPr/>
        </p:nvCxnSpPr>
        <p:spPr>
          <a:xfrm flipH="1">
            <a:off x="634298" y="2859714"/>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976487" y="1125034"/>
            <a:ext cx="7354713" cy="1754326"/>
          </a:xfrm>
          <a:prstGeom prst="rect">
            <a:avLst/>
          </a:prstGeom>
        </p:spPr>
        <p:txBody>
          <a:bodyPr wrap="square">
            <a:spAutoFit/>
          </a:bodyPr>
          <a:lstStyle/>
          <a:p>
            <a:pPr>
              <a:lnSpc>
                <a:spcPct val="150000"/>
              </a:lnSpc>
            </a:pPr>
            <a:r>
              <a:rPr lang="zh-CN" altLang="en-US" sz="1800" b="1" dirty="0" smtClean="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6</a:t>
            </a:r>
            <a:r>
              <a:rPr lang="zh-CN" altLang="zh-CN"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19</a:t>
            </a:r>
            <a:r>
              <a:rPr lang="zh-CN" altLang="zh-CN" sz="1800" b="1" dirty="0">
                <a:solidFill>
                  <a:srgbClr val="084CA1"/>
                </a:solidFill>
                <a:latin typeface="微软雅黑" pitchFamily="34" charset="-122"/>
                <a:ea typeface="微软雅黑" pitchFamily="34" charset="-122"/>
              </a:rPr>
              <a:t>日按合同规定，向乙公司发出货物：</a:t>
            </a:r>
            <a:endParaRPr lang="en-US" altLang="zh-CN" sz="1800" b="1" dirty="0">
              <a:solidFill>
                <a:srgbClr val="084CA1"/>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借：预收账款</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乙公司　　　　　　　　 　</a:t>
            </a:r>
            <a:r>
              <a:rPr lang="en-US" altLang="zh-CN" sz="1800" dirty="0">
                <a:latin typeface="微软雅黑" pitchFamily="34" charset="-122"/>
                <a:ea typeface="微软雅黑" pitchFamily="34" charset="-122"/>
              </a:rPr>
              <a:t>116 000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贷：主营业务收入　　　　　　　　　　　　</a:t>
            </a:r>
            <a:r>
              <a:rPr lang="en-US" altLang="zh-CN" sz="1800" dirty="0">
                <a:latin typeface="微软雅黑" pitchFamily="34" charset="-122"/>
                <a:ea typeface="微软雅黑" pitchFamily="34" charset="-122"/>
              </a:rPr>
              <a:t>    100 000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应交增值税（销项税额）　　</a:t>
            </a:r>
            <a:r>
              <a:rPr lang="en-US" altLang="zh-CN" sz="1800" dirty="0">
                <a:latin typeface="微软雅黑" pitchFamily="34" charset="-122"/>
                <a:ea typeface="微软雅黑" pitchFamily="34" charset="-122"/>
              </a:rPr>
              <a:t>     16 000</a:t>
            </a:r>
            <a:endParaRPr lang="zh-CN" altLang="zh-CN" sz="1800" dirty="0">
              <a:latin typeface="微软雅黑" pitchFamily="34" charset="-122"/>
              <a:ea typeface="微软雅黑" pitchFamily="34" charset="-122"/>
            </a:endParaRPr>
          </a:p>
        </p:txBody>
      </p:sp>
      <p:sp>
        <p:nvSpPr>
          <p:cNvPr id="14" name="矩形 13"/>
          <p:cNvSpPr/>
          <p:nvPr/>
        </p:nvSpPr>
        <p:spPr>
          <a:xfrm>
            <a:off x="976486" y="2936196"/>
            <a:ext cx="7354713" cy="1338828"/>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3</a:t>
            </a:r>
            <a:r>
              <a:rPr lang="zh-CN" altLang="en-US" sz="1800" b="1" dirty="0">
                <a:solidFill>
                  <a:srgbClr val="084CA1"/>
                </a:solidFill>
                <a:latin typeface="微软雅黑" pitchFamily="34" charset="-122"/>
                <a:ea typeface="微软雅黑" pitchFamily="34" charset="-122"/>
              </a:rPr>
              <a:t>）</a:t>
            </a:r>
            <a:r>
              <a:rPr lang="zh-CN" altLang="zh-CN" sz="1800" b="1" dirty="0">
                <a:solidFill>
                  <a:srgbClr val="084CA1"/>
                </a:solidFill>
                <a:latin typeface="微软雅黑" pitchFamily="34" charset="-122"/>
                <a:ea typeface="微软雅黑" pitchFamily="34" charset="-122"/>
              </a:rPr>
              <a:t>收到乙公司补付的货款：</a:t>
            </a:r>
          </a:p>
          <a:p>
            <a:pPr>
              <a:lnSpc>
                <a:spcPct val="150000"/>
              </a:lnSpc>
            </a:pPr>
            <a:r>
              <a:rPr lang="zh-CN" altLang="zh-CN" sz="1800" dirty="0">
                <a:latin typeface="微软雅黑" pitchFamily="34" charset="-122"/>
                <a:ea typeface="微软雅黑" pitchFamily="34" charset="-122"/>
              </a:rPr>
              <a:t>借：银行存款　　　　　　　　　　　　　　</a:t>
            </a:r>
            <a:r>
              <a:rPr lang="en-US" altLang="zh-CN" sz="1800" dirty="0">
                <a:latin typeface="微软雅黑" pitchFamily="34" charset="-122"/>
                <a:ea typeface="微软雅黑" pitchFamily="34" charset="-122"/>
              </a:rPr>
              <a:t>  56 000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贷：预收账款　　　　　　　　　　　　　　</a:t>
            </a:r>
            <a:r>
              <a:rPr lang="en-US" altLang="zh-CN" sz="1800" dirty="0">
                <a:latin typeface="微软雅黑" pitchFamily="34" charset="-122"/>
                <a:ea typeface="微软雅黑" pitchFamily="34" charset="-122"/>
              </a:rPr>
              <a:t>     56 000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00135157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18948824">
            <a:off x="1876435" y="69803"/>
            <a:ext cx="4268390" cy="3862089"/>
          </a:xfrm>
          <a:prstGeom prst="triangle">
            <a:avLst/>
          </a:prstGeom>
          <a:solidFill>
            <a:srgbClr val="084CA1">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solidFill>
                  <a:srgbClr val="0070C0"/>
                </a:solidFill>
              </a:rPr>
              <a:t> </a:t>
            </a:r>
            <a:endParaRPr lang="zh-CN" altLang="en-US" dirty="0">
              <a:solidFill>
                <a:srgbClr val="0070C0"/>
              </a:solidFill>
            </a:endParaRPr>
          </a:p>
        </p:txBody>
      </p:sp>
      <p:sp>
        <p:nvSpPr>
          <p:cNvPr id="7" name="等腰三角形 6"/>
          <p:cNvSpPr/>
          <p:nvPr/>
        </p:nvSpPr>
        <p:spPr>
          <a:xfrm rot="17636959">
            <a:off x="1973331" y="276494"/>
            <a:ext cx="3647489" cy="3660041"/>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solidFill>
                  <a:prstClr val="white"/>
                </a:solidFill>
              </a:rPr>
              <a:t> </a:t>
            </a:r>
            <a:endParaRPr lang="zh-CN" altLang="en-US" dirty="0">
              <a:solidFill>
                <a:prstClr val="white"/>
              </a:solidFill>
            </a:endParaRPr>
          </a:p>
        </p:txBody>
      </p:sp>
      <p:sp>
        <p:nvSpPr>
          <p:cNvPr id="8" name="等腰三角形 7"/>
          <p:cNvSpPr/>
          <p:nvPr/>
        </p:nvSpPr>
        <p:spPr>
          <a:xfrm rot="20206928">
            <a:off x="2113796" y="332144"/>
            <a:ext cx="4042807" cy="3658787"/>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solidFill>
                  <a:prstClr val="white"/>
                </a:solidFill>
              </a:rPr>
              <a:t> </a:t>
            </a:r>
            <a:endParaRPr lang="zh-CN" altLang="en-US" dirty="0">
              <a:solidFill>
                <a:prstClr val="white"/>
              </a:solidFill>
            </a:endParaRPr>
          </a:p>
        </p:txBody>
      </p:sp>
      <p:sp>
        <p:nvSpPr>
          <p:cNvPr id="3" name="矩形 2"/>
          <p:cNvSpPr/>
          <p:nvPr/>
        </p:nvSpPr>
        <p:spPr>
          <a:xfrm>
            <a:off x="3408763" y="1898038"/>
            <a:ext cx="2306000" cy="700184"/>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zh-CN" altLang="en-US" sz="4000" b="1" spc="113" dirty="0">
                <a:ln w="11430"/>
                <a:solidFill>
                  <a:srgbClr val="F8F8F8"/>
                </a:solidFill>
                <a:effectLst>
                  <a:outerShdw blurRad="50800" dist="38100" algn="l" rotWithShape="0">
                    <a:prstClr val="black">
                      <a:alpha val="40000"/>
                    </a:prstClr>
                  </a:outerShdw>
                </a:effectLst>
                <a:latin typeface="微软雅黑" pitchFamily="34" charset="-122"/>
                <a:ea typeface="微软雅黑" pitchFamily="34" charset="-122"/>
              </a:rPr>
              <a:t>谢谢观看</a:t>
            </a:r>
          </a:p>
        </p:txBody>
      </p:sp>
      <p:sp>
        <p:nvSpPr>
          <p:cNvPr id="10" name="矩形 9"/>
          <p:cNvSpPr/>
          <p:nvPr/>
        </p:nvSpPr>
        <p:spPr>
          <a:xfrm>
            <a:off x="3119715" y="2546135"/>
            <a:ext cx="2975542" cy="346241"/>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en-US" altLang="zh-CN" sz="1800" b="1" spc="113" dirty="0">
                <a:ln w="11430"/>
                <a:solidFill>
                  <a:srgbClr val="F8F8F8"/>
                </a:solidFill>
                <a:effectLst>
                  <a:outerShdw blurRad="50800" dist="38100" algn="l" rotWithShape="0">
                    <a:prstClr val="black">
                      <a:alpha val="40000"/>
                    </a:prstClr>
                  </a:outerShdw>
                </a:effectLst>
              </a:rPr>
              <a:t>THANKS FOR WATCHING</a:t>
            </a:r>
            <a:endParaRPr lang="zh-CN" altLang="en-US" sz="1800" b="1" spc="113" dirty="0">
              <a:ln w="11430"/>
              <a:solidFill>
                <a:srgbClr val="F8F8F8"/>
              </a:solidFill>
              <a:effectLst>
                <a:outerShdw blurRad="50800" dist="38100" algn="l" rotWithShape="0">
                  <a:prstClr val="black">
                    <a:alpha val="40000"/>
                  </a:prstClr>
                </a:outerShdw>
              </a:effectLst>
            </a:endParaRPr>
          </a:p>
        </p:txBody>
      </p:sp>
    </p:spTree>
    <p:custDataLst>
      <p:tags r:id="rId1"/>
    </p:custDataLst>
    <p:extLst>
      <p:ext uri="{BB962C8B-B14F-4D97-AF65-F5344CB8AC3E}">
        <p14:creationId xmlns:p14="http://schemas.microsoft.com/office/powerpoint/2010/main" val="1883919716"/>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应付账款的核算</a:t>
            </a:r>
          </a:p>
        </p:txBody>
      </p:sp>
      <p:sp>
        <p:nvSpPr>
          <p:cNvPr id="77" name="矩形 76"/>
          <p:cNvSpPr/>
          <p:nvPr/>
        </p:nvSpPr>
        <p:spPr>
          <a:xfrm>
            <a:off x="1515848" y="649144"/>
            <a:ext cx="2690191"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应付账款</a:t>
            </a:r>
            <a:r>
              <a:rPr lang="zh-CN" altLang="en-US" sz="1800" b="1" dirty="0" smtClean="0">
                <a:solidFill>
                  <a:srgbClr val="084CA1"/>
                </a:solidFill>
                <a:ea typeface="微软雅黑"/>
                <a:cs typeface="+mn-ea"/>
                <a:sym typeface="+mn-lt"/>
              </a:rPr>
              <a:t>的账务处理</a:t>
            </a:r>
            <a:endParaRPr lang="en-US" altLang="zh-CN"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20" name="组合 19"/>
          <p:cNvGrpSpPr/>
          <p:nvPr/>
        </p:nvGrpSpPr>
        <p:grpSpPr>
          <a:xfrm>
            <a:off x="107700" y="1491516"/>
            <a:ext cx="1760598" cy="1690207"/>
            <a:chOff x="1715" y="4363"/>
            <a:chExt cx="3628" cy="3490"/>
          </a:xfrm>
        </p:grpSpPr>
        <p:sp>
          <p:nvSpPr>
            <p:cNvPr id="21" name="椭圆 20"/>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2"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3" name="椭圆 22"/>
          <p:cNvSpPr/>
          <p:nvPr/>
        </p:nvSpPr>
        <p:spPr>
          <a:xfrm>
            <a:off x="1997946"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4" name="文本框 18"/>
          <p:cNvSpPr txBox="1"/>
          <p:nvPr/>
        </p:nvSpPr>
        <p:spPr>
          <a:xfrm>
            <a:off x="2540463" y="1701704"/>
            <a:ext cx="6129404" cy="3416320"/>
          </a:xfrm>
          <a:prstGeom prst="rect">
            <a:avLst/>
          </a:prstGeom>
          <a:noFill/>
        </p:spPr>
        <p:txBody>
          <a:bodyPr wrap="square" rtlCol="0">
            <a:spAutoFit/>
          </a:bodyPr>
          <a:lstStyle/>
          <a:p>
            <a:pPr>
              <a:lnSpc>
                <a:spcPct val="150000"/>
              </a:lnSpc>
            </a:pPr>
            <a:r>
              <a:rPr lang="zh-CN" altLang="zh-CN" sz="1800" b="1" dirty="0">
                <a:latin typeface="微软雅黑" pitchFamily="34" charset="-122"/>
                <a:ea typeface="微软雅黑" pitchFamily="34" charset="-122"/>
              </a:rPr>
              <a:t>（</a:t>
            </a:r>
            <a:r>
              <a:rPr lang="en-US" altLang="zh-CN" sz="1800" b="1" dirty="0">
                <a:latin typeface="微软雅黑" pitchFamily="34" charset="-122"/>
                <a:ea typeface="微软雅黑" pitchFamily="34" charset="-122"/>
              </a:rPr>
              <a:t>1</a:t>
            </a:r>
            <a:r>
              <a:rPr lang="zh-CN" altLang="zh-CN" sz="1800" b="1" dirty="0">
                <a:latin typeface="微软雅黑" pitchFamily="34" charset="-122"/>
                <a:ea typeface="微软雅黑" pitchFamily="34" charset="-122"/>
              </a:rPr>
              <a:t>）货物与发票账单同时到达，待货物验收入库</a:t>
            </a:r>
            <a:r>
              <a:rPr lang="zh-CN" altLang="zh-CN" sz="1800" b="1" dirty="0" smtClean="0">
                <a:latin typeface="微软雅黑" pitchFamily="34" charset="-122"/>
                <a:ea typeface="微软雅黑" pitchFamily="34" charset="-122"/>
              </a:rPr>
              <a:t>后</a:t>
            </a:r>
            <a:endParaRPr lang="zh-CN" altLang="zh-CN" sz="1800" b="1"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借：原材料</a:t>
            </a:r>
            <a:r>
              <a:rPr lang="zh-CN" altLang="zh-CN" sz="1800" dirty="0" smtClean="0">
                <a:latin typeface="微软雅黑" pitchFamily="34" charset="-122"/>
                <a:ea typeface="微软雅黑" pitchFamily="34" charset="-122"/>
              </a:rPr>
              <a:t>等</a:t>
            </a:r>
            <a:r>
              <a:rPr lang="en-US" altLang="zh-CN" sz="1800" dirty="0" smtClean="0">
                <a:latin typeface="微软雅黑" pitchFamily="34" charset="-122"/>
                <a:ea typeface="微软雅黑" pitchFamily="34" charset="-122"/>
              </a:rPr>
              <a:t>        </a:t>
            </a:r>
            <a:r>
              <a:rPr lang="zh-CN" altLang="en-US" sz="1800" b="1" dirty="0" smtClean="0">
                <a:solidFill>
                  <a:srgbClr val="C00000"/>
                </a:solidFill>
                <a:latin typeface="微软雅黑" pitchFamily="34" charset="-122"/>
                <a:ea typeface="微软雅黑" pitchFamily="34" charset="-122"/>
              </a:rPr>
              <a:t>（</a:t>
            </a:r>
            <a:r>
              <a:rPr lang="zh-CN" altLang="zh-CN" sz="1800" b="1" dirty="0">
                <a:solidFill>
                  <a:srgbClr val="C00000"/>
                </a:solidFill>
                <a:latin typeface="微软雅黑" pitchFamily="34" charset="-122"/>
                <a:ea typeface="微软雅黑" pitchFamily="34" charset="-122"/>
              </a:rPr>
              <a:t>按发票账单登记入账</a:t>
            </a:r>
            <a:r>
              <a:rPr lang="zh-CN" altLang="en-US" sz="1800" b="1" dirty="0" smtClean="0">
                <a:solidFill>
                  <a:srgbClr val="C00000"/>
                </a:solidFill>
                <a:latin typeface="微软雅黑" pitchFamily="34" charset="-122"/>
                <a:ea typeface="微软雅黑" pitchFamily="34" charset="-122"/>
              </a:rPr>
              <a:t>）</a:t>
            </a:r>
            <a:r>
              <a:rPr lang="en-US" altLang="zh-CN" sz="1800" b="1" dirty="0" smtClean="0">
                <a:solidFill>
                  <a:srgbClr val="C00000"/>
                </a:solidFill>
                <a:latin typeface="微软雅黑" pitchFamily="34" charset="-122"/>
                <a:ea typeface="微软雅黑" pitchFamily="34" charset="-122"/>
              </a:rPr>
              <a:t> </a:t>
            </a: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a:t>
            </a:r>
            <a:r>
              <a:rPr lang="en-US" altLang="zh-CN" sz="1800" b="1" dirty="0" smtClean="0">
                <a:solidFill>
                  <a:srgbClr val="C00000"/>
                </a:solidFill>
                <a:latin typeface="微软雅黑" pitchFamily="34" charset="-122"/>
                <a:ea typeface="微软雅黑" pitchFamily="34" charset="-122"/>
              </a:rPr>
              <a:t> </a:t>
            </a:r>
            <a:endParaRPr lang="zh-CN" altLang="zh-CN" sz="1800" b="1" dirty="0">
              <a:solidFill>
                <a:srgbClr val="C00000"/>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：应付账款</a:t>
            </a:r>
          </a:p>
          <a:p>
            <a:pPr>
              <a:lnSpc>
                <a:spcPct val="150000"/>
              </a:lnSpc>
            </a:pPr>
            <a:r>
              <a:rPr lang="zh-CN" altLang="zh-CN" sz="1800" b="1" dirty="0">
                <a:latin typeface="微软雅黑" pitchFamily="34" charset="-122"/>
                <a:ea typeface="微软雅黑" pitchFamily="34" charset="-122"/>
              </a:rPr>
              <a:t>（</a:t>
            </a:r>
            <a:r>
              <a:rPr lang="en-US" altLang="zh-CN" sz="1800" b="1" dirty="0">
                <a:latin typeface="微软雅黑" pitchFamily="34" charset="-122"/>
                <a:ea typeface="微软雅黑" pitchFamily="34" charset="-122"/>
              </a:rPr>
              <a:t>2</a:t>
            </a:r>
            <a:r>
              <a:rPr lang="zh-CN" altLang="zh-CN" sz="1800" b="1" dirty="0">
                <a:latin typeface="微软雅黑" pitchFamily="34" charset="-122"/>
                <a:ea typeface="微软雅黑" pitchFamily="34" charset="-122"/>
              </a:rPr>
              <a:t>）货物与发票账单不同时到达，待月份终了时暂估</a:t>
            </a:r>
            <a:r>
              <a:rPr lang="zh-CN" altLang="zh-CN" sz="1800" b="1" dirty="0" smtClean="0">
                <a:latin typeface="微软雅黑" pitchFamily="34" charset="-122"/>
                <a:ea typeface="微软雅黑" pitchFamily="34" charset="-122"/>
              </a:rPr>
              <a:t>入账</a:t>
            </a: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：原材料等</a:t>
            </a: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：应付账款</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暂估应付账款</a:t>
            </a:r>
          </a:p>
          <a:p>
            <a:pPr>
              <a:lnSpc>
                <a:spcPct val="150000"/>
              </a:lnSpc>
            </a:pPr>
            <a:r>
              <a:rPr lang="zh-CN" altLang="zh-CN" sz="1800" dirty="0">
                <a:solidFill>
                  <a:srgbClr val="C00000"/>
                </a:solidFill>
                <a:latin typeface="微软雅黑" pitchFamily="34" charset="-122"/>
                <a:ea typeface="微软雅黑" pitchFamily="34" charset="-122"/>
              </a:rPr>
              <a:t>下月初做以上红字分录转销，待发票到后，按实际金额入账。</a:t>
            </a:r>
          </a:p>
        </p:txBody>
      </p:sp>
      <p:sp>
        <p:nvSpPr>
          <p:cNvPr id="25" name="文本框 19"/>
          <p:cNvSpPr txBox="1"/>
          <p:nvPr/>
        </p:nvSpPr>
        <p:spPr>
          <a:xfrm>
            <a:off x="2573946" y="1131769"/>
            <a:ext cx="6570054" cy="501291"/>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发生应付账款时</a:t>
            </a:r>
          </a:p>
        </p:txBody>
      </p:sp>
    </p:spTree>
    <p:custDataLst>
      <p:tags r:id="rId1"/>
    </p:custDataLst>
    <p:extLst>
      <p:ext uri="{BB962C8B-B14F-4D97-AF65-F5344CB8AC3E}">
        <p14:creationId xmlns:p14="http://schemas.microsoft.com/office/powerpoint/2010/main" val="25958134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应付账款的核算</a:t>
            </a:r>
          </a:p>
        </p:txBody>
      </p:sp>
      <p:sp>
        <p:nvSpPr>
          <p:cNvPr id="77" name="矩形 76"/>
          <p:cNvSpPr/>
          <p:nvPr/>
        </p:nvSpPr>
        <p:spPr>
          <a:xfrm>
            <a:off x="1515848" y="649144"/>
            <a:ext cx="2690191"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应付账款</a:t>
            </a:r>
            <a:r>
              <a:rPr lang="zh-CN" altLang="en-US" sz="1800" b="1" dirty="0" smtClean="0">
                <a:solidFill>
                  <a:srgbClr val="084CA1"/>
                </a:solidFill>
                <a:ea typeface="微软雅黑"/>
                <a:cs typeface="+mn-ea"/>
                <a:sym typeface="+mn-lt"/>
              </a:rPr>
              <a:t>的账务处理</a:t>
            </a:r>
            <a:endParaRPr lang="en-US" altLang="zh-CN"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4" name="组合 13"/>
          <p:cNvGrpSpPr/>
          <p:nvPr/>
        </p:nvGrpSpPr>
        <p:grpSpPr>
          <a:xfrm>
            <a:off x="107700" y="1333470"/>
            <a:ext cx="1760598" cy="1690207"/>
            <a:chOff x="1715" y="4363"/>
            <a:chExt cx="3628" cy="3490"/>
          </a:xfrm>
        </p:grpSpPr>
        <p:sp>
          <p:nvSpPr>
            <p:cNvPr id="15" name="椭圆 14"/>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6"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17" name="椭圆 16"/>
          <p:cNvSpPr/>
          <p:nvPr/>
        </p:nvSpPr>
        <p:spPr>
          <a:xfrm>
            <a:off x="1997946"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8" name="文本框 18"/>
          <p:cNvSpPr txBox="1"/>
          <p:nvPr/>
        </p:nvSpPr>
        <p:spPr>
          <a:xfrm>
            <a:off x="2540463" y="1701704"/>
            <a:ext cx="6129404"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借：应付</a:t>
            </a:r>
            <a:r>
              <a:rPr lang="zh-CN" altLang="zh-CN" sz="1800" dirty="0" smtClean="0">
                <a:latin typeface="微软雅黑" pitchFamily="34" charset="-122"/>
                <a:ea typeface="微软雅黑" pitchFamily="34" charset="-122"/>
              </a:rPr>
              <a:t>账款</a:t>
            </a:r>
            <a:r>
              <a:rPr lang="zh-CN"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贷：银行</a:t>
            </a:r>
            <a:r>
              <a:rPr lang="zh-CN" altLang="zh-CN" sz="1800" dirty="0" smtClean="0">
                <a:latin typeface="微软雅黑" pitchFamily="34" charset="-122"/>
                <a:ea typeface="微软雅黑" pitchFamily="34" charset="-122"/>
              </a:rPr>
              <a:t>存款</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应付票据等</a:t>
            </a:r>
            <a:r>
              <a:rPr lang="zh-CN" altLang="zh-CN" sz="1800" dirty="0">
                <a:latin typeface="微软雅黑" pitchFamily="34" charset="-122"/>
                <a:ea typeface="微软雅黑" pitchFamily="34" charset="-122"/>
              </a:rPr>
              <a:t>　　</a:t>
            </a:r>
          </a:p>
        </p:txBody>
      </p:sp>
      <p:sp>
        <p:nvSpPr>
          <p:cNvPr id="19" name="文本框 19"/>
          <p:cNvSpPr txBox="1"/>
          <p:nvPr/>
        </p:nvSpPr>
        <p:spPr>
          <a:xfrm>
            <a:off x="2573946" y="1131769"/>
            <a:ext cx="6570054" cy="553998"/>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偿还应付账款</a:t>
            </a:r>
          </a:p>
        </p:txBody>
      </p:sp>
      <p:sp>
        <p:nvSpPr>
          <p:cNvPr id="26" name="椭圆 25"/>
          <p:cNvSpPr/>
          <p:nvPr/>
        </p:nvSpPr>
        <p:spPr>
          <a:xfrm>
            <a:off x="2074937" y="3040532"/>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7" name="文本框 19"/>
          <p:cNvSpPr txBox="1"/>
          <p:nvPr/>
        </p:nvSpPr>
        <p:spPr>
          <a:xfrm>
            <a:off x="2650937" y="3040532"/>
            <a:ext cx="6570054" cy="553998"/>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转销应付账款</a:t>
            </a:r>
            <a:endParaRPr lang="zh-CN" altLang="en-US" sz="2000" b="1" kern="0" dirty="0">
              <a:solidFill>
                <a:srgbClr val="084CA1"/>
              </a:solidFill>
              <a:latin typeface="微软雅黑" pitchFamily="34" charset="-122"/>
              <a:ea typeface="微软雅黑" pitchFamily="34" charset="-122"/>
            </a:endParaRPr>
          </a:p>
        </p:txBody>
      </p:sp>
      <p:sp>
        <p:nvSpPr>
          <p:cNvPr id="28" name="文本框 18"/>
          <p:cNvSpPr txBox="1"/>
          <p:nvPr/>
        </p:nvSpPr>
        <p:spPr>
          <a:xfrm>
            <a:off x="2540463" y="3598253"/>
            <a:ext cx="6129404"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借：应付账款</a:t>
            </a:r>
            <a:r>
              <a:rPr lang="en-US"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：营业外</a:t>
            </a:r>
            <a:r>
              <a:rPr lang="zh-CN" altLang="zh-CN" sz="1800" dirty="0" smtClean="0">
                <a:latin typeface="微软雅黑" pitchFamily="34" charset="-122"/>
                <a:ea typeface="微软雅黑" pitchFamily="34" charset="-122"/>
              </a:rPr>
              <a:t>收入</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1067548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应付账款的核算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5" name="矩形 14"/>
          <p:cNvSpPr/>
          <p:nvPr/>
        </p:nvSpPr>
        <p:spPr>
          <a:xfrm>
            <a:off x="748981" y="1188988"/>
            <a:ext cx="7767951"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甲企业为增值税一般纳税人。</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3</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日，从乙企业购入一批材料，货款</a:t>
            </a:r>
            <a:r>
              <a:rPr lang="en-US" altLang="zh-CN" sz="1800" dirty="0">
                <a:latin typeface="微软雅黑" pitchFamily="34" charset="-122"/>
                <a:ea typeface="微软雅黑" pitchFamily="34" charset="-122"/>
              </a:rPr>
              <a:t>100 000</a:t>
            </a:r>
            <a:r>
              <a:rPr lang="zh-CN" altLang="zh-CN" sz="1800" dirty="0">
                <a:latin typeface="微软雅黑" pitchFamily="34" charset="-122"/>
                <a:ea typeface="微软雅黑" pitchFamily="34" charset="-122"/>
              </a:rPr>
              <a:t>元，增值税</a:t>
            </a:r>
            <a:r>
              <a:rPr lang="en-US" altLang="zh-CN" sz="1800" dirty="0">
                <a:latin typeface="微软雅黑" pitchFamily="34" charset="-122"/>
                <a:ea typeface="微软雅黑" pitchFamily="34" charset="-122"/>
              </a:rPr>
              <a:t>16 000</a:t>
            </a:r>
            <a:r>
              <a:rPr lang="zh-CN" altLang="zh-CN" sz="1800" dirty="0">
                <a:latin typeface="微软雅黑" pitchFamily="34" charset="-122"/>
                <a:ea typeface="微软雅黑" pitchFamily="34" charset="-122"/>
              </a:rPr>
              <a:t>元，对方代垫运杂费</a:t>
            </a:r>
            <a:r>
              <a:rPr lang="en-US" altLang="zh-CN" sz="1800" dirty="0">
                <a:latin typeface="微软雅黑" pitchFamily="34" charset="-122"/>
                <a:ea typeface="微软雅黑" pitchFamily="34" charset="-122"/>
              </a:rPr>
              <a:t>1 000</a:t>
            </a:r>
            <a:r>
              <a:rPr lang="zh-CN" altLang="zh-CN" sz="1800" dirty="0">
                <a:latin typeface="微软雅黑" pitchFamily="34" charset="-122"/>
                <a:ea typeface="微软雅黑" pitchFamily="34" charset="-122"/>
              </a:rPr>
              <a:t>元。材料已运到，并验收入库（该企业材料按实际成本计价），款项尚未支付。</a:t>
            </a:r>
          </a:p>
        </p:txBody>
      </p:sp>
      <p:sp>
        <p:nvSpPr>
          <p:cNvPr id="16" name="矩形 15"/>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矩形 16"/>
          <p:cNvSpPr/>
          <p:nvPr>
            <p:custDataLst>
              <p:tags r:id="rId8"/>
            </p:custDataLst>
          </p:nvPr>
        </p:nvSpPr>
        <p:spPr>
          <a:xfrm>
            <a:off x="672541" y="2523266"/>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 name="矩形 17"/>
          <p:cNvSpPr/>
          <p:nvPr/>
        </p:nvSpPr>
        <p:spPr>
          <a:xfrm>
            <a:off x="749887" y="2606381"/>
            <a:ext cx="8138525" cy="1754326"/>
          </a:xfrm>
          <a:prstGeom prst="rect">
            <a:avLst/>
          </a:prstGeom>
        </p:spPr>
        <p:txBody>
          <a:bodyPr wrap="square">
            <a:spAutoFit/>
          </a:bodyPr>
          <a:lstStyle/>
          <a:p>
            <a:pPr>
              <a:lnSpc>
                <a:spcPct val="150000"/>
              </a:lnSpc>
            </a:pPr>
            <a:r>
              <a:rPr lang="zh-CN" altLang="en-US" sz="1800" b="1" dirty="0" smtClean="0">
                <a:solidFill>
                  <a:srgbClr val="084CA1"/>
                </a:solidFill>
                <a:latin typeface="微软雅黑" pitchFamily="34" charset="-122"/>
                <a:ea typeface="微软雅黑" pitchFamily="34" charset="-122"/>
              </a:rPr>
              <a:t>（</a:t>
            </a:r>
            <a:r>
              <a:rPr lang="en-US" altLang="zh-CN" sz="1800" b="1" dirty="0" smtClean="0">
                <a:solidFill>
                  <a:srgbClr val="084CA1"/>
                </a:solidFill>
                <a:latin typeface="微软雅黑" pitchFamily="34" charset="-122"/>
                <a:ea typeface="微软雅黑" pitchFamily="34" charset="-122"/>
              </a:rPr>
              <a:t>1</a:t>
            </a:r>
            <a:r>
              <a:rPr lang="zh-CN" altLang="en-US" sz="1800" b="1" dirty="0" smtClean="0">
                <a:solidFill>
                  <a:srgbClr val="084CA1"/>
                </a:solidFill>
                <a:latin typeface="微软雅黑" pitchFamily="34" charset="-122"/>
                <a:ea typeface="微软雅黑" pitchFamily="34" charset="-122"/>
              </a:rPr>
              <a:t>）材料验收入库时：</a:t>
            </a:r>
            <a:endParaRPr lang="en-US" altLang="zh-CN" sz="1800" b="1" dirty="0" smtClean="0">
              <a:solidFill>
                <a:srgbClr val="084CA1"/>
              </a:solidFill>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：原材料</a:t>
            </a:r>
            <a:r>
              <a:rPr lang="en-US" altLang="zh-CN" sz="1800" dirty="0">
                <a:latin typeface="微软雅黑" pitchFamily="34" charset="-122"/>
                <a:ea typeface="微软雅黑" pitchFamily="34" charset="-122"/>
              </a:rPr>
              <a:t>                         101 000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a:t>
            </a:r>
            <a:r>
              <a:rPr lang="en-US" altLang="zh-CN" sz="1800" dirty="0">
                <a:latin typeface="微软雅黑" pitchFamily="34" charset="-122"/>
                <a:ea typeface="微软雅黑" pitchFamily="34" charset="-122"/>
              </a:rPr>
              <a:t>16 000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：应付账款</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乙公司</a:t>
            </a:r>
            <a:r>
              <a:rPr lang="en-US" altLang="zh-CN" sz="1800" dirty="0">
                <a:latin typeface="微软雅黑" pitchFamily="34" charset="-122"/>
                <a:ea typeface="微软雅黑" pitchFamily="34" charset="-122"/>
              </a:rPr>
              <a:t>                    117 000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5866110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应付账款的核算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nvSpPr>
        <p:spPr>
          <a:xfrm>
            <a:off x="748980" y="1126655"/>
            <a:ext cx="8138525" cy="1338828"/>
          </a:xfrm>
          <a:prstGeom prst="rect">
            <a:avLst/>
          </a:prstGeom>
        </p:spPr>
        <p:txBody>
          <a:bodyPr wrap="square">
            <a:spAutoFit/>
          </a:bodyPr>
          <a:lstStyle/>
          <a:p>
            <a:pPr>
              <a:lnSpc>
                <a:spcPct val="150000"/>
              </a:lnSpc>
            </a:pPr>
            <a:r>
              <a:rPr lang="zh-CN" altLang="en-US" sz="1800" b="1" dirty="0" smtClean="0">
                <a:solidFill>
                  <a:srgbClr val="084CA1"/>
                </a:solidFill>
                <a:latin typeface="微软雅黑" pitchFamily="34" charset="-122"/>
                <a:ea typeface="微软雅黑" pitchFamily="34" charset="-122"/>
              </a:rPr>
              <a:t>（</a:t>
            </a:r>
            <a:r>
              <a:rPr lang="en-US" altLang="zh-CN" sz="1800" b="1" dirty="0" smtClean="0">
                <a:solidFill>
                  <a:srgbClr val="084CA1"/>
                </a:solidFill>
                <a:latin typeface="微软雅黑" pitchFamily="34" charset="-122"/>
                <a:ea typeface="微软雅黑" pitchFamily="34" charset="-122"/>
              </a:rPr>
              <a:t>2</a:t>
            </a:r>
            <a:r>
              <a:rPr lang="zh-CN" altLang="en-US" sz="1800" b="1" dirty="0" smtClean="0">
                <a:solidFill>
                  <a:srgbClr val="084CA1"/>
                </a:solidFill>
                <a:latin typeface="微软雅黑" pitchFamily="34" charset="-122"/>
                <a:ea typeface="微软雅黑" pitchFamily="34" charset="-122"/>
              </a:rPr>
              <a:t>）甲企业</a:t>
            </a:r>
            <a:r>
              <a:rPr lang="en-US" altLang="zh-CN" sz="1800" b="1" dirty="0" smtClean="0">
                <a:solidFill>
                  <a:srgbClr val="084CA1"/>
                </a:solidFill>
                <a:latin typeface="微软雅黑" pitchFamily="34" charset="-122"/>
                <a:ea typeface="微软雅黑" pitchFamily="34" charset="-122"/>
              </a:rPr>
              <a:t>2018</a:t>
            </a:r>
            <a:r>
              <a:rPr lang="zh-CN" altLang="zh-CN" sz="1800" b="1" dirty="0" smtClean="0">
                <a:solidFill>
                  <a:srgbClr val="084CA1"/>
                </a:solidFill>
                <a:latin typeface="微软雅黑" pitchFamily="34" charset="-122"/>
                <a:ea typeface="微软雅黑" pitchFamily="34" charset="-122"/>
              </a:rPr>
              <a:t>年</a:t>
            </a:r>
            <a:r>
              <a:rPr lang="en-US" altLang="zh-CN" sz="1800" b="1" dirty="0">
                <a:solidFill>
                  <a:srgbClr val="084CA1"/>
                </a:solidFill>
                <a:latin typeface="微软雅黑" pitchFamily="34" charset="-122"/>
                <a:ea typeface="微软雅黑" pitchFamily="34" charset="-122"/>
              </a:rPr>
              <a:t>4</a:t>
            </a:r>
            <a:r>
              <a:rPr lang="zh-CN" altLang="zh-CN" sz="1800" b="1" dirty="0" smtClean="0">
                <a:solidFill>
                  <a:srgbClr val="084CA1"/>
                </a:solidFill>
                <a:latin typeface="微软雅黑" pitchFamily="34" charset="-122"/>
                <a:ea typeface="微软雅黑" pitchFamily="34" charset="-122"/>
              </a:rPr>
              <a:t>月</a:t>
            </a:r>
            <a:r>
              <a:rPr lang="en-US" altLang="zh-CN" sz="1800" b="1" dirty="0" smtClean="0">
                <a:solidFill>
                  <a:srgbClr val="084CA1"/>
                </a:solidFill>
                <a:latin typeface="微软雅黑" pitchFamily="34" charset="-122"/>
                <a:ea typeface="微软雅黑" pitchFamily="34" charset="-122"/>
              </a:rPr>
              <a:t>1</a:t>
            </a:r>
            <a:r>
              <a:rPr lang="zh-CN" altLang="zh-CN" sz="1800" b="1" dirty="0" smtClean="0">
                <a:solidFill>
                  <a:srgbClr val="084CA1"/>
                </a:solidFill>
                <a:latin typeface="微软雅黑" pitchFamily="34" charset="-122"/>
                <a:ea typeface="微软雅黑" pitchFamily="34" charset="-122"/>
              </a:rPr>
              <a:t>日</a:t>
            </a:r>
            <a:r>
              <a:rPr lang="zh-CN" altLang="en-US" sz="1800" b="1" dirty="0" smtClean="0">
                <a:solidFill>
                  <a:srgbClr val="084CA1"/>
                </a:solidFill>
                <a:latin typeface="微软雅黑" pitchFamily="34" charset="-122"/>
                <a:ea typeface="微软雅黑" pitchFamily="34" charset="-122"/>
              </a:rPr>
              <a:t>用银行存款支付款项</a:t>
            </a:r>
            <a:r>
              <a:rPr lang="zh-CN" altLang="zh-CN" sz="1800" b="1" dirty="0" smtClean="0">
                <a:solidFill>
                  <a:srgbClr val="084CA1"/>
                </a:solidFill>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应付账款</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乙公司</a:t>
            </a:r>
            <a:r>
              <a:rPr lang="en-US" altLang="zh-CN" sz="1800" dirty="0">
                <a:latin typeface="微软雅黑" pitchFamily="34" charset="-122"/>
                <a:ea typeface="微软雅黑" pitchFamily="34" charset="-122"/>
              </a:rPr>
              <a:t>                    117 000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　</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117 000</a:t>
            </a:r>
            <a:endParaRPr lang="zh-CN" altLang="zh-CN" sz="1800" dirty="0">
              <a:latin typeface="微软雅黑" pitchFamily="34" charset="-122"/>
              <a:ea typeface="微软雅黑" pitchFamily="34" charset="-122"/>
            </a:endParaRPr>
          </a:p>
        </p:txBody>
      </p:sp>
      <p:cxnSp>
        <p:nvCxnSpPr>
          <p:cNvPr id="13" name="直接连接符 12"/>
          <p:cNvCxnSpPr/>
          <p:nvPr/>
        </p:nvCxnSpPr>
        <p:spPr>
          <a:xfrm flipH="1">
            <a:off x="634298" y="2557893"/>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748980" y="2709359"/>
            <a:ext cx="8139431" cy="1338828"/>
          </a:xfrm>
          <a:prstGeom prst="rect">
            <a:avLst/>
          </a:prstGeom>
        </p:spPr>
        <p:txBody>
          <a:bodyPr wrap="square">
            <a:spAutoFit/>
          </a:bodyPr>
          <a:lstStyle/>
          <a:p>
            <a:pPr>
              <a:lnSpc>
                <a:spcPct val="150000"/>
              </a:lnSpc>
              <a:spcBef>
                <a:spcPct val="20000"/>
              </a:spcBef>
              <a:buClr>
                <a:schemeClr val="folHlink"/>
              </a:buClr>
              <a:buSzPct val="60000"/>
            </a:pPr>
            <a:r>
              <a:rPr lang="zh-CN" altLang="en-US" sz="1800" b="1" dirty="0" smtClean="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3</a:t>
            </a:r>
            <a:r>
              <a:rPr lang="zh-CN" altLang="en-US" sz="1800" b="1" dirty="0" smtClean="0">
                <a:solidFill>
                  <a:srgbClr val="084CA1"/>
                </a:solidFill>
                <a:latin typeface="微软雅黑" pitchFamily="34" charset="-122"/>
                <a:ea typeface="微软雅黑" pitchFamily="34" charset="-122"/>
              </a:rPr>
              <a:t>）甲</a:t>
            </a:r>
            <a:r>
              <a:rPr lang="zh-CN" altLang="zh-CN" sz="1800" b="1" dirty="0" smtClean="0">
                <a:solidFill>
                  <a:srgbClr val="084CA1"/>
                </a:solidFill>
                <a:latin typeface="微软雅黑" pitchFamily="34" charset="-122"/>
                <a:ea typeface="微软雅黑" pitchFamily="34" charset="-122"/>
              </a:rPr>
              <a:t>企业确实</a:t>
            </a:r>
            <a:r>
              <a:rPr lang="zh-CN" altLang="zh-CN" sz="1800" b="1" dirty="0">
                <a:solidFill>
                  <a:srgbClr val="084CA1"/>
                </a:solidFill>
                <a:latin typeface="微软雅黑" pitchFamily="34" charset="-122"/>
                <a:ea typeface="微软雅黑" pitchFamily="34" charset="-122"/>
              </a:rPr>
              <a:t>无法</a:t>
            </a:r>
            <a:r>
              <a:rPr lang="zh-CN" altLang="zh-CN" sz="1800" b="1" dirty="0" smtClean="0">
                <a:solidFill>
                  <a:srgbClr val="084CA1"/>
                </a:solidFill>
                <a:latin typeface="微软雅黑" pitchFamily="34" charset="-122"/>
                <a:ea typeface="微软雅黑" pitchFamily="34" charset="-122"/>
              </a:rPr>
              <a:t>支付账款</a:t>
            </a:r>
            <a:r>
              <a:rPr lang="zh-CN" altLang="zh-CN" sz="1800" b="1" dirty="0">
                <a:solidFill>
                  <a:srgbClr val="084CA1"/>
                </a:solidFill>
                <a:latin typeface="微软雅黑" pitchFamily="34" charset="-122"/>
                <a:ea typeface="微软雅黑" pitchFamily="34" charset="-122"/>
              </a:rPr>
              <a:t>。</a:t>
            </a:r>
            <a:endParaRPr lang="en-US" altLang="zh-CN" sz="1800" b="1" dirty="0">
              <a:solidFill>
                <a:srgbClr val="084CA1"/>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借：应付账款</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117 </a:t>
            </a:r>
            <a:r>
              <a:rPr lang="en-US" altLang="zh-CN" sz="1800" dirty="0" smtClean="0">
                <a:latin typeface="微软雅黑" pitchFamily="34" charset="-122"/>
                <a:ea typeface="微软雅黑" pitchFamily="34" charset="-122"/>
              </a:rPr>
              <a:t>000</a:t>
            </a: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：营业外</a:t>
            </a:r>
            <a:r>
              <a:rPr lang="zh-CN" altLang="zh-CN" sz="1800" dirty="0" smtClean="0">
                <a:latin typeface="微软雅黑" pitchFamily="34" charset="-122"/>
                <a:ea typeface="微软雅黑" pitchFamily="34" charset="-122"/>
              </a:rPr>
              <a:t>收入</a:t>
            </a:r>
            <a:r>
              <a:rPr lang="en-US" altLang="zh-CN" sz="1800" dirty="0" smtClean="0">
                <a:latin typeface="微软雅黑" pitchFamily="34" charset="-122"/>
                <a:ea typeface="微软雅黑" pitchFamily="34" charset="-122"/>
              </a:rPr>
              <a:t>                   117 000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6571274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应付票据的核算</a:t>
            </a:r>
          </a:p>
        </p:txBody>
      </p:sp>
      <p:sp>
        <p:nvSpPr>
          <p:cNvPr id="77" name="矩形 76"/>
          <p:cNvSpPr/>
          <p:nvPr/>
        </p:nvSpPr>
        <p:spPr>
          <a:xfrm>
            <a:off x="1515848" y="649144"/>
            <a:ext cx="2690191"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应付票据的核算内容</a:t>
            </a:r>
            <a:endParaRPr lang="en-US" altLang="zh-CN"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0" name="矩形 19"/>
          <p:cNvSpPr/>
          <p:nvPr/>
        </p:nvSpPr>
        <p:spPr>
          <a:xfrm>
            <a:off x="805486" y="1123950"/>
            <a:ext cx="7510930" cy="923330"/>
          </a:xfrm>
          <a:prstGeom prst="rect">
            <a:avLst/>
          </a:prstGeom>
        </p:spPr>
        <p:txBody>
          <a:bodyPr wrap="square">
            <a:spAutoFit/>
          </a:bodyPr>
          <a:lstStyle/>
          <a:p>
            <a:pPr>
              <a:lnSpc>
                <a:spcPct val="150000"/>
              </a:lnSpc>
            </a:pPr>
            <a:r>
              <a:rPr lang="zh-CN" altLang="zh-CN" sz="1800" b="1" dirty="0" smtClean="0">
                <a:solidFill>
                  <a:srgbClr val="C00000"/>
                </a:solidFill>
                <a:latin typeface="微软雅黑" pitchFamily="34" charset="-122"/>
                <a:ea typeface="微软雅黑" pitchFamily="34" charset="-122"/>
              </a:rPr>
              <a:t>应付票据</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企业</a:t>
            </a:r>
            <a:r>
              <a:rPr lang="zh-CN" altLang="zh-CN" sz="1800" dirty="0">
                <a:latin typeface="微软雅黑" pitchFamily="34" charset="-122"/>
                <a:ea typeface="微软雅黑" pitchFamily="34" charset="-122"/>
              </a:rPr>
              <a:t>采用商业汇票的支付方式购买材料、商品和接受劳务供应等开出、承兑的商业汇票，包括</a:t>
            </a:r>
            <a:r>
              <a:rPr lang="zh-CN" altLang="zh-CN" sz="1800" b="1" dirty="0">
                <a:solidFill>
                  <a:srgbClr val="084CA1"/>
                </a:solidFill>
                <a:latin typeface="微软雅黑" pitchFamily="34" charset="-122"/>
                <a:ea typeface="微软雅黑" pitchFamily="34" charset="-122"/>
              </a:rPr>
              <a:t>银行承兑汇票</a:t>
            </a:r>
            <a:r>
              <a:rPr lang="zh-CN" altLang="zh-CN" sz="1800" dirty="0">
                <a:latin typeface="微软雅黑" pitchFamily="34" charset="-122"/>
                <a:ea typeface="微软雅黑" pitchFamily="34" charset="-122"/>
              </a:rPr>
              <a:t>和</a:t>
            </a:r>
            <a:r>
              <a:rPr lang="zh-CN" altLang="zh-CN" sz="1800" b="1" dirty="0">
                <a:solidFill>
                  <a:srgbClr val="084CA1"/>
                </a:solidFill>
                <a:latin typeface="微软雅黑" pitchFamily="34" charset="-122"/>
                <a:ea typeface="微软雅黑" pitchFamily="34" charset="-122"/>
              </a:rPr>
              <a:t>商业承兑汇票</a:t>
            </a:r>
            <a:r>
              <a:rPr lang="zh-CN" altLang="zh-CN" sz="1800" dirty="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cxnSp>
        <p:nvCxnSpPr>
          <p:cNvPr id="21" name="直接连接符 20"/>
          <p:cNvCxnSpPr/>
          <p:nvPr/>
        </p:nvCxnSpPr>
        <p:spPr>
          <a:xfrm>
            <a:off x="1000175" y="2632738"/>
            <a:ext cx="5836802"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3838590" y="2632739"/>
            <a:ext cx="3610" cy="1803579"/>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971600" y="2237213"/>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24" name="TextBox 23"/>
          <p:cNvSpPr txBox="1"/>
          <p:nvPr/>
        </p:nvSpPr>
        <p:spPr>
          <a:xfrm>
            <a:off x="6190646" y="2276382"/>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25" name="TextBox 24"/>
          <p:cNvSpPr txBox="1"/>
          <p:nvPr/>
        </p:nvSpPr>
        <p:spPr>
          <a:xfrm>
            <a:off x="2956375" y="2204070"/>
            <a:ext cx="1771650" cy="400110"/>
          </a:xfrm>
          <a:prstGeom prst="rect">
            <a:avLst/>
          </a:prstGeom>
          <a:noFill/>
        </p:spPr>
        <p:txBody>
          <a:bodyPr wrap="square" rtlCol="0">
            <a:spAutoFit/>
          </a:bodyPr>
          <a:lstStyle/>
          <a:p>
            <a:pPr algn="dist"/>
            <a:r>
              <a:rPr lang="zh-CN" altLang="en-US" sz="2000" b="1" dirty="0" smtClean="0">
                <a:solidFill>
                  <a:srgbClr val="084CA1"/>
                </a:solidFill>
                <a:latin typeface="微软雅黑" pitchFamily="34" charset="-122"/>
                <a:ea typeface="微软雅黑" pitchFamily="34" charset="-122"/>
              </a:rPr>
              <a:t>应付票据</a:t>
            </a:r>
            <a:endParaRPr lang="zh-CN" altLang="en-US" sz="2000" b="1" dirty="0">
              <a:solidFill>
                <a:srgbClr val="084CA1"/>
              </a:solidFill>
              <a:latin typeface="微软雅黑" pitchFamily="34" charset="-122"/>
              <a:ea typeface="微软雅黑" pitchFamily="34" charset="-122"/>
            </a:endParaRPr>
          </a:p>
        </p:txBody>
      </p:sp>
      <p:sp>
        <p:nvSpPr>
          <p:cNvPr id="26" name="TextBox 25"/>
          <p:cNvSpPr txBox="1"/>
          <p:nvPr/>
        </p:nvSpPr>
        <p:spPr>
          <a:xfrm>
            <a:off x="1042417" y="2853463"/>
            <a:ext cx="2376264" cy="507831"/>
          </a:xfrm>
          <a:prstGeom prst="rect">
            <a:avLst/>
          </a:prstGeom>
          <a:noFill/>
        </p:spPr>
        <p:txBody>
          <a:bodyPr wrap="square" rtlCol="0">
            <a:spAutoFit/>
          </a:bodyPr>
          <a:lstStyle/>
          <a:p>
            <a:pPr lvl="0">
              <a:lnSpc>
                <a:spcPct val="150000"/>
              </a:lnSpc>
              <a:spcBef>
                <a:spcPct val="0"/>
              </a:spcBef>
            </a:pPr>
            <a:r>
              <a:rPr lang="zh-CN" altLang="en-US" sz="1800" dirty="0">
                <a:latin typeface="微软雅黑" pitchFamily="34" charset="-122"/>
                <a:ea typeface="微软雅黑" pitchFamily="34" charset="-122"/>
              </a:rPr>
              <a:t>登记支付票据的金额</a:t>
            </a:r>
          </a:p>
        </p:txBody>
      </p:sp>
      <p:sp>
        <p:nvSpPr>
          <p:cNvPr id="27" name="TextBox 26"/>
          <p:cNvSpPr txBox="1"/>
          <p:nvPr/>
        </p:nvSpPr>
        <p:spPr>
          <a:xfrm>
            <a:off x="3842199" y="2645714"/>
            <a:ext cx="2671611" cy="923330"/>
          </a:xfrm>
          <a:prstGeom prst="rect">
            <a:avLst/>
          </a:prstGeom>
          <a:noFill/>
        </p:spPr>
        <p:txBody>
          <a:bodyPr wrap="square" rtlCol="0">
            <a:spAutoFit/>
          </a:bodyPr>
          <a:lstStyle/>
          <a:p>
            <a:pPr lvl="0" algn="r">
              <a:lnSpc>
                <a:spcPct val="150000"/>
              </a:lnSpc>
              <a:spcBef>
                <a:spcPct val="0"/>
              </a:spcBef>
            </a:pPr>
            <a:r>
              <a:rPr lang="zh-CN" altLang="zh-CN" sz="1800" dirty="0">
                <a:latin typeface="微软雅黑" pitchFamily="34" charset="-122"/>
                <a:ea typeface="微软雅黑" pitchFamily="34" charset="-122"/>
              </a:rPr>
              <a:t>开出、承兑汇票的面值及带息票据的预提利息</a:t>
            </a:r>
            <a:endParaRPr lang="zh-CN" altLang="en-US" sz="1800" dirty="0">
              <a:latin typeface="微软雅黑" pitchFamily="34" charset="-122"/>
              <a:ea typeface="微软雅黑" pitchFamily="34" charset="-122"/>
            </a:endParaRPr>
          </a:p>
        </p:txBody>
      </p:sp>
      <p:cxnSp>
        <p:nvCxnSpPr>
          <p:cNvPr id="28" name="直接连接符 27"/>
          <p:cNvCxnSpPr/>
          <p:nvPr/>
        </p:nvCxnSpPr>
        <p:spPr>
          <a:xfrm flipV="1">
            <a:off x="996565" y="3500214"/>
            <a:ext cx="5840412" cy="11758"/>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3838590" y="3512988"/>
            <a:ext cx="3685738" cy="923330"/>
          </a:xfrm>
          <a:prstGeom prst="rect">
            <a:avLst/>
          </a:prstGeom>
          <a:noFill/>
        </p:spPr>
        <p:txBody>
          <a:bodyPr wrap="square" rtlCol="0">
            <a:spAutoFit/>
          </a:bodyPr>
          <a:lstStyle/>
          <a:p>
            <a:pPr lvl="0">
              <a:lnSpc>
                <a:spcPct val="150000"/>
              </a:lnSpc>
              <a:spcBef>
                <a:spcPct val="0"/>
              </a:spcBef>
            </a:pPr>
            <a:r>
              <a:rPr lang="zh-CN" altLang="en-US" sz="1800" dirty="0">
                <a:latin typeface="微软雅黑" pitchFamily="34" charset="-122"/>
                <a:ea typeface="微软雅黑" pitchFamily="34" charset="-122"/>
              </a:rPr>
              <a:t>期末</a:t>
            </a:r>
            <a:r>
              <a:rPr lang="zh-CN" altLang="en-US" sz="1800" dirty="0" smtClean="0">
                <a:latin typeface="微软雅黑" pitchFamily="34" charset="-122"/>
                <a:ea typeface="微软雅黑" pitchFamily="34" charset="-122"/>
              </a:rPr>
              <a:t>余额：</a:t>
            </a:r>
            <a:r>
              <a:rPr lang="zh-CN" altLang="zh-CN" sz="1800" dirty="0">
                <a:latin typeface="微软雅黑" pitchFamily="34" charset="-122"/>
                <a:ea typeface="微软雅黑" pitchFamily="34" charset="-122"/>
              </a:rPr>
              <a:t>企业尚未到期的商业汇票的票面金额和应计未付的利息</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8230892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应付票据的核算</a:t>
            </a:r>
          </a:p>
        </p:txBody>
      </p:sp>
      <p:sp>
        <p:nvSpPr>
          <p:cNvPr id="77" name="矩形 76"/>
          <p:cNvSpPr/>
          <p:nvPr/>
        </p:nvSpPr>
        <p:spPr>
          <a:xfrm>
            <a:off x="1515848" y="649144"/>
            <a:ext cx="2690191"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应付票据的核算内容</a:t>
            </a:r>
            <a:endParaRPr lang="en-US" altLang="zh-CN"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pic>
        <p:nvPicPr>
          <p:cNvPr id="5122" name="Picture 2" descr="https://timgsa.baidu.com/timg?image&amp;quality=80&amp;size=b9999_10000&amp;sec=1533040616490&amp;di=320417f8c4e6c0db537463398133086d&amp;imgtype=jpg&amp;src=http%3A%2F%2Fimg2.imgtn.bdimg.com%2Fit%2Fu%3D1579840742%2C3966231056%26fm%3D214%26gp%3D0.jp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96987" y="1908761"/>
            <a:ext cx="4109052" cy="2019300"/>
          </a:xfrm>
          <a:prstGeom prst="rect">
            <a:avLst/>
          </a:prstGeom>
          <a:noFill/>
          <a:extLst>
            <a:ext uri="{909E8E84-426E-40DD-AFC4-6F175D3DCCD1}">
              <a14:hiddenFill xmlns:a14="http://schemas.microsoft.com/office/drawing/2010/main">
                <a:solidFill>
                  <a:srgbClr val="FFFFFF"/>
                </a:solidFill>
              </a14:hiddenFill>
            </a:ext>
          </a:extLst>
        </p:spPr>
      </p:pic>
      <p:sp>
        <p:nvSpPr>
          <p:cNvPr id="30" name="矩形 29"/>
          <p:cNvSpPr/>
          <p:nvPr/>
        </p:nvSpPr>
        <p:spPr>
          <a:xfrm>
            <a:off x="5242954" y="1711309"/>
            <a:ext cx="3650221" cy="2585323"/>
          </a:xfrm>
          <a:prstGeom prst="rect">
            <a:avLst/>
          </a:prstGeom>
        </p:spPr>
        <p:txBody>
          <a:bodyPr wrap="square">
            <a:spAutoFit/>
          </a:bodyPr>
          <a:lstStyle/>
          <a:p>
            <a:pPr>
              <a:lnSpc>
                <a:spcPct val="150000"/>
              </a:lnSpc>
            </a:pPr>
            <a:r>
              <a:rPr lang="zh-CN" altLang="zh-CN" sz="1800" b="1" u="heavy" dirty="0">
                <a:solidFill>
                  <a:srgbClr val="C00000"/>
                </a:solidFill>
                <a:uFill>
                  <a:solidFill>
                    <a:srgbClr val="C00000"/>
                  </a:solidFill>
                </a:uFill>
                <a:latin typeface="微软雅黑" pitchFamily="34" charset="-122"/>
                <a:ea typeface="微软雅黑" pitchFamily="34" charset="-122"/>
              </a:rPr>
              <a:t>应付票据备查</a:t>
            </a:r>
            <a:r>
              <a:rPr lang="zh-CN" altLang="zh-CN" sz="1800" b="1" u="heavy" dirty="0" smtClean="0">
                <a:solidFill>
                  <a:srgbClr val="C00000"/>
                </a:solidFill>
                <a:uFill>
                  <a:solidFill>
                    <a:srgbClr val="C00000"/>
                  </a:solidFill>
                </a:uFill>
                <a:latin typeface="微软雅黑" pitchFamily="34" charset="-122"/>
                <a:ea typeface="微软雅黑" pitchFamily="34" charset="-122"/>
              </a:rPr>
              <a:t>簿</a:t>
            </a:r>
            <a:r>
              <a:rPr lang="zh-CN" altLang="en-US"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详细登记商业汇票的种类、号数和出票日期、到期日、票面金额、交易合同号和收款人姓名或单位名称以及付款日期和金额等资料。应付票据到期结清时，在备查簿中应予注销。</a:t>
            </a:r>
          </a:p>
        </p:txBody>
      </p:sp>
      <p:sp>
        <p:nvSpPr>
          <p:cNvPr id="31" name="燕尾形箭头 30"/>
          <p:cNvSpPr/>
          <p:nvPr/>
        </p:nvSpPr>
        <p:spPr>
          <a:xfrm>
            <a:off x="4175900" y="2814775"/>
            <a:ext cx="801726" cy="463973"/>
          </a:xfrm>
          <a:prstGeom prst="notched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MH_Other_9"/>
          <p:cNvSpPr/>
          <p:nvPr>
            <p:custDataLst>
              <p:tags r:id="rId7"/>
            </p:custDataLst>
          </p:nvPr>
        </p:nvSpPr>
        <p:spPr>
          <a:xfrm flipH="1" flipV="1">
            <a:off x="8616638" y="4096887"/>
            <a:ext cx="152400" cy="129778"/>
          </a:xfrm>
          <a:prstGeom prst="rect">
            <a:avLst/>
          </a:prstGeom>
          <a:solidFill>
            <a:srgbClr val="0081E2"/>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3" name="MH_Other_10"/>
          <p:cNvSpPr/>
          <p:nvPr>
            <p:custDataLst>
              <p:tags r:id="rId8"/>
            </p:custDataLst>
          </p:nvPr>
        </p:nvSpPr>
        <p:spPr>
          <a:xfrm flipH="1" flipV="1">
            <a:off x="8616638" y="3936152"/>
            <a:ext cx="152400" cy="128588"/>
          </a:xfrm>
          <a:prstGeom prst="rect">
            <a:avLst/>
          </a:prstGeom>
          <a:solidFill>
            <a:srgbClr val="5BB9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4" name="MH_Other_11"/>
          <p:cNvSpPr/>
          <p:nvPr>
            <p:custDataLst>
              <p:tags r:id="rId9"/>
            </p:custDataLst>
          </p:nvPr>
        </p:nvSpPr>
        <p:spPr>
          <a:xfrm flipH="1" flipV="1">
            <a:off x="8424550" y="4096887"/>
            <a:ext cx="153988" cy="129778"/>
          </a:xfrm>
          <a:prstGeom prst="rect">
            <a:avLst/>
          </a:prstGeom>
          <a:solidFill>
            <a:srgbClr val="159B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cxnSp>
        <p:nvCxnSpPr>
          <p:cNvPr id="35" name="MH_Other_12"/>
          <p:cNvCxnSpPr>
            <a:cxnSpLocks noChangeShapeType="1"/>
          </p:cNvCxnSpPr>
          <p:nvPr>
            <p:custDataLst>
              <p:tags r:id="rId10"/>
            </p:custDataLst>
          </p:nvPr>
        </p:nvCxnSpPr>
        <p:spPr bwMode="auto">
          <a:xfrm flipV="1">
            <a:off x="5301939" y="4217140"/>
            <a:ext cx="3132137" cy="0"/>
          </a:xfrm>
          <a:prstGeom prst="line">
            <a:avLst/>
          </a:prstGeom>
          <a:noFill/>
          <a:ln w="25400" algn="ctr">
            <a:solidFill>
              <a:srgbClr val="084CA1"/>
            </a:solidFill>
            <a:prstDash val="sysDash"/>
            <a:miter lim="800000"/>
            <a:headEnd/>
            <a:tailEnd/>
          </a:ln>
          <a:extLst>
            <a:ext uri="{909E8E84-426E-40DD-AFC4-6F175D3DCCD1}">
              <a14:hiddenFill xmlns:a14="http://schemas.microsoft.com/office/drawing/2010/main">
                <a:noFill/>
              </a14:hiddenFill>
            </a:ext>
          </a:extLst>
        </p:spPr>
      </p:cxnSp>
      <p:sp>
        <p:nvSpPr>
          <p:cNvPr id="36" name="MH_Other_13"/>
          <p:cNvSpPr/>
          <p:nvPr>
            <p:custDataLst>
              <p:tags r:id="rId11"/>
            </p:custDataLst>
          </p:nvPr>
        </p:nvSpPr>
        <p:spPr>
          <a:xfrm>
            <a:off x="5313700" y="1543217"/>
            <a:ext cx="153988" cy="115491"/>
          </a:xfrm>
          <a:prstGeom prst="rect">
            <a:avLst/>
          </a:prstGeom>
          <a:solidFill>
            <a:srgbClr val="0081E2"/>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7" name="MH_Other_14"/>
          <p:cNvSpPr/>
          <p:nvPr>
            <p:custDataLst>
              <p:tags r:id="rId12"/>
            </p:custDataLst>
          </p:nvPr>
        </p:nvSpPr>
        <p:spPr>
          <a:xfrm>
            <a:off x="5313700" y="1687284"/>
            <a:ext cx="153988" cy="115490"/>
          </a:xfrm>
          <a:prstGeom prst="rect">
            <a:avLst/>
          </a:prstGeom>
          <a:solidFill>
            <a:srgbClr val="5BB9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8" name="MH_Other_15"/>
          <p:cNvSpPr/>
          <p:nvPr>
            <p:custDataLst>
              <p:tags r:id="rId13"/>
            </p:custDataLst>
          </p:nvPr>
        </p:nvSpPr>
        <p:spPr>
          <a:xfrm>
            <a:off x="5505788" y="1543217"/>
            <a:ext cx="152400" cy="115491"/>
          </a:xfrm>
          <a:prstGeom prst="rect">
            <a:avLst/>
          </a:prstGeom>
          <a:solidFill>
            <a:srgbClr val="159B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cxnSp>
        <p:nvCxnSpPr>
          <p:cNvPr id="39" name="MH_Other_16"/>
          <p:cNvCxnSpPr>
            <a:cxnSpLocks noChangeShapeType="1"/>
          </p:cNvCxnSpPr>
          <p:nvPr>
            <p:custDataLst>
              <p:tags r:id="rId14"/>
            </p:custDataLst>
          </p:nvPr>
        </p:nvCxnSpPr>
        <p:spPr bwMode="auto">
          <a:xfrm flipV="1">
            <a:off x="5658189" y="1552742"/>
            <a:ext cx="3132137" cy="0"/>
          </a:xfrm>
          <a:prstGeom prst="line">
            <a:avLst/>
          </a:prstGeom>
          <a:noFill/>
          <a:ln w="25400" algn="ctr">
            <a:solidFill>
              <a:srgbClr val="084CA1"/>
            </a:solidFill>
            <a:prstDash val="sysDash"/>
            <a:miter lim="800000"/>
            <a:headEnd/>
            <a:tailEnd/>
          </a:ln>
          <a:extLst>
            <a:ext uri="{909E8E84-426E-40DD-AFC4-6F175D3DCCD1}">
              <a14:hiddenFill xmlns:a14="http://schemas.microsoft.com/office/drawing/2010/main">
                <a:noFill/>
              </a14:hiddenFill>
            </a:ext>
          </a:extLst>
        </p:spPr>
      </p:cxnSp>
    </p:spTree>
    <p:custDataLst>
      <p:tags r:id="rId1"/>
    </p:custDataLst>
    <p:extLst>
      <p:ext uri="{BB962C8B-B14F-4D97-AF65-F5344CB8AC3E}">
        <p14:creationId xmlns:p14="http://schemas.microsoft.com/office/powerpoint/2010/main" val="24625311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7665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应付票据的核算</a:t>
            </a:r>
          </a:p>
        </p:txBody>
      </p:sp>
      <p:sp>
        <p:nvSpPr>
          <p:cNvPr id="77" name="矩形 76"/>
          <p:cNvSpPr/>
          <p:nvPr/>
        </p:nvSpPr>
        <p:spPr>
          <a:xfrm>
            <a:off x="1515848" y="649144"/>
            <a:ext cx="2690191"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应付票据的核算内容</a:t>
            </a:r>
            <a:endParaRPr lang="en-US" altLang="zh-CN"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0" name="矩形 29"/>
          <p:cNvSpPr/>
          <p:nvPr/>
        </p:nvSpPr>
        <p:spPr>
          <a:xfrm>
            <a:off x="5242952" y="1785457"/>
            <a:ext cx="3650221" cy="2169825"/>
          </a:xfrm>
          <a:prstGeom prst="rect">
            <a:avLst/>
          </a:prstGeom>
        </p:spPr>
        <p:txBody>
          <a:bodyPr wrap="square">
            <a:spAutoFit/>
          </a:bodyPr>
          <a:lstStyle/>
          <a:p>
            <a:pPr>
              <a:lnSpc>
                <a:spcPct val="150000"/>
              </a:lnSpc>
            </a:pPr>
            <a:r>
              <a:rPr lang="zh-CN" altLang="zh-CN" sz="1800" b="1" u="heavy" dirty="0">
                <a:solidFill>
                  <a:srgbClr val="C00000"/>
                </a:solidFill>
                <a:uFill>
                  <a:solidFill>
                    <a:srgbClr val="C00000"/>
                  </a:solidFill>
                </a:uFill>
                <a:latin typeface="微软雅黑" pitchFamily="34" charset="-122"/>
                <a:ea typeface="微软雅黑" pitchFamily="34" charset="-122"/>
              </a:rPr>
              <a:t>不带息票据</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其</a:t>
            </a:r>
            <a:r>
              <a:rPr lang="zh-CN" altLang="zh-CN" sz="1800" dirty="0">
                <a:latin typeface="微软雅黑" pitchFamily="34" charset="-122"/>
                <a:ea typeface="微软雅黑" pitchFamily="34" charset="-122"/>
              </a:rPr>
              <a:t>面值就是企业到期时应支付的金额</a:t>
            </a:r>
            <a:r>
              <a:rPr lang="zh-CN" altLang="zh-CN"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ct val="150000"/>
              </a:lnSpc>
            </a:pPr>
            <a:r>
              <a:rPr lang="zh-CN" altLang="zh-CN" sz="1800" b="1" u="heavy" dirty="0">
                <a:solidFill>
                  <a:srgbClr val="C00000"/>
                </a:solidFill>
                <a:uFill>
                  <a:solidFill>
                    <a:srgbClr val="C00000"/>
                  </a:solidFill>
                </a:uFill>
                <a:latin typeface="微软雅黑" pitchFamily="34" charset="-122"/>
                <a:ea typeface="微软雅黑" pitchFamily="34" charset="-122"/>
              </a:rPr>
              <a:t>带息票据</a:t>
            </a:r>
            <a:r>
              <a:rPr lang="zh-CN" altLang="en-US" sz="1800" dirty="0" smtClean="0">
                <a:latin typeface="微软雅黑" pitchFamily="34" charset="-122"/>
                <a:ea typeface="微软雅黑" pitchFamily="34" charset="-122"/>
              </a:rPr>
              <a:t>：其</a:t>
            </a:r>
            <a:r>
              <a:rPr lang="zh-CN" altLang="zh-CN" sz="1800" dirty="0" smtClean="0">
                <a:latin typeface="微软雅黑" pitchFamily="34" charset="-122"/>
                <a:ea typeface="微软雅黑" pitchFamily="34" charset="-122"/>
              </a:rPr>
              <a:t>票面</a:t>
            </a:r>
            <a:r>
              <a:rPr lang="zh-CN" altLang="zh-CN" sz="1800" dirty="0">
                <a:latin typeface="微软雅黑" pitchFamily="34" charset="-122"/>
                <a:ea typeface="微软雅黑" pitchFamily="34" charset="-122"/>
              </a:rPr>
              <a:t>金额仅表示本金，票据到期时除按面值支付外，还应另行支付利息。</a:t>
            </a:r>
          </a:p>
        </p:txBody>
      </p:sp>
      <p:sp>
        <p:nvSpPr>
          <p:cNvPr id="31" name="燕尾形箭头 30"/>
          <p:cNvSpPr/>
          <p:nvPr/>
        </p:nvSpPr>
        <p:spPr>
          <a:xfrm>
            <a:off x="4175900" y="2814775"/>
            <a:ext cx="801726" cy="463973"/>
          </a:xfrm>
          <a:prstGeom prst="notched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MH_Other_9"/>
          <p:cNvSpPr/>
          <p:nvPr>
            <p:custDataLst>
              <p:tags r:id="rId7"/>
            </p:custDataLst>
          </p:nvPr>
        </p:nvSpPr>
        <p:spPr>
          <a:xfrm flipH="1" flipV="1">
            <a:off x="8616638" y="4096887"/>
            <a:ext cx="152400" cy="129778"/>
          </a:xfrm>
          <a:prstGeom prst="rect">
            <a:avLst/>
          </a:prstGeom>
          <a:solidFill>
            <a:srgbClr val="0081E2"/>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3" name="MH_Other_10"/>
          <p:cNvSpPr/>
          <p:nvPr>
            <p:custDataLst>
              <p:tags r:id="rId8"/>
            </p:custDataLst>
          </p:nvPr>
        </p:nvSpPr>
        <p:spPr>
          <a:xfrm flipH="1" flipV="1">
            <a:off x="8616638" y="3936152"/>
            <a:ext cx="152400" cy="128588"/>
          </a:xfrm>
          <a:prstGeom prst="rect">
            <a:avLst/>
          </a:prstGeom>
          <a:solidFill>
            <a:srgbClr val="5BB9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4" name="MH_Other_11"/>
          <p:cNvSpPr/>
          <p:nvPr>
            <p:custDataLst>
              <p:tags r:id="rId9"/>
            </p:custDataLst>
          </p:nvPr>
        </p:nvSpPr>
        <p:spPr>
          <a:xfrm flipH="1" flipV="1">
            <a:off x="8424550" y="4096887"/>
            <a:ext cx="153988" cy="129778"/>
          </a:xfrm>
          <a:prstGeom prst="rect">
            <a:avLst/>
          </a:prstGeom>
          <a:solidFill>
            <a:srgbClr val="159B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cxnSp>
        <p:nvCxnSpPr>
          <p:cNvPr id="35" name="MH_Other_12"/>
          <p:cNvCxnSpPr>
            <a:cxnSpLocks noChangeShapeType="1"/>
          </p:cNvCxnSpPr>
          <p:nvPr>
            <p:custDataLst>
              <p:tags r:id="rId10"/>
            </p:custDataLst>
          </p:nvPr>
        </p:nvCxnSpPr>
        <p:spPr bwMode="auto">
          <a:xfrm flipV="1">
            <a:off x="5301939" y="4217140"/>
            <a:ext cx="3132137" cy="0"/>
          </a:xfrm>
          <a:prstGeom prst="line">
            <a:avLst/>
          </a:prstGeom>
          <a:noFill/>
          <a:ln w="25400" algn="ctr">
            <a:solidFill>
              <a:srgbClr val="084CA1"/>
            </a:solidFill>
            <a:prstDash val="sysDash"/>
            <a:miter lim="800000"/>
            <a:headEnd/>
            <a:tailEnd/>
          </a:ln>
          <a:extLst>
            <a:ext uri="{909E8E84-426E-40DD-AFC4-6F175D3DCCD1}">
              <a14:hiddenFill xmlns:a14="http://schemas.microsoft.com/office/drawing/2010/main">
                <a:noFill/>
              </a14:hiddenFill>
            </a:ext>
          </a:extLst>
        </p:spPr>
      </p:cxnSp>
      <p:sp>
        <p:nvSpPr>
          <p:cNvPr id="36" name="MH_Other_13"/>
          <p:cNvSpPr/>
          <p:nvPr>
            <p:custDataLst>
              <p:tags r:id="rId11"/>
            </p:custDataLst>
          </p:nvPr>
        </p:nvSpPr>
        <p:spPr>
          <a:xfrm>
            <a:off x="5313700" y="1543217"/>
            <a:ext cx="153988" cy="115491"/>
          </a:xfrm>
          <a:prstGeom prst="rect">
            <a:avLst/>
          </a:prstGeom>
          <a:solidFill>
            <a:srgbClr val="0081E2"/>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7" name="MH_Other_14"/>
          <p:cNvSpPr/>
          <p:nvPr>
            <p:custDataLst>
              <p:tags r:id="rId12"/>
            </p:custDataLst>
          </p:nvPr>
        </p:nvSpPr>
        <p:spPr>
          <a:xfrm>
            <a:off x="5313700" y="1687284"/>
            <a:ext cx="153988" cy="115490"/>
          </a:xfrm>
          <a:prstGeom prst="rect">
            <a:avLst/>
          </a:prstGeom>
          <a:solidFill>
            <a:srgbClr val="5BB9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8" name="MH_Other_15"/>
          <p:cNvSpPr/>
          <p:nvPr>
            <p:custDataLst>
              <p:tags r:id="rId13"/>
            </p:custDataLst>
          </p:nvPr>
        </p:nvSpPr>
        <p:spPr>
          <a:xfrm>
            <a:off x="5505788" y="1543217"/>
            <a:ext cx="152400" cy="115491"/>
          </a:xfrm>
          <a:prstGeom prst="rect">
            <a:avLst/>
          </a:prstGeom>
          <a:solidFill>
            <a:srgbClr val="159B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cxnSp>
        <p:nvCxnSpPr>
          <p:cNvPr id="39" name="MH_Other_16"/>
          <p:cNvCxnSpPr>
            <a:cxnSpLocks noChangeShapeType="1"/>
          </p:cNvCxnSpPr>
          <p:nvPr>
            <p:custDataLst>
              <p:tags r:id="rId14"/>
            </p:custDataLst>
          </p:nvPr>
        </p:nvCxnSpPr>
        <p:spPr bwMode="auto">
          <a:xfrm flipV="1">
            <a:off x="5658189" y="1552742"/>
            <a:ext cx="3132137" cy="0"/>
          </a:xfrm>
          <a:prstGeom prst="line">
            <a:avLst/>
          </a:prstGeom>
          <a:noFill/>
          <a:ln w="25400" algn="ctr">
            <a:solidFill>
              <a:srgbClr val="084CA1"/>
            </a:solidFill>
            <a:prstDash val="sysDash"/>
            <a:miter lim="800000"/>
            <a:headEnd/>
            <a:tailEnd/>
          </a:ln>
          <a:extLst>
            <a:ext uri="{909E8E84-426E-40DD-AFC4-6F175D3DCCD1}">
              <a14:hiddenFill xmlns:a14="http://schemas.microsoft.com/office/drawing/2010/main">
                <a:noFill/>
              </a14:hiddenFill>
            </a:ext>
          </a:extLst>
        </p:spPr>
      </p:cxnSp>
      <p:pic>
        <p:nvPicPr>
          <p:cNvPr id="1026" name="Picture 2" descr="https://timgsa.baidu.com/timg?image&amp;quality=80&amp;size=b9999_10000&amp;sec=1533097432078&amp;di=1134c962573b554fbf9b51b08cb42afd&amp;imgtype=0&amp;src=http%3A%2F%2F5b0988e595225.cdn.sohucs.com%2Fimages%2F20171121%2Ff0f319fdf44044fa9ed333222a11aaa0.jpe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6445" y="1543217"/>
            <a:ext cx="4169594" cy="2382625"/>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80314803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1129"/>
  <p:tag name="MH_SECTIONID" val="1130,1131,"/>
</p:tagLst>
</file>

<file path=ppt/tags/tag1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3"/>
</p:tagLst>
</file>

<file path=ppt/tags/tag10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0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0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0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0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4"/>
</p:tagLst>
</file>

<file path=ppt/tags/tag11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1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5"/>
</p:tagLst>
</file>

<file path=ppt/tags/tag12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2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6"/>
</p:tagLst>
</file>

<file path=ppt/tags/tag1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3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7"/>
</p:tagLst>
</file>

<file path=ppt/tags/tag14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4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Straight Connector 13"/>
</p:tagLst>
</file>

<file path=ppt/tags/tag1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5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5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5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6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7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7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8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8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8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92.xml><?xml version="1.0" encoding="utf-8"?>
<p:tagLst xmlns:a="http://schemas.openxmlformats.org/drawingml/2006/main" xmlns:r="http://schemas.openxmlformats.org/officeDocument/2006/relationships" xmlns:p="http://schemas.openxmlformats.org/presentationml/2006/main">
  <p:tag name="MH" val="20180629132639"/>
  <p:tag name="MH_LIBRARY" val="GRAPHIC"/>
</p:tagLst>
</file>

<file path=ppt/tags/tag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Text Placeholder 3"/>
</p:tagLst>
</file>

<file path=ppt/tags/tag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文本框 16"/>
</p:tagLst>
</file>

<file path=ppt/tags/tag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4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8"/>
</p:tagLst>
</file>

<file path=ppt/tags/tag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9"/>
</p:tagLst>
</file>

<file path=ppt/tags/tag60.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9"/>
</p:tagLst>
</file>

<file path=ppt/tags/tag61.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0"/>
</p:tagLst>
</file>

<file path=ppt/tags/tag62.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1"/>
</p:tagLst>
</file>

<file path=ppt/tags/tag63.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2"/>
</p:tagLst>
</file>

<file path=ppt/tags/tag64.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3"/>
</p:tagLst>
</file>

<file path=ppt/tags/tag65.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4"/>
</p:tagLst>
</file>

<file path=ppt/tags/tag66.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5"/>
</p:tagLst>
</file>

<file path=ppt/tags/tag67.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6"/>
</p:tagLst>
</file>

<file path=ppt/tags/tag6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0"/>
</p:tagLst>
</file>

<file path=ppt/tags/tag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4.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9"/>
</p:tagLst>
</file>

<file path=ppt/tags/tag75.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0"/>
</p:tagLst>
</file>

<file path=ppt/tags/tag76.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1"/>
</p:tagLst>
</file>

<file path=ppt/tags/tag77.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2"/>
</p:tagLst>
</file>

<file path=ppt/tags/tag78.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3"/>
</p:tagLst>
</file>

<file path=ppt/tags/tag79.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4"/>
</p:tagLst>
</file>

<file path=ppt/tags/tag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1"/>
</p:tagLst>
</file>

<file path=ppt/tags/tag80.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5"/>
</p:tagLst>
</file>

<file path=ppt/tags/tag81.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6"/>
</p:tagLst>
</file>

<file path=ppt/tags/tag8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2"/>
</p:tagLst>
</file>

<file path=ppt/tags/tag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9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穿越">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7102</TotalTime>
  <Words>1629</Words>
  <Application>Microsoft Office PowerPoint</Application>
  <PresentationFormat>全屏显示(16:9)</PresentationFormat>
  <Paragraphs>256</Paragraphs>
  <Slides>27</Slides>
  <Notes>1</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1_Office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lujinxia</cp:lastModifiedBy>
  <cp:revision>523</cp:revision>
  <dcterms:created xsi:type="dcterms:W3CDTF">2018-01-31T05:19:00Z</dcterms:created>
  <dcterms:modified xsi:type="dcterms:W3CDTF">2018-08-23T05:22:50Z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