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Lst>
  <p:notesMasterIdLst>
    <p:notesMasterId r:id="rId31"/>
  </p:notesMasterIdLst>
  <p:handoutMasterIdLst>
    <p:handoutMasterId r:id="rId32"/>
  </p:handoutMasterIdLst>
  <p:sldIdLst>
    <p:sldId id="277" r:id="rId4"/>
    <p:sldId id="278"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9" r:id="rId23"/>
    <p:sldId id="280" r:id="rId24"/>
    <p:sldId id="281" r:id="rId25"/>
    <p:sldId id="282" r:id="rId26"/>
    <p:sldId id="283" r:id="rId27"/>
    <p:sldId id="284" r:id="rId28"/>
    <p:sldId id="285" r:id="rId29"/>
    <p:sldId id="286"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60"/>
      </p:cViewPr>
      <p:guideLst/>
    </p:cSldViewPr>
  </p:slideViewPr>
  <p:notesTextViewPr>
    <p:cViewPr>
      <p:scale>
        <a:sx n="1" d="1"/>
        <a:sy n="1" d="1"/>
      </p:scale>
      <p:origin x="0" y="0"/>
    </p:cViewPr>
  </p:notesTextViewPr>
  <p:notesViewPr>
    <p:cSldViewPr snapToGrid="0">
      <p:cViewPr varScale="1">
        <p:scale>
          <a:sx n="57" d="100"/>
          <a:sy n="57" d="100"/>
        </p:scale>
        <p:origin x="2832" y="66"/>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notesMaster" Target="notesMasters/notesMaster1.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E7F4780-9A23-42B8-A3FB-DD37AA5DD65D}"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0BEDE04-3C7E-4865-A9D4-46ABCBCBE2FC}"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image" Target="../media/image3.jpeg"/><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2" Type="http://schemas.openxmlformats.org/officeDocument/2006/relationships/tags" Target="../tags/tag39.xml"/><Relationship Id="rId11" Type="http://schemas.openxmlformats.org/officeDocument/2006/relationships/tags" Target="../tags/tag38.xml"/><Relationship Id="rId10" Type="http://schemas.openxmlformats.org/officeDocument/2006/relationships/tags" Target="../tags/tag37.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12" name="图片 11" descr="图片4"/>
          <p:cNvPicPr>
            <a:picLocks noChangeAspect="1"/>
          </p:cNvPicPr>
          <p:nvPr userDrawn="1"/>
        </p:nvPicPr>
        <p:blipFill>
          <a:blip r:embed="rId2"/>
          <a:stretch>
            <a:fillRect/>
          </a:stretch>
        </p:blipFill>
        <p:spPr>
          <a:xfrm>
            <a:off x="635" y="-13335"/>
            <a:ext cx="12193905" cy="6913245"/>
          </a:xfrm>
          <a:prstGeom prst="rect">
            <a:avLst/>
          </a:prstGeom>
        </p:spPr>
      </p:pic>
      <p:sp>
        <p:nvSpPr>
          <p:cNvPr id="4" name="日期占位符 3"/>
          <p:cNvSpPr>
            <a:spLocks noGrp="1"/>
          </p:cNvSpPr>
          <p:nvPr>
            <p:ph type="dt" sz="half" idx="10"/>
          </p:nvPr>
        </p:nvSpPr>
        <p:spPr/>
        <p:txBody>
          <a:bodyPr/>
          <a:lstStyle/>
          <a:p>
            <a:fld id="{BB692970-0776-4679-B4C5-4B737176F6D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CD28231-7CF5-40F8-8EF6-D51424F901F7}" type="slidenum">
              <a:rPr lang="zh-CN" altLang="en-US" smtClean="0">
                <a:solidFill>
                  <a:prstClr val="black">
                    <a:tint val="75000"/>
                  </a:prstClr>
                </a:solidFill>
              </a:rPr>
            </a:fld>
            <a:endParaRPr lang="zh-CN" altLang="en-US">
              <a:solidFill>
                <a:prstClr val="black">
                  <a:tint val="75000"/>
                </a:prstClr>
              </a:solidFill>
            </a:endParaRPr>
          </a:p>
        </p:txBody>
      </p:sp>
      <p:pic>
        <p:nvPicPr>
          <p:cNvPr id="20"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18370" y="6398260"/>
            <a:ext cx="2362200" cy="44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内容占位符 2"/>
          <p:cNvSpPr>
            <a:spLocks noGrp="1"/>
          </p:cNvSpPr>
          <p:nvPr>
            <p:ph idx="13"/>
          </p:nvPr>
        </p:nvSpPr>
        <p:spPr>
          <a:xfrm>
            <a:off x="624130" y="1579807"/>
            <a:ext cx="10972784" cy="4640018"/>
          </a:xfrm>
          <a:prstGeom prst="rect">
            <a:avLst/>
          </a:prstGeo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8" name="标题 1"/>
          <p:cNvSpPr>
            <a:spLocks noGrp="1"/>
          </p:cNvSpPr>
          <p:nvPr>
            <p:ph type="title"/>
          </p:nvPr>
        </p:nvSpPr>
        <p:spPr>
          <a:xfrm>
            <a:off x="902856" y="332881"/>
            <a:ext cx="8438447" cy="647700"/>
          </a:xfrm>
          <a:prstGeom prst="rect">
            <a:avLst/>
          </a:prstGeom>
        </p:spPr>
        <p:txBody>
          <a:bodyPr>
            <a:noAutofit/>
          </a:bodyPr>
          <a:lstStyle>
            <a:lvl1pPr algn="l">
              <a:defRPr sz="2600" b="1" i="0">
                <a:solidFill>
                  <a:schemeClr val="bg1"/>
                </a:solidFill>
                <a:effectLst>
                  <a:outerShdw blurRad="38100" dist="38100" dir="2700000" algn="tl">
                    <a:srgbClr val="000000">
                      <a:alpha val="43137"/>
                    </a:srgbClr>
                  </a:outerShdw>
                </a:effectLst>
                <a:latin typeface="+mj-lt"/>
                <a:ea typeface="+mj-ea"/>
              </a:defRPr>
            </a:lvl1pPr>
          </a:lstStyle>
          <a:p>
            <a:r>
              <a:rPr lang="zh-CN" altLang="en-US" noProof="1" smtClean="0"/>
              <a:t>单击此处编辑母版标题样式</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wrap="square">
            <a:normAutofit/>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5"/>
            </p:custDataLst>
          </p:nvPr>
        </p:nvSpPr>
        <p:spPr/>
        <p:txBody>
          <a:bodyPr/>
          <a:lstStyle/>
          <a:p>
            <a:endParaRPr lang="zh-CN" altLang="en-US"/>
          </a:p>
        </p:txBody>
      </p:sp>
      <p:sp>
        <p:nvSpPr>
          <p:cNvPr id="9"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 name="任意多边形: 形状 2"/>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 name="任意多边形: 形状 13"/>
          <p:cNvSpPr/>
          <p:nvPr userDrawn="1">
            <p:custDataLst>
              <p:tags r:id="rId5"/>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cxnSp>
        <p:nvCxnSpPr>
          <p:cNvPr id="8" name="直接连接符 7"/>
          <p:cNvCxnSpPr/>
          <p:nvPr userDrawn="1">
            <p:custDataLst>
              <p:tags r:id="rId6"/>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7"/>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8"/>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p:custDataLst>
              <p:tags r:id="rId9"/>
            </p:custDataLst>
          </p:nvPr>
        </p:nvSpPr>
        <p:spPr>
          <a:xfrm>
            <a:off x="1155700" y="1337144"/>
            <a:ext cx="5956300" cy="2610390"/>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p>
            <a:endParaRPr lang="zh-CN" altLang="en-US"/>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85235" y="622301"/>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5700" y="4697766"/>
            <a:ext cx="2880000" cy="504000"/>
          </a:xfrm>
        </p:spPr>
        <p:txBody>
          <a:bodyPr wrap="square" anchor="ctr">
            <a:normAutofit/>
          </a:bodyPr>
          <a:lstStyle>
            <a:lvl1pPr marL="0" indent="0" algn="l">
              <a:lnSpc>
                <a:spcPct val="100000"/>
              </a:lnSpc>
              <a:buNone/>
              <a:defRPr sz="1800"/>
            </a:lvl1pPr>
          </a:lstStyle>
          <a:p>
            <a:pPr lvl="0"/>
            <a:r>
              <a:rPr lang="zh-CN" altLang="en-US" dirty="0"/>
              <a:t>署名</a:t>
            </a:r>
            <a:endParaRPr lang="zh-CN" altLang="en-US" dirty="0"/>
          </a:p>
        </p:txBody>
      </p:sp>
      <p:cxnSp>
        <p:nvCxnSpPr>
          <p:cNvPr id="17" name="直接连接符 16"/>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 name="任意多边形: 形状 19"/>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8" name="直接连接符 7"/>
          <p:cNvCxnSpPr/>
          <p:nvPr userDrawn="1">
            <p:custDataLst>
              <p:tags r:id="rId5"/>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6"/>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7"/>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2" name="任意多边形: 形状 11"/>
          <p:cNvSpPr/>
          <p:nvPr userDrawn="1">
            <p:custDataLst>
              <p:tags r:id="rId8"/>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 1"/>
          <p:cNvSpPr>
            <a:spLocks noGrp="1"/>
          </p:cNvSpPr>
          <p:nvPr>
            <p:ph type="ctrTitle"/>
            <p:custDataLst>
              <p:tags r:id="rId9"/>
            </p:custDataLst>
          </p:nvPr>
        </p:nvSpPr>
        <p:spPr>
          <a:xfrm>
            <a:off x="1143000" y="1291693"/>
            <a:ext cx="5408040" cy="2654681"/>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69081" y="594000"/>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8600" y="4696885"/>
            <a:ext cx="2880000" cy="504000"/>
          </a:xfrm>
        </p:spPr>
        <p:txBody>
          <a:bodyPr wrap="square" anchor="ctr">
            <a:normAutofit/>
          </a:bodyPr>
          <a:lstStyle>
            <a:lvl1pPr marL="0" indent="0" algn="l">
              <a:lnSpc>
                <a:spcPct val="100000"/>
              </a:lnSpc>
              <a:buNone/>
              <a:defRPr sz="1800">
                <a:solidFill>
                  <a:schemeClr val="tx1"/>
                </a:solidFill>
              </a:defRPr>
            </a:lvl1pPr>
          </a:lstStyle>
          <a:p>
            <a:pPr lvl="0"/>
            <a:r>
              <a:rPr lang="zh-CN" altLang="en-US" dirty="0"/>
              <a:t>署名</a:t>
            </a:r>
            <a:endParaRPr lang="zh-CN" altLang="en-US" dirty="0"/>
          </a:p>
        </p:txBody>
      </p:sp>
      <p:cxnSp>
        <p:nvCxnSpPr>
          <p:cNvPr id="19" name="直接连接符 18"/>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a:off x="0" y="0"/>
            <a:ext cx="5459657" cy="6858001"/>
          </a:xfrm>
          <a:custGeom>
            <a:avLst/>
            <a:gdLst>
              <a:gd name="connsiteX0" fmla="*/ 0 w 5459657"/>
              <a:gd name="connsiteY0" fmla="*/ 0 h 6858001"/>
              <a:gd name="connsiteX1" fmla="*/ 694817 w 5459657"/>
              <a:gd name="connsiteY1" fmla="*/ 0 h 6858001"/>
              <a:gd name="connsiteX2" fmla="*/ 2472691 w 5459657"/>
              <a:gd name="connsiteY2" fmla="*/ 0 h 6858001"/>
              <a:gd name="connsiteX3" fmla="*/ 3167508 w 5459657"/>
              <a:gd name="connsiteY3" fmla="*/ 0 h 6858001"/>
              <a:gd name="connsiteX4" fmla="*/ 5459657 w 5459657"/>
              <a:gd name="connsiteY4" fmla="*/ 6858001 h 6858001"/>
              <a:gd name="connsiteX5" fmla="*/ 5230068 w 5459657"/>
              <a:gd name="connsiteY5" fmla="*/ 6858001 h 6858001"/>
              <a:gd name="connsiteX6" fmla="*/ 4764840 w 5459657"/>
              <a:gd name="connsiteY6" fmla="*/ 6858001 h 6858001"/>
              <a:gd name="connsiteX7" fmla="*/ 4535251 w 5459657"/>
              <a:gd name="connsiteY7" fmla="*/ 6858001 h 6858001"/>
              <a:gd name="connsiteX8" fmla="*/ 1247185 w 5459657"/>
              <a:gd name="connsiteY8" fmla="*/ 6858001 h 6858001"/>
              <a:gd name="connsiteX9" fmla="*/ 694817 w 5459657"/>
              <a:gd name="connsiteY9" fmla="*/ 6858001 h 6858001"/>
              <a:gd name="connsiteX10" fmla="*/ 552368 w 5459657"/>
              <a:gd name="connsiteY10" fmla="*/ 6858001 h 6858001"/>
              <a:gd name="connsiteX11" fmla="*/ 0 w 5459657"/>
              <a:gd name="connsiteY11"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59657" h="6858001">
                <a:moveTo>
                  <a:pt x="0" y="0"/>
                </a:moveTo>
                <a:lnTo>
                  <a:pt x="694817" y="0"/>
                </a:lnTo>
                <a:lnTo>
                  <a:pt x="2472691" y="0"/>
                </a:lnTo>
                <a:lnTo>
                  <a:pt x="3167508" y="0"/>
                </a:lnTo>
                <a:lnTo>
                  <a:pt x="5459657" y="6858001"/>
                </a:lnTo>
                <a:lnTo>
                  <a:pt x="5230068" y="6858001"/>
                </a:lnTo>
                <a:lnTo>
                  <a:pt x="4764840" y="6858001"/>
                </a:lnTo>
                <a:lnTo>
                  <a:pt x="4535251" y="6858001"/>
                </a:lnTo>
                <a:lnTo>
                  <a:pt x="1247185" y="6858001"/>
                </a:lnTo>
                <a:lnTo>
                  <a:pt x="694817" y="6858001"/>
                </a:lnTo>
                <a:lnTo>
                  <a:pt x="552368" y="6858001"/>
                </a:lnTo>
                <a:lnTo>
                  <a:pt x="0" y="6858001"/>
                </a:lnTo>
                <a:close/>
              </a:path>
            </a:pathLst>
          </a:custGeom>
          <a:gradFill flip="none" rotWithShape="1">
            <a:gsLst>
              <a:gs pos="4500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pic>
        <p:nvPicPr>
          <p:cNvPr id="10" name="图片 9"/>
          <p:cNvPicPr>
            <a:picLocks noChangeAspect="1"/>
          </p:cNvPicPr>
          <p:nvPr userDrawn="1">
            <p:custDataLst>
              <p:tags r:id="rId4"/>
            </p:custDataLst>
          </p:nvPr>
        </p:nvPicPr>
        <p:blipFill rotWithShape="1">
          <a:blip r:embed="rId5" cstate="print"/>
          <a:srcRect/>
          <a:stretch>
            <a:fillRect/>
          </a:stretch>
        </p:blipFill>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p:spPr>
      </p:pic>
      <p:sp>
        <p:nvSpPr>
          <p:cNvPr id="22" name="任意多边形: 形状 21"/>
          <p:cNvSpPr/>
          <p:nvPr userDrawn="1">
            <p:custDataLst>
              <p:tags r:id="rId6"/>
            </p:custDataLst>
          </p:nvPr>
        </p:nvSpPr>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a:gradFill>
            <a:gsLst>
              <a:gs pos="0">
                <a:schemeClr val="accent1">
                  <a:alpha val="60000"/>
                </a:schemeClr>
              </a:gs>
              <a:gs pos="96330">
                <a:schemeClr val="accent1">
                  <a:lumMod val="75000"/>
                </a:schemeClr>
              </a:gs>
              <a:gs pos="51000">
                <a:schemeClr val="accent1">
                  <a:lumMod val="75000"/>
                  <a:alpha val="8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7"/>
            </p:custDataLst>
          </p:nvPr>
        </p:nvSpPr>
        <p:spPr>
          <a:xfrm>
            <a:off x="426963" y="4395769"/>
            <a:ext cx="2743200" cy="1081088"/>
          </a:xfrm>
        </p:spPr>
        <p:txBody>
          <a:bodyPr wrap="square" anchor="b">
            <a:normAutofit/>
          </a:bodyPr>
          <a:lstStyle>
            <a:lvl1pPr algn="ctr">
              <a:defRPr sz="5400">
                <a:solidFill>
                  <a:srgbClr val="FFFFFF"/>
                </a:solidFill>
              </a:defRPr>
            </a:lvl1pPr>
          </a:lstStyle>
          <a:p>
            <a:r>
              <a:rPr lang="zh-CN" altLang="en-US" dirty="0"/>
              <a:t>标题</a:t>
            </a:r>
            <a:endParaRPr lang="zh-CN" altLang="en-US" dirty="0"/>
          </a:p>
        </p:txBody>
      </p:sp>
      <p:sp>
        <p:nvSpPr>
          <p:cNvPr id="7" name="日期占位符 3"/>
          <p:cNvSpPr>
            <a:spLocks noGrp="1"/>
          </p:cNvSpPr>
          <p:nvPr>
            <p:ph type="dt" sz="half" idx="10"/>
            <p:custDataLst>
              <p:tags r:id="rId8"/>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9"/>
            </p:custDataLst>
          </p:nvPr>
        </p:nvSpPr>
        <p:spPr/>
        <p:txBody>
          <a:bodyPr/>
          <a:lstStyle/>
          <a:p>
            <a:endParaRPr lang="zh-CN" altLang="en-US"/>
          </a:p>
        </p:txBody>
      </p:sp>
      <p:sp>
        <p:nvSpPr>
          <p:cNvPr id="9" name="灯片编号占位符 5"/>
          <p:cNvSpPr>
            <a:spLocks noGrp="1"/>
          </p:cNvSpPr>
          <p:nvPr>
            <p:ph type="sldNum" sz="quarter" idx="12"/>
            <p:custDataLst>
              <p:tags r:id="rId10"/>
            </p:custDataLst>
          </p:nvPr>
        </p:nvSpPr>
        <p:spPr/>
        <p:txBody>
          <a:bodyPr wrap="square">
            <a:normAutofit/>
          </a:bodyPr>
          <a:lstStyle/>
          <a:p>
            <a:fld id="{BE5F26B5-172A-4DC2-B0B7-181CFC56B87C}" type="slidenum">
              <a:rPr lang="zh-CN" altLang="en-US" smtClean="0"/>
            </a:fld>
            <a:endParaRPr lang="zh-CN" altLang="en-US"/>
          </a:p>
        </p:txBody>
      </p:sp>
      <p:sp>
        <p:nvSpPr>
          <p:cNvPr id="28" name="任意多边形: 形状 27"/>
          <p:cNvSpPr/>
          <p:nvPr userDrawn="1">
            <p:custDataLst>
              <p:tags r:id="rId11"/>
            </p:custDataLst>
          </p:nvPr>
        </p:nvSpPr>
        <p:spPr>
          <a:xfrm flipV="1">
            <a:off x="10948378" y="0"/>
            <a:ext cx="1243623" cy="3720867"/>
          </a:xfrm>
          <a:custGeom>
            <a:avLst/>
            <a:gdLst>
              <a:gd name="connsiteX0" fmla="*/ 0 w 1243623"/>
              <a:gd name="connsiteY0" fmla="*/ 3720867 h 3720867"/>
              <a:gd name="connsiteX1" fmla="*/ 1243623 w 1243623"/>
              <a:gd name="connsiteY1" fmla="*/ 3720867 h 3720867"/>
              <a:gd name="connsiteX2" fmla="*/ 1243623 w 1243623"/>
              <a:gd name="connsiteY2" fmla="*/ 0 h 3720867"/>
            </a:gdLst>
            <a:ahLst/>
            <a:cxnLst>
              <a:cxn ang="0">
                <a:pos x="connsiteX0" y="connsiteY0"/>
              </a:cxn>
              <a:cxn ang="0">
                <a:pos x="connsiteX1" y="connsiteY1"/>
              </a:cxn>
              <a:cxn ang="0">
                <a:pos x="connsiteX2" y="connsiteY2"/>
              </a:cxn>
            </a:cxnLst>
            <a:rect l="l" t="t" r="r" b="b"/>
            <a:pathLst>
              <a:path w="1243623" h="3720867">
                <a:moveTo>
                  <a:pt x="0" y="3720867"/>
                </a:moveTo>
                <a:lnTo>
                  <a:pt x="1243623" y="3720867"/>
                </a:lnTo>
                <a:lnTo>
                  <a:pt x="1243623" y="0"/>
                </a:lnTo>
                <a:close/>
              </a:path>
            </a:pathLst>
          </a:custGeom>
          <a:gradFill flip="none" rotWithShape="1">
            <a:gsLst>
              <a:gs pos="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p:cNvSpPr/>
          <p:nvPr userDrawn="1">
            <p:custDataLst>
              <p:tags r:id="rId3"/>
            </p:custDataLst>
          </p:nvPr>
        </p:nvSpPr>
        <p:spPr>
          <a:xfrm>
            <a:off x="11271318" y="6021388"/>
            <a:ext cx="920683" cy="836612"/>
          </a:xfrm>
          <a:custGeom>
            <a:avLst/>
            <a:gdLst>
              <a:gd name="connsiteX0" fmla="*/ 279621 w 920683"/>
              <a:gd name="connsiteY0" fmla="*/ 0 h 836612"/>
              <a:gd name="connsiteX1" fmla="*/ 920683 w 920683"/>
              <a:gd name="connsiteY1" fmla="*/ 0 h 836612"/>
              <a:gd name="connsiteX2" fmla="*/ 920683 w 920683"/>
              <a:gd name="connsiteY2" fmla="*/ 836612 h 836612"/>
              <a:gd name="connsiteX3" fmla="*/ 0 w 920683"/>
              <a:gd name="connsiteY3" fmla="*/ 836612 h 836612"/>
            </a:gdLst>
            <a:ahLst/>
            <a:cxnLst>
              <a:cxn ang="0">
                <a:pos x="connsiteX0" y="connsiteY0"/>
              </a:cxn>
              <a:cxn ang="0">
                <a:pos x="connsiteX1" y="connsiteY1"/>
              </a:cxn>
              <a:cxn ang="0">
                <a:pos x="connsiteX2" y="connsiteY2"/>
              </a:cxn>
              <a:cxn ang="0">
                <a:pos x="connsiteX3" y="connsiteY3"/>
              </a:cxn>
            </a:cxnLst>
            <a:rect l="l" t="t" r="r" b="b"/>
            <a:pathLst>
              <a:path w="920683" h="836612">
                <a:moveTo>
                  <a:pt x="279621" y="0"/>
                </a:moveTo>
                <a:lnTo>
                  <a:pt x="920683" y="0"/>
                </a:lnTo>
                <a:lnTo>
                  <a:pt x="920683" y="836612"/>
                </a:lnTo>
                <a:lnTo>
                  <a:pt x="0" y="836612"/>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5" name="任意多边形: 形状 44"/>
          <p:cNvSpPr/>
          <p:nvPr userDrawn="1">
            <p:custDataLst>
              <p:tags r:id="rId4"/>
            </p:custDataLst>
          </p:nvPr>
        </p:nvSpPr>
        <p:spPr>
          <a:xfrm>
            <a:off x="0" y="0"/>
            <a:ext cx="5761787" cy="6858000"/>
          </a:xfrm>
          <a:custGeom>
            <a:avLst/>
            <a:gdLst>
              <a:gd name="connsiteX0" fmla="*/ 0 w 5761787"/>
              <a:gd name="connsiteY0" fmla="*/ 0 h 6858000"/>
              <a:gd name="connsiteX1" fmla="*/ 261715 w 5761787"/>
              <a:gd name="connsiteY1" fmla="*/ 0 h 6858000"/>
              <a:gd name="connsiteX2" fmla="*/ 400565 w 5761787"/>
              <a:gd name="connsiteY2" fmla="*/ 0 h 6858000"/>
              <a:gd name="connsiteX3" fmla="*/ 662280 w 5761787"/>
              <a:gd name="connsiteY3" fmla="*/ 0 h 6858000"/>
              <a:gd name="connsiteX4" fmla="*/ 1215940 w 5761787"/>
              <a:gd name="connsiteY4" fmla="*/ 0 h 6858000"/>
              <a:gd name="connsiteX5" fmla="*/ 1477655 w 5761787"/>
              <a:gd name="connsiteY5" fmla="*/ 0 h 6858000"/>
              <a:gd name="connsiteX6" fmla="*/ 3178939 w 5761787"/>
              <a:gd name="connsiteY6" fmla="*/ 0 h 6858000"/>
              <a:gd name="connsiteX7" fmla="*/ 3440654 w 5761787"/>
              <a:gd name="connsiteY7" fmla="*/ 0 h 6858000"/>
              <a:gd name="connsiteX8" fmla="*/ 3994315 w 5761787"/>
              <a:gd name="connsiteY8" fmla="*/ 0 h 6858000"/>
              <a:gd name="connsiteX9" fmla="*/ 4256030 w 5761787"/>
              <a:gd name="connsiteY9" fmla="*/ 0 h 6858000"/>
              <a:gd name="connsiteX10" fmla="*/ 4684697 w 5761787"/>
              <a:gd name="connsiteY10" fmla="*/ 0 h 6858000"/>
              <a:gd name="connsiteX11" fmla="*/ 4946412 w 5761787"/>
              <a:gd name="connsiteY11" fmla="*/ 0 h 6858000"/>
              <a:gd name="connsiteX12" fmla="*/ 5500072 w 5761787"/>
              <a:gd name="connsiteY12" fmla="*/ 0 h 6858000"/>
              <a:gd name="connsiteX13" fmla="*/ 5761787 w 5761787"/>
              <a:gd name="connsiteY13" fmla="*/ 0 h 6858000"/>
              <a:gd name="connsiteX14" fmla="*/ 3498647 w 5761787"/>
              <a:gd name="connsiteY14" fmla="*/ 6858000 h 6858000"/>
              <a:gd name="connsiteX15" fmla="*/ 3236932 w 5761787"/>
              <a:gd name="connsiteY15" fmla="*/ 6858000 h 6858000"/>
              <a:gd name="connsiteX16" fmla="*/ 261715 w 5761787"/>
              <a:gd name="connsiteY16" fmla="*/ 6858000 h 6858000"/>
              <a:gd name="connsiteX17" fmla="*/ 0 w 5761787"/>
              <a:gd name="connsiteY1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61787" h="6858000">
                <a:moveTo>
                  <a:pt x="0" y="0"/>
                </a:moveTo>
                <a:lnTo>
                  <a:pt x="261715" y="0"/>
                </a:lnTo>
                <a:lnTo>
                  <a:pt x="400565" y="0"/>
                </a:lnTo>
                <a:lnTo>
                  <a:pt x="662280" y="0"/>
                </a:lnTo>
                <a:lnTo>
                  <a:pt x="1215940" y="0"/>
                </a:lnTo>
                <a:lnTo>
                  <a:pt x="1477655" y="0"/>
                </a:lnTo>
                <a:lnTo>
                  <a:pt x="3178939" y="0"/>
                </a:lnTo>
                <a:lnTo>
                  <a:pt x="3440654" y="0"/>
                </a:lnTo>
                <a:lnTo>
                  <a:pt x="3994315" y="0"/>
                </a:lnTo>
                <a:lnTo>
                  <a:pt x="4256030" y="0"/>
                </a:lnTo>
                <a:lnTo>
                  <a:pt x="4684697" y="0"/>
                </a:lnTo>
                <a:lnTo>
                  <a:pt x="4946412" y="0"/>
                </a:lnTo>
                <a:lnTo>
                  <a:pt x="5500072" y="0"/>
                </a:lnTo>
                <a:lnTo>
                  <a:pt x="5761787" y="0"/>
                </a:lnTo>
                <a:lnTo>
                  <a:pt x="3498647" y="6858000"/>
                </a:lnTo>
                <a:lnTo>
                  <a:pt x="3236932" y="6858000"/>
                </a:lnTo>
                <a:lnTo>
                  <a:pt x="261715" y="6858000"/>
                </a:lnTo>
                <a:lnTo>
                  <a:pt x="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5" name="任意多边形: 形状 24"/>
          <p:cNvSpPr/>
          <p:nvPr userDrawn="1">
            <p:custDataLst>
              <p:tags r:id="rId5"/>
            </p:custDataLst>
          </p:nvPr>
        </p:nvSpPr>
        <p:spPr>
          <a:xfrm>
            <a:off x="345952" y="0"/>
            <a:ext cx="4533900" cy="4616102"/>
          </a:xfrm>
          <a:custGeom>
            <a:avLst/>
            <a:gdLst>
              <a:gd name="connsiteX0" fmla="*/ 0 w 4895535"/>
              <a:gd name="connsiteY0" fmla="*/ 0 h 4984294"/>
              <a:gd name="connsiteX1" fmla="*/ 4895535 w 4895535"/>
              <a:gd name="connsiteY1" fmla="*/ 0 h 4984294"/>
              <a:gd name="connsiteX2" fmla="*/ 3229634 w 4895535"/>
              <a:gd name="connsiteY2" fmla="*/ 4984294 h 4984294"/>
              <a:gd name="connsiteX3" fmla="*/ 0 w 4895535"/>
              <a:gd name="connsiteY3" fmla="*/ 4984294 h 4984294"/>
            </a:gdLst>
            <a:ahLst/>
            <a:cxnLst>
              <a:cxn ang="0">
                <a:pos x="connsiteX0" y="connsiteY0"/>
              </a:cxn>
              <a:cxn ang="0">
                <a:pos x="connsiteX1" y="connsiteY1"/>
              </a:cxn>
              <a:cxn ang="0">
                <a:pos x="connsiteX2" y="connsiteY2"/>
              </a:cxn>
              <a:cxn ang="0">
                <a:pos x="connsiteX3" y="connsiteY3"/>
              </a:cxn>
            </a:cxnLst>
            <a:rect l="l" t="t" r="r" b="b"/>
            <a:pathLst>
              <a:path w="4895535" h="4984294">
                <a:moveTo>
                  <a:pt x="0" y="0"/>
                </a:moveTo>
                <a:lnTo>
                  <a:pt x="4895535" y="0"/>
                </a:lnTo>
                <a:lnTo>
                  <a:pt x="3229634" y="4984294"/>
                </a:lnTo>
                <a:lnTo>
                  <a:pt x="0" y="4984294"/>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任意多边形: 形状 42"/>
          <p:cNvSpPr/>
          <p:nvPr userDrawn="1">
            <p:custDataLst>
              <p:tags r:id="rId6"/>
            </p:custDataLst>
          </p:nvPr>
        </p:nvSpPr>
        <p:spPr>
          <a:xfrm>
            <a:off x="0" y="0"/>
            <a:ext cx="4037888" cy="6021387"/>
          </a:xfrm>
          <a:custGeom>
            <a:avLst/>
            <a:gdLst>
              <a:gd name="connsiteX0" fmla="*/ 0 w 4037888"/>
              <a:gd name="connsiteY0" fmla="*/ 0 h 6021387"/>
              <a:gd name="connsiteX1" fmla="*/ 250702 w 4037888"/>
              <a:gd name="connsiteY1" fmla="*/ 0 h 6021387"/>
              <a:gd name="connsiteX2" fmla="*/ 3662873 w 4037888"/>
              <a:gd name="connsiteY2" fmla="*/ 0 h 6021387"/>
              <a:gd name="connsiteX3" fmla="*/ 3787186 w 4037888"/>
              <a:gd name="connsiteY3" fmla="*/ 0 h 6021387"/>
              <a:gd name="connsiteX4" fmla="*/ 3913575 w 4037888"/>
              <a:gd name="connsiteY4" fmla="*/ 0 h 6021387"/>
              <a:gd name="connsiteX5" fmla="*/ 4037888 w 4037888"/>
              <a:gd name="connsiteY5" fmla="*/ 0 h 6021387"/>
              <a:gd name="connsiteX6" fmla="*/ 2025360 w 4037888"/>
              <a:gd name="connsiteY6" fmla="*/ 6021387 h 6021387"/>
              <a:gd name="connsiteX7" fmla="*/ 1901046 w 4037888"/>
              <a:gd name="connsiteY7" fmla="*/ 6021387 h 6021387"/>
              <a:gd name="connsiteX8" fmla="*/ 1774658 w 4037888"/>
              <a:gd name="connsiteY8" fmla="*/ 6021387 h 6021387"/>
              <a:gd name="connsiteX9" fmla="*/ 1650344 w 4037888"/>
              <a:gd name="connsiteY9" fmla="*/ 6021387 h 6021387"/>
              <a:gd name="connsiteX10" fmla="*/ 250702 w 4037888"/>
              <a:gd name="connsiteY10" fmla="*/ 6021387 h 6021387"/>
              <a:gd name="connsiteX11" fmla="*/ 0 w 4037888"/>
              <a:gd name="connsiteY11" fmla="*/ 6021387 h 6021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37888" h="6021387">
                <a:moveTo>
                  <a:pt x="0" y="0"/>
                </a:moveTo>
                <a:lnTo>
                  <a:pt x="250702" y="0"/>
                </a:lnTo>
                <a:lnTo>
                  <a:pt x="3662873" y="0"/>
                </a:lnTo>
                <a:lnTo>
                  <a:pt x="3787186" y="0"/>
                </a:lnTo>
                <a:lnTo>
                  <a:pt x="3913575" y="0"/>
                </a:lnTo>
                <a:lnTo>
                  <a:pt x="4037888" y="0"/>
                </a:lnTo>
                <a:lnTo>
                  <a:pt x="2025360" y="6021387"/>
                </a:lnTo>
                <a:lnTo>
                  <a:pt x="1901046" y="6021387"/>
                </a:lnTo>
                <a:lnTo>
                  <a:pt x="1774658" y="6021387"/>
                </a:lnTo>
                <a:lnTo>
                  <a:pt x="1650344" y="6021387"/>
                </a:lnTo>
                <a:lnTo>
                  <a:pt x="250702" y="6021387"/>
                </a:lnTo>
                <a:lnTo>
                  <a:pt x="0" y="6021387"/>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14" name="直接连接符 13"/>
          <p:cNvCxnSpPr/>
          <p:nvPr userDrawn="1">
            <p:custDataLst>
              <p:tags r:id="rId7"/>
            </p:custDataLst>
          </p:nvPr>
        </p:nvCxnSpPr>
        <p:spPr>
          <a:xfrm flipH="1">
            <a:off x="5743575"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custDataLst>
              <p:tags r:id="rId8"/>
            </p:custDataLst>
          </p:nvPr>
        </p:nvSpPr>
        <p:spPr>
          <a:xfrm>
            <a:off x="5372487" y="3182974"/>
            <a:ext cx="5135401" cy="2023199"/>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9"/>
            </p:custDataLst>
          </p:nvPr>
        </p:nvSpPr>
        <p:spPr>
          <a:xfrm>
            <a:off x="5370088" y="1293867"/>
            <a:ext cx="5135401" cy="1649490"/>
          </a:xfrm>
        </p:spPr>
        <p:txBody>
          <a:bodyPr wrap="none" anchor="b" anchorCtr="0">
            <a:normAutofit/>
          </a:bodyPr>
          <a:lstStyle>
            <a:lvl1pPr marL="0" indent="0" algn="r">
              <a:buNone/>
              <a:defRPr sz="8000" b="1">
                <a:solidFill>
                  <a:schemeClr val="accent1"/>
                </a:solidFill>
              </a:defRPr>
            </a:lvl1pPr>
          </a:lstStyle>
          <a:p>
            <a:pPr lvl="0"/>
            <a:r>
              <a:rPr lang="zh-CN" altLang="en-US" dirty="0"/>
              <a:t>节编号</a:t>
            </a:r>
            <a:endParaRPr lang="zh-CN" altLang="en-US" dirty="0"/>
          </a:p>
        </p:txBody>
      </p:sp>
      <p:sp>
        <p:nvSpPr>
          <p:cNvPr id="4" name="日期占位符 4"/>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1"/>
            </p:custDataLst>
          </p:nvPr>
        </p:nvSpPr>
        <p:spPr/>
        <p:txBody>
          <a:bodyPr/>
          <a:lstStyle/>
          <a:p>
            <a:endParaRPr lang="zh-CN" altLang="en-US"/>
          </a:p>
        </p:txBody>
      </p:sp>
      <p:sp>
        <p:nvSpPr>
          <p:cNvPr id="6" name="灯片编号占位符 6"/>
          <p:cNvSpPr>
            <a:spLocks noGrp="1"/>
          </p:cNvSpPr>
          <p:nvPr>
            <p:ph type="sldNum" sz="quarter" idx="12"/>
            <p:custDataLst>
              <p:tags r:id="rId12"/>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4" name="内容占位符 3"/>
          <p:cNvSpPr>
            <a:spLocks noGrp="1"/>
          </p:cNvSpPr>
          <p:nvPr>
            <p:ph sz="half" idx="2"/>
            <p:custDataLst>
              <p:tags r:id="rId4"/>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hasCustomPrompt="1"/>
            <p:custDataLst>
              <p:tags r:id="rId5"/>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6" name="内容占位符 5"/>
          <p:cNvSpPr>
            <a:spLocks noGrp="1"/>
          </p:cNvSpPr>
          <p:nvPr>
            <p:ph sz="quarter" idx="4"/>
            <p:custDataLst>
              <p:tags r:id="rId6"/>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0.xml"/><Relationship Id="rId8" Type="http://schemas.openxmlformats.org/officeDocument/2006/relationships/slideLayout" Target="../slideLayouts/slideLayout9.xml"/><Relationship Id="rId7" Type="http://schemas.openxmlformats.org/officeDocument/2006/relationships/slideLayout" Target="../slideLayouts/slideLayout8.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3" Type="http://schemas.openxmlformats.org/officeDocument/2006/relationships/slideLayout" Target="../slideLayouts/slideLayout4.xml"/><Relationship Id="rId21" Type="http://schemas.openxmlformats.org/officeDocument/2006/relationships/theme" Target="../theme/theme2.xml"/><Relationship Id="rId20" Type="http://schemas.openxmlformats.org/officeDocument/2006/relationships/tags" Target="../tags/tag92.xml"/><Relationship Id="rId2" Type="http://schemas.openxmlformats.org/officeDocument/2006/relationships/slideLayout" Target="../slideLayouts/slideLayout3.xml"/><Relationship Id="rId19" Type="http://schemas.openxmlformats.org/officeDocument/2006/relationships/tags" Target="../tags/tag9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16" y="274638"/>
            <a:ext cx="10973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828" y="6356351"/>
            <a:ext cx="284487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58000"/>
          </a:xfrm>
          <a:prstGeom prst="rect">
            <a:avLst/>
          </a:prstGeom>
          <a:gradFill flip="none" rotWithShape="1">
            <a:gsLst>
              <a:gs pos="0">
                <a:schemeClr val="bg1"/>
              </a:gs>
              <a:gs pos="79000">
                <a:schemeClr val="bg2"/>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userDrawn="1">
            <p:custDataLst>
              <p:tags r:id="rId13"/>
            </p:custDataLst>
          </p:nvPr>
        </p:nvSpPr>
        <p:spPr>
          <a:xfrm flipV="1">
            <a:off x="4904486"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占位符 1"/>
          <p:cNvSpPr>
            <a:spLocks noGrp="1"/>
          </p:cNvSpPr>
          <p:nvPr>
            <p:ph type="title"/>
            <p:custDataLst>
              <p:tags r:id="rId14"/>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5"/>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3" name="任意多边形: 形状 12"/>
          <p:cNvSpPr/>
          <p:nvPr userDrawn="1">
            <p:custDataLst>
              <p:tags r:id="rId19"/>
            </p:custDataLst>
          </p:nvPr>
        </p:nvSpPr>
        <p:spPr>
          <a:xfrm flipV="1">
            <a:off x="6490843"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KSO_TEMPLATE" hidden="1"/>
          <p:cNvSpPr/>
          <p:nvPr userDrawn="1">
            <p:custDataLst>
              <p:tags r:id="rId2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100000"/>
        </a:lnSpc>
        <a:spcBef>
          <a:spcPct val="0"/>
        </a:spcBef>
        <a:buNone/>
        <a:defRPr sz="3200" b="0"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93.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35.xml"/><Relationship Id="rId3" Type="http://schemas.openxmlformats.org/officeDocument/2006/relationships/image" Target="../media/image6.png"/><Relationship Id="rId2" Type="http://schemas.openxmlformats.org/officeDocument/2006/relationships/tags" Target="../tags/tag134.xml"/><Relationship Id="rId1" Type="http://schemas.openxmlformats.org/officeDocument/2006/relationships/tags" Target="../tags/tag133.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tags" Target="../tags/tag136.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tags" Target="../tags/tag139.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tags" Target="../tags/tag145.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50.xml"/><Relationship Id="rId2" Type="http://schemas.openxmlformats.org/officeDocument/2006/relationships/tags" Target="../tags/tag149.xml"/><Relationship Id="rId1" Type="http://schemas.openxmlformats.org/officeDocument/2006/relationships/tags" Target="../tags/tag148.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tags" Target="../tags/tag151.xml"/></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56.xml"/><Relationship Id="rId3" Type="http://schemas.openxmlformats.org/officeDocument/2006/relationships/image" Target="../media/image6.png"/><Relationship Id="rId2" Type="http://schemas.openxmlformats.org/officeDocument/2006/relationships/tags" Target="../tags/tag155.xml"/><Relationship Id="rId1" Type="http://schemas.openxmlformats.org/officeDocument/2006/relationships/tags" Target="../tags/tag154.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tags" Target="../tags/tag157.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tags" Target="../tags/tag160.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https://kns.cnki.net/kcms2/article/abstract?v=QdSmbJTBmqxFHyISQeH94Mb3JJZ6gBh5kYPLwiGTNg7v8HhfyEhh5oAx4nRGrzaVdxZefB-QR_KgMNv0xOQZSE8E53xBe0DoLP5KusRSKQJ2tG5sGb2384A0TbauvYDWw7XuIGzw1pn6zQ7z96Uia4AcvKeEKBHTY-gkWLCosp0M9jXz9wcpOw==&amp;uniplatform=NZKPT&amp;languag" TargetMode="Externa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hyperlink" Target="https://mp.weixin.qq.com/s/jgCWicmZ32o4yM9bl_WgNg" TargetMode="External"/><Relationship Id="rId1" Type="http://schemas.openxmlformats.org/officeDocument/2006/relationships/hyperlink" Target="https://news.qq.com/rain/a/20240617A02ZRI00" TargetMode="External"/></Relationships>
</file>

<file path=ppt/slides/_rels/slide27.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166.xml"/><Relationship Id="rId5" Type="http://schemas.openxmlformats.org/officeDocument/2006/relationships/tags" Target="../tags/tag165.xml"/><Relationship Id="rId4" Type="http://schemas.openxmlformats.org/officeDocument/2006/relationships/tags" Target="../tags/tag164.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163.xml"/></Relationships>
</file>

<file path=ppt/slides/_rels/slide3.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6" Type="http://schemas.openxmlformats.org/officeDocument/2006/relationships/slideLayout" Target="../slideLayouts/slideLayout4.xml"/><Relationship Id="rId15" Type="http://schemas.openxmlformats.org/officeDocument/2006/relationships/tags" Target="../tags/tag114.xml"/><Relationship Id="rId14" Type="http://schemas.openxmlformats.org/officeDocument/2006/relationships/tags" Target="../tags/tag113.xml"/><Relationship Id="rId13" Type="http://schemas.openxmlformats.org/officeDocument/2006/relationships/tags" Target="../tags/tag112.xml"/><Relationship Id="rId12" Type="http://schemas.openxmlformats.org/officeDocument/2006/relationships/tags" Target="../tags/tag11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tags" Target="../tags/tag100.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17.xml"/><Relationship Id="rId3" Type="http://schemas.openxmlformats.org/officeDocument/2006/relationships/image" Target="../media/image6.png"/><Relationship Id="rId2" Type="http://schemas.openxmlformats.org/officeDocument/2006/relationships/tags" Target="../tags/tag116.xml"/><Relationship Id="rId1" Type="http://schemas.openxmlformats.org/officeDocument/2006/relationships/tags" Target="../tags/tag115.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tags" Target="../tags/tag118.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3.xml"/><Relationship Id="rId2" Type="http://schemas.openxmlformats.org/officeDocument/2006/relationships/tags" Target="../tags/tag122.xml"/><Relationship Id="rId1" Type="http://schemas.openxmlformats.org/officeDocument/2006/relationships/tags" Target="../tags/tag121.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tags" Target="../tags/tag124.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29.xml"/><Relationship Id="rId3" Type="http://schemas.openxmlformats.org/officeDocument/2006/relationships/image" Target="../media/image6.png"/><Relationship Id="rId2" Type="http://schemas.openxmlformats.org/officeDocument/2006/relationships/tags" Target="../tags/tag128.xml"/><Relationship Id="rId1" Type="http://schemas.openxmlformats.org/officeDocument/2006/relationships/tags" Target="../tags/tag127.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一、可靠性</a:t>
            </a:r>
            <a:endParaRPr lang="zh-CN" altLang="zh-CN" sz="2400" b="1" dirty="0">
              <a:solidFill>
                <a:schemeClr val="tx1"/>
              </a:solidFill>
            </a:endParaRPr>
          </a:p>
          <a:p>
            <a:r>
              <a:rPr lang="zh-CN" altLang="zh-CN" dirty="0">
                <a:solidFill>
                  <a:schemeClr val="tx1"/>
                </a:solidFill>
              </a:rPr>
              <a:t>我国《企业会计准则——基本准则》规定</a:t>
            </a:r>
            <a:r>
              <a:rPr lang="en-US" altLang="zh-CN" dirty="0">
                <a:solidFill>
                  <a:schemeClr val="tx1"/>
                </a:solidFill>
              </a:rPr>
              <a:t>:</a:t>
            </a:r>
            <a:r>
              <a:rPr lang="zh-CN" altLang="zh-CN" dirty="0">
                <a:solidFill>
                  <a:schemeClr val="tx1"/>
                </a:solidFill>
              </a:rPr>
              <a:t>“企业应当以实际发生的交易或者事项为依据进行会计确认、计量和报告</a:t>
            </a:r>
            <a:r>
              <a:rPr lang="en-US" altLang="zh-CN" dirty="0">
                <a:solidFill>
                  <a:schemeClr val="tx1"/>
                </a:solidFill>
              </a:rPr>
              <a:t>,</a:t>
            </a:r>
            <a:r>
              <a:rPr lang="zh-CN" altLang="zh-CN" dirty="0">
                <a:solidFill>
                  <a:schemeClr val="tx1"/>
                </a:solidFill>
              </a:rPr>
              <a:t>如实反映符合确认和计量要求的各项会计要素及其他相关信息</a:t>
            </a:r>
            <a:r>
              <a:rPr lang="en-US" altLang="zh-CN" dirty="0">
                <a:solidFill>
                  <a:schemeClr val="tx1"/>
                </a:solidFill>
              </a:rPr>
              <a:t>,</a:t>
            </a:r>
            <a:r>
              <a:rPr lang="zh-CN" altLang="zh-CN" dirty="0">
                <a:solidFill>
                  <a:schemeClr val="tx1"/>
                </a:solidFill>
              </a:rPr>
              <a:t>保证会计信息真实可靠、内容完整。</a:t>
            </a:r>
            <a:r>
              <a:rPr lang="zh-CN" altLang="zh-CN" dirty="0" smtClean="0">
                <a:solidFill>
                  <a:schemeClr val="tx1"/>
                </a:solidFill>
              </a:rPr>
              <a:t>”会计</a:t>
            </a:r>
            <a:r>
              <a:rPr lang="zh-CN" altLang="zh-CN" dirty="0">
                <a:solidFill>
                  <a:schemeClr val="tx1"/>
                </a:solidFill>
              </a:rPr>
              <a:t>信息的可靠性必须以真实性、可验证性、中立性为前提</a:t>
            </a:r>
            <a:r>
              <a:rPr lang="zh-CN" altLang="zh-CN" dirty="0" smtClean="0">
                <a:solidFill>
                  <a:schemeClr val="tx1"/>
                </a:solidFill>
              </a:rPr>
              <a:t>。</a:t>
            </a:r>
            <a:endParaRPr lang="zh-CN" altLang="zh-CN" dirty="0" smtClean="0">
              <a:solidFill>
                <a:schemeClr val="tx1"/>
              </a:solidFill>
            </a:endParaRPr>
          </a:p>
        </p:txBody>
      </p:sp>
      <p:sp>
        <p:nvSpPr>
          <p:cNvPr id="13" name="标题 12"/>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会计信息质量要求</a:t>
            </a:r>
            <a:endParaRPr lang="zh-CN" altLang="en-US" dirty="0">
              <a:sym typeface="+mn-ea"/>
            </a:endParaRPr>
          </a:p>
        </p:txBody>
      </p:sp>
      <p:pic>
        <p:nvPicPr>
          <p:cNvPr id="2" name="图片 1"/>
          <p:cNvPicPr>
            <a:picLocks noChangeAspect="1"/>
          </p:cNvPicPr>
          <p:nvPr/>
        </p:nvPicPr>
        <p:blipFill>
          <a:blip r:embed="rId3"/>
          <a:stretch>
            <a:fillRect/>
          </a:stretch>
        </p:blipFill>
        <p:spPr>
          <a:xfrm>
            <a:off x="10058400" y="414337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二、相关性</a:t>
            </a:r>
            <a:endParaRPr lang="zh-CN" altLang="zh-CN" sz="2400" b="1" dirty="0">
              <a:solidFill>
                <a:schemeClr val="tx1"/>
              </a:solidFill>
            </a:endParaRPr>
          </a:p>
          <a:p>
            <a:r>
              <a:rPr lang="zh-CN" altLang="zh-CN" dirty="0">
                <a:solidFill>
                  <a:schemeClr val="tx1"/>
                </a:solidFill>
              </a:rPr>
              <a:t>我国《企业会计准则——基本准则》规定</a:t>
            </a:r>
            <a:r>
              <a:rPr lang="en-US" altLang="zh-CN" dirty="0">
                <a:solidFill>
                  <a:schemeClr val="tx1"/>
                </a:solidFill>
              </a:rPr>
              <a:t>:</a:t>
            </a:r>
            <a:r>
              <a:rPr lang="zh-CN" altLang="zh-CN" dirty="0">
                <a:solidFill>
                  <a:schemeClr val="tx1"/>
                </a:solidFill>
              </a:rPr>
              <a:t>“企业提供的会计信息应当与财务会计报告使用者的决策相关</a:t>
            </a:r>
            <a:r>
              <a:rPr lang="en-US" altLang="zh-CN" dirty="0">
                <a:solidFill>
                  <a:schemeClr val="tx1"/>
                </a:solidFill>
              </a:rPr>
              <a:t>,</a:t>
            </a:r>
            <a:r>
              <a:rPr lang="zh-CN" altLang="zh-CN" dirty="0">
                <a:solidFill>
                  <a:schemeClr val="tx1"/>
                </a:solidFill>
              </a:rPr>
              <a:t>有助于财务会计报告使用者对企业过去、现在或者未来的情况作出评价或者预测”“企业对于已经发生的交易或者事项</a:t>
            </a:r>
            <a:r>
              <a:rPr lang="en-US" altLang="zh-CN" dirty="0">
                <a:solidFill>
                  <a:schemeClr val="tx1"/>
                </a:solidFill>
              </a:rPr>
              <a:t>,</a:t>
            </a:r>
            <a:r>
              <a:rPr lang="zh-CN" altLang="zh-CN" dirty="0">
                <a:solidFill>
                  <a:schemeClr val="tx1"/>
                </a:solidFill>
              </a:rPr>
              <a:t>应当及时进行计量和报告”</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会计</a:t>
            </a:r>
            <a:r>
              <a:rPr lang="zh-CN" altLang="zh-CN" dirty="0">
                <a:solidFill>
                  <a:schemeClr val="tx1"/>
                </a:solidFill>
              </a:rPr>
              <a:t>信息的相关性包括具有预测价值、反馈价值和及时性等。</a:t>
            </a:r>
            <a:endParaRPr lang="zh-CN" altLang="zh-CN" dirty="0">
              <a:solidFill>
                <a:schemeClr val="tx1"/>
              </a:solidFill>
            </a:endParaRPr>
          </a:p>
          <a:p>
            <a:r>
              <a:rPr lang="zh-CN" altLang="zh-CN" dirty="0">
                <a:solidFill>
                  <a:schemeClr val="tx1"/>
                </a:solidFill>
              </a:rPr>
              <a:t>会计信息的相关性是指企业所提供的会计信息与使用者的决策有关</a:t>
            </a:r>
            <a:r>
              <a:rPr lang="en-US" altLang="zh-CN" dirty="0">
                <a:solidFill>
                  <a:schemeClr val="tx1"/>
                </a:solidFill>
              </a:rPr>
              <a:t>,</a:t>
            </a:r>
            <a:r>
              <a:rPr lang="zh-CN" altLang="zh-CN" dirty="0">
                <a:solidFill>
                  <a:schemeClr val="tx1"/>
                </a:solidFill>
              </a:rPr>
              <a:t>可以增进使用者的预测和决策能力</a:t>
            </a:r>
            <a:r>
              <a:rPr lang="en-US" altLang="zh-CN" dirty="0">
                <a:solidFill>
                  <a:schemeClr val="tx1"/>
                </a:solidFill>
              </a:rPr>
              <a:t>,</a:t>
            </a:r>
            <a:r>
              <a:rPr lang="zh-CN" altLang="zh-CN" dirty="0">
                <a:solidFill>
                  <a:schemeClr val="tx1"/>
                </a:solidFill>
              </a:rPr>
              <a:t>从而影响其投资或其他经济行为。</a:t>
            </a:r>
            <a:endParaRPr lang="zh-CN" altLang="zh-CN" dirty="0">
              <a:solidFill>
                <a:schemeClr val="tx1"/>
              </a:solidFill>
            </a:endParaRPr>
          </a:p>
          <a:p>
            <a:endParaRPr lang="zh-CN" altLang="zh-CN" dirty="0">
              <a:solidFill>
                <a:schemeClr val="tx1"/>
              </a:solidFill>
            </a:endParaRPr>
          </a:p>
        </p:txBody>
      </p:sp>
      <p:sp>
        <p:nvSpPr>
          <p:cNvPr id="13" name="标题 12"/>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会计信息质量要求</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三、可理解性</a:t>
            </a:r>
            <a:endParaRPr lang="zh-CN" altLang="zh-CN" sz="2400" b="1" dirty="0">
              <a:solidFill>
                <a:schemeClr val="tx1"/>
              </a:solidFill>
            </a:endParaRPr>
          </a:p>
          <a:p>
            <a:r>
              <a:rPr lang="zh-CN" altLang="zh-CN" dirty="0">
                <a:solidFill>
                  <a:schemeClr val="tx1"/>
                </a:solidFill>
              </a:rPr>
              <a:t>我国《企业会计准则——基本准则》规定</a:t>
            </a:r>
            <a:r>
              <a:rPr lang="en-US" altLang="zh-CN" dirty="0">
                <a:solidFill>
                  <a:schemeClr val="tx1"/>
                </a:solidFill>
              </a:rPr>
              <a:t>:</a:t>
            </a:r>
            <a:r>
              <a:rPr lang="zh-CN" altLang="zh-CN" dirty="0">
                <a:solidFill>
                  <a:schemeClr val="tx1"/>
                </a:solidFill>
              </a:rPr>
              <a:t>“企业提供的会计信息应当清晰明了</a:t>
            </a:r>
            <a:r>
              <a:rPr lang="en-US" altLang="zh-CN" dirty="0">
                <a:solidFill>
                  <a:schemeClr val="tx1"/>
                </a:solidFill>
              </a:rPr>
              <a:t>,</a:t>
            </a:r>
            <a:r>
              <a:rPr lang="zh-CN" altLang="zh-CN" dirty="0">
                <a:solidFill>
                  <a:schemeClr val="tx1"/>
                </a:solidFill>
              </a:rPr>
              <a:t>便于财务会计报告使用者理解和利用。”</a:t>
            </a:r>
            <a:endParaRPr lang="zh-CN" altLang="zh-CN" dirty="0">
              <a:solidFill>
                <a:schemeClr val="tx1"/>
              </a:solidFill>
            </a:endParaRPr>
          </a:p>
          <a:p>
            <a:r>
              <a:rPr lang="zh-CN" altLang="zh-CN" dirty="0">
                <a:solidFill>
                  <a:schemeClr val="tx1"/>
                </a:solidFill>
              </a:rPr>
              <a:t>可理解性是联系会计信息与使用者的桥梁</a:t>
            </a:r>
            <a:r>
              <a:rPr lang="en-US" altLang="zh-CN" dirty="0">
                <a:solidFill>
                  <a:schemeClr val="tx1"/>
                </a:solidFill>
              </a:rPr>
              <a:t>,</a:t>
            </a:r>
            <a:r>
              <a:rPr lang="zh-CN" altLang="zh-CN" dirty="0">
                <a:solidFill>
                  <a:schemeClr val="tx1"/>
                </a:solidFill>
              </a:rPr>
              <a:t>有用的信息必须能被使用者所理解</a:t>
            </a:r>
            <a:r>
              <a:rPr lang="en-US" altLang="zh-CN" dirty="0">
                <a:solidFill>
                  <a:schemeClr val="tx1"/>
                </a:solidFill>
              </a:rPr>
              <a:t>,</a:t>
            </a:r>
            <a:r>
              <a:rPr lang="zh-CN" altLang="zh-CN" dirty="0">
                <a:solidFill>
                  <a:schemeClr val="tx1"/>
                </a:solidFill>
              </a:rPr>
              <a:t>否则再相关、可靠的信息也徒然无用</a:t>
            </a:r>
            <a:r>
              <a:rPr lang="en-US" altLang="zh-CN" dirty="0">
                <a:solidFill>
                  <a:schemeClr val="tx1"/>
                </a:solidFill>
              </a:rPr>
              <a:t>,</a:t>
            </a:r>
            <a:r>
              <a:rPr lang="zh-CN" altLang="zh-CN" dirty="0">
                <a:solidFill>
                  <a:schemeClr val="tx1"/>
                </a:solidFill>
              </a:rPr>
              <a:t>因而可理解性构成了会计信息的质量要求。</a:t>
            </a:r>
            <a:endParaRPr lang="zh-CN" altLang="zh-CN" dirty="0">
              <a:solidFill>
                <a:schemeClr val="tx1"/>
              </a:solidFill>
            </a:endParaRPr>
          </a:p>
          <a:p>
            <a:r>
              <a:rPr lang="zh-CN" altLang="zh-CN" dirty="0">
                <a:solidFill>
                  <a:schemeClr val="tx1"/>
                </a:solidFill>
              </a:rPr>
              <a:t>对会计信息提供者来说</a:t>
            </a:r>
            <a:r>
              <a:rPr lang="en-US" altLang="zh-CN" dirty="0">
                <a:solidFill>
                  <a:schemeClr val="tx1"/>
                </a:solidFill>
              </a:rPr>
              <a:t>,</a:t>
            </a:r>
            <a:r>
              <a:rPr lang="zh-CN" altLang="zh-CN" dirty="0">
                <a:solidFill>
                  <a:schemeClr val="tx1"/>
                </a:solidFill>
              </a:rPr>
              <a:t>应该尽可能地使会计信息被人们理解。然而</a:t>
            </a:r>
            <a:r>
              <a:rPr lang="en-US" altLang="zh-CN" dirty="0">
                <a:solidFill>
                  <a:schemeClr val="tx1"/>
                </a:solidFill>
              </a:rPr>
              <a:t>,</a:t>
            </a:r>
            <a:r>
              <a:rPr lang="zh-CN" altLang="zh-CN" dirty="0">
                <a:solidFill>
                  <a:schemeClr val="tx1"/>
                </a:solidFill>
              </a:rPr>
              <a:t>对使用者来说</a:t>
            </a:r>
            <a:r>
              <a:rPr lang="en-US" altLang="zh-CN" dirty="0">
                <a:solidFill>
                  <a:schemeClr val="tx1"/>
                </a:solidFill>
              </a:rPr>
              <a:t>,</a:t>
            </a:r>
            <a:r>
              <a:rPr lang="zh-CN" altLang="zh-CN" dirty="0">
                <a:solidFill>
                  <a:schemeClr val="tx1"/>
                </a:solidFill>
              </a:rPr>
              <a:t>也应对企业经营活动有合理的理解力</a:t>
            </a:r>
            <a:r>
              <a:rPr lang="en-US" altLang="zh-CN" dirty="0">
                <a:solidFill>
                  <a:schemeClr val="tx1"/>
                </a:solidFill>
              </a:rPr>
              <a:t>,</a:t>
            </a:r>
            <a:r>
              <a:rPr lang="zh-CN" altLang="zh-CN" dirty="0">
                <a:solidFill>
                  <a:schemeClr val="tx1"/>
                </a:solidFill>
              </a:rPr>
              <a:t>并能用心研读会计信息</a:t>
            </a:r>
            <a:r>
              <a:rPr lang="en-US" altLang="zh-CN" dirty="0">
                <a:solidFill>
                  <a:schemeClr val="tx1"/>
                </a:solidFill>
              </a:rPr>
              <a:t>,</a:t>
            </a:r>
            <a:r>
              <a:rPr lang="zh-CN" altLang="zh-CN" dirty="0">
                <a:solidFill>
                  <a:schemeClr val="tx1"/>
                </a:solidFill>
              </a:rPr>
              <a:t>只有这样才能使财务报告提供的信息具有决策有用性。</a:t>
            </a:r>
            <a:endParaRPr lang="zh-CN" altLang="zh-CN" dirty="0">
              <a:solidFill>
                <a:schemeClr val="tx1"/>
              </a:solidFill>
            </a:endParaRPr>
          </a:p>
          <a:p>
            <a:endParaRPr lang="zh-CN" altLang="zh-CN" dirty="0">
              <a:solidFill>
                <a:schemeClr val="tx1"/>
              </a:solidFill>
            </a:endParaRPr>
          </a:p>
        </p:txBody>
      </p:sp>
      <p:sp>
        <p:nvSpPr>
          <p:cNvPr id="13" name="标题 12"/>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会计信息质量要求</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四、可比性</a:t>
            </a:r>
            <a:endParaRPr lang="zh-CN" altLang="zh-CN" sz="2400" b="1" dirty="0">
              <a:solidFill>
                <a:schemeClr val="tx1"/>
              </a:solidFill>
            </a:endParaRPr>
          </a:p>
          <a:p>
            <a:r>
              <a:rPr lang="zh-CN" altLang="zh-CN" dirty="0">
                <a:solidFill>
                  <a:schemeClr val="tx1"/>
                </a:solidFill>
              </a:rPr>
              <a:t>我国《企业会计准则——基本准则》规定</a:t>
            </a:r>
            <a:r>
              <a:rPr lang="en-US" altLang="zh-CN" dirty="0">
                <a:solidFill>
                  <a:schemeClr val="tx1"/>
                </a:solidFill>
              </a:rPr>
              <a:t>:</a:t>
            </a:r>
            <a:r>
              <a:rPr lang="zh-CN" altLang="zh-CN" dirty="0">
                <a:solidFill>
                  <a:schemeClr val="tx1"/>
                </a:solidFill>
              </a:rPr>
              <a:t>“企业提供的会计信息应当具有可比性” “不同企业发生的相同或者相似的交易或者事项</a:t>
            </a:r>
            <a:r>
              <a:rPr lang="en-US" altLang="zh-CN" dirty="0">
                <a:solidFill>
                  <a:schemeClr val="tx1"/>
                </a:solidFill>
              </a:rPr>
              <a:t>,</a:t>
            </a:r>
            <a:r>
              <a:rPr lang="zh-CN" altLang="zh-CN" dirty="0">
                <a:solidFill>
                  <a:schemeClr val="tx1"/>
                </a:solidFill>
              </a:rPr>
              <a:t>应当采用规定的会计政策</a:t>
            </a:r>
            <a:r>
              <a:rPr lang="en-US" altLang="zh-CN" dirty="0">
                <a:solidFill>
                  <a:schemeClr val="tx1"/>
                </a:solidFill>
              </a:rPr>
              <a:t>,</a:t>
            </a:r>
            <a:r>
              <a:rPr lang="zh-CN" altLang="zh-CN" dirty="0">
                <a:solidFill>
                  <a:schemeClr val="tx1"/>
                </a:solidFill>
              </a:rPr>
              <a:t>确保会计信息口径一致、相互可比”</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可</a:t>
            </a:r>
            <a:r>
              <a:rPr lang="zh-CN" altLang="zh-CN" dirty="0">
                <a:solidFill>
                  <a:schemeClr val="tx1"/>
                </a:solidFill>
              </a:rPr>
              <a:t>比性包含一致性</a:t>
            </a:r>
            <a:r>
              <a:rPr lang="en-US" altLang="zh-CN" dirty="0">
                <a:solidFill>
                  <a:schemeClr val="tx1"/>
                </a:solidFill>
              </a:rPr>
              <a:t>,</a:t>
            </a:r>
            <a:r>
              <a:rPr lang="zh-CN" altLang="zh-CN" dirty="0">
                <a:solidFill>
                  <a:schemeClr val="tx1"/>
                </a:solidFill>
              </a:rPr>
              <a:t>它包括如下两层含义</a:t>
            </a:r>
            <a:r>
              <a:rPr lang="en-US" altLang="zh-CN" dirty="0">
                <a:solidFill>
                  <a:schemeClr val="tx1"/>
                </a:solidFill>
              </a:rPr>
              <a:t>:</a:t>
            </a:r>
            <a:endParaRPr lang="zh-CN" altLang="zh-CN" dirty="0">
              <a:solidFill>
                <a:schemeClr val="tx1"/>
              </a:solidFill>
            </a:endParaRPr>
          </a:p>
          <a:p>
            <a:r>
              <a:rPr lang="en-US" altLang="zh-CN" dirty="0">
                <a:solidFill>
                  <a:schemeClr val="tx1"/>
                </a:solidFill>
              </a:rPr>
              <a:t>1.</a:t>
            </a:r>
            <a:r>
              <a:rPr lang="zh-CN" altLang="zh-CN" dirty="0">
                <a:solidFill>
                  <a:schemeClr val="tx1"/>
                </a:solidFill>
              </a:rPr>
              <a:t>同一企业在前后各期的会计信息应具有可比性</a:t>
            </a:r>
            <a:endParaRPr lang="zh-CN" altLang="zh-CN" dirty="0">
              <a:solidFill>
                <a:schemeClr val="tx1"/>
              </a:solidFill>
            </a:endParaRPr>
          </a:p>
          <a:p>
            <a:r>
              <a:rPr lang="en-US" altLang="zh-CN" dirty="0">
                <a:solidFill>
                  <a:schemeClr val="tx1"/>
                </a:solidFill>
              </a:rPr>
              <a:t>2.</a:t>
            </a:r>
            <a:r>
              <a:rPr lang="zh-CN" altLang="zh-CN" dirty="0">
                <a:solidFill>
                  <a:schemeClr val="tx1"/>
                </a:solidFill>
              </a:rPr>
              <a:t>不同企业在相同会计期间进行信息的比较应具有可比性</a:t>
            </a:r>
            <a:endParaRPr lang="zh-CN" altLang="zh-CN" dirty="0">
              <a:solidFill>
                <a:schemeClr val="tx1"/>
              </a:solidFill>
            </a:endParaRPr>
          </a:p>
          <a:p>
            <a:endParaRPr lang="zh-CN" altLang="zh-CN" dirty="0">
              <a:solidFill>
                <a:schemeClr val="tx1"/>
              </a:solidFill>
            </a:endParaRPr>
          </a:p>
        </p:txBody>
      </p:sp>
      <p:sp>
        <p:nvSpPr>
          <p:cNvPr id="13" name="标题 12"/>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会计信息质量要求</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五、经济实质重于法律形式</a:t>
            </a:r>
            <a:endParaRPr lang="zh-CN" altLang="zh-CN" sz="2400" b="1" dirty="0">
              <a:solidFill>
                <a:schemeClr val="tx1"/>
              </a:solidFill>
            </a:endParaRPr>
          </a:p>
          <a:p>
            <a:r>
              <a:rPr lang="zh-CN" altLang="zh-CN" dirty="0">
                <a:solidFill>
                  <a:schemeClr val="tx1"/>
                </a:solidFill>
              </a:rPr>
              <a:t>我国《企业会计准则——基本准则》规定</a:t>
            </a:r>
            <a:r>
              <a:rPr lang="en-US" altLang="zh-CN" dirty="0">
                <a:solidFill>
                  <a:schemeClr val="tx1"/>
                </a:solidFill>
              </a:rPr>
              <a:t>:</a:t>
            </a:r>
            <a:r>
              <a:rPr lang="zh-CN" altLang="zh-CN" dirty="0">
                <a:solidFill>
                  <a:schemeClr val="tx1"/>
                </a:solidFill>
              </a:rPr>
              <a:t>“企业应当按照交易或者事项的经济实质进行会计确认、计量和报告</a:t>
            </a:r>
            <a:r>
              <a:rPr lang="en-US" altLang="zh-CN" dirty="0">
                <a:solidFill>
                  <a:schemeClr val="tx1"/>
                </a:solidFill>
              </a:rPr>
              <a:t>,</a:t>
            </a:r>
            <a:r>
              <a:rPr lang="zh-CN" altLang="zh-CN" dirty="0">
                <a:solidFill>
                  <a:schemeClr val="tx1"/>
                </a:solidFill>
              </a:rPr>
              <a:t>不应以交易或者事项的法律形式为依据。”</a:t>
            </a:r>
            <a:endParaRPr lang="zh-CN" altLang="zh-CN" dirty="0">
              <a:solidFill>
                <a:schemeClr val="tx1"/>
              </a:solidFill>
            </a:endParaRPr>
          </a:p>
          <a:p>
            <a:r>
              <a:rPr lang="zh-CN" altLang="zh-CN" dirty="0">
                <a:solidFill>
                  <a:schemeClr val="tx1"/>
                </a:solidFill>
              </a:rPr>
              <a:t>企业发生的交易或事项在多数情况下</a:t>
            </a:r>
            <a:r>
              <a:rPr lang="en-US" altLang="zh-CN" dirty="0">
                <a:solidFill>
                  <a:schemeClr val="tx1"/>
                </a:solidFill>
              </a:rPr>
              <a:t>,</a:t>
            </a:r>
            <a:r>
              <a:rPr lang="zh-CN" altLang="zh-CN" dirty="0">
                <a:solidFill>
                  <a:schemeClr val="tx1"/>
                </a:solidFill>
              </a:rPr>
              <a:t>其经济实质和法律形式是一致的</a:t>
            </a:r>
            <a:r>
              <a:rPr lang="en-US" altLang="zh-CN" dirty="0">
                <a:solidFill>
                  <a:schemeClr val="tx1"/>
                </a:solidFill>
              </a:rPr>
              <a:t>,</a:t>
            </a:r>
            <a:r>
              <a:rPr lang="zh-CN" altLang="zh-CN" dirty="0">
                <a:solidFill>
                  <a:schemeClr val="tx1"/>
                </a:solidFill>
              </a:rPr>
              <a:t>但是在有些情况下会出现不一致。例如</a:t>
            </a:r>
            <a:r>
              <a:rPr lang="en-US" altLang="zh-CN" dirty="0">
                <a:solidFill>
                  <a:schemeClr val="tx1"/>
                </a:solidFill>
              </a:rPr>
              <a:t>,</a:t>
            </a:r>
            <a:r>
              <a:rPr lang="zh-CN" altLang="zh-CN" dirty="0">
                <a:solidFill>
                  <a:schemeClr val="tx1"/>
                </a:solidFill>
              </a:rPr>
              <a:t>企业间的票据结算业务</a:t>
            </a:r>
            <a:r>
              <a:rPr lang="en-US" altLang="zh-CN" dirty="0">
                <a:solidFill>
                  <a:schemeClr val="tx1"/>
                </a:solidFill>
              </a:rPr>
              <a:t>,</a:t>
            </a:r>
            <a:r>
              <a:rPr lang="zh-CN" altLang="zh-CN" dirty="0">
                <a:solidFill>
                  <a:schemeClr val="tx1"/>
                </a:solidFill>
              </a:rPr>
              <a:t>法律形式上应收或应付票据有附息与不附息之分</a:t>
            </a:r>
            <a:r>
              <a:rPr lang="en-US" altLang="zh-CN" dirty="0">
                <a:solidFill>
                  <a:schemeClr val="tx1"/>
                </a:solidFill>
              </a:rPr>
              <a:t>,</a:t>
            </a:r>
            <a:r>
              <a:rPr lang="zh-CN" altLang="zh-CN" dirty="0">
                <a:solidFill>
                  <a:schemeClr val="tx1"/>
                </a:solidFill>
              </a:rPr>
              <a:t>但从经济实质考虑</a:t>
            </a:r>
            <a:r>
              <a:rPr lang="en-US" altLang="zh-CN" dirty="0">
                <a:solidFill>
                  <a:schemeClr val="tx1"/>
                </a:solidFill>
              </a:rPr>
              <a:t>,</a:t>
            </a:r>
            <a:r>
              <a:rPr lang="zh-CN" altLang="zh-CN" dirty="0">
                <a:solidFill>
                  <a:schemeClr val="tx1"/>
                </a:solidFill>
              </a:rPr>
              <a:t>不论票据是否附息都包含利息</a:t>
            </a:r>
            <a:r>
              <a:rPr lang="en-US" altLang="zh-CN" dirty="0">
                <a:solidFill>
                  <a:schemeClr val="tx1"/>
                </a:solidFill>
              </a:rPr>
              <a:t>,</a:t>
            </a:r>
            <a:r>
              <a:rPr lang="zh-CN" altLang="zh-CN" dirty="0">
                <a:solidFill>
                  <a:schemeClr val="tx1"/>
                </a:solidFill>
              </a:rPr>
              <a:t>因为货币是有时间价值的。</a:t>
            </a:r>
            <a:endParaRPr lang="zh-CN" altLang="zh-CN" dirty="0">
              <a:solidFill>
                <a:schemeClr val="tx1"/>
              </a:solidFill>
            </a:endParaRPr>
          </a:p>
          <a:p>
            <a:endParaRPr lang="zh-CN" altLang="zh-CN" dirty="0">
              <a:solidFill>
                <a:schemeClr val="tx1"/>
              </a:solidFill>
            </a:endParaRPr>
          </a:p>
        </p:txBody>
      </p:sp>
      <p:sp>
        <p:nvSpPr>
          <p:cNvPr id="13" name="标题 12"/>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会计信息质量要求</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六、重要性</a:t>
            </a:r>
            <a:endParaRPr lang="zh-CN" altLang="zh-CN" sz="2400" b="1" dirty="0">
              <a:solidFill>
                <a:schemeClr val="tx1"/>
              </a:solidFill>
            </a:endParaRPr>
          </a:p>
          <a:p>
            <a:r>
              <a:rPr lang="zh-CN" altLang="zh-CN" dirty="0">
                <a:solidFill>
                  <a:schemeClr val="tx1"/>
                </a:solidFill>
              </a:rPr>
              <a:t>我国《企业会计准则——基本准则》规定</a:t>
            </a:r>
            <a:r>
              <a:rPr lang="en-US" altLang="zh-CN" dirty="0">
                <a:solidFill>
                  <a:schemeClr val="tx1"/>
                </a:solidFill>
              </a:rPr>
              <a:t>:</a:t>
            </a:r>
            <a:r>
              <a:rPr lang="zh-CN" altLang="zh-CN" dirty="0">
                <a:solidFill>
                  <a:schemeClr val="tx1"/>
                </a:solidFill>
              </a:rPr>
              <a:t>“企业提供的会计信息应当反映与企业财务状况、经营成果和现金流量等有关的所有重要交易或者事项。”</a:t>
            </a:r>
            <a:endParaRPr lang="zh-CN" altLang="zh-CN" dirty="0">
              <a:solidFill>
                <a:schemeClr val="tx1"/>
              </a:solidFill>
            </a:endParaRPr>
          </a:p>
          <a:p>
            <a:r>
              <a:rPr lang="zh-CN" altLang="zh-CN" dirty="0">
                <a:solidFill>
                  <a:schemeClr val="tx1"/>
                </a:solidFill>
              </a:rPr>
              <a:t>在会计实务中</a:t>
            </a:r>
            <a:r>
              <a:rPr lang="en-US" altLang="zh-CN" dirty="0">
                <a:solidFill>
                  <a:schemeClr val="tx1"/>
                </a:solidFill>
              </a:rPr>
              <a:t>,</a:t>
            </a:r>
            <a:r>
              <a:rPr lang="zh-CN" altLang="zh-CN" dirty="0">
                <a:solidFill>
                  <a:schemeClr val="tx1"/>
                </a:solidFill>
              </a:rPr>
              <a:t>如果一项会计信息被遗漏或错误表达</a:t>
            </a:r>
            <a:r>
              <a:rPr lang="en-US" altLang="zh-CN" dirty="0">
                <a:solidFill>
                  <a:schemeClr val="tx1"/>
                </a:solidFill>
              </a:rPr>
              <a:t>,</a:t>
            </a:r>
            <a:r>
              <a:rPr lang="zh-CN" altLang="zh-CN" dirty="0">
                <a:solidFill>
                  <a:schemeClr val="tx1"/>
                </a:solidFill>
              </a:rPr>
              <a:t>可能使依赖该信息作出的判断受到影响或改变</a:t>
            </a:r>
            <a:r>
              <a:rPr lang="en-US" altLang="zh-CN" dirty="0">
                <a:solidFill>
                  <a:schemeClr val="tx1"/>
                </a:solidFill>
              </a:rPr>
              <a:t>,</a:t>
            </a:r>
            <a:r>
              <a:rPr lang="zh-CN" altLang="zh-CN" dirty="0">
                <a:solidFill>
                  <a:schemeClr val="tx1"/>
                </a:solidFill>
              </a:rPr>
              <a:t>该信息就具有重要性。一般来说</a:t>
            </a:r>
            <a:r>
              <a:rPr lang="en-US" altLang="zh-CN" dirty="0">
                <a:solidFill>
                  <a:schemeClr val="tx1"/>
                </a:solidFill>
              </a:rPr>
              <a:t>,</a:t>
            </a:r>
            <a:r>
              <a:rPr lang="zh-CN" altLang="zh-CN" dirty="0">
                <a:solidFill>
                  <a:schemeClr val="tx1"/>
                </a:solidFill>
              </a:rPr>
              <a:t>一个事项是否重要</a:t>
            </a:r>
            <a:r>
              <a:rPr lang="en-US" altLang="zh-CN" dirty="0">
                <a:solidFill>
                  <a:schemeClr val="tx1"/>
                </a:solidFill>
              </a:rPr>
              <a:t>,</a:t>
            </a:r>
            <a:r>
              <a:rPr lang="zh-CN" altLang="zh-CN" dirty="0">
                <a:solidFill>
                  <a:schemeClr val="tx1"/>
                </a:solidFill>
              </a:rPr>
              <a:t>主要依靠会计人员的职业判断能力。重要性可以用一定的数量或金额标准</a:t>
            </a:r>
            <a:r>
              <a:rPr lang="en-US" altLang="zh-CN" dirty="0">
                <a:solidFill>
                  <a:schemeClr val="tx1"/>
                </a:solidFill>
              </a:rPr>
              <a:t>,</a:t>
            </a:r>
            <a:r>
              <a:rPr lang="zh-CN" altLang="zh-CN" dirty="0">
                <a:solidFill>
                  <a:schemeClr val="tx1"/>
                </a:solidFill>
              </a:rPr>
              <a:t>同时结合项目的性质以及企业的规模等加以判断。</a:t>
            </a:r>
            <a:endParaRPr lang="zh-CN" altLang="zh-CN" dirty="0">
              <a:solidFill>
                <a:schemeClr val="tx1"/>
              </a:solidFill>
            </a:endParaRPr>
          </a:p>
          <a:p>
            <a:endParaRPr lang="zh-CN" altLang="zh-CN" dirty="0">
              <a:solidFill>
                <a:schemeClr val="tx1"/>
              </a:solidFill>
            </a:endParaRPr>
          </a:p>
        </p:txBody>
      </p:sp>
      <p:sp>
        <p:nvSpPr>
          <p:cNvPr id="13" name="标题 12"/>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会计信息质量要求</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七、谨慎性</a:t>
            </a:r>
            <a:endParaRPr lang="zh-CN" altLang="zh-CN" sz="2400" b="1" dirty="0">
              <a:solidFill>
                <a:schemeClr val="tx1"/>
              </a:solidFill>
            </a:endParaRPr>
          </a:p>
          <a:p>
            <a:r>
              <a:rPr lang="zh-CN" altLang="zh-CN" dirty="0">
                <a:solidFill>
                  <a:schemeClr val="tx1"/>
                </a:solidFill>
              </a:rPr>
              <a:t>我国《企业会计准则——基本准则》规定</a:t>
            </a:r>
            <a:r>
              <a:rPr lang="en-US" altLang="zh-CN" dirty="0">
                <a:solidFill>
                  <a:schemeClr val="tx1"/>
                </a:solidFill>
              </a:rPr>
              <a:t>:</a:t>
            </a:r>
            <a:r>
              <a:rPr lang="zh-CN" altLang="zh-CN" dirty="0">
                <a:solidFill>
                  <a:schemeClr val="tx1"/>
                </a:solidFill>
              </a:rPr>
              <a:t>“企业对交易或者事项进行会计确认、计量和报告应当保持谨慎</a:t>
            </a:r>
            <a:r>
              <a:rPr lang="en-US" altLang="zh-CN" dirty="0">
                <a:solidFill>
                  <a:schemeClr val="tx1"/>
                </a:solidFill>
              </a:rPr>
              <a:t>,</a:t>
            </a:r>
            <a:r>
              <a:rPr lang="zh-CN" altLang="zh-CN" dirty="0">
                <a:solidFill>
                  <a:schemeClr val="tx1"/>
                </a:solidFill>
              </a:rPr>
              <a:t>不应高估资产和收益、低估负债或者费用。”这一原则要求</a:t>
            </a:r>
            <a:r>
              <a:rPr lang="en-US" altLang="zh-CN" dirty="0">
                <a:solidFill>
                  <a:schemeClr val="tx1"/>
                </a:solidFill>
              </a:rPr>
              <a:t>,</a:t>
            </a:r>
            <a:r>
              <a:rPr lang="zh-CN" altLang="zh-CN" dirty="0">
                <a:solidFill>
                  <a:schemeClr val="tx1"/>
                </a:solidFill>
              </a:rPr>
              <a:t>当有可靠证据表明企业面临经营风险和财务风险时</a:t>
            </a:r>
            <a:r>
              <a:rPr lang="en-US" altLang="zh-CN" dirty="0">
                <a:solidFill>
                  <a:schemeClr val="tx1"/>
                </a:solidFill>
              </a:rPr>
              <a:t>,</a:t>
            </a:r>
            <a:r>
              <a:rPr lang="zh-CN" altLang="zh-CN" dirty="0">
                <a:solidFill>
                  <a:schemeClr val="tx1"/>
                </a:solidFill>
              </a:rPr>
              <a:t>在会计方法的选择上应尽可能选择最稳健的计量方法</a:t>
            </a:r>
            <a:r>
              <a:rPr lang="en-US" altLang="zh-CN" dirty="0">
                <a:solidFill>
                  <a:schemeClr val="tx1"/>
                </a:solidFill>
              </a:rPr>
              <a:t>,</a:t>
            </a:r>
            <a:r>
              <a:rPr lang="zh-CN" altLang="zh-CN" dirty="0">
                <a:solidFill>
                  <a:schemeClr val="tx1"/>
                </a:solidFill>
              </a:rPr>
              <a:t>对可能发生的费用或损失应计足</a:t>
            </a:r>
            <a:r>
              <a:rPr lang="en-US" altLang="zh-CN" dirty="0">
                <a:solidFill>
                  <a:schemeClr val="tx1"/>
                </a:solidFill>
              </a:rPr>
              <a:t>,</a:t>
            </a:r>
            <a:r>
              <a:rPr lang="zh-CN" altLang="zh-CN" dirty="0">
                <a:solidFill>
                  <a:schemeClr val="tx1"/>
                </a:solidFill>
              </a:rPr>
              <a:t>对于</a:t>
            </a:r>
            <a:r>
              <a:rPr lang="zh-CN" altLang="zh-CN" dirty="0" smtClean="0">
                <a:solidFill>
                  <a:schemeClr val="tx1"/>
                </a:solidFill>
              </a:rPr>
              <a:t>可能发生的收入或利得</a:t>
            </a:r>
            <a:r>
              <a:rPr lang="en-US" altLang="zh-CN" dirty="0" smtClean="0">
                <a:solidFill>
                  <a:schemeClr val="tx1"/>
                </a:solidFill>
              </a:rPr>
              <a:t>,</a:t>
            </a:r>
            <a:r>
              <a:rPr lang="zh-CN" altLang="zh-CN" dirty="0" smtClean="0">
                <a:solidFill>
                  <a:schemeClr val="tx1"/>
                </a:solidFill>
              </a:rPr>
              <a:t>除非有</a:t>
            </a:r>
            <a:r>
              <a:rPr lang="zh-CN" altLang="zh-CN" dirty="0">
                <a:solidFill>
                  <a:schemeClr val="tx1"/>
                </a:solidFill>
              </a:rPr>
              <a:t>十足的把握</a:t>
            </a:r>
            <a:r>
              <a:rPr lang="en-US" altLang="zh-CN" dirty="0">
                <a:solidFill>
                  <a:schemeClr val="tx1"/>
                </a:solidFill>
              </a:rPr>
              <a:t>,</a:t>
            </a:r>
            <a:r>
              <a:rPr lang="zh-CN" altLang="zh-CN" dirty="0">
                <a:solidFill>
                  <a:schemeClr val="tx1"/>
                </a:solidFill>
              </a:rPr>
              <a:t>一般不予确认</a:t>
            </a:r>
            <a:r>
              <a:rPr lang="en-US" altLang="zh-CN" dirty="0">
                <a:solidFill>
                  <a:schemeClr val="tx1"/>
                </a:solidFill>
              </a:rPr>
              <a:t>,</a:t>
            </a:r>
            <a:r>
              <a:rPr lang="zh-CN" altLang="zh-CN" dirty="0">
                <a:solidFill>
                  <a:schemeClr val="tx1"/>
                </a:solidFill>
              </a:rPr>
              <a:t>哪怕披露也应慎重</a:t>
            </a:r>
            <a:r>
              <a:rPr lang="en-US" altLang="zh-CN" dirty="0">
                <a:solidFill>
                  <a:schemeClr val="tx1"/>
                </a:solidFill>
              </a:rPr>
              <a:t>,</a:t>
            </a:r>
            <a:r>
              <a:rPr lang="zh-CN" altLang="zh-CN" dirty="0">
                <a:solidFill>
                  <a:schemeClr val="tx1"/>
                </a:solidFill>
              </a:rPr>
              <a:t>以免引起使用者误解。</a:t>
            </a:r>
            <a:endParaRPr lang="zh-CN" altLang="zh-CN" dirty="0">
              <a:solidFill>
                <a:schemeClr val="tx1"/>
              </a:solidFill>
            </a:endParaRPr>
          </a:p>
          <a:p>
            <a:pPr marL="0" indent="0">
              <a:spcBef>
                <a:spcPts val="2400"/>
              </a:spcBef>
              <a:buNone/>
            </a:pPr>
            <a:r>
              <a:rPr lang="zh-CN" altLang="zh-CN" sz="2400" b="1" dirty="0">
                <a:solidFill>
                  <a:schemeClr val="tx1"/>
                </a:solidFill>
              </a:rPr>
              <a:t>八、及时</a:t>
            </a:r>
            <a:r>
              <a:rPr lang="zh-CN" altLang="zh-CN" sz="2400" b="1" dirty="0" smtClean="0">
                <a:solidFill>
                  <a:schemeClr val="tx1"/>
                </a:solidFill>
              </a:rPr>
              <a:t>性</a:t>
            </a:r>
            <a:endParaRPr lang="zh-CN" altLang="zh-CN" sz="2400" b="1" dirty="0">
              <a:solidFill>
                <a:schemeClr val="tx1"/>
              </a:solidFill>
            </a:endParaRPr>
          </a:p>
          <a:p>
            <a:r>
              <a:rPr lang="zh-CN" altLang="zh-CN" dirty="0">
                <a:solidFill>
                  <a:schemeClr val="tx1"/>
                </a:solidFill>
              </a:rPr>
              <a:t>我国《企业会计准则——基本准则》规定</a:t>
            </a:r>
            <a:r>
              <a:rPr lang="en-US" altLang="zh-CN" dirty="0">
                <a:solidFill>
                  <a:schemeClr val="tx1"/>
                </a:solidFill>
              </a:rPr>
              <a:t>:</a:t>
            </a:r>
            <a:r>
              <a:rPr lang="zh-CN" altLang="zh-CN" dirty="0">
                <a:solidFill>
                  <a:schemeClr val="tx1"/>
                </a:solidFill>
              </a:rPr>
              <a:t>“企业对已经发生的交易或者事项</a:t>
            </a:r>
            <a:r>
              <a:rPr lang="en-US" altLang="zh-CN" dirty="0">
                <a:solidFill>
                  <a:schemeClr val="tx1"/>
                </a:solidFill>
              </a:rPr>
              <a:t>,</a:t>
            </a:r>
            <a:r>
              <a:rPr lang="zh-CN" altLang="zh-CN" dirty="0">
                <a:solidFill>
                  <a:schemeClr val="tx1"/>
                </a:solidFill>
              </a:rPr>
              <a:t>应当及时进行确认、计量和报告</a:t>
            </a:r>
            <a:r>
              <a:rPr lang="en-US" altLang="zh-CN" dirty="0">
                <a:solidFill>
                  <a:schemeClr val="tx1"/>
                </a:solidFill>
              </a:rPr>
              <a:t>,</a:t>
            </a:r>
            <a:r>
              <a:rPr lang="zh-CN" altLang="zh-CN" dirty="0">
                <a:solidFill>
                  <a:schemeClr val="tx1"/>
                </a:solidFill>
              </a:rPr>
              <a:t>不得提前或者延后。”这一要求的目的是使会计信息的使用者及时获得相关的信息并据以作出决策。</a:t>
            </a:r>
            <a:endParaRPr lang="zh-CN" altLang="zh-CN" dirty="0">
              <a:solidFill>
                <a:schemeClr val="tx1"/>
              </a:solidFill>
            </a:endParaRPr>
          </a:p>
          <a:p>
            <a:endParaRPr lang="zh-CN" altLang="zh-CN" dirty="0">
              <a:solidFill>
                <a:schemeClr val="tx1"/>
              </a:solidFill>
            </a:endParaRPr>
          </a:p>
        </p:txBody>
      </p:sp>
      <p:sp>
        <p:nvSpPr>
          <p:cNvPr id="13" name="标题 12"/>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会计信息质量要求</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2"/>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一、历史成本</a:t>
            </a:r>
            <a:endParaRPr lang="zh-CN" altLang="zh-CN" sz="2400" b="1" dirty="0">
              <a:solidFill>
                <a:schemeClr val="tx1"/>
              </a:solidFill>
            </a:endParaRPr>
          </a:p>
          <a:p>
            <a:r>
              <a:rPr lang="zh-CN" altLang="zh-CN" dirty="0">
                <a:solidFill>
                  <a:schemeClr val="tx1"/>
                </a:solidFill>
              </a:rPr>
              <a:t>以历史成本为计量基础</a:t>
            </a:r>
            <a:r>
              <a:rPr lang="en-US" altLang="zh-CN" dirty="0">
                <a:solidFill>
                  <a:schemeClr val="tx1"/>
                </a:solidFill>
              </a:rPr>
              <a:t>,</a:t>
            </a:r>
            <a:r>
              <a:rPr lang="zh-CN" altLang="zh-CN" dirty="0">
                <a:solidFill>
                  <a:schemeClr val="tx1"/>
                </a:solidFill>
              </a:rPr>
              <a:t>资产应当按照购置时支付的现金或者现金等价物的金额</a:t>
            </a:r>
            <a:r>
              <a:rPr lang="en-US" altLang="zh-CN" dirty="0">
                <a:solidFill>
                  <a:schemeClr val="tx1"/>
                </a:solidFill>
              </a:rPr>
              <a:t>,</a:t>
            </a:r>
            <a:r>
              <a:rPr lang="zh-CN" altLang="zh-CN" dirty="0">
                <a:solidFill>
                  <a:schemeClr val="tx1"/>
                </a:solidFill>
              </a:rPr>
              <a:t>或者按照购置资产时所付出的对价的公允价值计量。负债应当按照因承担现时义务而实际收到的款项或者资产的金额</a:t>
            </a:r>
            <a:r>
              <a:rPr lang="en-US" altLang="zh-CN" dirty="0">
                <a:solidFill>
                  <a:schemeClr val="tx1"/>
                </a:solidFill>
              </a:rPr>
              <a:t>,</a:t>
            </a:r>
            <a:r>
              <a:rPr lang="zh-CN" altLang="zh-CN" dirty="0">
                <a:solidFill>
                  <a:schemeClr val="tx1"/>
                </a:solidFill>
              </a:rPr>
              <a:t>或者承担现时义务的合同金额</a:t>
            </a:r>
            <a:r>
              <a:rPr lang="en-US" altLang="zh-CN" dirty="0">
                <a:solidFill>
                  <a:schemeClr val="tx1"/>
                </a:solidFill>
              </a:rPr>
              <a:t>,</a:t>
            </a:r>
            <a:r>
              <a:rPr lang="zh-CN" altLang="zh-CN" dirty="0">
                <a:solidFill>
                  <a:schemeClr val="tx1"/>
                </a:solidFill>
              </a:rPr>
              <a:t>或者按照日常活动中为偿还负债预期需要支付的现金或者现金等价物的金额计量</a:t>
            </a:r>
            <a:r>
              <a:rPr lang="zh-CN" altLang="zh-CN" dirty="0" smtClean="0">
                <a:solidFill>
                  <a:schemeClr val="tx1"/>
                </a:solidFill>
              </a:rPr>
              <a:t>。</a:t>
            </a:r>
            <a:endParaRPr lang="en-US" altLang="zh-CN" dirty="0" smtClean="0">
              <a:solidFill>
                <a:schemeClr val="tx1"/>
              </a:solidFill>
            </a:endParaRPr>
          </a:p>
          <a:p>
            <a:pPr marL="0" indent="0">
              <a:buNone/>
            </a:pPr>
            <a:r>
              <a:rPr lang="zh-CN" altLang="zh-CN" sz="2400" b="1" dirty="0">
                <a:solidFill>
                  <a:schemeClr val="tx1"/>
                </a:solidFill>
              </a:rPr>
              <a:t>二、重置成本</a:t>
            </a:r>
            <a:endParaRPr lang="zh-CN" altLang="zh-CN" sz="2400" b="1" dirty="0">
              <a:solidFill>
                <a:schemeClr val="tx1"/>
              </a:solidFill>
            </a:endParaRPr>
          </a:p>
          <a:p>
            <a:r>
              <a:rPr lang="zh-CN" altLang="zh-CN" dirty="0">
                <a:solidFill>
                  <a:schemeClr val="tx1"/>
                </a:solidFill>
              </a:rPr>
              <a:t>以重置成本为计量基础</a:t>
            </a:r>
            <a:r>
              <a:rPr lang="en-US" altLang="zh-CN" dirty="0">
                <a:solidFill>
                  <a:schemeClr val="tx1"/>
                </a:solidFill>
              </a:rPr>
              <a:t>,</a:t>
            </a:r>
            <a:r>
              <a:rPr lang="zh-CN" altLang="zh-CN" dirty="0">
                <a:solidFill>
                  <a:schemeClr val="tx1"/>
                </a:solidFill>
              </a:rPr>
              <a:t>资产应当按照现在购买相同或者相似资产所需支付的现金或者现金等价物的金额计量。负债应当按照现在偿付该项债务所需支付的现金或者现金等价物的金额计量。</a:t>
            </a:r>
            <a:endParaRPr lang="zh-CN" altLang="zh-CN" dirty="0">
              <a:solidFill>
                <a:schemeClr val="tx1"/>
              </a:solidFill>
            </a:endParaRPr>
          </a:p>
          <a:p>
            <a:endParaRPr lang="zh-CN" altLang="zh-CN" dirty="0">
              <a:solidFill>
                <a:schemeClr val="tx1"/>
              </a:solidFill>
            </a:endParaRPr>
          </a:p>
        </p:txBody>
      </p:sp>
      <p:sp>
        <p:nvSpPr>
          <p:cNvPr id="13" name="标题 12"/>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会计计量属性</a:t>
            </a:r>
            <a:endParaRPr lang="zh-CN" altLang="en-US" dirty="0">
              <a:sym typeface="+mn-ea"/>
            </a:endParaRPr>
          </a:p>
        </p:txBody>
      </p:sp>
      <p:pic>
        <p:nvPicPr>
          <p:cNvPr id="2" name="图片 1"/>
          <p:cNvPicPr>
            <a:picLocks noChangeAspect="1"/>
          </p:cNvPicPr>
          <p:nvPr/>
        </p:nvPicPr>
        <p:blipFill>
          <a:blip r:embed="rId3"/>
          <a:stretch>
            <a:fillRect/>
          </a:stretch>
        </p:blipFill>
        <p:spPr>
          <a:xfrm>
            <a:off x="9987915" y="455866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2"/>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三、可变现净值</a:t>
            </a:r>
            <a:endParaRPr lang="zh-CN" altLang="zh-CN" sz="2400" b="1" dirty="0">
              <a:solidFill>
                <a:schemeClr val="tx1"/>
              </a:solidFill>
            </a:endParaRPr>
          </a:p>
          <a:p>
            <a:r>
              <a:rPr lang="zh-CN" altLang="zh-CN" dirty="0">
                <a:solidFill>
                  <a:schemeClr val="tx1"/>
                </a:solidFill>
              </a:rPr>
              <a:t>以可变现净值为计量基础</a:t>
            </a:r>
            <a:r>
              <a:rPr lang="en-US" altLang="zh-CN" dirty="0">
                <a:solidFill>
                  <a:schemeClr val="tx1"/>
                </a:solidFill>
              </a:rPr>
              <a:t>,</a:t>
            </a:r>
            <a:r>
              <a:rPr lang="zh-CN" altLang="zh-CN" dirty="0">
                <a:solidFill>
                  <a:schemeClr val="tx1"/>
                </a:solidFill>
              </a:rPr>
              <a:t>资产应当按照其正常对外销售所能收到的现金或者现金等价物的金额扣减该资产至完工时估计将要发生的成本、估计的销售费用以及相关税费后的金额计量</a:t>
            </a:r>
            <a:r>
              <a:rPr lang="zh-CN" altLang="zh-CN" dirty="0" smtClean="0">
                <a:solidFill>
                  <a:schemeClr val="tx1"/>
                </a:solidFill>
              </a:rPr>
              <a:t>。</a:t>
            </a:r>
            <a:endParaRPr lang="en-US" altLang="zh-CN" dirty="0" smtClean="0">
              <a:solidFill>
                <a:schemeClr val="tx1"/>
              </a:solidFill>
            </a:endParaRPr>
          </a:p>
          <a:p>
            <a:endParaRPr lang="zh-CN" altLang="zh-CN" dirty="0">
              <a:solidFill>
                <a:schemeClr val="tx1"/>
              </a:solidFill>
            </a:endParaRPr>
          </a:p>
          <a:p>
            <a:pPr marL="0" indent="0">
              <a:buNone/>
            </a:pPr>
            <a:r>
              <a:rPr lang="zh-CN" altLang="zh-CN" sz="2400" b="1" dirty="0">
                <a:solidFill>
                  <a:schemeClr val="tx1"/>
                </a:solidFill>
              </a:rPr>
              <a:t>四、现值</a:t>
            </a:r>
            <a:endParaRPr lang="zh-CN" altLang="zh-CN" sz="2400" b="1" dirty="0">
              <a:solidFill>
                <a:schemeClr val="tx1"/>
              </a:solidFill>
            </a:endParaRPr>
          </a:p>
          <a:p>
            <a:r>
              <a:rPr lang="zh-CN" altLang="zh-CN" dirty="0">
                <a:solidFill>
                  <a:schemeClr val="tx1"/>
                </a:solidFill>
              </a:rPr>
              <a:t>以现值为计量基础</a:t>
            </a:r>
            <a:r>
              <a:rPr lang="en-US" altLang="zh-CN" dirty="0">
                <a:solidFill>
                  <a:schemeClr val="tx1"/>
                </a:solidFill>
              </a:rPr>
              <a:t>,</a:t>
            </a:r>
            <a:r>
              <a:rPr lang="zh-CN" altLang="zh-CN" dirty="0">
                <a:solidFill>
                  <a:schemeClr val="tx1"/>
                </a:solidFill>
              </a:rPr>
              <a:t>资产应当按照预计从其持续使用和最终处置中所产生的未来净现金流入量的折现金额计量。负债应当按照预计期限内需要偿还的未来现金流出量的折现金额计量。</a:t>
            </a:r>
            <a:endParaRPr lang="zh-CN" altLang="zh-CN" dirty="0">
              <a:solidFill>
                <a:schemeClr val="tx1"/>
              </a:solidFill>
            </a:endParaRPr>
          </a:p>
          <a:p>
            <a:endParaRPr lang="zh-CN" altLang="zh-CN" dirty="0">
              <a:solidFill>
                <a:schemeClr val="tx1"/>
              </a:solidFill>
            </a:endParaRPr>
          </a:p>
        </p:txBody>
      </p:sp>
      <p:sp>
        <p:nvSpPr>
          <p:cNvPr id="13" name="标题 12"/>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会计计量属性</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2"/>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五、公允价值</a:t>
            </a:r>
            <a:endParaRPr lang="zh-CN" altLang="zh-CN" sz="2400" b="1" dirty="0">
              <a:solidFill>
                <a:schemeClr val="tx1"/>
              </a:solidFill>
            </a:endParaRPr>
          </a:p>
          <a:p>
            <a:r>
              <a:rPr lang="zh-CN" altLang="zh-CN" dirty="0">
                <a:solidFill>
                  <a:schemeClr val="tx1"/>
                </a:solidFill>
              </a:rPr>
              <a:t>在公允价值计量下</a:t>
            </a:r>
            <a:r>
              <a:rPr lang="en-US" altLang="zh-CN" dirty="0">
                <a:solidFill>
                  <a:schemeClr val="tx1"/>
                </a:solidFill>
              </a:rPr>
              <a:t>,</a:t>
            </a:r>
            <a:r>
              <a:rPr lang="zh-CN" dirty="0">
                <a:solidFill>
                  <a:schemeClr val="tx1"/>
                </a:solidFill>
              </a:rPr>
              <a:t>市场参与者在计量日发生的有序交易中，以出售一项资产所能收到或转移一项负债所需支付的金额计量</a:t>
            </a:r>
            <a:r>
              <a:rPr lang="zh-CN" altLang="zh-CN" dirty="0">
                <a:solidFill>
                  <a:schemeClr val="tx1"/>
                </a:solidFill>
              </a:rPr>
              <a:t>。</a:t>
            </a:r>
            <a:endParaRPr lang="zh-CN" altLang="zh-CN" dirty="0">
              <a:solidFill>
                <a:schemeClr val="tx1"/>
              </a:solidFill>
            </a:endParaRPr>
          </a:p>
          <a:p>
            <a:r>
              <a:rPr lang="zh-CN" altLang="zh-CN" dirty="0">
                <a:solidFill>
                  <a:schemeClr val="tx1"/>
                </a:solidFill>
              </a:rPr>
              <a:t>在上述五种计量属性中</a:t>
            </a:r>
            <a:r>
              <a:rPr lang="en-US" altLang="zh-CN" dirty="0">
                <a:solidFill>
                  <a:schemeClr val="tx1"/>
                </a:solidFill>
              </a:rPr>
              <a:t>,</a:t>
            </a:r>
            <a:r>
              <a:rPr lang="zh-CN" altLang="zh-CN" dirty="0">
                <a:solidFill>
                  <a:schemeClr val="tx1"/>
                </a:solidFill>
              </a:rPr>
              <a:t>历史成本是最普遍采用的计量属性</a:t>
            </a:r>
            <a:r>
              <a:rPr lang="en-US" altLang="zh-CN" dirty="0">
                <a:solidFill>
                  <a:schemeClr val="tx1"/>
                </a:solidFill>
              </a:rPr>
              <a:t>,</a:t>
            </a:r>
            <a:r>
              <a:rPr lang="zh-CN" altLang="zh-CN" dirty="0">
                <a:solidFill>
                  <a:schemeClr val="tx1"/>
                </a:solidFill>
              </a:rPr>
              <a:t>但是历史成本往往又与其他四种属性进行组合应用</a:t>
            </a:r>
            <a:r>
              <a:rPr lang="en-US" altLang="zh-CN" dirty="0">
                <a:solidFill>
                  <a:schemeClr val="tx1"/>
                </a:solidFill>
              </a:rPr>
              <a:t>,</a:t>
            </a:r>
            <a:r>
              <a:rPr lang="zh-CN" altLang="zh-CN" dirty="0">
                <a:solidFill>
                  <a:schemeClr val="tx1"/>
                </a:solidFill>
              </a:rPr>
              <a:t>例如</a:t>
            </a:r>
            <a:r>
              <a:rPr lang="en-US" altLang="zh-CN" dirty="0">
                <a:solidFill>
                  <a:schemeClr val="tx1"/>
                </a:solidFill>
              </a:rPr>
              <a:t>,</a:t>
            </a:r>
            <a:r>
              <a:rPr lang="zh-CN" altLang="zh-CN" dirty="0">
                <a:solidFill>
                  <a:schemeClr val="tx1"/>
                </a:solidFill>
              </a:rPr>
              <a:t>期末存货计价采用成本与可变现净值孰低法。五种计量属性的组合应用</a:t>
            </a:r>
            <a:r>
              <a:rPr lang="en-US" altLang="zh-CN" dirty="0">
                <a:solidFill>
                  <a:schemeClr val="tx1"/>
                </a:solidFill>
              </a:rPr>
              <a:t>,</a:t>
            </a:r>
            <a:r>
              <a:rPr lang="zh-CN" altLang="zh-CN" dirty="0">
                <a:solidFill>
                  <a:schemeClr val="tx1"/>
                </a:solidFill>
              </a:rPr>
              <a:t>将会在以后相关的会计课程中进行具体描述与分析。</a:t>
            </a:r>
            <a:endParaRPr lang="zh-CN" altLang="zh-CN" dirty="0">
              <a:solidFill>
                <a:schemeClr val="tx1"/>
              </a:solidFill>
            </a:endParaRPr>
          </a:p>
          <a:p>
            <a:endParaRPr lang="zh-CN" altLang="zh-CN" dirty="0">
              <a:solidFill>
                <a:schemeClr val="tx1"/>
              </a:solidFill>
            </a:endParaRPr>
          </a:p>
        </p:txBody>
      </p:sp>
      <p:sp>
        <p:nvSpPr>
          <p:cNvPr id="13" name="标题 12"/>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会计计量属性</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p:cNvSpPr>
            <a:spLocks noGrp="1"/>
          </p:cNvSpPr>
          <p:nvPr>
            <p:ph type="title"/>
            <p:custDataLst>
              <p:tags r:id="rId1"/>
            </p:custDataLst>
          </p:nvPr>
        </p:nvSpPr>
        <p:spPr/>
        <p:txBody>
          <a:bodyPr/>
          <a:p>
            <a:pPr marL="0" indent="0" algn="r">
              <a:lnSpc>
                <a:spcPct val="100000"/>
              </a:lnSpc>
              <a:spcBef>
                <a:spcPts val="0"/>
              </a:spcBef>
              <a:spcAft>
                <a:spcPts val="0"/>
              </a:spcAft>
              <a:buSzPct val="100000"/>
            </a:pPr>
            <a:r>
              <a:rPr altLang="en-US">
                <a:sym typeface="+mn-ea"/>
              </a:rPr>
              <a:t>会计核算的基础</a:t>
            </a:r>
            <a:endParaRPr altLang="en-US">
              <a:sym typeface="+mn-ea"/>
            </a:endParaRPr>
          </a:p>
        </p:txBody>
      </p:sp>
      <p:sp>
        <p:nvSpPr>
          <p:cNvPr id="6" name="节编号"/>
          <p:cNvSpPr>
            <a:spLocks noGrp="1"/>
          </p:cNvSpPr>
          <p:nvPr>
            <p:ph type="body" sz="quarter" idx="13"/>
            <p:custDataLst>
              <p:tags r:id="rId2"/>
            </p:custDataLst>
          </p:nvPr>
        </p:nvSpPr>
        <p:spPr/>
        <p:txBody>
          <a:bodyPr/>
          <a:p>
            <a:r>
              <a:rPr lang="zh-CN" altLang="en-US"/>
              <a:t>第二章</a:t>
            </a:r>
            <a:endParaRPr lang="zh-CN" altLang="en-US"/>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r>
              <a:rPr lang="zh-CN" altLang="en-US" b="1"/>
              <a:t>一、本章课程思政教学案例</a:t>
            </a:r>
            <a:endParaRPr lang="zh-CN" altLang="en-US" b="1"/>
          </a:p>
          <a:p>
            <a:r>
              <a:rPr lang="zh-CN" altLang="en-US" b="1"/>
              <a:t>（一）案例主题与思政意义</a:t>
            </a:r>
            <a:endParaRPr lang="zh-CN" altLang="en-US"/>
          </a:p>
          <a:p>
            <a:pPr indent="720090" algn="just" eaLnBrk="1" latinLnBrk="0" hangingPunct="1">
              <a:lnSpc>
                <a:spcPct val="125000"/>
              </a:lnSpc>
              <a:spcAft>
                <a:spcPts val="0"/>
              </a:spcAft>
            </a:pPr>
            <a:r>
              <a:rPr lang="zh-CN" altLang="en-US" sz="2000"/>
              <a:t>本文选自美国会计教科书某章节引用的小案例“被误用的会计概念”。会计基本假设、权责发生制是会计从业者的经验总结，其形成的惯例与概念，被经济社会活动广泛应用。这些案例或概念有意无意地被误用，都将对经济主体财务状况和经营成果产生很大影响。本案例可以采用课堂讨论或者独立思者等形式。理解完成案例所包含的知识点, 这对提升会计职业认知具有一定的积极意义。</a:t>
            </a:r>
            <a:endParaRPr lang="zh-CN" altLang="en-US" sz="2000"/>
          </a:p>
          <a:p>
            <a:pPr indent="720090" algn="just" eaLnBrk="1" latinLnBrk="0" hangingPunct="1"/>
            <a:endParaRPr lang="zh-CN" altLang="en-US" sz="2000"/>
          </a:p>
        </p:txBody>
      </p:sp>
      <p:sp>
        <p:nvSpPr>
          <p:cNvPr id="3" name="标题 2"/>
          <p:cNvSpPr>
            <a:spLocks noGrp="1"/>
          </p:cNvSpPr>
          <p:nvPr>
            <p:ph type="title"/>
          </p:nvPr>
        </p:nvSpPr>
        <p:spPr>
          <a:xfrm>
            <a:off x="507365" y="494665"/>
            <a:ext cx="7068185" cy="621665"/>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695960" y="1189355"/>
            <a:ext cx="10800080" cy="4986020"/>
          </a:xfrm>
        </p:spPr>
        <p:txBody>
          <a:bodyPr/>
          <a:p>
            <a:r>
              <a:rPr lang="zh-CN" altLang="en-US" sz="2000" b="1"/>
              <a:t>（二）案例描述、分析与知识点</a:t>
            </a:r>
            <a:endParaRPr lang="zh-CN" altLang="en-US" sz="2000" b="1"/>
          </a:p>
          <a:p>
            <a:pPr algn="just"/>
            <a:r>
              <a:rPr lang="zh-CN" altLang="en-US" sz="2000" b="1"/>
              <a:t> </a:t>
            </a:r>
            <a:r>
              <a:rPr lang="en-US" altLang="zh-CN" sz="2000" b="1"/>
              <a:t>    </a:t>
            </a:r>
            <a:r>
              <a:rPr lang="zh-CN" altLang="en-US" sz="2000"/>
              <a:t>本案例名称是“被误用的会计概念”。案例描述为：H.伯克菜是老城剧团的创始人和经理。该公司准备向银行贷款。作为贷款申请的组成部分, 银行要求该公司提交当年资产负债表。以下是公司20×1年9月30日资产负债表列示的相关信息：</a:t>
            </a:r>
            <a:endParaRPr lang="zh-CN" altLang="en-US" sz="2000"/>
          </a:p>
          <a:p>
            <a:pPr indent="720090" algn="just" eaLnBrk="1" latinLnBrk="0" hangingPunct="1">
              <a:lnSpc>
                <a:spcPct val="100000"/>
              </a:lnSpc>
              <a:buNone/>
            </a:pPr>
            <a:endParaRPr lang="zh-CN" altLang="en-US" sz="2000"/>
          </a:p>
          <a:p>
            <a:pPr indent="720090" algn="just" eaLnBrk="1" latinLnBrk="0" hangingPunct="1">
              <a:lnSpc>
                <a:spcPct val="100000"/>
              </a:lnSpc>
            </a:pPr>
            <a:endParaRPr lang="zh-CN" altLang="en-US" sz="2000"/>
          </a:p>
        </p:txBody>
      </p:sp>
      <p:sp>
        <p:nvSpPr>
          <p:cNvPr id="3" name="标题 2"/>
          <p:cNvSpPr>
            <a:spLocks noGrp="1"/>
          </p:cNvSpPr>
          <p:nvPr>
            <p:ph type="title"/>
          </p:nvPr>
        </p:nvSpPr>
        <p:spPr>
          <a:xfrm>
            <a:off x="507365" y="294005"/>
            <a:ext cx="7068185" cy="621665"/>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graphicFrame>
        <p:nvGraphicFramePr>
          <p:cNvPr id="4" name="表格 3"/>
          <p:cNvGraphicFramePr/>
          <p:nvPr/>
        </p:nvGraphicFramePr>
        <p:xfrm>
          <a:off x="1830070" y="3150870"/>
          <a:ext cx="8533765" cy="3048000"/>
        </p:xfrm>
        <a:graphic>
          <a:graphicData uri="http://schemas.openxmlformats.org/drawingml/2006/table">
            <a:tbl>
              <a:tblPr firstRow="1" bandRow="1">
                <a:tableStyleId>{5C22544A-7EE6-4342-B048-85BDC9FD1C3A}</a:tableStyleId>
              </a:tblPr>
              <a:tblGrid>
                <a:gridCol w="2132965"/>
                <a:gridCol w="2132965"/>
                <a:gridCol w="2132965"/>
                <a:gridCol w="2132965"/>
              </a:tblGrid>
              <a:tr h="381000">
                <a:tc gridSpan="2">
                  <a:txBody>
                    <a:bodyPr/>
                    <a:p>
                      <a:pPr algn="ctr">
                        <a:buNone/>
                      </a:pPr>
                      <a:r>
                        <a:rPr lang="zh-CN" altLang="en-US"/>
                        <a:t>资产</a:t>
                      </a:r>
                      <a:endParaRPr lang="zh-CN" altLang="en-US"/>
                    </a:p>
                  </a:txBody>
                  <a:tcPr/>
                </a:tc>
                <a:tc hMerge="1">
                  <a:tcPr/>
                </a:tc>
                <a:tc gridSpan="2">
                  <a:txBody>
                    <a:bodyPr/>
                    <a:p>
                      <a:pPr algn="ctr">
                        <a:buNone/>
                      </a:pPr>
                      <a:r>
                        <a:rPr lang="zh-CN" altLang="en-US"/>
                        <a:t>负债和所有者权益</a:t>
                      </a:r>
                      <a:endParaRPr lang="zh-CN" altLang="en-US"/>
                    </a:p>
                  </a:txBody>
                  <a:tcPr/>
                </a:tc>
                <a:tc hMerge="1">
                  <a:tcPr/>
                </a:tc>
              </a:tr>
              <a:tr h="381000">
                <a:tc>
                  <a:txBody>
                    <a:bodyPr/>
                    <a:p>
                      <a:pPr>
                        <a:buNone/>
                      </a:pPr>
                      <a:r>
                        <a:rPr lang="zh-CN" altLang="en-US"/>
                        <a:t>现金</a:t>
                      </a:r>
                      <a:endParaRPr lang="zh-CN" altLang="en-US"/>
                    </a:p>
                  </a:txBody>
                  <a:tcPr/>
                </a:tc>
                <a:tc>
                  <a:txBody>
                    <a:bodyPr/>
                    <a:p>
                      <a:pPr algn="r">
                        <a:buNone/>
                      </a:pPr>
                      <a:r>
                        <a:rPr lang="en-US" altLang="zh-CN"/>
                        <a:t>$21900</a:t>
                      </a:r>
                      <a:endParaRPr lang="en-US" altLang="zh-CN"/>
                    </a:p>
                  </a:txBody>
                  <a:tcPr/>
                </a:tc>
                <a:tc>
                  <a:txBody>
                    <a:bodyPr/>
                    <a:p>
                      <a:pPr>
                        <a:buNone/>
                      </a:pPr>
                      <a:r>
                        <a:rPr lang="zh-CN" altLang="en-US"/>
                        <a:t>负债</a:t>
                      </a:r>
                      <a:endParaRPr lang="zh-CN" altLang="en-US"/>
                    </a:p>
                  </a:txBody>
                  <a:tcPr/>
                </a:tc>
                <a:tc>
                  <a:txBody>
                    <a:bodyPr/>
                    <a:p>
                      <a:pPr>
                        <a:buNone/>
                      </a:pPr>
                      <a:endParaRPr lang="en-US" altLang="zh-CN"/>
                    </a:p>
                  </a:txBody>
                  <a:tcPr/>
                </a:tc>
              </a:tr>
              <a:tr h="381000">
                <a:tc>
                  <a:txBody>
                    <a:bodyPr/>
                    <a:p>
                      <a:pPr>
                        <a:buNone/>
                      </a:pPr>
                      <a:r>
                        <a:rPr lang="zh-CN" altLang="en-US"/>
                        <a:t>应收账款</a:t>
                      </a:r>
                      <a:endParaRPr lang="zh-CN" altLang="en-US"/>
                    </a:p>
                  </a:txBody>
                  <a:tcPr/>
                </a:tc>
                <a:tc>
                  <a:txBody>
                    <a:bodyPr/>
                    <a:p>
                      <a:pPr algn="r">
                        <a:buNone/>
                      </a:pPr>
                      <a:r>
                        <a:rPr lang="en-US" altLang="zh-CN"/>
                        <a:t>132200</a:t>
                      </a:r>
                      <a:endParaRPr lang="en-US" altLang="zh-CN"/>
                    </a:p>
                  </a:txBody>
                  <a:tcPr/>
                </a:tc>
                <a:tc>
                  <a:txBody>
                    <a:bodyPr/>
                    <a:p>
                      <a:pPr>
                        <a:buNone/>
                      </a:pPr>
                      <a:r>
                        <a:rPr lang="zh-CN" altLang="en-US"/>
                        <a:t>应付账款</a:t>
                      </a:r>
                      <a:endParaRPr lang="zh-CN" altLang="en-US"/>
                    </a:p>
                  </a:txBody>
                  <a:tcPr/>
                </a:tc>
                <a:tc>
                  <a:txBody>
                    <a:bodyPr/>
                    <a:p>
                      <a:pPr algn="r">
                        <a:buNone/>
                      </a:pPr>
                      <a:r>
                        <a:rPr lang="en-US" altLang="zh-CN" sz="1800">
                          <a:sym typeface="+mn-ea"/>
                        </a:rPr>
                        <a:t>$6000</a:t>
                      </a:r>
                      <a:endParaRPr lang="en-US" altLang="zh-CN"/>
                    </a:p>
                  </a:txBody>
                  <a:tcPr/>
                </a:tc>
              </a:tr>
              <a:tr h="381000">
                <a:tc>
                  <a:txBody>
                    <a:bodyPr/>
                    <a:p>
                      <a:pPr>
                        <a:buNone/>
                      </a:pPr>
                      <a:r>
                        <a:rPr lang="zh-CN" altLang="en-US"/>
                        <a:t>道具和服装</a:t>
                      </a:r>
                      <a:endParaRPr lang="zh-CN" altLang="en-US"/>
                    </a:p>
                  </a:txBody>
                  <a:tcPr/>
                </a:tc>
                <a:tc>
                  <a:txBody>
                    <a:bodyPr/>
                    <a:p>
                      <a:pPr algn="r">
                        <a:buNone/>
                      </a:pPr>
                      <a:r>
                        <a:rPr lang="en-US" altLang="zh-CN"/>
                        <a:t>3000</a:t>
                      </a:r>
                      <a:endParaRPr lang="en-US" altLang="zh-CN"/>
                    </a:p>
                  </a:txBody>
                  <a:tcPr/>
                </a:tc>
                <a:tc>
                  <a:txBody>
                    <a:bodyPr/>
                    <a:p>
                      <a:pPr>
                        <a:buNone/>
                      </a:pPr>
                      <a:r>
                        <a:rPr lang="zh-CN" altLang="en-US"/>
                        <a:t>应付工资</a:t>
                      </a:r>
                      <a:endParaRPr lang="zh-CN" altLang="en-US"/>
                    </a:p>
                  </a:txBody>
                  <a:tcPr/>
                </a:tc>
                <a:tc>
                  <a:txBody>
                    <a:bodyPr/>
                    <a:p>
                      <a:pPr algn="r">
                        <a:buNone/>
                      </a:pPr>
                      <a:r>
                        <a:rPr lang="en-US" altLang="zh-CN"/>
                        <a:t>29200</a:t>
                      </a:r>
                      <a:endParaRPr lang="en-US" altLang="zh-CN"/>
                    </a:p>
                  </a:txBody>
                  <a:tcPr/>
                </a:tc>
              </a:tr>
              <a:tr h="381000">
                <a:tc>
                  <a:txBody>
                    <a:bodyPr/>
                    <a:p>
                      <a:pPr>
                        <a:buNone/>
                      </a:pPr>
                      <a:r>
                        <a:rPr lang="zh-CN" altLang="en-US"/>
                        <a:t>固定资产</a:t>
                      </a:r>
                      <a:r>
                        <a:rPr lang="en-US" altLang="zh-CN"/>
                        <a:t>——</a:t>
                      </a:r>
                      <a:r>
                        <a:rPr lang="zh-CN" altLang="en-US"/>
                        <a:t>剧场</a:t>
                      </a:r>
                      <a:endParaRPr lang="zh-CN" altLang="en-US"/>
                    </a:p>
                  </a:txBody>
                  <a:tcPr/>
                </a:tc>
                <a:tc>
                  <a:txBody>
                    <a:bodyPr/>
                    <a:p>
                      <a:pPr algn="r">
                        <a:buNone/>
                      </a:pPr>
                      <a:r>
                        <a:rPr lang="en-US" altLang="zh-CN"/>
                        <a:t>27000</a:t>
                      </a:r>
                      <a:endParaRPr lang="en-US" altLang="zh-CN"/>
                    </a:p>
                  </a:txBody>
                  <a:tcPr/>
                </a:tc>
                <a:tc>
                  <a:txBody>
                    <a:bodyPr/>
                    <a:p>
                      <a:pPr>
                        <a:buNone/>
                      </a:pPr>
                      <a:r>
                        <a:rPr lang="zh-CN" altLang="en-US"/>
                        <a:t>负债合计</a:t>
                      </a:r>
                      <a:endParaRPr lang="zh-CN" altLang="en-US"/>
                    </a:p>
                  </a:txBody>
                  <a:tcPr/>
                </a:tc>
                <a:tc>
                  <a:txBody>
                    <a:bodyPr/>
                    <a:p>
                      <a:pPr algn="r">
                        <a:buNone/>
                      </a:pPr>
                      <a:r>
                        <a:rPr lang="en-US" altLang="zh-CN"/>
                        <a:t>35000</a:t>
                      </a:r>
                      <a:endParaRPr lang="en-US" altLang="zh-CN"/>
                    </a:p>
                  </a:txBody>
                  <a:tcPr/>
                </a:tc>
              </a:tr>
              <a:tr h="381000">
                <a:tc>
                  <a:txBody>
                    <a:bodyPr/>
                    <a:p>
                      <a:pPr>
                        <a:buNone/>
                      </a:pPr>
                      <a:r>
                        <a:rPr lang="zh-CN" altLang="en-US"/>
                        <a:t>照明设备</a:t>
                      </a:r>
                      <a:endParaRPr lang="zh-CN" altLang="en-US"/>
                    </a:p>
                  </a:txBody>
                  <a:tcPr/>
                </a:tc>
                <a:tc>
                  <a:txBody>
                    <a:bodyPr/>
                    <a:p>
                      <a:pPr algn="r">
                        <a:buNone/>
                      </a:pPr>
                      <a:r>
                        <a:rPr lang="en-US" altLang="zh-CN"/>
                        <a:t>9400</a:t>
                      </a:r>
                      <a:endParaRPr lang="en-US" altLang="zh-CN"/>
                    </a:p>
                  </a:txBody>
                  <a:tcPr/>
                </a:tc>
                <a:tc>
                  <a:txBody>
                    <a:bodyPr/>
                    <a:p>
                      <a:pPr>
                        <a:buNone/>
                      </a:pPr>
                      <a:r>
                        <a:rPr lang="zh-CN" altLang="en-US"/>
                        <a:t>所有者权益</a:t>
                      </a:r>
                      <a:endParaRPr lang="zh-CN" altLang="en-US"/>
                    </a:p>
                  </a:txBody>
                  <a:tcPr/>
                </a:tc>
                <a:tc>
                  <a:txBody>
                    <a:bodyPr/>
                    <a:p>
                      <a:pPr algn="r">
                        <a:buNone/>
                      </a:pPr>
                      <a:endParaRPr lang="zh-CN" altLang="en-US"/>
                    </a:p>
                  </a:txBody>
                  <a:tcPr/>
                </a:tc>
              </a:tr>
              <a:tr h="381000">
                <a:tc>
                  <a:txBody>
                    <a:bodyPr/>
                    <a:p>
                      <a:pPr>
                        <a:buNone/>
                      </a:pPr>
                      <a:r>
                        <a:rPr lang="zh-CN" altLang="en-US"/>
                        <a:t>汽车</a:t>
                      </a:r>
                      <a:endParaRPr lang="zh-CN" altLang="en-US"/>
                    </a:p>
                  </a:txBody>
                  <a:tcPr/>
                </a:tc>
                <a:tc>
                  <a:txBody>
                    <a:bodyPr/>
                    <a:p>
                      <a:pPr algn="r">
                        <a:buNone/>
                      </a:pPr>
                      <a:r>
                        <a:rPr lang="en-US" altLang="zh-CN"/>
                        <a:t>15000</a:t>
                      </a:r>
                      <a:endParaRPr lang="en-US" altLang="zh-CN"/>
                    </a:p>
                  </a:txBody>
                  <a:tcPr/>
                </a:tc>
                <a:tc>
                  <a:txBody>
                    <a:bodyPr/>
                    <a:p>
                      <a:pPr>
                        <a:buNone/>
                      </a:pPr>
                      <a:r>
                        <a:rPr lang="en-US" altLang="zh-CN"/>
                        <a:t>H.</a:t>
                      </a:r>
                      <a:r>
                        <a:rPr lang="zh-CN" altLang="en-US"/>
                        <a:t>伯克莱资本</a:t>
                      </a:r>
                      <a:endParaRPr lang="zh-CN" altLang="en-US"/>
                    </a:p>
                  </a:txBody>
                  <a:tcPr/>
                </a:tc>
                <a:tc>
                  <a:txBody>
                    <a:bodyPr/>
                    <a:p>
                      <a:pPr algn="r">
                        <a:buNone/>
                      </a:pPr>
                      <a:r>
                        <a:rPr lang="en-US" altLang="zh-CN"/>
                        <a:t>50000</a:t>
                      </a:r>
                      <a:endParaRPr lang="en-US" altLang="zh-CN"/>
                    </a:p>
                  </a:txBody>
                  <a:tcPr/>
                </a:tc>
              </a:tr>
              <a:tr h="381000">
                <a:tc>
                  <a:txBody>
                    <a:bodyPr/>
                    <a:p>
                      <a:pPr>
                        <a:buNone/>
                      </a:pPr>
                      <a:r>
                        <a:rPr lang="zh-CN" altLang="en-US"/>
                        <a:t>合计</a:t>
                      </a:r>
                      <a:endParaRPr lang="zh-CN" altLang="en-US"/>
                    </a:p>
                  </a:txBody>
                  <a:tcPr/>
                </a:tc>
                <a:tc>
                  <a:txBody>
                    <a:bodyPr/>
                    <a:p>
                      <a:pPr algn="r">
                        <a:buNone/>
                      </a:pPr>
                      <a:r>
                        <a:rPr lang="en-US" altLang="zh-CN"/>
                        <a:t>$208500</a:t>
                      </a:r>
                      <a:endParaRPr lang="en-US" altLang="zh-CN"/>
                    </a:p>
                  </a:txBody>
                  <a:tcPr/>
                </a:tc>
                <a:tc>
                  <a:txBody>
                    <a:bodyPr/>
                    <a:p>
                      <a:pPr>
                        <a:buNone/>
                      </a:pPr>
                      <a:r>
                        <a:rPr lang="zh-CN" altLang="en-US"/>
                        <a:t>合计</a:t>
                      </a:r>
                      <a:endParaRPr lang="zh-CN" altLang="en-US"/>
                    </a:p>
                  </a:txBody>
                  <a:tcPr/>
                </a:tc>
                <a:tc>
                  <a:txBody>
                    <a:bodyPr/>
                    <a:p>
                      <a:pPr algn="r">
                        <a:buNone/>
                      </a:pPr>
                      <a:r>
                        <a:rPr lang="en-US" altLang="zh-CN"/>
                        <a:t>$120200</a:t>
                      </a:r>
                      <a:endParaRPr lang="en-US" altLang="zh-CN"/>
                    </a:p>
                  </a:txBody>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695960" y="1049020"/>
            <a:ext cx="10800080" cy="5126355"/>
          </a:xfrm>
        </p:spPr>
        <p:txBody>
          <a:bodyPr>
            <a:normAutofit lnSpcReduction="10000"/>
          </a:bodyPr>
          <a:p>
            <a:pPr indent="0" algn="just" eaLnBrk="1" latinLnBrk="0" hangingPunct="1">
              <a:buNone/>
            </a:pPr>
            <a:r>
              <a:rPr lang="zh-CN" altLang="en-US" sz="2000"/>
              <a:t>银行信贷员审阅了该剧团的会计记录后，发现存在以下一些问题：</a:t>
            </a:r>
            <a:endParaRPr lang="zh-CN" altLang="en-US" sz="2000"/>
          </a:p>
          <a:p>
            <a:pPr indent="457200" algn="just" eaLnBrk="1" latinLnBrk="0" hangingPunct="1">
              <a:lnSpc>
                <a:spcPct val="125000"/>
              </a:lnSpc>
              <a:spcAft>
                <a:spcPts val="0"/>
              </a:spcAft>
              <a:buNone/>
            </a:pPr>
            <a:r>
              <a:rPr lang="zh-CN" altLang="en-US" sz="2000"/>
              <a:t>1.现金为$21 900，包括该剧团银行存款账户余额$15 000，剧团保险柜中$1 900和H.伯克菜个人存款账户余额$5 000。</a:t>
            </a:r>
            <a:endParaRPr lang="zh-CN" altLang="en-US" sz="2000"/>
          </a:p>
          <a:p>
            <a:pPr indent="457200" algn="just" eaLnBrk="1" latinLnBrk="0" hangingPunct="1">
              <a:lnSpc>
                <a:spcPct val="125000"/>
              </a:lnSpc>
              <a:spcAft>
                <a:spcPts val="0"/>
              </a:spcAft>
              <a:buNone/>
            </a:pPr>
            <a:r>
              <a:rPr lang="zh-CN" altLang="en-US" sz="2000"/>
              <a:t>2.列示的应收账款$132 200,包括欠艺术家旅行社$7 200。剩余$125 000是H.伯克莱估计从9月30日至年底12月31日的未来售票所得。</a:t>
            </a:r>
            <a:endParaRPr lang="zh-CN" altLang="en-US" sz="2000"/>
          </a:p>
          <a:p>
            <a:pPr indent="457200" algn="just" eaLnBrk="1" latinLnBrk="0" hangingPunct="1">
              <a:lnSpc>
                <a:spcPct val="125000"/>
              </a:lnSpc>
              <a:spcAft>
                <a:spcPts val="0"/>
              </a:spcAft>
              <a:buNone/>
            </a:pPr>
            <a:r>
              <a:rPr lang="zh-CN" altLang="en-US" sz="2000"/>
              <a:t>3.H.伯克莱几天前以$18000的价格购买了道具和服装，用现金支付$3 000，剩余$15 000剧团开出一张至20×2年1月底到期的票据，但剧团尚未将此列为负债。</a:t>
            </a:r>
            <a:endParaRPr lang="zh-CN" altLang="en-US" sz="2000"/>
          </a:p>
          <a:p>
            <a:pPr indent="457200" algn="just" eaLnBrk="1" latinLnBrk="0" hangingPunct="1">
              <a:lnSpc>
                <a:spcPct val="125000"/>
              </a:lnSpc>
              <a:spcAft>
                <a:spcPts val="0"/>
              </a:spcAft>
              <a:buNone/>
            </a:pPr>
            <a:r>
              <a:rPr lang="zh-CN" altLang="en-US" sz="2000"/>
              <a:t>4.老城剧团向开维兹国际公司租用剧场，月租金为$3000。资产负债表列示的$27 000表示至20×1 年9 月30 日所支付的租金。开维兹国际公司是在七年前取得固定资—剧场的，其取得成本为$135 000。</a:t>
            </a:r>
            <a:endParaRPr lang="zh-CN" altLang="en-US" sz="2000"/>
          </a:p>
          <a:p>
            <a:pPr indent="457200" algn="just" eaLnBrk="1" latinLnBrk="0" hangingPunct="1">
              <a:lnSpc>
                <a:spcPct val="125000"/>
              </a:lnSpc>
              <a:spcAft>
                <a:spcPts val="0"/>
              </a:spcAft>
              <a:buNone/>
            </a:pPr>
            <a:r>
              <a:rPr lang="zh-CN" altLang="en-US" sz="2000"/>
              <a:t>5.9月26日剧团购买照明设备，成本为$9 400，但舞台经理说这些设备一文不值。</a:t>
            </a:r>
            <a:endParaRPr lang="zh-CN" altLang="en-US" sz="2000"/>
          </a:p>
          <a:p>
            <a:pPr indent="0" algn="just" eaLnBrk="1" latinLnBrk="0" hangingPunct="1">
              <a:buNone/>
            </a:pPr>
            <a:endParaRPr lang="zh-CN" altLang="en-US" sz="2000"/>
          </a:p>
        </p:txBody>
      </p:sp>
      <p:sp>
        <p:nvSpPr>
          <p:cNvPr id="3" name="标题 2"/>
          <p:cNvSpPr>
            <a:spLocks noGrp="1"/>
          </p:cNvSpPr>
          <p:nvPr>
            <p:ph type="title"/>
          </p:nvPr>
        </p:nvSpPr>
        <p:spPr>
          <a:xfrm>
            <a:off x="507365" y="197485"/>
            <a:ext cx="7068185" cy="621665"/>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pPr indent="457200" algn="just" eaLnBrk="1" latinLnBrk="0" hangingPunct="1">
              <a:lnSpc>
                <a:spcPct val="125000"/>
              </a:lnSpc>
              <a:spcAft>
                <a:spcPts val="0"/>
              </a:spcAft>
              <a:buNone/>
            </a:pPr>
            <a:r>
              <a:rPr lang="zh-CN" altLang="en-US" sz="2000"/>
              <a:t>6.汽车是H.伯克莱两年前购买的。他最近看到类似的汽车售价为$13 000。他不在公司用这辆车，但这辆车有一个个性化的车牌照，上面写着“剧团”。</a:t>
            </a:r>
            <a:endParaRPr lang="zh-CN" altLang="en-US" sz="2000"/>
          </a:p>
          <a:p>
            <a:pPr indent="457200" algn="just" eaLnBrk="1" latinLnBrk="0" hangingPunct="1">
              <a:lnSpc>
                <a:spcPct val="125000"/>
              </a:lnSpc>
              <a:spcAft>
                <a:spcPts val="0"/>
              </a:spcAft>
              <a:buNone/>
            </a:pPr>
            <a:r>
              <a:rPr lang="zh-CN" altLang="en-US" sz="2000"/>
              <a:t>7. 应付账款包括剧团债务$3 900和 H.伯克莱的私人银行卡$2 100。</a:t>
            </a:r>
            <a:endParaRPr lang="zh-CN" altLang="en-US" sz="2000"/>
          </a:p>
          <a:p>
            <a:pPr indent="457200" algn="just" eaLnBrk="1" latinLnBrk="0" hangingPunct="1">
              <a:lnSpc>
                <a:spcPct val="125000"/>
              </a:lnSpc>
              <a:spcAft>
                <a:spcPts val="0"/>
              </a:spcAft>
              <a:buNone/>
            </a:pPr>
            <a:r>
              <a:rPr lang="zh-CN" altLang="en-US" sz="2000"/>
              <a:t>8. 应付工资包括玛利将在12月份开演的一部新戏中扮演主角而答应支付的$25 000, 以及应付未付舞台工作人员的工资$4 200。</a:t>
            </a:r>
            <a:endParaRPr lang="zh-CN" altLang="en-US" sz="2000"/>
          </a:p>
          <a:p>
            <a:pPr indent="457200" algn="just" eaLnBrk="1" latinLnBrk="0" hangingPunct="1">
              <a:lnSpc>
                <a:spcPct val="125000"/>
              </a:lnSpc>
              <a:spcAft>
                <a:spcPts val="0"/>
              </a:spcAft>
              <a:buNone/>
            </a:pPr>
            <a:r>
              <a:rPr lang="zh-CN" altLang="en-US" sz="2000"/>
              <a:t>9.H.伯克莱在几年前创立剧团时投资$20000。最近，另一家剧团愿意出价$50000购并该剧团，上列资产负债表中所有者权益部分包括了这一数额。</a:t>
            </a:r>
            <a:endParaRPr lang="zh-CN" altLang="en-US" sz="2000"/>
          </a:p>
        </p:txBody>
      </p:sp>
      <p:sp>
        <p:nvSpPr>
          <p:cNvPr id="3" name="标题 2"/>
          <p:cNvSpPr>
            <a:spLocks noGrp="1"/>
          </p:cNvSpPr>
          <p:nvPr>
            <p:ph type="title"/>
          </p:nvPr>
        </p:nvSpPr>
        <p:spPr>
          <a:xfrm>
            <a:off x="507365" y="311150"/>
            <a:ext cx="7068185" cy="621665"/>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pPr marL="571500" indent="-342900" algn="just" eaLnBrk="1" latinLnBrk="0" hangingPunct="1"/>
            <a:r>
              <a:rPr lang="zh-CN" altLang="en-US" sz="2000" b="1"/>
              <a:t>（三）案例讨论与思考</a:t>
            </a:r>
            <a:endParaRPr lang="zh-CN" altLang="en-US" sz="2000" b="1"/>
          </a:p>
          <a:p>
            <a:pPr indent="457200" algn="just" eaLnBrk="1" latinLnBrk="0" hangingPunct="1">
              <a:lnSpc>
                <a:spcPct val="125000"/>
              </a:lnSpc>
              <a:spcAft>
                <a:spcPts val="0"/>
              </a:spcAft>
              <a:buNone/>
            </a:pPr>
            <a:r>
              <a:rPr lang="en-US" altLang="zh-CN" sz="2000"/>
              <a:t> </a:t>
            </a:r>
            <a:r>
              <a:rPr lang="zh-CN" altLang="en-US" sz="2000"/>
              <a:t>以课堂小组讨论或者独立思考等方式, 运用本章相关知识点，研究与分析该案例，为该剧团编制更正后的资产负债表, 并分析解释更正的理由。尤其要注意错误的专业认知对企业运营的影响以及具备正确执业判断能力的重要意义。</a:t>
            </a:r>
            <a:endParaRPr lang="zh-CN" altLang="en-US" sz="2000"/>
          </a:p>
        </p:txBody>
      </p:sp>
      <p:sp>
        <p:nvSpPr>
          <p:cNvPr id="3" name="标题 2"/>
          <p:cNvSpPr>
            <a:spLocks noGrp="1"/>
          </p:cNvSpPr>
          <p:nvPr>
            <p:ph type="title"/>
          </p:nvPr>
        </p:nvSpPr>
        <p:spPr>
          <a:xfrm>
            <a:off x="507365" y="494665"/>
            <a:ext cx="7068185" cy="621665"/>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95705"/>
            <a:ext cx="10515600" cy="4678045"/>
          </a:xfrm>
        </p:spPr>
        <p:txBody>
          <a:bodyPr/>
          <a:p>
            <a:pPr marL="571500" indent="-342900" algn="just" eaLnBrk="1" latinLnBrk="0" hangingPunct="1"/>
            <a:r>
              <a:rPr lang="zh-CN" altLang="en-US" b="1"/>
              <a:t>二、本章延伸阅读与财会技能</a:t>
            </a:r>
            <a:endParaRPr lang="zh-CN" altLang="en-US" sz="2000" b="1"/>
          </a:p>
          <a:p>
            <a:pPr marL="571500" indent="457200" algn="just" eaLnBrk="1" latinLnBrk="0" hangingPunct="1"/>
            <a:r>
              <a:rPr lang="zh-CN" altLang="en-US" sz="2000" b="1"/>
              <a:t>（一）延伸阅读</a:t>
            </a:r>
            <a:endParaRPr lang="zh-CN" altLang="en-US" sz="2000" b="1"/>
          </a:p>
          <a:p>
            <a:pPr marL="571500" indent="457200" algn="just" eaLnBrk="1" latinLnBrk="0" hangingPunct="1">
              <a:lnSpc>
                <a:spcPct val="100000"/>
              </a:lnSpc>
            </a:pPr>
            <a:r>
              <a:rPr lang="zh-CN" altLang="en-US" sz="2000"/>
              <a:t>《论会计文化、会计文化传承和会计文化传承的载体》。</a:t>
            </a:r>
            <a:r>
              <a:rPr lang="zh-CN" altLang="en-US" sz="2000">
                <a:hlinkClick r:id="rId1" action="ppaction://hlinkfile">
                  <a:extLst>
                    <a:ext uri="{DAF060AB-1E55-43B9-8AAB-6FB025537F2F}">
                      <wpsdc:hlinkClr xmlns:wpsdc="http://www.wps.cn/officeDocument/2017/drawingmlCustomData" val="202020"/>
                      <wpsdc:folHlinkClr xmlns:wpsdc="http://www.wps.cn/officeDocument/2017/drawingmlCustomData" val="BFBFBF"/>
                      <wpsdc:hlinkUnderline xmlns:wpsdc="http://www.wps.cn/officeDocument/2017/drawingmlCustomData" val="1"/>
                    </a:ext>
                  </a:extLst>
                </a:hlinkClick>
              </a:rPr>
              <a:t>https://kns.cnki.net/kcms2/article/abstract?v=QdSmbJTBmqxFHyISQeH94Mb3JJZ6gBh5kYPLwiGTNg7v8HhfyEhh5oAx4nRGrzaVdxZefB-QR_KgMNv0xOQZSE8E53xBe0DoLP5KusRSKQJ2tG5sGb2384A0TbauvYDWw7XuIGzw1pn6zQ7z96Uia4AcvKeEKBHTY-gkWLCosp0M9jXz9wcpOw==&amp;uniplatform=NZKPT&amp;languag</a:t>
            </a:r>
            <a:endParaRPr lang="zh-CN" altLang="en-US" sz="2000" b="1"/>
          </a:p>
          <a:p>
            <a:pPr marL="571500" indent="457200" algn="just" eaLnBrk="1" latinLnBrk="0" hangingPunct="1">
              <a:lnSpc>
                <a:spcPct val="100000"/>
              </a:lnSpc>
            </a:pPr>
            <a:endParaRPr lang="zh-CN" altLang="en-US" sz="2000"/>
          </a:p>
        </p:txBody>
      </p:sp>
      <p:sp>
        <p:nvSpPr>
          <p:cNvPr id="3" name="标题 2"/>
          <p:cNvSpPr>
            <a:spLocks noGrp="1"/>
          </p:cNvSpPr>
          <p:nvPr>
            <p:ph type="title"/>
          </p:nvPr>
        </p:nvSpPr>
        <p:spPr>
          <a:xfrm>
            <a:off x="507365" y="494665"/>
            <a:ext cx="7068185" cy="621665"/>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95705"/>
            <a:ext cx="10515600" cy="4678045"/>
          </a:xfrm>
        </p:spPr>
        <p:txBody>
          <a:bodyPr/>
          <a:p>
            <a:pPr marL="571500" indent="-342900" algn="just" eaLnBrk="1" latinLnBrk="0" hangingPunct="1"/>
            <a:r>
              <a:rPr lang="zh-CN" altLang="en-US" b="1"/>
              <a:t>二、本章延伸阅读与财会技能</a:t>
            </a:r>
            <a:endParaRPr lang="zh-CN" altLang="en-US" sz="2000" b="1"/>
          </a:p>
          <a:p>
            <a:pPr marL="571500" indent="457200" algn="just" eaLnBrk="1" latinLnBrk="0" hangingPunct="1">
              <a:lnSpc>
                <a:spcPct val="100000"/>
              </a:lnSpc>
            </a:pPr>
            <a:r>
              <a:rPr lang="zh-CN" altLang="en-US" sz="2000" b="1"/>
              <a:t>（二）财会技能</a:t>
            </a:r>
            <a:endParaRPr lang="zh-CN" altLang="en-US" sz="2000" b="1"/>
          </a:p>
          <a:p>
            <a:pPr marL="571500" indent="457200" algn="just" eaLnBrk="1" latinLnBrk="0" hangingPunct="1">
              <a:lnSpc>
                <a:spcPct val="100000"/>
              </a:lnSpc>
            </a:pPr>
            <a:r>
              <a:rPr lang="zh-CN" altLang="en-US" sz="2000"/>
              <a:t>会计文化是我国社会主义文化中财政文化的重要组成部分, 文化关乎国本与国运。通过</a:t>
            </a:r>
            <a:endParaRPr lang="zh-CN" altLang="en-US" sz="2000"/>
          </a:p>
          <a:p>
            <a:pPr marL="571500" indent="457200" algn="just" eaLnBrk="1" latinLnBrk="0" hangingPunct="1">
              <a:lnSpc>
                <a:spcPct val="100000"/>
              </a:lnSpc>
            </a:pPr>
            <a:r>
              <a:rPr lang="zh-CN" altLang="en-US" sz="2000"/>
              <a:t>线上或线下参观, 引导学生结合本章知识点更深入了解我国会计发展历史文化以及会计在经济社会发展中的地位。通过与历史文物的互动, 直观感受会计工作责任、诚信及其道德精神，这对于培养职业素养具有重要意义。</a:t>
            </a:r>
            <a:endParaRPr lang="zh-CN" altLang="en-US" sz="2000"/>
          </a:p>
          <a:p>
            <a:pPr marL="571500" indent="457200" algn="just" eaLnBrk="1" latinLnBrk="0" hangingPunct="1">
              <a:lnSpc>
                <a:spcPct val="100000"/>
              </a:lnSpc>
            </a:pPr>
            <a:r>
              <a:rPr lang="zh-CN" altLang="en-US" sz="2000"/>
              <a:t>本章财会技能的内容是以线上或线下方式参观中国会计史文博馆和浙江绍兴会稽山博物馆。</a:t>
            </a:r>
            <a:endParaRPr lang="zh-CN" altLang="en-US" sz="2000"/>
          </a:p>
          <a:p>
            <a:pPr marL="571500" indent="457200" algn="just" eaLnBrk="1" latinLnBrk="0" hangingPunct="1">
              <a:lnSpc>
                <a:spcPct val="100000"/>
              </a:lnSpc>
              <a:spcAft>
                <a:spcPts val="0"/>
              </a:spcAft>
            </a:pPr>
            <a:r>
              <a:rPr lang="zh-CN" altLang="en-US" sz="2000"/>
              <a:t>链接地址：</a:t>
            </a:r>
            <a:endParaRPr lang="zh-CN" altLang="en-US" sz="2000"/>
          </a:p>
          <a:p>
            <a:pPr marL="571500" indent="457200" algn="l" eaLnBrk="1" latinLnBrk="0" hangingPunct="1">
              <a:lnSpc>
                <a:spcPct val="100000"/>
              </a:lnSpc>
              <a:spcAft>
                <a:spcPts val="0"/>
              </a:spcAft>
            </a:pPr>
            <a:r>
              <a:rPr lang="zh-CN" altLang="en-US" sz="2000"/>
              <a:t>1.全球首家会计史文博馆在武汉开馆</a:t>
            </a:r>
            <a:r>
              <a:rPr lang="zh-CN" altLang="en-US" sz="2000">
                <a:hlinkClick r:id="rId1" action="ppaction://hlinkfile">
                  <a:extLst>
                    <a:ext uri="{DAF060AB-1E55-43B9-8AAB-6FB025537F2F}">
                      <wpsdc:hlinkClr xmlns:wpsdc="http://www.wps.cn/officeDocument/2017/drawingmlCustomData" val="202020"/>
                      <wpsdc:folHlinkClr xmlns:wpsdc="http://www.wps.cn/officeDocument/2017/drawingmlCustomData" val="BFBFBF"/>
                      <wpsdc:hlinkUnderline xmlns:wpsdc="http://www.wps.cn/officeDocument/2017/drawingmlCustomData" val="1"/>
                    </a:ext>
                  </a:extLst>
                </a:hlinkClick>
              </a:rPr>
              <a:t>https://news.qq.com/rain/a/20240617A02ZRI00</a:t>
            </a:r>
            <a:endParaRPr lang="zh-CN" altLang="en-US" sz="2000"/>
          </a:p>
          <a:p>
            <a:pPr marL="571500" indent="457200" algn="l" eaLnBrk="1" latinLnBrk="0" hangingPunct="1">
              <a:lnSpc>
                <a:spcPct val="100000"/>
              </a:lnSpc>
              <a:spcAft>
                <a:spcPts val="0"/>
              </a:spcAft>
            </a:pPr>
            <a:r>
              <a:rPr lang="zh-CN" altLang="en-US" sz="2000"/>
              <a:t>2.绍兴“会稽”与“会计”三题</a:t>
            </a:r>
            <a:r>
              <a:rPr lang="zh-CN" altLang="en-US" sz="2000">
                <a:hlinkClick r:id="rId2" action="ppaction://hlinkfile">
                  <a:extLst>
                    <a:ext uri="{DAF060AB-1E55-43B9-8AAB-6FB025537F2F}">
                      <wpsdc:hlinkClr xmlns:wpsdc="http://www.wps.cn/officeDocument/2017/drawingmlCustomData" val="202020"/>
                      <wpsdc:folHlinkClr xmlns:wpsdc="http://www.wps.cn/officeDocument/2017/drawingmlCustomData" val="BFBFBF"/>
                      <wpsdc:hlinkUnderline xmlns:wpsdc="http://www.wps.cn/officeDocument/2017/drawingmlCustomData" val="1"/>
                    </a:ext>
                  </a:extLst>
                </a:hlinkClick>
              </a:rPr>
              <a:t>https://mp.weixin.qq.com/s/jgCWicmZ32o4yM9bl_WgNg</a:t>
            </a:r>
            <a:endParaRPr lang="zh-CN" altLang="en-US" sz="2000"/>
          </a:p>
        </p:txBody>
      </p:sp>
      <p:sp>
        <p:nvSpPr>
          <p:cNvPr id="3" name="标题 2"/>
          <p:cNvSpPr>
            <a:spLocks noGrp="1"/>
          </p:cNvSpPr>
          <p:nvPr>
            <p:ph type="title"/>
          </p:nvPr>
        </p:nvSpPr>
        <p:spPr>
          <a:xfrm>
            <a:off x="507365" y="494665"/>
            <a:ext cx="7068185" cy="621665"/>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标题"/>
          <p:cNvSpPr>
            <a:spLocks noGrp="1"/>
          </p:cNvSpPr>
          <p:nvPr>
            <p:ph type="title"/>
            <p:custDataLst>
              <p:tags r:id="rId1"/>
            </p:custDataLst>
          </p:nvPr>
        </p:nvSpPr>
        <p:spPr/>
        <p:txBody>
          <a:bodyPr/>
          <a:lstStyle/>
          <a:p>
            <a:pPr marL="0" indent="0" algn="ctr">
              <a:lnSpc>
                <a:spcPct val="100000"/>
              </a:lnSpc>
              <a:spcBef>
                <a:spcPts val="0"/>
              </a:spcBef>
              <a:spcAft>
                <a:spcPts val="0"/>
              </a:spcAft>
              <a:buSzPct val="100000"/>
            </a:pPr>
            <a:r>
              <a:rPr altLang="en-US" sz="5400"/>
              <a:t>目</a:t>
            </a:r>
            <a:r>
              <a:rPr altLang="en-US" sz="5400"/>
              <a:t>  录</a:t>
            </a:r>
            <a:endParaRPr altLang="en-US" sz="5400"/>
          </a:p>
        </p:txBody>
      </p:sp>
      <p:sp>
        <p:nvSpPr>
          <p:cNvPr id="27" name="任意多边形: 形状 26"/>
          <p:cNvSpPr/>
          <p:nvPr>
            <p:custDataLst>
              <p:tags r:id="rId2"/>
            </p:custDataLst>
          </p:nvPr>
        </p:nvSpPr>
        <p:spPr>
          <a:xfrm>
            <a:off x="1145452" y="5492311"/>
            <a:ext cx="1307236" cy="193278"/>
          </a:xfrm>
          <a:custGeom>
            <a:avLst/>
            <a:gdLst/>
            <a:ahLst/>
            <a:cxnLst/>
            <a:rect l="l" t="t" r="r" b="b"/>
            <a:pathLst>
              <a:path w="1354998" h="200340">
                <a:moveTo>
                  <a:pt x="278206" y="15945"/>
                </a:moveTo>
                <a:cubicBezTo>
                  <a:pt x="269977" y="16288"/>
                  <a:pt x="262004" y="17917"/>
                  <a:pt x="254289" y="20832"/>
                </a:cubicBezTo>
                <a:cubicBezTo>
                  <a:pt x="245031" y="25289"/>
                  <a:pt x="237230" y="31633"/>
                  <a:pt x="230886" y="39862"/>
                </a:cubicBezTo>
                <a:cubicBezTo>
                  <a:pt x="224543" y="48435"/>
                  <a:pt x="219828" y="57865"/>
                  <a:pt x="216742" y="68152"/>
                </a:cubicBezTo>
                <a:cubicBezTo>
                  <a:pt x="213655" y="78953"/>
                  <a:pt x="212112" y="89840"/>
                  <a:pt x="212112" y="100813"/>
                </a:cubicBezTo>
                <a:cubicBezTo>
                  <a:pt x="212112" y="111786"/>
                  <a:pt x="213741" y="122501"/>
                  <a:pt x="216999" y="132960"/>
                </a:cubicBezTo>
                <a:cubicBezTo>
                  <a:pt x="220085" y="143247"/>
                  <a:pt x="224885" y="152591"/>
                  <a:pt x="231400" y="160992"/>
                </a:cubicBezTo>
                <a:cubicBezTo>
                  <a:pt x="237744" y="169050"/>
                  <a:pt x="245545" y="175308"/>
                  <a:pt x="254803" y="179766"/>
                </a:cubicBezTo>
                <a:cubicBezTo>
                  <a:pt x="262176" y="182852"/>
                  <a:pt x="269977" y="184395"/>
                  <a:pt x="278206" y="184395"/>
                </a:cubicBezTo>
                <a:cubicBezTo>
                  <a:pt x="286436" y="184223"/>
                  <a:pt x="294408" y="182680"/>
                  <a:pt x="302124" y="179766"/>
                </a:cubicBezTo>
                <a:cubicBezTo>
                  <a:pt x="311382" y="175651"/>
                  <a:pt x="319269" y="169564"/>
                  <a:pt x="325784" y="161506"/>
                </a:cubicBezTo>
                <a:cubicBezTo>
                  <a:pt x="332299" y="152934"/>
                  <a:pt x="337099" y="143590"/>
                  <a:pt x="340186" y="133474"/>
                </a:cubicBezTo>
                <a:cubicBezTo>
                  <a:pt x="343272" y="122844"/>
                  <a:pt x="344900" y="111957"/>
                  <a:pt x="345072" y="100813"/>
                </a:cubicBezTo>
                <a:cubicBezTo>
                  <a:pt x="344900" y="89840"/>
                  <a:pt x="343272" y="78953"/>
                  <a:pt x="340186" y="68152"/>
                </a:cubicBezTo>
                <a:cubicBezTo>
                  <a:pt x="337099" y="57865"/>
                  <a:pt x="332299" y="48435"/>
                  <a:pt x="325784" y="39862"/>
                </a:cubicBezTo>
                <a:cubicBezTo>
                  <a:pt x="319440" y="31633"/>
                  <a:pt x="311553" y="25289"/>
                  <a:pt x="302124" y="20832"/>
                </a:cubicBezTo>
                <a:cubicBezTo>
                  <a:pt x="294408" y="17917"/>
                  <a:pt x="286436" y="16288"/>
                  <a:pt x="278206" y="15945"/>
                </a:cubicBezTo>
                <a:close/>
                <a:moveTo>
                  <a:pt x="1065533" y="4629"/>
                </a:moveTo>
                <a:lnTo>
                  <a:pt x="1202865" y="4629"/>
                </a:lnTo>
                <a:lnTo>
                  <a:pt x="1202865" y="20574"/>
                </a:lnTo>
                <a:lnTo>
                  <a:pt x="1145001" y="20574"/>
                </a:lnTo>
                <a:lnTo>
                  <a:pt x="1145001" y="195710"/>
                </a:lnTo>
                <a:lnTo>
                  <a:pt x="1123398" y="195710"/>
                </a:lnTo>
                <a:lnTo>
                  <a:pt x="1123398" y="20574"/>
                </a:lnTo>
                <a:lnTo>
                  <a:pt x="1065533" y="20574"/>
                </a:lnTo>
                <a:close/>
                <a:moveTo>
                  <a:pt x="893550" y="4629"/>
                </a:moveTo>
                <a:lnTo>
                  <a:pt x="922611" y="4629"/>
                </a:lnTo>
                <a:lnTo>
                  <a:pt x="1022395" y="172308"/>
                </a:lnTo>
                <a:lnTo>
                  <a:pt x="1022395" y="4629"/>
                </a:lnTo>
                <a:lnTo>
                  <a:pt x="1043740" y="4629"/>
                </a:lnTo>
                <a:lnTo>
                  <a:pt x="1043740" y="195710"/>
                </a:lnTo>
                <a:lnTo>
                  <a:pt x="1014937" y="195710"/>
                </a:lnTo>
                <a:lnTo>
                  <a:pt x="915153" y="28290"/>
                </a:lnTo>
                <a:lnTo>
                  <a:pt x="915153" y="195710"/>
                </a:lnTo>
                <a:lnTo>
                  <a:pt x="893550" y="195710"/>
                </a:lnTo>
                <a:close/>
                <a:moveTo>
                  <a:pt x="731625" y="4629"/>
                </a:moveTo>
                <a:lnTo>
                  <a:pt x="858155" y="4629"/>
                </a:lnTo>
                <a:lnTo>
                  <a:pt x="858155" y="20317"/>
                </a:lnTo>
                <a:lnTo>
                  <a:pt x="753228" y="20317"/>
                </a:lnTo>
                <a:lnTo>
                  <a:pt x="753228" y="87954"/>
                </a:lnTo>
                <a:lnTo>
                  <a:pt x="849668" y="87954"/>
                </a:lnTo>
                <a:lnTo>
                  <a:pt x="849668" y="103642"/>
                </a:lnTo>
                <a:lnTo>
                  <a:pt x="753228" y="103642"/>
                </a:lnTo>
                <a:lnTo>
                  <a:pt x="753228" y="180023"/>
                </a:lnTo>
                <a:lnTo>
                  <a:pt x="861241" y="180023"/>
                </a:lnTo>
                <a:lnTo>
                  <a:pt x="861241" y="195710"/>
                </a:lnTo>
                <a:lnTo>
                  <a:pt x="731625" y="195710"/>
                </a:lnTo>
                <a:close/>
                <a:moveTo>
                  <a:pt x="570233" y="4629"/>
                </a:moveTo>
                <a:lnTo>
                  <a:pt x="707565" y="4629"/>
                </a:lnTo>
                <a:lnTo>
                  <a:pt x="707565" y="20574"/>
                </a:lnTo>
                <a:lnTo>
                  <a:pt x="649700" y="20574"/>
                </a:lnTo>
                <a:lnTo>
                  <a:pt x="649700" y="195710"/>
                </a:lnTo>
                <a:lnTo>
                  <a:pt x="628098" y="195710"/>
                </a:lnTo>
                <a:lnTo>
                  <a:pt x="628098" y="20574"/>
                </a:lnTo>
                <a:lnTo>
                  <a:pt x="570233" y="20574"/>
                </a:lnTo>
                <a:close/>
                <a:moveTo>
                  <a:pt x="398250" y="4629"/>
                </a:moveTo>
                <a:lnTo>
                  <a:pt x="427311" y="4629"/>
                </a:lnTo>
                <a:lnTo>
                  <a:pt x="527095" y="172308"/>
                </a:lnTo>
                <a:lnTo>
                  <a:pt x="527095" y="4629"/>
                </a:lnTo>
                <a:lnTo>
                  <a:pt x="548440" y="4629"/>
                </a:lnTo>
                <a:lnTo>
                  <a:pt x="548440" y="195710"/>
                </a:lnTo>
                <a:lnTo>
                  <a:pt x="519637" y="195710"/>
                </a:lnTo>
                <a:lnTo>
                  <a:pt x="419853" y="28290"/>
                </a:lnTo>
                <a:lnTo>
                  <a:pt x="419853" y="195710"/>
                </a:lnTo>
                <a:lnTo>
                  <a:pt x="398250" y="195710"/>
                </a:lnTo>
                <a:close/>
                <a:moveTo>
                  <a:pt x="278206" y="258"/>
                </a:moveTo>
                <a:cubicBezTo>
                  <a:pt x="288836" y="600"/>
                  <a:pt x="299209" y="2401"/>
                  <a:pt x="309325" y="5658"/>
                </a:cubicBezTo>
                <a:cubicBezTo>
                  <a:pt x="321326" y="10287"/>
                  <a:pt x="331785" y="17317"/>
                  <a:pt x="340700" y="26747"/>
                </a:cubicBezTo>
                <a:cubicBezTo>
                  <a:pt x="349272" y="36519"/>
                  <a:pt x="355702" y="47578"/>
                  <a:pt x="359988" y="59922"/>
                </a:cubicBezTo>
                <a:cubicBezTo>
                  <a:pt x="364274" y="73295"/>
                  <a:pt x="366503" y="86925"/>
                  <a:pt x="366675" y="100813"/>
                </a:cubicBezTo>
                <a:cubicBezTo>
                  <a:pt x="366503" y="114872"/>
                  <a:pt x="364274" y="128502"/>
                  <a:pt x="359988" y="141704"/>
                </a:cubicBezTo>
                <a:cubicBezTo>
                  <a:pt x="355873" y="153877"/>
                  <a:pt x="349530" y="164850"/>
                  <a:pt x="340957" y="174622"/>
                </a:cubicBezTo>
                <a:cubicBezTo>
                  <a:pt x="332042" y="183709"/>
                  <a:pt x="321498" y="190567"/>
                  <a:pt x="309325" y="195196"/>
                </a:cubicBezTo>
                <a:cubicBezTo>
                  <a:pt x="299209" y="198282"/>
                  <a:pt x="288836" y="199997"/>
                  <a:pt x="278206" y="200340"/>
                </a:cubicBezTo>
                <a:cubicBezTo>
                  <a:pt x="267576" y="200168"/>
                  <a:pt x="257204" y="198368"/>
                  <a:pt x="247088" y="194939"/>
                </a:cubicBezTo>
                <a:cubicBezTo>
                  <a:pt x="235087" y="190481"/>
                  <a:pt x="224714" y="183623"/>
                  <a:pt x="215970" y="174365"/>
                </a:cubicBezTo>
                <a:cubicBezTo>
                  <a:pt x="207398" y="164764"/>
                  <a:pt x="201054" y="153877"/>
                  <a:pt x="196939" y="141704"/>
                </a:cubicBezTo>
                <a:cubicBezTo>
                  <a:pt x="192653" y="128502"/>
                  <a:pt x="190510" y="114872"/>
                  <a:pt x="190510" y="100813"/>
                </a:cubicBezTo>
                <a:cubicBezTo>
                  <a:pt x="190510" y="86925"/>
                  <a:pt x="192653" y="73295"/>
                  <a:pt x="196939" y="59922"/>
                </a:cubicBezTo>
                <a:cubicBezTo>
                  <a:pt x="201054" y="47578"/>
                  <a:pt x="207398" y="36519"/>
                  <a:pt x="215970" y="26747"/>
                </a:cubicBezTo>
                <a:cubicBezTo>
                  <a:pt x="224714" y="17317"/>
                  <a:pt x="235087" y="10287"/>
                  <a:pt x="247088" y="5658"/>
                </a:cubicBezTo>
                <a:cubicBezTo>
                  <a:pt x="257204" y="2401"/>
                  <a:pt x="267576" y="600"/>
                  <a:pt x="278206" y="258"/>
                </a:cubicBezTo>
                <a:close/>
                <a:moveTo>
                  <a:pt x="85649" y="258"/>
                </a:moveTo>
                <a:cubicBezTo>
                  <a:pt x="94564" y="429"/>
                  <a:pt x="103394" y="1629"/>
                  <a:pt x="112138" y="3858"/>
                </a:cubicBezTo>
                <a:cubicBezTo>
                  <a:pt x="120196" y="6258"/>
                  <a:pt x="127740" y="9859"/>
                  <a:pt x="134769" y="14659"/>
                </a:cubicBezTo>
                <a:cubicBezTo>
                  <a:pt x="147285" y="23575"/>
                  <a:pt x="156029" y="35319"/>
                  <a:pt x="161001" y="49892"/>
                </a:cubicBezTo>
                <a:cubicBezTo>
                  <a:pt x="154315" y="51950"/>
                  <a:pt x="147714" y="53578"/>
                  <a:pt x="141199" y="54779"/>
                </a:cubicBezTo>
                <a:cubicBezTo>
                  <a:pt x="138798" y="49807"/>
                  <a:pt x="136055" y="45006"/>
                  <a:pt x="132969" y="40377"/>
                </a:cubicBezTo>
                <a:cubicBezTo>
                  <a:pt x="129197" y="35062"/>
                  <a:pt x="124740" y="30433"/>
                  <a:pt x="119596" y="26489"/>
                </a:cubicBezTo>
                <a:cubicBezTo>
                  <a:pt x="109481" y="19288"/>
                  <a:pt x="98165" y="15774"/>
                  <a:pt x="85649" y="15945"/>
                </a:cubicBezTo>
                <a:cubicBezTo>
                  <a:pt x="77934" y="16117"/>
                  <a:pt x="70476" y="17402"/>
                  <a:pt x="63275" y="19803"/>
                </a:cubicBezTo>
                <a:cubicBezTo>
                  <a:pt x="54359" y="23403"/>
                  <a:pt x="46816" y="28890"/>
                  <a:pt x="40643" y="36262"/>
                </a:cubicBezTo>
                <a:cubicBezTo>
                  <a:pt x="34128" y="44320"/>
                  <a:pt x="29413" y="53407"/>
                  <a:pt x="26499" y="63523"/>
                </a:cubicBezTo>
                <a:cubicBezTo>
                  <a:pt x="23241" y="75524"/>
                  <a:pt x="21698" y="87697"/>
                  <a:pt x="21870" y="100041"/>
                </a:cubicBezTo>
                <a:cubicBezTo>
                  <a:pt x="21870" y="112214"/>
                  <a:pt x="23584" y="124044"/>
                  <a:pt x="27013" y="135532"/>
                </a:cubicBezTo>
                <a:cubicBezTo>
                  <a:pt x="30271" y="145647"/>
                  <a:pt x="35157" y="154905"/>
                  <a:pt x="41672" y="163306"/>
                </a:cubicBezTo>
                <a:cubicBezTo>
                  <a:pt x="48016" y="170679"/>
                  <a:pt x="55559" y="176337"/>
                  <a:pt x="64303" y="180280"/>
                </a:cubicBezTo>
                <a:cubicBezTo>
                  <a:pt x="71161" y="183023"/>
                  <a:pt x="78277" y="184395"/>
                  <a:pt x="85649" y="184395"/>
                </a:cubicBezTo>
                <a:cubicBezTo>
                  <a:pt x="99536" y="184738"/>
                  <a:pt x="112567" y="181480"/>
                  <a:pt x="124740" y="174622"/>
                </a:cubicBezTo>
                <a:cubicBezTo>
                  <a:pt x="136227" y="167250"/>
                  <a:pt x="145142" y="157477"/>
                  <a:pt x="151486" y="145304"/>
                </a:cubicBezTo>
                <a:lnTo>
                  <a:pt x="162287" y="148905"/>
                </a:lnTo>
                <a:cubicBezTo>
                  <a:pt x="156629" y="164335"/>
                  <a:pt x="147114" y="176765"/>
                  <a:pt x="133741" y="186195"/>
                </a:cubicBezTo>
                <a:cubicBezTo>
                  <a:pt x="119167" y="195625"/>
                  <a:pt x="103137" y="200340"/>
                  <a:pt x="85649" y="200340"/>
                </a:cubicBezTo>
                <a:cubicBezTo>
                  <a:pt x="75362" y="200168"/>
                  <a:pt x="65418" y="198539"/>
                  <a:pt x="55817" y="195453"/>
                </a:cubicBezTo>
                <a:cubicBezTo>
                  <a:pt x="44158" y="191167"/>
                  <a:pt x="34043" y="184652"/>
                  <a:pt x="25470" y="175908"/>
                </a:cubicBezTo>
                <a:cubicBezTo>
                  <a:pt x="16898" y="166307"/>
                  <a:pt x="10554" y="155334"/>
                  <a:pt x="6439" y="142990"/>
                </a:cubicBezTo>
                <a:cubicBezTo>
                  <a:pt x="1981" y="129102"/>
                  <a:pt x="-162" y="114786"/>
                  <a:pt x="10" y="100041"/>
                </a:cubicBezTo>
                <a:cubicBezTo>
                  <a:pt x="-162" y="85811"/>
                  <a:pt x="1896" y="71924"/>
                  <a:pt x="6182" y="58379"/>
                </a:cubicBezTo>
                <a:cubicBezTo>
                  <a:pt x="10297" y="46206"/>
                  <a:pt x="16555" y="35319"/>
                  <a:pt x="24956" y="25718"/>
                </a:cubicBezTo>
                <a:cubicBezTo>
                  <a:pt x="33357" y="16460"/>
                  <a:pt x="43472" y="9687"/>
                  <a:pt x="55302" y="5401"/>
                </a:cubicBezTo>
                <a:cubicBezTo>
                  <a:pt x="65075" y="2315"/>
                  <a:pt x="75191" y="600"/>
                  <a:pt x="85649" y="258"/>
                </a:cubicBezTo>
                <a:close/>
                <a:moveTo>
                  <a:pt x="1286075" y="0"/>
                </a:moveTo>
                <a:cubicBezTo>
                  <a:pt x="1293276" y="172"/>
                  <a:pt x="1300391" y="1200"/>
                  <a:pt x="1307421" y="3086"/>
                </a:cubicBezTo>
                <a:cubicBezTo>
                  <a:pt x="1314450" y="5144"/>
                  <a:pt x="1321051" y="8058"/>
                  <a:pt x="1327223" y="11830"/>
                </a:cubicBezTo>
                <a:cubicBezTo>
                  <a:pt x="1338539" y="19546"/>
                  <a:pt x="1346254" y="29833"/>
                  <a:pt x="1350369" y="42691"/>
                </a:cubicBezTo>
                <a:lnTo>
                  <a:pt x="1331338" y="46549"/>
                </a:lnTo>
                <a:cubicBezTo>
                  <a:pt x="1327738" y="36776"/>
                  <a:pt x="1321565" y="28975"/>
                  <a:pt x="1312821" y="23146"/>
                </a:cubicBezTo>
                <a:cubicBezTo>
                  <a:pt x="1304592" y="18174"/>
                  <a:pt x="1295677" y="15688"/>
                  <a:pt x="1286075" y="15688"/>
                </a:cubicBezTo>
                <a:cubicBezTo>
                  <a:pt x="1280932" y="15859"/>
                  <a:pt x="1275874" y="16460"/>
                  <a:pt x="1270902" y="17488"/>
                </a:cubicBezTo>
                <a:cubicBezTo>
                  <a:pt x="1265415" y="18688"/>
                  <a:pt x="1260272" y="20917"/>
                  <a:pt x="1255471" y="24175"/>
                </a:cubicBezTo>
                <a:cubicBezTo>
                  <a:pt x="1251528" y="27089"/>
                  <a:pt x="1248356" y="30690"/>
                  <a:pt x="1245956" y="34976"/>
                </a:cubicBezTo>
                <a:cubicBezTo>
                  <a:pt x="1243899" y="39262"/>
                  <a:pt x="1242870" y="43806"/>
                  <a:pt x="1242870" y="48606"/>
                </a:cubicBezTo>
                <a:cubicBezTo>
                  <a:pt x="1242870" y="52378"/>
                  <a:pt x="1243641" y="55893"/>
                  <a:pt x="1245184" y="59151"/>
                </a:cubicBezTo>
                <a:cubicBezTo>
                  <a:pt x="1247928" y="63951"/>
                  <a:pt x="1251442" y="67895"/>
                  <a:pt x="1255729" y="70981"/>
                </a:cubicBezTo>
                <a:cubicBezTo>
                  <a:pt x="1261043" y="74753"/>
                  <a:pt x="1266701" y="77924"/>
                  <a:pt x="1272702" y="80496"/>
                </a:cubicBezTo>
                <a:cubicBezTo>
                  <a:pt x="1279903" y="83582"/>
                  <a:pt x="1287190" y="86240"/>
                  <a:pt x="1294562" y="88469"/>
                </a:cubicBezTo>
                <a:cubicBezTo>
                  <a:pt x="1303134" y="91383"/>
                  <a:pt x="1311536" y="94898"/>
                  <a:pt x="1319765" y="99013"/>
                </a:cubicBezTo>
                <a:cubicBezTo>
                  <a:pt x="1326966" y="102785"/>
                  <a:pt x="1333567" y="107328"/>
                  <a:pt x="1339568" y="112643"/>
                </a:cubicBezTo>
                <a:cubicBezTo>
                  <a:pt x="1344883" y="117786"/>
                  <a:pt x="1348997" y="123701"/>
                  <a:pt x="1351912" y="130388"/>
                </a:cubicBezTo>
                <a:cubicBezTo>
                  <a:pt x="1353798" y="135703"/>
                  <a:pt x="1354827" y="141104"/>
                  <a:pt x="1354998" y="146590"/>
                </a:cubicBezTo>
                <a:cubicBezTo>
                  <a:pt x="1354998" y="154820"/>
                  <a:pt x="1353284" y="162621"/>
                  <a:pt x="1349855" y="169993"/>
                </a:cubicBezTo>
                <a:cubicBezTo>
                  <a:pt x="1346426" y="176851"/>
                  <a:pt x="1341625" y="182595"/>
                  <a:pt x="1335453" y="187224"/>
                </a:cubicBezTo>
                <a:cubicBezTo>
                  <a:pt x="1328595" y="192024"/>
                  <a:pt x="1320965" y="195453"/>
                  <a:pt x="1312564" y="197511"/>
                </a:cubicBezTo>
                <a:cubicBezTo>
                  <a:pt x="1305192" y="199054"/>
                  <a:pt x="1297734" y="199911"/>
                  <a:pt x="1290190" y="200082"/>
                </a:cubicBezTo>
                <a:cubicBezTo>
                  <a:pt x="1282646" y="199911"/>
                  <a:pt x="1275188" y="199054"/>
                  <a:pt x="1267816" y="197511"/>
                </a:cubicBezTo>
                <a:cubicBezTo>
                  <a:pt x="1259243" y="195453"/>
                  <a:pt x="1251357" y="192024"/>
                  <a:pt x="1244156" y="187224"/>
                </a:cubicBezTo>
                <a:cubicBezTo>
                  <a:pt x="1237469" y="182595"/>
                  <a:pt x="1231726" y="176851"/>
                  <a:pt x="1226925" y="169993"/>
                </a:cubicBezTo>
                <a:cubicBezTo>
                  <a:pt x="1222296" y="162964"/>
                  <a:pt x="1218867" y="155334"/>
                  <a:pt x="1216638" y="147104"/>
                </a:cubicBezTo>
                <a:lnTo>
                  <a:pt x="1228211" y="142990"/>
                </a:lnTo>
                <a:cubicBezTo>
                  <a:pt x="1230783" y="149505"/>
                  <a:pt x="1234126" y="155505"/>
                  <a:pt x="1238241" y="160992"/>
                </a:cubicBezTo>
                <a:cubicBezTo>
                  <a:pt x="1241670" y="165450"/>
                  <a:pt x="1245699" y="169393"/>
                  <a:pt x="1250328" y="172822"/>
                </a:cubicBezTo>
                <a:cubicBezTo>
                  <a:pt x="1255643" y="176594"/>
                  <a:pt x="1261472" y="179423"/>
                  <a:pt x="1267816" y="181309"/>
                </a:cubicBezTo>
                <a:cubicBezTo>
                  <a:pt x="1275017" y="183195"/>
                  <a:pt x="1282389" y="184052"/>
                  <a:pt x="1289933" y="183880"/>
                </a:cubicBezTo>
                <a:cubicBezTo>
                  <a:pt x="1301420" y="184052"/>
                  <a:pt x="1311707" y="180623"/>
                  <a:pt x="1320794" y="173593"/>
                </a:cubicBezTo>
                <a:cubicBezTo>
                  <a:pt x="1324909" y="170336"/>
                  <a:pt x="1328166" y="166393"/>
                  <a:pt x="1330567" y="161763"/>
                </a:cubicBezTo>
                <a:cubicBezTo>
                  <a:pt x="1332110" y="157991"/>
                  <a:pt x="1332967" y="154134"/>
                  <a:pt x="1333138" y="150191"/>
                </a:cubicBezTo>
                <a:cubicBezTo>
                  <a:pt x="1332967" y="146419"/>
                  <a:pt x="1332110" y="142732"/>
                  <a:pt x="1330567" y="139132"/>
                </a:cubicBezTo>
                <a:cubicBezTo>
                  <a:pt x="1328338" y="134160"/>
                  <a:pt x="1325252" y="129874"/>
                  <a:pt x="1321308" y="126273"/>
                </a:cubicBezTo>
                <a:cubicBezTo>
                  <a:pt x="1316679" y="122330"/>
                  <a:pt x="1311621" y="118987"/>
                  <a:pt x="1306135" y="116243"/>
                </a:cubicBezTo>
                <a:cubicBezTo>
                  <a:pt x="1299963" y="113157"/>
                  <a:pt x="1293619" y="110586"/>
                  <a:pt x="1287104" y="108528"/>
                </a:cubicBezTo>
                <a:cubicBezTo>
                  <a:pt x="1278017" y="105785"/>
                  <a:pt x="1269273" y="102442"/>
                  <a:pt x="1260872" y="98498"/>
                </a:cubicBezTo>
                <a:cubicBezTo>
                  <a:pt x="1252814" y="94898"/>
                  <a:pt x="1245356" y="90440"/>
                  <a:pt x="1238498" y="85125"/>
                </a:cubicBezTo>
                <a:cubicBezTo>
                  <a:pt x="1232497" y="80325"/>
                  <a:pt x="1227697" y="74495"/>
                  <a:pt x="1224096" y="67637"/>
                </a:cubicBezTo>
                <a:cubicBezTo>
                  <a:pt x="1221696" y="62665"/>
                  <a:pt x="1220581" y="57350"/>
                  <a:pt x="1220753" y="51692"/>
                </a:cubicBezTo>
                <a:cubicBezTo>
                  <a:pt x="1220924" y="37291"/>
                  <a:pt x="1226496" y="25289"/>
                  <a:pt x="1237469" y="15688"/>
                </a:cubicBezTo>
                <a:cubicBezTo>
                  <a:pt x="1243984" y="10545"/>
                  <a:pt x="1251185" y="6687"/>
                  <a:pt x="1259072" y="4115"/>
                </a:cubicBezTo>
                <a:cubicBezTo>
                  <a:pt x="1267816" y="1543"/>
                  <a:pt x="1276817" y="172"/>
                  <a:pt x="1286075" y="0"/>
                </a:cubicBez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tx1"/>
              </a:solidFill>
            </a:endParaRPr>
          </a:p>
        </p:txBody>
      </p:sp>
      <p:sp>
        <p:nvSpPr>
          <p:cNvPr id="30" name="平行四边形 57"/>
          <p:cNvSpPr/>
          <p:nvPr>
            <p:custDataLst>
              <p:tags r:id="rId3"/>
            </p:custDataLst>
          </p:nvPr>
        </p:nvSpPr>
        <p:spPr>
          <a:xfrm flipH="1">
            <a:off x="3335982" y="1333500"/>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31" name="序号"/>
          <p:cNvSpPr txBox="1"/>
          <p:nvPr>
            <p:custDataLst>
              <p:tags r:id="rId4"/>
            </p:custDataLst>
          </p:nvPr>
        </p:nvSpPr>
        <p:spPr>
          <a:xfrm flipH="1">
            <a:off x="3512009" y="1427974"/>
            <a:ext cx="1272364" cy="723118"/>
          </a:xfrm>
          <a:prstGeom prst="parallelogram">
            <a:avLst>
              <a:gd name="adj" fmla="val 33243"/>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01</a:t>
            </a:r>
            <a:endParaRPr lang="en-US" sz="2800" b="1" dirty="0">
              <a:solidFill>
                <a:schemeClr val="accent1"/>
              </a:solidFill>
              <a:latin typeface="+mn-ea"/>
            </a:endParaRPr>
          </a:p>
        </p:txBody>
      </p:sp>
      <p:sp>
        <p:nvSpPr>
          <p:cNvPr id="32" name="项标题"/>
          <p:cNvSpPr txBox="1"/>
          <p:nvPr>
            <p:custDataLst>
              <p:tags r:id="rId5"/>
            </p:custDataLst>
          </p:nvPr>
        </p:nvSpPr>
        <p:spPr>
          <a:xfrm>
            <a:off x="4960400" y="1443890"/>
            <a:ext cx="5122911" cy="688818"/>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第一节　会计核算的基本假设</a:t>
            </a:r>
            <a:endParaRPr lang="zh-CN" altLang="en-US" sz="2400" spc="300" dirty="0">
              <a:solidFill>
                <a:srgbClr val="333333"/>
              </a:solidFill>
              <a:latin typeface="+mn-ea"/>
            </a:endParaRPr>
          </a:p>
        </p:txBody>
      </p:sp>
      <p:sp>
        <p:nvSpPr>
          <p:cNvPr id="33" name="平行四边形 57"/>
          <p:cNvSpPr/>
          <p:nvPr>
            <p:custDataLst>
              <p:tags r:id="rId6"/>
            </p:custDataLst>
          </p:nvPr>
        </p:nvSpPr>
        <p:spPr>
          <a:xfrm flipH="1">
            <a:off x="3714505" y="2421597"/>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34" name="序号"/>
          <p:cNvSpPr txBox="1"/>
          <p:nvPr>
            <p:custDataLst>
              <p:tags r:id="rId7"/>
            </p:custDataLst>
          </p:nvPr>
        </p:nvSpPr>
        <p:spPr>
          <a:xfrm flipH="1">
            <a:off x="3884182" y="2516070"/>
            <a:ext cx="1272364" cy="723118"/>
          </a:xfrm>
          <a:prstGeom prst="parallelogram">
            <a:avLst>
              <a:gd name="adj" fmla="val 33243"/>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02</a:t>
            </a:r>
            <a:endParaRPr lang="en-US" sz="2800" b="1" dirty="0">
              <a:solidFill>
                <a:schemeClr val="accent1"/>
              </a:solidFill>
              <a:latin typeface="+mn-ea"/>
            </a:endParaRPr>
          </a:p>
        </p:txBody>
      </p:sp>
      <p:sp>
        <p:nvSpPr>
          <p:cNvPr id="35" name="项标题"/>
          <p:cNvSpPr txBox="1"/>
          <p:nvPr>
            <p:custDataLst>
              <p:tags r:id="rId8"/>
            </p:custDataLst>
          </p:nvPr>
        </p:nvSpPr>
        <p:spPr>
          <a:xfrm>
            <a:off x="5338923" y="2531987"/>
            <a:ext cx="5122911" cy="688818"/>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第二节　会计基础</a:t>
            </a:r>
            <a:endParaRPr lang="zh-CN" altLang="en-US" sz="2400" spc="300" dirty="0">
              <a:solidFill>
                <a:srgbClr val="333333"/>
              </a:solidFill>
              <a:latin typeface="+mn-ea"/>
            </a:endParaRPr>
          </a:p>
        </p:txBody>
      </p:sp>
      <p:sp>
        <p:nvSpPr>
          <p:cNvPr id="36" name="平行四边形 57"/>
          <p:cNvSpPr/>
          <p:nvPr>
            <p:custDataLst>
              <p:tags r:id="rId9"/>
            </p:custDataLst>
          </p:nvPr>
        </p:nvSpPr>
        <p:spPr>
          <a:xfrm flipH="1">
            <a:off x="4088493" y="3509693"/>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37" name="序号"/>
          <p:cNvSpPr txBox="1"/>
          <p:nvPr>
            <p:custDataLst>
              <p:tags r:id="rId10"/>
            </p:custDataLst>
          </p:nvPr>
        </p:nvSpPr>
        <p:spPr>
          <a:xfrm flipH="1">
            <a:off x="4270869" y="3604167"/>
            <a:ext cx="1272364" cy="723118"/>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03</a:t>
            </a:r>
            <a:endParaRPr lang="en-US" sz="2800" b="1" dirty="0">
              <a:solidFill>
                <a:schemeClr val="accent1"/>
              </a:solidFill>
              <a:latin typeface="+mn-ea"/>
            </a:endParaRPr>
          </a:p>
        </p:txBody>
      </p:sp>
      <p:sp>
        <p:nvSpPr>
          <p:cNvPr id="38" name="项标题"/>
          <p:cNvSpPr txBox="1"/>
          <p:nvPr>
            <p:custDataLst>
              <p:tags r:id="rId11"/>
            </p:custDataLst>
          </p:nvPr>
        </p:nvSpPr>
        <p:spPr>
          <a:xfrm>
            <a:off x="5712911" y="3620083"/>
            <a:ext cx="5122911" cy="688818"/>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第三节　会计信息质量要求</a:t>
            </a:r>
            <a:endParaRPr lang="zh-CN" altLang="en-US" sz="2400" spc="300" dirty="0">
              <a:solidFill>
                <a:srgbClr val="333333"/>
              </a:solidFill>
              <a:latin typeface="+mn-ea"/>
            </a:endParaRPr>
          </a:p>
        </p:txBody>
      </p:sp>
      <p:sp>
        <p:nvSpPr>
          <p:cNvPr id="39" name="平行四边形 57"/>
          <p:cNvSpPr/>
          <p:nvPr>
            <p:custDataLst>
              <p:tags r:id="rId12"/>
            </p:custDataLst>
          </p:nvPr>
        </p:nvSpPr>
        <p:spPr>
          <a:xfrm flipH="1">
            <a:off x="4467016" y="4597790"/>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40" name="序号"/>
          <p:cNvSpPr txBox="1"/>
          <p:nvPr>
            <p:custDataLst>
              <p:tags r:id="rId13"/>
            </p:custDataLst>
          </p:nvPr>
        </p:nvSpPr>
        <p:spPr>
          <a:xfrm flipH="1">
            <a:off x="4643043" y="4692264"/>
            <a:ext cx="1272364" cy="723118"/>
          </a:xfrm>
          <a:prstGeom prst="parallelogram">
            <a:avLst>
              <a:gd name="adj" fmla="val 34560"/>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04</a:t>
            </a:r>
            <a:endParaRPr lang="en-US" sz="2800" b="1" dirty="0">
              <a:solidFill>
                <a:schemeClr val="accent1"/>
              </a:solidFill>
              <a:latin typeface="+mn-ea"/>
            </a:endParaRPr>
          </a:p>
        </p:txBody>
      </p:sp>
      <p:sp>
        <p:nvSpPr>
          <p:cNvPr id="41" name="项标题"/>
          <p:cNvSpPr txBox="1"/>
          <p:nvPr>
            <p:custDataLst>
              <p:tags r:id="rId14"/>
            </p:custDataLst>
          </p:nvPr>
        </p:nvSpPr>
        <p:spPr>
          <a:xfrm>
            <a:off x="6091434" y="4708180"/>
            <a:ext cx="5122911" cy="688818"/>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第四节　会计计量属性</a:t>
            </a:r>
            <a:endParaRPr lang="zh-CN" altLang="en-US" sz="2400" spc="300" dirty="0">
              <a:solidFill>
                <a:srgbClr val="333333"/>
              </a:solidFill>
              <a:latin typeface="+mn-ea"/>
            </a:endParaRPr>
          </a:p>
        </p:txBody>
      </p:sp>
    </p:spTree>
    <p:custDataLst>
      <p:tags r:id="rId15"/>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一、会计主体假设</a:t>
            </a:r>
            <a:endParaRPr lang="zh-CN" altLang="zh-CN" sz="2400" b="1" dirty="0">
              <a:solidFill>
                <a:schemeClr val="tx1"/>
              </a:solidFill>
            </a:endParaRPr>
          </a:p>
          <a:p>
            <a:r>
              <a:rPr lang="zh-CN" altLang="zh-CN" dirty="0">
                <a:solidFill>
                  <a:schemeClr val="tx1"/>
                </a:solidFill>
              </a:rPr>
              <a:t>会计主体假设是指会计工作所服务的特定单位或组织。由于会计反映的经济活动是与某一特定单位的经管责任相联系的</a:t>
            </a:r>
            <a:r>
              <a:rPr lang="en-US" altLang="zh-CN" dirty="0">
                <a:solidFill>
                  <a:schemeClr val="tx1"/>
                </a:solidFill>
              </a:rPr>
              <a:t>,</a:t>
            </a:r>
            <a:r>
              <a:rPr lang="zh-CN" altLang="zh-CN" dirty="0">
                <a:solidFill>
                  <a:schemeClr val="tx1"/>
                </a:solidFill>
              </a:rPr>
              <a:t>因此</a:t>
            </a:r>
            <a:r>
              <a:rPr lang="en-US" altLang="zh-CN" dirty="0">
                <a:solidFill>
                  <a:schemeClr val="tx1"/>
                </a:solidFill>
              </a:rPr>
              <a:t>,</a:t>
            </a:r>
            <a:r>
              <a:rPr lang="zh-CN" altLang="zh-CN" dirty="0">
                <a:solidFill>
                  <a:schemeClr val="tx1"/>
                </a:solidFill>
              </a:rPr>
              <a:t>我国习惯上将会计主体称为核算单位或会计实体</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会计</a:t>
            </a:r>
            <a:r>
              <a:rPr lang="zh-CN" altLang="zh-CN" dirty="0">
                <a:solidFill>
                  <a:schemeClr val="tx1"/>
                </a:solidFill>
              </a:rPr>
              <a:t>主体规定了会计所反映的空间范围</a:t>
            </a:r>
            <a:r>
              <a:rPr lang="en-US" altLang="zh-CN" dirty="0">
                <a:solidFill>
                  <a:schemeClr val="tx1"/>
                </a:solidFill>
              </a:rPr>
              <a:t>,</a:t>
            </a:r>
            <a:r>
              <a:rPr lang="zh-CN" altLang="zh-CN" dirty="0">
                <a:solidFill>
                  <a:schemeClr val="tx1"/>
                </a:solidFill>
              </a:rPr>
              <a:t>这就要求会计的确认、计量与报告应限定在某一特定主体的范围内</a:t>
            </a:r>
            <a:r>
              <a:rPr lang="en-US" altLang="zh-CN" dirty="0">
                <a:solidFill>
                  <a:schemeClr val="tx1"/>
                </a:solidFill>
              </a:rPr>
              <a:t>,</a:t>
            </a:r>
            <a:r>
              <a:rPr lang="zh-CN" altLang="zh-CN" dirty="0">
                <a:solidFill>
                  <a:schemeClr val="tx1"/>
                </a:solidFill>
              </a:rPr>
              <a:t>会计所要提供的是这个主体的财务状况与经营成果的信息。如果会计主体的界限不清</a:t>
            </a:r>
            <a:r>
              <a:rPr lang="en-US" altLang="zh-CN" dirty="0">
                <a:solidFill>
                  <a:schemeClr val="tx1"/>
                </a:solidFill>
              </a:rPr>
              <a:t>,</a:t>
            </a:r>
            <a:r>
              <a:rPr lang="zh-CN" altLang="zh-CN" dirty="0">
                <a:solidFill>
                  <a:schemeClr val="tx1"/>
                </a:solidFill>
              </a:rPr>
              <a:t>就不可能将其经济业务所产生的影响交代清楚。</a:t>
            </a:r>
            <a:endParaRPr lang="zh-CN" altLang="zh-CN" dirty="0">
              <a:solidFill>
                <a:schemeClr val="tx1"/>
              </a:solidFill>
            </a:endParaRPr>
          </a:p>
          <a:p>
            <a:endParaRPr lang="zh-CN" altLang="zh-CN" dirty="0">
              <a:solidFill>
                <a:schemeClr val="tx1"/>
              </a:solidFill>
            </a:endParaRPr>
          </a:p>
        </p:txBody>
      </p:sp>
      <p:sp>
        <p:nvSpPr>
          <p:cNvPr id="12" name="标题 11"/>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会计核算的基本假设</a:t>
            </a:r>
            <a:endParaRPr lang="zh-CN" altLang="en-US" dirty="0">
              <a:sym typeface="+mn-ea"/>
            </a:endParaRPr>
          </a:p>
        </p:txBody>
      </p:sp>
      <p:pic>
        <p:nvPicPr>
          <p:cNvPr id="2" name="图片 1"/>
          <p:cNvPicPr>
            <a:picLocks noChangeAspect="1"/>
          </p:cNvPicPr>
          <p:nvPr/>
        </p:nvPicPr>
        <p:blipFill>
          <a:blip r:embed="rId3"/>
          <a:stretch>
            <a:fillRect/>
          </a:stretch>
        </p:blipFill>
        <p:spPr>
          <a:xfrm>
            <a:off x="10005695" y="423481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二、持续经营假设</a:t>
            </a:r>
            <a:endParaRPr lang="zh-CN" altLang="zh-CN" sz="2400" b="1" dirty="0">
              <a:solidFill>
                <a:schemeClr val="tx1"/>
              </a:solidFill>
            </a:endParaRPr>
          </a:p>
          <a:p>
            <a:r>
              <a:rPr lang="zh-CN" altLang="zh-CN" dirty="0">
                <a:solidFill>
                  <a:schemeClr val="tx1"/>
                </a:solidFill>
              </a:rPr>
              <a:t>持续经营假设是指在没有相反证据的情况下</a:t>
            </a:r>
            <a:r>
              <a:rPr lang="en-US" altLang="zh-CN" dirty="0">
                <a:solidFill>
                  <a:schemeClr val="tx1"/>
                </a:solidFill>
              </a:rPr>
              <a:t>,</a:t>
            </a:r>
            <a:r>
              <a:rPr lang="zh-CN" altLang="zh-CN" dirty="0">
                <a:solidFill>
                  <a:schemeClr val="tx1"/>
                </a:solidFill>
              </a:rPr>
              <a:t>会计主体在可以预见的将来</a:t>
            </a:r>
            <a:r>
              <a:rPr lang="en-US" altLang="zh-CN" dirty="0">
                <a:solidFill>
                  <a:schemeClr val="tx1"/>
                </a:solidFill>
              </a:rPr>
              <a:t>,</a:t>
            </a:r>
            <a:r>
              <a:rPr lang="zh-CN" altLang="zh-CN" dirty="0">
                <a:solidFill>
                  <a:schemeClr val="tx1"/>
                </a:solidFill>
              </a:rPr>
              <a:t>按它现在的形式和目的持续不断地经营下去。持续经营作为会计核算的基本前提</a:t>
            </a:r>
            <a:r>
              <a:rPr lang="en-US" altLang="zh-CN" dirty="0">
                <a:solidFill>
                  <a:schemeClr val="tx1"/>
                </a:solidFill>
              </a:rPr>
              <a:t>,</a:t>
            </a:r>
            <a:r>
              <a:rPr lang="zh-CN" altLang="zh-CN" dirty="0">
                <a:solidFill>
                  <a:schemeClr val="tx1"/>
                </a:solidFill>
              </a:rPr>
              <a:t>表示企业不会被迫清算</a:t>
            </a:r>
            <a:r>
              <a:rPr lang="en-US" altLang="zh-CN" dirty="0">
                <a:solidFill>
                  <a:schemeClr val="tx1"/>
                </a:solidFill>
              </a:rPr>
              <a:t>,</a:t>
            </a:r>
            <a:r>
              <a:rPr lang="zh-CN" altLang="zh-CN" dirty="0">
                <a:solidFill>
                  <a:schemeClr val="tx1"/>
                </a:solidFill>
              </a:rPr>
              <a:t>各种资产不需要削价变现</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现存</a:t>
            </a:r>
            <a:r>
              <a:rPr lang="zh-CN" altLang="zh-CN" dirty="0">
                <a:solidFill>
                  <a:schemeClr val="tx1"/>
                </a:solidFill>
              </a:rPr>
              <a:t>资产应该按照原来的购买意图正常地予以使用或消耗</a:t>
            </a:r>
            <a:r>
              <a:rPr lang="en-US" altLang="zh-CN" dirty="0">
                <a:solidFill>
                  <a:schemeClr val="tx1"/>
                </a:solidFill>
              </a:rPr>
              <a:t>,</a:t>
            </a:r>
            <a:r>
              <a:rPr lang="zh-CN" altLang="zh-CN" dirty="0">
                <a:solidFill>
                  <a:schemeClr val="tx1"/>
                </a:solidFill>
              </a:rPr>
              <a:t>并且采用实际成本进行计价。在资产的后续计量中按合理方式对成本进行系统分摊</a:t>
            </a:r>
            <a:r>
              <a:rPr lang="en-US" altLang="zh-CN" dirty="0">
                <a:solidFill>
                  <a:schemeClr val="tx1"/>
                </a:solidFill>
              </a:rPr>
              <a:t>,</a:t>
            </a:r>
            <a:r>
              <a:rPr lang="zh-CN" altLang="zh-CN" dirty="0">
                <a:solidFill>
                  <a:schemeClr val="tx1"/>
                </a:solidFill>
              </a:rPr>
              <a:t>而不能直接采用清算价格计价</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负债</a:t>
            </a:r>
            <a:r>
              <a:rPr lang="zh-CN" altLang="zh-CN" dirty="0">
                <a:solidFill>
                  <a:schemeClr val="tx1"/>
                </a:solidFill>
              </a:rPr>
              <a:t>、所有者权益、收入、费用等会计要素的确认与计量</a:t>
            </a:r>
            <a:r>
              <a:rPr lang="en-US" altLang="zh-CN" dirty="0">
                <a:solidFill>
                  <a:schemeClr val="tx1"/>
                </a:solidFill>
              </a:rPr>
              <a:t>,</a:t>
            </a:r>
            <a:r>
              <a:rPr lang="zh-CN" altLang="zh-CN" dirty="0">
                <a:solidFill>
                  <a:schemeClr val="tx1"/>
                </a:solidFill>
              </a:rPr>
              <a:t>也与这一假设密切相关。只有在企业持续经营的假设下</a:t>
            </a:r>
            <a:r>
              <a:rPr lang="en-US" altLang="zh-CN" dirty="0">
                <a:solidFill>
                  <a:schemeClr val="tx1"/>
                </a:solidFill>
              </a:rPr>
              <a:t>,</a:t>
            </a:r>
            <a:r>
              <a:rPr lang="zh-CN" altLang="zh-CN" dirty="0">
                <a:solidFill>
                  <a:schemeClr val="tx1"/>
                </a:solidFill>
              </a:rPr>
              <a:t>资产、负债按照流动与非流动分类</a:t>
            </a:r>
            <a:r>
              <a:rPr lang="en-US" altLang="zh-CN" dirty="0">
                <a:solidFill>
                  <a:schemeClr val="tx1"/>
                </a:solidFill>
              </a:rPr>
              <a:t>,</a:t>
            </a:r>
            <a:r>
              <a:rPr lang="zh-CN" altLang="zh-CN" dirty="0">
                <a:solidFill>
                  <a:schemeClr val="tx1"/>
                </a:solidFill>
              </a:rPr>
              <a:t>对固定资产计提折旧、对无形资产进行摊销才有实际意义。</a:t>
            </a:r>
            <a:endParaRPr lang="zh-CN" altLang="zh-CN" dirty="0">
              <a:solidFill>
                <a:schemeClr val="tx1"/>
              </a:solidFill>
            </a:endParaRPr>
          </a:p>
          <a:p>
            <a:endParaRPr lang="zh-CN" altLang="zh-CN" dirty="0">
              <a:solidFill>
                <a:schemeClr val="tx1"/>
              </a:solidFill>
            </a:endParaRPr>
          </a:p>
        </p:txBody>
      </p:sp>
      <p:sp>
        <p:nvSpPr>
          <p:cNvPr id="13" name="标题 12"/>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会计核算的基本假设</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三、会计分期假设</a:t>
            </a:r>
            <a:endParaRPr lang="zh-CN" altLang="zh-CN" sz="2400" b="1" dirty="0">
              <a:solidFill>
                <a:schemeClr val="tx1"/>
              </a:solidFill>
            </a:endParaRPr>
          </a:p>
          <a:p>
            <a:r>
              <a:rPr lang="zh-CN" altLang="zh-CN" dirty="0">
                <a:solidFill>
                  <a:schemeClr val="tx1"/>
                </a:solidFill>
              </a:rPr>
              <a:t>会计分期</a:t>
            </a:r>
            <a:r>
              <a:rPr lang="en-US" altLang="zh-CN" dirty="0">
                <a:solidFill>
                  <a:schemeClr val="tx1"/>
                </a:solidFill>
              </a:rPr>
              <a:t>,</a:t>
            </a:r>
            <a:r>
              <a:rPr lang="zh-CN" altLang="zh-CN" dirty="0">
                <a:solidFill>
                  <a:schemeClr val="tx1"/>
                </a:solidFill>
              </a:rPr>
              <a:t>又称会计期间。会计分期假设是指企业的经济活动可以人为地划分为时间长度相等的期间</a:t>
            </a:r>
            <a:r>
              <a:rPr lang="en-US" altLang="zh-CN" dirty="0">
                <a:solidFill>
                  <a:schemeClr val="tx1"/>
                </a:solidFill>
              </a:rPr>
              <a:t>,</a:t>
            </a:r>
            <a:r>
              <a:rPr lang="zh-CN" altLang="zh-CN" dirty="0">
                <a:solidFill>
                  <a:schemeClr val="tx1"/>
                </a:solidFill>
              </a:rPr>
              <a:t>以便更为及时地向投资者提供相关和可靠的信息。企业自创立之日起</a:t>
            </a:r>
            <a:r>
              <a:rPr lang="en-US" altLang="zh-CN" dirty="0">
                <a:solidFill>
                  <a:schemeClr val="tx1"/>
                </a:solidFill>
              </a:rPr>
              <a:t>,</a:t>
            </a:r>
            <a:r>
              <a:rPr lang="zh-CN" altLang="zh-CN" dirty="0">
                <a:solidFill>
                  <a:schemeClr val="tx1"/>
                </a:solidFill>
              </a:rPr>
              <a:t>直到终止经营为止</a:t>
            </a:r>
            <a:r>
              <a:rPr lang="en-US" altLang="zh-CN" dirty="0">
                <a:solidFill>
                  <a:schemeClr val="tx1"/>
                </a:solidFill>
              </a:rPr>
              <a:t>,</a:t>
            </a:r>
            <a:r>
              <a:rPr lang="zh-CN" altLang="zh-CN" dirty="0">
                <a:solidFill>
                  <a:schemeClr val="tx1"/>
                </a:solidFill>
              </a:rPr>
              <a:t>其生产经营活动是连续不断的。企业发生的各种经济业务</a:t>
            </a:r>
            <a:r>
              <a:rPr lang="en-US" altLang="zh-CN" dirty="0">
                <a:solidFill>
                  <a:schemeClr val="tx1"/>
                </a:solidFill>
              </a:rPr>
              <a:t>,</a:t>
            </a:r>
            <a:r>
              <a:rPr lang="zh-CN" altLang="zh-CN" dirty="0">
                <a:solidFill>
                  <a:schemeClr val="tx1"/>
                </a:solidFill>
              </a:rPr>
              <a:t>使财务状况和经营成果不断变化</a:t>
            </a:r>
            <a:r>
              <a:rPr lang="en-US" altLang="zh-CN" dirty="0">
                <a:solidFill>
                  <a:schemeClr val="tx1"/>
                </a:solidFill>
              </a:rPr>
              <a:t>,</a:t>
            </a:r>
            <a:r>
              <a:rPr lang="zh-CN" altLang="zh-CN" dirty="0">
                <a:solidFill>
                  <a:schemeClr val="tx1"/>
                </a:solidFill>
              </a:rPr>
              <a:t>直到停业为止。企业管理人员、投资者、债权人和政府有关部门需要及时了解经营情况</a:t>
            </a:r>
            <a:r>
              <a:rPr lang="en-US" altLang="zh-CN" dirty="0">
                <a:solidFill>
                  <a:schemeClr val="tx1"/>
                </a:solidFill>
              </a:rPr>
              <a:t>,</a:t>
            </a:r>
            <a:r>
              <a:rPr lang="zh-CN" altLang="zh-CN" dirty="0">
                <a:solidFill>
                  <a:schemeClr val="tx1"/>
                </a:solidFill>
              </a:rPr>
              <a:t>评价企业业绩</a:t>
            </a:r>
            <a:r>
              <a:rPr lang="en-US" altLang="zh-CN" dirty="0">
                <a:solidFill>
                  <a:schemeClr val="tx1"/>
                </a:solidFill>
              </a:rPr>
              <a:t>,</a:t>
            </a:r>
            <a:r>
              <a:rPr lang="zh-CN" altLang="zh-CN" dirty="0">
                <a:solidFill>
                  <a:schemeClr val="tx1"/>
                </a:solidFill>
              </a:rPr>
              <a:t>会计分期是及时向企业内部和外部相关的信息使用者提供信息的要求。</a:t>
            </a:r>
            <a:endParaRPr lang="zh-CN" altLang="zh-CN" dirty="0">
              <a:solidFill>
                <a:schemeClr val="tx1"/>
              </a:solidFill>
            </a:endParaRPr>
          </a:p>
          <a:p>
            <a:r>
              <a:rPr lang="zh-CN" altLang="zh-CN" dirty="0">
                <a:solidFill>
                  <a:schemeClr val="tx1"/>
                </a:solidFill>
              </a:rPr>
              <a:t>会计期间的长度可根据需要而定</a:t>
            </a:r>
            <a:r>
              <a:rPr lang="en-US" altLang="zh-CN" dirty="0">
                <a:solidFill>
                  <a:schemeClr val="tx1"/>
                </a:solidFill>
              </a:rPr>
              <a:t>,</a:t>
            </a:r>
            <a:r>
              <a:rPr lang="zh-CN" altLang="zh-CN" dirty="0">
                <a:solidFill>
                  <a:schemeClr val="tx1"/>
                </a:solidFill>
              </a:rPr>
              <a:t>一般分为年、季和月。会计年度可采用历年制</a:t>
            </a:r>
            <a:r>
              <a:rPr lang="en-US" altLang="zh-CN" dirty="0">
                <a:solidFill>
                  <a:schemeClr val="tx1"/>
                </a:solidFill>
              </a:rPr>
              <a:t>,</a:t>
            </a:r>
            <a:r>
              <a:rPr lang="zh-CN" altLang="zh-CN" dirty="0">
                <a:solidFill>
                  <a:schemeClr val="tx1"/>
                </a:solidFill>
              </a:rPr>
              <a:t>即与日历年度保持一致</a:t>
            </a:r>
            <a:r>
              <a:rPr lang="en-US" altLang="zh-CN" dirty="0">
                <a:solidFill>
                  <a:schemeClr val="tx1"/>
                </a:solidFill>
              </a:rPr>
              <a:t>;</a:t>
            </a:r>
            <a:r>
              <a:rPr lang="zh-CN" altLang="zh-CN" dirty="0">
                <a:solidFill>
                  <a:schemeClr val="tx1"/>
                </a:solidFill>
              </a:rPr>
              <a:t>也可采用非历年制</a:t>
            </a:r>
            <a:r>
              <a:rPr lang="en-US" altLang="zh-CN" dirty="0">
                <a:solidFill>
                  <a:schemeClr val="tx1"/>
                </a:solidFill>
              </a:rPr>
              <a:t>,</a:t>
            </a:r>
            <a:r>
              <a:rPr lang="zh-CN" altLang="zh-CN" dirty="0">
                <a:solidFill>
                  <a:schemeClr val="tx1"/>
                </a:solidFill>
              </a:rPr>
              <a:t>常见的有营业年度。按年度提供的财务报告</a:t>
            </a:r>
            <a:r>
              <a:rPr lang="en-US" altLang="zh-CN" dirty="0">
                <a:solidFill>
                  <a:schemeClr val="tx1"/>
                </a:solidFill>
              </a:rPr>
              <a:t>,</a:t>
            </a:r>
            <a:r>
              <a:rPr lang="zh-CN" altLang="zh-CN" dirty="0">
                <a:solidFill>
                  <a:schemeClr val="tx1"/>
                </a:solidFill>
              </a:rPr>
              <a:t>称为年度报告</a:t>
            </a:r>
            <a:r>
              <a:rPr lang="en-US" altLang="zh-CN" dirty="0">
                <a:solidFill>
                  <a:schemeClr val="tx1"/>
                </a:solidFill>
              </a:rPr>
              <a:t>;</a:t>
            </a:r>
            <a:r>
              <a:rPr lang="zh-CN" altLang="zh-CN" dirty="0">
                <a:solidFill>
                  <a:schemeClr val="tx1"/>
                </a:solidFill>
              </a:rPr>
              <a:t>按年度内的任一期限</a:t>
            </a:r>
            <a:r>
              <a:rPr lang="en-US" altLang="zh-CN" dirty="0">
                <a:solidFill>
                  <a:schemeClr val="tx1"/>
                </a:solidFill>
              </a:rPr>
              <a:t>(</a:t>
            </a:r>
            <a:r>
              <a:rPr lang="zh-CN" altLang="zh-CN" dirty="0">
                <a:solidFill>
                  <a:schemeClr val="tx1"/>
                </a:solidFill>
              </a:rPr>
              <a:t>如半年、季度和月度</a:t>
            </a:r>
            <a:r>
              <a:rPr lang="en-US" altLang="zh-CN" dirty="0">
                <a:solidFill>
                  <a:schemeClr val="tx1"/>
                </a:solidFill>
              </a:rPr>
              <a:t>)</a:t>
            </a:r>
            <a:r>
              <a:rPr lang="zh-CN" altLang="zh-CN" dirty="0">
                <a:solidFill>
                  <a:schemeClr val="tx1"/>
                </a:solidFill>
              </a:rPr>
              <a:t>提供的财务报告</a:t>
            </a:r>
            <a:r>
              <a:rPr lang="en-US" altLang="zh-CN" dirty="0">
                <a:solidFill>
                  <a:schemeClr val="tx1"/>
                </a:solidFill>
              </a:rPr>
              <a:t>,</a:t>
            </a:r>
            <a:r>
              <a:rPr lang="zh-CN" altLang="zh-CN" dirty="0">
                <a:solidFill>
                  <a:schemeClr val="tx1"/>
                </a:solidFill>
              </a:rPr>
              <a:t>称为中期报告。</a:t>
            </a:r>
            <a:endParaRPr lang="zh-CN" altLang="zh-CN" dirty="0">
              <a:solidFill>
                <a:schemeClr val="tx1"/>
              </a:solidFill>
            </a:endParaRPr>
          </a:p>
          <a:p>
            <a:endParaRPr lang="zh-CN" altLang="zh-CN" dirty="0">
              <a:solidFill>
                <a:schemeClr val="tx1"/>
              </a:solidFill>
            </a:endParaRPr>
          </a:p>
        </p:txBody>
      </p:sp>
      <p:sp>
        <p:nvSpPr>
          <p:cNvPr id="13" name="标题 12"/>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会计核算的基本假设</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四、货币计量假设</a:t>
            </a:r>
            <a:endParaRPr lang="zh-CN" altLang="zh-CN" sz="2400" b="1" dirty="0">
              <a:solidFill>
                <a:schemeClr val="tx1"/>
              </a:solidFill>
            </a:endParaRPr>
          </a:p>
          <a:p>
            <a:r>
              <a:rPr lang="zh-CN" altLang="zh-CN" dirty="0">
                <a:solidFill>
                  <a:schemeClr val="tx1"/>
                </a:solidFill>
              </a:rPr>
              <a:t>货币计量假设是指会计采用一定的货币单位来计量与报告会计主体的经济活动及其结果。货币是衡量一般商品价值的共同尺度</a:t>
            </a:r>
            <a:r>
              <a:rPr lang="en-US" altLang="zh-CN" dirty="0">
                <a:solidFill>
                  <a:schemeClr val="tx1"/>
                </a:solidFill>
              </a:rPr>
              <a:t>,</a:t>
            </a:r>
            <a:r>
              <a:rPr lang="zh-CN" altLang="zh-CN" dirty="0">
                <a:solidFill>
                  <a:schemeClr val="tx1"/>
                </a:solidFill>
              </a:rPr>
              <a:t>具有价值尺度、流通手段、储藏手段和支付手段等特点</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其他</a:t>
            </a:r>
            <a:r>
              <a:rPr lang="zh-CN" altLang="zh-CN" dirty="0">
                <a:solidFill>
                  <a:schemeClr val="tx1"/>
                </a:solidFill>
              </a:rPr>
              <a:t>计量单位</a:t>
            </a:r>
            <a:r>
              <a:rPr lang="en-US" altLang="zh-CN" dirty="0">
                <a:solidFill>
                  <a:schemeClr val="tx1"/>
                </a:solidFill>
              </a:rPr>
              <a:t>,</a:t>
            </a:r>
            <a:r>
              <a:rPr lang="zh-CN" altLang="zh-CN" dirty="0">
                <a:solidFill>
                  <a:schemeClr val="tx1"/>
                </a:solidFill>
              </a:rPr>
              <a:t>如重量、长度、容积、件等</a:t>
            </a:r>
            <a:r>
              <a:rPr lang="en-US" altLang="zh-CN" dirty="0">
                <a:solidFill>
                  <a:schemeClr val="tx1"/>
                </a:solidFill>
              </a:rPr>
              <a:t>,</a:t>
            </a:r>
            <a:r>
              <a:rPr lang="zh-CN" altLang="zh-CN" dirty="0">
                <a:solidFill>
                  <a:schemeClr val="tx1"/>
                </a:solidFill>
              </a:rPr>
              <a:t>都只能从一个侧面反映企业的生产经营情况</a:t>
            </a:r>
            <a:r>
              <a:rPr lang="en-US" altLang="zh-CN" dirty="0">
                <a:solidFill>
                  <a:schemeClr val="tx1"/>
                </a:solidFill>
              </a:rPr>
              <a:t>;</a:t>
            </a:r>
            <a:r>
              <a:rPr lang="zh-CN" altLang="zh-CN" dirty="0">
                <a:solidFill>
                  <a:schemeClr val="tx1"/>
                </a:solidFill>
              </a:rPr>
              <a:t>而以货币为计量单位</a:t>
            </a:r>
            <a:r>
              <a:rPr lang="en-US" altLang="zh-CN" dirty="0">
                <a:solidFill>
                  <a:schemeClr val="tx1"/>
                </a:solidFill>
              </a:rPr>
              <a:t>,</a:t>
            </a:r>
            <a:r>
              <a:rPr lang="zh-CN" altLang="zh-CN" dirty="0">
                <a:solidFill>
                  <a:schemeClr val="tx1"/>
                </a:solidFill>
              </a:rPr>
              <a:t>就可以使不同形态的财产物资项目相加减</a:t>
            </a:r>
            <a:r>
              <a:rPr lang="en-US" altLang="zh-CN" dirty="0">
                <a:solidFill>
                  <a:schemeClr val="tx1"/>
                </a:solidFill>
              </a:rPr>
              <a:t>,</a:t>
            </a:r>
            <a:r>
              <a:rPr lang="zh-CN" altLang="zh-CN" dirty="0">
                <a:solidFill>
                  <a:schemeClr val="tx1"/>
                </a:solidFill>
              </a:rPr>
              <a:t>使收入、费用相配比</a:t>
            </a:r>
            <a:r>
              <a:rPr lang="en-US" altLang="zh-CN" dirty="0">
                <a:solidFill>
                  <a:schemeClr val="tx1"/>
                </a:solidFill>
              </a:rPr>
              <a:t>,</a:t>
            </a:r>
            <a:r>
              <a:rPr lang="zh-CN" altLang="zh-CN" dirty="0">
                <a:solidFill>
                  <a:schemeClr val="tx1"/>
                </a:solidFill>
              </a:rPr>
              <a:t>比较全面地计量和报告企业财产物资的价值</a:t>
            </a:r>
            <a:r>
              <a:rPr lang="en-US" altLang="zh-CN" dirty="0">
                <a:solidFill>
                  <a:schemeClr val="tx1"/>
                </a:solidFill>
              </a:rPr>
              <a:t>,</a:t>
            </a:r>
            <a:r>
              <a:rPr lang="zh-CN" altLang="zh-CN" dirty="0">
                <a:solidFill>
                  <a:schemeClr val="tx1"/>
                </a:solidFill>
              </a:rPr>
              <a:t>可以更为有效地向信息使用者提供资本业务和商品劳务的交易情况。</a:t>
            </a:r>
            <a:endParaRPr lang="zh-CN" altLang="zh-CN" dirty="0">
              <a:solidFill>
                <a:schemeClr val="tx1"/>
              </a:solidFill>
            </a:endParaRPr>
          </a:p>
          <a:p>
            <a:r>
              <a:rPr lang="zh-CN" altLang="zh-CN" dirty="0">
                <a:solidFill>
                  <a:schemeClr val="tx1"/>
                </a:solidFill>
              </a:rPr>
              <a:t>货币计量还蕴含着币值不变这一假设。</a:t>
            </a:r>
            <a:endParaRPr lang="zh-CN" altLang="zh-CN" dirty="0">
              <a:solidFill>
                <a:schemeClr val="tx1"/>
              </a:solidFill>
            </a:endParaRPr>
          </a:p>
          <a:p>
            <a:endParaRPr lang="zh-CN" altLang="zh-CN" dirty="0">
              <a:solidFill>
                <a:schemeClr val="tx1"/>
              </a:solidFill>
            </a:endParaRPr>
          </a:p>
        </p:txBody>
      </p:sp>
      <p:sp>
        <p:nvSpPr>
          <p:cNvPr id="13" name="标题 12"/>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会计核算的基本假设</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一、权责发生制</a:t>
            </a:r>
            <a:endParaRPr lang="zh-CN" altLang="zh-CN" sz="2400" b="1" dirty="0">
              <a:solidFill>
                <a:schemeClr val="tx1"/>
              </a:solidFill>
            </a:endParaRPr>
          </a:p>
          <a:p>
            <a:r>
              <a:rPr lang="zh-CN" altLang="zh-CN" dirty="0">
                <a:solidFill>
                  <a:schemeClr val="tx1"/>
                </a:solidFill>
              </a:rPr>
              <a:t>权责发生制又称应计制</a:t>
            </a:r>
            <a:r>
              <a:rPr lang="en-US" altLang="zh-CN" dirty="0">
                <a:solidFill>
                  <a:schemeClr val="tx1"/>
                </a:solidFill>
              </a:rPr>
              <a:t>,</a:t>
            </a:r>
            <a:r>
              <a:rPr lang="zh-CN" altLang="zh-CN" dirty="0">
                <a:solidFill>
                  <a:schemeClr val="tx1"/>
                </a:solidFill>
              </a:rPr>
              <a:t>它是指对于收入和费用应当以收入和费用的实际发生作为确认计量的标准</a:t>
            </a:r>
            <a:r>
              <a:rPr lang="en-US" altLang="zh-CN" dirty="0">
                <a:solidFill>
                  <a:schemeClr val="tx1"/>
                </a:solidFill>
              </a:rPr>
              <a:t>,</a:t>
            </a:r>
            <a:r>
              <a:rPr lang="zh-CN" altLang="zh-CN" dirty="0">
                <a:solidFill>
                  <a:schemeClr val="tx1"/>
                </a:solidFill>
              </a:rPr>
              <a:t>即根据经济权利和责任的发生与转移确定收入与费用的归属期</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凡是</a:t>
            </a:r>
            <a:r>
              <a:rPr lang="zh-CN" altLang="zh-CN" dirty="0">
                <a:solidFill>
                  <a:schemeClr val="tx1"/>
                </a:solidFill>
              </a:rPr>
              <a:t>当期已经实现的收入和已经发生或应当负担的费用</a:t>
            </a:r>
            <a:r>
              <a:rPr lang="en-US" altLang="zh-CN" dirty="0">
                <a:solidFill>
                  <a:schemeClr val="tx1"/>
                </a:solidFill>
              </a:rPr>
              <a:t>,</a:t>
            </a:r>
            <a:r>
              <a:rPr lang="zh-CN" altLang="zh-CN" dirty="0">
                <a:solidFill>
                  <a:schemeClr val="tx1"/>
                </a:solidFill>
              </a:rPr>
              <a:t>不论款项是否收付</a:t>
            </a:r>
            <a:r>
              <a:rPr lang="en-US" altLang="zh-CN" dirty="0">
                <a:solidFill>
                  <a:schemeClr val="tx1"/>
                </a:solidFill>
              </a:rPr>
              <a:t>,</a:t>
            </a:r>
            <a:r>
              <a:rPr lang="zh-CN" altLang="zh-CN" dirty="0">
                <a:solidFill>
                  <a:schemeClr val="tx1"/>
                </a:solidFill>
              </a:rPr>
              <a:t>都作为当期的收入和费用处理</a:t>
            </a:r>
            <a:r>
              <a:rPr lang="en-US" altLang="zh-CN" dirty="0">
                <a:solidFill>
                  <a:schemeClr val="tx1"/>
                </a:solidFill>
              </a:rPr>
              <a:t>;</a:t>
            </a:r>
            <a:r>
              <a:rPr lang="zh-CN" altLang="zh-CN" dirty="0">
                <a:solidFill>
                  <a:schemeClr val="tx1"/>
                </a:solidFill>
              </a:rPr>
              <a:t>凡是不属于当期的收入和费用</a:t>
            </a:r>
            <a:r>
              <a:rPr lang="en-US" altLang="zh-CN" dirty="0">
                <a:solidFill>
                  <a:schemeClr val="tx1"/>
                </a:solidFill>
              </a:rPr>
              <a:t>,</a:t>
            </a:r>
            <a:r>
              <a:rPr lang="zh-CN" altLang="zh-CN" dirty="0">
                <a:solidFill>
                  <a:schemeClr val="tx1"/>
                </a:solidFill>
              </a:rPr>
              <a:t>即使款项已经在当期收付</a:t>
            </a:r>
            <a:r>
              <a:rPr lang="en-US" altLang="zh-CN" dirty="0">
                <a:solidFill>
                  <a:schemeClr val="tx1"/>
                </a:solidFill>
              </a:rPr>
              <a:t>,</a:t>
            </a:r>
            <a:r>
              <a:rPr lang="zh-CN" altLang="zh-CN" dirty="0">
                <a:solidFill>
                  <a:schemeClr val="tx1"/>
                </a:solidFill>
              </a:rPr>
              <a:t>也不应作为当期的收入和费用处理。</a:t>
            </a:r>
            <a:endParaRPr lang="zh-CN" altLang="zh-CN" dirty="0">
              <a:solidFill>
                <a:schemeClr val="tx1"/>
              </a:solidFill>
            </a:endParaRPr>
          </a:p>
          <a:p>
            <a:endParaRPr lang="zh-CN" altLang="zh-CN" dirty="0">
              <a:solidFill>
                <a:schemeClr val="tx1"/>
              </a:solidFill>
            </a:endParaRPr>
          </a:p>
        </p:txBody>
      </p:sp>
      <p:sp>
        <p:nvSpPr>
          <p:cNvPr id="13" name="标题 12"/>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会计基础</a:t>
            </a:r>
            <a:endParaRPr lang="zh-CN" altLang="en-US" dirty="0">
              <a:sym typeface="+mn-ea"/>
            </a:endParaRPr>
          </a:p>
        </p:txBody>
      </p:sp>
      <p:pic>
        <p:nvPicPr>
          <p:cNvPr id="2" name="图片 1"/>
          <p:cNvPicPr>
            <a:picLocks noChangeAspect="1"/>
          </p:cNvPicPr>
          <p:nvPr/>
        </p:nvPicPr>
        <p:blipFill>
          <a:blip r:embed="rId3"/>
          <a:stretch>
            <a:fillRect/>
          </a:stretch>
        </p:blipFill>
        <p:spPr>
          <a:xfrm>
            <a:off x="10124440" y="414337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二、现金制</a:t>
            </a:r>
            <a:endParaRPr lang="zh-CN" altLang="zh-CN" sz="2400" b="1" dirty="0">
              <a:solidFill>
                <a:schemeClr val="tx1"/>
              </a:solidFill>
            </a:endParaRPr>
          </a:p>
          <a:p>
            <a:r>
              <a:rPr lang="zh-CN" altLang="zh-CN" dirty="0">
                <a:solidFill>
                  <a:schemeClr val="tx1"/>
                </a:solidFill>
              </a:rPr>
              <a:t>与权责发生制相对应的是现金收付制</a:t>
            </a:r>
            <a:r>
              <a:rPr lang="en-US" altLang="zh-CN" dirty="0">
                <a:solidFill>
                  <a:schemeClr val="tx1"/>
                </a:solidFill>
              </a:rPr>
              <a:t>,</a:t>
            </a:r>
            <a:r>
              <a:rPr lang="zh-CN" altLang="zh-CN" dirty="0">
                <a:solidFill>
                  <a:schemeClr val="tx1"/>
                </a:solidFill>
              </a:rPr>
              <a:t>简称现金制。现金制是指企业某期收入和费用的确认</a:t>
            </a:r>
            <a:r>
              <a:rPr lang="en-US" altLang="zh-CN" dirty="0">
                <a:solidFill>
                  <a:schemeClr val="tx1"/>
                </a:solidFill>
              </a:rPr>
              <a:t>,</a:t>
            </a:r>
            <a:r>
              <a:rPr lang="zh-CN" altLang="zh-CN" dirty="0">
                <a:solidFill>
                  <a:schemeClr val="tx1"/>
                </a:solidFill>
              </a:rPr>
              <a:t>以款项的实际收付为标准。凡属本期收到的收入和支付的费用</a:t>
            </a:r>
            <a:r>
              <a:rPr lang="en-US" altLang="zh-CN" dirty="0">
                <a:solidFill>
                  <a:schemeClr val="tx1"/>
                </a:solidFill>
              </a:rPr>
              <a:t>,</a:t>
            </a:r>
            <a:r>
              <a:rPr lang="zh-CN" altLang="zh-CN" dirty="0">
                <a:solidFill>
                  <a:schemeClr val="tx1"/>
                </a:solidFill>
              </a:rPr>
              <a:t>不管其是否应归属本期</a:t>
            </a:r>
            <a:r>
              <a:rPr lang="en-US" altLang="zh-CN" dirty="0">
                <a:solidFill>
                  <a:schemeClr val="tx1"/>
                </a:solidFill>
              </a:rPr>
              <a:t>,</a:t>
            </a:r>
            <a:r>
              <a:rPr lang="zh-CN" altLang="zh-CN" dirty="0">
                <a:solidFill>
                  <a:schemeClr val="tx1"/>
                </a:solidFill>
              </a:rPr>
              <a:t>都作为本期的收入和费用处理</a:t>
            </a:r>
            <a:r>
              <a:rPr lang="en-US" altLang="zh-CN" dirty="0">
                <a:solidFill>
                  <a:schemeClr val="tx1"/>
                </a:solidFill>
              </a:rPr>
              <a:t>;</a:t>
            </a:r>
            <a:r>
              <a:rPr lang="zh-CN" altLang="zh-CN" dirty="0">
                <a:solidFill>
                  <a:schemeClr val="tx1"/>
                </a:solidFill>
              </a:rPr>
              <a:t>反之</a:t>
            </a:r>
            <a:r>
              <a:rPr lang="en-US" altLang="zh-CN" dirty="0">
                <a:solidFill>
                  <a:schemeClr val="tx1"/>
                </a:solidFill>
              </a:rPr>
              <a:t>,</a:t>
            </a:r>
            <a:r>
              <a:rPr lang="zh-CN" altLang="zh-CN" dirty="0">
                <a:solidFill>
                  <a:schemeClr val="tx1"/>
                </a:solidFill>
              </a:rPr>
              <a:t>凡本期未曾收到的收入和未曾支付的费用</a:t>
            </a:r>
            <a:r>
              <a:rPr lang="en-US" altLang="zh-CN" dirty="0">
                <a:solidFill>
                  <a:schemeClr val="tx1"/>
                </a:solidFill>
              </a:rPr>
              <a:t>,</a:t>
            </a:r>
            <a:r>
              <a:rPr lang="zh-CN" altLang="zh-CN" dirty="0">
                <a:solidFill>
                  <a:schemeClr val="tx1"/>
                </a:solidFill>
              </a:rPr>
              <a:t>即使应归属本期</a:t>
            </a:r>
            <a:r>
              <a:rPr lang="en-US" altLang="zh-CN" dirty="0">
                <a:solidFill>
                  <a:schemeClr val="tx1"/>
                </a:solidFill>
              </a:rPr>
              <a:t>,</a:t>
            </a:r>
            <a:r>
              <a:rPr lang="zh-CN" altLang="zh-CN" dirty="0">
                <a:solidFill>
                  <a:schemeClr val="tx1"/>
                </a:solidFill>
              </a:rPr>
              <a:t>也不作为本期的收入和费用处理</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现金</a:t>
            </a:r>
            <a:r>
              <a:rPr lang="zh-CN" altLang="zh-CN" dirty="0">
                <a:solidFill>
                  <a:schemeClr val="tx1"/>
                </a:solidFill>
              </a:rPr>
              <a:t>制是目前我国行政单位</a:t>
            </a:r>
            <a:r>
              <a:rPr lang="en-US" altLang="zh-CN" dirty="0">
                <a:solidFill>
                  <a:schemeClr val="tx1"/>
                </a:solidFill>
              </a:rPr>
              <a:t>(</a:t>
            </a:r>
            <a:r>
              <a:rPr lang="zh-CN" altLang="zh-CN" dirty="0">
                <a:solidFill>
                  <a:schemeClr val="tx1"/>
                </a:solidFill>
              </a:rPr>
              <a:t>例如法院、公安系统</a:t>
            </a:r>
            <a:r>
              <a:rPr lang="en-US" altLang="zh-CN" dirty="0">
                <a:solidFill>
                  <a:schemeClr val="tx1"/>
                </a:solidFill>
              </a:rPr>
              <a:t>)</a:t>
            </a:r>
            <a:r>
              <a:rPr lang="zh-CN" altLang="zh-CN" dirty="0">
                <a:solidFill>
                  <a:schemeClr val="tx1"/>
                </a:solidFill>
              </a:rPr>
              <a:t>采用的会计核算基础</a:t>
            </a:r>
            <a:r>
              <a:rPr lang="en-US" altLang="zh-CN" dirty="0">
                <a:solidFill>
                  <a:schemeClr val="tx1"/>
                </a:solidFill>
              </a:rPr>
              <a:t>,</a:t>
            </a:r>
            <a:r>
              <a:rPr lang="zh-CN" altLang="zh-CN" dirty="0">
                <a:solidFill>
                  <a:schemeClr val="tx1"/>
                </a:solidFill>
              </a:rPr>
              <a:t>事业单位</a:t>
            </a:r>
            <a:r>
              <a:rPr lang="en-US" altLang="zh-CN" dirty="0">
                <a:solidFill>
                  <a:schemeClr val="tx1"/>
                </a:solidFill>
              </a:rPr>
              <a:t>(</a:t>
            </a:r>
            <a:r>
              <a:rPr lang="zh-CN" altLang="zh-CN" dirty="0">
                <a:solidFill>
                  <a:schemeClr val="tx1"/>
                </a:solidFill>
              </a:rPr>
              <a:t>例如医院、学校</a:t>
            </a:r>
            <a:r>
              <a:rPr lang="en-US" altLang="zh-CN" dirty="0">
                <a:solidFill>
                  <a:schemeClr val="tx1"/>
                </a:solidFill>
              </a:rPr>
              <a:t>)</a:t>
            </a:r>
            <a:r>
              <a:rPr lang="zh-CN" altLang="zh-CN" dirty="0">
                <a:solidFill>
                  <a:schemeClr val="tx1"/>
                </a:solidFill>
              </a:rPr>
              <a:t>会计核算除了经营业务采用权责发生制外</a:t>
            </a:r>
            <a:r>
              <a:rPr lang="en-US" altLang="zh-CN" dirty="0">
                <a:solidFill>
                  <a:schemeClr val="tx1"/>
                </a:solidFill>
              </a:rPr>
              <a:t>,</a:t>
            </a:r>
            <a:r>
              <a:rPr lang="zh-CN" altLang="zh-CN" dirty="0">
                <a:solidFill>
                  <a:schemeClr val="tx1"/>
                </a:solidFill>
              </a:rPr>
              <a:t>其他业务也采用现金制。</a:t>
            </a:r>
            <a:endParaRPr lang="zh-CN" altLang="zh-CN" dirty="0">
              <a:solidFill>
                <a:schemeClr val="tx1"/>
              </a:solidFill>
            </a:endParaRPr>
          </a:p>
          <a:p>
            <a:endParaRPr lang="zh-CN" altLang="zh-CN" dirty="0">
              <a:solidFill>
                <a:schemeClr val="tx1"/>
              </a:solidFill>
            </a:endParaRPr>
          </a:p>
        </p:txBody>
      </p:sp>
      <p:sp>
        <p:nvSpPr>
          <p:cNvPr id="13" name="标题 12"/>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会计基础</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tags/tag1.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xml><?xml version="1.0" encoding="utf-8"?>
<p:tagLst xmlns:p="http://schemas.openxmlformats.org/presentationml/2006/main">
  <p:tag name="KSO_WM_UNIT_TYPE" val="a"/>
  <p:tag name="KSO_WM_UNIT_INDEX" val="1"/>
  <p:tag name="KSO_WM_BEAUTIFY_FLAG" val="#wm#"/>
  <p:tag name="KSO_WM_TAG_VERSION" val="3.0"/>
  <p:tag name="KSO_WM_UNIT_ISCONTENTSTITLE" val="1"/>
  <p:tag name="KSO_WM_DIAGRAM_GROUP_CODE" val="l1-1"/>
  <p:tag name="KSO_WM_UNIT_ID" val="custom20236012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4"/>
</p:tagLst>
</file>

<file path=ppt/tags/tag101.xml><?xml version="1.0" encoding="utf-8"?>
<p:tagLst xmlns:p="http://schemas.openxmlformats.org/presentationml/2006/main">
  <p:tag name="KSO_WM_UNIT_TYPE" val="i"/>
  <p:tag name="KSO_WM_UNIT_INDEX" val="1"/>
  <p:tag name="KSO_WM_BEAUTIFY_FLAG" val="#wm#"/>
  <p:tag name="KSO_WM_TAG_VERSION" val="3.0"/>
  <p:tag name="KSO_WM_DIAGRAM_GROUP_CODE" val="l1-1"/>
  <p:tag name="KSO_WM_UNIT_ID" val="custom20236012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02.xml><?xml version="1.0" encoding="utf-8"?>
<p:tagLst xmlns:p="http://schemas.openxmlformats.org/presentationml/2006/main">
  <p:tag name="KSO_WM_UNIT_TYPE" val="l_h_i"/>
  <p:tag name="KSO_WM_UNIT_INDEX" val="1_1_1"/>
  <p:tag name="KSO_WM_BEAUTIFY_FLAG" val="#wm#"/>
  <p:tag name="KSO_WM_TAG_VERSION" val="3.0"/>
  <p:tag name="KSO_WM_DIAGRAM_VERSION" val="3"/>
  <p:tag name="KSO_WM_DIAGRAM_GROUP_CODE" val="l1-1"/>
  <p:tag name="KSO_WM_UNIT_ID" val="custom20236012_4*l_h_i*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3.xml><?xml version="1.0" encoding="utf-8"?>
<p:tagLst xmlns:p="http://schemas.openxmlformats.org/presentationml/2006/main">
  <p:tag name="KSO_WM_UNIT_TYPE" val="l_h_i"/>
  <p:tag name="KSO_WM_UNIT_SUBTYPE" val="d"/>
  <p:tag name="KSO_WM_UNIT_INDEX" val="1_1_2"/>
  <p:tag name="KSO_WM_BEAUTIFY_FLAG" val="#wm#"/>
  <p:tag name="KSO_WM_TAG_VERSION" val="3.0"/>
  <p:tag name="KSO_WM_DIAGRAM_VERSION" val="3"/>
  <p:tag name="KSO_WM_DIAGRAM_GROUP_CODE" val="l1-1"/>
  <p:tag name="KSO_WM_UNIT_ID" val="custom20236012_4*l_h_i*1_1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4.xml><?xml version="1.0" encoding="utf-8"?>
<p:tagLst xmlns:p="http://schemas.openxmlformats.org/presentationml/2006/main">
  <p:tag name="KSO_WM_UNIT_TYPE" val="l_h_f"/>
  <p:tag name="KSO_WM_UNIT_INDEX" val="1_1_1"/>
  <p:tag name="KSO_WM_BEAUTIFY_FLAG" val="#wm#"/>
  <p:tag name="KSO_WM_TAG_VERSION" val="3.0"/>
  <p:tag name="KSO_WM_DIAGRAM_VERSION" val="3"/>
  <p:tag name="KSO_WM_DIAGRAM_GROUP_CODE" val="l1-1"/>
  <p:tag name="KSO_WM_UNIT_ID" val="custom20236012_4*l_h_f*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5.xml><?xml version="1.0" encoding="utf-8"?>
<p:tagLst xmlns:p="http://schemas.openxmlformats.org/presentationml/2006/main">
  <p:tag name="KSO_WM_UNIT_TYPE" val="l_h_i"/>
  <p:tag name="KSO_WM_UNIT_INDEX" val="1_2_1"/>
  <p:tag name="KSO_WM_BEAUTIFY_FLAG" val="#wm#"/>
  <p:tag name="KSO_WM_TAG_VERSION" val="3.0"/>
  <p:tag name="KSO_WM_DIAGRAM_VERSION" val="3"/>
  <p:tag name="KSO_WM_DIAGRAM_GROUP_CODE" val="l1-1"/>
  <p:tag name="KSO_WM_UNIT_ID" val="custom20236012_4*l_h_i*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6.xml><?xml version="1.0" encoding="utf-8"?>
<p:tagLst xmlns:p="http://schemas.openxmlformats.org/presentationml/2006/main">
  <p:tag name="KSO_WM_UNIT_TYPE" val="l_h_i"/>
  <p:tag name="KSO_WM_UNIT_SUBTYPE" val="d"/>
  <p:tag name="KSO_WM_UNIT_INDEX" val="1_2_2"/>
  <p:tag name="KSO_WM_BEAUTIFY_FLAG" val="#wm#"/>
  <p:tag name="KSO_WM_TAG_VERSION" val="3.0"/>
  <p:tag name="KSO_WM_DIAGRAM_VERSION" val="3"/>
  <p:tag name="KSO_WM_DIAGRAM_GROUP_CODE" val="l1-1"/>
  <p:tag name="KSO_WM_UNIT_ID" val="custom20236012_4*l_h_i*1_2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7.xml><?xml version="1.0" encoding="utf-8"?>
<p:tagLst xmlns:p="http://schemas.openxmlformats.org/presentationml/2006/main">
  <p:tag name="KSO_WM_UNIT_TYPE" val="l_h_f"/>
  <p:tag name="KSO_WM_UNIT_INDEX" val="1_2_1"/>
  <p:tag name="KSO_WM_BEAUTIFY_FLAG" val="#wm#"/>
  <p:tag name="KSO_WM_TAG_VERSION" val="3.0"/>
  <p:tag name="KSO_WM_DIAGRAM_VERSION" val="3"/>
  <p:tag name="KSO_WM_DIAGRAM_GROUP_CODE" val="l1-1"/>
  <p:tag name="KSO_WM_UNIT_ID" val="custom20236012_4*l_h_f*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8.xml><?xml version="1.0" encoding="utf-8"?>
<p:tagLst xmlns:p="http://schemas.openxmlformats.org/presentationml/2006/main">
  <p:tag name="KSO_WM_UNIT_TYPE" val="l_h_i"/>
  <p:tag name="KSO_WM_UNIT_INDEX" val="1_3_1"/>
  <p:tag name="KSO_WM_BEAUTIFY_FLAG" val="#wm#"/>
  <p:tag name="KSO_WM_TAG_VERSION" val="3.0"/>
  <p:tag name="KSO_WM_DIAGRAM_VERSION" val="3"/>
  <p:tag name="KSO_WM_DIAGRAM_GROUP_CODE" val="l1-1"/>
  <p:tag name="KSO_WM_UNIT_ID" val="custom20236012_4*l_h_i*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9.xml><?xml version="1.0" encoding="utf-8"?>
<p:tagLst xmlns:p="http://schemas.openxmlformats.org/presentationml/2006/main">
  <p:tag name="KSO_WM_UNIT_TYPE" val="l_h_i"/>
  <p:tag name="KSO_WM_UNIT_SUBTYPE" val="d"/>
  <p:tag name="KSO_WM_UNIT_INDEX" val="1_3_2"/>
  <p:tag name="KSO_WM_BEAUTIFY_FLAG" val="#wm#"/>
  <p:tag name="KSO_WM_TAG_VERSION" val="3.0"/>
  <p:tag name="KSO_WM_DIAGRAM_VERSION" val="3"/>
  <p:tag name="KSO_WM_DIAGRAM_GROUP_CODE" val="l1-1"/>
  <p:tag name="KSO_WM_UNIT_ID" val="custom20236012_4*l_h_i*1_3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xml><?xml version="1.0" encoding="utf-8"?>
<p:tagLst xmlns:p="http://schemas.openxmlformats.org/presentationml/2006/main">
  <p:tag name="KSO_WM_UNIT_TYPE" val="l_h_f"/>
  <p:tag name="KSO_WM_UNIT_INDEX" val="1_3_1"/>
  <p:tag name="KSO_WM_BEAUTIFY_FLAG" val="#wm#"/>
  <p:tag name="KSO_WM_TAG_VERSION" val="3.0"/>
  <p:tag name="KSO_WM_DIAGRAM_VERSION" val="3"/>
  <p:tag name="KSO_WM_DIAGRAM_GROUP_CODE" val="l1-1"/>
  <p:tag name="KSO_WM_UNIT_ID" val="custom20236012_4*l_h_f*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1.xml><?xml version="1.0" encoding="utf-8"?>
<p:tagLst xmlns:p="http://schemas.openxmlformats.org/presentationml/2006/main">
  <p:tag name="KSO_WM_UNIT_TYPE" val="l_h_i"/>
  <p:tag name="KSO_WM_UNIT_INDEX" val="1_4_1"/>
  <p:tag name="KSO_WM_BEAUTIFY_FLAG" val="#wm#"/>
  <p:tag name="KSO_WM_TAG_VERSION" val="3.0"/>
  <p:tag name="KSO_WM_DIAGRAM_VERSION" val="3"/>
  <p:tag name="KSO_WM_DIAGRAM_GROUP_CODE" val="l1-1"/>
  <p:tag name="KSO_WM_UNIT_ID" val="custom20236012_4*l_h_i*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2.xml><?xml version="1.0" encoding="utf-8"?>
<p:tagLst xmlns:p="http://schemas.openxmlformats.org/presentationml/2006/main">
  <p:tag name="KSO_WM_UNIT_TYPE" val="l_h_i"/>
  <p:tag name="KSO_WM_UNIT_SUBTYPE" val="d"/>
  <p:tag name="KSO_WM_UNIT_INDEX" val="1_4_2"/>
  <p:tag name="KSO_WM_BEAUTIFY_FLAG" val="#wm#"/>
  <p:tag name="KSO_WM_TAG_VERSION" val="3.0"/>
  <p:tag name="KSO_WM_DIAGRAM_VERSION" val="3"/>
  <p:tag name="KSO_WM_DIAGRAM_GROUP_CODE" val="l1-1"/>
  <p:tag name="KSO_WM_UNIT_ID" val="custom20236012_4*l_h_i*1_4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3.xml><?xml version="1.0" encoding="utf-8"?>
<p:tagLst xmlns:p="http://schemas.openxmlformats.org/presentationml/2006/main">
  <p:tag name="KSO_WM_UNIT_TYPE" val="l_h_f"/>
  <p:tag name="KSO_WM_UNIT_INDEX" val="1_4_1"/>
  <p:tag name="KSO_WM_BEAUTIFY_FLAG" val="#wm#"/>
  <p:tag name="KSO_WM_TAG_VERSION" val="3.0"/>
  <p:tag name="KSO_WM_DIAGRAM_VERSION" val="3"/>
  <p:tag name="KSO_WM_DIAGRAM_GROUP_CODE" val="l1-1"/>
  <p:tag name="KSO_WM_UNIT_ID" val="custom20236012_4*l_h_f*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4.xml><?xml version="1.0" encoding="utf-8"?>
<p:tagLst xmlns:p="http://schemas.openxmlformats.org/presentationml/2006/main">
  <p:tag name="KSO_WM_SLIDE_TYPE" val="contents"/>
  <p:tag name="KSO_WM_TEMPLATE_SUBCATEGORY" val="29"/>
  <p:tag name="KSO_WM_TEMPLATE_COLOR_TYPE" val="0"/>
  <p:tag name="KSO_WM_TAG_VERSION" val="3.0"/>
  <p:tag name="KSO_WM_SLIDE_SUBTYPE" val="diag"/>
  <p:tag name="KSO_WM_SLIDE_ITEM_CNT" val="4"/>
  <p:tag name="KSO_WM_DIAGRAM_GROUP_CODE" val="l1-1"/>
  <p:tag name="KSO_WM_BEAUTIFY_FLAG" val="#wm#"/>
  <p:tag name="KSO_WM_TEMPLATE_INDEX" val="20236012"/>
  <p:tag name="KSO_WM_TEMPLATE_CATEGORY" val="custom"/>
  <p:tag name="KSO_WM_SLIDE_INDEX" val="4"/>
  <p:tag name="KSO_WM_SLIDE_ID" val="custom20236012_4"/>
  <p:tag name="KSO_WM_TEMPLATE_MASTER_TYPE" val="0"/>
  <p:tag name="KSO_WM_SLIDE_LAYOUT" val="a_l"/>
  <p:tag name="KSO_WM_SLIDE_LAYOUT_CNT" val="1_1"/>
  <p:tag name="KSO_WM_SLIDE_DIAGTYPE" val="l"/>
  <p:tag name="KSO_WM_SLIDE_THEME_ID" val="3329146"/>
  <p:tag name="KSO_WM_SLIDE_THEME_NAME" val="蓝色职场办公商务风主题"/>
</p:tagLst>
</file>

<file path=ppt/tags/tag115.xml><?xml version="1.0" encoding="utf-8"?>
<p:tagLst xmlns:p="http://schemas.openxmlformats.org/presentationml/2006/main">
  <p:tag name="KSO_WM_UNIT_INDEX" val="4"/>
  <p:tag name="KSO_WM_UNIT_TYPE" val="f"/>
  <p:tag name="KSO_WM_UNIT_SUBTYPE" val="a"/>
  <p:tag name="KSO_WM_BEAUTIFY_FLAG" val="#wm#"/>
</p:tagLst>
</file>

<file path=ppt/tags/tag116.xml><?xml version="1.0" encoding="utf-8"?>
<p:tagLst xmlns:p="http://schemas.openxmlformats.org/presentationml/2006/main">
  <p:tag name="KSO_WM_UNIT_INDEX" val="1"/>
  <p:tag name="KSO_WM_UNIT_TYPE" val="a"/>
  <p:tag name="KSO_WM_BEAUTIFY_FLAG" val="#wm#"/>
</p:tagLst>
</file>

<file path=ppt/tags/tag117.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18.xml><?xml version="1.0" encoding="utf-8"?>
<p:tagLst xmlns:p="http://schemas.openxmlformats.org/presentationml/2006/main">
  <p:tag name="KSO_WM_UNIT_INDEX" val="5"/>
  <p:tag name="KSO_WM_UNIT_TYPE" val="f"/>
  <p:tag name="KSO_WM_UNIT_SUBTYPE" val="a"/>
  <p:tag name="KSO_WM_BEAUTIFY_FLAG" val="#wm#"/>
</p:tagLst>
</file>

<file path=ppt/tags/tag119.xml><?xml version="1.0" encoding="utf-8"?>
<p:tagLst xmlns:p="http://schemas.openxmlformats.org/presentationml/2006/main">
  <p:tag name="KSO_WM_UNIT_INDEX" val="1"/>
  <p:tag name="KSO_WM_UNIT_TYPE" val="a"/>
  <p:tag name="KSO_WM_BEAUTIFY_FLAG" val="#wm#"/>
</p:tagLst>
</file>

<file path=ppt/tags/tag1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20.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1.xml><?xml version="1.0" encoding="utf-8"?>
<p:tagLst xmlns:p="http://schemas.openxmlformats.org/presentationml/2006/main">
  <p:tag name="KSO_WM_UNIT_INDEX" val="4"/>
  <p:tag name="KSO_WM_UNIT_TYPE" val="f"/>
  <p:tag name="KSO_WM_UNIT_SUBTYPE" val="a"/>
  <p:tag name="KSO_WM_BEAUTIFY_FLAG" val="#wm#"/>
</p:tagLst>
</file>

<file path=ppt/tags/tag122.xml><?xml version="1.0" encoding="utf-8"?>
<p:tagLst xmlns:p="http://schemas.openxmlformats.org/presentationml/2006/main">
  <p:tag name="KSO_WM_UNIT_INDEX" val="1"/>
  <p:tag name="KSO_WM_UNIT_TYPE" val="a"/>
  <p:tag name="KSO_WM_BEAUTIFY_FLAG" val="#wm#"/>
</p:tagLst>
</file>

<file path=ppt/tags/tag12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4.xml><?xml version="1.0" encoding="utf-8"?>
<p:tagLst xmlns:p="http://schemas.openxmlformats.org/presentationml/2006/main">
  <p:tag name="KSO_WM_UNIT_INDEX" val="5"/>
  <p:tag name="KSO_WM_UNIT_TYPE" val="f"/>
  <p:tag name="KSO_WM_UNIT_SUBTYPE" val="a"/>
  <p:tag name="KSO_WM_BEAUTIFY_FLAG" val="#wm#"/>
</p:tagLst>
</file>

<file path=ppt/tags/tag125.xml><?xml version="1.0" encoding="utf-8"?>
<p:tagLst xmlns:p="http://schemas.openxmlformats.org/presentationml/2006/main">
  <p:tag name="KSO_WM_UNIT_INDEX" val="1"/>
  <p:tag name="KSO_WM_UNIT_TYPE" val="a"/>
  <p:tag name="KSO_WM_BEAUTIFY_FLAG" val="#wm#"/>
</p:tagLst>
</file>

<file path=ppt/tags/tag126.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7.xml><?xml version="1.0" encoding="utf-8"?>
<p:tagLst xmlns:p="http://schemas.openxmlformats.org/presentationml/2006/main">
  <p:tag name="KSO_WM_UNIT_INDEX" val="4"/>
  <p:tag name="KSO_WM_UNIT_TYPE" val="f"/>
  <p:tag name="KSO_WM_UNIT_SUBTYPE" val="a"/>
  <p:tag name="KSO_WM_BEAUTIFY_FLAG" val="#wm#"/>
</p:tagLst>
</file>

<file path=ppt/tags/tag128.xml><?xml version="1.0" encoding="utf-8"?>
<p:tagLst xmlns:p="http://schemas.openxmlformats.org/presentationml/2006/main">
  <p:tag name="KSO_WM_UNIT_INDEX" val="1"/>
  <p:tag name="KSO_WM_UNIT_TYPE" val="a"/>
  <p:tag name="KSO_WM_BEAUTIFY_FLAG" val="#wm#"/>
</p:tagLst>
</file>

<file path=ppt/tags/tag129.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130.xml><?xml version="1.0" encoding="utf-8"?>
<p:tagLst xmlns:p="http://schemas.openxmlformats.org/presentationml/2006/main">
  <p:tag name="KSO_WM_UNIT_INDEX" val="4"/>
  <p:tag name="KSO_WM_UNIT_TYPE" val="f"/>
  <p:tag name="KSO_WM_UNIT_SUBTYPE" val="a"/>
  <p:tag name="KSO_WM_BEAUTIFY_FLAG" val="#wm#"/>
</p:tagLst>
</file>

<file path=ppt/tags/tag131.xml><?xml version="1.0" encoding="utf-8"?>
<p:tagLst xmlns:p="http://schemas.openxmlformats.org/presentationml/2006/main">
  <p:tag name="KSO_WM_UNIT_INDEX" val="1"/>
  <p:tag name="KSO_WM_UNIT_TYPE" val="a"/>
  <p:tag name="KSO_WM_BEAUTIFY_FLAG" val="#wm#"/>
</p:tagLst>
</file>

<file path=ppt/tags/tag132.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3.xml><?xml version="1.0" encoding="utf-8"?>
<p:tagLst xmlns:p="http://schemas.openxmlformats.org/presentationml/2006/main">
  <p:tag name="KSO_WM_UNIT_INDEX" val="3"/>
  <p:tag name="KSO_WM_UNIT_TYPE" val="f"/>
  <p:tag name="KSO_WM_UNIT_SUBTYPE" val="a"/>
  <p:tag name="KSO_WM_BEAUTIFY_FLAG" val="#wm#"/>
</p:tagLst>
</file>

<file path=ppt/tags/tag134.xml><?xml version="1.0" encoding="utf-8"?>
<p:tagLst xmlns:p="http://schemas.openxmlformats.org/presentationml/2006/main">
  <p:tag name="KSO_WM_UNIT_INDEX" val="1"/>
  <p:tag name="KSO_WM_UNIT_TYPE" val="a"/>
  <p:tag name="KSO_WM_BEAUTIFY_FLAG" val="#wm#"/>
</p:tagLst>
</file>

<file path=ppt/tags/tag135.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6.xml><?xml version="1.0" encoding="utf-8"?>
<p:tagLst xmlns:p="http://schemas.openxmlformats.org/presentationml/2006/main">
  <p:tag name="KSO_WM_UNIT_INDEX" val="5"/>
  <p:tag name="KSO_WM_UNIT_TYPE" val="f"/>
  <p:tag name="KSO_WM_UNIT_SUBTYPE" val="a"/>
  <p:tag name="KSO_WM_BEAUTIFY_FLAG" val="#wm#"/>
</p:tagLst>
</file>

<file path=ppt/tags/tag137.xml><?xml version="1.0" encoding="utf-8"?>
<p:tagLst xmlns:p="http://schemas.openxmlformats.org/presentationml/2006/main">
  <p:tag name="KSO_WM_UNIT_INDEX" val="1"/>
  <p:tag name="KSO_WM_UNIT_TYPE" val="a"/>
  <p:tag name="KSO_WM_BEAUTIFY_FLAG" val="#wm#"/>
</p:tagLst>
</file>

<file path=ppt/tags/tag138.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9.xml><?xml version="1.0" encoding="utf-8"?>
<p:tagLst xmlns:p="http://schemas.openxmlformats.org/presentationml/2006/main">
  <p:tag name="KSO_WM_UNIT_INDEX" val="5"/>
  <p:tag name="KSO_WM_UNIT_TYPE" val="f"/>
  <p:tag name="KSO_WM_UNIT_SUBTYPE" val="a"/>
  <p:tag name="KSO_WM_BEAUTIFY_FLAG" val="#wm#"/>
</p:tagLst>
</file>

<file path=ppt/tags/tag14.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xml><?xml version="1.0" encoding="utf-8"?>
<p:tagLst xmlns:p="http://schemas.openxmlformats.org/presentationml/2006/main">
  <p:tag name="KSO_WM_UNIT_INDEX" val="1"/>
  <p:tag name="KSO_WM_UNIT_TYPE" val="a"/>
  <p:tag name="KSO_WM_BEAUTIFY_FLAG" val="#wm#"/>
</p:tagLst>
</file>

<file path=ppt/tags/tag141.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2.xml><?xml version="1.0" encoding="utf-8"?>
<p:tagLst xmlns:p="http://schemas.openxmlformats.org/presentationml/2006/main">
  <p:tag name="KSO_WM_UNIT_INDEX" val="6"/>
  <p:tag name="KSO_WM_UNIT_TYPE" val="f"/>
  <p:tag name="KSO_WM_UNIT_SUBTYPE" val="a"/>
  <p:tag name="KSO_WM_BEAUTIFY_FLAG" val="#wm#"/>
</p:tagLst>
</file>

<file path=ppt/tags/tag143.xml><?xml version="1.0" encoding="utf-8"?>
<p:tagLst xmlns:p="http://schemas.openxmlformats.org/presentationml/2006/main">
  <p:tag name="KSO_WM_UNIT_INDEX" val="1"/>
  <p:tag name="KSO_WM_UNIT_TYPE" val="a"/>
  <p:tag name="KSO_WM_BEAUTIFY_FLAG" val="#wm#"/>
</p:tagLst>
</file>

<file path=ppt/tags/tag144.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5.xml><?xml version="1.0" encoding="utf-8"?>
<p:tagLst xmlns:p="http://schemas.openxmlformats.org/presentationml/2006/main">
  <p:tag name="KSO_WM_UNIT_INDEX" val="4"/>
  <p:tag name="KSO_WM_UNIT_TYPE" val="f"/>
  <p:tag name="KSO_WM_UNIT_SUBTYPE" val="a"/>
  <p:tag name="KSO_WM_BEAUTIFY_FLAG" val="#wm#"/>
</p:tagLst>
</file>

<file path=ppt/tags/tag146.xml><?xml version="1.0" encoding="utf-8"?>
<p:tagLst xmlns:p="http://schemas.openxmlformats.org/presentationml/2006/main">
  <p:tag name="KSO_WM_UNIT_INDEX" val="1"/>
  <p:tag name="KSO_WM_UNIT_TYPE" val="a"/>
  <p:tag name="KSO_WM_BEAUTIFY_FLAG" val="#wm#"/>
</p:tagLst>
</file>

<file path=ppt/tags/tag147.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8.xml><?xml version="1.0" encoding="utf-8"?>
<p:tagLst xmlns:p="http://schemas.openxmlformats.org/presentationml/2006/main">
  <p:tag name="KSO_WM_UNIT_INDEX" val="4"/>
  <p:tag name="KSO_WM_UNIT_TYPE" val="f"/>
  <p:tag name="KSO_WM_UNIT_SUBTYPE" val="a"/>
  <p:tag name="KSO_WM_BEAUTIFY_FLAG" val="#wm#"/>
</p:tagLst>
</file>

<file path=ppt/tags/tag149.xml><?xml version="1.0" encoding="utf-8"?>
<p:tagLst xmlns:p="http://schemas.openxmlformats.org/presentationml/2006/main">
  <p:tag name="KSO_WM_UNIT_INDEX" val="1"/>
  <p:tag name="KSO_WM_UNIT_TYPE" val="a"/>
  <p:tag name="KSO_WM_BEAUTIFY_FLAG" val="#wm#"/>
</p:tagLst>
</file>

<file path=ppt/tags/tag1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150.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1.xml><?xml version="1.0" encoding="utf-8"?>
<p:tagLst xmlns:p="http://schemas.openxmlformats.org/presentationml/2006/main">
  <p:tag name="KSO_WM_UNIT_INDEX" val="5"/>
  <p:tag name="KSO_WM_UNIT_TYPE" val="f"/>
  <p:tag name="KSO_WM_UNIT_SUBTYPE" val="a"/>
  <p:tag name="KSO_WM_BEAUTIFY_FLAG" val="#wm#"/>
</p:tagLst>
</file>

<file path=ppt/tags/tag152.xml><?xml version="1.0" encoding="utf-8"?>
<p:tagLst xmlns:p="http://schemas.openxmlformats.org/presentationml/2006/main">
  <p:tag name="KSO_WM_UNIT_INDEX" val="1"/>
  <p:tag name="KSO_WM_UNIT_TYPE" val="a"/>
  <p:tag name="KSO_WM_BEAUTIFY_FLAG" val="#wm#"/>
</p:tagLst>
</file>

<file path=ppt/tags/tag15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4.xml><?xml version="1.0" encoding="utf-8"?>
<p:tagLst xmlns:p="http://schemas.openxmlformats.org/presentationml/2006/main">
  <p:tag name="KSO_WM_UNIT_INDEX" val="5"/>
  <p:tag name="KSO_WM_UNIT_TYPE" val="f"/>
  <p:tag name="KSO_WM_UNIT_SUBTYPE" val="a"/>
  <p:tag name="KSO_WM_BEAUTIFY_FLAG" val="#wm#"/>
</p:tagLst>
</file>

<file path=ppt/tags/tag155.xml><?xml version="1.0" encoding="utf-8"?>
<p:tagLst xmlns:p="http://schemas.openxmlformats.org/presentationml/2006/main">
  <p:tag name="KSO_WM_UNIT_INDEX" val="1"/>
  <p:tag name="KSO_WM_UNIT_TYPE" val="a"/>
  <p:tag name="KSO_WM_BEAUTIFY_FLAG" val="#wm#"/>
</p:tagLst>
</file>

<file path=ppt/tags/tag156.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7.xml><?xml version="1.0" encoding="utf-8"?>
<p:tagLst xmlns:p="http://schemas.openxmlformats.org/presentationml/2006/main">
  <p:tag name="KSO_WM_UNIT_INDEX" val="5"/>
  <p:tag name="KSO_WM_UNIT_TYPE" val="f"/>
  <p:tag name="KSO_WM_UNIT_SUBTYPE" val="a"/>
  <p:tag name="KSO_WM_BEAUTIFY_FLAG" val="#wm#"/>
</p:tagLst>
</file>

<file path=ppt/tags/tag158.xml><?xml version="1.0" encoding="utf-8"?>
<p:tagLst xmlns:p="http://schemas.openxmlformats.org/presentationml/2006/main">
  <p:tag name="KSO_WM_UNIT_INDEX" val="1"/>
  <p:tag name="KSO_WM_UNIT_TYPE" val="a"/>
  <p:tag name="KSO_WM_BEAUTIFY_FLAG" val="#wm#"/>
</p:tagLst>
</file>

<file path=ppt/tags/tag159.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40"/>
</p:tagLst>
</file>

<file path=ppt/tags/tag160.xml><?xml version="1.0" encoding="utf-8"?>
<p:tagLst xmlns:p="http://schemas.openxmlformats.org/presentationml/2006/main">
  <p:tag name="KSO_WM_UNIT_INDEX" val="4"/>
  <p:tag name="KSO_WM_UNIT_TYPE" val="f"/>
  <p:tag name="KSO_WM_UNIT_SUBTYPE" val="a"/>
  <p:tag name="KSO_WM_BEAUTIFY_FLAG" val="#wm#"/>
</p:tagLst>
</file>

<file path=ppt/tags/tag161.xml><?xml version="1.0" encoding="utf-8"?>
<p:tagLst xmlns:p="http://schemas.openxmlformats.org/presentationml/2006/main">
  <p:tag name="KSO_WM_UNIT_INDEX" val="1"/>
  <p:tag name="KSO_WM_UNIT_TYPE" val="a"/>
  <p:tag name="KSO_WM_BEAUTIFY_FLAG" val="#wm#"/>
</p:tagLst>
</file>

<file path=ppt/tags/tag162.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63.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64.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16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166.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1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4"/>
</p:tagLst>
</file>

<file path=ppt/tags/tag2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p="http://schemas.openxmlformats.org/presentationml/2006/main">
  <p:tag name="KSO_WM_UNIT_TYPE" val="i"/>
  <p:tag name="KSO_WM_UNIT_INDEX" val="8"/>
  <p:tag name="KSO_WM_BEAUTIFY_FLAG" val="#wm#"/>
  <p:tag name="KSO_WM_TAG_VERSION" val="3.0"/>
  <p:tag name="KSO_WM_UNIT_ID" val="_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36.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5"/>
</p:tagLst>
</file>

<file path=ppt/tags/tag3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Lst>
</file>

<file path=ppt/tags/tag4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2.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3.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4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标题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4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4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标题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5.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5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5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xml><?xml version="1.0" encoding="utf-8"?>
<p:tagLst xmlns:p="http://schemas.openxmlformats.org/presentationml/2006/main">
  <p:tag name="KSO_WM_UNIT_TYPE" val="i"/>
  <p:tag name="KSO_WM_UNIT_INDEX" val="5"/>
  <p:tag name="KSO_WM_BEAUTIFY_FLAG" val="#wm#"/>
  <p:tag name="KSO_WM_TAG_VERSION" val="3.0"/>
  <p:tag name="KSO_WM_UNIT_ID" val="_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408"/>
</p:tagLst>
</file>

<file path=ppt/tags/tag62.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6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41"/>
</p:tagLst>
</file>

<file path=ppt/tags/tag6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78.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1"/>
</p:tagLst>
</file>

<file path=ppt/tags/tag8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2.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83.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 name="KSO_WM_TEMPLATE_CATEGORY" val="custom"/>
  <p:tag name="KSO_WM_TEMPLATE_INDEX" val="20236012"/>
</p:tagLst>
</file>

<file path=ppt/tags/tag87.xml><?xml version="1.0" encoding="utf-8"?>
<p:tagLst xmlns:p="http://schemas.openxmlformats.org/presentationml/2006/main">
  <p:tag name="KSO_WM_UNIT_TYPE" val="f"/>
  <p:tag name="KSO_WM_UNIT_SUBTYPE" val="a"/>
  <p:tag name="KSO_WM_UNIT_INDEX" val="1"/>
  <p:tag name="KSO_WM_BEAUTIFY_FLAG" val="#wm#"/>
  <p:tag name="KSO_WM_TAG_VERSION" val="1.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50"/>
  <p:tag name="KSO_WM_TEMPLATE_CATEGORY" val="custom"/>
  <p:tag name="KSO_WM_TEMPLATE_INDEX" val="20236012"/>
</p:tagLst>
</file>

<file path=ppt/tags/tag8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TEMPLATE_THUMBS_INDEX" val="1、9"/>
  <p:tag name="KSO_WM_TEMPLATE_SUBCATEGORY" val="29"/>
  <p:tag name="KSO_WM_TEMPLATE_COLOR_TYPE" val="0"/>
  <p:tag name="KSO_WM_TAG_VERSION" val="3.0"/>
  <p:tag name="KSO_WM_BEAUTIFY_FLAG" val="#wm#"/>
  <p:tag name="KSO_WM_TEMPLATE_INDEX" val="20236012"/>
  <p:tag name="KSO_WM_TEMPLATE_CATEGORY" val="custom"/>
  <p:tag name="KSO_WM_TEMPLATE_MASTER_TYPE" val="0"/>
</p:tagLst>
</file>

<file path=ppt/tags/tag93.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4.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9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96.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97.xml><?xml version="1.0" encoding="utf-8"?>
<p:tagLst xmlns:p="http://schemas.openxmlformats.org/presentationml/2006/main">
  <p:tag name="KSO_WM_UNIT_TYPE" val="a"/>
  <p:tag name="KSO_WM_UNIT_INDEX" val="1"/>
  <p:tag name="KSO_WM_BEAUTIFY_FLAG" val="#wm#"/>
  <p:tag name="KSO_WM_TAG_VERSION" val="3.0"/>
  <p:tag name="KSO_WM_UNIT_ID" val="custom20236012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PRESET_TEXT" val="添加章节标题"/>
  <p:tag name="KSO_WM_UNIT_TEXT_TYPE" val="1"/>
</p:tagLst>
</file>

<file path=ppt/tags/tag98.xml><?xml version="1.0" encoding="utf-8"?>
<p:tagLst xmlns:p="http://schemas.openxmlformats.org/presentationml/2006/main">
  <p:tag name="KSO_WM_UNIT_TYPE" val="e"/>
  <p:tag name="KSO_WM_UNIT_INDEX" val="1"/>
  <p:tag name="KSO_WM_BEAUTIFY_FLAG" val="#wm#"/>
  <p:tag name="KSO_WM_TAG_VERSION" val="3.0"/>
  <p:tag name="KSO_WM_UNIT_ID" val="custom20236012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9.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7"/>
  <p:tag name="KSO_WM_SLIDE_ID" val="custom20236012_7"/>
  <p:tag name="KSO_WM_TEMPLATE_MASTER_TYPE" val="0"/>
  <p:tag name="KSO_WM_SLIDE_LAYOUT" val="a_e"/>
  <p:tag name="KSO_WM_SLIDE_LAYOUT_CNT" val="1_1"/>
  <p:tag name="KSO_WM_SLIDE_THEME_ID" val="3329146"/>
  <p:tag name="KSO_WM_SLIDE_THEME_NAME" val="蓝色职场办公商务风主题"/>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000001-1">
      <a:dk1>
        <a:srgbClr val="333333"/>
      </a:dk1>
      <a:lt1>
        <a:srgbClr val="FFFFFF"/>
      </a:lt1>
      <a:dk2>
        <a:srgbClr val="314461"/>
      </a:dk2>
      <a:lt2>
        <a:srgbClr val="EBEFF5"/>
      </a:lt2>
      <a:accent1>
        <a:srgbClr val="7490B8"/>
      </a:accent1>
      <a:accent2>
        <a:srgbClr val="518D99"/>
      </a:accent2>
      <a:accent3>
        <a:srgbClr val="517899"/>
      </a:accent3>
      <a:accent4>
        <a:srgbClr val="D5A186"/>
      </a:accent4>
      <a:accent5>
        <a:srgbClr val="D5B487"/>
      </a:accent5>
      <a:accent6>
        <a:srgbClr val="D5C687"/>
      </a:accent6>
      <a:hlink>
        <a:srgbClr val="304FFE"/>
      </a:hlink>
      <a:folHlink>
        <a:srgbClr val="492067"/>
      </a:folHlink>
    </a:clrScheme>
    <a:fontScheme name="002主题字体-02">
      <a:majorFont>
        <a:latin typeface="汉仪文黑-55简"/>
        <a:ea typeface="汉仪文黑-85W"/>
        <a:cs typeface=""/>
      </a:majorFont>
      <a:minorFont>
        <a:latin typeface="汉仪文黑-55简"/>
        <a:ea typeface="汉仪文黑-55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rmAutofit/>
      </a:bodyPr>
      <a:lstStyle>
        <a:defPPr>
          <a:lnSpc>
            <a:spcPct val="140000"/>
          </a:lnSpc>
          <a:defRPr lang="zh-CN" altLang="en-US"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5673</Words>
  <Application>WPS 演示</Application>
  <PresentationFormat>宽屏</PresentationFormat>
  <Paragraphs>264</Paragraphs>
  <Slides>27</Slides>
  <Notes>0</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27</vt:i4>
      </vt:variant>
    </vt:vector>
  </HeadingPairs>
  <TitlesOfParts>
    <vt:vector size="38" baseType="lpstr">
      <vt:lpstr>Arial</vt:lpstr>
      <vt:lpstr>宋体</vt:lpstr>
      <vt:lpstr>Wingdings</vt:lpstr>
      <vt:lpstr>江城圆体 400W</vt:lpstr>
      <vt:lpstr>汉仪文黑-55简</vt:lpstr>
      <vt:lpstr>汉仪文黑-85W</vt:lpstr>
      <vt:lpstr>微软雅黑</vt:lpstr>
      <vt:lpstr>Arial Unicode MS</vt:lpstr>
      <vt:lpstr>Calibri</vt:lpstr>
      <vt:lpstr>1_Office 主题</vt:lpstr>
      <vt:lpstr>Office 主题​​</vt:lpstr>
      <vt:lpstr>基础会计 （第三版）</vt:lpstr>
      <vt:lpstr>会计核算的基础</vt:lpstr>
      <vt:lpstr>目  录</vt:lpstr>
      <vt:lpstr>第一节　会计核算的基本假设</vt:lpstr>
      <vt:lpstr>第一节　会计核算的基本假设</vt:lpstr>
      <vt:lpstr>第一节　会计核算的基本假设</vt:lpstr>
      <vt:lpstr>第一节　会计核算的基本假设</vt:lpstr>
      <vt:lpstr>第二节　会计基础</vt:lpstr>
      <vt:lpstr>第二节　会计基础</vt:lpstr>
      <vt:lpstr>第三节　会计信息质量要求</vt:lpstr>
      <vt:lpstr>第三节　会计信息质量要求</vt:lpstr>
      <vt:lpstr>第三节　会计信息质量要求</vt:lpstr>
      <vt:lpstr>第三节　会计信息质量要求</vt:lpstr>
      <vt:lpstr>第三节　会计信息质量要求</vt:lpstr>
      <vt:lpstr>第三节　会计信息质量要求</vt:lpstr>
      <vt:lpstr>第三节　会计信息质量要求</vt:lpstr>
      <vt:lpstr>第四节　会计计量属性</vt:lpstr>
      <vt:lpstr>第四节　会计计量属性</vt:lpstr>
      <vt:lpstr>第四节　会计计量属性</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基础会计 （第三版）</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s_cc@winning.com.cn</dc:creator>
  <cp:lastModifiedBy>倩倩</cp:lastModifiedBy>
  <cp:revision>9</cp:revision>
  <dcterms:created xsi:type="dcterms:W3CDTF">2018-09-16T11:44:00Z</dcterms:created>
  <dcterms:modified xsi:type="dcterms:W3CDTF">2025-07-08T01:45:03Z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82A61A763DAE4975AB1D7906B57A498F_13</vt:lpwstr>
  </property>
  <property fmtid="{D5CDD505-2E9C-101B-9397-08002B2CF9AE}" pid="3" name="KSOProductBuildVer">
    <vt:lpwstr>2052-12.1.0.21541</vt:lpwstr>
  </property>
</Properties>
</file>