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96" r:id="rId6"/>
    <p:sldId id="259" r:id="rId7"/>
    <p:sldId id="270" r:id="rId8"/>
    <p:sldId id="271" r:id="rId9"/>
    <p:sldId id="260" r:id="rId10"/>
    <p:sldId id="261" r:id="rId11"/>
    <p:sldId id="262" r:id="rId12"/>
    <p:sldId id="263" r:id="rId13"/>
    <p:sldId id="264" r:id="rId14"/>
    <p:sldId id="273" r:id="rId15"/>
    <p:sldId id="272" r:id="rId16"/>
    <p:sldId id="274" r:id="rId17"/>
    <p:sldId id="265" r:id="rId18"/>
    <p:sldId id="278" r:id="rId19"/>
    <p:sldId id="276" r:id="rId20"/>
    <p:sldId id="277" r:id="rId21"/>
    <p:sldId id="279" r:id="rId22"/>
    <p:sldId id="275" r:id="rId23"/>
    <p:sldId id="280" r:id="rId24"/>
    <p:sldId id="282" r:id="rId25"/>
    <p:sldId id="281" r:id="rId26"/>
    <p:sldId id="266" r:id="rId27"/>
    <p:sldId id="284" r:id="rId28"/>
    <p:sldId id="285" r:id="rId29"/>
    <p:sldId id="295" r:id="rId30"/>
    <p:sldId id="268" r:id="rId31"/>
    <p:sldId id="286" r:id="rId32"/>
    <p:sldId id="287" r:id="rId33"/>
    <p:sldId id="288" r:id="rId34"/>
    <p:sldId id="269" r:id="rId35"/>
    <p:sldId id="289" r:id="rId36"/>
    <p:sldId id="290" r:id="rId37"/>
    <p:sldId id="291" r:id="rId38"/>
    <p:sldId id="292" r:id="rId39"/>
    <p:sldId id="293" r:id="rId40"/>
    <p:sldId id="297" r:id="rId41"/>
    <p:sldId id="294" r:id="rId4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775" autoAdjust="0"/>
    <p:restoredTop sz="94660"/>
  </p:normalViewPr>
  <p:slideViewPr>
    <p:cSldViewPr>
      <p:cViewPr varScale="1">
        <p:scale>
          <a:sx n="80" d="100"/>
          <a:sy n="80" d="100"/>
        </p:scale>
        <p:origin x="-2100"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0AD70C95-3103-4A40-A037-4C9391E49D1A}"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EFA0B60-9ADC-469F-ADE3-74B6F86399B6}"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3161FDE-AA6E-4F8F-8873-D8EA34656182}"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AD64429-CFF4-412D-9F99-3560B1D396A0}"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1630A20-8746-4D61-A983-0D365E8B76A7}"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A117284-3860-4404-ACBE-F4F0100A58E5}"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8C910E6E-8395-47F4-A4D3-DC8D8C3A35F0}"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9EF57DE0-B8E1-44E9-A12D-2D8F742E8690}"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94841" y="1196975"/>
            <a:ext cx="8353623" cy="5184775"/>
          </a:xfrm>
        </p:spPr>
        <p:txBody>
          <a:bodyPr/>
          <a:lstStyle>
            <a:lvl1pPr algn="just">
              <a:defRPr/>
            </a:lvl1pPr>
            <a:lvl2pPr algn="just">
              <a:defRPr/>
            </a:lvl2pPr>
            <a:lvl3pPr algn="just">
              <a:defRPr/>
            </a:lvl3pPr>
            <a:lvl4pPr algn="just">
              <a:defRPr/>
            </a:lvl4pPr>
            <a:lvl5pPr algn="just">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57C73DEF-F201-443F-A8E0-8FCAC31C6AED}"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FA684C6F-2A2E-4876-B363-CEB4540447E9}"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2DE48754-D0A4-48B2-9406-3941100916DE}"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32A09D5B-4CB9-47DA-9F6C-93C504755FF7}"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921CF63C-C875-4EB6-AD43-20290EB17238}"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A1CF6EB0-FC81-4DE8-8B1C-F39D21B98520}"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B9C3E550-2E70-4E30-AE0C-3F5E11D4A5B3}"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4AC085D5-271F-45B9-BDC1-9D5F6DEB3F8B}"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F6F0EE1B-0C87-45B0-86E0-EB5514C6F0FD}"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E3367CCC-8987-4F90-AE13-2AE54FF613D6}"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8185403-C131-4556-BAD1-A1B23688BB48}"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35B465A-E29D-459F-B057-01750C93062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8BED0EC-0979-43AC-B3D0-B333DC533472}"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6627420-366A-4131-ABA3-115E725025F4}"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4147FA-A70C-4E92-A627-01A5CB0CC27E}"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5523B84-C2C6-40B1-BF99-BDC76DD7418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487553A-F227-474E-8073-4531DF3C236D}"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6805F77-DA09-434A-948F-646FCDB46335}"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698B7B1-B5D6-4090-B428-D70C30F0F5EC}"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70B9AEF-8D45-4C1F-A32A-80C149DD0BC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F69A789-F0A6-4ABD-8221-641BBC0709E5}"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B25F021-9F14-4FFF-BF06-89D756C6B05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D843130-70AC-4DFE-B64E-C8935FBF84BD}"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80051A5-D65D-452E-A0AB-12288ACDE36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2FDB9A6-9939-4735-BE5F-9C854D9103E4}"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AA46BFF-6A65-4F97-B763-EF88D4E2BB7E}"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A33F82B2-357D-4E65-81ED-488B881F3614}"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D6BC197-1798-4EA2-AAB5-0732A0E4A3F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322263" y="1196975"/>
            <a:ext cx="8497887"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21062F57-96D3-4002-AAA1-9872AE046646}"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95D06162-1BD8-41F7-992B-1EFE1AA64054}"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细黑" pitchFamily="2" charset="-122"/>
          <a:ea typeface="华文细黑" pitchFamily="2" charset="-122"/>
          <a:cs typeface="华文细黑" pitchFamily="2" charset="-122"/>
        </a:defRPr>
      </a:lvl1pPr>
      <a:lvl2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2pPr>
      <a:lvl3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3pPr>
      <a:lvl4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4pPr>
      <a:lvl5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just"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11188" y="2060575"/>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第十章　个人所得税</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1835150" y="333375"/>
            <a:ext cx="6718300" cy="647700"/>
          </a:xfrm>
        </p:spPr>
        <p:txBody>
          <a:bodyPr/>
          <a:lstStyle/>
          <a:p>
            <a:r>
              <a:rPr lang="zh-CN" altLang="zh-CN" smtClean="0">
                <a:latin typeface="华文细黑"/>
                <a:ea typeface="华文细黑"/>
                <a:cs typeface="华文细黑"/>
              </a:rPr>
              <a:t>第二节　个人所得税的基本制度</a:t>
            </a:r>
            <a:endParaRPr lang="zh-CN" altLang="en-US" smtClean="0">
              <a:latin typeface="华文细黑"/>
              <a:ea typeface="华文细黑"/>
              <a:cs typeface="华文细黑"/>
            </a:endParaRPr>
          </a:p>
        </p:txBody>
      </p:sp>
      <p:sp>
        <p:nvSpPr>
          <p:cNvPr id="28674" name="内容占位符 2"/>
          <p:cNvSpPr>
            <a:spLocks noGrp="1"/>
          </p:cNvSpPr>
          <p:nvPr>
            <p:ph idx="1"/>
          </p:nvPr>
        </p:nvSpPr>
        <p:spPr>
          <a:xfrm>
            <a:off x="684213" y="981075"/>
            <a:ext cx="8137525"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a:t>
            </a:r>
            <a:r>
              <a:rPr lang="zh-CN" altLang="en-US" sz="2400" b="1" dirty="0" smtClean="0">
                <a:solidFill>
                  <a:srgbClr val="000000"/>
                </a:solidFill>
                <a:latin typeface="黑体" pitchFamily="49" charset="-122"/>
                <a:ea typeface="黑体" pitchFamily="49" charset="-122"/>
              </a:rPr>
              <a:t>征税范围</a:t>
            </a:r>
            <a:endParaRPr lang="zh-CN" altLang="zh-CN" sz="2400" b="1" dirty="0" smtClean="0">
              <a:solidFill>
                <a:srgbClr val="000000"/>
              </a:solidFill>
              <a:latin typeface="黑体" pitchFamily="49" charset="-122"/>
              <a:ea typeface="黑体" pitchFamily="49" charset="-122"/>
            </a:endParaRPr>
          </a:p>
          <a:p>
            <a:pPr marL="228600" indent="-228600" algn="l" defTabSz="449263">
              <a:lnSpc>
                <a:spcPct val="16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一</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工资、薪金所得</a:t>
            </a:r>
          </a:p>
          <a:p>
            <a:pPr marL="228600" indent="-228600" algn="l" defTabSz="449263">
              <a:lnSpc>
                <a:spcPct val="16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二</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劳务报酬所得</a:t>
            </a:r>
          </a:p>
          <a:p>
            <a:pPr marL="228600" indent="-228600" algn="l" defTabSz="449263">
              <a:lnSpc>
                <a:spcPct val="16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三</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稿酬所得</a:t>
            </a:r>
          </a:p>
          <a:p>
            <a:pPr marL="228600" indent="-228600" algn="l" defTabSz="449263">
              <a:lnSpc>
                <a:spcPct val="16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四</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特许权使用费所得</a:t>
            </a:r>
          </a:p>
          <a:p>
            <a:pPr marL="228600" indent="-228600" algn="l" defTabSz="449263">
              <a:lnSpc>
                <a:spcPct val="16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五</a:t>
            </a: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经营所得</a:t>
            </a:r>
          </a:p>
          <a:p>
            <a:pPr marL="228600" indent="-228600" algn="l" defTabSz="449263">
              <a:lnSpc>
                <a:spcPct val="16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六</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利息、股息、红利所得</a:t>
            </a:r>
          </a:p>
          <a:p>
            <a:pPr marL="228600" indent="-228600" algn="l" defTabSz="449263">
              <a:lnSpc>
                <a:spcPct val="16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七</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财产租赁所得</a:t>
            </a:r>
          </a:p>
          <a:p>
            <a:pPr marL="228600" indent="-228600" algn="l" defTabSz="449263">
              <a:lnSpc>
                <a:spcPct val="16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八</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财产转让所得</a:t>
            </a:r>
          </a:p>
          <a:p>
            <a:pPr marL="228600" indent="-228600" algn="l" defTabSz="449263">
              <a:lnSpc>
                <a:spcPct val="16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九</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偶然所得</a:t>
            </a:r>
          </a:p>
          <a:p>
            <a:pPr marL="228600" indent="-228600" defTabSz="449263">
              <a:lnSpc>
                <a:spcPct val="114000"/>
              </a:lnSpc>
            </a:pPr>
            <a:endParaRPr lang="zh-CN" alt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1908175" y="404813"/>
            <a:ext cx="7077075" cy="647700"/>
          </a:xfrm>
        </p:spPr>
        <p:txBody>
          <a:bodyPr/>
          <a:lstStyle/>
          <a:p>
            <a:r>
              <a:rPr lang="zh-CN" altLang="zh-CN" smtClean="0">
                <a:latin typeface="华文细黑"/>
                <a:ea typeface="华文细黑"/>
                <a:cs typeface="华文细黑"/>
              </a:rPr>
              <a:t>第二节　个人所得税的基本制度</a:t>
            </a:r>
            <a:endParaRPr lang="zh-CN" altLang="en-US" smtClean="0">
              <a:latin typeface="华文细黑"/>
              <a:ea typeface="华文细黑"/>
              <a:cs typeface="华文细黑"/>
            </a:endParaRPr>
          </a:p>
        </p:txBody>
      </p:sp>
      <p:sp>
        <p:nvSpPr>
          <p:cNvPr id="29698" name="内容占位符 2"/>
          <p:cNvSpPr>
            <a:spLocks noGrp="1"/>
          </p:cNvSpPr>
          <p:nvPr>
            <p:ph idx="1"/>
          </p:nvPr>
        </p:nvSpPr>
        <p:spPr>
          <a:xfrm>
            <a:off x="539750" y="1196975"/>
            <a:ext cx="8135938"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四、税率</a:t>
            </a:r>
          </a:p>
          <a:p>
            <a:pPr marL="228600" indent="-228600" algn="l" defTabSz="449263">
              <a:lnSpc>
                <a:spcPct val="14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一</a:t>
            </a: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综合</a:t>
            </a:r>
            <a:r>
              <a:rPr lang="zh-CN" altLang="zh-CN" sz="2000" dirty="0" smtClean="0">
                <a:solidFill>
                  <a:srgbClr val="000000"/>
                </a:solidFill>
                <a:latin typeface="楷体_GB2312"/>
                <a:ea typeface="楷体_GB2312"/>
                <a:cs typeface="楷体_GB2312"/>
              </a:rPr>
              <a:t>所得</a:t>
            </a:r>
            <a:r>
              <a:rPr lang="zh-CN" altLang="en-US" sz="2000" dirty="0" smtClean="0">
                <a:solidFill>
                  <a:srgbClr val="000000"/>
                </a:solidFill>
                <a:latin typeface="楷体_GB2312"/>
                <a:ea typeface="楷体_GB2312"/>
                <a:cs typeface="楷体_GB2312"/>
              </a:rPr>
              <a:t>适用税率</a:t>
            </a:r>
            <a:endParaRPr lang="zh-CN" altLang="zh-CN" sz="2000" dirty="0" smtClean="0">
              <a:solidFill>
                <a:srgbClr val="000000"/>
              </a:solidFill>
              <a:latin typeface="楷体_GB2312"/>
            </a:endParaRPr>
          </a:p>
          <a:p>
            <a:pPr marL="228600" indent="-228600" defTabSz="449263"/>
            <a:r>
              <a:rPr lang="zh-CN" altLang="zh-CN" dirty="0" smtClean="0"/>
              <a:t>综合所得适用七级超额累进税率</a:t>
            </a:r>
            <a:r>
              <a:rPr lang="en-US" altLang="zh-CN" dirty="0" smtClean="0"/>
              <a:t>,</a:t>
            </a:r>
            <a:r>
              <a:rPr lang="zh-CN" altLang="en-US" dirty="0" smtClean="0"/>
              <a:t>税率为</a:t>
            </a:r>
            <a:r>
              <a:rPr lang="en-US" altLang="zh-CN" dirty="0" smtClean="0"/>
              <a:t>3%—45%</a:t>
            </a:r>
            <a:r>
              <a:rPr lang="zh-CN" altLang="en-US" dirty="0" smtClean="0"/>
              <a:t>。</a:t>
            </a:r>
            <a:endParaRPr lang="zh-CN" altLang="en-US" dirty="0" smtClean="0"/>
          </a:p>
          <a:p>
            <a:pPr marL="228600" indent="-228600" defTabSz="449263"/>
            <a:r>
              <a:rPr lang="zh-CN" altLang="en-US" dirty="0" smtClean="0"/>
              <a:t>居民个人每一纳税年度内取得的综合所得包括工资、薪金所得，劳务报酬所得，稿酬所得和特许权使用费所得。</a:t>
            </a:r>
            <a:endParaRPr lang="zh-CN" altLang="zh-CN" dirty="0" smtClean="0">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二</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 经营所得</a:t>
            </a:r>
            <a:r>
              <a:rPr lang="zh-CN" altLang="en-US" sz="2000" dirty="0" smtClean="0">
                <a:solidFill>
                  <a:srgbClr val="000000"/>
                </a:solidFill>
                <a:latin typeface="楷体_GB2312"/>
                <a:ea typeface="楷体_GB2312"/>
                <a:cs typeface="楷体_GB2312"/>
              </a:rPr>
              <a:t>适用税率</a:t>
            </a:r>
          </a:p>
          <a:p>
            <a:pPr marL="228600" indent="-228600" algn="l" defTabSz="449263">
              <a:lnSpc>
                <a:spcPct val="140000"/>
              </a:lnSpc>
              <a:spcBef>
                <a:spcPct val="0"/>
              </a:spcBef>
              <a:buClr>
                <a:schemeClr val="tx1"/>
              </a:buClr>
            </a:pPr>
            <a:r>
              <a:rPr lang="zh-CN" altLang="en-US" dirty="0" smtClean="0"/>
              <a:t>经营所得适用五级超额累进税率，税率为</a:t>
            </a:r>
            <a:r>
              <a:rPr lang="en-US" altLang="zh-CN" dirty="0" smtClean="0"/>
              <a:t>5%—35</a:t>
            </a:r>
            <a:r>
              <a:rPr lang="en-US" altLang="zh-CN" dirty="0" smtClean="0"/>
              <a:t>%</a:t>
            </a:r>
            <a:r>
              <a:rPr lang="zh-CN" altLang="en-US" dirty="0" smtClean="0"/>
              <a:t>。 </a:t>
            </a:r>
            <a:endParaRPr lang="zh-CN" altLang="zh-CN" dirty="0" smtClean="0">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三</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其他所得</a:t>
            </a:r>
            <a:r>
              <a:rPr lang="zh-CN" altLang="en-US" sz="2000" dirty="0" smtClean="0">
                <a:solidFill>
                  <a:srgbClr val="000000"/>
                </a:solidFill>
                <a:latin typeface="楷体_GB2312"/>
                <a:ea typeface="楷体_GB2312"/>
                <a:cs typeface="楷体_GB2312"/>
              </a:rPr>
              <a:t>适用税率</a:t>
            </a:r>
            <a:endParaRPr lang="zh-CN" altLang="zh-CN" sz="2000" dirty="0" smtClean="0">
              <a:solidFill>
                <a:srgbClr val="000000"/>
              </a:solidFill>
              <a:latin typeface="楷体_GB2312"/>
              <a:ea typeface="楷体_GB2312"/>
              <a:cs typeface="楷体_GB2312"/>
            </a:endParaRPr>
          </a:p>
          <a:p>
            <a:pPr marL="228600" indent="-228600" defTabSz="449263"/>
            <a:r>
              <a:rPr lang="zh-CN" altLang="en-US" dirty="0" smtClean="0"/>
              <a:t>利息、股息、红利所得</a:t>
            </a:r>
            <a:r>
              <a:rPr lang="en-US" altLang="zh-CN" dirty="0" smtClean="0"/>
              <a:t>,</a:t>
            </a:r>
            <a:r>
              <a:rPr lang="zh-CN" altLang="en-US" dirty="0" smtClean="0"/>
              <a:t>财产租赁所得</a:t>
            </a:r>
            <a:r>
              <a:rPr lang="en-US" altLang="zh-CN" dirty="0" smtClean="0"/>
              <a:t>,</a:t>
            </a:r>
            <a:r>
              <a:rPr lang="zh-CN" altLang="en-US" dirty="0" smtClean="0"/>
              <a:t>财产转让所得和偶然所得，适用</a:t>
            </a:r>
            <a:r>
              <a:rPr lang="en-US" altLang="zh-CN" dirty="0" smtClean="0"/>
              <a:t>20%</a:t>
            </a:r>
            <a:r>
              <a:rPr lang="zh-CN" altLang="en-US" dirty="0" smtClean="0"/>
              <a:t>的比例税率。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2051050" y="333375"/>
            <a:ext cx="6481763" cy="647700"/>
          </a:xfrm>
        </p:spPr>
        <p:txBody>
          <a:bodyPr/>
          <a:lstStyle/>
          <a:p>
            <a:r>
              <a:rPr lang="zh-CN" altLang="zh-CN" smtClean="0">
                <a:latin typeface="华文细黑"/>
                <a:ea typeface="华文细黑"/>
                <a:cs typeface="华文细黑"/>
              </a:rPr>
              <a:t>第三节　个人所得税应纳税额的计算</a:t>
            </a:r>
          </a:p>
        </p:txBody>
      </p:sp>
      <p:sp>
        <p:nvSpPr>
          <p:cNvPr id="30722" name="内容占位符 2"/>
          <p:cNvSpPr>
            <a:spLocks noGrp="1"/>
          </p:cNvSpPr>
          <p:nvPr>
            <p:ph idx="1"/>
          </p:nvPr>
        </p:nvSpPr>
        <p:spPr>
          <a:xfrm>
            <a:off x="395288" y="981075"/>
            <a:ext cx="8353425" cy="5256213"/>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一、应纳税所得额的计算</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应纳税所得额和</a:t>
            </a:r>
            <a:r>
              <a:rPr lang="zh-CN" altLang="zh-CN" sz="2200" dirty="0" smtClean="0">
                <a:solidFill>
                  <a:srgbClr val="000000"/>
                </a:solidFill>
                <a:latin typeface="楷体_GB2312"/>
                <a:ea typeface="楷体_GB2312"/>
                <a:cs typeface="楷体_GB2312"/>
              </a:rPr>
              <a:t>费用减除标准</a:t>
            </a:r>
          </a:p>
          <a:p>
            <a:pPr marL="228600" indent="-228600" defTabSz="449263"/>
            <a:r>
              <a:rPr lang="en-US" altLang="zh-CN" dirty="0" smtClean="0"/>
              <a:t>1.</a:t>
            </a:r>
            <a:r>
              <a:rPr lang="zh-CN" altLang="en-US" dirty="0" smtClean="0"/>
              <a:t>居民个人取得的综合所得</a:t>
            </a:r>
          </a:p>
          <a:p>
            <a:pPr marL="228600" indent="-228600" defTabSz="449263"/>
            <a:r>
              <a:rPr lang="zh-CN" altLang="en-US" dirty="0" smtClean="0"/>
              <a:t>居民个人取得的综合所得，以每年收入额减除费用</a:t>
            </a:r>
            <a:r>
              <a:rPr lang="en-US" altLang="zh-CN" dirty="0" smtClean="0"/>
              <a:t>60 000</a:t>
            </a:r>
            <a:r>
              <a:rPr lang="zh-CN" altLang="en-US" dirty="0" smtClean="0"/>
              <a:t>元以及专项扣除、专项附加扣除和依法确定的其他扣除后的余额，为应纳税所得额。</a:t>
            </a:r>
          </a:p>
          <a:p>
            <a:pPr marL="228600" indent="-228600" defTabSz="449263"/>
            <a:r>
              <a:rPr lang="en-US" altLang="zh-CN" dirty="0" smtClean="0"/>
              <a:t>2.</a:t>
            </a:r>
            <a:r>
              <a:rPr lang="zh-CN" altLang="en-US" dirty="0" smtClean="0"/>
              <a:t>非居民个人取得的工资、薪金，劳务报酬，稿酬及特许权使用费所得</a:t>
            </a:r>
            <a:endParaRPr lang="en-US" altLang="zh-CN" dirty="0" smtClean="0"/>
          </a:p>
          <a:p>
            <a:pPr marL="228600" indent="-228600" defTabSz="449263"/>
            <a:r>
              <a:rPr lang="zh-CN" altLang="en-US" dirty="0" smtClean="0"/>
              <a:t>非居民个人取得的工资、薪金所得，以每月收入额减除费用</a:t>
            </a:r>
            <a:r>
              <a:rPr lang="en-US" altLang="zh-CN" dirty="0" smtClean="0"/>
              <a:t>5 000</a:t>
            </a:r>
            <a:r>
              <a:rPr lang="zh-CN" altLang="en-US" dirty="0" smtClean="0"/>
              <a:t>元后的余额为应纳税所得额；劳务报酬所得、稿酬所得、特许权使用费所得，以每次收入额为应纳税所得额。</a:t>
            </a:r>
          </a:p>
          <a:p>
            <a:pPr marL="228600" indent="-228600" defTabSz="449263"/>
            <a:r>
              <a:rPr lang="en-US" altLang="zh-CN" dirty="0" smtClean="0"/>
              <a:t>3.</a:t>
            </a:r>
            <a:r>
              <a:rPr lang="zh-CN" altLang="en-US" dirty="0" smtClean="0"/>
              <a:t>经营所得</a:t>
            </a:r>
          </a:p>
          <a:p>
            <a:pPr marL="228600" indent="-228600" defTabSz="449263"/>
            <a:r>
              <a:rPr lang="zh-CN" altLang="en-US" dirty="0" smtClean="0"/>
              <a:t>经营所得以每一纳税年度的收入总额减除成本、费用以及损失后的余额为应纳税所得额。</a:t>
            </a:r>
            <a:endParaRPr lang="en-US" altLang="zh-CN"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idx="4294967295"/>
          </p:nvPr>
        </p:nvSpPr>
        <p:spPr>
          <a:xfrm>
            <a:off x="1908175" y="333375"/>
            <a:ext cx="6624638" cy="647700"/>
          </a:xfrm>
        </p:spPr>
        <p:txBody>
          <a:bodyPr/>
          <a:lstStyle/>
          <a:p>
            <a:r>
              <a:rPr lang="zh-CN" altLang="zh-CN" smtClean="0">
                <a:latin typeface="华文细黑"/>
                <a:ea typeface="华文细黑"/>
                <a:cs typeface="华文细黑"/>
              </a:rPr>
              <a:t>第三节　个人所得税应纳税额的计算</a:t>
            </a:r>
          </a:p>
        </p:txBody>
      </p:sp>
      <p:sp>
        <p:nvSpPr>
          <p:cNvPr id="31746" name="内容占位符 2"/>
          <p:cNvSpPr>
            <a:spLocks noGrp="1"/>
          </p:cNvSpPr>
          <p:nvPr>
            <p:ph idx="4294967295"/>
          </p:nvPr>
        </p:nvSpPr>
        <p:spPr>
          <a:xfrm>
            <a:off x="395288" y="1052513"/>
            <a:ext cx="8353425" cy="5329237"/>
          </a:xfrm>
        </p:spPr>
        <p:txBody>
          <a:bodyPr/>
          <a:lstStyle/>
          <a:p>
            <a:pPr marL="228600" indent="-228600" defTabSz="449263">
              <a:lnSpc>
                <a:spcPct val="110000"/>
              </a:lnSpc>
            </a:pPr>
            <a:r>
              <a:rPr lang="en-US" altLang="zh-CN" dirty="0" smtClean="0"/>
              <a:t>4.</a:t>
            </a:r>
            <a:r>
              <a:rPr lang="zh-CN" altLang="en-US" dirty="0" smtClean="0"/>
              <a:t>财产租赁所得</a:t>
            </a:r>
            <a:endParaRPr lang="en-US" altLang="zh-CN" dirty="0" smtClean="0"/>
          </a:p>
          <a:p>
            <a:pPr marL="228600" indent="-228600" defTabSz="449263">
              <a:lnSpc>
                <a:spcPct val="110000"/>
              </a:lnSpc>
            </a:pPr>
            <a:r>
              <a:rPr lang="zh-CN" altLang="en-US" dirty="0" smtClean="0"/>
              <a:t>财产租赁所得</a:t>
            </a:r>
            <a:r>
              <a:rPr lang="en-US" altLang="zh-CN" dirty="0" smtClean="0"/>
              <a:t>,</a:t>
            </a:r>
            <a:r>
              <a:rPr lang="zh-CN" altLang="en-US" dirty="0" smtClean="0"/>
              <a:t>每次收入不超过</a:t>
            </a:r>
            <a:r>
              <a:rPr lang="en-US" altLang="zh-CN" dirty="0" smtClean="0"/>
              <a:t>4 000</a:t>
            </a:r>
            <a:r>
              <a:rPr lang="zh-CN" altLang="en-US" dirty="0" smtClean="0"/>
              <a:t>元的</a:t>
            </a:r>
            <a:r>
              <a:rPr lang="en-US" altLang="zh-CN" dirty="0" smtClean="0"/>
              <a:t>,</a:t>
            </a:r>
            <a:r>
              <a:rPr lang="zh-CN" altLang="en-US" dirty="0" smtClean="0"/>
              <a:t>减除费用</a:t>
            </a:r>
            <a:r>
              <a:rPr lang="en-US" altLang="zh-CN" dirty="0" smtClean="0"/>
              <a:t>800</a:t>
            </a:r>
            <a:r>
              <a:rPr lang="zh-CN" altLang="en-US" dirty="0" smtClean="0"/>
              <a:t>元；每</a:t>
            </a:r>
            <a:r>
              <a:rPr lang="zh-CN" altLang="en-US" dirty="0" smtClean="0"/>
              <a:t>次收入在</a:t>
            </a:r>
            <a:r>
              <a:rPr lang="en-US" altLang="zh-CN" dirty="0" smtClean="0"/>
              <a:t>4 000</a:t>
            </a:r>
            <a:r>
              <a:rPr lang="zh-CN" altLang="en-US" dirty="0" smtClean="0"/>
              <a:t>元以上的</a:t>
            </a:r>
            <a:r>
              <a:rPr lang="en-US" altLang="zh-CN" dirty="0" smtClean="0"/>
              <a:t>,</a:t>
            </a:r>
            <a:r>
              <a:rPr lang="zh-CN" altLang="en-US" dirty="0" smtClean="0"/>
              <a:t>减除</a:t>
            </a:r>
            <a:r>
              <a:rPr lang="en-US" altLang="zh-CN" dirty="0" smtClean="0"/>
              <a:t>20%</a:t>
            </a:r>
            <a:r>
              <a:rPr lang="zh-CN" altLang="en-US" dirty="0" smtClean="0"/>
              <a:t>的费用</a:t>
            </a:r>
            <a:r>
              <a:rPr lang="en-US" altLang="zh-CN" dirty="0" smtClean="0"/>
              <a:t>,</a:t>
            </a:r>
            <a:r>
              <a:rPr lang="zh-CN" altLang="en-US" dirty="0" smtClean="0"/>
              <a:t>其余额为应纳税所得额。</a:t>
            </a:r>
          </a:p>
          <a:p>
            <a:pPr marL="228600" indent="-228600" defTabSz="449263">
              <a:lnSpc>
                <a:spcPct val="110000"/>
              </a:lnSpc>
            </a:pPr>
            <a:r>
              <a:rPr lang="en-US" altLang="zh-CN" dirty="0" smtClean="0"/>
              <a:t>5.</a:t>
            </a:r>
            <a:r>
              <a:rPr lang="zh-CN" altLang="en-US" dirty="0" smtClean="0"/>
              <a:t>财产转让所得</a:t>
            </a:r>
            <a:endParaRPr lang="en-US" altLang="zh-CN" dirty="0" smtClean="0"/>
          </a:p>
          <a:p>
            <a:pPr marL="228600" indent="-228600" defTabSz="449263">
              <a:lnSpc>
                <a:spcPct val="110000"/>
              </a:lnSpc>
            </a:pPr>
            <a:r>
              <a:rPr lang="zh-CN" altLang="en-US" dirty="0" smtClean="0"/>
              <a:t>财产转让所得以转让财产的收入减除财产原值和合理费用后的余额为应纳税所得额。</a:t>
            </a:r>
          </a:p>
          <a:p>
            <a:pPr marL="228600" indent="-228600" defTabSz="449263">
              <a:lnSpc>
                <a:spcPct val="110000"/>
              </a:lnSpc>
            </a:pPr>
            <a:r>
              <a:rPr lang="en-US" altLang="zh-CN" dirty="0" smtClean="0"/>
              <a:t>6.</a:t>
            </a:r>
            <a:r>
              <a:rPr lang="zh-CN" altLang="en-US" dirty="0" smtClean="0"/>
              <a:t>利息、股息、红利所得和偶然所得</a:t>
            </a:r>
            <a:endParaRPr lang="en-US" altLang="zh-CN" dirty="0" smtClean="0"/>
          </a:p>
          <a:p>
            <a:pPr marL="228600" indent="-228600" defTabSz="449263">
              <a:lnSpc>
                <a:spcPct val="110000"/>
              </a:lnSpc>
            </a:pPr>
            <a:r>
              <a:rPr lang="zh-CN" altLang="en-US" dirty="0" smtClean="0"/>
              <a:t>利息、股息、红利所得和偶然所得以每次收入额为应纳税所得额。</a:t>
            </a:r>
          </a:p>
          <a:p>
            <a:pPr marL="228600" indent="-228600" defTabSz="449263">
              <a:lnSpc>
                <a:spcPct val="110000"/>
              </a:lnSpc>
            </a:pPr>
            <a:r>
              <a:rPr lang="en-US" altLang="zh-CN" dirty="0" smtClean="0"/>
              <a:t>7.</a:t>
            </a:r>
            <a:r>
              <a:rPr lang="zh-CN" altLang="en-US" dirty="0" smtClean="0"/>
              <a:t>专项附加扣除标准</a:t>
            </a:r>
          </a:p>
          <a:p>
            <a:pPr marL="228600" indent="-228600" defTabSz="449263">
              <a:lnSpc>
                <a:spcPct val="110000"/>
              </a:lnSpc>
            </a:pPr>
            <a:r>
              <a:rPr lang="en-US" altLang="zh-CN" dirty="0" smtClean="0"/>
              <a:t>(1)</a:t>
            </a:r>
            <a:r>
              <a:rPr lang="zh-CN" altLang="en-US" dirty="0" smtClean="0"/>
              <a:t>子女教育</a:t>
            </a:r>
          </a:p>
          <a:p>
            <a:pPr marL="228600" indent="-228600" defTabSz="449263">
              <a:lnSpc>
                <a:spcPct val="110000"/>
              </a:lnSpc>
            </a:pPr>
            <a:r>
              <a:rPr lang="en-US" altLang="zh-CN" dirty="0" smtClean="0"/>
              <a:t>(2)</a:t>
            </a:r>
            <a:r>
              <a:rPr lang="zh-CN" altLang="en-US" dirty="0" smtClean="0"/>
              <a:t>继续教育</a:t>
            </a:r>
            <a:endParaRPr lang="en-US" altLang="zh-CN" dirty="0" smtClean="0"/>
          </a:p>
          <a:p>
            <a:pPr marL="228600" indent="-228600" defTabSz="449263">
              <a:lnSpc>
                <a:spcPct val="110000"/>
              </a:lnSpc>
            </a:pPr>
            <a:r>
              <a:rPr lang="en-US" altLang="zh-CN" dirty="0" smtClean="0"/>
              <a:t>(3)</a:t>
            </a:r>
            <a:r>
              <a:rPr lang="zh-CN" altLang="en-US" dirty="0" smtClean="0"/>
              <a:t>大病医疗</a:t>
            </a:r>
          </a:p>
          <a:p>
            <a:pPr marL="228600" indent="-228600" defTabSz="449263">
              <a:lnSpc>
                <a:spcPct val="110000"/>
              </a:lnSpc>
            </a:pPr>
            <a:r>
              <a:rPr lang="en-US" altLang="zh-CN" dirty="0" smtClean="0"/>
              <a:t>(4)</a:t>
            </a:r>
            <a:r>
              <a:rPr lang="zh-CN" altLang="en-US" dirty="0" smtClean="0"/>
              <a:t>住房贷款利息 </a:t>
            </a:r>
            <a:endParaRPr lang="en-US" altLang="zh-CN" dirty="0" smtClean="0"/>
          </a:p>
          <a:p>
            <a:pPr marL="228600" indent="-228600" defTabSz="449263">
              <a:lnSpc>
                <a:spcPct val="110000"/>
              </a:lnSpc>
            </a:pPr>
            <a:r>
              <a:rPr lang="en-US" altLang="zh-CN" dirty="0" smtClean="0"/>
              <a:t>(5)</a:t>
            </a:r>
            <a:r>
              <a:rPr lang="zh-CN" altLang="en-US" dirty="0" smtClean="0"/>
              <a:t>住房租金</a:t>
            </a:r>
            <a:endParaRPr lang="en-US" altLang="zh-CN" dirty="0" smtClean="0"/>
          </a:p>
          <a:p>
            <a:pPr marL="228600" indent="-228600" defTabSz="449263">
              <a:lnSpc>
                <a:spcPct val="110000"/>
              </a:lnSpc>
            </a:pPr>
            <a:r>
              <a:rPr lang="en-US" altLang="zh-CN" dirty="0" smtClean="0"/>
              <a:t>(6)</a:t>
            </a:r>
            <a:r>
              <a:rPr lang="zh-CN" altLang="en-US" dirty="0" smtClean="0"/>
              <a:t>赡养老人</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idx="4294967295"/>
          </p:nvPr>
        </p:nvSpPr>
        <p:spPr>
          <a:xfrm>
            <a:off x="1979613" y="333375"/>
            <a:ext cx="6553200" cy="647700"/>
          </a:xfrm>
        </p:spPr>
        <p:txBody>
          <a:bodyPr/>
          <a:lstStyle/>
          <a:p>
            <a:r>
              <a:rPr lang="zh-CN" altLang="zh-CN" smtClean="0">
                <a:latin typeface="华文细黑"/>
                <a:ea typeface="华文细黑"/>
                <a:cs typeface="华文细黑"/>
              </a:rPr>
              <a:t>第三节　个人所得税应纳税额的计算</a:t>
            </a:r>
          </a:p>
        </p:txBody>
      </p:sp>
      <p:sp>
        <p:nvSpPr>
          <p:cNvPr id="32770" name="内容占位符 2"/>
          <p:cNvSpPr>
            <a:spLocks noGrp="1"/>
          </p:cNvSpPr>
          <p:nvPr>
            <p:ph idx="4294967295"/>
          </p:nvPr>
        </p:nvSpPr>
        <p:spPr>
          <a:xfrm>
            <a:off x="395288" y="1196975"/>
            <a:ext cx="8353425" cy="5184775"/>
          </a:xfrm>
        </p:spPr>
        <p:txBody>
          <a:bodyPr/>
          <a:lstStyle/>
          <a:p>
            <a:pPr marL="228600" indent="-228600" algn="l"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每次收入的确定</a:t>
            </a:r>
          </a:p>
          <a:p>
            <a:pPr marL="228600" indent="-228600" defTabSz="449263">
              <a:lnSpc>
                <a:spcPct val="120000"/>
              </a:lnSpc>
            </a:pPr>
            <a:r>
              <a:rPr lang="en-US" altLang="zh-CN" dirty="0" smtClean="0"/>
              <a:t>1.</a:t>
            </a:r>
            <a:r>
              <a:rPr lang="zh-CN" altLang="en-US" dirty="0" smtClean="0"/>
              <a:t>非居民个人取得的劳务报酬、稿酬、特许权使用费所得</a:t>
            </a:r>
            <a:endParaRPr lang="en-US" altLang="zh-CN" dirty="0" smtClean="0"/>
          </a:p>
          <a:p>
            <a:pPr marL="228600" indent="-228600" defTabSz="449263">
              <a:lnSpc>
                <a:spcPct val="120000"/>
              </a:lnSpc>
            </a:pPr>
            <a:r>
              <a:rPr lang="zh-CN" altLang="en-US" dirty="0" smtClean="0"/>
              <a:t>非居民个人取得的劳务报酬所得、稿酬所得、特许权使用费所得</a:t>
            </a:r>
            <a:r>
              <a:rPr lang="en-US" altLang="zh-CN" dirty="0" smtClean="0"/>
              <a:t>,</a:t>
            </a:r>
            <a:r>
              <a:rPr lang="zh-CN" altLang="en-US" dirty="0" smtClean="0"/>
              <a:t>根据不同所得项目的特点，分别规定如下</a:t>
            </a:r>
            <a:r>
              <a:rPr lang="en-US" altLang="zh-CN" dirty="0" smtClean="0"/>
              <a:t>:</a:t>
            </a:r>
          </a:p>
          <a:p>
            <a:pPr marL="228600" indent="-228600" defTabSz="449263">
              <a:lnSpc>
                <a:spcPct val="120000"/>
              </a:lnSpc>
            </a:pPr>
            <a:r>
              <a:rPr lang="en-US" altLang="zh-CN" dirty="0" smtClean="0"/>
              <a:t>(1)</a:t>
            </a:r>
            <a:r>
              <a:rPr lang="zh-CN" altLang="en-US" dirty="0" smtClean="0"/>
              <a:t>属于一次性收入的</a:t>
            </a:r>
            <a:r>
              <a:rPr lang="en-US" altLang="zh-CN" dirty="0" smtClean="0"/>
              <a:t>,</a:t>
            </a:r>
            <a:r>
              <a:rPr lang="zh-CN" altLang="en-US" dirty="0" smtClean="0"/>
              <a:t>以取得该项收入为一次。</a:t>
            </a:r>
          </a:p>
          <a:p>
            <a:pPr marL="228600" indent="-228600" defTabSz="449263">
              <a:lnSpc>
                <a:spcPct val="120000"/>
              </a:lnSpc>
            </a:pPr>
            <a:r>
              <a:rPr lang="zh-CN" altLang="en-US" dirty="0" smtClean="0"/>
              <a:t>(</a:t>
            </a:r>
            <a:r>
              <a:rPr lang="en-US" altLang="zh-CN" dirty="0" smtClean="0"/>
              <a:t>2)</a:t>
            </a:r>
            <a:r>
              <a:rPr lang="zh-CN" altLang="zh-CN" dirty="0" smtClean="0"/>
              <a:t>属于同一项目连续性收入的</a:t>
            </a:r>
            <a:r>
              <a:rPr lang="en-US" altLang="zh-CN" dirty="0" smtClean="0"/>
              <a:t>,</a:t>
            </a:r>
            <a:r>
              <a:rPr lang="zh-CN" altLang="en-US" dirty="0" smtClean="0"/>
              <a:t>以</a:t>
            </a:r>
            <a:r>
              <a:rPr lang="en-US" altLang="zh-CN" dirty="0" smtClean="0"/>
              <a:t>1</a:t>
            </a:r>
            <a:r>
              <a:rPr lang="zh-CN" altLang="en-US" dirty="0" smtClean="0"/>
              <a:t>个月内取得的收入为一次。</a:t>
            </a:r>
          </a:p>
          <a:p>
            <a:pPr marL="228600" indent="-228600" defTabSz="449263">
              <a:lnSpc>
                <a:spcPct val="120000"/>
              </a:lnSpc>
            </a:pPr>
            <a:r>
              <a:rPr lang="en-US" altLang="zh-CN" dirty="0" smtClean="0"/>
              <a:t>2.</a:t>
            </a:r>
            <a:r>
              <a:rPr lang="zh-CN" altLang="en-US" dirty="0" smtClean="0"/>
              <a:t>财产租赁所得</a:t>
            </a:r>
            <a:endParaRPr lang="en-US" altLang="zh-CN" dirty="0" smtClean="0"/>
          </a:p>
          <a:p>
            <a:pPr marL="228600" indent="-228600" defTabSz="449263">
              <a:lnSpc>
                <a:spcPct val="120000"/>
              </a:lnSpc>
            </a:pPr>
            <a:r>
              <a:rPr lang="zh-CN" altLang="en-US" dirty="0" smtClean="0"/>
              <a:t>财产租赁所得以</a:t>
            </a:r>
            <a:r>
              <a:rPr lang="en-US" altLang="zh-CN" dirty="0" smtClean="0"/>
              <a:t>1</a:t>
            </a:r>
            <a:r>
              <a:rPr lang="zh-CN" altLang="en-US" dirty="0" smtClean="0"/>
              <a:t>个月内取得的收入为一次。</a:t>
            </a:r>
          </a:p>
          <a:p>
            <a:pPr marL="228600" indent="-228600" defTabSz="449263">
              <a:lnSpc>
                <a:spcPct val="120000"/>
              </a:lnSpc>
            </a:pPr>
            <a:r>
              <a:rPr lang="en-US" altLang="zh-CN" dirty="0" smtClean="0"/>
              <a:t>3.</a:t>
            </a:r>
            <a:r>
              <a:rPr lang="zh-CN" altLang="en-US" dirty="0" smtClean="0"/>
              <a:t>利息、股息、红利所得</a:t>
            </a:r>
          </a:p>
          <a:p>
            <a:pPr marL="228600" indent="-228600" defTabSz="449263">
              <a:lnSpc>
                <a:spcPct val="120000"/>
              </a:lnSpc>
            </a:pPr>
            <a:r>
              <a:rPr lang="zh-CN" altLang="en-US" dirty="0" smtClean="0"/>
              <a:t>利息、股息、红利所得以支付利息、股息、红利时取得的收入为一次。</a:t>
            </a:r>
          </a:p>
          <a:p>
            <a:pPr marL="228600" indent="-228600" defTabSz="449263">
              <a:lnSpc>
                <a:spcPct val="120000"/>
              </a:lnSpc>
            </a:pPr>
            <a:r>
              <a:rPr lang="en-US" altLang="zh-CN" dirty="0" smtClean="0"/>
              <a:t>4.</a:t>
            </a:r>
            <a:r>
              <a:rPr lang="zh-CN" altLang="en-US" dirty="0" smtClean="0"/>
              <a:t>偶然所得</a:t>
            </a:r>
            <a:endParaRPr lang="en-US" altLang="zh-CN" dirty="0" smtClean="0"/>
          </a:p>
          <a:p>
            <a:pPr marL="228600" indent="-228600" defTabSz="449263">
              <a:lnSpc>
                <a:spcPct val="120000"/>
              </a:lnSpc>
            </a:pPr>
            <a:r>
              <a:rPr lang="zh-CN" altLang="en-US" dirty="0" smtClean="0"/>
              <a:t>偶然所得以每次取得的收入为一次。</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idx="4294967295"/>
          </p:nvPr>
        </p:nvSpPr>
        <p:spPr>
          <a:xfrm>
            <a:off x="2195513" y="333375"/>
            <a:ext cx="6337300" cy="647700"/>
          </a:xfrm>
        </p:spPr>
        <p:txBody>
          <a:bodyPr/>
          <a:lstStyle/>
          <a:p>
            <a:r>
              <a:rPr lang="zh-CN" altLang="zh-CN" smtClean="0">
                <a:latin typeface="华文细黑"/>
                <a:ea typeface="华文细黑"/>
                <a:cs typeface="华文细黑"/>
              </a:rPr>
              <a:t>第三节　个人所得税应纳税额的计算</a:t>
            </a:r>
          </a:p>
        </p:txBody>
      </p:sp>
      <p:sp>
        <p:nvSpPr>
          <p:cNvPr id="33794" name="内容占位符 2"/>
          <p:cNvSpPr>
            <a:spLocks noGrp="1"/>
          </p:cNvSpPr>
          <p:nvPr>
            <p:ph idx="4294967295"/>
          </p:nvPr>
        </p:nvSpPr>
        <p:spPr>
          <a:xfrm>
            <a:off x="395288" y="1052513"/>
            <a:ext cx="8353425" cy="5329237"/>
          </a:xfrm>
        </p:spPr>
        <p:txBody>
          <a:bodyPr/>
          <a:lstStyle/>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 应纳税所得额的其他规定</a:t>
            </a:r>
            <a:endParaRPr lang="zh-CN" altLang="en-US" sz="2200" dirty="0" smtClean="0">
              <a:solidFill>
                <a:srgbClr val="000000"/>
              </a:solidFill>
              <a:latin typeface="楷体_GB2312"/>
              <a:ea typeface="楷体_GB2312"/>
              <a:cs typeface="楷体_GB2312"/>
            </a:endParaRPr>
          </a:p>
          <a:p>
            <a:pPr marL="228600" indent="-228600" defTabSz="449263"/>
            <a:r>
              <a:rPr lang="zh-CN" altLang="en-US" dirty="0" smtClean="0"/>
              <a:t>劳</a:t>
            </a:r>
            <a:r>
              <a:rPr lang="zh-CN" altLang="en-US" dirty="0" smtClean="0"/>
              <a:t>务报酬所得、稿酬所得、特许权使用费所得以收入减除</a:t>
            </a:r>
            <a:r>
              <a:rPr lang="en-US" altLang="zh-CN" dirty="0" smtClean="0"/>
              <a:t>20%</a:t>
            </a:r>
            <a:r>
              <a:rPr lang="zh-CN" altLang="en-US" dirty="0" smtClean="0"/>
              <a:t>的费用后的余额为收入额，稿酬所得的收入额减按</a:t>
            </a:r>
            <a:r>
              <a:rPr lang="en-US" altLang="zh-CN" dirty="0" smtClean="0"/>
              <a:t>70%</a:t>
            </a:r>
            <a:r>
              <a:rPr lang="zh-CN" altLang="en-US" dirty="0" smtClean="0"/>
              <a:t>计算。</a:t>
            </a:r>
          </a:p>
          <a:p>
            <a:pPr marL="228600" indent="-228600" defTabSz="449263"/>
            <a:r>
              <a:rPr lang="zh-CN" altLang="en-US" dirty="0" smtClean="0"/>
              <a:t>个</a:t>
            </a:r>
            <a:r>
              <a:rPr lang="zh-CN" altLang="en-US" dirty="0" smtClean="0"/>
              <a:t>人将其所得对教育、扶贫、济困等公益慈善事业进行捐赠</a:t>
            </a:r>
            <a:r>
              <a:rPr lang="en-US" altLang="zh-CN" dirty="0" smtClean="0"/>
              <a:t>,</a:t>
            </a:r>
            <a:r>
              <a:rPr lang="zh-CN" altLang="en-US" dirty="0" smtClean="0"/>
              <a:t>捐赠额未超过纳税人申报的应纳税所得额</a:t>
            </a:r>
            <a:r>
              <a:rPr lang="en-US" altLang="zh-CN" dirty="0" smtClean="0"/>
              <a:t>30%</a:t>
            </a:r>
            <a:r>
              <a:rPr lang="zh-CN" altLang="en-US" dirty="0" smtClean="0"/>
              <a:t>的部分</a:t>
            </a:r>
            <a:r>
              <a:rPr lang="en-US" altLang="zh-CN" dirty="0" smtClean="0"/>
              <a:t>,</a:t>
            </a:r>
            <a:r>
              <a:rPr lang="zh-CN" altLang="en-US" dirty="0" smtClean="0"/>
              <a:t>可以从其应纳税所得额中扣除；国务院规定对公益慈善事业捐赠实行全额税前扣除的，从其规定。</a:t>
            </a:r>
          </a:p>
          <a:p>
            <a:pPr marL="228600" indent="-228600" defTabSz="449263"/>
            <a:r>
              <a:rPr lang="zh-CN" altLang="en-US" dirty="0" smtClean="0"/>
              <a:t>个</a:t>
            </a:r>
            <a:r>
              <a:rPr lang="zh-CN" altLang="en-US" dirty="0" smtClean="0"/>
              <a:t>人所得的形式包括现金、实物、有价证券和其他形式的经济利益。</a:t>
            </a:r>
          </a:p>
          <a:p>
            <a:pPr marL="228600" indent="-228600" defTabSz="449263"/>
            <a:r>
              <a:rPr lang="zh-CN" altLang="en-US" dirty="0" smtClean="0"/>
              <a:t>居</a:t>
            </a:r>
            <a:r>
              <a:rPr lang="zh-CN" altLang="en-US" dirty="0" smtClean="0"/>
              <a:t>民个人从我国境外取得的所得，可以从其应纳税额中抵免已在境外缴纳的个人所得税税额，但抵免额不得超过该纳税人境外所得依照</a:t>
            </a:r>
            <a:r>
              <a:rPr lang="en-US" altLang="zh-CN" dirty="0" smtClean="0"/>
              <a:t>《</a:t>
            </a:r>
            <a:r>
              <a:rPr lang="zh-CN" altLang="en-US" dirty="0" smtClean="0"/>
              <a:t>个人所得税法</a:t>
            </a:r>
            <a:r>
              <a:rPr lang="en-US" altLang="zh-CN" dirty="0" smtClean="0"/>
              <a:t>》</a:t>
            </a:r>
            <a:r>
              <a:rPr lang="zh-CN" altLang="en-US" dirty="0" smtClean="0"/>
              <a:t>规定计算的应纳税额。</a:t>
            </a:r>
          </a:p>
          <a:p>
            <a:pPr marL="228600" indent="-228600" defTabSz="449263"/>
            <a:r>
              <a:rPr lang="zh-CN" altLang="en-US" dirty="0" smtClean="0"/>
              <a:t>所</a:t>
            </a:r>
            <a:r>
              <a:rPr lang="zh-CN" altLang="en-US" dirty="0" smtClean="0"/>
              <a:t>得为人民币以外货币的，按照办理纳税申报或者扣缴申报的上一个月最后一日的人民币汇率中间价折合成人民币计算应纳税所得额。</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a:xfrm>
            <a:off x="1835150" y="476250"/>
            <a:ext cx="6697663" cy="647700"/>
          </a:xfrm>
        </p:spPr>
        <p:txBody>
          <a:bodyPr/>
          <a:lstStyle/>
          <a:p>
            <a:r>
              <a:rPr lang="zh-CN" altLang="zh-CN" smtClean="0">
                <a:latin typeface="华文细黑"/>
                <a:ea typeface="华文细黑"/>
                <a:cs typeface="华文细黑"/>
              </a:rPr>
              <a:t>第三节　个人所得税应纳税额的计算</a:t>
            </a:r>
          </a:p>
        </p:txBody>
      </p:sp>
      <p:sp>
        <p:nvSpPr>
          <p:cNvPr id="34818" name="内容占位符 2"/>
          <p:cNvSpPr>
            <a:spLocks noGrp="1"/>
          </p:cNvSpPr>
          <p:nvPr>
            <p:ph idx="1"/>
          </p:nvPr>
        </p:nvSpPr>
        <p:spPr>
          <a:xfrm>
            <a:off x="395288" y="1052513"/>
            <a:ext cx="8353425" cy="5329237"/>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二、应纳税额的计算</a:t>
            </a:r>
          </a:p>
          <a:p>
            <a:pPr marL="228600" indent="-228600" algn="l" defTabSz="449263">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一</a:t>
            </a: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居民个人综合</a:t>
            </a:r>
            <a:r>
              <a:rPr lang="zh-CN" altLang="zh-CN" sz="2000" dirty="0" smtClean="0">
                <a:solidFill>
                  <a:srgbClr val="000000"/>
                </a:solidFill>
                <a:latin typeface="楷体_GB2312"/>
                <a:ea typeface="楷体_GB2312"/>
                <a:cs typeface="楷体_GB2312"/>
              </a:rPr>
              <a:t>所得应纳税额的计算</a:t>
            </a:r>
          </a:p>
          <a:p>
            <a:pPr marL="228600" indent="-228600" defTabSz="449263"/>
            <a:r>
              <a:rPr lang="zh-CN" altLang="en-US" dirty="0" smtClean="0"/>
              <a:t>工资、薪金所得全额计入收入额；劳务报酬所得、特许权使用费所得的收入额为实际取得劳务报酬所得、特许权使用费收入的</a:t>
            </a:r>
            <a:r>
              <a:rPr lang="en-US" altLang="zh-CN" dirty="0" smtClean="0"/>
              <a:t>80%</a:t>
            </a:r>
            <a:r>
              <a:rPr lang="zh-CN" altLang="en-US" dirty="0" smtClean="0"/>
              <a:t>；稿酬所得的收入额在扣除</a:t>
            </a:r>
            <a:r>
              <a:rPr lang="en-US" altLang="zh-CN" dirty="0" smtClean="0"/>
              <a:t>20%</a:t>
            </a:r>
            <a:r>
              <a:rPr lang="zh-CN" altLang="en-US" dirty="0" smtClean="0"/>
              <a:t>费用的基础上，再减按</a:t>
            </a:r>
            <a:r>
              <a:rPr lang="en-US" altLang="zh-CN" dirty="0" smtClean="0"/>
              <a:t>70%</a:t>
            </a:r>
            <a:r>
              <a:rPr lang="zh-CN" altLang="en-US" dirty="0" smtClean="0"/>
              <a:t>计算，即稿酬所得的收入额为实际取得稿酬收入的</a:t>
            </a:r>
            <a:r>
              <a:rPr lang="en-US" altLang="zh-CN" dirty="0" smtClean="0"/>
              <a:t>56%</a:t>
            </a:r>
            <a:r>
              <a:rPr lang="zh-CN" altLang="en-US" dirty="0" smtClean="0"/>
              <a:t>。</a:t>
            </a:r>
          </a:p>
          <a:p>
            <a:pPr marL="228600" indent="-228600" defTabSz="449263"/>
            <a:r>
              <a:rPr lang="zh-CN" altLang="en-US" dirty="0" smtClean="0"/>
              <a:t>居民收入的综合所</a:t>
            </a:r>
            <a:r>
              <a:rPr lang="zh-CN" altLang="en-US" dirty="0" smtClean="0"/>
              <a:t>得，以</a:t>
            </a:r>
            <a:r>
              <a:rPr lang="zh-CN" altLang="en-US" dirty="0" smtClean="0"/>
              <a:t>每一纳税年度的收入额减除费用</a:t>
            </a:r>
            <a:r>
              <a:rPr lang="en-US" altLang="zh-CN" dirty="0" smtClean="0"/>
              <a:t>60 000</a:t>
            </a:r>
            <a:r>
              <a:rPr lang="zh-CN" altLang="en-US" dirty="0" smtClean="0"/>
              <a:t>元以及专项扣除、专项附加扣除和依法确定的其他扣除后的余额，为应纳税所得额。</a:t>
            </a:r>
          </a:p>
          <a:p>
            <a:pPr marL="228600" indent="-228600" defTabSz="449263"/>
            <a:r>
              <a:rPr lang="zh-CN" altLang="en-US" dirty="0" smtClean="0"/>
              <a:t>居民个人综合所得应纳税额的计算公式为：</a:t>
            </a:r>
          </a:p>
          <a:p>
            <a:pPr marL="228600" indent="-228600" defTabSz="449263">
              <a:buNone/>
            </a:pPr>
            <a:r>
              <a:rPr lang="zh-CN" altLang="en-US" dirty="0" smtClean="0"/>
              <a:t>               应</a:t>
            </a:r>
            <a:r>
              <a:rPr lang="zh-CN" altLang="en-US" dirty="0" smtClean="0"/>
              <a:t>纳税额＝全年应纳税所得额</a:t>
            </a:r>
            <a:r>
              <a:rPr lang="en-US" altLang="zh-CN" dirty="0" smtClean="0"/>
              <a:t>×</a:t>
            </a:r>
            <a:r>
              <a:rPr lang="zh-CN" altLang="en-US" dirty="0" smtClean="0"/>
              <a:t>适用税率</a:t>
            </a:r>
            <a:r>
              <a:rPr lang="en-US" altLang="zh-CN" dirty="0" smtClean="0"/>
              <a:t>-</a:t>
            </a:r>
            <a:r>
              <a:rPr lang="zh-CN" altLang="en-US" dirty="0" smtClean="0"/>
              <a:t>速算扣除数</a:t>
            </a:r>
          </a:p>
          <a:p>
            <a:pPr marL="228600" indent="-228600" defTabSz="449263">
              <a:buNone/>
            </a:pPr>
            <a:r>
              <a:rPr lang="zh-CN" altLang="en-US" dirty="0" smtClean="0"/>
              <a:t>                       ＝</a:t>
            </a:r>
            <a:r>
              <a:rPr lang="zh-CN" altLang="en-US" dirty="0" smtClean="0"/>
              <a:t>（全年收入额－</a:t>
            </a:r>
            <a:r>
              <a:rPr lang="en-US" altLang="zh-CN" dirty="0" smtClean="0"/>
              <a:t>60 000</a:t>
            </a:r>
            <a:r>
              <a:rPr lang="zh-CN" altLang="en-US" dirty="0" smtClean="0"/>
              <a:t>－</a:t>
            </a:r>
            <a:r>
              <a:rPr lang="zh-CN" altLang="en-US" dirty="0" smtClean="0"/>
              <a:t>专项扣除－专项附加扣</a:t>
            </a:r>
            <a:r>
              <a:rPr lang="zh-CN" altLang="en-US" dirty="0" smtClean="0"/>
              <a:t>除 </a:t>
            </a:r>
            <a:endParaRPr lang="en-US" altLang="zh-CN" dirty="0" smtClean="0"/>
          </a:p>
          <a:p>
            <a:pPr marL="228600" indent="-228600" defTabSz="449263">
              <a:buNone/>
            </a:pPr>
            <a:r>
              <a:rPr lang="en-US" altLang="zh-CN" dirty="0" smtClean="0"/>
              <a:t> </a:t>
            </a:r>
            <a:r>
              <a:rPr lang="en-US" altLang="zh-CN" dirty="0" smtClean="0"/>
              <a:t>                         </a:t>
            </a:r>
            <a:r>
              <a:rPr lang="zh-CN" altLang="en-US" dirty="0" smtClean="0"/>
              <a:t>－</a:t>
            </a:r>
            <a:r>
              <a:rPr lang="zh-CN" altLang="en-US" dirty="0" smtClean="0"/>
              <a:t>其他扣除）</a:t>
            </a:r>
            <a:r>
              <a:rPr lang="en-US" altLang="zh-CN" dirty="0" smtClean="0"/>
              <a:t>×</a:t>
            </a:r>
            <a:r>
              <a:rPr lang="zh-CN" altLang="en-US" dirty="0" smtClean="0"/>
              <a:t>适用税率－速算扣除数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idx="4294967295"/>
          </p:nvPr>
        </p:nvSpPr>
        <p:spPr>
          <a:xfrm>
            <a:off x="1763713" y="404813"/>
            <a:ext cx="7077075" cy="647700"/>
          </a:xfrm>
        </p:spPr>
        <p:txBody>
          <a:bodyPr/>
          <a:lstStyle/>
          <a:p>
            <a:r>
              <a:rPr lang="zh-CN" altLang="zh-CN" smtClean="0">
                <a:latin typeface="华文细黑"/>
                <a:ea typeface="华文细黑"/>
                <a:cs typeface="华文细黑"/>
              </a:rPr>
              <a:t>第三节　个人所得税应纳税额的计算</a:t>
            </a:r>
          </a:p>
        </p:txBody>
      </p:sp>
      <p:sp>
        <p:nvSpPr>
          <p:cNvPr id="35842" name="内容占位符 2"/>
          <p:cNvSpPr>
            <a:spLocks noGrp="1"/>
          </p:cNvSpPr>
          <p:nvPr>
            <p:ph idx="4294967295"/>
          </p:nvPr>
        </p:nvSpPr>
        <p:spPr>
          <a:xfrm>
            <a:off x="250825" y="1268413"/>
            <a:ext cx="8569325" cy="4321175"/>
          </a:xfrm>
        </p:spPr>
        <p:txBody>
          <a:bodyPr/>
          <a:lstStyle/>
          <a:p>
            <a:pPr marL="228600" indent="-228600" algn="ctr" defTabSz="449263">
              <a:lnSpc>
                <a:spcPct val="140000"/>
              </a:lnSpc>
              <a:spcBef>
                <a:spcPct val="0"/>
              </a:spcBef>
              <a:buClr>
                <a:srgbClr val="486AC1"/>
              </a:buClr>
              <a:buFont typeface="Arial" charset="0"/>
              <a:buNone/>
            </a:pPr>
            <a:r>
              <a:rPr lang="zh-CN" altLang="en-US" sz="2000" b="1" smtClean="0">
                <a:solidFill>
                  <a:srgbClr val="000000"/>
                </a:solidFill>
                <a:latin typeface="楷体_GB2312"/>
                <a:ea typeface="楷体_GB2312"/>
                <a:cs typeface="楷体_GB2312"/>
              </a:rPr>
              <a:t>综合</a:t>
            </a:r>
            <a:r>
              <a:rPr lang="zh-CN" altLang="zh-CN" sz="2000" b="1" smtClean="0">
                <a:solidFill>
                  <a:srgbClr val="000000"/>
                </a:solidFill>
                <a:latin typeface="楷体_GB2312"/>
                <a:ea typeface="楷体_GB2312"/>
                <a:cs typeface="楷体_GB2312"/>
              </a:rPr>
              <a:t>所</a:t>
            </a:r>
            <a:r>
              <a:rPr lang="zh-CN" altLang="en-US" sz="2000" b="1" smtClean="0">
                <a:solidFill>
                  <a:srgbClr val="000000"/>
                </a:solidFill>
                <a:latin typeface="楷体_GB2312"/>
                <a:ea typeface="楷体_GB2312"/>
                <a:cs typeface="楷体_GB2312"/>
              </a:rPr>
              <a:t>得个人所得税税率表</a:t>
            </a:r>
            <a:endParaRPr lang="zh-CN" altLang="en-US" smtClean="0"/>
          </a:p>
        </p:txBody>
      </p:sp>
      <p:sp>
        <p:nvSpPr>
          <p:cNvPr id="35843" name="内容占位符 2"/>
          <p:cNvSpPr>
            <a:spLocks/>
          </p:cNvSpPr>
          <p:nvPr/>
        </p:nvSpPr>
        <p:spPr bwMode="auto">
          <a:xfrm>
            <a:off x="250825" y="1268413"/>
            <a:ext cx="8569325" cy="5113337"/>
          </a:xfrm>
          <a:prstGeom prst="rect">
            <a:avLst/>
          </a:prstGeom>
          <a:noFill/>
          <a:ln w="9525">
            <a:noFill/>
            <a:miter lim="800000"/>
            <a:headEnd/>
            <a:tailEnd/>
          </a:ln>
        </p:spPr>
        <p:txBody>
          <a:bodyPr/>
          <a:lstStyle/>
          <a:p>
            <a:pPr marL="228600" indent="-228600" algn="ctr" defTabSz="449263" eaLnBrk="0" hangingPunct="0">
              <a:lnSpc>
                <a:spcPct val="140000"/>
              </a:lnSpc>
              <a:buClr>
                <a:srgbClr val="486AC1"/>
              </a:buClr>
              <a:buFont typeface="Arial" charset="0"/>
              <a:buNone/>
            </a:pPr>
            <a:r>
              <a:rPr lang="zh-CN" altLang="en-US" sz="2000" b="1">
                <a:solidFill>
                  <a:srgbClr val="000000"/>
                </a:solidFill>
                <a:latin typeface="楷体_GB2312"/>
                <a:ea typeface="楷体_GB2312"/>
                <a:cs typeface="楷体_GB2312"/>
              </a:rPr>
              <a:t>综合</a:t>
            </a:r>
            <a:r>
              <a:rPr lang="zh-CN" altLang="zh-CN" sz="2000" b="1">
                <a:solidFill>
                  <a:srgbClr val="000000"/>
                </a:solidFill>
                <a:latin typeface="楷体_GB2312"/>
                <a:ea typeface="楷体_GB2312"/>
                <a:cs typeface="楷体_GB2312"/>
              </a:rPr>
              <a:t>所</a:t>
            </a:r>
            <a:r>
              <a:rPr lang="zh-CN" altLang="en-US" sz="2000" b="1">
                <a:solidFill>
                  <a:srgbClr val="000000"/>
                </a:solidFill>
                <a:latin typeface="楷体_GB2312"/>
                <a:ea typeface="楷体_GB2312"/>
                <a:cs typeface="楷体_GB2312"/>
              </a:rPr>
              <a:t>得个人所得税税率表</a:t>
            </a:r>
            <a:endParaRPr lang="zh-CN" altLang="en-US">
              <a:latin typeface="宋体" charset="-122"/>
            </a:endParaRPr>
          </a:p>
        </p:txBody>
      </p:sp>
      <p:pic>
        <p:nvPicPr>
          <p:cNvPr id="35844" name="Picture 6"/>
          <p:cNvPicPr>
            <a:picLocks noChangeAspect="1" noChangeArrowheads="1"/>
          </p:cNvPicPr>
          <p:nvPr/>
        </p:nvPicPr>
        <p:blipFill>
          <a:blip r:embed="rId2" cstate="print"/>
          <a:srcRect/>
          <a:stretch>
            <a:fillRect/>
          </a:stretch>
        </p:blipFill>
        <p:spPr bwMode="auto">
          <a:xfrm>
            <a:off x="250825" y="1844675"/>
            <a:ext cx="8569325" cy="2305050"/>
          </a:xfrm>
          <a:prstGeom prst="rect">
            <a:avLst/>
          </a:prstGeom>
          <a:noFill/>
          <a:ln w="9525">
            <a:noFill/>
            <a:miter lim="800000"/>
            <a:headEnd/>
            <a:tailEnd/>
          </a:ln>
        </p:spPr>
      </p:pic>
      <p:sp>
        <p:nvSpPr>
          <p:cNvPr id="35845" name="内容占位符 2"/>
          <p:cNvSpPr>
            <a:spLocks/>
          </p:cNvSpPr>
          <p:nvPr/>
        </p:nvSpPr>
        <p:spPr bwMode="auto">
          <a:xfrm>
            <a:off x="250825" y="1268413"/>
            <a:ext cx="8569325" cy="5113337"/>
          </a:xfrm>
          <a:prstGeom prst="rect">
            <a:avLst/>
          </a:prstGeom>
          <a:noFill/>
          <a:ln w="9525">
            <a:noFill/>
            <a:miter lim="800000"/>
            <a:headEnd/>
            <a:tailEnd/>
          </a:ln>
        </p:spPr>
        <p:txBody>
          <a:bodyPr/>
          <a:lstStyle/>
          <a:p>
            <a:pPr marL="228600" indent="-228600" algn="ctr" defTabSz="449263" eaLnBrk="0" hangingPunct="0">
              <a:lnSpc>
                <a:spcPct val="140000"/>
              </a:lnSpc>
              <a:buClr>
                <a:srgbClr val="486AC1"/>
              </a:buClr>
              <a:buFont typeface="Arial" charset="0"/>
              <a:buNone/>
            </a:pPr>
            <a:r>
              <a:rPr lang="zh-CN" altLang="en-US" sz="2000" b="1">
                <a:solidFill>
                  <a:srgbClr val="000000"/>
                </a:solidFill>
                <a:latin typeface="楷体_GB2312"/>
                <a:ea typeface="楷体_GB2312"/>
                <a:cs typeface="楷体_GB2312"/>
              </a:rPr>
              <a:t>综合</a:t>
            </a:r>
            <a:r>
              <a:rPr lang="zh-CN" altLang="zh-CN" sz="2000" b="1">
                <a:solidFill>
                  <a:srgbClr val="000000"/>
                </a:solidFill>
                <a:latin typeface="楷体_GB2312"/>
                <a:ea typeface="楷体_GB2312"/>
                <a:cs typeface="楷体_GB2312"/>
              </a:rPr>
              <a:t>所</a:t>
            </a:r>
            <a:r>
              <a:rPr lang="zh-CN" altLang="en-US" sz="2000" b="1">
                <a:solidFill>
                  <a:srgbClr val="000000"/>
                </a:solidFill>
                <a:latin typeface="楷体_GB2312"/>
                <a:ea typeface="楷体_GB2312"/>
                <a:cs typeface="楷体_GB2312"/>
              </a:rPr>
              <a:t>得个人所得税税率表</a:t>
            </a:r>
            <a:endParaRPr lang="zh-CN" altLang="en-US">
              <a:latin typeface="宋体" charset="-122"/>
            </a:endParaRPr>
          </a:p>
        </p:txBody>
      </p:sp>
      <p:sp>
        <p:nvSpPr>
          <p:cNvPr id="35846" name="内容占位符 2"/>
          <p:cNvSpPr>
            <a:spLocks/>
          </p:cNvSpPr>
          <p:nvPr/>
        </p:nvSpPr>
        <p:spPr bwMode="auto">
          <a:xfrm>
            <a:off x="250825" y="1268413"/>
            <a:ext cx="8569325" cy="5113337"/>
          </a:xfrm>
          <a:prstGeom prst="rect">
            <a:avLst/>
          </a:prstGeom>
          <a:noFill/>
          <a:ln w="9525">
            <a:noFill/>
            <a:miter lim="800000"/>
            <a:headEnd/>
            <a:tailEnd/>
          </a:ln>
        </p:spPr>
        <p:txBody>
          <a:bodyPr/>
          <a:lstStyle/>
          <a:p>
            <a:pPr marL="228600" indent="-228600" algn="ctr" defTabSz="449263" eaLnBrk="0" hangingPunct="0">
              <a:lnSpc>
                <a:spcPct val="140000"/>
              </a:lnSpc>
              <a:buClr>
                <a:srgbClr val="486AC1"/>
              </a:buClr>
              <a:buFont typeface="Arial" charset="0"/>
              <a:buNone/>
            </a:pPr>
            <a:r>
              <a:rPr lang="zh-CN" altLang="en-US" sz="2000" b="1">
                <a:solidFill>
                  <a:srgbClr val="000000"/>
                </a:solidFill>
                <a:latin typeface="楷体_GB2312"/>
                <a:ea typeface="楷体_GB2312"/>
                <a:cs typeface="楷体_GB2312"/>
              </a:rPr>
              <a:t>综合</a:t>
            </a:r>
            <a:r>
              <a:rPr lang="zh-CN" altLang="zh-CN" sz="2000" b="1">
                <a:solidFill>
                  <a:srgbClr val="000000"/>
                </a:solidFill>
                <a:latin typeface="楷体_GB2312"/>
                <a:ea typeface="楷体_GB2312"/>
                <a:cs typeface="楷体_GB2312"/>
              </a:rPr>
              <a:t>所</a:t>
            </a:r>
            <a:r>
              <a:rPr lang="zh-CN" altLang="en-US" sz="2000" b="1">
                <a:solidFill>
                  <a:srgbClr val="000000"/>
                </a:solidFill>
                <a:latin typeface="楷体_GB2312"/>
                <a:ea typeface="楷体_GB2312"/>
                <a:cs typeface="楷体_GB2312"/>
              </a:rPr>
              <a:t>得个人所得税税率表</a:t>
            </a:r>
            <a:endParaRPr lang="zh-CN" altLang="en-US">
              <a:latin typeface="宋体" charset="-122"/>
            </a:endParaRPr>
          </a:p>
        </p:txBody>
      </p:sp>
      <p:pic>
        <p:nvPicPr>
          <p:cNvPr id="35847" name="Picture 10"/>
          <p:cNvPicPr>
            <a:picLocks noChangeAspect="1" noChangeArrowheads="1"/>
          </p:cNvPicPr>
          <p:nvPr/>
        </p:nvPicPr>
        <p:blipFill>
          <a:blip r:embed="rId3" cstate="print"/>
          <a:srcRect/>
          <a:stretch>
            <a:fillRect/>
          </a:stretch>
        </p:blipFill>
        <p:spPr bwMode="auto">
          <a:xfrm>
            <a:off x="250825" y="4149725"/>
            <a:ext cx="8497888" cy="719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idx="4294967295"/>
          </p:nvPr>
        </p:nvSpPr>
        <p:spPr>
          <a:xfrm>
            <a:off x="1692275" y="476250"/>
            <a:ext cx="7077075" cy="647700"/>
          </a:xfrm>
        </p:spPr>
        <p:txBody>
          <a:bodyPr/>
          <a:lstStyle/>
          <a:p>
            <a:r>
              <a:rPr lang="zh-CN" altLang="zh-CN" smtClean="0">
                <a:latin typeface="华文细黑"/>
                <a:ea typeface="华文细黑"/>
                <a:cs typeface="华文细黑"/>
              </a:rPr>
              <a:t>第三节　个人所得税应纳税额的计算</a:t>
            </a:r>
          </a:p>
        </p:txBody>
      </p:sp>
      <p:sp>
        <p:nvSpPr>
          <p:cNvPr id="36866" name="内容占位符 2"/>
          <p:cNvSpPr>
            <a:spLocks noGrp="1"/>
          </p:cNvSpPr>
          <p:nvPr>
            <p:ph idx="4294967295"/>
          </p:nvPr>
        </p:nvSpPr>
        <p:spPr>
          <a:xfrm>
            <a:off x="323850" y="1125538"/>
            <a:ext cx="8353425" cy="5329237"/>
          </a:xfrm>
        </p:spPr>
        <p:txBody>
          <a:bodyPr/>
          <a:lstStyle/>
          <a:p>
            <a:pPr marL="228600" indent="-228600" algn="l" defTabSz="449263">
              <a:lnSpc>
                <a:spcPct val="16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二</a:t>
            </a: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非居民个人取得工资、薪金、劳务报酬、稿酬和特许权使用费</a:t>
            </a:r>
            <a:r>
              <a:rPr lang="zh-CN" altLang="zh-CN" sz="2000" dirty="0" smtClean="0">
                <a:solidFill>
                  <a:srgbClr val="000000"/>
                </a:solidFill>
                <a:latin typeface="楷体_GB2312"/>
                <a:ea typeface="楷体_GB2312"/>
                <a:cs typeface="楷体_GB2312"/>
              </a:rPr>
              <a:t>所得应纳税额的计算</a:t>
            </a:r>
          </a:p>
          <a:p>
            <a:pPr marL="228600" indent="-228600" defTabSz="449263">
              <a:lnSpc>
                <a:spcPct val="160000"/>
              </a:lnSpc>
            </a:pPr>
            <a:r>
              <a:rPr lang="zh-CN" altLang="en-US" dirty="0" smtClean="0"/>
              <a:t>非居民个人取得劳务报酬所得、稿酬所得、特许权使用费所</a:t>
            </a:r>
            <a:r>
              <a:rPr lang="zh-CN" altLang="en-US" dirty="0" smtClean="0"/>
              <a:t>得，以</a:t>
            </a:r>
            <a:r>
              <a:rPr lang="zh-CN" altLang="en-US" dirty="0" smtClean="0"/>
              <a:t>收入减除</a:t>
            </a:r>
            <a:r>
              <a:rPr lang="en-US" altLang="zh-CN" dirty="0" smtClean="0"/>
              <a:t>20%</a:t>
            </a:r>
            <a:r>
              <a:rPr lang="zh-CN" altLang="en-US" dirty="0" smtClean="0"/>
              <a:t>的费用后的余额为收入额，稿酬所得的收入额减按</a:t>
            </a:r>
            <a:r>
              <a:rPr lang="en-US" altLang="zh-CN" dirty="0" smtClean="0"/>
              <a:t>70%</a:t>
            </a:r>
            <a:r>
              <a:rPr lang="zh-CN" altLang="en-US" dirty="0" smtClean="0"/>
              <a:t>计算。</a:t>
            </a:r>
          </a:p>
          <a:p>
            <a:pPr marL="228600" indent="-228600" defTabSz="449263">
              <a:lnSpc>
                <a:spcPct val="160000"/>
              </a:lnSpc>
            </a:pPr>
            <a:r>
              <a:rPr lang="zh-CN" altLang="en-US" dirty="0" smtClean="0"/>
              <a:t>非居民个人的工资、薪金所得以每月收入额减除费用</a:t>
            </a:r>
            <a:r>
              <a:rPr lang="en-US" altLang="zh-CN" dirty="0" smtClean="0"/>
              <a:t>5</a:t>
            </a:r>
            <a:r>
              <a:rPr lang="zh-CN" altLang="en-US" dirty="0" smtClean="0"/>
              <a:t> </a:t>
            </a:r>
            <a:r>
              <a:rPr lang="en-US" altLang="zh-CN" dirty="0" smtClean="0"/>
              <a:t>000</a:t>
            </a:r>
            <a:r>
              <a:rPr lang="zh-CN" altLang="en-US" dirty="0" smtClean="0"/>
              <a:t>元后的余额为应纳税所得额；劳务报酬所得、稿酬所得、特许权使用费所</a:t>
            </a:r>
            <a:r>
              <a:rPr lang="zh-CN" altLang="en-US" dirty="0" smtClean="0"/>
              <a:t>得，以</a:t>
            </a:r>
            <a:r>
              <a:rPr lang="zh-CN" altLang="en-US" dirty="0" smtClean="0"/>
              <a:t>每次收入额为应纳税所得额。</a:t>
            </a:r>
          </a:p>
          <a:p>
            <a:pPr marL="228600" indent="-228600" defTabSz="449263">
              <a:lnSpc>
                <a:spcPct val="160000"/>
              </a:lnSpc>
            </a:pPr>
            <a:r>
              <a:rPr lang="zh-CN" altLang="en-US" dirty="0" smtClean="0"/>
              <a:t>非居民个人取得工资、薪金所得，劳务报酬所得，稿酬所得，特许权使用费所得，依照综合所得个人所得税税率表按月换算后计算应纳税额。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idx="4294967295"/>
          </p:nvPr>
        </p:nvSpPr>
        <p:spPr>
          <a:xfrm>
            <a:off x="1692275" y="476250"/>
            <a:ext cx="7077075" cy="647700"/>
          </a:xfrm>
        </p:spPr>
        <p:txBody>
          <a:bodyPr/>
          <a:lstStyle/>
          <a:p>
            <a:r>
              <a:rPr lang="zh-CN" altLang="zh-CN" smtClean="0">
                <a:latin typeface="华文细黑"/>
                <a:ea typeface="华文细黑"/>
                <a:cs typeface="华文细黑"/>
              </a:rPr>
              <a:t>第三节　个人所得税应纳税额的计算</a:t>
            </a:r>
          </a:p>
        </p:txBody>
      </p:sp>
      <p:sp>
        <p:nvSpPr>
          <p:cNvPr id="37890" name="内容占位符 2"/>
          <p:cNvSpPr>
            <a:spLocks noGrp="1"/>
          </p:cNvSpPr>
          <p:nvPr>
            <p:ph idx="4294967295"/>
          </p:nvPr>
        </p:nvSpPr>
        <p:spPr>
          <a:xfrm>
            <a:off x="250825" y="1484313"/>
            <a:ext cx="8569325" cy="4897437"/>
          </a:xfrm>
        </p:spPr>
        <p:txBody>
          <a:bodyPr/>
          <a:lstStyle/>
          <a:p>
            <a:pPr marL="228600" indent="-228600" algn="ctr" defTabSz="449263">
              <a:lnSpc>
                <a:spcPct val="140000"/>
              </a:lnSpc>
              <a:spcBef>
                <a:spcPct val="0"/>
              </a:spcBef>
              <a:buClr>
                <a:srgbClr val="486AC1"/>
              </a:buClr>
              <a:buFont typeface="Arial" charset="0"/>
              <a:buNone/>
            </a:pPr>
            <a:r>
              <a:rPr lang="zh-CN" altLang="en-US" sz="2000" b="1" smtClean="0">
                <a:solidFill>
                  <a:srgbClr val="000000"/>
                </a:solidFill>
                <a:latin typeface="楷体_GB2312"/>
                <a:ea typeface="楷体_GB2312"/>
                <a:cs typeface="楷体_GB2312"/>
              </a:rPr>
              <a:t>非居民个人工资、薪金、劳务报酬、稿酬、特许权使用费</a:t>
            </a:r>
            <a:r>
              <a:rPr lang="zh-CN" altLang="zh-CN" sz="2000" b="1" smtClean="0">
                <a:solidFill>
                  <a:srgbClr val="000000"/>
                </a:solidFill>
                <a:latin typeface="楷体_GB2312"/>
                <a:ea typeface="楷体_GB2312"/>
                <a:cs typeface="楷体_GB2312"/>
              </a:rPr>
              <a:t>所</a:t>
            </a:r>
            <a:r>
              <a:rPr lang="zh-CN" altLang="en-US" sz="2000" b="1" smtClean="0">
                <a:solidFill>
                  <a:srgbClr val="000000"/>
                </a:solidFill>
                <a:latin typeface="楷体_GB2312"/>
                <a:ea typeface="楷体_GB2312"/>
                <a:cs typeface="楷体_GB2312"/>
              </a:rPr>
              <a:t>得适用税率表</a:t>
            </a:r>
            <a:endParaRPr lang="zh-CN" altLang="en-US" smtClean="0"/>
          </a:p>
        </p:txBody>
      </p:sp>
      <p:pic>
        <p:nvPicPr>
          <p:cNvPr id="37891" name="Picture 5"/>
          <p:cNvPicPr>
            <a:picLocks noChangeAspect="1" noChangeArrowheads="1"/>
          </p:cNvPicPr>
          <p:nvPr/>
        </p:nvPicPr>
        <p:blipFill>
          <a:blip r:embed="rId2" cstate="print"/>
          <a:srcRect/>
          <a:stretch>
            <a:fillRect/>
          </a:stretch>
        </p:blipFill>
        <p:spPr bwMode="auto">
          <a:xfrm>
            <a:off x="323850" y="2133600"/>
            <a:ext cx="8424863" cy="2808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细黑"/>
              </a:rPr>
              <a:t>目   录</a:t>
            </a:r>
          </a:p>
        </p:txBody>
      </p:sp>
      <p:sp>
        <p:nvSpPr>
          <p:cNvPr id="21506" name="Line 3"/>
          <p:cNvSpPr>
            <a:spLocks noChangeShapeType="1"/>
          </p:cNvSpPr>
          <p:nvPr/>
        </p:nvSpPr>
        <p:spPr bwMode="gray">
          <a:xfrm>
            <a:off x="2362200" y="4854575"/>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7" name="Rectangle 4"/>
          <p:cNvSpPr>
            <a:spLocks noChangeArrowheads="1"/>
          </p:cNvSpPr>
          <p:nvPr/>
        </p:nvSpPr>
        <p:spPr bwMode="gray">
          <a:xfrm rot="3419336">
            <a:off x="2078037" y="4278313"/>
            <a:ext cx="479425" cy="520700"/>
          </a:xfrm>
          <a:prstGeom prst="rect">
            <a:avLst/>
          </a:prstGeom>
          <a:gradFill rotWithShape="1">
            <a:gsLst>
              <a:gs pos="0">
                <a:schemeClr val="folHlink"/>
              </a:gs>
              <a:gs pos="100000">
                <a:schemeClr val="fo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wrap="none" anchor="ctr">
            <a:flatTx/>
          </a:bodyPr>
          <a:lstStyle/>
          <a:p>
            <a:pPr>
              <a:defRPr/>
            </a:pPr>
            <a:endParaRPr lang="zh-CN" altLang="en-US">
              <a:solidFill>
                <a:prstClr val="black"/>
              </a:solidFill>
              <a:ea typeface="+mn-ea"/>
            </a:endParaRPr>
          </a:p>
        </p:txBody>
      </p:sp>
      <p:sp>
        <p:nvSpPr>
          <p:cNvPr id="21508" name="Text Box 5"/>
          <p:cNvSpPr txBox="1">
            <a:spLocks noChangeArrowheads="1"/>
          </p:cNvSpPr>
          <p:nvPr/>
        </p:nvSpPr>
        <p:spPr bwMode="gray">
          <a:xfrm>
            <a:off x="2133600" y="432117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4</a:t>
            </a:r>
          </a:p>
        </p:txBody>
      </p:sp>
      <p:sp>
        <p:nvSpPr>
          <p:cNvPr id="21509" name="Line 6"/>
          <p:cNvSpPr>
            <a:spLocks noChangeShapeType="1"/>
          </p:cNvSpPr>
          <p:nvPr/>
        </p:nvSpPr>
        <p:spPr bwMode="gray">
          <a:xfrm>
            <a:off x="2362200" y="2339975"/>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10" name="Rectangle 7"/>
          <p:cNvSpPr>
            <a:spLocks noChangeArrowheads="1"/>
          </p:cNvSpPr>
          <p:nvPr/>
        </p:nvSpPr>
        <p:spPr bwMode="gray">
          <a:xfrm rot="3419336">
            <a:off x="2078037" y="1763713"/>
            <a:ext cx="479425" cy="520700"/>
          </a:xfrm>
          <a:prstGeom prst="rect">
            <a:avLst/>
          </a:prstGeom>
          <a:gradFill rotWithShape="1">
            <a:gsLst>
              <a:gs pos="0">
                <a:schemeClr val="accent1"/>
              </a:gs>
              <a:gs pos="100000">
                <a:schemeClr val="accent1">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pPr>
              <a:defRPr/>
            </a:pPr>
            <a:endParaRPr lang="zh-CN" altLang="en-US">
              <a:solidFill>
                <a:prstClr val="black"/>
              </a:solidFill>
              <a:ea typeface="+mn-ea"/>
            </a:endParaRPr>
          </a:p>
        </p:txBody>
      </p:sp>
      <p:sp>
        <p:nvSpPr>
          <p:cNvPr id="21511" name="Text Box 8"/>
          <p:cNvSpPr txBox="1">
            <a:spLocks noChangeArrowheads="1"/>
          </p:cNvSpPr>
          <p:nvPr/>
        </p:nvSpPr>
        <p:spPr bwMode="gray">
          <a:xfrm>
            <a:off x="2987675" y="1851025"/>
            <a:ext cx="424815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个人所得税概述</a:t>
            </a:r>
            <a:endParaRPr lang="en-US" altLang="zh-CN" sz="2400" b="1">
              <a:solidFill>
                <a:srgbClr val="000000"/>
              </a:solidFill>
              <a:cs typeface="Arial" charset="0"/>
            </a:endParaRPr>
          </a:p>
        </p:txBody>
      </p:sp>
      <p:sp>
        <p:nvSpPr>
          <p:cNvPr id="21512" name="Text Box 9"/>
          <p:cNvSpPr txBox="1">
            <a:spLocks noChangeArrowheads="1"/>
          </p:cNvSpPr>
          <p:nvPr/>
        </p:nvSpPr>
        <p:spPr bwMode="gray">
          <a:xfrm>
            <a:off x="2133600" y="180657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13" name="Line 10"/>
          <p:cNvSpPr>
            <a:spLocks noChangeShapeType="1"/>
          </p:cNvSpPr>
          <p:nvPr/>
        </p:nvSpPr>
        <p:spPr bwMode="gray">
          <a:xfrm>
            <a:off x="2362200" y="3178175"/>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14" name="Rectangle 11"/>
          <p:cNvSpPr>
            <a:spLocks noChangeArrowheads="1"/>
          </p:cNvSpPr>
          <p:nvPr/>
        </p:nvSpPr>
        <p:spPr bwMode="gray">
          <a:xfrm rot="3419336">
            <a:off x="2078037" y="2601913"/>
            <a:ext cx="479425" cy="520700"/>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pPr>
              <a:defRPr/>
            </a:pPr>
            <a:endParaRPr lang="zh-CN" altLang="en-US">
              <a:solidFill>
                <a:prstClr val="black"/>
              </a:solidFill>
              <a:ea typeface="+mn-ea"/>
            </a:endParaRPr>
          </a:p>
        </p:txBody>
      </p:sp>
      <p:sp>
        <p:nvSpPr>
          <p:cNvPr id="21515" name="Text Box 12"/>
          <p:cNvSpPr txBox="1">
            <a:spLocks noChangeArrowheads="1"/>
          </p:cNvSpPr>
          <p:nvPr/>
        </p:nvSpPr>
        <p:spPr bwMode="gray">
          <a:xfrm>
            <a:off x="2133600" y="264477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6" name="Line 13"/>
          <p:cNvSpPr>
            <a:spLocks noChangeShapeType="1"/>
          </p:cNvSpPr>
          <p:nvPr/>
        </p:nvSpPr>
        <p:spPr bwMode="gray">
          <a:xfrm>
            <a:off x="2363788" y="4014788"/>
            <a:ext cx="4799012" cy="1587"/>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17" name="Rectangle 14"/>
          <p:cNvSpPr>
            <a:spLocks noChangeArrowheads="1"/>
          </p:cNvSpPr>
          <p:nvPr/>
        </p:nvSpPr>
        <p:spPr bwMode="gray">
          <a:xfrm rot="3419336">
            <a:off x="2078037" y="3440113"/>
            <a:ext cx="479425" cy="520700"/>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pPr>
              <a:defRPr/>
            </a:pPr>
            <a:endParaRPr lang="zh-CN" altLang="en-US">
              <a:solidFill>
                <a:prstClr val="black"/>
              </a:solidFill>
              <a:ea typeface="+mn-ea"/>
            </a:endParaRPr>
          </a:p>
        </p:txBody>
      </p:sp>
      <p:sp>
        <p:nvSpPr>
          <p:cNvPr id="21518" name="Text Box 15"/>
          <p:cNvSpPr txBox="1">
            <a:spLocks noChangeArrowheads="1"/>
          </p:cNvSpPr>
          <p:nvPr/>
        </p:nvSpPr>
        <p:spPr bwMode="gray">
          <a:xfrm>
            <a:off x="2133600" y="348297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9" name="Line 16"/>
          <p:cNvSpPr>
            <a:spLocks noChangeShapeType="1"/>
          </p:cNvSpPr>
          <p:nvPr/>
        </p:nvSpPr>
        <p:spPr bwMode="gray">
          <a:xfrm>
            <a:off x="2362200" y="5715000"/>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0" name="Rectangle 17"/>
          <p:cNvSpPr>
            <a:spLocks noChangeArrowheads="1"/>
          </p:cNvSpPr>
          <p:nvPr/>
        </p:nvSpPr>
        <p:spPr bwMode="ltGray">
          <a:xfrm rot="3419336">
            <a:off x="2078037" y="5138738"/>
            <a:ext cx="479425" cy="520700"/>
          </a:xfrm>
          <a:prstGeom prst="rect">
            <a:avLst/>
          </a:prstGeom>
          <a:gradFill rotWithShape="1">
            <a:gsLst>
              <a:gs pos="0">
                <a:schemeClr val="tx2"/>
              </a:gs>
              <a:gs pos="100000">
                <a:schemeClr val="tx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tx2"/>
            </a:extrusionClr>
          </a:sp3d>
        </p:spPr>
        <p:txBody>
          <a:bodyPr wrap="none" anchor="ctr">
            <a:flatTx/>
          </a:bodyPr>
          <a:lstStyle/>
          <a:p>
            <a:pPr>
              <a:defRPr/>
            </a:pPr>
            <a:endParaRPr lang="zh-CN" altLang="en-US">
              <a:solidFill>
                <a:prstClr val="black"/>
              </a:solidFill>
              <a:ea typeface="+mn-ea"/>
            </a:endParaRPr>
          </a:p>
        </p:txBody>
      </p:sp>
      <p:sp>
        <p:nvSpPr>
          <p:cNvPr id="21521" name="Text Box 18"/>
          <p:cNvSpPr txBox="1">
            <a:spLocks noChangeArrowheads="1"/>
          </p:cNvSpPr>
          <p:nvPr/>
        </p:nvSpPr>
        <p:spPr bwMode="gray">
          <a:xfrm>
            <a:off x="2133600" y="5181600"/>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5</a:t>
            </a:r>
          </a:p>
        </p:txBody>
      </p:sp>
      <p:sp>
        <p:nvSpPr>
          <p:cNvPr id="21522" name="Text Box 19"/>
          <p:cNvSpPr txBox="1">
            <a:spLocks noChangeArrowheads="1"/>
          </p:cNvSpPr>
          <p:nvPr/>
        </p:nvSpPr>
        <p:spPr bwMode="gray">
          <a:xfrm>
            <a:off x="2987675" y="2713038"/>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个人所得税的基本制度</a:t>
            </a:r>
            <a:endParaRPr lang="en-US" altLang="zh-CN" sz="2400" b="1">
              <a:solidFill>
                <a:srgbClr val="000000"/>
              </a:solidFill>
              <a:cs typeface="Arial" charset="0"/>
            </a:endParaRPr>
          </a:p>
        </p:txBody>
      </p:sp>
      <p:sp>
        <p:nvSpPr>
          <p:cNvPr id="21523" name="Text Box 20"/>
          <p:cNvSpPr txBox="1">
            <a:spLocks noChangeArrowheads="1"/>
          </p:cNvSpPr>
          <p:nvPr/>
        </p:nvSpPr>
        <p:spPr bwMode="gray">
          <a:xfrm>
            <a:off x="2987675" y="3552825"/>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个人所得税应纳税额的计算</a:t>
            </a:r>
            <a:endParaRPr lang="en-US" altLang="zh-CN" sz="2400" b="1">
              <a:solidFill>
                <a:srgbClr val="000000"/>
              </a:solidFill>
              <a:cs typeface="Arial" charset="0"/>
            </a:endParaRPr>
          </a:p>
        </p:txBody>
      </p:sp>
      <p:sp>
        <p:nvSpPr>
          <p:cNvPr id="21524" name="Text Box 21"/>
          <p:cNvSpPr txBox="1">
            <a:spLocks noChangeArrowheads="1"/>
          </p:cNvSpPr>
          <p:nvPr/>
        </p:nvSpPr>
        <p:spPr bwMode="gray">
          <a:xfrm>
            <a:off x="2987675" y="4394200"/>
            <a:ext cx="424815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个人所得税税收优惠</a:t>
            </a:r>
            <a:endParaRPr lang="en-US" altLang="zh-CN" sz="2400" b="1">
              <a:solidFill>
                <a:srgbClr val="000000"/>
              </a:solidFill>
              <a:cs typeface="Arial" charset="0"/>
            </a:endParaRPr>
          </a:p>
        </p:txBody>
      </p:sp>
      <p:sp>
        <p:nvSpPr>
          <p:cNvPr id="21525" name="Text Box 22"/>
          <p:cNvSpPr txBox="1">
            <a:spLocks noChangeArrowheads="1"/>
          </p:cNvSpPr>
          <p:nvPr/>
        </p:nvSpPr>
        <p:spPr bwMode="gray">
          <a:xfrm>
            <a:off x="2987675" y="5245100"/>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个人所得税的征收管理</a:t>
            </a:r>
            <a:endParaRPr lang="en-US" altLang="zh-CN" sz="2400" b="1">
              <a:solidFill>
                <a:srgbClr val="000000"/>
              </a:solidFill>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idx="4294967295"/>
          </p:nvPr>
        </p:nvSpPr>
        <p:spPr>
          <a:xfrm>
            <a:off x="1619250" y="476250"/>
            <a:ext cx="7077075" cy="504825"/>
          </a:xfrm>
        </p:spPr>
        <p:txBody>
          <a:bodyPr/>
          <a:lstStyle/>
          <a:p>
            <a:r>
              <a:rPr lang="zh-CN" altLang="zh-CN" smtClean="0">
                <a:latin typeface="华文细黑"/>
                <a:ea typeface="华文细黑"/>
                <a:cs typeface="华文细黑"/>
              </a:rPr>
              <a:t>第三节　个人所得税应纳税额的计算</a:t>
            </a:r>
          </a:p>
        </p:txBody>
      </p:sp>
      <p:sp>
        <p:nvSpPr>
          <p:cNvPr id="38914" name="内容占位符 2"/>
          <p:cNvSpPr>
            <a:spLocks noGrp="1"/>
          </p:cNvSpPr>
          <p:nvPr>
            <p:ph idx="4294967295"/>
          </p:nvPr>
        </p:nvSpPr>
        <p:spPr>
          <a:xfrm>
            <a:off x="323850" y="1052513"/>
            <a:ext cx="8353425" cy="5329237"/>
          </a:xfrm>
        </p:spPr>
        <p:txBody>
          <a:bodyPr/>
          <a:lstStyle/>
          <a:p>
            <a:pPr marL="228600" indent="-228600" defTabSz="449263"/>
            <a:r>
              <a:rPr lang="zh-CN" altLang="en-US" dirty="0" smtClean="0"/>
              <a:t>非</a:t>
            </a:r>
            <a:r>
              <a:rPr lang="zh-CN" altLang="en-US" dirty="0" smtClean="0"/>
              <a:t>居民个人工资、薪金所得应纳税额的计算公</a:t>
            </a:r>
            <a:r>
              <a:rPr lang="zh-CN" altLang="en-US" dirty="0" smtClean="0"/>
              <a:t>式：</a:t>
            </a:r>
            <a:endParaRPr lang="zh-CN" altLang="en-US" dirty="0" smtClean="0"/>
          </a:p>
          <a:p>
            <a:pPr marL="228600" indent="-228600" defTabSz="449263">
              <a:buFont typeface="Arial" charset="0"/>
              <a:buNone/>
            </a:pPr>
            <a:r>
              <a:rPr lang="zh-CN" altLang="en-US" dirty="0" smtClean="0"/>
              <a:t>    应纳税额＝应纳税所得额</a:t>
            </a:r>
            <a:r>
              <a:rPr lang="en-US" altLang="zh-CN" dirty="0" smtClean="0"/>
              <a:t>×</a:t>
            </a:r>
            <a:r>
              <a:rPr lang="zh-CN" altLang="en-US" dirty="0" smtClean="0"/>
              <a:t>适用税率</a:t>
            </a:r>
            <a:r>
              <a:rPr lang="en-US" altLang="zh-CN" dirty="0" smtClean="0"/>
              <a:t>-</a:t>
            </a:r>
            <a:r>
              <a:rPr lang="zh-CN" altLang="en-US" dirty="0" smtClean="0"/>
              <a:t>速算扣除数</a:t>
            </a:r>
          </a:p>
          <a:p>
            <a:pPr marL="228600" indent="-228600" defTabSz="449263">
              <a:buFont typeface="Arial" charset="0"/>
              <a:buNone/>
            </a:pPr>
            <a:r>
              <a:rPr lang="zh-CN" altLang="en-US" dirty="0" smtClean="0"/>
              <a:t>            ＝</a:t>
            </a:r>
            <a:r>
              <a:rPr lang="en-US" altLang="zh-CN" dirty="0" smtClean="0"/>
              <a:t>(</a:t>
            </a:r>
            <a:r>
              <a:rPr lang="zh-CN" altLang="en-US" dirty="0" smtClean="0"/>
              <a:t>每月收入额</a:t>
            </a:r>
            <a:r>
              <a:rPr lang="en-US" altLang="zh-CN" dirty="0" smtClean="0"/>
              <a:t>-</a:t>
            </a:r>
            <a:r>
              <a:rPr lang="en-US" altLang="zh-CN" dirty="0" smtClean="0"/>
              <a:t>5 000)×</a:t>
            </a:r>
            <a:r>
              <a:rPr lang="zh-CN" altLang="en-US" dirty="0" smtClean="0"/>
              <a:t>适用税率</a:t>
            </a:r>
            <a:r>
              <a:rPr lang="en-US" altLang="zh-CN" dirty="0" smtClean="0"/>
              <a:t>-</a:t>
            </a:r>
            <a:r>
              <a:rPr lang="zh-CN" altLang="en-US" dirty="0" smtClean="0"/>
              <a:t>速算扣除数</a:t>
            </a:r>
          </a:p>
          <a:p>
            <a:pPr marL="228600" indent="-228600" defTabSz="449263"/>
            <a:r>
              <a:rPr lang="zh-CN" altLang="en-US" dirty="0" smtClean="0"/>
              <a:t>非</a:t>
            </a:r>
            <a:r>
              <a:rPr lang="zh-CN" altLang="en-US" dirty="0" smtClean="0"/>
              <a:t>居民个人劳务报酬所得应纳税额的计算公</a:t>
            </a:r>
            <a:r>
              <a:rPr lang="zh-CN" altLang="en-US" dirty="0" smtClean="0"/>
              <a:t>式：</a:t>
            </a:r>
            <a:endParaRPr lang="zh-CN" altLang="en-US" dirty="0" smtClean="0"/>
          </a:p>
          <a:p>
            <a:pPr marL="228600" indent="-228600" defTabSz="449263">
              <a:buFont typeface="Arial" charset="0"/>
              <a:buNone/>
            </a:pPr>
            <a:r>
              <a:rPr lang="zh-CN" altLang="en-US" dirty="0" smtClean="0"/>
              <a:t>    应纳税额＝应纳税所得额</a:t>
            </a:r>
            <a:r>
              <a:rPr lang="en-US" altLang="zh-CN" dirty="0" smtClean="0"/>
              <a:t>×</a:t>
            </a:r>
            <a:r>
              <a:rPr lang="zh-CN" altLang="en-US" dirty="0" smtClean="0"/>
              <a:t>适用税率</a:t>
            </a:r>
            <a:r>
              <a:rPr lang="en-US" altLang="zh-CN" dirty="0" smtClean="0"/>
              <a:t>-</a:t>
            </a:r>
            <a:r>
              <a:rPr lang="zh-CN" altLang="en-US" dirty="0" smtClean="0"/>
              <a:t>速算扣除数</a:t>
            </a:r>
          </a:p>
          <a:p>
            <a:pPr marL="228600" indent="-228600" defTabSz="449263">
              <a:buFont typeface="Arial" charset="0"/>
              <a:buNone/>
            </a:pPr>
            <a:r>
              <a:rPr lang="zh-CN" altLang="en-US" dirty="0" smtClean="0"/>
              <a:t>            ＝每次收入额</a:t>
            </a:r>
            <a:r>
              <a:rPr lang="en-US" altLang="zh-CN" dirty="0" smtClean="0"/>
              <a:t>×(1-20%)×</a:t>
            </a:r>
            <a:r>
              <a:rPr lang="zh-CN" altLang="en-US" dirty="0" smtClean="0"/>
              <a:t>适用税率</a:t>
            </a:r>
            <a:r>
              <a:rPr lang="en-US" altLang="zh-CN" dirty="0" smtClean="0"/>
              <a:t>-</a:t>
            </a:r>
            <a:r>
              <a:rPr lang="zh-CN" altLang="en-US" dirty="0" smtClean="0"/>
              <a:t>速算扣除数</a:t>
            </a:r>
          </a:p>
          <a:p>
            <a:pPr marL="228600" indent="-228600" defTabSz="449263"/>
            <a:r>
              <a:rPr lang="zh-CN" altLang="en-US" dirty="0" smtClean="0"/>
              <a:t>非</a:t>
            </a:r>
            <a:r>
              <a:rPr lang="zh-CN" altLang="en-US" dirty="0" smtClean="0"/>
              <a:t>居民个人稿酬所得应纳税额的计算公</a:t>
            </a:r>
            <a:r>
              <a:rPr lang="zh-CN" altLang="en-US" dirty="0" smtClean="0"/>
              <a:t>式：</a:t>
            </a:r>
            <a:endParaRPr lang="zh-CN" altLang="en-US" dirty="0" smtClean="0"/>
          </a:p>
          <a:p>
            <a:pPr marL="228600" indent="-228600" defTabSz="449263">
              <a:buFont typeface="Arial" charset="0"/>
              <a:buNone/>
            </a:pPr>
            <a:r>
              <a:rPr lang="zh-CN" altLang="en-US" dirty="0" smtClean="0"/>
              <a:t>    应纳税额＝应纳税所得额</a:t>
            </a:r>
            <a:r>
              <a:rPr lang="en-US" altLang="zh-CN" dirty="0" smtClean="0"/>
              <a:t>×</a:t>
            </a:r>
            <a:r>
              <a:rPr lang="zh-CN" altLang="en-US" dirty="0" smtClean="0"/>
              <a:t>适用税率</a:t>
            </a:r>
            <a:r>
              <a:rPr lang="en-US" altLang="zh-CN" dirty="0" smtClean="0"/>
              <a:t>-</a:t>
            </a:r>
            <a:r>
              <a:rPr lang="zh-CN" altLang="en-US" dirty="0" smtClean="0"/>
              <a:t>速算扣除数</a:t>
            </a:r>
          </a:p>
          <a:p>
            <a:pPr marL="228600" indent="-228600" defTabSz="449263">
              <a:buFont typeface="Arial" charset="0"/>
              <a:buNone/>
            </a:pPr>
            <a:r>
              <a:rPr lang="zh-CN" altLang="en-US" dirty="0" smtClean="0"/>
              <a:t>            ＝每次收入额</a:t>
            </a:r>
            <a:r>
              <a:rPr lang="en-US" altLang="zh-CN" dirty="0" smtClean="0"/>
              <a:t>×(1-20%)×70%×</a:t>
            </a:r>
            <a:r>
              <a:rPr lang="zh-CN" altLang="en-US" dirty="0" smtClean="0"/>
              <a:t>适用税率</a:t>
            </a:r>
            <a:r>
              <a:rPr lang="en-US" altLang="zh-CN" dirty="0" smtClean="0"/>
              <a:t>-</a:t>
            </a:r>
            <a:r>
              <a:rPr lang="zh-CN" altLang="en-US" dirty="0" smtClean="0"/>
              <a:t>速算扣除数</a:t>
            </a:r>
          </a:p>
          <a:p>
            <a:pPr marL="228600" indent="-228600" defTabSz="449263"/>
            <a:r>
              <a:rPr lang="zh-CN" altLang="en-US" dirty="0" smtClean="0"/>
              <a:t>非</a:t>
            </a:r>
            <a:r>
              <a:rPr lang="zh-CN" altLang="en-US" dirty="0" smtClean="0"/>
              <a:t>居民个人特许权使用费所得应纳税额的计算公</a:t>
            </a:r>
            <a:r>
              <a:rPr lang="zh-CN" altLang="en-US" dirty="0" smtClean="0"/>
              <a:t>式：</a:t>
            </a:r>
            <a:endParaRPr lang="zh-CN" altLang="en-US" dirty="0" smtClean="0"/>
          </a:p>
          <a:p>
            <a:pPr marL="228600" indent="-228600" defTabSz="449263">
              <a:buFont typeface="Arial" charset="0"/>
              <a:buNone/>
            </a:pPr>
            <a:r>
              <a:rPr lang="zh-CN" altLang="en-US" dirty="0" smtClean="0"/>
              <a:t>    应纳税额＝应纳税所得额</a:t>
            </a:r>
            <a:r>
              <a:rPr lang="en-US" altLang="zh-CN" dirty="0" smtClean="0"/>
              <a:t>×</a:t>
            </a:r>
            <a:r>
              <a:rPr lang="zh-CN" altLang="en-US" dirty="0" smtClean="0"/>
              <a:t>适用税率</a:t>
            </a:r>
            <a:r>
              <a:rPr lang="en-US" altLang="zh-CN" dirty="0" smtClean="0"/>
              <a:t>-</a:t>
            </a:r>
            <a:r>
              <a:rPr lang="zh-CN" altLang="en-US" dirty="0" smtClean="0"/>
              <a:t>速算扣除数</a:t>
            </a:r>
          </a:p>
          <a:p>
            <a:pPr marL="228600" indent="-228600" defTabSz="449263">
              <a:buFont typeface="Arial" charset="0"/>
              <a:buNone/>
            </a:pPr>
            <a:r>
              <a:rPr lang="zh-CN" altLang="en-US" dirty="0" smtClean="0"/>
              <a:t>            ＝每次收入额</a:t>
            </a:r>
            <a:r>
              <a:rPr lang="en-US" altLang="zh-CN" dirty="0" smtClean="0"/>
              <a:t>×(1-20%)×</a:t>
            </a:r>
            <a:r>
              <a:rPr lang="zh-CN" altLang="en-US" dirty="0" smtClean="0"/>
              <a:t>适用税率</a:t>
            </a:r>
            <a:r>
              <a:rPr lang="en-US" altLang="zh-CN" dirty="0" smtClean="0"/>
              <a:t>-</a:t>
            </a:r>
            <a:r>
              <a:rPr lang="zh-CN" altLang="en-US" dirty="0" smtClean="0"/>
              <a:t>速算扣除数</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idx="4294967295"/>
          </p:nvPr>
        </p:nvSpPr>
        <p:spPr>
          <a:xfrm>
            <a:off x="1619250" y="333375"/>
            <a:ext cx="7077075" cy="647700"/>
          </a:xfrm>
        </p:spPr>
        <p:txBody>
          <a:bodyPr/>
          <a:lstStyle/>
          <a:p>
            <a:r>
              <a:rPr lang="zh-CN" altLang="zh-CN" smtClean="0">
                <a:latin typeface="华文细黑"/>
                <a:ea typeface="华文细黑"/>
                <a:cs typeface="华文细黑"/>
              </a:rPr>
              <a:t>第三节　个人所得税应纳税额的计算</a:t>
            </a:r>
          </a:p>
        </p:txBody>
      </p:sp>
      <p:sp>
        <p:nvSpPr>
          <p:cNvPr id="39938" name="内容占位符 2"/>
          <p:cNvSpPr>
            <a:spLocks noGrp="1"/>
          </p:cNvSpPr>
          <p:nvPr>
            <p:ph idx="4294967295"/>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三</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 经营所得应纳税额的计算</a:t>
            </a:r>
          </a:p>
          <a:p>
            <a:pPr marL="228600" indent="-228600" defTabSz="449263"/>
            <a:r>
              <a:rPr lang="zh-CN" altLang="en-US" dirty="0" smtClean="0"/>
              <a:t>经营所得应纳税额的计算公</a:t>
            </a:r>
            <a:r>
              <a:rPr lang="zh-CN" altLang="en-US" dirty="0" smtClean="0"/>
              <a:t>式：</a:t>
            </a:r>
            <a:endParaRPr lang="zh-CN" altLang="en-US" dirty="0" smtClean="0"/>
          </a:p>
          <a:p>
            <a:pPr marL="228600" indent="-228600" defTabSz="449263">
              <a:buFont typeface="Arial" charset="0"/>
              <a:buNone/>
            </a:pPr>
            <a:r>
              <a:rPr lang="zh-CN" altLang="en-US" dirty="0" smtClean="0"/>
              <a:t>  应纳税额＝全年应纳税所得额</a:t>
            </a:r>
            <a:r>
              <a:rPr lang="en-US" altLang="zh-CN" dirty="0" smtClean="0"/>
              <a:t>×</a:t>
            </a:r>
            <a:r>
              <a:rPr lang="zh-CN" altLang="en-US" dirty="0" smtClean="0"/>
              <a:t>适用税率</a:t>
            </a:r>
            <a:r>
              <a:rPr lang="en-US" altLang="zh-CN" dirty="0" smtClean="0"/>
              <a:t>-</a:t>
            </a:r>
            <a:r>
              <a:rPr lang="zh-CN" altLang="en-US" dirty="0" smtClean="0"/>
              <a:t>速算扣除数</a:t>
            </a:r>
          </a:p>
          <a:p>
            <a:pPr marL="228600" indent="-228600" defTabSz="449263">
              <a:buFont typeface="Arial" charset="0"/>
              <a:buNone/>
            </a:pPr>
            <a:r>
              <a:rPr lang="zh-CN" altLang="en-US" dirty="0" smtClean="0"/>
              <a:t>  　　　或＝</a:t>
            </a:r>
            <a:r>
              <a:rPr lang="en-US" altLang="zh-CN" dirty="0" smtClean="0"/>
              <a:t>(</a:t>
            </a:r>
            <a:r>
              <a:rPr lang="zh-CN" altLang="en-US" dirty="0" smtClean="0"/>
              <a:t>全年收入总额</a:t>
            </a:r>
            <a:r>
              <a:rPr lang="en-US" altLang="zh-CN" dirty="0" smtClean="0"/>
              <a:t>-</a:t>
            </a:r>
            <a:r>
              <a:rPr lang="zh-CN" altLang="en-US" dirty="0" smtClean="0"/>
              <a:t>成本、费用以及损失</a:t>
            </a:r>
            <a:r>
              <a:rPr lang="en-US" altLang="zh-CN" dirty="0" smtClean="0"/>
              <a:t>)×</a:t>
            </a:r>
            <a:r>
              <a:rPr lang="zh-CN" altLang="en-US" dirty="0" smtClean="0"/>
              <a:t>适用税率</a:t>
            </a:r>
            <a:r>
              <a:rPr lang="en-US" altLang="zh-CN" dirty="0" smtClean="0"/>
              <a:t>-</a:t>
            </a:r>
            <a:r>
              <a:rPr lang="zh-CN" altLang="en-US" dirty="0" smtClean="0"/>
              <a:t>速算扣除数</a:t>
            </a:r>
          </a:p>
          <a:p>
            <a:pPr marL="228600" indent="-228600" algn="ctr" defTabSz="449263">
              <a:buFont typeface="Arial" charset="0"/>
              <a:buNone/>
            </a:pPr>
            <a:r>
              <a:rPr lang="zh-CN" altLang="en-US" sz="2000" b="1" dirty="0" smtClean="0">
                <a:solidFill>
                  <a:srgbClr val="000000"/>
                </a:solidFill>
                <a:latin typeface="楷体_GB2312"/>
                <a:ea typeface="楷体_GB2312"/>
                <a:cs typeface="楷体_GB2312"/>
              </a:rPr>
              <a:t>经营</a:t>
            </a:r>
            <a:r>
              <a:rPr lang="zh-CN" altLang="zh-CN" sz="2000" b="1" dirty="0" smtClean="0">
                <a:solidFill>
                  <a:srgbClr val="000000"/>
                </a:solidFill>
                <a:latin typeface="楷体_GB2312"/>
                <a:ea typeface="楷体_GB2312"/>
                <a:cs typeface="楷体_GB2312"/>
              </a:rPr>
              <a:t>所</a:t>
            </a:r>
            <a:r>
              <a:rPr lang="zh-CN" altLang="en-US" sz="2000" b="1" dirty="0" smtClean="0">
                <a:solidFill>
                  <a:srgbClr val="000000"/>
                </a:solidFill>
                <a:latin typeface="楷体_GB2312"/>
                <a:ea typeface="楷体_GB2312"/>
                <a:cs typeface="楷体_GB2312"/>
              </a:rPr>
              <a:t>得个人所得税税率表</a:t>
            </a:r>
            <a:endParaRPr lang="zh-CN" altLang="en-US" dirty="0" smtClean="0"/>
          </a:p>
        </p:txBody>
      </p:sp>
      <p:pic>
        <p:nvPicPr>
          <p:cNvPr id="39939" name="Picture 4"/>
          <p:cNvPicPr>
            <a:picLocks noChangeAspect="1" noChangeArrowheads="1"/>
          </p:cNvPicPr>
          <p:nvPr/>
        </p:nvPicPr>
        <p:blipFill>
          <a:blip r:embed="rId2" cstate="print"/>
          <a:srcRect/>
          <a:stretch>
            <a:fillRect/>
          </a:stretch>
        </p:blipFill>
        <p:spPr bwMode="auto">
          <a:xfrm>
            <a:off x="395288" y="3500438"/>
            <a:ext cx="8353425" cy="21608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idx="4294967295"/>
          </p:nvPr>
        </p:nvSpPr>
        <p:spPr>
          <a:xfrm>
            <a:off x="1619250" y="404813"/>
            <a:ext cx="7077075" cy="647700"/>
          </a:xfrm>
        </p:spPr>
        <p:txBody>
          <a:bodyPr/>
          <a:lstStyle/>
          <a:p>
            <a:r>
              <a:rPr lang="zh-CN" altLang="zh-CN" smtClean="0">
                <a:latin typeface="华文细黑"/>
                <a:ea typeface="华文细黑"/>
                <a:cs typeface="华文细黑"/>
              </a:rPr>
              <a:t>第三节　个人所得税应纳税额的计算</a:t>
            </a:r>
          </a:p>
        </p:txBody>
      </p:sp>
      <p:sp>
        <p:nvSpPr>
          <p:cNvPr id="40962" name="内容占位符 2"/>
          <p:cNvSpPr>
            <a:spLocks noGrp="1"/>
          </p:cNvSpPr>
          <p:nvPr>
            <p:ph idx="4294967295"/>
          </p:nvPr>
        </p:nvSpPr>
        <p:spPr>
          <a:xfrm>
            <a:off x="323850" y="1196975"/>
            <a:ext cx="8424863" cy="5184775"/>
          </a:xfrm>
        </p:spPr>
        <p:txBody>
          <a:bodyPr/>
          <a:lstStyle/>
          <a:p>
            <a:pPr marL="228600" indent="-228600" algn="l" defTabSz="449263">
              <a:lnSpc>
                <a:spcPct val="14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四</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 财产租赁所得应纳税额的计算</a:t>
            </a:r>
            <a:endParaRPr lang="zh-CN" altLang="en-US" sz="2000" dirty="0" smtClean="0">
              <a:solidFill>
                <a:srgbClr val="000000"/>
              </a:solidFill>
              <a:latin typeface="楷体_GB2312"/>
              <a:ea typeface="楷体_GB2312"/>
              <a:cs typeface="楷体_GB2312"/>
            </a:endParaRPr>
          </a:p>
          <a:p>
            <a:pPr marL="228600" indent="-228600" defTabSz="449263">
              <a:lnSpc>
                <a:spcPct val="140000"/>
              </a:lnSpc>
            </a:pPr>
            <a:r>
              <a:rPr lang="en-US" altLang="zh-CN" dirty="0" smtClean="0"/>
              <a:t>1.</a:t>
            </a:r>
            <a:r>
              <a:rPr lang="zh-CN" altLang="en-US" dirty="0" smtClean="0"/>
              <a:t>应纳税所得额</a:t>
            </a:r>
          </a:p>
          <a:p>
            <a:pPr marL="228600" indent="-228600" defTabSz="449263">
              <a:lnSpc>
                <a:spcPct val="140000"/>
              </a:lnSpc>
            </a:pPr>
            <a:r>
              <a:rPr lang="zh-CN" altLang="en-US" dirty="0" smtClean="0"/>
              <a:t>财产租赁所得一般以个人每次取得的收</a:t>
            </a:r>
            <a:r>
              <a:rPr lang="zh-CN" altLang="en-US" dirty="0" smtClean="0"/>
              <a:t>入定</a:t>
            </a:r>
            <a:r>
              <a:rPr lang="zh-CN" altLang="en-US" dirty="0" smtClean="0"/>
              <a:t>额或定率减除规定费用后的余额为应纳税所得额。每次收入不超过</a:t>
            </a:r>
            <a:r>
              <a:rPr lang="en-US" altLang="zh-CN" dirty="0" smtClean="0"/>
              <a:t>4 000</a:t>
            </a:r>
            <a:r>
              <a:rPr lang="zh-CN" altLang="en-US" dirty="0" smtClean="0"/>
              <a:t>元，定额减除费用</a:t>
            </a:r>
            <a:r>
              <a:rPr lang="en-US" altLang="zh-CN" dirty="0" smtClean="0"/>
              <a:t>800</a:t>
            </a:r>
            <a:r>
              <a:rPr lang="zh-CN" altLang="en-US" dirty="0" smtClean="0"/>
              <a:t>元；每次收入在</a:t>
            </a:r>
            <a:r>
              <a:rPr lang="en-US" altLang="zh-CN" dirty="0" smtClean="0"/>
              <a:t>4 000</a:t>
            </a:r>
            <a:r>
              <a:rPr lang="zh-CN" altLang="en-US" dirty="0" smtClean="0"/>
              <a:t>元以上，定率减除</a:t>
            </a:r>
            <a:r>
              <a:rPr lang="en-US" altLang="zh-CN" dirty="0" smtClean="0"/>
              <a:t>20%</a:t>
            </a:r>
            <a:r>
              <a:rPr lang="zh-CN" altLang="en-US" dirty="0" smtClean="0"/>
              <a:t>的费用。财产租赁所得以</a:t>
            </a:r>
            <a:r>
              <a:rPr lang="en-US" altLang="zh-CN" dirty="0" smtClean="0"/>
              <a:t>1</a:t>
            </a:r>
            <a:r>
              <a:rPr lang="zh-CN" altLang="en-US" dirty="0" smtClean="0"/>
              <a:t>个月内取得的收入为一次。</a:t>
            </a:r>
          </a:p>
          <a:p>
            <a:pPr marL="228600" indent="-228600" defTabSz="449263">
              <a:lnSpc>
                <a:spcPct val="140000"/>
              </a:lnSpc>
            </a:pPr>
            <a:r>
              <a:rPr lang="zh-CN" altLang="zh-CN" dirty="0" smtClean="0"/>
              <a:t>个人出租财产取得的财产租赁收入，在计算缴纳个人所得税时，应依次扣除以下费用：</a:t>
            </a:r>
          </a:p>
          <a:p>
            <a:pPr marL="228600" indent="-228600" defTabSz="449263">
              <a:lnSpc>
                <a:spcPct val="140000"/>
              </a:lnSpc>
              <a:buFont typeface="Arial" charset="0"/>
              <a:buNone/>
            </a:pPr>
            <a:r>
              <a:rPr lang="zh-CN" altLang="en-US" dirty="0" smtClean="0"/>
              <a:t>  (</a:t>
            </a:r>
            <a:r>
              <a:rPr lang="en-US" altLang="zh-CN" dirty="0" smtClean="0"/>
              <a:t>1)</a:t>
            </a:r>
            <a:r>
              <a:rPr lang="zh-CN" altLang="en-US" dirty="0" smtClean="0"/>
              <a:t>财产租赁过程中缴纳的税金和国家能源交通重点建设基金、国家预算调节基金、教育费附加。</a:t>
            </a:r>
          </a:p>
          <a:p>
            <a:pPr marL="228600" indent="-228600" defTabSz="449263">
              <a:lnSpc>
                <a:spcPct val="140000"/>
              </a:lnSpc>
              <a:buFont typeface="Arial" charset="0"/>
              <a:buNone/>
            </a:pPr>
            <a:r>
              <a:rPr lang="en-US" altLang="zh-CN" dirty="0" smtClean="0"/>
              <a:t>  (2)</a:t>
            </a:r>
            <a:r>
              <a:rPr lang="zh-CN" altLang="en-US" dirty="0" smtClean="0"/>
              <a:t>由纳税人负担的该出租财产实际开支的修缮费用。</a:t>
            </a:r>
          </a:p>
          <a:p>
            <a:pPr marL="228600" indent="-228600" defTabSz="449263">
              <a:lnSpc>
                <a:spcPct val="140000"/>
              </a:lnSpc>
              <a:buFont typeface="Arial" charset="0"/>
              <a:buNone/>
            </a:pPr>
            <a:r>
              <a:rPr lang="en-US" altLang="zh-CN" dirty="0" smtClean="0"/>
              <a:t>  (3)</a:t>
            </a:r>
            <a:r>
              <a:rPr lang="zh-CN" altLang="en-US" dirty="0" smtClean="0"/>
              <a:t>税法规定的费用扣除标准。</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idx="4294967295"/>
          </p:nvPr>
        </p:nvSpPr>
        <p:spPr>
          <a:xfrm>
            <a:off x="1692275" y="404813"/>
            <a:ext cx="7077075" cy="647700"/>
          </a:xfrm>
        </p:spPr>
        <p:txBody>
          <a:bodyPr/>
          <a:lstStyle/>
          <a:p>
            <a:r>
              <a:rPr lang="zh-CN" altLang="zh-CN" smtClean="0">
                <a:latin typeface="华文细黑"/>
                <a:ea typeface="华文细黑"/>
                <a:cs typeface="华文细黑"/>
              </a:rPr>
              <a:t>第三节　个人所得税应纳税额的计算</a:t>
            </a:r>
          </a:p>
        </p:txBody>
      </p:sp>
      <p:sp>
        <p:nvSpPr>
          <p:cNvPr id="41986" name="内容占位符 2"/>
          <p:cNvSpPr>
            <a:spLocks noGrp="1"/>
          </p:cNvSpPr>
          <p:nvPr>
            <p:ph idx="4294967295"/>
          </p:nvPr>
        </p:nvSpPr>
        <p:spPr>
          <a:xfrm>
            <a:off x="395288" y="1196975"/>
            <a:ext cx="8424862" cy="5184775"/>
          </a:xfrm>
        </p:spPr>
        <p:txBody>
          <a:bodyPr/>
          <a:lstStyle/>
          <a:p>
            <a:pPr marL="228600" indent="-228600" defTabSz="449263">
              <a:lnSpc>
                <a:spcPct val="120000"/>
              </a:lnSpc>
            </a:pPr>
            <a:r>
              <a:rPr lang="zh-CN" altLang="en-US" dirty="0" smtClean="0"/>
              <a:t>应纳税所得额的计算公</a:t>
            </a:r>
            <a:r>
              <a:rPr lang="zh-CN" altLang="en-US" dirty="0" smtClean="0"/>
              <a:t>式：</a:t>
            </a:r>
            <a:endParaRPr lang="zh-CN" altLang="en-US" dirty="0" smtClean="0"/>
          </a:p>
          <a:p>
            <a:pPr marL="228600" indent="-228600" defTabSz="449263">
              <a:lnSpc>
                <a:spcPct val="120000"/>
              </a:lnSpc>
              <a:buFont typeface="Arial" charset="0"/>
              <a:buNone/>
            </a:pPr>
            <a:r>
              <a:rPr lang="en-US" altLang="zh-CN" dirty="0" smtClean="0"/>
              <a:t>(1)</a:t>
            </a:r>
            <a:r>
              <a:rPr lang="zh-CN" altLang="en-US" dirty="0" smtClean="0"/>
              <a:t>每次</a:t>
            </a:r>
            <a:r>
              <a:rPr lang="en-US" altLang="zh-CN" dirty="0" smtClean="0"/>
              <a:t>(</a:t>
            </a:r>
            <a:r>
              <a:rPr lang="zh-CN" altLang="en-US" dirty="0" smtClean="0"/>
              <a:t>月</a:t>
            </a:r>
            <a:r>
              <a:rPr lang="en-US" altLang="zh-CN" dirty="0" smtClean="0"/>
              <a:t>)</a:t>
            </a:r>
            <a:r>
              <a:rPr lang="zh-CN" altLang="en-US" dirty="0" smtClean="0"/>
              <a:t>收入不超过</a:t>
            </a:r>
            <a:r>
              <a:rPr lang="en-US" altLang="zh-CN" dirty="0" smtClean="0"/>
              <a:t>4 000</a:t>
            </a:r>
            <a:r>
              <a:rPr lang="zh-CN" altLang="en-US" dirty="0" smtClean="0"/>
              <a:t>元的</a:t>
            </a:r>
            <a:r>
              <a:rPr lang="en-US" altLang="zh-CN" dirty="0" smtClean="0"/>
              <a:t>:</a:t>
            </a:r>
          </a:p>
          <a:p>
            <a:pPr marL="228600" indent="-228600" defTabSz="449263">
              <a:lnSpc>
                <a:spcPct val="120000"/>
              </a:lnSpc>
              <a:buFont typeface="Arial" charset="0"/>
              <a:buNone/>
            </a:pPr>
            <a:r>
              <a:rPr lang="zh-CN" altLang="en-US" dirty="0" smtClean="0"/>
              <a:t>   </a:t>
            </a:r>
            <a:r>
              <a:rPr lang="zh-CN" altLang="en-US" dirty="0" smtClean="0"/>
              <a:t>    </a:t>
            </a:r>
            <a:r>
              <a:rPr lang="zh-CN" altLang="en-US" sz="1600" dirty="0" smtClean="0"/>
              <a:t>应</a:t>
            </a:r>
            <a:r>
              <a:rPr lang="zh-CN" altLang="en-US" sz="1600" dirty="0" smtClean="0"/>
              <a:t>纳税所得额＝每次</a:t>
            </a:r>
            <a:r>
              <a:rPr lang="en-US" altLang="zh-CN" sz="1600" dirty="0" smtClean="0"/>
              <a:t>(</a:t>
            </a:r>
            <a:r>
              <a:rPr lang="zh-CN" altLang="en-US" sz="1600" dirty="0" smtClean="0"/>
              <a:t>月</a:t>
            </a:r>
            <a:r>
              <a:rPr lang="en-US" altLang="zh-CN" sz="1600" dirty="0" smtClean="0"/>
              <a:t>)</a:t>
            </a:r>
            <a:r>
              <a:rPr lang="zh-CN" altLang="en-US" sz="1600" dirty="0" smtClean="0"/>
              <a:t>收入额－准予扣除项目－修缮费用</a:t>
            </a:r>
            <a:r>
              <a:rPr lang="en-US" altLang="zh-CN" sz="1600" dirty="0" smtClean="0"/>
              <a:t>(800</a:t>
            </a:r>
            <a:r>
              <a:rPr lang="zh-CN" altLang="en-US" sz="1600" dirty="0" smtClean="0"/>
              <a:t>元为限</a:t>
            </a:r>
            <a:r>
              <a:rPr lang="en-US" altLang="zh-CN" sz="1600" dirty="0" smtClean="0"/>
              <a:t>)</a:t>
            </a:r>
            <a:r>
              <a:rPr lang="zh-CN" altLang="en-US" sz="1600" dirty="0" smtClean="0"/>
              <a:t>－</a:t>
            </a:r>
            <a:r>
              <a:rPr lang="en-US" altLang="zh-CN" sz="1600" dirty="0" smtClean="0"/>
              <a:t>800</a:t>
            </a:r>
            <a:endParaRPr lang="zh-CN" altLang="en-US" sz="1600" dirty="0" smtClean="0"/>
          </a:p>
          <a:p>
            <a:pPr marL="228600" indent="-228600" defTabSz="449263">
              <a:lnSpc>
                <a:spcPct val="120000"/>
              </a:lnSpc>
              <a:buFont typeface="Arial" charset="0"/>
              <a:buNone/>
            </a:pPr>
            <a:r>
              <a:rPr lang="en-US" altLang="zh-CN" dirty="0" smtClean="0"/>
              <a:t>(2)</a:t>
            </a:r>
            <a:r>
              <a:rPr lang="zh-CN" altLang="en-US" dirty="0" smtClean="0"/>
              <a:t>每次</a:t>
            </a:r>
            <a:r>
              <a:rPr lang="en-US" altLang="zh-CN" dirty="0" smtClean="0"/>
              <a:t>(</a:t>
            </a:r>
            <a:r>
              <a:rPr lang="zh-CN" altLang="en-US" dirty="0" smtClean="0"/>
              <a:t>月</a:t>
            </a:r>
            <a:r>
              <a:rPr lang="en-US" altLang="zh-CN" dirty="0" smtClean="0"/>
              <a:t>)</a:t>
            </a:r>
            <a:r>
              <a:rPr lang="zh-CN" altLang="en-US" dirty="0" smtClean="0"/>
              <a:t>收入超过</a:t>
            </a:r>
            <a:r>
              <a:rPr lang="en-US" altLang="zh-CN" dirty="0" smtClean="0"/>
              <a:t>4 000</a:t>
            </a:r>
            <a:r>
              <a:rPr lang="zh-CN" altLang="en-US" dirty="0" smtClean="0"/>
              <a:t>元的</a:t>
            </a:r>
            <a:r>
              <a:rPr lang="en-US" altLang="zh-CN" dirty="0" smtClean="0"/>
              <a:t>:</a:t>
            </a:r>
          </a:p>
          <a:p>
            <a:pPr marL="228600" indent="-228600" defTabSz="449263">
              <a:lnSpc>
                <a:spcPct val="120000"/>
              </a:lnSpc>
              <a:buFont typeface="Arial" charset="0"/>
              <a:buNone/>
            </a:pPr>
            <a:r>
              <a:rPr lang="zh-CN" altLang="en-US" sz="1600" dirty="0" smtClean="0"/>
              <a:t>   应纳税所得额＝</a:t>
            </a:r>
            <a:r>
              <a:rPr lang="en-US" altLang="zh-CN" sz="1600" dirty="0" smtClean="0"/>
              <a:t>[</a:t>
            </a:r>
            <a:r>
              <a:rPr lang="zh-CN" altLang="en-US" sz="1600" dirty="0" smtClean="0"/>
              <a:t>每次</a:t>
            </a:r>
            <a:r>
              <a:rPr lang="en-US" altLang="zh-CN" sz="1600" dirty="0" smtClean="0"/>
              <a:t>(</a:t>
            </a:r>
            <a:r>
              <a:rPr lang="zh-CN" altLang="en-US" sz="1600" dirty="0" smtClean="0"/>
              <a:t>月</a:t>
            </a:r>
            <a:r>
              <a:rPr lang="en-US" altLang="zh-CN" sz="1600" dirty="0" smtClean="0"/>
              <a:t>)</a:t>
            </a:r>
            <a:r>
              <a:rPr lang="zh-CN" altLang="en-US" sz="1600" dirty="0" smtClean="0"/>
              <a:t>收入额－准予扣除项目－修缮费用</a:t>
            </a:r>
            <a:r>
              <a:rPr lang="en-US" altLang="zh-CN" sz="1600" dirty="0" smtClean="0"/>
              <a:t>(800</a:t>
            </a:r>
            <a:r>
              <a:rPr lang="zh-CN" altLang="en-US" sz="1600" dirty="0" smtClean="0"/>
              <a:t>元为限</a:t>
            </a:r>
            <a:r>
              <a:rPr lang="en-US" altLang="zh-CN" sz="1600" dirty="0" smtClean="0"/>
              <a:t>)]×(1</a:t>
            </a:r>
            <a:r>
              <a:rPr lang="zh-CN" altLang="en-US" sz="1600" dirty="0" smtClean="0"/>
              <a:t>－</a:t>
            </a:r>
            <a:r>
              <a:rPr lang="en-US" altLang="zh-CN" sz="1600" dirty="0" smtClean="0"/>
              <a:t>20%)</a:t>
            </a:r>
          </a:p>
          <a:p>
            <a:pPr marL="228600" indent="-228600" defTabSz="449263">
              <a:lnSpc>
                <a:spcPct val="120000"/>
              </a:lnSpc>
            </a:pPr>
            <a:r>
              <a:rPr lang="en-US" altLang="zh-CN" dirty="0" smtClean="0"/>
              <a:t>2.</a:t>
            </a:r>
            <a:r>
              <a:rPr lang="zh-CN" altLang="en-US" dirty="0" smtClean="0"/>
              <a:t>个人房屋转租应纳税额的计算</a:t>
            </a:r>
          </a:p>
          <a:p>
            <a:pPr marL="228600" indent="-228600" defTabSz="449263">
              <a:lnSpc>
                <a:spcPct val="120000"/>
              </a:lnSpc>
            </a:pPr>
            <a:r>
              <a:rPr lang="zh-CN" altLang="en-US" dirty="0" smtClean="0"/>
              <a:t>个人将承租房屋转租取得的租金收入，属于个人所得税应税所得，应按“财产租赁所得”项目计算缴纳个人所得税。</a:t>
            </a:r>
          </a:p>
          <a:p>
            <a:pPr marL="228600" indent="-228600" defTabSz="449263">
              <a:lnSpc>
                <a:spcPct val="120000"/>
              </a:lnSpc>
            </a:pPr>
            <a:r>
              <a:rPr lang="en-US" altLang="zh-CN" dirty="0" smtClean="0"/>
              <a:t>3.</a:t>
            </a:r>
            <a:r>
              <a:rPr lang="zh-CN" altLang="en-US" dirty="0" smtClean="0"/>
              <a:t>应纳税额的计算方法</a:t>
            </a:r>
          </a:p>
          <a:p>
            <a:pPr marL="228600" indent="-228600" defTabSz="449263">
              <a:lnSpc>
                <a:spcPct val="120000"/>
              </a:lnSpc>
            </a:pPr>
            <a:r>
              <a:rPr lang="zh-CN" altLang="en-US" dirty="0" smtClean="0"/>
              <a:t>财产租赁所得适用</a:t>
            </a:r>
            <a:r>
              <a:rPr lang="en-US" altLang="zh-CN" dirty="0" smtClean="0"/>
              <a:t>20%</a:t>
            </a:r>
            <a:r>
              <a:rPr lang="zh-CN" altLang="en-US" dirty="0" smtClean="0"/>
              <a:t>的比例税率。但对个人按市场价格出租的居民住房取得的所得，自</a:t>
            </a:r>
            <a:r>
              <a:rPr lang="en-US" altLang="zh-CN" dirty="0" smtClean="0"/>
              <a:t>2001</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日起暂减按</a:t>
            </a:r>
            <a:r>
              <a:rPr lang="en-US" altLang="zh-CN" dirty="0" smtClean="0"/>
              <a:t>10%</a:t>
            </a:r>
            <a:r>
              <a:rPr lang="zh-CN" altLang="en-US" dirty="0" smtClean="0"/>
              <a:t>的税率征收个人所得税。其应纳税额的计算公式为：</a:t>
            </a:r>
          </a:p>
          <a:p>
            <a:pPr marL="228600" indent="-228600" defTabSz="449263">
              <a:lnSpc>
                <a:spcPct val="120000"/>
              </a:lnSpc>
              <a:buNone/>
            </a:pPr>
            <a:r>
              <a:rPr lang="zh-CN" altLang="en-US" dirty="0" smtClean="0"/>
              <a:t>                    应</a:t>
            </a:r>
            <a:r>
              <a:rPr lang="zh-CN" altLang="en-US" dirty="0" smtClean="0"/>
              <a:t>纳税额＝应纳税所得额</a:t>
            </a:r>
            <a:r>
              <a:rPr lang="en-US" altLang="zh-CN" dirty="0" smtClean="0"/>
              <a:t>×</a:t>
            </a:r>
            <a:r>
              <a:rPr lang="zh-CN" altLang="en-US" dirty="0" smtClean="0"/>
              <a:t>适用税率</a:t>
            </a:r>
            <a:endParaRPr lang="zh-CN" altLang="zh-CN"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idx="4294967295"/>
          </p:nvPr>
        </p:nvSpPr>
        <p:spPr>
          <a:xfrm>
            <a:off x="1763713" y="404813"/>
            <a:ext cx="7077075" cy="647700"/>
          </a:xfrm>
        </p:spPr>
        <p:txBody>
          <a:bodyPr/>
          <a:lstStyle/>
          <a:p>
            <a:r>
              <a:rPr lang="zh-CN" altLang="zh-CN" smtClean="0">
                <a:latin typeface="华文细黑"/>
                <a:ea typeface="华文细黑"/>
                <a:cs typeface="华文细黑"/>
              </a:rPr>
              <a:t>第三节　个人所得税应纳税额的计算</a:t>
            </a:r>
          </a:p>
        </p:txBody>
      </p:sp>
      <p:sp>
        <p:nvSpPr>
          <p:cNvPr id="43010" name="内容占位符 2"/>
          <p:cNvSpPr>
            <a:spLocks noGrp="1"/>
          </p:cNvSpPr>
          <p:nvPr>
            <p:ph idx="4294967295"/>
          </p:nvPr>
        </p:nvSpPr>
        <p:spPr>
          <a:xfrm>
            <a:off x="468313" y="1052513"/>
            <a:ext cx="8353425" cy="5184775"/>
          </a:xfrm>
        </p:spPr>
        <p:txBody>
          <a:bodyPr/>
          <a:lstStyle/>
          <a:p>
            <a:pPr marL="228600" indent="-228600" algn="l" defTabSz="449263">
              <a:lnSpc>
                <a:spcPct val="12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五</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 财产转让所得应纳税额的计算</a:t>
            </a:r>
            <a:endParaRPr lang="zh-CN" altLang="en-US" sz="2000" dirty="0" smtClean="0">
              <a:solidFill>
                <a:srgbClr val="000000"/>
              </a:solidFill>
              <a:latin typeface="楷体_GB2312"/>
              <a:ea typeface="楷体_GB2312"/>
              <a:cs typeface="楷体_GB2312"/>
            </a:endParaRPr>
          </a:p>
          <a:p>
            <a:pPr marL="228600" indent="-228600" defTabSz="449263">
              <a:lnSpc>
                <a:spcPct val="120000"/>
              </a:lnSpc>
            </a:pPr>
            <a:r>
              <a:rPr lang="zh-CN" altLang="en-US" dirty="0" smtClean="0"/>
              <a:t>财产转让所得按照一次转让财产的收入额减除财产原值和合理费用后的余额计算纳税。其应纳税额的计算公式为：</a:t>
            </a:r>
          </a:p>
          <a:p>
            <a:pPr marL="228600" indent="-228600" defTabSz="449263">
              <a:lnSpc>
                <a:spcPct val="120000"/>
              </a:lnSpc>
              <a:buFont typeface="Arial" charset="0"/>
              <a:buNone/>
            </a:pPr>
            <a:r>
              <a:rPr lang="zh-CN" altLang="en-US" dirty="0" smtClean="0"/>
              <a:t>  </a:t>
            </a:r>
            <a:r>
              <a:rPr lang="zh-CN" altLang="en-US" dirty="0" smtClean="0"/>
              <a:t>         应</a:t>
            </a:r>
            <a:r>
              <a:rPr lang="zh-CN" altLang="en-US" dirty="0" smtClean="0"/>
              <a:t>纳税额＝应纳税所得额</a:t>
            </a:r>
            <a:r>
              <a:rPr lang="en-US" altLang="zh-CN" dirty="0" smtClean="0"/>
              <a:t>×</a:t>
            </a:r>
            <a:r>
              <a:rPr lang="zh-CN" altLang="en-US" dirty="0" smtClean="0"/>
              <a:t>适用税率</a:t>
            </a:r>
          </a:p>
          <a:p>
            <a:pPr marL="228600" indent="-228600" defTabSz="449263">
              <a:lnSpc>
                <a:spcPct val="120000"/>
              </a:lnSpc>
              <a:buFont typeface="Arial" charset="0"/>
              <a:buNone/>
            </a:pPr>
            <a:r>
              <a:rPr lang="zh-CN" altLang="en-US" dirty="0" smtClean="0"/>
              <a:t>          </a:t>
            </a:r>
            <a:r>
              <a:rPr lang="zh-CN" altLang="en-US" dirty="0" smtClean="0"/>
              <a:t>         ＝</a:t>
            </a:r>
            <a:r>
              <a:rPr lang="en-US" altLang="zh-CN" dirty="0" smtClean="0"/>
              <a:t>(</a:t>
            </a:r>
            <a:r>
              <a:rPr lang="zh-CN" altLang="en-US" dirty="0" smtClean="0"/>
              <a:t>收入总额－财产原值－合理税费</a:t>
            </a:r>
            <a:r>
              <a:rPr lang="en-US" altLang="zh-CN" dirty="0" smtClean="0"/>
              <a:t>)×20%</a:t>
            </a:r>
            <a:endParaRPr lang="zh-CN" altLang="en-US" dirty="0" smtClean="0">
              <a:ea typeface="楷体_GB2312"/>
              <a:cs typeface="楷体_GB2312"/>
            </a:endParaRPr>
          </a:p>
          <a:p>
            <a:pPr marL="228600" indent="-228600" algn="l" defTabSz="449263">
              <a:lnSpc>
                <a:spcPct val="12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六</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利息、股息、红利所得应纳税额的计算</a:t>
            </a:r>
            <a:endParaRPr lang="zh-CN" altLang="en-US" sz="2000" dirty="0" smtClean="0">
              <a:solidFill>
                <a:srgbClr val="000000"/>
              </a:solidFill>
              <a:latin typeface="楷体_GB2312"/>
              <a:ea typeface="楷体_GB2312"/>
              <a:cs typeface="楷体_GB2312"/>
            </a:endParaRPr>
          </a:p>
          <a:p>
            <a:pPr marL="228600" indent="-228600" defTabSz="449263">
              <a:lnSpc>
                <a:spcPct val="120000"/>
              </a:lnSpc>
            </a:pPr>
            <a:r>
              <a:rPr lang="zh-CN" altLang="zh-CN" dirty="0" smtClean="0"/>
              <a:t>利息、股息、红利所得应纳税额的计算公式为：</a:t>
            </a:r>
          </a:p>
          <a:p>
            <a:pPr marL="228600" indent="-228600" defTabSz="449263">
              <a:lnSpc>
                <a:spcPct val="120000"/>
              </a:lnSpc>
              <a:buFont typeface="Arial" charset="0"/>
              <a:buNone/>
            </a:pPr>
            <a:r>
              <a:rPr lang="zh-CN" altLang="en-US" dirty="0" smtClean="0"/>
              <a:t>  </a:t>
            </a:r>
            <a:r>
              <a:rPr lang="zh-CN" altLang="en-US" dirty="0" smtClean="0"/>
              <a:t>             </a:t>
            </a:r>
            <a:r>
              <a:rPr lang="zh-CN" altLang="zh-CN" dirty="0" smtClean="0"/>
              <a:t>应</a:t>
            </a:r>
            <a:r>
              <a:rPr lang="zh-CN" altLang="zh-CN" dirty="0" smtClean="0"/>
              <a:t>纳税额＝应纳税所得额×适用税率</a:t>
            </a:r>
          </a:p>
          <a:p>
            <a:pPr marL="228600" indent="-228600" defTabSz="449263">
              <a:lnSpc>
                <a:spcPct val="120000"/>
              </a:lnSpc>
              <a:buFont typeface="Arial" charset="0"/>
              <a:buNone/>
            </a:pPr>
            <a:r>
              <a:rPr lang="zh-CN" altLang="en-US" dirty="0" smtClean="0"/>
              <a:t>          </a:t>
            </a:r>
            <a:r>
              <a:rPr lang="zh-CN" altLang="en-US" dirty="0" smtClean="0"/>
              <a:t>             </a:t>
            </a:r>
            <a:r>
              <a:rPr lang="zh-CN" altLang="zh-CN" dirty="0" smtClean="0"/>
              <a:t>＝</a:t>
            </a:r>
            <a:r>
              <a:rPr lang="zh-CN" altLang="zh-CN" dirty="0" smtClean="0"/>
              <a:t>每次收入额×</a:t>
            </a:r>
            <a:r>
              <a:rPr lang="en-US" altLang="zh-CN" dirty="0" smtClean="0"/>
              <a:t>20%</a:t>
            </a:r>
            <a:endParaRPr lang="zh-CN" altLang="zh-CN" dirty="0" smtClean="0">
              <a:ea typeface="楷体_GB2312"/>
              <a:cs typeface="楷体_GB2312"/>
            </a:endParaRPr>
          </a:p>
          <a:p>
            <a:pPr marL="228600" indent="-228600" algn="l" defTabSz="449263">
              <a:lnSpc>
                <a:spcPct val="12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七</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偶然所得应纳税额的计算</a:t>
            </a:r>
            <a:endParaRPr lang="zh-CN" altLang="en-US" sz="2000" dirty="0" smtClean="0">
              <a:solidFill>
                <a:srgbClr val="000000"/>
              </a:solidFill>
              <a:latin typeface="楷体_GB2312"/>
              <a:ea typeface="楷体_GB2312"/>
              <a:cs typeface="楷体_GB2312"/>
            </a:endParaRPr>
          </a:p>
          <a:p>
            <a:pPr marL="228600" indent="-228600" defTabSz="449263">
              <a:lnSpc>
                <a:spcPct val="120000"/>
              </a:lnSpc>
            </a:pPr>
            <a:r>
              <a:rPr lang="zh-CN" altLang="zh-CN" dirty="0" smtClean="0"/>
              <a:t>偶然所得应纳税额的计算公式为：</a:t>
            </a:r>
          </a:p>
          <a:p>
            <a:pPr marL="228600" indent="-228600" defTabSz="449263">
              <a:lnSpc>
                <a:spcPct val="120000"/>
              </a:lnSpc>
              <a:buFont typeface="Arial" charset="0"/>
              <a:buNone/>
            </a:pPr>
            <a:r>
              <a:rPr lang="zh-CN" altLang="en-US" dirty="0" smtClean="0"/>
              <a:t>  </a:t>
            </a:r>
            <a:r>
              <a:rPr lang="zh-CN" altLang="en-US" dirty="0" smtClean="0"/>
              <a:t>             </a:t>
            </a:r>
            <a:r>
              <a:rPr lang="zh-CN" altLang="zh-CN" dirty="0" smtClean="0"/>
              <a:t>应</a:t>
            </a:r>
            <a:r>
              <a:rPr lang="zh-CN" altLang="zh-CN" dirty="0" smtClean="0"/>
              <a:t>纳税额＝应纳税所得额×适用税率</a:t>
            </a:r>
          </a:p>
          <a:p>
            <a:pPr marL="228600" indent="-228600" defTabSz="449263">
              <a:lnSpc>
                <a:spcPct val="120000"/>
              </a:lnSpc>
              <a:buFont typeface="Arial" charset="0"/>
              <a:buNone/>
            </a:pPr>
            <a:r>
              <a:rPr lang="zh-CN" altLang="en-US" dirty="0" smtClean="0"/>
              <a:t>          </a:t>
            </a:r>
            <a:r>
              <a:rPr lang="zh-CN" altLang="en-US" dirty="0" smtClean="0"/>
              <a:t>             </a:t>
            </a:r>
            <a:r>
              <a:rPr lang="zh-CN" altLang="zh-CN" dirty="0" smtClean="0"/>
              <a:t>＝</a:t>
            </a:r>
            <a:r>
              <a:rPr lang="zh-CN" altLang="zh-CN" dirty="0" smtClean="0"/>
              <a:t>每次收入额×</a:t>
            </a:r>
            <a:r>
              <a:rPr lang="en-US" altLang="zh-CN" dirty="0" smtClean="0"/>
              <a:t>20%</a:t>
            </a:r>
            <a:endParaRPr lang="zh-CN" alt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a:xfrm>
            <a:off x="1619250" y="476250"/>
            <a:ext cx="7077075" cy="647700"/>
          </a:xfrm>
        </p:spPr>
        <p:txBody>
          <a:bodyPr/>
          <a:lstStyle/>
          <a:p>
            <a:r>
              <a:rPr lang="zh-CN" altLang="zh-CN" smtClean="0">
                <a:latin typeface="华文细黑"/>
                <a:ea typeface="华文细黑"/>
                <a:cs typeface="华文细黑"/>
              </a:rPr>
              <a:t>第三节　个人所得税应纳税额的计算</a:t>
            </a:r>
          </a:p>
        </p:txBody>
      </p:sp>
      <p:sp>
        <p:nvSpPr>
          <p:cNvPr id="44034" name="内容占位符 2"/>
          <p:cNvSpPr>
            <a:spLocks noGrp="1"/>
          </p:cNvSpPr>
          <p:nvPr>
            <p:ph idx="1"/>
          </p:nvPr>
        </p:nvSpPr>
        <p:spPr>
          <a:xfrm>
            <a:off x="395288" y="1125538"/>
            <a:ext cx="8353425" cy="5184775"/>
          </a:xfrm>
        </p:spPr>
        <p:txBody>
          <a:bodyPr/>
          <a:lstStyle/>
          <a:p>
            <a:pPr marL="228600" indent="-228600" algn="l" defTabSz="449263">
              <a:lnSpc>
                <a:spcPct val="16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三、境外所得的税额扣除</a:t>
            </a:r>
          </a:p>
          <a:p>
            <a:pPr marL="228600" indent="-228600" defTabSz="449263">
              <a:lnSpc>
                <a:spcPct val="160000"/>
              </a:lnSpc>
            </a:pPr>
            <a:r>
              <a:rPr lang="zh-CN" altLang="en-US" smtClean="0"/>
              <a:t>居民个人从我国境内和境外取得的综合所得、经营所得，应当分别合并计算应纳税额；从我国境内和境外取得的其他所得，应当分别单独计算应纳税额。</a:t>
            </a:r>
          </a:p>
          <a:p>
            <a:pPr marL="228600" indent="-228600" defTabSz="449263">
              <a:lnSpc>
                <a:spcPct val="160000"/>
              </a:lnSpc>
            </a:pPr>
            <a:r>
              <a:rPr lang="zh-CN" altLang="en-US" smtClean="0"/>
              <a:t>居民个人从我国境外取得的所得，可以从其应纳税额中抵免已在境外缴纳的个人所得税税额</a:t>
            </a:r>
            <a:r>
              <a:rPr lang="en-US" altLang="zh-CN" smtClean="0"/>
              <a:t>,</a:t>
            </a:r>
            <a:r>
              <a:rPr lang="zh-CN" altLang="en-US" smtClean="0"/>
              <a:t>但抵免额不得超过该纳税人境外所得依照我国税法规定计算的应纳税额</a:t>
            </a:r>
            <a:r>
              <a:rPr lang="en-US" altLang="zh-CN" smtClean="0"/>
              <a:t>,</a:t>
            </a:r>
            <a:r>
              <a:rPr lang="zh-CN" altLang="en-US" smtClean="0"/>
              <a:t>具体规定如下</a:t>
            </a:r>
            <a:r>
              <a:rPr lang="en-US" altLang="zh-CN" smtClean="0"/>
              <a:t>:</a:t>
            </a:r>
          </a:p>
          <a:p>
            <a:pPr marL="228600" indent="-228600" defTabSz="449263">
              <a:lnSpc>
                <a:spcPct val="160000"/>
              </a:lnSpc>
            </a:pPr>
            <a:r>
              <a:rPr lang="en-US" altLang="zh-CN" smtClean="0"/>
              <a:t>(1)</a:t>
            </a:r>
            <a:r>
              <a:rPr lang="zh-CN" altLang="zh-CN" smtClean="0"/>
              <a:t>已在境外缴纳的个人所得税税额</a:t>
            </a:r>
            <a:r>
              <a:rPr lang="en-US" altLang="zh-CN" smtClean="0"/>
              <a:t>,</a:t>
            </a:r>
            <a:r>
              <a:rPr lang="zh-CN" altLang="en-US" smtClean="0"/>
              <a:t>是指居民个人来源于我国境外的所得，依照该所得来源国家</a:t>
            </a:r>
            <a:r>
              <a:rPr lang="en-US" altLang="zh-CN" smtClean="0"/>
              <a:t>(</a:t>
            </a:r>
            <a:r>
              <a:rPr lang="zh-CN" altLang="en-US" smtClean="0"/>
              <a:t>地区</a:t>
            </a:r>
            <a:r>
              <a:rPr lang="en-US" altLang="zh-CN" smtClean="0"/>
              <a:t>)</a:t>
            </a:r>
            <a:r>
              <a:rPr lang="zh-CN" altLang="en-US" smtClean="0"/>
              <a:t>的法律应当缴纳并且实际已经缴纳的所得税税额。 </a:t>
            </a:r>
            <a:endParaRPr lang="zh-CN" altLang="zh-CN"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idx="4294967295"/>
          </p:nvPr>
        </p:nvSpPr>
        <p:spPr>
          <a:xfrm>
            <a:off x="1547813" y="333375"/>
            <a:ext cx="7077075" cy="647700"/>
          </a:xfrm>
        </p:spPr>
        <p:txBody>
          <a:bodyPr/>
          <a:lstStyle/>
          <a:p>
            <a:r>
              <a:rPr lang="zh-CN" altLang="zh-CN" smtClean="0">
                <a:latin typeface="华文细黑"/>
                <a:ea typeface="华文细黑"/>
                <a:cs typeface="华文细黑"/>
              </a:rPr>
              <a:t>第三节　个人所得税应纳税额的计算</a:t>
            </a:r>
          </a:p>
        </p:txBody>
      </p:sp>
      <p:sp>
        <p:nvSpPr>
          <p:cNvPr id="45058" name="内容占位符 2"/>
          <p:cNvSpPr>
            <a:spLocks noGrp="1"/>
          </p:cNvSpPr>
          <p:nvPr>
            <p:ph idx="4294967295"/>
          </p:nvPr>
        </p:nvSpPr>
        <p:spPr>
          <a:xfrm>
            <a:off x="395288" y="1052513"/>
            <a:ext cx="8064500" cy="5184775"/>
          </a:xfrm>
        </p:spPr>
        <p:txBody>
          <a:bodyPr/>
          <a:lstStyle/>
          <a:p>
            <a:pPr marL="228600" indent="-228600" defTabSz="449263">
              <a:lnSpc>
                <a:spcPct val="160000"/>
              </a:lnSpc>
            </a:pPr>
            <a:r>
              <a:rPr lang="en-US" altLang="zh-CN" dirty="0" smtClean="0"/>
              <a:t>(2)</a:t>
            </a:r>
            <a:r>
              <a:rPr lang="zh-CN" altLang="en-US" dirty="0" smtClean="0"/>
              <a:t>纳税人境外所得依照税法规定计算的应纳税额</a:t>
            </a:r>
            <a:r>
              <a:rPr lang="en-US" altLang="zh-CN" dirty="0" smtClean="0"/>
              <a:t>,</a:t>
            </a:r>
            <a:r>
              <a:rPr lang="zh-CN" altLang="en-US" dirty="0" smtClean="0"/>
              <a:t>是指居民个人抵免已在境外缴纳的综合所得、经营所得以及其他所得的所得税税额的限额。除国务院财政、税务主管部门另有规定外，来源于我国境外某个国家</a:t>
            </a:r>
            <a:r>
              <a:rPr lang="en-US" altLang="zh-CN" dirty="0" smtClean="0"/>
              <a:t>(</a:t>
            </a:r>
            <a:r>
              <a:rPr lang="zh-CN" altLang="en-US" dirty="0" smtClean="0"/>
              <a:t>地区</a:t>
            </a:r>
            <a:r>
              <a:rPr lang="en-US" altLang="zh-CN" dirty="0" smtClean="0"/>
              <a:t>)</a:t>
            </a:r>
            <a:r>
              <a:rPr lang="zh-CN" altLang="en-US" dirty="0" smtClean="0"/>
              <a:t>的综合所得抵免限额、经营所得抵免限额以及其他所得抵免限额之和为来源于该国家</a:t>
            </a:r>
            <a:r>
              <a:rPr lang="en-US" altLang="zh-CN" dirty="0" smtClean="0"/>
              <a:t>(</a:t>
            </a:r>
            <a:r>
              <a:rPr lang="zh-CN" altLang="en-US" dirty="0" smtClean="0"/>
              <a:t>地区</a:t>
            </a:r>
            <a:r>
              <a:rPr lang="en-US" altLang="zh-CN" dirty="0" smtClean="0"/>
              <a:t>)</a:t>
            </a:r>
            <a:r>
              <a:rPr lang="zh-CN" altLang="en-US" dirty="0" smtClean="0"/>
              <a:t>所得的抵免限额。</a:t>
            </a:r>
          </a:p>
          <a:p>
            <a:pPr marL="228600" indent="-228600" defTabSz="449263">
              <a:lnSpc>
                <a:spcPct val="160000"/>
              </a:lnSpc>
            </a:pPr>
            <a:r>
              <a:rPr lang="en-US" altLang="zh-CN" dirty="0" smtClean="0"/>
              <a:t>(3)</a:t>
            </a:r>
            <a:r>
              <a:rPr lang="zh-CN" altLang="en-US" dirty="0" smtClean="0"/>
              <a:t>居民个人在我国境外某个国家</a:t>
            </a:r>
            <a:r>
              <a:rPr lang="en-US" altLang="zh-CN" dirty="0" smtClean="0"/>
              <a:t>(</a:t>
            </a:r>
            <a:r>
              <a:rPr lang="zh-CN" altLang="en-US" dirty="0" smtClean="0"/>
              <a:t>地区</a:t>
            </a:r>
            <a:r>
              <a:rPr lang="en-US" altLang="zh-CN" dirty="0" smtClean="0"/>
              <a:t>)</a:t>
            </a:r>
            <a:r>
              <a:rPr lang="zh-CN" altLang="en-US" dirty="0" smtClean="0"/>
              <a:t>实际已经缴纳的个人所得税税额低于依照上述规定计算出的该国家</a:t>
            </a:r>
            <a:r>
              <a:rPr lang="en-US" altLang="zh-CN" dirty="0" smtClean="0"/>
              <a:t>(</a:t>
            </a:r>
            <a:r>
              <a:rPr lang="zh-CN" altLang="en-US" dirty="0" smtClean="0"/>
              <a:t>地区</a:t>
            </a:r>
            <a:r>
              <a:rPr lang="en-US" altLang="zh-CN" dirty="0" smtClean="0"/>
              <a:t>)</a:t>
            </a:r>
            <a:r>
              <a:rPr lang="zh-CN" altLang="en-US" dirty="0" smtClean="0"/>
              <a:t>所得的抵免限额的</a:t>
            </a:r>
            <a:r>
              <a:rPr lang="en-US" altLang="zh-CN" dirty="0" smtClean="0"/>
              <a:t>,</a:t>
            </a:r>
            <a:r>
              <a:rPr lang="zh-CN" altLang="en-US" dirty="0" smtClean="0"/>
              <a:t>应当在我国缴纳差额部分的税</a:t>
            </a:r>
            <a:r>
              <a:rPr lang="zh-CN" altLang="en-US" dirty="0" smtClean="0"/>
              <a:t>款；超</a:t>
            </a:r>
            <a:r>
              <a:rPr lang="zh-CN" altLang="en-US" dirty="0" smtClean="0"/>
              <a:t>过来源于该国家</a:t>
            </a:r>
            <a:r>
              <a:rPr lang="en-US" altLang="zh-CN" dirty="0" smtClean="0"/>
              <a:t>(</a:t>
            </a:r>
            <a:r>
              <a:rPr lang="zh-CN" altLang="en-US" dirty="0" smtClean="0"/>
              <a:t>地区</a:t>
            </a:r>
            <a:r>
              <a:rPr lang="en-US" altLang="zh-CN" dirty="0" smtClean="0"/>
              <a:t>)</a:t>
            </a:r>
            <a:r>
              <a:rPr lang="zh-CN" altLang="en-US" dirty="0" smtClean="0"/>
              <a:t>所得的抵免限额的</a:t>
            </a:r>
            <a:r>
              <a:rPr lang="en-US" altLang="zh-CN" dirty="0" smtClean="0"/>
              <a:t>,</a:t>
            </a:r>
            <a:r>
              <a:rPr lang="zh-CN" altLang="en-US" dirty="0" smtClean="0"/>
              <a:t>超</a:t>
            </a:r>
            <a:r>
              <a:rPr lang="zh-CN" altLang="en-US" dirty="0" smtClean="0"/>
              <a:t>过部分不得在本纳税年度的应纳税额中抵免</a:t>
            </a:r>
            <a:r>
              <a:rPr lang="en-US" altLang="zh-CN" dirty="0" smtClean="0"/>
              <a:t>,</a:t>
            </a:r>
            <a:r>
              <a:rPr lang="zh-CN" altLang="en-US" dirty="0" smtClean="0"/>
              <a:t>但可以从以后纳税年度来源于该国家</a:t>
            </a:r>
            <a:r>
              <a:rPr lang="en-US" altLang="zh-CN" dirty="0" smtClean="0"/>
              <a:t>(</a:t>
            </a:r>
            <a:r>
              <a:rPr lang="zh-CN" altLang="en-US" dirty="0" smtClean="0"/>
              <a:t>地区</a:t>
            </a:r>
            <a:r>
              <a:rPr lang="en-US" altLang="zh-CN" dirty="0" smtClean="0"/>
              <a:t>)</a:t>
            </a:r>
            <a:r>
              <a:rPr lang="zh-CN" altLang="en-US" dirty="0" smtClean="0"/>
              <a:t>所得的抵免限额的余额中补扣</a:t>
            </a:r>
            <a:r>
              <a:rPr lang="en-US" altLang="zh-CN" dirty="0" smtClean="0"/>
              <a:t>,</a:t>
            </a:r>
            <a:r>
              <a:rPr lang="zh-CN" altLang="en-US" dirty="0" smtClean="0"/>
              <a:t>补扣期限最长不得超过</a:t>
            </a:r>
            <a:r>
              <a:rPr lang="en-US" altLang="zh-CN" dirty="0" smtClean="0"/>
              <a:t>5</a:t>
            </a:r>
            <a:r>
              <a:rPr lang="zh-CN" altLang="en-US" dirty="0" smtClean="0"/>
              <a:t>年。</a:t>
            </a:r>
            <a:endParaRPr lang="zh-CN"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idx="4294967295"/>
          </p:nvPr>
        </p:nvSpPr>
        <p:spPr>
          <a:xfrm>
            <a:off x="1908175" y="333375"/>
            <a:ext cx="7077075" cy="647700"/>
          </a:xfrm>
        </p:spPr>
        <p:txBody>
          <a:bodyPr/>
          <a:lstStyle/>
          <a:p>
            <a:r>
              <a:rPr lang="zh-CN" altLang="zh-CN" smtClean="0">
                <a:latin typeface="华文细黑"/>
                <a:ea typeface="华文细黑"/>
                <a:cs typeface="华文细黑"/>
              </a:rPr>
              <a:t>第四节　</a:t>
            </a:r>
            <a:r>
              <a:rPr lang="zh-CN" altLang="en-US" smtClean="0">
                <a:latin typeface="华文细黑"/>
                <a:ea typeface="华文细黑"/>
                <a:cs typeface="华文细黑"/>
              </a:rPr>
              <a:t>个人所得税</a:t>
            </a:r>
            <a:r>
              <a:rPr lang="zh-CN" altLang="zh-CN" smtClean="0">
                <a:latin typeface="华文细黑"/>
                <a:ea typeface="华文细黑"/>
                <a:cs typeface="华文细黑"/>
              </a:rPr>
              <a:t>税收优惠</a:t>
            </a:r>
          </a:p>
        </p:txBody>
      </p:sp>
      <p:sp>
        <p:nvSpPr>
          <p:cNvPr id="46082" name="内容占位符 2"/>
          <p:cNvSpPr>
            <a:spLocks noGrp="1"/>
          </p:cNvSpPr>
          <p:nvPr>
            <p:ph idx="4294967295"/>
          </p:nvPr>
        </p:nvSpPr>
        <p:spPr>
          <a:xfrm>
            <a:off x="323850" y="981075"/>
            <a:ext cx="8280400" cy="5111750"/>
          </a:xfrm>
        </p:spPr>
        <p:txBody>
          <a:bodyPr/>
          <a:lstStyle/>
          <a:p>
            <a:pPr algn="l">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一、免</a:t>
            </a:r>
            <a:r>
              <a:rPr lang="zh-CN" altLang="en-US" sz="2400" b="1" dirty="0" smtClean="0">
                <a:solidFill>
                  <a:srgbClr val="000000"/>
                </a:solidFill>
                <a:latin typeface="黑体" pitchFamily="49" charset="-122"/>
                <a:ea typeface="黑体" pitchFamily="49" charset="-122"/>
              </a:rPr>
              <a:t>征个人所得税的优惠</a:t>
            </a:r>
          </a:p>
          <a:p>
            <a:pPr>
              <a:lnSpc>
                <a:spcPct val="110000"/>
              </a:lnSpc>
            </a:pPr>
            <a:r>
              <a:rPr lang="zh-CN" altLang="en-US" dirty="0" smtClean="0"/>
              <a:t>省</a:t>
            </a:r>
            <a:r>
              <a:rPr lang="zh-CN" altLang="en-US" dirty="0" smtClean="0"/>
              <a:t>级人民政府、国务院部委和中国人民解放军军以上单位</a:t>
            </a:r>
            <a:r>
              <a:rPr lang="en-US" altLang="zh-CN" dirty="0" smtClean="0"/>
              <a:t>,</a:t>
            </a:r>
            <a:r>
              <a:rPr lang="zh-CN" altLang="en-US" dirty="0" smtClean="0"/>
              <a:t>以及外国组织颁发（颁布）的科学、教育、技术、文化、卫生、体育、环境保护等方面的奖金（奖学金）。</a:t>
            </a:r>
          </a:p>
          <a:p>
            <a:pPr>
              <a:lnSpc>
                <a:spcPct val="110000"/>
              </a:lnSpc>
            </a:pPr>
            <a:r>
              <a:rPr lang="zh-CN" altLang="en-US" dirty="0" smtClean="0"/>
              <a:t>国</a:t>
            </a:r>
            <a:r>
              <a:rPr lang="zh-CN" altLang="en-US" dirty="0" smtClean="0"/>
              <a:t>债和国家发行的金融债券利息。</a:t>
            </a:r>
          </a:p>
          <a:p>
            <a:pPr>
              <a:lnSpc>
                <a:spcPct val="110000"/>
              </a:lnSpc>
            </a:pPr>
            <a:r>
              <a:rPr lang="zh-CN" altLang="en-US" dirty="0" smtClean="0"/>
              <a:t>按</a:t>
            </a:r>
            <a:r>
              <a:rPr lang="zh-CN" altLang="en-US" dirty="0" smtClean="0"/>
              <a:t>照国家统一规定发给的补贴、津贴。</a:t>
            </a:r>
          </a:p>
          <a:p>
            <a:pPr>
              <a:lnSpc>
                <a:spcPct val="110000"/>
              </a:lnSpc>
            </a:pPr>
            <a:r>
              <a:rPr lang="zh-CN" altLang="en-US" dirty="0" smtClean="0"/>
              <a:t>福</a:t>
            </a:r>
            <a:r>
              <a:rPr lang="zh-CN" altLang="en-US" dirty="0" smtClean="0"/>
              <a:t>利费、抚恤金、救济金。　　</a:t>
            </a:r>
          </a:p>
          <a:p>
            <a:pPr>
              <a:lnSpc>
                <a:spcPct val="110000"/>
              </a:lnSpc>
            </a:pPr>
            <a:r>
              <a:rPr lang="zh-CN" altLang="en-US" dirty="0" smtClean="0"/>
              <a:t>保</a:t>
            </a:r>
            <a:r>
              <a:rPr lang="zh-CN" altLang="en-US" dirty="0" smtClean="0"/>
              <a:t>险赔款。</a:t>
            </a:r>
          </a:p>
          <a:p>
            <a:pPr>
              <a:lnSpc>
                <a:spcPct val="110000"/>
              </a:lnSpc>
            </a:pPr>
            <a:r>
              <a:rPr lang="zh-CN" altLang="en-US" dirty="0" smtClean="0"/>
              <a:t>军</a:t>
            </a:r>
            <a:r>
              <a:rPr lang="zh-CN" altLang="en-US" dirty="0" smtClean="0"/>
              <a:t>人的转业费、复员费。</a:t>
            </a:r>
          </a:p>
          <a:p>
            <a:pPr>
              <a:lnSpc>
                <a:spcPct val="110000"/>
              </a:lnSpc>
            </a:pPr>
            <a:r>
              <a:rPr lang="zh-CN" altLang="en-US" dirty="0" smtClean="0"/>
              <a:t>按</a:t>
            </a:r>
            <a:r>
              <a:rPr lang="zh-CN" altLang="en-US" dirty="0" smtClean="0"/>
              <a:t>照国家统一规定发给干部、职工的安家费、退职费、退</a:t>
            </a:r>
            <a:r>
              <a:rPr lang="zh-CN" altLang="en-US" dirty="0" smtClean="0"/>
              <a:t>休及离</a:t>
            </a:r>
            <a:r>
              <a:rPr lang="zh-CN" altLang="en-US" dirty="0" smtClean="0"/>
              <a:t>休工资、离休生活补助费。</a:t>
            </a:r>
          </a:p>
          <a:p>
            <a:pPr>
              <a:lnSpc>
                <a:spcPct val="110000"/>
              </a:lnSpc>
            </a:pPr>
            <a:r>
              <a:rPr lang="zh-CN" altLang="en-US" dirty="0" smtClean="0"/>
              <a:t>依</a:t>
            </a:r>
            <a:r>
              <a:rPr lang="zh-CN" altLang="en-US" dirty="0" smtClean="0"/>
              <a:t>照我国有关法律规定应予免税的各国驻华使馆、领事馆的外交代表、领事官员和其他人员的所得。</a:t>
            </a:r>
          </a:p>
          <a:p>
            <a:pPr>
              <a:lnSpc>
                <a:spcPct val="110000"/>
              </a:lnSpc>
            </a:pPr>
            <a:r>
              <a:rPr lang="zh-CN" altLang="en-US" dirty="0" smtClean="0"/>
              <a:t>我</a:t>
            </a:r>
            <a:r>
              <a:rPr lang="zh-CN" altLang="en-US" dirty="0" smtClean="0"/>
              <a:t>国政府参加的国际公约以及签订的协议中规定免税的所得。</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标题 1"/>
          <p:cNvSpPr>
            <a:spLocks noGrp="1"/>
          </p:cNvSpPr>
          <p:nvPr>
            <p:ph type="title" idx="4294967295"/>
          </p:nvPr>
        </p:nvSpPr>
        <p:spPr>
          <a:xfrm>
            <a:off x="1908175" y="333375"/>
            <a:ext cx="7077075" cy="647700"/>
          </a:xfrm>
        </p:spPr>
        <p:txBody>
          <a:bodyPr/>
          <a:lstStyle/>
          <a:p>
            <a:r>
              <a:rPr lang="zh-CN" altLang="zh-CN" smtClean="0">
                <a:latin typeface="华文细黑"/>
                <a:ea typeface="华文细黑"/>
                <a:cs typeface="华文细黑"/>
              </a:rPr>
              <a:t>第四节　</a:t>
            </a:r>
            <a:r>
              <a:rPr lang="zh-CN" altLang="en-US" smtClean="0">
                <a:latin typeface="华文细黑"/>
                <a:ea typeface="华文细黑"/>
                <a:cs typeface="华文细黑"/>
              </a:rPr>
              <a:t>个人所得税</a:t>
            </a:r>
            <a:r>
              <a:rPr lang="zh-CN" altLang="zh-CN" smtClean="0">
                <a:latin typeface="华文细黑"/>
                <a:ea typeface="华文细黑"/>
                <a:cs typeface="华文细黑"/>
              </a:rPr>
              <a:t>税收优惠</a:t>
            </a:r>
          </a:p>
        </p:txBody>
      </p:sp>
      <p:sp>
        <p:nvSpPr>
          <p:cNvPr id="64515" name="内容占位符 2"/>
          <p:cNvSpPr>
            <a:spLocks noGrp="1"/>
          </p:cNvSpPr>
          <p:nvPr>
            <p:ph idx="4294967295"/>
          </p:nvPr>
        </p:nvSpPr>
        <p:spPr>
          <a:xfrm>
            <a:off x="323850" y="1125538"/>
            <a:ext cx="8351838" cy="4608512"/>
          </a:xfrm>
        </p:spPr>
        <p:txBody>
          <a:bodyPr/>
          <a:lstStyle/>
          <a:p>
            <a:pPr algn="l">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二、减</a:t>
            </a:r>
            <a:r>
              <a:rPr lang="zh-CN" altLang="en-US" sz="2400" b="1" dirty="0" smtClean="0">
                <a:solidFill>
                  <a:srgbClr val="000000"/>
                </a:solidFill>
                <a:latin typeface="黑体" pitchFamily="49" charset="-122"/>
                <a:ea typeface="黑体" pitchFamily="49" charset="-122"/>
              </a:rPr>
              <a:t>征个人所得税的优惠</a:t>
            </a:r>
          </a:p>
          <a:p>
            <a:r>
              <a:rPr lang="zh-CN" altLang="zh-CN" dirty="0" smtClean="0"/>
              <a:t>有下列情形之一的，可以减征个人所得税，具体幅度和期</a:t>
            </a:r>
            <a:r>
              <a:rPr lang="zh-CN" altLang="zh-CN" dirty="0" smtClean="0"/>
              <a:t>限由</a:t>
            </a:r>
            <a:r>
              <a:rPr lang="zh-CN" altLang="zh-CN" dirty="0" smtClean="0"/>
              <a:t>省、自治区、直辖市人民政府规定，并报同级人民代表大会常务委员会备案：</a:t>
            </a:r>
          </a:p>
          <a:p>
            <a:r>
              <a:rPr lang="zh-CN" altLang="en-US" dirty="0" smtClean="0"/>
              <a:t>（</a:t>
            </a:r>
            <a:r>
              <a:rPr lang="en-US" altLang="zh-CN" dirty="0" smtClean="0"/>
              <a:t>1</a:t>
            </a:r>
            <a:r>
              <a:rPr lang="zh-CN" altLang="en-US" dirty="0" smtClean="0"/>
              <a:t>）残</a:t>
            </a:r>
            <a:r>
              <a:rPr lang="zh-CN" altLang="en-US" dirty="0" smtClean="0"/>
              <a:t>疾、孤老人员和烈属的所</a:t>
            </a:r>
            <a:r>
              <a:rPr lang="zh-CN" altLang="en-US" dirty="0" smtClean="0"/>
              <a:t>得。</a:t>
            </a:r>
            <a:endParaRPr lang="zh-CN" altLang="en-US" dirty="0" smtClean="0"/>
          </a:p>
          <a:p>
            <a:r>
              <a:rPr lang="zh-CN" altLang="en-US" dirty="0" smtClean="0"/>
              <a:t>（</a:t>
            </a:r>
            <a:r>
              <a:rPr lang="en-US" altLang="zh-CN" dirty="0" smtClean="0"/>
              <a:t>2</a:t>
            </a:r>
            <a:r>
              <a:rPr lang="zh-CN" altLang="en-US" dirty="0" smtClean="0"/>
              <a:t>）因</a:t>
            </a:r>
            <a:r>
              <a:rPr lang="zh-CN" altLang="en-US" dirty="0" smtClean="0"/>
              <a:t>自然灾害造成重大损失</a:t>
            </a:r>
            <a:r>
              <a:rPr lang="zh-CN" altLang="en-US" dirty="0" smtClean="0"/>
              <a:t>的。</a:t>
            </a:r>
            <a:endParaRPr lang="zh-CN" altLang="en-US" dirty="0" smtClean="0"/>
          </a:p>
          <a:p>
            <a:r>
              <a:rPr lang="zh-CN" altLang="en-US" dirty="0" smtClean="0"/>
              <a:t>（</a:t>
            </a:r>
            <a:r>
              <a:rPr lang="en-US" altLang="zh-CN" dirty="0" smtClean="0"/>
              <a:t>3</a:t>
            </a:r>
            <a:r>
              <a:rPr lang="zh-CN" altLang="en-US" dirty="0" smtClean="0"/>
              <a:t>）国</a:t>
            </a:r>
            <a:r>
              <a:rPr lang="zh-CN" altLang="en-US" dirty="0" smtClean="0"/>
              <a:t>务院可以规定其他减税情形。</a:t>
            </a:r>
            <a:endParaRPr lang="zh-CN" altLang="zh-CN" dirty="0" smtClean="0"/>
          </a:p>
          <a:p>
            <a:endParaRPr lang="zh-CN" altLang="en-US"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a:xfrm>
            <a:off x="1619250" y="476250"/>
            <a:ext cx="7077075" cy="647700"/>
          </a:xfrm>
        </p:spPr>
        <p:txBody>
          <a:bodyPr/>
          <a:lstStyle/>
          <a:p>
            <a:r>
              <a:rPr lang="zh-CN" altLang="zh-CN" smtClean="0">
                <a:latin typeface="华文细黑"/>
                <a:ea typeface="华文细黑"/>
                <a:cs typeface="华文细黑"/>
              </a:rPr>
              <a:t>第五节　个人所得税的征收管理</a:t>
            </a:r>
          </a:p>
        </p:txBody>
      </p:sp>
      <p:sp>
        <p:nvSpPr>
          <p:cNvPr id="47106"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一、自行申报纳税</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纳税人</a:t>
            </a:r>
            <a:r>
              <a:rPr lang="zh-CN" altLang="en-US" sz="2200" dirty="0" smtClean="0">
                <a:solidFill>
                  <a:srgbClr val="000000"/>
                </a:solidFill>
                <a:latin typeface="楷体_GB2312"/>
                <a:ea typeface="楷体_GB2312"/>
                <a:cs typeface="楷体_GB2312"/>
              </a:rPr>
              <a:t>应当依法办理</a:t>
            </a:r>
            <a:r>
              <a:rPr lang="zh-CN" altLang="zh-CN" sz="2200" dirty="0" smtClean="0">
                <a:solidFill>
                  <a:srgbClr val="000000"/>
                </a:solidFill>
                <a:latin typeface="楷体_GB2312"/>
                <a:ea typeface="楷体_GB2312"/>
                <a:cs typeface="楷体_GB2312"/>
              </a:rPr>
              <a:t>纳税申报的</a:t>
            </a:r>
            <a:r>
              <a:rPr lang="zh-CN" altLang="en-US" sz="2200" dirty="0" smtClean="0">
                <a:solidFill>
                  <a:srgbClr val="000000"/>
                </a:solidFill>
                <a:latin typeface="楷体_GB2312"/>
                <a:ea typeface="楷体_GB2312"/>
                <a:cs typeface="楷体_GB2312"/>
              </a:rPr>
              <a:t>情形</a:t>
            </a:r>
            <a:endParaRPr lang="zh-CN" altLang="zh-CN" sz="2200" dirty="0" smtClean="0">
              <a:solidFill>
                <a:srgbClr val="000000"/>
              </a:solidFill>
              <a:latin typeface="楷体_GB2312"/>
              <a:ea typeface="楷体_GB2312"/>
              <a:cs typeface="楷体_GB2312"/>
            </a:endParaRPr>
          </a:p>
          <a:p>
            <a:pPr marL="228600" indent="-228600" defTabSz="449263"/>
            <a:r>
              <a:rPr lang="zh-CN" altLang="en-US" dirty="0" smtClean="0"/>
              <a:t>取</a:t>
            </a:r>
            <a:r>
              <a:rPr lang="zh-CN" altLang="en-US" dirty="0" smtClean="0"/>
              <a:t>得综合所得需要办理汇算清</a:t>
            </a:r>
            <a:r>
              <a:rPr lang="zh-CN" altLang="en-US" dirty="0" smtClean="0"/>
              <a:t>缴</a:t>
            </a:r>
            <a:r>
              <a:rPr lang="zh-CN" altLang="en-US" dirty="0" smtClean="0"/>
              <a:t>。</a:t>
            </a:r>
            <a:endParaRPr lang="en-US" altLang="zh-CN" dirty="0" smtClean="0"/>
          </a:p>
          <a:p>
            <a:pPr marL="228600" indent="-228600" defTabSz="449263"/>
            <a:r>
              <a:rPr lang="zh-CN" altLang="en-US" dirty="0" smtClean="0"/>
              <a:t>取</a:t>
            </a:r>
            <a:r>
              <a:rPr lang="zh-CN" altLang="en-US" dirty="0" smtClean="0"/>
              <a:t>得应税所</a:t>
            </a:r>
            <a:r>
              <a:rPr lang="zh-CN" altLang="en-US" dirty="0" smtClean="0"/>
              <a:t>得，没</a:t>
            </a:r>
            <a:r>
              <a:rPr lang="zh-CN" altLang="en-US" dirty="0" smtClean="0"/>
              <a:t>有扣缴义务</a:t>
            </a:r>
            <a:r>
              <a:rPr lang="zh-CN" altLang="en-US" dirty="0" smtClean="0"/>
              <a:t>人</a:t>
            </a:r>
            <a:r>
              <a:rPr lang="zh-CN" altLang="en-US" dirty="0" smtClean="0"/>
              <a:t>。</a:t>
            </a:r>
            <a:endParaRPr lang="en-US" altLang="zh-CN" dirty="0" smtClean="0"/>
          </a:p>
          <a:p>
            <a:pPr marL="228600" indent="-228600" defTabSz="449263"/>
            <a:r>
              <a:rPr lang="zh-CN" altLang="en-US" dirty="0" smtClean="0"/>
              <a:t>取</a:t>
            </a:r>
            <a:r>
              <a:rPr lang="zh-CN" altLang="en-US" dirty="0" smtClean="0"/>
              <a:t>得应税所得，扣缴义务人未扣缴税</a:t>
            </a:r>
            <a:r>
              <a:rPr lang="zh-CN" altLang="en-US" dirty="0" smtClean="0"/>
              <a:t>款</a:t>
            </a:r>
            <a:r>
              <a:rPr lang="zh-CN" altLang="en-US" dirty="0" smtClean="0"/>
              <a:t>。</a:t>
            </a:r>
            <a:endParaRPr lang="en-US" altLang="zh-CN" dirty="0" smtClean="0"/>
          </a:p>
          <a:p>
            <a:pPr marL="228600" indent="-228600" defTabSz="449263"/>
            <a:r>
              <a:rPr lang="zh-CN" altLang="en-US" dirty="0" smtClean="0"/>
              <a:t>取</a:t>
            </a:r>
            <a:r>
              <a:rPr lang="zh-CN" altLang="en-US" dirty="0" smtClean="0"/>
              <a:t>得境外所</a:t>
            </a:r>
            <a:r>
              <a:rPr lang="zh-CN" altLang="en-US" dirty="0" smtClean="0"/>
              <a:t>得</a:t>
            </a:r>
            <a:r>
              <a:rPr lang="zh-CN" altLang="en-US" dirty="0" smtClean="0"/>
              <a:t>。</a:t>
            </a:r>
            <a:endParaRPr lang="en-US" altLang="zh-CN" dirty="0" smtClean="0"/>
          </a:p>
          <a:p>
            <a:pPr marL="228600" indent="-228600" defTabSz="449263"/>
            <a:r>
              <a:rPr lang="zh-CN" altLang="en-US" dirty="0" smtClean="0"/>
              <a:t>因</a:t>
            </a:r>
            <a:r>
              <a:rPr lang="zh-CN" altLang="en-US" dirty="0" smtClean="0"/>
              <a:t>移居境</a:t>
            </a:r>
            <a:r>
              <a:rPr lang="zh-CN" altLang="en-US" dirty="0" smtClean="0"/>
              <a:t>外而注</a:t>
            </a:r>
            <a:r>
              <a:rPr lang="zh-CN" altLang="en-US" dirty="0" smtClean="0"/>
              <a:t>销中国户</a:t>
            </a:r>
            <a:r>
              <a:rPr lang="zh-CN" altLang="en-US" dirty="0" smtClean="0"/>
              <a:t>籍</a:t>
            </a:r>
            <a:r>
              <a:rPr lang="zh-CN" altLang="en-US" dirty="0" smtClean="0"/>
              <a:t>。</a:t>
            </a:r>
            <a:endParaRPr lang="en-US" altLang="zh-CN" dirty="0" smtClean="0"/>
          </a:p>
          <a:p>
            <a:pPr marL="228600" indent="-228600" defTabSz="449263"/>
            <a:r>
              <a:rPr lang="zh-CN" altLang="en-US" dirty="0" smtClean="0"/>
              <a:t>非</a:t>
            </a:r>
            <a:r>
              <a:rPr lang="zh-CN" altLang="en-US" dirty="0" smtClean="0"/>
              <a:t>居民个人在中国境内从两处以上取得工资、薪金所得。</a:t>
            </a:r>
          </a:p>
          <a:p>
            <a:pPr marL="228600" indent="-228600" defTabSz="449263"/>
            <a:r>
              <a:rPr lang="zh-CN" altLang="en-US" dirty="0" smtClean="0"/>
              <a:t>国</a:t>
            </a:r>
            <a:r>
              <a:rPr lang="zh-CN" altLang="en-US" dirty="0" smtClean="0"/>
              <a:t>务院规定的其他情形。 </a:t>
            </a:r>
            <a:endParaRPr lang="zh-CN" altLang="zh-CN" dirty="0" smtClean="0">
              <a:ea typeface="楷体_GB2312"/>
              <a:cs typeface="楷体_GB2312"/>
            </a:endParaRPr>
          </a:p>
          <a:p>
            <a:pPr marL="228600" indent="-228600" defTabSz="449263"/>
            <a:endParaRPr lang="zh-CN" alt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1908175" y="333375"/>
            <a:ext cx="6624638" cy="647700"/>
          </a:xfrm>
        </p:spPr>
        <p:txBody>
          <a:bodyPr/>
          <a:lstStyle/>
          <a:p>
            <a:r>
              <a:rPr lang="zh-CN" altLang="zh-CN" smtClean="0">
                <a:latin typeface="华文细黑"/>
                <a:ea typeface="华文细黑"/>
                <a:cs typeface="华文细黑"/>
              </a:rPr>
              <a:t>第一节　个人所得税概述</a:t>
            </a:r>
          </a:p>
        </p:txBody>
      </p:sp>
      <p:sp>
        <p:nvSpPr>
          <p:cNvPr id="22530" name="内容占位符 2"/>
          <p:cNvSpPr>
            <a:spLocks noGrp="1"/>
          </p:cNvSpPr>
          <p:nvPr>
            <p:ph idx="1"/>
          </p:nvPr>
        </p:nvSpPr>
        <p:spPr>
          <a:xfrm>
            <a:off x="395288" y="1196975"/>
            <a:ext cx="8353425" cy="5184775"/>
          </a:xfrm>
        </p:spPr>
        <p:txBody>
          <a:bodyPr/>
          <a:lstStyle/>
          <a:p>
            <a:pPr marL="228600" indent="-228600" defTabSz="449263">
              <a:buFont typeface="Arial" charset="0"/>
              <a:buNone/>
            </a:pPr>
            <a:r>
              <a:rPr lang="zh-CN" altLang="zh-CN" sz="2400" b="1" dirty="0" smtClean="0">
                <a:solidFill>
                  <a:srgbClr val="000000"/>
                </a:solidFill>
                <a:latin typeface="黑体" pitchFamily="49" charset="-122"/>
                <a:ea typeface="黑体" pitchFamily="49" charset="-122"/>
              </a:rPr>
              <a:t>一、</a:t>
            </a:r>
            <a:r>
              <a:rPr lang="zh-CN" altLang="en-US" sz="2400" b="1" dirty="0" smtClean="0">
                <a:solidFill>
                  <a:srgbClr val="000000"/>
                </a:solidFill>
                <a:latin typeface="黑体" pitchFamily="49" charset="-122"/>
                <a:ea typeface="黑体" pitchFamily="49" charset="-122"/>
              </a:rPr>
              <a:t>个人所得税的税制模式</a:t>
            </a:r>
          </a:p>
          <a:p>
            <a:pPr marL="228600" indent="-228600" defTabSz="449263">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rPr>
              <a:t>分类征收制</a:t>
            </a:r>
          </a:p>
          <a:p>
            <a:pPr marL="228600" indent="-228600" defTabSz="449263">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rPr>
              <a:t>综合征收制</a:t>
            </a:r>
          </a:p>
          <a:p>
            <a:pPr marL="228600" indent="-228600" defTabSz="449263">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rPr>
              <a:t>混合征收制</a:t>
            </a:r>
            <a:endParaRPr lang="zh-CN" altLang="en-US" sz="2200" dirty="0" smtClean="0">
              <a:solidFill>
                <a:srgbClr val="000000"/>
              </a:solidFill>
              <a:latin typeface="楷体_GB2312"/>
              <a:ea typeface="黑体"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idx="4294967295"/>
          </p:nvPr>
        </p:nvSpPr>
        <p:spPr>
          <a:xfrm>
            <a:off x="1908175" y="404813"/>
            <a:ext cx="6861175" cy="647700"/>
          </a:xfrm>
        </p:spPr>
        <p:txBody>
          <a:bodyPr/>
          <a:lstStyle/>
          <a:p>
            <a:r>
              <a:rPr lang="zh-CN" altLang="zh-CN" smtClean="0">
                <a:latin typeface="华文细黑"/>
                <a:ea typeface="华文细黑"/>
                <a:cs typeface="华文细黑"/>
              </a:rPr>
              <a:t>第五节　个人所得税的征收管理</a:t>
            </a:r>
          </a:p>
        </p:txBody>
      </p:sp>
      <p:sp>
        <p:nvSpPr>
          <p:cNvPr id="48130" name="内容占位符 2"/>
          <p:cNvSpPr>
            <a:spLocks noGrp="1"/>
          </p:cNvSpPr>
          <p:nvPr>
            <p:ph idx="4294967295"/>
          </p:nvPr>
        </p:nvSpPr>
        <p:spPr>
          <a:xfrm>
            <a:off x="395288" y="1196975"/>
            <a:ext cx="8208962" cy="5184775"/>
          </a:xfrm>
        </p:spPr>
        <p:txBody>
          <a:bodyPr/>
          <a:lstStyle/>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取得综合所得需要办理汇算清缴的</a:t>
            </a:r>
            <a:r>
              <a:rPr lang="zh-CN" altLang="zh-CN" sz="2200" dirty="0" smtClean="0">
                <a:solidFill>
                  <a:srgbClr val="000000"/>
                </a:solidFill>
                <a:latin typeface="楷体_GB2312"/>
                <a:ea typeface="楷体_GB2312"/>
                <a:cs typeface="楷体_GB2312"/>
              </a:rPr>
              <a:t>纳税申报</a:t>
            </a:r>
            <a:endParaRPr lang="zh-CN" altLang="en-US" sz="2200" dirty="0" smtClean="0">
              <a:solidFill>
                <a:srgbClr val="000000"/>
              </a:solidFill>
              <a:latin typeface="楷体_GB2312"/>
              <a:ea typeface="楷体_GB2312"/>
              <a:cs typeface="楷体_GB2312"/>
            </a:endParaRPr>
          </a:p>
          <a:p>
            <a:pPr marL="228600" indent="-228600" defTabSz="449263"/>
            <a:r>
              <a:rPr lang="zh-CN" altLang="zh-CN" dirty="0" smtClean="0"/>
              <a:t>取得综合所得且符合下列情形之一的纳税人，应当依法办理汇算清缴：</a:t>
            </a:r>
            <a:endParaRPr lang="zh-CN" altLang="en-US" dirty="0" smtClean="0"/>
          </a:p>
          <a:p>
            <a:pPr marL="228600" indent="-228600" defTabSz="449263"/>
            <a:r>
              <a:rPr lang="en-US" altLang="zh-CN" dirty="0" smtClean="0"/>
              <a:t>(1)</a:t>
            </a:r>
            <a:r>
              <a:rPr lang="zh-CN" altLang="en-US" dirty="0" smtClean="0"/>
              <a:t>从两处以上取得综合所得，且综合所得年收入额减除专项扣除的余额超过</a:t>
            </a:r>
            <a:r>
              <a:rPr lang="en-US" altLang="zh-CN" dirty="0" smtClean="0"/>
              <a:t>60 000</a:t>
            </a:r>
            <a:r>
              <a:rPr lang="zh-CN" altLang="en-US" dirty="0" smtClean="0"/>
              <a:t>元</a:t>
            </a:r>
            <a:r>
              <a:rPr lang="zh-CN" altLang="en-US" dirty="0" smtClean="0"/>
              <a:t>。</a:t>
            </a:r>
            <a:endParaRPr lang="en-US" altLang="zh-CN" dirty="0" smtClean="0"/>
          </a:p>
          <a:p>
            <a:pPr marL="228600" indent="-228600" defTabSz="449263"/>
            <a:r>
              <a:rPr lang="en-US" altLang="zh-CN" dirty="0" smtClean="0"/>
              <a:t>(2)</a:t>
            </a:r>
            <a:r>
              <a:rPr lang="zh-CN" altLang="en-US" dirty="0" smtClean="0"/>
              <a:t>取得劳务报酬所得、稿酬所得、特许权使用费所得中一项或者多项所得，且综合所得年收入额减除专项扣除的余额超过</a:t>
            </a:r>
            <a:r>
              <a:rPr lang="en-US" altLang="zh-CN" dirty="0" smtClean="0"/>
              <a:t>60 000</a:t>
            </a:r>
            <a:r>
              <a:rPr lang="zh-CN" altLang="en-US" dirty="0" smtClean="0"/>
              <a:t>元</a:t>
            </a:r>
            <a:r>
              <a:rPr lang="zh-CN" altLang="en-US" dirty="0" smtClean="0"/>
              <a:t>。</a:t>
            </a:r>
            <a:endParaRPr lang="en-US" altLang="zh-CN" dirty="0" smtClean="0"/>
          </a:p>
          <a:p>
            <a:pPr marL="228600" indent="-228600" defTabSz="449263"/>
            <a:r>
              <a:rPr lang="en-US" altLang="zh-CN" dirty="0" smtClean="0"/>
              <a:t>(3)</a:t>
            </a:r>
            <a:r>
              <a:rPr lang="zh-CN" altLang="en-US" dirty="0" smtClean="0"/>
              <a:t>纳税年度内预缴税额低于应纳税</a:t>
            </a:r>
            <a:r>
              <a:rPr lang="zh-CN" altLang="en-US" dirty="0" smtClean="0"/>
              <a:t>额</a:t>
            </a:r>
            <a:r>
              <a:rPr lang="zh-CN" altLang="en-US" dirty="0" smtClean="0"/>
              <a:t>。</a:t>
            </a:r>
            <a:endParaRPr lang="en-US" altLang="zh-CN" dirty="0" smtClean="0"/>
          </a:p>
          <a:p>
            <a:pPr marL="228600" indent="-228600" defTabSz="449263"/>
            <a:r>
              <a:rPr lang="en-US" altLang="zh-CN" dirty="0" smtClean="0"/>
              <a:t>(4)</a:t>
            </a:r>
            <a:r>
              <a:rPr lang="zh-CN" altLang="en-US" dirty="0" smtClean="0"/>
              <a:t>纳税人申请退税。 </a:t>
            </a:r>
            <a:endParaRPr lang="zh-CN" altLang="zh-CN" dirty="0" smtClean="0">
              <a:ea typeface="楷体_GB2312"/>
              <a:cs typeface="楷体_GB2312"/>
            </a:endParaRPr>
          </a:p>
          <a:p>
            <a:pPr marL="228600" indent="-228600" defTabSz="449263"/>
            <a:endParaRPr lang="zh-CN" altLang="en-US"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title" idx="4294967295"/>
          </p:nvPr>
        </p:nvSpPr>
        <p:spPr>
          <a:xfrm>
            <a:off x="1835150" y="476250"/>
            <a:ext cx="7077075" cy="647700"/>
          </a:xfrm>
        </p:spPr>
        <p:txBody>
          <a:bodyPr/>
          <a:lstStyle/>
          <a:p>
            <a:r>
              <a:rPr lang="zh-CN" altLang="zh-CN" smtClean="0">
                <a:latin typeface="华文细黑"/>
                <a:ea typeface="华文细黑"/>
                <a:cs typeface="华文细黑"/>
              </a:rPr>
              <a:t>第五节　个人所得税的征收管理</a:t>
            </a:r>
          </a:p>
        </p:txBody>
      </p:sp>
      <p:sp>
        <p:nvSpPr>
          <p:cNvPr id="49154" name="内容占位符 2"/>
          <p:cNvSpPr>
            <a:spLocks noGrp="1"/>
          </p:cNvSpPr>
          <p:nvPr>
            <p:ph idx="4294967295"/>
          </p:nvPr>
        </p:nvSpPr>
        <p:spPr>
          <a:xfrm>
            <a:off x="323850" y="1196975"/>
            <a:ext cx="8280400" cy="5184775"/>
          </a:xfrm>
        </p:spPr>
        <p:txBody>
          <a:bodyPr/>
          <a:lstStyle/>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取得经营所得的</a:t>
            </a:r>
            <a:r>
              <a:rPr lang="zh-CN" altLang="zh-CN" sz="2200" dirty="0" smtClean="0">
                <a:solidFill>
                  <a:srgbClr val="000000"/>
                </a:solidFill>
                <a:latin typeface="楷体_GB2312"/>
                <a:ea typeface="楷体_GB2312"/>
                <a:cs typeface="楷体_GB2312"/>
              </a:rPr>
              <a:t>纳税申报</a:t>
            </a:r>
          </a:p>
          <a:p>
            <a:pPr marL="228600" indent="-228600" defTabSz="449263"/>
            <a:r>
              <a:rPr lang="zh-CN" altLang="en-US" dirty="0" smtClean="0"/>
              <a:t>个体工商业主、个人独资企业投资者、合伙企业个人合伙人、承包承租经营者个人以及其他从事生产、经营活动的个人取得经营所得，包括以下情形：</a:t>
            </a:r>
          </a:p>
          <a:p>
            <a:pPr marL="228600" indent="-228600" defTabSz="449263"/>
            <a:r>
              <a:rPr lang="en-US" altLang="zh-CN" dirty="0" smtClean="0"/>
              <a:t>(1)</a:t>
            </a:r>
            <a:r>
              <a:rPr lang="zh-CN" altLang="en-US" dirty="0" smtClean="0"/>
              <a:t>个体工商户从事生产、经营活动取得的所得，个人独资企业投资人、合伙企业的个人合伙人来源于境内注册的个人独资企业、合伙企业生产、经营的所</a:t>
            </a:r>
            <a:r>
              <a:rPr lang="zh-CN" altLang="en-US" dirty="0" smtClean="0"/>
              <a:t>得</a:t>
            </a:r>
            <a:r>
              <a:rPr lang="zh-CN" altLang="en-US" dirty="0" smtClean="0"/>
              <a:t>。</a:t>
            </a:r>
            <a:endParaRPr lang="en-US" altLang="zh-CN" dirty="0" smtClean="0"/>
          </a:p>
          <a:p>
            <a:pPr marL="228600" indent="-228600" defTabSz="449263"/>
            <a:r>
              <a:rPr lang="en-US" altLang="zh-CN" dirty="0" smtClean="0"/>
              <a:t>(2)</a:t>
            </a:r>
            <a:r>
              <a:rPr lang="zh-CN" altLang="en-US" dirty="0" smtClean="0"/>
              <a:t>个人依法从事办学、医疗、咨询以及其他有偿服务活动取得的所</a:t>
            </a:r>
            <a:r>
              <a:rPr lang="zh-CN" altLang="en-US" dirty="0" smtClean="0"/>
              <a:t>得</a:t>
            </a:r>
            <a:r>
              <a:rPr lang="zh-CN" altLang="en-US" dirty="0" smtClean="0"/>
              <a:t>。</a:t>
            </a:r>
            <a:endParaRPr lang="en-US" altLang="zh-CN" dirty="0" smtClean="0"/>
          </a:p>
          <a:p>
            <a:pPr marL="228600" indent="-228600" defTabSz="449263"/>
            <a:r>
              <a:rPr lang="en-US" altLang="zh-CN" dirty="0" smtClean="0"/>
              <a:t>(3)</a:t>
            </a:r>
            <a:r>
              <a:rPr lang="zh-CN" altLang="en-US" dirty="0" smtClean="0"/>
              <a:t>个人对</a:t>
            </a:r>
            <a:r>
              <a:rPr lang="zh-CN" altLang="en-US" dirty="0" smtClean="0"/>
              <a:t>企事</a:t>
            </a:r>
            <a:r>
              <a:rPr lang="zh-CN" altLang="en-US" dirty="0" smtClean="0"/>
              <a:t>业单位承包经营、承租经营以及转包、转租取得的所</a:t>
            </a:r>
            <a:r>
              <a:rPr lang="zh-CN" altLang="en-US" dirty="0" smtClean="0"/>
              <a:t>得</a:t>
            </a:r>
            <a:r>
              <a:rPr lang="zh-CN" altLang="en-US" dirty="0" smtClean="0"/>
              <a:t>。</a:t>
            </a:r>
            <a:endParaRPr lang="en-US" altLang="zh-CN" dirty="0" smtClean="0"/>
          </a:p>
          <a:p>
            <a:pPr marL="228600" indent="-228600" defTabSz="449263"/>
            <a:r>
              <a:rPr lang="en-US" altLang="zh-CN" dirty="0" smtClean="0"/>
              <a:t>(4)</a:t>
            </a:r>
            <a:r>
              <a:rPr lang="zh-CN" altLang="en-US" dirty="0" smtClean="0"/>
              <a:t>个人从事其他生产、经营活动取得的所得。</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idx="4294967295"/>
          </p:nvPr>
        </p:nvSpPr>
        <p:spPr>
          <a:xfrm>
            <a:off x="1763713" y="404813"/>
            <a:ext cx="7077075" cy="647700"/>
          </a:xfrm>
        </p:spPr>
        <p:txBody>
          <a:bodyPr/>
          <a:lstStyle/>
          <a:p>
            <a:r>
              <a:rPr lang="zh-CN" altLang="zh-CN" smtClean="0">
                <a:latin typeface="华文细黑"/>
                <a:ea typeface="华文细黑"/>
                <a:cs typeface="华文细黑"/>
              </a:rPr>
              <a:t>第五节　个人所得税的征收管理</a:t>
            </a:r>
          </a:p>
        </p:txBody>
      </p:sp>
      <p:sp>
        <p:nvSpPr>
          <p:cNvPr id="50178" name="内容占位符 2"/>
          <p:cNvSpPr>
            <a:spLocks noGrp="1"/>
          </p:cNvSpPr>
          <p:nvPr>
            <p:ph idx="4294967295"/>
          </p:nvPr>
        </p:nvSpPr>
        <p:spPr>
          <a:xfrm>
            <a:off x="684213" y="1196975"/>
            <a:ext cx="7991475" cy="5184775"/>
          </a:xfrm>
        </p:spPr>
        <p:txBody>
          <a:bodyPr/>
          <a:lstStyle/>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取得应税所得，扣缴义务人未扣缴税款的</a:t>
            </a:r>
            <a:r>
              <a:rPr lang="zh-CN" altLang="zh-CN" sz="2200" dirty="0" smtClean="0">
                <a:solidFill>
                  <a:srgbClr val="000000"/>
                </a:solidFill>
                <a:latin typeface="楷体_GB2312"/>
                <a:ea typeface="楷体_GB2312"/>
                <a:cs typeface="楷体_GB2312"/>
              </a:rPr>
              <a:t>纳税申报</a:t>
            </a:r>
            <a:endParaRPr lang="zh-CN" altLang="en-US" sz="2200" dirty="0" smtClean="0">
              <a:solidFill>
                <a:srgbClr val="000000"/>
              </a:solidFill>
              <a:latin typeface="楷体_GB2312"/>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取得境外所得的</a:t>
            </a:r>
            <a:r>
              <a:rPr lang="zh-CN" altLang="zh-CN" sz="2200" dirty="0" smtClean="0">
                <a:solidFill>
                  <a:srgbClr val="000000"/>
                </a:solidFill>
                <a:latin typeface="楷体_GB2312"/>
                <a:ea typeface="楷体_GB2312"/>
                <a:cs typeface="楷体_GB2312"/>
              </a:rPr>
              <a:t>纳税申报</a:t>
            </a:r>
            <a:endParaRPr lang="zh-CN" altLang="en-US" dirty="0" smtClean="0">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六</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因移居境</a:t>
            </a:r>
            <a:r>
              <a:rPr lang="zh-CN" altLang="en-US" sz="2200" dirty="0" smtClean="0">
                <a:solidFill>
                  <a:srgbClr val="000000"/>
                </a:solidFill>
                <a:latin typeface="楷体_GB2312"/>
                <a:ea typeface="楷体_GB2312"/>
                <a:cs typeface="楷体_GB2312"/>
              </a:rPr>
              <a:t>外而注</a:t>
            </a:r>
            <a:r>
              <a:rPr lang="zh-CN" altLang="en-US" sz="2200" dirty="0" smtClean="0">
                <a:solidFill>
                  <a:srgbClr val="000000"/>
                </a:solidFill>
                <a:latin typeface="楷体_GB2312"/>
                <a:ea typeface="楷体_GB2312"/>
                <a:cs typeface="楷体_GB2312"/>
              </a:rPr>
              <a:t>销我国户籍的</a:t>
            </a:r>
            <a:r>
              <a:rPr lang="zh-CN" altLang="zh-CN" sz="2200" dirty="0" smtClean="0">
                <a:solidFill>
                  <a:srgbClr val="000000"/>
                </a:solidFill>
                <a:latin typeface="楷体_GB2312"/>
                <a:ea typeface="楷体_GB2312"/>
                <a:cs typeface="楷体_GB2312"/>
              </a:rPr>
              <a:t>纳税申报</a:t>
            </a:r>
            <a:endParaRPr lang="zh-CN" altLang="en-US" sz="2200" dirty="0" smtClean="0">
              <a:solidFill>
                <a:srgbClr val="000000"/>
              </a:solidFill>
              <a:latin typeface="楷体_GB2312"/>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七</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非居民个人在我国境内从两处以上取得工资、薪金所得的</a:t>
            </a:r>
            <a:r>
              <a:rPr lang="zh-CN" altLang="zh-CN" sz="2200" dirty="0" smtClean="0">
                <a:solidFill>
                  <a:srgbClr val="000000"/>
                </a:solidFill>
                <a:latin typeface="楷体_GB2312"/>
                <a:ea typeface="楷体_GB2312"/>
                <a:cs typeface="楷体_GB2312"/>
              </a:rPr>
              <a:t>纳税申报</a:t>
            </a:r>
            <a:endParaRPr lang="zh-CN" altLang="en-US" sz="2200" dirty="0" smtClean="0">
              <a:solidFill>
                <a:srgbClr val="000000"/>
              </a:solidFill>
              <a:latin typeface="楷体_GB2312"/>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八</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 纳税申报方式</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九</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其他有关问题</a:t>
            </a:r>
            <a:endParaRPr lang="zh-CN" altLang="zh-CN" sz="2200" dirty="0" smtClean="0">
              <a:solidFill>
                <a:srgbClr val="000000"/>
              </a:solidFill>
              <a:latin typeface="楷体_GB2312"/>
              <a:ea typeface="楷体_GB2312"/>
              <a:cs typeface="楷体_GB2312"/>
            </a:endParaRPr>
          </a:p>
          <a:p>
            <a:pPr marL="228600" indent="-228600" defTabSz="449263"/>
            <a:endParaRPr lang="zh-CN" altLang="en-US"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p:cNvSpPr>
          <p:nvPr>
            <p:ph type="title"/>
          </p:nvPr>
        </p:nvSpPr>
        <p:spPr>
          <a:xfrm>
            <a:off x="2066925" y="404813"/>
            <a:ext cx="6465888" cy="503237"/>
          </a:xfrm>
        </p:spPr>
        <p:txBody>
          <a:bodyPr/>
          <a:lstStyle/>
          <a:p>
            <a:r>
              <a:rPr lang="zh-CN" altLang="zh-CN" smtClean="0">
                <a:latin typeface="华文细黑"/>
                <a:ea typeface="华文细黑"/>
                <a:cs typeface="华文细黑"/>
              </a:rPr>
              <a:t>第五节　个人所得税的征收管理</a:t>
            </a:r>
          </a:p>
        </p:txBody>
      </p:sp>
      <p:sp>
        <p:nvSpPr>
          <p:cNvPr id="51202" name="内容占位符 2"/>
          <p:cNvSpPr>
            <a:spLocks noGrp="1"/>
          </p:cNvSpPr>
          <p:nvPr>
            <p:ph idx="1"/>
          </p:nvPr>
        </p:nvSpPr>
        <p:spPr>
          <a:xfrm>
            <a:off x="684213" y="1052513"/>
            <a:ext cx="8137525" cy="5184775"/>
          </a:xfrm>
        </p:spPr>
        <p:txBody>
          <a:bodyPr/>
          <a:lstStyle/>
          <a:p>
            <a:pPr marL="228600" indent="-228600" algn="l" defTabSz="449263">
              <a:lnSpc>
                <a:spcPct val="13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a:t>
            </a:r>
            <a:r>
              <a:rPr lang="zh-CN" altLang="en-US" sz="2400" b="1" dirty="0" smtClean="0">
                <a:solidFill>
                  <a:srgbClr val="000000"/>
                </a:solidFill>
                <a:latin typeface="黑体" pitchFamily="49" charset="-122"/>
                <a:ea typeface="黑体" pitchFamily="49" charset="-122"/>
              </a:rPr>
              <a:t>全员全额扣缴申报纳税</a:t>
            </a:r>
            <a:endParaRPr lang="zh-CN" altLang="zh-CN" sz="2400" b="1" dirty="0" smtClean="0">
              <a:solidFill>
                <a:srgbClr val="000000"/>
              </a:solidFill>
              <a:latin typeface="黑体" pitchFamily="49" charset="-122"/>
              <a:ea typeface="黑体" pitchFamily="49" charset="-122"/>
            </a:endParaRPr>
          </a:p>
          <a:p>
            <a:pPr marL="228600" indent="-228600" algn="l" defTabSz="449263">
              <a:lnSpc>
                <a:spcPct val="13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扣缴义务人和代扣代缴</a:t>
            </a:r>
            <a:r>
              <a:rPr lang="zh-CN" altLang="en-US" sz="2200" dirty="0" smtClean="0">
                <a:solidFill>
                  <a:srgbClr val="000000"/>
                </a:solidFill>
                <a:latin typeface="楷体_GB2312"/>
                <a:ea typeface="楷体_GB2312"/>
                <a:cs typeface="楷体_GB2312"/>
              </a:rPr>
              <a:t>税款</a:t>
            </a:r>
            <a:r>
              <a:rPr lang="zh-CN" altLang="zh-CN" sz="2200" dirty="0" smtClean="0">
                <a:solidFill>
                  <a:srgbClr val="000000"/>
                </a:solidFill>
                <a:latin typeface="楷体_GB2312"/>
                <a:ea typeface="楷体_GB2312"/>
                <a:cs typeface="楷体_GB2312"/>
              </a:rPr>
              <a:t>的范围</a:t>
            </a:r>
          </a:p>
          <a:p>
            <a:pPr marL="228600" indent="-228600" defTabSz="449263">
              <a:lnSpc>
                <a:spcPct val="130000"/>
              </a:lnSpc>
            </a:pPr>
            <a:r>
              <a:rPr lang="zh-CN" altLang="en-US" dirty="0" smtClean="0"/>
              <a:t>实行个人所得税全员全额扣缴申报的应税所得包括：</a:t>
            </a:r>
          </a:p>
          <a:p>
            <a:pPr marL="228600" indent="-228600" defTabSz="449263">
              <a:lnSpc>
                <a:spcPct val="130000"/>
              </a:lnSpc>
            </a:pPr>
            <a:r>
              <a:rPr lang="en-US" altLang="zh-CN" dirty="0" smtClean="0"/>
              <a:t>(1)</a:t>
            </a:r>
            <a:r>
              <a:rPr lang="zh-CN" altLang="en-US" dirty="0" smtClean="0"/>
              <a:t>工资、薪金所</a:t>
            </a:r>
            <a:r>
              <a:rPr lang="zh-CN" altLang="en-US" dirty="0" smtClean="0"/>
              <a:t>得</a:t>
            </a:r>
            <a:r>
              <a:rPr lang="zh-CN" altLang="en-US" dirty="0" smtClean="0"/>
              <a:t>。</a:t>
            </a:r>
            <a:endParaRPr lang="en-US" altLang="zh-CN" dirty="0" smtClean="0"/>
          </a:p>
          <a:p>
            <a:pPr marL="228600" indent="-228600" defTabSz="449263">
              <a:lnSpc>
                <a:spcPct val="130000"/>
              </a:lnSpc>
            </a:pPr>
            <a:r>
              <a:rPr lang="en-US" altLang="zh-CN" dirty="0" smtClean="0"/>
              <a:t>(2)</a:t>
            </a:r>
            <a:r>
              <a:rPr lang="zh-CN" altLang="en-US" dirty="0" smtClean="0"/>
              <a:t>劳务报酬所</a:t>
            </a:r>
            <a:r>
              <a:rPr lang="zh-CN" altLang="en-US" dirty="0" smtClean="0"/>
              <a:t>得</a:t>
            </a:r>
            <a:r>
              <a:rPr lang="zh-CN" altLang="en-US" dirty="0" smtClean="0"/>
              <a:t>。</a:t>
            </a:r>
            <a:endParaRPr lang="en-US" altLang="zh-CN" dirty="0" smtClean="0"/>
          </a:p>
          <a:p>
            <a:pPr marL="228600" indent="-228600" defTabSz="449263">
              <a:lnSpc>
                <a:spcPct val="130000"/>
              </a:lnSpc>
            </a:pPr>
            <a:r>
              <a:rPr lang="en-US" altLang="zh-CN" dirty="0" smtClean="0"/>
              <a:t>(3)</a:t>
            </a:r>
            <a:r>
              <a:rPr lang="zh-CN" altLang="en-US" dirty="0" smtClean="0"/>
              <a:t>稿酬所</a:t>
            </a:r>
            <a:r>
              <a:rPr lang="zh-CN" altLang="en-US" dirty="0" smtClean="0"/>
              <a:t>得</a:t>
            </a:r>
            <a:r>
              <a:rPr lang="zh-CN" altLang="en-US" dirty="0" smtClean="0"/>
              <a:t>。</a:t>
            </a:r>
            <a:endParaRPr lang="en-US" altLang="zh-CN" dirty="0" smtClean="0"/>
          </a:p>
          <a:p>
            <a:pPr marL="228600" indent="-228600" defTabSz="449263">
              <a:lnSpc>
                <a:spcPct val="130000"/>
              </a:lnSpc>
            </a:pPr>
            <a:r>
              <a:rPr lang="en-US" altLang="zh-CN" dirty="0" smtClean="0"/>
              <a:t>(4)</a:t>
            </a:r>
            <a:r>
              <a:rPr lang="zh-CN" altLang="en-US" dirty="0" smtClean="0"/>
              <a:t>特许权使用费所</a:t>
            </a:r>
            <a:r>
              <a:rPr lang="zh-CN" altLang="en-US" dirty="0" smtClean="0"/>
              <a:t>得</a:t>
            </a:r>
            <a:r>
              <a:rPr lang="zh-CN" altLang="en-US" dirty="0" smtClean="0"/>
              <a:t>。</a:t>
            </a:r>
            <a:endParaRPr lang="en-US" altLang="zh-CN" dirty="0" smtClean="0"/>
          </a:p>
          <a:p>
            <a:pPr marL="228600" indent="-228600" defTabSz="449263">
              <a:lnSpc>
                <a:spcPct val="130000"/>
              </a:lnSpc>
            </a:pPr>
            <a:r>
              <a:rPr lang="en-US" altLang="zh-CN" dirty="0" smtClean="0"/>
              <a:t>(5)</a:t>
            </a:r>
            <a:r>
              <a:rPr lang="zh-CN" altLang="en-US" dirty="0" smtClean="0"/>
              <a:t>利息、股息、红利所</a:t>
            </a:r>
            <a:r>
              <a:rPr lang="zh-CN" altLang="en-US" dirty="0" smtClean="0"/>
              <a:t>得</a:t>
            </a:r>
            <a:r>
              <a:rPr lang="zh-CN" altLang="en-US" dirty="0" smtClean="0"/>
              <a:t>。</a:t>
            </a:r>
            <a:endParaRPr lang="en-US" altLang="zh-CN" dirty="0" smtClean="0"/>
          </a:p>
          <a:p>
            <a:pPr marL="228600" indent="-228600" defTabSz="449263">
              <a:lnSpc>
                <a:spcPct val="130000"/>
              </a:lnSpc>
            </a:pPr>
            <a:r>
              <a:rPr lang="en-US" altLang="zh-CN" dirty="0" smtClean="0"/>
              <a:t>(6)</a:t>
            </a:r>
            <a:r>
              <a:rPr lang="zh-CN" altLang="en-US" dirty="0" smtClean="0"/>
              <a:t>财产租赁所</a:t>
            </a:r>
            <a:r>
              <a:rPr lang="zh-CN" altLang="en-US" dirty="0" smtClean="0"/>
              <a:t>得</a:t>
            </a:r>
            <a:r>
              <a:rPr lang="zh-CN" altLang="en-US" dirty="0" smtClean="0"/>
              <a:t>。</a:t>
            </a:r>
            <a:endParaRPr lang="en-US" altLang="zh-CN" dirty="0" smtClean="0"/>
          </a:p>
          <a:p>
            <a:pPr marL="228600" indent="-228600" defTabSz="449263">
              <a:lnSpc>
                <a:spcPct val="130000"/>
              </a:lnSpc>
            </a:pPr>
            <a:r>
              <a:rPr lang="en-US" altLang="zh-CN" dirty="0" smtClean="0"/>
              <a:t>(7)</a:t>
            </a:r>
            <a:r>
              <a:rPr lang="zh-CN" altLang="en-US" dirty="0" smtClean="0"/>
              <a:t>财产转让所</a:t>
            </a:r>
            <a:r>
              <a:rPr lang="zh-CN" altLang="en-US" dirty="0" smtClean="0"/>
              <a:t>得</a:t>
            </a:r>
            <a:r>
              <a:rPr lang="zh-CN" altLang="en-US" dirty="0" smtClean="0"/>
              <a:t>。</a:t>
            </a:r>
            <a:endParaRPr lang="en-US" altLang="zh-CN" dirty="0" smtClean="0"/>
          </a:p>
          <a:p>
            <a:pPr marL="228600" indent="-228600" defTabSz="449263">
              <a:lnSpc>
                <a:spcPct val="130000"/>
              </a:lnSpc>
            </a:pPr>
            <a:r>
              <a:rPr lang="en-US" altLang="zh-CN" dirty="0" smtClean="0"/>
              <a:t>(8)</a:t>
            </a:r>
            <a:r>
              <a:rPr lang="zh-CN" altLang="en-US" dirty="0" smtClean="0"/>
              <a:t>偶然所得。</a:t>
            </a:r>
            <a:endParaRPr lang="zh-CN" altLang="zh-CN"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p:cNvSpPr>
          <p:nvPr>
            <p:ph type="title" idx="4294967295"/>
          </p:nvPr>
        </p:nvSpPr>
        <p:spPr>
          <a:xfrm>
            <a:off x="2484438" y="333375"/>
            <a:ext cx="6069012" cy="647700"/>
          </a:xfrm>
        </p:spPr>
        <p:txBody>
          <a:bodyPr/>
          <a:lstStyle/>
          <a:p>
            <a:r>
              <a:rPr lang="zh-CN" altLang="zh-CN" smtClean="0">
                <a:latin typeface="华文细黑"/>
                <a:ea typeface="华文细黑"/>
                <a:cs typeface="华文细黑"/>
              </a:rPr>
              <a:t>第五节　个人所得税的征收管理</a:t>
            </a:r>
          </a:p>
        </p:txBody>
      </p:sp>
      <p:sp>
        <p:nvSpPr>
          <p:cNvPr id="52226" name="内容占位符 2"/>
          <p:cNvSpPr>
            <a:spLocks noGrp="1"/>
          </p:cNvSpPr>
          <p:nvPr>
            <p:ph idx="4294967295"/>
          </p:nvPr>
        </p:nvSpPr>
        <p:spPr>
          <a:xfrm>
            <a:off x="395288" y="1125538"/>
            <a:ext cx="8280400" cy="5184775"/>
          </a:xfrm>
        </p:spPr>
        <p:txBody>
          <a:bodyPr/>
          <a:lstStyle/>
          <a:p>
            <a:pPr marL="228600" indent="-228600" algn="l" defTabSz="449263">
              <a:lnSpc>
                <a:spcPct val="15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不同项目所得的</a:t>
            </a:r>
            <a:r>
              <a:rPr lang="zh-CN" altLang="zh-CN" sz="2200" dirty="0" smtClean="0">
                <a:solidFill>
                  <a:srgbClr val="000000"/>
                </a:solidFill>
                <a:latin typeface="楷体_GB2312"/>
                <a:ea typeface="楷体_GB2312"/>
                <a:cs typeface="楷体_GB2312"/>
              </a:rPr>
              <a:t>扣缴</a:t>
            </a:r>
            <a:r>
              <a:rPr lang="zh-CN" altLang="en-US" sz="2200" dirty="0" smtClean="0">
                <a:solidFill>
                  <a:srgbClr val="000000"/>
                </a:solidFill>
                <a:latin typeface="楷体_GB2312"/>
                <a:ea typeface="楷体_GB2312"/>
                <a:cs typeface="楷体_GB2312"/>
              </a:rPr>
              <a:t>方法</a:t>
            </a:r>
            <a:endParaRPr lang="zh-CN" altLang="zh-CN" sz="2200" dirty="0" smtClean="0">
              <a:solidFill>
                <a:srgbClr val="000000"/>
              </a:solidFill>
              <a:latin typeface="楷体_GB2312"/>
              <a:ea typeface="楷体_GB2312"/>
              <a:cs typeface="楷体_GB2312"/>
            </a:endParaRPr>
          </a:p>
          <a:p>
            <a:pPr marL="228600" indent="-228600" defTabSz="449263">
              <a:lnSpc>
                <a:spcPct val="150000"/>
              </a:lnSpc>
            </a:pPr>
            <a:r>
              <a:rPr lang="en-US" altLang="zh-CN" dirty="0" smtClean="0"/>
              <a:t>1.</a:t>
            </a:r>
            <a:r>
              <a:rPr lang="zh-CN" altLang="en-US" dirty="0" smtClean="0"/>
              <a:t>扣缴义务人向居民个人支付工资、薪金所得时，应当按照累计预扣法计算预扣税款，并按月办理扣缴申报。</a:t>
            </a:r>
          </a:p>
          <a:p>
            <a:pPr marL="228600" indent="-228600" defTabSz="449263">
              <a:lnSpc>
                <a:spcPct val="150000"/>
              </a:lnSpc>
            </a:pPr>
            <a:r>
              <a:rPr lang="zh-CN" altLang="en-US" dirty="0" smtClean="0"/>
              <a:t>预扣预缴税款的</a:t>
            </a:r>
            <a:r>
              <a:rPr lang="zh-CN" altLang="zh-CN" dirty="0" smtClean="0"/>
              <a:t>计算公式如下：</a:t>
            </a:r>
          </a:p>
          <a:p>
            <a:pPr marL="228600" indent="-228600" defTabSz="449263">
              <a:lnSpc>
                <a:spcPct val="150000"/>
              </a:lnSpc>
              <a:buNone/>
            </a:pPr>
            <a:r>
              <a:rPr lang="en-US" altLang="zh-CN" sz="1600" dirty="0" smtClean="0"/>
              <a:t>        </a:t>
            </a:r>
            <a:r>
              <a:rPr lang="zh-CN" altLang="zh-CN" sz="1600" dirty="0" smtClean="0"/>
              <a:t>本</a:t>
            </a:r>
            <a:r>
              <a:rPr lang="zh-CN" altLang="zh-CN" sz="1600" dirty="0" smtClean="0"/>
              <a:t>期应预扣预缴税额＝累计预扣预缴应纳税所得额×预扣率－速算扣除数</a:t>
            </a:r>
            <a:endParaRPr lang="en-US" altLang="zh-CN" sz="1600" dirty="0" smtClean="0"/>
          </a:p>
          <a:p>
            <a:pPr marL="228600" indent="-228600" defTabSz="449263">
              <a:lnSpc>
                <a:spcPct val="150000"/>
              </a:lnSpc>
              <a:buFont typeface="Arial" charset="0"/>
              <a:buNone/>
            </a:pPr>
            <a:r>
              <a:rPr lang="zh-CN" altLang="en-US" sz="1600" dirty="0" smtClean="0"/>
              <a:t>                       </a:t>
            </a:r>
            <a:r>
              <a:rPr lang="zh-CN" altLang="en-US" sz="1600" dirty="0" smtClean="0"/>
              <a:t>     －</a:t>
            </a:r>
            <a:r>
              <a:rPr lang="zh-CN" altLang="en-US" sz="1600" dirty="0" smtClean="0"/>
              <a:t>累计减免税额－累计已预扣预缴税</a:t>
            </a:r>
            <a:r>
              <a:rPr lang="zh-CN" altLang="en-US" sz="1600" dirty="0" smtClean="0"/>
              <a:t>额</a:t>
            </a:r>
          </a:p>
          <a:p>
            <a:pPr marL="228600" indent="-228600" defTabSz="449263">
              <a:lnSpc>
                <a:spcPct val="150000"/>
              </a:lnSpc>
              <a:buNone/>
            </a:pPr>
            <a:r>
              <a:rPr lang="zh-CN" altLang="en-US" sz="1600" dirty="0" smtClean="0"/>
              <a:t>          累计预扣预缴应纳税所得额＝累计收入－累计免税收入－累计减除费用</a:t>
            </a:r>
            <a:endParaRPr lang="en-US" altLang="zh-CN" sz="1600" dirty="0" smtClean="0"/>
          </a:p>
          <a:p>
            <a:pPr marL="228600" indent="-228600" defTabSz="449263">
              <a:lnSpc>
                <a:spcPct val="150000"/>
              </a:lnSpc>
              <a:buNone/>
            </a:pPr>
            <a:r>
              <a:rPr lang="zh-CN" altLang="en-US" sz="1600" dirty="0" smtClean="0"/>
              <a:t>                                    －</a:t>
            </a:r>
            <a:r>
              <a:rPr lang="zh-CN" altLang="en-US" sz="1600" dirty="0" smtClean="0"/>
              <a:t>累计专项扣</a:t>
            </a:r>
            <a:r>
              <a:rPr lang="zh-CN" altLang="en-US" sz="1600" dirty="0" smtClean="0"/>
              <a:t>除－</a:t>
            </a:r>
            <a:r>
              <a:rPr lang="zh-CN" altLang="en-US" sz="1600" dirty="0" smtClean="0"/>
              <a:t>累计专项附加扣</a:t>
            </a:r>
            <a:r>
              <a:rPr lang="zh-CN" altLang="en-US" sz="1600" dirty="0" smtClean="0"/>
              <a:t>除</a:t>
            </a:r>
            <a:endParaRPr lang="en-US" altLang="zh-CN" sz="1600" dirty="0" smtClean="0"/>
          </a:p>
          <a:p>
            <a:pPr marL="228600" indent="-228600" defTabSz="449263">
              <a:lnSpc>
                <a:spcPct val="150000"/>
              </a:lnSpc>
              <a:buNone/>
            </a:pPr>
            <a:r>
              <a:rPr lang="en-US" altLang="zh-CN" sz="1600" dirty="0" smtClean="0"/>
              <a:t> </a:t>
            </a:r>
            <a:r>
              <a:rPr lang="en-US" altLang="zh-CN" sz="1600" dirty="0" smtClean="0"/>
              <a:t>                                   </a:t>
            </a:r>
            <a:r>
              <a:rPr lang="zh-CN" altLang="en-US" sz="1600" dirty="0" smtClean="0"/>
              <a:t>－</a:t>
            </a:r>
            <a:r>
              <a:rPr lang="zh-CN" altLang="en-US" sz="1600" dirty="0" smtClean="0"/>
              <a:t>累计依法确定的其他扣除</a:t>
            </a:r>
          </a:p>
          <a:p>
            <a:pPr marL="228600" indent="-228600" defTabSz="449263">
              <a:lnSpc>
                <a:spcPct val="150000"/>
              </a:lnSpc>
            </a:pPr>
            <a:r>
              <a:rPr lang="zh-CN" altLang="en-US" dirty="0" smtClean="0"/>
              <a:t>其中：累计减除费用按照</a:t>
            </a:r>
            <a:r>
              <a:rPr lang="en-US" altLang="zh-CN" dirty="0" smtClean="0"/>
              <a:t>5 000</a:t>
            </a:r>
            <a:r>
              <a:rPr lang="zh-CN" altLang="en-US" dirty="0" smtClean="0"/>
              <a:t>元</a:t>
            </a:r>
            <a:r>
              <a:rPr lang="en-US" altLang="zh-CN" dirty="0" smtClean="0"/>
              <a:t>/</a:t>
            </a:r>
            <a:r>
              <a:rPr lang="zh-CN" altLang="en-US" dirty="0" smtClean="0"/>
              <a:t>月乘以纳税人当年截至本月在本单位的任职受雇月份数计算。 </a:t>
            </a:r>
            <a:endParaRPr lang="zh-CN" altLang="zh-CN"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idx="4294967295"/>
          </p:nvPr>
        </p:nvSpPr>
        <p:spPr>
          <a:xfrm>
            <a:off x="1835150" y="404813"/>
            <a:ext cx="7077075" cy="647700"/>
          </a:xfrm>
        </p:spPr>
        <p:txBody>
          <a:bodyPr/>
          <a:lstStyle/>
          <a:p>
            <a:r>
              <a:rPr lang="zh-CN" altLang="zh-CN" smtClean="0">
                <a:latin typeface="华文细黑"/>
                <a:ea typeface="华文细黑"/>
                <a:cs typeface="华文细黑"/>
              </a:rPr>
              <a:t>第五节　个人所得税的征收管理</a:t>
            </a:r>
          </a:p>
        </p:txBody>
      </p:sp>
      <p:sp>
        <p:nvSpPr>
          <p:cNvPr id="53250" name="内容占位符 2"/>
          <p:cNvSpPr>
            <a:spLocks noGrp="1"/>
          </p:cNvSpPr>
          <p:nvPr>
            <p:ph idx="4294967295"/>
          </p:nvPr>
        </p:nvSpPr>
        <p:spPr>
          <a:xfrm>
            <a:off x="395288" y="1412875"/>
            <a:ext cx="8497887" cy="4897438"/>
          </a:xfrm>
        </p:spPr>
        <p:txBody>
          <a:bodyPr/>
          <a:lstStyle/>
          <a:p>
            <a:pPr marL="228600" indent="-228600" algn="ctr" defTabSz="449263">
              <a:lnSpc>
                <a:spcPct val="150000"/>
              </a:lnSpc>
              <a:spcBef>
                <a:spcPct val="0"/>
              </a:spcBef>
              <a:buClr>
                <a:srgbClr val="486AC1"/>
              </a:buClr>
              <a:buFont typeface="Arial" charset="0"/>
              <a:buNone/>
            </a:pPr>
            <a:r>
              <a:rPr lang="zh-CN" altLang="en-US" sz="2000" b="1" smtClean="0">
                <a:solidFill>
                  <a:srgbClr val="000000"/>
                </a:solidFill>
                <a:latin typeface="楷体_GB2312"/>
                <a:ea typeface="楷体_GB2312"/>
                <a:cs typeface="楷体_GB2312"/>
              </a:rPr>
              <a:t>居民个人工资、薪金所得预扣预</a:t>
            </a:r>
            <a:r>
              <a:rPr lang="zh-CN" altLang="zh-CN" sz="2000" b="1" smtClean="0">
                <a:solidFill>
                  <a:srgbClr val="000000"/>
                </a:solidFill>
                <a:latin typeface="楷体_GB2312"/>
                <a:ea typeface="楷体_GB2312"/>
                <a:cs typeface="楷体_GB2312"/>
              </a:rPr>
              <a:t>缴</a:t>
            </a:r>
            <a:r>
              <a:rPr lang="zh-CN" altLang="en-US" sz="2000" b="1" smtClean="0">
                <a:solidFill>
                  <a:srgbClr val="000000"/>
                </a:solidFill>
                <a:latin typeface="楷体_GB2312"/>
                <a:ea typeface="楷体_GB2312"/>
                <a:cs typeface="楷体_GB2312"/>
              </a:rPr>
              <a:t>率表</a:t>
            </a:r>
            <a:endParaRPr lang="zh-CN" altLang="zh-CN" smtClean="0"/>
          </a:p>
        </p:txBody>
      </p:sp>
      <p:pic>
        <p:nvPicPr>
          <p:cNvPr id="53251" name="Picture 4"/>
          <p:cNvPicPr>
            <a:picLocks noChangeAspect="1" noChangeArrowheads="1"/>
          </p:cNvPicPr>
          <p:nvPr/>
        </p:nvPicPr>
        <p:blipFill>
          <a:blip r:embed="rId2" cstate="print"/>
          <a:srcRect/>
          <a:stretch>
            <a:fillRect/>
          </a:stretch>
        </p:blipFill>
        <p:spPr bwMode="auto">
          <a:xfrm>
            <a:off x="323850" y="2133600"/>
            <a:ext cx="8569325" cy="316865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idx="4294967295"/>
          </p:nvPr>
        </p:nvSpPr>
        <p:spPr>
          <a:xfrm>
            <a:off x="1908175" y="333375"/>
            <a:ext cx="6645275" cy="647700"/>
          </a:xfrm>
        </p:spPr>
        <p:txBody>
          <a:bodyPr/>
          <a:lstStyle/>
          <a:p>
            <a:r>
              <a:rPr lang="zh-CN" altLang="zh-CN" smtClean="0">
                <a:latin typeface="华文细黑"/>
                <a:ea typeface="华文细黑"/>
                <a:cs typeface="华文细黑"/>
              </a:rPr>
              <a:t>第五节　个人所得税的征收管理</a:t>
            </a:r>
          </a:p>
        </p:txBody>
      </p:sp>
      <p:sp>
        <p:nvSpPr>
          <p:cNvPr id="54274" name="内容占位符 2"/>
          <p:cNvSpPr>
            <a:spLocks noGrp="1"/>
          </p:cNvSpPr>
          <p:nvPr>
            <p:ph idx="4294967295"/>
          </p:nvPr>
        </p:nvSpPr>
        <p:spPr>
          <a:xfrm>
            <a:off x="468313" y="1125538"/>
            <a:ext cx="8064500" cy="5184775"/>
          </a:xfrm>
        </p:spPr>
        <p:txBody>
          <a:bodyPr/>
          <a:lstStyle/>
          <a:p>
            <a:pPr marL="228600" indent="-228600" defTabSz="449263">
              <a:lnSpc>
                <a:spcPct val="140000"/>
              </a:lnSpc>
            </a:pPr>
            <a:r>
              <a:rPr lang="en-US" altLang="zh-CN" dirty="0" smtClean="0"/>
              <a:t>2.</a:t>
            </a:r>
            <a:r>
              <a:rPr lang="zh-CN" altLang="en-US" dirty="0" smtClean="0"/>
              <a:t>扣缴义务人向居民个人支付劳务报酬所得、稿酬所得、特许权使用费所得时，应当按照以下方法按次或者按月预扣预缴税款：</a:t>
            </a:r>
          </a:p>
          <a:p>
            <a:pPr marL="228600" indent="-228600" defTabSz="449263">
              <a:lnSpc>
                <a:spcPct val="140000"/>
              </a:lnSpc>
            </a:pPr>
            <a:r>
              <a:rPr lang="en-US" altLang="zh-CN" dirty="0" smtClean="0"/>
              <a:t>(1)</a:t>
            </a:r>
            <a:r>
              <a:rPr lang="zh-CN" altLang="en-US" dirty="0" smtClean="0"/>
              <a:t>劳务报酬所得、稿酬所得、特许权使用费所得以收入减除费用后的余额为收入额。其中，稿酬所得的收入额减按</a:t>
            </a:r>
            <a:r>
              <a:rPr lang="en-US" altLang="zh-CN" dirty="0" smtClean="0"/>
              <a:t>70%</a:t>
            </a:r>
            <a:r>
              <a:rPr lang="zh-CN" altLang="en-US" dirty="0" smtClean="0"/>
              <a:t>计算。</a:t>
            </a:r>
          </a:p>
          <a:p>
            <a:pPr marL="228600" indent="-228600" defTabSz="449263">
              <a:lnSpc>
                <a:spcPct val="140000"/>
              </a:lnSpc>
            </a:pPr>
            <a:r>
              <a:rPr lang="en-US" altLang="zh-CN" dirty="0" smtClean="0"/>
              <a:t>(2)</a:t>
            </a:r>
            <a:r>
              <a:rPr lang="zh-CN" altLang="en-US" dirty="0" smtClean="0"/>
              <a:t>预扣预缴税款时，劳务报酬所得、稿酬所得、特许权使用费所得每次收入不超过</a:t>
            </a:r>
            <a:r>
              <a:rPr lang="en-US" altLang="zh-CN" dirty="0" smtClean="0"/>
              <a:t>4 000</a:t>
            </a:r>
            <a:r>
              <a:rPr lang="zh-CN" altLang="en-US" dirty="0" smtClean="0"/>
              <a:t>元的，减除费用按</a:t>
            </a:r>
            <a:r>
              <a:rPr lang="en-US" altLang="zh-CN" dirty="0" smtClean="0"/>
              <a:t>800</a:t>
            </a:r>
            <a:r>
              <a:rPr lang="zh-CN" altLang="en-US" dirty="0" smtClean="0"/>
              <a:t>元计算；每次收入</a:t>
            </a:r>
            <a:r>
              <a:rPr lang="en-US" altLang="zh-CN" dirty="0" smtClean="0"/>
              <a:t>4 000</a:t>
            </a:r>
            <a:r>
              <a:rPr lang="zh-CN" altLang="en-US" dirty="0" smtClean="0"/>
              <a:t>元以上的，减除费用按收入的</a:t>
            </a:r>
            <a:r>
              <a:rPr lang="en-US" altLang="zh-CN" dirty="0" smtClean="0"/>
              <a:t>20%</a:t>
            </a:r>
            <a:r>
              <a:rPr lang="zh-CN" altLang="en-US" dirty="0" smtClean="0"/>
              <a:t>计算。</a:t>
            </a:r>
          </a:p>
          <a:p>
            <a:pPr marL="228600" indent="-228600" defTabSz="449263">
              <a:lnSpc>
                <a:spcPct val="140000"/>
              </a:lnSpc>
            </a:pPr>
            <a:r>
              <a:rPr lang="en-US" altLang="zh-CN" dirty="0" smtClean="0"/>
              <a:t>(3)</a:t>
            </a:r>
            <a:r>
              <a:rPr lang="zh-CN" altLang="en-US" dirty="0" smtClean="0"/>
              <a:t>劳务报酬所得、稿酬所得、特许权使用费所得以每次收入额为预扣预缴应纳税所得额计算应预扣预缴税额。劳务报酬所得适用居民个人劳务报酬所得预扣预缴率表，稿酬所得、特许权使用费所得适用</a:t>
            </a:r>
            <a:r>
              <a:rPr lang="en-US" altLang="zh-CN" dirty="0" smtClean="0"/>
              <a:t>20%</a:t>
            </a:r>
            <a:r>
              <a:rPr lang="zh-CN" altLang="en-US" dirty="0" smtClean="0"/>
              <a:t>的比例预扣率。</a:t>
            </a:r>
            <a:endParaRPr lang="zh-CN" altLang="zh-CN"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p:cNvSpPr>
          <p:nvPr>
            <p:ph type="title" idx="4294967295"/>
          </p:nvPr>
        </p:nvSpPr>
        <p:spPr>
          <a:xfrm>
            <a:off x="1908175" y="333375"/>
            <a:ext cx="6645275" cy="647700"/>
          </a:xfrm>
        </p:spPr>
        <p:txBody>
          <a:bodyPr/>
          <a:lstStyle/>
          <a:p>
            <a:r>
              <a:rPr lang="zh-CN" altLang="zh-CN" smtClean="0">
                <a:latin typeface="华文细黑"/>
                <a:ea typeface="华文细黑"/>
                <a:cs typeface="华文细黑"/>
              </a:rPr>
              <a:t>第五节　个人所得税的征收管理</a:t>
            </a:r>
          </a:p>
        </p:txBody>
      </p:sp>
      <p:sp>
        <p:nvSpPr>
          <p:cNvPr id="55298" name="内容占位符 2"/>
          <p:cNvSpPr>
            <a:spLocks noGrp="1"/>
          </p:cNvSpPr>
          <p:nvPr>
            <p:ph idx="4294967295"/>
          </p:nvPr>
        </p:nvSpPr>
        <p:spPr>
          <a:xfrm>
            <a:off x="468313" y="1125538"/>
            <a:ext cx="8280400" cy="2808287"/>
          </a:xfrm>
        </p:spPr>
        <p:txBody>
          <a:bodyPr/>
          <a:lstStyle/>
          <a:p>
            <a:pPr marL="228600" indent="-228600" defTabSz="449263"/>
            <a:r>
              <a:rPr lang="en-US" altLang="zh-CN" dirty="0" smtClean="0"/>
              <a:t>(4)</a:t>
            </a:r>
            <a:r>
              <a:rPr lang="zh-CN" altLang="en-US" dirty="0" smtClean="0"/>
              <a:t>预扣预缴税额计算公式如下：</a:t>
            </a:r>
          </a:p>
          <a:p>
            <a:pPr marL="228600" indent="-228600" defTabSz="449263">
              <a:buFont typeface="Arial" charset="0"/>
              <a:buNone/>
            </a:pPr>
            <a:r>
              <a:rPr lang="zh-CN" altLang="en-US" dirty="0" smtClean="0"/>
              <a:t> 劳</a:t>
            </a:r>
            <a:r>
              <a:rPr lang="zh-CN" altLang="en-US" dirty="0" smtClean="0"/>
              <a:t>务报酬所得应预扣预缴税额</a:t>
            </a:r>
            <a:r>
              <a:rPr lang="en-US" altLang="zh-CN" dirty="0" smtClean="0"/>
              <a:t>=</a:t>
            </a:r>
            <a:r>
              <a:rPr lang="zh-CN" altLang="en-US" dirty="0" smtClean="0"/>
              <a:t>预扣预缴应纳税所得额</a:t>
            </a:r>
            <a:r>
              <a:rPr lang="en-US" altLang="zh-CN" dirty="0" smtClean="0"/>
              <a:t>×</a:t>
            </a:r>
            <a:r>
              <a:rPr lang="zh-CN" altLang="en-US" dirty="0" smtClean="0"/>
              <a:t>预扣</a:t>
            </a:r>
            <a:r>
              <a:rPr lang="zh-CN" altLang="en-US" dirty="0" smtClean="0"/>
              <a:t>率</a:t>
            </a:r>
            <a:r>
              <a:rPr lang="en-US" altLang="zh-CN" dirty="0" smtClean="0"/>
              <a:t>-</a:t>
            </a:r>
            <a:r>
              <a:rPr lang="zh-CN" altLang="en-US" dirty="0" smtClean="0"/>
              <a:t>速算扣除</a:t>
            </a:r>
            <a:r>
              <a:rPr lang="zh-CN" altLang="en-US" dirty="0" smtClean="0"/>
              <a:t>数</a:t>
            </a:r>
            <a:endParaRPr lang="en-US" altLang="zh-CN" dirty="0" smtClean="0"/>
          </a:p>
          <a:p>
            <a:pPr marL="228600" indent="-228600" defTabSz="449263">
              <a:buFont typeface="Arial" charset="0"/>
              <a:buNone/>
            </a:pPr>
            <a:r>
              <a:rPr lang="en-US" altLang="zh-CN" dirty="0" smtClean="0"/>
              <a:t> </a:t>
            </a:r>
            <a:r>
              <a:rPr lang="zh-CN" altLang="en-US" dirty="0" smtClean="0"/>
              <a:t>稿</a:t>
            </a:r>
            <a:r>
              <a:rPr lang="zh-CN" altLang="en-US" dirty="0" smtClean="0"/>
              <a:t>酬所得、特许权使用费所得应预扣预缴税</a:t>
            </a:r>
            <a:r>
              <a:rPr lang="zh-CN" altLang="en-US" dirty="0" smtClean="0"/>
              <a:t>额</a:t>
            </a:r>
            <a:r>
              <a:rPr lang="en-US" altLang="zh-CN" dirty="0" smtClean="0"/>
              <a:t>=</a:t>
            </a:r>
            <a:r>
              <a:rPr lang="zh-CN" altLang="en-US" dirty="0" smtClean="0"/>
              <a:t>预扣预缴应纳税所得额</a:t>
            </a:r>
            <a:r>
              <a:rPr lang="en-US" altLang="zh-CN" dirty="0" smtClean="0"/>
              <a:t>×20%</a:t>
            </a:r>
            <a:endParaRPr lang="zh-CN" altLang="en-US" dirty="0" smtClean="0">
              <a:ea typeface="楷体_GB2312"/>
              <a:cs typeface="楷体_GB2312"/>
            </a:endParaRPr>
          </a:p>
          <a:p>
            <a:pPr marL="228600" indent="-228600" algn="l" defTabSz="449263">
              <a:lnSpc>
                <a:spcPct val="120000"/>
              </a:lnSpc>
            </a:pPr>
            <a:r>
              <a:rPr lang="en-US" altLang="zh-CN" dirty="0" smtClean="0"/>
              <a:t>(5)</a:t>
            </a:r>
            <a:r>
              <a:rPr lang="zh-CN" altLang="en-US" dirty="0" smtClean="0"/>
              <a:t>居民个人办理年度综合所得汇算清缴时，应当依法计算劳务报酬所得、稿酬所得、特许权使用费所得的收入额，并入年度综合所得计算应纳税款，税款多退少补。 </a:t>
            </a:r>
          </a:p>
          <a:p>
            <a:pPr marL="228600" indent="-228600" algn="ctr" defTabSz="449263">
              <a:lnSpc>
                <a:spcPct val="120000"/>
              </a:lnSpc>
              <a:buFont typeface="Arial" charset="0"/>
              <a:buNone/>
            </a:pPr>
            <a:r>
              <a:rPr lang="zh-CN" altLang="en-US" sz="2000" b="1" dirty="0" smtClean="0">
                <a:solidFill>
                  <a:srgbClr val="000000"/>
                </a:solidFill>
                <a:latin typeface="楷体_GB2312"/>
                <a:ea typeface="楷体_GB2312"/>
                <a:cs typeface="楷体_GB2312"/>
              </a:rPr>
              <a:t>居民个人劳务报酬所得预扣预</a:t>
            </a:r>
            <a:r>
              <a:rPr lang="zh-CN" altLang="zh-CN" sz="2000" b="1" dirty="0" smtClean="0">
                <a:solidFill>
                  <a:srgbClr val="000000"/>
                </a:solidFill>
                <a:latin typeface="楷体_GB2312"/>
                <a:ea typeface="楷体_GB2312"/>
                <a:cs typeface="楷体_GB2312"/>
              </a:rPr>
              <a:t>缴</a:t>
            </a:r>
            <a:r>
              <a:rPr lang="zh-CN" altLang="en-US" sz="2000" b="1" dirty="0" smtClean="0">
                <a:solidFill>
                  <a:srgbClr val="000000"/>
                </a:solidFill>
                <a:latin typeface="楷体_GB2312"/>
                <a:ea typeface="楷体_GB2312"/>
                <a:cs typeface="楷体_GB2312"/>
              </a:rPr>
              <a:t>率表</a:t>
            </a:r>
            <a:endParaRPr lang="zh-CN" altLang="zh-CN" sz="2000" b="1" dirty="0" smtClean="0">
              <a:solidFill>
                <a:srgbClr val="000000"/>
              </a:solidFill>
              <a:latin typeface="楷体_GB2312"/>
              <a:ea typeface="楷体_GB2312"/>
              <a:cs typeface="楷体_GB2312"/>
            </a:endParaRPr>
          </a:p>
        </p:txBody>
      </p:sp>
      <p:pic>
        <p:nvPicPr>
          <p:cNvPr id="55299" name="Picture 4"/>
          <p:cNvPicPr>
            <a:picLocks noChangeAspect="1" noChangeArrowheads="1"/>
          </p:cNvPicPr>
          <p:nvPr/>
        </p:nvPicPr>
        <p:blipFill>
          <a:blip r:embed="rId2" cstate="print"/>
          <a:srcRect/>
          <a:stretch>
            <a:fillRect/>
          </a:stretch>
        </p:blipFill>
        <p:spPr bwMode="auto">
          <a:xfrm>
            <a:off x="468313" y="3933825"/>
            <a:ext cx="8135937" cy="1439391"/>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idx="4294967295"/>
          </p:nvPr>
        </p:nvSpPr>
        <p:spPr>
          <a:xfrm>
            <a:off x="2124075" y="333375"/>
            <a:ext cx="6429375" cy="647700"/>
          </a:xfrm>
        </p:spPr>
        <p:txBody>
          <a:bodyPr/>
          <a:lstStyle/>
          <a:p>
            <a:r>
              <a:rPr lang="zh-CN" altLang="zh-CN" smtClean="0">
                <a:latin typeface="华文细黑"/>
                <a:ea typeface="华文细黑"/>
                <a:cs typeface="华文细黑"/>
              </a:rPr>
              <a:t>第五节　个人所得税的征收管理</a:t>
            </a:r>
          </a:p>
        </p:txBody>
      </p:sp>
      <p:sp>
        <p:nvSpPr>
          <p:cNvPr id="56322" name="内容占位符 2"/>
          <p:cNvSpPr>
            <a:spLocks noGrp="1"/>
          </p:cNvSpPr>
          <p:nvPr>
            <p:ph idx="4294967295"/>
          </p:nvPr>
        </p:nvSpPr>
        <p:spPr>
          <a:xfrm>
            <a:off x="468313" y="1125538"/>
            <a:ext cx="8064500" cy="5184775"/>
          </a:xfrm>
        </p:spPr>
        <p:txBody>
          <a:bodyPr/>
          <a:lstStyle/>
          <a:p>
            <a:pPr marL="228600" indent="-228600" defTabSz="449263">
              <a:lnSpc>
                <a:spcPct val="140000"/>
              </a:lnSpc>
            </a:pPr>
            <a:r>
              <a:rPr lang="en-US" altLang="zh-CN" dirty="0" smtClean="0"/>
              <a:t>3.</a:t>
            </a:r>
            <a:r>
              <a:rPr lang="zh-CN" altLang="en-US" dirty="0" smtClean="0"/>
              <a:t>非居民个人取得工资、薪金所得，劳务报酬所得，稿酬所得和特许权使用费所得，有扣缴义务人的，由扣缴义务人按月或者按次代扣代缴税款，不办理汇算清缴。</a:t>
            </a:r>
          </a:p>
          <a:p>
            <a:pPr marL="228600" indent="-228600" defTabSz="449263">
              <a:lnSpc>
                <a:spcPct val="140000"/>
              </a:lnSpc>
            </a:pPr>
            <a:r>
              <a:rPr lang="en-US" altLang="zh-CN" dirty="0" smtClean="0"/>
              <a:t>4.</a:t>
            </a:r>
            <a:r>
              <a:rPr lang="zh-CN" altLang="en-US" dirty="0" smtClean="0"/>
              <a:t>扣缴义务人支付利息、股息、红利所得，财产租赁所得，财产转让所得或者偶然所得时，应当依法按次或者按月代扣代缴税款</a:t>
            </a:r>
            <a:r>
              <a:rPr lang="zh-CN" altLang="en-US" dirty="0" smtClean="0"/>
              <a:t>。</a:t>
            </a:r>
            <a:endParaRPr lang="zh-CN" altLang="en-US" dirty="0"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idx="4294967295"/>
          </p:nvPr>
        </p:nvSpPr>
        <p:spPr>
          <a:xfrm>
            <a:off x="2124075" y="333375"/>
            <a:ext cx="6429375" cy="647700"/>
          </a:xfrm>
        </p:spPr>
        <p:txBody>
          <a:bodyPr/>
          <a:lstStyle/>
          <a:p>
            <a:r>
              <a:rPr lang="zh-CN" altLang="zh-CN" smtClean="0">
                <a:latin typeface="华文细黑"/>
                <a:ea typeface="华文细黑"/>
                <a:cs typeface="华文细黑"/>
              </a:rPr>
              <a:t>第五节　个人所得税的征收管理</a:t>
            </a:r>
          </a:p>
        </p:txBody>
      </p:sp>
      <p:sp>
        <p:nvSpPr>
          <p:cNvPr id="56322" name="内容占位符 2"/>
          <p:cNvSpPr>
            <a:spLocks noGrp="1"/>
          </p:cNvSpPr>
          <p:nvPr>
            <p:ph idx="4294967295"/>
          </p:nvPr>
        </p:nvSpPr>
        <p:spPr>
          <a:xfrm>
            <a:off x="468313" y="1125538"/>
            <a:ext cx="8064500" cy="5184775"/>
          </a:xfrm>
        </p:spPr>
        <p:txBody>
          <a:bodyPr/>
          <a:lstStyle/>
          <a:p>
            <a:pPr marL="228600" indent="-228600" defTabSz="449263">
              <a:lnSpc>
                <a:spcPct val="140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扣缴</a:t>
            </a:r>
            <a:r>
              <a:rPr lang="zh-CN" altLang="en-US" sz="2200" dirty="0" smtClean="0">
                <a:solidFill>
                  <a:srgbClr val="000000"/>
                </a:solidFill>
                <a:latin typeface="楷体_GB2312"/>
                <a:ea typeface="楷体_GB2312"/>
                <a:cs typeface="楷体_GB2312"/>
              </a:rPr>
              <a:t>义务人的责任与义务</a:t>
            </a:r>
          </a:p>
          <a:p>
            <a:pPr marL="228600" indent="-228600" defTabSz="449263">
              <a:lnSpc>
                <a:spcPct val="140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 代</a:t>
            </a:r>
            <a:r>
              <a:rPr lang="zh-CN" altLang="zh-CN" sz="2200" dirty="0" smtClean="0">
                <a:solidFill>
                  <a:srgbClr val="000000"/>
                </a:solidFill>
                <a:latin typeface="楷体_GB2312"/>
                <a:ea typeface="楷体_GB2312"/>
                <a:cs typeface="楷体_GB2312"/>
              </a:rPr>
              <a:t>扣</a:t>
            </a:r>
            <a:r>
              <a:rPr lang="zh-CN" altLang="en-US" sz="2200" dirty="0" smtClean="0">
                <a:solidFill>
                  <a:srgbClr val="000000"/>
                </a:solidFill>
                <a:latin typeface="楷体_GB2312"/>
                <a:ea typeface="楷体_GB2312"/>
                <a:cs typeface="楷体_GB2312"/>
              </a:rPr>
              <a:t>代</a:t>
            </a:r>
            <a:r>
              <a:rPr lang="zh-CN" altLang="zh-CN" sz="2200" dirty="0" smtClean="0">
                <a:solidFill>
                  <a:srgbClr val="000000"/>
                </a:solidFill>
                <a:latin typeface="楷体_GB2312"/>
                <a:ea typeface="楷体_GB2312"/>
                <a:cs typeface="楷体_GB2312"/>
              </a:rPr>
              <a:t>缴</a:t>
            </a:r>
            <a:r>
              <a:rPr lang="zh-CN" altLang="en-US" sz="2200" dirty="0" smtClean="0">
                <a:solidFill>
                  <a:srgbClr val="000000"/>
                </a:solidFill>
                <a:latin typeface="楷体_GB2312"/>
                <a:ea typeface="楷体_GB2312"/>
                <a:cs typeface="楷体_GB2312"/>
              </a:rPr>
              <a:t>期限</a:t>
            </a:r>
          </a:p>
          <a:p>
            <a:pPr marL="228600" indent="-228600" defTabSz="449263">
              <a:lnSpc>
                <a:spcPct val="140000"/>
              </a:lnSpc>
            </a:pPr>
            <a:r>
              <a:rPr lang="zh-CN" altLang="en-US" dirty="0" smtClean="0"/>
              <a:t>扣缴义务人每月或者每次预扣、代扣的税款，应当在次月</a:t>
            </a:r>
            <a:r>
              <a:rPr lang="en-US" altLang="zh-CN" dirty="0" smtClean="0"/>
              <a:t>15</a:t>
            </a:r>
            <a:r>
              <a:rPr lang="zh-CN" altLang="en-US" dirty="0" smtClean="0"/>
              <a:t>日内缴入国库，并向税务机关报</a:t>
            </a:r>
            <a:r>
              <a:rPr lang="zh-CN" altLang="en-US" dirty="0" smtClean="0"/>
              <a:t>送“个</a:t>
            </a:r>
            <a:r>
              <a:rPr lang="zh-CN" altLang="en-US" dirty="0" smtClean="0"/>
              <a:t>人所得税扣缴申报</a:t>
            </a:r>
            <a:r>
              <a:rPr lang="zh-CN" altLang="en-US" dirty="0" smtClean="0"/>
              <a:t>表”。 </a:t>
            </a:r>
            <a:endParaRPr lang="zh-CN" altLang="zh-CN"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1908175" y="333375"/>
            <a:ext cx="6624638" cy="647700"/>
          </a:xfrm>
        </p:spPr>
        <p:txBody>
          <a:bodyPr/>
          <a:lstStyle/>
          <a:p>
            <a:r>
              <a:rPr lang="zh-CN" altLang="zh-CN" smtClean="0">
                <a:latin typeface="华文细黑"/>
                <a:ea typeface="华文细黑"/>
                <a:cs typeface="华文细黑"/>
              </a:rPr>
              <a:t>第一节　个人所得税概述</a:t>
            </a:r>
          </a:p>
        </p:txBody>
      </p:sp>
      <p:sp>
        <p:nvSpPr>
          <p:cNvPr id="2253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二、我国</a:t>
            </a:r>
            <a:r>
              <a:rPr lang="zh-CN" altLang="zh-CN" sz="2400" b="1" dirty="0" smtClean="0">
                <a:solidFill>
                  <a:srgbClr val="000000"/>
                </a:solidFill>
                <a:latin typeface="黑体" pitchFamily="49" charset="-122"/>
                <a:ea typeface="黑体" pitchFamily="49" charset="-122"/>
              </a:rPr>
              <a:t>个人所得税的特点</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rPr>
              <a:t>(</a:t>
            </a:r>
            <a:r>
              <a:rPr lang="zh-CN" altLang="zh-CN" sz="2200" dirty="0" smtClean="0">
                <a:solidFill>
                  <a:srgbClr val="000000"/>
                </a:solidFill>
                <a:latin typeface="楷体_GB2312"/>
              </a:rPr>
              <a:t>一</a:t>
            </a:r>
            <a:r>
              <a:rPr lang="en-US" altLang="zh-CN" sz="2200" dirty="0" smtClean="0">
                <a:solidFill>
                  <a:srgbClr val="000000"/>
                </a:solidFill>
                <a:latin typeface="楷体_GB2312"/>
              </a:rPr>
              <a:t>)</a:t>
            </a:r>
            <a:r>
              <a:rPr lang="zh-CN" altLang="zh-CN" sz="2200" dirty="0" smtClean="0">
                <a:solidFill>
                  <a:srgbClr val="000000"/>
                </a:solidFill>
                <a:latin typeface="楷体_GB2312"/>
              </a:rPr>
              <a:t> 分类课征</a:t>
            </a:r>
            <a:r>
              <a:rPr lang="zh-CN" altLang="en-US" sz="2200" dirty="0" smtClean="0">
                <a:solidFill>
                  <a:srgbClr val="000000"/>
                </a:solidFill>
                <a:latin typeface="楷体_GB2312"/>
              </a:rPr>
              <a:t>与综合课征相结合</a:t>
            </a:r>
            <a:endParaRPr lang="zh-CN" altLang="zh-CN" sz="2200" dirty="0" smtClean="0">
              <a:solidFill>
                <a:srgbClr val="000000"/>
              </a:solidFill>
              <a:latin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rPr>
              <a:t>(</a:t>
            </a:r>
            <a:r>
              <a:rPr lang="zh-CN" altLang="zh-CN" sz="2200" dirty="0" smtClean="0">
                <a:solidFill>
                  <a:srgbClr val="000000"/>
                </a:solidFill>
                <a:latin typeface="楷体_GB2312"/>
              </a:rPr>
              <a:t>二</a:t>
            </a:r>
            <a:r>
              <a:rPr lang="en-US" altLang="zh-CN" sz="2200" dirty="0" smtClean="0">
                <a:solidFill>
                  <a:srgbClr val="000000"/>
                </a:solidFill>
                <a:latin typeface="楷体_GB2312"/>
              </a:rPr>
              <a:t>)</a:t>
            </a:r>
            <a:r>
              <a:rPr lang="zh-CN" altLang="zh-CN" sz="2200" dirty="0" smtClean="0">
                <a:solidFill>
                  <a:srgbClr val="000000"/>
                </a:solidFill>
                <a:latin typeface="楷体_GB2312"/>
              </a:rPr>
              <a:t> 定额</a:t>
            </a:r>
            <a:r>
              <a:rPr lang="zh-CN" altLang="en-US" sz="2200" dirty="0" smtClean="0">
                <a:solidFill>
                  <a:srgbClr val="000000"/>
                </a:solidFill>
                <a:latin typeface="楷体_GB2312"/>
              </a:rPr>
              <a:t>扣除与</a:t>
            </a:r>
            <a:r>
              <a:rPr lang="zh-CN" altLang="zh-CN" sz="2200" dirty="0" smtClean="0">
                <a:solidFill>
                  <a:srgbClr val="000000"/>
                </a:solidFill>
                <a:latin typeface="楷体_GB2312"/>
              </a:rPr>
              <a:t>定率扣除</a:t>
            </a:r>
            <a:r>
              <a:rPr lang="zh-CN" altLang="en-US" sz="2200" dirty="0" smtClean="0">
                <a:solidFill>
                  <a:srgbClr val="000000"/>
                </a:solidFill>
                <a:latin typeface="楷体_GB2312"/>
              </a:rPr>
              <a:t>相结合</a:t>
            </a:r>
            <a:endParaRPr lang="zh-CN" altLang="zh-CN" sz="2200" dirty="0" smtClean="0">
              <a:solidFill>
                <a:srgbClr val="000000"/>
              </a:solidFill>
              <a:latin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rPr>
              <a:t>(</a:t>
            </a:r>
            <a:r>
              <a:rPr lang="zh-CN" altLang="zh-CN" sz="2200" dirty="0" smtClean="0">
                <a:solidFill>
                  <a:srgbClr val="000000"/>
                </a:solidFill>
                <a:latin typeface="楷体_GB2312"/>
              </a:rPr>
              <a:t>三</a:t>
            </a:r>
            <a:r>
              <a:rPr lang="en-US" altLang="zh-CN" sz="2200" dirty="0" smtClean="0">
                <a:solidFill>
                  <a:srgbClr val="000000"/>
                </a:solidFill>
                <a:latin typeface="楷体_GB2312"/>
              </a:rPr>
              <a:t>)</a:t>
            </a:r>
            <a:r>
              <a:rPr lang="zh-CN" altLang="zh-CN" sz="2200" dirty="0" smtClean="0">
                <a:solidFill>
                  <a:srgbClr val="000000"/>
                </a:solidFill>
                <a:latin typeface="楷体_GB2312"/>
              </a:rPr>
              <a:t> </a:t>
            </a:r>
            <a:r>
              <a:rPr lang="zh-CN" altLang="en-US" sz="2200" dirty="0" smtClean="0">
                <a:solidFill>
                  <a:srgbClr val="000000"/>
                </a:solidFill>
                <a:latin typeface="楷体_GB2312"/>
              </a:rPr>
              <a:t>自行申报与</a:t>
            </a:r>
            <a:r>
              <a:rPr lang="zh-CN" altLang="zh-CN" sz="2200" dirty="0" smtClean="0">
                <a:solidFill>
                  <a:srgbClr val="000000"/>
                </a:solidFill>
                <a:latin typeface="楷体_GB2312"/>
              </a:rPr>
              <a:t>扣缴申报</a:t>
            </a:r>
            <a:r>
              <a:rPr lang="zh-CN" altLang="en-US" sz="2200" dirty="0" smtClean="0">
                <a:solidFill>
                  <a:srgbClr val="000000"/>
                </a:solidFill>
                <a:latin typeface="楷体_GB2312"/>
              </a:rPr>
              <a:t>相</a:t>
            </a:r>
            <a:r>
              <a:rPr lang="zh-CN" altLang="zh-CN" sz="2200" dirty="0" smtClean="0">
                <a:solidFill>
                  <a:srgbClr val="000000"/>
                </a:solidFill>
                <a:latin typeface="楷体_GB2312"/>
              </a:rPr>
              <a:t>结合</a:t>
            </a:r>
          </a:p>
          <a:p>
            <a:pPr marL="228600" indent="-228600" defTabSz="449263"/>
            <a:endParaRPr lang="zh-CN" altLang="en-US" sz="2200" b="1" dirty="0" smtClean="0">
              <a:solidFill>
                <a:srgbClr val="000000"/>
              </a:solidFill>
              <a:latin typeface="楷体_GB231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p:cNvSpPr>
          <p:nvPr>
            <p:ph type="title" idx="4294967295"/>
          </p:nvPr>
        </p:nvSpPr>
        <p:spPr>
          <a:xfrm>
            <a:off x="2339975" y="333375"/>
            <a:ext cx="6213475" cy="647700"/>
          </a:xfrm>
        </p:spPr>
        <p:txBody>
          <a:bodyPr/>
          <a:lstStyle/>
          <a:p>
            <a:r>
              <a:rPr lang="zh-CN" altLang="zh-CN" smtClean="0">
                <a:latin typeface="华文细黑"/>
                <a:ea typeface="华文细黑"/>
                <a:cs typeface="华文细黑"/>
              </a:rPr>
              <a:t>第五节　个人所得税的征收管理</a:t>
            </a:r>
          </a:p>
        </p:txBody>
      </p:sp>
      <p:sp>
        <p:nvSpPr>
          <p:cNvPr id="57346" name="内容占位符 2"/>
          <p:cNvSpPr>
            <a:spLocks noGrp="1"/>
          </p:cNvSpPr>
          <p:nvPr>
            <p:ph idx="4294967295"/>
          </p:nvPr>
        </p:nvSpPr>
        <p:spPr>
          <a:xfrm>
            <a:off x="468313" y="1125538"/>
            <a:ext cx="8135937" cy="5184775"/>
          </a:xfrm>
        </p:spPr>
        <p:txBody>
          <a:bodyPr/>
          <a:lstStyle/>
          <a:p>
            <a:pPr marL="228600" indent="-228600" defTabSz="449263">
              <a:lnSpc>
                <a:spcPct val="140000"/>
              </a:lnSpc>
              <a:buFont typeface="Arial" charset="0"/>
              <a:buNone/>
            </a:pPr>
            <a:r>
              <a:rPr lang="zh-CN" altLang="en-US" sz="2400" b="1" dirty="0" smtClean="0">
                <a:solidFill>
                  <a:srgbClr val="000000"/>
                </a:solidFill>
                <a:latin typeface="黑体" pitchFamily="49" charset="-122"/>
                <a:ea typeface="黑体" pitchFamily="49" charset="-122"/>
              </a:rPr>
              <a:t>三</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反避税规定</a:t>
            </a:r>
          </a:p>
          <a:p>
            <a:pPr marL="228600" indent="-228600" defTabSz="449263"/>
            <a:r>
              <a:rPr lang="zh-CN" altLang="zh-CN" dirty="0" smtClean="0"/>
              <a:t>有下列情形之一的，税务机关有权按照合理方法进行纳税调整：</a:t>
            </a:r>
          </a:p>
          <a:p>
            <a:pPr marL="228600" indent="-228600" defTabSz="449263"/>
            <a:r>
              <a:rPr lang="en-US" altLang="zh-CN" dirty="0" smtClean="0"/>
              <a:t>(1)</a:t>
            </a:r>
            <a:r>
              <a:rPr lang="zh-CN" altLang="en-US" dirty="0" smtClean="0"/>
              <a:t>个人与其关联方之间的业务往来不符合独立交易原则而减少本人或者其关联方应纳税额，且无正当理由。</a:t>
            </a:r>
          </a:p>
          <a:p>
            <a:pPr marL="228600" indent="-228600" defTabSz="449263"/>
            <a:r>
              <a:rPr lang="en-US" altLang="zh-CN" dirty="0" smtClean="0"/>
              <a:t>(2)</a:t>
            </a:r>
            <a:r>
              <a:rPr lang="zh-CN" altLang="en-US" dirty="0" smtClean="0"/>
              <a:t>居民个人控制的，或者居民个人和居民企业共同控制的设立在实际税负明显偏低的国家</a:t>
            </a:r>
            <a:r>
              <a:rPr lang="en-US" altLang="zh-CN" dirty="0" smtClean="0"/>
              <a:t>(</a:t>
            </a:r>
            <a:r>
              <a:rPr lang="zh-CN" altLang="en-US" dirty="0" smtClean="0"/>
              <a:t>地区</a:t>
            </a:r>
            <a:r>
              <a:rPr lang="en-US" altLang="zh-CN" dirty="0" smtClean="0"/>
              <a:t>)</a:t>
            </a:r>
            <a:r>
              <a:rPr lang="zh-CN" altLang="en-US" dirty="0" smtClean="0"/>
              <a:t>的企业，无合理经营需要，对应当归属于居民个人的利</a:t>
            </a:r>
            <a:r>
              <a:rPr lang="zh-CN" altLang="en-US" smtClean="0"/>
              <a:t>润</a:t>
            </a:r>
            <a:r>
              <a:rPr lang="zh-CN" altLang="en-US" smtClean="0"/>
              <a:t>不做分</a:t>
            </a:r>
            <a:r>
              <a:rPr lang="zh-CN" altLang="en-US" dirty="0" smtClean="0"/>
              <a:t>配或者减少分配。</a:t>
            </a:r>
          </a:p>
          <a:p>
            <a:pPr marL="228600" indent="-228600" defTabSz="449263"/>
            <a:r>
              <a:rPr lang="en-US" altLang="zh-CN" dirty="0" smtClean="0"/>
              <a:t>(3)</a:t>
            </a:r>
            <a:r>
              <a:rPr lang="zh-CN" altLang="en-US" dirty="0" smtClean="0"/>
              <a:t>个人实施其他不具有合理商业目的的安排而获取不当税收利益。 </a:t>
            </a:r>
            <a:endParaRPr lang="zh-CN" altLang="zh-CN"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2051050" y="333375"/>
            <a:ext cx="6502400" cy="647700"/>
          </a:xfrm>
        </p:spPr>
        <p:txBody>
          <a:bodyPr/>
          <a:lstStyle/>
          <a:p>
            <a:r>
              <a:rPr lang="zh-CN" altLang="zh-CN" smtClean="0">
                <a:latin typeface="华文细黑"/>
                <a:ea typeface="华文细黑"/>
                <a:cs typeface="华文细黑"/>
              </a:rPr>
              <a:t>第一节　个人所得税概述</a:t>
            </a:r>
          </a:p>
        </p:txBody>
      </p:sp>
      <p:sp>
        <p:nvSpPr>
          <p:cNvPr id="23554" name="内容占位符 2"/>
          <p:cNvSpPr>
            <a:spLocks noGrp="1"/>
          </p:cNvSpPr>
          <p:nvPr>
            <p:ph idx="1"/>
          </p:nvPr>
        </p:nvSpPr>
        <p:spPr>
          <a:xfrm>
            <a:off x="395288" y="1052513"/>
            <a:ext cx="8353425" cy="5184775"/>
          </a:xfrm>
        </p:spPr>
        <p:txBody>
          <a:bodyPr/>
          <a:lstStyle/>
          <a:p>
            <a:pPr marL="228600" indent="-228600" algn="l" defTabSz="449263">
              <a:lnSpc>
                <a:spcPct val="140000"/>
              </a:lnSpc>
              <a:spcBef>
                <a:spcPct val="0"/>
              </a:spcBef>
              <a:buClr>
                <a:srgbClr val="486AC1"/>
              </a:buClr>
              <a:buFont typeface="Arial" charset="0"/>
              <a:buNone/>
            </a:pPr>
            <a:r>
              <a:rPr lang="zh-CN" altLang="en-US" sz="2400" b="1" smtClean="0">
                <a:solidFill>
                  <a:srgbClr val="000000"/>
                </a:solidFill>
                <a:latin typeface="黑体" pitchFamily="49" charset="-122"/>
                <a:ea typeface="黑体" pitchFamily="49" charset="-122"/>
              </a:rPr>
              <a:t>三</a:t>
            </a:r>
            <a:r>
              <a:rPr lang="zh-CN" altLang="zh-CN" sz="2400" b="1" smtClean="0">
                <a:solidFill>
                  <a:srgbClr val="000000"/>
                </a:solidFill>
                <a:latin typeface="黑体" pitchFamily="49" charset="-122"/>
                <a:ea typeface="黑体" pitchFamily="49" charset="-122"/>
              </a:rPr>
              <a:t>、</a:t>
            </a:r>
            <a:r>
              <a:rPr lang="zh-CN" altLang="en-US" sz="2400" b="1" smtClean="0">
                <a:solidFill>
                  <a:srgbClr val="000000"/>
                </a:solidFill>
                <a:latin typeface="黑体" pitchFamily="49" charset="-122"/>
                <a:ea typeface="黑体" pitchFamily="49" charset="-122"/>
              </a:rPr>
              <a:t>我国</a:t>
            </a:r>
            <a:r>
              <a:rPr lang="zh-CN" altLang="zh-CN" sz="2400" b="1" smtClean="0">
                <a:solidFill>
                  <a:srgbClr val="000000"/>
                </a:solidFill>
                <a:latin typeface="黑体" pitchFamily="49" charset="-122"/>
                <a:ea typeface="黑体" pitchFamily="49" charset="-122"/>
              </a:rPr>
              <a:t>个人所得税的建立和发展</a:t>
            </a:r>
          </a:p>
          <a:p>
            <a:pPr marL="228600" indent="-228600" defTabSz="449263"/>
            <a:r>
              <a:rPr lang="en-US" altLang="zh-CN" smtClean="0"/>
              <a:t>1980</a:t>
            </a:r>
            <a:r>
              <a:rPr lang="zh-CN" altLang="zh-CN" smtClean="0"/>
              <a:t>年</a:t>
            </a:r>
            <a:r>
              <a:rPr lang="en-US" altLang="zh-CN" smtClean="0"/>
              <a:t>9</a:t>
            </a:r>
            <a:r>
              <a:rPr lang="zh-CN" altLang="zh-CN" smtClean="0"/>
              <a:t>月</a:t>
            </a:r>
            <a:r>
              <a:rPr lang="en-US" altLang="zh-CN" smtClean="0"/>
              <a:t>10</a:t>
            </a:r>
            <a:r>
              <a:rPr lang="zh-CN" altLang="zh-CN" smtClean="0"/>
              <a:t>日</a:t>
            </a:r>
            <a:r>
              <a:rPr lang="en-US" altLang="zh-CN" smtClean="0"/>
              <a:t>,</a:t>
            </a:r>
            <a:r>
              <a:rPr lang="zh-CN" altLang="zh-CN" smtClean="0"/>
              <a:t>第五届全国人民代表大会第三次会议审议通过了《中华人民共和国个人所得税法》并公布实施。</a:t>
            </a:r>
            <a:r>
              <a:rPr lang="zh-CN" altLang="en-US" smtClean="0"/>
              <a:t>同年</a:t>
            </a:r>
            <a:r>
              <a:rPr lang="en-US" altLang="zh-CN" smtClean="0"/>
              <a:t>12</a:t>
            </a:r>
            <a:r>
              <a:rPr lang="zh-CN" altLang="en-US" smtClean="0"/>
              <a:t>月</a:t>
            </a:r>
            <a:r>
              <a:rPr lang="en-US" altLang="zh-CN" smtClean="0"/>
              <a:t>14</a:t>
            </a:r>
            <a:r>
              <a:rPr lang="zh-CN" altLang="en-US" smtClean="0"/>
              <a:t>日</a:t>
            </a:r>
            <a:r>
              <a:rPr lang="en-US" altLang="zh-CN" smtClean="0"/>
              <a:t>,</a:t>
            </a:r>
            <a:r>
              <a:rPr lang="zh-CN" altLang="en-US" smtClean="0"/>
              <a:t>经国务院批准</a:t>
            </a:r>
            <a:r>
              <a:rPr lang="en-US" altLang="zh-CN" smtClean="0"/>
              <a:t>,</a:t>
            </a:r>
            <a:r>
              <a:rPr lang="zh-CN" altLang="en-US" smtClean="0"/>
              <a:t>财政部公布了</a:t>
            </a:r>
            <a:r>
              <a:rPr lang="en-US" altLang="zh-CN" smtClean="0"/>
              <a:t>《</a:t>
            </a:r>
            <a:r>
              <a:rPr lang="zh-CN" altLang="en-US" smtClean="0"/>
              <a:t>中华人民共和国个人所得税法施行细则</a:t>
            </a:r>
            <a:r>
              <a:rPr lang="en-US" altLang="zh-CN" smtClean="0"/>
              <a:t>》</a:t>
            </a:r>
            <a:r>
              <a:rPr lang="zh-CN" altLang="en-US" smtClean="0"/>
              <a:t>。 </a:t>
            </a:r>
          </a:p>
          <a:p>
            <a:pPr marL="228600" indent="-228600" defTabSz="449263"/>
            <a:r>
              <a:rPr lang="en-US" altLang="zh-CN" smtClean="0"/>
              <a:t>1986</a:t>
            </a:r>
            <a:r>
              <a:rPr lang="zh-CN" altLang="en-US" smtClean="0"/>
              <a:t>年</a:t>
            </a:r>
            <a:r>
              <a:rPr lang="en-US" altLang="zh-CN" smtClean="0"/>
              <a:t>,</a:t>
            </a:r>
            <a:r>
              <a:rPr lang="zh-CN" altLang="en-US" smtClean="0"/>
              <a:t>国务院发布了</a:t>
            </a:r>
            <a:r>
              <a:rPr lang="en-US" altLang="zh-CN" smtClean="0"/>
              <a:t>《</a:t>
            </a:r>
            <a:r>
              <a:rPr lang="zh-CN" altLang="en-US" smtClean="0"/>
              <a:t>城乡个体工商业户所得税暂行条例</a:t>
            </a:r>
            <a:r>
              <a:rPr lang="en-US" altLang="zh-CN" smtClean="0"/>
              <a:t>》</a:t>
            </a:r>
            <a:r>
              <a:rPr lang="zh-CN" altLang="en-US" smtClean="0"/>
              <a:t>和</a:t>
            </a:r>
            <a:r>
              <a:rPr lang="en-US" altLang="zh-CN" smtClean="0"/>
              <a:t>《</a:t>
            </a:r>
            <a:r>
              <a:rPr lang="zh-CN" altLang="en-US" smtClean="0"/>
              <a:t>个人收入调节税暂行条例</a:t>
            </a:r>
            <a:r>
              <a:rPr lang="en-US" altLang="zh-CN" smtClean="0"/>
              <a:t>》</a:t>
            </a:r>
            <a:r>
              <a:rPr lang="zh-CN" altLang="en-US" smtClean="0"/>
              <a:t>。</a:t>
            </a:r>
          </a:p>
          <a:p>
            <a:pPr marL="228600" indent="-228600" defTabSz="449263"/>
            <a:r>
              <a:rPr lang="en-US" altLang="zh-CN" smtClean="0"/>
              <a:t>1993</a:t>
            </a:r>
            <a:r>
              <a:rPr lang="zh-CN" altLang="en-US" smtClean="0"/>
              <a:t>年</a:t>
            </a:r>
            <a:r>
              <a:rPr lang="en-US" altLang="zh-CN" smtClean="0"/>
              <a:t>10</a:t>
            </a:r>
            <a:r>
              <a:rPr lang="zh-CN" altLang="en-US" smtClean="0"/>
              <a:t>月</a:t>
            </a:r>
            <a:r>
              <a:rPr lang="en-US" altLang="zh-CN" smtClean="0"/>
              <a:t>31</a:t>
            </a:r>
            <a:r>
              <a:rPr lang="zh-CN" altLang="en-US" smtClean="0"/>
              <a:t>日</a:t>
            </a:r>
            <a:r>
              <a:rPr lang="en-US" altLang="zh-CN" smtClean="0"/>
              <a:t>,</a:t>
            </a:r>
            <a:r>
              <a:rPr lang="zh-CN" altLang="en-US" smtClean="0"/>
              <a:t>第八届全国人民代表大会常务委员会第四次会议通过了</a:t>
            </a:r>
            <a:r>
              <a:rPr lang="en-US" altLang="zh-CN" smtClean="0"/>
              <a:t>《</a:t>
            </a:r>
            <a:r>
              <a:rPr lang="zh-CN" altLang="en-US" smtClean="0"/>
              <a:t>关于修改</a:t>
            </a:r>
            <a:r>
              <a:rPr lang="en-US" altLang="zh-CN" smtClean="0"/>
              <a:t>&lt;</a:t>
            </a:r>
            <a:r>
              <a:rPr lang="zh-CN" altLang="en-US" smtClean="0"/>
              <a:t>中华人民共和国个人所得税法</a:t>
            </a:r>
            <a:r>
              <a:rPr lang="en-US" altLang="zh-CN" smtClean="0"/>
              <a:t>&gt;</a:t>
            </a:r>
            <a:r>
              <a:rPr lang="zh-CN" altLang="en-US" smtClean="0"/>
              <a:t>的决定</a:t>
            </a:r>
            <a:r>
              <a:rPr lang="en-US" altLang="zh-CN" smtClean="0"/>
              <a:t>》,</a:t>
            </a:r>
            <a:r>
              <a:rPr lang="zh-CN" altLang="en-US" smtClean="0"/>
              <a:t>同时公布了修改后的</a:t>
            </a:r>
            <a:r>
              <a:rPr lang="en-US" altLang="zh-CN" smtClean="0"/>
              <a:t>《</a:t>
            </a:r>
            <a:r>
              <a:rPr lang="zh-CN" altLang="en-US" smtClean="0"/>
              <a:t>中华人民共和国个人所得税法</a:t>
            </a:r>
            <a:r>
              <a:rPr lang="en-US" altLang="zh-CN" smtClean="0"/>
              <a:t>》,</a:t>
            </a:r>
            <a:r>
              <a:rPr lang="zh-CN" altLang="en-US" smtClean="0"/>
              <a:t>自</a:t>
            </a:r>
            <a:r>
              <a:rPr lang="en-US" altLang="zh-CN" smtClean="0"/>
              <a:t>1994</a:t>
            </a:r>
            <a:r>
              <a:rPr lang="zh-CN" altLang="en-US" smtClean="0"/>
              <a:t>年</a:t>
            </a:r>
            <a:r>
              <a:rPr lang="en-US" altLang="zh-CN" smtClean="0"/>
              <a:t>1</a:t>
            </a:r>
            <a:r>
              <a:rPr lang="zh-CN" altLang="en-US" smtClean="0"/>
              <a:t>月</a:t>
            </a:r>
            <a:r>
              <a:rPr lang="en-US" altLang="zh-CN" smtClean="0"/>
              <a:t>1</a:t>
            </a:r>
            <a:r>
              <a:rPr lang="zh-CN" altLang="en-US" smtClean="0"/>
              <a:t>日起施行。</a:t>
            </a:r>
            <a:r>
              <a:rPr lang="en-US" altLang="zh-CN" smtClean="0"/>
              <a:t>1994</a:t>
            </a:r>
            <a:r>
              <a:rPr lang="zh-CN" altLang="en-US" smtClean="0"/>
              <a:t>年</a:t>
            </a:r>
            <a:r>
              <a:rPr lang="en-US" altLang="zh-CN" smtClean="0"/>
              <a:t>1</a:t>
            </a:r>
            <a:r>
              <a:rPr lang="zh-CN" altLang="en-US" smtClean="0"/>
              <a:t>月</a:t>
            </a:r>
            <a:r>
              <a:rPr lang="en-US" altLang="zh-CN" smtClean="0"/>
              <a:t>28</a:t>
            </a:r>
            <a:r>
              <a:rPr lang="zh-CN" altLang="en-US" smtClean="0"/>
              <a:t>日</a:t>
            </a:r>
            <a:r>
              <a:rPr lang="en-US" altLang="zh-CN" smtClean="0"/>
              <a:t>,</a:t>
            </a:r>
            <a:r>
              <a:rPr lang="zh-CN" altLang="en-US" smtClean="0"/>
              <a:t>国务院第</a:t>
            </a:r>
            <a:r>
              <a:rPr lang="en-US" altLang="zh-CN" smtClean="0"/>
              <a:t>142</a:t>
            </a:r>
            <a:r>
              <a:rPr lang="zh-CN" altLang="en-US" smtClean="0"/>
              <a:t>号令发布</a:t>
            </a:r>
            <a:r>
              <a:rPr lang="en-US" altLang="zh-CN" smtClean="0"/>
              <a:t>《</a:t>
            </a:r>
            <a:r>
              <a:rPr lang="zh-CN" altLang="en-US" smtClean="0"/>
              <a:t>中华人民共和国个人所得税法实施条例</a:t>
            </a:r>
            <a:r>
              <a:rPr lang="en-US" altLang="zh-CN" smtClean="0"/>
              <a:t>》</a:t>
            </a:r>
            <a:r>
              <a:rPr lang="zh-CN" altLang="en-US" smtClean="0"/>
              <a:t>。 </a:t>
            </a:r>
          </a:p>
          <a:p>
            <a:pPr marL="228600" indent="-228600" defTabSz="449263"/>
            <a:r>
              <a:rPr lang="en-US" altLang="zh-CN" smtClean="0"/>
              <a:t>1999</a:t>
            </a:r>
            <a:r>
              <a:rPr lang="zh-CN" altLang="en-US" smtClean="0"/>
              <a:t>年</a:t>
            </a:r>
            <a:r>
              <a:rPr lang="en-US" altLang="zh-CN" smtClean="0"/>
              <a:t>8</a:t>
            </a:r>
            <a:r>
              <a:rPr lang="zh-CN" altLang="en-US" smtClean="0"/>
              <a:t>月</a:t>
            </a:r>
            <a:r>
              <a:rPr lang="en-US" altLang="zh-CN" smtClean="0"/>
              <a:t>30</a:t>
            </a:r>
            <a:r>
              <a:rPr lang="zh-CN" altLang="en-US" smtClean="0"/>
              <a:t>日</a:t>
            </a:r>
            <a:r>
              <a:rPr lang="en-US" altLang="zh-CN" smtClean="0"/>
              <a:t>,</a:t>
            </a:r>
            <a:r>
              <a:rPr lang="zh-CN" altLang="en-US" smtClean="0"/>
              <a:t>第九届全国人民代表大会常务委员会第十一次会议通过了第二次修正的</a:t>
            </a:r>
            <a:r>
              <a:rPr lang="en-US" altLang="zh-CN" smtClean="0"/>
              <a:t>《</a:t>
            </a:r>
            <a:r>
              <a:rPr lang="zh-CN" altLang="en-US" smtClean="0"/>
              <a:t>中华人民共和国个人所得税法</a:t>
            </a:r>
            <a:r>
              <a:rPr lang="en-US" altLang="zh-CN" smtClean="0"/>
              <a:t>》</a:t>
            </a:r>
            <a:r>
              <a:rPr lang="zh-CN" altLang="en-US" smtClean="0"/>
              <a:t>。</a:t>
            </a:r>
            <a:endParaRPr lang="zh-CN" altLang="zh-CN"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idx="4294967295"/>
          </p:nvPr>
        </p:nvSpPr>
        <p:spPr>
          <a:xfrm>
            <a:off x="1835150" y="333375"/>
            <a:ext cx="6697663" cy="647700"/>
          </a:xfrm>
        </p:spPr>
        <p:txBody>
          <a:bodyPr/>
          <a:lstStyle/>
          <a:p>
            <a:r>
              <a:rPr lang="zh-CN" altLang="zh-CN" smtClean="0">
                <a:latin typeface="华文细黑"/>
                <a:ea typeface="华文细黑"/>
                <a:cs typeface="华文细黑"/>
              </a:rPr>
              <a:t>第一节　个人所得税概述</a:t>
            </a:r>
          </a:p>
        </p:txBody>
      </p:sp>
      <p:sp>
        <p:nvSpPr>
          <p:cNvPr id="24578" name="内容占位符 2"/>
          <p:cNvSpPr>
            <a:spLocks noGrp="1"/>
          </p:cNvSpPr>
          <p:nvPr>
            <p:ph idx="4294967295"/>
          </p:nvPr>
        </p:nvSpPr>
        <p:spPr>
          <a:xfrm>
            <a:off x="395288" y="1196975"/>
            <a:ext cx="8353425" cy="5184775"/>
          </a:xfrm>
        </p:spPr>
        <p:txBody>
          <a:bodyPr/>
          <a:lstStyle/>
          <a:p>
            <a:pPr marL="228600" indent="-228600" defTabSz="449263"/>
            <a:r>
              <a:rPr lang="en-US" altLang="zh-CN" smtClean="0"/>
              <a:t>2000</a:t>
            </a:r>
            <a:r>
              <a:rPr lang="zh-CN" altLang="en-US" smtClean="0"/>
              <a:t>年</a:t>
            </a:r>
            <a:r>
              <a:rPr lang="en-US" altLang="zh-CN" smtClean="0"/>
              <a:t>9</a:t>
            </a:r>
            <a:r>
              <a:rPr lang="zh-CN" altLang="en-US" smtClean="0"/>
              <a:t>月</a:t>
            </a:r>
            <a:r>
              <a:rPr lang="en-US" altLang="zh-CN" smtClean="0"/>
              <a:t>,</a:t>
            </a:r>
            <a:r>
              <a:rPr lang="zh-CN" altLang="en-US" smtClean="0"/>
              <a:t>财政部、国家税务总局根据</a:t>
            </a:r>
            <a:r>
              <a:rPr lang="en-US" altLang="zh-CN" smtClean="0"/>
              <a:t>《</a:t>
            </a:r>
            <a:r>
              <a:rPr lang="zh-CN" altLang="en-US" smtClean="0"/>
              <a:t>国务院关于个人独资企业和合伙企业征收所得税问题的通知</a:t>
            </a:r>
            <a:r>
              <a:rPr lang="en-US" altLang="zh-CN" smtClean="0"/>
              <a:t>》</a:t>
            </a:r>
            <a:r>
              <a:rPr lang="zh-CN" altLang="en-US" smtClean="0"/>
              <a:t>有关“对个人独资企业和合伙企业停征企业所得税</a:t>
            </a:r>
            <a:r>
              <a:rPr lang="en-US" altLang="zh-CN" smtClean="0"/>
              <a:t>,</a:t>
            </a:r>
            <a:r>
              <a:rPr lang="zh-CN" altLang="en-US" smtClean="0"/>
              <a:t>只对其投资者的经营所得征收个人所得税”的规定</a:t>
            </a:r>
            <a:r>
              <a:rPr lang="en-US" altLang="zh-CN" smtClean="0"/>
              <a:t>,</a:t>
            </a:r>
            <a:r>
              <a:rPr lang="zh-CN" altLang="en-US" smtClean="0"/>
              <a:t>制定了</a:t>
            </a:r>
            <a:r>
              <a:rPr lang="en-US" altLang="zh-CN" smtClean="0"/>
              <a:t>《</a:t>
            </a:r>
            <a:r>
              <a:rPr lang="zh-CN" altLang="en-US" smtClean="0"/>
              <a:t>关于个人独资企业和合伙企业投资者征收个人所得税的规定</a:t>
            </a:r>
            <a:r>
              <a:rPr lang="en-US" altLang="zh-CN" smtClean="0"/>
              <a:t>》,</a:t>
            </a:r>
            <a:r>
              <a:rPr lang="zh-CN" altLang="en-US" smtClean="0"/>
              <a:t>明确从</a:t>
            </a:r>
            <a:r>
              <a:rPr lang="en-US" altLang="zh-CN" smtClean="0"/>
              <a:t>2000</a:t>
            </a:r>
            <a:r>
              <a:rPr lang="zh-CN" altLang="en-US" smtClean="0"/>
              <a:t>年</a:t>
            </a:r>
            <a:r>
              <a:rPr lang="en-US" altLang="zh-CN" smtClean="0"/>
              <a:t>1</a:t>
            </a:r>
            <a:r>
              <a:rPr lang="zh-CN" altLang="en-US" smtClean="0"/>
              <a:t>月</a:t>
            </a:r>
            <a:r>
              <a:rPr lang="en-US" altLang="zh-CN" smtClean="0"/>
              <a:t>1</a:t>
            </a:r>
            <a:r>
              <a:rPr lang="zh-CN" altLang="en-US" smtClean="0"/>
              <a:t>日起</a:t>
            </a:r>
            <a:r>
              <a:rPr lang="en-US" altLang="zh-CN" smtClean="0"/>
              <a:t>,</a:t>
            </a:r>
            <a:r>
              <a:rPr lang="zh-CN" altLang="en-US" smtClean="0"/>
              <a:t>个人独资企业和合伙企业投资者将依法缴纳个人所得税。</a:t>
            </a:r>
          </a:p>
          <a:p>
            <a:pPr marL="228600" indent="-228600" defTabSz="449263"/>
            <a:r>
              <a:rPr lang="en-US" altLang="zh-CN" smtClean="0"/>
              <a:t>2008</a:t>
            </a:r>
            <a:r>
              <a:rPr lang="zh-CN" altLang="en-US" smtClean="0"/>
              <a:t>年</a:t>
            </a:r>
            <a:r>
              <a:rPr lang="en-US" altLang="zh-CN" smtClean="0"/>
              <a:t>2</a:t>
            </a:r>
            <a:r>
              <a:rPr lang="zh-CN" altLang="en-US" smtClean="0"/>
              <a:t>月</a:t>
            </a:r>
            <a:r>
              <a:rPr lang="en-US" altLang="zh-CN" smtClean="0"/>
              <a:t>18</a:t>
            </a:r>
            <a:r>
              <a:rPr lang="zh-CN" altLang="en-US" smtClean="0"/>
              <a:t>日</a:t>
            </a:r>
            <a:r>
              <a:rPr lang="en-US" altLang="zh-CN" smtClean="0"/>
              <a:t>,</a:t>
            </a:r>
            <a:r>
              <a:rPr lang="zh-CN" altLang="en-US" smtClean="0"/>
              <a:t>国务院第</a:t>
            </a:r>
            <a:r>
              <a:rPr lang="en-US" altLang="zh-CN" smtClean="0"/>
              <a:t>519</a:t>
            </a:r>
            <a:r>
              <a:rPr lang="zh-CN" altLang="en-US" smtClean="0"/>
              <a:t>号令公布修改后的</a:t>
            </a:r>
            <a:r>
              <a:rPr lang="en-US" altLang="zh-CN" smtClean="0"/>
              <a:t>《</a:t>
            </a:r>
            <a:r>
              <a:rPr lang="zh-CN" altLang="en-US" smtClean="0"/>
              <a:t>中华人民共和国个人所得税法实施条例</a:t>
            </a:r>
            <a:r>
              <a:rPr lang="en-US" altLang="zh-CN" smtClean="0"/>
              <a:t>》,</a:t>
            </a:r>
            <a:r>
              <a:rPr lang="zh-CN" altLang="en-US" smtClean="0"/>
              <a:t>自</a:t>
            </a:r>
            <a:r>
              <a:rPr lang="en-US" altLang="zh-CN" smtClean="0"/>
              <a:t>2008</a:t>
            </a:r>
            <a:r>
              <a:rPr lang="zh-CN" altLang="en-US" smtClean="0"/>
              <a:t>年</a:t>
            </a:r>
            <a:r>
              <a:rPr lang="en-US" altLang="zh-CN" smtClean="0"/>
              <a:t>3</a:t>
            </a:r>
            <a:r>
              <a:rPr lang="zh-CN" altLang="en-US" smtClean="0"/>
              <a:t>月</a:t>
            </a:r>
            <a:r>
              <a:rPr lang="en-US" altLang="zh-CN" smtClean="0"/>
              <a:t>1</a:t>
            </a:r>
            <a:r>
              <a:rPr lang="zh-CN" altLang="en-US" smtClean="0"/>
              <a:t>日起施行。 </a:t>
            </a:r>
            <a:endParaRPr lang="zh-CN" altLang="zh-CN" smtClean="0"/>
          </a:p>
          <a:p>
            <a:pPr marL="228600" indent="-228600" defTabSz="449263"/>
            <a:r>
              <a:rPr lang="en-US" altLang="zh-CN" smtClean="0"/>
              <a:t>2011</a:t>
            </a:r>
            <a:r>
              <a:rPr lang="zh-CN" altLang="zh-CN" smtClean="0"/>
              <a:t>年</a:t>
            </a:r>
            <a:r>
              <a:rPr lang="en-US" altLang="zh-CN" smtClean="0"/>
              <a:t>6</a:t>
            </a:r>
            <a:r>
              <a:rPr lang="zh-CN" altLang="zh-CN" smtClean="0"/>
              <a:t>月</a:t>
            </a:r>
            <a:r>
              <a:rPr lang="en-US" altLang="zh-CN" smtClean="0"/>
              <a:t>30</a:t>
            </a:r>
            <a:r>
              <a:rPr lang="zh-CN" altLang="zh-CN" smtClean="0"/>
              <a:t>日</a:t>
            </a:r>
            <a:r>
              <a:rPr lang="en-US" altLang="zh-CN" smtClean="0"/>
              <a:t>,</a:t>
            </a:r>
            <a:r>
              <a:rPr lang="zh-CN" altLang="zh-CN" smtClean="0"/>
              <a:t>第十一届全国人民代表大会常务委员会第二十一次会议通过了《关于修改</a:t>
            </a:r>
            <a:r>
              <a:rPr lang="en-US" altLang="zh-CN" smtClean="0"/>
              <a:t>&lt;</a:t>
            </a:r>
            <a:r>
              <a:rPr lang="zh-CN" altLang="zh-CN" smtClean="0"/>
              <a:t>中华人民共和国个人所得税法</a:t>
            </a:r>
            <a:r>
              <a:rPr lang="en-US" altLang="zh-CN" smtClean="0"/>
              <a:t>&gt;</a:t>
            </a:r>
            <a:r>
              <a:rPr lang="zh-CN" altLang="zh-CN" smtClean="0"/>
              <a:t>的决定》</a:t>
            </a:r>
            <a:r>
              <a:rPr lang="en-US" altLang="zh-CN" smtClean="0"/>
              <a:t>,</a:t>
            </a:r>
            <a:r>
              <a:rPr lang="zh-CN" altLang="zh-CN" smtClean="0"/>
              <a:t>同时公布了修改后的《个人所得税法》</a:t>
            </a:r>
            <a:r>
              <a:rPr lang="en-US" altLang="zh-CN" smtClean="0"/>
              <a:t>,</a:t>
            </a:r>
            <a:r>
              <a:rPr lang="zh-CN" altLang="zh-CN" smtClean="0"/>
              <a:t>并于</a:t>
            </a:r>
            <a:r>
              <a:rPr lang="en-US" altLang="zh-CN" smtClean="0"/>
              <a:t>2011</a:t>
            </a:r>
            <a:r>
              <a:rPr lang="zh-CN" altLang="zh-CN" smtClean="0"/>
              <a:t>年</a:t>
            </a:r>
            <a:r>
              <a:rPr lang="en-US" altLang="zh-CN" smtClean="0"/>
              <a:t>9</a:t>
            </a:r>
            <a:r>
              <a:rPr lang="zh-CN" altLang="zh-CN" smtClean="0"/>
              <a:t>月</a:t>
            </a:r>
            <a:r>
              <a:rPr lang="en-US" altLang="zh-CN" smtClean="0"/>
              <a:t>1</a:t>
            </a:r>
            <a:r>
              <a:rPr lang="zh-CN" altLang="zh-CN" smtClean="0"/>
              <a:t>日起施行。</a:t>
            </a:r>
            <a:r>
              <a:rPr lang="en-US" altLang="zh-CN" smtClean="0"/>
              <a:t>2011</a:t>
            </a:r>
            <a:r>
              <a:rPr lang="zh-CN" altLang="zh-CN" smtClean="0"/>
              <a:t>年</a:t>
            </a:r>
            <a:r>
              <a:rPr lang="en-US" altLang="zh-CN" smtClean="0"/>
              <a:t>7</a:t>
            </a:r>
            <a:r>
              <a:rPr lang="zh-CN" altLang="zh-CN" smtClean="0"/>
              <a:t>月</a:t>
            </a:r>
            <a:r>
              <a:rPr lang="en-US" altLang="zh-CN" smtClean="0"/>
              <a:t>19</a:t>
            </a:r>
            <a:r>
              <a:rPr lang="zh-CN" altLang="zh-CN" smtClean="0"/>
              <a:t>日</a:t>
            </a:r>
            <a:r>
              <a:rPr lang="en-US" altLang="zh-CN" smtClean="0"/>
              <a:t>,</a:t>
            </a:r>
            <a:r>
              <a:rPr lang="zh-CN" altLang="zh-CN" smtClean="0"/>
              <a:t>国务院第</a:t>
            </a:r>
            <a:r>
              <a:rPr lang="en-US" altLang="zh-CN" smtClean="0"/>
              <a:t>600</a:t>
            </a:r>
            <a:r>
              <a:rPr lang="zh-CN" altLang="zh-CN" smtClean="0"/>
              <a:t>号令公布了《关于修改</a:t>
            </a:r>
            <a:r>
              <a:rPr lang="en-US" altLang="zh-CN" smtClean="0"/>
              <a:t>&lt;</a:t>
            </a:r>
            <a:r>
              <a:rPr lang="zh-CN" altLang="zh-CN" smtClean="0"/>
              <a:t>中华人民共和国个人所得税法实施条例</a:t>
            </a:r>
            <a:r>
              <a:rPr lang="en-US" altLang="zh-CN" smtClean="0"/>
              <a:t>&gt;</a:t>
            </a:r>
            <a:r>
              <a:rPr lang="zh-CN" altLang="zh-CN" smtClean="0"/>
              <a:t>的决定》</a:t>
            </a:r>
            <a:r>
              <a:rPr lang="en-US" altLang="zh-CN" smtClean="0"/>
              <a:t>,</a:t>
            </a:r>
            <a:r>
              <a:rPr lang="zh-CN" altLang="zh-CN" smtClean="0"/>
              <a:t>自</a:t>
            </a:r>
            <a:r>
              <a:rPr lang="en-US" altLang="zh-CN" smtClean="0"/>
              <a:t>2011</a:t>
            </a:r>
            <a:r>
              <a:rPr lang="zh-CN" altLang="zh-CN" smtClean="0"/>
              <a:t>年</a:t>
            </a:r>
            <a:r>
              <a:rPr lang="en-US" altLang="zh-CN" smtClean="0"/>
              <a:t>9</a:t>
            </a:r>
            <a:r>
              <a:rPr lang="zh-CN" altLang="zh-CN" smtClean="0"/>
              <a:t>月</a:t>
            </a:r>
            <a:r>
              <a:rPr lang="en-US" altLang="zh-CN" smtClean="0"/>
              <a:t>1</a:t>
            </a:r>
            <a:r>
              <a:rPr lang="zh-CN" altLang="zh-CN" smtClean="0"/>
              <a:t>日起施行。</a:t>
            </a:r>
          </a:p>
          <a:p>
            <a:pPr marL="228600" indent="-228600" defTabSz="449263"/>
            <a:endParaRPr lang="zh-CN" alt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idx="4294967295"/>
          </p:nvPr>
        </p:nvSpPr>
        <p:spPr>
          <a:xfrm>
            <a:off x="2195513" y="333375"/>
            <a:ext cx="6337300" cy="647700"/>
          </a:xfrm>
        </p:spPr>
        <p:txBody>
          <a:bodyPr/>
          <a:lstStyle/>
          <a:p>
            <a:r>
              <a:rPr lang="zh-CN" altLang="zh-CN" smtClean="0">
                <a:latin typeface="华文细黑"/>
                <a:ea typeface="华文细黑"/>
                <a:cs typeface="华文细黑"/>
              </a:rPr>
              <a:t>第一节　个人所得税概述</a:t>
            </a:r>
          </a:p>
        </p:txBody>
      </p:sp>
      <p:sp>
        <p:nvSpPr>
          <p:cNvPr id="25602" name="内容占位符 2"/>
          <p:cNvSpPr>
            <a:spLocks noGrp="1"/>
          </p:cNvSpPr>
          <p:nvPr>
            <p:ph idx="4294967295"/>
          </p:nvPr>
        </p:nvSpPr>
        <p:spPr>
          <a:xfrm>
            <a:off x="395288" y="1196975"/>
            <a:ext cx="8353425" cy="4968875"/>
          </a:xfrm>
        </p:spPr>
        <p:txBody>
          <a:bodyPr/>
          <a:lstStyle/>
          <a:p>
            <a:pPr marL="228600" indent="-228600" defTabSz="449263"/>
            <a:r>
              <a:rPr lang="en-US" altLang="zh-CN" dirty="0" smtClean="0"/>
              <a:t>2018</a:t>
            </a:r>
            <a:r>
              <a:rPr lang="zh-CN" altLang="en-US" dirty="0" smtClean="0"/>
              <a:t>年</a:t>
            </a:r>
            <a:r>
              <a:rPr lang="en-US" altLang="zh-CN" dirty="0" smtClean="0"/>
              <a:t>8</a:t>
            </a:r>
            <a:r>
              <a:rPr lang="zh-CN" altLang="en-US" dirty="0" smtClean="0"/>
              <a:t>月</a:t>
            </a:r>
            <a:r>
              <a:rPr lang="en-US" altLang="zh-CN" dirty="0" smtClean="0"/>
              <a:t>31</a:t>
            </a:r>
            <a:r>
              <a:rPr lang="zh-CN" altLang="en-US" dirty="0" smtClean="0"/>
              <a:t>日，第十三届全国人民代表大会常务委员会第五次会议通过了</a:t>
            </a:r>
            <a:r>
              <a:rPr lang="en-US" altLang="zh-CN" dirty="0" smtClean="0"/>
              <a:t>《</a:t>
            </a:r>
            <a:r>
              <a:rPr lang="zh-CN" altLang="en-US" dirty="0" smtClean="0"/>
              <a:t>关于修改</a:t>
            </a:r>
            <a:r>
              <a:rPr lang="en-US" altLang="zh-CN" dirty="0" smtClean="0"/>
              <a:t>〈</a:t>
            </a:r>
            <a:r>
              <a:rPr lang="zh-CN" altLang="en-US" dirty="0" smtClean="0"/>
              <a:t>中华人民共和国个人所得税法</a:t>
            </a:r>
            <a:r>
              <a:rPr lang="en-US" altLang="zh-CN" dirty="0" smtClean="0"/>
              <a:t>〉</a:t>
            </a:r>
            <a:r>
              <a:rPr lang="zh-CN" altLang="en-US" dirty="0" smtClean="0"/>
              <a:t>的决定</a:t>
            </a:r>
            <a:r>
              <a:rPr lang="en-US" altLang="zh-CN" dirty="0" smtClean="0"/>
              <a:t>》</a:t>
            </a:r>
            <a:r>
              <a:rPr lang="zh-CN" altLang="en-US" dirty="0" smtClean="0"/>
              <a:t>，同时公布了修改后的</a:t>
            </a:r>
            <a:r>
              <a:rPr lang="en-US" altLang="zh-CN" dirty="0" smtClean="0"/>
              <a:t>《</a:t>
            </a:r>
            <a:r>
              <a:rPr lang="zh-CN" altLang="en-US" dirty="0" smtClean="0"/>
              <a:t>个人所得税法</a:t>
            </a:r>
            <a:r>
              <a:rPr lang="en-US" altLang="zh-CN" dirty="0" smtClean="0"/>
              <a:t>》,</a:t>
            </a:r>
            <a:r>
              <a:rPr lang="zh-CN" altLang="en-US" dirty="0" smtClean="0"/>
              <a:t>自</a:t>
            </a:r>
            <a:r>
              <a:rPr lang="en-US" altLang="zh-CN" dirty="0" smtClean="0"/>
              <a:t>2019</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日起施行。</a:t>
            </a:r>
          </a:p>
          <a:p>
            <a:pPr marL="228600" indent="-228600" defTabSz="449263"/>
            <a:r>
              <a:rPr lang="en-US" altLang="zh-CN" dirty="0" smtClean="0"/>
              <a:t>2018</a:t>
            </a:r>
            <a:r>
              <a:rPr lang="zh-CN" altLang="en-US" dirty="0" smtClean="0"/>
              <a:t>年</a:t>
            </a:r>
            <a:r>
              <a:rPr lang="en-US" altLang="zh-CN" dirty="0" smtClean="0"/>
              <a:t>12</a:t>
            </a:r>
            <a:r>
              <a:rPr lang="zh-CN" altLang="en-US" dirty="0" smtClean="0"/>
              <a:t>月</a:t>
            </a:r>
            <a:r>
              <a:rPr lang="en-US" altLang="zh-CN" dirty="0" smtClean="0"/>
              <a:t>18</a:t>
            </a:r>
            <a:r>
              <a:rPr lang="zh-CN" altLang="en-US" dirty="0" smtClean="0"/>
              <a:t>日，国务院第</a:t>
            </a:r>
            <a:r>
              <a:rPr lang="en-US" altLang="zh-CN" dirty="0" smtClean="0"/>
              <a:t>707</a:t>
            </a:r>
            <a:r>
              <a:rPr lang="zh-CN" altLang="en-US" dirty="0" smtClean="0"/>
              <a:t>号令公布修订后的</a:t>
            </a:r>
            <a:r>
              <a:rPr lang="en-US" altLang="zh-CN" dirty="0" smtClean="0"/>
              <a:t>《</a:t>
            </a:r>
            <a:r>
              <a:rPr lang="zh-CN" altLang="en-US" dirty="0" smtClean="0"/>
              <a:t>中华人民共和国个人所得税法实施条例</a:t>
            </a:r>
            <a:r>
              <a:rPr lang="en-US" altLang="zh-CN" dirty="0" smtClean="0"/>
              <a:t>》</a:t>
            </a:r>
            <a:r>
              <a:rPr lang="zh-CN" altLang="en-US" dirty="0" smtClean="0"/>
              <a:t>，自</a:t>
            </a:r>
            <a:r>
              <a:rPr lang="en-US" altLang="zh-CN" dirty="0" smtClean="0"/>
              <a:t>2019</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日起施行。</a:t>
            </a:r>
          </a:p>
          <a:p>
            <a:pPr marL="228600" indent="-228600" defTabSz="449263"/>
            <a:r>
              <a:rPr lang="en-US" altLang="zh-CN" dirty="0" smtClean="0"/>
              <a:t>2018</a:t>
            </a:r>
            <a:r>
              <a:rPr lang="zh-CN" altLang="en-US" dirty="0" smtClean="0"/>
              <a:t>年</a:t>
            </a:r>
            <a:r>
              <a:rPr lang="en-US" altLang="zh-CN" dirty="0" smtClean="0"/>
              <a:t>12</a:t>
            </a:r>
            <a:r>
              <a:rPr lang="zh-CN" altLang="en-US" dirty="0" smtClean="0"/>
              <a:t>月</a:t>
            </a:r>
            <a:r>
              <a:rPr lang="en-US" altLang="zh-CN" dirty="0" smtClean="0"/>
              <a:t>13</a:t>
            </a:r>
            <a:r>
              <a:rPr lang="zh-CN" altLang="en-US" dirty="0" smtClean="0"/>
              <a:t>日，国务院发布</a:t>
            </a:r>
            <a:r>
              <a:rPr lang="en-US" altLang="zh-CN" dirty="0" smtClean="0"/>
              <a:t>《</a:t>
            </a:r>
            <a:r>
              <a:rPr lang="zh-CN" altLang="en-US" dirty="0" smtClean="0"/>
              <a:t>关于印发个人所得税专项附加扣除暂行办法的通知</a:t>
            </a:r>
            <a:r>
              <a:rPr lang="en-US" altLang="zh-CN" dirty="0" smtClean="0"/>
              <a:t>》</a:t>
            </a:r>
            <a:r>
              <a:rPr lang="zh-CN" altLang="en-US" dirty="0" smtClean="0"/>
              <a:t>，自</a:t>
            </a:r>
            <a:r>
              <a:rPr lang="en-US" altLang="zh-CN" dirty="0" smtClean="0"/>
              <a:t>2019</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日起施行。 </a:t>
            </a:r>
            <a:endParaRPr lang="zh-CN"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a:xfrm>
            <a:off x="2051050" y="333375"/>
            <a:ext cx="6502400" cy="647700"/>
          </a:xfrm>
        </p:spPr>
        <p:txBody>
          <a:bodyPr/>
          <a:lstStyle/>
          <a:p>
            <a:r>
              <a:rPr lang="zh-CN" altLang="zh-CN" smtClean="0">
                <a:latin typeface="华文细黑"/>
                <a:ea typeface="华文细黑"/>
                <a:cs typeface="华文细黑"/>
              </a:rPr>
              <a:t>第二节　个人所得税的基本制度</a:t>
            </a:r>
            <a:endParaRPr lang="zh-CN" altLang="en-US" smtClean="0">
              <a:latin typeface="华文细黑"/>
              <a:ea typeface="华文细黑"/>
              <a:cs typeface="华文细黑"/>
            </a:endParaRPr>
          </a:p>
        </p:txBody>
      </p:sp>
      <p:sp>
        <p:nvSpPr>
          <p:cNvPr id="26626" name="内容占位符 2"/>
          <p:cNvSpPr>
            <a:spLocks noGrp="1"/>
          </p:cNvSpPr>
          <p:nvPr>
            <p:ph idx="1"/>
          </p:nvPr>
        </p:nvSpPr>
        <p:spPr>
          <a:xfrm>
            <a:off x="395288" y="1052513"/>
            <a:ext cx="8353425" cy="5329237"/>
          </a:xfrm>
        </p:spPr>
        <p:txBody>
          <a:bodyPr/>
          <a:lstStyle/>
          <a:p>
            <a:pPr marL="228600" indent="-228600" algn="l" defTabSz="449263">
              <a:lnSpc>
                <a:spcPct val="12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一、纳税人</a:t>
            </a:r>
            <a:endParaRPr lang="zh-CN" altLang="en-US" sz="2400" b="1" dirty="0" smtClean="0">
              <a:solidFill>
                <a:srgbClr val="000000"/>
              </a:solidFill>
              <a:latin typeface="黑体" pitchFamily="49" charset="-122"/>
              <a:ea typeface="黑体" pitchFamily="49" charset="-122"/>
            </a:endParaRPr>
          </a:p>
          <a:p>
            <a:pPr marL="228600" indent="-228600" algn="l" defTabSz="449263">
              <a:lnSpc>
                <a:spcPct val="120000"/>
              </a:lnSpc>
              <a:spcBef>
                <a:spcPct val="0"/>
              </a:spcBef>
              <a:buClr>
                <a:schemeClr val="tx1"/>
              </a:buClr>
            </a:pPr>
            <a:r>
              <a:rPr lang="zh-CN" altLang="en-US" dirty="0" smtClean="0"/>
              <a:t>个人所得税的纳税人是指在税法上负有纳税义务的个人。</a:t>
            </a:r>
          </a:p>
          <a:p>
            <a:pPr marL="228600" indent="-228600" algn="l" defTabSz="449263">
              <a:lnSpc>
                <a:spcPct val="120000"/>
              </a:lnSpc>
              <a:spcBef>
                <a:spcPct val="0"/>
              </a:spcBef>
              <a:buClr>
                <a:schemeClr val="tx1"/>
              </a:buClr>
            </a:pPr>
            <a:r>
              <a:rPr lang="zh-CN" altLang="en-US" dirty="0" smtClean="0"/>
              <a:t>纳税人依据住所和居住时间两个标准</a:t>
            </a:r>
            <a:r>
              <a:rPr lang="en-US" altLang="zh-CN" dirty="0" smtClean="0"/>
              <a:t>,</a:t>
            </a:r>
            <a:r>
              <a:rPr lang="zh-CN" altLang="en-US" dirty="0" smtClean="0"/>
              <a:t>区分为居民个人和非居民个人</a:t>
            </a:r>
            <a:r>
              <a:rPr lang="en-US" altLang="zh-CN" dirty="0" smtClean="0"/>
              <a:t>,</a:t>
            </a:r>
            <a:r>
              <a:rPr lang="zh-CN" altLang="en-US" dirty="0" smtClean="0"/>
              <a:t>分别承担不同的纳税义务。 </a:t>
            </a:r>
            <a:endParaRPr lang="zh-CN" altLang="zh-CN" sz="2400" b="1" dirty="0" smtClean="0">
              <a:solidFill>
                <a:srgbClr val="000000"/>
              </a:solidFill>
              <a:latin typeface="黑体" pitchFamily="49" charset="-122"/>
              <a:ea typeface="黑体" pitchFamily="49" charset="-122"/>
            </a:endParaRPr>
          </a:p>
          <a:p>
            <a:pPr marL="228600" indent="-228600" algn="l"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居民</a:t>
            </a:r>
            <a:r>
              <a:rPr lang="zh-CN" altLang="en-US" sz="2200" dirty="0" smtClean="0">
                <a:solidFill>
                  <a:srgbClr val="000000"/>
                </a:solidFill>
                <a:latin typeface="楷体_GB2312"/>
                <a:ea typeface="楷体_GB2312"/>
                <a:cs typeface="楷体_GB2312"/>
              </a:rPr>
              <a:t>个</a:t>
            </a:r>
            <a:r>
              <a:rPr lang="zh-CN" altLang="zh-CN" sz="2200" dirty="0" smtClean="0">
                <a:solidFill>
                  <a:srgbClr val="000000"/>
                </a:solidFill>
                <a:latin typeface="楷体_GB2312"/>
                <a:ea typeface="楷体_GB2312"/>
                <a:cs typeface="楷体_GB2312"/>
              </a:rPr>
              <a:t>人及其纳税义务</a:t>
            </a:r>
          </a:p>
          <a:p>
            <a:pPr marL="228600" indent="-228600" defTabSz="449263">
              <a:lnSpc>
                <a:spcPct val="120000"/>
              </a:lnSpc>
            </a:pPr>
            <a:r>
              <a:rPr lang="zh-CN" altLang="zh-CN" dirty="0" smtClean="0"/>
              <a:t>居民</a:t>
            </a:r>
            <a:r>
              <a:rPr lang="zh-CN" altLang="en-US" dirty="0" smtClean="0"/>
              <a:t>个</a:t>
            </a:r>
            <a:r>
              <a:rPr lang="zh-CN" altLang="zh-CN" dirty="0" smtClean="0"/>
              <a:t>人是指在</a:t>
            </a:r>
            <a:r>
              <a:rPr lang="zh-CN" altLang="en-US" dirty="0" smtClean="0"/>
              <a:t>我</a:t>
            </a:r>
            <a:r>
              <a:rPr lang="zh-CN" altLang="zh-CN" dirty="0" smtClean="0"/>
              <a:t>国境内有住所</a:t>
            </a:r>
            <a:r>
              <a:rPr lang="en-US" altLang="zh-CN" dirty="0" smtClean="0"/>
              <a:t>,</a:t>
            </a:r>
            <a:r>
              <a:rPr lang="zh-CN" altLang="zh-CN" dirty="0" smtClean="0"/>
              <a:t>或者无住所而在</a:t>
            </a:r>
            <a:r>
              <a:rPr lang="zh-CN" altLang="en-US" dirty="0" smtClean="0"/>
              <a:t>一个纳税年度内在我国境内居住累计满</a:t>
            </a:r>
            <a:r>
              <a:rPr lang="en-US" altLang="zh-CN" dirty="0" smtClean="0"/>
              <a:t>183</a:t>
            </a:r>
            <a:r>
              <a:rPr lang="zh-CN" altLang="en-US" dirty="0" smtClean="0"/>
              <a:t>日的个人 </a:t>
            </a:r>
            <a:r>
              <a:rPr lang="zh-CN" altLang="zh-CN" dirty="0" smtClean="0"/>
              <a:t>。</a:t>
            </a:r>
            <a:endParaRPr lang="zh-CN" altLang="en-US" dirty="0" smtClean="0"/>
          </a:p>
          <a:p>
            <a:pPr marL="228600" indent="-228600" defTabSz="449263">
              <a:lnSpc>
                <a:spcPct val="120000"/>
              </a:lnSpc>
            </a:pPr>
            <a:r>
              <a:rPr lang="zh-CN" altLang="en-US" dirty="0" smtClean="0"/>
              <a:t>居民个人负有无限纳税义务</a:t>
            </a:r>
            <a:r>
              <a:rPr lang="en-US" altLang="zh-CN" dirty="0" smtClean="0"/>
              <a:t>,</a:t>
            </a:r>
            <a:r>
              <a:rPr lang="zh-CN" altLang="en-US" dirty="0" smtClean="0"/>
              <a:t>其所取得的应纳税所</a:t>
            </a:r>
            <a:r>
              <a:rPr lang="zh-CN" altLang="en-US" dirty="0" smtClean="0"/>
              <a:t>得额</a:t>
            </a:r>
            <a:r>
              <a:rPr lang="en-US" altLang="zh-CN" dirty="0" smtClean="0"/>
              <a:t>,</a:t>
            </a:r>
            <a:r>
              <a:rPr lang="zh-CN" altLang="en-US" dirty="0" smtClean="0"/>
              <a:t>无论是来源于我国境内还是境</a:t>
            </a:r>
            <a:r>
              <a:rPr lang="zh-CN" altLang="en-US" dirty="0" smtClean="0"/>
              <a:t>外</a:t>
            </a:r>
            <a:r>
              <a:rPr lang="en-US" altLang="zh-CN" dirty="0" smtClean="0"/>
              <a:t>,</a:t>
            </a:r>
            <a:r>
              <a:rPr lang="zh-CN" altLang="en-US" dirty="0" smtClean="0"/>
              <a:t>都要在我国缴纳个人所得税。 </a:t>
            </a:r>
            <a:endParaRPr lang="en-US" altLang="zh-CN" dirty="0" smtClean="0"/>
          </a:p>
          <a:p>
            <a:pPr marL="228600" indent="-228600" defTabSz="449263">
              <a:lnSpc>
                <a:spcPct val="120000"/>
              </a:lnSpc>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非居民</a:t>
            </a:r>
            <a:r>
              <a:rPr lang="zh-CN" altLang="en-US" sz="2200" dirty="0" smtClean="0">
                <a:solidFill>
                  <a:srgbClr val="000000"/>
                </a:solidFill>
                <a:latin typeface="楷体_GB2312"/>
                <a:ea typeface="楷体_GB2312"/>
                <a:cs typeface="楷体_GB2312"/>
              </a:rPr>
              <a:t>个</a:t>
            </a:r>
            <a:r>
              <a:rPr lang="zh-CN" altLang="zh-CN" sz="2200" dirty="0" smtClean="0">
                <a:solidFill>
                  <a:srgbClr val="000000"/>
                </a:solidFill>
                <a:latin typeface="楷体_GB2312"/>
                <a:ea typeface="楷体_GB2312"/>
                <a:cs typeface="楷体_GB2312"/>
              </a:rPr>
              <a:t>人及其纳税义务</a:t>
            </a:r>
          </a:p>
          <a:p>
            <a:pPr marL="228600" indent="-228600" defTabSz="449263">
              <a:lnSpc>
                <a:spcPct val="120000"/>
              </a:lnSpc>
            </a:pPr>
            <a:r>
              <a:rPr lang="zh-CN" altLang="zh-CN" dirty="0" smtClean="0"/>
              <a:t>非居民</a:t>
            </a:r>
            <a:r>
              <a:rPr lang="zh-CN" altLang="en-US" dirty="0" smtClean="0"/>
              <a:t>个</a:t>
            </a:r>
            <a:r>
              <a:rPr lang="zh-CN" altLang="zh-CN" dirty="0" smtClean="0"/>
              <a:t>人是指在</a:t>
            </a:r>
            <a:r>
              <a:rPr lang="zh-CN" altLang="en-US" dirty="0" smtClean="0"/>
              <a:t>我</a:t>
            </a:r>
            <a:r>
              <a:rPr lang="zh-CN" altLang="zh-CN" dirty="0" smtClean="0"/>
              <a:t>国境内无住所又不居住</a:t>
            </a:r>
            <a:r>
              <a:rPr lang="zh-CN" altLang="en-US" dirty="0" smtClean="0"/>
              <a:t>，</a:t>
            </a:r>
            <a:r>
              <a:rPr lang="zh-CN" altLang="zh-CN" dirty="0" smtClean="0"/>
              <a:t>或者无住所而</a:t>
            </a:r>
            <a:r>
              <a:rPr lang="zh-CN" altLang="en-US" dirty="0" smtClean="0"/>
              <a:t>在一个纳税年度内在我国</a:t>
            </a:r>
            <a:r>
              <a:rPr lang="zh-CN" altLang="zh-CN" dirty="0" smtClean="0"/>
              <a:t>境内居住</a:t>
            </a:r>
            <a:r>
              <a:rPr lang="zh-CN" altLang="en-US" dirty="0" smtClean="0"/>
              <a:t>累计</a:t>
            </a:r>
            <a:r>
              <a:rPr lang="zh-CN" altLang="zh-CN" dirty="0" smtClean="0"/>
              <a:t>不满</a:t>
            </a:r>
            <a:r>
              <a:rPr lang="en-US" altLang="zh-CN" dirty="0" smtClean="0"/>
              <a:t>183</a:t>
            </a:r>
            <a:r>
              <a:rPr lang="zh-CN" altLang="en-US" dirty="0" smtClean="0"/>
              <a:t>日</a:t>
            </a:r>
            <a:r>
              <a:rPr lang="zh-CN" altLang="zh-CN" dirty="0" smtClean="0"/>
              <a:t>的个人。</a:t>
            </a:r>
            <a:endParaRPr lang="zh-CN" altLang="en-US" dirty="0" smtClean="0"/>
          </a:p>
          <a:p>
            <a:pPr marL="228600" indent="-228600" defTabSz="449263">
              <a:lnSpc>
                <a:spcPct val="120000"/>
              </a:lnSpc>
            </a:pPr>
            <a:r>
              <a:rPr lang="zh-CN" altLang="en-US" dirty="0" smtClean="0"/>
              <a:t>非居民个人承担有限纳税义务</a:t>
            </a:r>
            <a:r>
              <a:rPr lang="en-US" altLang="zh-CN" dirty="0" smtClean="0"/>
              <a:t>,</a:t>
            </a:r>
            <a:r>
              <a:rPr lang="zh-CN" altLang="en-US" dirty="0" smtClean="0"/>
              <a:t>仅就其来源于我国境内的所得向我国缴纳个人所得税。 </a:t>
            </a:r>
            <a:endParaRPr lang="zh-CN" altLang="zh-CN"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a:xfrm>
            <a:off x="2268538" y="333375"/>
            <a:ext cx="6264275" cy="647700"/>
          </a:xfrm>
        </p:spPr>
        <p:txBody>
          <a:bodyPr/>
          <a:lstStyle/>
          <a:p>
            <a:r>
              <a:rPr lang="zh-CN" altLang="zh-CN" smtClean="0">
                <a:latin typeface="华文细黑"/>
                <a:ea typeface="华文细黑"/>
                <a:cs typeface="华文细黑"/>
              </a:rPr>
              <a:t>第二节　个人所得税的基本制度</a:t>
            </a:r>
            <a:endParaRPr lang="zh-CN" altLang="en-US" smtClean="0">
              <a:latin typeface="华文细黑"/>
              <a:ea typeface="华文细黑"/>
              <a:cs typeface="华文细黑"/>
            </a:endParaRPr>
          </a:p>
        </p:txBody>
      </p:sp>
      <p:sp>
        <p:nvSpPr>
          <p:cNvPr id="2765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二、所得来源</a:t>
            </a:r>
            <a:r>
              <a:rPr lang="zh-CN" altLang="en-US" sz="2400" b="1" dirty="0" smtClean="0">
                <a:solidFill>
                  <a:srgbClr val="000000"/>
                </a:solidFill>
                <a:latin typeface="黑体" pitchFamily="49" charset="-122"/>
                <a:ea typeface="黑体" pitchFamily="49" charset="-122"/>
              </a:rPr>
              <a:t>地</a:t>
            </a:r>
            <a:r>
              <a:rPr lang="zh-CN" altLang="zh-CN" sz="2400" b="1" dirty="0" smtClean="0">
                <a:solidFill>
                  <a:srgbClr val="000000"/>
                </a:solidFill>
                <a:latin typeface="黑体" pitchFamily="49" charset="-122"/>
                <a:ea typeface="黑体" pitchFamily="49" charset="-122"/>
              </a:rPr>
              <a:t>的确定</a:t>
            </a:r>
          </a:p>
          <a:p>
            <a:pPr marL="228600" indent="-228600" defTabSz="449263"/>
            <a:r>
              <a:rPr lang="zh-CN" altLang="zh-CN" dirty="0" smtClean="0"/>
              <a:t>除国务院财政、税务主管部门另有规定外，下列所得，不论支付地点是否在</a:t>
            </a:r>
            <a:r>
              <a:rPr lang="zh-CN" altLang="en-US" dirty="0" smtClean="0"/>
              <a:t>我</a:t>
            </a:r>
            <a:r>
              <a:rPr lang="zh-CN" altLang="zh-CN" dirty="0" smtClean="0"/>
              <a:t>国境内，均为来源于</a:t>
            </a:r>
            <a:r>
              <a:rPr lang="zh-CN" altLang="en-US" dirty="0" smtClean="0"/>
              <a:t>我</a:t>
            </a:r>
            <a:r>
              <a:rPr lang="zh-CN" altLang="zh-CN" dirty="0" smtClean="0"/>
              <a:t>国境内的所</a:t>
            </a:r>
            <a:r>
              <a:rPr lang="zh-CN" altLang="zh-CN" dirty="0" smtClean="0"/>
              <a:t>得</a:t>
            </a:r>
            <a:r>
              <a:rPr lang="zh-CN" altLang="en-US" dirty="0" smtClean="0"/>
              <a:t>：</a:t>
            </a:r>
            <a:endParaRPr lang="en-US" altLang="zh-CN" dirty="0" smtClean="0"/>
          </a:p>
          <a:p>
            <a:pPr marL="228600" indent="-228600" defTabSz="449263"/>
            <a:r>
              <a:rPr lang="zh-CN" altLang="en-US" dirty="0" smtClean="0"/>
              <a:t>（</a:t>
            </a:r>
            <a:r>
              <a:rPr lang="en-US" altLang="zh-CN" dirty="0" smtClean="0"/>
              <a:t>1</a:t>
            </a:r>
            <a:r>
              <a:rPr lang="zh-CN" altLang="en-US" dirty="0" smtClean="0"/>
              <a:t>）因</a:t>
            </a:r>
            <a:r>
              <a:rPr lang="zh-CN" altLang="en-US" dirty="0" smtClean="0"/>
              <a:t>任职、受雇、履约等而在我国境内提供劳务取得的所得。</a:t>
            </a:r>
          </a:p>
          <a:p>
            <a:pPr marL="228600" indent="-228600" defTabSz="449263"/>
            <a:r>
              <a:rPr lang="zh-CN" altLang="en-US" dirty="0" smtClean="0"/>
              <a:t>（</a:t>
            </a:r>
            <a:r>
              <a:rPr lang="en-US" altLang="zh-CN" dirty="0" smtClean="0"/>
              <a:t>2</a:t>
            </a:r>
            <a:r>
              <a:rPr lang="zh-CN" altLang="en-US" dirty="0" smtClean="0"/>
              <a:t>）将</a:t>
            </a:r>
            <a:r>
              <a:rPr lang="zh-CN" altLang="en-US" dirty="0" smtClean="0"/>
              <a:t>财产出租给承租人在我国境内使用而取得的所得。</a:t>
            </a:r>
          </a:p>
          <a:p>
            <a:pPr marL="228600" indent="-228600" defTabSz="449263"/>
            <a:r>
              <a:rPr lang="zh-CN" altLang="en-US" dirty="0" smtClean="0"/>
              <a:t>（</a:t>
            </a:r>
            <a:r>
              <a:rPr lang="en-US" altLang="zh-CN" dirty="0" smtClean="0"/>
              <a:t>3</a:t>
            </a:r>
            <a:r>
              <a:rPr lang="zh-CN" altLang="en-US" dirty="0" smtClean="0"/>
              <a:t>）转</a:t>
            </a:r>
            <a:r>
              <a:rPr lang="zh-CN" altLang="en-US" dirty="0" smtClean="0"/>
              <a:t>让我国境内的不动产等财产</a:t>
            </a:r>
            <a:r>
              <a:rPr lang="zh-CN" altLang="en-US" dirty="0" smtClean="0"/>
              <a:t>或在</a:t>
            </a:r>
            <a:r>
              <a:rPr lang="zh-CN" altLang="en-US" dirty="0" smtClean="0"/>
              <a:t>我国境内转让其他财产而取得的所得。</a:t>
            </a:r>
          </a:p>
          <a:p>
            <a:pPr marL="228600" indent="-228600" defTabSz="449263"/>
            <a:r>
              <a:rPr lang="zh-CN" altLang="en-US" dirty="0" smtClean="0"/>
              <a:t>（</a:t>
            </a:r>
            <a:r>
              <a:rPr lang="en-US" altLang="zh-CN" dirty="0" smtClean="0"/>
              <a:t>4</a:t>
            </a:r>
            <a:r>
              <a:rPr lang="zh-CN" altLang="en-US" dirty="0" smtClean="0"/>
              <a:t>）许</a:t>
            </a:r>
            <a:r>
              <a:rPr lang="zh-CN" altLang="en-US" dirty="0" smtClean="0"/>
              <a:t>可各种特许权在我国境内使用而取得的所得。</a:t>
            </a:r>
          </a:p>
          <a:p>
            <a:pPr marL="228600" indent="-228600" defTabSz="449263"/>
            <a:r>
              <a:rPr lang="zh-CN" altLang="en-US" dirty="0" smtClean="0"/>
              <a:t>（</a:t>
            </a:r>
            <a:r>
              <a:rPr lang="en-US" altLang="zh-CN" dirty="0" smtClean="0"/>
              <a:t>5</a:t>
            </a:r>
            <a:r>
              <a:rPr lang="zh-CN" altLang="en-US" dirty="0" smtClean="0"/>
              <a:t>）从</a:t>
            </a:r>
            <a:r>
              <a:rPr lang="zh-CN" altLang="en-US" dirty="0" smtClean="0"/>
              <a:t>我国境内</a:t>
            </a:r>
            <a:r>
              <a:rPr lang="zh-CN" altLang="en-US" dirty="0" smtClean="0"/>
              <a:t>企事</a:t>
            </a:r>
            <a:r>
              <a:rPr lang="zh-CN" altLang="en-US" dirty="0" smtClean="0"/>
              <a:t>业单位、其他组织以及居民个人取得的利息、股息、红利所得。</a:t>
            </a:r>
            <a:endParaRPr lang="zh-CN" altLang="zh-CN"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384</TotalTime>
  <Words>7299</Words>
  <Application>Microsoft Office PowerPoint</Application>
  <PresentationFormat>全屏显示(4:3)</PresentationFormat>
  <Paragraphs>292</Paragraphs>
  <Slides>40</Slides>
  <Notes>0</Notes>
  <HiddenSlides>0</HiddenSlides>
  <MMClips>0</MMClips>
  <ScaleCrop>false</ScaleCrop>
  <HeadingPairs>
    <vt:vector size="4" baseType="variant">
      <vt:variant>
        <vt:lpstr>主题</vt:lpstr>
      </vt:variant>
      <vt:variant>
        <vt:i4>2</vt:i4>
      </vt:variant>
      <vt:variant>
        <vt:lpstr>幻灯片标题</vt:lpstr>
      </vt:variant>
      <vt:variant>
        <vt:i4>40</vt:i4>
      </vt:variant>
    </vt:vector>
  </HeadingPairs>
  <TitlesOfParts>
    <vt:vector size="42" baseType="lpstr">
      <vt:lpstr>Office 主题​​</vt:lpstr>
      <vt:lpstr>Office 主题</vt:lpstr>
      <vt:lpstr>幻灯片 1</vt:lpstr>
      <vt:lpstr>目   录</vt:lpstr>
      <vt:lpstr>第一节　个人所得税概述</vt:lpstr>
      <vt:lpstr>第一节　个人所得税概述</vt:lpstr>
      <vt:lpstr>第一节　个人所得税概述</vt:lpstr>
      <vt:lpstr>第一节　个人所得税概述</vt:lpstr>
      <vt:lpstr>第一节　个人所得税概述</vt:lpstr>
      <vt:lpstr>第二节　个人所得税的基本制度</vt:lpstr>
      <vt:lpstr>第二节　个人所得税的基本制度</vt:lpstr>
      <vt:lpstr>第二节　个人所得税的基本制度</vt:lpstr>
      <vt:lpstr>第二节　个人所得税的基本制度</vt:lpstr>
      <vt:lpstr>第三节　个人所得税应纳税额的计算</vt:lpstr>
      <vt:lpstr>第三节　个人所得税应纳税额的计算</vt:lpstr>
      <vt:lpstr>第三节　个人所得税应纳税额的计算</vt:lpstr>
      <vt:lpstr>第三节　个人所得税应纳税额的计算</vt:lpstr>
      <vt:lpstr>第三节　个人所得税应纳税额的计算</vt:lpstr>
      <vt:lpstr>第三节　个人所得税应纳税额的计算</vt:lpstr>
      <vt:lpstr>第三节　个人所得税应纳税额的计算</vt:lpstr>
      <vt:lpstr>第三节　个人所得税应纳税额的计算</vt:lpstr>
      <vt:lpstr>第三节　个人所得税应纳税额的计算</vt:lpstr>
      <vt:lpstr>第三节　个人所得税应纳税额的计算</vt:lpstr>
      <vt:lpstr>第三节　个人所得税应纳税额的计算</vt:lpstr>
      <vt:lpstr>第三节　个人所得税应纳税额的计算</vt:lpstr>
      <vt:lpstr>第三节　个人所得税应纳税额的计算</vt:lpstr>
      <vt:lpstr>第三节　个人所得税应纳税额的计算</vt:lpstr>
      <vt:lpstr>第三节　个人所得税应纳税额的计算</vt:lpstr>
      <vt:lpstr>第四节　个人所得税税收优惠</vt:lpstr>
      <vt:lpstr>第四节　个人所得税税收优惠</vt:lpstr>
      <vt:lpstr>第五节　个人所得税的征收管理</vt:lpstr>
      <vt:lpstr>第五节　个人所得税的征收管理</vt:lpstr>
      <vt:lpstr>第五节　个人所得税的征收管理</vt:lpstr>
      <vt:lpstr>第五节　个人所得税的征收管理</vt:lpstr>
      <vt:lpstr>第五节　个人所得税的征收管理</vt:lpstr>
      <vt:lpstr>第五节　个人所得税的征收管理</vt:lpstr>
      <vt:lpstr>第五节　个人所得税的征收管理</vt:lpstr>
      <vt:lpstr>第五节　个人所得税的征收管理</vt:lpstr>
      <vt:lpstr>第五节　个人所得税的征收管理</vt:lpstr>
      <vt:lpstr>第五节　个人所得税的征收管理</vt:lpstr>
      <vt:lpstr>第五节　个人所得税的征收管理</vt:lpstr>
      <vt:lpstr>第五节　个人所得税的征收管理</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70</cp:revision>
  <dcterms:created xsi:type="dcterms:W3CDTF">2014-11-26T08:56:59Z</dcterms:created>
  <dcterms:modified xsi:type="dcterms:W3CDTF">2020-12-22T02:06:30Z</dcterms:modified>
</cp:coreProperties>
</file>