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62"/>
  </p:notesMasterIdLst>
  <p:sldIdLst>
    <p:sldId id="344" r:id="rId2"/>
    <p:sldId id="345" r:id="rId3"/>
    <p:sldId id="346" r:id="rId4"/>
    <p:sldId id="343" r:id="rId5"/>
    <p:sldId id="347" r:id="rId6"/>
    <p:sldId id="348" r:id="rId7"/>
    <p:sldId id="349" r:id="rId8"/>
    <p:sldId id="358" r:id="rId9"/>
    <p:sldId id="351" r:id="rId10"/>
    <p:sldId id="352" r:id="rId11"/>
    <p:sldId id="350" r:id="rId12"/>
    <p:sldId id="463" r:id="rId13"/>
    <p:sldId id="464" r:id="rId14"/>
    <p:sldId id="466" r:id="rId15"/>
    <p:sldId id="467" r:id="rId16"/>
    <p:sldId id="354" r:id="rId17"/>
    <p:sldId id="359" r:id="rId18"/>
    <p:sldId id="468" r:id="rId19"/>
    <p:sldId id="469" r:id="rId20"/>
    <p:sldId id="470" r:id="rId21"/>
    <p:sldId id="471" r:id="rId22"/>
    <p:sldId id="472" r:id="rId23"/>
    <p:sldId id="357" r:id="rId24"/>
    <p:sldId id="473" r:id="rId25"/>
    <p:sldId id="362" r:id="rId26"/>
    <p:sldId id="360" r:id="rId27"/>
    <p:sldId id="474" r:id="rId28"/>
    <p:sldId id="361" r:id="rId29"/>
    <p:sldId id="368" r:id="rId30"/>
    <p:sldId id="369" r:id="rId31"/>
    <p:sldId id="424" r:id="rId32"/>
    <p:sldId id="475" r:id="rId33"/>
    <p:sldId id="426" r:id="rId34"/>
    <p:sldId id="427" r:id="rId35"/>
    <p:sldId id="370" r:id="rId36"/>
    <p:sldId id="476" r:id="rId37"/>
    <p:sldId id="403" r:id="rId38"/>
    <p:sldId id="477" r:id="rId39"/>
    <p:sldId id="418" r:id="rId40"/>
    <p:sldId id="478" r:id="rId41"/>
    <p:sldId id="479" r:id="rId42"/>
    <p:sldId id="480" r:id="rId43"/>
    <p:sldId id="413" r:id="rId44"/>
    <p:sldId id="420" r:id="rId45"/>
    <p:sldId id="481" r:id="rId46"/>
    <p:sldId id="428" r:id="rId47"/>
    <p:sldId id="391" r:id="rId48"/>
    <p:sldId id="443" r:id="rId49"/>
    <p:sldId id="444" r:id="rId50"/>
    <p:sldId id="445" r:id="rId51"/>
    <p:sldId id="446" r:id="rId52"/>
    <p:sldId id="448" r:id="rId53"/>
    <p:sldId id="449" r:id="rId54"/>
    <p:sldId id="482" r:id="rId55"/>
    <p:sldId id="483" r:id="rId56"/>
    <p:sldId id="447" r:id="rId57"/>
    <p:sldId id="457" r:id="rId58"/>
    <p:sldId id="461" r:id="rId59"/>
    <p:sldId id="318" r:id="rId60"/>
    <p:sldId id="462" r:id="rId61"/>
  </p:sldIdLst>
  <p:sldSz cx="9144000" cy="6858000" type="screen4x3"/>
  <p:notesSz cx="9144000" cy="6858000"/>
  <p:defaultTextStyle>
    <a:defPPr>
      <a:defRPr lang="zh-CN"/>
    </a:defPPr>
    <a:lvl1pPr algn="l" rtl="0" fontAlgn="base">
      <a:spcBef>
        <a:spcPct val="0"/>
      </a:spcBef>
      <a:spcAft>
        <a:spcPct val="0"/>
      </a:spcAft>
      <a:defRPr b="1" kern="1200">
        <a:solidFill>
          <a:schemeClr val="tx1"/>
        </a:solidFill>
        <a:latin typeface="Arial" charset="0"/>
        <a:ea typeface="宋体" pitchFamily="2" charset="-122"/>
        <a:cs typeface="+mn-cs"/>
      </a:defRPr>
    </a:lvl1pPr>
    <a:lvl2pPr marL="457200" algn="l" rtl="0" fontAlgn="base">
      <a:spcBef>
        <a:spcPct val="0"/>
      </a:spcBef>
      <a:spcAft>
        <a:spcPct val="0"/>
      </a:spcAft>
      <a:defRPr b="1" kern="1200">
        <a:solidFill>
          <a:schemeClr val="tx1"/>
        </a:solidFill>
        <a:latin typeface="Arial" charset="0"/>
        <a:ea typeface="宋体" pitchFamily="2" charset="-122"/>
        <a:cs typeface="+mn-cs"/>
      </a:defRPr>
    </a:lvl2pPr>
    <a:lvl3pPr marL="914400" algn="l" rtl="0" fontAlgn="base">
      <a:spcBef>
        <a:spcPct val="0"/>
      </a:spcBef>
      <a:spcAft>
        <a:spcPct val="0"/>
      </a:spcAft>
      <a:defRPr b="1" kern="1200">
        <a:solidFill>
          <a:schemeClr val="tx1"/>
        </a:solidFill>
        <a:latin typeface="Arial" charset="0"/>
        <a:ea typeface="宋体" pitchFamily="2" charset="-122"/>
        <a:cs typeface="+mn-cs"/>
      </a:defRPr>
    </a:lvl3pPr>
    <a:lvl4pPr marL="1371600" algn="l" rtl="0" fontAlgn="base">
      <a:spcBef>
        <a:spcPct val="0"/>
      </a:spcBef>
      <a:spcAft>
        <a:spcPct val="0"/>
      </a:spcAft>
      <a:defRPr b="1" kern="1200">
        <a:solidFill>
          <a:schemeClr val="tx1"/>
        </a:solidFill>
        <a:latin typeface="Arial" charset="0"/>
        <a:ea typeface="宋体" pitchFamily="2" charset="-122"/>
        <a:cs typeface="+mn-cs"/>
      </a:defRPr>
    </a:lvl4pPr>
    <a:lvl5pPr marL="1828800" algn="l"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5E9"/>
    <a:srgbClr val="BBA3EB"/>
    <a:srgbClr val="CCFFCC"/>
    <a:srgbClr val="D3C4F2"/>
    <a:srgbClr val="EBFFEB"/>
    <a:srgbClr val="FFFFFF"/>
    <a:srgbClr val="CCFF99"/>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1" autoAdjust="0"/>
    <p:restoredTop sz="99503" autoAdjust="0"/>
  </p:normalViewPr>
  <p:slideViewPr>
    <p:cSldViewPr>
      <p:cViewPr varScale="1">
        <p:scale>
          <a:sx n="70" d="100"/>
          <a:sy n="70" d="100"/>
        </p:scale>
        <p:origin x="-1248" y="-102"/>
      </p:cViewPr>
      <p:guideLst>
        <p:guide orient="horz" pos="2160"/>
        <p:guide pos="2880"/>
      </p:guideLst>
    </p:cSldViewPr>
  </p:slideViewPr>
  <p:outlineViewPr>
    <p:cViewPr>
      <p:scale>
        <a:sx n="33" d="100"/>
        <a:sy n="33" d="100"/>
      </p:scale>
      <p:origin x="0" y="473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1980" y="-90"/>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4"/>
          <p:cNvSpPr>
            <a:spLocks noGrp="1" noRot="1" noChangeAspect="1" noChangeArrowheads="1" noTextEdit="1"/>
          </p:cNvSpPr>
          <p:nvPr>
            <p:ph type="sldImg" idx="2"/>
          </p:nvPr>
        </p:nvSpPr>
        <p:spPr bwMode="auto">
          <a:xfrm>
            <a:off x="0" y="0"/>
            <a:ext cx="9144000" cy="6858000"/>
          </a:xfrm>
          <a:prstGeom prst="rect">
            <a:avLst/>
          </a:prstGeom>
          <a:noFill/>
          <a:ln w="9525">
            <a:solidFill>
              <a:srgbClr val="000000"/>
            </a:solidFill>
            <a:miter lim="800000"/>
            <a:headEnd/>
            <a:tailEnd/>
          </a:ln>
        </p:spPr>
      </p:sp>
      <p:sp>
        <p:nvSpPr>
          <p:cNvPr id="2" name="灯片编号占位符 1"/>
          <p:cNvSpPr>
            <a:spLocks noGrp="1"/>
          </p:cNvSpPr>
          <p:nvPr>
            <p:ph type="sldNum" sz="quarter" idx="5"/>
          </p:nvPr>
        </p:nvSpPr>
        <p:spPr>
          <a:xfrm>
            <a:off x="4187958" y="6515100"/>
            <a:ext cx="1017489" cy="342900"/>
          </a:xfrm>
          <a:prstGeom prst="rect">
            <a:avLst/>
          </a:prstGeom>
        </p:spPr>
        <p:txBody>
          <a:bodyPr vert="horz" lIns="91440" tIns="45720" rIns="91440" bIns="45720" rtlCol="0" anchor="b"/>
          <a:lstStyle>
            <a:lvl1pPr algn="r">
              <a:defRPr sz="1200"/>
            </a:lvl1pPr>
          </a:lstStyle>
          <a:p>
            <a:fld id="{6B69A742-E976-4B1F-ABC8-6F2B839B2F6E}" type="slidenum">
              <a:rPr lang="zh-CN" altLang="en-US" smtClean="0"/>
              <a:pPr/>
              <a:t>‹#›</a:t>
            </a:fld>
            <a:endParaRPr lang="zh-CN" altLang="en-US"/>
          </a:p>
        </p:txBody>
      </p:sp>
    </p:spTree>
    <p:extLst>
      <p:ext uri="{BB962C8B-B14F-4D97-AF65-F5344CB8AC3E}">
        <p14:creationId xmlns:p14="http://schemas.microsoft.com/office/powerpoint/2010/main" xmlns="" val="13557096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Oval 38"/>
          <p:cNvSpPr>
            <a:spLocks noChangeArrowheads="1"/>
          </p:cNvSpPr>
          <p:nvPr/>
        </p:nvSpPr>
        <p:spPr bwMode="gray">
          <a:xfrm>
            <a:off x="684213" y="333375"/>
            <a:ext cx="5905500" cy="5761038"/>
          </a:xfrm>
          <a:prstGeom prst="ellipse">
            <a:avLst/>
          </a:prstGeom>
          <a:gradFill rotWithShape="1">
            <a:gsLst>
              <a:gs pos="0">
                <a:schemeClr val="bg2">
                  <a:alpha val="48000"/>
                </a:schemeClr>
              </a:gs>
              <a:gs pos="100000">
                <a:schemeClr val="bg2">
                  <a:gamma/>
                  <a:tint val="0"/>
                  <a:invGamma/>
                  <a:alpha val="80000"/>
                </a:schemeClr>
              </a:gs>
            </a:gsLst>
            <a:lin ang="0" scaled="1"/>
          </a:gradFill>
          <a:ln w="9525">
            <a:noFill/>
            <a:round/>
            <a:headEnd/>
            <a:tailEnd/>
          </a:ln>
          <a:effectLst/>
        </p:spPr>
        <p:txBody>
          <a:bodyPr wrap="none" anchor="ctr"/>
          <a:lstStyle/>
          <a:p>
            <a:pPr>
              <a:defRPr/>
            </a:pPr>
            <a:endParaRPr lang="zh-CN" altLang="en-US"/>
          </a:p>
        </p:txBody>
      </p:sp>
      <p:sp>
        <p:nvSpPr>
          <p:cNvPr id="5" name="Rectangle 39"/>
          <p:cNvSpPr>
            <a:spLocks noChangeArrowheads="1"/>
          </p:cNvSpPr>
          <p:nvPr/>
        </p:nvSpPr>
        <p:spPr bwMode="ltGray">
          <a:xfrm>
            <a:off x="0" y="4437063"/>
            <a:ext cx="9144000" cy="1728787"/>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6" name="Oval 40"/>
          <p:cNvSpPr>
            <a:spLocks noChangeArrowheads="1"/>
          </p:cNvSpPr>
          <p:nvPr/>
        </p:nvSpPr>
        <p:spPr bwMode="gray">
          <a:xfrm>
            <a:off x="971550" y="1628775"/>
            <a:ext cx="3529013" cy="3671888"/>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w="38100">
            <a:solidFill>
              <a:schemeClr val="bg1"/>
            </a:solidFill>
            <a:round/>
            <a:headEnd/>
            <a:tailEnd/>
          </a:ln>
          <a:effectLst>
            <a:outerShdw dist="89803" dir="2700000" algn="ctr" rotWithShape="0">
              <a:srgbClr val="000000">
                <a:alpha val="19000"/>
              </a:srgbClr>
            </a:outerShdw>
          </a:effectLst>
        </p:spPr>
        <p:txBody>
          <a:bodyPr wrap="none" anchor="ctr"/>
          <a:lstStyle/>
          <a:p>
            <a:pPr>
              <a:defRPr/>
            </a:pPr>
            <a:endParaRPr lang="zh-CN" altLang="en-US"/>
          </a:p>
        </p:txBody>
      </p:sp>
      <p:sp>
        <p:nvSpPr>
          <p:cNvPr id="7" name="Oval 43"/>
          <p:cNvSpPr>
            <a:spLocks noChangeArrowheads="1"/>
          </p:cNvSpPr>
          <p:nvPr/>
        </p:nvSpPr>
        <p:spPr bwMode="gray">
          <a:xfrm>
            <a:off x="4211638" y="2636838"/>
            <a:ext cx="1223962" cy="1223962"/>
          </a:xfrm>
          <a:prstGeom prst="ellipse">
            <a:avLst/>
          </a:prstGeom>
          <a:solidFill>
            <a:srgbClr val="1BABE5">
              <a:alpha val="10001"/>
            </a:srgbClr>
          </a:solidFill>
          <a:ln w="9525">
            <a:noFill/>
            <a:round/>
            <a:headEnd/>
            <a:tailEnd/>
          </a:ln>
          <a:effectLst/>
        </p:spPr>
        <p:txBody>
          <a:bodyPr wrap="none" anchor="ctr"/>
          <a:lstStyle/>
          <a:p>
            <a:pPr>
              <a:defRPr/>
            </a:pPr>
            <a:endParaRPr lang="zh-CN" altLang="en-US"/>
          </a:p>
        </p:txBody>
      </p:sp>
      <p:sp>
        <p:nvSpPr>
          <p:cNvPr id="3074" name="Rectangle 2"/>
          <p:cNvSpPr>
            <a:spLocks noGrp="1" noChangeArrowheads="1"/>
          </p:cNvSpPr>
          <p:nvPr>
            <p:ph type="ctrTitle"/>
          </p:nvPr>
        </p:nvSpPr>
        <p:spPr>
          <a:xfrm>
            <a:off x="4267200" y="1219200"/>
            <a:ext cx="4495800" cy="1752600"/>
          </a:xfrm>
        </p:spPr>
        <p:txBody>
          <a:bodyPr/>
          <a:lstStyle>
            <a:lvl1pPr algn="r">
              <a:defRPr sz="4000">
                <a:solidFill>
                  <a:schemeClr val="tx2"/>
                </a:solidFill>
              </a:defRPr>
            </a:lvl1pPr>
          </a:lstStyle>
          <a:p>
            <a:r>
              <a:rPr lang="zh-CN" altLang="en-US" dirty="0" smtClean="0"/>
              <a:t>单击此处编辑母版标题样式</a:t>
            </a:r>
            <a:endParaRPr lang="en-US" altLang="zh-CN" dirty="0"/>
          </a:p>
        </p:txBody>
      </p:sp>
      <p:sp>
        <p:nvSpPr>
          <p:cNvPr id="3075" name="Rectangle 3"/>
          <p:cNvSpPr>
            <a:spLocks noGrp="1" noChangeArrowheads="1"/>
          </p:cNvSpPr>
          <p:nvPr>
            <p:ph type="subTitle" idx="1"/>
          </p:nvPr>
        </p:nvSpPr>
        <p:spPr>
          <a:xfrm>
            <a:off x="685800" y="5486400"/>
            <a:ext cx="7620000" cy="304800"/>
          </a:xfrm>
        </p:spPr>
        <p:txBody>
          <a:bodyPr/>
          <a:lstStyle>
            <a:lvl1pPr marL="0" indent="0" algn="ctr">
              <a:buFont typeface="Wingdings" pitchFamily="2" charset="2"/>
              <a:buNone/>
              <a:defRPr sz="2000">
                <a:solidFill>
                  <a:schemeClr val="bg1"/>
                </a:solidFill>
              </a:defRPr>
            </a:lvl1pPr>
          </a:lstStyle>
          <a:p>
            <a:r>
              <a:rPr lang="zh-CN" altLang="en-US" dirty="0" smtClean="0"/>
              <a:t>单击此处编辑母版副标题样式</a:t>
            </a:r>
            <a:endParaRPr lang="en-US" altLang="zh-CN" dirty="0"/>
          </a:p>
        </p:txBody>
      </p:sp>
      <p:sp>
        <p:nvSpPr>
          <p:cNvPr id="13" name="Rectangle 4"/>
          <p:cNvSpPr>
            <a:spLocks noGrp="1" noChangeArrowheads="1"/>
          </p:cNvSpPr>
          <p:nvPr>
            <p:ph type="dt" sz="half" idx="10"/>
          </p:nvPr>
        </p:nvSpPr>
        <p:spPr>
          <a:xfrm>
            <a:off x="3581400" y="6400800"/>
            <a:ext cx="2209800" cy="244475"/>
          </a:xfrm>
          <a:prstGeom prst="rect">
            <a:avLst/>
          </a:prstGeom>
        </p:spPr>
        <p:txBody>
          <a:bodyPr/>
          <a:lstStyle>
            <a:lvl1pPr algn="ctr">
              <a:defRPr sz="1200"/>
            </a:lvl1pPr>
          </a:lstStyle>
          <a:p>
            <a:pPr>
              <a:defRPr/>
            </a:pPr>
            <a:endParaRPr lang="en-US" altLang="zh-CN"/>
          </a:p>
        </p:txBody>
      </p:sp>
      <p:sp>
        <p:nvSpPr>
          <p:cNvPr id="14" name="Rectangle 5"/>
          <p:cNvSpPr>
            <a:spLocks noGrp="1" noChangeArrowheads="1"/>
          </p:cNvSpPr>
          <p:nvPr>
            <p:ph type="ftr" sz="quarter" idx="11"/>
          </p:nvPr>
        </p:nvSpPr>
        <p:spPr>
          <a:xfrm>
            <a:off x="5934075" y="6391275"/>
            <a:ext cx="2852767" cy="252435"/>
          </a:xfrm>
          <a:prstGeom prst="rect">
            <a:avLst/>
          </a:prstGeom>
        </p:spPr>
        <p:txBody>
          <a:bodyPr/>
          <a:lstStyle>
            <a:lvl1pPr>
              <a:defRPr sz="1200" b="1" i="1">
                <a:solidFill>
                  <a:schemeClr val="tx2"/>
                </a:solidFill>
              </a:defRPr>
            </a:lvl1pPr>
          </a:lstStyle>
          <a:p>
            <a:pPr>
              <a:defRPr/>
            </a:pPr>
            <a:r>
              <a:rPr lang="zh-CN" altLang="en-US" dirty="0" smtClean="0"/>
              <a:t>计算机公共基础</a:t>
            </a:r>
            <a:endParaRPr lang="en-US" altLang="zh-CN" dirty="0"/>
          </a:p>
        </p:txBody>
      </p:sp>
      <p:sp>
        <p:nvSpPr>
          <p:cNvPr id="15" name="Rectangle 6"/>
          <p:cNvSpPr>
            <a:spLocks noGrp="1" noChangeArrowheads="1"/>
          </p:cNvSpPr>
          <p:nvPr>
            <p:ph type="sldNum" sz="quarter" idx="12"/>
          </p:nvPr>
        </p:nvSpPr>
        <p:spPr>
          <a:xfrm>
            <a:off x="381000" y="6400800"/>
            <a:ext cx="2133600" cy="244475"/>
          </a:xfrm>
        </p:spPr>
        <p:txBody>
          <a:bodyPr/>
          <a:lstStyle>
            <a:lvl1pPr algn="l">
              <a:defRPr sz="1200"/>
            </a:lvl1pPr>
          </a:lstStyle>
          <a:p>
            <a:pPr>
              <a:defRPr/>
            </a:pPr>
            <a:fld id="{433BAFD5-2CE7-40F6-9B0C-8A7B47FEC7CD}" type="slidenum">
              <a:rPr lang="en-US" altLang="zh-CN"/>
              <a:pPr>
                <a:defRPr/>
              </a:pPr>
              <a:t>‹#›</a:t>
            </a:fld>
            <a:endParaRPr lang="en-US" altLang="zh-CN"/>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19111" y="2606052"/>
            <a:ext cx="2487133" cy="2487133"/>
          </a:xfrm>
          <a:prstGeom prst="rect">
            <a:avLst/>
          </a:prstGeom>
        </p:spPr>
      </p:pic>
      <p:pic>
        <p:nvPicPr>
          <p:cNvPr id="17" name="图片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244231" y="668151"/>
            <a:ext cx="840636" cy="840636"/>
          </a:xfrm>
          <a:prstGeom prst="rect">
            <a:avLst/>
          </a:prstGeom>
        </p:spPr>
      </p:pic>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rot="2100265">
            <a:off x="768979" y="1819255"/>
            <a:ext cx="1361677" cy="1361676"/>
          </a:xfrm>
          <a:prstGeom prst="rect">
            <a:avLst/>
          </a:prstGeom>
        </p:spPr>
      </p:pic>
      <p:pic>
        <p:nvPicPr>
          <p:cNvPr id="19" name="Picture 2"/>
          <p:cNvPicPr>
            <a:picLocks noChangeAspect="1" noChangeArrowheads="1"/>
          </p:cNvPicPr>
          <p:nvPr userDrawn="1"/>
        </p:nvPicPr>
        <p:blipFill>
          <a:blip r:embed="rId5" cstate="print"/>
          <a:srcRect/>
          <a:stretch>
            <a:fillRect/>
          </a:stretch>
        </p:blipFill>
        <p:spPr bwMode="auto">
          <a:xfrm>
            <a:off x="7141029" y="3497579"/>
            <a:ext cx="2002971" cy="1260929"/>
          </a:xfrm>
          <a:prstGeom prst="rect">
            <a:avLst/>
          </a:prstGeom>
          <a:noFill/>
          <a:ln w="9525">
            <a:noFill/>
            <a:miter lim="800000"/>
            <a:headEnd/>
            <a:tailEnd/>
          </a:ln>
        </p:spPr>
      </p:pic>
      <p:sp>
        <p:nvSpPr>
          <p:cNvPr id="20" name="矩形 19"/>
          <p:cNvSpPr/>
          <p:nvPr userDrawn="1"/>
        </p:nvSpPr>
        <p:spPr>
          <a:xfrm>
            <a:off x="3926404" y="3715482"/>
            <a:ext cx="160813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SQL</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B8E4BC87-2322-4537-B8F4-9FE887746697}"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57975" y="609600"/>
            <a:ext cx="2066925"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09600"/>
            <a:ext cx="6048375"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285C661A-7D1A-4102-8EAC-6DEB98011C8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28C6F607-F638-4FFD-AA04-6C561AD6835E}"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0188CDA5-8121-490B-936B-8AEA9D57C91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ADDC11FF-0938-4A23-9A1D-507498284974}"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3CA97145-69DA-4605-B420-C8A1E119E8B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725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36C5B2C9-A724-4804-8D38-B5614D11BFE1}"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8" name="Rectangle 6"/>
          <p:cNvSpPr>
            <a:spLocks noGrp="1" noChangeArrowheads="1"/>
          </p:cNvSpPr>
          <p:nvPr>
            <p:ph type="sldNum" sz="quarter" idx="11"/>
          </p:nvPr>
        </p:nvSpPr>
        <p:spPr>
          <a:ln/>
        </p:spPr>
        <p:txBody>
          <a:bodyPr/>
          <a:lstStyle>
            <a:lvl1pPr>
              <a:defRPr/>
            </a:lvl1pPr>
          </a:lstStyle>
          <a:p>
            <a:pPr>
              <a:defRPr/>
            </a:pPr>
            <a:fld id="{7910CC5D-FEF4-43F2-A1CC-A8E8F641505D}" type="slidenum">
              <a:rPr lang="en-US" altLang="zh-CN"/>
              <a:pPr>
                <a:defRPr/>
              </a:pPr>
              <a:t>‹#›</a:t>
            </a:fld>
            <a:endParaRPr lang="en-US" altLang="zh-CN"/>
          </a:p>
        </p:txBody>
      </p:sp>
      <p:sp>
        <p:nvSpPr>
          <p:cNvPr id="9"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4" name="Rectangle 6"/>
          <p:cNvSpPr>
            <a:spLocks noGrp="1" noChangeArrowheads="1"/>
          </p:cNvSpPr>
          <p:nvPr>
            <p:ph type="sldNum" sz="quarter" idx="11"/>
          </p:nvPr>
        </p:nvSpPr>
        <p:spPr>
          <a:ln/>
        </p:spPr>
        <p:txBody>
          <a:bodyPr/>
          <a:lstStyle>
            <a:lvl1pPr>
              <a:defRPr/>
            </a:lvl1pPr>
          </a:lstStyle>
          <a:p>
            <a:pPr>
              <a:defRPr/>
            </a:pPr>
            <a:fld id="{6A1FA83A-FAA8-4821-ACE4-B661B604A715}" type="slidenum">
              <a:rPr lang="en-US" altLang="zh-CN"/>
              <a:pPr>
                <a:defRPr/>
              </a:pPr>
              <a:t>‹#›</a:t>
            </a:fld>
            <a:endParaRPr lang="en-US" altLang="zh-CN"/>
          </a:p>
        </p:txBody>
      </p:sp>
      <p:sp>
        <p:nvSpPr>
          <p:cNvPr id="5"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3" name="Rectangle 6"/>
          <p:cNvSpPr>
            <a:spLocks noGrp="1" noChangeArrowheads="1"/>
          </p:cNvSpPr>
          <p:nvPr>
            <p:ph type="sldNum" sz="quarter" idx="11"/>
          </p:nvPr>
        </p:nvSpPr>
        <p:spPr>
          <a:ln/>
        </p:spPr>
        <p:txBody>
          <a:bodyPr/>
          <a:lstStyle>
            <a:lvl1pPr>
              <a:defRPr/>
            </a:lvl1pPr>
          </a:lstStyle>
          <a:p>
            <a:pPr>
              <a:defRPr/>
            </a:pPr>
            <a:fld id="{36B5166D-255D-4ECC-A1CA-4D53688093BD}" type="slidenum">
              <a:rPr lang="en-US" altLang="zh-CN"/>
              <a:pPr>
                <a:defRPr/>
              </a:pPr>
              <a:t>‹#›</a:t>
            </a:fld>
            <a:endParaRPr lang="en-US" altLang="zh-CN"/>
          </a:p>
        </p:txBody>
      </p:sp>
      <p:sp>
        <p:nvSpPr>
          <p:cNvPr id="4"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2F3F0FD-4A76-480B-9749-BB70B8C1FFA2}"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4631E9C-1170-47C5-A336-4231CAB38C3C}"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29" name="Oval 105"/>
          <p:cNvSpPr>
            <a:spLocks noChangeArrowheads="1"/>
          </p:cNvSpPr>
          <p:nvPr/>
        </p:nvSpPr>
        <p:spPr bwMode="gray">
          <a:xfrm>
            <a:off x="179388" y="-23123"/>
            <a:ext cx="6804025" cy="6858000"/>
          </a:xfrm>
          <a:prstGeom prst="ellipse">
            <a:avLst/>
          </a:prstGeom>
          <a:gradFill rotWithShape="1">
            <a:gsLst>
              <a:gs pos="0">
                <a:schemeClr val="bg2">
                  <a:alpha val="44000"/>
                </a:schemeClr>
              </a:gs>
              <a:gs pos="100000">
                <a:schemeClr val="bg2">
                  <a:gamma/>
                  <a:tint val="0"/>
                  <a:invGamma/>
                  <a:alpha val="0"/>
                </a:schemeClr>
              </a:gs>
            </a:gsLst>
            <a:lin ang="0" scaled="1"/>
          </a:gradFill>
          <a:ln w="9525">
            <a:noFill/>
            <a:round/>
            <a:headEnd/>
            <a:tailEnd/>
          </a:ln>
          <a:effectLst/>
        </p:spPr>
        <p:txBody>
          <a:bodyPr wrap="none" anchor="ctr"/>
          <a:lstStyle/>
          <a:p>
            <a:pPr>
              <a:defRPr/>
            </a:pPr>
            <a:endParaRPr lang="zh-CN" altLang="en-US"/>
          </a:p>
        </p:txBody>
      </p:sp>
      <p:sp>
        <p:nvSpPr>
          <p:cNvPr id="1130" name="Rectangle 106"/>
          <p:cNvSpPr>
            <a:spLocks noChangeArrowheads="1"/>
          </p:cNvSpPr>
          <p:nvPr/>
        </p:nvSpPr>
        <p:spPr bwMode="gray">
          <a:xfrm>
            <a:off x="0" y="0"/>
            <a:ext cx="9144000" cy="119697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30" name="Rectangle 3"/>
          <p:cNvSpPr>
            <a:spLocks noGrp="1" noChangeArrowheads="1"/>
          </p:cNvSpPr>
          <p:nvPr>
            <p:ph type="body" idx="1"/>
          </p:nvPr>
        </p:nvSpPr>
        <p:spPr bwMode="gray">
          <a:xfrm>
            <a:off x="457200" y="1676400"/>
            <a:ext cx="82677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2" name="Rectangle 6"/>
          <p:cNvSpPr>
            <a:spLocks noGrp="1" noChangeArrowheads="1"/>
          </p:cNvSpPr>
          <p:nvPr>
            <p:ph type="sldNum" sz="quarter" idx="4"/>
          </p:nvPr>
        </p:nvSpPr>
        <p:spPr bwMode="gray">
          <a:xfrm>
            <a:off x="4191000" y="6534150"/>
            <a:ext cx="838200" cy="2619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ea typeface="宋体" pitchFamily="2" charset="-122"/>
              </a:defRPr>
            </a:lvl1pPr>
          </a:lstStyle>
          <a:p>
            <a:pPr>
              <a:defRPr/>
            </a:pPr>
            <a:fld id="{89606887-116E-4E0E-9425-0268C18C0878}" type="slidenum">
              <a:rPr lang="en-US" altLang="zh-CN"/>
              <a:pPr>
                <a:defRPr/>
              </a:pPr>
              <a:t>‹#›</a:t>
            </a:fld>
            <a:endParaRPr lang="en-US" altLang="zh-CN"/>
          </a:p>
        </p:txBody>
      </p:sp>
      <p:sp>
        <p:nvSpPr>
          <p:cNvPr id="1033" name="Rectangle 2"/>
          <p:cNvSpPr>
            <a:spLocks noGrp="1" noChangeArrowheads="1"/>
          </p:cNvSpPr>
          <p:nvPr>
            <p:ph type="title"/>
          </p:nvPr>
        </p:nvSpPr>
        <p:spPr bwMode="gray">
          <a:xfrm>
            <a:off x="2234580" y="354805"/>
            <a:ext cx="4674840"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3" name="图片 2"/>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rot="1240883">
            <a:off x="7756422" y="-95303"/>
            <a:ext cx="1387578" cy="1387578"/>
          </a:xfrm>
          <a:prstGeom prst="rect">
            <a:avLst/>
          </a:prstGeom>
        </p:spPr>
      </p:pic>
      <p:pic>
        <p:nvPicPr>
          <p:cNvPr id="4" name="图片 3"/>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5788" y="-99392"/>
            <a:ext cx="1700672" cy="1700672"/>
          </a:xfrm>
          <a:prstGeom prst="rect">
            <a:avLst/>
          </a:prstGeom>
        </p:spPr>
      </p:pic>
      <p:pic>
        <p:nvPicPr>
          <p:cNvPr id="5" name="图片 4"/>
          <p:cNvPicPr>
            <a:picLocks noChangeAspect="1"/>
          </p:cNvPicPr>
          <p:nvPr userDrawn="1"/>
        </p:nvPicPr>
        <p:blipFill>
          <a:blip r:embed="rId17" cstate="print">
            <a:extLst>
              <a:ext uri="{28A0092B-C50C-407E-A947-70E740481C1C}">
                <a14:useLocalDpi xmlns:a14="http://schemas.microsoft.com/office/drawing/2010/main" xmlns="" val="0"/>
              </a:ext>
            </a:extLst>
          </a:blip>
          <a:stretch>
            <a:fillRect/>
          </a:stretch>
        </p:blipFill>
        <p:spPr>
          <a:xfrm>
            <a:off x="1010072" y="458349"/>
            <a:ext cx="1219200" cy="1219200"/>
          </a:xfrm>
          <a:prstGeom prst="rect">
            <a:avLst/>
          </a:prstGeom>
        </p:spPr>
      </p:pic>
    </p:spTree>
  </p:cSld>
  <p:clrMap bg1="lt1" tx1="dk1" bg2="lt2" tx2="dk2" accent1="accent1" accent2="accent2" accent3="accent3" accent4="accent4" accent5="accent5" accent6="accent6" hlink="hlink" folHlink="folHlink"/>
  <p:sldLayoutIdLst>
    <p:sldLayoutId id="214748371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5" r:id="rId12"/>
    <p:sldLayoutId id="2147483717" r:id="rId13"/>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Rockwell" pitchFamily="18" charset="0"/>
          <a:ea typeface="方正姚体" pitchFamily="2" charset="-122"/>
        </a:defRPr>
      </a:lvl2pPr>
      <a:lvl3pPr algn="ctr" rtl="0" eaLnBrk="0" fontAlgn="base" hangingPunct="0">
        <a:spcBef>
          <a:spcPct val="0"/>
        </a:spcBef>
        <a:spcAft>
          <a:spcPct val="0"/>
        </a:spcAft>
        <a:defRPr sz="3200" b="1">
          <a:solidFill>
            <a:schemeClr val="bg1"/>
          </a:solidFill>
          <a:latin typeface="Rockwell" pitchFamily="18" charset="0"/>
          <a:ea typeface="方正姚体" pitchFamily="2" charset="-122"/>
        </a:defRPr>
      </a:lvl3pPr>
      <a:lvl4pPr algn="ctr" rtl="0" eaLnBrk="0" fontAlgn="base" hangingPunct="0">
        <a:spcBef>
          <a:spcPct val="0"/>
        </a:spcBef>
        <a:spcAft>
          <a:spcPct val="0"/>
        </a:spcAft>
        <a:defRPr sz="3200" b="1">
          <a:solidFill>
            <a:schemeClr val="bg1"/>
          </a:solidFill>
          <a:latin typeface="Rockwell" pitchFamily="18" charset="0"/>
          <a:ea typeface="方正姚体" pitchFamily="2" charset="-122"/>
        </a:defRPr>
      </a:lvl4pPr>
      <a:lvl5pPr algn="ctr" rtl="0" eaLnBrk="0" fontAlgn="base" hangingPunct="0">
        <a:spcBef>
          <a:spcPct val="0"/>
        </a:spcBef>
        <a:spcAft>
          <a:spcPct val="0"/>
        </a:spcAft>
        <a:defRPr sz="3200" b="1">
          <a:solidFill>
            <a:schemeClr val="bg1"/>
          </a:solidFill>
          <a:latin typeface="Rockwell" pitchFamily="18" charset="0"/>
          <a:ea typeface="方正姚体" pitchFamily="2" charset="-122"/>
        </a:defRPr>
      </a:lvl5pPr>
      <a:lvl6pPr marL="457200" algn="ctr" rtl="0" eaLnBrk="1" fontAlgn="base" hangingPunct="1">
        <a:spcBef>
          <a:spcPct val="0"/>
        </a:spcBef>
        <a:spcAft>
          <a:spcPct val="0"/>
        </a:spcAft>
        <a:defRPr sz="3200" b="1">
          <a:solidFill>
            <a:schemeClr val="bg1"/>
          </a:solidFill>
          <a:latin typeface="Arial" charset="0"/>
        </a:defRPr>
      </a:lvl6pPr>
      <a:lvl7pPr marL="914400" algn="ctr" rtl="0" eaLnBrk="1" fontAlgn="base" hangingPunct="1">
        <a:spcBef>
          <a:spcPct val="0"/>
        </a:spcBef>
        <a:spcAft>
          <a:spcPct val="0"/>
        </a:spcAft>
        <a:defRPr sz="3200" b="1">
          <a:solidFill>
            <a:schemeClr val="bg1"/>
          </a:solidFill>
          <a:latin typeface="Arial" charset="0"/>
        </a:defRPr>
      </a:lvl7pPr>
      <a:lvl8pPr marL="1371600" algn="ctr" rtl="0" eaLnBrk="1" fontAlgn="base" hangingPunct="1">
        <a:spcBef>
          <a:spcPct val="0"/>
        </a:spcBef>
        <a:spcAft>
          <a:spcPct val="0"/>
        </a:spcAft>
        <a:defRPr sz="3200" b="1">
          <a:solidFill>
            <a:schemeClr val="bg1"/>
          </a:solidFill>
          <a:latin typeface="Arial" charset="0"/>
        </a:defRPr>
      </a:lvl8pPr>
      <a:lvl9pPr marL="1828800" algn="ctr" rtl="0" eaLnBrk="1" fontAlgn="base" hangingPunct="1">
        <a:spcBef>
          <a:spcPct val="0"/>
        </a:spcBef>
        <a:spcAft>
          <a:spcPct val="0"/>
        </a:spcAft>
        <a:defRPr sz="3200" b="1">
          <a:solidFill>
            <a:schemeClr val="bg1"/>
          </a:solidFill>
          <a:latin typeface="Arial"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v"/>
        <a:defRPr sz="1800" b="1">
          <a:solidFill>
            <a:schemeClr val="tx2">
              <a:lumMod val="50000"/>
            </a:schemeClr>
          </a:solidFill>
          <a:latin typeface="黑体" pitchFamily="49" charset="-122"/>
          <a:ea typeface="黑体" pitchFamily="49" charset="-122"/>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1800" b="1">
          <a:solidFill>
            <a:schemeClr val="tx2">
              <a:lumMod val="50000"/>
            </a:schemeClr>
          </a:solidFill>
          <a:latin typeface="黑体" pitchFamily="49" charset="-122"/>
          <a:ea typeface="黑体" pitchFamily="49" charset="-122"/>
        </a:defRPr>
      </a:lvl2pPr>
      <a:lvl3pPr marL="1143000" indent="-228600" algn="l" rtl="0" eaLnBrk="0" fontAlgn="base" hangingPunct="0">
        <a:spcBef>
          <a:spcPct val="20000"/>
        </a:spcBef>
        <a:spcAft>
          <a:spcPct val="0"/>
        </a:spcAft>
        <a:buClr>
          <a:schemeClr val="accent2"/>
        </a:buClr>
        <a:buChar char="•"/>
        <a:defRPr sz="1800" b="1">
          <a:solidFill>
            <a:schemeClr val="tx2">
              <a:lumMod val="50000"/>
            </a:schemeClr>
          </a:solidFill>
          <a:latin typeface="黑体" pitchFamily="49" charset="-122"/>
          <a:ea typeface="黑体" pitchFamily="49" charset="-122"/>
        </a:defRPr>
      </a:lvl3pPr>
      <a:lvl4pPr marL="16002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4pPr>
      <a:lvl5pPr marL="20574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5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24172" y="719134"/>
            <a:ext cx="6262670" cy="1066792"/>
          </a:xfrm>
        </p:spPr>
        <p:txBody>
          <a:bodyPr/>
          <a:lstStyle/>
          <a:p>
            <a:r>
              <a:rPr lang="zh-CN" altLang="en-US" dirty="0">
                <a:solidFill>
                  <a:schemeClr val="tx2">
                    <a:lumMod val="50000"/>
                  </a:schemeClr>
                </a:solidFill>
                <a:ea typeface="宋体" pitchFamily="2" charset="-122"/>
              </a:rPr>
              <a:t>学习情境</a:t>
            </a:r>
            <a:r>
              <a:rPr lang="en-US" altLang="zh-CN" dirty="0" smtClean="0">
                <a:solidFill>
                  <a:schemeClr val="tx2">
                    <a:lumMod val="50000"/>
                  </a:schemeClr>
                </a:solidFill>
                <a:ea typeface="宋体" pitchFamily="2" charset="-122"/>
              </a:rPr>
              <a:t>3      </a:t>
            </a:r>
            <a:r>
              <a:rPr lang="zh-CN" altLang="en-US" dirty="0">
                <a:solidFill>
                  <a:schemeClr val="tx2">
                    <a:lumMod val="50000"/>
                  </a:schemeClr>
                </a:solidFill>
                <a:ea typeface="宋体" pitchFamily="2" charset="-122"/>
              </a:rPr>
              <a:t>操作数据库</a:t>
            </a:r>
            <a:endParaRPr lang="zh-CN" altLang="en-US" dirty="0">
              <a:solidFill>
                <a:schemeClr val="tx2">
                  <a:lumMod val="50000"/>
                </a:schemeClr>
              </a:solidFill>
            </a:endParaRPr>
          </a:p>
        </p:txBody>
      </p:sp>
      <p:sp>
        <p:nvSpPr>
          <p:cNvPr id="5" name="灯片编号占位符 4"/>
          <p:cNvSpPr>
            <a:spLocks noGrp="1"/>
          </p:cNvSpPr>
          <p:nvPr>
            <p:ph type="sldNum" sz="quarter" idx="12"/>
          </p:nvPr>
        </p:nvSpPr>
        <p:spPr/>
        <p:txBody>
          <a:bodyPr/>
          <a:lstStyle/>
          <a:p>
            <a:pPr>
              <a:defRPr/>
            </a:pPr>
            <a:fld id="{433BAFD5-2CE7-40F6-9B0C-8A7B47FEC7CD}" type="slidenum">
              <a:rPr lang="en-US" altLang="zh-CN" smtClean="0"/>
              <a:pPr>
                <a:defRPr/>
              </a:pPr>
              <a:t>1</a:t>
            </a:fld>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a:t>
            </a:fld>
            <a:endParaRPr lang="en-US" altLang="zh-CN"/>
          </a:p>
        </p:txBody>
      </p:sp>
      <p:sp>
        <p:nvSpPr>
          <p:cNvPr id="6" name="AutoShape 2"/>
          <p:cNvSpPr>
            <a:spLocks noChangeArrowheads="1"/>
          </p:cNvSpPr>
          <p:nvPr/>
        </p:nvSpPr>
        <p:spPr bwMode="gray">
          <a:xfrm>
            <a:off x="1985160" y="1988840"/>
            <a:ext cx="6459564" cy="147732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3176574" y="1988840"/>
            <a:ext cx="5095875" cy="1477328"/>
          </a:xfrm>
          <a:prstGeom prst="rect">
            <a:avLst/>
          </a:prstGeom>
          <a:noFill/>
          <a:ln w="9525" algn="ctr">
            <a:noFill/>
            <a:miter lim="800000"/>
            <a:headEnd/>
            <a:tailEnd/>
          </a:ln>
          <a:effectLst/>
        </p:spPr>
        <p:txBody>
          <a:bodyPr>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选择页中，在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数据库名称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栏</a:t>
            </a:r>
            <a:r>
              <a:rPr lang="zh-CN" altLang="en-US" dirty="0" smtClean="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，这时在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数据库文件</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的</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逻辑名称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列，系统以</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作前缀创建了</a:t>
            </a:r>
            <a:r>
              <a:rPr lang="zh-CN" altLang="en-US" dirty="0" smtClean="0">
                <a:solidFill>
                  <a:schemeClr val="tx2">
                    <a:lumMod val="50000"/>
                  </a:schemeClr>
                </a:solidFill>
                <a:latin typeface="黑体" pitchFamily="49" charset="-122"/>
                <a:ea typeface="黑体" pitchFamily="49" charset="-122"/>
              </a:rPr>
              <a:t>必须的</a:t>
            </a:r>
            <a:r>
              <a:rPr lang="zh-CN" altLang="en-US" dirty="0">
                <a:solidFill>
                  <a:schemeClr val="tx2">
                    <a:lumMod val="50000"/>
                  </a:schemeClr>
                </a:solidFill>
                <a:latin typeface="黑体" pitchFamily="49" charset="-122"/>
                <a:ea typeface="黑体" pitchFamily="49" charset="-122"/>
              </a:rPr>
              <a:t>两个数据库文件：主要数据文件</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和日志文件</a:t>
            </a:r>
            <a:r>
              <a:rPr lang="en-US" altLang="zh-CN" dirty="0" err="1" smtClean="0">
                <a:solidFill>
                  <a:schemeClr val="tx2">
                    <a:lumMod val="50000"/>
                  </a:schemeClr>
                </a:solidFill>
                <a:latin typeface="黑体" pitchFamily="49" charset="-122"/>
                <a:ea typeface="黑体" pitchFamily="49" charset="-122"/>
              </a:rPr>
              <a:t>Student_log</a:t>
            </a:r>
            <a:r>
              <a:rPr lang="zh-CN" altLang="en-US" dirty="0">
                <a:solidFill>
                  <a:schemeClr val="tx2">
                    <a:lumMod val="50000"/>
                  </a:schemeClr>
                </a:solidFill>
                <a:latin typeface="黑体" pitchFamily="49" charset="-122"/>
                <a:ea typeface="黑体" pitchFamily="49" charset="-122"/>
              </a:rPr>
              <a:t>。</a:t>
            </a:r>
          </a:p>
        </p:txBody>
      </p:sp>
      <p:sp>
        <p:nvSpPr>
          <p:cNvPr id="8" name="AutoShape 4"/>
          <p:cNvSpPr>
            <a:spLocks noChangeArrowheads="1"/>
          </p:cNvSpPr>
          <p:nvPr/>
        </p:nvSpPr>
        <p:spPr bwMode="gray">
          <a:xfrm>
            <a:off x="2571736" y="2520730"/>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1020762" y="1963509"/>
            <a:ext cx="1414448" cy="1414448"/>
          </a:xfrm>
          <a:prstGeom prst="rect">
            <a:avLst/>
          </a:prstGeom>
          <a:noFill/>
        </p:spPr>
      </p:pic>
      <p:sp>
        <p:nvSpPr>
          <p:cNvPr id="10" name="Text Box 7"/>
          <p:cNvSpPr txBox="1">
            <a:spLocks noChangeArrowheads="1"/>
          </p:cNvSpPr>
          <p:nvPr/>
        </p:nvSpPr>
        <p:spPr bwMode="black">
          <a:xfrm>
            <a:off x="884236" y="2492093"/>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11" name="AutoShape 8"/>
          <p:cNvSpPr>
            <a:spLocks noChangeArrowheads="1"/>
          </p:cNvSpPr>
          <p:nvPr/>
        </p:nvSpPr>
        <p:spPr bwMode="gray">
          <a:xfrm>
            <a:off x="1985160" y="4077215"/>
            <a:ext cx="5954801" cy="144016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注意：默认情况下，数据文件的逻辑名称和数据库同</a:t>
            </a:r>
          </a:p>
          <a:p>
            <a:r>
              <a:rPr lang="zh-CN" altLang="en-US" dirty="0">
                <a:solidFill>
                  <a:schemeClr val="tx2">
                    <a:lumMod val="50000"/>
                  </a:schemeClr>
                </a:solidFill>
                <a:latin typeface="黑体" pitchFamily="49" charset="-122"/>
                <a:ea typeface="黑体" pitchFamily="49" charset="-122"/>
              </a:rPr>
              <a:t>      名，日志文件的逻辑名称加上“</a:t>
            </a:r>
            <a:r>
              <a:rPr lang="en-US" altLang="zh-CN" dirty="0">
                <a:solidFill>
                  <a:schemeClr val="tx2">
                    <a:lumMod val="50000"/>
                  </a:schemeClr>
                </a:solidFill>
                <a:latin typeface="黑体" pitchFamily="49" charset="-122"/>
                <a:ea typeface="黑体" pitchFamily="49" charset="-122"/>
              </a:rPr>
              <a:t>_log”</a:t>
            </a:r>
            <a:r>
              <a:rPr lang="zh-CN" altLang="en-US" dirty="0">
                <a:solidFill>
                  <a:schemeClr val="tx2">
                    <a:lumMod val="50000"/>
                  </a:schemeClr>
                </a:solidFill>
                <a:latin typeface="黑体" pitchFamily="49" charset="-122"/>
                <a:ea typeface="黑体" pitchFamily="49" charset="-122"/>
              </a:rPr>
              <a:t>，也可</a:t>
            </a:r>
          </a:p>
          <a:p>
            <a:r>
              <a:rPr lang="zh-CN" altLang="en-US" dirty="0">
                <a:solidFill>
                  <a:schemeClr val="tx2">
                    <a:lumMod val="50000"/>
                  </a:schemeClr>
                </a:solidFill>
                <a:latin typeface="黑体" pitchFamily="49" charset="-122"/>
                <a:ea typeface="黑体" pitchFamily="49" charset="-122"/>
              </a:rPr>
              <a:t>      以为数据库文件指定其他合法的逻辑称。</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1</a:t>
            </a:r>
            <a:r>
              <a:rPr lang="zh-CN" altLang="en-US" sz="2400"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a:t>
            </a:fld>
            <a:endParaRPr lang="en-US" altLang="zh-CN"/>
          </a:p>
        </p:txBody>
      </p:sp>
      <p:sp>
        <p:nvSpPr>
          <p:cNvPr id="9" name="Line 18"/>
          <p:cNvSpPr>
            <a:spLocks noChangeShapeType="1"/>
          </p:cNvSpPr>
          <p:nvPr/>
        </p:nvSpPr>
        <p:spPr bwMode="auto">
          <a:xfrm>
            <a:off x="1357290" y="2928934"/>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21" name="AutoShape 2"/>
          <p:cNvSpPr>
            <a:spLocks noChangeArrowheads="1"/>
          </p:cNvSpPr>
          <p:nvPr/>
        </p:nvSpPr>
        <p:spPr bwMode="gray">
          <a:xfrm>
            <a:off x="1976465" y="1412776"/>
            <a:ext cx="6453187" cy="1230406"/>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22" name="Text Box 3"/>
          <p:cNvSpPr txBox="1">
            <a:spLocks noChangeArrowheads="1"/>
          </p:cNvSpPr>
          <p:nvPr/>
        </p:nvSpPr>
        <p:spPr bwMode="black">
          <a:xfrm>
            <a:off x="3213789" y="1641355"/>
            <a:ext cx="5095875" cy="646331"/>
          </a:xfrm>
          <a:prstGeom prst="rect">
            <a:avLst/>
          </a:prstGeom>
          <a:noFill/>
          <a:ln w="9525" algn="ctr">
            <a:noFill/>
            <a:miter lim="800000"/>
            <a:headEnd/>
            <a:tailEnd/>
          </a:ln>
          <a:effectLst/>
        </p:spPr>
        <p:txBody>
          <a:bodyPr wrap="square">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数据文件的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初始大小</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列输入</a:t>
            </a:r>
            <a:r>
              <a:rPr lang="en-US" altLang="zh-CN" dirty="0">
                <a:solidFill>
                  <a:schemeClr val="tx2">
                    <a:lumMod val="50000"/>
                  </a:schemeClr>
                </a:solidFill>
                <a:latin typeface="黑体" pitchFamily="49" charset="-122"/>
                <a:ea typeface="黑体" pitchFamily="49" charset="-122"/>
              </a:rPr>
              <a:t>5 </a:t>
            </a:r>
            <a:r>
              <a:rPr lang="en-US" altLang="zh-CN" dirty="0" smtClean="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，表示该文件的初始大小为</a:t>
            </a:r>
            <a:r>
              <a:rPr lang="en-US" altLang="zh-CN" dirty="0">
                <a:solidFill>
                  <a:schemeClr val="tx2">
                    <a:lumMod val="50000"/>
                  </a:schemeClr>
                </a:solidFill>
                <a:latin typeface="黑体" pitchFamily="49" charset="-122"/>
                <a:ea typeface="黑体" pitchFamily="49" charset="-122"/>
              </a:rPr>
              <a:t>5MB</a:t>
            </a:r>
            <a:r>
              <a:rPr lang="zh-CN" altLang="en-US" dirty="0">
                <a:solidFill>
                  <a:schemeClr val="tx2">
                    <a:lumMod val="50000"/>
                  </a:schemeClr>
                </a:solidFill>
                <a:latin typeface="黑体" pitchFamily="49" charset="-122"/>
                <a:ea typeface="黑体" pitchFamily="49" charset="-122"/>
              </a:rPr>
              <a:t>。</a:t>
            </a:r>
          </a:p>
        </p:txBody>
      </p:sp>
      <p:sp>
        <p:nvSpPr>
          <p:cNvPr id="23" name="AutoShape 4"/>
          <p:cNvSpPr>
            <a:spLocks noChangeArrowheads="1"/>
          </p:cNvSpPr>
          <p:nvPr/>
        </p:nvSpPr>
        <p:spPr bwMode="gray">
          <a:xfrm>
            <a:off x="2649551" y="1802584"/>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24" name="Picture 5" descr="DO_circle001"/>
          <p:cNvPicPr>
            <a:picLocks noChangeAspect="1" noChangeArrowheads="1"/>
          </p:cNvPicPr>
          <p:nvPr/>
        </p:nvPicPr>
        <p:blipFill>
          <a:blip r:embed="rId2" cstate="print"/>
          <a:srcRect/>
          <a:stretch>
            <a:fillRect/>
          </a:stretch>
        </p:blipFill>
        <p:spPr bwMode="auto">
          <a:xfrm>
            <a:off x="1235103" y="1285860"/>
            <a:ext cx="1414448" cy="1414448"/>
          </a:xfrm>
          <a:prstGeom prst="rect">
            <a:avLst/>
          </a:prstGeom>
          <a:noFill/>
        </p:spPr>
      </p:pic>
      <p:sp>
        <p:nvSpPr>
          <p:cNvPr id="25" name="Text Box 7"/>
          <p:cNvSpPr txBox="1">
            <a:spLocks noChangeArrowheads="1"/>
          </p:cNvSpPr>
          <p:nvPr/>
        </p:nvSpPr>
        <p:spPr bwMode="black">
          <a:xfrm>
            <a:off x="1098577" y="1814444"/>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4</a:t>
            </a:r>
            <a:endParaRPr lang="en-US" altLang="zh-CN" sz="2000" b="1" dirty="0">
              <a:ea typeface="宋体" pitchFamily="2" charset="-122"/>
            </a:endParaRPr>
          </a:p>
        </p:txBody>
      </p:sp>
      <p:pic>
        <p:nvPicPr>
          <p:cNvPr id="2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4668" y="3136386"/>
            <a:ext cx="3774422" cy="33324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25761" y="3137950"/>
            <a:ext cx="3768965" cy="33420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 name="TextBox 7"/>
          <p:cNvSpPr txBox="1">
            <a:spLocks noChangeArrowheads="1"/>
          </p:cNvSpPr>
          <p:nvPr/>
        </p:nvSpPr>
        <p:spPr bwMode="auto">
          <a:xfrm>
            <a:off x="1137515" y="6422588"/>
            <a:ext cx="742062" cy="369332"/>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图</a:t>
            </a:r>
            <a:r>
              <a:rPr lang="en-US"/>
              <a:t>3.2</a:t>
            </a:r>
            <a:endParaRPr lang="zh-CN" altLang="en-US"/>
          </a:p>
        </p:txBody>
      </p:sp>
      <p:sp>
        <p:nvSpPr>
          <p:cNvPr id="29" name="TextBox 8"/>
          <p:cNvSpPr txBox="1">
            <a:spLocks noChangeArrowheads="1"/>
          </p:cNvSpPr>
          <p:nvPr/>
        </p:nvSpPr>
        <p:spPr bwMode="auto">
          <a:xfrm>
            <a:off x="5746251" y="6351152"/>
            <a:ext cx="743426" cy="369332"/>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t>图</a:t>
            </a:r>
            <a:r>
              <a:rPr lang="en-US"/>
              <a:t>3.3</a:t>
            </a:r>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a:t>1</a:t>
            </a:r>
            <a:r>
              <a:rPr lang="zh-CN" altLang="en-US" sz="2800" dirty="0"/>
              <a:t>（续）</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12</a:t>
            </a:fld>
            <a:endParaRPr lang="en-US" altLang="zh-CN"/>
          </a:p>
        </p:txBody>
      </p:sp>
      <p:sp>
        <p:nvSpPr>
          <p:cNvPr id="6" name="AutoShape 2"/>
          <p:cNvSpPr>
            <a:spLocks noChangeArrowheads="1"/>
          </p:cNvSpPr>
          <p:nvPr/>
        </p:nvSpPr>
        <p:spPr bwMode="gray">
          <a:xfrm>
            <a:off x="2013938" y="1550679"/>
            <a:ext cx="6302478" cy="2035905"/>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726512" y="1555260"/>
            <a:ext cx="5589904" cy="2031325"/>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数据文件的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自动增长列</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右侧</a:t>
            </a:r>
            <a:r>
              <a:rPr lang="zh-CN" altLang="en-US" dirty="0">
                <a:solidFill>
                  <a:schemeClr val="tx2">
                    <a:lumMod val="50000"/>
                  </a:schemeClr>
                </a:solidFill>
                <a:latin typeface="黑体" pitchFamily="49" charset="-122"/>
                <a:ea typeface="黑体" pitchFamily="49" charset="-122"/>
              </a:rPr>
              <a:t>的按钮，打开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更改</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的自动</a:t>
            </a:r>
            <a:r>
              <a:rPr lang="zh-CN" altLang="en-US" dirty="0" smtClean="0">
                <a:solidFill>
                  <a:schemeClr val="tx2">
                    <a:lumMod val="50000"/>
                  </a:schemeClr>
                </a:solidFill>
                <a:latin typeface="黑体" pitchFamily="49" charset="-122"/>
                <a:ea typeface="黑体" pitchFamily="49" charset="-122"/>
              </a:rPr>
              <a:t>增长设置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，参见 </a:t>
            </a:r>
            <a:r>
              <a:rPr lang="en-US" altLang="zh-CN" dirty="0">
                <a:solidFill>
                  <a:schemeClr val="tx2">
                    <a:lumMod val="50000"/>
                  </a:schemeClr>
                </a:solidFill>
                <a:latin typeface="黑体" pitchFamily="49" charset="-122"/>
                <a:ea typeface="黑体" pitchFamily="49" charset="-122"/>
              </a:rPr>
              <a:t>3.2</a:t>
            </a:r>
            <a:r>
              <a:rPr lang="zh-CN" altLang="en-US" dirty="0">
                <a:solidFill>
                  <a:schemeClr val="tx2">
                    <a:lumMod val="50000"/>
                  </a:schemeClr>
                </a:solidFill>
                <a:latin typeface="黑体" pitchFamily="49" charset="-122"/>
                <a:ea typeface="黑体" pitchFamily="49" charset="-122"/>
              </a:rPr>
              <a:t>的左图所示。在</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启用自动</a:t>
            </a:r>
            <a:r>
              <a:rPr lang="zh-CN" altLang="en-US" dirty="0">
                <a:solidFill>
                  <a:schemeClr val="tx2">
                    <a:lumMod val="50000"/>
                  </a:schemeClr>
                </a:solidFill>
                <a:latin typeface="黑体" pitchFamily="49" charset="-122"/>
                <a:ea typeface="黑体" pitchFamily="49" charset="-122"/>
              </a:rPr>
              <a:t>增长</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复选框中打上“√”；在</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文件</a:t>
            </a:r>
            <a:r>
              <a:rPr lang="zh-CN" altLang="en-US" dirty="0">
                <a:solidFill>
                  <a:schemeClr val="tx2">
                    <a:lumMod val="50000"/>
                  </a:schemeClr>
                </a:solidFill>
                <a:latin typeface="黑体" pitchFamily="49" charset="-122"/>
                <a:ea typeface="黑体" pitchFamily="49" charset="-122"/>
              </a:rPr>
              <a:t>增长</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a:t>
            </a:r>
            <a:r>
              <a:rPr lang="en-US" altLang="zh-CN" dirty="0">
                <a:solidFill>
                  <a:schemeClr val="tx2">
                    <a:lumMod val="50000"/>
                  </a:schemeClr>
                </a:solidFill>
                <a:latin typeface="黑体" pitchFamily="49" charset="-122"/>
                <a:ea typeface="黑体" pitchFamily="49" charset="-122"/>
              </a:rPr>
              <a:t>MB</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M</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，并</a:t>
            </a:r>
            <a:r>
              <a:rPr lang="zh-CN" altLang="en-US" dirty="0" smtClean="0">
                <a:solidFill>
                  <a:schemeClr val="tx2">
                    <a:lumMod val="50000"/>
                  </a:schemeClr>
                </a:solidFill>
                <a:latin typeface="黑体" pitchFamily="49" charset="-122"/>
                <a:ea typeface="黑体" pitchFamily="49" charset="-122"/>
              </a:rPr>
              <a:t>在其后</a:t>
            </a:r>
            <a:r>
              <a:rPr lang="zh-CN" altLang="en-US" dirty="0">
                <a:solidFill>
                  <a:schemeClr val="tx2">
                    <a:lumMod val="50000"/>
                  </a:schemeClr>
                </a:solidFill>
                <a:latin typeface="黑体" pitchFamily="49" charset="-122"/>
                <a:ea typeface="黑体" pitchFamily="49" charset="-122"/>
              </a:rPr>
              <a:t>文本框中输入</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最大文件大小</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选项</a:t>
            </a:r>
            <a:r>
              <a:rPr lang="zh-CN" altLang="en-US" dirty="0">
                <a:solidFill>
                  <a:schemeClr val="tx2">
                    <a:lumMod val="50000"/>
                  </a:schemeClr>
                </a:solidFill>
                <a:latin typeface="黑体" pitchFamily="49" charset="-122"/>
                <a:ea typeface="黑体" pitchFamily="49" charset="-122"/>
              </a:rPr>
              <a:t>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不限制文件增长</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单击</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按钮，返回到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界面。</a:t>
            </a:r>
          </a:p>
        </p:txBody>
      </p:sp>
      <p:sp>
        <p:nvSpPr>
          <p:cNvPr id="8" name="AutoShape 4"/>
          <p:cNvSpPr>
            <a:spLocks noChangeArrowheads="1"/>
          </p:cNvSpPr>
          <p:nvPr/>
        </p:nvSpPr>
        <p:spPr bwMode="gray">
          <a:xfrm>
            <a:off x="2214970" y="2394317"/>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43836" y="1846123"/>
            <a:ext cx="1330066" cy="1330066"/>
          </a:xfrm>
          <a:prstGeom prst="rect">
            <a:avLst/>
          </a:prstGeom>
          <a:noFill/>
        </p:spPr>
      </p:pic>
      <p:sp>
        <p:nvSpPr>
          <p:cNvPr id="10" name="Text Box 7"/>
          <p:cNvSpPr txBox="1">
            <a:spLocks noChangeArrowheads="1"/>
          </p:cNvSpPr>
          <p:nvPr/>
        </p:nvSpPr>
        <p:spPr bwMode="black">
          <a:xfrm>
            <a:off x="815511" y="2310959"/>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5</a:t>
            </a:r>
            <a:endParaRPr lang="en-US" altLang="zh-CN" sz="2000" b="1" dirty="0">
              <a:ea typeface="宋体" pitchFamily="2" charset="-122"/>
            </a:endParaRPr>
          </a:p>
        </p:txBody>
      </p:sp>
      <p:sp>
        <p:nvSpPr>
          <p:cNvPr id="11" name="AutoShape 8"/>
          <p:cNvSpPr>
            <a:spLocks noChangeArrowheads="1"/>
          </p:cNvSpPr>
          <p:nvPr/>
        </p:nvSpPr>
        <p:spPr bwMode="gray">
          <a:xfrm>
            <a:off x="2013938" y="3933056"/>
            <a:ext cx="6102006" cy="1872208"/>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636460" y="4142995"/>
            <a:ext cx="5479484" cy="1477328"/>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err="1" smtClean="0">
                <a:solidFill>
                  <a:schemeClr val="tx2">
                    <a:lumMod val="50000"/>
                  </a:schemeClr>
                </a:solidFill>
                <a:latin typeface="黑体" pitchFamily="49" charset="-122"/>
                <a:ea typeface="黑体" pitchFamily="49" charset="-122"/>
              </a:rPr>
              <a:t>Student_log</a:t>
            </a:r>
            <a:r>
              <a:rPr lang="zh-CN" altLang="en-US" dirty="0">
                <a:solidFill>
                  <a:schemeClr val="tx2">
                    <a:lumMod val="50000"/>
                  </a:schemeClr>
                </a:solidFill>
                <a:latin typeface="黑体" pitchFamily="49" charset="-122"/>
                <a:ea typeface="黑体" pitchFamily="49" charset="-122"/>
              </a:rPr>
              <a:t>日志文件的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初始大小</a:t>
            </a:r>
            <a:r>
              <a:rPr lang="en-US" altLang="zh-CN" dirty="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列</a:t>
            </a: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。单击</a:t>
            </a:r>
            <a:r>
              <a:rPr lang="en-US" altLang="zh-CN" dirty="0" err="1" smtClean="0">
                <a:solidFill>
                  <a:schemeClr val="tx2">
                    <a:lumMod val="50000"/>
                  </a:schemeClr>
                </a:solidFill>
                <a:latin typeface="黑体" pitchFamily="49" charset="-122"/>
                <a:ea typeface="黑体" pitchFamily="49" charset="-122"/>
              </a:rPr>
              <a:t>Student_log</a:t>
            </a:r>
            <a:r>
              <a:rPr lang="zh-CN" altLang="en-US" dirty="0">
                <a:solidFill>
                  <a:schemeClr val="tx2">
                    <a:lumMod val="50000"/>
                  </a:schemeClr>
                </a:solidFill>
                <a:latin typeface="黑体" pitchFamily="49" charset="-122"/>
                <a:ea typeface="黑体" pitchFamily="49" charset="-122"/>
              </a:rPr>
              <a:t>文件的</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自动</a:t>
            </a:r>
            <a:r>
              <a:rPr lang="zh-CN" altLang="en-US" dirty="0">
                <a:solidFill>
                  <a:schemeClr val="tx2">
                    <a:lumMod val="50000"/>
                  </a:schemeClr>
                </a:solidFill>
                <a:latin typeface="黑体" pitchFamily="49" charset="-122"/>
                <a:ea typeface="黑体" pitchFamily="49" charset="-122"/>
              </a:rPr>
              <a:t>增长列</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右侧的按钮，打开</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更改</a:t>
            </a:r>
            <a:r>
              <a:rPr lang="en-US" altLang="zh-CN" dirty="0" err="1" smtClean="0">
                <a:solidFill>
                  <a:schemeClr val="tx2">
                    <a:lumMod val="50000"/>
                  </a:schemeClr>
                </a:solidFill>
                <a:latin typeface="黑体" pitchFamily="49" charset="-122"/>
                <a:ea typeface="黑体" pitchFamily="49" charset="-122"/>
              </a:rPr>
              <a:t>Student_log</a:t>
            </a:r>
            <a:r>
              <a:rPr lang="zh-CN" altLang="en-US" dirty="0">
                <a:solidFill>
                  <a:schemeClr val="tx2">
                    <a:lumMod val="50000"/>
                  </a:schemeClr>
                </a:solidFill>
                <a:latin typeface="黑体" pitchFamily="49" charset="-122"/>
                <a:ea typeface="黑体" pitchFamily="49" charset="-122"/>
              </a:rPr>
              <a:t>的自动增长设置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，设置日</a:t>
            </a:r>
          </a:p>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志</a:t>
            </a:r>
            <a:r>
              <a:rPr lang="zh-CN" altLang="en-US" dirty="0">
                <a:solidFill>
                  <a:schemeClr val="tx2">
                    <a:lumMod val="50000"/>
                  </a:schemeClr>
                </a:solidFill>
                <a:latin typeface="黑体" pitchFamily="49" charset="-122"/>
                <a:ea typeface="黑体" pitchFamily="49" charset="-122"/>
              </a:rPr>
              <a:t>文件的自动增长方式。设置结束后</a:t>
            </a:r>
            <a:r>
              <a:rPr lang="zh-CN" altLang="en-US" dirty="0" smtClean="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按钮，返回到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新建数据库</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界面</a:t>
            </a:r>
            <a:r>
              <a:rPr lang="zh-CN" altLang="en-US" dirty="0">
                <a:solidFill>
                  <a:schemeClr val="tx2">
                    <a:lumMod val="50000"/>
                  </a:schemeClr>
                </a:solidFill>
                <a:latin typeface="黑体" pitchFamily="49" charset="-122"/>
                <a:ea typeface="黑体" pitchFamily="49" charset="-122"/>
              </a:rPr>
              <a:t>。</a:t>
            </a:r>
          </a:p>
        </p:txBody>
      </p:sp>
      <p:sp>
        <p:nvSpPr>
          <p:cNvPr id="13" name="AutoShape 10"/>
          <p:cNvSpPr>
            <a:spLocks noChangeArrowheads="1"/>
          </p:cNvSpPr>
          <p:nvPr/>
        </p:nvSpPr>
        <p:spPr bwMode="gray">
          <a:xfrm>
            <a:off x="2139375" y="4511698"/>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907765" y="4058151"/>
            <a:ext cx="1307205" cy="1307205"/>
          </a:xfrm>
          <a:prstGeom prst="rect">
            <a:avLst/>
          </a:prstGeom>
          <a:noFill/>
        </p:spPr>
      </p:pic>
      <p:sp>
        <p:nvSpPr>
          <p:cNvPr id="15" name="Text Box 12"/>
          <p:cNvSpPr txBox="1">
            <a:spLocks noChangeArrowheads="1"/>
          </p:cNvSpPr>
          <p:nvPr/>
        </p:nvSpPr>
        <p:spPr bwMode="black">
          <a:xfrm>
            <a:off x="815511" y="4511698"/>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6</a:t>
            </a:r>
            <a:endParaRPr lang="en-US" altLang="zh-CN" sz="2000" b="1" dirty="0">
              <a:ea typeface="宋体" pitchFamily="2" charset="-122"/>
            </a:endParaRPr>
          </a:p>
        </p:txBody>
      </p:sp>
    </p:spTree>
    <p:extLst>
      <p:ext uri="{BB962C8B-B14F-4D97-AF65-F5344CB8AC3E}">
        <p14:creationId xmlns:p14="http://schemas.microsoft.com/office/powerpoint/2010/main" xmlns="" val="36442872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a:t>1</a:t>
            </a:r>
            <a:r>
              <a:rPr lang="zh-CN" altLang="en-US" sz="2800" dirty="0"/>
              <a:t>（续）</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13</a:t>
            </a:fld>
            <a:endParaRPr lang="en-US" altLang="zh-CN"/>
          </a:p>
        </p:txBody>
      </p:sp>
      <p:sp>
        <p:nvSpPr>
          <p:cNvPr id="6" name="AutoShape 2"/>
          <p:cNvSpPr>
            <a:spLocks noChangeArrowheads="1"/>
          </p:cNvSpPr>
          <p:nvPr/>
        </p:nvSpPr>
        <p:spPr bwMode="gray">
          <a:xfrm>
            <a:off x="1868676" y="1569796"/>
            <a:ext cx="6302478" cy="1754326"/>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581250" y="1569938"/>
            <a:ext cx="5589904" cy="1754326"/>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路径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列设置数据库文件存放的</a:t>
            </a:r>
            <a:r>
              <a:rPr lang="zh-CN" altLang="en-US" dirty="0" smtClean="0">
                <a:solidFill>
                  <a:schemeClr val="tx2">
                    <a:lumMod val="50000"/>
                  </a:schemeClr>
                </a:solidFill>
                <a:latin typeface="黑体" pitchFamily="49" charset="-122"/>
                <a:ea typeface="黑体" pitchFamily="49" charset="-122"/>
              </a:rPr>
              <a:t>物理位置</a:t>
            </a:r>
            <a:r>
              <a:rPr lang="zh-CN" altLang="en-US" dirty="0">
                <a:solidFill>
                  <a:schemeClr val="tx2">
                    <a:lumMod val="50000"/>
                  </a:schemeClr>
                </a:solidFill>
                <a:latin typeface="黑体" pitchFamily="49" charset="-122"/>
                <a:ea typeface="黑体" pitchFamily="49" charset="-122"/>
              </a:rPr>
              <a:t>，单击数据文件</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路径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列后的按钮</a:t>
            </a:r>
            <a:r>
              <a:rPr lang="zh-CN" altLang="en-US" dirty="0" smtClean="0">
                <a:solidFill>
                  <a:schemeClr val="tx2">
                    <a:lumMod val="50000"/>
                  </a:schemeClr>
                </a:solidFill>
                <a:latin typeface="黑体" pitchFamily="49" charset="-122"/>
                <a:ea typeface="黑体" pitchFamily="49" charset="-122"/>
              </a:rPr>
              <a:t>，出现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定位文件夹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对话框，选择文件</a:t>
            </a:r>
            <a:r>
              <a:rPr lang="zh-CN" altLang="en-US" dirty="0" smtClean="0">
                <a:solidFill>
                  <a:schemeClr val="tx2">
                    <a:lumMod val="50000"/>
                  </a:schemeClr>
                </a:solidFill>
                <a:latin typeface="黑体" pitchFamily="49" charset="-122"/>
                <a:ea typeface="黑体" pitchFamily="49" charset="-122"/>
              </a:rPr>
              <a:t>的保存</a:t>
            </a:r>
            <a:r>
              <a:rPr lang="zh-CN" altLang="en-US" dirty="0">
                <a:solidFill>
                  <a:schemeClr val="tx2">
                    <a:lumMod val="50000"/>
                  </a:schemeClr>
                </a:solidFill>
                <a:latin typeface="黑体" pitchFamily="49" charset="-122"/>
                <a:ea typeface="黑体" pitchFamily="49" charset="-122"/>
              </a:rPr>
              <a:t>路径为“</a:t>
            </a:r>
            <a:r>
              <a:rPr lang="en-US" altLang="zh-CN" dirty="0">
                <a:solidFill>
                  <a:schemeClr val="tx2">
                    <a:lumMod val="50000"/>
                  </a:schemeClr>
                </a:solidFill>
                <a:latin typeface="黑体" pitchFamily="49" charset="-122"/>
                <a:ea typeface="黑体" pitchFamily="49" charset="-122"/>
              </a:rPr>
              <a:t>D</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3.3</a:t>
            </a:r>
            <a:r>
              <a:rPr lang="zh-CN" altLang="en-US" dirty="0" smtClean="0">
                <a:solidFill>
                  <a:schemeClr val="tx2">
                    <a:lumMod val="50000"/>
                  </a:schemeClr>
                </a:solidFill>
                <a:latin typeface="黑体" pitchFamily="49" charset="-122"/>
                <a:ea typeface="黑体" pitchFamily="49" charset="-122"/>
              </a:rPr>
              <a:t>所示</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按钮，回到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新建数据</a:t>
            </a:r>
          </a:p>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窗口。以同样的方式、同样的存储</a:t>
            </a:r>
            <a:r>
              <a:rPr lang="zh-CN" altLang="en-US" dirty="0" smtClean="0">
                <a:solidFill>
                  <a:schemeClr val="tx2">
                    <a:lumMod val="50000"/>
                  </a:schemeClr>
                </a:solidFill>
                <a:latin typeface="黑体" pitchFamily="49" charset="-122"/>
                <a:ea typeface="黑体" pitchFamily="49" charset="-122"/>
              </a:rPr>
              <a:t>位 置</a:t>
            </a:r>
            <a:r>
              <a:rPr lang="zh-CN" altLang="en-US" dirty="0">
                <a:solidFill>
                  <a:schemeClr val="tx2">
                    <a:lumMod val="50000"/>
                  </a:schemeClr>
                </a:solidFill>
                <a:latin typeface="黑体" pitchFamily="49" charset="-122"/>
                <a:ea typeface="黑体" pitchFamily="49" charset="-122"/>
              </a:rPr>
              <a:t>设置日志文件的存放路径。</a:t>
            </a:r>
          </a:p>
        </p:txBody>
      </p:sp>
      <p:sp>
        <p:nvSpPr>
          <p:cNvPr id="8" name="AutoShape 4"/>
          <p:cNvSpPr>
            <a:spLocks noChangeArrowheads="1"/>
          </p:cNvSpPr>
          <p:nvPr/>
        </p:nvSpPr>
        <p:spPr bwMode="gray">
          <a:xfrm>
            <a:off x="2091026" y="2281409"/>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23248" y="1782068"/>
            <a:ext cx="1330066" cy="1330066"/>
          </a:xfrm>
          <a:prstGeom prst="rect">
            <a:avLst/>
          </a:prstGeom>
          <a:noFill/>
        </p:spPr>
      </p:pic>
      <p:sp>
        <p:nvSpPr>
          <p:cNvPr id="10" name="Text Box 7"/>
          <p:cNvSpPr txBox="1">
            <a:spLocks noChangeArrowheads="1"/>
          </p:cNvSpPr>
          <p:nvPr/>
        </p:nvSpPr>
        <p:spPr bwMode="black">
          <a:xfrm>
            <a:off x="694923" y="2246904"/>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7</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6302478" cy="1307205"/>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15872" y="3681644"/>
            <a:ext cx="54794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选择页中，在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文件名</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a:t>
            </a:r>
            <a:r>
              <a:rPr lang="zh-CN" altLang="en-US" dirty="0" smtClean="0">
                <a:solidFill>
                  <a:schemeClr val="tx2">
                    <a:lumMod val="50000"/>
                  </a:schemeClr>
                </a:solidFill>
                <a:latin typeface="黑体" pitchFamily="49" charset="-122"/>
                <a:ea typeface="黑体" pitchFamily="49" charset="-122"/>
              </a:rPr>
              <a:t>显示（</a:t>
            </a:r>
            <a:r>
              <a:rPr lang="zh-CN" altLang="en-US" dirty="0">
                <a:solidFill>
                  <a:schemeClr val="tx2">
                    <a:lumMod val="50000"/>
                  </a:schemeClr>
                </a:solidFill>
                <a:latin typeface="黑体" pitchFamily="49" charset="-122"/>
                <a:ea typeface="黑体" pitchFamily="49" charset="-122"/>
              </a:rPr>
              <a:t>不能编辑）数据文件和日志文件的物理文件名</a:t>
            </a:r>
            <a:r>
              <a:rPr lang="zh-CN" altLang="en-US" dirty="0" smtClean="0">
                <a:solidFill>
                  <a:schemeClr val="tx2">
                    <a:lumMod val="50000"/>
                  </a:schemeClr>
                </a:solidFill>
                <a:latin typeface="黑体" pitchFamily="49" charset="-122"/>
                <a:ea typeface="黑体" pitchFamily="49" charset="-122"/>
              </a:rPr>
              <a:t>，但</a:t>
            </a:r>
            <a:r>
              <a:rPr lang="zh-CN" altLang="en-US" dirty="0">
                <a:solidFill>
                  <a:schemeClr val="tx2">
                    <a:lumMod val="50000"/>
                  </a:schemeClr>
                </a:solidFill>
                <a:latin typeface="黑体" pitchFamily="49" charset="-122"/>
                <a:ea typeface="黑体" pitchFamily="49" charset="-122"/>
              </a:rPr>
              <a:t>在创建时不显示，在创建好之后通过查看</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属性可以看到。</a:t>
            </a:r>
          </a:p>
        </p:txBody>
      </p:sp>
      <p:sp>
        <p:nvSpPr>
          <p:cNvPr id="13" name="AutoShape 10"/>
          <p:cNvSpPr>
            <a:spLocks noChangeArrowheads="1"/>
          </p:cNvSpPr>
          <p:nvPr/>
        </p:nvSpPr>
        <p:spPr bwMode="gray">
          <a:xfrm>
            <a:off x="2018787" y="395832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787177" y="3504782"/>
            <a:ext cx="1307205" cy="1307205"/>
          </a:xfrm>
          <a:prstGeom prst="rect">
            <a:avLst/>
          </a:prstGeom>
          <a:noFill/>
        </p:spPr>
      </p:pic>
      <p:sp>
        <p:nvSpPr>
          <p:cNvPr id="15" name="Text Box 12"/>
          <p:cNvSpPr txBox="1">
            <a:spLocks noChangeArrowheads="1"/>
          </p:cNvSpPr>
          <p:nvPr/>
        </p:nvSpPr>
        <p:spPr bwMode="black">
          <a:xfrm>
            <a:off x="694923" y="3958329"/>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8</a:t>
            </a:r>
            <a:endParaRPr lang="en-US" altLang="zh-CN" sz="2000" b="1" dirty="0">
              <a:ea typeface="宋体" pitchFamily="2" charset="-122"/>
            </a:endParaRPr>
          </a:p>
        </p:txBody>
      </p:sp>
      <p:sp>
        <p:nvSpPr>
          <p:cNvPr id="16" name="AutoShape 8"/>
          <p:cNvSpPr>
            <a:spLocks noChangeArrowheads="1"/>
          </p:cNvSpPr>
          <p:nvPr/>
        </p:nvSpPr>
        <p:spPr bwMode="gray">
          <a:xfrm>
            <a:off x="1985604" y="5004126"/>
            <a:ext cx="630247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21119" y="5247479"/>
            <a:ext cx="5479484" cy="646331"/>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窗口下，单击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r>
              <a:rPr lang="zh-CN" altLang="en-US" dirty="0" smtClean="0">
                <a:solidFill>
                  <a:schemeClr val="tx2">
                    <a:lumMod val="50000"/>
                  </a:schemeClr>
                </a:solidFill>
                <a:latin typeface="黑体" pitchFamily="49" charset="-122"/>
                <a:ea typeface="黑体" pitchFamily="49" charset="-122"/>
              </a:rPr>
              <a:t>，系统</a:t>
            </a:r>
            <a:r>
              <a:rPr lang="zh-CN" altLang="en-US" dirty="0">
                <a:solidFill>
                  <a:schemeClr val="tx2">
                    <a:lumMod val="50000"/>
                  </a:schemeClr>
                </a:solidFill>
                <a:latin typeface="黑体" pitchFamily="49" charset="-122"/>
                <a:ea typeface="黑体" pitchFamily="49" charset="-122"/>
              </a:rPr>
              <a:t>开始创建</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 </a:t>
            </a:r>
          </a:p>
        </p:txBody>
      </p:sp>
      <p:sp>
        <p:nvSpPr>
          <p:cNvPr id="18" name="AutoShape 10"/>
          <p:cNvSpPr>
            <a:spLocks noChangeArrowheads="1"/>
          </p:cNvSpPr>
          <p:nvPr/>
        </p:nvSpPr>
        <p:spPr bwMode="gray">
          <a:xfrm>
            <a:off x="2111041" y="5385665"/>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9431" y="4932118"/>
            <a:ext cx="1307205" cy="1307205"/>
          </a:xfrm>
          <a:prstGeom prst="rect">
            <a:avLst/>
          </a:prstGeom>
          <a:noFill/>
        </p:spPr>
      </p:pic>
      <p:sp>
        <p:nvSpPr>
          <p:cNvPr id="20" name="Text Box 12"/>
          <p:cNvSpPr txBox="1">
            <a:spLocks noChangeArrowheads="1"/>
          </p:cNvSpPr>
          <p:nvPr/>
        </p:nvSpPr>
        <p:spPr bwMode="black">
          <a:xfrm>
            <a:off x="787177" y="5385665"/>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9</a:t>
            </a:r>
            <a:endParaRPr lang="en-US" altLang="zh-CN" sz="2000" b="1" dirty="0">
              <a:ea typeface="宋体" pitchFamily="2" charset="-122"/>
            </a:endParaRPr>
          </a:p>
        </p:txBody>
      </p:sp>
    </p:spTree>
    <p:extLst>
      <p:ext uri="{BB962C8B-B14F-4D97-AF65-F5344CB8AC3E}">
        <p14:creationId xmlns:p14="http://schemas.microsoft.com/office/powerpoint/2010/main" xmlns="" val="15751419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14</a:t>
            </a:fld>
            <a:endParaRPr lang="en-US" altLang="zh-CN"/>
          </a:p>
        </p:txBody>
      </p:sp>
      <p:sp>
        <p:nvSpPr>
          <p:cNvPr id="6" name="AutoShape 2"/>
          <p:cNvSpPr>
            <a:spLocks noChangeArrowheads="1"/>
          </p:cNvSpPr>
          <p:nvPr/>
        </p:nvSpPr>
        <p:spPr bwMode="gray">
          <a:xfrm>
            <a:off x="2056598" y="1628657"/>
            <a:ext cx="6459564" cy="1389117"/>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978122" y="1870300"/>
            <a:ext cx="5095875" cy="923330"/>
          </a:xfrm>
          <a:prstGeom prst="rect">
            <a:avLst/>
          </a:prstGeom>
          <a:noFill/>
          <a:ln w="9525" algn="ctr">
            <a:noFill/>
            <a:miter lim="800000"/>
            <a:headEnd/>
            <a:tailEnd/>
          </a:ln>
          <a:effectLst/>
        </p:spPr>
        <p:txBody>
          <a:bodyPr>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数据库创建成功后回到</a:t>
            </a:r>
            <a:r>
              <a:rPr lang="en-US" altLang="zh-CN" dirty="0">
                <a:solidFill>
                  <a:schemeClr val="tx2">
                    <a:lumMod val="50000"/>
                  </a:schemeClr>
                </a:solidFill>
                <a:latin typeface="黑体" pitchFamily="49" charset="-122"/>
                <a:ea typeface="黑体" pitchFamily="49" charset="-122"/>
              </a:rPr>
              <a:t>Management </a:t>
            </a:r>
            <a:r>
              <a:rPr lang="en-US" altLang="zh-CN" dirty="0" smtClean="0">
                <a:solidFill>
                  <a:schemeClr val="tx2">
                    <a:lumMod val="50000"/>
                  </a:schemeClr>
                </a:solidFill>
                <a:latin typeface="黑体" pitchFamily="49" charset="-122"/>
                <a:ea typeface="黑体" pitchFamily="49" charset="-122"/>
              </a:rPr>
              <a:t>Studio</a:t>
            </a:r>
            <a:r>
              <a:rPr lang="zh-CN" altLang="en-US" dirty="0" smtClean="0">
                <a:solidFill>
                  <a:schemeClr val="tx2">
                    <a:lumMod val="50000"/>
                  </a:schemeClr>
                </a:solidFill>
                <a:latin typeface="黑体" pitchFamily="49" charset="-122"/>
                <a:ea typeface="黑体" pitchFamily="49" charset="-122"/>
              </a:rPr>
              <a:t>主</a:t>
            </a:r>
            <a:r>
              <a:rPr lang="zh-CN" altLang="en-US" dirty="0">
                <a:solidFill>
                  <a:schemeClr val="tx2">
                    <a:lumMod val="50000"/>
                  </a:schemeClr>
                </a:solidFill>
                <a:latin typeface="黑体" pitchFamily="49" charset="-122"/>
                <a:ea typeface="黑体" pitchFamily="49" charset="-122"/>
              </a:rPr>
              <a:t>界面</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a:t>
            </a:r>
            <a:r>
              <a:rPr lang="zh-CN" altLang="en-US" dirty="0" smtClean="0">
                <a:solidFill>
                  <a:schemeClr val="tx2">
                    <a:lumMod val="50000"/>
                  </a:schemeClr>
                </a:solidFill>
                <a:latin typeface="黑体" pitchFamily="49" charset="-122"/>
                <a:ea typeface="黑体" pitchFamily="49" charset="-122"/>
              </a:rPr>
              <a:t>展开</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，就会看到新创建的数据库</a:t>
            </a:r>
            <a:r>
              <a:rPr lang="zh-CN" altLang="en-US" dirty="0" smtClean="0">
                <a:solidFill>
                  <a:schemeClr val="tx2">
                    <a:lumMod val="50000"/>
                  </a:schemeClr>
                </a:solidFill>
                <a:latin typeface="黑体" pitchFamily="49" charset="-122"/>
                <a:ea typeface="黑体" pitchFamily="49" charset="-122"/>
              </a:rPr>
              <a:t>节点</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a:t>
            </a:r>
          </a:p>
        </p:txBody>
      </p:sp>
      <p:sp>
        <p:nvSpPr>
          <p:cNvPr id="8" name="AutoShape 4"/>
          <p:cNvSpPr>
            <a:spLocks noChangeArrowheads="1"/>
          </p:cNvSpPr>
          <p:nvPr/>
        </p:nvSpPr>
        <p:spPr bwMode="gray">
          <a:xfrm>
            <a:off x="2444722" y="2132549"/>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1092200" y="1603326"/>
            <a:ext cx="1414448" cy="1414448"/>
          </a:xfrm>
          <a:prstGeom prst="rect">
            <a:avLst/>
          </a:prstGeom>
          <a:noFill/>
        </p:spPr>
      </p:pic>
      <p:sp>
        <p:nvSpPr>
          <p:cNvPr id="10" name="Text Box 7"/>
          <p:cNvSpPr txBox="1">
            <a:spLocks noChangeArrowheads="1"/>
          </p:cNvSpPr>
          <p:nvPr/>
        </p:nvSpPr>
        <p:spPr bwMode="black">
          <a:xfrm>
            <a:off x="955674" y="2131910"/>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10</a:t>
            </a:r>
            <a:endParaRPr lang="en-US" altLang="zh-CN" sz="2000" b="1" dirty="0">
              <a:ea typeface="宋体" pitchFamily="2" charset="-122"/>
            </a:endParaRPr>
          </a:p>
        </p:txBody>
      </p:sp>
      <p:sp>
        <p:nvSpPr>
          <p:cNvPr id="11" name="AutoShape 8"/>
          <p:cNvSpPr>
            <a:spLocks noChangeArrowheads="1"/>
          </p:cNvSpPr>
          <p:nvPr/>
        </p:nvSpPr>
        <p:spPr bwMode="gray">
          <a:xfrm>
            <a:off x="718783" y="3429000"/>
            <a:ext cx="3240359" cy="1872208"/>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展开</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节点，</a:t>
            </a:r>
            <a:r>
              <a:rPr lang="zh-CN" altLang="en-US" dirty="0" smtClean="0">
                <a:solidFill>
                  <a:schemeClr val="tx2">
                    <a:lumMod val="50000"/>
                  </a:schemeClr>
                </a:solidFill>
                <a:latin typeface="黑体" pitchFamily="49" charset="-122"/>
                <a:ea typeface="黑体" pitchFamily="49" charset="-122"/>
              </a:rPr>
              <a:t>可以</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看到</a:t>
            </a:r>
            <a:r>
              <a:rPr lang="zh-CN" altLang="en-US" dirty="0">
                <a:solidFill>
                  <a:schemeClr val="tx2">
                    <a:lumMod val="50000"/>
                  </a:schemeClr>
                </a:solidFill>
                <a:latin typeface="黑体" pitchFamily="49" charset="-122"/>
                <a:ea typeface="黑体" pitchFamily="49" charset="-122"/>
              </a:rPr>
              <a:t>其所有数据库</a:t>
            </a:r>
            <a:r>
              <a:rPr lang="zh-CN" altLang="en-US" dirty="0" smtClean="0">
                <a:solidFill>
                  <a:schemeClr val="tx2">
                    <a:lumMod val="50000"/>
                  </a:schemeClr>
                </a:solidFill>
                <a:latin typeface="黑体" pitchFamily="49" charset="-122"/>
                <a:ea typeface="黑体" pitchFamily="49" charset="-122"/>
              </a:rPr>
              <a:t>对象</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包括</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表</a:t>
            </a:r>
            <a:r>
              <a:rPr lang="zh-CN" altLang="en-US" dirty="0">
                <a:solidFill>
                  <a:schemeClr val="tx2">
                    <a:lumMod val="50000"/>
                  </a:schemeClr>
                </a:solidFill>
                <a:latin typeface="黑体" pitchFamily="49" charset="-122"/>
                <a:ea typeface="黑体" pitchFamily="49" charset="-122"/>
              </a:rPr>
              <a:t>、视图、安全性等。</a:t>
            </a:r>
          </a:p>
        </p:txBody>
      </p:sp>
      <p:pic>
        <p:nvPicPr>
          <p:cNvPr id="12" name="Picture 8"/>
          <p:cNvPicPr>
            <a:picLocks noGrp="1" noChangeAspect="1" noChangeArrowheads="1"/>
          </p:cNvPicPr>
          <p:nvPr>
            <p:ph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5526058" y="3284984"/>
            <a:ext cx="2396207" cy="2855166"/>
          </a:xfrm>
          <a:no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007625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15</a:t>
            </a:fld>
            <a:endParaRPr lang="en-US" altLang="zh-CN"/>
          </a:p>
        </p:txBody>
      </p:sp>
      <p:sp>
        <p:nvSpPr>
          <p:cNvPr id="6" name="AutoShape 2"/>
          <p:cNvSpPr>
            <a:spLocks noChangeArrowheads="1"/>
          </p:cNvSpPr>
          <p:nvPr/>
        </p:nvSpPr>
        <p:spPr bwMode="gray">
          <a:xfrm>
            <a:off x="2056598" y="1772816"/>
            <a:ext cx="6459564" cy="1080120"/>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978121" y="1987384"/>
            <a:ext cx="5095875" cy="646331"/>
          </a:xfrm>
          <a:prstGeom prst="rect">
            <a:avLst/>
          </a:prstGeom>
          <a:noFill/>
          <a:ln w="9525" algn="ctr">
            <a:noFill/>
            <a:miter lim="800000"/>
            <a:headEnd/>
            <a:tailEnd/>
          </a:ln>
          <a:effectLst/>
        </p:spPr>
        <p:txBody>
          <a:bodyPr>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在我的电脑中，打开文件夹“</a:t>
            </a:r>
            <a:r>
              <a:rPr lang="en-US" altLang="zh-CN" dirty="0">
                <a:solidFill>
                  <a:schemeClr val="tx2">
                    <a:lumMod val="50000"/>
                  </a:schemeClr>
                </a:solidFill>
                <a:latin typeface="黑体" pitchFamily="49" charset="-122"/>
                <a:ea typeface="黑体" pitchFamily="49" charset="-122"/>
              </a:rPr>
              <a:t>D:\ STUDENT”</a:t>
            </a:r>
            <a:r>
              <a:rPr lang="zh-CN" altLang="en-US" dirty="0" smtClean="0">
                <a:solidFill>
                  <a:schemeClr val="tx2">
                    <a:lumMod val="50000"/>
                  </a:schemeClr>
                </a:solidFill>
                <a:latin typeface="黑体" pitchFamily="49" charset="-122"/>
                <a:ea typeface="黑体" pitchFamily="49" charset="-122"/>
              </a:rPr>
              <a:t>，可以</a:t>
            </a:r>
            <a:r>
              <a:rPr lang="zh-CN" altLang="en-US" dirty="0">
                <a:solidFill>
                  <a:schemeClr val="tx2">
                    <a:lumMod val="50000"/>
                  </a:schemeClr>
                </a:solidFill>
                <a:latin typeface="黑体" pitchFamily="49" charset="-122"/>
                <a:ea typeface="黑体" pitchFamily="49" charset="-122"/>
              </a:rPr>
              <a:t>看到</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数据库的两个物理文件。</a:t>
            </a:r>
          </a:p>
        </p:txBody>
      </p:sp>
      <p:sp>
        <p:nvSpPr>
          <p:cNvPr id="8" name="AutoShape 4"/>
          <p:cNvSpPr>
            <a:spLocks noChangeArrowheads="1"/>
          </p:cNvSpPr>
          <p:nvPr/>
        </p:nvSpPr>
        <p:spPr bwMode="gray">
          <a:xfrm>
            <a:off x="2444722" y="2132549"/>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1092200" y="1603326"/>
            <a:ext cx="1414448" cy="1414448"/>
          </a:xfrm>
          <a:prstGeom prst="rect">
            <a:avLst/>
          </a:prstGeom>
          <a:noFill/>
        </p:spPr>
      </p:pic>
      <p:sp>
        <p:nvSpPr>
          <p:cNvPr id="10" name="Text Box 7"/>
          <p:cNvSpPr txBox="1">
            <a:spLocks noChangeArrowheads="1"/>
          </p:cNvSpPr>
          <p:nvPr/>
        </p:nvSpPr>
        <p:spPr bwMode="black">
          <a:xfrm>
            <a:off x="955674" y="2131910"/>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11</a:t>
            </a:r>
            <a:endParaRPr lang="en-US" altLang="zh-CN" sz="2000" b="1" dirty="0">
              <a:ea typeface="宋体" pitchFamily="2" charset="-122"/>
            </a:endParaRPr>
          </a:p>
        </p:txBody>
      </p:sp>
      <p:sp>
        <p:nvSpPr>
          <p:cNvPr id="11" name="AutoShape 8"/>
          <p:cNvSpPr>
            <a:spLocks noChangeArrowheads="1"/>
          </p:cNvSpPr>
          <p:nvPr/>
        </p:nvSpPr>
        <p:spPr bwMode="gray">
          <a:xfrm>
            <a:off x="701397" y="3455930"/>
            <a:ext cx="4357273" cy="230425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注意：</a:t>
            </a:r>
            <a:r>
              <a:rPr lang="en-US" altLang="zh-CN" dirty="0">
                <a:solidFill>
                  <a:schemeClr val="tx2">
                    <a:lumMod val="50000"/>
                  </a:schemeClr>
                </a:solidFill>
                <a:latin typeface="黑体" pitchFamily="49" charset="-122"/>
                <a:ea typeface="黑体" pitchFamily="49" charset="-122"/>
              </a:rPr>
              <a:t>SQL Server 2005</a:t>
            </a:r>
            <a:r>
              <a:rPr lang="zh-CN" altLang="en-US" dirty="0">
                <a:solidFill>
                  <a:schemeClr val="tx2">
                    <a:lumMod val="50000"/>
                  </a:schemeClr>
                </a:solidFill>
                <a:latin typeface="黑体" pitchFamily="49" charset="-122"/>
                <a:ea typeface="黑体" pitchFamily="49" charset="-122"/>
              </a:rPr>
              <a:t>的每个数据库</a:t>
            </a:r>
            <a:r>
              <a:rPr lang="zh-CN" altLang="en-US" dirty="0" smtClean="0">
                <a:solidFill>
                  <a:schemeClr val="tx2">
                    <a:lumMod val="50000"/>
                  </a:schemeClr>
                </a:solidFill>
                <a:latin typeface="黑体" pitchFamily="49" charset="-122"/>
                <a:ea typeface="黑体" pitchFamily="49" charset="-122"/>
              </a:rPr>
              <a:t>都</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有</a:t>
            </a:r>
            <a:r>
              <a:rPr lang="zh-CN" altLang="en-US" dirty="0">
                <a:solidFill>
                  <a:schemeClr val="tx2">
                    <a:lumMod val="50000"/>
                  </a:schemeClr>
                </a:solidFill>
                <a:latin typeface="黑体" pitchFamily="49" charset="-122"/>
                <a:ea typeface="黑体" pitchFamily="49" charset="-122"/>
              </a:rPr>
              <a:t>对应的</a:t>
            </a:r>
            <a:r>
              <a:rPr lang="zh-CN" altLang="en-US" dirty="0" smtClean="0">
                <a:solidFill>
                  <a:schemeClr val="tx2">
                    <a:lumMod val="50000"/>
                  </a:schemeClr>
                </a:solidFill>
                <a:latin typeface="黑体" pitchFamily="49" charset="-122"/>
                <a:ea typeface="黑体" pitchFamily="49" charset="-122"/>
              </a:rPr>
              <a:t>逻辑</a:t>
            </a:r>
            <a:r>
              <a:rPr lang="zh-CN" altLang="en-US" dirty="0">
                <a:solidFill>
                  <a:schemeClr val="tx2">
                    <a:lumMod val="50000"/>
                  </a:schemeClr>
                </a:solidFill>
                <a:latin typeface="黑体" pitchFamily="49" charset="-122"/>
                <a:ea typeface="黑体" pitchFamily="49" charset="-122"/>
              </a:rPr>
              <a:t>文件名和物理文件名。</a:t>
            </a:r>
            <a:r>
              <a:rPr lang="zh-CN" altLang="en-US" dirty="0" smtClean="0">
                <a:solidFill>
                  <a:schemeClr val="tx2">
                    <a:lumMod val="50000"/>
                  </a:schemeClr>
                </a:solidFill>
                <a:latin typeface="黑体" pitchFamily="49" charset="-122"/>
                <a:ea typeface="黑体" pitchFamily="49" charset="-122"/>
              </a:rPr>
              <a:t>逻辑</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文件名</a:t>
            </a:r>
            <a:r>
              <a:rPr lang="zh-CN" altLang="en-US" dirty="0">
                <a:solidFill>
                  <a:schemeClr val="tx2">
                    <a:lumMod val="50000"/>
                  </a:schemeClr>
                </a:solidFill>
                <a:latin typeface="黑体" pitchFamily="49" charset="-122"/>
                <a:ea typeface="黑体" pitchFamily="49" charset="-122"/>
              </a:rPr>
              <a:t>只在</a:t>
            </a:r>
            <a:r>
              <a:rPr lang="en-US" altLang="zh-CN" dirty="0" smtClean="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语句中使用，是实际</a:t>
            </a:r>
            <a:r>
              <a:rPr lang="zh-CN" altLang="en-US" dirty="0" smtClean="0">
                <a:solidFill>
                  <a:schemeClr val="tx2">
                    <a:lumMod val="50000"/>
                  </a:schemeClr>
                </a:solidFill>
                <a:latin typeface="黑体" pitchFamily="49" charset="-122"/>
                <a:ea typeface="黑体" pitchFamily="49" charset="-122"/>
              </a:rPr>
              <a:t>磁</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盘</a:t>
            </a:r>
            <a:r>
              <a:rPr lang="zh-CN" altLang="en-US" dirty="0">
                <a:solidFill>
                  <a:schemeClr val="tx2">
                    <a:lumMod val="50000"/>
                  </a:schemeClr>
                </a:solidFill>
                <a:latin typeface="黑体" pitchFamily="49" charset="-122"/>
                <a:ea typeface="黑体" pitchFamily="49" charset="-122"/>
              </a:rPr>
              <a:t>文件名的代号</a:t>
            </a:r>
            <a:r>
              <a:rPr lang="zh-CN" altLang="en-US" dirty="0" smtClean="0">
                <a:solidFill>
                  <a:schemeClr val="tx2">
                    <a:lumMod val="50000"/>
                  </a:schemeClr>
                </a:solidFill>
                <a:latin typeface="黑体" pitchFamily="49" charset="-122"/>
                <a:ea typeface="黑体" pitchFamily="49" charset="-122"/>
              </a:rPr>
              <a:t>。物理</a:t>
            </a:r>
            <a:r>
              <a:rPr lang="zh-CN" altLang="en-US" dirty="0">
                <a:solidFill>
                  <a:schemeClr val="tx2">
                    <a:lumMod val="50000"/>
                  </a:schemeClr>
                </a:solidFill>
                <a:latin typeface="黑体" pitchFamily="49" charset="-122"/>
                <a:ea typeface="黑体" pitchFamily="49" charset="-122"/>
              </a:rPr>
              <a:t>文件名是操作</a:t>
            </a:r>
            <a:r>
              <a:rPr lang="zh-CN" altLang="en-US" dirty="0" smtClean="0">
                <a:solidFill>
                  <a:schemeClr val="tx2">
                    <a:lumMod val="50000"/>
                  </a:schemeClr>
                </a:solidFill>
                <a:latin typeface="黑体" pitchFamily="49" charset="-122"/>
                <a:ea typeface="黑体" pitchFamily="49" charset="-122"/>
              </a:rPr>
              <a:t>系</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统</a:t>
            </a:r>
            <a:r>
              <a:rPr lang="zh-CN" altLang="en-US" dirty="0">
                <a:solidFill>
                  <a:schemeClr val="tx2">
                    <a:lumMod val="50000"/>
                  </a:schemeClr>
                </a:solidFill>
                <a:latin typeface="黑体" pitchFamily="49" charset="-122"/>
                <a:ea typeface="黑体" pitchFamily="49" charset="-122"/>
              </a:rPr>
              <a:t>文件的实际名字，</a:t>
            </a:r>
            <a:r>
              <a:rPr lang="zh-CN" altLang="en-US" dirty="0" smtClean="0">
                <a:solidFill>
                  <a:schemeClr val="tx2">
                    <a:lumMod val="50000"/>
                  </a:schemeClr>
                </a:solidFill>
                <a:latin typeface="黑体" pitchFamily="49" charset="-122"/>
                <a:ea typeface="黑体" pitchFamily="49" charset="-122"/>
              </a:rPr>
              <a:t>包括</a:t>
            </a:r>
            <a:r>
              <a:rPr lang="zh-CN" altLang="en-US" dirty="0">
                <a:solidFill>
                  <a:schemeClr val="tx2">
                    <a:lumMod val="50000"/>
                  </a:schemeClr>
                </a:solidFill>
                <a:latin typeface="黑体" pitchFamily="49" charset="-122"/>
                <a:ea typeface="黑体" pitchFamily="49" charset="-122"/>
              </a:rPr>
              <a:t>文件所在的</a:t>
            </a:r>
            <a:r>
              <a:rPr lang="zh-CN" altLang="en-US" dirty="0" smtClean="0">
                <a:solidFill>
                  <a:schemeClr val="tx2">
                    <a:lumMod val="50000"/>
                  </a:schemeClr>
                </a:solidFill>
                <a:latin typeface="黑体" pitchFamily="49" charset="-122"/>
                <a:ea typeface="黑体" pitchFamily="49" charset="-122"/>
              </a:rPr>
              <a:t>物</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理</a:t>
            </a:r>
            <a:r>
              <a:rPr lang="zh-CN" altLang="en-US" dirty="0">
                <a:solidFill>
                  <a:schemeClr val="tx2">
                    <a:lumMod val="50000"/>
                  </a:schemeClr>
                </a:solidFill>
                <a:latin typeface="黑体" pitchFamily="49" charset="-122"/>
                <a:ea typeface="黑体" pitchFamily="49" charset="-122"/>
              </a:rPr>
              <a:t>路径以及文件的扩展名。</a:t>
            </a:r>
          </a:p>
        </p:txBody>
      </p:sp>
      <p:pic>
        <p:nvPicPr>
          <p:cNvPr id="13" name="Picture 4"/>
          <p:cNvPicPr>
            <a:picLocks noGrp="1" noChangeAspect="1" noChangeArrowheads="1"/>
          </p:cNvPicPr>
          <p:nvPr>
            <p:ph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5258651" y="3429000"/>
            <a:ext cx="3747362" cy="1967810"/>
          </a:xfrm>
          <a:noFill/>
          <a:ln/>
          <a:extLst>
            <a:ext uri="{909E8E84-426E-40DD-AFC4-6F175D3DCCD1}">
              <a14:hiddenFill xmlns:a14="http://schemas.microsoft.com/office/drawing/2010/main" xmlns="">
                <a:solidFill>
                  <a:srgbClr val="FFFFFF"/>
                </a:solidFill>
              </a14:hiddenFill>
            </a:ext>
          </a:extLst>
        </p:spPr>
      </p:pic>
      <p:sp>
        <p:nvSpPr>
          <p:cNvPr id="14" name="矩形 5"/>
          <p:cNvSpPr>
            <a:spLocks noChangeArrowheads="1"/>
          </p:cNvSpPr>
          <p:nvPr/>
        </p:nvSpPr>
        <p:spPr bwMode="auto">
          <a:xfrm>
            <a:off x="6201788" y="5589240"/>
            <a:ext cx="204262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dirty="0"/>
              <a:t> 图</a:t>
            </a:r>
            <a:r>
              <a:rPr lang="en-US" dirty="0"/>
              <a:t>3.5 </a:t>
            </a:r>
            <a:r>
              <a:rPr lang="zh-CN" altLang="en-US" dirty="0"/>
              <a:t>操作系统下的</a:t>
            </a:r>
            <a:r>
              <a:rPr lang="en-US" dirty="0"/>
              <a:t>Student</a:t>
            </a:r>
            <a:r>
              <a:rPr lang="zh-CN" altLang="en-US" dirty="0"/>
              <a:t>数据库</a:t>
            </a:r>
          </a:p>
        </p:txBody>
      </p:sp>
    </p:spTree>
    <p:extLst>
      <p:ext uri="{BB962C8B-B14F-4D97-AF65-F5344CB8AC3E}">
        <p14:creationId xmlns:p14="http://schemas.microsoft.com/office/powerpoint/2010/main" xmlns="" val="22894747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  </a:t>
            </a:r>
            <a:r>
              <a:rPr lang="zh-CN" altLang="en-US" b="0" dirty="0" smtClean="0">
                <a:latin typeface="黑体" pitchFamily="49" charset="-122"/>
              </a:rPr>
              <a:t>使用</a:t>
            </a:r>
            <a:r>
              <a:rPr lang="en-US" altLang="zh-CN" b="0" dirty="0">
                <a:latin typeface="黑体" pitchFamily="49" charset="-122"/>
              </a:rPr>
              <a:t>Management Studio</a:t>
            </a:r>
            <a:r>
              <a:rPr lang="zh-CN" altLang="en-US" b="0" dirty="0">
                <a:latin typeface="黑体" pitchFamily="49" charset="-122"/>
              </a:rPr>
              <a:t>查看和修改</a:t>
            </a:r>
            <a:r>
              <a:rPr lang="en-US" altLang="zh-CN" b="0" dirty="0">
                <a:latin typeface="黑体" pitchFamily="49" charset="-122"/>
              </a:rPr>
              <a:t>Student</a:t>
            </a:r>
            <a:r>
              <a:rPr lang="zh-CN" altLang="en-US" b="0" dirty="0">
                <a:latin typeface="黑体" pitchFamily="49" charset="-122"/>
              </a:rPr>
              <a:t>数据库</a:t>
            </a:r>
            <a:endParaRPr lang="zh-CN" altLang="en-US" dirty="0"/>
          </a:p>
        </p:txBody>
      </p:sp>
      <p:sp>
        <p:nvSpPr>
          <p:cNvPr id="9" name="Line 18"/>
          <p:cNvSpPr>
            <a:spLocks noChangeShapeType="1"/>
          </p:cNvSpPr>
          <p:nvPr/>
        </p:nvSpPr>
        <p:spPr bwMode="auto">
          <a:xfrm>
            <a:off x="1309325" y="321297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09325" y="1772816"/>
            <a:ext cx="6572296" cy="1200329"/>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窗口下，在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节点上右击，从快捷菜单中</a:t>
            </a:r>
            <a:r>
              <a:rPr lang="zh-CN" altLang="en-US" dirty="0" smtClean="0">
                <a:solidFill>
                  <a:schemeClr val="tx2">
                    <a:lumMod val="50000"/>
                  </a:schemeClr>
                </a:solidFill>
                <a:latin typeface="黑体" pitchFamily="49" charset="-122"/>
                <a:ea typeface="黑体" pitchFamily="49" charset="-122"/>
              </a:rPr>
              <a:t>选择</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属性</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数据库属性</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窗口。该</a:t>
            </a:r>
            <a:r>
              <a:rPr lang="zh-CN" altLang="en-US" dirty="0" smtClean="0">
                <a:solidFill>
                  <a:schemeClr val="tx2">
                    <a:lumMod val="50000"/>
                  </a:schemeClr>
                </a:solidFill>
                <a:latin typeface="黑体" pitchFamily="49" charset="-122"/>
                <a:ea typeface="黑体" pitchFamily="49" charset="-122"/>
              </a:rPr>
              <a:t>窗口共有</a:t>
            </a:r>
            <a:r>
              <a:rPr lang="en-US" altLang="zh-CN" dirty="0">
                <a:solidFill>
                  <a:schemeClr val="tx2">
                    <a:lumMod val="50000"/>
                  </a:schemeClr>
                </a:solidFill>
                <a:latin typeface="黑体" pitchFamily="49" charset="-122"/>
                <a:ea typeface="黑体" pitchFamily="49" charset="-122"/>
              </a:rPr>
              <a:t>8</a:t>
            </a:r>
            <a:r>
              <a:rPr lang="zh-CN" altLang="en-US" dirty="0">
                <a:solidFill>
                  <a:schemeClr val="tx2">
                    <a:lumMod val="50000"/>
                  </a:schemeClr>
                </a:solidFill>
                <a:latin typeface="黑体" pitchFamily="49" charset="-122"/>
                <a:ea typeface="黑体" pitchFamily="49" charset="-122"/>
              </a:rPr>
              <a:t>个选择页，包括</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等。</a:t>
            </a:r>
          </a:p>
        </p:txBody>
      </p:sp>
      <p:sp>
        <p:nvSpPr>
          <p:cNvPr id="20" name="Text Box 21"/>
          <p:cNvSpPr txBox="1">
            <a:spLocks noChangeArrowheads="1"/>
          </p:cNvSpPr>
          <p:nvPr/>
        </p:nvSpPr>
        <p:spPr bwMode="auto">
          <a:xfrm>
            <a:off x="1321447" y="3789040"/>
            <a:ext cx="3163606" cy="1512168"/>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选择页</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列表中选择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文件组</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切换到文件</a:t>
            </a:r>
            <a:r>
              <a:rPr lang="zh-CN" altLang="en-US" dirty="0">
                <a:solidFill>
                  <a:schemeClr val="tx2">
                    <a:lumMod val="50000"/>
                  </a:schemeClr>
                </a:solidFill>
                <a:latin typeface="黑体" pitchFamily="49" charset="-122"/>
                <a:ea typeface="黑体" pitchFamily="49" charset="-122"/>
              </a:rPr>
              <a:t>组页面，单击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名称</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列</a:t>
            </a:r>
            <a:r>
              <a:rPr lang="zh-CN" altLang="en-US" dirty="0">
                <a:solidFill>
                  <a:schemeClr val="tx2">
                    <a:lumMod val="50000"/>
                  </a:schemeClr>
                </a:solidFill>
                <a:latin typeface="黑体" pitchFamily="49" charset="-122"/>
                <a:ea typeface="黑体" pitchFamily="49" charset="-122"/>
              </a:rPr>
              <a:t>上输入“</a:t>
            </a:r>
            <a:r>
              <a:rPr lang="en-US" altLang="zh-CN" dirty="0">
                <a:solidFill>
                  <a:schemeClr val="tx2">
                    <a:lumMod val="50000"/>
                  </a:schemeClr>
                </a:solidFill>
                <a:latin typeface="黑体" pitchFamily="49" charset="-122"/>
                <a:ea typeface="黑体" pitchFamily="49" charset="-122"/>
              </a:rPr>
              <a:t>SECONDARY” </a:t>
            </a:r>
            <a:r>
              <a:rPr lang="zh-CN" altLang="en-US" dirty="0">
                <a:solidFill>
                  <a:schemeClr val="tx2">
                    <a:lumMod val="50000"/>
                  </a:schemeClr>
                </a:solidFill>
                <a:latin typeface="黑体" pitchFamily="49" charset="-122"/>
                <a:ea typeface="黑体" pitchFamily="49" charset="-122"/>
              </a:rPr>
              <a:t>。</a:t>
            </a:r>
          </a:p>
        </p:txBody>
      </p:sp>
      <p:pic>
        <p:nvPicPr>
          <p:cNvPr id="11" name="Picture 4"/>
          <p:cNvPicPr>
            <a:picLocks noGrp="1" noChangeAspect="1" noChangeArrowheads="1"/>
          </p:cNvPicPr>
          <p:nvPr>
            <p:ph idx="4294967295"/>
          </p:nvPr>
        </p:nvPicPr>
        <p:blipFill>
          <a:blip r:embed="rId2" cstate="print">
            <a:extLst>
              <a:ext uri="{28A0092B-C50C-407E-A947-70E740481C1C}">
                <a14:useLocalDpi xmlns:a14="http://schemas.microsoft.com/office/drawing/2010/main" xmlns="" val="0"/>
              </a:ext>
            </a:extLst>
          </a:blip>
          <a:srcRect r="1392" b="59837"/>
          <a:stretch>
            <a:fillRect/>
          </a:stretch>
        </p:blipFill>
        <p:spPr>
          <a:xfrm>
            <a:off x="4485053" y="3501008"/>
            <a:ext cx="4087187" cy="2088232"/>
          </a:xfrm>
          <a:noFill/>
          <a:extLst>
            <a:ext uri="{909E8E84-426E-40DD-AFC4-6F175D3DCCD1}">
              <a14:hiddenFill xmlns:a14="http://schemas.microsoft.com/office/drawing/2010/main" xmlns="">
                <a:solidFill>
                  <a:srgbClr val="FFFFFF"/>
                </a:solidFill>
              </a14:hiddenFill>
            </a:ext>
          </a:extLst>
        </p:spPr>
      </p:pic>
      <p:sp>
        <p:nvSpPr>
          <p:cNvPr id="12" name="矩形 5"/>
          <p:cNvSpPr>
            <a:spLocks noChangeArrowheads="1"/>
          </p:cNvSpPr>
          <p:nvPr/>
        </p:nvSpPr>
        <p:spPr bwMode="auto">
          <a:xfrm>
            <a:off x="5580112" y="5805264"/>
            <a:ext cx="2992128" cy="5909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90000"/>
              </a:lnSpc>
              <a:buFont typeface="Wingdings" pitchFamily="2" charset="2"/>
              <a:buNone/>
            </a:pPr>
            <a:r>
              <a:rPr lang="zh-CN" altLang="en-US" dirty="0"/>
              <a:t>图</a:t>
            </a:r>
            <a:r>
              <a:rPr lang="en-US" altLang="zh-CN" dirty="0"/>
              <a:t>3.6 【</a:t>
            </a:r>
            <a:r>
              <a:rPr lang="zh-CN" altLang="en-US" dirty="0"/>
              <a:t>数据库属性</a:t>
            </a:r>
            <a:r>
              <a:rPr lang="en-US" altLang="zh-CN" dirty="0"/>
              <a:t>】</a:t>
            </a:r>
            <a:r>
              <a:rPr lang="zh-CN" altLang="en-US" dirty="0"/>
              <a:t>窗口的</a:t>
            </a:r>
            <a:r>
              <a:rPr lang="en-US" altLang="zh-CN" dirty="0"/>
              <a:t>【</a:t>
            </a:r>
            <a:r>
              <a:rPr lang="zh-CN" altLang="en-US" dirty="0"/>
              <a:t>文件组</a:t>
            </a:r>
            <a:r>
              <a:rPr lang="en-US" altLang="zh-CN" dirty="0"/>
              <a:t>】</a:t>
            </a:r>
            <a:r>
              <a:rPr lang="zh-CN" altLang="en-US" dirty="0"/>
              <a:t>页面</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r>
              <a:rPr lang="zh-CN" altLang="en-US" dirty="0" smtClean="0"/>
              <a:t>（续）</a:t>
            </a:r>
            <a:endParaRPr lang="zh-CN" altLang="en-US" dirty="0"/>
          </a:p>
        </p:txBody>
      </p:sp>
      <p:sp>
        <p:nvSpPr>
          <p:cNvPr id="5" name="灯片编号占位符 4"/>
          <p:cNvSpPr>
            <a:spLocks noGrp="1"/>
          </p:cNvSpPr>
          <p:nvPr>
            <p:ph type="sldNum" sz="quarter" idx="11"/>
          </p:nvPr>
        </p:nvSpPr>
        <p:spPr>
          <a:xfrm>
            <a:off x="4263518" y="6596062"/>
            <a:ext cx="838200" cy="261938"/>
          </a:xfrm>
        </p:spPr>
        <p:txBody>
          <a:bodyPr/>
          <a:lstStyle/>
          <a:p>
            <a:pPr>
              <a:defRPr/>
            </a:pPr>
            <a:fld id="{ADDC11FF-0938-4A23-9A1D-507498284974}" type="slidenum">
              <a:rPr lang="en-US" altLang="zh-CN" smtClean="0"/>
              <a:pPr>
                <a:defRPr/>
              </a:pPr>
              <a:t>17</a:t>
            </a:fld>
            <a:endParaRPr lang="en-US" altLang="zh-CN" dirty="0"/>
          </a:p>
        </p:txBody>
      </p:sp>
      <p:sp>
        <p:nvSpPr>
          <p:cNvPr id="6" name="Line 18"/>
          <p:cNvSpPr>
            <a:spLocks noChangeShapeType="1"/>
          </p:cNvSpPr>
          <p:nvPr/>
        </p:nvSpPr>
        <p:spPr bwMode="auto">
          <a:xfrm>
            <a:off x="1054442" y="4107429"/>
            <a:ext cx="6605610"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 name="Text Box 21"/>
          <p:cNvSpPr txBox="1">
            <a:spLocks noChangeArrowheads="1"/>
          </p:cNvSpPr>
          <p:nvPr/>
        </p:nvSpPr>
        <p:spPr bwMode="auto">
          <a:xfrm>
            <a:off x="1270466" y="1628800"/>
            <a:ext cx="6959126" cy="2308324"/>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选择页</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列表中选择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切换到</a:t>
            </a:r>
            <a:r>
              <a:rPr lang="zh-CN" altLang="en-US" dirty="0" smtClean="0">
                <a:solidFill>
                  <a:schemeClr val="tx2">
                    <a:lumMod val="50000"/>
                  </a:schemeClr>
                </a:solidFill>
                <a:latin typeface="黑体" pitchFamily="49" charset="-122"/>
                <a:ea typeface="黑体" pitchFamily="49" charset="-122"/>
              </a:rPr>
              <a:t>文件页面</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按钮，添加一个数据文件</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0" hangingPunct="0"/>
            <a:endParaRPr lang="en-US" altLang="zh-CN" dirty="0" smtClean="0">
              <a:solidFill>
                <a:schemeClr val="tx2">
                  <a:lumMod val="50000"/>
                </a:schemeClr>
              </a:solidFill>
              <a:latin typeface="黑体" pitchFamily="49" charset="-122"/>
              <a:ea typeface="黑体" pitchFamily="49" charset="-122"/>
            </a:endParaRPr>
          </a:p>
          <a:p>
            <a:pPr eaLnBrk="0" hangingPunct="0"/>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在逻辑名称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列输入“</a:t>
            </a:r>
            <a:r>
              <a:rPr lang="en-US" altLang="zh-CN" dirty="0">
                <a:solidFill>
                  <a:schemeClr val="tx2">
                    <a:lumMod val="50000"/>
                  </a:schemeClr>
                </a:solidFill>
                <a:latin typeface="黑体" pitchFamily="49" charset="-122"/>
                <a:ea typeface="黑体" pitchFamily="49" charset="-122"/>
              </a:rPr>
              <a:t>Student1”</a:t>
            </a:r>
            <a:r>
              <a:rPr lang="zh-CN" altLang="en-US" dirty="0">
                <a:solidFill>
                  <a:schemeClr val="tx2">
                    <a:lumMod val="50000"/>
                  </a:schemeClr>
                </a:solidFill>
                <a:latin typeface="黑体" pitchFamily="49" charset="-122"/>
                <a:ea typeface="黑体" pitchFamily="49" charset="-122"/>
              </a:rPr>
              <a:t>；</a:t>
            </a:r>
          </a:p>
          <a:p>
            <a:pPr eaLnBrk="0" hangingPunct="0"/>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文件类型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a:p>
            <a:pPr eaLnBrk="0" hangingPunct="0"/>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列选择</a:t>
            </a:r>
            <a:r>
              <a:rPr lang="en-US" altLang="zh-CN" dirty="0">
                <a:solidFill>
                  <a:schemeClr val="tx2">
                    <a:lumMod val="50000"/>
                  </a:schemeClr>
                </a:solidFill>
                <a:latin typeface="黑体" pitchFamily="49" charset="-122"/>
                <a:ea typeface="黑体" pitchFamily="49" charset="-122"/>
              </a:rPr>
              <a:t>【SECONDARY】</a:t>
            </a:r>
            <a:r>
              <a:rPr lang="zh-CN" altLang="en-US" dirty="0">
                <a:solidFill>
                  <a:schemeClr val="tx2">
                    <a:lumMod val="50000"/>
                  </a:schemeClr>
                </a:solidFill>
                <a:latin typeface="黑体" pitchFamily="49" charset="-122"/>
                <a:ea typeface="黑体" pitchFamily="49" charset="-122"/>
              </a:rPr>
              <a:t>（默认为</a:t>
            </a:r>
            <a:r>
              <a:rPr lang="en-US" altLang="zh-CN" dirty="0">
                <a:solidFill>
                  <a:schemeClr val="tx2">
                    <a:lumMod val="50000"/>
                  </a:schemeClr>
                </a:solidFill>
                <a:latin typeface="黑体" pitchFamily="49" charset="-122"/>
                <a:ea typeface="黑体" pitchFamily="49" charset="-122"/>
              </a:rPr>
              <a:t>PRIMARY</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0" hangingPunct="0"/>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自动增长</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列设置自动增长的增量为</a:t>
            </a:r>
            <a:r>
              <a:rPr lang="en-US" altLang="zh-CN" dirty="0">
                <a:solidFill>
                  <a:schemeClr val="tx2">
                    <a:lumMod val="50000"/>
                  </a:schemeClr>
                </a:solidFill>
                <a:latin typeface="黑体" pitchFamily="49" charset="-122"/>
                <a:ea typeface="黑体" pitchFamily="49" charset="-122"/>
              </a:rPr>
              <a:t>1MB</a:t>
            </a:r>
            <a:r>
              <a:rPr lang="zh-CN" altLang="en-US" dirty="0">
                <a:solidFill>
                  <a:schemeClr val="tx2">
                    <a:lumMod val="50000"/>
                  </a:schemeClr>
                </a:solidFill>
                <a:latin typeface="黑体" pitchFamily="49" charset="-122"/>
                <a:ea typeface="黑体" pitchFamily="49" charset="-122"/>
              </a:rPr>
              <a:t>，不限制增长；</a:t>
            </a:r>
          </a:p>
          <a:p>
            <a:pPr eaLnBrk="0" hangingPunct="0"/>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路径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列上设置该文件的存储路径“</a:t>
            </a:r>
            <a:r>
              <a:rPr lang="en-US" altLang="zh-CN" dirty="0">
                <a:solidFill>
                  <a:schemeClr val="tx2">
                    <a:lumMod val="50000"/>
                  </a:schemeClr>
                </a:solidFill>
                <a:latin typeface="黑体" pitchFamily="49" charset="-122"/>
                <a:ea typeface="黑体" pitchFamily="49" charset="-122"/>
              </a:rPr>
              <a:t>D\STUDENT”</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9" name="Picture 4"/>
          <p:cNvPicPr>
            <a:picLocks noGrp="1" noChangeAspect="1" noChangeArrowheads="1"/>
          </p:cNvPicPr>
          <p:nvPr>
            <p:ph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1270465" y="3937124"/>
            <a:ext cx="4143605" cy="2705612"/>
          </a:xfrm>
          <a:noFill/>
          <a:extLst>
            <a:ext uri="{909E8E84-426E-40DD-AFC4-6F175D3DCCD1}">
              <a14:hiddenFill xmlns:a14="http://schemas.microsoft.com/office/drawing/2010/main" xmlns="">
                <a:solidFill>
                  <a:srgbClr val="FFFFFF"/>
                </a:solidFill>
              </a14:hiddenFill>
            </a:ext>
          </a:extLst>
        </p:spPr>
      </p:pic>
      <p:sp>
        <p:nvSpPr>
          <p:cNvPr id="10" name="矩形 5"/>
          <p:cNvSpPr>
            <a:spLocks noChangeArrowheads="1"/>
          </p:cNvSpPr>
          <p:nvPr/>
        </p:nvSpPr>
        <p:spPr bwMode="auto">
          <a:xfrm>
            <a:off x="6012160" y="5085184"/>
            <a:ext cx="940349" cy="8402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lnSpc>
                <a:spcPct val="90000"/>
              </a:lnSpc>
              <a:buFont typeface="Wingdings" pitchFamily="2" charset="2"/>
              <a:buNone/>
            </a:pPr>
            <a:r>
              <a:rPr lang="zh-CN" altLang="en-US" dirty="0"/>
              <a:t>添加数据库文件界面</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18833" y="3429000"/>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18833" y="1772816"/>
            <a:ext cx="6572296" cy="1477328"/>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再次</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按钮，添加一个日志文件：</a:t>
            </a:r>
          </a:p>
          <a:p>
            <a:pPr eaLnBrk="0" hangingPunct="0"/>
            <a:r>
              <a:rPr lang="zh-CN" altLang="en-US" dirty="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  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逻辑名称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列输入“</a:t>
            </a:r>
            <a:r>
              <a:rPr lang="en-US" altLang="zh-CN" dirty="0">
                <a:solidFill>
                  <a:schemeClr val="tx2">
                    <a:lumMod val="50000"/>
                  </a:schemeClr>
                </a:solidFill>
                <a:latin typeface="黑体" pitchFamily="49" charset="-122"/>
                <a:ea typeface="黑体" pitchFamily="49" charset="-122"/>
              </a:rPr>
              <a:t>Student_log1”</a:t>
            </a:r>
            <a:r>
              <a:rPr lang="zh-CN" altLang="en-US" dirty="0">
                <a:solidFill>
                  <a:schemeClr val="tx2">
                    <a:lumMod val="50000"/>
                  </a:schemeClr>
                </a:solidFill>
                <a:latin typeface="黑体" pitchFamily="49" charset="-122"/>
                <a:ea typeface="黑体" pitchFamily="49" charset="-122"/>
              </a:rPr>
              <a:t>；</a:t>
            </a:r>
          </a:p>
          <a:p>
            <a:pPr eaLnBrk="0" hangingPunct="0"/>
            <a:r>
              <a:rPr lang="zh-CN" altLang="en-US" dirty="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文件类型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日志</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自动增长</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列设置自动增长的增量为</a:t>
            </a:r>
            <a:r>
              <a:rPr lang="en-US" altLang="zh-CN" dirty="0">
                <a:solidFill>
                  <a:schemeClr val="tx2">
                    <a:lumMod val="50000"/>
                  </a:schemeClr>
                </a:solidFill>
                <a:latin typeface="黑体" pitchFamily="49" charset="-122"/>
                <a:ea typeface="黑体" pitchFamily="49" charset="-122"/>
              </a:rPr>
              <a:t>1MB</a:t>
            </a:r>
            <a:r>
              <a:rPr lang="zh-CN" altLang="en-US" dirty="0">
                <a:solidFill>
                  <a:schemeClr val="tx2">
                    <a:lumMod val="50000"/>
                  </a:schemeClr>
                </a:solidFill>
                <a:latin typeface="黑体" pitchFamily="49" charset="-122"/>
                <a:ea typeface="黑体" pitchFamily="49" charset="-122"/>
              </a:rPr>
              <a:t>，不</a:t>
            </a:r>
            <a:r>
              <a:rPr lang="zh-CN" altLang="en-US" dirty="0" smtClean="0">
                <a:solidFill>
                  <a:schemeClr val="tx2">
                    <a:lumMod val="50000"/>
                  </a:schemeClr>
                </a:solidFill>
                <a:latin typeface="黑体" pitchFamily="49" charset="-122"/>
                <a:ea typeface="黑体" pitchFamily="49" charset="-122"/>
              </a:rPr>
              <a:t>限制增；   </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路径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列上设置该文件的存储</a:t>
            </a:r>
            <a:r>
              <a:rPr lang="zh-CN" altLang="en-US" dirty="0" smtClean="0">
                <a:solidFill>
                  <a:schemeClr val="tx2">
                    <a:lumMod val="50000"/>
                  </a:schemeClr>
                </a:solidFill>
                <a:latin typeface="黑体" pitchFamily="49" charset="-122"/>
                <a:ea typeface="黑体" pitchFamily="49" charset="-122"/>
              </a:rPr>
              <a:t>路径</a:t>
            </a:r>
            <a:r>
              <a:rPr lang="zh-CN" altLang="en-US" dirty="0">
                <a:solidFill>
                  <a:schemeClr val="tx2">
                    <a:lumMod val="50000"/>
                  </a:schemeClr>
                </a:solidFill>
                <a:latin typeface="黑体" pitchFamily="49" charset="-122"/>
                <a:ea typeface="黑体" pitchFamily="49" charset="-122"/>
              </a:rPr>
              <a:t>为“</a:t>
            </a:r>
            <a:r>
              <a:rPr lang="en-US" altLang="zh-CN" dirty="0">
                <a:solidFill>
                  <a:schemeClr val="tx2">
                    <a:lumMod val="50000"/>
                  </a:schemeClr>
                </a:solidFill>
                <a:latin typeface="黑体" pitchFamily="49" charset="-122"/>
                <a:ea typeface="黑体" pitchFamily="49" charset="-122"/>
              </a:rPr>
              <a:t>D</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t>
            </a:r>
            <a:r>
              <a:rPr lang="en-US" altLang="zh-CN" dirty="0" smtClean="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20" name="Text Box 21"/>
          <p:cNvSpPr txBox="1">
            <a:spLocks noChangeArrowheads="1"/>
          </p:cNvSpPr>
          <p:nvPr/>
        </p:nvSpPr>
        <p:spPr bwMode="auto">
          <a:xfrm>
            <a:off x="1337470" y="3577498"/>
            <a:ext cx="6418905"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5  </a:t>
            </a:r>
            <a:r>
              <a:rPr lang="zh-CN" altLang="en-US" dirty="0" smtClean="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p>
        </p:txBody>
      </p:sp>
      <p:sp>
        <p:nvSpPr>
          <p:cNvPr id="8" name="Line 18"/>
          <p:cNvSpPr>
            <a:spLocks noChangeShapeType="1"/>
          </p:cNvSpPr>
          <p:nvPr/>
        </p:nvSpPr>
        <p:spPr bwMode="auto">
          <a:xfrm>
            <a:off x="1337470" y="4149080"/>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4" name="矩形 3"/>
          <p:cNvSpPr/>
          <p:nvPr/>
        </p:nvSpPr>
        <p:spPr>
          <a:xfrm>
            <a:off x="1318833" y="4365104"/>
            <a:ext cx="2461080" cy="1477328"/>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6   </a:t>
            </a:r>
            <a:r>
              <a:rPr lang="zh-CN" altLang="en-US" dirty="0" smtClean="0">
                <a:solidFill>
                  <a:schemeClr val="tx2">
                    <a:lumMod val="50000"/>
                  </a:schemeClr>
                </a:solidFill>
                <a:latin typeface="黑体" pitchFamily="49" charset="-122"/>
                <a:ea typeface="黑体" pitchFamily="49" charset="-122"/>
              </a:rPr>
              <a:t>在</a:t>
            </a:r>
            <a:r>
              <a:rPr lang="zh-CN" altLang="en-US" dirty="0">
                <a:solidFill>
                  <a:schemeClr val="tx2">
                    <a:lumMod val="50000"/>
                  </a:schemeClr>
                </a:solidFill>
                <a:latin typeface="黑体" pitchFamily="49" charset="-122"/>
                <a:ea typeface="黑体" pitchFamily="49" charset="-122"/>
              </a:rPr>
              <a:t>我的电脑中，打开文件夹“</a:t>
            </a:r>
            <a:r>
              <a:rPr lang="en-US" altLang="zh-CN" dirty="0">
                <a:solidFill>
                  <a:schemeClr val="tx2">
                    <a:lumMod val="50000"/>
                  </a:schemeClr>
                </a:solidFill>
                <a:latin typeface="黑体" pitchFamily="49" charset="-122"/>
                <a:ea typeface="黑体" pitchFamily="49" charset="-122"/>
              </a:rPr>
              <a:t>D</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，可以</a:t>
            </a:r>
            <a:r>
              <a:rPr lang="zh-CN" altLang="en-US" dirty="0">
                <a:solidFill>
                  <a:schemeClr val="tx2">
                    <a:lumMod val="50000"/>
                  </a:schemeClr>
                </a:solidFill>
                <a:latin typeface="黑体" pitchFamily="49" charset="-122"/>
                <a:ea typeface="黑体" pitchFamily="49" charset="-122"/>
              </a:rPr>
              <a:t>看到</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数据库对应的四个物理文件。</a:t>
            </a:r>
          </a:p>
        </p:txBody>
      </p:sp>
      <p:pic>
        <p:nvPicPr>
          <p:cNvPr id="13" name="Picture 4"/>
          <p:cNvPicPr>
            <a:picLocks noGrp="1" noChangeAspect="1" noChangeArrowheads="1"/>
          </p:cNvPicPr>
          <p:nvPr>
            <p:ph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028074" y="3946830"/>
            <a:ext cx="3863056" cy="2232756"/>
          </a:xfrm>
          <a:noFill/>
          <a:extLst>
            <a:ext uri="{909E8E84-426E-40DD-AFC4-6F175D3DCCD1}">
              <a14:hiddenFill xmlns:a14="http://schemas.microsoft.com/office/drawing/2010/main" xmlns="">
                <a:solidFill>
                  <a:srgbClr val="FFFFFF"/>
                </a:solidFill>
              </a14:hiddenFill>
            </a:ext>
          </a:extLst>
        </p:spPr>
      </p:pic>
      <p:sp>
        <p:nvSpPr>
          <p:cNvPr id="14" name="矩形 5"/>
          <p:cNvSpPr>
            <a:spLocks noChangeArrowheads="1"/>
          </p:cNvSpPr>
          <p:nvPr/>
        </p:nvSpPr>
        <p:spPr bwMode="auto">
          <a:xfrm>
            <a:off x="3777790" y="6211669"/>
            <a:ext cx="45879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dirty="0"/>
              <a:t> 图</a:t>
            </a:r>
            <a:r>
              <a:rPr lang="en-US" altLang="zh-CN" dirty="0"/>
              <a:t>3.8  Student</a:t>
            </a:r>
            <a:r>
              <a:rPr lang="zh-CN" altLang="en-US" dirty="0"/>
              <a:t>数据库对应的四个磁盘文件</a:t>
            </a:r>
          </a:p>
        </p:txBody>
      </p:sp>
    </p:spTree>
    <p:extLst>
      <p:ext uri="{BB962C8B-B14F-4D97-AF65-F5344CB8AC3E}">
        <p14:creationId xmlns:p14="http://schemas.microsoft.com/office/powerpoint/2010/main" xmlns="" val="17319150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18"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0121" y="1916832"/>
            <a:ext cx="5844168" cy="169277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1</a:t>
            </a:r>
            <a:r>
              <a:rPr lang="zh-CN" altLang="en-US" sz="2000" kern="0" dirty="0">
                <a:solidFill>
                  <a:srgbClr val="132767"/>
                </a:solidFill>
                <a:latin typeface="黑体" pitchFamily="49" charset="-122"/>
                <a:ea typeface="黑体" pitchFamily="49" charset="-122"/>
              </a:rPr>
              <a:t>． 数据库文件</a:t>
            </a:r>
            <a:endParaRPr lang="en-US" altLang="zh-CN"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sz="2000" kern="0" dirty="0" smtClean="0">
                <a:solidFill>
                  <a:srgbClr val="132767"/>
                </a:solidFill>
                <a:latin typeface="黑体" pitchFamily="49" charset="-122"/>
                <a:ea typeface="黑体" pitchFamily="49" charset="-122"/>
              </a:rPr>
              <a:t>    SQL </a:t>
            </a:r>
            <a:r>
              <a:rPr lang="en-US" altLang="zh-CN" sz="2000" kern="0" dirty="0">
                <a:solidFill>
                  <a:srgbClr val="132767"/>
                </a:solidFill>
                <a:latin typeface="黑体" pitchFamily="49" charset="-122"/>
                <a:ea typeface="黑体" pitchFamily="49" charset="-122"/>
              </a:rPr>
              <a:t>Server2005</a:t>
            </a:r>
            <a:r>
              <a:rPr lang="zh-CN" altLang="en-US" sz="2000" kern="0" dirty="0">
                <a:solidFill>
                  <a:srgbClr val="132767"/>
                </a:solidFill>
                <a:latin typeface="黑体" pitchFamily="49" charset="-122"/>
                <a:ea typeface="黑体" pitchFamily="49" charset="-122"/>
              </a:rPr>
              <a:t>将数据库映射为一组操作系统</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文件，数据和日志信息分别存储在不同的文件中</a:t>
            </a:r>
            <a:r>
              <a:rPr lang="zh-CN" altLang="en-US" sz="2000" kern="0" dirty="0" smtClean="0">
                <a:solidFill>
                  <a:srgbClr val="132767"/>
                </a:solidFill>
                <a:latin typeface="黑体" pitchFamily="49" charset="-122"/>
                <a:ea typeface="黑体" pitchFamily="49" charset="-122"/>
              </a:rPr>
              <a:t>。</a:t>
            </a: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因此</a:t>
            </a:r>
            <a:r>
              <a:rPr lang="zh-CN" altLang="en-US" sz="2000" kern="0" dirty="0">
                <a:solidFill>
                  <a:srgbClr val="132767"/>
                </a:solidFill>
                <a:latin typeface="黑体" pitchFamily="49" charset="-122"/>
                <a:ea typeface="黑体" pitchFamily="49" charset="-122"/>
              </a:rPr>
              <a:t>，</a:t>
            </a:r>
            <a:r>
              <a:rPr lang="en-US" altLang="zh-CN" sz="2000" kern="0" dirty="0">
                <a:solidFill>
                  <a:srgbClr val="132767"/>
                </a:solidFill>
                <a:latin typeface="黑体" pitchFamily="49" charset="-122"/>
                <a:ea typeface="黑体" pitchFamily="49" charset="-122"/>
              </a:rPr>
              <a:t>SQL Server2005</a:t>
            </a:r>
            <a:r>
              <a:rPr lang="zh-CN" altLang="en-US" sz="2000" kern="0" dirty="0">
                <a:solidFill>
                  <a:srgbClr val="132767"/>
                </a:solidFill>
                <a:latin typeface="黑体" pitchFamily="49" charset="-122"/>
                <a:ea typeface="黑体" pitchFamily="49" charset="-122"/>
              </a:rPr>
              <a:t>数据库的文件有两种类型</a:t>
            </a:r>
            <a:r>
              <a:rPr lang="zh-CN" altLang="en-US" sz="2000" b="0" kern="0" dirty="0">
                <a:solidFill>
                  <a:srgbClr val="132767"/>
                </a:solidFill>
                <a:latin typeface="黑体" pitchFamily="49" charset="-122"/>
                <a:ea typeface="黑体" pitchFamily="49" charset="-122"/>
              </a:rPr>
              <a:t>。 </a:t>
            </a:r>
          </a:p>
        </p:txBody>
      </p:sp>
      <p:sp>
        <p:nvSpPr>
          <p:cNvPr id="20" name="Text Box 21"/>
          <p:cNvSpPr txBox="1">
            <a:spLocks noChangeArrowheads="1"/>
          </p:cNvSpPr>
          <p:nvPr/>
        </p:nvSpPr>
        <p:spPr bwMode="auto">
          <a:xfrm>
            <a:off x="1320120" y="3861048"/>
            <a:ext cx="6618916" cy="169277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①数据文件</a:t>
            </a:r>
            <a:endParaRPr lang="en-US" altLang="zh-CN"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  数据</a:t>
            </a:r>
            <a:r>
              <a:rPr lang="zh-CN" altLang="en-US" sz="2000" kern="0" dirty="0">
                <a:solidFill>
                  <a:srgbClr val="132767"/>
                </a:solidFill>
                <a:latin typeface="黑体" pitchFamily="49" charset="-122"/>
                <a:ea typeface="黑体" pitchFamily="49" charset="-122"/>
              </a:rPr>
              <a:t>文件用于存储数据库中的所有对象，</a:t>
            </a:r>
            <a:r>
              <a:rPr lang="zh-CN" altLang="en-US" sz="2000" kern="0" dirty="0" smtClean="0">
                <a:solidFill>
                  <a:srgbClr val="132767"/>
                </a:solidFill>
                <a:latin typeface="黑体" pitchFamily="49" charset="-122"/>
                <a:ea typeface="黑体" pitchFamily="49" charset="-122"/>
              </a:rPr>
              <a:t>如表</a:t>
            </a:r>
            <a:r>
              <a:rPr lang="zh-CN" altLang="en-US" sz="2000" kern="0" dirty="0">
                <a:solidFill>
                  <a:srgbClr val="132767"/>
                </a:solidFill>
                <a:latin typeface="黑体" pitchFamily="49" charset="-122"/>
                <a:ea typeface="黑体" pitchFamily="49" charset="-122"/>
              </a:rPr>
              <a:t>、视图</a:t>
            </a:r>
            <a:r>
              <a:rPr lang="zh-CN" altLang="en-US" sz="2000" kern="0" dirty="0" smtClean="0">
                <a:solidFill>
                  <a:srgbClr val="132767"/>
                </a:solidFill>
                <a:latin typeface="黑体" pitchFamily="49" charset="-122"/>
                <a:ea typeface="黑体" pitchFamily="49" charset="-122"/>
              </a:rPr>
              <a:t>、</a:t>
            </a: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存储</a:t>
            </a:r>
            <a:r>
              <a:rPr lang="zh-CN" altLang="en-US" sz="2000" kern="0" dirty="0">
                <a:solidFill>
                  <a:srgbClr val="132767"/>
                </a:solidFill>
                <a:latin typeface="黑体" pitchFamily="49" charset="-122"/>
                <a:ea typeface="黑体" pitchFamily="49" charset="-122"/>
              </a:rPr>
              <a:t>过程等 。数据文件包括主要数据</a:t>
            </a:r>
            <a:r>
              <a:rPr lang="zh-CN" altLang="en-US" sz="2000" kern="0" dirty="0" smtClean="0">
                <a:solidFill>
                  <a:srgbClr val="132767"/>
                </a:solidFill>
                <a:latin typeface="黑体" pitchFamily="49" charset="-122"/>
                <a:ea typeface="黑体" pitchFamily="49" charset="-122"/>
              </a:rPr>
              <a:t>文件</a:t>
            </a:r>
            <a:r>
              <a:rPr lang="zh-CN" altLang="en-US" sz="2000" kern="0" dirty="0">
                <a:solidFill>
                  <a:srgbClr val="132767"/>
                </a:solidFill>
                <a:latin typeface="黑体" pitchFamily="49" charset="-122"/>
                <a:ea typeface="黑体" pitchFamily="49" charset="-122"/>
              </a:rPr>
              <a:t>（</a:t>
            </a:r>
            <a:r>
              <a:rPr lang="en-US" altLang="zh-CN" sz="2000" kern="0" dirty="0">
                <a:solidFill>
                  <a:srgbClr val="132767"/>
                </a:solidFill>
                <a:latin typeface="黑体" pitchFamily="49" charset="-122"/>
                <a:ea typeface="黑体" pitchFamily="49" charset="-122"/>
              </a:rPr>
              <a:t>Primary</a:t>
            </a:r>
            <a:r>
              <a:rPr lang="zh-CN" altLang="en-US" sz="2000" kern="0" dirty="0" smtClean="0">
                <a:solidFill>
                  <a:srgbClr val="132767"/>
                </a:solidFill>
                <a:latin typeface="黑体" pitchFamily="49" charset="-122"/>
                <a:ea typeface="黑体" pitchFamily="49" charset="-122"/>
              </a:rPr>
              <a:t>）</a:t>
            </a: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和</a:t>
            </a:r>
            <a:r>
              <a:rPr lang="zh-CN" altLang="en-US" sz="2000" kern="0" dirty="0">
                <a:solidFill>
                  <a:srgbClr val="132767"/>
                </a:solidFill>
                <a:latin typeface="黑体" pitchFamily="49" charset="-122"/>
                <a:ea typeface="黑体" pitchFamily="49" charset="-122"/>
              </a:rPr>
              <a:t>次要数据文件（</a:t>
            </a:r>
            <a:r>
              <a:rPr lang="en-US" altLang="zh-CN" sz="2000" kern="0" dirty="0">
                <a:solidFill>
                  <a:srgbClr val="132767"/>
                </a:solidFill>
                <a:latin typeface="黑体" pitchFamily="49" charset="-122"/>
                <a:ea typeface="黑体" pitchFamily="49" charset="-122"/>
              </a:rPr>
              <a:t>Secondary</a:t>
            </a:r>
            <a:r>
              <a:rPr lang="zh-CN" altLang="en-US" sz="2000" kern="0" dirty="0">
                <a:solidFill>
                  <a:srgbClr val="132767"/>
                </a:solidFill>
                <a:latin typeface="黑体" pitchFamily="49" charset="-122"/>
                <a:ea typeface="黑体" pitchFamily="49" charset="-122"/>
              </a:rPr>
              <a:t>）。</a:t>
            </a:r>
          </a:p>
        </p:txBody>
      </p:sp>
    </p:spTree>
    <p:extLst>
      <p:ext uri="{BB962C8B-B14F-4D97-AF65-F5344CB8AC3E}">
        <p14:creationId xmlns:p14="http://schemas.microsoft.com/office/powerpoint/2010/main" xmlns="" val="31374401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情境描述</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a:t>
            </a:fld>
            <a:endParaRPr lang="en-US" altLang="zh-CN"/>
          </a:p>
        </p:txBody>
      </p:sp>
      <p:sp>
        <p:nvSpPr>
          <p:cNvPr id="6" name="AutoShape 2"/>
          <p:cNvSpPr>
            <a:spLocks noChangeArrowheads="1"/>
          </p:cNvSpPr>
          <p:nvPr/>
        </p:nvSpPr>
        <p:spPr bwMode="gray">
          <a:xfrm>
            <a:off x="2152172" y="1556792"/>
            <a:ext cx="6532778" cy="4176464"/>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760441" y="1892235"/>
            <a:ext cx="5771999" cy="3477875"/>
          </a:xfrm>
          <a:prstGeom prst="rect">
            <a:avLst/>
          </a:prstGeom>
          <a:noFill/>
          <a:ln w="9525" algn="ctr">
            <a:solidFill>
              <a:schemeClr val="tx1"/>
            </a:solidFill>
            <a:prstDash val="dashDot"/>
            <a:miter lim="800000"/>
            <a:headEnd/>
            <a:tailEnd/>
          </a:ln>
          <a:effectLst/>
        </p:spPr>
        <p:txBody>
          <a:bodyPr wrap="square">
            <a:spAutoFit/>
          </a:bodyPr>
          <a:lstStyle/>
          <a:p>
            <a:pPr lvl="0"/>
            <a:r>
              <a:rPr lang="zh-CN" altLang="en-US" sz="2000" b="0" dirty="0">
                <a:solidFill>
                  <a:schemeClr val="tx2">
                    <a:lumMod val="50000"/>
                  </a:schemeClr>
                </a:solidFill>
                <a:latin typeface="黑体" pitchFamily="49" charset="-122"/>
                <a:ea typeface="黑体" pitchFamily="49" charset="-122"/>
              </a:rPr>
              <a:t>建立好了数据库环境，小尼需要创建学生管理系统数据库，建好数据库后，对数据库的管理也是小尼很重要的工作。比如数据库在使用过程中，存入数据库中数据越来越多，生成的日志记录也在不断增长，势必要扩大数据库。数据库在使用一段时间后，也经常会出现</a:t>
            </a:r>
            <a:r>
              <a:rPr lang="zh-CN" altLang="en-US" sz="2000" b="0" dirty="0" smtClean="0">
                <a:solidFill>
                  <a:schemeClr val="tx2">
                    <a:lumMod val="50000"/>
                  </a:schemeClr>
                </a:solidFill>
                <a:latin typeface="黑体" pitchFamily="49" charset="-122"/>
                <a:ea typeface="黑体" pitchFamily="49" charset="-122"/>
              </a:rPr>
              <a:t>因数据</a:t>
            </a:r>
            <a:r>
              <a:rPr lang="zh-CN" altLang="en-US" sz="2000" b="0" dirty="0">
                <a:solidFill>
                  <a:schemeClr val="tx2">
                    <a:lumMod val="50000"/>
                  </a:schemeClr>
                </a:solidFill>
                <a:latin typeface="黑体" pitchFamily="49" charset="-122"/>
                <a:ea typeface="黑体" pitchFamily="49" charset="-122"/>
              </a:rPr>
              <a:t>删除而造成数据库中空闲空间太多的</a:t>
            </a:r>
            <a:r>
              <a:rPr lang="zh-CN" altLang="en-US" sz="2000" b="0" dirty="0" smtClean="0">
                <a:solidFill>
                  <a:schemeClr val="tx2">
                    <a:lumMod val="50000"/>
                  </a:schemeClr>
                </a:solidFill>
                <a:latin typeface="黑体" pitchFamily="49" charset="-122"/>
                <a:ea typeface="黑体" pitchFamily="49" charset="-122"/>
              </a:rPr>
              <a:t>情况</a:t>
            </a:r>
            <a:r>
              <a:rPr lang="zh-CN" altLang="en-US" sz="2000" b="0" dirty="0">
                <a:solidFill>
                  <a:schemeClr val="tx2">
                    <a:lumMod val="50000"/>
                  </a:schemeClr>
                </a:solidFill>
                <a:latin typeface="黑体" pitchFamily="49" charset="-122"/>
                <a:ea typeface="黑体" pitchFamily="49" charset="-122"/>
              </a:rPr>
              <a:t>，就要对数据库进行收缩操作，来释放</a:t>
            </a:r>
            <a:r>
              <a:rPr lang="zh-CN" altLang="en-US" sz="2000" b="0" dirty="0" smtClean="0">
                <a:solidFill>
                  <a:schemeClr val="tx2">
                    <a:lumMod val="50000"/>
                  </a:schemeClr>
                </a:solidFill>
                <a:latin typeface="黑体" pitchFamily="49" charset="-122"/>
                <a:ea typeface="黑体" pitchFamily="49" charset="-122"/>
              </a:rPr>
              <a:t>一些</a:t>
            </a:r>
            <a:r>
              <a:rPr lang="zh-CN" altLang="en-US" sz="2000" b="0" dirty="0">
                <a:solidFill>
                  <a:schemeClr val="tx2">
                    <a:lumMod val="50000"/>
                  </a:schemeClr>
                </a:solidFill>
                <a:latin typeface="黑体" pitchFamily="49" charset="-122"/>
                <a:ea typeface="黑体" pitchFamily="49" charset="-122"/>
              </a:rPr>
              <a:t>不使用的数据库磁盘空间。工作中有时</a:t>
            </a:r>
            <a:r>
              <a:rPr lang="zh-CN" altLang="en-US" sz="2000" b="0" dirty="0" smtClean="0">
                <a:solidFill>
                  <a:schemeClr val="tx2">
                    <a:lumMod val="50000"/>
                  </a:schemeClr>
                </a:solidFill>
                <a:latin typeface="黑体" pitchFamily="49" charset="-122"/>
                <a:ea typeface="黑体" pitchFamily="49" charset="-122"/>
              </a:rPr>
              <a:t>还需要</a:t>
            </a:r>
            <a:r>
              <a:rPr lang="zh-CN" altLang="en-US" sz="2000" b="0" dirty="0">
                <a:solidFill>
                  <a:schemeClr val="tx2">
                    <a:lumMod val="50000"/>
                  </a:schemeClr>
                </a:solidFill>
                <a:latin typeface="黑体" pitchFamily="49" charset="-122"/>
                <a:ea typeface="黑体" pitchFamily="49" charset="-122"/>
              </a:rPr>
              <a:t>将数据库从一个磁盘移到另一个磁盘</a:t>
            </a:r>
            <a:r>
              <a:rPr lang="zh-CN" altLang="en-US" sz="2000" b="0" dirty="0" smtClean="0">
                <a:solidFill>
                  <a:schemeClr val="tx2">
                    <a:lumMod val="50000"/>
                  </a:schemeClr>
                </a:solidFill>
                <a:latin typeface="黑体" pitchFamily="49" charset="-122"/>
                <a:ea typeface="黑体" pitchFamily="49" charset="-122"/>
              </a:rPr>
              <a:t>，甚至</a:t>
            </a:r>
            <a:r>
              <a:rPr lang="zh-CN" altLang="en-US" sz="2000" b="0" dirty="0">
                <a:solidFill>
                  <a:schemeClr val="tx2">
                    <a:lumMod val="50000"/>
                  </a:schemeClr>
                </a:solidFill>
                <a:latin typeface="黑体" pitchFamily="49" charset="-122"/>
                <a:ea typeface="黑体" pitchFamily="49" charset="-122"/>
              </a:rPr>
              <a:t>移到另一台计算机上。诸如此类操作</a:t>
            </a:r>
            <a:r>
              <a:rPr lang="zh-CN" altLang="en-US" sz="2000" b="0" dirty="0" smtClean="0">
                <a:solidFill>
                  <a:schemeClr val="tx2">
                    <a:lumMod val="50000"/>
                  </a:schemeClr>
                </a:solidFill>
                <a:latin typeface="黑体" pitchFamily="49" charset="-122"/>
                <a:ea typeface="黑体" pitchFamily="49" charset="-122"/>
              </a:rPr>
              <a:t>都需要</a:t>
            </a:r>
            <a:r>
              <a:rPr lang="zh-CN" altLang="en-US" sz="2000" b="0" dirty="0">
                <a:solidFill>
                  <a:schemeClr val="tx2">
                    <a:lumMod val="50000"/>
                  </a:schemeClr>
                </a:solidFill>
                <a:latin typeface="黑体" pitchFamily="49" charset="-122"/>
                <a:ea typeface="黑体" pitchFamily="49" charset="-122"/>
              </a:rPr>
              <a:t>小尼操作数据库来完成</a:t>
            </a:r>
            <a:r>
              <a:rPr lang="zh-CN" altLang="en-US" sz="2000" b="0" dirty="0" smtClean="0">
                <a:solidFill>
                  <a:schemeClr val="tx2">
                    <a:lumMod val="50000"/>
                  </a:schemeClr>
                </a:solidFill>
                <a:latin typeface="黑体" pitchFamily="49" charset="-122"/>
                <a:ea typeface="黑体" pitchFamily="49" charset="-122"/>
              </a:rPr>
              <a:t>。</a:t>
            </a:r>
            <a:endParaRPr lang="zh-CN" altLang="en-US" sz="2000" b="0" dirty="0">
              <a:solidFill>
                <a:schemeClr val="tx2">
                  <a:lumMod val="50000"/>
                </a:schemeClr>
              </a:solidFill>
              <a:latin typeface="黑体" pitchFamily="49" charset="-122"/>
              <a:ea typeface="黑体" pitchFamily="49" charset="-122"/>
            </a:endParaRPr>
          </a:p>
        </p:txBody>
      </p:sp>
      <p:sp>
        <p:nvSpPr>
          <p:cNvPr id="11" name="AutoShape 4"/>
          <p:cNvSpPr>
            <a:spLocks noChangeArrowheads="1"/>
          </p:cNvSpPr>
          <p:nvPr/>
        </p:nvSpPr>
        <p:spPr bwMode="gray">
          <a:xfrm>
            <a:off x="2407787" y="3647827"/>
            <a:ext cx="352654" cy="27447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2" name="Picture 5" descr="DO_circle001"/>
          <p:cNvPicPr>
            <a:picLocks noChangeAspect="1" noChangeArrowheads="1"/>
          </p:cNvPicPr>
          <p:nvPr/>
        </p:nvPicPr>
        <p:blipFill>
          <a:blip r:embed="rId2" cstate="print"/>
          <a:srcRect/>
          <a:stretch>
            <a:fillRect/>
          </a:stretch>
        </p:blipFill>
        <p:spPr bwMode="auto">
          <a:xfrm>
            <a:off x="710748" y="2996952"/>
            <a:ext cx="1688828" cy="1688828"/>
          </a:xfrm>
          <a:prstGeom prst="rect">
            <a:avLst/>
          </a:prstGeom>
          <a:noFill/>
        </p:spPr>
      </p:pic>
      <p:sp>
        <p:nvSpPr>
          <p:cNvPr id="13" name="Text Box 7"/>
          <p:cNvSpPr txBox="1">
            <a:spLocks noChangeArrowheads="1"/>
          </p:cNvSpPr>
          <p:nvPr/>
        </p:nvSpPr>
        <p:spPr bwMode="black">
          <a:xfrm>
            <a:off x="910750" y="3614487"/>
            <a:ext cx="1241422"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dirty="0" smtClean="0"/>
              <a:t>情境描述</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19" y="357301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0121" y="1916832"/>
            <a:ext cx="5844168" cy="1354217"/>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   主要</a:t>
            </a:r>
            <a:r>
              <a:rPr lang="zh-CN" altLang="en-US" sz="2000" kern="0" dirty="0">
                <a:solidFill>
                  <a:srgbClr val="132767"/>
                </a:solidFill>
                <a:latin typeface="黑体" pitchFamily="49" charset="-122"/>
                <a:ea typeface="黑体" pitchFamily="49" charset="-122"/>
              </a:rPr>
              <a:t>数据文件是数据库的起点，它包含有数据</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库的启动信息和数据库中其它文件的指针。每个数</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据库都有且仅有一个主要数据文件。主要数据文件</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的推荐文件扩展名是“</a:t>
            </a:r>
            <a:r>
              <a:rPr lang="en-US" altLang="zh-CN" sz="2000" kern="0" dirty="0">
                <a:solidFill>
                  <a:srgbClr val="132767"/>
                </a:solidFill>
                <a:latin typeface="黑体" pitchFamily="49" charset="-122"/>
                <a:ea typeface="黑体" pitchFamily="49" charset="-122"/>
              </a:rPr>
              <a:t>.</a:t>
            </a:r>
            <a:r>
              <a:rPr lang="en-US" altLang="zh-CN" sz="2000" kern="0" dirty="0" err="1">
                <a:solidFill>
                  <a:srgbClr val="132767"/>
                </a:solidFill>
                <a:latin typeface="黑体" pitchFamily="49" charset="-122"/>
                <a:ea typeface="黑体" pitchFamily="49" charset="-122"/>
              </a:rPr>
              <a:t>mdf</a:t>
            </a:r>
            <a:r>
              <a:rPr lang="en-US" altLang="zh-CN" sz="2000" kern="0" dirty="0">
                <a:solidFill>
                  <a:srgbClr val="132767"/>
                </a:solidFill>
                <a:latin typeface="黑体" pitchFamily="49" charset="-122"/>
                <a:ea typeface="黑体" pitchFamily="49" charset="-122"/>
              </a:rPr>
              <a:t>”</a:t>
            </a:r>
            <a:r>
              <a:rPr lang="zh-CN" altLang="en-US" sz="2000" kern="0" dirty="0">
                <a:solidFill>
                  <a:srgbClr val="132767"/>
                </a:solidFill>
                <a:latin typeface="黑体" pitchFamily="49" charset="-122"/>
                <a:ea typeface="黑体" pitchFamily="49" charset="-122"/>
              </a:rPr>
              <a:t>。</a:t>
            </a:r>
          </a:p>
        </p:txBody>
      </p:sp>
      <p:sp>
        <p:nvSpPr>
          <p:cNvPr id="20" name="Text Box 21"/>
          <p:cNvSpPr txBox="1">
            <a:spLocks noChangeArrowheads="1"/>
          </p:cNvSpPr>
          <p:nvPr/>
        </p:nvSpPr>
        <p:spPr bwMode="auto">
          <a:xfrm>
            <a:off x="1320120" y="3861048"/>
            <a:ext cx="6618916" cy="169277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    次要</a:t>
            </a:r>
            <a:r>
              <a:rPr lang="zh-CN" altLang="en-US" sz="2000" kern="0" dirty="0">
                <a:solidFill>
                  <a:srgbClr val="132767"/>
                </a:solidFill>
                <a:latin typeface="黑体" pitchFamily="49" charset="-122"/>
                <a:ea typeface="黑体" pitchFamily="49" charset="-122"/>
              </a:rPr>
              <a:t>数据文件存储主要数据文件未存储的其他</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数据和对象。次要数据文件不是必须的，也可以由</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用户定义多个，如果主要数据文件足够大，能够容</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纳数据库中的所有数据，则该数据库不需要次要数</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据文件。次要数据文件的推荐文件扩展名是</a:t>
            </a:r>
            <a:r>
              <a:rPr lang="en-US" altLang="zh-CN" sz="2000" kern="0" dirty="0">
                <a:solidFill>
                  <a:srgbClr val="132767"/>
                </a:solidFill>
                <a:latin typeface="黑体" pitchFamily="49" charset="-122"/>
                <a:ea typeface="黑体" pitchFamily="49" charset="-122"/>
              </a:rPr>
              <a:t>.</a:t>
            </a:r>
            <a:r>
              <a:rPr lang="en-US" altLang="zh-CN" sz="2000" kern="0" dirty="0" err="1">
                <a:solidFill>
                  <a:srgbClr val="132767"/>
                </a:solidFill>
                <a:latin typeface="黑体" pitchFamily="49" charset="-122"/>
                <a:ea typeface="黑体" pitchFamily="49" charset="-122"/>
              </a:rPr>
              <a:t>ndf</a:t>
            </a:r>
            <a:r>
              <a:rPr lang="en-US" altLang="zh-CN" sz="2000" kern="0" dirty="0">
                <a:solidFill>
                  <a:srgbClr val="132767"/>
                </a:solidFill>
                <a:latin typeface="黑体" pitchFamily="49" charset="-122"/>
                <a:ea typeface="黑体" pitchFamily="49" charset="-122"/>
              </a:rPr>
              <a:t>”</a:t>
            </a:r>
            <a:r>
              <a:rPr lang="zh-CN" altLang="en-US" sz="2000" kern="0" dirty="0">
                <a:solidFill>
                  <a:srgbClr val="132767"/>
                </a:solidFill>
                <a:latin typeface="黑体" pitchFamily="49" charset="-122"/>
                <a:ea typeface="黑体" pitchFamily="49" charset="-122"/>
              </a:rPr>
              <a:t>。</a:t>
            </a:r>
          </a:p>
        </p:txBody>
      </p:sp>
    </p:spTree>
    <p:extLst>
      <p:ext uri="{BB962C8B-B14F-4D97-AF65-F5344CB8AC3E}">
        <p14:creationId xmlns:p14="http://schemas.microsoft.com/office/powerpoint/2010/main" xmlns="" val="2224214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19"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0121" y="1916832"/>
            <a:ext cx="5844168" cy="169277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②事物日志文件</a:t>
            </a: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日志文件用以记录所有事务及每个事务对</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数据库所做的修改。日志文件必须有一个，也可</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以有多个。日志文件的推荐文件扩展名是</a:t>
            </a:r>
            <a:r>
              <a:rPr lang="en-US" altLang="zh-CN" sz="2000" kern="0" dirty="0">
                <a:solidFill>
                  <a:srgbClr val="132767"/>
                </a:solidFill>
                <a:latin typeface="黑体" pitchFamily="49" charset="-122"/>
                <a:ea typeface="黑体" pitchFamily="49" charset="-122"/>
              </a:rPr>
              <a:t>.</a:t>
            </a:r>
            <a:r>
              <a:rPr lang="en-US" altLang="zh-CN" sz="2000" kern="0" dirty="0" err="1">
                <a:solidFill>
                  <a:srgbClr val="132767"/>
                </a:solidFill>
                <a:latin typeface="黑体" pitchFamily="49" charset="-122"/>
                <a:ea typeface="黑体" pitchFamily="49" charset="-122"/>
              </a:rPr>
              <a:t>ldf</a:t>
            </a:r>
            <a:r>
              <a:rPr lang="en-US" altLang="zh-CN" sz="2000" kern="0" dirty="0">
                <a:solidFill>
                  <a:srgbClr val="132767"/>
                </a:solidFill>
                <a:latin typeface="黑体" pitchFamily="49" charset="-122"/>
                <a:ea typeface="黑体" pitchFamily="49" charset="-122"/>
              </a:rPr>
              <a:t>”</a:t>
            </a:r>
            <a:r>
              <a:rPr lang="zh-CN" altLang="en-US" sz="2000" kern="0" dirty="0">
                <a:solidFill>
                  <a:srgbClr val="132767"/>
                </a:solidFill>
                <a:latin typeface="黑体" pitchFamily="49" charset="-122"/>
                <a:ea typeface="黑体" pitchFamily="49" charset="-122"/>
              </a:rPr>
              <a:t>。</a:t>
            </a:r>
          </a:p>
        </p:txBody>
      </p:sp>
      <p:sp>
        <p:nvSpPr>
          <p:cNvPr id="20" name="Text Box 21"/>
          <p:cNvSpPr txBox="1">
            <a:spLocks noChangeArrowheads="1"/>
          </p:cNvSpPr>
          <p:nvPr/>
        </p:nvSpPr>
        <p:spPr bwMode="auto">
          <a:xfrm>
            <a:off x="1320120" y="3861048"/>
            <a:ext cx="6618916" cy="169277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每个数据库都拥有自己的数据和日志文件。若数</a:t>
            </a: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据</a:t>
            </a:r>
            <a:r>
              <a:rPr lang="zh-CN" altLang="en-US" sz="2000" kern="0" dirty="0">
                <a:solidFill>
                  <a:srgbClr val="132767"/>
                </a:solidFill>
                <a:latin typeface="黑体" pitchFamily="49" charset="-122"/>
                <a:ea typeface="黑体" pitchFamily="49" charset="-122"/>
              </a:rPr>
              <a:t>库中数据被修改，在日志文件中保存修改的过</a:t>
            </a: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程</a:t>
            </a:r>
            <a:r>
              <a:rPr lang="zh-CN" altLang="en-US" sz="2000" kern="0" dirty="0">
                <a:solidFill>
                  <a:srgbClr val="132767"/>
                </a:solidFill>
                <a:latin typeface="黑体" pitchFamily="49" charset="-122"/>
                <a:ea typeface="黑体" pitchFamily="49" charset="-122"/>
              </a:rPr>
              <a:t>，而在数据文件中保存修改的结果。当系统出</a:t>
            </a: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现</a:t>
            </a:r>
            <a:r>
              <a:rPr lang="zh-CN" altLang="en-US" sz="2000" kern="0" dirty="0">
                <a:solidFill>
                  <a:srgbClr val="132767"/>
                </a:solidFill>
                <a:latin typeface="黑体" pitchFamily="49" charset="-122"/>
                <a:ea typeface="黑体" pitchFamily="49" charset="-122"/>
              </a:rPr>
              <a:t>故障或数据库遭到破坏时，就需要使用事务日</a:t>
            </a: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志</a:t>
            </a:r>
            <a:r>
              <a:rPr lang="zh-CN" altLang="en-US" sz="2000" kern="0" dirty="0">
                <a:solidFill>
                  <a:srgbClr val="132767"/>
                </a:solidFill>
                <a:latin typeface="黑体" pitchFamily="49" charset="-122"/>
                <a:ea typeface="黑体" pitchFamily="49" charset="-122"/>
              </a:rPr>
              <a:t>恢复数据库内容。 </a:t>
            </a:r>
          </a:p>
        </p:txBody>
      </p:sp>
    </p:spTree>
    <p:extLst>
      <p:ext uri="{BB962C8B-B14F-4D97-AF65-F5344CB8AC3E}">
        <p14:creationId xmlns:p14="http://schemas.microsoft.com/office/powerpoint/2010/main" xmlns="" val="27391805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19"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0120" y="1916832"/>
            <a:ext cx="6780271" cy="3385542"/>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2</a:t>
            </a:r>
            <a:r>
              <a:rPr lang="zh-CN" altLang="en-US" sz="2000" kern="0" dirty="0">
                <a:solidFill>
                  <a:srgbClr val="132767"/>
                </a:solidFill>
                <a:latin typeface="黑体" pitchFamily="49" charset="-122"/>
                <a:ea typeface="黑体" pitchFamily="49" charset="-122"/>
              </a:rPr>
              <a:t>．文件组</a:t>
            </a: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将多个数据文件集合起来形成的一个整体就</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是文件组。对文件进行分组的目的是便于进行数据</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管理和数据的分配。</a:t>
            </a: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a:t>
            </a:r>
            <a:r>
              <a:rPr lang="en-US" altLang="zh-CN" sz="2000" kern="0" dirty="0">
                <a:solidFill>
                  <a:srgbClr val="132767"/>
                </a:solidFill>
                <a:latin typeface="黑体" pitchFamily="49" charset="-122"/>
                <a:ea typeface="黑体" pitchFamily="49" charset="-122"/>
              </a:rPr>
              <a:t>SQL Server 2005</a:t>
            </a:r>
            <a:r>
              <a:rPr lang="zh-CN" altLang="en-US" sz="2000" kern="0" dirty="0">
                <a:solidFill>
                  <a:srgbClr val="132767"/>
                </a:solidFill>
                <a:latin typeface="黑体" pitchFamily="49" charset="-122"/>
                <a:ea typeface="黑体" pitchFamily="49" charset="-122"/>
              </a:rPr>
              <a:t>提供了三种文件组，分别</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是主要文件组（</a:t>
            </a:r>
            <a:r>
              <a:rPr lang="en-US" altLang="zh-CN" sz="2000" kern="0" dirty="0">
                <a:solidFill>
                  <a:srgbClr val="132767"/>
                </a:solidFill>
                <a:latin typeface="黑体" pitchFamily="49" charset="-122"/>
                <a:ea typeface="黑体" pitchFamily="49" charset="-122"/>
              </a:rPr>
              <a:t>Primary</a:t>
            </a:r>
            <a:r>
              <a:rPr lang="zh-CN" altLang="en-US" sz="2000" kern="0" dirty="0">
                <a:solidFill>
                  <a:srgbClr val="132767"/>
                </a:solidFill>
                <a:latin typeface="黑体" pitchFamily="49" charset="-122"/>
                <a:ea typeface="黑体" pitchFamily="49" charset="-122"/>
              </a:rPr>
              <a:t>）、用户定义文件组和默认</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文件组。</a:t>
            </a: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p:txBody>
      </p:sp>
    </p:spTree>
    <p:extLst>
      <p:ext uri="{BB962C8B-B14F-4D97-AF65-F5344CB8AC3E}">
        <p14:creationId xmlns:p14="http://schemas.microsoft.com/office/powerpoint/2010/main" xmlns="" val="3788916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技能拓展</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23</a:t>
            </a:fld>
            <a:endParaRPr lang="en-US" altLang="zh-CN"/>
          </a:p>
        </p:txBody>
      </p:sp>
      <p:sp>
        <p:nvSpPr>
          <p:cNvPr id="6" name="AutoShape 19"/>
          <p:cNvSpPr>
            <a:spLocks noChangeArrowheads="1"/>
          </p:cNvSpPr>
          <p:nvPr/>
        </p:nvSpPr>
        <p:spPr bwMode="ltGray">
          <a:xfrm>
            <a:off x="1261242" y="1624005"/>
            <a:ext cx="2133450" cy="571504"/>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b="0" dirty="0"/>
          </a:p>
        </p:txBody>
      </p:sp>
      <p:sp>
        <p:nvSpPr>
          <p:cNvPr id="7" name="Rectangle 20"/>
          <p:cNvSpPr>
            <a:spLocks noChangeArrowheads="1"/>
          </p:cNvSpPr>
          <p:nvPr/>
        </p:nvSpPr>
        <p:spPr bwMode="auto">
          <a:xfrm>
            <a:off x="1548704" y="1725091"/>
            <a:ext cx="1558526" cy="369332"/>
          </a:xfrm>
          <a:prstGeom prst="rect">
            <a:avLst/>
          </a:prstGeom>
          <a:noFill/>
          <a:ln w="9525" algn="ctr">
            <a:no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三种文件</a:t>
            </a:r>
            <a:r>
              <a:rPr lang="zh-CN" altLang="en-US" kern="0" dirty="0" smtClean="0">
                <a:solidFill>
                  <a:srgbClr val="132767"/>
                </a:solidFill>
                <a:latin typeface="黑体" pitchFamily="49" charset="-122"/>
                <a:ea typeface="黑体" pitchFamily="49" charset="-122"/>
              </a:rPr>
              <a:t>组</a:t>
            </a:r>
            <a:r>
              <a:rPr lang="en-US" altLang="zh-CN" kern="0" dirty="0" smtClean="0">
                <a:solidFill>
                  <a:srgbClr val="132767"/>
                </a:solidFill>
                <a:latin typeface="黑体" pitchFamily="49" charset="-122"/>
                <a:ea typeface="黑体" pitchFamily="49" charset="-122"/>
              </a:rPr>
              <a:t>:</a:t>
            </a:r>
            <a:endParaRPr lang="en-US" altLang="zh-CN" b="0" dirty="0">
              <a:ea typeface="宋体" pitchFamily="2" charset="-122"/>
            </a:endParaRPr>
          </a:p>
        </p:txBody>
      </p:sp>
      <p:sp>
        <p:nvSpPr>
          <p:cNvPr id="8" name="AutoShape 6"/>
          <p:cNvSpPr>
            <a:spLocks noChangeArrowheads="1"/>
          </p:cNvSpPr>
          <p:nvPr/>
        </p:nvSpPr>
        <p:spPr bwMode="gray">
          <a:xfrm>
            <a:off x="1217589" y="2322080"/>
            <a:ext cx="6569121" cy="97473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9" name="AutoShape 7"/>
          <p:cNvSpPr>
            <a:spLocks noChangeArrowheads="1"/>
          </p:cNvSpPr>
          <p:nvPr/>
        </p:nvSpPr>
        <p:spPr bwMode="gray">
          <a:xfrm>
            <a:off x="928662" y="2577823"/>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0" name="Arc 8"/>
          <p:cNvSpPr>
            <a:spLocks/>
          </p:cNvSpPr>
          <p:nvPr/>
        </p:nvSpPr>
        <p:spPr bwMode="gray">
          <a:xfrm rot="5400000" flipH="1" flipV="1">
            <a:off x="1231127" y="2580307"/>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2" name="Rectangle 19"/>
          <p:cNvSpPr>
            <a:spLocks noChangeArrowheads="1"/>
          </p:cNvSpPr>
          <p:nvPr/>
        </p:nvSpPr>
        <p:spPr bwMode="black">
          <a:xfrm>
            <a:off x="1934027" y="2368117"/>
            <a:ext cx="5352617" cy="923330"/>
          </a:xfrm>
          <a:prstGeom prst="rect">
            <a:avLst/>
          </a:prstGeom>
          <a:noFill/>
          <a:ln w="9525" algn="ctr">
            <a:noFill/>
            <a:miter lim="800000"/>
            <a:headEnd/>
            <a:tailEnd/>
          </a:ln>
          <a:effectLst/>
        </p:spPr>
        <p:txBody>
          <a:bodyPr wrap="square">
            <a:spAutoFit/>
          </a:bodyPr>
          <a:lstStyle/>
          <a:p>
            <a:r>
              <a:rPr lang="zh-CN" altLang="en-US" dirty="0">
                <a:latin typeface="黑体" pitchFamily="49" charset="-122"/>
                <a:ea typeface="黑体" pitchFamily="49" charset="-122"/>
              </a:rPr>
              <a:t>主要文件组（</a:t>
            </a:r>
            <a:r>
              <a:rPr lang="en-US" altLang="zh-CN" dirty="0">
                <a:latin typeface="黑体" pitchFamily="49" charset="-122"/>
                <a:ea typeface="黑体" pitchFamily="49" charset="-122"/>
              </a:rPr>
              <a:t>PRIMARY</a:t>
            </a:r>
            <a:r>
              <a:rPr lang="zh-CN" altLang="en-US" dirty="0">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每个数据库有一个主要</a:t>
            </a:r>
            <a:r>
              <a:rPr lang="zh-CN" altLang="en-US" dirty="0" smtClean="0">
                <a:solidFill>
                  <a:schemeClr val="tx2">
                    <a:lumMod val="50000"/>
                  </a:schemeClr>
                </a:solidFill>
                <a:latin typeface="黑体" pitchFamily="49" charset="-122"/>
                <a:ea typeface="黑体" pitchFamily="49" charset="-122"/>
              </a:rPr>
              <a:t>文件</a:t>
            </a:r>
            <a:r>
              <a:rPr lang="zh-CN" altLang="en-US" dirty="0">
                <a:solidFill>
                  <a:schemeClr val="tx2">
                    <a:lumMod val="50000"/>
                  </a:schemeClr>
                </a:solidFill>
                <a:latin typeface="黑体" pitchFamily="49" charset="-122"/>
                <a:ea typeface="黑体" pitchFamily="49" charset="-122"/>
              </a:rPr>
              <a:t>组，主要文件组包含主要数据文件和没有放</a:t>
            </a:r>
          </a:p>
          <a:p>
            <a:r>
              <a:rPr lang="zh-CN" altLang="en-US" dirty="0" smtClean="0">
                <a:solidFill>
                  <a:schemeClr val="tx2">
                    <a:lumMod val="50000"/>
                  </a:schemeClr>
                </a:solidFill>
                <a:latin typeface="黑体" pitchFamily="49" charset="-122"/>
                <a:ea typeface="黑体" pitchFamily="49" charset="-122"/>
              </a:rPr>
              <a:t>入</a:t>
            </a:r>
            <a:r>
              <a:rPr lang="zh-CN" altLang="en-US" dirty="0">
                <a:solidFill>
                  <a:schemeClr val="tx2">
                    <a:lumMod val="50000"/>
                  </a:schemeClr>
                </a:solidFill>
                <a:latin typeface="黑体" pitchFamily="49" charset="-122"/>
                <a:ea typeface="黑体" pitchFamily="49" charset="-122"/>
              </a:rPr>
              <a:t>其它文件组的次要数据文件。</a:t>
            </a:r>
          </a:p>
        </p:txBody>
      </p:sp>
      <p:sp>
        <p:nvSpPr>
          <p:cNvPr id="13" name="AutoShape 6"/>
          <p:cNvSpPr>
            <a:spLocks noChangeArrowheads="1"/>
          </p:cNvSpPr>
          <p:nvPr/>
        </p:nvSpPr>
        <p:spPr bwMode="gray">
          <a:xfrm>
            <a:off x="1217589" y="3367949"/>
            <a:ext cx="6569121" cy="97473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28662" y="3623692"/>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31127" y="3626176"/>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34027" y="3413986"/>
            <a:ext cx="5781245" cy="923330"/>
          </a:xfrm>
          <a:prstGeom prst="rect">
            <a:avLst/>
          </a:prstGeom>
          <a:noFill/>
          <a:ln w="9525" algn="ctr">
            <a:noFill/>
            <a:miter lim="800000"/>
            <a:headEnd/>
            <a:tailEnd/>
          </a:ln>
          <a:effectLst/>
        </p:spPr>
        <p:txBody>
          <a:bodyPr wrap="square">
            <a:spAutoFit/>
          </a:bodyPr>
          <a:lstStyle/>
          <a:p>
            <a:pPr algn="just"/>
            <a:r>
              <a:rPr lang="zh-CN" altLang="en-US" dirty="0">
                <a:latin typeface="黑体" pitchFamily="49" charset="-122"/>
                <a:ea typeface="黑体" pitchFamily="49" charset="-122"/>
              </a:rPr>
              <a:t>用户定义文件组。</a:t>
            </a:r>
            <a:r>
              <a:rPr lang="zh-CN" altLang="en-US" dirty="0">
                <a:solidFill>
                  <a:schemeClr val="tx2">
                    <a:lumMod val="50000"/>
                  </a:schemeClr>
                </a:solidFill>
                <a:latin typeface="黑体" pitchFamily="49" charset="-122"/>
                <a:ea typeface="黑体" pitchFamily="49" charset="-122"/>
              </a:rPr>
              <a:t>用户在创建或修改数据库时明确</a:t>
            </a:r>
          </a:p>
          <a:p>
            <a:pPr algn="just"/>
            <a:r>
              <a:rPr lang="zh-CN" altLang="en-US" dirty="0" smtClean="0">
                <a:solidFill>
                  <a:schemeClr val="tx2">
                    <a:lumMod val="50000"/>
                  </a:schemeClr>
                </a:solidFill>
                <a:latin typeface="黑体" pitchFamily="49" charset="-122"/>
                <a:ea typeface="黑体" pitchFamily="49" charset="-122"/>
              </a:rPr>
              <a:t>创建</a:t>
            </a:r>
            <a:r>
              <a:rPr lang="zh-CN" altLang="en-US" dirty="0">
                <a:solidFill>
                  <a:schemeClr val="tx2">
                    <a:lumMod val="50000"/>
                  </a:schemeClr>
                </a:solidFill>
                <a:latin typeface="黑体" pitchFamily="49" charset="-122"/>
                <a:ea typeface="黑体" pitchFamily="49" charset="-122"/>
              </a:rPr>
              <a:t>的任何文件组，如本任务中创建</a:t>
            </a:r>
            <a:r>
              <a:rPr lang="zh-CN" altLang="en-US" dirty="0" smtClean="0">
                <a:solidFill>
                  <a:schemeClr val="tx2">
                    <a:lumMod val="50000"/>
                  </a:schemeClr>
                </a:solidFill>
                <a:latin typeface="黑体" pitchFamily="49" charset="-122"/>
                <a:ea typeface="黑体" pitchFamily="49" charset="-122"/>
              </a:rPr>
              <a:t>的</a:t>
            </a:r>
            <a:r>
              <a:rPr lang="en-US" altLang="zh-CN" dirty="0" smtClean="0">
                <a:solidFill>
                  <a:schemeClr val="tx2">
                    <a:lumMod val="50000"/>
                  </a:schemeClr>
                </a:solidFill>
                <a:latin typeface="黑体" pitchFamily="49" charset="-122"/>
                <a:ea typeface="黑体" pitchFamily="49" charset="-122"/>
              </a:rPr>
              <a:t>SECONDARY</a:t>
            </a:r>
          </a:p>
          <a:p>
            <a:pPr algn="just"/>
            <a:r>
              <a:rPr lang="zh-CN" altLang="en-US" dirty="0" smtClean="0">
                <a:solidFill>
                  <a:schemeClr val="tx2">
                    <a:lumMod val="50000"/>
                  </a:schemeClr>
                </a:solidFill>
                <a:latin typeface="黑体" pitchFamily="49" charset="-122"/>
                <a:ea typeface="黑体" pitchFamily="49" charset="-122"/>
              </a:rPr>
              <a:t>文件</a:t>
            </a:r>
            <a:r>
              <a:rPr lang="zh-CN" altLang="en-US" dirty="0">
                <a:solidFill>
                  <a:schemeClr val="tx2">
                    <a:lumMod val="50000"/>
                  </a:schemeClr>
                </a:solidFill>
                <a:latin typeface="黑体" pitchFamily="49" charset="-122"/>
                <a:ea typeface="黑体" pitchFamily="49" charset="-122"/>
              </a:rPr>
              <a:t>组。 </a:t>
            </a:r>
          </a:p>
        </p:txBody>
      </p:sp>
      <p:sp>
        <p:nvSpPr>
          <p:cNvPr id="17" name="AutoShape 6"/>
          <p:cNvSpPr>
            <a:spLocks noChangeArrowheads="1"/>
          </p:cNvSpPr>
          <p:nvPr/>
        </p:nvSpPr>
        <p:spPr bwMode="gray">
          <a:xfrm>
            <a:off x="1217589" y="4457556"/>
            <a:ext cx="6738787" cy="203132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76357" y="5264462"/>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78822" y="5266946"/>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2000232" y="4457556"/>
            <a:ext cx="5715040" cy="2031325"/>
          </a:xfrm>
          <a:prstGeom prst="rect">
            <a:avLst/>
          </a:prstGeom>
          <a:noFill/>
          <a:ln w="9525" algn="ctr">
            <a:noFill/>
            <a:miter lim="800000"/>
            <a:headEnd/>
            <a:tailEnd/>
          </a:ln>
          <a:effectLst/>
        </p:spPr>
        <p:txBody>
          <a:bodyPr wrap="square">
            <a:spAutoFit/>
          </a:bodyPr>
          <a:lstStyle/>
          <a:p>
            <a:r>
              <a:rPr lang="zh-CN" altLang="en-US" dirty="0">
                <a:latin typeface="黑体" pitchFamily="49" charset="-122"/>
                <a:ea typeface="黑体" pitchFamily="49" charset="-122"/>
              </a:rPr>
              <a:t>默认文件组。</a:t>
            </a:r>
            <a:r>
              <a:rPr lang="zh-CN" altLang="en-US" dirty="0">
                <a:solidFill>
                  <a:schemeClr val="tx2">
                    <a:lumMod val="50000"/>
                  </a:schemeClr>
                </a:solidFill>
                <a:latin typeface="黑体" pitchFamily="49" charset="-122"/>
                <a:ea typeface="黑体" pitchFamily="49" charset="-122"/>
              </a:rPr>
              <a:t>如果在数据库中创建对象时没有</a:t>
            </a:r>
            <a:r>
              <a:rPr lang="zh-CN" altLang="en-US" dirty="0" smtClean="0">
                <a:solidFill>
                  <a:schemeClr val="tx2">
                    <a:lumMod val="50000"/>
                  </a:schemeClr>
                </a:solidFill>
                <a:latin typeface="黑体" pitchFamily="49" charset="-122"/>
                <a:ea typeface="黑体" pitchFamily="49" charset="-122"/>
              </a:rPr>
              <a:t>指定</a:t>
            </a:r>
            <a:r>
              <a:rPr lang="zh-CN" altLang="en-US" dirty="0">
                <a:solidFill>
                  <a:schemeClr val="tx2">
                    <a:lumMod val="50000"/>
                  </a:schemeClr>
                </a:solidFill>
                <a:latin typeface="黑体" pitchFamily="49" charset="-122"/>
                <a:ea typeface="黑体" pitchFamily="49" charset="-122"/>
              </a:rPr>
              <a:t>对象所属的文件组，对象将被分</a:t>
            </a:r>
            <a:r>
              <a:rPr lang="zh-CN" altLang="en-US" dirty="0" smtClean="0">
                <a:solidFill>
                  <a:schemeClr val="tx2">
                    <a:lumMod val="50000"/>
                  </a:schemeClr>
                </a:solidFill>
                <a:latin typeface="黑体" pitchFamily="49" charset="-122"/>
                <a:ea typeface="黑体" pitchFamily="49" charset="-122"/>
              </a:rPr>
              <a:t>配给文件</a:t>
            </a:r>
            <a:r>
              <a:rPr lang="zh-CN" altLang="en-US" dirty="0">
                <a:solidFill>
                  <a:schemeClr val="tx2">
                    <a:lumMod val="50000"/>
                  </a:schemeClr>
                </a:solidFill>
                <a:latin typeface="黑体" pitchFamily="49" charset="-122"/>
                <a:ea typeface="黑体" pitchFamily="49" charset="-122"/>
              </a:rPr>
              <a:t>组。不管何时，只能将一个文件组</a:t>
            </a:r>
            <a:r>
              <a:rPr lang="zh-CN" altLang="en-US" dirty="0" smtClean="0">
                <a:solidFill>
                  <a:schemeClr val="tx2">
                    <a:lumMod val="50000"/>
                  </a:schemeClr>
                </a:solidFill>
                <a:latin typeface="黑体" pitchFamily="49" charset="-122"/>
                <a:ea typeface="黑体" pitchFamily="49" charset="-122"/>
              </a:rPr>
              <a:t>指定为</a:t>
            </a:r>
            <a:r>
              <a:rPr lang="zh-CN" altLang="en-US" dirty="0">
                <a:solidFill>
                  <a:schemeClr val="tx2">
                    <a:lumMod val="50000"/>
                  </a:schemeClr>
                </a:solidFill>
                <a:latin typeface="黑体" pitchFamily="49" charset="-122"/>
                <a:ea typeface="黑体" pitchFamily="49" charset="-122"/>
              </a:rPr>
              <a:t>默认文件组。默认文件组中的文件必须</a:t>
            </a:r>
            <a:r>
              <a:rPr lang="zh-CN" altLang="en-US" dirty="0" smtClean="0">
                <a:solidFill>
                  <a:schemeClr val="tx2">
                    <a:lumMod val="50000"/>
                  </a:schemeClr>
                </a:solidFill>
                <a:latin typeface="黑体" pitchFamily="49" charset="-122"/>
                <a:ea typeface="黑体" pitchFamily="49" charset="-122"/>
              </a:rPr>
              <a:t>足够</a:t>
            </a:r>
            <a:r>
              <a:rPr lang="zh-CN" altLang="en-US" dirty="0">
                <a:solidFill>
                  <a:schemeClr val="tx2">
                    <a:lumMod val="50000"/>
                  </a:schemeClr>
                </a:solidFill>
                <a:latin typeface="黑体" pitchFamily="49" charset="-122"/>
                <a:ea typeface="黑体" pitchFamily="49" charset="-122"/>
              </a:rPr>
              <a:t>大，能够容纳未分配给其他文件组的所有</a:t>
            </a:r>
            <a:r>
              <a:rPr lang="zh-CN" altLang="en-US" dirty="0" smtClean="0">
                <a:solidFill>
                  <a:schemeClr val="tx2">
                    <a:lumMod val="50000"/>
                  </a:schemeClr>
                </a:solidFill>
                <a:latin typeface="黑体" pitchFamily="49" charset="-122"/>
                <a:ea typeface="黑体" pitchFamily="49" charset="-122"/>
              </a:rPr>
              <a:t>、新</a:t>
            </a:r>
            <a:r>
              <a:rPr lang="zh-CN" altLang="en-US" dirty="0">
                <a:solidFill>
                  <a:schemeClr val="tx2">
                    <a:lumMod val="50000"/>
                  </a:schemeClr>
                </a:solidFill>
                <a:latin typeface="黑体" pitchFamily="49" charset="-122"/>
                <a:ea typeface="黑体" pitchFamily="49" charset="-122"/>
              </a:rPr>
              <a:t>对象。可以在用户自定义文件组中指定</a:t>
            </a:r>
            <a:r>
              <a:rPr lang="zh-CN" altLang="en-US" dirty="0" smtClean="0">
                <a:solidFill>
                  <a:schemeClr val="tx2">
                    <a:lumMod val="50000"/>
                  </a:schemeClr>
                </a:solidFill>
                <a:latin typeface="黑体" pitchFamily="49" charset="-122"/>
                <a:ea typeface="黑体" pitchFamily="49" charset="-122"/>
              </a:rPr>
              <a:t>一个</a:t>
            </a:r>
            <a:r>
              <a:rPr lang="zh-CN" altLang="en-US" dirty="0">
                <a:solidFill>
                  <a:schemeClr val="tx2">
                    <a:lumMod val="50000"/>
                  </a:schemeClr>
                </a:solidFill>
                <a:latin typeface="黑体" pitchFamily="49" charset="-122"/>
                <a:ea typeface="黑体" pitchFamily="49" charset="-122"/>
              </a:rPr>
              <a:t>默认文件组；如果没有指定默认文件组</a:t>
            </a:r>
            <a:r>
              <a:rPr lang="zh-CN" altLang="en-US" dirty="0" smtClean="0">
                <a:solidFill>
                  <a:schemeClr val="tx2">
                    <a:lumMod val="50000"/>
                  </a:schemeClr>
                </a:solidFill>
                <a:latin typeface="黑体" pitchFamily="49" charset="-122"/>
                <a:ea typeface="黑体" pitchFamily="49" charset="-122"/>
              </a:rPr>
              <a:t>，则</a:t>
            </a:r>
            <a:r>
              <a:rPr lang="en-US" altLang="zh-CN" dirty="0">
                <a:solidFill>
                  <a:schemeClr val="tx2">
                    <a:lumMod val="50000"/>
                  </a:schemeClr>
                </a:solidFill>
                <a:latin typeface="黑体" pitchFamily="49" charset="-122"/>
                <a:ea typeface="黑体" pitchFamily="49" charset="-122"/>
              </a:rPr>
              <a:t>PRIMARY</a:t>
            </a:r>
            <a:r>
              <a:rPr lang="zh-CN" altLang="en-US" dirty="0">
                <a:solidFill>
                  <a:schemeClr val="tx2">
                    <a:lumMod val="50000"/>
                  </a:schemeClr>
                </a:solidFill>
                <a:latin typeface="黑体" pitchFamily="49" charset="-122"/>
                <a:ea typeface="黑体" pitchFamily="49" charset="-122"/>
              </a:rPr>
              <a:t>文件组是默认文件组。</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259632" y="321297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99757" y="1772816"/>
            <a:ext cx="6780271" cy="366254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要注意的是，日志文件不能属于任何文件组。</a:t>
            </a: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通过设置文件组，可以有效地提高数据库的读写性能。</a:t>
            </a:r>
          </a:p>
          <a:p>
            <a:pPr marL="449263" lvl="0" indent="-449263">
              <a:lnSpc>
                <a:spcPct val="80000"/>
              </a:lnSpc>
              <a:spcBef>
                <a:spcPct val="20000"/>
              </a:spcBef>
              <a:spcAft>
                <a:spcPct val="10000"/>
              </a:spcAft>
              <a:buClr>
                <a:srgbClr val="184BB2"/>
              </a:buClr>
            </a:pP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a:p>
            <a:pPr marL="449263" lvl="0" indent="-449263">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例如，可以分别在三个磁盘驱动器上创建三个文件</a:t>
            </a:r>
            <a:r>
              <a:rPr lang="en-US" altLang="zh-CN" sz="2000" kern="0" dirty="0">
                <a:solidFill>
                  <a:srgbClr val="132767"/>
                </a:solidFill>
                <a:latin typeface="黑体" pitchFamily="49" charset="-122"/>
                <a:ea typeface="黑体" pitchFamily="49" charset="-122"/>
              </a:rPr>
              <a:t>Data1.ndf</a:t>
            </a:r>
            <a:r>
              <a:rPr lang="zh-CN" altLang="en-US" sz="2000" kern="0" dirty="0">
                <a:solidFill>
                  <a:srgbClr val="132767"/>
                </a:solidFill>
                <a:latin typeface="黑体" pitchFamily="49" charset="-122"/>
                <a:ea typeface="黑体" pitchFamily="49" charset="-122"/>
              </a:rPr>
              <a:t>、</a:t>
            </a:r>
            <a:r>
              <a:rPr lang="en-US" altLang="zh-CN" sz="2000" kern="0" dirty="0">
                <a:solidFill>
                  <a:srgbClr val="132767"/>
                </a:solidFill>
                <a:latin typeface="黑体" pitchFamily="49" charset="-122"/>
                <a:ea typeface="黑体" pitchFamily="49" charset="-122"/>
              </a:rPr>
              <a:t>Data2.ndf </a:t>
            </a:r>
            <a:r>
              <a:rPr lang="zh-CN" altLang="en-US" sz="2000" kern="0" dirty="0">
                <a:solidFill>
                  <a:srgbClr val="132767"/>
                </a:solidFill>
                <a:latin typeface="黑体" pitchFamily="49" charset="-122"/>
                <a:ea typeface="黑体" pitchFamily="49" charset="-122"/>
              </a:rPr>
              <a:t>和</a:t>
            </a:r>
            <a:r>
              <a:rPr lang="en-US" altLang="zh-CN" sz="2000" kern="0" dirty="0">
                <a:solidFill>
                  <a:srgbClr val="132767"/>
                </a:solidFill>
                <a:latin typeface="黑体" pitchFamily="49" charset="-122"/>
                <a:ea typeface="黑体" pitchFamily="49" charset="-122"/>
              </a:rPr>
              <a:t>Data3.ndf</a:t>
            </a:r>
            <a:r>
              <a:rPr lang="zh-CN" altLang="en-US" sz="2000" kern="0" dirty="0">
                <a:solidFill>
                  <a:srgbClr val="132767"/>
                </a:solidFill>
                <a:latin typeface="黑体" pitchFamily="49" charset="-122"/>
                <a:ea typeface="黑体" pitchFamily="49" charset="-122"/>
              </a:rPr>
              <a:t>，然后将它们分配给文件组</a:t>
            </a:r>
            <a:r>
              <a:rPr lang="en-US" altLang="zh-CN" sz="2000" kern="0" dirty="0">
                <a:solidFill>
                  <a:srgbClr val="132767"/>
                </a:solidFill>
                <a:latin typeface="黑体" pitchFamily="49" charset="-122"/>
                <a:ea typeface="黑体" pitchFamily="49" charset="-122"/>
              </a:rPr>
              <a:t>fgroup1</a:t>
            </a:r>
            <a:r>
              <a:rPr lang="zh-CN" altLang="en-US" sz="2000" kern="0" dirty="0">
                <a:solidFill>
                  <a:srgbClr val="132767"/>
                </a:solidFill>
                <a:latin typeface="黑体" pitchFamily="49" charset="-122"/>
                <a:ea typeface="黑体" pitchFamily="49" charset="-122"/>
              </a:rPr>
              <a:t>。然后，可以明确地在文件组 </a:t>
            </a:r>
            <a:r>
              <a:rPr lang="en-US" altLang="zh-CN" sz="2000" kern="0" dirty="0">
                <a:solidFill>
                  <a:srgbClr val="132767"/>
                </a:solidFill>
                <a:latin typeface="黑体" pitchFamily="49" charset="-122"/>
                <a:ea typeface="黑体" pitchFamily="49" charset="-122"/>
              </a:rPr>
              <a:t>fgroup1 </a:t>
            </a:r>
            <a:r>
              <a:rPr lang="zh-CN" altLang="en-US" sz="2000" kern="0" dirty="0">
                <a:solidFill>
                  <a:srgbClr val="132767"/>
                </a:solidFill>
                <a:latin typeface="黑体" pitchFamily="49" charset="-122"/>
                <a:ea typeface="黑体" pitchFamily="49" charset="-122"/>
              </a:rPr>
              <a:t>上创建一个表。对该表中数据的查询将分散到三个磁盘上，从而大大提高了系统查询性能。</a:t>
            </a: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p:txBody>
      </p:sp>
    </p:spTree>
    <p:extLst>
      <p:ext uri="{BB962C8B-B14F-4D97-AF65-F5344CB8AC3E}">
        <p14:creationId xmlns:p14="http://schemas.microsoft.com/office/powerpoint/2010/main" xmlns="" val="35567356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2234580" y="354805"/>
            <a:ext cx="5577780" cy="487363"/>
          </a:xfrm>
        </p:spPr>
        <p:txBody>
          <a:bodyPr/>
          <a:lstStyle/>
          <a:p>
            <a:r>
              <a:rPr lang="zh-CN" altLang="en-US" sz="2800" dirty="0">
                <a:latin typeface="黑体" pitchFamily="49" charset="-122"/>
              </a:rPr>
              <a:t>任务</a:t>
            </a:r>
            <a:r>
              <a:rPr lang="en-US" altLang="zh-CN" sz="2800" dirty="0">
                <a:latin typeface="黑体" pitchFamily="49" charset="-122"/>
              </a:rPr>
              <a:t>3 </a:t>
            </a:r>
            <a:r>
              <a:rPr lang="en-US" altLang="zh-CN" sz="2800" dirty="0" smtClean="0">
                <a:latin typeface="黑体" pitchFamily="49" charset="-122"/>
              </a:rPr>
              <a:t> </a:t>
            </a:r>
            <a:r>
              <a:rPr lang="zh-CN" altLang="en-US" sz="2800" dirty="0">
                <a:latin typeface="黑体" pitchFamily="49" charset="-122"/>
              </a:rPr>
              <a:t>使用</a:t>
            </a:r>
            <a:r>
              <a:rPr lang="en-US" altLang="zh-CN" sz="2800" dirty="0">
                <a:latin typeface="黑体" pitchFamily="49" charset="-122"/>
              </a:rPr>
              <a:t>Management Studio</a:t>
            </a:r>
            <a:r>
              <a:rPr lang="zh-CN" altLang="en-US" sz="2800" dirty="0">
                <a:latin typeface="+mj-ea"/>
              </a:rPr>
              <a:t>扩大</a:t>
            </a:r>
            <a:r>
              <a:rPr lang="en-US" altLang="zh-CN" sz="2800" dirty="0">
                <a:latin typeface="+mj-ea"/>
              </a:rPr>
              <a:t>Student</a:t>
            </a:r>
            <a:r>
              <a:rPr lang="zh-CN" altLang="en-US" sz="2800" dirty="0">
                <a:latin typeface="+mj-ea"/>
              </a:rPr>
              <a:t>数据库的磁盘空间</a:t>
            </a:r>
            <a:endParaRPr lang="en-US" altLang="zh-CN" sz="2800" dirty="0">
              <a:latin typeface="+mj-ea"/>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1</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36649" y="3450714"/>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2</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4" name="Group 9"/>
          <p:cNvGrpSpPr>
            <a:grpSpLocks/>
          </p:cNvGrpSpPr>
          <p:nvPr/>
        </p:nvGrpSpPr>
        <p:grpSpPr bwMode="auto">
          <a:xfrm>
            <a:off x="1352213" y="4528002"/>
            <a:ext cx="1724025" cy="482600"/>
            <a:chOff x="825" y="2972"/>
            <a:chExt cx="1440" cy="448"/>
          </a:xfrm>
        </p:grpSpPr>
        <p:sp>
          <p:nvSpPr>
            <p:cNvPr id="71690" name="Freeform 10"/>
            <p:cNvSpPr>
              <a:spLocks/>
            </p:cNvSpPr>
            <p:nvPr/>
          </p:nvSpPr>
          <p:spPr bwMode="gray">
            <a:xfrm>
              <a:off x="910" y="3230"/>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91" name="Rectangle 11"/>
            <p:cNvSpPr>
              <a:spLocks noChangeArrowheads="1"/>
            </p:cNvSpPr>
            <p:nvPr/>
          </p:nvSpPr>
          <p:spPr bwMode="gray">
            <a:xfrm>
              <a:off x="825" y="2972"/>
              <a:ext cx="1440" cy="393"/>
            </a:xfrm>
            <a:prstGeom prst="rect">
              <a:avLst/>
            </a:prstGeom>
            <a:gradFill rotWithShape="1">
              <a:gsLst>
                <a:gs pos="0">
                  <a:schemeClr val="hlink">
                    <a:gamma/>
                    <a:tint val="36471"/>
                    <a:invGamma/>
                  </a:schemeClr>
                </a:gs>
                <a:gs pos="100000">
                  <a:schemeClr val="hlink"/>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3</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198688" y="3092448"/>
            <a:ext cx="0" cy="1139313"/>
          </a:xfrm>
          <a:prstGeom prst="straightConnector1">
            <a:avLst/>
          </a:prstGeom>
          <a:noFill/>
          <a:ln w="9525">
            <a:solidFill>
              <a:srgbClr val="808080"/>
            </a:solidFill>
            <a:round/>
            <a:headEnd/>
            <a:tailEnd/>
          </a:ln>
          <a:effectLst/>
        </p:spPr>
      </p:cxnSp>
      <p:cxnSp>
        <p:nvCxnSpPr>
          <p:cNvPr id="71697" name="AutoShape 17"/>
          <p:cNvCxnSpPr>
            <a:cxnSpLocks noChangeShapeType="1"/>
          </p:cNvCxnSpPr>
          <p:nvPr/>
        </p:nvCxnSpPr>
        <p:spPr bwMode="gray">
          <a:xfrm flipH="1">
            <a:off x="2198661" y="4231762"/>
            <a:ext cx="4789" cy="1429486"/>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3068540"/>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699" name="Line 19"/>
          <p:cNvSpPr>
            <a:spLocks noChangeShapeType="1"/>
          </p:cNvSpPr>
          <p:nvPr/>
        </p:nvSpPr>
        <p:spPr bwMode="auto">
          <a:xfrm>
            <a:off x="2239938" y="4231761"/>
            <a:ext cx="59595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0" name="Line 20"/>
          <p:cNvSpPr>
            <a:spLocks noChangeShapeType="1"/>
          </p:cNvSpPr>
          <p:nvPr/>
        </p:nvSpPr>
        <p:spPr bwMode="auto">
          <a:xfrm flipV="1">
            <a:off x="2260611" y="5661248"/>
            <a:ext cx="5943600" cy="3175"/>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8" y="2124049"/>
            <a:ext cx="4828847"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窗口中，打开</a:t>
            </a:r>
            <a:r>
              <a:rPr lang="en-US" altLang="zh-CN" dirty="0">
                <a:solidFill>
                  <a:schemeClr val="tx2">
                    <a:lumMod val="50000"/>
                  </a:schemeClr>
                </a:solidFill>
                <a:latin typeface="黑体" pitchFamily="49" charset="-122"/>
                <a:ea typeface="黑体" pitchFamily="49" charset="-122"/>
              </a:rPr>
              <a:t>Student </a:t>
            </a:r>
          </a:p>
          <a:p>
            <a:pPr eaLnBrk="0" hangingPunct="0"/>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的属性窗口。</a:t>
            </a:r>
          </a:p>
        </p:txBody>
      </p:sp>
      <p:sp>
        <p:nvSpPr>
          <p:cNvPr id="71702" name="Text Box 22"/>
          <p:cNvSpPr txBox="1">
            <a:spLocks noChangeArrowheads="1"/>
          </p:cNvSpPr>
          <p:nvPr/>
        </p:nvSpPr>
        <p:spPr bwMode="auto">
          <a:xfrm>
            <a:off x="3257179" y="3339224"/>
            <a:ext cx="5000660"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将</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数据库的数据文件</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的初始大</a:t>
            </a:r>
          </a:p>
          <a:p>
            <a:pPr eaLnBrk="0" hangingPunct="0"/>
            <a:r>
              <a:rPr lang="zh-CN" altLang="en-US" dirty="0" smtClean="0">
                <a:solidFill>
                  <a:schemeClr val="tx2">
                    <a:lumMod val="50000"/>
                  </a:schemeClr>
                </a:solidFill>
                <a:latin typeface="黑体" pitchFamily="49" charset="-122"/>
                <a:ea typeface="黑体" pitchFamily="49" charset="-122"/>
              </a:rPr>
              <a:t>小修</a:t>
            </a:r>
            <a:r>
              <a:rPr lang="zh-CN" altLang="en-US" dirty="0">
                <a:solidFill>
                  <a:schemeClr val="tx2">
                    <a:lumMod val="50000"/>
                  </a:schemeClr>
                </a:solidFill>
                <a:latin typeface="黑体" pitchFamily="49" charset="-122"/>
                <a:ea typeface="黑体" pitchFamily="49" charset="-122"/>
              </a:rPr>
              <a:t>改为</a:t>
            </a:r>
            <a:r>
              <a:rPr lang="en-US" altLang="zh-CN" dirty="0">
                <a:solidFill>
                  <a:schemeClr val="tx2">
                    <a:lumMod val="50000"/>
                  </a:schemeClr>
                </a:solidFill>
                <a:latin typeface="黑体" pitchFamily="49" charset="-122"/>
                <a:ea typeface="黑体" pitchFamily="49" charset="-122"/>
              </a:rPr>
              <a:t>6MB</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Student1</a:t>
            </a:r>
            <a:r>
              <a:rPr lang="zh-CN" altLang="en-US" dirty="0">
                <a:solidFill>
                  <a:schemeClr val="tx2">
                    <a:lumMod val="50000"/>
                  </a:schemeClr>
                </a:solidFill>
                <a:latin typeface="黑体" pitchFamily="49" charset="-122"/>
                <a:ea typeface="黑体" pitchFamily="49" charset="-122"/>
              </a:rPr>
              <a:t>的初始大小修改为</a:t>
            </a:r>
            <a:r>
              <a:rPr lang="en-US" altLang="zh-CN" dirty="0" smtClean="0">
                <a:solidFill>
                  <a:schemeClr val="tx2">
                    <a:lumMod val="50000"/>
                  </a:schemeClr>
                </a:solidFill>
                <a:latin typeface="黑体" pitchFamily="49" charset="-122"/>
                <a:ea typeface="黑体" pitchFamily="49" charset="-122"/>
              </a:rPr>
              <a:t>3MB</a:t>
            </a:r>
            <a:endParaRPr lang="zh-CN" altLang="en-US" dirty="0">
              <a:solidFill>
                <a:schemeClr val="tx2">
                  <a:lumMod val="50000"/>
                </a:schemeClr>
              </a:solidFill>
              <a:latin typeface="黑体" pitchFamily="49" charset="-122"/>
              <a:ea typeface="黑体" pitchFamily="49" charset="-122"/>
            </a:endParaRPr>
          </a:p>
        </p:txBody>
      </p:sp>
      <p:sp>
        <p:nvSpPr>
          <p:cNvPr id="71703" name="Text Box 23"/>
          <p:cNvSpPr txBox="1">
            <a:spLocks noChangeArrowheads="1"/>
          </p:cNvSpPr>
          <p:nvPr/>
        </p:nvSpPr>
        <p:spPr bwMode="auto">
          <a:xfrm>
            <a:off x="3257179" y="4528002"/>
            <a:ext cx="4786346"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按钮，完成扩大</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a:t>
            </a:r>
          </a:p>
          <a:p>
            <a:pPr eaLnBrk="0" hangingPunct="0"/>
            <a:r>
              <a:rPr lang="zh-CN" altLang="en-US" dirty="0" smtClean="0">
                <a:solidFill>
                  <a:schemeClr val="tx2">
                    <a:lumMod val="50000"/>
                  </a:schemeClr>
                </a:solidFill>
                <a:latin typeface="黑体" pitchFamily="49" charset="-122"/>
                <a:ea typeface="黑体" pitchFamily="49" charset="-122"/>
              </a:rPr>
              <a:t>的</a:t>
            </a:r>
            <a:r>
              <a:rPr lang="zh-CN" altLang="en-US" dirty="0">
                <a:solidFill>
                  <a:schemeClr val="tx2">
                    <a:lumMod val="50000"/>
                  </a:schemeClr>
                </a:solidFill>
                <a:latin typeface="黑体" pitchFamily="49" charset="-122"/>
                <a:ea typeface="黑体" pitchFamily="49" charset="-122"/>
              </a:rPr>
              <a:t>操作。</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34580" y="354805"/>
            <a:ext cx="5695006" cy="487363"/>
          </a:xfrm>
        </p:spPr>
        <p:txBody>
          <a:bodyPr/>
          <a:lstStyle/>
          <a:p>
            <a:r>
              <a:rPr lang="zh-CN" altLang="en-US" sz="2800" dirty="0">
                <a:latin typeface="黑体" pitchFamily="49" charset="-122"/>
              </a:rPr>
              <a:t>任务</a:t>
            </a:r>
            <a:r>
              <a:rPr lang="en-US" altLang="zh-CN" sz="2800" dirty="0" smtClean="0">
                <a:latin typeface="黑体" pitchFamily="49" charset="-122"/>
              </a:rPr>
              <a:t>4 </a:t>
            </a:r>
            <a:r>
              <a:rPr lang="zh-CN" altLang="en-US" sz="2800" dirty="0" smtClean="0">
                <a:latin typeface="黑体" pitchFamily="49" charset="-122"/>
              </a:rPr>
              <a:t>使用</a:t>
            </a:r>
            <a:r>
              <a:rPr lang="en-US" altLang="zh-CN" sz="2800" dirty="0">
                <a:latin typeface="黑体" pitchFamily="49" charset="-122"/>
              </a:rPr>
              <a:t>Management Studio</a:t>
            </a:r>
            <a:r>
              <a:rPr lang="zh-CN" altLang="en-US" sz="2800" dirty="0">
                <a:latin typeface="黑体" pitchFamily="49" charset="-122"/>
              </a:rPr>
              <a:t>扩大</a:t>
            </a:r>
            <a:r>
              <a:rPr lang="en-US" altLang="zh-CN" sz="2800" dirty="0">
                <a:latin typeface="黑体" pitchFamily="49" charset="-122"/>
              </a:rPr>
              <a:t>Student</a:t>
            </a:r>
            <a:r>
              <a:rPr lang="zh-CN" altLang="en-US" sz="2800" dirty="0">
                <a:latin typeface="黑体" pitchFamily="49" charset="-122"/>
              </a:rPr>
              <a:t>数据库的磁盘空间</a:t>
            </a:r>
            <a:endParaRPr lang="zh-CN" altLang="en-US" sz="2800" dirty="0"/>
          </a:p>
        </p:txBody>
      </p:sp>
      <p:sp>
        <p:nvSpPr>
          <p:cNvPr id="9" name="Line 18"/>
          <p:cNvSpPr>
            <a:spLocks noChangeShapeType="1"/>
          </p:cNvSpPr>
          <p:nvPr/>
        </p:nvSpPr>
        <p:spPr bwMode="auto">
          <a:xfrm>
            <a:off x="1357290" y="2852936"/>
            <a:ext cx="6775472"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57290" y="1500174"/>
            <a:ext cx="6572296" cy="1200329"/>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收缩</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窗口</a:t>
            </a:r>
            <a:r>
              <a:rPr lang="zh-CN" altLang="en-US" dirty="0">
                <a:solidFill>
                  <a:schemeClr val="tx2">
                    <a:lumMod val="50000"/>
                  </a:schemeClr>
                </a:solidFill>
                <a:latin typeface="黑体" pitchFamily="49" charset="-122"/>
                <a:ea typeface="黑体" pitchFamily="49" charset="-122"/>
              </a:rPr>
              <a:t>中，在</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节点上右击，弹</a:t>
            </a:r>
            <a:r>
              <a:rPr lang="zh-CN" altLang="en-US" dirty="0" smtClean="0">
                <a:solidFill>
                  <a:schemeClr val="tx2">
                    <a:lumMod val="50000"/>
                  </a:schemeClr>
                </a:solidFill>
                <a:latin typeface="黑体" pitchFamily="49" charset="-122"/>
                <a:ea typeface="黑体" pitchFamily="49" charset="-122"/>
              </a:rPr>
              <a:t>出快捷</a:t>
            </a:r>
            <a:r>
              <a:rPr lang="zh-CN" altLang="en-US" dirty="0">
                <a:solidFill>
                  <a:schemeClr val="tx2">
                    <a:lumMod val="50000"/>
                  </a:schemeClr>
                </a:solidFill>
                <a:latin typeface="黑体" pitchFamily="49" charset="-122"/>
                <a:ea typeface="黑体" pitchFamily="49" charset="-122"/>
              </a:rPr>
              <a:t>菜单，鼠标移至</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任务</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收缩</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r>
              <a:rPr lang="zh-CN" altLang="en-US" dirty="0" smtClean="0">
                <a:solidFill>
                  <a:schemeClr val="tx2">
                    <a:lumMod val="50000"/>
                  </a:schemeClr>
                </a:solidFill>
                <a:latin typeface="黑体" pitchFamily="49" charset="-122"/>
                <a:ea typeface="黑体" pitchFamily="49" charset="-122"/>
              </a:rPr>
              <a:t>，收缩</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a:t>
            </a:r>
          </a:p>
        </p:txBody>
      </p:sp>
      <p:sp>
        <p:nvSpPr>
          <p:cNvPr id="7" name="Line 18"/>
          <p:cNvSpPr>
            <a:spLocks noChangeShapeType="1"/>
          </p:cNvSpPr>
          <p:nvPr/>
        </p:nvSpPr>
        <p:spPr bwMode="auto">
          <a:xfrm>
            <a:off x="1357290" y="3789040"/>
            <a:ext cx="6775472"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5" name="矩形 4"/>
          <p:cNvSpPr/>
          <p:nvPr/>
        </p:nvSpPr>
        <p:spPr>
          <a:xfrm>
            <a:off x="1358615" y="2996952"/>
            <a:ext cx="6570971" cy="646331"/>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a:t>
            </a:r>
            <a:r>
              <a:rPr lang="zh-CN" altLang="en-US" dirty="0" smtClean="0">
                <a:solidFill>
                  <a:schemeClr val="tx2">
                    <a:lumMod val="50000"/>
                  </a:schemeClr>
                </a:solidFill>
                <a:latin typeface="黑体" pitchFamily="49" charset="-122"/>
                <a:ea typeface="黑体" pitchFamily="49" charset="-122"/>
              </a:rPr>
              <a:t>   打开</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数据库属性窗口，在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页上</a:t>
            </a:r>
            <a:r>
              <a:rPr lang="zh-CN" altLang="en-US" dirty="0">
                <a:solidFill>
                  <a:schemeClr val="tx2">
                    <a:lumMod val="50000"/>
                  </a:schemeClr>
                </a:solidFill>
                <a:latin typeface="黑体" pitchFamily="49" charset="-122"/>
                <a:ea typeface="黑体" pitchFamily="49" charset="-122"/>
              </a:rPr>
              <a:t>查看数据库的大小。在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页上</a:t>
            </a:r>
            <a:r>
              <a:rPr lang="zh-CN" altLang="en-US" dirty="0" smtClean="0">
                <a:solidFill>
                  <a:schemeClr val="tx2">
                    <a:lumMod val="50000"/>
                  </a:schemeClr>
                </a:solidFill>
                <a:latin typeface="黑体" pitchFamily="49" charset="-122"/>
                <a:ea typeface="黑体" pitchFamily="49" charset="-122"/>
              </a:rPr>
              <a:t>查看文件</a:t>
            </a:r>
            <a:r>
              <a:rPr lang="zh-CN" altLang="en-US" dirty="0">
                <a:solidFill>
                  <a:schemeClr val="tx2">
                    <a:lumMod val="50000"/>
                  </a:schemeClr>
                </a:solidFill>
                <a:latin typeface="黑体" pitchFamily="49" charset="-122"/>
                <a:ea typeface="黑体" pitchFamily="49" charset="-122"/>
              </a:rPr>
              <a:t>的大小。</a:t>
            </a:r>
          </a:p>
        </p:txBody>
      </p:sp>
      <p:pic>
        <p:nvPicPr>
          <p:cNvPr id="12" name="Picture 4"/>
          <p:cNvPicPr>
            <a:picLocks noGrp="1" noChangeAspect="1" noChangeArrowheads="1"/>
          </p:cNvPicPr>
          <p:nvPr>
            <p:ph idx="4294967295"/>
          </p:nvPr>
        </p:nvPicPr>
        <p:blipFill>
          <a:blip r:embed="rId2" cstate="print">
            <a:extLst>
              <a:ext uri="{28A0092B-C50C-407E-A947-70E740481C1C}">
                <a14:useLocalDpi xmlns:a14="http://schemas.microsoft.com/office/drawing/2010/main" xmlns="" val="0"/>
              </a:ext>
            </a:extLst>
          </a:blip>
          <a:srcRect l="146" t="50887" r="28577" b="2255"/>
          <a:stretch>
            <a:fillRect/>
          </a:stretch>
        </p:blipFill>
        <p:spPr>
          <a:xfrm>
            <a:off x="1358615" y="4077072"/>
            <a:ext cx="4391492" cy="2291370"/>
          </a:xfrm>
          <a:noFill/>
          <a:extLst>
            <a:ext uri="{909E8E84-426E-40DD-AFC4-6F175D3DCCD1}">
              <a14:hiddenFill xmlns:a14="http://schemas.microsoft.com/office/drawing/2010/main" xmlns="">
                <a:solidFill>
                  <a:srgbClr val="FFFFFF"/>
                </a:solidFill>
              </a14:hiddenFill>
            </a:ext>
          </a:extLst>
        </p:spPr>
      </p:pic>
      <p:sp>
        <p:nvSpPr>
          <p:cNvPr id="13" name="矩形 5"/>
          <p:cNvSpPr>
            <a:spLocks noChangeArrowheads="1"/>
          </p:cNvSpPr>
          <p:nvPr/>
        </p:nvSpPr>
        <p:spPr bwMode="auto">
          <a:xfrm>
            <a:off x="5923284" y="5589240"/>
            <a:ext cx="200630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dirty="0"/>
              <a:t> 图</a:t>
            </a:r>
            <a:r>
              <a:rPr lang="en-US" altLang="zh-CN" dirty="0"/>
              <a:t>3.13 </a:t>
            </a:r>
            <a:r>
              <a:rPr lang="zh-CN" altLang="en-US" dirty="0"/>
              <a:t>设置数据库自动收缩界面</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27</a:t>
            </a:fld>
            <a:endParaRPr lang="en-US" altLang="zh-CN"/>
          </a:p>
        </p:txBody>
      </p:sp>
      <p:sp>
        <p:nvSpPr>
          <p:cNvPr id="7" name="Rectangle 3"/>
          <p:cNvSpPr txBox="1">
            <a:spLocks noChangeArrowheads="1"/>
          </p:cNvSpPr>
          <p:nvPr/>
        </p:nvSpPr>
        <p:spPr bwMode="auto">
          <a:xfrm>
            <a:off x="971600" y="1988840"/>
            <a:ext cx="7056784" cy="3744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None/>
              <a:tabLst/>
              <a:defRPr/>
            </a:pPr>
            <a:r>
              <a:rPr kumimoji="0" lang="zh-CN" altLang="en-US"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注意：</a:t>
            </a:r>
            <a:endPar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endParaRP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None/>
              <a:tabLst/>
              <a:defRPr/>
            </a:pPr>
            <a:endParaRPr kumimoji="0" lang="zh-CN" altLang="en-US"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endParaRP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Char char="¯"/>
              <a:tabLst/>
              <a:defRPr/>
            </a:pPr>
            <a:r>
              <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1.</a:t>
            </a:r>
            <a:r>
              <a:rPr kumimoji="0" lang="zh-CN" altLang="en-US"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数据库可以设置为自动收缩。在</a:t>
            </a:r>
            <a:r>
              <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Student</a:t>
            </a:r>
            <a:r>
              <a:rPr kumimoji="0" lang="zh-CN" altLang="en-US"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数据库的属性窗口的</a:t>
            </a:r>
            <a:r>
              <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a:t>
            </a:r>
            <a:r>
              <a:rPr kumimoji="0" lang="zh-CN" altLang="en-US"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选项</a:t>
            </a:r>
            <a:r>
              <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a:t>
            </a:r>
            <a:r>
              <a:rPr kumimoji="0" lang="zh-CN" altLang="en-US"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页中，将“自动收缩”选项设置为</a:t>
            </a:r>
            <a:r>
              <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true</a:t>
            </a:r>
            <a:r>
              <a:rPr kumimoji="0" lang="zh-CN" altLang="en-US"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即可，如图</a:t>
            </a:r>
            <a:r>
              <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3.13</a:t>
            </a:r>
            <a:r>
              <a:rPr kumimoji="0" lang="zh-CN" altLang="en-US"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所示。</a:t>
            </a: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Char char="¯"/>
              <a:tabLst/>
              <a:defRPr/>
            </a:pPr>
            <a:endPar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endParaRP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Char char="¯"/>
              <a:tabLst/>
              <a:defRPr/>
            </a:pPr>
            <a:r>
              <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2.</a:t>
            </a:r>
            <a:r>
              <a:rPr kumimoji="0" lang="zh-CN" altLang="en-US"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rPr>
              <a:t>即便数据库中没有数据，也不能将数据库收缩到比其原始大小还要小。如果要将数据库收缩到比其原始大小还要小，必须分别收缩每个文件。</a:t>
            </a: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None/>
              <a:tabLst/>
              <a:defRPr/>
            </a:pPr>
            <a:endParaRPr kumimoji="0" lang="zh-CN" altLang="en-US" sz="1800" i="0" u="none" strike="noStrike" kern="0" cap="none" spc="0" normalizeH="0" baseline="0" noProof="0" dirty="0" smtClean="0">
              <a:ln>
                <a:noFill/>
              </a:ln>
              <a:solidFill>
                <a:schemeClr val="tx2">
                  <a:lumMod val="50000"/>
                </a:schemeClr>
              </a:solidFill>
              <a:effectLst/>
              <a:uLnTx/>
              <a:uFillTx/>
              <a:latin typeface="Times New Roman"/>
              <a:ea typeface="宋体"/>
              <a:cs typeface="+mn-cs"/>
            </a:endParaRPr>
          </a:p>
        </p:txBody>
      </p:sp>
      <p:sp>
        <p:nvSpPr>
          <p:cNvPr id="8" name="Line 18"/>
          <p:cNvSpPr>
            <a:spLocks noChangeShapeType="1"/>
          </p:cNvSpPr>
          <p:nvPr/>
        </p:nvSpPr>
        <p:spPr bwMode="auto">
          <a:xfrm>
            <a:off x="980311" y="4077073"/>
            <a:ext cx="677547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Tree>
    <p:extLst>
      <p:ext uri="{BB962C8B-B14F-4D97-AF65-F5344CB8AC3E}">
        <p14:creationId xmlns:p14="http://schemas.microsoft.com/office/powerpoint/2010/main" xmlns="" val="29820411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dirty="0" smtClean="0"/>
              <a:t>任务</a:t>
            </a:r>
            <a:r>
              <a:rPr lang="en-US" altLang="zh-CN" dirty="0" smtClean="0"/>
              <a:t>4</a:t>
            </a:r>
            <a:r>
              <a:rPr lang="zh-CN" altLang="en-US" dirty="0" smtClean="0"/>
              <a:t>（续）</a:t>
            </a:r>
            <a:endParaRPr lang="en-US" altLang="zh-CN" dirty="0">
              <a:ea typeface="宋体" pitchFamily="2" charset="-122"/>
            </a:endParaRPr>
          </a:p>
        </p:txBody>
      </p:sp>
      <p:sp>
        <p:nvSpPr>
          <p:cNvPr id="71698" name="Line 18"/>
          <p:cNvSpPr>
            <a:spLocks noChangeShapeType="1"/>
          </p:cNvSpPr>
          <p:nvPr/>
        </p:nvSpPr>
        <p:spPr bwMode="auto">
          <a:xfrm>
            <a:off x="2051720" y="4695024"/>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827584" y="1700808"/>
            <a:ext cx="4320480" cy="286232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压缩</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数据库文件。在</a:t>
            </a:r>
            <a:r>
              <a:rPr lang="zh-CN" altLang="en-US" dirty="0" smtClean="0">
                <a:solidFill>
                  <a:schemeClr val="tx2">
                    <a:lumMod val="50000"/>
                  </a:schemeClr>
                </a:solidFill>
                <a:latin typeface="黑体" pitchFamily="49" charset="-122"/>
                <a:ea typeface="黑体" pitchFamily="49" charset="-122"/>
              </a:rPr>
              <a:t>如  图</a:t>
            </a:r>
            <a:r>
              <a:rPr lang="en-US" altLang="zh-CN" dirty="0">
                <a:solidFill>
                  <a:schemeClr val="tx2">
                    <a:lumMod val="50000"/>
                  </a:schemeClr>
                </a:solidFill>
                <a:latin typeface="黑体" pitchFamily="49" charset="-122"/>
                <a:ea typeface="黑体" pitchFamily="49" charset="-122"/>
              </a:rPr>
              <a:t>3.9</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的界面</a:t>
            </a:r>
            <a:r>
              <a:rPr lang="zh-CN" altLang="en-US" dirty="0">
                <a:solidFill>
                  <a:schemeClr val="tx2">
                    <a:lumMod val="50000"/>
                  </a:schemeClr>
                </a:solidFill>
                <a:latin typeface="黑体" pitchFamily="49" charset="-122"/>
                <a:ea typeface="黑体" pitchFamily="49" charset="-122"/>
              </a:rPr>
              <a:t>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收缩</a:t>
            </a:r>
            <a:r>
              <a:rPr lang="zh-CN" altLang="en-US" dirty="0" smtClean="0">
                <a:solidFill>
                  <a:schemeClr val="tx2">
                    <a:lumMod val="50000"/>
                  </a:schemeClr>
                </a:solidFill>
                <a:latin typeface="黑体" pitchFamily="49" charset="-122"/>
                <a:ea typeface="黑体" pitchFamily="49" charset="-122"/>
              </a:rPr>
              <a:t>文件</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窗口。在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文件类型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框中</a:t>
            </a:r>
            <a:r>
              <a:rPr lang="zh-CN" altLang="en-US" dirty="0" smtClean="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文件名</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框中</a:t>
            </a:r>
            <a:r>
              <a:rPr lang="zh-CN" altLang="en-US" dirty="0" smtClean="0">
                <a:solidFill>
                  <a:schemeClr val="tx2">
                    <a:lumMod val="50000"/>
                  </a:schemeClr>
                </a:solidFill>
                <a:latin typeface="黑体" pitchFamily="49" charset="-122"/>
                <a:ea typeface="黑体" pitchFamily="49" charset="-122"/>
              </a:rPr>
              <a:t>选择</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，选中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搜索操作</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a:t>
            </a:r>
            <a:r>
              <a:rPr lang="zh-CN" altLang="en-US" dirty="0" smtClean="0">
                <a:solidFill>
                  <a:schemeClr val="tx2">
                    <a:lumMod val="50000"/>
                  </a:schemeClr>
                </a:solidFill>
                <a:latin typeface="黑体" pitchFamily="49" charset="-122"/>
                <a:ea typeface="黑体" pitchFamily="49" charset="-122"/>
              </a:rPr>
              <a:t>释放</a:t>
            </a:r>
            <a:r>
              <a:rPr lang="zh-CN" altLang="en-US" dirty="0">
                <a:solidFill>
                  <a:schemeClr val="tx2">
                    <a:lumMod val="50000"/>
                  </a:schemeClr>
                </a:solidFill>
                <a:latin typeface="黑体" pitchFamily="49" charset="-122"/>
                <a:ea typeface="黑体" pitchFamily="49" charset="-122"/>
              </a:rPr>
              <a:t>为使用的空间前重新组织页</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将</a:t>
            </a:r>
            <a:r>
              <a:rPr lang="zh-CN" altLang="en-US" dirty="0" smtClean="0">
                <a:solidFill>
                  <a:schemeClr val="tx2">
                    <a:lumMod val="50000"/>
                  </a:schemeClr>
                </a:solidFill>
                <a:latin typeface="黑体" pitchFamily="49" charset="-122"/>
                <a:ea typeface="黑体" pitchFamily="49" charset="-122"/>
              </a:rPr>
              <a:t>文件</a:t>
            </a:r>
            <a:r>
              <a:rPr lang="zh-CN" altLang="en-US" dirty="0">
                <a:solidFill>
                  <a:schemeClr val="tx2">
                    <a:lumMod val="50000"/>
                  </a:schemeClr>
                </a:solidFill>
                <a:latin typeface="黑体" pitchFamily="49" charset="-122"/>
                <a:ea typeface="黑体" pitchFamily="49" charset="-122"/>
              </a:rPr>
              <a:t>收缩到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框中输入“</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按钮</a:t>
            </a:r>
            <a:r>
              <a:rPr lang="zh-CN" altLang="en-US" dirty="0">
                <a:solidFill>
                  <a:schemeClr val="tx2">
                    <a:lumMod val="50000"/>
                  </a:schemeClr>
                </a:solidFill>
                <a:latin typeface="黑体" pitchFamily="49" charset="-122"/>
                <a:ea typeface="黑体" pitchFamily="49" charset="-122"/>
              </a:rPr>
              <a:t>，将</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数据文件收缩至</a:t>
            </a:r>
            <a:r>
              <a:rPr lang="en-US" altLang="zh-CN" dirty="0">
                <a:solidFill>
                  <a:schemeClr val="tx2">
                    <a:lumMod val="50000"/>
                  </a:schemeClr>
                </a:solidFill>
                <a:latin typeface="黑体" pitchFamily="49" charset="-122"/>
                <a:ea typeface="黑体" pitchFamily="49" charset="-122"/>
              </a:rPr>
              <a:t>3MB</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可以用</a:t>
            </a:r>
            <a:r>
              <a:rPr lang="zh-CN" altLang="en-US" dirty="0">
                <a:solidFill>
                  <a:schemeClr val="tx2">
                    <a:lumMod val="50000"/>
                  </a:schemeClr>
                </a:solidFill>
                <a:latin typeface="黑体" pitchFamily="49" charset="-122"/>
                <a:ea typeface="黑体" pitchFamily="49" charset="-122"/>
              </a:rPr>
              <a:t>同样的方式压缩日志文件的大小</a:t>
            </a:r>
          </a:p>
        </p:txBody>
      </p:sp>
      <p:pic>
        <p:nvPicPr>
          <p:cNvPr id="1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r="13060" b="23668"/>
          <a:stretch>
            <a:fillRect/>
          </a:stretch>
        </p:blipFill>
        <p:spPr bwMode="auto">
          <a:xfrm>
            <a:off x="5148064" y="1844824"/>
            <a:ext cx="3544471" cy="259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内容占位符 2"/>
          <p:cNvSpPr>
            <a:spLocks noGrp="1"/>
          </p:cNvSpPr>
          <p:nvPr>
            <p:ph idx="4294967295"/>
          </p:nvPr>
        </p:nvSpPr>
        <p:spPr bwMode="gray">
          <a:xfrm>
            <a:off x="1475656" y="4869160"/>
            <a:ext cx="6048672" cy="1080120"/>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 typeface="Wingdings" pitchFamily="2" charset="2"/>
              <a:buNone/>
              <a:tabLst/>
              <a:defRPr/>
            </a:pP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步骤</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4</a:t>
            </a:r>
            <a:r>
              <a:rPr lang="zh-CN" altLang="en-US" sz="1800" b="1" dirty="0">
                <a:solidFill>
                  <a:schemeClr val="tx2">
                    <a:lumMod val="50000"/>
                  </a:schemeClr>
                </a:solidFill>
                <a:latin typeface="黑体" pitchFamily="49" charset="-122"/>
                <a:ea typeface="黑体" pitchFamily="49" charset="-122"/>
              </a:rPr>
              <a:t> </a:t>
            </a:r>
            <a:r>
              <a:rPr lang="zh-CN" altLang="en-US" sz="1800" b="1" dirty="0" smtClean="0">
                <a:solidFill>
                  <a:schemeClr val="tx2">
                    <a:lumMod val="50000"/>
                  </a:schemeClr>
                </a:solidFill>
                <a:latin typeface="黑体" pitchFamily="49" charset="-122"/>
                <a:ea typeface="黑体" pitchFamily="49" charset="-122"/>
              </a:rPr>
              <a:t> </a:t>
            </a: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打开</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Student</a:t>
            </a: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数据库属性窗口，在</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a:t>
            </a: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常规</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a:t>
            </a: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页上查看到数据库</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Student</a:t>
            </a: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大小，在</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a:t>
            </a: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文件</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a:t>
            </a: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页面上看到数据文件</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Student</a:t>
            </a: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初始大小。</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84400" y="548680"/>
            <a:ext cx="6019800" cy="487363"/>
          </a:xfrm>
        </p:spPr>
        <p:txBody>
          <a:bodyPr/>
          <a:lstStyle/>
          <a:p>
            <a:r>
              <a:rPr lang="zh-CN" altLang="en-US" sz="2800" dirty="0">
                <a:latin typeface="黑体" pitchFamily="49" charset="-122"/>
              </a:rPr>
              <a:t>任务</a:t>
            </a:r>
            <a:r>
              <a:rPr lang="en-US" altLang="zh-CN" sz="2800" dirty="0">
                <a:latin typeface="黑体" pitchFamily="49" charset="-122"/>
              </a:rPr>
              <a:t>5 </a:t>
            </a:r>
            <a:r>
              <a:rPr lang="zh-CN" altLang="en-US" sz="2800" dirty="0">
                <a:latin typeface="黑体" pitchFamily="49" charset="-122"/>
              </a:rPr>
              <a:t>使用</a:t>
            </a:r>
            <a:r>
              <a:rPr lang="en-US" altLang="zh-CN" sz="2800" dirty="0">
                <a:latin typeface="黑体" pitchFamily="49" charset="-122"/>
              </a:rPr>
              <a:t>Management Studio</a:t>
            </a:r>
            <a:r>
              <a:rPr lang="zh-CN" altLang="en-US" sz="2800" dirty="0">
                <a:latin typeface="黑体" pitchFamily="49" charset="-122"/>
              </a:rPr>
              <a:t>修改</a:t>
            </a:r>
            <a:r>
              <a:rPr lang="en-US" altLang="zh-CN" sz="2800" dirty="0">
                <a:latin typeface="黑体" pitchFamily="49" charset="-122"/>
              </a:rPr>
              <a:t>Student</a:t>
            </a:r>
            <a:r>
              <a:rPr lang="zh-CN" altLang="en-US" sz="2800" dirty="0">
                <a:latin typeface="黑体" pitchFamily="49" charset="-122"/>
              </a:rPr>
              <a:t>数据库的名称为学生数据库</a:t>
            </a:r>
            <a:endParaRPr lang="zh-CN" altLang="en-US" sz="2800" dirty="0"/>
          </a:p>
        </p:txBody>
      </p:sp>
      <p:sp>
        <p:nvSpPr>
          <p:cNvPr id="9" name="Line 18"/>
          <p:cNvSpPr>
            <a:spLocks noChangeShapeType="1"/>
          </p:cNvSpPr>
          <p:nvPr/>
        </p:nvSpPr>
        <p:spPr bwMode="auto">
          <a:xfrm>
            <a:off x="1439598" y="3431141"/>
            <a:ext cx="6775472"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73350" y="2351021"/>
            <a:ext cx="6572296" cy="646331"/>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a:t>
            </a:r>
            <a:r>
              <a:rPr lang="zh-CN" altLang="en-US" dirty="0" smtClean="0">
                <a:solidFill>
                  <a:schemeClr val="tx2">
                    <a:lumMod val="50000"/>
                  </a:schemeClr>
                </a:solidFill>
                <a:latin typeface="黑体" pitchFamily="49" charset="-122"/>
                <a:ea typeface="黑体" pitchFamily="49" charset="-122"/>
              </a:rPr>
              <a:t>，</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节点的右键菜单，从中选择</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重命名</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p>
        </p:txBody>
      </p:sp>
      <p:sp>
        <p:nvSpPr>
          <p:cNvPr id="11" name="Text Box 21"/>
          <p:cNvSpPr txBox="1">
            <a:spLocks noChangeArrowheads="1"/>
          </p:cNvSpPr>
          <p:nvPr/>
        </p:nvSpPr>
        <p:spPr bwMode="auto">
          <a:xfrm>
            <a:off x="1394183" y="3791181"/>
            <a:ext cx="6572296" cy="1477328"/>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：在数据库的名称框中键入数据库新的</a:t>
            </a:r>
            <a:r>
              <a:rPr lang="zh-CN" altLang="en-US" dirty="0" smtClean="0">
                <a:solidFill>
                  <a:schemeClr val="tx2">
                    <a:lumMod val="50000"/>
                  </a:schemeClr>
                </a:solidFill>
                <a:latin typeface="黑体" pitchFamily="49" charset="-122"/>
                <a:ea typeface="黑体" pitchFamily="49" charset="-122"/>
              </a:rPr>
              <a:t>名称“学生数据库”</a:t>
            </a:r>
            <a:r>
              <a:rPr lang="zh-CN" altLang="en-US" dirty="0">
                <a:solidFill>
                  <a:schemeClr val="tx2">
                    <a:lumMod val="50000"/>
                  </a:schemeClr>
                </a:solidFill>
                <a:latin typeface="黑体" pitchFamily="49" charset="-122"/>
                <a:ea typeface="黑体" pitchFamily="49" charset="-122"/>
              </a:rPr>
              <a:t>，并回车确认即可完成</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重命名。</a:t>
            </a:r>
          </a:p>
          <a:p>
            <a:pPr eaLnBrk="0" hangingPunct="0"/>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0" hangingPunct="0"/>
            <a:r>
              <a:rPr lang="zh-CN" altLang="en-US" dirty="0" smtClean="0">
                <a:solidFill>
                  <a:schemeClr val="tx2">
                    <a:lumMod val="50000"/>
                  </a:schemeClr>
                </a:solidFill>
                <a:latin typeface="黑体" pitchFamily="49" charset="-122"/>
                <a:ea typeface="黑体" pitchFamily="49" charset="-122"/>
              </a:rPr>
              <a:t>注意</a:t>
            </a:r>
            <a:r>
              <a:rPr lang="zh-CN" altLang="en-US" dirty="0">
                <a:solidFill>
                  <a:schemeClr val="tx2">
                    <a:lumMod val="50000"/>
                  </a:schemeClr>
                </a:solidFill>
                <a:latin typeface="黑体" pitchFamily="49" charset="-122"/>
                <a:ea typeface="黑体" pitchFamily="49" charset="-122"/>
              </a:rPr>
              <a:t>：</a:t>
            </a:r>
          </a:p>
          <a:p>
            <a:pPr eaLnBrk="0" hangingPunct="0"/>
            <a:r>
              <a:rPr lang="zh-CN" altLang="en-US" dirty="0">
                <a:solidFill>
                  <a:schemeClr val="tx2">
                    <a:lumMod val="50000"/>
                  </a:schemeClr>
                </a:solidFill>
                <a:latin typeface="黑体" pitchFamily="49" charset="-122"/>
                <a:ea typeface="黑体" pitchFamily="49" charset="-122"/>
              </a:rPr>
              <a:t>    不能对正在使用的数据库重命名。</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a:t>
            </a:fld>
            <a:endParaRPr lang="en-US" altLang="zh-CN"/>
          </a:p>
        </p:txBody>
      </p:sp>
      <p:sp>
        <p:nvSpPr>
          <p:cNvPr id="6" name="AutoShape 29"/>
          <p:cNvSpPr>
            <a:spLocks noChangeArrowheads="1"/>
          </p:cNvSpPr>
          <p:nvPr/>
        </p:nvSpPr>
        <p:spPr bwMode="auto">
          <a:xfrm>
            <a:off x="4819650" y="2571744"/>
            <a:ext cx="4019550" cy="2752731"/>
          </a:xfrm>
          <a:prstGeom prst="roundRect">
            <a:avLst>
              <a:gd name="adj" fmla="val 5208"/>
            </a:avLst>
          </a:prstGeom>
          <a:solidFill>
            <a:srgbClr val="FCFCFC">
              <a:alpha val="70000"/>
            </a:srgbClr>
          </a:solidFill>
          <a:ln w="9525">
            <a:solidFill>
              <a:schemeClr val="tx1"/>
            </a:solidFill>
            <a:prstDash val="dash"/>
            <a:round/>
            <a:headEnd/>
            <a:tailEnd/>
          </a:ln>
          <a:effectLst/>
        </p:spPr>
        <p:txBody>
          <a:bodyPr wrap="none" anchor="ctr"/>
          <a:lstStyle/>
          <a:p>
            <a:endParaRPr lang="zh-CN" altLang="en-US"/>
          </a:p>
        </p:txBody>
      </p:sp>
      <p:sp>
        <p:nvSpPr>
          <p:cNvPr id="8" name="AutoShape 3"/>
          <p:cNvSpPr>
            <a:spLocks noChangeArrowheads="1"/>
          </p:cNvSpPr>
          <p:nvPr/>
        </p:nvSpPr>
        <p:spPr bwMode="gray">
          <a:xfrm flipH="1">
            <a:off x="3286116" y="1922446"/>
            <a:ext cx="995363" cy="835025"/>
          </a:xfrm>
          <a:prstGeom prst="curvedRightArrow">
            <a:avLst>
              <a:gd name="adj1" fmla="val 16542"/>
              <a:gd name="adj2" fmla="val 38977"/>
              <a:gd name="adj3" fmla="val 33846"/>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9" name="AutoShape 4"/>
          <p:cNvSpPr>
            <a:spLocks noChangeArrowheads="1"/>
          </p:cNvSpPr>
          <p:nvPr/>
        </p:nvSpPr>
        <p:spPr bwMode="gray">
          <a:xfrm>
            <a:off x="1071538" y="1958958"/>
            <a:ext cx="995362" cy="835025"/>
          </a:xfrm>
          <a:prstGeom prst="curvedRightArrow">
            <a:avLst>
              <a:gd name="adj1" fmla="val 19583"/>
              <a:gd name="adj2" fmla="val 44676"/>
              <a:gd name="adj3" fmla="val 33652"/>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28" name="AutoShape 23"/>
          <p:cNvSpPr>
            <a:spLocks/>
          </p:cNvSpPr>
          <p:nvPr/>
        </p:nvSpPr>
        <p:spPr bwMode="blackWhite">
          <a:xfrm>
            <a:off x="4891088" y="3906845"/>
            <a:ext cx="3900487" cy="522287"/>
          </a:xfrm>
          <a:prstGeom prst="callout2">
            <a:avLst>
              <a:gd name="adj1" fmla="val 24316"/>
              <a:gd name="adj2" fmla="val -1954"/>
              <a:gd name="adj3" fmla="val 21884"/>
              <a:gd name="adj4" fmla="val -11843"/>
              <a:gd name="adj5" fmla="val 105473"/>
              <a:gd name="adj6" fmla="val -26293"/>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folHlink"/>
                </a:solidFill>
              </a:rPr>
              <a:t>掌握</a:t>
            </a:r>
            <a:r>
              <a:rPr lang="en-US" altLang="zh-CN" dirty="0">
                <a:solidFill>
                  <a:schemeClr val="folHlink"/>
                </a:solidFill>
              </a:rPr>
              <a:t>T-SQL</a:t>
            </a:r>
            <a:r>
              <a:rPr lang="zh-CN" altLang="en-US" dirty="0">
                <a:solidFill>
                  <a:schemeClr val="folHlink"/>
                </a:solidFill>
              </a:rPr>
              <a:t>命令创建、修改和删除数据库的方法</a:t>
            </a:r>
          </a:p>
        </p:txBody>
      </p:sp>
      <p:sp>
        <p:nvSpPr>
          <p:cNvPr id="29" name="AutoShape 24"/>
          <p:cNvSpPr>
            <a:spLocks/>
          </p:cNvSpPr>
          <p:nvPr/>
        </p:nvSpPr>
        <p:spPr bwMode="blackWhite">
          <a:xfrm>
            <a:off x="4883150" y="4837126"/>
            <a:ext cx="3865563" cy="449262"/>
          </a:xfrm>
          <a:prstGeom prst="callout2">
            <a:avLst>
              <a:gd name="adj1" fmla="val 25440"/>
              <a:gd name="adj2" fmla="val -1972"/>
              <a:gd name="adj3" fmla="val 25440"/>
              <a:gd name="adj4" fmla="val -13551"/>
              <a:gd name="adj5" fmla="val 79504"/>
              <a:gd name="adj6" fmla="val -24519"/>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hlink"/>
                </a:solidFill>
              </a:rPr>
              <a:t>掌握数据库分离和附加的方法</a:t>
            </a:r>
          </a:p>
        </p:txBody>
      </p:sp>
      <p:sp>
        <p:nvSpPr>
          <p:cNvPr id="31" name="AutoShape 26"/>
          <p:cNvSpPr>
            <a:spLocks noChangeArrowheads="1"/>
          </p:cNvSpPr>
          <p:nvPr/>
        </p:nvSpPr>
        <p:spPr bwMode="ltGray">
          <a:xfrm rot="-544120">
            <a:off x="718616" y="3350211"/>
            <a:ext cx="393700" cy="2108789"/>
          </a:xfrm>
          <a:prstGeom prst="upArrow">
            <a:avLst>
              <a:gd name="adj1" fmla="val 50194"/>
              <a:gd name="adj2" fmla="val 74947"/>
            </a:avLst>
          </a:prstGeom>
          <a:gradFill rotWithShape="1">
            <a:gsLst>
              <a:gs pos="0">
                <a:schemeClr val="accent2"/>
              </a:gs>
              <a:gs pos="100000">
                <a:srgbClr val="FCFCFC">
                  <a:alpha val="0"/>
                </a:srgbClr>
              </a:gs>
            </a:gsLst>
            <a:lin ang="5400000" scaled="1"/>
          </a:gradFill>
          <a:ln w="9525" algn="ctr">
            <a:noFill/>
            <a:miter lim="800000"/>
            <a:headEnd/>
            <a:tailEnd/>
          </a:ln>
          <a:effectLst/>
        </p:spPr>
        <p:txBody>
          <a:bodyPr wrap="none" anchor="ctr"/>
          <a:lstStyle/>
          <a:p>
            <a:endParaRPr lang="zh-CN" altLang="en-US"/>
          </a:p>
        </p:txBody>
      </p:sp>
      <p:sp>
        <p:nvSpPr>
          <p:cNvPr id="32" name="Rectangle 27"/>
          <p:cNvSpPr>
            <a:spLocks noChangeArrowheads="1"/>
          </p:cNvSpPr>
          <p:nvPr/>
        </p:nvSpPr>
        <p:spPr bwMode="gray">
          <a:xfrm>
            <a:off x="304800" y="5611813"/>
            <a:ext cx="1565275" cy="434975"/>
          </a:xfrm>
          <a:prstGeom prst="rect">
            <a:avLst/>
          </a:prstGeom>
          <a:noFill/>
          <a:ln w="9525" algn="ctr">
            <a:noFill/>
            <a:miter lim="800000"/>
            <a:headEnd/>
            <a:tailEnd/>
          </a:ln>
          <a:effectLst/>
        </p:spPr>
        <p:txBody>
          <a:bodyPr>
            <a:spAutoFit/>
          </a:bodyPr>
          <a:lstStyle/>
          <a:p>
            <a:pPr>
              <a:lnSpc>
                <a:spcPct val="70000"/>
              </a:lnSpc>
              <a:buFont typeface="Wingdings" pitchFamily="2" charset="2"/>
              <a:buNone/>
            </a:pPr>
            <a:r>
              <a:rPr lang="en-US" altLang="zh-CN" sz="1600">
                <a:solidFill>
                  <a:srgbClr val="000000"/>
                </a:solidFill>
                <a:ea typeface="宋体" pitchFamily="2" charset="-122"/>
              </a:rPr>
              <a:t>Description of the products</a:t>
            </a:r>
          </a:p>
        </p:txBody>
      </p:sp>
      <p:sp>
        <p:nvSpPr>
          <p:cNvPr id="42" name="AutoShape 22"/>
          <p:cNvSpPr>
            <a:spLocks/>
          </p:cNvSpPr>
          <p:nvPr/>
        </p:nvSpPr>
        <p:spPr bwMode="blackWhite">
          <a:xfrm>
            <a:off x="4929190" y="2698748"/>
            <a:ext cx="3916363" cy="515938"/>
          </a:xfrm>
          <a:prstGeom prst="callout2">
            <a:avLst>
              <a:gd name="adj1" fmla="val 22153"/>
              <a:gd name="adj2" fmla="val -1944"/>
              <a:gd name="adj3" fmla="val 22153"/>
              <a:gd name="adj4" fmla="val -12162"/>
              <a:gd name="adj5" fmla="val 172309"/>
              <a:gd name="adj6" fmla="val -24200"/>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tx2">
                    <a:lumMod val="75000"/>
                  </a:schemeClr>
                </a:solidFill>
              </a:rPr>
              <a:t>熟练掌握</a:t>
            </a:r>
            <a:r>
              <a:rPr lang="en-US" altLang="zh-CN" dirty="0">
                <a:solidFill>
                  <a:schemeClr val="tx2">
                    <a:lumMod val="75000"/>
                  </a:schemeClr>
                </a:solidFill>
              </a:rPr>
              <a:t>Management Studio</a:t>
            </a:r>
            <a:r>
              <a:rPr lang="zh-CN" altLang="en-US" dirty="0">
                <a:solidFill>
                  <a:schemeClr val="tx2">
                    <a:lumMod val="75000"/>
                  </a:schemeClr>
                </a:solidFill>
              </a:rPr>
              <a:t>创建、</a:t>
            </a:r>
            <a:r>
              <a:rPr lang="zh-CN" altLang="en-US" dirty="0" smtClean="0">
                <a:solidFill>
                  <a:schemeClr val="tx2">
                    <a:lumMod val="75000"/>
                  </a:schemeClr>
                </a:solidFill>
              </a:rPr>
              <a:t>修改和</a:t>
            </a:r>
            <a:r>
              <a:rPr lang="zh-CN" altLang="en-US" dirty="0">
                <a:solidFill>
                  <a:schemeClr val="tx2">
                    <a:lumMod val="75000"/>
                  </a:schemeClr>
                </a:solidFill>
              </a:rPr>
              <a:t>删除数据库的方法</a:t>
            </a:r>
          </a:p>
        </p:txBody>
      </p:sp>
      <p:grpSp>
        <p:nvGrpSpPr>
          <p:cNvPr id="44" name="组合 43"/>
          <p:cNvGrpSpPr/>
          <p:nvPr/>
        </p:nvGrpSpPr>
        <p:grpSpPr>
          <a:xfrm>
            <a:off x="1163638" y="3336926"/>
            <a:ext cx="3003550" cy="2771774"/>
            <a:chOff x="1163638" y="3336926"/>
            <a:chExt cx="3003550" cy="2771774"/>
          </a:xfrm>
        </p:grpSpPr>
        <p:grpSp>
          <p:nvGrpSpPr>
            <p:cNvPr id="11" name="Group 6"/>
            <p:cNvGrpSpPr>
              <a:grpSpLocks/>
            </p:cNvGrpSpPr>
            <p:nvPr/>
          </p:nvGrpSpPr>
          <p:grpSpPr bwMode="auto">
            <a:xfrm>
              <a:off x="1338448" y="4525850"/>
              <a:ext cx="2706373" cy="1582850"/>
              <a:chOff x="1082" y="2355"/>
              <a:chExt cx="3406" cy="1993"/>
            </a:xfrm>
          </p:grpSpPr>
          <p:sp>
            <p:nvSpPr>
              <p:cNvPr id="24" name="Freeform 7"/>
              <p:cNvSpPr>
                <a:spLocks/>
              </p:cNvSpPr>
              <p:nvPr/>
            </p:nvSpPr>
            <p:spPr bwMode="gray">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808080"/>
              </a:solidFill>
              <a:ln w="9525" cap="flat" cmpd="sng">
                <a:noFill/>
                <a:prstDash val="solid"/>
                <a:round/>
                <a:headEnd/>
                <a:tailEnd/>
              </a:ln>
              <a:effectLst/>
            </p:spPr>
            <p:txBody>
              <a:bodyPr wrap="none" anchor="ctr"/>
              <a:lstStyle/>
              <a:p>
                <a:endParaRPr lang="zh-CN" altLang="en-US"/>
              </a:p>
            </p:txBody>
          </p:sp>
          <p:sp>
            <p:nvSpPr>
              <p:cNvPr id="25" name="Freeform 8"/>
              <p:cNvSpPr>
                <a:spLocks/>
              </p:cNvSpPr>
              <p:nvPr/>
            </p:nvSpPr>
            <p:spPr bwMode="gray">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hlink"/>
              </a:solidFill>
              <a:ln w="9525" cap="flat" cmpd="sng">
                <a:noFill/>
                <a:prstDash val="solid"/>
                <a:round/>
                <a:headEnd/>
                <a:tailEnd/>
              </a:ln>
              <a:effectLst/>
            </p:spPr>
            <p:txBody>
              <a:bodyPr wrap="none" anchor="ctr"/>
              <a:lstStyle/>
              <a:p>
                <a:endParaRPr lang="zh-CN" altLang="en-US"/>
              </a:p>
            </p:txBody>
          </p:sp>
          <p:sp>
            <p:nvSpPr>
              <p:cNvPr id="26" name="Freeform 9"/>
              <p:cNvSpPr>
                <a:spLocks/>
              </p:cNvSpPr>
              <p:nvPr/>
            </p:nvSpPr>
            <p:spPr bwMode="gray">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969696"/>
              </a:solidFill>
              <a:ln w="9525" cap="flat" cmpd="sng">
                <a:noFill/>
                <a:prstDash val="solid"/>
                <a:round/>
                <a:headEnd/>
                <a:tailEnd/>
              </a:ln>
              <a:effectLst/>
            </p:spPr>
            <p:txBody>
              <a:bodyPr wrap="none" anchor="ctr"/>
              <a:lstStyle/>
              <a:p>
                <a:endParaRPr lang="zh-CN" altLang="en-US"/>
              </a:p>
            </p:txBody>
          </p:sp>
        </p:grpSp>
        <p:sp>
          <p:nvSpPr>
            <p:cNvPr id="23" name="Freeform 13"/>
            <p:cNvSpPr>
              <a:spLocks/>
            </p:cNvSpPr>
            <p:nvPr/>
          </p:nvSpPr>
          <p:spPr bwMode="gray">
            <a:xfrm>
              <a:off x="1280443" y="4139073"/>
              <a:ext cx="2803313"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B4B4B4"/>
            </a:solidFill>
            <a:ln w="9525" cap="flat" cmpd="sng">
              <a:noFill/>
              <a:prstDash val="solid"/>
              <a:round/>
              <a:headEnd/>
              <a:tailEnd/>
            </a:ln>
            <a:effectLst/>
          </p:spPr>
          <p:txBody>
            <a:bodyPr wrap="none" anchor="ctr"/>
            <a:lstStyle/>
            <a:p>
              <a:endParaRPr lang="zh-CN" altLang="en-US"/>
            </a:p>
          </p:txBody>
        </p:sp>
        <p:grpSp>
          <p:nvGrpSpPr>
            <p:cNvPr id="13" name="Group 14"/>
            <p:cNvGrpSpPr>
              <a:grpSpLocks/>
            </p:cNvGrpSpPr>
            <p:nvPr/>
          </p:nvGrpSpPr>
          <p:grpSpPr bwMode="auto">
            <a:xfrm>
              <a:off x="1221643" y="3738793"/>
              <a:ext cx="2902637" cy="1582850"/>
              <a:chOff x="1082" y="2355"/>
              <a:chExt cx="3406" cy="1993"/>
            </a:xfrm>
          </p:grpSpPr>
          <p:sp>
            <p:nvSpPr>
              <p:cNvPr id="18" name="Freeform 15"/>
              <p:cNvSpPr>
                <a:spLocks/>
              </p:cNvSpPr>
              <p:nvPr/>
            </p:nvSpPr>
            <p:spPr bwMode="gray">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C0C0C0"/>
              </a:solidFill>
              <a:ln w="9525" cap="flat" cmpd="sng">
                <a:noFill/>
                <a:prstDash val="solid"/>
                <a:round/>
                <a:headEnd/>
                <a:tailEnd/>
              </a:ln>
              <a:effectLst/>
            </p:spPr>
            <p:txBody>
              <a:bodyPr wrap="none" anchor="ctr"/>
              <a:lstStyle/>
              <a:p>
                <a:endParaRPr lang="zh-CN" altLang="en-US"/>
              </a:p>
            </p:txBody>
          </p:sp>
          <p:sp>
            <p:nvSpPr>
              <p:cNvPr id="19" name="Freeform 16"/>
              <p:cNvSpPr>
                <a:spLocks/>
              </p:cNvSpPr>
              <p:nvPr/>
            </p:nvSpPr>
            <p:spPr bwMode="gray">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folHlink"/>
              </a:solidFill>
              <a:ln w="9525" cap="flat" cmpd="sng">
                <a:noFill/>
                <a:prstDash val="solid"/>
                <a:round/>
                <a:headEnd/>
                <a:tailEnd/>
              </a:ln>
              <a:effectLst/>
            </p:spPr>
            <p:txBody>
              <a:bodyPr wrap="none" anchor="ctr"/>
              <a:lstStyle/>
              <a:p>
                <a:endParaRPr lang="zh-CN" altLang="en-US"/>
              </a:p>
            </p:txBody>
          </p:sp>
          <p:sp>
            <p:nvSpPr>
              <p:cNvPr id="20" name="Freeform 17"/>
              <p:cNvSpPr>
                <a:spLocks/>
              </p:cNvSpPr>
              <p:nvPr/>
            </p:nvSpPr>
            <p:spPr bwMode="gray">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DDDDDD"/>
              </a:solidFill>
              <a:ln w="9525" cap="flat" cmpd="sng">
                <a:noFill/>
                <a:prstDash val="solid"/>
                <a:round/>
                <a:headEnd/>
                <a:tailEnd/>
              </a:ln>
              <a:effectLst/>
            </p:spPr>
            <p:txBody>
              <a:bodyPr wrap="none" anchor="ctr"/>
              <a:lstStyle/>
              <a:p>
                <a:endParaRPr lang="zh-CN" altLang="en-US"/>
              </a:p>
            </p:txBody>
          </p:sp>
        </p:grpSp>
        <p:sp>
          <p:nvSpPr>
            <p:cNvPr id="17" name="Freeform 21"/>
            <p:cNvSpPr>
              <a:spLocks/>
            </p:cNvSpPr>
            <p:nvPr/>
          </p:nvSpPr>
          <p:spPr bwMode="gray">
            <a:xfrm>
              <a:off x="1163638" y="3336926"/>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grpSp>
        <p:nvGrpSpPr>
          <p:cNvPr id="43" name="组合 42"/>
          <p:cNvGrpSpPr/>
          <p:nvPr/>
        </p:nvGrpSpPr>
        <p:grpSpPr>
          <a:xfrm>
            <a:off x="1139822" y="2928934"/>
            <a:ext cx="3003550" cy="1582850"/>
            <a:chOff x="1139822" y="2928934"/>
            <a:chExt cx="3003550" cy="1582850"/>
          </a:xfrm>
        </p:grpSpPr>
        <p:sp>
          <p:nvSpPr>
            <p:cNvPr id="35" name="Freeform 19"/>
            <p:cNvSpPr>
              <a:spLocks/>
            </p:cNvSpPr>
            <p:nvPr/>
          </p:nvSpPr>
          <p:spPr bwMode="gray">
            <a:xfrm>
              <a:off x="1139822" y="3461845"/>
              <a:ext cx="1179903" cy="1049939"/>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DDDDDD"/>
            </a:solidFill>
            <a:ln w="9525" cap="flat" cmpd="sng">
              <a:noFill/>
              <a:prstDash val="solid"/>
              <a:round/>
              <a:headEnd/>
              <a:tailEnd/>
            </a:ln>
            <a:effectLst/>
          </p:spPr>
          <p:txBody>
            <a:bodyPr wrap="none" anchor="ctr"/>
            <a:lstStyle/>
            <a:p>
              <a:endParaRPr lang="zh-CN" altLang="en-US"/>
            </a:p>
          </p:txBody>
        </p:sp>
        <p:sp>
          <p:nvSpPr>
            <p:cNvPr id="36" name="Freeform 20"/>
            <p:cNvSpPr>
              <a:spLocks/>
            </p:cNvSpPr>
            <p:nvPr/>
          </p:nvSpPr>
          <p:spPr bwMode="gray">
            <a:xfrm>
              <a:off x="2306497" y="3380836"/>
              <a:ext cx="1836875" cy="1126182"/>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tx2">
                <a:lumMod val="75000"/>
              </a:schemeClr>
            </a:solidFill>
            <a:ln w="9525" cap="flat" cmpd="sng">
              <a:noFill/>
              <a:prstDash val="solid"/>
              <a:round/>
              <a:headEnd/>
              <a:tailEnd/>
            </a:ln>
            <a:effectLst/>
          </p:spPr>
          <p:txBody>
            <a:bodyPr wrap="none" anchor="ctr"/>
            <a:lstStyle/>
            <a:p>
              <a:endParaRPr lang="zh-CN" altLang="en-US" dirty="0">
                <a:solidFill>
                  <a:schemeClr val="tx2">
                    <a:lumMod val="75000"/>
                  </a:schemeClr>
                </a:solidFill>
              </a:endParaRPr>
            </a:p>
          </p:txBody>
        </p:sp>
        <p:sp>
          <p:nvSpPr>
            <p:cNvPr id="37" name="Freeform 21"/>
            <p:cNvSpPr>
              <a:spLocks/>
            </p:cNvSpPr>
            <p:nvPr/>
          </p:nvSpPr>
          <p:spPr bwMode="gray">
            <a:xfrm>
              <a:off x="1139822" y="2928934"/>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sp>
        <p:nvSpPr>
          <p:cNvPr id="40" name="矩形 39"/>
          <p:cNvSpPr/>
          <p:nvPr/>
        </p:nvSpPr>
        <p:spPr>
          <a:xfrm rot="21396019">
            <a:off x="2102813" y="782979"/>
            <a:ext cx="1072833" cy="317009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0" b="1" cap="none" spc="50" dirty="0" smtClean="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rPr>
              <a:t>3</a:t>
            </a:r>
            <a:endParaRPr lang="zh-CN" altLang="en-US" sz="20000" b="1" cap="none" spc="50" dirty="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3728" y="620688"/>
            <a:ext cx="6019800" cy="487363"/>
          </a:xfrm>
        </p:spPr>
        <p:txBody>
          <a:bodyPr/>
          <a:lstStyle/>
          <a:p>
            <a:r>
              <a:rPr lang="zh-CN" altLang="en-US" sz="2800" dirty="0">
                <a:latin typeface="黑体" pitchFamily="49" charset="-122"/>
              </a:rPr>
              <a:t>任务</a:t>
            </a:r>
            <a:r>
              <a:rPr lang="en-US" altLang="zh-CN" sz="2800" dirty="0">
                <a:latin typeface="黑体" pitchFamily="49" charset="-122"/>
              </a:rPr>
              <a:t>6  </a:t>
            </a:r>
            <a:r>
              <a:rPr lang="zh-CN" altLang="en-US" sz="2800" dirty="0">
                <a:latin typeface="黑体" pitchFamily="49" charset="-122"/>
              </a:rPr>
              <a:t>使用</a:t>
            </a:r>
            <a:r>
              <a:rPr lang="en-US" altLang="zh-CN" sz="2800" dirty="0">
                <a:latin typeface="黑体" pitchFamily="49" charset="-122"/>
              </a:rPr>
              <a:t>Management Studio</a:t>
            </a:r>
            <a:r>
              <a:rPr lang="zh-CN" altLang="en-US" sz="2800" dirty="0">
                <a:latin typeface="黑体" pitchFamily="49" charset="-122"/>
              </a:rPr>
              <a:t>将学生数据库删除</a:t>
            </a:r>
            <a:endParaRPr lang="zh-CN" altLang="en-US" sz="2800" dirty="0"/>
          </a:p>
        </p:txBody>
      </p:sp>
      <p:sp>
        <p:nvSpPr>
          <p:cNvPr id="9" name="Line 18"/>
          <p:cNvSpPr>
            <a:spLocks noChangeShapeType="1"/>
          </p:cNvSpPr>
          <p:nvPr/>
        </p:nvSpPr>
        <p:spPr bwMode="auto">
          <a:xfrm>
            <a:off x="5724128" y="1707062"/>
            <a:ext cx="0" cy="4378238"/>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428596" y="1643050"/>
            <a:ext cx="5079508" cy="923330"/>
          </a:xfrm>
          <a:prstGeom prst="rect">
            <a:avLst/>
          </a:prstGeom>
          <a:noFill/>
          <a:ln w="19050">
            <a:solidFill>
              <a:schemeClr val="accent2"/>
            </a:solidFill>
            <a:miter lim="800000"/>
            <a:headEnd/>
            <a:tailEnd/>
          </a:ln>
          <a:effectLst>
            <a:glow rad="101600">
              <a:schemeClr val="accent6">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学生</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结点上右击，从快捷菜单中</a:t>
            </a:r>
            <a:r>
              <a:rPr lang="zh-CN" altLang="en-US" dirty="0" smtClean="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删除</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删除对象</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a:t>
            </a:r>
          </a:p>
        </p:txBody>
      </p:sp>
      <p:sp>
        <p:nvSpPr>
          <p:cNvPr id="11" name="Text Box 21"/>
          <p:cNvSpPr txBox="1">
            <a:spLocks noChangeArrowheads="1"/>
          </p:cNvSpPr>
          <p:nvPr/>
        </p:nvSpPr>
        <p:spPr bwMode="auto">
          <a:xfrm>
            <a:off x="428596" y="2857496"/>
            <a:ext cx="5079508" cy="369332"/>
          </a:xfrm>
          <a:prstGeom prst="rect">
            <a:avLst/>
          </a:prstGeom>
          <a:noFill/>
          <a:ln w="19050">
            <a:solidFill>
              <a:srgbClr val="FFC000"/>
            </a:solidFill>
            <a:miter lim="800000"/>
            <a:headEnd/>
            <a:tailEnd/>
          </a:ln>
          <a:effectLst>
            <a:glow rad="101600">
              <a:srgbClr val="FFC00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按钮即可。</a:t>
            </a:r>
          </a:p>
        </p:txBody>
      </p:sp>
      <p:sp>
        <p:nvSpPr>
          <p:cNvPr id="13" name="Text Box 21"/>
          <p:cNvSpPr txBox="1">
            <a:spLocks noChangeArrowheads="1"/>
          </p:cNvSpPr>
          <p:nvPr/>
        </p:nvSpPr>
        <p:spPr bwMode="auto">
          <a:xfrm>
            <a:off x="428179" y="3573016"/>
            <a:ext cx="5079925" cy="646331"/>
          </a:xfrm>
          <a:prstGeom prst="rect">
            <a:avLst/>
          </a:prstGeom>
          <a:noFill/>
          <a:ln w="19050">
            <a:solidFill>
              <a:schemeClr val="tx2">
                <a:lumMod val="60000"/>
                <a:lumOff val="40000"/>
              </a:schemeClr>
            </a:solidFill>
            <a:miter lim="800000"/>
            <a:headEnd/>
            <a:tailEnd/>
          </a:ln>
          <a:effectLst>
            <a:glow rad="101600">
              <a:schemeClr val="accent1">
                <a:satMod val="175000"/>
                <a:alpha val="40000"/>
              </a:schemeClr>
            </a:glow>
          </a:effectLst>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刷新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节点，可以看到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学生</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从</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中删除了。</a:t>
            </a:r>
          </a:p>
        </p:txBody>
      </p:sp>
      <p:sp>
        <p:nvSpPr>
          <p:cNvPr id="14" name="Text Box 21"/>
          <p:cNvSpPr txBox="1">
            <a:spLocks noChangeArrowheads="1"/>
          </p:cNvSpPr>
          <p:nvPr/>
        </p:nvSpPr>
        <p:spPr bwMode="auto">
          <a:xfrm>
            <a:off x="5940152" y="1844824"/>
            <a:ext cx="2880320" cy="3416320"/>
          </a:xfrm>
          <a:prstGeom prst="rect">
            <a:avLst/>
          </a:prstGeom>
          <a:noFill/>
          <a:ln w="19050">
            <a:solidFill>
              <a:srgbClr val="7030A0"/>
            </a:solidFill>
            <a:miter lim="800000"/>
            <a:headEnd/>
            <a:tailEnd/>
          </a:ln>
          <a:effectLst>
            <a:glow rad="101600">
              <a:srgbClr val="7030A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在</a:t>
            </a:r>
            <a:r>
              <a:rPr lang="zh-CN" altLang="en-US" dirty="0">
                <a:solidFill>
                  <a:schemeClr val="tx2">
                    <a:lumMod val="50000"/>
                  </a:schemeClr>
                </a:solidFill>
                <a:latin typeface="黑体" pitchFamily="49" charset="-122"/>
                <a:ea typeface="黑体" pitchFamily="49" charset="-122"/>
              </a:rPr>
              <a:t>资源管理器中，打开</a:t>
            </a:r>
            <a:r>
              <a:rPr lang="en-US" altLang="zh-CN" dirty="0">
                <a:solidFill>
                  <a:schemeClr val="tx2">
                    <a:lumMod val="50000"/>
                  </a:schemeClr>
                </a:solidFill>
                <a:latin typeface="黑体" pitchFamily="49" charset="-122"/>
                <a:ea typeface="黑体" pitchFamily="49" charset="-122"/>
              </a:rPr>
              <a:t>D:\STUDENT</a:t>
            </a:r>
            <a:r>
              <a:rPr lang="zh-CN" altLang="en-US" dirty="0">
                <a:solidFill>
                  <a:schemeClr val="tx2">
                    <a:lumMod val="50000"/>
                  </a:schemeClr>
                </a:solidFill>
                <a:latin typeface="黑体" pitchFamily="49" charset="-122"/>
                <a:ea typeface="黑体" pitchFamily="49" charset="-122"/>
              </a:rPr>
              <a:t>文件夹</a:t>
            </a:r>
            <a:r>
              <a:rPr lang="zh-CN" altLang="en-US" dirty="0" smtClean="0">
                <a:solidFill>
                  <a:schemeClr val="tx2">
                    <a:lumMod val="50000"/>
                  </a:schemeClr>
                </a:solidFill>
                <a:latin typeface="黑体" pitchFamily="49" charset="-122"/>
                <a:ea typeface="黑体" pitchFamily="49" charset="-122"/>
              </a:rPr>
              <a:t>，可以</a:t>
            </a:r>
            <a:r>
              <a:rPr lang="zh-CN" altLang="en-US" dirty="0">
                <a:solidFill>
                  <a:schemeClr val="tx2">
                    <a:lumMod val="50000"/>
                  </a:schemeClr>
                </a:solidFill>
                <a:latin typeface="黑体" pitchFamily="49" charset="-122"/>
                <a:ea typeface="黑体" pitchFamily="49" charset="-122"/>
              </a:rPr>
              <a:t>看到学生数据库对应的物理文件被删除了</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0" hangingPunct="0"/>
            <a:endParaRPr lang="en-US" altLang="zh-CN" dirty="0" smtClean="0">
              <a:solidFill>
                <a:schemeClr val="tx2">
                  <a:lumMod val="50000"/>
                </a:schemeClr>
              </a:solidFill>
              <a:latin typeface="黑体" pitchFamily="49" charset="-122"/>
              <a:ea typeface="黑体" pitchFamily="49" charset="-122"/>
            </a:endParaRPr>
          </a:p>
          <a:p>
            <a:pPr eaLnBrk="0" hangingPunct="0"/>
            <a:r>
              <a:rPr lang="zh-CN" altLang="en-US" dirty="0" smtClean="0">
                <a:solidFill>
                  <a:schemeClr val="tx2">
                    <a:lumMod val="50000"/>
                  </a:schemeClr>
                </a:solidFill>
                <a:latin typeface="黑体" pitchFamily="49" charset="-122"/>
                <a:ea typeface="黑体" pitchFamily="49" charset="-122"/>
              </a:rPr>
              <a:t>注意</a:t>
            </a:r>
            <a:r>
              <a:rPr lang="zh-CN" altLang="en-US" dirty="0">
                <a:solidFill>
                  <a:schemeClr val="tx2">
                    <a:lumMod val="50000"/>
                  </a:schemeClr>
                </a:solidFill>
                <a:latin typeface="黑体" pitchFamily="49" charset="-122"/>
                <a:ea typeface="黑体" pitchFamily="49" charset="-122"/>
              </a:rPr>
              <a:t>：</a:t>
            </a:r>
          </a:p>
          <a:p>
            <a:pPr eaLnBrk="0" hangingPunct="0"/>
            <a:r>
              <a:rPr lang="zh-CN" altLang="en-US" dirty="0">
                <a:solidFill>
                  <a:schemeClr val="tx2">
                    <a:lumMod val="50000"/>
                  </a:schemeClr>
                </a:solidFill>
                <a:latin typeface="黑体" pitchFamily="49" charset="-122"/>
                <a:ea typeface="黑体" pitchFamily="49" charset="-122"/>
              </a:rPr>
              <a:t>    数据库被删除后，文件及其数据都从服务器上的</a:t>
            </a:r>
            <a:r>
              <a:rPr lang="zh-CN" altLang="en-US" dirty="0" smtClean="0">
                <a:solidFill>
                  <a:schemeClr val="tx2">
                    <a:lumMod val="50000"/>
                  </a:schemeClr>
                </a:solidFill>
                <a:latin typeface="黑体" pitchFamily="49" charset="-122"/>
                <a:ea typeface="黑体" pitchFamily="49" charset="-122"/>
              </a:rPr>
              <a:t>磁盘</a:t>
            </a:r>
            <a:r>
              <a:rPr lang="zh-CN" altLang="en-US" dirty="0">
                <a:solidFill>
                  <a:schemeClr val="tx2">
                    <a:lumMod val="50000"/>
                  </a:schemeClr>
                </a:solidFill>
                <a:latin typeface="黑体" pitchFamily="49" charset="-122"/>
                <a:ea typeface="黑体" pitchFamily="49" charset="-122"/>
              </a:rPr>
              <a:t>中被删除。一旦删除数据库，它即被永久删除，</a:t>
            </a:r>
            <a:r>
              <a:rPr lang="zh-CN" altLang="en-US" dirty="0" smtClean="0">
                <a:solidFill>
                  <a:schemeClr val="tx2">
                    <a:lumMod val="50000"/>
                  </a:schemeClr>
                </a:solidFill>
                <a:latin typeface="黑体" pitchFamily="49" charset="-122"/>
                <a:ea typeface="黑体" pitchFamily="49" charset="-122"/>
              </a:rPr>
              <a:t>所以删除</a:t>
            </a:r>
            <a:r>
              <a:rPr lang="zh-CN" altLang="en-US" dirty="0">
                <a:solidFill>
                  <a:schemeClr val="tx2">
                    <a:lumMod val="50000"/>
                  </a:schemeClr>
                </a:solidFill>
                <a:latin typeface="黑体" pitchFamily="49" charset="-122"/>
                <a:ea typeface="黑体" pitchFamily="49" charset="-122"/>
              </a:rPr>
              <a:t>数据库时要谨慎</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15" name="Picture 4"/>
          <p:cNvPicPr>
            <a:picLocks noGrp="1" noChangeAspect="1" noChangeArrowheads="1"/>
          </p:cNvPicPr>
          <p:nvPr>
            <p:ph idx="4294967295"/>
          </p:nvPr>
        </p:nvPicPr>
        <p:blipFill>
          <a:blip r:embed="rId2" cstate="print">
            <a:extLst>
              <a:ext uri="{28A0092B-C50C-407E-A947-70E740481C1C}">
                <a14:useLocalDpi xmlns:a14="http://schemas.microsoft.com/office/drawing/2010/main" xmlns="" val="0"/>
              </a:ext>
            </a:extLst>
          </a:blip>
          <a:srcRect r="12589" b="51691"/>
          <a:stretch>
            <a:fillRect/>
          </a:stretch>
        </p:blipFill>
        <p:spPr>
          <a:xfrm>
            <a:off x="1331640" y="4365104"/>
            <a:ext cx="3618702" cy="2016224"/>
          </a:xfr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43042" y="609600"/>
            <a:ext cx="7000924" cy="487363"/>
          </a:xfrm>
        </p:spPr>
        <p:txBody>
          <a:bodyPr/>
          <a:lstStyle/>
          <a:p>
            <a:r>
              <a:rPr lang="zh-CN" altLang="en-US" sz="2400" dirty="0"/>
              <a:t>学习子情境 </a:t>
            </a:r>
            <a:r>
              <a:rPr lang="en-US" altLang="zh-CN" sz="2400" dirty="0"/>
              <a:t>3.2  </a:t>
            </a:r>
            <a:r>
              <a:rPr lang="en-US" altLang="zh-CN" sz="2400" dirty="0" smtClean="0"/>
              <a:t>        </a:t>
            </a:r>
            <a:r>
              <a:rPr lang="zh-CN" altLang="en-US" sz="2400" dirty="0" smtClean="0"/>
              <a:t>使用</a:t>
            </a:r>
            <a:r>
              <a:rPr lang="en-US" altLang="zh-CN" sz="2400" dirty="0"/>
              <a:t>T-SQL</a:t>
            </a:r>
            <a:r>
              <a:rPr lang="zh-CN" altLang="en-US" sz="2400" dirty="0"/>
              <a:t>命令</a:t>
            </a:r>
            <a:br>
              <a:rPr lang="zh-CN" altLang="en-US" sz="2400" dirty="0"/>
            </a:br>
            <a:r>
              <a:rPr lang="zh-CN" altLang="en-US" sz="2400" dirty="0"/>
              <a:t>创建和操作</a:t>
            </a:r>
            <a:r>
              <a:rPr lang="en-US" altLang="zh-CN" sz="2400" dirty="0"/>
              <a:t>Student</a:t>
            </a:r>
            <a:r>
              <a:rPr lang="zh-CN" altLang="en-US" sz="2400" dirty="0"/>
              <a:t>数据库</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31</a:t>
            </a:fld>
            <a:endParaRPr lang="en-US" altLang="zh-CN"/>
          </a:p>
        </p:txBody>
      </p:sp>
      <p:grpSp>
        <p:nvGrpSpPr>
          <p:cNvPr id="3" name="Group 8"/>
          <p:cNvGrpSpPr>
            <a:grpSpLocks/>
          </p:cNvGrpSpPr>
          <p:nvPr/>
        </p:nvGrpSpPr>
        <p:grpSpPr bwMode="auto">
          <a:xfrm>
            <a:off x="2500298" y="1859623"/>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000100" y="2852936"/>
            <a:ext cx="7500990" cy="2428892"/>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214414" y="2852936"/>
            <a:ext cx="7143800" cy="2340897"/>
          </a:xfrm>
          <a:prstGeom prst="rect">
            <a:avLst/>
          </a:prstGeom>
          <a:noFill/>
        </p:spPr>
        <p:txBody>
          <a:bodyPr wrap="square" rtlCol="0">
            <a:spAutoFit/>
          </a:bodyPr>
          <a:lstStyle/>
          <a:p>
            <a:pPr>
              <a:lnSpc>
                <a:spcPct val="150000"/>
              </a:lnSpc>
            </a:pPr>
            <a:r>
              <a:rPr lang="zh-CN" altLang="en-US" sz="2000" dirty="0">
                <a:solidFill>
                  <a:schemeClr val="bg1"/>
                </a:solidFill>
              </a:rPr>
              <a:t>小尼发现使用</a:t>
            </a:r>
            <a:r>
              <a:rPr lang="en-US" altLang="zh-CN" sz="2000" dirty="0">
                <a:solidFill>
                  <a:schemeClr val="bg1"/>
                </a:solidFill>
              </a:rPr>
              <a:t>SQL Server</a:t>
            </a:r>
            <a:r>
              <a:rPr lang="zh-CN" altLang="en-US" sz="2000" dirty="0">
                <a:solidFill>
                  <a:schemeClr val="bg1"/>
                </a:solidFill>
              </a:rPr>
              <a:t>的图形界面管理</a:t>
            </a:r>
            <a:r>
              <a:rPr lang="zh-CN" altLang="en-US" sz="2000" dirty="0" smtClean="0">
                <a:solidFill>
                  <a:schemeClr val="bg1"/>
                </a:solidFill>
              </a:rPr>
              <a:t>数据库不够</a:t>
            </a:r>
            <a:r>
              <a:rPr lang="zh-CN" altLang="en-US" sz="2000" dirty="0">
                <a:solidFill>
                  <a:schemeClr val="bg1"/>
                </a:solidFill>
              </a:rPr>
              <a:t>灵活、不能完全控制数据库，比如小尼要在</a:t>
            </a:r>
            <a:r>
              <a:rPr lang="zh-CN" altLang="en-US" sz="2000" dirty="0" smtClean="0">
                <a:solidFill>
                  <a:schemeClr val="bg1"/>
                </a:solidFill>
              </a:rPr>
              <a:t>其他</a:t>
            </a:r>
            <a:r>
              <a:rPr lang="zh-CN" altLang="en-US" sz="2000" dirty="0">
                <a:solidFill>
                  <a:schemeClr val="bg1"/>
                </a:solidFill>
              </a:rPr>
              <a:t>计算机上创建相同的数据库，又必须要做完全</a:t>
            </a:r>
            <a:r>
              <a:rPr lang="zh-CN" altLang="en-US" sz="2000" dirty="0" smtClean="0">
                <a:solidFill>
                  <a:schemeClr val="bg1"/>
                </a:solidFill>
              </a:rPr>
              <a:t>重复的</a:t>
            </a:r>
            <a:r>
              <a:rPr lang="zh-CN" altLang="en-US" sz="2000" dirty="0">
                <a:solidFill>
                  <a:schemeClr val="bg1"/>
                </a:solidFill>
              </a:rPr>
              <a:t>一系列工作。所以小尼选择使用</a:t>
            </a:r>
            <a:r>
              <a:rPr lang="en-US" altLang="zh-CN" sz="2000" dirty="0">
                <a:solidFill>
                  <a:schemeClr val="bg1"/>
                </a:solidFill>
              </a:rPr>
              <a:t>T-SQL</a:t>
            </a:r>
            <a:r>
              <a:rPr lang="zh-CN" altLang="en-US" sz="2000" dirty="0">
                <a:solidFill>
                  <a:schemeClr val="bg1"/>
                </a:solidFill>
              </a:rPr>
              <a:t>语句，</a:t>
            </a:r>
            <a:r>
              <a:rPr lang="zh-CN" altLang="en-US" sz="2000" dirty="0" smtClean="0">
                <a:solidFill>
                  <a:schemeClr val="bg1"/>
                </a:solidFill>
              </a:rPr>
              <a:t>来创建</a:t>
            </a:r>
            <a:r>
              <a:rPr lang="zh-CN" altLang="en-US" sz="2000" dirty="0">
                <a:solidFill>
                  <a:schemeClr val="bg1"/>
                </a:solidFill>
              </a:rPr>
              <a:t>和管理</a:t>
            </a:r>
            <a:r>
              <a:rPr lang="en-US" altLang="zh-CN" sz="2000" dirty="0">
                <a:solidFill>
                  <a:schemeClr val="bg1"/>
                </a:solidFill>
              </a:rPr>
              <a:t>Student</a:t>
            </a:r>
            <a:r>
              <a:rPr lang="zh-CN" altLang="en-US" sz="2000" dirty="0">
                <a:solidFill>
                  <a:schemeClr val="bg1"/>
                </a:solidFill>
              </a:rPr>
              <a:t>数据库，这样可以把操作</a:t>
            </a:r>
            <a:r>
              <a:rPr lang="zh-CN" altLang="en-US" sz="2000" dirty="0" smtClean="0">
                <a:solidFill>
                  <a:schemeClr val="bg1"/>
                </a:solidFill>
              </a:rPr>
              <a:t>数据库的</a:t>
            </a:r>
            <a:r>
              <a:rPr lang="zh-CN" altLang="en-US" sz="2000" dirty="0">
                <a:solidFill>
                  <a:schemeClr val="bg1"/>
                </a:solidFill>
              </a:rPr>
              <a:t>若干命令保存下来，以后可以根据需要反复使用。</a:t>
            </a:r>
          </a:p>
        </p:txBody>
      </p:sp>
      <p:sp>
        <p:nvSpPr>
          <p:cNvPr id="12" name="TextBox 11"/>
          <p:cNvSpPr txBox="1"/>
          <p:nvPr/>
        </p:nvSpPr>
        <p:spPr>
          <a:xfrm>
            <a:off x="2571736" y="1931067"/>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32</a:t>
            </a:fld>
            <a:endParaRPr lang="en-US" altLang="zh-CN"/>
          </a:p>
        </p:txBody>
      </p:sp>
      <p:sp>
        <p:nvSpPr>
          <p:cNvPr id="6" name="Oval 2"/>
          <p:cNvSpPr>
            <a:spLocks noChangeArrowheads="1"/>
          </p:cNvSpPr>
          <p:nvPr/>
        </p:nvSpPr>
        <p:spPr bwMode="gray">
          <a:xfrm>
            <a:off x="2800352" y="2362223"/>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943352" y="2876573"/>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3181352" y="3657623"/>
            <a:ext cx="1524000" cy="76200"/>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4019552" y="2514623"/>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0" name="Line 6"/>
          <p:cNvSpPr>
            <a:spLocks noChangeShapeType="1"/>
          </p:cNvSpPr>
          <p:nvPr/>
        </p:nvSpPr>
        <p:spPr bwMode="gray">
          <a:xfrm>
            <a:off x="5101109" y="4048541"/>
            <a:ext cx="869055" cy="1056882"/>
          </a:xfrm>
          <a:prstGeom prst="line">
            <a:avLst/>
          </a:prstGeom>
          <a:noFill/>
          <a:ln w="12700">
            <a:solidFill>
              <a:schemeClr val="tx1"/>
            </a:solidFill>
            <a:round/>
            <a:headEnd/>
            <a:tailEnd/>
          </a:ln>
          <a:effectLst/>
        </p:spPr>
        <p:txBody>
          <a:bodyPr wrap="none" anchor="ctr"/>
          <a:lstStyle/>
          <a:p>
            <a:endParaRPr lang="zh-CN" altLang="en-US"/>
          </a:p>
        </p:txBody>
      </p:sp>
      <p:sp>
        <p:nvSpPr>
          <p:cNvPr id="12" name="Line 8"/>
          <p:cNvSpPr>
            <a:spLocks noChangeShapeType="1"/>
          </p:cNvSpPr>
          <p:nvPr/>
        </p:nvSpPr>
        <p:spPr bwMode="gray">
          <a:xfrm flipV="1">
            <a:off x="5314952" y="2667023"/>
            <a:ext cx="533400" cy="8382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4581527" y="3267098"/>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15" name="Group 11"/>
          <p:cNvGrpSpPr>
            <a:grpSpLocks/>
          </p:cNvGrpSpPr>
          <p:nvPr/>
        </p:nvGrpSpPr>
        <p:grpSpPr bwMode="auto">
          <a:xfrm>
            <a:off x="3200402" y="1638323"/>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7"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17"/>
              <p:cNvGrpSpPr>
                <a:grpSpLocks/>
              </p:cNvGrpSpPr>
              <p:nvPr/>
            </p:nvGrpSpPr>
            <p:grpSpPr bwMode="auto">
              <a:xfrm rot="-3733502" flipH="1" flipV="1">
                <a:off x="4250" y="2244"/>
                <a:ext cx="821" cy="191"/>
                <a:chOff x="2528" y="1060"/>
                <a:chExt cx="894" cy="236"/>
              </a:xfrm>
            </p:grpSpPr>
            <p:grpSp>
              <p:nvGrpSpPr>
                <p:cNvPr id="34"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8" name="Group 28"/>
            <p:cNvGrpSpPr>
              <a:grpSpLocks/>
            </p:cNvGrpSpPr>
            <p:nvPr/>
          </p:nvGrpSpPr>
          <p:grpSpPr bwMode="auto">
            <a:xfrm rot="-3733502" flipH="1" flipV="1">
              <a:off x="2362" y="1508"/>
              <a:ext cx="528" cy="122"/>
              <a:chOff x="2528" y="1060"/>
              <a:chExt cx="894" cy="236"/>
            </a:xfrm>
          </p:grpSpPr>
          <p:grpSp>
            <p:nvGrpSpPr>
              <p:cNvPr id="20"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1"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44" name="Group 40"/>
          <p:cNvGrpSpPr>
            <a:grpSpLocks/>
          </p:cNvGrpSpPr>
          <p:nvPr/>
        </p:nvGrpSpPr>
        <p:grpSpPr bwMode="auto">
          <a:xfrm>
            <a:off x="2116140" y="2921023"/>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46"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62" name="Group 46"/>
              <p:cNvGrpSpPr>
                <a:grpSpLocks/>
              </p:cNvGrpSpPr>
              <p:nvPr/>
            </p:nvGrpSpPr>
            <p:grpSpPr bwMode="auto">
              <a:xfrm rot="-3733502" flipH="1" flipV="1">
                <a:off x="4250" y="2244"/>
                <a:ext cx="821" cy="191"/>
                <a:chOff x="2528" y="1060"/>
                <a:chExt cx="894" cy="236"/>
              </a:xfrm>
            </p:grpSpPr>
            <p:grpSp>
              <p:nvGrpSpPr>
                <p:cNvPr id="63"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4"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7" name="Group 57"/>
            <p:cNvGrpSpPr>
              <a:grpSpLocks/>
            </p:cNvGrpSpPr>
            <p:nvPr/>
          </p:nvGrpSpPr>
          <p:grpSpPr bwMode="auto">
            <a:xfrm rot="-3733502" flipH="1" flipV="1">
              <a:off x="2362" y="1508"/>
              <a:ext cx="528" cy="122"/>
              <a:chOff x="2528" y="1060"/>
              <a:chExt cx="894" cy="236"/>
            </a:xfrm>
          </p:grpSpPr>
          <p:grpSp>
            <p:nvGrpSpPr>
              <p:cNvPr id="49"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50"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73" name="Group 69"/>
          <p:cNvGrpSpPr>
            <a:grpSpLocks/>
          </p:cNvGrpSpPr>
          <p:nvPr/>
        </p:nvGrpSpPr>
        <p:grpSpPr bwMode="auto">
          <a:xfrm>
            <a:off x="5718282" y="4858763"/>
            <a:ext cx="1146175" cy="1374775"/>
            <a:chOff x="2064" y="1008"/>
            <a:chExt cx="722" cy="866"/>
          </a:xfrm>
        </p:grpSpPr>
        <p:sp>
          <p:nvSpPr>
            <p:cNvPr id="74" name="Oval 70"/>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75" name="Group 71"/>
            <p:cNvGrpSpPr>
              <a:grpSpLocks/>
            </p:cNvGrpSpPr>
            <p:nvPr/>
          </p:nvGrpSpPr>
          <p:grpSpPr bwMode="auto">
            <a:xfrm>
              <a:off x="2086" y="1030"/>
              <a:ext cx="680" cy="844"/>
              <a:chOff x="3975" y="1593"/>
              <a:chExt cx="931" cy="1157"/>
            </a:xfrm>
          </p:grpSpPr>
          <p:pic>
            <p:nvPicPr>
              <p:cNvPr id="88" name="Picture 72"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89" name="Oval 73"/>
              <p:cNvSpPr>
                <a:spLocks noChangeArrowheads="1"/>
              </p:cNvSpPr>
              <p:nvPr/>
            </p:nvSpPr>
            <p:spPr bwMode="gray">
              <a:xfrm>
                <a:off x="3975" y="1593"/>
                <a:ext cx="931" cy="937"/>
              </a:xfrm>
              <a:prstGeom prst="ellipse">
                <a:avLst/>
              </a:prstGeom>
              <a:solidFill>
                <a:schemeClr val="accent1">
                  <a:alpha val="50000"/>
                </a:schemeClr>
              </a:solidFill>
              <a:ln w="9525" algn="ctr">
                <a:noFill/>
                <a:round/>
                <a:headEnd/>
                <a:tailEnd/>
              </a:ln>
              <a:effectLst/>
            </p:spPr>
            <p:txBody>
              <a:bodyPr wrap="none" anchor="ctr"/>
              <a:lstStyle/>
              <a:p>
                <a:endParaRPr lang="zh-CN" altLang="en-US"/>
              </a:p>
            </p:txBody>
          </p:sp>
          <p:pic>
            <p:nvPicPr>
              <p:cNvPr id="90" name="Picture 74"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91" name="Group 75"/>
              <p:cNvGrpSpPr>
                <a:grpSpLocks/>
              </p:cNvGrpSpPr>
              <p:nvPr/>
            </p:nvGrpSpPr>
            <p:grpSpPr bwMode="auto">
              <a:xfrm rot="-3733502" flipH="1" flipV="1">
                <a:off x="4250" y="2244"/>
                <a:ext cx="821" cy="191"/>
                <a:chOff x="2528" y="1060"/>
                <a:chExt cx="894" cy="236"/>
              </a:xfrm>
            </p:grpSpPr>
            <p:grpSp>
              <p:nvGrpSpPr>
                <p:cNvPr id="92" name="Group 76"/>
                <p:cNvGrpSpPr>
                  <a:grpSpLocks/>
                </p:cNvGrpSpPr>
                <p:nvPr/>
              </p:nvGrpSpPr>
              <p:grpSpPr bwMode="auto">
                <a:xfrm>
                  <a:off x="2528" y="1060"/>
                  <a:ext cx="742" cy="186"/>
                  <a:chOff x="1565" y="2568"/>
                  <a:chExt cx="1118" cy="279"/>
                </a:xfrm>
              </p:grpSpPr>
              <p:sp>
                <p:nvSpPr>
                  <p:cNvPr id="98" name="AutoShape 7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9" name="AutoShape 7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0" name="AutoShape 7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1" name="AutoShape 8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93" name="Group 81"/>
                <p:cNvGrpSpPr>
                  <a:grpSpLocks/>
                </p:cNvGrpSpPr>
                <p:nvPr/>
              </p:nvGrpSpPr>
              <p:grpSpPr bwMode="auto">
                <a:xfrm rot="1353540">
                  <a:off x="2680" y="1110"/>
                  <a:ext cx="742" cy="186"/>
                  <a:chOff x="1565" y="2568"/>
                  <a:chExt cx="1118" cy="279"/>
                </a:xfrm>
              </p:grpSpPr>
              <p:sp>
                <p:nvSpPr>
                  <p:cNvPr id="94" name="AutoShape 8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5" name="AutoShape 8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6" name="AutoShape 8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7" name="AutoShape 8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76" name="Group 86"/>
            <p:cNvGrpSpPr>
              <a:grpSpLocks/>
            </p:cNvGrpSpPr>
            <p:nvPr/>
          </p:nvGrpSpPr>
          <p:grpSpPr bwMode="auto">
            <a:xfrm rot="-3733502" flipH="1" flipV="1">
              <a:off x="2362" y="1508"/>
              <a:ext cx="528" cy="122"/>
              <a:chOff x="2528" y="1060"/>
              <a:chExt cx="894" cy="236"/>
            </a:xfrm>
          </p:grpSpPr>
          <p:grpSp>
            <p:nvGrpSpPr>
              <p:cNvPr id="78" name="Group 87"/>
              <p:cNvGrpSpPr>
                <a:grpSpLocks/>
              </p:cNvGrpSpPr>
              <p:nvPr/>
            </p:nvGrpSpPr>
            <p:grpSpPr bwMode="auto">
              <a:xfrm>
                <a:off x="2528" y="1060"/>
                <a:ext cx="742" cy="186"/>
                <a:chOff x="1565" y="2568"/>
                <a:chExt cx="1118" cy="279"/>
              </a:xfrm>
            </p:grpSpPr>
            <p:sp>
              <p:nvSpPr>
                <p:cNvPr id="84" name="AutoShape 8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5" name="AutoShape 8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6" name="AutoShape 9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7" name="AutoShape 9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79" name="Group 92"/>
              <p:cNvGrpSpPr>
                <a:grpSpLocks/>
              </p:cNvGrpSpPr>
              <p:nvPr/>
            </p:nvGrpSpPr>
            <p:grpSpPr bwMode="auto">
              <a:xfrm rot="1353540">
                <a:off x="2680" y="1110"/>
                <a:ext cx="742" cy="186"/>
                <a:chOff x="1565" y="2568"/>
                <a:chExt cx="1118" cy="279"/>
              </a:xfrm>
            </p:grpSpPr>
            <p:sp>
              <p:nvSpPr>
                <p:cNvPr id="80" name="AutoShape 9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1" name="AutoShape 9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2" name="AutoShape 9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3" name="AutoShape 9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77" name="Rectangle 97"/>
            <p:cNvSpPr>
              <a:spLocks noChangeArrowheads="1"/>
            </p:cNvSpPr>
            <p:nvPr/>
          </p:nvSpPr>
          <p:spPr bwMode="gray">
            <a:xfrm>
              <a:off x="2325" y="1301"/>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3</a:t>
              </a:r>
              <a:endParaRPr lang="en-US" altLang="zh-CN" sz="1600" b="1" dirty="0">
                <a:solidFill>
                  <a:srgbClr val="000000"/>
                </a:solidFill>
                <a:ea typeface="宋体" pitchFamily="2" charset="-122"/>
              </a:endParaRPr>
            </a:p>
          </p:txBody>
        </p:sp>
      </p:grpSp>
      <p:grpSp>
        <p:nvGrpSpPr>
          <p:cNvPr id="131" name="Group 127"/>
          <p:cNvGrpSpPr>
            <a:grpSpLocks/>
          </p:cNvGrpSpPr>
          <p:nvPr/>
        </p:nvGrpSpPr>
        <p:grpSpPr bwMode="auto">
          <a:xfrm>
            <a:off x="5467352" y="1647848"/>
            <a:ext cx="1146175" cy="1374775"/>
            <a:chOff x="2064" y="1008"/>
            <a:chExt cx="722" cy="866"/>
          </a:xfrm>
        </p:grpSpPr>
        <p:sp>
          <p:nvSpPr>
            <p:cNvPr id="132" name="Oval 128"/>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33" name="Group 129"/>
            <p:cNvGrpSpPr>
              <a:grpSpLocks/>
            </p:cNvGrpSpPr>
            <p:nvPr/>
          </p:nvGrpSpPr>
          <p:grpSpPr bwMode="auto">
            <a:xfrm>
              <a:off x="2086" y="1030"/>
              <a:ext cx="680" cy="844"/>
              <a:chOff x="3975" y="1593"/>
              <a:chExt cx="931" cy="1157"/>
            </a:xfrm>
          </p:grpSpPr>
          <p:pic>
            <p:nvPicPr>
              <p:cNvPr id="146" name="Picture 130"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147" name="Oval 131"/>
              <p:cNvSpPr>
                <a:spLocks noChangeArrowheads="1"/>
              </p:cNvSpPr>
              <p:nvPr/>
            </p:nvSpPr>
            <p:spPr bwMode="gray">
              <a:xfrm>
                <a:off x="3975" y="1593"/>
                <a:ext cx="931" cy="937"/>
              </a:xfrm>
              <a:prstGeom prst="ellipse">
                <a:avLst/>
              </a:prstGeom>
              <a:solidFill>
                <a:schemeClr val="folHlink">
                  <a:alpha val="50000"/>
                </a:schemeClr>
              </a:solidFill>
              <a:ln w="9525" algn="ctr">
                <a:noFill/>
                <a:round/>
                <a:headEnd/>
                <a:tailEnd/>
              </a:ln>
              <a:effectLst/>
            </p:spPr>
            <p:txBody>
              <a:bodyPr wrap="none" anchor="ctr"/>
              <a:lstStyle/>
              <a:p>
                <a:endParaRPr lang="zh-CN" altLang="en-US"/>
              </a:p>
            </p:txBody>
          </p:sp>
          <p:pic>
            <p:nvPicPr>
              <p:cNvPr id="148" name="Picture 132"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49" name="Group 133"/>
              <p:cNvGrpSpPr>
                <a:grpSpLocks/>
              </p:cNvGrpSpPr>
              <p:nvPr/>
            </p:nvGrpSpPr>
            <p:grpSpPr bwMode="auto">
              <a:xfrm rot="-3733502" flipH="1" flipV="1">
                <a:off x="4250" y="2244"/>
                <a:ext cx="821" cy="191"/>
                <a:chOff x="2528" y="1060"/>
                <a:chExt cx="894" cy="236"/>
              </a:xfrm>
            </p:grpSpPr>
            <p:grpSp>
              <p:nvGrpSpPr>
                <p:cNvPr id="150" name="Group 134"/>
                <p:cNvGrpSpPr>
                  <a:grpSpLocks/>
                </p:cNvGrpSpPr>
                <p:nvPr/>
              </p:nvGrpSpPr>
              <p:grpSpPr bwMode="auto">
                <a:xfrm>
                  <a:off x="2528" y="1060"/>
                  <a:ext cx="742" cy="186"/>
                  <a:chOff x="1565" y="2568"/>
                  <a:chExt cx="1118" cy="279"/>
                </a:xfrm>
              </p:grpSpPr>
              <p:sp>
                <p:nvSpPr>
                  <p:cNvPr id="156" name="AutoShape 1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7" name="AutoShape 1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8" name="AutoShape 1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9" name="AutoShape 1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51" name="Group 139"/>
                <p:cNvGrpSpPr>
                  <a:grpSpLocks/>
                </p:cNvGrpSpPr>
                <p:nvPr/>
              </p:nvGrpSpPr>
              <p:grpSpPr bwMode="auto">
                <a:xfrm rot="1353540">
                  <a:off x="2680" y="1110"/>
                  <a:ext cx="742" cy="186"/>
                  <a:chOff x="1565" y="2568"/>
                  <a:chExt cx="1118" cy="279"/>
                </a:xfrm>
              </p:grpSpPr>
              <p:sp>
                <p:nvSpPr>
                  <p:cNvPr id="152" name="AutoShape 14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3" name="AutoShape 14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4" name="AutoShape 14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5" name="AutoShape 14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34" name="Group 144"/>
            <p:cNvGrpSpPr>
              <a:grpSpLocks/>
            </p:cNvGrpSpPr>
            <p:nvPr/>
          </p:nvGrpSpPr>
          <p:grpSpPr bwMode="auto">
            <a:xfrm rot="-3733502" flipH="1" flipV="1">
              <a:off x="2362" y="1508"/>
              <a:ext cx="528" cy="122"/>
              <a:chOff x="2528" y="1060"/>
              <a:chExt cx="894" cy="236"/>
            </a:xfrm>
          </p:grpSpPr>
          <p:grpSp>
            <p:nvGrpSpPr>
              <p:cNvPr id="136" name="Group 145"/>
              <p:cNvGrpSpPr>
                <a:grpSpLocks/>
              </p:cNvGrpSpPr>
              <p:nvPr/>
            </p:nvGrpSpPr>
            <p:grpSpPr bwMode="auto">
              <a:xfrm>
                <a:off x="2528" y="1060"/>
                <a:ext cx="742" cy="186"/>
                <a:chOff x="1565" y="2568"/>
                <a:chExt cx="1118" cy="279"/>
              </a:xfrm>
            </p:grpSpPr>
            <p:sp>
              <p:nvSpPr>
                <p:cNvPr id="142" name="AutoShape 146"/>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3" name="AutoShape 147"/>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4" name="AutoShape 148"/>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5" name="AutoShape 149"/>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37" name="Group 150"/>
              <p:cNvGrpSpPr>
                <a:grpSpLocks/>
              </p:cNvGrpSpPr>
              <p:nvPr/>
            </p:nvGrpSpPr>
            <p:grpSpPr bwMode="auto">
              <a:xfrm rot="1353540">
                <a:off x="2680" y="1110"/>
                <a:ext cx="742" cy="186"/>
                <a:chOff x="1565" y="2568"/>
                <a:chExt cx="1118" cy="279"/>
              </a:xfrm>
            </p:grpSpPr>
            <p:sp>
              <p:nvSpPr>
                <p:cNvPr id="138" name="AutoShape 151"/>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39" name="AutoShape 152"/>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0" name="AutoShape 153"/>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1" name="AutoShape 154"/>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35" name="Rectangle 155"/>
            <p:cNvSpPr>
              <a:spLocks noChangeArrowheads="1"/>
            </p:cNvSpPr>
            <p:nvPr/>
          </p:nvSpPr>
          <p:spPr bwMode="gray">
            <a:xfrm>
              <a:off x="2347"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4</a:t>
              </a:r>
              <a:endParaRPr lang="en-US" altLang="zh-CN" sz="1600" b="1" dirty="0">
                <a:solidFill>
                  <a:srgbClr val="000000"/>
                </a:solidFill>
                <a:ea typeface="宋体" pitchFamily="2" charset="-122"/>
              </a:endParaRPr>
            </a:p>
          </p:txBody>
        </p:sp>
      </p:grpSp>
      <p:grpSp>
        <p:nvGrpSpPr>
          <p:cNvPr id="160" name="Group 156"/>
          <p:cNvGrpSpPr>
            <a:grpSpLocks/>
          </p:cNvGrpSpPr>
          <p:nvPr/>
        </p:nvGrpSpPr>
        <p:grpSpPr bwMode="auto">
          <a:xfrm rot="4976862" flipH="1">
            <a:off x="4768852" y="3441723"/>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163" name="Group 159"/>
            <p:cNvGrpSpPr>
              <a:grpSpLocks/>
            </p:cNvGrpSpPr>
            <p:nvPr/>
          </p:nvGrpSpPr>
          <p:grpSpPr bwMode="auto">
            <a:xfrm rot="1297425" flipV="1">
              <a:off x="1969" y="1253"/>
              <a:ext cx="150" cy="36"/>
              <a:chOff x="2528" y="1060"/>
              <a:chExt cx="894" cy="236"/>
            </a:xfrm>
          </p:grpSpPr>
          <p:grpSp>
            <p:nvGrpSpPr>
              <p:cNvPr id="166"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67"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6" name="AutoShape 172"/>
          <p:cNvSpPr>
            <a:spLocks/>
          </p:cNvSpPr>
          <p:nvPr/>
        </p:nvSpPr>
        <p:spPr bwMode="auto">
          <a:xfrm>
            <a:off x="6864457" y="2080492"/>
            <a:ext cx="1764290" cy="666708"/>
          </a:xfrm>
          <a:prstGeom prst="accentCallout2">
            <a:avLst>
              <a:gd name="adj1" fmla="val 20594"/>
              <a:gd name="adj2" fmla="val -6138"/>
              <a:gd name="adj3" fmla="val 22855"/>
              <a:gd name="adj4" fmla="val -33543"/>
              <a:gd name="adj5" fmla="val 45108"/>
              <a:gd name="adj6" fmla="val -45747"/>
            </a:avLst>
          </a:prstGeom>
          <a:noFill/>
          <a:ln w="9525">
            <a:solidFill>
              <a:schemeClr val="folHlink"/>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掌握</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命令删除数据库的方法</a:t>
            </a:r>
          </a:p>
        </p:txBody>
      </p:sp>
      <p:sp>
        <p:nvSpPr>
          <p:cNvPr id="178" name="AutoShape 174"/>
          <p:cNvSpPr>
            <a:spLocks/>
          </p:cNvSpPr>
          <p:nvPr/>
        </p:nvSpPr>
        <p:spPr bwMode="auto">
          <a:xfrm>
            <a:off x="285752" y="1711348"/>
            <a:ext cx="2603500" cy="434975"/>
          </a:xfrm>
          <a:prstGeom prst="accentCallout2">
            <a:avLst>
              <a:gd name="adj1" fmla="val 26278"/>
              <a:gd name="adj2" fmla="val 104782"/>
              <a:gd name="adj3" fmla="val 26278"/>
              <a:gd name="adj4" fmla="val 114843"/>
              <a:gd name="adj5" fmla="val 98542"/>
              <a:gd name="adj6" fmla="val 125000"/>
            </a:avLst>
          </a:prstGeom>
          <a:noFill/>
          <a:ln w="9525">
            <a:solidFill>
              <a:schemeClr val="hlink"/>
            </a:solidFill>
            <a:miter lim="800000"/>
            <a:headEnd/>
            <a:tailEnd type="diamond" w="med" len="med"/>
          </a:ln>
          <a:effectLst/>
        </p:spPr>
        <p:txBody>
          <a:bodyPr anchor="ctr"/>
          <a:lstStyle/>
          <a:p>
            <a:pPr algn="r" eaLnBrk="0" hangingPunct="0"/>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掌握</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命令</a:t>
            </a:r>
            <a:r>
              <a:rPr lang="zh-CN" altLang="en-US" dirty="0" smtClean="0">
                <a:solidFill>
                  <a:schemeClr val="tx2">
                    <a:lumMod val="50000"/>
                  </a:schemeClr>
                </a:solidFill>
                <a:latin typeface="黑体" pitchFamily="49" charset="-122"/>
                <a:ea typeface="黑体" pitchFamily="49" charset="-122"/>
              </a:rPr>
              <a:t>创建数据库</a:t>
            </a:r>
            <a:r>
              <a:rPr lang="zh-CN" altLang="en-US" dirty="0">
                <a:solidFill>
                  <a:schemeClr val="tx2">
                    <a:lumMod val="50000"/>
                  </a:schemeClr>
                </a:solidFill>
                <a:latin typeface="黑体" pitchFamily="49" charset="-122"/>
                <a:ea typeface="黑体" pitchFamily="49" charset="-122"/>
              </a:rPr>
              <a:t>的方法</a:t>
            </a:r>
          </a:p>
          <a:p>
            <a:pPr algn="r" eaLnBrk="0" hangingPunct="0"/>
            <a:endParaRPr lang="zh-CN" altLang="en-US" dirty="0">
              <a:solidFill>
                <a:schemeClr val="tx2">
                  <a:lumMod val="50000"/>
                </a:schemeClr>
              </a:solidFill>
              <a:latin typeface="黑体" pitchFamily="49" charset="-122"/>
              <a:ea typeface="黑体" pitchFamily="49" charset="-122"/>
            </a:endParaRPr>
          </a:p>
        </p:txBody>
      </p:sp>
      <p:sp>
        <p:nvSpPr>
          <p:cNvPr id="179" name="AutoShape 175"/>
          <p:cNvSpPr>
            <a:spLocks/>
          </p:cNvSpPr>
          <p:nvPr/>
        </p:nvSpPr>
        <p:spPr bwMode="auto">
          <a:xfrm>
            <a:off x="285752" y="3662386"/>
            <a:ext cx="1828800" cy="800099"/>
          </a:xfrm>
          <a:prstGeom prst="accentCallout2">
            <a:avLst>
              <a:gd name="adj1" fmla="val 26278"/>
              <a:gd name="adj2" fmla="val 98532"/>
              <a:gd name="adj3" fmla="val 26278"/>
              <a:gd name="adj4" fmla="val 118926"/>
              <a:gd name="adj5" fmla="val 11851"/>
              <a:gd name="adj6" fmla="val 127519"/>
            </a:avLst>
          </a:prstGeom>
          <a:noFill/>
          <a:ln w="9525">
            <a:solidFill>
              <a:schemeClr val="accent2"/>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掌握</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命令修改数据库的名称的方法</a:t>
            </a:r>
          </a:p>
        </p:txBody>
      </p:sp>
      <p:sp>
        <p:nvSpPr>
          <p:cNvPr id="180" name="AutoShape 176"/>
          <p:cNvSpPr>
            <a:spLocks/>
          </p:cNvSpPr>
          <p:nvPr/>
        </p:nvSpPr>
        <p:spPr bwMode="auto">
          <a:xfrm>
            <a:off x="2983658" y="5366477"/>
            <a:ext cx="1791471" cy="392112"/>
          </a:xfrm>
          <a:prstGeom prst="accentCallout2">
            <a:avLst>
              <a:gd name="adj1" fmla="val 48582"/>
              <a:gd name="adj2" fmla="val 95830"/>
              <a:gd name="adj3" fmla="val 49534"/>
              <a:gd name="adj4" fmla="val 135612"/>
              <a:gd name="adj5" fmla="val -38225"/>
              <a:gd name="adj6" fmla="val 162447"/>
            </a:avLst>
          </a:prstGeom>
          <a:noFill/>
          <a:ln w="9525">
            <a:solidFill>
              <a:schemeClr val="accent1"/>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掌握</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命令为数据库添加文件、添加</a:t>
            </a:r>
            <a:r>
              <a:rPr lang="zh-CN" altLang="en-US" dirty="0" smtClean="0">
                <a:solidFill>
                  <a:schemeClr val="tx2">
                    <a:lumMod val="50000"/>
                  </a:schemeClr>
                </a:solidFill>
                <a:latin typeface="黑体" pitchFamily="49" charset="-122"/>
                <a:ea typeface="黑体" pitchFamily="49" charset="-122"/>
              </a:rPr>
              <a:t>文件</a:t>
            </a:r>
            <a:r>
              <a:rPr lang="zh-CN" altLang="en-US" dirty="0">
                <a:solidFill>
                  <a:schemeClr val="tx2">
                    <a:lumMod val="50000"/>
                  </a:schemeClr>
                </a:solidFill>
                <a:latin typeface="黑体" pitchFamily="49" charset="-122"/>
                <a:ea typeface="黑体" pitchFamily="49" charset="-122"/>
              </a:rPr>
              <a:t>组的方法</a:t>
            </a:r>
          </a:p>
        </p:txBody>
      </p:sp>
    </p:spTree>
    <p:extLst>
      <p:ext uri="{BB962C8B-B14F-4D97-AF65-F5344CB8AC3E}">
        <p14:creationId xmlns:p14="http://schemas.microsoft.com/office/powerpoint/2010/main" xmlns="" val="34575763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33</a:t>
            </a:fld>
            <a:endParaRPr lang="en-US" altLang="zh-CN"/>
          </a:p>
        </p:txBody>
      </p:sp>
      <p:grpSp>
        <p:nvGrpSpPr>
          <p:cNvPr id="3" name="Group 6"/>
          <p:cNvGrpSpPr>
            <a:grpSpLocks/>
          </p:cNvGrpSpPr>
          <p:nvPr/>
        </p:nvGrpSpPr>
        <p:grpSpPr bwMode="auto">
          <a:xfrm>
            <a:off x="1857356" y="2143116"/>
            <a:ext cx="5715040" cy="364333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214546" y="2571744"/>
            <a:ext cx="5086370" cy="2790572"/>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400" b="0" dirty="0">
                <a:solidFill>
                  <a:schemeClr val="bg1"/>
                </a:solidFill>
              </a:rPr>
              <a:t>使用</a:t>
            </a:r>
            <a:r>
              <a:rPr lang="en-US" altLang="zh-CN" sz="2400" b="0" dirty="0">
                <a:solidFill>
                  <a:schemeClr val="bg1"/>
                </a:solidFill>
              </a:rPr>
              <a:t>T-SQL</a:t>
            </a:r>
            <a:r>
              <a:rPr lang="zh-CN" altLang="en-US" sz="2400" b="0" dirty="0">
                <a:solidFill>
                  <a:schemeClr val="bg1"/>
                </a:solidFill>
              </a:rPr>
              <a:t>命令创建</a:t>
            </a:r>
            <a:r>
              <a:rPr lang="en-US" altLang="zh-CN" sz="2400" b="0" dirty="0">
                <a:solidFill>
                  <a:schemeClr val="bg1"/>
                </a:solidFill>
              </a:rPr>
              <a:t>Student</a:t>
            </a:r>
            <a:r>
              <a:rPr lang="zh-CN" altLang="en-US" sz="2400" b="0" dirty="0">
                <a:solidFill>
                  <a:schemeClr val="bg1"/>
                </a:solidFill>
              </a:rPr>
              <a:t>数据库，修改</a:t>
            </a:r>
            <a:r>
              <a:rPr lang="en-US" altLang="zh-CN" sz="2400" b="0" dirty="0">
                <a:solidFill>
                  <a:schemeClr val="bg1"/>
                </a:solidFill>
              </a:rPr>
              <a:t>Student</a:t>
            </a:r>
            <a:r>
              <a:rPr lang="zh-CN" altLang="en-US" sz="2400" b="0" dirty="0" smtClean="0">
                <a:solidFill>
                  <a:schemeClr val="bg1"/>
                </a:solidFill>
              </a:rPr>
              <a:t>数据库</a:t>
            </a:r>
            <a:r>
              <a:rPr lang="zh-CN" altLang="en-US" sz="2400" b="0" dirty="0">
                <a:solidFill>
                  <a:schemeClr val="bg1"/>
                </a:solidFill>
              </a:rPr>
              <a:t>的文件属性，给</a:t>
            </a:r>
            <a:r>
              <a:rPr lang="en-US" altLang="zh-CN" sz="2400" b="0" dirty="0">
                <a:solidFill>
                  <a:schemeClr val="bg1"/>
                </a:solidFill>
              </a:rPr>
              <a:t>Student</a:t>
            </a:r>
            <a:r>
              <a:rPr lang="zh-CN" altLang="en-US" sz="2400" b="0" dirty="0">
                <a:solidFill>
                  <a:schemeClr val="bg1"/>
                </a:solidFill>
              </a:rPr>
              <a:t>数据库添加文件组和文件</a:t>
            </a:r>
            <a:r>
              <a:rPr lang="zh-CN" altLang="en-US" sz="2400" b="0" dirty="0" smtClean="0">
                <a:solidFill>
                  <a:schemeClr val="bg1"/>
                </a:solidFill>
              </a:rPr>
              <a:t>，修改</a:t>
            </a:r>
            <a:r>
              <a:rPr lang="en-US" altLang="zh-CN" sz="2400" b="0" dirty="0">
                <a:solidFill>
                  <a:schemeClr val="bg1"/>
                </a:solidFill>
              </a:rPr>
              <a:t>Student</a:t>
            </a:r>
            <a:r>
              <a:rPr lang="zh-CN" altLang="en-US" sz="2400" b="0" dirty="0">
                <a:solidFill>
                  <a:schemeClr val="bg1"/>
                </a:solidFill>
              </a:rPr>
              <a:t>数据库的名称，删除工作中不再使用的</a:t>
            </a:r>
            <a:r>
              <a:rPr lang="zh-CN" altLang="en-US" sz="2400" b="0" dirty="0" smtClean="0">
                <a:solidFill>
                  <a:schemeClr val="bg1"/>
                </a:solidFill>
              </a:rPr>
              <a:t>数据库</a:t>
            </a:r>
            <a:r>
              <a:rPr lang="zh-CN" altLang="en-US" sz="2400" b="0" dirty="0">
                <a:solidFill>
                  <a:schemeClr val="bg1"/>
                </a:solidFill>
              </a:rPr>
              <a: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34</a:t>
            </a:fld>
            <a:endParaRPr lang="en-US" altLang="zh-CN"/>
          </a:p>
        </p:txBody>
      </p:sp>
      <p:sp>
        <p:nvSpPr>
          <p:cNvPr id="6" name="AutoShape 13"/>
          <p:cNvSpPr>
            <a:spLocks noChangeArrowheads="1"/>
          </p:cNvSpPr>
          <p:nvPr/>
        </p:nvSpPr>
        <p:spPr bwMode="gray">
          <a:xfrm>
            <a:off x="1284008" y="1766551"/>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786182"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372200"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580994" y="2377379"/>
            <a:ext cx="1205188" cy="19999"/>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5083168" y="2397378"/>
            <a:ext cx="128903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428117"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938301"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6549754"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1020793" y="3089865"/>
            <a:ext cx="1823416" cy="923330"/>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latin typeface="黑体" pitchFamily="49" charset="-122"/>
              </a:rPr>
              <a:t>使用</a:t>
            </a:r>
            <a:r>
              <a:rPr lang="en-US" altLang="zh-CN" dirty="0">
                <a:latin typeface="黑体" pitchFamily="49" charset="-122"/>
              </a:rPr>
              <a:t>T-SQL</a:t>
            </a:r>
            <a:r>
              <a:rPr lang="zh-CN" altLang="en-US" dirty="0">
                <a:latin typeface="黑体" pitchFamily="49" charset="-122"/>
              </a:rPr>
              <a:t>命令创建</a:t>
            </a:r>
            <a:r>
              <a:rPr lang="en-US" altLang="zh-CN" dirty="0">
                <a:latin typeface="黑体" pitchFamily="49" charset="-122"/>
              </a:rPr>
              <a:t>Student</a:t>
            </a:r>
            <a:r>
              <a:rPr lang="zh-CN" altLang="en-US" dirty="0">
                <a:latin typeface="黑体" pitchFamily="49" charset="-122"/>
              </a:rPr>
              <a:t>数据库</a:t>
            </a:r>
            <a:endParaRPr lang="en-US" altLang="zh-CN" dirty="0">
              <a:solidFill>
                <a:srgbClr val="000000"/>
              </a:solidFill>
            </a:endParaRPr>
          </a:p>
        </p:txBody>
      </p:sp>
      <p:sp>
        <p:nvSpPr>
          <p:cNvPr id="18" name="Text Box 25"/>
          <p:cNvSpPr txBox="1">
            <a:spLocks noChangeArrowheads="1"/>
          </p:cNvSpPr>
          <p:nvPr/>
        </p:nvSpPr>
        <p:spPr bwMode="gray">
          <a:xfrm>
            <a:off x="3608067" y="3049505"/>
            <a:ext cx="2119617" cy="1477328"/>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t>查看</a:t>
            </a:r>
            <a:r>
              <a:rPr lang="en-US" altLang="zh-CN" dirty="0"/>
              <a:t>Student</a:t>
            </a:r>
            <a:r>
              <a:rPr lang="zh-CN" altLang="en-US" dirty="0"/>
              <a:t>数据库的信息以及当前</a:t>
            </a:r>
            <a:r>
              <a:rPr lang="en-US" altLang="zh-CN" dirty="0"/>
              <a:t>SQL Server</a:t>
            </a:r>
            <a:r>
              <a:rPr lang="zh-CN" altLang="en-US" dirty="0"/>
              <a:t>上的所有数据库的相关信息</a:t>
            </a:r>
            <a:endParaRPr lang="en-US" altLang="zh-CN" dirty="0">
              <a:solidFill>
                <a:srgbClr val="000000"/>
              </a:solidFill>
            </a:endParaRPr>
          </a:p>
        </p:txBody>
      </p:sp>
      <p:sp>
        <p:nvSpPr>
          <p:cNvPr id="19" name="Text Box 26"/>
          <p:cNvSpPr txBox="1">
            <a:spLocks noChangeArrowheads="1"/>
          </p:cNvSpPr>
          <p:nvPr/>
        </p:nvSpPr>
        <p:spPr bwMode="gray">
          <a:xfrm>
            <a:off x="6405644" y="3075547"/>
            <a:ext cx="1530270" cy="58477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修改</a:t>
            </a:r>
            <a:r>
              <a:rPr lang="en-US" altLang="zh-CN" sz="1600" dirty="0"/>
              <a:t>Student</a:t>
            </a:r>
            <a:r>
              <a:rPr lang="zh-CN" altLang="en-US" sz="1600" dirty="0"/>
              <a:t>数据库</a:t>
            </a:r>
            <a:endParaRPr lang="en-US" altLang="zh-CN" sz="1600" dirty="0">
              <a:solidFill>
                <a:srgbClr val="000000"/>
              </a:solidFill>
              <a:ea typeface="宋体" pitchFamily="2" charset="-122"/>
            </a:endParaRPr>
          </a:p>
        </p:txBody>
      </p:sp>
      <p:sp>
        <p:nvSpPr>
          <p:cNvPr id="28" name="AutoShape 15"/>
          <p:cNvSpPr>
            <a:spLocks noChangeArrowheads="1"/>
          </p:cNvSpPr>
          <p:nvPr/>
        </p:nvSpPr>
        <p:spPr bwMode="gray">
          <a:xfrm>
            <a:off x="6405644" y="4365104"/>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29" name="AutoShape 18"/>
          <p:cNvCxnSpPr>
            <a:cxnSpLocks noChangeShapeType="1"/>
          </p:cNvCxnSpPr>
          <p:nvPr/>
        </p:nvCxnSpPr>
        <p:spPr bwMode="gray">
          <a:xfrm flipH="1" flipV="1">
            <a:off x="7020693" y="3008205"/>
            <a:ext cx="33444" cy="1356899"/>
          </a:xfrm>
          <a:prstGeom prst="straightConnector1">
            <a:avLst/>
          </a:prstGeom>
          <a:noFill/>
          <a:ln w="12700">
            <a:solidFill>
              <a:srgbClr val="333333"/>
            </a:solidFill>
            <a:round/>
            <a:headEnd type="oval" w="sm" len="sm"/>
            <a:tailEnd type="oval" w="sm" len="sm"/>
          </a:ln>
          <a:effectLst/>
        </p:spPr>
      </p:cxnSp>
      <p:sp>
        <p:nvSpPr>
          <p:cNvPr id="33" name="AutoShape 13"/>
          <p:cNvSpPr>
            <a:spLocks noChangeArrowheads="1"/>
          </p:cNvSpPr>
          <p:nvPr/>
        </p:nvSpPr>
        <p:spPr bwMode="gray">
          <a:xfrm>
            <a:off x="3847164" y="4372944"/>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cxnSp>
        <p:nvCxnSpPr>
          <p:cNvPr id="34" name="AutoShape 18"/>
          <p:cNvCxnSpPr>
            <a:cxnSpLocks noChangeShapeType="1"/>
          </p:cNvCxnSpPr>
          <p:nvPr/>
        </p:nvCxnSpPr>
        <p:spPr bwMode="gray">
          <a:xfrm>
            <a:off x="5111338" y="4983771"/>
            <a:ext cx="1289032" cy="0"/>
          </a:xfrm>
          <a:prstGeom prst="straightConnector1">
            <a:avLst/>
          </a:prstGeom>
          <a:noFill/>
          <a:ln w="12700">
            <a:solidFill>
              <a:srgbClr val="333333"/>
            </a:solidFill>
            <a:round/>
            <a:headEnd type="oval" w="sm" len="sm"/>
            <a:tailEnd type="oval" w="sm" len="sm"/>
          </a:ln>
          <a:effectLst/>
        </p:spPr>
      </p:cxnSp>
      <p:sp>
        <p:nvSpPr>
          <p:cNvPr id="37" name="Text Box 22"/>
          <p:cNvSpPr txBox="1">
            <a:spLocks noChangeArrowheads="1"/>
          </p:cNvSpPr>
          <p:nvPr/>
        </p:nvSpPr>
        <p:spPr bwMode="black">
          <a:xfrm>
            <a:off x="6577922" y="479126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38" name="Text Box 22"/>
          <p:cNvSpPr txBox="1">
            <a:spLocks noChangeArrowheads="1"/>
          </p:cNvSpPr>
          <p:nvPr/>
        </p:nvSpPr>
        <p:spPr bwMode="black">
          <a:xfrm>
            <a:off x="3991273" y="479910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5</a:t>
            </a:r>
            <a:endParaRPr lang="en-US" altLang="zh-CN" b="1" dirty="0">
              <a:solidFill>
                <a:srgbClr val="FFFFFF"/>
              </a:solidFill>
              <a:ea typeface="宋体" pitchFamily="2" charset="-122"/>
            </a:endParaRPr>
          </a:p>
        </p:txBody>
      </p:sp>
      <p:sp>
        <p:nvSpPr>
          <p:cNvPr id="39" name="Text Box 26"/>
          <p:cNvSpPr txBox="1">
            <a:spLocks noChangeArrowheads="1"/>
          </p:cNvSpPr>
          <p:nvPr/>
        </p:nvSpPr>
        <p:spPr bwMode="gray">
          <a:xfrm>
            <a:off x="6272280" y="5594599"/>
            <a:ext cx="1900120" cy="83099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给</a:t>
            </a:r>
            <a:r>
              <a:rPr lang="en-US" altLang="zh-CN" sz="1600" dirty="0"/>
              <a:t>Student</a:t>
            </a:r>
            <a:r>
              <a:rPr lang="zh-CN" altLang="en-US" sz="1600" dirty="0"/>
              <a:t>数据库一个新名称“学生数据库”</a:t>
            </a:r>
            <a:endParaRPr lang="en-US" altLang="zh-CN" sz="1600" dirty="0">
              <a:solidFill>
                <a:srgbClr val="000000"/>
              </a:solidFill>
              <a:ea typeface="宋体" pitchFamily="2" charset="-122"/>
            </a:endParaRPr>
          </a:p>
        </p:txBody>
      </p:sp>
      <p:sp>
        <p:nvSpPr>
          <p:cNvPr id="40" name="Text Box 26"/>
          <p:cNvSpPr txBox="1">
            <a:spLocks noChangeArrowheads="1"/>
          </p:cNvSpPr>
          <p:nvPr/>
        </p:nvSpPr>
        <p:spPr bwMode="gray">
          <a:xfrm>
            <a:off x="3927604" y="5597308"/>
            <a:ext cx="1216546" cy="58477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删除学生数据库</a:t>
            </a:r>
            <a:endParaRPr lang="en-US" altLang="zh-CN" sz="1600" dirty="0">
              <a:solidFill>
                <a:srgbClr val="000000"/>
              </a:solidFill>
              <a:ea typeface="宋体"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a:latin typeface="黑体" pitchFamily="49" charset="-122"/>
              </a:rPr>
              <a:t>1  </a:t>
            </a:r>
            <a:r>
              <a:rPr lang="zh-CN" altLang="en-US" sz="2800" dirty="0">
                <a:latin typeface="黑体" pitchFamily="49" charset="-122"/>
              </a:rPr>
              <a:t>使用</a:t>
            </a:r>
            <a:r>
              <a:rPr lang="en-US" altLang="zh-CN" sz="2800" dirty="0">
                <a:latin typeface="黑体" pitchFamily="49" charset="-122"/>
              </a:rPr>
              <a:t>T-SQL</a:t>
            </a:r>
            <a:r>
              <a:rPr lang="zh-CN" altLang="en-US" sz="2800" dirty="0">
                <a:latin typeface="黑体" pitchFamily="49" charset="-122"/>
              </a:rPr>
              <a:t>命令创建</a:t>
            </a:r>
            <a:r>
              <a:rPr lang="en-US" altLang="zh-CN" sz="2800" dirty="0">
                <a:latin typeface="黑体" pitchFamily="49" charset="-122"/>
              </a:rPr>
              <a:t>Student</a:t>
            </a:r>
            <a:r>
              <a:rPr lang="zh-CN" altLang="en-US" sz="2800" dirty="0">
                <a:latin typeface="黑体" pitchFamily="49" charset="-122"/>
              </a:rPr>
              <a:t>数据库</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35</a:t>
            </a:fld>
            <a:endParaRPr lang="en-US" altLang="zh-CN"/>
          </a:p>
        </p:txBody>
      </p:sp>
      <p:sp>
        <p:nvSpPr>
          <p:cNvPr id="9" name="AutoShape 5"/>
          <p:cNvSpPr>
            <a:spLocks noChangeArrowheads="1"/>
          </p:cNvSpPr>
          <p:nvPr/>
        </p:nvSpPr>
        <p:spPr bwMode="gray">
          <a:xfrm>
            <a:off x="538136" y="2803133"/>
            <a:ext cx="1071570" cy="642942"/>
          </a:xfrm>
          <a:prstGeom prst="homePlate">
            <a:avLst>
              <a:gd name="adj" fmla="val 27281"/>
            </a:avLst>
          </a:prstGeom>
          <a:gradFill rotWithShape="1">
            <a:gsLst>
              <a:gs pos="0">
                <a:schemeClr val="hlink">
                  <a:gamma/>
                  <a:tint val="0"/>
                  <a:invGamma/>
                </a:schemeClr>
              </a:gs>
              <a:gs pos="100000">
                <a:schemeClr val="hlink"/>
              </a:gs>
            </a:gsLst>
            <a:lin ang="189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2</a:t>
            </a:r>
            <a:endParaRPr lang="zh-CN" altLang="en-US" dirty="0"/>
          </a:p>
        </p:txBody>
      </p:sp>
      <p:sp>
        <p:nvSpPr>
          <p:cNvPr id="10" name="AutoShape 7"/>
          <p:cNvSpPr>
            <a:spLocks noChangeArrowheads="1"/>
          </p:cNvSpPr>
          <p:nvPr/>
        </p:nvSpPr>
        <p:spPr bwMode="ltGray">
          <a:xfrm>
            <a:off x="571472" y="1643050"/>
            <a:ext cx="1071570" cy="642942"/>
          </a:xfrm>
          <a:prstGeom prst="homePlate">
            <a:avLst>
              <a:gd name="adj" fmla="val 25000"/>
            </a:avLst>
          </a:prstGeom>
          <a:gradFill rotWithShape="1">
            <a:gsLst>
              <a:gs pos="0">
                <a:schemeClr val="accent1"/>
              </a:gs>
              <a:gs pos="100000">
                <a:schemeClr val="accent1">
                  <a:gamma/>
                  <a:shade val="69804"/>
                  <a:invGamma/>
                </a:schemeClr>
              </a:gs>
            </a:gsLst>
            <a:lin ang="2700000" scaled="1"/>
          </a:gradFill>
          <a:ln w="12700" algn="ctr">
            <a:noFill/>
            <a:prstDash val="dash"/>
            <a:miter lim="800000"/>
            <a:headEnd/>
            <a:tailEnd/>
          </a:ln>
          <a:effectLst>
            <a:outerShdw dist="56796" dir="3806097" algn="ctr" rotWithShape="0">
              <a:srgbClr val="808080">
                <a:alpha val="50000"/>
              </a:srgbClr>
            </a:outerShdw>
          </a:effectLst>
        </p:spPr>
        <p:txBody>
          <a:bodyPr wrap="none" anchor="ctr"/>
          <a:lstStyle/>
          <a:p>
            <a:r>
              <a:rPr lang="zh-CN" altLang="en-US" dirty="0" smtClean="0"/>
              <a:t>步骤</a:t>
            </a:r>
            <a:r>
              <a:rPr lang="en-US" dirty="0" smtClean="0"/>
              <a:t>1</a:t>
            </a:r>
            <a:endParaRPr lang="zh-CN" altLang="en-US" dirty="0"/>
          </a:p>
        </p:txBody>
      </p:sp>
      <p:sp>
        <p:nvSpPr>
          <p:cNvPr id="11" name="AutoShape 19"/>
          <p:cNvSpPr>
            <a:spLocks noChangeArrowheads="1"/>
          </p:cNvSpPr>
          <p:nvPr/>
        </p:nvSpPr>
        <p:spPr bwMode="invGray">
          <a:xfrm>
            <a:off x="1785918" y="1885939"/>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a:effectLst/>
        </p:spPr>
        <p:txBody>
          <a:bodyPr wrap="none" anchor="ctr"/>
          <a:lstStyle/>
          <a:p>
            <a:endParaRPr lang="zh-CN" altLang="en-US"/>
          </a:p>
        </p:txBody>
      </p:sp>
      <p:sp>
        <p:nvSpPr>
          <p:cNvPr id="12" name="Text Box 23"/>
          <p:cNvSpPr txBox="1">
            <a:spLocks noChangeArrowheads="1"/>
          </p:cNvSpPr>
          <p:nvPr/>
        </p:nvSpPr>
        <p:spPr bwMode="gray">
          <a:xfrm>
            <a:off x="2102883" y="1743082"/>
            <a:ext cx="6215106" cy="442878"/>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标准</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工具栏上的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新建查询</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a:t>
            </a:r>
            <a:r>
              <a:rPr lang="zh-CN" altLang="en-US" dirty="0" smtClean="0">
                <a:solidFill>
                  <a:schemeClr val="tx2">
                    <a:lumMod val="50000"/>
                  </a:schemeClr>
                </a:solidFill>
                <a:latin typeface="黑体" pitchFamily="49" charset="-122"/>
                <a:ea typeface="黑体" pitchFamily="49" charset="-122"/>
              </a:rPr>
              <a:t>文件</a:t>
            </a:r>
            <a:endParaRPr lang="zh-CN" altLang="en-US" dirty="0">
              <a:solidFill>
                <a:schemeClr val="tx2">
                  <a:lumMod val="50000"/>
                </a:schemeClr>
              </a:solidFill>
              <a:latin typeface="黑体" pitchFamily="49" charset="-122"/>
              <a:ea typeface="黑体" pitchFamily="49" charset="-122"/>
            </a:endParaRPr>
          </a:p>
        </p:txBody>
      </p:sp>
      <p:sp>
        <p:nvSpPr>
          <p:cNvPr id="13" name="Text Box 23"/>
          <p:cNvSpPr txBox="1">
            <a:spLocks noChangeArrowheads="1"/>
          </p:cNvSpPr>
          <p:nvPr/>
        </p:nvSpPr>
        <p:spPr bwMode="gray">
          <a:xfrm>
            <a:off x="2125004" y="2634485"/>
            <a:ext cx="5184091" cy="341632"/>
          </a:xfrm>
          <a:prstGeom prst="rect">
            <a:avLst/>
          </a:prstGeom>
          <a:noFill/>
          <a:ln w="9525" algn="ctr">
            <a:noFill/>
            <a:miter lim="800000"/>
            <a:headEnd/>
            <a:tailEnd/>
          </a:ln>
          <a:effectLst/>
        </p:spPr>
        <p:txBody>
          <a:bodyPr wrap="square">
            <a:spAutoFit/>
          </a:bodyPr>
          <a:lstStyle/>
          <a:p>
            <a:pPr>
              <a:lnSpc>
                <a:spcPct val="90000"/>
              </a:lnSpc>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查询编辑器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窗口中，键入下面的</a:t>
            </a:r>
            <a:r>
              <a:rPr lang="zh-CN" altLang="en-US" dirty="0" smtClean="0">
                <a:solidFill>
                  <a:schemeClr val="tx2">
                    <a:lumMod val="50000"/>
                  </a:schemeClr>
                </a:solidFill>
                <a:latin typeface="黑体" pitchFamily="49" charset="-122"/>
                <a:ea typeface="黑体" pitchFamily="49" charset="-122"/>
              </a:rPr>
              <a:t>查询语句</a:t>
            </a:r>
            <a:endParaRPr lang="en-US" altLang="zh-CN" b="0" dirty="0">
              <a:solidFill>
                <a:schemeClr val="tx2">
                  <a:lumMod val="50000"/>
                </a:schemeClr>
              </a:solidFill>
            </a:endParaRPr>
          </a:p>
        </p:txBody>
      </p:sp>
      <p:sp>
        <p:nvSpPr>
          <p:cNvPr id="14" name="AutoShape 18"/>
          <p:cNvSpPr>
            <a:spLocks noChangeArrowheads="1"/>
          </p:cNvSpPr>
          <p:nvPr/>
        </p:nvSpPr>
        <p:spPr bwMode="gray">
          <a:xfrm>
            <a:off x="1752582" y="3017447"/>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a:effectLst/>
        </p:spPr>
        <p:txBody>
          <a:bodyPr wrap="none" anchor="ctr"/>
          <a:lstStyle/>
          <a:p>
            <a:endParaRPr lang="zh-CN" alt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5004" y="3017447"/>
            <a:ext cx="5362295" cy="3322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36</a:t>
            </a:fld>
            <a:endParaRPr lang="en-US" altLang="zh-CN"/>
          </a:p>
        </p:txBody>
      </p:sp>
      <p:sp>
        <p:nvSpPr>
          <p:cNvPr id="6" name="AutoShape 4"/>
          <p:cNvSpPr>
            <a:spLocks noChangeArrowheads="1"/>
          </p:cNvSpPr>
          <p:nvPr/>
        </p:nvSpPr>
        <p:spPr bwMode="gray">
          <a:xfrm>
            <a:off x="1085823" y="1881128"/>
            <a:ext cx="1071570" cy="571504"/>
          </a:xfrm>
          <a:prstGeom prst="homePlate">
            <a:avLst>
              <a:gd name="adj" fmla="val 25462"/>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8100000" scaled="1"/>
            <a:tileRect/>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dirty="0" smtClean="0"/>
              <a:t>3 </a:t>
            </a:r>
            <a:endParaRPr lang="zh-CN" altLang="en-US" dirty="0"/>
          </a:p>
        </p:txBody>
      </p:sp>
      <p:sp>
        <p:nvSpPr>
          <p:cNvPr id="7" name="AutoShape 18"/>
          <p:cNvSpPr>
            <a:spLocks noChangeArrowheads="1"/>
          </p:cNvSpPr>
          <p:nvPr/>
        </p:nvSpPr>
        <p:spPr bwMode="gray">
          <a:xfrm>
            <a:off x="2228831" y="209544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2583124" y="1757602"/>
            <a:ext cx="5598368" cy="923330"/>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【SQL</a:t>
            </a:r>
            <a:r>
              <a:rPr lang="zh-CN" altLang="en-US" dirty="0">
                <a:solidFill>
                  <a:schemeClr val="tx2">
                    <a:lumMod val="50000"/>
                  </a:schemeClr>
                </a:solidFill>
                <a:latin typeface="黑体" pitchFamily="49" charset="-122"/>
                <a:ea typeface="黑体" pitchFamily="49" charset="-122"/>
              </a:rPr>
              <a:t>编辑器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工具栏上的按钮，</a:t>
            </a:r>
            <a:r>
              <a:rPr lang="zh-CN" altLang="en-US" dirty="0" smtClean="0">
                <a:solidFill>
                  <a:schemeClr val="tx2">
                    <a:lumMod val="50000"/>
                  </a:schemeClr>
                </a:solidFill>
                <a:latin typeface="黑体" pitchFamily="49" charset="-122"/>
                <a:ea typeface="黑体" pitchFamily="49" charset="-122"/>
              </a:rPr>
              <a:t>运行命令</a:t>
            </a:r>
            <a:r>
              <a:rPr lang="zh-CN" altLang="en-US" dirty="0">
                <a:solidFill>
                  <a:schemeClr val="tx2">
                    <a:lumMod val="50000"/>
                  </a:schemeClr>
                </a:solidFill>
                <a:latin typeface="黑体" pitchFamily="49" charset="-122"/>
                <a:ea typeface="黑体" pitchFamily="49" charset="-122"/>
              </a:rPr>
              <a:t>完成</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数据库的创建。</a:t>
            </a: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3648" y="2852936"/>
            <a:ext cx="6454045" cy="3024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404194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5697" y="354805"/>
            <a:ext cx="6059198" cy="487363"/>
          </a:xfrm>
        </p:spPr>
        <p:txBody>
          <a:bodyPr/>
          <a:lstStyle/>
          <a:p>
            <a:r>
              <a:rPr lang="zh-CN" altLang="en-US" sz="2400" dirty="0">
                <a:latin typeface="黑体" pitchFamily="49" charset="-122"/>
              </a:rPr>
              <a:t>任务</a:t>
            </a:r>
            <a:r>
              <a:rPr lang="en-US" altLang="zh-CN" sz="2400" dirty="0">
                <a:latin typeface="黑体" pitchFamily="49" charset="-122"/>
              </a:rPr>
              <a:t>2 </a:t>
            </a:r>
            <a:r>
              <a:rPr lang="zh-CN" altLang="en-US" sz="2400" dirty="0">
                <a:latin typeface="黑体" pitchFamily="49" charset="-122"/>
              </a:rPr>
              <a:t>查看</a:t>
            </a:r>
            <a:r>
              <a:rPr lang="en-US" altLang="zh-CN" sz="2400" dirty="0">
                <a:latin typeface="黑体" pitchFamily="49" charset="-122"/>
              </a:rPr>
              <a:t>Student</a:t>
            </a:r>
            <a:r>
              <a:rPr lang="zh-CN" altLang="en-US" sz="2400" dirty="0">
                <a:latin typeface="黑体" pitchFamily="49" charset="-122"/>
              </a:rPr>
              <a:t>数据库的信息以及当前</a:t>
            </a:r>
            <a:r>
              <a:rPr lang="en-US" altLang="zh-CN" sz="2400" dirty="0">
                <a:latin typeface="黑体" pitchFamily="49" charset="-122"/>
              </a:rPr>
              <a:t>SQL Server</a:t>
            </a:r>
            <a:r>
              <a:rPr lang="zh-CN" altLang="en-US" sz="2400" dirty="0">
                <a:latin typeface="黑体" pitchFamily="49" charset="-122"/>
              </a:rPr>
              <a:t>上的所有数据库的相关信息</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37</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566884"/>
            <a:ext cx="6000791" cy="1135598"/>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57421" y="1700740"/>
            <a:ext cx="5786478" cy="923330"/>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查询编辑器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a:t>
            </a:r>
            <a:r>
              <a:rPr lang="zh-CN" altLang="en-US" dirty="0" smtClean="0">
                <a:solidFill>
                  <a:schemeClr val="tx2">
                    <a:lumMod val="50000"/>
                  </a:schemeClr>
                </a:solidFill>
                <a:latin typeface="黑体" pitchFamily="49" charset="-122"/>
                <a:ea typeface="黑体" pitchFamily="49" charset="-122"/>
              </a:rPr>
              <a:t>，键入</a:t>
            </a:r>
            <a:r>
              <a:rPr lang="zh-CN" altLang="en-US" dirty="0">
                <a:solidFill>
                  <a:schemeClr val="tx2">
                    <a:lumMod val="50000"/>
                  </a:schemeClr>
                </a:solidFill>
                <a:latin typeface="黑体" pitchFamily="49" charset="-122"/>
                <a:ea typeface="黑体" pitchFamily="49" charset="-122"/>
              </a:rPr>
              <a:t>下面的语句。</a:t>
            </a:r>
          </a:p>
          <a:p>
            <a:pPr eaLnBrk="0" hangingPunct="0">
              <a:buClr>
                <a:srgbClr val="D7181F"/>
              </a:buClr>
              <a:buFont typeface="Wingdings" pitchFamily="2" charset="2"/>
              <a:buNone/>
            </a:pPr>
            <a:r>
              <a:rPr lang="zh-CN" altLang="en-US" dirty="0"/>
              <a:t>      </a:t>
            </a:r>
            <a:r>
              <a:rPr lang="zh-CN" altLang="en-US" dirty="0" smtClean="0"/>
              <a:t>        </a:t>
            </a:r>
            <a:r>
              <a:rPr lang="en-US" altLang="zh-CN" dirty="0" err="1"/>
              <a:t>sp_helpdb</a:t>
            </a:r>
            <a:r>
              <a:rPr lang="en-US" altLang="zh-CN" dirty="0"/>
              <a:t> student </a:t>
            </a:r>
          </a:p>
        </p:txBody>
      </p:sp>
      <p:grpSp>
        <p:nvGrpSpPr>
          <p:cNvPr id="6" name="Group 10"/>
          <p:cNvGrpSpPr>
            <a:grpSpLocks/>
          </p:cNvGrpSpPr>
          <p:nvPr/>
        </p:nvGrpSpPr>
        <p:grpSpPr bwMode="auto">
          <a:xfrm>
            <a:off x="1168092" y="3300216"/>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06191" y="3324026"/>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76742" y="3054866"/>
            <a:ext cx="5973333" cy="946810"/>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90074" y="3229317"/>
            <a:ext cx="5760001"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运行命令，查看到</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数据库的基本</a:t>
            </a:r>
            <a:r>
              <a:rPr lang="zh-CN" altLang="en-US" dirty="0" smtClean="0">
                <a:solidFill>
                  <a:schemeClr val="tx2">
                    <a:lumMod val="50000"/>
                  </a:schemeClr>
                </a:solidFill>
                <a:latin typeface="黑体" pitchFamily="49" charset="-122"/>
                <a:ea typeface="黑体" pitchFamily="49" charset="-122"/>
              </a:rPr>
              <a:t>信息</a:t>
            </a:r>
            <a:r>
              <a:rPr lang="zh-CN" altLang="en-US" dirty="0">
                <a:solidFill>
                  <a:schemeClr val="tx2">
                    <a:lumMod val="50000"/>
                  </a:schemeClr>
                </a:solidFill>
                <a:latin typeface="黑体" pitchFamily="49" charset="-122"/>
                <a:ea typeface="黑体" pitchFamily="49" charset="-122"/>
              </a:rPr>
              <a:t>及其数据库文件的信息。</a:t>
            </a:r>
          </a:p>
        </p:txBody>
      </p:sp>
      <p:pic>
        <p:nvPicPr>
          <p:cNvPr id="1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20802" y="4146503"/>
            <a:ext cx="6261818" cy="194475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2    (</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38</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566884"/>
            <a:ext cx="6000791" cy="1135598"/>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3</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440641" y="1811517"/>
            <a:ext cx="5786478"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查询编辑器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窗口中，键入下面的语句。</a:t>
            </a:r>
          </a:p>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sp_helpdb</a:t>
            </a:r>
            <a:endParaRPr lang="en-US" altLang="zh-CN" dirty="0">
              <a:solidFill>
                <a:schemeClr val="tx2">
                  <a:lumMod val="50000"/>
                </a:schemeClr>
              </a:solidFill>
              <a:latin typeface="黑体" pitchFamily="49" charset="-122"/>
              <a:ea typeface="黑体" pitchFamily="49" charset="-122"/>
            </a:endParaRPr>
          </a:p>
        </p:txBody>
      </p:sp>
      <p:grpSp>
        <p:nvGrpSpPr>
          <p:cNvPr id="6" name="Group 10"/>
          <p:cNvGrpSpPr>
            <a:grpSpLocks/>
          </p:cNvGrpSpPr>
          <p:nvPr/>
        </p:nvGrpSpPr>
        <p:grpSpPr bwMode="auto">
          <a:xfrm>
            <a:off x="1168092" y="3300216"/>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06191" y="3324026"/>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4</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76742" y="3054866"/>
            <a:ext cx="5974313" cy="152626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383408" y="3204446"/>
            <a:ext cx="5716983" cy="1200329"/>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选中并执行该命令，运行结果如图所示，</a:t>
            </a:r>
            <a:r>
              <a:rPr lang="zh-CN" altLang="en-US" dirty="0" smtClean="0">
                <a:solidFill>
                  <a:schemeClr val="tx2">
                    <a:lumMod val="50000"/>
                  </a:schemeClr>
                </a:solidFill>
                <a:latin typeface="黑体" pitchFamily="49" charset="-122"/>
                <a:ea typeface="黑体" pitchFamily="49" charset="-122"/>
              </a:rPr>
              <a:t>查看</a:t>
            </a:r>
            <a:r>
              <a:rPr lang="zh-CN" altLang="en-US" dirty="0">
                <a:solidFill>
                  <a:schemeClr val="tx2">
                    <a:lumMod val="50000"/>
                  </a:schemeClr>
                </a:solidFill>
                <a:latin typeface="黑体" pitchFamily="49" charset="-122"/>
                <a:ea typeface="黑体" pitchFamily="49" charset="-122"/>
              </a:rPr>
              <a:t>到当前</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服务器上有五个数据库</a:t>
            </a:r>
            <a:r>
              <a:rPr lang="zh-CN" altLang="en-US" dirty="0" smtClean="0">
                <a:solidFill>
                  <a:schemeClr val="tx2">
                    <a:lumMod val="50000"/>
                  </a:schemeClr>
                </a:solidFill>
                <a:latin typeface="黑体" pitchFamily="49" charset="-122"/>
                <a:ea typeface="黑体" pitchFamily="49" charset="-122"/>
              </a:rPr>
              <a:t>，分别</a:t>
            </a:r>
            <a:r>
              <a:rPr lang="zh-CN" altLang="en-US" dirty="0">
                <a:solidFill>
                  <a:schemeClr val="tx2">
                    <a:lumMod val="50000"/>
                  </a:schemeClr>
                </a:solidFill>
                <a:latin typeface="黑体" pitchFamily="49" charset="-122"/>
                <a:ea typeface="黑体" pitchFamily="49" charset="-122"/>
              </a:rPr>
              <a:t>为</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数据库和四个系统</a:t>
            </a:r>
            <a:r>
              <a:rPr lang="zh-CN" altLang="en-US" dirty="0" smtClean="0">
                <a:solidFill>
                  <a:schemeClr val="tx2">
                    <a:lumMod val="50000"/>
                  </a:schemeClr>
                </a:solidFill>
                <a:latin typeface="黑体" pitchFamily="49" charset="-122"/>
                <a:ea typeface="黑体" pitchFamily="49" charset="-122"/>
              </a:rPr>
              <a:t>数据库</a:t>
            </a:r>
            <a:r>
              <a:rPr lang="en-US" altLang="zh-CN" dirty="0" smtClean="0">
                <a:solidFill>
                  <a:schemeClr val="tx2">
                    <a:lumMod val="50000"/>
                  </a:schemeClr>
                </a:solidFill>
                <a:latin typeface="黑体" pitchFamily="49" charset="-122"/>
                <a:ea typeface="黑体" pitchFamily="49" charset="-122"/>
              </a:rPr>
              <a:t>master</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model</a:t>
            </a:r>
            <a:r>
              <a:rPr lang="zh-CN" altLang="en-US" dirty="0">
                <a:solidFill>
                  <a:schemeClr val="tx2">
                    <a:lumMod val="50000"/>
                  </a:schemeClr>
                </a:solidFill>
                <a:latin typeface="黑体" pitchFamily="49" charset="-122"/>
                <a:ea typeface="黑体" pitchFamily="49" charset="-122"/>
              </a:rPr>
              <a:t>、</a:t>
            </a:r>
            <a:r>
              <a:rPr lang="en-US" altLang="zh-CN" dirty="0" err="1">
                <a:solidFill>
                  <a:schemeClr val="tx2">
                    <a:lumMod val="50000"/>
                  </a:schemeClr>
                </a:solidFill>
                <a:latin typeface="黑体" pitchFamily="49" charset="-122"/>
                <a:ea typeface="黑体" pitchFamily="49" charset="-122"/>
              </a:rPr>
              <a:t>msdb</a:t>
            </a:r>
            <a:r>
              <a:rPr lang="zh-CN" altLang="en-US"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tempdb</a:t>
            </a:r>
            <a:r>
              <a:rPr lang="zh-CN" altLang="en-US" dirty="0">
                <a:solidFill>
                  <a:schemeClr val="tx2">
                    <a:lumMod val="50000"/>
                  </a:schemeClr>
                </a:solidFill>
                <a:latin typeface="黑体" pitchFamily="49" charset="-122"/>
                <a:ea typeface="黑体" pitchFamily="49" charset="-122"/>
              </a:rPr>
              <a:t>。查询</a:t>
            </a:r>
            <a:r>
              <a:rPr lang="zh-CN" altLang="en-US" dirty="0" smtClean="0">
                <a:solidFill>
                  <a:schemeClr val="tx2">
                    <a:lumMod val="50000"/>
                  </a:schemeClr>
                </a:solidFill>
                <a:latin typeface="黑体" pitchFamily="49" charset="-122"/>
                <a:ea typeface="黑体" pitchFamily="49" charset="-122"/>
              </a:rPr>
              <a:t>结果中</a:t>
            </a:r>
            <a:r>
              <a:rPr lang="zh-CN" altLang="en-US" dirty="0">
                <a:solidFill>
                  <a:schemeClr val="tx2">
                    <a:lumMod val="50000"/>
                  </a:schemeClr>
                </a:solidFill>
                <a:latin typeface="黑体" pitchFamily="49" charset="-122"/>
                <a:ea typeface="黑体" pitchFamily="49" charset="-122"/>
              </a:rPr>
              <a:t>给出了这些数据库的基本信息。</a:t>
            </a:r>
            <a:endParaRPr lang="zh-CN" altLang="en-US" dirty="0">
              <a:solidFill>
                <a:schemeClr val="tx2">
                  <a:lumMod val="50000"/>
                </a:schemeClr>
              </a:solidFill>
            </a:endParaRPr>
          </a:p>
        </p:txBody>
      </p:sp>
      <p:pic>
        <p:nvPicPr>
          <p:cNvPr id="19" name="Picture 5"/>
          <p:cNvPicPr>
            <a:picLocks noGrp="1" noChangeAspect="1" noChangeArrowheads="1"/>
          </p:cNvPicPr>
          <p:nvPr>
            <p:ph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611560" y="4725144"/>
            <a:ext cx="6031383" cy="1796199"/>
          </a:xfrm>
          <a:noFill/>
          <a:ln>
            <a:solidFill>
              <a:srgbClr val="000080"/>
            </a:solidFill>
            <a:miter lim="800000"/>
            <a:headEnd/>
            <a:tailEnd/>
          </a:ln>
          <a:extLst>
            <a:ext uri="{909E8E84-426E-40DD-AFC4-6F175D3DCCD1}">
              <a14:hiddenFill xmlns:a14="http://schemas.microsoft.com/office/drawing/2010/main" xmlns="">
                <a:solidFill>
                  <a:srgbClr val="FFFFFF"/>
                </a:solidFill>
              </a14:hiddenFill>
            </a:ext>
          </a:extLst>
        </p:spPr>
      </p:pic>
      <p:sp>
        <p:nvSpPr>
          <p:cNvPr id="20" name="矩形 5"/>
          <p:cNvSpPr>
            <a:spLocks noChangeArrowheads="1"/>
          </p:cNvSpPr>
          <p:nvPr/>
        </p:nvSpPr>
        <p:spPr bwMode="auto">
          <a:xfrm>
            <a:off x="6642943" y="5301208"/>
            <a:ext cx="1584176" cy="923330"/>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buFont typeface="Wingdings" pitchFamily="2" charset="2"/>
              <a:buNone/>
            </a:pPr>
            <a:r>
              <a:rPr lang="en-US" altLang="zh-CN" dirty="0">
                <a:latin typeface="黑体" pitchFamily="49" charset="-122"/>
                <a:ea typeface="黑体" pitchFamily="49" charset="-122"/>
              </a:rPr>
              <a:t>SQL Server</a:t>
            </a:r>
            <a:r>
              <a:rPr lang="zh-CN" altLang="en-US" dirty="0">
                <a:latin typeface="黑体" pitchFamily="49" charset="-122"/>
                <a:ea typeface="黑体" pitchFamily="49" charset="-122"/>
              </a:rPr>
              <a:t>下所有数据库的基本信息</a:t>
            </a:r>
          </a:p>
        </p:txBody>
      </p:sp>
    </p:spTree>
    <p:extLst>
      <p:ext uri="{BB962C8B-B14F-4D97-AF65-F5344CB8AC3E}">
        <p14:creationId xmlns:p14="http://schemas.microsoft.com/office/powerpoint/2010/main" xmlns="" val="13694078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6"/>
          <p:cNvGrpSpPr>
            <a:grpSpLocks/>
          </p:cNvGrpSpPr>
          <p:nvPr/>
        </p:nvGrpSpPr>
        <p:grpSpPr bwMode="auto">
          <a:xfrm>
            <a:off x="1142976" y="4558480"/>
            <a:ext cx="7072362" cy="1643074"/>
            <a:chOff x="4320" y="1152"/>
            <a:chExt cx="414" cy="402"/>
          </a:xfrm>
          <a:solidFill>
            <a:schemeClr val="bg2">
              <a:lumMod val="60000"/>
              <a:lumOff val="40000"/>
            </a:schemeClr>
          </a:solidFill>
        </p:grpSpPr>
        <p:sp>
          <p:nvSpPr>
            <p:cNvPr id="25"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6"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grpSp>
        <p:nvGrpSpPr>
          <p:cNvPr id="20" name="Group 6"/>
          <p:cNvGrpSpPr>
            <a:grpSpLocks/>
          </p:cNvGrpSpPr>
          <p:nvPr/>
        </p:nvGrpSpPr>
        <p:grpSpPr bwMode="auto">
          <a:xfrm>
            <a:off x="1142976" y="2492896"/>
            <a:ext cx="7072362" cy="1656184"/>
            <a:chOff x="4320" y="1152"/>
            <a:chExt cx="414" cy="402"/>
          </a:xfrm>
          <a:solidFill>
            <a:srgbClr val="D3C4F2"/>
          </a:solidFill>
        </p:grpSpPr>
        <p:sp>
          <p:nvSpPr>
            <p:cNvPr id="21"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2"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 name="标题 1"/>
          <p:cNvSpPr>
            <a:spLocks noGrp="1"/>
          </p:cNvSpPr>
          <p:nvPr>
            <p:ph type="title"/>
          </p:nvPr>
        </p:nvSpPr>
        <p:spPr/>
        <p:txBody>
          <a:bodyPr/>
          <a:lstStyle/>
          <a:p>
            <a:r>
              <a:rPr lang="zh-CN" altLang="en-US" sz="2800" dirty="0"/>
              <a:t>任务</a:t>
            </a:r>
            <a:r>
              <a:rPr lang="en-US" altLang="zh-CN" sz="2800" dirty="0"/>
              <a:t>2    (</a:t>
            </a:r>
            <a:r>
              <a:rPr lang="zh-CN" altLang="en-US" sz="2800" dirty="0"/>
              <a:t>续</a:t>
            </a:r>
            <a:r>
              <a:rPr lang="en-US" altLang="zh-CN" sz="2800" dirty="0"/>
              <a:t>)</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39</a:t>
            </a:fld>
            <a:endParaRPr lang="en-US" altLang="zh-CN"/>
          </a:p>
        </p:txBody>
      </p:sp>
      <p:sp>
        <p:nvSpPr>
          <p:cNvPr id="16" name="Rectangle 3"/>
          <p:cNvSpPr>
            <a:spLocks noChangeArrowheads="1"/>
          </p:cNvSpPr>
          <p:nvPr/>
        </p:nvSpPr>
        <p:spPr bwMode="auto">
          <a:xfrm>
            <a:off x="1437083" y="4664748"/>
            <a:ext cx="6560778" cy="1477328"/>
          </a:xfrm>
          <a:prstGeom prst="rect">
            <a:avLst/>
          </a:prstGeom>
          <a:noFill/>
          <a:ln w="9525" algn="ctr">
            <a:noFill/>
            <a:miter lim="800000"/>
            <a:headEnd/>
            <a:tailEnd/>
          </a:ln>
          <a:effectLst/>
        </p:spPr>
        <p:txBody>
          <a:bodyPr wrap="square">
            <a:spAutoFit/>
          </a:bodyPr>
          <a:lstStyle/>
          <a:p>
            <a:pPr algn="just">
              <a:lnSpc>
                <a:spcPct val="150000"/>
              </a:lnSpc>
            </a:pPr>
            <a:r>
              <a:rPr lang="zh-CN" altLang="en-US" sz="2000" dirty="0">
                <a:solidFill>
                  <a:schemeClr val="bg1"/>
                </a:solidFill>
              </a:rPr>
              <a:t>系统数据库</a:t>
            </a:r>
            <a:r>
              <a:rPr lang="zh-CN" altLang="en-US" sz="2000" dirty="0">
                <a:solidFill>
                  <a:schemeClr val="tx2">
                    <a:lumMod val="50000"/>
                  </a:schemeClr>
                </a:solidFill>
                <a:latin typeface="黑体" pitchFamily="49" charset="-122"/>
                <a:ea typeface="黑体" pitchFamily="49" charset="-122"/>
              </a:rPr>
              <a:t>是在</a:t>
            </a:r>
            <a:r>
              <a:rPr lang="en-US" altLang="zh-CN" sz="2000" dirty="0">
                <a:solidFill>
                  <a:schemeClr val="tx2">
                    <a:lumMod val="50000"/>
                  </a:schemeClr>
                </a:solidFill>
                <a:latin typeface="黑体" pitchFamily="49" charset="-122"/>
                <a:ea typeface="黑体" pitchFamily="49" charset="-122"/>
              </a:rPr>
              <a:t>SQL Server2005</a:t>
            </a:r>
            <a:r>
              <a:rPr lang="zh-CN" altLang="en-US" sz="2000" dirty="0">
                <a:solidFill>
                  <a:schemeClr val="tx2">
                    <a:lumMod val="50000"/>
                  </a:schemeClr>
                </a:solidFill>
                <a:latin typeface="黑体" pitchFamily="49" charset="-122"/>
                <a:ea typeface="黑体" pitchFamily="49" charset="-122"/>
              </a:rPr>
              <a:t>的每个实例中都存在的 </a:t>
            </a:r>
          </a:p>
          <a:p>
            <a:pPr algn="just">
              <a:lnSpc>
                <a:spcPct val="150000"/>
              </a:lnSpc>
            </a:pPr>
            <a:r>
              <a:rPr lang="zh-CN" altLang="en-US" sz="2000" dirty="0">
                <a:solidFill>
                  <a:schemeClr val="tx2">
                    <a:lumMod val="50000"/>
                  </a:schemeClr>
                </a:solidFill>
                <a:latin typeface="黑体" pitchFamily="49" charset="-122"/>
                <a:ea typeface="黑体" pitchFamily="49" charset="-122"/>
              </a:rPr>
              <a:t>   标准数据库，用于存储有关</a:t>
            </a:r>
            <a:r>
              <a:rPr lang="en-US" altLang="zh-CN" sz="2000" dirty="0">
                <a:solidFill>
                  <a:schemeClr val="tx2">
                    <a:lumMod val="50000"/>
                  </a:schemeClr>
                </a:solidFill>
                <a:latin typeface="黑体" pitchFamily="49" charset="-122"/>
                <a:ea typeface="黑体" pitchFamily="49" charset="-122"/>
              </a:rPr>
              <a:t>SQL Server</a:t>
            </a:r>
            <a:r>
              <a:rPr lang="zh-CN" altLang="en-US" sz="2000" dirty="0">
                <a:solidFill>
                  <a:schemeClr val="tx2">
                    <a:lumMod val="50000"/>
                  </a:schemeClr>
                </a:solidFill>
                <a:latin typeface="黑体" pitchFamily="49" charset="-122"/>
                <a:ea typeface="黑体" pitchFamily="49" charset="-122"/>
              </a:rPr>
              <a:t>的信息，</a:t>
            </a:r>
            <a:r>
              <a:rPr lang="en-US" altLang="zh-CN" sz="2000" dirty="0">
                <a:solidFill>
                  <a:schemeClr val="tx2">
                    <a:lumMod val="50000"/>
                  </a:schemeClr>
                </a:solidFill>
                <a:latin typeface="黑体" pitchFamily="49" charset="-122"/>
                <a:ea typeface="黑体" pitchFamily="49" charset="-122"/>
              </a:rPr>
              <a:t>SQL </a:t>
            </a:r>
          </a:p>
          <a:p>
            <a:pPr algn="just">
              <a:lnSpc>
                <a:spcPct val="150000"/>
              </a:lnSpc>
            </a:pPr>
            <a:r>
              <a:rPr lang="en-US" altLang="zh-CN" sz="2000" dirty="0">
                <a:solidFill>
                  <a:schemeClr val="tx2">
                    <a:lumMod val="50000"/>
                  </a:schemeClr>
                </a:solidFill>
                <a:latin typeface="黑体" pitchFamily="49" charset="-122"/>
                <a:ea typeface="黑体" pitchFamily="49" charset="-122"/>
              </a:rPr>
              <a:t>   Server</a:t>
            </a:r>
            <a:r>
              <a:rPr lang="zh-CN" altLang="en-US" sz="2000" dirty="0">
                <a:solidFill>
                  <a:schemeClr val="tx2">
                    <a:lumMod val="50000"/>
                  </a:schemeClr>
                </a:solidFill>
                <a:latin typeface="黑体" pitchFamily="49" charset="-122"/>
                <a:ea typeface="黑体" pitchFamily="49" charset="-122"/>
              </a:rPr>
              <a:t>使用系统数据库来管理和维护系统。</a:t>
            </a:r>
          </a:p>
        </p:txBody>
      </p:sp>
      <p:sp>
        <p:nvSpPr>
          <p:cNvPr id="19" name="Line 5"/>
          <p:cNvSpPr>
            <a:spLocks noChangeShapeType="1"/>
          </p:cNvSpPr>
          <p:nvPr/>
        </p:nvSpPr>
        <p:spPr bwMode="black">
          <a:xfrm flipV="1">
            <a:off x="1378347" y="4391393"/>
            <a:ext cx="6504010" cy="45719"/>
          </a:xfrm>
          <a:prstGeom prst="line">
            <a:avLst/>
          </a:prstGeom>
          <a:noFill/>
          <a:ln w="9525">
            <a:solidFill>
              <a:schemeClr val="tx2"/>
            </a:solidFill>
            <a:prstDash val="dash"/>
            <a:round/>
            <a:headEnd/>
            <a:tailEnd/>
          </a:ln>
          <a:effectLst/>
        </p:spPr>
        <p:txBody>
          <a:bodyPr wrap="none" anchor="ctr"/>
          <a:lstStyle/>
          <a:p>
            <a:endParaRPr lang="zh-CN" altLang="en-US"/>
          </a:p>
        </p:txBody>
      </p:sp>
      <p:sp>
        <p:nvSpPr>
          <p:cNvPr id="6" name="矩形 5"/>
          <p:cNvSpPr/>
          <p:nvPr/>
        </p:nvSpPr>
        <p:spPr>
          <a:xfrm>
            <a:off x="1002605" y="1944590"/>
            <a:ext cx="6879752" cy="387798"/>
          </a:xfrm>
          <a:prstGeom prst="rect">
            <a:avLst/>
          </a:prstGeom>
        </p:spPr>
        <p:txBody>
          <a:bodyPr wrap="square">
            <a:spAutoFit/>
          </a:bodyPr>
          <a:lstStyle/>
          <a:p>
            <a:pPr marL="449263" lvl="0" indent="-449263">
              <a:lnSpc>
                <a:spcPct val="80000"/>
              </a:lnSpc>
              <a:spcBef>
                <a:spcPct val="20000"/>
              </a:spcBef>
              <a:spcAft>
                <a:spcPct val="10000"/>
              </a:spcAft>
              <a:buClr>
                <a:srgbClr val="184BB2"/>
              </a:buClr>
              <a:buFont typeface="Wingdings" pitchFamily="2" charset="2"/>
              <a:buChar char="¯"/>
            </a:pPr>
            <a:r>
              <a:rPr lang="zh-CN" altLang="en-US" sz="2400" b="0" kern="0" dirty="0">
                <a:solidFill>
                  <a:srgbClr val="132767"/>
                </a:solidFill>
                <a:latin typeface="黑体" pitchFamily="49" charset="-122"/>
                <a:ea typeface="黑体" pitchFamily="49" charset="-122"/>
              </a:rPr>
              <a:t>数据库分为系统数据库和用户自定义数据库。</a:t>
            </a:r>
            <a:endParaRPr lang="en-US" altLang="zh-CN" sz="2400" b="0" kern="0" dirty="0">
              <a:solidFill>
                <a:srgbClr val="132767"/>
              </a:solidFill>
              <a:latin typeface="黑体" pitchFamily="49" charset="-122"/>
              <a:ea typeface="黑体" pitchFamily="49" charset="-122"/>
            </a:endParaRPr>
          </a:p>
        </p:txBody>
      </p:sp>
      <p:sp>
        <p:nvSpPr>
          <p:cNvPr id="7" name="矩形 6"/>
          <p:cNvSpPr/>
          <p:nvPr/>
        </p:nvSpPr>
        <p:spPr>
          <a:xfrm>
            <a:off x="1560489" y="2600012"/>
            <a:ext cx="6237336" cy="1405193"/>
          </a:xfrm>
          <a:prstGeom prst="rect">
            <a:avLst/>
          </a:prstGeom>
        </p:spPr>
        <p:txBody>
          <a:bodyPr wrap="square">
            <a:spAutoFit/>
          </a:bodyPr>
          <a:lstStyle/>
          <a:p>
            <a:pPr eaLnBrk="1" hangingPunct="1">
              <a:lnSpc>
                <a:spcPct val="150000"/>
              </a:lnSpc>
              <a:buFont typeface="Wingdings" pitchFamily="2" charset="2"/>
              <a:buNone/>
            </a:pPr>
            <a:r>
              <a:rPr lang="zh-CN" altLang="en-US" sz="2000" dirty="0">
                <a:solidFill>
                  <a:schemeClr val="bg1"/>
                </a:solidFill>
                <a:latin typeface="黑体" pitchFamily="49" charset="-122"/>
                <a:ea typeface="黑体" pitchFamily="49" charset="-122"/>
              </a:rPr>
              <a:t>用户</a:t>
            </a:r>
            <a:r>
              <a:rPr lang="zh-CN" altLang="en-US" sz="2000" dirty="0" smtClean="0">
                <a:solidFill>
                  <a:schemeClr val="bg1"/>
                </a:solidFill>
                <a:latin typeface="黑体" pitchFamily="49" charset="-122"/>
                <a:ea typeface="黑体" pitchFamily="49" charset="-122"/>
              </a:rPr>
              <a:t>数据库</a:t>
            </a:r>
            <a:r>
              <a:rPr lang="zh-CN" altLang="en-US" sz="2000" dirty="0" smtClean="0">
                <a:solidFill>
                  <a:schemeClr val="tx2">
                    <a:lumMod val="50000"/>
                  </a:schemeClr>
                </a:solidFill>
                <a:latin typeface="黑体" pitchFamily="49" charset="-122"/>
                <a:ea typeface="黑体" pitchFamily="49" charset="-122"/>
              </a:rPr>
              <a:t>指</a:t>
            </a:r>
            <a:r>
              <a:rPr lang="zh-CN" altLang="en-US" sz="2000" dirty="0">
                <a:solidFill>
                  <a:schemeClr val="tx2">
                    <a:lumMod val="50000"/>
                  </a:schemeClr>
                </a:solidFill>
                <a:latin typeface="黑体" pitchFamily="49" charset="-122"/>
                <a:ea typeface="黑体" pitchFamily="49" charset="-122"/>
              </a:rPr>
              <a:t>用户根据事务管理需求创建的数据库。</a:t>
            </a:r>
            <a:endParaRPr lang="en-US" altLang="zh-CN" sz="2000" dirty="0">
              <a:solidFill>
                <a:schemeClr val="tx2">
                  <a:lumMod val="50000"/>
                </a:schemeClr>
              </a:solidFill>
              <a:latin typeface="黑体" pitchFamily="49" charset="-122"/>
              <a:ea typeface="黑体" pitchFamily="49" charset="-122"/>
            </a:endParaRPr>
          </a:p>
          <a:p>
            <a:pPr eaLnBrk="1" hangingPunct="1">
              <a:lnSpc>
                <a:spcPct val="150000"/>
              </a:lnSpc>
              <a:buFont typeface="Wingdings" pitchFamily="2" charset="2"/>
              <a:buNone/>
            </a:pPr>
            <a:r>
              <a:rPr lang="zh-CN" altLang="en-US" sz="2000" dirty="0">
                <a:solidFill>
                  <a:schemeClr val="tx2">
                    <a:lumMod val="50000"/>
                  </a:schemeClr>
                </a:solidFill>
                <a:latin typeface="黑体" pitchFamily="49" charset="-122"/>
                <a:ea typeface="黑体" pitchFamily="49" charset="-122"/>
              </a:rPr>
              <a:t>  例如，学生管理系统数据库、图书信息管理数据库、</a:t>
            </a:r>
            <a:endParaRPr lang="en-US" altLang="zh-CN" sz="2000" dirty="0">
              <a:solidFill>
                <a:schemeClr val="tx2">
                  <a:lumMod val="50000"/>
                </a:schemeClr>
              </a:solidFill>
              <a:latin typeface="黑体" pitchFamily="49" charset="-122"/>
              <a:ea typeface="黑体" pitchFamily="49" charset="-122"/>
            </a:endParaRPr>
          </a:p>
          <a:p>
            <a:pPr eaLnBrk="1" hangingPunct="1">
              <a:lnSpc>
                <a:spcPct val="150000"/>
              </a:lnSpc>
              <a:buFont typeface="Wingdings" pitchFamily="2" charset="2"/>
              <a:buNone/>
            </a:pPr>
            <a:r>
              <a:rPr lang="en-US" altLang="zh-CN" sz="2000" dirty="0">
                <a:solidFill>
                  <a:schemeClr val="tx2">
                    <a:lumMod val="50000"/>
                  </a:schemeClr>
                </a:solidFill>
                <a:latin typeface="黑体" pitchFamily="49" charset="-122"/>
                <a:ea typeface="黑体" pitchFamily="49" charset="-122"/>
              </a:rPr>
              <a:t>  </a:t>
            </a:r>
            <a:r>
              <a:rPr lang="zh-CN" altLang="en-US" sz="2000" dirty="0">
                <a:solidFill>
                  <a:schemeClr val="tx2">
                    <a:lumMod val="50000"/>
                  </a:schemeClr>
                </a:solidFill>
                <a:latin typeface="黑体" pitchFamily="49" charset="-122"/>
                <a:ea typeface="黑体" pitchFamily="49" charset="-122"/>
              </a:rPr>
              <a:t>银行客户信息数据库等。</a:t>
            </a:r>
            <a:endParaRPr lang="en-US" altLang="zh-CN" sz="2000"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2586893" y="188640"/>
            <a:ext cx="3898776" cy="927100"/>
          </a:xfrm>
        </p:spPr>
        <p:txBody>
          <a:bodyPr/>
          <a:lstStyle/>
          <a:p>
            <a:r>
              <a:rPr lang="zh-CN" altLang="en-US" dirty="0" smtClean="0">
                <a:ea typeface="宋体" pitchFamily="2" charset="-122"/>
              </a:rPr>
              <a:t>学习情境划分</a:t>
            </a:r>
            <a:endParaRPr lang="en-US" altLang="zh-CN" dirty="0">
              <a:ea typeface="宋体" pitchFamily="2" charset="-122"/>
            </a:endParaRPr>
          </a:p>
        </p:txBody>
      </p:sp>
      <p:grpSp>
        <p:nvGrpSpPr>
          <p:cNvPr id="3" name="Group 8"/>
          <p:cNvGrpSpPr>
            <a:grpSpLocks/>
          </p:cNvGrpSpPr>
          <p:nvPr/>
        </p:nvGrpSpPr>
        <p:grpSpPr bwMode="auto">
          <a:xfrm>
            <a:off x="857224" y="3121036"/>
            <a:ext cx="2071702" cy="1379534"/>
            <a:chOff x="3964" y="2071"/>
            <a:chExt cx="1484" cy="330"/>
          </a:xfrm>
        </p:grpSpPr>
        <p:sp>
          <p:nvSpPr>
            <p:cNvPr id="85001"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p>
          </p:txBody>
        </p:sp>
        <p:sp>
          <p:nvSpPr>
            <p:cNvPr id="85002"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p>
          </p:txBody>
        </p:sp>
      </p:grpSp>
      <p:grpSp>
        <p:nvGrpSpPr>
          <p:cNvPr id="4" name="Group 11"/>
          <p:cNvGrpSpPr>
            <a:grpSpLocks/>
          </p:cNvGrpSpPr>
          <p:nvPr/>
        </p:nvGrpSpPr>
        <p:grpSpPr bwMode="auto">
          <a:xfrm>
            <a:off x="5950480" y="3121036"/>
            <a:ext cx="2237018" cy="1308096"/>
            <a:chOff x="3964" y="2071"/>
            <a:chExt cx="1484" cy="330"/>
          </a:xfrm>
        </p:grpSpPr>
        <p:sp>
          <p:nvSpPr>
            <p:cNvPr id="85004" name="AutoShape 12"/>
            <p:cNvSpPr>
              <a:spLocks noChangeArrowheads="1"/>
            </p:cNvSpPr>
            <p:nvPr/>
          </p:nvSpPr>
          <p:spPr bwMode="ltGray">
            <a:xfrm>
              <a:off x="3964" y="2071"/>
              <a:ext cx="1484" cy="330"/>
            </a:xfrm>
            <a:prstGeom prst="roundRect">
              <a:avLst>
                <a:gd name="adj" fmla="val 16667"/>
              </a:avLst>
            </a:prstGeom>
            <a:solidFill>
              <a:schemeClr val="accent2"/>
            </a:solidFill>
            <a:ln w="12700" algn="ctr">
              <a:solidFill>
                <a:srgbClr val="808080"/>
              </a:solidFill>
              <a:round/>
              <a:headEnd/>
              <a:tailEnd/>
            </a:ln>
            <a:effectLst/>
          </p:spPr>
          <p:txBody>
            <a:bodyPr wrap="none" anchor="ctr"/>
            <a:lstStyle/>
            <a:p>
              <a:endParaRPr lang="zh-CN" altLang="en-US"/>
            </a:p>
          </p:txBody>
        </p:sp>
        <p:sp>
          <p:nvSpPr>
            <p:cNvPr id="85005" name="AutoShape 13"/>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2">
                    <a:alpha val="70000"/>
                  </a:schemeClr>
                </a:gs>
              </a:gsLst>
              <a:lin ang="5400000" scaled="1"/>
            </a:gradFill>
            <a:ln w="9525" algn="ctr">
              <a:noFill/>
              <a:round/>
              <a:headEnd/>
              <a:tailEnd/>
            </a:ln>
            <a:effectLst/>
          </p:spPr>
          <p:txBody>
            <a:bodyPr wrap="none" anchor="ctr"/>
            <a:lstStyle/>
            <a:p>
              <a:endParaRPr lang="zh-CN" altLang="en-US"/>
            </a:p>
          </p:txBody>
        </p:sp>
      </p:grpSp>
      <p:grpSp>
        <p:nvGrpSpPr>
          <p:cNvPr id="5" name="Group 14"/>
          <p:cNvGrpSpPr>
            <a:grpSpLocks/>
          </p:cNvGrpSpPr>
          <p:nvPr/>
        </p:nvGrpSpPr>
        <p:grpSpPr bwMode="auto">
          <a:xfrm>
            <a:off x="3357554" y="3130561"/>
            <a:ext cx="2286016" cy="1370009"/>
            <a:chOff x="3964" y="2071"/>
            <a:chExt cx="1484" cy="330"/>
          </a:xfrm>
        </p:grpSpPr>
        <p:sp>
          <p:nvSpPr>
            <p:cNvPr id="85007" name="AutoShape 15"/>
            <p:cNvSpPr>
              <a:spLocks noChangeArrowheads="1"/>
            </p:cNvSpPr>
            <p:nvPr/>
          </p:nvSpPr>
          <p:spPr bwMode="ltGray">
            <a:xfrm>
              <a:off x="3964" y="2071"/>
              <a:ext cx="1484" cy="330"/>
            </a:xfrm>
            <a:prstGeom prst="roundRect">
              <a:avLst>
                <a:gd name="adj" fmla="val 16667"/>
              </a:avLst>
            </a:prstGeom>
            <a:solidFill>
              <a:schemeClr val="accent1"/>
            </a:solidFill>
            <a:ln w="12700" algn="ctr">
              <a:solidFill>
                <a:srgbClr val="808080"/>
              </a:solidFill>
              <a:round/>
              <a:headEnd/>
              <a:tailEnd/>
            </a:ln>
            <a:effectLst/>
          </p:spPr>
          <p:txBody>
            <a:bodyPr wrap="none" anchor="ctr"/>
            <a:lstStyle/>
            <a:p>
              <a:endParaRPr lang="zh-CN" altLang="en-US"/>
            </a:p>
          </p:txBody>
        </p:sp>
        <p:sp>
          <p:nvSpPr>
            <p:cNvPr id="85008" name="AutoShape 16"/>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1">
                    <a:alpha val="70000"/>
                  </a:schemeClr>
                </a:gs>
              </a:gsLst>
              <a:lin ang="5400000" scaled="1"/>
            </a:gradFill>
            <a:ln w="9525" algn="ctr">
              <a:noFill/>
              <a:round/>
              <a:headEnd/>
              <a:tailEnd/>
            </a:ln>
            <a:effectLst/>
          </p:spPr>
          <p:txBody>
            <a:bodyPr wrap="none" anchor="ctr"/>
            <a:lstStyle/>
            <a:p>
              <a:endParaRPr lang="zh-CN" altLang="en-US"/>
            </a:p>
          </p:txBody>
        </p:sp>
      </p:grpSp>
      <p:grpSp>
        <p:nvGrpSpPr>
          <p:cNvPr id="7" name="Group 20"/>
          <p:cNvGrpSpPr>
            <a:grpSpLocks/>
          </p:cNvGrpSpPr>
          <p:nvPr/>
        </p:nvGrpSpPr>
        <p:grpSpPr bwMode="auto">
          <a:xfrm>
            <a:off x="3714750" y="1852632"/>
            <a:ext cx="1597025" cy="536575"/>
            <a:chOff x="3964" y="2071"/>
            <a:chExt cx="1484" cy="330"/>
          </a:xfrm>
        </p:grpSpPr>
        <p:sp>
          <p:nvSpPr>
            <p:cNvPr id="85013"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p:spPr>
          <p:txBody>
            <a:bodyPr wrap="none" anchor="ctr"/>
            <a:lstStyle/>
            <a:p>
              <a:endParaRPr lang="zh-CN" altLang="en-US"/>
            </a:p>
          </p:txBody>
        </p:sp>
        <p:sp>
          <p:nvSpPr>
            <p:cNvPr id="85014"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w="9525" algn="ctr">
              <a:noFill/>
              <a:round/>
              <a:headEnd/>
              <a:tailEnd/>
            </a:ln>
            <a:effectLst/>
          </p:spPr>
          <p:txBody>
            <a:bodyPr wrap="none" anchor="ctr"/>
            <a:lstStyle/>
            <a:p>
              <a:endParaRPr lang="zh-CN" altLang="en-US"/>
            </a:p>
          </p:txBody>
        </p:sp>
      </p:grpSp>
      <p:cxnSp>
        <p:nvCxnSpPr>
          <p:cNvPr id="85018" name="AutoShape 26"/>
          <p:cNvCxnSpPr>
            <a:cxnSpLocks noChangeShapeType="1"/>
          </p:cNvCxnSpPr>
          <p:nvPr/>
        </p:nvCxnSpPr>
        <p:spPr bwMode="black">
          <a:xfrm rot="16200000">
            <a:off x="2897187" y="1506549"/>
            <a:ext cx="708025" cy="2520950"/>
          </a:xfrm>
          <a:prstGeom prst="bentConnector3">
            <a:avLst>
              <a:gd name="adj1" fmla="val 50000"/>
            </a:avLst>
          </a:prstGeom>
          <a:noFill/>
          <a:ln w="9525">
            <a:solidFill>
              <a:schemeClr val="tx1"/>
            </a:solidFill>
            <a:miter lim="800000"/>
            <a:headEnd/>
            <a:tailEnd/>
          </a:ln>
          <a:effectLst/>
        </p:spPr>
      </p:cxnSp>
      <p:cxnSp>
        <p:nvCxnSpPr>
          <p:cNvPr id="85019" name="AutoShape 27"/>
          <p:cNvCxnSpPr>
            <a:cxnSpLocks noChangeShapeType="1"/>
          </p:cNvCxnSpPr>
          <p:nvPr/>
        </p:nvCxnSpPr>
        <p:spPr bwMode="black">
          <a:xfrm rot="5400000" flipH="1">
            <a:off x="5419725" y="1504961"/>
            <a:ext cx="708025" cy="2524125"/>
          </a:xfrm>
          <a:prstGeom prst="bentConnector3">
            <a:avLst>
              <a:gd name="adj1" fmla="val 50000"/>
            </a:avLst>
          </a:prstGeom>
          <a:noFill/>
          <a:ln w="9525">
            <a:solidFill>
              <a:schemeClr val="tx1"/>
            </a:solidFill>
            <a:miter lim="800000"/>
            <a:headEnd/>
            <a:tailEnd/>
          </a:ln>
          <a:effectLst/>
        </p:spPr>
      </p:cxnSp>
      <p:sp>
        <p:nvSpPr>
          <p:cNvPr id="85020" name="Text Box 28"/>
          <p:cNvSpPr txBox="1">
            <a:spLocks noChangeArrowheads="1"/>
          </p:cNvSpPr>
          <p:nvPr/>
        </p:nvSpPr>
        <p:spPr bwMode="black">
          <a:xfrm>
            <a:off x="3929058" y="1933594"/>
            <a:ext cx="1133479" cy="369332"/>
          </a:xfrm>
          <a:prstGeom prst="rect">
            <a:avLst/>
          </a:prstGeom>
          <a:noFill/>
          <a:ln w="9525" algn="ctr">
            <a:noFill/>
            <a:miter lim="800000"/>
            <a:headEnd/>
            <a:tailEnd/>
          </a:ln>
          <a:effectLst/>
        </p:spPr>
        <p:txBody>
          <a:bodyPr wrap="square">
            <a:spAutoFit/>
          </a:bodyPr>
          <a:lstStyle/>
          <a:p>
            <a:pPr>
              <a:spcBef>
                <a:spcPct val="50000"/>
              </a:spcBef>
            </a:pPr>
            <a:r>
              <a:rPr lang="zh-CN" altLang="en-US" dirty="0" smtClean="0">
                <a:solidFill>
                  <a:srgbClr val="000000"/>
                </a:solidFill>
                <a:effectLst>
                  <a:outerShdw blurRad="38100" dist="38100" dir="2700000" algn="tl">
                    <a:srgbClr val="C0C0C0"/>
                  </a:outerShdw>
                </a:effectLst>
              </a:rPr>
              <a:t>学习情境</a:t>
            </a:r>
            <a:endParaRPr lang="en-US" altLang="zh-CN" dirty="0">
              <a:solidFill>
                <a:srgbClr val="000000"/>
              </a:solidFill>
              <a:effectLst>
                <a:outerShdw blurRad="38100" dist="38100" dir="2700000" algn="tl">
                  <a:srgbClr val="C0C0C0"/>
                </a:outerShdw>
              </a:effectLst>
            </a:endParaRPr>
          </a:p>
        </p:txBody>
      </p:sp>
      <p:sp>
        <p:nvSpPr>
          <p:cNvPr id="85022" name="Text Box 30"/>
          <p:cNvSpPr txBox="1">
            <a:spLocks noChangeArrowheads="1"/>
          </p:cNvSpPr>
          <p:nvPr/>
        </p:nvSpPr>
        <p:spPr bwMode="black">
          <a:xfrm>
            <a:off x="6028600" y="3286124"/>
            <a:ext cx="2186738" cy="107721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chemeClr val="bg1"/>
                </a:solidFill>
              </a:rPr>
              <a:t>学习子情境 </a:t>
            </a:r>
            <a:r>
              <a:rPr lang="en-US" dirty="0" smtClean="0">
                <a:solidFill>
                  <a:schemeClr val="bg1"/>
                </a:solidFill>
              </a:rPr>
              <a:t>3.3  </a:t>
            </a:r>
          </a:p>
          <a:p>
            <a:pPr>
              <a:spcBef>
                <a:spcPts val="1200"/>
              </a:spcBef>
            </a:pPr>
            <a:r>
              <a:rPr lang="zh-CN" altLang="en-US" dirty="0">
                <a:solidFill>
                  <a:schemeClr val="bg1"/>
                </a:solidFill>
              </a:rPr>
              <a:t>分离与附加</a:t>
            </a:r>
            <a:r>
              <a:rPr lang="en-US" altLang="zh-CN" dirty="0">
                <a:solidFill>
                  <a:schemeClr val="bg1"/>
                </a:solidFill>
              </a:rPr>
              <a:t>Student</a:t>
            </a:r>
            <a:r>
              <a:rPr lang="zh-CN" altLang="en-US" dirty="0">
                <a:solidFill>
                  <a:schemeClr val="bg1"/>
                </a:solidFill>
              </a:rPr>
              <a:t>数据库</a:t>
            </a:r>
          </a:p>
        </p:txBody>
      </p:sp>
      <p:sp>
        <p:nvSpPr>
          <p:cNvPr id="85026" name="Text Box 34"/>
          <p:cNvSpPr txBox="1">
            <a:spLocks noChangeArrowheads="1"/>
          </p:cNvSpPr>
          <p:nvPr/>
        </p:nvSpPr>
        <p:spPr bwMode="black">
          <a:xfrm>
            <a:off x="3428992" y="3197139"/>
            <a:ext cx="2214578" cy="1354217"/>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rgbClr val="F8F8F8"/>
                </a:solidFill>
              </a:rPr>
              <a:t>学习子情境 </a:t>
            </a:r>
            <a:r>
              <a:rPr lang="en-US" altLang="zh-CN" dirty="0" smtClean="0">
                <a:solidFill>
                  <a:srgbClr val="F8F8F8"/>
                </a:solidFill>
              </a:rPr>
              <a:t>3.2 </a:t>
            </a:r>
          </a:p>
          <a:p>
            <a:pPr>
              <a:spcBef>
                <a:spcPts val="1200"/>
              </a:spcBef>
            </a:pPr>
            <a:r>
              <a:rPr lang="zh-CN" altLang="en-US" dirty="0">
                <a:solidFill>
                  <a:srgbClr val="F8F8F8"/>
                </a:solidFill>
              </a:rPr>
              <a:t>使用</a:t>
            </a:r>
            <a:r>
              <a:rPr lang="en-US" altLang="zh-CN" dirty="0">
                <a:solidFill>
                  <a:srgbClr val="F8F8F8"/>
                </a:solidFill>
              </a:rPr>
              <a:t>T-SQL</a:t>
            </a:r>
            <a:r>
              <a:rPr lang="zh-CN" altLang="en-US" dirty="0">
                <a:solidFill>
                  <a:srgbClr val="F8F8F8"/>
                </a:solidFill>
              </a:rPr>
              <a:t>命令</a:t>
            </a:r>
            <a:br>
              <a:rPr lang="zh-CN" altLang="en-US" dirty="0">
                <a:solidFill>
                  <a:srgbClr val="F8F8F8"/>
                </a:solidFill>
              </a:rPr>
            </a:br>
            <a:r>
              <a:rPr lang="zh-CN" altLang="en-US" dirty="0">
                <a:solidFill>
                  <a:srgbClr val="F8F8F8"/>
                </a:solidFill>
              </a:rPr>
              <a:t>创建和操作</a:t>
            </a:r>
            <a:r>
              <a:rPr lang="en-US" altLang="zh-CN" dirty="0">
                <a:solidFill>
                  <a:srgbClr val="F8F8F8"/>
                </a:solidFill>
              </a:rPr>
              <a:t>Student</a:t>
            </a:r>
            <a:r>
              <a:rPr lang="zh-CN" altLang="en-US" dirty="0">
                <a:solidFill>
                  <a:srgbClr val="F8F8F8"/>
                </a:solidFill>
              </a:rPr>
              <a:t>数据库</a:t>
            </a:r>
          </a:p>
        </p:txBody>
      </p:sp>
      <p:cxnSp>
        <p:nvCxnSpPr>
          <p:cNvPr id="85035" name="AutoShape 43"/>
          <p:cNvCxnSpPr>
            <a:cxnSpLocks noChangeShapeType="1"/>
          </p:cNvCxnSpPr>
          <p:nvPr/>
        </p:nvCxnSpPr>
        <p:spPr bwMode="black">
          <a:xfrm rot="5400000">
            <a:off x="4152107" y="2770992"/>
            <a:ext cx="717550" cy="1587"/>
          </a:xfrm>
          <a:prstGeom prst="bentConnector3">
            <a:avLst>
              <a:gd name="adj1" fmla="val 50000"/>
            </a:avLst>
          </a:prstGeom>
          <a:noFill/>
          <a:ln w="9525">
            <a:solidFill>
              <a:schemeClr val="tx1"/>
            </a:solidFill>
            <a:miter lim="800000"/>
            <a:headEnd/>
            <a:tailEnd/>
          </a:ln>
          <a:effectLst/>
        </p:spPr>
      </p:cxnSp>
      <p:sp>
        <p:nvSpPr>
          <p:cNvPr id="44" name="Text Box 34"/>
          <p:cNvSpPr txBox="1">
            <a:spLocks noChangeArrowheads="1"/>
          </p:cNvSpPr>
          <p:nvPr/>
        </p:nvSpPr>
        <p:spPr bwMode="black">
          <a:xfrm>
            <a:off x="889768" y="3181480"/>
            <a:ext cx="2131170" cy="133882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pPr>
              <a:spcBef>
                <a:spcPct val="50000"/>
              </a:spcBef>
            </a:pPr>
            <a:r>
              <a:rPr lang="zh-CN" altLang="en-US" dirty="0" smtClean="0">
                <a:solidFill>
                  <a:schemeClr val="bg1"/>
                </a:solidFill>
              </a:rPr>
              <a:t>学习子情境 </a:t>
            </a:r>
            <a:r>
              <a:rPr lang="en-US" dirty="0" smtClean="0">
                <a:solidFill>
                  <a:schemeClr val="bg1"/>
                </a:solidFill>
              </a:rPr>
              <a:t>3.1</a:t>
            </a:r>
          </a:p>
          <a:p>
            <a:pPr>
              <a:spcBef>
                <a:spcPct val="50000"/>
              </a:spcBef>
            </a:pPr>
            <a:r>
              <a:rPr lang="zh-CN" altLang="en-US" dirty="0" smtClean="0">
                <a:solidFill>
                  <a:schemeClr val="bg1"/>
                </a:solidFill>
              </a:rPr>
              <a:t>使</a:t>
            </a:r>
            <a:r>
              <a:rPr lang="en-US" altLang="zh-CN" dirty="0" smtClean="0">
                <a:solidFill>
                  <a:schemeClr val="bg1"/>
                </a:solidFill>
              </a:rPr>
              <a:t>Management Studio</a:t>
            </a:r>
            <a:r>
              <a:rPr lang="zh-CN" altLang="en-US" dirty="0" smtClean="0">
                <a:solidFill>
                  <a:schemeClr val="bg1"/>
                </a:solidFill>
              </a:rPr>
              <a:t>创建</a:t>
            </a:r>
            <a:r>
              <a:rPr lang="zh-CN" altLang="en-US" dirty="0">
                <a:solidFill>
                  <a:schemeClr val="bg1"/>
                </a:solidFill>
              </a:rPr>
              <a:t>和操作 </a:t>
            </a:r>
            <a:r>
              <a:rPr lang="en-US" altLang="zh-CN" dirty="0">
                <a:solidFill>
                  <a:schemeClr val="bg1"/>
                </a:solidFill>
              </a:rPr>
              <a:t>Student</a:t>
            </a:r>
            <a:r>
              <a:rPr lang="zh-CN" altLang="en-US" dirty="0">
                <a:solidFill>
                  <a:schemeClr val="bg1"/>
                </a:solidFill>
              </a:rPr>
              <a:t>数据库</a:t>
            </a:r>
            <a:endParaRPr lang="en-US" altLang="zh-CN" b="1" dirty="0">
              <a:solidFill>
                <a:schemeClr val="bg1"/>
              </a:solidFill>
              <a:ea typeface="宋体" pitchFamily="2" charset="-122"/>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6"/>
          <p:cNvGrpSpPr>
            <a:grpSpLocks/>
          </p:cNvGrpSpPr>
          <p:nvPr/>
        </p:nvGrpSpPr>
        <p:grpSpPr bwMode="auto">
          <a:xfrm>
            <a:off x="1174315" y="4955749"/>
            <a:ext cx="7072362" cy="1643074"/>
            <a:chOff x="4320" y="1152"/>
            <a:chExt cx="414" cy="402"/>
          </a:xfrm>
          <a:solidFill>
            <a:schemeClr val="bg2">
              <a:lumMod val="60000"/>
              <a:lumOff val="40000"/>
            </a:schemeClr>
          </a:solidFill>
        </p:grpSpPr>
        <p:sp>
          <p:nvSpPr>
            <p:cNvPr id="25"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6"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grpSp>
        <p:nvGrpSpPr>
          <p:cNvPr id="20" name="Group 6"/>
          <p:cNvGrpSpPr>
            <a:grpSpLocks/>
          </p:cNvGrpSpPr>
          <p:nvPr/>
        </p:nvGrpSpPr>
        <p:grpSpPr bwMode="auto">
          <a:xfrm>
            <a:off x="1174315" y="2138489"/>
            <a:ext cx="7072362" cy="2592288"/>
            <a:chOff x="4320" y="1152"/>
            <a:chExt cx="414" cy="402"/>
          </a:xfrm>
          <a:solidFill>
            <a:srgbClr val="D3C4F2"/>
          </a:solidFill>
        </p:grpSpPr>
        <p:sp>
          <p:nvSpPr>
            <p:cNvPr id="21"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2"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 name="标题 1"/>
          <p:cNvSpPr>
            <a:spLocks noGrp="1"/>
          </p:cNvSpPr>
          <p:nvPr>
            <p:ph type="title"/>
          </p:nvPr>
        </p:nvSpPr>
        <p:spPr/>
        <p:txBody>
          <a:bodyPr/>
          <a:lstStyle/>
          <a:p>
            <a:r>
              <a:rPr lang="zh-CN" altLang="en-US" sz="2800" dirty="0"/>
              <a:t>任务</a:t>
            </a:r>
            <a:r>
              <a:rPr lang="en-US" altLang="zh-CN" sz="2800" dirty="0"/>
              <a:t>2    (</a:t>
            </a:r>
            <a:r>
              <a:rPr lang="zh-CN" altLang="en-US" sz="2800" dirty="0"/>
              <a:t>续</a:t>
            </a:r>
            <a:r>
              <a:rPr lang="en-US" altLang="zh-CN" sz="2800" dirty="0"/>
              <a:t>)</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40</a:t>
            </a:fld>
            <a:endParaRPr lang="en-US" altLang="zh-CN"/>
          </a:p>
        </p:txBody>
      </p:sp>
      <p:sp>
        <p:nvSpPr>
          <p:cNvPr id="16" name="Rectangle 3"/>
          <p:cNvSpPr>
            <a:spLocks noChangeArrowheads="1"/>
          </p:cNvSpPr>
          <p:nvPr/>
        </p:nvSpPr>
        <p:spPr bwMode="auto">
          <a:xfrm>
            <a:off x="1349625" y="4991699"/>
            <a:ext cx="6813220" cy="1477328"/>
          </a:xfrm>
          <a:prstGeom prst="rect">
            <a:avLst/>
          </a:prstGeom>
          <a:noFill/>
          <a:ln w="9525" algn="ctr">
            <a:noFill/>
            <a:miter lim="800000"/>
            <a:headEnd/>
            <a:tailEnd/>
          </a:ln>
          <a:effectLst/>
        </p:spPr>
        <p:txBody>
          <a:bodyPr wrap="square">
            <a:spAutoFit/>
          </a:bodyPr>
          <a:lstStyle/>
          <a:p>
            <a:pPr algn="just">
              <a:lnSpc>
                <a:spcPct val="150000"/>
              </a:lnSpc>
            </a:pPr>
            <a:r>
              <a:rPr lang="zh-CN" altLang="en-US" sz="2000" dirty="0">
                <a:solidFill>
                  <a:schemeClr val="tx2">
                    <a:lumMod val="50000"/>
                  </a:schemeClr>
                </a:solidFill>
              </a:rPr>
              <a:t>② </a:t>
            </a:r>
            <a:r>
              <a:rPr lang="en-US" altLang="zh-CN" sz="2000" dirty="0">
                <a:solidFill>
                  <a:schemeClr val="tx2">
                    <a:lumMod val="50000"/>
                  </a:schemeClr>
                </a:solidFill>
              </a:rPr>
              <a:t>model</a:t>
            </a:r>
            <a:r>
              <a:rPr lang="zh-CN" altLang="en-US" sz="2000" dirty="0">
                <a:solidFill>
                  <a:schemeClr val="tx2">
                    <a:lumMod val="50000"/>
                  </a:schemeClr>
                </a:solidFill>
              </a:rPr>
              <a:t>数据库。</a:t>
            </a:r>
          </a:p>
          <a:p>
            <a:pPr algn="just"/>
            <a:r>
              <a:rPr lang="zh-CN" altLang="en-US" sz="2000" dirty="0">
                <a:solidFill>
                  <a:schemeClr val="tx2">
                    <a:lumMod val="50000"/>
                  </a:schemeClr>
                </a:solidFill>
              </a:rPr>
              <a:t> </a:t>
            </a:r>
            <a:r>
              <a:rPr lang="zh-CN" altLang="en-US" sz="2000" dirty="0" smtClean="0">
                <a:solidFill>
                  <a:schemeClr val="tx2">
                    <a:lumMod val="50000"/>
                  </a:schemeClr>
                </a:solidFill>
              </a:rPr>
              <a:t>    </a:t>
            </a:r>
            <a:r>
              <a:rPr lang="en-US" altLang="zh-CN" sz="2000" dirty="0">
                <a:solidFill>
                  <a:schemeClr val="tx2">
                    <a:lumMod val="50000"/>
                  </a:schemeClr>
                </a:solidFill>
              </a:rPr>
              <a:t>model</a:t>
            </a:r>
            <a:r>
              <a:rPr lang="zh-CN" altLang="en-US" sz="2000" dirty="0">
                <a:solidFill>
                  <a:schemeClr val="tx2">
                    <a:lumMod val="50000"/>
                  </a:schemeClr>
                </a:solidFill>
              </a:rPr>
              <a:t>数据库用作在系统上创建的所有数据库的</a:t>
            </a:r>
            <a:r>
              <a:rPr lang="zh-CN" altLang="en-US" sz="2000" dirty="0" smtClean="0">
                <a:solidFill>
                  <a:schemeClr val="tx2">
                    <a:lumMod val="50000"/>
                  </a:schemeClr>
                </a:solidFill>
              </a:rPr>
              <a:t>模板</a:t>
            </a:r>
            <a:r>
              <a:rPr lang="zh-CN" altLang="en-US" sz="2000" dirty="0">
                <a:solidFill>
                  <a:schemeClr val="tx2">
                    <a:lumMod val="50000"/>
                  </a:schemeClr>
                </a:solidFill>
              </a:rPr>
              <a:t>和原型。当创建数据库时，系统会自动地把</a:t>
            </a:r>
            <a:r>
              <a:rPr lang="en-US" altLang="zh-CN" sz="2000" dirty="0">
                <a:solidFill>
                  <a:schemeClr val="tx2">
                    <a:lumMod val="50000"/>
                  </a:schemeClr>
                </a:solidFill>
              </a:rPr>
              <a:t>model</a:t>
            </a:r>
            <a:r>
              <a:rPr lang="zh-CN" altLang="en-US" sz="2000" dirty="0">
                <a:solidFill>
                  <a:schemeClr val="tx2">
                    <a:lumMod val="50000"/>
                  </a:schemeClr>
                </a:solidFill>
              </a:rPr>
              <a:t>数据库中的内容复制到新建的数据库中</a:t>
            </a:r>
            <a:r>
              <a:rPr lang="zh-CN" altLang="en-US" sz="2000" dirty="0" smtClean="0">
                <a:solidFill>
                  <a:schemeClr val="tx2">
                    <a:lumMod val="50000"/>
                  </a:schemeClr>
                </a:solidFill>
              </a:rPr>
              <a:t>。</a:t>
            </a:r>
            <a:endParaRPr lang="zh-CN" altLang="en-US" sz="2000" dirty="0">
              <a:solidFill>
                <a:schemeClr val="tx2">
                  <a:lumMod val="50000"/>
                </a:schemeClr>
              </a:solidFill>
            </a:endParaRPr>
          </a:p>
        </p:txBody>
      </p:sp>
      <p:sp>
        <p:nvSpPr>
          <p:cNvPr id="19" name="Line 5"/>
          <p:cNvSpPr>
            <a:spLocks noChangeShapeType="1"/>
          </p:cNvSpPr>
          <p:nvPr/>
        </p:nvSpPr>
        <p:spPr bwMode="black">
          <a:xfrm flipV="1">
            <a:off x="1378009" y="4869160"/>
            <a:ext cx="6504010" cy="45719"/>
          </a:xfrm>
          <a:prstGeom prst="line">
            <a:avLst/>
          </a:prstGeom>
          <a:noFill/>
          <a:ln w="9525">
            <a:solidFill>
              <a:schemeClr val="tx2"/>
            </a:solidFill>
            <a:prstDash val="dash"/>
            <a:round/>
            <a:headEnd/>
            <a:tailEnd/>
          </a:ln>
          <a:effectLst/>
        </p:spPr>
        <p:txBody>
          <a:bodyPr wrap="none" anchor="ctr"/>
          <a:lstStyle/>
          <a:p>
            <a:endParaRPr lang="zh-CN" altLang="en-US"/>
          </a:p>
        </p:txBody>
      </p:sp>
      <p:sp>
        <p:nvSpPr>
          <p:cNvPr id="6" name="矩形 5"/>
          <p:cNvSpPr/>
          <p:nvPr/>
        </p:nvSpPr>
        <p:spPr>
          <a:xfrm>
            <a:off x="1074069" y="1734177"/>
            <a:ext cx="6879752" cy="387798"/>
          </a:xfrm>
          <a:prstGeom prst="rect">
            <a:avLst/>
          </a:prstGeom>
        </p:spPr>
        <p:txBody>
          <a:bodyPr wrap="square">
            <a:spAutoFit/>
          </a:bodyPr>
          <a:lstStyle/>
          <a:p>
            <a:pPr marL="449263" lvl="0" indent="-449263">
              <a:lnSpc>
                <a:spcPct val="80000"/>
              </a:lnSpc>
              <a:spcBef>
                <a:spcPct val="20000"/>
              </a:spcBef>
              <a:spcAft>
                <a:spcPct val="10000"/>
              </a:spcAft>
              <a:buClr>
                <a:srgbClr val="184BB2"/>
              </a:buClr>
              <a:buFont typeface="Wingdings" pitchFamily="2" charset="2"/>
              <a:buChar char="¯"/>
            </a:pPr>
            <a:r>
              <a:rPr lang="en-US" altLang="zh-CN" sz="2400" b="0" kern="0" dirty="0">
                <a:solidFill>
                  <a:srgbClr val="132767"/>
                </a:solidFill>
                <a:latin typeface="黑体" pitchFamily="49" charset="-122"/>
                <a:ea typeface="黑体" pitchFamily="49" charset="-122"/>
              </a:rPr>
              <a:t>SQL Server</a:t>
            </a:r>
            <a:r>
              <a:rPr lang="zh-CN" altLang="en-US" sz="2400" b="0" kern="0" dirty="0">
                <a:solidFill>
                  <a:srgbClr val="132767"/>
                </a:solidFill>
                <a:latin typeface="黑体" pitchFamily="49" charset="-122"/>
                <a:ea typeface="黑体" pitchFamily="49" charset="-122"/>
              </a:rPr>
              <a:t>提供的系统数据库如下：</a:t>
            </a:r>
            <a:endParaRPr lang="en-US" altLang="zh-CN" sz="2400" b="0" kern="0" dirty="0">
              <a:solidFill>
                <a:srgbClr val="132767"/>
              </a:solidFill>
              <a:latin typeface="黑体" pitchFamily="49" charset="-122"/>
              <a:ea typeface="黑体" pitchFamily="49" charset="-122"/>
            </a:endParaRPr>
          </a:p>
        </p:txBody>
      </p:sp>
      <p:sp>
        <p:nvSpPr>
          <p:cNvPr id="7" name="矩形 6"/>
          <p:cNvSpPr/>
          <p:nvPr/>
        </p:nvSpPr>
        <p:spPr>
          <a:xfrm>
            <a:off x="1386266" y="2138489"/>
            <a:ext cx="6776579" cy="2400657"/>
          </a:xfrm>
          <a:prstGeom prst="rect">
            <a:avLst/>
          </a:prstGeom>
        </p:spPr>
        <p:txBody>
          <a:bodyPr wrap="square">
            <a:spAutoFit/>
          </a:bodyPr>
          <a:lstStyle/>
          <a:p>
            <a:pPr eaLnBrk="1" hangingPunct="1">
              <a:lnSpc>
                <a:spcPct val="150000"/>
              </a:lnSpc>
              <a:buFont typeface="Wingdings" pitchFamily="2" charset="2"/>
              <a:buNone/>
            </a:pPr>
            <a:r>
              <a:rPr lang="zh-CN" altLang="en-US" sz="2000" dirty="0">
                <a:solidFill>
                  <a:schemeClr val="bg1"/>
                </a:solidFill>
                <a:latin typeface="黑体" pitchFamily="49" charset="-122"/>
                <a:ea typeface="黑体" pitchFamily="49" charset="-122"/>
              </a:rPr>
              <a:t>① </a:t>
            </a:r>
            <a:r>
              <a:rPr lang="en-US" altLang="zh-CN" sz="2000" dirty="0">
                <a:solidFill>
                  <a:schemeClr val="bg1"/>
                </a:solidFill>
                <a:latin typeface="黑体" pitchFamily="49" charset="-122"/>
                <a:ea typeface="黑体" pitchFamily="49" charset="-122"/>
              </a:rPr>
              <a:t>master</a:t>
            </a:r>
            <a:r>
              <a:rPr lang="zh-CN" altLang="en-US" sz="2000" dirty="0">
                <a:solidFill>
                  <a:schemeClr val="bg1"/>
                </a:solidFill>
                <a:latin typeface="黑体" pitchFamily="49" charset="-122"/>
                <a:ea typeface="黑体" pitchFamily="49" charset="-122"/>
              </a:rPr>
              <a:t>数据库。 </a:t>
            </a:r>
          </a:p>
          <a:p>
            <a:pPr eaLnBrk="1" hangingPunct="1">
              <a:buFont typeface="Wingdings" pitchFamily="2" charset="2"/>
              <a:buNone/>
            </a:pPr>
            <a:r>
              <a:rPr lang="zh-CN" altLang="en-US" sz="2000" dirty="0">
                <a:solidFill>
                  <a:schemeClr val="bg1"/>
                </a:solidFill>
                <a:latin typeface="黑体" pitchFamily="49" charset="-122"/>
                <a:ea typeface="黑体" pitchFamily="49" charset="-122"/>
              </a:rPr>
              <a:t>   </a:t>
            </a:r>
            <a:r>
              <a:rPr lang="en-US" altLang="zh-CN" sz="2000" dirty="0">
                <a:solidFill>
                  <a:schemeClr val="bg1"/>
                </a:solidFill>
                <a:latin typeface="黑体" pitchFamily="49" charset="-122"/>
                <a:ea typeface="黑体" pitchFamily="49" charset="-122"/>
              </a:rPr>
              <a:t>master</a:t>
            </a:r>
            <a:r>
              <a:rPr lang="zh-CN" altLang="en-US" sz="2000" dirty="0">
                <a:solidFill>
                  <a:schemeClr val="bg1"/>
                </a:solidFill>
                <a:latin typeface="黑体" pitchFamily="49" charset="-122"/>
                <a:ea typeface="黑体" pitchFamily="49" charset="-122"/>
              </a:rPr>
              <a:t>数据库是</a:t>
            </a:r>
            <a:r>
              <a:rPr lang="en-US" altLang="zh-CN" sz="2000" dirty="0">
                <a:solidFill>
                  <a:schemeClr val="bg1"/>
                </a:solidFill>
                <a:latin typeface="黑体" pitchFamily="49" charset="-122"/>
                <a:ea typeface="黑体" pitchFamily="49" charset="-122"/>
              </a:rPr>
              <a:t>SQL Server</a:t>
            </a:r>
            <a:r>
              <a:rPr lang="zh-CN" altLang="en-US" sz="2000" dirty="0">
                <a:solidFill>
                  <a:schemeClr val="bg1"/>
                </a:solidFill>
                <a:latin typeface="黑体" pitchFamily="49" charset="-122"/>
                <a:ea typeface="黑体" pitchFamily="49" charset="-122"/>
              </a:rPr>
              <a:t>的总控数据库</a:t>
            </a:r>
            <a:r>
              <a:rPr lang="zh-CN" altLang="en-US" sz="2000" dirty="0" smtClean="0">
                <a:solidFill>
                  <a:schemeClr val="bg1"/>
                </a:solidFill>
                <a:latin typeface="黑体" pitchFamily="49" charset="-122"/>
                <a:ea typeface="黑体" pitchFamily="49" charset="-122"/>
              </a:rPr>
              <a:t>，记录</a:t>
            </a:r>
            <a:r>
              <a:rPr lang="en-US" altLang="zh-CN" sz="2000" dirty="0" smtClean="0">
                <a:solidFill>
                  <a:schemeClr val="bg1"/>
                </a:solidFill>
                <a:latin typeface="黑体" pitchFamily="49" charset="-122"/>
                <a:ea typeface="黑体" pitchFamily="49" charset="-122"/>
              </a:rPr>
              <a:t>SQL Server</a:t>
            </a:r>
            <a:r>
              <a:rPr lang="zh-CN" altLang="en-US" sz="2000" dirty="0">
                <a:solidFill>
                  <a:schemeClr val="bg1"/>
                </a:solidFill>
                <a:latin typeface="黑体" pitchFamily="49" charset="-122"/>
                <a:ea typeface="黑体" pitchFamily="49" charset="-122"/>
              </a:rPr>
              <a:t>系统的所有系统级别信息，如</a:t>
            </a:r>
            <a:r>
              <a:rPr lang="en-US" altLang="zh-CN" sz="2000" dirty="0">
                <a:solidFill>
                  <a:schemeClr val="bg1"/>
                </a:solidFill>
                <a:latin typeface="黑体" pitchFamily="49" charset="-122"/>
                <a:ea typeface="黑体" pitchFamily="49" charset="-122"/>
              </a:rPr>
              <a:t>SQL </a:t>
            </a:r>
            <a:r>
              <a:rPr lang="en-US" altLang="zh-CN" sz="2000" dirty="0" smtClean="0">
                <a:solidFill>
                  <a:schemeClr val="bg1"/>
                </a:solidFill>
                <a:latin typeface="黑体" pitchFamily="49" charset="-122"/>
                <a:ea typeface="黑体" pitchFamily="49" charset="-122"/>
              </a:rPr>
              <a:t>Server</a:t>
            </a:r>
            <a:r>
              <a:rPr lang="zh-CN" altLang="en-US" sz="2000" dirty="0">
                <a:solidFill>
                  <a:schemeClr val="bg1"/>
                </a:solidFill>
                <a:latin typeface="黑体" pitchFamily="49" charset="-122"/>
                <a:ea typeface="黑体" pitchFamily="49" charset="-122"/>
              </a:rPr>
              <a:t>的初始化信息、所有其他数据库的文件</a:t>
            </a:r>
            <a:r>
              <a:rPr lang="zh-CN" altLang="en-US" sz="2000" dirty="0" smtClean="0">
                <a:solidFill>
                  <a:schemeClr val="bg1"/>
                </a:solidFill>
                <a:latin typeface="黑体" pitchFamily="49" charset="-122"/>
                <a:ea typeface="黑体" pitchFamily="49" charset="-122"/>
              </a:rPr>
              <a:t>配置信息</a:t>
            </a:r>
            <a:r>
              <a:rPr lang="zh-CN" altLang="en-US" sz="2000" dirty="0">
                <a:solidFill>
                  <a:schemeClr val="bg1"/>
                </a:solidFill>
                <a:latin typeface="黑体" pitchFamily="49" charset="-122"/>
                <a:ea typeface="黑体" pitchFamily="49" charset="-122"/>
              </a:rPr>
              <a:t>和数据库属性信息等。</a:t>
            </a:r>
            <a:r>
              <a:rPr lang="en-US" altLang="zh-CN" sz="2000" dirty="0">
                <a:solidFill>
                  <a:schemeClr val="bg1"/>
                </a:solidFill>
                <a:latin typeface="黑体" pitchFamily="49" charset="-122"/>
                <a:ea typeface="黑体" pitchFamily="49" charset="-122"/>
              </a:rPr>
              <a:t>SQL  Server</a:t>
            </a:r>
            <a:r>
              <a:rPr lang="zh-CN" altLang="en-US" sz="2000" dirty="0">
                <a:solidFill>
                  <a:schemeClr val="bg1"/>
                </a:solidFill>
                <a:latin typeface="黑体" pitchFamily="49" charset="-122"/>
                <a:ea typeface="黑体" pitchFamily="49" charset="-122"/>
              </a:rPr>
              <a:t>系统</a:t>
            </a:r>
            <a:r>
              <a:rPr lang="zh-CN" altLang="en-US" sz="2000" dirty="0" smtClean="0">
                <a:solidFill>
                  <a:schemeClr val="bg1"/>
                </a:solidFill>
                <a:latin typeface="黑体" pitchFamily="49" charset="-122"/>
                <a:ea typeface="黑体" pitchFamily="49" charset="-122"/>
              </a:rPr>
              <a:t>根据</a:t>
            </a:r>
            <a:r>
              <a:rPr lang="en-US" altLang="zh-CN" sz="2000" dirty="0" smtClean="0">
                <a:solidFill>
                  <a:schemeClr val="bg1"/>
                </a:solidFill>
                <a:latin typeface="黑体" pitchFamily="49" charset="-122"/>
                <a:ea typeface="黑体" pitchFamily="49" charset="-122"/>
              </a:rPr>
              <a:t>master</a:t>
            </a:r>
            <a:r>
              <a:rPr lang="zh-CN" altLang="en-US" sz="2000" dirty="0">
                <a:solidFill>
                  <a:schemeClr val="bg1"/>
                </a:solidFill>
                <a:latin typeface="黑体" pitchFamily="49" charset="-122"/>
                <a:ea typeface="黑体" pitchFamily="49" charset="-122"/>
              </a:rPr>
              <a:t>数据库中的信息来管理系统和其他数据库</a:t>
            </a:r>
            <a:r>
              <a:rPr lang="zh-CN" altLang="en-US" sz="2000" dirty="0" smtClean="0">
                <a:solidFill>
                  <a:schemeClr val="bg1"/>
                </a:solidFill>
                <a:latin typeface="黑体" pitchFamily="49" charset="-122"/>
                <a:ea typeface="黑体" pitchFamily="49" charset="-122"/>
              </a:rPr>
              <a:t>。如果</a:t>
            </a:r>
            <a:r>
              <a:rPr lang="en-US" altLang="zh-CN" sz="2000" dirty="0">
                <a:solidFill>
                  <a:schemeClr val="bg1"/>
                </a:solidFill>
                <a:latin typeface="黑体" pitchFamily="49" charset="-122"/>
                <a:ea typeface="黑体" pitchFamily="49" charset="-122"/>
              </a:rPr>
              <a:t>master</a:t>
            </a:r>
            <a:r>
              <a:rPr lang="zh-CN" altLang="en-US" sz="2000" dirty="0">
                <a:solidFill>
                  <a:schemeClr val="bg1"/>
                </a:solidFill>
                <a:latin typeface="黑体" pitchFamily="49" charset="-122"/>
                <a:ea typeface="黑体" pitchFamily="49" charset="-122"/>
              </a:rPr>
              <a:t>数据库信息被破坏，整个</a:t>
            </a:r>
            <a:r>
              <a:rPr lang="en-US" altLang="zh-CN" sz="2000" dirty="0">
                <a:solidFill>
                  <a:schemeClr val="bg1"/>
                </a:solidFill>
                <a:latin typeface="黑体" pitchFamily="49" charset="-122"/>
                <a:ea typeface="黑体" pitchFamily="49" charset="-122"/>
              </a:rPr>
              <a:t>SQL Server</a:t>
            </a:r>
            <a:r>
              <a:rPr lang="zh-CN" altLang="en-US" sz="2000" dirty="0" smtClean="0">
                <a:solidFill>
                  <a:schemeClr val="bg1"/>
                </a:solidFill>
                <a:latin typeface="黑体" pitchFamily="49" charset="-122"/>
                <a:ea typeface="黑体" pitchFamily="49" charset="-122"/>
              </a:rPr>
              <a:t>系统</a:t>
            </a:r>
            <a:r>
              <a:rPr lang="zh-CN" altLang="en-US" sz="2000" dirty="0">
                <a:solidFill>
                  <a:schemeClr val="bg1"/>
                </a:solidFill>
                <a:latin typeface="黑体" pitchFamily="49" charset="-122"/>
                <a:ea typeface="黑体" pitchFamily="49" charset="-122"/>
              </a:rPr>
              <a:t>将受到影响，用户数据库将不能被使用。 </a:t>
            </a:r>
          </a:p>
        </p:txBody>
      </p:sp>
    </p:spTree>
    <p:extLst>
      <p:ext uri="{BB962C8B-B14F-4D97-AF65-F5344CB8AC3E}">
        <p14:creationId xmlns:p14="http://schemas.microsoft.com/office/powerpoint/2010/main" xmlns="" val="6396322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6"/>
          <p:cNvGrpSpPr>
            <a:grpSpLocks/>
          </p:cNvGrpSpPr>
          <p:nvPr/>
        </p:nvGrpSpPr>
        <p:grpSpPr bwMode="auto">
          <a:xfrm>
            <a:off x="1263104" y="3901917"/>
            <a:ext cx="7197328" cy="2335396"/>
            <a:chOff x="4320" y="1152"/>
            <a:chExt cx="414" cy="402"/>
          </a:xfrm>
          <a:solidFill>
            <a:schemeClr val="bg2">
              <a:lumMod val="60000"/>
              <a:lumOff val="40000"/>
            </a:schemeClr>
          </a:solidFill>
        </p:grpSpPr>
        <p:sp>
          <p:nvSpPr>
            <p:cNvPr id="25"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6"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grpSp>
        <p:nvGrpSpPr>
          <p:cNvPr id="20" name="Group 6"/>
          <p:cNvGrpSpPr>
            <a:grpSpLocks/>
          </p:cNvGrpSpPr>
          <p:nvPr/>
        </p:nvGrpSpPr>
        <p:grpSpPr bwMode="auto">
          <a:xfrm>
            <a:off x="1180724" y="1628800"/>
            <a:ext cx="7072362" cy="1872208"/>
            <a:chOff x="4320" y="1152"/>
            <a:chExt cx="414" cy="402"/>
          </a:xfrm>
          <a:solidFill>
            <a:srgbClr val="D3C4F2"/>
          </a:solidFill>
        </p:grpSpPr>
        <p:sp>
          <p:nvSpPr>
            <p:cNvPr id="21"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2"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 name="标题 1"/>
          <p:cNvSpPr>
            <a:spLocks noGrp="1"/>
          </p:cNvSpPr>
          <p:nvPr>
            <p:ph type="title"/>
          </p:nvPr>
        </p:nvSpPr>
        <p:spPr/>
        <p:txBody>
          <a:bodyPr/>
          <a:lstStyle/>
          <a:p>
            <a:r>
              <a:rPr lang="zh-CN" altLang="en-US" sz="2800" dirty="0"/>
              <a:t>任务</a:t>
            </a:r>
            <a:r>
              <a:rPr lang="en-US" altLang="zh-CN" sz="2800" dirty="0"/>
              <a:t>2    (</a:t>
            </a:r>
            <a:r>
              <a:rPr lang="zh-CN" altLang="en-US" sz="2800" dirty="0"/>
              <a:t>续</a:t>
            </a:r>
            <a:r>
              <a:rPr lang="en-US" altLang="zh-CN" sz="2800" dirty="0"/>
              <a:t>)</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41</a:t>
            </a:fld>
            <a:endParaRPr lang="en-US" altLang="zh-CN"/>
          </a:p>
        </p:txBody>
      </p:sp>
      <p:sp>
        <p:nvSpPr>
          <p:cNvPr id="16" name="Rectangle 3"/>
          <p:cNvSpPr>
            <a:spLocks noChangeArrowheads="1"/>
          </p:cNvSpPr>
          <p:nvPr/>
        </p:nvSpPr>
        <p:spPr bwMode="auto">
          <a:xfrm>
            <a:off x="1428243" y="4023174"/>
            <a:ext cx="6813220" cy="2092881"/>
          </a:xfrm>
          <a:prstGeom prst="rect">
            <a:avLst/>
          </a:prstGeom>
          <a:noFill/>
          <a:ln w="9525" algn="ctr">
            <a:noFill/>
            <a:miter lim="800000"/>
            <a:headEnd/>
            <a:tailEnd/>
          </a:ln>
          <a:effectLst/>
        </p:spPr>
        <p:txBody>
          <a:bodyPr wrap="square">
            <a:spAutoFit/>
          </a:bodyPr>
          <a:lstStyle/>
          <a:p>
            <a:pPr algn="just">
              <a:lnSpc>
                <a:spcPct val="150000"/>
              </a:lnSpc>
            </a:pPr>
            <a:r>
              <a:rPr lang="zh-CN" altLang="en-US" sz="2000" dirty="0">
                <a:solidFill>
                  <a:schemeClr val="tx2">
                    <a:lumMod val="50000"/>
                  </a:schemeClr>
                </a:solidFill>
              </a:rPr>
              <a:t>④ </a:t>
            </a:r>
            <a:r>
              <a:rPr lang="zh-CN" altLang="en-US" sz="2000" dirty="0" smtClean="0">
                <a:solidFill>
                  <a:schemeClr val="tx2">
                    <a:lumMod val="50000"/>
                  </a:schemeClr>
                </a:solidFill>
              </a:rPr>
              <a:t> </a:t>
            </a:r>
            <a:r>
              <a:rPr lang="en-US" altLang="zh-CN" sz="2000" dirty="0" err="1" smtClean="0">
                <a:solidFill>
                  <a:schemeClr val="tx2">
                    <a:lumMod val="50000"/>
                  </a:schemeClr>
                </a:solidFill>
              </a:rPr>
              <a:t>tempdb</a:t>
            </a:r>
            <a:r>
              <a:rPr lang="en-US" altLang="zh-CN" sz="2000" dirty="0" smtClean="0">
                <a:solidFill>
                  <a:schemeClr val="tx2">
                    <a:lumMod val="50000"/>
                  </a:schemeClr>
                </a:solidFill>
              </a:rPr>
              <a:t> </a:t>
            </a:r>
            <a:r>
              <a:rPr lang="zh-CN" altLang="en-US" sz="2000" dirty="0" smtClean="0">
                <a:solidFill>
                  <a:schemeClr val="tx2">
                    <a:lumMod val="50000"/>
                  </a:schemeClr>
                </a:solidFill>
              </a:rPr>
              <a:t>数据库。</a:t>
            </a:r>
            <a:endParaRPr lang="zh-CN" altLang="en-US" sz="2000" dirty="0">
              <a:solidFill>
                <a:schemeClr val="tx2">
                  <a:lumMod val="50000"/>
                </a:schemeClr>
              </a:solidFill>
            </a:endParaRPr>
          </a:p>
          <a:p>
            <a:pPr algn="just"/>
            <a:r>
              <a:rPr lang="zh-CN" altLang="en-US" sz="2000" dirty="0">
                <a:solidFill>
                  <a:schemeClr val="tx2">
                    <a:lumMod val="50000"/>
                  </a:schemeClr>
                </a:solidFill>
              </a:rPr>
              <a:t>   </a:t>
            </a:r>
            <a:r>
              <a:rPr lang="zh-CN" altLang="en-US" sz="2000" dirty="0" smtClean="0">
                <a:solidFill>
                  <a:schemeClr val="tx2">
                    <a:lumMod val="50000"/>
                  </a:schemeClr>
                </a:solidFill>
              </a:rPr>
              <a:t> </a:t>
            </a:r>
            <a:r>
              <a:rPr lang="en-US" altLang="zh-CN" sz="2000" dirty="0" err="1" smtClean="0">
                <a:solidFill>
                  <a:schemeClr val="tx2">
                    <a:lumMod val="50000"/>
                  </a:schemeClr>
                </a:solidFill>
              </a:rPr>
              <a:t>tempdb</a:t>
            </a:r>
            <a:r>
              <a:rPr lang="en-US" altLang="zh-CN" sz="2000" dirty="0" smtClean="0">
                <a:solidFill>
                  <a:schemeClr val="tx2">
                    <a:lumMod val="50000"/>
                  </a:schemeClr>
                </a:solidFill>
              </a:rPr>
              <a:t> </a:t>
            </a:r>
            <a:r>
              <a:rPr lang="zh-CN" altLang="en-US" sz="2000" dirty="0" smtClean="0">
                <a:solidFill>
                  <a:schemeClr val="tx2">
                    <a:lumMod val="50000"/>
                  </a:schemeClr>
                </a:solidFill>
              </a:rPr>
              <a:t>数据库</a:t>
            </a:r>
            <a:r>
              <a:rPr lang="zh-CN" altLang="en-US" sz="2000" dirty="0">
                <a:solidFill>
                  <a:schemeClr val="tx2">
                    <a:lumMod val="50000"/>
                  </a:schemeClr>
                </a:solidFill>
              </a:rPr>
              <a:t>是一个临时数据库，保存所有的临</a:t>
            </a:r>
          </a:p>
          <a:p>
            <a:pPr algn="just"/>
            <a:r>
              <a:rPr lang="zh-CN" altLang="en-US" sz="2000" dirty="0">
                <a:solidFill>
                  <a:schemeClr val="tx2">
                    <a:lumMod val="50000"/>
                  </a:schemeClr>
                </a:solidFill>
              </a:rPr>
              <a:t>时表、临时数据以及临时创建的存储过程。因为</a:t>
            </a:r>
          </a:p>
          <a:p>
            <a:pPr algn="just"/>
            <a:r>
              <a:rPr lang="en-US" altLang="zh-CN" sz="2000" dirty="0" smtClean="0">
                <a:solidFill>
                  <a:schemeClr val="tx2">
                    <a:lumMod val="50000"/>
                  </a:schemeClr>
                </a:solidFill>
              </a:rPr>
              <a:t> </a:t>
            </a:r>
            <a:r>
              <a:rPr lang="en-US" altLang="zh-CN" sz="2000" dirty="0" err="1" smtClean="0">
                <a:solidFill>
                  <a:schemeClr val="tx2">
                    <a:lumMod val="50000"/>
                  </a:schemeClr>
                </a:solidFill>
              </a:rPr>
              <a:t>Tempdb</a:t>
            </a:r>
            <a:r>
              <a:rPr lang="en-US" altLang="zh-CN" sz="2000" dirty="0" smtClean="0">
                <a:solidFill>
                  <a:schemeClr val="tx2">
                    <a:lumMod val="50000"/>
                  </a:schemeClr>
                </a:solidFill>
              </a:rPr>
              <a:t> </a:t>
            </a:r>
            <a:r>
              <a:rPr lang="zh-CN" altLang="en-US" sz="2000" dirty="0" smtClean="0">
                <a:solidFill>
                  <a:schemeClr val="tx2">
                    <a:lumMod val="50000"/>
                  </a:schemeClr>
                </a:solidFill>
              </a:rPr>
              <a:t>数据库</a:t>
            </a:r>
            <a:r>
              <a:rPr lang="zh-CN" altLang="en-US" sz="2000" dirty="0">
                <a:solidFill>
                  <a:schemeClr val="tx2">
                    <a:lumMod val="50000"/>
                  </a:schemeClr>
                </a:solidFill>
              </a:rPr>
              <a:t>中记录的信息都是临时的，所以每当</a:t>
            </a:r>
          </a:p>
          <a:p>
            <a:pPr algn="just"/>
            <a:r>
              <a:rPr lang="zh-CN" altLang="en-US" sz="2000" dirty="0">
                <a:solidFill>
                  <a:schemeClr val="tx2">
                    <a:lumMod val="50000"/>
                  </a:schemeClr>
                </a:solidFill>
              </a:rPr>
              <a:t>连接断开时，所有临时表和临时存储过程都消失</a:t>
            </a:r>
            <a:r>
              <a:rPr lang="zh-CN" altLang="en-US" sz="2000" dirty="0" smtClean="0">
                <a:solidFill>
                  <a:schemeClr val="tx2">
                    <a:lumMod val="50000"/>
                  </a:schemeClr>
                </a:solidFill>
              </a:rPr>
              <a:t>，所以</a:t>
            </a:r>
            <a:endParaRPr lang="en-US" altLang="zh-CN" sz="2000" dirty="0" smtClean="0">
              <a:solidFill>
                <a:schemeClr val="tx2">
                  <a:lumMod val="50000"/>
                </a:schemeClr>
              </a:solidFill>
            </a:endParaRPr>
          </a:p>
          <a:p>
            <a:pPr algn="just"/>
            <a:r>
              <a:rPr lang="zh-CN" altLang="en-US" sz="2000" dirty="0" smtClean="0">
                <a:solidFill>
                  <a:schemeClr val="tx2">
                    <a:lumMod val="50000"/>
                  </a:schemeClr>
                </a:solidFill>
              </a:rPr>
              <a:t>每次</a:t>
            </a:r>
            <a:r>
              <a:rPr lang="en-US" altLang="zh-CN" sz="2000" dirty="0">
                <a:solidFill>
                  <a:schemeClr val="tx2">
                    <a:lumMod val="50000"/>
                  </a:schemeClr>
                </a:solidFill>
              </a:rPr>
              <a:t>SQL Server</a:t>
            </a:r>
            <a:r>
              <a:rPr lang="zh-CN" altLang="en-US" sz="2000" dirty="0">
                <a:solidFill>
                  <a:schemeClr val="tx2">
                    <a:lumMod val="50000"/>
                  </a:schemeClr>
                </a:solidFill>
              </a:rPr>
              <a:t>启动</a:t>
            </a:r>
            <a:r>
              <a:rPr lang="zh-CN" altLang="en-US" sz="2000" dirty="0" smtClean="0">
                <a:solidFill>
                  <a:schemeClr val="tx2">
                    <a:lumMod val="50000"/>
                  </a:schemeClr>
                </a:solidFill>
              </a:rPr>
              <a:t>时</a:t>
            </a:r>
            <a:r>
              <a:rPr lang="en-US" altLang="zh-CN" sz="2000" dirty="0" err="1" smtClean="0">
                <a:solidFill>
                  <a:schemeClr val="tx2">
                    <a:lumMod val="50000"/>
                  </a:schemeClr>
                </a:solidFill>
              </a:rPr>
              <a:t>tempdb</a:t>
            </a:r>
            <a:r>
              <a:rPr lang="zh-CN" altLang="en-US" sz="2000" dirty="0" smtClean="0">
                <a:solidFill>
                  <a:schemeClr val="tx2">
                    <a:lumMod val="50000"/>
                  </a:schemeClr>
                </a:solidFill>
              </a:rPr>
              <a:t>数据库</a:t>
            </a:r>
            <a:r>
              <a:rPr lang="zh-CN" altLang="en-US" sz="2000" dirty="0">
                <a:solidFill>
                  <a:schemeClr val="tx2">
                    <a:lumMod val="50000"/>
                  </a:schemeClr>
                </a:solidFill>
              </a:rPr>
              <a:t>里面总是空的。</a:t>
            </a:r>
          </a:p>
        </p:txBody>
      </p:sp>
      <p:sp>
        <p:nvSpPr>
          <p:cNvPr id="19" name="Line 5"/>
          <p:cNvSpPr>
            <a:spLocks noChangeShapeType="1"/>
          </p:cNvSpPr>
          <p:nvPr/>
        </p:nvSpPr>
        <p:spPr bwMode="black">
          <a:xfrm flipV="1">
            <a:off x="1501541" y="3717032"/>
            <a:ext cx="6504010" cy="45719"/>
          </a:xfrm>
          <a:prstGeom prst="line">
            <a:avLst/>
          </a:prstGeom>
          <a:noFill/>
          <a:ln w="9525">
            <a:solidFill>
              <a:schemeClr val="tx2"/>
            </a:solidFill>
            <a:prstDash val="dash"/>
            <a:round/>
            <a:headEnd/>
            <a:tailEnd/>
          </a:ln>
          <a:effectLst/>
        </p:spPr>
        <p:txBody>
          <a:bodyPr wrap="none" anchor="ctr"/>
          <a:lstStyle/>
          <a:p>
            <a:endParaRPr lang="zh-CN" altLang="en-US"/>
          </a:p>
        </p:txBody>
      </p:sp>
      <p:sp>
        <p:nvSpPr>
          <p:cNvPr id="7" name="矩形 6"/>
          <p:cNvSpPr/>
          <p:nvPr/>
        </p:nvSpPr>
        <p:spPr>
          <a:xfrm>
            <a:off x="1392675" y="1628800"/>
            <a:ext cx="6776579" cy="1785104"/>
          </a:xfrm>
          <a:prstGeom prst="rect">
            <a:avLst/>
          </a:prstGeom>
        </p:spPr>
        <p:txBody>
          <a:bodyPr wrap="square">
            <a:spAutoFit/>
          </a:bodyPr>
          <a:lstStyle/>
          <a:p>
            <a:pPr eaLnBrk="1" hangingPunct="1">
              <a:lnSpc>
                <a:spcPct val="150000"/>
              </a:lnSpc>
              <a:buFont typeface="Wingdings" pitchFamily="2" charset="2"/>
              <a:buNone/>
            </a:pPr>
            <a:r>
              <a:rPr lang="zh-CN" altLang="en-US" sz="2000" dirty="0">
                <a:solidFill>
                  <a:schemeClr val="bg1"/>
                </a:solidFill>
                <a:latin typeface="黑体" pitchFamily="49" charset="-122"/>
                <a:ea typeface="黑体" pitchFamily="49" charset="-122"/>
              </a:rPr>
              <a:t>③ </a:t>
            </a:r>
            <a:r>
              <a:rPr lang="en-US" altLang="zh-CN" sz="2000" dirty="0">
                <a:solidFill>
                  <a:schemeClr val="bg1"/>
                </a:solidFill>
                <a:latin typeface="黑体" pitchFamily="49" charset="-122"/>
                <a:ea typeface="黑体" pitchFamily="49" charset="-122"/>
              </a:rPr>
              <a:t>resource</a:t>
            </a:r>
            <a:r>
              <a:rPr lang="zh-CN" altLang="en-US" sz="2000" dirty="0">
                <a:solidFill>
                  <a:schemeClr val="bg1"/>
                </a:solidFill>
                <a:latin typeface="黑体" pitchFamily="49" charset="-122"/>
                <a:ea typeface="黑体" pitchFamily="49" charset="-122"/>
              </a:rPr>
              <a:t>数据库。</a:t>
            </a:r>
          </a:p>
          <a:p>
            <a:pPr eaLnBrk="1" hangingPunct="1">
              <a:buFont typeface="Wingdings" pitchFamily="2" charset="2"/>
              <a:buNone/>
            </a:pPr>
            <a:r>
              <a:rPr lang="zh-CN" altLang="en-US" sz="2000" dirty="0">
                <a:solidFill>
                  <a:schemeClr val="bg1"/>
                </a:solidFill>
                <a:latin typeface="黑体" pitchFamily="49" charset="-122"/>
                <a:ea typeface="黑体" pitchFamily="49" charset="-122"/>
              </a:rPr>
              <a:t>   </a:t>
            </a:r>
            <a:r>
              <a:rPr lang="en-US" altLang="zh-CN" sz="2000" dirty="0">
                <a:solidFill>
                  <a:schemeClr val="bg1"/>
                </a:solidFill>
                <a:latin typeface="黑体" pitchFamily="49" charset="-122"/>
                <a:ea typeface="黑体" pitchFamily="49" charset="-122"/>
              </a:rPr>
              <a:t>resource</a:t>
            </a:r>
            <a:r>
              <a:rPr lang="zh-CN" altLang="en-US" sz="2000" dirty="0">
                <a:solidFill>
                  <a:schemeClr val="bg1"/>
                </a:solidFill>
                <a:latin typeface="黑体" pitchFamily="49" charset="-122"/>
                <a:ea typeface="黑体" pitchFamily="49" charset="-122"/>
              </a:rPr>
              <a:t>数据库是不可见的，是一个只读和隐藏</a:t>
            </a:r>
          </a:p>
          <a:p>
            <a:pPr eaLnBrk="1" hangingPunct="1">
              <a:buFont typeface="Wingdings" pitchFamily="2" charset="2"/>
              <a:buNone/>
            </a:pPr>
            <a:r>
              <a:rPr lang="zh-CN" altLang="en-US" sz="2000" dirty="0">
                <a:solidFill>
                  <a:schemeClr val="bg1"/>
                </a:solidFill>
                <a:latin typeface="黑体" pitchFamily="49" charset="-122"/>
                <a:ea typeface="黑体" pitchFamily="49" charset="-122"/>
              </a:rPr>
              <a:t>的数据库</a:t>
            </a:r>
            <a:r>
              <a:rPr lang="en-US" altLang="zh-CN" sz="2000" dirty="0">
                <a:solidFill>
                  <a:schemeClr val="bg1"/>
                </a:solidFill>
                <a:latin typeface="黑体" pitchFamily="49" charset="-122"/>
                <a:ea typeface="黑体" pitchFamily="49" charset="-122"/>
              </a:rPr>
              <a:t>,</a:t>
            </a:r>
            <a:r>
              <a:rPr lang="zh-CN" altLang="en-US" sz="2000" dirty="0">
                <a:solidFill>
                  <a:schemeClr val="bg1"/>
                </a:solidFill>
                <a:latin typeface="黑体" pitchFamily="49" charset="-122"/>
                <a:ea typeface="黑体" pitchFamily="49" charset="-122"/>
              </a:rPr>
              <a:t>包含</a:t>
            </a:r>
            <a:r>
              <a:rPr lang="en-US" altLang="zh-CN" sz="2000" dirty="0">
                <a:solidFill>
                  <a:schemeClr val="bg1"/>
                </a:solidFill>
                <a:latin typeface="黑体" pitchFamily="49" charset="-122"/>
                <a:ea typeface="黑体" pitchFamily="49" charset="-122"/>
              </a:rPr>
              <a:t>SQL Server 2005</a:t>
            </a:r>
            <a:r>
              <a:rPr lang="zh-CN" altLang="en-US" sz="2000" dirty="0">
                <a:solidFill>
                  <a:schemeClr val="bg1"/>
                </a:solidFill>
                <a:latin typeface="黑体" pitchFamily="49" charset="-122"/>
                <a:ea typeface="黑体" pitchFamily="49" charset="-122"/>
              </a:rPr>
              <a:t>所有的系统对象，我</a:t>
            </a:r>
          </a:p>
          <a:p>
            <a:pPr eaLnBrk="1" hangingPunct="1">
              <a:buFont typeface="Wingdings" pitchFamily="2" charset="2"/>
              <a:buNone/>
            </a:pPr>
            <a:r>
              <a:rPr lang="zh-CN" altLang="en-US" sz="2000" dirty="0">
                <a:solidFill>
                  <a:schemeClr val="bg1"/>
                </a:solidFill>
                <a:latin typeface="黑体" pitchFamily="49" charset="-122"/>
                <a:ea typeface="黑体" pitchFamily="49" charset="-122"/>
              </a:rPr>
              <a:t>们无法使用可以列出所有数据库的一般</a:t>
            </a:r>
            <a:r>
              <a:rPr lang="en-US" altLang="zh-CN" sz="2000" dirty="0">
                <a:solidFill>
                  <a:schemeClr val="bg1"/>
                </a:solidFill>
                <a:latin typeface="黑体" pitchFamily="49" charset="-122"/>
                <a:ea typeface="黑体" pitchFamily="49" charset="-122"/>
              </a:rPr>
              <a:t>SQL</a:t>
            </a:r>
            <a:r>
              <a:rPr lang="zh-CN" altLang="en-US" sz="2000" dirty="0">
                <a:solidFill>
                  <a:schemeClr val="bg1"/>
                </a:solidFill>
                <a:latin typeface="黑体" pitchFamily="49" charset="-122"/>
                <a:ea typeface="黑体" pitchFamily="49" charset="-122"/>
              </a:rPr>
              <a:t>命令来看</a:t>
            </a:r>
          </a:p>
          <a:p>
            <a:pPr eaLnBrk="1" hangingPunct="1">
              <a:buFont typeface="Wingdings" pitchFamily="2" charset="2"/>
              <a:buNone/>
            </a:pPr>
            <a:r>
              <a:rPr lang="zh-CN" altLang="en-US" sz="2000" dirty="0">
                <a:solidFill>
                  <a:schemeClr val="bg1"/>
                </a:solidFill>
                <a:latin typeface="黑体" pitchFamily="49" charset="-122"/>
                <a:ea typeface="黑体" pitchFamily="49" charset="-122"/>
              </a:rPr>
              <a:t>到它。</a:t>
            </a:r>
          </a:p>
        </p:txBody>
      </p:sp>
    </p:spTree>
    <p:extLst>
      <p:ext uri="{BB962C8B-B14F-4D97-AF65-F5344CB8AC3E}">
        <p14:creationId xmlns:p14="http://schemas.microsoft.com/office/powerpoint/2010/main" xmlns="" val="13543974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42</a:t>
            </a:fld>
            <a:endParaRPr lang="en-US" altLang="zh-CN"/>
          </a:p>
        </p:txBody>
      </p:sp>
      <p:sp>
        <p:nvSpPr>
          <p:cNvPr id="7" name="Rectangle 3"/>
          <p:cNvSpPr txBox="1">
            <a:spLocks noChangeArrowheads="1"/>
          </p:cNvSpPr>
          <p:nvPr/>
        </p:nvSpPr>
        <p:spPr bwMode="auto">
          <a:xfrm>
            <a:off x="827584" y="1556792"/>
            <a:ext cx="7704138" cy="23750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449263" indent="-449263"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Bef>
                <a:spcPct val="20000"/>
              </a:spcBef>
              <a:spcAft>
                <a:spcPct val="10000"/>
              </a:spcAft>
              <a:buClr>
                <a:schemeClr val="tx2"/>
              </a:buClr>
              <a:buFont typeface="Wingdings" pitchFamily="2" charset="2"/>
              <a:buChar char="¯"/>
            </a:pPr>
            <a:r>
              <a:rPr lang="zh-CN" altLang="en-US" sz="2000" dirty="0">
                <a:solidFill>
                  <a:schemeClr val="tx2">
                    <a:lumMod val="50000"/>
                  </a:schemeClr>
                </a:solidFill>
                <a:latin typeface="黑体" pitchFamily="49" charset="-122"/>
                <a:ea typeface="黑体" pitchFamily="49" charset="-122"/>
              </a:rPr>
              <a:t>在</a:t>
            </a:r>
            <a:r>
              <a:rPr lang="en-US" altLang="zh-CN" sz="2000" dirty="0">
                <a:solidFill>
                  <a:schemeClr val="tx2">
                    <a:lumMod val="50000"/>
                  </a:schemeClr>
                </a:solidFill>
                <a:latin typeface="黑体" pitchFamily="49" charset="-122"/>
                <a:ea typeface="黑体" pitchFamily="49" charset="-122"/>
              </a:rPr>
              <a:t>【</a:t>
            </a:r>
            <a:r>
              <a:rPr lang="zh-CN" altLang="en-US" sz="2000" dirty="0">
                <a:solidFill>
                  <a:schemeClr val="tx2">
                    <a:lumMod val="50000"/>
                  </a:schemeClr>
                </a:solidFill>
                <a:latin typeface="黑体" pitchFamily="49" charset="-122"/>
                <a:ea typeface="黑体" pitchFamily="49" charset="-122"/>
              </a:rPr>
              <a:t>对象资源管理器</a:t>
            </a:r>
            <a:r>
              <a:rPr lang="en-US" altLang="zh-CN" sz="2000" dirty="0">
                <a:solidFill>
                  <a:schemeClr val="tx2">
                    <a:lumMod val="50000"/>
                  </a:schemeClr>
                </a:solidFill>
                <a:latin typeface="黑体" pitchFamily="49" charset="-122"/>
                <a:ea typeface="黑体" pitchFamily="49" charset="-122"/>
              </a:rPr>
              <a:t>】</a:t>
            </a:r>
            <a:r>
              <a:rPr lang="zh-CN" altLang="en-US" sz="2000" dirty="0">
                <a:solidFill>
                  <a:schemeClr val="tx2">
                    <a:lumMod val="50000"/>
                  </a:schemeClr>
                </a:solidFill>
                <a:latin typeface="黑体" pitchFamily="49" charset="-122"/>
                <a:ea typeface="黑体" pitchFamily="49" charset="-122"/>
              </a:rPr>
              <a:t>窗口中，展开</a:t>
            </a:r>
            <a:r>
              <a:rPr lang="en-US" altLang="zh-CN" sz="2000" dirty="0">
                <a:solidFill>
                  <a:schemeClr val="tx2">
                    <a:lumMod val="50000"/>
                  </a:schemeClr>
                </a:solidFill>
                <a:latin typeface="黑体" pitchFamily="49" charset="-122"/>
                <a:ea typeface="黑体" pitchFamily="49" charset="-122"/>
              </a:rPr>
              <a:t>【</a:t>
            </a:r>
            <a:r>
              <a:rPr lang="zh-CN" altLang="en-US" sz="2000" dirty="0">
                <a:solidFill>
                  <a:schemeClr val="tx2">
                    <a:lumMod val="50000"/>
                  </a:schemeClr>
                </a:solidFill>
                <a:latin typeface="黑体" pitchFamily="49" charset="-122"/>
                <a:ea typeface="黑体" pitchFamily="49" charset="-122"/>
              </a:rPr>
              <a:t>系统数据库</a:t>
            </a:r>
            <a:r>
              <a:rPr lang="en-US" altLang="zh-CN" sz="2000" dirty="0">
                <a:solidFill>
                  <a:schemeClr val="tx2">
                    <a:lumMod val="50000"/>
                  </a:schemeClr>
                </a:solidFill>
                <a:latin typeface="黑体" pitchFamily="49" charset="-122"/>
                <a:ea typeface="黑体" pitchFamily="49" charset="-122"/>
              </a:rPr>
              <a:t>】</a:t>
            </a:r>
            <a:r>
              <a:rPr lang="zh-CN" altLang="en-US" sz="2000" dirty="0">
                <a:solidFill>
                  <a:schemeClr val="tx2">
                    <a:lumMod val="50000"/>
                  </a:schemeClr>
                </a:solidFill>
                <a:latin typeface="黑体" pitchFamily="49" charset="-122"/>
                <a:ea typeface="黑体" pitchFamily="49" charset="-122"/>
              </a:rPr>
              <a:t>节点，能看到四个系统数据库。</a:t>
            </a:r>
            <a:endParaRPr lang="en-US" sz="2000" dirty="0">
              <a:solidFill>
                <a:schemeClr val="tx2">
                  <a:lumMod val="50000"/>
                </a:schemeClr>
              </a:solidFill>
              <a:latin typeface="黑体" pitchFamily="49" charset="-122"/>
              <a:ea typeface="黑体" pitchFamily="49" charset="-122"/>
            </a:endParaRPr>
          </a:p>
          <a:p>
            <a:pPr eaLnBrk="1" hangingPunct="1">
              <a:lnSpc>
                <a:spcPct val="120000"/>
              </a:lnSpc>
              <a:spcBef>
                <a:spcPct val="20000"/>
              </a:spcBef>
              <a:spcAft>
                <a:spcPct val="10000"/>
              </a:spcAft>
              <a:buClr>
                <a:schemeClr val="tx2"/>
              </a:buClr>
              <a:buFont typeface="Wingdings" pitchFamily="2" charset="2"/>
              <a:buChar char="¯"/>
            </a:pPr>
            <a:endParaRPr lang="zh-CN" altLang="en-US" sz="2000" dirty="0">
              <a:solidFill>
                <a:schemeClr val="tx2">
                  <a:lumMod val="50000"/>
                </a:schemeClr>
              </a:solidFill>
              <a:latin typeface="黑体" pitchFamily="49" charset="-122"/>
              <a:ea typeface="黑体" pitchFamily="49" charset="-122"/>
            </a:endParaRPr>
          </a:p>
          <a:p>
            <a:pPr eaLnBrk="1" hangingPunct="1">
              <a:lnSpc>
                <a:spcPct val="120000"/>
              </a:lnSpc>
              <a:spcBef>
                <a:spcPct val="20000"/>
              </a:spcBef>
              <a:spcAft>
                <a:spcPct val="10000"/>
              </a:spcAft>
              <a:buClr>
                <a:schemeClr val="tx2"/>
              </a:buClr>
              <a:buFont typeface="Wingdings" pitchFamily="2" charset="2"/>
              <a:buChar char="¯"/>
            </a:pPr>
            <a:r>
              <a:rPr lang="zh-CN" altLang="en-US" sz="2000" dirty="0">
                <a:solidFill>
                  <a:schemeClr val="tx2">
                    <a:lumMod val="50000"/>
                  </a:schemeClr>
                </a:solidFill>
                <a:latin typeface="黑体" pitchFamily="49" charset="-122"/>
                <a:ea typeface="黑体" pitchFamily="49" charset="-122"/>
              </a:rPr>
              <a:t>在系统默认路径</a:t>
            </a:r>
            <a:r>
              <a:rPr lang="en-US" altLang="zh-CN" sz="2000" dirty="0">
                <a:solidFill>
                  <a:schemeClr val="tx2">
                    <a:lumMod val="50000"/>
                  </a:schemeClr>
                </a:solidFill>
                <a:latin typeface="黑体" pitchFamily="49" charset="-122"/>
                <a:ea typeface="黑体" pitchFamily="49" charset="-122"/>
              </a:rPr>
              <a:t>C:\Program Files\Microsoft SQL Server\MSSQL.1\MSSQL\DATA</a:t>
            </a:r>
            <a:r>
              <a:rPr lang="zh-CN" altLang="en-US" sz="2000" dirty="0">
                <a:solidFill>
                  <a:schemeClr val="tx2">
                    <a:lumMod val="50000"/>
                  </a:schemeClr>
                </a:solidFill>
                <a:latin typeface="黑体" pitchFamily="49" charset="-122"/>
                <a:ea typeface="黑体" pitchFamily="49" charset="-122"/>
              </a:rPr>
              <a:t>下，能找到他们对应的物理文件。</a:t>
            </a:r>
            <a:endParaRPr lang="zh-CN" altLang="en-US" sz="2000" b="1" dirty="0">
              <a:solidFill>
                <a:schemeClr val="tx2">
                  <a:lumMod val="50000"/>
                </a:schemeClr>
              </a:solidFill>
              <a:latin typeface="Times New Roman" pitchFamily="18" charset="0"/>
            </a:endParaRPr>
          </a:p>
        </p:txBody>
      </p:sp>
      <p:pic>
        <p:nvPicPr>
          <p:cNvPr id="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3789040"/>
            <a:ext cx="1690332" cy="2409136"/>
          </a:xfrm>
          <a:prstGeom prst="rect">
            <a:avLst/>
          </a:prstGeom>
          <a:noFill/>
          <a:ln w="9525">
            <a:solidFill>
              <a:srgbClr val="000080"/>
            </a:solidFill>
            <a:miter lim="800000"/>
            <a:headEnd/>
            <a:tailEnd/>
          </a:ln>
          <a:extLst>
            <a:ext uri="{909E8E84-426E-40DD-AFC4-6F175D3DCCD1}">
              <a14:hiddenFill xmlns:a14="http://schemas.microsoft.com/office/drawing/2010/main" xmlns="">
                <a:solidFill>
                  <a:srgbClr val="FFFFFF"/>
                </a:solidFill>
              </a14:hiddenFill>
            </a:ext>
          </a:extLst>
        </p:spPr>
      </p:pic>
      <p:pic>
        <p:nvPicPr>
          <p:cNvPr id="9"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23928" y="3789040"/>
            <a:ext cx="4607794" cy="24100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矩形 6"/>
          <p:cNvSpPr>
            <a:spLocks noChangeArrowheads="1"/>
          </p:cNvSpPr>
          <p:nvPr/>
        </p:nvSpPr>
        <p:spPr bwMode="auto">
          <a:xfrm>
            <a:off x="317666" y="6257835"/>
            <a:ext cx="756013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buFont typeface="Wingdings" pitchFamily="2" charset="2"/>
              <a:buNone/>
            </a:pPr>
            <a:r>
              <a:rPr lang="en-US" altLang="zh-CN" sz="1600" dirty="0"/>
              <a:t>Management Studio</a:t>
            </a:r>
            <a:r>
              <a:rPr lang="zh-CN" altLang="en-US" sz="1600" dirty="0"/>
              <a:t>下的四个系统数据库            </a:t>
            </a:r>
            <a:r>
              <a:rPr lang="zh-CN" altLang="en-US" sz="1600" dirty="0" smtClean="0"/>
              <a:t>系统</a:t>
            </a:r>
            <a:r>
              <a:rPr lang="zh-CN" altLang="en-US" sz="1600" dirty="0"/>
              <a:t>数据库对应的操作系统文件</a:t>
            </a:r>
          </a:p>
        </p:txBody>
      </p:sp>
    </p:spTree>
    <p:extLst>
      <p:ext uri="{BB962C8B-B14F-4D97-AF65-F5344CB8AC3E}">
        <p14:creationId xmlns:p14="http://schemas.microsoft.com/office/powerpoint/2010/main" xmlns="" val="14772640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0" dirty="0">
                <a:latin typeface="黑体" pitchFamily="49" charset="-122"/>
              </a:rPr>
              <a:t>任务</a:t>
            </a:r>
            <a:r>
              <a:rPr lang="en-US" altLang="zh-CN" b="0" dirty="0">
                <a:latin typeface="黑体" pitchFamily="49" charset="-122"/>
              </a:rPr>
              <a:t>3   </a:t>
            </a:r>
            <a:r>
              <a:rPr lang="zh-CN" altLang="en-US" b="0" dirty="0">
                <a:latin typeface="黑体" pitchFamily="49" charset="-122"/>
              </a:rPr>
              <a:t>修改</a:t>
            </a:r>
            <a:r>
              <a:rPr lang="en-US" altLang="zh-CN" b="0" dirty="0">
                <a:latin typeface="黑体" pitchFamily="49" charset="-122"/>
              </a:rPr>
              <a:t>Student</a:t>
            </a:r>
            <a:r>
              <a:rPr lang="zh-CN" altLang="en-US" b="0" dirty="0">
                <a:latin typeface="黑体" pitchFamily="49" charset="-122"/>
              </a:rPr>
              <a:t>数据库</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43</a:t>
            </a:fld>
            <a:endParaRPr lang="en-US" altLang="zh-CN"/>
          </a:p>
        </p:txBody>
      </p:sp>
      <p:sp>
        <p:nvSpPr>
          <p:cNvPr id="11" name="AutoShape 4"/>
          <p:cNvSpPr>
            <a:spLocks noChangeArrowheads="1"/>
          </p:cNvSpPr>
          <p:nvPr/>
        </p:nvSpPr>
        <p:spPr bwMode="gray">
          <a:xfrm>
            <a:off x="2093881" y="1723180"/>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9644" y="19381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73557" y="202280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42976" y="19821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54128" y="1709552"/>
            <a:ext cx="5597578" cy="923330"/>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新建查询文件，在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查询编辑器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a:t>
            </a:r>
            <a:r>
              <a:rPr lang="zh-CN" altLang="en-US" dirty="0" smtClean="0">
                <a:solidFill>
                  <a:schemeClr val="tx2">
                    <a:lumMod val="50000"/>
                  </a:schemeClr>
                </a:solidFill>
                <a:latin typeface="黑体" pitchFamily="49" charset="-122"/>
                <a:ea typeface="黑体" pitchFamily="49" charset="-122"/>
              </a:rPr>
              <a:t>，键入</a:t>
            </a:r>
            <a:r>
              <a:rPr lang="zh-CN" altLang="en-US" dirty="0">
                <a:solidFill>
                  <a:schemeClr val="tx2">
                    <a:lumMod val="50000"/>
                  </a:schemeClr>
                </a:solidFill>
                <a:latin typeface="黑体" pitchFamily="49" charset="-122"/>
                <a:ea typeface="黑体" pitchFamily="49" charset="-122"/>
              </a:rPr>
              <a:t>下面的查询语句。</a:t>
            </a:r>
            <a:endParaRPr lang="zh-CN" altLang="en-US" sz="1400" dirty="0">
              <a:solidFill>
                <a:schemeClr val="tx2">
                  <a:lumMod val="50000"/>
                </a:schemeClr>
              </a:solidFill>
              <a:latin typeface="黑体" pitchFamily="49" charset="-122"/>
              <a:ea typeface="黑体" pitchFamily="49" charset="-122"/>
            </a:endParaRPr>
          </a:p>
        </p:txBody>
      </p:sp>
      <p:sp>
        <p:nvSpPr>
          <p:cNvPr id="16" name="AutoShape 4"/>
          <p:cNvSpPr>
            <a:spLocks noChangeArrowheads="1"/>
          </p:cNvSpPr>
          <p:nvPr/>
        </p:nvSpPr>
        <p:spPr bwMode="gray">
          <a:xfrm>
            <a:off x="2071670" y="2780928"/>
            <a:ext cx="6000792" cy="71951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6264" y="290111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0177" y="298579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4826" y="2920311"/>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519345" y="2911120"/>
            <a:ext cx="2196672" cy="461665"/>
          </a:xfrm>
          <a:prstGeom prst="rect">
            <a:avLst/>
          </a:prstGeom>
          <a:noFill/>
          <a:ln w="9525" algn="ctr">
            <a:noFill/>
            <a:miter lim="800000"/>
            <a:headEnd/>
            <a:tailEnd/>
          </a:ln>
          <a:effectLst/>
        </p:spPr>
        <p:txBody>
          <a:bodyPr wrap="square">
            <a:spAutoFit/>
          </a:bodyPr>
          <a:lstStyle/>
          <a:p>
            <a:pPr algn="just">
              <a:lnSpc>
                <a:spcPct val="150000"/>
              </a:lnSpc>
            </a:pPr>
            <a:r>
              <a:rPr lang="zh-CN" altLang="en-US" sz="1600" dirty="0">
                <a:solidFill>
                  <a:schemeClr val="tx2">
                    <a:lumMod val="50000"/>
                  </a:schemeClr>
                </a:solidFill>
                <a:latin typeface="黑体" pitchFamily="49" charset="-122"/>
                <a:ea typeface="黑体" pitchFamily="49" charset="-122"/>
              </a:rPr>
              <a:t>运行命令，完成操作。</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3823627"/>
            <a:ext cx="4310309" cy="28487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99685" y="3824462"/>
            <a:ext cx="3875607" cy="25176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3" name="Picture 17" descr="O_chevron001"/>
          <p:cNvPicPr>
            <a:picLocks noChangeAspect="1" noChangeArrowheads="1"/>
          </p:cNvPicPr>
          <p:nvPr/>
        </p:nvPicPr>
        <p:blipFill>
          <a:blip r:embed="rId4" cstate="print"/>
          <a:srcRect/>
          <a:stretch>
            <a:fillRect/>
          </a:stretch>
        </p:blipFill>
        <p:spPr bwMode="auto">
          <a:xfrm rot="16200000">
            <a:off x="4471913" y="5107237"/>
            <a:ext cx="401908" cy="353988"/>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    </a:t>
            </a:r>
            <a:r>
              <a:rPr lang="en-US" altLang="zh-CN" dirty="0"/>
              <a:t>(</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44</a:t>
            </a:fld>
            <a:endParaRPr lang="en-US" altLang="zh-CN"/>
          </a:p>
        </p:txBody>
      </p:sp>
      <p:sp>
        <p:nvSpPr>
          <p:cNvPr id="6" name="AutoShape 17"/>
          <p:cNvSpPr>
            <a:spLocks noChangeArrowheads="1"/>
          </p:cNvSpPr>
          <p:nvPr/>
        </p:nvSpPr>
        <p:spPr bwMode="gray">
          <a:xfrm>
            <a:off x="1103290" y="1866891"/>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w="9525" algn="ctr">
            <a:noFill/>
            <a:round/>
            <a:headEnd/>
            <a:tailEnd/>
          </a:ln>
          <a:effectLst/>
        </p:spPr>
        <p:txBody>
          <a:bodyPr wrap="none" anchor="ctr"/>
          <a:lstStyle/>
          <a:p>
            <a:endParaRPr lang="zh-CN" altLang="en-US"/>
          </a:p>
        </p:txBody>
      </p:sp>
      <p:sp>
        <p:nvSpPr>
          <p:cNvPr id="7" name="AutoShape 18"/>
          <p:cNvSpPr>
            <a:spLocks noChangeArrowheads="1"/>
          </p:cNvSpPr>
          <p:nvPr/>
        </p:nvSpPr>
        <p:spPr bwMode="gray">
          <a:xfrm>
            <a:off x="1115196" y="324503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a:effectLst/>
        </p:spPr>
        <p:txBody>
          <a:bodyPr wrap="none" anchor="ctr"/>
          <a:lstStyle/>
          <a:p>
            <a:endParaRPr lang="zh-CN" altLang="en-US"/>
          </a:p>
        </p:txBody>
      </p:sp>
      <p:sp>
        <p:nvSpPr>
          <p:cNvPr id="8" name="AutoShape 19"/>
          <p:cNvSpPr>
            <a:spLocks noChangeArrowheads="1"/>
          </p:cNvSpPr>
          <p:nvPr/>
        </p:nvSpPr>
        <p:spPr bwMode="invGray">
          <a:xfrm>
            <a:off x="1103290" y="440125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a:effectLst/>
        </p:spPr>
        <p:txBody>
          <a:bodyPr wrap="none" anchor="ctr"/>
          <a:lstStyle/>
          <a:p>
            <a:endParaRPr lang="zh-CN" altLang="en-US"/>
          </a:p>
        </p:txBody>
      </p:sp>
      <p:sp>
        <p:nvSpPr>
          <p:cNvPr id="9" name="Text Box 21"/>
          <p:cNvSpPr txBox="1">
            <a:spLocks noChangeArrowheads="1"/>
          </p:cNvSpPr>
          <p:nvPr/>
        </p:nvSpPr>
        <p:spPr bwMode="gray">
          <a:xfrm>
            <a:off x="1430851" y="1828791"/>
            <a:ext cx="6572296" cy="1338828"/>
          </a:xfrm>
          <a:prstGeom prst="rect">
            <a:avLst/>
          </a:prstGeom>
          <a:noFill/>
          <a:ln w="9525" algn="ctr">
            <a:noFill/>
            <a:miter lim="800000"/>
            <a:headEnd/>
            <a:tailEnd/>
          </a:ln>
          <a:effectLst/>
        </p:spPr>
        <p:txBody>
          <a:bodyPr wrap="square">
            <a:spAutoFit/>
          </a:bodyPr>
          <a:lstStyle/>
          <a:p>
            <a:pPr eaLnBrk="0" hangingPunct="0">
              <a:lnSpc>
                <a:spcPct val="150000"/>
              </a:lnSpc>
            </a:pPr>
            <a:r>
              <a:rPr lang="en-US" altLang="zh-CN" dirty="0">
                <a:solidFill>
                  <a:schemeClr val="tx2">
                    <a:lumMod val="50000"/>
                  </a:schemeClr>
                </a:solidFill>
                <a:latin typeface="黑体" pitchFamily="49" charset="-122"/>
                <a:ea typeface="黑体" pitchFamily="49" charset="-122"/>
              </a:rPr>
              <a:t>ADD FILE &lt; </a:t>
            </a:r>
            <a:r>
              <a:rPr lang="en-US" altLang="zh-CN" dirty="0" err="1">
                <a:solidFill>
                  <a:schemeClr val="tx2">
                    <a:lumMod val="50000"/>
                  </a:schemeClr>
                </a:solidFill>
                <a:latin typeface="黑体" pitchFamily="49" charset="-122"/>
                <a:ea typeface="黑体" pitchFamily="49" charset="-122"/>
              </a:rPr>
              <a:t>filespec</a:t>
            </a:r>
            <a:r>
              <a:rPr lang="en-US" altLang="zh-CN" dirty="0">
                <a:solidFill>
                  <a:schemeClr val="tx2">
                    <a:lumMod val="50000"/>
                  </a:schemeClr>
                </a:solidFill>
                <a:latin typeface="黑体" pitchFamily="49" charset="-122"/>
                <a:ea typeface="黑体" pitchFamily="49" charset="-122"/>
              </a:rPr>
              <a:t> &gt; [ ,...n ] [ TO </a:t>
            </a:r>
          </a:p>
          <a:p>
            <a:pPr eaLnBrk="0" hangingPunct="0">
              <a:lnSpc>
                <a:spcPct val="150000"/>
              </a:lnSpc>
            </a:pPr>
            <a:r>
              <a:rPr lang="en-US" altLang="zh-CN" dirty="0">
                <a:solidFill>
                  <a:schemeClr val="tx2">
                    <a:lumMod val="50000"/>
                  </a:schemeClr>
                </a:solidFill>
                <a:latin typeface="黑体" pitchFamily="49" charset="-122"/>
                <a:ea typeface="黑体" pitchFamily="49" charset="-122"/>
              </a:rPr>
              <a:t>FILEGROUP </a:t>
            </a:r>
            <a:r>
              <a:rPr lang="en-US" altLang="zh-CN" dirty="0" err="1">
                <a:solidFill>
                  <a:schemeClr val="tx2">
                    <a:lumMod val="50000"/>
                  </a:schemeClr>
                </a:solidFill>
                <a:latin typeface="黑体" pitchFamily="49" charset="-122"/>
                <a:ea typeface="黑体" pitchFamily="49" charset="-122"/>
              </a:rPr>
              <a:t>filegroup_name</a:t>
            </a: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：表示向指定的文件</a:t>
            </a:r>
          </a:p>
          <a:p>
            <a:pPr eaLnBrk="0" hangingPunct="0">
              <a:lnSpc>
                <a:spcPct val="150000"/>
              </a:lnSpc>
            </a:pPr>
            <a:r>
              <a:rPr lang="zh-CN" altLang="en-US" dirty="0">
                <a:solidFill>
                  <a:schemeClr val="tx2">
                    <a:lumMod val="50000"/>
                  </a:schemeClr>
                </a:solidFill>
                <a:latin typeface="黑体" pitchFamily="49" charset="-122"/>
                <a:ea typeface="黑体" pitchFamily="49" charset="-122"/>
              </a:rPr>
              <a:t>组添加新的数据文件。</a:t>
            </a:r>
          </a:p>
        </p:txBody>
      </p:sp>
      <p:sp>
        <p:nvSpPr>
          <p:cNvPr id="10" name="Text Box 22"/>
          <p:cNvSpPr txBox="1">
            <a:spLocks noChangeArrowheads="1"/>
          </p:cNvSpPr>
          <p:nvPr/>
        </p:nvSpPr>
        <p:spPr bwMode="gray">
          <a:xfrm>
            <a:off x="1452065" y="3245038"/>
            <a:ext cx="6572296" cy="858377"/>
          </a:xfrm>
          <a:prstGeom prst="rect">
            <a:avLst/>
          </a:prstGeom>
          <a:noFill/>
          <a:ln w="9525" algn="ctr">
            <a:noFill/>
            <a:miter lim="800000"/>
            <a:headEnd/>
            <a:tailEnd/>
          </a:ln>
          <a:effectLst/>
        </p:spPr>
        <p:txBody>
          <a:bodyPr wrap="square">
            <a:spAutoFit/>
          </a:bodyPr>
          <a:lstStyle/>
          <a:p>
            <a:pPr>
              <a:lnSpc>
                <a:spcPct val="150000"/>
              </a:lnSpc>
            </a:pPr>
            <a:r>
              <a:rPr lang="en-US" altLang="zh-CN" dirty="0">
                <a:solidFill>
                  <a:schemeClr val="tx2">
                    <a:lumMod val="50000"/>
                  </a:schemeClr>
                </a:solidFill>
                <a:latin typeface="黑体" pitchFamily="49" charset="-122"/>
                <a:ea typeface="黑体" pitchFamily="49" charset="-122"/>
              </a:rPr>
              <a:t>ADD LOG FILE &lt; </a:t>
            </a:r>
            <a:r>
              <a:rPr lang="en-US" altLang="zh-CN" dirty="0" err="1">
                <a:solidFill>
                  <a:schemeClr val="tx2">
                    <a:lumMod val="50000"/>
                  </a:schemeClr>
                </a:solidFill>
                <a:latin typeface="黑体" pitchFamily="49" charset="-122"/>
                <a:ea typeface="黑体" pitchFamily="49" charset="-122"/>
              </a:rPr>
              <a:t>filespec</a:t>
            </a:r>
            <a:r>
              <a:rPr lang="en-US" altLang="zh-CN" dirty="0">
                <a:solidFill>
                  <a:schemeClr val="tx2">
                    <a:lumMod val="50000"/>
                  </a:schemeClr>
                </a:solidFill>
                <a:latin typeface="黑体" pitchFamily="49" charset="-122"/>
                <a:ea typeface="黑体" pitchFamily="49" charset="-122"/>
              </a:rPr>
              <a:t> &gt; [ ,...n ] </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添加新</a:t>
            </a:r>
            <a:r>
              <a:rPr lang="zh-CN" altLang="en-US" dirty="0">
                <a:solidFill>
                  <a:schemeClr val="tx2">
                    <a:lumMod val="50000"/>
                  </a:schemeClr>
                </a:solidFill>
                <a:latin typeface="黑体" pitchFamily="49" charset="-122"/>
                <a:ea typeface="黑体" pitchFamily="49" charset="-122"/>
              </a:rPr>
              <a:t>的事务日志文件。</a:t>
            </a:r>
          </a:p>
        </p:txBody>
      </p:sp>
      <p:sp>
        <p:nvSpPr>
          <p:cNvPr id="11" name="Text Box 23"/>
          <p:cNvSpPr txBox="1">
            <a:spLocks noChangeArrowheads="1"/>
          </p:cNvSpPr>
          <p:nvPr/>
        </p:nvSpPr>
        <p:spPr bwMode="gray">
          <a:xfrm>
            <a:off x="1452065" y="4389837"/>
            <a:ext cx="6429420" cy="858377"/>
          </a:xfrm>
          <a:prstGeom prst="rect">
            <a:avLst/>
          </a:prstGeom>
          <a:noFill/>
          <a:ln w="9525" algn="ctr">
            <a:noFill/>
            <a:miter lim="800000"/>
            <a:headEnd/>
            <a:tailEnd/>
          </a:ln>
          <a:effectLst/>
        </p:spPr>
        <p:txBody>
          <a:bodyPr wrap="square">
            <a:spAutoFit/>
          </a:bodyPr>
          <a:lstStyle/>
          <a:p>
            <a:pPr>
              <a:lnSpc>
                <a:spcPct val="150000"/>
              </a:lnSpc>
            </a:pPr>
            <a:r>
              <a:rPr lang="en-US" altLang="zh-CN" dirty="0">
                <a:solidFill>
                  <a:schemeClr val="tx2">
                    <a:lumMod val="50000"/>
                  </a:schemeClr>
                </a:solidFill>
                <a:latin typeface="黑体" pitchFamily="49" charset="-122"/>
                <a:ea typeface="黑体" pitchFamily="49" charset="-122"/>
              </a:rPr>
              <a:t>REMOVE FILE </a:t>
            </a:r>
            <a:r>
              <a:rPr lang="en-US" altLang="zh-CN" dirty="0" err="1">
                <a:solidFill>
                  <a:schemeClr val="tx2">
                    <a:lumMod val="50000"/>
                  </a:schemeClr>
                </a:solidFill>
                <a:latin typeface="黑体" pitchFamily="49" charset="-122"/>
                <a:ea typeface="黑体" pitchFamily="49" charset="-122"/>
              </a:rPr>
              <a:t>logical_file_name</a:t>
            </a: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：删除某一</a:t>
            </a:r>
            <a:r>
              <a:rPr lang="zh-CN" altLang="en-US" dirty="0" smtClean="0">
                <a:solidFill>
                  <a:schemeClr val="tx2">
                    <a:lumMod val="50000"/>
                  </a:schemeClr>
                </a:solidFill>
                <a:latin typeface="黑体" pitchFamily="49" charset="-122"/>
                <a:ea typeface="黑体" pitchFamily="49" charset="-122"/>
              </a:rPr>
              <a:t>文件</a:t>
            </a:r>
            <a:r>
              <a:rPr lang="zh-CN" altLang="en-US" dirty="0">
                <a:solidFill>
                  <a:schemeClr val="tx2">
                    <a:lumMod val="50000"/>
                  </a:schemeClr>
                </a:solidFill>
                <a:latin typeface="黑体" pitchFamily="49" charset="-122"/>
                <a:ea typeface="黑体" pitchFamily="49" charset="-122"/>
              </a:rPr>
              <a:t>（使用逻辑文件名）。</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    </a:t>
            </a:r>
            <a:r>
              <a:rPr lang="en-US" altLang="zh-CN" dirty="0"/>
              <a:t>(</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45</a:t>
            </a:fld>
            <a:endParaRPr lang="en-US" altLang="zh-CN"/>
          </a:p>
        </p:txBody>
      </p:sp>
      <p:sp>
        <p:nvSpPr>
          <p:cNvPr id="6" name="AutoShape 17"/>
          <p:cNvSpPr>
            <a:spLocks noChangeArrowheads="1"/>
          </p:cNvSpPr>
          <p:nvPr/>
        </p:nvSpPr>
        <p:spPr bwMode="gray">
          <a:xfrm>
            <a:off x="1103290" y="1866891"/>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w="9525" algn="ctr">
            <a:noFill/>
            <a:round/>
            <a:headEnd/>
            <a:tailEnd/>
          </a:ln>
          <a:effectLst/>
        </p:spPr>
        <p:txBody>
          <a:bodyPr wrap="none" anchor="ctr"/>
          <a:lstStyle/>
          <a:p>
            <a:endParaRPr lang="zh-CN" altLang="en-US"/>
          </a:p>
        </p:txBody>
      </p:sp>
      <p:sp>
        <p:nvSpPr>
          <p:cNvPr id="7" name="AutoShape 18"/>
          <p:cNvSpPr>
            <a:spLocks noChangeArrowheads="1"/>
          </p:cNvSpPr>
          <p:nvPr/>
        </p:nvSpPr>
        <p:spPr bwMode="gray">
          <a:xfrm>
            <a:off x="1115196" y="324503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a:effectLst/>
        </p:spPr>
        <p:txBody>
          <a:bodyPr wrap="none" anchor="ctr"/>
          <a:lstStyle/>
          <a:p>
            <a:endParaRPr lang="zh-CN" altLang="en-US"/>
          </a:p>
        </p:txBody>
      </p:sp>
      <p:sp>
        <p:nvSpPr>
          <p:cNvPr id="8" name="AutoShape 19"/>
          <p:cNvSpPr>
            <a:spLocks noChangeArrowheads="1"/>
          </p:cNvSpPr>
          <p:nvPr/>
        </p:nvSpPr>
        <p:spPr bwMode="invGray">
          <a:xfrm>
            <a:off x="1103290" y="440125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a:effectLst/>
        </p:spPr>
        <p:txBody>
          <a:bodyPr wrap="none" anchor="ctr"/>
          <a:lstStyle/>
          <a:p>
            <a:endParaRPr lang="zh-CN" altLang="en-US"/>
          </a:p>
        </p:txBody>
      </p:sp>
      <p:sp>
        <p:nvSpPr>
          <p:cNvPr id="9" name="Text Box 21"/>
          <p:cNvSpPr txBox="1">
            <a:spLocks noChangeArrowheads="1"/>
          </p:cNvSpPr>
          <p:nvPr/>
        </p:nvSpPr>
        <p:spPr bwMode="gray">
          <a:xfrm>
            <a:off x="1430851" y="1828791"/>
            <a:ext cx="6572296" cy="442878"/>
          </a:xfrm>
          <a:prstGeom prst="rect">
            <a:avLst/>
          </a:prstGeom>
          <a:noFill/>
          <a:ln w="9525" algn="ctr">
            <a:noFill/>
            <a:miter lim="800000"/>
            <a:headEnd/>
            <a:tailEnd/>
          </a:ln>
          <a:effectLst/>
        </p:spPr>
        <p:txBody>
          <a:bodyPr wrap="square">
            <a:spAutoFit/>
          </a:bodyPr>
          <a:lstStyle/>
          <a:p>
            <a:pPr eaLnBrk="0" hangingPunct="0">
              <a:lnSpc>
                <a:spcPct val="150000"/>
              </a:lnSpc>
            </a:pPr>
            <a:r>
              <a:rPr lang="en-US" altLang="zh-CN" dirty="0">
                <a:solidFill>
                  <a:schemeClr val="tx2">
                    <a:lumMod val="50000"/>
                  </a:schemeClr>
                </a:solidFill>
                <a:latin typeface="黑体" pitchFamily="49" charset="-122"/>
                <a:ea typeface="黑体" pitchFamily="49" charset="-122"/>
              </a:rPr>
              <a:t>ADD FILEGROUP </a:t>
            </a:r>
            <a:r>
              <a:rPr lang="en-US" altLang="zh-CN" dirty="0" err="1">
                <a:solidFill>
                  <a:schemeClr val="tx2">
                    <a:lumMod val="50000"/>
                  </a:schemeClr>
                </a:solidFill>
                <a:latin typeface="黑体" pitchFamily="49" charset="-122"/>
                <a:ea typeface="黑体" pitchFamily="49" charset="-122"/>
              </a:rPr>
              <a:t>filegroup_name</a:t>
            </a: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：添加文件组。</a:t>
            </a:r>
          </a:p>
        </p:txBody>
      </p:sp>
      <p:sp>
        <p:nvSpPr>
          <p:cNvPr id="10" name="Text Box 22"/>
          <p:cNvSpPr txBox="1">
            <a:spLocks noChangeArrowheads="1"/>
          </p:cNvSpPr>
          <p:nvPr/>
        </p:nvSpPr>
        <p:spPr bwMode="gray">
          <a:xfrm>
            <a:off x="1452065" y="3245038"/>
            <a:ext cx="6572296" cy="442878"/>
          </a:xfrm>
          <a:prstGeom prst="rect">
            <a:avLst/>
          </a:prstGeom>
          <a:noFill/>
          <a:ln w="9525" algn="ctr">
            <a:noFill/>
            <a:miter lim="800000"/>
            <a:headEnd/>
            <a:tailEnd/>
          </a:ln>
          <a:effectLst/>
        </p:spPr>
        <p:txBody>
          <a:bodyPr wrap="square">
            <a:spAutoFit/>
          </a:bodyPr>
          <a:lstStyle/>
          <a:p>
            <a:pPr>
              <a:lnSpc>
                <a:spcPct val="150000"/>
              </a:lnSpc>
            </a:pPr>
            <a:r>
              <a:rPr lang="en-US" altLang="zh-CN" dirty="0">
                <a:solidFill>
                  <a:schemeClr val="tx2">
                    <a:lumMod val="50000"/>
                  </a:schemeClr>
                </a:solidFill>
                <a:latin typeface="黑体" pitchFamily="49" charset="-122"/>
                <a:ea typeface="黑体" pitchFamily="49" charset="-122"/>
              </a:rPr>
              <a:t>REMOVE FILEGROUP </a:t>
            </a:r>
            <a:r>
              <a:rPr lang="en-US" altLang="zh-CN" dirty="0" err="1">
                <a:solidFill>
                  <a:schemeClr val="tx2">
                    <a:lumMod val="50000"/>
                  </a:schemeClr>
                </a:solidFill>
                <a:latin typeface="黑体" pitchFamily="49" charset="-122"/>
                <a:ea typeface="黑体" pitchFamily="49" charset="-122"/>
              </a:rPr>
              <a:t>filegroup_name</a:t>
            </a: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：删除文件组。</a:t>
            </a:r>
          </a:p>
        </p:txBody>
      </p:sp>
      <p:sp>
        <p:nvSpPr>
          <p:cNvPr id="11" name="Text Box 23"/>
          <p:cNvSpPr txBox="1">
            <a:spLocks noChangeArrowheads="1"/>
          </p:cNvSpPr>
          <p:nvPr/>
        </p:nvSpPr>
        <p:spPr bwMode="gray">
          <a:xfrm>
            <a:off x="1452065" y="4389837"/>
            <a:ext cx="6429420" cy="858377"/>
          </a:xfrm>
          <a:prstGeom prst="rect">
            <a:avLst/>
          </a:prstGeom>
          <a:noFill/>
          <a:ln w="9525" algn="ctr">
            <a:noFill/>
            <a:miter lim="800000"/>
            <a:headEnd/>
            <a:tailEnd/>
          </a:ln>
          <a:effectLst/>
        </p:spPr>
        <p:txBody>
          <a:bodyPr wrap="square">
            <a:spAutoFit/>
          </a:bodyPr>
          <a:lstStyle/>
          <a:p>
            <a:pPr>
              <a:lnSpc>
                <a:spcPct val="150000"/>
              </a:lnSpc>
            </a:pPr>
            <a:r>
              <a:rPr lang="en-US" altLang="zh-CN" dirty="0">
                <a:solidFill>
                  <a:schemeClr val="tx2">
                    <a:lumMod val="50000"/>
                  </a:schemeClr>
                </a:solidFill>
                <a:latin typeface="黑体" pitchFamily="49" charset="-122"/>
                <a:ea typeface="黑体" pitchFamily="49" charset="-122"/>
              </a:rPr>
              <a:t>MODIFY FILE &lt; </a:t>
            </a:r>
            <a:r>
              <a:rPr lang="en-US" altLang="zh-CN" dirty="0" err="1">
                <a:solidFill>
                  <a:schemeClr val="tx2">
                    <a:lumMod val="50000"/>
                  </a:schemeClr>
                </a:solidFill>
                <a:latin typeface="黑体" pitchFamily="49" charset="-122"/>
                <a:ea typeface="黑体" pitchFamily="49" charset="-122"/>
              </a:rPr>
              <a:t>filespec</a:t>
            </a:r>
            <a:r>
              <a:rPr lang="en-US" altLang="zh-CN" dirty="0">
                <a:solidFill>
                  <a:schemeClr val="tx2">
                    <a:lumMod val="50000"/>
                  </a:schemeClr>
                </a:solidFill>
                <a:latin typeface="黑体" pitchFamily="49" charset="-122"/>
                <a:ea typeface="黑体" pitchFamily="49" charset="-122"/>
              </a:rPr>
              <a:t> &gt; </a:t>
            </a:r>
            <a:r>
              <a:rPr lang="zh-CN" altLang="en-US" dirty="0">
                <a:solidFill>
                  <a:schemeClr val="tx2">
                    <a:lumMod val="50000"/>
                  </a:schemeClr>
                </a:solidFill>
                <a:latin typeface="黑体" pitchFamily="49" charset="-122"/>
                <a:ea typeface="黑体" pitchFamily="49" charset="-122"/>
              </a:rPr>
              <a:t>：修改现有文件的</a:t>
            </a:r>
          </a:p>
          <a:p>
            <a:pPr>
              <a:lnSpc>
                <a:spcPct val="150000"/>
              </a:lnSpc>
            </a:pPr>
            <a:r>
              <a:rPr lang="zh-CN" altLang="en-US" dirty="0">
                <a:solidFill>
                  <a:schemeClr val="tx2">
                    <a:lumMod val="50000"/>
                  </a:schemeClr>
                </a:solidFill>
                <a:latin typeface="黑体" pitchFamily="49" charset="-122"/>
                <a:ea typeface="黑体" pitchFamily="49" charset="-122"/>
              </a:rPr>
              <a:t>属性如文件初始大小等。</a:t>
            </a:r>
          </a:p>
        </p:txBody>
      </p:sp>
    </p:spTree>
    <p:extLst>
      <p:ext uri="{BB962C8B-B14F-4D97-AF65-F5344CB8AC3E}">
        <p14:creationId xmlns:p14="http://schemas.microsoft.com/office/powerpoint/2010/main" xmlns="" val="202157687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a:latin typeface="黑体" pitchFamily="49" charset="-122"/>
              </a:rPr>
              <a:t>4 </a:t>
            </a:r>
            <a:r>
              <a:rPr lang="zh-CN" altLang="en-US" sz="2800" dirty="0">
                <a:latin typeface="黑体" pitchFamily="49" charset="-122"/>
              </a:rPr>
              <a:t>给</a:t>
            </a:r>
            <a:r>
              <a:rPr lang="en-US" altLang="zh-CN" sz="2800" dirty="0">
                <a:latin typeface="黑体" pitchFamily="49" charset="-122"/>
              </a:rPr>
              <a:t>Student</a:t>
            </a:r>
            <a:r>
              <a:rPr lang="zh-CN" altLang="en-US" sz="2800" dirty="0">
                <a:latin typeface="黑体" pitchFamily="49" charset="-122"/>
              </a:rPr>
              <a:t>数据库一个新名称“学生数据库”</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46</a:t>
            </a:fld>
            <a:endParaRPr lang="en-US" altLang="zh-CN"/>
          </a:p>
        </p:txBody>
      </p:sp>
      <p:sp>
        <p:nvSpPr>
          <p:cNvPr id="6" name="AutoShape 4"/>
          <p:cNvSpPr>
            <a:spLocks noChangeArrowheads="1"/>
          </p:cNvSpPr>
          <p:nvPr/>
        </p:nvSpPr>
        <p:spPr bwMode="gray">
          <a:xfrm>
            <a:off x="1879567" y="1866055"/>
            <a:ext cx="6082792" cy="113431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1971548"/>
            <a:ext cx="5316592" cy="923330"/>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新建查询文件，在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查询编辑器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 </a:t>
            </a:r>
            <a:r>
              <a:rPr lang="zh-CN" altLang="en-US" dirty="0" smtClean="0">
                <a:solidFill>
                  <a:schemeClr val="tx2">
                    <a:lumMod val="50000"/>
                  </a:schemeClr>
                </a:solidFill>
                <a:latin typeface="黑体" pitchFamily="49" charset="-122"/>
                <a:ea typeface="黑体" pitchFamily="49" charset="-122"/>
              </a:rPr>
              <a:t>输入</a:t>
            </a:r>
            <a:r>
              <a:rPr lang="zh-CN" altLang="en-US" dirty="0">
                <a:solidFill>
                  <a:schemeClr val="tx2">
                    <a:lumMod val="50000"/>
                  </a:schemeClr>
                </a:solidFill>
                <a:latin typeface="黑体" pitchFamily="49" charset="-122"/>
                <a:ea typeface="黑体" pitchFamily="49" charset="-122"/>
              </a:rPr>
              <a:t>查询语句</a:t>
            </a:r>
            <a:r>
              <a:rPr lang="zh-CN" altLang="en-US" dirty="0" smtClean="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ALTER </a:t>
            </a:r>
            <a:r>
              <a:rPr lang="en-US" altLang="zh-CN" dirty="0">
                <a:solidFill>
                  <a:schemeClr val="tx2">
                    <a:lumMod val="50000"/>
                  </a:schemeClr>
                </a:solidFill>
                <a:latin typeface="黑体" pitchFamily="49" charset="-122"/>
                <a:ea typeface="黑体" pitchFamily="49" charset="-122"/>
              </a:rPr>
              <a:t>DATABASE Student</a:t>
            </a:r>
          </a:p>
          <a:p>
            <a:pPr algn="just"/>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MODIFY </a:t>
            </a:r>
            <a:r>
              <a:rPr lang="en-US" altLang="zh-CN" dirty="0">
                <a:solidFill>
                  <a:schemeClr val="tx2">
                    <a:lumMod val="50000"/>
                  </a:schemeClr>
                </a:solidFill>
                <a:latin typeface="黑体" pitchFamily="49" charset="-122"/>
                <a:ea typeface="黑体" pitchFamily="49" charset="-122"/>
              </a:rPr>
              <a:t>NAME= </a:t>
            </a:r>
            <a:r>
              <a:rPr lang="zh-CN" altLang="en-US" dirty="0">
                <a:solidFill>
                  <a:schemeClr val="tx2">
                    <a:lumMod val="50000"/>
                  </a:schemeClr>
                </a:solidFill>
                <a:latin typeface="黑体" pitchFamily="49" charset="-122"/>
                <a:ea typeface="黑体" pitchFamily="49" charset="-122"/>
              </a:rPr>
              <a:t>学生数据库 </a:t>
            </a:r>
          </a:p>
        </p:txBody>
      </p:sp>
      <p:sp>
        <p:nvSpPr>
          <p:cNvPr id="11" name="AutoShape 4"/>
          <p:cNvSpPr>
            <a:spLocks noChangeArrowheads="1"/>
          </p:cNvSpPr>
          <p:nvPr/>
        </p:nvSpPr>
        <p:spPr bwMode="gray">
          <a:xfrm>
            <a:off x="1879567" y="3071811"/>
            <a:ext cx="6082792" cy="93325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995330" y="328675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928662" y="333080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27242" y="3286758"/>
            <a:ext cx="4188974"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运行命令，完成</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数据库重命名。</a:t>
            </a:r>
          </a:p>
        </p:txBody>
      </p:sp>
      <p:sp>
        <p:nvSpPr>
          <p:cNvPr id="16" name="AutoShape 4"/>
          <p:cNvSpPr>
            <a:spLocks noChangeArrowheads="1"/>
          </p:cNvSpPr>
          <p:nvPr/>
        </p:nvSpPr>
        <p:spPr bwMode="gray">
          <a:xfrm>
            <a:off x="1259632" y="4294947"/>
            <a:ext cx="6680516" cy="149150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0" name="Rectangle 20"/>
          <p:cNvSpPr>
            <a:spLocks noChangeArrowheads="1"/>
          </p:cNvSpPr>
          <p:nvPr/>
        </p:nvSpPr>
        <p:spPr bwMode="black">
          <a:xfrm>
            <a:off x="1426345" y="4333410"/>
            <a:ext cx="6065112" cy="1344984"/>
          </a:xfrm>
          <a:prstGeom prst="rect">
            <a:avLst/>
          </a:prstGeom>
          <a:noFill/>
          <a:ln w="9525" algn="ctr">
            <a:noFill/>
            <a:miter lim="800000"/>
            <a:headEnd/>
            <a:tailEnd/>
          </a:ln>
          <a:effectLst/>
        </p:spPr>
        <p:txBody>
          <a:bodyPr wrap="square">
            <a:spAutoFit/>
          </a:bodyPr>
          <a:lstStyle/>
          <a:p>
            <a:pPr marL="449263" lvl="0" indent="-449263">
              <a:lnSpc>
                <a:spcPct val="120000"/>
              </a:lnSpc>
              <a:spcBef>
                <a:spcPct val="20000"/>
              </a:spcBef>
              <a:spcAft>
                <a:spcPct val="10000"/>
              </a:spcAft>
              <a:buClr>
                <a:srgbClr val="184BB2"/>
              </a:buClr>
              <a:buFont typeface="Wingdings" pitchFamily="2" charset="2"/>
              <a:buChar char="¯"/>
            </a:pPr>
            <a:r>
              <a:rPr lang="zh-CN" altLang="en-US" kern="0" dirty="0">
                <a:solidFill>
                  <a:schemeClr val="tx2">
                    <a:lumMod val="50000"/>
                  </a:schemeClr>
                </a:solidFill>
                <a:latin typeface="黑体" pitchFamily="49" charset="-122"/>
                <a:ea typeface="黑体" pitchFamily="49" charset="-122"/>
              </a:rPr>
              <a:t>使用</a:t>
            </a:r>
            <a:r>
              <a:rPr lang="en-US" altLang="zh-CN" kern="0" dirty="0">
                <a:solidFill>
                  <a:schemeClr val="tx2">
                    <a:lumMod val="50000"/>
                  </a:schemeClr>
                </a:solidFill>
                <a:latin typeface="黑体" pitchFamily="49" charset="-122"/>
                <a:ea typeface="黑体" pitchFamily="49" charset="-122"/>
              </a:rPr>
              <a:t>T-SQL</a:t>
            </a:r>
            <a:r>
              <a:rPr lang="zh-CN" altLang="en-US" kern="0" dirty="0">
                <a:solidFill>
                  <a:schemeClr val="tx2">
                    <a:lumMod val="50000"/>
                  </a:schemeClr>
                </a:solidFill>
                <a:latin typeface="黑体" pitchFamily="49" charset="-122"/>
                <a:ea typeface="黑体" pitchFamily="49" charset="-122"/>
              </a:rPr>
              <a:t>语句修改数据库的名称，其语法格式如下</a:t>
            </a:r>
            <a:r>
              <a:rPr lang="zh-CN" altLang="en-US" kern="0" dirty="0" smtClean="0">
                <a:solidFill>
                  <a:schemeClr val="tx2">
                    <a:lumMod val="50000"/>
                  </a:schemeClr>
                </a:solidFill>
                <a:latin typeface="黑体" pitchFamily="49" charset="-122"/>
                <a:ea typeface="黑体" pitchFamily="49" charset="-122"/>
              </a:rPr>
              <a:t>：</a:t>
            </a:r>
            <a:endParaRPr lang="en-US" altLang="zh-CN" kern="0" dirty="0" smtClean="0">
              <a:solidFill>
                <a:schemeClr val="tx2">
                  <a:lumMod val="50000"/>
                </a:schemeClr>
              </a:solidFill>
              <a:latin typeface="黑体" pitchFamily="49" charset="-122"/>
              <a:ea typeface="黑体" pitchFamily="49" charset="-122"/>
            </a:endParaRPr>
          </a:p>
          <a:p>
            <a:pPr lvl="0">
              <a:lnSpc>
                <a:spcPct val="120000"/>
              </a:lnSpc>
              <a:spcBef>
                <a:spcPct val="20000"/>
              </a:spcBef>
              <a:spcAft>
                <a:spcPct val="10000"/>
              </a:spcAft>
              <a:buClr>
                <a:srgbClr val="184BB2"/>
              </a:buClr>
            </a:pPr>
            <a:r>
              <a:rPr lang="en-US" altLang="zh-CN" sz="2000" kern="0" dirty="0">
                <a:solidFill>
                  <a:schemeClr val="tx2">
                    <a:lumMod val="50000"/>
                  </a:schemeClr>
                </a:solidFill>
                <a:latin typeface="黑体" pitchFamily="49" charset="-122"/>
                <a:ea typeface="黑体" pitchFamily="49" charset="-122"/>
              </a:rPr>
              <a:t>ALTER DATABASE &lt;</a:t>
            </a:r>
            <a:r>
              <a:rPr lang="zh-CN" altLang="en-US" sz="2000" kern="0" dirty="0">
                <a:solidFill>
                  <a:schemeClr val="tx2">
                    <a:lumMod val="50000"/>
                  </a:schemeClr>
                </a:solidFill>
                <a:latin typeface="黑体" pitchFamily="49" charset="-122"/>
                <a:ea typeface="黑体" pitchFamily="49" charset="-122"/>
              </a:rPr>
              <a:t>数据库</a:t>
            </a:r>
            <a:r>
              <a:rPr lang="zh-CN" altLang="en-US" sz="2000" kern="0" dirty="0" smtClean="0">
                <a:solidFill>
                  <a:schemeClr val="tx2">
                    <a:lumMod val="50000"/>
                  </a:schemeClr>
                </a:solidFill>
                <a:latin typeface="黑体" pitchFamily="49" charset="-122"/>
                <a:ea typeface="黑体" pitchFamily="49" charset="-122"/>
              </a:rPr>
              <a:t>名称</a:t>
            </a:r>
            <a:r>
              <a:rPr lang="en-US" altLang="zh-CN" sz="2000" kern="0" dirty="0" smtClean="0">
                <a:solidFill>
                  <a:schemeClr val="tx2">
                    <a:lumMod val="50000"/>
                  </a:schemeClr>
                </a:solidFill>
                <a:latin typeface="黑体" pitchFamily="49" charset="-122"/>
                <a:ea typeface="黑体" pitchFamily="49" charset="-122"/>
              </a:rPr>
              <a:t>&gt;</a:t>
            </a:r>
          </a:p>
          <a:p>
            <a:pPr lvl="0">
              <a:lnSpc>
                <a:spcPct val="120000"/>
              </a:lnSpc>
              <a:spcBef>
                <a:spcPct val="20000"/>
              </a:spcBef>
              <a:spcAft>
                <a:spcPct val="10000"/>
              </a:spcAft>
              <a:buClr>
                <a:srgbClr val="184BB2"/>
              </a:buClr>
            </a:pPr>
            <a:r>
              <a:rPr lang="en-US" altLang="zh-CN" sz="2000" kern="0" dirty="0" smtClean="0">
                <a:solidFill>
                  <a:schemeClr val="tx2">
                    <a:lumMod val="50000"/>
                  </a:schemeClr>
                </a:solidFill>
                <a:latin typeface="黑体" pitchFamily="49" charset="-122"/>
                <a:ea typeface="黑体" pitchFamily="49" charset="-122"/>
              </a:rPr>
              <a:t>MODIFY NAME= &lt;</a:t>
            </a:r>
            <a:r>
              <a:rPr lang="zh-CN" altLang="en-US" sz="2000" kern="0" dirty="0" smtClean="0">
                <a:solidFill>
                  <a:schemeClr val="tx2">
                    <a:lumMod val="50000"/>
                  </a:schemeClr>
                </a:solidFill>
                <a:latin typeface="黑体" pitchFamily="49" charset="-122"/>
                <a:ea typeface="黑体" pitchFamily="49" charset="-122"/>
              </a:rPr>
              <a:t>新的数据库名称</a:t>
            </a:r>
            <a:r>
              <a:rPr lang="en-US" altLang="zh-CN" sz="2000" kern="0" dirty="0" smtClean="0">
                <a:solidFill>
                  <a:schemeClr val="tx2">
                    <a:lumMod val="50000"/>
                  </a:schemeClr>
                </a:solidFill>
                <a:latin typeface="黑体" pitchFamily="49" charset="-122"/>
                <a:ea typeface="黑体" pitchFamily="49" charset="-122"/>
              </a:rPr>
              <a:t>&gt;</a:t>
            </a:r>
            <a:endParaRPr lang="en-US" altLang="zh-CN" sz="2000" kern="0" dirty="0">
              <a:solidFill>
                <a:schemeClr val="tx2">
                  <a:lumMod val="50000"/>
                </a:schemeClr>
              </a:solidFill>
              <a:latin typeface="黑体" pitchFamily="49" charset="-122"/>
              <a:ea typeface="黑体" pitchFamily="49" charset="-122"/>
            </a:endParaRPr>
          </a:p>
        </p:txBody>
      </p:sp>
      <p:sp>
        <p:nvSpPr>
          <p:cNvPr id="26" name="Arc 13"/>
          <p:cNvSpPr>
            <a:spLocks/>
          </p:cNvSpPr>
          <p:nvPr/>
        </p:nvSpPr>
        <p:spPr bwMode="gray">
          <a:xfrm rot="15937656">
            <a:off x="1680178" y="334577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0" dirty="0">
                <a:latin typeface="黑体" pitchFamily="49" charset="-122"/>
              </a:rPr>
              <a:t>任务</a:t>
            </a:r>
            <a:r>
              <a:rPr lang="en-US" altLang="zh-CN" b="0" dirty="0">
                <a:latin typeface="黑体" pitchFamily="49" charset="-122"/>
              </a:rPr>
              <a:t>5  </a:t>
            </a:r>
            <a:r>
              <a:rPr lang="zh-CN" altLang="en-US" b="0" dirty="0">
                <a:latin typeface="黑体" pitchFamily="49" charset="-122"/>
              </a:rPr>
              <a:t>删除学生数据库</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47</a:t>
            </a:fld>
            <a:endParaRPr lang="en-US" altLang="zh-CN"/>
          </a:p>
        </p:txBody>
      </p:sp>
      <p:sp>
        <p:nvSpPr>
          <p:cNvPr id="6" name="AutoShape 3"/>
          <p:cNvSpPr>
            <a:spLocks noChangeArrowheads="1"/>
          </p:cNvSpPr>
          <p:nvPr/>
        </p:nvSpPr>
        <p:spPr bwMode="gray">
          <a:xfrm rot="5400000">
            <a:off x="4030513" y="-1330747"/>
            <a:ext cx="1440159" cy="7215239"/>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959723" y="1694540"/>
            <a:ext cx="5214974" cy="1200329"/>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新建查询文件，在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查询编辑器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a:t>
            </a:r>
            <a:r>
              <a:rPr lang="zh-CN" altLang="en-US" dirty="0" smtClean="0">
                <a:solidFill>
                  <a:schemeClr val="tx2">
                    <a:lumMod val="50000"/>
                  </a:schemeClr>
                </a:solidFill>
                <a:latin typeface="黑体" pitchFamily="49" charset="-122"/>
                <a:ea typeface="黑体" pitchFamily="49" charset="-122"/>
              </a:rPr>
              <a:t>，输入</a:t>
            </a:r>
            <a:r>
              <a:rPr lang="zh-CN" altLang="en-US" dirty="0">
                <a:solidFill>
                  <a:schemeClr val="tx2">
                    <a:lumMod val="50000"/>
                  </a:schemeClr>
                </a:solidFill>
                <a:latin typeface="黑体" pitchFamily="49" charset="-122"/>
                <a:ea typeface="黑体" pitchFamily="49" charset="-122"/>
              </a:rPr>
              <a:t>查询语句</a:t>
            </a:r>
            <a:r>
              <a:rPr lang="zh-CN" altLang="en-US"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  </a:t>
            </a:r>
            <a:r>
              <a:rPr lang="en-US" altLang="zh-CN" dirty="0" smtClean="0"/>
              <a:t>USE master</a:t>
            </a:r>
            <a:endParaRPr lang="en-US" altLang="zh-CN" dirty="0"/>
          </a:p>
          <a:p>
            <a:pPr eaLnBrk="1" hangingPunct="1"/>
            <a:r>
              <a:rPr lang="en-US" altLang="zh-CN" dirty="0" smtClean="0"/>
              <a:t>                     DROP </a:t>
            </a:r>
            <a:r>
              <a:rPr lang="en-US" altLang="zh-CN" dirty="0"/>
              <a:t>DATABASE </a:t>
            </a:r>
            <a:r>
              <a:rPr lang="zh-CN" altLang="en-US" dirty="0">
                <a:ea typeface="黑体" pitchFamily="49" charset="-122"/>
              </a:rPr>
              <a:t>学生</a:t>
            </a:r>
            <a:r>
              <a:rPr lang="zh-CN" altLang="en-US" dirty="0" smtClean="0">
                <a:ea typeface="黑体" pitchFamily="49" charset="-122"/>
              </a:rPr>
              <a:t>数据库</a:t>
            </a:r>
            <a:endParaRPr lang="zh-CN" altLang="en-US" sz="1400" dirty="0">
              <a:ea typeface="黑体" pitchFamily="49" charset="-122"/>
            </a:endParaRPr>
          </a:p>
        </p:txBody>
      </p:sp>
      <p:pic>
        <p:nvPicPr>
          <p:cNvPr id="8" name="Picture 10" descr="LB_circle001"/>
          <p:cNvPicPr>
            <a:picLocks noChangeAspect="1" noChangeArrowheads="1"/>
          </p:cNvPicPr>
          <p:nvPr/>
        </p:nvPicPr>
        <p:blipFill>
          <a:blip r:embed="rId2" cstate="print"/>
          <a:srcRect/>
          <a:stretch>
            <a:fillRect/>
          </a:stretch>
        </p:blipFill>
        <p:spPr bwMode="auto">
          <a:xfrm>
            <a:off x="1428728" y="1682743"/>
            <a:ext cx="1176337" cy="1174750"/>
          </a:xfrm>
          <a:prstGeom prst="rect">
            <a:avLst/>
          </a:prstGeom>
          <a:noFill/>
        </p:spPr>
      </p:pic>
      <p:sp>
        <p:nvSpPr>
          <p:cNvPr id="9" name="Text Box 12"/>
          <p:cNvSpPr txBox="1">
            <a:spLocks noChangeArrowheads="1"/>
          </p:cNvSpPr>
          <p:nvPr/>
        </p:nvSpPr>
        <p:spPr bwMode="auto">
          <a:xfrm>
            <a:off x="1558903" y="2158775"/>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1</a:t>
            </a:r>
            <a:endParaRPr lang="en-US" altLang="zh-CN" sz="1400" b="1" dirty="0">
              <a:solidFill>
                <a:srgbClr val="5F5F5F"/>
              </a:solidFill>
              <a:ea typeface="宋体" pitchFamily="2" charset="-122"/>
            </a:endParaRPr>
          </a:p>
        </p:txBody>
      </p:sp>
      <p:pic>
        <p:nvPicPr>
          <p:cNvPr id="10" name="Picture 16" descr="O_chevron001"/>
          <p:cNvPicPr>
            <a:picLocks noChangeAspect="1" noChangeArrowheads="1"/>
          </p:cNvPicPr>
          <p:nvPr/>
        </p:nvPicPr>
        <p:blipFill>
          <a:blip r:embed="rId3" cstate="print"/>
          <a:srcRect/>
          <a:stretch>
            <a:fillRect/>
          </a:stretch>
        </p:blipFill>
        <p:spPr bwMode="auto">
          <a:xfrm rot="16200000">
            <a:off x="2537608" y="2072478"/>
            <a:ext cx="412750" cy="363537"/>
          </a:xfrm>
          <a:prstGeom prst="rect">
            <a:avLst/>
          </a:prstGeom>
          <a:noFill/>
        </p:spPr>
      </p:pic>
      <p:sp>
        <p:nvSpPr>
          <p:cNvPr id="12" name="AutoShape 3"/>
          <p:cNvSpPr>
            <a:spLocks noChangeArrowheads="1"/>
          </p:cNvSpPr>
          <p:nvPr/>
        </p:nvSpPr>
        <p:spPr bwMode="gray">
          <a:xfrm rot="5400000">
            <a:off x="4358467" y="-73742"/>
            <a:ext cx="785819" cy="7215239"/>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3" name="Text Box 4"/>
          <p:cNvSpPr txBox="1">
            <a:spLocks noChangeArrowheads="1"/>
          </p:cNvSpPr>
          <p:nvPr/>
        </p:nvSpPr>
        <p:spPr bwMode="gray">
          <a:xfrm>
            <a:off x="2985081" y="3255224"/>
            <a:ext cx="4035191"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运行命令，完成删除数据库的操作。</a:t>
            </a:r>
          </a:p>
        </p:txBody>
      </p:sp>
      <p:pic>
        <p:nvPicPr>
          <p:cNvPr id="14" name="Picture 10" descr="LB_circle001"/>
          <p:cNvPicPr>
            <a:picLocks noChangeAspect="1" noChangeArrowheads="1"/>
          </p:cNvPicPr>
          <p:nvPr/>
        </p:nvPicPr>
        <p:blipFill>
          <a:blip r:embed="rId2" cstate="print"/>
          <a:srcRect/>
          <a:stretch>
            <a:fillRect/>
          </a:stretch>
        </p:blipFill>
        <p:spPr bwMode="auto">
          <a:xfrm>
            <a:off x="1428729" y="2996952"/>
            <a:ext cx="1176337" cy="1174750"/>
          </a:xfrm>
          <a:prstGeom prst="rect">
            <a:avLst/>
          </a:prstGeom>
          <a:noFill/>
        </p:spPr>
      </p:pic>
      <p:sp>
        <p:nvSpPr>
          <p:cNvPr id="15" name="Text Box 12"/>
          <p:cNvSpPr txBox="1">
            <a:spLocks noChangeArrowheads="1"/>
          </p:cNvSpPr>
          <p:nvPr/>
        </p:nvSpPr>
        <p:spPr bwMode="auto">
          <a:xfrm>
            <a:off x="1571444" y="3505437"/>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2</a:t>
            </a:r>
            <a:endParaRPr lang="en-US" altLang="zh-CN" sz="1400" b="1" dirty="0">
              <a:solidFill>
                <a:srgbClr val="5F5F5F"/>
              </a:solidFill>
              <a:ea typeface="宋体" pitchFamily="2" charset="-122"/>
            </a:endParaRPr>
          </a:p>
        </p:txBody>
      </p:sp>
      <p:pic>
        <p:nvPicPr>
          <p:cNvPr id="16" name="Picture 16" descr="O_chevron001"/>
          <p:cNvPicPr>
            <a:picLocks noChangeAspect="1" noChangeArrowheads="1"/>
          </p:cNvPicPr>
          <p:nvPr/>
        </p:nvPicPr>
        <p:blipFill>
          <a:blip r:embed="rId3" cstate="print"/>
          <a:srcRect/>
          <a:stretch>
            <a:fillRect/>
          </a:stretch>
        </p:blipFill>
        <p:spPr bwMode="auto">
          <a:xfrm rot="16200000">
            <a:off x="2580459" y="3352108"/>
            <a:ext cx="412750" cy="363537"/>
          </a:xfrm>
          <a:prstGeom prst="rect">
            <a:avLst/>
          </a:prstGeom>
          <a:noFill/>
        </p:spPr>
      </p:pic>
      <p:sp>
        <p:nvSpPr>
          <p:cNvPr id="3" name="矩形 2"/>
          <p:cNvSpPr/>
          <p:nvPr/>
        </p:nvSpPr>
        <p:spPr>
          <a:xfrm>
            <a:off x="2242379" y="4653136"/>
            <a:ext cx="5017993" cy="923330"/>
          </a:xfrm>
          <a:prstGeom prst="rect">
            <a:avLst/>
          </a:prstGeom>
          <a:solidFill>
            <a:schemeClr val="tx2">
              <a:lumMod val="40000"/>
              <a:lumOff val="60000"/>
            </a:schemeClr>
          </a:solidFill>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使用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语句删除数据库，其语法格式如下：</a:t>
            </a:r>
          </a:p>
          <a:p>
            <a:endParaRPr lang="en-US" altLang="zh-CN" dirty="0" smtClean="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DROP </a:t>
            </a:r>
            <a:r>
              <a:rPr lang="en-US" altLang="zh-CN" dirty="0">
                <a:solidFill>
                  <a:schemeClr val="tx2">
                    <a:lumMod val="50000"/>
                  </a:schemeClr>
                </a:solidFill>
                <a:latin typeface="黑体" pitchFamily="49" charset="-122"/>
                <a:ea typeface="黑体" pitchFamily="49" charset="-122"/>
              </a:rPr>
              <a:t>DATABASE &lt;</a:t>
            </a:r>
            <a:r>
              <a:rPr lang="zh-CN" altLang="en-US" dirty="0">
                <a:solidFill>
                  <a:schemeClr val="tx2">
                    <a:lumMod val="50000"/>
                  </a:schemeClr>
                </a:solidFill>
                <a:latin typeface="黑体" pitchFamily="49" charset="-122"/>
                <a:ea typeface="黑体" pitchFamily="49" charset="-122"/>
              </a:rPr>
              <a:t>数据库名称</a:t>
            </a:r>
            <a:r>
              <a:rPr lang="en-US" altLang="zh-CN" dirty="0" smtClean="0">
                <a:solidFill>
                  <a:schemeClr val="tx2">
                    <a:lumMod val="50000"/>
                  </a:schemeClr>
                </a:solidFill>
                <a:latin typeface="黑体" pitchFamily="49" charset="-122"/>
                <a:ea typeface="黑体" pitchFamily="49" charset="-122"/>
              </a:rPr>
              <a:t>&gt;</a:t>
            </a:r>
            <a:endParaRPr lang="en-US" altLang="zh-CN"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9672" y="260648"/>
            <a:ext cx="6355702" cy="487363"/>
          </a:xfrm>
        </p:spPr>
        <p:txBody>
          <a:bodyPr/>
          <a:lstStyle/>
          <a:p>
            <a:r>
              <a:rPr lang="zh-CN" altLang="en-US" sz="2400" dirty="0">
                <a:latin typeface="黑体" pitchFamily="49" charset="-122"/>
              </a:rPr>
              <a:t>学习子情境 </a:t>
            </a:r>
            <a:r>
              <a:rPr lang="en-US" altLang="zh-CN" sz="2400" dirty="0">
                <a:latin typeface="黑体" pitchFamily="49" charset="-122"/>
              </a:rPr>
              <a:t>3.3 </a:t>
            </a:r>
            <a:r>
              <a:rPr lang="en-US" altLang="zh-CN" sz="2400" dirty="0" smtClean="0">
                <a:latin typeface="黑体" pitchFamily="49" charset="-122"/>
              </a:rPr>
              <a:t> </a:t>
            </a:r>
            <a:r>
              <a:rPr lang="zh-CN" altLang="en-US" sz="2400" dirty="0" smtClean="0">
                <a:latin typeface="黑体" pitchFamily="49" charset="-122"/>
              </a:rPr>
              <a:t>分离</a:t>
            </a:r>
            <a:r>
              <a:rPr lang="zh-CN" altLang="en-US" sz="2400" dirty="0">
                <a:latin typeface="黑体" pitchFamily="49" charset="-122"/>
              </a:rPr>
              <a:t>与附加</a:t>
            </a:r>
            <a:r>
              <a:rPr lang="en-US" altLang="zh-CN" sz="2400" dirty="0">
                <a:latin typeface="黑体" pitchFamily="49" charset="-122"/>
              </a:rPr>
              <a:t>Student</a:t>
            </a:r>
            <a:r>
              <a:rPr lang="zh-CN" altLang="en-US" sz="2400" dirty="0">
                <a:latin typeface="黑体" pitchFamily="49" charset="-122"/>
              </a:rPr>
              <a:t>数据库</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48</a:t>
            </a:fld>
            <a:endParaRPr lang="en-US" altLang="zh-CN"/>
          </a:p>
        </p:txBody>
      </p:sp>
      <p:grpSp>
        <p:nvGrpSpPr>
          <p:cNvPr id="3" name="Group 8"/>
          <p:cNvGrpSpPr>
            <a:grpSpLocks/>
          </p:cNvGrpSpPr>
          <p:nvPr/>
        </p:nvGrpSpPr>
        <p:grpSpPr bwMode="auto">
          <a:xfrm>
            <a:off x="2785175" y="1785931"/>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619672" y="2852936"/>
            <a:ext cx="6523088" cy="265403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857886" y="2979625"/>
            <a:ext cx="6140858" cy="2400657"/>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教务处重新给小尼配备了一台新计算机，小尼原</a:t>
            </a:r>
          </a:p>
          <a:p>
            <a:pPr>
              <a:lnSpc>
                <a:spcPct val="150000"/>
              </a:lnSpc>
            </a:pPr>
            <a:r>
              <a:rPr lang="zh-CN" altLang="en-US" sz="2000" dirty="0">
                <a:solidFill>
                  <a:schemeClr val="bg1"/>
                </a:solidFill>
                <a:latin typeface="黑体" pitchFamily="49" charset="-122"/>
                <a:ea typeface="黑体" pitchFamily="49" charset="-122"/>
              </a:rPr>
              <a:t>来的计算机要被学校收回。小尼在新计算机上安装</a:t>
            </a:r>
          </a:p>
          <a:p>
            <a:pPr>
              <a:lnSpc>
                <a:spcPct val="150000"/>
              </a:lnSpc>
            </a:pPr>
            <a:r>
              <a:rPr lang="zh-CN" altLang="en-US" sz="2000" dirty="0">
                <a:solidFill>
                  <a:schemeClr val="bg1"/>
                </a:solidFill>
                <a:latin typeface="黑体" pitchFamily="49" charset="-122"/>
                <a:ea typeface="黑体" pitchFamily="49" charset="-122"/>
              </a:rPr>
              <a:t>配置好了</a:t>
            </a:r>
            <a:r>
              <a:rPr lang="en-US" altLang="zh-CN" sz="2000" dirty="0">
                <a:solidFill>
                  <a:schemeClr val="bg1"/>
                </a:solidFill>
                <a:latin typeface="黑体" pitchFamily="49" charset="-122"/>
                <a:ea typeface="黑体" pitchFamily="49" charset="-122"/>
              </a:rPr>
              <a:t>SQL Server 2005</a:t>
            </a:r>
            <a:r>
              <a:rPr lang="zh-CN" altLang="en-US" sz="2000" dirty="0">
                <a:solidFill>
                  <a:schemeClr val="bg1"/>
                </a:solidFill>
                <a:latin typeface="黑体" pitchFamily="49" charset="-122"/>
                <a:ea typeface="黑体" pitchFamily="49" charset="-122"/>
              </a:rPr>
              <a:t>数据库环境，接下来他要</a:t>
            </a:r>
          </a:p>
          <a:p>
            <a:pPr>
              <a:lnSpc>
                <a:spcPct val="150000"/>
              </a:lnSpc>
            </a:pPr>
            <a:r>
              <a:rPr lang="zh-CN" altLang="en-US" sz="2000" dirty="0">
                <a:solidFill>
                  <a:schemeClr val="bg1"/>
                </a:solidFill>
                <a:latin typeface="黑体" pitchFamily="49" charset="-122"/>
                <a:ea typeface="黑体" pitchFamily="49" charset="-122"/>
              </a:rPr>
              <a:t>将原来计算机上创建好的</a:t>
            </a:r>
            <a:r>
              <a:rPr lang="en-US" altLang="zh-CN" sz="2000" dirty="0">
                <a:solidFill>
                  <a:schemeClr val="bg1"/>
                </a:solidFill>
                <a:latin typeface="黑体" pitchFamily="49" charset="-122"/>
                <a:ea typeface="黑体" pitchFamily="49" charset="-122"/>
              </a:rPr>
              <a:t>Student</a:t>
            </a:r>
            <a:r>
              <a:rPr lang="zh-CN" altLang="en-US" sz="2000" dirty="0">
                <a:solidFill>
                  <a:schemeClr val="bg1"/>
                </a:solidFill>
                <a:latin typeface="黑体" pitchFamily="49" charset="-122"/>
                <a:ea typeface="黑体" pitchFamily="49" charset="-122"/>
              </a:rPr>
              <a:t>数据库移到这台新</a:t>
            </a:r>
          </a:p>
          <a:p>
            <a:pPr>
              <a:lnSpc>
                <a:spcPct val="150000"/>
              </a:lnSpc>
            </a:pPr>
            <a:r>
              <a:rPr lang="zh-CN" altLang="en-US" sz="2000" dirty="0">
                <a:solidFill>
                  <a:schemeClr val="bg1"/>
                </a:solidFill>
                <a:latin typeface="黑体" pitchFamily="49" charset="-122"/>
                <a:ea typeface="黑体" pitchFamily="49" charset="-122"/>
              </a:rPr>
              <a:t>机器上工作。</a:t>
            </a:r>
          </a:p>
        </p:txBody>
      </p:sp>
      <p:sp>
        <p:nvSpPr>
          <p:cNvPr id="12" name="TextBox 11"/>
          <p:cNvSpPr txBox="1"/>
          <p:nvPr/>
        </p:nvSpPr>
        <p:spPr>
          <a:xfrm>
            <a:off x="2856613" y="1857375"/>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49</a:t>
            </a:fld>
            <a:endParaRPr lang="en-US" altLang="zh-CN"/>
          </a:p>
        </p:txBody>
      </p:sp>
      <p:sp>
        <p:nvSpPr>
          <p:cNvPr id="6" name="Oval 2"/>
          <p:cNvSpPr>
            <a:spLocks noChangeArrowheads="1"/>
          </p:cNvSpPr>
          <p:nvPr/>
        </p:nvSpPr>
        <p:spPr bwMode="gray">
          <a:xfrm>
            <a:off x="2143108" y="2400312"/>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286108" y="2914662"/>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4772012" y="3824279"/>
            <a:ext cx="1524000" cy="76200"/>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3362308" y="2552712"/>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3924283" y="3305187"/>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3" name="Group 11"/>
          <p:cNvGrpSpPr>
            <a:grpSpLocks/>
          </p:cNvGrpSpPr>
          <p:nvPr/>
        </p:nvGrpSpPr>
        <p:grpSpPr bwMode="auto">
          <a:xfrm>
            <a:off x="2543158" y="1676412"/>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0"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1" name="Group 17"/>
              <p:cNvGrpSpPr>
                <a:grpSpLocks/>
              </p:cNvGrpSpPr>
              <p:nvPr/>
            </p:nvGrpSpPr>
            <p:grpSpPr bwMode="auto">
              <a:xfrm rot="-3733502" flipH="1" flipV="1">
                <a:off x="4250" y="2244"/>
                <a:ext cx="821" cy="191"/>
                <a:chOff x="2528" y="1060"/>
                <a:chExt cx="894" cy="236"/>
              </a:xfrm>
            </p:grpSpPr>
            <p:grpSp>
              <p:nvGrpSpPr>
                <p:cNvPr id="12"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4"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5" name="Group 28"/>
            <p:cNvGrpSpPr>
              <a:grpSpLocks/>
            </p:cNvGrpSpPr>
            <p:nvPr/>
          </p:nvGrpSpPr>
          <p:grpSpPr bwMode="auto">
            <a:xfrm rot="-3733502" flipH="1" flipV="1">
              <a:off x="2362" y="1508"/>
              <a:ext cx="528" cy="122"/>
              <a:chOff x="2528" y="1060"/>
              <a:chExt cx="894" cy="236"/>
            </a:xfrm>
          </p:grpSpPr>
          <p:grpSp>
            <p:nvGrpSpPr>
              <p:cNvPr id="17"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8"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20" name="Group 40"/>
          <p:cNvGrpSpPr>
            <a:grpSpLocks/>
          </p:cNvGrpSpPr>
          <p:nvPr/>
        </p:nvGrpSpPr>
        <p:grpSpPr bwMode="auto">
          <a:xfrm>
            <a:off x="5272078" y="3395651"/>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21"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46"/>
              <p:cNvGrpSpPr>
                <a:grpSpLocks/>
              </p:cNvGrpSpPr>
              <p:nvPr/>
            </p:nvGrpSpPr>
            <p:grpSpPr bwMode="auto">
              <a:xfrm rot="-3733502" flipH="1" flipV="1">
                <a:off x="4250" y="2244"/>
                <a:ext cx="821" cy="191"/>
                <a:chOff x="2528" y="1060"/>
                <a:chExt cx="894" cy="236"/>
              </a:xfrm>
            </p:grpSpPr>
            <p:grpSp>
              <p:nvGrpSpPr>
                <p:cNvPr id="34"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4" name="Group 57"/>
            <p:cNvGrpSpPr>
              <a:grpSpLocks/>
            </p:cNvGrpSpPr>
            <p:nvPr/>
          </p:nvGrpSpPr>
          <p:grpSpPr bwMode="auto">
            <a:xfrm rot="-3733502" flipH="1" flipV="1">
              <a:off x="2362" y="1508"/>
              <a:ext cx="528" cy="122"/>
              <a:chOff x="2528" y="1060"/>
              <a:chExt cx="894" cy="236"/>
            </a:xfrm>
          </p:grpSpPr>
          <p:grpSp>
            <p:nvGrpSpPr>
              <p:cNvPr id="46"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47"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49" name="Group 156"/>
          <p:cNvGrpSpPr>
            <a:grpSpLocks/>
          </p:cNvGrpSpPr>
          <p:nvPr/>
        </p:nvGrpSpPr>
        <p:grpSpPr bwMode="auto">
          <a:xfrm rot="4976862" flipH="1">
            <a:off x="4111608" y="3479812"/>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50" name="Group 159"/>
            <p:cNvGrpSpPr>
              <a:grpSpLocks/>
            </p:cNvGrpSpPr>
            <p:nvPr/>
          </p:nvGrpSpPr>
          <p:grpSpPr bwMode="auto">
            <a:xfrm rot="1297425" flipV="1">
              <a:off x="1969" y="1253"/>
              <a:ext cx="150" cy="36"/>
              <a:chOff x="2528" y="1060"/>
              <a:chExt cx="894" cy="236"/>
            </a:xfrm>
          </p:grpSpPr>
          <p:grpSp>
            <p:nvGrpSpPr>
              <p:cNvPr id="62"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3"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8" name="AutoShape 174"/>
          <p:cNvSpPr>
            <a:spLocks/>
          </p:cNvSpPr>
          <p:nvPr/>
        </p:nvSpPr>
        <p:spPr bwMode="auto">
          <a:xfrm>
            <a:off x="755576" y="1749437"/>
            <a:ext cx="1601846" cy="607993"/>
          </a:xfrm>
          <a:prstGeom prst="accentCallout2">
            <a:avLst>
              <a:gd name="adj1" fmla="val 26278"/>
              <a:gd name="adj2" fmla="val 104782"/>
              <a:gd name="adj3" fmla="val 26278"/>
              <a:gd name="adj4" fmla="val 114843"/>
              <a:gd name="adj5" fmla="val 98542"/>
              <a:gd name="adj6" fmla="val 125000"/>
            </a:avLst>
          </a:prstGeom>
          <a:noFill/>
          <a:ln w="9525">
            <a:solidFill>
              <a:schemeClr val="hlink"/>
            </a:solidFill>
            <a:miter lim="800000"/>
            <a:headEnd/>
            <a:tailEnd type="diamond" w="med" len="med"/>
          </a:ln>
          <a:effectLst/>
        </p:spPr>
        <p:txBody>
          <a:bodyPr anchor="ctr"/>
          <a:lstStyle/>
          <a:p>
            <a:pPr>
              <a:lnSpc>
                <a:spcPct val="90000"/>
              </a:lnSpc>
            </a:pPr>
            <a:r>
              <a:rPr lang="en-US" altLang="zh-CN" dirty="0">
                <a:solidFill>
                  <a:srgbClr val="000000"/>
                </a:solidFill>
                <a:ea typeface="宋体" pitchFamily="2" charset="-122"/>
              </a:rPr>
              <a:t>1</a:t>
            </a:r>
            <a:r>
              <a:rPr lang="en-US" altLang="zh-CN" sz="1400" dirty="0" smtClean="0">
                <a:solidFill>
                  <a:srgbClr val="000000"/>
                </a:solidFill>
                <a:ea typeface="宋体" pitchFamily="2" charset="-122"/>
              </a:rPr>
              <a:t>.</a:t>
            </a:r>
            <a:r>
              <a:rPr lang="zh-CN" altLang="en-US" dirty="0">
                <a:solidFill>
                  <a:schemeClr val="tx2">
                    <a:lumMod val="50000"/>
                  </a:schemeClr>
                </a:solidFill>
                <a:latin typeface="黑体" pitchFamily="49" charset="-122"/>
                <a:ea typeface="黑体" pitchFamily="49" charset="-122"/>
              </a:rPr>
              <a:t>掌握分离数据库的操作</a:t>
            </a:r>
          </a:p>
        </p:txBody>
      </p:sp>
      <p:sp>
        <p:nvSpPr>
          <p:cNvPr id="179" name="AutoShape 175"/>
          <p:cNvSpPr>
            <a:spLocks/>
          </p:cNvSpPr>
          <p:nvPr/>
        </p:nvSpPr>
        <p:spPr bwMode="auto">
          <a:xfrm>
            <a:off x="6886604" y="3895717"/>
            <a:ext cx="1828800" cy="800099"/>
          </a:xfrm>
          <a:prstGeom prst="accentCallout2">
            <a:avLst>
              <a:gd name="adj1" fmla="val 27865"/>
              <a:gd name="adj2" fmla="val -4246"/>
              <a:gd name="adj3" fmla="val -16579"/>
              <a:gd name="adj4" fmla="val -19269"/>
              <a:gd name="adj5" fmla="val 10263"/>
              <a:gd name="adj6" fmla="val -46092"/>
            </a:avLst>
          </a:prstGeom>
          <a:noFill/>
          <a:ln w="9525">
            <a:solidFill>
              <a:schemeClr val="accent2"/>
            </a:solidFill>
            <a:miter lim="800000"/>
            <a:headEnd/>
            <a:tailEnd type="diamond" w="med" len="med"/>
          </a:ln>
          <a:effectLst/>
        </p:spPr>
        <p:txBody>
          <a:bodyPr anchor="ctr"/>
          <a:lstStyle/>
          <a:p>
            <a:pPr>
              <a:lnSpc>
                <a:spcPct val="90000"/>
              </a:lnSpc>
            </a:pPr>
            <a:r>
              <a:rPr lang="en-US" altLang="zh-CN" dirty="0">
                <a:solidFill>
                  <a:srgbClr val="000000"/>
                </a:solidFill>
                <a:ea typeface="宋体" pitchFamily="2" charset="-122"/>
              </a:rPr>
              <a:t>2</a:t>
            </a:r>
            <a:r>
              <a:rPr lang="en-US" altLang="zh-CN" dirty="0" smtClean="0">
                <a:solidFill>
                  <a:srgbClr val="000000"/>
                </a:solidFill>
                <a:ea typeface="宋体" pitchFamily="2" charset="-122"/>
              </a:rPr>
              <a:t>.</a:t>
            </a:r>
            <a:r>
              <a:rPr lang="zh-CN" altLang="en-US" dirty="0">
                <a:solidFill>
                  <a:schemeClr val="tx2">
                    <a:lumMod val="50000"/>
                  </a:schemeClr>
                </a:solidFill>
                <a:latin typeface="黑体" pitchFamily="49" charset="-122"/>
                <a:ea typeface="黑体" pitchFamily="49" charset="-122"/>
              </a:rPr>
              <a:t>掌握附加数据库的操作</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5656" y="332656"/>
            <a:ext cx="6673374" cy="487363"/>
          </a:xfrm>
        </p:spPr>
        <p:txBody>
          <a:bodyPr/>
          <a:lstStyle/>
          <a:p>
            <a:r>
              <a:rPr lang="zh-CN" altLang="en-US" sz="2800" dirty="0">
                <a:latin typeface="黑体" pitchFamily="49" charset="-122"/>
              </a:rPr>
              <a:t>学习子情境</a:t>
            </a:r>
            <a:r>
              <a:rPr lang="en-US" altLang="zh-CN" sz="2800" dirty="0">
                <a:latin typeface="黑体" pitchFamily="49" charset="-122"/>
              </a:rPr>
              <a:t>3.1 </a:t>
            </a:r>
            <a:r>
              <a:rPr lang="zh-CN" altLang="en-US" sz="2800" dirty="0">
                <a:latin typeface="黑体" pitchFamily="49" charset="-122"/>
              </a:rPr>
              <a:t>使用</a:t>
            </a:r>
            <a:r>
              <a:rPr lang="en-US" altLang="zh-CN" sz="2800" dirty="0">
                <a:latin typeface="黑体" pitchFamily="49" charset="-122"/>
              </a:rPr>
              <a:t>Management Studio</a:t>
            </a:r>
            <a:br>
              <a:rPr lang="en-US" altLang="zh-CN" sz="2800" dirty="0">
                <a:latin typeface="黑体" pitchFamily="49" charset="-122"/>
              </a:rPr>
            </a:br>
            <a:r>
              <a:rPr lang="zh-CN" altLang="en-US" sz="2800" dirty="0">
                <a:latin typeface="黑体" pitchFamily="49" charset="-122"/>
              </a:rPr>
              <a:t>创建和操作 </a:t>
            </a:r>
            <a:r>
              <a:rPr lang="en-US" altLang="zh-CN" sz="2800" dirty="0">
                <a:latin typeface="黑体" pitchFamily="49" charset="-122"/>
              </a:rPr>
              <a:t>Student</a:t>
            </a:r>
            <a:r>
              <a:rPr lang="zh-CN" altLang="en-US" sz="2800" dirty="0">
                <a:latin typeface="黑体" pitchFamily="49" charset="-122"/>
              </a:rPr>
              <a:t>数据库</a:t>
            </a:r>
            <a:endParaRPr lang="zh-CN" altLang="en-US" sz="25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a:t>
            </a:fld>
            <a:endParaRPr lang="en-US" altLang="zh-CN"/>
          </a:p>
        </p:txBody>
      </p:sp>
      <p:grpSp>
        <p:nvGrpSpPr>
          <p:cNvPr id="6" name="Group 8"/>
          <p:cNvGrpSpPr>
            <a:grpSpLocks/>
          </p:cNvGrpSpPr>
          <p:nvPr/>
        </p:nvGrpSpPr>
        <p:grpSpPr bwMode="auto">
          <a:xfrm>
            <a:off x="2500298" y="1643044"/>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357290" y="2571744"/>
            <a:ext cx="6500858" cy="335758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643042" y="2785633"/>
            <a:ext cx="5929354" cy="2862322"/>
          </a:xfrm>
          <a:prstGeom prst="rect">
            <a:avLst/>
          </a:prstGeom>
          <a:noFill/>
        </p:spPr>
        <p:txBody>
          <a:bodyPr wrap="square" rtlCol="0">
            <a:spAutoFit/>
          </a:bodyPr>
          <a:lstStyle/>
          <a:p>
            <a:pPr>
              <a:lnSpc>
                <a:spcPct val="150000"/>
              </a:lnSpc>
            </a:pPr>
            <a:r>
              <a:rPr lang="zh-CN" altLang="en-US" sz="2000" dirty="0" smtClean="0">
                <a:solidFill>
                  <a:schemeClr val="bg1"/>
                </a:solidFill>
                <a:latin typeface="黑体" pitchFamily="49" charset="-122"/>
                <a:ea typeface="黑体" pitchFamily="49" charset="-122"/>
              </a:rPr>
              <a:t>       </a:t>
            </a:r>
            <a:r>
              <a:rPr lang="en-US" altLang="zh-CN" sz="2000" dirty="0">
                <a:solidFill>
                  <a:schemeClr val="bg1"/>
                </a:solidFill>
                <a:latin typeface="黑体" pitchFamily="49" charset="-122"/>
                <a:ea typeface="黑体" pitchFamily="49" charset="-122"/>
              </a:rPr>
              <a:t>SQL Server</a:t>
            </a:r>
            <a:r>
              <a:rPr lang="zh-CN" altLang="en-US" sz="2000" dirty="0">
                <a:solidFill>
                  <a:schemeClr val="bg1"/>
                </a:solidFill>
                <a:latin typeface="黑体" pitchFamily="49" charset="-122"/>
                <a:ea typeface="黑体" pitchFamily="49" charset="-122"/>
              </a:rPr>
              <a:t>系统中，有多种方法可以创建和使用</a:t>
            </a:r>
            <a:r>
              <a:rPr lang="zh-CN" altLang="en-US" sz="2000" dirty="0" smtClean="0">
                <a:solidFill>
                  <a:schemeClr val="bg1"/>
                </a:solidFill>
                <a:latin typeface="黑体" pitchFamily="49" charset="-122"/>
                <a:ea typeface="黑体" pitchFamily="49" charset="-122"/>
              </a:rPr>
              <a:t>数据库</a:t>
            </a:r>
            <a:r>
              <a:rPr lang="zh-CN" altLang="en-US" sz="2000" dirty="0">
                <a:solidFill>
                  <a:schemeClr val="bg1"/>
                </a:solidFill>
                <a:latin typeface="黑体" pitchFamily="49" charset="-122"/>
                <a:ea typeface="黑体" pitchFamily="49" charset="-122"/>
              </a:rPr>
              <a:t>，小尼希望能使用一种简单、直观、容易理解</a:t>
            </a:r>
            <a:r>
              <a:rPr lang="zh-CN" altLang="en-US" sz="2000" dirty="0" smtClean="0">
                <a:solidFill>
                  <a:schemeClr val="bg1"/>
                </a:solidFill>
                <a:latin typeface="黑体" pitchFamily="49" charset="-122"/>
                <a:ea typeface="黑体" pitchFamily="49" charset="-122"/>
              </a:rPr>
              <a:t>、容易</a:t>
            </a:r>
            <a:r>
              <a:rPr lang="zh-CN" altLang="en-US" sz="2000" dirty="0">
                <a:solidFill>
                  <a:schemeClr val="bg1"/>
                </a:solidFill>
                <a:latin typeface="黑体" pitchFamily="49" charset="-122"/>
                <a:ea typeface="黑体" pitchFamily="49" charset="-122"/>
              </a:rPr>
              <a:t>上手的方法，他选择了使</a:t>
            </a:r>
            <a:r>
              <a:rPr lang="en-US" altLang="zh-CN" sz="2000" dirty="0" smtClean="0">
                <a:solidFill>
                  <a:schemeClr val="bg1"/>
                </a:solidFill>
                <a:latin typeface="黑体" pitchFamily="49" charset="-122"/>
                <a:ea typeface="黑体" pitchFamily="49" charset="-122"/>
              </a:rPr>
              <a:t>SQL Serve Management </a:t>
            </a:r>
            <a:r>
              <a:rPr lang="en-US" altLang="zh-CN" sz="2000" dirty="0">
                <a:solidFill>
                  <a:schemeClr val="bg1"/>
                </a:solidFill>
                <a:latin typeface="黑体" pitchFamily="49" charset="-122"/>
                <a:ea typeface="黑体" pitchFamily="49" charset="-122"/>
              </a:rPr>
              <a:t>Studio</a:t>
            </a:r>
            <a:r>
              <a:rPr lang="zh-CN" altLang="en-US" sz="2000" dirty="0">
                <a:solidFill>
                  <a:schemeClr val="bg1"/>
                </a:solidFill>
                <a:latin typeface="黑体" pitchFamily="49" charset="-122"/>
                <a:ea typeface="黑体" pitchFamily="49" charset="-122"/>
              </a:rPr>
              <a:t>的图形化界面，来创建、管理和维护</a:t>
            </a:r>
            <a:r>
              <a:rPr lang="zh-CN" altLang="en-US" sz="2000" dirty="0" smtClean="0">
                <a:solidFill>
                  <a:schemeClr val="bg1"/>
                </a:solidFill>
                <a:latin typeface="黑体" pitchFamily="49" charset="-122"/>
                <a:ea typeface="黑体" pitchFamily="49" charset="-122"/>
              </a:rPr>
              <a:t>学生管理系统</a:t>
            </a:r>
            <a:r>
              <a:rPr lang="zh-CN" altLang="en-US" sz="2000" dirty="0">
                <a:solidFill>
                  <a:schemeClr val="bg1"/>
                </a:solidFill>
                <a:latin typeface="黑体" pitchFamily="49" charset="-122"/>
                <a:ea typeface="黑体" pitchFamily="49" charset="-122"/>
              </a:rPr>
              <a:t>数据库（</a:t>
            </a:r>
            <a:r>
              <a:rPr lang="en-US" altLang="zh-CN" sz="2000" dirty="0">
                <a:solidFill>
                  <a:schemeClr val="bg1"/>
                </a:solidFill>
                <a:latin typeface="黑体" pitchFamily="49" charset="-122"/>
                <a:ea typeface="黑体" pitchFamily="49" charset="-122"/>
              </a:rPr>
              <a:t>Student</a:t>
            </a:r>
            <a:r>
              <a:rPr lang="zh-CN" altLang="en-US" sz="2000" dirty="0">
                <a:solidFill>
                  <a:schemeClr val="bg1"/>
                </a:solidFill>
                <a:latin typeface="黑体" pitchFamily="49" charset="-122"/>
                <a:ea typeface="黑体" pitchFamily="49" charset="-122"/>
              </a:rPr>
              <a:t>数据库）。</a:t>
            </a:r>
          </a:p>
        </p:txBody>
      </p:sp>
      <p:sp>
        <p:nvSpPr>
          <p:cNvPr id="12" name="TextBox 11"/>
          <p:cNvSpPr txBox="1"/>
          <p:nvPr/>
        </p:nvSpPr>
        <p:spPr>
          <a:xfrm>
            <a:off x="2571736" y="1714488"/>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50</a:t>
            </a:fld>
            <a:endParaRPr lang="en-US" altLang="zh-CN"/>
          </a:p>
        </p:txBody>
      </p:sp>
      <p:grpSp>
        <p:nvGrpSpPr>
          <p:cNvPr id="3" name="Group 6"/>
          <p:cNvGrpSpPr>
            <a:grpSpLocks/>
          </p:cNvGrpSpPr>
          <p:nvPr/>
        </p:nvGrpSpPr>
        <p:grpSpPr bwMode="auto">
          <a:xfrm>
            <a:off x="2085981" y="2208284"/>
            <a:ext cx="5715040" cy="2798052"/>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443171" y="2636912"/>
            <a:ext cx="5086370" cy="1938992"/>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000" dirty="0">
                <a:solidFill>
                  <a:schemeClr val="bg1"/>
                </a:solidFill>
                <a:latin typeface="黑体" pitchFamily="49" charset="-122"/>
                <a:ea typeface="黑体" pitchFamily="49" charset="-122"/>
              </a:rPr>
              <a:t>直接复制</a:t>
            </a:r>
            <a:r>
              <a:rPr lang="en-US" altLang="zh-CN" sz="2000" dirty="0">
                <a:solidFill>
                  <a:schemeClr val="bg1"/>
                </a:solidFill>
                <a:latin typeface="黑体" pitchFamily="49" charset="-122"/>
                <a:ea typeface="黑体" pitchFamily="49" charset="-122"/>
              </a:rPr>
              <a:t>Student</a:t>
            </a:r>
            <a:r>
              <a:rPr lang="zh-CN" altLang="en-US" sz="2000" dirty="0">
                <a:solidFill>
                  <a:schemeClr val="bg1"/>
                </a:solidFill>
                <a:latin typeface="黑体" pitchFamily="49" charset="-122"/>
                <a:ea typeface="黑体" pitchFamily="49" charset="-122"/>
              </a:rPr>
              <a:t>数据库到新计算机</a:t>
            </a:r>
            <a:r>
              <a:rPr lang="zh-CN" altLang="en-US" sz="2000" dirty="0" smtClean="0">
                <a:solidFill>
                  <a:schemeClr val="bg1"/>
                </a:solidFill>
                <a:latin typeface="黑体" pitchFamily="49" charset="-122"/>
                <a:ea typeface="黑体" pitchFamily="49" charset="-122"/>
              </a:rPr>
              <a:t>的的</a:t>
            </a:r>
            <a:r>
              <a:rPr lang="zh-CN" altLang="en-US" sz="2000" dirty="0">
                <a:solidFill>
                  <a:schemeClr val="bg1"/>
                </a:solidFill>
                <a:latin typeface="黑体" pitchFamily="49" charset="-122"/>
                <a:ea typeface="黑体" pitchFamily="49" charset="-122"/>
              </a:rPr>
              <a:t>服务器上进行分离，并将其移动到新计算机的</a:t>
            </a:r>
          </a:p>
          <a:p>
            <a:pPr>
              <a:lnSpc>
                <a:spcPct val="150000"/>
              </a:lnSpc>
            </a:pPr>
            <a:r>
              <a:rPr lang="zh-CN" altLang="en-US" sz="2000" dirty="0" smtClean="0">
                <a:solidFill>
                  <a:schemeClr val="bg1"/>
                </a:solidFill>
                <a:latin typeface="黑体" pitchFamily="49" charset="-122"/>
                <a:ea typeface="黑体" pitchFamily="49" charset="-122"/>
              </a:rPr>
              <a:t>“</a:t>
            </a:r>
            <a:r>
              <a:rPr lang="en-US" altLang="zh-CN" sz="2000" dirty="0" smtClean="0">
                <a:solidFill>
                  <a:schemeClr val="bg1"/>
                </a:solidFill>
                <a:latin typeface="黑体" pitchFamily="49" charset="-122"/>
                <a:ea typeface="黑体" pitchFamily="49" charset="-122"/>
              </a:rPr>
              <a:t>E:\STUDENT”</a:t>
            </a:r>
            <a:r>
              <a:rPr lang="zh-CN" altLang="en-US" sz="2000" dirty="0">
                <a:solidFill>
                  <a:schemeClr val="bg1"/>
                </a:solidFill>
                <a:latin typeface="黑体" pitchFamily="49" charset="-122"/>
                <a:ea typeface="黑体" pitchFamily="49" charset="-122"/>
              </a:rPr>
              <a:t>路径下，重新附加到</a:t>
            </a:r>
            <a:r>
              <a:rPr lang="en-US" altLang="zh-CN" sz="2000" dirty="0">
                <a:solidFill>
                  <a:schemeClr val="bg1"/>
                </a:solidFill>
                <a:latin typeface="黑体" pitchFamily="49" charset="-122"/>
                <a:ea typeface="黑体" pitchFamily="49" charset="-122"/>
              </a:rPr>
              <a:t>SQL Server</a:t>
            </a:r>
            <a:r>
              <a:rPr lang="zh-CN" altLang="en-US" sz="2000" dirty="0" smtClean="0">
                <a:solidFill>
                  <a:schemeClr val="bg1"/>
                </a:solidFill>
                <a:latin typeface="黑体" pitchFamily="49" charset="-122"/>
                <a:ea typeface="黑体" pitchFamily="49" charset="-122"/>
              </a:rPr>
              <a:t>服务器</a:t>
            </a:r>
            <a:r>
              <a:rPr lang="zh-CN" altLang="en-US" sz="2000" dirty="0">
                <a:solidFill>
                  <a:schemeClr val="bg1"/>
                </a:solidFill>
                <a:latin typeface="黑体" pitchFamily="49" charset="-122"/>
                <a:ea typeface="黑体" pitchFamily="49" charset="-122"/>
              </a:rPr>
              <a:t>。</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51</a:t>
            </a:fld>
            <a:endParaRPr lang="en-US" altLang="zh-CN"/>
          </a:p>
        </p:txBody>
      </p:sp>
      <p:sp>
        <p:nvSpPr>
          <p:cNvPr id="6" name="AutoShape 13"/>
          <p:cNvSpPr>
            <a:spLocks noChangeArrowheads="1"/>
          </p:cNvSpPr>
          <p:nvPr/>
        </p:nvSpPr>
        <p:spPr bwMode="gray">
          <a:xfrm>
            <a:off x="974708" y="1837415"/>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185667" y="1837415"/>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5313815" y="1837415"/>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271694" y="2448243"/>
            <a:ext cx="913973"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4482653" y="2448243"/>
            <a:ext cx="83116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134340"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353236"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5500434"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765945" y="3256013"/>
            <a:ext cx="1714512" cy="1323439"/>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直接复制</a:t>
            </a:r>
            <a:r>
              <a:rPr lang="en-US" altLang="zh-CN" sz="1600" dirty="0"/>
              <a:t>Student</a:t>
            </a:r>
            <a:r>
              <a:rPr lang="zh-CN" altLang="en-US" sz="1600" dirty="0"/>
              <a:t>数据库到新计算机的“</a:t>
            </a:r>
            <a:r>
              <a:rPr lang="en-US" altLang="zh-CN" sz="1600" dirty="0"/>
              <a:t>E:\STUDENT”</a:t>
            </a:r>
            <a:r>
              <a:rPr lang="zh-CN" altLang="en-US" sz="1600" dirty="0"/>
              <a:t>路径</a:t>
            </a:r>
            <a:endParaRPr lang="en-US" altLang="zh-CN" sz="1600" dirty="0">
              <a:solidFill>
                <a:srgbClr val="000000"/>
              </a:solidFill>
              <a:ea typeface="宋体" pitchFamily="2" charset="-122"/>
            </a:endParaRPr>
          </a:p>
        </p:txBody>
      </p:sp>
      <p:sp>
        <p:nvSpPr>
          <p:cNvPr id="18" name="Text Box 25"/>
          <p:cNvSpPr txBox="1">
            <a:spLocks noChangeArrowheads="1"/>
          </p:cNvSpPr>
          <p:nvPr/>
        </p:nvSpPr>
        <p:spPr bwMode="gray">
          <a:xfrm>
            <a:off x="2976904" y="3304760"/>
            <a:ext cx="1714512" cy="83099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从</a:t>
            </a:r>
            <a:r>
              <a:rPr lang="en-US" altLang="zh-CN" sz="1600" dirty="0"/>
              <a:t>SQL Server</a:t>
            </a:r>
            <a:r>
              <a:rPr lang="zh-CN" altLang="en-US" sz="1600" dirty="0"/>
              <a:t>中分离</a:t>
            </a:r>
            <a:r>
              <a:rPr lang="en-US" altLang="zh-CN" sz="1600" dirty="0"/>
              <a:t>Student</a:t>
            </a:r>
            <a:r>
              <a:rPr lang="zh-CN" altLang="en-US" sz="1600" dirty="0"/>
              <a:t>数据库</a:t>
            </a:r>
            <a:endParaRPr lang="en-US" altLang="zh-CN" sz="1600" dirty="0">
              <a:solidFill>
                <a:srgbClr val="000000"/>
              </a:solidFill>
              <a:ea typeface="宋体" pitchFamily="2" charset="-122"/>
            </a:endParaRPr>
          </a:p>
        </p:txBody>
      </p:sp>
      <p:sp>
        <p:nvSpPr>
          <p:cNvPr id="19" name="Text Box 26"/>
          <p:cNvSpPr txBox="1">
            <a:spLocks noChangeArrowheads="1"/>
          </p:cNvSpPr>
          <p:nvPr/>
        </p:nvSpPr>
        <p:spPr bwMode="gray">
          <a:xfrm>
            <a:off x="5274715" y="3304760"/>
            <a:ext cx="1384722" cy="1323439"/>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将</a:t>
            </a:r>
            <a:r>
              <a:rPr lang="en-US" altLang="zh-CN" sz="1600" dirty="0"/>
              <a:t>Student</a:t>
            </a:r>
            <a:r>
              <a:rPr lang="zh-CN" altLang="en-US" sz="1600" dirty="0"/>
              <a:t>数据库对应的磁盘文件移到新计算机上</a:t>
            </a:r>
            <a:endParaRPr lang="en-US" altLang="zh-CN" sz="1600" dirty="0">
              <a:solidFill>
                <a:srgbClr val="000000"/>
              </a:solidFill>
              <a:ea typeface="宋体" pitchFamily="2" charset="-122"/>
            </a:endParaRPr>
          </a:p>
        </p:txBody>
      </p:sp>
      <p:sp>
        <p:nvSpPr>
          <p:cNvPr id="20" name="AutoShape 13"/>
          <p:cNvSpPr>
            <a:spLocks noChangeArrowheads="1"/>
          </p:cNvSpPr>
          <p:nvPr/>
        </p:nvSpPr>
        <p:spPr bwMode="gray">
          <a:xfrm>
            <a:off x="7276982" y="1837415"/>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cxnSp>
        <p:nvCxnSpPr>
          <p:cNvPr id="23" name="AutoShape 17"/>
          <p:cNvCxnSpPr>
            <a:cxnSpLocks noChangeShapeType="1"/>
          </p:cNvCxnSpPr>
          <p:nvPr/>
        </p:nvCxnSpPr>
        <p:spPr bwMode="gray">
          <a:xfrm>
            <a:off x="6610801" y="2475570"/>
            <a:ext cx="666181" cy="1588"/>
          </a:xfrm>
          <a:prstGeom prst="straightConnector1">
            <a:avLst/>
          </a:prstGeom>
          <a:noFill/>
          <a:ln w="12700">
            <a:solidFill>
              <a:srgbClr val="333333"/>
            </a:solidFill>
            <a:round/>
            <a:headEnd type="oval" w="sm" len="sm"/>
            <a:tailEnd type="oval" w="sm" len="sm"/>
          </a:ln>
          <a:effectLst/>
        </p:spPr>
      </p:cxnSp>
      <p:sp>
        <p:nvSpPr>
          <p:cNvPr id="25" name="Text Box 20"/>
          <p:cNvSpPr txBox="1">
            <a:spLocks noChangeArrowheads="1"/>
          </p:cNvSpPr>
          <p:nvPr/>
        </p:nvSpPr>
        <p:spPr bwMode="gray">
          <a:xfrm>
            <a:off x="7436614"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28" name="Text Box 24"/>
          <p:cNvSpPr txBox="1">
            <a:spLocks noChangeArrowheads="1"/>
          </p:cNvSpPr>
          <p:nvPr/>
        </p:nvSpPr>
        <p:spPr bwMode="gray">
          <a:xfrm>
            <a:off x="7083741" y="3322903"/>
            <a:ext cx="1714512" cy="83099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将</a:t>
            </a:r>
            <a:r>
              <a:rPr lang="en-US" altLang="zh-CN" sz="1600" dirty="0"/>
              <a:t>Student</a:t>
            </a:r>
            <a:r>
              <a:rPr lang="zh-CN" altLang="en-US" sz="1600" dirty="0"/>
              <a:t>数据库重新附加到服务器</a:t>
            </a:r>
            <a:endParaRPr lang="en-US" altLang="zh-CN" sz="1600" dirty="0">
              <a:solidFill>
                <a:srgbClr val="000000"/>
              </a:solidFill>
              <a:ea typeface="宋体" pitchFamily="2"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60198" y="332656"/>
            <a:ext cx="6016781" cy="487363"/>
          </a:xfrm>
        </p:spPr>
        <p:txBody>
          <a:bodyPr/>
          <a:lstStyle/>
          <a:p>
            <a:r>
              <a:rPr lang="zh-CN" altLang="en-US" sz="2800" dirty="0"/>
              <a:t>任务</a:t>
            </a:r>
            <a:r>
              <a:rPr lang="en-US" altLang="zh-CN" sz="2800" dirty="0"/>
              <a:t>1 </a:t>
            </a:r>
            <a:r>
              <a:rPr lang="en-US" altLang="zh-CN" sz="2800" dirty="0" smtClean="0"/>
              <a:t>  </a:t>
            </a:r>
            <a:r>
              <a:rPr lang="zh-CN" altLang="en-US" sz="2800" dirty="0"/>
              <a:t>直接复制</a:t>
            </a:r>
            <a:r>
              <a:rPr lang="en-US" altLang="zh-CN" sz="2800" dirty="0"/>
              <a:t>Student</a:t>
            </a:r>
            <a:r>
              <a:rPr lang="zh-CN" altLang="en-US" sz="2800" dirty="0"/>
              <a:t>数据库到新计算机的“</a:t>
            </a:r>
            <a:r>
              <a:rPr lang="en-US" altLang="zh-CN" sz="2800" dirty="0"/>
              <a:t>E:\STUDENT”</a:t>
            </a:r>
            <a:r>
              <a:rPr lang="zh-CN" altLang="en-US" sz="2800" dirty="0"/>
              <a:t>路径</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52</a:t>
            </a:fld>
            <a:endParaRPr lang="en-US" altLang="zh-CN"/>
          </a:p>
        </p:txBody>
      </p:sp>
      <p:sp>
        <p:nvSpPr>
          <p:cNvPr id="6" name="AutoShape 4"/>
          <p:cNvSpPr>
            <a:spLocks noChangeArrowheads="1"/>
          </p:cNvSpPr>
          <p:nvPr/>
        </p:nvSpPr>
        <p:spPr bwMode="gray">
          <a:xfrm>
            <a:off x="1956743" y="1717338"/>
            <a:ext cx="6155639" cy="133882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09571" y="214265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89269" y="221103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42903" y="218669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14772" y="1718607"/>
            <a:ext cx="5845159" cy="1338828"/>
          </a:xfrm>
          <a:prstGeom prst="rect">
            <a:avLst/>
          </a:prstGeom>
          <a:noFill/>
          <a:ln w="9525" algn="ctr">
            <a:noFill/>
            <a:miter lim="800000"/>
            <a:headEnd/>
            <a:tailEnd/>
          </a:ln>
          <a:effectLst/>
        </p:spPr>
        <p:txBody>
          <a:bodyPr wrap="square">
            <a:spAutoFit/>
          </a:bodyPr>
          <a:lstStyle/>
          <a:p>
            <a:pPr>
              <a:lnSpc>
                <a:spcPct val="150000"/>
              </a:lnSpc>
            </a:pPr>
            <a:r>
              <a:rPr lang="zh-CN" altLang="en-US" dirty="0">
                <a:solidFill>
                  <a:schemeClr val="tx2">
                    <a:lumMod val="50000"/>
                  </a:schemeClr>
                </a:solidFill>
                <a:latin typeface="黑体" pitchFamily="49" charset="-122"/>
                <a:ea typeface="黑体" pitchFamily="49" charset="-122"/>
              </a:rPr>
              <a:t>在原计算机</a:t>
            </a:r>
            <a:r>
              <a:rPr lang="en-US" altLang="zh-CN" dirty="0">
                <a:solidFill>
                  <a:schemeClr val="tx2">
                    <a:lumMod val="50000"/>
                  </a:schemeClr>
                </a:solidFill>
                <a:latin typeface="黑体" pitchFamily="49" charset="-122"/>
                <a:ea typeface="黑体" pitchFamily="49" charset="-122"/>
              </a:rPr>
              <a:t>D</a:t>
            </a:r>
            <a:r>
              <a:rPr lang="zh-CN" altLang="en-US" dirty="0">
                <a:solidFill>
                  <a:schemeClr val="tx2">
                    <a:lumMod val="50000"/>
                  </a:schemeClr>
                </a:solidFill>
                <a:latin typeface="黑体" pitchFamily="49" charset="-122"/>
                <a:ea typeface="黑体" pitchFamily="49" charset="-122"/>
              </a:rPr>
              <a:t>盘上，找到存放</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数据库的 </a:t>
            </a:r>
            <a:r>
              <a:rPr lang="zh-CN" altLang="en-US" dirty="0" smtClean="0">
                <a:solidFill>
                  <a:schemeClr val="tx2">
                    <a:lumMod val="50000"/>
                  </a:schemeClr>
                </a:solidFill>
                <a:latin typeface="黑体" pitchFamily="49" charset="-122"/>
                <a:ea typeface="黑体" pitchFamily="49" charset="-122"/>
              </a:rPr>
              <a:t>四</a:t>
            </a:r>
            <a:r>
              <a:rPr lang="zh-CN" altLang="en-US" dirty="0">
                <a:solidFill>
                  <a:schemeClr val="tx2">
                    <a:lumMod val="50000"/>
                  </a:schemeClr>
                </a:solidFill>
                <a:latin typeface="黑体" pitchFamily="49" charset="-122"/>
                <a:ea typeface="黑体" pitchFamily="49" charset="-122"/>
              </a:rPr>
              <a:t>个</a:t>
            </a:r>
            <a:r>
              <a:rPr lang="zh-CN" altLang="en-US" dirty="0" smtClean="0">
                <a:solidFill>
                  <a:schemeClr val="tx2">
                    <a:lumMod val="50000"/>
                  </a:schemeClr>
                </a:solidFill>
                <a:latin typeface="黑体" pitchFamily="49" charset="-122"/>
                <a:ea typeface="黑体" pitchFamily="49" charset="-122"/>
              </a:rPr>
              <a:t>磁</a:t>
            </a:r>
            <a:endParaRPr lang="en-US" altLang="zh-CN" dirty="0" smtClean="0">
              <a:solidFill>
                <a:schemeClr val="tx2">
                  <a:lumMod val="50000"/>
                </a:schemeClr>
              </a:solidFill>
              <a:latin typeface="黑体" pitchFamily="49" charset="-122"/>
              <a:ea typeface="黑体" pitchFamily="49" charset="-122"/>
            </a:endParaRPr>
          </a:p>
          <a:p>
            <a:pPr>
              <a:lnSpc>
                <a:spcPct val="150000"/>
              </a:lnSpc>
            </a:pPr>
            <a:r>
              <a:rPr lang="zh-CN" altLang="en-US" dirty="0" smtClean="0">
                <a:solidFill>
                  <a:schemeClr val="tx2">
                    <a:lumMod val="50000"/>
                  </a:schemeClr>
                </a:solidFill>
                <a:latin typeface="黑体" pitchFamily="49" charset="-122"/>
                <a:ea typeface="黑体" pitchFamily="49" charset="-122"/>
              </a:rPr>
              <a:t>盘</a:t>
            </a:r>
            <a:r>
              <a:rPr lang="zh-CN" altLang="en-US" dirty="0">
                <a:solidFill>
                  <a:schemeClr val="tx2">
                    <a:lumMod val="50000"/>
                  </a:schemeClr>
                </a:solidFill>
                <a:latin typeface="黑体" pitchFamily="49" charset="-122"/>
                <a:ea typeface="黑体" pitchFamily="49" charset="-122"/>
              </a:rPr>
              <a:t>文件</a:t>
            </a:r>
            <a:r>
              <a:rPr lang="en-US" altLang="zh-CN" dirty="0" err="1">
                <a:solidFill>
                  <a:schemeClr val="tx2">
                    <a:lumMod val="50000"/>
                  </a:schemeClr>
                </a:solidFill>
                <a:latin typeface="黑体" pitchFamily="49" charset="-122"/>
                <a:ea typeface="黑体" pitchFamily="49" charset="-122"/>
              </a:rPr>
              <a:t>Student.mdf</a:t>
            </a:r>
            <a:r>
              <a:rPr lang="zh-CN" altLang="en-US" dirty="0">
                <a:solidFill>
                  <a:schemeClr val="tx2">
                    <a:lumMod val="50000"/>
                  </a:schemeClr>
                </a:solidFill>
                <a:latin typeface="黑体" pitchFamily="49" charset="-122"/>
                <a:ea typeface="黑体" pitchFamily="49" charset="-122"/>
              </a:rPr>
              <a:t>、</a:t>
            </a:r>
            <a:r>
              <a:rPr lang="en-US" altLang="zh-CN" dirty="0" smtClean="0">
                <a:solidFill>
                  <a:schemeClr val="tx2">
                    <a:lumMod val="50000"/>
                  </a:schemeClr>
                </a:solidFill>
                <a:latin typeface="黑体" pitchFamily="49" charset="-122"/>
                <a:ea typeface="黑体" pitchFamily="49" charset="-122"/>
              </a:rPr>
              <a:t>Student1.ndf</a:t>
            </a:r>
            <a:r>
              <a:rPr lang="zh-CN" altLang="en-US" dirty="0" smtClean="0">
                <a:solidFill>
                  <a:schemeClr val="tx2">
                    <a:lumMod val="50000"/>
                  </a:schemeClr>
                </a:solidFill>
                <a:latin typeface="黑体" pitchFamily="49" charset="-122"/>
                <a:ea typeface="黑体" pitchFamily="49" charset="-122"/>
              </a:rPr>
              <a:t>、</a:t>
            </a:r>
            <a:r>
              <a:rPr lang="en-US" altLang="zh-CN" dirty="0" err="1" smtClean="0">
                <a:solidFill>
                  <a:schemeClr val="tx2">
                    <a:lumMod val="50000"/>
                  </a:schemeClr>
                </a:solidFill>
                <a:latin typeface="黑体" pitchFamily="49" charset="-122"/>
                <a:ea typeface="黑体" pitchFamily="49" charset="-122"/>
              </a:rPr>
              <a:t>Student_log.ldf</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Student_log1.ldf</a:t>
            </a:r>
            <a:r>
              <a:rPr lang="zh-CN" altLang="en-US" dirty="0">
                <a:solidFill>
                  <a:schemeClr val="tx2">
                    <a:lumMod val="50000"/>
                  </a:schemeClr>
                </a:solidFill>
                <a:latin typeface="黑体" pitchFamily="49" charset="-122"/>
                <a:ea typeface="黑体" pitchFamily="49" charset="-122"/>
              </a:rPr>
              <a:t>所在</a:t>
            </a:r>
            <a:r>
              <a:rPr lang="zh-CN" altLang="en-US" dirty="0" smtClean="0">
                <a:solidFill>
                  <a:schemeClr val="tx2">
                    <a:lumMod val="50000"/>
                  </a:schemeClr>
                </a:solidFill>
                <a:latin typeface="黑体" pitchFamily="49" charset="-122"/>
                <a:ea typeface="黑体" pitchFamily="49" charset="-122"/>
              </a:rPr>
              <a:t>的文件夹</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，复制该文件夹。</a:t>
            </a:r>
          </a:p>
        </p:txBody>
      </p:sp>
      <p:sp>
        <p:nvSpPr>
          <p:cNvPr id="11" name="AutoShape 4"/>
          <p:cNvSpPr>
            <a:spLocks noChangeArrowheads="1"/>
          </p:cNvSpPr>
          <p:nvPr/>
        </p:nvSpPr>
        <p:spPr bwMode="gray">
          <a:xfrm>
            <a:off x="2001759" y="3292178"/>
            <a:ext cx="2550236" cy="1453024"/>
          </a:xfrm>
          <a:prstGeom prst="roundRect">
            <a:avLst>
              <a:gd name="adj" fmla="val 16667"/>
            </a:avLst>
          </a:prstGeom>
          <a:noFill/>
          <a:ln w="12700" algn="ctr">
            <a:solidFill>
              <a:srgbClr val="000000"/>
            </a:solidFill>
            <a:prstDash val="dash"/>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打开移动硬盘，</a:t>
            </a:r>
            <a:r>
              <a:rPr lang="zh-CN" altLang="en-US" dirty="0" smtClean="0">
                <a:solidFill>
                  <a:schemeClr val="tx2">
                    <a:lumMod val="50000"/>
                  </a:schemeClr>
                </a:solidFill>
                <a:latin typeface="黑体" pitchFamily="49" charset="-122"/>
                <a:ea typeface="黑体" pitchFamily="49" charset="-122"/>
              </a:rPr>
              <a:t>粘贴</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复制的文件夹，</a:t>
            </a:r>
            <a:r>
              <a:rPr lang="zh-CN" altLang="en-US" dirty="0" smtClean="0">
                <a:solidFill>
                  <a:schemeClr val="tx2">
                    <a:lumMod val="50000"/>
                  </a:schemeClr>
                </a:solidFill>
                <a:latin typeface="黑体" pitchFamily="49" charset="-122"/>
                <a:ea typeface="黑体" pitchFamily="49" charset="-122"/>
              </a:rPr>
              <a:t>出</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现复制</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数据库</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出错</a:t>
            </a:r>
            <a:r>
              <a:rPr lang="zh-CN" altLang="en-US" dirty="0">
                <a:solidFill>
                  <a:schemeClr val="tx2">
                    <a:lumMod val="50000"/>
                  </a:schemeClr>
                </a:solidFill>
                <a:latin typeface="黑体" pitchFamily="49" charset="-122"/>
                <a:ea typeface="黑体" pitchFamily="49" charset="-122"/>
              </a:rPr>
              <a:t>的提示对话框 。</a:t>
            </a:r>
          </a:p>
        </p:txBody>
      </p:sp>
      <p:sp>
        <p:nvSpPr>
          <p:cNvPr id="12" name="AutoShape 11"/>
          <p:cNvSpPr>
            <a:spLocks noChangeArrowheads="1"/>
          </p:cNvSpPr>
          <p:nvPr/>
        </p:nvSpPr>
        <p:spPr bwMode="gray">
          <a:xfrm>
            <a:off x="879396" y="378133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902942" y="381863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59419" y="387829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4" name="AutoShape 4"/>
          <p:cNvSpPr>
            <a:spLocks noChangeArrowheads="1"/>
          </p:cNvSpPr>
          <p:nvPr/>
        </p:nvSpPr>
        <p:spPr bwMode="gray">
          <a:xfrm>
            <a:off x="1980190" y="5085184"/>
            <a:ext cx="6050019" cy="1080120"/>
          </a:xfrm>
          <a:prstGeom prst="roundRect">
            <a:avLst>
              <a:gd name="adj" fmla="val 16667"/>
            </a:avLst>
          </a:prstGeom>
          <a:noFill/>
          <a:ln w="12700" algn="ctr">
            <a:solidFill>
              <a:srgbClr val="000000"/>
            </a:solidFill>
            <a:prstDash val="dash"/>
            <a:round/>
            <a:headEnd/>
            <a:tailEnd/>
          </a:ln>
          <a:effectLst/>
        </p:spPr>
        <p:txBody>
          <a:bodyPr wrap="none" anchor="ctr"/>
          <a:lstStyle/>
          <a:p>
            <a:pPr eaLnBrk="1" hangingPunct="1"/>
            <a:r>
              <a:rPr lang="zh-CN" altLang="en-US" dirty="0">
                <a:solidFill>
                  <a:schemeClr val="tx2">
                    <a:lumMod val="50000"/>
                  </a:schemeClr>
                </a:solidFill>
                <a:latin typeface="黑体" pitchFamily="49" charset="-122"/>
                <a:ea typeface="黑体" pitchFamily="49" charset="-122"/>
              </a:rPr>
              <a:t>数据库在</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中是不能被复制的，也就无法移动</a:t>
            </a:r>
            <a:r>
              <a:rPr lang="zh-CN" altLang="en-US" dirty="0" smtClean="0">
                <a:solidFill>
                  <a:schemeClr val="tx2">
                    <a:lumMod val="50000"/>
                  </a:schemeClr>
                </a:solidFill>
                <a:latin typeface="黑体" pitchFamily="49" charset="-122"/>
                <a:ea typeface="黑体" pitchFamily="49" charset="-122"/>
              </a:rPr>
              <a:t>数</a:t>
            </a:r>
            <a:endParaRPr lang="en-US" altLang="zh-CN" dirty="0" smtClean="0">
              <a:solidFill>
                <a:schemeClr val="tx2">
                  <a:lumMod val="50000"/>
                </a:schemeClr>
              </a:solidFill>
              <a:latin typeface="黑体" pitchFamily="49" charset="-122"/>
              <a:ea typeface="黑体" pitchFamily="49" charset="-122"/>
            </a:endParaRPr>
          </a:p>
          <a:p>
            <a:pPr eaLnBrk="1" hangingPunct="1"/>
            <a:r>
              <a:rPr lang="zh-CN" altLang="en-US" dirty="0" smtClean="0">
                <a:solidFill>
                  <a:schemeClr val="tx2">
                    <a:lumMod val="50000"/>
                  </a:schemeClr>
                </a:solidFill>
                <a:latin typeface="黑体" pitchFamily="49" charset="-122"/>
                <a:ea typeface="黑体" pitchFamily="49" charset="-122"/>
              </a:rPr>
              <a:t>据</a:t>
            </a:r>
            <a:r>
              <a:rPr lang="zh-CN" altLang="en-US" dirty="0">
                <a:solidFill>
                  <a:schemeClr val="tx2">
                    <a:lumMod val="50000"/>
                  </a:schemeClr>
                </a:solidFill>
                <a:latin typeface="黑体" pitchFamily="49" charset="-122"/>
                <a:ea typeface="黑体" pitchFamily="49" charset="-122"/>
              </a:rPr>
              <a:t>库。解决的方法是先分离数据库，就是从</a:t>
            </a:r>
            <a:r>
              <a:rPr lang="en-US" altLang="zh-CN" dirty="0">
                <a:solidFill>
                  <a:schemeClr val="tx2">
                    <a:lumMod val="50000"/>
                  </a:schemeClr>
                </a:solidFill>
                <a:latin typeface="黑体" pitchFamily="49" charset="-122"/>
                <a:ea typeface="黑体" pitchFamily="49" charset="-122"/>
              </a:rPr>
              <a:t>SQL Server</a:t>
            </a:r>
            <a:r>
              <a:rPr lang="zh-CN" altLang="en-US" dirty="0" smtClean="0">
                <a:solidFill>
                  <a:schemeClr val="tx2">
                    <a:lumMod val="50000"/>
                  </a:schemeClr>
                </a:solidFill>
                <a:latin typeface="黑体" pitchFamily="49" charset="-122"/>
                <a:ea typeface="黑体" pitchFamily="49" charset="-122"/>
              </a:rPr>
              <a:t>中</a:t>
            </a:r>
            <a:endParaRPr lang="en-US" altLang="zh-CN" dirty="0" smtClean="0">
              <a:solidFill>
                <a:schemeClr val="tx2">
                  <a:lumMod val="50000"/>
                </a:schemeClr>
              </a:solidFill>
              <a:latin typeface="黑体" pitchFamily="49" charset="-122"/>
              <a:ea typeface="黑体" pitchFamily="49" charset="-122"/>
            </a:endParaRPr>
          </a:p>
          <a:p>
            <a:pPr eaLnBrk="1" hangingPunct="1"/>
            <a:r>
              <a:rPr lang="zh-CN" altLang="en-US" dirty="0" smtClean="0">
                <a:solidFill>
                  <a:schemeClr val="tx2">
                    <a:lumMod val="50000"/>
                  </a:schemeClr>
                </a:solidFill>
                <a:latin typeface="黑体" pitchFamily="49" charset="-122"/>
                <a:ea typeface="黑体" pitchFamily="49" charset="-122"/>
              </a:rPr>
              <a:t>删除</a:t>
            </a:r>
            <a:r>
              <a:rPr lang="zh-CN" altLang="en-US" dirty="0">
                <a:solidFill>
                  <a:schemeClr val="tx2">
                    <a:lumMod val="50000"/>
                  </a:schemeClr>
                </a:solidFill>
                <a:latin typeface="黑体" pitchFamily="49" charset="-122"/>
                <a:ea typeface="黑体" pitchFamily="49" charset="-122"/>
              </a:rPr>
              <a:t>数据库，但是保持该数据库对应的磁盘文件完好无损。</a:t>
            </a:r>
          </a:p>
        </p:txBody>
      </p:sp>
      <p:pic>
        <p:nvPicPr>
          <p:cNvPr id="21"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33698" y="3540946"/>
            <a:ext cx="2636439" cy="955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a:latin typeface="黑体" pitchFamily="49" charset="-122"/>
              </a:rPr>
              <a:t>2 </a:t>
            </a:r>
            <a:r>
              <a:rPr lang="zh-CN" altLang="en-US" sz="2800" dirty="0">
                <a:latin typeface="黑体" pitchFamily="49" charset="-122"/>
              </a:rPr>
              <a:t>从</a:t>
            </a:r>
            <a:r>
              <a:rPr lang="en-US" altLang="zh-CN" sz="2800" dirty="0">
                <a:latin typeface="黑体" pitchFamily="49" charset="-122"/>
              </a:rPr>
              <a:t>SQL Server</a:t>
            </a:r>
            <a:r>
              <a:rPr lang="zh-CN" altLang="en-US" sz="2800" dirty="0">
                <a:latin typeface="黑体" pitchFamily="49" charset="-122"/>
              </a:rPr>
              <a:t>中分离</a:t>
            </a:r>
            <a:r>
              <a:rPr lang="en-US" altLang="zh-CN" sz="2800" dirty="0">
                <a:latin typeface="黑体" pitchFamily="49" charset="-122"/>
              </a:rPr>
              <a:t>Student</a:t>
            </a:r>
            <a:r>
              <a:rPr lang="zh-CN" altLang="en-US" sz="2800" dirty="0">
                <a:latin typeface="黑体" pitchFamily="49" charset="-122"/>
              </a:rPr>
              <a:t>数据库</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53</a:t>
            </a:fld>
            <a:endParaRPr lang="en-US" altLang="zh-CN"/>
          </a:p>
        </p:txBody>
      </p:sp>
      <p:sp>
        <p:nvSpPr>
          <p:cNvPr id="6" name="AutoShape 4"/>
          <p:cNvSpPr>
            <a:spLocks noChangeArrowheads="1"/>
          </p:cNvSpPr>
          <p:nvPr/>
        </p:nvSpPr>
        <p:spPr bwMode="gray">
          <a:xfrm>
            <a:off x="1879567" y="1785926"/>
            <a:ext cx="5860785" cy="157106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1882644"/>
            <a:ext cx="5316592" cy="1285032"/>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rPr>
              <a:t>在</a:t>
            </a:r>
            <a:r>
              <a:rPr lang="en-US" altLang="zh-CN" dirty="0">
                <a:solidFill>
                  <a:schemeClr val="tx2">
                    <a:lumMod val="50000"/>
                  </a:schemeClr>
                </a:solidFill>
              </a:rPr>
              <a:t>【</a:t>
            </a:r>
            <a:r>
              <a:rPr lang="zh-CN" altLang="en-US" dirty="0">
                <a:solidFill>
                  <a:schemeClr val="tx2">
                    <a:lumMod val="50000"/>
                  </a:schemeClr>
                </a:solidFill>
              </a:rPr>
              <a:t>对象资源管理器</a:t>
            </a:r>
            <a:r>
              <a:rPr lang="en-US" altLang="zh-CN" dirty="0">
                <a:solidFill>
                  <a:schemeClr val="tx2">
                    <a:lumMod val="50000"/>
                  </a:schemeClr>
                </a:solidFill>
              </a:rPr>
              <a:t>】</a:t>
            </a:r>
            <a:r>
              <a:rPr lang="zh-CN" altLang="en-US" dirty="0">
                <a:solidFill>
                  <a:schemeClr val="tx2">
                    <a:lumMod val="50000"/>
                  </a:schemeClr>
                </a:solidFill>
              </a:rPr>
              <a:t>中，展开</a:t>
            </a:r>
            <a:r>
              <a:rPr lang="en-US" altLang="zh-CN" dirty="0">
                <a:solidFill>
                  <a:schemeClr val="tx2">
                    <a:lumMod val="50000"/>
                  </a:schemeClr>
                </a:solidFill>
              </a:rPr>
              <a:t>【</a:t>
            </a:r>
            <a:r>
              <a:rPr lang="zh-CN" altLang="en-US" dirty="0">
                <a:solidFill>
                  <a:schemeClr val="tx2">
                    <a:lumMod val="50000"/>
                  </a:schemeClr>
                </a:solidFill>
              </a:rPr>
              <a:t>数据库</a:t>
            </a:r>
            <a:r>
              <a:rPr lang="en-US" altLang="zh-CN" dirty="0">
                <a:solidFill>
                  <a:schemeClr val="tx2">
                    <a:lumMod val="50000"/>
                  </a:schemeClr>
                </a:solidFill>
              </a:rPr>
              <a:t>】</a:t>
            </a:r>
            <a:r>
              <a:rPr lang="zh-CN" altLang="en-US" dirty="0" smtClean="0">
                <a:solidFill>
                  <a:schemeClr val="tx2">
                    <a:lumMod val="50000"/>
                  </a:schemeClr>
                </a:solidFill>
              </a:rPr>
              <a:t>，在</a:t>
            </a:r>
            <a:r>
              <a:rPr lang="en-US" altLang="zh-CN" dirty="0">
                <a:solidFill>
                  <a:schemeClr val="tx2">
                    <a:lumMod val="50000"/>
                  </a:schemeClr>
                </a:solidFill>
              </a:rPr>
              <a:t>【Student】</a:t>
            </a:r>
            <a:r>
              <a:rPr lang="zh-CN" altLang="en-US" dirty="0">
                <a:solidFill>
                  <a:schemeClr val="tx2">
                    <a:lumMod val="50000"/>
                  </a:schemeClr>
                </a:solidFill>
              </a:rPr>
              <a:t>结点上右击，在快捷菜单中</a:t>
            </a:r>
            <a:r>
              <a:rPr lang="zh-CN" altLang="en-US" dirty="0" smtClean="0">
                <a:solidFill>
                  <a:schemeClr val="tx2">
                    <a:lumMod val="50000"/>
                  </a:schemeClr>
                </a:solidFill>
              </a:rPr>
              <a:t>选择</a:t>
            </a:r>
            <a:r>
              <a:rPr lang="en-US" altLang="zh-CN" dirty="0">
                <a:solidFill>
                  <a:schemeClr val="tx2">
                    <a:lumMod val="50000"/>
                  </a:schemeClr>
                </a:solidFill>
              </a:rPr>
              <a:t>【</a:t>
            </a:r>
            <a:r>
              <a:rPr lang="zh-CN" altLang="en-US" dirty="0">
                <a:solidFill>
                  <a:schemeClr val="tx2">
                    <a:lumMod val="50000"/>
                  </a:schemeClr>
                </a:solidFill>
              </a:rPr>
              <a:t>任务</a:t>
            </a:r>
            <a:r>
              <a:rPr lang="en-US" altLang="zh-CN" dirty="0">
                <a:solidFill>
                  <a:schemeClr val="tx2">
                    <a:lumMod val="50000"/>
                  </a:schemeClr>
                </a:solidFill>
              </a:rPr>
              <a:t>】|【</a:t>
            </a:r>
            <a:r>
              <a:rPr lang="zh-CN" altLang="en-US" dirty="0">
                <a:solidFill>
                  <a:schemeClr val="tx2">
                    <a:lumMod val="50000"/>
                  </a:schemeClr>
                </a:solidFill>
              </a:rPr>
              <a:t>分离</a:t>
            </a:r>
            <a:r>
              <a:rPr lang="en-US" altLang="zh-CN" dirty="0">
                <a:solidFill>
                  <a:schemeClr val="tx2">
                    <a:lumMod val="50000"/>
                  </a:schemeClr>
                </a:solidFill>
              </a:rPr>
              <a:t>】</a:t>
            </a:r>
            <a:r>
              <a:rPr lang="zh-CN" altLang="en-US" dirty="0">
                <a:solidFill>
                  <a:schemeClr val="tx2">
                    <a:lumMod val="50000"/>
                  </a:schemeClr>
                </a:solidFill>
              </a:rPr>
              <a:t>。 </a:t>
            </a:r>
            <a:endParaRPr lang="en-US" altLang="zh-CN" b="1" dirty="0">
              <a:solidFill>
                <a:schemeClr val="tx2">
                  <a:lumMod val="50000"/>
                </a:schemeClr>
              </a:solidFill>
            </a:endParaRPr>
          </a:p>
        </p:txBody>
      </p:sp>
      <p:pic>
        <p:nvPicPr>
          <p:cNvPr id="11"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b="50000"/>
          <a:stretch>
            <a:fillRect/>
          </a:stretch>
        </p:blipFill>
        <p:spPr bwMode="auto">
          <a:xfrm>
            <a:off x="2601625" y="3717032"/>
            <a:ext cx="4638675" cy="21789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a:latin typeface="黑体" pitchFamily="49" charset="-122"/>
              </a:rPr>
              <a:t>2 </a:t>
            </a:r>
            <a:r>
              <a:rPr lang="zh-CN" altLang="en-US" sz="2800"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54</a:t>
            </a:fld>
            <a:endParaRPr lang="en-US" altLang="zh-CN"/>
          </a:p>
        </p:txBody>
      </p:sp>
      <p:sp>
        <p:nvSpPr>
          <p:cNvPr id="6" name="AutoShape 4"/>
          <p:cNvSpPr>
            <a:spLocks noChangeArrowheads="1"/>
          </p:cNvSpPr>
          <p:nvPr/>
        </p:nvSpPr>
        <p:spPr bwMode="gray">
          <a:xfrm>
            <a:off x="1879567" y="1785926"/>
            <a:ext cx="6082792" cy="113901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327242" y="1824389"/>
            <a:ext cx="5316592" cy="923330"/>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分离数据库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按钮</a:t>
            </a:r>
            <a:r>
              <a:rPr lang="zh-CN" altLang="en-US" dirty="0">
                <a:solidFill>
                  <a:schemeClr val="tx2">
                    <a:lumMod val="50000"/>
                  </a:schemeClr>
                </a:solidFill>
                <a:latin typeface="黑体" pitchFamily="49" charset="-122"/>
                <a:ea typeface="黑体" pitchFamily="49" charset="-122"/>
              </a:rPr>
              <a:t>完成分离</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数据库的操作 </a:t>
            </a:r>
          </a:p>
        </p:txBody>
      </p:sp>
      <p:pic>
        <p:nvPicPr>
          <p:cNvPr id="11"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r="21272" b="62271"/>
          <a:stretch>
            <a:fillRect/>
          </a:stretch>
        </p:blipFill>
        <p:spPr bwMode="auto">
          <a:xfrm>
            <a:off x="2660083" y="3501008"/>
            <a:ext cx="4521760" cy="197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849134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34580" y="354805"/>
            <a:ext cx="5361756" cy="487363"/>
          </a:xfrm>
        </p:spPr>
        <p:txBody>
          <a:bodyPr/>
          <a:lstStyle/>
          <a:p>
            <a:r>
              <a:rPr lang="zh-CN" altLang="en-US" dirty="0">
                <a:latin typeface="黑体" pitchFamily="49" charset="-122"/>
              </a:rPr>
              <a:t>任务</a:t>
            </a:r>
            <a:r>
              <a:rPr lang="en-US" altLang="zh-CN" dirty="0">
                <a:latin typeface="黑体" pitchFamily="49" charset="-122"/>
              </a:rPr>
              <a:t>3 </a:t>
            </a:r>
            <a:r>
              <a:rPr lang="zh-CN" altLang="en-US" dirty="0">
                <a:latin typeface="黑体" pitchFamily="49" charset="-122"/>
              </a:rPr>
              <a:t>将</a:t>
            </a:r>
            <a:r>
              <a:rPr lang="en-US" altLang="zh-CN" dirty="0">
                <a:latin typeface="黑体" pitchFamily="49" charset="-122"/>
              </a:rPr>
              <a:t>Student</a:t>
            </a:r>
            <a:r>
              <a:rPr lang="zh-CN" altLang="en-US" dirty="0">
                <a:latin typeface="黑体" pitchFamily="49" charset="-122"/>
              </a:rPr>
              <a:t>数据库对应的磁盘文件移到新计算机上</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55</a:t>
            </a:fld>
            <a:endParaRPr lang="en-US" altLang="zh-CN"/>
          </a:p>
        </p:txBody>
      </p:sp>
      <p:grpSp>
        <p:nvGrpSpPr>
          <p:cNvPr id="3" name="Group 6"/>
          <p:cNvGrpSpPr>
            <a:grpSpLocks/>
          </p:cNvGrpSpPr>
          <p:nvPr/>
        </p:nvGrpSpPr>
        <p:grpSpPr bwMode="auto">
          <a:xfrm>
            <a:off x="1182617" y="2762855"/>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325301" y="2190127"/>
            <a:ext cx="5999810" cy="1574084"/>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39785" y="2772385"/>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432456" y="2323983"/>
            <a:ext cx="5786478" cy="1200329"/>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D:\Student</a:t>
            </a:r>
            <a:r>
              <a:rPr lang="zh-CN" altLang="en-US" dirty="0">
                <a:solidFill>
                  <a:schemeClr val="tx2">
                    <a:lumMod val="50000"/>
                  </a:schemeClr>
                </a:solidFill>
                <a:latin typeface="黑体" pitchFamily="49" charset="-122"/>
                <a:ea typeface="黑体" pitchFamily="49" charset="-122"/>
              </a:rPr>
              <a:t>路径下找到分离后的数据</a:t>
            </a:r>
            <a:r>
              <a:rPr lang="zh-CN" altLang="en-US" dirty="0" smtClean="0">
                <a:solidFill>
                  <a:schemeClr val="tx2">
                    <a:lumMod val="50000"/>
                  </a:schemeClr>
                </a:solidFill>
                <a:latin typeface="黑体" pitchFamily="49" charset="-122"/>
                <a:ea typeface="黑体" pitchFamily="49" charset="-122"/>
              </a:rPr>
              <a:t>文</a:t>
            </a:r>
            <a:r>
              <a:rPr lang="en-US" altLang="zh-CN" dirty="0" err="1" smtClean="0">
                <a:solidFill>
                  <a:schemeClr val="tx2">
                    <a:lumMod val="50000"/>
                  </a:schemeClr>
                </a:solidFill>
                <a:latin typeface="黑体" pitchFamily="49" charset="-122"/>
                <a:ea typeface="黑体" pitchFamily="49" charset="-122"/>
              </a:rPr>
              <a:t>Student.mdf</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Student1.ndf</a:t>
            </a:r>
            <a:r>
              <a:rPr lang="zh-CN" altLang="en-US" dirty="0">
                <a:solidFill>
                  <a:schemeClr val="tx2">
                    <a:lumMod val="50000"/>
                  </a:schemeClr>
                </a:solidFill>
                <a:latin typeface="黑体" pitchFamily="49" charset="-122"/>
                <a:ea typeface="黑体" pitchFamily="49" charset="-122"/>
              </a:rPr>
              <a:t>以及</a:t>
            </a:r>
            <a:r>
              <a:rPr lang="zh-CN" altLang="en-US" dirty="0" smtClean="0">
                <a:solidFill>
                  <a:schemeClr val="tx2">
                    <a:lumMod val="50000"/>
                  </a:schemeClr>
                </a:solidFill>
                <a:latin typeface="黑体" pitchFamily="49" charset="-122"/>
                <a:ea typeface="黑体" pitchFamily="49" charset="-122"/>
              </a:rPr>
              <a:t>日志文件</a:t>
            </a:r>
            <a:r>
              <a:rPr lang="en-US" altLang="zh-CN" dirty="0" err="1" smtClean="0">
                <a:solidFill>
                  <a:schemeClr val="tx2">
                    <a:lumMod val="50000"/>
                  </a:schemeClr>
                </a:solidFill>
                <a:latin typeface="黑体" pitchFamily="49" charset="-122"/>
                <a:ea typeface="黑体" pitchFamily="49" charset="-122"/>
              </a:rPr>
              <a:t>Student_log.ldf</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Student_log1.ldf</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将四</a:t>
            </a:r>
            <a:r>
              <a:rPr lang="zh-CN" altLang="en-US" dirty="0">
                <a:solidFill>
                  <a:schemeClr val="tx2">
                    <a:lumMod val="50000"/>
                  </a:schemeClr>
                </a:solidFill>
                <a:latin typeface="黑体" pitchFamily="49" charset="-122"/>
                <a:ea typeface="黑体" pitchFamily="49" charset="-122"/>
              </a:rPr>
              <a:t>个文件所在的文件夹</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移动到</a:t>
            </a:r>
            <a:r>
              <a:rPr lang="zh-CN" altLang="en-US" dirty="0" smtClean="0">
                <a:solidFill>
                  <a:schemeClr val="tx2">
                    <a:lumMod val="50000"/>
                  </a:schemeClr>
                </a:solidFill>
                <a:latin typeface="黑体" pitchFamily="49" charset="-122"/>
                <a:ea typeface="黑体" pitchFamily="49" charset="-122"/>
              </a:rPr>
              <a:t>事先准备好</a:t>
            </a:r>
            <a:r>
              <a:rPr lang="zh-CN" altLang="en-US" dirty="0">
                <a:solidFill>
                  <a:schemeClr val="tx2">
                    <a:lumMod val="50000"/>
                  </a:schemeClr>
                </a:solidFill>
                <a:latin typeface="黑体" pitchFamily="49" charset="-122"/>
                <a:ea typeface="黑体" pitchFamily="49" charset="-122"/>
              </a:rPr>
              <a:t>的移动硬盘上。</a:t>
            </a:r>
          </a:p>
        </p:txBody>
      </p:sp>
      <p:grpSp>
        <p:nvGrpSpPr>
          <p:cNvPr id="6" name="Group 10"/>
          <p:cNvGrpSpPr>
            <a:grpSpLocks/>
          </p:cNvGrpSpPr>
          <p:nvPr/>
        </p:nvGrpSpPr>
        <p:grpSpPr bwMode="auto">
          <a:xfrm>
            <a:off x="1168092" y="4579431"/>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06191" y="4603241"/>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357421" y="4275319"/>
            <a:ext cx="5973333" cy="946810"/>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90074" y="4425558"/>
            <a:ext cx="5760001"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将</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文件夹从移动硬盘移到新</a:t>
            </a:r>
            <a:r>
              <a:rPr lang="zh-CN" altLang="en-US" dirty="0" smtClean="0">
                <a:solidFill>
                  <a:schemeClr val="tx2">
                    <a:lumMod val="50000"/>
                  </a:schemeClr>
                </a:solidFill>
                <a:latin typeface="黑体" pitchFamily="49" charset="-122"/>
                <a:ea typeface="黑体" pitchFamily="49" charset="-122"/>
              </a:rPr>
              <a:t>计算机的</a:t>
            </a:r>
            <a:r>
              <a:rPr lang="en-US" altLang="zh-CN" dirty="0">
                <a:solidFill>
                  <a:schemeClr val="tx2">
                    <a:lumMod val="50000"/>
                  </a:schemeClr>
                </a:solidFill>
                <a:latin typeface="黑体" pitchFamily="49" charset="-122"/>
                <a:ea typeface="黑体" pitchFamily="49" charset="-122"/>
              </a:rPr>
              <a:t>E:</a:t>
            </a:r>
            <a:r>
              <a:rPr lang="zh-CN" altLang="en-US" dirty="0">
                <a:solidFill>
                  <a:schemeClr val="tx2">
                    <a:lumMod val="50000"/>
                  </a:schemeClr>
                </a:solidFill>
                <a:latin typeface="黑体" pitchFamily="49" charset="-122"/>
                <a:ea typeface="黑体" pitchFamily="49" charset="-122"/>
              </a:rPr>
              <a:t>盘根目录下。</a:t>
            </a:r>
          </a:p>
        </p:txBody>
      </p:sp>
    </p:spTree>
    <p:extLst>
      <p:ext uri="{BB962C8B-B14F-4D97-AF65-F5344CB8AC3E}">
        <p14:creationId xmlns:p14="http://schemas.microsoft.com/office/powerpoint/2010/main" xmlns="" val="138126017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34580" y="354805"/>
            <a:ext cx="5361756" cy="487363"/>
          </a:xfrm>
        </p:spPr>
        <p:txBody>
          <a:bodyPr/>
          <a:lstStyle/>
          <a:p>
            <a:r>
              <a:rPr lang="zh-CN" altLang="en-US" sz="2800" dirty="0">
                <a:latin typeface="黑体" pitchFamily="49" charset="-122"/>
              </a:rPr>
              <a:t>任务</a:t>
            </a:r>
            <a:r>
              <a:rPr lang="en-US" altLang="zh-CN" sz="2800" dirty="0">
                <a:latin typeface="黑体" pitchFamily="49" charset="-122"/>
              </a:rPr>
              <a:t>4  </a:t>
            </a:r>
            <a:r>
              <a:rPr lang="zh-CN" altLang="en-US" sz="2800" dirty="0">
                <a:latin typeface="黑体" pitchFamily="49" charset="-122"/>
              </a:rPr>
              <a:t>将</a:t>
            </a:r>
            <a:r>
              <a:rPr lang="en-US" altLang="zh-CN" sz="2800" dirty="0">
                <a:latin typeface="黑体" pitchFamily="49" charset="-122"/>
              </a:rPr>
              <a:t>Student</a:t>
            </a:r>
            <a:r>
              <a:rPr lang="zh-CN" altLang="en-US" sz="2800" dirty="0">
                <a:latin typeface="黑体" pitchFamily="49" charset="-122"/>
              </a:rPr>
              <a:t>数据库重新附加到服务器</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56</a:t>
            </a:fld>
            <a:endParaRPr lang="en-US" altLang="zh-CN"/>
          </a:p>
        </p:txBody>
      </p:sp>
      <p:sp>
        <p:nvSpPr>
          <p:cNvPr id="6" name="AutoShape 4"/>
          <p:cNvSpPr>
            <a:spLocks noChangeArrowheads="1"/>
          </p:cNvSpPr>
          <p:nvPr/>
        </p:nvSpPr>
        <p:spPr bwMode="gray">
          <a:xfrm>
            <a:off x="1879567" y="1714488"/>
            <a:ext cx="3628537" cy="2074552"/>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57346" y="2506394"/>
            <a:ext cx="1144575"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64405" y="2603353"/>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028171" y="2539428"/>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13006" y="1874601"/>
            <a:ext cx="3222871" cy="1754326"/>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上右</a:t>
            </a:r>
            <a:r>
              <a:rPr lang="zh-CN" altLang="en-US" dirty="0">
                <a:solidFill>
                  <a:schemeClr val="tx2">
                    <a:lumMod val="50000"/>
                  </a:schemeClr>
                </a:solidFill>
                <a:latin typeface="黑体" pitchFamily="49" charset="-122"/>
                <a:ea typeface="黑体" pitchFamily="49" charset="-122"/>
              </a:rPr>
              <a:t>击，从快捷菜单中选择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附加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r>
              <a:rPr lang="zh-CN" altLang="en-US" dirty="0" smtClean="0">
                <a:solidFill>
                  <a:schemeClr val="tx2">
                    <a:lumMod val="50000"/>
                  </a:schemeClr>
                </a:solidFill>
                <a:latin typeface="黑体" pitchFamily="49" charset="-122"/>
                <a:ea typeface="黑体" pitchFamily="49" charset="-122"/>
              </a:rPr>
              <a:t>进入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附加数据库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界面。 </a:t>
            </a:r>
            <a:endParaRPr lang="en-US" altLang="zh-CN" b="1" dirty="0">
              <a:solidFill>
                <a:schemeClr val="tx2">
                  <a:lumMod val="50000"/>
                </a:schemeClr>
              </a:solidFill>
              <a:latin typeface="黑体" pitchFamily="49" charset="-122"/>
              <a:ea typeface="黑体" pitchFamily="49" charset="-122"/>
            </a:endParaRPr>
          </a:p>
        </p:txBody>
      </p:sp>
      <p:sp>
        <p:nvSpPr>
          <p:cNvPr id="11" name="AutoShape 4"/>
          <p:cNvSpPr>
            <a:spLocks noChangeArrowheads="1"/>
          </p:cNvSpPr>
          <p:nvPr/>
        </p:nvSpPr>
        <p:spPr bwMode="gray">
          <a:xfrm>
            <a:off x="1963795" y="3876001"/>
            <a:ext cx="6050019" cy="85725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079558" y="409094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1012890" y="413499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246383" y="4013152"/>
            <a:ext cx="5602344" cy="646331"/>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定位</a:t>
            </a:r>
            <a:r>
              <a:rPr lang="zh-CN" altLang="en-US" dirty="0" smtClean="0">
                <a:solidFill>
                  <a:schemeClr val="tx2">
                    <a:lumMod val="50000"/>
                  </a:schemeClr>
                </a:solidFill>
                <a:latin typeface="黑体" pitchFamily="49" charset="-122"/>
                <a:ea typeface="黑体" pitchFamily="49" charset="-122"/>
              </a:rPr>
              <a:t>数据库文件</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窗口，选择“Ｅ</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路径下</a:t>
            </a:r>
            <a:r>
              <a:rPr lang="zh-CN" altLang="en-US" dirty="0" smtClean="0">
                <a:solidFill>
                  <a:schemeClr val="tx2">
                    <a:lumMod val="50000"/>
                  </a:schemeClr>
                </a:solidFill>
                <a:latin typeface="黑体" pitchFamily="49" charset="-122"/>
                <a:ea typeface="黑体" pitchFamily="49" charset="-122"/>
              </a:rPr>
              <a:t>的</a:t>
            </a:r>
            <a:r>
              <a:rPr lang="en-US" altLang="zh-CN" dirty="0" err="1" smtClean="0">
                <a:solidFill>
                  <a:schemeClr val="tx2">
                    <a:lumMod val="50000"/>
                  </a:schemeClr>
                </a:solidFill>
                <a:latin typeface="黑体" pitchFamily="49" charset="-122"/>
                <a:ea typeface="黑体" pitchFamily="49" charset="-122"/>
              </a:rPr>
              <a:t>Student.mdf</a:t>
            </a:r>
            <a:r>
              <a:rPr lang="zh-CN" altLang="en-US" dirty="0">
                <a:solidFill>
                  <a:schemeClr val="tx2">
                    <a:lumMod val="50000"/>
                  </a:schemeClr>
                </a:solidFill>
                <a:latin typeface="黑体" pitchFamily="49" charset="-122"/>
                <a:ea typeface="黑体" pitchFamily="49" charset="-122"/>
              </a:rPr>
              <a:t>文件。</a:t>
            </a:r>
          </a:p>
        </p:txBody>
      </p:sp>
      <p:sp>
        <p:nvSpPr>
          <p:cNvPr id="16" name="AutoShape 4"/>
          <p:cNvSpPr>
            <a:spLocks noChangeArrowheads="1"/>
          </p:cNvSpPr>
          <p:nvPr/>
        </p:nvSpPr>
        <p:spPr bwMode="gray">
          <a:xfrm>
            <a:off x="1941584" y="4876133"/>
            <a:ext cx="6082792" cy="96179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057347" y="509108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Text Box 16"/>
          <p:cNvSpPr txBox="1">
            <a:spLocks noChangeArrowheads="1"/>
          </p:cNvSpPr>
          <p:nvPr/>
        </p:nvSpPr>
        <p:spPr bwMode="gray">
          <a:xfrm>
            <a:off x="990679" y="5135128"/>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3</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246384" y="4914596"/>
            <a:ext cx="5767430"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按钮，返回</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附加数据库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a:t>
            </a:r>
            <a:r>
              <a:rPr lang="zh-CN" altLang="en-US" dirty="0" smtClean="0">
                <a:solidFill>
                  <a:schemeClr val="tx2">
                    <a:lumMod val="50000"/>
                  </a:schemeClr>
                </a:solidFill>
                <a:latin typeface="黑体" pitchFamily="49" charset="-122"/>
                <a:ea typeface="黑体" pitchFamily="49" charset="-122"/>
              </a:rPr>
              <a:t>。</a:t>
            </a:r>
            <a:r>
              <a:rPr lang="en-US" altLang="zh-CN" dirty="0" smtClean="0">
                <a:solidFill>
                  <a:schemeClr val="tx2">
                    <a:lumMod val="50000"/>
                  </a:schemeClr>
                </a:solidFill>
                <a:latin typeface="黑体" pitchFamily="49" charset="-122"/>
                <a:ea typeface="黑体" pitchFamily="49" charset="-122"/>
              </a:rPr>
              <a:t>SQL </a:t>
            </a:r>
            <a:r>
              <a:rPr lang="en-US" altLang="zh-CN" dirty="0">
                <a:solidFill>
                  <a:schemeClr val="tx2">
                    <a:lumMod val="50000"/>
                  </a:schemeClr>
                </a:solidFill>
                <a:latin typeface="黑体" pitchFamily="49" charset="-122"/>
                <a:ea typeface="黑体" pitchFamily="49" charset="-122"/>
              </a:rPr>
              <a:t>Server</a:t>
            </a:r>
            <a:r>
              <a:rPr lang="zh-CN" altLang="en-US" dirty="0">
                <a:solidFill>
                  <a:schemeClr val="tx2">
                    <a:lumMod val="50000"/>
                  </a:schemeClr>
                </a:solidFill>
                <a:latin typeface="黑体" pitchFamily="49" charset="-122"/>
                <a:ea typeface="黑体" pitchFamily="49" charset="-122"/>
              </a:rPr>
              <a:t>通过</a:t>
            </a:r>
            <a:r>
              <a:rPr lang="en-US" altLang="zh-CN" dirty="0" err="1">
                <a:solidFill>
                  <a:schemeClr val="tx2">
                    <a:lumMod val="50000"/>
                  </a:schemeClr>
                </a:solidFill>
                <a:latin typeface="黑体" pitchFamily="49" charset="-122"/>
                <a:ea typeface="黑体" pitchFamily="49" charset="-122"/>
              </a:rPr>
              <a:t>Student.mdf</a:t>
            </a:r>
            <a:r>
              <a:rPr lang="zh-CN" altLang="en-US" dirty="0">
                <a:solidFill>
                  <a:schemeClr val="tx2">
                    <a:lumMod val="50000"/>
                  </a:schemeClr>
                </a:solidFill>
                <a:latin typeface="黑体" pitchFamily="49" charset="-122"/>
                <a:ea typeface="黑体" pitchFamily="49" charset="-122"/>
              </a:rPr>
              <a:t>文件，读</a:t>
            </a:r>
            <a:r>
              <a:rPr lang="zh-CN" altLang="en-US" dirty="0" smtClean="0">
                <a:solidFill>
                  <a:schemeClr val="tx2">
                    <a:lumMod val="50000"/>
                  </a:schemeClr>
                </a:solidFill>
                <a:latin typeface="黑体" pitchFamily="49" charset="-122"/>
                <a:ea typeface="黑体" pitchFamily="49" charset="-122"/>
              </a:rPr>
              <a:t>到</a:t>
            </a:r>
            <a:r>
              <a:rPr lang="en-US" altLang="zh-CN" dirty="0" smtClean="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数据库的详细信息。</a:t>
            </a:r>
            <a:endParaRPr lang="zh-CN" altLang="en-US" sz="1400" dirty="0">
              <a:solidFill>
                <a:schemeClr val="tx2">
                  <a:lumMod val="50000"/>
                </a:schemeClr>
              </a:solidFill>
            </a:endParaRPr>
          </a:p>
        </p:txBody>
      </p:sp>
      <p:sp>
        <p:nvSpPr>
          <p:cNvPr id="26" name="Arc 13"/>
          <p:cNvSpPr>
            <a:spLocks/>
          </p:cNvSpPr>
          <p:nvPr/>
        </p:nvSpPr>
        <p:spPr bwMode="gray">
          <a:xfrm rot="15937656">
            <a:off x="1764406" y="414996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7" name="Arc 13"/>
          <p:cNvSpPr>
            <a:spLocks/>
          </p:cNvSpPr>
          <p:nvPr/>
        </p:nvSpPr>
        <p:spPr bwMode="gray">
          <a:xfrm rot="15937656">
            <a:off x="1764406" y="521284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pic>
        <p:nvPicPr>
          <p:cNvPr id="33"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b="9560"/>
          <a:stretch>
            <a:fillRect/>
          </a:stretch>
        </p:blipFill>
        <p:spPr bwMode="auto">
          <a:xfrm>
            <a:off x="5724128" y="1874601"/>
            <a:ext cx="2808312" cy="176452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en-US" dirty="0" smtClean="0"/>
              <a:t>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57</a:t>
            </a:fld>
            <a:endParaRPr lang="en-US" altLang="zh-CN"/>
          </a:p>
        </p:txBody>
      </p:sp>
      <p:sp>
        <p:nvSpPr>
          <p:cNvPr id="6" name="AutoShape 4"/>
          <p:cNvSpPr>
            <a:spLocks noChangeArrowheads="1"/>
          </p:cNvSpPr>
          <p:nvPr/>
        </p:nvSpPr>
        <p:spPr bwMode="gray">
          <a:xfrm>
            <a:off x="1808129" y="1714488"/>
            <a:ext cx="6407209" cy="113844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857224" y="1866690"/>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39883" y="195136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857224" y="191073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071670" y="1785926"/>
            <a:ext cx="5857916" cy="923330"/>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按钮，完成附加数据库操作</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marL="0" indent="0" eaLnBrk="1" hangingPunct="1">
              <a:lnSpc>
                <a:spcPct val="100000"/>
              </a:lnSpc>
              <a:buFont typeface="Wingdings" pitchFamily="2" charset="2"/>
              <a:buNone/>
            </a:pPr>
            <a:endParaRPr lang="en-US" altLang="zh-CN" dirty="0">
              <a:solidFill>
                <a:schemeClr val="tx2">
                  <a:lumMod val="50000"/>
                </a:schemeClr>
              </a:solidFill>
              <a:latin typeface="黑体" pitchFamily="49" charset="-122"/>
              <a:ea typeface="黑体" pitchFamily="49" charset="-122"/>
            </a:endParaRPr>
          </a:p>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注意：数据库附加后的使用状态与它分离前完全相同。</a:t>
            </a:r>
          </a:p>
        </p:txBody>
      </p:sp>
      <p:pic>
        <p:nvPicPr>
          <p:cNvPr id="19" name="Picture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74184" y="3068960"/>
            <a:ext cx="2465767" cy="3168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72659" y="3068960"/>
            <a:ext cx="3656212" cy="3168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4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58</a:t>
            </a:fld>
            <a:endParaRPr lang="en-US" altLang="zh-CN"/>
          </a:p>
        </p:txBody>
      </p:sp>
      <p:sp>
        <p:nvSpPr>
          <p:cNvPr id="6" name="AutoShape 18"/>
          <p:cNvSpPr>
            <a:spLocks noChangeArrowheads="1"/>
          </p:cNvSpPr>
          <p:nvPr/>
        </p:nvSpPr>
        <p:spPr bwMode="gray">
          <a:xfrm>
            <a:off x="1389042" y="326003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1C5E9"/>
          </a:solidFill>
          <a:ln w="9525" algn="ctr">
            <a:noFill/>
            <a:round/>
            <a:headEnd/>
            <a:tailEnd/>
          </a:ln>
          <a:effectLst/>
        </p:spPr>
        <p:txBody>
          <a:bodyPr wrap="none" anchor="ctr"/>
          <a:lstStyle/>
          <a:p>
            <a:endParaRPr lang="zh-CN" altLang="en-US"/>
          </a:p>
        </p:txBody>
      </p:sp>
      <p:sp>
        <p:nvSpPr>
          <p:cNvPr id="8" name="Text Box 22"/>
          <p:cNvSpPr txBox="1">
            <a:spLocks noChangeArrowheads="1"/>
          </p:cNvSpPr>
          <p:nvPr/>
        </p:nvSpPr>
        <p:spPr bwMode="gray">
          <a:xfrm>
            <a:off x="1857356" y="2525831"/>
            <a:ext cx="6286544" cy="2446824"/>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如果想将数据库从一台计算机移到另一台计算机，或者从一个物理磁盘移到另一物理磁盘上，就可以通过分离和附加数据库来完成。</a:t>
            </a:r>
            <a:endParaRPr lang="en-US" altLang="zh-CN" dirty="0">
              <a:solidFill>
                <a:schemeClr val="tx2">
                  <a:lumMod val="50000"/>
                </a:schemeClr>
              </a:solidFill>
              <a:latin typeface="黑体" pitchFamily="49" charset="-122"/>
              <a:ea typeface="黑体" pitchFamily="49" charset="-122"/>
            </a:endParaRPr>
          </a:p>
          <a:p>
            <a:pPr eaLnBrk="1" hangingPunct="1">
              <a:buFont typeface="Wingdings" pitchFamily="2" charset="2"/>
              <a:buNone/>
            </a:pPr>
            <a:endParaRPr lang="en-US" altLang="zh-CN" dirty="0">
              <a:solidFill>
                <a:schemeClr val="tx2">
                  <a:lumMod val="50000"/>
                </a:schemeClr>
              </a:solidFill>
              <a:latin typeface="黑体" pitchFamily="49" charset="-122"/>
              <a:ea typeface="黑体" pitchFamily="49" charset="-122"/>
            </a:endParaRPr>
          </a:p>
          <a:p>
            <a:pPr eaLnBrk="1" hangingPunct="1">
              <a:lnSpc>
                <a:spcPct val="150000"/>
              </a:lnSpc>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一般先分离数据库，然后将数据库文件移到另一台服务器或另一个磁盘，最后通过指定文件的新位置附加数据库。</a:t>
            </a:r>
            <a:endParaRPr lang="en-US" altLang="zh-CN"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a:t>任务</a:t>
            </a:r>
            <a:r>
              <a:rPr lang="en-US" altLang="zh-CN" dirty="0"/>
              <a:t>4  </a:t>
            </a:r>
            <a:r>
              <a:rPr lang="zh-CN" altLang="en-US" dirty="0"/>
              <a:t>（续）</a:t>
            </a:r>
            <a:endParaRPr lang="en-US" altLang="zh-CN" dirty="0">
              <a:ea typeface="宋体" pitchFamily="2" charset="-122"/>
            </a:endParaRPr>
          </a:p>
        </p:txBody>
      </p:sp>
      <p:sp>
        <p:nvSpPr>
          <p:cNvPr id="59397" name="AutoShape 5"/>
          <p:cNvSpPr>
            <a:spLocks noChangeArrowheads="1"/>
          </p:cNvSpPr>
          <p:nvPr/>
        </p:nvSpPr>
        <p:spPr bwMode="gray">
          <a:xfrm rot="2692993">
            <a:off x="4779640" y="2268354"/>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59398" name="AutoShape 6"/>
          <p:cNvSpPr>
            <a:spLocks noChangeArrowheads="1"/>
          </p:cNvSpPr>
          <p:nvPr/>
        </p:nvSpPr>
        <p:spPr bwMode="gray">
          <a:xfrm rot="-2707007">
            <a:off x="906842" y="2271739"/>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59399" name="AutoShape 7"/>
          <p:cNvSpPr>
            <a:spLocks noChangeArrowheads="1"/>
          </p:cNvSpPr>
          <p:nvPr/>
        </p:nvSpPr>
        <p:spPr bwMode="gray">
          <a:xfrm rot="18907007" flipV="1">
            <a:off x="4885312" y="3664292"/>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59400" name="AutoShape 8"/>
          <p:cNvSpPr>
            <a:spLocks noChangeArrowheads="1"/>
          </p:cNvSpPr>
          <p:nvPr/>
        </p:nvSpPr>
        <p:spPr bwMode="gray">
          <a:xfrm rot="2692993" flipH="1" flipV="1">
            <a:off x="818783" y="3504491"/>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59405" name="Text Box 13"/>
          <p:cNvSpPr txBox="1">
            <a:spLocks noChangeArrowheads="1"/>
          </p:cNvSpPr>
          <p:nvPr/>
        </p:nvSpPr>
        <p:spPr bwMode="gray">
          <a:xfrm>
            <a:off x="2433155" y="2924944"/>
            <a:ext cx="4572032" cy="2169825"/>
          </a:xfrm>
          <a:prstGeom prst="rect">
            <a:avLst/>
          </a:prstGeom>
          <a:noFill/>
          <a:ln w="9525" algn="ctr">
            <a:noFill/>
            <a:miter lim="800000"/>
            <a:headEnd/>
            <a:tailEnd/>
          </a:ln>
          <a:effectLst/>
        </p:spPr>
        <p:txBody>
          <a:bodyPr wrap="square">
            <a:spAutoFit/>
          </a:bodyPr>
          <a:lstStyle/>
          <a:p>
            <a:pPr marL="0" indent="0">
              <a:lnSpc>
                <a:spcPct val="150000"/>
              </a:lnSpc>
              <a:buFont typeface="Wingdings" pitchFamily="2" charset="2"/>
              <a:buNone/>
            </a:pPr>
            <a:r>
              <a:rPr lang="zh-CN" altLang="zh-CN" dirty="0">
                <a:solidFill>
                  <a:schemeClr val="tx2">
                    <a:lumMod val="50000"/>
                  </a:schemeClr>
                </a:solidFill>
                <a:latin typeface="黑体" pitchFamily="49" charset="-122"/>
                <a:ea typeface="黑体" pitchFamily="49" charset="-122"/>
              </a:rPr>
              <a:t>附加数据库时，必须指定主要数据文件的名称和物理位置，主数据文件包含数据库的详细信息，包括查找其它文件所需信息。如果其他文件的位置改变了，则需要手工指定存储位置。</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a:t>
            </a:fld>
            <a:endParaRPr lang="en-US" altLang="zh-CN"/>
          </a:p>
        </p:txBody>
      </p:sp>
      <p:sp>
        <p:nvSpPr>
          <p:cNvPr id="6" name="Oval 2"/>
          <p:cNvSpPr>
            <a:spLocks noChangeArrowheads="1"/>
          </p:cNvSpPr>
          <p:nvPr/>
        </p:nvSpPr>
        <p:spPr bwMode="gray">
          <a:xfrm>
            <a:off x="2800352" y="2362223"/>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943352" y="2876573"/>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3181352" y="3657623"/>
            <a:ext cx="1524000" cy="76200"/>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4019552" y="2514623"/>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0" name="Line 6"/>
          <p:cNvSpPr>
            <a:spLocks noChangeShapeType="1"/>
          </p:cNvSpPr>
          <p:nvPr/>
        </p:nvSpPr>
        <p:spPr bwMode="gray">
          <a:xfrm>
            <a:off x="5314952" y="4075136"/>
            <a:ext cx="534818" cy="650007"/>
          </a:xfrm>
          <a:prstGeom prst="line">
            <a:avLst/>
          </a:prstGeom>
          <a:noFill/>
          <a:ln w="12700">
            <a:solidFill>
              <a:schemeClr val="tx1"/>
            </a:solidFill>
            <a:round/>
            <a:headEnd/>
            <a:tailEnd/>
          </a:ln>
          <a:effectLst/>
        </p:spPr>
        <p:txBody>
          <a:bodyPr wrap="none" anchor="ctr"/>
          <a:lstStyle/>
          <a:p>
            <a:endParaRPr lang="zh-CN" altLang="en-US"/>
          </a:p>
        </p:txBody>
      </p:sp>
      <p:sp>
        <p:nvSpPr>
          <p:cNvPr id="12" name="Line 8"/>
          <p:cNvSpPr>
            <a:spLocks noChangeShapeType="1"/>
          </p:cNvSpPr>
          <p:nvPr/>
        </p:nvSpPr>
        <p:spPr bwMode="gray">
          <a:xfrm flipV="1">
            <a:off x="5314952" y="2667023"/>
            <a:ext cx="533400" cy="8382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4581527" y="3267098"/>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15" name="Group 11"/>
          <p:cNvGrpSpPr>
            <a:grpSpLocks/>
          </p:cNvGrpSpPr>
          <p:nvPr/>
        </p:nvGrpSpPr>
        <p:grpSpPr bwMode="auto">
          <a:xfrm>
            <a:off x="3200402" y="1638323"/>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7"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17"/>
              <p:cNvGrpSpPr>
                <a:grpSpLocks/>
              </p:cNvGrpSpPr>
              <p:nvPr/>
            </p:nvGrpSpPr>
            <p:grpSpPr bwMode="auto">
              <a:xfrm rot="-3733502" flipH="1" flipV="1">
                <a:off x="4250" y="2244"/>
                <a:ext cx="821" cy="191"/>
                <a:chOff x="2528" y="1060"/>
                <a:chExt cx="894" cy="236"/>
              </a:xfrm>
            </p:grpSpPr>
            <p:grpSp>
              <p:nvGrpSpPr>
                <p:cNvPr id="34"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8" name="Group 28"/>
            <p:cNvGrpSpPr>
              <a:grpSpLocks/>
            </p:cNvGrpSpPr>
            <p:nvPr/>
          </p:nvGrpSpPr>
          <p:grpSpPr bwMode="auto">
            <a:xfrm rot="-3733502" flipH="1" flipV="1">
              <a:off x="2362" y="1508"/>
              <a:ext cx="528" cy="122"/>
              <a:chOff x="2528" y="1060"/>
              <a:chExt cx="894" cy="236"/>
            </a:xfrm>
          </p:grpSpPr>
          <p:grpSp>
            <p:nvGrpSpPr>
              <p:cNvPr id="20"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1"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44" name="Group 40"/>
          <p:cNvGrpSpPr>
            <a:grpSpLocks/>
          </p:cNvGrpSpPr>
          <p:nvPr/>
        </p:nvGrpSpPr>
        <p:grpSpPr bwMode="auto">
          <a:xfrm>
            <a:off x="2116140" y="2921023"/>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46"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62" name="Group 46"/>
              <p:cNvGrpSpPr>
                <a:grpSpLocks/>
              </p:cNvGrpSpPr>
              <p:nvPr/>
            </p:nvGrpSpPr>
            <p:grpSpPr bwMode="auto">
              <a:xfrm rot="-3733502" flipH="1" flipV="1">
                <a:off x="4250" y="2244"/>
                <a:ext cx="821" cy="191"/>
                <a:chOff x="2528" y="1060"/>
                <a:chExt cx="894" cy="236"/>
              </a:xfrm>
            </p:grpSpPr>
            <p:grpSp>
              <p:nvGrpSpPr>
                <p:cNvPr id="63"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4"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7" name="Group 57"/>
            <p:cNvGrpSpPr>
              <a:grpSpLocks/>
            </p:cNvGrpSpPr>
            <p:nvPr/>
          </p:nvGrpSpPr>
          <p:grpSpPr bwMode="auto">
            <a:xfrm rot="-3733502" flipH="1" flipV="1">
              <a:off x="2362" y="1508"/>
              <a:ext cx="528" cy="122"/>
              <a:chOff x="2528" y="1060"/>
              <a:chExt cx="894" cy="236"/>
            </a:xfrm>
          </p:grpSpPr>
          <p:grpSp>
            <p:nvGrpSpPr>
              <p:cNvPr id="49"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50"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73" name="Group 69"/>
          <p:cNvGrpSpPr>
            <a:grpSpLocks/>
          </p:cNvGrpSpPr>
          <p:nvPr/>
        </p:nvGrpSpPr>
        <p:grpSpPr bwMode="auto">
          <a:xfrm>
            <a:off x="5732329" y="4377554"/>
            <a:ext cx="1146175" cy="1374775"/>
            <a:chOff x="2064" y="1008"/>
            <a:chExt cx="722" cy="866"/>
          </a:xfrm>
        </p:grpSpPr>
        <p:sp>
          <p:nvSpPr>
            <p:cNvPr id="74" name="Oval 70"/>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75" name="Group 71"/>
            <p:cNvGrpSpPr>
              <a:grpSpLocks/>
            </p:cNvGrpSpPr>
            <p:nvPr/>
          </p:nvGrpSpPr>
          <p:grpSpPr bwMode="auto">
            <a:xfrm>
              <a:off x="2086" y="1030"/>
              <a:ext cx="680" cy="844"/>
              <a:chOff x="3975" y="1593"/>
              <a:chExt cx="931" cy="1157"/>
            </a:xfrm>
          </p:grpSpPr>
          <p:pic>
            <p:nvPicPr>
              <p:cNvPr id="88" name="Picture 72"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89" name="Oval 73"/>
              <p:cNvSpPr>
                <a:spLocks noChangeArrowheads="1"/>
              </p:cNvSpPr>
              <p:nvPr/>
            </p:nvSpPr>
            <p:spPr bwMode="gray">
              <a:xfrm>
                <a:off x="3975" y="1593"/>
                <a:ext cx="931" cy="937"/>
              </a:xfrm>
              <a:prstGeom prst="ellipse">
                <a:avLst/>
              </a:prstGeom>
              <a:solidFill>
                <a:schemeClr val="accent1">
                  <a:alpha val="50000"/>
                </a:schemeClr>
              </a:solidFill>
              <a:ln w="9525" algn="ctr">
                <a:noFill/>
                <a:round/>
                <a:headEnd/>
                <a:tailEnd/>
              </a:ln>
              <a:effectLst/>
            </p:spPr>
            <p:txBody>
              <a:bodyPr wrap="none" anchor="ctr"/>
              <a:lstStyle/>
              <a:p>
                <a:endParaRPr lang="zh-CN" altLang="en-US"/>
              </a:p>
            </p:txBody>
          </p:sp>
          <p:pic>
            <p:nvPicPr>
              <p:cNvPr id="90" name="Picture 74"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91" name="Group 75"/>
              <p:cNvGrpSpPr>
                <a:grpSpLocks/>
              </p:cNvGrpSpPr>
              <p:nvPr/>
            </p:nvGrpSpPr>
            <p:grpSpPr bwMode="auto">
              <a:xfrm rot="-3733502" flipH="1" flipV="1">
                <a:off x="4250" y="2244"/>
                <a:ext cx="821" cy="191"/>
                <a:chOff x="2528" y="1060"/>
                <a:chExt cx="894" cy="236"/>
              </a:xfrm>
            </p:grpSpPr>
            <p:grpSp>
              <p:nvGrpSpPr>
                <p:cNvPr id="92" name="Group 76"/>
                <p:cNvGrpSpPr>
                  <a:grpSpLocks/>
                </p:cNvGrpSpPr>
                <p:nvPr/>
              </p:nvGrpSpPr>
              <p:grpSpPr bwMode="auto">
                <a:xfrm>
                  <a:off x="2528" y="1060"/>
                  <a:ext cx="742" cy="186"/>
                  <a:chOff x="1565" y="2568"/>
                  <a:chExt cx="1118" cy="279"/>
                </a:xfrm>
              </p:grpSpPr>
              <p:sp>
                <p:nvSpPr>
                  <p:cNvPr id="98" name="AutoShape 7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9" name="AutoShape 7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0" name="AutoShape 7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1" name="AutoShape 8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93" name="Group 81"/>
                <p:cNvGrpSpPr>
                  <a:grpSpLocks/>
                </p:cNvGrpSpPr>
                <p:nvPr/>
              </p:nvGrpSpPr>
              <p:grpSpPr bwMode="auto">
                <a:xfrm rot="1353540">
                  <a:off x="2680" y="1110"/>
                  <a:ext cx="742" cy="186"/>
                  <a:chOff x="1565" y="2568"/>
                  <a:chExt cx="1118" cy="279"/>
                </a:xfrm>
              </p:grpSpPr>
              <p:sp>
                <p:nvSpPr>
                  <p:cNvPr id="94" name="AutoShape 8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5" name="AutoShape 8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6" name="AutoShape 8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7" name="AutoShape 8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76" name="Group 86"/>
            <p:cNvGrpSpPr>
              <a:grpSpLocks/>
            </p:cNvGrpSpPr>
            <p:nvPr/>
          </p:nvGrpSpPr>
          <p:grpSpPr bwMode="auto">
            <a:xfrm rot="-3733502" flipH="1" flipV="1">
              <a:off x="2362" y="1508"/>
              <a:ext cx="528" cy="122"/>
              <a:chOff x="2528" y="1060"/>
              <a:chExt cx="894" cy="236"/>
            </a:xfrm>
          </p:grpSpPr>
          <p:grpSp>
            <p:nvGrpSpPr>
              <p:cNvPr id="78" name="Group 87"/>
              <p:cNvGrpSpPr>
                <a:grpSpLocks/>
              </p:cNvGrpSpPr>
              <p:nvPr/>
            </p:nvGrpSpPr>
            <p:grpSpPr bwMode="auto">
              <a:xfrm>
                <a:off x="2528" y="1060"/>
                <a:ext cx="742" cy="186"/>
                <a:chOff x="1565" y="2568"/>
                <a:chExt cx="1118" cy="279"/>
              </a:xfrm>
            </p:grpSpPr>
            <p:sp>
              <p:nvSpPr>
                <p:cNvPr id="84" name="AutoShape 8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5" name="AutoShape 8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6" name="AutoShape 9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7" name="AutoShape 9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79" name="Group 92"/>
              <p:cNvGrpSpPr>
                <a:grpSpLocks/>
              </p:cNvGrpSpPr>
              <p:nvPr/>
            </p:nvGrpSpPr>
            <p:grpSpPr bwMode="auto">
              <a:xfrm rot="1353540">
                <a:off x="2680" y="1110"/>
                <a:ext cx="742" cy="186"/>
                <a:chOff x="1565" y="2568"/>
                <a:chExt cx="1118" cy="279"/>
              </a:xfrm>
            </p:grpSpPr>
            <p:sp>
              <p:nvSpPr>
                <p:cNvPr id="80" name="AutoShape 9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1" name="AutoShape 9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2" name="AutoShape 9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3" name="AutoShape 9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77" name="Rectangle 97"/>
            <p:cNvSpPr>
              <a:spLocks noChangeArrowheads="1"/>
            </p:cNvSpPr>
            <p:nvPr/>
          </p:nvSpPr>
          <p:spPr bwMode="gray">
            <a:xfrm>
              <a:off x="2325" y="1301"/>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3</a:t>
              </a:r>
              <a:endParaRPr lang="en-US" altLang="zh-CN" sz="1600" b="1" dirty="0">
                <a:solidFill>
                  <a:srgbClr val="000000"/>
                </a:solidFill>
                <a:ea typeface="宋体" pitchFamily="2" charset="-122"/>
              </a:endParaRPr>
            </a:p>
          </p:txBody>
        </p:sp>
      </p:grpSp>
      <p:grpSp>
        <p:nvGrpSpPr>
          <p:cNvPr id="131" name="Group 127"/>
          <p:cNvGrpSpPr>
            <a:grpSpLocks/>
          </p:cNvGrpSpPr>
          <p:nvPr/>
        </p:nvGrpSpPr>
        <p:grpSpPr bwMode="auto">
          <a:xfrm>
            <a:off x="5467352" y="1647848"/>
            <a:ext cx="1146175" cy="1374775"/>
            <a:chOff x="2064" y="1008"/>
            <a:chExt cx="722" cy="866"/>
          </a:xfrm>
        </p:grpSpPr>
        <p:sp>
          <p:nvSpPr>
            <p:cNvPr id="132" name="Oval 128"/>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33" name="Group 129"/>
            <p:cNvGrpSpPr>
              <a:grpSpLocks/>
            </p:cNvGrpSpPr>
            <p:nvPr/>
          </p:nvGrpSpPr>
          <p:grpSpPr bwMode="auto">
            <a:xfrm>
              <a:off x="2086" y="1030"/>
              <a:ext cx="680" cy="844"/>
              <a:chOff x="3975" y="1593"/>
              <a:chExt cx="931" cy="1157"/>
            </a:xfrm>
          </p:grpSpPr>
          <p:pic>
            <p:nvPicPr>
              <p:cNvPr id="146" name="Picture 130"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147" name="Oval 131"/>
              <p:cNvSpPr>
                <a:spLocks noChangeArrowheads="1"/>
              </p:cNvSpPr>
              <p:nvPr/>
            </p:nvSpPr>
            <p:spPr bwMode="gray">
              <a:xfrm>
                <a:off x="3975" y="1593"/>
                <a:ext cx="931" cy="937"/>
              </a:xfrm>
              <a:prstGeom prst="ellipse">
                <a:avLst/>
              </a:prstGeom>
              <a:solidFill>
                <a:schemeClr val="folHlink">
                  <a:alpha val="50000"/>
                </a:schemeClr>
              </a:solidFill>
              <a:ln w="9525" algn="ctr">
                <a:noFill/>
                <a:round/>
                <a:headEnd/>
                <a:tailEnd/>
              </a:ln>
              <a:effectLst/>
            </p:spPr>
            <p:txBody>
              <a:bodyPr wrap="none" anchor="ctr"/>
              <a:lstStyle/>
              <a:p>
                <a:endParaRPr lang="zh-CN" altLang="en-US"/>
              </a:p>
            </p:txBody>
          </p:sp>
          <p:pic>
            <p:nvPicPr>
              <p:cNvPr id="148" name="Picture 132"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49" name="Group 133"/>
              <p:cNvGrpSpPr>
                <a:grpSpLocks/>
              </p:cNvGrpSpPr>
              <p:nvPr/>
            </p:nvGrpSpPr>
            <p:grpSpPr bwMode="auto">
              <a:xfrm rot="-3733502" flipH="1" flipV="1">
                <a:off x="4250" y="2244"/>
                <a:ext cx="821" cy="191"/>
                <a:chOff x="2528" y="1060"/>
                <a:chExt cx="894" cy="236"/>
              </a:xfrm>
            </p:grpSpPr>
            <p:grpSp>
              <p:nvGrpSpPr>
                <p:cNvPr id="150" name="Group 134"/>
                <p:cNvGrpSpPr>
                  <a:grpSpLocks/>
                </p:cNvGrpSpPr>
                <p:nvPr/>
              </p:nvGrpSpPr>
              <p:grpSpPr bwMode="auto">
                <a:xfrm>
                  <a:off x="2528" y="1060"/>
                  <a:ext cx="742" cy="186"/>
                  <a:chOff x="1565" y="2568"/>
                  <a:chExt cx="1118" cy="279"/>
                </a:xfrm>
              </p:grpSpPr>
              <p:sp>
                <p:nvSpPr>
                  <p:cNvPr id="156" name="AutoShape 1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7" name="AutoShape 1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8" name="AutoShape 1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9" name="AutoShape 1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51" name="Group 139"/>
                <p:cNvGrpSpPr>
                  <a:grpSpLocks/>
                </p:cNvGrpSpPr>
                <p:nvPr/>
              </p:nvGrpSpPr>
              <p:grpSpPr bwMode="auto">
                <a:xfrm rot="1353540">
                  <a:off x="2680" y="1110"/>
                  <a:ext cx="742" cy="186"/>
                  <a:chOff x="1565" y="2568"/>
                  <a:chExt cx="1118" cy="279"/>
                </a:xfrm>
              </p:grpSpPr>
              <p:sp>
                <p:nvSpPr>
                  <p:cNvPr id="152" name="AutoShape 14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3" name="AutoShape 14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4" name="AutoShape 14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5" name="AutoShape 14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34" name="Group 144"/>
            <p:cNvGrpSpPr>
              <a:grpSpLocks/>
            </p:cNvGrpSpPr>
            <p:nvPr/>
          </p:nvGrpSpPr>
          <p:grpSpPr bwMode="auto">
            <a:xfrm rot="-3733502" flipH="1" flipV="1">
              <a:off x="2362" y="1508"/>
              <a:ext cx="528" cy="122"/>
              <a:chOff x="2528" y="1060"/>
              <a:chExt cx="894" cy="236"/>
            </a:xfrm>
          </p:grpSpPr>
          <p:grpSp>
            <p:nvGrpSpPr>
              <p:cNvPr id="136" name="Group 145"/>
              <p:cNvGrpSpPr>
                <a:grpSpLocks/>
              </p:cNvGrpSpPr>
              <p:nvPr/>
            </p:nvGrpSpPr>
            <p:grpSpPr bwMode="auto">
              <a:xfrm>
                <a:off x="2528" y="1060"/>
                <a:ext cx="742" cy="186"/>
                <a:chOff x="1565" y="2568"/>
                <a:chExt cx="1118" cy="279"/>
              </a:xfrm>
            </p:grpSpPr>
            <p:sp>
              <p:nvSpPr>
                <p:cNvPr id="142" name="AutoShape 146"/>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3" name="AutoShape 147"/>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4" name="AutoShape 148"/>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5" name="AutoShape 149"/>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37" name="Group 150"/>
              <p:cNvGrpSpPr>
                <a:grpSpLocks/>
              </p:cNvGrpSpPr>
              <p:nvPr/>
            </p:nvGrpSpPr>
            <p:grpSpPr bwMode="auto">
              <a:xfrm rot="1353540">
                <a:off x="2680" y="1110"/>
                <a:ext cx="742" cy="186"/>
                <a:chOff x="1565" y="2568"/>
                <a:chExt cx="1118" cy="279"/>
              </a:xfrm>
            </p:grpSpPr>
            <p:sp>
              <p:nvSpPr>
                <p:cNvPr id="138" name="AutoShape 151"/>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39" name="AutoShape 152"/>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0" name="AutoShape 153"/>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1" name="AutoShape 154"/>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35" name="Rectangle 155"/>
            <p:cNvSpPr>
              <a:spLocks noChangeArrowheads="1"/>
            </p:cNvSpPr>
            <p:nvPr/>
          </p:nvSpPr>
          <p:spPr bwMode="gray">
            <a:xfrm>
              <a:off x="2347"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4</a:t>
              </a:r>
              <a:endParaRPr lang="en-US" altLang="zh-CN" sz="1600" b="1" dirty="0">
                <a:solidFill>
                  <a:srgbClr val="000000"/>
                </a:solidFill>
                <a:ea typeface="宋体" pitchFamily="2" charset="-122"/>
              </a:endParaRPr>
            </a:p>
          </p:txBody>
        </p:sp>
      </p:grpSp>
      <p:grpSp>
        <p:nvGrpSpPr>
          <p:cNvPr id="160" name="Group 156"/>
          <p:cNvGrpSpPr>
            <a:grpSpLocks/>
          </p:cNvGrpSpPr>
          <p:nvPr/>
        </p:nvGrpSpPr>
        <p:grpSpPr bwMode="auto">
          <a:xfrm rot="4976862" flipH="1">
            <a:off x="4768852" y="3441723"/>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163" name="Group 159"/>
            <p:cNvGrpSpPr>
              <a:grpSpLocks/>
            </p:cNvGrpSpPr>
            <p:nvPr/>
          </p:nvGrpSpPr>
          <p:grpSpPr bwMode="auto">
            <a:xfrm rot="1297425" flipV="1">
              <a:off x="1969" y="1253"/>
              <a:ext cx="150" cy="36"/>
              <a:chOff x="2528" y="1060"/>
              <a:chExt cx="894" cy="236"/>
            </a:xfrm>
          </p:grpSpPr>
          <p:grpSp>
            <p:nvGrpSpPr>
              <p:cNvPr id="166"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67"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6" name="AutoShape 172"/>
          <p:cNvSpPr>
            <a:spLocks/>
          </p:cNvSpPr>
          <p:nvPr/>
        </p:nvSpPr>
        <p:spPr bwMode="auto">
          <a:xfrm>
            <a:off x="6900952" y="2955948"/>
            <a:ext cx="1571636" cy="314316"/>
          </a:xfrm>
          <a:prstGeom prst="accentCallout2">
            <a:avLst>
              <a:gd name="adj1" fmla="val 31167"/>
              <a:gd name="adj2" fmla="val -5046"/>
              <a:gd name="adj3" fmla="val 31167"/>
              <a:gd name="adj4" fmla="val -38907"/>
              <a:gd name="adj5" fmla="val -174240"/>
              <a:gd name="adj6" fmla="val -50939"/>
            </a:avLst>
          </a:prstGeom>
          <a:noFill/>
          <a:ln w="9525">
            <a:solidFill>
              <a:schemeClr val="folHlink"/>
            </a:solidFill>
            <a:miter lim="800000"/>
            <a:headEnd/>
            <a:tailEnd type="diamond" w="med" len="med"/>
          </a:ln>
          <a:effectLst/>
        </p:spPr>
        <p:txBody>
          <a:bodyPr anchor="ctr"/>
          <a:lstStyle/>
          <a:p>
            <a:pPr>
              <a:lnSpc>
                <a:spcPct val="80000"/>
              </a:lnSpc>
            </a:pPr>
            <a:r>
              <a:rPr lang="en-US" altLang="zh-CN" dirty="0">
                <a:solidFill>
                  <a:schemeClr val="tx2">
                    <a:lumMod val="50000"/>
                  </a:schemeClr>
                </a:solidFill>
                <a:latin typeface="黑体" pitchFamily="49" charset="-122"/>
                <a:ea typeface="黑体" pitchFamily="49" charset="-122"/>
              </a:rPr>
              <a:t>4</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掌握</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删除数据库的方法</a:t>
            </a:r>
          </a:p>
        </p:txBody>
      </p:sp>
      <p:sp>
        <p:nvSpPr>
          <p:cNvPr id="178" name="AutoShape 174"/>
          <p:cNvSpPr>
            <a:spLocks/>
          </p:cNvSpPr>
          <p:nvPr/>
        </p:nvSpPr>
        <p:spPr bwMode="auto">
          <a:xfrm>
            <a:off x="285752" y="1711348"/>
            <a:ext cx="2603500" cy="434975"/>
          </a:xfrm>
          <a:prstGeom prst="accentCallout2">
            <a:avLst>
              <a:gd name="adj1" fmla="val 26278"/>
              <a:gd name="adj2" fmla="val 104782"/>
              <a:gd name="adj3" fmla="val 26278"/>
              <a:gd name="adj4" fmla="val 114843"/>
              <a:gd name="adj5" fmla="val 98542"/>
              <a:gd name="adj6" fmla="val 125000"/>
            </a:avLst>
          </a:prstGeom>
          <a:noFill/>
          <a:ln w="9525">
            <a:solidFill>
              <a:schemeClr val="hlink"/>
            </a:solidFill>
            <a:miter lim="800000"/>
            <a:headEnd/>
            <a:tailEnd type="diamond" w="med" len="med"/>
          </a:ln>
          <a:effectLst/>
        </p:spPr>
        <p:txBody>
          <a:bodyPr anchor="ctr"/>
          <a:lstStyle/>
          <a:p>
            <a:pPr algn="r" eaLnBrk="0" hangingPunct="0"/>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熟练掌握</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创建数据库的方法</a:t>
            </a:r>
          </a:p>
        </p:txBody>
      </p:sp>
      <p:sp>
        <p:nvSpPr>
          <p:cNvPr id="179" name="AutoShape 175"/>
          <p:cNvSpPr>
            <a:spLocks/>
          </p:cNvSpPr>
          <p:nvPr/>
        </p:nvSpPr>
        <p:spPr bwMode="auto">
          <a:xfrm>
            <a:off x="285752" y="3662386"/>
            <a:ext cx="1828800" cy="800099"/>
          </a:xfrm>
          <a:prstGeom prst="accentCallout2">
            <a:avLst>
              <a:gd name="adj1" fmla="val 26278"/>
              <a:gd name="adj2" fmla="val 98532"/>
              <a:gd name="adj3" fmla="val 26278"/>
              <a:gd name="adj4" fmla="val 118926"/>
              <a:gd name="adj5" fmla="val 11851"/>
              <a:gd name="adj6" fmla="val 127519"/>
            </a:avLst>
          </a:prstGeom>
          <a:noFill/>
          <a:ln w="9525">
            <a:solidFill>
              <a:schemeClr val="accent2"/>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熟练掌握</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查看、修改数据库的方法</a:t>
            </a:r>
          </a:p>
        </p:txBody>
      </p:sp>
      <p:sp>
        <p:nvSpPr>
          <p:cNvPr id="180" name="AutoShape 176"/>
          <p:cNvSpPr>
            <a:spLocks/>
          </p:cNvSpPr>
          <p:nvPr/>
        </p:nvSpPr>
        <p:spPr bwMode="auto">
          <a:xfrm>
            <a:off x="2983658" y="5366477"/>
            <a:ext cx="1791471" cy="392112"/>
          </a:xfrm>
          <a:prstGeom prst="accentCallout2">
            <a:avLst>
              <a:gd name="adj1" fmla="val 48582"/>
              <a:gd name="adj2" fmla="val 95830"/>
              <a:gd name="adj3" fmla="val 32387"/>
              <a:gd name="adj4" fmla="val 134111"/>
              <a:gd name="adj5" fmla="val -86236"/>
              <a:gd name="adj6" fmla="val 180462"/>
            </a:avLst>
          </a:prstGeom>
          <a:noFill/>
          <a:ln w="9525">
            <a:solidFill>
              <a:schemeClr val="accent1"/>
            </a:solidFill>
            <a:miter lim="800000"/>
            <a:headEnd/>
            <a:tailEnd type="diamond" w="med" len="med"/>
          </a:ln>
          <a:effectLst/>
        </p:spPr>
        <p:txBody>
          <a:bodyPr anchor="ctr"/>
          <a:lstStyle/>
          <a:p>
            <a:pPr>
              <a:lnSpc>
                <a:spcPct val="80000"/>
              </a:lnSpc>
            </a:pPr>
            <a:r>
              <a:rPr lang="en-US" altLang="zh-CN" dirty="0">
                <a:solidFill>
                  <a:schemeClr val="tx2">
                    <a:lumMod val="50000"/>
                  </a:schemeClr>
                </a:solidFill>
                <a:latin typeface="黑体" pitchFamily="49" charset="-122"/>
                <a:ea typeface="黑体" pitchFamily="49" charset="-122"/>
              </a:rPr>
              <a:t>3</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掌握</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扩大和收缩数据库的方法</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a:t>任务</a:t>
            </a:r>
            <a:r>
              <a:rPr lang="en-US" altLang="zh-CN" dirty="0"/>
              <a:t>4  </a:t>
            </a:r>
            <a:r>
              <a:rPr lang="zh-CN" altLang="en-US" dirty="0"/>
              <a:t>（续）</a:t>
            </a:r>
            <a:endParaRPr lang="en-US" altLang="zh-CN" dirty="0">
              <a:ea typeface="宋体" pitchFamily="2" charset="-122"/>
            </a:endParaRPr>
          </a:p>
        </p:txBody>
      </p:sp>
      <p:sp>
        <p:nvSpPr>
          <p:cNvPr id="59395" name="Rectangle 3"/>
          <p:cNvSpPr>
            <a:spLocks noChangeArrowheads="1"/>
          </p:cNvSpPr>
          <p:nvPr/>
        </p:nvSpPr>
        <p:spPr bwMode="black">
          <a:xfrm>
            <a:off x="715936" y="1742205"/>
            <a:ext cx="5651515" cy="674031"/>
          </a:xfrm>
          <a:prstGeom prst="rect">
            <a:avLst/>
          </a:prstGeom>
          <a:noFill/>
          <a:ln w="9525" algn="ctr">
            <a:noFill/>
            <a:miter lim="800000"/>
            <a:headEnd/>
            <a:tailEnd/>
          </a:ln>
          <a:effectLst/>
        </p:spPr>
        <p:txBody>
          <a:bodyPr wrap="square">
            <a:spAutoFit/>
          </a:bodyPr>
          <a:lstStyle/>
          <a:p>
            <a:pPr eaLnBrk="1" hangingPunct="1">
              <a:lnSpc>
                <a:spcPct val="90000"/>
              </a:lnSpc>
              <a:spcBef>
                <a:spcPct val="20000"/>
              </a:spcBef>
              <a:spcAft>
                <a:spcPct val="10000"/>
              </a:spcAft>
              <a:buClr>
                <a:schemeClr val="tx2"/>
              </a:buClr>
              <a:buFont typeface="Wingdings" pitchFamily="2" charset="2"/>
              <a:buNone/>
            </a:pP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系统中，有多种方法可以创建数据库。本  </a:t>
            </a:r>
            <a:endParaRPr lang="en-US" altLang="zh-CN" dirty="0">
              <a:solidFill>
                <a:schemeClr val="tx2">
                  <a:lumMod val="50000"/>
                </a:schemeClr>
              </a:solidFill>
              <a:latin typeface="黑体" pitchFamily="49" charset="-122"/>
              <a:ea typeface="黑体" pitchFamily="49" charset="-122"/>
            </a:endParaRPr>
          </a:p>
          <a:p>
            <a:pPr eaLnBrk="1" hangingPunct="1">
              <a:lnSpc>
                <a:spcPct val="90000"/>
              </a:lnSpc>
              <a:spcBef>
                <a:spcPct val="20000"/>
              </a:spcBef>
              <a:spcAft>
                <a:spcPct val="10000"/>
              </a:spcAft>
              <a:buClr>
                <a:schemeClr val="tx2"/>
              </a:buClr>
              <a:buFont typeface="Wingdings" pitchFamily="2" charset="2"/>
              <a:buNone/>
            </a:pPr>
            <a:r>
              <a:rPr lang="zh-CN" altLang="en-US" dirty="0">
                <a:solidFill>
                  <a:schemeClr val="tx2">
                    <a:lumMod val="50000"/>
                  </a:schemeClr>
                </a:solidFill>
                <a:latin typeface="黑体" pitchFamily="49" charset="-122"/>
                <a:ea typeface="黑体" pitchFamily="49" charset="-122"/>
              </a:rPr>
              <a:t>学习情境介绍了两种创建数据库的方法</a:t>
            </a:r>
            <a:r>
              <a:rPr lang="zh-CN" altLang="en-US" dirty="0" smtClean="0">
                <a:solidFill>
                  <a:schemeClr val="tx2">
                    <a:lumMod val="50000"/>
                  </a:schemeClr>
                </a:solidFill>
                <a:latin typeface="黑体" pitchFamily="49" charset="-122"/>
                <a:ea typeface="黑体" pitchFamily="49" charset="-122"/>
              </a:rPr>
              <a:t>：</a:t>
            </a:r>
            <a:endParaRPr lang="en-US" altLang="zh-CN" sz="1600" dirty="0">
              <a:solidFill>
                <a:schemeClr val="tx2">
                  <a:lumMod val="50000"/>
                </a:schemeClr>
              </a:solidFill>
              <a:latin typeface="黑体" pitchFamily="49" charset="-122"/>
              <a:ea typeface="黑体" pitchFamily="49" charset="-122"/>
            </a:endParaRPr>
          </a:p>
        </p:txBody>
      </p:sp>
      <p:sp>
        <p:nvSpPr>
          <p:cNvPr id="59396" name="Line 4"/>
          <p:cNvSpPr>
            <a:spLocks noChangeShapeType="1"/>
          </p:cNvSpPr>
          <p:nvPr/>
        </p:nvSpPr>
        <p:spPr bwMode="auto">
          <a:xfrm>
            <a:off x="571472" y="1643050"/>
            <a:ext cx="0" cy="3929090"/>
          </a:xfrm>
          <a:prstGeom prst="line">
            <a:avLst/>
          </a:prstGeom>
          <a:noFill/>
          <a:ln w="9525">
            <a:solidFill>
              <a:schemeClr val="tx1"/>
            </a:solidFill>
            <a:prstDash val="dash"/>
            <a:round/>
            <a:headEnd/>
            <a:tailEnd/>
          </a:ln>
          <a:effectLst/>
        </p:spPr>
        <p:txBody>
          <a:bodyPr wrap="none" anchor="ctr"/>
          <a:lstStyle/>
          <a:p>
            <a:endParaRPr lang="zh-CN" altLang="en-US"/>
          </a:p>
        </p:txBody>
      </p:sp>
      <p:sp>
        <p:nvSpPr>
          <p:cNvPr id="59408" name="AutoShape 16"/>
          <p:cNvSpPr>
            <a:spLocks noChangeArrowheads="1"/>
          </p:cNvSpPr>
          <p:nvPr/>
        </p:nvSpPr>
        <p:spPr bwMode="gray">
          <a:xfrm>
            <a:off x="947711" y="2613019"/>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w="9525" algn="ctr">
            <a:noFill/>
            <a:round/>
            <a:headEnd/>
            <a:tailEnd/>
          </a:ln>
          <a:effectLst/>
        </p:spPr>
        <p:txBody>
          <a:bodyPr wrap="none" anchor="ctr"/>
          <a:lstStyle/>
          <a:p>
            <a:endParaRPr lang="zh-CN" altLang="en-US"/>
          </a:p>
        </p:txBody>
      </p:sp>
      <p:sp>
        <p:nvSpPr>
          <p:cNvPr id="59409" name="AutoShape 17"/>
          <p:cNvSpPr>
            <a:spLocks noChangeArrowheads="1"/>
          </p:cNvSpPr>
          <p:nvPr/>
        </p:nvSpPr>
        <p:spPr bwMode="gray">
          <a:xfrm>
            <a:off x="947711" y="3609976"/>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w="9525" algn="ctr">
            <a:noFill/>
            <a:round/>
            <a:headEnd/>
            <a:tailEnd/>
          </a:ln>
          <a:effectLst/>
        </p:spPr>
        <p:txBody>
          <a:bodyPr wrap="none" anchor="ctr"/>
          <a:lstStyle/>
          <a:p>
            <a:endParaRPr lang="zh-CN" altLang="en-US"/>
          </a:p>
        </p:txBody>
      </p:sp>
      <p:sp>
        <p:nvSpPr>
          <p:cNvPr id="59412" name="Text Box 20"/>
          <p:cNvSpPr txBox="1">
            <a:spLocks noChangeArrowheads="1"/>
          </p:cNvSpPr>
          <p:nvPr/>
        </p:nvSpPr>
        <p:spPr bwMode="gray">
          <a:xfrm>
            <a:off x="1231466" y="2612172"/>
            <a:ext cx="6538641" cy="840230"/>
          </a:xfrm>
          <a:prstGeom prst="rect">
            <a:avLst/>
          </a:prstGeom>
          <a:noFill/>
          <a:ln w="9525" algn="ctr">
            <a:noFill/>
            <a:miter lim="800000"/>
            <a:headEnd/>
            <a:tailEnd/>
          </a:ln>
          <a:effectLst/>
        </p:spPr>
        <p:txBody>
          <a:bodyPr wrap="square">
            <a:spAutoFit/>
          </a:bodyPr>
          <a:lstStyle/>
          <a:p>
            <a:pPr eaLnBrk="1" hangingPunct="1">
              <a:lnSpc>
                <a:spcPct val="90000"/>
              </a:lnSpc>
              <a:spcBef>
                <a:spcPct val="20000"/>
              </a:spcBef>
              <a:spcAft>
                <a:spcPct val="10000"/>
              </a:spcAft>
              <a:buClr>
                <a:schemeClr val="tx2"/>
              </a:buClr>
            </a:pPr>
            <a:r>
              <a:rPr lang="zh-CN" altLang="en-US" dirty="0" smtClean="0">
                <a:solidFill>
                  <a:schemeClr val="tx2">
                    <a:lumMod val="50000"/>
                  </a:schemeClr>
                </a:solidFill>
                <a:latin typeface="黑体" pitchFamily="49" charset="-122"/>
                <a:ea typeface="黑体" pitchFamily="49" charset="-122"/>
              </a:rPr>
              <a:t>一</a:t>
            </a:r>
            <a:r>
              <a:rPr lang="zh-CN" altLang="en-US" dirty="0">
                <a:solidFill>
                  <a:schemeClr val="tx2">
                    <a:lumMod val="50000"/>
                  </a:schemeClr>
                </a:solidFill>
                <a:latin typeface="黑体" pitchFamily="49" charset="-122"/>
                <a:ea typeface="黑体" pitchFamily="49" charset="-122"/>
              </a:rPr>
              <a:t>种是使用</a:t>
            </a:r>
            <a:r>
              <a:rPr lang="en-US" altLang="zh-CN" dirty="0">
                <a:solidFill>
                  <a:schemeClr val="tx2">
                    <a:lumMod val="50000"/>
                  </a:schemeClr>
                </a:solidFill>
                <a:latin typeface="黑体" pitchFamily="49" charset="-122"/>
                <a:ea typeface="黑体" pitchFamily="49" charset="-122"/>
              </a:rPr>
              <a:t>SQL Server Management Studio</a:t>
            </a:r>
            <a:r>
              <a:rPr lang="zh-CN" altLang="en-US" dirty="0">
                <a:solidFill>
                  <a:schemeClr val="tx2">
                    <a:lumMod val="50000"/>
                  </a:schemeClr>
                </a:solidFill>
                <a:latin typeface="黑体" pitchFamily="49" charset="-122"/>
                <a:ea typeface="黑体" pitchFamily="49" charset="-122"/>
              </a:rPr>
              <a:t>的</a:t>
            </a:r>
            <a:r>
              <a:rPr lang="zh-CN" altLang="en-US" dirty="0" smtClean="0">
                <a:solidFill>
                  <a:schemeClr val="tx2">
                    <a:lumMod val="50000"/>
                  </a:schemeClr>
                </a:solidFill>
                <a:latin typeface="黑体" pitchFamily="49" charset="-122"/>
                <a:ea typeface="黑体" pitchFamily="49" charset="-122"/>
              </a:rPr>
              <a:t>图形化</a:t>
            </a:r>
            <a:r>
              <a:rPr lang="zh-CN" altLang="en-US" dirty="0">
                <a:solidFill>
                  <a:schemeClr val="tx2">
                    <a:lumMod val="50000"/>
                  </a:schemeClr>
                </a:solidFill>
                <a:latin typeface="黑体" pitchFamily="49" charset="-122"/>
                <a:ea typeface="黑体" pitchFamily="49" charset="-122"/>
              </a:rPr>
              <a:t>界面，其特点是简单、直观，一般新手和最终</a:t>
            </a:r>
            <a:r>
              <a:rPr lang="zh-CN" altLang="en-US" dirty="0" smtClean="0">
                <a:solidFill>
                  <a:schemeClr val="tx2">
                    <a:lumMod val="50000"/>
                  </a:schemeClr>
                </a:solidFill>
                <a:latin typeface="黑体" pitchFamily="49" charset="-122"/>
                <a:ea typeface="黑体" pitchFamily="49" charset="-122"/>
              </a:rPr>
              <a:t>用户</a:t>
            </a:r>
            <a:r>
              <a:rPr lang="zh-CN" altLang="en-US" dirty="0">
                <a:solidFill>
                  <a:schemeClr val="tx2">
                    <a:lumMod val="50000"/>
                  </a:schemeClr>
                </a:solidFill>
                <a:latin typeface="黑体" pitchFamily="49" charset="-122"/>
                <a:ea typeface="黑体" pitchFamily="49" charset="-122"/>
              </a:rPr>
              <a:t>使用此方法来访问数据库。</a:t>
            </a:r>
            <a:endParaRPr lang="en-US" altLang="zh-CN" dirty="0">
              <a:solidFill>
                <a:schemeClr val="tx2">
                  <a:lumMod val="50000"/>
                </a:schemeClr>
              </a:solidFill>
              <a:latin typeface="黑体" pitchFamily="49" charset="-122"/>
              <a:ea typeface="黑体" pitchFamily="49" charset="-122"/>
            </a:endParaRPr>
          </a:p>
        </p:txBody>
      </p:sp>
      <p:sp>
        <p:nvSpPr>
          <p:cNvPr id="59413" name="Text Box 21"/>
          <p:cNvSpPr txBox="1">
            <a:spLocks noChangeArrowheads="1"/>
          </p:cNvSpPr>
          <p:nvPr/>
        </p:nvSpPr>
        <p:spPr bwMode="gray">
          <a:xfrm>
            <a:off x="1201711" y="3571876"/>
            <a:ext cx="6568396" cy="1615827"/>
          </a:xfrm>
          <a:prstGeom prst="rect">
            <a:avLst/>
          </a:prstGeom>
          <a:noFill/>
          <a:ln w="9525" algn="ctr">
            <a:noFill/>
            <a:miter lim="800000"/>
            <a:headEnd/>
            <a:tailEnd/>
          </a:ln>
          <a:effectLst/>
        </p:spPr>
        <p:txBody>
          <a:bodyPr wrap="square">
            <a:spAutoFit/>
          </a:bodyPr>
          <a:lstStyle/>
          <a:p>
            <a:pPr marL="0" indent="0">
              <a:lnSpc>
                <a:spcPct val="110000"/>
              </a:lnSpc>
              <a:buFont typeface="Wingdings" pitchFamily="2" charset="2"/>
              <a:buNone/>
            </a:pPr>
            <a:r>
              <a:rPr lang="zh-CN" altLang="en-US" dirty="0">
                <a:solidFill>
                  <a:schemeClr val="tx2">
                    <a:lumMod val="50000"/>
                  </a:schemeClr>
                </a:solidFill>
                <a:latin typeface="黑体" pitchFamily="49" charset="-122"/>
                <a:ea typeface="黑体" pitchFamily="49" charset="-122"/>
              </a:rPr>
              <a:t>另一种是使用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语句创建数据库，数据库管理员和系统管理员是使用命令管理数据库的，因为命令使管理工作可以完全控制而且非常灵活，另外客户端的任何应用程序，只要向</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数据库管理系统发出命令以获得其响应，最终都体现为以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语句为表现形式的指令。</a:t>
            </a:r>
            <a:endParaRPr lang="en-US" altLang="zh-CN" sz="1600" dirty="0">
              <a:solidFill>
                <a:schemeClr val="tx2">
                  <a:lumMod val="50000"/>
                </a:schemeClr>
              </a:solidFill>
              <a:latin typeface="黑体" pitchFamily="49" charset="-122"/>
              <a:ea typeface="黑体" pitchFamily="49" charset="-122"/>
            </a:endParaRPr>
          </a:p>
        </p:txBody>
      </p:sp>
      <p:sp>
        <p:nvSpPr>
          <p:cNvPr id="59416" name="Line 24"/>
          <p:cNvSpPr>
            <a:spLocks noChangeShapeType="1"/>
          </p:cNvSpPr>
          <p:nvPr/>
        </p:nvSpPr>
        <p:spPr bwMode="auto">
          <a:xfrm rot="16200000" flipH="1">
            <a:off x="3489571" y="-451131"/>
            <a:ext cx="0" cy="5760000"/>
          </a:xfrm>
          <a:prstGeom prst="line">
            <a:avLst/>
          </a:prstGeom>
          <a:noFill/>
          <a:ln w="9525">
            <a:solidFill>
              <a:schemeClr val="tx1"/>
            </a:solidFill>
            <a:prstDash val="dash"/>
            <a:round/>
            <a:headEnd/>
            <a:tailEnd/>
          </a:ln>
          <a:effectLst/>
        </p:spPr>
        <p:txBody>
          <a:bodyPr wrap="none" anchor="ctr"/>
          <a:lstStyle/>
          <a:p>
            <a:endParaRPr lang="zh-CN" altLang="en-US"/>
          </a:p>
        </p:txBody>
      </p:sp>
      <p:sp>
        <p:nvSpPr>
          <p:cNvPr id="2" name="矩形 1"/>
          <p:cNvSpPr/>
          <p:nvPr/>
        </p:nvSpPr>
        <p:spPr>
          <a:xfrm>
            <a:off x="715936" y="5276674"/>
            <a:ext cx="7456464" cy="590931"/>
          </a:xfrm>
          <a:prstGeom prst="rect">
            <a:avLst/>
          </a:prstGeom>
        </p:spPr>
        <p:txBody>
          <a:bodyPr wrap="square">
            <a:spAutoFit/>
          </a:bodyPr>
          <a:lstStyle/>
          <a:p>
            <a:pPr>
              <a:lnSpc>
                <a:spcPct val="90000"/>
              </a:lnSpc>
              <a:spcBef>
                <a:spcPct val="20000"/>
              </a:spcBef>
              <a:spcAft>
                <a:spcPct val="10000"/>
              </a:spcAft>
              <a:buClr>
                <a:schemeClr val="tx2"/>
              </a:buClr>
              <a:buFont typeface="Wingdings" pitchFamily="2" charset="2"/>
              <a:buNone/>
            </a:pPr>
            <a:r>
              <a:rPr lang="zh-CN" altLang="en-US" dirty="0">
                <a:latin typeface="黑体" pitchFamily="49" charset="-122"/>
                <a:ea typeface="黑体" pitchFamily="49" charset="-122"/>
              </a:rPr>
              <a:t>本情境还介绍了使用分离和附加数据库操作来完成数据库从一台服务器移到另一台服务器，或者从一个磁盘移到另一个磁盘等数据库移动操作。</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a:t>
            </a:fld>
            <a:endParaRPr lang="en-US" altLang="zh-CN"/>
          </a:p>
        </p:txBody>
      </p:sp>
      <p:grpSp>
        <p:nvGrpSpPr>
          <p:cNvPr id="6" name="Group 6"/>
          <p:cNvGrpSpPr>
            <a:grpSpLocks/>
          </p:cNvGrpSpPr>
          <p:nvPr/>
        </p:nvGrpSpPr>
        <p:grpSpPr bwMode="auto">
          <a:xfrm>
            <a:off x="1857356" y="2143116"/>
            <a:ext cx="5715040" cy="364333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171691" y="2533624"/>
            <a:ext cx="5086370" cy="2616101"/>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创建</a:t>
            </a:r>
            <a:r>
              <a:rPr lang="en-US" altLang="zh-CN" sz="2000" b="0" kern="0" dirty="0">
                <a:solidFill>
                  <a:schemeClr val="bg1"/>
                </a:solidFill>
                <a:latin typeface="黑体" pitchFamily="49" charset="-122"/>
                <a:ea typeface="黑体" pitchFamily="49" charset="-122"/>
              </a:rPr>
              <a:t>Student</a:t>
            </a:r>
            <a:r>
              <a:rPr lang="zh-CN" altLang="en-US" sz="2000" b="0" kern="0" dirty="0">
                <a:solidFill>
                  <a:schemeClr val="bg1"/>
                </a:solidFill>
                <a:latin typeface="黑体" pitchFamily="49" charset="-122"/>
                <a:ea typeface="黑体" pitchFamily="49" charset="-122"/>
              </a:rPr>
              <a:t>数据库</a:t>
            </a:r>
          </a:p>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查看</a:t>
            </a:r>
            <a:r>
              <a:rPr lang="en-US" altLang="zh-CN" sz="2000" b="0" kern="0" dirty="0">
                <a:solidFill>
                  <a:schemeClr val="bg1"/>
                </a:solidFill>
                <a:latin typeface="黑体" pitchFamily="49" charset="-122"/>
                <a:ea typeface="黑体" pitchFamily="49" charset="-122"/>
              </a:rPr>
              <a:t>Student</a:t>
            </a:r>
            <a:r>
              <a:rPr lang="zh-CN" altLang="en-US" sz="2000" b="0" kern="0" dirty="0">
                <a:solidFill>
                  <a:schemeClr val="bg1"/>
                </a:solidFill>
                <a:latin typeface="黑体" pitchFamily="49" charset="-122"/>
                <a:ea typeface="黑体" pitchFamily="49" charset="-122"/>
              </a:rPr>
              <a:t>数据库的信息</a:t>
            </a:r>
          </a:p>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给</a:t>
            </a:r>
            <a:r>
              <a:rPr lang="en-US" altLang="zh-CN" sz="2000" b="0" kern="0" dirty="0">
                <a:solidFill>
                  <a:schemeClr val="bg1"/>
                </a:solidFill>
                <a:latin typeface="黑体" pitchFamily="49" charset="-122"/>
                <a:ea typeface="黑体" pitchFamily="49" charset="-122"/>
              </a:rPr>
              <a:t>Student</a:t>
            </a:r>
            <a:r>
              <a:rPr lang="zh-CN" altLang="en-US" sz="2000" b="0" kern="0" dirty="0">
                <a:solidFill>
                  <a:schemeClr val="bg1"/>
                </a:solidFill>
                <a:latin typeface="黑体" pitchFamily="49" charset="-122"/>
                <a:ea typeface="黑体" pitchFamily="49" charset="-122"/>
              </a:rPr>
              <a:t>数据库添加新的文件组和文件，</a:t>
            </a:r>
            <a:r>
              <a:rPr lang="zh-CN" altLang="en-US" sz="2000" b="0" kern="0" dirty="0" smtClean="0">
                <a:solidFill>
                  <a:schemeClr val="bg1"/>
                </a:solidFill>
                <a:latin typeface="黑体" pitchFamily="49" charset="-122"/>
                <a:ea typeface="黑体" pitchFamily="49" charset="-122"/>
              </a:rPr>
              <a:t>根据</a:t>
            </a:r>
            <a:r>
              <a:rPr lang="en-US" altLang="zh-CN" sz="2000" b="0" kern="0" dirty="0" smtClean="0">
                <a:solidFill>
                  <a:schemeClr val="bg1"/>
                </a:solidFill>
                <a:latin typeface="黑体" pitchFamily="49" charset="-122"/>
                <a:ea typeface="黑体" pitchFamily="49" charset="-122"/>
              </a:rPr>
              <a:t>Student</a:t>
            </a:r>
            <a:r>
              <a:rPr lang="zh-CN" altLang="en-US" sz="2000" b="0" kern="0" dirty="0">
                <a:solidFill>
                  <a:schemeClr val="bg1"/>
                </a:solidFill>
                <a:latin typeface="黑体" pitchFamily="49" charset="-122"/>
                <a:ea typeface="黑体" pitchFamily="49" charset="-122"/>
              </a:rPr>
              <a:t>数据库的实际使用情况扩大或收缩其</a:t>
            </a:r>
            <a:r>
              <a:rPr lang="zh-CN" altLang="en-US" sz="2000" b="0" kern="0" dirty="0" smtClean="0">
                <a:solidFill>
                  <a:schemeClr val="bg1"/>
                </a:solidFill>
                <a:latin typeface="黑体" pitchFamily="49" charset="-122"/>
                <a:ea typeface="黑体" pitchFamily="49" charset="-122"/>
              </a:rPr>
              <a:t>数据库</a:t>
            </a:r>
            <a:r>
              <a:rPr lang="zh-CN" altLang="en-US" sz="2000" b="0" kern="0" dirty="0">
                <a:solidFill>
                  <a:schemeClr val="bg1"/>
                </a:solidFill>
                <a:latin typeface="黑体" pitchFamily="49" charset="-122"/>
                <a:ea typeface="黑体" pitchFamily="49" charset="-122"/>
              </a:rPr>
              <a:t>磁盘空间</a:t>
            </a:r>
          </a:p>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给</a:t>
            </a:r>
            <a:r>
              <a:rPr lang="en-US" altLang="zh-CN" sz="2000" b="0" kern="0" dirty="0">
                <a:solidFill>
                  <a:schemeClr val="bg1"/>
                </a:solidFill>
                <a:latin typeface="黑体" pitchFamily="49" charset="-122"/>
                <a:ea typeface="黑体" pitchFamily="49" charset="-122"/>
              </a:rPr>
              <a:t>Student</a:t>
            </a:r>
            <a:r>
              <a:rPr lang="zh-CN" altLang="en-US" sz="2000" b="0" kern="0" dirty="0">
                <a:solidFill>
                  <a:schemeClr val="bg1"/>
                </a:solidFill>
                <a:latin typeface="黑体" pitchFamily="49" charset="-122"/>
                <a:ea typeface="黑体" pitchFamily="49" charset="-122"/>
              </a:rPr>
              <a:t>数据库换一个新的名称</a:t>
            </a:r>
          </a:p>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删除无用的数据库</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a:t>
            </a:fld>
            <a:endParaRPr lang="en-US" altLang="zh-CN"/>
          </a:p>
        </p:txBody>
      </p:sp>
      <p:sp>
        <p:nvSpPr>
          <p:cNvPr id="6" name="AutoShape 13"/>
          <p:cNvSpPr>
            <a:spLocks noChangeArrowheads="1"/>
          </p:cNvSpPr>
          <p:nvPr/>
        </p:nvSpPr>
        <p:spPr bwMode="gray">
          <a:xfrm>
            <a:off x="1896640" y="1514823"/>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986245"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402674"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9" name="AutoShape 16"/>
          <p:cNvSpPr>
            <a:spLocks noChangeArrowheads="1"/>
          </p:cNvSpPr>
          <p:nvPr/>
        </p:nvSpPr>
        <p:spPr bwMode="gray">
          <a:xfrm>
            <a:off x="6416962" y="3925961"/>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939627" y="2036317"/>
            <a:ext cx="1046618"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p:cNvCxnSpPr>
          <p:nvPr/>
        </p:nvCxnSpPr>
        <p:spPr bwMode="gray">
          <a:xfrm>
            <a:off x="5133055" y="4428932"/>
            <a:ext cx="1269619" cy="18522"/>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999829"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a:t>
            </a:r>
            <a:endParaRPr lang="en-US" altLang="zh-CN" sz="1600" b="1" dirty="0">
              <a:solidFill>
                <a:srgbClr val="FFFFFF"/>
              </a:solidFill>
              <a:ea typeface="宋体" pitchFamily="2" charset="-122"/>
            </a:endParaRPr>
          </a:p>
        </p:txBody>
      </p:sp>
      <p:sp>
        <p:nvSpPr>
          <p:cNvPr id="14" name="Text Box 21"/>
          <p:cNvSpPr txBox="1">
            <a:spLocks noChangeArrowheads="1"/>
          </p:cNvSpPr>
          <p:nvPr/>
        </p:nvSpPr>
        <p:spPr bwMode="black">
          <a:xfrm>
            <a:off x="4097371"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dirty="0" smtClean="0">
                <a:solidFill>
                  <a:srgbClr val="FFFFFF"/>
                </a:solidFill>
              </a:rPr>
              <a:t>任务</a:t>
            </a:r>
            <a:r>
              <a:rPr lang="en-US" altLang="zh-CN" sz="1600" dirty="0" smtClean="0">
                <a:solidFill>
                  <a:srgbClr val="FFFFFF"/>
                </a:solidFill>
              </a:rPr>
              <a:t>2</a:t>
            </a:r>
            <a:endParaRPr lang="en-US" altLang="zh-CN" sz="1600" b="1" dirty="0">
              <a:solidFill>
                <a:srgbClr val="FFFFFF"/>
              </a:solidFill>
              <a:ea typeface="宋体" pitchFamily="2" charset="-122"/>
            </a:endParaRPr>
          </a:p>
        </p:txBody>
      </p:sp>
      <p:sp>
        <p:nvSpPr>
          <p:cNvPr id="15" name="Text Box 22"/>
          <p:cNvSpPr txBox="1">
            <a:spLocks noChangeArrowheads="1"/>
          </p:cNvSpPr>
          <p:nvPr/>
        </p:nvSpPr>
        <p:spPr bwMode="black">
          <a:xfrm>
            <a:off x="6532850"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3</a:t>
            </a:r>
            <a:endParaRPr lang="en-US" altLang="zh-CN" sz="1600" b="1" dirty="0">
              <a:solidFill>
                <a:srgbClr val="FFFFFF"/>
              </a:solidFill>
              <a:ea typeface="宋体" pitchFamily="2" charset="-122"/>
            </a:endParaRPr>
          </a:p>
        </p:txBody>
      </p:sp>
      <p:sp>
        <p:nvSpPr>
          <p:cNvPr id="17" name="Text Box 24"/>
          <p:cNvSpPr txBox="1">
            <a:spLocks noChangeArrowheads="1"/>
          </p:cNvSpPr>
          <p:nvPr/>
        </p:nvSpPr>
        <p:spPr bwMode="gray">
          <a:xfrm>
            <a:off x="2088703" y="2764584"/>
            <a:ext cx="1614488" cy="954107"/>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dirty="0"/>
              <a:t>使用</a:t>
            </a:r>
            <a:r>
              <a:rPr lang="en-US" altLang="zh-CN" sz="1400" dirty="0"/>
              <a:t>Management Studio</a:t>
            </a:r>
            <a:r>
              <a:rPr lang="zh-CN" altLang="en-US" sz="1400" dirty="0"/>
              <a:t>创建</a:t>
            </a:r>
            <a:r>
              <a:rPr lang="en-US" altLang="zh-CN" sz="1400" dirty="0"/>
              <a:t>Student</a:t>
            </a:r>
            <a:r>
              <a:rPr lang="zh-CN" altLang="en-US" sz="1400" dirty="0"/>
              <a:t>数据库</a:t>
            </a:r>
            <a:endParaRPr lang="en-US" altLang="zh-CN" sz="1400" dirty="0">
              <a:solidFill>
                <a:srgbClr val="000000"/>
              </a:solidFill>
              <a:ea typeface="宋体" pitchFamily="2" charset="-122"/>
            </a:endParaRPr>
          </a:p>
        </p:txBody>
      </p:sp>
      <p:sp>
        <p:nvSpPr>
          <p:cNvPr id="18" name="Text Box 25"/>
          <p:cNvSpPr txBox="1">
            <a:spLocks noChangeArrowheads="1"/>
          </p:cNvSpPr>
          <p:nvPr/>
        </p:nvSpPr>
        <p:spPr bwMode="gray">
          <a:xfrm>
            <a:off x="4205288" y="2742890"/>
            <a:ext cx="1614488" cy="954107"/>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dirty="0"/>
              <a:t>使用</a:t>
            </a:r>
            <a:r>
              <a:rPr lang="en-US" altLang="zh-CN" sz="1400" dirty="0"/>
              <a:t>Management Studio</a:t>
            </a:r>
            <a:r>
              <a:rPr lang="zh-CN" altLang="en-US" sz="1400" dirty="0"/>
              <a:t>查看和修改</a:t>
            </a:r>
            <a:r>
              <a:rPr lang="en-US" altLang="zh-CN" sz="1400" dirty="0"/>
              <a:t>Student</a:t>
            </a:r>
            <a:r>
              <a:rPr lang="zh-CN" altLang="en-US" sz="1400" dirty="0"/>
              <a:t>数据库</a:t>
            </a:r>
            <a:endParaRPr lang="en-US" altLang="zh-CN" sz="1400" dirty="0">
              <a:solidFill>
                <a:srgbClr val="000000"/>
              </a:solidFill>
              <a:ea typeface="宋体" pitchFamily="2" charset="-122"/>
            </a:endParaRPr>
          </a:p>
        </p:txBody>
      </p:sp>
      <p:sp>
        <p:nvSpPr>
          <p:cNvPr id="19" name="Text Box 26"/>
          <p:cNvSpPr txBox="1">
            <a:spLocks noChangeArrowheads="1"/>
          </p:cNvSpPr>
          <p:nvPr/>
        </p:nvSpPr>
        <p:spPr bwMode="gray">
          <a:xfrm>
            <a:off x="6557123" y="2656861"/>
            <a:ext cx="1614487" cy="1169551"/>
          </a:xfrm>
          <a:prstGeom prst="rect">
            <a:avLst/>
          </a:prstGeom>
          <a:noFill/>
          <a:ln w="9525" algn="ctr">
            <a:noFill/>
            <a:miter lim="800000"/>
            <a:headEnd/>
            <a:tailEnd/>
          </a:ln>
          <a:effectLst/>
        </p:spPr>
        <p:txBody>
          <a:bodyPr>
            <a:spAutoFit/>
          </a:bodyPr>
          <a:lstStyle/>
          <a:p>
            <a:pPr>
              <a:spcBef>
                <a:spcPct val="50000"/>
              </a:spcBef>
              <a:buFontTx/>
              <a:buChar char="•"/>
            </a:pPr>
            <a:r>
              <a:rPr lang="zh-CN" altLang="en-US" sz="1400" dirty="0"/>
              <a:t>使用</a:t>
            </a:r>
            <a:r>
              <a:rPr lang="en-US" altLang="zh-CN" sz="1400" dirty="0"/>
              <a:t>Management Studio</a:t>
            </a:r>
            <a:r>
              <a:rPr lang="zh-CN" altLang="en-US" sz="1400" dirty="0"/>
              <a:t>扩大</a:t>
            </a:r>
            <a:r>
              <a:rPr lang="en-US" altLang="zh-CN" sz="1400" dirty="0"/>
              <a:t>Student</a:t>
            </a:r>
            <a:r>
              <a:rPr lang="zh-CN" altLang="en-US" sz="1400" dirty="0"/>
              <a:t>数据库的磁盘空间</a:t>
            </a:r>
            <a:endParaRPr lang="en-US" altLang="zh-CN" sz="1400" dirty="0">
              <a:solidFill>
                <a:srgbClr val="000000"/>
              </a:solidFill>
              <a:ea typeface="宋体" pitchFamily="2" charset="-122"/>
            </a:endParaRPr>
          </a:p>
        </p:txBody>
      </p:sp>
      <p:sp>
        <p:nvSpPr>
          <p:cNvPr id="20" name="Text Box 27"/>
          <p:cNvSpPr txBox="1">
            <a:spLocks noChangeArrowheads="1"/>
          </p:cNvSpPr>
          <p:nvPr/>
        </p:nvSpPr>
        <p:spPr bwMode="gray">
          <a:xfrm>
            <a:off x="3910754" y="5003764"/>
            <a:ext cx="1909022" cy="95410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使用</a:t>
            </a:r>
            <a:r>
              <a:rPr lang="en-US" altLang="zh-CN" sz="1400" dirty="0"/>
              <a:t>Management Studio</a:t>
            </a:r>
            <a:r>
              <a:rPr lang="zh-CN" altLang="en-US" sz="1400" dirty="0"/>
              <a:t>修改</a:t>
            </a:r>
            <a:r>
              <a:rPr lang="en-US" altLang="zh-CN" sz="1400" dirty="0"/>
              <a:t>Student</a:t>
            </a:r>
            <a:r>
              <a:rPr lang="zh-CN" altLang="en-US" sz="1400" dirty="0"/>
              <a:t>数据库的名称为学生数据库</a:t>
            </a:r>
            <a:endParaRPr lang="en-US" altLang="zh-CN" sz="1400" dirty="0">
              <a:solidFill>
                <a:srgbClr val="000000"/>
              </a:solidFill>
              <a:ea typeface="宋体" pitchFamily="2" charset="-122"/>
            </a:endParaRPr>
          </a:p>
        </p:txBody>
      </p:sp>
      <p:sp>
        <p:nvSpPr>
          <p:cNvPr id="37" name="AutoShape 16"/>
          <p:cNvSpPr>
            <a:spLocks noChangeArrowheads="1"/>
          </p:cNvSpPr>
          <p:nvPr/>
        </p:nvSpPr>
        <p:spPr bwMode="gray">
          <a:xfrm>
            <a:off x="4079849" y="3883419"/>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38" name="Text Box 23"/>
          <p:cNvSpPr txBox="1">
            <a:spLocks noChangeArrowheads="1"/>
          </p:cNvSpPr>
          <p:nvPr/>
        </p:nvSpPr>
        <p:spPr bwMode="black">
          <a:xfrm>
            <a:off x="4219550" y="4208857"/>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5</a:t>
            </a:r>
            <a:endParaRPr lang="en-US" altLang="zh-CN" sz="1600" b="1" dirty="0">
              <a:solidFill>
                <a:srgbClr val="FFFFFF"/>
              </a:solidFill>
              <a:ea typeface="宋体" pitchFamily="2" charset="-122"/>
            </a:endParaRPr>
          </a:p>
        </p:txBody>
      </p:sp>
      <p:cxnSp>
        <p:nvCxnSpPr>
          <p:cNvPr id="39" name="AutoShape 19"/>
          <p:cNvCxnSpPr>
            <a:cxnSpLocks noChangeShapeType="1"/>
            <a:endCxn id="37" idx="1"/>
          </p:cNvCxnSpPr>
          <p:nvPr/>
        </p:nvCxnSpPr>
        <p:spPr bwMode="gray">
          <a:xfrm>
            <a:off x="2980469" y="4378134"/>
            <a:ext cx="1099380" cy="26779"/>
          </a:xfrm>
          <a:prstGeom prst="straightConnector1">
            <a:avLst/>
          </a:prstGeom>
          <a:noFill/>
          <a:ln w="12700">
            <a:solidFill>
              <a:srgbClr val="333333"/>
            </a:solidFill>
            <a:round/>
            <a:headEnd type="oval" w="sm" len="sm"/>
            <a:tailEnd type="oval" w="sm" len="sm"/>
          </a:ln>
          <a:effectLst/>
        </p:spPr>
      </p:cxnSp>
      <p:sp>
        <p:nvSpPr>
          <p:cNvPr id="60" name="AutoShape 13"/>
          <p:cNvSpPr>
            <a:spLocks noChangeArrowheads="1"/>
          </p:cNvSpPr>
          <p:nvPr/>
        </p:nvSpPr>
        <p:spPr bwMode="gray">
          <a:xfrm>
            <a:off x="1937482" y="3829784"/>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1" name="Text Box 24"/>
          <p:cNvSpPr txBox="1">
            <a:spLocks noChangeArrowheads="1"/>
          </p:cNvSpPr>
          <p:nvPr/>
        </p:nvSpPr>
        <p:spPr bwMode="gray">
          <a:xfrm>
            <a:off x="6658410" y="5092470"/>
            <a:ext cx="1371304" cy="95410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使用</a:t>
            </a:r>
            <a:r>
              <a:rPr lang="en-US" altLang="zh-CN" sz="1400" dirty="0"/>
              <a:t>Management Studio</a:t>
            </a:r>
            <a:r>
              <a:rPr lang="zh-CN" altLang="en-US" sz="1400" dirty="0"/>
              <a:t>将学生数据库删除</a:t>
            </a:r>
            <a:endParaRPr lang="en-US" altLang="zh-CN" sz="1400" dirty="0">
              <a:solidFill>
                <a:srgbClr val="000000"/>
              </a:solidFill>
              <a:ea typeface="宋体" pitchFamily="2" charset="-122"/>
            </a:endParaRPr>
          </a:p>
        </p:txBody>
      </p:sp>
      <p:sp>
        <p:nvSpPr>
          <p:cNvPr id="115" name="Text Box 27"/>
          <p:cNvSpPr txBox="1">
            <a:spLocks noChangeArrowheads="1"/>
          </p:cNvSpPr>
          <p:nvPr/>
        </p:nvSpPr>
        <p:spPr bwMode="gray">
          <a:xfrm>
            <a:off x="1915671" y="4968948"/>
            <a:ext cx="1614488" cy="1169551"/>
          </a:xfrm>
          <a:prstGeom prst="rect">
            <a:avLst/>
          </a:prstGeom>
          <a:noFill/>
          <a:ln w="9525" algn="ctr">
            <a:noFill/>
            <a:miter lim="800000"/>
            <a:headEnd/>
            <a:tailEnd/>
          </a:ln>
          <a:effectLst/>
        </p:spPr>
        <p:txBody>
          <a:bodyPr>
            <a:spAutoFit/>
          </a:bodyPr>
          <a:lstStyle/>
          <a:p>
            <a:pPr>
              <a:spcBef>
                <a:spcPct val="50000"/>
              </a:spcBef>
              <a:buFontTx/>
              <a:buChar char="•"/>
            </a:pPr>
            <a:r>
              <a:rPr lang="zh-CN" altLang="en-US" sz="1400" dirty="0"/>
              <a:t>使用</a:t>
            </a:r>
            <a:r>
              <a:rPr lang="en-US" altLang="zh-CN" sz="1400" dirty="0"/>
              <a:t>Management Studio</a:t>
            </a:r>
            <a:r>
              <a:rPr lang="zh-CN" altLang="en-US" sz="1400" dirty="0"/>
              <a:t>扩大</a:t>
            </a:r>
            <a:r>
              <a:rPr lang="en-US" altLang="zh-CN" sz="1400" dirty="0"/>
              <a:t>Student</a:t>
            </a:r>
            <a:r>
              <a:rPr lang="zh-CN" altLang="en-US" sz="1400" dirty="0"/>
              <a:t>数据库的磁盘空间</a:t>
            </a:r>
            <a:endParaRPr lang="en-US" altLang="zh-CN" sz="1400" dirty="0">
              <a:solidFill>
                <a:srgbClr val="000000"/>
              </a:solidFill>
              <a:ea typeface="宋体" pitchFamily="2" charset="-122"/>
            </a:endParaRPr>
          </a:p>
        </p:txBody>
      </p:sp>
      <p:sp>
        <p:nvSpPr>
          <p:cNvPr id="49" name="Text Box 23"/>
          <p:cNvSpPr txBox="1">
            <a:spLocks noChangeArrowheads="1"/>
          </p:cNvSpPr>
          <p:nvPr/>
        </p:nvSpPr>
        <p:spPr bwMode="black">
          <a:xfrm>
            <a:off x="2075983" y="4161052"/>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4</a:t>
            </a:r>
            <a:endParaRPr lang="en-US" altLang="zh-CN" sz="1600" b="1" dirty="0">
              <a:solidFill>
                <a:srgbClr val="FFFFFF"/>
              </a:solidFill>
              <a:ea typeface="宋体" pitchFamily="2" charset="-122"/>
            </a:endParaRPr>
          </a:p>
        </p:txBody>
      </p:sp>
      <p:sp>
        <p:nvSpPr>
          <p:cNvPr id="58" name="Text Box 20"/>
          <p:cNvSpPr txBox="1">
            <a:spLocks noChangeArrowheads="1"/>
          </p:cNvSpPr>
          <p:nvPr/>
        </p:nvSpPr>
        <p:spPr bwMode="gray">
          <a:xfrm>
            <a:off x="6528523" y="4330329"/>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6</a:t>
            </a:r>
            <a:endParaRPr lang="en-US" altLang="zh-CN" sz="1600" b="1" dirty="0">
              <a:solidFill>
                <a:srgbClr val="FFFFFF"/>
              </a:solidFill>
              <a:ea typeface="宋体" pitchFamily="2" charset="-122"/>
            </a:endParaRPr>
          </a:p>
        </p:txBody>
      </p:sp>
      <p:cxnSp>
        <p:nvCxnSpPr>
          <p:cNvPr id="78" name="AutoShape 18"/>
          <p:cNvCxnSpPr>
            <a:cxnSpLocks noChangeShapeType="1"/>
            <a:endCxn id="8" idx="1"/>
          </p:cNvCxnSpPr>
          <p:nvPr/>
        </p:nvCxnSpPr>
        <p:spPr bwMode="gray">
          <a:xfrm>
            <a:off x="5078429" y="2036317"/>
            <a:ext cx="1324245" cy="0"/>
          </a:xfrm>
          <a:prstGeom prst="straightConnector1">
            <a:avLst/>
          </a:prstGeom>
          <a:noFill/>
          <a:ln w="12700">
            <a:solidFill>
              <a:srgbClr val="333333"/>
            </a:solidFill>
            <a:round/>
            <a:headEnd type="oval" w="sm" len="sm"/>
            <a:tailEnd type="oval" w="sm" len="sm"/>
          </a:ln>
          <a:effec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t>任务</a:t>
            </a:r>
            <a:r>
              <a:rPr lang="en-US" altLang="zh-CN" sz="2800" dirty="0" smtClean="0"/>
              <a:t>1   </a:t>
            </a:r>
            <a:r>
              <a:rPr lang="zh-CN" altLang="en-US" sz="2800" b="0" dirty="0" smtClean="0">
                <a:latin typeface="黑体" pitchFamily="49" charset="-122"/>
              </a:rPr>
              <a:t>使用</a:t>
            </a:r>
            <a:r>
              <a:rPr lang="en-US" altLang="zh-CN" sz="2800" b="0" dirty="0">
                <a:latin typeface="黑体" pitchFamily="49" charset="-122"/>
              </a:rPr>
              <a:t>Management Studio</a:t>
            </a:r>
            <a:r>
              <a:rPr lang="zh-CN" altLang="en-US" sz="2800" b="0" dirty="0">
                <a:latin typeface="黑体" pitchFamily="49" charset="-122"/>
              </a:rPr>
              <a:t>创建</a:t>
            </a:r>
            <a:r>
              <a:rPr lang="en-US" altLang="zh-CN" sz="2800" b="0" dirty="0">
                <a:latin typeface="黑体" pitchFamily="49" charset="-122"/>
              </a:rPr>
              <a:t>Student</a:t>
            </a:r>
            <a:r>
              <a:rPr lang="zh-CN" altLang="en-US" sz="2800" b="0" dirty="0">
                <a:latin typeface="黑体" pitchFamily="49" charset="-122"/>
              </a:rPr>
              <a:t>数据库</a:t>
            </a:r>
            <a:endParaRPr lang="zh-CN" altLang="en-US" sz="2800" dirty="0"/>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9</a:t>
            </a:fld>
            <a:endParaRPr lang="en-US" altLang="zh-CN"/>
          </a:p>
        </p:txBody>
      </p:sp>
      <p:sp>
        <p:nvSpPr>
          <p:cNvPr id="6" name="AutoShape 2"/>
          <p:cNvSpPr>
            <a:spLocks noChangeArrowheads="1"/>
          </p:cNvSpPr>
          <p:nvPr/>
        </p:nvSpPr>
        <p:spPr bwMode="gray">
          <a:xfrm>
            <a:off x="2013938" y="1783123"/>
            <a:ext cx="6074205" cy="123024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823938" y="2240635"/>
            <a:ext cx="5182867" cy="341632"/>
          </a:xfrm>
          <a:prstGeom prst="rect">
            <a:avLst/>
          </a:prstGeom>
          <a:noFill/>
          <a:ln w="9525" algn="ctr">
            <a:noFill/>
            <a:miter lim="800000"/>
            <a:headEnd/>
            <a:tailEnd/>
          </a:ln>
          <a:effectLst/>
        </p:spPr>
        <p:txBody>
          <a:bodyPr wrap="square">
            <a:spAutoFit/>
          </a:bodyPr>
          <a:lstStyle/>
          <a:p>
            <a:pPr marL="0" indent="0" eaLnBrk="1" hangingPunct="1">
              <a:lnSpc>
                <a:spcPct val="90000"/>
              </a:lnSpc>
              <a:buFont typeface="Wingdings" pitchFamily="2" charset="2"/>
              <a:buNone/>
            </a:pPr>
            <a:r>
              <a:rPr lang="zh-CN" altLang="en-US" dirty="0">
                <a:solidFill>
                  <a:schemeClr val="tx2">
                    <a:lumMod val="50000"/>
                  </a:schemeClr>
                </a:solidFill>
                <a:latin typeface="黑体" pitchFamily="49" charset="-122"/>
                <a:ea typeface="黑体" pitchFamily="49" charset="-122"/>
              </a:rPr>
              <a:t>打开资源管理器，在</a:t>
            </a:r>
            <a:r>
              <a:rPr lang="en-US" altLang="zh-CN" dirty="0">
                <a:solidFill>
                  <a:schemeClr val="tx2">
                    <a:lumMod val="50000"/>
                  </a:schemeClr>
                </a:solidFill>
                <a:latin typeface="黑体" pitchFamily="49" charset="-122"/>
                <a:ea typeface="黑体" pitchFamily="49" charset="-122"/>
              </a:rPr>
              <a:t>D: \</a:t>
            </a:r>
            <a:r>
              <a:rPr lang="zh-CN" altLang="en-US" dirty="0">
                <a:solidFill>
                  <a:schemeClr val="tx2">
                    <a:lumMod val="50000"/>
                  </a:schemeClr>
                </a:solidFill>
                <a:latin typeface="黑体" pitchFamily="49" charset="-122"/>
                <a:ea typeface="黑体" pitchFamily="49" charset="-122"/>
              </a:rPr>
              <a:t>盘上建立</a:t>
            </a:r>
            <a:r>
              <a:rPr lang="zh-CN" altLang="en-US" dirty="0" smtClean="0">
                <a:solidFill>
                  <a:schemeClr val="tx2">
                    <a:lumMod val="50000"/>
                  </a:schemeClr>
                </a:solidFill>
                <a:latin typeface="黑体" pitchFamily="49" charset="-122"/>
                <a:ea typeface="黑体" pitchFamily="49" charset="-122"/>
              </a:rPr>
              <a:t>文件夹</a:t>
            </a:r>
            <a:r>
              <a:rPr lang="en-US" altLang="zh-CN" dirty="0" smtClean="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a:t>
            </a:r>
            <a:endParaRPr lang="en-US" altLang="zh-CN" dirty="0">
              <a:solidFill>
                <a:schemeClr val="tx2">
                  <a:lumMod val="50000"/>
                </a:schemeClr>
              </a:solidFill>
              <a:latin typeface="黑体" pitchFamily="49" charset="-122"/>
              <a:ea typeface="黑体" pitchFamily="49" charset="-122"/>
            </a:endParaRPr>
          </a:p>
        </p:txBody>
      </p:sp>
      <p:sp>
        <p:nvSpPr>
          <p:cNvPr id="8" name="AutoShape 4"/>
          <p:cNvSpPr>
            <a:spLocks noChangeArrowheads="1"/>
          </p:cNvSpPr>
          <p:nvPr/>
        </p:nvSpPr>
        <p:spPr bwMode="gray">
          <a:xfrm>
            <a:off x="2322360" y="2285546"/>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71600" y="1783123"/>
            <a:ext cx="1330066" cy="1330066"/>
          </a:xfrm>
          <a:prstGeom prst="rect">
            <a:avLst/>
          </a:prstGeom>
          <a:noFill/>
        </p:spPr>
      </p:pic>
      <p:sp>
        <p:nvSpPr>
          <p:cNvPr id="10" name="Text Box 7"/>
          <p:cNvSpPr txBox="1">
            <a:spLocks noChangeArrowheads="1"/>
          </p:cNvSpPr>
          <p:nvPr/>
        </p:nvSpPr>
        <p:spPr bwMode="black">
          <a:xfrm>
            <a:off x="850322" y="2343489"/>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986137" y="3218499"/>
            <a:ext cx="3380244" cy="282239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823938" y="3369420"/>
            <a:ext cx="3056494" cy="2585323"/>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启动</a:t>
            </a:r>
            <a:r>
              <a:rPr lang="en-US" altLang="zh-CN" dirty="0">
                <a:solidFill>
                  <a:schemeClr val="tx2">
                    <a:lumMod val="50000"/>
                  </a:schemeClr>
                </a:solidFill>
                <a:latin typeface="黑体" pitchFamily="49" charset="-122"/>
                <a:ea typeface="黑体" pitchFamily="49" charset="-122"/>
              </a:rPr>
              <a:t>SQL Server Management Studio</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节点</a:t>
            </a:r>
            <a:r>
              <a:rPr lang="zh-CN" altLang="en-US" dirty="0">
                <a:solidFill>
                  <a:schemeClr val="tx2">
                    <a:lumMod val="50000"/>
                  </a:schemeClr>
                </a:solidFill>
                <a:latin typeface="黑体" pitchFamily="49" charset="-122"/>
                <a:ea typeface="黑体" pitchFamily="49" charset="-122"/>
              </a:rPr>
              <a:t>，在弹出的快捷菜单中选择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窗口，该</a:t>
            </a:r>
            <a:r>
              <a:rPr lang="zh-CN" altLang="en-US" dirty="0" smtClean="0">
                <a:solidFill>
                  <a:schemeClr val="tx2">
                    <a:lumMod val="50000"/>
                  </a:schemeClr>
                </a:solidFill>
                <a:latin typeface="黑体" pitchFamily="49" charset="-122"/>
                <a:ea typeface="黑体" pitchFamily="49" charset="-122"/>
              </a:rPr>
              <a:t>窗口</a:t>
            </a:r>
            <a:r>
              <a:rPr lang="zh-CN" altLang="en-US" dirty="0">
                <a:solidFill>
                  <a:schemeClr val="tx2">
                    <a:lumMod val="50000"/>
                  </a:schemeClr>
                </a:solidFill>
                <a:latin typeface="黑体" pitchFamily="49" charset="-122"/>
                <a:ea typeface="黑体" pitchFamily="49" charset="-122"/>
              </a:rPr>
              <a:t>有三个选择页：常规、选项和文件组。</a:t>
            </a:r>
            <a:r>
              <a:rPr lang="zh-CN" altLang="en-US" dirty="0" smtClean="0">
                <a:solidFill>
                  <a:schemeClr val="tx2">
                    <a:lumMod val="50000"/>
                  </a:schemeClr>
                </a:solidFill>
                <a:latin typeface="黑体" pitchFamily="49" charset="-122"/>
                <a:ea typeface="黑体" pitchFamily="49" charset="-122"/>
              </a:rPr>
              <a:t>如下</a:t>
            </a:r>
            <a:r>
              <a:rPr lang="zh-CN" altLang="en-US" dirty="0">
                <a:solidFill>
                  <a:schemeClr val="tx2">
                    <a:lumMod val="50000"/>
                  </a:schemeClr>
                </a:solidFill>
                <a:latin typeface="黑体" pitchFamily="49" charset="-122"/>
                <a:ea typeface="黑体" pitchFamily="49" charset="-122"/>
              </a:rPr>
              <a:t>图所示。</a:t>
            </a:r>
          </a:p>
        </p:txBody>
      </p:sp>
      <p:sp>
        <p:nvSpPr>
          <p:cNvPr id="13" name="AutoShape 10"/>
          <p:cNvSpPr>
            <a:spLocks noChangeArrowheads="1"/>
          </p:cNvSpPr>
          <p:nvPr/>
        </p:nvSpPr>
        <p:spPr bwMode="gray">
          <a:xfrm>
            <a:off x="2330827" y="4477102"/>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971600" y="3986157"/>
            <a:ext cx="1307205" cy="1307205"/>
          </a:xfrm>
          <a:prstGeom prst="rect">
            <a:avLst/>
          </a:prstGeom>
          <a:noFill/>
        </p:spPr>
      </p:pic>
      <p:sp>
        <p:nvSpPr>
          <p:cNvPr id="15" name="Text Box 12"/>
          <p:cNvSpPr txBox="1">
            <a:spLocks noChangeArrowheads="1"/>
          </p:cNvSpPr>
          <p:nvPr/>
        </p:nvSpPr>
        <p:spPr bwMode="black">
          <a:xfrm>
            <a:off x="850322" y="4462027"/>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pic>
        <p:nvPicPr>
          <p:cNvPr id="24" name="Picture 8"/>
          <p:cNvPicPr>
            <a:picLocks noChangeAspect="1" noChangeArrowheads="1"/>
          </p:cNvPicPr>
          <p:nvPr/>
        </p:nvPicPr>
        <p:blipFill>
          <a:blip r:embed="rId4" cstate="print">
            <a:extLst>
              <a:ext uri="{28A0092B-C50C-407E-A947-70E740481C1C}">
                <a14:useLocalDpi xmlns:a14="http://schemas.microsoft.com/office/drawing/2010/main" xmlns="" val="0"/>
              </a:ext>
            </a:extLst>
          </a:blip>
          <a:srcRect r="16325" b="56413"/>
          <a:stretch>
            <a:fillRect/>
          </a:stretch>
        </p:blipFill>
        <p:spPr bwMode="auto">
          <a:xfrm>
            <a:off x="5652120" y="3501008"/>
            <a:ext cx="3491880" cy="214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沉稳">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2663</TotalTime>
  <Words>4739</Words>
  <Application>Microsoft Office PowerPoint</Application>
  <PresentationFormat>全屏显示(4:3)</PresentationFormat>
  <Paragraphs>438</Paragraphs>
  <Slides>60</Slides>
  <Notes>0</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主题1</vt:lpstr>
      <vt:lpstr>学习情境3      操作数据库</vt:lpstr>
      <vt:lpstr>情境描述</vt:lpstr>
      <vt:lpstr>技能目标</vt:lpstr>
      <vt:lpstr>学习情境划分</vt:lpstr>
      <vt:lpstr>学习子情境3.1 使用Management Studio 创建和操作 Student数据库</vt:lpstr>
      <vt:lpstr>技能目标</vt:lpstr>
      <vt:lpstr>工作任务</vt:lpstr>
      <vt:lpstr>任务实施</vt:lpstr>
      <vt:lpstr>任务1   使用Management Studio创建Student数据库</vt:lpstr>
      <vt:lpstr>任务1（续）</vt:lpstr>
      <vt:lpstr>任务1（续）</vt:lpstr>
      <vt:lpstr>任务1（续）</vt:lpstr>
      <vt:lpstr>任务1（续）</vt:lpstr>
      <vt:lpstr>任务1（续）</vt:lpstr>
      <vt:lpstr>任务1（续）</vt:lpstr>
      <vt:lpstr>任务2  使用Management Studio查看和修改Student数据库</vt:lpstr>
      <vt:lpstr>任务2（续）</vt:lpstr>
      <vt:lpstr>任务2（续）</vt:lpstr>
      <vt:lpstr>任务2（续）</vt:lpstr>
      <vt:lpstr>任务2（续）</vt:lpstr>
      <vt:lpstr>任务2（续）</vt:lpstr>
      <vt:lpstr>任务2（续）</vt:lpstr>
      <vt:lpstr>技能拓展</vt:lpstr>
      <vt:lpstr>任务2（续）</vt:lpstr>
      <vt:lpstr>任务3  使用Management Studio扩大Student数据库的磁盘空间</vt:lpstr>
      <vt:lpstr>任务4 使用Management Studio扩大Student数据库的磁盘空间</vt:lpstr>
      <vt:lpstr>任务4（续）</vt:lpstr>
      <vt:lpstr>任务4（续）</vt:lpstr>
      <vt:lpstr>任务5 使用Management Studio修改Student数据库的名称为学生数据库</vt:lpstr>
      <vt:lpstr>任务6  使用Management Studio将学生数据库删除</vt:lpstr>
      <vt:lpstr>学习子情境 3.2          使用T-SQL命令 创建和操作Student数据库</vt:lpstr>
      <vt:lpstr>技能目标</vt:lpstr>
      <vt:lpstr>工作任务</vt:lpstr>
      <vt:lpstr>任务实施</vt:lpstr>
      <vt:lpstr>任务1  使用T-SQL命令创建Student数据库</vt:lpstr>
      <vt:lpstr>任务1     (续)</vt:lpstr>
      <vt:lpstr>任务2 查看Student数据库的信息以及当前SQL Server上的所有数据库的相关信息</vt:lpstr>
      <vt:lpstr>任务2    (续)</vt:lpstr>
      <vt:lpstr>任务2    (续)</vt:lpstr>
      <vt:lpstr>任务2    (续)</vt:lpstr>
      <vt:lpstr>任务2    (续)</vt:lpstr>
      <vt:lpstr>任务2    (续)</vt:lpstr>
      <vt:lpstr>任务3   修改Student数据库</vt:lpstr>
      <vt:lpstr>任务3    (续)</vt:lpstr>
      <vt:lpstr>任务3    (续)</vt:lpstr>
      <vt:lpstr>任务4 给Student数据库一个新名称“学生数据库”</vt:lpstr>
      <vt:lpstr>任务5  删除学生数据库</vt:lpstr>
      <vt:lpstr>学习子情境 3.3  分离与附加Student数据库</vt:lpstr>
      <vt:lpstr>技能目标</vt:lpstr>
      <vt:lpstr>工作任务</vt:lpstr>
      <vt:lpstr>任务实施</vt:lpstr>
      <vt:lpstr>任务1   直接复制Student数据库到新计算机的“E:\STUDENT”路径</vt:lpstr>
      <vt:lpstr>任务2 从SQL Server中分离Student数据库</vt:lpstr>
      <vt:lpstr>任务2 （续）</vt:lpstr>
      <vt:lpstr>任务3 将Student数据库对应的磁盘文件移到新计算机上</vt:lpstr>
      <vt:lpstr>任务4  将Student数据库重新附加到服务器</vt:lpstr>
      <vt:lpstr>任务4  （续）</vt:lpstr>
      <vt:lpstr>任务4  （续）</vt:lpstr>
      <vt:lpstr>任务4  （续）</vt:lpstr>
      <vt:lpstr>任务4  （续）</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关系数据库概述</dc:title>
  <dc:creator>Lenovo User</dc:creator>
  <cp:lastModifiedBy>admin</cp:lastModifiedBy>
  <cp:revision>352</cp:revision>
  <dcterms:created xsi:type="dcterms:W3CDTF">2007-10-24T11:33:37Z</dcterms:created>
  <dcterms:modified xsi:type="dcterms:W3CDTF">2012-08-26T09:15:55Z</dcterms:modified>
</cp:coreProperties>
</file>