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4" r:id="rId2"/>
  </p:sldMasterIdLst>
  <p:notesMasterIdLst>
    <p:notesMasterId r:id="rId13"/>
  </p:notesMasterIdLst>
  <p:sldIdLst>
    <p:sldId id="1136" r:id="rId3"/>
    <p:sldId id="1146" r:id="rId4"/>
    <p:sldId id="1155" r:id="rId5"/>
    <p:sldId id="1156" r:id="rId6"/>
    <p:sldId id="1157" r:id="rId7"/>
    <p:sldId id="1158" r:id="rId8"/>
    <p:sldId id="1159" r:id="rId9"/>
    <p:sldId id="1160" r:id="rId10"/>
    <p:sldId id="1161" r:id="rId11"/>
    <p:sldId id="1131" r:id="rId12"/>
  </p:sldIdLst>
  <p:sldSz cx="9144000" cy="5143500" type="screen16x9"/>
  <p:notesSz cx="7104063" cy="10234613"/>
  <p:custDataLst>
    <p:tags r:id="rId14"/>
  </p:custDataLst>
  <p:defaultTextStyle>
    <a:defPPr>
      <a:defRPr lang="zh-CN"/>
    </a:defPPr>
    <a:lvl1pPr marL="0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CA1"/>
    <a:srgbClr val="5BB9FF"/>
    <a:srgbClr val="0C72EE"/>
    <a:srgbClr val="0081E2"/>
    <a:srgbClr val="159BFF"/>
    <a:srgbClr val="0594FF"/>
    <a:srgbClr val="AD8684"/>
    <a:srgbClr val="F45E62"/>
    <a:srgbClr val="C66951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897" autoAdjust="0"/>
    <p:restoredTop sz="99419" autoAdjust="0"/>
  </p:normalViewPr>
  <p:slideViewPr>
    <p:cSldViewPr snapToGrid="0">
      <p:cViewPr varScale="1">
        <p:scale>
          <a:sx n="84" d="100"/>
          <a:sy n="84" d="100"/>
        </p:scale>
        <p:origin x="-954" y="-90"/>
      </p:cViewPr>
      <p:guideLst>
        <p:guide orient="horz" pos="2981"/>
        <p:guide orient="horz" pos="2977"/>
        <p:guide pos="2883"/>
        <p:guide pos="5606"/>
        <p:guide pos="2265"/>
      </p:guideLst>
    </p:cSldViewPr>
  </p:slideViewPr>
  <p:outlineViewPr>
    <p:cViewPr>
      <p:scale>
        <a:sx n="33" d="100"/>
        <a:sy n="33" d="100"/>
      </p:scale>
      <p:origin x="0" y="395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60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804986" indent="-30961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238441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733817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229193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724569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3219945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715322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4210698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C6D8A45C-C72D-4672-9BA5-0359BDE4593E}" type="slidenum">
              <a:rPr lang="zh-CN" altLang="en-US">
                <a:latin typeface="Calibri" pitchFamily="34" charset="0"/>
                <a:ea typeface="宋体" charset="-122"/>
              </a:rPr>
              <a:pPr/>
              <a:t>10</a:t>
            </a:fld>
            <a:endParaRPr lang="zh-CN" altLang="en-US">
              <a:latin typeface="Calibri" pitchFamily="34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1" y="841772"/>
            <a:ext cx="6858000" cy="1790700"/>
          </a:xfrm>
        </p:spPr>
        <p:txBody>
          <a:bodyPr anchor="b"/>
          <a:lstStyle>
            <a:lvl1pPr algn="ctr">
              <a:defRPr sz="45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1" y="2701528"/>
            <a:ext cx="6858000" cy="1241822"/>
          </a:xfrm>
        </p:spPr>
        <p:txBody>
          <a:bodyPr/>
          <a:lstStyle>
            <a:lvl1pPr marL="0" indent="0" algn="ctr">
              <a:buNone/>
              <a:defRPr sz="1800">
                <a:latin typeface="微软雅黑" pitchFamily="34" charset="-122"/>
                <a:ea typeface="微软雅黑" pitchFamily="34" charset="-122"/>
              </a:defRPr>
            </a:lvl1pPr>
            <a:lvl2pPr marL="342851" indent="0" algn="ctr">
              <a:buNone/>
              <a:defRPr sz="1500"/>
            </a:lvl2pPr>
            <a:lvl3pPr marL="685703" indent="0" algn="ctr">
              <a:buNone/>
              <a:defRPr sz="1400"/>
            </a:lvl3pPr>
            <a:lvl4pPr marL="1028555" indent="0" algn="ctr">
              <a:buNone/>
              <a:defRPr sz="1200"/>
            </a:lvl4pPr>
            <a:lvl5pPr marL="1371405" indent="0" algn="ctr">
              <a:buNone/>
              <a:defRPr sz="1200"/>
            </a:lvl5pPr>
            <a:lvl6pPr marL="1714256" indent="0" algn="ctr">
              <a:buNone/>
              <a:defRPr sz="1200"/>
            </a:lvl6pPr>
            <a:lvl7pPr marL="2057108" indent="0" algn="ctr">
              <a:buNone/>
              <a:defRPr sz="1200"/>
            </a:lvl7pPr>
            <a:lvl8pPr marL="2399959" indent="0" algn="ctr">
              <a:buNone/>
              <a:defRPr sz="1200"/>
            </a:lvl8pPr>
            <a:lvl9pPr marL="2742809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1" y="273846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1" y="1597823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78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262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820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467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2" y="1151337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151337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543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8666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320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30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9724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51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2483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5982"/>
            <a:ext cx="27432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5982"/>
            <a:ext cx="80772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80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9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9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6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5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5" y="1999036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1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51" indent="0">
              <a:buNone/>
              <a:defRPr sz="1400"/>
            </a:lvl2pPr>
            <a:lvl3pPr marL="685703" indent="0">
              <a:buNone/>
              <a:defRPr sz="1200"/>
            </a:lvl3pPr>
            <a:lvl4pPr marL="1028555" indent="0">
              <a:buNone/>
              <a:defRPr sz="1100"/>
            </a:lvl4pPr>
            <a:lvl5pPr marL="1371405" indent="0">
              <a:buNone/>
              <a:defRPr sz="1100"/>
            </a:lvl5pPr>
            <a:lvl6pPr marL="1714256" indent="0">
              <a:buNone/>
              <a:defRPr sz="1100"/>
            </a:lvl6pPr>
            <a:lvl7pPr marL="2057108" indent="0">
              <a:buNone/>
              <a:defRPr sz="1100"/>
            </a:lvl7pPr>
            <a:lvl8pPr marL="2399959" indent="0">
              <a:buNone/>
              <a:defRPr sz="1100"/>
            </a:lvl8pPr>
            <a:lvl9pPr marL="2742809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1" y="273844"/>
            <a:ext cx="7886700" cy="994172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1" y="4767264"/>
            <a:ext cx="30861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70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26" indent="-171426" algn="l" defTabSz="68570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77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55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68570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38" indent="-257138" algn="l" defTabSz="68570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34" indent="-214283" algn="l" defTabSz="68570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slideLayout" Target="../slideLayouts/slideLayout17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9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51.xml"/><Relationship Id="rId3" Type="http://schemas.openxmlformats.org/officeDocument/2006/relationships/tags" Target="../tags/tag46.xml"/><Relationship Id="rId7" Type="http://schemas.openxmlformats.org/officeDocument/2006/relationships/tags" Target="../tags/tag50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5" Type="http://schemas.openxmlformats.org/officeDocument/2006/relationships/tags" Target="../tags/tag48.xml"/><Relationship Id="rId4" Type="http://schemas.openxmlformats.org/officeDocument/2006/relationships/tags" Target="../tags/tag47.xml"/><Relationship Id="rId9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tags" Target="../tags/tag63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71.xml"/><Relationship Id="rId3" Type="http://schemas.openxmlformats.org/officeDocument/2006/relationships/tags" Target="../tags/tag66.xml"/><Relationship Id="rId7" Type="http://schemas.openxmlformats.org/officeDocument/2006/relationships/tags" Target="../tags/tag70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11" Type="http://schemas.openxmlformats.org/officeDocument/2006/relationships/slideLayout" Target="../slideLayouts/slideLayout17.xml"/><Relationship Id="rId5" Type="http://schemas.openxmlformats.org/officeDocument/2006/relationships/tags" Target="../tags/tag68.xml"/><Relationship Id="rId10" Type="http://schemas.openxmlformats.org/officeDocument/2006/relationships/tags" Target="../tags/tag73.xml"/><Relationship Id="rId4" Type="http://schemas.openxmlformats.org/officeDocument/2006/relationships/tags" Target="../tags/tag67.xml"/><Relationship Id="rId9" Type="http://schemas.openxmlformats.org/officeDocument/2006/relationships/tags" Target="../tags/tag7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17466" y="1910955"/>
            <a:ext cx="1641475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altLang="zh-CN" sz="8600" b="1" dirty="0" smtClean="0">
                <a:solidFill>
                  <a:srgbClr val="084CA1"/>
                </a:solidFill>
                <a:latin typeface="Arial" charset="0"/>
                <a:cs typeface="Arial" charset="0"/>
              </a:rPr>
              <a:t>02</a:t>
            </a:r>
            <a:endParaRPr lang="en-US" altLang="zh-CN" sz="8600" b="1" dirty="0">
              <a:solidFill>
                <a:srgbClr val="084CA1"/>
              </a:solidFill>
              <a:latin typeface="Arial" charset="0"/>
              <a:cs typeface="Arial" charset="0"/>
            </a:endParaRPr>
          </a:p>
        </p:txBody>
      </p:sp>
      <p:sp>
        <p:nvSpPr>
          <p:cNvPr id="3075" name="文本框 1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58928" y="2357441"/>
            <a:ext cx="5032375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b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营业外收支的核算</a:t>
            </a:r>
            <a:endParaRPr lang="zh-CN" altLang="en-US" sz="44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Arial" charset="0"/>
              <a:sym typeface="Microsoft YaHei"/>
            </a:endParaRPr>
          </a:p>
        </p:txBody>
      </p:sp>
      <p:sp>
        <p:nvSpPr>
          <p:cNvPr id="19" name="等腰三角形 18"/>
          <p:cNvSpPr/>
          <p:nvPr>
            <p:custDataLst>
              <p:tags r:id="rId4"/>
            </p:custDataLst>
          </p:nvPr>
        </p:nvSpPr>
        <p:spPr>
          <a:xfrm rot="9233090">
            <a:off x="7207250" y="1840708"/>
            <a:ext cx="266700" cy="172641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0" name="等腰三角形 19"/>
          <p:cNvSpPr/>
          <p:nvPr>
            <p:custDataLst>
              <p:tags r:id="rId5"/>
            </p:custDataLst>
          </p:nvPr>
        </p:nvSpPr>
        <p:spPr>
          <a:xfrm rot="15569576">
            <a:off x="6904437" y="2303860"/>
            <a:ext cx="297656" cy="34290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1" name="等腰三角形 20"/>
          <p:cNvSpPr/>
          <p:nvPr>
            <p:custDataLst>
              <p:tags r:id="rId6"/>
            </p:custDataLst>
          </p:nvPr>
        </p:nvSpPr>
        <p:spPr>
          <a:xfrm rot="21371394">
            <a:off x="6723063" y="1353744"/>
            <a:ext cx="266700" cy="17264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2" name="等腰三角形 21"/>
          <p:cNvSpPr/>
          <p:nvPr>
            <p:custDataLst>
              <p:tags r:id="rId7"/>
            </p:custDataLst>
          </p:nvPr>
        </p:nvSpPr>
        <p:spPr>
          <a:xfrm rot="12912161">
            <a:off x="7764463" y="2615807"/>
            <a:ext cx="944562" cy="611981"/>
          </a:xfrm>
          <a:prstGeom prst="triangl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3" name="等腰三角形 22"/>
          <p:cNvSpPr/>
          <p:nvPr>
            <p:custDataLst>
              <p:tags r:id="rId8"/>
            </p:custDataLst>
          </p:nvPr>
        </p:nvSpPr>
        <p:spPr>
          <a:xfrm rot="12912161">
            <a:off x="7632700" y="2570561"/>
            <a:ext cx="1176338" cy="760809"/>
          </a:xfrm>
          <a:prstGeom prst="triangle">
            <a:avLst/>
          </a:prstGeom>
          <a:noFill/>
          <a:ln w="12700" cap="flat" cmpd="sng" algn="ctr">
            <a:solidFill>
              <a:srgbClr val="3B8DE9"/>
            </a:solidFill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4" name="椭圆 23"/>
          <p:cNvSpPr/>
          <p:nvPr>
            <p:custDataLst>
              <p:tags r:id="rId9"/>
            </p:custDataLst>
          </p:nvPr>
        </p:nvSpPr>
        <p:spPr>
          <a:xfrm rot="9110320">
            <a:off x="8953500" y="2844407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5" name="椭圆 24"/>
          <p:cNvSpPr/>
          <p:nvPr>
            <p:custDataLst>
              <p:tags r:id="rId10"/>
            </p:custDataLst>
          </p:nvPr>
        </p:nvSpPr>
        <p:spPr>
          <a:xfrm rot="9110320">
            <a:off x="7864476" y="3221832"/>
            <a:ext cx="115888" cy="86916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6" name="椭圆 25"/>
          <p:cNvSpPr/>
          <p:nvPr>
            <p:custDataLst>
              <p:tags r:id="rId11"/>
            </p:custDataLst>
          </p:nvPr>
        </p:nvSpPr>
        <p:spPr>
          <a:xfrm rot="9110320">
            <a:off x="7981950" y="2349106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7" name="等腰三角形 26"/>
          <p:cNvSpPr/>
          <p:nvPr>
            <p:custDataLst>
              <p:tags r:id="rId12"/>
            </p:custDataLst>
          </p:nvPr>
        </p:nvSpPr>
        <p:spPr>
          <a:xfrm rot="18210217">
            <a:off x="6330157" y="1608538"/>
            <a:ext cx="95250" cy="109537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8" name="等腰三角形 27"/>
          <p:cNvSpPr/>
          <p:nvPr>
            <p:custDataLst>
              <p:tags r:id="rId13"/>
            </p:custDataLst>
          </p:nvPr>
        </p:nvSpPr>
        <p:spPr>
          <a:xfrm rot="8748521">
            <a:off x="6672266" y="1735932"/>
            <a:ext cx="128587" cy="82154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3087" name="Straight Connector 13"/>
          <p:cNvCxnSpPr>
            <a:cxnSpLocks noChangeShapeType="1"/>
          </p:cNvCxnSpPr>
          <p:nvPr>
            <p:custDataLst>
              <p:tags r:id="rId14"/>
            </p:custDataLst>
          </p:nvPr>
        </p:nvCxnSpPr>
        <p:spPr bwMode="auto">
          <a:xfrm flipH="1">
            <a:off x="0" y="3082529"/>
            <a:ext cx="6732588" cy="0"/>
          </a:xfrm>
          <a:prstGeom prst="line">
            <a:avLst/>
          </a:prstGeom>
          <a:noFill/>
          <a:ln w="19050" cap="sq" algn="ctr">
            <a:solidFill>
              <a:srgbClr val="084CA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290554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8948824">
            <a:off x="1876435" y="69803"/>
            <a:ext cx="4268390" cy="3862089"/>
          </a:xfrm>
          <a:prstGeom prst="triangle">
            <a:avLst/>
          </a:prstGeom>
          <a:solidFill>
            <a:srgbClr val="084CA1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srgbClr val="0070C0"/>
                </a:solidFill>
              </a:rPr>
              <a:t> 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 rot="17636959">
            <a:off x="1973331" y="276494"/>
            <a:ext cx="3647489" cy="3660041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8" name="等腰三角形 7"/>
          <p:cNvSpPr/>
          <p:nvPr/>
        </p:nvSpPr>
        <p:spPr>
          <a:xfrm rot="20206928">
            <a:off x="2113796" y="332144"/>
            <a:ext cx="4042807" cy="3658787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408763" y="1898038"/>
            <a:ext cx="2306000" cy="700184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zh-CN" altLang="en-US" sz="40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谢谢观看</a:t>
            </a:r>
          </a:p>
        </p:txBody>
      </p:sp>
      <p:sp>
        <p:nvSpPr>
          <p:cNvPr id="10" name="矩形 9"/>
          <p:cNvSpPr/>
          <p:nvPr/>
        </p:nvSpPr>
        <p:spPr>
          <a:xfrm>
            <a:off x="3119715" y="2546135"/>
            <a:ext cx="2975542" cy="346241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en-US" altLang="zh-CN" sz="18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THANKS FOR WATCHING</a:t>
            </a:r>
            <a:endParaRPr lang="zh-CN" altLang="en-US" sz="1800" b="1" spc="113" dirty="0">
              <a:ln w="11430"/>
              <a:solidFill>
                <a:srgbClr val="F8F8F8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03216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 smtClean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营业外收入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21258" y="649144"/>
            <a:ext cx="2690191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（一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）营业外收入的内容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35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863715" y="3472098"/>
            <a:ext cx="5840412" cy="12976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3705740" y="3485074"/>
            <a:ext cx="0" cy="1531937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33" name="TextBox 32"/>
          <p:cNvSpPr txBox="1"/>
          <p:nvPr/>
        </p:nvSpPr>
        <p:spPr>
          <a:xfrm>
            <a:off x="787339" y="307657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借方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68276" y="307657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贷方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806814" y="2861129"/>
            <a:ext cx="17716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营业外收入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87339" y="3526210"/>
            <a:ext cx="2908876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期末转入“本年利润”账户的数额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719829" y="3526210"/>
            <a:ext cx="2994778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150000"/>
              </a:lnSpc>
              <a:spcBef>
                <a:spcPct val="0"/>
              </a:spcBef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取得的各项营业外收入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0" name="直接连接符 49"/>
          <p:cNvCxnSpPr/>
          <p:nvPr/>
        </p:nvCxnSpPr>
        <p:spPr>
          <a:xfrm flipV="1">
            <a:off x="849625" y="4513306"/>
            <a:ext cx="5840412" cy="11758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</p:cxnSp>
      <p:sp>
        <p:nvSpPr>
          <p:cNvPr id="51" name="TextBox 50"/>
          <p:cNvSpPr txBox="1"/>
          <p:nvPr/>
        </p:nvSpPr>
        <p:spPr>
          <a:xfrm>
            <a:off x="53059" y="1102355"/>
            <a:ext cx="6861955" cy="1431161"/>
          </a:xfrm>
          <a:prstGeom prst="rect">
            <a:avLst/>
          </a:prstGeom>
          <a:solidFill>
            <a:srgbClr val="084CA1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营业外收入：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企业发生的与其日常活动无直接关系的各项利得。包括</a:t>
            </a:r>
            <a:r>
              <a:rPr kumimoji="0" lang="zh-CN" altLang="en-US" sz="1800" b="0" i="0" u="heavy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>
                  <a:solidFill>
                    <a:srgbClr val="FFC000"/>
                  </a:solidFill>
                </a:uFill>
                <a:latin typeface="微软雅黑" pitchFamily="34" charset="-122"/>
                <a:ea typeface="微软雅黑" pitchFamily="34" charset="-122"/>
                <a:sym typeface="+mn-ea"/>
              </a:rPr>
              <a:t>非流动资产处置利得、盘盈利得、罚款利得、捐赠利得、确实无法支付而按规定程序经批准后转作营业外收入的应付款项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+mn-ea"/>
              </a:rPr>
              <a:t>等。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069217" y="2618044"/>
            <a:ext cx="18598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可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按照收入项目设置明细账户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弧形 52"/>
          <p:cNvSpPr/>
          <p:nvPr/>
        </p:nvSpPr>
        <p:spPr>
          <a:xfrm rot="10800000">
            <a:off x="6881141" y="1616749"/>
            <a:ext cx="2870358" cy="2876550"/>
          </a:xfrm>
          <a:prstGeom prst="arc">
            <a:avLst>
              <a:gd name="adj1" fmla="val 16200000"/>
              <a:gd name="adj2" fmla="val 5361357"/>
            </a:avLst>
          </a:prstGeom>
          <a:noFill/>
          <a:ln w="19050" cap="flat" cmpd="sng" algn="ctr">
            <a:solidFill>
              <a:srgbClr val="C00000"/>
            </a:solidFill>
            <a:prstDash val="dash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4" name="直接箭头连接符 53"/>
          <p:cNvCxnSpPr>
            <a:stCxn id="52" idx="1"/>
          </p:cNvCxnSpPr>
          <p:nvPr/>
        </p:nvCxnSpPr>
        <p:spPr>
          <a:xfrm flipH="1">
            <a:off x="5463943" y="3079709"/>
            <a:ext cx="1605274" cy="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dash"/>
            <a:tailEnd type="arrow"/>
          </a:ln>
          <a:effectLst/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315421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 smtClean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营业外收入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21258" y="649144"/>
            <a:ext cx="3151856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（二）营业外收入的账务处理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35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07700" y="1333470"/>
            <a:ext cx="1760598" cy="1690207"/>
            <a:chOff x="1715" y="4363"/>
            <a:chExt cx="3628" cy="3490"/>
          </a:xfrm>
        </p:grpSpPr>
        <p:sp>
          <p:nvSpPr>
            <p:cNvPr id="21" name="椭圆 20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3" name="椭圆 22"/>
          <p:cNvSpPr/>
          <p:nvPr/>
        </p:nvSpPr>
        <p:spPr>
          <a:xfrm>
            <a:off x="1997946" y="1131769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框 18"/>
          <p:cNvSpPr txBox="1"/>
          <p:nvPr/>
        </p:nvSpPr>
        <p:spPr>
          <a:xfrm>
            <a:off x="2540463" y="1701704"/>
            <a:ext cx="6129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借：固定资产清理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  <a:sym typeface="+mn-ea"/>
              </a:rPr>
              <a:t>/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银行存款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  <a:sym typeface="+mn-ea"/>
              </a:rPr>
              <a:t>/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库存现金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  <a:sym typeface="+mn-ea"/>
              </a:rPr>
              <a:t>/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应付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账款等</a:t>
            </a:r>
            <a:endParaRPr lang="zh-CN" altLang="en-US" sz="1800" dirty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贷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：营业外收入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文本框 19"/>
          <p:cNvSpPr txBox="1"/>
          <p:nvPr/>
        </p:nvSpPr>
        <p:spPr>
          <a:xfrm>
            <a:off x="2573946" y="1131769"/>
            <a:ext cx="6570054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企业</a:t>
            </a:r>
            <a:r>
              <a:rPr lang="zh-CN" altLang="en-US" sz="2000" b="1" kern="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发生</a:t>
            </a: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各项营业外收入时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074937" y="3040532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noProof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文本框 19"/>
          <p:cNvSpPr txBox="1"/>
          <p:nvPr/>
        </p:nvSpPr>
        <p:spPr>
          <a:xfrm>
            <a:off x="2650937" y="3040532"/>
            <a:ext cx="657005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期末结转本年利润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文本框 18"/>
          <p:cNvSpPr txBox="1"/>
          <p:nvPr/>
        </p:nvSpPr>
        <p:spPr>
          <a:xfrm>
            <a:off x="2540463" y="3598253"/>
            <a:ext cx="6129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借：营业外收入</a:t>
            </a:r>
            <a:endParaRPr lang="en-US" altLang="zh-CN" sz="1800" dirty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 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贷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：本年利润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6002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 smtClean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营业外收入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35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48981" y="1188988"/>
            <a:ext cx="75304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甲公司应付乙公司的货款及增值税款共计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3 480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元，因该公司变更登记而无法偿还。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19" name="矩形 18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>
            <p:custDataLst>
              <p:tags r:id="rId8"/>
            </p:custDataLst>
          </p:nvPr>
        </p:nvSpPr>
        <p:spPr>
          <a:xfrm>
            <a:off x="672541" y="2146638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49888" y="2229753"/>
            <a:ext cx="77670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借：应付账款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乙公司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3 480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贷：营业外收入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无法偿还账款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3 480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22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 smtClean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营业外收入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35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48981" y="1188988"/>
            <a:ext cx="753049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某企业在现金清查中盘盈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元，按管理权限报经批准后转入营业外收入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19" name="矩形 18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>
            <p:custDataLst>
              <p:tags r:id="rId8"/>
            </p:custDataLst>
          </p:nvPr>
        </p:nvSpPr>
        <p:spPr>
          <a:xfrm>
            <a:off x="672541" y="1785390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49888" y="1868505"/>
            <a:ext cx="77670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）盘盈时：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借：库存现金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   200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：待处理财产损溢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   200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）批准转入营业外收入：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借：待处理财产损溢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200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：营业外收入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            200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246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 smtClean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营业外收入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35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48981" y="1188988"/>
            <a:ext cx="753049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某企业本期‌“营业外收入‌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总额为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180000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元，期末结转本年利润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19" name="矩形 18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>
            <p:custDataLst>
              <p:tags r:id="rId8"/>
            </p:custDataLst>
          </p:nvPr>
        </p:nvSpPr>
        <p:spPr>
          <a:xfrm>
            <a:off x="672541" y="1785390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49888" y="1868505"/>
            <a:ext cx="77670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借：营业外收入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180 000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：本年利润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           180 000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3648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营业外</a:t>
            </a: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支出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21258" y="649144"/>
            <a:ext cx="2690191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（一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）营业外支出的内容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35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977235" y="3625772"/>
            <a:ext cx="5840412" cy="1297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3819260" y="3638748"/>
            <a:ext cx="0" cy="1531937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00859" y="32302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借方</a:t>
            </a:r>
            <a:endParaRPr lang="zh-CN" altLang="en-US" sz="1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81796" y="32302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贷方</a:t>
            </a:r>
            <a:endParaRPr lang="zh-CN" altLang="en-US" sz="1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920334" y="3014803"/>
            <a:ext cx="1771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营业外支出</a:t>
            </a:r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19251" y="3679885"/>
            <a:ext cx="29088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期末转入“本年利润”账户的数额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0859" y="3887634"/>
            <a:ext cx="299477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发生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的各项营业外支出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963145" y="4628880"/>
            <a:ext cx="5840412" cy="11758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06389" y="1201517"/>
            <a:ext cx="5836801" cy="1338828"/>
          </a:xfrm>
          <a:prstGeom prst="rect">
            <a:avLst/>
          </a:prstGeom>
          <a:solidFill>
            <a:srgbClr val="084CA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营业外支出</a:t>
            </a:r>
            <a:r>
              <a:rPr lang="zh-CN" altLang="en-US" sz="1800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企业发生的与其日常活动无直接关系的各项损失，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包括</a:t>
            </a:r>
            <a:r>
              <a:rPr lang="zh-CN" altLang="zh-CN" sz="1800" u="heavy" dirty="0">
                <a:solidFill>
                  <a:schemeClr val="bg1"/>
                </a:solidFill>
                <a:uFill>
                  <a:solidFill>
                    <a:srgbClr val="FFC000"/>
                  </a:solidFill>
                </a:uFill>
                <a:latin typeface="微软雅黑" pitchFamily="34" charset="-122"/>
                <a:ea typeface="微软雅黑" pitchFamily="34" charset="-122"/>
              </a:rPr>
              <a:t>债务重组损失、公益性捐赠支出、非常损失、非流动资产损毁报废损失、盘亏损失、罚款支出</a:t>
            </a:r>
            <a:r>
              <a:rPr lang="zh-CN" altLang="zh-CN" sz="1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等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02113" y="2726562"/>
            <a:ext cx="18183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可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按照支出项目设置明细账户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弧形 29"/>
          <p:cNvSpPr/>
          <p:nvPr/>
        </p:nvSpPr>
        <p:spPr>
          <a:xfrm rot="10800000">
            <a:off x="6814037" y="1725267"/>
            <a:ext cx="2870358" cy="2876550"/>
          </a:xfrm>
          <a:prstGeom prst="arc">
            <a:avLst>
              <a:gd name="adj1" fmla="val 16200000"/>
              <a:gd name="adj2" fmla="val 5361357"/>
            </a:avLst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6" name="直接箭头连接符 35"/>
          <p:cNvCxnSpPr>
            <a:stCxn id="29" idx="1"/>
          </p:cNvCxnSpPr>
          <p:nvPr/>
        </p:nvCxnSpPr>
        <p:spPr>
          <a:xfrm flipH="1">
            <a:off x="5396839" y="3188227"/>
            <a:ext cx="1605274" cy="0"/>
          </a:xfrm>
          <a:prstGeom prst="straightConnector1">
            <a:avLst/>
          </a:prstGeom>
          <a:ln w="19050">
            <a:solidFill>
              <a:srgbClr val="C0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20990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营业外</a:t>
            </a: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支出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21258" y="649144"/>
            <a:ext cx="3151856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（二）营业外支出的账务处理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35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07700" y="1333470"/>
            <a:ext cx="1760598" cy="1690207"/>
            <a:chOff x="1715" y="4363"/>
            <a:chExt cx="3628" cy="3490"/>
          </a:xfrm>
        </p:grpSpPr>
        <p:sp>
          <p:nvSpPr>
            <p:cNvPr id="32" name="椭圆 31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7" name="椭圆 36"/>
          <p:cNvSpPr/>
          <p:nvPr/>
        </p:nvSpPr>
        <p:spPr>
          <a:xfrm>
            <a:off x="1997946" y="1131769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文本框 18"/>
          <p:cNvSpPr txBox="1"/>
          <p:nvPr/>
        </p:nvSpPr>
        <p:spPr>
          <a:xfrm>
            <a:off x="2540463" y="1701704"/>
            <a:ext cx="6129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借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：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营业外支出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  <a:sym typeface="+mn-ea"/>
              </a:rPr>
              <a:t>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 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贷：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待处理财产损溢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‌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库存现金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银行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存款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‌等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文本框 19"/>
          <p:cNvSpPr txBox="1"/>
          <p:nvPr/>
        </p:nvSpPr>
        <p:spPr>
          <a:xfrm>
            <a:off x="2573946" y="1131769"/>
            <a:ext cx="6570054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企业发生营业外支出</a:t>
            </a:r>
            <a:r>
              <a:rPr lang="zh-CN" altLang="zh-CN" sz="2000" b="1" kern="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时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2074937" y="3040532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noProof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文本框 19"/>
          <p:cNvSpPr txBox="1"/>
          <p:nvPr/>
        </p:nvSpPr>
        <p:spPr>
          <a:xfrm>
            <a:off x="2650937" y="3040532"/>
            <a:ext cx="657005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期末结转本年利润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文本框 18"/>
          <p:cNvSpPr txBox="1"/>
          <p:nvPr/>
        </p:nvSpPr>
        <p:spPr>
          <a:xfrm>
            <a:off x="2540463" y="3598253"/>
            <a:ext cx="6129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借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：本年利润</a:t>
            </a:r>
            <a:endParaRPr lang="en-US" altLang="zh-CN" sz="1800" dirty="0">
              <a:latin typeface="微软雅黑" pitchFamily="34" charset="-122"/>
              <a:ea typeface="微软雅黑" pitchFamily="34" charset="-122"/>
              <a:sym typeface="+mn-ea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None/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+mn-ea"/>
              </a:rPr>
              <a:t>  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+mn-ea"/>
              </a:rPr>
              <a:t>   贷：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营业外支出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3789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营业外</a:t>
            </a: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支出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35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48981" y="1188988"/>
            <a:ext cx="753049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某企业将已经发生的原材料意外灾害损失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270 000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元转作营业外支出。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19" name="矩形 18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19"/>
          <p:cNvSpPr/>
          <p:nvPr>
            <p:custDataLst>
              <p:tags r:id="rId8"/>
            </p:custDataLst>
          </p:nvPr>
        </p:nvSpPr>
        <p:spPr>
          <a:xfrm>
            <a:off x="672541" y="1728945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49888" y="1812060"/>
            <a:ext cx="77670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借：营业外支出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270 000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：待处理财产损溢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270 000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576526" y="2856478"/>
            <a:ext cx="7875403" cy="0"/>
          </a:xfrm>
          <a:prstGeom prst="line">
            <a:avLst/>
          </a:prstGeom>
          <a:ln w="19050">
            <a:solidFill>
              <a:srgbClr val="EF704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692786" y="3081731"/>
            <a:ext cx="753049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某企业本期营业外支出总额为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840 000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元，期末结转本年利润。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9"/>
            </p:custDataLst>
          </p:nvPr>
        </p:nvSpPr>
        <p:spPr>
          <a:xfrm>
            <a:off x="692788" y="3020539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>
            <p:custDataLst>
              <p:tags r:id="rId10"/>
            </p:custDataLst>
          </p:nvPr>
        </p:nvSpPr>
        <p:spPr>
          <a:xfrm>
            <a:off x="616346" y="3621688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93693" y="3704803"/>
            <a:ext cx="77670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借：本年利润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840 000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：营业外支出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      840 000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359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1129"/>
  <p:tag name="MH_SECTIONID" val="1130,1131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Straight Connector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Text Placeholder 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文本框 1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9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2639"/>
  <p:tag name="MH_LIBRARY" val="GRAPHIC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穿越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6849</TotalTime>
  <Words>514</Words>
  <Application>Microsoft Office PowerPoint</Application>
  <PresentationFormat>全屏显示(16:9)</PresentationFormat>
  <Paragraphs>82</Paragraphs>
  <Slides>10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lujinxia</cp:lastModifiedBy>
  <cp:revision>499</cp:revision>
  <dcterms:created xsi:type="dcterms:W3CDTF">2018-01-31T05:19:00Z</dcterms:created>
  <dcterms:modified xsi:type="dcterms:W3CDTF">2018-08-23T06:01:56Z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