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第十三章　总需求</a:t>
            </a:r>
            <a:r>
              <a:rPr lang="en-US" altLang="zh-CN" sz="4000" b="1" dirty="0">
                <a:latin typeface="微软雅黑" panose="020B0503020204020204" pitchFamily="34" charset="-122"/>
                <a:ea typeface="微软雅黑" panose="020B0503020204020204" pitchFamily="34" charset="-122"/>
              </a:rPr>
              <a:t>-</a:t>
            </a:r>
            <a:r>
              <a:rPr lang="zh-CN" altLang="en-US" sz="4000" b="1" dirty="0">
                <a:latin typeface="微软雅黑" panose="020B0503020204020204" pitchFamily="34" charset="-122"/>
                <a:ea typeface="微软雅黑" panose="020B0503020204020204" pitchFamily="34" charset="-122"/>
              </a:rPr>
              <a:t>总供给模型</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390109" cy="2279494"/>
            <a:chOff x="2488640" y="2139114"/>
            <a:chExt cx="6390109" cy="2279494"/>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总需求曲线</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总供给曲线</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总需求</a:t>
                </a:r>
                <a:r>
                  <a:rPr lang="en-US" altLang="zh-CN"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a:t>
                </a:r>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总供给模型</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总需求曲线</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一、总需求曲线及其推导</a:t>
            </a:r>
            <a:endParaRPr lang="zh-CN" altLang="zh-CN" sz="2600" b="1" dirty="0">
              <a:latin typeface="黑体" panose="02010609060101010101" pitchFamily="49" charset="-122"/>
              <a:ea typeface="黑体" panose="02010609060101010101" pitchFamily="49" charset="-122"/>
            </a:endParaRPr>
          </a:p>
          <a:p>
            <a:r>
              <a:rPr lang="zh-CN" altLang="en-US"/>
              <a:t>总需求(Aggregate Demand,AD)是指一定时期内在某一价格水平上,全社会对其产品和劳务的需求总量。通常,总需求由消费需求、投资需求、政府需求和国外需求构成。在不考虑国外需求的情况下,总需求表示在其他条件不变的情况下,一个经济社会的居民户、厂商以及政府部门对最终产品和劳务的需求量与价格水平之间的关系。在坐标中,它表现为总需求曲线。</a:t>
            </a:r>
            <a:endParaRPr lang="zh-CN" altLang="en-US"/>
          </a:p>
        </p:txBody>
      </p:sp>
      <p:pic>
        <p:nvPicPr>
          <p:cNvPr id="172" name="1301.jpg" descr="id:2147493105;FounderCES"/>
          <p:cNvPicPr>
            <a:picLocks noChangeAspect="1"/>
          </p:cNvPicPr>
          <p:nvPr/>
        </p:nvPicPr>
        <p:blipFill>
          <a:blip r:embed="rId1"/>
          <a:stretch>
            <a:fillRect/>
          </a:stretch>
        </p:blipFill>
        <p:spPr>
          <a:xfrm>
            <a:off x="2832100" y="3515995"/>
            <a:ext cx="6815455" cy="2446655"/>
          </a:xfrm>
          <a:prstGeom prst="rect">
            <a:avLst/>
          </a:prstGeom>
        </p:spPr>
      </p:pic>
      <p:sp>
        <p:nvSpPr>
          <p:cNvPr id="100" name="文本框 99"/>
          <p:cNvSpPr txBox="1"/>
          <p:nvPr/>
        </p:nvSpPr>
        <p:spPr>
          <a:xfrm>
            <a:off x="4610100" y="6071235"/>
            <a:ext cx="325882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13-1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总需求曲线的推导</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总需求曲线</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二、总需求曲线的移动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(一)预期因素</a:t>
            </a:r>
            <a:endParaRPr lang="en-US" altLang="zh-CN" sz="2200" b="1" dirty="0">
              <a:latin typeface="楷体" panose="02010609060101010101" pitchFamily="49" charset="-122"/>
              <a:ea typeface="楷体" panose="02010609060101010101" pitchFamily="49" charset="-122"/>
            </a:endParaRPr>
          </a:p>
          <a:p>
            <a:r>
              <a:rPr lang="zh-CN" altLang="en-US"/>
              <a:t>预期因素包括预期收入、预期通货膨胀率、预期资本边际产品、预期利润率等。预期因素通过对IS曲线和LM曲线的影响使AD曲线发生相应的移动。</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(二)政策因素</a:t>
            </a:r>
            <a:endParaRPr lang="en-US" altLang="zh-CN" sz="2200" b="1" dirty="0">
              <a:latin typeface="楷体" panose="02010609060101010101" pitchFamily="49" charset="-122"/>
              <a:ea typeface="楷体" panose="02010609060101010101" pitchFamily="49" charset="-122"/>
            </a:endParaRPr>
          </a:p>
          <a:p>
            <a:r>
              <a:rPr lang="zh-CN" altLang="en-US"/>
              <a:t>1.财政政策对总需求曲线的影响</a:t>
            </a:r>
            <a:endParaRPr lang="zh-CN" altLang="en-US"/>
          </a:p>
          <a:p>
            <a:r>
              <a:rPr lang="zh-CN" altLang="en-US"/>
              <a:t>2.货币政策对总需求曲线的影响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总供给曲线</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一、总供给的含义</a:t>
            </a:r>
            <a:endParaRPr lang="zh-CN" altLang="zh-CN" sz="2600" b="1" dirty="0">
              <a:latin typeface="黑体" panose="02010609060101010101" pitchFamily="49" charset="-122"/>
              <a:ea typeface="黑体" panose="02010609060101010101" pitchFamily="49" charset="-122"/>
            </a:endParaRPr>
          </a:p>
          <a:p>
            <a:r>
              <a:rPr lang="zh-CN" altLang="en-US"/>
              <a:t>总供给(Aggregate Supply,AS)是指在其他条件不变的情况下,整个社会在不同的一般价格水平下生产的产品和劳务的总量。一般而言,总供给描述了一个经济社会利用其所拥有的经济资源来生产时能够达到的总产量。它是由生产性投入(如劳动和资本)的数量和这些投入组合的效率(即社会的技术水平)来决定的。在正常情况下,总供给同价格水平呈同方向变化,用几何图形来表示即为总供给曲线。</a:t>
            </a:r>
            <a:endParaRPr lang="zh-CN" altLang="en-US"/>
          </a:p>
        </p:txBody>
      </p:sp>
      <p:pic>
        <p:nvPicPr>
          <p:cNvPr id="4" name="图片 3"/>
          <p:cNvPicPr>
            <a:picLocks noChangeAspect="1"/>
          </p:cNvPicPr>
          <p:nvPr/>
        </p:nvPicPr>
        <p:blipFill>
          <a:blip r:embed="rId1"/>
          <a:stretch>
            <a:fillRect/>
          </a:stretch>
        </p:blipFill>
        <p:spPr>
          <a:xfrm>
            <a:off x="3329940" y="3696335"/>
            <a:ext cx="4062095" cy="2302510"/>
          </a:xfrm>
          <a:prstGeom prst="rect">
            <a:avLst/>
          </a:prstGeom>
        </p:spPr>
      </p:pic>
      <p:sp>
        <p:nvSpPr>
          <p:cNvPr id="100" name="文本框 99"/>
          <p:cNvSpPr txBox="1"/>
          <p:nvPr/>
        </p:nvSpPr>
        <p:spPr>
          <a:xfrm>
            <a:off x="3891915" y="6150610"/>
            <a:ext cx="312928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13-4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总供给曲线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总供给曲线</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二、总供给曲线的不同状态</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(一)凯恩斯主义总供给曲线——水平线区域</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(二)短期总供给曲线——中间区域</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(三)长期总供给曲线——垂直段</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总需求</a:t>
            </a:r>
            <a:r>
              <a:rPr lang="en-US" altLang="zh-CN" dirty="0">
                <a:effectLst/>
              </a:rPr>
              <a:t>-</a:t>
            </a:r>
            <a:r>
              <a:rPr lang="zh-CN" altLang="zh-CN" dirty="0">
                <a:effectLst/>
              </a:rPr>
              <a:t>总供给模型</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一、总需求-总供给模型的含义</a:t>
            </a:r>
            <a:endParaRPr lang="zh-CN" altLang="zh-CN" sz="2600" b="1" dirty="0">
              <a:latin typeface="黑体" panose="02010609060101010101" pitchFamily="49" charset="-122"/>
              <a:ea typeface="黑体" panose="02010609060101010101" pitchFamily="49" charset="-122"/>
            </a:endParaRPr>
          </a:p>
          <a:p>
            <a:r>
              <a:rPr lang="zh-CN" altLang="en-US"/>
              <a:t>将总需求曲线和总供给曲线画在一个坐标图中,可以得到总需求—总供给模型。利用它可以研究产出和价格水平的决定,分析不同的宏观经济政策对产出和价格水平的影响。</a:t>
            </a:r>
            <a:endParaRPr lang="zh-CN" altLang="en-US"/>
          </a:p>
        </p:txBody>
      </p:sp>
      <p:pic>
        <p:nvPicPr>
          <p:cNvPr id="4" name="图片 3"/>
          <p:cNvPicPr>
            <a:picLocks noChangeAspect="1"/>
          </p:cNvPicPr>
          <p:nvPr/>
        </p:nvPicPr>
        <p:blipFill>
          <a:blip r:embed="rId1"/>
          <a:stretch>
            <a:fillRect/>
          </a:stretch>
        </p:blipFill>
        <p:spPr>
          <a:xfrm>
            <a:off x="3905885" y="3174365"/>
            <a:ext cx="4091940" cy="2698115"/>
          </a:xfrm>
          <a:prstGeom prst="rect">
            <a:avLst/>
          </a:prstGeom>
        </p:spPr>
      </p:pic>
      <p:sp>
        <p:nvSpPr>
          <p:cNvPr id="100" name="文本框 99"/>
          <p:cNvSpPr txBox="1"/>
          <p:nvPr/>
        </p:nvSpPr>
        <p:spPr>
          <a:xfrm>
            <a:off x="4184015" y="6007100"/>
            <a:ext cx="339852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13-5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总需求</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总供给模型</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总需求</a:t>
            </a:r>
            <a:r>
              <a:rPr lang="en-US" altLang="zh-CN" dirty="0">
                <a:effectLst/>
              </a:rPr>
              <a:t>-</a:t>
            </a:r>
            <a:r>
              <a:rPr lang="zh-CN" altLang="zh-CN" dirty="0">
                <a:effectLst/>
              </a:rPr>
              <a:t>总供给模型</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二、总需求的变动对总产量和价格水平的影响</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(一)凯恩斯主义总供给曲线内的总需求变动对产出和价格水平的影响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(二)中间区域内总需求的变动对产出和价格水平的影响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(三)长期总供给曲线内总需求的变动对产出和价格水平的影响</a:t>
            </a:r>
            <a:endParaRPr lang="en-US" altLang="zh-CN" sz="2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3368675" y="3664585"/>
            <a:ext cx="4049395" cy="2376170"/>
          </a:xfrm>
          <a:prstGeom prst="rect">
            <a:avLst/>
          </a:prstGeom>
        </p:spPr>
      </p:pic>
      <p:sp>
        <p:nvSpPr>
          <p:cNvPr id="100" name="文本框 99"/>
          <p:cNvSpPr txBox="1"/>
          <p:nvPr/>
        </p:nvSpPr>
        <p:spPr>
          <a:xfrm>
            <a:off x="3048000" y="6240780"/>
            <a:ext cx="538861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13-6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总需求的变动对总产量和价格水平的影响</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总需求</a:t>
            </a:r>
            <a:r>
              <a:rPr lang="en-US" altLang="zh-CN" dirty="0">
                <a:effectLst/>
              </a:rPr>
              <a:t>-</a:t>
            </a:r>
            <a:r>
              <a:rPr lang="zh-CN" altLang="zh-CN" dirty="0">
                <a:effectLst/>
              </a:rPr>
              <a:t>总供给模型</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三、总供给变动对产量和价格水平的影响</a:t>
            </a:r>
            <a:endParaRPr lang="zh-CN" altLang="zh-CN" sz="2600" b="1" dirty="0">
              <a:latin typeface="黑体" panose="02010609060101010101" pitchFamily="49" charset="-122"/>
              <a:ea typeface="黑体" panose="02010609060101010101" pitchFamily="49" charset="-122"/>
            </a:endParaRPr>
          </a:p>
          <a:p>
            <a:r>
              <a:rPr lang="zh-CN" altLang="en-US"/>
              <a:t>总供给的变动是指总供给曲线AS的移动。例如,当劳动生产率提高时,每一价格水平下的总供给量增加,总供给曲线AS向右移动。如图13-7所示,当AS2移动到AS3时,均衡的价格水平会从P2下降到P3,均衡产量由Y2增加到Y3。</a:t>
            </a:r>
            <a:endParaRPr lang="zh-CN" altLang="en-US"/>
          </a:p>
        </p:txBody>
      </p:sp>
      <p:pic>
        <p:nvPicPr>
          <p:cNvPr id="4" name="图片 3"/>
          <p:cNvPicPr>
            <a:picLocks noChangeAspect="1"/>
          </p:cNvPicPr>
          <p:nvPr/>
        </p:nvPicPr>
        <p:blipFill>
          <a:blip r:embed="rId1"/>
          <a:stretch>
            <a:fillRect/>
          </a:stretch>
        </p:blipFill>
        <p:spPr>
          <a:xfrm>
            <a:off x="3236595" y="2810510"/>
            <a:ext cx="3947795" cy="2955925"/>
          </a:xfrm>
          <a:prstGeom prst="rect">
            <a:avLst/>
          </a:prstGeom>
        </p:spPr>
      </p:pic>
      <p:sp>
        <p:nvSpPr>
          <p:cNvPr id="100" name="文本框 99"/>
          <p:cNvSpPr txBox="1"/>
          <p:nvPr/>
        </p:nvSpPr>
        <p:spPr>
          <a:xfrm>
            <a:off x="2829560" y="6007100"/>
            <a:ext cx="555688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13-7</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总供给的变动对总产量和价格水平的影响</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1098</Words>
  <Application>WPS 演示</Application>
  <PresentationFormat>宽屏</PresentationFormat>
  <Paragraphs>63</Paragraphs>
  <Slides>9</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9</vt:i4>
      </vt:variant>
    </vt:vector>
  </HeadingPairs>
  <TitlesOfParts>
    <vt:vector size="25"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总需求曲线</vt:lpstr>
      <vt:lpstr>第一节　总需求曲线</vt:lpstr>
      <vt:lpstr>第二节　总供给曲线</vt:lpstr>
      <vt:lpstr>第二节　总供给曲线</vt:lpstr>
      <vt:lpstr>第三节　总需求-总供给模型</vt:lpstr>
      <vt:lpstr>第三节　总需求-总供给模型</vt:lpstr>
      <vt:lpstr>第三节　总需求-总供给模型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8833CFFD244A4D5D810CA083D35BC554</vt:lpwstr>
  </property>
</Properties>
</file>