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8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9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0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1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ags/tag2.xml" ContentType="application/vnd.openxmlformats-officedocument.presentationml.tags+xml"/>
  <Override PartName="/ppt/theme/themeOverride6.xml" ContentType="application/vnd.openxmlformats-officedocument.themeOverride+xml"/>
  <Override PartName="/ppt/tags/tag3.xml" ContentType="application/vnd.openxmlformats-officedocument.presentationml.tags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9.xml" ContentType="application/vnd.openxmlformats-officedocument.themeOverride+xml"/>
  <Override PartName="/ppt/tags/tag5.xml" ContentType="application/vnd.openxmlformats-officedocument.presentationml.tags+xml"/>
  <Override PartName="/ppt/theme/themeOverride10.xml" ContentType="application/vnd.openxmlformats-officedocument.themeOverride+xml"/>
  <Override PartName="/ppt/tags/tag6.xml" ContentType="application/vnd.openxmlformats-officedocument.presentationml.tags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ags/tag7.xml" ContentType="application/vnd.openxmlformats-officedocument.presentationml.tags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5" r:id="rId2"/>
    <p:sldMasterId id="2147483852" r:id="rId3"/>
    <p:sldMasterId id="2147483864" r:id="rId4"/>
    <p:sldMasterId id="2147483904" r:id="rId5"/>
    <p:sldMasterId id="2147483917" r:id="rId6"/>
    <p:sldMasterId id="2147483932" r:id="rId7"/>
    <p:sldMasterId id="2147483947" r:id="rId8"/>
    <p:sldMasterId id="2147483962" r:id="rId9"/>
    <p:sldMasterId id="2147483978" r:id="rId10"/>
    <p:sldMasterId id="2147483992" r:id="rId11"/>
    <p:sldMasterId id="2147484004" r:id="rId12"/>
  </p:sldMasterIdLst>
  <p:notesMasterIdLst>
    <p:notesMasterId r:id="rId45"/>
  </p:notesMasterIdLst>
  <p:sldIdLst>
    <p:sldId id="469" r:id="rId13"/>
    <p:sldId id="472" r:id="rId14"/>
    <p:sldId id="471" r:id="rId15"/>
    <p:sldId id="467" r:id="rId16"/>
    <p:sldId id="468" r:id="rId17"/>
    <p:sldId id="473" r:id="rId18"/>
    <p:sldId id="452" r:id="rId19"/>
    <p:sldId id="369" r:id="rId20"/>
    <p:sldId id="370" r:id="rId21"/>
    <p:sldId id="401" r:id="rId22"/>
    <p:sldId id="393" r:id="rId23"/>
    <p:sldId id="462" r:id="rId24"/>
    <p:sldId id="442" r:id="rId25"/>
    <p:sldId id="461" r:id="rId26"/>
    <p:sldId id="460" r:id="rId27"/>
    <p:sldId id="373" r:id="rId28"/>
    <p:sldId id="448" r:id="rId29"/>
    <p:sldId id="463" r:id="rId30"/>
    <p:sldId id="456" r:id="rId31"/>
    <p:sldId id="457" r:id="rId32"/>
    <p:sldId id="458" r:id="rId33"/>
    <p:sldId id="459" r:id="rId34"/>
    <p:sldId id="413" r:id="rId35"/>
    <p:sldId id="414" r:id="rId36"/>
    <p:sldId id="447" r:id="rId37"/>
    <p:sldId id="280" r:id="rId38"/>
    <p:sldId id="445" r:id="rId39"/>
    <p:sldId id="440" r:id="rId40"/>
    <p:sldId id="449" r:id="rId41"/>
    <p:sldId id="453" r:id="rId42"/>
    <p:sldId id="450" r:id="rId43"/>
    <p:sldId id="451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FEE4"/>
    <a:srgbClr val="F3FFFF"/>
    <a:srgbClr val="AFEAFF"/>
    <a:srgbClr val="C3EFD5"/>
    <a:srgbClr val="C9F1FF"/>
    <a:srgbClr val="E5F8FF"/>
    <a:srgbClr val="EBFAFF"/>
    <a:srgbClr val="FFFFCC"/>
    <a:srgbClr val="E5F4D4"/>
    <a:srgbClr val="F1F9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75" autoAdjust="0"/>
    <p:restoredTop sz="96412" autoAdjust="0"/>
  </p:normalViewPr>
  <p:slideViewPr>
    <p:cSldViewPr>
      <p:cViewPr varScale="1">
        <p:scale>
          <a:sx n="116" d="100"/>
          <a:sy n="116" d="100"/>
        </p:scale>
        <p:origin x="126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D9F555-5240-4869-A04D-9CB321E09214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0E7116-6CE7-4BEC-8ABE-86EC82134B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60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hangingPunct="1"/>
            <a:fld id="{FB74CF7B-06E7-4BC2-8695-81DCB750C43C}" type="slidenum">
              <a:rPr lang="en-US" altLang="zh-CN" sz="1200">
                <a:solidFill>
                  <a:srgbClr val="000000"/>
                </a:solidFill>
                <a:ea typeface="宋体" panose="02010600030101010101" pitchFamily="2" charset="-122"/>
              </a:rPr>
              <a:pPr eaLnBrk="1" hangingPunct="1"/>
              <a:t>16</a:t>
            </a:fld>
            <a:endParaRPr lang="en-US" altLang="zh-CN" sz="12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510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9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4.png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8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.png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0168-4802-4515-B4DE-895078184E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DEA9-1280-49E3-A298-7F7C81D3C59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328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0168-4802-4515-B4DE-895078184E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DEA9-1280-49E3-A298-7F7C81D3C59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98254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 userDrawn="1"/>
        </p:nvGraphicFramePr>
        <p:xfrm>
          <a:off x="0" y="0"/>
          <a:ext cx="4416425" cy="587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4" name="Image" r:id="rId3" imgW="3415873" imgH="4546032" progId="Photoshop.Image.6">
                  <p:embed/>
                </p:oleObj>
              </mc:Choice>
              <mc:Fallback>
                <p:oleObj name="Image" r:id="rId3" imgW="3415873" imgH="4546032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4416425" cy="587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reeform 3"/>
          <p:cNvSpPr>
            <a:spLocks/>
          </p:cNvSpPr>
          <p:nvPr/>
        </p:nvSpPr>
        <p:spPr bwMode="ltGray">
          <a:xfrm>
            <a:off x="2239963" y="-15875"/>
            <a:ext cx="6916737" cy="6873875"/>
          </a:xfrm>
          <a:custGeom>
            <a:avLst/>
            <a:gdLst>
              <a:gd name="T0" fmla="*/ 300037 w 4357"/>
              <a:gd name="T1" fmla="*/ 0 h 4330"/>
              <a:gd name="T2" fmla="*/ 890587 w 4357"/>
              <a:gd name="T3" fmla="*/ 287338 h 4330"/>
              <a:gd name="T4" fmla="*/ 1497012 w 4357"/>
              <a:gd name="T5" fmla="*/ 776288 h 4330"/>
              <a:gd name="T6" fmla="*/ 1938337 w 4357"/>
              <a:gd name="T7" fmla="*/ 1516063 h 4330"/>
              <a:gd name="T8" fmla="*/ 2243137 w 4357"/>
              <a:gd name="T9" fmla="*/ 2568575 h 4330"/>
              <a:gd name="T10" fmla="*/ 2047875 w 4357"/>
              <a:gd name="T11" fmla="*/ 4203700 h 4330"/>
              <a:gd name="T12" fmla="*/ 0 w 4357"/>
              <a:gd name="T13" fmla="*/ 6873875 h 4330"/>
              <a:gd name="T14" fmla="*/ 6904037 w 4357"/>
              <a:gd name="T15" fmla="*/ 6873875 h 4330"/>
              <a:gd name="T16" fmla="*/ 6916737 w 4357"/>
              <a:gd name="T17" fmla="*/ 4763 h 4330"/>
              <a:gd name="T18" fmla="*/ 300037 w 4357"/>
              <a:gd name="T19" fmla="*/ 0 h 433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357" h="4330">
                <a:moveTo>
                  <a:pt x="189" y="0"/>
                </a:moveTo>
                <a:lnTo>
                  <a:pt x="561" y="181"/>
                </a:lnTo>
                <a:lnTo>
                  <a:pt x="943" y="489"/>
                </a:lnTo>
                <a:lnTo>
                  <a:pt x="1221" y="955"/>
                </a:lnTo>
                <a:lnTo>
                  <a:pt x="1413" y="1618"/>
                </a:lnTo>
                <a:lnTo>
                  <a:pt x="1290" y="2648"/>
                </a:lnTo>
                <a:lnTo>
                  <a:pt x="0" y="4330"/>
                </a:lnTo>
                <a:lnTo>
                  <a:pt x="4349" y="4330"/>
                </a:lnTo>
                <a:lnTo>
                  <a:pt x="4357" y="3"/>
                </a:lnTo>
                <a:lnTo>
                  <a:pt x="189" y="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Freeform 4"/>
          <p:cNvSpPr>
            <a:spLocks/>
          </p:cNvSpPr>
          <p:nvPr/>
        </p:nvSpPr>
        <p:spPr bwMode="ltGray">
          <a:xfrm>
            <a:off x="0" y="4483100"/>
            <a:ext cx="4122738" cy="2368550"/>
          </a:xfrm>
          <a:custGeom>
            <a:avLst/>
            <a:gdLst>
              <a:gd name="T0" fmla="*/ 0 w 2597"/>
              <a:gd name="T1" fmla="*/ 489 h 1492"/>
              <a:gd name="T2" fmla="*/ 1328 w 2597"/>
              <a:gd name="T3" fmla="*/ 840 h 1492"/>
              <a:gd name="T4" fmla="*/ 2488 w 2597"/>
              <a:gd name="T5" fmla="*/ 0 h 1492"/>
              <a:gd name="T6" fmla="*/ 1712 w 2597"/>
              <a:gd name="T7" fmla="*/ 1124 h 1492"/>
              <a:gd name="T8" fmla="*/ 636 w 2597"/>
              <a:gd name="T9" fmla="*/ 1492 h 1492"/>
              <a:gd name="T10" fmla="*/ 1 w 2597"/>
              <a:gd name="T11" fmla="*/ 1492 h 1492"/>
              <a:gd name="T12" fmla="*/ 0 w 2597"/>
              <a:gd name="T13" fmla="*/ 489 h 1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97" h="1492">
                <a:moveTo>
                  <a:pt x="0" y="489"/>
                </a:moveTo>
                <a:cubicBezTo>
                  <a:pt x="247" y="671"/>
                  <a:pt x="632" y="920"/>
                  <a:pt x="1328" y="840"/>
                </a:cubicBezTo>
                <a:cubicBezTo>
                  <a:pt x="2024" y="760"/>
                  <a:pt x="2360" y="131"/>
                  <a:pt x="2488" y="0"/>
                </a:cubicBezTo>
                <a:cubicBezTo>
                  <a:pt x="2597" y="53"/>
                  <a:pt x="1792" y="1068"/>
                  <a:pt x="1712" y="1124"/>
                </a:cubicBezTo>
                <a:cubicBezTo>
                  <a:pt x="1632" y="1180"/>
                  <a:pt x="921" y="1431"/>
                  <a:pt x="636" y="1492"/>
                </a:cubicBezTo>
                <a:lnTo>
                  <a:pt x="1" y="1492"/>
                </a:lnTo>
                <a:lnTo>
                  <a:pt x="0" y="489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shade val="24314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Freeform 5"/>
          <p:cNvSpPr>
            <a:spLocks/>
          </p:cNvSpPr>
          <p:nvPr userDrawn="1"/>
        </p:nvSpPr>
        <p:spPr bwMode="gray">
          <a:xfrm>
            <a:off x="-12700" y="4149725"/>
            <a:ext cx="4152900" cy="2708275"/>
          </a:xfrm>
          <a:custGeom>
            <a:avLst/>
            <a:gdLst>
              <a:gd name="T0" fmla="*/ 0 w 2576"/>
              <a:gd name="T1" fmla="*/ 1688 h 1688"/>
              <a:gd name="T2" fmla="*/ 0 w 2576"/>
              <a:gd name="T3" fmla="*/ 1112 h 1688"/>
              <a:gd name="T4" fmla="*/ 2576 w 2576"/>
              <a:gd name="T5" fmla="*/ 0 h 1688"/>
              <a:gd name="T6" fmla="*/ 2135 w 2576"/>
              <a:gd name="T7" fmla="*/ 826 h 1688"/>
              <a:gd name="T8" fmla="*/ 635 w 2576"/>
              <a:gd name="T9" fmla="*/ 1688 h 1688"/>
              <a:gd name="T10" fmla="*/ 0 w 2576"/>
              <a:gd name="T11" fmla="*/ 1688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76" h="1688">
                <a:moveTo>
                  <a:pt x="0" y="1688"/>
                </a:moveTo>
                <a:lnTo>
                  <a:pt x="0" y="1112"/>
                </a:lnTo>
                <a:cubicBezTo>
                  <a:pt x="1960" y="1464"/>
                  <a:pt x="2419" y="304"/>
                  <a:pt x="2576" y="0"/>
                </a:cubicBezTo>
                <a:lnTo>
                  <a:pt x="2135" y="826"/>
                </a:lnTo>
                <a:cubicBezTo>
                  <a:pt x="1618" y="1315"/>
                  <a:pt x="1286" y="1456"/>
                  <a:pt x="635" y="1688"/>
                </a:cubicBezTo>
                <a:lnTo>
                  <a:pt x="0" y="1688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4427538" y="2708275"/>
            <a:ext cx="4732337" cy="1296988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white">
          <a:xfrm>
            <a:off x="4572000" y="2708275"/>
            <a:ext cx="4608513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white">
          <a:xfrm>
            <a:off x="4535488" y="4005263"/>
            <a:ext cx="460851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 userDrawn="1"/>
        </p:nvSpPr>
        <p:spPr bwMode="gray">
          <a:xfrm>
            <a:off x="965200" y="-9525"/>
            <a:ext cx="3822700" cy="6880225"/>
          </a:xfrm>
          <a:custGeom>
            <a:avLst/>
            <a:gdLst>
              <a:gd name="T0" fmla="*/ 858 w 2408"/>
              <a:gd name="T1" fmla="*/ 0 h 4334"/>
              <a:gd name="T2" fmla="*/ 1984 w 2408"/>
              <a:gd name="T3" fmla="*/ 2582 h 4334"/>
              <a:gd name="T4" fmla="*/ 0 w 2408"/>
              <a:gd name="T5" fmla="*/ 4326 h 4334"/>
              <a:gd name="T6" fmla="*/ 1208 w 2408"/>
              <a:gd name="T7" fmla="*/ 4334 h 4334"/>
              <a:gd name="T8" fmla="*/ 2272 w 2408"/>
              <a:gd name="T9" fmla="*/ 2566 h 4334"/>
              <a:gd name="T10" fmla="*/ 998 w 2408"/>
              <a:gd name="T11" fmla="*/ 2 h 4334"/>
              <a:gd name="T12" fmla="*/ 858 w 2408"/>
              <a:gd name="T13" fmla="*/ 0 h 4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8" h="4334">
                <a:moveTo>
                  <a:pt x="858" y="0"/>
                </a:moveTo>
                <a:cubicBezTo>
                  <a:pt x="2020" y="270"/>
                  <a:pt x="2408" y="1630"/>
                  <a:pt x="1984" y="2582"/>
                </a:cubicBezTo>
                <a:cubicBezTo>
                  <a:pt x="1560" y="3534"/>
                  <a:pt x="880" y="3975"/>
                  <a:pt x="0" y="4326"/>
                </a:cubicBezTo>
                <a:lnTo>
                  <a:pt x="1208" y="4334"/>
                </a:lnTo>
                <a:cubicBezTo>
                  <a:pt x="1520" y="4078"/>
                  <a:pt x="2144" y="3342"/>
                  <a:pt x="2272" y="2566"/>
                </a:cubicBezTo>
                <a:cubicBezTo>
                  <a:pt x="2400" y="1790"/>
                  <a:pt x="2278" y="418"/>
                  <a:pt x="998" y="2"/>
                </a:cubicBezTo>
                <a:lnTo>
                  <a:pt x="858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27451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 userDrawn="1"/>
        </p:nvSpPr>
        <p:spPr bwMode="auto">
          <a:xfrm>
            <a:off x="4967288" y="3249613"/>
            <a:ext cx="3673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1" name="Rectangle 18"/>
          <p:cNvSpPr>
            <a:spLocks noChangeArrowheads="1"/>
          </p:cNvSpPr>
          <p:nvPr userDrawn="1"/>
        </p:nvSpPr>
        <p:spPr bwMode="auto">
          <a:xfrm>
            <a:off x="4572000" y="2744788"/>
            <a:ext cx="4608513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>
                <a:solidFill>
                  <a:srgbClr val="FFFFFF"/>
                </a:solidFill>
              </a:rPr>
              <a:t>财务会计报告的编制      </a:t>
            </a:r>
            <a:br>
              <a:rPr lang="zh-CN" altLang="en-US" smtClean="0">
                <a:solidFill>
                  <a:srgbClr val="FFFFFF"/>
                </a:solidFill>
              </a:rPr>
            </a:br>
            <a:r>
              <a:rPr lang="zh-CN" altLang="en-US" smtClean="0">
                <a:solidFill>
                  <a:srgbClr val="FFFFFF"/>
                </a:solidFill>
              </a:rPr>
              <a:t>             </a:t>
            </a:r>
            <a:r>
              <a:rPr lang="en-US" altLang="zh-CN" smtClean="0">
                <a:solidFill>
                  <a:srgbClr val="FFFF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mtClean="0">
                <a:solidFill>
                  <a:srgbClr val="FFFFFF"/>
                </a:solidFill>
              </a:rPr>
              <a:t>利润表    </a:t>
            </a: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64313"/>
            <a:ext cx="2133600" cy="157162"/>
          </a:xfrm>
        </p:spPr>
        <p:txBody>
          <a:bodyPr/>
          <a:lstStyle>
            <a:lvl1pPr algn="l">
              <a:defRPr sz="1400" b="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3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50025"/>
            <a:ext cx="2895600" cy="171450"/>
          </a:xfrm>
        </p:spPr>
        <p:txBody>
          <a:bodyPr/>
          <a:lstStyle>
            <a:lvl1pPr algn="ctr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535738"/>
            <a:ext cx="2133600" cy="185737"/>
          </a:xfrm>
        </p:spPr>
        <p:txBody>
          <a:bodyPr/>
          <a:lstStyle>
            <a:lvl1pPr algn="r">
              <a:defRPr sz="1400" smtClean="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165AB49-AE8F-4ED6-A02C-F367E2817A4F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3294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F9C6A-69C5-45BB-8238-391D36E32C0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8975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0BA61-3F20-4575-99F5-48CFB57D25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58460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5E184-4ADA-4819-8DCA-FC3BDE4AD8F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49373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73B99-43F6-465C-937F-114769AB52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55391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F5DBD-8298-4CEF-A1B3-43031D70457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84404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EE802-44CC-41F6-8104-87A3AA2844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94872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12E70-ABEC-4EB1-9ED9-31AD2CE7D8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04277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3A29A-C64D-4DA8-99D4-6DABF3657D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92179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32048-F423-4068-8A02-031879FD15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120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0168-4802-4515-B4DE-895078184E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DEA9-1280-49E3-A298-7F7C81D3C59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94366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09ED5-7D5F-431C-93F4-34B8DF1497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33049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943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5346F-910D-467E-9856-49ABBC0794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83116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162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07FA5-75B7-4F83-AEA0-E828F20A32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1660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162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4953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F7B08-7735-413D-835A-0DE3B03F03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87048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1BB8B-FB72-4759-A855-2733F7DD60F8}" type="datetime1">
              <a:rPr lang="zh-CN" altLang="en-US"/>
              <a:pPr>
                <a:defRPr/>
              </a:pPr>
              <a:t>2020/11/9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273C5-183B-4E98-ABA2-504008B3B54B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8435996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7ADCD-3D3B-41BF-82D4-E2EE0AC0AF6F}" type="datetime1">
              <a:rPr lang="zh-CN" altLang="en-US"/>
              <a:pPr>
                <a:defRPr/>
              </a:pPr>
              <a:t>2020/11/9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B82BE-697A-4C1B-99D2-4A05D09ABF28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23159331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C8211-FBD1-4542-BD7F-D8249B0C9F1C}" type="datetime1">
              <a:rPr lang="zh-CN" altLang="en-US"/>
              <a:pPr>
                <a:defRPr/>
              </a:pPr>
              <a:t>2020/11/9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B7914-23A3-4560-BE14-AFAD3B473C9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65505836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27B7A-2082-49C1-A24D-F1F96513EB8C}" type="datetime1">
              <a:rPr lang="zh-CN" altLang="en-US"/>
              <a:pPr>
                <a:defRPr/>
              </a:pPr>
              <a:t>2020/11/9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E3B94-9BCE-4A29-8354-7B07856A4EE4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50669711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9E506-7CD5-4963-AAC1-CED9F42A17E1}" type="datetime1">
              <a:rPr lang="zh-CN" altLang="en-US"/>
              <a:pPr>
                <a:defRPr/>
              </a:pPr>
              <a:t>2020/11/9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98796-3E30-4E3A-80B1-C5CDAD87D64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109693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DE4E3-8F12-4217-9AB0-E11B2152DFEF}" type="datetime1">
              <a:rPr lang="zh-CN" altLang="en-US"/>
              <a:pPr>
                <a:defRPr/>
              </a:pPr>
              <a:t>2020/11/9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EA0EB-A596-40CE-904C-432D2BAFD064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641864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906" name="Rectangle 2"/>
          <p:cNvSpPr>
            <a:spLocks noChangeArrowheads="1"/>
          </p:cNvSpPr>
          <p:nvPr/>
        </p:nvSpPr>
        <p:spPr bwMode="ltGray">
          <a:xfrm>
            <a:off x="8859838" y="0"/>
            <a:ext cx="284162" cy="6188075"/>
          </a:xfrm>
          <a:prstGeom prst="rect">
            <a:avLst/>
          </a:prstGeom>
          <a:gradFill rotWithShape="1">
            <a:gsLst>
              <a:gs pos="0">
                <a:srgbClr val="339933">
                  <a:alpha val="75000"/>
                </a:srgbClr>
              </a:gs>
              <a:gs pos="100000">
                <a:srgbClr val="339933">
                  <a:gamma/>
                  <a:tint val="0"/>
                  <a:invGamma/>
                  <a:alpha val="37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endParaRPr lang="zh-CN" altLang="en-US" sz="1700" smtClean="0">
              <a:solidFill>
                <a:srgbClr val="000000"/>
              </a:solidFill>
              <a:ea typeface="华文新魏" panose="02010800040101010101" pitchFamily="2" charset="-122"/>
            </a:endParaRPr>
          </a:p>
        </p:txBody>
      </p:sp>
      <p:sp>
        <p:nvSpPr>
          <p:cNvPr id="1403909" name="Rectangle 5"/>
          <p:cNvSpPr>
            <a:spLocks noChangeArrowheads="1"/>
          </p:cNvSpPr>
          <p:nvPr/>
        </p:nvSpPr>
        <p:spPr bwMode="ltGray">
          <a:xfrm>
            <a:off x="3676650" y="0"/>
            <a:ext cx="4208463" cy="8334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0B67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endParaRPr lang="zh-CN" altLang="en-US" sz="1700" smtClean="0">
              <a:solidFill>
                <a:srgbClr val="000000"/>
              </a:solidFill>
              <a:ea typeface="华文新魏" panose="02010800040101010101" pitchFamily="2" charset="-122"/>
            </a:endParaRPr>
          </a:p>
        </p:txBody>
      </p:sp>
      <p:sp>
        <p:nvSpPr>
          <p:cNvPr id="1403907" name="AutoShape 3"/>
          <p:cNvSpPr>
            <a:spLocks noChangeArrowheads="1"/>
          </p:cNvSpPr>
          <p:nvPr/>
        </p:nvSpPr>
        <p:spPr bwMode="ltGray">
          <a:xfrm>
            <a:off x="8461375" y="-6350"/>
            <a:ext cx="539750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E0B678">
                  <a:gamma/>
                  <a:shade val="76471"/>
                  <a:invGamma/>
                </a:srgbClr>
              </a:gs>
              <a:gs pos="100000">
                <a:srgbClr val="E0B67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endParaRPr lang="zh-CN" altLang="en-US" sz="1700" smtClean="0">
              <a:solidFill>
                <a:srgbClr val="000000"/>
              </a:solidFill>
              <a:ea typeface="华文新魏" panose="02010800040101010101" pitchFamily="2" charset="-122"/>
            </a:endParaRPr>
          </a:p>
        </p:txBody>
      </p:sp>
      <p:sp>
        <p:nvSpPr>
          <p:cNvPr id="1403908" name="AutoShape 4"/>
          <p:cNvSpPr>
            <a:spLocks noChangeArrowheads="1"/>
          </p:cNvSpPr>
          <p:nvPr/>
        </p:nvSpPr>
        <p:spPr bwMode="ltGray">
          <a:xfrm>
            <a:off x="8145463" y="-6350"/>
            <a:ext cx="539750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E0B678">
                  <a:gamma/>
                  <a:shade val="76471"/>
                  <a:invGamma/>
                </a:srgbClr>
              </a:gs>
              <a:gs pos="100000">
                <a:srgbClr val="E0B67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endParaRPr lang="zh-CN" altLang="en-US" sz="1700" smtClean="0">
              <a:solidFill>
                <a:srgbClr val="000000"/>
              </a:solidFill>
              <a:ea typeface="华文新魏" panose="02010800040101010101" pitchFamily="2" charset="-122"/>
            </a:endParaRPr>
          </a:p>
        </p:txBody>
      </p:sp>
      <p:sp>
        <p:nvSpPr>
          <p:cNvPr id="1403910" name="AutoShape 6"/>
          <p:cNvSpPr>
            <a:spLocks noChangeArrowheads="1"/>
          </p:cNvSpPr>
          <p:nvPr/>
        </p:nvSpPr>
        <p:spPr bwMode="ltGray">
          <a:xfrm>
            <a:off x="7888288" y="0"/>
            <a:ext cx="427037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E0B678"/>
              </a:gs>
              <a:gs pos="100000">
                <a:srgbClr val="E0B678">
                  <a:gamma/>
                  <a:shade val="84314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endParaRPr lang="zh-CN" altLang="en-US" sz="1700" smtClean="0">
              <a:solidFill>
                <a:srgbClr val="000000"/>
              </a:solidFill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808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40775-9D0C-4348-AD3D-C99676380ACE}" type="datetime1">
              <a:rPr lang="zh-CN" altLang="en-US"/>
              <a:pPr>
                <a:defRPr/>
              </a:pPr>
              <a:t>2020/11/9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0A9CD-325C-49B3-96C8-03C31AA37289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9840539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D316F-9ACF-4B23-ABBF-EEC69DB5C0B4}" type="datetime1">
              <a:rPr lang="zh-CN" altLang="en-US"/>
              <a:pPr>
                <a:defRPr/>
              </a:pPr>
              <a:t>2020/11/9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4C7E1-D9F1-4E4E-90BC-EF507798901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85371570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A705F-F0B9-4DDD-8185-70990F292188}" type="datetime1">
              <a:rPr lang="zh-CN" altLang="en-US"/>
              <a:pPr>
                <a:defRPr/>
              </a:pPr>
              <a:t>2020/11/9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43EAB-84E4-46AB-B84D-FBF6F118D6E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52460935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86BC9-23B5-4BEB-88BF-049DDE4EB2AC}" type="datetime1">
              <a:rPr lang="zh-CN" altLang="en-US"/>
              <a:pPr>
                <a:defRPr/>
              </a:pPr>
              <a:t>2020/11/9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A8BE3-0926-4AC3-BA31-BC1D1E1B101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01298534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AA081-07B0-4527-BB5F-9497602B713E}" type="datetime1">
              <a:rPr lang="zh-CN" altLang="en-US"/>
              <a:pPr>
                <a:defRPr/>
              </a:pPr>
              <a:t>2020/11/9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937BF-9CA7-426A-970E-E77A312544C5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76086909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95884411-EA47-45D9-89DD-0793F4C1164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024479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2C2D8C-0447-49A8-AAC9-9E763AC282F5}" type="slidenum">
              <a:rPr lang="en-US" altLang="zh-CN">
                <a:solidFill>
                  <a:srgbClr val="6600CC"/>
                </a:solidFill>
              </a:rPr>
              <a:pPr/>
              <a:t>‹#›</a:t>
            </a:fld>
            <a:endParaRPr lang="en-US" altLang="zh-CN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442236"/>
      </p:ext>
    </p:extLst>
  </p:cSld>
  <p:clrMapOvr>
    <a:masterClrMapping/>
  </p:clrMapOvr>
  <p:transition spd="med">
    <p:cover dir="rd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F2179-222A-46AB-9A65-6F026FF6B82A}" type="slidenum">
              <a:rPr lang="en-US" altLang="zh-CN">
                <a:solidFill>
                  <a:srgbClr val="6600CC"/>
                </a:solidFill>
              </a:rPr>
              <a:pPr/>
              <a:t>‹#›</a:t>
            </a:fld>
            <a:endParaRPr lang="en-US" altLang="zh-CN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874319"/>
      </p:ext>
    </p:extLst>
  </p:cSld>
  <p:clrMapOvr>
    <a:masterClrMapping/>
  </p:clrMapOvr>
  <p:transition spd="med">
    <p:cover dir="rd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274DCA-74E4-4EF6-8182-66232E4D064F}" type="slidenum">
              <a:rPr lang="en-US" altLang="zh-CN">
                <a:solidFill>
                  <a:srgbClr val="6600CC"/>
                </a:solidFill>
              </a:rPr>
              <a:pPr/>
              <a:t>‹#›</a:t>
            </a:fld>
            <a:endParaRPr lang="en-US" altLang="zh-CN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108729"/>
      </p:ext>
    </p:extLst>
  </p:cSld>
  <p:clrMapOvr>
    <a:masterClrMapping/>
  </p:clrMapOvr>
  <p:transition spd="med">
    <p:cover dir="rd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1524000"/>
            <a:ext cx="3736975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32375" y="1524000"/>
            <a:ext cx="3736975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4A6AD7-FA78-4FB5-A653-8006DF8BABF9}" type="slidenum">
              <a:rPr lang="en-US" altLang="zh-CN">
                <a:solidFill>
                  <a:srgbClr val="6600CC"/>
                </a:solidFill>
              </a:rPr>
              <a:pPr/>
              <a:t>‹#›</a:t>
            </a:fld>
            <a:endParaRPr lang="en-US" altLang="zh-CN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074473"/>
      </p:ext>
    </p:extLst>
  </p:cSld>
  <p:clrMapOvr>
    <a:masterClrMapping/>
  </p:clrMapOvr>
  <p:transition spd="med">
    <p:cover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258950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B580E-CD07-4455-98E5-25B8C9B740B4}" type="slidenum">
              <a:rPr lang="en-US" altLang="zh-CN">
                <a:solidFill>
                  <a:srgbClr val="6600CC"/>
                </a:solidFill>
              </a:rPr>
              <a:pPr/>
              <a:t>‹#›</a:t>
            </a:fld>
            <a:endParaRPr lang="en-US" altLang="zh-CN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460354"/>
      </p:ext>
    </p:extLst>
  </p:cSld>
  <p:clrMapOvr>
    <a:masterClrMapping/>
  </p:clrMapOvr>
  <p:transition spd="med">
    <p:cover dir="rd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07744-92FD-455B-B2C8-85101D77E553}" type="slidenum">
              <a:rPr lang="en-US" altLang="zh-CN">
                <a:solidFill>
                  <a:srgbClr val="6600CC"/>
                </a:solidFill>
              </a:rPr>
              <a:pPr/>
              <a:t>‹#›</a:t>
            </a:fld>
            <a:endParaRPr lang="en-US" altLang="zh-CN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711865"/>
      </p:ext>
    </p:extLst>
  </p:cSld>
  <p:clrMapOvr>
    <a:masterClrMapping/>
  </p:clrMapOvr>
  <p:transition spd="med">
    <p:cover dir="rd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C3B480-129A-4028-8F95-A0FF13C354C6}" type="slidenum">
              <a:rPr lang="en-US" altLang="zh-CN">
                <a:solidFill>
                  <a:srgbClr val="6600CC"/>
                </a:solidFill>
              </a:rPr>
              <a:pPr/>
              <a:t>‹#›</a:t>
            </a:fld>
            <a:endParaRPr lang="en-US" altLang="zh-CN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692711"/>
      </p:ext>
    </p:extLst>
  </p:cSld>
  <p:clrMapOvr>
    <a:masterClrMapping/>
  </p:clrMapOvr>
  <p:transition spd="med">
    <p:cover dir="rd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E9C14-346E-436C-B413-0501391F2AC3}" type="slidenum">
              <a:rPr lang="en-US" altLang="zh-CN">
                <a:solidFill>
                  <a:srgbClr val="6600CC"/>
                </a:solidFill>
              </a:rPr>
              <a:pPr/>
              <a:t>‹#›</a:t>
            </a:fld>
            <a:endParaRPr lang="en-US" altLang="zh-CN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234932"/>
      </p:ext>
    </p:extLst>
  </p:cSld>
  <p:clrMapOvr>
    <a:masterClrMapping/>
  </p:clrMapOvr>
  <p:transition spd="med">
    <p:cover dir="rd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FFA77B-EFDD-4C4B-B7B9-241F47E38D00}" type="slidenum">
              <a:rPr lang="en-US" altLang="zh-CN">
                <a:solidFill>
                  <a:srgbClr val="6600CC"/>
                </a:solidFill>
              </a:rPr>
              <a:pPr/>
              <a:t>‹#›</a:t>
            </a:fld>
            <a:endParaRPr lang="en-US" altLang="zh-CN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855230"/>
      </p:ext>
    </p:extLst>
  </p:cSld>
  <p:clrMapOvr>
    <a:masterClrMapping/>
  </p:clrMapOvr>
  <p:transition spd="med">
    <p:cover dir="rd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36F407-0514-494B-98C9-D91E6C4B7B6D}" type="slidenum">
              <a:rPr lang="en-US" altLang="zh-CN">
                <a:solidFill>
                  <a:srgbClr val="6600CC"/>
                </a:solidFill>
              </a:rPr>
              <a:pPr/>
              <a:t>‹#›</a:t>
            </a:fld>
            <a:endParaRPr lang="en-US" altLang="zh-CN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853526"/>
      </p:ext>
    </p:extLst>
  </p:cSld>
  <p:clrMapOvr>
    <a:masterClrMapping/>
  </p:clrMapOvr>
  <p:transition spd="med">
    <p:cover dir="rd"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73875" y="381000"/>
            <a:ext cx="1909763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381000"/>
            <a:ext cx="5578475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6600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4DEABB-ABC2-42E0-ACB4-29770AC90838}" type="slidenum">
              <a:rPr lang="en-US" altLang="zh-CN">
                <a:solidFill>
                  <a:srgbClr val="6600CC"/>
                </a:solidFill>
              </a:rPr>
              <a:pPr/>
              <a:t>‹#›</a:t>
            </a:fld>
            <a:endParaRPr lang="en-US" altLang="zh-CN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495643"/>
      </p:ext>
    </p:extLst>
  </p:cSld>
  <p:clrMapOvr>
    <a:masterClrMapping/>
  </p:clrMapOvr>
  <p:transition spd="med">
    <p:cover dir="rd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86B170A-6A98-4F4D-8932-FBE5B154AE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6783417"/>
      </p:ext>
    </p:extLst>
  </p:cSld>
  <p:clrMapOvr>
    <a:masterClrMapping/>
  </p:clrMapOvr>
  <p:transition spd="med">
    <p:cover dir="rd"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FAF043-7260-474F-9911-BA28FA4298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940462"/>
      </p:ext>
    </p:extLst>
  </p:cSld>
  <p:clrMapOvr>
    <a:masterClrMapping/>
  </p:clrMapOvr>
  <p:transition spd="med">
    <p:cover dir="rd"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67CA72B-1282-408C-8399-684ED0D692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8460640"/>
      </p:ext>
    </p:extLst>
  </p:cSld>
  <p:clrMapOvr>
    <a:masterClrMapping/>
  </p:clrMapOvr>
  <p:transition spd="med">
    <p:cover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33412769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1524000"/>
            <a:ext cx="3736975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32375" y="1524000"/>
            <a:ext cx="3736975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E1B5C0B-719C-4155-8727-5BBB92088D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1720803"/>
      </p:ext>
    </p:extLst>
  </p:cSld>
  <p:clrMapOvr>
    <a:masterClrMapping/>
  </p:clrMapOvr>
  <p:transition spd="med">
    <p:cover dir="rd"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C618A1A-0EAC-470C-87C4-D37BFF20D1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0907213"/>
      </p:ext>
    </p:extLst>
  </p:cSld>
  <p:clrMapOvr>
    <a:masterClrMapping/>
  </p:clrMapOvr>
  <p:transition spd="med">
    <p:cover dir="rd"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149C50D-535C-4B31-A83F-184B1648A1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5719773"/>
      </p:ext>
    </p:extLst>
  </p:cSld>
  <p:clrMapOvr>
    <a:masterClrMapping/>
  </p:clrMapOvr>
  <p:transition spd="med">
    <p:cover dir="rd"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564E132-8CD4-4727-9719-2951DED516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0899160"/>
      </p:ext>
    </p:extLst>
  </p:cSld>
  <p:clrMapOvr>
    <a:masterClrMapping/>
  </p:clrMapOvr>
  <p:transition spd="med">
    <p:cover dir="rd"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D73E6C6-3DE3-49E6-9E7A-A90A3DB4C1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4433633"/>
      </p:ext>
    </p:extLst>
  </p:cSld>
  <p:clrMapOvr>
    <a:masterClrMapping/>
  </p:clrMapOvr>
  <p:transition spd="med">
    <p:cover dir="rd"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8009D31-49BA-4F1C-9710-6FFC08E063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4138732"/>
      </p:ext>
    </p:extLst>
  </p:cSld>
  <p:clrMapOvr>
    <a:masterClrMapping/>
  </p:clrMapOvr>
  <p:transition spd="med">
    <p:cover dir="rd"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615A4BD-A136-44D3-8B86-5740E320DF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5524609"/>
      </p:ext>
    </p:extLst>
  </p:cSld>
  <p:clrMapOvr>
    <a:masterClrMapping/>
  </p:clrMapOvr>
  <p:transition spd="med">
    <p:cover dir="rd"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73875" y="381000"/>
            <a:ext cx="1909763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381000"/>
            <a:ext cx="5578475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DE19BCD-C2F8-40B2-8009-33915A7752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1731983"/>
      </p:ext>
    </p:extLst>
  </p:cSld>
  <p:clrMapOvr>
    <a:masterClrMapping/>
  </p:clrMapOvr>
  <p:transition spd="med">
    <p:cover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96050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29692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35628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052816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1493889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0168-4802-4515-B4DE-895078184E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DEA9-1280-49E3-A298-7F7C81D3C59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1470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202479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11995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07159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1628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19200"/>
            <a:ext cx="4038600" cy="495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5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xfrm>
            <a:off x="7086600" y="6629400"/>
            <a:ext cx="1981200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114800" y="6705600"/>
            <a:ext cx="838200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07FA5-75B7-4F83-AEA0-E828F20A320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53200"/>
            <a:ext cx="1676400" cy="2174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5749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C454E-5F88-4C66-85C8-155923BEA8E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C391A-66CE-4D1F-95E8-07B8E56C334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1184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C908A-FDB1-4601-A80A-387A005B647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19D9F-9F09-4C03-BA40-E9488CDE6F8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1731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D284-082A-49F7-BE0D-B0928965D1E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6E28E-B46D-4757-9236-0692B9D24D5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056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7EA47-B100-4766-B2CC-F3A076F8AEB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9E8D7-9F78-4EFF-8373-8D0390952B6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0736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9B688-7495-4D72-8DB8-DB9DEF94197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6D5AF-CD8B-4D98-BCA3-667BEE1A7D7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1870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6A202-1BD2-4E4C-A347-312D4C2F635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B7F5A-1AB2-40F9-B734-AEADD04BDBC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429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0168-4802-4515-B4DE-895078184E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DEA9-1280-49E3-A298-7F7C81D3C59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0332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61151-4E2C-4B92-986E-3A92FFC5A10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EDCA9-81B4-49D9-91B5-A7A6386D331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8472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F13D4-DD4F-409E-9782-EAAA6B4B1D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09880-2EB9-45C3-B176-DC513C62971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2387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AB0AA-3E38-4FD1-97BA-4A905E02792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DE4F8-8975-4BBD-A647-3397F937CCE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2956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DE163-3226-4DED-AD5A-A6B725D713F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F948E-B542-44D0-800D-9E125A35943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7080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69646-4DDE-41EA-8575-78EC5ECB225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2F3DB-0B45-4F41-B13C-E8AB16C532D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8601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 userDrawn="1"/>
        </p:nvGrpSpPr>
        <p:grpSpPr bwMode="auto">
          <a:xfrm>
            <a:off x="0" y="0"/>
            <a:ext cx="8478838" cy="6173788"/>
            <a:chOff x="0" y="0"/>
            <a:chExt cx="5341" cy="3889"/>
          </a:xfrm>
        </p:grpSpPr>
        <p:sp>
          <p:nvSpPr>
            <p:cNvPr id="5" name="Freeform 3"/>
            <p:cNvSpPr>
              <a:spLocks/>
            </p:cNvSpPr>
            <p:nvPr userDrawn="1"/>
          </p:nvSpPr>
          <p:spPr bwMode="auto">
            <a:xfrm>
              <a:off x="0" y="0"/>
              <a:ext cx="3863" cy="3889"/>
            </a:xfrm>
            <a:custGeom>
              <a:avLst/>
              <a:gdLst>
                <a:gd name="T0" fmla="*/ 3862 w 3863"/>
                <a:gd name="T1" fmla="*/ 3418 h 3889"/>
                <a:gd name="T2" fmla="*/ 457 w 3863"/>
                <a:gd name="T3" fmla="*/ 0 h 3889"/>
                <a:gd name="T4" fmla="*/ 0 w 3863"/>
                <a:gd name="T5" fmla="*/ 0 h 3889"/>
                <a:gd name="T6" fmla="*/ 0 w 3863"/>
                <a:gd name="T7" fmla="*/ 481 h 3889"/>
                <a:gd name="T8" fmla="*/ 3394 w 3863"/>
                <a:gd name="T9" fmla="*/ 3888 h 3889"/>
                <a:gd name="T10" fmla="*/ 3862 w 3863"/>
                <a:gd name="T11" fmla="*/ 3418 h 38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63" h="3889">
                  <a:moveTo>
                    <a:pt x="3862" y="3418"/>
                  </a:moveTo>
                  <a:lnTo>
                    <a:pt x="457" y="0"/>
                  </a:lnTo>
                  <a:lnTo>
                    <a:pt x="0" y="0"/>
                  </a:lnTo>
                  <a:lnTo>
                    <a:pt x="0" y="481"/>
                  </a:lnTo>
                  <a:lnTo>
                    <a:pt x="3394" y="3888"/>
                  </a:lnTo>
                  <a:lnTo>
                    <a:pt x="3862" y="3418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3600" smtClean="0">
                <a:solidFill>
                  <a:srgbClr val="FF9933"/>
                </a:solidFill>
                <a:ea typeface="隶书" panose="02010509060101010101" pitchFamily="49" charset="-122"/>
              </a:endParaRPr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auto">
            <a:xfrm>
              <a:off x="860" y="0"/>
              <a:ext cx="3394" cy="3223"/>
            </a:xfrm>
            <a:custGeom>
              <a:avLst/>
              <a:gdLst>
                <a:gd name="T0" fmla="*/ 370 w 3394"/>
                <a:gd name="T1" fmla="*/ 0 h 3223"/>
                <a:gd name="T2" fmla="*/ 3393 w 3394"/>
                <a:gd name="T3" fmla="*/ 3036 h 3223"/>
                <a:gd name="T4" fmla="*/ 3208 w 3394"/>
                <a:gd name="T5" fmla="*/ 3222 h 3223"/>
                <a:gd name="T6" fmla="*/ 0 w 3394"/>
                <a:gd name="T7" fmla="*/ 0 h 3223"/>
                <a:gd name="T8" fmla="*/ 370 w 3394"/>
                <a:gd name="T9" fmla="*/ 0 h 3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94" h="3223">
                  <a:moveTo>
                    <a:pt x="370" y="0"/>
                  </a:moveTo>
                  <a:lnTo>
                    <a:pt x="3393" y="3036"/>
                  </a:lnTo>
                  <a:lnTo>
                    <a:pt x="3208" y="3222"/>
                  </a:lnTo>
                  <a:lnTo>
                    <a:pt x="0" y="0"/>
                  </a:lnTo>
                  <a:lnTo>
                    <a:pt x="37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3600" smtClean="0">
                <a:solidFill>
                  <a:srgbClr val="FF9933"/>
                </a:solidFill>
                <a:ea typeface="隶书" panose="02010509060101010101" pitchFamily="49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2187" y="0"/>
              <a:ext cx="2859" cy="2556"/>
            </a:xfrm>
            <a:custGeom>
              <a:avLst/>
              <a:gdLst>
                <a:gd name="T0" fmla="*/ 630 w 2859"/>
                <a:gd name="T1" fmla="*/ 0 h 2556"/>
                <a:gd name="T2" fmla="*/ 2858 w 2859"/>
                <a:gd name="T3" fmla="*/ 2238 h 2556"/>
                <a:gd name="T4" fmla="*/ 2543 w 2859"/>
                <a:gd name="T5" fmla="*/ 2555 h 2556"/>
                <a:gd name="T6" fmla="*/ 0 w 2859"/>
                <a:gd name="T7" fmla="*/ 0 h 2556"/>
                <a:gd name="T8" fmla="*/ 630 w 2859"/>
                <a:gd name="T9" fmla="*/ 0 h 2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9" h="2556">
                  <a:moveTo>
                    <a:pt x="630" y="0"/>
                  </a:moveTo>
                  <a:lnTo>
                    <a:pt x="2858" y="2238"/>
                  </a:lnTo>
                  <a:lnTo>
                    <a:pt x="2543" y="2555"/>
                  </a:lnTo>
                  <a:lnTo>
                    <a:pt x="0" y="0"/>
                  </a:lnTo>
                  <a:lnTo>
                    <a:pt x="63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3600" smtClean="0">
                <a:solidFill>
                  <a:srgbClr val="FF9933"/>
                </a:solidFill>
                <a:ea typeface="隶书" panose="02010509060101010101" pitchFamily="49" charset="-122"/>
              </a:endParaRPr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3055" y="0"/>
              <a:ext cx="2286" cy="2121"/>
            </a:xfrm>
            <a:custGeom>
              <a:avLst/>
              <a:gdLst>
                <a:gd name="T0" fmla="*/ 0 w 2286"/>
                <a:gd name="T1" fmla="*/ 0 h 2121"/>
                <a:gd name="T2" fmla="*/ 2111 w 2286"/>
                <a:gd name="T3" fmla="*/ 2120 h 2121"/>
                <a:gd name="T4" fmla="*/ 2285 w 2286"/>
                <a:gd name="T5" fmla="*/ 1945 h 2121"/>
                <a:gd name="T6" fmla="*/ 348 w 2286"/>
                <a:gd name="T7" fmla="*/ 0 h 2121"/>
                <a:gd name="T8" fmla="*/ 0 w 2286"/>
                <a:gd name="T9" fmla="*/ 0 h 2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86" h="2121">
                  <a:moveTo>
                    <a:pt x="0" y="0"/>
                  </a:moveTo>
                  <a:lnTo>
                    <a:pt x="2111" y="2120"/>
                  </a:lnTo>
                  <a:lnTo>
                    <a:pt x="2285" y="1945"/>
                  </a:lnTo>
                  <a:lnTo>
                    <a:pt x="348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3600" smtClean="0">
                <a:solidFill>
                  <a:srgbClr val="FF9933"/>
                </a:solidFill>
                <a:ea typeface="隶书" panose="02010509060101010101" pitchFamily="49" charset="-122"/>
              </a:endParaRPr>
            </a:p>
          </p:txBody>
        </p:sp>
      </p:grpSp>
      <p:sp>
        <p:nvSpPr>
          <p:cNvPr id="961543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143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61544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819400"/>
            <a:ext cx="6400800" cy="1752600"/>
          </a:xfrm>
          <a:ln w="9525">
            <a:headEnd/>
            <a:tailEnd/>
          </a:ln>
        </p:spPr>
        <p:txBody>
          <a:bodyPr lIns="92075" tIns="46038" rIns="92075" bIns="46038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F28A125-6AFE-436E-B945-371D39388FB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8046385"/>
      </p:ext>
    </p:extLst>
  </p:cSld>
  <p:clrMapOvr>
    <a:masterClrMapping/>
  </p:clrMapOvr>
  <p:transition spd="med"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8B4106-B8DE-47BD-A470-AF69E5EEEBDE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844352"/>
      </p:ext>
    </p:extLst>
  </p:cSld>
  <p:clrMapOvr>
    <a:masterClrMapping/>
  </p:clrMapOvr>
  <p:transition spd="med"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B19365-5AA3-4EC2-A746-8FD052EA7C12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719467"/>
      </p:ext>
    </p:extLst>
  </p:cSld>
  <p:clrMapOvr>
    <a:masterClrMapping/>
  </p:clrMapOvr>
  <p:transition spd="med"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641475"/>
            <a:ext cx="3810000" cy="4454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41475"/>
            <a:ext cx="3810000" cy="4454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2A35EE-CE2F-4B6C-825C-DC2E6FD7B77A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80304"/>
      </p:ext>
    </p:extLst>
  </p:cSld>
  <p:clrMapOvr>
    <a:masterClrMapping/>
  </p:clrMapOvr>
  <p:transition spd="med"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95C7C4-2C8F-4C2E-A33E-099F1BB314A6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690916"/>
      </p:ext>
    </p:extLst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0168-4802-4515-B4DE-895078184E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DEA9-1280-49E3-A298-7F7C81D3C59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8061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D584D0-9E04-484B-93E3-D945B2531114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649056"/>
      </p:ext>
    </p:extLst>
  </p:cSld>
  <p:clrMapOvr>
    <a:masterClrMapping/>
  </p:clrMapOvr>
  <p:transition spd="med">
    <p:split orient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28B5D8-2621-406A-AD2C-26D752DD0DB2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400773"/>
      </p:ext>
    </p:extLst>
  </p:cSld>
  <p:clrMapOvr>
    <a:masterClrMapping/>
  </p:clrMapOvr>
  <p:transition spd="med">
    <p:split orient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073ED9-F5AE-496A-821C-27FC4EE99BBE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990211"/>
      </p:ext>
    </p:extLst>
  </p:cSld>
  <p:clrMapOvr>
    <a:masterClrMapping/>
  </p:clrMapOvr>
  <p:transition spd="med">
    <p:split orient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6543B5-BB94-4DC6-BEC9-9982D6577416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31313"/>
      </p:ext>
    </p:extLst>
  </p:cSld>
  <p:clrMapOvr>
    <a:masterClrMapping/>
  </p:clrMapOvr>
  <p:transition spd="med">
    <p:split orient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15D3D-B206-4E0C-BF8D-6C629A18373B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38326"/>
      </p:ext>
    </p:extLst>
  </p:cSld>
  <p:clrMapOvr>
    <a:masterClrMapping/>
  </p:clrMapOvr>
  <p:transition spd="med">
    <p:split orient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14F5C0-82D1-4309-9A75-060822A293EA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863978"/>
      </p:ext>
    </p:extLst>
  </p:cSld>
  <p:clrMapOvr>
    <a:masterClrMapping/>
  </p:clrMapOvr>
  <p:transition spd="med">
    <p:split orient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1540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6933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63034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538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0168-4802-4515-B4DE-895078184E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DEA9-1280-49E3-A298-7F7C81D3C59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139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8039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79714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2458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71856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96098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523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2748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9181473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 userDrawn="1"/>
        </p:nvGraphicFramePr>
        <p:xfrm>
          <a:off x="0" y="0"/>
          <a:ext cx="4416425" cy="587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0" name="Image" r:id="rId3" imgW="3415873" imgH="4546032" progId="Photoshop.Image.6">
                  <p:embed/>
                </p:oleObj>
              </mc:Choice>
              <mc:Fallback>
                <p:oleObj name="Image" r:id="rId3" imgW="3415873" imgH="4546032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4416425" cy="587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reeform 3"/>
          <p:cNvSpPr>
            <a:spLocks/>
          </p:cNvSpPr>
          <p:nvPr/>
        </p:nvSpPr>
        <p:spPr bwMode="ltGray">
          <a:xfrm>
            <a:off x="2239963" y="-15875"/>
            <a:ext cx="6916737" cy="6873875"/>
          </a:xfrm>
          <a:custGeom>
            <a:avLst/>
            <a:gdLst>
              <a:gd name="T0" fmla="*/ 300037 w 4357"/>
              <a:gd name="T1" fmla="*/ 0 h 4330"/>
              <a:gd name="T2" fmla="*/ 890587 w 4357"/>
              <a:gd name="T3" fmla="*/ 287338 h 4330"/>
              <a:gd name="T4" fmla="*/ 1497012 w 4357"/>
              <a:gd name="T5" fmla="*/ 776288 h 4330"/>
              <a:gd name="T6" fmla="*/ 1938337 w 4357"/>
              <a:gd name="T7" fmla="*/ 1516063 h 4330"/>
              <a:gd name="T8" fmla="*/ 2243137 w 4357"/>
              <a:gd name="T9" fmla="*/ 2568575 h 4330"/>
              <a:gd name="T10" fmla="*/ 2047875 w 4357"/>
              <a:gd name="T11" fmla="*/ 4203700 h 4330"/>
              <a:gd name="T12" fmla="*/ 0 w 4357"/>
              <a:gd name="T13" fmla="*/ 6873875 h 4330"/>
              <a:gd name="T14" fmla="*/ 6904037 w 4357"/>
              <a:gd name="T15" fmla="*/ 6873875 h 4330"/>
              <a:gd name="T16" fmla="*/ 6916737 w 4357"/>
              <a:gd name="T17" fmla="*/ 4763 h 4330"/>
              <a:gd name="T18" fmla="*/ 300037 w 4357"/>
              <a:gd name="T19" fmla="*/ 0 h 433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357" h="4330">
                <a:moveTo>
                  <a:pt x="189" y="0"/>
                </a:moveTo>
                <a:lnTo>
                  <a:pt x="561" y="181"/>
                </a:lnTo>
                <a:lnTo>
                  <a:pt x="943" y="489"/>
                </a:lnTo>
                <a:lnTo>
                  <a:pt x="1221" y="955"/>
                </a:lnTo>
                <a:lnTo>
                  <a:pt x="1413" y="1618"/>
                </a:lnTo>
                <a:lnTo>
                  <a:pt x="1290" y="2648"/>
                </a:lnTo>
                <a:lnTo>
                  <a:pt x="0" y="4330"/>
                </a:lnTo>
                <a:lnTo>
                  <a:pt x="4349" y="4330"/>
                </a:lnTo>
                <a:lnTo>
                  <a:pt x="4357" y="3"/>
                </a:lnTo>
                <a:lnTo>
                  <a:pt x="189" y="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Freeform 4"/>
          <p:cNvSpPr>
            <a:spLocks/>
          </p:cNvSpPr>
          <p:nvPr/>
        </p:nvSpPr>
        <p:spPr bwMode="ltGray">
          <a:xfrm>
            <a:off x="0" y="4483100"/>
            <a:ext cx="4122738" cy="2368550"/>
          </a:xfrm>
          <a:custGeom>
            <a:avLst/>
            <a:gdLst>
              <a:gd name="T0" fmla="*/ 0 w 2597"/>
              <a:gd name="T1" fmla="*/ 489 h 1492"/>
              <a:gd name="T2" fmla="*/ 1328 w 2597"/>
              <a:gd name="T3" fmla="*/ 840 h 1492"/>
              <a:gd name="T4" fmla="*/ 2488 w 2597"/>
              <a:gd name="T5" fmla="*/ 0 h 1492"/>
              <a:gd name="T6" fmla="*/ 1712 w 2597"/>
              <a:gd name="T7" fmla="*/ 1124 h 1492"/>
              <a:gd name="T8" fmla="*/ 636 w 2597"/>
              <a:gd name="T9" fmla="*/ 1492 h 1492"/>
              <a:gd name="T10" fmla="*/ 1 w 2597"/>
              <a:gd name="T11" fmla="*/ 1492 h 1492"/>
              <a:gd name="T12" fmla="*/ 0 w 2597"/>
              <a:gd name="T13" fmla="*/ 489 h 1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97" h="1492">
                <a:moveTo>
                  <a:pt x="0" y="489"/>
                </a:moveTo>
                <a:cubicBezTo>
                  <a:pt x="247" y="671"/>
                  <a:pt x="632" y="920"/>
                  <a:pt x="1328" y="840"/>
                </a:cubicBezTo>
                <a:cubicBezTo>
                  <a:pt x="2024" y="760"/>
                  <a:pt x="2360" y="131"/>
                  <a:pt x="2488" y="0"/>
                </a:cubicBezTo>
                <a:cubicBezTo>
                  <a:pt x="2597" y="53"/>
                  <a:pt x="1792" y="1068"/>
                  <a:pt x="1712" y="1124"/>
                </a:cubicBezTo>
                <a:cubicBezTo>
                  <a:pt x="1632" y="1180"/>
                  <a:pt x="921" y="1431"/>
                  <a:pt x="636" y="1492"/>
                </a:cubicBezTo>
                <a:lnTo>
                  <a:pt x="1" y="1492"/>
                </a:lnTo>
                <a:lnTo>
                  <a:pt x="0" y="489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shade val="24314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Freeform 5"/>
          <p:cNvSpPr>
            <a:spLocks/>
          </p:cNvSpPr>
          <p:nvPr userDrawn="1"/>
        </p:nvSpPr>
        <p:spPr bwMode="gray">
          <a:xfrm>
            <a:off x="-12700" y="4149725"/>
            <a:ext cx="4152900" cy="2708275"/>
          </a:xfrm>
          <a:custGeom>
            <a:avLst/>
            <a:gdLst>
              <a:gd name="T0" fmla="*/ 0 w 2576"/>
              <a:gd name="T1" fmla="*/ 1688 h 1688"/>
              <a:gd name="T2" fmla="*/ 0 w 2576"/>
              <a:gd name="T3" fmla="*/ 1112 h 1688"/>
              <a:gd name="T4" fmla="*/ 2576 w 2576"/>
              <a:gd name="T5" fmla="*/ 0 h 1688"/>
              <a:gd name="T6" fmla="*/ 2135 w 2576"/>
              <a:gd name="T7" fmla="*/ 826 h 1688"/>
              <a:gd name="T8" fmla="*/ 635 w 2576"/>
              <a:gd name="T9" fmla="*/ 1688 h 1688"/>
              <a:gd name="T10" fmla="*/ 0 w 2576"/>
              <a:gd name="T11" fmla="*/ 1688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76" h="1688">
                <a:moveTo>
                  <a:pt x="0" y="1688"/>
                </a:moveTo>
                <a:lnTo>
                  <a:pt x="0" y="1112"/>
                </a:lnTo>
                <a:cubicBezTo>
                  <a:pt x="1960" y="1464"/>
                  <a:pt x="2419" y="304"/>
                  <a:pt x="2576" y="0"/>
                </a:cubicBezTo>
                <a:lnTo>
                  <a:pt x="2135" y="826"/>
                </a:lnTo>
                <a:cubicBezTo>
                  <a:pt x="1618" y="1315"/>
                  <a:pt x="1286" y="1456"/>
                  <a:pt x="635" y="1688"/>
                </a:cubicBezTo>
                <a:lnTo>
                  <a:pt x="0" y="1688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4427538" y="2708275"/>
            <a:ext cx="4732337" cy="1296988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white">
          <a:xfrm>
            <a:off x="4572000" y="2708275"/>
            <a:ext cx="4608513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white">
          <a:xfrm>
            <a:off x="4535488" y="4005263"/>
            <a:ext cx="460851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 userDrawn="1"/>
        </p:nvSpPr>
        <p:spPr bwMode="gray">
          <a:xfrm>
            <a:off x="965200" y="-9525"/>
            <a:ext cx="3822700" cy="6880225"/>
          </a:xfrm>
          <a:custGeom>
            <a:avLst/>
            <a:gdLst>
              <a:gd name="T0" fmla="*/ 858 w 2408"/>
              <a:gd name="T1" fmla="*/ 0 h 4334"/>
              <a:gd name="T2" fmla="*/ 1984 w 2408"/>
              <a:gd name="T3" fmla="*/ 2582 h 4334"/>
              <a:gd name="T4" fmla="*/ 0 w 2408"/>
              <a:gd name="T5" fmla="*/ 4326 h 4334"/>
              <a:gd name="T6" fmla="*/ 1208 w 2408"/>
              <a:gd name="T7" fmla="*/ 4334 h 4334"/>
              <a:gd name="T8" fmla="*/ 2272 w 2408"/>
              <a:gd name="T9" fmla="*/ 2566 h 4334"/>
              <a:gd name="T10" fmla="*/ 998 w 2408"/>
              <a:gd name="T11" fmla="*/ 2 h 4334"/>
              <a:gd name="T12" fmla="*/ 858 w 2408"/>
              <a:gd name="T13" fmla="*/ 0 h 4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8" h="4334">
                <a:moveTo>
                  <a:pt x="858" y="0"/>
                </a:moveTo>
                <a:cubicBezTo>
                  <a:pt x="2020" y="270"/>
                  <a:pt x="2408" y="1630"/>
                  <a:pt x="1984" y="2582"/>
                </a:cubicBezTo>
                <a:cubicBezTo>
                  <a:pt x="1560" y="3534"/>
                  <a:pt x="880" y="3975"/>
                  <a:pt x="0" y="4326"/>
                </a:cubicBezTo>
                <a:lnTo>
                  <a:pt x="1208" y="4334"/>
                </a:lnTo>
                <a:cubicBezTo>
                  <a:pt x="1520" y="4078"/>
                  <a:pt x="2144" y="3342"/>
                  <a:pt x="2272" y="2566"/>
                </a:cubicBezTo>
                <a:cubicBezTo>
                  <a:pt x="2400" y="1790"/>
                  <a:pt x="2278" y="418"/>
                  <a:pt x="998" y="2"/>
                </a:cubicBezTo>
                <a:lnTo>
                  <a:pt x="858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27451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 userDrawn="1"/>
        </p:nvSpPr>
        <p:spPr bwMode="auto">
          <a:xfrm>
            <a:off x="4967288" y="3249613"/>
            <a:ext cx="3673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1" name="Rectangle 18"/>
          <p:cNvSpPr>
            <a:spLocks noChangeArrowheads="1"/>
          </p:cNvSpPr>
          <p:nvPr userDrawn="1"/>
        </p:nvSpPr>
        <p:spPr bwMode="auto">
          <a:xfrm>
            <a:off x="4572000" y="2744788"/>
            <a:ext cx="4608513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>
                <a:solidFill>
                  <a:srgbClr val="FFFFFF"/>
                </a:solidFill>
              </a:rPr>
              <a:t>财务会计报告的编制      </a:t>
            </a:r>
            <a:br>
              <a:rPr lang="zh-CN" altLang="en-US" smtClean="0">
                <a:solidFill>
                  <a:srgbClr val="FFFFFF"/>
                </a:solidFill>
              </a:rPr>
            </a:br>
            <a:r>
              <a:rPr lang="zh-CN" altLang="en-US" smtClean="0">
                <a:solidFill>
                  <a:srgbClr val="FFFFFF"/>
                </a:solidFill>
              </a:rPr>
              <a:t>             </a:t>
            </a:r>
            <a:r>
              <a:rPr lang="en-US" altLang="zh-CN" smtClean="0">
                <a:solidFill>
                  <a:srgbClr val="FFFF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mtClean="0">
                <a:solidFill>
                  <a:srgbClr val="FFFFFF"/>
                </a:solidFill>
              </a:rPr>
              <a:t>利润表    </a:t>
            </a: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64313"/>
            <a:ext cx="2133600" cy="157162"/>
          </a:xfrm>
        </p:spPr>
        <p:txBody>
          <a:bodyPr/>
          <a:lstStyle>
            <a:lvl1pPr algn="l">
              <a:defRPr sz="1400" b="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3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50025"/>
            <a:ext cx="2895600" cy="171450"/>
          </a:xfrm>
        </p:spPr>
        <p:txBody>
          <a:bodyPr/>
          <a:lstStyle>
            <a:lvl1pPr algn="ctr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535738"/>
            <a:ext cx="2133600" cy="185737"/>
          </a:xfrm>
        </p:spPr>
        <p:txBody>
          <a:bodyPr/>
          <a:lstStyle>
            <a:lvl1pPr algn="r">
              <a:defRPr sz="1400" smtClean="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165AB49-AE8F-4ED6-A02C-F367E2817A4F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8790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F9C6A-69C5-45BB-8238-391D36E32C0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636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0168-4802-4515-B4DE-895078184E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DEA9-1280-49E3-A298-7F7C81D3C59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81919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0BA61-3F20-4575-99F5-48CFB57D25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08299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5E184-4ADA-4819-8DCA-FC3BDE4AD8F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0772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73B99-43F6-465C-937F-114769AB52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64079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F5DBD-8298-4CEF-A1B3-43031D70457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5001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EE802-44CC-41F6-8104-87A3AA2844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0556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12E70-ABEC-4EB1-9ED9-31AD2CE7D8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52965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3A29A-C64D-4DA8-99D4-6DABF3657D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45523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32048-F423-4068-8A02-031879FD15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6226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09ED5-7D5F-431C-93F4-34B8DF1497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28523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943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5346F-910D-467E-9856-49ABBC0794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624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0168-4802-4515-B4DE-895078184E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DEA9-1280-49E3-A298-7F7C81D3C59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59928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162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07FA5-75B7-4F83-AEA0-E828F20A32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1698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162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4953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F7B08-7735-413D-835A-0DE3B03F03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63647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 userDrawn="1"/>
        </p:nvGraphicFramePr>
        <p:xfrm>
          <a:off x="0" y="0"/>
          <a:ext cx="4416425" cy="587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8" name="Image" r:id="rId3" imgW="3415873" imgH="4546032" progId="Photoshop.Image.6">
                  <p:embed/>
                </p:oleObj>
              </mc:Choice>
              <mc:Fallback>
                <p:oleObj name="Image" r:id="rId3" imgW="3415873" imgH="4546032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4416425" cy="587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reeform 3"/>
          <p:cNvSpPr>
            <a:spLocks/>
          </p:cNvSpPr>
          <p:nvPr/>
        </p:nvSpPr>
        <p:spPr bwMode="ltGray">
          <a:xfrm>
            <a:off x="2239963" y="-15875"/>
            <a:ext cx="6916737" cy="6873875"/>
          </a:xfrm>
          <a:custGeom>
            <a:avLst/>
            <a:gdLst>
              <a:gd name="T0" fmla="*/ 300037 w 4357"/>
              <a:gd name="T1" fmla="*/ 0 h 4330"/>
              <a:gd name="T2" fmla="*/ 890587 w 4357"/>
              <a:gd name="T3" fmla="*/ 287338 h 4330"/>
              <a:gd name="T4" fmla="*/ 1497012 w 4357"/>
              <a:gd name="T5" fmla="*/ 776288 h 4330"/>
              <a:gd name="T6" fmla="*/ 1938337 w 4357"/>
              <a:gd name="T7" fmla="*/ 1516063 h 4330"/>
              <a:gd name="T8" fmla="*/ 2243137 w 4357"/>
              <a:gd name="T9" fmla="*/ 2568575 h 4330"/>
              <a:gd name="T10" fmla="*/ 2047875 w 4357"/>
              <a:gd name="T11" fmla="*/ 4203700 h 4330"/>
              <a:gd name="T12" fmla="*/ 0 w 4357"/>
              <a:gd name="T13" fmla="*/ 6873875 h 4330"/>
              <a:gd name="T14" fmla="*/ 6904037 w 4357"/>
              <a:gd name="T15" fmla="*/ 6873875 h 4330"/>
              <a:gd name="T16" fmla="*/ 6916737 w 4357"/>
              <a:gd name="T17" fmla="*/ 4763 h 4330"/>
              <a:gd name="T18" fmla="*/ 300037 w 4357"/>
              <a:gd name="T19" fmla="*/ 0 h 433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357" h="4330">
                <a:moveTo>
                  <a:pt x="189" y="0"/>
                </a:moveTo>
                <a:lnTo>
                  <a:pt x="561" y="181"/>
                </a:lnTo>
                <a:lnTo>
                  <a:pt x="943" y="489"/>
                </a:lnTo>
                <a:lnTo>
                  <a:pt x="1221" y="955"/>
                </a:lnTo>
                <a:lnTo>
                  <a:pt x="1413" y="1618"/>
                </a:lnTo>
                <a:lnTo>
                  <a:pt x="1290" y="2648"/>
                </a:lnTo>
                <a:lnTo>
                  <a:pt x="0" y="4330"/>
                </a:lnTo>
                <a:lnTo>
                  <a:pt x="4349" y="4330"/>
                </a:lnTo>
                <a:lnTo>
                  <a:pt x="4357" y="3"/>
                </a:lnTo>
                <a:lnTo>
                  <a:pt x="189" y="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Freeform 4"/>
          <p:cNvSpPr>
            <a:spLocks/>
          </p:cNvSpPr>
          <p:nvPr/>
        </p:nvSpPr>
        <p:spPr bwMode="ltGray">
          <a:xfrm>
            <a:off x="0" y="4483100"/>
            <a:ext cx="4122738" cy="2368550"/>
          </a:xfrm>
          <a:custGeom>
            <a:avLst/>
            <a:gdLst>
              <a:gd name="T0" fmla="*/ 0 w 2597"/>
              <a:gd name="T1" fmla="*/ 489 h 1492"/>
              <a:gd name="T2" fmla="*/ 1328 w 2597"/>
              <a:gd name="T3" fmla="*/ 840 h 1492"/>
              <a:gd name="T4" fmla="*/ 2488 w 2597"/>
              <a:gd name="T5" fmla="*/ 0 h 1492"/>
              <a:gd name="T6" fmla="*/ 1712 w 2597"/>
              <a:gd name="T7" fmla="*/ 1124 h 1492"/>
              <a:gd name="T8" fmla="*/ 636 w 2597"/>
              <a:gd name="T9" fmla="*/ 1492 h 1492"/>
              <a:gd name="T10" fmla="*/ 1 w 2597"/>
              <a:gd name="T11" fmla="*/ 1492 h 1492"/>
              <a:gd name="T12" fmla="*/ 0 w 2597"/>
              <a:gd name="T13" fmla="*/ 489 h 1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97" h="1492">
                <a:moveTo>
                  <a:pt x="0" y="489"/>
                </a:moveTo>
                <a:cubicBezTo>
                  <a:pt x="247" y="671"/>
                  <a:pt x="632" y="920"/>
                  <a:pt x="1328" y="840"/>
                </a:cubicBezTo>
                <a:cubicBezTo>
                  <a:pt x="2024" y="760"/>
                  <a:pt x="2360" y="131"/>
                  <a:pt x="2488" y="0"/>
                </a:cubicBezTo>
                <a:cubicBezTo>
                  <a:pt x="2597" y="53"/>
                  <a:pt x="1792" y="1068"/>
                  <a:pt x="1712" y="1124"/>
                </a:cubicBezTo>
                <a:cubicBezTo>
                  <a:pt x="1632" y="1180"/>
                  <a:pt x="921" y="1431"/>
                  <a:pt x="636" y="1492"/>
                </a:cubicBezTo>
                <a:lnTo>
                  <a:pt x="1" y="1492"/>
                </a:lnTo>
                <a:lnTo>
                  <a:pt x="0" y="489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shade val="24314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Freeform 5"/>
          <p:cNvSpPr>
            <a:spLocks/>
          </p:cNvSpPr>
          <p:nvPr userDrawn="1"/>
        </p:nvSpPr>
        <p:spPr bwMode="gray">
          <a:xfrm>
            <a:off x="-12700" y="4149725"/>
            <a:ext cx="4152900" cy="2708275"/>
          </a:xfrm>
          <a:custGeom>
            <a:avLst/>
            <a:gdLst>
              <a:gd name="T0" fmla="*/ 0 w 2576"/>
              <a:gd name="T1" fmla="*/ 1688 h 1688"/>
              <a:gd name="T2" fmla="*/ 0 w 2576"/>
              <a:gd name="T3" fmla="*/ 1112 h 1688"/>
              <a:gd name="T4" fmla="*/ 2576 w 2576"/>
              <a:gd name="T5" fmla="*/ 0 h 1688"/>
              <a:gd name="T6" fmla="*/ 2135 w 2576"/>
              <a:gd name="T7" fmla="*/ 826 h 1688"/>
              <a:gd name="T8" fmla="*/ 635 w 2576"/>
              <a:gd name="T9" fmla="*/ 1688 h 1688"/>
              <a:gd name="T10" fmla="*/ 0 w 2576"/>
              <a:gd name="T11" fmla="*/ 1688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76" h="1688">
                <a:moveTo>
                  <a:pt x="0" y="1688"/>
                </a:moveTo>
                <a:lnTo>
                  <a:pt x="0" y="1112"/>
                </a:lnTo>
                <a:cubicBezTo>
                  <a:pt x="1960" y="1464"/>
                  <a:pt x="2419" y="304"/>
                  <a:pt x="2576" y="0"/>
                </a:cubicBezTo>
                <a:lnTo>
                  <a:pt x="2135" y="826"/>
                </a:lnTo>
                <a:cubicBezTo>
                  <a:pt x="1618" y="1315"/>
                  <a:pt x="1286" y="1456"/>
                  <a:pt x="635" y="1688"/>
                </a:cubicBezTo>
                <a:lnTo>
                  <a:pt x="0" y="1688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4427538" y="2708275"/>
            <a:ext cx="4732337" cy="1296988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white">
          <a:xfrm>
            <a:off x="4572000" y="2708275"/>
            <a:ext cx="4608513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white">
          <a:xfrm>
            <a:off x="4535488" y="4005263"/>
            <a:ext cx="460851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 userDrawn="1"/>
        </p:nvSpPr>
        <p:spPr bwMode="gray">
          <a:xfrm>
            <a:off x="965200" y="-9525"/>
            <a:ext cx="3822700" cy="6880225"/>
          </a:xfrm>
          <a:custGeom>
            <a:avLst/>
            <a:gdLst>
              <a:gd name="T0" fmla="*/ 858 w 2408"/>
              <a:gd name="T1" fmla="*/ 0 h 4334"/>
              <a:gd name="T2" fmla="*/ 1984 w 2408"/>
              <a:gd name="T3" fmla="*/ 2582 h 4334"/>
              <a:gd name="T4" fmla="*/ 0 w 2408"/>
              <a:gd name="T5" fmla="*/ 4326 h 4334"/>
              <a:gd name="T6" fmla="*/ 1208 w 2408"/>
              <a:gd name="T7" fmla="*/ 4334 h 4334"/>
              <a:gd name="T8" fmla="*/ 2272 w 2408"/>
              <a:gd name="T9" fmla="*/ 2566 h 4334"/>
              <a:gd name="T10" fmla="*/ 998 w 2408"/>
              <a:gd name="T11" fmla="*/ 2 h 4334"/>
              <a:gd name="T12" fmla="*/ 858 w 2408"/>
              <a:gd name="T13" fmla="*/ 0 h 4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8" h="4334">
                <a:moveTo>
                  <a:pt x="858" y="0"/>
                </a:moveTo>
                <a:cubicBezTo>
                  <a:pt x="2020" y="270"/>
                  <a:pt x="2408" y="1630"/>
                  <a:pt x="1984" y="2582"/>
                </a:cubicBezTo>
                <a:cubicBezTo>
                  <a:pt x="1560" y="3534"/>
                  <a:pt x="880" y="3975"/>
                  <a:pt x="0" y="4326"/>
                </a:cubicBezTo>
                <a:lnTo>
                  <a:pt x="1208" y="4334"/>
                </a:lnTo>
                <a:cubicBezTo>
                  <a:pt x="1520" y="4078"/>
                  <a:pt x="2144" y="3342"/>
                  <a:pt x="2272" y="2566"/>
                </a:cubicBezTo>
                <a:cubicBezTo>
                  <a:pt x="2400" y="1790"/>
                  <a:pt x="2278" y="418"/>
                  <a:pt x="998" y="2"/>
                </a:cubicBezTo>
                <a:lnTo>
                  <a:pt x="858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27451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 userDrawn="1"/>
        </p:nvSpPr>
        <p:spPr bwMode="auto">
          <a:xfrm>
            <a:off x="4967288" y="3249613"/>
            <a:ext cx="3673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1" name="Rectangle 18"/>
          <p:cNvSpPr>
            <a:spLocks noChangeArrowheads="1"/>
          </p:cNvSpPr>
          <p:nvPr userDrawn="1"/>
        </p:nvSpPr>
        <p:spPr bwMode="auto">
          <a:xfrm>
            <a:off x="4572000" y="2744788"/>
            <a:ext cx="4608513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>
                <a:solidFill>
                  <a:srgbClr val="FFFFFF"/>
                </a:solidFill>
              </a:rPr>
              <a:t>财务会计报告的编制      </a:t>
            </a:r>
            <a:br>
              <a:rPr lang="zh-CN" altLang="en-US" smtClean="0">
                <a:solidFill>
                  <a:srgbClr val="FFFFFF"/>
                </a:solidFill>
              </a:rPr>
            </a:br>
            <a:r>
              <a:rPr lang="zh-CN" altLang="en-US" smtClean="0">
                <a:solidFill>
                  <a:srgbClr val="FFFFFF"/>
                </a:solidFill>
              </a:rPr>
              <a:t>             </a:t>
            </a:r>
            <a:r>
              <a:rPr lang="en-US" altLang="zh-CN" smtClean="0">
                <a:solidFill>
                  <a:srgbClr val="FFFF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mtClean="0">
                <a:solidFill>
                  <a:srgbClr val="FFFFFF"/>
                </a:solidFill>
              </a:rPr>
              <a:t>利润表    </a:t>
            </a: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64313"/>
            <a:ext cx="2133600" cy="157162"/>
          </a:xfrm>
        </p:spPr>
        <p:txBody>
          <a:bodyPr/>
          <a:lstStyle>
            <a:lvl1pPr algn="l">
              <a:defRPr sz="1400" b="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3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50025"/>
            <a:ext cx="2895600" cy="171450"/>
          </a:xfrm>
        </p:spPr>
        <p:txBody>
          <a:bodyPr/>
          <a:lstStyle>
            <a:lvl1pPr algn="ctr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535738"/>
            <a:ext cx="2133600" cy="185737"/>
          </a:xfrm>
        </p:spPr>
        <p:txBody>
          <a:bodyPr/>
          <a:lstStyle>
            <a:lvl1pPr algn="r">
              <a:defRPr sz="1400" smtClean="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165AB49-AE8F-4ED6-A02C-F367E2817A4F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5713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F9C6A-69C5-45BB-8238-391D36E32C0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21737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0BA61-3F20-4575-99F5-48CFB57D25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60070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5E184-4ADA-4819-8DCA-FC3BDE4AD8F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21578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73B99-43F6-465C-937F-114769AB52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29893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F5DBD-8298-4CEF-A1B3-43031D70457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54539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EE802-44CC-41F6-8104-87A3AA2844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40654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12E70-ABEC-4EB1-9ED9-31AD2CE7D8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507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0168-4802-4515-B4DE-895078184E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DEA9-1280-49E3-A298-7F7C81D3C59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15462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3A29A-C64D-4DA8-99D4-6DABF3657D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12764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32048-F423-4068-8A02-031879FD15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1677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09ED5-7D5F-431C-93F4-34B8DF1497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33743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943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5346F-910D-467E-9856-49ABBC0794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35685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162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07FA5-75B7-4F83-AEA0-E828F20A32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19117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162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4953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F7B08-7735-413D-835A-0DE3B03F03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00896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 userDrawn="1"/>
        </p:nvGraphicFramePr>
        <p:xfrm>
          <a:off x="0" y="0"/>
          <a:ext cx="4416425" cy="587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" name="Image" r:id="rId3" imgW="3415873" imgH="4546032" progId="Photoshop.Image.6">
                  <p:embed/>
                </p:oleObj>
              </mc:Choice>
              <mc:Fallback>
                <p:oleObj name="Image" r:id="rId3" imgW="3415873" imgH="4546032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ltGray">
                      <a:xfrm>
                        <a:off x="0" y="0"/>
                        <a:ext cx="4416425" cy="587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reeform 3"/>
          <p:cNvSpPr>
            <a:spLocks/>
          </p:cNvSpPr>
          <p:nvPr/>
        </p:nvSpPr>
        <p:spPr bwMode="ltGray">
          <a:xfrm>
            <a:off x="2239963" y="-15875"/>
            <a:ext cx="6916737" cy="6873875"/>
          </a:xfrm>
          <a:custGeom>
            <a:avLst/>
            <a:gdLst>
              <a:gd name="T0" fmla="*/ 300037 w 4357"/>
              <a:gd name="T1" fmla="*/ 0 h 4330"/>
              <a:gd name="T2" fmla="*/ 890587 w 4357"/>
              <a:gd name="T3" fmla="*/ 287338 h 4330"/>
              <a:gd name="T4" fmla="*/ 1497012 w 4357"/>
              <a:gd name="T5" fmla="*/ 776288 h 4330"/>
              <a:gd name="T6" fmla="*/ 1938337 w 4357"/>
              <a:gd name="T7" fmla="*/ 1516063 h 4330"/>
              <a:gd name="T8" fmla="*/ 2243137 w 4357"/>
              <a:gd name="T9" fmla="*/ 2568575 h 4330"/>
              <a:gd name="T10" fmla="*/ 2047875 w 4357"/>
              <a:gd name="T11" fmla="*/ 4203700 h 4330"/>
              <a:gd name="T12" fmla="*/ 0 w 4357"/>
              <a:gd name="T13" fmla="*/ 6873875 h 4330"/>
              <a:gd name="T14" fmla="*/ 6904037 w 4357"/>
              <a:gd name="T15" fmla="*/ 6873875 h 4330"/>
              <a:gd name="T16" fmla="*/ 6916737 w 4357"/>
              <a:gd name="T17" fmla="*/ 4763 h 4330"/>
              <a:gd name="T18" fmla="*/ 300037 w 4357"/>
              <a:gd name="T19" fmla="*/ 0 h 433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357" h="4330">
                <a:moveTo>
                  <a:pt x="189" y="0"/>
                </a:moveTo>
                <a:lnTo>
                  <a:pt x="561" y="181"/>
                </a:lnTo>
                <a:lnTo>
                  <a:pt x="943" y="489"/>
                </a:lnTo>
                <a:lnTo>
                  <a:pt x="1221" y="955"/>
                </a:lnTo>
                <a:lnTo>
                  <a:pt x="1413" y="1618"/>
                </a:lnTo>
                <a:lnTo>
                  <a:pt x="1290" y="2648"/>
                </a:lnTo>
                <a:lnTo>
                  <a:pt x="0" y="4330"/>
                </a:lnTo>
                <a:lnTo>
                  <a:pt x="4349" y="4330"/>
                </a:lnTo>
                <a:lnTo>
                  <a:pt x="4357" y="3"/>
                </a:lnTo>
                <a:lnTo>
                  <a:pt x="189" y="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Freeform 4"/>
          <p:cNvSpPr>
            <a:spLocks/>
          </p:cNvSpPr>
          <p:nvPr/>
        </p:nvSpPr>
        <p:spPr bwMode="ltGray">
          <a:xfrm>
            <a:off x="0" y="4483100"/>
            <a:ext cx="4122738" cy="2368550"/>
          </a:xfrm>
          <a:custGeom>
            <a:avLst/>
            <a:gdLst>
              <a:gd name="T0" fmla="*/ 0 w 2597"/>
              <a:gd name="T1" fmla="*/ 489 h 1492"/>
              <a:gd name="T2" fmla="*/ 1328 w 2597"/>
              <a:gd name="T3" fmla="*/ 840 h 1492"/>
              <a:gd name="T4" fmla="*/ 2488 w 2597"/>
              <a:gd name="T5" fmla="*/ 0 h 1492"/>
              <a:gd name="T6" fmla="*/ 1712 w 2597"/>
              <a:gd name="T7" fmla="*/ 1124 h 1492"/>
              <a:gd name="T8" fmla="*/ 636 w 2597"/>
              <a:gd name="T9" fmla="*/ 1492 h 1492"/>
              <a:gd name="T10" fmla="*/ 1 w 2597"/>
              <a:gd name="T11" fmla="*/ 1492 h 1492"/>
              <a:gd name="T12" fmla="*/ 0 w 2597"/>
              <a:gd name="T13" fmla="*/ 489 h 1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97" h="1492">
                <a:moveTo>
                  <a:pt x="0" y="489"/>
                </a:moveTo>
                <a:cubicBezTo>
                  <a:pt x="247" y="671"/>
                  <a:pt x="632" y="920"/>
                  <a:pt x="1328" y="840"/>
                </a:cubicBezTo>
                <a:cubicBezTo>
                  <a:pt x="2024" y="760"/>
                  <a:pt x="2360" y="131"/>
                  <a:pt x="2488" y="0"/>
                </a:cubicBezTo>
                <a:cubicBezTo>
                  <a:pt x="2597" y="53"/>
                  <a:pt x="1792" y="1068"/>
                  <a:pt x="1712" y="1124"/>
                </a:cubicBezTo>
                <a:cubicBezTo>
                  <a:pt x="1632" y="1180"/>
                  <a:pt x="921" y="1431"/>
                  <a:pt x="636" y="1492"/>
                </a:cubicBezTo>
                <a:lnTo>
                  <a:pt x="1" y="1492"/>
                </a:lnTo>
                <a:lnTo>
                  <a:pt x="0" y="489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shade val="24314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Freeform 5"/>
          <p:cNvSpPr>
            <a:spLocks/>
          </p:cNvSpPr>
          <p:nvPr userDrawn="1"/>
        </p:nvSpPr>
        <p:spPr bwMode="gray">
          <a:xfrm>
            <a:off x="-12700" y="4149725"/>
            <a:ext cx="4152900" cy="2708275"/>
          </a:xfrm>
          <a:custGeom>
            <a:avLst/>
            <a:gdLst>
              <a:gd name="T0" fmla="*/ 0 w 2576"/>
              <a:gd name="T1" fmla="*/ 1688 h 1688"/>
              <a:gd name="T2" fmla="*/ 0 w 2576"/>
              <a:gd name="T3" fmla="*/ 1112 h 1688"/>
              <a:gd name="T4" fmla="*/ 2576 w 2576"/>
              <a:gd name="T5" fmla="*/ 0 h 1688"/>
              <a:gd name="T6" fmla="*/ 2135 w 2576"/>
              <a:gd name="T7" fmla="*/ 826 h 1688"/>
              <a:gd name="T8" fmla="*/ 635 w 2576"/>
              <a:gd name="T9" fmla="*/ 1688 h 1688"/>
              <a:gd name="T10" fmla="*/ 0 w 2576"/>
              <a:gd name="T11" fmla="*/ 1688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76" h="1688">
                <a:moveTo>
                  <a:pt x="0" y="1688"/>
                </a:moveTo>
                <a:lnTo>
                  <a:pt x="0" y="1112"/>
                </a:lnTo>
                <a:cubicBezTo>
                  <a:pt x="1960" y="1464"/>
                  <a:pt x="2419" y="304"/>
                  <a:pt x="2576" y="0"/>
                </a:cubicBezTo>
                <a:lnTo>
                  <a:pt x="2135" y="826"/>
                </a:lnTo>
                <a:cubicBezTo>
                  <a:pt x="1618" y="1315"/>
                  <a:pt x="1286" y="1456"/>
                  <a:pt x="635" y="1688"/>
                </a:cubicBezTo>
                <a:lnTo>
                  <a:pt x="0" y="1688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4427538" y="2708275"/>
            <a:ext cx="4732337" cy="1296988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white">
          <a:xfrm>
            <a:off x="4572000" y="2708275"/>
            <a:ext cx="4608513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white">
          <a:xfrm>
            <a:off x="4535488" y="4005263"/>
            <a:ext cx="460851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 userDrawn="1"/>
        </p:nvSpPr>
        <p:spPr bwMode="gray">
          <a:xfrm>
            <a:off x="965200" y="-9525"/>
            <a:ext cx="3822700" cy="6880225"/>
          </a:xfrm>
          <a:custGeom>
            <a:avLst/>
            <a:gdLst>
              <a:gd name="T0" fmla="*/ 858 w 2408"/>
              <a:gd name="T1" fmla="*/ 0 h 4334"/>
              <a:gd name="T2" fmla="*/ 1984 w 2408"/>
              <a:gd name="T3" fmla="*/ 2582 h 4334"/>
              <a:gd name="T4" fmla="*/ 0 w 2408"/>
              <a:gd name="T5" fmla="*/ 4326 h 4334"/>
              <a:gd name="T6" fmla="*/ 1208 w 2408"/>
              <a:gd name="T7" fmla="*/ 4334 h 4334"/>
              <a:gd name="T8" fmla="*/ 2272 w 2408"/>
              <a:gd name="T9" fmla="*/ 2566 h 4334"/>
              <a:gd name="T10" fmla="*/ 998 w 2408"/>
              <a:gd name="T11" fmla="*/ 2 h 4334"/>
              <a:gd name="T12" fmla="*/ 858 w 2408"/>
              <a:gd name="T13" fmla="*/ 0 h 4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8" h="4334">
                <a:moveTo>
                  <a:pt x="858" y="0"/>
                </a:moveTo>
                <a:cubicBezTo>
                  <a:pt x="2020" y="270"/>
                  <a:pt x="2408" y="1630"/>
                  <a:pt x="1984" y="2582"/>
                </a:cubicBezTo>
                <a:cubicBezTo>
                  <a:pt x="1560" y="3534"/>
                  <a:pt x="880" y="3975"/>
                  <a:pt x="0" y="4326"/>
                </a:cubicBezTo>
                <a:lnTo>
                  <a:pt x="1208" y="4334"/>
                </a:lnTo>
                <a:cubicBezTo>
                  <a:pt x="1520" y="4078"/>
                  <a:pt x="2144" y="3342"/>
                  <a:pt x="2272" y="2566"/>
                </a:cubicBezTo>
                <a:cubicBezTo>
                  <a:pt x="2400" y="1790"/>
                  <a:pt x="2278" y="418"/>
                  <a:pt x="998" y="2"/>
                </a:cubicBezTo>
                <a:lnTo>
                  <a:pt x="858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27451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 userDrawn="1"/>
        </p:nvSpPr>
        <p:spPr bwMode="auto">
          <a:xfrm>
            <a:off x="4967288" y="3249613"/>
            <a:ext cx="3673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1" name="Rectangle 18"/>
          <p:cNvSpPr>
            <a:spLocks noChangeArrowheads="1"/>
          </p:cNvSpPr>
          <p:nvPr userDrawn="1"/>
        </p:nvSpPr>
        <p:spPr bwMode="auto">
          <a:xfrm>
            <a:off x="4572000" y="2744788"/>
            <a:ext cx="4608513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algn="l"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mtClean="0">
                <a:solidFill>
                  <a:srgbClr val="FFFFFF"/>
                </a:solidFill>
              </a:rPr>
              <a:t>财务会计报告的编制      </a:t>
            </a:r>
            <a:br>
              <a:rPr lang="zh-CN" altLang="en-US" smtClean="0">
                <a:solidFill>
                  <a:srgbClr val="FFFFFF"/>
                </a:solidFill>
              </a:rPr>
            </a:br>
            <a:r>
              <a:rPr lang="zh-CN" altLang="en-US" smtClean="0">
                <a:solidFill>
                  <a:srgbClr val="FFFFFF"/>
                </a:solidFill>
              </a:rPr>
              <a:t>             </a:t>
            </a:r>
            <a:r>
              <a:rPr lang="en-US" altLang="zh-CN" smtClean="0">
                <a:solidFill>
                  <a:srgbClr val="FFFF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mtClean="0">
                <a:solidFill>
                  <a:srgbClr val="FFFFFF"/>
                </a:solidFill>
              </a:rPr>
              <a:t>利润表    </a:t>
            </a: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64313"/>
            <a:ext cx="2133600" cy="157162"/>
          </a:xfrm>
        </p:spPr>
        <p:txBody>
          <a:bodyPr/>
          <a:lstStyle>
            <a:lvl1pPr algn="l">
              <a:defRPr sz="1400" b="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3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50025"/>
            <a:ext cx="2895600" cy="171450"/>
          </a:xfrm>
        </p:spPr>
        <p:txBody>
          <a:bodyPr/>
          <a:lstStyle>
            <a:lvl1pPr algn="ctr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535738"/>
            <a:ext cx="2133600" cy="185737"/>
          </a:xfrm>
        </p:spPr>
        <p:txBody>
          <a:bodyPr/>
          <a:lstStyle>
            <a:lvl1pPr algn="r">
              <a:defRPr sz="1400" smtClean="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165AB49-AE8F-4ED6-A02C-F367E2817A4F}" type="slidenum">
              <a:rPr lang="zh-CN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4934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F9C6A-69C5-45BB-8238-391D36E32C0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25908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0BA61-3F20-4575-99F5-48CFB57D25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35000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5E184-4ADA-4819-8DCA-FC3BDE4AD8F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94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0168-4802-4515-B4DE-895078184E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DEA9-1280-49E3-A298-7F7C81D3C59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45221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73B99-43F6-465C-937F-114769AB52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7751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F5DBD-8298-4CEF-A1B3-43031D70457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05965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EE802-44CC-41F6-8104-87A3AA2844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04436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12E70-ABEC-4EB1-9ED9-31AD2CE7D8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58631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3A29A-C64D-4DA8-99D4-6DABF3657D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1034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32048-F423-4068-8A02-031879FD15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65295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09ED5-7D5F-431C-93F4-34B8DF1497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47988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943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5346F-910D-467E-9856-49ABBC0794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97699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162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07FA5-75B7-4F83-AEA0-E828F20A32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86369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162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4953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F7B08-7735-413D-835A-0DE3B03F03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51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5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59.xml"/><Relationship Id="rId16" Type="http://schemas.openxmlformats.org/officeDocument/2006/relationships/vmlDrawing" Target="../drawings/vmlDrawing1.v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67.xml"/><Relationship Id="rId19" Type="http://schemas.openxmlformats.org/officeDocument/2006/relationships/slide" Target="../slides/slide8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oleObject" Target="../embeddings/oleObject3.bin"/><Relationship Id="rId2" Type="http://schemas.openxmlformats.org/officeDocument/2006/relationships/slideLayout" Target="../slideLayouts/slideLayout73.xml"/><Relationship Id="rId16" Type="http://schemas.openxmlformats.org/officeDocument/2006/relationships/vmlDrawing" Target="../drawings/vmlDrawing3.v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1.xml"/><Relationship Id="rId19" Type="http://schemas.openxmlformats.org/officeDocument/2006/relationships/slide" Target="../slides/slide8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oleObject" Target="../embeddings/oleObject5.bin"/><Relationship Id="rId2" Type="http://schemas.openxmlformats.org/officeDocument/2006/relationships/slideLayout" Target="../slideLayouts/slideLayout87.xml"/><Relationship Id="rId16" Type="http://schemas.openxmlformats.org/officeDocument/2006/relationships/vmlDrawing" Target="../drawings/vmlDrawing5.v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95.xml"/><Relationship Id="rId19" Type="http://schemas.openxmlformats.org/officeDocument/2006/relationships/slide" Target="../slides/slide8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101.xml"/><Relationship Id="rId16" Type="http://schemas.openxmlformats.org/officeDocument/2006/relationships/vmlDrawing" Target="../drawings/vmlDrawing7.v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09.xml"/><Relationship Id="rId19" Type="http://schemas.openxmlformats.org/officeDocument/2006/relationships/slide" Target="../slides/slide8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slideLayout" Target="../slideLayouts/slideLayout1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F0168-4802-4515-B4DE-895078184E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DEA9-1280-49E3-A298-7F7C81D3C59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12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9E7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50AA76-4FF1-4DB6-8F50-5999C83DBED5}" type="datetime1">
              <a:rPr lang="zh-CN" altLang="en-US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2020/11/9</a:t>
            </a:fld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CC1969-4557-4C1D-AE54-5DFF35AAFC41}" type="slidenum">
              <a:rPr lang="zh-CN" altLang="en-US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  <p:sldLayoutId id="2147483990" r:id="rId12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381000"/>
            <a:ext cx="7564438" cy="8985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524000"/>
            <a:ext cx="762635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81138" y="6248400"/>
            <a:ext cx="1782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6600CC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973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6600CC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EECD0-2C56-47CE-A598-812AD5E46951}" type="slidenum">
              <a:rPr lang="en-US" altLang="zh-CN" smtClean="0">
                <a:solidFill>
                  <a:srgbClr val="6600C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6600CC"/>
              </a:solidFill>
            </a:endParaRPr>
          </a:p>
        </p:txBody>
      </p:sp>
      <p:pic>
        <p:nvPicPr>
          <p:cNvPr id="5127" name="Picture 7" descr="Facbanna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invGray">
          <a:xfrm>
            <a:off x="3175" y="0"/>
            <a:ext cx="530225" cy="6858000"/>
          </a:xfrm>
          <a:prstGeom prst="rect">
            <a:avLst/>
          </a:prstGeom>
          <a:solidFill>
            <a:srgbClr val="FFFFFF">
              <a:alpha val="50000"/>
            </a:srgbClr>
          </a:solidFill>
        </p:spPr>
      </p:pic>
    </p:spTree>
    <p:extLst>
      <p:ext uri="{BB962C8B-B14F-4D97-AF65-F5344CB8AC3E}">
        <p14:creationId xmlns:p14="http://schemas.microsoft.com/office/powerpoint/2010/main" val="2914184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95" r:id="rId3"/>
    <p:sldLayoutId id="2147483996" r:id="rId4"/>
    <p:sldLayoutId id="2147483997" r:id="rId5"/>
    <p:sldLayoutId id="2147483998" r:id="rId6"/>
    <p:sldLayoutId id="2147483999" r:id="rId7"/>
    <p:sldLayoutId id="2147484000" r:id="rId8"/>
    <p:sldLayoutId id="2147484001" r:id="rId9"/>
    <p:sldLayoutId id="2147484002" r:id="rId10"/>
    <p:sldLayoutId id="2147484003" r:id="rId11"/>
  </p:sldLayoutIdLst>
  <p:transition spd="med">
    <p:cover dir="rd"/>
  </p:transition>
  <p:txStyles>
    <p:titleStyle>
      <a:lvl1pPr algn="l" rtl="0" fontAlgn="base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2pPr>
      <a:lvl3pPr algn="l" rtl="0" fontAlgn="base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3pPr>
      <a:lvl4pPr algn="l" rtl="0" fontAlgn="base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4pPr>
      <a:lvl5pPr algn="l" rtl="0" fontAlgn="base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¬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381000"/>
            <a:ext cx="7564438" cy="8985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524000"/>
            <a:ext cx="762635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81138" y="6248400"/>
            <a:ext cx="1782762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6600CC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973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6600CC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6600CC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49D28A-FB26-436A-837C-F0252E2C840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  <p:pic>
        <p:nvPicPr>
          <p:cNvPr id="38919" name="Picture 7" descr="Facbanna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invGray">
          <a:xfrm>
            <a:off x="3175" y="0"/>
            <a:ext cx="530225" cy="68580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1029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4006" r:id="rId2"/>
    <p:sldLayoutId id="2147484007" r:id="rId3"/>
    <p:sldLayoutId id="2147484008" r:id="rId4"/>
    <p:sldLayoutId id="2147484009" r:id="rId5"/>
    <p:sldLayoutId id="2147484010" r:id="rId6"/>
    <p:sldLayoutId id="2147484011" r:id="rId7"/>
    <p:sldLayoutId id="2147484012" r:id="rId8"/>
    <p:sldLayoutId id="2147484013" r:id="rId9"/>
    <p:sldLayoutId id="2147484014" r:id="rId10"/>
    <p:sldLayoutId id="2147484015" r:id="rId11"/>
  </p:sldLayoutIdLst>
  <p:transition spd="med">
    <p:cover dir="rd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¬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2"/>
          <p:cNvSpPr>
            <a:spLocks noChangeArrowheads="1"/>
          </p:cNvSpPr>
          <p:nvPr/>
        </p:nvSpPr>
        <p:spPr bwMode="ltGray">
          <a:xfrm>
            <a:off x="8859838" y="0"/>
            <a:ext cx="284162" cy="6188075"/>
          </a:xfrm>
          <a:prstGeom prst="rect">
            <a:avLst/>
          </a:prstGeom>
          <a:gradFill rotWithShape="1">
            <a:gsLst>
              <a:gs pos="0">
                <a:srgbClr val="339933">
                  <a:alpha val="75000"/>
                </a:srgbClr>
              </a:gs>
              <a:gs pos="100000">
                <a:srgbClr val="339933">
                  <a:gamma/>
                  <a:tint val="0"/>
                  <a:invGamma/>
                  <a:alpha val="37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endParaRPr lang="zh-CN" altLang="en-US" sz="1700" smtClean="0">
              <a:solidFill>
                <a:srgbClr val="000000"/>
              </a:solidFill>
              <a:ea typeface="华文新魏" panose="02010800040101010101" pitchFamily="2" charset="-122"/>
            </a:endParaRPr>
          </a:p>
        </p:txBody>
      </p:sp>
      <p:sp>
        <p:nvSpPr>
          <p:cNvPr id="357379" name="AutoShape 3"/>
          <p:cNvSpPr>
            <a:spLocks noChangeArrowheads="1"/>
          </p:cNvSpPr>
          <p:nvPr/>
        </p:nvSpPr>
        <p:spPr bwMode="ltGray">
          <a:xfrm>
            <a:off x="8461375" y="-6350"/>
            <a:ext cx="539750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E0B678">
                  <a:gamma/>
                  <a:shade val="76471"/>
                  <a:invGamma/>
                </a:srgbClr>
              </a:gs>
              <a:gs pos="100000">
                <a:srgbClr val="E0B67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endParaRPr lang="zh-CN" altLang="en-US" sz="1700" smtClean="0">
              <a:solidFill>
                <a:srgbClr val="000000"/>
              </a:solidFill>
              <a:ea typeface="华文新魏" panose="02010800040101010101" pitchFamily="2" charset="-122"/>
            </a:endParaRPr>
          </a:p>
        </p:txBody>
      </p:sp>
      <p:sp>
        <p:nvSpPr>
          <p:cNvPr id="357380" name="AutoShape 4"/>
          <p:cNvSpPr>
            <a:spLocks noChangeArrowheads="1"/>
          </p:cNvSpPr>
          <p:nvPr/>
        </p:nvSpPr>
        <p:spPr bwMode="ltGray">
          <a:xfrm>
            <a:off x="8145463" y="-6350"/>
            <a:ext cx="539750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E0B678">
                  <a:gamma/>
                  <a:shade val="76471"/>
                  <a:invGamma/>
                </a:srgbClr>
              </a:gs>
              <a:gs pos="100000">
                <a:srgbClr val="E0B67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endParaRPr lang="zh-CN" altLang="en-US" sz="1700" smtClean="0">
              <a:solidFill>
                <a:srgbClr val="000000"/>
              </a:solidFill>
              <a:ea typeface="华文新魏" panose="02010800040101010101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ltGray">
          <a:xfrm>
            <a:off x="3676650" y="0"/>
            <a:ext cx="4208463" cy="8334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0B67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endParaRPr lang="zh-CN" altLang="en-US" sz="1700" smtClean="0">
              <a:solidFill>
                <a:srgbClr val="000000"/>
              </a:solidFill>
              <a:ea typeface="华文新魏" panose="02010800040101010101" pitchFamily="2" charset="-122"/>
            </a:endParaRPr>
          </a:p>
        </p:txBody>
      </p:sp>
      <p:sp>
        <p:nvSpPr>
          <p:cNvPr id="357382" name="AutoShape 6"/>
          <p:cNvSpPr>
            <a:spLocks noChangeArrowheads="1"/>
          </p:cNvSpPr>
          <p:nvPr/>
        </p:nvSpPr>
        <p:spPr bwMode="ltGray">
          <a:xfrm>
            <a:off x="7888288" y="0"/>
            <a:ext cx="427037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E0B678"/>
              </a:gs>
              <a:gs pos="100000">
                <a:srgbClr val="E0B678">
                  <a:gamma/>
                  <a:shade val="84314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endParaRPr lang="zh-CN" altLang="en-US" sz="1700" smtClean="0">
              <a:solidFill>
                <a:srgbClr val="000000"/>
              </a:solidFill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632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991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B6B9D48-ED08-4CCE-80B0-DD6C7A0BB3E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C50BAD-0D22-441D-8F80-CFDEFBADE6D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901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8478838" cy="6173788"/>
            <a:chOff x="0" y="0"/>
            <a:chExt cx="5341" cy="3889"/>
          </a:xfrm>
        </p:grpSpPr>
        <p:sp>
          <p:nvSpPr>
            <p:cNvPr id="6152" name="Freeform 3"/>
            <p:cNvSpPr>
              <a:spLocks/>
            </p:cNvSpPr>
            <p:nvPr/>
          </p:nvSpPr>
          <p:spPr bwMode="auto">
            <a:xfrm>
              <a:off x="0" y="0"/>
              <a:ext cx="3863" cy="3889"/>
            </a:xfrm>
            <a:custGeom>
              <a:avLst/>
              <a:gdLst>
                <a:gd name="T0" fmla="*/ 3862 w 3863"/>
                <a:gd name="T1" fmla="*/ 3418 h 3889"/>
                <a:gd name="T2" fmla="*/ 457 w 3863"/>
                <a:gd name="T3" fmla="*/ 0 h 3889"/>
                <a:gd name="T4" fmla="*/ 0 w 3863"/>
                <a:gd name="T5" fmla="*/ 0 h 3889"/>
                <a:gd name="T6" fmla="*/ 0 w 3863"/>
                <a:gd name="T7" fmla="*/ 481 h 3889"/>
                <a:gd name="T8" fmla="*/ 3394 w 3863"/>
                <a:gd name="T9" fmla="*/ 3888 h 3889"/>
                <a:gd name="T10" fmla="*/ 3862 w 3863"/>
                <a:gd name="T11" fmla="*/ 3418 h 38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63" h="3889">
                  <a:moveTo>
                    <a:pt x="3862" y="3418"/>
                  </a:moveTo>
                  <a:lnTo>
                    <a:pt x="457" y="0"/>
                  </a:lnTo>
                  <a:lnTo>
                    <a:pt x="0" y="0"/>
                  </a:lnTo>
                  <a:lnTo>
                    <a:pt x="0" y="481"/>
                  </a:lnTo>
                  <a:lnTo>
                    <a:pt x="3394" y="3888"/>
                  </a:lnTo>
                  <a:lnTo>
                    <a:pt x="3862" y="3418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3600" smtClean="0">
                <a:solidFill>
                  <a:srgbClr val="FF9933"/>
                </a:solidFill>
                <a:ea typeface="隶书" panose="02010509060101010101" pitchFamily="49" charset="-122"/>
              </a:endParaRPr>
            </a:p>
          </p:txBody>
        </p:sp>
        <p:sp>
          <p:nvSpPr>
            <p:cNvPr id="6153" name="Freeform 4"/>
            <p:cNvSpPr>
              <a:spLocks/>
            </p:cNvSpPr>
            <p:nvPr/>
          </p:nvSpPr>
          <p:spPr bwMode="auto">
            <a:xfrm>
              <a:off x="860" y="0"/>
              <a:ext cx="3394" cy="3223"/>
            </a:xfrm>
            <a:custGeom>
              <a:avLst/>
              <a:gdLst>
                <a:gd name="T0" fmla="*/ 370 w 3394"/>
                <a:gd name="T1" fmla="*/ 0 h 3223"/>
                <a:gd name="T2" fmla="*/ 3393 w 3394"/>
                <a:gd name="T3" fmla="*/ 3036 h 3223"/>
                <a:gd name="T4" fmla="*/ 3208 w 3394"/>
                <a:gd name="T5" fmla="*/ 3222 h 3223"/>
                <a:gd name="T6" fmla="*/ 0 w 3394"/>
                <a:gd name="T7" fmla="*/ 0 h 3223"/>
                <a:gd name="T8" fmla="*/ 370 w 3394"/>
                <a:gd name="T9" fmla="*/ 0 h 3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94" h="3223">
                  <a:moveTo>
                    <a:pt x="370" y="0"/>
                  </a:moveTo>
                  <a:lnTo>
                    <a:pt x="3393" y="3036"/>
                  </a:lnTo>
                  <a:lnTo>
                    <a:pt x="3208" y="3222"/>
                  </a:lnTo>
                  <a:lnTo>
                    <a:pt x="0" y="0"/>
                  </a:lnTo>
                  <a:lnTo>
                    <a:pt x="37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3600" smtClean="0">
                <a:solidFill>
                  <a:srgbClr val="FF9933"/>
                </a:solidFill>
                <a:ea typeface="隶书" panose="02010509060101010101" pitchFamily="49" charset="-122"/>
              </a:endParaRPr>
            </a:p>
          </p:txBody>
        </p:sp>
        <p:sp>
          <p:nvSpPr>
            <p:cNvPr id="6154" name="Freeform 5"/>
            <p:cNvSpPr>
              <a:spLocks/>
            </p:cNvSpPr>
            <p:nvPr/>
          </p:nvSpPr>
          <p:spPr bwMode="auto">
            <a:xfrm>
              <a:off x="2187" y="0"/>
              <a:ext cx="2859" cy="2556"/>
            </a:xfrm>
            <a:custGeom>
              <a:avLst/>
              <a:gdLst>
                <a:gd name="T0" fmla="*/ 630 w 2859"/>
                <a:gd name="T1" fmla="*/ 0 h 2556"/>
                <a:gd name="T2" fmla="*/ 2858 w 2859"/>
                <a:gd name="T3" fmla="*/ 2238 h 2556"/>
                <a:gd name="T4" fmla="*/ 2543 w 2859"/>
                <a:gd name="T5" fmla="*/ 2555 h 2556"/>
                <a:gd name="T6" fmla="*/ 0 w 2859"/>
                <a:gd name="T7" fmla="*/ 0 h 2556"/>
                <a:gd name="T8" fmla="*/ 630 w 2859"/>
                <a:gd name="T9" fmla="*/ 0 h 2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9" h="2556">
                  <a:moveTo>
                    <a:pt x="630" y="0"/>
                  </a:moveTo>
                  <a:lnTo>
                    <a:pt x="2858" y="2238"/>
                  </a:lnTo>
                  <a:lnTo>
                    <a:pt x="2543" y="2555"/>
                  </a:lnTo>
                  <a:lnTo>
                    <a:pt x="0" y="0"/>
                  </a:lnTo>
                  <a:lnTo>
                    <a:pt x="63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3600" smtClean="0">
                <a:solidFill>
                  <a:srgbClr val="FF9933"/>
                </a:solidFill>
                <a:ea typeface="隶书" panose="02010509060101010101" pitchFamily="49" charset="-122"/>
              </a:endParaRPr>
            </a:p>
          </p:txBody>
        </p:sp>
        <p:sp>
          <p:nvSpPr>
            <p:cNvPr id="6155" name="Freeform 6"/>
            <p:cNvSpPr>
              <a:spLocks/>
            </p:cNvSpPr>
            <p:nvPr/>
          </p:nvSpPr>
          <p:spPr bwMode="auto">
            <a:xfrm>
              <a:off x="3055" y="0"/>
              <a:ext cx="2286" cy="2121"/>
            </a:xfrm>
            <a:custGeom>
              <a:avLst/>
              <a:gdLst>
                <a:gd name="T0" fmla="*/ 0 w 2286"/>
                <a:gd name="T1" fmla="*/ 0 h 2121"/>
                <a:gd name="T2" fmla="*/ 2111 w 2286"/>
                <a:gd name="T3" fmla="*/ 2120 h 2121"/>
                <a:gd name="T4" fmla="*/ 2285 w 2286"/>
                <a:gd name="T5" fmla="*/ 1945 h 2121"/>
                <a:gd name="T6" fmla="*/ 348 w 2286"/>
                <a:gd name="T7" fmla="*/ 0 h 2121"/>
                <a:gd name="T8" fmla="*/ 0 w 2286"/>
                <a:gd name="T9" fmla="*/ 0 h 2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86" h="2121">
                  <a:moveTo>
                    <a:pt x="0" y="0"/>
                  </a:moveTo>
                  <a:lnTo>
                    <a:pt x="2111" y="2120"/>
                  </a:lnTo>
                  <a:lnTo>
                    <a:pt x="2285" y="1945"/>
                  </a:lnTo>
                  <a:lnTo>
                    <a:pt x="348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3600" smtClean="0">
                <a:solidFill>
                  <a:srgbClr val="FF9933"/>
                </a:solidFill>
                <a:ea typeface="隶书" panose="02010509060101010101" pitchFamily="49" charset="-122"/>
              </a:endParaRPr>
            </a:p>
          </p:txBody>
        </p:sp>
      </p:grpSp>
      <p:sp>
        <p:nvSpPr>
          <p:cNvPr id="96051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6052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50000"/>
              </a:spcBef>
              <a:defRPr kumimoji="0" sz="1400">
                <a:solidFill>
                  <a:schemeClr val="tx1"/>
                </a:solidFill>
                <a:latin typeface="Times New Roman" charset="0"/>
                <a:ea typeface="+mn-ea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6052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>
                <a:solidFill>
                  <a:schemeClr val="tx1"/>
                </a:solidFill>
                <a:latin typeface="Times New Roman" charset="0"/>
                <a:ea typeface="+mn-ea"/>
              </a:defRPr>
            </a:lvl1pPr>
          </a:lstStyle>
          <a:p>
            <a:pPr algn="ctr" fontAlgn="base">
              <a:spcAft>
                <a:spcPct val="0"/>
              </a:spcAft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6052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fontAlgn="base">
              <a:spcAft>
                <a:spcPct val="0"/>
              </a:spcAft>
            </a:pPr>
            <a:fld id="{2892CFFF-85B8-4326-93BD-5553A2B28DDD}" type="slidenum">
              <a:rPr lang="en-US" altLang="zh-CN" smtClean="0">
                <a:solidFill>
                  <a:srgbClr val="FFFFFF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FFFFFF"/>
              </a:solidFill>
            </a:endParaRPr>
          </a:p>
        </p:txBody>
      </p:sp>
      <p:sp>
        <p:nvSpPr>
          <p:cNvPr id="960523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41475"/>
            <a:ext cx="7772400" cy="44545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6330155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 spd="med"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»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357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/>
          <p:cNvSpPr>
            <a:spLocks/>
          </p:cNvSpPr>
          <p:nvPr/>
        </p:nvSpPr>
        <p:spPr bwMode="ltGray">
          <a:xfrm>
            <a:off x="-1588" y="6413500"/>
            <a:ext cx="4205288" cy="444500"/>
          </a:xfrm>
          <a:custGeom>
            <a:avLst/>
            <a:gdLst>
              <a:gd name="T0" fmla="*/ 4205288 w 2649"/>
              <a:gd name="T1" fmla="*/ 444500 h 280"/>
              <a:gd name="T2" fmla="*/ 2122488 w 2649"/>
              <a:gd name="T3" fmla="*/ 292100 h 280"/>
              <a:gd name="T4" fmla="*/ 1588 w 2649"/>
              <a:gd name="T5" fmla="*/ 0 h 280"/>
              <a:gd name="T6" fmla="*/ 0 w 2649"/>
              <a:gd name="T7" fmla="*/ 442913 h 280"/>
              <a:gd name="T8" fmla="*/ 4205288 w 2649"/>
              <a:gd name="T9" fmla="*/ 444500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49" h="280">
                <a:moveTo>
                  <a:pt x="2649" y="280"/>
                </a:moveTo>
                <a:cubicBezTo>
                  <a:pt x="2211" y="248"/>
                  <a:pt x="2061" y="246"/>
                  <a:pt x="1337" y="184"/>
                </a:cubicBezTo>
                <a:cubicBezTo>
                  <a:pt x="610" y="123"/>
                  <a:pt x="9" y="0"/>
                  <a:pt x="1" y="0"/>
                </a:cubicBezTo>
                <a:lnTo>
                  <a:pt x="0" y="279"/>
                </a:lnTo>
                <a:lnTo>
                  <a:pt x="2649" y="28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7" name="Freeform 3"/>
          <p:cNvSpPr>
            <a:spLocks/>
          </p:cNvSpPr>
          <p:nvPr/>
        </p:nvSpPr>
        <p:spPr bwMode="ltGray">
          <a:xfrm>
            <a:off x="4932363" y="6337300"/>
            <a:ext cx="4211637" cy="520700"/>
          </a:xfrm>
          <a:custGeom>
            <a:avLst/>
            <a:gdLst>
              <a:gd name="T0" fmla="*/ 0 w 2653"/>
              <a:gd name="T1" fmla="*/ 520700 h 328"/>
              <a:gd name="T2" fmla="*/ 2097087 w 2653"/>
              <a:gd name="T3" fmla="*/ 355600 h 328"/>
              <a:gd name="T4" fmla="*/ 4211637 w 2653"/>
              <a:gd name="T5" fmla="*/ 0 h 328"/>
              <a:gd name="T6" fmla="*/ 4211637 w 2653"/>
              <a:gd name="T7" fmla="*/ 520700 h 328"/>
              <a:gd name="T8" fmla="*/ 0 w 2653"/>
              <a:gd name="T9" fmla="*/ 520700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53" h="328">
                <a:moveTo>
                  <a:pt x="0" y="328"/>
                </a:moveTo>
                <a:cubicBezTo>
                  <a:pt x="428" y="297"/>
                  <a:pt x="612" y="285"/>
                  <a:pt x="1321" y="224"/>
                </a:cubicBezTo>
                <a:cubicBezTo>
                  <a:pt x="2031" y="163"/>
                  <a:pt x="2595" y="29"/>
                  <a:pt x="2653" y="0"/>
                </a:cubicBezTo>
                <a:lnTo>
                  <a:pt x="2653" y="328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0" y="0"/>
          <a:ext cx="9144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" name="Image" r:id="rId17" imgW="4101587" imgH="406063" progId="Photoshop.Image.6">
                  <p:embed/>
                </p:oleObj>
              </mc:Choice>
              <mc:Fallback>
                <p:oleObj name="Image" r:id="rId17" imgW="4101587" imgH="406063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Freeform 5"/>
          <p:cNvSpPr>
            <a:spLocks/>
          </p:cNvSpPr>
          <p:nvPr/>
        </p:nvSpPr>
        <p:spPr bwMode="ltGray">
          <a:xfrm flipH="1">
            <a:off x="0" y="793750"/>
            <a:ext cx="3635375" cy="444500"/>
          </a:xfrm>
          <a:custGeom>
            <a:avLst/>
            <a:gdLst>
              <a:gd name="T0" fmla="*/ 0 w 2096"/>
              <a:gd name="T1" fmla="*/ 25400 h 280"/>
              <a:gd name="T2" fmla="*/ 1734435 w 2096"/>
              <a:gd name="T3" fmla="*/ 165100 h 280"/>
              <a:gd name="T4" fmla="*/ 3635375 w 2096"/>
              <a:gd name="T5" fmla="*/ 444500 h 280"/>
              <a:gd name="T6" fmla="*/ 3635375 w 2096"/>
              <a:gd name="T7" fmla="*/ 0 h 280"/>
              <a:gd name="T8" fmla="*/ 0 w 2096"/>
              <a:gd name="T9" fmla="*/ 25400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96" h="280">
                <a:moveTo>
                  <a:pt x="0" y="16"/>
                </a:moveTo>
                <a:cubicBezTo>
                  <a:pt x="352" y="48"/>
                  <a:pt x="418" y="43"/>
                  <a:pt x="1000" y="104"/>
                </a:cubicBezTo>
                <a:cubicBezTo>
                  <a:pt x="1584" y="165"/>
                  <a:pt x="2048" y="251"/>
                  <a:pt x="2096" y="280"/>
                </a:cubicBezTo>
                <a:lnTo>
                  <a:pt x="2096" y="0"/>
                </a:lnTo>
                <a:lnTo>
                  <a:pt x="0" y="1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1734" name="Freeform 6"/>
          <p:cNvSpPr>
            <a:spLocks/>
          </p:cNvSpPr>
          <p:nvPr/>
        </p:nvSpPr>
        <p:spPr bwMode="ltGray">
          <a:xfrm>
            <a:off x="0" y="0"/>
            <a:ext cx="9144000" cy="812800"/>
          </a:xfrm>
          <a:custGeom>
            <a:avLst/>
            <a:gdLst>
              <a:gd name="T0" fmla="*/ 0 w 5760"/>
              <a:gd name="T1" fmla="*/ 512 h 512"/>
              <a:gd name="T2" fmla="*/ 5760 w 5760"/>
              <a:gd name="T3" fmla="*/ 512 h 512"/>
              <a:gd name="T4" fmla="*/ 5760 w 5760"/>
              <a:gd name="T5" fmla="*/ 0 h 512"/>
              <a:gd name="T6" fmla="*/ 2804 w 5760"/>
              <a:gd name="T7" fmla="*/ 134 h 512"/>
              <a:gd name="T8" fmla="*/ 0 w 5760"/>
              <a:gd name="T9" fmla="*/ 9 h 512"/>
              <a:gd name="T10" fmla="*/ 0 w 5760"/>
              <a:gd name="T11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0" h="512">
                <a:moveTo>
                  <a:pt x="0" y="512"/>
                </a:moveTo>
                <a:lnTo>
                  <a:pt x="5760" y="512"/>
                </a:lnTo>
                <a:lnTo>
                  <a:pt x="5760" y="0"/>
                </a:lnTo>
                <a:cubicBezTo>
                  <a:pt x="5554" y="37"/>
                  <a:pt x="3760" y="147"/>
                  <a:pt x="2804" y="134"/>
                </a:cubicBezTo>
                <a:cubicBezTo>
                  <a:pt x="1848" y="121"/>
                  <a:pt x="582" y="97"/>
                  <a:pt x="0" y="9"/>
                </a:cubicBezTo>
                <a:lnTo>
                  <a:pt x="0" y="512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173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629400"/>
            <a:ext cx="19812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20173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14800" y="6705600"/>
            <a:ext cx="8382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rgbClr val="692AA2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7C41C1-5A21-4D9D-8A78-F136572A774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white">
          <a:xfrm>
            <a:off x="838200" y="228600"/>
            <a:ext cx="71628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173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553200"/>
            <a:ext cx="1676400" cy="21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6" name="Freeform 12"/>
          <p:cNvSpPr>
            <a:spLocks/>
          </p:cNvSpPr>
          <p:nvPr/>
        </p:nvSpPr>
        <p:spPr bwMode="gray">
          <a:xfrm>
            <a:off x="4978400" y="800100"/>
            <a:ext cx="4165600" cy="444500"/>
          </a:xfrm>
          <a:custGeom>
            <a:avLst/>
            <a:gdLst>
              <a:gd name="T0" fmla="*/ 0 w 2624"/>
              <a:gd name="T1" fmla="*/ 12700 h 280"/>
              <a:gd name="T2" fmla="*/ 2044700 w 2624"/>
              <a:gd name="T3" fmla="*/ 190500 h 280"/>
              <a:gd name="T4" fmla="*/ 4165600 w 2624"/>
              <a:gd name="T5" fmla="*/ 444500 h 280"/>
              <a:gd name="T6" fmla="*/ 4165600 w 2624"/>
              <a:gd name="T7" fmla="*/ 0 h 280"/>
              <a:gd name="T8" fmla="*/ 0 w 2624"/>
              <a:gd name="T9" fmla="*/ 12700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24" h="280">
                <a:moveTo>
                  <a:pt x="0" y="8"/>
                </a:moveTo>
                <a:cubicBezTo>
                  <a:pt x="438" y="40"/>
                  <a:pt x="564" y="59"/>
                  <a:pt x="1288" y="120"/>
                </a:cubicBezTo>
                <a:cubicBezTo>
                  <a:pt x="2015" y="181"/>
                  <a:pt x="2616" y="280"/>
                  <a:pt x="2624" y="280"/>
                </a:cubicBezTo>
                <a:lnTo>
                  <a:pt x="2624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037" name="Group 13"/>
          <p:cNvGrpSpPr>
            <a:grpSpLocks/>
          </p:cNvGrpSpPr>
          <p:nvPr userDrawn="1"/>
        </p:nvGrpSpPr>
        <p:grpSpPr bwMode="auto">
          <a:xfrm>
            <a:off x="8351838" y="3933825"/>
            <a:ext cx="792162" cy="558800"/>
            <a:chOff x="4377" y="3804"/>
            <a:chExt cx="499" cy="352"/>
          </a:xfrm>
        </p:grpSpPr>
        <p:sp>
          <p:nvSpPr>
            <p:cNvPr id="1050" name="Oval 14"/>
            <p:cNvSpPr>
              <a:spLocks noChangeArrowheads="1"/>
            </p:cNvSpPr>
            <p:nvPr userDrawn="1"/>
          </p:nvSpPr>
          <p:spPr bwMode="auto">
            <a:xfrm rot="20056323" flipV="1">
              <a:off x="4468" y="3974"/>
              <a:ext cx="408" cy="125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43" name="Oval 15"/>
            <p:cNvSpPr>
              <a:spLocks noChangeArrowheads="1"/>
            </p:cNvSpPr>
            <p:nvPr userDrawn="1"/>
          </p:nvSpPr>
          <p:spPr bwMode="gray">
            <a:xfrm>
              <a:off x="4377" y="3804"/>
              <a:ext cx="334" cy="352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2" name="Text Box 16">
              <a:hlinkClick r:id="rId19" action="ppaction://hlinksldjump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4377" y="3884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导航</a:t>
              </a:r>
            </a:p>
          </p:txBody>
        </p:sp>
      </p:grpSp>
      <p:grpSp>
        <p:nvGrpSpPr>
          <p:cNvPr id="1038" name="Group 17"/>
          <p:cNvGrpSpPr>
            <a:grpSpLocks/>
          </p:cNvGrpSpPr>
          <p:nvPr userDrawn="1"/>
        </p:nvGrpSpPr>
        <p:grpSpPr bwMode="auto">
          <a:xfrm>
            <a:off x="8362950" y="4689475"/>
            <a:ext cx="781050" cy="527050"/>
            <a:chOff x="3534" y="3087"/>
            <a:chExt cx="492" cy="332"/>
          </a:xfrm>
        </p:grpSpPr>
        <p:sp>
          <p:nvSpPr>
            <p:cNvPr id="1047" name="Oval 18"/>
            <p:cNvSpPr>
              <a:spLocks noChangeArrowheads="1"/>
            </p:cNvSpPr>
            <p:nvPr userDrawn="1"/>
          </p:nvSpPr>
          <p:spPr bwMode="auto">
            <a:xfrm rot="20056323" flipV="1">
              <a:off x="3651" y="3249"/>
              <a:ext cx="375" cy="128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47" name="Oval 19"/>
            <p:cNvSpPr>
              <a:spLocks noChangeArrowheads="1"/>
            </p:cNvSpPr>
            <p:nvPr userDrawn="1"/>
          </p:nvSpPr>
          <p:spPr bwMode="gray">
            <a:xfrm>
              <a:off x="3534" y="3087"/>
              <a:ext cx="344" cy="3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9" name="Text Box 20">
              <a:hlinkClick r:id="" action="ppaction://hlinkshowjump?jump=previousslide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3538" y="3147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上页</a:t>
              </a:r>
            </a:p>
          </p:txBody>
        </p:sp>
      </p:grpSp>
      <p:grpSp>
        <p:nvGrpSpPr>
          <p:cNvPr id="1039" name="Group 21"/>
          <p:cNvGrpSpPr>
            <a:grpSpLocks/>
          </p:cNvGrpSpPr>
          <p:nvPr userDrawn="1"/>
        </p:nvGrpSpPr>
        <p:grpSpPr bwMode="auto">
          <a:xfrm>
            <a:off x="8362950" y="5445125"/>
            <a:ext cx="781050" cy="527050"/>
            <a:chOff x="3534" y="3087"/>
            <a:chExt cx="492" cy="332"/>
          </a:xfrm>
        </p:grpSpPr>
        <p:sp>
          <p:nvSpPr>
            <p:cNvPr id="1044" name="Oval 22"/>
            <p:cNvSpPr>
              <a:spLocks noChangeArrowheads="1"/>
            </p:cNvSpPr>
            <p:nvPr userDrawn="1"/>
          </p:nvSpPr>
          <p:spPr bwMode="auto">
            <a:xfrm rot="20056323" flipV="1">
              <a:off x="3651" y="3249"/>
              <a:ext cx="375" cy="128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51" name="Oval 23"/>
            <p:cNvSpPr>
              <a:spLocks noChangeArrowheads="1"/>
            </p:cNvSpPr>
            <p:nvPr userDrawn="1"/>
          </p:nvSpPr>
          <p:spPr bwMode="gray">
            <a:xfrm>
              <a:off x="3534" y="3087"/>
              <a:ext cx="344" cy="3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6" name="Text Box 24">
              <a:hlinkClick r:id="" action="ppaction://hlinkshowjump?jump=nextslide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3538" y="3147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下页</a:t>
              </a:r>
            </a:p>
          </p:txBody>
        </p:sp>
      </p:grpSp>
      <p:grpSp>
        <p:nvGrpSpPr>
          <p:cNvPr id="1040" name="Group 25"/>
          <p:cNvGrpSpPr>
            <a:grpSpLocks/>
          </p:cNvGrpSpPr>
          <p:nvPr userDrawn="1"/>
        </p:nvGrpSpPr>
        <p:grpSpPr bwMode="auto">
          <a:xfrm>
            <a:off x="8388350" y="6178550"/>
            <a:ext cx="755650" cy="527050"/>
            <a:chOff x="3606" y="3475"/>
            <a:chExt cx="450" cy="332"/>
          </a:xfrm>
        </p:grpSpPr>
        <p:sp>
          <p:nvSpPr>
            <p:cNvPr id="1041" name="Oval 26"/>
            <p:cNvSpPr>
              <a:spLocks noChangeArrowheads="1"/>
            </p:cNvSpPr>
            <p:nvPr userDrawn="1"/>
          </p:nvSpPr>
          <p:spPr bwMode="auto">
            <a:xfrm rot="20056323" flipV="1">
              <a:off x="3693" y="3647"/>
              <a:ext cx="363" cy="120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55" name="Oval 27"/>
            <p:cNvSpPr>
              <a:spLocks noChangeArrowheads="1"/>
            </p:cNvSpPr>
            <p:nvPr userDrawn="1"/>
          </p:nvSpPr>
          <p:spPr bwMode="gray">
            <a:xfrm>
              <a:off x="3606" y="3475"/>
              <a:ext cx="318" cy="332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3" name="Text Box 28">
              <a:hlinkClick r:id="" action="ppaction://hlinkshowjump?jump=endshow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3606" y="3521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退出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1790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  <p:sldLayoutId id="2147483929" r:id="rId12"/>
    <p:sldLayoutId id="2147483930" r:id="rId13"/>
    <p:sldLayoutId id="2147483931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/>
          <p:cNvSpPr>
            <a:spLocks/>
          </p:cNvSpPr>
          <p:nvPr/>
        </p:nvSpPr>
        <p:spPr bwMode="ltGray">
          <a:xfrm>
            <a:off x="-1588" y="6413500"/>
            <a:ext cx="4205288" cy="444500"/>
          </a:xfrm>
          <a:custGeom>
            <a:avLst/>
            <a:gdLst>
              <a:gd name="T0" fmla="*/ 4205288 w 2649"/>
              <a:gd name="T1" fmla="*/ 444500 h 280"/>
              <a:gd name="T2" fmla="*/ 2122488 w 2649"/>
              <a:gd name="T3" fmla="*/ 292100 h 280"/>
              <a:gd name="T4" fmla="*/ 1588 w 2649"/>
              <a:gd name="T5" fmla="*/ 0 h 280"/>
              <a:gd name="T6" fmla="*/ 0 w 2649"/>
              <a:gd name="T7" fmla="*/ 442913 h 280"/>
              <a:gd name="T8" fmla="*/ 4205288 w 2649"/>
              <a:gd name="T9" fmla="*/ 444500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49" h="280">
                <a:moveTo>
                  <a:pt x="2649" y="280"/>
                </a:moveTo>
                <a:cubicBezTo>
                  <a:pt x="2211" y="248"/>
                  <a:pt x="2061" y="246"/>
                  <a:pt x="1337" y="184"/>
                </a:cubicBezTo>
                <a:cubicBezTo>
                  <a:pt x="610" y="123"/>
                  <a:pt x="9" y="0"/>
                  <a:pt x="1" y="0"/>
                </a:cubicBezTo>
                <a:lnTo>
                  <a:pt x="0" y="279"/>
                </a:lnTo>
                <a:lnTo>
                  <a:pt x="2649" y="28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7" name="Freeform 3"/>
          <p:cNvSpPr>
            <a:spLocks/>
          </p:cNvSpPr>
          <p:nvPr/>
        </p:nvSpPr>
        <p:spPr bwMode="ltGray">
          <a:xfrm>
            <a:off x="4932363" y="6337300"/>
            <a:ext cx="4211637" cy="520700"/>
          </a:xfrm>
          <a:custGeom>
            <a:avLst/>
            <a:gdLst>
              <a:gd name="T0" fmla="*/ 0 w 2653"/>
              <a:gd name="T1" fmla="*/ 520700 h 328"/>
              <a:gd name="T2" fmla="*/ 2097087 w 2653"/>
              <a:gd name="T3" fmla="*/ 355600 h 328"/>
              <a:gd name="T4" fmla="*/ 4211637 w 2653"/>
              <a:gd name="T5" fmla="*/ 0 h 328"/>
              <a:gd name="T6" fmla="*/ 4211637 w 2653"/>
              <a:gd name="T7" fmla="*/ 520700 h 328"/>
              <a:gd name="T8" fmla="*/ 0 w 2653"/>
              <a:gd name="T9" fmla="*/ 520700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53" h="328">
                <a:moveTo>
                  <a:pt x="0" y="328"/>
                </a:moveTo>
                <a:cubicBezTo>
                  <a:pt x="428" y="297"/>
                  <a:pt x="612" y="285"/>
                  <a:pt x="1321" y="224"/>
                </a:cubicBezTo>
                <a:cubicBezTo>
                  <a:pt x="2031" y="163"/>
                  <a:pt x="2595" y="29"/>
                  <a:pt x="2653" y="0"/>
                </a:cubicBezTo>
                <a:lnTo>
                  <a:pt x="2653" y="328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0" y="0"/>
          <a:ext cx="9144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4" name="Image" r:id="rId17" imgW="4101587" imgH="406063" progId="Photoshop.Image.6">
                  <p:embed/>
                </p:oleObj>
              </mc:Choice>
              <mc:Fallback>
                <p:oleObj name="Image" r:id="rId17" imgW="4101587" imgH="406063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Freeform 5"/>
          <p:cNvSpPr>
            <a:spLocks/>
          </p:cNvSpPr>
          <p:nvPr/>
        </p:nvSpPr>
        <p:spPr bwMode="ltGray">
          <a:xfrm flipH="1">
            <a:off x="0" y="793750"/>
            <a:ext cx="3635375" cy="444500"/>
          </a:xfrm>
          <a:custGeom>
            <a:avLst/>
            <a:gdLst>
              <a:gd name="T0" fmla="*/ 0 w 2096"/>
              <a:gd name="T1" fmla="*/ 25400 h 280"/>
              <a:gd name="T2" fmla="*/ 1734435 w 2096"/>
              <a:gd name="T3" fmla="*/ 165100 h 280"/>
              <a:gd name="T4" fmla="*/ 3635375 w 2096"/>
              <a:gd name="T5" fmla="*/ 444500 h 280"/>
              <a:gd name="T6" fmla="*/ 3635375 w 2096"/>
              <a:gd name="T7" fmla="*/ 0 h 280"/>
              <a:gd name="T8" fmla="*/ 0 w 2096"/>
              <a:gd name="T9" fmla="*/ 25400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96" h="280">
                <a:moveTo>
                  <a:pt x="0" y="16"/>
                </a:moveTo>
                <a:cubicBezTo>
                  <a:pt x="352" y="48"/>
                  <a:pt x="418" y="43"/>
                  <a:pt x="1000" y="104"/>
                </a:cubicBezTo>
                <a:cubicBezTo>
                  <a:pt x="1584" y="165"/>
                  <a:pt x="2048" y="251"/>
                  <a:pt x="2096" y="280"/>
                </a:cubicBezTo>
                <a:lnTo>
                  <a:pt x="2096" y="0"/>
                </a:lnTo>
                <a:lnTo>
                  <a:pt x="0" y="1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1734" name="Freeform 6"/>
          <p:cNvSpPr>
            <a:spLocks/>
          </p:cNvSpPr>
          <p:nvPr/>
        </p:nvSpPr>
        <p:spPr bwMode="ltGray">
          <a:xfrm>
            <a:off x="0" y="0"/>
            <a:ext cx="9144000" cy="812800"/>
          </a:xfrm>
          <a:custGeom>
            <a:avLst/>
            <a:gdLst>
              <a:gd name="T0" fmla="*/ 0 w 5760"/>
              <a:gd name="T1" fmla="*/ 512 h 512"/>
              <a:gd name="T2" fmla="*/ 5760 w 5760"/>
              <a:gd name="T3" fmla="*/ 512 h 512"/>
              <a:gd name="T4" fmla="*/ 5760 w 5760"/>
              <a:gd name="T5" fmla="*/ 0 h 512"/>
              <a:gd name="T6" fmla="*/ 2804 w 5760"/>
              <a:gd name="T7" fmla="*/ 134 h 512"/>
              <a:gd name="T8" fmla="*/ 0 w 5760"/>
              <a:gd name="T9" fmla="*/ 9 h 512"/>
              <a:gd name="T10" fmla="*/ 0 w 5760"/>
              <a:gd name="T11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0" h="512">
                <a:moveTo>
                  <a:pt x="0" y="512"/>
                </a:moveTo>
                <a:lnTo>
                  <a:pt x="5760" y="512"/>
                </a:lnTo>
                <a:lnTo>
                  <a:pt x="5760" y="0"/>
                </a:lnTo>
                <a:cubicBezTo>
                  <a:pt x="5554" y="37"/>
                  <a:pt x="3760" y="147"/>
                  <a:pt x="2804" y="134"/>
                </a:cubicBezTo>
                <a:cubicBezTo>
                  <a:pt x="1848" y="121"/>
                  <a:pt x="582" y="97"/>
                  <a:pt x="0" y="9"/>
                </a:cubicBezTo>
                <a:lnTo>
                  <a:pt x="0" y="512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173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629400"/>
            <a:ext cx="19812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20173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14800" y="6705600"/>
            <a:ext cx="8382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rgbClr val="692AA2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7C41C1-5A21-4D9D-8A78-F136572A774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white">
          <a:xfrm>
            <a:off x="838200" y="228600"/>
            <a:ext cx="71628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173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553200"/>
            <a:ext cx="1676400" cy="21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6" name="Freeform 12"/>
          <p:cNvSpPr>
            <a:spLocks/>
          </p:cNvSpPr>
          <p:nvPr/>
        </p:nvSpPr>
        <p:spPr bwMode="gray">
          <a:xfrm>
            <a:off x="4978400" y="800100"/>
            <a:ext cx="4165600" cy="444500"/>
          </a:xfrm>
          <a:custGeom>
            <a:avLst/>
            <a:gdLst>
              <a:gd name="T0" fmla="*/ 0 w 2624"/>
              <a:gd name="T1" fmla="*/ 12700 h 280"/>
              <a:gd name="T2" fmla="*/ 2044700 w 2624"/>
              <a:gd name="T3" fmla="*/ 190500 h 280"/>
              <a:gd name="T4" fmla="*/ 4165600 w 2624"/>
              <a:gd name="T5" fmla="*/ 444500 h 280"/>
              <a:gd name="T6" fmla="*/ 4165600 w 2624"/>
              <a:gd name="T7" fmla="*/ 0 h 280"/>
              <a:gd name="T8" fmla="*/ 0 w 2624"/>
              <a:gd name="T9" fmla="*/ 12700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24" h="280">
                <a:moveTo>
                  <a:pt x="0" y="8"/>
                </a:moveTo>
                <a:cubicBezTo>
                  <a:pt x="438" y="40"/>
                  <a:pt x="564" y="59"/>
                  <a:pt x="1288" y="120"/>
                </a:cubicBezTo>
                <a:cubicBezTo>
                  <a:pt x="2015" y="181"/>
                  <a:pt x="2616" y="280"/>
                  <a:pt x="2624" y="280"/>
                </a:cubicBezTo>
                <a:lnTo>
                  <a:pt x="2624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037" name="Group 13"/>
          <p:cNvGrpSpPr>
            <a:grpSpLocks/>
          </p:cNvGrpSpPr>
          <p:nvPr userDrawn="1"/>
        </p:nvGrpSpPr>
        <p:grpSpPr bwMode="auto">
          <a:xfrm>
            <a:off x="8351838" y="3933825"/>
            <a:ext cx="792162" cy="558800"/>
            <a:chOff x="4377" y="3804"/>
            <a:chExt cx="499" cy="352"/>
          </a:xfrm>
        </p:grpSpPr>
        <p:sp>
          <p:nvSpPr>
            <p:cNvPr id="1050" name="Oval 14"/>
            <p:cNvSpPr>
              <a:spLocks noChangeArrowheads="1"/>
            </p:cNvSpPr>
            <p:nvPr userDrawn="1"/>
          </p:nvSpPr>
          <p:spPr bwMode="auto">
            <a:xfrm rot="20056323" flipV="1">
              <a:off x="4468" y="3974"/>
              <a:ext cx="408" cy="125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43" name="Oval 15"/>
            <p:cNvSpPr>
              <a:spLocks noChangeArrowheads="1"/>
            </p:cNvSpPr>
            <p:nvPr userDrawn="1"/>
          </p:nvSpPr>
          <p:spPr bwMode="gray">
            <a:xfrm>
              <a:off x="4377" y="3804"/>
              <a:ext cx="334" cy="352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2" name="Text Box 16">
              <a:hlinkClick r:id="rId19" action="ppaction://hlinksldjump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4377" y="3884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导航</a:t>
              </a:r>
            </a:p>
          </p:txBody>
        </p:sp>
      </p:grpSp>
      <p:grpSp>
        <p:nvGrpSpPr>
          <p:cNvPr id="1038" name="Group 17"/>
          <p:cNvGrpSpPr>
            <a:grpSpLocks/>
          </p:cNvGrpSpPr>
          <p:nvPr userDrawn="1"/>
        </p:nvGrpSpPr>
        <p:grpSpPr bwMode="auto">
          <a:xfrm>
            <a:off x="8362950" y="4689475"/>
            <a:ext cx="781050" cy="527050"/>
            <a:chOff x="3534" y="3087"/>
            <a:chExt cx="492" cy="332"/>
          </a:xfrm>
        </p:grpSpPr>
        <p:sp>
          <p:nvSpPr>
            <p:cNvPr id="1047" name="Oval 18"/>
            <p:cNvSpPr>
              <a:spLocks noChangeArrowheads="1"/>
            </p:cNvSpPr>
            <p:nvPr userDrawn="1"/>
          </p:nvSpPr>
          <p:spPr bwMode="auto">
            <a:xfrm rot="20056323" flipV="1">
              <a:off x="3651" y="3249"/>
              <a:ext cx="375" cy="128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47" name="Oval 19"/>
            <p:cNvSpPr>
              <a:spLocks noChangeArrowheads="1"/>
            </p:cNvSpPr>
            <p:nvPr userDrawn="1"/>
          </p:nvSpPr>
          <p:spPr bwMode="gray">
            <a:xfrm>
              <a:off x="3534" y="3087"/>
              <a:ext cx="344" cy="3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9" name="Text Box 20">
              <a:hlinkClick r:id="" action="ppaction://hlinkshowjump?jump=previousslide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3538" y="3147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上页</a:t>
              </a:r>
            </a:p>
          </p:txBody>
        </p:sp>
      </p:grpSp>
      <p:grpSp>
        <p:nvGrpSpPr>
          <p:cNvPr id="1039" name="Group 21"/>
          <p:cNvGrpSpPr>
            <a:grpSpLocks/>
          </p:cNvGrpSpPr>
          <p:nvPr userDrawn="1"/>
        </p:nvGrpSpPr>
        <p:grpSpPr bwMode="auto">
          <a:xfrm>
            <a:off x="8362950" y="5445125"/>
            <a:ext cx="781050" cy="527050"/>
            <a:chOff x="3534" y="3087"/>
            <a:chExt cx="492" cy="332"/>
          </a:xfrm>
        </p:grpSpPr>
        <p:sp>
          <p:nvSpPr>
            <p:cNvPr id="1044" name="Oval 22"/>
            <p:cNvSpPr>
              <a:spLocks noChangeArrowheads="1"/>
            </p:cNvSpPr>
            <p:nvPr userDrawn="1"/>
          </p:nvSpPr>
          <p:spPr bwMode="auto">
            <a:xfrm rot="20056323" flipV="1">
              <a:off x="3651" y="3249"/>
              <a:ext cx="375" cy="128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51" name="Oval 23"/>
            <p:cNvSpPr>
              <a:spLocks noChangeArrowheads="1"/>
            </p:cNvSpPr>
            <p:nvPr userDrawn="1"/>
          </p:nvSpPr>
          <p:spPr bwMode="gray">
            <a:xfrm>
              <a:off x="3534" y="3087"/>
              <a:ext cx="344" cy="3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6" name="Text Box 24">
              <a:hlinkClick r:id="" action="ppaction://hlinkshowjump?jump=nextslide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3538" y="3147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下页</a:t>
              </a:r>
            </a:p>
          </p:txBody>
        </p:sp>
      </p:grpSp>
      <p:grpSp>
        <p:nvGrpSpPr>
          <p:cNvPr id="1040" name="Group 25"/>
          <p:cNvGrpSpPr>
            <a:grpSpLocks/>
          </p:cNvGrpSpPr>
          <p:nvPr userDrawn="1"/>
        </p:nvGrpSpPr>
        <p:grpSpPr bwMode="auto">
          <a:xfrm>
            <a:off x="8388350" y="6178550"/>
            <a:ext cx="755650" cy="527050"/>
            <a:chOff x="3606" y="3475"/>
            <a:chExt cx="450" cy="332"/>
          </a:xfrm>
        </p:grpSpPr>
        <p:sp>
          <p:nvSpPr>
            <p:cNvPr id="1041" name="Oval 26"/>
            <p:cNvSpPr>
              <a:spLocks noChangeArrowheads="1"/>
            </p:cNvSpPr>
            <p:nvPr userDrawn="1"/>
          </p:nvSpPr>
          <p:spPr bwMode="auto">
            <a:xfrm rot="20056323" flipV="1">
              <a:off x="3693" y="3647"/>
              <a:ext cx="363" cy="120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55" name="Oval 27"/>
            <p:cNvSpPr>
              <a:spLocks noChangeArrowheads="1"/>
            </p:cNvSpPr>
            <p:nvPr userDrawn="1"/>
          </p:nvSpPr>
          <p:spPr bwMode="gray">
            <a:xfrm>
              <a:off x="3606" y="3475"/>
              <a:ext cx="318" cy="332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3" name="Text Box 28">
              <a:hlinkClick r:id="" action="ppaction://hlinkshowjump?jump=endshow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3606" y="3521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退出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9137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  <p:sldLayoutId id="2147483944" r:id="rId12"/>
    <p:sldLayoutId id="2147483945" r:id="rId13"/>
    <p:sldLayoutId id="2147483946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/>
          <p:cNvSpPr>
            <a:spLocks/>
          </p:cNvSpPr>
          <p:nvPr/>
        </p:nvSpPr>
        <p:spPr bwMode="ltGray">
          <a:xfrm>
            <a:off x="-1588" y="6413500"/>
            <a:ext cx="4205288" cy="444500"/>
          </a:xfrm>
          <a:custGeom>
            <a:avLst/>
            <a:gdLst>
              <a:gd name="T0" fmla="*/ 4205288 w 2649"/>
              <a:gd name="T1" fmla="*/ 444500 h 280"/>
              <a:gd name="T2" fmla="*/ 2122488 w 2649"/>
              <a:gd name="T3" fmla="*/ 292100 h 280"/>
              <a:gd name="T4" fmla="*/ 1588 w 2649"/>
              <a:gd name="T5" fmla="*/ 0 h 280"/>
              <a:gd name="T6" fmla="*/ 0 w 2649"/>
              <a:gd name="T7" fmla="*/ 442913 h 280"/>
              <a:gd name="T8" fmla="*/ 4205288 w 2649"/>
              <a:gd name="T9" fmla="*/ 444500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49" h="280">
                <a:moveTo>
                  <a:pt x="2649" y="280"/>
                </a:moveTo>
                <a:cubicBezTo>
                  <a:pt x="2211" y="248"/>
                  <a:pt x="2061" y="246"/>
                  <a:pt x="1337" y="184"/>
                </a:cubicBezTo>
                <a:cubicBezTo>
                  <a:pt x="610" y="123"/>
                  <a:pt x="9" y="0"/>
                  <a:pt x="1" y="0"/>
                </a:cubicBezTo>
                <a:lnTo>
                  <a:pt x="0" y="279"/>
                </a:lnTo>
                <a:lnTo>
                  <a:pt x="2649" y="28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7" name="Freeform 3"/>
          <p:cNvSpPr>
            <a:spLocks/>
          </p:cNvSpPr>
          <p:nvPr/>
        </p:nvSpPr>
        <p:spPr bwMode="ltGray">
          <a:xfrm>
            <a:off x="4932363" y="6337300"/>
            <a:ext cx="4211637" cy="520700"/>
          </a:xfrm>
          <a:custGeom>
            <a:avLst/>
            <a:gdLst>
              <a:gd name="T0" fmla="*/ 0 w 2653"/>
              <a:gd name="T1" fmla="*/ 520700 h 328"/>
              <a:gd name="T2" fmla="*/ 2097087 w 2653"/>
              <a:gd name="T3" fmla="*/ 355600 h 328"/>
              <a:gd name="T4" fmla="*/ 4211637 w 2653"/>
              <a:gd name="T5" fmla="*/ 0 h 328"/>
              <a:gd name="T6" fmla="*/ 4211637 w 2653"/>
              <a:gd name="T7" fmla="*/ 520700 h 328"/>
              <a:gd name="T8" fmla="*/ 0 w 2653"/>
              <a:gd name="T9" fmla="*/ 520700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53" h="328">
                <a:moveTo>
                  <a:pt x="0" y="328"/>
                </a:moveTo>
                <a:cubicBezTo>
                  <a:pt x="428" y="297"/>
                  <a:pt x="612" y="285"/>
                  <a:pt x="1321" y="224"/>
                </a:cubicBezTo>
                <a:cubicBezTo>
                  <a:pt x="2031" y="163"/>
                  <a:pt x="2595" y="29"/>
                  <a:pt x="2653" y="0"/>
                </a:cubicBezTo>
                <a:lnTo>
                  <a:pt x="2653" y="328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0" y="0"/>
          <a:ext cx="9144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2" name="Image" r:id="rId17" imgW="4101587" imgH="406063" progId="Photoshop.Image.6">
                  <p:embed/>
                </p:oleObj>
              </mc:Choice>
              <mc:Fallback>
                <p:oleObj name="Image" r:id="rId17" imgW="4101587" imgH="406063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Freeform 5"/>
          <p:cNvSpPr>
            <a:spLocks/>
          </p:cNvSpPr>
          <p:nvPr/>
        </p:nvSpPr>
        <p:spPr bwMode="ltGray">
          <a:xfrm flipH="1">
            <a:off x="0" y="793750"/>
            <a:ext cx="3635375" cy="444500"/>
          </a:xfrm>
          <a:custGeom>
            <a:avLst/>
            <a:gdLst>
              <a:gd name="T0" fmla="*/ 0 w 2096"/>
              <a:gd name="T1" fmla="*/ 25400 h 280"/>
              <a:gd name="T2" fmla="*/ 1734435 w 2096"/>
              <a:gd name="T3" fmla="*/ 165100 h 280"/>
              <a:gd name="T4" fmla="*/ 3635375 w 2096"/>
              <a:gd name="T5" fmla="*/ 444500 h 280"/>
              <a:gd name="T6" fmla="*/ 3635375 w 2096"/>
              <a:gd name="T7" fmla="*/ 0 h 280"/>
              <a:gd name="T8" fmla="*/ 0 w 2096"/>
              <a:gd name="T9" fmla="*/ 25400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96" h="280">
                <a:moveTo>
                  <a:pt x="0" y="16"/>
                </a:moveTo>
                <a:cubicBezTo>
                  <a:pt x="352" y="48"/>
                  <a:pt x="418" y="43"/>
                  <a:pt x="1000" y="104"/>
                </a:cubicBezTo>
                <a:cubicBezTo>
                  <a:pt x="1584" y="165"/>
                  <a:pt x="2048" y="251"/>
                  <a:pt x="2096" y="280"/>
                </a:cubicBezTo>
                <a:lnTo>
                  <a:pt x="2096" y="0"/>
                </a:lnTo>
                <a:lnTo>
                  <a:pt x="0" y="1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1734" name="Freeform 6"/>
          <p:cNvSpPr>
            <a:spLocks/>
          </p:cNvSpPr>
          <p:nvPr/>
        </p:nvSpPr>
        <p:spPr bwMode="ltGray">
          <a:xfrm>
            <a:off x="0" y="0"/>
            <a:ext cx="9144000" cy="812800"/>
          </a:xfrm>
          <a:custGeom>
            <a:avLst/>
            <a:gdLst>
              <a:gd name="T0" fmla="*/ 0 w 5760"/>
              <a:gd name="T1" fmla="*/ 512 h 512"/>
              <a:gd name="T2" fmla="*/ 5760 w 5760"/>
              <a:gd name="T3" fmla="*/ 512 h 512"/>
              <a:gd name="T4" fmla="*/ 5760 w 5760"/>
              <a:gd name="T5" fmla="*/ 0 h 512"/>
              <a:gd name="T6" fmla="*/ 2804 w 5760"/>
              <a:gd name="T7" fmla="*/ 134 h 512"/>
              <a:gd name="T8" fmla="*/ 0 w 5760"/>
              <a:gd name="T9" fmla="*/ 9 h 512"/>
              <a:gd name="T10" fmla="*/ 0 w 5760"/>
              <a:gd name="T11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0" h="512">
                <a:moveTo>
                  <a:pt x="0" y="512"/>
                </a:moveTo>
                <a:lnTo>
                  <a:pt x="5760" y="512"/>
                </a:lnTo>
                <a:lnTo>
                  <a:pt x="5760" y="0"/>
                </a:lnTo>
                <a:cubicBezTo>
                  <a:pt x="5554" y="37"/>
                  <a:pt x="3760" y="147"/>
                  <a:pt x="2804" y="134"/>
                </a:cubicBezTo>
                <a:cubicBezTo>
                  <a:pt x="1848" y="121"/>
                  <a:pt x="582" y="97"/>
                  <a:pt x="0" y="9"/>
                </a:cubicBezTo>
                <a:lnTo>
                  <a:pt x="0" y="512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173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629400"/>
            <a:ext cx="19812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20173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14800" y="6705600"/>
            <a:ext cx="8382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rgbClr val="692AA2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7C41C1-5A21-4D9D-8A78-F136572A774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white">
          <a:xfrm>
            <a:off x="838200" y="228600"/>
            <a:ext cx="71628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173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553200"/>
            <a:ext cx="1676400" cy="21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6" name="Freeform 12"/>
          <p:cNvSpPr>
            <a:spLocks/>
          </p:cNvSpPr>
          <p:nvPr/>
        </p:nvSpPr>
        <p:spPr bwMode="gray">
          <a:xfrm>
            <a:off x="4978400" y="800100"/>
            <a:ext cx="4165600" cy="444500"/>
          </a:xfrm>
          <a:custGeom>
            <a:avLst/>
            <a:gdLst>
              <a:gd name="T0" fmla="*/ 0 w 2624"/>
              <a:gd name="T1" fmla="*/ 12700 h 280"/>
              <a:gd name="T2" fmla="*/ 2044700 w 2624"/>
              <a:gd name="T3" fmla="*/ 190500 h 280"/>
              <a:gd name="T4" fmla="*/ 4165600 w 2624"/>
              <a:gd name="T5" fmla="*/ 444500 h 280"/>
              <a:gd name="T6" fmla="*/ 4165600 w 2624"/>
              <a:gd name="T7" fmla="*/ 0 h 280"/>
              <a:gd name="T8" fmla="*/ 0 w 2624"/>
              <a:gd name="T9" fmla="*/ 12700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24" h="280">
                <a:moveTo>
                  <a:pt x="0" y="8"/>
                </a:moveTo>
                <a:cubicBezTo>
                  <a:pt x="438" y="40"/>
                  <a:pt x="564" y="59"/>
                  <a:pt x="1288" y="120"/>
                </a:cubicBezTo>
                <a:cubicBezTo>
                  <a:pt x="2015" y="181"/>
                  <a:pt x="2616" y="280"/>
                  <a:pt x="2624" y="280"/>
                </a:cubicBezTo>
                <a:lnTo>
                  <a:pt x="2624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037" name="Group 13"/>
          <p:cNvGrpSpPr>
            <a:grpSpLocks/>
          </p:cNvGrpSpPr>
          <p:nvPr userDrawn="1"/>
        </p:nvGrpSpPr>
        <p:grpSpPr bwMode="auto">
          <a:xfrm>
            <a:off x="8351838" y="3933825"/>
            <a:ext cx="792162" cy="558800"/>
            <a:chOff x="4377" y="3804"/>
            <a:chExt cx="499" cy="352"/>
          </a:xfrm>
        </p:grpSpPr>
        <p:sp>
          <p:nvSpPr>
            <p:cNvPr id="1050" name="Oval 14"/>
            <p:cNvSpPr>
              <a:spLocks noChangeArrowheads="1"/>
            </p:cNvSpPr>
            <p:nvPr userDrawn="1"/>
          </p:nvSpPr>
          <p:spPr bwMode="auto">
            <a:xfrm rot="20056323" flipV="1">
              <a:off x="4468" y="3974"/>
              <a:ext cx="408" cy="125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43" name="Oval 15"/>
            <p:cNvSpPr>
              <a:spLocks noChangeArrowheads="1"/>
            </p:cNvSpPr>
            <p:nvPr userDrawn="1"/>
          </p:nvSpPr>
          <p:spPr bwMode="gray">
            <a:xfrm>
              <a:off x="4377" y="3804"/>
              <a:ext cx="334" cy="352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2" name="Text Box 16">
              <a:hlinkClick r:id="rId19" action="ppaction://hlinksldjump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4377" y="3884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导航</a:t>
              </a:r>
            </a:p>
          </p:txBody>
        </p:sp>
      </p:grpSp>
      <p:grpSp>
        <p:nvGrpSpPr>
          <p:cNvPr id="1038" name="Group 17"/>
          <p:cNvGrpSpPr>
            <a:grpSpLocks/>
          </p:cNvGrpSpPr>
          <p:nvPr userDrawn="1"/>
        </p:nvGrpSpPr>
        <p:grpSpPr bwMode="auto">
          <a:xfrm>
            <a:off x="8362950" y="4689475"/>
            <a:ext cx="781050" cy="527050"/>
            <a:chOff x="3534" y="3087"/>
            <a:chExt cx="492" cy="332"/>
          </a:xfrm>
        </p:grpSpPr>
        <p:sp>
          <p:nvSpPr>
            <p:cNvPr id="1047" name="Oval 18"/>
            <p:cNvSpPr>
              <a:spLocks noChangeArrowheads="1"/>
            </p:cNvSpPr>
            <p:nvPr userDrawn="1"/>
          </p:nvSpPr>
          <p:spPr bwMode="auto">
            <a:xfrm rot="20056323" flipV="1">
              <a:off x="3651" y="3249"/>
              <a:ext cx="375" cy="128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47" name="Oval 19"/>
            <p:cNvSpPr>
              <a:spLocks noChangeArrowheads="1"/>
            </p:cNvSpPr>
            <p:nvPr userDrawn="1"/>
          </p:nvSpPr>
          <p:spPr bwMode="gray">
            <a:xfrm>
              <a:off x="3534" y="3087"/>
              <a:ext cx="344" cy="3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9" name="Text Box 20">
              <a:hlinkClick r:id="" action="ppaction://hlinkshowjump?jump=previousslide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3538" y="3147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上页</a:t>
              </a:r>
            </a:p>
          </p:txBody>
        </p:sp>
      </p:grpSp>
      <p:grpSp>
        <p:nvGrpSpPr>
          <p:cNvPr id="1039" name="Group 21"/>
          <p:cNvGrpSpPr>
            <a:grpSpLocks/>
          </p:cNvGrpSpPr>
          <p:nvPr userDrawn="1"/>
        </p:nvGrpSpPr>
        <p:grpSpPr bwMode="auto">
          <a:xfrm>
            <a:off x="8362950" y="5445125"/>
            <a:ext cx="781050" cy="527050"/>
            <a:chOff x="3534" y="3087"/>
            <a:chExt cx="492" cy="332"/>
          </a:xfrm>
        </p:grpSpPr>
        <p:sp>
          <p:nvSpPr>
            <p:cNvPr id="1044" name="Oval 22"/>
            <p:cNvSpPr>
              <a:spLocks noChangeArrowheads="1"/>
            </p:cNvSpPr>
            <p:nvPr userDrawn="1"/>
          </p:nvSpPr>
          <p:spPr bwMode="auto">
            <a:xfrm rot="20056323" flipV="1">
              <a:off x="3651" y="3249"/>
              <a:ext cx="375" cy="128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51" name="Oval 23"/>
            <p:cNvSpPr>
              <a:spLocks noChangeArrowheads="1"/>
            </p:cNvSpPr>
            <p:nvPr userDrawn="1"/>
          </p:nvSpPr>
          <p:spPr bwMode="gray">
            <a:xfrm>
              <a:off x="3534" y="3087"/>
              <a:ext cx="344" cy="3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6" name="Text Box 24">
              <a:hlinkClick r:id="" action="ppaction://hlinkshowjump?jump=nextslide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3538" y="3147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下页</a:t>
              </a:r>
            </a:p>
          </p:txBody>
        </p:sp>
      </p:grpSp>
      <p:grpSp>
        <p:nvGrpSpPr>
          <p:cNvPr id="1040" name="Group 25"/>
          <p:cNvGrpSpPr>
            <a:grpSpLocks/>
          </p:cNvGrpSpPr>
          <p:nvPr userDrawn="1"/>
        </p:nvGrpSpPr>
        <p:grpSpPr bwMode="auto">
          <a:xfrm>
            <a:off x="8388350" y="6178550"/>
            <a:ext cx="755650" cy="527050"/>
            <a:chOff x="3606" y="3475"/>
            <a:chExt cx="450" cy="332"/>
          </a:xfrm>
        </p:grpSpPr>
        <p:sp>
          <p:nvSpPr>
            <p:cNvPr id="1041" name="Oval 26"/>
            <p:cNvSpPr>
              <a:spLocks noChangeArrowheads="1"/>
            </p:cNvSpPr>
            <p:nvPr userDrawn="1"/>
          </p:nvSpPr>
          <p:spPr bwMode="auto">
            <a:xfrm rot="20056323" flipV="1">
              <a:off x="3693" y="3647"/>
              <a:ext cx="363" cy="120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55" name="Oval 27"/>
            <p:cNvSpPr>
              <a:spLocks noChangeArrowheads="1"/>
            </p:cNvSpPr>
            <p:nvPr userDrawn="1"/>
          </p:nvSpPr>
          <p:spPr bwMode="gray">
            <a:xfrm>
              <a:off x="3606" y="3475"/>
              <a:ext cx="318" cy="332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3" name="Text Box 28">
              <a:hlinkClick r:id="" action="ppaction://hlinkshowjump?jump=endshow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3606" y="3521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退出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7046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61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/>
          <p:cNvSpPr>
            <a:spLocks/>
          </p:cNvSpPr>
          <p:nvPr/>
        </p:nvSpPr>
        <p:spPr bwMode="ltGray">
          <a:xfrm>
            <a:off x="-1588" y="6413500"/>
            <a:ext cx="4205288" cy="444500"/>
          </a:xfrm>
          <a:custGeom>
            <a:avLst/>
            <a:gdLst>
              <a:gd name="T0" fmla="*/ 4205288 w 2649"/>
              <a:gd name="T1" fmla="*/ 444500 h 280"/>
              <a:gd name="T2" fmla="*/ 2122488 w 2649"/>
              <a:gd name="T3" fmla="*/ 292100 h 280"/>
              <a:gd name="T4" fmla="*/ 1588 w 2649"/>
              <a:gd name="T5" fmla="*/ 0 h 280"/>
              <a:gd name="T6" fmla="*/ 0 w 2649"/>
              <a:gd name="T7" fmla="*/ 442913 h 280"/>
              <a:gd name="T8" fmla="*/ 4205288 w 2649"/>
              <a:gd name="T9" fmla="*/ 444500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49" h="280">
                <a:moveTo>
                  <a:pt x="2649" y="280"/>
                </a:moveTo>
                <a:cubicBezTo>
                  <a:pt x="2211" y="248"/>
                  <a:pt x="2061" y="246"/>
                  <a:pt x="1337" y="184"/>
                </a:cubicBezTo>
                <a:cubicBezTo>
                  <a:pt x="610" y="123"/>
                  <a:pt x="9" y="0"/>
                  <a:pt x="1" y="0"/>
                </a:cubicBezTo>
                <a:lnTo>
                  <a:pt x="0" y="279"/>
                </a:lnTo>
                <a:lnTo>
                  <a:pt x="2649" y="28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7" name="Freeform 3"/>
          <p:cNvSpPr>
            <a:spLocks/>
          </p:cNvSpPr>
          <p:nvPr/>
        </p:nvSpPr>
        <p:spPr bwMode="ltGray">
          <a:xfrm>
            <a:off x="4932363" y="6337300"/>
            <a:ext cx="4211637" cy="520700"/>
          </a:xfrm>
          <a:custGeom>
            <a:avLst/>
            <a:gdLst>
              <a:gd name="T0" fmla="*/ 0 w 2653"/>
              <a:gd name="T1" fmla="*/ 520700 h 328"/>
              <a:gd name="T2" fmla="*/ 2097087 w 2653"/>
              <a:gd name="T3" fmla="*/ 355600 h 328"/>
              <a:gd name="T4" fmla="*/ 4211637 w 2653"/>
              <a:gd name="T5" fmla="*/ 0 h 328"/>
              <a:gd name="T6" fmla="*/ 4211637 w 2653"/>
              <a:gd name="T7" fmla="*/ 520700 h 328"/>
              <a:gd name="T8" fmla="*/ 0 w 2653"/>
              <a:gd name="T9" fmla="*/ 520700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53" h="328">
                <a:moveTo>
                  <a:pt x="0" y="328"/>
                </a:moveTo>
                <a:cubicBezTo>
                  <a:pt x="428" y="297"/>
                  <a:pt x="612" y="285"/>
                  <a:pt x="1321" y="224"/>
                </a:cubicBezTo>
                <a:cubicBezTo>
                  <a:pt x="2031" y="163"/>
                  <a:pt x="2595" y="29"/>
                  <a:pt x="2653" y="0"/>
                </a:cubicBezTo>
                <a:lnTo>
                  <a:pt x="2653" y="328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0" y="0"/>
          <a:ext cx="9144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00" name="Image" r:id="rId17" imgW="4101587" imgH="406063" progId="Photoshop.Image.6">
                  <p:embed/>
                </p:oleObj>
              </mc:Choice>
              <mc:Fallback>
                <p:oleObj name="Image" r:id="rId17" imgW="4101587" imgH="406063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Freeform 5"/>
          <p:cNvSpPr>
            <a:spLocks/>
          </p:cNvSpPr>
          <p:nvPr/>
        </p:nvSpPr>
        <p:spPr bwMode="ltGray">
          <a:xfrm flipH="1">
            <a:off x="0" y="793750"/>
            <a:ext cx="3635375" cy="444500"/>
          </a:xfrm>
          <a:custGeom>
            <a:avLst/>
            <a:gdLst>
              <a:gd name="T0" fmla="*/ 0 w 2096"/>
              <a:gd name="T1" fmla="*/ 25400 h 280"/>
              <a:gd name="T2" fmla="*/ 1734435 w 2096"/>
              <a:gd name="T3" fmla="*/ 165100 h 280"/>
              <a:gd name="T4" fmla="*/ 3635375 w 2096"/>
              <a:gd name="T5" fmla="*/ 444500 h 280"/>
              <a:gd name="T6" fmla="*/ 3635375 w 2096"/>
              <a:gd name="T7" fmla="*/ 0 h 280"/>
              <a:gd name="T8" fmla="*/ 0 w 2096"/>
              <a:gd name="T9" fmla="*/ 25400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96" h="280">
                <a:moveTo>
                  <a:pt x="0" y="16"/>
                </a:moveTo>
                <a:cubicBezTo>
                  <a:pt x="352" y="48"/>
                  <a:pt x="418" y="43"/>
                  <a:pt x="1000" y="104"/>
                </a:cubicBezTo>
                <a:cubicBezTo>
                  <a:pt x="1584" y="165"/>
                  <a:pt x="2048" y="251"/>
                  <a:pt x="2096" y="280"/>
                </a:cubicBezTo>
                <a:lnTo>
                  <a:pt x="2096" y="0"/>
                </a:lnTo>
                <a:lnTo>
                  <a:pt x="0" y="1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1734" name="Freeform 6"/>
          <p:cNvSpPr>
            <a:spLocks/>
          </p:cNvSpPr>
          <p:nvPr/>
        </p:nvSpPr>
        <p:spPr bwMode="ltGray">
          <a:xfrm>
            <a:off x="0" y="0"/>
            <a:ext cx="9144000" cy="812800"/>
          </a:xfrm>
          <a:custGeom>
            <a:avLst/>
            <a:gdLst>
              <a:gd name="T0" fmla="*/ 0 w 5760"/>
              <a:gd name="T1" fmla="*/ 512 h 512"/>
              <a:gd name="T2" fmla="*/ 5760 w 5760"/>
              <a:gd name="T3" fmla="*/ 512 h 512"/>
              <a:gd name="T4" fmla="*/ 5760 w 5760"/>
              <a:gd name="T5" fmla="*/ 0 h 512"/>
              <a:gd name="T6" fmla="*/ 2804 w 5760"/>
              <a:gd name="T7" fmla="*/ 134 h 512"/>
              <a:gd name="T8" fmla="*/ 0 w 5760"/>
              <a:gd name="T9" fmla="*/ 9 h 512"/>
              <a:gd name="T10" fmla="*/ 0 w 5760"/>
              <a:gd name="T11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0" h="512">
                <a:moveTo>
                  <a:pt x="0" y="512"/>
                </a:moveTo>
                <a:lnTo>
                  <a:pt x="5760" y="512"/>
                </a:lnTo>
                <a:lnTo>
                  <a:pt x="5760" y="0"/>
                </a:lnTo>
                <a:cubicBezTo>
                  <a:pt x="5554" y="37"/>
                  <a:pt x="3760" y="147"/>
                  <a:pt x="2804" y="134"/>
                </a:cubicBezTo>
                <a:cubicBezTo>
                  <a:pt x="1848" y="121"/>
                  <a:pt x="582" y="97"/>
                  <a:pt x="0" y="9"/>
                </a:cubicBezTo>
                <a:lnTo>
                  <a:pt x="0" y="512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173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629400"/>
            <a:ext cx="19812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20173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14800" y="6705600"/>
            <a:ext cx="8382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rgbClr val="692AA2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7C41C1-5A21-4D9D-8A78-F136572A774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white">
          <a:xfrm>
            <a:off x="838200" y="228600"/>
            <a:ext cx="71628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173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553200"/>
            <a:ext cx="1676400" cy="21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6" name="Freeform 12"/>
          <p:cNvSpPr>
            <a:spLocks/>
          </p:cNvSpPr>
          <p:nvPr/>
        </p:nvSpPr>
        <p:spPr bwMode="gray">
          <a:xfrm>
            <a:off x="4978400" y="800100"/>
            <a:ext cx="4165600" cy="444500"/>
          </a:xfrm>
          <a:custGeom>
            <a:avLst/>
            <a:gdLst>
              <a:gd name="T0" fmla="*/ 0 w 2624"/>
              <a:gd name="T1" fmla="*/ 12700 h 280"/>
              <a:gd name="T2" fmla="*/ 2044700 w 2624"/>
              <a:gd name="T3" fmla="*/ 190500 h 280"/>
              <a:gd name="T4" fmla="*/ 4165600 w 2624"/>
              <a:gd name="T5" fmla="*/ 444500 h 280"/>
              <a:gd name="T6" fmla="*/ 4165600 w 2624"/>
              <a:gd name="T7" fmla="*/ 0 h 280"/>
              <a:gd name="T8" fmla="*/ 0 w 2624"/>
              <a:gd name="T9" fmla="*/ 12700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24" h="280">
                <a:moveTo>
                  <a:pt x="0" y="8"/>
                </a:moveTo>
                <a:cubicBezTo>
                  <a:pt x="438" y="40"/>
                  <a:pt x="564" y="59"/>
                  <a:pt x="1288" y="120"/>
                </a:cubicBezTo>
                <a:cubicBezTo>
                  <a:pt x="2015" y="181"/>
                  <a:pt x="2616" y="280"/>
                  <a:pt x="2624" y="280"/>
                </a:cubicBezTo>
                <a:lnTo>
                  <a:pt x="2624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037" name="Group 13"/>
          <p:cNvGrpSpPr>
            <a:grpSpLocks/>
          </p:cNvGrpSpPr>
          <p:nvPr userDrawn="1"/>
        </p:nvGrpSpPr>
        <p:grpSpPr bwMode="auto">
          <a:xfrm>
            <a:off x="8351838" y="3933825"/>
            <a:ext cx="792162" cy="558800"/>
            <a:chOff x="4377" y="3804"/>
            <a:chExt cx="499" cy="352"/>
          </a:xfrm>
        </p:grpSpPr>
        <p:sp>
          <p:nvSpPr>
            <p:cNvPr id="1050" name="Oval 14"/>
            <p:cNvSpPr>
              <a:spLocks noChangeArrowheads="1"/>
            </p:cNvSpPr>
            <p:nvPr userDrawn="1"/>
          </p:nvSpPr>
          <p:spPr bwMode="auto">
            <a:xfrm rot="20056323" flipV="1">
              <a:off x="4468" y="3974"/>
              <a:ext cx="408" cy="125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43" name="Oval 15"/>
            <p:cNvSpPr>
              <a:spLocks noChangeArrowheads="1"/>
            </p:cNvSpPr>
            <p:nvPr userDrawn="1"/>
          </p:nvSpPr>
          <p:spPr bwMode="gray">
            <a:xfrm>
              <a:off x="4377" y="3804"/>
              <a:ext cx="334" cy="352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2" name="Text Box 16">
              <a:hlinkClick r:id="rId19" action="ppaction://hlinksldjump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4377" y="3884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导航</a:t>
              </a:r>
            </a:p>
          </p:txBody>
        </p:sp>
      </p:grpSp>
      <p:grpSp>
        <p:nvGrpSpPr>
          <p:cNvPr id="1038" name="Group 17"/>
          <p:cNvGrpSpPr>
            <a:grpSpLocks/>
          </p:cNvGrpSpPr>
          <p:nvPr userDrawn="1"/>
        </p:nvGrpSpPr>
        <p:grpSpPr bwMode="auto">
          <a:xfrm>
            <a:off x="8362950" y="4689475"/>
            <a:ext cx="781050" cy="527050"/>
            <a:chOff x="3534" y="3087"/>
            <a:chExt cx="492" cy="332"/>
          </a:xfrm>
        </p:grpSpPr>
        <p:sp>
          <p:nvSpPr>
            <p:cNvPr id="1047" name="Oval 18"/>
            <p:cNvSpPr>
              <a:spLocks noChangeArrowheads="1"/>
            </p:cNvSpPr>
            <p:nvPr userDrawn="1"/>
          </p:nvSpPr>
          <p:spPr bwMode="auto">
            <a:xfrm rot="20056323" flipV="1">
              <a:off x="3651" y="3249"/>
              <a:ext cx="375" cy="128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47" name="Oval 19"/>
            <p:cNvSpPr>
              <a:spLocks noChangeArrowheads="1"/>
            </p:cNvSpPr>
            <p:nvPr userDrawn="1"/>
          </p:nvSpPr>
          <p:spPr bwMode="gray">
            <a:xfrm>
              <a:off x="3534" y="3087"/>
              <a:ext cx="344" cy="3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9" name="Text Box 20">
              <a:hlinkClick r:id="" action="ppaction://hlinkshowjump?jump=previousslide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3538" y="3147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上页</a:t>
              </a:r>
            </a:p>
          </p:txBody>
        </p:sp>
      </p:grpSp>
      <p:grpSp>
        <p:nvGrpSpPr>
          <p:cNvPr id="1039" name="Group 21"/>
          <p:cNvGrpSpPr>
            <a:grpSpLocks/>
          </p:cNvGrpSpPr>
          <p:nvPr userDrawn="1"/>
        </p:nvGrpSpPr>
        <p:grpSpPr bwMode="auto">
          <a:xfrm>
            <a:off x="8362950" y="5445125"/>
            <a:ext cx="781050" cy="527050"/>
            <a:chOff x="3534" y="3087"/>
            <a:chExt cx="492" cy="332"/>
          </a:xfrm>
        </p:grpSpPr>
        <p:sp>
          <p:nvSpPr>
            <p:cNvPr id="1044" name="Oval 22"/>
            <p:cNvSpPr>
              <a:spLocks noChangeArrowheads="1"/>
            </p:cNvSpPr>
            <p:nvPr userDrawn="1"/>
          </p:nvSpPr>
          <p:spPr bwMode="auto">
            <a:xfrm rot="20056323" flipV="1">
              <a:off x="3651" y="3249"/>
              <a:ext cx="375" cy="128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51" name="Oval 23"/>
            <p:cNvSpPr>
              <a:spLocks noChangeArrowheads="1"/>
            </p:cNvSpPr>
            <p:nvPr userDrawn="1"/>
          </p:nvSpPr>
          <p:spPr bwMode="gray">
            <a:xfrm>
              <a:off x="3534" y="3087"/>
              <a:ext cx="344" cy="332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6" name="Text Box 24">
              <a:hlinkClick r:id="" action="ppaction://hlinkshowjump?jump=nextslide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3538" y="3147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下页</a:t>
              </a:r>
            </a:p>
          </p:txBody>
        </p:sp>
      </p:grpSp>
      <p:grpSp>
        <p:nvGrpSpPr>
          <p:cNvPr id="1040" name="Group 25"/>
          <p:cNvGrpSpPr>
            <a:grpSpLocks/>
          </p:cNvGrpSpPr>
          <p:nvPr userDrawn="1"/>
        </p:nvGrpSpPr>
        <p:grpSpPr bwMode="auto">
          <a:xfrm>
            <a:off x="8388350" y="6178550"/>
            <a:ext cx="755650" cy="527050"/>
            <a:chOff x="3606" y="3475"/>
            <a:chExt cx="450" cy="332"/>
          </a:xfrm>
        </p:grpSpPr>
        <p:sp>
          <p:nvSpPr>
            <p:cNvPr id="1041" name="Oval 26"/>
            <p:cNvSpPr>
              <a:spLocks noChangeArrowheads="1"/>
            </p:cNvSpPr>
            <p:nvPr userDrawn="1"/>
          </p:nvSpPr>
          <p:spPr bwMode="auto">
            <a:xfrm rot="20056323" flipV="1">
              <a:off x="3693" y="3647"/>
              <a:ext cx="363" cy="120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1755" name="Oval 27"/>
            <p:cNvSpPr>
              <a:spLocks noChangeArrowheads="1"/>
            </p:cNvSpPr>
            <p:nvPr userDrawn="1"/>
          </p:nvSpPr>
          <p:spPr bwMode="gray">
            <a:xfrm>
              <a:off x="3606" y="3475"/>
              <a:ext cx="318" cy="332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rgbClr val="001D3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3" name="Text Box 28">
              <a:hlinkClick r:id="" action="ppaction://hlinkshowjump?jump=endshow" highlightClick="1"/>
            </p:cNvPr>
            <p:cNvSpPr txBox="1">
              <a:spLocks noChangeArrowheads="1"/>
            </p:cNvSpPr>
            <p:nvPr userDrawn="1"/>
          </p:nvSpPr>
          <p:spPr bwMode="white">
            <a:xfrm>
              <a:off x="3606" y="3521"/>
              <a:ext cx="34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退出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683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  <p:sldLayoutId id="2147483974" r:id="rId12"/>
    <p:sldLayoutId id="2147483975" r:id="rId13"/>
    <p:sldLayoutId id="2147483976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5" Type="http://schemas.openxmlformats.org/officeDocument/2006/relationships/image" Target="../media/image15.gif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6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8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Relationship Id="rId5" Type="http://schemas.openxmlformats.org/officeDocument/2006/relationships/slide" Target="slide10.xml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6.xml"/><Relationship Id="rId7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12.xml"/><Relationship Id="rId5" Type="http://schemas.openxmlformats.org/officeDocument/2006/relationships/slide" Target="slide31.xml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0.xml"/><Relationship Id="rId4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9.v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9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0.v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0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13" Type="http://schemas.openxmlformats.org/officeDocument/2006/relationships/image" Target="../media/image31.gif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2.xml"/><Relationship Id="rId6" Type="http://schemas.openxmlformats.org/officeDocument/2006/relationships/audio" Target="../media/audio5.wav"/><Relationship Id="rId11" Type="http://schemas.openxmlformats.org/officeDocument/2006/relationships/image" Target="../media/image29.png"/><Relationship Id="rId5" Type="http://schemas.openxmlformats.org/officeDocument/2006/relationships/audio" Target="../media/audio4.wav"/><Relationship Id="rId10" Type="http://schemas.openxmlformats.org/officeDocument/2006/relationships/image" Target="../media/image28.jpeg"/><Relationship Id="rId4" Type="http://schemas.openxmlformats.org/officeDocument/2006/relationships/audio" Target="../media/audio3.wav"/><Relationship Id="rId9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15.xml"/><Relationship Id="rId5" Type="http://schemas.openxmlformats.org/officeDocument/2006/relationships/slide" Target="slide9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.xml"/><Relationship Id="rId5" Type="http://schemas.openxmlformats.org/officeDocument/2006/relationships/image" Target="../media/image32.gif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5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1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1547665" y="1079530"/>
            <a:ext cx="6336704" cy="5301798"/>
          </a:xfrm>
          <a:solidFill>
            <a:srgbClr val="CCFFCC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45000"/>
              </a:lnSpc>
              <a:buFont typeface="Wingdings" pitchFamily="2" charset="2"/>
              <a:buNone/>
            </a:pPr>
            <a:r>
              <a:rPr lang="zh-CN" altLang="en-US" sz="2400" b="1" dirty="0"/>
              <a:t>单元</a:t>
            </a:r>
            <a:r>
              <a:rPr lang="en-US" altLang="zh-CN" sz="2400" b="1" dirty="0" smtClean="0"/>
              <a:t>1</a:t>
            </a:r>
            <a:r>
              <a:rPr lang="en-US" altLang="zh-CN" sz="2400" b="1" dirty="0"/>
              <a:t>. </a:t>
            </a:r>
            <a:r>
              <a:rPr lang="zh-CN" altLang="en-US" sz="2400" b="1" dirty="0"/>
              <a:t>会计工作组织和</a:t>
            </a:r>
            <a:r>
              <a:rPr lang="zh-CN" altLang="en-US" sz="2400" b="1" dirty="0" smtClean="0"/>
              <a:t>职业 </a:t>
            </a:r>
            <a:endParaRPr lang="zh-CN" altLang="en-US" sz="2400" b="1" dirty="0"/>
          </a:p>
          <a:p>
            <a:pPr>
              <a:lnSpc>
                <a:spcPct val="145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663300"/>
                </a:solidFill>
              </a:rPr>
              <a:t>单元</a:t>
            </a:r>
            <a:r>
              <a:rPr lang="en-US" altLang="zh-CN" sz="2400" b="1" dirty="0" smtClean="0">
                <a:solidFill>
                  <a:srgbClr val="663300"/>
                </a:solidFill>
              </a:rPr>
              <a:t>2</a:t>
            </a:r>
            <a:r>
              <a:rPr lang="en-US" altLang="zh-CN" sz="2400" b="1" dirty="0">
                <a:solidFill>
                  <a:srgbClr val="663300"/>
                </a:solidFill>
              </a:rPr>
              <a:t>. </a:t>
            </a:r>
            <a:r>
              <a:rPr lang="zh-CN" altLang="en-US" sz="2400" b="1" dirty="0" smtClean="0">
                <a:solidFill>
                  <a:srgbClr val="663300"/>
                </a:solidFill>
              </a:rPr>
              <a:t>会计含义</a:t>
            </a:r>
            <a:r>
              <a:rPr lang="zh-CN" altLang="en-US" sz="2400" b="1" dirty="0">
                <a:solidFill>
                  <a:srgbClr val="663300"/>
                </a:solidFill>
              </a:rPr>
              <a:t>、目标和方法</a:t>
            </a:r>
          </a:p>
          <a:p>
            <a:pPr>
              <a:lnSpc>
                <a:spcPct val="145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663300"/>
                </a:solidFill>
              </a:rPr>
              <a:t>单元</a:t>
            </a:r>
            <a:r>
              <a:rPr lang="en-US" altLang="zh-CN" sz="2400" b="1" dirty="0" smtClean="0">
                <a:solidFill>
                  <a:srgbClr val="663300"/>
                </a:solidFill>
              </a:rPr>
              <a:t>3</a:t>
            </a:r>
            <a:r>
              <a:rPr lang="en-US" altLang="zh-CN" sz="2400" b="1" dirty="0">
                <a:solidFill>
                  <a:srgbClr val="663300"/>
                </a:solidFill>
              </a:rPr>
              <a:t>. </a:t>
            </a:r>
            <a:r>
              <a:rPr lang="zh-CN" altLang="en-US" sz="2400" b="1" dirty="0">
                <a:solidFill>
                  <a:srgbClr val="663300"/>
                </a:solidFill>
              </a:rPr>
              <a:t>会计对象、会计要素和会计等式</a:t>
            </a:r>
          </a:p>
          <a:p>
            <a:pPr>
              <a:lnSpc>
                <a:spcPct val="145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663300"/>
                </a:solidFill>
              </a:rPr>
              <a:t>单元</a:t>
            </a:r>
            <a:r>
              <a:rPr lang="en-US" altLang="zh-CN" sz="2400" b="1" dirty="0" smtClean="0">
                <a:solidFill>
                  <a:srgbClr val="663300"/>
                </a:solidFill>
              </a:rPr>
              <a:t>4</a:t>
            </a:r>
            <a:r>
              <a:rPr lang="en-US" altLang="zh-CN" sz="2400" b="1" dirty="0">
                <a:solidFill>
                  <a:srgbClr val="663300"/>
                </a:solidFill>
              </a:rPr>
              <a:t>. </a:t>
            </a:r>
            <a:r>
              <a:rPr lang="zh-CN" altLang="en-US" sz="2400" b="1" dirty="0">
                <a:solidFill>
                  <a:srgbClr val="663300"/>
                </a:solidFill>
              </a:rPr>
              <a:t>会计科目</a:t>
            </a:r>
            <a:r>
              <a:rPr lang="zh-CN" altLang="en-US" sz="2400" b="1" dirty="0" smtClean="0">
                <a:solidFill>
                  <a:srgbClr val="663300"/>
                </a:solidFill>
              </a:rPr>
              <a:t>、账户</a:t>
            </a:r>
            <a:r>
              <a:rPr lang="zh-CN" altLang="en-US" sz="2400" b="1" dirty="0">
                <a:solidFill>
                  <a:srgbClr val="663300"/>
                </a:solidFill>
              </a:rPr>
              <a:t>和复式记账</a:t>
            </a:r>
          </a:p>
          <a:p>
            <a:pPr>
              <a:lnSpc>
                <a:spcPct val="145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chemeClr val="hlink"/>
                </a:solidFill>
              </a:rPr>
              <a:t>单元</a:t>
            </a:r>
            <a:r>
              <a:rPr lang="en-US" altLang="zh-CN" sz="2400" b="1" dirty="0" smtClean="0">
                <a:solidFill>
                  <a:schemeClr val="hlink"/>
                </a:solidFill>
              </a:rPr>
              <a:t>5</a:t>
            </a:r>
            <a:r>
              <a:rPr lang="en-US" altLang="zh-CN" sz="2400" b="1" dirty="0">
                <a:solidFill>
                  <a:schemeClr val="hlink"/>
                </a:solidFill>
              </a:rPr>
              <a:t>. </a:t>
            </a:r>
            <a:r>
              <a:rPr lang="zh-CN" altLang="en-US" sz="2400" b="1" dirty="0">
                <a:solidFill>
                  <a:schemeClr val="hlink"/>
                </a:solidFill>
              </a:rPr>
              <a:t>填制和审核会计凭证</a:t>
            </a:r>
          </a:p>
          <a:p>
            <a:pPr>
              <a:lnSpc>
                <a:spcPct val="145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660066"/>
                </a:solidFill>
              </a:rPr>
              <a:t>单元</a:t>
            </a:r>
            <a:r>
              <a:rPr lang="en-US" altLang="zh-CN" sz="2400" b="1" dirty="0" smtClean="0">
                <a:solidFill>
                  <a:srgbClr val="660066"/>
                </a:solidFill>
              </a:rPr>
              <a:t>6</a:t>
            </a:r>
            <a:r>
              <a:rPr lang="en-US" altLang="zh-CN" sz="2400" b="1" dirty="0">
                <a:solidFill>
                  <a:srgbClr val="660066"/>
                </a:solidFill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</a:rPr>
              <a:t>登记账簿</a:t>
            </a:r>
          </a:p>
          <a:p>
            <a:pPr>
              <a:lnSpc>
                <a:spcPct val="145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660066"/>
                </a:solidFill>
              </a:rPr>
              <a:t>单元</a:t>
            </a:r>
            <a:r>
              <a:rPr lang="en-US" altLang="zh-CN" sz="2400" b="1" dirty="0" smtClean="0">
                <a:solidFill>
                  <a:srgbClr val="660066"/>
                </a:solidFill>
              </a:rPr>
              <a:t>7</a:t>
            </a:r>
            <a:r>
              <a:rPr lang="en-US" altLang="zh-CN" sz="2400" b="1" dirty="0">
                <a:solidFill>
                  <a:srgbClr val="660066"/>
                </a:solidFill>
              </a:rPr>
              <a:t>. </a:t>
            </a:r>
            <a:r>
              <a:rPr lang="zh-CN" altLang="en-US" sz="2400" b="1" dirty="0"/>
              <a:t>编制会计报表</a:t>
            </a:r>
          </a:p>
        </p:txBody>
      </p:sp>
      <p:sp>
        <p:nvSpPr>
          <p:cNvPr id="62477" name="Text Box 13"/>
          <p:cNvSpPr txBox="1">
            <a:spLocks noGrp="1" noChangeArrowheads="1"/>
          </p:cNvSpPr>
          <p:nvPr>
            <p:ph type="title"/>
          </p:nvPr>
        </p:nvSpPr>
        <p:spPr>
          <a:xfrm>
            <a:off x="1187624" y="240113"/>
            <a:ext cx="7564437" cy="527050"/>
          </a:xfrm>
          <a:solidFill>
            <a:srgbClr val="00FFFF"/>
          </a:solidFill>
          <a:ln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sz="2400" i="0" dirty="0" smtClean="0">
                <a:solidFill>
                  <a:schemeClr val="tx1"/>
                </a:solidFill>
                <a:latin typeface="Arial" charset="0"/>
                <a:ea typeface="黑体" pitchFamily="2" charset="-122"/>
              </a:rPr>
              <a:t>《</a:t>
            </a:r>
            <a:r>
              <a:rPr lang="zh-CN" altLang="en-US" sz="2400" i="0" dirty="0" smtClean="0">
                <a:solidFill>
                  <a:schemeClr val="tx1"/>
                </a:solidFill>
                <a:latin typeface="Arial" charset="0"/>
                <a:ea typeface="黑体" pitchFamily="2" charset="-122"/>
              </a:rPr>
              <a:t>会计基础</a:t>
            </a:r>
            <a:r>
              <a:rPr lang="en-US" altLang="zh-CN" sz="2400" i="0" dirty="0" smtClean="0">
                <a:solidFill>
                  <a:schemeClr val="tx1"/>
                </a:solidFill>
                <a:latin typeface="Arial" charset="0"/>
                <a:ea typeface="黑体" pitchFamily="2" charset="-122"/>
              </a:rPr>
              <a:t>》</a:t>
            </a:r>
            <a:r>
              <a:rPr lang="zh-CN" altLang="en-US" sz="2400" i="0" dirty="0" smtClean="0">
                <a:solidFill>
                  <a:schemeClr val="tx1"/>
                </a:solidFill>
                <a:latin typeface="Arial" charset="0"/>
                <a:ea typeface="黑体" pitchFamily="2" charset="-122"/>
              </a:rPr>
              <a:t>课程内容</a:t>
            </a:r>
            <a:endParaRPr lang="zh-CN" altLang="en-US" sz="2400" i="0" dirty="0">
              <a:solidFill>
                <a:schemeClr val="tx1"/>
              </a:solidFill>
              <a:latin typeface="Arial" charset="0"/>
              <a:ea typeface="黑体" pitchFamily="2" charset="-122"/>
            </a:endParaRPr>
          </a:p>
        </p:txBody>
      </p:sp>
      <p:sp>
        <p:nvSpPr>
          <p:cNvPr id="62480" name="AutoShape 16"/>
          <p:cNvSpPr>
            <a:spLocks noChangeArrowheads="1"/>
          </p:cNvSpPr>
          <p:nvPr/>
        </p:nvSpPr>
        <p:spPr bwMode="auto">
          <a:xfrm>
            <a:off x="7185991" y="766742"/>
            <a:ext cx="914400" cy="609600"/>
          </a:xfrm>
          <a:prstGeom prst="wedgeRoundRectCallout">
            <a:avLst>
              <a:gd name="adj1" fmla="val -170618"/>
              <a:gd name="adj2" fmla="val 7159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Arial" charset="0"/>
                <a:ea typeface="楷体_GB2312" pitchFamily="49" charset="-122"/>
              </a:rPr>
              <a:t>了解</a:t>
            </a:r>
          </a:p>
        </p:txBody>
      </p:sp>
      <p:sp>
        <p:nvSpPr>
          <p:cNvPr id="62481" name="AutoShape 17"/>
          <p:cNvSpPr>
            <a:spLocks noChangeArrowheads="1"/>
          </p:cNvSpPr>
          <p:nvPr/>
        </p:nvSpPr>
        <p:spPr bwMode="auto">
          <a:xfrm>
            <a:off x="7884368" y="1825961"/>
            <a:ext cx="1152525" cy="897343"/>
          </a:xfrm>
          <a:prstGeom prst="wedgeRoundRectCallout">
            <a:avLst>
              <a:gd name="adj1" fmla="val -91468"/>
              <a:gd name="adj2" fmla="val 4274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Arial" charset="0"/>
                <a:ea typeface="楷体_GB2312" pitchFamily="49" charset="-122"/>
              </a:rPr>
              <a:t>必备基础知识</a:t>
            </a:r>
          </a:p>
        </p:txBody>
      </p:sp>
      <p:sp>
        <p:nvSpPr>
          <p:cNvPr id="62482" name="AutoShape 18"/>
          <p:cNvSpPr>
            <a:spLocks noChangeArrowheads="1"/>
          </p:cNvSpPr>
          <p:nvPr/>
        </p:nvSpPr>
        <p:spPr bwMode="auto">
          <a:xfrm>
            <a:off x="7251700" y="3717032"/>
            <a:ext cx="1069975" cy="719138"/>
          </a:xfrm>
          <a:prstGeom prst="wedgeRoundRectCallout">
            <a:avLst>
              <a:gd name="adj1" fmla="val -166894"/>
              <a:gd name="adj2" fmla="val 5361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Arial" charset="0"/>
                <a:ea typeface="楷体_GB2312" pitchFamily="49" charset="-122"/>
              </a:rPr>
              <a:t>会计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Arial" charset="0"/>
                <a:ea typeface="楷体_GB2312" pitchFamily="49" charset="-122"/>
              </a:rPr>
              <a:t>循环</a:t>
            </a:r>
          </a:p>
        </p:txBody>
      </p:sp>
      <p:sp>
        <p:nvSpPr>
          <p:cNvPr id="62483" name="AutoShape 19"/>
          <p:cNvSpPr>
            <a:spLocks/>
          </p:cNvSpPr>
          <p:nvPr/>
        </p:nvSpPr>
        <p:spPr bwMode="auto">
          <a:xfrm>
            <a:off x="5760401" y="3743826"/>
            <a:ext cx="77770" cy="1695446"/>
          </a:xfrm>
          <a:prstGeom prst="rightBrace">
            <a:avLst>
              <a:gd name="adj1" fmla="val 14277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62493" name="Line 29"/>
          <p:cNvSpPr>
            <a:spLocks noChangeShapeType="1"/>
          </p:cNvSpPr>
          <p:nvPr/>
        </p:nvSpPr>
        <p:spPr bwMode="auto">
          <a:xfrm>
            <a:off x="1979712" y="1700808"/>
            <a:ext cx="604516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62494" name="Line 30"/>
          <p:cNvSpPr>
            <a:spLocks noChangeShapeType="1"/>
          </p:cNvSpPr>
          <p:nvPr/>
        </p:nvSpPr>
        <p:spPr bwMode="auto">
          <a:xfrm>
            <a:off x="1979712" y="3636713"/>
            <a:ext cx="604516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62497" name="AutoShape 33"/>
          <p:cNvSpPr>
            <a:spLocks noChangeArrowheads="1"/>
          </p:cNvSpPr>
          <p:nvPr/>
        </p:nvSpPr>
        <p:spPr bwMode="auto">
          <a:xfrm>
            <a:off x="6081068" y="5193466"/>
            <a:ext cx="1959789" cy="758303"/>
          </a:xfrm>
          <a:prstGeom prst="wedgeRoundRectCallout">
            <a:avLst>
              <a:gd name="adj1" fmla="val -57855"/>
              <a:gd name="adj2" fmla="val -11228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Arial" charset="0"/>
                <a:ea typeface="楷体_GB2312" pitchFamily="49" charset="-122"/>
              </a:rPr>
              <a:t>理论与实践</a:t>
            </a:r>
            <a:endParaRPr lang="en-US" altLang="zh-CN" b="1" dirty="0" smtClean="0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Arial" charset="0"/>
                <a:ea typeface="楷体_GB2312" pitchFamily="49" charset="-122"/>
              </a:rPr>
              <a:t>一体化</a:t>
            </a:r>
          </a:p>
        </p:txBody>
      </p:sp>
      <p:sp>
        <p:nvSpPr>
          <p:cNvPr id="11" name="AutoShape 19"/>
          <p:cNvSpPr>
            <a:spLocks/>
          </p:cNvSpPr>
          <p:nvPr/>
        </p:nvSpPr>
        <p:spPr bwMode="auto">
          <a:xfrm>
            <a:off x="7251700" y="1758488"/>
            <a:ext cx="49771" cy="1814528"/>
          </a:xfrm>
          <a:prstGeom prst="rightBrace">
            <a:avLst>
              <a:gd name="adj1" fmla="val 14277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1531470"/>
      </p:ext>
    </p:extLst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80" grpId="0" animBg="1"/>
      <p:bldP spid="62481" grpId="0" animBg="1"/>
      <p:bldP spid="62482" grpId="0" animBg="1"/>
      <p:bldP spid="62483" grpId="0" animBg="1"/>
      <p:bldP spid="62497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0352" name="Group 48"/>
          <p:cNvGrpSpPr>
            <a:grpSpLocks/>
          </p:cNvGrpSpPr>
          <p:nvPr/>
        </p:nvGrpSpPr>
        <p:grpSpPr bwMode="auto">
          <a:xfrm>
            <a:off x="827584" y="1814934"/>
            <a:ext cx="7994650" cy="5748858"/>
            <a:chOff x="260" y="1172"/>
            <a:chExt cx="5036" cy="3058"/>
          </a:xfrm>
        </p:grpSpPr>
        <p:grpSp>
          <p:nvGrpSpPr>
            <p:cNvPr id="610346" name="Group 42"/>
            <p:cNvGrpSpPr>
              <a:grpSpLocks/>
            </p:cNvGrpSpPr>
            <p:nvPr/>
          </p:nvGrpSpPr>
          <p:grpSpPr bwMode="auto">
            <a:xfrm>
              <a:off x="260" y="1172"/>
              <a:ext cx="5036" cy="3058"/>
              <a:chOff x="500" y="1220"/>
              <a:chExt cx="5036" cy="3058"/>
            </a:xfrm>
          </p:grpSpPr>
          <p:pic>
            <p:nvPicPr>
              <p:cNvPr id="610310" name="Picture 6" descr="leaf_butto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0" y="1220"/>
                <a:ext cx="5036" cy="24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10312" name="Rectangle 8"/>
              <p:cNvSpPr>
                <a:spLocks noChangeArrowheads="1"/>
              </p:cNvSpPr>
              <p:nvPr/>
            </p:nvSpPr>
            <p:spPr bwMode="auto">
              <a:xfrm>
                <a:off x="708" y="1220"/>
                <a:ext cx="4828" cy="30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marL="342900" indent="-34290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1pPr>
                <a:lvl2pPr marL="742950" indent="-28575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2pPr>
                <a:lvl3pPr marL="1143000" indent="-22860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3pPr>
                <a:lvl4pPr marL="1600200" indent="-22860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4pPr>
                <a:lvl5pPr marL="2057400" indent="-22860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5pPr>
                <a:lvl6pPr marL="2514600" indent="-228600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6pPr>
                <a:lvl7pPr marL="2971800" indent="-228600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7pPr>
                <a:lvl8pPr marL="3429000" indent="-228600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8pPr>
                <a:lvl9pPr marL="3886200" indent="-228600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9pPr>
              </a:lstStyle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endParaRPr kumimoji="1" lang="en-US" altLang="zh-CN" sz="2800" b="1" dirty="0" smtClean="0">
                  <a:solidFill>
                    <a:srgbClr val="00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①利润表编制的</a:t>
                </a:r>
                <a:r>
                  <a:rPr kumimoji="1" lang="zh-CN" alt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理论依据</a:t>
                </a: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是什么？</a:t>
                </a: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②利润表涉及哪几个会计要素</a:t>
                </a:r>
                <a:r>
                  <a:rPr kumimoji="1" lang="zh-CN" altLang="en-US" sz="2800" b="1" dirty="0" smtClean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？</a:t>
                </a:r>
                <a:endParaRPr kumimoji="1" lang="zh-CN" altLang="en-US" sz="2800" b="1" dirty="0">
                  <a:solidFill>
                    <a:srgbClr val="00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③编制利润表使用试算平衡表里边</a:t>
                </a:r>
                <a:r>
                  <a:rPr kumimoji="1" lang="zh-CN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哪类账户？</a:t>
                </a:r>
                <a:endParaRPr kumimoji="1" lang="en-US" altLang="zh-CN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en-US" altLang="zh-CN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  </a:t>
                </a:r>
                <a:r>
                  <a:rPr kumimoji="1" lang="zh-CN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是账户</a:t>
                </a: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的</a:t>
                </a:r>
                <a:r>
                  <a:rPr kumimoji="1" lang="zh-CN" altLang="en-US" sz="2800" b="1" u="sng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本期发生额</a:t>
                </a: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还是</a:t>
                </a:r>
                <a:r>
                  <a:rPr kumimoji="1" lang="zh-CN" altLang="en-US" sz="2800" b="1" u="sng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期末余额</a:t>
                </a: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？</a:t>
                </a: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④利润表每月都编制吗？</a:t>
                </a: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endParaRPr kumimoji="1" lang="zh-CN" altLang="en-US" sz="2800" b="1" dirty="0">
                  <a:solidFill>
                    <a:srgbClr val="00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10324" name="Rectangle 2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80" y="1510"/>
              <a:ext cx="11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b="1" smtClean="0">
                <a:solidFill>
                  <a:srgbClr val="3333FF"/>
                </a:solidFill>
              </a:endParaRPr>
            </a:p>
          </p:txBody>
        </p:sp>
      </p:grpSp>
      <p:grpSp>
        <p:nvGrpSpPr>
          <p:cNvPr id="610351" name="Group 47"/>
          <p:cNvGrpSpPr>
            <a:grpSpLocks/>
          </p:cNvGrpSpPr>
          <p:nvPr/>
        </p:nvGrpSpPr>
        <p:grpSpPr bwMode="auto">
          <a:xfrm>
            <a:off x="1403003" y="959084"/>
            <a:ext cx="1512168" cy="609600"/>
            <a:chOff x="192" y="384"/>
            <a:chExt cx="1776" cy="384"/>
          </a:xfrm>
        </p:grpSpPr>
        <p:sp>
          <p:nvSpPr>
            <p:cNvPr id="610349" name="AutoShape 45"/>
            <p:cNvSpPr>
              <a:spLocks noChangeArrowheads="1"/>
            </p:cNvSpPr>
            <p:nvPr/>
          </p:nvSpPr>
          <p:spPr bwMode="auto">
            <a:xfrm>
              <a:off x="192" y="384"/>
              <a:ext cx="1776" cy="384"/>
            </a:xfrm>
            <a:prstGeom prst="roundRect">
              <a:avLst>
                <a:gd name="adj" fmla="val 16667"/>
              </a:avLst>
            </a:prstGeom>
            <a:solidFill>
              <a:srgbClr val="66AC2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457200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700" smtClean="0">
                <a:solidFill>
                  <a:srgbClr val="000000"/>
                </a:solidFill>
                <a:ea typeface="华文新魏" panose="02010800040101010101" pitchFamily="2" charset="-122"/>
              </a:endParaRPr>
            </a:p>
          </p:txBody>
        </p:sp>
        <p:sp>
          <p:nvSpPr>
            <p:cNvPr id="610350" name="Text Box 46"/>
            <p:cNvSpPr txBox="1">
              <a:spLocks noChangeArrowheads="1"/>
            </p:cNvSpPr>
            <p:nvPr/>
          </p:nvSpPr>
          <p:spPr bwMode="auto">
            <a:xfrm>
              <a:off x="192" y="404"/>
              <a:ext cx="177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457200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1" dirty="0" smtClean="0">
                  <a:solidFill>
                    <a:srgbClr val="FFFF00"/>
                  </a:solidFill>
                  <a:ea typeface="华文行楷" panose="02010800040101010101" pitchFamily="2" charset="-122"/>
                </a:rPr>
                <a:t>请思考</a:t>
              </a:r>
              <a:r>
                <a:rPr lang="zh-CN" altLang="en-US" sz="2800" b="1" dirty="0" smtClean="0">
                  <a:solidFill>
                    <a:srgbClr val="FFFF00"/>
                  </a:solidFill>
                  <a:latin typeface="+mn-ea"/>
                </a:rPr>
                <a:t>：</a:t>
              </a:r>
            </a:p>
          </p:txBody>
        </p:sp>
      </p:grpSp>
      <p:pic>
        <p:nvPicPr>
          <p:cNvPr id="610347" name="Picture 43" descr="907147731D49478ED7FD6C97DB9DB6F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304301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3007774" y="430766"/>
            <a:ext cx="5690394" cy="646331"/>
          </a:xfrm>
          <a:prstGeom prst="rect">
            <a:avLst/>
          </a:prstGeom>
          <a:solidFill>
            <a:srgbClr val="3399FF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kern="0" dirty="0" smtClean="0">
                <a:solidFill>
                  <a:prstClr val="white"/>
                </a:solidFill>
                <a:latin typeface="Calibri"/>
              </a:rPr>
              <a:t>单元</a:t>
            </a:r>
            <a:r>
              <a:rPr lang="en-US" altLang="zh-CN" sz="3600" b="1" kern="0" dirty="0" smtClean="0">
                <a:solidFill>
                  <a:prstClr val="white"/>
                </a:solidFill>
                <a:latin typeface="Calibri"/>
              </a:rPr>
              <a:t>7.3 </a:t>
            </a:r>
            <a:r>
              <a:rPr lang="zh-CN" altLang="en-US" sz="3600" b="1" kern="0" dirty="0" smtClean="0">
                <a:solidFill>
                  <a:prstClr val="white"/>
                </a:solidFill>
                <a:latin typeface="Calibri"/>
              </a:rPr>
              <a:t>编制利润</a:t>
            </a:r>
            <a:r>
              <a:rPr lang="zh-CN" altLang="zh-CN" sz="3600" b="1" kern="0" dirty="0" smtClean="0">
                <a:solidFill>
                  <a:prstClr val="white"/>
                </a:solidFill>
                <a:latin typeface="Calibri"/>
              </a:rPr>
              <a:t>表</a:t>
            </a:r>
            <a:endParaRPr lang="zh-CN" altLang="en-US" sz="3600" kern="0" dirty="0" smtClean="0">
              <a:solidFill>
                <a:prstClr val="white"/>
              </a:solidFill>
              <a:latin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14485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4" descr="照片 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3" t="6943" r="26474" b="12764"/>
          <a:stretch>
            <a:fillRect/>
          </a:stretch>
        </p:blipFill>
        <p:spPr bwMode="auto">
          <a:xfrm>
            <a:off x="2123728" y="3789040"/>
            <a:ext cx="2217737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8490" name="云形标注 6"/>
          <p:cNvSpPr>
            <a:spLocks noChangeArrowheads="1"/>
          </p:cNvSpPr>
          <p:nvPr/>
        </p:nvSpPr>
        <p:spPr bwMode="auto">
          <a:xfrm>
            <a:off x="1115616" y="1052736"/>
            <a:ext cx="3024336" cy="2592288"/>
          </a:xfrm>
          <a:prstGeom prst="cloudCallout">
            <a:avLst>
              <a:gd name="adj1" fmla="val 136671"/>
              <a:gd name="adj2" fmla="val -461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利润表编完，结果是</a:t>
            </a:r>
            <a:r>
              <a:rPr lang="zh-CN" altLang="en-US" dirty="0" smtClean="0">
                <a:solidFill>
                  <a:srgbClr val="1519C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盈利、亏损，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还是</a:t>
            </a:r>
            <a:r>
              <a:rPr lang="zh-CN" altLang="en-US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不盈不亏？</a:t>
            </a:r>
          </a:p>
        </p:txBody>
      </p:sp>
    </p:spTree>
    <p:extLst>
      <p:ext uri="{BB962C8B-B14F-4D97-AF65-F5344CB8AC3E}">
        <p14:creationId xmlns:p14="http://schemas.microsoft.com/office/powerpoint/2010/main" val="23220439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4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9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288" y="0"/>
            <a:ext cx="55094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88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0352" name="Group 48"/>
          <p:cNvGrpSpPr>
            <a:grpSpLocks/>
          </p:cNvGrpSpPr>
          <p:nvPr/>
        </p:nvGrpSpPr>
        <p:grpSpPr bwMode="auto">
          <a:xfrm>
            <a:off x="539552" y="980728"/>
            <a:ext cx="7829550" cy="5748858"/>
            <a:chOff x="480" y="1121"/>
            <a:chExt cx="4932" cy="3058"/>
          </a:xfrm>
        </p:grpSpPr>
        <p:sp>
          <p:nvSpPr>
            <p:cNvPr id="610312" name="Rectangle 8"/>
            <p:cNvSpPr>
              <a:spLocks noChangeArrowheads="1"/>
            </p:cNvSpPr>
            <p:nvPr/>
          </p:nvSpPr>
          <p:spPr bwMode="auto">
            <a:xfrm>
              <a:off x="584" y="1121"/>
              <a:ext cx="4828" cy="30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1pPr>
              <a:lvl2pPr marL="742950" indent="-28575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2pPr>
              <a:lvl3pPr marL="1143000" indent="-2286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3pPr>
              <a:lvl4pPr marL="1600200" indent="-2286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4pPr>
              <a:lvl5pPr marL="2057400" indent="-2286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5pPr>
              <a:lvl6pPr marL="25146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6pPr>
              <a:lvl7pPr marL="29718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7pPr>
              <a:lvl8pPr marL="34290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8pPr>
              <a:lvl9pPr marL="38862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80000"/>
                <a:buFont typeface="方正舒体" panose="02010601030101010101" pitchFamily="2" charset="-122"/>
                <a:buNone/>
              </a:pPr>
              <a:endParaRPr kumimoji="1" lang="en-US" altLang="zh-CN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fontAlgn="base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80000"/>
                <a:buFont typeface="方正舒体" panose="02010601030101010101" pitchFamily="2" charset="-122"/>
                <a:buNone/>
              </a:pPr>
              <a:endParaRPr kumimoji="1" lang="zh-CN" altLang="en-US" sz="28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0324" name="Rectangle 2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80" y="1510"/>
              <a:ext cx="11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b="1" smtClean="0">
                <a:solidFill>
                  <a:srgbClr val="3333FF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80142" y="502687"/>
            <a:ext cx="8424936" cy="646331"/>
          </a:xfrm>
          <a:prstGeom prst="rect">
            <a:avLst/>
          </a:prstGeom>
          <a:solidFill>
            <a:srgbClr val="3399FF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kern="0" dirty="0" smtClean="0">
                <a:solidFill>
                  <a:schemeClr val="bg1"/>
                </a:solidFill>
                <a:latin typeface="Calibri"/>
              </a:rPr>
              <a:t>单元</a:t>
            </a:r>
            <a:r>
              <a:rPr lang="en-US" altLang="zh-CN" sz="3600" b="1" kern="0" dirty="0" smtClean="0">
                <a:solidFill>
                  <a:schemeClr val="bg1"/>
                </a:solidFill>
                <a:latin typeface="Calibri"/>
              </a:rPr>
              <a:t>7.3 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Calibri"/>
              </a:rPr>
              <a:t>编制利润</a:t>
            </a:r>
            <a:r>
              <a:rPr lang="zh-CN" altLang="zh-CN" sz="3600" b="1" kern="0" dirty="0" smtClean="0">
                <a:solidFill>
                  <a:schemeClr val="bg1"/>
                </a:solidFill>
                <a:latin typeface="Calibri"/>
              </a:rPr>
              <a:t>表</a:t>
            </a:r>
            <a:endParaRPr lang="zh-CN" altLang="en-US" sz="3600" kern="0" dirty="0" smtClean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142" y="1484784"/>
            <a:ext cx="8424936" cy="5447645"/>
          </a:xfrm>
          <a:prstGeom prst="rect">
            <a:avLst/>
          </a:prstGeom>
          <a:solidFill>
            <a:srgbClr val="C9F1FF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   一、利润表的结构</a:t>
            </a:r>
            <a:endParaRPr lang="en-US" altLang="zh-CN" sz="3600" b="1" dirty="0" smtClean="0"/>
          </a:p>
          <a:p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</a:rPr>
              <a:t>请思考：什么是利润表？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      利润表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是</a:t>
            </a:r>
            <a:r>
              <a:rPr lang="zh-CN" altLang="en-US" sz="2400" b="1" dirty="0"/>
              <a:t>反映企业一定会计期间经营成果的报表</a:t>
            </a:r>
            <a:r>
              <a:rPr lang="zh-CN" altLang="en-US" sz="2400" b="1" dirty="0" smtClean="0"/>
              <a:t>。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请</a:t>
            </a:r>
            <a:r>
              <a:rPr lang="zh-CN" altLang="en-US" sz="2400" b="1" dirty="0">
                <a:solidFill>
                  <a:srgbClr val="FF0000"/>
                </a:solidFill>
              </a:rPr>
              <a:t>思考：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编制</a:t>
            </a:r>
            <a:r>
              <a:rPr lang="zh-CN" altLang="en-US" sz="2400" b="1" dirty="0">
                <a:solidFill>
                  <a:srgbClr val="FF0000"/>
                </a:solidFill>
              </a:rPr>
              <a:t>利润表的意义何在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？</a:t>
            </a:r>
            <a:endParaRPr lang="en-US" altLang="zh-CN" sz="2400" b="1" dirty="0" smtClean="0"/>
          </a:p>
          <a:p>
            <a:r>
              <a:rPr lang="en-US" altLang="zh-CN" sz="2400" b="1" dirty="0"/>
              <a:t> </a:t>
            </a:r>
            <a:r>
              <a:rPr lang="en-US" altLang="zh-CN" sz="2400" b="1" dirty="0" smtClean="0"/>
              <a:t>      </a:t>
            </a:r>
            <a:r>
              <a:rPr lang="zh-CN" altLang="en-US" sz="2400" b="1" dirty="0" smtClean="0"/>
              <a:t>通过</a:t>
            </a:r>
            <a:r>
              <a:rPr lang="zh-CN" altLang="en-US" sz="2400" b="1" dirty="0"/>
              <a:t>利润表，可以反映企业在一定会计期间收入、费用、利润（或亏损）的金额和构成情况，为</a:t>
            </a:r>
            <a:r>
              <a:rPr lang="zh-CN" altLang="en-US" sz="2400" b="1" dirty="0">
                <a:solidFill>
                  <a:srgbClr val="FF0000"/>
                </a:solidFill>
              </a:rPr>
              <a:t>报表使用者</a:t>
            </a:r>
            <a:r>
              <a:rPr lang="zh-CN" altLang="en-US" sz="2800" b="1" i="1" dirty="0">
                <a:solidFill>
                  <a:schemeClr val="accent6">
                    <a:lumMod val="75000"/>
                  </a:schemeClr>
                </a:solidFill>
              </a:rPr>
              <a:t>了解</a:t>
            </a:r>
            <a:r>
              <a:rPr lang="zh-CN" altLang="en-US" sz="2400" b="1" dirty="0"/>
              <a:t>企业的经营成果，</a:t>
            </a:r>
            <a:r>
              <a:rPr lang="zh-CN" altLang="en-US" sz="2800" b="1" i="1" dirty="0">
                <a:solidFill>
                  <a:schemeClr val="accent6">
                    <a:lumMod val="75000"/>
                  </a:schemeClr>
                </a:solidFill>
              </a:rPr>
              <a:t>分析</a:t>
            </a:r>
            <a:r>
              <a:rPr lang="zh-CN" altLang="en-US" sz="2400" b="1" dirty="0"/>
              <a:t>企业的获利能力及盈利增长趋势，从而为其</a:t>
            </a:r>
            <a:r>
              <a:rPr lang="zh-CN" altLang="en-US" sz="2800" b="1" i="1" dirty="0">
                <a:solidFill>
                  <a:schemeClr val="accent6">
                    <a:lumMod val="75000"/>
                  </a:schemeClr>
                </a:solidFill>
              </a:rPr>
              <a:t>做出</a:t>
            </a:r>
            <a:r>
              <a:rPr lang="zh-CN" altLang="en-US" sz="2400" b="1" dirty="0"/>
              <a:t>经济决策提供依据。  （为</a:t>
            </a:r>
            <a:r>
              <a:rPr lang="zh-CN" altLang="en-US" sz="2400" b="1" dirty="0">
                <a:solidFill>
                  <a:srgbClr val="FF0000"/>
                </a:solidFill>
              </a:rPr>
              <a:t>？</a:t>
            </a:r>
            <a:r>
              <a:rPr lang="zh-CN" altLang="en-US" sz="2400" b="1" dirty="0"/>
              <a:t>做</a:t>
            </a:r>
            <a:r>
              <a:rPr lang="zh-CN" altLang="en-US" sz="2400" b="1" dirty="0">
                <a:solidFill>
                  <a:srgbClr val="FF0000"/>
                </a:solidFill>
              </a:rPr>
              <a:t>？</a:t>
            </a:r>
            <a:r>
              <a:rPr lang="zh-CN" altLang="en-US" sz="2400" b="1" dirty="0"/>
              <a:t>提供依据？）</a:t>
            </a:r>
            <a:endParaRPr lang="en-US" altLang="zh-CN" sz="2400" b="1" dirty="0" smtClean="0"/>
          </a:p>
          <a:p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</a:t>
            </a:r>
            <a:r>
              <a:rPr lang="zh-CN" altLang="en-US" sz="2400" b="1" dirty="0" smtClean="0"/>
              <a:t>利润表是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动态</a:t>
            </a:r>
            <a:r>
              <a:rPr lang="zh-CN" altLang="en-US" sz="2400" b="1" dirty="0" smtClean="0"/>
              <a:t>报表</a:t>
            </a:r>
            <a:endParaRPr lang="en-US" altLang="zh-CN" sz="2400" b="1" dirty="0" smtClean="0"/>
          </a:p>
          <a:p>
            <a:pPr lvl="0"/>
            <a:r>
              <a:rPr lang="zh-CN" altLang="en-US" sz="2800" b="1" dirty="0" smtClean="0">
                <a:solidFill>
                  <a:prstClr val="black"/>
                </a:solidFill>
              </a:rPr>
              <a:t>    （</a:t>
            </a:r>
            <a:r>
              <a:rPr lang="zh-CN" altLang="en-US" sz="2800" b="1" dirty="0">
                <a:solidFill>
                  <a:prstClr val="black"/>
                </a:solidFill>
              </a:rPr>
              <a:t>一）利润表的结构原理</a:t>
            </a:r>
            <a:endParaRPr lang="en-US" altLang="zh-CN" sz="2800" b="1" dirty="0">
              <a:solidFill>
                <a:prstClr val="black"/>
              </a:solidFill>
            </a:endParaRPr>
          </a:p>
          <a:p>
            <a:pPr lvl="0"/>
            <a:r>
              <a:rPr lang="zh-CN" altLang="en-US" sz="2000" b="1" dirty="0">
                <a:solidFill>
                  <a:prstClr val="black"/>
                </a:solidFill>
              </a:rPr>
              <a:t>                   </a:t>
            </a:r>
            <a:r>
              <a:rPr lang="zh-CN" altLang="en-US" sz="28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收入</a:t>
            </a:r>
            <a:r>
              <a:rPr lang="en-US" altLang="zh-CN" sz="28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</a:t>
            </a:r>
            <a:r>
              <a:rPr lang="zh-CN" altLang="en-US" sz="28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费用</a:t>
            </a:r>
            <a:r>
              <a:rPr lang="en-US" altLang="zh-CN" sz="28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28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利润</a:t>
            </a:r>
            <a:endParaRPr lang="en-US" altLang="zh-CN" sz="28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400" b="1" dirty="0"/>
              <a:t>  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119355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F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rgbClr val="C3EFD5"/>
          </a:solidFill>
          <a:ln>
            <a:solidFill>
              <a:srgbClr val="0066FF"/>
            </a:solidFill>
          </a:ln>
        </p:spPr>
        <p:txBody>
          <a:bodyPr/>
          <a:lstStyle/>
          <a:p>
            <a:r>
              <a:rPr lang="zh-CN" altLang="en-US" b="1" dirty="0"/>
              <a:t>同步</a:t>
            </a:r>
            <a:r>
              <a:rPr lang="zh-CN" altLang="en-US" b="1" dirty="0" smtClean="0"/>
              <a:t>实训：单选题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2476" y="1844824"/>
            <a:ext cx="8439047" cy="4248472"/>
          </a:xfrm>
          <a:solidFill>
            <a:srgbClr val="C3EFD5"/>
          </a:solidFill>
        </p:spPr>
        <p:txBody>
          <a:bodyPr>
            <a:normAutofit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en-US" altLang="zh-CN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编制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利润表的</a:t>
            </a:r>
            <a:r>
              <a:rPr lang="zh-CN" altLang="en-US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理论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基础</a:t>
            </a:r>
            <a:r>
              <a:rPr lang="zh-CN" altLang="en-US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会计公式（   ）</a:t>
            </a:r>
            <a:r>
              <a:rPr lang="zh-CN" altLang="en-US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资产</a:t>
            </a:r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负债</a:t>
            </a:r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所有者权益 </a:t>
            </a:r>
            <a:endParaRPr lang="en-US" altLang="zh-CN" sz="24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收入</a:t>
            </a:r>
            <a:r>
              <a:rPr lang="zh-CN" altLang="en-US" sz="2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－</a:t>
            </a:r>
            <a:r>
              <a:rPr lang="zh-CN" altLang="en-US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费用</a:t>
            </a:r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利润 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期初</a:t>
            </a:r>
            <a:r>
              <a:rPr lang="zh-CN" altLang="en-US" sz="2400" dirty="0">
                <a:latin typeface="Calibri" panose="020F0502020204030204" pitchFamily="34" charset="0"/>
                <a:cs typeface="Times New Roman" panose="02020603050405020304" pitchFamily="18" charset="0"/>
              </a:rPr>
              <a:t>余额＋本期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增加发生</a:t>
            </a:r>
            <a:r>
              <a:rPr lang="zh-CN" altLang="en-US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altLang="en-US" sz="2400" dirty="0">
                <a:latin typeface="Calibri" panose="020F0502020204030204" pitchFamily="34" charset="0"/>
                <a:cs typeface="Times New Roman" panose="02020603050405020304" pitchFamily="18" charset="0"/>
              </a:rPr>
              <a:t>－</a:t>
            </a:r>
            <a:r>
              <a:rPr lang="zh-CN" altLang="en-US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本期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减少</a:t>
            </a:r>
            <a:r>
              <a:rPr lang="zh-CN" altLang="en-US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发生额</a:t>
            </a:r>
            <a:r>
              <a:rPr lang="en-US" altLang="zh-CN" sz="2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zh-CN" altLang="en-US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期末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余额 </a:t>
            </a:r>
            <a:endParaRPr lang="en-US" altLang="zh-CN" sz="24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资产</a:t>
            </a:r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负债</a:t>
            </a:r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所有者权益</a:t>
            </a:r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（收入</a:t>
            </a:r>
            <a:r>
              <a:rPr lang="en-US" altLang="zh-CN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sz="2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费用</a:t>
            </a:r>
            <a:r>
              <a:rPr lang="zh-CN" altLang="en-US" sz="24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zh-CN" altLang="en-US" sz="2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答案：</a:t>
            </a:r>
            <a:r>
              <a:rPr lang="en-US" altLang="zh-CN" sz="2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</a:p>
          <a:p>
            <a:pPr indent="0" algn="just">
              <a:spcAft>
                <a:spcPts val="0"/>
              </a:spcAft>
              <a:buNone/>
            </a:pPr>
            <a:endParaRPr lang="en-US" altLang="zh-CN" sz="24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endParaRPr lang="en-US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endParaRPr lang="en-US" altLang="zh-CN" sz="2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endParaRPr lang="en-US" altLang="zh-CN" sz="24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buClr>
                <a:srgbClr val="FFFF00"/>
              </a:buClr>
            </a:pPr>
            <a:endParaRPr lang="zh-CN" altLang="en-US" dirty="0">
              <a:solidFill>
                <a:srgbClr val="FFFFFF"/>
              </a:solidFill>
            </a:endParaRPr>
          </a:p>
          <a:p>
            <a:pPr indent="0" algn="just">
              <a:spcAft>
                <a:spcPts val="0"/>
              </a:spcAft>
              <a:buNone/>
            </a:pPr>
            <a:endParaRPr lang="zh-CN" altLang="en-US" b="1" dirty="0">
              <a:solidFill>
                <a:schemeClr val="bg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56025" y="2660650"/>
            <a:ext cx="365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556792"/>
            <a:ext cx="4762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9750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0352" name="Group 48"/>
          <p:cNvGrpSpPr>
            <a:grpSpLocks/>
          </p:cNvGrpSpPr>
          <p:nvPr/>
        </p:nvGrpSpPr>
        <p:grpSpPr bwMode="auto">
          <a:xfrm>
            <a:off x="539552" y="980728"/>
            <a:ext cx="7829550" cy="5748858"/>
            <a:chOff x="480" y="1121"/>
            <a:chExt cx="4932" cy="3058"/>
          </a:xfrm>
        </p:grpSpPr>
        <p:sp>
          <p:nvSpPr>
            <p:cNvPr id="610312" name="Rectangle 8"/>
            <p:cNvSpPr>
              <a:spLocks noChangeArrowheads="1"/>
            </p:cNvSpPr>
            <p:nvPr/>
          </p:nvSpPr>
          <p:spPr bwMode="auto">
            <a:xfrm>
              <a:off x="584" y="1121"/>
              <a:ext cx="4828" cy="30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1pPr>
              <a:lvl2pPr marL="742950" indent="-28575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2pPr>
              <a:lvl3pPr marL="1143000" indent="-2286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3pPr>
              <a:lvl4pPr marL="1600200" indent="-2286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4pPr>
              <a:lvl5pPr marL="2057400" indent="-2286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5pPr>
              <a:lvl6pPr marL="25146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6pPr>
              <a:lvl7pPr marL="29718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7pPr>
              <a:lvl8pPr marL="34290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8pPr>
              <a:lvl9pPr marL="38862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80000"/>
                <a:buFont typeface="方正舒体" panose="02010601030101010101" pitchFamily="2" charset="-122"/>
                <a:buNone/>
              </a:pPr>
              <a:endParaRPr kumimoji="1" lang="en-US" altLang="zh-CN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fontAlgn="base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80000"/>
                <a:buFont typeface="方正舒体" panose="02010601030101010101" pitchFamily="2" charset="-122"/>
                <a:buNone/>
              </a:pPr>
              <a:endParaRPr kumimoji="1" lang="zh-CN" altLang="en-US" sz="28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0324" name="Rectangle 2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80" y="1510"/>
              <a:ext cx="11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b="1" smtClean="0">
                <a:solidFill>
                  <a:srgbClr val="3333FF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83521" y="57279"/>
            <a:ext cx="8424936" cy="646331"/>
          </a:xfrm>
          <a:prstGeom prst="rect">
            <a:avLst/>
          </a:prstGeom>
          <a:solidFill>
            <a:srgbClr val="3399FF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kern="0" dirty="0" smtClean="0">
                <a:solidFill>
                  <a:schemeClr val="bg1"/>
                </a:solidFill>
                <a:latin typeface="Calibri"/>
              </a:rPr>
              <a:t>单元</a:t>
            </a:r>
            <a:r>
              <a:rPr lang="en-US" altLang="zh-CN" sz="3600" b="1" kern="0" dirty="0" smtClean="0">
                <a:solidFill>
                  <a:schemeClr val="bg1"/>
                </a:solidFill>
                <a:latin typeface="Calibri"/>
              </a:rPr>
              <a:t>7.3 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Calibri"/>
              </a:rPr>
              <a:t>编制利润</a:t>
            </a:r>
            <a:r>
              <a:rPr lang="zh-CN" altLang="zh-CN" sz="3600" b="1" kern="0" dirty="0" smtClean="0">
                <a:solidFill>
                  <a:schemeClr val="bg1"/>
                </a:solidFill>
                <a:latin typeface="Calibri"/>
              </a:rPr>
              <a:t>表</a:t>
            </a:r>
            <a:endParaRPr lang="zh-CN" altLang="en-US" sz="3600" kern="0" dirty="0" smtClean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999" y="796708"/>
            <a:ext cx="8424936" cy="5816977"/>
          </a:xfrm>
          <a:prstGeom prst="rect">
            <a:avLst/>
          </a:prstGeom>
          <a:solidFill>
            <a:srgbClr val="C9F1FF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一、利润表的结构</a:t>
            </a:r>
            <a:endParaRPr lang="en-US" altLang="zh-CN" sz="2800" b="1" dirty="0" smtClean="0"/>
          </a:p>
          <a:p>
            <a:r>
              <a:rPr lang="zh-CN" altLang="en-US" sz="2400" b="1" dirty="0" smtClean="0"/>
              <a:t>（</a:t>
            </a:r>
            <a:r>
              <a:rPr lang="zh-CN" altLang="en-US" sz="2400" b="1" dirty="0"/>
              <a:t>二）利润表的基本结构</a:t>
            </a:r>
            <a:endParaRPr lang="en-US" altLang="zh-CN" sz="2400" b="1" dirty="0"/>
          </a:p>
          <a:p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400" b="1" dirty="0"/>
              <a:t>  </a:t>
            </a:r>
            <a:endParaRPr lang="en-US" altLang="zh-CN" sz="2400" b="1" dirty="0" smtClean="0"/>
          </a:p>
          <a:p>
            <a:endParaRPr lang="en-US" altLang="zh-CN" sz="2400" b="1" dirty="0"/>
          </a:p>
          <a:p>
            <a:endParaRPr lang="en-US" altLang="zh-CN" sz="2400" b="1" dirty="0" smtClean="0"/>
          </a:p>
          <a:p>
            <a:endParaRPr lang="en-US" altLang="zh-CN" sz="2400" b="1" dirty="0"/>
          </a:p>
          <a:p>
            <a:endParaRPr lang="en-US" altLang="zh-CN" sz="2400" b="1" dirty="0" smtClean="0"/>
          </a:p>
          <a:p>
            <a:endParaRPr lang="en-US" altLang="zh-CN" sz="2400" b="1" dirty="0"/>
          </a:p>
          <a:p>
            <a:endParaRPr lang="en-US" altLang="zh-CN" sz="2400" b="1" dirty="0" smtClean="0"/>
          </a:p>
          <a:p>
            <a:endParaRPr lang="en-US" altLang="zh-CN" sz="2400" b="1" dirty="0"/>
          </a:p>
          <a:p>
            <a:endParaRPr lang="en-US" altLang="zh-CN" sz="2400" b="1" dirty="0" smtClean="0"/>
          </a:p>
          <a:p>
            <a:endParaRPr lang="en-US" altLang="zh-CN" sz="2400" b="1" dirty="0"/>
          </a:p>
          <a:p>
            <a:endParaRPr lang="en-US" altLang="zh-CN" sz="2400" b="1" dirty="0" smtClean="0"/>
          </a:p>
          <a:p>
            <a:endParaRPr lang="en-US" altLang="zh-CN" sz="2400" b="1" dirty="0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595989" y="4245230"/>
            <a:ext cx="4152475" cy="2228764"/>
          </a:xfrm>
          <a:prstGeom prst="rect">
            <a:avLst/>
          </a:prstGeom>
          <a:solidFill>
            <a:srgbClr val="FFFFFF"/>
          </a:solidFill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rgbClr val="FF9933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845113" y="4821910"/>
            <a:ext cx="1831280" cy="857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</a:rPr>
              <a:t>多步式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814329" y="2135278"/>
            <a:ext cx="1834923" cy="857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</a:rPr>
              <a:t>单步式</a:t>
            </a: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827584" y="1752524"/>
            <a:ext cx="980945" cy="4675427"/>
          </a:xfrm>
          <a:prstGeom prst="roundRect">
            <a:avLst>
              <a:gd name="adj" fmla="val 45788"/>
            </a:avLst>
          </a:prstGeom>
          <a:gradFill rotWithShape="1">
            <a:gsLst>
              <a:gs pos="0">
                <a:srgbClr val="004700"/>
              </a:gs>
              <a:gs pos="50000">
                <a:srgbClr val="009900"/>
              </a:gs>
              <a:gs pos="100000">
                <a:srgbClr val="004700"/>
              </a:gs>
            </a:gsLst>
            <a:lin ang="0" scaled="1"/>
          </a:gra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rgbClr val="FF9933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028572" y="2599810"/>
            <a:ext cx="615553" cy="296491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Wingdings 2" panose="05020102010507070707" pitchFamily="18" charset="2"/>
                <a:ea typeface="黑体" panose="02010609060101010101" pitchFamily="49" charset="-122"/>
              </a:rPr>
              <a:t>利润表的基本结构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539532" y="1458428"/>
            <a:ext cx="4208932" cy="2246769"/>
          </a:xfrm>
          <a:prstGeom prst="rect">
            <a:avLst/>
          </a:prstGeom>
          <a:solidFill>
            <a:srgbClr val="FFFFFF"/>
          </a:solidFill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rgbClr val="FF9933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681376" y="4390116"/>
            <a:ext cx="392524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</a:rPr>
              <a:t>多步式</a:t>
            </a:r>
            <a:r>
              <a:rPr kumimoji="1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</a:rPr>
              <a:t>利润表是</a:t>
            </a:r>
            <a:r>
              <a:rPr kumimoji="1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</a:rPr>
              <a:t>通过多步计算而来的。优点是，便于对企业生产经营情况进行分析，有利于不同企业之间进行比较，更重要的是利用多步式利润表有利于预测企业今后的盈利能力。</a:t>
            </a:r>
          </a:p>
        </p:txBody>
      </p:sp>
      <p:sp>
        <p:nvSpPr>
          <p:cNvPr id="14" name="右箭头 13"/>
          <p:cNvSpPr/>
          <p:nvPr/>
        </p:nvSpPr>
        <p:spPr bwMode="auto">
          <a:xfrm>
            <a:off x="3649252" y="2302936"/>
            <a:ext cx="894552" cy="554948"/>
          </a:xfrm>
          <a:prstGeom prst="rightArrow">
            <a:avLst/>
          </a:prstGeom>
          <a:solidFill>
            <a:srgbClr val="00CCCC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rgbClr val="FF9933"/>
              </a:solidFill>
              <a:effectLst/>
              <a:uLnTx/>
              <a:uFillTx/>
              <a:latin typeface="Times New Roman"/>
              <a:ea typeface="隶书" pitchFamily="49" charset="-122"/>
            </a:endParaRPr>
          </a:p>
        </p:txBody>
      </p:sp>
      <p:sp>
        <p:nvSpPr>
          <p:cNvPr id="15" name="右箭头 14"/>
          <p:cNvSpPr/>
          <p:nvPr/>
        </p:nvSpPr>
        <p:spPr bwMode="auto">
          <a:xfrm>
            <a:off x="3688915" y="5028463"/>
            <a:ext cx="894552" cy="554948"/>
          </a:xfrm>
          <a:prstGeom prst="rightArrow">
            <a:avLst/>
          </a:prstGeom>
          <a:solidFill>
            <a:srgbClr val="00CCCC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rgbClr val="FF9933"/>
              </a:solidFill>
              <a:effectLst/>
              <a:uLnTx/>
              <a:uFillTx/>
              <a:latin typeface="Times New Roman"/>
              <a:ea typeface="隶书" pitchFamily="49" charset="-122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4539532" y="1458428"/>
            <a:ext cx="399644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</a:rPr>
              <a:t>单步式</a:t>
            </a:r>
            <a:r>
              <a:rPr kumimoji="1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</a:rPr>
              <a:t>利润表是将本期所有的收入加在一起，然后将所有的费用加在一起，通过一次计算求出本期利润。单步式利润表简单、直观，易于理解，但由于其提供的信息有限，故比较适合业务单一，规模较小的企业。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2009517" y="3217291"/>
            <a:ext cx="4455079" cy="1717393"/>
          </a:xfrm>
          <a:prstGeom prst="rect">
            <a:avLst/>
          </a:prstGeom>
          <a:solidFill>
            <a:srgbClr val="FFFF00">
              <a:lumMod val="20000"/>
              <a:lumOff val="80000"/>
            </a:srgbClr>
          </a:solidFill>
          <a:ln>
            <a:solidFill>
              <a:srgbClr val="0066FF"/>
            </a:solidFill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/>
              </a:rPr>
              <a:t>       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</a:rPr>
              <a:t>在我国，企业的利润表采用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</a:rPr>
              <a:t>多步式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/>
              </a:rPr>
              <a:t>，每个项目又分为“本期金额”和“上期金额”两栏分别填列。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76525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13" grpId="0"/>
      <p:bldP spid="14" grpId="0" animBg="1"/>
      <p:bldP spid="15" grpId="0" animBg="1"/>
      <p:bldP spid="16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1754492" y="4069726"/>
            <a:ext cx="1831280" cy="857250"/>
          </a:xfrm>
          <a:prstGeom prst="rect">
            <a:avLst/>
          </a:prstGeom>
          <a:solidFill>
            <a:schemeClr val="tx1"/>
          </a:solidFill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/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2066083" y="4173421"/>
            <a:ext cx="14336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9900"/>
                </a:solidFill>
              </a:rPr>
              <a:t>表</a:t>
            </a:r>
            <a:r>
              <a:rPr lang="zh-CN" altLang="en-US" dirty="0" smtClean="0">
                <a:solidFill>
                  <a:srgbClr val="009900"/>
                </a:solidFill>
              </a:rPr>
              <a:t>体</a:t>
            </a: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1766268" y="2487720"/>
            <a:ext cx="1834923" cy="857250"/>
          </a:xfrm>
          <a:prstGeom prst="rect">
            <a:avLst/>
          </a:prstGeom>
          <a:solidFill>
            <a:schemeClr val="tx1"/>
          </a:solidFill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/>
          </a:p>
        </p:txBody>
      </p:sp>
      <p:sp>
        <p:nvSpPr>
          <p:cNvPr id="56329" name="AutoShape 9"/>
          <p:cNvSpPr>
            <a:spLocks noChangeArrowheads="1"/>
          </p:cNvSpPr>
          <p:nvPr/>
        </p:nvSpPr>
        <p:spPr bwMode="auto">
          <a:xfrm>
            <a:off x="785323" y="1443043"/>
            <a:ext cx="980945" cy="4675427"/>
          </a:xfrm>
          <a:prstGeom prst="roundRect">
            <a:avLst>
              <a:gd name="adj" fmla="val 45788"/>
            </a:avLst>
          </a:prstGeom>
          <a:gradFill rotWithShape="1">
            <a:gsLst>
              <a:gs pos="0">
                <a:srgbClr val="004700"/>
              </a:gs>
              <a:gs pos="50000">
                <a:srgbClr val="009900"/>
              </a:gs>
              <a:gs pos="100000">
                <a:srgbClr val="004700"/>
              </a:gs>
            </a:gsLst>
            <a:lin ang="0" scaled="1"/>
          </a:gra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/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986311" y="2290329"/>
            <a:ext cx="615553" cy="296491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FF00"/>
                </a:solidFill>
                <a:latin typeface="Wingdings 2" panose="05020102010507070707" pitchFamily="18" charset="2"/>
                <a:ea typeface="黑体" panose="02010609060101010101" pitchFamily="49" charset="-122"/>
              </a:rPr>
              <a:t>利润表的基本结构</a:t>
            </a: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1547317" y="2593179"/>
            <a:ext cx="16850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009900"/>
                </a:solidFill>
              </a:rPr>
              <a:t>     表头</a:t>
            </a:r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auto">
          <a:xfrm>
            <a:off x="4531695" y="2448825"/>
            <a:ext cx="3598443" cy="1220791"/>
          </a:xfrm>
          <a:prstGeom prst="rect">
            <a:avLst/>
          </a:prstGeom>
          <a:solidFill>
            <a:schemeClr val="tx1"/>
          </a:solidFill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/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4531694" y="2448825"/>
            <a:ext cx="359844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9900"/>
                </a:solidFill>
              </a:rPr>
              <a:t>编制单位名称、报表名称、编制报表的日期和计量单位 </a:t>
            </a:r>
            <a:r>
              <a:rPr lang="en-US" altLang="zh-CN" sz="2400" dirty="0">
                <a:solidFill>
                  <a:srgbClr val="009900"/>
                </a:solidFill>
              </a:rPr>
              <a:t>(</a:t>
            </a:r>
            <a:r>
              <a:rPr lang="zh-CN" altLang="en-US" sz="2400" dirty="0">
                <a:solidFill>
                  <a:srgbClr val="009900"/>
                </a:solidFill>
              </a:rPr>
              <a:t>元</a:t>
            </a:r>
            <a:r>
              <a:rPr lang="en-US" altLang="zh-CN" sz="2400" dirty="0">
                <a:solidFill>
                  <a:srgbClr val="009900"/>
                </a:solidFill>
              </a:rPr>
              <a:t>)</a:t>
            </a:r>
            <a:endParaRPr lang="zh-CN" altLang="en-US" sz="2400" dirty="0">
              <a:solidFill>
                <a:srgbClr val="0099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39752" y="3326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528" y="476672"/>
            <a:ext cx="80294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00"/>
                </a:solidFill>
              </a:rPr>
              <a:t>（二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）</a:t>
            </a:r>
            <a:r>
              <a:rPr lang="zh-CN" altLang="en-US" sz="3600" b="1" dirty="0">
                <a:solidFill>
                  <a:srgbClr val="000000"/>
                </a:solidFill>
              </a:rPr>
              <a:t>利润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表的基本结构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4" name="右箭头 3"/>
          <p:cNvSpPr/>
          <p:nvPr/>
        </p:nvSpPr>
        <p:spPr bwMode="auto">
          <a:xfrm>
            <a:off x="3601191" y="2655378"/>
            <a:ext cx="894552" cy="55494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3600" smtClean="0">
              <a:solidFill>
                <a:srgbClr val="FF9933"/>
              </a:solidFill>
              <a:ea typeface="隶书" pitchFamily="49" charset="-122"/>
            </a:endParaRPr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4505368" y="3976444"/>
            <a:ext cx="3624771" cy="1526272"/>
          </a:xfrm>
          <a:prstGeom prst="rect">
            <a:avLst/>
          </a:prstGeom>
          <a:solidFill>
            <a:schemeClr val="tx1"/>
          </a:solidFill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/>
          </a:p>
        </p:txBody>
      </p:sp>
      <p:sp>
        <p:nvSpPr>
          <p:cNvPr id="39" name="右箭头 38"/>
          <p:cNvSpPr/>
          <p:nvPr/>
        </p:nvSpPr>
        <p:spPr bwMode="auto">
          <a:xfrm>
            <a:off x="3598294" y="4276279"/>
            <a:ext cx="894552" cy="55494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3600" smtClean="0">
              <a:solidFill>
                <a:srgbClr val="FF9933"/>
              </a:solidFill>
              <a:ea typeface="隶书" pitchFamily="49" charset="-122"/>
            </a:endParaRPr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4572000" y="3933056"/>
            <a:ext cx="363014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9900"/>
                </a:solidFill>
              </a:rPr>
              <a:t>是主要部分，根据编制期间的损益类账户的</a:t>
            </a:r>
            <a:r>
              <a:rPr lang="zh-CN" altLang="en-US" sz="2400" b="1" dirty="0">
                <a:solidFill>
                  <a:srgbClr val="FF0000"/>
                </a:solidFill>
              </a:rPr>
              <a:t>本期发生额</a:t>
            </a:r>
            <a:r>
              <a:rPr lang="zh-CN" altLang="en-US" sz="2400" dirty="0" smtClean="0">
                <a:solidFill>
                  <a:srgbClr val="009900"/>
                </a:solidFill>
              </a:rPr>
              <a:t>合计数及有关</a:t>
            </a:r>
            <a:r>
              <a:rPr lang="zh-CN" altLang="en-US" sz="2400" dirty="0">
                <a:solidFill>
                  <a:srgbClr val="009900"/>
                </a:solidFill>
              </a:rPr>
              <a:t>项目计算填</a:t>
            </a:r>
            <a:r>
              <a:rPr lang="zh-CN" altLang="en-US" sz="2400" dirty="0" smtClean="0">
                <a:solidFill>
                  <a:srgbClr val="009900"/>
                </a:solidFill>
              </a:rPr>
              <a:t>列。</a:t>
            </a:r>
            <a:endParaRPr lang="zh-CN" altLang="en-US" sz="2400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005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 animBg="1"/>
      <p:bldP spid="56327" grpId="0"/>
      <p:bldP spid="56328" grpId="0" animBg="1"/>
      <p:bldP spid="56329" grpId="0" animBg="1"/>
      <p:bldP spid="56330" grpId="0"/>
      <p:bldP spid="56331" grpId="0"/>
      <p:bldP spid="33" grpId="0" animBg="1"/>
      <p:bldP spid="34" grpId="0"/>
      <p:bldP spid="4" grpId="0" animBg="1"/>
      <p:bldP spid="37" grpId="0" animBg="1"/>
      <p:bldP spid="39" grpId="0" animBg="1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22972"/>
            <a:ext cx="8229600" cy="646331"/>
          </a:xfrm>
          <a:solidFill>
            <a:srgbClr val="CEFEE4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同步实训：判断题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  <a:solidFill>
            <a:srgbClr val="CEFEE4"/>
          </a:solidFill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目前，我国企业利润表均采用单步式</a:t>
            </a:r>
            <a:r>
              <a:rPr lang="zh-CN" altLang="en-US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结构（   ）</a:t>
            </a:r>
            <a:r>
              <a:rPr lang="zh-CN" altLang="en-US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答案：错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960" y="3356992"/>
            <a:ext cx="25844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863" y="1916832"/>
            <a:ext cx="4098329" cy="409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341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150" y="0"/>
            <a:ext cx="5597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3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0352" name="Group 48"/>
          <p:cNvGrpSpPr>
            <a:grpSpLocks/>
          </p:cNvGrpSpPr>
          <p:nvPr/>
        </p:nvGrpSpPr>
        <p:grpSpPr bwMode="auto">
          <a:xfrm>
            <a:off x="827584" y="1221540"/>
            <a:ext cx="7829550" cy="5748858"/>
            <a:chOff x="480" y="1121"/>
            <a:chExt cx="4932" cy="3058"/>
          </a:xfrm>
        </p:grpSpPr>
        <p:sp>
          <p:nvSpPr>
            <p:cNvPr id="610312" name="Rectangle 8"/>
            <p:cNvSpPr>
              <a:spLocks noChangeArrowheads="1"/>
            </p:cNvSpPr>
            <p:nvPr/>
          </p:nvSpPr>
          <p:spPr bwMode="auto">
            <a:xfrm>
              <a:off x="584" y="1121"/>
              <a:ext cx="4828" cy="30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1pPr>
              <a:lvl2pPr marL="742950" indent="-28575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2pPr>
              <a:lvl3pPr marL="1143000" indent="-2286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3pPr>
              <a:lvl4pPr marL="1600200" indent="-2286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4pPr>
              <a:lvl5pPr marL="2057400" indent="-2286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5pPr>
              <a:lvl6pPr marL="25146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6pPr>
              <a:lvl7pPr marL="29718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7pPr>
              <a:lvl8pPr marL="34290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8pPr>
              <a:lvl9pPr marL="38862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80000"/>
                <a:buFont typeface="方正舒体" panose="02010601030101010101" pitchFamily="2" charset="-122"/>
                <a:buNone/>
              </a:pPr>
              <a:endParaRPr kumimoji="1" lang="en-US" altLang="zh-CN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fontAlgn="base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80000"/>
                <a:buFont typeface="方正舒体" panose="02010601030101010101" pitchFamily="2" charset="-122"/>
                <a:buNone/>
              </a:pPr>
              <a:endParaRPr kumimoji="1" lang="zh-CN" altLang="en-US" sz="28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0324" name="Rectangle 2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80" y="1510"/>
              <a:ext cx="11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b="1" smtClean="0">
                <a:solidFill>
                  <a:srgbClr val="3333FF"/>
                </a:solidFill>
              </a:endParaRPr>
            </a:p>
          </p:txBody>
        </p:sp>
      </p:grpSp>
      <p:grpSp>
        <p:nvGrpSpPr>
          <p:cNvPr id="610351" name="Group 47"/>
          <p:cNvGrpSpPr>
            <a:grpSpLocks/>
          </p:cNvGrpSpPr>
          <p:nvPr/>
        </p:nvGrpSpPr>
        <p:grpSpPr bwMode="auto">
          <a:xfrm>
            <a:off x="331788" y="871805"/>
            <a:ext cx="2819400" cy="609600"/>
            <a:chOff x="192" y="384"/>
            <a:chExt cx="1776" cy="384"/>
          </a:xfrm>
        </p:grpSpPr>
        <p:sp>
          <p:nvSpPr>
            <p:cNvPr id="610349" name="AutoShape 45"/>
            <p:cNvSpPr>
              <a:spLocks noChangeArrowheads="1"/>
            </p:cNvSpPr>
            <p:nvPr/>
          </p:nvSpPr>
          <p:spPr bwMode="auto">
            <a:xfrm>
              <a:off x="192" y="384"/>
              <a:ext cx="1776" cy="384"/>
            </a:xfrm>
            <a:prstGeom prst="roundRect">
              <a:avLst>
                <a:gd name="adj" fmla="val 16667"/>
              </a:avLst>
            </a:prstGeom>
            <a:solidFill>
              <a:srgbClr val="66AC2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457200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700" smtClean="0">
                <a:solidFill>
                  <a:srgbClr val="000000"/>
                </a:solidFill>
                <a:ea typeface="华文新魏" panose="02010800040101010101" pitchFamily="2" charset="-122"/>
              </a:endParaRPr>
            </a:p>
          </p:txBody>
        </p:sp>
        <p:sp>
          <p:nvSpPr>
            <p:cNvPr id="610350" name="Text Box 46"/>
            <p:cNvSpPr txBox="1">
              <a:spLocks noChangeArrowheads="1"/>
            </p:cNvSpPr>
            <p:nvPr/>
          </p:nvSpPr>
          <p:spPr bwMode="auto">
            <a:xfrm>
              <a:off x="864" y="404"/>
              <a:ext cx="110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defTabSz="457200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1" dirty="0" smtClean="0">
                  <a:solidFill>
                    <a:srgbClr val="FFFF00"/>
                  </a:solidFill>
                  <a:ea typeface="华文行楷" panose="02010800040101010101" pitchFamily="2" charset="-122"/>
                </a:rPr>
                <a:t>想一想</a:t>
              </a:r>
            </a:p>
          </p:txBody>
        </p:sp>
      </p:grpSp>
      <p:pic>
        <p:nvPicPr>
          <p:cNvPr id="610347" name="Picture 43" descr="907147731D49478ED7FD6C97DB9DB6F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758" y="543610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011734" y="48123"/>
            <a:ext cx="7858392" cy="707886"/>
          </a:xfrm>
          <a:prstGeom prst="rect">
            <a:avLst/>
          </a:prstGeom>
          <a:solidFill>
            <a:srgbClr val="8FE2FF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kern="0" dirty="0" smtClean="0">
                <a:solidFill>
                  <a:prstClr val="black"/>
                </a:solidFill>
                <a:latin typeface="Calibri"/>
              </a:rPr>
              <a:t>单元</a:t>
            </a:r>
            <a:r>
              <a:rPr lang="en-US" altLang="zh-CN" sz="4000" b="1" kern="0" dirty="0" smtClean="0">
                <a:solidFill>
                  <a:prstClr val="black"/>
                </a:solidFill>
                <a:latin typeface="Calibri"/>
              </a:rPr>
              <a:t>7.3 </a:t>
            </a:r>
            <a:r>
              <a:rPr lang="zh-CN" altLang="en-US" sz="4000" b="1" kern="0" dirty="0" smtClean="0">
                <a:solidFill>
                  <a:prstClr val="black"/>
                </a:solidFill>
                <a:latin typeface="Calibri"/>
              </a:rPr>
              <a:t>编制</a:t>
            </a:r>
            <a:r>
              <a:rPr lang="zh-CN" altLang="en-US" sz="4000" b="1" kern="0" dirty="0">
                <a:solidFill>
                  <a:prstClr val="black"/>
                </a:solidFill>
                <a:latin typeface="Calibri"/>
              </a:rPr>
              <a:t>利润</a:t>
            </a:r>
            <a:r>
              <a:rPr lang="zh-CN" altLang="zh-CN" sz="4000" b="1" kern="0" dirty="0" smtClean="0">
                <a:solidFill>
                  <a:prstClr val="black"/>
                </a:solidFill>
                <a:latin typeface="Calibri"/>
              </a:rPr>
              <a:t>表</a:t>
            </a:r>
            <a:endParaRPr lang="zh-CN" altLang="en-US" sz="4000" kern="0" dirty="0" smtClean="0">
              <a:solidFill>
                <a:sysClr val="windowText" lastClr="404040"/>
              </a:solidFill>
            </a:endParaRPr>
          </a:p>
        </p:txBody>
      </p:sp>
      <p:grpSp>
        <p:nvGrpSpPr>
          <p:cNvPr id="51" name="Group 41"/>
          <p:cNvGrpSpPr>
            <a:grpSpLocks/>
          </p:cNvGrpSpPr>
          <p:nvPr/>
        </p:nvGrpSpPr>
        <p:grpSpPr bwMode="auto">
          <a:xfrm>
            <a:off x="1219200" y="1828800"/>
            <a:ext cx="6781800" cy="4114800"/>
            <a:chOff x="768" y="1152"/>
            <a:chExt cx="4272" cy="2592"/>
          </a:xfrm>
        </p:grpSpPr>
        <p:sp>
          <p:nvSpPr>
            <p:cNvPr id="52" name="AutoShape 2"/>
            <p:cNvSpPr>
              <a:spLocks noChangeArrowheads="1"/>
            </p:cNvSpPr>
            <p:nvPr/>
          </p:nvSpPr>
          <p:spPr bwMode="auto">
            <a:xfrm>
              <a:off x="2345" y="2304"/>
              <a:ext cx="1306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2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计算公式</a:t>
              </a:r>
              <a:r>
                <a:rPr lang="zh-CN" altLang="en-US" sz="2400" kern="0" dirty="0" smtClean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是</a:t>
              </a:r>
              <a:r>
                <a:rPr lang="en-US" altLang="zh-CN" sz="2400" kern="0" dirty="0" smtClean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?</a:t>
              </a:r>
            </a:p>
          </p:txBody>
        </p:sp>
        <p:sp>
          <p:nvSpPr>
            <p:cNvPr id="53" name="AutoShape 3"/>
            <p:cNvSpPr>
              <a:spLocks noChangeArrowheads="1"/>
            </p:cNvSpPr>
            <p:nvPr/>
          </p:nvSpPr>
          <p:spPr bwMode="auto">
            <a:xfrm>
              <a:off x="768" y="2304"/>
              <a:ext cx="1217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2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srgbClr val="FF0000"/>
                  </a:solidFill>
                  <a:ea typeface="楷体_GB2312" pitchFamily="49" charset="-122"/>
                </a:rPr>
                <a:t>账户</a:t>
              </a:r>
              <a:r>
                <a:rPr lang="zh-CN" altLang="en-US" sz="2400" kern="0" dirty="0" smtClean="0">
                  <a:solidFill>
                    <a:srgbClr val="000000"/>
                  </a:solidFill>
                  <a:ea typeface="楷体_GB2312" pitchFamily="49" charset="-122"/>
                </a:rPr>
                <a:t>的类别是？</a:t>
              </a:r>
            </a:p>
          </p:txBody>
        </p:sp>
        <p:sp>
          <p:nvSpPr>
            <p:cNvPr id="54" name="AutoShape 4"/>
            <p:cNvSpPr>
              <a:spLocks noChangeArrowheads="1"/>
            </p:cNvSpPr>
            <p:nvPr/>
          </p:nvSpPr>
          <p:spPr bwMode="auto">
            <a:xfrm>
              <a:off x="3989" y="2304"/>
              <a:ext cx="1051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2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结果</a:t>
              </a:r>
              <a:r>
                <a:rPr lang="zh-CN" altLang="en-US" sz="2400" kern="0" dirty="0" smtClean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是</a:t>
              </a:r>
              <a:r>
                <a:rPr lang="zh-CN" altLang="en-US" sz="2400" kern="0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盈利</a:t>
              </a:r>
              <a:r>
                <a:rPr lang="zh-CN" altLang="en-US" sz="2400" kern="0" dirty="0" smtClean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还是亏损</a:t>
              </a:r>
              <a:r>
                <a:rPr lang="en-US" altLang="zh-CN" sz="2400" kern="0" dirty="0" smtClean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?</a:t>
              </a:r>
            </a:p>
          </p:txBody>
        </p:sp>
        <p:sp>
          <p:nvSpPr>
            <p:cNvPr id="55" name="AutoShape 6"/>
            <p:cNvSpPr>
              <a:spLocks noChangeArrowheads="1"/>
            </p:cNvSpPr>
            <p:nvPr/>
          </p:nvSpPr>
          <p:spPr bwMode="gray">
            <a:xfrm>
              <a:off x="1985" y="1545"/>
              <a:ext cx="252" cy="283"/>
            </a:xfrm>
            <a:prstGeom prst="chevron">
              <a:avLst>
                <a:gd name="adj" fmla="val 52514"/>
              </a:avLst>
            </a:prstGeom>
            <a:solidFill>
              <a:srgbClr val="EB5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2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endParaRPr lang="zh-CN" altLang="en-US" sz="1800" b="0" kern="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" name="AutoShape 7"/>
            <p:cNvSpPr>
              <a:spLocks noChangeArrowheads="1"/>
            </p:cNvSpPr>
            <p:nvPr/>
          </p:nvSpPr>
          <p:spPr bwMode="gray">
            <a:xfrm>
              <a:off x="3536" y="1545"/>
              <a:ext cx="251" cy="283"/>
            </a:xfrm>
            <a:prstGeom prst="chevron">
              <a:avLst>
                <a:gd name="adj" fmla="val 52514"/>
              </a:avLst>
            </a:prstGeom>
            <a:solidFill>
              <a:srgbClr val="AED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2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endParaRPr lang="zh-CN" altLang="en-US" sz="1800" b="0" kern="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7" name="Oval 8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rgbClr val="AED337">
                    <a:gamma/>
                    <a:tint val="0"/>
                    <a:invGamma/>
                  </a:srgbClr>
                </a:gs>
                <a:gs pos="50000">
                  <a:srgbClr val="AED337"/>
                </a:gs>
                <a:gs pos="100000">
                  <a:srgbClr val="AED337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</a:endParaRPr>
            </a:p>
          </p:txBody>
        </p:sp>
        <p:sp>
          <p:nvSpPr>
            <p:cNvPr id="58" name="Oval 9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rgbClr val="AED337">
                    <a:alpha val="32001"/>
                  </a:srgbClr>
                </a:gs>
                <a:gs pos="100000">
                  <a:srgbClr val="AED337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</a:endParaRPr>
            </a:p>
          </p:txBody>
        </p:sp>
        <p:sp>
          <p:nvSpPr>
            <p:cNvPr id="59" name="Oval 10"/>
            <p:cNvSpPr>
              <a:spLocks noChangeArrowheads="1"/>
            </p:cNvSpPr>
            <p:nvPr/>
          </p:nvSpPr>
          <p:spPr bwMode="gray">
            <a:xfrm>
              <a:off x="3989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rgbClr val="AED337">
                    <a:gamma/>
                    <a:shade val="54118"/>
                    <a:invGamma/>
                  </a:srgbClr>
                </a:gs>
                <a:gs pos="50000">
                  <a:srgbClr val="AED337"/>
                </a:gs>
                <a:gs pos="100000">
                  <a:srgbClr val="AED337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</a:endParaRPr>
            </a:p>
          </p:txBody>
        </p:sp>
        <p:sp>
          <p:nvSpPr>
            <p:cNvPr id="60" name="Oval 11"/>
            <p:cNvSpPr>
              <a:spLocks noChangeArrowheads="1"/>
            </p:cNvSpPr>
            <p:nvPr/>
          </p:nvSpPr>
          <p:spPr bwMode="gray">
            <a:xfrm>
              <a:off x="4005" y="1230"/>
              <a:ext cx="933" cy="924"/>
            </a:xfrm>
            <a:prstGeom prst="ellipse">
              <a:avLst/>
            </a:prstGeom>
            <a:gradFill rotWithShape="1">
              <a:gsLst>
                <a:gs pos="0">
                  <a:srgbClr val="AED337">
                    <a:gamma/>
                    <a:shade val="63529"/>
                    <a:invGamma/>
                  </a:srgbClr>
                </a:gs>
                <a:gs pos="100000">
                  <a:srgbClr val="AED337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</a:endParaRPr>
            </a:p>
          </p:txBody>
        </p:sp>
        <p:sp>
          <p:nvSpPr>
            <p:cNvPr id="61" name="Oval 12"/>
            <p:cNvSpPr>
              <a:spLocks noChangeArrowheads="1"/>
            </p:cNvSpPr>
            <p:nvPr/>
          </p:nvSpPr>
          <p:spPr bwMode="gray">
            <a:xfrm>
              <a:off x="4039" y="1270"/>
              <a:ext cx="841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2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endParaRPr lang="zh-CN" altLang="en-US" sz="1800" b="0" kern="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2" name="Oval 13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rgbClr val="5AB7EA">
                    <a:gamma/>
                    <a:tint val="0"/>
                    <a:invGamma/>
                  </a:srgbClr>
                </a:gs>
                <a:gs pos="50000">
                  <a:srgbClr val="5AB7EA"/>
                </a:gs>
                <a:gs pos="100000">
                  <a:srgbClr val="5AB7EA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</a:endParaRPr>
            </a:p>
          </p:txBody>
        </p:sp>
        <p:sp>
          <p:nvSpPr>
            <p:cNvPr id="63" name="Oval 14">
              <a:hlinkClick r:id="rId3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956" y="1532"/>
              <a:ext cx="116" cy="303"/>
            </a:xfrm>
            <a:prstGeom prst="ellipse">
              <a:avLst/>
            </a:prstGeom>
            <a:gradFill rotWithShape="1">
              <a:gsLst>
                <a:gs pos="0">
                  <a:srgbClr val="5AB7EA">
                    <a:alpha val="32001"/>
                  </a:srgbClr>
                </a:gs>
                <a:gs pos="100000">
                  <a:srgbClr val="5AB7EA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</a:endParaRPr>
            </a:p>
          </p:txBody>
        </p:sp>
        <p:sp>
          <p:nvSpPr>
            <p:cNvPr id="64" name="Oval 15"/>
            <p:cNvSpPr>
              <a:spLocks noChangeArrowheads="1"/>
            </p:cNvSpPr>
            <p:nvPr/>
          </p:nvSpPr>
          <p:spPr bwMode="gray">
            <a:xfrm>
              <a:off x="886" y="1221"/>
              <a:ext cx="933" cy="924"/>
            </a:xfrm>
            <a:prstGeom prst="ellipse">
              <a:avLst/>
            </a:prstGeom>
            <a:gradFill rotWithShape="1">
              <a:gsLst>
                <a:gs pos="0">
                  <a:srgbClr val="5AB7EA">
                    <a:gamma/>
                    <a:shade val="54118"/>
                    <a:invGamma/>
                  </a:srgbClr>
                </a:gs>
                <a:gs pos="50000">
                  <a:srgbClr val="5AB7EA"/>
                </a:gs>
                <a:gs pos="100000">
                  <a:srgbClr val="5AB7EA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</a:endParaRPr>
            </a:p>
          </p:txBody>
        </p:sp>
        <p:sp>
          <p:nvSpPr>
            <p:cNvPr id="65" name="Oval 16"/>
            <p:cNvSpPr>
              <a:spLocks noChangeArrowheads="1"/>
            </p:cNvSpPr>
            <p:nvPr/>
          </p:nvSpPr>
          <p:spPr bwMode="gray">
            <a:xfrm>
              <a:off x="887" y="1223"/>
              <a:ext cx="933" cy="924"/>
            </a:xfrm>
            <a:prstGeom prst="ellipse">
              <a:avLst/>
            </a:prstGeom>
            <a:gradFill rotWithShape="1">
              <a:gsLst>
                <a:gs pos="0">
                  <a:srgbClr val="5AB7EA">
                    <a:gamma/>
                    <a:shade val="63529"/>
                    <a:invGamma/>
                  </a:srgbClr>
                </a:gs>
                <a:gs pos="100000">
                  <a:srgbClr val="5AB7EA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</a:endParaRPr>
            </a:p>
          </p:txBody>
        </p:sp>
        <p:sp>
          <p:nvSpPr>
            <p:cNvPr id="66" name="Oval 17"/>
            <p:cNvSpPr>
              <a:spLocks noChangeArrowheads="1"/>
            </p:cNvSpPr>
            <p:nvPr/>
          </p:nvSpPr>
          <p:spPr bwMode="gray">
            <a:xfrm>
              <a:off x="933" y="1268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2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endParaRPr lang="zh-CN" altLang="en-US" sz="1800" b="0" kern="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67" name="Group 18"/>
            <p:cNvGrpSpPr>
              <a:grpSpLocks/>
            </p:cNvGrpSpPr>
            <p:nvPr/>
          </p:nvGrpSpPr>
          <p:grpSpPr bwMode="auto">
            <a:xfrm>
              <a:off x="946" y="1280"/>
              <a:ext cx="813" cy="805"/>
              <a:chOff x="4166" y="1706"/>
              <a:chExt cx="1252" cy="1252"/>
            </a:xfrm>
          </p:grpSpPr>
          <p:sp>
            <p:nvSpPr>
              <p:cNvPr id="86" name="Oval 1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2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  <a:defRPr/>
                </a:pPr>
                <a:endParaRPr lang="zh-CN" altLang="en-US" sz="1800" b="0" kern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7" name="Oval 2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2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  <a:defRPr/>
                </a:pPr>
                <a:endParaRPr lang="zh-CN" altLang="en-US" sz="1800" b="0" kern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8" name="Oval 2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2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  <a:defRPr/>
                </a:pPr>
                <a:endParaRPr lang="zh-CN" altLang="en-US" sz="1800" b="0" kern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9" name="Oval 2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2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  <a:defRPr/>
                </a:pPr>
                <a:endParaRPr lang="zh-CN" altLang="en-US" sz="1800" b="0" kern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8" name="Oval 23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rgbClr val="EB592B">
                    <a:gamma/>
                    <a:tint val="0"/>
                    <a:invGamma/>
                  </a:srgbClr>
                </a:gs>
                <a:gs pos="50000">
                  <a:srgbClr val="EB592B"/>
                </a:gs>
                <a:gs pos="100000">
                  <a:srgbClr val="EB592B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</a:endParaRPr>
            </a:p>
          </p:txBody>
        </p:sp>
        <p:sp>
          <p:nvSpPr>
            <p:cNvPr id="69" name="Oval 24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rgbClr val="EB592B">
                    <a:alpha val="32001"/>
                  </a:srgbClr>
                </a:gs>
                <a:gs pos="100000">
                  <a:srgbClr val="EB592B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</a:endParaRPr>
            </a:p>
          </p:txBody>
        </p:sp>
        <p:sp>
          <p:nvSpPr>
            <p:cNvPr id="70" name="Oval 25"/>
            <p:cNvSpPr>
              <a:spLocks noChangeArrowheads="1"/>
            </p:cNvSpPr>
            <p:nvPr/>
          </p:nvSpPr>
          <p:spPr bwMode="gray">
            <a:xfrm>
              <a:off x="2438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rgbClr val="EB592B">
                    <a:gamma/>
                    <a:shade val="54118"/>
                    <a:invGamma/>
                  </a:srgbClr>
                </a:gs>
                <a:gs pos="50000">
                  <a:srgbClr val="EB592B"/>
                </a:gs>
                <a:gs pos="100000">
                  <a:srgbClr val="EB592B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</a:endParaRPr>
            </a:p>
          </p:txBody>
        </p:sp>
        <p:sp>
          <p:nvSpPr>
            <p:cNvPr id="71" name="Oval 26"/>
            <p:cNvSpPr>
              <a:spLocks noChangeArrowheads="1"/>
            </p:cNvSpPr>
            <p:nvPr/>
          </p:nvSpPr>
          <p:spPr bwMode="gray">
            <a:xfrm>
              <a:off x="2439" y="1226"/>
              <a:ext cx="933" cy="924"/>
            </a:xfrm>
            <a:prstGeom prst="ellipse">
              <a:avLst/>
            </a:prstGeom>
            <a:gradFill rotWithShape="1">
              <a:gsLst>
                <a:gs pos="0">
                  <a:srgbClr val="EB592B">
                    <a:gamma/>
                    <a:shade val="63529"/>
                    <a:invGamma/>
                  </a:srgbClr>
                </a:gs>
                <a:gs pos="100000">
                  <a:srgbClr val="EB592B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</a:endParaRPr>
            </a:p>
          </p:txBody>
        </p:sp>
        <p:sp>
          <p:nvSpPr>
            <p:cNvPr id="72" name="Oval 27"/>
            <p:cNvSpPr>
              <a:spLocks noChangeArrowheads="1"/>
            </p:cNvSpPr>
            <p:nvPr/>
          </p:nvSpPr>
          <p:spPr bwMode="gray">
            <a:xfrm>
              <a:off x="2484" y="1270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2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endParaRPr lang="zh-CN" altLang="en-US" sz="1800" b="0" kern="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73" name="Group 28"/>
            <p:cNvGrpSpPr>
              <a:grpSpLocks/>
            </p:cNvGrpSpPr>
            <p:nvPr/>
          </p:nvGrpSpPr>
          <p:grpSpPr bwMode="auto">
            <a:xfrm>
              <a:off x="2498" y="1280"/>
              <a:ext cx="813" cy="805"/>
              <a:chOff x="4166" y="1706"/>
              <a:chExt cx="1252" cy="1252"/>
            </a:xfrm>
          </p:grpSpPr>
          <p:sp>
            <p:nvSpPr>
              <p:cNvPr id="82" name="Oval 2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2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  <a:defRPr/>
                </a:pPr>
                <a:endParaRPr lang="zh-CN" altLang="en-US" sz="1800" b="0" kern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3" name="Oval 3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2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  <a:defRPr/>
                </a:pPr>
                <a:endParaRPr lang="zh-CN" altLang="en-US" sz="1800" b="0" kern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4" name="Oval 3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2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  <a:defRPr/>
                </a:pPr>
                <a:endParaRPr lang="zh-CN" altLang="en-US" sz="1800" b="0" kern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5" name="Oval 3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2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  <a:defRPr/>
                </a:pPr>
                <a:endParaRPr lang="zh-CN" altLang="en-US" sz="1800" b="0" kern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4" name="Group 33"/>
            <p:cNvGrpSpPr>
              <a:grpSpLocks/>
            </p:cNvGrpSpPr>
            <p:nvPr/>
          </p:nvGrpSpPr>
          <p:grpSpPr bwMode="auto">
            <a:xfrm>
              <a:off x="4054" y="1280"/>
              <a:ext cx="814" cy="805"/>
              <a:chOff x="4166" y="1706"/>
              <a:chExt cx="1252" cy="1252"/>
            </a:xfrm>
          </p:grpSpPr>
          <p:sp>
            <p:nvSpPr>
              <p:cNvPr id="78" name="Oval 3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2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  <a:defRPr/>
                </a:pPr>
                <a:endParaRPr lang="zh-CN" altLang="en-US" sz="1800" b="0" kern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9" name="Oval 3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2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  <a:defRPr/>
                </a:pPr>
                <a:endParaRPr lang="zh-CN" altLang="en-US" sz="1800" b="0" kern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0" name="Oval 3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2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  <a:defRPr/>
                </a:pPr>
                <a:endParaRPr lang="zh-CN" altLang="en-US" sz="1800" b="0" kern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1" name="Oval 3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 b="1">
                    <a:solidFill>
                      <a:schemeClr val="tx2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  <a:defRPr/>
                </a:pPr>
                <a:endParaRPr lang="zh-CN" altLang="en-US" sz="1800" b="0" kern="0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5" name="Text Box 38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gray">
            <a:xfrm>
              <a:off x="1098" y="1559"/>
              <a:ext cx="6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2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srgbClr val="000000"/>
                  </a:solidFill>
                  <a:latin typeface="Arial" panose="020B0604020202020204" pitchFamily="34" charset="0"/>
                  <a:ea typeface="楷体_GB2312" pitchFamily="49" charset="-122"/>
                </a:rPr>
                <a:t>账户  </a:t>
              </a:r>
              <a:endParaRPr lang="en-US" altLang="zh-CN" sz="2400" kern="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6" name="Text Box 39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gray">
            <a:xfrm>
              <a:off x="2441" y="1549"/>
              <a:ext cx="100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2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srgbClr val="000000"/>
                  </a:solidFill>
                  <a:latin typeface="Arial" panose="020B0604020202020204" pitchFamily="34" charset="0"/>
                  <a:ea typeface="楷体_GB2312" pitchFamily="49" charset="-122"/>
                </a:rPr>
                <a:t>计算公式  </a:t>
              </a:r>
              <a:endParaRPr lang="en-US" altLang="zh-CN" sz="2400" kern="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7" name="Text Box 4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gray">
            <a:xfrm>
              <a:off x="4191" y="1559"/>
              <a:ext cx="6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2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srgbClr val="000000"/>
                  </a:solidFill>
                  <a:latin typeface="Arial" panose="020B0604020202020204" pitchFamily="34" charset="0"/>
                  <a:ea typeface="楷体_GB2312" pitchFamily="49" charset="-122"/>
                </a:rPr>
                <a:t>结果  </a:t>
              </a:r>
              <a:endParaRPr lang="en-US" altLang="zh-CN" sz="2400" kern="0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288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88913"/>
            <a:ext cx="7632700" cy="576262"/>
          </a:xfrm>
          <a:solidFill>
            <a:schemeClr val="accent5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en-US" altLang="zh-CN" sz="4000" dirty="0">
                <a:ea typeface="楷体_GB2312" pitchFamily="49" charset="-122"/>
              </a:rPr>
              <a:t>             </a:t>
            </a:r>
            <a:r>
              <a:rPr lang="zh-CN" altLang="en-US" sz="3200" i="0" dirty="0">
                <a:ea typeface="楷体_GB2312" pitchFamily="49" charset="-122"/>
              </a:rPr>
              <a:t>会计基本理论实施图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3059113" y="1052513"/>
            <a:ext cx="1104900" cy="3667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会计对象</a:t>
            </a:r>
          </a:p>
        </p:txBody>
      </p:sp>
      <p:sp>
        <p:nvSpPr>
          <p:cNvPr id="50272" name="AutoShape 96"/>
          <p:cNvSpPr>
            <a:spLocks noChangeArrowheads="1"/>
          </p:cNvSpPr>
          <p:nvPr/>
        </p:nvSpPr>
        <p:spPr bwMode="auto">
          <a:xfrm>
            <a:off x="2268538" y="1125538"/>
            <a:ext cx="647700" cy="2159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50273" name="Text Box 97"/>
          <p:cNvSpPr txBox="1">
            <a:spLocks noChangeArrowheads="1"/>
          </p:cNvSpPr>
          <p:nvPr/>
        </p:nvSpPr>
        <p:spPr bwMode="auto">
          <a:xfrm>
            <a:off x="5651500" y="1052513"/>
            <a:ext cx="1104900" cy="3667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会计要素</a:t>
            </a:r>
          </a:p>
        </p:txBody>
      </p:sp>
      <p:sp>
        <p:nvSpPr>
          <p:cNvPr id="50274" name="Text Box 98"/>
          <p:cNvSpPr txBox="1">
            <a:spLocks noChangeArrowheads="1"/>
          </p:cNvSpPr>
          <p:nvPr/>
        </p:nvSpPr>
        <p:spPr bwMode="auto">
          <a:xfrm>
            <a:off x="7667625" y="1052513"/>
            <a:ext cx="1104900" cy="3667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会计科目</a:t>
            </a:r>
          </a:p>
        </p:txBody>
      </p:sp>
      <p:sp>
        <p:nvSpPr>
          <p:cNvPr id="50275" name="Text Box 99"/>
          <p:cNvSpPr txBox="1">
            <a:spLocks noChangeArrowheads="1"/>
          </p:cNvSpPr>
          <p:nvPr/>
        </p:nvSpPr>
        <p:spPr bwMode="auto">
          <a:xfrm>
            <a:off x="1042988" y="1052513"/>
            <a:ext cx="1104900" cy="3667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会计概念</a:t>
            </a:r>
          </a:p>
        </p:txBody>
      </p:sp>
      <p:sp>
        <p:nvSpPr>
          <p:cNvPr id="50277" name="Text Box 101"/>
          <p:cNvSpPr txBox="1">
            <a:spLocks noChangeArrowheads="1"/>
          </p:cNvSpPr>
          <p:nvPr/>
        </p:nvSpPr>
        <p:spPr bwMode="auto">
          <a:xfrm>
            <a:off x="7812088" y="2205038"/>
            <a:ext cx="1104900" cy="3667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0000"/>
                </a:solidFill>
                <a:latin typeface="Arial" charset="0"/>
              </a:rPr>
              <a:t>会计账户</a:t>
            </a:r>
          </a:p>
        </p:txBody>
      </p:sp>
      <p:sp>
        <p:nvSpPr>
          <p:cNvPr id="50284" name="AutoShape 108"/>
          <p:cNvSpPr>
            <a:spLocks noChangeArrowheads="1"/>
          </p:cNvSpPr>
          <p:nvPr/>
        </p:nvSpPr>
        <p:spPr bwMode="auto">
          <a:xfrm>
            <a:off x="8243888" y="1484313"/>
            <a:ext cx="215900" cy="649287"/>
          </a:xfrm>
          <a:prstGeom prst="downArrow">
            <a:avLst>
              <a:gd name="adj1" fmla="val 50000"/>
              <a:gd name="adj2" fmla="val 751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50285" name="Text Box 109"/>
          <p:cNvSpPr txBox="1">
            <a:spLocks noChangeArrowheads="1"/>
          </p:cNvSpPr>
          <p:nvPr/>
        </p:nvSpPr>
        <p:spPr bwMode="auto">
          <a:xfrm>
            <a:off x="8101013" y="3500438"/>
            <a:ext cx="865187" cy="1069975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000000"/>
                </a:solidFill>
                <a:latin typeface="Arial" charset="0"/>
              </a:rPr>
              <a:t>借贷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000000"/>
                </a:solidFill>
                <a:latin typeface="Arial" charset="0"/>
              </a:rPr>
              <a:t>记账法账户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000000"/>
                </a:solidFill>
                <a:latin typeface="Arial" charset="0"/>
              </a:rPr>
              <a:t>结构</a:t>
            </a:r>
          </a:p>
        </p:txBody>
      </p:sp>
      <p:sp>
        <p:nvSpPr>
          <p:cNvPr id="50349" name="Rectangle 173"/>
          <p:cNvSpPr>
            <a:spLocks noChangeArrowheads="1"/>
          </p:cNvSpPr>
          <p:nvPr/>
        </p:nvSpPr>
        <p:spPr bwMode="auto">
          <a:xfrm>
            <a:off x="1995488" y="3862388"/>
            <a:ext cx="576262" cy="503237"/>
          </a:xfrm>
          <a:prstGeom prst="rect">
            <a:avLst/>
          </a:prstGeom>
          <a:solidFill>
            <a:srgbClr val="FF858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资产</a:t>
            </a:r>
          </a:p>
        </p:txBody>
      </p:sp>
      <p:sp>
        <p:nvSpPr>
          <p:cNvPr id="50350" name="Oval 174"/>
          <p:cNvSpPr>
            <a:spLocks noChangeArrowheads="1"/>
          </p:cNvSpPr>
          <p:nvPr/>
        </p:nvSpPr>
        <p:spPr bwMode="auto">
          <a:xfrm rot="2441635">
            <a:off x="987425" y="2781300"/>
            <a:ext cx="1008063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增加</a:t>
            </a:r>
          </a:p>
        </p:txBody>
      </p:sp>
      <p:sp>
        <p:nvSpPr>
          <p:cNvPr id="50351" name="Oval 175"/>
          <p:cNvSpPr>
            <a:spLocks noChangeArrowheads="1"/>
          </p:cNvSpPr>
          <p:nvPr/>
        </p:nvSpPr>
        <p:spPr bwMode="auto">
          <a:xfrm rot="-3663994">
            <a:off x="4660900" y="2781300"/>
            <a:ext cx="1008063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增加</a:t>
            </a:r>
          </a:p>
        </p:txBody>
      </p:sp>
      <p:sp>
        <p:nvSpPr>
          <p:cNvPr id="50352" name="Text Box 176"/>
          <p:cNvSpPr txBox="1">
            <a:spLocks noChangeArrowheads="1"/>
          </p:cNvSpPr>
          <p:nvPr/>
        </p:nvSpPr>
        <p:spPr bwMode="auto">
          <a:xfrm>
            <a:off x="484188" y="2133600"/>
            <a:ext cx="700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charset="0"/>
              </a:rPr>
              <a:t>借</a:t>
            </a:r>
          </a:p>
        </p:txBody>
      </p:sp>
      <p:sp>
        <p:nvSpPr>
          <p:cNvPr id="50353" name="Text Box 177"/>
          <p:cNvSpPr txBox="1">
            <a:spLocks noChangeArrowheads="1"/>
          </p:cNvSpPr>
          <p:nvPr/>
        </p:nvSpPr>
        <p:spPr bwMode="auto">
          <a:xfrm>
            <a:off x="5595938" y="2060575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charset="0"/>
              </a:rPr>
              <a:t>贷</a:t>
            </a:r>
          </a:p>
        </p:txBody>
      </p:sp>
      <p:sp>
        <p:nvSpPr>
          <p:cNvPr id="50354" name="Rectangle 178"/>
          <p:cNvSpPr>
            <a:spLocks noChangeArrowheads="1"/>
          </p:cNvSpPr>
          <p:nvPr/>
        </p:nvSpPr>
        <p:spPr bwMode="auto">
          <a:xfrm>
            <a:off x="2860675" y="3860800"/>
            <a:ext cx="1800225" cy="504825"/>
          </a:xfrm>
          <a:prstGeom prst="rect">
            <a:avLst/>
          </a:prstGeom>
          <a:solidFill>
            <a:srgbClr val="FF858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负债</a:t>
            </a:r>
            <a:r>
              <a:rPr lang="en-US" altLang="zh-CN" b="1">
                <a:solidFill>
                  <a:srgbClr val="000000"/>
                </a:solidFill>
                <a:latin typeface="Arial" charset="0"/>
              </a:rPr>
              <a:t>+</a:t>
            </a: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所有者权益</a:t>
            </a:r>
          </a:p>
        </p:txBody>
      </p:sp>
      <p:sp>
        <p:nvSpPr>
          <p:cNvPr id="50355" name="Oval 179"/>
          <p:cNvSpPr>
            <a:spLocks noChangeArrowheads="1"/>
          </p:cNvSpPr>
          <p:nvPr/>
        </p:nvSpPr>
        <p:spPr bwMode="auto">
          <a:xfrm rot="-1861533">
            <a:off x="1060450" y="4654550"/>
            <a:ext cx="1008063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减少</a:t>
            </a:r>
          </a:p>
        </p:txBody>
      </p:sp>
      <p:sp>
        <p:nvSpPr>
          <p:cNvPr id="50356" name="Oval 180"/>
          <p:cNvSpPr>
            <a:spLocks noChangeArrowheads="1"/>
          </p:cNvSpPr>
          <p:nvPr/>
        </p:nvSpPr>
        <p:spPr bwMode="auto">
          <a:xfrm rot="2326417">
            <a:off x="4876800" y="4797425"/>
            <a:ext cx="1008063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减少</a:t>
            </a:r>
          </a:p>
        </p:txBody>
      </p:sp>
      <p:sp>
        <p:nvSpPr>
          <p:cNvPr id="50357" name="Text Box 181"/>
          <p:cNvSpPr txBox="1">
            <a:spLocks noChangeArrowheads="1"/>
          </p:cNvSpPr>
          <p:nvPr/>
        </p:nvSpPr>
        <p:spPr bwMode="auto">
          <a:xfrm>
            <a:off x="627063" y="5373688"/>
            <a:ext cx="603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charset="0"/>
              </a:rPr>
              <a:t>贷</a:t>
            </a:r>
            <a:r>
              <a:rPr lang="zh-CN" altLang="en-US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  <p:sp>
        <p:nvSpPr>
          <p:cNvPr id="50358" name="Text Box 182"/>
          <p:cNvSpPr txBox="1">
            <a:spLocks noChangeArrowheads="1"/>
          </p:cNvSpPr>
          <p:nvPr/>
        </p:nvSpPr>
        <p:spPr bwMode="auto">
          <a:xfrm>
            <a:off x="5940425" y="5373688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charset="0"/>
              </a:rPr>
              <a:t>借</a:t>
            </a:r>
          </a:p>
        </p:txBody>
      </p:sp>
      <p:sp>
        <p:nvSpPr>
          <p:cNvPr id="50359" name="Line 183"/>
          <p:cNvSpPr>
            <a:spLocks noChangeShapeType="1"/>
          </p:cNvSpPr>
          <p:nvPr/>
        </p:nvSpPr>
        <p:spPr bwMode="auto">
          <a:xfrm>
            <a:off x="1852613" y="3430588"/>
            <a:ext cx="144462" cy="4318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360" name="Line 184"/>
          <p:cNvSpPr>
            <a:spLocks noChangeShapeType="1"/>
          </p:cNvSpPr>
          <p:nvPr/>
        </p:nvSpPr>
        <p:spPr bwMode="auto">
          <a:xfrm flipV="1">
            <a:off x="1924050" y="4365625"/>
            <a:ext cx="71438" cy="2889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361" name="Line 185"/>
          <p:cNvSpPr>
            <a:spLocks noChangeShapeType="1"/>
          </p:cNvSpPr>
          <p:nvPr/>
        </p:nvSpPr>
        <p:spPr bwMode="auto">
          <a:xfrm>
            <a:off x="4643438" y="4365625"/>
            <a:ext cx="360362" cy="35877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362" name="Line 186"/>
          <p:cNvSpPr>
            <a:spLocks noChangeShapeType="1"/>
          </p:cNvSpPr>
          <p:nvPr/>
        </p:nvSpPr>
        <p:spPr bwMode="auto">
          <a:xfrm flipV="1">
            <a:off x="4660900" y="3500438"/>
            <a:ext cx="215900" cy="36036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8872" name="AutoShape 189"/>
          <p:cNvCxnSpPr>
            <a:cxnSpLocks noChangeShapeType="1"/>
            <a:stCxn id="50350" idx="4"/>
            <a:endCxn id="50350" idx="4"/>
          </p:cNvCxnSpPr>
          <p:nvPr/>
        </p:nvCxnSpPr>
        <p:spPr bwMode="auto">
          <a:xfrm>
            <a:off x="1303338" y="3286125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50366" name="Line 190"/>
          <p:cNvSpPr>
            <a:spLocks noChangeShapeType="1"/>
          </p:cNvSpPr>
          <p:nvPr/>
        </p:nvSpPr>
        <p:spPr bwMode="auto">
          <a:xfrm flipV="1">
            <a:off x="1852613" y="2924175"/>
            <a:ext cx="3024187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367" name="Line 191"/>
          <p:cNvSpPr>
            <a:spLocks noChangeShapeType="1"/>
          </p:cNvSpPr>
          <p:nvPr/>
        </p:nvSpPr>
        <p:spPr bwMode="auto">
          <a:xfrm>
            <a:off x="1203325" y="3214688"/>
            <a:ext cx="0" cy="165735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368" name="Line 192"/>
          <p:cNvSpPr>
            <a:spLocks noChangeShapeType="1"/>
          </p:cNvSpPr>
          <p:nvPr/>
        </p:nvSpPr>
        <p:spPr bwMode="auto">
          <a:xfrm flipV="1">
            <a:off x="1708150" y="5229225"/>
            <a:ext cx="33861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369" name="Line 193"/>
          <p:cNvSpPr>
            <a:spLocks noChangeShapeType="1"/>
          </p:cNvSpPr>
          <p:nvPr/>
        </p:nvSpPr>
        <p:spPr bwMode="auto">
          <a:xfrm>
            <a:off x="5453063" y="3213100"/>
            <a:ext cx="0" cy="15859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370" name="Text Box 194"/>
          <p:cNvSpPr txBox="1">
            <a:spLocks noChangeArrowheads="1"/>
          </p:cNvSpPr>
          <p:nvPr/>
        </p:nvSpPr>
        <p:spPr bwMode="auto">
          <a:xfrm>
            <a:off x="3003550" y="2565400"/>
            <a:ext cx="771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Arial" charset="0"/>
              </a:rPr>
              <a:t>1</a:t>
            </a: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）</a:t>
            </a:r>
          </a:p>
        </p:txBody>
      </p:sp>
      <p:sp>
        <p:nvSpPr>
          <p:cNvPr id="50371" name="Text Box 195"/>
          <p:cNvSpPr txBox="1">
            <a:spLocks noChangeArrowheads="1"/>
          </p:cNvSpPr>
          <p:nvPr/>
        </p:nvSpPr>
        <p:spPr bwMode="auto">
          <a:xfrm>
            <a:off x="3003550" y="5300663"/>
            <a:ext cx="771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Arial" charset="0"/>
              </a:rPr>
              <a:t>2</a:t>
            </a: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）</a:t>
            </a:r>
          </a:p>
        </p:txBody>
      </p:sp>
      <p:sp>
        <p:nvSpPr>
          <p:cNvPr id="50372" name="Text Box 196"/>
          <p:cNvSpPr txBox="1">
            <a:spLocks noChangeArrowheads="1"/>
          </p:cNvSpPr>
          <p:nvPr/>
        </p:nvSpPr>
        <p:spPr bwMode="auto">
          <a:xfrm>
            <a:off x="484188" y="3789363"/>
            <a:ext cx="771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Arial" charset="0"/>
              </a:rPr>
              <a:t>3</a:t>
            </a: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）</a:t>
            </a:r>
          </a:p>
        </p:txBody>
      </p:sp>
      <p:sp>
        <p:nvSpPr>
          <p:cNvPr id="50373" name="Text Box 197"/>
          <p:cNvSpPr txBox="1">
            <a:spLocks noChangeArrowheads="1"/>
          </p:cNvSpPr>
          <p:nvPr/>
        </p:nvSpPr>
        <p:spPr bwMode="auto">
          <a:xfrm>
            <a:off x="5292725" y="3860800"/>
            <a:ext cx="771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Arial" charset="0"/>
              </a:rPr>
              <a:t>4</a:t>
            </a: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）</a:t>
            </a:r>
          </a:p>
        </p:txBody>
      </p:sp>
      <p:sp>
        <p:nvSpPr>
          <p:cNvPr id="50374" name="Line 198"/>
          <p:cNvSpPr>
            <a:spLocks noChangeShapeType="1"/>
          </p:cNvSpPr>
          <p:nvPr/>
        </p:nvSpPr>
        <p:spPr bwMode="auto">
          <a:xfrm flipV="1">
            <a:off x="5453063" y="2420938"/>
            <a:ext cx="21590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375" name="Line 199"/>
          <p:cNvSpPr>
            <a:spLocks noChangeShapeType="1"/>
          </p:cNvSpPr>
          <p:nvPr/>
        </p:nvSpPr>
        <p:spPr bwMode="auto">
          <a:xfrm>
            <a:off x="5811838" y="5373688"/>
            <a:ext cx="21590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376" name="Line 200"/>
          <p:cNvSpPr>
            <a:spLocks noChangeShapeType="1"/>
          </p:cNvSpPr>
          <p:nvPr/>
        </p:nvSpPr>
        <p:spPr bwMode="auto">
          <a:xfrm flipH="1" flipV="1">
            <a:off x="987425" y="2422525"/>
            <a:ext cx="21590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377" name="Line 201"/>
          <p:cNvSpPr>
            <a:spLocks noChangeShapeType="1"/>
          </p:cNvSpPr>
          <p:nvPr/>
        </p:nvSpPr>
        <p:spPr bwMode="auto">
          <a:xfrm flipH="1">
            <a:off x="1060450" y="5302250"/>
            <a:ext cx="21590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378" name="Text Box 202"/>
          <p:cNvSpPr txBox="1">
            <a:spLocks noChangeArrowheads="1"/>
          </p:cNvSpPr>
          <p:nvPr/>
        </p:nvSpPr>
        <p:spPr bwMode="auto">
          <a:xfrm>
            <a:off x="2500313" y="3933825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＝</a:t>
            </a:r>
          </a:p>
        </p:txBody>
      </p:sp>
      <p:sp>
        <p:nvSpPr>
          <p:cNvPr id="50379" name="AutoShape 203"/>
          <p:cNvSpPr>
            <a:spLocks noChangeArrowheads="1"/>
          </p:cNvSpPr>
          <p:nvPr/>
        </p:nvSpPr>
        <p:spPr bwMode="auto">
          <a:xfrm>
            <a:off x="4284663" y="1125538"/>
            <a:ext cx="1150937" cy="215900"/>
          </a:xfrm>
          <a:prstGeom prst="rightArrow">
            <a:avLst>
              <a:gd name="adj1" fmla="val 50000"/>
              <a:gd name="adj2" fmla="val 1332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50380" name="AutoShape 204"/>
          <p:cNvSpPr>
            <a:spLocks noChangeArrowheads="1"/>
          </p:cNvSpPr>
          <p:nvPr/>
        </p:nvSpPr>
        <p:spPr bwMode="auto">
          <a:xfrm>
            <a:off x="6884988" y="1016000"/>
            <a:ext cx="719137" cy="215900"/>
          </a:xfrm>
          <a:prstGeom prst="rightArrow">
            <a:avLst>
              <a:gd name="adj1" fmla="val 50000"/>
              <a:gd name="adj2" fmla="val 832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50381" name="AutoShape 205"/>
          <p:cNvSpPr>
            <a:spLocks noChangeArrowheads="1"/>
          </p:cNvSpPr>
          <p:nvPr/>
        </p:nvSpPr>
        <p:spPr bwMode="auto">
          <a:xfrm>
            <a:off x="8243888" y="2636838"/>
            <a:ext cx="215900" cy="792162"/>
          </a:xfrm>
          <a:prstGeom prst="downArrow">
            <a:avLst>
              <a:gd name="adj1" fmla="val 50000"/>
              <a:gd name="adj2" fmla="val 91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50382" name="Text Box 206"/>
          <p:cNvSpPr txBox="1">
            <a:spLocks noChangeArrowheads="1"/>
          </p:cNvSpPr>
          <p:nvPr/>
        </p:nvSpPr>
        <p:spPr bwMode="auto">
          <a:xfrm>
            <a:off x="6300788" y="6165850"/>
            <a:ext cx="2508250" cy="6461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经济业务变化四种类型</a:t>
            </a:r>
            <a:endParaRPr lang="en-US" altLang="zh-CN" b="1">
              <a:solidFill>
                <a:srgbClr val="000000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（围绕会计等式）</a:t>
            </a:r>
            <a:r>
              <a:rPr lang="zh-CN" altLang="en-US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  <p:sp>
        <p:nvSpPr>
          <p:cNvPr id="50383" name="AutoShape 207"/>
          <p:cNvSpPr>
            <a:spLocks noChangeArrowheads="1"/>
          </p:cNvSpPr>
          <p:nvPr/>
        </p:nvSpPr>
        <p:spPr bwMode="auto">
          <a:xfrm>
            <a:off x="8243888" y="4868863"/>
            <a:ext cx="215900" cy="1150937"/>
          </a:xfrm>
          <a:prstGeom prst="upDownArrow">
            <a:avLst>
              <a:gd name="adj1" fmla="val 50000"/>
              <a:gd name="adj2" fmla="val 10661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50388" name="AutoShape 212"/>
          <p:cNvSpPr>
            <a:spLocks noChangeArrowheads="1"/>
          </p:cNvSpPr>
          <p:nvPr/>
        </p:nvSpPr>
        <p:spPr bwMode="auto">
          <a:xfrm>
            <a:off x="7150100" y="5730875"/>
            <a:ext cx="249238" cy="320675"/>
          </a:xfrm>
          <a:prstGeom prst="upArrow">
            <a:avLst>
              <a:gd name="adj1" fmla="val 50000"/>
              <a:gd name="adj2" fmla="val 32166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50389" name="AutoShape 213"/>
          <p:cNvSpPr>
            <a:spLocks noChangeArrowheads="1"/>
          </p:cNvSpPr>
          <p:nvPr/>
        </p:nvSpPr>
        <p:spPr bwMode="auto">
          <a:xfrm>
            <a:off x="7596188" y="3860800"/>
            <a:ext cx="503237" cy="215900"/>
          </a:xfrm>
          <a:prstGeom prst="leftArrow">
            <a:avLst>
              <a:gd name="adj1" fmla="val 50000"/>
              <a:gd name="adj2" fmla="val 5827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50390" name="Text Box 214"/>
          <p:cNvSpPr txBox="1">
            <a:spLocks noChangeArrowheads="1"/>
          </p:cNvSpPr>
          <p:nvPr/>
        </p:nvSpPr>
        <p:spPr bwMode="auto">
          <a:xfrm>
            <a:off x="7019925" y="3213100"/>
            <a:ext cx="468313" cy="2466975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Arial" charset="0"/>
              </a:rPr>
              <a:t>有借必有贷  借贷必相等</a:t>
            </a:r>
          </a:p>
        </p:txBody>
      </p:sp>
      <p:sp>
        <p:nvSpPr>
          <p:cNvPr id="50401" name="Text Box 225"/>
          <p:cNvSpPr txBox="1">
            <a:spLocks noChangeArrowheads="1"/>
          </p:cNvSpPr>
          <p:nvPr/>
        </p:nvSpPr>
        <p:spPr bwMode="auto">
          <a:xfrm>
            <a:off x="6989763" y="1687513"/>
            <a:ext cx="488950" cy="1127125"/>
          </a:xfrm>
          <a:prstGeom prst="rect">
            <a:avLst/>
          </a:prstGeom>
          <a:solidFill>
            <a:srgbClr val="FF8585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Arial" charset="0"/>
                <a:ea typeface="楷体_GB2312" pitchFamily="49" charset="-122"/>
              </a:rPr>
              <a:t>会计等式</a:t>
            </a:r>
          </a:p>
        </p:txBody>
      </p:sp>
      <p:sp>
        <p:nvSpPr>
          <p:cNvPr id="50402" name="AutoShape 226"/>
          <p:cNvSpPr>
            <a:spLocks noChangeArrowheads="1"/>
          </p:cNvSpPr>
          <p:nvPr/>
        </p:nvSpPr>
        <p:spPr bwMode="auto">
          <a:xfrm>
            <a:off x="7097713" y="2840038"/>
            <a:ext cx="287337" cy="360362"/>
          </a:xfrm>
          <a:prstGeom prst="downArrow">
            <a:avLst>
              <a:gd name="adj1" fmla="val 50000"/>
              <a:gd name="adj2" fmla="val 31354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50404" name="Line 228"/>
          <p:cNvSpPr>
            <a:spLocks noChangeShapeType="1"/>
          </p:cNvSpPr>
          <p:nvPr/>
        </p:nvSpPr>
        <p:spPr bwMode="auto">
          <a:xfrm flipH="1">
            <a:off x="6659563" y="2420938"/>
            <a:ext cx="287337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405" name="Line 229"/>
          <p:cNvSpPr>
            <a:spLocks noChangeShapeType="1"/>
          </p:cNvSpPr>
          <p:nvPr/>
        </p:nvSpPr>
        <p:spPr bwMode="auto">
          <a:xfrm>
            <a:off x="6659563" y="2420938"/>
            <a:ext cx="0" cy="360045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406" name="Line 230"/>
          <p:cNvSpPr>
            <a:spLocks noChangeShapeType="1"/>
          </p:cNvSpPr>
          <p:nvPr/>
        </p:nvSpPr>
        <p:spPr bwMode="auto">
          <a:xfrm flipH="1">
            <a:off x="3419475" y="6021388"/>
            <a:ext cx="3240088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407" name="Line 231"/>
          <p:cNvSpPr>
            <a:spLocks noChangeShapeType="1"/>
          </p:cNvSpPr>
          <p:nvPr/>
        </p:nvSpPr>
        <p:spPr bwMode="auto">
          <a:xfrm>
            <a:off x="3419475" y="6021388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408" name="Text Box 232"/>
          <p:cNvSpPr txBox="1">
            <a:spLocks noChangeArrowheads="1"/>
          </p:cNvSpPr>
          <p:nvPr/>
        </p:nvSpPr>
        <p:spPr bwMode="auto">
          <a:xfrm>
            <a:off x="971550" y="6237288"/>
            <a:ext cx="5010150" cy="396875"/>
          </a:xfrm>
          <a:prstGeom prst="rect">
            <a:avLst/>
          </a:prstGeom>
          <a:solidFill>
            <a:srgbClr val="FF858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Arial" charset="0"/>
                <a:ea typeface="楷体_GB2312" pitchFamily="49" charset="-122"/>
              </a:rPr>
              <a:t>复式记账、试算平衡、编制报表的理论基础</a:t>
            </a:r>
          </a:p>
        </p:txBody>
      </p:sp>
      <p:cxnSp>
        <p:nvCxnSpPr>
          <p:cNvPr id="3" name="直接箭头连接符 2"/>
          <p:cNvCxnSpPr>
            <a:stCxn id="50401" idx="1"/>
          </p:cNvCxnSpPr>
          <p:nvPr/>
        </p:nvCxnSpPr>
        <p:spPr>
          <a:xfrm flipH="1">
            <a:off x="2700338" y="2251075"/>
            <a:ext cx="4289425" cy="1609725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 flipH="1" flipV="1">
            <a:off x="2695575" y="4495800"/>
            <a:ext cx="3943350" cy="1825625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右箭头 4"/>
          <p:cNvSpPr/>
          <p:nvPr/>
        </p:nvSpPr>
        <p:spPr>
          <a:xfrm rot="5400000">
            <a:off x="6846094" y="1167607"/>
            <a:ext cx="439737" cy="622300"/>
          </a:xfrm>
          <a:prstGeom prst="bentArrow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695333"/>
      </p:ext>
    </p:extLst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0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0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50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50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50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50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50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50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50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50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50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50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50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50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50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50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50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50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50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50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3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3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50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50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50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50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50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50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50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50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50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50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50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50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3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3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3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3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3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3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50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50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50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50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50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5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50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50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50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7" dur="2000"/>
                                        <p:tgtEl>
                                          <p:spTgt spid="5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000"/>
                                        <p:tgtEl>
                                          <p:spTgt spid="5027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2000" fill="hold"/>
                                        <p:tgtEl>
                                          <p:spTgt spid="5027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000" fill="hold"/>
                                        <p:tgtEl>
                                          <p:spTgt spid="5027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2000"/>
                                        <p:tgtEl>
                                          <p:spTgt spid="5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2000" fill="hold"/>
                                        <p:tgtEl>
                                          <p:spTgt spid="5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2000" fill="hold"/>
                                        <p:tgtEl>
                                          <p:spTgt spid="5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50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50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5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50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50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50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8" dur="2000"/>
                                        <p:tgtEl>
                                          <p:spTgt spid="5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2000"/>
                                        <p:tgtEl>
                                          <p:spTgt spid="50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2000" fill="hold"/>
                                        <p:tgtEl>
                                          <p:spTgt spid="50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000" fill="hold"/>
                                        <p:tgtEl>
                                          <p:spTgt spid="50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2000"/>
                                        <p:tgtEl>
                                          <p:spTgt spid="50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50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2000" fill="hold"/>
                                        <p:tgtEl>
                                          <p:spTgt spid="50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2000"/>
                                        <p:tgtEl>
                                          <p:spTgt spid="50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2000" fill="hold"/>
                                        <p:tgtEl>
                                          <p:spTgt spid="50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2000" fill="hold"/>
                                        <p:tgtEl>
                                          <p:spTgt spid="50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2000"/>
                                        <p:tgtEl>
                                          <p:spTgt spid="50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2000" fill="hold"/>
                                        <p:tgtEl>
                                          <p:spTgt spid="50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2000" fill="hold"/>
                                        <p:tgtEl>
                                          <p:spTgt spid="50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2000"/>
                                        <p:tgtEl>
                                          <p:spTgt spid="503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2000" fill="hold"/>
                                        <p:tgtEl>
                                          <p:spTgt spid="50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000" fill="hold"/>
                                        <p:tgtEl>
                                          <p:spTgt spid="50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2000"/>
                                        <p:tgtEl>
                                          <p:spTgt spid="50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2000" fill="hold"/>
                                        <p:tgtEl>
                                          <p:spTgt spid="50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2000" fill="hold"/>
                                        <p:tgtEl>
                                          <p:spTgt spid="50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2000"/>
                                        <p:tgtEl>
                                          <p:spTgt spid="50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2000" fill="hold"/>
                                        <p:tgtEl>
                                          <p:spTgt spid="50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2000" fill="hold"/>
                                        <p:tgtEl>
                                          <p:spTgt spid="50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2000"/>
                                        <p:tgtEl>
                                          <p:spTgt spid="50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2000" fill="hold"/>
                                        <p:tgtEl>
                                          <p:spTgt spid="50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2000" fill="hold"/>
                                        <p:tgtEl>
                                          <p:spTgt spid="50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9" dur="2000"/>
                                        <p:tgtEl>
                                          <p:spTgt spid="50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50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50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5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50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50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50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50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50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50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5" dur="1000"/>
                                        <p:tgtEl>
                                          <p:spTgt spid="50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50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50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000"/>
                            </p:stCondLst>
                            <p:childTnLst>
                              <p:par>
                                <p:cTn id="4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5" dur="2000"/>
                                        <p:tgtEl>
                                          <p:spTgt spid="50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2000"/>
                            </p:stCondLst>
                            <p:childTnLst>
                              <p:par>
                                <p:cTn id="4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32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27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27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7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27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4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0" fill="hold">
                      <p:stCondLst>
                        <p:cond delay="indefinite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3" dur="2000" fill="hold"/>
                                        <p:tgtEl>
                                          <p:spTgt spid="50277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4" presetID="8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5" dur="2000" fill="hold"/>
                                        <p:tgtEl>
                                          <p:spTgt spid="5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animBg="1"/>
      <p:bldP spid="50272" grpId="0" animBg="1"/>
      <p:bldP spid="50273" grpId="0" animBg="1"/>
      <p:bldP spid="50274" grpId="0" animBg="1"/>
      <p:bldP spid="50275" grpId="0" animBg="1"/>
      <p:bldP spid="50277" grpId="0" animBg="1"/>
      <p:bldP spid="50277" grpId="1" build="allAtOnce" animBg="1"/>
      <p:bldP spid="50277" grpId="2" build="allAtOnce" animBg="1"/>
      <p:bldP spid="50277" grpId="3" build="allAtOnce" animBg="1"/>
      <p:bldP spid="50284" grpId="0" animBg="1"/>
      <p:bldP spid="50285" grpId="0" animBg="1"/>
      <p:bldP spid="50349" grpId="0" animBg="1"/>
      <p:bldP spid="50350" grpId="0" animBg="1"/>
      <p:bldP spid="50351" grpId="0" animBg="1"/>
      <p:bldP spid="50352" grpId="0"/>
      <p:bldP spid="50353" grpId="0"/>
      <p:bldP spid="50354" grpId="0" animBg="1"/>
      <p:bldP spid="50355" grpId="0" animBg="1"/>
      <p:bldP spid="50356" grpId="0" animBg="1"/>
      <p:bldP spid="50357" grpId="0"/>
      <p:bldP spid="50358" grpId="0"/>
      <p:bldP spid="50359" grpId="0" animBg="1"/>
      <p:bldP spid="50360" grpId="0" animBg="1"/>
      <p:bldP spid="50361" grpId="0" animBg="1"/>
      <p:bldP spid="50362" grpId="0" animBg="1"/>
      <p:bldP spid="50366" grpId="0" animBg="1"/>
      <p:bldP spid="50367" grpId="0" animBg="1"/>
      <p:bldP spid="50368" grpId="0" animBg="1"/>
      <p:bldP spid="50369" grpId="0" animBg="1"/>
      <p:bldP spid="50370" grpId="0"/>
      <p:bldP spid="50371" grpId="0"/>
      <p:bldP spid="50372" grpId="0"/>
      <p:bldP spid="50373" grpId="0"/>
      <p:bldP spid="50374" grpId="0" animBg="1"/>
      <p:bldP spid="50375" grpId="0" animBg="1"/>
      <p:bldP spid="50376" grpId="0" animBg="1"/>
      <p:bldP spid="50377" grpId="0" animBg="1"/>
      <p:bldP spid="50378" grpId="0"/>
      <p:bldP spid="50379" grpId="0" animBg="1"/>
      <p:bldP spid="50380" grpId="0" animBg="1"/>
      <p:bldP spid="50381" grpId="0" animBg="1"/>
      <p:bldP spid="50382" grpId="0" animBg="1"/>
      <p:bldP spid="50383" grpId="0" animBg="1"/>
      <p:bldP spid="50388" grpId="0" animBg="1"/>
      <p:bldP spid="50389" grpId="0" animBg="1"/>
      <p:bldP spid="50390" grpId="0" animBg="1"/>
      <p:bldP spid="50401" grpId="0" animBg="1"/>
      <p:bldP spid="50402" grpId="0" animBg="1"/>
      <p:bldP spid="50404" grpId="0" animBg="1"/>
      <p:bldP spid="50405" grpId="0" animBg="1"/>
      <p:bldP spid="50406" grpId="0" animBg="1"/>
      <p:bldP spid="50407" grpId="0" animBg="1"/>
      <p:bldP spid="5040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9219" name="AutoShape 42">
            <a:hlinkClick r:id="rId2" action="ppaction://hlinksldjump"/>
          </p:cNvPr>
          <p:cNvSpPr>
            <a:spLocks noChangeArrowheads="1"/>
          </p:cNvSpPr>
          <p:nvPr/>
        </p:nvSpPr>
        <p:spPr bwMode="gray">
          <a:xfrm>
            <a:off x="395536" y="1340768"/>
            <a:ext cx="3598863" cy="539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BACC6"/>
              </a:gs>
              <a:gs pos="100000">
                <a:srgbClr val="398397"/>
              </a:gs>
            </a:gsLst>
            <a:lin ang="2700000" scaled="1"/>
          </a:gradFill>
          <a:ln>
            <a:noFill/>
          </a:ln>
          <a:effectLst>
            <a:prstShdw prst="shdw13" dist="63500" dir="3187806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EAEAEA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220" name="AutoShape 89">
            <a:hlinkClick r:id="rId3" action="ppaction://hlinksldjump"/>
          </p:cNvPr>
          <p:cNvSpPr>
            <a:spLocks noChangeArrowheads="1"/>
          </p:cNvSpPr>
          <p:nvPr/>
        </p:nvSpPr>
        <p:spPr bwMode="gray">
          <a:xfrm>
            <a:off x="395536" y="2098005"/>
            <a:ext cx="3598863" cy="539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BBB59"/>
              </a:gs>
              <a:gs pos="100000">
                <a:srgbClr val="718841"/>
              </a:gs>
            </a:gsLst>
            <a:lin ang="2700000" scaled="1"/>
          </a:gradFill>
          <a:ln>
            <a:noFill/>
          </a:ln>
          <a:effectLst>
            <a:prstShdw prst="shdw13" dist="63500" dir="3187806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EAEAEA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221" name="AutoShape 98">
            <a:hlinkClick r:id="rId4" action="ppaction://hlinksldjump"/>
          </p:cNvPr>
          <p:cNvSpPr>
            <a:spLocks noChangeArrowheads="1"/>
          </p:cNvSpPr>
          <p:nvPr/>
        </p:nvSpPr>
        <p:spPr bwMode="gray">
          <a:xfrm>
            <a:off x="432049" y="2925093"/>
            <a:ext cx="3598862" cy="539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0504D"/>
              </a:gs>
              <a:gs pos="100000">
                <a:srgbClr val="8C3A38"/>
              </a:gs>
            </a:gsLst>
            <a:lin ang="2700000" scaled="1"/>
          </a:gradFill>
          <a:ln>
            <a:noFill/>
          </a:ln>
          <a:effectLst>
            <a:prstShdw prst="shdw13" dist="63500" dir="3187806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EAEAEA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222" name="AutoShape 107">
            <a:hlinkClick r:id="rId5" action="ppaction://hlinksldjump"/>
          </p:cNvPr>
          <p:cNvSpPr>
            <a:spLocks noChangeArrowheads="1"/>
          </p:cNvSpPr>
          <p:nvPr/>
        </p:nvSpPr>
        <p:spPr bwMode="gray">
          <a:xfrm>
            <a:off x="432049" y="3753768"/>
            <a:ext cx="3598862" cy="539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064A2"/>
              </a:gs>
              <a:gs pos="100000">
                <a:srgbClr val="5D4976"/>
              </a:gs>
            </a:gsLst>
            <a:lin ang="2700000" scaled="1"/>
          </a:gradFill>
          <a:ln>
            <a:noFill/>
          </a:ln>
          <a:effectLst>
            <a:prstShdw prst="shdw13" dist="63500" dir="3187806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EAEAEA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223" name="AutoShape 115">
            <a:hlinkClick r:id="rId6" action="ppaction://hlinksldjump"/>
          </p:cNvPr>
          <p:cNvSpPr>
            <a:spLocks noChangeArrowheads="1"/>
          </p:cNvSpPr>
          <p:nvPr/>
        </p:nvSpPr>
        <p:spPr bwMode="gray">
          <a:xfrm>
            <a:off x="468561" y="4653880"/>
            <a:ext cx="3598863" cy="53975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>
            <a:noFill/>
          </a:ln>
          <a:effectLst>
            <a:prstShdw prst="shdw13" dist="63500" dir="3187806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EAEAEA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224" name="AutoShape 116">
            <a:hlinkClick r:id="rId5" action="ppaction://hlinksldjump"/>
          </p:cNvPr>
          <p:cNvSpPr>
            <a:spLocks noChangeArrowheads="1"/>
          </p:cNvSpPr>
          <p:nvPr/>
        </p:nvSpPr>
        <p:spPr bwMode="gray">
          <a:xfrm>
            <a:off x="4753224" y="1305843"/>
            <a:ext cx="3598862" cy="539750"/>
          </a:xfrm>
          <a:prstGeom prst="roundRect">
            <a:avLst>
              <a:gd name="adj" fmla="val 16667"/>
            </a:avLst>
          </a:prstGeom>
          <a:solidFill>
            <a:srgbClr val="993366"/>
          </a:solidFill>
          <a:ln>
            <a:noFill/>
          </a:ln>
          <a:effectLst>
            <a:prstShdw prst="shdw13" dist="63500" dir="3187806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EAEAEA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225" name="AutoShape 117">
            <a:hlinkClick r:id="rId4" action="ppaction://hlinksldjump"/>
          </p:cNvPr>
          <p:cNvSpPr>
            <a:spLocks noChangeArrowheads="1"/>
          </p:cNvSpPr>
          <p:nvPr/>
        </p:nvSpPr>
        <p:spPr bwMode="gray">
          <a:xfrm>
            <a:off x="4753224" y="2063080"/>
            <a:ext cx="3598862" cy="539750"/>
          </a:xfrm>
          <a:prstGeom prst="roundRect">
            <a:avLst>
              <a:gd name="adj" fmla="val 16667"/>
            </a:avLst>
          </a:prstGeom>
          <a:solidFill>
            <a:srgbClr val="969696"/>
          </a:solidFill>
          <a:ln>
            <a:noFill/>
          </a:ln>
          <a:effectLst>
            <a:prstShdw prst="shdw13" dist="63500" dir="3187806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EAEAEA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226" name="AutoShape 118">
            <a:hlinkClick r:id="rId7" action="ppaction://hlinksldjump"/>
          </p:cNvPr>
          <p:cNvSpPr>
            <a:spLocks noChangeArrowheads="1"/>
          </p:cNvSpPr>
          <p:nvPr/>
        </p:nvSpPr>
        <p:spPr bwMode="gray">
          <a:xfrm>
            <a:off x="4789736" y="2890168"/>
            <a:ext cx="3598863" cy="53975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>
            <a:prstShdw prst="shdw13" dist="63500" dir="3187806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EAEAEA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227" name="AutoShape 119">
            <a:hlinkClick r:id="rId8" action="ppaction://hlinksldjump"/>
          </p:cNvPr>
          <p:cNvSpPr>
            <a:spLocks noChangeArrowheads="1"/>
          </p:cNvSpPr>
          <p:nvPr/>
        </p:nvSpPr>
        <p:spPr bwMode="gray">
          <a:xfrm>
            <a:off x="4789736" y="3718843"/>
            <a:ext cx="3598863" cy="539750"/>
          </a:xfrm>
          <a:prstGeom prst="roundRect">
            <a:avLst>
              <a:gd name="adj" fmla="val 16667"/>
            </a:avLst>
          </a:prstGeom>
          <a:solidFill>
            <a:srgbClr val="333399"/>
          </a:solidFill>
          <a:ln>
            <a:noFill/>
          </a:ln>
          <a:effectLst>
            <a:prstShdw prst="shdw13" dist="63500" dir="3187806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EAEAEA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228" name="AutoShape 120">
            <a:hlinkClick r:id="rId8" action="ppaction://hlinksldjump"/>
          </p:cNvPr>
          <p:cNvSpPr>
            <a:spLocks noChangeArrowheads="1"/>
          </p:cNvSpPr>
          <p:nvPr/>
        </p:nvSpPr>
        <p:spPr bwMode="gray">
          <a:xfrm>
            <a:off x="4824661" y="4653880"/>
            <a:ext cx="3598863" cy="539750"/>
          </a:xfrm>
          <a:prstGeom prst="roundRect">
            <a:avLst>
              <a:gd name="adj" fmla="val 16667"/>
            </a:avLst>
          </a:prstGeom>
          <a:solidFill>
            <a:srgbClr val="A50021"/>
          </a:solidFill>
          <a:ln>
            <a:noFill/>
          </a:ln>
          <a:effectLst>
            <a:prstShdw prst="shdw13" dist="63500" dir="3187806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EAEAEA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229" name="AutoShape 121">
            <a:hlinkClick r:id="rId4" action="ppaction://hlinksldjump"/>
          </p:cNvPr>
          <p:cNvSpPr>
            <a:spLocks noChangeArrowheads="1"/>
          </p:cNvSpPr>
          <p:nvPr/>
        </p:nvSpPr>
        <p:spPr bwMode="gray">
          <a:xfrm>
            <a:off x="432049" y="5517480"/>
            <a:ext cx="3598862" cy="539750"/>
          </a:xfrm>
          <a:prstGeom prst="roundRect">
            <a:avLst>
              <a:gd name="adj" fmla="val 16667"/>
            </a:avLst>
          </a:prstGeom>
          <a:solidFill>
            <a:srgbClr val="B6A20A"/>
          </a:solidFill>
          <a:ln>
            <a:noFill/>
          </a:ln>
          <a:effectLst>
            <a:prstShdw prst="shdw13" dist="63500" dir="3187806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EAEAEA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230" name="Text Box 122"/>
          <p:cNvSpPr txBox="1">
            <a:spLocks noChangeArrowheads="1"/>
          </p:cNvSpPr>
          <p:nvPr/>
        </p:nvSpPr>
        <p:spPr bwMode="auto">
          <a:xfrm>
            <a:off x="720974" y="1485230"/>
            <a:ext cx="21955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</a:rPr>
              <a:t>主营业务收入</a:t>
            </a:r>
          </a:p>
        </p:txBody>
      </p:sp>
      <p:sp>
        <p:nvSpPr>
          <p:cNvPr id="9231" name="Text Box 123"/>
          <p:cNvSpPr txBox="1">
            <a:spLocks noChangeArrowheads="1"/>
          </p:cNvSpPr>
          <p:nvPr/>
        </p:nvSpPr>
        <p:spPr bwMode="auto">
          <a:xfrm>
            <a:off x="755899" y="2240880"/>
            <a:ext cx="15843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</a:rPr>
              <a:t>其他业务收入</a:t>
            </a:r>
          </a:p>
        </p:txBody>
      </p:sp>
      <p:sp>
        <p:nvSpPr>
          <p:cNvPr id="9232" name="Text Box 124"/>
          <p:cNvSpPr txBox="1">
            <a:spLocks noChangeArrowheads="1"/>
          </p:cNvSpPr>
          <p:nvPr/>
        </p:nvSpPr>
        <p:spPr bwMode="auto">
          <a:xfrm>
            <a:off x="720974" y="2998118"/>
            <a:ext cx="17637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</a:rPr>
              <a:t>主营业务成本</a:t>
            </a:r>
          </a:p>
        </p:txBody>
      </p:sp>
      <p:sp>
        <p:nvSpPr>
          <p:cNvPr id="9233" name="Text Box 125"/>
          <p:cNvSpPr txBox="1">
            <a:spLocks noChangeArrowheads="1"/>
          </p:cNvSpPr>
          <p:nvPr/>
        </p:nvSpPr>
        <p:spPr bwMode="auto">
          <a:xfrm>
            <a:off x="684461" y="3861718"/>
            <a:ext cx="19081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FFFFFF"/>
                </a:solidFill>
              </a:rPr>
              <a:t>税金及附加</a:t>
            </a:r>
          </a:p>
        </p:txBody>
      </p:sp>
      <p:sp>
        <p:nvSpPr>
          <p:cNvPr id="9234" name="Text Box 126"/>
          <p:cNvSpPr txBox="1">
            <a:spLocks noChangeArrowheads="1"/>
          </p:cNvSpPr>
          <p:nvPr/>
        </p:nvSpPr>
        <p:spPr bwMode="auto">
          <a:xfrm>
            <a:off x="755899" y="4761830"/>
            <a:ext cx="16557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</a:rPr>
              <a:t>销售费用</a:t>
            </a:r>
          </a:p>
        </p:txBody>
      </p:sp>
      <p:sp>
        <p:nvSpPr>
          <p:cNvPr id="9235" name="Text Box 127"/>
          <p:cNvSpPr txBox="1">
            <a:spLocks noChangeArrowheads="1"/>
          </p:cNvSpPr>
          <p:nvPr/>
        </p:nvSpPr>
        <p:spPr bwMode="auto">
          <a:xfrm>
            <a:off x="863849" y="5590505"/>
            <a:ext cx="11160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</a:rPr>
              <a:t>管理费用</a:t>
            </a:r>
          </a:p>
        </p:txBody>
      </p:sp>
      <p:sp>
        <p:nvSpPr>
          <p:cNvPr id="9236" name="Text Box 128"/>
          <p:cNvSpPr txBox="1">
            <a:spLocks noChangeArrowheads="1"/>
          </p:cNvSpPr>
          <p:nvPr/>
        </p:nvSpPr>
        <p:spPr bwMode="auto">
          <a:xfrm>
            <a:off x="5364411" y="1413793"/>
            <a:ext cx="1692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</a:rPr>
              <a:t>财务费用</a:t>
            </a:r>
          </a:p>
        </p:txBody>
      </p:sp>
      <p:sp>
        <p:nvSpPr>
          <p:cNvPr id="9237" name="Text Box 129"/>
          <p:cNvSpPr txBox="1">
            <a:spLocks noChangeArrowheads="1"/>
          </p:cNvSpPr>
          <p:nvPr/>
        </p:nvSpPr>
        <p:spPr bwMode="auto">
          <a:xfrm>
            <a:off x="5364411" y="2132930"/>
            <a:ext cx="19446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</a:rPr>
              <a:t>其他业务成本</a:t>
            </a:r>
          </a:p>
        </p:txBody>
      </p:sp>
      <p:sp>
        <p:nvSpPr>
          <p:cNvPr id="9238" name="Text Box 130"/>
          <p:cNvSpPr txBox="1">
            <a:spLocks noChangeArrowheads="1"/>
          </p:cNvSpPr>
          <p:nvPr/>
        </p:nvSpPr>
        <p:spPr bwMode="auto">
          <a:xfrm>
            <a:off x="5400924" y="2998118"/>
            <a:ext cx="14763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</a:rPr>
              <a:t>投资收益</a:t>
            </a:r>
          </a:p>
        </p:txBody>
      </p:sp>
      <p:sp>
        <p:nvSpPr>
          <p:cNvPr id="9239" name="Text Box 131"/>
          <p:cNvSpPr txBox="1">
            <a:spLocks noChangeArrowheads="1"/>
          </p:cNvSpPr>
          <p:nvPr/>
        </p:nvSpPr>
        <p:spPr bwMode="auto">
          <a:xfrm>
            <a:off x="5437436" y="476183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</a:rPr>
              <a:t>营业外支出</a:t>
            </a:r>
          </a:p>
        </p:txBody>
      </p:sp>
      <p:sp>
        <p:nvSpPr>
          <p:cNvPr id="9240" name="Text Box 132"/>
          <p:cNvSpPr txBox="1">
            <a:spLocks noChangeArrowheads="1"/>
          </p:cNvSpPr>
          <p:nvPr/>
        </p:nvSpPr>
        <p:spPr bwMode="auto">
          <a:xfrm>
            <a:off x="5437436" y="5590505"/>
            <a:ext cx="1512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</a:rPr>
              <a:t>所得税费用</a:t>
            </a:r>
          </a:p>
        </p:txBody>
      </p:sp>
      <p:sp>
        <p:nvSpPr>
          <p:cNvPr id="9241" name="Text Box 133"/>
          <p:cNvSpPr txBox="1">
            <a:spLocks noChangeArrowheads="1"/>
          </p:cNvSpPr>
          <p:nvPr/>
        </p:nvSpPr>
        <p:spPr bwMode="auto">
          <a:xfrm>
            <a:off x="1138231" y="125748"/>
            <a:ext cx="7272411" cy="64135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总账账户  </a:t>
            </a:r>
          </a:p>
        </p:txBody>
      </p:sp>
      <p:sp>
        <p:nvSpPr>
          <p:cNvPr id="9242" name="AutoShape 134">
            <a:hlinkClick r:id="rId8" action="ppaction://hlinksldjump"/>
          </p:cNvPr>
          <p:cNvSpPr>
            <a:spLocks noChangeArrowheads="1"/>
          </p:cNvSpPr>
          <p:nvPr/>
        </p:nvSpPr>
        <p:spPr bwMode="gray">
          <a:xfrm>
            <a:off x="4824661" y="5517480"/>
            <a:ext cx="3598863" cy="539750"/>
          </a:xfrm>
          <a:prstGeom prst="roundRect">
            <a:avLst>
              <a:gd name="adj" fmla="val 16667"/>
            </a:avLst>
          </a:prstGeom>
          <a:solidFill>
            <a:srgbClr val="38A3B2"/>
          </a:solidFill>
          <a:ln>
            <a:noFill/>
          </a:ln>
          <a:effectLst>
            <a:prstShdw prst="shdw13" dist="63500" dir="3187806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38A3B2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243" name="Text Box 135"/>
          <p:cNvSpPr txBox="1">
            <a:spLocks noChangeArrowheads="1"/>
          </p:cNvSpPr>
          <p:nvPr/>
        </p:nvSpPr>
        <p:spPr bwMode="auto">
          <a:xfrm>
            <a:off x="5437436" y="3825205"/>
            <a:ext cx="1692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</a:rPr>
              <a:t>营业外收入</a:t>
            </a:r>
          </a:p>
        </p:txBody>
      </p:sp>
      <p:sp>
        <p:nvSpPr>
          <p:cNvPr id="9244" name="Text Box 13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5437436" y="5625430"/>
            <a:ext cx="1692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</a:rPr>
              <a:t>所得税费用</a:t>
            </a:r>
          </a:p>
        </p:txBody>
      </p:sp>
      <p:sp>
        <p:nvSpPr>
          <p:cNvPr id="31" name="AutoShape 143"/>
          <p:cNvSpPr>
            <a:spLocks noChangeArrowheads="1"/>
          </p:cNvSpPr>
          <p:nvPr/>
        </p:nvSpPr>
        <p:spPr bwMode="auto">
          <a:xfrm>
            <a:off x="720974" y="2276475"/>
            <a:ext cx="7019676" cy="3097213"/>
          </a:xfrm>
          <a:prstGeom prst="irregularSeal1">
            <a:avLst/>
          </a:prstGeom>
          <a:solidFill>
            <a:srgbClr val="EB592B"/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kern="0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Sun-ExtB" panose="02010609060101010101" pitchFamily="49" charset="-122"/>
                <a:ea typeface="SimSun-ExtB" panose="02010609060101010101" pitchFamily="49" charset="-122"/>
              </a:rPr>
              <a:t>损益类</a:t>
            </a:r>
            <a:r>
              <a:rPr lang="zh-CN" altLang="en-US" sz="2400" b="1" kern="0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账户的</a:t>
            </a:r>
            <a:r>
              <a:rPr lang="zh-CN" altLang="en-US" sz="3600" b="1" kern="0" dirty="0" smtClean="0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本期发生额     </a:t>
            </a:r>
          </a:p>
        </p:txBody>
      </p:sp>
    </p:spTree>
    <p:extLst>
      <p:ext uri="{BB962C8B-B14F-4D97-AF65-F5344CB8AC3E}">
        <p14:creationId xmlns:p14="http://schemas.microsoft.com/office/powerpoint/2010/main" val="343085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40" name="AutoShape 16"/>
          <p:cNvSpPr>
            <a:spLocks noChangeArrowheads="1"/>
          </p:cNvSpPr>
          <p:nvPr/>
        </p:nvSpPr>
        <p:spPr bwMode="auto">
          <a:xfrm>
            <a:off x="4059" y="1729555"/>
            <a:ext cx="9144000" cy="5148907"/>
          </a:xfrm>
          <a:prstGeom prst="horizontalScroll">
            <a:avLst>
              <a:gd name="adj" fmla="val 12500"/>
            </a:avLst>
          </a:prstGeom>
          <a:solidFill>
            <a:srgbClr val="FFCC66">
              <a:alpha val="6196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 smtClean="0">
              <a:solidFill>
                <a:srgbClr val="000000"/>
              </a:solidFill>
            </a:endParaRPr>
          </a:p>
        </p:txBody>
      </p:sp>
      <p:sp>
        <p:nvSpPr>
          <p:cNvPr id="180234" name="AutoShape 10"/>
          <p:cNvSpPr>
            <a:spLocks/>
          </p:cNvSpPr>
          <p:nvPr/>
        </p:nvSpPr>
        <p:spPr bwMode="auto">
          <a:xfrm>
            <a:off x="4751685" y="1724187"/>
            <a:ext cx="3708400" cy="468313"/>
          </a:xfrm>
          <a:prstGeom prst="borderCallout2">
            <a:avLst>
              <a:gd name="adj1" fmla="val 24407"/>
              <a:gd name="adj2" fmla="val -2056"/>
              <a:gd name="adj3" fmla="val 24407"/>
              <a:gd name="adj4" fmla="val -10657"/>
              <a:gd name="adj5" fmla="val 235298"/>
              <a:gd name="adj6" fmla="val -15019"/>
            </a:avLst>
          </a:prstGeom>
          <a:solidFill>
            <a:schemeClr val="folHlink">
              <a:alpha val="4784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</a:rPr>
              <a:t>主营业务成本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+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其他业务成本</a:t>
            </a:r>
          </a:p>
        </p:txBody>
      </p:sp>
      <p:sp>
        <p:nvSpPr>
          <p:cNvPr id="180239" name="AutoShape 15"/>
          <p:cNvSpPr>
            <a:spLocks/>
          </p:cNvSpPr>
          <p:nvPr/>
        </p:nvSpPr>
        <p:spPr bwMode="auto">
          <a:xfrm>
            <a:off x="4572644" y="1052736"/>
            <a:ext cx="4032250" cy="431800"/>
          </a:xfrm>
          <a:prstGeom prst="borderCallout2">
            <a:avLst>
              <a:gd name="adj1" fmla="val 26472"/>
              <a:gd name="adj2" fmla="val -1889"/>
              <a:gd name="adj3" fmla="val 26472"/>
              <a:gd name="adj4" fmla="val -17245"/>
              <a:gd name="adj5" fmla="val 420330"/>
              <a:gd name="adj6" fmla="val -45155"/>
            </a:avLst>
          </a:prstGeom>
          <a:solidFill>
            <a:srgbClr val="38A3B2">
              <a:alpha val="4901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mtClean="0">
                <a:solidFill>
                  <a:srgbClr val="000000"/>
                </a:solidFill>
              </a:rPr>
              <a:t>主营业务收入</a:t>
            </a:r>
            <a:r>
              <a:rPr lang="en-US" altLang="zh-CN" sz="2000" b="1" smtClean="0">
                <a:solidFill>
                  <a:srgbClr val="000000"/>
                </a:solidFill>
              </a:rPr>
              <a:t>+</a:t>
            </a:r>
            <a:r>
              <a:rPr lang="zh-CN" altLang="en-US" sz="2000" b="1" smtClean="0">
                <a:solidFill>
                  <a:srgbClr val="000000"/>
                </a:solidFill>
              </a:rPr>
              <a:t>其他业务收入</a:t>
            </a:r>
          </a:p>
        </p:txBody>
      </p:sp>
      <p:sp>
        <p:nvSpPr>
          <p:cNvPr id="10246" name="Text Box 18"/>
          <p:cNvSpPr txBox="1">
            <a:spLocks noChangeArrowheads="1"/>
          </p:cNvSpPr>
          <p:nvPr/>
        </p:nvSpPr>
        <p:spPr bwMode="auto">
          <a:xfrm>
            <a:off x="2707578" y="182021"/>
            <a:ext cx="278890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计算公式     </a:t>
            </a:r>
          </a:p>
        </p:txBody>
      </p:sp>
      <p:sp>
        <p:nvSpPr>
          <p:cNvPr id="180244" name="Text Box 20"/>
          <p:cNvSpPr txBox="1">
            <a:spLocks noChangeArrowheads="1"/>
          </p:cNvSpPr>
          <p:nvPr/>
        </p:nvSpPr>
        <p:spPr bwMode="auto">
          <a:xfrm>
            <a:off x="282840" y="2924583"/>
            <a:ext cx="19431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</a:rPr>
              <a:t>1.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营业利润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=</a:t>
            </a:r>
            <a:r>
              <a:rPr lang="en-US" altLang="zh-CN" sz="2400" dirty="0" smtClean="0">
                <a:solidFill>
                  <a:srgbClr val="000000"/>
                </a:solidFill>
              </a:rPr>
              <a:t> </a:t>
            </a:r>
            <a:endParaRPr lang="zh-CN" altLang="en-US" sz="2400" dirty="0" smtClean="0">
              <a:solidFill>
                <a:srgbClr val="000000"/>
              </a:solidFill>
            </a:endParaRPr>
          </a:p>
        </p:txBody>
      </p:sp>
      <p:sp>
        <p:nvSpPr>
          <p:cNvPr id="180246" name="Text Box 22"/>
          <p:cNvSpPr txBox="1">
            <a:spLocks noChangeArrowheads="1"/>
          </p:cNvSpPr>
          <p:nvPr/>
        </p:nvSpPr>
        <p:spPr bwMode="auto">
          <a:xfrm>
            <a:off x="2008324" y="2896429"/>
            <a:ext cx="1692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</a:rPr>
              <a:t>营业收入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     </a:t>
            </a:r>
          </a:p>
        </p:txBody>
      </p:sp>
      <p:sp>
        <p:nvSpPr>
          <p:cNvPr id="180247" name="Text Box 23"/>
          <p:cNvSpPr txBox="1">
            <a:spLocks noChangeArrowheads="1"/>
          </p:cNvSpPr>
          <p:nvPr/>
        </p:nvSpPr>
        <p:spPr bwMode="auto">
          <a:xfrm>
            <a:off x="3147943" y="2874894"/>
            <a:ext cx="1908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－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营业成本   </a:t>
            </a:r>
          </a:p>
        </p:txBody>
      </p:sp>
      <p:sp>
        <p:nvSpPr>
          <p:cNvPr id="180248" name="Text Box 24"/>
          <p:cNvSpPr txBox="1">
            <a:spLocks noChangeArrowheads="1"/>
          </p:cNvSpPr>
          <p:nvPr/>
        </p:nvSpPr>
        <p:spPr bwMode="auto">
          <a:xfrm>
            <a:off x="4403837" y="2852355"/>
            <a:ext cx="2708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－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税金及附加   </a:t>
            </a:r>
          </a:p>
        </p:txBody>
      </p:sp>
      <p:sp>
        <p:nvSpPr>
          <p:cNvPr id="10251" name="Text Box 26"/>
          <p:cNvSpPr txBox="1">
            <a:spLocks noChangeArrowheads="1"/>
          </p:cNvSpPr>
          <p:nvPr/>
        </p:nvSpPr>
        <p:spPr bwMode="auto">
          <a:xfrm>
            <a:off x="7762643" y="2997970"/>
            <a:ext cx="9001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80251" name="Text Box 27"/>
          <p:cNvSpPr txBox="1">
            <a:spLocks noChangeArrowheads="1"/>
          </p:cNvSpPr>
          <p:nvPr/>
        </p:nvSpPr>
        <p:spPr bwMode="auto">
          <a:xfrm>
            <a:off x="6568741" y="2842788"/>
            <a:ext cx="1800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000000"/>
                </a:solidFill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－</a:t>
            </a:r>
            <a:r>
              <a:rPr lang="en-US" altLang="zh-CN" b="1" dirty="0" smtClean="0">
                <a:solidFill>
                  <a:srgbClr val="000000"/>
                </a:solidFill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销售费用   </a:t>
            </a:r>
          </a:p>
        </p:txBody>
      </p:sp>
      <p:sp>
        <p:nvSpPr>
          <p:cNvPr id="180252" name="Text Box 28"/>
          <p:cNvSpPr txBox="1">
            <a:spLocks noChangeArrowheads="1"/>
          </p:cNvSpPr>
          <p:nvPr/>
        </p:nvSpPr>
        <p:spPr bwMode="auto">
          <a:xfrm>
            <a:off x="1965093" y="3370685"/>
            <a:ext cx="1716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－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管理费用    </a:t>
            </a:r>
          </a:p>
        </p:txBody>
      </p:sp>
      <p:sp>
        <p:nvSpPr>
          <p:cNvPr id="180253" name="Text Box 29"/>
          <p:cNvSpPr txBox="1">
            <a:spLocks noChangeArrowheads="1"/>
          </p:cNvSpPr>
          <p:nvPr/>
        </p:nvSpPr>
        <p:spPr bwMode="auto">
          <a:xfrm>
            <a:off x="3512750" y="3372346"/>
            <a:ext cx="17636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－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财务费用</a:t>
            </a:r>
          </a:p>
        </p:txBody>
      </p:sp>
      <p:sp>
        <p:nvSpPr>
          <p:cNvPr id="180254" name="Text Box 30"/>
          <p:cNvSpPr txBox="1">
            <a:spLocks noChangeArrowheads="1"/>
          </p:cNvSpPr>
          <p:nvPr/>
        </p:nvSpPr>
        <p:spPr bwMode="auto">
          <a:xfrm>
            <a:off x="5076056" y="3381913"/>
            <a:ext cx="2001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1" dirty="0" smtClean="0">
                <a:solidFill>
                  <a:srgbClr val="1519CD"/>
                </a:solidFill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</a:rPr>
              <a:t>  </a:t>
            </a:r>
            <a:r>
              <a:rPr lang="zh-CN" altLang="en-US" sz="2400" b="1" dirty="0">
                <a:solidFill>
                  <a:srgbClr val="1519CD"/>
                </a:solidFill>
              </a:rPr>
              <a:t>其他</a:t>
            </a:r>
            <a:r>
              <a:rPr lang="zh-CN" altLang="en-US" sz="2400" b="1" dirty="0" smtClean="0">
                <a:solidFill>
                  <a:srgbClr val="1519CD"/>
                </a:solidFill>
              </a:rPr>
              <a:t>收益</a:t>
            </a:r>
          </a:p>
        </p:txBody>
      </p:sp>
      <p:sp>
        <p:nvSpPr>
          <p:cNvPr id="180255" name="Text Box 31"/>
          <p:cNvSpPr txBox="1">
            <a:spLocks noChangeArrowheads="1"/>
          </p:cNvSpPr>
          <p:nvPr/>
        </p:nvSpPr>
        <p:spPr bwMode="auto">
          <a:xfrm>
            <a:off x="158337" y="4507349"/>
            <a:ext cx="2197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</a:rPr>
              <a:t>2.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利润总额 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=</a:t>
            </a:r>
            <a:endParaRPr lang="zh-CN" altLang="en-US" sz="2400" b="1" dirty="0" smtClean="0">
              <a:solidFill>
                <a:srgbClr val="000000"/>
              </a:solidFill>
            </a:endParaRPr>
          </a:p>
        </p:txBody>
      </p:sp>
      <p:sp>
        <p:nvSpPr>
          <p:cNvPr id="180257" name="Text Box 33"/>
          <p:cNvSpPr txBox="1">
            <a:spLocks noChangeArrowheads="1"/>
          </p:cNvSpPr>
          <p:nvPr/>
        </p:nvSpPr>
        <p:spPr bwMode="auto">
          <a:xfrm>
            <a:off x="2131168" y="4502167"/>
            <a:ext cx="14282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</a:rPr>
              <a:t>营业利润 </a:t>
            </a:r>
            <a:endParaRPr lang="zh-CN" altLang="en-US" sz="2400" b="1" dirty="0" smtClean="0">
              <a:solidFill>
                <a:srgbClr val="000000"/>
              </a:solidFill>
            </a:endParaRPr>
          </a:p>
        </p:txBody>
      </p:sp>
      <p:sp>
        <p:nvSpPr>
          <p:cNvPr id="180258" name="Text Box 34"/>
          <p:cNvSpPr txBox="1">
            <a:spLocks noChangeArrowheads="1"/>
          </p:cNvSpPr>
          <p:nvPr/>
        </p:nvSpPr>
        <p:spPr bwMode="auto">
          <a:xfrm>
            <a:off x="86468" y="5188368"/>
            <a:ext cx="2044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</a:rPr>
              <a:t>3.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净利润 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=  </a:t>
            </a:r>
            <a:endParaRPr lang="zh-CN" altLang="en-US" sz="2400" b="1" dirty="0" smtClean="0">
              <a:solidFill>
                <a:srgbClr val="000000"/>
              </a:solidFill>
            </a:endParaRPr>
          </a:p>
        </p:txBody>
      </p:sp>
      <p:sp>
        <p:nvSpPr>
          <p:cNvPr id="180259" name="Text Box 35"/>
          <p:cNvSpPr txBox="1">
            <a:spLocks noChangeArrowheads="1"/>
          </p:cNvSpPr>
          <p:nvPr/>
        </p:nvSpPr>
        <p:spPr bwMode="auto">
          <a:xfrm>
            <a:off x="1807369" y="5041015"/>
            <a:ext cx="1468487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</a:rPr>
              <a:t>利润总额</a:t>
            </a:r>
            <a:endParaRPr lang="zh-CN" altLang="en-US" sz="2400" dirty="0" smtClean="0">
              <a:solidFill>
                <a:srgbClr val="000000"/>
              </a:solidFill>
            </a:endParaRPr>
          </a:p>
        </p:txBody>
      </p:sp>
      <p:sp>
        <p:nvSpPr>
          <p:cNvPr id="19" name="Text Box 30"/>
          <p:cNvSpPr txBox="1">
            <a:spLocks noChangeArrowheads="1"/>
          </p:cNvSpPr>
          <p:nvPr/>
        </p:nvSpPr>
        <p:spPr bwMode="auto">
          <a:xfrm>
            <a:off x="6761724" y="3372346"/>
            <a:ext cx="20018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1519CD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±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  </a:t>
            </a:r>
            <a:r>
              <a:rPr lang="zh-CN" altLang="en-US" sz="2400" b="1" dirty="0" smtClean="0">
                <a:solidFill>
                  <a:srgbClr val="1519CD"/>
                </a:solidFill>
              </a:rPr>
              <a:t>投资收益</a:t>
            </a:r>
          </a:p>
        </p:txBody>
      </p:sp>
      <p:sp>
        <p:nvSpPr>
          <p:cNvPr id="20" name="Text Box 30"/>
          <p:cNvSpPr txBox="1">
            <a:spLocks noChangeArrowheads="1"/>
          </p:cNvSpPr>
          <p:nvPr/>
        </p:nvSpPr>
        <p:spPr bwMode="auto">
          <a:xfrm>
            <a:off x="1983250" y="3884454"/>
            <a:ext cx="273276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</a:rPr>
              <a:t> </a:t>
            </a:r>
            <a:r>
              <a:rPr lang="en-US" altLang="zh-CN" b="1" dirty="0" smtClean="0">
                <a:solidFill>
                  <a:srgbClr val="1519CD"/>
                </a:solidFill>
                <a:latin typeface="Aharoni" panose="02010803020104030203" pitchFamily="2" charset="-79"/>
                <a:ea typeface="宋体"/>
                <a:cs typeface="Aharoni" panose="02010803020104030203" pitchFamily="2" charset="-79"/>
              </a:rPr>
              <a:t>±</a:t>
            </a:r>
            <a:r>
              <a:rPr lang="zh-CN" altLang="en-US" sz="2400" b="1" dirty="0">
                <a:solidFill>
                  <a:srgbClr val="1519CD"/>
                </a:solidFill>
              </a:rPr>
              <a:t>资产减值损失等</a:t>
            </a:r>
          </a:p>
        </p:txBody>
      </p:sp>
      <p:sp>
        <p:nvSpPr>
          <p:cNvPr id="21" name="Text Box 33"/>
          <p:cNvSpPr txBox="1">
            <a:spLocks noChangeArrowheads="1"/>
          </p:cNvSpPr>
          <p:nvPr/>
        </p:nvSpPr>
        <p:spPr bwMode="auto">
          <a:xfrm>
            <a:off x="3385701" y="4498968"/>
            <a:ext cx="21936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+ 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营业外收入 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 </a:t>
            </a:r>
            <a:endParaRPr lang="zh-CN" altLang="en-US" sz="2400" b="1" dirty="0" smtClean="0">
              <a:solidFill>
                <a:srgbClr val="000000"/>
              </a:solidFill>
            </a:endParaRP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170863" y="4493866"/>
            <a:ext cx="21928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－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营业外支出</a:t>
            </a:r>
          </a:p>
        </p:txBody>
      </p:sp>
      <p:sp>
        <p:nvSpPr>
          <p:cNvPr id="23" name="Text Box 35"/>
          <p:cNvSpPr txBox="1">
            <a:spLocks noChangeArrowheads="1"/>
          </p:cNvSpPr>
          <p:nvPr/>
        </p:nvSpPr>
        <p:spPr bwMode="auto">
          <a:xfrm>
            <a:off x="3105696" y="5017429"/>
            <a:ext cx="2086093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－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所得税费用    </a:t>
            </a:r>
            <a:endParaRPr lang="zh-CN" altLang="en-US" sz="24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86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0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0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0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0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0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8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40" grpId="0" animBg="1"/>
      <p:bldP spid="180234" grpId="0" animBg="1"/>
      <p:bldP spid="180239" grpId="0" animBg="1"/>
      <p:bldP spid="180244" grpId="0"/>
      <p:bldP spid="180246" grpId="0"/>
      <p:bldP spid="180247" grpId="0"/>
      <p:bldP spid="180248" grpId="0"/>
      <p:bldP spid="180251" grpId="0"/>
      <p:bldP spid="180252" grpId="0"/>
      <p:bldP spid="180253" grpId="0"/>
      <p:bldP spid="180254" grpId="0"/>
      <p:bldP spid="180255" grpId="0"/>
      <p:bldP spid="180257" grpId="0"/>
      <p:bldP spid="180258" grpId="0"/>
      <p:bldP spid="180259" grpId="0"/>
      <p:bldP spid="19" grpId="0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0352" name="Group 48"/>
          <p:cNvGrpSpPr>
            <a:grpSpLocks/>
          </p:cNvGrpSpPr>
          <p:nvPr/>
        </p:nvGrpSpPr>
        <p:grpSpPr bwMode="auto">
          <a:xfrm>
            <a:off x="539552" y="980728"/>
            <a:ext cx="7829550" cy="5748858"/>
            <a:chOff x="480" y="1121"/>
            <a:chExt cx="4932" cy="3058"/>
          </a:xfrm>
        </p:grpSpPr>
        <p:sp>
          <p:nvSpPr>
            <p:cNvPr id="610312" name="Rectangle 8"/>
            <p:cNvSpPr>
              <a:spLocks noChangeArrowheads="1"/>
            </p:cNvSpPr>
            <p:nvPr/>
          </p:nvSpPr>
          <p:spPr bwMode="auto">
            <a:xfrm>
              <a:off x="584" y="1121"/>
              <a:ext cx="4828" cy="30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1pPr>
              <a:lvl2pPr marL="742950" indent="-28575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2pPr>
              <a:lvl3pPr marL="1143000" indent="-2286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3pPr>
              <a:lvl4pPr marL="1600200" indent="-2286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4pPr>
              <a:lvl5pPr marL="2057400" indent="-228600" algn="l" eaLnBrk="0" hangingPunct="0">
                <a:lnSpc>
                  <a:spcPct val="93000"/>
                </a:lnSpc>
                <a:spcBef>
                  <a:spcPct val="0"/>
                </a:spcBef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5pPr>
              <a:lvl6pPr marL="25146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6pPr>
              <a:lvl7pPr marL="29718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7pPr>
              <a:lvl8pPr marL="34290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8pPr>
              <a:lvl9pPr marL="3886200" indent="-2286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defRPr>
                  <a:solidFill>
                    <a:schemeClr val="bg1"/>
                  </a:solidFill>
                  <a:latin typeface="Arial" panose="020B0604020202020204" pitchFamily="34" charset="0"/>
                  <a:ea typeface="MS Gothic" panose="020B0609070205080204" pitchFamily="49" charset="-128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80000"/>
                <a:buFont typeface="方正舒体" panose="02010601030101010101" pitchFamily="2" charset="-122"/>
                <a:buNone/>
              </a:pPr>
              <a:endParaRPr kumimoji="1" lang="en-US" altLang="zh-CN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fontAlgn="base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80000"/>
                <a:buFont typeface="方正舒体" panose="02010601030101010101" pitchFamily="2" charset="-122"/>
                <a:buNone/>
              </a:pPr>
              <a:endParaRPr kumimoji="1" lang="zh-CN" altLang="en-US" sz="28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0324" name="Rectangle 2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80" y="1510"/>
              <a:ext cx="11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b="1" smtClean="0">
                <a:solidFill>
                  <a:srgbClr val="3333FF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9512" y="116632"/>
            <a:ext cx="8782369" cy="646331"/>
          </a:xfrm>
          <a:prstGeom prst="rect">
            <a:avLst/>
          </a:prstGeom>
          <a:solidFill>
            <a:srgbClr val="3399FF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kern="0" dirty="0" smtClean="0">
                <a:solidFill>
                  <a:prstClr val="white"/>
                </a:solidFill>
              </a:rPr>
              <a:t>单元</a:t>
            </a:r>
            <a:r>
              <a:rPr lang="en-US" altLang="zh-CN" sz="3600" b="1" kern="0" dirty="0" smtClean="0">
                <a:solidFill>
                  <a:prstClr val="white"/>
                </a:solidFill>
              </a:rPr>
              <a:t>7.3 </a:t>
            </a:r>
            <a:r>
              <a:rPr lang="zh-CN" altLang="en-US" sz="3600" b="1" kern="0" dirty="0" smtClean="0">
                <a:solidFill>
                  <a:prstClr val="white"/>
                </a:solidFill>
              </a:rPr>
              <a:t>编制利润</a:t>
            </a:r>
            <a:r>
              <a:rPr lang="zh-CN" altLang="zh-CN" sz="3600" b="1" kern="0" dirty="0" smtClean="0">
                <a:solidFill>
                  <a:prstClr val="white"/>
                </a:solidFill>
              </a:rPr>
              <a:t>表</a:t>
            </a:r>
            <a:endParaRPr lang="zh-CN" altLang="en-US" sz="3600" kern="0" dirty="0" smtClean="0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513" y="982994"/>
            <a:ext cx="8782368" cy="4955203"/>
          </a:xfrm>
          <a:prstGeom prst="rect">
            <a:avLst/>
          </a:prstGeom>
          <a:solidFill>
            <a:srgbClr val="C9F1FF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</a:rPr>
              <a:t>二、编制利润表的方法</a:t>
            </a:r>
            <a:endParaRPr lang="en-US" altLang="zh-CN" sz="3200" b="1" dirty="0" smtClean="0">
              <a:solidFill>
                <a:prstClr val="black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第一步，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以营业收入为基础，减去营业成本、税金及附加、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期间费用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，</a:t>
            </a:r>
            <a:r>
              <a:rPr lang="zh-CN" altLang="en-US" sz="2400" b="1" i="1" dirty="0" smtClean="0">
                <a:solidFill>
                  <a:prstClr val="black"/>
                </a:solidFill>
              </a:rPr>
              <a:t>再加上其他收益、投资收益、公允价值变动收益、资产减值损失等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，计算出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营业利润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。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第二</a:t>
            </a:r>
            <a:r>
              <a:rPr lang="zh-CN" altLang="en-US" sz="2800" b="1" dirty="0">
                <a:solidFill>
                  <a:srgbClr val="FF0000"/>
                </a:solidFill>
              </a:rPr>
              <a:t>步，</a:t>
            </a:r>
            <a:r>
              <a:rPr lang="zh-CN" altLang="en-US" sz="2400" b="1" dirty="0">
                <a:solidFill>
                  <a:prstClr val="black"/>
                </a:solidFill>
              </a:rPr>
              <a:t>在营业利润的基础上，</a:t>
            </a:r>
            <a:r>
              <a:rPr lang="zh-CN" altLang="en-US" sz="2400" b="1">
                <a:solidFill>
                  <a:prstClr val="black"/>
                </a:solidFill>
              </a:rPr>
              <a:t>再</a:t>
            </a:r>
            <a:r>
              <a:rPr lang="zh-CN" altLang="en-US" sz="2400" b="1" smtClean="0">
                <a:solidFill>
                  <a:prstClr val="black"/>
                </a:solidFill>
              </a:rPr>
              <a:t>加营业</a:t>
            </a:r>
            <a:r>
              <a:rPr lang="zh-CN" altLang="en-US" sz="2400" b="1" dirty="0">
                <a:solidFill>
                  <a:prstClr val="black"/>
                </a:solidFill>
              </a:rPr>
              <a:t>外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收入，减去营业外支出， 计算出</a:t>
            </a:r>
            <a:r>
              <a:rPr lang="zh-CN" altLang="en-US" sz="2400" b="1" dirty="0">
                <a:solidFill>
                  <a:prstClr val="black"/>
                </a:solidFill>
              </a:rPr>
              <a:t>本期实现的</a:t>
            </a:r>
            <a:r>
              <a:rPr lang="zh-CN" altLang="en-US" sz="2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利润总额</a:t>
            </a:r>
            <a:r>
              <a:rPr lang="zh-CN" altLang="en-US" sz="2400" b="1" dirty="0">
                <a:solidFill>
                  <a:prstClr val="black"/>
                </a:solidFill>
              </a:rPr>
              <a:t>。</a:t>
            </a:r>
          </a:p>
          <a:p>
            <a:r>
              <a:rPr lang="zh-CN" altLang="en-US" sz="2800" b="1" dirty="0">
                <a:solidFill>
                  <a:srgbClr val="FF0000"/>
                </a:solidFill>
              </a:rPr>
              <a:t>第三步，</a:t>
            </a:r>
            <a:r>
              <a:rPr lang="zh-CN" altLang="en-US" sz="2400" b="1" dirty="0">
                <a:solidFill>
                  <a:prstClr val="black"/>
                </a:solidFill>
              </a:rPr>
              <a:t>从利润总额中减去所得税费用后，计算出本期</a:t>
            </a:r>
            <a:r>
              <a:rPr lang="zh-CN" altLang="en-US" sz="2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净利润</a:t>
            </a:r>
            <a:r>
              <a:rPr lang="zh-CN" altLang="en-US" sz="2400" b="1" dirty="0">
                <a:solidFill>
                  <a:prstClr val="black"/>
                </a:solidFill>
              </a:rPr>
              <a:t>（或净亏损）。</a:t>
            </a:r>
          </a:p>
          <a:p>
            <a:r>
              <a:rPr lang="zh-CN" altLang="en-US" sz="28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第四步，</a:t>
            </a:r>
            <a:r>
              <a:rPr lang="zh-CN" altLang="en-US" sz="2400" b="1" i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以净利润（或净亏损）和其他综合收益为基础，计算出</a:t>
            </a:r>
            <a:r>
              <a:rPr lang="zh-CN" altLang="en-US" sz="24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综合收益总额</a:t>
            </a:r>
            <a:r>
              <a:rPr lang="zh-CN" altLang="en-US" sz="2400" b="1" i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r>
              <a:rPr lang="zh-CN" altLang="en-US" sz="28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第五步</a:t>
            </a:r>
            <a:r>
              <a:rPr lang="zh-CN" altLang="en-US" sz="2800" b="1" i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计算</a:t>
            </a:r>
            <a:r>
              <a:rPr lang="zh-CN" altLang="en-US" sz="2400" b="1" i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</a:t>
            </a:r>
            <a:r>
              <a:rPr lang="zh-CN" altLang="en-US" sz="24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每股收益</a:t>
            </a:r>
            <a:r>
              <a:rPr lang="zh-CN" altLang="en-US" sz="2400" b="1" i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r>
              <a:rPr lang="en-US" altLang="zh-CN" sz="2400" b="1" i="1" dirty="0" smtClean="0">
                <a:solidFill>
                  <a:prstClr val="black"/>
                </a:solidFill>
              </a:rPr>
              <a:t>  </a:t>
            </a:r>
            <a:endParaRPr lang="zh-CN" altLang="en-US" sz="2400" b="1" i="1" dirty="0">
              <a:solidFill>
                <a:prstClr val="black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63780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F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648424" y="1700808"/>
            <a:ext cx="7920880" cy="335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kumimoji="1" lang="en-US" altLang="zh-CN" sz="2800" dirty="0">
                <a:solidFill>
                  <a:prstClr val="white"/>
                </a:solidFill>
                <a:latin typeface="Times New Roman" panose="02020603050405020304" pitchFamily="18" charset="0"/>
              </a:rPr>
              <a:t>    </a:t>
            </a:r>
            <a:r>
              <a:rPr kumimoji="1" lang="zh-CN" altLang="en-US" sz="2800" dirty="0" smtClean="0">
                <a:solidFill>
                  <a:srgbClr val="1519CD"/>
                </a:solidFill>
                <a:latin typeface="Times New Roman" panose="02020603050405020304" pitchFamily="18" charset="0"/>
              </a:rPr>
              <a:t>“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上期金额</a:t>
            </a:r>
            <a:r>
              <a:rPr kumimoji="1" lang="zh-CN" altLang="en-US" sz="2800" dirty="0">
                <a:solidFill>
                  <a:srgbClr val="1519CD"/>
                </a:solidFill>
                <a:latin typeface="Times New Roman" panose="02020603050405020304" pitchFamily="18" charset="0"/>
              </a:rPr>
              <a:t>”</a:t>
            </a:r>
            <a:r>
              <a:rPr kumimoji="1"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栏</a:t>
            </a:r>
            <a:r>
              <a:rPr kumimoji="1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的填列方法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</a:t>
            </a:r>
            <a:r>
              <a:rPr kumimoji="1"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利润表“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上期金额</a:t>
            </a:r>
            <a:r>
              <a:rPr kumimoji="1"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”栏内各项数字，应根据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上年该期</a:t>
            </a:r>
            <a:r>
              <a:rPr kumimoji="1"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利润表“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本期金额</a:t>
            </a:r>
            <a:r>
              <a:rPr kumimoji="1"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”栏内所列数字填列。如果上年该期利润表规定的各个项目的名称和内容同本期不相一致，应对上年该期利润表各项目的名称和数字按本期的规定进行调整，填入利润表“上期金额”栏内。</a:t>
            </a:r>
          </a:p>
        </p:txBody>
      </p:sp>
      <p:graphicFrame>
        <p:nvGraphicFramePr>
          <p:cNvPr id="39950" name="Object 14"/>
          <p:cNvGraphicFramePr>
            <a:graphicFrameLocks noChangeAspect="1"/>
          </p:cNvGraphicFramePr>
          <p:nvPr>
            <p:extLst/>
          </p:nvPr>
        </p:nvGraphicFramePr>
        <p:xfrm>
          <a:off x="6588224" y="4509120"/>
          <a:ext cx="14478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58" name="剪辑" r:id="rId4" imgW="1644840" imgH="2292120" progId="MS_ClipArt_Gallery.2">
                  <p:embed/>
                </p:oleObj>
              </mc:Choice>
              <mc:Fallback>
                <p:oleObj name="剪辑" r:id="rId4" imgW="1644840" imgH="229212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4509120"/>
                        <a:ext cx="14478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648424" y="476672"/>
            <a:ext cx="8100040" cy="800219"/>
          </a:xfrm>
          <a:prstGeom prst="rect">
            <a:avLst/>
          </a:prstGeom>
          <a:solidFill>
            <a:srgbClr val="C3EFD5"/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600" b="1" dirty="0" smtClean="0">
                <a:solidFill>
                  <a:prstClr val="black"/>
                </a:solidFill>
              </a:rPr>
              <a:t>    </a:t>
            </a:r>
            <a:r>
              <a:rPr lang="zh-CN" altLang="zh-CN" sz="4000" b="1" dirty="0" smtClean="0">
                <a:solidFill>
                  <a:prstClr val="black"/>
                </a:solidFill>
              </a:rPr>
              <a:t>二</a:t>
            </a:r>
            <a:r>
              <a:rPr lang="zh-CN" altLang="zh-CN" sz="4000" b="1" dirty="0">
                <a:solidFill>
                  <a:prstClr val="black"/>
                </a:solidFill>
              </a:rPr>
              <a:t>、利润表的编制</a:t>
            </a:r>
            <a:r>
              <a:rPr lang="zh-CN" altLang="zh-CN" sz="4000" b="1" dirty="0" smtClean="0">
                <a:solidFill>
                  <a:prstClr val="black"/>
                </a:solidFill>
              </a:rPr>
              <a:t>方法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（金额）</a:t>
            </a:r>
            <a:endParaRPr lang="zh-CN" altLang="zh-CN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5165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 autoUpdateAnimBg="0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F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611560" y="1916832"/>
            <a:ext cx="8059911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．根据各损益</a:t>
            </a:r>
            <a:r>
              <a:rPr kumimoji="1"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类账户的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本期发生额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分析填列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EEECE1"/>
                </a:solidFill>
                <a:latin typeface="Times New Roman" panose="02020603050405020304" pitchFamily="18" charset="0"/>
              </a:rPr>
              <a:t>        </a:t>
            </a:r>
            <a:r>
              <a:rPr kumimoji="1"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如 </a:t>
            </a:r>
            <a:r>
              <a:rPr kumimoji="1"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“税金及附加”</a:t>
            </a:r>
            <a:r>
              <a:rPr kumimoji="1"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、“销售费用”、“管理费用”、“营业外收入”、“营业外支出“、“所得税费用”等项目分别根据各</a:t>
            </a:r>
            <a:r>
              <a:rPr kumimoji="1"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该账户的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本期发生额</a:t>
            </a:r>
            <a:r>
              <a:rPr kumimoji="1"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分析填列。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95536" y="4400091"/>
            <a:ext cx="7947992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．根据有关项目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计算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填列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      如营业利润、利润总额、净利润等项目。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467544" y="1124744"/>
            <a:ext cx="88931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kumimoji="1" lang="en-US" altLang="zh-CN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“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本期金额</a:t>
            </a:r>
            <a:r>
              <a:rPr kumimoji="1" lang="en-US" altLang="zh-CN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”</a:t>
            </a:r>
            <a:r>
              <a:rPr kumimoji="1"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栏</a:t>
            </a:r>
            <a:r>
              <a:rPr kumimoji="1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的填列方法</a:t>
            </a:r>
          </a:p>
        </p:txBody>
      </p:sp>
      <p:graphicFrame>
        <p:nvGraphicFramePr>
          <p:cNvPr id="40978" name="Object 18"/>
          <p:cNvGraphicFramePr>
            <a:graphicFrameLocks noChangeAspect="1"/>
          </p:cNvGraphicFramePr>
          <p:nvPr/>
        </p:nvGraphicFramePr>
        <p:xfrm>
          <a:off x="34925" y="5087938"/>
          <a:ext cx="2016125" cy="172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82" name="剪辑" r:id="rId4" imgW="2286000" imgH="1956240" progId="MS_ClipArt_Gallery.2">
                  <p:embed/>
                </p:oleObj>
              </mc:Choice>
              <mc:Fallback>
                <p:oleObj name="剪辑" r:id="rId4" imgW="2286000" imgH="195624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" y="5087938"/>
                        <a:ext cx="2016125" cy="1725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29205" y="300747"/>
            <a:ext cx="7776864" cy="800219"/>
          </a:xfrm>
          <a:prstGeom prst="rect">
            <a:avLst/>
          </a:prstGeom>
          <a:solidFill>
            <a:srgbClr val="C3EFD5"/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600" b="1" dirty="0" smtClean="0">
                <a:solidFill>
                  <a:prstClr val="black"/>
                </a:solidFill>
              </a:rPr>
              <a:t>    </a:t>
            </a:r>
            <a:r>
              <a:rPr lang="zh-CN" altLang="zh-CN" sz="4600" b="1" dirty="0" smtClean="0">
                <a:solidFill>
                  <a:prstClr val="black"/>
                </a:solidFill>
              </a:rPr>
              <a:t>二</a:t>
            </a:r>
            <a:r>
              <a:rPr lang="zh-CN" altLang="zh-CN" sz="4600" b="1" dirty="0">
                <a:solidFill>
                  <a:prstClr val="black"/>
                </a:solidFill>
              </a:rPr>
              <a:t>、利润表的编制方法</a:t>
            </a:r>
            <a:endParaRPr lang="zh-CN" altLang="zh-CN" sz="4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3036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uild="p" autoUpdateAnimBg="0" advAuto="0"/>
      <p:bldP spid="40963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028"/>
            <a:ext cx="8229600" cy="800219"/>
          </a:xfrm>
          <a:solidFill>
            <a:srgbClr val="C3EFD5"/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600" b="1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同步实训：单选题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2476" y="1844824"/>
            <a:ext cx="8439047" cy="3960440"/>
          </a:xfrm>
          <a:solidFill>
            <a:srgbClr val="C3EFD5"/>
          </a:solidFill>
        </p:spPr>
        <p:txBody>
          <a:bodyPr>
            <a:normAutofit/>
          </a:bodyPr>
          <a:lstStyle/>
          <a:p>
            <a:pPr lvl="0" indent="0" algn="just">
              <a:spcAft>
                <a:spcPts val="0"/>
              </a:spcAft>
              <a:buClr>
                <a:srgbClr val="FFFF00"/>
              </a:buClr>
              <a:buNone/>
            </a:pPr>
            <a:r>
              <a:rPr lang="zh-CN" altLang="zh-CN" sz="24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利润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表是根据有关总账和明细账的（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）来编制的。</a:t>
            </a:r>
            <a:endParaRPr lang="zh-CN" altLang="zh-CN" sz="24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indent="266700" algn="just">
              <a:lnSpc>
                <a:spcPts val="1660"/>
              </a:lnSpc>
              <a:spcAft>
                <a:spcPts val="0"/>
              </a:spcAft>
              <a:buClr>
                <a:srgbClr val="FFFF00"/>
              </a:buClr>
            </a:pPr>
            <a:endParaRPr lang="en-US" altLang="zh-CN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indent="0" algn="just">
              <a:lnSpc>
                <a:spcPts val="1660"/>
              </a:lnSpc>
              <a:spcAft>
                <a:spcPts val="0"/>
              </a:spcAft>
              <a:buClr>
                <a:srgbClr val="FFFF00"/>
              </a:buClr>
              <a:buNone/>
            </a:pPr>
            <a:r>
              <a:rPr lang="en-US" altLang="zh-CN" sz="24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期初余额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B. 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期末余额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lvl="0" indent="266700" algn="just">
              <a:lnSpc>
                <a:spcPts val="1660"/>
              </a:lnSpc>
              <a:spcAft>
                <a:spcPts val="0"/>
              </a:spcAft>
              <a:buClr>
                <a:srgbClr val="FFFF00"/>
              </a:buClr>
            </a:pPr>
            <a:endParaRPr lang="en-US" altLang="zh-CN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indent="0" algn="just">
              <a:lnSpc>
                <a:spcPts val="1660"/>
              </a:lnSpc>
              <a:spcAft>
                <a:spcPts val="0"/>
              </a:spcAft>
              <a:buClr>
                <a:srgbClr val="FFFF00"/>
              </a:buClr>
              <a:buNone/>
            </a:pPr>
            <a:r>
              <a:rPr lang="en-US" altLang="zh-CN" sz="24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C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本期发生额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D. 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本期发生额和</a:t>
            </a:r>
            <a:r>
              <a:rPr lang="zh-CN" altLang="zh-CN" sz="24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余额</a:t>
            </a:r>
            <a:endParaRPr lang="en-US" altLang="zh-CN" sz="240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indent="0" algn="just">
              <a:lnSpc>
                <a:spcPts val="1660"/>
              </a:lnSpc>
              <a:spcAft>
                <a:spcPts val="0"/>
              </a:spcAft>
              <a:buClr>
                <a:srgbClr val="FFFF00"/>
              </a:buClr>
              <a:buNone/>
            </a:pPr>
            <a:endParaRPr lang="en-US" altLang="zh-CN" sz="2400" kern="1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indent="0" algn="just">
              <a:lnSpc>
                <a:spcPts val="1660"/>
              </a:lnSpc>
              <a:spcAft>
                <a:spcPts val="0"/>
              </a:spcAft>
              <a:buClr>
                <a:srgbClr val="FFFF00"/>
              </a:buClr>
              <a:buNone/>
            </a:pPr>
            <a:r>
              <a:rPr lang="zh-CN" altLang="en-US" sz="24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答案：</a:t>
            </a:r>
            <a:r>
              <a:rPr lang="en-US" altLang="zh-CN" sz="24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4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buClr>
                <a:srgbClr val="FFFF00"/>
              </a:buClr>
            </a:pPr>
            <a:endParaRPr lang="en-US" altLang="zh-CN" dirty="0" smtClean="0">
              <a:solidFill>
                <a:srgbClr val="FFFFFF"/>
              </a:solidFill>
            </a:endParaRPr>
          </a:p>
          <a:p>
            <a:pPr lvl="0">
              <a:buClr>
                <a:srgbClr val="FFFF00"/>
              </a:buClr>
            </a:pPr>
            <a:endParaRPr lang="en-US" altLang="zh-CN" dirty="0" smtClean="0">
              <a:solidFill>
                <a:srgbClr val="FFFFFF"/>
              </a:solidFill>
            </a:endParaRPr>
          </a:p>
          <a:p>
            <a:pPr lvl="0">
              <a:buClr>
                <a:srgbClr val="FFFF00"/>
              </a:buClr>
            </a:pPr>
            <a:endParaRPr lang="en-US" altLang="zh-CN" dirty="0">
              <a:solidFill>
                <a:srgbClr val="FFFFFF"/>
              </a:solidFill>
            </a:endParaRPr>
          </a:p>
          <a:p>
            <a:pPr lvl="0">
              <a:buClr>
                <a:srgbClr val="FFFF00"/>
              </a:buClr>
            </a:pPr>
            <a:endParaRPr lang="zh-CN" altLang="en-US" dirty="0">
              <a:solidFill>
                <a:srgbClr val="FFFFFF"/>
              </a:solidFill>
            </a:endParaRPr>
          </a:p>
          <a:p>
            <a:pPr indent="0" algn="just">
              <a:spcAft>
                <a:spcPts val="0"/>
              </a:spcAft>
              <a:buNone/>
            </a:pPr>
            <a:endParaRPr lang="zh-CN" altLang="en-US" dirty="0">
              <a:solidFill>
                <a:schemeClr val="bg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104" y="3284984"/>
            <a:ext cx="286702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114187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308175"/>
            <a:ext cx="8661648" cy="689316"/>
          </a:xfrm>
          <a:solidFill>
            <a:srgbClr val="F1F9FD"/>
          </a:solidFill>
          <a:ln>
            <a:solidFill>
              <a:srgbClr val="0070C0"/>
            </a:solidFill>
          </a:ln>
        </p:spPr>
        <p:txBody>
          <a:bodyPr>
            <a:normAutofit fontScale="90000"/>
          </a:bodyPr>
          <a:lstStyle/>
          <a:p>
            <a:r>
              <a:rPr lang="zh-CN" altLang="zh-CN" b="1" dirty="0"/>
              <a:t> 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单元</a:t>
            </a:r>
            <a:r>
              <a:rPr lang="en-US" altLang="zh-CN" b="1" dirty="0" smtClean="0"/>
              <a:t>7.3  </a:t>
            </a:r>
            <a:r>
              <a:rPr lang="zh-CN" altLang="en-US" b="1" dirty="0" smtClean="0"/>
              <a:t>编制</a:t>
            </a:r>
            <a:r>
              <a:rPr lang="zh-CN" altLang="zh-CN" b="1" dirty="0" smtClean="0"/>
              <a:t>利润</a:t>
            </a:r>
            <a:r>
              <a:rPr lang="zh-CN" altLang="zh-CN" b="1" dirty="0"/>
              <a:t>表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b="1" dirty="0" smtClean="0"/>
              <a:t>三、</a:t>
            </a:r>
            <a:r>
              <a:rPr lang="zh-CN" altLang="en-US" b="1" dirty="0" smtClean="0"/>
              <a:t>举例</a:t>
            </a:r>
            <a:r>
              <a:rPr lang="zh-CN" altLang="zh-CN" b="1" dirty="0" smtClean="0"/>
              <a:t>编制利润表</a:t>
            </a:r>
            <a:endParaRPr lang="en-US" altLang="zh-CN" b="1" dirty="0" smtClean="0"/>
          </a:p>
          <a:p>
            <a:r>
              <a:rPr lang="zh-CN" altLang="zh-CN" b="1" dirty="0" smtClean="0"/>
              <a:t>【任务</a:t>
            </a:r>
            <a:r>
              <a:rPr lang="en-US" altLang="zh-CN" b="1" dirty="0" smtClean="0"/>
              <a:t>7-2</a:t>
            </a:r>
            <a:r>
              <a:rPr lang="zh-CN" altLang="zh-CN" b="1" dirty="0" smtClean="0"/>
              <a:t>】</a:t>
            </a:r>
            <a:r>
              <a:rPr lang="zh-CN" altLang="en-US" b="1" dirty="0" smtClean="0"/>
              <a:t>远东有限责任</a:t>
            </a:r>
            <a:r>
              <a:rPr lang="zh-CN" altLang="zh-CN" b="1" dirty="0" smtClean="0"/>
              <a:t>公司</a:t>
            </a:r>
            <a:r>
              <a:rPr lang="en-US" altLang="zh-CN" b="1" dirty="0" smtClean="0"/>
              <a:t>20××</a:t>
            </a:r>
            <a:r>
              <a:rPr lang="zh-CN" altLang="zh-CN" b="1" dirty="0" smtClean="0"/>
              <a:t>年</a:t>
            </a:r>
            <a:r>
              <a:rPr lang="en-US" altLang="zh-CN" b="1" dirty="0" smtClean="0"/>
              <a:t>12</a:t>
            </a:r>
            <a:r>
              <a:rPr lang="zh-CN" altLang="zh-CN" b="1" dirty="0" smtClean="0"/>
              <a:t>月份根据试算平衡表</a:t>
            </a:r>
            <a:r>
              <a:rPr lang="en-US" altLang="zh-CN" b="1" dirty="0" smtClean="0"/>
              <a:t>7-1</a:t>
            </a:r>
            <a:r>
              <a:rPr lang="zh-CN" altLang="zh-CN" b="1" dirty="0" smtClean="0"/>
              <a:t>编制利润表。</a:t>
            </a:r>
            <a:endParaRPr lang="zh-CN" altLang="zh-CN" b="1" dirty="0"/>
          </a:p>
        </p:txBody>
      </p:sp>
      <p:graphicFrame>
        <p:nvGraphicFramePr>
          <p:cNvPr id="4" name="Group 25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259896"/>
              </p:ext>
            </p:extLst>
          </p:nvPr>
        </p:nvGraphicFramePr>
        <p:xfrm>
          <a:off x="457200" y="2276872"/>
          <a:ext cx="8229600" cy="4389120"/>
        </p:xfrm>
        <a:graphic>
          <a:graphicData uri="http://schemas.openxmlformats.org/drawingml/2006/table">
            <a:tbl>
              <a:tblPr/>
              <a:tblGrid>
                <a:gridCol w="2752725"/>
                <a:gridCol w="2751138"/>
                <a:gridCol w="2725737"/>
              </a:tblGrid>
              <a:tr h="347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账户名称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本期借方发生额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本期贷方发生额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  <a:tr h="349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主营业务收入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510 </a:t>
                      </a: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000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510 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000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主营业务成本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359 550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359</a:t>
                      </a:r>
                      <a:r>
                        <a:rPr lang="en-US" sz="1800" kern="1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550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其他业务收入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10 000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10 000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  <a:tr h="349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其他业务成本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10 000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10 000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税金及附加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668.80</a:t>
                      </a:r>
                      <a:endParaRPr lang="zh-CN" sz="1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668.80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销售费用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9 000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9 000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管理费用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32 460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32 460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  <a:tr h="349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财务费用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2 000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2 000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营业外收入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 </a:t>
                      </a: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000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 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000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  <a:tr h="349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营业外支出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4 000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4 000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所得税费用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26 330.30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26 330.30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B"/>
                    </a:solidFill>
                  </a:tcPr>
                </a:tc>
              </a:tr>
            </a:tbl>
          </a:graphicData>
        </a:graphic>
      </p:graphicFrame>
      <p:sp>
        <p:nvSpPr>
          <p:cNvPr id="5" name="Text Box 255"/>
          <p:cNvSpPr txBox="1">
            <a:spLocks noChangeArrowheads="1"/>
          </p:cNvSpPr>
          <p:nvPr/>
        </p:nvSpPr>
        <p:spPr bwMode="auto">
          <a:xfrm>
            <a:off x="179512" y="1196752"/>
            <a:ext cx="8661647" cy="461665"/>
          </a:xfrm>
          <a:prstGeom prst="rect">
            <a:avLst/>
          </a:prstGeom>
          <a:solidFill>
            <a:srgbClr val="FFFFA7"/>
          </a:solidFill>
          <a:ln w="1587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远东有限责任公司 </a:t>
            </a:r>
            <a:r>
              <a:rPr lang="en-US" altLang="zh-CN" sz="2400" b="1" kern="0" dirty="0">
                <a:solidFill>
                  <a:prstClr val="black"/>
                </a:solidFill>
              </a:rPr>
              <a:t>20××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年 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12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月有关损益类账户本期发生额</a:t>
            </a:r>
          </a:p>
        </p:txBody>
      </p:sp>
    </p:spTree>
    <p:extLst>
      <p:ext uri="{BB962C8B-B14F-4D97-AF65-F5344CB8AC3E}">
        <p14:creationId xmlns:p14="http://schemas.microsoft.com/office/powerpoint/2010/main" val="869095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/>
      <p:bldP spid="3" grpId="1" uiExpand="1" build="p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2"/>
          <p:cNvSpPr txBox="1">
            <a:spLocks noChangeArrowheads="1"/>
          </p:cNvSpPr>
          <p:nvPr/>
        </p:nvSpPr>
        <p:spPr bwMode="auto">
          <a:xfrm>
            <a:off x="3936392" y="151505"/>
            <a:ext cx="17287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prstClr val="black"/>
                </a:solidFill>
              </a:rPr>
              <a:t>利 润 表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3973302" y="600696"/>
            <a:ext cx="2519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prstClr val="black"/>
                </a:solidFill>
              </a:rPr>
              <a:t>      </a:t>
            </a:r>
            <a:r>
              <a:rPr lang="zh-CN" altLang="en-US" sz="2000" dirty="0">
                <a:solidFill>
                  <a:prstClr val="black"/>
                </a:solidFill>
              </a:rPr>
              <a:t>年      月</a:t>
            </a:r>
          </a:p>
        </p:txBody>
      </p:sp>
      <p:sp>
        <p:nvSpPr>
          <p:cNvPr id="144389" name="Text Box 5"/>
          <p:cNvSpPr txBox="1">
            <a:spLocks noChangeArrowheads="1"/>
          </p:cNvSpPr>
          <p:nvPr/>
        </p:nvSpPr>
        <p:spPr bwMode="auto">
          <a:xfrm>
            <a:off x="7384326" y="197224"/>
            <a:ext cx="18716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prstClr val="black"/>
                </a:solidFill>
              </a:rPr>
              <a:t>会企</a:t>
            </a:r>
            <a:r>
              <a:rPr lang="en-US" altLang="zh-CN">
                <a:solidFill>
                  <a:prstClr val="black"/>
                </a:solidFill>
              </a:rPr>
              <a:t>02</a:t>
            </a:r>
            <a:r>
              <a:rPr lang="zh-CN" altLang="en-US">
                <a:solidFill>
                  <a:prstClr val="black"/>
                </a:solidFill>
              </a:rPr>
              <a:t>表</a:t>
            </a:r>
          </a:p>
        </p:txBody>
      </p:sp>
      <p:sp>
        <p:nvSpPr>
          <p:cNvPr id="144390" name="Text Box 6"/>
          <p:cNvSpPr txBox="1">
            <a:spLocks noChangeArrowheads="1"/>
          </p:cNvSpPr>
          <p:nvPr/>
        </p:nvSpPr>
        <p:spPr bwMode="auto">
          <a:xfrm>
            <a:off x="7375551" y="646603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prstClr val="black"/>
                </a:solidFill>
              </a:rPr>
              <a:t>单位：元</a:t>
            </a:r>
          </a:p>
        </p:txBody>
      </p:sp>
      <p:graphicFrame>
        <p:nvGraphicFramePr>
          <p:cNvPr id="144469" name="Group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163846"/>
              </p:ext>
            </p:extLst>
          </p:nvPr>
        </p:nvGraphicFramePr>
        <p:xfrm>
          <a:off x="0" y="979483"/>
          <a:ext cx="9144002" cy="6258875"/>
        </p:xfrm>
        <a:graphic>
          <a:graphicData uri="http://schemas.openxmlformats.org/drawingml/2006/table">
            <a:tbl>
              <a:tblPr/>
              <a:tblGrid>
                <a:gridCol w="4139952"/>
                <a:gridCol w="2592288"/>
                <a:gridCol w="1241774"/>
                <a:gridCol w="1169988"/>
              </a:tblGrid>
              <a:tr h="3960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        项   目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本期金额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上期金额（略）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一、营业收入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减：营业成本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税金及附加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销售费用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管理费用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财务费用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加：其他收益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投资收益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（损失以“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—”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填列）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           资产减值损失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（损失以“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—”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填列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）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二、营业利润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（亏损以“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—”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填列）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加：营业外收入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减：营业外支出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 三、利润总额</a:t>
                      </a: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（亏损总额以“</a:t>
                      </a:r>
                      <a:r>
                        <a:rPr kumimoji="0" lang="en-US" altLang="zh-CN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—”</a:t>
                      </a: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填</a:t>
                      </a: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列）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</a:t>
                      </a: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减：所得税费用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+mn-cs"/>
                        </a:rPr>
                        <a:t> 四、净利润</a:t>
                      </a:r>
                      <a:r>
                        <a:rPr kumimoji="0" lang="zh-CN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+mn-cs"/>
                        </a:rPr>
                        <a:t>（净亏损以“</a:t>
                      </a:r>
                      <a:r>
                        <a:rPr kumimoji="0" lang="en-US" altLang="zh-CN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+mn-cs"/>
                        </a:rPr>
                        <a:t>—”</a:t>
                      </a:r>
                      <a:r>
                        <a:rPr kumimoji="0" lang="zh-CN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+mn-cs"/>
                        </a:rPr>
                        <a:t>填列）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</a:t>
                      </a: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五、其他综合收益的税后净额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4459" name="Text Box 75"/>
          <p:cNvSpPr txBox="1">
            <a:spLocks noChangeArrowheads="1"/>
          </p:cNvSpPr>
          <p:nvPr/>
        </p:nvSpPr>
        <p:spPr bwMode="auto">
          <a:xfrm>
            <a:off x="790727" y="589115"/>
            <a:ext cx="4824412" cy="400110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</a:rPr>
              <a:t>       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远东有限责任公司      </a:t>
            </a:r>
            <a:r>
              <a:rPr lang="en-US" altLang="zh-CN" sz="2000" dirty="0" smtClean="0">
                <a:solidFill>
                  <a:prstClr val="black"/>
                </a:solidFill>
              </a:rPr>
              <a:t>20</a:t>
            </a:r>
            <a:r>
              <a:rPr lang="en-US" altLang="zh-CN" sz="2000" dirty="0">
                <a:solidFill>
                  <a:prstClr val="black"/>
                </a:solidFill>
              </a:rPr>
              <a:t>××  </a:t>
            </a:r>
            <a:r>
              <a:rPr lang="en-US" altLang="zh-CN" sz="1600" dirty="0" smtClean="0">
                <a:solidFill>
                  <a:prstClr val="black"/>
                </a:solidFill>
              </a:rPr>
              <a:t>    </a:t>
            </a:r>
            <a:r>
              <a:rPr lang="en-US" altLang="zh-CN" sz="2000" dirty="0" smtClean="0">
                <a:solidFill>
                  <a:prstClr val="black"/>
                </a:solidFill>
              </a:rPr>
              <a:t>12</a:t>
            </a:r>
            <a:endParaRPr lang="en-US" altLang="zh-CN" sz="2000" dirty="0">
              <a:solidFill>
                <a:prstClr val="black"/>
              </a:solidFill>
            </a:endParaRPr>
          </a:p>
        </p:txBody>
      </p:sp>
      <p:sp>
        <p:nvSpPr>
          <p:cNvPr id="144387" name="Text Box 3"/>
          <p:cNvSpPr txBox="1">
            <a:spLocks noChangeArrowheads="1"/>
          </p:cNvSpPr>
          <p:nvPr/>
        </p:nvSpPr>
        <p:spPr bwMode="auto">
          <a:xfrm>
            <a:off x="52963" y="590885"/>
            <a:ext cx="24495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prstClr val="black"/>
                </a:solidFill>
              </a:rPr>
              <a:t>编制单位：</a:t>
            </a:r>
          </a:p>
        </p:txBody>
      </p:sp>
      <p:sp>
        <p:nvSpPr>
          <p:cNvPr id="34838" name="AutoShape 22"/>
          <p:cNvSpPr>
            <a:spLocks noChangeArrowheads="1"/>
          </p:cNvSpPr>
          <p:nvPr/>
        </p:nvSpPr>
        <p:spPr bwMode="auto">
          <a:xfrm>
            <a:off x="130536" y="1346842"/>
            <a:ext cx="1959893" cy="788246"/>
          </a:xfrm>
          <a:prstGeom prst="roundRect">
            <a:avLst>
              <a:gd name="adj" fmla="val 3135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>
              <a:spcBef>
                <a:spcPct val="50000"/>
              </a:spcBef>
            </a:pPr>
            <a:endParaRPr lang="zh-CN" altLang="zh-CN" sz="2400">
              <a:solidFill>
                <a:prstClr val="black"/>
              </a:solidFill>
              <a:latin typeface="Gulim" pitchFamily="34" charset="-127"/>
            </a:endParaRPr>
          </a:p>
        </p:txBody>
      </p:sp>
      <p:grpSp>
        <p:nvGrpSpPr>
          <p:cNvPr id="3" name="Group 81"/>
          <p:cNvGrpSpPr>
            <a:grpSpLocks/>
          </p:cNvGrpSpPr>
          <p:nvPr/>
        </p:nvGrpSpPr>
        <p:grpSpPr bwMode="auto">
          <a:xfrm>
            <a:off x="4247125" y="257852"/>
            <a:ext cx="4211556" cy="1105372"/>
            <a:chOff x="1020" y="1094"/>
            <a:chExt cx="3037" cy="1062"/>
          </a:xfrm>
        </p:grpSpPr>
        <p:sp>
          <p:nvSpPr>
            <p:cNvPr id="2" name="Rectangle 73"/>
            <p:cNvSpPr>
              <a:spLocks noChangeArrowheads="1"/>
            </p:cNvSpPr>
            <p:nvPr/>
          </p:nvSpPr>
          <p:spPr bwMode="auto">
            <a:xfrm>
              <a:off x="1020" y="1094"/>
              <a:ext cx="3037" cy="7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464" name="Text Box 80"/>
            <p:cNvSpPr txBox="1">
              <a:spLocks noChangeArrowheads="1"/>
            </p:cNvSpPr>
            <p:nvPr/>
          </p:nvSpPr>
          <p:spPr bwMode="auto">
            <a:xfrm>
              <a:off x="1379" y="1239"/>
              <a:ext cx="2474" cy="917"/>
            </a:xfrm>
            <a:prstGeom prst="rect">
              <a:avLst/>
            </a:prstGeom>
            <a:noFill/>
            <a:ln w="1587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prstClr val="white"/>
                  </a:solidFill>
                </a:rPr>
                <a:t>请思考：怎样填列？</a:t>
              </a:r>
              <a:endParaRPr lang="en-US" altLang="zh-CN" sz="2800" b="1" dirty="0" smtClean="0">
                <a:solidFill>
                  <a:prstClr val="white"/>
                </a:solidFill>
              </a:endParaRPr>
            </a:p>
            <a:p>
              <a:endParaRPr lang="zh-CN" altLang="en-US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Group 82"/>
          <p:cNvGrpSpPr>
            <a:grpSpLocks/>
          </p:cNvGrpSpPr>
          <p:nvPr/>
        </p:nvGrpSpPr>
        <p:grpSpPr bwMode="auto">
          <a:xfrm>
            <a:off x="2956656" y="1833650"/>
            <a:ext cx="5255975" cy="1236692"/>
            <a:chOff x="2070" y="985"/>
            <a:chExt cx="4236" cy="726"/>
          </a:xfrm>
        </p:grpSpPr>
        <p:sp>
          <p:nvSpPr>
            <p:cNvPr id="24649" name="Rectangle 73"/>
            <p:cNvSpPr>
              <a:spLocks noChangeArrowheads="1"/>
            </p:cNvSpPr>
            <p:nvPr/>
          </p:nvSpPr>
          <p:spPr bwMode="auto">
            <a:xfrm>
              <a:off x="2070" y="985"/>
              <a:ext cx="4236" cy="7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468" name="Text Box 84"/>
            <p:cNvSpPr txBox="1">
              <a:spLocks noChangeArrowheads="1"/>
            </p:cNvSpPr>
            <p:nvPr/>
          </p:nvSpPr>
          <p:spPr bwMode="auto">
            <a:xfrm>
              <a:off x="2128" y="1047"/>
              <a:ext cx="4153" cy="601"/>
            </a:xfrm>
            <a:prstGeom prst="rect">
              <a:avLst/>
            </a:prstGeom>
            <a:noFill/>
            <a:ln w="1587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prstClr val="white"/>
                  </a:solidFill>
                </a:rPr>
                <a:t>请</a:t>
              </a:r>
              <a:r>
                <a:rPr lang="zh-CN" altLang="en-US" sz="2800" b="1" dirty="0" smtClean="0">
                  <a:solidFill>
                    <a:prstClr val="white"/>
                  </a:solidFill>
                </a:rPr>
                <a:t>讨论：</a:t>
              </a:r>
              <a:r>
                <a:rPr lang="en-US" altLang="zh-CN" sz="2800" b="1" dirty="0" smtClean="0">
                  <a:solidFill>
                    <a:prstClr val="white"/>
                  </a:solidFill>
                </a:rPr>
                <a:t>1.</a:t>
              </a:r>
              <a:r>
                <a:rPr lang="zh-CN" altLang="en-US" sz="2800" b="1" dirty="0" smtClean="0">
                  <a:solidFill>
                    <a:prstClr val="white"/>
                  </a:solidFill>
                </a:rPr>
                <a:t>营业</a:t>
              </a:r>
              <a:r>
                <a:rPr lang="zh-CN" altLang="en-US" sz="2800" b="1" dirty="0">
                  <a:solidFill>
                    <a:prstClr val="white"/>
                  </a:solidFill>
                </a:rPr>
                <a:t>收入如何填列？</a:t>
              </a:r>
            </a:p>
            <a:p>
              <a:r>
                <a:rPr lang="zh-CN" altLang="en-US" sz="2800" b="1" dirty="0" smtClean="0">
                  <a:solidFill>
                    <a:prstClr val="white"/>
                  </a:solidFill>
                </a:rPr>
                <a:t>                  </a:t>
              </a:r>
              <a:r>
                <a:rPr lang="en-US" altLang="zh-CN" sz="2800" b="1" dirty="0" smtClean="0">
                  <a:solidFill>
                    <a:prstClr val="white"/>
                  </a:solidFill>
                </a:rPr>
                <a:t>2.</a:t>
              </a:r>
              <a:r>
                <a:rPr lang="zh-CN" altLang="en-US" sz="2800" b="1" dirty="0" smtClean="0">
                  <a:solidFill>
                    <a:prstClr val="white"/>
                  </a:solidFill>
                </a:rPr>
                <a:t>营业</a:t>
              </a:r>
              <a:r>
                <a:rPr lang="zh-CN" altLang="en-US" sz="2800" b="1" dirty="0">
                  <a:solidFill>
                    <a:prstClr val="white"/>
                  </a:solidFill>
                </a:rPr>
                <a:t>成本如何填列？</a:t>
              </a:r>
            </a:p>
          </p:txBody>
        </p:sp>
      </p:grpSp>
      <p:sp>
        <p:nvSpPr>
          <p:cNvPr id="48" name="Line 79"/>
          <p:cNvSpPr>
            <a:spLocks noChangeShapeType="1"/>
          </p:cNvSpPr>
          <p:nvPr/>
        </p:nvSpPr>
        <p:spPr bwMode="auto">
          <a:xfrm>
            <a:off x="4157062" y="10917832"/>
            <a:ext cx="67325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921" y="2120654"/>
            <a:ext cx="9039561" cy="2542103"/>
          </a:xfrm>
          <a:prstGeom prst="rect">
            <a:avLst/>
          </a:prstGeom>
        </p:spPr>
      </p:pic>
      <p:sp>
        <p:nvSpPr>
          <p:cNvPr id="81" name="AutoShape 21"/>
          <p:cNvSpPr>
            <a:spLocks noChangeArrowheads="1"/>
          </p:cNvSpPr>
          <p:nvPr/>
        </p:nvSpPr>
        <p:spPr bwMode="auto">
          <a:xfrm>
            <a:off x="66921" y="2620992"/>
            <a:ext cx="2717513" cy="997268"/>
          </a:xfrm>
          <a:prstGeom prst="roundRect">
            <a:avLst>
              <a:gd name="adj" fmla="val 29662"/>
            </a:avLst>
          </a:prstGeom>
          <a:noFill/>
          <a:ln w="5080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>
              <a:spcBef>
                <a:spcPct val="50000"/>
              </a:spcBef>
            </a:pPr>
            <a:endParaRPr lang="zh-CN" altLang="zh-CN" sz="2400">
              <a:solidFill>
                <a:prstClr val="black"/>
              </a:solidFill>
              <a:latin typeface="Gulim" pitchFamily="34" charset="-127"/>
            </a:endParaRPr>
          </a:p>
        </p:txBody>
      </p:sp>
      <p:cxnSp>
        <p:nvCxnSpPr>
          <p:cNvPr id="82" name="直接箭头连接符 81"/>
          <p:cNvCxnSpPr/>
          <p:nvPr/>
        </p:nvCxnSpPr>
        <p:spPr>
          <a:xfrm flipH="1" flipV="1">
            <a:off x="1583995" y="1688698"/>
            <a:ext cx="636972" cy="916962"/>
          </a:xfrm>
          <a:prstGeom prst="straightConnector1">
            <a:avLst/>
          </a:prstGeom>
          <a:ln w="412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V="1">
            <a:off x="613175" y="1688698"/>
            <a:ext cx="924134" cy="111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AutoShape 21"/>
          <p:cNvSpPr>
            <a:spLocks noChangeArrowheads="1"/>
          </p:cNvSpPr>
          <p:nvPr/>
        </p:nvSpPr>
        <p:spPr bwMode="auto">
          <a:xfrm>
            <a:off x="6460376" y="2611836"/>
            <a:ext cx="2216080" cy="998758"/>
          </a:xfrm>
          <a:prstGeom prst="roundRect">
            <a:avLst>
              <a:gd name="adj" fmla="val 29662"/>
            </a:avLst>
          </a:prstGeom>
          <a:noFill/>
          <a:ln w="5080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>
              <a:spcBef>
                <a:spcPct val="50000"/>
              </a:spcBef>
            </a:pPr>
            <a:endParaRPr lang="zh-CN" altLang="zh-CN" sz="2400">
              <a:solidFill>
                <a:prstClr val="black"/>
              </a:solidFill>
              <a:latin typeface="Gulim" pitchFamily="34" charset="-127"/>
            </a:endParaRPr>
          </a:p>
        </p:txBody>
      </p:sp>
      <p:sp>
        <p:nvSpPr>
          <p:cNvPr id="85" name="AutoShape 21"/>
          <p:cNvSpPr>
            <a:spLocks noChangeArrowheads="1"/>
          </p:cNvSpPr>
          <p:nvPr/>
        </p:nvSpPr>
        <p:spPr bwMode="auto">
          <a:xfrm>
            <a:off x="66921" y="3610594"/>
            <a:ext cx="2675538" cy="1012601"/>
          </a:xfrm>
          <a:prstGeom prst="roundRect">
            <a:avLst>
              <a:gd name="adj" fmla="val 29662"/>
            </a:avLst>
          </a:prstGeom>
          <a:noFill/>
          <a:ln w="50800">
            <a:solidFill>
              <a:srgbClr val="003399"/>
            </a:solidFill>
            <a:round/>
            <a:headEnd/>
            <a:tailEnd/>
          </a:ln>
        </p:spPr>
        <p:txBody>
          <a:bodyPr wrap="none" anchor="ctr"/>
          <a:lstStyle/>
          <a:p>
            <a:pPr latinLnBrk="1">
              <a:spcBef>
                <a:spcPct val="50000"/>
              </a:spcBef>
            </a:pPr>
            <a:endParaRPr lang="zh-CN" altLang="zh-CN" sz="2400">
              <a:solidFill>
                <a:prstClr val="black"/>
              </a:solidFill>
              <a:latin typeface="Gulim" pitchFamily="34" charset="-127"/>
            </a:endParaRPr>
          </a:p>
        </p:txBody>
      </p:sp>
      <p:cxnSp>
        <p:nvCxnSpPr>
          <p:cNvPr id="86" name="直接箭头连接符 85"/>
          <p:cNvCxnSpPr/>
          <p:nvPr/>
        </p:nvCxnSpPr>
        <p:spPr>
          <a:xfrm flipH="1" flipV="1">
            <a:off x="1151426" y="2049635"/>
            <a:ext cx="402706" cy="1560959"/>
          </a:xfrm>
          <a:prstGeom prst="straightConnector1">
            <a:avLst/>
          </a:prstGeom>
          <a:ln w="476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V="1">
            <a:off x="801459" y="2057940"/>
            <a:ext cx="924134" cy="11146"/>
          </a:xfrm>
          <a:prstGeom prst="line">
            <a:avLst/>
          </a:prstGeom>
          <a:ln w="38100">
            <a:solidFill>
              <a:srgbClr val="1519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AutoShape 21"/>
          <p:cNvSpPr>
            <a:spLocks noChangeArrowheads="1"/>
          </p:cNvSpPr>
          <p:nvPr/>
        </p:nvSpPr>
        <p:spPr bwMode="auto">
          <a:xfrm>
            <a:off x="3288915" y="3610594"/>
            <a:ext cx="2219189" cy="1012602"/>
          </a:xfrm>
          <a:prstGeom prst="roundRect">
            <a:avLst>
              <a:gd name="adj" fmla="val 29662"/>
            </a:avLst>
          </a:prstGeom>
          <a:noFill/>
          <a:ln w="50800">
            <a:solidFill>
              <a:srgbClr val="003399"/>
            </a:solidFill>
            <a:round/>
            <a:headEnd/>
            <a:tailEnd/>
          </a:ln>
        </p:spPr>
        <p:txBody>
          <a:bodyPr wrap="none" anchor="ctr"/>
          <a:lstStyle/>
          <a:p>
            <a:pPr latinLnBrk="1">
              <a:spcBef>
                <a:spcPct val="50000"/>
              </a:spcBef>
            </a:pPr>
            <a:endParaRPr lang="zh-CN" altLang="zh-CN" sz="2400">
              <a:solidFill>
                <a:prstClr val="black"/>
              </a:solidFill>
              <a:latin typeface="Gulim" pitchFamily="34" charset="-127"/>
            </a:endParaRPr>
          </a:p>
        </p:txBody>
      </p:sp>
      <p:sp>
        <p:nvSpPr>
          <p:cNvPr id="91" name="Rectangle 73"/>
          <p:cNvSpPr>
            <a:spLocks noChangeArrowheads="1"/>
          </p:cNvSpPr>
          <p:nvPr/>
        </p:nvSpPr>
        <p:spPr bwMode="auto">
          <a:xfrm>
            <a:off x="2477898" y="2147960"/>
            <a:ext cx="6594460" cy="192209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467789" y="2207180"/>
            <a:ext cx="66247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white"/>
                </a:solidFill>
              </a:rPr>
              <a:t>营业收入 </a:t>
            </a:r>
            <a:r>
              <a:rPr lang="en-US" altLang="zh-CN" sz="2400" b="1" dirty="0" smtClean="0">
                <a:solidFill>
                  <a:prstClr val="white"/>
                </a:solidFill>
              </a:rPr>
              <a:t>=</a:t>
            </a:r>
            <a:r>
              <a:rPr lang="zh-CN" altLang="en-US" sz="2400" b="1" dirty="0" smtClean="0">
                <a:solidFill>
                  <a:prstClr val="white"/>
                </a:solidFill>
              </a:rPr>
              <a:t>“</a:t>
            </a:r>
            <a:r>
              <a:rPr lang="zh-CN" altLang="en-US" sz="2400" b="1" dirty="0">
                <a:solidFill>
                  <a:prstClr val="white"/>
                </a:solidFill>
              </a:rPr>
              <a:t>主营业务收入</a:t>
            </a:r>
            <a:r>
              <a:rPr lang="zh-CN" altLang="en-US" sz="2400" b="1" dirty="0" smtClean="0">
                <a:solidFill>
                  <a:prstClr val="white"/>
                </a:solidFill>
              </a:rPr>
              <a:t>”</a:t>
            </a:r>
            <a:r>
              <a:rPr lang="en-US" altLang="zh-CN" sz="2400" b="1" dirty="0" smtClean="0">
                <a:solidFill>
                  <a:prstClr val="white"/>
                </a:solidFill>
              </a:rPr>
              <a:t>+</a:t>
            </a:r>
            <a:r>
              <a:rPr lang="zh-CN" altLang="en-US" sz="2400" b="1" dirty="0" smtClean="0">
                <a:solidFill>
                  <a:prstClr val="white"/>
                </a:solidFill>
              </a:rPr>
              <a:t>“其他业务收入”</a:t>
            </a:r>
            <a:endParaRPr lang="en-US" altLang="zh-CN" sz="2400" b="1" dirty="0" smtClean="0">
              <a:solidFill>
                <a:prstClr val="white"/>
              </a:solidFill>
            </a:endParaRPr>
          </a:p>
          <a:p>
            <a:r>
              <a:rPr lang="en-US" altLang="zh-CN" sz="2400" b="1" dirty="0">
                <a:solidFill>
                  <a:prstClr val="white"/>
                </a:solidFill>
              </a:rPr>
              <a:t> </a:t>
            </a:r>
            <a:r>
              <a:rPr lang="en-US" altLang="zh-CN" sz="2400" b="1" dirty="0" smtClean="0">
                <a:solidFill>
                  <a:prstClr val="white"/>
                </a:solidFill>
              </a:rPr>
              <a:t>  520 000 =          510 000            +     10 000</a:t>
            </a:r>
            <a:r>
              <a:rPr lang="zh-CN" altLang="en-US" sz="2400" b="1" dirty="0" smtClean="0">
                <a:solidFill>
                  <a:prstClr val="white"/>
                </a:solidFill>
              </a:rPr>
              <a:t>  </a:t>
            </a:r>
            <a:endParaRPr lang="en-US" altLang="zh-CN" sz="2400" b="1" dirty="0" smtClean="0">
              <a:solidFill>
                <a:prstClr val="white"/>
              </a:solidFill>
            </a:endParaRPr>
          </a:p>
        </p:txBody>
      </p:sp>
      <p:sp>
        <p:nvSpPr>
          <p:cNvPr id="93" name="AutoShape 22"/>
          <p:cNvSpPr>
            <a:spLocks noChangeArrowheads="1"/>
          </p:cNvSpPr>
          <p:nvPr/>
        </p:nvSpPr>
        <p:spPr bwMode="auto">
          <a:xfrm>
            <a:off x="2652595" y="2576473"/>
            <a:ext cx="5455667" cy="415311"/>
          </a:xfrm>
          <a:prstGeom prst="roundRect">
            <a:avLst>
              <a:gd name="adj" fmla="val 50000"/>
            </a:avLst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>
              <a:spcBef>
                <a:spcPct val="50000"/>
              </a:spcBef>
            </a:pPr>
            <a:endParaRPr lang="zh-CN" altLang="zh-CN" sz="2400">
              <a:solidFill>
                <a:prstClr val="black"/>
              </a:solidFill>
              <a:latin typeface="Gulim" pitchFamily="34" charset="-127"/>
            </a:endParaRPr>
          </a:p>
        </p:txBody>
      </p:sp>
      <p:cxnSp>
        <p:nvCxnSpPr>
          <p:cNvPr id="96" name="直接箭头连接符 95"/>
          <p:cNvCxnSpPr/>
          <p:nvPr/>
        </p:nvCxnSpPr>
        <p:spPr>
          <a:xfrm flipH="1" flipV="1">
            <a:off x="5380428" y="1688698"/>
            <a:ext cx="7240" cy="85719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 descr="https://timgsa.baidu.com/timg?image&amp;quality=80&amp;size=b9999_10000&amp;sec=1537069332955&amp;di=c1bdd47ca5d0b82d68c2cf56f0b800fc&amp;imgtype=0&amp;src=http%3A%2F%2Fimg.bqatj.com%2Fimg%2Ffdc7d6de3a35983c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118" y="1870026"/>
            <a:ext cx="1885950" cy="312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文本框 30"/>
          <p:cNvSpPr txBox="1"/>
          <p:nvPr/>
        </p:nvSpPr>
        <p:spPr>
          <a:xfrm>
            <a:off x="4827965" y="1426160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pitchFamily="34" charset="0"/>
              </a:rPr>
              <a:t> 520 000</a:t>
            </a:r>
            <a:endParaRPr lang="zh-CN" altLang="zh-CN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2" name="AutoShape 22"/>
          <p:cNvSpPr>
            <a:spLocks noChangeArrowheads="1"/>
          </p:cNvSpPr>
          <p:nvPr/>
        </p:nvSpPr>
        <p:spPr bwMode="auto">
          <a:xfrm>
            <a:off x="2657101" y="3410113"/>
            <a:ext cx="5455667" cy="415311"/>
          </a:xfrm>
          <a:prstGeom prst="roundRect">
            <a:avLst>
              <a:gd name="adj" fmla="val 50000"/>
            </a:avLst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>
              <a:spcBef>
                <a:spcPct val="50000"/>
              </a:spcBef>
            </a:pPr>
            <a:endParaRPr lang="zh-CN" altLang="zh-CN" sz="2400">
              <a:solidFill>
                <a:prstClr val="black"/>
              </a:solidFill>
              <a:latin typeface="Gulim" pitchFamily="34" charset="-127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H="1" flipV="1">
            <a:off x="5216548" y="2127403"/>
            <a:ext cx="10764" cy="1269424"/>
          </a:xfrm>
          <a:prstGeom prst="straightConnector1">
            <a:avLst/>
          </a:prstGeom>
          <a:ln w="635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2537264" y="3030133"/>
            <a:ext cx="65892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white"/>
                </a:solidFill>
              </a:rPr>
              <a:t> 营业成本 </a:t>
            </a:r>
            <a:r>
              <a:rPr lang="en-US" altLang="zh-CN" sz="2400" b="1" dirty="0" smtClean="0">
                <a:solidFill>
                  <a:prstClr val="white"/>
                </a:solidFill>
              </a:rPr>
              <a:t>=</a:t>
            </a:r>
            <a:r>
              <a:rPr lang="zh-CN" altLang="en-US" sz="2400" b="1" dirty="0">
                <a:solidFill>
                  <a:prstClr val="white"/>
                </a:solidFill>
              </a:rPr>
              <a:t>“主营业务成本”</a:t>
            </a:r>
            <a:r>
              <a:rPr lang="en-US" altLang="zh-CN" sz="2400" b="1" dirty="0">
                <a:solidFill>
                  <a:prstClr val="white"/>
                </a:solidFill>
              </a:rPr>
              <a:t>+</a:t>
            </a:r>
            <a:r>
              <a:rPr lang="zh-CN" altLang="en-US" sz="2400" b="1" dirty="0" smtClean="0">
                <a:solidFill>
                  <a:prstClr val="white"/>
                </a:solidFill>
              </a:rPr>
              <a:t>“其他业务成本”</a:t>
            </a:r>
            <a:endParaRPr lang="en-US" altLang="zh-CN" sz="2400" b="1" dirty="0" smtClean="0">
              <a:solidFill>
                <a:prstClr val="white"/>
              </a:solidFill>
            </a:endParaRPr>
          </a:p>
          <a:p>
            <a:r>
              <a:rPr lang="en-US" altLang="zh-CN" sz="2400" b="1" dirty="0" smtClean="0">
                <a:solidFill>
                  <a:prstClr val="white"/>
                </a:solidFill>
              </a:rPr>
              <a:t>  369 550 =           359 550            +     10 000  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813656" y="1743381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pitchFamily="34" charset="0"/>
              </a:rPr>
              <a:t> 369 550</a:t>
            </a:r>
            <a:endParaRPr lang="zh-CN" altLang="zh-CN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8" name="AutoShape 20"/>
          <p:cNvSpPr>
            <a:spLocks noChangeArrowheads="1"/>
          </p:cNvSpPr>
          <p:nvPr/>
        </p:nvSpPr>
        <p:spPr bwMode="auto">
          <a:xfrm>
            <a:off x="45822" y="1380916"/>
            <a:ext cx="4080906" cy="3292533"/>
          </a:xfrm>
          <a:prstGeom prst="roundRect">
            <a:avLst>
              <a:gd name="adj" fmla="val 14718"/>
            </a:avLst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en-US" sz="2400">
              <a:solidFill>
                <a:srgbClr val="008000"/>
              </a:solidFill>
              <a:latin typeface="Gulim" pitchFamily="34" charset="-127"/>
            </a:endParaRPr>
          </a:p>
        </p:txBody>
      </p:sp>
      <p:sp>
        <p:nvSpPr>
          <p:cNvPr id="39" name="Rectangle 8"/>
          <p:cNvSpPr>
            <a:spLocks noChangeArrowheads="1"/>
          </p:cNvSpPr>
          <p:nvPr/>
        </p:nvSpPr>
        <p:spPr bwMode="auto">
          <a:xfrm>
            <a:off x="2071154" y="2124678"/>
            <a:ext cx="2381738" cy="38167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kern="0" dirty="0" smtClean="0">
                <a:solidFill>
                  <a:prstClr val="white"/>
                </a:solidFill>
              </a:rPr>
              <a:t>税金及附加应是？</a:t>
            </a:r>
            <a:endParaRPr lang="zh-CN" altLang="en-US" sz="2400" kern="0" dirty="0">
              <a:solidFill>
                <a:prstClr val="white"/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23093" y="3624828"/>
            <a:ext cx="7379290" cy="4038008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4835681" y="2484334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pitchFamily="34" charset="0"/>
              </a:rPr>
              <a:t> 9 000</a:t>
            </a:r>
            <a:endParaRPr lang="zh-CN" altLang="zh-CN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827965" y="2846026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pitchFamily="34" charset="0"/>
              </a:rPr>
              <a:t> 32 460</a:t>
            </a:r>
            <a:endParaRPr lang="zh-CN" altLang="zh-CN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835681" y="3246656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pitchFamily="34" charset="0"/>
              </a:rPr>
              <a:t> 2 000</a:t>
            </a:r>
            <a:endParaRPr lang="zh-CN" altLang="zh-CN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8" name="Oval 3563"/>
          <p:cNvSpPr>
            <a:spLocks noChangeArrowheads="1"/>
          </p:cNvSpPr>
          <p:nvPr/>
        </p:nvSpPr>
        <p:spPr bwMode="auto">
          <a:xfrm>
            <a:off x="4848584" y="5283081"/>
            <a:ext cx="1093882" cy="385504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defRPr/>
            </a:pPr>
            <a:endParaRPr lang="zh-CN" altLang="en-US" kern="0">
              <a:solidFill>
                <a:sysClr val="windowText" lastClr="404040"/>
              </a:solidFill>
            </a:endParaRPr>
          </a:p>
        </p:txBody>
      </p:sp>
      <p:cxnSp>
        <p:nvCxnSpPr>
          <p:cNvPr id="59" name="直接箭头连接符 58"/>
          <p:cNvCxnSpPr/>
          <p:nvPr/>
        </p:nvCxnSpPr>
        <p:spPr>
          <a:xfrm flipH="1" flipV="1">
            <a:off x="5369519" y="2453562"/>
            <a:ext cx="38425" cy="2830744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3563"/>
          <p:cNvSpPr>
            <a:spLocks noChangeArrowheads="1"/>
          </p:cNvSpPr>
          <p:nvPr/>
        </p:nvSpPr>
        <p:spPr bwMode="auto">
          <a:xfrm>
            <a:off x="4840958" y="5632249"/>
            <a:ext cx="1093882" cy="385504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defRPr/>
            </a:pPr>
            <a:endParaRPr lang="zh-CN" altLang="en-US" kern="0">
              <a:solidFill>
                <a:sysClr val="windowText" lastClr="404040"/>
              </a:solidFill>
            </a:endParaRPr>
          </a:p>
        </p:txBody>
      </p:sp>
      <p:cxnSp>
        <p:nvCxnSpPr>
          <p:cNvPr id="61" name="直接箭头连接符 60"/>
          <p:cNvCxnSpPr/>
          <p:nvPr/>
        </p:nvCxnSpPr>
        <p:spPr>
          <a:xfrm flipH="1" flipV="1">
            <a:off x="5357100" y="2791332"/>
            <a:ext cx="38425" cy="2830744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3563"/>
          <p:cNvSpPr>
            <a:spLocks noChangeArrowheads="1"/>
          </p:cNvSpPr>
          <p:nvPr/>
        </p:nvSpPr>
        <p:spPr bwMode="auto">
          <a:xfrm>
            <a:off x="4883718" y="5965152"/>
            <a:ext cx="1093882" cy="385504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defRPr/>
            </a:pPr>
            <a:endParaRPr lang="zh-CN" altLang="en-US" kern="0">
              <a:solidFill>
                <a:sysClr val="windowText" lastClr="404040"/>
              </a:solidFill>
            </a:endParaRPr>
          </a:p>
        </p:txBody>
      </p:sp>
      <p:cxnSp>
        <p:nvCxnSpPr>
          <p:cNvPr id="63" name="直接箭头连接符 62"/>
          <p:cNvCxnSpPr/>
          <p:nvPr/>
        </p:nvCxnSpPr>
        <p:spPr>
          <a:xfrm flipH="1" flipV="1">
            <a:off x="5383105" y="3152576"/>
            <a:ext cx="38425" cy="2830744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3563"/>
          <p:cNvSpPr>
            <a:spLocks noChangeArrowheads="1"/>
          </p:cNvSpPr>
          <p:nvPr/>
        </p:nvSpPr>
        <p:spPr bwMode="auto">
          <a:xfrm>
            <a:off x="4894369" y="6254268"/>
            <a:ext cx="1093882" cy="385504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defRPr/>
            </a:pPr>
            <a:endParaRPr lang="zh-CN" altLang="en-US" kern="0">
              <a:solidFill>
                <a:sysClr val="windowText" lastClr="404040"/>
              </a:solidFill>
            </a:endParaRPr>
          </a:p>
        </p:txBody>
      </p:sp>
      <p:cxnSp>
        <p:nvCxnSpPr>
          <p:cNvPr id="65" name="直接箭头连接符 64"/>
          <p:cNvCxnSpPr/>
          <p:nvPr/>
        </p:nvCxnSpPr>
        <p:spPr>
          <a:xfrm flipH="1" flipV="1">
            <a:off x="5404929" y="3451873"/>
            <a:ext cx="25730" cy="274715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4827965" y="2092742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pitchFamily="34" charset="0"/>
              </a:rPr>
              <a:t> 668.80</a:t>
            </a:r>
            <a:endParaRPr lang="zh-CN" altLang="zh-CN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7" name="Line 79"/>
          <p:cNvSpPr>
            <a:spLocks noChangeShapeType="1"/>
          </p:cNvSpPr>
          <p:nvPr/>
        </p:nvSpPr>
        <p:spPr bwMode="auto">
          <a:xfrm>
            <a:off x="-1" y="6120434"/>
            <a:ext cx="9287073" cy="20007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771896" y="466784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pitchFamily="34" charset="0"/>
              </a:rPr>
              <a:t>106 321.20</a:t>
            </a:r>
            <a:endParaRPr lang="zh-CN" altLang="zh-CN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9" name="AutoShape 81"/>
          <p:cNvSpPr>
            <a:spLocks noChangeArrowheads="1"/>
          </p:cNvSpPr>
          <p:nvPr/>
        </p:nvSpPr>
        <p:spPr bwMode="auto">
          <a:xfrm>
            <a:off x="3978638" y="1992879"/>
            <a:ext cx="5135827" cy="1007027"/>
          </a:xfrm>
          <a:prstGeom prst="cloudCallout">
            <a:avLst>
              <a:gd name="adj1" fmla="val -15500"/>
              <a:gd name="adj2" fmla="val 211335"/>
            </a:avLst>
          </a:prstGeom>
          <a:solidFill>
            <a:schemeClr val="bg1"/>
          </a:solidFill>
          <a:ln w="76200">
            <a:solidFill>
              <a:srgbClr val="FFC000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zh-CN" altLang="en-US" sz="2400" dirty="0" smtClean="0">
                <a:solidFill>
                  <a:srgbClr val="0000FF"/>
                </a:solidFill>
              </a:rPr>
              <a:t>“营业内”收入</a:t>
            </a:r>
            <a:r>
              <a:rPr lang="en-US" altLang="zh-CN" sz="2400" dirty="0">
                <a:solidFill>
                  <a:srgbClr val="0000FF"/>
                </a:solidFill>
              </a:rPr>
              <a:t>—</a:t>
            </a:r>
            <a:r>
              <a:rPr lang="zh-CN" altLang="en-US" sz="2400" dirty="0">
                <a:solidFill>
                  <a:srgbClr val="0000FF"/>
                </a:solidFill>
              </a:rPr>
              <a:t>费用</a:t>
            </a:r>
          </a:p>
        </p:txBody>
      </p:sp>
      <p:sp>
        <p:nvSpPr>
          <p:cNvPr id="71" name="AutoShape 22"/>
          <p:cNvSpPr>
            <a:spLocks noChangeArrowheads="1"/>
          </p:cNvSpPr>
          <p:nvPr/>
        </p:nvSpPr>
        <p:spPr bwMode="auto">
          <a:xfrm>
            <a:off x="163009" y="5021399"/>
            <a:ext cx="1944464" cy="719981"/>
          </a:xfrm>
          <a:prstGeom prst="roundRect">
            <a:avLst>
              <a:gd name="adj" fmla="val 31357"/>
            </a:avLst>
          </a:prstGeom>
          <a:noFill/>
          <a:ln w="349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>
              <a:spcBef>
                <a:spcPct val="50000"/>
              </a:spcBef>
            </a:pPr>
            <a:endParaRPr lang="zh-CN" altLang="zh-CN" sz="2400">
              <a:solidFill>
                <a:prstClr val="black"/>
              </a:solidFill>
              <a:latin typeface="Gulim" pitchFamily="34" charset="-127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27721" y="1004689"/>
            <a:ext cx="7379290" cy="4038008"/>
          </a:xfrm>
          <a:prstGeom prst="rect">
            <a:avLst/>
          </a:prstGeom>
        </p:spPr>
      </p:pic>
      <p:sp>
        <p:nvSpPr>
          <p:cNvPr id="70" name="AutoShape 21"/>
          <p:cNvSpPr>
            <a:spLocks noChangeArrowheads="1"/>
          </p:cNvSpPr>
          <p:nvPr/>
        </p:nvSpPr>
        <p:spPr bwMode="auto">
          <a:xfrm>
            <a:off x="21402" y="4653365"/>
            <a:ext cx="3688547" cy="1081088"/>
          </a:xfrm>
          <a:prstGeom prst="roundRect">
            <a:avLst>
              <a:gd name="adj" fmla="val 29662"/>
            </a:avLst>
          </a:prstGeom>
          <a:noFill/>
          <a:ln w="76200">
            <a:solidFill>
              <a:srgbClr val="003399"/>
            </a:solidFill>
            <a:round/>
            <a:headEnd/>
            <a:tailEnd/>
          </a:ln>
        </p:spPr>
        <p:txBody>
          <a:bodyPr wrap="none" anchor="ctr"/>
          <a:lstStyle/>
          <a:p>
            <a:pPr latinLnBrk="1">
              <a:spcBef>
                <a:spcPct val="50000"/>
              </a:spcBef>
            </a:pPr>
            <a:endParaRPr lang="zh-CN" altLang="zh-CN" sz="2400">
              <a:solidFill>
                <a:prstClr val="black"/>
              </a:solidFill>
              <a:latin typeface="Gulim" pitchFamily="34" charset="-127"/>
            </a:endParaRPr>
          </a:p>
        </p:txBody>
      </p:sp>
      <p:sp>
        <p:nvSpPr>
          <p:cNvPr id="73" name="AutoShape 22"/>
          <p:cNvSpPr>
            <a:spLocks noChangeArrowheads="1"/>
          </p:cNvSpPr>
          <p:nvPr/>
        </p:nvSpPr>
        <p:spPr bwMode="auto">
          <a:xfrm>
            <a:off x="4763957" y="4006529"/>
            <a:ext cx="1508908" cy="702946"/>
          </a:xfrm>
          <a:prstGeom prst="roundRect">
            <a:avLst>
              <a:gd name="adj" fmla="val 3135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>
              <a:spcBef>
                <a:spcPct val="50000"/>
              </a:spcBef>
            </a:pPr>
            <a:endParaRPr lang="zh-CN" altLang="zh-CN" sz="2400">
              <a:solidFill>
                <a:prstClr val="black"/>
              </a:solidFill>
              <a:latin typeface="Gulim" pitchFamily="34" charset="-127"/>
            </a:endParaRPr>
          </a:p>
        </p:txBody>
      </p:sp>
      <p:sp>
        <p:nvSpPr>
          <p:cNvPr id="74" name="AutoShape 22"/>
          <p:cNvSpPr>
            <a:spLocks noChangeArrowheads="1"/>
          </p:cNvSpPr>
          <p:nvPr/>
        </p:nvSpPr>
        <p:spPr bwMode="auto">
          <a:xfrm>
            <a:off x="4763957" y="5058704"/>
            <a:ext cx="1508908" cy="702946"/>
          </a:xfrm>
          <a:prstGeom prst="roundRect">
            <a:avLst>
              <a:gd name="adj" fmla="val 3135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>
              <a:spcBef>
                <a:spcPct val="50000"/>
              </a:spcBef>
            </a:pPr>
            <a:endParaRPr lang="zh-CN" altLang="zh-CN" sz="2400">
              <a:solidFill>
                <a:prstClr val="black"/>
              </a:solidFill>
              <a:latin typeface="Gulim" pitchFamily="34" charset="-127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048854" y="5432850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pitchFamily="34" charset="0"/>
              </a:rPr>
              <a:t>4 000</a:t>
            </a:r>
            <a:endParaRPr lang="zh-CN" altLang="zh-CN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048855" y="5096066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pitchFamily="34" charset="0"/>
              </a:rPr>
              <a:t>3 000</a:t>
            </a:r>
            <a:endParaRPr lang="zh-CN" altLang="zh-CN" b="1" dirty="0">
              <a:solidFill>
                <a:prstClr val="black"/>
              </a:solidFill>
              <a:latin typeface="Arial" pitchFamily="34" charset="0"/>
            </a:endParaRPr>
          </a:p>
        </p:txBody>
      </p:sp>
      <p:cxnSp>
        <p:nvCxnSpPr>
          <p:cNvPr id="78" name="直接箭头连接符 77"/>
          <p:cNvCxnSpPr>
            <a:stCxn id="73" idx="2"/>
          </p:cNvCxnSpPr>
          <p:nvPr/>
        </p:nvCxnSpPr>
        <p:spPr>
          <a:xfrm>
            <a:off x="5518411" y="4709475"/>
            <a:ext cx="0" cy="386591"/>
          </a:xfrm>
          <a:prstGeom prst="straightConnector1">
            <a:avLst/>
          </a:prstGeom>
          <a:ln w="412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Line 79"/>
          <p:cNvSpPr>
            <a:spLocks noChangeShapeType="1"/>
          </p:cNvSpPr>
          <p:nvPr/>
        </p:nvSpPr>
        <p:spPr bwMode="auto">
          <a:xfrm>
            <a:off x="52963" y="5025400"/>
            <a:ext cx="9102882" cy="393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" name="AutoShape 85"/>
          <p:cNvSpPr>
            <a:spLocks noChangeArrowheads="1"/>
          </p:cNvSpPr>
          <p:nvPr/>
        </p:nvSpPr>
        <p:spPr bwMode="auto">
          <a:xfrm>
            <a:off x="5593705" y="3593854"/>
            <a:ext cx="4062822" cy="1061729"/>
          </a:xfrm>
          <a:prstGeom prst="cloudCallout">
            <a:avLst>
              <a:gd name="adj1" fmla="val -53787"/>
              <a:gd name="adj2" fmla="val 155245"/>
            </a:avLst>
          </a:prstGeom>
          <a:solidFill>
            <a:schemeClr val="bg1"/>
          </a:solidFill>
          <a:ln w="76200">
            <a:solidFill>
              <a:srgbClr val="FFC000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zh-CN" altLang="en-US" sz="2400" dirty="0" smtClean="0">
                <a:solidFill>
                  <a:srgbClr val="0000FF"/>
                </a:solidFill>
              </a:rPr>
              <a:t>包括</a:t>
            </a:r>
            <a:r>
              <a:rPr lang="zh-CN" altLang="en-US" sz="2400" dirty="0">
                <a:solidFill>
                  <a:srgbClr val="0000FF"/>
                </a:solidFill>
              </a:rPr>
              <a:t>营业外</a:t>
            </a:r>
            <a:r>
              <a:rPr lang="zh-CN" altLang="en-US" sz="2400" dirty="0" smtClean="0">
                <a:solidFill>
                  <a:srgbClr val="0000FF"/>
                </a:solidFill>
              </a:rPr>
              <a:t>的内容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804797" y="578828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pitchFamily="34" charset="0"/>
              </a:rPr>
              <a:t>105 321.20</a:t>
            </a:r>
            <a:endParaRPr lang="zh-CN" altLang="zh-CN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555074" y="569099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Arial" pitchFamily="34" charset="0"/>
              </a:rPr>
              <a:t>？</a:t>
            </a:r>
            <a:endParaRPr lang="zh-CN" altLang="zh-CN" sz="32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94" name="AutoShape 22"/>
          <p:cNvSpPr>
            <a:spLocks noChangeArrowheads="1"/>
          </p:cNvSpPr>
          <p:nvPr/>
        </p:nvSpPr>
        <p:spPr bwMode="auto">
          <a:xfrm>
            <a:off x="-35423" y="5788285"/>
            <a:ext cx="4043556" cy="743805"/>
          </a:xfrm>
          <a:prstGeom prst="roundRect">
            <a:avLst>
              <a:gd name="adj" fmla="val 50000"/>
            </a:avLst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>
              <a:spcBef>
                <a:spcPct val="50000"/>
              </a:spcBef>
            </a:pPr>
            <a:endParaRPr lang="zh-CN" altLang="zh-CN" sz="2400">
              <a:solidFill>
                <a:prstClr val="black"/>
              </a:solidFill>
              <a:latin typeface="Gulim" pitchFamily="34" charset="-127"/>
            </a:endParaRPr>
          </a:p>
        </p:txBody>
      </p:sp>
      <p:sp>
        <p:nvSpPr>
          <p:cNvPr id="95" name="线形标注 1 94"/>
          <p:cNvSpPr/>
          <p:nvPr/>
        </p:nvSpPr>
        <p:spPr>
          <a:xfrm>
            <a:off x="3563954" y="4009089"/>
            <a:ext cx="5417821" cy="1158250"/>
          </a:xfrm>
          <a:prstGeom prst="borderCallout1">
            <a:avLst>
              <a:gd name="adj1" fmla="val 100262"/>
              <a:gd name="adj2" fmla="val 52906"/>
              <a:gd name="adj3" fmla="val 196872"/>
              <a:gd name="adj4" fmla="val 3737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prstClr val="black"/>
                </a:solidFill>
              </a:rPr>
              <a:t>105 321.20×25%</a:t>
            </a:r>
            <a:endParaRPr lang="zh-CN" altLang="en-US" sz="4400" dirty="0">
              <a:solidFill>
                <a:prstClr val="black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883718" y="6178658"/>
            <a:ext cx="1540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pitchFamily="34" charset="0"/>
              </a:rPr>
              <a:t>26 330.30</a:t>
            </a:r>
            <a:endParaRPr lang="zh-CN" altLang="zh-CN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98" name="Line 79"/>
          <p:cNvSpPr>
            <a:spLocks noChangeShapeType="1"/>
          </p:cNvSpPr>
          <p:nvPr/>
        </p:nvSpPr>
        <p:spPr bwMode="auto">
          <a:xfrm>
            <a:off x="-6896" y="6836222"/>
            <a:ext cx="9144000" cy="1983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AutoShape 22"/>
          <p:cNvSpPr>
            <a:spLocks noChangeArrowheads="1"/>
          </p:cNvSpPr>
          <p:nvPr/>
        </p:nvSpPr>
        <p:spPr bwMode="auto">
          <a:xfrm>
            <a:off x="67372" y="6506338"/>
            <a:ext cx="4089690" cy="351662"/>
          </a:xfrm>
          <a:prstGeom prst="roundRect">
            <a:avLst>
              <a:gd name="adj" fmla="val 50000"/>
            </a:avLst>
          </a:prstGeom>
          <a:noFill/>
          <a:ln w="762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>
              <a:spcBef>
                <a:spcPct val="50000"/>
              </a:spcBef>
            </a:pPr>
            <a:endParaRPr lang="zh-CN" altLang="zh-CN" sz="2400">
              <a:solidFill>
                <a:srgbClr val="008000"/>
              </a:solidFill>
              <a:latin typeface="Gulim" pitchFamily="34" charset="-127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175892" y="640885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Arial" pitchFamily="34" charset="0"/>
              </a:rPr>
              <a:t>？</a:t>
            </a:r>
            <a:endParaRPr lang="zh-CN" altLang="zh-CN" sz="32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03" name="线形标注 1 102"/>
          <p:cNvSpPr/>
          <p:nvPr/>
        </p:nvSpPr>
        <p:spPr>
          <a:xfrm>
            <a:off x="3557629" y="4247328"/>
            <a:ext cx="5579475" cy="1152128"/>
          </a:xfrm>
          <a:prstGeom prst="borderCallout1">
            <a:avLst>
              <a:gd name="adj1" fmla="val 100262"/>
              <a:gd name="adj2" fmla="val 52906"/>
              <a:gd name="adj3" fmla="val 196872"/>
              <a:gd name="adj4" fmla="val 3737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prstClr val="black"/>
                </a:solidFill>
              </a:rPr>
              <a:t>105 321.20</a:t>
            </a:r>
            <a:r>
              <a:rPr lang="zh-CN" altLang="en-US" sz="4400" dirty="0" smtClean="0">
                <a:solidFill>
                  <a:prstClr val="black"/>
                </a:solidFill>
              </a:rPr>
              <a:t>－</a:t>
            </a:r>
            <a:r>
              <a:rPr lang="en-US" altLang="zh-CN" sz="4400" dirty="0" smtClean="0">
                <a:solidFill>
                  <a:prstClr val="black"/>
                </a:solidFill>
              </a:rPr>
              <a:t>26 330.30</a:t>
            </a:r>
            <a:endParaRPr lang="zh-CN" altLang="en-US" sz="4400" dirty="0">
              <a:solidFill>
                <a:prstClr val="black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4868917" y="6519976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Arial" pitchFamily="34" charset="0"/>
              </a:rPr>
              <a:t> 78 990.90</a:t>
            </a:r>
            <a:endParaRPr lang="zh-CN" altLang="zh-CN" b="1" dirty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107" name="图片 10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33" y="3034302"/>
            <a:ext cx="2848701" cy="2848701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877" y="3055106"/>
            <a:ext cx="5181734" cy="282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025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44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xit" presetSubtype="0" fill="hold" grpId="1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7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1" presetClass="entr" presetSubtype="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7" dur="2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1" presetClass="entr" presetSubtype="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1" dur="2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3250"/>
                            </p:stCondLst>
                            <p:childTnLst>
                              <p:par>
                                <p:cTn id="2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1" presetClass="entr" presetSubtype="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1" dur="2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3250"/>
                            </p:stCondLst>
                            <p:childTnLst>
                              <p:par>
                                <p:cTn id="2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1" presetClass="entr" presetSubtype="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1" dur="2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3250"/>
                            </p:stCondLst>
                            <p:childTnLst>
                              <p:par>
                                <p:cTn id="2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4" fill="hold">
                      <p:stCondLst>
                        <p:cond delay="indefinite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2" fill="hold">
                      <p:stCondLst>
                        <p:cond delay="indefinite"/>
                      </p:stCondLst>
                      <p:childTnLst>
                        <p:par>
                          <p:cTn id="463" fill="hold">
                            <p:stCondLst>
                              <p:cond delay="0"/>
                            </p:stCondLst>
                            <p:childTnLst>
                              <p:par>
                                <p:cTn id="4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5" fill="hold">
                      <p:stCondLst>
                        <p:cond delay="indefinite"/>
                      </p:stCondLst>
                      <p:childTnLst>
                        <p:par>
                          <p:cTn id="486" fill="hold">
                            <p:stCondLst>
                              <p:cond delay="0"/>
                            </p:stCondLst>
                            <p:childTnLst>
                              <p:par>
                                <p:cTn id="487" presetID="10" presetClass="entr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459" grpId="0"/>
      <p:bldP spid="34838" grpId="0" animBg="1"/>
      <p:bldP spid="34838" grpId="1" animBg="1"/>
      <p:bldP spid="34838" grpId="2" animBg="1"/>
      <p:bldP spid="48" grpId="0" animBg="1"/>
      <p:bldP spid="81" grpId="0" animBg="1" autoUpdateAnimBg="0"/>
      <p:bldP spid="81" grpId="1" animBg="1" autoUpdateAnimBg="0"/>
      <p:bldP spid="81" grpId="2" animBg="1"/>
      <p:bldP spid="84" grpId="0" animBg="1" autoUpdateAnimBg="0"/>
      <p:bldP spid="84" grpId="1" animBg="1" autoUpdateAnimBg="0"/>
      <p:bldP spid="84" grpId="2" animBg="1"/>
      <p:bldP spid="85" grpId="0" animBg="1" autoUpdateAnimBg="0"/>
      <p:bldP spid="85" grpId="1" animBg="1" autoUpdateAnimBg="0"/>
      <p:bldP spid="85" grpId="2" animBg="1"/>
      <p:bldP spid="88" grpId="0" animBg="1" autoUpdateAnimBg="0"/>
      <p:bldP spid="88" grpId="1" animBg="1" autoUpdateAnimBg="0"/>
      <p:bldP spid="88" grpId="2" animBg="1"/>
      <p:bldP spid="91" grpId="0" animBg="1"/>
      <p:bldP spid="91" grpId="1" animBg="1"/>
      <p:bldP spid="92" grpId="0"/>
      <p:bldP spid="92" grpId="1"/>
      <p:bldP spid="93" grpId="0" animBg="1"/>
      <p:bldP spid="93" grpId="1" animBg="1"/>
      <p:bldP spid="31" grpId="0"/>
      <p:bldP spid="32" grpId="0" animBg="1"/>
      <p:bldP spid="32" grpId="1" animBg="1"/>
      <p:bldP spid="34" grpId="0"/>
      <p:bldP spid="34" grpId="1"/>
      <p:bldP spid="35" grpId="0"/>
      <p:bldP spid="38" grpId="0" animBg="1"/>
      <p:bldP spid="38" grpId="1" animBg="1"/>
      <p:bldP spid="39" grpId="0" animBg="1"/>
      <p:bldP spid="39" grpId="1" animBg="1"/>
      <p:bldP spid="54" grpId="0"/>
      <p:bldP spid="55" grpId="0"/>
      <p:bldP spid="56" grpId="0"/>
      <p:bldP spid="58" grpId="0" animBg="1"/>
      <p:bldP spid="58" grpId="1" animBg="1"/>
      <p:bldP spid="60" grpId="0" animBg="1"/>
      <p:bldP spid="60" grpId="1" animBg="1"/>
      <p:bldP spid="62" grpId="0" animBg="1"/>
      <p:bldP spid="62" grpId="1" animBg="1"/>
      <p:bldP spid="64" grpId="0" animBg="1"/>
      <p:bldP spid="64" grpId="1" animBg="1"/>
      <p:bldP spid="66" grpId="0"/>
      <p:bldP spid="67" grpId="0" animBg="1"/>
      <p:bldP spid="68" grpId="0"/>
      <p:bldP spid="69" grpId="0" animBg="1"/>
      <p:bldP spid="69" grpId="1" animBg="1"/>
      <p:bldP spid="71" grpId="0" animBg="1"/>
      <p:bldP spid="71" grpId="1" animBg="1"/>
      <p:bldP spid="70" grpId="0" animBg="1"/>
      <p:bldP spid="70" grpId="1" animBg="1"/>
      <p:bldP spid="73" grpId="0" animBg="1"/>
      <p:bldP spid="73" grpId="1" animBg="1"/>
      <p:bldP spid="74" grpId="0" animBg="1"/>
      <p:bldP spid="74" grpId="1" animBg="1"/>
      <p:bldP spid="75" grpId="0"/>
      <p:bldP spid="76" grpId="0"/>
      <p:bldP spid="79" grpId="0" animBg="1"/>
      <p:bldP spid="80" grpId="0" animBg="1"/>
      <p:bldP spid="80" grpId="1" animBg="1"/>
      <p:bldP spid="89" grpId="0"/>
      <p:bldP spid="90" grpId="0"/>
      <p:bldP spid="90" grpId="1"/>
      <p:bldP spid="94" grpId="0" animBg="1"/>
      <p:bldP spid="94" grpId="1" animBg="1"/>
      <p:bldP spid="95" grpId="0" animBg="1"/>
      <p:bldP spid="95" grpId="1" animBg="1"/>
      <p:bldP spid="97" grpId="0"/>
      <p:bldP spid="98" grpId="0" animBg="1"/>
      <p:bldP spid="99" grpId="0" animBg="1"/>
      <p:bldP spid="99" grpId="1" animBg="1"/>
      <p:bldP spid="102" grpId="0"/>
      <p:bldP spid="102" grpId="1"/>
      <p:bldP spid="103" grpId="0" animBg="1"/>
      <p:bldP spid="103" grpId="1" animBg="1"/>
      <p:bldP spid="10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2"/>
          <p:cNvSpPr txBox="1">
            <a:spLocks noChangeArrowheads="1"/>
          </p:cNvSpPr>
          <p:nvPr/>
        </p:nvSpPr>
        <p:spPr bwMode="auto">
          <a:xfrm>
            <a:off x="3886352" y="0"/>
            <a:ext cx="17287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prstClr val="black"/>
                </a:solidFill>
              </a:rPr>
              <a:t>利 润 表</a:t>
            </a:r>
            <a:endParaRPr lang="zh-CN" altLang="en-US" sz="2000" b="1" dirty="0">
              <a:solidFill>
                <a:prstClr val="black"/>
              </a:solidFill>
            </a:endParaRPr>
          </a:p>
        </p:txBody>
      </p:sp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3976387" y="330368"/>
            <a:ext cx="2519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prstClr val="black"/>
                </a:solidFill>
              </a:rPr>
              <a:t>      </a:t>
            </a:r>
            <a:r>
              <a:rPr lang="zh-CN" altLang="en-US" sz="2000" dirty="0">
                <a:solidFill>
                  <a:prstClr val="black"/>
                </a:solidFill>
              </a:rPr>
              <a:t>年      月</a:t>
            </a:r>
          </a:p>
        </p:txBody>
      </p:sp>
      <p:sp>
        <p:nvSpPr>
          <p:cNvPr id="144389" name="Text Box 5"/>
          <p:cNvSpPr txBox="1">
            <a:spLocks noChangeArrowheads="1"/>
          </p:cNvSpPr>
          <p:nvPr/>
        </p:nvSpPr>
        <p:spPr bwMode="auto">
          <a:xfrm>
            <a:off x="7804730" y="2620"/>
            <a:ext cx="1218824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prstClr val="black"/>
                </a:solidFill>
              </a:rPr>
              <a:t>会企</a:t>
            </a:r>
            <a:r>
              <a:rPr lang="en-US" altLang="zh-CN" dirty="0">
                <a:solidFill>
                  <a:prstClr val="black"/>
                </a:solidFill>
              </a:rPr>
              <a:t>02</a:t>
            </a:r>
            <a:r>
              <a:rPr lang="zh-CN" altLang="en-US" dirty="0">
                <a:solidFill>
                  <a:prstClr val="black"/>
                </a:solidFill>
              </a:rPr>
              <a:t>表</a:t>
            </a:r>
          </a:p>
        </p:txBody>
      </p:sp>
      <p:sp>
        <p:nvSpPr>
          <p:cNvPr id="144390" name="Text Box 6"/>
          <p:cNvSpPr txBox="1">
            <a:spLocks noChangeArrowheads="1"/>
          </p:cNvSpPr>
          <p:nvPr/>
        </p:nvSpPr>
        <p:spPr bwMode="auto">
          <a:xfrm>
            <a:off x="7828415" y="308187"/>
            <a:ext cx="143484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prstClr val="black"/>
                </a:solidFill>
              </a:rPr>
              <a:t>单位：元</a:t>
            </a:r>
          </a:p>
        </p:txBody>
      </p:sp>
      <p:graphicFrame>
        <p:nvGraphicFramePr>
          <p:cNvPr id="144469" name="Group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682936"/>
              </p:ext>
            </p:extLst>
          </p:nvPr>
        </p:nvGraphicFramePr>
        <p:xfrm>
          <a:off x="6834" y="657501"/>
          <a:ext cx="9144001" cy="6239646"/>
        </p:xfrm>
        <a:graphic>
          <a:graphicData uri="http://schemas.openxmlformats.org/drawingml/2006/table">
            <a:tbl>
              <a:tblPr/>
              <a:tblGrid>
                <a:gridCol w="4500563"/>
                <a:gridCol w="2303462"/>
                <a:gridCol w="1169988"/>
                <a:gridCol w="1169988"/>
              </a:tblGrid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        项   目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本期金额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上期金额（略）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一、营业收入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520 000        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减：营业成本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369 550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税金及附加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668.80 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销售费用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9000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管理费用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32 460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财务费用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2 000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   加：其他收益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          投资收益（损失以“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—”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填列）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          资产减值损失（损失以“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—”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填列）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二、营业利润（亏损以“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—”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填列）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106 321.20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加：营业外收入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3 000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减：营业外支出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4 000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 三、利润总额（亏损总额以“</a:t>
                      </a:r>
                      <a:r>
                        <a:rPr kumimoji="0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—”</a:t>
                      </a: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填列）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</a:t>
                      </a:r>
                      <a:r>
                        <a:rPr kumimoji="0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105 321.20 </a:t>
                      </a:r>
                      <a:endParaRPr kumimoji="0" lang="zh-CN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</a:t>
                      </a: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减：所得税费用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26 330.30</a:t>
                      </a:r>
                      <a:endParaRPr kumimoji="0" lang="zh-CN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+mn-cs"/>
                        </a:rPr>
                        <a:t> 四、净利润（净亏损以“</a:t>
                      </a:r>
                      <a:r>
                        <a:rPr kumimoji="0" lang="en-US" altLang="zh-CN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+mn-cs"/>
                        </a:rPr>
                        <a:t>—”</a:t>
                      </a:r>
                      <a:r>
                        <a:rPr kumimoji="0" lang="zh-CN" alt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+mn-cs"/>
                        </a:rPr>
                        <a:t>填列</a:t>
                      </a:r>
                      <a:r>
                        <a:rPr kumimoji="0" lang="zh-CN" alt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+mn-cs"/>
                        </a:rPr>
                        <a:t>）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78 990.90</a:t>
                      </a:r>
                      <a:endParaRPr kumimoji="0" lang="zh-CN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</a:t>
                      </a: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五、其他综合收益的税后净额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4459" name="Text Box 75"/>
          <p:cNvSpPr txBox="1">
            <a:spLocks noChangeArrowheads="1"/>
          </p:cNvSpPr>
          <p:nvPr/>
        </p:nvSpPr>
        <p:spPr bwMode="auto">
          <a:xfrm>
            <a:off x="753181" y="316738"/>
            <a:ext cx="4861958" cy="400110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</a:rPr>
              <a:t>       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远东有限责任公司     </a:t>
            </a:r>
            <a:r>
              <a:rPr lang="en-US" altLang="zh-CN" sz="2000" dirty="0" smtClean="0">
                <a:solidFill>
                  <a:prstClr val="black"/>
                </a:solidFill>
              </a:rPr>
              <a:t>20××    </a:t>
            </a:r>
            <a:r>
              <a:rPr lang="en-US" altLang="zh-CN" sz="1600" dirty="0" smtClean="0">
                <a:solidFill>
                  <a:prstClr val="black"/>
                </a:solidFill>
              </a:rPr>
              <a:t>   </a:t>
            </a:r>
            <a:r>
              <a:rPr lang="en-US" altLang="zh-CN" sz="2000" dirty="0" smtClean="0">
                <a:solidFill>
                  <a:prstClr val="black"/>
                </a:solidFill>
              </a:rPr>
              <a:t>12</a:t>
            </a:r>
            <a:endParaRPr lang="en-US" altLang="zh-CN" sz="2000" dirty="0">
              <a:solidFill>
                <a:prstClr val="black"/>
              </a:solidFill>
            </a:endParaRPr>
          </a:p>
        </p:txBody>
      </p:sp>
      <p:sp>
        <p:nvSpPr>
          <p:cNvPr id="144387" name="Text Box 3"/>
          <p:cNvSpPr txBox="1">
            <a:spLocks noChangeArrowheads="1"/>
          </p:cNvSpPr>
          <p:nvPr/>
        </p:nvSpPr>
        <p:spPr bwMode="auto">
          <a:xfrm>
            <a:off x="13574" y="355304"/>
            <a:ext cx="24495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prstClr val="black"/>
                </a:solidFill>
              </a:rPr>
              <a:t>编制单位：</a:t>
            </a:r>
          </a:p>
        </p:txBody>
      </p:sp>
      <p:sp>
        <p:nvSpPr>
          <p:cNvPr id="48" name="Line 79"/>
          <p:cNvSpPr>
            <a:spLocks noChangeShapeType="1"/>
          </p:cNvSpPr>
          <p:nvPr/>
        </p:nvSpPr>
        <p:spPr bwMode="auto">
          <a:xfrm>
            <a:off x="4157062" y="10917832"/>
            <a:ext cx="67325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418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0352" name="Group 48"/>
          <p:cNvGrpSpPr>
            <a:grpSpLocks/>
          </p:cNvGrpSpPr>
          <p:nvPr/>
        </p:nvGrpSpPr>
        <p:grpSpPr bwMode="auto">
          <a:xfrm>
            <a:off x="611560" y="1196752"/>
            <a:ext cx="8218488" cy="5444308"/>
            <a:chOff x="260" y="1019"/>
            <a:chExt cx="5177" cy="2896"/>
          </a:xfrm>
        </p:grpSpPr>
        <p:grpSp>
          <p:nvGrpSpPr>
            <p:cNvPr id="610346" name="Group 42"/>
            <p:cNvGrpSpPr>
              <a:grpSpLocks/>
            </p:cNvGrpSpPr>
            <p:nvPr/>
          </p:nvGrpSpPr>
          <p:grpSpPr bwMode="auto">
            <a:xfrm>
              <a:off x="260" y="1019"/>
              <a:ext cx="5177" cy="2896"/>
              <a:chOff x="500" y="1067"/>
              <a:chExt cx="5177" cy="2896"/>
            </a:xfrm>
          </p:grpSpPr>
          <p:pic>
            <p:nvPicPr>
              <p:cNvPr id="610310" name="Picture 6" descr="leaf_button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0" y="1143"/>
                <a:ext cx="5177" cy="28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10312" name="Rectangle 8"/>
              <p:cNvSpPr>
                <a:spLocks noChangeArrowheads="1"/>
              </p:cNvSpPr>
              <p:nvPr/>
            </p:nvSpPr>
            <p:spPr bwMode="auto">
              <a:xfrm>
                <a:off x="715" y="1067"/>
                <a:ext cx="4497" cy="24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marL="342900" indent="-34290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1pPr>
                <a:lvl2pPr marL="742950" indent="-28575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2pPr>
                <a:lvl3pPr marL="1143000" indent="-22860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3pPr>
                <a:lvl4pPr marL="1600200" indent="-22860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4pPr>
                <a:lvl5pPr marL="2057400" indent="-22860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5pPr>
                <a:lvl6pPr marL="2514600" indent="-228600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6pPr>
                <a:lvl7pPr marL="2971800" indent="-228600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7pPr>
                <a:lvl8pPr marL="3429000" indent="-228600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8pPr>
                <a:lvl9pPr marL="3886200" indent="-228600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9pPr>
              </a:lstStyle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endParaRPr kumimoji="1" lang="en-US" altLang="zh-CN" sz="2800" b="1" dirty="0" smtClean="0">
                  <a:solidFill>
                    <a:srgbClr val="00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①利润表编制的理论依据是什么</a:t>
                </a:r>
                <a:r>
                  <a:rPr kumimoji="1" lang="zh-CN" altLang="en-US" sz="2800" b="1" dirty="0" smtClean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？</a:t>
                </a:r>
                <a:endParaRPr kumimoji="1" lang="en-US" altLang="zh-CN" sz="2800" b="1" dirty="0" smtClean="0">
                  <a:solidFill>
                    <a:srgbClr val="00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en-US" altLang="zh-CN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  <a:r>
                  <a:rPr kumimoji="1" lang="en-US" altLang="zh-CN" sz="2800" b="1" dirty="0" smtClean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  </a:t>
                </a:r>
                <a:r>
                  <a:rPr kumimoji="1" lang="zh-CN" altLang="en-US" sz="28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收入</a:t>
                </a:r>
                <a:r>
                  <a:rPr kumimoji="1" lang="en-US" altLang="zh-CN" sz="28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kumimoji="1" lang="zh-CN" altLang="en-US" sz="28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费用</a:t>
                </a:r>
                <a:r>
                  <a:rPr kumimoji="1" lang="en-US" altLang="zh-CN" sz="28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=</a:t>
                </a:r>
                <a:r>
                  <a:rPr kumimoji="1" lang="zh-CN" altLang="en-US" sz="28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利润</a:t>
                </a:r>
                <a:endParaRPr kumimoji="1" lang="zh-CN" alt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②利润表涉及哪几个会计要素？</a:t>
                </a:r>
                <a:endParaRPr kumimoji="1" lang="en-US" altLang="zh-CN" sz="2800" b="1" dirty="0">
                  <a:solidFill>
                    <a:srgbClr val="00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   </a:t>
                </a:r>
                <a:r>
                  <a:rPr kumimoji="1" lang="zh-CN" alt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收入、费用和利润</a:t>
                </a:r>
              </a:p>
              <a:p>
                <a:pPr marL="0" lvl="0" indent="0"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</a:pPr>
                <a:r>
                  <a:rPr kumimoji="1" lang="zh-CN" altLang="en-US" sz="2800" b="1" dirty="0" smtClean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③</a:t>
                </a: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编制利润表使用试算平衡表里边</a:t>
                </a:r>
                <a:r>
                  <a:rPr kumimoji="1" lang="zh-CN" altLang="en-US" sz="28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哪类账户？</a:t>
                </a:r>
                <a:endParaRPr kumimoji="1" lang="en-US" altLang="zh-CN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marL="0" lvl="0" indent="0"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</a:pPr>
                <a:r>
                  <a:rPr kumimoji="1" lang="en-US" altLang="zh-CN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  </a:t>
                </a:r>
                <a:r>
                  <a:rPr kumimoji="1" lang="zh-CN" altLang="en-US" sz="28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是账户</a:t>
                </a: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的</a:t>
                </a:r>
                <a:r>
                  <a:rPr kumimoji="1" lang="zh-CN" altLang="en-US" sz="2800" b="1" u="sng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本期发生额</a:t>
                </a: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还是</a:t>
                </a:r>
                <a:r>
                  <a:rPr kumimoji="1" lang="zh-CN" altLang="en-US" sz="2800" b="1" u="sng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期末余额</a:t>
                </a: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？</a:t>
                </a: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en-US" altLang="zh-CN" sz="28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  </a:t>
                </a:r>
                <a:r>
                  <a:rPr kumimoji="1" lang="zh-CN" altLang="en-US" sz="28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损益类账户、本期发生额</a:t>
                </a:r>
                <a:endParaRPr kumimoji="1" lang="zh-CN" alt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zh-CN" altLang="en-US" sz="2800" b="1" dirty="0" smtClean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④</a:t>
                </a:r>
                <a:r>
                  <a:rPr kumimoji="1" lang="zh-CN" altLang="en-US" sz="2800" b="1" dirty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利润表每月都编制吗</a:t>
                </a:r>
                <a:r>
                  <a:rPr kumimoji="1" lang="zh-CN" altLang="en-US" sz="2800" b="1" dirty="0" smtClean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？</a:t>
                </a:r>
                <a:endParaRPr kumimoji="1" lang="en-US" altLang="zh-CN" sz="2800" b="1" dirty="0" smtClean="0">
                  <a:solidFill>
                    <a:srgbClr val="00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zh-CN" altLang="en-US" sz="2800" b="1" dirty="0" smtClean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   </a:t>
                </a:r>
                <a:r>
                  <a:rPr kumimoji="1" lang="zh-CN" altLang="en-US" sz="28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每月都编制</a:t>
                </a:r>
                <a:endParaRPr kumimoji="1" lang="zh-CN" alt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endParaRPr kumimoji="1" lang="zh-CN" altLang="en-US" sz="2800" b="1" dirty="0">
                  <a:solidFill>
                    <a:srgbClr val="00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10324" name="Rectangle 2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80" y="1510"/>
              <a:ext cx="11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b="1" smtClean="0">
                <a:solidFill>
                  <a:srgbClr val="3333FF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763688" y="286314"/>
            <a:ext cx="5690394" cy="646331"/>
          </a:xfrm>
          <a:prstGeom prst="rect">
            <a:avLst/>
          </a:prstGeom>
          <a:solidFill>
            <a:srgbClr val="3399FF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kern="0" dirty="0" smtClean="0">
                <a:solidFill>
                  <a:prstClr val="white"/>
                </a:solidFill>
                <a:latin typeface="Calibri"/>
              </a:rPr>
              <a:t>单元</a:t>
            </a:r>
            <a:r>
              <a:rPr lang="en-US" altLang="zh-CN" sz="3600" b="1" kern="0" dirty="0" smtClean="0">
                <a:solidFill>
                  <a:prstClr val="white"/>
                </a:solidFill>
                <a:latin typeface="Calibri"/>
              </a:rPr>
              <a:t>7.3 </a:t>
            </a:r>
            <a:r>
              <a:rPr lang="zh-CN" altLang="en-US" sz="3600" b="1" kern="0" dirty="0" smtClean="0">
                <a:solidFill>
                  <a:prstClr val="white"/>
                </a:solidFill>
                <a:latin typeface="Calibri"/>
              </a:rPr>
              <a:t>编制利润</a:t>
            </a:r>
            <a:r>
              <a:rPr lang="zh-CN" altLang="zh-CN" sz="3600" b="1" kern="0" dirty="0" smtClean="0">
                <a:solidFill>
                  <a:prstClr val="white"/>
                </a:solidFill>
                <a:latin typeface="Calibri"/>
              </a:rPr>
              <a:t>表</a:t>
            </a:r>
            <a:endParaRPr lang="zh-CN" altLang="en-US" sz="3600" kern="0" dirty="0" smtClean="0">
              <a:solidFill>
                <a:prstClr val="white"/>
              </a:solidFill>
              <a:latin typeface="Calibri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11280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1547664" y="188913"/>
            <a:ext cx="6469211" cy="563562"/>
          </a:xfrm>
          <a:prstGeom prst="rect">
            <a:avLst/>
          </a:prstGeom>
          <a:solidFill>
            <a:srgbClr val="FFFF99"/>
          </a:soli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rgbClr val="000000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i="1" dirty="0" smtClean="0">
                <a:solidFill>
                  <a:srgbClr val="008000"/>
                </a:solidFill>
                <a:latin typeface="Arial" charset="0"/>
                <a:ea typeface="楷体_GB2312" pitchFamily="49" charset="-122"/>
              </a:rPr>
              <a:t>        </a:t>
            </a:r>
            <a:r>
              <a:rPr lang="zh-CN" altLang="en-US" sz="4000" b="1" dirty="0" smtClean="0">
                <a:solidFill>
                  <a:srgbClr val="008000"/>
                </a:solidFill>
                <a:latin typeface="Arial" charset="0"/>
                <a:ea typeface="楷体_GB2312" pitchFamily="49" charset="-122"/>
              </a:rPr>
              <a:t>会计循环实施图</a:t>
            </a:r>
          </a:p>
        </p:txBody>
      </p:sp>
      <p:pic>
        <p:nvPicPr>
          <p:cNvPr id="56339" name="Picture 19" descr="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57" y="1155799"/>
            <a:ext cx="3384550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40" name="Picture 20" descr="无标题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669" y="1082774"/>
            <a:ext cx="3455988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66" name="Text Box 46"/>
          <p:cNvSpPr txBox="1">
            <a:spLocks noChangeArrowheads="1"/>
          </p:cNvSpPr>
          <p:nvPr/>
        </p:nvSpPr>
        <p:spPr bwMode="auto">
          <a:xfrm>
            <a:off x="3831531" y="1686024"/>
            <a:ext cx="1604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Arial" charset="0"/>
                <a:ea typeface="楷体_GB2312" pitchFamily="49" charset="-122"/>
              </a:rPr>
              <a:t>填制与审核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Arial" charset="0"/>
                <a:ea typeface="楷体_GB2312" pitchFamily="49" charset="-122"/>
              </a:rPr>
              <a:t>记账凭证</a:t>
            </a:r>
          </a:p>
        </p:txBody>
      </p:sp>
      <p:pic>
        <p:nvPicPr>
          <p:cNvPr id="56368" name="Picture 48" descr="se8436123c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294" y="4827687"/>
            <a:ext cx="2644775" cy="187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69" name="AutoShape 49"/>
          <p:cNvSpPr>
            <a:spLocks noChangeArrowheads="1"/>
          </p:cNvSpPr>
          <p:nvPr/>
        </p:nvSpPr>
        <p:spPr bwMode="auto">
          <a:xfrm>
            <a:off x="3852169" y="2524224"/>
            <a:ext cx="1336676" cy="485775"/>
          </a:xfrm>
          <a:prstGeom prst="rightArrow">
            <a:avLst>
              <a:gd name="adj1" fmla="val 50000"/>
              <a:gd name="adj2" fmla="val 6299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56370" name="AutoShape 50"/>
          <p:cNvSpPr>
            <a:spLocks noChangeArrowheads="1"/>
          </p:cNvSpPr>
          <p:nvPr/>
        </p:nvSpPr>
        <p:spPr bwMode="auto">
          <a:xfrm>
            <a:off x="7092257" y="3387824"/>
            <a:ext cx="485775" cy="1295400"/>
          </a:xfrm>
          <a:prstGeom prst="downArrow">
            <a:avLst>
              <a:gd name="adj1" fmla="val 50000"/>
              <a:gd name="adj2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56371" name="AutoShape 51"/>
          <p:cNvSpPr>
            <a:spLocks noChangeArrowheads="1"/>
          </p:cNvSpPr>
          <p:nvPr/>
        </p:nvSpPr>
        <p:spPr bwMode="auto">
          <a:xfrm>
            <a:off x="3419872" y="5445224"/>
            <a:ext cx="2418259" cy="485775"/>
          </a:xfrm>
          <a:prstGeom prst="leftArrow">
            <a:avLst>
              <a:gd name="adj1" fmla="val 50000"/>
              <a:gd name="adj2" fmla="val 1000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56372" name="Text Box 52"/>
          <p:cNvSpPr txBox="1">
            <a:spLocks noChangeArrowheads="1"/>
          </p:cNvSpPr>
          <p:nvPr/>
        </p:nvSpPr>
        <p:spPr bwMode="auto">
          <a:xfrm>
            <a:off x="5885757" y="3765649"/>
            <a:ext cx="1206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Arial" charset="0"/>
                <a:ea typeface="楷体_GB2312" pitchFamily="49" charset="-122"/>
              </a:rPr>
              <a:t>登记账簿</a:t>
            </a:r>
          </a:p>
        </p:txBody>
      </p:sp>
      <p:sp>
        <p:nvSpPr>
          <p:cNvPr id="56373" name="Text Box 53"/>
          <p:cNvSpPr txBox="1">
            <a:spLocks noChangeArrowheads="1"/>
          </p:cNvSpPr>
          <p:nvPr/>
        </p:nvSpPr>
        <p:spPr bwMode="auto">
          <a:xfrm>
            <a:off x="3775175" y="4997549"/>
            <a:ext cx="1717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Arial" charset="0"/>
                <a:ea typeface="楷体_GB2312" pitchFamily="49" charset="-122"/>
              </a:rPr>
              <a:t>编制会计报表</a:t>
            </a:r>
          </a:p>
        </p:txBody>
      </p:sp>
      <p:pic>
        <p:nvPicPr>
          <p:cNvPr id="56374" name="Picture 54" descr="报表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46749"/>
            <a:ext cx="3004559" cy="163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5770" y="3968857"/>
            <a:ext cx="2770310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prstClr val="black"/>
                </a:solidFill>
                <a:latin typeface="Arial" charset="0"/>
              </a:rPr>
              <a:t>经济业务发生 </a:t>
            </a:r>
            <a:endParaRPr lang="zh-CN" altLang="en-US" sz="3200" b="1" dirty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04666" y="3391396"/>
            <a:ext cx="62150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Box 53"/>
          <p:cNvSpPr txBox="1">
            <a:spLocks noChangeArrowheads="1"/>
          </p:cNvSpPr>
          <p:nvPr/>
        </p:nvSpPr>
        <p:spPr bwMode="auto">
          <a:xfrm>
            <a:off x="3957293" y="5970687"/>
            <a:ext cx="14750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Arial" charset="0"/>
                <a:ea typeface="楷体_GB2312" pitchFamily="49" charset="-122"/>
              </a:rPr>
              <a:t>试算平衡表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060111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nimBg="1"/>
      <p:bldP spid="56366" grpId="0"/>
      <p:bldP spid="56369" grpId="0" animBg="1"/>
      <p:bldP spid="56370" grpId="0" animBg="1"/>
      <p:bldP spid="56371" grpId="0" animBg="1"/>
      <p:bldP spid="56372" grpId="0"/>
      <p:bldP spid="56373" grpId="0"/>
      <p:bldP spid="2" grpId="0" animBg="1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449341" y="116632"/>
            <a:ext cx="9673820" cy="68853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1560" y="771307"/>
            <a:ext cx="7416824" cy="646331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Arial" charset="0"/>
              </a:rPr>
              <a:t>      单元</a:t>
            </a:r>
            <a:r>
              <a:rPr lang="en-US" altLang="zh-CN" sz="3600" b="1" dirty="0">
                <a:solidFill>
                  <a:prstClr val="white"/>
                </a:solidFill>
                <a:latin typeface="Arial" charset="0"/>
              </a:rPr>
              <a:t>7.3  </a:t>
            </a:r>
            <a:r>
              <a:rPr lang="zh-CN" altLang="en-US" sz="3600" b="1" dirty="0">
                <a:solidFill>
                  <a:prstClr val="white"/>
                </a:solidFill>
                <a:latin typeface="Arial" charset="0"/>
              </a:rPr>
              <a:t>编制利润</a:t>
            </a:r>
            <a:r>
              <a:rPr lang="zh-CN" altLang="en-US" sz="3600" b="1" dirty="0" smtClean="0">
                <a:solidFill>
                  <a:prstClr val="white"/>
                </a:solidFill>
                <a:latin typeface="Arial" charset="0"/>
              </a:rPr>
              <a:t>表（总结）</a:t>
            </a:r>
            <a:endParaRPr lang="en-US" altLang="zh-CN" sz="3600" b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179512" y="1947836"/>
            <a:ext cx="8424936" cy="27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100" b="1" kern="100" dirty="0" smtClean="0">
                <a:solidFill>
                  <a:srgbClr val="FFFFA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仿宋_GB2312"/>
              </a:rPr>
              <a:t>主要内容：</a:t>
            </a:r>
            <a:r>
              <a:rPr lang="zh-CN" altLang="en-US" sz="5100" b="1" kern="100" dirty="0" smtClean="0">
                <a:solidFill>
                  <a:prstClr val="white"/>
                </a:solidFill>
                <a:latin typeface="Times New Roman"/>
                <a:ea typeface="仿宋_GB2312"/>
              </a:rPr>
              <a:t>利润表的概念、结构和编制方法</a:t>
            </a:r>
            <a:endParaRPr lang="en-US" altLang="zh-CN" sz="5100" b="1" kern="100" dirty="0" smtClean="0">
              <a:solidFill>
                <a:prstClr val="white"/>
              </a:solidFill>
              <a:latin typeface="Times New Roman"/>
              <a:ea typeface="仿宋_GB2312"/>
            </a:endParaRPr>
          </a:p>
          <a:p>
            <a:r>
              <a:rPr lang="zh-CN" altLang="zh-CN" sz="5100" b="1" kern="100" dirty="0">
                <a:solidFill>
                  <a:srgbClr val="FFFFA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仿宋_GB2312"/>
              </a:rPr>
              <a:t>重点：</a:t>
            </a:r>
            <a:r>
              <a:rPr lang="zh-CN" altLang="en-US" sz="5100" b="1" kern="100" dirty="0" smtClean="0">
                <a:solidFill>
                  <a:prstClr val="white"/>
                </a:solidFill>
                <a:latin typeface="Times New Roman"/>
                <a:ea typeface="仿宋_GB2312"/>
              </a:rPr>
              <a:t>利润表的结构；</a:t>
            </a:r>
            <a:endParaRPr lang="en-US" altLang="zh-CN" sz="5100" b="1" kern="100" dirty="0">
              <a:solidFill>
                <a:prstClr val="white"/>
              </a:solidFill>
              <a:latin typeface="Times New Roman"/>
              <a:ea typeface="仿宋_GB2312"/>
            </a:endParaRPr>
          </a:p>
          <a:p>
            <a:r>
              <a:rPr lang="zh-CN" altLang="zh-CN" sz="5100" b="1" kern="100" dirty="0">
                <a:solidFill>
                  <a:srgbClr val="FFFFA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仿宋_GB2312"/>
              </a:rPr>
              <a:t>难点：</a:t>
            </a:r>
            <a:r>
              <a:rPr lang="zh-CN" altLang="en-US" sz="5100" b="1" kern="100" dirty="0">
                <a:solidFill>
                  <a:prstClr val="white"/>
                </a:solidFill>
                <a:latin typeface="Times New Roman"/>
                <a:ea typeface="仿宋_GB2312"/>
              </a:rPr>
              <a:t>利润表</a:t>
            </a:r>
            <a:r>
              <a:rPr lang="zh-CN" altLang="en-US" sz="5100" b="1" kern="100" dirty="0" smtClean="0">
                <a:solidFill>
                  <a:prstClr val="white"/>
                </a:solidFill>
                <a:latin typeface="Times New Roman"/>
                <a:ea typeface="仿宋_GB2312"/>
              </a:rPr>
              <a:t>编制的方法</a:t>
            </a:r>
            <a:r>
              <a:rPr lang="zh-CN" altLang="en-US" sz="5100" b="1" kern="100" dirty="0">
                <a:solidFill>
                  <a:prstClr val="white"/>
                </a:solidFill>
                <a:latin typeface="Times New Roman"/>
                <a:ea typeface="仿宋_GB2312"/>
              </a:rPr>
              <a:t>。</a:t>
            </a:r>
          </a:p>
          <a:p>
            <a:pPr marL="0" indent="0">
              <a:buFont typeface="Arial" charset="0"/>
              <a:buNone/>
            </a:pPr>
            <a:endParaRPr lang="en-US" altLang="zh-CN" sz="5100" b="1" dirty="0" smtClean="0">
              <a:solidFill>
                <a:prstClr val="white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zh-CN" altLang="en-US" sz="4100" b="1" dirty="0" smtClean="0">
                <a:solidFill>
                  <a:srgbClr val="0000CC"/>
                </a:solidFill>
              </a:rPr>
              <a:t>   </a:t>
            </a:r>
            <a:endParaRPr lang="en-US" altLang="zh-CN" sz="4100" b="1" dirty="0" smtClean="0">
              <a:solidFill>
                <a:srgbClr val="0000CC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en-US" altLang="zh-CN" b="1" dirty="0" smtClean="0">
                <a:solidFill>
                  <a:srgbClr val="0000CC"/>
                </a:solidFill>
              </a:rPr>
              <a:t>                          </a:t>
            </a:r>
            <a:r>
              <a:rPr lang="en-US" altLang="zh-CN" b="1" dirty="0" smtClean="0">
                <a:solidFill>
                  <a:prstClr val="black"/>
                </a:solidFill>
              </a:rPr>
              <a:t>                                                </a:t>
            </a:r>
            <a:endParaRPr lang="zh-CN" alt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856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64910" y="-20561"/>
            <a:ext cx="9673820" cy="68853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9359" y="402471"/>
            <a:ext cx="7416824" cy="646331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Arial" charset="0"/>
              </a:rPr>
              <a:t>       单元</a:t>
            </a:r>
            <a:r>
              <a:rPr lang="en-US" altLang="zh-CN" sz="3600" b="1" dirty="0" smtClean="0">
                <a:solidFill>
                  <a:prstClr val="white"/>
                </a:solidFill>
                <a:latin typeface="Arial" charset="0"/>
              </a:rPr>
              <a:t>7.3 </a:t>
            </a:r>
            <a:r>
              <a:rPr lang="zh-CN" altLang="en-US" sz="3600" b="1" dirty="0" smtClean="0">
                <a:solidFill>
                  <a:prstClr val="white"/>
                </a:solidFill>
                <a:latin typeface="Arial" charset="0"/>
              </a:rPr>
              <a:t>编制利润表 （总结）</a:t>
            </a:r>
            <a:endParaRPr lang="en-US" altLang="zh-CN" sz="3600" b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1436305" y="1545471"/>
            <a:ext cx="7269920" cy="3486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：</a:t>
            </a:r>
            <a:r>
              <a:rPr lang="en-US" altLang="zh-CN" sz="2800" b="1" dirty="0" smtClean="0">
                <a:solidFill>
                  <a:prstClr val="white"/>
                </a:solidFill>
              </a:rPr>
              <a:t>1</a:t>
            </a:r>
            <a:r>
              <a:rPr lang="en-US" altLang="zh-CN" sz="2800" b="1" dirty="0">
                <a:solidFill>
                  <a:prstClr val="white"/>
                </a:solidFill>
              </a:rPr>
              <a:t>.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熟记</a:t>
            </a:r>
            <a:r>
              <a:rPr lang="zh-CN" altLang="en-US" sz="2800" b="1" dirty="0">
                <a:solidFill>
                  <a:prstClr val="white"/>
                </a:solidFill>
              </a:rPr>
              <a:t>利润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表</a:t>
            </a:r>
            <a:r>
              <a:rPr lang="zh-CN" altLang="en-US" sz="2800" b="1" dirty="0">
                <a:solidFill>
                  <a:prstClr val="white"/>
                </a:solidFill>
              </a:rPr>
              <a:t>的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概念；</a:t>
            </a:r>
            <a:endParaRPr lang="zh-CN" altLang="en-US" sz="2800" b="1" dirty="0">
              <a:solidFill>
                <a:prstClr val="white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en-US" altLang="zh-CN" sz="2800" b="1" dirty="0" smtClean="0">
                <a:solidFill>
                  <a:prstClr val="white"/>
                </a:solidFill>
              </a:rPr>
              <a:t>                2</a:t>
            </a:r>
            <a:r>
              <a:rPr lang="en-US" altLang="zh-CN" sz="2800" b="1" dirty="0">
                <a:solidFill>
                  <a:prstClr val="white"/>
                </a:solidFill>
              </a:rPr>
              <a:t>.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描述编制利润</a:t>
            </a:r>
            <a:r>
              <a:rPr lang="zh-CN" altLang="en-US" sz="2800" b="1" dirty="0">
                <a:solidFill>
                  <a:prstClr val="white"/>
                </a:solidFill>
              </a:rPr>
              <a:t>表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的结构；</a:t>
            </a:r>
            <a:endParaRPr lang="en-US" altLang="zh-CN" sz="2800" b="1" dirty="0" smtClean="0">
              <a:solidFill>
                <a:prstClr val="white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en-US" altLang="zh-CN" sz="2800" b="1" dirty="0" smtClean="0">
                <a:solidFill>
                  <a:prstClr val="white"/>
                </a:solidFill>
              </a:rPr>
              <a:t>                3.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熟记利润</a:t>
            </a:r>
            <a:r>
              <a:rPr lang="zh-CN" altLang="en-US" sz="2800" b="1" dirty="0">
                <a:solidFill>
                  <a:prstClr val="white"/>
                </a:solidFill>
              </a:rPr>
              <a:t>表的编制方法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。</a:t>
            </a:r>
            <a:endParaRPr lang="zh-CN" altLang="en-US" sz="2800" b="1" dirty="0">
              <a:solidFill>
                <a:prstClr val="white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FF9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能力</a:t>
            </a:r>
            <a:r>
              <a:rPr lang="zh-CN" altLang="en-US" sz="2800" b="1" dirty="0" smtClean="0">
                <a:solidFill>
                  <a:srgbClr val="FFFF9B"/>
                </a:solidFill>
              </a:rPr>
              <a:t>：</a:t>
            </a:r>
            <a:r>
              <a:rPr lang="en-US" altLang="zh-CN" sz="2800" b="1" dirty="0" smtClean="0">
                <a:solidFill>
                  <a:srgbClr val="FFFF9B"/>
                </a:solidFill>
              </a:rPr>
              <a:t>4.</a:t>
            </a:r>
            <a:r>
              <a:rPr lang="zh-CN" altLang="en-US" sz="2800" b="1" dirty="0">
                <a:solidFill>
                  <a:srgbClr val="FFFF9B"/>
                </a:solidFill>
              </a:rPr>
              <a:t>能编制简单的利润表。 </a:t>
            </a:r>
          </a:p>
          <a:p>
            <a:pPr marL="0" indent="0">
              <a:buFont typeface="Arial" charset="0"/>
              <a:buNone/>
            </a:pPr>
            <a:r>
              <a:rPr lang="zh-CN" altLang="en-US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</a:t>
            </a:r>
            <a:r>
              <a:rPr lang="zh-CN" altLang="en-US" sz="2800" b="1" dirty="0" smtClean="0">
                <a:solidFill>
                  <a:srgbClr val="FFCCFF"/>
                </a:solidFill>
              </a:rPr>
              <a:t>：</a:t>
            </a:r>
            <a:r>
              <a:rPr lang="en-US" altLang="zh-CN" sz="2800" b="1" dirty="0" smtClean="0">
                <a:solidFill>
                  <a:srgbClr val="FFCCFF"/>
                </a:solidFill>
              </a:rPr>
              <a:t>5.</a:t>
            </a:r>
            <a:r>
              <a:rPr lang="zh-CN" altLang="en-US" sz="2800" b="1" dirty="0">
                <a:solidFill>
                  <a:srgbClr val="FFCCFF"/>
                </a:solidFill>
              </a:rPr>
              <a:t>树立遵纪守法观念</a:t>
            </a:r>
            <a:r>
              <a:rPr lang="zh-CN" altLang="en-US" sz="2800" b="1" dirty="0" smtClean="0">
                <a:solidFill>
                  <a:srgbClr val="FFCCFF"/>
                </a:solidFill>
              </a:rPr>
              <a:t>，养成严肃、</a:t>
            </a:r>
            <a:endParaRPr lang="en-US" altLang="zh-CN" sz="2800" b="1" dirty="0" smtClean="0">
              <a:solidFill>
                <a:srgbClr val="FFCCFF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en-US" altLang="zh-CN" sz="2800" b="1" dirty="0" smtClean="0">
                <a:solidFill>
                  <a:srgbClr val="FFCCFF"/>
                </a:solidFill>
              </a:rPr>
              <a:t>                 </a:t>
            </a:r>
            <a:r>
              <a:rPr lang="zh-CN" altLang="en-US" sz="2800" b="1" dirty="0" smtClean="0">
                <a:solidFill>
                  <a:srgbClr val="FFCCFF"/>
                </a:solidFill>
              </a:rPr>
              <a:t>认真的工作态度，及时完成报表编制。</a:t>
            </a:r>
          </a:p>
          <a:p>
            <a:pPr marL="0" indent="0">
              <a:buFont typeface="Arial" charset="0"/>
              <a:buNone/>
            </a:pPr>
            <a:r>
              <a:rPr lang="en-US" altLang="zh-CN" b="1" dirty="0" smtClean="0">
                <a:solidFill>
                  <a:srgbClr val="0000CC"/>
                </a:solidFill>
              </a:rPr>
              <a:t>                          </a:t>
            </a:r>
            <a:r>
              <a:rPr lang="en-US" altLang="zh-CN" b="1" dirty="0" smtClean="0">
                <a:solidFill>
                  <a:prstClr val="black"/>
                </a:solidFill>
              </a:rPr>
              <a:t>                                                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165114" y="1425355"/>
            <a:ext cx="606942" cy="2993147"/>
          </a:xfrm>
          <a:prstGeom prst="leftBrac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608149" y="1937685"/>
            <a:ext cx="677108" cy="20162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3115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0352" name="Group 48"/>
          <p:cNvGrpSpPr>
            <a:grpSpLocks/>
          </p:cNvGrpSpPr>
          <p:nvPr/>
        </p:nvGrpSpPr>
        <p:grpSpPr bwMode="auto">
          <a:xfrm>
            <a:off x="683568" y="1685062"/>
            <a:ext cx="7994650" cy="5748858"/>
            <a:chOff x="260" y="1172"/>
            <a:chExt cx="5036" cy="3058"/>
          </a:xfrm>
        </p:grpSpPr>
        <p:grpSp>
          <p:nvGrpSpPr>
            <p:cNvPr id="610346" name="Group 42"/>
            <p:cNvGrpSpPr>
              <a:grpSpLocks/>
            </p:cNvGrpSpPr>
            <p:nvPr/>
          </p:nvGrpSpPr>
          <p:grpSpPr bwMode="auto">
            <a:xfrm>
              <a:off x="260" y="1172"/>
              <a:ext cx="5036" cy="3058"/>
              <a:chOff x="500" y="1220"/>
              <a:chExt cx="5036" cy="3058"/>
            </a:xfrm>
          </p:grpSpPr>
          <p:pic>
            <p:nvPicPr>
              <p:cNvPr id="610310" name="Picture 6" descr="leaf_butto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0" y="1220"/>
                <a:ext cx="5036" cy="24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10312" name="Rectangle 8"/>
              <p:cNvSpPr>
                <a:spLocks noChangeArrowheads="1"/>
              </p:cNvSpPr>
              <p:nvPr/>
            </p:nvSpPr>
            <p:spPr bwMode="auto">
              <a:xfrm>
                <a:off x="708" y="1220"/>
                <a:ext cx="4828" cy="30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marL="342900" indent="-34290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1pPr>
                <a:lvl2pPr marL="742950" indent="-28575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2pPr>
                <a:lvl3pPr marL="1143000" indent="-22860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3pPr>
                <a:lvl4pPr marL="1600200" indent="-22860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4pPr>
                <a:lvl5pPr marL="2057400" indent="-228600" algn="l" eaLnBrk="0" hangingPunct="0">
                  <a:lnSpc>
                    <a:spcPct val="93000"/>
                  </a:lnSpc>
                  <a:spcBef>
                    <a:spcPct val="0"/>
                  </a:spcBef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5pPr>
                <a:lvl6pPr marL="2514600" indent="-228600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6pPr>
                <a:lvl7pPr marL="2971800" indent="-228600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7pPr>
                <a:lvl8pPr marL="3429000" indent="-228600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8pPr>
                <a:lvl9pPr marL="3886200" indent="-228600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defRPr>
                    <a:solidFill>
                      <a:schemeClr val="bg1"/>
                    </a:solidFill>
                    <a:latin typeface="Arial" panose="020B0604020202020204" pitchFamily="34" charset="0"/>
                    <a:ea typeface="MS Gothic" panose="020B0609070205080204" pitchFamily="49" charset="-128"/>
                  </a:defRPr>
                </a:lvl9pPr>
              </a:lstStyle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endParaRPr kumimoji="1" lang="en-US" altLang="zh-CN" sz="2800" b="1" dirty="0" smtClean="0">
                  <a:solidFill>
                    <a:srgbClr val="00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zh-CN" altLang="en-US" sz="2800" b="1" dirty="0" smtClean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①复习本次课程所学内容，做书后习题；</a:t>
                </a:r>
                <a:endParaRPr kumimoji="1" lang="en-US" altLang="zh-CN" sz="2800" b="1" dirty="0" smtClean="0">
                  <a:solidFill>
                    <a:srgbClr val="00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eaLnBrk="1" fontAlgn="base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SzPct val="80000"/>
                  <a:buFont typeface="方正舒体" panose="02010601030101010101" pitchFamily="2" charset="-122"/>
                  <a:buNone/>
                </a:pPr>
                <a:r>
                  <a:rPr kumimoji="1" lang="zh-CN" altLang="en-US" sz="2800" b="1" dirty="0" smtClean="0">
                    <a:solidFill>
                      <a:srgbClr val="00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②预习下次课程内容</a:t>
                </a:r>
                <a:endParaRPr kumimoji="1" lang="zh-CN" altLang="en-US" sz="2800" b="1" dirty="0">
                  <a:solidFill>
                    <a:srgbClr val="00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10324" name="Rectangle 2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80" y="1510"/>
              <a:ext cx="116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b="1" smtClean="0">
                <a:solidFill>
                  <a:srgbClr val="3333FF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35696" y="534437"/>
            <a:ext cx="5690394" cy="646331"/>
          </a:xfrm>
          <a:prstGeom prst="rect">
            <a:avLst/>
          </a:prstGeom>
          <a:solidFill>
            <a:srgbClr val="3399FF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kern="0" dirty="0" smtClean="0">
                <a:solidFill>
                  <a:prstClr val="white"/>
                </a:solidFill>
                <a:latin typeface="Calibri"/>
              </a:rPr>
              <a:t>课后作业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39952" y="3521266"/>
            <a:ext cx="20764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4519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rgbClr val="CEFEE4"/>
          </a:solidFill>
        </p:spPr>
        <p:txBody>
          <a:bodyPr/>
          <a:lstStyle/>
          <a:p>
            <a:r>
              <a:rPr lang="zh-CN" altLang="en-US" sz="3200" b="1" dirty="0" smtClean="0"/>
              <a:t>教材内容</a:t>
            </a:r>
            <a:endParaRPr lang="zh-CN" altLang="en-US" sz="3200" b="1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5656" y="1028689"/>
            <a:ext cx="6500405" cy="551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66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9672" y="710135"/>
            <a:ext cx="6192688" cy="6088848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62074"/>
          </a:xfrm>
          <a:solidFill>
            <a:srgbClr val="CEFEE4"/>
          </a:solidFill>
        </p:spPr>
        <p:txBody>
          <a:bodyPr/>
          <a:lstStyle/>
          <a:p>
            <a:r>
              <a:rPr lang="zh-CN" altLang="en-US" sz="3200" b="1" dirty="0" smtClean="0"/>
              <a:t>教材内容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67523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rgbClr val="CEFEE4"/>
          </a:solidFill>
        </p:spPr>
        <p:txBody>
          <a:bodyPr/>
          <a:lstStyle/>
          <a:p>
            <a:r>
              <a:rPr lang="zh-CN" altLang="en-US" dirty="0" smtClean="0"/>
              <a:t>本次课程开始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rgbClr val="CEFEE4"/>
          </a:solidFill>
        </p:spPr>
        <p:txBody>
          <a:bodyPr/>
          <a:lstStyle/>
          <a:p>
            <a:r>
              <a:rPr lang="zh-CN" altLang="en-US" dirty="0" smtClean="0"/>
              <a:t>开始上课啦！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84597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7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6612" y="402336"/>
            <a:ext cx="7416940" cy="881747"/>
          </a:xfrm>
          <a:solidFill>
            <a:srgbClr val="F3FFFF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</a:rPr>
              <a:t>单元</a:t>
            </a:r>
            <a:r>
              <a:rPr lang="en-US" altLang="zh-CN" sz="3600" b="1" dirty="0" smtClean="0">
                <a:solidFill>
                  <a:schemeClr val="tx1"/>
                </a:solidFill>
              </a:rPr>
              <a:t>7  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编制会计报表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6612" y="1582033"/>
            <a:ext cx="7416940" cy="4563869"/>
          </a:xfrm>
          <a:solidFill>
            <a:srgbClr val="E5F8FF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zh-CN" altLang="en-US" b="1" dirty="0" smtClean="0"/>
              <a:t>学习导图</a:t>
            </a:r>
            <a:endParaRPr lang="en-US" altLang="zh-CN" b="1" dirty="0" smtClean="0"/>
          </a:p>
          <a:p>
            <a:endParaRPr lang="en-US" altLang="zh-CN" dirty="0"/>
          </a:p>
          <a:p>
            <a:endParaRPr lang="en-US" altLang="zh-CN" sz="1600" b="1" dirty="0" smtClean="0">
              <a:solidFill>
                <a:schemeClr val="tx1"/>
              </a:solidFill>
            </a:endParaRPr>
          </a:p>
          <a:p>
            <a:endParaRPr lang="en-US" altLang="zh-CN" sz="1600" b="1" dirty="0">
              <a:solidFill>
                <a:schemeClr val="tx1"/>
              </a:solidFill>
            </a:endParaRPr>
          </a:p>
          <a:p>
            <a:endParaRPr lang="en-US" altLang="zh-CN" sz="1600" b="1" dirty="0" smtClean="0"/>
          </a:p>
          <a:p>
            <a:endParaRPr lang="en-US" altLang="zh-CN" sz="1600" b="1" dirty="0"/>
          </a:p>
          <a:p>
            <a:pPr marL="0" indent="0">
              <a:buNone/>
            </a:pPr>
            <a:r>
              <a:rPr lang="zh-CN" altLang="en-US" sz="2000" b="1" dirty="0" smtClean="0"/>
              <a:t>编制</a:t>
            </a:r>
            <a:r>
              <a:rPr lang="zh-CN" altLang="en-US" sz="2000" b="1" dirty="0"/>
              <a:t>会计报表</a:t>
            </a:r>
            <a:r>
              <a:rPr lang="zh-CN" altLang="en-US" sz="1600" b="1" dirty="0"/>
              <a:t/>
            </a:r>
            <a:br>
              <a:rPr lang="zh-CN" altLang="en-US" sz="1600" b="1" dirty="0"/>
            </a:br>
            <a:endParaRPr lang="zh-CN" altLang="en-US" sz="1600" dirty="0"/>
          </a:p>
        </p:txBody>
      </p:sp>
      <p:sp>
        <p:nvSpPr>
          <p:cNvPr id="4" name="左大括号 3"/>
          <p:cNvSpPr/>
          <p:nvPr/>
        </p:nvSpPr>
        <p:spPr>
          <a:xfrm>
            <a:off x="2682071" y="2414772"/>
            <a:ext cx="175273" cy="2814428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89527" y="2200786"/>
            <a:ext cx="45167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50"/>
                </a:solidFill>
              </a:rPr>
              <a:t>编制会计报表的意义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endParaRPr lang="en-US" altLang="zh-CN" b="1" dirty="0">
              <a:solidFill>
                <a:srgbClr val="000000"/>
              </a:solidFill>
            </a:endParaRPr>
          </a:p>
          <a:p>
            <a:endParaRPr lang="en-US" altLang="zh-CN" b="1" dirty="0" smtClean="0">
              <a:solidFill>
                <a:srgbClr val="000000"/>
              </a:solidFill>
            </a:endParaRPr>
          </a:p>
          <a:p>
            <a:endParaRPr lang="en-US" altLang="zh-CN" b="1" dirty="0" smtClean="0">
              <a:solidFill>
                <a:srgbClr val="000000"/>
              </a:solidFill>
            </a:endParaRPr>
          </a:p>
          <a:p>
            <a:r>
              <a:rPr lang="zh-CN" altLang="en-US" b="1" dirty="0" smtClean="0">
                <a:solidFill>
                  <a:srgbClr val="00B050"/>
                </a:solidFill>
              </a:rPr>
              <a:t>编制资产负债表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endParaRPr lang="en-US" altLang="zh-CN" b="1" dirty="0">
              <a:solidFill>
                <a:srgbClr val="000000"/>
              </a:solidFill>
            </a:endParaRPr>
          </a:p>
          <a:p>
            <a:endParaRPr lang="en-US" altLang="zh-CN" b="1" dirty="0">
              <a:solidFill>
                <a:srgbClr val="00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编制利润表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endParaRPr lang="en-US" altLang="zh-CN" b="1" dirty="0" smtClean="0">
              <a:solidFill>
                <a:srgbClr val="000000"/>
              </a:solidFill>
            </a:endParaRPr>
          </a:p>
          <a:p>
            <a:endParaRPr lang="en-US" altLang="zh-CN" b="1" dirty="0">
              <a:solidFill>
                <a:srgbClr val="000000"/>
              </a:solidFill>
            </a:endParaRPr>
          </a:p>
          <a:p>
            <a:r>
              <a:rPr lang="zh-CN" altLang="en-US" b="1" dirty="0" smtClean="0">
                <a:solidFill>
                  <a:srgbClr val="000000"/>
                </a:solidFill>
              </a:rPr>
              <a:t>现金流量表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5099475" y="1924942"/>
            <a:ext cx="160422" cy="93897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1869" y="1794263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50"/>
                </a:solidFill>
              </a:rPr>
              <a:t>会计报表的意义的作用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r>
              <a:rPr lang="zh-CN" altLang="en-US" b="1" dirty="0" smtClean="0">
                <a:solidFill>
                  <a:srgbClr val="00B050"/>
                </a:solidFill>
              </a:rPr>
              <a:t>会计报表的种类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r>
              <a:rPr lang="zh-CN" altLang="en-US" b="1" dirty="0" smtClean="0">
                <a:solidFill>
                  <a:srgbClr val="00B050"/>
                </a:solidFill>
              </a:rPr>
              <a:t>会计报表的设计原则、编制原理和要求</a:t>
            </a:r>
            <a:endParaRPr lang="en-US" altLang="zh-CN" b="1" dirty="0" smtClean="0">
              <a:solidFill>
                <a:srgbClr val="00B050"/>
              </a:solidFill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4690081" y="3105086"/>
            <a:ext cx="160423" cy="760454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70293" y="3001882"/>
            <a:ext cx="2751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50"/>
                </a:solidFill>
              </a:rPr>
              <a:t>资产负债表的内容和结构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r>
              <a:rPr lang="zh-CN" altLang="en-US" b="1" dirty="0" smtClean="0">
                <a:solidFill>
                  <a:srgbClr val="00B050"/>
                </a:solidFill>
              </a:rPr>
              <a:t>资产负债表的编制方法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r>
              <a:rPr lang="zh-CN" altLang="en-US" b="1" dirty="0" smtClean="0">
                <a:solidFill>
                  <a:srgbClr val="00B050"/>
                </a:solidFill>
              </a:rPr>
              <a:t>举例编制资产负债表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4220765" y="4889231"/>
            <a:ext cx="96124" cy="581799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17969" y="4856966"/>
            <a:ext cx="2141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00"/>
                </a:solidFill>
              </a:rPr>
              <a:t>现金流量表的意义</a:t>
            </a:r>
            <a:endParaRPr lang="en-US" altLang="zh-CN" b="1" dirty="0" smtClean="0">
              <a:solidFill>
                <a:srgbClr val="000000"/>
              </a:solidFill>
            </a:endParaRPr>
          </a:p>
          <a:p>
            <a:r>
              <a:rPr lang="zh-CN" altLang="en-US" b="1" dirty="0">
                <a:solidFill>
                  <a:srgbClr val="000000"/>
                </a:solidFill>
              </a:rPr>
              <a:t>现金流量表</a:t>
            </a:r>
            <a:r>
              <a:rPr lang="zh-CN" altLang="en-US" b="1" dirty="0" smtClean="0">
                <a:solidFill>
                  <a:srgbClr val="000000"/>
                </a:solidFill>
              </a:rPr>
              <a:t>的结构</a:t>
            </a:r>
            <a:endParaRPr lang="en-US" altLang="zh-CN" b="1" dirty="0" smtClean="0">
              <a:solidFill>
                <a:srgbClr val="000000"/>
              </a:solidFill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4246540" y="3997658"/>
            <a:ext cx="70212" cy="68333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4367949" y="3899588"/>
            <a:ext cx="3010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b="1" dirty="0">
                <a:solidFill>
                  <a:srgbClr val="FF0000"/>
                </a:solidFill>
              </a:rPr>
              <a:t>利润</a:t>
            </a:r>
            <a:r>
              <a:rPr lang="zh-CN" altLang="en-US" b="1" dirty="0" smtClean="0">
                <a:solidFill>
                  <a:srgbClr val="FF0000"/>
                </a:solidFill>
              </a:rPr>
              <a:t>表的结构</a:t>
            </a:r>
            <a:endParaRPr lang="en-US" altLang="zh-CN" b="1" dirty="0">
              <a:solidFill>
                <a:srgbClr val="FF0000"/>
              </a:solidFill>
            </a:endParaRPr>
          </a:p>
          <a:p>
            <a:pPr lvl="0"/>
            <a:r>
              <a:rPr lang="zh-CN" altLang="en-US" b="1" dirty="0" smtClean="0">
                <a:solidFill>
                  <a:srgbClr val="FF0000"/>
                </a:solidFill>
              </a:rPr>
              <a:t>利润表</a:t>
            </a:r>
            <a:r>
              <a:rPr lang="zh-CN" altLang="en-US" b="1" dirty="0">
                <a:solidFill>
                  <a:srgbClr val="FF0000"/>
                </a:solidFill>
              </a:rPr>
              <a:t>的编制方法</a:t>
            </a:r>
            <a:endParaRPr lang="en-US" altLang="zh-CN" b="1" dirty="0">
              <a:solidFill>
                <a:srgbClr val="FF0000"/>
              </a:solidFill>
            </a:endParaRPr>
          </a:p>
          <a:p>
            <a:pPr lvl="0"/>
            <a:r>
              <a:rPr lang="zh-CN" altLang="en-US" b="1" dirty="0">
                <a:solidFill>
                  <a:srgbClr val="FF0000"/>
                </a:solidFill>
              </a:rPr>
              <a:t>举例</a:t>
            </a:r>
            <a:r>
              <a:rPr lang="zh-CN" altLang="en-US" b="1" dirty="0" smtClean="0">
                <a:solidFill>
                  <a:srgbClr val="FF0000"/>
                </a:solidFill>
              </a:rPr>
              <a:t>编制</a:t>
            </a:r>
            <a:r>
              <a:rPr lang="zh-CN" altLang="en-US" b="1" dirty="0">
                <a:solidFill>
                  <a:srgbClr val="FF0000"/>
                </a:solidFill>
              </a:rPr>
              <a:t>利润</a:t>
            </a:r>
            <a:r>
              <a:rPr lang="zh-CN" altLang="en-US" b="1" dirty="0" smtClean="0">
                <a:solidFill>
                  <a:srgbClr val="FF0000"/>
                </a:solidFill>
              </a:rPr>
              <a:t>表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38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10" grpId="0"/>
      <p:bldP spid="11" grpId="0" animBg="1"/>
      <p:bldP spid="12" grpId="0"/>
      <p:bldP spid="13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64910" y="-20561"/>
            <a:ext cx="9673820" cy="68853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9359" y="402471"/>
            <a:ext cx="7416824" cy="646331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Arial" charset="0"/>
              </a:rPr>
              <a:t>       单元</a:t>
            </a:r>
            <a:r>
              <a:rPr lang="en-US" altLang="zh-CN" sz="3600" b="1" dirty="0" smtClean="0">
                <a:solidFill>
                  <a:prstClr val="white"/>
                </a:solidFill>
                <a:latin typeface="Arial" charset="0"/>
              </a:rPr>
              <a:t>7.3 </a:t>
            </a:r>
            <a:r>
              <a:rPr lang="zh-CN" altLang="en-US" sz="3600" b="1" dirty="0" smtClean="0">
                <a:solidFill>
                  <a:prstClr val="white"/>
                </a:solidFill>
                <a:latin typeface="Arial" charset="0"/>
              </a:rPr>
              <a:t>编制利润表</a:t>
            </a:r>
            <a:endParaRPr lang="en-US" altLang="zh-CN" sz="3600" b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1436305" y="1545471"/>
            <a:ext cx="7269920" cy="3486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：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1</a:t>
            </a:r>
            <a:r>
              <a:rPr lang="en-US" altLang="zh-CN" sz="2800" b="1" dirty="0">
                <a:solidFill>
                  <a:schemeClr val="bg1"/>
                </a:solidFill>
              </a:rPr>
              <a:t>.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熟记</a:t>
            </a:r>
            <a:r>
              <a:rPr lang="zh-CN" altLang="en-US" sz="2800" b="1" dirty="0">
                <a:solidFill>
                  <a:schemeClr val="bg1"/>
                </a:solidFill>
              </a:rPr>
              <a:t>利润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表</a:t>
            </a:r>
            <a:r>
              <a:rPr lang="zh-CN" altLang="en-US" sz="2800" b="1" dirty="0">
                <a:solidFill>
                  <a:schemeClr val="bg1"/>
                </a:solidFill>
              </a:rPr>
              <a:t>的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；</a:t>
            </a:r>
            <a:endParaRPr lang="zh-CN" altLang="en-US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chemeClr val="bg1"/>
                </a:solidFill>
              </a:rPr>
              <a:t>                2</a:t>
            </a:r>
            <a:r>
              <a:rPr lang="en-US" altLang="zh-CN" sz="2800" b="1" dirty="0">
                <a:solidFill>
                  <a:schemeClr val="bg1"/>
                </a:solidFill>
              </a:rPr>
              <a:t>.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描述利润</a:t>
            </a:r>
            <a:r>
              <a:rPr lang="zh-CN" altLang="en-US" sz="2800" b="1" dirty="0">
                <a:solidFill>
                  <a:schemeClr val="bg1"/>
                </a:solidFill>
              </a:rPr>
              <a:t>表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的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；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chemeClr val="bg1"/>
                </a:solidFill>
              </a:rPr>
              <a:t>                3.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熟记利润</a:t>
            </a:r>
            <a:r>
              <a:rPr lang="zh-CN" altLang="en-US" sz="2800" b="1" dirty="0">
                <a:solidFill>
                  <a:schemeClr val="bg1"/>
                </a:solidFill>
              </a:rPr>
              <a:t>表的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编制方法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。</a:t>
            </a:r>
            <a:endParaRPr lang="zh-CN" altLang="en-US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FF9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能力</a:t>
            </a:r>
            <a:r>
              <a:rPr lang="zh-CN" altLang="en-US" sz="2800" b="1" dirty="0" smtClean="0">
                <a:solidFill>
                  <a:srgbClr val="FFFF9B"/>
                </a:solidFill>
              </a:rPr>
              <a:t>：</a:t>
            </a:r>
            <a:r>
              <a:rPr lang="en-US" altLang="zh-CN" sz="2800" b="1" dirty="0" smtClean="0">
                <a:solidFill>
                  <a:srgbClr val="FFFF9B"/>
                </a:solidFill>
              </a:rPr>
              <a:t>4.</a:t>
            </a:r>
            <a:r>
              <a:rPr lang="zh-CN" altLang="en-US" sz="2800" b="1" dirty="0">
                <a:solidFill>
                  <a:srgbClr val="FFFF9B"/>
                </a:solidFill>
              </a:rPr>
              <a:t>能编制简单的利润表。 </a:t>
            </a:r>
          </a:p>
          <a:p>
            <a:pPr marL="0" indent="0">
              <a:buFont typeface="Arial" charset="0"/>
              <a:buNone/>
            </a:pPr>
            <a:r>
              <a:rPr lang="zh-CN" altLang="en-US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C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</a:t>
            </a:r>
            <a:r>
              <a:rPr lang="zh-CN" altLang="en-US" sz="2800" b="1" dirty="0" smtClean="0">
                <a:solidFill>
                  <a:srgbClr val="FFCCFF"/>
                </a:solidFill>
              </a:rPr>
              <a:t>：</a:t>
            </a:r>
            <a:r>
              <a:rPr lang="en-US" altLang="zh-CN" sz="2800" b="1" dirty="0" smtClean="0">
                <a:solidFill>
                  <a:srgbClr val="FFCCFF"/>
                </a:solidFill>
              </a:rPr>
              <a:t>5.</a:t>
            </a:r>
            <a:r>
              <a:rPr lang="zh-CN" altLang="en-US" sz="2800" b="1" dirty="0">
                <a:solidFill>
                  <a:srgbClr val="FFCCFF"/>
                </a:solidFill>
              </a:rPr>
              <a:t>树立遵纪守法观念</a:t>
            </a:r>
            <a:r>
              <a:rPr lang="zh-CN" altLang="en-US" sz="2800" b="1" dirty="0" smtClean="0">
                <a:solidFill>
                  <a:srgbClr val="FFCCFF"/>
                </a:solidFill>
              </a:rPr>
              <a:t>，养成严肃、</a:t>
            </a:r>
            <a:endParaRPr lang="en-US" altLang="zh-CN" sz="2800" b="1" dirty="0" smtClean="0">
              <a:solidFill>
                <a:srgbClr val="FFCCFF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en-US" altLang="zh-CN" sz="2800" b="1" dirty="0" smtClean="0">
                <a:solidFill>
                  <a:srgbClr val="FFCCFF"/>
                </a:solidFill>
              </a:rPr>
              <a:t>                 </a:t>
            </a:r>
            <a:r>
              <a:rPr lang="zh-CN" altLang="en-US" sz="2800" b="1" dirty="0" smtClean="0">
                <a:solidFill>
                  <a:srgbClr val="FFCCFF"/>
                </a:solidFill>
              </a:rPr>
              <a:t>认真的工作态度，及时完成报表编制。</a:t>
            </a:r>
          </a:p>
          <a:p>
            <a:pPr marL="0" indent="0">
              <a:buFont typeface="Arial" charset="0"/>
              <a:buNone/>
            </a:pPr>
            <a:r>
              <a:rPr lang="en-US" altLang="zh-CN" b="1" dirty="0" smtClean="0">
                <a:solidFill>
                  <a:srgbClr val="0000CC"/>
                </a:solidFill>
              </a:rPr>
              <a:t>                          </a:t>
            </a:r>
            <a:r>
              <a:rPr lang="en-US" altLang="zh-CN" b="1" dirty="0" smtClean="0">
                <a:solidFill>
                  <a:prstClr val="black"/>
                </a:solidFill>
              </a:rPr>
              <a:t>                                                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165114" y="1712837"/>
            <a:ext cx="454558" cy="2436243"/>
          </a:xfrm>
          <a:prstGeom prst="leftBrac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608149" y="1937685"/>
            <a:ext cx="677108" cy="20162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74671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449341" y="116632"/>
            <a:ext cx="9673820" cy="68853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1560" y="771307"/>
            <a:ext cx="7416824" cy="646331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Arial" charset="0"/>
              </a:rPr>
              <a:t>        单元</a:t>
            </a:r>
            <a:r>
              <a:rPr lang="en-US" altLang="zh-CN" sz="3600" b="1" dirty="0">
                <a:solidFill>
                  <a:prstClr val="white"/>
                </a:solidFill>
                <a:latin typeface="Arial" charset="0"/>
              </a:rPr>
              <a:t>7.3  </a:t>
            </a:r>
            <a:r>
              <a:rPr lang="zh-CN" altLang="en-US" sz="3600" b="1" dirty="0">
                <a:solidFill>
                  <a:prstClr val="white"/>
                </a:solidFill>
                <a:latin typeface="Arial" charset="0"/>
              </a:rPr>
              <a:t>编制利润表</a:t>
            </a:r>
            <a:endParaRPr lang="en-US" altLang="zh-CN" sz="3600" b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179512" y="1947836"/>
            <a:ext cx="8424936" cy="27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62500" lnSpcReduction="200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100" b="1" kern="100" dirty="0" smtClean="0">
                <a:solidFill>
                  <a:srgbClr val="FFFFA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仿宋_GB2312"/>
              </a:rPr>
              <a:t>主要内容：</a:t>
            </a:r>
            <a:r>
              <a:rPr lang="zh-CN" altLang="en-US" sz="5100" b="1" kern="100" dirty="0" smtClean="0">
                <a:solidFill>
                  <a:schemeClr val="bg1"/>
                </a:solidFill>
                <a:latin typeface="Times New Roman"/>
                <a:ea typeface="仿宋_GB2312"/>
              </a:rPr>
              <a:t>利润表的概念、结构和编制方法</a:t>
            </a:r>
            <a:endParaRPr lang="en-US" altLang="zh-CN" sz="5100" b="1" kern="100" dirty="0" smtClean="0">
              <a:solidFill>
                <a:schemeClr val="bg1"/>
              </a:solidFill>
              <a:latin typeface="Times New Roman"/>
              <a:ea typeface="仿宋_GB2312"/>
            </a:endParaRPr>
          </a:p>
          <a:p>
            <a:r>
              <a:rPr lang="zh-CN" altLang="zh-CN" sz="5100" b="1" kern="100" dirty="0">
                <a:solidFill>
                  <a:srgbClr val="FFFFA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仿宋_GB2312"/>
              </a:rPr>
              <a:t>重点：</a:t>
            </a:r>
            <a:r>
              <a:rPr lang="zh-CN" altLang="en-US" sz="5100" b="1" kern="100" dirty="0" smtClean="0">
                <a:solidFill>
                  <a:schemeClr val="bg1"/>
                </a:solidFill>
                <a:latin typeface="Times New Roman"/>
                <a:ea typeface="仿宋_GB2312"/>
              </a:rPr>
              <a:t>利润表的结构；</a:t>
            </a:r>
            <a:endParaRPr lang="en-US" altLang="zh-CN" sz="5100" b="1" kern="100" dirty="0">
              <a:solidFill>
                <a:schemeClr val="bg1"/>
              </a:solidFill>
              <a:latin typeface="Times New Roman"/>
              <a:ea typeface="仿宋_GB2312"/>
            </a:endParaRPr>
          </a:p>
          <a:p>
            <a:r>
              <a:rPr lang="zh-CN" altLang="zh-CN" sz="5100" b="1" kern="100" dirty="0">
                <a:solidFill>
                  <a:srgbClr val="FFFFA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仿宋_GB2312"/>
              </a:rPr>
              <a:t>难点：</a:t>
            </a:r>
            <a:r>
              <a:rPr lang="zh-CN" altLang="en-US" sz="5100" b="1" kern="100" dirty="0">
                <a:solidFill>
                  <a:schemeClr val="bg1"/>
                </a:solidFill>
                <a:latin typeface="Times New Roman"/>
                <a:ea typeface="仿宋_GB2312"/>
              </a:rPr>
              <a:t>利润表</a:t>
            </a:r>
            <a:r>
              <a:rPr lang="zh-CN" altLang="en-US" sz="5100" b="1" kern="100" dirty="0" smtClean="0">
                <a:solidFill>
                  <a:schemeClr val="bg1"/>
                </a:solidFill>
                <a:latin typeface="Times New Roman"/>
                <a:ea typeface="仿宋_GB2312"/>
              </a:rPr>
              <a:t>编制的方法</a:t>
            </a:r>
            <a:r>
              <a:rPr lang="zh-CN" altLang="en-US" sz="5100" b="1" kern="100" dirty="0">
                <a:solidFill>
                  <a:schemeClr val="bg1"/>
                </a:solidFill>
                <a:latin typeface="Times New Roman"/>
                <a:ea typeface="仿宋_GB2312"/>
              </a:rPr>
              <a:t>。</a:t>
            </a:r>
          </a:p>
          <a:p>
            <a:pPr marL="0" indent="0">
              <a:buFont typeface="Arial" charset="0"/>
              <a:buNone/>
            </a:pPr>
            <a:endParaRPr lang="en-US" altLang="zh-CN" sz="5100" b="1" dirty="0" smtClean="0">
              <a:solidFill>
                <a:schemeClr val="bg1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zh-CN" altLang="en-US" sz="4100" b="1" dirty="0" smtClean="0">
                <a:solidFill>
                  <a:srgbClr val="0000CC"/>
                </a:solidFill>
              </a:rPr>
              <a:t>   </a:t>
            </a:r>
            <a:endParaRPr lang="en-US" altLang="zh-CN" sz="4100" b="1" dirty="0" smtClean="0">
              <a:solidFill>
                <a:srgbClr val="0000CC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en-US" altLang="zh-CN" b="1" dirty="0" smtClean="0">
                <a:solidFill>
                  <a:srgbClr val="0000CC"/>
                </a:solidFill>
              </a:rPr>
              <a:t>                          </a:t>
            </a:r>
            <a:r>
              <a:rPr lang="en-US" altLang="zh-CN" b="1" dirty="0" smtClean="0">
                <a:solidFill>
                  <a:prstClr val="black"/>
                </a:solidFill>
              </a:rPr>
              <a:t>                                                </a:t>
            </a:r>
            <a:endParaRPr lang="zh-CN" alt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6529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5.7|1.1|1.4|1.3|1.5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40404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11.xml><?xml version="1.0" encoding="utf-8"?>
<a:theme xmlns:a="http://schemas.openxmlformats.org/drawingml/2006/main" name="4_Sunny Days">
  <a:themeElements>
    <a:clrScheme name="2_Sunny Days 6">
      <a:dk1>
        <a:srgbClr val="000000"/>
      </a:dk1>
      <a:lt1>
        <a:srgbClr val="FFFFCC"/>
      </a:lt1>
      <a:dk2>
        <a:srgbClr val="6600CC"/>
      </a:dk2>
      <a:lt2>
        <a:srgbClr val="FFFFCC"/>
      </a:lt2>
      <a:accent1>
        <a:srgbClr val="FFFF99"/>
      </a:accent1>
      <a:accent2>
        <a:srgbClr val="CCCCCC"/>
      </a:accent2>
      <a:accent3>
        <a:srgbClr val="FFFFE2"/>
      </a:accent3>
      <a:accent4>
        <a:srgbClr val="000000"/>
      </a:accent4>
      <a:accent5>
        <a:srgbClr val="FFFFCA"/>
      </a:accent5>
      <a:accent6>
        <a:srgbClr val="B9B9B9"/>
      </a:accent6>
      <a:hlink>
        <a:srgbClr val="0000FF"/>
      </a:hlink>
      <a:folHlink>
        <a:srgbClr val="993366"/>
      </a:folHlink>
    </a:clrScheme>
    <a:fontScheme name="2_Sunny Days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Sunny Days 1">
        <a:dk1>
          <a:srgbClr val="000000"/>
        </a:dk1>
        <a:lt1>
          <a:srgbClr val="FFCC66"/>
        </a:lt1>
        <a:dk2>
          <a:srgbClr val="996633"/>
        </a:dk2>
        <a:lt2>
          <a:srgbClr val="CC6600"/>
        </a:lt2>
        <a:accent1>
          <a:srgbClr val="FF9933"/>
        </a:accent1>
        <a:accent2>
          <a:srgbClr val="CCCCCC"/>
        </a:accent2>
        <a:accent3>
          <a:srgbClr val="FFE2B8"/>
        </a:accent3>
        <a:accent4>
          <a:srgbClr val="000000"/>
        </a:accent4>
        <a:accent5>
          <a:srgbClr val="FFCAAD"/>
        </a:accent5>
        <a:accent6>
          <a:srgbClr val="B9B9B9"/>
        </a:accent6>
        <a:hlink>
          <a:srgbClr val="CC9900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unny Days 2">
        <a:dk1>
          <a:srgbClr val="000000"/>
        </a:dk1>
        <a:lt1>
          <a:srgbClr val="FFFFCC"/>
        </a:lt1>
        <a:dk2>
          <a:srgbClr val="996633"/>
        </a:dk2>
        <a:lt2>
          <a:srgbClr val="CC9900"/>
        </a:lt2>
        <a:accent1>
          <a:srgbClr val="FF9933"/>
        </a:accent1>
        <a:accent2>
          <a:srgbClr val="FFFFFF"/>
        </a:accent2>
        <a:accent3>
          <a:srgbClr val="FFFFE2"/>
        </a:accent3>
        <a:accent4>
          <a:srgbClr val="000000"/>
        </a:accent4>
        <a:accent5>
          <a:srgbClr val="FFCAAD"/>
        </a:accent5>
        <a:accent6>
          <a:srgbClr val="E7E7E7"/>
        </a:accent6>
        <a:hlink>
          <a:srgbClr val="FFCC66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unny Days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CBCBCB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unny Days 4">
        <a:dk1>
          <a:srgbClr val="000000"/>
        </a:dk1>
        <a:lt1>
          <a:srgbClr val="F8F8F8"/>
        </a:lt1>
        <a:dk2>
          <a:srgbClr val="006600"/>
        </a:dk2>
        <a:lt2>
          <a:srgbClr val="FFCC00"/>
        </a:lt2>
        <a:accent1>
          <a:srgbClr val="9999FF"/>
        </a:accent1>
        <a:accent2>
          <a:srgbClr val="003300"/>
        </a:accent2>
        <a:accent3>
          <a:srgbClr val="AAB8AA"/>
        </a:accent3>
        <a:accent4>
          <a:srgbClr val="D4D4D4"/>
        </a:accent4>
        <a:accent5>
          <a:srgbClr val="CACAFF"/>
        </a:accent5>
        <a:accent6>
          <a:srgbClr val="002D00"/>
        </a:accent6>
        <a:hlink>
          <a:srgbClr val="009966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unny Days 5">
        <a:dk1>
          <a:srgbClr val="000000"/>
        </a:dk1>
        <a:lt1>
          <a:srgbClr val="F8F8F8"/>
        </a:lt1>
        <a:dk2>
          <a:srgbClr val="990099"/>
        </a:dk2>
        <a:lt2>
          <a:srgbClr val="FFCC00"/>
        </a:lt2>
        <a:accent1>
          <a:srgbClr val="9999FF"/>
        </a:accent1>
        <a:accent2>
          <a:srgbClr val="660066"/>
        </a:accent2>
        <a:accent3>
          <a:srgbClr val="CAAACA"/>
        </a:accent3>
        <a:accent4>
          <a:srgbClr val="D4D4D4"/>
        </a:accent4>
        <a:accent5>
          <a:srgbClr val="CACAFF"/>
        </a:accent5>
        <a:accent6>
          <a:srgbClr val="5C005C"/>
        </a:accent6>
        <a:hlink>
          <a:srgbClr val="CC00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unny Days 6">
        <a:dk1>
          <a:srgbClr val="000000"/>
        </a:dk1>
        <a:lt1>
          <a:srgbClr val="FFFFCC"/>
        </a:lt1>
        <a:dk2>
          <a:srgbClr val="6600CC"/>
        </a:dk2>
        <a:lt2>
          <a:srgbClr val="FFFFCC"/>
        </a:lt2>
        <a:accent1>
          <a:srgbClr val="FFFF99"/>
        </a:accent1>
        <a:accent2>
          <a:srgbClr val="CCCCCC"/>
        </a:accent2>
        <a:accent3>
          <a:srgbClr val="FFFFE2"/>
        </a:accent3>
        <a:accent4>
          <a:srgbClr val="000000"/>
        </a:accent4>
        <a:accent5>
          <a:srgbClr val="FFFFCA"/>
        </a:accent5>
        <a:accent6>
          <a:srgbClr val="B9B9B9"/>
        </a:accent6>
        <a:hlink>
          <a:srgbClr val="0000FF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3_Sunny Days">
  <a:themeElements>
    <a:clrScheme name="2_Sunny Days 6">
      <a:dk1>
        <a:srgbClr val="000000"/>
      </a:dk1>
      <a:lt1>
        <a:srgbClr val="FFFFCC"/>
      </a:lt1>
      <a:dk2>
        <a:srgbClr val="6600CC"/>
      </a:dk2>
      <a:lt2>
        <a:srgbClr val="FFFFCC"/>
      </a:lt2>
      <a:accent1>
        <a:srgbClr val="FFFF99"/>
      </a:accent1>
      <a:accent2>
        <a:srgbClr val="CCCCCC"/>
      </a:accent2>
      <a:accent3>
        <a:srgbClr val="FFFFE2"/>
      </a:accent3>
      <a:accent4>
        <a:srgbClr val="000000"/>
      </a:accent4>
      <a:accent5>
        <a:srgbClr val="FFFFCA"/>
      </a:accent5>
      <a:accent6>
        <a:srgbClr val="B9B9B9"/>
      </a:accent6>
      <a:hlink>
        <a:srgbClr val="0000FF"/>
      </a:hlink>
      <a:folHlink>
        <a:srgbClr val="993366"/>
      </a:folHlink>
    </a:clrScheme>
    <a:fontScheme name="2_Sunny Days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Sunny Days 1">
        <a:dk1>
          <a:srgbClr val="000000"/>
        </a:dk1>
        <a:lt1>
          <a:srgbClr val="FFCC66"/>
        </a:lt1>
        <a:dk2>
          <a:srgbClr val="996633"/>
        </a:dk2>
        <a:lt2>
          <a:srgbClr val="CC6600"/>
        </a:lt2>
        <a:accent1>
          <a:srgbClr val="FF9933"/>
        </a:accent1>
        <a:accent2>
          <a:srgbClr val="CCCCCC"/>
        </a:accent2>
        <a:accent3>
          <a:srgbClr val="FFE2B8"/>
        </a:accent3>
        <a:accent4>
          <a:srgbClr val="000000"/>
        </a:accent4>
        <a:accent5>
          <a:srgbClr val="FFCAAD"/>
        </a:accent5>
        <a:accent6>
          <a:srgbClr val="B9B9B9"/>
        </a:accent6>
        <a:hlink>
          <a:srgbClr val="CC9900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unny Days 2">
        <a:dk1>
          <a:srgbClr val="000000"/>
        </a:dk1>
        <a:lt1>
          <a:srgbClr val="FFFFCC"/>
        </a:lt1>
        <a:dk2>
          <a:srgbClr val="996633"/>
        </a:dk2>
        <a:lt2>
          <a:srgbClr val="CC9900"/>
        </a:lt2>
        <a:accent1>
          <a:srgbClr val="FF9933"/>
        </a:accent1>
        <a:accent2>
          <a:srgbClr val="FFFFFF"/>
        </a:accent2>
        <a:accent3>
          <a:srgbClr val="FFFFE2"/>
        </a:accent3>
        <a:accent4>
          <a:srgbClr val="000000"/>
        </a:accent4>
        <a:accent5>
          <a:srgbClr val="FFCAAD"/>
        </a:accent5>
        <a:accent6>
          <a:srgbClr val="E7E7E7"/>
        </a:accent6>
        <a:hlink>
          <a:srgbClr val="FFCC66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unny Days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CBCBCB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unny Days 4">
        <a:dk1>
          <a:srgbClr val="000000"/>
        </a:dk1>
        <a:lt1>
          <a:srgbClr val="F8F8F8"/>
        </a:lt1>
        <a:dk2>
          <a:srgbClr val="006600"/>
        </a:dk2>
        <a:lt2>
          <a:srgbClr val="FFCC00"/>
        </a:lt2>
        <a:accent1>
          <a:srgbClr val="9999FF"/>
        </a:accent1>
        <a:accent2>
          <a:srgbClr val="003300"/>
        </a:accent2>
        <a:accent3>
          <a:srgbClr val="AAB8AA"/>
        </a:accent3>
        <a:accent4>
          <a:srgbClr val="D4D4D4"/>
        </a:accent4>
        <a:accent5>
          <a:srgbClr val="CACAFF"/>
        </a:accent5>
        <a:accent6>
          <a:srgbClr val="002D00"/>
        </a:accent6>
        <a:hlink>
          <a:srgbClr val="009966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unny Days 5">
        <a:dk1>
          <a:srgbClr val="000000"/>
        </a:dk1>
        <a:lt1>
          <a:srgbClr val="F8F8F8"/>
        </a:lt1>
        <a:dk2>
          <a:srgbClr val="990099"/>
        </a:dk2>
        <a:lt2>
          <a:srgbClr val="FFCC00"/>
        </a:lt2>
        <a:accent1>
          <a:srgbClr val="9999FF"/>
        </a:accent1>
        <a:accent2>
          <a:srgbClr val="660066"/>
        </a:accent2>
        <a:accent3>
          <a:srgbClr val="CAAACA"/>
        </a:accent3>
        <a:accent4>
          <a:srgbClr val="D4D4D4"/>
        </a:accent4>
        <a:accent5>
          <a:srgbClr val="CACAFF"/>
        </a:accent5>
        <a:accent6>
          <a:srgbClr val="5C005C"/>
        </a:accent6>
        <a:hlink>
          <a:srgbClr val="CC00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unny Days 6">
        <a:dk1>
          <a:srgbClr val="000000"/>
        </a:dk1>
        <a:lt1>
          <a:srgbClr val="FFFFCC"/>
        </a:lt1>
        <a:dk2>
          <a:srgbClr val="6600CC"/>
        </a:dk2>
        <a:lt2>
          <a:srgbClr val="FFFFCC"/>
        </a:lt2>
        <a:accent1>
          <a:srgbClr val="FFFF99"/>
        </a:accent1>
        <a:accent2>
          <a:srgbClr val="CCCCCC"/>
        </a:accent2>
        <a:accent3>
          <a:srgbClr val="FFFFE2"/>
        </a:accent3>
        <a:accent4>
          <a:srgbClr val="000000"/>
        </a:accent4>
        <a:accent5>
          <a:srgbClr val="FFFFCA"/>
        </a:accent5>
        <a:accent6>
          <a:srgbClr val="B9B9B9"/>
        </a:accent6>
        <a:hlink>
          <a:srgbClr val="0000FF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Office 主题">
  <a:themeElements>
    <a:clrScheme name="Office">
      <a:dk1>
        <a:sysClr val="windowText" lastClr="40404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4572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新魏" panose="020108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4572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新魏" panose="0201080004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40404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Blue Diagonal">
  <a:themeElements>
    <a:clrScheme name="4_Blue Diagonal 1">
      <a:dk1>
        <a:srgbClr val="000000"/>
      </a:dk1>
      <a:lt1>
        <a:srgbClr val="FFFFFF"/>
      </a:lt1>
      <a:dk2>
        <a:srgbClr val="0066FF"/>
      </a:dk2>
      <a:lt2>
        <a:srgbClr val="FFFF00"/>
      </a:lt2>
      <a:accent1>
        <a:srgbClr val="00CCCC"/>
      </a:accent1>
      <a:accent2>
        <a:srgbClr val="FF33CC"/>
      </a:accent2>
      <a:accent3>
        <a:srgbClr val="AAB8FF"/>
      </a:accent3>
      <a:accent4>
        <a:srgbClr val="DADADA"/>
      </a:accent4>
      <a:accent5>
        <a:srgbClr val="AAE2E2"/>
      </a:accent5>
      <a:accent6>
        <a:srgbClr val="E72DB9"/>
      </a:accent6>
      <a:hlink>
        <a:srgbClr val="FF4568"/>
      </a:hlink>
      <a:folHlink>
        <a:srgbClr val="CCECFF"/>
      </a:folHlink>
    </a:clrScheme>
    <a:fontScheme name="4_Blue Diagonal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rgbClr val="FF9933"/>
            </a:solidFill>
            <a:effectLst/>
            <a:latin typeface="Times New Roman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600" b="0" i="0" u="none" strike="noStrike" cap="none" normalizeH="0" baseline="0" smtClean="0">
            <a:ln>
              <a:noFill/>
            </a:ln>
            <a:solidFill>
              <a:srgbClr val="FF9933"/>
            </a:solidFill>
            <a:effectLst/>
            <a:latin typeface="Times New Roman" charset="0"/>
            <a:ea typeface="隶书" pitchFamily="49" charset="-122"/>
          </a:defRPr>
        </a:defPPr>
      </a:lstStyle>
    </a:lnDef>
  </a:objectDefaults>
  <a:extraClrSchemeLst>
    <a:extraClrScheme>
      <a:clrScheme name="4_Blue Diagonal 1">
        <a:dk1>
          <a:srgbClr val="000000"/>
        </a:dk1>
        <a:lt1>
          <a:srgbClr val="FFFFFF"/>
        </a:lt1>
        <a:dk2>
          <a:srgbClr val="0066FF"/>
        </a:dk2>
        <a:lt2>
          <a:srgbClr val="FFFF00"/>
        </a:lt2>
        <a:accent1>
          <a:srgbClr val="00CCCC"/>
        </a:accent1>
        <a:accent2>
          <a:srgbClr val="FF33CC"/>
        </a:accent2>
        <a:accent3>
          <a:srgbClr val="AAB8FF"/>
        </a:accent3>
        <a:accent4>
          <a:srgbClr val="DADADA"/>
        </a:accent4>
        <a:accent5>
          <a:srgbClr val="AAE2E2"/>
        </a:accent5>
        <a:accent6>
          <a:srgbClr val="E72DB9"/>
        </a:accent6>
        <a:hlink>
          <a:srgbClr val="FF4568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Blue Diagonal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Blue Diagonal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Blue Diagonal 4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Office 主题">
  <a:themeElements>
    <a:clrScheme name="Office">
      <a:dk1>
        <a:sysClr val="windowText" lastClr="40404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5">
  <a:themeElements>
    <a:clrScheme name="35 3">
      <a:dk1>
        <a:srgbClr val="000000"/>
      </a:dk1>
      <a:lt1>
        <a:srgbClr val="FFFFFF"/>
      </a:lt1>
      <a:dk2>
        <a:srgbClr val="143DA2"/>
      </a:dk2>
      <a:lt2>
        <a:srgbClr val="DDDDDD"/>
      </a:lt2>
      <a:accent1>
        <a:srgbClr val="EB592B"/>
      </a:accent1>
      <a:accent2>
        <a:srgbClr val="2EBAAD"/>
      </a:accent2>
      <a:accent3>
        <a:srgbClr val="FFFFFF"/>
      </a:accent3>
      <a:accent4>
        <a:srgbClr val="000000"/>
      </a:accent4>
      <a:accent5>
        <a:srgbClr val="F3B5AC"/>
      </a:accent5>
      <a:accent6>
        <a:srgbClr val="29A89C"/>
      </a:accent6>
      <a:hlink>
        <a:srgbClr val="AED337"/>
      </a:hlink>
      <a:folHlink>
        <a:srgbClr val="5AB7EA"/>
      </a:folHlink>
    </a:clrScheme>
    <a:fontScheme name="35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35 1">
        <a:dk1>
          <a:srgbClr val="264040"/>
        </a:dk1>
        <a:lt1>
          <a:srgbClr val="FFFFFF"/>
        </a:lt1>
        <a:dk2>
          <a:srgbClr val="1D548B"/>
        </a:dk2>
        <a:lt2>
          <a:srgbClr val="DDDDDD"/>
        </a:lt2>
        <a:accent1>
          <a:srgbClr val="1A99C6"/>
        </a:accent1>
        <a:accent2>
          <a:srgbClr val="E6693C"/>
        </a:accent2>
        <a:accent3>
          <a:srgbClr val="FFFFFF"/>
        </a:accent3>
        <a:accent4>
          <a:srgbClr val="1F3535"/>
        </a:accent4>
        <a:accent5>
          <a:srgbClr val="ABCADF"/>
        </a:accent5>
        <a:accent6>
          <a:srgbClr val="D05E35"/>
        </a:accent6>
        <a:hlink>
          <a:srgbClr val="D5A317"/>
        </a:hlink>
        <a:folHlink>
          <a:srgbClr val="14AC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5 2">
        <a:dk1>
          <a:srgbClr val="000000"/>
        </a:dk1>
        <a:lt1>
          <a:srgbClr val="FFFFFF"/>
        </a:lt1>
        <a:dk2>
          <a:srgbClr val="5533C1"/>
        </a:dk2>
        <a:lt2>
          <a:srgbClr val="DDDDDD"/>
        </a:lt2>
        <a:accent1>
          <a:srgbClr val="CBB61D"/>
        </a:accent1>
        <a:accent2>
          <a:srgbClr val="40ACD2"/>
        </a:accent2>
        <a:accent3>
          <a:srgbClr val="FFFFFF"/>
        </a:accent3>
        <a:accent4>
          <a:srgbClr val="000000"/>
        </a:accent4>
        <a:accent5>
          <a:srgbClr val="E2D7AB"/>
        </a:accent5>
        <a:accent6>
          <a:srgbClr val="399BBE"/>
        </a:accent6>
        <a:hlink>
          <a:srgbClr val="DA7D28"/>
        </a:hlink>
        <a:folHlink>
          <a:srgbClr val="8522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5 3">
        <a:dk1>
          <a:srgbClr val="000000"/>
        </a:dk1>
        <a:lt1>
          <a:srgbClr val="FFFFFF"/>
        </a:lt1>
        <a:dk2>
          <a:srgbClr val="143DA2"/>
        </a:dk2>
        <a:lt2>
          <a:srgbClr val="DDDDDD"/>
        </a:lt2>
        <a:accent1>
          <a:srgbClr val="EB592B"/>
        </a:accent1>
        <a:accent2>
          <a:srgbClr val="2EBAAD"/>
        </a:accent2>
        <a:accent3>
          <a:srgbClr val="FFFFFF"/>
        </a:accent3>
        <a:accent4>
          <a:srgbClr val="000000"/>
        </a:accent4>
        <a:accent5>
          <a:srgbClr val="F3B5AC"/>
        </a:accent5>
        <a:accent6>
          <a:srgbClr val="29A89C"/>
        </a:accent6>
        <a:hlink>
          <a:srgbClr val="AED337"/>
        </a:hlink>
        <a:folHlink>
          <a:srgbClr val="5AB7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35">
  <a:themeElements>
    <a:clrScheme name="35 3">
      <a:dk1>
        <a:srgbClr val="000000"/>
      </a:dk1>
      <a:lt1>
        <a:srgbClr val="FFFFFF"/>
      </a:lt1>
      <a:dk2>
        <a:srgbClr val="143DA2"/>
      </a:dk2>
      <a:lt2>
        <a:srgbClr val="DDDDDD"/>
      </a:lt2>
      <a:accent1>
        <a:srgbClr val="EB592B"/>
      </a:accent1>
      <a:accent2>
        <a:srgbClr val="2EBAAD"/>
      </a:accent2>
      <a:accent3>
        <a:srgbClr val="FFFFFF"/>
      </a:accent3>
      <a:accent4>
        <a:srgbClr val="000000"/>
      </a:accent4>
      <a:accent5>
        <a:srgbClr val="F3B5AC"/>
      </a:accent5>
      <a:accent6>
        <a:srgbClr val="29A89C"/>
      </a:accent6>
      <a:hlink>
        <a:srgbClr val="AED337"/>
      </a:hlink>
      <a:folHlink>
        <a:srgbClr val="5AB7EA"/>
      </a:folHlink>
    </a:clrScheme>
    <a:fontScheme name="35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35 1">
        <a:dk1>
          <a:srgbClr val="264040"/>
        </a:dk1>
        <a:lt1>
          <a:srgbClr val="FFFFFF"/>
        </a:lt1>
        <a:dk2>
          <a:srgbClr val="1D548B"/>
        </a:dk2>
        <a:lt2>
          <a:srgbClr val="DDDDDD"/>
        </a:lt2>
        <a:accent1>
          <a:srgbClr val="1A99C6"/>
        </a:accent1>
        <a:accent2>
          <a:srgbClr val="E6693C"/>
        </a:accent2>
        <a:accent3>
          <a:srgbClr val="FFFFFF"/>
        </a:accent3>
        <a:accent4>
          <a:srgbClr val="1F3535"/>
        </a:accent4>
        <a:accent5>
          <a:srgbClr val="ABCADF"/>
        </a:accent5>
        <a:accent6>
          <a:srgbClr val="D05E35"/>
        </a:accent6>
        <a:hlink>
          <a:srgbClr val="D5A317"/>
        </a:hlink>
        <a:folHlink>
          <a:srgbClr val="14AC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5 2">
        <a:dk1>
          <a:srgbClr val="000000"/>
        </a:dk1>
        <a:lt1>
          <a:srgbClr val="FFFFFF"/>
        </a:lt1>
        <a:dk2>
          <a:srgbClr val="5533C1"/>
        </a:dk2>
        <a:lt2>
          <a:srgbClr val="DDDDDD"/>
        </a:lt2>
        <a:accent1>
          <a:srgbClr val="CBB61D"/>
        </a:accent1>
        <a:accent2>
          <a:srgbClr val="40ACD2"/>
        </a:accent2>
        <a:accent3>
          <a:srgbClr val="FFFFFF"/>
        </a:accent3>
        <a:accent4>
          <a:srgbClr val="000000"/>
        </a:accent4>
        <a:accent5>
          <a:srgbClr val="E2D7AB"/>
        </a:accent5>
        <a:accent6>
          <a:srgbClr val="399BBE"/>
        </a:accent6>
        <a:hlink>
          <a:srgbClr val="DA7D28"/>
        </a:hlink>
        <a:folHlink>
          <a:srgbClr val="8522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5 3">
        <a:dk1>
          <a:srgbClr val="000000"/>
        </a:dk1>
        <a:lt1>
          <a:srgbClr val="FFFFFF"/>
        </a:lt1>
        <a:dk2>
          <a:srgbClr val="143DA2"/>
        </a:dk2>
        <a:lt2>
          <a:srgbClr val="DDDDDD"/>
        </a:lt2>
        <a:accent1>
          <a:srgbClr val="EB592B"/>
        </a:accent1>
        <a:accent2>
          <a:srgbClr val="2EBAAD"/>
        </a:accent2>
        <a:accent3>
          <a:srgbClr val="FFFFFF"/>
        </a:accent3>
        <a:accent4>
          <a:srgbClr val="000000"/>
        </a:accent4>
        <a:accent5>
          <a:srgbClr val="F3B5AC"/>
        </a:accent5>
        <a:accent6>
          <a:srgbClr val="29A89C"/>
        </a:accent6>
        <a:hlink>
          <a:srgbClr val="AED337"/>
        </a:hlink>
        <a:folHlink>
          <a:srgbClr val="5AB7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35">
  <a:themeElements>
    <a:clrScheme name="35 3">
      <a:dk1>
        <a:srgbClr val="000000"/>
      </a:dk1>
      <a:lt1>
        <a:srgbClr val="FFFFFF"/>
      </a:lt1>
      <a:dk2>
        <a:srgbClr val="143DA2"/>
      </a:dk2>
      <a:lt2>
        <a:srgbClr val="DDDDDD"/>
      </a:lt2>
      <a:accent1>
        <a:srgbClr val="EB592B"/>
      </a:accent1>
      <a:accent2>
        <a:srgbClr val="2EBAAD"/>
      </a:accent2>
      <a:accent3>
        <a:srgbClr val="FFFFFF"/>
      </a:accent3>
      <a:accent4>
        <a:srgbClr val="000000"/>
      </a:accent4>
      <a:accent5>
        <a:srgbClr val="F3B5AC"/>
      </a:accent5>
      <a:accent6>
        <a:srgbClr val="29A89C"/>
      </a:accent6>
      <a:hlink>
        <a:srgbClr val="AED337"/>
      </a:hlink>
      <a:folHlink>
        <a:srgbClr val="5AB7EA"/>
      </a:folHlink>
    </a:clrScheme>
    <a:fontScheme name="35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35 1">
        <a:dk1>
          <a:srgbClr val="264040"/>
        </a:dk1>
        <a:lt1>
          <a:srgbClr val="FFFFFF"/>
        </a:lt1>
        <a:dk2>
          <a:srgbClr val="1D548B"/>
        </a:dk2>
        <a:lt2>
          <a:srgbClr val="DDDDDD"/>
        </a:lt2>
        <a:accent1>
          <a:srgbClr val="1A99C6"/>
        </a:accent1>
        <a:accent2>
          <a:srgbClr val="E6693C"/>
        </a:accent2>
        <a:accent3>
          <a:srgbClr val="FFFFFF"/>
        </a:accent3>
        <a:accent4>
          <a:srgbClr val="1F3535"/>
        </a:accent4>
        <a:accent5>
          <a:srgbClr val="ABCADF"/>
        </a:accent5>
        <a:accent6>
          <a:srgbClr val="D05E35"/>
        </a:accent6>
        <a:hlink>
          <a:srgbClr val="D5A317"/>
        </a:hlink>
        <a:folHlink>
          <a:srgbClr val="14AC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5 2">
        <a:dk1>
          <a:srgbClr val="000000"/>
        </a:dk1>
        <a:lt1>
          <a:srgbClr val="FFFFFF"/>
        </a:lt1>
        <a:dk2>
          <a:srgbClr val="5533C1"/>
        </a:dk2>
        <a:lt2>
          <a:srgbClr val="DDDDDD"/>
        </a:lt2>
        <a:accent1>
          <a:srgbClr val="CBB61D"/>
        </a:accent1>
        <a:accent2>
          <a:srgbClr val="40ACD2"/>
        </a:accent2>
        <a:accent3>
          <a:srgbClr val="FFFFFF"/>
        </a:accent3>
        <a:accent4>
          <a:srgbClr val="000000"/>
        </a:accent4>
        <a:accent5>
          <a:srgbClr val="E2D7AB"/>
        </a:accent5>
        <a:accent6>
          <a:srgbClr val="399BBE"/>
        </a:accent6>
        <a:hlink>
          <a:srgbClr val="DA7D28"/>
        </a:hlink>
        <a:folHlink>
          <a:srgbClr val="8522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5 3">
        <a:dk1>
          <a:srgbClr val="000000"/>
        </a:dk1>
        <a:lt1>
          <a:srgbClr val="FFFFFF"/>
        </a:lt1>
        <a:dk2>
          <a:srgbClr val="143DA2"/>
        </a:dk2>
        <a:lt2>
          <a:srgbClr val="DDDDDD"/>
        </a:lt2>
        <a:accent1>
          <a:srgbClr val="EB592B"/>
        </a:accent1>
        <a:accent2>
          <a:srgbClr val="2EBAAD"/>
        </a:accent2>
        <a:accent3>
          <a:srgbClr val="FFFFFF"/>
        </a:accent3>
        <a:accent4>
          <a:srgbClr val="000000"/>
        </a:accent4>
        <a:accent5>
          <a:srgbClr val="F3B5AC"/>
        </a:accent5>
        <a:accent6>
          <a:srgbClr val="29A89C"/>
        </a:accent6>
        <a:hlink>
          <a:srgbClr val="AED337"/>
        </a:hlink>
        <a:folHlink>
          <a:srgbClr val="5AB7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35">
  <a:themeElements>
    <a:clrScheme name="35 3">
      <a:dk1>
        <a:srgbClr val="000000"/>
      </a:dk1>
      <a:lt1>
        <a:srgbClr val="FFFFFF"/>
      </a:lt1>
      <a:dk2>
        <a:srgbClr val="143DA2"/>
      </a:dk2>
      <a:lt2>
        <a:srgbClr val="DDDDDD"/>
      </a:lt2>
      <a:accent1>
        <a:srgbClr val="EB592B"/>
      </a:accent1>
      <a:accent2>
        <a:srgbClr val="2EBAAD"/>
      </a:accent2>
      <a:accent3>
        <a:srgbClr val="FFFFFF"/>
      </a:accent3>
      <a:accent4>
        <a:srgbClr val="000000"/>
      </a:accent4>
      <a:accent5>
        <a:srgbClr val="F3B5AC"/>
      </a:accent5>
      <a:accent6>
        <a:srgbClr val="29A89C"/>
      </a:accent6>
      <a:hlink>
        <a:srgbClr val="AED337"/>
      </a:hlink>
      <a:folHlink>
        <a:srgbClr val="5AB7EA"/>
      </a:folHlink>
    </a:clrScheme>
    <a:fontScheme name="35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35 1">
        <a:dk1>
          <a:srgbClr val="264040"/>
        </a:dk1>
        <a:lt1>
          <a:srgbClr val="FFFFFF"/>
        </a:lt1>
        <a:dk2>
          <a:srgbClr val="1D548B"/>
        </a:dk2>
        <a:lt2>
          <a:srgbClr val="DDDDDD"/>
        </a:lt2>
        <a:accent1>
          <a:srgbClr val="1A99C6"/>
        </a:accent1>
        <a:accent2>
          <a:srgbClr val="E6693C"/>
        </a:accent2>
        <a:accent3>
          <a:srgbClr val="FFFFFF"/>
        </a:accent3>
        <a:accent4>
          <a:srgbClr val="1F3535"/>
        </a:accent4>
        <a:accent5>
          <a:srgbClr val="ABCADF"/>
        </a:accent5>
        <a:accent6>
          <a:srgbClr val="D05E35"/>
        </a:accent6>
        <a:hlink>
          <a:srgbClr val="D5A317"/>
        </a:hlink>
        <a:folHlink>
          <a:srgbClr val="14AC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5 2">
        <a:dk1>
          <a:srgbClr val="000000"/>
        </a:dk1>
        <a:lt1>
          <a:srgbClr val="FFFFFF"/>
        </a:lt1>
        <a:dk2>
          <a:srgbClr val="5533C1"/>
        </a:dk2>
        <a:lt2>
          <a:srgbClr val="DDDDDD"/>
        </a:lt2>
        <a:accent1>
          <a:srgbClr val="CBB61D"/>
        </a:accent1>
        <a:accent2>
          <a:srgbClr val="40ACD2"/>
        </a:accent2>
        <a:accent3>
          <a:srgbClr val="FFFFFF"/>
        </a:accent3>
        <a:accent4>
          <a:srgbClr val="000000"/>
        </a:accent4>
        <a:accent5>
          <a:srgbClr val="E2D7AB"/>
        </a:accent5>
        <a:accent6>
          <a:srgbClr val="399BBE"/>
        </a:accent6>
        <a:hlink>
          <a:srgbClr val="DA7D28"/>
        </a:hlink>
        <a:folHlink>
          <a:srgbClr val="8522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5 3">
        <a:dk1>
          <a:srgbClr val="000000"/>
        </a:dk1>
        <a:lt1>
          <a:srgbClr val="FFFFFF"/>
        </a:lt1>
        <a:dk2>
          <a:srgbClr val="143DA2"/>
        </a:dk2>
        <a:lt2>
          <a:srgbClr val="DDDDDD"/>
        </a:lt2>
        <a:accent1>
          <a:srgbClr val="EB592B"/>
        </a:accent1>
        <a:accent2>
          <a:srgbClr val="2EBAAD"/>
        </a:accent2>
        <a:accent3>
          <a:srgbClr val="FFFFFF"/>
        </a:accent3>
        <a:accent4>
          <a:srgbClr val="000000"/>
        </a:accent4>
        <a:accent5>
          <a:srgbClr val="F3B5AC"/>
        </a:accent5>
        <a:accent6>
          <a:srgbClr val="29A89C"/>
        </a:accent6>
        <a:hlink>
          <a:srgbClr val="AED337"/>
        </a:hlink>
        <a:folHlink>
          <a:srgbClr val="5AB7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40404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3375</TotalTime>
  <Words>2182</Words>
  <Application>Microsoft Office PowerPoint</Application>
  <PresentationFormat>全屏显示(4:3)</PresentationFormat>
  <Paragraphs>394</Paragraphs>
  <Slides>32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66" baseType="lpstr">
      <vt:lpstr>Gulim</vt:lpstr>
      <vt:lpstr>PMingLiU</vt:lpstr>
      <vt:lpstr>SimSun-ExtB</vt:lpstr>
      <vt:lpstr>方正舒体</vt:lpstr>
      <vt:lpstr>仿宋_GB2312</vt:lpstr>
      <vt:lpstr>黑体</vt:lpstr>
      <vt:lpstr>华文行楷</vt:lpstr>
      <vt:lpstr>华文琥珀</vt:lpstr>
      <vt:lpstr>华文新魏</vt:lpstr>
      <vt:lpstr>楷体_GB2312</vt:lpstr>
      <vt:lpstr>隶书</vt:lpstr>
      <vt:lpstr>宋体</vt:lpstr>
      <vt:lpstr>微软雅黑</vt:lpstr>
      <vt:lpstr>Aharoni</vt:lpstr>
      <vt:lpstr>Arial</vt:lpstr>
      <vt:lpstr>Calibri</vt:lpstr>
      <vt:lpstr>Times New Roman</vt:lpstr>
      <vt:lpstr>Verdana</vt:lpstr>
      <vt:lpstr>Wingdings</vt:lpstr>
      <vt:lpstr>Wingdings 2</vt:lpstr>
      <vt:lpstr>1_Office 主题​​</vt:lpstr>
      <vt:lpstr>自定义设计方案</vt:lpstr>
      <vt:lpstr>Office 主题</vt:lpstr>
      <vt:lpstr>5_Blue Diagonal</vt:lpstr>
      <vt:lpstr>3_Office 主题</vt:lpstr>
      <vt:lpstr>35</vt:lpstr>
      <vt:lpstr>1_35</vt:lpstr>
      <vt:lpstr>2_35</vt:lpstr>
      <vt:lpstr>3_35</vt:lpstr>
      <vt:lpstr>1_Office 主题</vt:lpstr>
      <vt:lpstr>4_Sunny Days</vt:lpstr>
      <vt:lpstr>3_Sunny Days</vt:lpstr>
      <vt:lpstr>Image</vt:lpstr>
      <vt:lpstr>剪辑</vt:lpstr>
      <vt:lpstr>《会计基础》课程内容</vt:lpstr>
      <vt:lpstr>             会计基本理论实施图</vt:lpstr>
      <vt:lpstr>PowerPoint 演示文稿</vt:lpstr>
      <vt:lpstr>教材内容</vt:lpstr>
      <vt:lpstr>教材内容</vt:lpstr>
      <vt:lpstr>本次课程开始</vt:lpstr>
      <vt:lpstr>单元7  编制会计报表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同步实训：单选题</vt:lpstr>
      <vt:lpstr>PowerPoint 演示文稿</vt:lpstr>
      <vt:lpstr>PowerPoint 演示文稿</vt:lpstr>
      <vt:lpstr>同步实训：判断题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同步实训：单选题</vt:lpstr>
      <vt:lpstr>  单元7.3  编制利润表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学习情境7   会计报表</dc:title>
  <dc:creator>吕尤</dc:creator>
  <cp:lastModifiedBy>Windows</cp:lastModifiedBy>
  <cp:revision>665</cp:revision>
  <dcterms:created xsi:type="dcterms:W3CDTF">2013-05-21T03:11:26Z</dcterms:created>
  <dcterms:modified xsi:type="dcterms:W3CDTF">2020-11-09T02:00:42Z</dcterms:modified>
</cp:coreProperties>
</file>