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310" r:id="rId4"/>
    <p:sldId id="311" r:id="rId5"/>
    <p:sldId id="312" r:id="rId6"/>
    <p:sldId id="313" r:id="rId7"/>
    <p:sldId id="314" r:id="rId8"/>
    <p:sldId id="315" r:id="rId9"/>
    <p:sldId id="316" r:id="rId10"/>
    <p:sldId id="317" r:id="rId11"/>
    <p:sldId id="318"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第三章   国际商务环境</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政治与法律环境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三、法律环境</a:t>
            </a:r>
            <a:endParaRPr lang="zh-CN" altLang="en-US"/>
          </a:p>
          <a:p>
            <a:pPr marL="0" indent="0">
              <a:buNone/>
            </a:pPr>
            <a:r>
              <a:rPr lang="en-US" altLang="zh-CN" sz="2200" b="1" dirty="0">
                <a:latin typeface="楷体" panose="02010609060101010101" charset="-122"/>
                <a:ea typeface="楷体" panose="02010609060101010101" charset="-122"/>
              </a:rPr>
              <a:t>(一)法律体系的差异</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(二)各国法律规定</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(三)国际法规</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(四)国际商务争端解决</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(五)国际商务中的知识产权问题</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经济与技术环境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一、经济制度</a:t>
            </a:r>
            <a:endParaRPr lang="zh-CN" altLang="en-US"/>
          </a:p>
          <a:p>
            <a:r>
              <a:rPr lang="zh-CN" altLang="en-US"/>
              <a:t>根据对经济运行的调节、控制及资源配置方式的不同,世界各国的经济制度可以分为市场经济、计划经济,以及由计划经济向市场经济转型的经济。不同的经济制度对国际商务活动有不同的影响。</a:t>
            </a:r>
            <a:endParaRPr lang="zh-CN" altLang="en-US"/>
          </a:p>
          <a:p>
            <a:r>
              <a:rPr lang="zh-CN" altLang="en-US"/>
              <a:t>在市场经济条件下,市场是资源配置的关键因素,市场产生的价格成为资源配置的“信号”。</a:t>
            </a:r>
            <a:endParaRPr lang="zh-CN" altLang="en-US"/>
          </a:p>
          <a:p>
            <a:r>
              <a:rPr lang="zh-CN" altLang="en-US"/>
              <a:t>而在计划经济条件下,资源的配置和产品的生产都要由计划部门统筹安排,企业的自主性小,从事商务活动比较困难。</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经济与技术环境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二、经济发展水平与产业结构</a:t>
            </a:r>
            <a:endParaRPr lang="zh-CN" altLang="en-US"/>
          </a:p>
          <a:p>
            <a:r>
              <a:rPr lang="zh-CN" altLang="en-US"/>
              <a:t>世界各国的经济发展水平差异很大,它们分别处于不同的发展阶段。对各国经济发展阶段的划分,最著名的是美国经济史学家沃特·罗斯托(Walt W.Rostow)所提出的模式,他认为各国在经济发展过程中一般要经历以下五个不同的阶段,即传统阶段、起飞准备阶段、起飞阶段、成熟阶段和高消费阶段。</a:t>
            </a:r>
            <a:endParaRPr lang="zh-CN" altLang="en-US"/>
          </a:p>
          <a:p>
            <a:r>
              <a:rPr lang="zh-CN" altLang="en-US"/>
              <a:t>在判断一国所处的经济发展阶段的基础上,还须进一步分析其产业结构的具体特征。产业结构是指一个国家各种类型产业的比例及其结构关系。在分析一国的产业结构时,除了分析现状外,还应把握产业结构随着经济的发展,呈现出动态发展的趋势。</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经济与技术环境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三、经济环境中的重要变量</a:t>
            </a:r>
            <a:endParaRPr lang="zh-CN" altLang="en-US"/>
          </a:p>
          <a:p>
            <a:pPr marL="0" indent="0">
              <a:buNone/>
            </a:pPr>
            <a:r>
              <a:rPr lang="en-US" altLang="zh-CN" sz="2200" b="1" dirty="0">
                <a:latin typeface="楷体" panose="02010609060101010101" charset="-122"/>
                <a:ea typeface="楷体" panose="02010609060101010101" charset="-122"/>
              </a:rPr>
              <a:t>(一)人口数量与就业水平</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(二)收入水平</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(三)汇率</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(四)通货膨胀</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(五)国际收支</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经济与技术环境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四、社会基础设施</a:t>
            </a:r>
            <a:endParaRPr lang="zh-CN" altLang="en-US"/>
          </a:p>
          <a:p>
            <a:pPr marL="0" indent="0">
              <a:buNone/>
            </a:pPr>
            <a:r>
              <a:rPr lang="en-US" altLang="zh-CN" sz="2200" b="1" dirty="0">
                <a:latin typeface="楷体" panose="02010609060101010101" charset="-122"/>
                <a:ea typeface="楷体" panose="02010609060101010101" charset="-122"/>
              </a:rPr>
              <a:t>(一)交通运输</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(二)通信设施</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(三)商业设施</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(四)能源供应</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经济与技术环境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五、技术环境</a:t>
            </a:r>
            <a:endParaRPr lang="zh-CN" altLang="en-US"/>
          </a:p>
          <a:p>
            <a:r>
              <a:rPr lang="zh-CN" altLang="en-US"/>
              <a:t>技术环境是指一国的科学技术发展水平及其应用程度,通常反映在国家整体的科技发展现状、科技结构、科技普及程度,科技人员的素质,与企业准备进入领域的科技水平、工业技术基础的水平、产业结构的现代化水平,以及与企业经营相关的原材料、制造工艺、能源、技术装备等相关的科技发展动向等多方面。</a:t>
            </a:r>
            <a:endParaRPr lang="zh-CN" altLang="en-US"/>
          </a:p>
          <a:p>
            <a:r>
              <a:rPr lang="zh-CN" altLang="en-US"/>
              <a:t>从世界各国和地区的情况来看,经济发展水平及其速度的差距,归根到底在于科技发展水平及其利用程度的差距。因此,企业必须重视对各国科技发展水平的研究和分析,掌握其发展变动趋势。</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社会文化环境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一、社会文化环境的基本构成</a:t>
            </a:r>
            <a:endParaRPr lang="zh-CN" altLang="en-US"/>
          </a:p>
          <a:p>
            <a:pPr marL="0" indent="0">
              <a:buNone/>
            </a:pPr>
            <a:r>
              <a:rPr lang="en-US" altLang="zh-CN" sz="2200" b="1" dirty="0">
                <a:latin typeface="楷体" panose="02010609060101010101" charset="-122"/>
                <a:ea typeface="楷体" panose="02010609060101010101" charset="-122"/>
              </a:rPr>
              <a:t>(一)语言</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(二)教育水平</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(三)宗教信仰</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(四)价值观</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(五)社会组织结构</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社会文化环境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二、民族文化与国际商务</a:t>
            </a:r>
            <a:endParaRPr lang="zh-CN" altLang="en-US"/>
          </a:p>
          <a:p>
            <a:pPr marL="0" indent="0">
              <a:buNone/>
            </a:pPr>
            <a:r>
              <a:rPr lang="en-US" altLang="zh-CN" sz="2200" b="1" dirty="0">
                <a:latin typeface="楷体" panose="02010609060101010101" charset="-122"/>
                <a:ea typeface="楷体" panose="02010609060101010101" charset="-122"/>
              </a:rPr>
              <a:t>(一)权力差距</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(二)回避不确定性</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(三)个人主义与集体主义</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(四)男性化与女性化</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国际商务环境的评估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一、国别冷热比较法</a:t>
            </a:r>
            <a:endParaRPr lang="zh-CN" altLang="en-US"/>
          </a:p>
          <a:p>
            <a:r>
              <a:rPr lang="zh-CN" altLang="en-US"/>
              <a:t>美国经济学家利特瓦克(I.A.Litvak)和拜廷(P.M.Banting)在《国际商务安排的理论框架》一文中提出了一种综合评价经营环境的方法。</a:t>
            </a:r>
            <a:endParaRPr lang="zh-CN" altLang="en-US"/>
          </a:p>
          <a:p>
            <a:r>
              <a:rPr lang="zh-CN" altLang="en-US"/>
              <a:t>他们将经营环境概括为七大因素,并据以判定一国的经营环境。他们认为,各国经营环境有“冷”与“热”之分,而一国经营环境的“冷”“热”程度则取决于该国七大因素的“冷”“热”情况。</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国际商务环境的评估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二、多因素分析法</a:t>
            </a:r>
            <a:endParaRPr lang="zh-CN" altLang="en-US"/>
          </a:p>
          <a:p>
            <a:r>
              <a:rPr lang="zh-CN" altLang="en-US"/>
              <a:t>多因素分析法是由美国经济学家罗伯特·斯托铂(Robert B.Stobaugh)于1969年首先提出来的。他主要是从东道国政府对外国投资的限制和鼓励政策角度出发,具体分析了外国环境中“资本抽回”“准许外资股权”“内外资的差别待遇与控制”“货币稳定性”“政治稳定性”“关税保护程度”“当地资金的可供程度”“近5年的通货膨胀率”这8个因素。</a:t>
            </a:r>
            <a:endParaRPr lang="zh-CN" altLang="en-US"/>
          </a:p>
          <a:p>
            <a:r>
              <a:rPr lang="zh-CN" altLang="en-US"/>
              <a:t>对这8个因素根据不同的情况分别规定具体的得分标准,然后再根据目标市场的具体情况,分门别类予以评分,最后算出得分总和,以此作为商务环境的综合评价。根据评分结果,一国得分越高,商务环境越好;反之越差。8项因素总分最高者,为最佳环境。</a:t>
            </a:r>
            <a:endParaRPr lang="zh-CN" altLang="en-US"/>
          </a:p>
          <a:p>
            <a:r>
              <a:rPr lang="zh-CN" altLang="en-US"/>
              <a:t>企业可根据自身的特点与经营目标,规定一临界分数线,总分达不到此线的国家,则不予进一步考虑。</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99"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4100" name="Group 4"/>
          <p:cNvGrpSpPr/>
          <p:nvPr/>
        </p:nvGrpSpPr>
        <p:grpSpPr bwMode="auto">
          <a:xfrm>
            <a:off x="1911350" y="1986915"/>
            <a:ext cx="5829300" cy="646748"/>
            <a:chOff x="0" y="0"/>
            <a:chExt cx="8840" cy="1019"/>
          </a:xfrm>
        </p:grpSpPr>
        <p:sp>
          <p:nvSpPr>
            <p:cNvPr id="410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2" name="Group 6"/>
            <p:cNvGrpSpPr/>
            <p:nvPr/>
          </p:nvGrpSpPr>
          <p:grpSpPr bwMode="auto">
            <a:xfrm>
              <a:off x="108" y="36"/>
              <a:ext cx="8673" cy="981"/>
              <a:chOff x="0" y="0"/>
              <a:chExt cx="8673" cy="981"/>
            </a:xfrm>
          </p:grpSpPr>
          <p:pic>
            <p:nvPicPr>
              <p:cNvPr id="410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第一节　制度与市场环境</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05" name="Group 9"/>
          <p:cNvGrpSpPr/>
          <p:nvPr/>
        </p:nvGrpSpPr>
        <p:grpSpPr bwMode="auto">
          <a:xfrm>
            <a:off x="1908175" y="2775903"/>
            <a:ext cx="5832475" cy="646747"/>
            <a:chOff x="0" y="0"/>
            <a:chExt cx="8840" cy="1019"/>
          </a:xfrm>
        </p:grpSpPr>
        <p:sp>
          <p:nvSpPr>
            <p:cNvPr id="410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7" name="Group 11"/>
            <p:cNvGrpSpPr/>
            <p:nvPr/>
          </p:nvGrpSpPr>
          <p:grpSpPr bwMode="auto">
            <a:xfrm>
              <a:off x="108" y="36"/>
              <a:ext cx="8673" cy="981"/>
              <a:chOff x="0" y="0"/>
              <a:chExt cx="8673" cy="981"/>
            </a:xfrm>
          </p:grpSpPr>
          <p:pic>
            <p:nvPicPr>
              <p:cNvPr id="410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9"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第二节　政治与法律环境</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0" name="Group 14"/>
          <p:cNvGrpSpPr/>
          <p:nvPr/>
        </p:nvGrpSpPr>
        <p:grpSpPr bwMode="auto">
          <a:xfrm>
            <a:off x="1908175" y="3568065"/>
            <a:ext cx="5832475" cy="648336"/>
            <a:chOff x="0" y="0"/>
            <a:chExt cx="8840" cy="1019"/>
          </a:xfrm>
        </p:grpSpPr>
        <p:sp>
          <p:nvSpPr>
            <p:cNvPr id="411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2" name="Group 16"/>
            <p:cNvGrpSpPr/>
            <p:nvPr/>
          </p:nvGrpSpPr>
          <p:grpSpPr bwMode="auto">
            <a:xfrm>
              <a:off x="108" y="36"/>
              <a:ext cx="8673" cy="981"/>
              <a:chOff x="0" y="0"/>
              <a:chExt cx="8673" cy="981"/>
            </a:xfrm>
          </p:grpSpPr>
          <p:pic>
            <p:nvPicPr>
              <p:cNvPr id="411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4"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第三节　经济与技术环境</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5" name="Group 19"/>
          <p:cNvGrpSpPr/>
          <p:nvPr/>
        </p:nvGrpSpPr>
        <p:grpSpPr bwMode="auto">
          <a:xfrm>
            <a:off x="1908175" y="4360228"/>
            <a:ext cx="5832475" cy="646747"/>
            <a:chOff x="0" y="0"/>
            <a:chExt cx="8840" cy="1019"/>
          </a:xfrm>
        </p:grpSpPr>
        <p:sp>
          <p:nvSpPr>
            <p:cNvPr id="411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7" name="Group 21"/>
            <p:cNvGrpSpPr/>
            <p:nvPr/>
          </p:nvGrpSpPr>
          <p:grpSpPr bwMode="auto">
            <a:xfrm>
              <a:off x="108" y="36"/>
              <a:ext cx="8673" cy="981"/>
              <a:chOff x="0" y="0"/>
              <a:chExt cx="8673" cy="981"/>
            </a:xfrm>
          </p:grpSpPr>
          <p:pic>
            <p:nvPicPr>
              <p:cNvPr id="411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9"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第四节　社会文化环境</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20" name="Group 24"/>
          <p:cNvGrpSpPr/>
          <p:nvPr/>
        </p:nvGrpSpPr>
        <p:grpSpPr bwMode="auto">
          <a:xfrm>
            <a:off x="1908175" y="5157153"/>
            <a:ext cx="5832475" cy="646747"/>
            <a:chOff x="0" y="0"/>
            <a:chExt cx="8840" cy="1019"/>
          </a:xfrm>
        </p:grpSpPr>
        <p:sp>
          <p:nvSpPr>
            <p:cNvPr id="412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22" name="Group 26"/>
            <p:cNvGrpSpPr/>
            <p:nvPr/>
          </p:nvGrpSpPr>
          <p:grpSpPr bwMode="auto">
            <a:xfrm>
              <a:off x="108" y="36"/>
              <a:ext cx="8673" cy="981"/>
              <a:chOff x="0" y="0"/>
              <a:chExt cx="8673" cy="981"/>
            </a:xfrm>
          </p:grpSpPr>
          <p:pic>
            <p:nvPicPr>
              <p:cNvPr id="412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24"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第五节　国际商务环境的评估</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图片 1"/>
          <p:cNvPicPr>
            <a:picLocks noChangeAspect="1"/>
          </p:cNvPicPr>
          <p:nvPr/>
        </p:nvPicPr>
        <p:blipFill>
          <a:blip r:embed="rId2"/>
          <a:stretch>
            <a:fillRect/>
          </a:stretch>
        </p:blipFill>
        <p:spPr>
          <a:xfrm>
            <a:off x="1126776" y="599171"/>
            <a:ext cx="5821488" cy="380952"/>
          </a:xfrm>
          <a:prstGeom prst="rect">
            <a:avLst/>
          </a:prstGeom>
        </p:spPr>
      </p:pic>
      <p:pic>
        <p:nvPicPr>
          <p:cNvPr id="3" name="内容占位符 2"/>
          <p:cNvPicPr>
            <a:picLocks noChangeAspect="1"/>
          </p:cNvPicPr>
          <p:nvPr>
            <p:ph idx="1"/>
          </p:nvPr>
        </p:nvPicPr>
        <p:blipFill>
          <a:blip r:embed="rId3"/>
          <a:stretch>
            <a:fillRect/>
          </a:stretch>
        </p:blipFill>
        <p:spPr>
          <a:xfrm>
            <a:off x="1043940" y="-3810"/>
            <a:ext cx="8101965" cy="8737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国际商务环境的评估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三、投资障碍分析法</a:t>
            </a:r>
            <a:endParaRPr lang="zh-CN" altLang="en-US"/>
          </a:p>
          <a:p>
            <a:r>
              <a:rPr lang="zh-CN" altLang="en-US"/>
              <a:t>其基本思路是,投资者根据投资环境应具备的一般因素,分别列出对投资起阻碍作用的主要因素,并据此对若干潜在的投资地区进行比较,投资障碍较少的地区即是投资环境较好的地区。</a:t>
            </a:r>
            <a:endParaRPr lang="zh-CN" altLang="en-US"/>
          </a:p>
          <a:p>
            <a:r>
              <a:rPr lang="zh-CN" altLang="en-US"/>
              <a:t>影响投资成功的障碍因素通常包括以下十个方面:</a:t>
            </a:r>
            <a:endParaRPr lang="zh-CN" altLang="en-US"/>
          </a:p>
          <a:p>
            <a:r>
              <a:rPr lang="zh-CN" altLang="en-US"/>
              <a:t>第一,政治障碍。</a:t>
            </a:r>
            <a:endParaRPr lang="zh-CN" altLang="en-US"/>
          </a:p>
          <a:p>
            <a:r>
              <a:rPr lang="zh-CN" altLang="en-US"/>
              <a:t>第二,经济障碍。</a:t>
            </a:r>
            <a:endParaRPr lang="zh-CN" altLang="en-US"/>
          </a:p>
          <a:p>
            <a:r>
              <a:rPr lang="zh-CN" altLang="en-US"/>
              <a:t>第三,资金障碍。</a:t>
            </a:r>
            <a:endParaRPr lang="zh-CN" altLang="en-US"/>
          </a:p>
          <a:p>
            <a:r>
              <a:rPr lang="zh-CN" altLang="en-US"/>
              <a:t>第四,人力资源障碍。</a:t>
            </a:r>
            <a:endParaRPr lang="zh-CN" altLang="en-US"/>
          </a:p>
          <a:p>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国际商务环境的评估</a:t>
            </a:r>
            <a:endParaRPr lang="zh-CN" altLang="en-US"/>
          </a:p>
        </p:txBody>
      </p:sp>
      <p:sp>
        <p:nvSpPr>
          <p:cNvPr id="3" name="内容占位符 2"/>
          <p:cNvSpPr>
            <a:spLocks noGrp="1"/>
          </p:cNvSpPr>
          <p:nvPr>
            <p:ph idx="1"/>
          </p:nvPr>
        </p:nvSpPr>
        <p:spPr>
          <a:xfrm>
            <a:off x="528955" y="1570990"/>
            <a:ext cx="8157210" cy="4953635"/>
          </a:xfrm>
        </p:spPr>
        <p:txBody>
          <a:bodyPr/>
          <a:p>
            <a:r>
              <a:rPr lang="zh-CN" altLang="en-US">
                <a:sym typeface="+mn-ea"/>
              </a:rPr>
              <a:t>第五,国有化风险。</a:t>
            </a:r>
            <a:endParaRPr lang="zh-CN" altLang="en-US"/>
          </a:p>
          <a:p>
            <a:r>
              <a:rPr lang="zh-CN" altLang="en-US">
                <a:sym typeface="+mn-ea"/>
              </a:rPr>
              <a:t>第六,歧视性政策。</a:t>
            </a:r>
            <a:endParaRPr lang="zh-CN" altLang="en-US"/>
          </a:p>
          <a:p>
            <a:r>
              <a:rPr lang="zh-CN" altLang="en-US">
                <a:sym typeface="+mn-ea"/>
              </a:rPr>
              <a:t>第七,政府干预过多。</a:t>
            </a:r>
            <a:endParaRPr lang="zh-CN" altLang="en-US"/>
          </a:p>
          <a:p>
            <a:r>
              <a:rPr lang="zh-CN" altLang="en-US">
                <a:sym typeface="+mn-ea"/>
              </a:rPr>
              <a:t>第八,普遍实行进口限制。</a:t>
            </a:r>
            <a:endParaRPr lang="zh-CN" altLang="en-US"/>
          </a:p>
          <a:p>
            <a:r>
              <a:rPr lang="zh-CN" altLang="en-US">
                <a:sym typeface="+mn-ea"/>
              </a:rPr>
              <a:t>第九,实行外汇管制,限制利润汇回。</a:t>
            </a:r>
            <a:endParaRPr lang="zh-CN" altLang="en-US"/>
          </a:p>
          <a:p>
            <a:r>
              <a:rPr lang="zh-CN" altLang="en-US">
                <a:sym typeface="+mn-ea"/>
              </a:rPr>
              <a:t>第十,法律及行政制度障碍。</a:t>
            </a:r>
            <a:endParaRPr lang="zh-CN" altLang="en-US"/>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国际商务环境的评估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四、动态分析法</a:t>
            </a:r>
            <a:endParaRPr lang="zh-CN" altLang="en-US"/>
          </a:p>
          <a:p>
            <a:r>
              <a:rPr lang="zh-CN" altLang="en-US"/>
              <a:t>针对这种需要,美国道化学公司(Dow Chemical)制定了一套适合于考察经营环境现实状态及其未来趋势的经营环境动态分析法。</a:t>
            </a:r>
            <a:endParaRPr lang="zh-CN" altLang="en-US"/>
          </a:p>
          <a:p>
            <a:r>
              <a:rPr lang="zh-CN" altLang="en-US"/>
              <a:t>其基本思路是:</a:t>
            </a:r>
            <a:endParaRPr lang="zh-CN" altLang="en-US"/>
          </a:p>
          <a:p>
            <a:r>
              <a:rPr lang="zh-CN" altLang="en-US"/>
              <a:t>第一,确认影响本项目的各项经营条件,这些条件构成项目的竞争风险。</a:t>
            </a:r>
            <a:endParaRPr lang="zh-CN" altLang="en-US"/>
          </a:p>
          <a:p>
            <a:r>
              <a:rPr lang="zh-CN" altLang="en-US"/>
              <a:t>第二,分析目标国家影响以上各项经营条件变化的各种压力,这些条件构成项目的环境风险。</a:t>
            </a:r>
            <a:endParaRPr lang="zh-CN" altLang="en-US"/>
          </a:p>
          <a:p>
            <a:r>
              <a:rPr lang="zh-CN" altLang="en-US"/>
              <a:t>第三,在以上两步工作的基础上确认影响本项目的关键因素。</a:t>
            </a:r>
            <a:endParaRPr lang="zh-CN" altLang="en-US"/>
          </a:p>
          <a:p>
            <a:r>
              <a:rPr lang="zh-CN" altLang="en-US"/>
              <a:t>第四,提出多套预测方案。</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制度与市场环境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一、国际经济组织</a:t>
            </a:r>
            <a:endParaRPr lang="zh-CN" altLang="en-US"/>
          </a:p>
          <a:p>
            <a:pPr marL="0" indent="0">
              <a:buNone/>
            </a:pPr>
            <a:r>
              <a:rPr lang="en-US" altLang="zh-CN" sz="2200" b="1" dirty="0">
                <a:latin typeface="楷体" panose="02010609060101010101" charset="-122"/>
                <a:ea typeface="楷体" panose="02010609060101010101" charset="-122"/>
              </a:rPr>
              <a:t>(一)世界贸易组织</a:t>
            </a:r>
            <a:endParaRPr lang="zh-CN" altLang="en-US"/>
          </a:p>
          <a:p>
            <a:r>
              <a:rPr lang="zh-CN" altLang="en-US"/>
              <a:t>1.世界贸易组织的宗旨</a:t>
            </a:r>
            <a:endParaRPr lang="zh-CN" altLang="en-US"/>
          </a:p>
          <a:p>
            <a:r>
              <a:rPr lang="zh-CN" altLang="en-US"/>
              <a:t>2.世界贸易组织的基本原则</a:t>
            </a:r>
            <a:endParaRPr lang="zh-CN" altLang="en-US"/>
          </a:p>
          <a:p>
            <a:r>
              <a:rPr lang="zh-CN" altLang="en-US"/>
              <a:t>3.世界贸易组织的法律框架与组织结构</a:t>
            </a:r>
            <a:endParaRPr lang="zh-CN" altLang="en-US"/>
          </a:p>
          <a:p>
            <a:r>
              <a:rPr lang="zh-CN" altLang="en-US"/>
              <a:t>4.世界贸易组织区别于关税与贸易总协定的特征</a:t>
            </a:r>
            <a:endParaRPr lang="zh-CN" altLang="en-US"/>
          </a:p>
          <a:p>
            <a:r>
              <a:rPr lang="zh-CN" altLang="en-US"/>
              <a:t>5.世界贸易组织建立以来的活动及其作用</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制度与市场环境</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(二)国际货币基金组织</a:t>
            </a:r>
            <a:endParaRPr lang="zh-CN" altLang="en-US"/>
          </a:p>
          <a:p>
            <a:r>
              <a:rPr lang="zh-CN" altLang="en-US"/>
              <a:t>1.国际货币基金组织的宗旨与职能</a:t>
            </a:r>
            <a:endParaRPr lang="zh-CN" altLang="en-US"/>
          </a:p>
          <a:p>
            <a:r>
              <a:rPr lang="zh-CN" altLang="en-US"/>
              <a:t>2.国际货币基金组织的业务</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(三)世界银行</a:t>
            </a:r>
            <a:endParaRPr lang="zh-CN" altLang="en-US"/>
          </a:p>
          <a:p>
            <a:r>
              <a:rPr lang="zh-CN" altLang="en-US"/>
              <a:t>1.世界银行的宗旨</a:t>
            </a:r>
            <a:endParaRPr lang="zh-CN" altLang="en-US"/>
          </a:p>
          <a:p>
            <a:r>
              <a:rPr lang="zh-CN" altLang="en-US"/>
              <a:t>2.世界银行的业务</a:t>
            </a:r>
            <a:endParaRPr lang="zh-CN" altLang="en-US"/>
          </a:p>
          <a:p>
            <a:r>
              <a:rPr lang="zh-CN" altLang="en-US"/>
              <a:t>3.世界银行的附属机构</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制度与市场环境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二、区域经济一体化</a:t>
            </a:r>
            <a:endParaRPr lang="zh-CN" altLang="en-US"/>
          </a:p>
          <a:p>
            <a:r>
              <a:rPr lang="zh-CN" altLang="en-US"/>
              <a:t>1.自由贸易区</a:t>
            </a:r>
            <a:endParaRPr lang="zh-CN" altLang="en-US"/>
          </a:p>
          <a:p>
            <a:r>
              <a:rPr lang="zh-CN" altLang="en-US"/>
              <a:t>2.关税同盟</a:t>
            </a:r>
            <a:endParaRPr lang="zh-CN" altLang="en-US"/>
          </a:p>
          <a:p>
            <a:r>
              <a:rPr lang="zh-CN" altLang="en-US"/>
              <a:t>3.共同市场</a:t>
            </a:r>
            <a:endParaRPr lang="zh-CN" altLang="en-US"/>
          </a:p>
          <a:p>
            <a:r>
              <a:rPr lang="zh-CN" altLang="en-US"/>
              <a:t>4.经济联盟</a:t>
            </a:r>
            <a:endParaRPr lang="zh-CN" altLang="en-US"/>
          </a:p>
          <a:p>
            <a:r>
              <a:rPr lang="zh-CN" altLang="en-US"/>
              <a:t>5.完全经济一体化</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制度与市场环境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三、国际贸易政策</a:t>
            </a:r>
            <a:endParaRPr lang="zh-CN" altLang="en-US"/>
          </a:p>
          <a:p>
            <a:pPr marL="0" indent="0">
              <a:buNone/>
            </a:pPr>
            <a:r>
              <a:rPr lang="en-US" altLang="zh-CN" sz="2200" b="1" dirty="0">
                <a:latin typeface="楷体" panose="02010609060101010101" charset="-122"/>
                <a:ea typeface="楷体" panose="02010609060101010101" charset="-122"/>
              </a:rPr>
              <a:t>(一)关税与关税壁垒</a:t>
            </a:r>
            <a:endParaRPr lang="zh-CN" altLang="en-US"/>
          </a:p>
          <a:p>
            <a:r>
              <a:rPr lang="zh-CN" altLang="en-US"/>
              <a:t>关税是指进出口商品经过一国关境时,由政府设置的海关对进出口商品所征收的税收。关税通常分为出口税和进口税。</a:t>
            </a:r>
            <a:endParaRPr lang="zh-CN" altLang="en-US"/>
          </a:p>
          <a:p>
            <a:r>
              <a:rPr lang="zh-CN" altLang="en-US"/>
              <a:t>关税壁垒是指一国以提高关税的办法限制外国商品进口的措施。关税壁垒的目的是抵制外国商品进入本国市场,以最大限度地削弱外国商品的竞争力,保护本国商品的竞争优势,控制国内市场。</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(二)非关税措施</a:t>
            </a:r>
            <a:endParaRPr lang="zh-CN" altLang="en-US"/>
          </a:p>
          <a:p>
            <a:r>
              <a:rPr lang="zh-CN" altLang="en-US"/>
              <a:t>1.非关税壁垒比关税壁垒具有更大的灵活性和针对性</a:t>
            </a:r>
            <a:endParaRPr lang="zh-CN" altLang="en-US"/>
          </a:p>
          <a:p>
            <a:r>
              <a:rPr lang="zh-CN" altLang="en-US"/>
              <a:t>2.非关税壁垒比关税壁垒在限制进口方面作用更为突出</a:t>
            </a:r>
            <a:endParaRPr lang="zh-CN" altLang="en-US"/>
          </a:p>
          <a:p>
            <a:r>
              <a:rPr lang="zh-CN" altLang="en-US"/>
              <a:t>3.非关税壁垒比关税壁垒更具有隐蔽性和歧视性</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制度与市场环境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四、国际金融市场</a:t>
            </a:r>
            <a:endParaRPr lang="zh-CN" altLang="en-US"/>
          </a:p>
          <a:p>
            <a:pPr marL="0" indent="0">
              <a:buNone/>
            </a:pPr>
            <a:r>
              <a:rPr lang="en-US" altLang="zh-CN" sz="2200" b="1" dirty="0">
                <a:latin typeface="楷体" panose="02010609060101010101" charset="-122"/>
                <a:ea typeface="楷体" panose="02010609060101010101" charset="-122"/>
              </a:rPr>
              <a:t>(一)外汇市场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(二)国际借贷市场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(三)黄金市场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(四)国际证券市场</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(五)欧洲货币市场</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政治与法律环境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一、政治环境</a:t>
            </a:r>
            <a:endParaRPr lang="zh-CN" altLang="en-US"/>
          </a:p>
          <a:p>
            <a:pPr marL="0" indent="0">
              <a:buNone/>
            </a:pPr>
            <a:r>
              <a:rPr lang="en-US" altLang="zh-CN" sz="2200" b="1" dirty="0">
                <a:latin typeface="楷体" panose="02010609060101010101" charset="-122"/>
                <a:ea typeface="楷体" panose="02010609060101010101" charset="-122"/>
              </a:rPr>
              <a:t>(一)国家政治体制</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(二)执政党的性质</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(三)政治稳定性</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(四)政府对外资的态度</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政治与法律环境</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二、政治风险及其防范</a:t>
            </a:r>
            <a:endParaRPr lang="zh-CN" altLang="en-US"/>
          </a:p>
          <a:p>
            <a:pPr marL="0" indent="0">
              <a:buNone/>
            </a:pPr>
            <a:r>
              <a:rPr lang="en-US" altLang="zh-CN" sz="2200" b="1" dirty="0">
                <a:latin typeface="楷体" panose="02010609060101010101" charset="-122"/>
                <a:ea typeface="楷体" panose="02010609060101010101" charset="-122"/>
              </a:rPr>
              <a:t>(一)政治风险的含义与特点</a:t>
            </a:r>
            <a:endParaRPr lang="zh-CN" altLang="en-US"/>
          </a:p>
          <a:p>
            <a:pPr marL="0" indent="0">
              <a:buNone/>
            </a:pPr>
            <a:r>
              <a:rPr lang="en-US" altLang="zh-CN" sz="2200" b="1" dirty="0">
                <a:latin typeface="楷体" panose="02010609060101010101" charset="-122"/>
                <a:ea typeface="楷体" panose="02010609060101010101" charset="-122"/>
              </a:rPr>
              <a:t>(二)政治风险的类型</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(三)政治风险的防范</a:t>
            </a:r>
            <a:endParaRPr lang="en-US" altLang="zh-CN" sz="2200" b="1" dirty="0">
              <a:latin typeface="楷体" panose="02010609060101010101" charset="-122"/>
              <a:ea typeface="楷体" panose="02010609060101010101"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2711</Words>
  <Application>WPS 演示</Application>
  <PresentationFormat>全屏显示(4:3)</PresentationFormat>
  <Paragraphs>184</Paragraphs>
  <Slides>22</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22</vt:i4>
      </vt:variant>
    </vt:vector>
  </HeadingPairs>
  <TitlesOfParts>
    <vt:vector size="46"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制度与市场环境</vt:lpstr>
      <vt:lpstr>第一节　制度与市场环境</vt:lpstr>
      <vt:lpstr>第一节　制度与市场环境</vt:lpstr>
      <vt:lpstr>第一节　制度与市场环境</vt:lpstr>
      <vt:lpstr>第一节　制度与市场环境</vt:lpstr>
      <vt:lpstr>第二节　政治与法律环境</vt:lpstr>
      <vt:lpstr>第二节　政治与法律环境</vt:lpstr>
      <vt:lpstr>第二节　政治与法律环境</vt:lpstr>
      <vt:lpstr>第三节　经济与技术环境</vt:lpstr>
      <vt:lpstr>第三节　经济与技术环境</vt:lpstr>
      <vt:lpstr>第三节　经济与技术环境</vt:lpstr>
      <vt:lpstr>第三节　经济与技术环境</vt:lpstr>
      <vt:lpstr>第三节　经济与技术环境</vt:lpstr>
      <vt:lpstr>第四节　社会文化环境</vt:lpstr>
      <vt:lpstr>第四节　社会文化环境</vt:lpstr>
      <vt:lpstr>第五节　国际商务环境的评估</vt:lpstr>
      <vt:lpstr>第五节　国际商务环境的评估</vt:lpstr>
      <vt:lpstr>第五节　国际商务环境的评估</vt:lpstr>
      <vt:lpstr>第五节　国际商务环境的评估</vt:lpstr>
      <vt:lpstr>第五节　国际商务环境的评估</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5</cp:revision>
  <dcterms:created xsi:type="dcterms:W3CDTF">2015-05-21T10:25:00Z</dcterms:created>
  <dcterms:modified xsi:type="dcterms:W3CDTF">2019-09-06T05:49:32Z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