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63.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第四章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外汇市场</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4.4  </a:t>
            </a:r>
            <a:r>
              <a:rPr>
                <a:cs typeface="汉仪铁线黑-65简" panose="00020600040101010101" charset="-122"/>
                <a:sym typeface="+mn-ea"/>
              </a:rPr>
              <a:t>外汇市场的参与者</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外汇银行</a:t>
            </a:r>
            <a:endParaRPr lang="zh-CN" altLang="en-US" sz="2600" b="1">
              <a:latin typeface="+mj-lt"/>
              <a:ea typeface="黑体" panose="02010609060101010101" charset="-122"/>
              <a:cs typeface="+mj-lt"/>
            </a:endParaRPr>
          </a:p>
          <a:p>
            <a:r>
              <a:rPr lang="zh-CN" altLang="en-US"/>
              <a:t>外汇银行，是指根据外汇法由中央银行指定可以经营外汇业务的商业银行或其他金融机构。外汇银行大致可以分为三类： 专营或兼营外汇业务的本国商业银行，如招商银行股份有限公司；在本国的外国商业银行分行，如美国银行有限公司上海分行；本国与外国的合资银行，如厦门国际银行以及经营外汇业务的其他金融机构。</a:t>
            </a:r>
            <a:endParaRPr lang="zh-CN" altLang="en-US"/>
          </a:p>
          <a:p>
            <a:endParaRPr lang="zh-CN" altLang="en-US"/>
          </a:p>
          <a:p>
            <a:pPr marL="0" algn="just">
              <a:buClrTx/>
              <a:buSzTx/>
              <a:buFontTx/>
              <a:buNone/>
            </a:pPr>
            <a:r>
              <a:rPr lang="zh-CN" altLang="en-US" sz="2600" b="1">
                <a:latin typeface="+mj-lt"/>
                <a:ea typeface="黑体" panose="02010609060101010101" charset="-122"/>
                <a:cs typeface="+mj-lt"/>
              </a:rPr>
              <a:t>4.4.2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外汇经纪商</a:t>
            </a:r>
            <a:endParaRPr lang="zh-CN" altLang="en-US" sz="2600" b="1">
              <a:latin typeface="+mj-lt"/>
              <a:ea typeface="黑体" panose="02010609060101010101" charset="-122"/>
              <a:cs typeface="+mj-lt"/>
            </a:endParaRPr>
          </a:p>
          <a:p>
            <a:r>
              <a:rPr lang="zh-CN" altLang="en-US"/>
              <a:t>外汇市场的第三大参与者是外汇经纪商，像股票市场的经纪商一样，他们在外汇市场上扮演着中间人的角色，以赚取佣金为目的，为客户代洽外汇买卖的汇兑方式等交易细节，拉拢撮合买方与买方的交易。外汇经纪商本身不承担外汇交易的盈亏风险，他们从事中介工作的利润来自佣金收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4.4  </a:t>
            </a:r>
            <a:r>
              <a:rPr>
                <a:cs typeface="汉仪铁线黑-65简" panose="00020600040101010101" charset="-122"/>
                <a:sym typeface="+mn-ea"/>
              </a:rPr>
              <a:t>外汇市场的参与者</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4.4.3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外汇银行的客户</a:t>
            </a:r>
            <a:endParaRPr lang="zh-CN" altLang="en-US" sz="2600" b="1">
              <a:latin typeface="+mj-lt"/>
              <a:ea typeface="黑体" panose="02010609060101010101" charset="-122"/>
              <a:cs typeface="+mj-lt"/>
            </a:endParaRPr>
          </a:p>
          <a:p>
            <a:r>
              <a:rPr lang="zh-CN" altLang="en-US"/>
              <a:t>外汇银行的客户主要包括个人、公司、其他非银行金融机构三个部分。</a:t>
            </a:r>
            <a:endParaRPr lang="zh-CN" altLang="en-US"/>
          </a:p>
          <a:p>
            <a:r>
              <a:rPr lang="zh-CN" altLang="en-US"/>
              <a:t>个人包括为进行国际贸易、国际投资等经济交易而买卖外汇者，以及留学生和国际旅游者等。随着中国国门的开放和人们收入的普遍提高，个人在外汇交易中的地位开始变得越来越重要。</a:t>
            </a:r>
            <a:endParaRPr lang="zh-CN" altLang="en-US"/>
          </a:p>
          <a:p>
            <a:r>
              <a:rPr lang="zh-CN" altLang="en-US"/>
              <a:t>公司包括从事国际贸易的进出口商、跨国企业等。我国外汇银行的顾客主要是有外汇需要的各类企业，由于生产经营和国际贸易的需要而产生了外汇的需求和供给。由于跨国企业的全球经营战略涉及多种货币的收支，因此其是外汇银行最重要的客户。</a:t>
            </a:r>
            <a:endParaRPr lang="zh-CN" altLang="en-US"/>
          </a:p>
          <a:p>
            <a:r>
              <a:rPr lang="zh-CN" altLang="en-US"/>
              <a:t>非银行金融机构包括养老基金、社保基金、对冲基金等。外汇的流动性、杠杆放大和相对低廉的成本等优势因素给予基金经理独特的投资环境，因此，各种基金也是外汇市场的一大参与者。</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4.4  </a:t>
            </a:r>
            <a:r>
              <a:rPr>
                <a:cs typeface="汉仪铁线黑-65简" panose="00020600040101010101" charset="-122"/>
                <a:sym typeface="+mn-ea"/>
              </a:rPr>
              <a:t>外汇市场的参与者</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4.4.4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外汇投机者</a:t>
            </a:r>
            <a:endParaRPr lang="zh-CN" altLang="en-US" sz="2600" b="1">
              <a:latin typeface="+mj-lt"/>
              <a:ea typeface="黑体" panose="02010609060101010101" charset="-122"/>
              <a:cs typeface="+mj-lt"/>
            </a:endParaRPr>
          </a:p>
          <a:p>
            <a:r>
              <a:rPr lang="zh-CN" altLang="en-US"/>
              <a:t>外汇市场的第四大参与者是外汇投机者。由于外汇市场上存在汇率的波动，既有使外汇交易者遭受损失的可能，也有使其获益的可能，这就产生了把外汇风险当成赚钱的机会而加以利用的情况，这就是外汇的投机交易。外汇投机者是专门利用不同货币在不同时间、不同地点的外汇市场上汇率的变动进行买空卖空、套利套汇的投机活动，以获取利润的公司和个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4.5  </a:t>
            </a:r>
            <a:r>
              <a:rPr>
                <a:cs typeface="汉仪铁线黑-65简" panose="00020600040101010101" charset="-122"/>
                <a:sym typeface="+mn-ea"/>
              </a:rPr>
              <a:t>外汇市场的交易方式</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4.5.1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即期交易</a:t>
            </a:r>
            <a:endParaRPr lang="zh-CN" altLang="en-US" sz="2600" b="1">
              <a:latin typeface="+mj-lt"/>
              <a:ea typeface="黑体" panose="02010609060101010101" charset="-122"/>
              <a:cs typeface="+mj-lt"/>
            </a:endParaRPr>
          </a:p>
          <a:p>
            <a:r>
              <a:rPr lang="zh-CN" altLang="en-US"/>
              <a:t>外汇市场上常用的交易方式有即期、远期和掉期。其中，最常用的一种交易方式是即期交易（Spot Transaction）。根据外汇市场的国际惯例，人们把外汇买卖成交后在两个营业日内完成资金对应收付、办理交割的外汇交易称为外汇即期交易。外汇即期交易占外汇交易总额的大部分，主要是因为即期外汇买卖不但可以满足买方临时性的付款需要，而且可以帮助买卖双方调整外汇头寸的货币比例，以避免外汇汇率风险。</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4.5  </a:t>
            </a:r>
            <a:r>
              <a:rPr>
                <a:cs typeface="汉仪铁线黑-65简" panose="00020600040101010101" charset="-122"/>
                <a:sym typeface="+mn-ea"/>
              </a:rPr>
              <a:t>外汇市场的交易方式</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4.5.2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远期交易</a:t>
            </a:r>
            <a:endParaRPr lang="zh-CN" altLang="en-US" sz="2600" b="1">
              <a:latin typeface="+mj-lt"/>
              <a:ea typeface="黑体" panose="02010609060101010101" charset="-122"/>
              <a:cs typeface="+mj-lt"/>
            </a:endParaRPr>
          </a:p>
          <a:p>
            <a:r>
              <a:rPr lang="zh-CN" altLang="en-US"/>
              <a:t>与即期交易相对的是远期交易。远期交易（Forward Transaction）是指买卖双方签订远期合同，规定在未来某一时期进行交易的一种交易方式。其与即期外汇交易的根本区别在于交割日不同。凡是交割日在成交两个营业日以后的外汇交易均属于远期外汇交易。外汇市场上的远期外汇交易最长可达1年，1至3个月的远期外汇交易是最为常见的。期限越长，交易的不确定性越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4.5  </a:t>
            </a:r>
            <a:r>
              <a:rPr>
                <a:cs typeface="汉仪铁线黑-65简" panose="00020600040101010101" charset="-122"/>
                <a:sym typeface="+mn-ea"/>
              </a:rPr>
              <a:t>外汇市场的交易方式</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4.5.3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外汇掉期交易</a:t>
            </a:r>
            <a:endParaRPr lang="zh-CN" altLang="en-US" sz="2600" b="1">
              <a:latin typeface="+mj-lt"/>
              <a:ea typeface="黑体" panose="02010609060101010101" charset="-122"/>
              <a:cs typeface="+mj-lt"/>
            </a:endParaRPr>
          </a:p>
          <a:p>
            <a:r>
              <a:rPr lang="zh-CN" altLang="en-US"/>
              <a:t>近年来，借助国际外汇市场和货币市场，作为一种衍生金融工具的掉期交易得到了国际金融界、跨国企业的青睐和广泛应用，使得掉期交易与期货、期权交易一样，成为国际金融机构规避汇率风险和利率风险的重要工具。</a:t>
            </a:r>
            <a:endParaRPr lang="zh-CN" altLang="en-US"/>
          </a:p>
          <a:p>
            <a:r>
              <a:rPr lang="zh-CN" altLang="en-US"/>
              <a:t>掉期交易（Swap Transaction）是指买卖双方约定在未来某一时期等额交换某种资产的交易形式。货币掉期交易（Currency Swap）是指两种货币之间的交换交易，一般情况下，是指两种货币资金的本金交换。在货币互换中，本金通常在互换的开始及结束时进行互换。货币掉期交易的目的在于降低筹资成本，满足双方意愿及防止汇率变动风险造成的损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4.5  </a:t>
            </a:r>
            <a:r>
              <a:rPr>
                <a:cs typeface="汉仪铁线黑-65简" panose="00020600040101010101" charset="-122"/>
                <a:sym typeface="+mn-ea"/>
              </a:rPr>
              <a:t>外汇市场的交易方式</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4.5.4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外汇期货交易</a:t>
            </a:r>
            <a:endParaRPr lang="zh-CN" altLang="en-US" sz="2600" b="1">
              <a:latin typeface="+mj-lt"/>
              <a:ea typeface="黑体" panose="02010609060101010101" charset="-122"/>
              <a:cs typeface="+mj-lt"/>
            </a:endParaRPr>
          </a:p>
          <a:p>
            <a:r>
              <a:rPr lang="zh-CN" altLang="en-US"/>
              <a:t>外汇期货交易是指买卖双方成交后，在合同约定的期限内按约定的汇率进行交割的外汇交割方式，买卖双方在期货交易所通过公开喊价的方式成交后，承诺在未来某一特定日期，以当前所约定的价格交付某种特定数量的外币，即买卖双方以约定的数量、价格和交割日签订的一种合约。</a:t>
            </a:r>
            <a:endParaRPr lang="zh-CN" altLang="en-US"/>
          </a:p>
          <a:p>
            <a:r>
              <a:rPr lang="zh-CN" altLang="en-US"/>
              <a:t>外汇期货交易与外汇远期交易看似相似，但其参与者、流动性、交易方式、合约标准化程度、履约保证、结算方式以及交割方式都有所不同（如表47所示）。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4.6  </a:t>
            </a:r>
            <a:r>
              <a:rPr>
                <a:cs typeface="汉仪铁线黑-65简" panose="00020600040101010101" charset="-122"/>
                <a:sym typeface="+mn-ea"/>
              </a:rPr>
              <a:t>外汇风险及应对策略</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4.6.1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外汇风险</a:t>
            </a:r>
            <a:endParaRPr lang="zh-CN" altLang="en-US" sz="2600" b="1">
              <a:latin typeface="+mj-lt"/>
              <a:ea typeface="黑体" panose="02010609060101010101" charset="-122"/>
              <a:cs typeface="+mj-lt"/>
            </a:endParaRPr>
          </a:p>
          <a:p>
            <a:r>
              <a:rPr lang="zh-CN" altLang="en-US"/>
              <a:t>外汇风险实际上就是汇率风险，指的是经济主体在涉外业务中因汇率波动而蒙受损失或获得收益的可能性。从宏观上看，国际资本流动中的外汇风险可能会因改变贸易商品的国际价格而造成一国贸易条件的恶化。由于汇率的变化，外汇风险会造成一国旅游业的大幅波动，影响一国资本流动的状况，改变一国经常项目的状况，影响一国货币当局外汇储备的结构和数量，从而影响一国的国际收支，最终对一国国民收入、国内就业及经济发展造成不良影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4.6  </a:t>
            </a:r>
            <a:r>
              <a:rPr>
                <a:cs typeface="汉仪铁线黑-65简" panose="00020600040101010101" charset="-122"/>
                <a:sym typeface="+mn-ea"/>
              </a:rPr>
              <a:t>外汇风险及应对策略</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4.6.2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外汇市场的作用</a:t>
            </a:r>
            <a:endParaRPr lang="zh-CN" altLang="en-US" sz="2600" b="1">
              <a:latin typeface="+mj-lt"/>
              <a:ea typeface="黑体" panose="02010609060101010101" charset="-122"/>
              <a:cs typeface="+mj-lt"/>
            </a:endParaRPr>
          </a:p>
          <a:p>
            <a:r>
              <a:rPr lang="zh-CN" altLang="en-US"/>
              <a:t>外汇市场可以实现购买力的转移，为国际经济交易提供资金融通以及外汇保值和投机的场所。</a:t>
            </a:r>
            <a:endParaRPr lang="zh-CN" altLang="en-US"/>
          </a:p>
          <a:p>
            <a:r>
              <a:rPr lang="zh-CN" altLang="en-US"/>
              <a:t>第一，外汇市场可以实现购买力的国际转移。</a:t>
            </a:r>
            <a:endParaRPr lang="zh-CN" altLang="en-US"/>
          </a:p>
          <a:p>
            <a:r>
              <a:rPr lang="zh-CN" altLang="en-US"/>
              <a:t>第二，外汇市场可以为国际经济交易提供资金融通。</a:t>
            </a:r>
            <a:endParaRPr lang="zh-CN" altLang="en-US"/>
          </a:p>
          <a:p>
            <a:r>
              <a:rPr lang="zh-CN" altLang="en-US"/>
              <a:t>第三，外汇市场还提供外汇保值和投机。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4.6  </a:t>
            </a:r>
            <a:r>
              <a:rPr>
                <a:cs typeface="汉仪铁线黑-65简" panose="00020600040101010101" charset="-122"/>
                <a:sym typeface="+mn-ea"/>
              </a:rPr>
              <a:t>外汇风险及应对策略</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4.6.3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企业运用外汇市场规避风险</a:t>
            </a:r>
            <a:endParaRPr lang="zh-CN" altLang="en-US" sz="2600" b="1">
              <a:latin typeface="+mj-lt"/>
              <a:ea typeface="黑体" panose="02010609060101010101" charset="-122"/>
              <a:cs typeface="+mj-lt"/>
            </a:endParaRPr>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外汇交易风险</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外汇交易风险指的是企业以外币计价进行贸易与非贸易，如外汇借贷等交易时因将来结算所使用的货币汇率不确定而产生的汇率风险。</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外汇折算风险</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外汇折算风险又称会计风险，是指由于汇率变动而导致资产负债表中某些以外汇计价的项目的价值发生变化的风险，防范的策略包括如下三种： </a:t>
            </a:r>
            <a:endParaRPr lang="zh-CN" altLang="en-US"/>
          </a:p>
          <a:p>
            <a:r>
              <a:rPr lang="zh-CN" altLang="en-US"/>
              <a:t>第一，资产负债保值法。</a:t>
            </a:r>
            <a:endParaRPr lang="zh-CN" altLang="en-US"/>
          </a:p>
          <a:p>
            <a:r>
              <a:rPr lang="zh-CN" altLang="en-US"/>
              <a:t>第二，风险冲抵法。</a:t>
            </a:r>
            <a:endParaRPr lang="zh-CN" altLang="en-US"/>
          </a:p>
          <a:p>
            <a:r>
              <a:rPr lang="zh-CN" altLang="en-US"/>
              <a:t>第三，远期交易法。</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60015" y="1383030"/>
            <a:ext cx="6075045" cy="4245610"/>
            <a:chOff x="4189" y="2178"/>
            <a:chExt cx="9567" cy="6686"/>
          </a:xfrm>
        </p:grpSpPr>
        <p:grpSp>
          <p:nvGrpSpPr>
            <p:cNvPr id="4098" name="Group 2"/>
            <p:cNvGrpSpPr/>
            <p:nvPr/>
          </p:nvGrpSpPr>
          <p:grpSpPr>
            <a:xfrm>
              <a:off x="4556" y="2178"/>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4.1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外汇市场的定义</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3331"/>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4.2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全球主要的外汇市场</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4447"/>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4.3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外汇市场的特征</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566" y="5585"/>
              <a:ext cx="9180" cy="1017"/>
              <a:chOff x="0" y="0"/>
              <a:chExt cx="8840"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108" y="36"/>
                <a:ext cx="8673" cy="981"/>
                <a:chOff x="0" y="0"/>
                <a:chExt cx="867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4.4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外汇市场的参与者</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6" name="Group 2"/>
            <p:cNvGrpSpPr/>
            <p:nvPr/>
          </p:nvGrpSpPr>
          <p:grpSpPr>
            <a:xfrm>
              <a:off x="4576" y="6716"/>
              <a:ext cx="9180" cy="1017"/>
              <a:chOff x="0" y="0"/>
              <a:chExt cx="8840" cy="1019"/>
            </a:xfrm>
          </p:grpSpPr>
          <p:sp>
            <p:nvSpPr>
              <p:cNvPr id="3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8" name="Group 4"/>
              <p:cNvGrpSpPr/>
              <p:nvPr/>
            </p:nvGrpSpPr>
            <p:grpSpPr>
              <a:xfrm>
                <a:off x="108" y="36"/>
                <a:ext cx="8673" cy="981"/>
                <a:chOff x="0" y="0"/>
                <a:chExt cx="8673" cy="981"/>
              </a:xfrm>
            </p:grpSpPr>
            <p:pic>
              <p:nvPicPr>
                <p:cNvPr id="3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4.5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外汇市场的交易方式</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41" name="Group 2"/>
            <p:cNvGrpSpPr/>
            <p:nvPr/>
          </p:nvGrpSpPr>
          <p:grpSpPr>
            <a:xfrm>
              <a:off x="4189" y="7847"/>
              <a:ext cx="9567" cy="1017"/>
              <a:chOff x="-373" y="0"/>
              <a:chExt cx="9213" cy="1019"/>
            </a:xfrm>
          </p:grpSpPr>
          <p:sp>
            <p:nvSpPr>
              <p:cNvPr id="4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3" name="Group 4"/>
              <p:cNvGrpSpPr/>
              <p:nvPr/>
            </p:nvGrpSpPr>
            <p:grpSpPr>
              <a:xfrm>
                <a:off x="-373" y="36"/>
                <a:ext cx="9154" cy="981"/>
                <a:chOff x="-481" y="0"/>
                <a:chExt cx="9154" cy="981"/>
              </a:xfrm>
            </p:grpSpPr>
            <p:pic>
              <p:nvPicPr>
                <p:cNvPr id="4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5" name="TextBox 2"/>
                <p:cNvSpPr/>
                <p:nvPr/>
              </p:nvSpPr>
              <p:spPr>
                <a:xfrm>
                  <a:off x="-481" y="102"/>
                  <a:ext cx="6989" cy="873"/>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4.6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外汇风险及应对策略</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4.6  </a:t>
            </a:r>
            <a:r>
              <a:rPr>
                <a:cs typeface="汉仪铁线黑-65简" panose="00020600040101010101" charset="-122"/>
                <a:sym typeface="+mn-ea"/>
              </a:rPr>
              <a:t>外汇风险及应对策略</a:t>
            </a:r>
            <a:endParaRPr lang="zh-CN" altLang="en-US"/>
          </a:p>
        </p:txBody>
      </p:sp>
      <p:sp>
        <p:nvSpPr>
          <p:cNvPr id="3" name="内容占位符 2"/>
          <p:cNvSpPr>
            <a:spLocks noGrp="1"/>
          </p:cNvSpPr>
          <p:nvPr>
            <p:ph idx="1"/>
          </p:nvPr>
        </p:nvSpPr>
        <p:spPr/>
        <p:txBody>
          <a:bodyPr/>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（3） 外汇经济风险</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外汇经济风险又称经营风险，是指由于意料之外的汇率波动引起企业未来的税后利润或现金流量发生变化的外汇风险。</a:t>
            </a:r>
            <a:endParaRPr lang="zh-CN" altLang="en-US"/>
          </a:p>
          <a:p>
            <a:r>
              <a:rPr lang="zh-CN" altLang="en-US"/>
              <a:t>防范外汇经济风险可以采用如下策略： </a:t>
            </a:r>
            <a:endParaRPr lang="zh-CN" altLang="en-US"/>
          </a:p>
          <a:p>
            <a:r>
              <a:rPr lang="zh-CN" altLang="en-US"/>
              <a:t>第一，营销策略。</a:t>
            </a:r>
            <a:endParaRPr lang="zh-CN" altLang="en-US"/>
          </a:p>
          <a:p>
            <a:r>
              <a:rPr lang="zh-CN" altLang="en-US"/>
              <a:t>第二，生产策略。</a:t>
            </a:r>
            <a:endParaRPr lang="zh-CN" altLang="en-US"/>
          </a:p>
          <a:p>
            <a:r>
              <a:rPr lang="zh-CN" altLang="en-US"/>
              <a:t>第三，财务策略。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4.1  </a:t>
            </a:r>
            <a:r>
              <a:rPr>
                <a:cs typeface="汉仪铁线黑-65简" panose="00020600040101010101" charset="-122"/>
                <a:sym typeface="+mn-ea"/>
              </a:rPr>
              <a:t>外汇市场的定义</a:t>
            </a:r>
            <a:endParaRPr lang="zh-CN" altLang="en-US"/>
          </a:p>
        </p:txBody>
      </p:sp>
      <p:sp>
        <p:nvSpPr>
          <p:cNvPr id="3" name="内容占位符 2"/>
          <p:cNvSpPr>
            <a:spLocks noGrp="1"/>
          </p:cNvSpPr>
          <p:nvPr>
            <p:ph idx="1"/>
          </p:nvPr>
        </p:nvSpPr>
        <p:spPr/>
        <p:txBody>
          <a:bodyPr/>
          <a:p>
            <a:r>
              <a:rPr lang="zh-CN" altLang="en-US"/>
              <a:t>外汇（Foreign Exchange， FOREX）是指外国的货币，具体包括外币银行余额、纸币、支票和汇票。外汇市场（Foreign Exchange Market）是一个专门从事外汇交易的市场。外汇交易（Foreign Exchange Transaction）是买方和卖方之间的协议，是一种将一定量的某国货币以特定的比率转换为其他国家货币的交易。简单来说，外汇市场就是将一个国家的货币兑换成另一个国家货币的市场。</a:t>
            </a:r>
            <a:endParaRPr lang="zh-CN" altLang="en-US"/>
          </a:p>
          <a:p>
            <a:r>
              <a:rPr lang="zh-CN" altLang="en-US"/>
              <a:t>外汇市场可以按不同的分类标准来划分： </a:t>
            </a:r>
            <a:endParaRPr lang="zh-CN" altLang="en-US"/>
          </a:p>
          <a:p>
            <a:r>
              <a:rPr lang="zh-CN" altLang="en-US"/>
              <a:t>① 按交易主体的不同，外汇市场可分为外汇批发市场和外汇零售市场。外汇批发市场是指银行同业间的外汇交易行为及其场所，每笔交易的最低金额为100万美元。外汇零售市场是指银行与一般客户的外汇交易行为及其场所。</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4.1  </a:t>
            </a:r>
            <a:r>
              <a:rPr>
                <a:cs typeface="汉仪铁线黑-65简" panose="00020600040101010101" charset="-122"/>
                <a:sym typeface="+mn-ea"/>
              </a:rPr>
              <a:t>外汇市场的定义</a:t>
            </a:r>
            <a:endParaRPr lang="zh-CN" altLang="en-US"/>
          </a:p>
        </p:txBody>
      </p:sp>
      <p:sp>
        <p:nvSpPr>
          <p:cNvPr id="3" name="内容占位符 2"/>
          <p:cNvSpPr>
            <a:spLocks noGrp="1"/>
          </p:cNvSpPr>
          <p:nvPr>
            <p:ph idx="1"/>
          </p:nvPr>
        </p:nvSpPr>
        <p:spPr/>
        <p:txBody>
          <a:bodyPr/>
          <a:p>
            <a:r>
              <a:rPr lang="zh-CN" altLang="en-US"/>
              <a:t>② 按市场组织形式的不同，外汇市场可分为有形外汇市场和无形外汇市场。有形外汇市场是指有固定营业场所的外汇市场，有既定的交易时间和交易规则，比较典型的有巴黎、法兰克福、布鲁塞尔、阿姆斯特丹外汇市场等。目前，有形外汇市场正在逐步被无形外汇市场所取代。无形外汇市场是指无具体交易场所的外汇市场，最初流行于英国和美国，现在已成为外汇市场的主要形式。</a:t>
            </a:r>
            <a:endParaRPr lang="zh-CN" altLang="en-US"/>
          </a:p>
          <a:p>
            <a:r>
              <a:rPr lang="zh-CN" altLang="en-US"/>
              <a:t>③ 按政府对外汇市场是否干预，外汇市场可分为官方外汇市场和自由外汇市场。官方外汇市场是指按照所在国政府外汇管理机构规定的官方汇率进行交易的市场。自由外汇市场是指不受政府控制，按照市场供求变化形成的汇率进行交易的市场。按外汇交易的不同特征，外汇市场可分为即期外汇市场、远期外汇市场、外汇期货市场和外汇期权市场。其中，交易量最大的是远期外汇市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4.2  </a:t>
            </a:r>
            <a:r>
              <a:rPr>
                <a:cs typeface="汉仪铁线黑-65简" panose="00020600040101010101" charset="-122"/>
                <a:sym typeface="+mn-ea"/>
              </a:rPr>
              <a:t>全球主要的外汇市场</a:t>
            </a:r>
            <a:endParaRPr lang="zh-CN" altLang="en-US"/>
          </a:p>
        </p:txBody>
      </p:sp>
      <p:sp>
        <p:nvSpPr>
          <p:cNvPr id="3" name="内容占位符 2"/>
          <p:cNvSpPr>
            <a:spLocks noGrp="1"/>
          </p:cNvSpPr>
          <p:nvPr>
            <p:ph idx="1"/>
          </p:nvPr>
        </p:nvSpPr>
        <p:spPr/>
        <p:txBody>
          <a:bodyPr/>
          <a:p>
            <a:r>
              <a:rPr lang="zh-CN" altLang="en-US"/>
              <a:t>全球主要的外汇市场包括伦敦、纽约、东京、悉尼、巴黎外汇市场等。影响力最大的是伦敦外汇市场。这是一个非常典型的无形市场，即没有固定的交易场所，只是通过电话、电传、电报完成外汇交易。伦敦外汇市场一直是全球最大的外汇市场，交易货币几乎包括所有的可兑换货币，其中规模最大的是英镑对美元的交易，其次是英镑对欧元和日元的交易。伦敦外汇市场的交易时间为北京时间15：30～23：30（夏令时）、16：30～00：30（冬令时）。</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4.2  </a:t>
            </a:r>
            <a:r>
              <a:rPr>
                <a:cs typeface="汉仪铁线黑-65简" panose="00020600040101010101" charset="-122"/>
                <a:sym typeface="+mn-ea"/>
              </a:rPr>
              <a:t>全球主要的外汇市场</a:t>
            </a:r>
            <a:endParaRPr lang="zh-CN" altLang="en-US"/>
          </a:p>
        </p:txBody>
      </p:sp>
      <p:sp>
        <p:nvSpPr>
          <p:cNvPr id="3" name="内容占位符 2"/>
          <p:cNvSpPr>
            <a:spLocks noGrp="1"/>
          </p:cNvSpPr>
          <p:nvPr>
            <p:ph idx="1"/>
          </p:nvPr>
        </p:nvSpPr>
        <p:spPr/>
        <p:txBody>
          <a:bodyPr/>
          <a:p>
            <a:r>
              <a:rPr lang="zh-CN" altLang="en-US"/>
              <a:t>全球第二大外汇市场是纽约外汇市场，这里的外汇交易完全是通过现代化的通信和电子计算机进行的。虽然美国没有外汇管制，几乎所有美国银行和金融机构都可以经营外汇业务，但纽约的外汇市场参加者仍然以商业银行为主。纽约的交易非常活跃，且投机交易占很大比例，实际上更像是一个金融外汇市场。全球50%以上的美元交易是通过纽约市场的系统进行银行清算的。其交易时间为北京时间20：30～03：00（夏令时）、21：20～04：00（冬令时）。</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4.2  </a:t>
            </a:r>
            <a:r>
              <a:rPr>
                <a:cs typeface="汉仪铁线黑-65简" panose="00020600040101010101" charset="-122"/>
                <a:sym typeface="+mn-ea"/>
              </a:rPr>
              <a:t>全球主要的外汇市场</a:t>
            </a:r>
            <a:endParaRPr lang="zh-CN" altLang="en-US"/>
          </a:p>
        </p:txBody>
      </p:sp>
      <p:sp>
        <p:nvSpPr>
          <p:cNvPr id="3" name="内容占位符 2"/>
          <p:cNvSpPr>
            <a:spLocks noGrp="1"/>
          </p:cNvSpPr>
          <p:nvPr>
            <p:ph idx="1"/>
          </p:nvPr>
        </p:nvSpPr>
        <p:spPr/>
        <p:txBody>
          <a:bodyPr/>
          <a:p>
            <a:r>
              <a:rPr lang="zh-CN" altLang="en-US"/>
              <a:t>东京外汇市场也是一个无形的交易市场，包括银行同业的交易，以及通过经纪人进行的交易。但是其交易品种较单一，东京外汇市场90%以上是日元对美元的买卖，日元对其他货币的交易较少。日本作为出口大国，进口贸易收付较为集中，所以比较容易受干扰。其交易时间为北京时间08：00～14：30。</a:t>
            </a:r>
            <a:endParaRPr lang="zh-CN" altLang="en-US"/>
          </a:p>
          <a:p>
            <a:r>
              <a:rPr lang="zh-CN" altLang="en-US"/>
              <a:t>悉尼外汇市场作为每天全球最早开市的外汇交易市场之一，其交易时间为北京时间07：00～15：00（夏令时）、06：00～14：00（冬令时），通常市场上汇率波动较小，交易品种以澳元、新西兰元和美元为主。</a:t>
            </a:r>
            <a:endParaRPr lang="zh-CN" altLang="en-US"/>
          </a:p>
          <a:p>
            <a:r>
              <a:rPr lang="zh-CN" altLang="en-US"/>
              <a:t>巴黎外汇市场比较有特点，是有形市场和无形市场的结合。有形市场就是在巴黎交易所进行的外汇交易，类似中国的证券市场，有一小部分外汇交易在巴黎交易所进行，但现在大部分外汇交易是在交易所外进行的；或者是交易双方通过电话网络直接进行买卖，或者是通过经纪人进行。巴黎外汇市场交易的主要品种是美元对英镑和欧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4.3  </a:t>
            </a:r>
            <a:r>
              <a:rPr>
                <a:cs typeface="汉仪铁线黑-65简" panose="00020600040101010101" charset="-122"/>
                <a:sym typeface="+mn-ea"/>
              </a:rPr>
              <a:t>外汇市场的特征</a:t>
            </a:r>
            <a:endParaRPr lang="zh-CN" altLang="en-US"/>
          </a:p>
        </p:txBody>
      </p:sp>
      <p:sp>
        <p:nvSpPr>
          <p:cNvPr id="3" name="内容占位符 2"/>
          <p:cNvSpPr>
            <a:spLocks noGrp="1"/>
          </p:cNvSpPr>
          <p:nvPr>
            <p:ph idx="1"/>
          </p:nvPr>
        </p:nvSpPr>
        <p:spPr/>
        <p:txBody>
          <a:bodyPr/>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（1） 外汇市场是有市无场的</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存在这样的交易市场，在大部分情况下并没有固定的场地，更像是银行、经纪商和外汇交易商之间通过现代化通信设备连接起来的全球网络。正因为外汇市场“有市无场”，所以具备信息公开、传递迅速的特点。</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（2） 外汇市场横跨时空，永不休眠</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前面介绍了全球主要的外汇市场，可以看到它们的地理位置各不相同，因为时差的关系，外汇市场昼夜不停，可以保持全天24小时连续运作。惠灵顿、悉尼、东京、中国香港、法兰克福、伦敦、纽约等各大外汇市场紧密联系，为投资者提供了没有时间和空间障碍的理想投资场所。全球外汇市场就这样互相链接，在时间和空间上形成了一个统一的整体。</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4.3  </a:t>
            </a:r>
            <a:r>
              <a:rPr>
                <a:cs typeface="汉仪铁线黑-65简" panose="00020600040101010101" charset="-122"/>
                <a:sym typeface="+mn-ea"/>
              </a:rPr>
              <a:t>外汇市场的特征</a:t>
            </a:r>
            <a:endParaRPr lang="zh-CN" altLang="en-US"/>
          </a:p>
        </p:txBody>
      </p:sp>
      <p:sp>
        <p:nvSpPr>
          <p:cNvPr id="3" name="内容占位符 2"/>
          <p:cNvSpPr>
            <a:spLocks noGrp="1"/>
          </p:cNvSpPr>
          <p:nvPr>
            <p:ph idx="1"/>
          </p:nvPr>
        </p:nvSpPr>
        <p:spPr/>
        <p:txBody>
          <a:bodyPr/>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（3） 外汇市场规模巨大</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外汇市场是世界上规模最大的金融交易市场。据国际清算银行的调查数据，截至2016年4月，全球外汇市场日均交易量达到5.1万亿美元，交易量是全球GDP的4倍，较期货市场大12倍，较股票市场大27倍，较纽约证券交易所大53倍。可以看到，外汇市场的规模已远远超过股票、期货等其他金融商品市场，财富转移的规模越来越大，速度也越来越快。</a:t>
            </a:r>
            <a:endParaRPr lang="zh-CN" altLang="en-US"/>
          </a:p>
          <a:p>
            <a:pPr marL="0" algn="just">
              <a:buClrTx/>
              <a:buSzTx/>
              <a:buFontTx/>
              <a:buNone/>
            </a:pPr>
            <a:r>
              <a:rPr lang="zh-CN" altLang="en-US" sz="2000" b="1">
                <a:latin typeface="Arial" panose="020B0604020202020204" pitchFamily="34" charset="0"/>
                <a:ea typeface="华文楷体" panose="02010600040101010101" charset="-122"/>
                <a:cs typeface="Arial" panose="020B0604020202020204" pitchFamily="34" charset="0"/>
              </a:rPr>
              <a:t>（4） 交易成本低</a:t>
            </a:r>
            <a:endParaRPr lang="zh-CN" altLang="en-US" sz="2000" b="1">
              <a:latin typeface="Arial" panose="020B0604020202020204" pitchFamily="34" charset="0"/>
              <a:ea typeface="华文楷体" panose="02010600040101010101" charset="-122"/>
              <a:cs typeface="Arial" panose="020B0604020202020204" pitchFamily="34" charset="0"/>
            </a:endParaRPr>
          </a:p>
          <a:p>
            <a:r>
              <a:rPr lang="zh-CN" altLang="en-US"/>
              <a:t>大部分外汇交易平台不收取佣金或手续费，而只设定点差作为交易成本，相对而言，成本较为低廉。以欧元兑美元为例，假设买入价是1.4390，卖出价是1.4393，买卖价之间有3点的点差。如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4646</Words>
  <Application>WPS 演示</Application>
  <PresentationFormat>宽屏</PresentationFormat>
  <Paragraphs>131</Paragraphs>
  <Slides>20</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20</vt:i4>
      </vt:variant>
    </vt:vector>
  </HeadingPairs>
  <TitlesOfParts>
    <vt:vector size="35"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华文楷体</vt:lpstr>
      <vt:lpstr>黑体</vt:lpstr>
      <vt:lpstr>Office 主题​​</vt:lpstr>
      <vt:lpstr>默认设计模板</vt:lpstr>
      <vt:lpstr>PowerPoint 演示文稿</vt:lpstr>
      <vt:lpstr>PowerPoint 演示文稿</vt:lpstr>
      <vt:lpstr>4.1  外汇市场的定义</vt:lpstr>
      <vt:lpstr>4.1  外汇市场的定义</vt:lpstr>
      <vt:lpstr>4.2  全球主要的外汇市场</vt:lpstr>
      <vt:lpstr>4.2  全球主要的外汇市场</vt:lpstr>
      <vt:lpstr>4.2  全球主要的外汇市场</vt:lpstr>
      <vt:lpstr>4.3  外汇市场的特征</vt:lpstr>
      <vt:lpstr>4.3  外汇市场的特征</vt:lpstr>
      <vt:lpstr>4.4  外汇市场的参与者</vt:lpstr>
      <vt:lpstr>4.4  外汇市场的参与者</vt:lpstr>
      <vt:lpstr>4.4  外汇市场的参与者</vt:lpstr>
      <vt:lpstr>4.5  外汇市场的交易方式</vt:lpstr>
      <vt:lpstr>4.5  外汇市场的交易方式</vt:lpstr>
      <vt:lpstr>4.5  外汇市场的交易方式</vt:lpstr>
      <vt:lpstr>4.5  外汇市场的交易方式</vt:lpstr>
      <vt:lpstr>4.6  外汇风险及应对策略</vt:lpstr>
      <vt:lpstr>4.6  外汇风险及应对策略</vt:lpstr>
      <vt:lpstr>4.6  外汇风险及应对策略</vt:lpstr>
      <vt:lpstr>4.6  外汇风险及应对策略</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8A131E8647834D16B5CBC0E3C97CC99A</vt:lpwstr>
  </property>
</Properties>
</file>