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888966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117627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547708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15911534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2500405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4101007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3788369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177666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1358461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1467818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42328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2A281C-9CB4-4D47-8DEC-073507B6AFA5}"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3166021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2A281C-9CB4-4D47-8DEC-073507B6AFA5}"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F123B0-8969-4302-9C18-278A72D3A4A9}" type="slidenum">
              <a:rPr lang="zh-CN" altLang="en-US" smtClean="0"/>
              <a:t>‹#›</a:t>
            </a:fld>
            <a:endParaRPr lang="zh-CN" altLang="en-US"/>
          </a:p>
        </p:txBody>
      </p:sp>
    </p:spTree>
    <p:extLst>
      <p:ext uri="{BB962C8B-B14F-4D97-AF65-F5344CB8AC3E}">
        <p14:creationId xmlns:p14="http://schemas.microsoft.com/office/powerpoint/2010/main" val="90452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8517130"/>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984500"/>
            <a:ext cx="9427845" cy="829945"/>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第七章    外汇业务的核算</a:t>
            </a:r>
          </a:p>
        </p:txBody>
      </p:sp>
      <p:sp>
        <p:nvSpPr>
          <p:cNvPr id="100" name="文本框 99"/>
          <p:cNvSpPr txBox="1"/>
          <p:nvPr/>
        </p:nvSpPr>
        <p:spPr>
          <a:xfrm>
            <a:off x="220345" y="1839278"/>
            <a:ext cx="5080000" cy="398780"/>
          </a:xfrm>
          <a:prstGeom prst="rect">
            <a:avLst/>
          </a:prstGeom>
          <a:noFill/>
          <a:ln w="9525">
            <a:noFill/>
          </a:ln>
        </p:spPr>
        <p:txBody>
          <a:bodyPr>
            <a:spAutoFit/>
          </a:bodyPr>
          <a:lstStyle/>
          <a:p>
            <a:r>
              <a:rPr lang="zh-CN" altLang="en-US" sz="2000" b="1">
                <a:solidFill>
                  <a:srgbClr val="000000"/>
                </a:solidFill>
                <a:latin typeface="NEU-BZ-S92" charset="0"/>
                <a:cs typeface="方正书宋_GBK" charset="0"/>
              </a:rPr>
              <a:t>第一编</a:t>
            </a:r>
            <a:r>
              <a:rPr lang="en-US" sz="2000" b="1">
                <a:solidFill>
                  <a:srgbClr val="000000"/>
                </a:solidFill>
                <a:latin typeface="NEU-BZ-S92" charset="0"/>
                <a:cs typeface="方正书宋_GBK" charset="0"/>
              </a:rPr>
              <a:t>  </a:t>
            </a:r>
            <a:r>
              <a:rPr lang="zh-CN" altLang="en-US" sz="2000" b="1">
                <a:solidFill>
                  <a:srgbClr val="000000"/>
                </a:solidFill>
                <a:latin typeface="NEU-BZ-S92" charset="0"/>
                <a:cs typeface="方正书宋_GBK" charset="0"/>
              </a:rPr>
              <a:t>商业银行主要业务核算</a:t>
            </a:r>
          </a:p>
        </p:txBody>
      </p:sp>
    </p:spTree>
    <p:extLst>
      <p:ext uri="{BB962C8B-B14F-4D97-AF65-F5344CB8AC3E}">
        <p14:creationId xmlns:p14="http://schemas.microsoft.com/office/powerpoint/2010/main" val="17096071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六、外汇买卖业务的账务处理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(一)买入外汇的处理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(二)卖出外汇的处理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(三)套汇业务的处理 </a:t>
            </a:r>
          </a:p>
        </p:txBody>
      </p:sp>
    </p:spTree>
    <p:extLst>
      <p:ext uri="{BB962C8B-B14F-4D97-AF65-F5344CB8AC3E}">
        <p14:creationId xmlns:p14="http://schemas.microsoft.com/office/powerpoint/2010/main" val="94147206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第三节  外汇存款业务的核算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一、外汇存款的种类</a:t>
            </a:r>
          </a:p>
          <a:p>
            <a:pPr marL="0" indent="0">
              <a:lnSpc>
                <a:spcPct val="135000"/>
              </a:lnSpc>
              <a:buNone/>
            </a:pPr>
            <a:r>
              <a:rPr lang="zh-CN" altLang="en-US" sz="2200" b="1" dirty="0">
                <a:latin typeface="楷体" panose="02010609060101010101" pitchFamily="49" charset="-122"/>
                <a:ea typeface="楷体" panose="02010609060101010101" pitchFamily="49" charset="-122"/>
              </a:rPr>
              <a:t>(一)甲种外币存款</a:t>
            </a:r>
          </a:p>
          <a:p>
            <a:pPr marL="0" indent="0">
              <a:lnSpc>
                <a:spcPct val="135000"/>
              </a:lnSpc>
              <a:buNone/>
            </a:pPr>
            <a:r>
              <a:rPr lang="zh-CN" altLang="en-US" sz="2200" b="1" dirty="0">
                <a:latin typeface="楷体" panose="02010609060101010101" pitchFamily="49" charset="-122"/>
                <a:ea typeface="楷体" panose="02010609060101010101" pitchFamily="49" charset="-122"/>
              </a:rPr>
              <a:t>(二)乙种外币存款</a:t>
            </a:r>
          </a:p>
          <a:p>
            <a:pPr marL="0" indent="0">
              <a:lnSpc>
                <a:spcPct val="135000"/>
              </a:lnSpc>
              <a:buNone/>
            </a:pPr>
            <a:r>
              <a:rPr lang="zh-CN" altLang="en-US" sz="2200" b="1" dirty="0">
                <a:latin typeface="楷体" panose="02010609060101010101" pitchFamily="49" charset="-122"/>
                <a:ea typeface="楷体" panose="02010609060101010101" pitchFamily="49" charset="-122"/>
              </a:rPr>
              <a:t>(三)丙种外币存款</a:t>
            </a:r>
          </a:p>
        </p:txBody>
      </p:sp>
    </p:spTree>
    <p:extLst>
      <p:ext uri="{BB962C8B-B14F-4D97-AF65-F5344CB8AC3E}">
        <p14:creationId xmlns:p14="http://schemas.microsoft.com/office/powerpoint/2010/main" val="28074395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第三节  外汇存款业务的核算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二、外汇存款业务的核算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(一)外汇存款的开户及存入的核算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(二)外汇存款支取的核算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(三)计息时的核算</a:t>
            </a:r>
          </a:p>
        </p:txBody>
      </p:sp>
    </p:spTree>
    <p:extLst>
      <p:ext uri="{BB962C8B-B14F-4D97-AF65-F5344CB8AC3E}">
        <p14:creationId xmlns:p14="http://schemas.microsoft.com/office/powerpoint/2010/main" val="9313327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外汇贷款业务的核算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一、外汇贷款的种类</a:t>
            </a:r>
          </a:p>
          <a:p>
            <a:r>
              <a:rPr lang="zh-CN" altLang="en-US" dirty="0"/>
              <a:t>外汇贷款是以外币为计算单位的放款业务。商业银行利用各种信用方式筹集的外汇资金发放贷款,也是商业银行外汇资金运用的主要形式。</a:t>
            </a:r>
          </a:p>
          <a:p>
            <a:r>
              <a:rPr lang="zh-CN" altLang="en-US" dirty="0"/>
              <a:t>商业银行的外汇贷款按照不同标准划分,可以分为不同种类的贷款。</a:t>
            </a:r>
          </a:p>
          <a:p>
            <a:r>
              <a:rPr lang="zh-CN" altLang="en-US" dirty="0"/>
              <a:t>将外汇贷款按照贷款期限划分,可分为短期外汇贷款、中期外汇贷款和长期外汇贷款三种。短期外汇贷款的期限一般为1年以内(含1年);中期外汇贷款的期限一般为1年以上、5年之内;5年以上的为长期贷款。外汇贷款一般以短期贷款为主。</a:t>
            </a:r>
          </a:p>
        </p:txBody>
      </p:sp>
    </p:spTree>
    <p:extLst>
      <p:ext uri="{BB962C8B-B14F-4D97-AF65-F5344CB8AC3E}">
        <p14:creationId xmlns:p14="http://schemas.microsoft.com/office/powerpoint/2010/main" val="20181956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外汇贷款业务的核算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二、短期外汇贷款的核算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(一)贷款发放的处理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(二)贷款计息的处理</a:t>
            </a:r>
          </a:p>
          <a:p>
            <a:pPr marL="0" indent="0">
              <a:lnSpc>
                <a:spcPct val="135000"/>
              </a:lnSpc>
              <a:buNone/>
            </a:pPr>
            <a:r>
              <a:rPr lang="zh-CN" altLang="en-US" sz="2200" b="1" dirty="0">
                <a:latin typeface="楷体" panose="02010609060101010101" pitchFamily="49" charset="-122"/>
                <a:ea typeface="楷体" panose="02010609060101010101" pitchFamily="49" charset="-122"/>
              </a:rPr>
              <a:t>(三)贷款收回的处理</a:t>
            </a:r>
          </a:p>
        </p:txBody>
      </p:sp>
    </p:spTree>
    <p:extLst>
      <p:ext uri="{BB962C8B-B14F-4D97-AF65-F5344CB8AC3E}">
        <p14:creationId xmlns:p14="http://schemas.microsoft.com/office/powerpoint/2010/main" val="52751303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外汇贷款业务的核算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三、买方信贷外汇贷款的核算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(一)对外签订协议</a:t>
            </a:r>
          </a:p>
          <a:p>
            <a:pPr marL="0" indent="0">
              <a:lnSpc>
                <a:spcPct val="135000"/>
              </a:lnSpc>
              <a:buNone/>
            </a:pPr>
            <a:r>
              <a:rPr lang="zh-CN" altLang="en-US" sz="2200" b="1" dirty="0">
                <a:latin typeface="楷体" panose="02010609060101010101" pitchFamily="49" charset="-122"/>
                <a:ea typeface="楷体" panose="02010609060101010101" pitchFamily="49" charset="-122"/>
              </a:rPr>
              <a:t>(二)支付定金</a:t>
            </a:r>
          </a:p>
          <a:p>
            <a:pPr marL="0" indent="0">
              <a:lnSpc>
                <a:spcPct val="135000"/>
              </a:lnSpc>
              <a:buNone/>
            </a:pPr>
            <a:r>
              <a:rPr lang="zh-CN" altLang="en-US" sz="2200" b="1" dirty="0">
                <a:latin typeface="楷体" panose="02010609060101010101" pitchFamily="49" charset="-122"/>
                <a:ea typeface="楷体" panose="02010609060101010101" pitchFamily="49" charset="-122"/>
              </a:rPr>
              <a:t>(三)贷款的使用</a:t>
            </a:r>
          </a:p>
          <a:p>
            <a:pPr marL="0" indent="0">
              <a:lnSpc>
                <a:spcPct val="135000"/>
              </a:lnSpc>
              <a:buNone/>
            </a:pPr>
            <a:r>
              <a:rPr lang="zh-CN" altLang="en-US" sz="2200" b="1" dirty="0">
                <a:latin typeface="楷体" panose="02010609060101010101" pitchFamily="49" charset="-122"/>
                <a:ea typeface="楷体" panose="02010609060101010101" pitchFamily="49" charset="-122"/>
              </a:rPr>
              <a:t>(四)贷款本息的偿还</a:t>
            </a:r>
          </a:p>
        </p:txBody>
      </p:sp>
    </p:spTree>
    <p:extLst>
      <p:ext uri="{BB962C8B-B14F-4D97-AF65-F5344CB8AC3E}">
        <p14:creationId xmlns:p14="http://schemas.microsoft.com/office/powerpoint/2010/main" val="9691693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外汇贷款业务的核算</a:t>
            </a:r>
          </a:p>
        </p:txBody>
      </p:sp>
      <p:sp>
        <p:nvSpPr>
          <p:cNvPr id="3" name="内容占位符 2"/>
          <p:cNvSpPr>
            <a:spLocks noGrp="1"/>
          </p:cNvSpPr>
          <p:nvPr>
            <p:ph idx="1"/>
          </p:nvPr>
        </p:nvSpPr>
        <p:spPr/>
        <p:txBody>
          <a:bodyPr>
            <a:normAutofit/>
          </a:bodyPr>
          <a:lstStyle/>
          <a:p>
            <a:pPr marL="0" indent="0">
              <a:lnSpc>
                <a:spcPct val="155000"/>
              </a:lnSpc>
              <a:buNone/>
            </a:pPr>
            <a:r>
              <a:rPr lang="zh-CN" altLang="en-US" sz="2600" b="1" dirty="0">
                <a:latin typeface="黑体" panose="02010609060101010101" pitchFamily="49" charset="-122"/>
                <a:ea typeface="黑体" panose="02010609060101010101" pitchFamily="49" charset="-122"/>
              </a:rPr>
              <a:t>四、进出口押汇的核算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(一)进口押汇的处理</a:t>
            </a:r>
          </a:p>
          <a:p>
            <a:r>
              <a:rPr lang="zh-CN" altLang="en-US" dirty="0"/>
              <a:t>银行办理进口押汇时(扣除开立信用证时存入的保证金),会计分录如下:</a:t>
            </a:r>
          </a:p>
          <a:p>
            <a:r>
              <a:rPr lang="zh-CN" altLang="en-US" dirty="0"/>
              <a:t>　借:进口押汇——××单位户	(外币)</a:t>
            </a:r>
          </a:p>
          <a:p>
            <a:pPr marL="0" indent="0">
              <a:buNone/>
            </a:pPr>
            <a:r>
              <a:rPr lang="zh-CN" altLang="en-US" dirty="0"/>
              <a:t>                 存入保证金	(外币)</a:t>
            </a:r>
          </a:p>
          <a:p>
            <a:r>
              <a:rPr lang="zh-CN" altLang="en-US" dirty="0"/>
              <a:t>　贷:存放国外同业或有关科目	(外币)</a:t>
            </a:r>
          </a:p>
          <a:p>
            <a:r>
              <a:rPr lang="zh-CN" altLang="en-US" dirty="0"/>
              <a:t>进口单位归还本息时,会计分录如下(假定以外汇偿还):</a:t>
            </a:r>
          </a:p>
          <a:p>
            <a:r>
              <a:rPr lang="zh-CN" altLang="en-US" dirty="0"/>
              <a:t>　借:活期外汇存款或有关科目——××单位户	(外币)</a:t>
            </a:r>
          </a:p>
          <a:p>
            <a:r>
              <a:rPr lang="zh-CN" altLang="en-US" dirty="0"/>
              <a:t>　贷:进口押汇	(外币)</a:t>
            </a:r>
          </a:p>
          <a:p>
            <a:pPr marL="0" indent="0">
              <a:buNone/>
            </a:pPr>
            <a:r>
              <a:rPr lang="zh-CN" altLang="en-US" dirty="0"/>
              <a:t>                 利息收入	(外币)</a:t>
            </a:r>
          </a:p>
          <a:p>
            <a:r>
              <a:rPr lang="zh-CN" altLang="en-US" dirty="0"/>
              <a:t>如需要结汇处理,还应通过“外汇买卖”科目。</a:t>
            </a:r>
          </a:p>
        </p:txBody>
      </p:sp>
    </p:spTree>
    <p:extLst>
      <p:ext uri="{BB962C8B-B14F-4D97-AF65-F5344CB8AC3E}">
        <p14:creationId xmlns:p14="http://schemas.microsoft.com/office/powerpoint/2010/main" val="3357220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外汇贷款业务的核算</a:t>
            </a:r>
          </a:p>
        </p:txBody>
      </p:sp>
      <p:sp>
        <p:nvSpPr>
          <p:cNvPr id="3" name="内容占位符 2"/>
          <p:cNvSpPr>
            <a:spLocks noGrp="1"/>
          </p:cNvSpPr>
          <p:nvPr>
            <p:ph idx="1"/>
          </p:nvPr>
        </p:nvSpPr>
        <p:spPr/>
        <p:txBody>
          <a:bodyPr>
            <a:normAutofit lnSpcReduction="10000"/>
          </a:bodyPr>
          <a:lstStyle/>
          <a:p>
            <a:pPr marL="0" indent="0">
              <a:lnSpc>
                <a:spcPct val="155000"/>
              </a:lnSpc>
              <a:buNone/>
            </a:pPr>
            <a:r>
              <a:rPr lang="zh-CN" altLang="en-US" sz="2200" b="1" dirty="0">
                <a:latin typeface="楷体" panose="02010609060101010101" pitchFamily="49" charset="-122"/>
                <a:ea typeface="楷体" panose="02010609060101010101" pitchFamily="49" charset="-122"/>
                <a:sym typeface="+mn-ea"/>
              </a:rPr>
              <a:t>(二)出口押汇的处理</a:t>
            </a:r>
            <a:endParaRPr lang="zh-CN" altLang="en-US" sz="2200" b="1" dirty="0">
              <a:latin typeface="楷体" panose="02010609060101010101" pitchFamily="49" charset="-122"/>
              <a:ea typeface="楷体" panose="02010609060101010101" pitchFamily="49" charset="-122"/>
            </a:endParaRPr>
          </a:p>
          <a:p>
            <a:r>
              <a:rPr lang="zh-CN" altLang="en-US" dirty="0">
                <a:sym typeface="+mn-ea"/>
              </a:rPr>
              <a:t>银行办理出口押汇时,会计分录如下(假定通过结汇):</a:t>
            </a:r>
          </a:p>
          <a:p>
            <a:r>
              <a:rPr lang="zh-CN" altLang="en-US" dirty="0">
                <a:sym typeface="+mn-ea"/>
              </a:rPr>
              <a:t>　借:出口押汇——××单位户	(外币)</a:t>
            </a:r>
          </a:p>
          <a:p>
            <a:r>
              <a:rPr lang="zh-CN" altLang="en-US" dirty="0">
                <a:sym typeface="+mn-ea"/>
              </a:rPr>
              <a:t>　贷:利息收入(贴现利息)	(外币)</a:t>
            </a:r>
          </a:p>
          <a:p>
            <a:pPr marL="0" indent="0">
              <a:buNone/>
            </a:pPr>
            <a:r>
              <a:rPr lang="zh-CN" altLang="en-US" dirty="0">
                <a:sym typeface="+mn-ea"/>
              </a:rPr>
              <a:t>                  外汇买卖	(外币)</a:t>
            </a:r>
          </a:p>
          <a:p>
            <a:r>
              <a:rPr lang="zh-CN" altLang="en-US" dirty="0">
                <a:sym typeface="+mn-ea"/>
              </a:rPr>
              <a:t>　借:外汇买卖(汇买价)	(人民币)</a:t>
            </a:r>
          </a:p>
          <a:p>
            <a:r>
              <a:rPr lang="zh-CN" altLang="en-US" dirty="0">
                <a:sym typeface="+mn-ea"/>
              </a:rPr>
              <a:t>　贷:活期存款或有关科目——××单位户	(人民币)</a:t>
            </a:r>
          </a:p>
          <a:p>
            <a:r>
              <a:rPr lang="zh-CN" altLang="en-US" dirty="0">
                <a:sym typeface="+mn-ea"/>
              </a:rPr>
              <a:t>出口押汇的利率,按同档次流动资金贷款利率执行。</a:t>
            </a:r>
          </a:p>
          <a:p>
            <a:r>
              <a:rPr lang="zh-CN" altLang="en-US" dirty="0">
                <a:sym typeface="+mn-ea"/>
              </a:rPr>
              <a:t>收到国外议付行贷记报单,收回出口押汇款时,会计分录如下:</a:t>
            </a:r>
          </a:p>
          <a:p>
            <a:r>
              <a:rPr lang="zh-CN" altLang="en-US" dirty="0">
                <a:sym typeface="+mn-ea"/>
              </a:rPr>
              <a:t>　借:存放国外同业或有关科目	(外币)</a:t>
            </a:r>
          </a:p>
          <a:p>
            <a:r>
              <a:rPr lang="zh-CN" altLang="en-US" dirty="0">
                <a:sym typeface="+mn-ea"/>
              </a:rPr>
              <a:t>　贷:手续费收入——国外银行费用收入	(外币)</a:t>
            </a:r>
          </a:p>
          <a:p>
            <a:pPr marL="0" indent="0">
              <a:buNone/>
            </a:pPr>
            <a:r>
              <a:rPr lang="zh-CN" altLang="en-US" dirty="0">
                <a:sym typeface="+mn-ea"/>
              </a:rPr>
              <a:t>                  出口押汇——××单位户	(外币)</a:t>
            </a:r>
          </a:p>
        </p:txBody>
      </p:sp>
    </p:spTree>
    <p:extLst>
      <p:ext uri="{BB962C8B-B14F-4D97-AF65-F5344CB8AC3E}">
        <p14:creationId xmlns:p14="http://schemas.microsoft.com/office/powerpoint/2010/main" val="1150997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第四节  外汇贷款业务的核算</a:t>
            </a:r>
            <a:r>
              <a:rPr lang="zh-CN" altLang="en-US"/>
              <a:t/>
            </a:r>
            <a:br>
              <a:rPr lang="zh-CN" altLang="en-US"/>
            </a:b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sym typeface="+mn-ea"/>
              </a:rPr>
              <a:t>五、银团贷款的核算</a:t>
            </a:r>
            <a:endParaRPr lang="zh-CN" altLang="en-US" sz="2600" b="1" dirty="0">
              <a:latin typeface="黑体" panose="02010609060101010101" pitchFamily="49" charset="-122"/>
              <a:ea typeface="黑体" panose="02010609060101010101" pitchFamily="49" charset="-122"/>
            </a:endParaRPr>
          </a:p>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(一)银团贷款概述</a:t>
            </a:r>
            <a:endParaRPr lang="zh-CN" altLang="en-US" sz="2200" b="1" dirty="0">
              <a:latin typeface="楷体" panose="02010609060101010101" pitchFamily="49" charset="-122"/>
              <a:ea typeface="楷体" panose="02010609060101010101" pitchFamily="49" charset="-122"/>
            </a:endParaRPr>
          </a:p>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(二)银团贷款的会计核算</a:t>
            </a:r>
            <a:endParaRPr lang="zh-CN" altLang="en-US"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4786724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国际结算业务的核算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一、信用证结算方式的核算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(一)信用证业务概述</a:t>
            </a:r>
          </a:p>
          <a:p>
            <a:pPr marL="0" indent="0">
              <a:lnSpc>
                <a:spcPct val="135000"/>
              </a:lnSpc>
              <a:buNone/>
            </a:pPr>
            <a:r>
              <a:rPr lang="zh-CN" altLang="en-US" sz="2200" b="1" dirty="0">
                <a:latin typeface="楷体" panose="02010609060101010101" pitchFamily="49" charset="-122"/>
                <a:ea typeface="楷体" panose="02010609060101010101" pitchFamily="49" charset="-122"/>
              </a:rPr>
              <a:t>(二)信用证业务结算流程</a:t>
            </a:r>
          </a:p>
          <a:p>
            <a:pPr marL="0" indent="0">
              <a:lnSpc>
                <a:spcPct val="135000"/>
              </a:lnSpc>
              <a:buNone/>
            </a:pPr>
            <a:r>
              <a:rPr lang="zh-CN" altLang="en-US" sz="2200" b="1" dirty="0">
                <a:latin typeface="楷体" panose="02010609060101010101" pitchFamily="49" charset="-122"/>
                <a:ea typeface="楷体" panose="02010609060101010101" pitchFamily="49" charset="-122"/>
              </a:rPr>
              <a:t>(三)信用证业务账务处理</a:t>
            </a:r>
          </a:p>
        </p:txBody>
      </p:sp>
    </p:spTree>
    <p:extLst>
      <p:ext uri="{BB962C8B-B14F-4D97-AF65-F5344CB8AC3E}">
        <p14:creationId xmlns:p14="http://schemas.microsoft.com/office/powerpoint/2010/main" val="15858359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320925" y="1697355"/>
            <a:ext cx="6210300" cy="4450080"/>
            <a:chOff x="3685" y="2699"/>
            <a:chExt cx="9780" cy="7008"/>
          </a:xfrm>
        </p:grpSpPr>
        <p:grpSp>
          <p:nvGrpSpPr>
            <p:cNvPr id="16387" name="组合 16386"/>
            <p:cNvGrpSpPr/>
            <p:nvPr/>
          </p:nvGrpSpPr>
          <p:grpSpPr>
            <a:xfrm>
              <a:off x="3685" y="2699"/>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外汇业务核算概述</a:t>
                </a:r>
              </a:p>
            </p:txBody>
          </p:sp>
        </p:grpSp>
        <p:grpSp>
          <p:nvGrpSpPr>
            <p:cNvPr id="16395" name="组合 16394"/>
            <p:cNvGrpSpPr/>
            <p:nvPr/>
          </p:nvGrpSpPr>
          <p:grpSpPr>
            <a:xfrm>
              <a:off x="3685" y="3897"/>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外汇买卖业务的核算</a:t>
                </a:r>
              </a:p>
            </p:txBody>
          </p:sp>
        </p:grpSp>
        <p:grpSp>
          <p:nvGrpSpPr>
            <p:cNvPr id="16403" name="组合 16402"/>
            <p:cNvGrpSpPr/>
            <p:nvPr/>
          </p:nvGrpSpPr>
          <p:grpSpPr>
            <a:xfrm>
              <a:off x="3685" y="5082"/>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外汇存款业务的核算</a:t>
                </a:r>
              </a:p>
            </p:txBody>
          </p:sp>
        </p:grpSp>
        <p:grpSp>
          <p:nvGrpSpPr>
            <p:cNvPr id="3" name="组合 2"/>
            <p:cNvGrpSpPr/>
            <p:nvPr/>
          </p:nvGrpSpPr>
          <p:grpSpPr>
            <a:xfrm>
              <a:off x="3694" y="6257"/>
              <a:ext cx="9747" cy="1047"/>
              <a:chOff x="0" y="0"/>
              <a:chExt cx="3408" cy="419"/>
            </a:xfrm>
          </p:grpSpPr>
          <p:grpSp>
            <p:nvGrpSpPr>
              <p:cNvPr id="4" name="组合 3"/>
              <p:cNvGrpSpPr/>
              <p:nvPr/>
            </p:nvGrpSpPr>
            <p:grpSpPr>
              <a:xfrm>
                <a:off x="0" y="0"/>
                <a:ext cx="480" cy="419"/>
                <a:chOff x="0" y="0"/>
                <a:chExt cx="1549" cy="1351"/>
              </a:xfrm>
            </p:grpSpPr>
            <p:sp>
              <p:nvSpPr>
                <p:cNvPr id="5"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6"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7"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8"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9"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第四节  外汇贷款业务的核算</a:t>
                </a:r>
              </a:p>
            </p:txBody>
          </p:sp>
        </p:grpSp>
        <p:grpSp>
          <p:nvGrpSpPr>
            <p:cNvPr id="10" name="组合 9"/>
            <p:cNvGrpSpPr/>
            <p:nvPr/>
          </p:nvGrpSpPr>
          <p:grpSpPr>
            <a:xfrm>
              <a:off x="3710" y="7464"/>
              <a:ext cx="9747" cy="1047"/>
              <a:chOff x="0" y="0"/>
              <a:chExt cx="3408" cy="419"/>
            </a:xfrm>
          </p:grpSpPr>
          <p:grpSp>
            <p:nvGrpSpPr>
              <p:cNvPr id="11" name="组合 10"/>
              <p:cNvGrpSpPr/>
              <p:nvPr/>
            </p:nvGrpSpPr>
            <p:grpSpPr>
              <a:xfrm>
                <a:off x="0" y="0"/>
                <a:ext cx="480" cy="419"/>
                <a:chOff x="0" y="0"/>
                <a:chExt cx="1549" cy="1351"/>
              </a:xfrm>
            </p:grpSpPr>
            <p:sp>
              <p:nvSpPr>
                <p:cNvPr id="12"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3"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4"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5"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第五节  国际结算业务的核算</a:t>
                </a:r>
              </a:p>
            </p:txBody>
          </p:sp>
        </p:grpSp>
        <p:grpSp>
          <p:nvGrpSpPr>
            <p:cNvPr id="17" name="组合 16"/>
            <p:cNvGrpSpPr/>
            <p:nvPr/>
          </p:nvGrpSpPr>
          <p:grpSpPr>
            <a:xfrm>
              <a:off x="3719" y="8661"/>
              <a:ext cx="9747" cy="1047"/>
              <a:chOff x="0" y="0"/>
              <a:chExt cx="3408" cy="419"/>
            </a:xfrm>
          </p:grpSpPr>
          <p:grpSp>
            <p:nvGrpSpPr>
              <p:cNvPr id="18" name="组合 17"/>
              <p:cNvGrpSpPr/>
              <p:nvPr/>
            </p:nvGrpSpPr>
            <p:grpSpPr>
              <a:xfrm>
                <a:off x="0" y="0"/>
                <a:ext cx="480" cy="419"/>
                <a:chOff x="0" y="0"/>
                <a:chExt cx="1549" cy="1351"/>
              </a:xfrm>
            </p:grpSpPr>
            <p:sp>
              <p:nvSpPr>
                <p:cNvPr id="19"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20"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21"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22"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23"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第六节  国际非贸易结算业务的核算</a:t>
                </a:r>
              </a:p>
            </p:txBody>
          </p:sp>
        </p:grpSp>
      </p:grpSp>
      <p:sp>
        <p:nvSpPr>
          <p:cNvPr id="25" name="标题 24"/>
          <p:cNvSpPr>
            <a:spLocks noGrp="1"/>
          </p:cNvSpPr>
          <p:nvPr>
            <p:ph type="title"/>
          </p:nvPr>
        </p:nvSpPr>
        <p:spPr/>
        <p:txBody>
          <a:bodyPr/>
          <a:lstStyle/>
          <a:p>
            <a:r>
              <a:rPr lang="zh-CN" altLang="en-US" sz="3200"/>
              <a:t>目录</a:t>
            </a:r>
          </a:p>
        </p:txBody>
      </p:sp>
    </p:spTree>
    <p:extLst>
      <p:ext uri="{BB962C8B-B14F-4D97-AF65-F5344CB8AC3E}">
        <p14:creationId xmlns:p14="http://schemas.microsoft.com/office/powerpoint/2010/main" val="385673977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国际结算业务的核算</a:t>
            </a:r>
          </a:p>
        </p:txBody>
      </p:sp>
      <p:sp>
        <p:nvSpPr>
          <p:cNvPr id="3" name="内容占位符 2"/>
          <p:cNvSpPr>
            <a:spLocks noGrp="1"/>
          </p:cNvSpPr>
          <p:nvPr>
            <p:ph idx="1"/>
          </p:nvPr>
        </p:nvSpPr>
        <p:spPr/>
        <p:txBody>
          <a:bodyPr>
            <a:normAutofit fontScale="90000" lnSpcReduction="20000"/>
          </a:bodyPr>
          <a:lstStyle/>
          <a:p>
            <a:pPr marL="0" indent="0">
              <a:lnSpc>
                <a:spcPct val="135000"/>
              </a:lnSpc>
              <a:buNone/>
            </a:pPr>
            <a:r>
              <a:rPr lang="zh-CN" altLang="en-US" sz="2900" b="1" dirty="0">
                <a:latin typeface="黑体" panose="02010609060101010101" pitchFamily="49" charset="-122"/>
                <a:ea typeface="黑体" panose="02010609060101010101" pitchFamily="49" charset="-122"/>
              </a:rPr>
              <a:t>二、托收和代收结算方式的核算</a:t>
            </a:r>
          </a:p>
          <a:p>
            <a:pPr marL="0" indent="0">
              <a:lnSpc>
                <a:spcPct val="145000"/>
              </a:lnSpc>
              <a:buNone/>
            </a:pPr>
            <a:r>
              <a:rPr lang="zh-CN" altLang="en-US" sz="2400" b="1" dirty="0">
                <a:latin typeface="楷体" panose="02010609060101010101" pitchFamily="49" charset="-122"/>
                <a:ea typeface="楷体" panose="02010609060101010101" pitchFamily="49" charset="-122"/>
              </a:rPr>
              <a:t>(一)出口托收业务的核算</a:t>
            </a:r>
          </a:p>
          <a:p>
            <a:r>
              <a:rPr lang="zh-CN" altLang="en-US" dirty="0"/>
              <a:t>(1)托收阶段的会计分录如下: </a:t>
            </a:r>
          </a:p>
          <a:p>
            <a:r>
              <a:rPr lang="zh-CN" altLang="en-US" dirty="0"/>
              <a:t>　借:应收出口托收款项	(外币)</a:t>
            </a:r>
          </a:p>
          <a:p>
            <a:r>
              <a:rPr lang="zh-CN" altLang="en-US" dirty="0"/>
              <a:t>　贷:代收出口托收款	(外币)</a:t>
            </a:r>
          </a:p>
          <a:p>
            <a:r>
              <a:rPr lang="zh-CN" altLang="en-US" dirty="0"/>
              <a:t>(2)收妥款项阶段的会计分录如下:</a:t>
            </a:r>
          </a:p>
          <a:p>
            <a:r>
              <a:rPr lang="zh-CN" altLang="en-US" dirty="0"/>
              <a:t>　借:代收出口托收款项	(外币)</a:t>
            </a:r>
          </a:p>
          <a:p>
            <a:r>
              <a:rPr lang="zh-CN" altLang="en-US" dirty="0"/>
              <a:t>　贷:应收出口托收款项	(外币)</a:t>
            </a:r>
          </a:p>
          <a:p>
            <a:r>
              <a:rPr lang="zh-CN" altLang="en-US" dirty="0"/>
              <a:t>　借:存放国外同业(或其他)	(外币)</a:t>
            </a:r>
          </a:p>
          <a:p>
            <a:r>
              <a:rPr lang="zh-CN" altLang="en-US" dirty="0"/>
              <a:t>　贷:外汇买卖	(外币)</a:t>
            </a:r>
          </a:p>
          <a:p>
            <a:r>
              <a:rPr lang="zh-CN" altLang="en-US" dirty="0"/>
              <a:t>　借:外汇买卖	(人民币)</a:t>
            </a:r>
          </a:p>
          <a:p>
            <a:r>
              <a:rPr lang="zh-CN" altLang="en-US" dirty="0"/>
              <a:t>　贷: 单位活期存款——××单位	(人民币)</a:t>
            </a:r>
          </a:p>
          <a:p>
            <a:r>
              <a:rPr lang="zh-CN" altLang="en-US" dirty="0"/>
              <a:t>手续费收入	(人民币)</a:t>
            </a:r>
          </a:p>
        </p:txBody>
      </p:sp>
    </p:spTree>
    <p:extLst>
      <p:ext uri="{BB962C8B-B14F-4D97-AF65-F5344CB8AC3E}">
        <p14:creationId xmlns:p14="http://schemas.microsoft.com/office/powerpoint/2010/main" val="261429026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国际结算业务的核算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rPr>
              <a:t>(二)进口代收业务的核算</a:t>
            </a:r>
          </a:p>
          <a:p>
            <a:r>
              <a:rPr lang="zh-CN" altLang="en-US" dirty="0"/>
              <a:t>(1)收到国外单据时,会计分录如下:</a:t>
            </a:r>
          </a:p>
          <a:p>
            <a:r>
              <a:rPr lang="zh-CN" altLang="en-US" dirty="0"/>
              <a:t>　借:应收进口代收款	(外币)</a:t>
            </a:r>
          </a:p>
          <a:p>
            <a:r>
              <a:rPr lang="zh-CN" altLang="en-US" dirty="0"/>
              <a:t>　贷:进口代收款	(外币)</a:t>
            </a:r>
          </a:p>
          <a:p>
            <a:r>
              <a:rPr lang="zh-CN" altLang="en-US" dirty="0"/>
              <a:t>(2)代收银行办理对外付款时,会计分录如下:</a:t>
            </a:r>
          </a:p>
          <a:p>
            <a:r>
              <a:rPr lang="zh-CN" altLang="en-US" dirty="0"/>
              <a:t>　借:进口代收款	(外币)</a:t>
            </a:r>
          </a:p>
          <a:p>
            <a:r>
              <a:rPr lang="zh-CN" altLang="en-US" dirty="0"/>
              <a:t>　贷:应收进口代收款	(外币)</a:t>
            </a:r>
          </a:p>
          <a:p>
            <a:r>
              <a:rPr lang="zh-CN" altLang="en-US" dirty="0"/>
              <a:t>　借:单位活期存款——××单位	(人民币)</a:t>
            </a:r>
          </a:p>
          <a:p>
            <a:r>
              <a:rPr lang="zh-CN" altLang="en-US" dirty="0"/>
              <a:t>　贷:外汇买卖	(人民币)</a:t>
            </a:r>
          </a:p>
          <a:p>
            <a:r>
              <a:rPr lang="zh-CN" altLang="en-US" dirty="0"/>
              <a:t>　借:外汇买卖	(外币)</a:t>
            </a:r>
          </a:p>
          <a:p>
            <a:r>
              <a:rPr lang="zh-CN" altLang="en-US" dirty="0"/>
              <a:t>　贷:存款国外同业 (或其他)	(外币)</a:t>
            </a:r>
          </a:p>
        </p:txBody>
      </p:sp>
    </p:spTree>
    <p:extLst>
      <p:ext uri="{BB962C8B-B14F-4D97-AF65-F5344CB8AC3E}">
        <p14:creationId xmlns:p14="http://schemas.microsoft.com/office/powerpoint/2010/main" val="282656888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国际结算业务的核算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三、汇款结算方式的核算</a:t>
            </a:r>
          </a:p>
          <a:p>
            <a:r>
              <a:rPr lang="zh-CN" altLang="en-US" dirty="0"/>
              <a:t>汇款结算是进出口双方通过银行以汇款来结算货款的一种结算方式,有预付货款和货到付款两种方式</a:t>
            </a:r>
            <a:r>
              <a:rPr lang="zh-CN" altLang="en-US" dirty="0" smtClean="0"/>
              <a:t>。</a:t>
            </a:r>
            <a:endParaRPr lang="en-US" altLang="zh-CN" dirty="0" smtClean="0"/>
          </a:p>
          <a:p>
            <a:r>
              <a:rPr lang="zh-CN" altLang="en-US" dirty="0" smtClean="0"/>
              <a:t>预付</a:t>
            </a:r>
            <a:r>
              <a:rPr lang="zh-CN" altLang="en-US" dirty="0"/>
              <a:t>货款是指进口方预先将货款在出口方发运货物前,将款项汇交出口方,出口方在收到货款后,按合约规定立即或在一定时间内备货出运的一种结算方式。因为预付货款不但要积压进口方的资金,而且还承担出口方不交货的风险。所以预付货款有利于出口方,不利于进口方</a:t>
            </a:r>
            <a:r>
              <a:rPr lang="zh-CN" altLang="en-US" dirty="0" smtClean="0"/>
              <a:t>。</a:t>
            </a:r>
            <a:endParaRPr lang="en-US" altLang="zh-CN" dirty="0" smtClean="0"/>
          </a:p>
          <a:p>
            <a:r>
              <a:rPr lang="zh-CN" altLang="zh-CN" dirty="0" smtClean="0"/>
              <a:t>货</a:t>
            </a:r>
            <a:r>
              <a:rPr lang="zh-CN" altLang="zh-CN" dirty="0"/>
              <a:t>到付款是出口方先发货</a:t>
            </a:r>
            <a:r>
              <a:rPr lang="en-US" altLang="zh-CN" dirty="0"/>
              <a:t>,</a:t>
            </a:r>
            <a:r>
              <a:rPr lang="zh-CN" altLang="zh-CN" dirty="0"/>
              <a:t>进口方在收到货物后</a:t>
            </a:r>
            <a:r>
              <a:rPr lang="en-US" altLang="zh-CN" dirty="0"/>
              <a:t>,</a:t>
            </a:r>
            <a:r>
              <a:rPr lang="zh-CN" altLang="zh-CN" dirty="0"/>
              <a:t>按规定的价格、期限将货款通过银行汇付出口方的一种结算方式。货到付款</a:t>
            </a:r>
            <a:r>
              <a:rPr lang="en-US" altLang="zh-CN" dirty="0"/>
              <a:t>,</a:t>
            </a:r>
            <a:r>
              <a:rPr lang="zh-CN" altLang="zh-CN" dirty="0"/>
              <a:t>不但要积压出口方的资金</a:t>
            </a:r>
            <a:r>
              <a:rPr lang="en-US" altLang="zh-CN" dirty="0"/>
              <a:t>,</a:t>
            </a:r>
            <a:r>
              <a:rPr lang="zh-CN" altLang="zh-CN" dirty="0"/>
              <a:t>而且还承担进口方收货后不按期付款的风险。在国际贸易方面除特殊需要</a:t>
            </a:r>
            <a:r>
              <a:rPr lang="en-US" altLang="zh-CN" dirty="0"/>
              <a:t>,</a:t>
            </a:r>
            <a:r>
              <a:rPr lang="zh-CN" altLang="zh-CN" dirty="0"/>
              <a:t>一般很少采用货到付款的结算方式。</a:t>
            </a:r>
          </a:p>
          <a:p>
            <a:endParaRPr lang="zh-CN" altLang="en-US" dirty="0">
              <a:solidFill>
                <a:srgbClr val="FF0000"/>
              </a:solidFill>
            </a:endParaRPr>
          </a:p>
        </p:txBody>
      </p:sp>
    </p:spTree>
    <p:extLst>
      <p:ext uri="{BB962C8B-B14F-4D97-AF65-F5344CB8AC3E}">
        <p14:creationId xmlns:p14="http://schemas.microsoft.com/office/powerpoint/2010/main" val="11819390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国际非贸易结算业务的核算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一、国际汇兑业务核算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(一)汇入汇款的核算 </a:t>
            </a:r>
          </a:p>
          <a:p>
            <a:r>
              <a:rPr lang="zh-CN" altLang="en-US" dirty="0"/>
              <a:t>汇入汇款时,会计分录如下:</a:t>
            </a:r>
          </a:p>
          <a:p>
            <a:r>
              <a:rPr lang="zh-CN" altLang="en-US" dirty="0"/>
              <a:t>收到汇入款项时:</a:t>
            </a:r>
          </a:p>
          <a:p>
            <a:r>
              <a:rPr lang="zh-CN" altLang="en-US" dirty="0"/>
              <a:t>　借:存放国外同业(或其他科目)	(外币)</a:t>
            </a:r>
          </a:p>
          <a:p>
            <a:r>
              <a:rPr lang="zh-CN" altLang="en-US" dirty="0"/>
              <a:t>　贷:汇入汇款	(外币)</a:t>
            </a:r>
          </a:p>
          <a:p>
            <a:r>
              <a:rPr lang="zh-CN" altLang="en-US" dirty="0"/>
              <a:t>汇入汇款解付时:</a:t>
            </a:r>
          </a:p>
          <a:p>
            <a:r>
              <a:rPr lang="zh-CN" altLang="en-US" dirty="0"/>
              <a:t>　借:汇入汇款	(外币)</a:t>
            </a:r>
          </a:p>
          <a:p>
            <a:r>
              <a:rPr lang="zh-CN" altLang="en-US" dirty="0"/>
              <a:t>　贷:外汇买卖	(外币)</a:t>
            </a:r>
          </a:p>
          <a:p>
            <a:r>
              <a:rPr lang="zh-CN" altLang="en-US" dirty="0"/>
              <a:t>　借:外汇买卖	(人民币)</a:t>
            </a:r>
          </a:p>
          <a:p>
            <a:r>
              <a:rPr lang="zh-CN" altLang="en-US" dirty="0"/>
              <a:t>　贷:库存现金(或其他科目)	(人民币)</a:t>
            </a:r>
          </a:p>
        </p:txBody>
      </p:sp>
    </p:spTree>
    <p:extLst>
      <p:ext uri="{BB962C8B-B14F-4D97-AF65-F5344CB8AC3E}">
        <p14:creationId xmlns:p14="http://schemas.microsoft.com/office/powerpoint/2010/main" val="18253914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国际非贸易结算业务的核算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rPr>
              <a:t>(二)汇出汇款的核算</a:t>
            </a:r>
          </a:p>
          <a:p>
            <a:r>
              <a:rPr lang="zh-CN" altLang="en-US" dirty="0"/>
              <a:t>如以原币汇出汇款,会计分录如下:</a:t>
            </a:r>
          </a:p>
          <a:p>
            <a:r>
              <a:rPr lang="zh-CN" altLang="en-US" dirty="0"/>
              <a:t>汇出汇款时:</a:t>
            </a:r>
          </a:p>
          <a:p>
            <a:r>
              <a:rPr lang="zh-CN" altLang="en-US" dirty="0"/>
              <a:t>　借:活期外汇存款 (或其他科目)——××</a:t>
            </a:r>
            <a:r>
              <a:rPr lang="zh-CN" altLang="en-US" dirty="0" smtClean="0"/>
              <a:t>户 (</a:t>
            </a:r>
            <a:r>
              <a:rPr lang="zh-CN" altLang="en-US" dirty="0"/>
              <a:t>外币)</a:t>
            </a:r>
          </a:p>
          <a:p>
            <a:r>
              <a:rPr lang="zh-CN" altLang="en-US" dirty="0"/>
              <a:t>　贷:汇出汇款	(外币)</a:t>
            </a:r>
          </a:p>
          <a:p>
            <a:r>
              <a:rPr lang="zh-CN" altLang="en-US" dirty="0"/>
              <a:t>收到解付汇款通知时:</a:t>
            </a:r>
          </a:p>
          <a:p>
            <a:r>
              <a:rPr lang="zh-CN" altLang="en-US" dirty="0"/>
              <a:t>　借:汇出汇款	(外币)</a:t>
            </a:r>
          </a:p>
          <a:p>
            <a:r>
              <a:rPr lang="zh-CN" altLang="en-US" dirty="0"/>
              <a:t>　贷:存放国外同业(或其他科目)	(外币)</a:t>
            </a:r>
          </a:p>
        </p:txBody>
      </p:sp>
    </p:spTree>
    <p:extLst>
      <p:ext uri="{BB962C8B-B14F-4D97-AF65-F5344CB8AC3E}">
        <p14:creationId xmlns:p14="http://schemas.microsoft.com/office/powerpoint/2010/main" val="287151307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国际非贸易结算业务的核算</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二、买入外币票据及非贸易外汇托收业务核算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(一)买入外币票据业务核算</a:t>
            </a:r>
          </a:p>
          <a:p>
            <a:r>
              <a:rPr lang="zh-CN" altLang="en-US" dirty="0"/>
              <a:t>买入外币票据,是指银行将外币票据买入,当场付现金给客户的外币买卖。票据的所有权在银行,由银行承担风险、垫付“头寸”。银行买入非贸易外币票据,应遵循以下原则:</a:t>
            </a:r>
          </a:p>
          <a:p>
            <a:r>
              <a:rPr lang="zh-CN" altLang="en-US" dirty="0"/>
              <a:t>(1)签发外币票据的是信誉较好的我国港澳地区银行,且与我行建立往来关系的;</a:t>
            </a:r>
          </a:p>
          <a:p>
            <a:r>
              <a:rPr lang="zh-CN" altLang="en-US" dirty="0"/>
              <a:t>(2)提示的外币票据,是属于我国订有外汇牌价,且可转入我外汇银行账户的票据;</a:t>
            </a:r>
          </a:p>
          <a:p>
            <a:r>
              <a:rPr lang="zh-CN" altLang="en-US" dirty="0"/>
              <a:t>(3)代办行具备鉴别票据真伪和核对印鉴的条件。</a:t>
            </a:r>
          </a:p>
          <a:p>
            <a:r>
              <a:rPr lang="zh-CN" altLang="en-US" dirty="0"/>
              <a:t>我国银行办理非贸易外币票据的范围有:信用卡、旅游支票、本票、国际定额汇票、资信较好的银行为付款行的汇票、旅行信用证和其他票据。</a:t>
            </a:r>
          </a:p>
        </p:txBody>
      </p:sp>
    </p:spTree>
    <p:extLst>
      <p:ext uri="{BB962C8B-B14F-4D97-AF65-F5344CB8AC3E}">
        <p14:creationId xmlns:p14="http://schemas.microsoft.com/office/powerpoint/2010/main" val="316285304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国际非贸易结算业务的核算</a:t>
            </a:r>
          </a:p>
        </p:txBody>
      </p:sp>
      <p:sp>
        <p:nvSpPr>
          <p:cNvPr id="3" name="内容占位符 2"/>
          <p:cNvSpPr>
            <a:spLocks noGrp="1"/>
          </p:cNvSpPr>
          <p:nvPr>
            <p:ph idx="1"/>
          </p:nvPr>
        </p:nvSpPr>
        <p:spPr/>
        <p:txBody>
          <a:bodyPr>
            <a:normAutofit/>
          </a:bodyPr>
          <a:lstStyle/>
          <a:p>
            <a:pPr marL="0" indent="0">
              <a:lnSpc>
                <a:spcPct val="135000"/>
              </a:lnSpc>
              <a:buNone/>
            </a:pPr>
            <a:r>
              <a:rPr lang="zh-CN" altLang="en-US" sz="2200" b="1" dirty="0">
                <a:latin typeface="楷体" panose="02010609060101010101" pitchFamily="49" charset="-122"/>
                <a:ea typeface="楷体" panose="02010609060101010101" pitchFamily="49" charset="-122"/>
              </a:rPr>
              <a:t>(二)非贸易外汇托收业务核算</a:t>
            </a:r>
          </a:p>
          <a:p>
            <a:r>
              <a:rPr lang="zh-CN" altLang="en-US" dirty="0"/>
              <a:t>这类业务的会计分录如下:</a:t>
            </a:r>
          </a:p>
          <a:p>
            <a:r>
              <a:rPr lang="zh-CN" altLang="en-US" dirty="0"/>
              <a:t>发出托收时:</a:t>
            </a:r>
          </a:p>
          <a:p>
            <a:r>
              <a:rPr lang="zh-CN" altLang="en-US" dirty="0"/>
              <a:t>　借:应收非贸易托收款	(外币)</a:t>
            </a:r>
          </a:p>
          <a:p>
            <a:r>
              <a:rPr lang="zh-CN" altLang="en-US" dirty="0"/>
              <a:t>　贷:代收非贸易托收款	(外币)</a:t>
            </a:r>
          </a:p>
          <a:p>
            <a:endParaRPr lang="zh-CN" altLang="en-US" dirty="0"/>
          </a:p>
        </p:txBody>
      </p:sp>
    </p:spTree>
    <p:extLst>
      <p:ext uri="{BB962C8B-B14F-4D97-AF65-F5344CB8AC3E}">
        <p14:creationId xmlns:p14="http://schemas.microsoft.com/office/powerpoint/2010/main" val="14219051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国际非贸易结算业务的核算</a:t>
            </a:r>
          </a:p>
        </p:txBody>
      </p:sp>
      <p:sp>
        <p:nvSpPr>
          <p:cNvPr id="3" name="内容占位符 2"/>
          <p:cNvSpPr>
            <a:spLocks noGrp="1"/>
          </p:cNvSpPr>
          <p:nvPr>
            <p:ph idx="1"/>
          </p:nvPr>
        </p:nvSpPr>
        <p:spPr/>
        <p:txBody>
          <a:bodyPr/>
          <a:lstStyle/>
          <a:p>
            <a:r>
              <a:rPr lang="zh-CN" altLang="en-US">
                <a:sym typeface="+mn-ea"/>
              </a:rPr>
              <a:t>托收款项收妥时:</a:t>
            </a:r>
            <a:endParaRPr lang="zh-CN" altLang="en-US"/>
          </a:p>
          <a:p>
            <a:r>
              <a:rPr lang="zh-CN" altLang="en-US">
                <a:sym typeface="+mn-ea"/>
              </a:rPr>
              <a:t>　借:代收非贸易托收款	(外币)</a:t>
            </a:r>
            <a:endParaRPr lang="zh-CN" altLang="en-US"/>
          </a:p>
          <a:p>
            <a:r>
              <a:rPr lang="zh-CN" altLang="en-US">
                <a:sym typeface="+mn-ea"/>
              </a:rPr>
              <a:t>　贷:应收非贸易托收款	(外币)</a:t>
            </a:r>
            <a:endParaRPr lang="zh-CN" altLang="en-US"/>
          </a:p>
          <a:p>
            <a:r>
              <a:rPr lang="zh-CN" altLang="en-US">
                <a:sym typeface="+mn-ea"/>
              </a:rPr>
              <a:t>　借:存放国外同业(或其他科目)	(外币)</a:t>
            </a:r>
            <a:endParaRPr lang="zh-CN" altLang="en-US"/>
          </a:p>
          <a:p>
            <a:r>
              <a:rPr lang="zh-CN" altLang="en-US">
                <a:sym typeface="+mn-ea"/>
              </a:rPr>
              <a:t>　贷:其他应付款	(外币)</a:t>
            </a:r>
            <a:endParaRPr lang="zh-CN" altLang="en-US"/>
          </a:p>
          <a:p>
            <a:r>
              <a:rPr lang="zh-CN" altLang="en-US">
                <a:sym typeface="+mn-ea"/>
              </a:rPr>
              <a:t>　借:其他应付款	(外币)</a:t>
            </a:r>
            <a:endParaRPr lang="zh-CN" altLang="en-US"/>
          </a:p>
          <a:p>
            <a:r>
              <a:rPr lang="zh-CN" altLang="en-US">
                <a:sym typeface="+mn-ea"/>
              </a:rPr>
              <a:t>　贷:外汇买卖	(外币)</a:t>
            </a:r>
            <a:endParaRPr lang="zh-CN" altLang="en-US"/>
          </a:p>
          <a:p>
            <a:r>
              <a:rPr lang="zh-CN" altLang="en-US">
                <a:sym typeface="+mn-ea"/>
              </a:rPr>
              <a:t>　借:外汇买卖	(人民币)</a:t>
            </a:r>
            <a:endParaRPr lang="zh-CN" altLang="en-US"/>
          </a:p>
          <a:p>
            <a:r>
              <a:rPr lang="zh-CN" altLang="en-US">
                <a:sym typeface="+mn-ea"/>
              </a:rPr>
              <a:t>　贷:库存现金	(人民币)</a:t>
            </a:r>
            <a:endParaRPr lang="zh-CN" altLang="en-US"/>
          </a:p>
          <a:p>
            <a:r>
              <a:rPr lang="zh-CN" altLang="en-US">
                <a:sym typeface="+mn-ea"/>
              </a:rPr>
              <a:t>手续费收入	(人民币)</a:t>
            </a:r>
            <a:endParaRPr lang="zh-CN" altLang="en-US"/>
          </a:p>
          <a:p>
            <a:endParaRPr lang="zh-CN" altLang="en-US"/>
          </a:p>
        </p:txBody>
      </p:sp>
    </p:spTree>
    <p:extLst>
      <p:ext uri="{BB962C8B-B14F-4D97-AF65-F5344CB8AC3E}">
        <p14:creationId xmlns:p14="http://schemas.microsoft.com/office/powerpoint/2010/main" val="248972518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第六节  国际非贸易结算业务的核算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三、外币兑换业务核算</a:t>
            </a:r>
          </a:p>
          <a:p>
            <a:pPr marL="0" indent="0">
              <a:lnSpc>
                <a:spcPct val="135000"/>
              </a:lnSpc>
              <a:buNone/>
            </a:pPr>
            <a:r>
              <a:rPr lang="zh-CN" altLang="en-US" sz="2200" b="1" dirty="0">
                <a:latin typeface="楷体" panose="02010609060101010101" pitchFamily="49" charset="-122"/>
                <a:ea typeface="楷体" panose="02010609060101010101" pitchFamily="49" charset="-122"/>
              </a:rPr>
              <a:t>(一)兑入外币</a:t>
            </a:r>
          </a:p>
          <a:p>
            <a:r>
              <a:rPr lang="zh-CN" altLang="en-US" dirty="0"/>
              <a:t>1.鉴别外钞问题</a:t>
            </a:r>
          </a:p>
          <a:p>
            <a:r>
              <a:rPr lang="zh-CN" altLang="en-US" dirty="0"/>
              <a:t>2.兑入外钞的核算</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(二)兑出外币</a:t>
            </a:r>
          </a:p>
          <a:p>
            <a:r>
              <a:rPr lang="zh-CN" altLang="en-US" dirty="0"/>
              <a:t>首先,填写“外币兑换水单”。兑出时,编制会计分录如下:</a:t>
            </a:r>
          </a:p>
          <a:p>
            <a:r>
              <a:rPr lang="zh-CN" altLang="en-US" dirty="0"/>
              <a:t>　借:库存现金	(人民币)</a:t>
            </a:r>
          </a:p>
          <a:p>
            <a:r>
              <a:rPr lang="zh-CN" altLang="en-US" dirty="0"/>
              <a:t>　贷:外汇买卖	(人民币)</a:t>
            </a:r>
          </a:p>
          <a:p>
            <a:r>
              <a:rPr lang="zh-CN" altLang="en-US" dirty="0"/>
              <a:t>　借:外汇买卖	(外币)</a:t>
            </a:r>
          </a:p>
          <a:p>
            <a:r>
              <a:rPr lang="zh-CN" altLang="en-US" dirty="0"/>
              <a:t>　贷:库存现金	(外币)</a:t>
            </a:r>
          </a:p>
        </p:txBody>
      </p:sp>
    </p:spTree>
    <p:extLst>
      <p:ext uri="{BB962C8B-B14F-4D97-AF65-F5344CB8AC3E}">
        <p14:creationId xmlns:p14="http://schemas.microsoft.com/office/powerpoint/2010/main" val="33509882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第一节  外汇业务核算概述</a:t>
            </a:r>
            <a:endParaRPr lang="zh-CN" altLang="en-US"/>
          </a:p>
        </p:txBody>
      </p:sp>
      <p:sp>
        <p:nvSpPr>
          <p:cNvPr id="3" name="内容占位符 2"/>
          <p:cNvSpPr>
            <a:spLocks noGrp="1"/>
          </p:cNvSpPr>
          <p:nvPr>
            <p:ph idx="1"/>
          </p:nvPr>
        </p:nvSpPr>
        <p:spPr/>
        <p:txBody>
          <a:bodyPr>
            <a:normAutofit lnSpcReduction="10000"/>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一、外汇与汇率的含义</a:t>
            </a:r>
          </a:p>
          <a:p>
            <a:pPr marL="0" indent="0">
              <a:lnSpc>
                <a:spcPct val="135000"/>
              </a:lnSpc>
              <a:buNone/>
            </a:pPr>
            <a:r>
              <a:rPr lang="zh-CN" altLang="en-US" sz="2200" b="1" dirty="0">
                <a:latin typeface="楷体" panose="02010609060101010101" pitchFamily="49" charset="-122"/>
                <a:ea typeface="楷体" panose="02010609060101010101" pitchFamily="49" charset="-122"/>
              </a:rPr>
              <a:t>(一)外汇</a:t>
            </a:r>
          </a:p>
          <a:p>
            <a:r>
              <a:rPr lang="zh-CN" altLang="en-US" dirty="0"/>
              <a:t>根据我国《外汇管理条例》的规定,外汇的具体内容包括:可以自由兑换的外国货币,包括纸币和铸币;外币支付凭证,包括票据、银行存款凭证、邮政储蓄凭证等;外币有价证券,包括政府债券、公司债券、股票等;国际货币基金组织的特别提款权(现为欧元);其他外汇资产是指各种外币投资收益,如股息、利息、债息、红利等。日常生活中,人们所说的外汇是指静态意义上的外汇。</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(二)汇率</a:t>
            </a:r>
          </a:p>
          <a:p>
            <a:r>
              <a:rPr lang="zh-CN" altLang="en-US" dirty="0"/>
              <a:t>汇率,又称汇价,是指一个国家的货币折算成另一个国家货币的比率,即两国货币交换时量的比例关系,或者说是两国货币进行买卖的比价。它反映一国货币的对外价值。折算两种货币的比率,首先要确定以哪一国货币作为标准,这称为汇率的标价方法。直接标价法,又称应付标价法,是指以一定单位的外国货币为标准,折算为若干单位本国货币的表示方法。间接标价法,又称应收标价法,是指以一定单位的本国货币为标准,折算为若干单位外国货币的表示方法。</a:t>
            </a:r>
          </a:p>
        </p:txBody>
      </p:sp>
    </p:spTree>
    <p:extLst>
      <p:ext uri="{BB962C8B-B14F-4D97-AF65-F5344CB8AC3E}">
        <p14:creationId xmlns:p14="http://schemas.microsoft.com/office/powerpoint/2010/main" val="35655593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第一节  外汇业务核算概述</a:t>
            </a:r>
            <a:endParaRPr lang="zh-CN" altLang="en-US"/>
          </a:p>
        </p:txBody>
      </p:sp>
      <p:sp>
        <p:nvSpPr>
          <p:cNvPr id="3" name="内容占位符 2"/>
          <p:cNvSpPr>
            <a:spLocks noGrp="1"/>
          </p:cNvSpPr>
          <p:nvPr>
            <p:ph idx="1"/>
          </p:nvPr>
        </p:nvSpPr>
        <p:spPr/>
        <p:txBody>
          <a:bodyPr>
            <a:normAutofit/>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二、外汇业务核算的特点</a:t>
            </a:r>
          </a:p>
          <a:p>
            <a:pPr marL="0" indent="0">
              <a:lnSpc>
                <a:spcPct val="135000"/>
              </a:lnSpc>
              <a:buNone/>
            </a:pPr>
            <a:r>
              <a:rPr lang="zh-CN" altLang="en-US" sz="2200" b="1" dirty="0">
                <a:latin typeface="楷体" panose="02010609060101010101" pitchFamily="49" charset="-122"/>
                <a:ea typeface="楷体" panose="02010609060101010101" pitchFamily="49" charset="-122"/>
              </a:rPr>
              <a:t>(一)实行外汇分账制</a:t>
            </a:r>
          </a:p>
          <a:p>
            <a:r>
              <a:rPr lang="zh-CN" altLang="en-US" dirty="0"/>
              <a:t>(1)外币与人民币分账核算。</a:t>
            </a:r>
          </a:p>
          <a:p>
            <a:r>
              <a:rPr lang="zh-CN" altLang="en-US" dirty="0"/>
              <a:t>(2)遇有买卖外汇涉及两种不同货币时,通过“外汇买卖”科目进行核算。</a:t>
            </a:r>
          </a:p>
          <a:p>
            <a:r>
              <a:rPr lang="zh-CN" altLang="en-US" dirty="0"/>
              <a:t>(3)现汇与记账外汇分账核算。 </a:t>
            </a:r>
          </a:p>
          <a:p>
            <a:r>
              <a:rPr lang="zh-CN" altLang="en-US" dirty="0"/>
              <a:t>(4)年终并表,以本币统一反映财务状况和经营成果。</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(二)兼用单、复式凭证</a:t>
            </a:r>
          </a:p>
          <a:p>
            <a:r>
              <a:rPr lang="zh-CN" altLang="en-US" dirty="0"/>
              <a:t>外汇会计的一个特点即以单式凭证为主,同时兼用复式凭证。</a:t>
            </a:r>
          </a:p>
          <a:p>
            <a:r>
              <a:rPr lang="zh-CN" altLang="en-US" dirty="0"/>
              <a:t>我国银行由于业务量大、分工细,在经营外汇业务过程中,原则上都采用单式凭证进行核算。但对反映某些“或有资产”“或有负债”经济业务有固定对应关系的会计科目,为了确切反映权责关系同时发生、同时解除,使用复式凭证进行核算。</a:t>
            </a:r>
          </a:p>
        </p:txBody>
      </p:sp>
    </p:spTree>
    <p:extLst>
      <p:ext uri="{BB962C8B-B14F-4D97-AF65-F5344CB8AC3E}">
        <p14:creationId xmlns:p14="http://schemas.microsoft.com/office/powerpoint/2010/main" val="15379332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一、外汇买卖的含义</a:t>
            </a:r>
          </a:p>
          <a:p>
            <a:r>
              <a:rPr lang="zh-CN" altLang="en-US" dirty="0"/>
              <a:t>外汇买卖是商业银行外汇业务的重要组成部分</a:t>
            </a:r>
            <a:r>
              <a:rPr lang="zh-CN" altLang="en-US" dirty="0" smtClean="0"/>
              <a:t>。</a:t>
            </a:r>
            <a:endParaRPr lang="en-US" altLang="zh-CN" dirty="0" smtClean="0"/>
          </a:p>
          <a:p>
            <a:r>
              <a:rPr lang="zh-CN" altLang="en-US" dirty="0" smtClean="0"/>
              <a:t>银行</a:t>
            </a:r>
            <a:r>
              <a:rPr lang="zh-CN" altLang="en-US" dirty="0"/>
              <a:t>在办理外汇业务特别是国际结算过程中,由于进出口双方不在同一国家和地区,使用的货币币种也不相同,需要将一种货币兑换成另一种货币才能了结双方的债权、债务。这种按一定汇率卖出一种货币或买入一种货币的行为,称为外汇买卖。</a:t>
            </a:r>
          </a:p>
        </p:txBody>
      </p:sp>
    </p:spTree>
    <p:extLst>
      <p:ext uri="{BB962C8B-B14F-4D97-AF65-F5344CB8AC3E}">
        <p14:creationId xmlns:p14="http://schemas.microsoft.com/office/powerpoint/2010/main" val="30915992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二、外汇买卖的价格</a:t>
            </a:r>
          </a:p>
          <a:p>
            <a:r>
              <a:rPr lang="zh-CN" altLang="en-US" dirty="0"/>
              <a:t>银行在买卖外汇时,本国货币与外国货币相互折算,必须要有一定的比价,作为买卖的依据,这种比价就是汇率。汇率即汇价,习惯上又称人民币汇价或外汇牌价。它有汇买价、汇卖价(钞卖价)、钞买价、中间价4种</a:t>
            </a:r>
            <a:r>
              <a:rPr lang="zh-CN" altLang="en-US" dirty="0" smtClean="0"/>
              <a:t>。</a:t>
            </a:r>
            <a:endParaRPr lang="en-US" altLang="zh-CN" dirty="0" smtClean="0"/>
          </a:p>
          <a:p>
            <a:r>
              <a:rPr lang="zh-CN" altLang="en-US" dirty="0" smtClean="0"/>
              <a:t>汇</a:t>
            </a:r>
            <a:r>
              <a:rPr lang="zh-CN" altLang="en-US" dirty="0"/>
              <a:t>买价是指银行买进外汇现汇的价格,钞买价是指银行买入外币现钞的价格。银行的钞买价与汇买价有一个差额,这是因为外币现钞只有在支付一定的运输保险费用运往货币发行国变成现汇后才能用于国际结算支付,故银行钞买价比汇买价低</a:t>
            </a:r>
            <a:r>
              <a:rPr lang="zh-CN" altLang="en-US" dirty="0" smtClean="0"/>
              <a:t>。</a:t>
            </a:r>
            <a:endParaRPr lang="en-US" altLang="zh-CN" dirty="0" smtClean="0"/>
          </a:p>
          <a:p>
            <a:r>
              <a:rPr lang="zh-CN" altLang="en-US" dirty="0" smtClean="0"/>
              <a:t>汇</a:t>
            </a:r>
            <a:r>
              <a:rPr lang="zh-CN" altLang="en-US" dirty="0"/>
              <a:t>卖价是指银行卖出外汇现汇的价格,卖出外币现钞的价格与卖出外汇现汇的价格相同</a:t>
            </a:r>
            <a:r>
              <a:rPr lang="zh-CN" altLang="en-US" dirty="0" smtClean="0"/>
              <a:t>。</a:t>
            </a:r>
            <a:endParaRPr lang="en-US" altLang="zh-CN" dirty="0" smtClean="0"/>
          </a:p>
          <a:p>
            <a:r>
              <a:rPr lang="zh-CN" altLang="en-US" dirty="0" smtClean="0"/>
              <a:t>中间</a:t>
            </a:r>
            <a:r>
              <a:rPr lang="zh-CN" altLang="en-US" dirty="0"/>
              <a:t>价是汇买价与汇卖价的平均价。在我国,商业银行与中央银行之间的外汇买卖有时也用中间价。</a:t>
            </a:r>
          </a:p>
        </p:txBody>
      </p:sp>
    </p:spTree>
    <p:extLst>
      <p:ext uri="{BB962C8B-B14F-4D97-AF65-F5344CB8AC3E}">
        <p14:creationId xmlns:p14="http://schemas.microsoft.com/office/powerpoint/2010/main" val="349455958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三、“外汇买卖”科目</a:t>
            </a:r>
          </a:p>
          <a:p>
            <a:r>
              <a:rPr lang="zh-CN" altLang="en-US" dirty="0"/>
              <a:t>“外汇买卖”科目是实行外汇分账制的一个特定科目。通过这个科目,将人民币和外币联系起来,使全部外汇交易汇总反映在外汇买卖账簿上,既有利于保持人民币与外币金额的平衡性,又有利于考察各种外汇资金的增减变化和余缺情况。</a:t>
            </a:r>
          </a:p>
          <a:p>
            <a:r>
              <a:rPr lang="zh-CN" altLang="en-US" dirty="0"/>
              <a:t>“外汇买卖”科目归属于资产负债共同类科目。当银行买入外汇时,贷记“外汇买卖”科目(外币),借记“外汇买卖”科目(人民币);当银行卖出外汇时,借记“外汇买卖”科目(外币),贷记“外汇买卖”科目(人民币)。</a:t>
            </a:r>
          </a:p>
        </p:txBody>
      </p:sp>
    </p:spTree>
    <p:extLst>
      <p:ext uri="{BB962C8B-B14F-4D97-AF65-F5344CB8AC3E}">
        <p14:creationId xmlns:p14="http://schemas.microsoft.com/office/powerpoint/2010/main" val="21392513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四、外汇买卖业务凭证的使用</a:t>
            </a:r>
          </a:p>
          <a:p>
            <a:r>
              <a:rPr lang="zh-CN" altLang="en-US" dirty="0"/>
              <a:t>银行发生外汇买卖业务时,均应填制外汇买卖传票。外汇买卖传票分为三种:外汇买卖借方传票、外汇买卖贷方传票和外汇买卖套汇传票</a:t>
            </a:r>
            <a:r>
              <a:rPr lang="zh-CN" altLang="en-US" dirty="0" smtClean="0"/>
              <a:t>。</a:t>
            </a:r>
            <a:endParaRPr lang="en-US" altLang="zh-CN" dirty="0" smtClean="0"/>
          </a:p>
          <a:p>
            <a:r>
              <a:rPr lang="zh-CN" altLang="en-US" dirty="0" smtClean="0"/>
              <a:t>外汇</a:t>
            </a:r>
            <a:r>
              <a:rPr lang="zh-CN" altLang="en-US" dirty="0"/>
              <a:t>买卖借方传票和外汇买卖贷方传票一般各由三联组成:一联是外币的外汇买卖传票,一联是人民币的外汇买卖传票,一联是外汇买卖统计卡</a:t>
            </a:r>
            <a:r>
              <a:rPr lang="zh-CN" altLang="en-US" dirty="0" smtClean="0"/>
              <a:t>。</a:t>
            </a:r>
            <a:endParaRPr lang="en-US" altLang="zh-CN" dirty="0" smtClean="0"/>
          </a:p>
          <a:p>
            <a:r>
              <a:rPr lang="zh-CN" altLang="en-US" dirty="0" smtClean="0"/>
              <a:t>外汇</a:t>
            </a:r>
            <a:r>
              <a:rPr lang="zh-CN" altLang="en-US" dirty="0"/>
              <a:t>买卖套汇传票一般由五联组成:两联是外汇的外汇买卖传票,两联是人民币的外汇买卖传票,一联是两种外汇套汇的统计卡。</a:t>
            </a:r>
          </a:p>
        </p:txBody>
      </p:sp>
    </p:spTree>
    <p:extLst>
      <p:ext uri="{BB962C8B-B14F-4D97-AF65-F5344CB8AC3E}">
        <p14:creationId xmlns:p14="http://schemas.microsoft.com/office/powerpoint/2010/main" val="142804379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第二节  外汇买卖业务的核算</a:t>
            </a:r>
            <a:endParaRPr lang="zh-CN" altLang="en-US"/>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五、外汇买卖业务的账簿设置</a:t>
            </a:r>
          </a:p>
          <a:p>
            <a:pPr marL="0" indent="0">
              <a:lnSpc>
                <a:spcPct val="135000"/>
              </a:lnSpc>
              <a:buNone/>
            </a:pPr>
            <a:r>
              <a:rPr lang="zh-CN" altLang="en-US" sz="2200" b="1" dirty="0">
                <a:latin typeface="楷体" panose="02010609060101010101" pitchFamily="49" charset="-122"/>
                <a:ea typeface="楷体" panose="02010609060101010101" pitchFamily="49" charset="-122"/>
              </a:rPr>
              <a:t>(一)外汇买卖分户账</a:t>
            </a:r>
          </a:p>
          <a:p>
            <a:r>
              <a:rPr lang="zh-CN" altLang="en-US" dirty="0"/>
              <a:t>外汇买卖分户账(见表7-5)是一种特定格式的账簿。它把人民币和外币的买卖科目分户账合并在同一账页上。账簿格式由“买入”“卖出”“结余”三栏组成,“买入”“卖出”栏内各由“外币”“牌价”和“人民币”三栏组成,“结余”栏则设“借或贷”“人民币”两栏。</a:t>
            </a:r>
          </a:p>
          <a:p>
            <a:pPr marL="0" indent="0">
              <a:lnSpc>
                <a:spcPct val="135000"/>
              </a:lnSpc>
              <a:spcBef>
                <a:spcPts val="1200"/>
              </a:spcBef>
              <a:buNone/>
            </a:pPr>
            <a:r>
              <a:rPr lang="zh-CN" altLang="en-US" sz="2200" b="1" dirty="0">
                <a:latin typeface="楷体" panose="02010609060101010101" pitchFamily="49" charset="-122"/>
                <a:ea typeface="楷体" panose="02010609060101010101" pitchFamily="49" charset="-122"/>
              </a:rPr>
              <a:t>(二)外汇买卖总账</a:t>
            </a:r>
          </a:p>
          <a:p>
            <a:r>
              <a:rPr lang="zh-CN" altLang="en-US" dirty="0"/>
              <a:t>每天营业终了,根据各种货币的“外汇买卖”科目日结单借贷方发生额填制外币科目总账,人民币的“外汇买卖”科目总账则根据人民币的“外汇买卖”科目日结单借贷方发生额填记,然后根据上日余额分别求出本日外币和人民币的余额,记入“余额”栏。“外汇买卖”科目如为贷方余额,说明买入大于卖出,称“多头”;“外汇买卖”科目如为借方余额,说明卖出大于买入,称“空头”。</a:t>
            </a:r>
          </a:p>
        </p:txBody>
      </p:sp>
    </p:spTree>
    <p:extLst>
      <p:ext uri="{BB962C8B-B14F-4D97-AF65-F5344CB8AC3E}">
        <p14:creationId xmlns:p14="http://schemas.microsoft.com/office/powerpoint/2010/main" val="3477842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2186</Words>
  <Application>Microsoft Office PowerPoint</Application>
  <PresentationFormat>宽屏</PresentationFormat>
  <Paragraphs>203</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NEU-BZ-S92</vt:lpstr>
      <vt:lpstr>方正书宋_GBK</vt:lpstr>
      <vt:lpstr>方正宋黑简体</vt:lpstr>
      <vt:lpstr>黑体</vt:lpstr>
      <vt:lpstr>楷体</vt:lpstr>
      <vt:lpstr>宋体</vt:lpstr>
      <vt:lpstr>Arial</vt:lpstr>
      <vt:lpstr>Calibri</vt:lpstr>
      <vt:lpstr>Calibri Light</vt:lpstr>
      <vt:lpstr>Office 主题</vt:lpstr>
      <vt:lpstr>1_Office 主题</vt:lpstr>
      <vt:lpstr>PowerPoint 演示文稿</vt:lpstr>
      <vt:lpstr>目录</vt:lpstr>
      <vt:lpstr>第一节  外汇业务核算概述</vt:lpstr>
      <vt:lpstr>第一节  外汇业务核算概述</vt:lpstr>
      <vt:lpstr>第二节  外汇买卖业务的核算</vt:lpstr>
      <vt:lpstr>第二节  外汇买卖业务的核算</vt:lpstr>
      <vt:lpstr>第二节  外汇买卖业务的核算</vt:lpstr>
      <vt:lpstr>第二节  外汇买卖业务的核算</vt:lpstr>
      <vt:lpstr>第二节  外汇买卖业务的核算</vt:lpstr>
      <vt:lpstr>第二节  外汇买卖业务的核算</vt:lpstr>
      <vt:lpstr>第三节  外汇存款业务的核算</vt:lpstr>
      <vt:lpstr>第三节  外汇存款业务的核算</vt:lpstr>
      <vt:lpstr>第四节  外汇贷款业务的核算</vt:lpstr>
      <vt:lpstr>第四节  外汇贷款业务的核算</vt:lpstr>
      <vt:lpstr>第四节  外汇贷款业务的核算</vt:lpstr>
      <vt:lpstr>第四节  外汇贷款业务的核算</vt:lpstr>
      <vt:lpstr>第四节  外汇贷款业务的核算</vt:lpstr>
      <vt:lpstr>第四节  外汇贷款业务的核算 </vt:lpstr>
      <vt:lpstr>第五节  国际结算业务的核算</vt:lpstr>
      <vt:lpstr>第五节  国际结算业务的核算</vt:lpstr>
      <vt:lpstr>第五节  国际结算业务的核算</vt:lpstr>
      <vt:lpstr>第五节  国际结算业务的核算</vt:lpstr>
      <vt:lpstr>第六节  国际非贸易结算业务的核算</vt:lpstr>
      <vt:lpstr>第六节  国际非贸易结算业务的核算</vt:lpstr>
      <vt:lpstr>第六节  国际非贸易结算业务的核算</vt:lpstr>
      <vt:lpstr>第六节  国际非贸易结算业务的核算</vt:lpstr>
      <vt:lpstr>第六节  国际非贸易结算业务的核算</vt:lpstr>
      <vt:lpstr>第六节  国际非贸易结算业务的核算</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2020-08-19T01:07:47Z</dcterms:created>
  <dcterms:modified xsi:type="dcterms:W3CDTF">2020-12-27T07:46:33Z</dcterms:modified>
</cp:coreProperties>
</file>