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81" r:id="rId22"/>
    <p:sldId id="282" r:id="rId23"/>
    <p:sldId id="283" r:id="rId24"/>
    <p:sldId id="284" r:id="rId25"/>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301B821-A1FF-4177-AEE7-76D212191A09}" styleName="中度样式 1 - 强调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BC89EF96-8CEA-46FF-86C4-4CE0E7609802}" styleName="浅色样式 3 - 强调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9CF1AB2-1976-4502-BF36-3FF5EA218861}" styleName="中度样式 4 - 强调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BDBED569-4797-4DF1-A0F4-6AAB3CD982D8}" styleName="浅色样式 3 - 强调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3C2FFA5D-87B4-456A-9821-1D502468CF0F}" styleName="主题样式 1 - 强调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D9C2F1F-64B5-F5AA-7706-1AC57E7FE34F}"/>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92049113-44DA-2924-63F6-AE05F5D47D3B}"/>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9A052DE6-0C80-8FB0-06B4-50133B928DD8}"/>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22730BE0-368D-593E-824D-428D8C96AC3F}"/>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4BC4E04-15A7-782D-AF1A-6D0E69E683B6}"/>
              </a:ext>
            </a:extLst>
          </p:cNvPr>
          <p:cNvSpPr>
            <a:spLocks noGrp="1"/>
          </p:cNvSpPr>
          <p:nvPr>
            <p:ph type="sldNum" sz="quarter" idx="12"/>
          </p:nvPr>
        </p:nvSpPr>
        <p:spPr/>
        <p:txBody>
          <a:bodyPr/>
          <a:lstStyle>
            <a:lvl1pPr>
              <a:defRPr/>
            </a:lvl1pPr>
          </a:lstStyle>
          <a:p>
            <a:fld id="{D7387B93-ACD1-409C-843B-0D0A76C2C5D8}" type="slidenum">
              <a:rPr lang="en-US" altLang="zh-CN"/>
              <a:pPr/>
              <a:t>‹#›</a:t>
            </a:fld>
            <a:endParaRPr lang="en-US" altLang="zh-CN"/>
          </a:p>
        </p:txBody>
      </p:sp>
    </p:spTree>
    <p:extLst>
      <p:ext uri="{BB962C8B-B14F-4D97-AF65-F5344CB8AC3E}">
        <p14:creationId xmlns:p14="http://schemas.microsoft.com/office/powerpoint/2010/main" val="26235083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35FFB4C-F4FC-E2F8-786C-F161F77114F9}"/>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213FC3C8-64ED-2BBB-960D-014BE80ABF64}"/>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5E2B71B0-2FFC-D6D4-5C12-6047C9251F11}"/>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05038408-7888-C6EA-03A1-4894653888F9}"/>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417BE9E1-9813-87FF-B1C1-7FD34BD89FB6}"/>
              </a:ext>
            </a:extLst>
          </p:cNvPr>
          <p:cNvSpPr>
            <a:spLocks noGrp="1"/>
          </p:cNvSpPr>
          <p:nvPr>
            <p:ph type="sldNum" sz="quarter" idx="12"/>
          </p:nvPr>
        </p:nvSpPr>
        <p:spPr/>
        <p:txBody>
          <a:bodyPr/>
          <a:lstStyle>
            <a:lvl1pPr>
              <a:defRPr/>
            </a:lvl1pPr>
          </a:lstStyle>
          <a:p>
            <a:fld id="{599E9269-CE32-473D-A9EC-A59741B43B5D}" type="slidenum">
              <a:rPr lang="en-US" altLang="zh-CN"/>
              <a:pPr/>
              <a:t>‹#›</a:t>
            </a:fld>
            <a:endParaRPr lang="en-US" altLang="zh-CN"/>
          </a:p>
        </p:txBody>
      </p:sp>
    </p:spTree>
    <p:extLst>
      <p:ext uri="{BB962C8B-B14F-4D97-AF65-F5344CB8AC3E}">
        <p14:creationId xmlns:p14="http://schemas.microsoft.com/office/powerpoint/2010/main" val="23548321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9AA17537-7883-B4A0-252E-19737F168713}"/>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00841A2D-E279-4140-5090-C96283A48B15}"/>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069BAE8A-CABF-9EF0-38A5-823702C04966}"/>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9015930D-A237-D30C-4194-FCDCDCF668B5}"/>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15AEB14-1943-69EC-E382-03CF05C8DF47}"/>
              </a:ext>
            </a:extLst>
          </p:cNvPr>
          <p:cNvSpPr>
            <a:spLocks noGrp="1"/>
          </p:cNvSpPr>
          <p:nvPr>
            <p:ph type="sldNum" sz="quarter" idx="12"/>
          </p:nvPr>
        </p:nvSpPr>
        <p:spPr/>
        <p:txBody>
          <a:bodyPr/>
          <a:lstStyle>
            <a:lvl1pPr>
              <a:defRPr/>
            </a:lvl1pPr>
          </a:lstStyle>
          <a:p>
            <a:fld id="{D459D15D-0E45-496A-964B-07A5345D93A0}" type="slidenum">
              <a:rPr lang="en-US" altLang="zh-CN"/>
              <a:pPr/>
              <a:t>‹#›</a:t>
            </a:fld>
            <a:endParaRPr lang="en-US" altLang="zh-CN"/>
          </a:p>
        </p:txBody>
      </p:sp>
    </p:spTree>
    <p:extLst>
      <p:ext uri="{BB962C8B-B14F-4D97-AF65-F5344CB8AC3E}">
        <p14:creationId xmlns:p14="http://schemas.microsoft.com/office/powerpoint/2010/main" val="168481301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标题，文本与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3B801C8-3A2F-09F2-F937-C8DBEFED3297}"/>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3361BFEC-6604-4C83-8987-0E8C1A4AC992}"/>
              </a:ext>
            </a:extLst>
          </p:cNvPr>
          <p:cNvSpPr>
            <a:spLocks noGrp="1"/>
          </p:cNvSpPr>
          <p:nvPr>
            <p:ph type="body"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30C1C313-33C2-4BF8-2C6B-4A79A42CF5B3}"/>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8D2196D8-5F00-D4A3-DBB7-A638DF019F72}"/>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0561B2F4-7A89-BCDA-6D91-F8AD47777EB9}"/>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F7FE151E-F37C-C539-4490-5E40A015832C}"/>
              </a:ext>
            </a:extLst>
          </p:cNvPr>
          <p:cNvSpPr>
            <a:spLocks noGrp="1"/>
          </p:cNvSpPr>
          <p:nvPr>
            <p:ph type="sldNum" sz="quarter" idx="12"/>
          </p:nvPr>
        </p:nvSpPr>
        <p:spPr>
          <a:xfrm>
            <a:off x="6553200" y="6245225"/>
            <a:ext cx="2133600" cy="476250"/>
          </a:xfrm>
        </p:spPr>
        <p:txBody>
          <a:bodyPr/>
          <a:lstStyle>
            <a:lvl1pPr>
              <a:defRPr/>
            </a:lvl1pPr>
          </a:lstStyle>
          <a:p>
            <a:fld id="{8F06F7C1-3F92-4EE1-8D9B-F95E607A4641}" type="slidenum">
              <a:rPr lang="en-US" altLang="zh-CN"/>
              <a:pPr/>
              <a:t>‹#›</a:t>
            </a:fld>
            <a:endParaRPr lang="en-US" altLang="zh-CN"/>
          </a:p>
        </p:txBody>
      </p:sp>
    </p:spTree>
    <p:extLst>
      <p:ext uri="{BB962C8B-B14F-4D97-AF65-F5344CB8AC3E}">
        <p14:creationId xmlns:p14="http://schemas.microsoft.com/office/powerpoint/2010/main" val="46426846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4A56C2F-B04A-4B1E-7EBB-82B97838C946}"/>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a:extLst>
              <a:ext uri="{FF2B5EF4-FFF2-40B4-BE49-F238E27FC236}">
                <a16:creationId xmlns:a16="http://schemas.microsoft.com/office/drawing/2014/main" id="{88BBF1DD-D3D8-35FE-B629-1402EB9A57C2}"/>
              </a:ext>
            </a:extLst>
          </p:cNvPr>
          <p:cNvSpPr>
            <a:spLocks noGrp="1"/>
          </p:cNvSpPr>
          <p:nvPr>
            <p:ph type="tbl" idx="1"/>
          </p:nvPr>
        </p:nvSpPr>
        <p:spPr>
          <a:xfrm>
            <a:off x="457200" y="1600200"/>
            <a:ext cx="8229600" cy="4525963"/>
          </a:xfrm>
        </p:spPr>
        <p:txBody>
          <a:bodyPr/>
          <a:lstStyle/>
          <a:p>
            <a:endParaRPr lang="zh-CN" altLang="en-US"/>
          </a:p>
        </p:txBody>
      </p:sp>
      <p:sp>
        <p:nvSpPr>
          <p:cNvPr id="4" name="日期占位符 3">
            <a:extLst>
              <a:ext uri="{FF2B5EF4-FFF2-40B4-BE49-F238E27FC236}">
                <a16:creationId xmlns:a16="http://schemas.microsoft.com/office/drawing/2014/main" id="{2BDF01D8-D4E1-467E-1D6E-CD3717D509C8}"/>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562B7563-E7B7-7D89-171F-E8AE0083EC2E}"/>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160A1D22-9849-EC8B-22D9-F95AE9505D90}"/>
              </a:ext>
            </a:extLst>
          </p:cNvPr>
          <p:cNvSpPr>
            <a:spLocks noGrp="1"/>
          </p:cNvSpPr>
          <p:nvPr>
            <p:ph type="sldNum" sz="quarter" idx="12"/>
          </p:nvPr>
        </p:nvSpPr>
        <p:spPr>
          <a:xfrm>
            <a:off x="6553200" y="6245225"/>
            <a:ext cx="2133600" cy="476250"/>
          </a:xfrm>
        </p:spPr>
        <p:txBody>
          <a:bodyPr/>
          <a:lstStyle>
            <a:lvl1pPr>
              <a:defRPr/>
            </a:lvl1pPr>
          </a:lstStyle>
          <a:p>
            <a:fld id="{8DD2DA94-E0E0-4D52-8572-10080315DD47}" type="slidenum">
              <a:rPr lang="en-US" altLang="zh-CN"/>
              <a:pPr/>
              <a:t>‹#›</a:t>
            </a:fld>
            <a:endParaRPr lang="en-US" altLang="zh-CN"/>
          </a:p>
        </p:txBody>
      </p:sp>
    </p:spTree>
    <p:extLst>
      <p:ext uri="{BB962C8B-B14F-4D97-AF65-F5344CB8AC3E}">
        <p14:creationId xmlns:p14="http://schemas.microsoft.com/office/powerpoint/2010/main" val="34457641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FF30CBD-0CEB-1FF0-2279-5B554F60BD31}"/>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592F5CBF-D08B-1869-EEE1-25438C268AC4}"/>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25C5B1B4-AEC4-07D3-C007-B1DE9062C19F}"/>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F35856B0-F325-08E9-AFC8-529D0A692D89}"/>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A942A9D1-82DC-C116-FD93-1C564F8F6DA8}"/>
              </a:ext>
            </a:extLst>
          </p:cNvPr>
          <p:cNvSpPr>
            <a:spLocks noGrp="1"/>
          </p:cNvSpPr>
          <p:nvPr>
            <p:ph type="sldNum" sz="quarter" idx="12"/>
          </p:nvPr>
        </p:nvSpPr>
        <p:spPr/>
        <p:txBody>
          <a:bodyPr/>
          <a:lstStyle>
            <a:lvl1pPr>
              <a:defRPr/>
            </a:lvl1pPr>
          </a:lstStyle>
          <a:p>
            <a:fld id="{D6BB9733-DC75-4EC3-926E-2A417A79A4D9}" type="slidenum">
              <a:rPr lang="en-US" altLang="zh-CN"/>
              <a:pPr/>
              <a:t>‹#›</a:t>
            </a:fld>
            <a:endParaRPr lang="en-US" altLang="zh-CN"/>
          </a:p>
        </p:txBody>
      </p:sp>
    </p:spTree>
    <p:extLst>
      <p:ext uri="{BB962C8B-B14F-4D97-AF65-F5344CB8AC3E}">
        <p14:creationId xmlns:p14="http://schemas.microsoft.com/office/powerpoint/2010/main" val="7913057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2149840-C3F0-0350-C567-485123F35B21}"/>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B04403D0-2743-CCCE-66A8-41BD94768B54}"/>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1148A91D-7A84-82DD-A9CB-F98260923E56}"/>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4C4ED42A-96EC-1555-012C-7D391256D31F}"/>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CC6F5560-F66D-63B1-3A6A-760E44831DBA}"/>
              </a:ext>
            </a:extLst>
          </p:cNvPr>
          <p:cNvSpPr>
            <a:spLocks noGrp="1"/>
          </p:cNvSpPr>
          <p:nvPr>
            <p:ph type="sldNum" sz="quarter" idx="12"/>
          </p:nvPr>
        </p:nvSpPr>
        <p:spPr/>
        <p:txBody>
          <a:bodyPr/>
          <a:lstStyle>
            <a:lvl1pPr>
              <a:defRPr/>
            </a:lvl1pPr>
          </a:lstStyle>
          <a:p>
            <a:fld id="{F0457A3E-4D1B-44E8-9B63-91D15EFB164C}" type="slidenum">
              <a:rPr lang="en-US" altLang="zh-CN"/>
              <a:pPr/>
              <a:t>‹#›</a:t>
            </a:fld>
            <a:endParaRPr lang="en-US" altLang="zh-CN"/>
          </a:p>
        </p:txBody>
      </p:sp>
    </p:spTree>
    <p:extLst>
      <p:ext uri="{BB962C8B-B14F-4D97-AF65-F5344CB8AC3E}">
        <p14:creationId xmlns:p14="http://schemas.microsoft.com/office/powerpoint/2010/main" val="226444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D488389-FECC-D4FE-CAB9-92B63B0539D1}"/>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4A2E27BE-E57C-AA3E-58C7-C7F20CA9F288}"/>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D442CD7F-79DE-10B1-7C99-DFAC67E0ACED}"/>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584B337E-1C67-EA9F-0276-E117FEC568F5}"/>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A2F1589F-6393-6B84-58F9-DCCFE2519DF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B750DF62-9507-3A5F-7242-51C585BBA15B}"/>
              </a:ext>
            </a:extLst>
          </p:cNvPr>
          <p:cNvSpPr>
            <a:spLocks noGrp="1"/>
          </p:cNvSpPr>
          <p:nvPr>
            <p:ph type="sldNum" sz="quarter" idx="12"/>
          </p:nvPr>
        </p:nvSpPr>
        <p:spPr/>
        <p:txBody>
          <a:bodyPr/>
          <a:lstStyle>
            <a:lvl1pPr>
              <a:defRPr/>
            </a:lvl1pPr>
          </a:lstStyle>
          <a:p>
            <a:fld id="{EAB84120-B0B5-41E8-B3F8-ED7F6E9A1B11}" type="slidenum">
              <a:rPr lang="en-US" altLang="zh-CN"/>
              <a:pPr/>
              <a:t>‹#›</a:t>
            </a:fld>
            <a:endParaRPr lang="en-US" altLang="zh-CN"/>
          </a:p>
        </p:txBody>
      </p:sp>
    </p:spTree>
    <p:extLst>
      <p:ext uri="{BB962C8B-B14F-4D97-AF65-F5344CB8AC3E}">
        <p14:creationId xmlns:p14="http://schemas.microsoft.com/office/powerpoint/2010/main" val="145068752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4E2B3DB-CEEF-537E-3E3B-6466782E7AE4}"/>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0BEF615B-F740-7EA4-DCFF-527CBC1DDE83}"/>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941D86DC-372D-A6A1-E9A0-E2991E37D363}"/>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8DD80F8F-5942-5DD6-16A5-66A85602E880}"/>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76199165-E1B9-ACDE-CD07-445F1F2F2EFB}"/>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349A4FF6-331D-2766-19BF-146F6BE41DFE}"/>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ECDB6174-04D1-A3B9-B8DF-CCCDE648CED1}"/>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A6B1A945-99E4-8190-BA71-9A9C25AC60D3}"/>
              </a:ext>
            </a:extLst>
          </p:cNvPr>
          <p:cNvSpPr>
            <a:spLocks noGrp="1"/>
          </p:cNvSpPr>
          <p:nvPr>
            <p:ph type="sldNum" sz="quarter" idx="12"/>
          </p:nvPr>
        </p:nvSpPr>
        <p:spPr/>
        <p:txBody>
          <a:bodyPr/>
          <a:lstStyle>
            <a:lvl1pPr>
              <a:defRPr/>
            </a:lvl1pPr>
          </a:lstStyle>
          <a:p>
            <a:fld id="{74C335EC-663E-4BFC-9F07-1D833B6BC808}" type="slidenum">
              <a:rPr lang="en-US" altLang="zh-CN"/>
              <a:pPr/>
              <a:t>‹#›</a:t>
            </a:fld>
            <a:endParaRPr lang="en-US" altLang="zh-CN"/>
          </a:p>
        </p:txBody>
      </p:sp>
    </p:spTree>
    <p:extLst>
      <p:ext uri="{BB962C8B-B14F-4D97-AF65-F5344CB8AC3E}">
        <p14:creationId xmlns:p14="http://schemas.microsoft.com/office/powerpoint/2010/main" val="10939904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E7B0375-E171-D570-0952-8DB534F38735}"/>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A965D572-096D-35BC-F632-B1D7EB21F300}"/>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34710FCA-EA27-5520-0B9C-841BA7037BE4}"/>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C7B55D92-44C5-E4E4-2449-8786710DDA59}"/>
              </a:ext>
            </a:extLst>
          </p:cNvPr>
          <p:cNvSpPr>
            <a:spLocks noGrp="1"/>
          </p:cNvSpPr>
          <p:nvPr>
            <p:ph type="sldNum" sz="quarter" idx="12"/>
          </p:nvPr>
        </p:nvSpPr>
        <p:spPr/>
        <p:txBody>
          <a:bodyPr/>
          <a:lstStyle>
            <a:lvl1pPr>
              <a:defRPr/>
            </a:lvl1pPr>
          </a:lstStyle>
          <a:p>
            <a:fld id="{6C0C873B-0816-41C5-AEA1-9F6DB1045CCF}" type="slidenum">
              <a:rPr lang="en-US" altLang="zh-CN"/>
              <a:pPr/>
              <a:t>‹#›</a:t>
            </a:fld>
            <a:endParaRPr lang="en-US" altLang="zh-CN"/>
          </a:p>
        </p:txBody>
      </p:sp>
    </p:spTree>
    <p:extLst>
      <p:ext uri="{BB962C8B-B14F-4D97-AF65-F5344CB8AC3E}">
        <p14:creationId xmlns:p14="http://schemas.microsoft.com/office/powerpoint/2010/main" val="3706711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78B200C1-158E-9CC9-1534-13248832FAE4}"/>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C538A62C-AA18-07DE-7B06-CFCD836D39A5}"/>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097EA749-AFF4-C4CB-637D-0A2B75119B77}"/>
              </a:ext>
            </a:extLst>
          </p:cNvPr>
          <p:cNvSpPr>
            <a:spLocks noGrp="1"/>
          </p:cNvSpPr>
          <p:nvPr>
            <p:ph type="sldNum" sz="quarter" idx="12"/>
          </p:nvPr>
        </p:nvSpPr>
        <p:spPr/>
        <p:txBody>
          <a:bodyPr/>
          <a:lstStyle>
            <a:lvl1pPr>
              <a:defRPr/>
            </a:lvl1pPr>
          </a:lstStyle>
          <a:p>
            <a:fld id="{CD9B6448-5291-400E-B825-9AA1A803E794}" type="slidenum">
              <a:rPr lang="en-US" altLang="zh-CN"/>
              <a:pPr/>
              <a:t>‹#›</a:t>
            </a:fld>
            <a:endParaRPr lang="en-US" altLang="zh-CN"/>
          </a:p>
        </p:txBody>
      </p:sp>
    </p:spTree>
    <p:extLst>
      <p:ext uri="{BB962C8B-B14F-4D97-AF65-F5344CB8AC3E}">
        <p14:creationId xmlns:p14="http://schemas.microsoft.com/office/powerpoint/2010/main" val="2053518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40B6957-6FCF-1699-4306-4A082598977A}"/>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42E5EBCD-6B6E-B389-BB0A-71B551F06A1E}"/>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D6E2E359-6FD2-ED4D-4120-CD60DE897E81}"/>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F196AD19-50BA-1929-9E83-08DDEA7CD027}"/>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063ADD8E-A2D7-0D50-A93D-07DDF46B523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AA13F07C-E3AC-745F-23CB-E1E979AEFB2C}"/>
              </a:ext>
            </a:extLst>
          </p:cNvPr>
          <p:cNvSpPr>
            <a:spLocks noGrp="1"/>
          </p:cNvSpPr>
          <p:nvPr>
            <p:ph type="sldNum" sz="quarter" idx="12"/>
          </p:nvPr>
        </p:nvSpPr>
        <p:spPr/>
        <p:txBody>
          <a:bodyPr/>
          <a:lstStyle>
            <a:lvl1pPr>
              <a:defRPr/>
            </a:lvl1pPr>
          </a:lstStyle>
          <a:p>
            <a:fld id="{7290BAE4-C128-4A08-9686-259FD70DF4AD}" type="slidenum">
              <a:rPr lang="en-US" altLang="zh-CN"/>
              <a:pPr/>
              <a:t>‹#›</a:t>
            </a:fld>
            <a:endParaRPr lang="en-US" altLang="zh-CN"/>
          </a:p>
        </p:txBody>
      </p:sp>
    </p:spTree>
    <p:extLst>
      <p:ext uri="{BB962C8B-B14F-4D97-AF65-F5344CB8AC3E}">
        <p14:creationId xmlns:p14="http://schemas.microsoft.com/office/powerpoint/2010/main" val="14985257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B0CF014-BE6B-4E80-8145-497F15B7ABBE}"/>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2F75CDED-0003-1DC8-5C35-29568908B6A0}"/>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007738C2-6EA2-0CBB-6D39-A5F963311BDF}"/>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14FEA2C2-6A7D-8409-3E2D-E230670F66FD}"/>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27A23CA4-D5D4-E8B7-258E-B78A854C43AF}"/>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774FEE63-9884-1CD4-B741-612DC355235B}"/>
              </a:ext>
            </a:extLst>
          </p:cNvPr>
          <p:cNvSpPr>
            <a:spLocks noGrp="1"/>
          </p:cNvSpPr>
          <p:nvPr>
            <p:ph type="sldNum" sz="quarter" idx="12"/>
          </p:nvPr>
        </p:nvSpPr>
        <p:spPr/>
        <p:txBody>
          <a:bodyPr/>
          <a:lstStyle>
            <a:lvl1pPr>
              <a:defRPr/>
            </a:lvl1pPr>
          </a:lstStyle>
          <a:p>
            <a:fld id="{CA28FDBA-11B2-4186-B856-1588F316AB3C}" type="slidenum">
              <a:rPr lang="en-US" altLang="zh-CN"/>
              <a:pPr/>
              <a:t>‹#›</a:t>
            </a:fld>
            <a:endParaRPr lang="en-US" altLang="zh-CN"/>
          </a:p>
        </p:txBody>
      </p:sp>
    </p:spTree>
    <p:extLst>
      <p:ext uri="{BB962C8B-B14F-4D97-AF65-F5344CB8AC3E}">
        <p14:creationId xmlns:p14="http://schemas.microsoft.com/office/powerpoint/2010/main" val="33079081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64638EF5-BAD7-C981-D1BE-01B98ED2D208}"/>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81B3BB36-AACF-ADB6-40D8-B9FCBC391660}"/>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9E9DC237-2412-7951-B1E6-26D21D481A41}"/>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C1437EC2-3E51-546D-C663-E243C7AF8234}"/>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6A2B1EEF-E7AE-4F2B-0D95-24D3581EEDC5}"/>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B9370F62-3183-4669-9B0A-93FF7FA1FF1E}"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49C03FCA-510B-DB34-A4A3-31E15500549F}"/>
              </a:ext>
            </a:extLst>
          </p:cNvPr>
          <p:cNvSpPr>
            <a:spLocks noGrp="1" noChangeArrowheads="1"/>
          </p:cNvSpPr>
          <p:nvPr>
            <p:ph type="ctrTitle"/>
          </p:nvPr>
        </p:nvSpPr>
        <p:spPr>
          <a:xfrm>
            <a:off x="685800" y="2130425"/>
            <a:ext cx="7772400" cy="1470025"/>
          </a:xfrm>
        </p:spPr>
        <p:txBody>
          <a:bodyPr anchor="ctr"/>
          <a:lstStyle/>
          <a:p>
            <a:r>
              <a:rPr lang="zh-CN" altLang="en-US" sz="4400" dirty="0"/>
              <a:t>第十章</a:t>
            </a:r>
          </a:p>
        </p:txBody>
      </p:sp>
      <p:sp>
        <p:nvSpPr>
          <p:cNvPr id="2051" name="Rectangle 3">
            <a:extLst>
              <a:ext uri="{FF2B5EF4-FFF2-40B4-BE49-F238E27FC236}">
                <a16:creationId xmlns:a16="http://schemas.microsoft.com/office/drawing/2014/main" id="{427B6BA9-9525-78F9-DB78-9EEEE81067C6}"/>
              </a:ext>
            </a:extLst>
          </p:cNvPr>
          <p:cNvSpPr>
            <a:spLocks noGrp="1" noChangeArrowheads="1"/>
          </p:cNvSpPr>
          <p:nvPr>
            <p:ph type="subTitle" idx="1"/>
          </p:nvPr>
        </p:nvSpPr>
        <p:spPr>
          <a:xfrm>
            <a:off x="1371600" y="3886200"/>
            <a:ext cx="6400800" cy="1752600"/>
          </a:xfrm>
        </p:spPr>
        <p:txBody>
          <a:bodyPr/>
          <a:lstStyle/>
          <a:p>
            <a:r>
              <a:rPr lang="zh-CN" altLang="en-US" sz="3200"/>
              <a:t>直接营销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D4297B0C-DBD5-7667-3D29-214B31C0E876}"/>
              </a:ext>
            </a:extLst>
          </p:cNvPr>
          <p:cNvSpPr>
            <a:spLocks noGrp="1" noChangeArrowheads="1"/>
          </p:cNvSpPr>
          <p:nvPr>
            <p:ph type="title"/>
          </p:nvPr>
        </p:nvSpPr>
        <p:spPr/>
        <p:txBody>
          <a:bodyPr/>
          <a:lstStyle/>
          <a:p>
            <a:r>
              <a:rPr lang="zh-CN" altLang="en-US"/>
              <a:t>一、</a:t>
            </a:r>
            <a:r>
              <a:rPr lang="zh-CN" altLang="en-US" b="1"/>
              <a:t>团体保险</a:t>
            </a:r>
            <a:r>
              <a:rPr lang="zh-CN" altLang="en-US"/>
              <a:t> </a:t>
            </a:r>
          </a:p>
        </p:txBody>
      </p:sp>
      <p:sp>
        <p:nvSpPr>
          <p:cNvPr id="14339" name="Rectangle 3">
            <a:extLst>
              <a:ext uri="{FF2B5EF4-FFF2-40B4-BE49-F238E27FC236}">
                <a16:creationId xmlns:a16="http://schemas.microsoft.com/office/drawing/2014/main" id="{0DE1A46A-4984-A69F-8CEE-BD8D65C1D91E}"/>
              </a:ext>
            </a:extLst>
          </p:cNvPr>
          <p:cNvSpPr>
            <a:spLocks noGrp="1" noChangeArrowheads="1"/>
          </p:cNvSpPr>
          <p:nvPr>
            <p:ph type="body" idx="1"/>
          </p:nvPr>
        </p:nvSpPr>
        <p:spPr/>
        <p:txBody>
          <a:bodyPr/>
          <a:lstStyle/>
          <a:p>
            <a:r>
              <a:rPr lang="zh-CN" altLang="en-US"/>
              <a:t>团体保险：指由保险公司用一份保险合同为团体内的许多成员提供保险保障的人身保险。</a:t>
            </a:r>
          </a:p>
          <a:p>
            <a:r>
              <a:rPr lang="zh-CN" altLang="en-US"/>
              <a:t>团体保险最大的特点在于成本比较低：</a:t>
            </a:r>
          </a:p>
          <a:p>
            <a:pPr lvl="1"/>
            <a:r>
              <a:rPr lang="zh-CN" altLang="en-US"/>
              <a:t>使用团体保单</a:t>
            </a:r>
          </a:p>
          <a:p>
            <a:pPr lvl="1"/>
            <a:r>
              <a:rPr lang="zh-CN" altLang="en-US"/>
              <a:t>销售费用比较低</a:t>
            </a:r>
          </a:p>
          <a:p>
            <a:pPr lvl="1"/>
            <a:r>
              <a:rPr lang="zh-CN" altLang="en-US"/>
              <a:t>核保成本低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5407" name="Group 47">
            <a:extLst>
              <a:ext uri="{FF2B5EF4-FFF2-40B4-BE49-F238E27FC236}">
                <a16:creationId xmlns:a16="http://schemas.microsoft.com/office/drawing/2014/main" id="{9444E785-26CF-6167-7029-4817A990BCAE}"/>
              </a:ext>
            </a:extLst>
          </p:cNvPr>
          <p:cNvGraphicFramePr>
            <a:graphicFrameLocks noGrp="1"/>
          </p:cNvGraphicFramePr>
          <p:nvPr>
            <p:extLst>
              <p:ext uri="{D42A27DB-BD31-4B8C-83A1-F6EECF244321}">
                <p14:modId xmlns:p14="http://schemas.microsoft.com/office/powerpoint/2010/main" val="393265188"/>
              </p:ext>
            </p:extLst>
          </p:nvPr>
        </p:nvGraphicFramePr>
        <p:xfrm>
          <a:off x="750888" y="1112838"/>
          <a:ext cx="7729537" cy="4603751"/>
        </p:xfrm>
        <a:graphic>
          <a:graphicData uri="http://schemas.openxmlformats.org/drawingml/2006/table">
            <a:tbl>
              <a:tblPr bandRow="1">
                <a:tableStyleId>{69CF1AB2-1976-4502-BF36-3FF5EA218861}</a:tableStyleId>
              </a:tblPr>
              <a:tblGrid>
                <a:gridCol w="7729537">
                  <a:extLst>
                    <a:ext uri="{9D8B030D-6E8A-4147-A177-3AD203B41FA5}">
                      <a16:colId xmlns:a16="http://schemas.microsoft.com/office/drawing/2014/main" val="3690516148"/>
                    </a:ext>
                  </a:extLst>
                </a:gridCol>
              </a:tblGrid>
              <a:tr h="4984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dirty="0">
                          <a:ln>
                            <a:noFill/>
                          </a:ln>
                          <a:solidFill>
                            <a:srgbClr val="000000"/>
                          </a:solidFill>
                          <a:effectLst/>
                        </a:rPr>
                        <a:t>团体保险的优点</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099660965"/>
                  </a:ext>
                </a:extLst>
              </a:tr>
              <a:tr h="1117600">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成本比较低</a:t>
                      </a:r>
                      <a:endParaRPr kumimoji="0" lang="zh-CN" altLang="en-US" sz="20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主动展业，有针对性</a:t>
                      </a:r>
                      <a:endParaRPr kumimoji="0" lang="zh-CN" altLang="en-US" sz="20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能够根据客户信息进行产品设计与定价</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068570244"/>
                  </a:ext>
                </a:extLst>
              </a:tr>
              <a:tr h="4984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团体保险的缺点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44536848"/>
                  </a:ext>
                </a:extLst>
              </a:tr>
              <a:tr h="49847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对销售人员的要求比较高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744430355"/>
                  </a:ext>
                </a:extLst>
              </a:tr>
              <a:tr h="49688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团体保险的产品</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667074638"/>
                  </a:ext>
                </a:extLst>
              </a:tr>
              <a:tr h="49847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a:ln>
                            <a:noFill/>
                          </a:ln>
                          <a:solidFill>
                            <a:srgbClr val="000000"/>
                          </a:solidFill>
                          <a:effectLst/>
                        </a:rPr>
                        <a:t>一般都根据企业特征特别制作产品，提供保险计划</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152742811"/>
                  </a:ext>
                </a:extLst>
              </a:tr>
              <a:tr h="49688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保险公司采用团体保险的注意事项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33124347"/>
                  </a:ext>
                </a:extLst>
              </a:tr>
              <a:tr h="49847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2000" b="0" u="none" strike="noStrike" cap="none" normalizeH="0" baseline="0" dirty="0">
                          <a:ln>
                            <a:noFill/>
                          </a:ln>
                          <a:solidFill>
                            <a:srgbClr val="000000"/>
                          </a:solidFill>
                          <a:effectLst/>
                        </a:rPr>
                        <a:t>与社会保障、员工福利相结合</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072161351"/>
                  </a:ext>
                </a:extLst>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4D46FFA6-C1BE-65D6-B683-BB3CB1A53F70}"/>
              </a:ext>
            </a:extLst>
          </p:cNvPr>
          <p:cNvSpPr>
            <a:spLocks noGrp="1" noChangeArrowheads="1"/>
          </p:cNvSpPr>
          <p:nvPr>
            <p:ph type="title"/>
          </p:nvPr>
        </p:nvSpPr>
        <p:spPr/>
        <p:txBody>
          <a:bodyPr/>
          <a:lstStyle/>
          <a:p>
            <a:r>
              <a:rPr lang="zh-CN" altLang="en-US" b="1"/>
              <a:t>团体保险与个人保险的区别</a:t>
            </a:r>
            <a:r>
              <a:rPr lang="zh-CN" altLang="en-US"/>
              <a:t> </a:t>
            </a:r>
          </a:p>
        </p:txBody>
      </p:sp>
      <p:graphicFrame>
        <p:nvGraphicFramePr>
          <p:cNvPr id="16581" name="Group 197">
            <a:extLst>
              <a:ext uri="{FF2B5EF4-FFF2-40B4-BE49-F238E27FC236}">
                <a16:creationId xmlns:a16="http://schemas.microsoft.com/office/drawing/2014/main" id="{33FBFC83-6D2C-1F59-B6D0-DC757BBF2241}"/>
              </a:ext>
            </a:extLst>
          </p:cNvPr>
          <p:cNvGraphicFramePr>
            <a:graphicFrameLocks noGrp="1"/>
          </p:cNvGraphicFramePr>
          <p:nvPr>
            <p:ph idx="1"/>
            <p:extLst>
              <p:ext uri="{D42A27DB-BD31-4B8C-83A1-F6EECF244321}">
                <p14:modId xmlns:p14="http://schemas.microsoft.com/office/powerpoint/2010/main" val="1024081718"/>
              </p:ext>
            </p:extLst>
          </p:nvPr>
        </p:nvGraphicFramePr>
        <p:xfrm>
          <a:off x="157163" y="1600200"/>
          <a:ext cx="8782050" cy="4525964"/>
        </p:xfrm>
        <a:graphic>
          <a:graphicData uri="http://schemas.openxmlformats.org/drawingml/2006/table">
            <a:tbl>
              <a:tblPr firstRow="1" firstCol="1">
                <a:tableStyleId>{5C22544A-7EE6-4342-B048-85BDC9FD1C3A}</a:tableStyleId>
              </a:tblPr>
              <a:tblGrid>
                <a:gridCol w="1704975">
                  <a:extLst>
                    <a:ext uri="{9D8B030D-6E8A-4147-A177-3AD203B41FA5}">
                      <a16:colId xmlns:a16="http://schemas.microsoft.com/office/drawing/2014/main" val="3275064596"/>
                    </a:ext>
                  </a:extLst>
                </a:gridCol>
                <a:gridCol w="3924300">
                  <a:extLst>
                    <a:ext uri="{9D8B030D-6E8A-4147-A177-3AD203B41FA5}">
                      <a16:colId xmlns:a16="http://schemas.microsoft.com/office/drawing/2014/main" val="1404158892"/>
                    </a:ext>
                  </a:extLst>
                </a:gridCol>
                <a:gridCol w="3152775">
                  <a:extLst>
                    <a:ext uri="{9D8B030D-6E8A-4147-A177-3AD203B41FA5}">
                      <a16:colId xmlns:a16="http://schemas.microsoft.com/office/drawing/2014/main" val="458357171"/>
                    </a:ext>
                  </a:extLst>
                </a:gridCol>
              </a:tblGrid>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en-US" altLang="zh-CN" sz="2000" b="1" u="none" strike="noStrike" cap="none" normalizeH="0" baseline="0" dirty="0">
                          <a:ln>
                            <a:noFill/>
                          </a:ln>
                          <a:solidFill>
                            <a:schemeClr val="tx1"/>
                          </a:solidFill>
                          <a:effectLst/>
                        </a:rPr>
                        <a:t> </a:t>
                      </a:r>
                      <a:endParaRPr kumimoji="0" lang="en-US" altLang="zh-CN"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团体保险</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个人保险</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509194547"/>
                  </a:ext>
                </a:extLst>
              </a:tr>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保险单</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一份，多份凭证</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一份保险单</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004852494"/>
                  </a:ext>
                </a:extLst>
              </a:tr>
              <a:tr h="44926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体检</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一般不需要</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必须</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360539108"/>
                  </a:ext>
                </a:extLst>
              </a:tr>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费率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佣金比较低，费率低</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佣金比较高，费率高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745006219"/>
                  </a:ext>
                </a:extLst>
              </a:tr>
              <a:tr h="46196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逆选择</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承保整个人群，基本没有逆选择</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普遍存在</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789929247"/>
                  </a:ext>
                </a:extLst>
              </a:tr>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经验费率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普遍适用</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没有</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01915717"/>
                  </a:ext>
                </a:extLst>
              </a:tr>
              <a:tr h="4603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被保险人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必须是正常工作的正式员工</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没有要求</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441280585"/>
                  </a:ext>
                </a:extLst>
              </a:tr>
              <a:tr h="44926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保险金额</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由保险人与投保人商定</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被保险人可自由选择</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69610116"/>
                  </a:ext>
                </a:extLst>
              </a:tr>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投保总人数</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有最低比例的限制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没有限制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305950064"/>
                  </a:ext>
                </a:extLst>
              </a:tr>
              <a:tr h="45085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保费交纳</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雇主，或雇主与员工</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自己</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838958949"/>
                  </a:ext>
                </a:extLst>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E19B7A29-E50F-AF77-35E2-6D4ADF9020BE}"/>
              </a:ext>
            </a:extLst>
          </p:cNvPr>
          <p:cNvSpPr>
            <a:spLocks noGrp="1" noChangeArrowheads="1"/>
          </p:cNvSpPr>
          <p:nvPr>
            <p:ph type="title"/>
          </p:nvPr>
        </p:nvSpPr>
        <p:spPr/>
        <p:txBody>
          <a:bodyPr/>
          <a:lstStyle/>
          <a:p>
            <a:r>
              <a:rPr lang="zh-CN" altLang="en-US"/>
              <a:t>二、</a:t>
            </a:r>
            <a:r>
              <a:rPr lang="zh-CN" altLang="en-US" b="1"/>
              <a:t>直接邮件营销</a:t>
            </a:r>
            <a:r>
              <a:rPr lang="zh-CN" altLang="en-US"/>
              <a:t> </a:t>
            </a:r>
          </a:p>
        </p:txBody>
      </p:sp>
      <p:sp>
        <p:nvSpPr>
          <p:cNvPr id="18435" name="Rectangle 3">
            <a:extLst>
              <a:ext uri="{FF2B5EF4-FFF2-40B4-BE49-F238E27FC236}">
                <a16:creationId xmlns:a16="http://schemas.microsoft.com/office/drawing/2014/main" id="{0D74E11D-1735-2821-12CC-BB683AF9F3A9}"/>
              </a:ext>
            </a:extLst>
          </p:cNvPr>
          <p:cNvSpPr>
            <a:spLocks noGrp="1" noChangeArrowheads="1"/>
          </p:cNvSpPr>
          <p:nvPr>
            <p:ph type="body" idx="1"/>
          </p:nvPr>
        </p:nvSpPr>
        <p:spPr/>
        <p:txBody>
          <a:bodyPr/>
          <a:lstStyle/>
          <a:p>
            <a:pPr>
              <a:lnSpc>
                <a:spcPct val="90000"/>
              </a:lnSpc>
            </a:pPr>
            <a:r>
              <a:rPr lang="zh-CN" altLang="en-US" sz="2800"/>
              <a:t>直接邮件营销：指以印刷品形式通过邮政服务来分销产品或提供广告信息的营销方式。</a:t>
            </a:r>
          </a:p>
          <a:p>
            <a:pPr>
              <a:lnSpc>
                <a:spcPct val="90000"/>
              </a:lnSpc>
            </a:pPr>
            <a:r>
              <a:rPr lang="zh-CN" altLang="en-US" sz="2800"/>
              <a:t>直接邮件营销具有以下优点：</a:t>
            </a:r>
          </a:p>
          <a:p>
            <a:pPr lvl="1">
              <a:lnSpc>
                <a:spcPct val="90000"/>
              </a:lnSpc>
            </a:pPr>
            <a:r>
              <a:rPr lang="zh-CN" altLang="en-US" sz="2400"/>
              <a:t>直接邮件能使营销人员利用多种方法、对消费者和市场进行更为具体的细分</a:t>
            </a:r>
          </a:p>
          <a:p>
            <a:pPr lvl="1">
              <a:lnSpc>
                <a:spcPct val="90000"/>
              </a:lnSpc>
            </a:pPr>
            <a:r>
              <a:rPr lang="zh-CN" altLang="en-US" sz="2400"/>
              <a:t>直销邮件把目标定于市场细分中已知具有某些特征的个人，因此可以为消费者度身定做一些产品</a:t>
            </a:r>
          </a:p>
          <a:p>
            <a:pPr lvl="1">
              <a:lnSpc>
                <a:spcPct val="90000"/>
              </a:lnSpc>
            </a:pPr>
            <a:r>
              <a:rPr lang="zh-CN" altLang="en-US" sz="2400"/>
              <a:t>市场营销者可以利用直接邮件的设计和格式灵活地表现产品信息</a:t>
            </a:r>
          </a:p>
          <a:p>
            <a:pPr lvl="1">
              <a:lnSpc>
                <a:spcPct val="90000"/>
              </a:lnSpc>
            </a:pPr>
            <a:r>
              <a:rPr lang="zh-CN" altLang="en-US" sz="2400"/>
              <a:t>直接邮件营销一般比广告、电视、网络营销等直销方式的反馈率要高一些，但是比代理营销的反馈率低</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9506" name="Group 50">
            <a:extLst>
              <a:ext uri="{FF2B5EF4-FFF2-40B4-BE49-F238E27FC236}">
                <a16:creationId xmlns:a16="http://schemas.microsoft.com/office/drawing/2014/main" id="{2F99764F-328F-6D49-C098-B2D3AED0D92F}"/>
              </a:ext>
            </a:extLst>
          </p:cNvPr>
          <p:cNvGraphicFramePr>
            <a:graphicFrameLocks noGrp="1"/>
          </p:cNvGraphicFramePr>
          <p:nvPr>
            <p:extLst>
              <p:ext uri="{D42A27DB-BD31-4B8C-83A1-F6EECF244321}">
                <p14:modId xmlns:p14="http://schemas.microsoft.com/office/powerpoint/2010/main" val="1932658285"/>
              </p:ext>
            </p:extLst>
          </p:nvPr>
        </p:nvGraphicFramePr>
        <p:xfrm>
          <a:off x="801688" y="503238"/>
          <a:ext cx="7921625" cy="6310950"/>
        </p:xfrm>
        <a:graphic>
          <a:graphicData uri="http://schemas.openxmlformats.org/drawingml/2006/table">
            <a:tbl>
              <a:tblPr bandRow="1">
                <a:tableStyleId>{3C2FFA5D-87B4-456A-9821-1D502468CF0F}</a:tableStyleId>
              </a:tblPr>
              <a:tblGrid>
                <a:gridCol w="7921625">
                  <a:extLst>
                    <a:ext uri="{9D8B030D-6E8A-4147-A177-3AD203B41FA5}">
                      <a16:colId xmlns:a16="http://schemas.microsoft.com/office/drawing/2014/main" val="423511875"/>
                    </a:ext>
                  </a:extLst>
                </a:gridCol>
              </a:tblGrid>
              <a:tr h="40163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直接邮件营销的优点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226929485"/>
                  </a:ext>
                </a:extLst>
              </a:tr>
              <a:tr h="1401763">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主动展业</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能够根据客户信息进行消费者细分</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锁定已知的消费者特征，有针对性地提供资料</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形式多样，灵活多变，反馈率高于广告、电视、网络营销等直销方式</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284010856"/>
                  </a:ext>
                </a:extLst>
              </a:tr>
              <a:tr h="40163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直接邮件营销的缺点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687453342"/>
                  </a:ext>
                </a:extLst>
              </a:tr>
              <a:tr h="901700">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成本比较高</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反馈率要低于代理营销</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交换消费者信息涉及侵犯消费者隐私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925592714"/>
                  </a:ext>
                </a:extLst>
              </a:tr>
              <a:tr h="40005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适应直接邮件营销的产品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357400084"/>
                  </a:ext>
                </a:extLst>
              </a:tr>
              <a:tr h="652463">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适合进行直接营销的产品</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可以根据消费者特征特别制作产品，提供保险计划，但是成本比较高</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901205481"/>
                  </a:ext>
                </a:extLst>
              </a:tr>
              <a:tr h="40163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保险公司采用直接邮件营销的注意事项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598197369"/>
                  </a:ext>
                </a:extLst>
              </a:tr>
              <a:tr h="1398588">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广泛采集大量的客户信息</a:t>
                      </a:r>
                      <a:endParaRPr kumimoji="0" lang="en-US" altLang="zh-CN" sz="1800" b="0" u="none" strike="noStrike" cap="none" normalizeH="0" baseline="0" dirty="0">
                        <a:ln>
                          <a:noFill/>
                        </a:ln>
                        <a:solidFill>
                          <a:srgbClr val="000000"/>
                        </a:solidFill>
                        <a:effectLst/>
                      </a:endParaRPr>
                    </a:p>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基于海量的客户信息进行客户细分</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提供消费者进行咨询的手段，例如免费电话、电子邮件等等</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提供代理人对所锁定的客户进行跟进，促成购买</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大范围进行直接营销之前可以小范围地测试一下，考虑所付出的成本和得到的反馈是否相当</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808379530"/>
                  </a:ext>
                </a:extLst>
              </a:tr>
            </a:tbl>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B95F9C9A-B7E5-953E-F381-D44FF143270C}"/>
              </a:ext>
            </a:extLst>
          </p:cNvPr>
          <p:cNvSpPr>
            <a:spLocks noGrp="1" noChangeArrowheads="1"/>
          </p:cNvSpPr>
          <p:nvPr>
            <p:ph type="title"/>
          </p:nvPr>
        </p:nvSpPr>
        <p:spPr/>
        <p:txBody>
          <a:bodyPr/>
          <a:lstStyle/>
          <a:p>
            <a:r>
              <a:rPr lang="zh-CN" altLang="en-US"/>
              <a:t>三、</a:t>
            </a:r>
            <a:r>
              <a:rPr lang="zh-CN" altLang="en-US" b="1"/>
              <a:t>公众媒体营销</a:t>
            </a:r>
            <a:r>
              <a:rPr lang="zh-CN" altLang="en-US"/>
              <a:t> </a:t>
            </a:r>
          </a:p>
        </p:txBody>
      </p:sp>
      <p:sp>
        <p:nvSpPr>
          <p:cNvPr id="20483" name="Rectangle 3">
            <a:extLst>
              <a:ext uri="{FF2B5EF4-FFF2-40B4-BE49-F238E27FC236}">
                <a16:creationId xmlns:a16="http://schemas.microsoft.com/office/drawing/2014/main" id="{96EFD185-0AD2-A1EC-4CBC-D348CEB2B401}"/>
              </a:ext>
            </a:extLst>
          </p:cNvPr>
          <p:cNvSpPr>
            <a:spLocks noGrp="1" noChangeArrowheads="1"/>
          </p:cNvSpPr>
          <p:nvPr>
            <p:ph type="body" idx="1"/>
          </p:nvPr>
        </p:nvSpPr>
        <p:spPr/>
        <p:txBody>
          <a:bodyPr/>
          <a:lstStyle/>
          <a:p>
            <a:r>
              <a:rPr lang="zh-CN" altLang="en-US"/>
              <a:t>公众媒体营销是指通过报纸、杂志、广播或电视等公众媒体而向消费者宣传保险产品信息从而实现保险产品销售的一种营销模式。 </a:t>
            </a:r>
          </a:p>
          <a:p>
            <a:r>
              <a:rPr lang="zh-CN" altLang="en-US"/>
              <a:t>公众媒体通常包括报纸、杂志、广播或电视等，公众媒体营销也因这些不同的媒体而具有不同的特性。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1564" name="Group 60">
            <a:extLst>
              <a:ext uri="{FF2B5EF4-FFF2-40B4-BE49-F238E27FC236}">
                <a16:creationId xmlns:a16="http://schemas.microsoft.com/office/drawing/2014/main" id="{7B93AB4C-B78D-9FDC-54CF-912D91292EFB}"/>
              </a:ext>
            </a:extLst>
          </p:cNvPr>
          <p:cNvGraphicFramePr>
            <a:graphicFrameLocks noGrp="1"/>
          </p:cNvGraphicFramePr>
          <p:nvPr>
            <p:extLst>
              <p:ext uri="{D42A27DB-BD31-4B8C-83A1-F6EECF244321}">
                <p14:modId xmlns:p14="http://schemas.microsoft.com/office/powerpoint/2010/main" val="2848660231"/>
              </p:ext>
            </p:extLst>
          </p:nvPr>
        </p:nvGraphicFramePr>
        <p:xfrm>
          <a:off x="400050" y="117475"/>
          <a:ext cx="8358188" cy="6514148"/>
        </p:xfrm>
        <a:graphic>
          <a:graphicData uri="http://schemas.openxmlformats.org/drawingml/2006/table">
            <a:tbl>
              <a:tblPr bandRow="1">
                <a:tableStyleId>{3C2FFA5D-87B4-456A-9821-1D502468CF0F}</a:tableStyleId>
              </a:tblPr>
              <a:tblGrid>
                <a:gridCol w="8358188">
                  <a:extLst>
                    <a:ext uri="{9D8B030D-6E8A-4147-A177-3AD203B41FA5}">
                      <a16:colId xmlns:a16="http://schemas.microsoft.com/office/drawing/2014/main" val="1576480273"/>
                    </a:ext>
                  </a:extLst>
                </a:gridCol>
              </a:tblGrid>
              <a:tr h="35560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公众媒体营销的优点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762696350"/>
                  </a:ext>
                </a:extLst>
              </a:tr>
              <a:tr h="661988">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报纸或杂志：发行范围广，覆盖面广；单位成本比较低</a:t>
                      </a:r>
                      <a:endParaRPr kumimoji="0" lang="zh-CN" altLang="en-US" sz="1800" b="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广播或电视：成本可以选择；覆盖面广，容易被大众所接受</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802452168"/>
                  </a:ext>
                </a:extLst>
              </a:tr>
              <a:tr h="35560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公众媒体营销的缺点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273060311"/>
                  </a:ext>
                </a:extLst>
              </a:tr>
              <a:tr h="1925638">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报纸或杂志</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针对性比较差</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反馈率要低于直接邮件营销</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版面有限，提供信息量有限</a:t>
                      </a:r>
                      <a:endParaRPr kumimoji="0" lang="zh-CN" altLang="en-US" sz="1800" b="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广播或电视</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传递信息的时间有限，提供的信息量有限</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难以衡量反馈率</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202992829"/>
                  </a:ext>
                </a:extLst>
              </a:tr>
              <a:tr h="35401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适应公众媒体营销的产品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020067484"/>
                  </a:ext>
                </a:extLst>
              </a:tr>
              <a:tr h="1401763">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报纸和杂志：可以利用插页广告详细介绍产品</a:t>
                      </a:r>
                      <a:endParaRPr kumimoji="0" lang="zh-CN" altLang="en-US" sz="1800" b="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广播和电视</a:t>
                      </a:r>
                      <a:endParaRPr kumimoji="0" lang="zh-CN" altLang="en-US" sz="1800" b="0" u="none" strike="noStrike" cap="none" normalizeH="0" baseline="0" dirty="0">
                        <a:ln>
                          <a:noFill/>
                        </a:ln>
                        <a:solidFill>
                          <a:schemeClr val="tx1"/>
                        </a:solidFill>
                        <a:effectLst/>
                      </a:endParaRPr>
                    </a:p>
                    <a:p>
                      <a:pPr marL="717550" marR="0" lvl="1" indent="-2603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广告的形式通常是为其他直接营销方式提供支持，例如宣传公司形象等，而并非直接进行销售</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电视购物频道可以尝试一些复杂产品</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65970623"/>
                  </a:ext>
                </a:extLst>
              </a:tr>
              <a:tr h="35560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rgbClr val="000000"/>
                          </a:solidFill>
                          <a:effectLst/>
                        </a:rPr>
                        <a:t>保险公司采用公众媒体营销的注意事项</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604310203"/>
                  </a:ext>
                </a:extLst>
              </a:tr>
              <a:tr h="889000">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1347788" marR="0" lvl="0" indent="-1347788"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报纸或杂志：根据杂志或报纸读者群的人口统计、地理位置或心理特征等因素进行选择从而增强广告的针对性</a:t>
                      </a:r>
                      <a:endParaRPr kumimoji="0" lang="zh-CN" altLang="en-US" sz="1800" b="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广播和电视：通过选择广告播出的时间以及插播广告的节目类型来细分消费者：</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79902860"/>
                  </a:ext>
                </a:extLst>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B20A47BE-032D-E5FE-FC0E-4FAAF97A5BA4}"/>
              </a:ext>
            </a:extLst>
          </p:cNvPr>
          <p:cNvSpPr>
            <a:spLocks noGrp="1" noChangeArrowheads="1"/>
          </p:cNvSpPr>
          <p:nvPr>
            <p:ph type="title"/>
          </p:nvPr>
        </p:nvSpPr>
        <p:spPr/>
        <p:txBody>
          <a:bodyPr/>
          <a:lstStyle/>
          <a:p>
            <a:r>
              <a:rPr lang="zh-CN" altLang="en-US"/>
              <a:t>四、</a:t>
            </a:r>
            <a:r>
              <a:rPr lang="zh-CN" altLang="en-US" b="1"/>
              <a:t>电话营销</a:t>
            </a:r>
            <a:r>
              <a:rPr lang="zh-CN" altLang="en-US"/>
              <a:t> </a:t>
            </a:r>
          </a:p>
        </p:txBody>
      </p:sp>
      <p:sp>
        <p:nvSpPr>
          <p:cNvPr id="22531" name="Rectangle 3">
            <a:extLst>
              <a:ext uri="{FF2B5EF4-FFF2-40B4-BE49-F238E27FC236}">
                <a16:creationId xmlns:a16="http://schemas.microsoft.com/office/drawing/2014/main" id="{19C350BA-0C70-5CBA-CF35-E22EC58A1414}"/>
              </a:ext>
            </a:extLst>
          </p:cNvPr>
          <p:cNvSpPr>
            <a:spLocks noGrp="1" noChangeArrowheads="1"/>
          </p:cNvSpPr>
          <p:nvPr>
            <p:ph type="body" idx="1"/>
          </p:nvPr>
        </p:nvSpPr>
        <p:spPr/>
        <p:txBody>
          <a:bodyPr/>
          <a:lstStyle/>
          <a:p>
            <a:r>
              <a:rPr lang="zh-CN" altLang="en-US"/>
              <a:t>电话营销：指通过电话进行营销活动。</a:t>
            </a:r>
          </a:p>
          <a:p>
            <a:pPr lvl="1"/>
            <a:r>
              <a:rPr lang="zh-CN" altLang="en-US"/>
              <a:t>拨出电话营销是指保险公司为了销售保险产品而同目标市场中的个人直接进行电话联络。</a:t>
            </a:r>
          </a:p>
          <a:p>
            <a:pPr lvl="1"/>
            <a:r>
              <a:rPr lang="zh-CN" altLang="en-US"/>
              <a:t>拨入电话营销是指消费者使用保险公司的免费电话进行产品咨询或订购产品。</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3603" name="Group 51">
            <a:extLst>
              <a:ext uri="{FF2B5EF4-FFF2-40B4-BE49-F238E27FC236}">
                <a16:creationId xmlns:a16="http://schemas.microsoft.com/office/drawing/2014/main" id="{76596F71-FEF1-EDCD-D7F9-6002F54CC3E7}"/>
              </a:ext>
            </a:extLst>
          </p:cNvPr>
          <p:cNvGraphicFramePr>
            <a:graphicFrameLocks noGrp="1"/>
          </p:cNvGraphicFramePr>
          <p:nvPr>
            <p:extLst>
              <p:ext uri="{D42A27DB-BD31-4B8C-83A1-F6EECF244321}">
                <p14:modId xmlns:p14="http://schemas.microsoft.com/office/powerpoint/2010/main" val="3016155729"/>
              </p:ext>
            </p:extLst>
          </p:nvPr>
        </p:nvGraphicFramePr>
        <p:xfrm>
          <a:off x="458788" y="171450"/>
          <a:ext cx="8193087" cy="6313806"/>
        </p:xfrm>
        <a:graphic>
          <a:graphicData uri="http://schemas.openxmlformats.org/drawingml/2006/table">
            <a:tbl>
              <a:tblPr bandRow="1">
                <a:tableStyleId>{3C2FFA5D-87B4-456A-9821-1D502468CF0F}</a:tableStyleId>
              </a:tblPr>
              <a:tblGrid>
                <a:gridCol w="8193087">
                  <a:extLst>
                    <a:ext uri="{9D8B030D-6E8A-4147-A177-3AD203B41FA5}">
                      <a16:colId xmlns:a16="http://schemas.microsoft.com/office/drawing/2014/main" val="2449521765"/>
                    </a:ext>
                  </a:extLst>
                </a:gridCol>
              </a:tblGrid>
              <a:tr h="36988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电话营销的优点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121864300"/>
                  </a:ext>
                </a:extLst>
              </a:tr>
              <a:tr h="1992313">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拨出电话</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根据客户信息进行消费者细分</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主动展业，直接与客户交流，针对性强</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反馈率高于直接邮件营销、广告、电视、网络营销等其他方式</a:t>
                      </a:r>
                      <a:endParaRPr kumimoji="0" lang="zh-CN" altLang="en-US" sz="1800" b="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dirty="0">
                          <a:ln>
                            <a:noFill/>
                          </a:ln>
                          <a:solidFill>
                            <a:srgbClr val="000000"/>
                          </a:solidFill>
                          <a:effectLst/>
                        </a:rPr>
                        <a:t>拨入电话</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为客户创造和提供更加高质量和便捷的服务</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收集大量的客户信息</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615163237"/>
                  </a:ext>
                </a:extLst>
              </a:tr>
              <a:tr h="37306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电话营销的缺点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139522603"/>
                  </a:ext>
                </a:extLst>
              </a:tr>
              <a:tr h="1530350">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拨出电话</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成本比较高</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反馈率低于代理人营销体系</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如果频繁拨打电话容易引起消费者的反感</a:t>
                      </a:r>
                      <a:endParaRPr kumimoji="0" lang="zh-CN" altLang="en-US" sz="1800" b="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tab pos="466725" algn="l"/>
                        </a:tabLst>
                      </a:pPr>
                      <a:r>
                        <a:rPr kumimoji="0" lang="zh-CN" altLang="en-US" sz="1800" b="0" u="none" strike="noStrike" cap="none" normalizeH="0" baseline="0">
                          <a:ln>
                            <a:noFill/>
                          </a:ln>
                          <a:solidFill>
                            <a:srgbClr val="000000"/>
                          </a:solidFill>
                          <a:effectLst/>
                        </a:rPr>
                        <a:t>拨入电话：被动展业，坐等消费者</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56889681"/>
                  </a:ext>
                </a:extLst>
              </a:tr>
              <a:tr h="3714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适应电话营销的产品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312727241"/>
                  </a:ext>
                </a:extLst>
              </a:tr>
              <a:tr h="37147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适合进行直接营销的产品。即简单、通俗易懂的产品</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694111203"/>
                  </a:ext>
                </a:extLst>
              </a:tr>
              <a:tr h="371475">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保险公司采用电话营销的注意事项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713710663"/>
                  </a:ext>
                </a:extLst>
              </a:tr>
              <a:tr h="83502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zh-CN" sz="1800" b="0" u="none" strike="noStrike" kern="1200" cap="none" normalizeH="0" baseline="0" dirty="0">
                          <a:ln>
                            <a:noFill/>
                          </a:ln>
                          <a:solidFill>
                            <a:srgbClr val="000000"/>
                          </a:solidFill>
                          <a:effectLst/>
                          <a:latin typeface="Arial" panose="020B0604020202020204" pitchFamily="34" charset="0"/>
                          <a:ea typeface="宋体" panose="02010600030101010101" pitchFamily="2" charset="-122"/>
                          <a:cs typeface="+mn-cs"/>
                        </a:rPr>
                        <a:t>可以安排销售人员对准客户的询问进行跟进，促成购买</a:t>
                      </a:r>
                    </a:p>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zh-CN" sz="1800" b="0" u="none" strike="noStrike" kern="1200" cap="none" normalizeH="0" baseline="0" dirty="0">
                          <a:ln>
                            <a:noFill/>
                          </a:ln>
                          <a:solidFill>
                            <a:srgbClr val="000000"/>
                          </a:solidFill>
                          <a:effectLst/>
                          <a:latin typeface="Arial" panose="020B0604020202020204" pitchFamily="34" charset="0"/>
                          <a:ea typeface="宋体" panose="02010600030101010101" pitchFamily="2" charset="-122"/>
                          <a:cs typeface="+mn-cs"/>
                        </a:rPr>
                        <a:t>注意拨打电话的频繁程度，不要打扰消费者的正常工作和生活</a:t>
                      </a:r>
                    </a:p>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zh-CN" sz="1800" b="0" u="none" strike="noStrike" kern="1200" cap="none" normalizeH="0" baseline="0" dirty="0">
                          <a:ln>
                            <a:noFill/>
                          </a:ln>
                          <a:solidFill>
                            <a:srgbClr val="000000"/>
                          </a:solidFill>
                          <a:effectLst/>
                          <a:latin typeface="Arial" panose="020B0604020202020204" pitchFamily="34" charset="0"/>
                          <a:ea typeface="宋体" panose="02010600030101010101" pitchFamily="2" charset="-122"/>
                          <a:cs typeface="+mn-cs"/>
                        </a:rPr>
                        <a:t>可以提供多种客户服务，并把各种服务尽量细化</a:t>
                      </a:r>
                      <a:endParaRPr kumimoji="0" lang="zh-CN" altLang="en-US" sz="1800" b="0" u="none" strike="noStrike" kern="1200" cap="none" normalizeH="0" baseline="0" dirty="0">
                        <a:ln>
                          <a:noFill/>
                        </a:ln>
                        <a:solidFill>
                          <a:srgbClr val="000000"/>
                        </a:solidFill>
                        <a:effectLst/>
                        <a:latin typeface="Arial" panose="020B0604020202020204" pitchFamily="34" charset="0"/>
                        <a:ea typeface="宋体" panose="02010600030101010101" pitchFamily="2" charset="-122"/>
                        <a:cs typeface="+mn-cs"/>
                      </a:endParaRPr>
                    </a:p>
                  </a:txBody>
                  <a:tcPr horzOverflow="overflow"/>
                </a:tc>
                <a:extLst>
                  <a:ext uri="{0D108BD9-81ED-4DB2-BD59-A6C34878D82A}">
                    <a16:rowId xmlns:a16="http://schemas.microsoft.com/office/drawing/2014/main" val="3384269292"/>
                  </a:ext>
                </a:extLst>
              </a:tr>
            </a:tbl>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CE4A48FE-0BED-6CE2-875E-56CBA33FFB92}"/>
              </a:ext>
            </a:extLst>
          </p:cNvPr>
          <p:cNvSpPr>
            <a:spLocks noGrp="1" noChangeArrowheads="1"/>
          </p:cNvSpPr>
          <p:nvPr>
            <p:ph type="title"/>
          </p:nvPr>
        </p:nvSpPr>
        <p:spPr/>
        <p:txBody>
          <a:bodyPr/>
          <a:lstStyle/>
          <a:p>
            <a:r>
              <a:rPr lang="zh-CN" altLang="en-US" b="1"/>
              <a:t>五、保险零售店</a:t>
            </a:r>
            <a:r>
              <a:rPr lang="zh-CN" altLang="en-US"/>
              <a:t> </a:t>
            </a:r>
          </a:p>
        </p:txBody>
      </p:sp>
      <p:sp>
        <p:nvSpPr>
          <p:cNvPr id="24579" name="Rectangle 3">
            <a:extLst>
              <a:ext uri="{FF2B5EF4-FFF2-40B4-BE49-F238E27FC236}">
                <a16:creationId xmlns:a16="http://schemas.microsoft.com/office/drawing/2014/main" id="{B0A2EAE2-90FB-B215-0C90-2CFE45AD6209}"/>
              </a:ext>
            </a:extLst>
          </p:cNvPr>
          <p:cNvSpPr>
            <a:spLocks noGrp="1" noChangeArrowheads="1"/>
          </p:cNvSpPr>
          <p:nvPr>
            <p:ph type="body" idx="1"/>
          </p:nvPr>
        </p:nvSpPr>
        <p:spPr/>
        <p:txBody>
          <a:bodyPr/>
          <a:lstStyle/>
          <a:p>
            <a:r>
              <a:rPr lang="zh-CN" altLang="en-US" dirty="0"/>
              <a:t>保险零售店是把适用于一般商品的传统的零售方式用于保险产品。保险公司在目标客户比较集中的某些地点设立店铺式的销售点。</a:t>
            </a:r>
            <a:endParaRPr lang="en-US" altLang="zh-CN" dirty="0"/>
          </a:p>
          <a:p>
            <a:r>
              <a:rPr lang="zh-CN" altLang="en-US" dirty="0"/>
              <a:t>保险零售店的员工通常是在保险公司领取薪水的、有从业资格的代理人。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B1EA3D7F-EA7E-9759-8154-0109C740D7E7}"/>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CACDDAF2-2BA4-827F-7833-AEE5D47BDB06}"/>
              </a:ext>
            </a:extLst>
          </p:cNvPr>
          <p:cNvSpPr>
            <a:spLocks noGrp="1" noChangeArrowheads="1"/>
          </p:cNvSpPr>
          <p:nvPr>
            <p:ph type="subTitle" idx="1"/>
          </p:nvPr>
        </p:nvSpPr>
        <p:spPr>
          <a:xfrm>
            <a:off x="1371600" y="3886200"/>
            <a:ext cx="6400800" cy="1752600"/>
          </a:xfrm>
        </p:spPr>
        <p:txBody>
          <a:bodyPr/>
          <a:lstStyle/>
          <a:p>
            <a:r>
              <a:rPr lang="zh-CN" altLang="en-US" sz="3200"/>
              <a:t>直接营销的特点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5650" name="Group 50">
            <a:extLst>
              <a:ext uri="{FF2B5EF4-FFF2-40B4-BE49-F238E27FC236}">
                <a16:creationId xmlns:a16="http://schemas.microsoft.com/office/drawing/2014/main" id="{A095F3B6-96BF-4AEA-9CEE-734FB85D5231}"/>
              </a:ext>
            </a:extLst>
          </p:cNvPr>
          <p:cNvGraphicFramePr>
            <a:graphicFrameLocks noGrp="1"/>
          </p:cNvGraphicFramePr>
          <p:nvPr>
            <p:extLst>
              <p:ext uri="{D42A27DB-BD31-4B8C-83A1-F6EECF244321}">
                <p14:modId xmlns:p14="http://schemas.microsoft.com/office/powerpoint/2010/main" val="958351622"/>
              </p:ext>
            </p:extLst>
          </p:nvPr>
        </p:nvGraphicFramePr>
        <p:xfrm>
          <a:off x="468313" y="476250"/>
          <a:ext cx="8102600" cy="5983290"/>
        </p:xfrm>
        <a:graphic>
          <a:graphicData uri="http://schemas.openxmlformats.org/drawingml/2006/table">
            <a:tbl>
              <a:tblPr bandRow="1">
                <a:tableStyleId>{3C2FFA5D-87B4-456A-9821-1D502468CF0F}</a:tableStyleId>
              </a:tblPr>
              <a:tblGrid>
                <a:gridCol w="8102600">
                  <a:extLst>
                    <a:ext uri="{9D8B030D-6E8A-4147-A177-3AD203B41FA5}">
                      <a16:colId xmlns:a16="http://schemas.microsoft.com/office/drawing/2014/main" val="4113128684"/>
                    </a:ext>
                  </a:extLst>
                </a:gridCol>
              </a:tblGrid>
              <a:tr h="449263">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dirty="0">
                          <a:ln>
                            <a:noFill/>
                          </a:ln>
                          <a:solidFill>
                            <a:srgbClr val="000000"/>
                          </a:solidFill>
                          <a:effectLst/>
                        </a:rPr>
                        <a:t>保险零售店的优点</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212090136"/>
                  </a:ext>
                </a:extLst>
              </a:tr>
              <a:tr h="126047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可以展示保险公司的形象</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相对于代理人营销而言，成本比较低廉</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可以与消费者进行沟通</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可以提供大量的保险产品供选择</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816897715"/>
                  </a:ext>
                </a:extLst>
              </a:tr>
              <a:tr h="438150">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保险零售店的缺点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214995948"/>
                  </a:ext>
                </a:extLst>
              </a:tr>
              <a:tr h="985838">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展业被动</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具有明显的地域性</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与客户的沟通受到资源的限制</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766655365"/>
                  </a:ext>
                </a:extLst>
              </a:tr>
              <a:tr h="43973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适应保险零售店的产品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767478475"/>
                  </a:ext>
                </a:extLst>
              </a:tr>
              <a:tr h="711200">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简单、通俗易懂的产品；标准化的产品</a:t>
                      </a:r>
                      <a:endParaRPr kumimoji="0" lang="zh-CN" altLang="en-US" sz="1800" b="0" u="none" strike="noStrike" cap="none" normalizeH="0" baseline="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如果零售店具有一定数目的员工，则可以提供具有一定复杂程度的产品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58770824"/>
                  </a:ext>
                </a:extLst>
              </a:tr>
              <a:tr h="43973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保险公司采用保险零售店的注意事项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888039514"/>
                  </a:ext>
                </a:extLst>
              </a:tr>
              <a:tr h="1258888">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457200" marR="0" lvl="1"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根据目标客户群进行保险零售店的选址</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对店铺的装修、员工衣着进行策划，变无形为有形</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充分准备有关公司信息、产品信息的资料</a:t>
                      </a:r>
                      <a:endParaRPr kumimoji="0" lang="zh-CN" altLang="en-US" sz="1800" b="0" u="none" strike="noStrike" cap="none" normalizeH="0" baseline="0" dirty="0">
                        <a:ln>
                          <a:noFill/>
                        </a:ln>
                        <a:solidFill>
                          <a:schemeClr val="tx1"/>
                        </a:solidFill>
                        <a:effectLst/>
                      </a:endParaRPr>
                    </a:p>
                    <a:p>
                      <a:pPr marL="457200" marR="0" lvl="1"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根据各店铺人流量科学决定员工数量，使成本最低</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442572760"/>
                  </a:ext>
                </a:extLst>
              </a:tr>
            </a:tbl>
          </a:graphicData>
        </a:graphic>
      </p:graphicFrame>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2" name="Rectangle 4">
            <a:extLst>
              <a:ext uri="{FF2B5EF4-FFF2-40B4-BE49-F238E27FC236}">
                <a16:creationId xmlns:a16="http://schemas.microsoft.com/office/drawing/2014/main" id="{E320F8A3-9721-CD42-D55E-92281328CCB2}"/>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32773" name="Rectangle 5">
            <a:extLst>
              <a:ext uri="{FF2B5EF4-FFF2-40B4-BE49-F238E27FC236}">
                <a16:creationId xmlns:a16="http://schemas.microsoft.com/office/drawing/2014/main" id="{29E221F2-F161-A3EC-144D-140F2C0DBFCD}"/>
              </a:ext>
            </a:extLst>
          </p:cNvPr>
          <p:cNvSpPr>
            <a:spLocks noGrp="1" noChangeArrowheads="1"/>
          </p:cNvSpPr>
          <p:nvPr>
            <p:ph type="subTitle" idx="1"/>
          </p:nvPr>
        </p:nvSpPr>
        <p:spPr>
          <a:xfrm>
            <a:off x="1371600" y="3886200"/>
            <a:ext cx="6400800" cy="1752600"/>
          </a:xfrm>
        </p:spPr>
        <p:txBody>
          <a:bodyPr/>
          <a:lstStyle/>
          <a:p>
            <a:r>
              <a:rPr lang="zh-CN" altLang="en-US" sz="3200"/>
              <a:t>直接营销的过程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a:extLst>
              <a:ext uri="{FF2B5EF4-FFF2-40B4-BE49-F238E27FC236}">
                <a16:creationId xmlns:a16="http://schemas.microsoft.com/office/drawing/2014/main" id="{8F3A2B7C-3F06-87BA-EC48-8A3F854DC83D}"/>
              </a:ext>
            </a:extLst>
          </p:cNvPr>
          <p:cNvSpPr>
            <a:spLocks noGrp="1" noChangeArrowheads="1"/>
          </p:cNvSpPr>
          <p:nvPr>
            <p:ph type="title"/>
          </p:nvPr>
        </p:nvSpPr>
        <p:spPr/>
        <p:txBody>
          <a:bodyPr/>
          <a:lstStyle/>
          <a:p>
            <a:r>
              <a:rPr lang="zh-CN" altLang="en-US"/>
              <a:t>一、</a:t>
            </a:r>
            <a:r>
              <a:rPr lang="zh-CN" altLang="en-US" b="1"/>
              <a:t>直接营销的目标市场</a:t>
            </a:r>
            <a:r>
              <a:rPr lang="zh-CN" altLang="en-US"/>
              <a:t> </a:t>
            </a:r>
          </a:p>
        </p:txBody>
      </p:sp>
      <p:sp>
        <p:nvSpPr>
          <p:cNvPr id="34819" name="Rectangle 3">
            <a:extLst>
              <a:ext uri="{FF2B5EF4-FFF2-40B4-BE49-F238E27FC236}">
                <a16:creationId xmlns:a16="http://schemas.microsoft.com/office/drawing/2014/main" id="{87DB3BBA-6723-AF6C-6786-FF6636C7F832}"/>
              </a:ext>
            </a:extLst>
          </p:cNvPr>
          <p:cNvSpPr>
            <a:spLocks noGrp="1" noChangeArrowheads="1"/>
          </p:cNvSpPr>
          <p:nvPr>
            <p:ph type="body" idx="1"/>
          </p:nvPr>
        </p:nvSpPr>
        <p:spPr/>
        <p:txBody>
          <a:bodyPr/>
          <a:lstStyle/>
          <a:p>
            <a:pPr>
              <a:lnSpc>
                <a:spcPct val="90000"/>
              </a:lnSpc>
            </a:pPr>
            <a:r>
              <a:rPr lang="zh-CN" altLang="en-US" sz="2800" dirty="0"/>
              <a:t>直接营销的目标市场具有的特点： </a:t>
            </a:r>
          </a:p>
          <a:p>
            <a:pPr lvl="1">
              <a:lnSpc>
                <a:spcPct val="90000"/>
              </a:lnSpc>
            </a:pPr>
            <a:r>
              <a:rPr lang="zh-CN" altLang="en-US" sz="2400" dirty="0"/>
              <a:t>目标市场具有比较大的相同性，非常容易区分</a:t>
            </a:r>
          </a:p>
          <a:p>
            <a:pPr lvl="1">
              <a:lnSpc>
                <a:spcPct val="90000"/>
              </a:lnSpc>
            </a:pPr>
            <a:r>
              <a:rPr lang="zh-CN" altLang="en-US" sz="2400" dirty="0"/>
              <a:t>目标市场只需要有限的保险产品，或者所需要的保险产品是补充性的</a:t>
            </a:r>
          </a:p>
          <a:p>
            <a:pPr lvl="1">
              <a:lnSpc>
                <a:spcPct val="90000"/>
              </a:lnSpc>
            </a:pPr>
            <a:r>
              <a:rPr lang="zh-CN" altLang="en-US" sz="2400" dirty="0"/>
              <a:t>目标市场的客户所需要的保险产品比较简单，不需要代理人或经纪人的个性化服务</a:t>
            </a:r>
          </a:p>
          <a:p>
            <a:pPr lvl="1">
              <a:lnSpc>
                <a:spcPct val="90000"/>
              </a:lnSpc>
            </a:pPr>
            <a:r>
              <a:rPr lang="zh-CN" altLang="en-US" sz="2400" dirty="0"/>
              <a:t>目标市场所需要的产品附加的成本较低，可承担的佣金比较低</a:t>
            </a:r>
          </a:p>
          <a:p>
            <a:pPr lvl="1">
              <a:lnSpc>
                <a:spcPct val="90000"/>
              </a:lnSpc>
            </a:pPr>
            <a:r>
              <a:rPr lang="zh-CN" altLang="en-US" sz="2400" dirty="0"/>
              <a:t>目标市场是一些具有特殊利益的客户群体，或者是比较容易接近的人群</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a:extLst>
              <a:ext uri="{FF2B5EF4-FFF2-40B4-BE49-F238E27FC236}">
                <a16:creationId xmlns:a16="http://schemas.microsoft.com/office/drawing/2014/main" id="{F3EA16EC-6530-0547-BB12-3795CBCFE96A}"/>
              </a:ext>
            </a:extLst>
          </p:cNvPr>
          <p:cNvSpPr>
            <a:spLocks noGrp="1" noChangeArrowheads="1"/>
          </p:cNvSpPr>
          <p:nvPr>
            <p:ph type="title"/>
          </p:nvPr>
        </p:nvSpPr>
        <p:spPr/>
        <p:txBody>
          <a:bodyPr/>
          <a:lstStyle/>
          <a:p>
            <a:r>
              <a:rPr lang="zh-CN" altLang="en-US"/>
              <a:t>二、</a:t>
            </a:r>
            <a:r>
              <a:rPr lang="zh-CN" altLang="en-US" b="1"/>
              <a:t>直接营销的调研</a:t>
            </a:r>
            <a:r>
              <a:rPr lang="zh-CN" altLang="en-US"/>
              <a:t> </a:t>
            </a:r>
          </a:p>
        </p:txBody>
      </p:sp>
      <p:sp>
        <p:nvSpPr>
          <p:cNvPr id="35843" name="Rectangle 3">
            <a:extLst>
              <a:ext uri="{FF2B5EF4-FFF2-40B4-BE49-F238E27FC236}">
                <a16:creationId xmlns:a16="http://schemas.microsoft.com/office/drawing/2014/main" id="{82F6FA23-ED87-7A75-FA56-3E1F73C7E898}"/>
              </a:ext>
            </a:extLst>
          </p:cNvPr>
          <p:cNvSpPr>
            <a:spLocks noGrp="1" noChangeArrowheads="1"/>
          </p:cNvSpPr>
          <p:nvPr>
            <p:ph type="body" idx="1"/>
          </p:nvPr>
        </p:nvSpPr>
        <p:spPr/>
        <p:txBody>
          <a:bodyPr/>
          <a:lstStyle/>
          <a:p>
            <a:pPr>
              <a:lnSpc>
                <a:spcPct val="90000"/>
              </a:lnSpc>
            </a:pPr>
            <a:r>
              <a:rPr lang="zh-CN" altLang="en-US" sz="2800"/>
              <a:t>市场调研：与一般的市场调研相似，要调查研究产品的现有购买者和潜在购买者，认识他们的地理特征、人口统计特征、心理特征和行为特征等，寻找出他们的一些共同点。</a:t>
            </a:r>
          </a:p>
          <a:p>
            <a:pPr>
              <a:lnSpc>
                <a:spcPct val="90000"/>
              </a:lnSpc>
            </a:pPr>
            <a:r>
              <a:rPr lang="zh-CN" altLang="en-US" sz="2800"/>
              <a:t>产品调研：是就消费者对保险产品的偏好而进行的调查。</a:t>
            </a:r>
          </a:p>
          <a:p>
            <a:pPr>
              <a:lnSpc>
                <a:spcPct val="90000"/>
              </a:lnSpc>
            </a:pPr>
            <a:r>
              <a:rPr lang="zh-CN" altLang="en-US" sz="2800"/>
              <a:t>直销方法和材料的调研：在决定了向目标市场提供某种产品之后，必须确定占领目标市场的最合适的直销方法，并设计相关的广告和其他直销材料。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6E73BD5C-1582-B7B5-AED1-2850AF02E0A4}"/>
              </a:ext>
            </a:extLst>
          </p:cNvPr>
          <p:cNvSpPr>
            <a:spLocks noGrp="1" noChangeArrowheads="1"/>
          </p:cNvSpPr>
          <p:nvPr>
            <p:ph type="title"/>
          </p:nvPr>
        </p:nvSpPr>
        <p:spPr/>
        <p:txBody>
          <a:bodyPr/>
          <a:lstStyle/>
          <a:p>
            <a:r>
              <a:rPr lang="zh-CN" altLang="en-US"/>
              <a:t>三、</a:t>
            </a:r>
            <a:r>
              <a:rPr lang="zh-CN" altLang="en-US" b="1"/>
              <a:t>直接营销材料的设计</a:t>
            </a:r>
            <a:r>
              <a:rPr lang="zh-CN" altLang="en-US"/>
              <a:t> </a:t>
            </a:r>
          </a:p>
        </p:txBody>
      </p:sp>
      <p:sp>
        <p:nvSpPr>
          <p:cNvPr id="36867" name="Rectangle 3">
            <a:extLst>
              <a:ext uri="{FF2B5EF4-FFF2-40B4-BE49-F238E27FC236}">
                <a16:creationId xmlns:a16="http://schemas.microsoft.com/office/drawing/2014/main" id="{1D3CA60B-973E-3C75-6614-303C79F772E7}"/>
              </a:ext>
            </a:extLst>
          </p:cNvPr>
          <p:cNvSpPr>
            <a:spLocks noGrp="1" noChangeArrowheads="1"/>
          </p:cNvSpPr>
          <p:nvPr>
            <p:ph type="body" idx="1"/>
          </p:nvPr>
        </p:nvSpPr>
        <p:spPr/>
        <p:txBody>
          <a:bodyPr/>
          <a:lstStyle/>
          <a:p>
            <a:r>
              <a:rPr lang="zh-CN" altLang="en-US"/>
              <a:t>直销材料包括</a:t>
            </a:r>
          </a:p>
          <a:p>
            <a:pPr lvl="1"/>
            <a:r>
              <a:rPr lang="zh-CN" altLang="en-US"/>
              <a:t>签约邀请：向消费者发出出售保险产品的要约。签约邀请中应该包括：</a:t>
            </a:r>
          </a:p>
          <a:p>
            <a:pPr lvl="2"/>
            <a:r>
              <a:rPr lang="zh-CN" altLang="en-US"/>
              <a:t>主体、产品、特色、时间要求、地点、申请方法 </a:t>
            </a:r>
          </a:p>
          <a:p>
            <a:pPr lvl="1"/>
            <a:r>
              <a:rPr lang="zh-CN" altLang="en-US"/>
              <a:t>询问邀请：是指为吸引消费者对保险产品产生兴趣的直销材料。询问邀请包括：</a:t>
            </a:r>
          </a:p>
          <a:p>
            <a:pPr lvl="2"/>
            <a:r>
              <a:rPr lang="zh-CN" altLang="en-US"/>
              <a:t>用于诱发客户对保险产品或服务产生兴趣的材料</a:t>
            </a:r>
          </a:p>
          <a:p>
            <a:pPr lvl="2"/>
            <a:r>
              <a:rPr lang="zh-CN" altLang="en-US"/>
              <a:t>所提供的咨询和获取更多信息的途径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C5E47365-36E8-B5E7-DB39-65E8D6D72F83}"/>
              </a:ext>
            </a:extLst>
          </p:cNvPr>
          <p:cNvSpPr>
            <a:spLocks noGrp="1" noChangeArrowheads="1"/>
          </p:cNvSpPr>
          <p:nvPr>
            <p:ph type="title"/>
          </p:nvPr>
        </p:nvSpPr>
        <p:spPr/>
        <p:txBody>
          <a:bodyPr/>
          <a:lstStyle/>
          <a:p>
            <a:pPr marL="1117600" indent="-1117600"/>
            <a:r>
              <a:rPr lang="zh-CN" altLang="en-US" b="1"/>
              <a:t>一、直接营销的定义</a:t>
            </a:r>
          </a:p>
        </p:txBody>
      </p:sp>
      <p:sp>
        <p:nvSpPr>
          <p:cNvPr id="5123" name="Rectangle 3">
            <a:extLst>
              <a:ext uri="{FF2B5EF4-FFF2-40B4-BE49-F238E27FC236}">
                <a16:creationId xmlns:a16="http://schemas.microsoft.com/office/drawing/2014/main" id="{5142707F-478D-42CE-805E-AC6FF1DF0824}"/>
              </a:ext>
            </a:extLst>
          </p:cNvPr>
          <p:cNvSpPr>
            <a:spLocks noGrp="1" noChangeArrowheads="1"/>
          </p:cNvSpPr>
          <p:nvPr>
            <p:ph type="body" idx="1"/>
          </p:nvPr>
        </p:nvSpPr>
        <p:spPr/>
        <p:txBody>
          <a:bodyPr/>
          <a:lstStyle/>
          <a:p>
            <a:r>
              <a:rPr lang="zh-CN" altLang="en-US" dirty="0"/>
              <a:t>直接营销：指保险公司能直接与消费者进行交易的营销体系。</a:t>
            </a:r>
          </a:p>
          <a:p>
            <a:r>
              <a:rPr lang="zh-CN" altLang="en-US" dirty="0"/>
              <a:t>直接营销体系中没有保险公司的代表，没有保险代理人，也没有保险公司的销售人员拜访客户。保险公司通常是采用直接的面对面的销售方式向消费者提供产品。</a:t>
            </a:r>
            <a:endParaRPr lang="en-US" altLang="zh-CN" dirty="0"/>
          </a:p>
          <a:p>
            <a:r>
              <a:rPr lang="zh-CN" altLang="zh-CN" dirty="0"/>
              <a:t>直接营销是一般商品所采用的一种普遍的营销方式。</a:t>
            </a:r>
            <a:r>
              <a:rPr lang="zh-CN" altLang="en-US" dirty="0"/>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表格 3">
            <a:extLst>
              <a:ext uri="{FF2B5EF4-FFF2-40B4-BE49-F238E27FC236}">
                <a16:creationId xmlns:a16="http://schemas.microsoft.com/office/drawing/2014/main" id="{25B19C00-7333-0A64-2298-DEC2323FF959}"/>
              </a:ext>
            </a:extLst>
          </p:cNvPr>
          <p:cNvGraphicFramePr>
            <a:graphicFrameLocks noGrp="1"/>
          </p:cNvGraphicFramePr>
          <p:nvPr>
            <p:extLst>
              <p:ext uri="{D42A27DB-BD31-4B8C-83A1-F6EECF244321}">
                <p14:modId xmlns:p14="http://schemas.microsoft.com/office/powerpoint/2010/main" val="2378218163"/>
              </p:ext>
            </p:extLst>
          </p:nvPr>
        </p:nvGraphicFramePr>
        <p:xfrm>
          <a:off x="611560" y="548680"/>
          <a:ext cx="8064896" cy="5904656"/>
        </p:xfrm>
        <a:graphic>
          <a:graphicData uri="http://schemas.openxmlformats.org/drawingml/2006/table">
            <a:tbl>
              <a:tblPr firstCol="1" bandRow="1">
                <a:tableStyleId>{69CF1AB2-1976-4502-BF36-3FF5EA218861}</a:tableStyleId>
              </a:tblPr>
              <a:tblGrid>
                <a:gridCol w="8064896">
                  <a:extLst>
                    <a:ext uri="{9D8B030D-6E8A-4147-A177-3AD203B41FA5}">
                      <a16:colId xmlns:a16="http://schemas.microsoft.com/office/drawing/2014/main" val="1829329144"/>
                    </a:ext>
                  </a:extLst>
                </a:gridCol>
              </a:tblGrid>
              <a:tr h="421761">
                <a:tc>
                  <a:txBody>
                    <a:bodyPr/>
                    <a:lstStyle/>
                    <a:p>
                      <a:pPr algn="just"/>
                      <a:r>
                        <a:rPr lang="zh-CN" sz="2000" kern="100" dirty="0">
                          <a:effectLst/>
                        </a:rPr>
                        <a:t>直接营销的优点：</a:t>
                      </a:r>
                      <a:endParaRPr lang="zh-CN" sz="20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113075661"/>
                  </a:ext>
                </a:extLst>
              </a:tr>
              <a:tr h="3374090">
                <a:tc>
                  <a:txBody>
                    <a:bodyPr/>
                    <a:lstStyle/>
                    <a:p>
                      <a:pPr marL="742950" lvl="1" indent="-285750" algn="just">
                        <a:buFont typeface="Wingdings" panose="05000000000000000000" pitchFamily="2" charset="2"/>
                        <a:buChar char=""/>
                        <a:tabLst>
                          <a:tab pos="466725" algn="l"/>
                        </a:tabLst>
                      </a:pPr>
                      <a:r>
                        <a:rPr lang="zh-CN" sz="2000" b="0" kern="100" dirty="0">
                          <a:effectLst/>
                        </a:rPr>
                        <a:t>能有效传播产品信息，便于保险公司与客户的沟通</a:t>
                      </a:r>
                    </a:p>
                    <a:p>
                      <a:pPr marL="742950" lvl="1" indent="-285750" algn="just">
                        <a:buFont typeface="Wingdings" panose="05000000000000000000" pitchFamily="2" charset="2"/>
                        <a:buChar char=""/>
                        <a:tabLst>
                          <a:tab pos="466725" algn="l"/>
                        </a:tabLst>
                      </a:pPr>
                      <a:r>
                        <a:rPr lang="zh-CN" sz="2000" b="0" kern="100" dirty="0">
                          <a:effectLst/>
                        </a:rPr>
                        <a:t>便于保险公司及时掌握市场信息，便于保险公司的掌握和控制</a:t>
                      </a:r>
                    </a:p>
                    <a:p>
                      <a:pPr marL="742950" lvl="1" indent="-285750" algn="just">
                        <a:buFont typeface="Wingdings" panose="05000000000000000000" pitchFamily="2" charset="2"/>
                        <a:buChar char=""/>
                        <a:tabLst>
                          <a:tab pos="466725" algn="l"/>
                        </a:tabLst>
                      </a:pPr>
                      <a:r>
                        <a:rPr lang="zh-CN" sz="2000" b="0" kern="100" dirty="0">
                          <a:effectLst/>
                        </a:rPr>
                        <a:t>可以改善客户服务质量和客户关系</a:t>
                      </a:r>
                    </a:p>
                    <a:p>
                      <a:pPr marL="742950" lvl="1" indent="-285750" algn="just">
                        <a:buFont typeface="Wingdings" panose="05000000000000000000" pitchFamily="2" charset="2"/>
                        <a:buChar char=""/>
                        <a:tabLst>
                          <a:tab pos="466725" algn="l"/>
                        </a:tabLst>
                      </a:pPr>
                      <a:r>
                        <a:rPr lang="zh-CN" sz="2000" b="0" kern="100" dirty="0">
                          <a:effectLst/>
                        </a:rPr>
                        <a:t>节约产品进入市场的时间</a:t>
                      </a:r>
                    </a:p>
                    <a:p>
                      <a:pPr marL="742950" lvl="1" indent="-285750" algn="just">
                        <a:buFont typeface="Wingdings" panose="05000000000000000000" pitchFamily="2" charset="2"/>
                        <a:buChar char=""/>
                        <a:tabLst>
                          <a:tab pos="466725" algn="l"/>
                        </a:tabLst>
                      </a:pPr>
                      <a:r>
                        <a:rPr lang="zh-CN" sz="2000" b="0" kern="100" dirty="0">
                          <a:effectLst/>
                        </a:rPr>
                        <a:t>倘若已有现成渠道，则可能降低新业务成本和销售成本，产品价格更具竞争性</a:t>
                      </a:r>
                    </a:p>
                    <a:p>
                      <a:pPr marL="742950" lvl="1" indent="-285750" algn="just">
                        <a:buFont typeface="Wingdings" panose="05000000000000000000" pitchFamily="2" charset="2"/>
                        <a:buChar char=""/>
                        <a:tabLst>
                          <a:tab pos="466725" algn="l"/>
                        </a:tabLst>
                      </a:pPr>
                      <a:r>
                        <a:rPr lang="zh-CN" sz="2000" b="0" kern="100" dirty="0">
                          <a:effectLst/>
                        </a:rPr>
                        <a:t>保险公司占主导地位，具有竞争优势，是一种竞争者不易模仿的进入市场的途径 </a:t>
                      </a:r>
                    </a:p>
                    <a:p>
                      <a:pPr marL="742950" lvl="1" indent="-285750" algn="just">
                        <a:buFont typeface="Wingdings" panose="05000000000000000000" pitchFamily="2" charset="2"/>
                        <a:buChar char=""/>
                        <a:tabLst>
                          <a:tab pos="466725" algn="l"/>
                        </a:tabLst>
                      </a:pPr>
                      <a:r>
                        <a:rPr lang="zh-CN" sz="2000" b="0" kern="100" dirty="0">
                          <a:effectLst/>
                        </a:rPr>
                        <a:t>是一种占领目标市场的有效方法</a:t>
                      </a:r>
                    </a:p>
                    <a:p>
                      <a:pPr marL="742950" lvl="1" indent="-285750" algn="just">
                        <a:buFont typeface="Wingdings" panose="05000000000000000000" pitchFamily="2" charset="2"/>
                        <a:buChar char=""/>
                        <a:tabLst>
                          <a:tab pos="466725" algn="l"/>
                        </a:tabLst>
                      </a:pPr>
                      <a:r>
                        <a:rPr lang="zh-CN" sz="2000" b="0" kern="100" dirty="0">
                          <a:effectLst/>
                        </a:rPr>
                        <a:t>建立多样化营销体系的一个有利选择</a:t>
                      </a:r>
                      <a:endParaRPr lang="zh-CN" sz="2000" b="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023642395"/>
                  </a:ext>
                </a:extLst>
              </a:tr>
              <a:tr h="421761">
                <a:tc>
                  <a:txBody>
                    <a:bodyPr/>
                    <a:lstStyle/>
                    <a:p>
                      <a:pPr algn="just"/>
                      <a:r>
                        <a:rPr lang="zh-CN" sz="2000" kern="100" dirty="0">
                          <a:effectLst/>
                        </a:rPr>
                        <a:t>直接营销的缺点：</a:t>
                      </a:r>
                      <a:endParaRPr lang="zh-CN" sz="20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920291000"/>
                  </a:ext>
                </a:extLst>
              </a:tr>
              <a:tr h="1687044">
                <a:tc>
                  <a:txBody>
                    <a:bodyPr/>
                    <a:lstStyle/>
                    <a:p>
                      <a:pPr marL="742950" lvl="1" indent="-285750" algn="just">
                        <a:buFont typeface="Wingdings" panose="05000000000000000000" pitchFamily="2" charset="2"/>
                        <a:buChar char=""/>
                        <a:tabLst>
                          <a:tab pos="466725" algn="l"/>
                        </a:tabLst>
                      </a:pPr>
                      <a:r>
                        <a:rPr lang="zh-CN" sz="2000" b="0" kern="100" dirty="0">
                          <a:effectLst/>
                        </a:rPr>
                        <a:t>建立困难，建立各种直接营销渠道需要资金和时间</a:t>
                      </a:r>
                    </a:p>
                    <a:p>
                      <a:pPr marL="742950" lvl="1" indent="-285750" algn="just">
                        <a:buFont typeface="Wingdings" panose="05000000000000000000" pitchFamily="2" charset="2"/>
                        <a:buChar char=""/>
                        <a:tabLst>
                          <a:tab pos="466725" algn="l"/>
                        </a:tabLst>
                      </a:pPr>
                      <a:r>
                        <a:rPr lang="zh-CN" sz="2000" b="0" kern="100" dirty="0">
                          <a:effectLst/>
                        </a:rPr>
                        <a:t>没有专业化分工，需要单独设立各种渠道的销售部门</a:t>
                      </a:r>
                    </a:p>
                    <a:p>
                      <a:pPr marL="742950" lvl="1" indent="-285750" algn="just">
                        <a:buFont typeface="Wingdings" panose="05000000000000000000" pitchFamily="2" charset="2"/>
                        <a:buChar char=""/>
                        <a:tabLst>
                          <a:tab pos="466725" algn="l"/>
                        </a:tabLst>
                      </a:pPr>
                      <a:r>
                        <a:rPr lang="zh-CN" sz="2000" b="0" kern="100" dirty="0">
                          <a:effectLst/>
                        </a:rPr>
                        <a:t>分散了保险公司的精力，不利于公司资源的优化配置</a:t>
                      </a:r>
                    </a:p>
                    <a:p>
                      <a:pPr marL="742950" lvl="1" indent="-285750" algn="just">
                        <a:buFont typeface="Wingdings" panose="05000000000000000000" pitchFamily="2" charset="2"/>
                        <a:buChar char=""/>
                        <a:tabLst>
                          <a:tab pos="466725" algn="l"/>
                        </a:tabLst>
                      </a:pPr>
                      <a:r>
                        <a:rPr lang="zh-CN" sz="2000" b="0" kern="100" dirty="0">
                          <a:effectLst/>
                        </a:rPr>
                        <a:t>前期投入较大</a:t>
                      </a:r>
                      <a:endParaRPr lang="zh-CN" sz="2000" b="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302675643"/>
                  </a:ext>
                </a:extLst>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94F8CBC3-3243-5B39-8AB6-9AFF3359D745}"/>
              </a:ext>
            </a:extLst>
          </p:cNvPr>
          <p:cNvSpPr>
            <a:spLocks noGrp="1" noChangeArrowheads="1"/>
          </p:cNvSpPr>
          <p:nvPr>
            <p:ph type="title"/>
          </p:nvPr>
        </p:nvSpPr>
        <p:spPr/>
        <p:txBody>
          <a:bodyPr/>
          <a:lstStyle/>
          <a:p>
            <a:r>
              <a:rPr lang="zh-CN" altLang="en-US"/>
              <a:t>二、</a:t>
            </a:r>
            <a:r>
              <a:rPr lang="zh-CN" altLang="en-US" b="1"/>
              <a:t>直接营销的成本分析</a:t>
            </a:r>
            <a:r>
              <a:rPr lang="zh-CN" altLang="en-US"/>
              <a:t> </a:t>
            </a:r>
          </a:p>
        </p:txBody>
      </p:sp>
      <p:sp>
        <p:nvSpPr>
          <p:cNvPr id="7171" name="Rectangle 3">
            <a:extLst>
              <a:ext uri="{FF2B5EF4-FFF2-40B4-BE49-F238E27FC236}">
                <a16:creationId xmlns:a16="http://schemas.microsoft.com/office/drawing/2014/main" id="{E5B8752B-E6D5-442B-EC47-6D20F8A76D43}"/>
              </a:ext>
            </a:extLst>
          </p:cNvPr>
          <p:cNvSpPr>
            <a:spLocks noGrp="1" noChangeArrowheads="1"/>
          </p:cNvSpPr>
          <p:nvPr>
            <p:ph type="body" sz="half" idx="1"/>
          </p:nvPr>
        </p:nvSpPr>
        <p:spPr>
          <a:xfrm>
            <a:off x="457200" y="1600200"/>
            <a:ext cx="8139113" cy="4395788"/>
          </a:xfrm>
        </p:spPr>
        <p:txBody>
          <a:bodyPr/>
          <a:lstStyle/>
          <a:p>
            <a:r>
              <a:rPr lang="zh-CN" altLang="en-US" sz="2800"/>
              <a:t>在直接营销中，保险公司的成本是在实现销售之前就产生了，也就是成本通常是预支的。</a:t>
            </a:r>
          </a:p>
          <a:p>
            <a:r>
              <a:rPr lang="zh-CN" altLang="en-US" sz="2800"/>
              <a:t>直接营销的活动还都存在着比较高的失败率，反馈率都比较低。</a:t>
            </a:r>
          </a:p>
          <a:p>
            <a:r>
              <a:rPr lang="zh-CN" altLang="en-US" sz="2800"/>
              <a:t>直接营销活动中的主要成本：创作成本、制作成本和媒体成本。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220" name="Group 4">
            <a:extLst>
              <a:ext uri="{FF2B5EF4-FFF2-40B4-BE49-F238E27FC236}">
                <a16:creationId xmlns:a16="http://schemas.microsoft.com/office/drawing/2014/main" id="{0550039C-6DF0-F13C-83D9-A22A55CB3478}"/>
              </a:ext>
            </a:extLst>
          </p:cNvPr>
          <p:cNvGraphicFramePr>
            <a:graphicFrameLocks noGrp="1"/>
          </p:cNvGraphicFramePr>
          <p:nvPr>
            <p:extLst>
              <p:ext uri="{D42A27DB-BD31-4B8C-83A1-F6EECF244321}">
                <p14:modId xmlns:p14="http://schemas.microsoft.com/office/powerpoint/2010/main" val="3984040180"/>
              </p:ext>
            </p:extLst>
          </p:nvPr>
        </p:nvGraphicFramePr>
        <p:xfrm>
          <a:off x="333375" y="404813"/>
          <a:ext cx="8564563" cy="6167438"/>
        </p:xfrm>
        <a:graphic>
          <a:graphicData uri="http://schemas.openxmlformats.org/drawingml/2006/table">
            <a:tbl>
              <a:tblPr bandRow="1">
                <a:tableStyleId>{69CF1AB2-1976-4502-BF36-3FF5EA218861}</a:tableStyleId>
              </a:tblPr>
              <a:tblGrid>
                <a:gridCol w="8564563">
                  <a:extLst>
                    <a:ext uri="{9D8B030D-6E8A-4147-A177-3AD203B41FA5}">
                      <a16:colId xmlns:a16="http://schemas.microsoft.com/office/drawing/2014/main" val="3160934872"/>
                    </a:ext>
                  </a:extLst>
                </a:gridCol>
              </a:tblGrid>
              <a:tr h="439738">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直接营销的成本特点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742849472"/>
                  </a:ext>
                </a:extLst>
              </a:tr>
              <a:tr h="755650">
                <a:tc>
                  <a:txBody>
                    <a:bodyPr/>
                    <a:lstStyle>
                      <a:lvl1pPr>
                        <a:spcBef>
                          <a:spcPct val="20000"/>
                        </a:spcBef>
                        <a:tabLst>
                          <a:tab pos="442913"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42913"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42913"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42913"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42913"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42913"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42913"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42913"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42913"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42913" algn="l"/>
                        </a:tabLst>
                      </a:pPr>
                      <a:r>
                        <a:rPr kumimoji="0" lang="zh-CN" altLang="en-US" sz="1800" b="0" u="none" strike="noStrike" cap="none" normalizeH="0" baseline="0" dirty="0">
                          <a:ln>
                            <a:noFill/>
                          </a:ln>
                          <a:solidFill>
                            <a:schemeClr val="tx1"/>
                          </a:solidFill>
                          <a:effectLst/>
                        </a:rPr>
                        <a:t>成本是金额较高的预支费用</a:t>
                      </a: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42913" algn="l"/>
                        </a:tabLst>
                      </a:pPr>
                      <a:r>
                        <a:rPr kumimoji="0" lang="zh-CN" altLang="en-US" sz="1800" b="0" u="none" strike="noStrike" cap="none" normalizeH="0" baseline="0" dirty="0">
                          <a:ln>
                            <a:noFill/>
                          </a:ln>
                          <a:solidFill>
                            <a:schemeClr val="tx1"/>
                          </a:solidFill>
                          <a:effectLst/>
                        </a:rPr>
                        <a:t>预支成本的成功率较低</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180304090"/>
                  </a:ext>
                </a:extLst>
              </a:tr>
              <a:tr h="43180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直接营销的成本</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196110371"/>
                  </a:ext>
                </a:extLst>
              </a:tr>
              <a:tr h="205422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354013" marR="0" lvl="0" indent="-354013"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265113" algn="l"/>
                          <a:tab pos="466725" algn="l"/>
                        </a:tabLst>
                      </a:pPr>
                      <a:r>
                        <a:rPr kumimoji="0" lang="zh-CN" altLang="en-US" sz="1800" b="0" u="none" strike="noStrike" cap="none" normalizeH="0" baseline="0" dirty="0">
                          <a:ln>
                            <a:noFill/>
                          </a:ln>
                          <a:solidFill>
                            <a:schemeClr val="tx1"/>
                          </a:solidFill>
                          <a:effectLst/>
                        </a:rPr>
                        <a:t>创作成本：各种文稿的写作、美术、排版、摄影等费用。</a:t>
                      </a:r>
                    </a:p>
                    <a:p>
                      <a:pPr marL="354013" marR="0" lvl="0" indent="-354013"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265113" algn="l"/>
                          <a:tab pos="466725" algn="l"/>
                        </a:tabLst>
                      </a:pPr>
                      <a:r>
                        <a:rPr kumimoji="0" lang="zh-CN" altLang="en-US" sz="1800" b="0" u="none" strike="noStrike" cap="none" normalizeH="0" baseline="0" dirty="0">
                          <a:ln>
                            <a:noFill/>
                          </a:ln>
                          <a:solidFill>
                            <a:schemeClr val="tx1"/>
                          </a:solidFill>
                          <a:effectLst/>
                        </a:rPr>
                        <a:t>制作成本：制作广告的成本，例如纸张、印刷、装订、制作邮件、保存邮件清单、演员的费用和录制费用等等。</a:t>
                      </a:r>
                    </a:p>
                    <a:p>
                      <a:pPr marL="354013" marR="0" lvl="0" indent="-354013"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265113" algn="l"/>
                          <a:tab pos="466725" algn="l"/>
                        </a:tabLst>
                      </a:pPr>
                      <a:r>
                        <a:rPr kumimoji="0" lang="zh-CN" altLang="en-US" sz="1800" b="0" u="none" strike="noStrike" cap="none" normalizeH="0" baseline="0" dirty="0">
                          <a:ln>
                            <a:noFill/>
                          </a:ln>
                          <a:solidFill>
                            <a:schemeClr val="tx1"/>
                          </a:solidFill>
                          <a:effectLst/>
                        </a:rPr>
                        <a:t>媒体成本：购买报纸或杂志上广告版面的费用；购买广播或电视时段的费用；发送邮件的费用；租用免费电话服务的费用；以及在国际互联网上建立和维护网站的费用等等。</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663761899"/>
                  </a:ext>
                </a:extLst>
              </a:tr>
              <a:tr h="431800">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chemeClr val="tx1"/>
                          </a:solidFill>
                          <a:effectLst/>
                        </a:rPr>
                        <a:t>直接营销的成本对精算的影响</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100339109"/>
                  </a:ext>
                </a:extLst>
              </a:tr>
              <a:tr h="2054225">
                <a:tc>
                  <a:txBody>
                    <a:bodyPr/>
                    <a:lstStyle>
                      <a:lvl1pPr>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tab pos="466725" algn="l"/>
                        </a:tabLst>
                      </a:pPr>
                      <a:r>
                        <a:rPr kumimoji="0" lang="zh-CN" altLang="en-US" sz="1800" b="1" u="none" strike="noStrike" cap="none" normalizeH="0" baseline="0" dirty="0">
                          <a:ln>
                            <a:noFill/>
                          </a:ln>
                          <a:solidFill>
                            <a:schemeClr val="tx1"/>
                          </a:solidFill>
                          <a:effectLst/>
                        </a:rPr>
                        <a:t>精算人员必须考虑：</a:t>
                      </a:r>
                      <a:endParaRPr kumimoji="0" lang="zh-CN" altLang="en-US" sz="1800" b="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chemeClr val="tx1"/>
                          </a:solidFill>
                          <a:effectLst/>
                        </a:rPr>
                        <a:t>产品预期的直销方法和费用；</a:t>
                      </a: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chemeClr val="tx1"/>
                          </a:solidFill>
                          <a:effectLst/>
                        </a:rPr>
                        <a:t>预计客户反馈率；</a:t>
                      </a: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chemeClr val="tx1"/>
                          </a:solidFill>
                          <a:effectLst/>
                        </a:rPr>
                        <a:t>预计由准客户转变为购买者的签单率；</a:t>
                      </a: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chemeClr val="tx1"/>
                          </a:solidFill>
                          <a:effectLst/>
                        </a:rPr>
                        <a:t>准客户转变成购买者的过程中所产生的成本；</a:t>
                      </a:r>
                    </a:p>
                    <a:p>
                      <a:pPr marL="0" marR="0" lvl="0" indent="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chemeClr val="tx1"/>
                          </a:solidFill>
                          <a:effectLst/>
                        </a:rPr>
                        <a:t>预计的平均保单规模</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503941338"/>
                  </a:ext>
                </a:extLst>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E7DC0396-D7EA-3A0D-F535-0995CD271E45}"/>
              </a:ext>
            </a:extLst>
          </p:cNvPr>
          <p:cNvSpPr>
            <a:spLocks noGrp="1" noChangeArrowheads="1"/>
          </p:cNvSpPr>
          <p:nvPr>
            <p:ph type="title"/>
          </p:nvPr>
        </p:nvSpPr>
        <p:spPr/>
        <p:txBody>
          <a:bodyPr/>
          <a:lstStyle/>
          <a:p>
            <a:pPr marL="1117600" indent="-1117600"/>
            <a:r>
              <a:rPr lang="zh-CN" altLang="en-US" b="1"/>
              <a:t>三、直接营销的产品特征</a:t>
            </a:r>
          </a:p>
        </p:txBody>
      </p:sp>
      <p:sp>
        <p:nvSpPr>
          <p:cNvPr id="10243" name="Rectangle 3">
            <a:extLst>
              <a:ext uri="{FF2B5EF4-FFF2-40B4-BE49-F238E27FC236}">
                <a16:creationId xmlns:a16="http://schemas.microsoft.com/office/drawing/2014/main" id="{E776ACBB-574A-36AA-F68F-92204D11B0D8}"/>
              </a:ext>
            </a:extLst>
          </p:cNvPr>
          <p:cNvSpPr>
            <a:spLocks noGrp="1" noChangeArrowheads="1"/>
          </p:cNvSpPr>
          <p:nvPr>
            <p:ph type="body" idx="1"/>
          </p:nvPr>
        </p:nvSpPr>
        <p:spPr/>
        <p:txBody>
          <a:bodyPr/>
          <a:lstStyle/>
          <a:p>
            <a:pPr>
              <a:lnSpc>
                <a:spcPct val="90000"/>
              </a:lnSpc>
            </a:pPr>
            <a:r>
              <a:rPr lang="zh-CN" altLang="en-US"/>
              <a:t>直接营销的特点注定了在直接营销体系中所销售的产品必须是比较简单容易的。</a:t>
            </a:r>
          </a:p>
          <a:p>
            <a:pPr lvl="1">
              <a:lnSpc>
                <a:spcPct val="90000"/>
              </a:lnSpc>
            </a:pPr>
            <a:r>
              <a:rPr lang="zh-CN" altLang="en-US"/>
              <a:t>申请简易化；产品应该足够简单，容易向消费者解释清楚，材料上面的文字也必须通俗易懂。 </a:t>
            </a:r>
          </a:p>
          <a:p>
            <a:pPr lvl="1">
              <a:lnSpc>
                <a:spcPct val="90000"/>
              </a:lnSpc>
            </a:pPr>
            <a:r>
              <a:rPr lang="zh-CN" altLang="en-US"/>
              <a:t>核保简便化；产品应该具有简单的核保条件，或者基本上无须进行核保。 </a:t>
            </a:r>
          </a:p>
          <a:p>
            <a:pPr lvl="1">
              <a:lnSpc>
                <a:spcPct val="90000"/>
              </a:lnSpc>
            </a:pPr>
            <a:r>
              <a:rPr lang="zh-CN" altLang="en-US"/>
              <a:t>管理简单化；产品简化或消除了保险销售中的许多成本。 </a:t>
            </a:r>
          </a:p>
          <a:p>
            <a:pPr lvl="1">
              <a:lnSpc>
                <a:spcPct val="90000"/>
              </a:lnSpc>
            </a:pPr>
            <a:r>
              <a:rPr lang="zh-CN" altLang="en-US"/>
              <a:t>付费方便化；产品应该具有简单明了的费率，并且缴费的方式应该灵活多样。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2B5360AC-40F9-A2C4-6B47-CE6FE7A2C5C1}"/>
              </a:ext>
            </a:extLst>
          </p:cNvPr>
          <p:cNvSpPr>
            <a:spLocks noGrp="1" noChangeArrowheads="1"/>
          </p:cNvSpPr>
          <p:nvPr>
            <p:ph type="title"/>
          </p:nvPr>
        </p:nvSpPr>
        <p:spPr/>
        <p:txBody>
          <a:bodyPr/>
          <a:lstStyle/>
          <a:p>
            <a:r>
              <a:rPr lang="zh-CN" altLang="en-US" sz="3200" b="1"/>
              <a:t>各种保险产品采用直接营销渠道的适应程度</a:t>
            </a:r>
            <a:r>
              <a:rPr lang="zh-CN" altLang="en-US" sz="4000"/>
              <a:t> </a:t>
            </a:r>
          </a:p>
        </p:txBody>
      </p:sp>
      <p:grpSp>
        <p:nvGrpSpPr>
          <p:cNvPr id="11268" name="Group 4">
            <a:extLst>
              <a:ext uri="{FF2B5EF4-FFF2-40B4-BE49-F238E27FC236}">
                <a16:creationId xmlns:a16="http://schemas.microsoft.com/office/drawing/2014/main" id="{D5C72DD4-FEB9-9577-D470-7017E05431F8}"/>
              </a:ext>
            </a:extLst>
          </p:cNvPr>
          <p:cNvGrpSpPr>
            <a:grpSpLocks noChangeAspect="1"/>
          </p:cNvGrpSpPr>
          <p:nvPr/>
        </p:nvGrpSpPr>
        <p:grpSpPr bwMode="auto">
          <a:xfrm>
            <a:off x="0" y="1773238"/>
            <a:ext cx="9144000" cy="4608512"/>
            <a:chOff x="2380" y="243"/>
            <a:chExt cx="7140" cy="4347"/>
          </a:xfrm>
        </p:grpSpPr>
        <p:sp>
          <p:nvSpPr>
            <p:cNvPr id="11269" name="AutoShape 5">
              <a:extLst>
                <a:ext uri="{FF2B5EF4-FFF2-40B4-BE49-F238E27FC236}">
                  <a16:creationId xmlns:a16="http://schemas.microsoft.com/office/drawing/2014/main" id="{65947D50-5F98-0BAE-BACA-EFAC1FD22F94}"/>
                </a:ext>
              </a:extLst>
            </p:cNvPr>
            <p:cNvSpPr>
              <a:spLocks noChangeAspect="1" noChangeArrowheads="1"/>
            </p:cNvSpPr>
            <p:nvPr/>
          </p:nvSpPr>
          <p:spPr bwMode="auto">
            <a:xfrm>
              <a:off x="2380" y="243"/>
              <a:ext cx="7140" cy="434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sp>
          <p:nvSpPr>
            <p:cNvPr id="11270" name="Line 6">
              <a:extLst>
                <a:ext uri="{FF2B5EF4-FFF2-40B4-BE49-F238E27FC236}">
                  <a16:creationId xmlns:a16="http://schemas.microsoft.com/office/drawing/2014/main" id="{C2EBBF30-6109-3C31-917B-D3A170C32E71}"/>
                </a:ext>
              </a:extLst>
            </p:cNvPr>
            <p:cNvSpPr>
              <a:spLocks noChangeShapeType="1"/>
            </p:cNvSpPr>
            <p:nvPr/>
          </p:nvSpPr>
          <p:spPr bwMode="auto">
            <a:xfrm flipV="1">
              <a:off x="3284" y="515"/>
              <a:ext cx="0" cy="353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1271" name="Line 7">
              <a:extLst>
                <a:ext uri="{FF2B5EF4-FFF2-40B4-BE49-F238E27FC236}">
                  <a16:creationId xmlns:a16="http://schemas.microsoft.com/office/drawing/2014/main" id="{9015373B-1BB5-6640-91FA-D9C3B0C165D6}"/>
                </a:ext>
              </a:extLst>
            </p:cNvPr>
            <p:cNvSpPr>
              <a:spLocks noChangeShapeType="1"/>
            </p:cNvSpPr>
            <p:nvPr/>
          </p:nvSpPr>
          <p:spPr bwMode="auto">
            <a:xfrm>
              <a:off x="3284" y="4047"/>
              <a:ext cx="5694"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1272" name="Line 8">
              <a:extLst>
                <a:ext uri="{FF2B5EF4-FFF2-40B4-BE49-F238E27FC236}">
                  <a16:creationId xmlns:a16="http://schemas.microsoft.com/office/drawing/2014/main" id="{5BB0E571-2CA7-E4A1-561C-CD6AD614FD1A}"/>
                </a:ext>
              </a:extLst>
            </p:cNvPr>
            <p:cNvSpPr>
              <a:spLocks noChangeShapeType="1"/>
            </p:cNvSpPr>
            <p:nvPr/>
          </p:nvSpPr>
          <p:spPr bwMode="auto">
            <a:xfrm flipV="1">
              <a:off x="3570" y="1044"/>
              <a:ext cx="5152" cy="2718"/>
            </a:xfrm>
            <a:prstGeom prst="line">
              <a:avLst/>
            </a:prstGeom>
            <a:noFill/>
            <a:ln w="57150">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1273" name="Rectangle 9">
              <a:extLst>
                <a:ext uri="{FF2B5EF4-FFF2-40B4-BE49-F238E27FC236}">
                  <a16:creationId xmlns:a16="http://schemas.microsoft.com/office/drawing/2014/main" id="{14853166-D5EF-909D-DDE6-F1F55A1EFB3E}"/>
                </a:ext>
              </a:extLst>
            </p:cNvPr>
            <p:cNvSpPr>
              <a:spLocks noChangeArrowheads="1"/>
            </p:cNvSpPr>
            <p:nvPr/>
          </p:nvSpPr>
          <p:spPr bwMode="auto">
            <a:xfrm>
              <a:off x="2847" y="1332"/>
              <a:ext cx="327" cy="2098"/>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Times New Roman" panose="02020603050405020304" pitchFamily="18" charset="0"/>
                </a:rPr>
                <a:t>交易量</a:t>
              </a:r>
              <a:endParaRPr lang="zh-CN" altLang="en-US"/>
            </a:p>
          </p:txBody>
        </p:sp>
        <p:sp>
          <p:nvSpPr>
            <p:cNvPr id="11274" name="Rectangle 10">
              <a:extLst>
                <a:ext uri="{FF2B5EF4-FFF2-40B4-BE49-F238E27FC236}">
                  <a16:creationId xmlns:a16="http://schemas.microsoft.com/office/drawing/2014/main" id="{EEE65DB1-9D46-55E7-B925-ADF1CAB2E451}"/>
                </a:ext>
              </a:extLst>
            </p:cNvPr>
            <p:cNvSpPr>
              <a:spLocks noChangeArrowheads="1"/>
            </p:cNvSpPr>
            <p:nvPr/>
          </p:nvSpPr>
          <p:spPr bwMode="auto">
            <a:xfrm>
              <a:off x="4526" y="4142"/>
              <a:ext cx="2094" cy="348"/>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Times New Roman" panose="02020603050405020304" pitchFamily="18" charset="0"/>
                </a:rPr>
                <a:t>产品的复杂程度</a:t>
              </a:r>
            </a:p>
            <a:p>
              <a:endParaRPr lang="en-US" altLang="zh-CN"/>
            </a:p>
          </p:txBody>
        </p:sp>
        <p:sp>
          <p:nvSpPr>
            <p:cNvPr id="11275" name="Rectangle 11">
              <a:extLst>
                <a:ext uri="{FF2B5EF4-FFF2-40B4-BE49-F238E27FC236}">
                  <a16:creationId xmlns:a16="http://schemas.microsoft.com/office/drawing/2014/main" id="{32485CA6-795F-9D84-82D3-9CECCF7002FD}"/>
                </a:ext>
              </a:extLst>
            </p:cNvPr>
            <p:cNvSpPr>
              <a:spLocks noChangeArrowheads="1"/>
            </p:cNvSpPr>
            <p:nvPr/>
          </p:nvSpPr>
          <p:spPr bwMode="auto">
            <a:xfrm>
              <a:off x="2840" y="456"/>
              <a:ext cx="326" cy="36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a:latin typeface="Times New Roman" panose="02020603050405020304" pitchFamily="18" charset="0"/>
                </a:rPr>
                <a:t>高</a:t>
              </a:r>
              <a:endParaRPr lang="zh-CN" altLang="en-US"/>
            </a:p>
          </p:txBody>
        </p:sp>
        <p:sp>
          <p:nvSpPr>
            <p:cNvPr id="11276" name="Rectangle 12">
              <a:extLst>
                <a:ext uri="{FF2B5EF4-FFF2-40B4-BE49-F238E27FC236}">
                  <a16:creationId xmlns:a16="http://schemas.microsoft.com/office/drawing/2014/main" id="{5323FBA3-DD1D-7187-DB1A-E1B8DD7E314B}"/>
                </a:ext>
              </a:extLst>
            </p:cNvPr>
            <p:cNvSpPr>
              <a:spLocks noChangeArrowheads="1"/>
            </p:cNvSpPr>
            <p:nvPr/>
          </p:nvSpPr>
          <p:spPr bwMode="auto">
            <a:xfrm>
              <a:off x="8807" y="4168"/>
              <a:ext cx="326" cy="36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a:lstStyle/>
            <a:p>
              <a:pPr algn="just"/>
              <a:r>
                <a:rPr lang="zh-CN" altLang="en-US" sz="1000">
                  <a:latin typeface="Times New Roman" panose="02020603050405020304" pitchFamily="18" charset="0"/>
                </a:rPr>
                <a:t>高</a:t>
              </a:r>
              <a:endParaRPr lang="zh-CN" altLang="en-US"/>
            </a:p>
          </p:txBody>
        </p:sp>
        <p:sp>
          <p:nvSpPr>
            <p:cNvPr id="11277" name="Rectangle 13">
              <a:extLst>
                <a:ext uri="{FF2B5EF4-FFF2-40B4-BE49-F238E27FC236}">
                  <a16:creationId xmlns:a16="http://schemas.microsoft.com/office/drawing/2014/main" id="{65CD5D60-2F4B-DAF2-DAE0-366DAB1C01CC}"/>
                </a:ext>
              </a:extLst>
            </p:cNvPr>
            <p:cNvSpPr>
              <a:spLocks noChangeArrowheads="1"/>
            </p:cNvSpPr>
            <p:nvPr/>
          </p:nvSpPr>
          <p:spPr bwMode="auto">
            <a:xfrm>
              <a:off x="3465" y="2960"/>
              <a:ext cx="1089" cy="24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家庭综合保险</a:t>
              </a:r>
              <a:endParaRPr lang="zh-CN" altLang="en-US"/>
            </a:p>
          </p:txBody>
        </p:sp>
        <p:sp>
          <p:nvSpPr>
            <p:cNvPr id="11278" name="AutoShape 14">
              <a:extLst>
                <a:ext uri="{FF2B5EF4-FFF2-40B4-BE49-F238E27FC236}">
                  <a16:creationId xmlns:a16="http://schemas.microsoft.com/office/drawing/2014/main" id="{8B9F7B6E-0984-26E1-BD6D-B70188F37005}"/>
                </a:ext>
              </a:extLst>
            </p:cNvPr>
            <p:cNvSpPr>
              <a:spLocks noChangeArrowheads="1"/>
            </p:cNvSpPr>
            <p:nvPr/>
          </p:nvSpPr>
          <p:spPr bwMode="auto">
            <a:xfrm>
              <a:off x="3645" y="3232"/>
              <a:ext cx="181"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79" name="AutoShape 15">
              <a:extLst>
                <a:ext uri="{FF2B5EF4-FFF2-40B4-BE49-F238E27FC236}">
                  <a16:creationId xmlns:a16="http://schemas.microsoft.com/office/drawing/2014/main" id="{8F17B24C-2CC3-CED1-4E75-27F52DD1162C}"/>
                </a:ext>
              </a:extLst>
            </p:cNvPr>
            <p:cNvSpPr>
              <a:spLocks noChangeArrowheads="1"/>
            </p:cNvSpPr>
            <p:nvPr/>
          </p:nvSpPr>
          <p:spPr bwMode="auto">
            <a:xfrm>
              <a:off x="4552" y="3597"/>
              <a:ext cx="180"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0" name="AutoShape 16">
              <a:extLst>
                <a:ext uri="{FF2B5EF4-FFF2-40B4-BE49-F238E27FC236}">
                  <a16:creationId xmlns:a16="http://schemas.microsoft.com/office/drawing/2014/main" id="{368FE3CC-8F34-D492-09B4-EF6A12C53F79}"/>
                </a:ext>
              </a:extLst>
            </p:cNvPr>
            <p:cNvSpPr>
              <a:spLocks noChangeArrowheads="1"/>
            </p:cNvSpPr>
            <p:nvPr/>
          </p:nvSpPr>
          <p:spPr bwMode="auto">
            <a:xfrm>
              <a:off x="3428" y="2447"/>
              <a:ext cx="181"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1" name="AutoShape 17">
              <a:extLst>
                <a:ext uri="{FF2B5EF4-FFF2-40B4-BE49-F238E27FC236}">
                  <a16:creationId xmlns:a16="http://schemas.microsoft.com/office/drawing/2014/main" id="{09DAD18C-6F9F-0652-15C2-3CBF6F035FCD}"/>
                </a:ext>
              </a:extLst>
            </p:cNvPr>
            <p:cNvSpPr>
              <a:spLocks noChangeArrowheads="1"/>
            </p:cNvSpPr>
            <p:nvPr/>
          </p:nvSpPr>
          <p:spPr bwMode="auto">
            <a:xfrm>
              <a:off x="7186" y="2826"/>
              <a:ext cx="180"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2" name="AutoShape 18">
              <a:extLst>
                <a:ext uri="{FF2B5EF4-FFF2-40B4-BE49-F238E27FC236}">
                  <a16:creationId xmlns:a16="http://schemas.microsoft.com/office/drawing/2014/main" id="{CE83FCB7-21F1-7B67-850E-989382231694}"/>
                </a:ext>
              </a:extLst>
            </p:cNvPr>
            <p:cNvSpPr>
              <a:spLocks noChangeArrowheads="1"/>
            </p:cNvSpPr>
            <p:nvPr/>
          </p:nvSpPr>
          <p:spPr bwMode="auto">
            <a:xfrm>
              <a:off x="7986" y="2042"/>
              <a:ext cx="181"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3" name="AutoShape 19">
              <a:extLst>
                <a:ext uri="{FF2B5EF4-FFF2-40B4-BE49-F238E27FC236}">
                  <a16:creationId xmlns:a16="http://schemas.microsoft.com/office/drawing/2014/main" id="{39A72A84-C625-6669-19E5-5041BEE7A605}"/>
                </a:ext>
              </a:extLst>
            </p:cNvPr>
            <p:cNvSpPr>
              <a:spLocks noChangeArrowheads="1"/>
            </p:cNvSpPr>
            <p:nvPr/>
          </p:nvSpPr>
          <p:spPr bwMode="auto">
            <a:xfrm>
              <a:off x="5288" y="1337"/>
              <a:ext cx="180"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4" name="AutoShape 20">
              <a:extLst>
                <a:ext uri="{FF2B5EF4-FFF2-40B4-BE49-F238E27FC236}">
                  <a16:creationId xmlns:a16="http://schemas.microsoft.com/office/drawing/2014/main" id="{998C35FE-4173-B319-63CF-F4DF44343140}"/>
                </a:ext>
              </a:extLst>
            </p:cNvPr>
            <p:cNvSpPr>
              <a:spLocks noChangeArrowheads="1"/>
            </p:cNvSpPr>
            <p:nvPr/>
          </p:nvSpPr>
          <p:spPr bwMode="auto">
            <a:xfrm>
              <a:off x="5468" y="801"/>
              <a:ext cx="181"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5" name="AutoShape 21">
              <a:extLst>
                <a:ext uri="{FF2B5EF4-FFF2-40B4-BE49-F238E27FC236}">
                  <a16:creationId xmlns:a16="http://schemas.microsoft.com/office/drawing/2014/main" id="{92FDBB41-3467-44E5-A494-4432A3CA0059}"/>
                </a:ext>
              </a:extLst>
            </p:cNvPr>
            <p:cNvSpPr>
              <a:spLocks noChangeArrowheads="1"/>
            </p:cNvSpPr>
            <p:nvPr/>
          </p:nvSpPr>
          <p:spPr bwMode="auto">
            <a:xfrm>
              <a:off x="7261" y="1058"/>
              <a:ext cx="180"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6" name="Rectangle 22">
              <a:extLst>
                <a:ext uri="{FF2B5EF4-FFF2-40B4-BE49-F238E27FC236}">
                  <a16:creationId xmlns:a16="http://schemas.microsoft.com/office/drawing/2014/main" id="{F0DDC8A2-0DCD-01AF-FA1C-D4EE64020EF2}"/>
                </a:ext>
              </a:extLst>
            </p:cNvPr>
            <p:cNvSpPr>
              <a:spLocks noChangeArrowheads="1"/>
            </p:cNvSpPr>
            <p:nvPr/>
          </p:nvSpPr>
          <p:spPr bwMode="auto">
            <a:xfrm>
              <a:off x="3339" y="2126"/>
              <a:ext cx="1089" cy="24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汽车保险</a:t>
              </a:r>
              <a:endParaRPr lang="zh-CN" altLang="en-US"/>
            </a:p>
          </p:txBody>
        </p:sp>
        <p:sp>
          <p:nvSpPr>
            <p:cNvPr id="11287" name="Rectangle 23">
              <a:extLst>
                <a:ext uri="{FF2B5EF4-FFF2-40B4-BE49-F238E27FC236}">
                  <a16:creationId xmlns:a16="http://schemas.microsoft.com/office/drawing/2014/main" id="{3F174A41-F16F-11F0-65D7-5A38DED8EE42}"/>
                </a:ext>
              </a:extLst>
            </p:cNvPr>
            <p:cNvSpPr>
              <a:spLocks noChangeArrowheads="1"/>
            </p:cNvSpPr>
            <p:nvPr/>
          </p:nvSpPr>
          <p:spPr bwMode="auto">
            <a:xfrm>
              <a:off x="4785" y="3589"/>
              <a:ext cx="1089" cy="24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定期寿险</a:t>
              </a:r>
              <a:endParaRPr lang="zh-CN" altLang="en-US"/>
            </a:p>
          </p:txBody>
        </p:sp>
        <p:sp>
          <p:nvSpPr>
            <p:cNvPr id="11288" name="AutoShape 24">
              <a:extLst>
                <a:ext uri="{FF2B5EF4-FFF2-40B4-BE49-F238E27FC236}">
                  <a16:creationId xmlns:a16="http://schemas.microsoft.com/office/drawing/2014/main" id="{5BDFB18D-A43E-E119-136F-A99F3879CFB1}"/>
                </a:ext>
              </a:extLst>
            </p:cNvPr>
            <p:cNvSpPr>
              <a:spLocks noChangeArrowheads="1"/>
            </p:cNvSpPr>
            <p:nvPr/>
          </p:nvSpPr>
          <p:spPr bwMode="auto">
            <a:xfrm>
              <a:off x="5171" y="3166"/>
              <a:ext cx="181" cy="136"/>
            </a:xfrm>
            <a:prstGeom prst="star5">
              <a:avLst/>
            </a:prstGeom>
            <a:solidFill>
              <a:srgbClr val="FFFFFF"/>
            </a:solidFill>
            <a:ln w="9525">
              <a:solidFill>
                <a:srgbClr val="000000"/>
              </a:solidFill>
              <a:miter lim="800000"/>
              <a:headEnd/>
              <a:tailEnd/>
            </a:ln>
          </p:spPr>
          <p:txBody>
            <a:bodyPr/>
            <a:lstStyle/>
            <a:p>
              <a:endParaRPr lang="zh-CN" altLang="en-US"/>
            </a:p>
          </p:txBody>
        </p:sp>
        <p:sp>
          <p:nvSpPr>
            <p:cNvPr id="11289" name="Rectangle 25">
              <a:extLst>
                <a:ext uri="{FF2B5EF4-FFF2-40B4-BE49-F238E27FC236}">
                  <a16:creationId xmlns:a16="http://schemas.microsoft.com/office/drawing/2014/main" id="{345A7ED4-0B46-ABA3-F5E9-2351E3F8569B}"/>
                </a:ext>
              </a:extLst>
            </p:cNvPr>
            <p:cNvSpPr>
              <a:spLocks noChangeArrowheads="1"/>
            </p:cNvSpPr>
            <p:nvPr/>
          </p:nvSpPr>
          <p:spPr bwMode="auto">
            <a:xfrm>
              <a:off x="5379" y="3121"/>
              <a:ext cx="1089" cy="24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个人责任保险</a:t>
              </a:r>
              <a:endParaRPr lang="zh-CN" altLang="en-US"/>
            </a:p>
          </p:txBody>
        </p:sp>
        <p:sp>
          <p:nvSpPr>
            <p:cNvPr id="11290" name="Rectangle 26">
              <a:extLst>
                <a:ext uri="{FF2B5EF4-FFF2-40B4-BE49-F238E27FC236}">
                  <a16:creationId xmlns:a16="http://schemas.microsoft.com/office/drawing/2014/main" id="{0FE1D2C5-7621-61E6-2321-2AA3D368656D}"/>
                </a:ext>
              </a:extLst>
            </p:cNvPr>
            <p:cNvSpPr>
              <a:spLocks noChangeArrowheads="1"/>
            </p:cNvSpPr>
            <p:nvPr/>
          </p:nvSpPr>
          <p:spPr bwMode="auto">
            <a:xfrm>
              <a:off x="7432" y="2808"/>
              <a:ext cx="1362" cy="23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指数型人寿保险</a:t>
              </a:r>
              <a:endParaRPr lang="zh-CN" altLang="en-US"/>
            </a:p>
          </p:txBody>
        </p:sp>
        <p:sp>
          <p:nvSpPr>
            <p:cNvPr id="11291" name="Rectangle 27">
              <a:extLst>
                <a:ext uri="{FF2B5EF4-FFF2-40B4-BE49-F238E27FC236}">
                  <a16:creationId xmlns:a16="http://schemas.microsoft.com/office/drawing/2014/main" id="{5AF05C81-7857-E7D9-5F80-08BE99CB2086}"/>
                </a:ext>
              </a:extLst>
            </p:cNvPr>
            <p:cNvSpPr>
              <a:spLocks noChangeArrowheads="1"/>
            </p:cNvSpPr>
            <p:nvPr/>
          </p:nvSpPr>
          <p:spPr bwMode="auto">
            <a:xfrm>
              <a:off x="7866" y="2233"/>
              <a:ext cx="445" cy="278"/>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年金</a:t>
              </a:r>
              <a:endParaRPr lang="zh-CN" altLang="en-US"/>
            </a:p>
          </p:txBody>
        </p:sp>
        <p:sp>
          <p:nvSpPr>
            <p:cNvPr id="11292" name="Rectangle 28">
              <a:extLst>
                <a:ext uri="{FF2B5EF4-FFF2-40B4-BE49-F238E27FC236}">
                  <a16:creationId xmlns:a16="http://schemas.microsoft.com/office/drawing/2014/main" id="{CB5A0112-20B3-E54E-D679-20EEE8C045CB}"/>
                </a:ext>
              </a:extLst>
            </p:cNvPr>
            <p:cNvSpPr>
              <a:spLocks noChangeArrowheads="1"/>
            </p:cNvSpPr>
            <p:nvPr/>
          </p:nvSpPr>
          <p:spPr bwMode="auto">
            <a:xfrm>
              <a:off x="5095" y="1520"/>
              <a:ext cx="1089" cy="24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商业汽车保险</a:t>
              </a:r>
              <a:endParaRPr lang="zh-CN" altLang="en-US"/>
            </a:p>
          </p:txBody>
        </p:sp>
        <p:sp>
          <p:nvSpPr>
            <p:cNvPr id="11293" name="Rectangle 29">
              <a:extLst>
                <a:ext uri="{FF2B5EF4-FFF2-40B4-BE49-F238E27FC236}">
                  <a16:creationId xmlns:a16="http://schemas.microsoft.com/office/drawing/2014/main" id="{D09576D3-1943-53E2-19A2-E2FBB3BD53D7}"/>
                </a:ext>
              </a:extLst>
            </p:cNvPr>
            <p:cNvSpPr>
              <a:spLocks noChangeArrowheads="1"/>
            </p:cNvSpPr>
            <p:nvPr/>
          </p:nvSpPr>
          <p:spPr bwMode="auto">
            <a:xfrm>
              <a:off x="5678" y="735"/>
              <a:ext cx="1089" cy="24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健康保险</a:t>
              </a:r>
              <a:endParaRPr lang="zh-CN" altLang="en-US"/>
            </a:p>
          </p:txBody>
        </p:sp>
        <p:sp>
          <p:nvSpPr>
            <p:cNvPr id="11294" name="Rectangle 30">
              <a:extLst>
                <a:ext uri="{FF2B5EF4-FFF2-40B4-BE49-F238E27FC236}">
                  <a16:creationId xmlns:a16="http://schemas.microsoft.com/office/drawing/2014/main" id="{79B5E406-897B-551D-08A7-7DA47FC0DBE1}"/>
                </a:ext>
              </a:extLst>
            </p:cNvPr>
            <p:cNvSpPr>
              <a:spLocks noChangeArrowheads="1"/>
            </p:cNvSpPr>
            <p:nvPr/>
          </p:nvSpPr>
          <p:spPr bwMode="auto">
            <a:xfrm>
              <a:off x="6585" y="1230"/>
              <a:ext cx="833" cy="244"/>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just"/>
              <a:r>
                <a:rPr lang="zh-CN" altLang="en-US">
                  <a:latin typeface="Times New Roman" panose="02020603050405020304" pitchFamily="18" charset="0"/>
                </a:rPr>
                <a:t>巨灾保险</a:t>
              </a:r>
              <a:endParaRPr lang="zh-CN" altLang="en-US"/>
            </a:p>
          </p:txBody>
        </p:sp>
        <p:sp>
          <p:nvSpPr>
            <p:cNvPr id="11295" name="Rectangle 31">
              <a:extLst>
                <a:ext uri="{FF2B5EF4-FFF2-40B4-BE49-F238E27FC236}">
                  <a16:creationId xmlns:a16="http://schemas.microsoft.com/office/drawing/2014/main" id="{1C859FAB-53A4-CE5A-8C52-C8253A1489DA}"/>
                </a:ext>
              </a:extLst>
            </p:cNvPr>
            <p:cNvSpPr>
              <a:spLocks noChangeArrowheads="1"/>
            </p:cNvSpPr>
            <p:nvPr/>
          </p:nvSpPr>
          <p:spPr bwMode="auto">
            <a:xfrm>
              <a:off x="8319" y="1541"/>
              <a:ext cx="601" cy="7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ctr"/>
              <a:r>
                <a:rPr lang="zh-CN" altLang="en-US">
                  <a:latin typeface="Times New Roman" panose="02020603050405020304" pitchFamily="18" charset="0"/>
                </a:rPr>
                <a:t>不适合直接营销渠道</a:t>
              </a:r>
              <a:endParaRPr lang="zh-CN" altLang="en-US"/>
            </a:p>
          </p:txBody>
        </p:sp>
        <p:sp>
          <p:nvSpPr>
            <p:cNvPr id="11296" name="Rectangle 32">
              <a:extLst>
                <a:ext uri="{FF2B5EF4-FFF2-40B4-BE49-F238E27FC236}">
                  <a16:creationId xmlns:a16="http://schemas.microsoft.com/office/drawing/2014/main" id="{17AB3153-A6AE-4C34-5F84-231FD8DD9882}"/>
                </a:ext>
              </a:extLst>
            </p:cNvPr>
            <p:cNvSpPr>
              <a:spLocks noChangeArrowheads="1"/>
            </p:cNvSpPr>
            <p:nvPr/>
          </p:nvSpPr>
          <p:spPr bwMode="auto">
            <a:xfrm>
              <a:off x="7550" y="535"/>
              <a:ext cx="601" cy="751"/>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p>
              <a:pPr algn="ctr"/>
              <a:r>
                <a:rPr lang="zh-CN" altLang="en-US">
                  <a:latin typeface="Times New Roman" panose="02020603050405020304" pitchFamily="18" charset="0"/>
                </a:rPr>
                <a:t>适合直接营销渠道</a:t>
              </a:r>
              <a:endParaRPr lang="zh-CN" altLang="en-US"/>
            </a:p>
          </p:txBody>
        </p:sp>
      </p:gr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2" name="Rectangle 4">
            <a:extLst>
              <a:ext uri="{FF2B5EF4-FFF2-40B4-BE49-F238E27FC236}">
                <a16:creationId xmlns:a16="http://schemas.microsoft.com/office/drawing/2014/main" id="{72BCD793-EF73-F740-192C-413EB1CA03B7}"/>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12293" name="Rectangle 5">
            <a:extLst>
              <a:ext uri="{FF2B5EF4-FFF2-40B4-BE49-F238E27FC236}">
                <a16:creationId xmlns:a16="http://schemas.microsoft.com/office/drawing/2014/main" id="{E5440046-1FA4-CC9A-89E1-C7EC6D7F46D2}"/>
              </a:ext>
            </a:extLst>
          </p:cNvPr>
          <p:cNvSpPr>
            <a:spLocks noGrp="1" noChangeArrowheads="1"/>
          </p:cNvSpPr>
          <p:nvPr>
            <p:ph type="subTitle" idx="1"/>
          </p:nvPr>
        </p:nvSpPr>
        <p:spPr>
          <a:xfrm>
            <a:off x="1371600" y="3886200"/>
            <a:ext cx="6400800" cy="1752600"/>
          </a:xfrm>
        </p:spPr>
        <p:txBody>
          <a:bodyPr/>
          <a:lstStyle/>
          <a:p>
            <a:r>
              <a:rPr lang="zh-CN" altLang="en-US" sz="3200"/>
              <a:t>直接营销的种类 </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106</TotalTime>
  <Words>2072</Words>
  <Application>Microsoft Office PowerPoint</Application>
  <PresentationFormat>全屏显示(4:3)</PresentationFormat>
  <Paragraphs>222</Paragraphs>
  <Slides>24</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24</vt:i4>
      </vt:variant>
    </vt:vector>
  </HeadingPairs>
  <TitlesOfParts>
    <vt:vector size="29" baseType="lpstr">
      <vt:lpstr>Arial</vt:lpstr>
      <vt:lpstr>宋体</vt:lpstr>
      <vt:lpstr>Times New Roman</vt:lpstr>
      <vt:lpstr>Wingdings</vt:lpstr>
      <vt:lpstr>默认设计模板</vt:lpstr>
      <vt:lpstr>第十章</vt:lpstr>
      <vt:lpstr>第一节</vt:lpstr>
      <vt:lpstr>一、直接营销的定义</vt:lpstr>
      <vt:lpstr>PowerPoint 演示文稿</vt:lpstr>
      <vt:lpstr>二、直接营销的成本分析 </vt:lpstr>
      <vt:lpstr>PowerPoint 演示文稿</vt:lpstr>
      <vt:lpstr>三、直接营销的产品特征</vt:lpstr>
      <vt:lpstr>各种保险产品采用直接营销渠道的适应程度 </vt:lpstr>
      <vt:lpstr>第二节</vt:lpstr>
      <vt:lpstr>一、团体保险 </vt:lpstr>
      <vt:lpstr>PowerPoint 演示文稿</vt:lpstr>
      <vt:lpstr>团体保险与个人保险的区别 </vt:lpstr>
      <vt:lpstr>二、直接邮件营销 </vt:lpstr>
      <vt:lpstr>PowerPoint 演示文稿</vt:lpstr>
      <vt:lpstr>三、公众媒体营销 </vt:lpstr>
      <vt:lpstr>PowerPoint 演示文稿</vt:lpstr>
      <vt:lpstr>四、电话营销 </vt:lpstr>
      <vt:lpstr>PowerPoint 演示文稿</vt:lpstr>
      <vt:lpstr>五、保险零售店 </vt:lpstr>
      <vt:lpstr>PowerPoint 演示文稿</vt:lpstr>
      <vt:lpstr>第三节</vt:lpstr>
      <vt:lpstr>一、直接营销的目标市场 </vt:lpstr>
      <vt:lpstr>二、直接营销的调研 </vt:lpstr>
      <vt:lpstr>三、直接营销材料的设计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第十二章</dc:title>
  <dc:creator>马钦荣</dc:creator>
  <cp:lastModifiedBy>粟 芳</cp:lastModifiedBy>
  <cp:revision>5</cp:revision>
  <dcterms:created xsi:type="dcterms:W3CDTF">2009-07-21T01:24:05Z</dcterms:created>
  <dcterms:modified xsi:type="dcterms:W3CDTF">2023-01-29T03:38:34Z</dcterms:modified>
</cp:coreProperties>
</file>

<file path=docProps/thumbnail.jpeg>
</file>