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76" r:id="rId6"/>
    <p:sldId id="261" r:id="rId7"/>
    <p:sldId id="263" r:id="rId8"/>
    <p:sldId id="262" r:id="rId9"/>
    <p:sldId id="264" r:id="rId10"/>
    <p:sldId id="277" r:id="rId11"/>
    <p:sldId id="278" r:id="rId12"/>
    <p:sldId id="279" r:id="rId13"/>
    <p:sldId id="281" r:id="rId14"/>
    <p:sldId id="282" r:id="rId15"/>
    <p:sldId id="283" r:id="rId16"/>
    <p:sldId id="285" r:id="rId17"/>
    <p:sldId id="284" r:id="rId18"/>
    <p:sldId id="286" r:id="rId19"/>
    <p:sldId id="287" r:id="rId20"/>
    <p:sldId id="288" r:id="rId21"/>
    <p:sldId id="289" r:id="rId22"/>
    <p:sldId id="290" r:id="rId23"/>
    <p:sldId id="291" r:id="rId24"/>
    <p:sldId id="266" r:id="rId25"/>
    <p:sldId id="267" r:id="rId26"/>
    <p:sldId id="268" r:id="rId27"/>
    <p:sldId id="269" r:id="rId28"/>
    <p:sldId id="292" r:id="rId29"/>
    <p:sldId id="293" r:id="rId30"/>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5673DD51-F248-FB61-78D2-71330EA4D82F}"/>
              </a:ext>
            </a:extLst>
          </p:cNvPr>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id="{24994E71-6503-4FE0-9896-D350DA20E9A0}"/>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id="{8205BD3F-5D93-82F8-6B3C-FA17B3149790}"/>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E8D23510-64D1-7B26-1AA5-E5C77477EF91}"/>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00531ED7-8806-0D9E-B202-15F36B8BF8A6}"/>
              </a:ext>
            </a:extLst>
          </p:cNvPr>
          <p:cNvSpPr>
            <a:spLocks noGrp="1"/>
          </p:cNvSpPr>
          <p:nvPr>
            <p:ph type="sldNum" sz="quarter" idx="12"/>
          </p:nvPr>
        </p:nvSpPr>
        <p:spPr/>
        <p:txBody>
          <a:bodyPr/>
          <a:lstStyle>
            <a:lvl1pPr>
              <a:defRPr/>
            </a:lvl1pPr>
          </a:lstStyle>
          <a:p>
            <a:fld id="{0E4D6CED-7542-4AA9-8CA1-8020BD2AD6A8}" type="slidenum">
              <a:rPr lang="en-US" altLang="zh-CN"/>
              <a:pPr/>
              <a:t>‹#›</a:t>
            </a:fld>
            <a:endParaRPr lang="en-US" altLang="zh-CN"/>
          </a:p>
        </p:txBody>
      </p:sp>
    </p:spTree>
    <p:extLst>
      <p:ext uri="{BB962C8B-B14F-4D97-AF65-F5344CB8AC3E}">
        <p14:creationId xmlns:p14="http://schemas.microsoft.com/office/powerpoint/2010/main" val="38814351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7392C636-31D0-7784-0765-EE4C844D131F}"/>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id="{52627892-84FF-DEBA-5DB8-1C353BD3918F}"/>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9AE7204B-3A6D-1E58-FE1D-F5642662CE4B}"/>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5993A382-071F-4571-277B-6C8768280966}"/>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A1270423-5A77-BE7D-9083-91230B5A1525}"/>
              </a:ext>
            </a:extLst>
          </p:cNvPr>
          <p:cNvSpPr>
            <a:spLocks noGrp="1"/>
          </p:cNvSpPr>
          <p:nvPr>
            <p:ph type="sldNum" sz="quarter" idx="12"/>
          </p:nvPr>
        </p:nvSpPr>
        <p:spPr/>
        <p:txBody>
          <a:bodyPr/>
          <a:lstStyle>
            <a:lvl1pPr>
              <a:defRPr/>
            </a:lvl1pPr>
          </a:lstStyle>
          <a:p>
            <a:fld id="{24D93A27-671F-43FC-8F95-A6DA1A46160C}" type="slidenum">
              <a:rPr lang="en-US" altLang="zh-CN"/>
              <a:pPr/>
              <a:t>‹#›</a:t>
            </a:fld>
            <a:endParaRPr lang="en-US" altLang="zh-CN"/>
          </a:p>
        </p:txBody>
      </p:sp>
    </p:spTree>
    <p:extLst>
      <p:ext uri="{BB962C8B-B14F-4D97-AF65-F5344CB8AC3E}">
        <p14:creationId xmlns:p14="http://schemas.microsoft.com/office/powerpoint/2010/main" val="2186567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C03AB494-F358-F5AB-CE4E-808A5A01874C}"/>
              </a:ext>
            </a:extLst>
          </p:cNvPr>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id="{220DFC28-14BA-D69C-EC73-6F93CA2E9346}"/>
              </a:ext>
            </a:extLst>
          </p:cNvPr>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E04813BF-B46E-C352-B062-A2DAFE39A0BE}"/>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08C942FA-98A0-B47C-D303-6E5A34627179}"/>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8DD8035A-8095-3DEC-710D-AABF7520481A}"/>
              </a:ext>
            </a:extLst>
          </p:cNvPr>
          <p:cNvSpPr>
            <a:spLocks noGrp="1"/>
          </p:cNvSpPr>
          <p:nvPr>
            <p:ph type="sldNum" sz="quarter" idx="12"/>
          </p:nvPr>
        </p:nvSpPr>
        <p:spPr/>
        <p:txBody>
          <a:bodyPr/>
          <a:lstStyle>
            <a:lvl1pPr>
              <a:defRPr/>
            </a:lvl1pPr>
          </a:lstStyle>
          <a:p>
            <a:fld id="{2380E945-DA37-492A-9355-859BB2430DBC}" type="slidenum">
              <a:rPr lang="en-US" altLang="zh-CN"/>
              <a:pPr/>
              <a:t>‹#›</a:t>
            </a:fld>
            <a:endParaRPr lang="en-US" altLang="zh-CN"/>
          </a:p>
        </p:txBody>
      </p:sp>
    </p:spTree>
    <p:extLst>
      <p:ext uri="{BB962C8B-B14F-4D97-AF65-F5344CB8AC3E}">
        <p14:creationId xmlns:p14="http://schemas.microsoft.com/office/powerpoint/2010/main" val="10241515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BDEE5A06-7850-F809-0417-27395910FE3F}"/>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DBF57B4D-76AA-93F1-C328-7C703D8AB549}"/>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1229B20A-818C-AAE6-218D-0BBB9630F17C}"/>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EBC9D95D-0BF6-1FA3-8631-59400799EF20}"/>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5AE789EB-66CC-8084-D96F-FF9500D9B9E3}"/>
              </a:ext>
            </a:extLst>
          </p:cNvPr>
          <p:cNvSpPr>
            <a:spLocks noGrp="1"/>
          </p:cNvSpPr>
          <p:nvPr>
            <p:ph type="sldNum" sz="quarter" idx="12"/>
          </p:nvPr>
        </p:nvSpPr>
        <p:spPr/>
        <p:txBody>
          <a:bodyPr/>
          <a:lstStyle>
            <a:lvl1pPr>
              <a:defRPr/>
            </a:lvl1pPr>
          </a:lstStyle>
          <a:p>
            <a:fld id="{5404844F-2305-4CBB-8428-C76D56B7379E}" type="slidenum">
              <a:rPr lang="en-US" altLang="zh-CN"/>
              <a:pPr/>
              <a:t>‹#›</a:t>
            </a:fld>
            <a:endParaRPr lang="en-US" altLang="zh-CN"/>
          </a:p>
        </p:txBody>
      </p:sp>
    </p:spTree>
    <p:extLst>
      <p:ext uri="{BB962C8B-B14F-4D97-AF65-F5344CB8AC3E}">
        <p14:creationId xmlns:p14="http://schemas.microsoft.com/office/powerpoint/2010/main" val="308907939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6A64C258-83F7-6902-AD84-4C297F466F47}"/>
              </a:ext>
            </a:extLst>
          </p:cNvPr>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id="{669CE549-AA19-F6A1-1B69-941245B8C490}"/>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id="{8CCA336B-0F95-2375-2E79-68250623EF4F}"/>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EDFED39F-F8EF-118A-81FB-4113E5CB0D63}"/>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EE065701-1C56-0606-593C-B88C8A55F029}"/>
              </a:ext>
            </a:extLst>
          </p:cNvPr>
          <p:cNvSpPr>
            <a:spLocks noGrp="1"/>
          </p:cNvSpPr>
          <p:nvPr>
            <p:ph type="sldNum" sz="quarter" idx="12"/>
          </p:nvPr>
        </p:nvSpPr>
        <p:spPr/>
        <p:txBody>
          <a:bodyPr/>
          <a:lstStyle>
            <a:lvl1pPr>
              <a:defRPr/>
            </a:lvl1pPr>
          </a:lstStyle>
          <a:p>
            <a:fld id="{ABEC70FE-6C8A-4A94-AE2F-5DF64E1CDEA7}" type="slidenum">
              <a:rPr lang="en-US" altLang="zh-CN"/>
              <a:pPr/>
              <a:t>‹#›</a:t>
            </a:fld>
            <a:endParaRPr lang="en-US" altLang="zh-CN"/>
          </a:p>
        </p:txBody>
      </p:sp>
    </p:spTree>
    <p:extLst>
      <p:ext uri="{BB962C8B-B14F-4D97-AF65-F5344CB8AC3E}">
        <p14:creationId xmlns:p14="http://schemas.microsoft.com/office/powerpoint/2010/main" val="254954274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73B40C12-9575-6733-7A5D-8F90100DCFDA}"/>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DF86A277-2040-6A92-7752-D85767E9F930}"/>
              </a:ext>
            </a:extLst>
          </p:cNvPr>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84C76589-D708-1AAA-F58A-C118894A43E7}"/>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467B8A9B-1708-8686-46A7-7763F5EF86C3}"/>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355389E7-8F71-A422-D4BC-29AF0ACE8CAF}"/>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F2B4F4C5-02BD-C6AE-A38E-75D1F395F0A5}"/>
              </a:ext>
            </a:extLst>
          </p:cNvPr>
          <p:cNvSpPr>
            <a:spLocks noGrp="1"/>
          </p:cNvSpPr>
          <p:nvPr>
            <p:ph type="sldNum" sz="quarter" idx="12"/>
          </p:nvPr>
        </p:nvSpPr>
        <p:spPr/>
        <p:txBody>
          <a:bodyPr/>
          <a:lstStyle>
            <a:lvl1pPr>
              <a:defRPr/>
            </a:lvl1pPr>
          </a:lstStyle>
          <a:p>
            <a:fld id="{E5ECCE53-5F5E-4137-BA35-782DBAE3E010}" type="slidenum">
              <a:rPr lang="en-US" altLang="zh-CN"/>
              <a:pPr/>
              <a:t>‹#›</a:t>
            </a:fld>
            <a:endParaRPr lang="en-US" altLang="zh-CN"/>
          </a:p>
        </p:txBody>
      </p:sp>
    </p:spTree>
    <p:extLst>
      <p:ext uri="{BB962C8B-B14F-4D97-AF65-F5344CB8AC3E}">
        <p14:creationId xmlns:p14="http://schemas.microsoft.com/office/powerpoint/2010/main" val="5334221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1EEB559E-AC7D-8EE1-7D6D-C544B476FD15}"/>
              </a:ext>
            </a:extLst>
          </p:cNvPr>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7B4A6CE2-8CB7-A3F7-FF34-BCAA389BF7B4}"/>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id="{44EC839A-730E-A863-BC28-EF05C125A205}"/>
              </a:ext>
            </a:extLst>
          </p:cNvPr>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id="{1C38B0EA-B12A-35B9-EDEA-AA35B67E1658}"/>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id="{2ED24467-7448-7843-0AC5-5CB95E3CB772}"/>
              </a:ext>
            </a:extLst>
          </p:cNvPr>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id="{A157FBCD-7343-0585-C718-5245CF7A85E3}"/>
              </a:ext>
            </a:extLst>
          </p:cNvPr>
          <p:cNvSpPr>
            <a:spLocks noGrp="1"/>
          </p:cNvSpPr>
          <p:nvPr>
            <p:ph type="dt" sz="half" idx="10"/>
          </p:nvPr>
        </p:nvSpPr>
        <p:spPr/>
        <p:txBody>
          <a:bodyPr/>
          <a:lstStyle>
            <a:lvl1pPr>
              <a:defRPr/>
            </a:lvl1pPr>
          </a:lstStyle>
          <a:p>
            <a:endParaRPr lang="en-US" altLang="zh-CN"/>
          </a:p>
        </p:txBody>
      </p:sp>
      <p:sp>
        <p:nvSpPr>
          <p:cNvPr id="8" name="页脚占位符 7">
            <a:extLst>
              <a:ext uri="{FF2B5EF4-FFF2-40B4-BE49-F238E27FC236}">
                <a16:creationId xmlns:a16="http://schemas.microsoft.com/office/drawing/2014/main" id="{68968F4F-0522-18D0-AFF7-E37A37DAE7BE}"/>
              </a:ext>
            </a:extLst>
          </p:cNvPr>
          <p:cNvSpPr>
            <a:spLocks noGrp="1"/>
          </p:cNvSpPr>
          <p:nvPr>
            <p:ph type="ftr" sz="quarter" idx="11"/>
          </p:nvPr>
        </p:nvSpPr>
        <p:spPr/>
        <p:txBody>
          <a:bodyPr/>
          <a:lstStyle>
            <a:lvl1pPr>
              <a:defRPr/>
            </a:lvl1pPr>
          </a:lstStyle>
          <a:p>
            <a:endParaRPr lang="en-US" altLang="zh-CN"/>
          </a:p>
        </p:txBody>
      </p:sp>
      <p:sp>
        <p:nvSpPr>
          <p:cNvPr id="9" name="灯片编号占位符 8">
            <a:extLst>
              <a:ext uri="{FF2B5EF4-FFF2-40B4-BE49-F238E27FC236}">
                <a16:creationId xmlns:a16="http://schemas.microsoft.com/office/drawing/2014/main" id="{3B2C8DB3-F633-7E7B-1933-B2441904DC14}"/>
              </a:ext>
            </a:extLst>
          </p:cNvPr>
          <p:cNvSpPr>
            <a:spLocks noGrp="1"/>
          </p:cNvSpPr>
          <p:nvPr>
            <p:ph type="sldNum" sz="quarter" idx="12"/>
          </p:nvPr>
        </p:nvSpPr>
        <p:spPr/>
        <p:txBody>
          <a:bodyPr/>
          <a:lstStyle>
            <a:lvl1pPr>
              <a:defRPr/>
            </a:lvl1pPr>
          </a:lstStyle>
          <a:p>
            <a:fld id="{2E05A7EB-DCE7-4064-85CC-378D15B4BD66}" type="slidenum">
              <a:rPr lang="en-US" altLang="zh-CN"/>
              <a:pPr/>
              <a:t>‹#›</a:t>
            </a:fld>
            <a:endParaRPr lang="en-US" altLang="zh-CN"/>
          </a:p>
        </p:txBody>
      </p:sp>
    </p:spTree>
    <p:extLst>
      <p:ext uri="{BB962C8B-B14F-4D97-AF65-F5344CB8AC3E}">
        <p14:creationId xmlns:p14="http://schemas.microsoft.com/office/powerpoint/2010/main" val="109438217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C8CC5C9F-232C-213F-5274-388701A67650}"/>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id="{C9A870EF-4213-4D23-1ACA-AB21C19DAAD4}"/>
              </a:ext>
            </a:extLst>
          </p:cNvPr>
          <p:cNvSpPr>
            <a:spLocks noGrp="1"/>
          </p:cNvSpPr>
          <p:nvPr>
            <p:ph type="dt" sz="half" idx="10"/>
          </p:nvPr>
        </p:nvSpPr>
        <p:spPr/>
        <p:txBody>
          <a:bodyPr/>
          <a:lstStyle>
            <a:lvl1pPr>
              <a:defRPr/>
            </a:lvl1pPr>
          </a:lstStyle>
          <a:p>
            <a:endParaRPr lang="en-US" altLang="zh-CN"/>
          </a:p>
        </p:txBody>
      </p:sp>
      <p:sp>
        <p:nvSpPr>
          <p:cNvPr id="4" name="页脚占位符 3">
            <a:extLst>
              <a:ext uri="{FF2B5EF4-FFF2-40B4-BE49-F238E27FC236}">
                <a16:creationId xmlns:a16="http://schemas.microsoft.com/office/drawing/2014/main" id="{3F0FDE33-F738-C87A-BD89-70DF8F915AD4}"/>
              </a:ext>
            </a:extLst>
          </p:cNvPr>
          <p:cNvSpPr>
            <a:spLocks noGrp="1"/>
          </p:cNvSpPr>
          <p:nvPr>
            <p:ph type="ftr" sz="quarter" idx="11"/>
          </p:nvPr>
        </p:nvSpPr>
        <p:spPr/>
        <p:txBody>
          <a:bodyPr/>
          <a:lstStyle>
            <a:lvl1pPr>
              <a:defRPr/>
            </a:lvl1pPr>
          </a:lstStyle>
          <a:p>
            <a:endParaRPr lang="en-US" altLang="zh-CN"/>
          </a:p>
        </p:txBody>
      </p:sp>
      <p:sp>
        <p:nvSpPr>
          <p:cNvPr id="5" name="灯片编号占位符 4">
            <a:extLst>
              <a:ext uri="{FF2B5EF4-FFF2-40B4-BE49-F238E27FC236}">
                <a16:creationId xmlns:a16="http://schemas.microsoft.com/office/drawing/2014/main" id="{3FE967EF-5992-BAA2-493A-9E13A27951AD}"/>
              </a:ext>
            </a:extLst>
          </p:cNvPr>
          <p:cNvSpPr>
            <a:spLocks noGrp="1"/>
          </p:cNvSpPr>
          <p:nvPr>
            <p:ph type="sldNum" sz="quarter" idx="12"/>
          </p:nvPr>
        </p:nvSpPr>
        <p:spPr/>
        <p:txBody>
          <a:bodyPr/>
          <a:lstStyle>
            <a:lvl1pPr>
              <a:defRPr/>
            </a:lvl1pPr>
          </a:lstStyle>
          <a:p>
            <a:fld id="{5BBA30ED-ED1E-4C54-BBD8-F924BD5999FD}" type="slidenum">
              <a:rPr lang="en-US" altLang="zh-CN"/>
              <a:pPr/>
              <a:t>‹#›</a:t>
            </a:fld>
            <a:endParaRPr lang="en-US" altLang="zh-CN"/>
          </a:p>
        </p:txBody>
      </p:sp>
    </p:spTree>
    <p:extLst>
      <p:ext uri="{BB962C8B-B14F-4D97-AF65-F5344CB8AC3E}">
        <p14:creationId xmlns:p14="http://schemas.microsoft.com/office/powerpoint/2010/main" val="40610735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C2B73E25-FA7E-5D45-1BB1-380DEF29FE76}"/>
              </a:ext>
            </a:extLst>
          </p:cNvPr>
          <p:cNvSpPr>
            <a:spLocks noGrp="1"/>
          </p:cNvSpPr>
          <p:nvPr>
            <p:ph type="dt" sz="half" idx="10"/>
          </p:nvPr>
        </p:nvSpPr>
        <p:spPr/>
        <p:txBody>
          <a:bodyPr/>
          <a:lstStyle>
            <a:lvl1pPr>
              <a:defRPr/>
            </a:lvl1pPr>
          </a:lstStyle>
          <a:p>
            <a:endParaRPr lang="en-US" altLang="zh-CN"/>
          </a:p>
        </p:txBody>
      </p:sp>
      <p:sp>
        <p:nvSpPr>
          <p:cNvPr id="3" name="页脚占位符 2">
            <a:extLst>
              <a:ext uri="{FF2B5EF4-FFF2-40B4-BE49-F238E27FC236}">
                <a16:creationId xmlns:a16="http://schemas.microsoft.com/office/drawing/2014/main" id="{FD3869C8-6E98-087C-AAE5-59B61841B546}"/>
              </a:ext>
            </a:extLst>
          </p:cNvPr>
          <p:cNvSpPr>
            <a:spLocks noGrp="1"/>
          </p:cNvSpPr>
          <p:nvPr>
            <p:ph type="ftr" sz="quarter" idx="11"/>
          </p:nvPr>
        </p:nvSpPr>
        <p:spPr/>
        <p:txBody>
          <a:bodyPr/>
          <a:lstStyle>
            <a:lvl1pPr>
              <a:defRPr/>
            </a:lvl1pPr>
          </a:lstStyle>
          <a:p>
            <a:endParaRPr lang="en-US" altLang="zh-CN"/>
          </a:p>
        </p:txBody>
      </p:sp>
      <p:sp>
        <p:nvSpPr>
          <p:cNvPr id="4" name="灯片编号占位符 3">
            <a:extLst>
              <a:ext uri="{FF2B5EF4-FFF2-40B4-BE49-F238E27FC236}">
                <a16:creationId xmlns:a16="http://schemas.microsoft.com/office/drawing/2014/main" id="{E626D714-0AA0-7D69-2489-AEB5BC56F328}"/>
              </a:ext>
            </a:extLst>
          </p:cNvPr>
          <p:cNvSpPr>
            <a:spLocks noGrp="1"/>
          </p:cNvSpPr>
          <p:nvPr>
            <p:ph type="sldNum" sz="quarter" idx="12"/>
          </p:nvPr>
        </p:nvSpPr>
        <p:spPr/>
        <p:txBody>
          <a:bodyPr/>
          <a:lstStyle>
            <a:lvl1pPr>
              <a:defRPr/>
            </a:lvl1pPr>
          </a:lstStyle>
          <a:p>
            <a:fld id="{C4BC77A0-C0A0-44F5-B623-EBA1BE504A8E}" type="slidenum">
              <a:rPr lang="en-US" altLang="zh-CN"/>
              <a:pPr/>
              <a:t>‹#›</a:t>
            </a:fld>
            <a:endParaRPr lang="en-US" altLang="zh-CN"/>
          </a:p>
        </p:txBody>
      </p:sp>
    </p:spTree>
    <p:extLst>
      <p:ext uri="{BB962C8B-B14F-4D97-AF65-F5344CB8AC3E}">
        <p14:creationId xmlns:p14="http://schemas.microsoft.com/office/powerpoint/2010/main" val="14060312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05B3DEC1-3912-7421-1492-D54A7F3E5D29}"/>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id="{267B330F-6F25-CE0E-D1B5-0CD8781D2C3C}"/>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id="{FDBE3665-18E4-8FD8-07CE-A1A2C75AA142}"/>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81245BD6-0F1E-CA70-14B7-870279B1B451}"/>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7EA282D3-276D-21FE-EB5D-32D7451F6716}"/>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D80D58AB-4F5E-2D94-617D-2645C73FC57E}"/>
              </a:ext>
            </a:extLst>
          </p:cNvPr>
          <p:cNvSpPr>
            <a:spLocks noGrp="1"/>
          </p:cNvSpPr>
          <p:nvPr>
            <p:ph type="sldNum" sz="quarter" idx="12"/>
          </p:nvPr>
        </p:nvSpPr>
        <p:spPr/>
        <p:txBody>
          <a:bodyPr/>
          <a:lstStyle>
            <a:lvl1pPr>
              <a:defRPr/>
            </a:lvl1pPr>
          </a:lstStyle>
          <a:p>
            <a:fld id="{689E9F18-0829-4793-B8D3-68CDD6455987}" type="slidenum">
              <a:rPr lang="en-US" altLang="zh-CN"/>
              <a:pPr/>
              <a:t>‹#›</a:t>
            </a:fld>
            <a:endParaRPr lang="en-US" altLang="zh-CN"/>
          </a:p>
        </p:txBody>
      </p:sp>
    </p:spTree>
    <p:extLst>
      <p:ext uri="{BB962C8B-B14F-4D97-AF65-F5344CB8AC3E}">
        <p14:creationId xmlns:p14="http://schemas.microsoft.com/office/powerpoint/2010/main" val="361011698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93B22DF-3BFC-AA51-6725-CD9EDBB8454C}"/>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id="{797E3731-460B-AA22-FE98-BFAE8DCFBB74}"/>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id="{EDD5D1D6-CD0B-F751-251D-B844A2DE9DAB}"/>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05BC8372-521A-9E9A-D34A-E3B71296E3C2}"/>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9414EB16-7686-3B9B-6D8A-F6B37466449E}"/>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D78A8DF6-0C4D-D929-FA38-911B753BF1EB}"/>
              </a:ext>
            </a:extLst>
          </p:cNvPr>
          <p:cNvSpPr>
            <a:spLocks noGrp="1"/>
          </p:cNvSpPr>
          <p:nvPr>
            <p:ph type="sldNum" sz="quarter" idx="12"/>
          </p:nvPr>
        </p:nvSpPr>
        <p:spPr/>
        <p:txBody>
          <a:bodyPr/>
          <a:lstStyle>
            <a:lvl1pPr>
              <a:defRPr/>
            </a:lvl1pPr>
          </a:lstStyle>
          <a:p>
            <a:fld id="{A16621F8-210F-447B-8040-A6F1225AD177}" type="slidenum">
              <a:rPr lang="en-US" altLang="zh-CN"/>
              <a:pPr/>
              <a:t>‹#›</a:t>
            </a:fld>
            <a:endParaRPr lang="en-US" altLang="zh-CN"/>
          </a:p>
        </p:txBody>
      </p:sp>
    </p:spTree>
    <p:extLst>
      <p:ext uri="{BB962C8B-B14F-4D97-AF65-F5344CB8AC3E}">
        <p14:creationId xmlns:p14="http://schemas.microsoft.com/office/powerpoint/2010/main" val="346387423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D7A29C83-4C71-875A-4222-95B7D8CF5555}"/>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D7497909-D227-069B-FDD4-04AD49FBCDC2}"/>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04DF9E56-83D0-76DB-7457-9BD3CAF36611}"/>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zh-CN"/>
          </a:p>
        </p:txBody>
      </p:sp>
      <p:sp>
        <p:nvSpPr>
          <p:cNvPr id="1029" name="Rectangle 5">
            <a:extLst>
              <a:ext uri="{FF2B5EF4-FFF2-40B4-BE49-F238E27FC236}">
                <a16:creationId xmlns:a16="http://schemas.microsoft.com/office/drawing/2014/main" id="{B74C49D3-48DC-386E-5331-7DAF652E8D48}"/>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zh-CN"/>
          </a:p>
        </p:txBody>
      </p:sp>
      <p:sp>
        <p:nvSpPr>
          <p:cNvPr id="1030" name="Rectangle 6">
            <a:extLst>
              <a:ext uri="{FF2B5EF4-FFF2-40B4-BE49-F238E27FC236}">
                <a16:creationId xmlns:a16="http://schemas.microsoft.com/office/drawing/2014/main" id="{D478F177-670C-4ACC-44C2-2F034F2FAAFB}"/>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B335D0B6-D8B0-4A07-BF30-D73F1659D75B}" type="slidenum">
              <a:rPr lang="en-US" altLang="zh-CN"/>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2876C2E2-37A9-A767-F69A-30D73CCAF1D4}"/>
              </a:ext>
            </a:extLst>
          </p:cNvPr>
          <p:cNvSpPr>
            <a:spLocks noGrp="1" noChangeArrowheads="1"/>
          </p:cNvSpPr>
          <p:nvPr>
            <p:ph type="ctrTitle"/>
          </p:nvPr>
        </p:nvSpPr>
        <p:spPr>
          <a:xfrm>
            <a:off x="685800" y="2130425"/>
            <a:ext cx="7772400" cy="1470025"/>
          </a:xfrm>
        </p:spPr>
        <p:txBody>
          <a:bodyPr anchor="ctr"/>
          <a:lstStyle/>
          <a:p>
            <a:r>
              <a:rPr lang="zh-CN" altLang="en-US" sz="4400"/>
              <a:t>第十五章</a:t>
            </a:r>
          </a:p>
        </p:txBody>
      </p:sp>
      <p:sp>
        <p:nvSpPr>
          <p:cNvPr id="2051" name="Rectangle 3">
            <a:extLst>
              <a:ext uri="{FF2B5EF4-FFF2-40B4-BE49-F238E27FC236}">
                <a16:creationId xmlns:a16="http://schemas.microsoft.com/office/drawing/2014/main" id="{5F317FA2-FAD5-69AD-66A5-1A8DDD5121F4}"/>
              </a:ext>
            </a:extLst>
          </p:cNvPr>
          <p:cNvSpPr>
            <a:spLocks noGrp="1" noChangeArrowheads="1"/>
          </p:cNvSpPr>
          <p:nvPr>
            <p:ph type="subTitle" idx="1"/>
          </p:nvPr>
        </p:nvSpPr>
        <p:spPr>
          <a:xfrm>
            <a:off x="1371600" y="3886200"/>
            <a:ext cx="6400800" cy="1752600"/>
          </a:xfrm>
        </p:spPr>
        <p:txBody>
          <a:bodyPr/>
          <a:lstStyle/>
          <a:p>
            <a:r>
              <a:rPr lang="zh-CN" altLang="en-US" sz="3200"/>
              <a:t>保险营销监管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4103B59-9313-69FE-8831-9E98B61BB916}"/>
              </a:ext>
            </a:extLst>
          </p:cNvPr>
          <p:cNvSpPr>
            <a:spLocks noGrp="1"/>
          </p:cNvSpPr>
          <p:nvPr>
            <p:ph type="title"/>
          </p:nvPr>
        </p:nvSpPr>
        <p:spPr/>
        <p:txBody>
          <a:bodyPr/>
          <a:lstStyle/>
          <a:p>
            <a:r>
              <a:rPr lang="zh-CN" altLang="en-US" dirty="0"/>
              <a:t>二、经营规则</a:t>
            </a:r>
          </a:p>
        </p:txBody>
      </p:sp>
      <p:sp>
        <p:nvSpPr>
          <p:cNvPr id="3" name="内容占位符 2">
            <a:extLst>
              <a:ext uri="{FF2B5EF4-FFF2-40B4-BE49-F238E27FC236}">
                <a16:creationId xmlns:a16="http://schemas.microsoft.com/office/drawing/2014/main" id="{A797EB71-9FF7-4340-87B8-D7DD0D7902AA}"/>
              </a:ext>
            </a:extLst>
          </p:cNvPr>
          <p:cNvSpPr>
            <a:spLocks noGrp="1"/>
          </p:cNvSpPr>
          <p:nvPr>
            <p:ph idx="1"/>
          </p:nvPr>
        </p:nvSpPr>
        <p:spPr/>
        <p:txBody>
          <a:bodyPr/>
          <a:lstStyle/>
          <a:p>
            <a:r>
              <a:rPr lang="zh-CN" altLang="en-US" dirty="0"/>
              <a:t>（一）经营业务范围</a:t>
            </a:r>
            <a:endParaRPr lang="en-US" altLang="zh-CN" dirty="0"/>
          </a:p>
          <a:p>
            <a:pPr lvl="1"/>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保险专业代理：代理销售保险产品；代理收取保险费；代理相关保险业务的损失勘查和理赔；保险监管机构规定的其他相关业务</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保险兼业代理</a:t>
            </a:r>
            <a:r>
              <a:rPr lang="zh-CN" altLang="en-US"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代理销售保险产品和代理收取保险费；以及保险监管机构批准的其他业务。</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保险公司兼营保险代理业务的，除同一保险集团内各保险子公司之间开展保险代理业务外，一家财产保险公司在一个会计年度内只能代理一家人身保险公司业务，一家人身保险公司在一个会计年度内只能代理一家财产保险公司业务。</a:t>
            </a:r>
            <a:endParaRPr lang="zh-CN" altLang="en-US" sz="2000" dirty="0"/>
          </a:p>
        </p:txBody>
      </p:sp>
    </p:spTree>
    <p:extLst>
      <p:ext uri="{BB962C8B-B14F-4D97-AF65-F5344CB8AC3E}">
        <p14:creationId xmlns:p14="http://schemas.microsoft.com/office/powerpoint/2010/main" val="336541957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4103B59-9313-69FE-8831-9E98B61BB916}"/>
              </a:ext>
            </a:extLst>
          </p:cNvPr>
          <p:cNvSpPr>
            <a:spLocks noGrp="1"/>
          </p:cNvSpPr>
          <p:nvPr>
            <p:ph type="title"/>
          </p:nvPr>
        </p:nvSpPr>
        <p:spPr/>
        <p:txBody>
          <a:bodyPr/>
          <a:lstStyle/>
          <a:p>
            <a:r>
              <a:rPr lang="zh-CN" altLang="en-US" dirty="0"/>
              <a:t>二、经营规则</a:t>
            </a:r>
          </a:p>
        </p:txBody>
      </p:sp>
      <p:sp>
        <p:nvSpPr>
          <p:cNvPr id="3" name="内容占位符 2">
            <a:extLst>
              <a:ext uri="{FF2B5EF4-FFF2-40B4-BE49-F238E27FC236}">
                <a16:creationId xmlns:a16="http://schemas.microsoft.com/office/drawing/2014/main" id="{A797EB71-9FF7-4340-87B8-D7DD0D7902AA}"/>
              </a:ext>
            </a:extLst>
          </p:cNvPr>
          <p:cNvSpPr>
            <a:spLocks noGrp="1"/>
          </p:cNvSpPr>
          <p:nvPr>
            <p:ph idx="1"/>
          </p:nvPr>
        </p:nvSpPr>
        <p:spPr>
          <a:xfrm>
            <a:off x="457200" y="1600200"/>
            <a:ext cx="8229600" cy="4853136"/>
          </a:xfrm>
        </p:spPr>
        <p:txBody>
          <a:bodyPr/>
          <a:lstStyle/>
          <a:p>
            <a:r>
              <a:rPr lang="zh-CN" altLang="en-US" dirty="0"/>
              <a:t>（二）经营管理相关要求</a:t>
            </a:r>
            <a:endParaRPr lang="en-US" altLang="zh-CN" dirty="0"/>
          </a:p>
          <a:p>
            <a:pPr lvl="1"/>
            <a:r>
              <a:rPr lang="zh-CN" altLang="zh-CN" sz="22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财务账户</a:t>
            </a:r>
            <a:endParaRPr lang="en-US" altLang="zh-CN" sz="22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a:r>
              <a:rPr lang="zh-CN" altLang="zh-CN" sz="1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应当建立专门账簿，记载保险代理业务收支情况</a:t>
            </a:r>
            <a:endParaRPr lang="en-US" altLang="zh-CN" sz="1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2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客户告知</a:t>
            </a:r>
            <a:endParaRPr lang="en-US" altLang="zh-CN" sz="22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a:r>
              <a:rPr lang="zh-CN" altLang="zh-CN" sz="1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应制作并出示客户告知书</a:t>
            </a:r>
            <a:endParaRPr lang="en-US" altLang="zh-CN" sz="1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a:r>
              <a:rPr lang="zh-CN" altLang="zh-CN" sz="1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应对被代理保险公司提供的宣传资料进行记录存档</a:t>
            </a:r>
            <a:endParaRPr lang="en-US" altLang="zh-CN" sz="1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a:r>
              <a:rPr lang="zh-CN" altLang="zh-CN" sz="1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应向投保人全面披露保险产品相关信息，明确说明保险合同中保险责任、责任减轻或者免除、退保及其他费用扣除、现金价值、犹豫期等</a:t>
            </a:r>
            <a:endParaRPr lang="en-US" altLang="zh-CN" sz="1800" dirty="0">
              <a:latin typeface="宋体" panose="02010600030101010101" pitchFamily="2" charset="-122"/>
              <a:ea typeface="宋体" panose="02010600030101010101" pitchFamily="2" charset="-122"/>
              <a:cs typeface="Times New Roman" panose="02020603050405020304" pitchFamily="18" charset="0"/>
            </a:endParaRPr>
          </a:p>
          <a:p>
            <a:pPr lvl="1"/>
            <a:r>
              <a:rPr lang="zh-CN" altLang="zh-CN" sz="22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业务档案</a:t>
            </a:r>
            <a:endParaRPr lang="en-US" altLang="zh-CN" sz="22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a:r>
              <a:rPr lang="zh-CN" altLang="zh-CN" sz="1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应建立完整规范的业务档案</a:t>
            </a:r>
            <a:endParaRPr lang="en-US" altLang="zh-CN" sz="1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2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代理权限及法律责任</a:t>
            </a:r>
            <a:endParaRPr lang="en-US" altLang="zh-CN" sz="22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a:r>
              <a:rPr lang="zh-CN" altLang="zh-CN" sz="1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应当与被代理保险公司签订书面委托代理合同，依法约定双方的权利义务，并明确解付保费、支付佣金的时限和违约赔偿责任等事项</a:t>
            </a:r>
            <a:endParaRPr lang="zh-CN" altLang="en-US" sz="2000" dirty="0"/>
          </a:p>
        </p:txBody>
      </p:sp>
    </p:spTree>
    <p:extLst>
      <p:ext uri="{BB962C8B-B14F-4D97-AF65-F5344CB8AC3E}">
        <p14:creationId xmlns:p14="http://schemas.microsoft.com/office/powerpoint/2010/main" val="249593838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4103B59-9313-69FE-8831-9E98B61BB916}"/>
              </a:ext>
            </a:extLst>
          </p:cNvPr>
          <p:cNvSpPr>
            <a:spLocks noGrp="1"/>
          </p:cNvSpPr>
          <p:nvPr>
            <p:ph type="title"/>
          </p:nvPr>
        </p:nvSpPr>
        <p:spPr/>
        <p:txBody>
          <a:bodyPr/>
          <a:lstStyle/>
          <a:p>
            <a:r>
              <a:rPr lang="zh-CN" altLang="en-US" dirty="0"/>
              <a:t>二、经营规则</a:t>
            </a:r>
          </a:p>
        </p:txBody>
      </p:sp>
      <p:sp>
        <p:nvSpPr>
          <p:cNvPr id="3" name="内容占位符 2">
            <a:extLst>
              <a:ext uri="{FF2B5EF4-FFF2-40B4-BE49-F238E27FC236}">
                <a16:creationId xmlns:a16="http://schemas.microsoft.com/office/drawing/2014/main" id="{A797EB71-9FF7-4340-87B8-D7DD0D7902AA}"/>
              </a:ext>
            </a:extLst>
          </p:cNvPr>
          <p:cNvSpPr>
            <a:spLocks noGrp="1"/>
          </p:cNvSpPr>
          <p:nvPr>
            <p:ph idx="1"/>
          </p:nvPr>
        </p:nvSpPr>
        <p:spPr>
          <a:xfrm>
            <a:off x="457200" y="1600200"/>
            <a:ext cx="8229600" cy="4853136"/>
          </a:xfrm>
        </p:spPr>
        <p:txBody>
          <a:bodyPr/>
          <a:lstStyle/>
          <a:p>
            <a:r>
              <a:rPr lang="zh-CN" altLang="en-US" dirty="0"/>
              <a:t>（三）禁止的行为</a:t>
            </a:r>
            <a:endParaRPr lang="en-US" altLang="zh-CN" dirty="0"/>
          </a:p>
          <a:p>
            <a:pPr lvl="1"/>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欺骗保险人、投保人、被保险人或者受益人；</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隐瞒与保险合同有关的重要情况；</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阻碍投保人履行如实告知义务，或者诱导其不履行如实告知义务；</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给予或者承诺给予投保人、被保险人或者受益人保险合同约定以外的利益；</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利用行政权力、职务或者职业便利以及其他不正当手段强迫、引诱或者限制投保人订立保险合同；</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伪造、擅自变更保险合同，或者为保险合同当事人提供虚假证明材料；</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挪用、截留、侵占保险费或者保险金；</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利用业务便利为其他机构或者个人牟取不正当利益；</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248631726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4103B59-9313-69FE-8831-9E98B61BB916}"/>
              </a:ext>
            </a:extLst>
          </p:cNvPr>
          <p:cNvSpPr>
            <a:spLocks noGrp="1"/>
          </p:cNvSpPr>
          <p:nvPr>
            <p:ph type="title"/>
          </p:nvPr>
        </p:nvSpPr>
        <p:spPr/>
        <p:txBody>
          <a:bodyPr/>
          <a:lstStyle/>
          <a:p>
            <a:r>
              <a:rPr lang="zh-CN" altLang="en-US" dirty="0"/>
              <a:t>二、经营规则</a:t>
            </a:r>
          </a:p>
        </p:txBody>
      </p:sp>
      <p:sp>
        <p:nvSpPr>
          <p:cNvPr id="3" name="内容占位符 2">
            <a:extLst>
              <a:ext uri="{FF2B5EF4-FFF2-40B4-BE49-F238E27FC236}">
                <a16:creationId xmlns:a16="http://schemas.microsoft.com/office/drawing/2014/main" id="{A797EB71-9FF7-4340-87B8-D7DD0D7902AA}"/>
              </a:ext>
            </a:extLst>
          </p:cNvPr>
          <p:cNvSpPr>
            <a:spLocks noGrp="1"/>
          </p:cNvSpPr>
          <p:nvPr>
            <p:ph idx="1"/>
          </p:nvPr>
        </p:nvSpPr>
        <p:spPr>
          <a:xfrm>
            <a:off x="457200" y="1600200"/>
            <a:ext cx="8435280" cy="4853136"/>
          </a:xfrm>
        </p:spPr>
        <p:txBody>
          <a:bodyPr/>
          <a:lstStyle/>
          <a:p>
            <a:r>
              <a:rPr lang="zh-CN" altLang="en-US" dirty="0"/>
              <a:t>（三）禁止的行为</a:t>
            </a:r>
            <a:endParaRPr lang="en-US" altLang="zh-CN" dirty="0"/>
          </a:p>
          <a:p>
            <a:pPr lvl="1"/>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串通投保人、被保险人或者受益人，骗取保险金；</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泄露在业务活动中知悉的保险人、投保人、被保险人的商业秘密</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不得以捏造、散布虚假事实等方式损害竞争对手的商业信誉，不得以虚假广告、虚假宣传或者其他不正当竞争行为扰乱保险市场秩序；</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不得与非法从事保险业务或者保险中介业务的机构或者个人发生保险代理业务往来；</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不得将保险佣金从代收的保险费中直接扣除；</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不得违反规定代替投保人签订保险合同；</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不得以缴纳费用或者购买保险产品作为招聘从业人员的条件，</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不得承诺不合理的高额回报</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不得以直接或者间接发展人员的数量作为从业人员计酬的主要依据。</a:t>
            </a:r>
            <a:endParaRPr lang="zh-CN" altLang="en-US" sz="2000" dirty="0"/>
          </a:p>
        </p:txBody>
      </p:sp>
    </p:spTree>
    <p:extLst>
      <p:ext uri="{BB962C8B-B14F-4D97-AF65-F5344CB8AC3E}">
        <p14:creationId xmlns:p14="http://schemas.microsoft.com/office/powerpoint/2010/main" val="135133790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AD792D0-1A2B-2926-8048-7D142FFEA903}"/>
              </a:ext>
            </a:extLst>
          </p:cNvPr>
          <p:cNvSpPr>
            <a:spLocks noGrp="1"/>
          </p:cNvSpPr>
          <p:nvPr>
            <p:ph type="title"/>
          </p:nvPr>
        </p:nvSpPr>
        <p:spPr/>
        <p:txBody>
          <a:bodyPr/>
          <a:lstStyle/>
          <a:p>
            <a:r>
              <a:rPr lang="zh-CN" altLang="en-US" dirty="0"/>
              <a:t>三、市场退出</a:t>
            </a:r>
          </a:p>
        </p:txBody>
      </p:sp>
      <p:sp>
        <p:nvSpPr>
          <p:cNvPr id="3" name="内容占位符 2">
            <a:extLst>
              <a:ext uri="{FF2B5EF4-FFF2-40B4-BE49-F238E27FC236}">
                <a16:creationId xmlns:a16="http://schemas.microsoft.com/office/drawing/2014/main" id="{2E7DDF5D-1AE7-4EC5-9802-84A9EC1170D6}"/>
              </a:ext>
            </a:extLst>
          </p:cNvPr>
          <p:cNvSpPr>
            <a:spLocks noGrp="1"/>
          </p:cNvSpPr>
          <p:nvPr>
            <p:ph idx="1"/>
          </p:nvPr>
        </p:nvSpPr>
        <p:spPr/>
        <p:txBody>
          <a:bodyPr/>
          <a:lstStyle/>
          <a:p>
            <a:pPr indent="266700">
              <a:spcBef>
                <a:spcPts val="600"/>
              </a:spcBef>
            </a:pPr>
            <a:r>
              <a:rPr lang="zh-CN" altLang="zh-CN" sz="2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（一）公司的退出</a:t>
            </a:r>
            <a:endParaRPr lang="en-US" altLang="zh-CN" sz="2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indent="266700">
              <a:spcBef>
                <a:spcPts val="600"/>
              </a:spcBef>
            </a:pPr>
            <a:r>
              <a:rPr lang="zh-CN" altLang="zh-CN" sz="24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当有下列情形之一的，依法注销许可证：</a:t>
            </a:r>
            <a:endParaRPr lang="en-US" altLang="zh-CN" sz="24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indent="266700">
              <a:spcBef>
                <a:spcPts val="600"/>
              </a:spcBef>
            </a:pPr>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许可证依法被撤回、撤销或者吊销的</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indent="266700">
              <a:spcBef>
                <a:spcPts val="600"/>
              </a:spcBef>
            </a:pPr>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因解散或者被依法宣告破产等原因依法终止的</a:t>
            </a:r>
            <a:endParaRPr lang="en-US"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indent="266700">
              <a:spcBef>
                <a:spcPts val="600"/>
              </a:spcBef>
            </a:pPr>
            <a:r>
              <a:rPr lang="zh-CN" altLang="zh-CN" sz="20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法律、行政法规规定的其他情形</a:t>
            </a:r>
            <a:endParaRPr lang="zh-CN" altLang="zh-CN" sz="2000" dirty="0">
              <a:effectLst/>
              <a:latin typeface="宋体" panose="02010600030101010101" pitchFamily="2" charset="-122"/>
              <a:ea typeface="宋体" panose="02010600030101010101" pitchFamily="2" charset="-122"/>
              <a:cs typeface="宋体" panose="02010600030101010101" pitchFamily="2" charset="-122"/>
            </a:endParaRPr>
          </a:p>
          <a:p>
            <a:pPr lvl="1" indent="266700">
              <a:spcBef>
                <a:spcPts val="600"/>
              </a:spcBef>
            </a:pPr>
            <a:r>
              <a:rPr lang="zh-CN" altLang="zh-CN" sz="24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保险兼业代理法人机构被保险监督管理机构依法吊销许可证的，</a:t>
            </a:r>
            <a:r>
              <a:rPr lang="en-US" altLang="zh-CN" sz="2400" dirty="0">
                <a:solidFill>
                  <a:srgbClr val="333333"/>
                </a:solidFill>
                <a:effectLst/>
                <a:latin typeface="Times New Roman" panose="02020603050405020304" pitchFamily="18" charset="0"/>
                <a:ea typeface="宋体" panose="02010600030101010101" pitchFamily="2" charset="-122"/>
                <a:cs typeface="宋体" panose="02010600030101010101" pitchFamily="2" charset="-122"/>
              </a:rPr>
              <a:t>3</a:t>
            </a:r>
            <a:r>
              <a:rPr lang="zh-CN" altLang="zh-CN" sz="24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年之内不得再次申请许可证；因其他原因被依法注销许可证的，</a:t>
            </a:r>
            <a:r>
              <a:rPr lang="en-US" altLang="zh-CN" sz="2400" dirty="0">
                <a:solidFill>
                  <a:srgbClr val="333333"/>
                </a:solidFill>
                <a:effectLst/>
                <a:latin typeface="Times New Roman" panose="02020603050405020304" pitchFamily="18" charset="0"/>
                <a:ea typeface="宋体" panose="02010600030101010101" pitchFamily="2" charset="-122"/>
                <a:cs typeface="宋体" panose="02010600030101010101" pitchFamily="2" charset="-122"/>
              </a:rPr>
              <a:t>1</a:t>
            </a:r>
            <a:r>
              <a:rPr lang="zh-CN" altLang="zh-CN" sz="24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年之内不得再次申请许可证。</a:t>
            </a:r>
            <a:endParaRPr lang="zh-CN" altLang="zh-CN" sz="2400" dirty="0">
              <a:effectLst/>
              <a:latin typeface="宋体" panose="02010600030101010101" pitchFamily="2" charset="-122"/>
              <a:ea typeface="宋体" panose="02010600030101010101" pitchFamily="2" charset="-122"/>
              <a:cs typeface="宋体" panose="02010600030101010101" pitchFamily="2" charset="-122"/>
            </a:endParaRPr>
          </a:p>
          <a:p>
            <a:endParaRPr lang="zh-CN" altLang="en-US" dirty="0"/>
          </a:p>
        </p:txBody>
      </p:sp>
    </p:spTree>
    <p:extLst>
      <p:ext uri="{BB962C8B-B14F-4D97-AF65-F5344CB8AC3E}">
        <p14:creationId xmlns:p14="http://schemas.microsoft.com/office/powerpoint/2010/main" val="67075919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AD792D0-1A2B-2926-8048-7D142FFEA903}"/>
              </a:ext>
            </a:extLst>
          </p:cNvPr>
          <p:cNvSpPr>
            <a:spLocks noGrp="1"/>
          </p:cNvSpPr>
          <p:nvPr>
            <p:ph type="title"/>
          </p:nvPr>
        </p:nvSpPr>
        <p:spPr/>
        <p:txBody>
          <a:bodyPr/>
          <a:lstStyle/>
          <a:p>
            <a:r>
              <a:rPr lang="zh-CN" altLang="en-US" dirty="0"/>
              <a:t>三、市场退出</a:t>
            </a:r>
          </a:p>
        </p:txBody>
      </p:sp>
      <p:sp>
        <p:nvSpPr>
          <p:cNvPr id="3" name="内容占位符 2">
            <a:extLst>
              <a:ext uri="{FF2B5EF4-FFF2-40B4-BE49-F238E27FC236}">
                <a16:creationId xmlns:a16="http://schemas.microsoft.com/office/drawing/2014/main" id="{2E7DDF5D-1AE7-4EC5-9802-84A9EC1170D6}"/>
              </a:ext>
            </a:extLst>
          </p:cNvPr>
          <p:cNvSpPr>
            <a:spLocks noGrp="1"/>
          </p:cNvSpPr>
          <p:nvPr>
            <p:ph idx="1"/>
          </p:nvPr>
        </p:nvSpPr>
        <p:spPr/>
        <p:txBody>
          <a:bodyPr/>
          <a:lstStyle/>
          <a:p>
            <a:pPr indent="266700">
              <a:spcBef>
                <a:spcPts val="600"/>
              </a:spcBef>
            </a:pPr>
            <a:r>
              <a:rPr lang="zh-CN" altLang="zh-CN" sz="2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altLang="en-US" sz="28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rPr>
              <a:t>二</a:t>
            </a:r>
            <a:r>
              <a:rPr lang="zh-CN" altLang="zh-CN" sz="2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altLang="en-US" sz="2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人员</a:t>
            </a:r>
            <a:r>
              <a:rPr lang="zh-CN" altLang="zh-CN" sz="2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的退出</a:t>
            </a:r>
            <a:endParaRPr lang="en-US" altLang="zh-CN" sz="28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indent="266700">
              <a:spcBef>
                <a:spcPts val="600"/>
              </a:spcBef>
            </a:pPr>
            <a:r>
              <a:rPr lang="zh-CN" altLang="zh-CN" sz="24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当有下列情形之一的，依法注销许可证：</a:t>
            </a:r>
            <a:endParaRPr lang="en-US" altLang="zh-CN" sz="24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indent="266700">
              <a:spcBef>
                <a:spcPts val="600"/>
              </a:spcBef>
            </a:pP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相关人员受到禁止进入保险业的行政处罚或因其他原因终止执业</a:t>
            </a:r>
            <a:endParaRPr lang="en-US"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2" indent="266700">
              <a:spcBef>
                <a:spcPts val="600"/>
              </a:spcBef>
            </a:pPr>
            <a:r>
              <a:rPr lang="zh-CN" altLang="zh-CN" sz="2000" kern="1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保险公司、保险专业代理机构或保险兼业代理机构停业、解散或者因其他原因不再继续经营保险代理业务</a:t>
            </a:r>
            <a:endParaRPr lang="zh-CN" altLang="en-US" sz="2000" dirty="0"/>
          </a:p>
        </p:txBody>
      </p:sp>
    </p:spTree>
    <p:extLst>
      <p:ext uri="{BB962C8B-B14F-4D97-AF65-F5344CB8AC3E}">
        <p14:creationId xmlns:p14="http://schemas.microsoft.com/office/powerpoint/2010/main" val="252281898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6" name="Rectangle 4">
            <a:extLst>
              <a:ext uri="{FF2B5EF4-FFF2-40B4-BE49-F238E27FC236}">
                <a16:creationId xmlns:a16="http://schemas.microsoft.com/office/drawing/2014/main" id="{258E409F-C358-2126-55C6-A244288A2FC7}"/>
              </a:ext>
            </a:extLst>
          </p:cNvPr>
          <p:cNvSpPr>
            <a:spLocks noGrp="1" noChangeArrowheads="1"/>
          </p:cNvSpPr>
          <p:nvPr>
            <p:ph type="ctrTitle"/>
          </p:nvPr>
        </p:nvSpPr>
        <p:spPr>
          <a:xfrm>
            <a:off x="685800" y="2130425"/>
            <a:ext cx="7772400" cy="1470025"/>
          </a:xfrm>
        </p:spPr>
        <p:txBody>
          <a:bodyPr anchor="ctr"/>
          <a:lstStyle/>
          <a:p>
            <a:r>
              <a:rPr lang="zh-CN" altLang="en-US" sz="4400" dirty="0"/>
              <a:t>第三节</a:t>
            </a:r>
          </a:p>
        </p:txBody>
      </p:sp>
      <p:sp>
        <p:nvSpPr>
          <p:cNvPr id="8197" name="Rectangle 5">
            <a:extLst>
              <a:ext uri="{FF2B5EF4-FFF2-40B4-BE49-F238E27FC236}">
                <a16:creationId xmlns:a16="http://schemas.microsoft.com/office/drawing/2014/main" id="{A15AD332-8306-3D58-F9A5-2B9F0335DD94}"/>
              </a:ext>
            </a:extLst>
          </p:cNvPr>
          <p:cNvSpPr>
            <a:spLocks noGrp="1" noChangeArrowheads="1"/>
          </p:cNvSpPr>
          <p:nvPr>
            <p:ph type="subTitle" idx="1"/>
          </p:nvPr>
        </p:nvSpPr>
        <p:spPr>
          <a:xfrm>
            <a:off x="1371600" y="3886200"/>
            <a:ext cx="6400800" cy="1752600"/>
          </a:xfrm>
        </p:spPr>
        <p:txBody>
          <a:bodyPr/>
          <a:lstStyle/>
          <a:p>
            <a:r>
              <a:rPr lang="zh-CN" altLang="en-US" sz="3200" dirty="0"/>
              <a:t>银行代理的监管 </a:t>
            </a:r>
          </a:p>
        </p:txBody>
      </p:sp>
    </p:spTree>
    <p:extLst>
      <p:ext uri="{BB962C8B-B14F-4D97-AF65-F5344CB8AC3E}">
        <p14:creationId xmlns:p14="http://schemas.microsoft.com/office/powerpoint/2010/main" val="41101095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a:extLst>
              <a:ext uri="{FF2B5EF4-FFF2-40B4-BE49-F238E27FC236}">
                <a16:creationId xmlns:a16="http://schemas.microsoft.com/office/drawing/2014/main" id="{9C33CD50-364E-B1E9-53C8-060913B940AF}"/>
              </a:ext>
            </a:extLst>
          </p:cNvPr>
          <p:cNvSpPr>
            <a:spLocks noGrp="1"/>
          </p:cNvSpPr>
          <p:nvPr>
            <p:ph type="title"/>
          </p:nvPr>
        </p:nvSpPr>
        <p:spPr/>
        <p:txBody>
          <a:bodyPr/>
          <a:lstStyle/>
          <a:p>
            <a:r>
              <a:rPr lang="zh-CN" altLang="en-US" dirty="0"/>
              <a:t>一、业务准入</a:t>
            </a:r>
          </a:p>
        </p:txBody>
      </p:sp>
      <p:sp>
        <p:nvSpPr>
          <p:cNvPr id="7" name="内容占位符 6">
            <a:extLst>
              <a:ext uri="{FF2B5EF4-FFF2-40B4-BE49-F238E27FC236}">
                <a16:creationId xmlns:a16="http://schemas.microsoft.com/office/drawing/2014/main" id="{99F57A90-86AF-0B5C-5B3E-B08DFE579062}"/>
              </a:ext>
            </a:extLst>
          </p:cNvPr>
          <p:cNvSpPr>
            <a:spLocks noGrp="1"/>
          </p:cNvSpPr>
          <p:nvPr>
            <p:ph idx="1"/>
          </p:nvPr>
        </p:nvSpPr>
        <p:spPr>
          <a:xfrm>
            <a:off x="179512" y="1268760"/>
            <a:ext cx="8856984" cy="4857403"/>
          </a:xfrm>
        </p:spPr>
        <p:txBody>
          <a:bodyPr/>
          <a:lstStyle/>
          <a:p>
            <a:pPr indent="267970" algn="just">
              <a:spcBef>
                <a:spcPts val="600"/>
              </a:spcBef>
            </a:pPr>
            <a:r>
              <a:rPr lang="zh-CN" altLang="zh-CN"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（一）机构的准入</a:t>
            </a:r>
            <a:endParaRPr lang="zh-CN" altLang="zh-CN" sz="28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商业银行经营保险代理业务，应符合监管机构规定的条件，取得《保险兼业代理业务许可证》。</a:t>
            </a:r>
            <a:endParaRPr lang="en-US"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应当具备下列条件：</a:t>
            </a:r>
            <a:endParaRPr lang="en-US"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2"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具有监管机构或其派出机构颁发的金融许可证</a:t>
            </a:r>
            <a:endParaRPr lang="en-US"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2"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主业经营情况良好，最近两年内无重大违法违规记录</a:t>
            </a:r>
            <a:endParaRPr lang="en-US"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2"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已建立符合监管机构规定的保险代理业务信息系统</a:t>
            </a:r>
            <a:endParaRPr lang="en-US"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2"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已建立保险代理业务管理制度和机制，具备相应的专业管理能力</a:t>
            </a:r>
            <a:endParaRPr lang="en-US"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2"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法人机构和一级分支机构已指定代理业务责任部门和责任人员</a:t>
            </a:r>
            <a:endParaRPr lang="zh-CN" altLang="zh-CN" sz="20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全国性商业银行经营保险代理业务，应由法人机构向银保监会申请许可证。区域性商业银行经营保险代理业务，应由法人机构向注册所在地银保监会派出机构申请许可证。</a:t>
            </a:r>
            <a:endParaRPr lang="en-US"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从事商业银行保险业务的都必须建立信息系统</a:t>
            </a:r>
            <a:endParaRPr lang="zh-CN" altLang="en-US" sz="2400" dirty="0"/>
          </a:p>
        </p:txBody>
      </p:sp>
    </p:spTree>
    <p:extLst>
      <p:ext uri="{BB962C8B-B14F-4D97-AF65-F5344CB8AC3E}">
        <p14:creationId xmlns:p14="http://schemas.microsoft.com/office/powerpoint/2010/main" val="11513284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标题 5">
            <a:extLst>
              <a:ext uri="{FF2B5EF4-FFF2-40B4-BE49-F238E27FC236}">
                <a16:creationId xmlns:a16="http://schemas.microsoft.com/office/drawing/2014/main" id="{9C33CD50-364E-B1E9-53C8-060913B940AF}"/>
              </a:ext>
            </a:extLst>
          </p:cNvPr>
          <p:cNvSpPr>
            <a:spLocks noGrp="1"/>
          </p:cNvSpPr>
          <p:nvPr>
            <p:ph type="title"/>
          </p:nvPr>
        </p:nvSpPr>
        <p:spPr/>
        <p:txBody>
          <a:bodyPr/>
          <a:lstStyle/>
          <a:p>
            <a:r>
              <a:rPr lang="zh-CN" altLang="en-US" dirty="0"/>
              <a:t>一、业务准入</a:t>
            </a:r>
          </a:p>
        </p:txBody>
      </p:sp>
      <p:sp>
        <p:nvSpPr>
          <p:cNvPr id="7" name="内容占位符 6">
            <a:extLst>
              <a:ext uri="{FF2B5EF4-FFF2-40B4-BE49-F238E27FC236}">
                <a16:creationId xmlns:a16="http://schemas.microsoft.com/office/drawing/2014/main" id="{99F57A90-86AF-0B5C-5B3E-B08DFE579062}"/>
              </a:ext>
            </a:extLst>
          </p:cNvPr>
          <p:cNvSpPr>
            <a:spLocks noGrp="1"/>
          </p:cNvSpPr>
          <p:nvPr>
            <p:ph idx="1"/>
          </p:nvPr>
        </p:nvSpPr>
        <p:spPr>
          <a:xfrm>
            <a:off x="179512" y="1268760"/>
            <a:ext cx="8856984" cy="4857403"/>
          </a:xfrm>
        </p:spPr>
        <p:txBody>
          <a:bodyPr/>
          <a:lstStyle/>
          <a:p>
            <a:pPr indent="267970" algn="just">
              <a:spcBef>
                <a:spcPts val="600"/>
              </a:spcBef>
            </a:pPr>
            <a:r>
              <a:rPr lang="zh-CN" altLang="zh-CN"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a:t>
            </a:r>
            <a:r>
              <a:rPr lang="zh-CN" altLang="en-US"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二</a:t>
            </a:r>
            <a:r>
              <a:rPr lang="zh-CN" altLang="zh-CN"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a:t>
            </a:r>
            <a:r>
              <a:rPr lang="zh-CN" altLang="en-US"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从业人员</a:t>
            </a:r>
            <a:r>
              <a:rPr lang="zh-CN" altLang="zh-CN"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的准入</a:t>
            </a:r>
            <a:endParaRPr lang="zh-CN" altLang="zh-CN" sz="28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商业银行保险业务的从业人员，也要办理执业登记</a:t>
            </a:r>
            <a:endParaRPr lang="en-US"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1"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相关从业人员只限于通过</a:t>
            </a:r>
            <a:r>
              <a:rPr lang="en-US" altLang="zh-CN" sz="2000" kern="100" dirty="0">
                <a:solidFill>
                  <a:srgbClr val="333333"/>
                </a:solidFill>
                <a:effectLst/>
                <a:latin typeface="Helvetica" panose="020B0604020202020204" pitchFamily="34" charset="0"/>
                <a:ea typeface="宋体" panose="02010600030101010101" pitchFamily="2" charset="-122"/>
              </a:rPr>
              <a:t>1</a:t>
            </a: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家商业银行进行执业登记，而且只能在其执业登记的商业银行网点开展保险代理业务</a:t>
            </a:r>
            <a:endParaRPr lang="en-US" altLang="zh-CN" sz="2000" kern="100" dirty="0">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商业银行应当加强对保险销售从业人员的岗前培训和后续教育</a:t>
            </a:r>
            <a:endParaRPr lang="en-US"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1"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商业银行保险销售从业人员销售投资连结型保险产品还应至少有</a:t>
            </a:r>
            <a:r>
              <a:rPr lang="en-US" altLang="zh-CN" sz="2000" kern="100" dirty="0">
                <a:solidFill>
                  <a:srgbClr val="333333"/>
                </a:solidFill>
                <a:effectLst/>
                <a:latin typeface="Helvetica" panose="020B0604020202020204" pitchFamily="34" charset="0"/>
                <a:ea typeface="宋体" panose="02010600030101010101" pitchFamily="2" charset="-122"/>
              </a:rPr>
              <a:t>1</a:t>
            </a: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年以上的保险销售经验，每年接受不少于</a:t>
            </a:r>
            <a:r>
              <a:rPr lang="en-US" altLang="zh-CN" sz="2000" kern="100" dirty="0">
                <a:solidFill>
                  <a:srgbClr val="333333"/>
                </a:solidFill>
                <a:effectLst/>
                <a:latin typeface="Helvetica" panose="020B0604020202020204" pitchFamily="34" charset="0"/>
                <a:ea typeface="宋体" panose="02010600030101010101" pitchFamily="2" charset="-122"/>
              </a:rPr>
              <a:t>40</a:t>
            </a: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小时的专项培训，并无不良记录。</a:t>
            </a:r>
            <a:endParaRPr lang="zh-CN" altLang="en-US" sz="2000" dirty="0"/>
          </a:p>
        </p:txBody>
      </p:sp>
    </p:spTree>
    <p:extLst>
      <p:ext uri="{BB962C8B-B14F-4D97-AF65-F5344CB8AC3E}">
        <p14:creationId xmlns:p14="http://schemas.microsoft.com/office/powerpoint/2010/main" val="82622754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9B2FCAB-5A8C-7EED-8B9A-19A8CA32EE37}"/>
              </a:ext>
            </a:extLst>
          </p:cNvPr>
          <p:cNvSpPr>
            <a:spLocks noGrp="1"/>
          </p:cNvSpPr>
          <p:nvPr>
            <p:ph type="title"/>
          </p:nvPr>
        </p:nvSpPr>
        <p:spPr/>
        <p:txBody>
          <a:bodyPr/>
          <a:lstStyle/>
          <a:p>
            <a:r>
              <a:rPr lang="zh-CN" altLang="en-US" dirty="0"/>
              <a:t>二、经营规则</a:t>
            </a:r>
          </a:p>
        </p:txBody>
      </p:sp>
      <p:sp>
        <p:nvSpPr>
          <p:cNvPr id="3" name="内容占位符 2">
            <a:extLst>
              <a:ext uri="{FF2B5EF4-FFF2-40B4-BE49-F238E27FC236}">
                <a16:creationId xmlns:a16="http://schemas.microsoft.com/office/drawing/2014/main" id="{997FECF2-D772-FFA6-D7AC-1CFB1030B227}"/>
              </a:ext>
            </a:extLst>
          </p:cNvPr>
          <p:cNvSpPr>
            <a:spLocks noGrp="1"/>
          </p:cNvSpPr>
          <p:nvPr>
            <p:ph idx="1"/>
          </p:nvPr>
        </p:nvSpPr>
        <p:spPr/>
        <p:txBody>
          <a:bodyPr/>
          <a:lstStyle/>
          <a:p>
            <a:pPr indent="267970" algn="just">
              <a:spcBef>
                <a:spcPts val="600"/>
              </a:spcBef>
            </a:pPr>
            <a:r>
              <a:rPr lang="zh-CN" altLang="zh-CN"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（一）协议主体</a:t>
            </a:r>
            <a:endParaRPr lang="zh-CN" altLang="zh-CN" sz="28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应由双方法人机构签订书面委托代理协议。</a:t>
            </a:r>
            <a:endParaRPr lang="en-US"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商业银行开展互联网保险业务和电话销售保险业务应当由其法人机构建立统一集中的业务平台和处理流程，实行集中运营、统一管理，并符合监管机构有关规定。</a:t>
            </a:r>
            <a:endParaRPr lang="en-US"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除了互联网保险业务和电话销售业务之外，商业银行每个网点在同一会计年度内只能与不超过</a:t>
            </a:r>
            <a:r>
              <a:rPr lang="en-US" altLang="zh-CN" sz="2400" kern="100" dirty="0">
                <a:solidFill>
                  <a:srgbClr val="333333"/>
                </a:solidFill>
                <a:effectLst/>
                <a:latin typeface="Helvetica" panose="020B0604020202020204" pitchFamily="34" charset="0"/>
                <a:ea typeface="宋体" panose="02010600030101010101" pitchFamily="2" charset="-122"/>
              </a:rPr>
              <a:t>3</a:t>
            </a: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家保险公司开展保险代理业务合作。</a:t>
            </a:r>
            <a:endParaRPr lang="en-US" altLang="zh-CN" sz="2400" kern="100" dirty="0">
              <a:latin typeface="Times New Roman" panose="02020603050405020304" pitchFamily="18" charset="0"/>
              <a:ea typeface="宋体" panose="02010600030101010101" pitchFamily="2" charset="-122"/>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商业银行和保险公司应当保持合作关系和客户服务的稳定性。商业银行每个网点与每家保险公司的连续合作期限不得少于</a:t>
            </a:r>
            <a:r>
              <a:rPr lang="en-US" altLang="zh-CN" sz="2400" kern="100" dirty="0">
                <a:solidFill>
                  <a:srgbClr val="333333"/>
                </a:solidFill>
                <a:effectLst/>
                <a:latin typeface="Helvetica" panose="020B0604020202020204" pitchFamily="34" charset="0"/>
                <a:ea typeface="宋体" panose="02010600030101010101" pitchFamily="2" charset="-122"/>
              </a:rPr>
              <a:t>1</a:t>
            </a: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年。</a:t>
            </a:r>
            <a:endParaRPr lang="zh-CN" altLang="en-US" sz="2400" dirty="0"/>
          </a:p>
        </p:txBody>
      </p:sp>
    </p:spTree>
    <p:extLst>
      <p:ext uri="{BB962C8B-B14F-4D97-AF65-F5344CB8AC3E}">
        <p14:creationId xmlns:p14="http://schemas.microsoft.com/office/powerpoint/2010/main" val="251373607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63E31648-40C8-AE54-366C-6BF57C44652C}"/>
              </a:ext>
            </a:extLst>
          </p:cNvPr>
          <p:cNvSpPr>
            <a:spLocks noGrp="1" noChangeArrowheads="1"/>
          </p:cNvSpPr>
          <p:nvPr>
            <p:ph type="ctrTitle"/>
          </p:nvPr>
        </p:nvSpPr>
        <p:spPr>
          <a:xfrm>
            <a:off x="685800" y="2130425"/>
            <a:ext cx="7772400" cy="1470025"/>
          </a:xfrm>
        </p:spPr>
        <p:txBody>
          <a:bodyPr anchor="ctr"/>
          <a:lstStyle/>
          <a:p>
            <a:r>
              <a:rPr lang="zh-CN" altLang="en-US" sz="4400"/>
              <a:t>第一节</a:t>
            </a:r>
          </a:p>
        </p:txBody>
      </p:sp>
      <p:sp>
        <p:nvSpPr>
          <p:cNvPr id="3077" name="Rectangle 5">
            <a:extLst>
              <a:ext uri="{FF2B5EF4-FFF2-40B4-BE49-F238E27FC236}">
                <a16:creationId xmlns:a16="http://schemas.microsoft.com/office/drawing/2014/main" id="{CF8FD165-3787-CCFA-9076-36031D8E36C9}"/>
              </a:ext>
            </a:extLst>
          </p:cNvPr>
          <p:cNvSpPr>
            <a:spLocks noGrp="1" noChangeArrowheads="1"/>
          </p:cNvSpPr>
          <p:nvPr>
            <p:ph type="subTitle" idx="1"/>
          </p:nvPr>
        </p:nvSpPr>
        <p:spPr>
          <a:xfrm>
            <a:off x="1371600" y="3886200"/>
            <a:ext cx="6400800" cy="1752600"/>
          </a:xfrm>
        </p:spPr>
        <p:txBody>
          <a:bodyPr/>
          <a:lstStyle/>
          <a:p>
            <a:r>
              <a:rPr lang="zh-CN" altLang="en-US" sz="3200"/>
              <a:t>保险公司的业务监管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9B2FCAB-5A8C-7EED-8B9A-19A8CA32EE37}"/>
              </a:ext>
            </a:extLst>
          </p:cNvPr>
          <p:cNvSpPr>
            <a:spLocks noGrp="1"/>
          </p:cNvSpPr>
          <p:nvPr>
            <p:ph type="title"/>
          </p:nvPr>
        </p:nvSpPr>
        <p:spPr/>
        <p:txBody>
          <a:bodyPr/>
          <a:lstStyle/>
          <a:p>
            <a:r>
              <a:rPr lang="zh-CN" altLang="en-US" dirty="0"/>
              <a:t>二、经营规则</a:t>
            </a:r>
          </a:p>
        </p:txBody>
      </p:sp>
      <p:sp>
        <p:nvSpPr>
          <p:cNvPr id="3" name="内容占位符 2">
            <a:extLst>
              <a:ext uri="{FF2B5EF4-FFF2-40B4-BE49-F238E27FC236}">
                <a16:creationId xmlns:a16="http://schemas.microsoft.com/office/drawing/2014/main" id="{997FECF2-D772-FFA6-D7AC-1CFB1030B227}"/>
              </a:ext>
            </a:extLst>
          </p:cNvPr>
          <p:cNvSpPr>
            <a:spLocks noGrp="1"/>
          </p:cNvSpPr>
          <p:nvPr>
            <p:ph idx="1"/>
          </p:nvPr>
        </p:nvSpPr>
        <p:spPr/>
        <p:txBody>
          <a:bodyPr/>
          <a:lstStyle/>
          <a:p>
            <a:pPr indent="267970" algn="just">
              <a:spcBef>
                <a:spcPts val="600"/>
              </a:spcBef>
            </a:pPr>
            <a:r>
              <a:rPr lang="zh-CN" altLang="zh-CN"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a:t>
            </a:r>
            <a:r>
              <a:rPr lang="zh-CN" altLang="en-US"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二</a:t>
            </a:r>
            <a:r>
              <a:rPr lang="zh-CN" altLang="zh-CN"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a:t>
            </a:r>
            <a:r>
              <a:rPr lang="zh-CN" altLang="en-US"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合作的保险产品</a:t>
            </a:r>
            <a:endParaRPr lang="zh-CN" altLang="zh-CN" sz="28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商业银行代理销售的保险产品应当符合监管机构保险产品审批备案管理的有关要求</a:t>
            </a:r>
            <a:endParaRPr lang="en-US"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不得销售未经授权的保险产品或私自销售保险产品。</a:t>
            </a:r>
            <a:endParaRPr lang="en-US"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indent="266700" algn="just">
              <a:spcBef>
                <a:spcPts val="600"/>
              </a:spcBef>
            </a:pPr>
            <a:r>
              <a:rPr lang="zh-CN" altLang="en-US" sz="2800" b="1" kern="100" dirty="0">
                <a:solidFill>
                  <a:srgbClr val="333333"/>
                </a:solidFill>
                <a:latin typeface="Helvetica" panose="020B0604020202020204" pitchFamily="34" charset="0"/>
                <a:ea typeface="宋体" panose="02010600030101010101" pitchFamily="2" charset="-122"/>
                <a:cs typeface="Helvetica" panose="020B0604020202020204" pitchFamily="34" charset="0"/>
              </a:rPr>
              <a:t>（三）财务和佣金制度</a:t>
            </a:r>
            <a:endParaRPr lang="en-US" altLang="zh-CN" sz="2800" b="1" kern="100" dirty="0">
              <a:solidFill>
                <a:srgbClr val="333333"/>
              </a:solidFill>
              <a:latin typeface="Helvetica" panose="020B0604020202020204" pitchFamily="34" charset="0"/>
              <a:ea typeface="宋体" panose="02010600030101010101" pitchFamily="2" charset="-122"/>
              <a:cs typeface="Helvetica" panose="020B0604020202020204" pitchFamily="34" charset="0"/>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保险公司应当制定合法、有效、稳健的商业银行代理保险业务管理制度，至少包括业务管理制度、财务管理制度、信息系统管理制度、投保单信息审查制度，并应当成立或指定专门的部门负责管理商业银行代理保险业务。</a:t>
            </a:r>
            <a:endParaRPr lang="zh-CN" altLang="zh-CN" sz="2400" kern="100" dirty="0">
              <a:effectLst/>
              <a:latin typeface="Times New Roman" panose="02020603050405020304" pitchFamily="18" charset="0"/>
              <a:ea typeface="宋体" panose="02010600030101010101" pitchFamily="2" charset="-122"/>
            </a:endParaRPr>
          </a:p>
          <a:p>
            <a:pPr lvl="1" indent="266700" algn="just">
              <a:spcBef>
                <a:spcPts val="600"/>
              </a:spcBef>
            </a:pPr>
            <a:endParaRPr lang="en-US" altLang="zh-CN" sz="18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p:txBody>
      </p:sp>
    </p:spTree>
    <p:extLst>
      <p:ext uri="{BB962C8B-B14F-4D97-AF65-F5344CB8AC3E}">
        <p14:creationId xmlns:p14="http://schemas.microsoft.com/office/powerpoint/2010/main" val="359778672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9B2FCAB-5A8C-7EED-8B9A-19A8CA32EE37}"/>
              </a:ext>
            </a:extLst>
          </p:cNvPr>
          <p:cNvSpPr>
            <a:spLocks noGrp="1"/>
          </p:cNvSpPr>
          <p:nvPr>
            <p:ph type="title"/>
          </p:nvPr>
        </p:nvSpPr>
        <p:spPr/>
        <p:txBody>
          <a:bodyPr/>
          <a:lstStyle/>
          <a:p>
            <a:r>
              <a:rPr lang="zh-CN" altLang="en-US" dirty="0"/>
              <a:t>二、经营规则</a:t>
            </a:r>
          </a:p>
        </p:txBody>
      </p:sp>
      <p:sp>
        <p:nvSpPr>
          <p:cNvPr id="3" name="内容占位符 2">
            <a:extLst>
              <a:ext uri="{FF2B5EF4-FFF2-40B4-BE49-F238E27FC236}">
                <a16:creationId xmlns:a16="http://schemas.microsoft.com/office/drawing/2014/main" id="{997FECF2-D772-FFA6-D7AC-1CFB1030B227}"/>
              </a:ext>
            </a:extLst>
          </p:cNvPr>
          <p:cNvSpPr>
            <a:spLocks noGrp="1"/>
          </p:cNvSpPr>
          <p:nvPr>
            <p:ph idx="1"/>
          </p:nvPr>
        </p:nvSpPr>
        <p:spPr/>
        <p:txBody>
          <a:bodyPr/>
          <a:lstStyle/>
          <a:p>
            <a:pPr indent="267970" algn="just">
              <a:spcBef>
                <a:spcPts val="600"/>
              </a:spcBef>
            </a:pPr>
            <a:r>
              <a:rPr lang="zh-CN" altLang="zh-CN"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a:t>
            </a:r>
            <a:r>
              <a:rPr lang="zh-CN" altLang="en-US"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四</a:t>
            </a:r>
            <a:r>
              <a:rPr lang="zh-CN" altLang="zh-CN"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a:t>
            </a:r>
            <a:r>
              <a:rPr lang="zh-CN" altLang="en-US" sz="28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台账和档案制度</a:t>
            </a:r>
            <a:endParaRPr lang="zh-CN" altLang="zh-CN" sz="28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400" kern="100" dirty="0">
                <a:solidFill>
                  <a:srgbClr val="333333"/>
                </a:solidFill>
                <a:latin typeface="Helvetica" panose="020B0604020202020204" pitchFamily="34" charset="0"/>
                <a:ea typeface="宋体" panose="02010600030101010101" pitchFamily="2" charset="-122"/>
                <a:cs typeface="Helvetica" panose="020B0604020202020204" pitchFamily="34" charset="0"/>
              </a:rPr>
              <a:t>应当建立保险代理业务台账，逐笔记录有关内容</a:t>
            </a:r>
            <a:endParaRPr lang="en-US" altLang="zh-CN" sz="2400" kern="100" dirty="0">
              <a:solidFill>
                <a:srgbClr val="333333"/>
              </a:solidFill>
              <a:latin typeface="Helvetica" panose="020B0604020202020204" pitchFamily="34" charset="0"/>
              <a:ea typeface="宋体" panose="02010600030101010101" pitchFamily="2" charset="-122"/>
              <a:cs typeface="Helvetica" panose="020B0604020202020204" pitchFamily="34" charset="0"/>
            </a:endParaRPr>
          </a:p>
          <a:p>
            <a:pPr lvl="1" indent="266700" algn="just">
              <a:spcBef>
                <a:spcPts val="600"/>
              </a:spcBef>
            </a:pPr>
            <a:r>
              <a:rPr lang="zh-CN" altLang="zh-CN" sz="2400" kern="100" dirty="0">
                <a:solidFill>
                  <a:srgbClr val="333333"/>
                </a:solidFill>
                <a:latin typeface="Helvetica" panose="020B0604020202020204" pitchFamily="34" charset="0"/>
                <a:ea typeface="宋体" panose="02010600030101010101" pitchFamily="2" charset="-122"/>
                <a:cs typeface="Helvetica" panose="020B0604020202020204" pitchFamily="34" charset="0"/>
              </a:rPr>
              <a:t>应当建立保险代理业务的管理制度和相关档案</a:t>
            </a:r>
            <a:endParaRPr lang="en-US" altLang="zh-CN" sz="2400" kern="100" dirty="0">
              <a:solidFill>
                <a:srgbClr val="333333"/>
              </a:solidFill>
              <a:latin typeface="Helvetica" panose="020B0604020202020204" pitchFamily="34" charset="0"/>
              <a:ea typeface="宋体" panose="02010600030101010101" pitchFamily="2" charset="-122"/>
              <a:cs typeface="Helvetica" panose="020B0604020202020204" pitchFamily="34" charset="0"/>
            </a:endParaRPr>
          </a:p>
          <a:p>
            <a:pPr indent="266700" algn="just">
              <a:spcBef>
                <a:spcPts val="600"/>
              </a:spcBef>
            </a:pPr>
            <a:r>
              <a:rPr lang="zh-CN" altLang="en-US" sz="2800" b="1" kern="100" dirty="0">
                <a:solidFill>
                  <a:srgbClr val="333333"/>
                </a:solidFill>
                <a:latin typeface="Helvetica" panose="020B0604020202020204" pitchFamily="34" charset="0"/>
                <a:ea typeface="宋体" panose="02010600030101010101" pitchFamily="2" charset="-122"/>
                <a:cs typeface="Helvetica" panose="020B0604020202020204" pitchFamily="34" charset="0"/>
              </a:rPr>
              <a:t>（五）保险业务宣传</a:t>
            </a:r>
            <a:endParaRPr lang="en-US" altLang="zh-CN" sz="2800" b="1" kern="100" dirty="0">
              <a:solidFill>
                <a:srgbClr val="333333"/>
              </a:solidFill>
              <a:latin typeface="Helvetica" panose="020B0604020202020204" pitchFamily="34" charset="0"/>
              <a:ea typeface="宋体" panose="02010600030101010101" pitchFamily="2" charset="-122"/>
              <a:cs typeface="Helvetica" panose="020B0604020202020204" pitchFamily="34" charset="0"/>
            </a:endParaRPr>
          </a:p>
          <a:p>
            <a:pPr lvl="1" indent="266700" algn="just">
              <a:spcBef>
                <a:spcPts val="600"/>
              </a:spcBef>
            </a:pPr>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商业银行及其保险销售从业人员应当使用保险公司统一印制的保险产品宣传材料，不得设计、印刷、编写或者变更相关保险产品的宣传册、宣传彩页、宣传展板或其他销售辅助品。</a:t>
            </a:r>
            <a:endParaRPr lang="zh-CN" altLang="zh-CN" sz="2400" kern="100" dirty="0">
              <a:effectLst/>
              <a:latin typeface="Times New Roman" panose="02020603050405020304" pitchFamily="18" charset="0"/>
              <a:ea typeface="宋体" panose="02010600030101010101" pitchFamily="2" charset="-122"/>
            </a:endParaRPr>
          </a:p>
          <a:p>
            <a:pPr lvl="1" indent="266700" algn="just">
              <a:spcBef>
                <a:spcPts val="600"/>
              </a:spcBef>
            </a:pPr>
            <a:endParaRPr lang="en-US" altLang="zh-CN" sz="18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p:txBody>
      </p:sp>
    </p:spTree>
    <p:extLst>
      <p:ext uri="{BB962C8B-B14F-4D97-AF65-F5344CB8AC3E}">
        <p14:creationId xmlns:p14="http://schemas.microsoft.com/office/powerpoint/2010/main" val="276472141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595E9B0-DC85-6CD6-BA6C-2C881F5F46EB}"/>
              </a:ext>
            </a:extLst>
          </p:cNvPr>
          <p:cNvSpPr>
            <a:spLocks noGrp="1"/>
          </p:cNvSpPr>
          <p:nvPr>
            <p:ph type="title"/>
          </p:nvPr>
        </p:nvSpPr>
        <p:spPr/>
        <p:txBody>
          <a:bodyPr/>
          <a:lstStyle/>
          <a:p>
            <a:r>
              <a:rPr lang="zh-CN" altLang="en-US" dirty="0"/>
              <a:t>三、消费者的保护</a:t>
            </a:r>
          </a:p>
        </p:txBody>
      </p:sp>
      <p:sp>
        <p:nvSpPr>
          <p:cNvPr id="3" name="内容占位符 2">
            <a:extLst>
              <a:ext uri="{FF2B5EF4-FFF2-40B4-BE49-F238E27FC236}">
                <a16:creationId xmlns:a16="http://schemas.microsoft.com/office/drawing/2014/main" id="{06E03569-275F-2F82-FC18-71E02E9FB006}"/>
              </a:ext>
            </a:extLst>
          </p:cNvPr>
          <p:cNvSpPr>
            <a:spLocks noGrp="1"/>
          </p:cNvSpPr>
          <p:nvPr>
            <p:ph idx="1"/>
          </p:nvPr>
        </p:nvSpPr>
        <p:spPr/>
        <p:txBody>
          <a:bodyPr/>
          <a:lstStyle/>
          <a:p>
            <a:r>
              <a:rPr lang="zh-CN" altLang="en-US" sz="2400" dirty="0"/>
              <a:t>（一）推荐合适的保险产品</a:t>
            </a:r>
            <a:endParaRPr lang="en-US" altLang="zh-CN" sz="2400" dirty="0"/>
          </a:p>
          <a:p>
            <a:pPr lvl="1"/>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商业银行及其保险销售从业人员应当对投保人进行需求分析与风险承受能力测评，根据评估结果推荐保险产品，把合适的保险产品销售给有需求和承受能力的客户</a:t>
            </a:r>
            <a:endParaRPr lang="en-US" altLang="zh-CN" sz="2000" kern="100" dirty="0">
              <a:solidFill>
                <a:srgbClr val="333333"/>
              </a:solidFill>
              <a:latin typeface="Helvetica" panose="020B0604020202020204" pitchFamily="34" charset="0"/>
              <a:ea typeface="宋体" panose="02010600030101010101" pitchFamily="2" charset="-122"/>
              <a:cs typeface="Helvetica" panose="020B0604020202020204" pitchFamily="34" charset="0"/>
            </a:endParaRPr>
          </a:p>
          <a:p>
            <a:r>
              <a:rPr lang="zh-CN" altLang="zh-CN" sz="24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（二）明确的保费划转流程</a:t>
            </a:r>
            <a:endParaRPr lang="zh-CN" altLang="zh-CN" sz="24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商业银行通过自动转账扣划收取保费的，应当就扣划的账户、金额、时间等内容与投保人达成协议，并有独立于投保单等其他单证和资料的银行自动转账授权书</a:t>
            </a:r>
            <a:endParaRPr lang="en-US"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1"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保险公司应当在划扣首期保费</a:t>
            </a:r>
            <a:r>
              <a:rPr lang="en-US" altLang="zh-CN" sz="2000" kern="100" dirty="0">
                <a:solidFill>
                  <a:srgbClr val="333333"/>
                </a:solidFill>
                <a:effectLst/>
                <a:latin typeface="Helvetica" panose="020B0604020202020204" pitchFamily="34" charset="0"/>
                <a:ea typeface="宋体" panose="02010600030101010101" pitchFamily="2" charset="-122"/>
              </a:rPr>
              <a:t>24</a:t>
            </a: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小时内，或未划扣首期保费的在承保</a:t>
            </a:r>
            <a:r>
              <a:rPr lang="en-US" altLang="zh-CN" sz="2000" kern="100" dirty="0">
                <a:solidFill>
                  <a:srgbClr val="333333"/>
                </a:solidFill>
                <a:effectLst/>
                <a:latin typeface="Helvetica" panose="020B0604020202020204" pitchFamily="34" charset="0"/>
                <a:ea typeface="宋体" panose="02010600030101010101" pitchFamily="2" charset="-122"/>
              </a:rPr>
              <a:t>24</a:t>
            </a: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小时内，以保险公司名义，通过手机短信、微信、电子邮件等方式，提示投保人</a:t>
            </a:r>
            <a:endParaRPr lang="zh-CN" altLang="zh-CN" sz="20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商业银行代理销售的保险产品保险期间超过一年的，应当在保险合同中约定</a:t>
            </a:r>
            <a:r>
              <a:rPr lang="en-US" altLang="zh-CN" sz="2000" kern="100" dirty="0">
                <a:solidFill>
                  <a:srgbClr val="333333"/>
                </a:solidFill>
                <a:effectLst/>
                <a:latin typeface="Helvetica" panose="020B0604020202020204" pitchFamily="34" charset="0"/>
                <a:ea typeface="宋体" panose="02010600030101010101" pitchFamily="2" charset="-122"/>
              </a:rPr>
              <a:t>15</a:t>
            </a: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日的犹豫期</a:t>
            </a:r>
            <a:endParaRPr lang="zh-CN" altLang="zh-CN" sz="2400" kern="100" dirty="0">
              <a:effectLst/>
              <a:latin typeface="Times New Roman" panose="02020603050405020304" pitchFamily="18" charset="0"/>
              <a:ea typeface="宋体" panose="02010600030101010101" pitchFamily="2" charset="-122"/>
            </a:endParaRPr>
          </a:p>
        </p:txBody>
      </p:sp>
    </p:spTree>
    <p:extLst>
      <p:ext uri="{BB962C8B-B14F-4D97-AF65-F5344CB8AC3E}">
        <p14:creationId xmlns:p14="http://schemas.microsoft.com/office/powerpoint/2010/main" val="249125826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595E9B0-DC85-6CD6-BA6C-2C881F5F46EB}"/>
              </a:ext>
            </a:extLst>
          </p:cNvPr>
          <p:cNvSpPr>
            <a:spLocks noGrp="1"/>
          </p:cNvSpPr>
          <p:nvPr>
            <p:ph type="title"/>
          </p:nvPr>
        </p:nvSpPr>
        <p:spPr/>
        <p:txBody>
          <a:bodyPr/>
          <a:lstStyle/>
          <a:p>
            <a:r>
              <a:rPr lang="zh-CN" altLang="en-US" dirty="0"/>
              <a:t>三、消费者的保护</a:t>
            </a:r>
          </a:p>
        </p:txBody>
      </p:sp>
      <p:sp>
        <p:nvSpPr>
          <p:cNvPr id="3" name="内容占位符 2">
            <a:extLst>
              <a:ext uri="{FF2B5EF4-FFF2-40B4-BE49-F238E27FC236}">
                <a16:creationId xmlns:a16="http://schemas.microsoft.com/office/drawing/2014/main" id="{06E03569-275F-2F82-FC18-71E02E9FB006}"/>
              </a:ext>
            </a:extLst>
          </p:cNvPr>
          <p:cNvSpPr>
            <a:spLocks noGrp="1"/>
          </p:cNvSpPr>
          <p:nvPr>
            <p:ph idx="1"/>
          </p:nvPr>
        </p:nvSpPr>
        <p:spPr/>
        <p:txBody>
          <a:bodyPr/>
          <a:lstStyle/>
          <a:p>
            <a:r>
              <a:rPr lang="zh-CN" altLang="zh-CN" sz="24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（三）合理的业务比例限制</a:t>
            </a:r>
            <a:endParaRPr lang="zh-CN" altLang="zh-CN" sz="2400" kern="100" dirty="0">
              <a:effectLst/>
              <a:latin typeface="Times New Roman" panose="02020603050405020304" pitchFamily="18" charset="0"/>
              <a:ea typeface="宋体" panose="02010600030101010101" pitchFamily="2" charset="-122"/>
            </a:endParaRPr>
          </a:p>
          <a:p>
            <a:pPr lvl="1"/>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在商业银行代理销售保险时，也应该突出保险产品的保障功能，并且明显与银行的储蓄产品、理财产品有着清晰的区别</a:t>
            </a:r>
            <a:endParaRPr lang="en-US"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endParaRPr>
          </a:p>
          <a:p>
            <a:pPr lvl="1"/>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商业银行代理销售意外伤害保险、健康保险、定期寿险、终身寿险、保险期间不短于</a:t>
            </a:r>
            <a:r>
              <a:rPr lang="en-US" altLang="zh-CN" sz="2000" kern="100" dirty="0">
                <a:solidFill>
                  <a:srgbClr val="333333"/>
                </a:solidFill>
                <a:effectLst/>
                <a:latin typeface="Helvetica" panose="020B0604020202020204" pitchFamily="34" charset="0"/>
                <a:ea typeface="宋体" panose="02010600030101010101" pitchFamily="2" charset="-122"/>
              </a:rPr>
              <a:t>10</a:t>
            </a: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年的年金保险、保险期间不短于</a:t>
            </a:r>
            <a:r>
              <a:rPr lang="en-US" altLang="zh-CN" sz="2000" kern="100" dirty="0">
                <a:solidFill>
                  <a:srgbClr val="333333"/>
                </a:solidFill>
                <a:effectLst/>
                <a:latin typeface="Helvetica" panose="020B0604020202020204" pitchFamily="34" charset="0"/>
                <a:ea typeface="宋体" panose="02010600030101010101" pitchFamily="2" charset="-122"/>
              </a:rPr>
              <a:t>10</a:t>
            </a:r>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年的两全保险、财产保险（不包括财产保险公司投资型保险）的保费收入之和不得低于保险代理业务总保费收入的</a:t>
            </a:r>
            <a:r>
              <a:rPr lang="en-US" altLang="zh-CN" sz="2000" kern="100" dirty="0">
                <a:solidFill>
                  <a:srgbClr val="333333"/>
                </a:solidFill>
                <a:effectLst/>
                <a:latin typeface="Helvetica" panose="020B0604020202020204" pitchFamily="34" charset="0"/>
                <a:ea typeface="宋体" panose="02010600030101010101" pitchFamily="2" charset="-122"/>
              </a:rPr>
              <a:t>20%</a:t>
            </a:r>
            <a:endParaRPr lang="en-US" altLang="zh-CN" sz="2000" kern="100" dirty="0">
              <a:solidFill>
                <a:srgbClr val="333333"/>
              </a:solidFill>
              <a:latin typeface="Helvetica" panose="020B0604020202020204" pitchFamily="34" charset="0"/>
              <a:ea typeface="宋体" panose="02010600030101010101" pitchFamily="2" charset="-122"/>
              <a:cs typeface="Helvetica" panose="020B0604020202020204" pitchFamily="34" charset="0"/>
            </a:endParaRPr>
          </a:p>
          <a:p>
            <a:r>
              <a:rPr lang="zh-CN" altLang="zh-CN" sz="24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（四）保护客户信息</a:t>
            </a:r>
            <a:endParaRPr lang="en-US" altLang="zh-CN" sz="2400" b="1" kern="100" dirty="0">
              <a:latin typeface="Times New Roman" panose="02020603050405020304" pitchFamily="18" charset="0"/>
              <a:ea typeface="宋体" panose="02010600030101010101" pitchFamily="2" charset="-122"/>
            </a:endParaRPr>
          </a:p>
          <a:p>
            <a:pPr lvl="1"/>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商业银行和保险公司应当加强客户信息保护，防止客户信息被不当使用</a:t>
            </a:r>
            <a:endParaRPr lang="en-US" altLang="zh-CN" sz="2000" kern="100" dirty="0">
              <a:latin typeface="Times New Roman" panose="02020603050405020304" pitchFamily="18" charset="0"/>
              <a:ea typeface="宋体" panose="02010600030101010101" pitchFamily="2" charset="-122"/>
            </a:endParaRPr>
          </a:p>
          <a:p>
            <a:r>
              <a:rPr lang="zh-CN" altLang="zh-CN" sz="2400" b="1"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（五）规范的市场行为</a:t>
            </a:r>
            <a:endParaRPr lang="zh-CN" altLang="zh-CN" sz="2400" kern="100" dirty="0">
              <a:effectLst/>
              <a:latin typeface="Times New Roman" panose="02020603050405020304" pitchFamily="18" charset="0"/>
              <a:ea typeface="宋体" panose="02010600030101010101" pitchFamily="2" charset="-122"/>
            </a:endParaRPr>
          </a:p>
          <a:p>
            <a:pPr lvl="1"/>
            <a:r>
              <a:rPr lang="zh-CN" altLang="zh-CN" sz="2000" kern="100" dirty="0">
                <a:solidFill>
                  <a:srgbClr val="333333"/>
                </a:solidFill>
                <a:effectLst/>
                <a:latin typeface="Helvetica" panose="020B0604020202020204" pitchFamily="34" charset="0"/>
                <a:ea typeface="宋体" panose="02010600030101010101" pitchFamily="2" charset="-122"/>
                <a:cs typeface="Helvetica" panose="020B0604020202020204" pitchFamily="34" charset="0"/>
              </a:rPr>
              <a:t>商业银行代理保险业务应当严格遵守审慎经营规则</a:t>
            </a:r>
            <a:endParaRPr lang="zh-CN" altLang="en-US" sz="2000" dirty="0"/>
          </a:p>
        </p:txBody>
      </p:sp>
    </p:spTree>
    <p:extLst>
      <p:ext uri="{BB962C8B-B14F-4D97-AF65-F5344CB8AC3E}">
        <p14:creationId xmlns:p14="http://schemas.microsoft.com/office/powerpoint/2010/main" val="71929171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40" name="Rectangle 4">
            <a:extLst>
              <a:ext uri="{FF2B5EF4-FFF2-40B4-BE49-F238E27FC236}">
                <a16:creationId xmlns:a16="http://schemas.microsoft.com/office/drawing/2014/main" id="{D6494E4E-C435-9EF4-3FEE-B89889DC90F2}"/>
              </a:ext>
            </a:extLst>
          </p:cNvPr>
          <p:cNvSpPr>
            <a:spLocks noGrp="1" noChangeArrowheads="1"/>
          </p:cNvSpPr>
          <p:nvPr>
            <p:ph type="ctrTitle"/>
          </p:nvPr>
        </p:nvSpPr>
        <p:spPr>
          <a:xfrm>
            <a:off x="685800" y="2130425"/>
            <a:ext cx="7772400" cy="1470025"/>
          </a:xfrm>
        </p:spPr>
        <p:txBody>
          <a:bodyPr anchor="ctr"/>
          <a:lstStyle/>
          <a:p>
            <a:r>
              <a:rPr lang="zh-CN" altLang="en-US" sz="4400"/>
              <a:t>第四节</a:t>
            </a:r>
          </a:p>
        </p:txBody>
      </p:sp>
      <p:sp>
        <p:nvSpPr>
          <p:cNvPr id="14341" name="Rectangle 5">
            <a:extLst>
              <a:ext uri="{FF2B5EF4-FFF2-40B4-BE49-F238E27FC236}">
                <a16:creationId xmlns:a16="http://schemas.microsoft.com/office/drawing/2014/main" id="{4FE113B8-D2B0-1A1D-BF76-AC2428DAA6F5}"/>
              </a:ext>
            </a:extLst>
          </p:cNvPr>
          <p:cNvSpPr>
            <a:spLocks noGrp="1" noChangeArrowheads="1"/>
          </p:cNvSpPr>
          <p:nvPr>
            <p:ph type="subTitle" idx="1"/>
          </p:nvPr>
        </p:nvSpPr>
        <p:spPr>
          <a:xfrm>
            <a:off x="1371600" y="3886200"/>
            <a:ext cx="6400800" cy="1752600"/>
          </a:xfrm>
        </p:spPr>
        <p:txBody>
          <a:bodyPr/>
          <a:lstStyle/>
          <a:p>
            <a:r>
              <a:rPr lang="zh-CN" altLang="en-US" sz="3200"/>
              <a:t>保险经纪人的监管 </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2A8C17D0-2E6C-0563-3540-A0C780403281}"/>
              </a:ext>
            </a:extLst>
          </p:cNvPr>
          <p:cNvSpPr>
            <a:spLocks noGrp="1" noChangeArrowheads="1"/>
          </p:cNvSpPr>
          <p:nvPr>
            <p:ph type="title"/>
          </p:nvPr>
        </p:nvSpPr>
        <p:spPr/>
        <p:txBody>
          <a:bodyPr/>
          <a:lstStyle/>
          <a:p>
            <a:r>
              <a:rPr lang="zh-CN" altLang="en-US" b="1"/>
              <a:t>一、保险经纪机构的资格监管</a:t>
            </a:r>
            <a:r>
              <a:rPr lang="zh-CN" altLang="en-US"/>
              <a:t> </a:t>
            </a:r>
          </a:p>
        </p:txBody>
      </p:sp>
      <p:sp>
        <p:nvSpPr>
          <p:cNvPr id="16387" name="Rectangle 3">
            <a:extLst>
              <a:ext uri="{FF2B5EF4-FFF2-40B4-BE49-F238E27FC236}">
                <a16:creationId xmlns:a16="http://schemas.microsoft.com/office/drawing/2014/main" id="{5CD77AF4-322A-6ACC-7900-1967996862D9}"/>
              </a:ext>
            </a:extLst>
          </p:cNvPr>
          <p:cNvSpPr>
            <a:spLocks noGrp="1" noChangeArrowheads="1"/>
          </p:cNvSpPr>
          <p:nvPr>
            <p:ph type="body" idx="1"/>
          </p:nvPr>
        </p:nvSpPr>
        <p:spPr/>
        <p:txBody>
          <a:bodyPr/>
          <a:lstStyle/>
          <a:p>
            <a:r>
              <a:rPr lang="zh-CN" altLang="en-US" dirty="0"/>
              <a:t>保险经纪公司的设立涉及以下几个方面：</a:t>
            </a:r>
          </a:p>
          <a:p>
            <a:pPr lvl="1"/>
            <a:r>
              <a:rPr lang="zh-CN" altLang="en-US" dirty="0"/>
              <a:t>组织形式</a:t>
            </a:r>
            <a:endParaRPr lang="en-US" altLang="zh-CN" dirty="0"/>
          </a:p>
          <a:p>
            <a:pPr lvl="2"/>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有限责任公司和股份有限公司</a:t>
            </a:r>
            <a:endParaRPr lang="zh-CN" altLang="en-US" sz="2000" dirty="0"/>
          </a:p>
          <a:p>
            <a:pPr lvl="1"/>
            <a:r>
              <a:rPr lang="zh-CN" altLang="en-US" dirty="0"/>
              <a:t>股东要求</a:t>
            </a:r>
          </a:p>
          <a:p>
            <a:pPr lvl="1"/>
            <a:r>
              <a:rPr lang="zh-CN" altLang="en-US" dirty="0"/>
              <a:t>设立分支机构</a:t>
            </a:r>
            <a:endParaRPr lang="en-US" altLang="zh-CN" dirty="0"/>
          </a:p>
          <a:p>
            <a:pPr lvl="2"/>
            <a:r>
              <a:rPr lang="zh-CN" altLang="zh-CN" sz="2000" kern="100" dirty="0">
                <a:latin typeface="Times New Roman" panose="02020603050405020304" pitchFamily="18" charset="0"/>
                <a:ea typeface="宋体" panose="02010600030101010101" pitchFamily="2" charset="-122"/>
                <a:cs typeface="Times New Roman" panose="02020603050405020304" pitchFamily="18" charset="0"/>
              </a:rPr>
              <a:t>设立分支机构时应当首先设立省级分公司</a:t>
            </a:r>
            <a:endParaRPr lang="zh-CN" altLang="en-US" sz="2000" kern="100" dirty="0">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en-US" dirty="0"/>
              <a:t>缴存保证金和投保职业责任保险</a:t>
            </a:r>
            <a:endParaRPr lang="en-US" altLang="zh-CN" sz="3200" dirty="0"/>
          </a:p>
          <a:p>
            <a:pPr lvl="1"/>
            <a:r>
              <a:rPr lang="zh-CN" altLang="zh-CN" sz="1800" kern="100" dirty="0">
                <a:effectLst/>
                <a:latin typeface="Times New Roman" panose="02020603050405020304" pitchFamily="18" charset="0"/>
                <a:ea typeface="宋体" panose="02010600030101010101" pitchFamily="2" charset="-122"/>
              </a:rPr>
              <a:t>职业责任保险对一次事故的赔偿限额不得低于人民币</a:t>
            </a:r>
            <a:r>
              <a:rPr lang="en-US" altLang="zh-CN" sz="1800" kern="100" dirty="0">
                <a:effectLst/>
                <a:latin typeface="Times New Roman" panose="02020603050405020304" pitchFamily="18" charset="0"/>
                <a:ea typeface="宋体" panose="02010600030101010101" pitchFamily="2" charset="-122"/>
              </a:rPr>
              <a:t>100</a:t>
            </a:r>
            <a:r>
              <a:rPr lang="zh-CN" altLang="zh-CN" sz="1800" kern="100" dirty="0">
                <a:effectLst/>
                <a:latin typeface="Times New Roman" panose="02020603050405020304" pitchFamily="18" charset="0"/>
                <a:ea typeface="宋体" panose="02010600030101010101" pitchFamily="2" charset="-122"/>
              </a:rPr>
              <a:t>万元；一年期保单的累计赔偿限额不得低于人民币</a:t>
            </a:r>
            <a:r>
              <a:rPr lang="en-US" altLang="zh-CN" sz="1800" kern="100" dirty="0">
                <a:effectLst/>
                <a:latin typeface="Times New Roman" panose="02020603050405020304" pitchFamily="18" charset="0"/>
                <a:ea typeface="宋体" panose="02010600030101010101" pitchFamily="2" charset="-122"/>
              </a:rPr>
              <a:t>1000</a:t>
            </a:r>
            <a:r>
              <a:rPr lang="zh-CN" altLang="zh-CN" sz="1800" kern="100" dirty="0">
                <a:effectLst/>
                <a:latin typeface="Times New Roman" panose="02020603050405020304" pitchFamily="18" charset="0"/>
                <a:ea typeface="宋体" panose="02010600030101010101" pitchFamily="2" charset="-122"/>
              </a:rPr>
              <a:t>万元，且不得低于保险经纪人上年度的</a:t>
            </a:r>
            <a:r>
              <a:rPr lang="en-US" altLang="zh-CN" sz="1800" u="none" strike="noStrike" kern="100" dirty="0">
                <a:effectLst/>
                <a:latin typeface="宋体" panose="02010600030101010101" pitchFamily="2" charset="-122"/>
                <a:ea typeface="宋体" panose="02010600030101010101" pitchFamily="2" charset="-122"/>
              </a:rPr>
              <a:t>主营业务收入</a:t>
            </a:r>
            <a:endParaRPr lang="en-US" altLang="zh-CN" sz="1800" kern="100" dirty="0">
              <a:effectLst/>
              <a:latin typeface="Times New Roman" panose="02020603050405020304" pitchFamily="18" charset="0"/>
              <a:ea typeface="宋体" panose="02010600030101010101" pitchFamily="2" charset="-122"/>
            </a:endParaRPr>
          </a:p>
          <a:p>
            <a:pPr lvl="1"/>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保险经纪公司缴存保证金的，应当按注册资本的</a:t>
            </a:r>
            <a:r>
              <a:rPr lang="en-US" altLang="zh-CN" sz="1800" kern="100" dirty="0">
                <a:effectLst/>
                <a:latin typeface="Times New Roman" panose="02020603050405020304" pitchFamily="18" charset="0"/>
                <a:ea typeface="宋体" panose="02010600030101010101" pitchFamily="2" charset="-122"/>
              </a:rPr>
              <a:t>5%</a:t>
            </a:r>
            <a:r>
              <a:rPr lang="zh-CN" altLang="zh-CN" sz="1800" kern="100" dirty="0">
                <a:effectLst/>
                <a:latin typeface="Times New Roman" panose="02020603050405020304" pitchFamily="18" charset="0"/>
                <a:ea typeface="宋体" panose="02010600030101010101" pitchFamily="2" charset="-122"/>
                <a:cs typeface="Times New Roman" panose="02020603050405020304" pitchFamily="18" charset="0"/>
              </a:rPr>
              <a:t>缴存</a:t>
            </a:r>
            <a:endParaRPr lang="zh-CN" altLang="en-US"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338FB4A9-593A-44B6-CD75-8BC5CBE6A014}"/>
              </a:ext>
            </a:extLst>
          </p:cNvPr>
          <p:cNvSpPr>
            <a:spLocks noGrp="1" noChangeArrowheads="1"/>
          </p:cNvSpPr>
          <p:nvPr>
            <p:ph type="title"/>
          </p:nvPr>
        </p:nvSpPr>
        <p:spPr/>
        <p:txBody>
          <a:bodyPr/>
          <a:lstStyle/>
          <a:p>
            <a:r>
              <a:rPr lang="zh-CN" altLang="en-US" sz="4000" dirty="0"/>
              <a:t>二、</a:t>
            </a:r>
            <a:r>
              <a:rPr lang="zh-CN" altLang="en-US" sz="4000" b="1" dirty="0"/>
              <a:t>保险经纪从业人员的资格监管</a:t>
            </a:r>
            <a:r>
              <a:rPr lang="zh-CN" altLang="en-US" sz="4000" dirty="0"/>
              <a:t> </a:t>
            </a:r>
          </a:p>
        </p:txBody>
      </p:sp>
      <p:sp>
        <p:nvSpPr>
          <p:cNvPr id="17411" name="Rectangle 3">
            <a:extLst>
              <a:ext uri="{FF2B5EF4-FFF2-40B4-BE49-F238E27FC236}">
                <a16:creationId xmlns:a16="http://schemas.microsoft.com/office/drawing/2014/main" id="{3F0B0539-3171-B970-802C-623AED1A6C9D}"/>
              </a:ext>
            </a:extLst>
          </p:cNvPr>
          <p:cNvSpPr>
            <a:spLocks noGrp="1" noChangeArrowheads="1"/>
          </p:cNvSpPr>
          <p:nvPr>
            <p:ph type="body" idx="1"/>
          </p:nvPr>
        </p:nvSpPr>
        <p:spPr/>
        <p:txBody>
          <a:bodyPr/>
          <a:lstStyle/>
          <a:p>
            <a:pPr indent="266700" algn="just">
              <a:spcBef>
                <a:spcPts val="600"/>
              </a:spcBef>
            </a:pPr>
            <a:r>
              <a:rPr lang="zh-CN" altLang="zh-CN" sz="2400" kern="100" dirty="0">
                <a:effectLst/>
                <a:latin typeface="Times New Roman" panose="02020603050405020304" pitchFamily="18" charset="0"/>
                <a:ea typeface="宋体" panose="02010600030101010101" pitchFamily="2" charset="-122"/>
              </a:rPr>
              <a:t>应当聘任品行良好的</a:t>
            </a:r>
            <a:r>
              <a:rPr lang="en-US" altLang="zh-CN" sz="2400" u="none" strike="noStrike" kern="100" dirty="0">
                <a:effectLst/>
                <a:latin typeface="宋体" panose="02010600030101010101" pitchFamily="2" charset="-122"/>
                <a:ea typeface="宋体" panose="02010600030101010101" pitchFamily="2" charset="-122"/>
              </a:rPr>
              <a:t>保险经纪从业人员</a:t>
            </a:r>
            <a:endParaRPr lang="en-US" altLang="zh-CN" sz="2400" kern="100" dirty="0">
              <a:effectLst/>
              <a:latin typeface="Times New Roman" panose="02020603050405020304" pitchFamily="18" charset="0"/>
              <a:ea typeface="宋体" panose="02010600030101010101" pitchFamily="2" charset="-122"/>
            </a:endParaRPr>
          </a:p>
          <a:p>
            <a:pPr indent="266700" algn="just">
              <a:spcBef>
                <a:spcPts val="600"/>
              </a:spcBef>
            </a:pPr>
            <a:r>
              <a:rPr lang="zh-CN" altLang="zh-CN" sz="2400" kern="100" dirty="0">
                <a:effectLst/>
                <a:latin typeface="Times New Roman" panose="02020603050405020304" pitchFamily="18" charset="0"/>
                <a:ea typeface="宋体" panose="02010600030101010101" pitchFamily="2" charset="-122"/>
              </a:rPr>
              <a:t>应当具有从事保险经纪业务所需的专业能力</a:t>
            </a:r>
            <a:endParaRPr lang="en-US" altLang="zh-CN" sz="2400" kern="100" dirty="0">
              <a:effectLst/>
              <a:latin typeface="Times New Roman" panose="02020603050405020304" pitchFamily="18" charset="0"/>
              <a:ea typeface="宋体" panose="02010600030101010101" pitchFamily="2" charset="-122"/>
            </a:endParaRPr>
          </a:p>
          <a:p>
            <a:pPr indent="266700" algn="just">
              <a:spcBef>
                <a:spcPts val="600"/>
              </a:spcBef>
            </a:pPr>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应当按照规定为其保险经纪从业人员进行执业登记</a:t>
            </a:r>
            <a:endParaRPr lang="zh-CN" altLang="en-US" sz="2400"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F7CF7C12-09B2-F82E-332C-37D3436F5570}"/>
              </a:ext>
            </a:extLst>
          </p:cNvPr>
          <p:cNvSpPr>
            <a:spLocks noGrp="1" noChangeArrowheads="1"/>
          </p:cNvSpPr>
          <p:nvPr>
            <p:ph type="title"/>
          </p:nvPr>
        </p:nvSpPr>
        <p:spPr/>
        <p:txBody>
          <a:bodyPr/>
          <a:lstStyle/>
          <a:p>
            <a:r>
              <a:rPr lang="zh-CN" altLang="en-US" dirty="0"/>
              <a:t>三、</a:t>
            </a:r>
            <a:r>
              <a:rPr lang="zh-CN" altLang="en-US" b="1" dirty="0"/>
              <a:t>保险经纪公司的业务监管</a:t>
            </a:r>
            <a:r>
              <a:rPr lang="zh-CN" altLang="en-US" dirty="0"/>
              <a:t> </a:t>
            </a:r>
          </a:p>
        </p:txBody>
      </p:sp>
      <p:sp>
        <p:nvSpPr>
          <p:cNvPr id="18435" name="Rectangle 3">
            <a:extLst>
              <a:ext uri="{FF2B5EF4-FFF2-40B4-BE49-F238E27FC236}">
                <a16:creationId xmlns:a16="http://schemas.microsoft.com/office/drawing/2014/main" id="{8A9F4F4A-83A5-AF04-69D6-2649C452E48A}"/>
              </a:ext>
            </a:extLst>
          </p:cNvPr>
          <p:cNvSpPr>
            <a:spLocks noGrp="1" noChangeArrowheads="1"/>
          </p:cNvSpPr>
          <p:nvPr>
            <p:ph type="body" idx="1"/>
          </p:nvPr>
        </p:nvSpPr>
        <p:spPr/>
        <p:txBody>
          <a:bodyPr/>
          <a:lstStyle/>
          <a:p>
            <a:pPr lvl="0" indent="266700" algn="just">
              <a:spcBef>
                <a:spcPts val="600"/>
              </a:spcBef>
              <a:buFont typeface="+mj-ea"/>
              <a:buChar char="•"/>
              <a:tabLst>
                <a:tab pos="723900" algn="l"/>
              </a:tabLst>
            </a:pPr>
            <a:r>
              <a:rPr lang="zh-CN" altLang="en-US" sz="2800" kern="100" dirty="0">
                <a:latin typeface="Times New Roman" panose="02020603050405020304" pitchFamily="18" charset="0"/>
                <a:ea typeface="宋体" panose="02010600030101010101" pitchFamily="2" charset="-122"/>
              </a:rPr>
              <a:t>（一）</a:t>
            </a:r>
            <a:r>
              <a:rPr lang="zh-CN" altLang="zh-CN" sz="2800" kern="100" dirty="0">
                <a:latin typeface="Times New Roman" panose="02020603050405020304" pitchFamily="18" charset="0"/>
                <a:ea typeface="宋体" panose="02010600030101010101" pitchFamily="2" charset="-122"/>
              </a:rPr>
              <a:t>保险经纪人的业务范围</a:t>
            </a:r>
          </a:p>
          <a:p>
            <a:pPr lvl="1" indent="266700" algn="just">
              <a:spcBef>
                <a:spcPts val="600"/>
              </a:spcBef>
            </a:pPr>
            <a:r>
              <a:rPr lang="zh-CN" altLang="zh-CN" sz="2400" kern="100" dirty="0">
                <a:effectLst/>
                <a:latin typeface="Times New Roman" panose="02020603050405020304" pitchFamily="18" charset="0"/>
                <a:ea typeface="宋体" panose="02010600030101010101" pitchFamily="2" charset="-122"/>
              </a:rPr>
              <a:t>应当与委托人签订委托合同，依法约定双方的权利义务及其他事项</a:t>
            </a:r>
            <a:endParaRPr lang="en-US" altLang="zh-CN" sz="24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400" kern="100" dirty="0">
                <a:effectLst/>
                <a:latin typeface="Times New Roman" panose="02020603050405020304" pitchFamily="18" charset="0"/>
                <a:ea typeface="宋体" panose="02010600030101010101" pitchFamily="2" charset="-122"/>
              </a:rPr>
              <a:t>不得超出承保公司的业务范围和经营区域；从事保险经纪业务涉及异地共保、异地承保和统括保单，必须按照监管机构的相关规定执行</a:t>
            </a:r>
            <a:endParaRPr lang="en-US" altLang="zh-CN" sz="24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400" kern="100" dirty="0">
                <a:effectLst/>
                <a:latin typeface="Times New Roman" panose="02020603050405020304" pitchFamily="18" charset="0"/>
                <a:ea typeface="宋体" panose="02010600030101010101" pitchFamily="2" charset="-122"/>
              </a:rPr>
              <a:t>不得销售非保险金融产品</a:t>
            </a:r>
            <a:endParaRPr lang="en-US" altLang="zh-CN" sz="24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400" kern="100" dirty="0">
                <a:effectLst/>
                <a:latin typeface="Times New Roman" panose="02020603050405020304" pitchFamily="18" charset="0"/>
                <a:ea typeface="宋体" panose="02010600030101010101" pitchFamily="2" charset="-122"/>
              </a:rPr>
              <a:t>当在所属保险经纪人的授权范围内从事业务活动。如果要通过互联网经营保险经纪业务，应当符合中国监管机构的规定</a:t>
            </a: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F7CF7C12-09B2-F82E-332C-37D3436F5570}"/>
              </a:ext>
            </a:extLst>
          </p:cNvPr>
          <p:cNvSpPr>
            <a:spLocks noGrp="1" noChangeArrowheads="1"/>
          </p:cNvSpPr>
          <p:nvPr>
            <p:ph type="title"/>
          </p:nvPr>
        </p:nvSpPr>
        <p:spPr/>
        <p:txBody>
          <a:bodyPr/>
          <a:lstStyle/>
          <a:p>
            <a:r>
              <a:rPr lang="zh-CN" altLang="en-US" dirty="0"/>
              <a:t>三、</a:t>
            </a:r>
            <a:r>
              <a:rPr lang="zh-CN" altLang="en-US" b="1" dirty="0"/>
              <a:t>保险经纪公司的业务监管</a:t>
            </a:r>
            <a:r>
              <a:rPr lang="zh-CN" altLang="en-US" dirty="0"/>
              <a:t> </a:t>
            </a:r>
          </a:p>
        </p:txBody>
      </p:sp>
      <p:sp>
        <p:nvSpPr>
          <p:cNvPr id="18435" name="Rectangle 3">
            <a:extLst>
              <a:ext uri="{FF2B5EF4-FFF2-40B4-BE49-F238E27FC236}">
                <a16:creationId xmlns:a16="http://schemas.microsoft.com/office/drawing/2014/main" id="{8A9F4F4A-83A5-AF04-69D6-2649C452E48A}"/>
              </a:ext>
            </a:extLst>
          </p:cNvPr>
          <p:cNvSpPr>
            <a:spLocks noGrp="1" noChangeArrowheads="1"/>
          </p:cNvSpPr>
          <p:nvPr>
            <p:ph type="body" idx="1"/>
          </p:nvPr>
        </p:nvSpPr>
        <p:spPr/>
        <p:txBody>
          <a:bodyPr/>
          <a:lstStyle/>
          <a:p>
            <a:pPr lvl="0" indent="266700" algn="just">
              <a:spcBef>
                <a:spcPts val="600"/>
              </a:spcBef>
              <a:buFont typeface="+mj-ea"/>
              <a:buChar char="•"/>
              <a:tabLst>
                <a:tab pos="723900" algn="l"/>
              </a:tabLst>
            </a:pPr>
            <a:r>
              <a:rPr lang="zh-CN" altLang="en-US" sz="2800" kern="100" dirty="0">
                <a:latin typeface="Times New Roman" panose="02020603050405020304" pitchFamily="18" charset="0"/>
                <a:ea typeface="宋体" panose="02010600030101010101" pitchFamily="2" charset="-122"/>
              </a:rPr>
              <a:t>（二）</a:t>
            </a:r>
            <a:r>
              <a:rPr lang="zh-CN" altLang="zh-CN" sz="2800" kern="100" dirty="0">
                <a:latin typeface="Times New Roman" panose="02020603050405020304" pitchFamily="18" charset="0"/>
                <a:ea typeface="宋体" panose="02010600030101010101" pitchFamily="2" charset="-122"/>
              </a:rPr>
              <a:t>保险经纪人的</a:t>
            </a:r>
            <a:r>
              <a:rPr lang="zh-CN" altLang="en-US" sz="2800" kern="100" dirty="0">
                <a:latin typeface="Times New Roman" panose="02020603050405020304" pitchFamily="18" charset="0"/>
                <a:ea typeface="宋体" panose="02010600030101010101" pitchFamily="2" charset="-122"/>
              </a:rPr>
              <a:t>财务要求</a:t>
            </a:r>
            <a:endParaRPr lang="zh-CN" altLang="zh-CN" sz="2800" kern="100" dirty="0">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effectLst/>
                <a:latin typeface="Times New Roman" panose="02020603050405020304" pitchFamily="18" charset="0"/>
                <a:ea typeface="宋体" panose="02010600030101010101" pitchFamily="2" charset="-122"/>
              </a:rPr>
              <a:t>应当建立专门账簿，记载保险经纪业务收支情况。</a:t>
            </a:r>
            <a:endParaRPr lang="en-US" altLang="zh-CN" sz="20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effectLst/>
                <a:latin typeface="Times New Roman" panose="02020603050405020304" pitchFamily="18" charset="0"/>
                <a:ea typeface="宋体" panose="02010600030101010101" pitchFamily="2" charset="-122"/>
              </a:rPr>
              <a:t>应当建立完整规范的业务档案，进行真实、完整的记录。</a:t>
            </a:r>
            <a:endParaRPr lang="en-US" altLang="zh-CN" sz="20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effectLst/>
                <a:latin typeface="Times New Roman" panose="02020603050405020304" pitchFamily="18" charset="0"/>
                <a:ea typeface="宋体" panose="02010600030101010101" pitchFamily="2" charset="-122"/>
              </a:rPr>
              <a:t>保险经纪人在从事再保险经纪业务时，应当设立专门部门，在业务流程、财务管理与风险管控等方面与其他保险经纪业务实行隔离。</a:t>
            </a:r>
            <a:endParaRPr lang="en-US" altLang="zh-CN" sz="20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effectLst/>
                <a:latin typeface="Times New Roman" panose="02020603050405020304" pitchFamily="18" charset="0"/>
                <a:ea typeface="宋体" panose="02010600030101010101" pitchFamily="2" charset="-122"/>
              </a:rPr>
              <a:t>在开展业务过程中应当制作并出示规范的客户告知书</a:t>
            </a:r>
            <a:endParaRPr lang="en-US" altLang="zh-CN" sz="20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应妥善保管业务档案、会计账簿、业务台账、客户告知书以及佣金收入的原始凭证等有关资料，保管期限自保险合同终止之日起计算，保险期间在</a:t>
            </a:r>
            <a:r>
              <a:rPr lang="en-US" altLang="zh-CN" sz="2000" kern="100" dirty="0">
                <a:effectLst/>
                <a:latin typeface="Times New Roman" panose="02020603050405020304" pitchFamily="18" charset="0"/>
                <a:ea typeface="宋体" panose="02010600030101010101" pitchFamily="2" charset="-122"/>
              </a:rPr>
              <a:t>1</a:t>
            </a:r>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年以下的不得少于</a:t>
            </a:r>
            <a:r>
              <a:rPr lang="en-US" altLang="zh-CN" sz="2000" kern="100" dirty="0">
                <a:effectLst/>
                <a:latin typeface="Times New Roman" panose="02020603050405020304" pitchFamily="18" charset="0"/>
                <a:ea typeface="宋体" panose="02010600030101010101" pitchFamily="2" charset="-122"/>
              </a:rPr>
              <a:t>5</a:t>
            </a:r>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年，保险期间超过</a:t>
            </a:r>
            <a:r>
              <a:rPr lang="en-US" altLang="zh-CN" sz="2000" kern="100" dirty="0">
                <a:effectLst/>
                <a:latin typeface="Times New Roman" panose="02020603050405020304" pitchFamily="18" charset="0"/>
                <a:ea typeface="宋体" panose="02010600030101010101" pitchFamily="2" charset="-122"/>
              </a:rPr>
              <a:t>1</a:t>
            </a:r>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年的不得少于</a:t>
            </a:r>
            <a:r>
              <a:rPr lang="en-US" altLang="zh-CN" sz="2000" kern="100" dirty="0">
                <a:effectLst/>
                <a:latin typeface="Times New Roman" panose="02020603050405020304" pitchFamily="18" charset="0"/>
                <a:ea typeface="宋体" panose="02010600030101010101" pitchFamily="2" charset="-122"/>
              </a:rPr>
              <a:t>10</a:t>
            </a:r>
            <a:r>
              <a:rPr lang="zh-CN" altLang="zh-CN" sz="2000" kern="100" dirty="0">
                <a:effectLst/>
                <a:latin typeface="Times New Roman" panose="02020603050405020304" pitchFamily="18" charset="0"/>
                <a:ea typeface="宋体" panose="02010600030101010101" pitchFamily="2" charset="-122"/>
                <a:cs typeface="Times New Roman" panose="02020603050405020304" pitchFamily="18" charset="0"/>
              </a:rPr>
              <a:t>年。</a:t>
            </a:r>
            <a:endParaRPr lang="zh-CN" altLang="zh-CN" sz="2000" kern="100" dirty="0">
              <a:effectLst/>
              <a:latin typeface="Times New Roman" panose="02020603050405020304" pitchFamily="18" charset="0"/>
              <a:ea typeface="宋体" panose="02010600030101010101" pitchFamily="2" charset="-122"/>
            </a:endParaRPr>
          </a:p>
        </p:txBody>
      </p:sp>
    </p:spTree>
    <p:extLst>
      <p:ext uri="{BB962C8B-B14F-4D97-AF65-F5344CB8AC3E}">
        <p14:creationId xmlns:p14="http://schemas.microsoft.com/office/powerpoint/2010/main" val="851453630"/>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F7CF7C12-09B2-F82E-332C-37D3436F5570}"/>
              </a:ext>
            </a:extLst>
          </p:cNvPr>
          <p:cNvSpPr>
            <a:spLocks noGrp="1" noChangeArrowheads="1"/>
          </p:cNvSpPr>
          <p:nvPr>
            <p:ph type="title"/>
          </p:nvPr>
        </p:nvSpPr>
        <p:spPr/>
        <p:txBody>
          <a:bodyPr/>
          <a:lstStyle/>
          <a:p>
            <a:r>
              <a:rPr lang="zh-CN" altLang="en-US" dirty="0"/>
              <a:t>三、</a:t>
            </a:r>
            <a:r>
              <a:rPr lang="zh-CN" altLang="en-US" b="1" dirty="0"/>
              <a:t>保险经纪公司的业务监管</a:t>
            </a:r>
            <a:r>
              <a:rPr lang="zh-CN" altLang="en-US" dirty="0"/>
              <a:t> </a:t>
            </a:r>
          </a:p>
        </p:txBody>
      </p:sp>
      <p:sp>
        <p:nvSpPr>
          <p:cNvPr id="18435" name="Rectangle 3">
            <a:extLst>
              <a:ext uri="{FF2B5EF4-FFF2-40B4-BE49-F238E27FC236}">
                <a16:creationId xmlns:a16="http://schemas.microsoft.com/office/drawing/2014/main" id="{8A9F4F4A-83A5-AF04-69D6-2649C452E48A}"/>
              </a:ext>
            </a:extLst>
          </p:cNvPr>
          <p:cNvSpPr>
            <a:spLocks noGrp="1" noChangeArrowheads="1"/>
          </p:cNvSpPr>
          <p:nvPr>
            <p:ph type="body" idx="1"/>
          </p:nvPr>
        </p:nvSpPr>
        <p:spPr>
          <a:xfrm>
            <a:off x="457200" y="1600200"/>
            <a:ext cx="8229600" cy="4983162"/>
          </a:xfrm>
        </p:spPr>
        <p:txBody>
          <a:bodyPr/>
          <a:lstStyle/>
          <a:p>
            <a:pPr lvl="0" indent="266700" algn="just">
              <a:spcBef>
                <a:spcPts val="600"/>
              </a:spcBef>
              <a:buFont typeface="+mj-ea"/>
              <a:buChar char="•"/>
              <a:tabLst>
                <a:tab pos="723900" algn="l"/>
              </a:tabLst>
            </a:pPr>
            <a:r>
              <a:rPr lang="zh-CN" altLang="en-US" sz="2800" kern="100" dirty="0">
                <a:latin typeface="Times New Roman" panose="02020603050405020304" pitchFamily="18" charset="0"/>
                <a:ea typeface="宋体" panose="02010600030101010101" pitchFamily="2" charset="-122"/>
              </a:rPr>
              <a:t>（三）</a:t>
            </a:r>
            <a:r>
              <a:rPr lang="zh-CN" altLang="zh-CN" sz="2800" kern="100" dirty="0">
                <a:latin typeface="Times New Roman" panose="02020603050405020304" pitchFamily="18" charset="0"/>
                <a:ea typeface="宋体" panose="02010600030101010101" pitchFamily="2" charset="-122"/>
              </a:rPr>
              <a:t>保险经纪人的</a:t>
            </a:r>
            <a:r>
              <a:rPr lang="zh-CN" altLang="en-US" sz="2800" kern="100" dirty="0">
                <a:latin typeface="Times New Roman" panose="02020603050405020304" pitchFamily="18" charset="0"/>
                <a:ea typeface="宋体" panose="02010600030101010101" pitchFamily="2" charset="-122"/>
              </a:rPr>
              <a:t>行为管理</a:t>
            </a:r>
            <a:endParaRPr lang="zh-CN" altLang="zh-CN" sz="2800" kern="100" dirty="0">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effectLst/>
                <a:latin typeface="Times New Roman" panose="02020603050405020304" pitchFamily="18" charset="0"/>
                <a:ea typeface="宋体" panose="02010600030101010101" pitchFamily="2" charset="-122"/>
              </a:rPr>
              <a:t>应对</a:t>
            </a:r>
            <a:r>
              <a:rPr lang="en-US" altLang="zh-CN" sz="2000" u="none" strike="noStrike" kern="100" dirty="0">
                <a:effectLst/>
                <a:latin typeface="宋体" panose="02010600030101010101" pitchFamily="2" charset="-122"/>
                <a:ea typeface="宋体" panose="02010600030101010101" pitchFamily="2" charset="-122"/>
              </a:rPr>
              <a:t>保险经纪从业人员</a:t>
            </a:r>
            <a:r>
              <a:rPr lang="zh-CN" altLang="zh-CN" sz="2000" kern="100" dirty="0">
                <a:effectLst/>
                <a:latin typeface="Times New Roman" panose="02020603050405020304" pitchFamily="18" charset="0"/>
                <a:ea typeface="宋体" panose="02010600030101010101" pitchFamily="2" charset="-122"/>
              </a:rPr>
              <a:t>进行执业登记信息管理，及时登记个人信息及授权范围等事项以及接受处罚、聘任关系终止等情况</a:t>
            </a:r>
            <a:endParaRPr lang="en-US" altLang="zh-CN" sz="20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effectLst/>
                <a:latin typeface="Times New Roman" panose="02020603050405020304" pitchFamily="18" charset="0"/>
                <a:ea typeface="宋体" panose="02010600030101010101" pitchFamily="2" charset="-122"/>
              </a:rPr>
              <a:t>在开展保险经纪业务过程中，不得索取、收受保险公司或者其工作人员给予的合同约定之外的酬金、其他财物，或者利用执行保险经纪业务之便牟取其他非法利益</a:t>
            </a:r>
            <a:endParaRPr lang="en-US" altLang="zh-CN" sz="20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effectLst/>
                <a:latin typeface="Times New Roman" panose="02020603050405020304" pitchFamily="18" charset="0"/>
                <a:ea typeface="宋体" panose="02010600030101010101" pitchFamily="2" charset="-122"/>
              </a:rPr>
              <a:t>不得以捏造、散布虚假事实等方式损害竞争对手的商业信誉，不得以虚假广告、虚假宣传或者其他不正当竞争行为扰乱保险市场秩序</a:t>
            </a:r>
            <a:endParaRPr lang="en-US" altLang="zh-CN" sz="2000" kern="100" dirty="0">
              <a:effectLst/>
              <a:latin typeface="Times New Roman" panose="02020603050405020304" pitchFamily="18" charset="0"/>
              <a:ea typeface="宋体" panose="02010600030101010101" pitchFamily="2" charset="-122"/>
            </a:endParaRPr>
          </a:p>
          <a:p>
            <a:pPr lvl="1" indent="266700" algn="just">
              <a:spcBef>
                <a:spcPts val="600"/>
              </a:spcBef>
            </a:pPr>
            <a:r>
              <a:rPr lang="zh-CN" altLang="zh-CN" sz="2000" kern="100" dirty="0">
                <a:effectLst/>
                <a:latin typeface="Times New Roman" panose="02020603050405020304" pitchFamily="18" charset="0"/>
                <a:ea typeface="宋体" panose="02010600030101010101" pitchFamily="2" charset="-122"/>
              </a:rPr>
              <a:t>不得与非法从事保险业务或者保险中介业务的机构或者个人发生保险经纪业务往来</a:t>
            </a:r>
          </a:p>
          <a:p>
            <a:pPr lvl="1" indent="266700" algn="just">
              <a:spcBef>
                <a:spcPts val="600"/>
              </a:spcBef>
            </a:pPr>
            <a:r>
              <a:rPr lang="zh-CN" altLang="zh-CN" sz="2000" kern="100" dirty="0">
                <a:effectLst/>
                <a:latin typeface="Times New Roman" panose="02020603050405020304" pitchFamily="18" charset="0"/>
                <a:ea typeface="宋体" panose="02010600030101010101" pitchFamily="2" charset="-122"/>
              </a:rPr>
              <a:t>保险经纪人不得以缴纳费用或者购买保险产品作为招聘从业人员的条件，不得承诺不合理的高额回报，不得以直接或者间接发展人员的数量或者销售业绩作为从业人员计酬的主要依据</a:t>
            </a:r>
          </a:p>
        </p:txBody>
      </p:sp>
    </p:spTree>
    <p:extLst>
      <p:ext uri="{BB962C8B-B14F-4D97-AF65-F5344CB8AC3E}">
        <p14:creationId xmlns:p14="http://schemas.microsoft.com/office/powerpoint/2010/main" val="375931633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C371DFBB-A3F2-BCD7-98AF-E792C069E9B7}"/>
              </a:ext>
            </a:extLst>
          </p:cNvPr>
          <p:cNvSpPr>
            <a:spLocks noGrp="1" noChangeArrowheads="1"/>
          </p:cNvSpPr>
          <p:nvPr>
            <p:ph type="title"/>
          </p:nvPr>
        </p:nvSpPr>
        <p:spPr/>
        <p:txBody>
          <a:bodyPr/>
          <a:lstStyle/>
          <a:p>
            <a:r>
              <a:rPr lang="zh-CN" altLang="en-US"/>
              <a:t>一、</a:t>
            </a:r>
            <a:r>
              <a:rPr lang="zh-CN" altLang="en-US" b="1"/>
              <a:t>保险费率和条款的监管</a:t>
            </a:r>
            <a:r>
              <a:rPr lang="zh-CN" altLang="en-US"/>
              <a:t> </a:t>
            </a:r>
          </a:p>
        </p:txBody>
      </p:sp>
      <p:sp>
        <p:nvSpPr>
          <p:cNvPr id="5123" name="Rectangle 3">
            <a:extLst>
              <a:ext uri="{FF2B5EF4-FFF2-40B4-BE49-F238E27FC236}">
                <a16:creationId xmlns:a16="http://schemas.microsoft.com/office/drawing/2014/main" id="{F48CA608-FDA4-79B4-7A75-27DA8DF74580}"/>
              </a:ext>
            </a:extLst>
          </p:cNvPr>
          <p:cNvSpPr>
            <a:spLocks noGrp="1" noChangeArrowheads="1"/>
          </p:cNvSpPr>
          <p:nvPr>
            <p:ph type="body" idx="1"/>
          </p:nvPr>
        </p:nvSpPr>
        <p:spPr/>
        <p:txBody>
          <a:bodyPr/>
          <a:lstStyle/>
          <a:p>
            <a:r>
              <a:rPr lang="zh-CN" altLang="en-US" sz="2800" dirty="0"/>
              <a:t>关系社会公众利益的保险险种、依法实行强制保险的险种和新开发的人寿保险险种等的保险条款和保险费率，应当报保险监督管理机构审批。</a:t>
            </a:r>
          </a:p>
          <a:p>
            <a:r>
              <a:rPr lang="zh-CN" altLang="en-US" sz="2800" dirty="0"/>
              <a:t>其他保险险种的保险条款和保险费率，应当报保险监督管理机构备案。</a:t>
            </a:r>
          </a:p>
          <a:p>
            <a:r>
              <a:rPr lang="zh-CN" altLang="en-US" sz="2800" dirty="0"/>
              <a:t>保险公司使用的保险条款和保险费率所采用的语言应当通俗易懂、明确清楚，便于理解。 </a:t>
            </a:r>
          </a:p>
          <a:p>
            <a:r>
              <a:rPr lang="zh-CN" altLang="en-US" sz="2800" dirty="0"/>
              <a:t>保险监管部门还保留了检查和勒令修改条款和费率的权利。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08A3F1BE-C892-A9B8-CE22-66E2E4B8A66A}"/>
              </a:ext>
            </a:extLst>
          </p:cNvPr>
          <p:cNvSpPr>
            <a:spLocks noGrp="1" noChangeArrowheads="1"/>
          </p:cNvSpPr>
          <p:nvPr>
            <p:ph type="title"/>
          </p:nvPr>
        </p:nvSpPr>
        <p:spPr/>
        <p:txBody>
          <a:bodyPr/>
          <a:lstStyle/>
          <a:p>
            <a:r>
              <a:rPr lang="zh-CN" altLang="en-US"/>
              <a:t>二、</a:t>
            </a:r>
            <a:r>
              <a:rPr lang="zh-CN" altLang="en-US" b="1"/>
              <a:t>保险营销业务的监管</a:t>
            </a:r>
            <a:r>
              <a:rPr lang="zh-CN" altLang="en-US"/>
              <a:t> </a:t>
            </a:r>
          </a:p>
        </p:txBody>
      </p:sp>
      <p:sp>
        <p:nvSpPr>
          <p:cNvPr id="6147" name="Rectangle 3">
            <a:extLst>
              <a:ext uri="{FF2B5EF4-FFF2-40B4-BE49-F238E27FC236}">
                <a16:creationId xmlns:a16="http://schemas.microsoft.com/office/drawing/2014/main" id="{F4349703-9199-39BE-3FF8-9F6E7580DF6B}"/>
              </a:ext>
            </a:extLst>
          </p:cNvPr>
          <p:cNvSpPr>
            <a:spLocks noGrp="1" noChangeArrowheads="1"/>
          </p:cNvSpPr>
          <p:nvPr>
            <p:ph type="body" idx="1"/>
          </p:nvPr>
        </p:nvSpPr>
        <p:spPr>
          <a:xfrm>
            <a:off x="457200" y="1600200"/>
            <a:ext cx="8229600" cy="4997450"/>
          </a:xfrm>
        </p:spPr>
        <p:txBody>
          <a:bodyPr/>
          <a:lstStyle/>
          <a:p>
            <a:pPr>
              <a:lnSpc>
                <a:spcPct val="150000"/>
              </a:lnSpc>
            </a:pPr>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保险广告和业务资料的监管</a:t>
            </a:r>
            <a:endParaRPr lang="en-US" altLang="zh-CN" sz="24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lnSpc>
                <a:spcPct val="150000"/>
              </a:lnSpc>
            </a:pPr>
            <a:r>
              <a:rPr lang="zh-CN" altLang="en-US" sz="2000" dirty="0"/>
              <a:t>对于利用各种媒体进行广告宣传，保险公司都应该以全面、客观、完整、真实为原则，同时，还应根据保险业的特点，对于不能确定给出的承诺则不应该在广告中进行诱导，或扭曲保险责任。 </a:t>
            </a:r>
          </a:p>
          <a:p>
            <a:pPr>
              <a:lnSpc>
                <a:spcPct val="150000"/>
              </a:lnSpc>
            </a:pPr>
            <a:r>
              <a:rPr lang="zh-CN" altLang="en-US" sz="2400" dirty="0"/>
              <a:t>保险电话营销的监管</a:t>
            </a:r>
            <a:endParaRPr lang="en-US" altLang="zh-CN" sz="2400" dirty="0"/>
          </a:p>
          <a:p>
            <a:pPr lvl="1">
              <a:lnSpc>
                <a:spcPct val="150000"/>
              </a:lnSpc>
            </a:pPr>
            <a:r>
              <a:rPr lang="zh-CN" altLang="en-US" sz="2000" dirty="0"/>
              <a:t>要求保险公司开发专门用于电销渠道销售的保险专用产品，必须在场所设置、人员配备、内控制度以及电销运营基础设施建设等方面满足相关条件。</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08A3F1BE-C892-A9B8-CE22-66E2E4B8A66A}"/>
              </a:ext>
            </a:extLst>
          </p:cNvPr>
          <p:cNvSpPr>
            <a:spLocks noGrp="1" noChangeArrowheads="1"/>
          </p:cNvSpPr>
          <p:nvPr>
            <p:ph type="title"/>
          </p:nvPr>
        </p:nvSpPr>
        <p:spPr/>
        <p:txBody>
          <a:bodyPr/>
          <a:lstStyle/>
          <a:p>
            <a:r>
              <a:rPr lang="zh-CN" altLang="en-US"/>
              <a:t>二、</a:t>
            </a:r>
            <a:r>
              <a:rPr lang="zh-CN" altLang="en-US" b="1"/>
              <a:t>保险营销业务的监管</a:t>
            </a:r>
            <a:r>
              <a:rPr lang="zh-CN" altLang="en-US"/>
              <a:t> </a:t>
            </a:r>
          </a:p>
        </p:txBody>
      </p:sp>
      <p:sp>
        <p:nvSpPr>
          <p:cNvPr id="6147" name="Rectangle 3">
            <a:extLst>
              <a:ext uri="{FF2B5EF4-FFF2-40B4-BE49-F238E27FC236}">
                <a16:creationId xmlns:a16="http://schemas.microsoft.com/office/drawing/2014/main" id="{F4349703-9199-39BE-3FF8-9F6E7580DF6B}"/>
              </a:ext>
            </a:extLst>
          </p:cNvPr>
          <p:cNvSpPr>
            <a:spLocks noGrp="1" noChangeArrowheads="1"/>
          </p:cNvSpPr>
          <p:nvPr>
            <p:ph type="body" idx="1"/>
          </p:nvPr>
        </p:nvSpPr>
        <p:spPr>
          <a:xfrm>
            <a:off x="457200" y="1600200"/>
            <a:ext cx="8229600" cy="4997450"/>
          </a:xfrm>
        </p:spPr>
        <p:txBody>
          <a:bodyPr/>
          <a:lstStyle/>
          <a:p>
            <a:pPr>
              <a:lnSpc>
                <a:spcPct val="150000"/>
              </a:lnSpc>
            </a:pPr>
            <a:r>
              <a:rPr lang="zh-CN" altLang="en-US" sz="2400" dirty="0"/>
              <a:t>保险间接营销渠道的监管</a:t>
            </a:r>
            <a:endParaRPr lang="en-US" altLang="zh-CN" sz="2400" dirty="0"/>
          </a:p>
          <a:p>
            <a:pPr lvl="1">
              <a:lnSpc>
                <a:spcPct val="150000"/>
              </a:lnSpc>
            </a:pPr>
            <a:r>
              <a:rPr lang="zh-CN" altLang="en-US" sz="2000" dirty="0"/>
              <a:t>保险机构不得委托非法的保险代理人为其展业；不得接受非法的保险经纪人介绍的保险业务；不得向任何非法的保险代理人或者保险经纪人支付手续费、佣金或者类似的费用。</a:t>
            </a:r>
          </a:p>
          <a:p>
            <a:pPr lvl="1">
              <a:lnSpc>
                <a:spcPct val="150000"/>
              </a:lnSpc>
            </a:pPr>
            <a:r>
              <a:rPr lang="zh-CN" altLang="en-US" sz="2000" dirty="0"/>
              <a:t>保险机构应当对其保险代理人的业务代理行为进行监督管理。</a:t>
            </a:r>
          </a:p>
          <a:p>
            <a:pPr lvl="1">
              <a:lnSpc>
                <a:spcPct val="150000"/>
              </a:lnSpc>
            </a:pPr>
            <a:r>
              <a:rPr lang="zh-CN" altLang="en-US" sz="2000" dirty="0"/>
              <a:t>保险机构对其保险代理人在展业过程中出现的虚假陈述、误导等损害被保险人利益的行为，依法承担责任。  </a:t>
            </a:r>
          </a:p>
        </p:txBody>
      </p:sp>
    </p:spTree>
    <p:extLst>
      <p:ext uri="{BB962C8B-B14F-4D97-AF65-F5344CB8AC3E}">
        <p14:creationId xmlns:p14="http://schemas.microsoft.com/office/powerpoint/2010/main" val="221593915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6" name="Rectangle 4">
            <a:extLst>
              <a:ext uri="{FF2B5EF4-FFF2-40B4-BE49-F238E27FC236}">
                <a16:creationId xmlns:a16="http://schemas.microsoft.com/office/drawing/2014/main" id="{258E409F-C358-2126-55C6-A244288A2FC7}"/>
              </a:ext>
            </a:extLst>
          </p:cNvPr>
          <p:cNvSpPr>
            <a:spLocks noGrp="1" noChangeArrowheads="1"/>
          </p:cNvSpPr>
          <p:nvPr>
            <p:ph type="ctrTitle"/>
          </p:nvPr>
        </p:nvSpPr>
        <p:spPr>
          <a:xfrm>
            <a:off x="685800" y="2130425"/>
            <a:ext cx="7772400" cy="1470025"/>
          </a:xfrm>
        </p:spPr>
        <p:txBody>
          <a:bodyPr anchor="ctr"/>
          <a:lstStyle/>
          <a:p>
            <a:r>
              <a:rPr lang="zh-CN" altLang="en-US" sz="4400" dirty="0"/>
              <a:t>第二节</a:t>
            </a:r>
          </a:p>
        </p:txBody>
      </p:sp>
      <p:sp>
        <p:nvSpPr>
          <p:cNvPr id="8197" name="Rectangle 5">
            <a:extLst>
              <a:ext uri="{FF2B5EF4-FFF2-40B4-BE49-F238E27FC236}">
                <a16:creationId xmlns:a16="http://schemas.microsoft.com/office/drawing/2014/main" id="{A15AD332-8306-3D58-F9A5-2B9F0335DD94}"/>
              </a:ext>
            </a:extLst>
          </p:cNvPr>
          <p:cNvSpPr>
            <a:spLocks noGrp="1" noChangeArrowheads="1"/>
          </p:cNvSpPr>
          <p:nvPr>
            <p:ph type="subTitle" idx="1"/>
          </p:nvPr>
        </p:nvSpPr>
        <p:spPr>
          <a:xfrm>
            <a:off x="1371600" y="3886200"/>
            <a:ext cx="6400800" cy="1752600"/>
          </a:xfrm>
        </p:spPr>
        <p:txBody>
          <a:bodyPr/>
          <a:lstStyle/>
          <a:p>
            <a:r>
              <a:rPr lang="zh-CN" altLang="en-US" sz="3200"/>
              <a:t>保险代理人的监管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89CB3D03-C8F9-FBE8-123B-5D0470651D97}"/>
              </a:ext>
            </a:extLst>
          </p:cNvPr>
          <p:cNvSpPr>
            <a:spLocks noGrp="1" noChangeArrowheads="1"/>
          </p:cNvSpPr>
          <p:nvPr>
            <p:ph type="title"/>
          </p:nvPr>
        </p:nvSpPr>
        <p:spPr/>
        <p:txBody>
          <a:bodyPr/>
          <a:lstStyle/>
          <a:p>
            <a:r>
              <a:rPr lang="zh-CN" altLang="en-US" sz="4000" dirty="0"/>
              <a:t>一、市场准入</a:t>
            </a:r>
          </a:p>
        </p:txBody>
      </p:sp>
      <p:sp>
        <p:nvSpPr>
          <p:cNvPr id="11267" name="Rectangle 3">
            <a:extLst>
              <a:ext uri="{FF2B5EF4-FFF2-40B4-BE49-F238E27FC236}">
                <a16:creationId xmlns:a16="http://schemas.microsoft.com/office/drawing/2014/main" id="{6DE714CF-9ED8-845C-F0A8-1A328B664B47}"/>
              </a:ext>
            </a:extLst>
          </p:cNvPr>
          <p:cNvSpPr>
            <a:spLocks noGrp="1" noChangeArrowheads="1"/>
          </p:cNvSpPr>
          <p:nvPr>
            <p:ph type="body" idx="1"/>
          </p:nvPr>
        </p:nvSpPr>
        <p:spPr>
          <a:xfrm>
            <a:off x="457200" y="1600200"/>
            <a:ext cx="8229600" cy="5068888"/>
          </a:xfrm>
        </p:spPr>
        <p:txBody>
          <a:bodyPr/>
          <a:lstStyle/>
          <a:p>
            <a:pPr marL="812800" indent="-812800">
              <a:lnSpc>
                <a:spcPct val="80000"/>
              </a:lnSpc>
            </a:pPr>
            <a:r>
              <a:rPr lang="zh-CN" altLang="en-US" sz="2800" dirty="0"/>
              <a:t>保险专业代理公司</a:t>
            </a:r>
            <a:endParaRPr lang="en-US" altLang="zh-CN" sz="2800" dirty="0"/>
          </a:p>
          <a:p>
            <a:pPr marL="1212850" lvl="1" indent="-812800">
              <a:lnSpc>
                <a:spcPct val="80000"/>
              </a:lnSpc>
            </a:pPr>
            <a:r>
              <a:rPr lang="zh-CN" altLang="en-US" sz="2400" dirty="0"/>
              <a:t>保险代理机构的资格监管</a:t>
            </a:r>
          </a:p>
          <a:p>
            <a:pPr marL="1568450" lvl="2" indent="-711200">
              <a:lnSpc>
                <a:spcPct val="80000"/>
              </a:lnSpc>
            </a:pPr>
            <a:r>
              <a:rPr lang="zh-CN" altLang="en-US" sz="2000" dirty="0"/>
              <a:t>组织形式</a:t>
            </a:r>
          </a:p>
          <a:p>
            <a:pPr marL="1568450" lvl="2" indent="-711200">
              <a:lnSpc>
                <a:spcPct val="80000"/>
              </a:lnSpc>
            </a:pPr>
            <a:r>
              <a:rPr lang="zh-CN" altLang="en-US" sz="2000" dirty="0"/>
              <a:t>股东要求</a:t>
            </a:r>
          </a:p>
          <a:p>
            <a:pPr marL="1568450" lvl="2" indent="-711200">
              <a:lnSpc>
                <a:spcPct val="80000"/>
              </a:lnSpc>
            </a:pPr>
            <a:r>
              <a:rPr lang="zh-CN" altLang="en-US" sz="2000" dirty="0"/>
              <a:t>分支机构</a:t>
            </a:r>
          </a:p>
          <a:p>
            <a:pPr marL="1568450" lvl="2" indent="-711200">
              <a:lnSpc>
                <a:spcPct val="80000"/>
              </a:lnSpc>
            </a:pPr>
            <a:r>
              <a:rPr lang="zh-CN" altLang="en-US" sz="2000" dirty="0"/>
              <a:t>保证金和职业责任险</a:t>
            </a:r>
          </a:p>
          <a:p>
            <a:pPr marL="1212850" lvl="1" indent="-812800">
              <a:lnSpc>
                <a:spcPct val="80000"/>
              </a:lnSpc>
            </a:pPr>
            <a:r>
              <a:rPr lang="zh-CN" altLang="en-US" sz="2400" dirty="0"/>
              <a:t>对保险代理关系的监管</a:t>
            </a:r>
          </a:p>
          <a:p>
            <a:pPr marL="1568450" lvl="2" indent="-711200">
              <a:lnSpc>
                <a:spcPct val="80000"/>
              </a:lnSpc>
            </a:pPr>
            <a:r>
              <a:rPr lang="zh-CN" altLang="en-US" sz="2000" dirty="0"/>
              <a:t>保险公司不得委托未取得许可证的机构代为办理保险业务。</a:t>
            </a:r>
          </a:p>
          <a:p>
            <a:pPr marL="1568450" lvl="2" indent="-711200">
              <a:lnSpc>
                <a:spcPct val="80000"/>
              </a:lnSpc>
            </a:pPr>
            <a:r>
              <a:rPr lang="zh-CN" altLang="en-US" sz="2000" dirty="0"/>
              <a:t>保险公司应监督所委托的保险代理机构的展业行为，并对其在展业过程中的虚假陈述、误导等损害被保险人利益的行为，依法承担责任。</a:t>
            </a:r>
          </a:p>
          <a:p>
            <a:pPr marL="1568450" lvl="2" indent="-711200">
              <a:lnSpc>
                <a:spcPct val="80000"/>
              </a:lnSpc>
            </a:pPr>
            <a:r>
              <a:rPr lang="zh-CN" altLang="en-US" sz="2000" dirty="0"/>
              <a:t>保险公司应对所委托的保险代理机构及其业务人员进行保险法律和业务知识培训及职业道德教育。  </a:t>
            </a:r>
            <a:r>
              <a:rPr lang="zh-CN" altLang="en-US" sz="1400" dirty="0"/>
              <a:t>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BB12AF5D-D8A2-2615-B622-4716A9483F12}"/>
              </a:ext>
            </a:extLst>
          </p:cNvPr>
          <p:cNvSpPr>
            <a:spLocks noGrp="1" noChangeArrowheads="1"/>
          </p:cNvSpPr>
          <p:nvPr>
            <p:ph type="title"/>
          </p:nvPr>
        </p:nvSpPr>
        <p:spPr/>
        <p:txBody>
          <a:bodyPr/>
          <a:lstStyle/>
          <a:p>
            <a:r>
              <a:rPr lang="zh-CN" altLang="en-US" sz="4000" dirty="0"/>
              <a:t>一、市场准入</a:t>
            </a:r>
          </a:p>
        </p:txBody>
      </p:sp>
      <p:sp>
        <p:nvSpPr>
          <p:cNvPr id="10243" name="Rectangle 3">
            <a:extLst>
              <a:ext uri="{FF2B5EF4-FFF2-40B4-BE49-F238E27FC236}">
                <a16:creationId xmlns:a16="http://schemas.microsoft.com/office/drawing/2014/main" id="{4D574213-D52E-CC6E-1003-6055EB32C8E2}"/>
              </a:ext>
            </a:extLst>
          </p:cNvPr>
          <p:cNvSpPr>
            <a:spLocks noGrp="1" noChangeArrowheads="1"/>
          </p:cNvSpPr>
          <p:nvPr>
            <p:ph type="body" idx="1"/>
          </p:nvPr>
        </p:nvSpPr>
        <p:spPr/>
        <p:txBody>
          <a:bodyPr/>
          <a:lstStyle/>
          <a:p>
            <a:r>
              <a:rPr lang="zh-CN" altLang="en-US" sz="2800" dirty="0"/>
              <a:t>保险兼业代理机构</a:t>
            </a:r>
            <a:endParaRPr lang="en-US" altLang="zh-CN" sz="2800" dirty="0"/>
          </a:p>
          <a:p>
            <a:pPr lvl="1"/>
            <a:r>
              <a:rPr lang="zh-CN" altLang="en-US" sz="2400" dirty="0"/>
              <a:t>申请保险兼业代理资格应具备下列条件： </a:t>
            </a:r>
          </a:p>
          <a:p>
            <a:pPr lvl="2"/>
            <a:r>
              <a:rPr lang="zh-CN" altLang="en-US" sz="2000" dirty="0"/>
              <a:t>具有工商行政管理机关核发的营业执照；</a:t>
            </a:r>
          </a:p>
          <a:p>
            <a:pPr lvl="2"/>
            <a:r>
              <a:rPr lang="zh-CN" altLang="en-US" sz="2000" dirty="0"/>
              <a:t>有同经营主业直接相关的一定规模的保险代理业务来源；</a:t>
            </a:r>
          </a:p>
          <a:p>
            <a:pPr lvl="2"/>
            <a:r>
              <a:rPr lang="zh-CN" altLang="en-US" sz="2000" dirty="0"/>
              <a:t>有固定的营业场所；</a:t>
            </a:r>
          </a:p>
          <a:p>
            <a:pPr lvl="2"/>
            <a:r>
              <a:rPr lang="zh-CN" altLang="en-US" sz="2000" dirty="0"/>
              <a:t>具有在其营业场所直接代理保险业务的便利条件。</a:t>
            </a:r>
          </a:p>
          <a:p>
            <a:endParaRPr lang="en-US" altLang="zh-CN" sz="2800" dirty="0"/>
          </a:p>
          <a:p>
            <a:r>
              <a:rPr lang="zh-CN" altLang="en-US" sz="2800" dirty="0"/>
              <a:t>个人保险代理人不得同时接受两个以上保险人的委托。机构代理人可以接受两个以上保险人的委托。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02957260-772D-A3ED-1F39-A519F8390E65}"/>
              </a:ext>
            </a:extLst>
          </p:cNvPr>
          <p:cNvSpPr>
            <a:spLocks noGrp="1" noChangeArrowheads="1"/>
          </p:cNvSpPr>
          <p:nvPr>
            <p:ph type="title"/>
          </p:nvPr>
        </p:nvSpPr>
        <p:spPr/>
        <p:txBody>
          <a:bodyPr/>
          <a:lstStyle/>
          <a:p>
            <a:r>
              <a:rPr lang="zh-CN" altLang="en-US" sz="4000" dirty="0"/>
              <a:t>一、市场准入 </a:t>
            </a:r>
          </a:p>
        </p:txBody>
      </p:sp>
      <p:sp>
        <p:nvSpPr>
          <p:cNvPr id="12291" name="Rectangle 3">
            <a:extLst>
              <a:ext uri="{FF2B5EF4-FFF2-40B4-BE49-F238E27FC236}">
                <a16:creationId xmlns:a16="http://schemas.microsoft.com/office/drawing/2014/main" id="{F4BFD5DB-6452-2A9F-10CF-8E9604A4B44D}"/>
              </a:ext>
            </a:extLst>
          </p:cNvPr>
          <p:cNvSpPr>
            <a:spLocks noGrp="1" noChangeArrowheads="1"/>
          </p:cNvSpPr>
          <p:nvPr>
            <p:ph type="body" idx="1"/>
          </p:nvPr>
        </p:nvSpPr>
        <p:spPr/>
        <p:txBody>
          <a:bodyPr/>
          <a:lstStyle/>
          <a:p>
            <a:r>
              <a:rPr lang="zh-CN" altLang="en-US" dirty="0"/>
              <a:t>个人保险代理人与从业人员的条件</a:t>
            </a:r>
            <a:endParaRPr lang="en-US" altLang="zh-CN" dirty="0"/>
          </a:p>
          <a:p>
            <a:pPr lvl="1"/>
            <a:r>
              <a:rPr lang="zh-CN" altLang="zh-CN" sz="24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应委托品行良好的个人保险代理人，应加强对所有从业人员招录工作的管理，制定规范统一的招录政策、标准和流程</a:t>
            </a:r>
            <a:endParaRPr lang="en-US" altLang="zh-CN" sz="24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zh-CN" sz="2400" dirty="0">
                <a:solidFill>
                  <a:srgbClr val="333333"/>
                </a:solidFill>
                <a:effectLst/>
                <a:latin typeface="Times New Roman" panose="02020603050405020304" pitchFamily="18" charset="0"/>
                <a:ea typeface="宋体" panose="02010600030101010101" pitchFamily="2" charset="-122"/>
                <a:cs typeface="Times New Roman" panose="02020603050405020304" pitchFamily="18" charset="0"/>
              </a:rPr>
              <a:t>应具有从事保险代理业务所需的专业能力</a:t>
            </a:r>
            <a:endParaRPr lang="en-US" altLang="zh-CN" sz="2400" dirty="0">
              <a:solidFill>
                <a:srgbClr val="333333"/>
              </a:solidFill>
              <a:latin typeface="Times New Roman" panose="02020603050405020304" pitchFamily="18" charset="0"/>
              <a:ea typeface="宋体" panose="02010600030101010101" pitchFamily="2" charset="-122"/>
              <a:cs typeface="Times New Roman" panose="02020603050405020304" pitchFamily="18" charset="0"/>
            </a:endParaRPr>
          </a:p>
          <a:p>
            <a:pPr lvl="1"/>
            <a:r>
              <a:rPr lang="zh-CN" altLang="en-US" sz="2400" dirty="0"/>
              <a:t>保险代理机构应当向本机构的保险代理业务人员发放执业证书</a:t>
            </a:r>
          </a:p>
        </p:txBody>
      </p:sp>
    </p:spTree>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2013 - 2022"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363</TotalTime>
  <Words>2691</Words>
  <Application>Microsoft Office PowerPoint</Application>
  <PresentationFormat>全屏显示(4:3)</PresentationFormat>
  <Paragraphs>184</Paragraphs>
  <Slides>29</Slides>
  <Notes>0</Notes>
  <HiddenSlides>0</HiddenSlides>
  <MMClips>0</MMClips>
  <ScaleCrop>false</ScaleCrop>
  <HeadingPairs>
    <vt:vector size="6" baseType="variant">
      <vt:variant>
        <vt:lpstr>已用的字体</vt:lpstr>
      </vt:variant>
      <vt:variant>
        <vt:i4>2</vt:i4>
      </vt:variant>
      <vt:variant>
        <vt:lpstr>主题</vt:lpstr>
      </vt:variant>
      <vt:variant>
        <vt:i4>1</vt:i4>
      </vt:variant>
      <vt:variant>
        <vt:lpstr>幻灯片标题</vt:lpstr>
      </vt:variant>
      <vt:variant>
        <vt:i4>29</vt:i4>
      </vt:variant>
    </vt:vector>
  </HeadingPairs>
  <TitlesOfParts>
    <vt:vector size="32" baseType="lpstr">
      <vt:lpstr>Arial</vt:lpstr>
      <vt:lpstr>宋体</vt:lpstr>
      <vt:lpstr>默认设计模板</vt:lpstr>
      <vt:lpstr>第十五章</vt:lpstr>
      <vt:lpstr>第一节</vt:lpstr>
      <vt:lpstr>一、保险费率和条款的监管 </vt:lpstr>
      <vt:lpstr>二、保险营销业务的监管 </vt:lpstr>
      <vt:lpstr>二、保险营销业务的监管 </vt:lpstr>
      <vt:lpstr>第二节</vt:lpstr>
      <vt:lpstr>一、市场准入</vt:lpstr>
      <vt:lpstr>一、市场准入</vt:lpstr>
      <vt:lpstr>一、市场准入 </vt:lpstr>
      <vt:lpstr>二、经营规则</vt:lpstr>
      <vt:lpstr>二、经营规则</vt:lpstr>
      <vt:lpstr>二、经营规则</vt:lpstr>
      <vt:lpstr>二、经营规则</vt:lpstr>
      <vt:lpstr>三、市场退出</vt:lpstr>
      <vt:lpstr>三、市场退出</vt:lpstr>
      <vt:lpstr>第三节</vt:lpstr>
      <vt:lpstr>一、业务准入</vt:lpstr>
      <vt:lpstr>一、业务准入</vt:lpstr>
      <vt:lpstr>二、经营规则</vt:lpstr>
      <vt:lpstr>二、经营规则</vt:lpstr>
      <vt:lpstr>二、经营规则</vt:lpstr>
      <vt:lpstr>三、消费者的保护</vt:lpstr>
      <vt:lpstr>三、消费者的保护</vt:lpstr>
      <vt:lpstr>第四节</vt:lpstr>
      <vt:lpstr>一、保险经纪机构的资格监管 </vt:lpstr>
      <vt:lpstr>二、保险经纪从业人员的资格监管 </vt:lpstr>
      <vt:lpstr>三、保险经纪公司的业务监管 </vt:lpstr>
      <vt:lpstr>三、保险经纪公司的业务监管 </vt:lpstr>
      <vt:lpstr>三、保险经纪公司的业务监管 </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第十五章</dc:title>
  <dc:creator>马钦荣</dc:creator>
  <cp:lastModifiedBy>粟 芳</cp:lastModifiedBy>
  <cp:revision>8</cp:revision>
  <dcterms:created xsi:type="dcterms:W3CDTF">2009-07-21T03:14:26Z</dcterms:created>
  <dcterms:modified xsi:type="dcterms:W3CDTF">2023-01-30T08:40:22Z</dcterms:modified>
</cp:coreProperties>
</file>

<file path=docProps/thumbnail.jpeg>
</file>