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9"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6858000" type="screen4x3"/>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64"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gs" Target="tags/tag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FD4EEDAA-6E3A-4AA2-834C-E9ED37CE0FE0}" type="datetimeFigureOut">
              <a:rPr lang="zh-CN" altLang="en-US" smtClean="0"/>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F1CB46FA-D666-44E3-8C60-BC92BAF47644}"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FD4EEDAA-6E3A-4AA2-834C-E9ED37CE0FE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CB46FA-D666-44E3-8C60-BC92BAF4764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FD4EEDAA-6E3A-4AA2-834C-E9ED37CE0FE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CB46FA-D666-44E3-8C60-BC92BAF4764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FD4EEDAA-6E3A-4AA2-834C-E9ED37CE0FE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CB46FA-D666-44E3-8C60-BC92BAF4764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Date Placeholder 3"/>
          <p:cNvSpPr>
            <a:spLocks noGrp="1"/>
          </p:cNvSpPr>
          <p:nvPr>
            <p:ph type="dt" sz="half" idx="10"/>
          </p:nvPr>
        </p:nvSpPr>
        <p:spPr/>
        <p:txBody>
          <a:bodyPr/>
          <a:lstStyle/>
          <a:p>
            <a:fld id="{FD4EEDAA-6E3A-4AA2-834C-E9ED37CE0FE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CB46FA-D666-44E3-8C60-BC92BAF47644}"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FD4EEDAA-6E3A-4AA2-834C-E9ED37CE0FE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CB46FA-D666-44E3-8C60-BC92BAF4764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FD4EEDAA-6E3A-4AA2-834C-E9ED37CE0FE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1CB46FA-D666-44E3-8C60-BC92BAF4764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FD4EEDAA-6E3A-4AA2-834C-E9ED37CE0FE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1CB46FA-D666-44E3-8C60-BC92BAF4764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4EEDAA-6E3A-4AA2-834C-E9ED37CE0FE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1CB46FA-D666-44E3-8C60-BC92BAF4764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endParaRPr kumimoji="0" lang="zh-CN" altLang="en-US" smtClean="0"/>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FD4EEDAA-6E3A-4AA2-834C-E9ED37CE0FE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CB46FA-D666-44E3-8C60-BC92BAF4764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5" name="Date Placeholder 4"/>
          <p:cNvSpPr>
            <a:spLocks noGrp="1"/>
          </p:cNvSpPr>
          <p:nvPr>
            <p:ph type="dt" sz="half" idx="10"/>
          </p:nvPr>
        </p:nvSpPr>
        <p:spPr/>
        <p:txBody>
          <a:bodyPr/>
          <a:lstStyle/>
          <a:p>
            <a:fld id="{FD4EEDAA-6E3A-4AA2-834C-E9ED37CE0FE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F1CB46FA-D666-44E3-8C60-BC92BAF47644}" type="slidenum">
              <a:rPr lang="zh-CN" altLang="en-US" smtClean="0"/>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D4EEDAA-6E3A-4AA2-834C-E9ED37CE0FE0}" type="datetimeFigureOut">
              <a:rPr lang="zh-CN" altLang="en-US" smtClean="0"/>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1CB46FA-D666-44E3-8C60-BC92BAF47644}" type="slidenum">
              <a:rPr lang="zh-CN" altLang="en-US" smtClean="0"/>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3400" y="620688"/>
            <a:ext cx="7851648" cy="1828800"/>
          </a:xfrm>
        </p:spPr>
        <p:txBody>
          <a:bodyPr/>
          <a:lstStyle/>
          <a:p>
            <a:pPr algn="ctr"/>
            <a:r>
              <a:rPr lang="zh-CN" altLang="zh-CN" dirty="0">
                <a:effectLst/>
              </a:rPr>
              <a:t>第十六章</a:t>
            </a:r>
            <a:br>
              <a:rPr lang="zh-CN" altLang="zh-CN" dirty="0">
                <a:effectLst/>
              </a:rPr>
            </a:br>
            <a:r>
              <a:rPr lang="zh-CN" altLang="zh-CN" dirty="0">
                <a:effectLst/>
              </a:rPr>
              <a:t>广告心理与广告技巧</a:t>
            </a:r>
            <a:endParaRPr lang="zh-CN" altLang="zh-CN" dirty="0">
              <a:effectLst/>
            </a:endParaRPr>
          </a:p>
        </p:txBody>
      </p:sp>
      <p:sp>
        <p:nvSpPr>
          <p:cNvPr id="3" name="副标题 2"/>
          <p:cNvSpPr>
            <a:spLocks noGrp="1"/>
          </p:cNvSpPr>
          <p:nvPr>
            <p:ph type="subTitle" idx="1"/>
          </p:nvPr>
        </p:nvSpPr>
        <p:spPr>
          <a:xfrm>
            <a:off x="827584" y="4005064"/>
            <a:ext cx="7854696" cy="1752600"/>
          </a:xfrm>
        </p:spPr>
        <p:txBody>
          <a:bodyPr>
            <a:normAutofit fontScale="85000" lnSpcReduction="20000"/>
          </a:bodyPr>
          <a:lstStyle/>
          <a:p>
            <a:pPr algn="l"/>
            <a:r>
              <a:rPr lang="zh-CN" altLang="en-US" dirty="0" smtClean="0"/>
              <a:t>学习目的：</a:t>
            </a:r>
            <a:endParaRPr lang="en-US" altLang="zh-CN" dirty="0" smtClean="0"/>
          </a:p>
          <a:p>
            <a:pPr algn="l"/>
            <a:r>
              <a:rPr lang="zh-CN" altLang="zh-CN" dirty="0"/>
              <a:t>　　</a:t>
            </a:r>
            <a:r>
              <a:rPr lang="en-US" altLang="zh-CN" dirty="0"/>
              <a:t>1.</a:t>
            </a:r>
            <a:r>
              <a:rPr lang="zh-CN" altLang="zh-CN" dirty="0"/>
              <a:t>了解商业广告的含义和主要类型</a:t>
            </a:r>
            <a:r>
              <a:rPr lang="en-US" altLang="zh-CN" dirty="0"/>
              <a:t>;</a:t>
            </a:r>
            <a:endParaRPr lang="zh-CN" altLang="zh-CN" dirty="0"/>
          </a:p>
          <a:p>
            <a:pPr algn="l"/>
            <a:r>
              <a:rPr lang="zh-CN" altLang="zh-CN" dirty="0"/>
              <a:t>　　</a:t>
            </a:r>
            <a:r>
              <a:rPr lang="en-US" altLang="zh-CN" dirty="0"/>
              <a:t>2.</a:t>
            </a:r>
            <a:r>
              <a:rPr lang="zh-CN" altLang="zh-CN" dirty="0"/>
              <a:t>理解主要广告媒体的心理特征</a:t>
            </a:r>
            <a:r>
              <a:rPr lang="en-US" altLang="zh-CN" dirty="0"/>
              <a:t>;</a:t>
            </a:r>
            <a:endParaRPr lang="zh-CN" altLang="zh-CN" dirty="0"/>
          </a:p>
          <a:p>
            <a:pPr algn="l"/>
            <a:r>
              <a:rPr lang="zh-CN" altLang="zh-CN" dirty="0"/>
              <a:t>　　</a:t>
            </a:r>
            <a:r>
              <a:rPr lang="en-US" altLang="zh-CN" dirty="0"/>
              <a:t>3.</a:t>
            </a:r>
            <a:r>
              <a:rPr lang="zh-CN" altLang="zh-CN" dirty="0"/>
              <a:t>掌握广告心理效果测定的主要方法</a:t>
            </a:r>
            <a:r>
              <a:rPr lang="en-US" altLang="zh-CN" dirty="0"/>
              <a:t>;</a:t>
            </a:r>
            <a:endParaRPr lang="zh-CN" altLang="zh-CN" dirty="0"/>
          </a:p>
          <a:p>
            <a:pPr algn="l"/>
            <a:r>
              <a:rPr lang="zh-CN" altLang="zh-CN" dirty="0"/>
              <a:t>　　</a:t>
            </a:r>
            <a:r>
              <a:rPr lang="en-US" altLang="zh-CN" dirty="0"/>
              <a:t>4.</a:t>
            </a:r>
            <a:r>
              <a:rPr lang="zh-CN" altLang="zh-CN" dirty="0"/>
              <a:t>掌握广告传播的心理技巧。</a:t>
            </a:r>
            <a:endParaRPr lang="zh-CN" altLang="zh-CN" dirty="0"/>
          </a:p>
          <a:p>
            <a:pPr algn="l"/>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marL="0" indent="0">
              <a:buNone/>
            </a:pPr>
            <a:r>
              <a:rPr lang="en-US" altLang="zh-CN" dirty="0"/>
              <a:t>(</a:t>
            </a:r>
            <a:r>
              <a:rPr lang="zh-CN" altLang="zh-CN" dirty="0"/>
              <a:t>四</a:t>
            </a:r>
            <a:r>
              <a:rPr lang="en-US" altLang="zh-CN" dirty="0"/>
              <a:t>)</a:t>
            </a:r>
            <a:r>
              <a:rPr lang="zh-CN" altLang="zh-CN" dirty="0"/>
              <a:t>广播广告</a:t>
            </a:r>
            <a:endParaRPr lang="zh-CN" altLang="zh-CN" dirty="0"/>
          </a:p>
          <a:p>
            <a:pPr marL="0" indent="0">
              <a:buNone/>
            </a:pPr>
            <a:r>
              <a:rPr lang="zh-CN" altLang="zh-CN" dirty="0"/>
              <a:t>　　</a:t>
            </a:r>
            <a:r>
              <a:rPr lang="en-US" altLang="zh-CN" dirty="0"/>
              <a:t>(1)</a:t>
            </a:r>
            <a:r>
              <a:rPr lang="zh-CN" altLang="zh-CN" dirty="0"/>
              <a:t>传播迅速</a:t>
            </a:r>
            <a:endParaRPr lang="zh-CN" altLang="zh-CN" dirty="0"/>
          </a:p>
          <a:p>
            <a:pPr marL="0" indent="0">
              <a:buNone/>
            </a:pPr>
            <a:r>
              <a:rPr lang="zh-CN" altLang="zh-CN" dirty="0"/>
              <a:t>　　</a:t>
            </a:r>
            <a:r>
              <a:rPr lang="en-US" altLang="zh-CN" dirty="0"/>
              <a:t>(2)</a:t>
            </a:r>
            <a:r>
              <a:rPr lang="zh-CN" altLang="zh-CN" dirty="0"/>
              <a:t>覆盖率高</a:t>
            </a:r>
            <a:endParaRPr lang="zh-CN" altLang="zh-CN" dirty="0"/>
          </a:p>
          <a:p>
            <a:pPr marL="0" indent="0">
              <a:buNone/>
            </a:pPr>
            <a:r>
              <a:rPr lang="zh-CN" altLang="zh-CN" dirty="0"/>
              <a:t>　　</a:t>
            </a:r>
            <a:r>
              <a:rPr lang="en-US" altLang="zh-CN" dirty="0"/>
              <a:t>(3)</a:t>
            </a:r>
            <a:r>
              <a:rPr lang="zh-CN" altLang="zh-CN" dirty="0"/>
              <a:t>针对性强</a:t>
            </a:r>
            <a:endParaRPr lang="zh-CN" altLang="zh-CN" dirty="0"/>
          </a:p>
          <a:p>
            <a:pPr marL="0" indent="0">
              <a:buNone/>
            </a:pPr>
            <a:r>
              <a:rPr lang="zh-CN" altLang="zh-CN" dirty="0"/>
              <a:t>　　</a:t>
            </a:r>
            <a:r>
              <a:rPr lang="en-US" altLang="zh-CN" dirty="0"/>
              <a:t>(4)</a:t>
            </a:r>
            <a:r>
              <a:rPr lang="zh-CN" altLang="zh-CN" dirty="0"/>
              <a:t>表现力强</a:t>
            </a:r>
            <a:endParaRPr lang="zh-CN" altLang="zh-CN" dirty="0"/>
          </a:p>
          <a:p>
            <a:pPr marL="0" indent="0">
              <a:buNone/>
            </a:pPr>
            <a:r>
              <a:rPr lang="zh-CN" altLang="zh-CN" dirty="0"/>
              <a:t>　　</a:t>
            </a:r>
            <a:r>
              <a:rPr lang="en-US" altLang="zh-CN" dirty="0"/>
              <a:t>(5)</a:t>
            </a:r>
            <a:r>
              <a:rPr lang="zh-CN" altLang="zh-CN" dirty="0"/>
              <a:t>费用低廉</a:t>
            </a:r>
            <a:endParaRPr lang="zh-CN" altLang="zh-CN" dirty="0"/>
          </a:p>
          <a:p>
            <a:pPr marL="0" indent="0">
              <a:buNone/>
            </a:pPr>
            <a:r>
              <a:rPr lang="en-US" altLang="zh-CN" dirty="0"/>
              <a:t>(</a:t>
            </a:r>
            <a:r>
              <a:rPr lang="zh-CN" altLang="zh-CN" dirty="0"/>
              <a:t>五</a:t>
            </a:r>
            <a:r>
              <a:rPr lang="en-US" altLang="zh-CN" dirty="0"/>
              <a:t>)</a:t>
            </a:r>
            <a:r>
              <a:rPr lang="zh-CN" altLang="zh-CN" dirty="0"/>
              <a:t>电视广告</a:t>
            </a:r>
            <a:endParaRPr lang="zh-CN" altLang="zh-CN" dirty="0"/>
          </a:p>
          <a:p>
            <a:pPr marL="0" indent="0">
              <a:buNone/>
            </a:pPr>
            <a:r>
              <a:rPr lang="zh-CN" altLang="zh-CN" dirty="0"/>
              <a:t>　　</a:t>
            </a:r>
            <a:r>
              <a:rPr lang="en-US" altLang="zh-CN" dirty="0"/>
              <a:t>(1)</a:t>
            </a:r>
            <a:r>
              <a:rPr lang="zh-CN" altLang="zh-CN" dirty="0"/>
              <a:t>传播面广</a:t>
            </a:r>
            <a:r>
              <a:rPr lang="en-US" altLang="zh-CN" dirty="0"/>
              <a:t>,</a:t>
            </a:r>
            <a:r>
              <a:rPr lang="zh-CN" altLang="zh-CN" dirty="0"/>
              <a:t>影响力大</a:t>
            </a:r>
            <a:endParaRPr lang="zh-CN" altLang="zh-CN" dirty="0"/>
          </a:p>
          <a:p>
            <a:pPr marL="0" indent="0">
              <a:buNone/>
            </a:pPr>
            <a:r>
              <a:rPr lang="zh-CN" altLang="zh-CN" dirty="0"/>
              <a:t>　　</a:t>
            </a:r>
            <a:r>
              <a:rPr lang="en-US" altLang="zh-CN" dirty="0"/>
              <a:t>(2)</a:t>
            </a:r>
            <a:r>
              <a:rPr lang="zh-CN" altLang="zh-CN" dirty="0"/>
              <a:t>视听结合</a:t>
            </a:r>
            <a:r>
              <a:rPr lang="en-US" altLang="zh-CN" dirty="0"/>
              <a:t>,</a:t>
            </a:r>
            <a:r>
              <a:rPr lang="zh-CN" altLang="zh-CN" dirty="0"/>
              <a:t>诉求力强</a:t>
            </a:r>
            <a:endParaRPr lang="zh-CN" altLang="zh-CN" dirty="0"/>
          </a:p>
          <a:p>
            <a:pPr marL="0" indent="0">
              <a:buNone/>
            </a:pPr>
            <a:r>
              <a:rPr lang="zh-CN" altLang="zh-CN" dirty="0"/>
              <a:t>　　</a:t>
            </a:r>
            <a:r>
              <a:rPr lang="en-US" altLang="zh-CN" dirty="0"/>
              <a:t>(3)</a:t>
            </a:r>
            <a:r>
              <a:rPr lang="zh-CN" altLang="zh-CN" dirty="0"/>
              <a:t>表现手段、方式灵活多样</a:t>
            </a:r>
            <a:endParaRPr lang="zh-CN" altLang="zh-CN" dirty="0"/>
          </a:p>
          <a:p>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5000" lnSpcReduction="20000"/>
          </a:bodyPr>
          <a:lstStyle/>
          <a:p>
            <a:pPr marL="0" indent="0">
              <a:buNone/>
            </a:pPr>
            <a:r>
              <a:rPr lang="en-US" altLang="zh-CN" dirty="0"/>
              <a:t>(</a:t>
            </a:r>
            <a:r>
              <a:rPr lang="zh-CN" altLang="zh-CN" dirty="0"/>
              <a:t>六</a:t>
            </a:r>
            <a:r>
              <a:rPr lang="en-US" altLang="zh-CN" dirty="0"/>
              <a:t>)</a:t>
            </a:r>
            <a:r>
              <a:rPr lang="zh-CN" altLang="zh-CN" dirty="0"/>
              <a:t>网络广告</a:t>
            </a:r>
            <a:endParaRPr lang="zh-CN" altLang="zh-CN" dirty="0"/>
          </a:p>
          <a:p>
            <a:pPr marL="0" indent="0">
              <a:buNone/>
            </a:pPr>
            <a:r>
              <a:rPr lang="zh-CN" altLang="zh-CN" dirty="0"/>
              <a:t>　　</a:t>
            </a:r>
            <a:r>
              <a:rPr lang="en-US" altLang="zh-CN" dirty="0"/>
              <a:t>1.</a:t>
            </a:r>
            <a:r>
              <a:rPr lang="zh-CN" altLang="zh-CN" dirty="0"/>
              <a:t>条幅广告</a:t>
            </a:r>
            <a:endParaRPr lang="zh-CN" altLang="zh-CN" dirty="0"/>
          </a:p>
          <a:p>
            <a:pPr marL="0" indent="0">
              <a:buNone/>
            </a:pPr>
            <a:r>
              <a:rPr lang="zh-CN" altLang="zh-CN" dirty="0"/>
              <a:t>　　</a:t>
            </a:r>
            <a:r>
              <a:rPr lang="en-US" altLang="zh-CN" dirty="0"/>
              <a:t>2.</a:t>
            </a:r>
            <a:r>
              <a:rPr lang="zh-CN" altLang="zh-CN" dirty="0"/>
              <a:t>站点赞助广告</a:t>
            </a:r>
            <a:endParaRPr lang="zh-CN" altLang="zh-CN" dirty="0"/>
          </a:p>
          <a:p>
            <a:pPr marL="0" indent="0">
              <a:buNone/>
            </a:pPr>
            <a:r>
              <a:rPr lang="zh-CN" altLang="zh-CN" dirty="0"/>
              <a:t>　　</a:t>
            </a:r>
            <a:r>
              <a:rPr lang="en-US" altLang="zh-CN" dirty="0"/>
              <a:t>3.</a:t>
            </a:r>
            <a:r>
              <a:rPr lang="zh-CN" altLang="zh-CN" dirty="0"/>
              <a:t>下载时连带的广告形式</a:t>
            </a:r>
            <a:endParaRPr lang="zh-CN" altLang="zh-CN" dirty="0"/>
          </a:p>
          <a:p>
            <a:pPr marL="0" indent="0">
              <a:buNone/>
            </a:pPr>
            <a:r>
              <a:rPr lang="zh-CN" altLang="zh-CN" dirty="0"/>
              <a:t>　　</a:t>
            </a:r>
            <a:r>
              <a:rPr lang="en-US" altLang="zh-CN" dirty="0"/>
              <a:t>4.</a:t>
            </a:r>
            <a:r>
              <a:rPr lang="zh-CN" altLang="zh-CN" dirty="0"/>
              <a:t>插入广告形式</a:t>
            </a:r>
            <a:endParaRPr lang="zh-CN" altLang="zh-CN" dirty="0"/>
          </a:p>
          <a:p>
            <a:pPr marL="0" indent="0">
              <a:buNone/>
            </a:pPr>
            <a:r>
              <a:rPr lang="zh-CN" altLang="zh-CN" dirty="0"/>
              <a:t>　　</a:t>
            </a:r>
            <a:r>
              <a:rPr lang="en-US" altLang="zh-CN" dirty="0"/>
              <a:t>5.</a:t>
            </a:r>
            <a:r>
              <a:rPr lang="zh-CN" altLang="en-US" dirty="0"/>
              <a:t>电子邮件</a:t>
            </a:r>
            <a:r>
              <a:rPr lang="zh-CN" altLang="zh-CN" dirty="0"/>
              <a:t>广告形式</a:t>
            </a:r>
            <a:endParaRPr lang="zh-CN" altLang="zh-CN" dirty="0"/>
          </a:p>
          <a:p>
            <a:pPr marL="0" indent="0">
              <a:buNone/>
            </a:pPr>
            <a:r>
              <a:rPr lang="zh-CN" altLang="zh-CN" dirty="0"/>
              <a:t>　　一是个性化。</a:t>
            </a:r>
            <a:endParaRPr lang="zh-CN" altLang="zh-CN" dirty="0"/>
          </a:p>
          <a:p>
            <a:pPr marL="0" indent="0">
              <a:buNone/>
            </a:pPr>
            <a:r>
              <a:rPr lang="zh-CN" altLang="zh-CN" dirty="0"/>
              <a:t>　　二是内容丰富</a:t>
            </a:r>
            <a:r>
              <a:rPr lang="en-US" altLang="zh-CN" dirty="0"/>
              <a:t>,</a:t>
            </a:r>
            <a:r>
              <a:rPr lang="zh-CN" altLang="zh-CN" dirty="0"/>
              <a:t>信息量大。</a:t>
            </a:r>
            <a:endParaRPr lang="zh-CN" altLang="zh-CN" dirty="0"/>
          </a:p>
          <a:p>
            <a:pPr marL="0" indent="0">
              <a:buNone/>
            </a:pPr>
            <a:r>
              <a:rPr lang="zh-CN" altLang="zh-CN" dirty="0"/>
              <a:t>　　三是便利性。</a:t>
            </a:r>
            <a:endParaRPr lang="zh-CN" altLang="zh-CN" dirty="0"/>
          </a:p>
          <a:p>
            <a:pPr marL="0" indent="0">
              <a:buNone/>
            </a:pPr>
            <a:r>
              <a:rPr lang="zh-CN" altLang="zh-CN" dirty="0"/>
              <a:t>　　四是互动性。</a:t>
            </a:r>
            <a:endParaRPr lang="zh-CN" altLang="zh-CN" dirty="0"/>
          </a:p>
          <a:p>
            <a:pPr marL="0" indent="0">
              <a:buNone/>
            </a:pPr>
            <a:r>
              <a:rPr lang="zh-CN" dirty="0"/>
              <a:t>（七）</a:t>
            </a:r>
            <a:r>
              <a:rPr lang="zh-CN" altLang="zh-CN" dirty="0"/>
              <a:t>植入式广告</a:t>
            </a:r>
            <a:endParaRPr lang="zh-CN" altLang="zh-CN" dirty="0"/>
          </a:p>
          <a:p>
            <a:pPr marL="0" indent="0">
              <a:buNone/>
            </a:pPr>
            <a:r>
              <a:rPr lang="zh-CN" altLang="zh-CN" dirty="0"/>
              <a:t>　　</a:t>
            </a:r>
            <a:r>
              <a:rPr lang="en-US" altLang="zh-CN" dirty="0"/>
              <a:t>(1)</a:t>
            </a:r>
            <a:r>
              <a:rPr lang="zh-CN" altLang="zh-CN" dirty="0"/>
              <a:t>受众数量庞大。</a:t>
            </a:r>
            <a:endParaRPr lang="zh-CN" altLang="zh-CN" dirty="0"/>
          </a:p>
          <a:p>
            <a:pPr marL="0" indent="0">
              <a:buNone/>
            </a:pPr>
            <a:r>
              <a:rPr lang="zh-CN" altLang="zh-CN" dirty="0"/>
              <a:t>　　</a:t>
            </a:r>
            <a:r>
              <a:rPr lang="en-US" altLang="zh-CN" dirty="0"/>
              <a:t>(2)</a:t>
            </a:r>
            <a:r>
              <a:rPr lang="zh-CN" altLang="zh-CN" dirty="0"/>
              <a:t>接受度高。</a:t>
            </a:r>
            <a:endParaRPr lang="zh-CN" altLang="zh-CN" dirty="0"/>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　</a:t>
            </a:r>
            <a:r>
              <a:rPr lang="zh-CN" altLang="en-US" dirty="0"/>
              <a:t>（八）</a:t>
            </a:r>
            <a:r>
              <a:rPr lang="zh-CN" altLang="zh-CN" dirty="0"/>
              <a:t>互动广告</a:t>
            </a:r>
            <a:endParaRPr lang="zh-CN" altLang="zh-CN" dirty="0"/>
          </a:p>
          <a:p>
            <a:pPr marL="0" indent="0">
              <a:buNone/>
            </a:pPr>
            <a:r>
              <a:rPr lang="zh-CN" altLang="zh-CN" dirty="0"/>
              <a:t>　　</a:t>
            </a:r>
            <a:r>
              <a:rPr lang="en-US" altLang="zh-CN" dirty="0"/>
              <a:t>(1)</a:t>
            </a:r>
            <a:r>
              <a:rPr lang="zh-CN" altLang="zh-CN" dirty="0"/>
              <a:t>生动性</a:t>
            </a:r>
            <a:endParaRPr lang="zh-CN" altLang="zh-CN" dirty="0"/>
          </a:p>
          <a:p>
            <a:pPr marL="0" indent="0">
              <a:buNone/>
            </a:pPr>
            <a:r>
              <a:rPr lang="zh-CN" altLang="zh-CN" dirty="0"/>
              <a:t>　　</a:t>
            </a:r>
            <a:r>
              <a:rPr lang="en-US" altLang="zh-CN" dirty="0"/>
              <a:t>(2)</a:t>
            </a:r>
            <a:r>
              <a:rPr lang="zh-CN" altLang="zh-CN" dirty="0"/>
              <a:t>超时空性</a:t>
            </a:r>
            <a:endParaRPr lang="zh-CN" altLang="zh-CN" dirty="0"/>
          </a:p>
          <a:p>
            <a:pPr marL="0" indent="0">
              <a:buNone/>
            </a:pPr>
            <a:r>
              <a:rPr lang="zh-CN" altLang="zh-CN" dirty="0"/>
              <a:t>　　</a:t>
            </a:r>
            <a:r>
              <a:rPr lang="en-US" altLang="zh-CN" dirty="0"/>
              <a:t>(3)</a:t>
            </a:r>
            <a:r>
              <a:rPr lang="zh-CN" altLang="zh-CN" dirty="0"/>
              <a:t>精准性</a:t>
            </a:r>
            <a:endParaRPr lang="zh-CN" altLang="zh-CN" dirty="0"/>
          </a:p>
          <a:p>
            <a:pPr marL="0" indent="0">
              <a:buNone/>
            </a:pPr>
            <a:r>
              <a:rPr lang="zh-CN" altLang="zh-CN" dirty="0"/>
              <a:t>　</a:t>
            </a:r>
            <a:r>
              <a:rPr lang="zh-CN" altLang="en-US" dirty="0"/>
              <a:t>（九）</a:t>
            </a:r>
            <a:r>
              <a:rPr lang="zh-CN" altLang="zh-CN" dirty="0"/>
              <a:t>娱乐性广告</a:t>
            </a:r>
            <a:endParaRPr lang="zh-CN" altLang="zh-CN" dirty="0"/>
          </a:p>
          <a:p>
            <a:pPr marL="0" indent="0">
              <a:buNone/>
            </a:pPr>
            <a:r>
              <a:rPr lang="zh-CN" altLang="zh-CN" dirty="0"/>
              <a:t>　　娱乐性广告的关键在于创意</a:t>
            </a:r>
            <a:r>
              <a:rPr lang="en-US" altLang="zh-CN" dirty="0"/>
              <a:t>,</a:t>
            </a:r>
            <a:r>
              <a:rPr lang="zh-CN" altLang="zh-CN" dirty="0"/>
              <a:t>如何吸引消费者以及如何为产品设计密不可分的包装</a:t>
            </a:r>
            <a:r>
              <a:rPr lang="en-US" altLang="zh-CN" dirty="0"/>
              <a:t>,</a:t>
            </a:r>
            <a:r>
              <a:rPr lang="zh-CN" altLang="zh-CN" dirty="0"/>
              <a:t>需要对产品和消费者心理有更加全面的了解。</a:t>
            </a:r>
            <a:endParaRPr lang="zh-CN" altLang="zh-CN" dirty="0"/>
          </a:p>
          <a:p>
            <a:pPr marL="0" indent="0">
              <a:buNone/>
            </a:pPr>
            <a:r>
              <a:rPr lang="zh-CN" altLang="zh-CN" dirty="0"/>
              <a:t>　</a:t>
            </a:r>
            <a:r>
              <a:rPr lang="zh-CN" altLang="en-US" dirty="0"/>
              <a:t>（十）</a:t>
            </a:r>
            <a:r>
              <a:rPr lang="zh-CN" altLang="zh-CN" dirty="0"/>
              <a:t>消费者创造的广告内容</a:t>
            </a:r>
            <a:endParaRPr lang="zh-CN" altLang="zh-CN" dirty="0"/>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935480"/>
            <a:ext cx="8229600" cy="4922520"/>
          </a:xfrm>
        </p:spPr>
        <p:txBody>
          <a:bodyPr>
            <a:normAutofit fontScale="85000" lnSpcReduction="20000"/>
          </a:bodyPr>
          <a:lstStyle/>
          <a:p>
            <a:pPr marL="0" indent="0">
              <a:buNone/>
            </a:pPr>
            <a:r>
              <a:rPr lang="zh-CN" altLang="zh-CN" dirty="0"/>
              <a:t>二、广告媒体的应用</a:t>
            </a:r>
            <a:endParaRPr lang="zh-CN" altLang="zh-CN" dirty="0"/>
          </a:p>
          <a:p>
            <a:pPr marL="0" indent="0">
              <a:buNone/>
            </a:pPr>
            <a:r>
              <a:rPr lang="zh-CN" altLang="zh-CN" dirty="0"/>
              <a:t>　　商业广告媒体的应用是与商业广告活动内在及外在诸多因素紧密相连的复杂工作</a:t>
            </a:r>
            <a:r>
              <a:rPr lang="en-US" altLang="zh-CN" dirty="0"/>
              <a:t>,</a:t>
            </a:r>
            <a:r>
              <a:rPr lang="zh-CN" altLang="zh-CN" dirty="0"/>
              <a:t>对整个广告活动乃至企业整体营销活动都有重大影响。它主要涉及对各种广告媒体进行有计划、有步骤的选择和组合。</a:t>
            </a:r>
            <a:endParaRPr lang="zh-CN" altLang="zh-CN" dirty="0"/>
          </a:p>
          <a:p>
            <a:pPr marL="0" indent="0">
              <a:buNone/>
            </a:pPr>
            <a:r>
              <a:rPr lang="en-US" altLang="zh-CN" dirty="0"/>
              <a:t>(</a:t>
            </a:r>
            <a:r>
              <a:rPr lang="zh-CN" altLang="zh-CN" dirty="0"/>
              <a:t>一</a:t>
            </a:r>
            <a:r>
              <a:rPr lang="en-US" altLang="zh-CN" dirty="0"/>
              <a:t>)</a:t>
            </a:r>
            <a:r>
              <a:rPr lang="zh-CN" altLang="zh-CN" dirty="0"/>
              <a:t>影响广告媒体选择的主要因素</a:t>
            </a:r>
            <a:endParaRPr lang="zh-CN" altLang="zh-CN" dirty="0"/>
          </a:p>
          <a:p>
            <a:pPr marL="0" indent="0">
              <a:buNone/>
            </a:pPr>
            <a:r>
              <a:rPr lang="zh-CN" altLang="zh-CN" dirty="0"/>
              <a:t>　　</a:t>
            </a:r>
            <a:r>
              <a:rPr lang="en-US" altLang="zh-CN" dirty="0"/>
              <a:t>1.</a:t>
            </a:r>
            <a:r>
              <a:rPr lang="zh-CN" altLang="zh-CN" dirty="0"/>
              <a:t>传播对象的特点</a:t>
            </a:r>
            <a:endParaRPr lang="zh-CN" altLang="zh-CN" dirty="0"/>
          </a:p>
          <a:p>
            <a:pPr marL="0" indent="0">
              <a:buNone/>
            </a:pPr>
            <a:r>
              <a:rPr lang="zh-CN" altLang="zh-CN" dirty="0"/>
              <a:t>　　</a:t>
            </a:r>
            <a:r>
              <a:rPr lang="en-US" altLang="zh-CN" dirty="0" smtClean="0"/>
              <a:t>2</a:t>
            </a:r>
            <a:r>
              <a:rPr lang="en-US" altLang="zh-CN" dirty="0"/>
              <a:t>.</a:t>
            </a:r>
            <a:r>
              <a:rPr lang="zh-CN" altLang="zh-CN" dirty="0"/>
              <a:t>宣传的商品</a:t>
            </a:r>
            <a:r>
              <a:rPr lang="zh-CN" altLang="zh-CN" dirty="0" smtClean="0"/>
              <a:t>特征</a:t>
            </a:r>
            <a:endParaRPr lang="en-US" altLang="zh-CN" dirty="0" smtClean="0"/>
          </a:p>
          <a:p>
            <a:pPr marL="0" indent="0">
              <a:buNone/>
            </a:pPr>
            <a:r>
              <a:rPr lang="zh-CN" altLang="zh-CN" dirty="0"/>
              <a:t>　　</a:t>
            </a:r>
            <a:r>
              <a:rPr lang="en-US" altLang="zh-CN" dirty="0"/>
              <a:t>3.</a:t>
            </a:r>
            <a:r>
              <a:rPr lang="zh-CN" altLang="zh-CN" dirty="0"/>
              <a:t>媒体自身特性</a:t>
            </a:r>
            <a:endParaRPr lang="zh-CN" altLang="zh-CN" dirty="0"/>
          </a:p>
          <a:p>
            <a:pPr marL="0" indent="0">
              <a:buNone/>
            </a:pPr>
            <a:r>
              <a:rPr lang="zh-CN" altLang="zh-CN" dirty="0"/>
              <a:t>　　</a:t>
            </a:r>
            <a:r>
              <a:rPr lang="en-US" altLang="zh-CN" dirty="0"/>
              <a:t>(1)</a:t>
            </a:r>
            <a:r>
              <a:rPr lang="zh-CN" altLang="zh-CN" dirty="0"/>
              <a:t>质的方面包括媒体的性能、社会威望和吸引力。</a:t>
            </a:r>
            <a:endParaRPr lang="zh-CN" altLang="zh-CN" dirty="0"/>
          </a:p>
          <a:p>
            <a:pPr marL="0" indent="0">
              <a:buNone/>
            </a:pPr>
            <a:r>
              <a:rPr lang="zh-CN" altLang="zh-CN" dirty="0"/>
              <a:t>　　</a:t>
            </a:r>
            <a:r>
              <a:rPr lang="en-US" altLang="zh-CN" dirty="0"/>
              <a:t>(2)</a:t>
            </a:r>
            <a:r>
              <a:rPr lang="zh-CN" altLang="zh-CN" dirty="0"/>
              <a:t>量的方面包括媒体的接触度、频率等。</a:t>
            </a:r>
            <a:endParaRPr lang="zh-CN" altLang="zh-CN" dirty="0"/>
          </a:p>
          <a:p>
            <a:pPr marL="0" indent="0">
              <a:buNone/>
            </a:pPr>
            <a:r>
              <a:rPr lang="zh-CN" altLang="zh-CN" dirty="0"/>
              <a:t>　　</a:t>
            </a:r>
            <a:r>
              <a:rPr lang="en-US" altLang="zh-CN" dirty="0"/>
              <a:t>4.</a:t>
            </a:r>
            <a:r>
              <a:rPr lang="zh-CN" altLang="zh-CN" dirty="0"/>
              <a:t>营销战略的类型</a:t>
            </a:r>
            <a:endParaRPr lang="zh-CN" altLang="zh-CN" dirty="0"/>
          </a:p>
          <a:p>
            <a:pPr marL="0" indent="0">
              <a:buNone/>
            </a:pPr>
            <a:r>
              <a:rPr lang="zh-CN" altLang="zh-CN" dirty="0"/>
              <a:t>　　</a:t>
            </a:r>
            <a:r>
              <a:rPr lang="en-US" altLang="zh-CN" dirty="0"/>
              <a:t>5.</a:t>
            </a:r>
            <a:r>
              <a:rPr lang="zh-CN" altLang="zh-CN" dirty="0"/>
              <a:t>市场竞争状况</a:t>
            </a:r>
            <a:endParaRPr lang="zh-CN" altLang="zh-CN" dirty="0"/>
          </a:p>
          <a:p>
            <a:pPr marL="0" indent="0">
              <a:buNone/>
            </a:pPr>
            <a:r>
              <a:rPr lang="zh-CN" altLang="zh-CN" dirty="0"/>
              <a:t>　　</a:t>
            </a:r>
            <a:r>
              <a:rPr lang="en-US" altLang="zh-CN" dirty="0"/>
              <a:t>6.</a:t>
            </a:r>
            <a:r>
              <a:rPr lang="zh-CN" altLang="zh-CN" dirty="0"/>
              <a:t>广告费用支出</a:t>
            </a:r>
            <a:endParaRPr lang="zh-CN" altLang="zh-CN" dirty="0"/>
          </a:p>
          <a:p>
            <a:pPr marL="0" indent="0">
              <a:buNone/>
            </a:pPr>
            <a:endParaRPr lang="zh-CN" altLang="zh-CN"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a:bodyPr>
          <a:lstStyle/>
          <a:p>
            <a:pPr marL="0" indent="0">
              <a:buNone/>
            </a:pPr>
            <a:r>
              <a:rPr lang="en-US" altLang="zh-CN" dirty="0"/>
              <a:t>(</a:t>
            </a:r>
            <a:r>
              <a:rPr lang="zh-CN" altLang="zh-CN" dirty="0"/>
              <a:t>二</a:t>
            </a:r>
            <a:r>
              <a:rPr lang="en-US" altLang="zh-CN" dirty="0"/>
              <a:t>)</a:t>
            </a:r>
            <a:r>
              <a:rPr lang="zh-CN" altLang="zh-CN" dirty="0"/>
              <a:t>广告媒体的运用方式</a:t>
            </a:r>
            <a:endParaRPr lang="zh-CN" altLang="zh-CN" dirty="0"/>
          </a:p>
          <a:p>
            <a:pPr marL="0" indent="0">
              <a:buNone/>
            </a:pPr>
            <a:r>
              <a:rPr lang="zh-CN" altLang="zh-CN" dirty="0"/>
              <a:t>　　企业对媒体的应用可采用单一媒体或媒体组合等方式。</a:t>
            </a:r>
            <a:endParaRPr lang="zh-CN" altLang="zh-CN" dirty="0"/>
          </a:p>
          <a:p>
            <a:pPr marL="0" indent="0">
              <a:buNone/>
            </a:pPr>
            <a:r>
              <a:rPr lang="zh-CN" altLang="zh-CN" dirty="0"/>
              <a:t>　　单一媒体方式多适用于小型企业</a:t>
            </a:r>
            <a:r>
              <a:rPr lang="en-US" altLang="zh-CN" dirty="0"/>
              <a:t>,</a:t>
            </a:r>
            <a:r>
              <a:rPr lang="zh-CN" altLang="zh-CN" dirty="0"/>
              <a:t>因其财力有限而只选用一种媒体进行广告宣传。这种简单的媒体运用着重于某一合适媒体</a:t>
            </a:r>
            <a:r>
              <a:rPr lang="en-US" altLang="zh-CN" dirty="0"/>
              <a:t>,</a:t>
            </a:r>
            <a:r>
              <a:rPr lang="zh-CN" altLang="zh-CN" dirty="0"/>
              <a:t>集中宣传力量</a:t>
            </a:r>
            <a:r>
              <a:rPr lang="en-US" altLang="zh-CN" dirty="0"/>
              <a:t>,</a:t>
            </a:r>
            <a:r>
              <a:rPr lang="zh-CN" altLang="zh-CN" dirty="0"/>
              <a:t>针对性强。</a:t>
            </a:r>
            <a:endParaRPr lang="zh-CN" altLang="zh-CN" dirty="0"/>
          </a:p>
          <a:p>
            <a:pPr marL="0" indent="0">
              <a:buNone/>
            </a:pPr>
            <a:r>
              <a:rPr lang="zh-CN" altLang="zh-CN" dirty="0"/>
              <a:t>　　现代社会广告信息的传播越来越要求复合的传播结构</a:t>
            </a:r>
            <a:r>
              <a:rPr lang="en-US" altLang="zh-CN" dirty="0"/>
              <a:t>,</a:t>
            </a:r>
            <a:r>
              <a:rPr lang="zh-CN" altLang="zh-CN" dirty="0"/>
              <a:t>希望运用多种渠道的结合形式</a:t>
            </a:r>
            <a:r>
              <a:rPr lang="en-US" altLang="zh-CN" dirty="0"/>
              <a:t>,</a:t>
            </a:r>
            <a:r>
              <a:rPr lang="zh-CN" altLang="zh-CN" dirty="0"/>
              <a:t>因此企业日益重视媒体的组合运用。媒体组合即多种媒体形式组成的有机组合体。运用媒体组合</a:t>
            </a:r>
            <a:r>
              <a:rPr lang="en-US" altLang="zh-CN" dirty="0"/>
              <a:t>,</a:t>
            </a:r>
            <a:r>
              <a:rPr lang="zh-CN" altLang="zh-CN" dirty="0"/>
              <a:t>企业可以同时发布适合多种消费层次的广告信息。针对各媒体的优缺点</a:t>
            </a:r>
            <a:r>
              <a:rPr lang="en-US" altLang="zh-CN" dirty="0"/>
              <a:t>,</a:t>
            </a:r>
            <a:r>
              <a:rPr lang="zh-CN" altLang="zh-CN" dirty="0"/>
              <a:t>采取多媒体协同作战、相互配合的办法</a:t>
            </a:r>
            <a:r>
              <a:rPr lang="en-US" altLang="zh-CN" dirty="0"/>
              <a:t>,</a:t>
            </a:r>
            <a:r>
              <a:rPr lang="zh-CN" altLang="zh-CN" dirty="0"/>
              <a:t>可营造一种立体进攻态势</a:t>
            </a:r>
            <a:r>
              <a:rPr lang="en-US" altLang="zh-CN" dirty="0"/>
              <a:t>,</a:t>
            </a:r>
            <a:r>
              <a:rPr lang="zh-CN" altLang="zh-CN" dirty="0"/>
              <a:t>效果往往比运用单一媒体更理想。</a:t>
            </a:r>
            <a:endParaRPr lang="zh-CN" altLang="zh-CN" dirty="0"/>
          </a:p>
          <a:p>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zh-CN" altLang="zh-CN" dirty="0"/>
              <a:t>三、商业广告心理效果的测定</a:t>
            </a:r>
            <a:endParaRPr lang="zh-CN" altLang="zh-CN" dirty="0"/>
          </a:p>
          <a:p>
            <a:pPr marL="0" indent="0">
              <a:buNone/>
            </a:pPr>
            <a:r>
              <a:rPr lang="en-US" altLang="zh-CN" dirty="0"/>
              <a:t>(</a:t>
            </a:r>
            <a:r>
              <a:rPr lang="zh-CN" altLang="zh-CN" dirty="0"/>
              <a:t>一</a:t>
            </a:r>
            <a:r>
              <a:rPr lang="en-US" altLang="zh-CN" dirty="0"/>
              <a:t>)</a:t>
            </a:r>
            <a:r>
              <a:rPr lang="zh-CN" altLang="zh-CN" dirty="0"/>
              <a:t>广告心理效果测定的指向和主要内容</a:t>
            </a:r>
            <a:endParaRPr lang="zh-CN" altLang="zh-CN" dirty="0"/>
          </a:p>
          <a:p>
            <a:pPr marL="0" indent="0">
              <a:buNone/>
            </a:pPr>
            <a:r>
              <a:rPr lang="zh-CN" altLang="zh-CN" dirty="0"/>
              <a:t>　　</a:t>
            </a:r>
            <a:r>
              <a:rPr lang="en-US" altLang="zh-CN" dirty="0"/>
              <a:t>A</a:t>
            </a:r>
            <a:r>
              <a:rPr lang="zh-CN" altLang="zh-CN" dirty="0"/>
              <a:t>——注意</a:t>
            </a:r>
            <a:r>
              <a:rPr lang="en-US" altLang="zh-CN" dirty="0"/>
              <a:t>(Attention)</a:t>
            </a:r>
            <a:r>
              <a:rPr lang="zh-CN" altLang="zh-CN" dirty="0"/>
              <a:t>。这是消费者感知反应阶段。广告诉诸消费者的感觉</a:t>
            </a:r>
            <a:r>
              <a:rPr lang="en-US" altLang="zh-CN" dirty="0"/>
              <a:t>,</a:t>
            </a:r>
            <a:r>
              <a:rPr lang="zh-CN" altLang="zh-CN" dirty="0"/>
              <a:t>吸引消费者注意力。</a:t>
            </a:r>
            <a:endParaRPr lang="zh-CN" altLang="zh-CN" dirty="0"/>
          </a:p>
          <a:p>
            <a:pPr marL="0" indent="0">
              <a:buNone/>
            </a:pPr>
            <a:r>
              <a:rPr lang="zh-CN" altLang="zh-CN" dirty="0"/>
              <a:t>　　</a:t>
            </a:r>
            <a:r>
              <a:rPr lang="en-US" altLang="zh-CN" dirty="0"/>
              <a:t>I</a:t>
            </a:r>
            <a:r>
              <a:rPr lang="zh-CN" altLang="zh-CN" dirty="0"/>
              <a:t>——兴趣</a:t>
            </a:r>
            <a:r>
              <a:rPr lang="en-US" altLang="zh-CN" dirty="0"/>
              <a:t>(Interest)</a:t>
            </a:r>
            <a:r>
              <a:rPr lang="zh-CN" altLang="zh-CN" dirty="0"/>
              <a:t>。有特色的广告启发消费者的联想</a:t>
            </a:r>
            <a:r>
              <a:rPr lang="en-US" altLang="zh-CN" dirty="0"/>
              <a:t>,</a:t>
            </a:r>
            <a:r>
              <a:rPr lang="zh-CN" altLang="zh-CN" dirty="0"/>
              <a:t>诱发其好奇心和兴趣。</a:t>
            </a:r>
            <a:endParaRPr lang="zh-CN" altLang="zh-CN" dirty="0"/>
          </a:p>
          <a:p>
            <a:pPr marL="0" indent="0">
              <a:buNone/>
            </a:pPr>
            <a:r>
              <a:rPr lang="zh-CN" altLang="zh-CN" dirty="0"/>
              <a:t>　　</a:t>
            </a:r>
            <a:r>
              <a:rPr lang="en-US" altLang="zh-CN" dirty="0"/>
              <a:t>D</a:t>
            </a:r>
            <a:r>
              <a:rPr lang="zh-CN" altLang="zh-CN" dirty="0"/>
              <a:t>——欲望</a:t>
            </a:r>
            <a:r>
              <a:rPr lang="en-US" altLang="zh-CN" dirty="0"/>
              <a:t>(Desire)</a:t>
            </a:r>
            <a:r>
              <a:rPr lang="zh-CN" altLang="zh-CN" dirty="0"/>
              <a:t>。即引导消费者把客观的需要转化为对企业品牌的指向性欲求</a:t>
            </a:r>
            <a:r>
              <a:rPr lang="en-US" altLang="zh-CN" dirty="0"/>
              <a:t>,</a:t>
            </a:r>
            <a:r>
              <a:rPr lang="zh-CN" altLang="zh-CN" dirty="0"/>
              <a:t>这项工作是广告的重要任务。</a:t>
            </a:r>
            <a:endParaRPr lang="zh-CN" altLang="zh-CN" dirty="0"/>
          </a:p>
          <a:p>
            <a:pPr marL="0" indent="0">
              <a:buNone/>
            </a:pPr>
            <a:r>
              <a:rPr lang="zh-CN" altLang="zh-CN" dirty="0"/>
              <a:t>　　</a:t>
            </a:r>
            <a:r>
              <a:rPr lang="en-US" altLang="zh-CN" dirty="0"/>
              <a:t>M</a:t>
            </a:r>
            <a:r>
              <a:rPr lang="zh-CN" altLang="zh-CN" dirty="0"/>
              <a:t>——记忆</a:t>
            </a:r>
            <a:r>
              <a:rPr lang="en-US" altLang="zh-CN" dirty="0"/>
              <a:t>(Memory)</a:t>
            </a:r>
            <a:r>
              <a:rPr lang="zh-CN" altLang="zh-CN" dirty="0"/>
              <a:t>。广告的反复诉求使消费者巩固对产品或企业的良好印象</a:t>
            </a:r>
            <a:r>
              <a:rPr lang="en-US" altLang="zh-CN" dirty="0"/>
              <a:t>,</a:t>
            </a:r>
            <a:r>
              <a:rPr lang="zh-CN" altLang="zh-CN" dirty="0"/>
              <a:t>确定其品牌信念。</a:t>
            </a:r>
            <a:endParaRPr lang="zh-CN" altLang="zh-CN" dirty="0"/>
          </a:p>
          <a:p>
            <a:pPr marL="0" indent="0">
              <a:buNone/>
            </a:pPr>
            <a:r>
              <a:rPr lang="zh-CN" altLang="zh-CN" dirty="0"/>
              <a:t>　　</a:t>
            </a:r>
            <a:r>
              <a:rPr lang="en-US" altLang="zh-CN" dirty="0"/>
              <a:t>A</a:t>
            </a:r>
            <a:r>
              <a:rPr lang="zh-CN" altLang="zh-CN" dirty="0"/>
              <a:t>——行动</a:t>
            </a:r>
            <a:r>
              <a:rPr lang="en-US" altLang="zh-CN" dirty="0"/>
              <a:t>(Action)</a:t>
            </a:r>
            <a:r>
              <a:rPr lang="zh-CN" altLang="zh-CN" dirty="0"/>
              <a:t>。广告诚意的宣传和承诺</a:t>
            </a:r>
            <a:r>
              <a:rPr lang="en-US" altLang="zh-CN" dirty="0"/>
              <a:t>,</a:t>
            </a:r>
            <a:r>
              <a:rPr lang="zh-CN" altLang="zh-CN" dirty="0"/>
              <a:t>能坚定消费者信心</a:t>
            </a:r>
            <a:r>
              <a:rPr lang="en-US" altLang="zh-CN" dirty="0"/>
              <a:t>,</a:t>
            </a:r>
            <a:r>
              <a:rPr lang="zh-CN" altLang="zh-CN" dirty="0"/>
              <a:t>导致购买行动。</a:t>
            </a:r>
            <a:endParaRPr lang="zh-CN" altLang="zh-CN"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en-US" altLang="zh-CN" dirty="0"/>
              <a:t>(</a:t>
            </a:r>
            <a:r>
              <a:rPr lang="zh-CN" altLang="zh-CN" dirty="0"/>
              <a:t>二</a:t>
            </a:r>
            <a:r>
              <a:rPr lang="en-US" altLang="zh-CN" dirty="0"/>
              <a:t>)</a:t>
            </a:r>
            <a:r>
              <a:rPr lang="zh-CN" altLang="zh-CN" dirty="0"/>
              <a:t>心理效果的测定方法</a:t>
            </a:r>
            <a:endParaRPr lang="zh-CN" altLang="zh-CN" dirty="0"/>
          </a:p>
          <a:p>
            <a:pPr marL="0" indent="0">
              <a:buNone/>
            </a:pPr>
            <a:r>
              <a:rPr lang="zh-CN" altLang="zh-CN" dirty="0"/>
              <a:t>　　</a:t>
            </a:r>
            <a:r>
              <a:rPr lang="en-US" altLang="zh-CN" dirty="0"/>
              <a:t>1.</a:t>
            </a:r>
            <a:r>
              <a:rPr lang="zh-CN" altLang="zh-CN" dirty="0"/>
              <a:t>事前测定和事后测定</a:t>
            </a:r>
            <a:endParaRPr lang="zh-CN" altLang="zh-CN" dirty="0"/>
          </a:p>
          <a:p>
            <a:pPr marL="0" indent="0">
              <a:buNone/>
            </a:pPr>
            <a:r>
              <a:rPr lang="zh-CN" altLang="zh-CN" dirty="0"/>
              <a:t>　　</a:t>
            </a:r>
            <a:r>
              <a:rPr lang="en-US" altLang="zh-CN" dirty="0"/>
              <a:t>2.</a:t>
            </a:r>
            <a:r>
              <a:rPr lang="zh-CN" altLang="zh-CN" dirty="0"/>
              <a:t>心理效果测定的方法</a:t>
            </a:r>
            <a:endParaRPr lang="zh-CN" altLang="zh-CN" dirty="0"/>
          </a:p>
          <a:p>
            <a:pPr marL="0" indent="0">
              <a:buNone/>
            </a:pPr>
            <a:r>
              <a:rPr lang="zh-CN" altLang="zh-CN" dirty="0"/>
              <a:t>事前测定：</a:t>
            </a:r>
            <a:r>
              <a:rPr lang="en-US" altLang="zh-CN" dirty="0"/>
              <a:t>(1)</a:t>
            </a:r>
            <a:r>
              <a:rPr lang="zh-CN" altLang="zh-CN" dirty="0"/>
              <a:t>等级法</a:t>
            </a:r>
            <a:r>
              <a:rPr lang="en-US" altLang="zh-CN" dirty="0"/>
              <a:t>       </a:t>
            </a:r>
            <a:r>
              <a:rPr lang="zh-CN" altLang="en-US" dirty="0"/>
              <a:t>事后测定</a:t>
            </a:r>
            <a:r>
              <a:rPr lang="en-US" altLang="zh-CN" dirty="0"/>
              <a:t>:</a:t>
            </a:r>
            <a:r>
              <a:rPr lang="zh-CN" altLang="en-US" dirty="0"/>
              <a:t>（</a:t>
            </a:r>
            <a:r>
              <a:rPr lang="en-US" altLang="zh-CN" dirty="0"/>
              <a:t>1</a:t>
            </a:r>
            <a:r>
              <a:rPr lang="zh-CN" altLang="en-US" dirty="0"/>
              <a:t>）认知测验法</a:t>
            </a:r>
            <a:endParaRPr lang="zh-CN" altLang="zh-CN" dirty="0"/>
          </a:p>
          <a:p>
            <a:pPr marL="0" indent="0">
              <a:buNone/>
            </a:pPr>
            <a:r>
              <a:rPr lang="zh-CN" altLang="zh-CN" dirty="0"/>
              <a:t>　　</a:t>
            </a:r>
            <a:r>
              <a:rPr lang="en-US" altLang="zh-CN" dirty="0"/>
              <a:t>            (2)</a:t>
            </a:r>
            <a:r>
              <a:rPr lang="zh-CN" altLang="zh-CN" dirty="0"/>
              <a:t>评分法</a:t>
            </a:r>
            <a:r>
              <a:rPr lang="en-US" altLang="zh-CN" dirty="0"/>
              <a:t>                          (2)  </a:t>
            </a:r>
            <a:r>
              <a:rPr lang="zh-CN" altLang="en-US" dirty="0"/>
              <a:t>回忆测定法</a:t>
            </a:r>
            <a:endParaRPr lang="zh-CN" altLang="zh-CN" dirty="0"/>
          </a:p>
          <a:p>
            <a:pPr marL="0" indent="0">
              <a:buNone/>
            </a:pPr>
            <a:r>
              <a:rPr lang="zh-CN" altLang="zh-CN" dirty="0"/>
              <a:t>　　</a:t>
            </a:r>
            <a:r>
              <a:rPr lang="en-US" altLang="zh-CN" dirty="0"/>
              <a:t>            (3)</a:t>
            </a:r>
            <a:r>
              <a:rPr lang="zh-CN" altLang="zh-CN" dirty="0"/>
              <a:t>询问法</a:t>
            </a:r>
            <a:endParaRPr lang="zh-CN" altLang="zh-CN" dirty="0"/>
          </a:p>
          <a:p>
            <a:pPr marL="0" indent="0">
              <a:buNone/>
            </a:pPr>
            <a:r>
              <a:rPr lang="zh-CN" altLang="zh-CN" dirty="0"/>
              <a:t>　　</a:t>
            </a:r>
            <a:r>
              <a:rPr lang="en-US" altLang="zh-CN" dirty="0"/>
              <a:t>            (4)</a:t>
            </a:r>
            <a:r>
              <a:rPr lang="zh-CN" altLang="zh-CN" dirty="0"/>
              <a:t>试验法</a:t>
            </a:r>
            <a:endParaRPr lang="zh-CN" altLang="zh-CN" dirty="0"/>
          </a:p>
          <a:p>
            <a:pPr marL="0" indent="0">
              <a:buNone/>
            </a:pPr>
            <a:r>
              <a:rPr lang="zh-CN" altLang="zh-CN" dirty="0"/>
              <a:t>　　</a:t>
            </a:r>
            <a:r>
              <a:rPr lang="en-US" altLang="zh-CN" dirty="0"/>
              <a:t>            (5)</a:t>
            </a:r>
            <a:r>
              <a:rPr lang="zh-CN" altLang="zh-CN" dirty="0"/>
              <a:t>态度法</a:t>
            </a:r>
            <a:endParaRPr lang="zh-CN" altLang="zh-CN" dirty="0"/>
          </a:p>
          <a:p>
            <a:pPr marL="0" indent="0">
              <a:buNone/>
            </a:pPr>
            <a:r>
              <a:rPr lang="zh-CN" altLang="zh-CN" dirty="0"/>
              <a:t>　　</a:t>
            </a:r>
            <a:r>
              <a:rPr lang="en-US" altLang="zh-CN" dirty="0"/>
              <a:t>            (6)</a:t>
            </a:r>
            <a:r>
              <a:rPr lang="zh-CN" altLang="zh-CN" dirty="0"/>
              <a:t>实验室法</a:t>
            </a:r>
            <a:endParaRPr lang="zh-CN" altLang="zh-CN" dirty="0"/>
          </a:p>
          <a:p>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636680"/>
          </a:xfrm>
        </p:spPr>
        <p:txBody>
          <a:bodyPr>
            <a:normAutofit fontScale="90000"/>
          </a:bodyPr>
          <a:lstStyle/>
          <a:p>
            <a:r>
              <a:rPr lang="zh-CN" altLang="zh-CN" dirty="0"/>
              <a:t>第三节　商业广告的传播策略</a:t>
            </a:r>
            <a:endParaRPr lang="zh-CN" altLang="zh-CN" dirty="0"/>
          </a:p>
        </p:txBody>
      </p:sp>
      <p:sp>
        <p:nvSpPr>
          <p:cNvPr id="3" name="内容占位符 2"/>
          <p:cNvSpPr>
            <a:spLocks noGrp="1"/>
          </p:cNvSpPr>
          <p:nvPr>
            <p:ph idx="1"/>
          </p:nvPr>
        </p:nvSpPr>
        <p:spPr/>
        <p:txBody>
          <a:bodyPr>
            <a:normAutofit fontScale="77500" lnSpcReduction="20000"/>
          </a:bodyPr>
          <a:lstStyle/>
          <a:p>
            <a:pPr marL="0" indent="0">
              <a:buNone/>
            </a:pPr>
            <a:r>
              <a:rPr lang="zh-CN" altLang="zh-CN" dirty="0"/>
              <a:t>一、广告传播的心理原理</a:t>
            </a:r>
            <a:endParaRPr lang="zh-CN" altLang="zh-CN" dirty="0"/>
          </a:p>
          <a:p>
            <a:pPr marL="0" indent="0">
              <a:buNone/>
            </a:pPr>
            <a:r>
              <a:rPr lang="en-US" altLang="zh-CN" dirty="0"/>
              <a:t>(</a:t>
            </a:r>
            <a:r>
              <a:rPr lang="zh-CN" altLang="zh-CN" dirty="0"/>
              <a:t>一</a:t>
            </a:r>
            <a:r>
              <a:rPr lang="en-US" altLang="zh-CN" dirty="0"/>
              <a:t>)</a:t>
            </a:r>
            <a:r>
              <a:rPr lang="zh-CN" altLang="zh-CN" dirty="0"/>
              <a:t>注意原理</a:t>
            </a:r>
            <a:endParaRPr lang="zh-CN" altLang="zh-CN" dirty="0"/>
          </a:p>
          <a:p>
            <a:pPr marL="0" indent="0">
              <a:buNone/>
            </a:pPr>
            <a:r>
              <a:rPr lang="zh-CN" altLang="zh-CN" dirty="0"/>
              <a:t>　　</a:t>
            </a:r>
            <a:r>
              <a:rPr lang="en-US" altLang="zh-CN" dirty="0"/>
              <a:t>1.</a:t>
            </a:r>
            <a:r>
              <a:rPr lang="zh-CN" altLang="zh-CN" dirty="0"/>
              <a:t>增大刺激物的强度</a:t>
            </a:r>
            <a:endParaRPr lang="zh-CN" altLang="zh-CN" dirty="0"/>
          </a:p>
          <a:p>
            <a:pPr marL="0" indent="0">
              <a:buNone/>
            </a:pPr>
            <a:r>
              <a:rPr lang="zh-CN" altLang="zh-CN" dirty="0"/>
              <a:t>　　</a:t>
            </a:r>
            <a:r>
              <a:rPr lang="en-US" altLang="zh-CN" dirty="0"/>
              <a:t>2.</a:t>
            </a:r>
            <a:r>
              <a:rPr lang="zh-CN" altLang="zh-CN" dirty="0"/>
              <a:t>增大刺激物之间的对比</a:t>
            </a:r>
            <a:endParaRPr lang="zh-CN" altLang="zh-CN" dirty="0"/>
          </a:p>
          <a:p>
            <a:pPr marL="0" indent="0">
              <a:buNone/>
            </a:pPr>
            <a:r>
              <a:rPr lang="zh-CN" altLang="zh-CN" dirty="0"/>
              <a:t>　　</a:t>
            </a:r>
            <a:r>
              <a:rPr lang="en-US" altLang="zh-CN" dirty="0"/>
              <a:t>3.</a:t>
            </a:r>
            <a:r>
              <a:rPr lang="zh-CN" altLang="zh-CN" dirty="0"/>
              <a:t>提高刺激物的感染力</a:t>
            </a:r>
            <a:endParaRPr lang="zh-CN" altLang="zh-CN" dirty="0"/>
          </a:p>
          <a:p>
            <a:pPr marL="0" indent="0">
              <a:buNone/>
            </a:pPr>
            <a:r>
              <a:rPr lang="zh-CN" altLang="zh-CN" dirty="0"/>
              <a:t>　　</a:t>
            </a:r>
            <a:r>
              <a:rPr lang="en-US" altLang="zh-CN" dirty="0"/>
              <a:t>4.</a:t>
            </a:r>
            <a:r>
              <a:rPr lang="zh-CN" altLang="zh-CN" dirty="0"/>
              <a:t>善于利用口号和警句</a:t>
            </a:r>
            <a:endParaRPr lang="zh-CN" altLang="zh-CN" dirty="0"/>
          </a:p>
          <a:p>
            <a:pPr marL="0" indent="0">
              <a:buNone/>
            </a:pPr>
            <a:r>
              <a:rPr lang="en-US" altLang="zh-CN" dirty="0"/>
              <a:t>(</a:t>
            </a:r>
            <a:r>
              <a:rPr lang="zh-CN" altLang="zh-CN" dirty="0"/>
              <a:t>二</a:t>
            </a:r>
            <a:r>
              <a:rPr lang="en-US" altLang="zh-CN" dirty="0"/>
              <a:t>)</a:t>
            </a:r>
            <a:r>
              <a:rPr lang="zh-CN" altLang="zh-CN" dirty="0"/>
              <a:t>说服原理</a:t>
            </a:r>
            <a:endParaRPr lang="zh-CN" altLang="zh-CN" dirty="0"/>
          </a:p>
          <a:p>
            <a:pPr marL="0" indent="0">
              <a:buNone/>
            </a:pPr>
            <a:r>
              <a:rPr lang="zh-CN" altLang="zh-CN" dirty="0"/>
              <a:t>　　说服就是“以某种刺激给予接受者一个动机</a:t>
            </a:r>
            <a:r>
              <a:rPr lang="en-US" altLang="zh-CN" dirty="0"/>
              <a:t>,</a:t>
            </a:r>
            <a:r>
              <a:rPr lang="zh-CN" altLang="zh-CN" dirty="0"/>
              <a:t>使其改变态度或意见</a:t>
            </a:r>
            <a:r>
              <a:rPr lang="en-US" altLang="zh-CN" dirty="0"/>
              <a:t>,</a:t>
            </a:r>
            <a:r>
              <a:rPr lang="zh-CN" altLang="zh-CN" dirty="0"/>
              <a:t>并依照说服者的预定意图采取行动”。广告正是说服大众购买商品和服务的手段。它利用生动的形式和真实的承诺引起消费者的关心和信任</a:t>
            </a:r>
            <a:r>
              <a:rPr lang="en-US" altLang="zh-CN" dirty="0"/>
              <a:t>,</a:t>
            </a:r>
            <a:r>
              <a:rPr lang="zh-CN" altLang="zh-CN" dirty="0"/>
              <a:t>产生思想共鸣</a:t>
            </a:r>
            <a:r>
              <a:rPr lang="en-US" altLang="zh-CN" dirty="0"/>
              <a:t>,</a:t>
            </a:r>
            <a:r>
              <a:rPr lang="zh-CN" altLang="zh-CN" dirty="0"/>
              <a:t>并依照广告的劝导采取购买行动</a:t>
            </a:r>
            <a:r>
              <a:rPr lang="zh-CN" altLang="zh-CN" dirty="0" smtClean="0"/>
              <a:t>。</a:t>
            </a:r>
            <a:endParaRPr lang="en-US" altLang="zh-CN" dirty="0" smtClean="0"/>
          </a:p>
          <a:p>
            <a:pPr marL="0" indent="0">
              <a:buNone/>
            </a:pPr>
            <a:r>
              <a:rPr lang="en-US" altLang="zh-CN" dirty="0" smtClean="0"/>
              <a:t>(</a:t>
            </a:r>
            <a:r>
              <a:rPr lang="zh-CN" altLang="zh-CN" dirty="0"/>
              <a:t>三</a:t>
            </a:r>
            <a:r>
              <a:rPr lang="en-US" altLang="zh-CN" dirty="0"/>
              <a:t>)</a:t>
            </a:r>
            <a:r>
              <a:rPr lang="zh-CN" altLang="zh-CN" dirty="0"/>
              <a:t>个性原理</a:t>
            </a:r>
            <a:endParaRPr lang="zh-CN" altLang="zh-CN" dirty="0"/>
          </a:p>
          <a:p>
            <a:pPr marL="0" indent="0">
              <a:buNone/>
            </a:pPr>
            <a:r>
              <a:rPr lang="zh-CN" altLang="zh-CN" dirty="0"/>
              <a:t>　　不同的商品和劳务有着不同的性能和特点</a:t>
            </a:r>
            <a:r>
              <a:rPr lang="en-US" altLang="zh-CN" dirty="0"/>
              <a:t>,</a:t>
            </a:r>
            <a:r>
              <a:rPr lang="zh-CN" altLang="zh-CN" dirty="0"/>
              <a:t>不同的消费者有着不同的个性心理特征。个性原理要求广告传播在内容、形式和媒体上要适应目标消费者的个性。</a:t>
            </a:r>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10000"/>
          </a:bodyPr>
          <a:lstStyle/>
          <a:p>
            <a:pPr marL="0" indent="0">
              <a:buNone/>
            </a:pPr>
            <a:r>
              <a:rPr lang="en-US" altLang="zh-CN" dirty="0"/>
              <a:t>(</a:t>
            </a:r>
            <a:r>
              <a:rPr lang="zh-CN" altLang="zh-CN" dirty="0"/>
              <a:t>四</a:t>
            </a:r>
            <a:r>
              <a:rPr lang="en-US" altLang="zh-CN" dirty="0"/>
              <a:t>)</a:t>
            </a:r>
            <a:r>
              <a:rPr lang="zh-CN" altLang="zh-CN" dirty="0"/>
              <a:t>记忆原理</a:t>
            </a:r>
            <a:endParaRPr lang="zh-CN" altLang="zh-CN" dirty="0"/>
          </a:p>
          <a:p>
            <a:pPr marL="0" indent="0">
              <a:buNone/>
            </a:pPr>
            <a:r>
              <a:rPr lang="zh-CN" altLang="zh-CN" dirty="0"/>
              <a:t>　　记忆是将过去的经验存储在印象中</a:t>
            </a:r>
            <a:r>
              <a:rPr lang="en-US" altLang="zh-CN" dirty="0"/>
              <a:t>,</a:t>
            </a:r>
            <a:r>
              <a:rPr lang="zh-CN" altLang="zh-CN" dirty="0"/>
              <a:t>必要时再浮现出来。对于广告信息的记忆</a:t>
            </a:r>
            <a:r>
              <a:rPr lang="en-US" altLang="zh-CN" dirty="0"/>
              <a:t>,</a:t>
            </a:r>
            <a:r>
              <a:rPr lang="zh-CN" altLang="zh-CN" dirty="0"/>
              <a:t>是消费者思考问题、做出购买决策的不可缺少的条件。广告必须让人容易记住</a:t>
            </a:r>
            <a:r>
              <a:rPr lang="en-US" altLang="zh-CN" dirty="0"/>
              <a:t>,</a:t>
            </a:r>
            <a:r>
              <a:rPr lang="zh-CN" altLang="zh-CN" dirty="0"/>
              <a:t>因为在消费者获得广告信息后</a:t>
            </a:r>
            <a:r>
              <a:rPr lang="en-US" altLang="zh-CN" dirty="0"/>
              <a:t>,</a:t>
            </a:r>
            <a:r>
              <a:rPr lang="zh-CN" altLang="zh-CN" dirty="0"/>
              <a:t>一般不会立即实施购买</a:t>
            </a:r>
            <a:r>
              <a:rPr lang="zh-CN" altLang="zh-CN" dirty="0" smtClean="0"/>
              <a:t>。</a:t>
            </a:r>
            <a:endParaRPr lang="en-US" altLang="zh-CN" dirty="0" smtClean="0"/>
          </a:p>
          <a:p>
            <a:pPr marL="0" indent="0">
              <a:buNone/>
            </a:pPr>
            <a:r>
              <a:rPr lang="en-US" altLang="zh-CN" dirty="0"/>
              <a:t>(</a:t>
            </a:r>
            <a:r>
              <a:rPr lang="zh-CN" altLang="zh-CN" dirty="0"/>
              <a:t>五</a:t>
            </a:r>
            <a:r>
              <a:rPr lang="en-US" altLang="zh-CN" dirty="0"/>
              <a:t>) </a:t>
            </a:r>
            <a:r>
              <a:rPr lang="zh-CN" altLang="zh-CN" dirty="0"/>
              <a:t>暗示原理</a:t>
            </a:r>
            <a:endParaRPr lang="zh-CN" altLang="zh-CN" dirty="0"/>
          </a:p>
          <a:p>
            <a:pPr marL="0" indent="0">
              <a:buNone/>
            </a:pPr>
            <a:r>
              <a:rPr lang="zh-CN" altLang="zh-CN" dirty="0"/>
              <a:t>　　暗示就是应用含蓄、间接的方法</a:t>
            </a:r>
            <a:r>
              <a:rPr lang="en-US" altLang="zh-CN" dirty="0"/>
              <a:t>,</a:t>
            </a:r>
            <a:r>
              <a:rPr lang="zh-CN" altLang="zh-CN" dirty="0"/>
              <a:t>对消费者心理状态产生影响。广告先是以语言或动作的暗示刺激使被暗示者产生某种概念</a:t>
            </a:r>
            <a:r>
              <a:rPr lang="en-US" altLang="zh-CN" dirty="0"/>
              <a:t>,</a:t>
            </a:r>
            <a:r>
              <a:rPr lang="zh-CN" altLang="zh-CN" dirty="0"/>
              <a:t>然后促使其基于该概念而采取行动。暗示有两种</a:t>
            </a:r>
            <a:r>
              <a:rPr lang="en-US" altLang="zh-CN" dirty="0"/>
              <a:t>:</a:t>
            </a:r>
            <a:r>
              <a:rPr lang="zh-CN" altLang="zh-CN" dirty="0"/>
              <a:t>一是直接暗示</a:t>
            </a:r>
            <a:r>
              <a:rPr lang="en-US" altLang="zh-CN" dirty="0"/>
              <a:t>,</a:t>
            </a:r>
            <a:r>
              <a:rPr lang="zh-CN" altLang="zh-CN" dirty="0"/>
              <a:t>如“开业酬宾两天</a:t>
            </a:r>
            <a:r>
              <a:rPr lang="en-US" altLang="zh-CN" dirty="0"/>
              <a:t>,</a:t>
            </a:r>
            <a:r>
              <a:rPr lang="zh-CN" altLang="zh-CN" dirty="0"/>
              <a:t>所有商品九折优惠”</a:t>
            </a:r>
            <a:r>
              <a:rPr lang="en-US" altLang="zh-CN" dirty="0"/>
              <a:t>,</a:t>
            </a:r>
            <a:r>
              <a:rPr lang="zh-CN" altLang="zh-CN" dirty="0"/>
              <a:t>言下之意是“如不来购买将错失良机”</a:t>
            </a:r>
            <a:r>
              <a:rPr lang="en-US" altLang="zh-CN" dirty="0"/>
              <a:t>;</a:t>
            </a:r>
            <a:r>
              <a:rPr lang="zh-CN" altLang="zh-CN" dirty="0"/>
              <a:t>二是间接暗示</a:t>
            </a:r>
            <a:r>
              <a:rPr lang="en-US" altLang="zh-CN" dirty="0"/>
              <a:t>,</a:t>
            </a:r>
            <a:r>
              <a:rPr lang="zh-CN" altLang="zh-CN" dirty="0"/>
              <a:t>如“爱美的我</a:t>
            </a:r>
            <a:r>
              <a:rPr lang="en-US" altLang="zh-CN" dirty="0"/>
              <a:t>,</a:t>
            </a:r>
            <a:r>
              <a:rPr lang="zh-CN" altLang="zh-CN" dirty="0"/>
              <a:t>当然用力士”</a:t>
            </a:r>
            <a:r>
              <a:rPr lang="en-US" altLang="zh-CN" dirty="0"/>
              <a:t>,</a:t>
            </a:r>
            <a:r>
              <a:rPr lang="zh-CN" altLang="zh-CN" dirty="0"/>
              <a:t>含蓄地暗示“假如你要美丽</a:t>
            </a:r>
            <a:r>
              <a:rPr lang="en-US" altLang="zh-CN" dirty="0"/>
              <a:t>,</a:t>
            </a:r>
            <a:r>
              <a:rPr lang="zh-CN" altLang="zh-CN" dirty="0"/>
              <a:t>快选用力士产品吧”。欧莱雅的“你值得拥有”</a:t>
            </a:r>
            <a:r>
              <a:rPr lang="en-US" altLang="zh-CN" dirty="0"/>
              <a:t>,</a:t>
            </a:r>
            <a:r>
              <a:rPr lang="zh-CN" altLang="zh-CN" dirty="0"/>
              <a:t>使其消费者感觉自己很特殊。</a:t>
            </a: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10000"/>
          </a:bodyPr>
          <a:lstStyle/>
          <a:p>
            <a:pPr marL="0" indent="0">
              <a:lnSpc>
                <a:spcPct val="200000"/>
              </a:lnSpc>
              <a:buNone/>
            </a:pPr>
            <a:r>
              <a:rPr lang="zh-CN" altLang="zh-CN" dirty="0"/>
              <a:t>二、广告传播的心理技巧</a:t>
            </a:r>
            <a:endParaRPr lang="zh-CN" altLang="zh-CN" dirty="0"/>
          </a:p>
          <a:p>
            <a:pPr marL="0" indent="0">
              <a:lnSpc>
                <a:spcPct val="200000"/>
              </a:lnSpc>
              <a:buNone/>
            </a:pPr>
            <a:r>
              <a:rPr lang="en-US" altLang="zh-CN" dirty="0"/>
              <a:t>(</a:t>
            </a:r>
            <a:r>
              <a:rPr lang="zh-CN" altLang="zh-CN" dirty="0"/>
              <a:t>一</a:t>
            </a:r>
            <a:r>
              <a:rPr lang="en-US" altLang="zh-CN" dirty="0"/>
              <a:t>)</a:t>
            </a:r>
            <a:r>
              <a:rPr lang="zh-CN" altLang="zh-CN" dirty="0"/>
              <a:t>以奇取胜</a:t>
            </a:r>
            <a:endParaRPr lang="zh-CN" altLang="zh-CN" dirty="0"/>
          </a:p>
          <a:p>
            <a:pPr marL="0" indent="0">
              <a:lnSpc>
                <a:spcPct val="200000"/>
              </a:lnSpc>
              <a:buNone/>
            </a:pPr>
            <a:r>
              <a:rPr lang="en-US" altLang="zh-CN" dirty="0"/>
              <a:t>(</a:t>
            </a:r>
            <a:r>
              <a:rPr lang="zh-CN" altLang="zh-CN" dirty="0"/>
              <a:t>二</a:t>
            </a:r>
            <a:r>
              <a:rPr lang="en-US" altLang="zh-CN" dirty="0"/>
              <a:t>)</a:t>
            </a:r>
            <a:r>
              <a:rPr lang="zh-CN" altLang="zh-CN" dirty="0"/>
              <a:t>以新取胜</a:t>
            </a:r>
            <a:endParaRPr lang="zh-CN" altLang="zh-CN" dirty="0"/>
          </a:p>
          <a:p>
            <a:pPr marL="0" indent="0">
              <a:lnSpc>
                <a:spcPct val="200000"/>
              </a:lnSpc>
              <a:buNone/>
            </a:pPr>
            <a:r>
              <a:rPr lang="en-US" altLang="zh-CN" dirty="0"/>
              <a:t>(</a:t>
            </a:r>
            <a:r>
              <a:rPr lang="zh-CN" altLang="zh-CN" dirty="0"/>
              <a:t>三</a:t>
            </a:r>
            <a:r>
              <a:rPr lang="en-US" altLang="zh-CN" dirty="0"/>
              <a:t>)</a:t>
            </a:r>
            <a:r>
              <a:rPr lang="zh-CN" altLang="zh-CN" dirty="0"/>
              <a:t>以巧取胜</a:t>
            </a:r>
            <a:endParaRPr lang="zh-CN" altLang="zh-CN" dirty="0"/>
          </a:p>
          <a:p>
            <a:pPr marL="0" indent="0">
              <a:lnSpc>
                <a:spcPct val="200000"/>
              </a:lnSpc>
              <a:buNone/>
            </a:pPr>
            <a:r>
              <a:rPr lang="en-US" altLang="zh-CN" dirty="0"/>
              <a:t>(</a:t>
            </a:r>
            <a:r>
              <a:rPr lang="zh-CN" altLang="zh-CN" dirty="0"/>
              <a:t>四</a:t>
            </a:r>
            <a:r>
              <a:rPr lang="en-US" altLang="zh-CN" dirty="0"/>
              <a:t>)</a:t>
            </a:r>
            <a:r>
              <a:rPr lang="zh-CN" altLang="zh-CN" dirty="0"/>
              <a:t>以诚取胜</a:t>
            </a:r>
            <a:endParaRPr lang="zh-CN" altLang="zh-CN" dirty="0"/>
          </a:p>
          <a:p>
            <a:pPr marL="0" indent="0">
              <a:lnSpc>
                <a:spcPct val="200000"/>
              </a:lnSpc>
              <a:buNone/>
            </a:pPr>
            <a:r>
              <a:rPr lang="en-US" altLang="zh-CN" dirty="0"/>
              <a:t>(</a:t>
            </a:r>
            <a:r>
              <a:rPr lang="zh-CN" altLang="zh-CN" dirty="0"/>
              <a:t>五</a:t>
            </a:r>
            <a:r>
              <a:rPr lang="en-US" altLang="zh-CN" dirty="0"/>
              <a:t>)</a:t>
            </a:r>
            <a:r>
              <a:rPr lang="zh-CN" altLang="zh-CN" dirty="0"/>
              <a:t>以情取胜</a:t>
            </a:r>
            <a:endParaRPr lang="zh-CN" altLang="zh-CN" dirty="0"/>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636680"/>
          </a:xfrm>
        </p:spPr>
        <p:txBody>
          <a:bodyPr>
            <a:normAutofit fontScale="90000"/>
          </a:bodyPr>
          <a:lstStyle/>
          <a:p>
            <a:r>
              <a:rPr lang="zh-CN" altLang="zh-CN" dirty="0"/>
              <a:t>第一节　商业广告概述</a:t>
            </a:r>
            <a:endParaRPr lang="zh-CN" altLang="zh-CN" dirty="0"/>
          </a:p>
        </p:txBody>
      </p:sp>
      <p:sp>
        <p:nvSpPr>
          <p:cNvPr id="3" name="内容占位符 2"/>
          <p:cNvSpPr>
            <a:spLocks noGrp="1"/>
          </p:cNvSpPr>
          <p:nvPr>
            <p:ph idx="1"/>
          </p:nvPr>
        </p:nvSpPr>
        <p:spPr/>
        <p:txBody>
          <a:bodyPr>
            <a:normAutofit fontScale="77500" lnSpcReduction="20000"/>
          </a:bodyPr>
          <a:lstStyle/>
          <a:p>
            <a:pPr marL="0" indent="0">
              <a:buNone/>
            </a:pPr>
            <a:r>
              <a:rPr lang="zh-CN" altLang="zh-CN" dirty="0"/>
              <a:t>一、商业广告的种类和特点</a:t>
            </a:r>
            <a:endParaRPr lang="zh-CN" altLang="zh-CN" dirty="0"/>
          </a:p>
          <a:p>
            <a:pPr marL="0" indent="0">
              <a:buNone/>
            </a:pPr>
            <a:r>
              <a:rPr lang="en-US" altLang="zh-CN" dirty="0"/>
              <a:t>(</a:t>
            </a:r>
            <a:r>
              <a:rPr lang="zh-CN" altLang="zh-CN" dirty="0"/>
              <a:t>一</a:t>
            </a:r>
            <a:r>
              <a:rPr lang="en-US" altLang="zh-CN" dirty="0"/>
              <a:t>)</a:t>
            </a:r>
            <a:r>
              <a:rPr lang="zh-CN" altLang="zh-CN" dirty="0"/>
              <a:t>商业广告的分类</a:t>
            </a:r>
            <a:endParaRPr lang="zh-CN" altLang="zh-CN" dirty="0"/>
          </a:p>
          <a:p>
            <a:pPr marL="0" indent="0">
              <a:buNone/>
            </a:pPr>
            <a:r>
              <a:rPr lang="zh-CN" altLang="zh-CN" dirty="0"/>
              <a:t>　　按不同标准给商业广告分类</a:t>
            </a:r>
            <a:r>
              <a:rPr lang="en-US" altLang="zh-CN" dirty="0"/>
              <a:t>,</a:t>
            </a:r>
            <a:r>
              <a:rPr lang="zh-CN" altLang="zh-CN" dirty="0"/>
              <a:t>有利于商业广告的创作和使用。</a:t>
            </a:r>
            <a:endParaRPr lang="zh-CN" altLang="zh-CN" dirty="0"/>
          </a:p>
          <a:p>
            <a:pPr marL="0" indent="0">
              <a:buNone/>
            </a:pPr>
            <a:r>
              <a:rPr lang="zh-CN" altLang="zh-CN" dirty="0"/>
              <a:t>　　</a:t>
            </a:r>
            <a:r>
              <a:rPr lang="en-US" altLang="zh-CN" dirty="0"/>
              <a:t>1.</a:t>
            </a:r>
            <a:r>
              <a:rPr lang="zh-CN" altLang="zh-CN" dirty="0"/>
              <a:t>按传播的信息内容划分</a:t>
            </a:r>
            <a:endParaRPr lang="zh-CN" altLang="zh-CN" dirty="0"/>
          </a:p>
          <a:p>
            <a:pPr marL="0" indent="0">
              <a:buNone/>
            </a:pPr>
            <a:r>
              <a:rPr lang="zh-CN" altLang="zh-CN" dirty="0"/>
              <a:t>　　</a:t>
            </a:r>
            <a:r>
              <a:rPr lang="en-US" altLang="zh-CN" dirty="0"/>
              <a:t>(1)</a:t>
            </a:r>
            <a:r>
              <a:rPr lang="zh-CN" altLang="zh-CN" dirty="0"/>
              <a:t>商品广告</a:t>
            </a:r>
            <a:r>
              <a:rPr lang="en-US" altLang="zh-CN" dirty="0"/>
              <a:t>,</a:t>
            </a:r>
            <a:r>
              <a:rPr lang="zh-CN" altLang="zh-CN" dirty="0"/>
              <a:t>宣传的是本企业能满足消费者需求的某种或某几种产品或劳务。</a:t>
            </a:r>
            <a:endParaRPr lang="zh-CN" altLang="zh-CN" dirty="0"/>
          </a:p>
          <a:p>
            <a:pPr marL="0" indent="0">
              <a:buNone/>
            </a:pPr>
            <a:r>
              <a:rPr lang="zh-CN" altLang="zh-CN" dirty="0"/>
              <a:t>　　</a:t>
            </a:r>
            <a:r>
              <a:rPr lang="en-US" altLang="zh-CN" dirty="0"/>
              <a:t>(2)</a:t>
            </a:r>
            <a:r>
              <a:rPr lang="zh-CN" altLang="zh-CN" dirty="0"/>
              <a:t>服务广告</a:t>
            </a:r>
            <a:r>
              <a:rPr lang="en-US" altLang="zh-CN" dirty="0"/>
              <a:t>,</a:t>
            </a:r>
            <a:r>
              <a:rPr lang="zh-CN" altLang="zh-CN" dirty="0"/>
              <a:t>宣传的是本企业能提供给消费者的纯粹的服务和优惠。</a:t>
            </a:r>
            <a:endParaRPr lang="zh-CN" altLang="zh-CN" dirty="0"/>
          </a:p>
          <a:p>
            <a:pPr marL="0" indent="0">
              <a:buNone/>
            </a:pPr>
            <a:r>
              <a:rPr lang="zh-CN" altLang="zh-CN" dirty="0"/>
              <a:t>　　</a:t>
            </a:r>
            <a:r>
              <a:rPr lang="en-US" altLang="zh-CN" dirty="0"/>
              <a:t>(3)</a:t>
            </a:r>
            <a:r>
              <a:rPr lang="zh-CN" altLang="zh-CN" dirty="0"/>
              <a:t>公关广告</a:t>
            </a:r>
            <a:r>
              <a:rPr lang="en-US" altLang="zh-CN" dirty="0"/>
              <a:t>,</a:t>
            </a:r>
            <a:r>
              <a:rPr lang="zh-CN" altLang="zh-CN" dirty="0"/>
              <a:t>宣传的是企业精神、实力、规模等</a:t>
            </a:r>
            <a:r>
              <a:rPr lang="en-US" altLang="zh-CN" dirty="0"/>
              <a:t>,</a:t>
            </a:r>
            <a:r>
              <a:rPr lang="zh-CN" altLang="zh-CN" dirty="0"/>
              <a:t>旨在沟通和与广大消费者沟通</a:t>
            </a:r>
            <a:r>
              <a:rPr lang="en-US" altLang="zh-CN" dirty="0"/>
              <a:t>,</a:t>
            </a:r>
            <a:r>
              <a:rPr lang="zh-CN" altLang="zh-CN" dirty="0"/>
              <a:t>塑造企业良好形象。</a:t>
            </a:r>
            <a:endParaRPr lang="zh-CN" altLang="zh-CN" dirty="0"/>
          </a:p>
          <a:p>
            <a:pPr marL="0" indent="0">
              <a:buNone/>
            </a:pPr>
            <a:r>
              <a:rPr lang="zh-CN" altLang="zh-CN" dirty="0"/>
              <a:t>　　</a:t>
            </a:r>
            <a:r>
              <a:rPr lang="en-US" altLang="zh-CN" dirty="0"/>
              <a:t>(4)</a:t>
            </a:r>
            <a:r>
              <a:rPr lang="zh-CN" altLang="zh-CN" dirty="0"/>
              <a:t>启事广告</a:t>
            </a:r>
            <a:r>
              <a:rPr lang="en-US" altLang="zh-CN" dirty="0"/>
              <a:t>,</a:t>
            </a:r>
            <a:r>
              <a:rPr lang="zh-CN" altLang="zh-CN" dirty="0"/>
              <a:t>通知某种非促销性消息</a:t>
            </a:r>
            <a:r>
              <a:rPr lang="en-US" altLang="zh-CN" dirty="0"/>
              <a:t>,</a:t>
            </a:r>
            <a:r>
              <a:rPr lang="zh-CN" altLang="zh-CN" dirty="0"/>
              <a:t>如企业更名、迁址等。</a:t>
            </a:r>
            <a:endParaRPr lang="zh-CN" altLang="zh-CN" dirty="0"/>
          </a:p>
          <a:p>
            <a:pPr marL="0" indent="0">
              <a:buNone/>
            </a:pPr>
            <a:r>
              <a:rPr lang="zh-CN" altLang="zh-CN" dirty="0"/>
              <a:t>　　</a:t>
            </a:r>
            <a:r>
              <a:rPr lang="en-US" altLang="zh-CN" dirty="0"/>
              <a:t>2.</a:t>
            </a:r>
            <a:r>
              <a:rPr lang="zh-CN" altLang="zh-CN" dirty="0"/>
              <a:t>按广告诉求划分</a:t>
            </a:r>
            <a:endParaRPr lang="zh-CN" altLang="zh-CN" dirty="0"/>
          </a:p>
          <a:p>
            <a:pPr marL="0" indent="0">
              <a:buNone/>
            </a:pPr>
            <a:r>
              <a:rPr lang="zh-CN" altLang="zh-CN" dirty="0"/>
              <a:t>　　</a:t>
            </a:r>
            <a:r>
              <a:rPr lang="en-US" altLang="zh-CN" dirty="0"/>
              <a:t>(1)</a:t>
            </a:r>
            <a:r>
              <a:rPr lang="zh-CN" altLang="zh-CN" dirty="0"/>
              <a:t>感性诉求广告</a:t>
            </a:r>
            <a:r>
              <a:rPr lang="en-US" altLang="zh-CN" dirty="0"/>
              <a:t>,</a:t>
            </a:r>
            <a:r>
              <a:rPr lang="zh-CN" altLang="zh-CN" dirty="0"/>
              <a:t>采取感性的说服方法</a:t>
            </a:r>
            <a:r>
              <a:rPr lang="en-US" altLang="zh-CN" dirty="0"/>
              <a:t>,</a:t>
            </a:r>
            <a:r>
              <a:rPr lang="zh-CN" altLang="zh-CN" dirty="0"/>
              <a:t>向消费者诉之以情</a:t>
            </a:r>
            <a:r>
              <a:rPr lang="en-US" altLang="zh-CN" dirty="0"/>
              <a:t>,</a:t>
            </a:r>
            <a:r>
              <a:rPr lang="zh-CN" altLang="zh-CN" dirty="0"/>
              <a:t>使他们对所宣传的商品</a:t>
            </a:r>
            <a:r>
              <a:rPr lang="en-US" altLang="zh-CN" dirty="0"/>
              <a:t>(</a:t>
            </a:r>
            <a:r>
              <a:rPr lang="zh-CN" altLang="zh-CN" dirty="0"/>
              <a:t>服务</a:t>
            </a:r>
            <a:r>
              <a:rPr lang="en-US" altLang="zh-CN" dirty="0"/>
              <a:t>)</a:t>
            </a:r>
            <a:r>
              <a:rPr lang="zh-CN" altLang="zh-CN" dirty="0"/>
              <a:t>产生良好的情感与态度</a:t>
            </a:r>
            <a:r>
              <a:rPr lang="en-US" altLang="zh-CN" dirty="0"/>
              <a:t>,</a:t>
            </a:r>
            <a:r>
              <a:rPr lang="zh-CN" altLang="zh-CN" dirty="0"/>
              <a:t>进而采取购买行动的广告。简而言之</a:t>
            </a:r>
            <a:r>
              <a:rPr lang="en-US" altLang="zh-CN" dirty="0"/>
              <a:t>,</a:t>
            </a:r>
            <a:r>
              <a:rPr lang="zh-CN" altLang="zh-CN" dirty="0"/>
              <a:t>“以情动人”。</a:t>
            </a:r>
            <a:endParaRPr lang="zh-CN" altLang="zh-CN" dirty="0"/>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10000"/>
          </a:bodyPr>
          <a:lstStyle/>
          <a:p>
            <a:pPr marL="0" indent="0">
              <a:buNone/>
            </a:pPr>
            <a:r>
              <a:rPr lang="zh-CN" altLang="zh-CN" dirty="0"/>
              <a:t>　　</a:t>
            </a:r>
            <a:r>
              <a:rPr lang="en-US" altLang="zh-CN" dirty="0"/>
              <a:t>(2)</a:t>
            </a:r>
            <a:r>
              <a:rPr lang="zh-CN" altLang="zh-CN" dirty="0"/>
              <a:t>理性诉求广告</a:t>
            </a:r>
            <a:r>
              <a:rPr lang="en-US" altLang="zh-CN" dirty="0"/>
              <a:t>,</a:t>
            </a:r>
            <a:r>
              <a:rPr lang="zh-CN" altLang="zh-CN" dirty="0"/>
              <a:t>采取理性的说服方法</a:t>
            </a:r>
            <a:r>
              <a:rPr lang="en-US" altLang="zh-CN" dirty="0"/>
              <a:t>,</a:t>
            </a:r>
            <a:r>
              <a:rPr lang="zh-CN" altLang="zh-CN" dirty="0"/>
              <a:t>有根有据地介绍产品优越之处</a:t>
            </a:r>
            <a:r>
              <a:rPr lang="en-US" altLang="zh-CN" dirty="0"/>
              <a:t>,</a:t>
            </a:r>
            <a:r>
              <a:rPr lang="zh-CN" altLang="zh-CN" dirty="0"/>
              <a:t>让顾客依据自己的思考判断</a:t>
            </a:r>
            <a:r>
              <a:rPr lang="en-US" altLang="zh-CN" dirty="0"/>
              <a:t>,</a:t>
            </a:r>
            <a:r>
              <a:rPr lang="zh-CN" altLang="zh-CN" dirty="0"/>
              <a:t>做出购买决策的广告。简而言之</a:t>
            </a:r>
            <a:r>
              <a:rPr lang="en-US" altLang="zh-CN" dirty="0"/>
              <a:t>,</a:t>
            </a:r>
            <a:r>
              <a:rPr lang="zh-CN" altLang="zh-CN" dirty="0"/>
              <a:t>“以理服人”。</a:t>
            </a:r>
            <a:endParaRPr lang="zh-CN" altLang="zh-CN" dirty="0"/>
          </a:p>
          <a:p>
            <a:pPr marL="0" indent="0">
              <a:buNone/>
            </a:pPr>
            <a:r>
              <a:rPr lang="zh-CN" altLang="zh-CN" dirty="0"/>
              <a:t>　　</a:t>
            </a:r>
            <a:r>
              <a:rPr lang="en-US" altLang="zh-CN" dirty="0"/>
              <a:t>3.</a:t>
            </a:r>
            <a:r>
              <a:rPr lang="zh-CN" altLang="zh-CN" dirty="0"/>
              <a:t>按广告媒体划分</a:t>
            </a:r>
            <a:endParaRPr lang="zh-CN" altLang="zh-CN" dirty="0"/>
          </a:p>
          <a:p>
            <a:pPr marL="0" indent="0">
              <a:buNone/>
            </a:pPr>
            <a:r>
              <a:rPr lang="zh-CN" altLang="zh-CN" dirty="0"/>
              <a:t>　　</a:t>
            </a:r>
            <a:r>
              <a:rPr lang="en-US" altLang="zh-CN" dirty="0"/>
              <a:t>(1)</a:t>
            </a:r>
            <a:r>
              <a:rPr lang="zh-CN" altLang="zh-CN" dirty="0"/>
              <a:t>印刷广告</a:t>
            </a:r>
            <a:r>
              <a:rPr lang="en-US" altLang="zh-CN" dirty="0"/>
              <a:t>,</a:t>
            </a:r>
            <a:r>
              <a:rPr lang="zh-CN" altLang="zh-CN" dirty="0"/>
              <a:t>以报纸、杂志等印刷品为媒体的广告</a:t>
            </a:r>
            <a:r>
              <a:rPr lang="en-US" altLang="zh-CN" dirty="0"/>
              <a:t>,</a:t>
            </a:r>
            <a:r>
              <a:rPr lang="zh-CN" altLang="zh-CN" dirty="0"/>
              <a:t>包括产品目录等直接邮寄广告。</a:t>
            </a:r>
            <a:endParaRPr lang="zh-CN" altLang="zh-CN" dirty="0"/>
          </a:p>
          <a:p>
            <a:pPr marL="0" indent="0">
              <a:buNone/>
            </a:pPr>
            <a:r>
              <a:rPr lang="en-US" altLang="zh-CN" dirty="0"/>
              <a:t> </a:t>
            </a:r>
            <a:r>
              <a:rPr lang="zh-CN" altLang="zh-CN" dirty="0"/>
              <a:t>　　</a:t>
            </a:r>
            <a:r>
              <a:rPr lang="en-US" altLang="zh-CN" dirty="0"/>
              <a:t>(2)</a:t>
            </a:r>
            <a:r>
              <a:rPr lang="zh-CN" altLang="zh-CN" dirty="0"/>
              <a:t>电波广告</a:t>
            </a:r>
            <a:r>
              <a:rPr lang="en-US" altLang="zh-CN" dirty="0"/>
              <a:t>,</a:t>
            </a:r>
            <a:r>
              <a:rPr lang="zh-CN" altLang="zh-CN" dirty="0"/>
              <a:t>以广播、电视等为媒体的广告。</a:t>
            </a:r>
            <a:endParaRPr lang="zh-CN" altLang="zh-CN" dirty="0"/>
          </a:p>
          <a:p>
            <a:pPr marL="0" indent="0">
              <a:buNone/>
            </a:pPr>
            <a:r>
              <a:rPr lang="zh-CN" altLang="zh-CN" dirty="0"/>
              <a:t>　　</a:t>
            </a:r>
            <a:r>
              <a:rPr lang="en-US" altLang="zh-CN" dirty="0"/>
              <a:t>(3)</a:t>
            </a:r>
            <a:r>
              <a:rPr lang="zh-CN" altLang="zh-CN" dirty="0"/>
              <a:t>网络广告</a:t>
            </a:r>
            <a:r>
              <a:rPr lang="en-US" altLang="zh-CN" dirty="0"/>
              <a:t>,</a:t>
            </a:r>
            <a:r>
              <a:rPr lang="zh-CN" altLang="zh-CN" dirty="0"/>
              <a:t>在互联网上发布的广告。</a:t>
            </a:r>
            <a:endParaRPr lang="zh-CN" altLang="zh-CN" dirty="0"/>
          </a:p>
          <a:p>
            <a:pPr marL="0" indent="0">
              <a:buNone/>
            </a:pPr>
            <a:r>
              <a:rPr lang="zh-CN" altLang="zh-CN" dirty="0"/>
              <a:t>　　</a:t>
            </a:r>
            <a:r>
              <a:rPr lang="en-US" altLang="zh-CN" dirty="0"/>
              <a:t>(4)</a:t>
            </a:r>
            <a:r>
              <a:rPr lang="zh-CN" altLang="zh-CN" dirty="0"/>
              <a:t>户外广告</a:t>
            </a:r>
            <a:r>
              <a:rPr lang="en-US" altLang="zh-CN" dirty="0"/>
              <a:t>,</a:t>
            </a:r>
            <a:r>
              <a:rPr lang="zh-CN" altLang="zh-CN" dirty="0"/>
              <a:t>以户外媒体如车体、橱窗、灯箱等为媒介的广告。</a:t>
            </a:r>
            <a:endParaRPr lang="zh-CN" altLang="zh-CN" dirty="0"/>
          </a:p>
          <a:p>
            <a:pPr marL="0" indent="0">
              <a:buNone/>
            </a:pPr>
            <a:r>
              <a:rPr lang="zh-CN" altLang="zh-CN" dirty="0"/>
              <a:t>　　</a:t>
            </a:r>
            <a:r>
              <a:rPr lang="en-US" altLang="zh-CN" dirty="0"/>
              <a:t>(5)</a:t>
            </a:r>
            <a:r>
              <a:rPr lang="zh-CN" altLang="zh-CN" dirty="0"/>
              <a:t>移动广告</a:t>
            </a:r>
            <a:r>
              <a:rPr lang="en-US" altLang="zh-CN" dirty="0"/>
              <a:t>,</a:t>
            </a:r>
            <a:r>
              <a:rPr lang="zh-CN" altLang="zh-CN" dirty="0"/>
              <a:t>以手机为媒体的广告。</a:t>
            </a:r>
            <a:endParaRPr lang="zh-CN" altLang="zh-CN" dirty="0"/>
          </a:p>
          <a:p>
            <a:pPr marL="0" indent="0">
              <a:buNone/>
            </a:pPr>
            <a:r>
              <a:rPr lang="zh-CN" altLang="zh-CN" dirty="0"/>
              <a:t>　　</a:t>
            </a:r>
            <a:r>
              <a:rPr lang="en-US" altLang="zh-CN" dirty="0"/>
              <a:t>(6)</a:t>
            </a:r>
            <a:r>
              <a:rPr lang="zh-CN" altLang="zh-CN" dirty="0"/>
              <a:t>其他广告</a:t>
            </a:r>
            <a:r>
              <a:rPr lang="en-US" altLang="zh-CN" dirty="0"/>
              <a:t>,</a:t>
            </a:r>
            <a:r>
              <a:rPr lang="zh-CN" altLang="zh-CN" dirty="0"/>
              <a:t>以礼品、短信、烟雾等非传统手段为媒体的广告。</a:t>
            </a:r>
            <a:endParaRPr lang="zh-CN" altLang="zh-CN" dirty="0"/>
          </a:p>
          <a:p>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0000" lnSpcReduction="20000"/>
          </a:bodyPr>
          <a:lstStyle/>
          <a:p>
            <a:pPr marL="0" indent="0">
              <a:buNone/>
            </a:pPr>
            <a:r>
              <a:rPr lang="en-US" altLang="zh-CN" dirty="0"/>
              <a:t>(</a:t>
            </a:r>
            <a:r>
              <a:rPr lang="zh-CN" altLang="zh-CN" dirty="0"/>
              <a:t>二</a:t>
            </a:r>
            <a:r>
              <a:rPr lang="en-US" altLang="zh-CN" dirty="0"/>
              <a:t>)</a:t>
            </a:r>
            <a:r>
              <a:rPr lang="zh-CN" altLang="zh-CN" dirty="0"/>
              <a:t>商业广告的特点</a:t>
            </a:r>
            <a:endParaRPr lang="zh-CN" altLang="zh-CN" dirty="0"/>
          </a:p>
          <a:p>
            <a:pPr marL="0" indent="0">
              <a:buNone/>
            </a:pPr>
            <a:r>
              <a:rPr lang="zh-CN" altLang="zh-CN" dirty="0"/>
              <a:t>　　</a:t>
            </a:r>
            <a:r>
              <a:rPr lang="en-US" altLang="zh-CN" dirty="0"/>
              <a:t>1.</a:t>
            </a:r>
            <a:r>
              <a:rPr lang="zh-CN" altLang="zh-CN" dirty="0"/>
              <a:t>公众性</a:t>
            </a:r>
            <a:endParaRPr lang="zh-CN" altLang="zh-CN" dirty="0"/>
          </a:p>
          <a:p>
            <a:pPr marL="0" indent="0">
              <a:buNone/>
            </a:pPr>
            <a:r>
              <a:rPr lang="zh-CN" altLang="zh-CN" dirty="0"/>
              <a:t>　　商业广告是一种高度大众化的信息传递活动</a:t>
            </a:r>
            <a:r>
              <a:rPr lang="en-US" altLang="zh-CN" dirty="0"/>
              <a:t>,</a:t>
            </a:r>
            <a:r>
              <a:rPr lang="zh-CN" altLang="zh-CN" dirty="0"/>
              <a:t>是把商品或劳务信息向非特定的广大消费者作公开宣传</a:t>
            </a:r>
            <a:r>
              <a:rPr lang="en-US" altLang="zh-CN" dirty="0"/>
              <a:t>,</a:t>
            </a:r>
            <a:r>
              <a:rPr lang="zh-CN" altLang="zh-CN" dirty="0"/>
              <a:t>以说服其购买的传播技术。</a:t>
            </a:r>
            <a:endParaRPr lang="zh-CN" altLang="zh-CN" dirty="0"/>
          </a:p>
          <a:p>
            <a:pPr marL="0" indent="0">
              <a:buNone/>
            </a:pPr>
            <a:r>
              <a:rPr lang="zh-CN" altLang="zh-CN" dirty="0"/>
              <a:t>　　</a:t>
            </a:r>
            <a:r>
              <a:rPr lang="en-US" altLang="zh-CN" dirty="0"/>
              <a:t>2.</a:t>
            </a:r>
            <a:r>
              <a:rPr lang="zh-CN" altLang="zh-CN" dirty="0"/>
              <a:t>渗透性</a:t>
            </a:r>
            <a:endParaRPr lang="zh-CN" altLang="zh-CN" dirty="0"/>
          </a:p>
          <a:p>
            <a:pPr marL="0" indent="0">
              <a:buNone/>
            </a:pPr>
            <a:r>
              <a:rPr lang="zh-CN" altLang="zh-CN" dirty="0"/>
              <a:t>　　商业广告是一种渗透性很强的促销手段</a:t>
            </a:r>
            <a:r>
              <a:rPr lang="en-US" altLang="zh-CN" dirty="0"/>
              <a:t>,</a:t>
            </a:r>
            <a:r>
              <a:rPr lang="zh-CN" altLang="zh-CN" dirty="0"/>
              <a:t>它已渗透到社会生活的许多领域。</a:t>
            </a:r>
            <a:endParaRPr lang="zh-CN" altLang="zh-CN" dirty="0"/>
          </a:p>
          <a:p>
            <a:pPr marL="0" indent="0">
              <a:buNone/>
            </a:pPr>
            <a:r>
              <a:rPr lang="zh-CN" altLang="zh-CN" dirty="0"/>
              <a:t>　　</a:t>
            </a:r>
            <a:r>
              <a:rPr lang="en-US" altLang="zh-CN" dirty="0"/>
              <a:t>3.</a:t>
            </a:r>
            <a:r>
              <a:rPr lang="zh-CN" altLang="zh-CN" dirty="0"/>
              <a:t>表现性</a:t>
            </a:r>
            <a:endParaRPr lang="zh-CN" altLang="zh-CN" dirty="0"/>
          </a:p>
          <a:p>
            <a:pPr marL="0" indent="0">
              <a:buNone/>
            </a:pPr>
            <a:r>
              <a:rPr lang="zh-CN" altLang="zh-CN" dirty="0"/>
              <a:t>　　商业广告集经济、科学、艺术和文化于一身。借助文字、音响以及色彩的艺术化应用</a:t>
            </a:r>
            <a:r>
              <a:rPr lang="en-US" altLang="zh-CN" dirty="0"/>
              <a:t>,</a:t>
            </a:r>
            <a:r>
              <a:rPr lang="zh-CN" altLang="zh-CN" dirty="0"/>
              <a:t>通过一定的媒体</a:t>
            </a:r>
            <a:r>
              <a:rPr lang="en-US" altLang="zh-CN" dirty="0"/>
              <a:t>,</a:t>
            </a:r>
            <a:r>
              <a:rPr lang="zh-CN" altLang="zh-CN" dirty="0"/>
              <a:t>商业广告不仅可以生动形象地表现产品的特性</a:t>
            </a:r>
            <a:r>
              <a:rPr lang="en-US" altLang="zh-CN" dirty="0"/>
              <a:t>,</a:t>
            </a:r>
            <a:r>
              <a:rPr lang="zh-CN" altLang="zh-CN" dirty="0"/>
              <a:t>而且富有感染力。</a:t>
            </a:r>
            <a:endParaRPr lang="zh-CN" altLang="zh-CN" dirty="0"/>
          </a:p>
          <a:p>
            <a:pPr marL="0" indent="0">
              <a:buNone/>
            </a:pPr>
            <a:r>
              <a:rPr lang="zh-CN" altLang="zh-CN" dirty="0"/>
              <a:t>　　</a:t>
            </a:r>
            <a:r>
              <a:rPr lang="en-US" altLang="zh-CN" dirty="0"/>
              <a:t>4.</a:t>
            </a:r>
            <a:r>
              <a:rPr lang="zh-CN" altLang="zh-CN" dirty="0"/>
              <a:t>非人格性</a:t>
            </a:r>
            <a:endParaRPr lang="zh-CN" altLang="zh-CN" dirty="0"/>
          </a:p>
          <a:p>
            <a:pPr marL="0" indent="0">
              <a:buNone/>
            </a:pPr>
            <a:r>
              <a:rPr lang="zh-CN" altLang="zh-CN" dirty="0"/>
              <a:t>　　商业广告是一种非人员的推销行为。听</a:t>
            </a:r>
            <a:r>
              <a:rPr lang="en-US" altLang="zh-CN" dirty="0"/>
              <a:t>(</a:t>
            </a:r>
            <a:r>
              <a:rPr lang="zh-CN" altLang="zh-CN" dirty="0"/>
              <a:t>观</a:t>
            </a:r>
            <a:r>
              <a:rPr lang="en-US" altLang="zh-CN" dirty="0"/>
              <a:t>)</a:t>
            </a:r>
            <a:r>
              <a:rPr lang="zh-CN" altLang="zh-CN" dirty="0"/>
              <a:t>众没有义务去注意广告并对广告做出反应。</a:t>
            </a:r>
            <a:endParaRPr lang="zh-CN" altLang="zh-CN" dirty="0"/>
          </a:p>
          <a:p>
            <a:pPr marL="0" indent="0">
              <a:buNone/>
            </a:pPr>
            <a:r>
              <a:rPr lang="zh-CN" altLang="zh-CN" dirty="0"/>
              <a:t>　　</a:t>
            </a:r>
            <a:r>
              <a:rPr lang="en-US" altLang="zh-CN" dirty="0"/>
              <a:t>5.</a:t>
            </a:r>
            <a:r>
              <a:rPr lang="zh-CN" altLang="zh-CN" dirty="0"/>
              <a:t>有偿性</a:t>
            </a:r>
            <a:endParaRPr lang="zh-CN" altLang="zh-CN" dirty="0"/>
          </a:p>
          <a:p>
            <a:pPr marL="0" indent="0">
              <a:buNone/>
            </a:pPr>
            <a:r>
              <a:rPr lang="zh-CN" altLang="zh-CN" dirty="0"/>
              <a:t>　　商业广告是一种付酬的宣传活动。</a:t>
            </a:r>
            <a:endParaRPr lang="zh-CN" altLang="zh-CN" dirty="0"/>
          </a:p>
          <a:p>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a:bodyPr>
          <a:lstStyle/>
          <a:p>
            <a:pPr marL="0" indent="0">
              <a:buNone/>
            </a:pPr>
            <a:r>
              <a:rPr lang="zh-CN" altLang="zh-CN" dirty="0"/>
              <a:t>二、商业广告的心理功能</a:t>
            </a:r>
            <a:endParaRPr lang="zh-CN" altLang="zh-CN" dirty="0"/>
          </a:p>
          <a:p>
            <a:pPr marL="0" indent="0">
              <a:buNone/>
            </a:pPr>
            <a:r>
              <a:rPr lang="en-US" altLang="zh-CN" dirty="0"/>
              <a:t>(</a:t>
            </a:r>
            <a:r>
              <a:rPr lang="zh-CN" altLang="zh-CN" dirty="0"/>
              <a:t>一</a:t>
            </a:r>
            <a:r>
              <a:rPr lang="en-US" altLang="zh-CN" dirty="0"/>
              <a:t>)</a:t>
            </a:r>
            <a:r>
              <a:rPr lang="zh-CN" altLang="zh-CN" dirty="0"/>
              <a:t>沟通信息</a:t>
            </a:r>
            <a:endParaRPr lang="zh-CN" altLang="zh-CN" dirty="0"/>
          </a:p>
          <a:p>
            <a:pPr marL="0" indent="0">
              <a:buNone/>
            </a:pPr>
            <a:r>
              <a:rPr lang="zh-CN" altLang="zh-CN" dirty="0"/>
              <a:t>　　这是商业广告最基本的心理功能。广告信息可以突破时空限制</a:t>
            </a:r>
            <a:r>
              <a:rPr lang="en-US" altLang="zh-CN" dirty="0"/>
              <a:t>,</a:t>
            </a:r>
            <a:r>
              <a:rPr lang="zh-CN" altLang="zh-CN" dirty="0"/>
              <a:t>及时广泛地渗透到各地区和各消费群体</a:t>
            </a:r>
            <a:r>
              <a:rPr lang="en-US" altLang="zh-CN" dirty="0"/>
              <a:t>,</a:t>
            </a:r>
            <a:r>
              <a:rPr lang="zh-CN" altLang="zh-CN" dirty="0"/>
              <a:t>对于销售者来说</a:t>
            </a:r>
            <a:r>
              <a:rPr lang="en-US" altLang="zh-CN" dirty="0"/>
              <a:t>,</a:t>
            </a:r>
            <a:r>
              <a:rPr lang="zh-CN" altLang="zh-CN" dirty="0"/>
              <a:t>商业广告是一种将产品</a:t>
            </a:r>
            <a:r>
              <a:rPr lang="en-US" altLang="zh-CN" dirty="0"/>
              <a:t>(</a:t>
            </a:r>
            <a:r>
              <a:rPr lang="zh-CN" altLang="zh-CN" dirty="0"/>
              <a:t>服务</a:t>
            </a:r>
            <a:r>
              <a:rPr lang="en-US" altLang="zh-CN" dirty="0"/>
              <a:t>)</a:t>
            </a:r>
            <a:r>
              <a:rPr lang="zh-CN" altLang="zh-CN" dirty="0"/>
              <a:t>信息传递给潜在顾客的有效手段</a:t>
            </a:r>
            <a:r>
              <a:rPr lang="en-US" altLang="zh-CN" dirty="0"/>
              <a:t>;</a:t>
            </a:r>
            <a:r>
              <a:rPr lang="zh-CN" altLang="zh-CN" dirty="0"/>
              <a:t>对于消费者而言</a:t>
            </a:r>
            <a:r>
              <a:rPr lang="en-US" altLang="zh-CN" dirty="0"/>
              <a:t>,</a:t>
            </a:r>
            <a:r>
              <a:rPr lang="zh-CN" altLang="zh-CN" dirty="0"/>
              <a:t>它则是购买商品的最佳指南。</a:t>
            </a:r>
            <a:endParaRPr lang="zh-CN" altLang="zh-CN" dirty="0"/>
          </a:p>
          <a:p>
            <a:pPr marL="0" indent="0">
              <a:buNone/>
            </a:pPr>
            <a:r>
              <a:rPr lang="en-US" altLang="zh-CN" dirty="0"/>
              <a:t>(</a:t>
            </a:r>
            <a:r>
              <a:rPr lang="zh-CN" altLang="zh-CN" dirty="0"/>
              <a:t>二</a:t>
            </a:r>
            <a:r>
              <a:rPr lang="en-US" altLang="zh-CN" dirty="0"/>
              <a:t>)</a:t>
            </a:r>
            <a:r>
              <a:rPr lang="zh-CN" altLang="zh-CN" dirty="0"/>
              <a:t>诱导消费</a:t>
            </a:r>
            <a:endParaRPr lang="zh-CN" altLang="zh-CN" dirty="0"/>
          </a:p>
          <a:p>
            <a:pPr marL="0" indent="0">
              <a:buNone/>
            </a:pPr>
            <a:r>
              <a:rPr lang="zh-CN" altLang="zh-CN" dirty="0"/>
              <a:t>　　良好的商业广告或以理服人</a:t>
            </a:r>
            <a:r>
              <a:rPr lang="en-US" altLang="zh-CN" dirty="0"/>
              <a:t>,</a:t>
            </a:r>
            <a:r>
              <a:rPr lang="zh-CN" altLang="zh-CN" dirty="0"/>
              <a:t>或以情动人</a:t>
            </a:r>
            <a:r>
              <a:rPr lang="en-US" altLang="zh-CN" dirty="0"/>
              <a:t>,</a:t>
            </a:r>
            <a:r>
              <a:rPr lang="zh-CN" altLang="zh-CN" dirty="0"/>
              <a:t>它可以吸引消费者的注意</a:t>
            </a:r>
            <a:r>
              <a:rPr lang="en-US" altLang="zh-CN" dirty="0"/>
              <a:t>,</a:t>
            </a:r>
            <a:r>
              <a:rPr lang="zh-CN" altLang="zh-CN" dirty="0"/>
              <a:t>建立或改变他们对企业或商品的看法</a:t>
            </a:r>
            <a:r>
              <a:rPr lang="en-US" altLang="zh-CN" dirty="0"/>
              <a:t>,</a:t>
            </a:r>
            <a:r>
              <a:rPr lang="zh-CN" altLang="zh-CN" dirty="0"/>
              <a:t>产生好感和信赖</a:t>
            </a:r>
            <a:r>
              <a:rPr lang="en-US" altLang="zh-CN" dirty="0"/>
              <a:t>,</a:t>
            </a:r>
            <a:r>
              <a:rPr lang="zh-CN" altLang="zh-CN" dirty="0"/>
              <a:t>激发潜在购买欲望</a:t>
            </a:r>
            <a:r>
              <a:rPr lang="en-US" altLang="zh-CN" dirty="0"/>
              <a:t>,</a:t>
            </a:r>
            <a:r>
              <a:rPr lang="zh-CN" altLang="zh-CN" dirty="0"/>
              <a:t>说服和劝导购买行为的实现。</a:t>
            </a:r>
            <a:endParaRPr lang="zh-CN" altLang="zh-CN" dirty="0"/>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7500" lnSpcReduction="20000"/>
          </a:bodyPr>
          <a:lstStyle/>
          <a:p>
            <a:pPr marL="0" indent="0">
              <a:buNone/>
            </a:pPr>
            <a:r>
              <a:rPr lang="en-US" altLang="zh-CN" dirty="0"/>
              <a:t>(</a:t>
            </a:r>
            <a:r>
              <a:rPr lang="zh-CN" altLang="zh-CN" dirty="0"/>
              <a:t>三</a:t>
            </a:r>
            <a:r>
              <a:rPr lang="en-US" altLang="zh-CN" dirty="0"/>
              <a:t>)</a:t>
            </a:r>
            <a:r>
              <a:rPr lang="zh-CN" altLang="zh-CN" dirty="0"/>
              <a:t>创造需求</a:t>
            </a:r>
            <a:endParaRPr lang="zh-CN" altLang="zh-CN" dirty="0"/>
          </a:p>
          <a:p>
            <a:pPr marL="0" indent="0">
              <a:buNone/>
            </a:pPr>
            <a:r>
              <a:rPr lang="zh-CN" altLang="zh-CN" dirty="0"/>
              <a:t>　　商业广告可以改变人们的消费观念</a:t>
            </a:r>
            <a:r>
              <a:rPr lang="en-US" altLang="zh-CN" dirty="0"/>
              <a:t>,</a:t>
            </a:r>
            <a:r>
              <a:rPr lang="zh-CN" altLang="zh-CN" dirty="0"/>
              <a:t>引发新的消费需要</a:t>
            </a:r>
            <a:r>
              <a:rPr lang="en-US" altLang="zh-CN" dirty="0"/>
              <a:t>,</a:t>
            </a:r>
            <a:r>
              <a:rPr lang="zh-CN" altLang="zh-CN" dirty="0"/>
              <a:t>创造新的需求</a:t>
            </a:r>
            <a:r>
              <a:rPr lang="en-US" altLang="zh-CN" dirty="0"/>
              <a:t>,</a:t>
            </a:r>
            <a:r>
              <a:rPr lang="zh-CN" altLang="zh-CN" dirty="0"/>
              <a:t>例如</a:t>
            </a:r>
            <a:r>
              <a:rPr lang="en-US" altLang="zh-CN" dirty="0"/>
              <a:t>,</a:t>
            </a:r>
            <a:r>
              <a:rPr lang="zh-CN" altLang="zh-CN" dirty="0"/>
              <a:t>桂格燕麦通过改变韩国人早餐必食米饭的传统生活方式</a:t>
            </a:r>
            <a:r>
              <a:rPr lang="en-US" altLang="zh-CN" dirty="0"/>
              <a:t>,</a:t>
            </a:r>
            <a:r>
              <a:rPr lang="zh-CN" altLang="zh-CN" dirty="0"/>
              <a:t>打开了巨大的市场。而海飞丝、飘柔等洗发剂广告</a:t>
            </a:r>
            <a:r>
              <a:rPr lang="en-US" altLang="zh-CN" dirty="0"/>
              <a:t>,</a:t>
            </a:r>
            <a:r>
              <a:rPr lang="zh-CN" altLang="zh-CN" dirty="0"/>
              <a:t>使越来越多的人改变对头皮屑的忽视态度</a:t>
            </a:r>
            <a:r>
              <a:rPr lang="en-US" altLang="zh-CN" dirty="0"/>
              <a:t>,</a:t>
            </a:r>
            <a:r>
              <a:rPr lang="zh-CN" altLang="zh-CN" dirty="0"/>
              <a:t>扭转了人们对这类商品的消费观念</a:t>
            </a:r>
            <a:r>
              <a:rPr lang="en-US" altLang="zh-CN" dirty="0"/>
              <a:t>,</a:t>
            </a:r>
            <a:r>
              <a:rPr lang="zh-CN" altLang="zh-CN" dirty="0"/>
              <a:t>创造出极大需求。</a:t>
            </a:r>
            <a:endParaRPr lang="zh-CN" altLang="zh-CN" dirty="0"/>
          </a:p>
          <a:p>
            <a:pPr marL="0" indent="0">
              <a:buNone/>
            </a:pPr>
            <a:r>
              <a:rPr lang="en-US" altLang="zh-CN" dirty="0"/>
              <a:t>(</a:t>
            </a:r>
            <a:r>
              <a:rPr lang="zh-CN" altLang="zh-CN" dirty="0"/>
              <a:t>四</a:t>
            </a:r>
            <a:r>
              <a:rPr lang="en-US" altLang="zh-CN" dirty="0"/>
              <a:t>)</a:t>
            </a:r>
            <a:r>
              <a:rPr lang="zh-CN" altLang="zh-CN" dirty="0"/>
              <a:t>制造并传递流行</a:t>
            </a:r>
            <a:endParaRPr lang="zh-CN" altLang="zh-CN" dirty="0"/>
          </a:p>
          <a:p>
            <a:pPr marL="0" indent="0">
              <a:buNone/>
            </a:pPr>
            <a:r>
              <a:rPr lang="zh-CN" altLang="zh-CN" dirty="0"/>
              <a:t>　　商业广告的宣传可以造成社会消费热点</a:t>
            </a:r>
            <a:r>
              <a:rPr lang="en-US" altLang="zh-CN" dirty="0"/>
              <a:t>,</a:t>
            </a:r>
            <a:r>
              <a:rPr lang="zh-CN" altLang="zh-CN" dirty="0"/>
              <a:t>某些产品或观念为社会所接受而流行并成为时尚。例如</a:t>
            </a:r>
            <a:r>
              <a:rPr lang="en-US" altLang="zh-CN" dirty="0"/>
              <a:t>,</a:t>
            </a:r>
            <a:r>
              <a:rPr lang="zh-CN" altLang="zh-CN" dirty="0"/>
              <a:t>纽百伦慢跑鞋借宣传“总统的慢跑鞋”创造了流行。</a:t>
            </a:r>
            <a:endParaRPr lang="zh-CN" altLang="zh-CN" dirty="0"/>
          </a:p>
          <a:p>
            <a:pPr marL="0" indent="0">
              <a:buNone/>
            </a:pPr>
            <a:r>
              <a:rPr lang="en-US" altLang="zh-CN" dirty="0"/>
              <a:t>(</a:t>
            </a:r>
            <a:r>
              <a:rPr lang="zh-CN" altLang="zh-CN" dirty="0"/>
              <a:t>五</a:t>
            </a:r>
            <a:r>
              <a:rPr lang="en-US" altLang="zh-CN" dirty="0"/>
              <a:t>)</a:t>
            </a:r>
            <a:r>
              <a:rPr lang="zh-CN" altLang="zh-CN" dirty="0"/>
              <a:t>教育大众</a:t>
            </a:r>
            <a:endParaRPr lang="zh-CN" altLang="zh-CN" dirty="0"/>
          </a:p>
          <a:p>
            <a:pPr marL="0" indent="0">
              <a:buNone/>
            </a:pPr>
            <a:r>
              <a:rPr lang="zh-CN" altLang="zh-CN" dirty="0"/>
              <a:t>　　商业广告不仅指导消费</a:t>
            </a:r>
            <a:r>
              <a:rPr lang="en-US" altLang="zh-CN" dirty="0"/>
              <a:t>,</a:t>
            </a:r>
            <a:r>
              <a:rPr lang="zh-CN" altLang="zh-CN" dirty="0"/>
              <a:t>而且也影响着人们的消费观念、文化艺术、社会道德等方面。文明、健康的广告对扩大消费者知识领域、丰富精神生活、进行美育教育和促进社会公德都有潜移默化的作用。</a:t>
            </a:r>
            <a:endParaRPr lang="zh-CN" altLang="zh-CN" dirty="0"/>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24744"/>
            <a:ext cx="8229600" cy="5199856"/>
          </a:xfrm>
        </p:spPr>
        <p:txBody>
          <a:bodyPr>
            <a:normAutofit fontScale="70000" lnSpcReduction="20000"/>
          </a:bodyPr>
          <a:lstStyle/>
          <a:p>
            <a:pPr marL="0" indent="0">
              <a:buNone/>
            </a:pPr>
            <a:r>
              <a:rPr lang="zh-CN" altLang="zh-CN" dirty="0"/>
              <a:t>三、商业广告的基本原则</a:t>
            </a:r>
            <a:endParaRPr lang="zh-CN" altLang="zh-CN" dirty="0"/>
          </a:p>
          <a:p>
            <a:pPr marL="0" indent="0">
              <a:buNone/>
            </a:pPr>
            <a:r>
              <a:rPr lang="en-US" altLang="zh-CN" dirty="0"/>
              <a:t>(</a:t>
            </a:r>
            <a:r>
              <a:rPr lang="zh-CN" altLang="zh-CN" dirty="0"/>
              <a:t>一</a:t>
            </a:r>
            <a:r>
              <a:rPr lang="en-US" altLang="zh-CN" dirty="0"/>
              <a:t>)</a:t>
            </a:r>
            <a:r>
              <a:rPr lang="zh-CN" altLang="zh-CN" dirty="0"/>
              <a:t>真实性</a:t>
            </a:r>
            <a:endParaRPr lang="zh-CN" altLang="zh-CN" dirty="0"/>
          </a:p>
          <a:p>
            <a:pPr marL="0" indent="0">
              <a:buNone/>
            </a:pPr>
            <a:r>
              <a:rPr lang="zh-CN" altLang="zh-CN" dirty="0"/>
              <a:t>　　这是商业广告的目的所直接要求的</a:t>
            </a:r>
            <a:r>
              <a:rPr lang="en-US" altLang="zh-CN" dirty="0"/>
              <a:t>,</a:t>
            </a:r>
            <a:r>
              <a:rPr lang="zh-CN" altLang="zh-CN" dirty="0"/>
              <a:t>是商业广告的最基本原则。传播失真的信息必定违背广告传播的真正目的</a:t>
            </a:r>
            <a:r>
              <a:rPr lang="en-US" altLang="zh-CN" dirty="0"/>
              <a:t>,</a:t>
            </a:r>
            <a:r>
              <a:rPr lang="zh-CN" altLang="zh-CN" dirty="0"/>
              <a:t>使企业失去信誉。</a:t>
            </a:r>
            <a:endParaRPr lang="zh-CN" altLang="zh-CN" dirty="0"/>
          </a:p>
          <a:p>
            <a:pPr marL="0" indent="0">
              <a:buNone/>
            </a:pPr>
            <a:r>
              <a:rPr lang="en-US" altLang="zh-CN" dirty="0"/>
              <a:t>(</a:t>
            </a:r>
            <a:r>
              <a:rPr lang="zh-CN" altLang="zh-CN" dirty="0"/>
              <a:t>二</a:t>
            </a:r>
            <a:r>
              <a:rPr lang="en-US" altLang="zh-CN" dirty="0"/>
              <a:t>)</a:t>
            </a:r>
            <a:r>
              <a:rPr lang="zh-CN" altLang="zh-CN" dirty="0"/>
              <a:t>思想性</a:t>
            </a:r>
            <a:endParaRPr lang="zh-CN" altLang="zh-CN" dirty="0"/>
          </a:p>
          <a:p>
            <a:pPr marL="0" indent="0">
              <a:buNone/>
            </a:pPr>
            <a:r>
              <a:rPr lang="zh-CN" altLang="zh-CN" dirty="0"/>
              <a:t>　　广告不仅是一种经济现象</a:t>
            </a:r>
            <a:r>
              <a:rPr lang="en-US" altLang="zh-CN" dirty="0"/>
              <a:t>,</a:t>
            </a:r>
            <a:r>
              <a:rPr lang="zh-CN" altLang="zh-CN" dirty="0"/>
              <a:t>也是社会教育的重要组成部分</a:t>
            </a:r>
            <a:r>
              <a:rPr lang="en-US" altLang="zh-CN" dirty="0"/>
              <a:t>,</a:t>
            </a:r>
            <a:r>
              <a:rPr lang="zh-CN" altLang="zh-CN" dirty="0"/>
              <a:t>注重广告作品的思想性</a:t>
            </a:r>
            <a:r>
              <a:rPr lang="en-US" altLang="zh-CN" dirty="0"/>
              <a:t>,</a:t>
            </a:r>
            <a:r>
              <a:rPr lang="zh-CN" altLang="zh-CN" dirty="0"/>
              <a:t>是坚持物质文明和精神文明共同发展的必然要求</a:t>
            </a:r>
            <a:r>
              <a:rPr lang="en-US" altLang="zh-CN" dirty="0"/>
              <a:t>,</a:t>
            </a:r>
            <a:r>
              <a:rPr lang="zh-CN" altLang="zh-CN" dirty="0"/>
              <a:t>对于提高整个民族素质、倡导社会主义新风尚有很好的作用。</a:t>
            </a:r>
            <a:endParaRPr lang="zh-CN" altLang="zh-CN" dirty="0"/>
          </a:p>
          <a:p>
            <a:pPr marL="0" indent="0">
              <a:buNone/>
            </a:pPr>
            <a:r>
              <a:rPr lang="en-US" altLang="zh-CN" dirty="0"/>
              <a:t>(</a:t>
            </a:r>
            <a:r>
              <a:rPr lang="zh-CN" altLang="zh-CN" dirty="0"/>
              <a:t>三</a:t>
            </a:r>
            <a:r>
              <a:rPr lang="en-US" altLang="zh-CN" dirty="0"/>
              <a:t>)</a:t>
            </a:r>
            <a:r>
              <a:rPr lang="zh-CN" altLang="zh-CN" dirty="0"/>
              <a:t>规范性</a:t>
            </a:r>
            <a:endParaRPr lang="zh-CN" altLang="zh-CN" dirty="0"/>
          </a:p>
          <a:p>
            <a:pPr marL="0" indent="0">
              <a:buNone/>
            </a:pPr>
            <a:r>
              <a:rPr lang="zh-CN" altLang="zh-CN" dirty="0"/>
              <a:t>　　商业广告活动应遵守国家法律规范而开展。例如</a:t>
            </a:r>
            <a:r>
              <a:rPr lang="en-US" altLang="zh-CN" dirty="0"/>
              <a:t>,</a:t>
            </a:r>
            <a:r>
              <a:rPr lang="zh-CN" altLang="zh-CN" dirty="0"/>
              <a:t>我国为保护人们的身体健康</a:t>
            </a:r>
            <a:r>
              <a:rPr lang="en-US" altLang="zh-CN" dirty="0"/>
              <a:t>,</a:t>
            </a:r>
            <a:r>
              <a:rPr lang="zh-CN" altLang="zh-CN" dirty="0"/>
              <a:t>在广告条例中规定不允许宣传烟和烈性酒。</a:t>
            </a:r>
            <a:endParaRPr lang="zh-CN" altLang="zh-CN" dirty="0"/>
          </a:p>
          <a:p>
            <a:pPr marL="0" indent="0">
              <a:buNone/>
            </a:pPr>
            <a:r>
              <a:rPr lang="en-US" altLang="zh-CN" dirty="0"/>
              <a:t>(</a:t>
            </a:r>
            <a:r>
              <a:rPr lang="zh-CN" altLang="zh-CN" dirty="0"/>
              <a:t>四</a:t>
            </a:r>
            <a:r>
              <a:rPr lang="en-US" altLang="zh-CN" dirty="0"/>
              <a:t>)</a:t>
            </a:r>
            <a:r>
              <a:rPr lang="zh-CN" altLang="zh-CN" dirty="0"/>
              <a:t>计划性</a:t>
            </a:r>
            <a:endParaRPr lang="zh-CN" altLang="zh-CN" dirty="0"/>
          </a:p>
          <a:p>
            <a:pPr marL="0" indent="0">
              <a:buNone/>
            </a:pPr>
            <a:r>
              <a:rPr lang="zh-CN" altLang="zh-CN" dirty="0"/>
              <a:t>　　商业广告应有计划有目的地安排广告费用</a:t>
            </a:r>
            <a:r>
              <a:rPr lang="en-US" altLang="zh-CN" dirty="0"/>
              <a:t>,</a:t>
            </a:r>
            <a:r>
              <a:rPr lang="zh-CN" altLang="zh-CN" dirty="0"/>
              <a:t>以取得最大经济效益和社会效益。</a:t>
            </a:r>
            <a:endParaRPr lang="zh-CN" altLang="zh-CN" dirty="0"/>
          </a:p>
          <a:p>
            <a:pPr marL="0" indent="0">
              <a:buNone/>
            </a:pPr>
            <a:r>
              <a:rPr lang="en-US" altLang="zh-CN" dirty="0"/>
              <a:t>(</a:t>
            </a:r>
            <a:r>
              <a:rPr lang="zh-CN" altLang="zh-CN" dirty="0"/>
              <a:t>五</a:t>
            </a:r>
            <a:r>
              <a:rPr lang="en-US" altLang="zh-CN" dirty="0"/>
              <a:t>)</a:t>
            </a:r>
            <a:r>
              <a:rPr lang="zh-CN" altLang="zh-CN" dirty="0"/>
              <a:t>科学性</a:t>
            </a:r>
            <a:endParaRPr lang="zh-CN" altLang="zh-CN" dirty="0"/>
          </a:p>
          <a:p>
            <a:pPr marL="0" indent="0">
              <a:buNone/>
            </a:pPr>
            <a:r>
              <a:rPr lang="zh-CN" altLang="zh-CN" dirty="0"/>
              <a:t>　　广告是一门科学</a:t>
            </a:r>
            <a:r>
              <a:rPr lang="en-US" altLang="zh-CN" dirty="0"/>
              <a:t>,</a:t>
            </a:r>
            <a:r>
              <a:rPr lang="zh-CN" altLang="zh-CN" dirty="0"/>
              <a:t>从制作到运用和管理都应与现代化科学技术、手段相结合</a:t>
            </a:r>
            <a:r>
              <a:rPr lang="en-US" altLang="zh-CN" dirty="0"/>
              <a:t>,</a:t>
            </a:r>
            <a:r>
              <a:rPr lang="zh-CN" altLang="zh-CN" dirty="0"/>
              <a:t>并从宏观和微观上进行定性、定量的科学研究。</a:t>
            </a:r>
            <a:endParaRPr lang="zh-CN" altLang="zh-CN" dirty="0"/>
          </a:p>
          <a:p>
            <a:pPr marL="0" indent="0">
              <a:buNone/>
            </a:pPr>
            <a:r>
              <a:rPr lang="en-US" altLang="zh-CN" dirty="0"/>
              <a:t>(</a:t>
            </a:r>
            <a:r>
              <a:rPr lang="zh-CN" altLang="zh-CN" dirty="0"/>
              <a:t>六</a:t>
            </a:r>
            <a:r>
              <a:rPr lang="en-US" altLang="zh-CN" dirty="0"/>
              <a:t>)</a:t>
            </a:r>
            <a:r>
              <a:rPr lang="zh-CN" altLang="zh-CN" dirty="0"/>
              <a:t>艺术性</a:t>
            </a:r>
            <a:endParaRPr lang="zh-CN" altLang="zh-CN" dirty="0"/>
          </a:p>
          <a:p>
            <a:pPr marL="0" indent="0">
              <a:buNone/>
            </a:pPr>
            <a:r>
              <a:rPr lang="zh-CN" altLang="zh-CN" dirty="0"/>
              <a:t>　　广告是一门艺术</a:t>
            </a:r>
            <a:r>
              <a:rPr lang="en-US" altLang="zh-CN" dirty="0"/>
              <a:t>,</a:t>
            </a:r>
            <a:r>
              <a:rPr lang="zh-CN" altLang="zh-CN" dirty="0"/>
              <a:t>艺术性越强</a:t>
            </a:r>
            <a:r>
              <a:rPr lang="en-US" altLang="zh-CN" dirty="0"/>
              <a:t>,</a:t>
            </a:r>
            <a:r>
              <a:rPr lang="zh-CN" altLang="zh-CN" dirty="0"/>
              <a:t>越有吸引力、表现力和感染力。广告的真实性和思想性应在其艺术性中得到集中体现。</a:t>
            </a:r>
            <a:endParaRPr lang="zh-CN" altLang="zh-CN" dirty="0"/>
          </a:p>
          <a:p>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564672"/>
          </a:xfrm>
        </p:spPr>
        <p:txBody>
          <a:bodyPr>
            <a:normAutofit fontScale="90000"/>
          </a:bodyPr>
          <a:lstStyle/>
          <a:p>
            <a:r>
              <a:rPr lang="zh-CN" altLang="zh-CN" dirty="0"/>
              <a:t>第二节　广告媒体心理分析</a:t>
            </a:r>
            <a:endParaRPr lang="zh-CN" altLang="zh-CN" dirty="0"/>
          </a:p>
        </p:txBody>
      </p:sp>
      <p:sp>
        <p:nvSpPr>
          <p:cNvPr id="3" name="内容占位符 2"/>
          <p:cNvSpPr>
            <a:spLocks noGrp="1"/>
          </p:cNvSpPr>
          <p:nvPr>
            <p:ph idx="1"/>
          </p:nvPr>
        </p:nvSpPr>
        <p:spPr/>
        <p:txBody>
          <a:bodyPr>
            <a:normAutofit fontScale="92500" lnSpcReduction="10000"/>
          </a:bodyPr>
          <a:lstStyle/>
          <a:p>
            <a:pPr marL="0" indent="0">
              <a:buNone/>
            </a:pPr>
            <a:r>
              <a:rPr lang="zh-CN" altLang="zh-CN" dirty="0"/>
              <a:t>一、广告媒体的心理特征</a:t>
            </a:r>
            <a:endParaRPr lang="zh-CN" altLang="zh-CN" dirty="0"/>
          </a:p>
          <a:p>
            <a:pPr marL="0" indent="0">
              <a:buNone/>
            </a:pPr>
            <a:r>
              <a:rPr lang="en-US" altLang="zh-CN" dirty="0"/>
              <a:t>(</a:t>
            </a:r>
            <a:r>
              <a:rPr lang="zh-CN" altLang="zh-CN" dirty="0"/>
              <a:t>一</a:t>
            </a:r>
            <a:r>
              <a:rPr lang="en-US" altLang="zh-CN" dirty="0"/>
              <a:t>)</a:t>
            </a:r>
            <a:r>
              <a:rPr lang="zh-CN" altLang="zh-CN" dirty="0"/>
              <a:t>报纸广告</a:t>
            </a:r>
            <a:endParaRPr lang="zh-CN" altLang="zh-CN" dirty="0"/>
          </a:p>
          <a:p>
            <a:pPr marL="0" indent="0">
              <a:buNone/>
            </a:pPr>
            <a:r>
              <a:rPr lang="zh-CN" altLang="zh-CN" dirty="0"/>
              <a:t>　　报纸是用来做广告的最早的大众传播媒介</a:t>
            </a:r>
            <a:r>
              <a:rPr lang="en-US" altLang="zh-CN" dirty="0"/>
              <a:t>,</a:t>
            </a:r>
            <a:r>
              <a:rPr lang="zh-CN" altLang="zh-CN" dirty="0"/>
              <a:t>而且至今仍是使用最普遍的广告媒体</a:t>
            </a:r>
            <a:r>
              <a:rPr lang="en-US" altLang="zh-CN" dirty="0"/>
              <a:t>,</a:t>
            </a:r>
            <a:r>
              <a:rPr lang="zh-CN" altLang="zh-CN" dirty="0"/>
              <a:t>它几乎适用于所有的商品广告或服务性广告。其心理特征分析如下</a:t>
            </a:r>
            <a:r>
              <a:rPr lang="en-US" altLang="zh-CN" dirty="0"/>
              <a:t>:</a:t>
            </a:r>
            <a:endParaRPr lang="zh-CN" altLang="zh-CN" dirty="0"/>
          </a:p>
          <a:p>
            <a:pPr marL="0" indent="0">
              <a:buNone/>
            </a:pPr>
            <a:r>
              <a:rPr lang="zh-CN" altLang="zh-CN" dirty="0"/>
              <a:t>　　</a:t>
            </a:r>
            <a:r>
              <a:rPr lang="en-US" altLang="zh-CN" dirty="0"/>
              <a:t>(1)</a:t>
            </a:r>
            <a:r>
              <a:rPr lang="zh-CN" altLang="zh-CN" dirty="0"/>
              <a:t>消息性</a:t>
            </a:r>
            <a:endParaRPr lang="zh-CN" altLang="zh-CN" dirty="0"/>
          </a:p>
          <a:p>
            <a:pPr marL="0" indent="0">
              <a:buNone/>
            </a:pPr>
            <a:r>
              <a:rPr lang="zh-CN" altLang="zh-CN" dirty="0"/>
              <a:t>　　</a:t>
            </a:r>
            <a:r>
              <a:rPr lang="en-US" altLang="zh-CN" dirty="0"/>
              <a:t>(2)</a:t>
            </a:r>
            <a:r>
              <a:rPr lang="zh-CN" altLang="zh-CN" dirty="0"/>
              <a:t>广泛性</a:t>
            </a:r>
            <a:endParaRPr lang="zh-CN" altLang="zh-CN" dirty="0"/>
          </a:p>
          <a:p>
            <a:pPr marL="0" indent="0">
              <a:buNone/>
            </a:pPr>
            <a:r>
              <a:rPr lang="zh-CN" altLang="zh-CN" dirty="0"/>
              <a:t>　　</a:t>
            </a:r>
            <a:r>
              <a:rPr lang="en-US" altLang="zh-CN" dirty="0"/>
              <a:t>(3)</a:t>
            </a:r>
            <a:r>
              <a:rPr lang="zh-CN" altLang="zh-CN" dirty="0"/>
              <a:t>信赖性</a:t>
            </a:r>
            <a:endParaRPr lang="zh-CN" altLang="zh-CN" dirty="0"/>
          </a:p>
          <a:p>
            <a:pPr marL="0" indent="0">
              <a:buNone/>
            </a:pPr>
            <a:r>
              <a:rPr lang="zh-CN" altLang="zh-CN" dirty="0"/>
              <a:t>　　</a:t>
            </a:r>
            <a:r>
              <a:rPr lang="en-US" altLang="zh-CN" dirty="0"/>
              <a:t>(4)</a:t>
            </a:r>
            <a:r>
              <a:rPr lang="zh-CN" altLang="zh-CN" dirty="0"/>
              <a:t>教育性</a:t>
            </a:r>
            <a:endParaRPr lang="zh-CN" altLang="zh-CN" dirty="0"/>
          </a:p>
          <a:p>
            <a:pPr marL="0" indent="0">
              <a:buNone/>
            </a:pPr>
            <a:r>
              <a:rPr lang="zh-CN" altLang="zh-CN" dirty="0"/>
              <a:t>　　</a:t>
            </a:r>
            <a:r>
              <a:rPr lang="en-US" altLang="zh-CN" dirty="0"/>
              <a:t>(5)</a:t>
            </a:r>
            <a:r>
              <a:rPr lang="zh-CN" altLang="zh-CN" dirty="0"/>
              <a:t>方便性</a:t>
            </a:r>
            <a:endParaRPr lang="zh-CN" altLang="zh-CN" dirty="0"/>
          </a:p>
          <a:p>
            <a:pPr marL="0" indent="0">
              <a:buNone/>
            </a:pPr>
            <a:r>
              <a:rPr lang="zh-CN" altLang="zh-CN" dirty="0"/>
              <a:t>　　</a:t>
            </a:r>
            <a:r>
              <a:rPr lang="en-US" altLang="zh-CN" dirty="0"/>
              <a:t>(6)</a:t>
            </a:r>
            <a:r>
              <a:rPr lang="zh-CN" altLang="zh-CN" dirty="0"/>
              <a:t>保存性</a:t>
            </a:r>
            <a:endParaRPr lang="zh-CN" altLang="zh-CN" dirty="0"/>
          </a:p>
          <a:p>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en-US" altLang="zh-CN" dirty="0"/>
              <a:t>(</a:t>
            </a:r>
            <a:r>
              <a:rPr lang="zh-CN" altLang="zh-CN" dirty="0"/>
              <a:t>二</a:t>
            </a:r>
            <a:r>
              <a:rPr lang="en-US" altLang="zh-CN" dirty="0"/>
              <a:t>)</a:t>
            </a:r>
            <a:r>
              <a:rPr lang="zh-CN" altLang="zh-CN" dirty="0"/>
              <a:t>杂志广告</a:t>
            </a:r>
            <a:endParaRPr lang="zh-CN" altLang="zh-CN" dirty="0"/>
          </a:p>
          <a:p>
            <a:pPr marL="0" indent="0">
              <a:buNone/>
            </a:pPr>
            <a:r>
              <a:rPr lang="zh-CN" altLang="zh-CN" dirty="0"/>
              <a:t>　　杂志也较早被运用于广告</a:t>
            </a:r>
            <a:r>
              <a:rPr lang="en-US" altLang="zh-CN" dirty="0"/>
              <a:t>,</a:t>
            </a:r>
            <a:r>
              <a:rPr lang="zh-CN" altLang="zh-CN" dirty="0"/>
              <a:t>是仅次于报纸的第二大广告媒体。它与报纸同属印刷型媒体</a:t>
            </a:r>
            <a:r>
              <a:rPr lang="en-US" altLang="zh-CN" dirty="0"/>
              <a:t>,</a:t>
            </a:r>
            <a:r>
              <a:rPr lang="zh-CN" altLang="zh-CN" dirty="0"/>
              <a:t>其心理特征分析如下</a:t>
            </a:r>
            <a:r>
              <a:rPr lang="en-US" altLang="zh-CN" dirty="0"/>
              <a:t>:</a:t>
            </a:r>
            <a:endParaRPr lang="zh-CN" altLang="zh-CN" dirty="0"/>
          </a:p>
          <a:p>
            <a:pPr marL="0" indent="0">
              <a:buNone/>
            </a:pPr>
            <a:r>
              <a:rPr lang="zh-CN" altLang="zh-CN" dirty="0"/>
              <a:t>　　</a:t>
            </a:r>
            <a:r>
              <a:rPr lang="en-US" altLang="zh-CN" dirty="0"/>
              <a:t>1.</a:t>
            </a:r>
            <a:r>
              <a:rPr lang="zh-CN" altLang="zh-CN" dirty="0"/>
              <a:t>读者集中</a:t>
            </a:r>
            <a:r>
              <a:rPr lang="en-US" altLang="zh-CN" dirty="0"/>
              <a:t>,</a:t>
            </a:r>
            <a:r>
              <a:rPr lang="zh-CN" altLang="zh-CN" dirty="0"/>
              <a:t>针对性强</a:t>
            </a:r>
            <a:endParaRPr lang="zh-CN" altLang="zh-CN" dirty="0"/>
          </a:p>
          <a:p>
            <a:pPr marL="0" indent="0">
              <a:buNone/>
            </a:pPr>
            <a:r>
              <a:rPr lang="zh-CN" altLang="zh-CN" dirty="0"/>
              <a:t>　　</a:t>
            </a:r>
            <a:r>
              <a:rPr lang="en-US" altLang="zh-CN" dirty="0"/>
              <a:t>2.</a:t>
            </a:r>
            <a:r>
              <a:rPr lang="zh-CN" altLang="zh-CN" dirty="0"/>
              <a:t>吸引力强</a:t>
            </a:r>
            <a:r>
              <a:rPr lang="en-US" altLang="zh-CN" dirty="0"/>
              <a:t>,</a:t>
            </a:r>
            <a:r>
              <a:rPr lang="zh-CN" altLang="zh-CN" dirty="0"/>
              <a:t>宣传效果好</a:t>
            </a:r>
            <a:endParaRPr lang="zh-CN" altLang="zh-CN" dirty="0"/>
          </a:p>
          <a:p>
            <a:pPr marL="0" indent="0">
              <a:buNone/>
            </a:pPr>
            <a:r>
              <a:rPr lang="zh-CN" altLang="zh-CN" dirty="0"/>
              <a:t>　　</a:t>
            </a:r>
            <a:r>
              <a:rPr lang="en-US" altLang="zh-CN" dirty="0"/>
              <a:t>3.</a:t>
            </a:r>
            <a:r>
              <a:rPr lang="zh-CN" altLang="zh-CN" dirty="0"/>
              <a:t>阅读从容</a:t>
            </a:r>
            <a:r>
              <a:rPr lang="en-US" altLang="zh-CN" dirty="0"/>
              <a:t>,</a:t>
            </a:r>
            <a:r>
              <a:rPr lang="zh-CN" altLang="zh-CN" dirty="0"/>
              <a:t>保存期长</a:t>
            </a:r>
            <a:endParaRPr lang="zh-CN" altLang="zh-CN" dirty="0"/>
          </a:p>
          <a:p>
            <a:pPr marL="0" indent="0">
              <a:buNone/>
            </a:pPr>
            <a:r>
              <a:rPr lang="en-US" altLang="zh-CN" dirty="0"/>
              <a:t>(</a:t>
            </a:r>
            <a:r>
              <a:rPr lang="zh-CN" altLang="zh-CN" dirty="0"/>
              <a:t>三</a:t>
            </a:r>
            <a:r>
              <a:rPr lang="en-US" altLang="zh-CN" dirty="0"/>
              <a:t>)</a:t>
            </a:r>
            <a:r>
              <a:rPr lang="zh-CN" altLang="zh-CN" dirty="0"/>
              <a:t>直接函件广告</a:t>
            </a:r>
            <a:endParaRPr lang="zh-CN" altLang="zh-CN" dirty="0"/>
          </a:p>
          <a:p>
            <a:pPr marL="0" indent="0">
              <a:buNone/>
            </a:pPr>
            <a:r>
              <a:rPr lang="zh-CN" altLang="zh-CN" dirty="0"/>
              <a:t>　　</a:t>
            </a:r>
            <a:r>
              <a:rPr lang="en-US" altLang="zh-CN" dirty="0"/>
              <a:t>(1)</a:t>
            </a:r>
            <a:r>
              <a:rPr lang="zh-CN" altLang="zh-CN" dirty="0"/>
              <a:t>针对性</a:t>
            </a:r>
            <a:endParaRPr lang="zh-CN" altLang="zh-CN" dirty="0"/>
          </a:p>
          <a:p>
            <a:pPr marL="0" indent="0">
              <a:buNone/>
            </a:pPr>
            <a:r>
              <a:rPr lang="zh-CN" altLang="zh-CN" dirty="0"/>
              <a:t>　　</a:t>
            </a:r>
            <a:r>
              <a:rPr lang="en-US" altLang="zh-CN" dirty="0"/>
              <a:t>(2)</a:t>
            </a:r>
            <a:r>
              <a:rPr lang="zh-CN" altLang="zh-CN" dirty="0"/>
              <a:t>亲切感</a:t>
            </a:r>
            <a:endParaRPr lang="zh-CN" altLang="zh-CN" dirty="0"/>
          </a:p>
          <a:p>
            <a:pPr marL="0" indent="0">
              <a:buNone/>
            </a:pPr>
            <a:r>
              <a:rPr lang="zh-CN" altLang="zh-CN" dirty="0"/>
              <a:t>　　</a:t>
            </a:r>
            <a:r>
              <a:rPr lang="en-US" altLang="zh-CN" dirty="0"/>
              <a:t>(3)</a:t>
            </a:r>
            <a:r>
              <a:rPr lang="zh-CN" altLang="zh-CN" dirty="0"/>
              <a:t>无冲突性</a:t>
            </a:r>
            <a:endParaRPr lang="zh-CN" altLang="zh-CN" dirty="0"/>
          </a:p>
          <a:p>
            <a:pPr marL="0" indent="0">
              <a:buNone/>
            </a:pPr>
            <a:r>
              <a:rPr lang="zh-CN" altLang="zh-CN" dirty="0"/>
              <a:t>　　</a:t>
            </a:r>
            <a:r>
              <a:rPr lang="en-US" altLang="zh-CN" dirty="0"/>
              <a:t>(4)</a:t>
            </a:r>
            <a:r>
              <a:rPr lang="zh-CN" altLang="zh-CN" dirty="0"/>
              <a:t>反馈性</a:t>
            </a:r>
            <a:endParaRPr lang="zh-CN" altLang="zh-CN" dirty="0"/>
          </a:p>
          <a:p>
            <a:endParaRPr lang="zh-CN" altLang="en-US" dirty="0"/>
          </a:p>
        </p:txBody>
      </p:sp>
    </p:spTree>
  </p:cSld>
  <p:clrMapOvr>
    <a:masterClrMapping/>
  </p:clrMapOvr>
</p:sld>
</file>

<file path=ppt/tags/tag1.xml><?xml version="1.0" encoding="utf-8"?>
<p:tagLst xmlns:p="http://schemas.openxmlformats.org/presentationml/2006/main">
  <p:tag name="commondata" val="eyJoZGlkIjoiNDBkZDg4MWI3OGQwZjM4NjU5ZDQ1YTg5NzRlZWQyOWU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4095</Words>
  <Application>WPS 演示</Application>
  <PresentationFormat>全屏显示(4:3)</PresentationFormat>
  <Paragraphs>201</Paragraphs>
  <Slides>19</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19</vt:i4>
      </vt:variant>
    </vt:vector>
  </HeadingPairs>
  <TitlesOfParts>
    <vt:vector size="30" baseType="lpstr">
      <vt:lpstr>Arial</vt:lpstr>
      <vt:lpstr>宋体</vt:lpstr>
      <vt:lpstr>Wingdings</vt:lpstr>
      <vt:lpstr>Wingdings 2</vt:lpstr>
      <vt:lpstr>Wingdings</vt:lpstr>
      <vt:lpstr>Constantia</vt:lpstr>
      <vt:lpstr>隶书</vt:lpstr>
      <vt:lpstr>微软雅黑</vt:lpstr>
      <vt:lpstr>Calibri</vt:lpstr>
      <vt:lpstr>Arial Unicode MS</vt:lpstr>
      <vt:lpstr>流畅</vt:lpstr>
      <vt:lpstr>第十六章 广告心理与广告技巧</vt:lpstr>
      <vt:lpstr>第一节　商业广告概述</vt:lpstr>
      <vt:lpstr>PowerPoint 演示文稿</vt:lpstr>
      <vt:lpstr>PowerPoint 演示文稿</vt:lpstr>
      <vt:lpstr>PowerPoint 演示文稿</vt:lpstr>
      <vt:lpstr>PowerPoint 演示文稿</vt:lpstr>
      <vt:lpstr>PowerPoint 演示文稿</vt:lpstr>
      <vt:lpstr>第二节　广告媒体心理分析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第三节　商业广告的传播策略</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第十六章 广告心理与广告技巧</dc:title>
  <dc:creator>User</dc:creator>
  <cp:lastModifiedBy>钟山绿湖</cp:lastModifiedBy>
  <cp:revision>3</cp:revision>
  <dcterms:created xsi:type="dcterms:W3CDTF">2017-03-06T18:13:00Z</dcterms:created>
  <dcterms:modified xsi:type="dcterms:W3CDTF">2024-03-16T14:44:19Z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86DBDE06D56A485BBDDBA52852287332_12</vt:lpwstr>
  </property>
  <property fmtid="{D5CDD505-2E9C-101B-9397-08002B2CF9AE}" pid="3" name="KSOProductBuildVer">
    <vt:lpwstr>2052-12.1.0.16120</vt:lpwstr>
  </property>
</Properties>
</file>