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handoutMasterIdLst>
    <p:handoutMasterId r:id="rId46"/>
  </p:handoutMasterIdLst>
  <p:sldIdLst>
    <p:sldId id="256" r:id="rId2"/>
    <p:sldId id="287" r:id="rId3"/>
    <p:sldId id="257" r:id="rId4"/>
    <p:sldId id="315" r:id="rId5"/>
    <p:sldId id="258" r:id="rId6"/>
    <p:sldId id="271" r:id="rId7"/>
    <p:sldId id="273" r:id="rId8"/>
    <p:sldId id="259" r:id="rId9"/>
    <p:sldId id="260" r:id="rId10"/>
    <p:sldId id="275" r:id="rId11"/>
    <p:sldId id="291" r:id="rId12"/>
    <p:sldId id="296" r:id="rId13"/>
    <p:sldId id="261" r:id="rId14"/>
    <p:sldId id="294" r:id="rId15"/>
    <p:sldId id="316" r:id="rId16"/>
    <p:sldId id="288" r:id="rId17"/>
    <p:sldId id="289" r:id="rId18"/>
    <p:sldId id="290" r:id="rId19"/>
    <p:sldId id="262" r:id="rId20"/>
    <p:sldId id="263" r:id="rId21"/>
    <p:sldId id="264" r:id="rId22"/>
    <p:sldId id="295" r:id="rId23"/>
    <p:sldId id="279" r:id="rId24"/>
    <p:sldId id="280" r:id="rId25"/>
    <p:sldId id="281" r:id="rId26"/>
    <p:sldId id="283" r:id="rId27"/>
    <p:sldId id="266" r:id="rId28"/>
    <p:sldId id="292" r:id="rId29"/>
    <p:sldId id="293" r:id="rId30"/>
    <p:sldId id="267" r:id="rId31"/>
    <p:sldId id="284" r:id="rId32"/>
    <p:sldId id="285" r:id="rId33"/>
    <p:sldId id="286" r:id="rId34"/>
    <p:sldId id="268" r:id="rId35"/>
    <p:sldId id="297" r:id="rId36"/>
    <p:sldId id="298" r:id="rId37"/>
    <p:sldId id="311" r:id="rId38"/>
    <p:sldId id="312" r:id="rId39"/>
    <p:sldId id="299" r:id="rId40"/>
    <p:sldId id="300" r:id="rId41"/>
    <p:sldId id="302" r:id="rId42"/>
    <p:sldId id="303" r:id="rId43"/>
    <p:sldId id="304" r:id="rId44"/>
    <p:sldId id="305" r:id="rId4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409" autoAdjust="0"/>
  </p:normalViewPr>
  <p:slideViewPr>
    <p:cSldViewPr>
      <p:cViewPr varScale="1">
        <p:scale>
          <a:sx n="63" d="100"/>
          <a:sy n="63" d="100"/>
        </p:scale>
        <p:origin x="-159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ECC14A-9CED-4939-8267-7BB5D4E13AF8}"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zh-CN" altLang="en-US"/>
        </a:p>
      </dgm:t>
    </dgm:pt>
    <dgm:pt modelId="{6F00D6B8-7089-4818-B1C1-85D66BCE8B53}">
      <dgm:prSet phldrT="[文本]" custT="1"/>
      <dgm:spPr/>
      <dgm:t>
        <a:bodyPr/>
        <a:lstStyle/>
        <a:p>
          <a:r>
            <a:rPr lang="zh-CN" altLang="en-US" sz="3200" dirty="0" smtClean="0"/>
            <a:t>（一）爱岗敬业、谦和有礼</a:t>
          </a:r>
          <a:endParaRPr lang="zh-CN" altLang="en-US" sz="3200" dirty="0"/>
        </a:p>
      </dgm:t>
    </dgm:pt>
    <dgm:pt modelId="{9C1E51F2-42ED-4D88-89C2-130382DC0285}" type="parTrans" cxnId="{23A5F11B-B214-401B-8FAE-C136992461EF}">
      <dgm:prSet/>
      <dgm:spPr/>
      <dgm:t>
        <a:bodyPr/>
        <a:lstStyle/>
        <a:p>
          <a:endParaRPr lang="zh-CN" altLang="en-US"/>
        </a:p>
      </dgm:t>
    </dgm:pt>
    <dgm:pt modelId="{532DBD8F-D6FA-4E07-B413-1C46D425EB7C}" type="sibTrans" cxnId="{23A5F11B-B214-401B-8FAE-C136992461EF}">
      <dgm:prSet/>
      <dgm:spPr/>
      <dgm:t>
        <a:bodyPr/>
        <a:lstStyle/>
        <a:p>
          <a:endParaRPr lang="zh-CN" altLang="en-US"/>
        </a:p>
      </dgm:t>
    </dgm:pt>
    <dgm:pt modelId="{C8476ECA-947B-42D8-AF29-D06826BFCAC0}">
      <dgm:prSet phldrT="[文本]" phldr="1"/>
      <dgm:spPr/>
      <dgm:t>
        <a:bodyPr/>
        <a:lstStyle/>
        <a:p>
          <a:endParaRPr lang="zh-CN" altLang="en-US" sz="1000"/>
        </a:p>
      </dgm:t>
    </dgm:pt>
    <dgm:pt modelId="{13CD041E-900E-4BF7-84BF-47BF953BBFFE}" type="parTrans" cxnId="{693EDE00-F402-4CC3-A2F9-B52D29A1AAEE}">
      <dgm:prSet/>
      <dgm:spPr/>
      <dgm:t>
        <a:bodyPr/>
        <a:lstStyle/>
        <a:p>
          <a:endParaRPr lang="zh-CN" altLang="en-US"/>
        </a:p>
      </dgm:t>
    </dgm:pt>
    <dgm:pt modelId="{7FAACC16-02F1-4728-9F68-E48FF281D265}" type="sibTrans" cxnId="{693EDE00-F402-4CC3-A2F9-B52D29A1AAEE}">
      <dgm:prSet/>
      <dgm:spPr/>
      <dgm:t>
        <a:bodyPr/>
        <a:lstStyle/>
        <a:p>
          <a:endParaRPr lang="zh-CN" altLang="en-US"/>
        </a:p>
      </dgm:t>
    </dgm:pt>
    <dgm:pt modelId="{4A2E31C6-6C6F-41C0-844D-2C4DCF73AB35}">
      <dgm:prSet phldrT="[文本]"/>
      <dgm:spPr/>
      <dgm:t>
        <a:bodyPr/>
        <a:lstStyle/>
        <a:p>
          <a:r>
            <a:rPr lang="zh-CN" altLang="en-US" dirty="0" smtClean="0"/>
            <a:t>（四）遵纪守法、勇于创新</a:t>
          </a:r>
          <a:endParaRPr lang="zh-CN" altLang="en-US" dirty="0"/>
        </a:p>
      </dgm:t>
    </dgm:pt>
    <dgm:pt modelId="{DCDFC666-3E02-42A4-9290-9BFA4AF0680B}" type="parTrans" cxnId="{25541BD3-ECD5-437E-A655-124DD4E249EF}">
      <dgm:prSet/>
      <dgm:spPr/>
      <dgm:t>
        <a:bodyPr/>
        <a:lstStyle/>
        <a:p>
          <a:endParaRPr lang="zh-CN" altLang="en-US"/>
        </a:p>
      </dgm:t>
    </dgm:pt>
    <dgm:pt modelId="{8F5FE059-DB5F-4743-8A9E-25FB0DC2BB14}" type="sibTrans" cxnId="{25541BD3-ECD5-437E-A655-124DD4E249EF}">
      <dgm:prSet/>
      <dgm:spPr/>
      <dgm:t>
        <a:bodyPr/>
        <a:lstStyle/>
        <a:p>
          <a:endParaRPr lang="zh-CN" altLang="en-US"/>
        </a:p>
      </dgm:t>
    </dgm:pt>
    <dgm:pt modelId="{86A248CB-A21E-45F6-AF28-A23D48950F6A}">
      <dgm:prSet/>
      <dgm:spPr/>
      <dgm:t>
        <a:bodyPr/>
        <a:lstStyle/>
        <a:p>
          <a:r>
            <a:rPr lang="zh-CN" altLang="en-US" dirty="0" smtClean="0"/>
            <a:t>（五）诚实守信、严守机密</a:t>
          </a:r>
          <a:endParaRPr lang="zh-CN" altLang="en-US" dirty="0"/>
        </a:p>
      </dgm:t>
    </dgm:pt>
    <dgm:pt modelId="{EFED8578-A6A9-4C26-8F0E-16697F30CDC9}" type="parTrans" cxnId="{69B7BAF5-E188-442F-A5EF-BBCF2A9DBABC}">
      <dgm:prSet/>
      <dgm:spPr/>
      <dgm:t>
        <a:bodyPr/>
        <a:lstStyle/>
        <a:p>
          <a:endParaRPr lang="zh-CN" altLang="en-US"/>
        </a:p>
      </dgm:t>
    </dgm:pt>
    <dgm:pt modelId="{8FDE65C8-5209-47CF-89AF-536D69F09E85}" type="sibTrans" cxnId="{69B7BAF5-E188-442F-A5EF-BBCF2A9DBABC}">
      <dgm:prSet/>
      <dgm:spPr/>
      <dgm:t>
        <a:bodyPr/>
        <a:lstStyle/>
        <a:p>
          <a:endParaRPr lang="zh-CN" altLang="en-US"/>
        </a:p>
      </dgm:t>
    </dgm:pt>
    <dgm:pt modelId="{BC2F6F04-D0AE-41F9-B1F3-78E8AB4C8EF3}">
      <dgm:prSet/>
      <dgm:spPr/>
      <dgm:t>
        <a:bodyPr/>
        <a:lstStyle/>
        <a:p>
          <a:r>
            <a:rPr lang="zh-CN" altLang="en-US" dirty="0" smtClean="0"/>
            <a:t>（二）甘于奉献、合理展示</a:t>
          </a:r>
          <a:endParaRPr lang="zh-CN" altLang="en-US" dirty="0"/>
        </a:p>
      </dgm:t>
    </dgm:pt>
    <dgm:pt modelId="{0FBE8C19-FA13-4B72-81C5-390924DE922B}" type="parTrans" cxnId="{6EDE080E-411B-457B-BE46-6C06B1F273C6}">
      <dgm:prSet/>
      <dgm:spPr/>
      <dgm:t>
        <a:bodyPr/>
        <a:lstStyle/>
        <a:p>
          <a:endParaRPr lang="zh-CN" altLang="en-US"/>
        </a:p>
      </dgm:t>
    </dgm:pt>
    <dgm:pt modelId="{1A41BA9C-4AAE-48B7-80B7-E533927F2846}" type="sibTrans" cxnId="{6EDE080E-411B-457B-BE46-6C06B1F273C6}">
      <dgm:prSet/>
      <dgm:spPr/>
      <dgm:t>
        <a:bodyPr/>
        <a:lstStyle/>
        <a:p>
          <a:endParaRPr lang="zh-CN" altLang="en-US"/>
        </a:p>
      </dgm:t>
    </dgm:pt>
    <dgm:pt modelId="{476EB400-25A7-4F9B-8FFF-A7D96B5767FE}">
      <dgm:prSet/>
      <dgm:spPr/>
      <dgm:t>
        <a:bodyPr/>
        <a:lstStyle/>
        <a:p>
          <a:r>
            <a:rPr lang="zh-CN" altLang="en-US" dirty="0" smtClean="0"/>
            <a:t>（三）处事公道、合作共赢</a:t>
          </a:r>
          <a:endParaRPr lang="zh-CN" altLang="en-US" dirty="0"/>
        </a:p>
      </dgm:t>
    </dgm:pt>
    <dgm:pt modelId="{49E3693D-2EB2-4582-ABC1-365F82051934}" type="parTrans" cxnId="{161613DA-6D19-401B-911A-0306A7044218}">
      <dgm:prSet/>
      <dgm:spPr/>
      <dgm:t>
        <a:bodyPr/>
        <a:lstStyle/>
        <a:p>
          <a:endParaRPr lang="zh-CN" altLang="en-US"/>
        </a:p>
      </dgm:t>
    </dgm:pt>
    <dgm:pt modelId="{1F95F2C6-2B7B-42C7-9430-36ACA485472A}" type="sibTrans" cxnId="{161613DA-6D19-401B-911A-0306A7044218}">
      <dgm:prSet/>
      <dgm:spPr/>
      <dgm:t>
        <a:bodyPr/>
        <a:lstStyle/>
        <a:p>
          <a:endParaRPr lang="zh-CN" altLang="en-US"/>
        </a:p>
      </dgm:t>
    </dgm:pt>
    <dgm:pt modelId="{715B5C61-F5FB-4C16-9F30-0B12AABFDE61}" type="pres">
      <dgm:prSet presAssocID="{AFECC14A-9CED-4939-8267-7BB5D4E13AF8}" presName="linear" presStyleCnt="0">
        <dgm:presLayoutVars>
          <dgm:dir/>
          <dgm:resizeHandles val="exact"/>
        </dgm:presLayoutVars>
      </dgm:prSet>
      <dgm:spPr/>
      <dgm:t>
        <a:bodyPr/>
        <a:lstStyle/>
        <a:p>
          <a:endParaRPr lang="zh-CN" altLang="en-US"/>
        </a:p>
      </dgm:t>
    </dgm:pt>
    <dgm:pt modelId="{21A16201-0E36-4631-97B3-AE296440F111}" type="pres">
      <dgm:prSet presAssocID="{6F00D6B8-7089-4818-B1C1-85D66BCE8B53}" presName="comp" presStyleCnt="0"/>
      <dgm:spPr/>
    </dgm:pt>
    <dgm:pt modelId="{47CDED5A-5594-4A84-AC79-3CC9C96801F7}" type="pres">
      <dgm:prSet presAssocID="{6F00D6B8-7089-4818-B1C1-85D66BCE8B53}" presName="box" presStyleLbl="node1" presStyleIdx="0" presStyleCnt="5"/>
      <dgm:spPr/>
      <dgm:t>
        <a:bodyPr/>
        <a:lstStyle/>
        <a:p>
          <a:endParaRPr lang="zh-CN" altLang="en-US"/>
        </a:p>
      </dgm:t>
    </dgm:pt>
    <dgm:pt modelId="{657350AD-C400-4077-B09D-AF09272F445E}" type="pres">
      <dgm:prSet presAssocID="{6F00D6B8-7089-4818-B1C1-85D66BCE8B53}" presName="img" presStyleLbl="fgImgPlace1" presStyleIdx="0" presStyleCnt="5"/>
      <dgm:spPr/>
    </dgm:pt>
    <dgm:pt modelId="{C16806AB-D3DB-4770-9907-48A531837AC1}" type="pres">
      <dgm:prSet presAssocID="{6F00D6B8-7089-4818-B1C1-85D66BCE8B53}" presName="text" presStyleLbl="node1" presStyleIdx="0" presStyleCnt="5">
        <dgm:presLayoutVars>
          <dgm:bulletEnabled val="1"/>
        </dgm:presLayoutVars>
      </dgm:prSet>
      <dgm:spPr/>
      <dgm:t>
        <a:bodyPr/>
        <a:lstStyle/>
        <a:p>
          <a:endParaRPr lang="zh-CN" altLang="en-US"/>
        </a:p>
      </dgm:t>
    </dgm:pt>
    <dgm:pt modelId="{BD5C3861-0B6E-4DAE-9F1A-620DEA098996}" type="pres">
      <dgm:prSet presAssocID="{532DBD8F-D6FA-4E07-B413-1C46D425EB7C}" presName="spacer" presStyleCnt="0"/>
      <dgm:spPr/>
    </dgm:pt>
    <dgm:pt modelId="{A0F378F3-A132-46ED-B53D-E0C8B314B20B}" type="pres">
      <dgm:prSet presAssocID="{BC2F6F04-D0AE-41F9-B1F3-78E8AB4C8EF3}" presName="comp" presStyleCnt="0"/>
      <dgm:spPr/>
    </dgm:pt>
    <dgm:pt modelId="{E53362AA-6D84-4E43-8C5F-61BF04C07256}" type="pres">
      <dgm:prSet presAssocID="{BC2F6F04-D0AE-41F9-B1F3-78E8AB4C8EF3}" presName="box" presStyleLbl="node1" presStyleIdx="1" presStyleCnt="5"/>
      <dgm:spPr/>
      <dgm:t>
        <a:bodyPr/>
        <a:lstStyle/>
        <a:p>
          <a:endParaRPr lang="zh-CN" altLang="en-US"/>
        </a:p>
      </dgm:t>
    </dgm:pt>
    <dgm:pt modelId="{12877D85-8666-47FD-81E6-58FCB971B78E}" type="pres">
      <dgm:prSet presAssocID="{BC2F6F04-D0AE-41F9-B1F3-78E8AB4C8EF3}" presName="img" presStyleLbl="fgImgPlace1" presStyleIdx="1" presStyleCnt="5"/>
      <dgm:spPr/>
    </dgm:pt>
    <dgm:pt modelId="{464F7885-4559-4AAF-B6F7-69E89ABDDBEA}" type="pres">
      <dgm:prSet presAssocID="{BC2F6F04-D0AE-41F9-B1F3-78E8AB4C8EF3}" presName="text" presStyleLbl="node1" presStyleIdx="1" presStyleCnt="5">
        <dgm:presLayoutVars>
          <dgm:bulletEnabled val="1"/>
        </dgm:presLayoutVars>
      </dgm:prSet>
      <dgm:spPr/>
      <dgm:t>
        <a:bodyPr/>
        <a:lstStyle/>
        <a:p>
          <a:endParaRPr lang="zh-CN" altLang="en-US"/>
        </a:p>
      </dgm:t>
    </dgm:pt>
    <dgm:pt modelId="{0C81D949-C57B-44C3-AA8F-688B1228C198}" type="pres">
      <dgm:prSet presAssocID="{1A41BA9C-4AAE-48B7-80B7-E533927F2846}" presName="spacer" presStyleCnt="0"/>
      <dgm:spPr/>
    </dgm:pt>
    <dgm:pt modelId="{88380B66-3F1E-429D-A521-49B1C6C42B70}" type="pres">
      <dgm:prSet presAssocID="{476EB400-25A7-4F9B-8FFF-A7D96B5767FE}" presName="comp" presStyleCnt="0"/>
      <dgm:spPr/>
    </dgm:pt>
    <dgm:pt modelId="{2BD250C3-347A-4EFC-88F4-13CF67EBD666}" type="pres">
      <dgm:prSet presAssocID="{476EB400-25A7-4F9B-8FFF-A7D96B5767FE}" presName="box" presStyleLbl="node1" presStyleIdx="2" presStyleCnt="5"/>
      <dgm:spPr/>
      <dgm:t>
        <a:bodyPr/>
        <a:lstStyle/>
        <a:p>
          <a:endParaRPr lang="zh-CN" altLang="en-US"/>
        </a:p>
      </dgm:t>
    </dgm:pt>
    <dgm:pt modelId="{9271BD0F-22F9-4C0A-9650-CD3952425967}" type="pres">
      <dgm:prSet presAssocID="{476EB400-25A7-4F9B-8FFF-A7D96B5767FE}" presName="img" presStyleLbl="fgImgPlace1" presStyleIdx="2" presStyleCnt="5"/>
      <dgm:spPr/>
    </dgm:pt>
    <dgm:pt modelId="{A7D61611-1B35-447B-9C8C-CBF140F080C6}" type="pres">
      <dgm:prSet presAssocID="{476EB400-25A7-4F9B-8FFF-A7D96B5767FE}" presName="text" presStyleLbl="node1" presStyleIdx="2" presStyleCnt="5">
        <dgm:presLayoutVars>
          <dgm:bulletEnabled val="1"/>
        </dgm:presLayoutVars>
      </dgm:prSet>
      <dgm:spPr/>
      <dgm:t>
        <a:bodyPr/>
        <a:lstStyle/>
        <a:p>
          <a:endParaRPr lang="zh-CN" altLang="en-US"/>
        </a:p>
      </dgm:t>
    </dgm:pt>
    <dgm:pt modelId="{9BB30F86-9352-419D-B0D4-0D01992EE3F1}" type="pres">
      <dgm:prSet presAssocID="{1F95F2C6-2B7B-42C7-9430-36ACA485472A}" presName="spacer" presStyleCnt="0"/>
      <dgm:spPr/>
    </dgm:pt>
    <dgm:pt modelId="{7FDC33AD-F5D2-4768-9712-67E0FA60071C}" type="pres">
      <dgm:prSet presAssocID="{4A2E31C6-6C6F-41C0-844D-2C4DCF73AB35}" presName="comp" presStyleCnt="0"/>
      <dgm:spPr/>
    </dgm:pt>
    <dgm:pt modelId="{B69CD970-5299-49A9-A481-367082333132}" type="pres">
      <dgm:prSet presAssocID="{4A2E31C6-6C6F-41C0-844D-2C4DCF73AB35}" presName="box" presStyleLbl="node1" presStyleIdx="3" presStyleCnt="5"/>
      <dgm:spPr/>
      <dgm:t>
        <a:bodyPr/>
        <a:lstStyle/>
        <a:p>
          <a:endParaRPr lang="zh-CN" altLang="en-US"/>
        </a:p>
      </dgm:t>
    </dgm:pt>
    <dgm:pt modelId="{B0B58D2D-69DF-43B9-B774-BE4AD153C7BE}" type="pres">
      <dgm:prSet presAssocID="{4A2E31C6-6C6F-41C0-844D-2C4DCF73AB35}" presName="img" presStyleLbl="fgImgPlace1" presStyleIdx="3" presStyleCnt="5"/>
      <dgm:spPr/>
    </dgm:pt>
    <dgm:pt modelId="{51B3DFE8-553E-4BAA-A8CC-8BC1D07D3809}" type="pres">
      <dgm:prSet presAssocID="{4A2E31C6-6C6F-41C0-844D-2C4DCF73AB35}" presName="text" presStyleLbl="node1" presStyleIdx="3" presStyleCnt="5">
        <dgm:presLayoutVars>
          <dgm:bulletEnabled val="1"/>
        </dgm:presLayoutVars>
      </dgm:prSet>
      <dgm:spPr/>
      <dgm:t>
        <a:bodyPr/>
        <a:lstStyle/>
        <a:p>
          <a:endParaRPr lang="zh-CN" altLang="en-US"/>
        </a:p>
      </dgm:t>
    </dgm:pt>
    <dgm:pt modelId="{02566FFF-E810-4163-B0CC-16C5BD511523}" type="pres">
      <dgm:prSet presAssocID="{8F5FE059-DB5F-4743-8A9E-25FB0DC2BB14}" presName="spacer" presStyleCnt="0"/>
      <dgm:spPr/>
    </dgm:pt>
    <dgm:pt modelId="{ED03E933-B6DC-42AF-A32C-BE498B3DE3EC}" type="pres">
      <dgm:prSet presAssocID="{86A248CB-A21E-45F6-AF28-A23D48950F6A}" presName="comp" presStyleCnt="0"/>
      <dgm:spPr/>
    </dgm:pt>
    <dgm:pt modelId="{3EFFECB2-DF1D-4AD9-B334-2DDDC16B8D42}" type="pres">
      <dgm:prSet presAssocID="{86A248CB-A21E-45F6-AF28-A23D48950F6A}" presName="box" presStyleLbl="node1" presStyleIdx="4" presStyleCnt="5"/>
      <dgm:spPr/>
      <dgm:t>
        <a:bodyPr/>
        <a:lstStyle/>
        <a:p>
          <a:endParaRPr lang="zh-CN" altLang="en-US"/>
        </a:p>
      </dgm:t>
    </dgm:pt>
    <dgm:pt modelId="{402EA6E0-3617-4026-ABAB-5ECF4199F7EB}" type="pres">
      <dgm:prSet presAssocID="{86A248CB-A21E-45F6-AF28-A23D48950F6A}" presName="img" presStyleLbl="fgImgPlace1" presStyleIdx="4" presStyleCnt="5"/>
      <dgm:spPr/>
    </dgm:pt>
    <dgm:pt modelId="{FE17FA90-F24C-4439-A0F8-9D89D2370045}" type="pres">
      <dgm:prSet presAssocID="{86A248CB-A21E-45F6-AF28-A23D48950F6A}" presName="text" presStyleLbl="node1" presStyleIdx="4" presStyleCnt="5">
        <dgm:presLayoutVars>
          <dgm:bulletEnabled val="1"/>
        </dgm:presLayoutVars>
      </dgm:prSet>
      <dgm:spPr/>
      <dgm:t>
        <a:bodyPr/>
        <a:lstStyle/>
        <a:p>
          <a:endParaRPr lang="zh-CN" altLang="en-US"/>
        </a:p>
      </dgm:t>
    </dgm:pt>
  </dgm:ptLst>
  <dgm:cxnLst>
    <dgm:cxn modelId="{25541BD3-ECD5-437E-A655-124DD4E249EF}" srcId="{AFECC14A-9CED-4939-8267-7BB5D4E13AF8}" destId="{4A2E31C6-6C6F-41C0-844D-2C4DCF73AB35}" srcOrd="3" destOrd="0" parTransId="{DCDFC666-3E02-42A4-9290-9BFA4AF0680B}" sibTransId="{8F5FE059-DB5F-4743-8A9E-25FB0DC2BB14}"/>
    <dgm:cxn modelId="{161613DA-6D19-401B-911A-0306A7044218}" srcId="{AFECC14A-9CED-4939-8267-7BB5D4E13AF8}" destId="{476EB400-25A7-4F9B-8FFF-A7D96B5767FE}" srcOrd="2" destOrd="0" parTransId="{49E3693D-2EB2-4582-ABC1-365F82051934}" sibTransId="{1F95F2C6-2B7B-42C7-9430-36ACA485472A}"/>
    <dgm:cxn modelId="{5DC0FAE7-787B-4037-83DC-1ECEC4FA38BE}" type="presOf" srcId="{C8476ECA-947B-42D8-AF29-D06826BFCAC0}" destId="{47CDED5A-5594-4A84-AC79-3CC9C96801F7}" srcOrd="0" destOrd="1" presId="urn:microsoft.com/office/officeart/2005/8/layout/vList4#1"/>
    <dgm:cxn modelId="{693EDE00-F402-4CC3-A2F9-B52D29A1AAEE}" srcId="{6F00D6B8-7089-4818-B1C1-85D66BCE8B53}" destId="{C8476ECA-947B-42D8-AF29-D06826BFCAC0}" srcOrd="0" destOrd="0" parTransId="{13CD041E-900E-4BF7-84BF-47BF953BBFFE}" sibTransId="{7FAACC16-02F1-4728-9F68-E48FF281D265}"/>
    <dgm:cxn modelId="{398A6D50-7EC3-4F6A-AAC7-F571243E700B}" type="presOf" srcId="{86A248CB-A21E-45F6-AF28-A23D48950F6A}" destId="{FE17FA90-F24C-4439-A0F8-9D89D2370045}" srcOrd="1" destOrd="0" presId="urn:microsoft.com/office/officeart/2005/8/layout/vList4#1"/>
    <dgm:cxn modelId="{07FC7284-6871-40AE-B7BF-4FAD00022188}" type="presOf" srcId="{6F00D6B8-7089-4818-B1C1-85D66BCE8B53}" destId="{C16806AB-D3DB-4770-9907-48A531837AC1}" srcOrd="1" destOrd="0" presId="urn:microsoft.com/office/officeart/2005/8/layout/vList4#1"/>
    <dgm:cxn modelId="{3B333E25-A2E8-45C1-8B4E-85A78C63AA8A}" type="presOf" srcId="{476EB400-25A7-4F9B-8FFF-A7D96B5767FE}" destId="{A7D61611-1B35-447B-9C8C-CBF140F080C6}" srcOrd="1" destOrd="0" presId="urn:microsoft.com/office/officeart/2005/8/layout/vList4#1"/>
    <dgm:cxn modelId="{23A5F11B-B214-401B-8FAE-C136992461EF}" srcId="{AFECC14A-9CED-4939-8267-7BB5D4E13AF8}" destId="{6F00D6B8-7089-4818-B1C1-85D66BCE8B53}" srcOrd="0" destOrd="0" parTransId="{9C1E51F2-42ED-4D88-89C2-130382DC0285}" sibTransId="{532DBD8F-D6FA-4E07-B413-1C46D425EB7C}"/>
    <dgm:cxn modelId="{6F916C34-056A-41AC-9EF4-5FE13B87A32F}" type="presOf" srcId="{4A2E31C6-6C6F-41C0-844D-2C4DCF73AB35}" destId="{51B3DFE8-553E-4BAA-A8CC-8BC1D07D3809}" srcOrd="1" destOrd="0" presId="urn:microsoft.com/office/officeart/2005/8/layout/vList4#1"/>
    <dgm:cxn modelId="{C5F9CAD3-D1B4-4198-A73D-1245B46BD9FD}" type="presOf" srcId="{4A2E31C6-6C6F-41C0-844D-2C4DCF73AB35}" destId="{B69CD970-5299-49A9-A481-367082333132}" srcOrd="0" destOrd="0" presId="urn:microsoft.com/office/officeart/2005/8/layout/vList4#1"/>
    <dgm:cxn modelId="{2AD298F6-F38D-4C23-9B37-CBE376BDE385}" type="presOf" srcId="{86A248CB-A21E-45F6-AF28-A23D48950F6A}" destId="{3EFFECB2-DF1D-4AD9-B334-2DDDC16B8D42}" srcOrd="0" destOrd="0" presId="urn:microsoft.com/office/officeart/2005/8/layout/vList4#1"/>
    <dgm:cxn modelId="{69B7BAF5-E188-442F-A5EF-BBCF2A9DBABC}" srcId="{AFECC14A-9CED-4939-8267-7BB5D4E13AF8}" destId="{86A248CB-A21E-45F6-AF28-A23D48950F6A}" srcOrd="4" destOrd="0" parTransId="{EFED8578-A6A9-4C26-8F0E-16697F30CDC9}" sibTransId="{8FDE65C8-5209-47CF-89AF-536D69F09E85}"/>
    <dgm:cxn modelId="{0AFD9323-BB5A-4174-B461-D09B8C6E0ECA}" type="presOf" srcId="{C8476ECA-947B-42D8-AF29-D06826BFCAC0}" destId="{C16806AB-D3DB-4770-9907-48A531837AC1}" srcOrd="1" destOrd="1" presId="urn:microsoft.com/office/officeart/2005/8/layout/vList4#1"/>
    <dgm:cxn modelId="{6EDE080E-411B-457B-BE46-6C06B1F273C6}" srcId="{AFECC14A-9CED-4939-8267-7BB5D4E13AF8}" destId="{BC2F6F04-D0AE-41F9-B1F3-78E8AB4C8EF3}" srcOrd="1" destOrd="0" parTransId="{0FBE8C19-FA13-4B72-81C5-390924DE922B}" sibTransId="{1A41BA9C-4AAE-48B7-80B7-E533927F2846}"/>
    <dgm:cxn modelId="{DAE4F6BB-CEF0-4E1F-AEF0-450470660322}" type="presOf" srcId="{BC2F6F04-D0AE-41F9-B1F3-78E8AB4C8EF3}" destId="{E53362AA-6D84-4E43-8C5F-61BF04C07256}" srcOrd="0" destOrd="0" presId="urn:microsoft.com/office/officeart/2005/8/layout/vList4#1"/>
    <dgm:cxn modelId="{64CFAA3A-A7EB-4B40-AF18-D6BC4DA7A612}" type="presOf" srcId="{476EB400-25A7-4F9B-8FFF-A7D96B5767FE}" destId="{2BD250C3-347A-4EFC-88F4-13CF67EBD666}" srcOrd="0" destOrd="0" presId="urn:microsoft.com/office/officeart/2005/8/layout/vList4#1"/>
    <dgm:cxn modelId="{10FAD619-9417-4D24-AFF1-02A5FD309586}" type="presOf" srcId="{6F00D6B8-7089-4818-B1C1-85D66BCE8B53}" destId="{47CDED5A-5594-4A84-AC79-3CC9C96801F7}" srcOrd="0" destOrd="0" presId="urn:microsoft.com/office/officeart/2005/8/layout/vList4#1"/>
    <dgm:cxn modelId="{4F01FA17-A991-4A87-98CA-E65185FF0ABF}" type="presOf" srcId="{BC2F6F04-D0AE-41F9-B1F3-78E8AB4C8EF3}" destId="{464F7885-4559-4AAF-B6F7-69E89ABDDBEA}" srcOrd="1" destOrd="0" presId="urn:microsoft.com/office/officeart/2005/8/layout/vList4#1"/>
    <dgm:cxn modelId="{190F0868-5F0B-45C8-A4D9-111F5AAA69BF}" type="presOf" srcId="{AFECC14A-9CED-4939-8267-7BB5D4E13AF8}" destId="{715B5C61-F5FB-4C16-9F30-0B12AABFDE61}" srcOrd="0" destOrd="0" presId="urn:microsoft.com/office/officeart/2005/8/layout/vList4#1"/>
    <dgm:cxn modelId="{3BACB79E-3F43-4FCF-AD5B-2030A7718F2B}" type="presParOf" srcId="{715B5C61-F5FB-4C16-9F30-0B12AABFDE61}" destId="{21A16201-0E36-4631-97B3-AE296440F111}" srcOrd="0" destOrd="0" presId="urn:microsoft.com/office/officeart/2005/8/layout/vList4#1"/>
    <dgm:cxn modelId="{43DE3961-EAFF-496D-B687-F6BE0717451F}" type="presParOf" srcId="{21A16201-0E36-4631-97B3-AE296440F111}" destId="{47CDED5A-5594-4A84-AC79-3CC9C96801F7}" srcOrd="0" destOrd="0" presId="urn:microsoft.com/office/officeart/2005/8/layout/vList4#1"/>
    <dgm:cxn modelId="{DCB89CC3-9EB9-4E45-81E8-2C1A392DBD05}" type="presParOf" srcId="{21A16201-0E36-4631-97B3-AE296440F111}" destId="{657350AD-C400-4077-B09D-AF09272F445E}" srcOrd="1" destOrd="0" presId="urn:microsoft.com/office/officeart/2005/8/layout/vList4#1"/>
    <dgm:cxn modelId="{976EB7AC-3FA3-4ACF-AC13-2C53BC008B80}" type="presParOf" srcId="{21A16201-0E36-4631-97B3-AE296440F111}" destId="{C16806AB-D3DB-4770-9907-48A531837AC1}" srcOrd="2" destOrd="0" presId="urn:microsoft.com/office/officeart/2005/8/layout/vList4#1"/>
    <dgm:cxn modelId="{79A7BF1D-7E30-46CC-B04D-F721EA24EA81}" type="presParOf" srcId="{715B5C61-F5FB-4C16-9F30-0B12AABFDE61}" destId="{BD5C3861-0B6E-4DAE-9F1A-620DEA098996}" srcOrd="1" destOrd="0" presId="urn:microsoft.com/office/officeart/2005/8/layout/vList4#1"/>
    <dgm:cxn modelId="{F43F1C6E-0B34-4F4D-AFCB-F63D9CFC9AA8}" type="presParOf" srcId="{715B5C61-F5FB-4C16-9F30-0B12AABFDE61}" destId="{A0F378F3-A132-46ED-B53D-E0C8B314B20B}" srcOrd="2" destOrd="0" presId="urn:microsoft.com/office/officeart/2005/8/layout/vList4#1"/>
    <dgm:cxn modelId="{DCC75C44-9F46-4808-9674-386667F5CCA5}" type="presParOf" srcId="{A0F378F3-A132-46ED-B53D-E0C8B314B20B}" destId="{E53362AA-6D84-4E43-8C5F-61BF04C07256}" srcOrd="0" destOrd="0" presId="urn:microsoft.com/office/officeart/2005/8/layout/vList4#1"/>
    <dgm:cxn modelId="{D91DAD65-B495-4A6F-A60F-4A0C756FCC17}" type="presParOf" srcId="{A0F378F3-A132-46ED-B53D-E0C8B314B20B}" destId="{12877D85-8666-47FD-81E6-58FCB971B78E}" srcOrd="1" destOrd="0" presId="urn:microsoft.com/office/officeart/2005/8/layout/vList4#1"/>
    <dgm:cxn modelId="{D76F47CE-B6D0-48EB-85E0-2D31394BE4B0}" type="presParOf" srcId="{A0F378F3-A132-46ED-B53D-E0C8B314B20B}" destId="{464F7885-4559-4AAF-B6F7-69E89ABDDBEA}" srcOrd="2" destOrd="0" presId="urn:microsoft.com/office/officeart/2005/8/layout/vList4#1"/>
    <dgm:cxn modelId="{3332C798-7056-4DD6-B137-27C816F72547}" type="presParOf" srcId="{715B5C61-F5FB-4C16-9F30-0B12AABFDE61}" destId="{0C81D949-C57B-44C3-AA8F-688B1228C198}" srcOrd="3" destOrd="0" presId="urn:microsoft.com/office/officeart/2005/8/layout/vList4#1"/>
    <dgm:cxn modelId="{B1936FE6-CBFB-40D4-B14C-3BC87541C9EA}" type="presParOf" srcId="{715B5C61-F5FB-4C16-9F30-0B12AABFDE61}" destId="{88380B66-3F1E-429D-A521-49B1C6C42B70}" srcOrd="4" destOrd="0" presId="urn:microsoft.com/office/officeart/2005/8/layout/vList4#1"/>
    <dgm:cxn modelId="{B4A76442-C21F-42D1-B071-58CF9D9F7042}" type="presParOf" srcId="{88380B66-3F1E-429D-A521-49B1C6C42B70}" destId="{2BD250C3-347A-4EFC-88F4-13CF67EBD666}" srcOrd="0" destOrd="0" presId="urn:microsoft.com/office/officeart/2005/8/layout/vList4#1"/>
    <dgm:cxn modelId="{90FD2F9E-0A9E-4212-AD55-C88D2B2921FF}" type="presParOf" srcId="{88380B66-3F1E-429D-A521-49B1C6C42B70}" destId="{9271BD0F-22F9-4C0A-9650-CD3952425967}" srcOrd="1" destOrd="0" presId="urn:microsoft.com/office/officeart/2005/8/layout/vList4#1"/>
    <dgm:cxn modelId="{B2726F9F-C7EE-4886-8454-60D6047AC255}" type="presParOf" srcId="{88380B66-3F1E-429D-A521-49B1C6C42B70}" destId="{A7D61611-1B35-447B-9C8C-CBF140F080C6}" srcOrd="2" destOrd="0" presId="urn:microsoft.com/office/officeart/2005/8/layout/vList4#1"/>
    <dgm:cxn modelId="{588CB8A8-6D8C-45F4-836E-26E69C6D061D}" type="presParOf" srcId="{715B5C61-F5FB-4C16-9F30-0B12AABFDE61}" destId="{9BB30F86-9352-419D-B0D4-0D01992EE3F1}" srcOrd="5" destOrd="0" presId="urn:microsoft.com/office/officeart/2005/8/layout/vList4#1"/>
    <dgm:cxn modelId="{8EF3391E-7CF0-4F5C-AD4B-B90838967FDA}" type="presParOf" srcId="{715B5C61-F5FB-4C16-9F30-0B12AABFDE61}" destId="{7FDC33AD-F5D2-4768-9712-67E0FA60071C}" srcOrd="6" destOrd="0" presId="urn:microsoft.com/office/officeart/2005/8/layout/vList4#1"/>
    <dgm:cxn modelId="{9AF3AF96-7667-4C35-8527-4D10EE5837E8}" type="presParOf" srcId="{7FDC33AD-F5D2-4768-9712-67E0FA60071C}" destId="{B69CD970-5299-49A9-A481-367082333132}" srcOrd="0" destOrd="0" presId="urn:microsoft.com/office/officeart/2005/8/layout/vList4#1"/>
    <dgm:cxn modelId="{FAFF6609-AAC8-4916-AF5A-63E5F575908E}" type="presParOf" srcId="{7FDC33AD-F5D2-4768-9712-67E0FA60071C}" destId="{B0B58D2D-69DF-43B9-B774-BE4AD153C7BE}" srcOrd="1" destOrd="0" presId="urn:microsoft.com/office/officeart/2005/8/layout/vList4#1"/>
    <dgm:cxn modelId="{F525C3B4-9A80-4F2D-8DCC-811A936F9BED}" type="presParOf" srcId="{7FDC33AD-F5D2-4768-9712-67E0FA60071C}" destId="{51B3DFE8-553E-4BAA-A8CC-8BC1D07D3809}" srcOrd="2" destOrd="0" presId="urn:microsoft.com/office/officeart/2005/8/layout/vList4#1"/>
    <dgm:cxn modelId="{7012628F-8C81-40A9-9624-EB5A04452A82}" type="presParOf" srcId="{715B5C61-F5FB-4C16-9F30-0B12AABFDE61}" destId="{02566FFF-E810-4163-B0CC-16C5BD511523}" srcOrd="7" destOrd="0" presId="urn:microsoft.com/office/officeart/2005/8/layout/vList4#1"/>
    <dgm:cxn modelId="{3B278741-0BAE-40B6-A7B0-A86A2ABAB7FD}" type="presParOf" srcId="{715B5C61-F5FB-4C16-9F30-0B12AABFDE61}" destId="{ED03E933-B6DC-42AF-A32C-BE498B3DE3EC}" srcOrd="8" destOrd="0" presId="urn:microsoft.com/office/officeart/2005/8/layout/vList4#1"/>
    <dgm:cxn modelId="{D5951D14-9BF3-41D7-A502-61C36E4C617C}" type="presParOf" srcId="{ED03E933-B6DC-42AF-A32C-BE498B3DE3EC}" destId="{3EFFECB2-DF1D-4AD9-B334-2DDDC16B8D42}" srcOrd="0" destOrd="0" presId="urn:microsoft.com/office/officeart/2005/8/layout/vList4#1"/>
    <dgm:cxn modelId="{262F6E71-EB98-4F37-8C82-441F3BA8420C}" type="presParOf" srcId="{ED03E933-B6DC-42AF-A32C-BE498B3DE3EC}" destId="{402EA6E0-3617-4026-ABAB-5ECF4199F7EB}" srcOrd="1" destOrd="0" presId="urn:microsoft.com/office/officeart/2005/8/layout/vList4#1"/>
    <dgm:cxn modelId="{E4186B46-A526-45C6-B556-BC7E279AD7F5}" type="presParOf" srcId="{ED03E933-B6DC-42AF-A32C-BE498B3DE3EC}" destId="{FE17FA90-F24C-4439-A0F8-9D89D2370045}" srcOrd="2" destOrd="0" presId="urn:microsoft.com/office/officeart/2005/8/layout/vList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CDED5A-5594-4A84-AC79-3CC9C96801F7}">
      <dsp:nvSpPr>
        <dsp:cNvPr id="0" name=""/>
        <dsp:cNvSpPr/>
      </dsp:nvSpPr>
      <dsp:spPr>
        <a:xfrm>
          <a:off x="0" y="0"/>
          <a:ext cx="8229600" cy="83756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zh-CN" altLang="en-US" sz="3200" kern="1200" dirty="0" smtClean="0"/>
            <a:t>（一）爱岗敬业、谦和有礼</a:t>
          </a:r>
          <a:endParaRPr lang="zh-CN" altLang="en-US" sz="3200" kern="1200" dirty="0"/>
        </a:p>
        <a:p>
          <a:pPr marL="57150" lvl="1" indent="-57150" algn="l" defTabSz="444500">
            <a:lnSpc>
              <a:spcPct val="90000"/>
            </a:lnSpc>
            <a:spcBef>
              <a:spcPct val="0"/>
            </a:spcBef>
            <a:spcAft>
              <a:spcPct val="15000"/>
            </a:spcAft>
            <a:buChar char="••"/>
          </a:pPr>
          <a:endParaRPr lang="zh-CN" altLang="en-US" sz="1000" kern="1200"/>
        </a:p>
      </dsp:txBody>
      <dsp:txXfrm>
        <a:off x="1729676" y="0"/>
        <a:ext cx="6499923" cy="837568"/>
      </dsp:txXfrm>
    </dsp:sp>
    <dsp:sp modelId="{657350AD-C400-4077-B09D-AF09272F445E}">
      <dsp:nvSpPr>
        <dsp:cNvPr id="0" name=""/>
        <dsp:cNvSpPr/>
      </dsp:nvSpPr>
      <dsp:spPr>
        <a:xfrm>
          <a:off x="83756" y="83756"/>
          <a:ext cx="1645920" cy="670054"/>
        </a:xfrm>
        <a:prstGeom prst="roundRect">
          <a:avLst>
            <a:gd name="adj" fmla="val 1000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3362AA-6D84-4E43-8C5F-61BF04C07256}">
      <dsp:nvSpPr>
        <dsp:cNvPr id="0" name=""/>
        <dsp:cNvSpPr/>
      </dsp:nvSpPr>
      <dsp:spPr>
        <a:xfrm>
          <a:off x="0" y="921324"/>
          <a:ext cx="8229600" cy="83756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（二）甘于奉献、合理展示</a:t>
          </a:r>
          <a:endParaRPr lang="zh-CN" altLang="en-US" sz="3200" kern="1200" dirty="0"/>
        </a:p>
      </dsp:txBody>
      <dsp:txXfrm>
        <a:off x="1729676" y="921324"/>
        <a:ext cx="6499923" cy="837568"/>
      </dsp:txXfrm>
    </dsp:sp>
    <dsp:sp modelId="{12877D85-8666-47FD-81E6-58FCB971B78E}">
      <dsp:nvSpPr>
        <dsp:cNvPr id="0" name=""/>
        <dsp:cNvSpPr/>
      </dsp:nvSpPr>
      <dsp:spPr>
        <a:xfrm>
          <a:off x="83756" y="1005081"/>
          <a:ext cx="1645920" cy="670054"/>
        </a:xfrm>
        <a:prstGeom prst="roundRect">
          <a:avLst>
            <a:gd name="adj" fmla="val 1000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D250C3-347A-4EFC-88F4-13CF67EBD666}">
      <dsp:nvSpPr>
        <dsp:cNvPr id="0" name=""/>
        <dsp:cNvSpPr/>
      </dsp:nvSpPr>
      <dsp:spPr>
        <a:xfrm>
          <a:off x="0" y="1842649"/>
          <a:ext cx="8229600" cy="83756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（三）处事公道、合作共赢</a:t>
          </a:r>
          <a:endParaRPr lang="zh-CN" altLang="en-US" sz="3200" kern="1200" dirty="0"/>
        </a:p>
      </dsp:txBody>
      <dsp:txXfrm>
        <a:off x="1729676" y="1842649"/>
        <a:ext cx="6499923" cy="837568"/>
      </dsp:txXfrm>
    </dsp:sp>
    <dsp:sp modelId="{9271BD0F-22F9-4C0A-9650-CD3952425967}">
      <dsp:nvSpPr>
        <dsp:cNvPr id="0" name=""/>
        <dsp:cNvSpPr/>
      </dsp:nvSpPr>
      <dsp:spPr>
        <a:xfrm>
          <a:off x="83756" y="1926406"/>
          <a:ext cx="1645920" cy="670054"/>
        </a:xfrm>
        <a:prstGeom prst="roundRect">
          <a:avLst>
            <a:gd name="adj" fmla="val 1000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9CD970-5299-49A9-A481-367082333132}">
      <dsp:nvSpPr>
        <dsp:cNvPr id="0" name=""/>
        <dsp:cNvSpPr/>
      </dsp:nvSpPr>
      <dsp:spPr>
        <a:xfrm>
          <a:off x="0" y="2763974"/>
          <a:ext cx="8229600" cy="83756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（四）遵纪守法、勇于创新</a:t>
          </a:r>
          <a:endParaRPr lang="zh-CN" altLang="en-US" sz="3200" kern="1200" dirty="0"/>
        </a:p>
      </dsp:txBody>
      <dsp:txXfrm>
        <a:off x="1729676" y="2763974"/>
        <a:ext cx="6499923" cy="837568"/>
      </dsp:txXfrm>
    </dsp:sp>
    <dsp:sp modelId="{B0B58D2D-69DF-43B9-B774-BE4AD153C7BE}">
      <dsp:nvSpPr>
        <dsp:cNvPr id="0" name=""/>
        <dsp:cNvSpPr/>
      </dsp:nvSpPr>
      <dsp:spPr>
        <a:xfrm>
          <a:off x="83756" y="2847731"/>
          <a:ext cx="1645920" cy="670054"/>
        </a:xfrm>
        <a:prstGeom prst="roundRect">
          <a:avLst>
            <a:gd name="adj" fmla="val 1000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FFECB2-DF1D-4AD9-B334-2DDDC16B8D42}">
      <dsp:nvSpPr>
        <dsp:cNvPr id="0" name=""/>
        <dsp:cNvSpPr/>
      </dsp:nvSpPr>
      <dsp:spPr>
        <a:xfrm>
          <a:off x="0" y="3685299"/>
          <a:ext cx="8229600" cy="837568"/>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（五）诚实守信、严守机密</a:t>
          </a:r>
          <a:endParaRPr lang="zh-CN" altLang="en-US" sz="3200" kern="1200" dirty="0"/>
        </a:p>
      </dsp:txBody>
      <dsp:txXfrm>
        <a:off x="1729676" y="3685299"/>
        <a:ext cx="6499923" cy="837568"/>
      </dsp:txXfrm>
    </dsp:sp>
    <dsp:sp modelId="{402EA6E0-3617-4026-ABAB-5ECF4199F7EB}">
      <dsp:nvSpPr>
        <dsp:cNvPr id="0" name=""/>
        <dsp:cNvSpPr/>
      </dsp:nvSpPr>
      <dsp:spPr>
        <a:xfrm>
          <a:off x="83756" y="3769056"/>
          <a:ext cx="1645920" cy="670054"/>
        </a:xfrm>
        <a:prstGeom prst="roundRect">
          <a:avLst>
            <a:gd name="adj" fmla="val 10000"/>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B2473B45-55DF-4CC0-B59C-577181EC6FFB}" type="datetimeFigureOut">
              <a:rPr lang="zh-CN" altLang="en-US"/>
              <a:pPr>
                <a:defRPr/>
              </a:pPr>
              <a:t>2013/12/24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85D2E5AF-F656-4A64-9B4E-0A16B15A33B6}" type="slidenum">
              <a:rPr lang="zh-CN" altLang="en-US"/>
              <a:pPr>
                <a:defRPr/>
              </a:pPr>
              <a:t>‹#›</a:t>
            </a:fld>
            <a:endParaRPr lang="zh-CN" altLang="en-US"/>
          </a:p>
        </p:txBody>
      </p:sp>
    </p:spTree>
    <p:extLst>
      <p:ext uri="{BB962C8B-B14F-4D97-AF65-F5344CB8AC3E}">
        <p14:creationId xmlns="" xmlns:p14="http://schemas.microsoft.com/office/powerpoint/2010/main" val="400351721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18"/>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272FB994-73A1-440E-ACC2-A39D4412AC95}" type="datetimeFigureOut">
              <a:rPr lang="zh-CN" altLang="en-US"/>
              <a:pPr>
                <a:defRPr/>
              </a:pPr>
              <a:t>2013/12/24</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266EC3F6-C507-41A6-872A-CF6885B0DAE0}" type="slidenum">
              <a:rPr lang="zh-CN" altLang="en-US"/>
              <a:pPr>
                <a:defRPr/>
              </a:pPr>
              <a:t>‹#›</a:t>
            </a:fld>
            <a:endParaRPr lang="zh-CN" altLang="en-US"/>
          </a:p>
        </p:txBody>
      </p:sp>
    </p:spTree>
    <p:extLst>
      <p:ext uri="{BB962C8B-B14F-4D97-AF65-F5344CB8AC3E}">
        <p14:creationId xmlns="" xmlns:p14="http://schemas.microsoft.com/office/powerpoint/2010/main" val="1935456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1EA22975-650A-4A46-A85F-35847DD7D432}"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9F111929-BA51-4F65-8124-7E32B889F812}" type="slidenum">
              <a:rPr lang="zh-CN" altLang="en-US"/>
              <a:pPr>
                <a:defRPr/>
              </a:pPr>
              <a:t>‹#›</a:t>
            </a:fld>
            <a:endParaRPr lang="zh-CN" altLang="en-US"/>
          </a:p>
        </p:txBody>
      </p:sp>
    </p:spTree>
    <p:extLst>
      <p:ext uri="{BB962C8B-B14F-4D97-AF65-F5344CB8AC3E}">
        <p14:creationId xmlns="" xmlns:p14="http://schemas.microsoft.com/office/powerpoint/2010/main" val="913138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E751FEB6-2779-4589-B72D-CDCE7E1DEE65}"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59729F4F-9423-4A40-8D16-319D4BC35314}" type="slidenum">
              <a:rPr lang="zh-CN" altLang="en-US"/>
              <a:pPr>
                <a:defRPr/>
              </a:pPr>
              <a:t>‹#›</a:t>
            </a:fld>
            <a:endParaRPr lang="zh-CN" altLang="en-US"/>
          </a:p>
        </p:txBody>
      </p:sp>
    </p:spTree>
    <p:extLst>
      <p:ext uri="{BB962C8B-B14F-4D97-AF65-F5344CB8AC3E}">
        <p14:creationId xmlns="" xmlns:p14="http://schemas.microsoft.com/office/powerpoint/2010/main" val="4246001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765E2D28-2CB6-4785-A05B-97B41F7EE23D}"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EAE6A43-CC18-4317-AD18-5C73F99C54B3}" type="slidenum">
              <a:rPr lang="zh-CN" altLang="en-US"/>
              <a:pPr>
                <a:defRPr/>
              </a:pPr>
              <a:t>‹#›</a:t>
            </a:fld>
            <a:endParaRPr lang="zh-CN" altLang="en-US"/>
          </a:p>
        </p:txBody>
      </p:sp>
    </p:spTree>
    <p:extLst>
      <p:ext uri="{BB962C8B-B14F-4D97-AF65-F5344CB8AC3E}">
        <p14:creationId xmlns="" xmlns:p14="http://schemas.microsoft.com/office/powerpoint/2010/main" val="131996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630777F2-D0F8-4853-B7B0-9F18336E01F1}" type="datetimeFigureOut">
              <a:rPr lang="zh-CN" altLang="en-US"/>
              <a:pPr>
                <a:defRPr/>
              </a:pPr>
              <a:t>2013/12/24</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86EB7610-3B5C-4B25-94D4-4DF784CDF0F3}" type="slidenum">
              <a:rPr lang="zh-CN" altLang="en-US"/>
              <a:pPr>
                <a:defRPr/>
              </a:pPr>
              <a:t>‹#›</a:t>
            </a:fld>
            <a:endParaRPr lang="zh-CN" altLang="en-US"/>
          </a:p>
        </p:txBody>
      </p:sp>
    </p:spTree>
    <p:extLst>
      <p:ext uri="{BB962C8B-B14F-4D97-AF65-F5344CB8AC3E}">
        <p14:creationId xmlns="" xmlns:p14="http://schemas.microsoft.com/office/powerpoint/2010/main" val="363251799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DF8AFCC9-BB67-45CD-802F-E09E2AC3BD0F}"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C4ABAAE0-0056-4E73-8725-729D7087E9FA}" type="slidenum">
              <a:rPr lang="zh-CN" altLang="en-US"/>
              <a:pPr>
                <a:defRPr/>
              </a:pPr>
              <a:t>‹#›</a:t>
            </a:fld>
            <a:endParaRPr lang="zh-CN" altLang="en-US"/>
          </a:p>
        </p:txBody>
      </p:sp>
    </p:spTree>
    <p:extLst>
      <p:ext uri="{BB962C8B-B14F-4D97-AF65-F5344CB8AC3E}">
        <p14:creationId xmlns="" xmlns:p14="http://schemas.microsoft.com/office/powerpoint/2010/main" val="196645657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64771B13-6C2C-4708-AB8F-C31D48497098}" type="datetimeFigureOut">
              <a:rPr lang="zh-CN" altLang="en-US"/>
              <a:pPr>
                <a:defRPr/>
              </a:pPr>
              <a:t>2013/12/24</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934D34B0-1E9E-4443-A7F0-11B5D22F52DB}" type="slidenum">
              <a:rPr lang="zh-CN" altLang="en-US"/>
              <a:pPr>
                <a:defRPr/>
              </a:pPr>
              <a:t>‹#›</a:t>
            </a:fld>
            <a:endParaRPr lang="zh-CN" altLang="en-US"/>
          </a:p>
        </p:txBody>
      </p:sp>
    </p:spTree>
    <p:extLst>
      <p:ext uri="{BB962C8B-B14F-4D97-AF65-F5344CB8AC3E}">
        <p14:creationId xmlns="" xmlns:p14="http://schemas.microsoft.com/office/powerpoint/2010/main" val="325032184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382A16CC-DC93-4D72-92A4-0BAA3232F7D7}" type="datetimeFigureOut">
              <a:rPr lang="zh-CN" altLang="en-US"/>
              <a:pPr>
                <a:defRPr/>
              </a:pPr>
              <a:t>2013/12/24</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37763A36-DF4C-4389-9AF7-BA157653D6CE}" type="slidenum">
              <a:rPr lang="zh-CN" altLang="en-US"/>
              <a:pPr>
                <a:defRPr/>
              </a:pPr>
              <a:t>‹#›</a:t>
            </a:fld>
            <a:endParaRPr lang="zh-CN" altLang="en-US"/>
          </a:p>
        </p:txBody>
      </p:sp>
    </p:spTree>
    <p:extLst>
      <p:ext uri="{BB962C8B-B14F-4D97-AF65-F5344CB8AC3E}">
        <p14:creationId xmlns="" xmlns:p14="http://schemas.microsoft.com/office/powerpoint/2010/main" val="887740226"/>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FFD89E95-A39F-45BB-8D5D-B2A70EDD4490}" type="datetimeFigureOut">
              <a:rPr lang="zh-CN" altLang="en-US"/>
              <a:pPr>
                <a:defRPr/>
              </a:pPr>
              <a:t>2013/12/24</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260F0EF0-99BB-4C34-80DA-5F3FA2049625}" type="slidenum">
              <a:rPr lang="zh-CN" altLang="en-US"/>
              <a:pPr>
                <a:defRPr/>
              </a:pPr>
              <a:t>‹#›</a:t>
            </a:fld>
            <a:endParaRPr lang="zh-CN" altLang="en-US"/>
          </a:p>
        </p:txBody>
      </p:sp>
    </p:spTree>
    <p:extLst>
      <p:ext uri="{BB962C8B-B14F-4D97-AF65-F5344CB8AC3E}">
        <p14:creationId xmlns="" xmlns:p14="http://schemas.microsoft.com/office/powerpoint/2010/main" val="402048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0A5B12DF-8079-42C6-8D24-7B07A3EA4B00}"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D1395404-DE80-4B19-80C1-E968C5A488D4}" type="slidenum">
              <a:rPr lang="zh-CN" altLang="en-US"/>
              <a:pPr>
                <a:defRPr/>
              </a:pPr>
              <a:t>‹#›</a:t>
            </a:fld>
            <a:endParaRPr lang="zh-CN" altLang="en-US"/>
          </a:p>
        </p:txBody>
      </p:sp>
    </p:spTree>
    <p:extLst>
      <p:ext uri="{BB962C8B-B14F-4D97-AF65-F5344CB8AC3E}">
        <p14:creationId xmlns="" xmlns:p14="http://schemas.microsoft.com/office/powerpoint/2010/main" val="3789705420"/>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34736868-DB14-4F95-958F-764AC077D7B3}" type="datetimeFigureOut">
              <a:rPr lang="zh-CN" altLang="en-US"/>
              <a:pPr>
                <a:defRPr/>
              </a:pPr>
              <a:t>2013/12/24</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1A219236-05AE-432B-90C5-0A60421A51E4}" type="slidenum">
              <a:rPr lang="zh-CN" altLang="en-US"/>
              <a:pPr>
                <a:defRPr/>
              </a:pPr>
              <a:t>‹#›</a:t>
            </a:fld>
            <a:endParaRPr lang="zh-CN" altLang="en-US"/>
          </a:p>
        </p:txBody>
      </p:sp>
    </p:spTree>
    <p:extLst>
      <p:ext uri="{BB962C8B-B14F-4D97-AF65-F5344CB8AC3E}">
        <p14:creationId xmlns="" xmlns:p14="http://schemas.microsoft.com/office/powerpoint/2010/main" val="75582017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A18AFC92-0DF6-490E-8196-2119F8C95A3E}" type="datetimeFigureOut">
              <a:rPr lang="zh-CN" altLang="en-US"/>
              <a:pPr>
                <a:defRPr/>
              </a:pPr>
              <a:t>2013/12/24</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48B6A3BC-2F6D-4247-99DD-D7BE4F1205C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9" r:id="rId1"/>
    <p:sldLayoutId id="2147483805" r:id="rId2"/>
    <p:sldLayoutId id="2147483810" r:id="rId3"/>
    <p:sldLayoutId id="2147483811" r:id="rId4"/>
    <p:sldLayoutId id="2147483812" r:id="rId5"/>
    <p:sldLayoutId id="2147483813" r:id="rId6"/>
    <p:sldLayoutId id="2147483806" r:id="rId7"/>
    <p:sldLayoutId id="2147483814" r:id="rId8"/>
    <p:sldLayoutId id="2147483815" r:id="rId9"/>
    <p:sldLayoutId id="2147483807" r:id="rId10"/>
    <p:sldLayoutId id="2147483808"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5pPr>
      <a:lvl6pPr marL="457200" algn="l" rtl="0" fontAlgn="base">
        <a:spcBef>
          <a:spcPct val="0"/>
        </a:spcBef>
        <a:spcAft>
          <a:spcPct val="0"/>
        </a:spcAft>
        <a:defRPr sz="4100" b="1">
          <a:solidFill>
            <a:schemeClr val="tx2"/>
          </a:solidFill>
          <a:latin typeface="Lucida Sans Unicode" pitchFamily="34" charset="0"/>
          <a:ea typeface="黑体" pitchFamily="49" charset="-122"/>
        </a:defRPr>
      </a:lvl6pPr>
      <a:lvl7pPr marL="914400" algn="l" rtl="0" fontAlgn="base">
        <a:spcBef>
          <a:spcPct val="0"/>
        </a:spcBef>
        <a:spcAft>
          <a:spcPct val="0"/>
        </a:spcAft>
        <a:defRPr sz="4100" b="1">
          <a:solidFill>
            <a:schemeClr val="tx2"/>
          </a:solidFill>
          <a:latin typeface="Lucida Sans Unicode" pitchFamily="34" charset="0"/>
          <a:ea typeface="黑体" pitchFamily="49" charset="-122"/>
        </a:defRPr>
      </a:lvl7pPr>
      <a:lvl8pPr marL="1371600" algn="l" rtl="0" fontAlgn="base">
        <a:spcBef>
          <a:spcPct val="0"/>
        </a:spcBef>
        <a:spcAft>
          <a:spcPct val="0"/>
        </a:spcAft>
        <a:defRPr sz="4100" b="1">
          <a:solidFill>
            <a:schemeClr val="tx2"/>
          </a:solidFill>
          <a:latin typeface="Lucida Sans Unicode" pitchFamily="34" charset="0"/>
          <a:ea typeface="黑体" pitchFamily="49" charset="-122"/>
        </a:defRPr>
      </a:lvl8pPr>
      <a:lvl9pPr marL="1828800" algn="l" rtl="0" fontAlgn="base">
        <a:spcBef>
          <a:spcPct val="0"/>
        </a:spcBef>
        <a:spcAft>
          <a:spcPct val="0"/>
        </a:spcAft>
        <a:defRPr sz="4100" b="1">
          <a:solidFill>
            <a:schemeClr val="tx2"/>
          </a:solidFill>
          <a:latin typeface="Lucida Sans Unicode" pitchFamily="34" charset="0"/>
          <a:ea typeface="黑体" pitchFamily="49"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eaLnBrk="1" fontAlgn="auto" hangingPunct="1">
              <a:spcAft>
                <a:spcPts val="0"/>
              </a:spcAft>
              <a:defRPr/>
            </a:pPr>
            <a:r>
              <a:rPr lang="zh-CN" altLang="en-US" dirty="0"/>
              <a:t>第四</a:t>
            </a:r>
            <a:r>
              <a:rPr lang="zh-CN" altLang="en-US" dirty="0" smtClean="0"/>
              <a:t>章</a:t>
            </a:r>
            <a:endParaRPr lang="zh-CN" altLang="en-US" dirty="0"/>
          </a:p>
        </p:txBody>
      </p:sp>
      <p:sp>
        <p:nvSpPr>
          <p:cNvPr id="9219" name="副标题 2"/>
          <p:cNvSpPr>
            <a:spLocks noGrp="1"/>
          </p:cNvSpPr>
          <p:nvPr>
            <p:ph type="subTitle" idx="1"/>
          </p:nvPr>
        </p:nvSpPr>
        <p:spPr>
          <a:xfrm>
            <a:off x="685800" y="3611563"/>
            <a:ext cx="7772400" cy="1200150"/>
          </a:xfrm>
        </p:spPr>
        <p:txBody>
          <a:bodyPr/>
          <a:lstStyle/>
          <a:p>
            <a:pPr marR="0" algn="l" eaLnBrk="1" hangingPunct="1">
              <a:lnSpc>
                <a:spcPct val="90000"/>
              </a:lnSpc>
            </a:pPr>
            <a:endParaRPr lang="en-US" altLang="zh-CN" dirty="0" smtClean="0"/>
          </a:p>
          <a:p>
            <a:pPr marR="0" algn="ctr" eaLnBrk="1" hangingPunct="1">
              <a:lnSpc>
                <a:spcPct val="90000"/>
              </a:lnSpc>
            </a:pPr>
            <a:r>
              <a:rPr lang="zh-CN" altLang="en-US" sz="4400" b="1" dirty="0" smtClean="0"/>
              <a:t>秘书人员的职业道德</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57200" y="692150"/>
            <a:ext cx="8229600" cy="5314950"/>
          </a:xfrm>
        </p:spPr>
        <p:txBody>
          <a:bodyPr/>
          <a:lstStyle/>
          <a:p>
            <a:pPr eaLnBrk="1" hangingPunct="1"/>
            <a:r>
              <a:rPr lang="zh-CN" altLang="en-US" smtClean="0"/>
              <a:t>谦，即谦虚谨慎，戒骄戒躁。秘书是领导权力的传递者、执行者。这很容易滋生骄傲自大、目中无人的情绪。对此，秘书一定要时刻用“谦逊”两字来要求自己、管理自己。</a:t>
            </a:r>
            <a:endParaRPr lang="en-US" altLang="zh-CN" smtClean="0"/>
          </a:p>
          <a:p>
            <a:pPr eaLnBrk="1" hangingPunct="1"/>
            <a:r>
              <a:rPr lang="zh-CN" altLang="en-US" smtClean="0"/>
              <a:t>礼，即文明礼貌。秘书作为一个服务者，其工作是为领导服务、为单位服务的。秘书要对上司、对同事、对其他业缘关系人员彬彬有礼，切不可颐指气使，以</a:t>
            </a:r>
            <a:r>
              <a:rPr lang="en-US" altLang="zh-CN" smtClean="0"/>
              <a:t>“</a:t>
            </a:r>
            <a:r>
              <a:rPr lang="zh-CN" altLang="en-US" smtClean="0"/>
              <a:t>二首长</a:t>
            </a:r>
            <a:r>
              <a:rPr lang="en-US" altLang="zh-CN" smtClean="0"/>
              <a:t>”</a:t>
            </a:r>
            <a:r>
              <a:rPr lang="zh-CN" altLang="en-US" smtClean="0"/>
              <a:t>自居。</a:t>
            </a:r>
          </a:p>
          <a:p>
            <a:pPr eaLnBrk="1" hangingPunct="1"/>
            <a:endParaRPr lang="zh-CN" altLang="en-US" smtClean="0"/>
          </a:p>
        </p:txBody>
      </p:sp>
      <p:pic>
        <p:nvPicPr>
          <p:cNvPr id="17411"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7763" y="4340225"/>
            <a:ext cx="1731962" cy="181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idx="1"/>
          </p:nvPr>
        </p:nvSpPr>
        <p:spPr>
          <a:xfrm>
            <a:off x="457200" y="1773238"/>
            <a:ext cx="4978400" cy="4233862"/>
          </a:xfrm>
        </p:spPr>
        <p:txBody>
          <a:bodyPr/>
          <a:lstStyle/>
          <a:p>
            <a:pPr eaLnBrk="1" hangingPunct="1"/>
            <a:r>
              <a:rPr lang="zh-CN" altLang="en-US" smtClean="0"/>
              <a:t>奥巴马走马上任美国总统后，任命了华裔人士卢沛宁为内阁秘书。</a:t>
            </a:r>
            <a:endParaRPr lang="en-US" altLang="zh-CN" smtClean="0"/>
          </a:p>
          <a:p>
            <a:pPr eaLnBrk="1" hangingPunct="1"/>
            <a:r>
              <a:rPr lang="zh-CN" altLang="en-US" smtClean="0"/>
              <a:t>奥巴马看中卢沛宁哪一点？</a:t>
            </a:r>
          </a:p>
          <a:p>
            <a:pPr eaLnBrk="1" hangingPunct="1"/>
            <a:r>
              <a:rPr lang="zh-CN" altLang="en-US" smtClean="0"/>
              <a:t>奥巴马对卢沛宁的多次赞赏：“他是个谦虚的人， 工作时从不以自我为中心；他是个忠诚的人，只对完成工作感兴趣。”</a:t>
            </a:r>
          </a:p>
        </p:txBody>
      </p:sp>
      <p:sp>
        <p:nvSpPr>
          <p:cNvPr id="3" name="标题 2"/>
          <p:cNvSpPr>
            <a:spLocks noGrp="1"/>
          </p:cNvSpPr>
          <p:nvPr>
            <p:ph type="title"/>
          </p:nvPr>
        </p:nvSpPr>
        <p:spPr/>
        <p:txBody>
          <a:bodyPr/>
          <a:lstStyle/>
          <a:p>
            <a:pPr eaLnBrk="1" fontAlgn="auto" hangingPunct="1">
              <a:spcAft>
                <a:spcPts val="0"/>
              </a:spcAft>
              <a:defRPr/>
            </a:pPr>
            <a:r>
              <a:rPr lang="zh-CN" altLang="en-US" dirty="0"/>
              <a:t>奥巴马看中卢沛宁哪一点</a:t>
            </a:r>
          </a:p>
        </p:txBody>
      </p:sp>
      <p:pic>
        <p:nvPicPr>
          <p:cNvPr id="1843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063" y="1916113"/>
            <a:ext cx="3152775" cy="4033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1"/>
          <p:cNvSpPr>
            <a:spLocks noGrp="1"/>
          </p:cNvSpPr>
          <p:nvPr>
            <p:ph idx="1"/>
          </p:nvPr>
        </p:nvSpPr>
        <p:spPr/>
        <p:txBody>
          <a:bodyPr/>
          <a:lstStyle/>
          <a:p>
            <a:pPr eaLnBrk="1" hangingPunct="1"/>
            <a:endParaRPr lang="en-US" altLang="zh-CN" smtClean="0"/>
          </a:p>
          <a:p>
            <a:pPr eaLnBrk="1" hangingPunct="1"/>
            <a:r>
              <a:rPr lang="zh-CN" altLang="en-US" sz="3200" smtClean="0"/>
              <a:t>从奥巴马对卢沛宁的评价，你认为他选卢沛宁做内阁秘书，主要看中他哪些方面的品质？</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1946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3860800"/>
            <a:ext cx="1731963" cy="181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1"/>
          <p:cNvSpPr>
            <a:spLocks noGrp="1"/>
          </p:cNvSpPr>
          <p:nvPr>
            <p:ph idx="1"/>
          </p:nvPr>
        </p:nvSpPr>
        <p:spPr/>
        <p:txBody>
          <a:bodyPr/>
          <a:lstStyle/>
          <a:p>
            <a:pPr eaLnBrk="1" hangingPunct="1">
              <a:lnSpc>
                <a:spcPct val="90000"/>
              </a:lnSpc>
            </a:pPr>
            <a:r>
              <a:rPr lang="zh-CN" altLang="en-US" smtClean="0"/>
              <a:t>秘书作为一种辅助性的职业，从事的主要是幕后工作、服务工作。挑灯夜战、绞尽脑汁写出的文稿，落上的却是领导的大名；废寝忘食、精心筹备的会议，秘书却只能站在台下。个人的心血成果往往会都被领导的风光所掩盖。</a:t>
            </a:r>
            <a:endParaRPr lang="en-US" altLang="zh-CN" smtClean="0"/>
          </a:p>
          <a:p>
            <a:pPr eaLnBrk="1" hangingPunct="1">
              <a:lnSpc>
                <a:spcPct val="90000"/>
              </a:lnSpc>
            </a:pPr>
            <a:r>
              <a:rPr lang="zh-CN" altLang="en-US" smtClean="0"/>
              <a:t>首先，要明确树立奉献精神。那些热衷于“表现自我”的人是很难担此重担的。</a:t>
            </a:r>
            <a:endParaRPr lang="en-US" altLang="zh-CN" smtClean="0"/>
          </a:p>
          <a:p>
            <a:pPr eaLnBrk="1" hangingPunct="1">
              <a:lnSpc>
                <a:spcPct val="90000"/>
              </a:lnSpc>
            </a:pPr>
            <a:r>
              <a:rPr lang="zh-CN" altLang="en-US" smtClean="0"/>
              <a:t>其次，要心态平和。由于其工作自身的特殊性</a:t>
            </a:r>
            <a:r>
              <a:rPr lang="en-US" altLang="zh-CN" smtClean="0"/>
              <a:t>——</a:t>
            </a:r>
            <a:r>
              <a:rPr lang="zh-CN" altLang="en-US" smtClean="0"/>
              <a:t>接近权力中心，秘书成为旁人眼中比别人“高半级”的准领导。对此，秘书要保持平和的心态，认真做好本职工作。</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（二）甘于奉献、合理展示</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04025" y="5589588"/>
            <a:ext cx="1728788" cy="105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1"/>
          <p:cNvSpPr>
            <a:spLocks noGrp="1"/>
          </p:cNvSpPr>
          <p:nvPr>
            <p:ph idx="1"/>
          </p:nvPr>
        </p:nvSpPr>
        <p:spPr>
          <a:xfrm>
            <a:off x="457200" y="620713"/>
            <a:ext cx="8229600" cy="5386387"/>
          </a:xfrm>
        </p:spPr>
        <p:txBody>
          <a:bodyPr/>
          <a:lstStyle/>
          <a:p>
            <a:pPr eaLnBrk="1" hangingPunct="1"/>
            <a:r>
              <a:rPr lang="zh-CN" altLang="en-US" dirty="0" smtClean="0"/>
              <a:t>要合理展示：如果过于张扬、过于突显自我，必然会对服务工作产生不利影响。合理展示的关键就在于要把握好自我展示的“度”。通过做好每一项领导交办的任务来展示自己的才华。</a:t>
            </a:r>
            <a:endParaRPr lang="en-US" altLang="zh-CN" dirty="0" smtClean="0"/>
          </a:p>
          <a:p>
            <a:pPr eaLnBrk="1" hangingPunct="1"/>
            <a:r>
              <a:rPr lang="zh-CN" altLang="en-US" dirty="0" smtClean="0"/>
              <a:t>有位秘书说：“我在‘秘书’这块小天地里，默默地耕耘了</a:t>
            </a:r>
            <a:r>
              <a:rPr lang="en-US" altLang="zh-CN" dirty="0" smtClean="0"/>
              <a:t>18</a:t>
            </a:r>
            <a:r>
              <a:rPr lang="zh-CN" altLang="en-US" dirty="0" smtClean="0"/>
              <a:t>个春秋，对有些体会较深。秘书要轻名薄利，甘当无名英雄。”秘书必须充分认识到自己工作的这一性质，有甘当无名英雄的胸怀，才能做好这份工作。</a:t>
            </a:r>
          </a:p>
          <a:p>
            <a:pPr eaLnBrk="1" hangingPunct="1"/>
            <a:endParaRPr lang="zh-CN" altLang="en-US" dirty="0" smtClean="0"/>
          </a:p>
        </p:txBody>
      </p:sp>
      <p:pic>
        <p:nvPicPr>
          <p:cNvPr id="21507"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16688" y="4581525"/>
            <a:ext cx="1798637" cy="172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365760" indent="-256032" eaLnBrk="1" fontAlgn="auto" hangingPunct="1">
              <a:spcAft>
                <a:spcPts val="0"/>
              </a:spcAft>
              <a:buFont typeface="Wingdings 3"/>
              <a:buChar char=""/>
              <a:defRPr/>
            </a:pPr>
            <a:r>
              <a:rPr lang="zh-CN" altLang="en-US" sz="2400" dirty="0" smtClean="0">
                <a:latin typeface="华文楷体" pitchFamily="2" charset="-122"/>
                <a:ea typeface="华文楷体" pitchFamily="2" charset="-122"/>
              </a:rPr>
              <a:t>王增藩，复旦大学教授，所著各类文章上千篇，专著六部。 复旦大学百年校庆之际，王教授担任</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复旦大学百年纪事</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的执行主编，并出版了</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苏步青传</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谢希德传</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a:t>
            </a:r>
          </a:p>
          <a:p>
            <a:pPr marL="365760" indent="-256032" eaLnBrk="1" fontAlgn="auto" hangingPunct="1">
              <a:spcAft>
                <a:spcPts val="0"/>
              </a:spcAft>
              <a:buFont typeface="Wingdings 3"/>
              <a:buChar char=""/>
              <a:defRPr/>
            </a:pPr>
            <a:r>
              <a:rPr lang="zh-CN" altLang="en-US" sz="2400" dirty="0" smtClean="0">
                <a:latin typeface="华文楷体" pitchFamily="2" charset="-122"/>
                <a:ea typeface="华文楷体" pitchFamily="2" charset="-122"/>
              </a:rPr>
              <a:t>担任苏步青秘书</a:t>
            </a:r>
            <a:r>
              <a:rPr lang="en-US" altLang="zh-CN" sz="2400" dirty="0" smtClean="0">
                <a:latin typeface="华文楷体" pitchFamily="2" charset="-122"/>
                <a:ea typeface="华文楷体" pitchFamily="2" charset="-122"/>
              </a:rPr>
              <a:t>23</a:t>
            </a:r>
            <a:r>
              <a:rPr lang="zh-CN" altLang="en-US" sz="2400" dirty="0" smtClean="0">
                <a:latin typeface="华文楷体" pitchFamily="2" charset="-122"/>
                <a:ea typeface="华文楷体" pitchFamily="2" charset="-122"/>
              </a:rPr>
              <a:t>年。他把人生最好的时光奉献给协助苏老工作，自己损失了做学问出学术专著扬名学术界的宝贵时光，但他的付出从另外方面获得回报。由于长期在苏谢两位校长身边工作，他一直重视收藏、整理他们珍贵的文献、资料。所以写出了别人无法写的苏步青和谢希德传记和做秘书的体会以及书写各类文书的方法等著作。</a:t>
            </a:r>
            <a:endParaRPr lang="en-US" altLang="zh-CN" sz="2400" dirty="0" smtClean="0">
              <a:latin typeface="华文楷体" pitchFamily="2" charset="-122"/>
              <a:ea typeface="华文楷体" pitchFamily="2" charset="-122"/>
            </a:endParaRPr>
          </a:p>
        </p:txBody>
      </p:sp>
      <p:sp>
        <p:nvSpPr>
          <p:cNvPr id="3" name="标题 2"/>
          <p:cNvSpPr>
            <a:spLocks noGrp="1"/>
          </p:cNvSpPr>
          <p:nvPr>
            <p:ph type="title"/>
          </p:nvPr>
        </p:nvSpPr>
        <p:spPr/>
        <p:txBody>
          <a:bodyPr>
            <a:normAutofit/>
          </a:bodyPr>
          <a:lstStyle/>
          <a:p>
            <a:r>
              <a:rPr lang="en-US" altLang="zh-CN" sz="3600" dirty="0" smtClean="0"/>
              <a:t>23</a:t>
            </a:r>
            <a:r>
              <a:rPr lang="zh-CN" altLang="en-US" sz="3600" dirty="0" smtClean="0"/>
              <a:t>载秘书的兢业服务和辛勤奉献</a:t>
            </a:r>
            <a:endParaRPr lang="zh-CN" altLang="en-US" sz="36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24128" y="4869160"/>
            <a:ext cx="2851348" cy="1728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1"/>
          <p:cNvSpPr>
            <a:spLocks noGrp="1"/>
          </p:cNvSpPr>
          <p:nvPr>
            <p:ph idx="1"/>
          </p:nvPr>
        </p:nvSpPr>
        <p:spPr>
          <a:xfrm>
            <a:off x="457200" y="1268413"/>
            <a:ext cx="8229600" cy="4738687"/>
          </a:xfrm>
        </p:spPr>
        <p:txBody>
          <a:bodyPr/>
          <a:lstStyle/>
          <a:p>
            <a:pPr eaLnBrk="1" hangingPunct="1"/>
            <a:r>
              <a:rPr lang="zh-CN" altLang="en-US" sz="2400" dirty="0" smtClean="0">
                <a:latin typeface="华文楷体" pitchFamily="2" charset="-122"/>
                <a:ea typeface="华文楷体" pitchFamily="2" charset="-122"/>
              </a:rPr>
              <a:t>年轻的小王大学毕业后，应聘到一家规模很大的贸易公司的杭州分公司工作。凭着他的聪明和能力，经过一段时间的努力，他被分公司的李经理看中，调到经理办公室当秘书。</a:t>
            </a:r>
          </a:p>
          <a:p>
            <a:pPr eaLnBrk="1" hangingPunct="1"/>
            <a:r>
              <a:rPr lang="zh-CN" altLang="en-US" sz="2400" dirty="0" smtClean="0">
                <a:latin typeface="华文楷体" pitchFamily="2" charset="-122"/>
                <a:ea typeface="华文楷体" pitchFamily="2" charset="-122"/>
              </a:rPr>
              <a:t>几天后总公司的张副总经理要来他们分公司视察工作。由于他工作出色，人又机灵，李经理点名让他陪同一起向张副总经理汇报工作。王秘书心想机会来了，他要精心准备一番，一定要在副总经理面前好好表现一把，不光让李经理脸上有光，说不定借此以后还可以调到总公司工作。</a:t>
            </a:r>
          </a:p>
          <a:p>
            <a:pPr eaLnBrk="1" hangingPunct="1"/>
            <a:endParaRPr lang="zh-CN" altLang="en-US"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如此露脸</a:t>
            </a:r>
          </a:p>
        </p:txBody>
      </p:sp>
      <p:pic>
        <p:nvPicPr>
          <p:cNvPr id="24580"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797152"/>
            <a:ext cx="2689225" cy="18722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1"/>
          <p:cNvSpPr>
            <a:spLocks noGrp="1"/>
          </p:cNvSpPr>
          <p:nvPr>
            <p:ph idx="1"/>
          </p:nvPr>
        </p:nvSpPr>
        <p:spPr>
          <a:xfrm>
            <a:off x="457200" y="692150"/>
            <a:ext cx="8229600" cy="5314950"/>
          </a:xfrm>
        </p:spPr>
        <p:txBody>
          <a:bodyPr/>
          <a:lstStyle/>
          <a:p>
            <a:pPr eaLnBrk="1" hangingPunct="1"/>
            <a:r>
              <a:rPr lang="zh-CN" altLang="en-US" dirty="0" smtClean="0">
                <a:latin typeface="华文楷体" pitchFamily="2" charset="-122"/>
                <a:ea typeface="华文楷体" pitchFamily="2" charset="-122"/>
              </a:rPr>
              <a:t>所以，在张副总经理视察期间，王秘书总是抢着介绍公司某些具体情况，侃侃而谈，对自己了解得不太准确的情况，也能灵机一动，迅速作出汇报。对张副总经理给公司布置的任务，王秘书也毫不犹豫地承诺下来。视察结束后，王秘书还给张副总经理留了名片，表示今后张副总经理要办什么事，无论公私，都可以直接找自己。</a:t>
            </a:r>
          </a:p>
          <a:p>
            <a:pPr eaLnBrk="1" hangingPunct="1"/>
            <a:r>
              <a:rPr lang="zh-CN" altLang="en-US" dirty="0" smtClean="0">
                <a:latin typeface="华文楷体" pitchFamily="2" charset="-122"/>
                <a:ea typeface="华文楷体" pitchFamily="2" charset="-122"/>
              </a:rPr>
              <a:t>送走张副总经理以后，王秘书对自己的表现有些沾沾自喜，可是，他发现李经理的脸色有些不对劲，并没有表扬他。过了几天，王秘书被调到销售科当业务员去了。他怎么也没有想到会是这个结果，郁闷极了。</a:t>
            </a:r>
          </a:p>
          <a:p>
            <a:pPr eaLnBrk="1" hangingPunct="1"/>
            <a:endParaRPr lang="zh-CN" altLang="en-US" dirty="0" smtClean="0"/>
          </a:p>
        </p:txBody>
      </p:sp>
      <p:pic>
        <p:nvPicPr>
          <p:cNvPr id="2560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2588" y="5445125"/>
            <a:ext cx="1658937" cy="1198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1"/>
          <p:cNvSpPr>
            <a:spLocks noGrp="1"/>
          </p:cNvSpPr>
          <p:nvPr>
            <p:ph idx="1"/>
          </p:nvPr>
        </p:nvSpPr>
        <p:spPr/>
        <p:txBody>
          <a:bodyPr/>
          <a:lstStyle/>
          <a:p>
            <a:pPr eaLnBrk="1" hangingPunct="1"/>
            <a:endParaRPr lang="en-US" altLang="zh-CN" smtClean="0"/>
          </a:p>
          <a:p>
            <a:pPr eaLnBrk="1" hangingPunct="1"/>
            <a:r>
              <a:rPr lang="zh-CN" altLang="en-US" sz="2800" smtClean="0"/>
              <a:t>王秘书本以为接待工作后可以让李经理对他更加欣赏，没想到却被李经理打发走了。王秘书为什么会被李经理调走？</a:t>
            </a:r>
          </a:p>
          <a:p>
            <a:pPr eaLnBrk="1" hangingPunct="1"/>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26628"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76056" y="4077072"/>
            <a:ext cx="3193232" cy="2010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1"/>
          <p:cNvSpPr>
            <a:spLocks noGrp="1"/>
          </p:cNvSpPr>
          <p:nvPr>
            <p:ph idx="1"/>
          </p:nvPr>
        </p:nvSpPr>
        <p:spPr/>
        <p:txBody>
          <a:bodyPr/>
          <a:lstStyle/>
          <a:p>
            <a:pPr eaLnBrk="1" hangingPunct="1"/>
            <a:r>
              <a:rPr lang="zh-CN" altLang="en-US" smtClean="0"/>
              <a:t>处事公道要求秘书在职业活动中，照章办事、按原则办事，不办“关系事”、不办“人情事”。处事公道，最关键的一条就是不徇私。只有去掉私心、摒除杂念，才能做以处事公道，即“心底无私天地宽”。 只有处事公道，不偏不倚的人，才能得到尽可能多的尊重与信任。秘书与方方面面的人与事打交道，因此处置公平、主持正义、坚持原则是秘书应该坚持的职业道德。</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（三）处事公道、合作共赢</a:t>
            </a:r>
          </a:p>
        </p:txBody>
      </p:sp>
      <p:pic>
        <p:nvPicPr>
          <p:cNvPr id="2765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7763" y="4724400"/>
            <a:ext cx="1731962" cy="163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
          <p:cNvSpPr>
            <a:spLocks noGrp="1"/>
          </p:cNvSpPr>
          <p:nvPr>
            <p:ph idx="1"/>
          </p:nvPr>
        </p:nvSpPr>
        <p:spPr/>
        <p:txBody>
          <a:bodyPr/>
          <a:lstStyle/>
          <a:p>
            <a:pPr eaLnBrk="1" hangingPunct="1">
              <a:buNone/>
            </a:pPr>
            <a:endParaRPr lang="en-US" altLang="zh-CN" sz="4000" dirty="0" smtClean="0"/>
          </a:p>
          <a:p>
            <a:pPr eaLnBrk="1" hangingPunct="1">
              <a:buNone/>
            </a:pPr>
            <a:r>
              <a:rPr lang="zh-CN" altLang="en-US" sz="3600" dirty="0" smtClean="0"/>
              <a:t>第一节 秘书的职业道德</a:t>
            </a:r>
            <a:endParaRPr lang="en-US" altLang="zh-CN" sz="3600" dirty="0" smtClean="0"/>
          </a:p>
          <a:p>
            <a:pPr eaLnBrk="1" hangingPunct="1">
              <a:buNone/>
            </a:pPr>
            <a:r>
              <a:rPr lang="zh-CN" altLang="en-US" sz="3600" dirty="0" smtClean="0"/>
              <a:t>第二节 秘书的行为规范</a:t>
            </a:r>
          </a:p>
        </p:txBody>
      </p:sp>
      <p:sp>
        <p:nvSpPr>
          <p:cNvPr id="3" name="标题 2"/>
          <p:cNvSpPr>
            <a:spLocks noGrp="1"/>
          </p:cNvSpPr>
          <p:nvPr>
            <p:ph type="title"/>
          </p:nvPr>
        </p:nvSpPr>
        <p:spPr/>
        <p:txBody>
          <a:bodyPr>
            <a:normAutofit/>
          </a:bodyPr>
          <a:lstStyle/>
          <a:p>
            <a:pPr algn="ctr" eaLnBrk="1" fontAlgn="auto" hangingPunct="1">
              <a:spcAft>
                <a:spcPts val="0"/>
              </a:spcAft>
              <a:defRPr/>
            </a:pPr>
            <a:r>
              <a:rPr lang="zh-CN" altLang="en-US" sz="4400" dirty="0" smtClean="0"/>
              <a:t>内 容</a:t>
            </a:r>
            <a:endParaRPr lang="zh-CN" altLang="en-US" sz="44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43663" y="4221163"/>
            <a:ext cx="1728787" cy="180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1"/>
          <p:cNvSpPr>
            <a:spLocks noGrp="1"/>
          </p:cNvSpPr>
          <p:nvPr>
            <p:ph idx="1"/>
          </p:nvPr>
        </p:nvSpPr>
        <p:spPr>
          <a:xfrm>
            <a:off x="457200" y="620713"/>
            <a:ext cx="8229600" cy="5386387"/>
          </a:xfrm>
        </p:spPr>
        <p:txBody>
          <a:bodyPr/>
          <a:lstStyle/>
          <a:p>
            <a:pPr eaLnBrk="1" hangingPunct="1"/>
            <a:r>
              <a:rPr lang="zh-CN" altLang="en-US" sz="2800" smtClean="0"/>
              <a:t>合作越来越成为一种工作的常态。成为一种提升工作效率的有效途径。秘书工作需要得到周围人的支持。与他人建立起良好的合作关系，合作是相互的，这次你帮了我，下次换我帮你，总的说来，对双方都是有利的，即双赢。</a:t>
            </a:r>
          </a:p>
        </p:txBody>
      </p:sp>
      <p:pic>
        <p:nvPicPr>
          <p:cNvPr id="28675" name="Picture 2" descr="c:\users\lenovo\appdata\roaming\360se6\USERDA~1\Temp\U_2944~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3438" y="3573463"/>
            <a:ext cx="3333750" cy="2657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1"/>
          <p:cNvSpPr>
            <a:spLocks noGrp="1"/>
          </p:cNvSpPr>
          <p:nvPr>
            <p:ph idx="1"/>
          </p:nvPr>
        </p:nvSpPr>
        <p:spPr/>
        <p:txBody>
          <a:bodyPr/>
          <a:lstStyle/>
          <a:p>
            <a:pPr eaLnBrk="1" hangingPunct="1"/>
            <a:r>
              <a:rPr lang="zh-CN" altLang="en-US" sz="2800" smtClean="0"/>
              <a:t>秘书虽然不是核心管理人员，但由于其工作的特殊性使得秘书人员成为很多犯罪分子想要拉拢的首要对象。因此秘书被称为“人微言重，官小权大”。 见后案例</a:t>
            </a:r>
          </a:p>
          <a:p>
            <a:pPr eaLnBrk="1" hangingPunct="1"/>
            <a:r>
              <a:rPr lang="zh-CN" altLang="en-US" sz="2800" smtClean="0"/>
              <a:t>秘书应该做到知法、懂法、守法，时刻将自己的行为限制在法律法规的框架之内。自觉保持清醒的头脑，管好自己，不越雷池一步，努力做到“常在河边走，就是不湿鞋”。</a:t>
            </a:r>
          </a:p>
          <a:p>
            <a:pPr eaLnBrk="1" hangingPunct="1"/>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（四）遵纪守法、勇于创新</a:t>
            </a:r>
          </a:p>
        </p:txBody>
      </p:sp>
      <p:pic>
        <p:nvPicPr>
          <p:cNvPr id="2970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7763" y="4724400"/>
            <a:ext cx="1731962" cy="163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1"/>
          <p:cNvSpPr>
            <a:spLocks noGrp="1"/>
          </p:cNvSpPr>
          <p:nvPr>
            <p:ph idx="1"/>
          </p:nvPr>
        </p:nvSpPr>
        <p:spPr>
          <a:xfrm>
            <a:off x="323850" y="1341438"/>
            <a:ext cx="8496300" cy="5327650"/>
          </a:xfrm>
        </p:spPr>
        <p:txBody>
          <a:bodyPr/>
          <a:lstStyle/>
          <a:p>
            <a:pPr eaLnBrk="1" hangingPunct="1"/>
            <a:r>
              <a:rPr lang="zh-CN" altLang="en-US" sz="2400" dirty="0" smtClean="0">
                <a:latin typeface="华文楷体" pitchFamily="2" charset="-122"/>
                <a:ea typeface="华文楷体" pitchFamily="2" charset="-122"/>
              </a:rPr>
              <a:t>秦裕，原上海市委书记陈良宇的秘书，受贿</a:t>
            </a:r>
            <a:r>
              <a:rPr lang="en-US" altLang="zh-CN" sz="2400" dirty="0" smtClean="0">
                <a:latin typeface="华文楷体" pitchFamily="2" charset="-122"/>
                <a:ea typeface="华文楷体" pitchFamily="2" charset="-122"/>
              </a:rPr>
              <a:t>682</a:t>
            </a:r>
            <a:r>
              <a:rPr lang="zh-CN" altLang="en-US" sz="2400" dirty="0" smtClean="0">
                <a:latin typeface="华文楷体" pitchFamily="2" charset="-122"/>
                <a:ea typeface="华文楷体" pitchFamily="2" charset="-122"/>
              </a:rPr>
              <a:t>万，被判无期徒刑。</a:t>
            </a:r>
          </a:p>
          <a:p>
            <a:pPr eaLnBrk="1" hangingPunct="1"/>
            <a:r>
              <a:rPr lang="zh-CN" altLang="en-US" sz="2400" dirty="0" smtClean="0">
                <a:latin typeface="华文楷体" pitchFamily="2" charset="-122"/>
                <a:ea typeface="华文楷体" pitchFamily="2" charset="-122"/>
              </a:rPr>
              <a:t>李真：河北省原省委书记程维高的秘书，收受贿赂、非法占有共计人民币</a:t>
            </a:r>
            <a:r>
              <a:rPr lang="en-US" altLang="zh-CN" sz="2400" dirty="0" smtClean="0">
                <a:latin typeface="华文楷体" pitchFamily="2" charset="-122"/>
                <a:ea typeface="华文楷体" pitchFamily="2" charset="-122"/>
              </a:rPr>
              <a:t>1051</a:t>
            </a:r>
            <a:r>
              <a:rPr lang="zh-CN" altLang="en-US" sz="2400" dirty="0" smtClean="0">
                <a:latin typeface="华文楷体" pitchFamily="2" charset="-122"/>
                <a:ea typeface="华文楷体" pitchFamily="2" charset="-122"/>
              </a:rPr>
              <a:t>万多元。死刑。</a:t>
            </a:r>
          </a:p>
          <a:p>
            <a:pPr eaLnBrk="1" hangingPunct="1"/>
            <a:r>
              <a:rPr lang="zh-CN" altLang="en-US" sz="2400" dirty="0" smtClean="0">
                <a:latin typeface="华文楷体" pitchFamily="2" charset="-122"/>
                <a:ea typeface="华文楷体" pitchFamily="2" charset="-122"/>
              </a:rPr>
              <a:t>吴庆五：河北省原省委书记程维高的秘书，伙同他人共同侵吞人民币</a:t>
            </a:r>
            <a:r>
              <a:rPr lang="en-US" altLang="zh-CN" sz="2400" dirty="0" smtClean="0">
                <a:latin typeface="华文楷体" pitchFamily="2" charset="-122"/>
                <a:ea typeface="华文楷体" pitchFamily="2" charset="-122"/>
              </a:rPr>
              <a:t>1872</a:t>
            </a:r>
            <a:r>
              <a:rPr lang="zh-CN" altLang="en-US" sz="2400" dirty="0" smtClean="0">
                <a:latin typeface="华文楷体" pitchFamily="2" charset="-122"/>
                <a:ea typeface="华文楷体" pitchFamily="2" charset="-122"/>
              </a:rPr>
              <a:t>万元及企业股份共计人民币</a:t>
            </a:r>
            <a:r>
              <a:rPr lang="en-US" altLang="zh-CN" sz="2400" dirty="0" smtClean="0">
                <a:latin typeface="华文楷体" pitchFamily="2" charset="-122"/>
                <a:ea typeface="华文楷体" pitchFamily="2" charset="-122"/>
              </a:rPr>
              <a:t>2967</a:t>
            </a:r>
            <a:r>
              <a:rPr lang="zh-CN" altLang="en-US" sz="2400" dirty="0" smtClean="0">
                <a:latin typeface="华文楷体" pitchFamily="2" charset="-122"/>
                <a:ea typeface="华文楷体" pitchFamily="2" charset="-122"/>
              </a:rPr>
              <a:t>万多元。死刑，缓期</a:t>
            </a:r>
            <a:r>
              <a:rPr lang="en-US" altLang="zh-CN" sz="2400" dirty="0" smtClean="0">
                <a:latin typeface="华文楷体" pitchFamily="2" charset="-122"/>
                <a:ea typeface="华文楷体" pitchFamily="2" charset="-122"/>
              </a:rPr>
              <a:t>2</a:t>
            </a:r>
            <a:r>
              <a:rPr lang="zh-CN" altLang="en-US" sz="2400" dirty="0" smtClean="0">
                <a:latin typeface="华文楷体" pitchFamily="2" charset="-122"/>
                <a:ea typeface="华文楷体" pitchFamily="2" charset="-122"/>
              </a:rPr>
              <a:t>年执行。</a:t>
            </a:r>
          </a:p>
          <a:p>
            <a:pPr eaLnBrk="1" hangingPunct="1"/>
            <a:r>
              <a:rPr lang="zh-CN" altLang="en-US" sz="2400" dirty="0" smtClean="0">
                <a:latin typeface="华文楷体" pitchFamily="2" charset="-122"/>
                <a:ea typeface="华文楷体" pitchFamily="2" charset="-122"/>
              </a:rPr>
              <a:t>蔡建辉：深圳市人大常委会原副主任王炬的秘书，受贿港币</a:t>
            </a:r>
            <a:r>
              <a:rPr lang="en-US" altLang="zh-CN" sz="2400" dirty="0" smtClean="0">
                <a:latin typeface="华文楷体" pitchFamily="2" charset="-122"/>
                <a:ea typeface="华文楷体" pitchFamily="2" charset="-122"/>
              </a:rPr>
              <a:t>109</a:t>
            </a:r>
            <a:r>
              <a:rPr lang="zh-CN" altLang="en-US" sz="2400" dirty="0" smtClean="0">
                <a:latin typeface="华文楷体" pitchFamily="2" charset="-122"/>
                <a:ea typeface="华文楷体" pitchFamily="2" charset="-122"/>
              </a:rPr>
              <a:t>万元、人民币</a:t>
            </a:r>
            <a:r>
              <a:rPr lang="en-US" altLang="zh-CN" sz="2400" dirty="0" smtClean="0">
                <a:latin typeface="华文楷体" pitchFamily="2" charset="-122"/>
                <a:ea typeface="华文楷体" pitchFamily="2" charset="-122"/>
              </a:rPr>
              <a:t>50</a:t>
            </a:r>
            <a:r>
              <a:rPr lang="zh-CN" altLang="en-US" sz="2400" dirty="0" smtClean="0">
                <a:latin typeface="华文楷体" pitchFamily="2" charset="-122"/>
                <a:ea typeface="华文楷体" pitchFamily="2" charset="-122"/>
              </a:rPr>
              <a:t>万元。有期徒刑</a:t>
            </a:r>
            <a:r>
              <a:rPr lang="en-US" altLang="zh-CN" sz="2400" dirty="0" smtClean="0">
                <a:latin typeface="华文楷体" pitchFamily="2" charset="-122"/>
                <a:ea typeface="华文楷体" pitchFamily="2" charset="-122"/>
              </a:rPr>
              <a:t>8</a:t>
            </a:r>
            <a:r>
              <a:rPr lang="zh-CN" altLang="en-US" sz="2400" dirty="0" smtClean="0">
                <a:latin typeface="华文楷体" pitchFamily="2" charset="-122"/>
                <a:ea typeface="华文楷体" pitchFamily="2" charset="-122"/>
              </a:rPr>
              <a:t>年。</a:t>
            </a:r>
          </a:p>
          <a:p>
            <a:pPr eaLnBrk="1" hangingPunct="1"/>
            <a:r>
              <a:rPr lang="zh-CN" altLang="en-US" sz="2400" dirty="0" smtClean="0">
                <a:latin typeface="华文楷体" pitchFamily="2" charset="-122"/>
                <a:ea typeface="华文楷体" pitchFamily="2" charset="-122"/>
              </a:rPr>
              <a:t>陈健：北京市原市委书记陈希同的秘书，受贿人民币</a:t>
            </a:r>
            <a:r>
              <a:rPr lang="en-US" altLang="zh-CN" sz="2400" dirty="0" smtClean="0">
                <a:latin typeface="华文楷体" pitchFamily="2" charset="-122"/>
                <a:ea typeface="华文楷体" pitchFamily="2" charset="-122"/>
              </a:rPr>
              <a:t>40</a:t>
            </a:r>
            <a:r>
              <a:rPr lang="zh-CN" altLang="en-US" sz="2400" dirty="0" smtClean="0">
                <a:latin typeface="华文楷体" pitchFamily="2" charset="-122"/>
                <a:ea typeface="华文楷体" pitchFamily="2" charset="-122"/>
              </a:rPr>
              <a:t>．</a:t>
            </a:r>
            <a:r>
              <a:rPr lang="en-US" altLang="zh-CN" sz="2400" dirty="0" smtClean="0">
                <a:latin typeface="华文楷体" pitchFamily="2" charset="-122"/>
                <a:ea typeface="华文楷体" pitchFamily="2" charset="-122"/>
              </a:rPr>
              <a:t>9</a:t>
            </a:r>
            <a:r>
              <a:rPr lang="zh-CN" altLang="en-US" sz="2400" dirty="0" smtClean="0">
                <a:latin typeface="华文楷体" pitchFamily="2" charset="-122"/>
                <a:ea typeface="华文楷体" pitchFamily="2" charset="-122"/>
              </a:rPr>
              <a:t>万元。有期徒刑</a:t>
            </a:r>
            <a:r>
              <a:rPr lang="en-US" altLang="zh-CN" sz="2400" dirty="0" smtClean="0">
                <a:latin typeface="华文楷体" pitchFamily="2" charset="-122"/>
                <a:ea typeface="华文楷体" pitchFamily="2" charset="-122"/>
              </a:rPr>
              <a:t>15</a:t>
            </a:r>
            <a:r>
              <a:rPr lang="zh-CN" altLang="en-US" sz="2400" dirty="0" smtClean="0">
                <a:latin typeface="华文楷体" pitchFamily="2" charset="-122"/>
                <a:ea typeface="华文楷体" pitchFamily="2" charset="-122"/>
              </a:rPr>
              <a:t>年。</a:t>
            </a:r>
          </a:p>
          <a:p>
            <a:pPr eaLnBrk="1" hangingPunct="1"/>
            <a:endParaRPr lang="zh-CN" altLang="en-US" sz="2400" dirty="0" smtClean="0"/>
          </a:p>
          <a:p>
            <a:pPr eaLnBrk="1" hangingPunct="1"/>
            <a:endParaRPr lang="zh-CN" altLang="en-US" sz="24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引以为戒的“秘书现象”</a:t>
            </a:r>
            <a:endParaRPr lang="zh-CN" altLang="en-US" dirty="0"/>
          </a:p>
        </p:txBody>
      </p:sp>
      <p:pic>
        <p:nvPicPr>
          <p:cNvPr id="3072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373688"/>
            <a:ext cx="1731963" cy="1204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1"/>
          <p:cNvSpPr>
            <a:spLocks noGrp="1"/>
          </p:cNvSpPr>
          <p:nvPr>
            <p:ph idx="1"/>
          </p:nvPr>
        </p:nvSpPr>
        <p:spPr>
          <a:xfrm>
            <a:off x="457200" y="1196975"/>
            <a:ext cx="8229600" cy="4810125"/>
          </a:xfrm>
        </p:spPr>
        <p:txBody>
          <a:bodyPr/>
          <a:lstStyle/>
          <a:p>
            <a:pPr eaLnBrk="1" hangingPunct="1"/>
            <a:r>
              <a:rPr lang="zh-CN" altLang="en-US" dirty="0" smtClean="0">
                <a:latin typeface="华文楷体" pitchFamily="2" charset="-122"/>
                <a:ea typeface="华文楷体" pitchFamily="2" charset="-122"/>
              </a:rPr>
              <a:t>李真曾是一个“少年政界奇才”，</a:t>
            </a:r>
            <a:r>
              <a:rPr lang="en-US" altLang="zh-CN" dirty="0" smtClean="0">
                <a:latin typeface="华文楷体" pitchFamily="2" charset="-122"/>
                <a:ea typeface="华文楷体" pitchFamily="2" charset="-122"/>
              </a:rPr>
              <a:t>28</a:t>
            </a:r>
            <a:r>
              <a:rPr lang="zh-CN" altLang="en-US" dirty="0" smtClean="0">
                <a:latin typeface="华文楷体" pitchFamily="2" charset="-122"/>
                <a:ea typeface="华文楷体" pitchFamily="2" charset="-122"/>
              </a:rPr>
              <a:t>岁即成为省委第一秘书，</a:t>
            </a:r>
            <a:r>
              <a:rPr lang="en-US" altLang="zh-CN" dirty="0" smtClean="0">
                <a:latin typeface="华文楷体" pitchFamily="2" charset="-122"/>
                <a:ea typeface="华文楷体" pitchFamily="2" charset="-122"/>
              </a:rPr>
              <a:t>34</a:t>
            </a:r>
            <a:r>
              <a:rPr lang="zh-CN" altLang="en-US" dirty="0" smtClean="0">
                <a:latin typeface="华文楷体" pitchFamily="2" charset="-122"/>
                <a:ea typeface="华文楷体" pitchFamily="2" charset="-122"/>
              </a:rPr>
              <a:t>岁成为全国最年轻的正厅级国税局局长。他因贪污受贿上千万元，成为新世纪“惊天大案”，被执行死刑。</a:t>
            </a:r>
          </a:p>
          <a:p>
            <a:pPr eaLnBrk="1" hangingPunct="1"/>
            <a:r>
              <a:rPr lang="zh-CN" altLang="en-US" dirty="0" smtClean="0">
                <a:latin typeface="华文楷体" pitchFamily="2" charset="-122"/>
                <a:ea typeface="华文楷体" pitchFamily="2" charset="-122"/>
              </a:rPr>
              <a:t>李真曾想当一名”焦裕禄式的好干部“，曾有过当一名“封疆大吏”的抱负。</a:t>
            </a:r>
          </a:p>
          <a:p>
            <a:pPr eaLnBrk="1" hangingPunct="1"/>
            <a:endParaRPr lang="zh-CN" altLang="en-US" dirty="0" smtClean="0"/>
          </a:p>
          <a:p>
            <a:pPr eaLnBrk="1" hangingPunct="1"/>
            <a:endParaRPr lang="zh-CN" altLang="en-US" dirty="0" smtClean="0"/>
          </a:p>
        </p:txBody>
      </p:sp>
      <p:sp>
        <p:nvSpPr>
          <p:cNvPr id="3" name="标题 2"/>
          <p:cNvSpPr>
            <a:spLocks noGrp="1"/>
          </p:cNvSpPr>
          <p:nvPr>
            <p:ph type="title"/>
          </p:nvPr>
        </p:nvSpPr>
        <p:spPr>
          <a:xfrm>
            <a:off x="474636" y="409950"/>
            <a:ext cx="8194729" cy="780521"/>
          </a:xfrm>
        </p:spPr>
        <p:txBody>
          <a:bodyPr>
            <a:normAutofit fontScale="90000"/>
          </a:bodyPr>
          <a:lstStyle/>
          <a:p>
            <a:pPr algn="ctr" eaLnBrk="1" fontAlgn="auto" hangingPunct="1">
              <a:spcAft>
                <a:spcPts val="0"/>
              </a:spcAft>
              <a:defRPr/>
            </a:pPr>
            <a:r>
              <a:rPr lang="zh-CN" altLang="en-US" dirty="0"/>
              <a:t>“河北第一秘</a:t>
            </a:r>
            <a:r>
              <a:rPr lang="en-US" altLang="zh-CN" dirty="0"/>
              <a:t>——</a:t>
            </a:r>
            <a:r>
              <a:rPr lang="zh-CN" altLang="en-US" dirty="0"/>
              <a:t>李真”</a:t>
            </a:r>
            <a:br>
              <a:rPr lang="zh-CN" altLang="en-US" dirty="0"/>
            </a:br>
            <a:endParaRPr lang="zh-CN" altLang="en-US" dirty="0"/>
          </a:p>
        </p:txBody>
      </p:sp>
      <p:pic>
        <p:nvPicPr>
          <p:cNvPr id="3174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88024" y="3933056"/>
            <a:ext cx="3713039" cy="24482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1"/>
          <p:cNvSpPr>
            <a:spLocks noGrp="1"/>
          </p:cNvSpPr>
          <p:nvPr>
            <p:ph idx="1"/>
          </p:nvPr>
        </p:nvSpPr>
        <p:spPr>
          <a:xfrm>
            <a:off x="457200" y="620713"/>
            <a:ext cx="8229600" cy="5386387"/>
          </a:xfrm>
        </p:spPr>
        <p:txBody>
          <a:bodyPr/>
          <a:lstStyle/>
          <a:p>
            <a:pPr eaLnBrk="1" hangingPunct="1">
              <a:lnSpc>
                <a:spcPct val="90000"/>
              </a:lnSpc>
            </a:pPr>
            <a:r>
              <a:rPr lang="zh-CN" altLang="en-US" sz="2500" dirty="0" smtClean="0">
                <a:latin typeface="华文楷体" pitchFamily="2" charset="-122"/>
                <a:ea typeface="华文楷体" pitchFamily="2" charset="-122"/>
              </a:rPr>
              <a:t>李真正式调入河北省政府办公厅工作，他当上了一位主管经济副省长的专职秘书。这年他刚二十七岁。但此后在省里开的大会上遇见了张家口卷烟厂的李国庭厂长和财务处的季灵处长。李国庭送给李真五千元钱。</a:t>
            </a:r>
            <a:endParaRPr lang="en-US" altLang="zh-CN" sz="2500" dirty="0" smtClean="0">
              <a:latin typeface="华文楷体" pitchFamily="2" charset="-122"/>
              <a:ea typeface="华文楷体" pitchFamily="2" charset="-122"/>
            </a:endParaRPr>
          </a:p>
          <a:p>
            <a:pPr eaLnBrk="1" hangingPunct="1">
              <a:lnSpc>
                <a:spcPct val="90000"/>
              </a:lnSpc>
            </a:pPr>
            <a:r>
              <a:rPr lang="zh-CN" altLang="en-US" sz="2500" dirty="0" smtClean="0">
                <a:latin typeface="华文楷体" pitchFamily="2" charset="-122"/>
                <a:ea typeface="华文楷体" pitchFamily="2" charset="-122"/>
              </a:rPr>
              <a:t>李真一看给他这么多钱，一下惊呆了：这是别人第一次送给他这么多的钱，五千元钱相当于他两年半的工资呢！李真坚决不要，最后也没有拦住。李厂长留下钱，找一个借口很快就走了。事后，李真通过别人把钱给李厂长退了回去。</a:t>
            </a:r>
            <a:endParaRPr lang="en-US" altLang="zh-CN" sz="2500" dirty="0" smtClean="0">
              <a:latin typeface="华文楷体" pitchFamily="2" charset="-122"/>
              <a:ea typeface="华文楷体" pitchFamily="2" charset="-122"/>
            </a:endParaRPr>
          </a:p>
          <a:p>
            <a:pPr eaLnBrk="1" hangingPunct="1">
              <a:lnSpc>
                <a:spcPct val="90000"/>
              </a:lnSpc>
            </a:pPr>
            <a:r>
              <a:rPr lang="zh-CN" altLang="en-US" sz="2500" dirty="0" smtClean="0">
                <a:latin typeface="华文楷体" pitchFamily="2" charset="-122"/>
                <a:ea typeface="华文楷体" pitchFamily="2" charset="-122"/>
              </a:rPr>
              <a:t>过后不久，河北省沧州市的一个领导到省里向省领导汇报工作时，背着李真的上司，送给他一条中华烟和一套刮胡刀，李真悄悄地收下了，在他将东西送回宿舍开门时，他怎么也打不开宿舍门，后来仔细一看，他原来吓得用错了钥匙，拿自行车钥匙去开宿舍的门，那当然是打不开了</a:t>
            </a:r>
            <a:r>
              <a:rPr lang="en-US" altLang="zh-CN" sz="2500" dirty="0" smtClean="0">
                <a:latin typeface="华文楷体" pitchFamily="2" charset="-122"/>
                <a:ea typeface="华文楷体" pitchFamily="2" charset="-122"/>
              </a:rPr>
              <a:t>……</a:t>
            </a:r>
          </a:p>
          <a:p>
            <a:pPr eaLnBrk="1" hangingPunct="1">
              <a:lnSpc>
                <a:spcPct val="90000"/>
              </a:lnSpc>
            </a:pPr>
            <a:endParaRPr lang="zh-CN" altLang="en-US" sz="2500" dirty="0" smtClean="0"/>
          </a:p>
          <a:p>
            <a:pPr eaLnBrk="1" hangingPunct="1">
              <a:lnSpc>
                <a:spcPct val="90000"/>
              </a:lnSpc>
            </a:pPr>
            <a:endParaRPr lang="zh-CN" altLang="en-US" sz="2500" dirty="0" smtClean="0"/>
          </a:p>
          <a:p>
            <a:pPr eaLnBrk="1" hangingPunct="1">
              <a:lnSpc>
                <a:spcPct val="90000"/>
              </a:lnSpc>
            </a:pPr>
            <a:endParaRPr lang="zh-CN" altLang="en-US" sz="2500" dirty="0" smtClean="0"/>
          </a:p>
          <a:p>
            <a:pPr eaLnBrk="1" hangingPunct="1">
              <a:lnSpc>
                <a:spcPct val="90000"/>
              </a:lnSpc>
            </a:pPr>
            <a:endParaRPr lang="zh-CN" altLang="en-US" sz="2500" dirty="0" smtClean="0"/>
          </a:p>
        </p:txBody>
      </p:sp>
      <p:pic>
        <p:nvPicPr>
          <p:cNvPr id="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04025" y="5589588"/>
            <a:ext cx="1728788" cy="105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1"/>
          <p:cNvSpPr>
            <a:spLocks noGrp="1"/>
          </p:cNvSpPr>
          <p:nvPr>
            <p:ph idx="1"/>
          </p:nvPr>
        </p:nvSpPr>
        <p:spPr>
          <a:xfrm>
            <a:off x="457200" y="549275"/>
            <a:ext cx="8229600" cy="5457825"/>
          </a:xfrm>
        </p:spPr>
        <p:txBody>
          <a:bodyPr/>
          <a:lstStyle/>
          <a:p>
            <a:pPr eaLnBrk="1" hangingPunct="1"/>
            <a:r>
              <a:rPr lang="zh-CN" altLang="en-US" dirty="0" smtClean="0">
                <a:latin typeface="华文楷体" pitchFamily="2" charset="-122"/>
                <a:ea typeface="华文楷体" pitchFamily="2" charset="-122"/>
              </a:rPr>
              <a:t>“在我给省委书记做秘书后不久，就有北京的一个高干子弟给我打电话，想通过我联系一个工程</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说实在的，我当时一听，头就大了。可他过去帮助过我，甚至可以说对我有恩，我也不好意思立即回绝。没想到这个工程还真弄成了</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他要给我几十万元中介费。我本来是不想要的，可一想，这笔钱我不要，就全进了他个人的腰包，不要白不要。再说，我觉得这样的钱，要了也没人知道</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不管怎么讲，就这一次</a:t>
            </a:r>
            <a:r>
              <a:rPr lang="en-US" altLang="zh-CN" dirty="0" smtClean="0">
                <a:latin typeface="华文楷体" pitchFamily="2" charset="-122"/>
                <a:ea typeface="华文楷体" pitchFamily="2" charset="-122"/>
              </a:rPr>
              <a:t>…… ”</a:t>
            </a:r>
          </a:p>
          <a:p>
            <a:pPr eaLnBrk="1" hangingPunct="1"/>
            <a:r>
              <a:rPr lang="zh-CN" altLang="en-US" dirty="0" smtClean="0">
                <a:latin typeface="华文楷体" pitchFamily="2" charset="-122"/>
                <a:ea typeface="华文楷体" pitchFamily="2" charset="-122"/>
              </a:rPr>
              <a:t>就这样，李真贪腐的脚步停不下来了，以至于发展到后来，他认为他替谁办了事对方不给好处，他就会生气，认为受贿是理所当然的。</a:t>
            </a:r>
          </a:p>
          <a:p>
            <a:pPr eaLnBrk="1" hangingPunct="1"/>
            <a:endParaRPr lang="zh-CN" altLang="en-US" dirty="0" smtClean="0"/>
          </a:p>
          <a:p>
            <a:pPr eaLnBrk="1" hangingPunct="1"/>
            <a:endParaRPr lang="zh-CN" altLang="en-US" dirty="0" smtClean="0"/>
          </a:p>
          <a:p>
            <a:pPr eaLnBrk="1" hangingPunct="1"/>
            <a:endParaRPr lang="zh-CN" altLang="en-US" dirty="0" smtClean="0"/>
          </a:p>
        </p:txBody>
      </p:sp>
      <p:pic>
        <p:nvPicPr>
          <p:cNvPr id="3379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2588" y="5300663"/>
            <a:ext cx="1658937" cy="1414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1"/>
          <p:cNvSpPr>
            <a:spLocks noGrp="1"/>
          </p:cNvSpPr>
          <p:nvPr>
            <p:ph idx="1"/>
          </p:nvPr>
        </p:nvSpPr>
        <p:spPr/>
        <p:txBody>
          <a:bodyPr/>
          <a:lstStyle/>
          <a:p>
            <a:pPr eaLnBrk="1" hangingPunct="1"/>
            <a:endParaRPr lang="en-US" altLang="zh-CN" dirty="0" smtClean="0"/>
          </a:p>
          <a:p>
            <a:pPr eaLnBrk="1" hangingPunct="1"/>
            <a:r>
              <a:rPr lang="zh-CN" altLang="en-US" sz="3200" dirty="0" smtClean="0"/>
              <a:t>从李真的人生教训中，你在秘书遵纪守法方面可以获得什么启示？</a:t>
            </a:r>
          </a:p>
          <a:p>
            <a:pPr eaLnBrk="1" hangingPunct="1"/>
            <a:endParaRPr lang="zh-CN" altLang="en-US" sz="32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3482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0425" y="4232275"/>
            <a:ext cx="1731963" cy="163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1"/>
          <p:cNvSpPr>
            <a:spLocks noGrp="1"/>
          </p:cNvSpPr>
          <p:nvPr>
            <p:ph idx="1"/>
          </p:nvPr>
        </p:nvSpPr>
        <p:spPr/>
        <p:txBody>
          <a:bodyPr/>
          <a:lstStyle/>
          <a:p>
            <a:pPr eaLnBrk="1" hangingPunct="1"/>
            <a:r>
              <a:rPr lang="zh-CN" altLang="en-US" smtClean="0"/>
              <a:t>诚实，即实事求是，实话实说。有些秘书喜欢在工作当中，报喜不报忧，为了讨领导的欢心，尽挑好话说，挑领导爱听的话说。秘书对领导投其所好，原不算是什么错误。但是，这一切都不能偏离诚实这一基础。</a:t>
            </a:r>
            <a:endParaRPr lang="en-US" altLang="zh-CN" smtClean="0"/>
          </a:p>
          <a:p>
            <a:pPr eaLnBrk="1" hangingPunct="1"/>
            <a:r>
              <a:rPr lang="zh-CN" altLang="en-US" smtClean="0"/>
              <a:t>信任度的缺乏，首先是无法让领导信赖，领导的不信赖直接导致秘书职业生涯的挫折。</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（五）诚实守信、严守机密</a:t>
            </a:r>
          </a:p>
        </p:txBody>
      </p:sp>
      <p:pic>
        <p:nvPicPr>
          <p:cNvPr id="3584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4508500"/>
            <a:ext cx="1736725" cy="163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eaLnBrk="1" fontAlgn="auto" hangingPunct="1">
              <a:spcAft>
                <a:spcPts val="0"/>
              </a:spcAft>
              <a:buFont typeface="Wingdings 3"/>
              <a:buChar char=""/>
              <a:defRPr/>
            </a:pPr>
            <a:r>
              <a:rPr lang="zh-CN" altLang="en-US" sz="2800" dirty="0">
                <a:latin typeface="华文楷体" pitchFamily="2" charset="-122"/>
                <a:ea typeface="华文楷体" pitchFamily="2" charset="-122"/>
              </a:rPr>
              <a:t>黄秘书与梅工程师是邻居，他知道老梅家老母有病，老梅要经常到医院去照看老母亲。一次老梅因照看母亲上班迟到了两分钟，受到总经理严厉批评。黄秘书知道内情，也不反映，反而顺着总经理的意思，提出要扣发老梅当月的奖金。老梅心中不服，找总经理争执了几句。黄秘书事后建议总经理给老梅一个处分。</a:t>
            </a:r>
          </a:p>
          <a:p>
            <a:pPr marL="365760" indent="-256032" eaLnBrk="1" fontAlgn="auto" hangingPunct="1">
              <a:spcAft>
                <a:spcPts val="0"/>
              </a:spcAft>
              <a:buFont typeface="Wingdings 3"/>
              <a:buChar char=""/>
              <a:defRPr/>
            </a:pPr>
            <a:r>
              <a:rPr lang="zh-CN" altLang="en-US" sz="2800" dirty="0">
                <a:latin typeface="华文楷体" pitchFamily="2" charset="-122"/>
                <a:ea typeface="华文楷体" pitchFamily="2" charset="-122"/>
              </a:rPr>
              <a:t>总经理觉得梅工程师平时工作踏实，怎么会这样无视公司纪律呢？于是派人做了调查。当总经理了解了情况，特别是知道黄秘书知情不报，反而提议处分老梅后，很不高兴。他一方面主动向老梅道歉，检讨自己对老梅关心不够，犯了官僚主义错误；另一方面严厉地批评了黄秘书，发现领导的疏忽与失误不但不及时指出、提醒，反而助长其错误，不是秘书应有的行为。从此，总经理对黄秘书的信任就大打折扣了。</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不实话实说的后果</a:t>
            </a:r>
            <a:endParaRPr lang="zh-CN" altLang="en-US" dirty="0"/>
          </a:p>
        </p:txBody>
      </p:sp>
      <p:pic>
        <p:nvPicPr>
          <p:cNvPr id="3686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19925" y="5516563"/>
            <a:ext cx="1512888" cy="1154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1"/>
          <p:cNvSpPr>
            <a:spLocks noGrp="1"/>
          </p:cNvSpPr>
          <p:nvPr>
            <p:ph idx="1"/>
          </p:nvPr>
        </p:nvSpPr>
        <p:spPr/>
        <p:txBody>
          <a:bodyPr/>
          <a:lstStyle/>
          <a:p>
            <a:pPr eaLnBrk="1" hangingPunct="1"/>
            <a:endParaRPr lang="en-US" altLang="zh-CN" smtClean="0"/>
          </a:p>
          <a:p>
            <a:pPr eaLnBrk="1" hangingPunct="1"/>
            <a:r>
              <a:rPr lang="zh-CN" altLang="en-US" sz="3200" smtClean="0"/>
              <a:t>黄秘书知情不报、不说真话的后果是什么？</a:t>
            </a:r>
          </a:p>
          <a:p>
            <a:pPr eaLnBrk="1" hangingPunct="1"/>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3789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1863" y="4252913"/>
            <a:ext cx="1736725" cy="163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1"/>
          <p:cNvSpPr>
            <a:spLocks noGrp="1"/>
          </p:cNvSpPr>
          <p:nvPr>
            <p:ph idx="1"/>
          </p:nvPr>
        </p:nvSpPr>
        <p:spPr/>
        <p:txBody>
          <a:bodyPr/>
          <a:lstStyle/>
          <a:p>
            <a:pPr eaLnBrk="1" hangingPunct="1"/>
            <a:endParaRPr lang="en-US" altLang="zh-CN" sz="2800" dirty="0" smtClean="0"/>
          </a:p>
          <a:p>
            <a:r>
              <a:rPr lang="zh-CN" altLang="zh-CN" sz="2800" dirty="0" smtClean="0"/>
              <a:t>了解秘书职业道德的重要性、功能与作用；</a:t>
            </a:r>
          </a:p>
          <a:p>
            <a:r>
              <a:rPr lang="zh-CN" altLang="zh-CN" sz="2800" dirty="0" smtClean="0"/>
              <a:t>掌握秘书职业道德的主要内容；</a:t>
            </a:r>
          </a:p>
          <a:p>
            <a:r>
              <a:rPr lang="zh-CN" altLang="zh-CN" sz="2800" dirty="0" smtClean="0"/>
              <a:t>掌握培养、提升秘书职业道德的方法与途径；</a:t>
            </a:r>
          </a:p>
          <a:p>
            <a:r>
              <a:rPr lang="zh-CN" altLang="zh-CN" sz="2800" dirty="0" smtClean="0"/>
              <a:t>理解学习秘书行为规范的重要意义；</a:t>
            </a:r>
          </a:p>
          <a:p>
            <a:r>
              <a:rPr lang="zh-CN" altLang="zh-CN" sz="2800" dirty="0" smtClean="0"/>
              <a:t>了解秘书行为规范的基本内容和基本方法。</a:t>
            </a:r>
          </a:p>
          <a:p>
            <a:pPr>
              <a:buNone/>
            </a:pPr>
            <a:endParaRPr lang="zh-CN" altLang="zh-CN" sz="3200" dirty="0" smtClean="0"/>
          </a:p>
          <a:p>
            <a:pPr eaLnBrk="1" hangingPunct="1"/>
            <a:endParaRPr lang="zh-CN" altLang="en-US" sz="3600" dirty="0" smtClean="0"/>
          </a:p>
          <a:p>
            <a:pPr eaLnBrk="1" hangingPunct="1"/>
            <a:endParaRPr lang="zh-CN" altLang="en-US"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学习目标</a:t>
            </a:r>
          </a:p>
        </p:txBody>
      </p:sp>
      <p:pic>
        <p:nvPicPr>
          <p:cNvPr id="1126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44208" y="4581128"/>
            <a:ext cx="1728787" cy="180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1"/>
          <p:cNvSpPr>
            <a:spLocks noGrp="1"/>
          </p:cNvSpPr>
          <p:nvPr>
            <p:ph idx="1"/>
          </p:nvPr>
        </p:nvSpPr>
        <p:spPr>
          <a:xfrm>
            <a:off x="457200" y="692150"/>
            <a:ext cx="8229600" cy="5314950"/>
          </a:xfrm>
        </p:spPr>
        <p:txBody>
          <a:bodyPr/>
          <a:lstStyle/>
          <a:p>
            <a:pPr eaLnBrk="1" hangingPunct="1"/>
            <a:r>
              <a:rPr lang="zh-CN" altLang="en-US" smtClean="0"/>
              <a:t>秘书部门作为一个机要核心部门，具有较强的机要性。而工作其中的秘书人员，在不同程度上都承担着机要员的工作职责。秘书作为领导身边的工作人员，在日常工作中，经常会接触到许多旁人接触不到的信息，不宜公开、不能公开的信息，比如说尚未公布的人事调动、需要保密的工艺配方等。单位的许多敏感信息、机密信息、核心信息等涉密信息，都会从秘书手里经过。所以秘书人员在工作之初就要意识到自身工作所具有的机要性，在头脑里要时刻绷紧“保密”这根弦。我们可以形象地把它概括为：“嘴稳”。</a:t>
            </a:r>
          </a:p>
        </p:txBody>
      </p:sp>
      <p:pic>
        <p:nvPicPr>
          <p:cNvPr id="3891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013325"/>
            <a:ext cx="1658938" cy="1414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07950" y="1481138"/>
            <a:ext cx="6408738" cy="5116512"/>
          </a:xfrm>
        </p:spPr>
        <p:txBody>
          <a:bodyPr>
            <a:normAutofit fontScale="92500"/>
          </a:bodyPr>
          <a:lstStyle/>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皇朝贸易公司总经理办公室的秘书</a:t>
            </a:r>
            <a:r>
              <a:rPr lang="zh-CN" altLang="en-US" dirty="0" smtClean="0">
                <a:latin typeface="华文楷体" pitchFamily="2" charset="-122"/>
                <a:ea typeface="华文楷体" pitchFamily="2" charset="-122"/>
              </a:rPr>
              <a:t>李丽经常</a:t>
            </a:r>
            <a:r>
              <a:rPr lang="zh-CN" altLang="en-US" dirty="0">
                <a:latin typeface="华文楷体" pitchFamily="2" charset="-122"/>
                <a:ea typeface="华文楷体" pitchFamily="2" charset="-122"/>
              </a:rPr>
              <a:t>与罗朗斯公司的总经理秘书陈珍妮在一块游玩。两家都进行皮革进出口贸易。两人几乎是无话不谈的好朋友。</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在一次闲聊时，陈珍妮说最近的心情不太好，因为公司生意一直不佳，总经理急得茶饭不思，并且常常把气出在她身上。李丽说：“你也不要太在意，我们做秘书的要自己调节心情。我们公司的成绩倒不错，我们经理在今天上午就签定了一个合作意向书，有上千万元。如果这笔生意做成，可以赚进一百多万元</a:t>
            </a:r>
            <a:r>
              <a:rPr lang="zh-CN" altLang="en-US" dirty="0" smtClean="0">
                <a:latin typeface="华文楷体" pitchFamily="2" charset="-122"/>
                <a:ea typeface="华文楷体" pitchFamily="2" charset="-122"/>
              </a:rPr>
              <a:t>。”</a:t>
            </a:r>
            <a:r>
              <a:rPr lang="zh-CN" altLang="en-US" dirty="0">
                <a:latin typeface="华文楷体" pitchFamily="2" charset="-122"/>
                <a:ea typeface="华文楷体" pitchFamily="2" charset="-122"/>
              </a:rPr>
              <a:t>李丽一边说，一边沉浸在谈判成功的喜悦之中。</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sz="4000" dirty="0"/>
              <a:t>煮熟的鸭子为什么飞了？</a:t>
            </a:r>
          </a:p>
        </p:txBody>
      </p:sp>
      <p:pic>
        <p:nvPicPr>
          <p:cNvPr id="3994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16688" y="2636838"/>
            <a:ext cx="242887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1"/>
          <p:cNvSpPr>
            <a:spLocks noGrp="1"/>
          </p:cNvSpPr>
          <p:nvPr>
            <p:ph idx="1"/>
          </p:nvPr>
        </p:nvSpPr>
        <p:spPr>
          <a:xfrm>
            <a:off x="457200" y="549275"/>
            <a:ext cx="8229600" cy="5457825"/>
          </a:xfrm>
        </p:spPr>
        <p:txBody>
          <a:bodyPr/>
          <a:lstStyle/>
          <a:p>
            <a:pPr eaLnBrk="1" hangingPunct="1"/>
            <a:r>
              <a:rPr lang="zh-CN" altLang="en-US" smtClean="0">
                <a:latin typeface="华文楷体" pitchFamily="2" charset="-122"/>
                <a:ea typeface="华文楷体" pitchFamily="2" charset="-122"/>
              </a:rPr>
              <a:t>过了几天，李丽跟随总经理去白天鹅宾馆与德国某贸易代表团签订正式合同时，过了约定时间，还不见代表团的影子。后来德国某公司长驻中国的代表打来电话说：“代表团已于昨天回国，就在昨天上午与某市的罗朗斯公司签定了购货合同，价格低于贵公司百分之十。”</a:t>
            </a:r>
          </a:p>
          <a:p>
            <a:pPr eaLnBrk="1" hangingPunct="1"/>
            <a:r>
              <a:rPr lang="zh-CN" altLang="en-US" smtClean="0">
                <a:latin typeface="华文楷体" pitchFamily="2" charset="-122"/>
                <a:ea typeface="华文楷体" pitchFamily="2" charset="-122"/>
              </a:rPr>
              <a:t>皇朝贸易公司上下都非常沮丧，李丽更是懊恼无比，她懊悔没有提醒总经理及时采取快速行动，也责怪自己没有时时注意德国代表团的动向。令她百思不得其解的是：罗朗斯公司是怎样获取德国代表团的情报的？他们是如何抢走生意的？</a:t>
            </a:r>
          </a:p>
          <a:p>
            <a:pPr eaLnBrk="1" hangingPunct="1"/>
            <a:endParaRPr lang="zh-CN" altLang="en-US" smtClean="0"/>
          </a:p>
          <a:p>
            <a:pPr eaLnBrk="1" hangingPunct="1"/>
            <a:endParaRPr lang="zh-CN" altLang="en-US" smtClean="0"/>
          </a:p>
        </p:txBody>
      </p:sp>
      <p:pic>
        <p:nvPicPr>
          <p:cNvPr id="4096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4941888"/>
            <a:ext cx="1658938" cy="1414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1"/>
          <p:cNvSpPr>
            <a:spLocks noGrp="1"/>
          </p:cNvSpPr>
          <p:nvPr>
            <p:ph idx="1"/>
          </p:nvPr>
        </p:nvSpPr>
        <p:spPr/>
        <p:txBody>
          <a:bodyPr/>
          <a:lstStyle/>
          <a:p>
            <a:pPr eaLnBrk="1" hangingPunct="1"/>
            <a:endParaRPr lang="en-US" altLang="zh-CN" sz="3200" dirty="0" smtClean="0"/>
          </a:p>
          <a:p>
            <a:pPr eaLnBrk="1" hangingPunct="1"/>
            <a:r>
              <a:rPr lang="zh-CN" altLang="en-US" sz="3200" dirty="0" smtClean="0">
                <a:latin typeface="黑体" pitchFamily="49" charset="-122"/>
              </a:rPr>
              <a:t>罗朗斯公司是怎样获取德国代表团的情报的，从而抢走皇朝贸易的生意的？</a:t>
            </a:r>
            <a:endParaRPr lang="zh-CN" altLang="en-US" sz="3200" dirty="0" smtClean="0"/>
          </a:p>
          <a:p>
            <a:pPr eaLnBrk="1" hangingPunct="1"/>
            <a:r>
              <a:rPr lang="zh-CN" altLang="en-US" sz="3200" dirty="0" smtClean="0"/>
              <a:t>为什么“严守机密”是秘书的一项重要基本的职业道德？</a:t>
            </a:r>
          </a:p>
          <a:p>
            <a:pPr eaLnBrk="1" hangingPunct="1"/>
            <a:endParaRPr lang="zh-CN" altLang="en-US"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4198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4724400"/>
            <a:ext cx="1808162" cy="1708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1"/>
          <p:cNvSpPr>
            <a:spLocks noGrp="1"/>
          </p:cNvSpPr>
          <p:nvPr>
            <p:ph idx="1"/>
          </p:nvPr>
        </p:nvSpPr>
        <p:spPr/>
        <p:txBody>
          <a:bodyPr/>
          <a:lstStyle/>
          <a:p>
            <a:pPr eaLnBrk="1" hangingPunct="1"/>
            <a:r>
              <a:rPr lang="zh-CN" altLang="en-US" sz="2800" smtClean="0"/>
              <a:t>（一）加强理论学习，夯实职业道德的思想基础</a:t>
            </a:r>
            <a:endParaRPr lang="en-US" altLang="zh-CN" sz="2800" smtClean="0"/>
          </a:p>
          <a:p>
            <a:pPr eaLnBrk="1" hangingPunct="1"/>
            <a:r>
              <a:rPr lang="zh-CN" altLang="en-US" sz="2800" smtClean="0"/>
              <a:t>（二）积极实践，养成良好职业道德新风尚</a:t>
            </a:r>
            <a:endParaRPr lang="en-US" altLang="zh-CN" sz="2800" smtClean="0"/>
          </a:p>
          <a:p>
            <a:pPr eaLnBrk="1" hangingPunct="1"/>
            <a:r>
              <a:rPr lang="zh-CN" altLang="en-US" sz="2800" smtClean="0"/>
              <a:t>（三）通过开展“三自”活动，发挥培养职业品格的自觉性</a:t>
            </a:r>
            <a:endParaRPr lang="en-US" altLang="zh-CN" sz="2800" smtClean="0"/>
          </a:p>
          <a:p>
            <a:pPr eaLnBrk="1" hangingPunct="1"/>
            <a:r>
              <a:rPr lang="zh-CN" altLang="en-US" sz="2800" smtClean="0"/>
              <a:t>（四）学习先进典型，提升职业精神</a:t>
            </a:r>
            <a:endParaRPr lang="en-US" altLang="zh-CN" sz="2800" smtClean="0"/>
          </a:p>
          <a:p>
            <a:pPr eaLnBrk="1" hangingPunct="1"/>
            <a:r>
              <a:rPr lang="zh-CN" altLang="en-US" sz="2800" smtClean="0"/>
              <a:t>（五）重视自制，完善自我操守 慎独</a:t>
            </a:r>
          </a:p>
        </p:txBody>
      </p:sp>
      <p:sp>
        <p:nvSpPr>
          <p:cNvPr id="3" name="标题 2"/>
          <p:cNvSpPr>
            <a:spLocks noGrp="1"/>
          </p:cNvSpPr>
          <p:nvPr>
            <p:ph type="title"/>
          </p:nvPr>
        </p:nvSpPr>
        <p:spPr/>
        <p:txBody>
          <a:bodyPr>
            <a:normAutofit fontScale="90000"/>
          </a:bodyPr>
          <a:lstStyle/>
          <a:p>
            <a:pPr eaLnBrk="1" fontAlgn="auto" hangingPunct="1">
              <a:spcAft>
                <a:spcPts val="0"/>
              </a:spcAft>
              <a:defRPr/>
            </a:pPr>
            <a:r>
              <a:rPr lang="zh-CN" altLang="en-US" dirty="0"/>
              <a:t>四、提高秘书职业道德的方法与途径</a:t>
            </a:r>
          </a:p>
        </p:txBody>
      </p:sp>
      <p:pic>
        <p:nvPicPr>
          <p:cNvPr id="4301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59563" y="4292600"/>
            <a:ext cx="1873250" cy="199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1"/>
          <p:cNvSpPr>
            <a:spLocks noGrp="1"/>
          </p:cNvSpPr>
          <p:nvPr>
            <p:ph idx="1"/>
          </p:nvPr>
        </p:nvSpPr>
        <p:spPr/>
        <p:txBody>
          <a:bodyPr/>
          <a:lstStyle/>
          <a:p>
            <a:pPr eaLnBrk="1" hangingPunct="1"/>
            <a:r>
              <a:rPr lang="zh-CN" altLang="zh-CN" b="1" smtClean="0"/>
              <a:t>一、秘书行为规范</a:t>
            </a:r>
            <a:endParaRPr lang="zh-CN" altLang="zh-CN" smtClean="0"/>
          </a:p>
          <a:p>
            <a:pPr eaLnBrk="1" hangingPunct="1"/>
            <a:r>
              <a:rPr lang="zh-CN" altLang="zh-CN" smtClean="0"/>
              <a:t>（一）行为规范</a:t>
            </a:r>
          </a:p>
          <a:p>
            <a:pPr eaLnBrk="1" hangingPunct="1"/>
            <a:r>
              <a:rPr lang="zh-CN" altLang="zh-CN" smtClean="0"/>
              <a:t>行为规范，是指劳动者在开展职业活动的过程中所须遵守的基本行为准则及技术操作标准。行为规范是针对不同行业的行业要求和行业标准。</a:t>
            </a:r>
            <a:endParaRPr lang="en-US" altLang="zh-CN" smtClean="0"/>
          </a:p>
          <a:p>
            <a:pPr eaLnBrk="1" hangingPunct="1"/>
            <a:r>
              <a:rPr lang="zh-CN" altLang="en-US" smtClean="0"/>
              <a:t>与职业道德的比较：内隐性  外显性</a:t>
            </a:r>
            <a:endParaRPr lang="en-US" altLang="zh-CN" smtClean="0"/>
          </a:p>
          <a:p>
            <a:pPr eaLnBrk="1" hangingPunct="1"/>
            <a:r>
              <a:rPr lang="zh-CN" altLang="zh-CN" smtClean="0"/>
              <a:t>（二）秘书行为规范</a:t>
            </a:r>
          </a:p>
          <a:p>
            <a:pPr eaLnBrk="1" hangingPunct="1"/>
            <a:r>
              <a:rPr lang="zh-CN" altLang="zh-CN" smtClean="0"/>
              <a:t>秘书行为规范是秘书人员在开展工作时所须遵守的各项行为准则及技术操作标准。</a:t>
            </a:r>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第二节　秘书的行为规范</a:t>
            </a:r>
            <a:endParaRPr lang="zh-CN" altLang="zh-CN" dirty="0"/>
          </a:p>
        </p:txBody>
      </p:sp>
      <p:pic>
        <p:nvPicPr>
          <p:cNvPr id="44036" name="Picture 6"/>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229225"/>
            <a:ext cx="1811338" cy="14906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1"/>
          <p:cNvSpPr>
            <a:spLocks noGrp="1"/>
          </p:cNvSpPr>
          <p:nvPr>
            <p:ph idx="1"/>
          </p:nvPr>
        </p:nvSpPr>
        <p:spPr/>
        <p:txBody>
          <a:bodyPr/>
          <a:lstStyle/>
          <a:p>
            <a:pPr eaLnBrk="1" hangingPunct="1"/>
            <a:r>
              <a:rPr lang="zh-CN" altLang="zh-CN" sz="2800" smtClean="0"/>
              <a:t>（一）行为规范是规范秘书职业行为的准绳</a:t>
            </a:r>
            <a:endParaRPr lang="en-US" altLang="zh-CN" sz="2800" smtClean="0"/>
          </a:p>
          <a:p>
            <a:pPr eaLnBrk="1" hangingPunct="1"/>
            <a:r>
              <a:rPr lang="zh-CN" altLang="zh-CN" sz="2800" smtClean="0"/>
              <a:t>（二）行为规范有助于提升秘书工作的效率</a:t>
            </a:r>
          </a:p>
          <a:p>
            <a:pPr eaLnBrk="1" hangingPunct="1"/>
            <a:r>
              <a:rPr lang="zh-CN" altLang="zh-CN" sz="2800" smtClean="0"/>
              <a:t>（三）行为规范是秘书职业发展趋于成熟的标志</a:t>
            </a:r>
            <a:endParaRPr lang="en-US" altLang="zh-CN" sz="2800" smtClean="0"/>
          </a:p>
          <a:p>
            <a:pPr eaLnBrk="1" hangingPunct="1"/>
            <a:r>
              <a:rPr lang="zh-CN" altLang="zh-CN" sz="2800" smtClean="0"/>
              <a:t>（四）行为规范可以有效地维护秘书的正当权益</a:t>
            </a:r>
          </a:p>
          <a:p>
            <a:pPr eaLnBrk="1" hangingPunct="1"/>
            <a:endParaRPr lang="zh-CN" altLang="zh-CN"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二、秘书行为规范的重要性</a:t>
            </a:r>
            <a:br>
              <a:rPr lang="zh-CN" altLang="zh-CN" dirty="0" smtClean="0"/>
            </a:br>
            <a:endParaRPr lang="zh-CN" altLang="en-US" dirty="0"/>
          </a:p>
        </p:txBody>
      </p:sp>
      <p:pic>
        <p:nvPicPr>
          <p:cNvPr id="45060" name="Picture 6"/>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16463" y="3789363"/>
            <a:ext cx="3527425" cy="25638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1"/>
          <p:cNvSpPr>
            <a:spLocks noGrp="1"/>
          </p:cNvSpPr>
          <p:nvPr>
            <p:ph idx="4294967295"/>
          </p:nvPr>
        </p:nvSpPr>
        <p:spPr/>
        <p:txBody>
          <a:bodyPr/>
          <a:lstStyle/>
          <a:p>
            <a:pPr eaLnBrk="1" hangingPunct="1">
              <a:lnSpc>
                <a:spcPct val="80000"/>
              </a:lnSpc>
            </a:pPr>
            <a:r>
              <a:rPr lang="zh-CN" altLang="zh-CN" sz="2500" dirty="0" smtClean="0">
                <a:latin typeface="华文楷体" pitchFamily="2" charset="-122"/>
                <a:ea typeface="华文楷体" pitchFamily="2" charset="-122"/>
              </a:rPr>
              <a:t>秘书小周负责办公室的文件处理，刚开始，虽然主任多次提醒她要随时登记，可是她觉得自己年轻记性好，嫌麻烦，不喜欢登记。起初，一两天的文件还记得，可时间一久，文件越积越多，送呈审批的领导也较多，小周就有点混淆了。好几次，别人问她文件签到哪了，她也答不上来，只好到处去问。有时将领导的办公室跑个遍，不光查询的人等得心急，自己也忙得满头大汗。一次碰巧一位领导回办公室，看到小周正在他办公桌上翻文件，虽然没说什么，但看得出心里很是不悦。有了这几次教训，小周痛下决心把所有的</a:t>
            </a:r>
            <a:r>
              <a:rPr lang="zh-CN" altLang="en-US" sz="2500" dirty="0" smtClean="0">
                <a:latin typeface="华文楷体" pitchFamily="2" charset="-122"/>
                <a:ea typeface="华文楷体" pitchFamily="2" charset="-122"/>
              </a:rPr>
              <a:t>收到</a:t>
            </a:r>
            <a:r>
              <a:rPr lang="zh-CN" altLang="zh-CN" sz="2500" dirty="0" smtClean="0">
                <a:latin typeface="华文楷体" pitchFamily="2" charset="-122"/>
                <a:ea typeface="华文楷体" pitchFamily="2" charset="-122"/>
              </a:rPr>
              <a:t>文件进行登记，文件送签到哪位领导，</a:t>
            </a:r>
            <a:r>
              <a:rPr lang="zh-CN" altLang="en-US" sz="2500" dirty="0" smtClean="0">
                <a:latin typeface="华文楷体" pitchFamily="2" charset="-122"/>
                <a:ea typeface="华文楷体" pitchFamily="2" charset="-122"/>
              </a:rPr>
              <a:t>都有据可查</a:t>
            </a:r>
            <a:r>
              <a:rPr lang="zh-CN" altLang="zh-CN" sz="2500" dirty="0" smtClean="0">
                <a:latin typeface="华文楷体" pitchFamily="2" charset="-122"/>
                <a:ea typeface="华文楷体" pitchFamily="2" charset="-122"/>
              </a:rPr>
              <a:t>。从此，无论谁来问，小周只要把登记本拿出来，就可以准确地告诉对方文件在哪里，已经送呈的领导是如何批示的，还需要哪几位领导审签。</a:t>
            </a:r>
          </a:p>
          <a:p>
            <a:pPr eaLnBrk="1" hangingPunct="1">
              <a:lnSpc>
                <a:spcPct val="80000"/>
              </a:lnSpc>
            </a:pPr>
            <a:endParaRPr lang="zh-CN" altLang="en-US" sz="2500" dirty="0" smtClean="0"/>
          </a:p>
        </p:txBody>
      </p:sp>
      <p:sp>
        <p:nvSpPr>
          <p:cNvPr id="3" name="标题 2"/>
          <p:cNvSpPr>
            <a:spLocks noGrp="1"/>
          </p:cNvSpPr>
          <p:nvPr>
            <p:ph type="title" idx="4294967295"/>
          </p:nvPr>
        </p:nvSpPr>
        <p:spPr>
          <a:xfrm>
            <a:off x="457200" y="274638"/>
            <a:ext cx="8003232" cy="1143000"/>
          </a:xfrm>
        </p:spPr>
        <p:txBody>
          <a:bodyPr rtlCol="0"/>
          <a:lstStyle/>
          <a:p>
            <a:pPr algn="ctr" eaLnBrk="1" fontAlgn="auto" hangingPunct="1">
              <a:spcAft>
                <a:spcPts val="0"/>
              </a:spcAft>
              <a:defRPr/>
            </a:pPr>
            <a:r>
              <a:rPr lang="zh-CN" altLang="en-US" dirty="0" smtClean="0"/>
              <a:t>收文登记</a:t>
            </a:r>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04025" y="5589588"/>
            <a:ext cx="1728788" cy="105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1"/>
          <p:cNvSpPr>
            <a:spLocks noGrp="1"/>
          </p:cNvSpPr>
          <p:nvPr>
            <p:ph idx="4294967295"/>
          </p:nvPr>
        </p:nvSpPr>
        <p:spPr/>
        <p:txBody>
          <a:bodyPr/>
          <a:lstStyle/>
          <a:p>
            <a:pPr eaLnBrk="1" hangingPunct="1"/>
            <a:endParaRPr lang="en-US" altLang="zh-CN" sz="3200" smtClean="0"/>
          </a:p>
          <a:p>
            <a:pPr eaLnBrk="1" hangingPunct="1"/>
            <a:r>
              <a:rPr lang="zh-CN" altLang="zh-CN" sz="3200" smtClean="0"/>
              <a:t>通过秘书小周工作的前后对比，谈谈</a:t>
            </a:r>
            <a:r>
              <a:rPr lang="zh-CN" altLang="en-US" sz="3200" smtClean="0"/>
              <a:t>秘书</a:t>
            </a:r>
            <a:r>
              <a:rPr lang="zh-CN" altLang="zh-CN" sz="3200" smtClean="0"/>
              <a:t>行为规范</a:t>
            </a:r>
            <a:r>
              <a:rPr lang="zh-CN" altLang="en-US" sz="3200" smtClean="0"/>
              <a:t>有什么积极</a:t>
            </a:r>
            <a:r>
              <a:rPr lang="zh-CN" altLang="zh-CN" sz="3200" smtClean="0"/>
              <a:t>意义</a:t>
            </a:r>
            <a:r>
              <a:rPr lang="zh-CN" altLang="en-US" sz="3200" smtClean="0"/>
              <a:t>？</a:t>
            </a:r>
            <a:endParaRPr lang="zh-CN" altLang="zh-CN" sz="3200" smtClean="0"/>
          </a:p>
          <a:p>
            <a:pPr eaLnBrk="1" hangingPunct="1"/>
            <a:endParaRPr lang="zh-CN" altLang="en-US" smtClean="0"/>
          </a:p>
        </p:txBody>
      </p:sp>
      <p:sp>
        <p:nvSpPr>
          <p:cNvPr id="3" name="标题 2"/>
          <p:cNvSpPr>
            <a:spLocks noGrp="1"/>
          </p:cNvSpPr>
          <p:nvPr>
            <p:ph type="title" idx="4294967295"/>
          </p:nvPr>
        </p:nvSpPr>
        <p:spPr/>
        <p:txBody>
          <a:bodyPr rtlCol="0"/>
          <a:lstStyle/>
          <a:p>
            <a:pPr algn="ctr" eaLnBrk="1" fontAlgn="auto" hangingPunct="1">
              <a:spcAft>
                <a:spcPts val="0"/>
              </a:spcAft>
              <a:defRPr/>
            </a:pPr>
            <a:r>
              <a:rPr lang="zh-CN" altLang="en-US" dirty="0" smtClean="0"/>
              <a:t>互动问题</a:t>
            </a:r>
            <a:endParaRPr lang="zh-CN" altLang="en-US" dirty="0"/>
          </a:p>
        </p:txBody>
      </p:sp>
      <p:pic>
        <p:nvPicPr>
          <p:cNvPr id="4813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4186238"/>
            <a:ext cx="1808163" cy="1708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eaLnBrk="1" fontAlgn="auto" hangingPunct="1">
              <a:spcAft>
                <a:spcPts val="0"/>
              </a:spcAft>
              <a:buFont typeface="Wingdings 3"/>
              <a:buChar char=""/>
              <a:defRPr/>
            </a:pPr>
            <a:r>
              <a:rPr lang="zh-CN" altLang="zh-CN" sz="3200" dirty="0" smtClean="0"/>
              <a:t>（一）办文规范</a:t>
            </a:r>
          </a:p>
          <a:p>
            <a:pPr marL="365760" indent="-256032" eaLnBrk="1" fontAlgn="auto" hangingPunct="1">
              <a:spcAft>
                <a:spcPts val="0"/>
              </a:spcAft>
              <a:buFont typeface="Wingdings 3"/>
              <a:buChar char=""/>
              <a:defRPr/>
            </a:pPr>
            <a:r>
              <a:rPr lang="en-US" altLang="zh-CN" dirty="0" smtClean="0"/>
              <a:t>1.</a:t>
            </a:r>
            <a:r>
              <a:rPr lang="zh-CN" altLang="zh-CN" dirty="0" smtClean="0"/>
              <a:t>发文规范</a:t>
            </a:r>
            <a:endParaRPr lang="en-US" altLang="zh-CN" dirty="0" smtClean="0"/>
          </a:p>
          <a:p>
            <a:pPr marL="365760" indent="-256032" eaLnBrk="1" fontAlgn="auto" hangingPunct="1">
              <a:spcAft>
                <a:spcPts val="0"/>
              </a:spcAft>
              <a:buFont typeface="Wingdings 3"/>
              <a:buChar char=""/>
              <a:defRPr/>
            </a:pPr>
            <a:r>
              <a:rPr lang="zh-CN" altLang="zh-CN" dirty="0" smtClean="0"/>
              <a:t>是指发文过程当中所须注意和遵守的各项程序性、技术性规范。分为：交拟规范、草拟规范、核稿规范、修审规范、签发规范、校印规范、用印规范、封发规范、制发规范。</a:t>
            </a:r>
          </a:p>
          <a:p>
            <a:pPr marL="365760" indent="-256032" eaLnBrk="1" fontAlgn="auto" hangingPunct="1">
              <a:spcAft>
                <a:spcPts val="0"/>
              </a:spcAft>
              <a:buFont typeface="Wingdings 3"/>
              <a:buChar char=""/>
              <a:defRPr/>
            </a:pPr>
            <a:r>
              <a:rPr lang="en-US" altLang="zh-CN" dirty="0" smtClean="0"/>
              <a:t>2.</a:t>
            </a:r>
            <a:r>
              <a:rPr lang="zh-CN" altLang="zh-CN" dirty="0" smtClean="0"/>
              <a:t>收文规范</a:t>
            </a:r>
            <a:endParaRPr lang="en-US" altLang="zh-CN" dirty="0" smtClean="0"/>
          </a:p>
          <a:p>
            <a:pPr marL="365760" indent="-256032" eaLnBrk="1" fontAlgn="auto" hangingPunct="1">
              <a:spcAft>
                <a:spcPts val="0"/>
              </a:spcAft>
              <a:buFont typeface="Wingdings 3"/>
              <a:buChar char=""/>
              <a:defRPr/>
            </a:pPr>
            <a:r>
              <a:rPr lang="zh-CN" altLang="zh-CN" dirty="0" smtClean="0"/>
              <a:t>是指来文处理过程当中所须注意和遵守的各项程序性、技术性规范。分为：签收规范、分办规范、传阅规范、批办规范、承办规范、交办规范、督办规范、归档规范。</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三、秘书行为规范的主要内容</a:t>
            </a:r>
            <a:br>
              <a:rPr lang="zh-CN" altLang="zh-CN" dirty="0" smtClean="0"/>
            </a:br>
            <a:endParaRPr lang="zh-CN" altLang="en-US" dirty="0"/>
          </a:p>
        </p:txBody>
      </p:sp>
      <p:pic>
        <p:nvPicPr>
          <p:cNvPr id="4915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04025" y="5589588"/>
            <a:ext cx="1728788" cy="105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12776"/>
            <a:ext cx="8229600" cy="4824536"/>
          </a:xfrm>
        </p:spPr>
        <p:txBody>
          <a:bodyPr/>
          <a:lstStyle/>
          <a:p>
            <a:r>
              <a:rPr lang="zh-CN" altLang="zh-CN" b="1" dirty="0" smtClean="0"/>
              <a:t>一、道德与职业道德</a:t>
            </a:r>
            <a:endParaRPr lang="zh-CN" altLang="zh-CN" dirty="0" smtClean="0"/>
          </a:p>
          <a:p>
            <a:r>
              <a:rPr lang="zh-CN" altLang="zh-CN" dirty="0" smtClean="0"/>
              <a:t>（一）道德</a:t>
            </a:r>
          </a:p>
          <a:p>
            <a:r>
              <a:rPr lang="zh-CN" altLang="zh-CN" dirty="0" smtClean="0"/>
              <a:t>道德</a:t>
            </a:r>
            <a:r>
              <a:rPr lang="zh-CN" altLang="en-US" dirty="0" smtClean="0"/>
              <a:t>是</a:t>
            </a:r>
            <a:r>
              <a:rPr lang="zh-CN" altLang="zh-CN" dirty="0" smtClean="0"/>
              <a:t>对社会成员普遍产生约定和团结作用的行为准则。道德作为一种非强制性的社会制约力量，是一种非制度化的行为规范。它主要靠舆论约束和个体、群体信念以及自制而起作用。</a:t>
            </a:r>
            <a:endParaRPr lang="en-US" altLang="zh-CN" dirty="0" smtClean="0"/>
          </a:p>
        </p:txBody>
      </p:sp>
      <p:sp>
        <p:nvSpPr>
          <p:cNvPr id="3" name="标题 2"/>
          <p:cNvSpPr>
            <a:spLocks noGrp="1"/>
          </p:cNvSpPr>
          <p:nvPr>
            <p:ph type="title"/>
          </p:nvPr>
        </p:nvSpPr>
        <p:spPr/>
        <p:txBody>
          <a:bodyPr/>
          <a:lstStyle/>
          <a:p>
            <a:pPr algn="ctr"/>
            <a:r>
              <a:rPr lang="zh-CN" altLang="en-US" dirty="0" smtClean="0"/>
              <a:t>第一节　秘书的职业道德</a:t>
            </a:r>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4581128"/>
            <a:ext cx="1944216" cy="17729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eaLnBrk="1" fontAlgn="auto" hangingPunct="1">
              <a:spcAft>
                <a:spcPts val="0"/>
              </a:spcAft>
              <a:buFont typeface="Wingdings 3"/>
              <a:buChar char=""/>
              <a:defRPr/>
            </a:pPr>
            <a:r>
              <a:rPr lang="en-US" altLang="zh-CN" dirty="0" smtClean="0"/>
              <a:t>1.</a:t>
            </a:r>
            <a:r>
              <a:rPr lang="zh-CN" altLang="zh-CN" dirty="0" smtClean="0"/>
              <a:t>日常事务操作规范</a:t>
            </a:r>
          </a:p>
          <a:p>
            <a:pPr marL="365760" indent="-256032" eaLnBrk="1" fontAlgn="auto" hangingPunct="1">
              <a:spcAft>
                <a:spcPts val="0"/>
              </a:spcAft>
              <a:buFont typeface="Wingdings 3"/>
              <a:buChar char=""/>
              <a:defRPr/>
            </a:pPr>
            <a:r>
              <a:rPr lang="zh-CN" altLang="zh-CN" dirty="0" smtClean="0"/>
              <a:t>主要包括工作安排规范、接待工作规范、电话接打规范、印章管理规范、座位安排规范、应急工作规范等等。</a:t>
            </a:r>
          </a:p>
          <a:p>
            <a:pPr marL="365760" indent="-256032" eaLnBrk="1" fontAlgn="auto" hangingPunct="1">
              <a:spcAft>
                <a:spcPts val="0"/>
              </a:spcAft>
              <a:buFont typeface="Wingdings 3"/>
              <a:buChar char=""/>
              <a:defRPr/>
            </a:pPr>
            <a:r>
              <a:rPr lang="en-US" altLang="zh-CN" dirty="0" smtClean="0"/>
              <a:t>2.</a:t>
            </a:r>
            <a:r>
              <a:rPr lang="zh-CN" altLang="zh-CN" dirty="0" smtClean="0"/>
              <a:t>参谋咨询工作规范</a:t>
            </a:r>
          </a:p>
          <a:p>
            <a:pPr marL="365760" indent="-256032" eaLnBrk="1" fontAlgn="auto" hangingPunct="1">
              <a:spcAft>
                <a:spcPts val="0"/>
              </a:spcAft>
              <a:buFont typeface="Wingdings 3"/>
              <a:buChar char=""/>
              <a:defRPr/>
            </a:pPr>
            <a:r>
              <a:rPr lang="zh-CN" altLang="zh-CN" dirty="0" smtClean="0"/>
              <a:t>主要包括信息收集规范、信息整理规范、咨询管理规范等等。</a:t>
            </a:r>
          </a:p>
          <a:p>
            <a:pPr marL="365760" indent="-256032" eaLnBrk="1" fontAlgn="auto" hangingPunct="1">
              <a:spcAft>
                <a:spcPts val="0"/>
              </a:spcAft>
              <a:buFont typeface="Wingdings 3"/>
              <a:buChar char=""/>
              <a:defRPr/>
            </a:pPr>
            <a:r>
              <a:rPr lang="en-US" altLang="zh-CN" dirty="0" smtClean="0"/>
              <a:t>3.</a:t>
            </a:r>
            <a:r>
              <a:rPr lang="zh-CN" altLang="zh-CN" dirty="0" smtClean="0"/>
              <a:t>沟通协调工作规范</a:t>
            </a:r>
          </a:p>
          <a:p>
            <a:pPr marL="365760" indent="-256032" eaLnBrk="1" fontAlgn="auto" hangingPunct="1">
              <a:spcAft>
                <a:spcPts val="0"/>
              </a:spcAft>
              <a:buFont typeface="Wingdings 3"/>
              <a:buChar char=""/>
              <a:defRPr/>
            </a:pPr>
            <a:r>
              <a:rPr lang="zh-CN" altLang="zh-CN" dirty="0" smtClean="0"/>
              <a:t>主要包括沟通工作规范、协调工作规范等等。</a:t>
            </a:r>
          </a:p>
          <a:p>
            <a:pPr marL="365760" indent="-256032" eaLnBrk="1" fontAlgn="auto" hangingPunct="1">
              <a:spcAft>
                <a:spcPts val="0"/>
              </a:spcAft>
              <a:buFont typeface="Wingdings 3"/>
              <a:buChar char=""/>
              <a:defRPr/>
            </a:pPr>
            <a:r>
              <a:rPr lang="en-US" altLang="zh-CN" dirty="0" smtClean="0"/>
              <a:t>4.</a:t>
            </a:r>
            <a:r>
              <a:rPr lang="zh-CN" altLang="zh-CN" dirty="0" smtClean="0"/>
              <a:t>公关策划工作规范</a:t>
            </a:r>
          </a:p>
          <a:p>
            <a:pPr marL="365760" indent="-256032" eaLnBrk="1" fontAlgn="auto" hangingPunct="1">
              <a:spcAft>
                <a:spcPts val="0"/>
              </a:spcAft>
              <a:buFont typeface="Wingdings 3"/>
              <a:buChar char=""/>
              <a:defRPr/>
            </a:pPr>
            <a:r>
              <a:rPr lang="zh-CN" altLang="zh-CN" dirty="0" smtClean="0"/>
              <a:t>主要包括活动策划规范、活动组织规范、外宣工作规范、总结验收规范等等。</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（二）办事规范</a:t>
            </a:r>
            <a:br>
              <a:rPr lang="zh-CN" altLang="zh-CN" dirty="0" smtClean="0"/>
            </a:br>
            <a:endParaRPr lang="zh-CN" altLang="en-US" dirty="0"/>
          </a:p>
        </p:txBody>
      </p:sp>
      <p:pic>
        <p:nvPicPr>
          <p:cNvPr id="5018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48488" y="5516563"/>
            <a:ext cx="1584325"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765175"/>
            <a:ext cx="8229600" cy="5241925"/>
          </a:xfrm>
        </p:spPr>
        <p:txBody>
          <a:bodyPr>
            <a:normAutofit lnSpcReduction="10000"/>
          </a:bodyPr>
          <a:lstStyle/>
          <a:p>
            <a:pPr marL="365760" indent="-256032" eaLnBrk="1" fontAlgn="auto" hangingPunct="1">
              <a:spcAft>
                <a:spcPts val="0"/>
              </a:spcAft>
              <a:buFont typeface="Wingdings 3"/>
              <a:buChar char=""/>
              <a:defRPr/>
            </a:pPr>
            <a:r>
              <a:rPr lang="en-US" altLang="zh-CN" dirty="0" smtClean="0"/>
              <a:t>5.</a:t>
            </a:r>
            <a:r>
              <a:rPr lang="zh-CN" altLang="zh-CN" dirty="0" smtClean="0"/>
              <a:t>调研反馈工作规范</a:t>
            </a:r>
          </a:p>
          <a:p>
            <a:pPr marL="365760" indent="-256032" eaLnBrk="1" fontAlgn="auto" hangingPunct="1">
              <a:spcAft>
                <a:spcPts val="0"/>
              </a:spcAft>
              <a:buFont typeface="Wingdings 3"/>
              <a:buChar char=""/>
              <a:defRPr/>
            </a:pPr>
            <a:r>
              <a:rPr lang="zh-CN" altLang="zh-CN" dirty="0" smtClean="0"/>
              <a:t>主要包括选题策划规范、调研组织规范、整理结题规范、信息反馈规范等等。</a:t>
            </a:r>
          </a:p>
          <a:p>
            <a:pPr marL="365760" indent="-256032" eaLnBrk="1" fontAlgn="auto" hangingPunct="1">
              <a:spcAft>
                <a:spcPts val="0"/>
              </a:spcAft>
              <a:buFont typeface="Wingdings 3"/>
              <a:buChar char=""/>
              <a:defRPr/>
            </a:pPr>
            <a:r>
              <a:rPr lang="en-US" altLang="zh-CN" dirty="0" smtClean="0"/>
              <a:t>6.</a:t>
            </a:r>
            <a:r>
              <a:rPr lang="zh-CN" altLang="zh-CN" dirty="0" smtClean="0"/>
              <a:t>督办工作规范</a:t>
            </a:r>
          </a:p>
          <a:p>
            <a:pPr marL="365760" indent="-256032" eaLnBrk="1" fontAlgn="auto" hangingPunct="1">
              <a:spcAft>
                <a:spcPts val="0"/>
              </a:spcAft>
              <a:buFont typeface="Wingdings 3"/>
              <a:buChar char=""/>
              <a:defRPr/>
            </a:pPr>
            <a:r>
              <a:rPr lang="zh-CN" altLang="zh-CN" dirty="0" smtClean="0"/>
              <a:t>主要包括工作承接规范、工作交办规范、工作承办规范、事后反馈规范等等。</a:t>
            </a:r>
          </a:p>
          <a:p>
            <a:pPr marL="365760" indent="-256032" eaLnBrk="1" fontAlgn="auto" hangingPunct="1">
              <a:spcAft>
                <a:spcPts val="0"/>
              </a:spcAft>
              <a:buFont typeface="Wingdings 3"/>
              <a:buChar char=""/>
              <a:defRPr/>
            </a:pPr>
            <a:r>
              <a:rPr lang="en-US" altLang="zh-CN" dirty="0" smtClean="0"/>
              <a:t>7.</a:t>
            </a:r>
            <a:r>
              <a:rPr lang="zh-CN" altLang="zh-CN" dirty="0" smtClean="0"/>
              <a:t>信访工作规范</a:t>
            </a:r>
          </a:p>
          <a:p>
            <a:pPr marL="365760" indent="-256032" eaLnBrk="1" fontAlgn="auto" hangingPunct="1">
              <a:spcAft>
                <a:spcPts val="0"/>
              </a:spcAft>
              <a:buFont typeface="Wingdings 3"/>
              <a:buChar char=""/>
              <a:defRPr/>
            </a:pPr>
            <a:r>
              <a:rPr lang="zh-CN" altLang="zh-CN" dirty="0" smtClean="0"/>
              <a:t>主要包括信访接待规范、信访办理规范、信访批转规范、结果反馈规范等等。</a:t>
            </a:r>
          </a:p>
          <a:p>
            <a:pPr marL="365760" indent="-256032" eaLnBrk="1" fontAlgn="auto" hangingPunct="1">
              <a:spcAft>
                <a:spcPts val="0"/>
              </a:spcAft>
              <a:buFont typeface="Wingdings 3"/>
              <a:buChar char=""/>
              <a:defRPr/>
            </a:pPr>
            <a:r>
              <a:rPr lang="en-US" altLang="zh-CN" dirty="0" smtClean="0"/>
              <a:t>8.</a:t>
            </a:r>
            <a:r>
              <a:rPr lang="zh-CN" altLang="zh-CN" dirty="0" smtClean="0"/>
              <a:t>设备操作规范</a:t>
            </a:r>
          </a:p>
          <a:p>
            <a:pPr marL="365760" indent="-256032" eaLnBrk="1" fontAlgn="auto" hangingPunct="1">
              <a:spcAft>
                <a:spcPts val="0"/>
              </a:spcAft>
              <a:buFont typeface="Wingdings 3"/>
              <a:buChar char=""/>
              <a:defRPr/>
            </a:pPr>
            <a:r>
              <a:rPr lang="zh-CN" altLang="zh-CN" dirty="0" smtClean="0"/>
              <a:t>主要包括使用操作规范、购置维修规范、设备报废规范等等。</a:t>
            </a:r>
          </a:p>
          <a:p>
            <a:pPr marL="365760" indent="-256032" eaLnBrk="1" fontAlgn="auto" hangingPunct="1">
              <a:spcAft>
                <a:spcPts val="0"/>
              </a:spcAft>
              <a:buFont typeface="Wingdings 3"/>
              <a:buChar char=""/>
              <a:defRPr/>
            </a:pPr>
            <a:endParaRPr lang="zh-CN" altLang="en-US" dirty="0"/>
          </a:p>
        </p:txBody>
      </p:sp>
      <p:pic>
        <p:nvPicPr>
          <p:cNvPr id="5120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59563" y="5373688"/>
            <a:ext cx="1873250" cy="1125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eaLnBrk="1" fontAlgn="auto" hangingPunct="1">
              <a:spcAft>
                <a:spcPts val="0"/>
              </a:spcAft>
              <a:buFont typeface="Wingdings 3"/>
              <a:buChar char=""/>
              <a:defRPr/>
            </a:pPr>
            <a:r>
              <a:rPr lang="en-US" altLang="zh-CN" dirty="0" smtClean="0"/>
              <a:t>1.</a:t>
            </a:r>
            <a:r>
              <a:rPr lang="zh-CN" altLang="zh-CN" dirty="0" smtClean="0"/>
              <a:t>会前筹备工作规范</a:t>
            </a:r>
          </a:p>
          <a:p>
            <a:pPr marL="365760" indent="-256032" eaLnBrk="1" fontAlgn="auto" hangingPunct="1">
              <a:spcAft>
                <a:spcPts val="0"/>
              </a:spcAft>
              <a:buFont typeface="Wingdings 3"/>
              <a:buChar char=""/>
              <a:defRPr/>
            </a:pPr>
            <a:r>
              <a:rPr lang="zh-CN" altLang="zh-CN" dirty="0" smtClean="0"/>
              <a:t>主要包括：议题拟订规范、议程拟订规范、日程编制规范、会期选择规范、会址选择规范、会议文件筹备规范、人员选择规范、会场布置规范、信息核查规范等等。</a:t>
            </a:r>
          </a:p>
          <a:p>
            <a:pPr marL="365760" indent="-256032" eaLnBrk="1" fontAlgn="auto" hangingPunct="1">
              <a:spcAft>
                <a:spcPts val="0"/>
              </a:spcAft>
              <a:buFont typeface="Wingdings 3"/>
              <a:buChar char=""/>
              <a:defRPr/>
            </a:pPr>
            <a:r>
              <a:rPr lang="en-US" altLang="zh-CN" dirty="0" smtClean="0"/>
              <a:t>2.</a:t>
            </a:r>
            <a:r>
              <a:rPr lang="zh-CN" altLang="zh-CN" dirty="0" smtClean="0"/>
              <a:t>会议组织运行规范</a:t>
            </a:r>
          </a:p>
          <a:p>
            <a:pPr marL="365760" indent="-256032" eaLnBrk="1" fontAlgn="auto" hangingPunct="1">
              <a:spcAft>
                <a:spcPts val="0"/>
              </a:spcAft>
              <a:buFont typeface="Wingdings 3"/>
              <a:buChar char=""/>
              <a:defRPr/>
            </a:pPr>
            <a:r>
              <a:rPr lang="zh-CN" altLang="zh-CN" dirty="0" smtClean="0"/>
              <a:t>资料分发规范、签收规范、座次安排规范、会场管理规范、时间控制规范、会中文件印发规范、就餐管理规范、应急处理规范等等。</a:t>
            </a:r>
          </a:p>
          <a:p>
            <a:pPr marL="365760" indent="-256032" eaLnBrk="1" fontAlgn="auto" hangingPunct="1">
              <a:spcAft>
                <a:spcPts val="0"/>
              </a:spcAft>
              <a:buFont typeface="Wingdings 3"/>
              <a:buChar char=""/>
              <a:defRPr/>
            </a:pPr>
            <a:r>
              <a:rPr lang="en-US" altLang="zh-CN" dirty="0" smtClean="0"/>
              <a:t>3.</a:t>
            </a:r>
            <a:r>
              <a:rPr lang="zh-CN" altLang="zh-CN" dirty="0" smtClean="0"/>
              <a:t>会后总结性评估规范</a:t>
            </a:r>
          </a:p>
          <a:p>
            <a:pPr marL="365760" indent="-256032" eaLnBrk="1" fontAlgn="auto" hangingPunct="1">
              <a:spcAft>
                <a:spcPts val="0"/>
              </a:spcAft>
              <a:buFont typeface="Wingdings 3"/>
              <a:buChar char=""/>
              <a:defRPr/>
            </a:pPr>
            <a:r>
              <a:rPr lang="zh-CN" altLang="zh-CN" dirty="0" smtClean="0"/>
              <a:t>资料回收规范、会场清理规范、总结整理规范、效果评估规范等等。</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（三）办会规范</a:t>
            </a:r>
          </a:p>
        </p:txBody>
      </p:sp>
      <p:pic>
        <p:nvPicPr>
          <p:cNvPr id="5222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2588" y="5300663"/>
            <a:ext cx="1871662" cy="1198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eaLnBrk="1" fontAlgn="auto" hangingPunct="1">
              <a:spcAft>
                <a:spcPts val="0"/>
              </a:spcAft>
              <a:buFont typeface="Wingdings 3"/>
              <a:buChar char=""/>
              <a:defRPr/>
            </a:pPr>
            <a:r>
              <a:rPr lang="en-US" altLang="zh-CN" dirty="0" smtClean="0"/>
              <a:t>1. </a:t>
            </a:r>
            <a:r>
              <a:rPr lang="zh-CN" altLang="zh-CN" dirty="0" smtClean="0"/>
              <a:t>素质规范</a:t>
            </a:r>
          </a:p>
          <a:p>
            <a:pPr marL="365760" indent="-256032" eaLnBrk="1" fontAlgn="auto" hangingPunct="1">
              <a:spcAft>
                <a:spcPts val="0"/>
              </a:spcAft>
              <a:buFont typeface="Wingdings 3"/>
              <a:buChar char=""/>
              <a:defRPr/>
            </a:pPr>
            <a:r>
              <a:rPr lang="zh-CN" altLang="zh-CN" dirty="0" smtClean="0"/>
              <a:t>主要包括：形象规范、气质规范、行为举止规范、礼仪规范、心理调节规范等等。</a:t>
            </a:r>
            <a:endParaRPr lang="en-US" altLang="zh-CN" dirty="0" smtClean="0"/>
          </a:p>
          <a:p>
            <a:pPr marL="365760" indent="-256032" eaLnBrk="1" fontAlgn="auto" hangingPunct="1">
              <a:spcAft>
                <a:spcPts val="0"/>
              </a:spcAft>
              <a:buFont typeface="Wingdings 3"/>
              <a:buChar char=""/>
              <a:defRPr/>
            </a:pPr>
            <a:r>
              <a:rPr lang="en-US" altLang="zh-CN" dirty="0" smtClean="0"/>
              <a:t>2.</a:t>
            </a:r>
            <a:r>
              <a:rPr lang="zh-CN" altLang="zh-CN" dirty="0" smtClean="0"/>
              <a:t>入职规范</a:t>
            </a:r>
            <a:endParaRPr lang="en-US" altLang="zh-CN" dirty="0" smtClean="0"/>
          </a:p>
          <a:p>
            <a:pPr marL="365760" indent="-256032" eaLnBrk="1" fontAlgn="auto" hangingPunct="1">
              <a:spcAft>
                <a:spcPts val="0"/>
              </a:spcAft>
              <a:buFont typeface="Wingdings 3"/>
              <a:buChar char=""/>
              <a:defRPr/>
            </a:pPr>
            <a:r>
              <a:rPr lang="zh-CN" altLang="zh-CN" dirty="0" smtClean="0"/>
              <a:t>目前，我国已经推出了秘书职业资格考试，为秘书的入职提供了一个国家级的参考指标。</a:t>
            </a:r>
          </a:p>
          <a:p>
            <a:pPr marL="365760" indent="-256032" eaLnBrk="1" fontAlgn="auto" hangingPunct="1">
              <a:spcAft>
                <a:spcPts val="0"/>
              </a:spcAft>
              <a:buFont typeface="Wingdings 3"/>
              <a:buChar char=""/>
              <a:defRPr/>
            </a:pPr>
            <a:r>
              <a:rPr lang="en-US" altLang="zh-CN" dirty="0" smtClean="0"/>
              <a:t>3.</a:t>
            </a:r>
            <a:r>
              <a:rPr lang="zh-CN" altLang="zh-CN" dirty="0" smtClean="0"/>
              <a:t>升迁规范</a:t>
            </a:r>
            <a:endParaRPr lang="en-US" altLang="zh-CN" dirty="0" smtClean="0"/>
          </a:p>
          <a:p>
            <a:pPr marL="365760" indent="-256032" eaLnBrk="1" fontAlgn="auto" hangingPunct="1">
              <a:spcAft>
                <a:spcPts val="0"/>
              </a:spcAft>
              <a:buFont typeface="Wingdings 3"/>
              <a:buChar char=""/>
              <a:defRPr/>
            </a:pPr>
            <a:r>
              <a:rPr lang="zh-CN" altLang="zh-CN" dirty="0" smtClean="0"/>
              <a:t>主要包括考评规范、晋升规范等等。</a:t>
            </a:r>
          </a:p>
          <a:p>
            <a:pPr marL="365760" indent="-256032" eaLnBrk="1" fontAlgn="auto" hangingPunct="1">
              <a:spcAft>
                <a:spcPts val="0"/>
              </a:spcAft>
              <a:buFont typeface="Wingdings 3"/>
              <a:buChar char=""/>
              <a:defRPr/>
            </a:pPr>
            <a:r>
              <a:rPr lang="en-US" altLang="zh-CN" dirty="0" smtClean="0"/>
              <a:t>4.</a:t>
            </a:r>
            <a:r>
              <a:rPr lang="zh-CN" altLang="zh-CN" dirty="0" smtClean="0"/>
              <a:t>离职规范</a:t>
            </a:r>
            <a:endParaRPr lang="en-US" altLang="zh-CN" dirty="0" smtClean="0"/>
          </a:p>
          <a:p>
            <a:pPr marL="365760" indent="-256032" eaLnBrk="1" fontAlgn="auto" hangingPunct="1">
              <a:spcAft>
                <a:spcPts val="0"/>
              </a:spcAft>
              <a:buFont typeface="Wingdings 3"/>
              <a:buChar char=""/>
              <a:defRPr/>
            </a:pPr>
            <a:r>
              <a:rPr lang="zh-CN" altLang="zh-CN" dirty="0" smtClean="0"/>
              <a:t>主要是指交接规范。</a:t>
            </a:r>
          </a:p>
          <a:p>
            <a:pPr marL="365760" indent="-256032" eaLnBrk="1" fontAlgn="auto" hangingPunct="1">
              <a:spcAft>
                <a:spcPts val="0"/>
              </a:spcAft>
              <a:buFont typeface="Wingdings 3"/>
              <a:buChar char=""/>
              <a:defRPr/>
            </a:pPr>
            <a:endParaRPr lang="zh-CN" altLang="zh-CN" dirty="0"/>
          </a:p>
        </p:txBody>
      </p:sp>
      <p:sp>
        <p:nvSpPr>
          <p:cNvPr id="3" name="标题 2"/>
          <p:cNvSpPr>
            <a:spLocks noGrp="1"/>
          </p:cNvSpPr>
          <p:nvPr>
            <p:ph type="title"/>
          </p:nvPr>
        </p:nvSpPr>
        <p:spPr>
          <a:xfrm>
            <a:off x="474663" y="266700"/>
            <a:ext cx="8229600" cy="1143000"/>
          </a:xfrm>
        </p:spPr>
        <p:txBody>
          <a:bodyPr/>
          <a:lstStyle/>
          <a:p>
            <a:pPr algn="ctr" eaLnBrk="1" fontAlgn="auto" hangingPunct="1">
              <a:spcAft>
                <a:spcPts val="0"/>
              </a:spcAft>
              <a:defRPr/>
            </a:pPr>
            <a:r>
              <a:rPr lang="zh-CN" altLang="zh-CN" dirty="0" smtClean="0"/>
              <a:t>（四）其他规范</a:t>
            </a:r>
            <a:endParaRPr lang="en-US" altLang="zh-CN" dirty="0" smtClean="0"/>
          </a:p>
        </p:txBody>
      </p:sp>
      <p:pic>
        <p:nvPicPr>
          <p:cNvPr id="5325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59563" y="4508500"/>
            <a:ext cx="1873250" cy="1873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1"/>
          <p:cNvSpPr>
            <a:spLocks noGrp="1"/>
          </p:cNvSpPr>
          <p:nvPr>
            <p:ph idx="1"/>
          </p:nvPr>
        </p:nvSpPr>
        <p:spPr/>
        <p:txBody>
          <a:bodyPr/>
          <a:lstStyle/>
          <a:p>
            <a:pPr eaLnBrk="1" hangingPunct="1"/>
            <a:r>
              <a:rPr lang="zh-CN" altLang="zh-CN" smtClean="0"/>
              <a:t>（一）注重相关理论知识的学习</a:t>
            </a:r>
            <a:endParaRPr lang="en-US" altLang="zh-CN" smtClean="0"/>
          </a:p>
          <a:p>
            <a:pPr eaLnBrk="1" hangingPunct="1"/>
            <a:r>
              <a:rPr lang="zh-CN" altLang="zh-CN" smtClean="0"/>
              <a:t>（二）加强理论联系实践，在做中学</a:t>
            </a:r>
            <a:endParaRPr lang="en-US" altLang="zh-CN" smtClean="0"/>
          </a:p>
          <a:p>
            <a:pPr eaLnBrk="1" hangingPunct="1"/>
            <a:r>
              <a:rPr lang="zh-CN" altLang="zh-CN" smtClean="0"/>
              <a:t>（三）注意向前辈学习</a:t>
            </a:r>
          </a:p>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四、秘书行为规范的提升途径</a:t>
            </a:r>
            <a:br>
              <a:rPr lang="zh-CN" altLang="zh-CN" dirty="0" smtClean="0"/>
            </a:br>
            <a:endParaRPr lang="zh-CN" altLang="en-US" dirty="0"/>
          </a:p>
        </p:txBody>
      </p:sp>
      <p:pic>
        <p:nvPicPr>
          <p:cNvPr id="5427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4186238"/>
            <a:ext cx="1808163" cy="1708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1"/>
          <p:cNvSpPr>
            <a:spLocks noGrp="1"/>
          </p:cNvSpPr>
          <p:nvPr>
            <p:ph idx="1"/>
          </p:nvPr>
        </p:nvSpPr>
        <p:spPr/>
        <p:txBody>
          <a:bodyPr/>
          <a:lstStyle/>
          <a:p>
            <a:pPr eaLnBrk="1" hangingPunct="1"/>
            <a:r>
              <a:rPr lang="zh-CN" altLang="en-US" dirty="0" smtClean="0"/>
              <a:t>（二）职业道德</a:t>
            </a:r>
          </a:p>
          <a:p>
            <a:pPr eaLnBrk="1" hangingPunct="1"/>
            <a:r>
              <a:rPr lang="zh-CN" altLang="en-US" dirty="0" smtClean="0"/>
              <a:t>职业道德是人们在开展职业活动中，在思想和行动上应遵循的道德原则和规范，它反映了社会对某一职业活动的道德要求。</a:t>
            </a:r>
            <a:endParaRPr lang="en-US" altLang="zh-CN" dirty="0" smtClean="0"/>
          </a:p>
          <a:p>
            <a:pPr eaLnBrk="1" hangingPunct="1"/>
            <a:r>
              <a:rPr lang="zh-CN" altLang="en-US" dirty="0" smtClean="0"/>
              <a:t>随着社会的发展，各行各业逐渐形成了自己特定的职业道德。</a:t>
            </a:r>
          </a:p>
          <a:p>
            <a:pPr eaLnBrk="1" hangingPunct="1"/>
            <a:endParaRPr lang="zh-CN" altLang="en-US"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第一节　秘书的职业道德</a:t>
            </a:r>
          </a:p>
        </p:txBody>
      </p:sp>
      <p:pic>
        <p:nvPicPr>
          <p:cNvPr id="1229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168" y="4365104"/>
            <a:ext cx="2016224" cy="16561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p:cNvSpPr>
            <a:spLocks noGrp="1"/>
          </p:cNvSpPr>
          <p:nvPr>
            <p:ph idx="1"/>
          </p:nvPr>
        </p:nvSpPr>
        <p:spPr/>
        <p:txBody>
          <a:bodyPr/>
          <a:lstStyle/>
          <a:p>
            <a:pPr eaLnBrk="1" hangingPunct="1"/>
            <a:r>
              <a:rPr lang="zh-CN" altLang="en-US" sz="2800" smtClean="0"/>
              <a:t>（一）职业道德是人格力量的反映</a:t>
            </a:r>
            <a:endParaRPr lang="en-US" altLang="zh-CN" sz="2800" smtClean="0"/>
          </a:p>
          <a:p>
            <a:pPr eaLnBrk="1" hangingPunct="1"/>
            <a:r>
              <a:rPr lang="zh-CN" altLang="en-US" sz="2800" smtClean="0"/>
              <a:t>（二）职业道德是规范职业行为的内在动力</a:t>
            </a:r>
            <a:endParaRPr lang="en-US" altLang="zh-CN" sz="2800" smtClean="0"/>
          </a:p>
          <a:p>
            <a:pPr eaLnBrk="1" hangingPunct="1"/>
            <a:r>
              <a:rPr lang="zh-CN" altLang="en-US" sz="2800" smtClean="0"/>
              <a:t>（三）职业道德是事业成功的基本保证</a:t>
            </a:r>
            <a:endParaRPr lang="en-US" altLang="zh-CN" sz="2800" smtClean="0"/>
          </a:p>
          <a:p>
            <a:pPr eaLnBrk="1" hangingPunct="1"/>
            <a:r>
              <a:rPr lang="zh-CN" altLang="en-US" sz="2800" smtClean="0"/>
              <a:t>（四）良好的职业道德是用人单位对人才的基本要求</a:t>
            </a:r>
            <a:endParaRPr lang="en-US" altLang="zh-CN" sz="2800" smtClean="0"/>
          </a:p>
          <a:p>
            <a:pPr eaLnBrk="1" hangingPunct="1"/>
            <a:endParaRPr lang="zh-CN" altLang="en-US" sz="2800" smtClean="0"/>
          </a:p>
        </p:txBody>
      </p:sp>
      <p:sp>
        <p:nvSpPr>
          <p:cNvPr id="3" name="标题 2"/>
          <p:cNvSpPr>
            <a:spLocks noGrp="1"/>
          </p:cNvSpPr>
          <p:nvPr>
            <p:ph type="title"/>
          </p:nvPr>
        </p:nvSpPr>
        <p:spPr/>
        <p:txBody>
          <a:bodyPr/>
          <a:lstStyle/>
          <a:p>
            <a:pPr eaLnBrk="1" fontAlgn="auto" hangingPunct="1">
              <a:spcAft>
                <a:spcPts val="0"/>
              </a:spcAft>
              <a:defRPr/>
            </a:pPr>
            <a:r>
              <a:rPr lang="zh-CN" altLang="en-US" dirty="0" smtClean="0"/>
              <a:t>二、</a:t>
            </a:r>
            <a:r>
              <a:rPr lang="zh-CN" altLang="en-US" dirty="0"/>
              <a:t>秘书职业道德的功能与作用</a:t>
            </a:r>
          </a:p>
        </p:txBody>
      </p:sp>
      <p:pic>
        <p:nvPicPr>
          <p:cNvPr id="1331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1863" y="4221163"/>
            <a:ext cx="1731962" cy="1811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p:txBody>
          <a:bodyPr/>
          <a:lstStyle/>
          <a:p>
            <a:pPr eaLnBrk="1" hangingPunct="1"/>
            <a:r>
              <a:rPr lang="zh-CN" altLang="en-US" smtClean="0"/>
              <a:t>上海交大曾公布了一项对用人单位用人意向的调查报告，报告显示：用人单位最看重的三项素质依次是责任意识、敬业精神和团队合作能力，这三项素质都是职业道德的体现。</a:t>
            </a:r>
            <a:endParaRPr lang="en-US" altLang="zh-CN" smtClean="0"/>
          </a:p>
          <a:p>
            <a:pPr eaLnBrk="1" hangingPunct="1"/>
            <a:r>
              <a:rPr lang="zh-CN" altLang="en-US" smtClean="0"/>
              <a:t>一个职业秘书的专业知识和职业技能固然重要，但比知识、技能、才能更重要的是秘书的为人和德行。任何上司都会首先把机会给予那些他信赖的品行端正的员工。德行成为员工赢得施展才华的前提条件。</a:t>
            </a:r>
          </a:p>
          <a:p>
            <a:pPr eaLnBrk="1" hangingPunct="1"/>
            <a:endParaRPr lang="zh-CN" altLang="en-US" smtClean="0"/>
          </a:p>
          <a:p>
            <a:pPr eaLnBrk="1" hangingPunct="1"/>
            <a:endParaRPr lang="zh-CN" altLang="en-US" smtClean="0"/>
          </a:p>
          <a:p>
            <a:pPr eaLnBrk="1" hangingPunct="1"/>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用人单位最看重的是职业道德</a:t>
            </a:r>
            <a:endParaRPr lang="zh-CN" altLang="en-US" dirty="0"/>
          </a:p>
        </p:txBody>
      </p:sp>
      <p:pic>
        <p:nvPicPr>
          <p:cNvPr id="14340"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43663" y="5084763"/>
            <a:ext cx="1658937" cy="1414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三、</a:t>
            </a:r>
            <a:r>
              <a:rPr lang="zh-CN" altLang="en-US" dirty="0"/>
              <a:t>秘书职业道德的主要内容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en-US" dirty="0"/>
              <a:t>爱岗，就是要热爱自己的工作岗位，热爱自己的本职工作。敬业，就是以认真负责的态度对待自己的每一项工作</a:t>
            </a:r>
            <a:r>
              <a:rPr lang="zh-CN" altLang="en-US" dirty="0" smtClean="0"/>
              <a:t>。爱</a:t>
            </a:r>
            <a:r>
              <a:rPr lang="zh-CN" altLang="en-US" dirty="0"/>
              <a:t>岗敬业，其实就是劳动者对待职业活动的态度问题，因此是对所有从业人员的最基本的要求</a:t>
            </a:r>
            <a:r>
              <a:rPr lang="zh-CN" altLang="en-US" dirty="0" smtClean="0"/>
              <a:t>。简而言之</a:t>
            </a:r>
            <a:r>
              <a:rPr lang="zh-CN" altLang="en-US" dirty="0"/>
              <a:t>，就是“干一行，爱一行”</a:t>
            </a:r>
            <a:r>
              <a:rPr lang="zh-CN" altLang="en-US" dirty="0" smtClean="0"/>
              <a:t>。爱</a:t>
            </a:r>
            <a:r>
              <a:rPr lang="zh-CN" altLang="en-US" dirty="0"/>
              <a:t>岗敬业从来就不是一句空话，而是一份实实在在的要求与承诺</a:t>
            </a:r>
            <a:r>
              <a:rPr lang="zh-CN" altLang="en-US" dirty="0" smtClean="0"/>
              <a:t>。</a:t>
            </a:r>
            <a:endParaRPr lang="en-US" altLang="zh-CN"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（一）爱岗敬业、谦和有礼</a:t>
            </a:r>
          </a:p>
        </p:txBody>
      </p:sp>
      <p:pic>
        <p:nvPicPr>
          <p:cNvPr id="1638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16216" y="4653136"/>
            <a:ext cx="1800225" cy="15841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705</TotalTime>
  <Words>3998</Words>
  <Application>Microsoft Office PowerPoint</Application>
  <PresentationFormat>全屏显示(4:3)</PresentationFormat>
  <Paragraphs>185</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聚合</vt:lpstr>
      <vt:lpstr>第四章</vt:lpstr>
      <vt:lpstr>内 容</vt:lpstr>
      <vt:lpstr>学习目标</vt:lpstr>
      <vt:lpstr>第一节　秘书的职业道德</vt:lpstr>
      <vt:lpstr>第一节　秘书的职业道德</vt:lpstr>
      <vt:lpstr>二、秘书职业道德的功能与作用</vt:lpstr>
      <vt:lpstr>用人单位最看重的是职业道德</vt:lpstr>
      <vt:lpstr>三、秘书职业道德的主要内容</vt:lpstr>
      <vt:lpstr>（一）爱岗敬业、谦和有礼</vt:lpstr>
      <vt:lpstr>幻灯片 10</vt:lpstr>
      <vt:lpstr>奥巴马看中卢沛宁哪一点</vt:lpstr>
      <vt:lpstr>互动问题</vt:lpstr>
      <vt:lpstr>（二）甘于奉献、合理展示</vt:lpstr>
      <vt:lpstr>幻灯片 14</vt:lpstr>
      <vt:lpstr>23载秘书的兢业服务和辛勤奉献</vt:lpstr>
      <vt:lpstr>如此露脸</vt:lpstr>
      <vt:lpstr>幻灯片 17</vt:lpstr>
      <vt:lpstr>互动问题</vt:lpstr>
      <vt:lpstr>（三）处事公道、合作共赢</vt:lpstr>
      <vt:lpstr>幻灯片 20</vt:lpstr>
      <vt:lpstr>（四）遵纪守法、勇于创新</vt:lpstr>
      <vt:lpstr>引以为戒的“秘书现象”</vt:lpstr>
      <vt:lpstr>“河北第一秘——李真” </vt:lpstr>
      <vt:lpstr>幻灯片 24</vt:lpstr>
      <vt:lpstr>幻灯片 25</vt:lpstr>
      <vt:lpstr>互动问题</vt:lpstr>
      <vt:lpstr>（五）诚实守信、严守机密</vt:lpstr>
      <vt:lpstr>不实话实说的后果</vt:lpstr>
      <vt:lpstr>互动问题</vt:lpstr>
      <vt:lpstr>幻灯片 30</vt:lpstr>
      <vt:lpstr>煮熟的鸭子为什么飞了？</vt:lpstr>
      <vt:lpstr>幻灯片 32</vt:lpstr>
      <vt:lpstr>互动问题</vt:lpstr>
      <vt:lpstr>四、提高秘书职业道德的方法与途径</vt:lpstr>
      <vt:lpstr>第二节　秘书的行为规范</vt:lpstr>
      <vt:lpstr> 二、秘书行为规范的重要性 </vt:lpstr>
      <vt:lpstr>收文登记</vt:lpstr>
      <vt:lpstr>互动问题</vt:lpstr>
      <vt:lpstr> 三、秘书行为规范的主要内容 </vt:lpstr>
      <vt:lpstr> （二）办事规范 </vt:lpstr>
      <vt:lpstr>幻灯片 41</vt:lpstr>
      <vt:lpstr>（三）办会规范</vt:lpstr>
      <vt:lpstr>（四）其他规范</vt:lpstr>
      <vt:lpstr> 四、秘书行为规范的提升途径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dc:title>
  <dc:creator>user</dc:creator>
  <cp:lastModifiedBy>lenovo</cp:lastModifiedBy>
  <cp:revision>44</cp:revision>
  <cp:lastPrinted>2013-10-31T15:28:28Z</cp:lastPrinted>
  <dcterms:created xsi:type="dcterms:W3CDTF">2013-10-24T06:52:51Z</dcterms:created>
  <dcterms:modified xsi:type="dcterms:W3CDTF">2013-12-24T12:59:16Z</dcterms:modified>
</cp:coreProperties>
</file>