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sldIdLst>
    <p:sldId id="256" r:id="rId3"/>
    <p:sldId id="259" r:id="rId4"/>
    <p:sldId id="258" r:id="rId5"/>
    <p:sldId id="257" r:id="rId6"/>
    <p:sldId id="260" r:id="rId7"/>
    <p:sldId id="261" r:id="rId8"/>
    <p:sldId id="262" r:id="rId9"/>
    <p:sldId id="263" r:id="rId10"/>
    <p:sldId id="264" r:id="rId11"/>
    <p:sldId id="265" r:id="rId12"/>
    <p:sldId id="266" r:id="rId13"/>
    <p:sldId id="267" r:id="rId14"/>
    <p:sldId id="268" r:id="rId15"/>
    <p:sldId id="269" r:id="rId16"/>
  </p:sldIdLst>
  <p:sldSz cx="9144000" cy="6858000" type="screen4x3"/>
  <p:notesSz cx="6858000" cy="9144000"/>
  <p:custDataLst>
    <p:tags r:id="rId20"/>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2" d="100"/>
          <a:sy n="82" d="100"/>
        </p:scale>
        <p:origin x="-1464" y="-8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7.xml"/><Relationship Id="rId8" Type="http://schemas.openxmlformats.org/officeDocument/2006/relationships/slide" Target="slides/slide6.xml"/><Relationship Id="rId7" Type="http://schemas.openxmlformats.org/officeDocument/2006/relationships/slide" Target="slides/slide5.xml"/><Relationship Id="rId6" Type="http://schemas.openxmlformats.org/officeDocument/2006/relationships/slide" Target="slides/slide4.xml"/><Relationship Id="rId5" Type="http://schemas.openxmlformats.org/officeDocument/2006/relationships/slide" Target="slides/slide3.xml"/><Relationship Id="rId4" Type="http://schemas.openxmlformats.org/officeDocument/2006/relationships/slide" Target="slides/slide2.xml"/><Relationship Id="rId3" Type="http://schemas.openxmlformats.org/officeDocument/2006/relationships/slide" Target="slides/slide1.xml"/><Relationship Id="rId20" Type="http://schemas.openxmlformats.org/officeDocument/2006/relationships/tags" Target="tags/tag1.xml"/><Relationship Id="rId2" Type="http://schemas.openxmlformats.org/officeDocument/2006/relationships/theme" Target="theme/theme1.xml"/><Relationship Id="rId19" Type="http://schemas.openxmlformats.org/officeDocument/2006/relationships/tableStyles" Target="tableStyles.xml"/><Relationship Id="rId18" Type="http://schemas.openxmlformats.org/officeDocument/2006/relationships/viewProps" Target="viewProps.xml"/><Relationship Id="rId17" Type="http://schemas.openxmlformats.org/officeDocument/2006/relationships/presProps" Target="presProps.xml"/><Relationship Id="rId16" Type="http://schemas.openxmlformats.org/officeDocument/2006/relationships/slide" Target="slides/slide14.xml"/><Relationship Id="rId15" Type="http://schemas.openxmlformats.org/officeDocument/2006/relationships/slide" Target="slides/slide13.xml"/><Relationship Id="rId14" Type="http://schemas.openxmlformats.org/officeDocument/2006/relationships/slide" Target="slides/slide12.xml"/><Relationship Id="rId13" Type="http://schemas.openxmlformats.org/officeDocument/2006/relationships/slide" Target="slides/slide11.xml"/><Relationship Id="rId12" Type="http://schemas.openxmlformats.org/officeDocument/2006/relationships/slide" Target="slides/slide10.xml"/><Relationship Id="rId11" Type="http://schemas.openxmlformats.org/officeDocument/2006/relationships/slide" Target="slides/slide9.xml"/><Relationship Id="rId10" Type="http://schemas.openxmlformats.org/officeDocument/2006/relationships/slide" Target="slides/slide8.xml"/><Relationship Id="rId1" Type="http://schemas.openxmlformats.org/officeDocument/2006/relationships/slideMaster" Target="slideMasters/slideMaster1.xml"/></Relationships>
</file>

<file path=ppt/media/>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zh-CN" altLang="en-US" smtClean="0"/>
              <a:t>单击此处编辑母版标题样式</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zh-CN" altLang="en-US" smtClean="0"/>
              <a:t>单击此处编辑母版副标题样式</a:t>
            </a:r>
            <a:endParaRPr kumimoji="0" lang="en-US"/>
          </a:p>
        </p:txBody>
      </p:sp>
      <p:sp>
        <p:nvSpPr>
          <p:cNvPr id="30" name="Date Placeholder 29"/>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19" name="Footer Placeholder 18"/>
          <p:cNvSpPr>
            <a:spLocks noGrp="1"/>
          </p:cNvSpPr>
          <p:nvPr>
            <p:ph type="ftr" sz="quarter" idx="11"/>
          </p:nvPr>
        </p:nvSpPr>
        <p:spPr/>
        <p:txBody>
          <a:bodyPr/>
          <a:lstStyle/>
          <a:p>
            <a:endParaRPr lang="zh-CN" altLang="en-US"/>
          </a:p>
        </p:txBody>
      </p:sp>
      <p:sp>
        <p:nvSpPr>
          <p:cNvPr id="27" name="Slide Number Placeholder 26"/>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zh-CN" altLang="en-US" smtClean="0"/>
              <a:t>单击此处编辑母版标题样式</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4" name="Date Placeholder 3"/>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zh-CN" altLang="en-US" smtClean="0"/>
              <a:t>单击此处编辑母版标题样式</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4" name="Date Placeholder 3"/>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zh-CN" altLang="en-US" smtClean="0"/>
              <a:t>单击此处编辑母版标题样式</a:t>
            </a:r>
            <a:endParaRPr kumimoji="0" lang="en-US"/>
          </a:p>
        </p:txBody>
      </p:sp>
      <p:sp>
        <p:nvSpPr>
          <p:cNvPr id="3" name="Content Placeholder 2"/>
          <p:cNvSpPr>
            <a:spLocks noGrp="1"/>
          </p:cNvSpPr>
          <p:nvPr>
            <p:ph idx="1"/>
          </p:nvPr>
        </p:nvSpPr>
        <p:spPr/>
        <p:txBody>
          <a:body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4" name="Date Placeholder 3"/>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zh-CN" altLang="en-US" smtClean="0"/>
              <a:t>单击此处编辑母版标题样式</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zh-CN" altLang="en-US" smtClean="0"/>
              <a:t>单击此处编辑母版文本样式</a:t>
            </a:r>
            <a:endParaRPr kumimoji="0" lang="zh-CN" altLang="en-US" smtClean="0"/>
          </a:p>
        </p:txBody>
      </p:sp>
      <p:sp>
        <p:nvSpPr>
          <p:cNvPr id="4" name="Date Placeholder 3"/>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zh-CN" altLang="en-US" smtClean="0"/>
              <a:t>单击此处编辑母版标题样式</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5" name="Date Placeholder 4"/>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zh-CN" altLang="en-US" smtClean="0"/>
              <a:t>单击此处编辑母版标题样式</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zh-CN" altLang="en-US" smtClean="0"/>
              <a:t>单击此处编辑母版文本样式</a:t>
            </a:r>
            <a:endParaRPr kumimoji="0" lang="zh-CN" altLang="en-US" smtClean="0"/>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zh-CN" altLang="en-US" smtClean="0"/>
              <a:t>单击此处编辑母版文本样式</a:t>
            </a:r>
            <a:endParaRPr kumimoji="0" lang="zh-CN" altLang="en-US" smtClean="0"/>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7" name="Date Placeholder 6"/>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8" name="Footer Placeholder 7"/>
          <p:cNvSpPr>
            <a:spLocks noGrp="1"/>
          </p:cNvSpPr>
          <p:nvPr>
            <p:ph type="ftr" sz="quarter" idx="11"/>
          </p:nvPr>
        </p:nvSpPr>
        <p:spPr/>
        <p:txBody>
          <a:bodyPr/>
          <a:lstStyle/>
          <a:p>
            <a:endParaRPr lang="zh-CN" altLang="en-US"/>
          </a:p>
        </p:txBody>
      </p:sp>
      <p:sp>
        <p:nvSpPr>
          <p:cNvPr id="9" name="Slide Number Placeholder 8"/>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zh-CN" altLang="en-US" smtClean="0"/>
              <a:t>单击此处编辑母版标题样式</a:t>
            </a:r>
            <a:endParaRPr kumimoji="0" lang="en-US"/>
          </a:p>
        </p:txBody>
      </p:sp>
      <p:sp>
        <p:nvSpPr>
          <p:cNvPr id="3" name="Date Placeholder 2"/>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4" name="Footer Placeholder 3"/>
          <p:cNvSpPr>
            <a:spLocks noGrp="1"/>
          </p:cNvSpPr>
          <p:nvPr>
            <p:ph type="ftr" sz="quarter" idx="11"/>
          </p:nvPr>
        </p:nvSpPr>
        <p:spPr/>
        <p:txBody>
          <a:bodyPr/>
          <a:lstStyle/>
          <a:p>
            <a:endParaRPr lang="zh-CN" altLang="en-US"/>
          </a:p>
        </p:txBody>
      </p:sp>
      <p:sp>
        <p:nvSpPr>
          <p:cNvPr id="5" name="Slide Number Placeholder 4"/>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3" name="Footer Placeholder 2"/>
          <p:cNvSpPr>
            <a:spLocks noGrp="1"/>
          </p:cNvSpPr>
          <p:nvPr>
            <p:ph type="ftr" sz="quarter" idx="11"/>
          </p:nvPr>
        </p:nvSpPr>
        <p:spPr/>
        <p:txBody>
          <a:bodyPr/>
          <a:lstStyle/>
          <a:p>
            <a:endParaRPr lang="zh-CN" altLang="en-US"/>
          </a:p>
        </p:txBody>
      </p:sp>
      <p:sp>
        <p:nvSpPr>
          <p:cNvPr id="4" name="Slide Number Placeholder 3"/>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zh-CN" altLang="en-US" smtClean="0"/>
              <a:t>单击此处编辑母版标题样式</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zh-CN" altLang="en-US" smtClean="0"/>
              <a:t>单击此处编辑母版文本样式</a:t>
            </a:r>
            <a:endParaRPr kumimoji="0" lang="zh-CN" altLang="en-US" smtClean="0"/>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zh-CN" altLang="en-US" smtClean="0"/>
              <a:t>单击此处编辑母版文本样式</a:t>
            </a:r>
            <a:endParaRPr lang="zh-CN" altLang="en-US" smtClean="0"/>
          </a:p>
          <a:p>
            <a:pPr lvl="1" eaLnBrk="1" latinLnBrk="0" hangingPunct="1"/>
            <a:r>
              <a:rPr lang="zh-CN" altLang="en-US" smtClean="0"/>
              <a:t>第二级</a:t>
            </a:r>
            <a:endParaRPr lang="zh-CN" altLang="en-US" smtClean="0"/>
          </a:p>
          <a:p>
            <a:pPr lvl="2" eaLnBrk="1" latinLnBrk="0" hangingPunct="1"/>
            <a:r>
              <a:rPr lang="zh-CN" altLang="en-US" smtClean="0"/>
              <a:t>第三级</a:t>
            </a:r>
            <a:endParaRPr lang="zh-CN" altLang="en-US" smtClean="0"/>
          </a:p>
          <a:p>
            <a:pPr lvl="3" eaLnBrk="1" latinLnBrk="0" hangingPunct="1"/>
            <a:r>
              <a:rPr lang="zh-CN" altLang="en-US" smtClean="0"/>
              <a:t>第四级</a:t>
            </a:r>
            <a:endParaRPr lang="zh-CN" altLang="en-US" smtClean="0"/>
          </a:p>
          <a:p>
            <a:pPr lvl="4" eaLnBrk="1" latinLnBrk="0" hangingPunct="1"/>
            <a:r>
              <a:rPr lang="zh-CN" altLang="en-US" smtClean="0"/>
              <a:t>第五级</a:t>
            </a:r>
            <a:endParaRPr kumimoji="0" lang="en-US"/>
          </a:p>
        </p:txBody>
      </p:sp>
      <p:sp>
        <p:nvSpPr>
          <p:cNvPr id="5" name="Date Placeholder 4"/>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D3F8853B-5AC6-42C7-BBCD-432F09B7C62B}"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showMasterSp="0">
  <p:cSld name="图片与标题">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zh-CN" altLang="en-US" smtClean="0"/>
              <a:t>单击此处编辑母版标题样式</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zh-CN" altLang="en-US" smtClean="0"/>
              <a:t>单击此处编辑母版文本样式</a:t>
            </a:r>
            <a:endParaRPr kumimoji="0" lang="zh-CN" altLang="en-US" smtClean="0"/>
          </a:p>
        </p:txBody>
      </p:sp>
      <p:sp>
        <p:nvSpPr>
          <p:cNvPr id="5" name="Date Placeholder 4"/>
          <p:cNvSpPr>
            <a:spLocks noGrp="1"/>
          </p:cNvSpPr>
          <p:nvPr>
            <p:ph type="dt" sz="half" idx="10"/>
          </p:nvPr>
        </p:nvSpPr>
        <p:spPr/>
        <p:txBody>
          <a:bodyPr/>
          <a:lstStyle/>
          <a:p>
            <a:fld id="{BAD3EBC0-CDF5-4DD5-9395-3E4768CA6A4C}" type="datetimeFigureOut">
              <a:rPr lang="zh-CN" altLang="en-US" smtClean="0"/>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a:xfrm>
            <a:off x="8077200" y="6356350"/>
            <a:ext cx="609600" cy="365125"/>
          </a:xfrm>
        </p:spPr>
        <p:txBody>
          <a:bodyPr/>
          <a:lstStyle/>
          <a:p>
            <a:fld id="{D3F8853B-5AC6-42C7-BBCD-432F09B7C62B}" type="slidenum">
              <a:rPr lang="zh-CN" altLang="en-US" smtClean="0"/>
            </a:fld>
            <a:endParaRPr lang="zh-CN" alt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zh-CN" altLang="en-US" smtClean="0"/>
              <a:t>单击图标添加图片</a:t>
            </a:r>
            <a:endParaRPr kumimoji="0" lang="en-US" dirty="0"/>
          </a:p>
        </p:txBody>
      </p:sp>
      <p:sp>
        <p:nvSpPr>
          <p:cNvPr id="10" name="Freeform 9"/>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zh-CN" altLang="en-US" smtClean="0"/>
              <a:t>单击此处编辑母版标题样式</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zh-CN" altLang="en-US" smtClean="0"/>
              <a:t>单击此处编辑母版文本样式</a:t>
            </a:r>
            <a:endParaRPr kumimoji="0" lang="zh-CN" altLang="en-US" smtClean="0"/>
          </a:p>
          <a:p>
            <a:pPr lvl="1" eaLnBrk="1" latinLnBrk="0" hangingPunct="1"/>
            <a:r>
              <a:rPr kumimoji="0" lang="zh-CN" altLang="en-US" smtClean="0"/>
              <a:t>第二级</a:t>
            </a:r>
            <a:endParaRPr kumimoji="0" lang="zh-CN" altLang="en-US" smtClean="0"/>
          </a:p>
          <a:p>
            <a:pPr lvl="2" eaLnBrk="1" latinLnBrk="0" hangingPunct="1"/>
            <a:r>
              <a:rPr kumimoji="0" lang="zh-CN" altLang="en-US" smtClean="0"/>
              <a:t>第三级</a:t>
            </a:r>
            <a:endParaRPr kumimoji="0" lang="zh-CN" altLang="en-US" smtClean="0"/>
          </a:p>
          <a:p>
            <a:pPr lvl="3" eaLnBrk="1" latinLnBrk="0" hangingPunct="1"/>
            <a:r>
              <a:rPr kumimoji="0" lang="zh-CN" altLang="en-US" smtClean="0"/>
              <a:t>第四级</a:t>
            </a:r>
            <a:endParaRPr kumimoji="0" lang="zh-CN" altLang="en-US" smtClean="0"/>
          </a:p>
          <a:p>
            <a:pPr lvl="4" eaLnBrk="1" latinLnBrk="0" hangingPunct="1"/>
            <a:r>
              <a:rPr kumimoji="0" lang="zh-CN" altLang="en-US" smtClean="0"/>
              <a:t>第五级</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BAD3EBC0-CDF5-4DD5-9395-3E4768CA6A4C}" type="datetimeFigureOut">
              <a:rPr lang="zh-CN" altLang="en-US" smtClean="0"/>
            </a:fld>
            <a:endParaRPr lang="zh-CN" alt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zh-CN" alt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D3F8853B-5AC6-42C7-BBCD-432F09B7C62B}" type="slidenum">
              <a:rPr lang="zh-CN" altLang="en-US" smtClean="0"/>
            </a:fld>
            <a:endParaRPr lang="zh-CN" altLang="en-US"/>
          </a:p>
        </p:txBody>
      </p:sp>
      <p:grpSp>
        <p:nvGrpSpPr>
          <p:cNvPr id="2" name="Group 1"/>
          <p:cNvGrpSpPr/>
          <p:nvPr/>
        </p:nvGrpSpPr>
        <p:grpSpPr>
          <a:xfrm>
            <a:off x="-19017" y="202408"/>
            <a:ext cx="9180548" cy="649224"/>
            <a:chOff x="-19045" y="216550"/>
            <a:chExt cx="9180548" cy="649224"/>
          </a:xfrm>
        </p:grpSpPr>
        <p:sp>
          <p:nvSpPr>
            <p:cNvPr id="12" name="Freeform 11"/>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7015"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7015"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185"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185"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185"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nvPr>
        </p:nvSpPr>
        <p:spPr>
          <a:xfrm>
            <a:off x="533400" y="764704"/>
            <a:ext cx="7851648" cy="1828800"/>
          </a:xfrm>
        </p:spPr>
        <p:txBody>
          <a:bodyPr/>
          <a:lstStyle/>
          <a:p>
            <a:pPr algn="ctr"/>
            <a:r>
              <a:rPr lang="zh-CN" altLang="zh-CN" dirty="0">
                <a:effectLst/>
              </a:rPr>
              <a:t>第十八章</a:t>
            </a:r>
            <a:br>
              <a:rPr lang="zh-CN" altLang="zh-CN" dirty="0">
                <a:effectLst/>
              </a:rPr>
            </a:br>
            <a:r>
              <a:rPr lang="zh-CN" altLang="zh-CN" dirty="0">
                <a:effectLst/>
              </a:rPr>
              <a:t>商场环境心理</a:t>
            </a:r>
            <a:endParaRPr lang="zh-CN" altLang="zh-CN" dirty="0">
              <a:effectLst/>
            </a:endParaRPr>
          </a:p>
        </p:txBody>
      </p:sp>
      <p:sp>
        <p:nvSpPr>
          <p:cNvPr id="3" name="副标题 2"/>
          <p:cNvSpPr>
            <a:spLocks noGrp="1"/>
          </p:cNvSpPr>
          <p:nvPr>
            <p:ph type="subTitle" idx="1"/>
          </p:nvPr>
        </p:nvSpPr>
        <p:spPr>
          <a:xfrm>
            <a:off x="539552" y="4293096"/>
            <a:ext cx="7854696" cy="1752600"/>
          </a:xfrm>
        </p:spPr>
        <p:txBody>
          <a:bodyPr>
            <a:normAutofit fontScale="85000" lnSpcReduction="20000"/>
          </a:bodyPr>
          <a:lstStyle/>
          <a:p>
            <a:pPr algn="l"/>
            <a:r>
              <a:rPr lang="zh-CN" altLang="en-US" dirty="0" smtClean="0"/>
              <a:t>学习目标：</a:t>
            </a:r>
            <a:endParaRPr lang="en-US" altLang="zh-CN" dirty="0" smtClean="0"/>
          </a:p>
          <a:p>
            <a:pPr algn="l"/>
            <a:r>
              <a:rPr lang="zh-CN" altLang="zh-CN" dirty="0"/>
              <a:t>　　</a:t>
            </a:r>
            <a:r>
              <a:rPr lang="en-US" altLang="zh-CN" dirty="0"/>
              <a:t>1.</a:t>
            </a:r>
            <a:r>
              <a:rPr lang="zh-CN" altLang="zh-CN" dirty="0"/>
              <a:t>了解商场类型与商场选址心理</a:t>
            </a:r>
            <a:r>
              <a:rPr lang="en-US" altLang="zh-CN" dirty="0"/>
              <a:t>;</a:t>
            </a:r>
            <a:endParaRPr lang="zh-CN" altLang="zh-CN" dirty="0"/>
          </a:p>
          <a:p>
            <a:pPr algn="l"/>
            <a:r>
              <a:rPr lang="zh-CN" altLang="zh-CN" dirty="0"/>
              <a:t>　　</a:t>
            </a:r>
            <a:r>
              <a:rPr lang="en-US" altLang="zh-CN" dirty="0"/>
              <a:t>2.</a:t>
            </a:r>
            <a:r>
              <a:rPr lang="zh-CN" altLang="zh-CN" dirty="0"/>
              <a:t>了解橱窗设计的心理艺术</a:t>
            </a:r>
            <a:r>
              <a:rPr lang="en-US" altLang="zh-CN" dirty="0"/>
              <a:t>;</a:t>
            </a:r>
            <a:endParaRPr lang="zh-CN" altLang="zh-CN" dirty="0"/>
          </a:p>
          <a:p>
            <a:pPr algn="l"/>
            <a:r>
              <a:rPr lang="zh-CN" altLang="zh-CN" dirty="0"/>
              <a:t>　　</a:t>
            </a:r>
            <a:r>
              <a:rPr lang="en-US" altLang="zh-CN" dirty="0"/>
              <a:t>3.</a:t>
            </a:r>
            <a:r>
              <a:rPr lang="zh-CN" altLang="zh-CN" dirty="0"/>
              <a:t>掌握柜台设置与商品陈列的心理效应</a:t>
            </a:r>
            <a:r>
              <a:rPr lang="en-US" altLang="zh-CN" dirty="0"/>
              <a:t>;</a:t>
            </a:r>
            <a:endParaRPr lang="zh-CN" altLang="zh-CN" dirty="0"/>
          </a:p>
          <a:p>
            <a:pPr algn="l"/>
            <a:r>
              <a:rPr lang="zh-CN" altLang="zh-CN" dirty="0"/>
              <a:t>　　</a:t>
            </a:r>
            <a:r>
              <a:rPr lang="en-US" altLang="zh-CN" dirty="0"/>
              <a:t>4.</a:t>
            </a:r>
            <a:r>
              <a:rPr lang="zh-CN" altLang="zh-CN" dirty="0"/>
              <a:t>掌握商店内部装饰的心理效应。</a:t>
            </a:r>
            <a:endParaRPr lang="zh-CN" altLang="zh-CN" dirty="0"/>
          </a:p>
          <a:p>
            <a:endParaRPr lang="zh-CN" alt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57200" y="704088"/>
            <a:ext cx="8229600" cy="564672"/>
          </a:xfrm>
        </p:spPr>
        <p:txBody>
          <a:bodyPr>
            <a:normAutofit fontScale="90000"/>
          </a:bodyPr>
          <a:lstStyle/>
          <a:p>
            <a:r>
              <a:rPr lang="zh-CN" altLang="zh-CN" dirty="0"/>
              <a:t>第三节　商场内部设计心理</a:t>
            </a:r>
            <a:endParaRPr lang="zh-CN" altLang="zh-CN" dirty="0"/>
          </a:p>
        </p:txBody>
      </p:sp>
      <p:sp>
        <p:nvSpPr>
          <p:cNvPr id="3" name="内容占位符 2"/>
          <p:cNvSpPr>
            <a:spLocks noGrp="1"/>
          </p:cNvSpPr>
          <p:nvPr>
            <p:ph idx="1"/>
          </p:nvPr>
        </p:nvSpPr>
        <p:spPr>
          <a:xfrm>
            <a:off x="457200" y="1935480"/>
            <a:ext cx="8229600" cy="4805888"/>
          </a:xfrm>
        </p:spPr>
        <p:txBody>
          <a:bodyPr>
            <a:normAutofit fontScale="85000" lnSpcReduction="20000"/>
          </a:bodyPr>
          <a:lstStyle/>
          <a:p>
            <a:pPr marL="0" indent="0">
              <a:buNone/>
            </a:pPr>
            <a:r>
              <a:rPr lang="zh-CN" altLang="zh-CN" dirty="0"/>
              <a:t>一、商品陈列心理</a:t>
            </a:r>
            <a:endParaRPr lang="zh-CN" altLang="zh-CN" dirty="0"/>
          </a:p>
          <a:p>
            <a:pPr marL="0" indent="0">
              <a:buNone/>
            </a:pPr>
            <a:r>
              <a:rPr lang="zh-CN" altLang="zh-CN" dirty="0"/>
              <a:t>　　商品陈列是商场内部设计的核心内容</a:t>
            </a:r>
            <a:r>
              <a:rPr lang="en-US" altLang="zh-CN" dirty="0"/>
              <a:t>,</a:t>
            </a:r>
            <a:r>
              <a:rPr lang="zh-CN" altLang="zh-CN" dirty="0"/>
              <a:t>也是直接激发消费者产生购物行为的重要因素。商品陈列的基本要求是贴近消费者心灵</a:t>
            </a:r>
            <a:r>
              <a:rPr lang="en-US" altLang="zh-CN" dirty="0"/>
              <a:t>,</a:t>
            </a:r>
            <a:r>
              <a:rPr lang="zh-CN" altLang="zh-CN" dirty="0"/>
              <a:t>方便消费者购买</a:t>
            </a:r>
            <a:r>
              <a:rPr lang="en-US" altLang="zh-CN" dirty="0"/>
              <a:t>,</a:t>
            </a:r>
            <a:r>
              <a:rPr lang="zh-CN" altLang="zh-CN" dirty="0"/>
              <a:t>形成购物“时点激励”。</a:t>
            </a:r>
            <a:endParaRPr lang="zh-CN" altLang="zh-CN" dirty="0"/>
          </a:p>
          <a:p>
            <a:pPr marL="0" indent="0">
              <a:buNone/>
            </a:pPr>
            <a:r>
              <a:rPr lang="en-US" altLang="zh-CN" dirty="0"/>
              <a:t>(</a:t>
            </a:r>
            <a:r>
              <a:rPr lang="zh-CN" altLang="zh-CN" dirty="0"/>
              <a:t>一</a:t>
            </a:r>
            <a:r>
              <a:rPr lang="en-US" altLang="zh-CN" dirty="0"/>
              <a:t>)</a:t>
            </a:r>
            <a:r>
              <a:rPr lang="zh-CN" altLang="zh-CN" dirty="0"/>
              <a:t>层次清楚</a:t>
            </a:r>
            <a:r>
              <a:rPr lang="en-US" altLang="zh-CN" dirty="0"/>
              <a:t>,</a:t>
            </a:r>
            <a:r>
              <a:rPr lang="zh-CN" altLang="zh-CN" dirty="0"/>
              <a:t>高度适宜</a:t>
            </a:r>
            <a:endParaRPr lang="zh-CN" altLang="zh-CN" dirty="0"/>
          </a:p>
          <a:p>
            <a:pPr marL="0" indent="0">
              <a:buNone/>
            </a:pPr>
            <a:r>
              <a:rPr lang="zh-CN" altLang="zh-CN" dirty="0"/>
              <a:t>　　</a:t>
            </a:r>
            <a:r>
              <a:rPr lang="en-US" altLang="zh-CN" dirty="0"/>
              <a:t>1.</a:t>
            </a:r>
            <a:r>
              <a:rPr lang="zh-CN" altLang="zh-CN" dirty="0"/>
              <a:t>层次清楚</a:t>
            </a:r>
            <a:endParaRPr lang="zh-CN" altLang="zh-CN" dirty="0"/>
          </a:p>
          <a:p>
            <a:pPr marL="0" indent="0">
              <a:buNone/>
            </a:pPr>
            <a:r>
              <a:rPr lang="zh-CN" altLang="zh-CN" dirty="0"/>
              <a:t>　　</a:t>
            </a:r>
            <a:r>
              <a:rPr lang="en-US" altLang="zh-CN" dirty="0"/>
              <a:t>2.</a:t>
            </a:r>
            <a:r>
              <a:rPr lang="zh-CN" altLang="zh-CN" dirty="0"/>
              <a:t>高度</a:t>
            </a:r>
            <a:r>
              <a:rPr lang="zh-CN" altLang="zh-CN" dirty="0" smtClean="0"/>
              <a:t>适宜</a:t>
            </a:r>
            <a:endParaRPr lang="en-US" altLang="zh-CN" dirty="0" smtClean="0"/>
          </a:p>
          <a:p>
            <a:pPr marL="0" indent="0">
              <a:buNone/>
            </a:pPr>
            <a:r>
              <a:rPr lang="en-US" altLang="zh-CN" dirty="0"/>
              <a:t>(</a:t>
            </a:r>
            <a:r>
              <a:rPr lang="zh-CN" altLang="zh-CN" dirty="0"/>
              <a:t>二</a:t>
            </a:r>
            <a:r>
              <a:rPr lang="en-US" altLang="zh-CN" dirty="0"/>
              <a:t>)</a:t>
            </a:r>
            <a:r>
              <a:rPr lang="zh-CN" altLang="zh-CN" dirty="0"/>
              <a:t>适应习惯</a:t>
            </a:r>
            <a:r>
              <a:rPr lang="en-US" altLang="zh-CN" dirty="0"/>
              <a:t>,</a:t>
            </a:r>
            <a:r>
              <a:rPr lang="zh-CN" altLang="zh-CN" dirty="0"/>
              <a:t>便于选购</a:t>
            </a:r>
            <a:endParaRPr lang="zh-CN" altLang="zh-CN" dirty="0"/>
          </a:p>
          <a:p>
            <a:pPr marL="0" indent="0">
              <a:buNone/>
            </a:pPr>
            <a:r>
              <a:rPr lang="zh-CN" altLang="zh-CN" dirty="0"/>
              <a:t>　　</a:t>
            </a:r>
            <a:r>
              <a:rPr lang="en-US" altLang="zh-CN" dirty="0"/>
              <a:t>1.</a:t>
            </a:r>
            <a:r>
              <a:rPr lang="zh-CN" altLang="zh-CN" dirty="0"/>
              <a:t>“低值易耗”商品</a:t>
            </a:r>
            <a:endParaRPr lang="zh-CN" altLang="zh-CN" dirty="0"/>
          </a:p>
          <a:p>
            <a:pPr marL="0" indent="0">
              <a:buNone/>
            </a:pPr>
            <a:r>
              <a:rPr lang="zh-CN" altLang="zh-CN" dirty="0"/>
              <a:t>　　</a:t>
            </a:r>
            <a:r>
              <a:rPr lang="en-US" altLang="zh-CN" dirty="0"/>
              <a:t>2.</a:t>
            </a:r>
            <a:r>
              <a:rPr lang="zh-CN" altLang="zh-CN" dirty="0"/>
              <a:t>衣着出行用品</a:t>
            </a:r>
            <a:endParaRPr lang="zh-CN" altLang="zh-CN" dirty="0"/>
          </a:p>
          <a:p>
            <a:pPr marL="0" indent="0">
              <a:buNone/>
            </a:pPr>
            <a:r>
              <a:rPr lang="zh-CN" altLang="zh-CN" dirty="0"/>
              <a:t>　　</a:t>
            </a:r>
            <a:r>
              <a:rPr lang="en-US" altLang="zh-CN" dirty="0"/>
              <a:t>3.</a:t>
            </a:r>
            <a:r>
              <a:rPr lang="zh-CN" altLang="zh-CN" dirty="0"/>
              <a:t>家用高档商品</a:t>
            </a:r>
            <a:endParaRPr lang="zh-CN" altLang="zh-CN" dirty="0"/>
          </a:p>
          <a:p>
            <a:pPr marL="0" indent="0">
              <a:buNone/>
            </a:pPr>
            <a:r>
              <a:rPr lang="en-US" altLang="zh-CN" dirty="0"/>
              <a:t>(</a:t>
            </a:r>
            <a:r>
              <a:rPr lang="zh-CN" altLang="zh-CN" dirty="0"/>
              <a:t>三</a:t>
            </a:r>
            <a:r>
              <a:rPr lang="en-US" altLang="zh-CN" dirty="0"/>
              <a:t>)</a:t>
            </a:r>
            <a:r>
              <a:rPr lang="zh-CN" altLang="zh-CN" dirty="0"/>
              <a:t>清洁整齐</a:t>
            </a:r>
            <a:r>
              <a:rPr lang="en-US" altLang="zh-CN" dirty="0"/>
              <a:t>,</a:t>
            </a:r>
            <a:r>
              <a:rPr lang="zh-CN" altLang="zh-CN" dirty="0"/>
              <a:t>疏密有致</a:t>
            </a:r>
            <a:endParaRPr lang="zh-CN" altLang="zh-CN" dirty="0"/>
          </a:p>
          <a:p>
            <a:pPr marL="0" indent="0">
              <a:buNone/>
            </a:pPr>
            <a:r>
              <a:rPr lang="zh-CN" altLang="zh-CN" dirty="0"/>
              <a:t>　　</a:t>
            </a:r>
            <a:r>
              <a:rPr lang="en-US" altLang="zh-CN" dirty="0"/>
              <a:t>1.</a:t>
            </a:r>
            <a:r>
              <a:rPr lang="zh-CN" altLang="zh-CN" dirty="0"/>
              <a:t>清洁整齐</a:t>
            </a:r>
            <a:endParaRPr lang="zh-CN" altLang="zh-CN" dirty="0"/>
          </a:p>
          <a:p>
            <a:pPr marL="0" indent="0">
              <a:buNone/>
            </a:pPr>
            <a:r>
              <a:rPr lang="zh-CN" altLang="zh-CN" dirty="0"/>
              <a:t>　　</a:t>
            </a:r>
            <a:r>
              <a:rPr lang="en-US" altLang="zh-CN" dirty="0"/>
              <a:t>2.</a:t>
            </a:r>
            <a:r>
              <a:rPr lang="zh-CN" altLang="zh-CN" dirty="0"/>
              <a:t>疏密有致</a:t>
            </a:r>
            <a:endParaRPr lang="zh-CN" altLang="zh-CN" dirty="0"/>
          </a:p>
          <a:p>
            <a:endParaRPr lang="zh-CN" altLang="zh-CN"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a:xfrm>
            <a:off x="457200" y="980728"/>
            <a:ext cx="8229600" cy="5688632"/>
          </a:xfrm>
        </p:spPr>
        <p:txBody>
          <a:bodyPr>
            <a:normAutofit fontScale="70000" lnSpcReduction="20000"/>
          </a:bodyPr>
          <a:lstStyle/>
          <a:p>
            <a:pPr marL="0" indent="0">
              <a:buNone/>
            </a:pPr>
            <a:r>
              <a:rPr lang="zh-CN" altLang="zh-CN" dirty="0"/>
              <a:t>二、购物场所的环境心理</a:t>
            </a:r>
            <a:endParaRPr lang="zh-CN" altLang="zh-CN" dirty="0"/>
          </a:p>
          <a:p>
            <a:pPr marL="0" indent="0">
              <a:buNone/>
            </a:pPr>
            <a:r>
              <a:rPr lang="zh-CN" altLang="zh-CN" dirty="0"/>
              <a:t>　　购物环境对人们的购买行为和销售员的工作效率具有极大的影响。好的购物环境可使人感到心情舒畅、舒适愉快、悠闲自如</a:t>
            </a:r>
            <a:r>
              <a:rPr lang="en-US" altLang="zh-CN" dirty="0"/>
              <a:t>,</a:t>
            </a:r>
            <a:r>
              <a:rPr lang="zh-CN" altLang="zh-CN" dirty="0"/>
              <a:t>促成购买行为</a:t>
            </a:r>
            <a:r>
              <a:rPr lang="en-US" altLang="zh-CN" dirty="0"/>
              <a:t>;</a:t>
            </a:r>
            <a:r>
              <a:rPr lang="zh-CN" altLang="zh-CN" dirty="0"/>
              <a:t>反之</a:t>
            </a:r>
            <a:r>
              <a:rPr lang="en-US" altLang="zh-CN" dirty="0"/>
              <a:t>,</a:t>
            </a:r>
            <a:r>
              <a:rPr lang="zh-CN" altLang="zh-CN" dirty="0"/>
              <a:t>则会使人产生厌烦、焦躁、抵触情绪</a:t>
            </a:r>
            <a:r>
              <a:rPr lang="en-US" altLang="zh-CN" dirty="0"/>
              <a:t>,</a:t>
            </a:r>
            <a:r>
              <a:rPr lang="zh-CN" altLang="zh-CN" dirty="0"/>
              <a:t>急于离开现场。 </a:t>
            </a:r>
            <a:endParaRPr lang="zh-CN" altLang="zh-CN" dirty="0"/>
          </a:p>
          <a:p>
            <a:pPr marL="0" indent="0">
              <a:buNone/>
            </a:pPr>
            <a:r>
              <a:rPr lang="en-US" altLang="zh-CN" dirty="0"/>
              <a:t>(</a:t>
            </a:r>
            <a:r>
              <a:rPr lang="zh-CN" altLang="zh-CN" dirty="0"/>
              <a:t>一</a:t>
            </a:r>
            <a:r>
              <a:rPr lang="en-US" altLang="zh-CN" dirty="0"/>
              <a:t>)</a:t>
            </a:r>
            <a:r>
              <a:rPr lang="zh-CN" altLang="zh-CN" dirty="0"/>
              <a:t>音响设计心理</a:t>
            </a:r>
            <a:endParaRPr lang="zh-CN" altLang="zh-CN" dirty="0"/>
          </a:p>
          <a:p>
            <a:pPr marL="0" indent="0">
              <a:buNone/>
            </a:pPr>
            <a:r>
              <a:rPr lang="zh-CN" altLang="zh-CN" dirty="0"/>
              <a:t>　　广义的音响主要包括三个方面</a:t>
            </a:r>
            <a:r>
              <a:rPr lang="en-US" altLang="zh-CN" dirty="0"/>
              <a:t>:</a:t>
            </a:r>
            <a:r>
              <a:rPr lang="zh-CN" altLang="zh-CN" dirty="0"/>
              <a:t>一是店堂内播放的背景音乐</a:t>
            </a:r>
            <a:r>
              <a:rPr lang="en-US" altLang="zh-CN" dirty="0"/>
              <a:t>,</a:t>
            </a:r>
            <a:r>
              <a:rPr lang="zh-CN" altLang="zh-CN" dirty="0"/>
              <a:t>二是通过广播播发的语音信息</a:t>
            </a:r>
            <a:r>
              <a:rPr lang="en-US" altLang="zh-CN" dirty="0"/>
              <a:t>,</a:t>
            </a:r>
            <a:r>
              <a:rPr lang="zh-CN" altLang="zh-CN" dirty="0"/>
              <a:t>三是一些销售员为消费者演示商品性能供人试听而发出的各种声音。</a:t>
            </a:r>
            <a:endParaRPr lang="zh-CN" altLang="zh-CN" dirty="0"/>
          </a:p>
          <a:p>
            <a:pPr marL="0" indent="0">
              <a:buNone/>
            </a:pPr>
            <a:r>
              <a:rPr lang="zh-CN" altLang="zh-CN" dirty="0"/>
              <a:t>　　</a:t>
            </a:r>
            <a:r>
              <a:rPr lang="en-US" altLang="zh-CN" dirty="0"/>
              <a:t>1.</a:t>
            </a:r>
            <a:r>
              <a:rPr lang="zh-CN" altLang="zh-CN" dirty="0"/>
              <a:t>背景音乐设计心理</a:t>
            </a:r>
            <a:endParaRPr lang="zh-CN" altLang="zh-CN" dirty="0"/>
          </a:p>
          <a:p>
            <a:pPr marL="0" indent="0">
              <a:buNone/>
            </a:pPr>
            <a:r>
              <a:rPr lang="zh-CN" altLang="zh-CN" dirty="0"/>
              <a:t>　　在商场中</a:t>
            </a:r>
            <a:r>
              <a:rPr lang="en-US" altLang="zh-CN" dirty="0"/>
              <a:t>,</a:t>
            </a:r>
            <a:r>
              <a:rPr lang="zh-CN" altLang="zh-CN" dirty="0"/>
              <a:t>适度的背景音乐可以调节消费者的情绪</a:t>
            </a:r>
            <a:r>
              <a:rPr lang="en-US" altLang="zh-CN" dirty="0"/>
              <a:t>,</a:t>
            </a:r>
            <a:r>
              <a:rPr lang="zh-CN" altLang="zh-CN" dirty="0"/>
              <a:t>活跃购物气氛</a:t>
            </a:r>
            <a:r>
              <a:rPr lang="en-US" altLang="zh-CN" dirty="0"/>
              <a:t>,</a:t>
            </a:r>
            <a:r>
              <a:rPr lang="zh-CN" altLang="zh-CN" dirty="0"/>
              <a:t>给购物环境增加生机</a:t>
            </a:r>
            <a:r>
              <a:rPr lang="en-US" altLang="zh-CN" dirty="0"/>
              <a:t>,</a:t>
            </a:r>
            <a:r>
              <a:rPr lang="zh-CN" altLang="zh-CN" dirty="0"/>
              <a:t>还可以缓解少数消费者的紧张心理。</a:t>
            </a:r>
            <a:endParaRPr lang="zh-CN" altLang="zh-CN" dirty="0"/>
          </a:p>
          <a:p>
            <a:pPr marL="0" indent="0">
              <a:buNone/>
            </a:pPr>
            <a:r>
              <a:rPr lang="zh-CN" altLang="zh-CN" dirty="0"/>
              <a:t>　　背景音乐的基本要求是音质清晰</a:t>
            </a:r>
            <a:r>
              <a:rPr lang="en-US" altLang="zh-CN" dirty="0"/>
              <a:t>,</a:t>
            </a:r>
            <a:r>
              <a:rPr lang="zh-CN" altLang="zh-CN" dirty="0"/>
              <a:t>音乐的题材适合特定场所的购物环境。</a:t>
            </a:r>
            <a:endParaRPr lang="zh-CN" altLang="zh-CN" dirty="0"/>
          </a:p>
          <a:p>
            <a:pPr marL="0" indent="0">
              <a:buNone/>
            </a:pPr>
            <a:r>
              <a:rPr lang="zh-CN" altLang="zh-CN" dirty="0"/>
              <a:t>　　</a:t>
            </a:r>
            <a:r>
              <a:rPr lang="en-US" altLang="zh-CN" dirty="0"/>
              <a:t>2.</a:t>
            </a:r>
            <a:r>
              <a:rPr lang="zh-CN" altLang="zh-CN" dirty="0"/>
              <a:t>语音信息播放心理</a:t>
            </a:r>
            <a:endParaRPr lang="zh-CN" altLang="zh-CN" dirty="0"/>
          </a:p>
          <a:p>
            <a:pPr marL="0" indent="0">
              <a:buNone/>
            </a:pPr>
            <a:r>
              <a:rPr lang="zh-CN" altLang="zh-CN" dirty="0"/>
              <a:t>　　语音信息主要包括商品广告信息、各种提示、寻人启事等。这类信息的音色要比较柔和</a:t>
            </a:r>
            <a:r>
              <a:rPr lang="en-US" altLang="zh-CN" dirty="0"/>
              <a:t>,</a:t>
            </a:r>
            <a:r>
              <a:rPr lang="zh-CN" altLang="zh-CN" dirty="0"/>
              <a:t>使人有亲切舒适的感觉。由于语音较容易受到周围噪声的干扰和掩盖</a:t>
            </a:r>
            <a:r>
              <a:rPr lang="en-US" altLang="zh-CN" dirty="0"/>
              <a:t>,</a:t>
            </a:r>
            <a:r>
              <a:rPr lang="zh-CN" altLang="zh-CN" dirty="0"/>
              <a:t>会影响人们对所含信息的接收</a:t>
            </a:r>
            <a:r>
              <a:rPr lang="en-US" altLang="zh-CN" dirty="0"/>
              <a:t>,</a:t>
            </a:r>
            <a:r>
              <a:rPr lang="zh-CN" altLang="zh-CN" dirty="0"/>
              <a:t>因此要求清晰度高</a:t>
            </a:r>
            <a:r>
              <a:rPr lang="en-US" altLang="zh-CN" dirty="0"/>
              <a:t>,</a:t>
            </a:r>
            <a:r>
              <a:rPr lang="zh-CN" altLang="zh-CN" dirty="0"/>
              <a:t>音量略大于背景音乐。</a:t>
            </a:r>
            <a:endParaRPr lang="zh-CN" altLang="zh-CN" dirty="0"/>
          </a:p>
          <a:p>
            <a:pPr marL="0" indent="0">
              <a:buNone/>
            </a:pPr>
            <a:r>
              <a:rPr lang="zh-CN" altLang="zh-CN" dirty="0"/>
              <a:t>　　</a:t>
            </a:r>
            <a:r>
              <a:rPr lang="en-US" altLang="zh-CN" dirty="0"/>
              <a:t>3.</a:t>
            </a:r>
            <a:r>
              <a:rPr lang="zh-CN" altLang="zh-CN" dirty="0"/>
              <a:t>其他声音发送心理</a:t>
            </a:r>
            <a:endParaRPr lang="zh-CN" altLang="zh-CN" dirty="0"/>
          </a:p>
          <a:p>
            <a:pPr marL="0" indent="0">
              <a:buNone/>
            </a:pPr>
            <a:r>
              <a:rPr lang="zh-CN" altLang="zh-CN" dirty="0"/>
              <a:t>　　挑选商品时</a:t>
            </a:r>
            <a:r>
              <a:rPr lang="en-US" altLang="zh-CN" dirty="0"/>
              <a:t>,</a:t>
            </a:r>
            <a:r>
              <a:rPr lang="zh-CN" altLang="zh-CN" dirty="0"/>
              <a:t>如挑选收音机、收录机、电视机和组合音响时</a:t>
            </a:r>
            <a:r>
              <a:rPr lang="en-US" altLang="zh-CN" dirty="0"/>
              <a:t>,</a:t>
            </a:r>
            <a:r>
              <a:rPr lang="zh-CN" altLang="zh-CN" dirty="0"/>
              <a:t>往往需要演示性能</a:t>
            </a:r>
            <a:r>
              <a:rPr lang="en-US" altLang="zh-CN" dirty="0"/>
              <a:t>,</a:t>
            </a:r>
            <a:r>
              <a:rPr lang="zh-CN" altLang="zh-CN" dirty="0"/>
              <a:t>供人试听。这时发出的各种声音非常难以控制。</a:t>
            </a:r>
            <a:endParaRPr lang="zh-CN" alt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a:xfrm>
            <a:off x="457200" y="1484784"/>
            <a:ext cx="8229600" cy="4839816"/>
          </a:xfrm>
        </p:spPr>
        <p:txBody>
          <a:bodyPr>
            <a:normAutofit fontScale="85000" lnSpcReduction="20000"/>
          </a:bodyPr>
          <a:lstStyle/>
          <a:p>
            <a:pPr marL="0" indent="0">
              <a:buNone/>
            </a:pPr>
            <a:r>
              <a:rPr lang="en-US" altLang="zh-CN" dirty="0"/>
              <a:t>(</a:t>
            </a:r>
            <a:r>
              <a:rPr lang="zh-CN" altLang="zh-CN" dirty="0"/>
              <a:t>二</a:t>
            </a:r>
            <a:r>
              <a:rPr lang="en-US" altLang="zh-CN" dirty="0"/>
              <a:t>)</a:t>
            </a:r>
            <a:r>
              <a:rPr lang="zh-CN" altLang="zh-CN" dirty="0"/>
              <a:t>微气候与营销心理</a:t>
            </a:r>
            <a:endParaRPr lang="zh-CN" altLang="zh-CN" dirty="0"/>
          </a:p>
          <a:p>
            <a:pPr marL="0" indent="0">
              <a:buNone/>
            </a:pPr>
            <a:r>
              <a:rPr lang="zh-CN" altLang="zh-CN" dirty="0"/>
              <a:t>　　微气候是指在商场范围内特有的气候条件</a:t>
            </a:r>
            <a:r>
              <a:rPr lang="en-US" altLang="zh-CN" dirty="0"/>
              <a:t>,</a:t>
            </a:r>
            <a:r>
              <a:rPr lang="zh-CN" altLang="zh-CN" dirty="0"/>
              <a:t>主要包括气温、湿度和空气质量。在商场中</a:t>
            </a:r>
            <a:r>
              <a:rPr lang="en-US" altLang="zh-CN" dirty="0"/>
              <a:t>,</a:t>
            </a:r>
            <a:r>
              <a:rPr lang="zh-CN" altLang="zh-CN" dirty="0"/>
              <a:t>微气候的状况对消费者和销售员的购销情绪有直接影响。</a:t>
            </a:r>
            <a:endParaRPr lang="zh-CN" altLang="zh-CN" dirty="0"/>
          </a:p>
          <a:p>
            <a:pPr marL="0" indent="0">
              <a:buNone/>
            </a:pPr>
            <a:r>
              <a:rPr lang="zh-CN" altLang="zh-CN" dirty="0"/>
              <a:t>　　</a:t>
            </a:r>
            <a:r>
              <a:rPr lang="en-US" altLang="zh-CN" dirty="0"/>
              <a:t>1.</a:t>
            </a:r>
            <a:r>
              <a:rPr lang="zh-CN" altLang="zh-CN" dirty="0"/>
              <a:t>气温与营销心理</a:t>
            </a:r>
            <a:endParaRPr lang="zh-CN" altLang="zh-CN" dirty="0"/>
          </a:p>
          <a:p>
            <a:pPr marL="0" indent="0">
              <a:buNone/>
            </a:pPr>
            <a:r>
              <a:rPr lang="zh-CN" altLang="zh-CN" dirty="0"/>
              <a:t>　　气温是评价营业场所气候条件的主要因素</a:t>
            </a:r>
            <a:r>
              <a:rPr lang="en-US" altLang="zh-CN" dirty="0"/>
              <a:t>,</a:t>
            </a:r>
            <a:r>
              <a:rPr lang="zh-CN" altLang="zh-CN" dirty="0"/>
              <a:t>对人们的影响最为直接。商场的气温受季节和客流量的影响。气温过高或过低都会引起人们的不舒适感。</a:t>
            </a:r>
            <a:endParaRPr lang="zh-CN" altLang="zh-CN" dirty="0"/>
          </a:p>
          <a:p>
            <a:pPr marL="0" indent="0">
              <a:buNone/>
            </a:pPr>
            <a:r>
              <a:rPr lang="zh-CN" altLang="zh-CN" dirty="0"/>
              <a:t>　　</a:t>
            </a:r>
            <a:r>
              <a:rPr lang="en-US" altLang="zh-CN" dirty="0"/>
              <a:t>2.</a:t>
            </a:r>
            <a:r>
              <a:rPr lang="zh-CN" altLang="zh-CN" dirty="0"/>
              <a:t>湿度与营销心理</a:t>
            </a:r>
            <a:endParaRPr lang="zh-CN" altLang="zh-CN" dirty="0"/>
          </a:p>
          <a:p>
            <a:pPr marL="0" indent="0">
              <a:buNone/>
            </a:pPr>
            <a:r>
              <a:rPr lang="zh-CN" altLang="zh-CN" dirty="0"/>
              <a:t>　　湿度是表明空气中水分含量的指标。人们一般对湿度的注意程度要远低于对气温的注意程度。</a:t>
            </a:r>
            <a:endParaRPr lang="zh-CN" altLang="zh-CN" dirty="0"/>
          </a:p>
          <a:p>
            <a:pPr marL="0" indent="0">
              <a:buNone/>
            </a:pPr>
            <a:r>
              <a:rPr lang="zh-CN" altLang="zh-CN" dirty="0"/>
              <a:t>　　</a:t>
            </a:r>
            <a:r>
              <a:rPr lang="en-US" altLang="zh-CN" dirty="0"/>
              <a:t>3.</a:t>
            </a:r>
            <a:r>
              <a:rPr lang="zh-CN" altLang="zh-CN" dirty="0"/>
              <a:t>空气质量与营销心理</a:t>
            </a:r>
            <a:endParaRPr lang="zh-CN" altLang="zh-CN" dirty="0"/>
          </a:p>
          <a:p>
            <a:pPr marL="0" indent="0">
              <a:buNone/>
            </a:pPr>
            <a:r>
              <a:rPr lang="zh-CN" altLang="zh-CN" dirty="0"/>
              <a:t>　　</a:t>
            </a:r>
            <a:r>
              <a:rPr lang="zh-CN" altLang="zh-CN" dirty="0" smtClean="0"/>
              <a:t>商场</a:t>
            </a:r>
            <a:r>
              <a:rPr lang="zh-CN" altLang="zh-CN" dirty="0"/>
              <a:t>应安装必要的设施</a:t>
            </a:r>
            <a:r>
              <a:rPr lang="en-US" altLang="zh-CN" dirty="0"/>
              <a:t>,</a:t>
            </a:r>
            <a:r>
              <a:rPr lang="zh-CN" altLang="zh-CN" dirty="0"/>
              <a:t>保持空气的流通</a:t>
            </a:r>
            <a:r>
              <a:rPr lang="en-US" altLang="zh-CN" dirty="0"/>
              <a:t>,</a:t>
            </a:r>
            <a:r>
              <a:rPr lang="zh-CN" altLang="zh-CN" dirty="0"/>
              <a:t>以清新适宜的空气满足消费者的生理需要</a:t>
            </a:r>
            <a:r>
              <a:rPr lang="en-US" altLang="zh-CN" dirty="0"/>
              <a:t>,</a:t>
            </a:r>
            <a:r>
              <a:rPr lang="zh-CN" altLang="zh-CN" dirty="0"/>
              <a:t>使消费者拥有舒适、愉快的心理感受。同时</a:t>
            </a:r>
            <a:r>
              <a:rPr lang="en-US" altLang="zh-CN" dirty="0"/>
              <a:t>,</a:t>
            </a:r>
            <a:r>
              <a:rPr lang="zh-CN" altLang="zh-CN" dirty="0"/>
              <a:t>这也是调节营业员情绪、提高服务质量的重要前提条件。</a:t>
            </a:r>
            <a:endParaRPr lang="zh-CN" altLang="zh-CN" dirty="0"/>
          </a:p>
          <a:p>
            <a:endParaRPr lang="zh-CN" alt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p:txBody>
          <a:bodyPr>
            <a:normAutofit fontScale="77500" lnSpcReduction="20000"/>
          </a:bodyPr>
          <a:lstStyle/>
          <a:p>
            <a:pPr marL="0" indent="0">
              <a:buNone/>
            </a:pPr>
            <a:r>
              <a:rPr lang="zh-CN" altLang="zh-CN" dirty="0"/>
              <a:t>三、商场内部照明心理</a:t>
            </a:r>
            <a:endParaRPr lang="zh-CN" altLang="zh-CN" dirty="0"/>
          </a:p>
          <a:p>
            <a:pPr marL="0" indent="0">
              <a:buNone/>
            </a:pPr>
            <a:r>
              <a:rPr lang="en-US" altLang="zh-CN" dirty="0"/>
              <a:t>(</a:t>
            </a:r>
            <a:r>
              <a:rPr lang="zh-CN" altLang="zh-CN" dirty="0"/>
              <a:t>一</a:t>
            </a:r>
            <a:r>
              <a:rPr lang="en-US" altLang="zh-CN" dirty="0"/>
              <a:t>)</a:t>
            </a:r>
            <a:r>
              <a:rPr lang="zh-CN" altLang="zh-CN" dirty="0"/>
              <a:t>自然照明与营销心理</a:t>
            </a:r>
            <a:endParaRPr lang="zh-CN" altLang="zh-CN" dirty="0"/>
          </a:p>
          <a:p>
            <a:pPr marL="0" indent="0">
              <a:buNone/>
            </a:pPr>
            <a:r>
              <a:rPr lang="zh-CN" altLang="zh-CN" dirty="0"/>
              <a:t>　　自然照明是商场中的自然采光</a:t>
            </a:r>
            <a:r>
              <a:rPr lang="en-US" altLang="zh-CN" dirty="0"/>
              <a:t>,</a:t>
            </a:r>
            <a:r>
              <a:rPr lang="zh-CN" altLang="zh-CN" dirty="0"/>
              <a:t>通过天窗、侧窗接收户外光线来获得。自然光柔和、明亮</a:t>
            </a:r>
            <a:r>
              <a:rPr lang="en-US" altLang="zh-CN" dirty="0"/>
              <a:t>,</a:t>
            </a:r>
            <a:r>
              <a:rPr lang="zh-CN" altLang="zh-CN" dirty="0"/>
              <a:t>使人心情舒畅</a:t>
            </a:r>
            <a:r>
              <a:rPr lang="en-US" altLang="zh-CN" dirty="0"/>
              <a:t>,</a:t>
            </a:r>
            <a:r>
              <a:rPr lang="zh-CN" altLang="zh-CN" dirty="0"/>
              <a:t>是最理想的光源。</a:t>
            </a:r>
            <a:endParaRPr lang="zh-CN" altLang="zh-CN" dirty="0"/>
          </a:p>
          <a:p>
            <a:pPr marL="0" indent="0">
              <a:buNone/>
            </a:pPr>
            <a:r>
              <a:rPr lang="en-US" altLang="zh-CN" dirty="0"/>
              <a:t>(</a:t>
            </a:r>
            <a:r>
              <a:rPr lang="zh-CN" altLang="zh-CN" dirty="0"/>
              <a:t>二</a:t>
            </a:r>
            <a:r>
              <a:rPr lang="en-US" altLang="zh-CN" dirty="0"/>
              <a:t>)</a:t>
            </a:r>
            <a:r>
              <a:rPr lang="zh-CN" altLang="zh-CN" dirty="0"/>
              <a:t>基本照明与营销心理</a:t>
            </a:r>
            <a:endParaRPr lang="zh-CN" altLang="zh-CN" dirty="0"/>
          </a:p>
          <a:p>
            <a:pPr marL="0" indent="0">
              <a:buNone/>
            </a:pPr>
            <a:r>
              <a:rPr lang="zh-CN" altLang="zh-CN" dirty="0"/>
              <a:t>　　基本照明通常是在天花板上以安装荧光灯为主的一种照明方式</a:t>
            </a:r>
            <a:r>
              <a:rPr lang="en-US" altLang="zh-CN" dirty="0"/>
              <a:t>,</a:t>
            </a:r>
            <a:r>
              <a:rPr lang="zh-CN" altLang="zh-CN" dirty="0"/>
              <a:t>为整个营业场所而设置。这种照明灯光模拟自然光的光谱频率</a:t>
            </a:r>
            <a:r>
              <a:rPr lang="en-US" altLang="zh-CN" dirty="0"/>
              <a:t>,</a:t>
            </a:r>
            <a:r>
              <a:rPr lang="zh-CN" altLang="zh-CN" dirty="0"/>
              <a:t>光色比较柔和</a:t>
            </a:r>
            <a:r>
              <a:rPr lang="en-US" altLang="zh-CN" dirty="0"/>
              <a:t>,</a:t>
            </a:r>
            <a:r>
              <a:rPr lang="zh-CN" altLang="zh-CN" dirty="0"/>
              <a:t>只是紫光的成分比较多</a:t>
            </a:r>
            <a:r>
              <a:rPr lang="en-US" altLang="zh-CN" dirty="0"/>
              <a:t>,</a:t>
            </a:r>
            <a:r>
              <a:rPr lang="zh-CN" altLang="zh-CN" dirty="0"/>
              <a:t>但一般人们也乐意接受。</a:t>
            </a:r>
            <a:endParaRPr lang="zh-CN" altLang="zh-CN" dirty="0"/>
          </a:p>
          <a:p>
            <a:pPr marL="0" indent="0">
              <a:buNone/>
            </a:pPr>
            <a:r>
              <a:rPr lang="en-US" altLang="zh-CN" dirty="0"/>
              <a:t>(</a:t>
            </a:r>
            <a:r>
              <a:rPr lang="zh-CN" altLang="zh-CN" dirty="0"/>
              <a:t>三</a:t>
            </a:r>
            <a:r>
              <a:rPr lang="en-US" altLang="zh-CN" dirty="0"/>
              <a:t>)</a:t>
            </a:r>
            <a:r>
              <a:rPr lang="zh-CN" altLang="zh-CN" dirty="0"/>
              <a:t>特殊照明与营销心理</a:t>
            </a:r>
            <a:endParaRPr lang="zh-CN" altLang="zh-CN" dirty="0"/>
          </a:p>
          <a:p>
            <a:pPr marL="0" indent="0">
              <a:buNone/>
            </a:pPr>
            <a:r>
              <a:rPr lang="zh-CN" altLang="zh-CN" dirty="0"/>
              <a:t>　　特殊照明是为了突出部分商品的特性而布置的照明</a:t>
            </a:r>
            <a:r>
              <a:rPr lang="en-US" altLang="zh-CN" dirty="0"/>
              <a:t>,</a:t>
            </a:r>
            <a:r>
              <a:rPr lang="zh-CN" altLang="zh-CN" dirty="0"/>
              <a:t>目的是为了凸显商品的个性</a:t>
            </a:r>
            <a:r>
              <a:rPr lang="en-US" altLang="zh-CN" dirty="0"/>
              <a:t>,</a:t>
            </a:r>
            <a:r>
              <a:rPr lang="zh-CN" altLang="zh-CN" dirty="0"/>
              <a:t>更好地吸引消费者的注意力</a:t>
            </a:r>
            <a:r>
              <a:rPr lang="en-US" altLang="zh-CN" dirty="0"/>
              <a:t>,</a:t>
            </a:r>
            <a:r>
              <a:rPr lang="zh-CN" altLang="zh-CN" dirty="0"/>
              <a:t>激发消费者的购买兴趣。特殊照明多采用聚光灯</a:t>
            </a:r>
            <a:r>
              <a:rPr lang="en-US" altLang="zh-CN" dirty="0"/>
              <a:t>,</a:t>
            </a:r>
            <a:r>
              <a:rPr lang="zh-CN" altLang="zh-CN" dirty="0"/>
              <a:t>实行定向照明</a:t>
            </a:r>
            <a:r>
              <a:rPr lang="en-US" altLang="zh-CN" dirty="0"/>
              <a:t>,</a:t>
            </a:r>
            <a:r>
              <a:rPr lang="zh-CN" altLang="zh-CN" dirty="0"/>
              <a:t>常用于金银首饰、珠宝玉器、手表挂件等贵重精密而又纤巧的商品</a:t>
            </a:r>
            <a:r>
              <a:rPr lang="en-US" altLang="zh-CN" dirty="0"/>
              <a:t>,</a:t>
            </a:r>
            <a:r>
              <a:rPr lang="zh-CN" altLang="zh-CN" dirty="0"/>
              <a:t>它不仅有助于消费者仔细挑选、甄别质地</a:t>
            </a:r>
            <a:r>
              <a:rPr lang="en-US" altLang="zh-CN" dirty="0"/>
              <a:t>,</a:t>
            </a:r>
            <a:r>
              <a:rPr lang="zh-CN" altLang="zh-CN" dirty="0"/>
              <a:t>而且可以展现商品的珠光宝气</a:t>
            </a:r>
            <a:r>
              <a:rPr lang="en-US" altLang="zh-CN" dirty="0"/>
              <a:t>,</a:t>
            </a:r>
            <a:r>
              <a:rPr lang="zh-CN" altLang="zh-CN" dirty="0"/>
              <a:t>给人以高贵稀有的感觉。</a:t>
            </a:r>
            <a:endParaRPr lang="zh-CN" altLang="zh-CN" dirty="0"/>
          </a:p>
          <a:p>
            <a:endParaRPr lang="zh-CN" alt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a:xfrm>
            <a:off x="457200" y="1052736"/>
            <a:ext cx="8229600" cy="5271864"/>
          </a:xfrm>
        </p:spPr>
        <p:txBody>
          <a:bodyPr>
            <a:normAutofit fontScale="85000" lnSpcReduction="20000"/>
          </a:bodyPr>
          <a:lstStyle/>
          <a:p>
            <a:pPr marL="0" indent="0">
              <a:buNone/>
            </a:pPr>
            <a:r>
              <a:rPr lang="zh-CN" altLang="zh-CN" dirty="0"/>
              <a:t>四、营业场所的色彩设计心理与方法</a:t>
            </a:r>
            <a:endParaRPr lang="zh-CN" altLang="zh-CN" dirty="0"/>
          </a:p>
          <a:p>
            <a:pPr marL="0" indent="0">
              <a:buNone/>
            </a:pPr>
            <a:r>
              <a:rPr lang="en-US" altLang="zh-CN" dirty="0"/>
              <a:t>(</a:t>
            </a:r>
            <a:r>
              <a:rPr lang="zh-CN" altLang="zh-CN" dirty="0"/>
              <a:t>一</a:t>
            </a:r>
            <a:r>
              <a:rPr lang="en-US" altLang="zh-CN" dirty="0"/>
              <a:t>)</a:t>
            </a:r>
            <a:r>
              <a:rPr lang="zh-CN" altLang="zh-CN" dirty="0"/>
              <a:t>营业场所的色彩设计心理</a:t>
            </a:r>
            <a:endParaRPr lang="zh-CN" altLang="zh-CN" dirty="0"/>
          </a:p>
          <a:p>
            <a:pPr marL="0" indent="0">
              <a:buNone/>
            </a:pPr>
            <a:r>
              <a:rPr lang="zh-CN" altLang="zh-CN" dirty="0"/>
              <a:t>　　营业场所的色彩运用既是一种装饰</a:t>
            </a:r>
            <a:r>
              <a:rPr lang="en-US" altLang="zh-CN" dirty="0"/>
              <a:t>,</a:t>
            </a:r>
            <a:r>
              <a:rPr lang="zh-CN" altLang="zh-CN" dirty="0"/>
              <a:t>又是一种经营手段</a:t>
            </a:r>
            <a:r>
              <a:rPr lang="en-US" altLang="zh-CN" dirty="0"/>
              <a:t>,</a:t>
            </a:r>
            <a:r>
              <a:rPr lang="zh-CN" altLang="zh-CN" dirty="0"/>
              <a:t>对人们的心理会产生特殊的影响。色彩在营销场所具有的特殊的心理作用有如下几种</a:t>
            </a:r>
            <a:r>
              <a:rPr lang="en-US" altLang="zh-CN" dirty="0"/>
              <a:t>:</a:t>
            </a:r>
            <a:endParaRPr lang="zh-CN" altLang="zh-CN" dirty="0"/>
          </a:p>
          <a:p>
            <a:pPr marL="0" indent="0">
              <a:buNone/>
            </a:pPr>
            <a:r>
              <a:rPr lang="zh-CN" altLang="zh-CN" dirty="0"/>
              <a:t>　　</a:t>
            </a:r>
            <a:r>
              <a:rPr lang="en-US" altLang="zh-CN" dirty="0"/>
              <a:t>1.</a:t>
            </a:r>
            <a:r>
              <a:rPr lang="zh-CN" altLang="zh-CN" dirty="0"/>
              <a:t>冷暖感</a:t>
            </a:r>
            <a:endParaRPr lang="zh-CN" altLang="zh-CN" dirty="0"/>
          </a:p>
          <a:p>
            <a:pPr marL="0" indent="0">
              <a:buNone/>
            </a:pPr>
            <a:r>
              <a:rPr lang="zh-CN" altLang="zh-CN" dirty="0"/>
              <a:t>　　</a:t>
            </a:r>
            <a:r>
              <a:rPr lang="en-US" altLang="zh-CN" dirty="0"/>
              <a:t>2.</a:t>
            </a:r>
            <a:r>
              <a:rPr lang="zh-CN" altLang="zh-CN" dirty="0"/>
              <a:t>大小感</a:t>
            </a:r>
            <a:endParaRPr lang="zh-CN" altLang="zh-CN" dirty="0"/>
          </a:p>
          <a:p>
            <a:pPr marL="0" indent="0">
              <a:buNone/>
            </a:pPr>
            <a:r>
              <a:rPr lang="zh-CN" altLang="zh-CN" dirty="0"/>
              <a:t>　　</a:t>
            </a:r>
            <a:r>
              <a:rPr lang="en-US" altLang="zh-CN" dirty="0"/>
              <a:t>3.</a:t>
            </a:r>
            <a:r>
              <a:rPr lang="zh-CN" altLang="zh-CN" dirty="0"/>
              <a:t>抑扬感</a:t>
            </a:r>
            <a:endParaRPr lang="zh-CN" altLang="zh-CN" dirty="0"/>
          </a:p>
          <a:p>
            <a:pPr marL="0" indent="0">
              <a:buNone/>
            </a:pPr>
            <a:r>
              <a:rPr lang="zh-CN" altLang="zh-CN" dirty="0"/>
              <a:t>　　</a:t>
            </a:r>
            <a:r>
              <a:rPr lang="en-US" altLang="zh-CN" dirty="0"/>
              <a:t>4.</a:t>
            </a:r>
            <a:r>
              <a:rPr lang="zh-CN" altLang="zh-CN" dirty="0"/>
              <a:t>象征感</a:t>
            </a:r>
            <a:endParaRPr lang="zh-CN" altLang="zh-CN" dirty="0"/>
          </a:p>
          <a:p>
            <a:pPr marL="0" indent="0">
              <a:buNone/>
            </a:pPr>
            <a:r>
              <a:rPr lang="en-US" altLang="zh-CN" dirty="0"/>
              <a:t>(</a:t>
            </a:r>
            <a:r>
              <a:rPr lang="zh-CN" altLang="zh-CN" dirty="0"/>
              <a:t>二</a:t>
            </a:r>
            <a:r>
              <a:rPr lang="en-US" altLang="zh-CN" dirty="0"/>
              <a:t>)</a:t>
            </a:r>
            <a:r>
              <a:rPr lang="zh-CN" altLang="zh-CN" dirty="0"/>
              <a:t>营业场所色彩设计的心理方法</a:t>
            </a:r>
            <a:endParaRPr lang="zh-CN" altLang="zh-CN" dirty="0"/>
          </a:p>
          <a:p>
            <a:pPr marL="0" indent="0">
              <a:buNone/>
            </a:pPr>
            <a:r>
              <a:rPr lang="zh-CN" altLang="zh-CN" dirty="0"/>
              <a:t>　　营业场所色彩的设计关系到消费者和销售员在购销活动中的情绪调节。营业场所的设计应遵从以下原则</a:t>
            </a:r>
            <a:r>
              <a:rPr lang="en-US" altLang="zh-CN" dirty="0"/>
              <a:t>:</a:t>
            </a:r>
            <a:endParaRPr lang="zh-CN" altLang="zh-CN" dirty="0"/>
          </a:p>
          <a:p>
            <a:pPr marL="0" indent="0">
              <a:buNone/>
            </a:pPr>
            <a:r>
              <a:rPr lang="zh-CN" altLang="zh-CN" dirty="0"/>
              <a:t>　　</a:t>
            </a:r>
            <a:r>
              <a:rPr lang="en-US" altLang="zh-CN" dirty="0"/>
              <a:t>1.</a:t>
            </a:r>
            <a:r>
              <a:rPr lang="zh-CN" altLang="zh-CN" dirty="0"/>
              <a:t>因“地”制宜</a:t>
            </a:r>
            <a:r>
              <a:rPr lang="en-US" altLang="zh-CN" dirty="0"/>
              <a:t>,</a:t>
            </a:r>
            <a:r>
              <a:rPr lang="zh-CN" altLang="zh-CN" dirty="0"/>
              <a:t>拓展视野</a:t>
            </a:r>
            <a:endParaRPr lang="zh-CN" altLang="zh-CN" dirty="0"/>
          </a:p>
          <a:p>
            <a:pPr marL="0" indent="0">
              <a:buNone/>
            </a:pPr>
            <a:r>
              <a:rPr lang="zh-CN" altLang="zh-CN" dirty="0"/>
              <a:t>　　</a:t>
            </a:r>
            <a:r>
              <a:rPr lang="en-US" altLang="zh-CN" dirty="0"/>
              <a:t>2.</a:t>
            </a:r>
            <a:r>
              <a:rPr lang="zh-CN" altLang="zh-CN" dirty="0"/>
              <a:t>因“时”制宜</a:t>
            </a:r>
            <a:r>
              <a:rPr lang="en-US" altLang="zh-CN" dirty="0"/>
              <a:t>,</a:t>
            </a:r>
            <a:r>
              <a:rPr lang="zh-CN" altLang="zh-CN" dirty="0"/>
              <a:t>调节感受</a:t>
            </a:r>
            <a:endParaRPr lang="zh-CN" altLang="zh-CN" dirty="0"/>
          </a:p>
          <a:p>
            <a:pPr marL="0" indent="0">
              <a:buNone/>
            </a:pPr>
            <a:r>
              <a:rPr lang="zh-CN" altLang="zh-CN" dirty="0"/>
              <a:t>　　</a:t>
            </a:r>
            <a:r>
              <a:rPr lang="en-US" altLang="zh-CN" dirty="0"/>
              <a:t>3.</a:t>
            </a:r>
            <a:r>
              <a:rPr lang="zh-CN" altLang="zh-CN" dirty="0"/>
              <a:t>因“物”制宜</a:t>
            </a:r>
            <a:r>
              <a:rPr lang="en-US" altLang="zh-CN" dirty="0"/>
              <a:t>,</a:t>
            </a:r>
            <a:r>
              <a:rPr lang="zh-CN" altLang="zh-CN" dirty="0"/>
              <a:t>相得益彰</a:t>
            </a:r>
            <a:endParaRPr lang="zh-CN" altLang="zh-CN" dirty="0"/>
          </a:p>
          <a:p>
            <a:endParaRPr lang="zh-CN" alt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57200" y="704088"/>
            <a:ext cx="8229600" cy="708688"/>
          </a:xfrm>
        </p:spPr>
        <p:txBody>
          <a:bodyPr>
            <a:normAutofit fontScale="90000"/>
          </a:bodyPr>
          <a:lstStyle/>
          <a:p>
            <a:r>
              <a:rPr lang="zh-CN" altLang="zh-CN" dirty="0"/>
              <a:t>第一节　商场类型与选址心理</a:t>
            </a:r>
            <a:endParaRPr lang="zh-CN" altLang="zh-CN" dirty="0"/>
          </a:p>
        </p:txBody>
      </p:sp>
      <p:sp>
        <p:nvSpPr>
          <p:cNvPr id="3" name="内容占位符 2"/>
          <p:cNvSpPr>
            <a:spLocks noGrp="1"/>
          </p:cNvSpPr>
          <p:nvPr>
            <p:ph idx="1"/>
          </p:nvPr>
        </p:nvSpPr>
        <p:spPr>
          <a:xfrm>
            <a:off x="457200" y="1628800"/>
            <a:ext cx="8229600" cy="5112568"/>
          </a:xfrm>
        </p:spPr>
        <p:txBody>
          <a:bodyPr>
            <a:normAutofit fontScale="62500" lnSpcReduction="20000"/>
          </a:bodyPr>
          <a:lstStyle/>
          <a:p>
            <a:pPr marL="0" indent="0">
              <a:buNone/>
            </a:pPr>
            <a:r>
              <a:rPr lang="zh-CN" altLang="zh-CN" dirty="0"/>
              <a:t>　　购物环境是指包括商场类型、商场地理位置、商场外部形态以及商场内部布置在内的商场宏观与微观环境</a:t>
            </a:r>
            <a:r>
              <a:rPr lang="en-US" altLang="zh-CN" dirty="0"/>
              <a:t>,</a:t>
            </a:r>
            <a:r>
              <a:rPr lang="zh-CN" altLang="zh-CN" dirty="0"/>
              <a:t>对消费者购买心理的形成和发展有着很大的影响。根据消费者在进入商场前的预期心理要求确定适宜的经营场所</a:t>
            </a:r>
            <a:r>
              <a:rPr lang="en-US" altLang="zh-CN" dirty="0"/>
              <a:t>,</a:t>
            </a:r>
            <a:r>
              <a:rPr lang="zh-CN" altLang="zh-CN" dirty="0"/>
              <a:t>是成功实施商业经营的第一步。</a:t>
            </a:r>
            <a:endParaRPr lang="zh-CN" altLang="zh-CN" dirty="0"/>
          </a:p>
          <a:p>
            <a:pPr marL="0" indent="0">
              <a:buNone/>
            </a:pPr>
            <a:r>
              <a:rPr lang="zh-CN" altLang="zh-CN" dirty="0"/>
              <a:t>一、商场类型</a:t>
            </a:r>
            <a:endParaRPr lang="zh-CN" altLang="zh-CN" dirty="0"/>
          </a:p>
          <a:p>
            <a:pPr marL="0" indent="0">
              <a:buNone/>
            </a:pPr>
            <a:r>
              <a:rPr lang="zh-CN" altLang="zh-CN" dirty="0"/>
              <a:t>　　</a:t>
            </a:r>
            <a:r>
              <a:rPr lang="en-US" altLang="zh-CN" dirty="0"/>
              <a:t>19</a:t>
            </a:r>
            <a:r>
              <a:rPr lang="zh-CN" altLang="zh-CN" dirty="0"/>
              <a:t>世纪中期以来</a:t>
            </a:r>
            <a:r>
              <a:rPr lang="en-US" altLang="zh-CN" dirty="0"/>
              <a:t>,</a:t>
            </a:r>
            <a:r>
              <a:rPr lang="zh-CN" altLang="zh-CN" dirty="0"/>
              <a:t>随着经济的发展</a:t>
            </a:r>
            <a:r>
              <a:rPr lang="en-US" altLang="zh-CN" dirty="0"/>
              <a:t>,</a:t>
            </a:r>
            <a:r>
              <a:rPr lang="zh-CN" altLang="zh-CN" dirty="0"/>
              <a:t>商场类型出现了一系列新的变化。不同商场类型的出现和发展</a:t>
            </a:r>
            <a:r>
              <a:rPr lang="en-US" altLang="zh-CN" dirty="0"/>
              <a:t>,</a:t>
            </a:r>
            <a:r>
              <a:rPr lang="zh-CN" altLang="zh-CN" dirty="0"/>
              <a:t>适应了消费者购物的不同心理需求。</a:t>
            </a:r>
            <a:endParaRPr lang="zh-CN" altLang="zh-CN" dirty="0"/>
          </a:p>
          <a:p>
            <a:pPr marL="0" indent="0">
              <a:buNone/>
            </a:pPr>
            <a:r>
              <a:rPr lang="en-US" altLang="zh-CN" dirty="0"/>
              <a:t>(</a:t>
            </a:r>
            <a:r>
              <a:rPr lang="zh-CN" altLang="zh-CN" dirty="0"/>
              <a:t>一</a:t>
            </a:r>
            <a:r>
              <a:rPr lang="en-US" altLang="zh-CN" dirty="0"/>
              <a:t>)</a:t>
            </a:r>
            <a:r>
              <a:rPr lang="zh-CN" altLang="zh-CN" dirty="0"/>
              <a:t>百货公司</a:t>
            </a:r>
            <a:endParaRPr lang="zh-CN" altLang="zh-CN" dirty="0"/>
          </a:p>
          <a:p>
            <a:pPr marL="0" indent="0">
              <a:buNone/>
            </a:pPr>
            <a:r>
              <a:rPr lang="zh-CN" altLang="zh-CN" dirty="0"/>
              <a:t>　　</a:t>
            </a:r>
            <a:r>
              <a:rPr lang="en-US" altLang="zh-CN" dirty="0"/>
              <a:t>1.</a:t>
            </a:r>
            <a:r>
              <a:rPr lang="zh-CN" altLang="zh-CN" dirty="0"/>
              <a:t>百货公司满足消费者心理需要的有利条件</a:t>
            </a:r>
            <a:endParaRPr lang="zh-CN" altLang="zh-CN" dirty="0"/>
          </a:p>
          <a:p>
            <a:pPr marL="0" indent="0">
              <a:buNone/>
            </a:pPr>
            <a:r>
              <a:rPr lang="zh-CN" altLang="zh-CN" dirty="0"/>
              <a:t>　　</a:t>
            </a:r>
            <a:r>
              <a:rPr lang="en-US" altLang="zh-CN" dirty="0"/>
              <a:t>(1)</a:t>
            </a:r>
            <a:r>
              <a:rPr lang="zh-CN" altLang="zh-CN" dirty="0"/>
              <a:t>百货公司多坐落在城市最繁华的地段</a:t>
            </a:r>
            <a:r>
              <a:rPr lang="en-US" altLang="zh-CN" dirty="0"/>
              <a:t>,</a:t>
            </a:r>
            <a:r>
              <a:rPr lang="zh-CN" altLang="zh-CN" dirty="0"/>
              <a:t>可以满足消费者既休闲又图热闹的心理愿望。</a:t>
            </a:r>
            <a:endParaRPr lang="zh-CN" altLang="zh-CN" dirty="0"/>
          </a:p>
          <a:p>
            <a:pPr marL="0" indent="0">
              <a:buNone/>
            </a:pPr>
            <a:r>
              <a:rPr lang="en-US" altLang="zh-CN" dirty="0"/>
              <a:t> </a:t>
            </a:r>
            <a:r>
              <a:rPr lang="zh-CN" altLang="zh-CN" dirty="0"/>
              <a:t>　　</a:t>
            </a:r>
            <a:r>
              <a:rPr lang="en-US" altLang="zh-CN" dirty="0"/>
              <a:t>(2)</a:t>
            </a:r>
            <a:r>
              <a:rPr lang="zh-CN" altLang="zh-CN" dirty="0"/>
              <a:t>其建筑富丽堂皇</a:t>
            </a:r>
            <a:r>
              <a:rPr lang="en-US" altLang="zh-CN" dirty="0"/>
              <a:t>,</a:t>
            </a:r>
            <a:r>
              <a:rPr lang="zh-CN" altLang="zh-CN" dirty="0"/>
              <a:t>营业场所宽敞</a:t>
            </a:r>
            <a:r>
              <a:rPr lang="en-US" altLang="zh-CN" dirty="0"/>
              <a:t>,</a:t>
            </a:r>
            <a:r>
              <a:rPr lang="zh-CN" altLang="zh-CN" dirty="0"/>
              <a:t>环境布置气派豪华</a:t>
            </a:r>
            <a:r>
              <a:rPr lang="en-US" altLang="zh-CN" dirty="0"/>
              <a:t>,</a:t>
            </a:r>
            <a:r>
              <a:rPr lang="zh-CN" altLang="zh-CN" dirty="0"/>
              <a:t>上下电梯方便</a:t>
            </a:r>
            <a:r>
              <a:rPr lang="en-US" altLang="zh-CN" dirty="0"/>
              <a:t>,</a:t>
            </a:r>
            <a:r>
              <a:rPr lang="zh-CN" altLang="zh-CN" dirty="0"/>
              <a:t>为消费者提供了非常舒适的购物环境。</a:t>
            </a:r>
            <a:endParaRPr lang="zh-CN" altLang="zh-CN" dirty="0"/>
          </a:p>
          <a:p>
            <a:pPr marL="0" indent="0">
              <a:buNone/>
            </a:pPr>
            <a:r>
              <a:rPr lang="zh-CN" altLang="zh-CN" dirty="0"/>
              <a:t>　　</a:t>
            </a:r>
            <a:r>
              <a:rPr lang="en-US" altLang="zh-CN" dirty="0"/>
              <a:t>(3)</a:t>
            </a:r>
            <a:r>
              <a:rPr lang="zh-CN" altLang="zh-CN" dirty="0"/>
              <a:t>其经营品种繁多</a:t>
            </a:r>
            <a:r>
              <a:rPr lang="en-US" altLang="zh-CN" dirty="0"/>
              <a:t>,</a:t>
            </a:r>
            <a:r>
              <a:rPr lang="zh-CN" altLang="zh-CN" dirty="0"/>
              <a:t>提供几乎所有的日常生活用品</a:t>
            </a:r>
            <a:r>
              <a:rPr lang="en-US" altLang="zh-CN" dirty="0"/>
              <a:t>,</a:t>
            </a:r>
            <a:r>
              <a:rPr lang="zh-CN" altLang="zh-CN" dirty="0"/>
              <a:t>能使消费者感受到“走百家不如进一家”的便利。</a:t>
            </a:r>
            <a:endParaRPr lang="zh-CN" altLang="zh-CN" dirty="0"/>
          </a:p>
          <a:p>
            <a:pPr marL="0" indent="0">
              <a:buNone/>
            </a:pPr>
            <a:r>
              <a:rPr lang="zh-CN" altLang="zh-CN" dirty="0"/>
              <a:t>　　</a:t>
            </a:r>
            <a:r>
              <a:rPr lang="en-US" altLang="zh-CN" dirty="0"/>
              <a:t>(4)</a:t>
            </a:r>
            <a:r>
              <a:rPr lang="zh-CN" altLang="zh-CN" dirty="0"/>
              <a:t>管理规范</a:t>
            </a:r>
            <a:r>
              <a:rPr lang="en-US" altLang="zh-CN" dirty="0"/>
              <a:t>,</a:t>
            </a:r>
            <a:r>
              <a:rPr lang="zh-CN" altLang="zh-CN" dirty="0"/>
              <a:t>实行明码标价</a:t>
            </a:r>
            <a:r>
              <a:rPr lang="en-US" altLang="zh-CN" dirty="0"/>
              <a:t>,</a:t>
            </a:r>
            <a:r>
              <a:rPr lang="zh-CN" altLang="zh-CN" dirty="0"/>
              <a:t>使消费者有一种价格的信赖感。</a:t>
            </a:r>
            <a:endParaRPr lang="zh-CN" altLang="zh-CN" dirty="0"/>
          </a:p>
          <a:p>
            <a:pPr marL="0" indent="0">
              <a:buNone/>
            </a:pPr>
            <a:r>
              <a:rPr lang="zh-CN" altLang="zh-CN" dirty="0"/>
              <a:t>　　</a:t>
            </a:r>
            <a:r>
              <a:rPr lang="en-US" altLang="zh-CN" dirty="0"/>
              <a:t>(5)</a:t>
            </a:r>
            <a:r>
              <a:rPr lang="zh-CN" altLang="zh-CN" dirty="0"/>
              <a:t>专职营业员着装一致、训练有素、彬彬有礼、态度和蔼</a:t>
            </a:r>
            <a:r>
              <a:rPr lang="en-US" altLang="zh-CN" dirty="0"/>
              <a:t>,</a:t>
            </a:r>
            <a:r>
              <a:rPr lang="zh-CN" altLang="zh-CN" dirty="0"/>
              <a:t>使消费者有一种被尊重的满足感。</a:t>
            </a:r>
            <a:endParaRPr lang="zh-CN" altLang="zh-CN" dirty="0"/>
          </a:p>
          <a:p>
            <a:pPr marL="0" indent="0">
              <a:buNone/>
            </a:pPr>
            <a:r>
              <a:rPr lang="zh-CN" altLang="zh-CN" dirty="0"/>
              <a:t>　　</a:t>
            </a:r>
            <a:r>
              <a:rPr lang="en-US" altLang="zh-CN" dirty="0"/>
              <a:t>2.</a:t>
            </a:r>
            <a:r>
              <a:rPr lang="zh-CN" altLang="zh-CN" dirty="0"/>
              <a:t>百货公司可能产生的不利心理影响</a:t>
            </a:r>
            <a:endParaRPr lang="zh-CN" altLang="zh-CN" dirty="0"/>
          </a:p>
          <a:p>
            <a:pPr marL="0" indent="0">
              <a:buNone/>
            </a:pPr>
            <a:r>
              <a:rPr lang="zh-CN" altLang="zh-CN" dirty="0"/>
              <a:t>　　百货公司实行面对面的服务</a:t>
            </a:r>
            <a:r>
              <a:rPr lang="en-US" altLang="zh-CN" dirty="0"/>
              <a:t>,</a:t>
            </a:r>
            <a:r>
              <a:rPr lang="zh-CN" altLang="zh-CN" dirty="0"/>
              <a:t>消费者与营业员之间的沟通有时会出现障碍</a:t>
            </a:r>
            <a:r>
              <a:rPr lang="en-US" altLang="zh-CN" dirty="0"/>
              <a:t>,</a:t>
            </a:r>
            <a:r>
              <a:rPr lang="zh-CN" altLang="zh-CN" dirty="0"/>
              <a:t>以致影响购物行为。同时</a:t>
            </a:r>
            <a:r>
              <a:rPr lang="en-US" altLang="zh-CN" dirty="0"/>
              <a:t>,</a:t>
            </a:r>
            <a:r>
              <a:rPr lang="zh-CN" altLang="zh-CN" dirty="0"/>
              <a:t>消费者可能因等候接待、频繁挑选以及营业员的服务态度等问题而与营业员发生摩擦。</a:t>
            </a:r>
            <a:endParaRPr lang="zh-CN" altLang="zh-CN" dirty="0"/>
          </a:p>
          <a:p>
            <a:endParaRPr lang="zh-CN" alt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a:xfrm>
            <a:off x="457200" y="1052736"/>
            <a:ext cx="8229600" cy="5805264"/>
          </a:xfrm>
        </p:spPr>
        <p:txBody>
          <a:bodyPr>
            <a:normAutofit fontScale="77500" lnSpcReduction="20000"/>
          </a:bodyPr>
          <a:lstStyle/>
          <a:p>
            <a:pPr marL="0" indent="0">
              <a:buNone/>
            </a:pPr>
            <a:r>
              <a:rPr lang="en-US" altLang="zh-CN" dirty="0"/>
              <a:t>(</a:t>
            </a:r>
            <a:r>
              <a:rPr lang="zh-CN" altLang="zh-CN" dirty="0"/>
              <a:t>二</a:t>
            </a:r>
            <a:r>
              <a:rPr lang="en-US" altLang="zh-CN" dirty="0"/>
              <a:t>)</a:t>
            </a:r>
            <a:r>
              <a:rPr lang="zh-CN" altLang="zh-CN" dirty="0"/>
              <a:t>超级市场</a:t>
            </a:r>
            <a:endParaRPr lang="zh-CN" altLang="zh-CN" dirty="0"/>
          </a:p>
          <a:p>
            <a:pPr marL="0" indent="0">
              <a:buNone/>
            </a:pPr>
            <a:r>
              <a:rPr lang="zh-CN" altLang="zh-CN" dirty="0"/>
              <a:t>　　超级市场是一种自助式售货商店</a:t>
            </a:r>
            <a:r>
              <a:rPr lang="en-US" altLang="zh-CN" dirty="0"/>
              <a:t>,</a:t>
            </a:r>
            <a:r>
              <a:rPr lang="zh-CN" altLang="zh-CN" dirty="0"/>
              <a:t>它淘汰了以往商场中封闭式的柜台和货架</a:t>
            </a:r>
            <a:r>
              <a:rPr lang="en-US" altLang="zh-CN" dirty="0"/>
              <a:t>,</a:t>
            </a:r>
            <a:r>
              <a:rPr lang="zh-CN" altLang="zh-CN" dirty="0"/>
              <a:t>完全采用开架销售方式</a:t>
            </a:r>
            <a:r>
              <a:rPr lang="en-US" altLang="zh-CN" dirty="0"/>
              <a:t>,</a:t>
            </a:r>
            <a:r>
              <a:rPr lang="zh-CN" altLang="zh-CN" dirty="0"/>
              <a:t>现已成为现代城市零售商业的主流。</a:t>
            </a:r>
            <a:endParaRPr lang="zh-CN" altLang="zh-CN" dirty="0"/>
          </a:p>
          <a:p>
            <a:pPr marL="0" indent="0">
              <a:buNone/>
            </a:pPr>
            <a:r>
              <a:rPr lang="zh-CN" altLang="zh-CN" dirty="0"/>
              <a:t>　　</a:t>
            </a:r>
            <a:r>
              <a:rPr lang="en-US" altLang="zh-CN" dirty="0"/>
              <a:t>1.</a:t>
            </a:r>
            <a:r>
              <a:rPr lang="zh-CN" altLang="zh-CN" dirty="0"/>
              <a:t>超市满足消费者心理需要的有利条件</a:t>
            </a:r>
            <a:endParaRPr lang="zh-CN" altLang="zh-CN" dirty="0"/>
          </a:p>
          <a:p>
            <a:pPr marL="0" indent="0">
              <a:buNone/>
            </a:pPr>
            <a:r>
              <a:rPr lang="zh-CN" altLang="zh-CN" dirty="0"/>
              <a:t>　　</a:t>
            </a:r>
            <a:r>
              <a:rPr lang="en-US" altLang="zh-CN" dirty="0"/>
              <a:t>(1)</a:t>
            </a:r>
            <a:r>
              <a:rPr lang="zh-CN" altLang="zh-CN" dirty="0"/>
              <a:t>购物方便。消费者可实现就近购物</a:t>
            </a:r>
            <a:r>
              <a:rPr lang="en-US" altLang="zh-CN" dirty="0"/>
              <a:t>,</a:t>
            </a:r>
            <a:r>
              <a:rPr lang="zh-CN" altLang="zh-CN" dirty="0"/>
              <a:t>并一次性买足日常生活必需品。</a:t>
            </a:r>
            <a:endParaRPr lang="zh-CN" altLang="zh-CN" dirty="0"/>
          </a:p>
          <a:p>
            <a:pPr marL="0" indent="0">
              <a:buNone/>
            </a:pPr>
            <a:r>
              <a:rPr lang="zh-CN" altLang="zh-CN" dirty="0"/>
              <a:t>　　</a:t>
            </a:r>
            <a:r>
              <a:rPr lang="en-US" altLang="zh-CN" dirty="0"/>
              <a:t>(2)</a:t>
            </a:r>
            <a:r>
              <a:rPr lang="zh-CN" altLang="zh-CN" dirty="0"/>
              <a:t>价格较低。超市由于可提供高于百货公司</a:t>
            </a:r>
            <a:r>
              <a:rPr lang="en-US" altLang="zh-CN" dirty="0"/>
              <a:t>30%~50%</a:t>
            </a:r>
            <a:r>
              <a:rPr lang="zh-CN" altLang="zh-CN" dirty="0"/>
              <a:t>的商品出样率、</a:t>
            </a:r>
            <a:r>
              <a:rPr lang="en-US" altLang="zh-CN" dirty="0"/>
              <a:t>20%</a:t>
            </a:r>
            <a:r>
              <a:rPr lang="zh-CN" altLang="zh-CN" dirty="0"/>
              <a:t>的商品投放率</a:t>
            </a:r>
            <a:r>
              <a:rPr lang="en-US" altLang="zh-CN" dirty="0"/>
              <a:t>,</a:t>
            </a:r>
            <a:r>
              <a:rPr lang="zh-CN" altLang="zh-CN" dirty="0"/>
              <a:t>场地利用率高</a:t>
            </a:r>
            <a:r>
              <a:rPr lang="en-US" altLang="zh-CN" dirty="0"/>
              <a:t>,</a:t>
            </a:r>
            <a:r>
              <a:rPr lang="zh-CN" altLang="zh-CN" dirty="0"/>
              <a:t>雇员相对减少</a:t>
            </a:r>
            <a:r>
              <a:rPr lang="en-US" altLang="zh-CN" dirty="0"/>
              <a:t>,</a:t>
            </a:r>
            <a:r>
              <a:rPr lang="zh-CN" altLang="zh-CN" dirty="0"/>
              <a:t>商业成本相对较低</a:t>
            </a:r>
            <a:r>
              <a:rPr lang="en-US" altLang="zh-CN" dirty="0"/>
              <a:t>,</a:t>
            </a:r>
            <a:r>
              <a:rPr lang="zh-CN" altLang="zh-CN" dirty="0"/>
              <a:t>所以可以实行薄利多销。</a:t>
            </a:r>
            <a:endParaRPr lang="zh-CN" altLang="zh-CN" dirty="0"/>
          </a:p>
          <a:p>
            <a:pPr marL="0" indent="0">
              <a:buNone/>
            </a:pPr>
            <a:r>
              <a:rPr lang="zh-CN" altLang="zh-CN" dirty="0"/>
              <a:t>　　</a:t>
            </a:r>
            <a:r>
              <a:rPr lang="en-US" altLang="zh-CN" dirty="0"/>
              <a:t>(3)</a:t>
            </a:r>
            <a:r>
              <a:rPr lang="zh-CN" altLang="zh-CN" dirty="0"/>
              <a:t>环境舒适。超市的购物环境宽敞亮堂</a:t>
            </a:r>
            <a:r>
              <a:rPr lang="en-US" altLang="zh-CN" dirty="0"/>
              <a:t>,</a:t>
            </a:r>
            <a:r>
              <a:rPr lang="zh-CN" altLang="zh-CN" dirty="0"/>
              <a:t>消费者置身于琳琅满目的货物之中感觉愉悦。</a:t>
            </a:r>
            <a:endParaRPr lang="zh-CN" altLang="zh-CN" dirty="0"/>
          </a:p>
          <a:p>
            <a:pPr marL="0" indent="0">
              <a:buNone/>
            </a:pPr>
            <a:r>
              <a:rPr lang="zh-CN" altLang="zh-CN" dirty="0"/>
              <a:t>　　</a:t>
            </a:r>
            <a:r>
              <a:rPr lang="en-US" altLang="zh-CN" dirty="0"/>
              <a:t>(4)</a:t>
            </a:r>
            <a:r>
              <a:rPr lang="zh-CN" altLang="zh-CN" dirty="0"/>
              <a:t>心情舒畅。自助销售方式使消费者从紧逼性推销的压力中解放出来</a:t>
            </a:r>
            <a:r>
              <a:rPr lang="en-US" altLang="zh-CN" dirty="0"/>
              <a:t>,</a:t>
            </a:r>
            <a:r>
              <a:rPr lang="zh-CN" altLang="zh-CN" dirty="0"/>
              <a:t>可随心所欲地拿取自己喜爱的商品</a:t>
            </a:r>
            <a:r>
              <a:rPr lang="en-US" altLang="zh-CN" dirty="0"/>
              <a:t>,</a:t>
            </a:r>
            <a:r>
              <a:rPr lang="zh-CN" altLang="zh-CN" dirty="0"/>
              <a:t>且可以随时改变主意</a:t>
            </a:r>
            <a:r>
              <a:rPr lang="en-US" altLang="zh-CN" dirty="0"/>
              <a:t>,</a:t>
            </a:r>
            <a:r>
              <a:rPr lang="zh-CN" altLang="zh-CN" dirty="0"/>
              <a:t>把已挑选的货物进行调换</a:t>
            </a:r>
            <a:r>
              <a:rPr lang="en-US" altLang="zh-CN" dirty="0"/>
              <a:t>,</a:t>
            </a:r>
            <a:r>
              <a:rPr lang="zh-CN" altLang="zh-CN" dirty="0"/>
              <a:t>增加了购物的乐趣。</a:t>
            </a:r>
            <a:endParaRPr lang="zh-CN" altLang="zh-CN" dirty="0"/>
          </a:p>
          <a:p>
            <a:pPr marL="0" indent="0">
              <a:buNone/>
            </a:pPr>
            <a:r>
              <a:rPr lang="zh-CN" altLang="zh-CN" dirty="0"/>
              <a:t>　　</a:t>
            </a:r>
            <a:r>
              <a:rPr lang="en-US" altLang="zh-CN" dirty="0"/>
              <a:t>(5)</a:t>
            </a:r>
            <a:r>
              <a:rPr lang="zh-CN" altLang="zh-CN" dirty="0"/>
              <a:t>节约时间。超市购物实行一次性集中付款结算方式</a:t>
            </a:r>
            <a:r>
              <a:rPr lang="en-US" altLang="zh-CN" dirty="0"/>
              <a:t>,</a:t>
            </a:r>
            <a:r>
              <a:rPr lang="zh-CN" altLang="zh-CN" dirty="0"/>
              <a:t>减少了传统销售方式分柜台单件商品逐一付费所花费的时间。</a:t>
            </a:r>
            <a:endParaRPr lang="zh-CN" altLang="zh-CN" dirty="0"/>
          </a:p>
          <a:p>
            <a:pPr marL="0" indent="0">
              <a:buNone/>
            </a:pPr>
            <a:r>
              <a:rPr lang="zh-CN" altLang="zh-CN" dirty="0"/>
              <a:t>　　</a:t>
            </a:r>
            <a:r>
              <a:rPr lang="en-US" altLang="zh-CN" dirty="0"/>
              <a:t>2.</a:t>
            </a:r>
            <a:r>
              <a:rPr lang="zh-CN" altLang="zh-CN" dirty="0"/>
              <a:t>超市可能产生的不利心理影响</a:t>
            </a:r>
            <a:endParaRPr lang="zh-CN" altLang="zh-CN" dirty="0"/>
          </a:p>
          <a:p>
            <a:pPr marL="0" indent="0">
              <a:buNone/>
            </a:pPr>
            <a:r>
              <a:rPr lang="zh-CN" altLang="zh-CN" dirty="0"/>
              <a:t>　　超市所售的商品大多为中低档商品</a:t>
            </a:r>
            <a:r>
              <a:rPr lang="en-US" altLang="zh-CN" dirty="0"/>
              <a:t>,</a:t>
            </a:r>
            <a:r>
              <a:rPr lang="zh-CN" altLang="zh-CN" dirty="0"/>
              <a:t>高档商品的消费者在超市中很难获得满足感。同时</a:t>
            </a:r>
            <a:r>
              <a:rPr lang="en-US" altLang="zh-CN" dirty="0"/>
              <a:t>,</a:t>
            </a:r>
            <a:r>
              <a:rPr lang="zh-CN" altLang="zh-CN" dirty="0"/>
              <a:t>由于没有营业员的周到服务</a:t>
            </a:r>
            <a:r>
              <a:rPr lang="en-US" altLang="zh-CN" dirty="0"/>
              <a:t>,</a:t>
            </a:r>
            <a:r>
              <a:rPr lang="zh-CN" altLang="zh-CN" dirty="0"/>
              <a:t>消费者受尊敬的感觉不明显。</a:t>
            </a:r>
            <a:endParaRPr lang="zh-CN" altLang="zh-CN" dirty="0"/>
          </a:p>
          <a:p>
            <a:endParaRPr lang="zh-CN" alt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a:xfrm>
            <a:off x="457200" y="1484784"/>
            <a:ext cx="8229600" cy="4839816"/>
          </a:xfrm>
        </p:spPr>
        <p:txBody>
          <a:bodyPr>
            <a:normAutofit fontScale="85000" lnSpcReduction="10000"/>
          </a:bodyPr>
          <a:lstStyle/>
          <a:p>
            <a:pPr marL="0" indent="0">
              <a:buNone/>
            </a:pPr>
            <a:r>
              <a:rPr lang="en-US" altLang="zh-CN" dirty="0"/>
              <a:t>(</a:t>
            </a:r>
            <a:r>
              <a:rPr lang="zh-CN" altLang="zh-CN" dirty="0"/>
              <a:t>三</a:t>
            </a:r>
            <a:r>
              <a:rPr lang="en-US" altLang="zh-CN" dirty="0"/>
              <a:t>)</a:t>
            </a:r>
            <a:r>
              <a:rPr lang="zh-CN" altLang="zh-CN" dirty="0"/>
              <a:t>连锁商店</a:t>
            </a:r>
            <a:endParaRPr lang="zh-CN" altLang="zh-CN" dirty="0"/>
          </a:p>
          <a:p>
            <a:pPr marL="0" indent="0">
              <a:buNone/>
            </a:pPr>
            <a:r>
              <a:rPr lang="zh-CN" altLang="zh-CN" dirty="0"/>
              <a:t>　　连锁商店是经营同类商品、属于同一企业或同一经营体系控制的商店群</a:t>
            </a:r>
            <a:r>
              <a:rPr lang="en-US" altLang="zh-CN" dirty="0"/>
              <a:t>,</a:t>
            </a:r>
            <a:r>
              <a:rPr lang="zh-CN" altLang="zh-CN" dirty="0"/>
              <a:t>它实行商品标识、商品陈列、服务规范等方面的统一。</a:t>
            </a:r>
            <a:endParaRPr lang="zh-CN" altLang="zh-CN" dirty="0"/>
          </a:p>
          <a:p>
            <a:pPr marL="0" indent="0">
              <a:buNone/>
            </a:pPr>
            <a:r>
              <a:rPr lang="zh-CN" altLang="zh-CN" dirty="0"/>
              <a:t>　　</a:t>
            </a:r>
            <a:r>
              <a:rPr lang="en-US" altLang="zh-CN" dirty="0"/>
              <a:t>1.</a:t>
            </a:r>
            <a:r>
              <a:rPr lang="zh-CN" altLang="zh-CN" dirty="0"/>
              <a:t>连锁商店满足消费者心理需要的有利条件</a:t>
            </a:r>
            <a:endParaRPr lang="zh-CN" altLang="zh-CN" dirty="0"/>
          </a:p>
          <a:p>
            <a:pPr marL="0" indent="0">
              <a:buNone/>
            </a:pPr>
            <a:r>
              <a:rPr lang="zh-CN" altLang="zh-CN" dirty="0"/>
              <a:t>　　</a:t>
            </a:r>
            <a:r>
              <a:rPr lang="en-US" altLang="zh-CN" dirty="0"/>
              <a:t>(1)</a:t>
            </a:r>
            <a:r>
              <a:rPr lang="zh-CN" altLang="zh-CN" dirty="0"/>
              <a:t>连锁商店既可实现规模经营</a:t>
            </a:r>
            <a:r>
              <a:rPr lang="en-US" altLang="zh-CN" dirty="0"/>
              <a:t>,</a:t>
            </a:r>
            <a:r>
              <a:rPr lang="zh-CN" altLang="zh-CN" dirty="0"/>
              <a:t>又能适应分散购物</a:t>
            </a:r>
            <a:r>
              <a:rPr lang="en-US" altLang="zh-CN" dirty="0"/>
              <a:t>,</a:t>
            </a:r>
            <a:r>
              <a:rPr lang="zh-CN" altLang="zh-CN" dirty="0"/>
              <a:t>较之百货商店具有更贴近消费者的便利性。</a:t>
            </a:r>
            <a:endParaRPr lang="zh-CN" altLang="zh-CN" dirty="0"/>
          </a:p>
          <a:p>
            <a:pPr marL="0" indent="0">
              <a:buNone/>
            </a:pPr>
            <a:r>
              <a:rPr lang="zh-CN" altLang="zh-CN" dirty="0"/>
              <a:t>　　</a:t>
            </a:r>
            <a:r>
              <a:rPr lang="en-US" altLang="zh-CN" dirty="0"/>
              <a:t>(2)</a:t>
            </a:r>
            <a:r>
              <a:rPr lang="zh-CN" altLang="zh-CN" dirty="0"/>
              <a:t>其统一的店貌、标准化的商品和服务</a:t>
            </a:r>
            <a:r>
              <a:rPr lang="en-US" altLang="zh-CN" dirty="0"/>
              <a:t>,</a:t>
            </a:r>
            <a:r>
              <a:rPr lang="zh-CN" altLang="zh-CN" dirty="0"/>
              <a:t>可满足消费者认准服务品牌、方便消费、放心消费的心理。</a:t>
            </a:r>
            <a:endParaRPr lang="zh-CN" altLang="zh-CN" dirty="0"/>
          </a:p>
          <a:p>
            <a:pPr marL="0" indent="0">
              <a:buNone/>
            </a:pPr>
            <a:r>
              <a:rPr lang="zh-CN" altLang="zh-CN" dirty="0"/>
              <a:t>　　</a:t>
            </a:r>
            <a:r>
              <a:rPr lang="en-US" altLang="zh-CN" dirty="0"/>
              <a:t>(3)</a:t>
            </a:r>
            <a:r>
              <a:rPr lang="zh-CN" altLang="zh-CN" dirty="0"/>
              <a:t>连锁商店具有多种业态模式</a:t>
            </a:r>
            <a:r>
              <a:rPr lang="en-US" altLang="zh-CN" dirty="0"/>
              <a:t>,</a:t>
            </a:r>
            <a:r>
              <a:rPr lang="zh-CN" altLang="zh-CN" dirty="0"/>
              <a:t>可满足消费者的不同需求。</a:t>
            </a:r>
            <a:endParaRPr lang="zh-CN" altLang="zh-CN" dirty="0"/>
          </a:p>
          <a:p>
            <a:pPr marL="0" indent="0">
              <a:buNone/>
            </a:pPr>
            <a:r>
              <a:rPr lang="zh-CN" altLang="zh-CN" dirty="0"/>
              <a:t>　　</a:t>
            </a:r>
            <a:r>
              <a:rPr lang="en-US" altLang="zh-CN" dirty="0"/>
              <a:t>2.</a:t>
            </a:r>
            <a:r>
              <a:rPr lang="zh-CN" altLang="zh-CN" dirty="0"/>
              <a:t>连锁商店可能产生的不利心理影响</a:t>
            </a:r>
            <a:endParaRPr lang="zh-CN" altLang="zh-CN" dirty="0"/>
          </a:p>
          <a:p>
            <a:pPr marL="0" indent="0">
              <a:buNone/>
            </a:pPr>
            <a:r>
              <a:rPr lang="zh-CN" altLang="zh-CN" dirty="0"/>
              <a:t>　　不同业态模式的连锁店差异较大</a:t>
            </a:r>
            <a:r>
              <a:rPr lang="en-US" altLang="zh-CN" dirty="0"/>
              <a:t>,</a:t>
            </a:r>
            <a:r>
              <a:rPr lang="zh-CN" altLang="zh-CN" dirty="0"/>
              <a:t>常给消费者造成一些认知上的障碍。例如</a:t>
            </a:r>
            <a:r>
              <a:rPr lang="en-US" altLang="zh-CN" dirty="0"/>
              <a:t>,</a:t>
            </a:r>
            <a:r>
              <a:rPr lang="zh-CN" altLang="zh-CN" dirty="0"/>
              <a:t>专卖店的高价位与连锁超市的低价位</a:t>
            </a:r>
            <a:r>
              <a:rPr lang="en-US" altLang="zh-CN" dirty="0"/>
              <a:t>,</a:t>
            </a:r>
            <a:r>
              <a:rPr lang="zh-CN" altLang="zh-CN" dirty="0"/>
              <a:t>可能使一些消费者产生错觉。</a:t>
            </a:r>
            <a:endParaRPr lang="zh-CN" altLang="zh-CN" dirty="0"/>
          </a:p>
          <a:p>
            <a:endParaRPr lang="zh-CN" alt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p:txBody>
          <a:bodyPr/>
          <a:lstStyle/>
          <a:p>
            <a:pPr marL="0" indent="0">
              <a:buNone/>
            </a:pPr>
            <a:r>
              <a:rPr lang="en-US" altLang="zh-CN" dirty="0"/>
              <a:t>(</a:t>
            </a:r>
            <a:r>
              <a:rPr lang="zh-CN" altLang="zh-CN" dirty="0"/>
              <a:t>四</a:t>
            </a:r>
            <a:r>
              <a:rPr lang="en-US" altLang="zh-CN" dirty="0"/>
              <a:t>)</a:t>
            </a:r>
            <a:r>
              <a:rPr lang="zh-CN" altLang="zh-CN" dirty="0"/>
              <a:t>专业化商店</a:t>
            </a:r>
            <a:endParaRPr lang="zh-CN" altLang="zh-CN" dirty="0"/>
          </a:p>
          <a:p>
            <a:pPr marL="0" indent="0">
              <a:buNone/>
            </a:pPr>
            <a:r>
              <a:rPr lang="zh-CN" altLang="zh-CN" dirty="0"/>
              <a:t>　　专业化商店是经营特定类型同类商品的商店</a:t>
            </a:r>
            <a:r>
              <a:rPr lang="en-US" altLang="zh-CN" dirty="0"/>
              <a:t>,</a:t>
            </a:r>
            <a:r>
              <a:rPr lang="zh-CN" altLang="zh-CN" dirty="0"/>
              <a:t>如食品商店、家电商店、妇女用品商店等</a:t>
            </a:r>
            <a:r>
              <a:rPr lang="en-US" altLang="zh-CN" dirty="0"/>
              <a:t>,</a:t>
            </a:r>
            <a:r>
              <a:rPr lang="zh-CN" altLang="zh-CN" dirty="0"/>
              <a:t>它能在一个相对狭窄的商品门类范围内提供前面三类商场难以配齐的商品</a:t>
            </a:r>
            <a:r>
              <a:rPr lang="en-US" altLang="zh-CN" dirty="0"/>
              <a:t>,</a:t>
            </a:r>
            <a:r>
              <a:rPr lang="zh-CN" altLang="zh-CN" dirty="0"/>
              <a:t>以“专”取胜。此外</a:t>
            </a:r>
            <a:r>
              <a:rPr lang="en-US" altLang="zh-CN" dirty="0"/>
              <a:t>,</a:t>
            </a:r>
            <a:r>
              <a:rPr lang="zh-CN" altLang="zh-CN" dirty="0"/>
              <a:t>还有销售商品门类范围更为狭窄的手机商店、钟表商店等</a:t>
            </a:r>
            <a:r>
              <a:rPr lang="en-US" altLang="zh-CN" dirty="0"/>
              <a:t>,</a:t>
            </a:r>
            <a:r>
              <a:rPr lang="zh-CN" altLang="zh-CN" dirty="0"/>
              <a:t>上海豫园商城甚至还有雨伞店、手杖店。专业化商店的另一种类型是专卖店</a:t>
            </a:r>
            <a:r>
              <a:rPr lang="en-US" altLang="zh-CN" dirty="0"/>
              <a:t>,</a:t>
            </a:r>
            <a:r>
              <a:rPr lang="zh-CN" altLang="zh-CN" dirty="0"/>
              <a:t>它专门经营某一品牌的商品</a:t>
            </a:r>
            <a:r>
              <a:rPr lang="en-US" altLang="zh-CN" dirty="0"/>
              <a:t>,</a:t>
            </a:r>
            <a:r>
              <a:rPr lang="zh-CN" altLang="zh-CN" dirty="0"/>
              <a:t>提供相关的服务</a:t>
            </a:r>
            <a:r>
              <a:rPr lang="en-US" altLang="zh-CN" dirty="0"/>
              <a:t>,</a:t>
            </a:r>
            <a:r>
              <a:rPr lang="zh-CN" altLang="zh-CN" dirty="0"/>
              <a:t>如“海尔”专卖店等。专业化商店能满足有特定购物品种意向或对品牌、款式有严格要求的消费者的心理需求。</a:t>
            </a:r>
            <a:endParaRPr lang="zh-CN" altLang="zh-CN" dirty="0"/>
          </a:p>
          <a:p>
            <a:endParaRPr lang="zh-CN" alt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a:xfrm>
            <a:off x="457200" y="908720"/>
            <a:ext cx="8229600" cy="5415880"/>
          </a:xfrm>
        </p:spPr>
        <p:txBody>
          <a:bodyPr>
            <a:normAutofit fontScale="85000" lnSpcReduction="20000"/>
          </a:bodyPr>
          <a:lstStyle/>
          <a:p>
            <a:pPr marL="0" indent="0">
              <a:buNone/>
            </a:pPr>
            <a:r>
              <a:rPr lang="zh-CN" altLang="zh-CN" dirty="0"/>
              <a:t>二、商场选址心理</a:t>
            </a:r>
            <a:endParaRPr lang="zh-CN" altLang="zh-CN" dirty="0"/>
          </a:p>
          <a:p>
            <a:pPr marL="0" indent="0">
              <a:buNone/>
            </a:pPr>
            <a:r>
              <a:rPr lang="zh-CN" altLang="zh-CN" dirty="0"/>
              <a:t>　　商场的选址是一种从市场营销角度出发、权衡消费者需求与商业利益的商业布局安排。它与消费者心理密切相关</a:t>
            </a:r>
            <a:r>
              <a:rPr lang="en-US" altLang="zh-CN" dirty="0"/>
              <a:t>,</a:t>
            </a:r>
            <a:r>
              <a:rPr lang="zh-CN" altLang="zh-CN" dirty="0"/>
              <a:t>直接关系到经营能否成功。</a:t>
            </a:r>
            <a:endParaRPr lang="zh-CN" altLang="zh-CN" dirty="0"/>
          </a:p>
          <a:p>
            <a:pPr marL="0" indent="0">
              <a:buNone/>
            </a:pPr>
            <a:r>
              <a:rPr lang="en-US" altLang="zh-CN" dirty="0"/>
              <a:t>(</a:t>
            </a:r>
            <a:r>
              <a:rPr lang="zh-CN" altLang="zh-CN" dirty="0"/>
              <a:t>一</a:t>
            </a:r>
            <a:r>
              <a:rPr lang="en-US" altLang="zh-CN" dirty="0"/>
              <a:t>)</a:t>
            </a:r>
            <a:r>
              <a:rPr lang="zh-CN" altLang="zh-CN" dirty="0"/>
              <a:t>区域与选址心理</a:t>
            </a:r>
            <a:endParaRPr lang="zh-CN" altLang="zh-CN" dirty="0"/>
          </a:p>
          <a:p>
            <a:pPr marL="0" indent="0">
              <a:buNone/>
            </a:pPr>
            <a:r>
              <a:rPr lang="zh-CN" altLang="zh-CN" dirty="0"/>
              <a:t>　　商场选择区域要综合考虑所在区域的人口因素、地理环境因素以及地段因素</a:t>
            </a:r>
            <a:r>
              <a:rPr lang="en-US" altLang="zh-CN" dirty="0"/>
              <a:t>,</a:t>
            </a:r>
            <a:r>
              <a:rPr lang="zh-CN" altLang="zh-CN" dirty="0"/>
              <a:t>特别是要掌握消费者对商场选址的心理预期。</a:t>
            </a:r>
            <a:endParaRPr lang="zh-CN" altLang="zh-CN" dirty="0"/>
          </a:p>
          <a:p>
            <a:pPr marL="0" indent="0">
              <a:buNone/>
            </a:pPr>
            <a:r>
              <a:rPr lang="zh-CN" altLang="zh-CN" dirty="0"/>
              <a:t>　　</a:t>
            </a:r>
            <a:r>
              <a:rPr lang="en-US" altLang="zh-CN" dirty="0"/>
              <a:t>1.</a:t>
            </a:r>
            <a:r>
              <a:rPr lang="zh-CN" altLang="zh-CN" dirty="0"/>
              <a:t>商场集聚心理</a:t>
            </a:r>
            <a:endParaRPr lang="zh-CN" altLang="zh-CN" dirty="0"/>
          </a:p>
          <a:p>
            <a:pPr marL="0" indent="0">
              <a:buNone/>
            </a:pPr>
            <a:r>
              <a:rPr lang="zh-CN" altLang="zh-CN" dirty="0"/>
              <a:t>　　</a:t>
            </a:r>
            <a:r>
              <a:rPr lang="en-US" altLang="zh-CN" dirty="0"/>
              <a:t>2.</a:t>
            </a:r>
            <a:r>
              <a:rPr lang="zh-CN" altLang="zh-CN" dirty="0"/>
              <a:t>购买便捷心理</a:t>
            </a:r>
            <a:endParaRPr lang="zh-CN" altLang="zh-CN" dirty="0"/>
          </a:p>
          <a:p>
            <a:pPr marL="0" indent="0">
              <a:buNone/>
            </a:pPr>
            <a:r>
              <a:rPr lang="zh-CN" altLang="zh-CN" dirty="0"/>
              <a:t>　　</a:t>
            </a:r>
            <a:r>
              <a:rPr lang="en-US" altLang="zh-CN" dirty="0"/>
              <a:t>3.</a:t>
            </a:r>
            <a:r>
              <a:rPr lang="zh-CN" altLang="zh-CN" dirty="0"/>
              <a:t>最佳地段心理</a:t>
            </a:r>
            <a:endParaRPr lang="zh-CN" altLang="zh-CN" dirty="0"/>
          </a:p>
          <a:p>
            <a:pPr marL="0" indent="0">
              <a:buNone/>
            </a:pPr>
            <a:r>
              <a:rPr lang="en-US" altLang="zh-CN" dirty="0"/>
              <a:t>(</a:t>
            </a:r>
            <a:r>
              <a:rPr lang="zh-CN" altLang="zh-CN" dirty="0"/>
              <a:t>二</a:t>
            </a:r>
            <a:r>
              <a:rPr lang="en-US" altLang="zh-CN" dirty="0"/>
              <a:t>)</a:t>
            </a:r>
            <a:r>
              <a:rPr lang="zh-CN" altLang="zh-CN" dirty="0"/>
              <a:t>商品与选址心理</a:t>
            </a:r>
            <a:endParaRPr lang="zh-CN" altLang="zh-CN" dirty="0"/>
          </a:p>
          <a:p>
            <a:pPr marL="0" indent="0">
              <a:buNone/>
            </a:pPr>
            <a:r>
              <a:rPr lang="zh-CN" altLang="zh-CN" dirty="0"/>
              <a:t>　　商场选址除考虑地理区域等因素以外</a:t>
            </a:r>
            <a:r>
              <a:rPr lang="en-US" altLang="zh-CN" dirty="0"/>
              <a:t>,</a:t>
            </a:r>
            <a:r>
              <a:rPr lang="zh-CN" altLang="zh-CN" dirty="0"/>
              <a:t>还要分析商品性质、消费者的消费习惯等</a:t>
            </a:r>
            <a:r>
              <a:rPr lang="en-US" altLang="zh-CN" dirty="0"/>
              <a:t>,</a:t>
            </a:r>
            <a:r>
              <a:rPr lang="zh-CN" altLang="zh-CN" dirty="0"/>
              <a:t>以便准确确定面向目标区域消费者的商品门类或商品价格定位。</a:t>
            </a:r>
            <a:endParaRPr lang="zh-CN" altLang="zh-CN" dirty="0"/>
          </a:p>
          <a:p>
            <a:pPr marL="0" indent="0">
              <a:buNone/>
            </a:pPr>
            <a:r>
              <a:rPr lang="zh-CN" altLang="zh-CN" dirty="0"/>
              <a:t>　　</a:t>
            </a:r>
            <a:r>
              <a:rPr lang="en-US" altLang="zh-CN" dirty="0"/>
              <a:t>1.</a:t>
            </a:r>
            <a:r>
              <a:rPr lang="zh-CN" altLang="zh-CN" dirty="0"/>
              <a:t>商品性质与消费者选址心理</a:t>
            </a:r>
            <a:endParaRPr lang="zh-CN" altLang="zh-CN" dirty="0"/>
          </a:p>
          <a:p>
            <a:pPr marL="0" indent="0">
              <a:buNone/>
            </a:pPr>
            <a:r>
              <a:rPr lang="zh-CN" altLang="zh-CN" dirty="0"/>
              <a:t>　　</a:t>
            </a:r>
            <a:r>
              <a:rPr lang="en-US" altLang="zh-CN" dirty="0"/>
              <a:t>2.</a:t>
            </a:r>
            <a:r>
              <a:rPr lang="zh-CN" altLang="zh-CN" dirty="0"/>
              <a:t>商品价格与消费者选址心理</a:t>
            </a:r>
            <a:endParaRPr lang="zh-CN" altLang="zh-CN" dirty="0"/>
          </a:p>
          <a:p>
            <a:pPr marL="0" indent="0">
              <a:buNone/>
            </a:pPr>
            <a:r>
              <a:rPr lang="zh-CN" altLang="zh-CN" dirty="0"/>
              <a:t>　　</a:t>
            </a:r>
            <a:r>
              <a:rPr lang="en-US" altLang="zh-CN" dirty="0"/>
              <a:t>3.</a:t>
            </a:r>
            <a:r>
              <a:rPr lang="zh-CN" altLang="zh-CN" dirty="0"/>
              <a:t>消费习俗与消费者选址心理</a:t>
            </a:r>
            <a:endParaRPr lang="zh-CN" altLang="zh-CN" dirty="0"/>
          </a:p>
          <a:p>
            <a:endParaRPr lang="zh-CN" alt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p:txBody>
          <a:bodyPr/>
          <a:lstStyle/>
          <a:p>
            <a:pPr marL="0" indent="0">
              <a:buNone/>
            </a:pPr>
            <a:r>
              <a:rPr lang="en-US" altLang="zh-CN" dirty="0"/>
              <a:t>(</a:t>
            </a:r>
            <a:r>
              <a:rPr lang="zh-CN" altLang="zh-CN" dirty="0"/>
              <a:t>三</a:t>
            </a:r>
            <a:r>
              <a:rPr lang="en-US" altLang="zh-CN" dirty="0"/>
              <a:t>)</a:t>
            </a:r>
            <a:r>
              <a:rPr lang="zh-CN" altLang="zh-CN" dirty="0"/>
              <a:t>商场类型与选址心理</a:t>
            </a:r>
            <a:endParaRPr lang="zh-CN" altLang="zh-CN" dirty="0"/>
          </a:p>
          <a:p>
            <a:pPr marL="0" indent="0">
              <a:buNone/>
            </a:pPr>
            <a:r>
              <a:rPr lang="zh-CN" altLang="zh-CN" dirty="0"/>
              <a:t>　　在商业发达的地区</a:t>
            </a:r>
            <a:r>
              <a:rPr lang="en-US" altLang="zh-CN" dirty="0"/>
              <a:t>,</a:t>
            </a:r>
            <a:r>
              <a:rPr lang="zh-CN" altLang="zh-CN" dirty="0"/>
              <a:t>消费者购物时除考虑商品因素以外</a:t>
            </a:r>
            <a:r>
              <a:rPr lang="en-US" altLang="zh-CN" dirty="0"/>
              <a:t>,</a:t>
            </a:r>
            <a:r>
              <a:rPr lang="zh-CN" altLang="zh-CN" dirty="0"/>
              <a:t>还会考虑商场类型。这点可从以下几个方面进行分析</a:t>
            </a:r>
            <a:r>
              <a:rPr lang="en-US" altLang="zh-CN" dirty="0"/>
              <a:t>:</a:t>
            </a:r>
            <a:endParaRPr lang="zh-CN" altLang="zh-CN" dirty="0"/>
          </a:p>
          <a:p>
            <a:pPr marL="0" indent="0">
              <a:buNone/>
            </a:pPr>
            <a:r>
              <a:rPr lang="zh-CN" altLang="zh-CN" dirty="0"/>
              <a:t>　　</a:t>
            </a:r>
            <a:r>
              <a:rPr lang="en-US" altLang="zh-CN" dirty="0"/>
              <a:t>1.</a:t>
            </a:r>
            <a:r>
              <a:rPr lang="zh-CN" altLang="zh-CN" dirty="0"/>
              <a:t>业态分布与消费者选址心理</a:t>
            </a:r>
            <a:endParaRPr lang="zh-CN" altLang="zh-CN" dirty="0"/>
          </a:p>
          <a:p>
            <a:pPr marL="0" indent="0">
              <a:buNone/>
            </a:pPr>
            <a:r>
              <a:rPr lang="zh-CN" altLang="zh-CN" dirty="0"/>
              <a:t>　　</a:t>
            </a:r>
            <a:r>
              <a:rPr lang="en-US" altLang="zh-CN" dirty="0"/>
              <a:t>2.</a:t>
            </a:r>
            <a:r>
              <a:rPr lang="zh-CN" altLang="zh-CN" dirty="0"/>
              <a:t>竞争环境与消费者选址心理</a:t>
            </a:r>
            <a:endParaRPr lang="zh-CN" altLang="zh-CN" dirty="0"/>
          </a:p>
          <a:p>
            <a:pPr marL="0" indent="0">
              <a:buNone/>
            </a:pPr>
            <a:r>
              <a:rPr lang="zh-CN" altLang="zh-CN" dirty="0"/>
              <a:t>　　</a:t>
            </a:r>
            <a:r>
              <a:rPr lang="en-US" altLang="zh-CN" dirty="0"/>
              <a:t>3.</a:t>
            </a:r>
            <a:r>
              <a:rPr lang="zh-CN" altLang="zh-CN" dirty="0"/>
              <a:t>配套场所与消费者选址心理</a:t>
            </a:r>
            <a:endParaRPr lang="zh-CN" altLang="zh-CN" dirty="0"/>
          </a:p>
          <a:p>
            <a:endParaRPr lang="zh-CN" alt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a:xfrm>
            <a:off x="457200" y="704088"/>
            <a:ext cx="8229600" cy="420656"/>
          </a:xfrm>
        </p:spPr>
        <p:txBody>
          <a:bodyPr>
            <a:noAutofit/>
          </a:bodyPr>
          <a:lstStyle/>
          <a:p>
            <a:r>
              <a:rPr lang="zh-CN" altLang="zh-CN" sz="4000" dirty="0"/>
              <a:t>第二节　建筑外观与橱窗设计心理</a:t>
            </a:r>
            <a:endParaRPr lang="zh-CN" altLang="zh-CN" sz="4000" dirty="0"/>
          </a:p>
        </p:txBody>
      </p:sp>
      <p:sp>
        <p:nvSpPr>
          <p:cNvPr id="3" name="内容占位符 2"/>
          <p:cNvSpPr>
            <a:spLocks noGrp="1"/>
          </p:cNvSpPr>
          <p:nvPr>
            <p:ph idx="1"/>
          </p:nvPr>
        </p:nvSpPr>
        <p:spPr>
          <a:xfrm>
            <a:off x="457200" y="1935480"/>
            <a:ext cx="8229600" cy="4922520"/>
          </a:xfrm>
        </p:spPr>
        <p:txBody>
          <a:bodyPr>
            <a:normAutofit fontScale="77500" lnSpcReduction="20000"/>
          </a:bodyPr>
          <a:lstStyle/>
          <a:p>
            <a:pPr marL="0" indent="0">
              <a:buNone/>
            </a:pPr>
            <a:r>
              <a:rPr lang="zh-CN" altLang="zh-CN" dirty="0"/>
              <a:t>一、建筑外观设计心理</a:t>
            </a:r>
            <a:endParaRPr lang="zh-CN" altLang="zh-CN" dirty="0"/>
          </a:p>
          <a:p>
            <a:pPr marL="0" indent="0">
              <a:buNone/>
            </a:pPr>
            <a:r>
              <a:rPr lang="zh-CN" altLang="zh-CN" dirty="0"/>
              <a:t>　　商场的外观包括商场建筑物、商店门面和出入口等商场的外部形象</a:t>
            </a:r>
            <a:r>
              <a:rPr lang="en-US" altLang="zh-CN" dirty="0"/>
              <a:t>,</a:t>
            </a:r>
            <a:r>
              <a:rPr lang="zh-CN" altLang="zh-CN" dirty="0"/>
              <a:t>是决定能否引起消费者良好心理反应的重要因素。</a:t>
            </a:r>
            <a:endParaRPr lang="zh-CN" altLang="zh-CN" dirty="0"/>
          </a:p>
          <a:p>
            <a:pPr marL="0" indent="0">
              <a:buNone/>
            </a:pPr>
            <a:r>
              <a:rPr lang="en-US" altLang="zh-CN" dirty="0"/>
              <a:t>(</a:t>
            </a:r>
            <a:r>
              <a:rPr lang="zh-CN" altLang="zh-CN" dirty="0"/>
              <a:t>一</a:t>
            </a:r>
            <a:r>
              <a:rPr lang="en-US" altLang="zh-CN" dirty="0"/>
              <a:t>)</a:t>
            </a:r>
            <a:r>
              <a:rPr lang="zh-CN" altLang="zh-CN" dirty="0"/>
              <a:t>建筑结构设计心理</a:t>
            </a:r>
            <a:endParaRPr lang="zh-CN" altLang="zh-CN" dirty="0"/>
          </a:p>
          <a:p>
            <a:pPr marL="0" indent="0">
              <a:buNone/>
            </a:pPr>
            <a:r>
              <a:rPr lang="zh-CN" altLang="zh-CN" dirty="0"/>
              <a:t>　　</a:t>
            </a:r>
            <a:r>
              <a:rPr lang="en-US" altLang="zh-CN" dirty="0"/>
              <a:t>1.</a:t>
            </a:r>
            <a:r>
              <a:rPr lang="zh-CN" altLang="zh-CN" dirty="0"/>
              <a:t>商场建筑的心理功能</a:t>
            </a:r>
            <a:endParaRPr lang="zh-CN" altLang="zh-CN" dirty="0"/>
          </a:p>
          <a:p>
            <a:pPr marL="0" indent="0">
              <a:buNone/>
            </a:pPr>
            <a:r>
              <a:rPr lang="zh-CN" altLang="zh-CN" dirty="0"/>
              <a:t>　　</a:t>
            </a:r>
            <a:r>
              <a:rPr lang="en-US" altLang="zh-CN" dirty="0"/>
              <a:t>2.</a:t>
            </a:r>
            <a:r>
              <a:rPr lang="zh-CN" altLang="zh-CN" dirty="0"/>
              <a:t>不同的建筑结构和材料形成不同的商业形象</a:t>
            </a:r>
            <a:endParaRPr lang="zh-CN" altLang="zh-CN" dirty="0"/>
          </a:p>
          <a:p>
            <a:pPr marL="0" indent="0">
              <a:buNone/>
            </a:pPr>
            <a:r>
              <a:rPr lang="zh-CN" altLang="zh-CN" dirty="0"/>
              <a:t>　　</a:t>
            </a:r>
            <a:r>
              <a:rPr lang="en-US" altLang="zh-CN" dirty="0"/>
              <a:t>3.</a:t>
            </a:r>
            <a:r>
              <a:rPr lang="zh-CN" altLang="zh-CN" dirty="0"/>
              <a:t>现代商场建筑的趋势与消费者需要</a:t>
            </a:r>
            <a:endParaRPr lang="zh-CN" altLang="zh-CN" dirty="0"/>
          </a:p>
          <a:p>
            <a:pPr marL="0" indent="0">
              <a:buNone/>
            </a:pPr>
            <a:r>
              <a:rPr lang="en-US" altLang="zh-CN" dirty="0"/>
              <a:t>(</a:t>
            </a:r>
            <a:r>
              <a:rPr lang="zh-CN" altLang="zh-CN" dirty="0"/>
              <a:t>二</a:t>
            </a:r>
            <a:r>
              <a:rPr lang="en-US" altLang="zh-CN" dirty="0"/>
              <a:t>)</a:t>
            </a:r>
            <a:r>
              <a:rPr lang="zh-CN" altLang="zh-CN" dirty="0"/>
              <a:t>门面设计心理</a:t>
            </a:r>
            <a:endParaRPr lang="zh-CN" altLang="zh-CN" dirty="0"/>
          </a:p>
          <a:p>
            <a:pPr marL="0" indent="0">
              <a:buNone/>
            </a:pPr>
            <a:r>
              <a:rPr lang="zh-CN" altLang="zh-CN" dirty="0"/>
              <a:t>　　</a:t>
            </a:r>
            <a:r>
              <a:rPr lang="en-US" altLang="zh-CN" dirty="0"/>
              <a:t>1.</a:t>
            </a:r>
            <a:r>
              <a:rPr lang="zh-CN" altLang="zh-CN" dirty="0"/>
              <a:t>招牌设计心理</a:t>
            </a:r>
            <a:endParaRPr lang="zh-CN" altLang="zh-CN" dirty="0"/>
          </a:p>
          <a:p>
            <a:pPr marL="0" indent="0">
              <a:buNone/>
            </a:pPr>
            <a:r>
              <a:rPr lang="zh-CN" altLang="zh-CN" dirty="0"/>
              <a:t>　　</a:t>
            </a:r>
            <a:r>
              <a:rPr lang="en-US" altLang="zh-CN" dirty="0"/>
              <a:t>2.</a:t>
            </a:r>
            <a:r>
              <a:rPr lang="zh-CN" altLang="zh-CN" dirty="0"/>
              <a:t>门体设计心理</a:t>
            </a:r>
            <a:endParaRPr lang="zh-CN" altLang="zh-CN" dirty="0"/>
          </a:p>
          <a:p>
            <a:pPr marL="0" indent="0">
              <a:buNone/>
            </a:pPr>
            <a:r>
              <a:rPr lang="en-US" altLang="zh-CN" dirty="0"/>
              <a:t>(</a:t>
            </a:r>
            <a:r>
              <a:rPr lang="zh-CN" altLang="zh-CN" dirty="0"/>
              <a:t>三</a:t>
            </a:r>
            <a:r>
              <a:rPr lang="en-US" altLang="zh-CN" dirty="0"/>
              <a:t>)</a:t>
            </a:r>
            <a:r>
              <a:rPr lang="zh-CN" altLang="zh-CN" dirty="0"/>
              <a:t>出入口设计心理</a:t>
            </a:r>
            <a:endParaRPr lang="zh-CN" altLang="zh-CN" dirty="0"/>
          </a:p>
          <a:p>
            <a:pPr marL="0" indent="0">
              <a:buNone/>
            </a:pPr>
            <a:r>
              <a:rPr lang="zh-CN" altLang="zh-CN" dirty="0"/>
              <a:t>　　</a:t>
            </a:r>
            <a:r>
              <a:rPr lang="en-US" altLang="zh-CN" dirty="0"/>
              <a:t>1.</a:t>
            </a:r>
            <a:r>
              <a:rPr lang="zh-CN" altLang="zh-CN" dirty="0"/>
              <a:t>封闭型</a:t>
            </a:r>
            <a:endParaRPr lang="zh-CN" altLang="zh-CN" dirty="0"/>
          </a:p>
          <a:p>
            <a:pPr marL="0" indent="0">
              <a:buNone/>
            </a:pPr>
            <a:r>
              <a:rPr lang="zh-CN" altLang="zh-CN" dirty="0"/>
              <a:t>　　</a:t>
            </a:r>
            <a:r>
              <a:rPr lang="en-US" altLang="zh-CN" dirty="0"/>
              <a:t>2.</a:t>
            </a:r>
            <a:r>
              <a:rPr lang="zh-CN" altLang="zh-CN" dirty="0"/>
              <a:t>半开型</a:t>
            </a:r>
            <a:endParaRPr lang="zh-CN" altLang="zh-CN" dirty="0"/>
          </a:p>
          <a:p>
            <a:pPr marL="0" indent="0">
              <a:buNone/>
            </a:pPr>
            <a:r>
              <a:rPr lang="zh-CN" altLang="zh-CN" dirty="0"/>
              <a:t>　　</a:t>
            </a:r>
            <a:r>
              <a:rPr lang="en-US" altLang="zh-CN" dirty="0"/>
              <a:t>3.</a:t>
            </a:r>
            <a:r>
              <a:rPr lang="zh-CN" altLang="zh-CN" dirty="0"/>
              <a:t>全开型</a:t>
            </a:r>
            <a:endParaRPr lang="zh-CN" altLang="zh-CN" dirty="0"/>
          </a:p>
          <a:p>
            <a:pPr marL="0" indent="0">
              <a:buNone/>
            </a:pPr>
            <a:r>
              <a:rPr lang="zh-CN" altLang="zh-CN" dirty="0"/>
              <a:t>　　</a:t>
            </a:r>
            <a:r>
              <a:rPr lang="en-US" altLang="zh-CN" dirty="0"/>
              <a:t>4.</a:t>
            </a:r>
            <a:r>
              <a:rPr lang="zh-CN" altLang="zh-CN" dirty="0"/>
              <a:t>畅通型</a:t>
            </a:r>
            <a:endParaRPr lang="zh-CN" altLang="zh-CN" dirty="0"/>
          </a:p>
          <a:p>
            <a:endParaRPr lang="zh-CN" alt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内容占位符 2"/>
          <p:cNvSpPr>
            <a:spLocks noGrp="1"/>
          </p:cNvSpPr>
          <p:nvPr>
            <p:ph idx="1"/>
          </p:nvPr>
        </p:nvSpPr>
        <p:spPr/>
        <p:txBody>
          <a:bodyPr/>
          <a:lstStyle/>
          <a:p>
            <a:pPr marL="0" indent="0">
              <a:buNone/>
            </a:pPr>
            <a:r>
              <a:rPr lang="zh-CN" altLang="zh-CN" dirty="0"/>
              <a:t>二、橱窗设计心理</a:t>
            </a:r>
            <a:endParaRPr lang="zh-CN" altLang="zh-CN" dirty="0"/>
          </a:p>
          <a:p>
            <a:pPr marL="0" indent="0">
              <a:buNone/>
            </a:pPr>
            <a:r>
              <a:rPr lang="en-US" altLang="zh-CN" dirty="0"/>
              <a:t>(</a:t>
            </a:r>
            <a:r>
              <a:rPr lang="zh-CN" altLang="zh-CN" dirty="0"/>
              <a:t>一</a:t>
            </a:r>
            <a:r>
              <a:rPr lang="en-US" altLang="zh-CN" dirty="0"/>
              <a:t>)</a:t>
            </a:r>
            <a:r>
              <a:rPr lang="zh-CN" altLang="zh-CN" dirty="0"/>
              <a:t>橱窗的心理功能</a:t>
            </a:r>
            <a:endParaRPr lang="zh-CN" altLang="zh-CN" dirty="0"/>
          </a:p>
          <a:p>
            <a:pPr marL="0" indent="0">
              <a:buNone/>
            </a:pPr>
            <a:r>
              <a:rPr lang="zh-CN" altLang="zh-CN" dirty="0"/>
              <a:t>　　</a:t>
            </a:r>
            <a:r>
              <a:rPr lang="en-US" altLang="zh-CN" dirty="0"/>
              <a:t>1.</a:t>
            </a:r>
            <a:r>
              <a:rPr lang="zh-CN" altLang="zh-CN" dirty="0"/>
              <a:t>唤起注意</a:t>
            </a:r>
            <a:endParaRPr lang="zh-CN" altLang="zh-CN" dirty="0"/>
          </a:p>
          <a:p>
            <a:pPr marL="0" indent="0">
              <a:buNone/>
            </a:pPr>
            <a:r>
              <a:rPr lang="zh-CN" altLang="zh-CN" dirty="0"/>
              <a:t>　　</a:t>
            </a:r>
            <a:r>
              <a:rPr lang="en-US" altLang="zh-CN" dirty="0"/>
              <a:t>2.</a:t>
            </a:r>
            <a:r>
              <a:rPr lang="zh-CN" altLang="zh-CN" dirty="0"/>
              <a:t>引发兴趣</a:t>
            </a:r>
            <a:endParaRPr lang="zh-CN" altLang="zh-CN" dirty="0"/>
          </a:p>
          <a:p>
            <a:pPr marL="0" indent="0">
              <a:buNone/>
            </a:pPr>
            <a:r>
              <a:rPr lang="zh-CN" altLang="zh-CN" dirty="0"/>
              <a:t>　　</a:t>
            </a:r>
            <a:r>
              <a:rPr lang="en-US" altLang="zh-CN" dirty="0"/>
              <a:t>3.</a:t>
            </a:r>
            <a:r>
              <a:rPr lang="zh-CN" altLang="zh-CN" dirty="0"/>
              <a:t>激发动机</a:t>
            </a:r>
            <a:endParaRPr lang="zh-CN" altLang="zh-CN" dirty="0"/>
          </a:p>
          <a:p>
            <a:pPr marL="0" indent="0">
              <a:buNone/>
            </a:pPr>
            <a:r>
              <a:rPr lang="en-US" altLang="zh-CN" dirty="0"/>
              <a:t>(</a:t>
            </a:r>
            <a:r>
              <a:rPr lang="zh-CN" altLang="zh-CN" dirty="0"/>
              <a:t>二</a:t>
            </a:r>
            <a:r>
              <a:rPr lang="en-US" altLang="zh-CN" dirty="0"/>
              <a:t>)</a:t>
            </a:r>
            <a:r>
              <a:rPr lang="zh-CN" altLang="zh-CN" dirty="0"/>
              <a:t>橱窗设计的心理方法</a:t>
            </a:r>
            <a:endParaRPr lang="zh-CN" altLang="zh-CN" dirty="0"/>
          </a:p>
          <a:p>
            <a:pPr marL="0" indent="0">
              <a:buNone/>
            </a:pPr>
            <a:r>
              <a:rPr lang="zh-CN" altLang="zh-CN" dirty="0"/>
              <a:t>　　</a:t>
            </a:r>
            <a:r>
              <a:rPr lang="en-US" altLang="zh-CN" dirty="0"/>
              <a:t>1.</a:t>
            </a:r>
            <a:r>
              <a:rPr lang="zh-CN" altLang="zh-CN" dirty="0"/>
              <a:t>精选商品</a:t>
            </a:r>
            <a:r>
              <a:rPr lang="en-US" altLang="zh-CN" dirty="0"/>
              <a:t>,</a:t>
            </a:r>
            <a:r>
              <a:rPr lang="zh-CN" altLang="zh-CN" dirty="0"/>
              <a:t>突出主体</a:t>
            </a:r>
            <a:endParaRPr lang="zh-CN" altLang="zh-CN" dirty="0"/>
          </a:p>
          <a:p>
            <a:pPr marL="0" indent="0">
              <a:buNone/>
            </a:pPr>
            <a:r>
              <a:rPr lang="zh-CN" altLang="zh-CN" dirty="0"/>
              <a:t>　　</a:t>
            </a:r>
            <a:r>
              <a:rPr lang="en-US" altLang="zh-CN" dirty="0"/>
              <a:t>2.</a:t>
            </a:r>
            <a:r>
              <a:rPr lang="zh-CN" altLang="zh-CN" dirty="0"/>
              <a:t>塑造形象</a:t>
            </a:r>
            <a:r>
              <a:rPr lang="en-US" altLang="zh-CN" dirty="0"/>
              <a:t>,</a:t>
            </a:r>
            <a:r>
              <a:rPr lang="zh-CN" altLang="zh-CN" dirty="0"/>
              <a:t>以美感人</a:t>
            </a:r>
            <a:endParaRPr lang="zh-CN" altLang="zh-CN" dirty="0"/>
          </a:p>
          <a:p>
            <a:pPr marL="0" indent="0">
              <a:buNone/>
            </a:pPr>
            <a:r>
              <a:rPr lang="zh-CN" altLang="zh-CN" dirty="0"/>
              <a:t>　　</a:t>
            </a:r>
            <a:r>
              <a:rPr lang="en-US" altLang="zh-CN" dirty="0"/>
              <a:t>3.</a:t>
            </a:r>
            <a:r>
              <a:rPr lang="zh-CN" altLang="zh-CN" dirty="0"/>
              <a:t>进行渲染</a:t>
            </a:r>
            <a:r>
              <a:rPr lang="en-US" altLang="zh-CN" dirty="0"/>
              <a:t>,</a:t>
            </a:r>
            <a:r>
              <a:rPr lang="zh-CN" altLang="zh-CN" dirty="0"/>
              <a:t>启发联想</a:t>
            </a:r>
            <a:endParaRPr lang="zh-CN" altLang="zh-CN" dirty="0"/>
          </a:p>
          <a:p>
            <a:endParaRPr lang="zh-CN" altLang="en-US" dirty="0"/>
          </a:p>
        </p:txBody>
      </p:sp>
    </p:spTree>
  </p:cSld>
  <p:clrMapOvr>
    <a:masterClrMapping/>
  </p:clrMapOvr>
</p:sld>
</file>

<file path=ppt/tags/tag1.xml><?xml version="1.0" encoding="utf-8"?>
<p:tagLst xmlns:p="http://schemas.openxmlformats.org/presentationml/2006/main">
  <p:tag name="commondata" val="eyJoZGlkIjoiNDBkZDg4MWI3OGQwZjM4NjU5ZDQ1YTg5NzRlZWQyOWUifQ=="/>
</p:tagLst>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流畅">
  <a:themeElements>
    <a:clrScheme name="流畅">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流畅">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流畅">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scene3d>
            <a:camera prst="orthographicFront">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Flow</Template>
  <TotalTime>0</TotalTime>
  <Words>3890</Words>
  <Application>WPS 演示</Application>
  <PresentationFormat>全屏显示(4:3)</PresentationFormat>
  <Paragraphs>162</Paragraphs>
  <Slides>14</Slides>
  <Notes>0</Notes>
  <HiddenSlides>0</HiddenSlides>
  <MMClips>0</MMClips>
  <ScaleCrop>false</ScaleCrop>
  <HeadingPairs>
    <vt:vector size="6" baseType="variant">
      <vt:variant>
        <vt:lpstr>已用的字体</vt:lpstr>
      </vt:variant>
      <vt:variant>
        <vt:i4>10</vt:i4>
      </vt:variant>
      <vt:variant>
        <vt:lpstr>主题</vt:lpstr>
      </vt:variant>
      <vt:variant>
        <vt:i4>1</vt:i4>
      </vt:variant>
      <vt:variant>
        <vt:lpstr>幻灯片标题</vt:lpstr>
      </vt:variant>
      <vt:variant>
        <vt:i4>14</vt:i4>
      </vt:variant>
    </vt:vector>
  </HeadingPairs>
  <TitlesOfParts>
    <vt:vector size="25" baseType="lpstr">
      <vt:lpstr>Arial</vt:lpstr>
      <vt:lpstr>宋体</vt:lpstr>
      <vt:lpstr>Wingdings</vt:lpstr>
      <vt:lpstr>Wingdings 2</vt:lpstr>
      <vt:lpstr>Wingdings</vt:lpstr>
      <vt:lpstr>Constantia</vt:lpstr>
      <vt:lpstr>隶书</vt:lpstr>
      <vt:lpstr>微软雅黑</vt:lpstr>
      <vt:lpstr>Calibri</vt:lpstr>
      <vt:lpstr>Arial Unicode MS</vt:lpstr>
      <vt:lpstr>流畅</vt:lpstr>
      <vt:lpstr>第十八章 商场环境心理</vt:lpstr>
      <vt:lpstr>第一节　商场类型与选址心理</vt:lpstr>
      <vt:lpstr>PowerPoint 演示文稿</vt:lpstr>
      <vt:lpstr>PowerPoint 演示文稿</vt:lpstr>
      <vt:lpstr>PowerPoint 演示文稿</vt:lpstr>
      <vt:lpstr>PowerPoint 演示文稿</vt:lpstr>
      <vt:lpstr>PowerPoint 演示文稿</vt:lpstr>
      <vt:lpstr>第二节　建筑外观与橱窗设计心理</vt:lpstr>
      <vt:lpstr>PowerPoint 演示文稿</vt:lpstr>
      <vt:lpstr>第三节　商场内部设计心理</vt:lpstr>
      <vt:lpstr>PowerPoint 演示文稿</vt:lpstr>
      <vt:lpstr>PowerPoint 演示文稿</vt:lpstr>
      <vt:lpstr>PowerPoint 演示文稿</vt:lpstr>
      <vt:lpstr>PowerPoint 演示文稿</vt:lpstr>
    </vt:vector>
  </TitlesOfParts>
  <Company>China</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第十八章 商场环境心理</dc:title>
  <dc:creator>User</dc:creator>
  <cp:lastModifiedBy>钟山绿湖</cp:lastModifiedBy>
  <cp:revision>2</cp:revision>
  <dcterms:created xsi:type="dcterms:W3CDTF">2017-03-07T00:16:00Z</dcterms:created>
  <dcterms:modified xsi:type="dcterms:W3CDTF">2024-03-17T14:09:14Z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62F33A958B584277A7B1B7F6E0E07959_12</vt:lpwstr>
  </property>
  <property fmtid="{D5CDD505-2E9C-101B-9397-08002B2CF9AE}" pid="3" name="KSOProductBuildVer">
    <vt:lpwstr>2052-12.1.0.16120</vt:lpwstr>
  </property>
</Properties>
</file>

<file path=docProps/thumbnail.jpeg>
</file>