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3"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9" d="100"/>
          <a:sy n="99" d="100"/>
        </p:scale>
        <p:origin x="90" y="2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76934F-F306-D232-044D-BC40FE802B6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18354B0-F040-F2A9-D4F7-4692602003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CFC7466-75F1-B42B-527B-9AD893A3ED45}"/>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483EB2F7-2378-68D9-3EF8-443BDC53C4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579BB62-A43C-D8FF-4452-B467CB009274}"/>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3305161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CE3EFE-839F-5711-AEB5-EB2A337B237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D46D297-4847-0C26-DDD8-4D52CF56962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4EC8CD-C053-41F2-BF55-2EC15F9465C0}"/>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90A8E6B4-2028-FEF1-2439-44FD585A45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7A6D2D5-B085-8BBF-9707-E40CB8603842}"/>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1581282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3407BB-29E1-5A68-2A92-667F739F9E0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BF41BE9-6887-FBBF-CD65-AB0E8A9A22D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C46639B-C0AB-B27C-DDE4-F265ADB23543}"/>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B16913AD-7D88-558D-08F0-63A5A64929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6A74111-9EB0-034E-5037-9168B14F9E68}"/>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2477229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A87C8-D323-862B-6C10-883D4005B7D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A1F5C3A-E688-99A0-9660-8141D61DC3A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D50446A-A595-F7BA-A08B-F290C8A4962B}"/>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886C47AD-8E9D-7363-4925-234A23F517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DDCFF41-3512-CD7A-2372-8F100F88EFC8}"/>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294077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51D58D-C057-F041-FA9E-B0E3A19611D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9299451-06FD-A0A0-F56C-B2F4AD280D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FD5826F-28B1-469C-2952-EAE5F914F8AE}"/>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5F7A487C-398B-F959-49AF-BBF0E0C5A6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74E1D79-FF4F-81CC-B0C7-97FB43D0B021}"/>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2540391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775A93-9596-3B91-10FE-69D74B8E42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3FD06C5-438E-B8E4-7483-FEA8483C808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4A16EA8-2DB8-FEE7-FAF8-223AA6215F4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3B2F714-2D20-678E-9B7C-942604F3447F}"/>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724FBFCE-02B9-E78F-720D-F589D91965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94CE74A-6CC9-FFCD-94B6-6E3A9C1C30AB}"/>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2455679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1BDA59-83E8-654A-5502-E41B87A31F5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9C46A2D-E1B6-45EE-8021-493DF006BA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128A7F9-107A-57AA-1183-ADDB0C5E29C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C68F370-3066-18F8-EC6D-1A295B5D8D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6E9C6A7-759C-63C4-5007-9B07E45D07C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F904F74-5B47-958B-3564-8BDB09FB2495}"/>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91BF0881-C75C-BC70-077F-BEE56706CCD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6B270A1-C2D6-73B3-DBF3-8B1213EB86C7}"/>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2280325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42D93F-AD02-56F4-F2B5-89DD1245550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42B43BD-0498-0BC5-0771-E76BF04D013E}"/>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9FD49E58-EDAA-50A0-6ABE-6ED5E35BC2D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7024DE1-1877-0A41-73F7-27E5056D916E}"/>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348143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1C5048-3228-A5AD-D7EC-12D42DBF332C}"/>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A3049E71-0683-1686-2812-655578D9A22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3CEC756-BE23-D570-245A-5051AA931E1A}"/>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2904097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F9B07F-99CC-C4A1-233F-7183A0E48C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1328516-C7D4-9CDD-B067-7E74215C09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BCF9A7C-A0B1-7F42-299B-FC1E8EAF37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EFAB18C-DFA5-F308-4195-62A63AEA0E4D}"/>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7B1DCEF5-450A-74C9-9688-DD9A502C5E5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B380567-7619-E333-0E97-9F9FA1E5A62B}"/>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80878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25E2AD-0765-12DF-8057-9131EA8E456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F63226E-FC9C-3C42-D3D3-1FF32E893F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E8F2576-487C-9AA4-3882-FDE0E07FCA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C92B97B-B1ED-4953-C013-17F695CA3988}"/>
              </a:ext>
            </a:extLst>
          </p:cNvPr>
          <p:cNvSpPr>
            <a:spLocks noGrp="1"/>
          </p:cNvSpPr>
          <p:nvPr>
            <p:ph type="dt" sz="half" idx="10"/>
          </p:nvPr>
        </p:nvSpPr>
        <p:spPr/>
        <p:txBody>
          <a:bodyPr/>
          <a:lstStyle/>
          <a:p>
            <a:fld id="{B3A94142-F79C-4046-8EB2-18789B42638F}"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4A610D02-B0D5-E096-BB56-F7FA9500D7C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5D21CA6-A5E0-9994-559B-EF2422A8DBA4}"/>
              </a:ext>
            </a:extLst>
          </p:cNvPr>
          <p:cNvSpPr>
            <a:spLocks noGrp="1"/>
          </p:cNvSpPr>
          <p:nvPr>
            <p:ph type="sldNum" sz="quarter" idx="12"/>
          </p:nvPr>
        </p:nvSpPr>
        <p:spPr/>
        <p:txBody>
          <a:body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4032905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8E32E99-F41B-EF51-685C-06668E85E3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45615A5-FA79-2FE9-5DCB-C3B80B5399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0DA24F8-F9C8-A896-A72C-7818E68920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94142-F79C-4046-8EB2-18789B42638F}"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5DF53CF4-0C5D-6922-BD98-FEDAA62AAF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D865EDE-D17B-AC15-332D-2EAAE35E65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C4539-6200-4F46-9F06-3E8E0B2E3E1A}" type="slidenum">
              <a:rPr lang="zh-CN" altLang="en-US" smtClean="0"/>
              <a:t>‹#›</a:t>
            </a:fld>
            <a:endParaRPr lang="zh-CN" altLang="en-US"/>
          </a:p>
        </p:txBody>
      </p:sp>
    </p:spTree>
    <p:extLst>
      <p:ext uri="{BB962C8B-B14F-4D97-AF65-F5344CB8AC3E}">
        <p14:creationId xmlns:p14="http://schemas.microsoft.com/office/powerpoint/2010/main" val="1677887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5E61F-AC5F-37C7-D15A-4A0279E72372}"/>
              </a:ext>
            </a:extLst>
          </p:cNvPr>
          <p:cNvSpPr>
            <a:spLocks noGrp="1"/>
          </p:cNvSpPr>
          <p:nvPr>
            <p:ph type="ctrTitle"/>
          </p:nvPr>
        </p:nvSpPr>
        <p:spPr>
          <a:xfrm>
            <a:off x="2159267" y="4774130"/>
            <a:ext cx="5309937" cy="737887"/>
          </a:xfrm>
        </p:spPr>
        <p:txBody>
          <a:bodyPr>
            <a:normAutofit/>
          </a:bodyPr>
          <a:lstStyle/>
          <a:p>
            <a:r>
              <a:rPr lang="zh-CN" altLang="en-US" sz="3200" dirty="0">
                <a:latin typeface="宋体" panose="02010600030101010101" pitchFamily="2" charset="-122"/>
                <a:ea typeface="宋体" panose="02010600030101010101" pitchFamily="2" charset="-122"/>
              </a:rPr>
              <a:t>第四章</a:t>
            </a:r>
          </a:p>
        </p:txBody>
      </p:sp>
      <p:sp>
        <p:nvSpPr>
          <p:cNvPr id="3" name="副标题 2">
            <a:extLst>
              <a:ext uri="{FF2B5EF4-FFF2-40B4-BE49-F238E27FC236}">
                <a16:creationId xmlns:a16="http://schemas.microsoft.com/office/drawing/2014/main" id="{9F084582-AED2-4738-3437-CA12A6B9665E}"/>
              </a:ext>
            </a:extLst>
          </p:cNvPr>
          <p:cNvSpPr>
            <a:spLocks noGrp="1"/>
          </p:cNvSpPr>
          <p:nvPr>
            <p:ph type="subTitle" idx="1"/>
          </p:nvPr>
        </p:nvSpPr>
        <p:spPr>
          <a:xfrm>
            <a:off x="1196742" y="5512017"/>
            <a:ext cx="9121541" cy="737888"/>
          </a:xfrm>
        </p:spPr>
        <p:txBody>
          <a:bodyPr>
            <a:normAutofit fontScale="85000" lnSpcReduction="20000"/>
          </a:bodyPr>
          <a:lstStyle/>
          <a:p>
            <a:endParaRPr lang="zh-CN" altLang="en-US" dirty="0"/>
          </a:p>
          <a:p>
            <a:r>
              <a:rPr lang="zh-CN" altLang="en-US" sz="3200" b="0" dirty="0">
                <a:solidFill>
                  <a:srgbClr val="000000"/>
                </a:solidFill>
                <a:effectLst/>
                <a:latin typeface="宋体" panose="02010600030101010101" pitchFamily="2" charset="-122"/>
                <a:ea typeface="宋体" panose="02010600030101010101" pitchFamily="2" charset="-122"/>
              </a:rPr>
              <a:t>当代中国企业家理论与实践 </a:t>
            </a:r>
            <a:endParaRPr lang="zh-CN" altLang="en-US" sz="3200" dirty="0">
              <a:latin typeface="宋体" panose="02010600030101010101" pitchFamily="2" charset="-122"/>
              <a:ea typeface="宋体" panose="02010600030101010101" pitchFamily="2" charset="-122"/>
            </a:endParaRPr>
          </a:p>
          <a:p>
            <a:endParaRPr lang="zh-CN" altLang="en-US" dirty="0"/>
          </a:p>
        </p:txBody>
      </p:sp>
      <p:pic>
        <p:nvPicPr>
          <p:cNvPr id="5" name="图片 4">
            <a:extLst>
              <a:ext uri="{FF2B5EF4-FFF2-40B4-BE49-F238E27FC236}">
                <a16:creationId xmlns:a16="http://schemas.microsoft.com/office/drawing/2014/main" id="{FC73D795-C159-AFA1-0396-718DAB857F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2504" y="773580"/>
            <a:ext cx="6300216" cy="3848767"/>
          </a:xfrm>
          <a:prstGeom prst="rect">
            <a:avLst/>
          </a:prstGeom>
        </p:spPr>
      </p:pic>
    </p:spTree>
    <p:extLst>
      <p:ext uri="{BB962C8B-B14F-4D97-AF65-F5344CB8AC3E}">
        <p14:creationId xmlns:p14="http://schemas.microsoft.com/office/powerpoint/2010/main" val="27548772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675FF-F2D1-2C88-E030-96D863CFECFD}"/>
              </a:ext>
            </a:extLst>
          </p:cNvPr>
          <p:cNvSpPr>
            <a:spLocks noGrp="1"/>
          </p:cNvSpPr>
          <p:nvPr>
            <p:ph type="title"/>
          </p:nvPr>
        </p:nvSpPr>
        <p:spPr>
          <a:xfrm>
            <a:off x="838200" y="365125"/>
            <a:ext cx="10515600" cy="866909"/>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二、国有企业的企业家的产生过程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488628E-5202-73F2-BD0E-224DEDCB7ACA}"/>
              </a:ext>
            </a:extLst>
          </p:cNvPr>
          <p:cNvSpPr>
            <a:spLocks noGrp="1"/>
          </p:cNvSpPr>
          <p:nvPr>
            <p:ph idx="1"/>
          </p:nvPr>
        </p:nvSpPr>
        <p:spPr>
          <a:xfrm>
            <a:off x="838200" y="1472665"/>
            <a:ext cx="10515600" cy="5020210"/>
          </a:xfrm>
        </p:spPr>
        <p:txBody>
          <a:bodyPr>
            <a:normAutofit lnSpcReduction="10000"/>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（一）承包人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从</a:t>
            </a:r>
            <a:r>
              <a:rPr lang="en-US" altLang="zh-CN" sz="2000" b="0" spc="150" dirty="0">
                <a:solidFill>
                  <a:srgbClr val="000000"/>
                </a:solidFill>
                <a:effectLst/>
                <a:latin typeface="宋体" panose="02010600030101010101" pitchFamily="2" charset="-122"/>
                <a:ea typeface="宋体" panose="02010600030101010101" pitchFamily="2" charset="-122"/>
              </a:rPr>
              <a:t>20</a:t>
            </a:r>
            <a:r>
              <a:rPr lang="zh-CN" altLang="en-US" sz="2000" b="0" spc="150" dirty="0">
                <a:solidFill>
                  <a:srgbClr val="000000"/>
                </a:solidFill>
                <a:effectLst/>
                <a:latin typeface="宋体" panose="02010600030101010101" pitchFamily="2" charset="-122"/>
                <a:ea typeface="宋体" panose="02010600030101010101" pitchFamily="2" charset="-122"/>
              </a:rPr>
              <a:t>世纪</a:t>
            </a:r>
            <a:r>
              <a:rPr lang="en-US" altLang="zh-CN" sz="2000" b="0" spc="150" dirty="0">
                <a:solidFill>
                  <a:srgbClr val="000000"/>
                </a:solidFill>
                <a:effectLst/>
                <a:latin typeface="宋体" panose="02010600030101010101" pitchFamily="2" charset="-122"/>
                <a:ea typeface="宋体" panose="02010600030101010101" pitchFamily="2" charset="-122"/>
              </a:rPr>
              <a:t>70</a:t>
            </a:r>
            <a:r>
              <a:rPr lang="zh-CN" altLang="en-US" sz="2000" b="0" spc="150" dirty="0">
                <a:solidFill>
                  <a:srgbClr val="000000"/>
                </a:solidFill>
                <a:effectLst/>
                <a:latin typeface="宋体" panose="02010600030101010101" pitchFamily="2" charset="-122"/>
                <a:ea typeface="宋体" panose="02010600030101010101" pitchFamily="2" charset="-122"/>
              </a:rPr>
              <a:t>年代末至</a:t>
            </a:r>
            <a:r>
              <a:rPr lang="en-US" altLang="zh-CN" sz="2000" b="0" spc="150" dirty="0">
                <a:solidFill>
                  <a:srgbClr val="000000"/>
                </a:solidFill>
                <a:effectLst/>
                <a:latin typeface="宋体" panose="02010600030101010101" pitchFamily="2" charset="-122"/>
                <a:ea typeface="宋体" panose="02010600030101010101" pitchFamily="2" charset="-122"/>
              </a:rPr>
              <a:t>90</a:t>
            </a:r>
            <a:r>
              <a:rPr lang="zh-CN" altLang="en-US" sz="2000" b="0" spc="150" dirty="0">
                <a:solidFill>
                  <a:srgbClr val="000000"/>
                </a:solidFill>
                <a:effectLst/>
                <a:latin typeface="宋体" panose="02010600030101010101" pitchFamily="2" charset="-122"/>
                <a:ea typeface="宋体" panose="02010600030101010101" pitchFamily="2" charset="-122"/>
              </a:rPr>
              <a:t>年代初</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我国国有企业改革处于初始阶段</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主要以承包人为主。</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（二）经理人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从</a:t>
            </a:r>
            <a:r>
              <a:rPr lang="en-US" altLang="zh-CN" sz="2000" b="0" spc="150" dirty="0">
                <a:solidFill>
                  <a:srgbClr val="000000"/>
                </a:solidFill>
                <a:effectLst/>
                <a:latin typeface="宋体" panose="02010600030101010101" pitchFamily="2" charset="-122"/>
                <a:ea typeface="宋体" panose="02010600030101010101" pitchFamily="2" charset="-122"/>
              </a:rPr>
              <a:t>1991</a:t>
            </a:r>
            <a:r>
              <a:rPr lang="zh-CN" altLang="en-US" sz="2000" b="0" spc="150" dirty="0">
                <a:solidFill>
                  <a:srgbClr val="000000"/>
                </a:solidFill>
                <a:effectLst/>
                <a:latin typeface="宋体" panose="02010600030101010101" pitchFamily="2" charset="-122"/>
                <a:ea typeface="宋体" panose="02010600030101010101" pitchFamily="2" charset="-122"/>
              </a:rPr>
              <a:t>年到</a:t>
            </a:r>
            <a:r>
              <a:rPr lang="en-US" altLang="zh-CN" sz="2000" b="0" spc="150" dirty="0">
                <a:solidFill>
                  <a:srgbClr val="000000"/>
                </a:solidFill>
                <a:effectLst/>
                <a:latin typeface="宋体" panose="02010600030101010101" pitchFamily="2" charset="-122"/>
                <a:ea typeface="宋体" panose="02010600030101010101" pitchFamily="2" charset="-122"/>
              </a:rPr>
              <a:t>1993</a:t>
            </a:r>
            <a:r>
              <a:rPr lang="zh-CN" altLang="en-US" sz="2000" b="0" spc="150" dirty="0">
                <a:solidFill>
                  <a:srgbClr val="000000"/>
                </a:solidFill>
                <a:effectLst/>
                <a:latin typeface="宋体" panose="02010600030101010101" pitchFamily="2" charset="-122"/>
                <a:ea typeface="宋体" panose="02010600030101010101" pitchFamily="2" charset="-122"/>
              </a:rPr>
              <a:t>年</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我国国有企业改革进入了一个新阶段</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国有企业企业家的发展形式开始向经理人转变。</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（三）职业经理人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自</a:t>
            </a:r>
            <a:r>
              <a:rPr lang="en-US" altLang="zh-CN" sz="2000" b="0" spc="150" dirty="0">
                <a:solidFill>
                  <a:srgbClr val="000000"/>
                </a:solidFill>
                <a:effectLst/>
                <a:latin typeface="宋体" panose="02010600030101010101" pitchFamily="2" charset="-122"/>
                <a:ea typeface="宋体" panose="02010600030101010101" pitchFamily="2" charset="-122"/>
              </a:rPr>
              <a:t>1993</a:t>
            </a:r>
            <a:r>
              <a:rPr lang="zh-CN" altLang="en-US" sz="2000" b="0" spc="150" dirty="0">
                <a:solidFill>
                  <a:srgbClr val="000000"/>
                </a:solidFill>
                <a:effectLst/>
                <a:latin typeface="宋体" panose="02010600030101010101" pitchFamily="2" charset="-122"/>
                <a:ea typeface="宋体" panose="02010600030101010101" pitchFamily="2" charset="-122"/>
              </a:rPr>
              <a:t>年至今</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随着现代企业制度的逐步建立</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职业经理人成为企业家的常见形式。</a:t>
            </a:r>
            <a:endParaRPr lang="zh-CN" altLang="en-US" sz="2000" spc="15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860051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D2F165-4D4F-BCE4-A4D8-D60D48F43B18}"/>
              </a:ext>
            </a:extLst>
          </p:cNvPr>
          <p:cNvSpPr>
            <a:spLocks noGrp="1"/>
          </p:cNvSpPr>
          <p:nvPr>
            <p:ph type="title"/>
          </p:nvPr>
        </p:nvSpPr>
        <p:spPr>
          <a:xfrm>
            <a:off x="838200" y="365126"/>
            <a:ext cx="10515600" cy="818782"/>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三、国有企业的企业家精神</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50F60FEF-64C5-8657-C369-7E442A7BA5C8}"/>
              </a:ext>
            </a:extLst>
          </p:cNvPr>
          <p:cNvSpPr>
            <a:spLocks noGrp="1"/>
          </p:cNvSpPr>
          <p:nvPr>
            <p:ph idx="1"/>
          </p:nvPr>
        </p:nvSpPr>
        <p:spPr>
          <a:xfrm>
            <a:off x="838200" y="1347537"/>
            <a:ext cx="10515600" cy="5322770"/>
          </a:xfrm>
        </p:spPr>
        <p:txBody>
          <a:bodyPr>
            <a:no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（一）国有企业的企业家精神的时代特色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承担时代使命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培育家国情怀</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激发创新精神</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（二）国有企业的企业家精神的发展策略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发展战略是制胜之道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经营模式是制胜之法</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运营方略是制胜之术</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122211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F167EE-A94C-A9A8-A17D-6FD7E7F793FA}"/>
              </a:ext>
            </a:extLst>
          </p:cNvPr>
          <p:cNvSpPr>
            <a:spLocks noGrp="1"/>
          </p:cNvSpPr>
          <p:nvPr>
            <p:ph type="title"/>
          </p:nvPr>
        </p:nvSpPr>
        <p:spPr>
          <a:xfrm>
            <a:off x="838200" y="365126"/>
            <a:ext cx="10515600" cy="953536"/>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新时代企业家理论与实践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426BE7D8-0B98-DC49-1D16-41ACFE09B9FC}"/>
              </a:ext>
            </a:extLst>
          </p:cNvPr>
          <p:cNvSpPr>
            <a:spLocks noGrp="1"/>
          </p:cNvSpPr>
          <p:nvPr>
            <p:ph idx="1"/>
          </p:nvPr>
        </p:nvSpPr>
        <p:spPr>
          <a:xfrm>
            <a:off x="838200" y="1501540"/>
            <a:ext cx="10515600" cy="5226519"/>
          </a:xfrm>
        </p:spPr>
        <p:txBody>
          <a:bodyPr>
            <a:normAutofit fontScale="92500" lnSpcReduction="20000"/>
          </a:bodyPr>
          <a:lstStyle/>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一、民营企业家的发展 </a:t>
            </a:r>
            <a:endParaRPr lang="zh-CN" altLang="en-US" sz="2200" spc="150" dirty="0">
              <a:latin typeface="宋体" panose="02010600030101010101" pitchFamily="2" charset="-122"/>
              <a:ea typeface="宋体" panose="02010600030101010101" pitchFamily="2" charset="-122"/>
            </a:endParaRPr>
          </a:p>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（一）民营企业家的发展环境 </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在科学发展观统领全局的发展理念下</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民营企业尤其是处于高精尖行业的民营企业获得了较大的发展空间。</a:t>
            </a:r>
            <a:endParaRPr lang="zh-CN" altLang="en-US" sz="2200" spc="150" dirty="0">
              <a:latin typeface="宋体" panose="02010600030101010101" pitchFamily="2" charset="-122"/>
              <a:ea typeface="宋体" panose="02010600030101010101" pitchFamily="2" charset="-122"/>
            </a:endParaRPr>
          </a:p>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（二）民营企业家的发展成就</a:t>
            </a:r>
            <a:endParaRPr lang="zh-CN" altLang="en-US" sz="2200" spc="150" dirty="0">
              <a:latin typeface="宋体" panose="02010600030101010101" pitchFamily="2" charset="-122"/>
              <a:ea typeface="宋体" panose="02010600030101010101" pitchFamily="2" charset="-122"/>
            </a:endParaRPr>
          </a:p>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民营企业在稳定经济增长、巩固改革成果、促进创新创业、增加就业岗位、改善民生等方面发挥了重要作用</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已经成为推动经济社会文化 发展的重要主体。 </a:t>
            </a:r>
            <a:endParaRPr lang="zh-CN" altLang="en-US" sz="2200" spc="150" dirty="0">
              <a:latin typeface="宋体" panose="02010600030101010101" pitchFamily="2" charset="-122"/>
              <a:ea typeface="宋体" panose="02010600030101010101" pitchFamily="2" charset="-122"/>
            </a:endParaRPr>
          </a:p>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（三）民营企业家的社会贡献 </a:t>
            </a:r>
            <a:endParaRPr lang="en-US" altLang="zh-CN" sz="2200" b="0" spc="15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spc="150" dirty="0">
                <a:solidFill>
                  <a:srgbClr val="000000"/>
                </a:solidFill>
                <a:effectLst/>
                <a:latin typeface="宋体" panose="02010600030101010101" pitchFamily="2" charset="-122"/>
                <a:ea typeface="宋体" panose="02010600030101010101" pitchFamily="2" charset="-122"/>
              </a:rPr>
              <a:t>随着地方竞争的日益加剧</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各地企业改制速度加快</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部分省份和地区的民营经济比重已经超过国有经济</a:t>
            </a:r>
            <a:r>
              <a:rPr lang="en-US" altLang="zh-CN" sz="2200" b="0" spc="150" dirty="0">
                <a:solidFill>
                  <a:srgbClr val="000000"/>
                </a:solidFill>
                <a:effectLst/>
                <a:latin typeface="宋体" panose="02010600030101010101" pitchFamily="2" charset="-122"/>
                <a:ea typeface="宋体" panose="02010600030101010101" pitchFamily="2" charset="-122"/>
              </a:rPr>
              <a:t>,</a:t>
            </a:r>
            <a:r>
              <a:rPr lang="zh-CN" altLang="en-US" sz="2200" b="0" spc="150" dirty="0">
                <a:solidFill>
                  <a:srgbClr val="000000"/>
                </a:solidFill>
                <a:effectLst/>
                <a:latin typeface="宋体" panose="02010600030101010101" pitchFamily="2" charset="-122"/>
                <a:ea typeface="宋体" panose="02010600030101010101" pitchFamily="2" charset="-122"/>
              </a:rPr>
              <a:t>成为本地经济发展的主体。</a:t>
            </a:r>
            <a:endParaRPr lang="zh-CN" altLang="en-US" sz="2200" spc="15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3285886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50F583-B2BA-522D-B265-EB882E9CF265}"/>
              </a:ext>
            </a:extLst>
          </p:cNvPr>
          <p:cNvSpPr>
            <a:spLocks noGrp="1"/>
          </p:cNvSpPr>
          <p:nvPr>
            <p:ph type="title"/>
          </p:nvPr>
        </p:nvSpPr>
        <p:spPr>
          <a:xfrm>
            <a:off x="838200" y="365125"/>
            <a:ext cx="10515600" cy="780281"/>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二、民营企业家的特点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2F92629D-5B6A-37A6-C7CB-44F087C8758C}"/>
              </a:ext>
            </a:extLst>
          </p:cNvPr>
          <p:cNvSpPr>
            <a:spLocks noGrp="1"/>
          </p:cNvSpPr>
          <p:nvPr>
            <p:ph idx="1"/>
          </p:nvPr>
        </p:nvSpPr>
        <p:spPr>
          <a:xfrm>
            <a:off x="751572" y="1491916"/>
            <a:ext cx="10515600" cy="5149515"/>
          </a:xfrm>
        </p:spPr>
        <p:txBody>
          <a:bodyPr>
            <a:no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（一）经营者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营销能力</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建立社会网络的能力</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调整组织结构的能力</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创新能力</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（二）现代企业家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(1)</a:t>
            </a:r>
            <a:r>
              <a:rPr lang="zh-CN" altLang="en-US" sz="2000" b="0" spc="150" dirty="0">
                <a:solidFill>
                  <a:srgbClr val="000000"/>
                </a:solidFill>
                <a:effectLst/>
                <a:latin typeface="宋体" panose="02010600030101010101" pitchFamily="2" charset="-122"/>
                <a:ea typeface="宋体" panose="02010600030101010101" pitchFamily="2" charset="-122"/>
              </a:rPr>
              <a:t>具备创新思维和创造力</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(2)</a:t>
            </a:r>
            <a:r>
              <a:rPr lang="zh-CN" altLang="en-US" sz="2000" b="0" spc="150" dirty="0">
                <a:solidFill>
                  <a:srgbClr val="000000"/>
                </a:solidFill>
                <a:effectLst/>
                <a:latin typeface="宋体" panose="02010600030101010101" pitchFamily="2" charset="-122"/>
                <a:ea typeface="宋体" panose="02010600030101010101" pitchFamily="2" charset="-122"/>
              </a:rPr>
              <a:t>具备出色的领导能力和团队管理能力</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(3)</a:t>
            </a:r>
            <a:r>
              <a:rPr lang="zh-CN" altLang="en-US" sz="2000" b="0" spc="150" dirty="0">
                <a:solidFill>
                  <a:srgbClr val="000000"/>
                </a:solidFill>
                <a:effectLst/>
                <a:latin typeface="宋体" panose="02010600030101010101" pitchFamily="2" charset="-122"/>
                <a:ea typeface="宋体" panose="02010600030101010101" pitchFamily="2" charset="-122"/>
              </a:rPr>
              <a:t>企业具备敏锐的市场洞察力和商业直觉</a:t>
            </a:r>
            <a:r>
              <a:rPr lang="en-US" altLang="zh-CN" sz="2000" spc="150" dirty="0">
                <a:solidFill>
                  <a:srgbClr val="000000"/>
                </a:solidFill>
                <a:latin typeface="宋体" panose="02010600030101010101" pitchFamily="2" charset="-122"/>
                <a:ea typeface="宋体" panose="02010600030101010101" pitchFamily="2" charset="-122"/>
              </a:rPr>
              <a:t>       </a:t>
            </a:r>
            <a:r>
              <a:rPr lang="en-US" altLang="zh-CN" sz="2000" b="0" spc="150" dirty="0">
                <a:solidFill>
                  <a:srgbClr val="000000"/>
                </a:solidFill>
                <a:effectLst/>
                <a:latin typeface="宋体" panose="02010600030101010101" pitchFamily="2" charset="-122"/>
                <a:ea typeface="宋体" panose="02010600030101010101" pitchFamily="2" charset="-122"/>
              </a:rPr>
              <a:t>(4)</a:t>
            </a:r>
            <a:r>
              <a:rPr lang="zh-CN" altLang="en-US" sz="2000" b="0" spc="150" dirty="0">
                <a:solidFill>
                  <a:srgbClr val="000000"/>
                </a:solidFill>
                <a:effectLst/>
                <a:latin typeface="宋体" panose="02010600030101010101" pitchFamily="2" charset="-122"/>
                <a:ea typeface="宋体" panose="02010600030101010101" pitchFamily="2" charset="-122"/>
              </a:rPr>
              <a:t>具备风险管理和应对能力</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spc="150" dirty="0">
                <a:solidFill>
                  <a:srgbClr val="000000"/>
                </a:solidFill>
                <a:effectLst/>
                <a:latin typeface="宋体" panose="02010600030101010101" pitchFamily="2" charset="-122"/>
                <a:ea typeface="宋体" panose="02010600030101010101" pitchFamily="2" charset="-122"/>
              </a:rPr>
              <a:t>(5)</a:t>
            </a:r>
            <a:r>
              <a:rPr lang="zh-CN" altLang="en-US" sz="2000" b="0" spc="150" dirty="0">
                <a:solidFill>
                  <a:srgbClr val="000000"/>
                </a:solidFill>
                <a:effectLst/>
                <a:latin typeface="宋体" panose="02010600030101010101" pitchFamily="2" charset="-122"/>
                <a:ea typeface="宋体" panose="02010600030101010101" pitchFamily="2" charset="-122"/>
              </a:rPr>
              <a:t>注重企业的可持续发展和社会责任</a:t>
            </a:r>
            <a:endParaRPr lang="en-US" altLang="zh-CN" sz="2000" b="0" spc="15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75399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F85BF7-3352-F5AA-26F2-AF0C229F99CA}"/>
              </a:ext>
            </a:extLst>
          </p:cNvPr>
          <p:cNvSpPr>
            <a:spLocks noGrp="1"/>
          </p:cNvSpPr>
          <p:nvPr>
            <p:ph type="title"/>
          </p:nvPr>
        </p:nvSpPr>
        <p:spPr>
          <a:xfrm>
            <a:off x="838200" y="365125"/>
            <a:ext cx="10515600" cy="866909"/>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第四节 港台企业家理论与实践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F2D0C37-5DD4-5226-9CC3-25204D95A66B}"/>
              </a:ext>
            </a:extLst>
          </p:cNvPr>
          <p:cNvSpPr>
            <a:spLocks noGrp="1"/>
          </p:cNvSpPr>
          <p:nvPr>
            <p:ph idx="1"/>
          </p:nvPr>
        </p:nvSpPr>
        <p:spPr>
          <a:xfrm>
            <a:off x="838200" y="1347537"/>
            <a:ext cx="10515600" cy="5145338"/>
          </a:xfrm>
        </p:spPr>
        <p:txBody>
          <a:bodyPr>
            <a:normAutofit/>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一、港台企业家精神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（一）港台企业发展状况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台商非常看重大陆的市场和发展前景</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不断加大在大陆的投资力度</a:t>
            </a:r>
            <a:r>
              <a:rPr lang="en-US" altLang="zh-CN" sz="2000" b="0" spc="150" dirty="0">
                <a:solidFill>
                  <a:srgbClr val="000000"/>
                </a:solidFill>
                <a:effectLst/>
                <a:latin typeface="宋体" panose="02010600030101010101" pitchFamily="2" charset="-122"/>
                <a:ea typeface="宋体" panose="02010600030101010101" pitchFamily="2" charset="-122"/>
              </a:rPr>
              <a:t>, </a:t>
            </a:r>
            <a:r>
              <a:rPr lang="zh-CN" altLang="en-US" sz="2000" b="0" spc="150" dirty="0">
                <a:solidFill>
                  <a:srgbClr val="000000"/>
                </a:solidFill>
                <a:effectLst/>
                <a:latin typeface="宋体" panose="02010600030101010101" pitchFamily="2" charset="-122"/>
                <a:ea typeface="宋体" panose="02010600030101010101" pitchFamily="2" charset="-122"/>
              </a:rPr>
              <a:t>同时也获得了丰厚的回报</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（二）港台企业家的成功与传承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“第一代”港台企业家大多白手起家</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学历普遍不高</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但他们都非常注重对接班人的培养和教育。</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“商二代”的学历主要以商科背景的大学学历为主</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一些人还获得了 研究生等高学历</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同时拥有会计、证券投资等专业执照</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主要涉猎管理、财务、营销、网络等商科领域。</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90863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00BC214-68A7-CC73-CC7B-0BB82F15928C}"/>
              </a:ext>
            </a:extLst>
          </p:cNvPr>
          <p:cNvSpPr>
            <a:spLocks noGrp="1"/>
          </p:cNvSpPr>
          <p:nvPr>
            <p:ph idx="1"/>
          </p:nvPr>
        </p:nvSpPr>
        <p:spPr>
          <a:xfrm>
            <a:off x="838200" y="564716"/>
            <a:ext cx="10515600" cy="1937853"/>
          </a:xfrm>
        </p:spPr>
        <p:txBody>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（三）港台企业家的精神特质 </a:t>
            </a:r>
            <a:endPar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他们在为人处世和商业经营上都有着共同的特点</a:t>
            </a:r>
            <a:r>
              <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节俭勤劳、重视人才、言而有信、尊重知识</a:t>
            </a:r>
            <a:r>
              <a:rPr kumimoji="0" lang="en-US" altLang="zh-CN"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000" b="0" i="0" u="none" strike="noStrike" kern="1200" cap="none" spc="15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rPr>
              <a:t>并具备强烈的冒险精神和行动力。</a:t>
            </a:r>
            <a:endParaRPr kumimoji="0" lang="zh-CN" altLang="en-US" sz="2000" b="0" i="0" u="none" strike="noStrike" kern="1200" cap="none" spc="15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indent="0">
              <a:buNone/>
            </a:pPr>
            <a:endParaRPr lang="zh-CN" altLang="en-US" dirty="0"/>
          </a:p>
        </p:txBody>
      </p:sp>
      <p:sp>
        <p:nvSpPr>
          <p:cNvPr id="4" name="文本框 3">
            <a:extLst>
              <a:ext uri="{FF2B5EF4-FFF2-40B4-BE49-F238E27FC236}">
                <a16:creationId xmlns:a16="http://schemas.microsoft.com/office/drawing/2014/main" id="{77198A5E-0DE7-88A3-82A9-12713988276D}"/>
              </a:ext>
            </a:extLst>
          </p:cNvPr>
          <p:cNvSpPr txBox="1"/>
          <p:nvPr/>
        </p:nvSpPr>
        <p:spPr>
          <a:xfrm>
            <a:off x="902970" y="2967335"/>
            <a:ext cx="10784706" cy="461665"/>
          </a:xfrm>
          <a:prstGeom prst="rect">
            <a:avLst/>
          </a:prstGeom>
          <a:noFill/>
        </p:spPr>
        <p:txBody>
          <a:bodyPr wrap="square" rtlCol="0">
            <a:sp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二、香港企业家李嘉诚独特的经营与管理之道 </a:t>
            </a:r>
            <a:endParaRPr lang="zh-CN" altLang="en-US" sz="2400" dirty="0">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97553F84-16E6-9E0A-F7F8-E73210CF54EF}"/>
              </a:ext>
            </a:extLst>
          </p:cNvPr>
          <p:cNvSpPr txBox="1"/>
          <p:nvPr/>
        </p:nvSpPr>
        <p:spPr>
          <a:xfrm>
            <a:off x="838200" y="4283242"/>
            <a:ext cx="10914246" cy="2246769"/>
          </a:xfrm>
          <a:prstGeom prst="rect">
            <a:avLst/>
          </a:prstGeom>
          <a:noFill/>
        </p:spPr>
        <p:txBody>
          <a:bodyPr wrap="square" rtlCol="0">
            <a:spAutoFit/>
          </a:bodyPr>
          <a:lstStyle/>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（一）抓住机遇</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速战速决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（二）目光远大</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稳健发展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（三）合作共赢</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懂得分享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（四）以诚待人，以情感人 </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44955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CCFB96-E151-0CEF-34E5-9CE9EA8734F1}"/>
              </a:ext>
            </a:extLst>
          </p:cNvPr>
          <p:cNvSpPr>
            <a:spLocks noGrp="1"/>
          </p:cNvSpPr>
          <p:nvPr>
            <p:ph type="title"/>
          </p:nvPr>
        </p:nvSpPr>
        <p:spPr>
          <a:xfrm>
            <a:off x="838200" y="230371"/>
            <a:ext cx="10515600" cy="943911"/>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三、台湾企业家王永庆的经营之道与成功秘诀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F055DE25-A856-2145-A947-0FFF41E68429}"/>
              </a:ext>
            </a:extLst>
          </p:cNvPr>
          <p:cNvSpPr>
            <a:spLocks noGrp="1"/>
          </p:cNvSpPr>
          <p:nvPr>
            <p:ph idx="1"/>
          </p:nvPr>
        </p:nvSpPr>
        <p:spPr>
          <a:xfrm>
            <a:off x="838200" y="1309036"/>
            <a:ext cx="10515600" cy="5318593"/>
          </a:xfrm>
        </p:spPr>
        <p:txBody>
          <a:bodyPr>
            <a:normAutofit fontScale="85000" lnSpcReduction="10000"/>
          </a:bodyPr>
          <a:lstStyle/>
          <a:p>
            <a:pPr marL="0" indent="0">
              <a:lnSpc>
                <a:spcPct val="15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（一）“压力”加“激励”管理法</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王永庆在企业管理中创立了“压力管理”法</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即通过人为施加压力来推动员工更加努力和高效地工作。</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（二）追根究底精神</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王永庆坚信</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成本分析</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要追根究底</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台塑就靠这一点吃饭”</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这一管理原则在企业运营全过程中得到了彻底贯彻。</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（三）识才爱才用才 </a:t>
            </a:r>
            <a:endParaRPr lang="zh-CN" altLang="en-US" sz="2400" spc="150" dirty="0">
              <a:latin typeface="宋体" panose="02010600030101010101" pitchFamily="2" charset="-122"/>
              <a:ea typeface="宋体" panose="02010600030101010101" pitchFamily="2" charset="-122"/>
            </a:endParaRPr>
          </a:p>
          <a:p>
            <a:pPr marL="0" indent="0">
              <a:lnSpc>
                <a:spcPct val="15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王永庆深知企业的可持续发展离不开人才的支持</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因此他非常重视人才的培养和选拔。</a:t>
            </a:r>
            <a:endParaRPr lang="zh-CN" altLang="en-US" sz="2400" spc="15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595563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DC9E8B-4056-0876-7D1B-1AFD4760AA5B}"/>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扩展案例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5398D33C-E4A6-AF81-C7B5-C687F6B7A4EA}"/>
              </a:ext>
            </a:extLst>
          </p:cNvPr>
          <p:cNvSpPr>
            <a:spLocks noGrp="1"/>
          </p:cNvSpPr>
          <p:nvPr>
            <p:ph idx="1"/>
          </p:nvPr>
        </p:nvSpPr>
        <p:spPr>
          <a:xfrm>
            <a:off x="1607418" y="1690688"/>
            <a:ext cx="8306603" cy="1325563"/>
          </a:xfrm>
        </p:spPr>
        <p:txBody>
          <a:bodyPr>
            <a:normAutofit/>
          </a:bodyPr>
          <a:lstStyle/>
          <a:p>
            <a:pPr marL="0" indent="0" algn="ctr">
              <a:buNone/>
            </a:pPr>
            <a:r>
              <a:rPr lang="zh-CN" altLang="en-US" sz="2000" b="0" dirty="0">
                <a:solidFill>
                  <a:srgbClr val="000000"/>
                </a:solidFill>
                <a:effectLst/>
                <a:latin typeface="FZHTK--GBK1-0"/>
              </a:rPr>
              <a:t> </a:t>
            </a:r>
            <a:r>
              <a:rPr lang="zh-CN" altLang="en-US" sz="2000" b="0" dirty="0">
                <a:solidFill>
                  <a:srgbClr val="000000"/>
                </a:solidFill>
                <a:effectLst/>
                <a:latin typeface="宋体" panose="02010600030101010101" pitchFamily="2" charset="-122"/>
                <a:ea typeface="宋体" panose="02010600030101010101" pitchFamily="2" charset="-122"/>
              </a:rPr>
              <a:t>张瑞敏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用锤子砸出了中国制造业精神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dirty="0">
              <a:solidFill>
                <a:srgbClr val="000000"/>
              </a:solidFill>
              <a:latin typeface="宋体" panose="02010600030101010101" pitchFamily="2" charset="-122"/>
              <a:ea typeface="宋体" panose="02010600030101010101" pitchFamily="2" charset="-122"/>
            </a:endParaRPr>
          </a:p>
          <a:p>
            <a:pPr marL="0" indent="0">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dirty="0">
              <a:solidFill>
                <a:srgbClr val="000000"/>
              </a:solidFill>
              <a:latin typeface="宋体" panose="02010600030101010101" pitchFamily="2" charset="-122"/>
              <a:ea typeface="宋体" panose="02010600030101010101" pitchFamily="2" charset="-122"/>
            </a:endParaRPr>
          </a:p>
          <a:p>
            <a:pPr marL="0" indent="0">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dirty="0">
              <a:solidFill>
                <a:srgbClr val="000000"/>
              </a:solidFill>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E077D034-FAF1-EFB5-3D04-E44D11391D5F}"/>
              </a:ext>
            </a:extLst>
          </p:cNvPr>
          <p:cNvPicPr>
            <a:picLocks noChangeAspect="1"/>
          </p:cNvPicPr>
          <p:nvPr/>
        </p:nvPicPr>
        <p:blipFill>
          <a:blip r:embed="rId2"/>
          <a:stretch>
            <a:fillRect/>
          </a:stretch>
        </p:blipFill>
        <p:spPr>
          <a:xfrm flipV="1">
            <a:off x="384048" y="462090"/>
            <a:ext cx="504956" cy="437894"/>
          </a:xfrm>
          <a:prstGeom prst="rect">
            <a:avLst/>
          </a:prstGeom>
        </p:spPr>
      </p:pic>
      <p:sp>
        <p:nvSpPr>
          <p:cNvPr id="6" name="文本框 5">
            <a:extLst>
              <a:ext uri="{FF2B5EF4-FFF2-40B4-BE49-F238E27FC236}">
                <a16:creationId xmlns:a16="http://schemas.microsoft.com/office/drawing/2014/main" id="{51D59ACB-5872-5D95-B5A8-A22DF322E54B}"/>
              </a:ext>
            </a:extLst>
          </p:cNvPr>
          <p:cNvSpPr txBox="1"/>
          <p:nvPr/>
        </p:nvSpPr>
        <p:spPr>
          <a:xfrm>
            <a:off x="1424540" y="3792354"/>
            <a:ext cx="8643486" cy="1609928"/>
          </a:xfrm>
          <a:prstGeom prst="rect">
            <a:avLst/>
          </a:prstGeom>
          <a:noFill/>
        </p:spPr>
        <p:txBody>
          <a:bodyPr wrap="square" rtlCol="0">
            <a:spAutoFit/>
          </a:bodyPr>
          <a:lstStyle/>
          <a:p>
            <a:pPr marL="0" indent="0" algn="ctr">
              <a:lnSpc>
                <a:spcPct val="150000"/>
              </a:lnSpc>
              <a:buNone/>
            </a:pPr>
            <a:r>
              <a:rPr lang="zh-CN" altLang="en-US" sz="1800" b="0" dirty="0">
                <a:solidFill>
                  <a:srgbClr val="000000"/>
                </a:solidFill>
                <a:effectLst/>
                <a:latin typeface="宋体" panose="02010600030101010101" pitchFamily="2" charset="-122"/>
                <a:ea typeface="宋体" panose="02010600030101010101" pitchFamily="2" charset="-122"/>
              </a:rPr>
              <a:t> </a:t>
            </a:r>
            <a:r>
              <a:rPr lang="zh-CN" altLang="en-US" sz="2800" b="0" dirty="0">
                <a:solidFill>
                  <a:srgbClr val="000000"/>
                </a:solidFill>
                <a:effectLst/>
                <a:latin typeface="宋体" panose="02010600030101010101" pitchFamily="2" charset="-122"/>
                <a:ea typeface="宋体" panose="02010600030101010101" pitchFamily="2" charset="-122"/>
              </a:rPr>
              <a:t>思考题 </a:t>
            </a:r>
            <a:endParaRPr lang="zh-CN" altLang="en-US" sz="1800" dirty="0">
              <a:latin typeface="宋体" panose="02010600030101010101" pitchFamily="2" charset="-122"/>
              <a:ea typeface="宋体" panose="02010600030101010101" pitchFamily="2" charset="-122"/>
            </a:endParaRPr>
          </a:p>
          <a:p>
            <a:pPr marL="0" indent="0" algn="ctr">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根据案例内容总结海尔成功的经验。 </a:t>
            </a:r>
            <a:endParaRPr lang="zh-CN" altLang="en-US" sz="2000" dirty="0">
              <a:latin typeface="宋体" panose="02010600030101010101" pitchFamily="2" charset="-122"/>
              <a:ea typeface="宋体" panose="02010600030101010101" pitchFamily="2" charset="-122"/>
            </a:endParaRPr>
          </a:p>
          <a:p>
            <a:pPr marL="0" indent="0" algn="ctr">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张瑞敏的管理思想包含哪些内容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你从中可以获得哪些启示</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p>
        </p:txBody>
      </p:sp>
    </p:spTree>
    <p:extLst>
      <p:ext uri="{BB962C8B-B14F-4D97-AF65-F5344CB8AC3E}">
        <p14:creationId xmlns:p14="http://schemas.microsoft.com/office/powerpoint/2010/main" val="3125443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540073-1EE6-FE0A-A548-B38927BA1BE8}"/>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导入案例 </a:t>
            </a:r>
            <a:endParaRPr lang="zh-CN" altLang="en-US" sz="5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1F458FCA-BC63-5FE8-0E32-C30F544AABA0}"/>
              </a:ext>
            </a:extLst>
          </p:cNvPr>
          <p:cNvSpPr>
            <a:spLocks noGrp="1"/>
          </p:cNvSpPr>
          <p:nvPr>
            <p:ph idx="1"/>
          </p:nvPr>
        </p:nvSpPr>
        <p:spPr>
          <a:xfrm>
            <a:off x="838200" y="1825625"/>
            <a:ext cx="10515600" cy="753946"/>
          </a:xfrm>
        </p:spPr>
        <p:txBody>
          <a:bodyPr>
            <a:normAutofit/>
          </a:bodyPr>
          <a:lstStyle/>
          <a:p>
            <a:pPr marL="0" indent="0">
              <a:buNone/>
            </a:pPr>
            <a:r>
              <a:rPr lang="zh-CN" altLang="en-US" sz="2400" b="0" dirty="0">
                <a:solidFill>
                  <a:srgbClr val="000000"/>
                </a:solidFill>
                <a:effectLst/>
                <a:latin typeface="宋体" panose="02010600030101010101" pitchFamily="2" charset="-122"/>
                <a:ea typeface="宋体" panose="02010600030101010101" pitchFamily="2" charset="-122"/>
              </a:rPr>
              <a:t>“改革开放打造国家名片</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中国中车的发展之路 ”</a:t>
            </a:r>
            <a:endParaRPr lang="zh-CN" altLang="en-US" sz="3600" dirty="0">
              <a:latin typeface="宋体" panose="02010600030101010101" pitchFamily="2" charset="-122"/>
              <a:ea typeface="宋体" panose="02010600030101010101" pitchFamily="2" charset="-122"/>
            </a:endParaRPr>
          </a:p>
        </p:txBody>
      </p:sp>
      <p:sp>
        <p:nvSpPr>
          <p:cNvPr id="4" name="文本框 3">
            <a:extLst>
              <a:ext uri="{FF2B5EF4-FFF2-40B4-BE49-F238E27FC236}">
                <a16:creationId xmlns:a16="http://schemas.microsoft.com/office/drawing/2014/main" id="{66EFC271-35DB-9FB5-A21B-77AF085D9CDD}"/>
              </a:ext>
            </a:extLst>
          </p:cNvPr>
          <p:cNvSpPr txBox="1"/>
          <p:nvPr/>
        </p:nvSpPr>
        <p:spPr>
          <a:xfrm>
            <a:off x="1029903" y="3724977"/>
            <a:ext cx="10029524" cy="1405193"/>
          </a:xfrm>
          <a:prstGeom prst="rect">
            <a:avLst/>
          </a:prstGeom>
          <a:noFill/>
        </p:spPr>
        <p:txBody>
          <a:bodyPr wrap="square" rtlCol="0">
            <a:spAutoFit/>
          </a:bodyPr>
          <a:lstStyle/>
          <a:p>
            <a:pPr>
              <a:lnSpc>
                <a:spcPct val="150000"/>
              </a:lnSpc>
            </a:pPr>
            <a:r>
              <a:rPr lang="zh-CN" altLang="en-US" sz="2000" b="0" dirty="0">
                <a:solidFill>
                  <a:srgbClr val="000000"/>
                </a:solidFill>
                <a:effectLst/>
                <a:latin typeface="宋体" panose="02010600030101010101" pitchFamily="2" charset="-122"/>
                <a:ea typeface="宋体" panose="02010600030101010101" pitchFamily="2" charset="-122"/>
              </a:rPr>
              <a:t>思考题 </a:t>
            </a:r>
            <a:endParaRPr lang="zh-CN" altLang="en-US" sz="200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总结中国中车企业发展的有益经验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提出深化国企改革发展的建议。 </a:t>
            </a:r>
            <a:endParaRPr lang="zh-CN" altLang="en-US" sz="200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查阅相关资料并分析中国中车集团历任总经理及其企业家精神特质。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77664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3A26E1-47E2-52A0-85E4-ACC5AA7ED4BA}"/>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第一节 改革开放与民营企业家</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90FEF821-A8A1-7C23-9D11-A20AC1A2C607}"/>
              </a:ext>
            </a:extLst>
          </p:cNvPr>
          <p:cNvSpPr>
            <a:spLocks noGrp="1"/>
          </p:cNvSpPr>
          <p:nvPr>
            <p:ph idx="1"/>
          </p:nvPr>
        </p:nvSpPr>
        <p:spPr>
          <a:xfrm>
            <a:off x="838200" y="1819175"/>
            <a:ext cx="10515600" cy="4841507"/>
          </a:xfrm>
        </p:spPr>
        <p:txBody>
          <a:bodyPr>
            <a:normAutofit/>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一、企业家理论与实践的时代背景</a:t>
            </a:r>
            <a:r>
              <a:rPr lang="zh-CN" altLang="en-US" sz="2000" b="0" dirty="0">
                <a:solidFill>
                  <a:srgbClr val="000000"/>
                </a:solidFill>
                <a:effectLst/>
                <a:latin typeface="宋体" panose="02010600030101010101" pitchFamily="2" charset="-122"/>
                <a:ea typeface="宋体" panose="02010600030101010101" pitchFamily="2" charset="-122"/>
              </a:rPr>
              <a:t>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（一）企业家意识的觉醒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新中国的民营经济始于</a:t>
            </a:r>
            <a:r>
              <a:rPr lang="en-US" altLang="zh-CN" sz="2000" b="0" dirty="0">
                <a:solidFill>
                  <a:srgbClr val="000000"/>
                </a:solidFill>
                <a:effectLst/>
                <a:latin typeface="宋体" panose="02010600030101010101" pitchFamily="2" charset="-122"/>
                <a:ea typeface="宋体" panose="02010600030101010101" pitchFamily="2" charset="-122"/>
              </a:rPr>
              <a:t>20</a:t>
            </a:r>
            <a:r>
              <a:rPr lang="zh-CN" altLang="en-US" sz="2000" b="0" dirty="0">
                <a:solidFill>
                  <a:srgbClr val="000000"/>
                </a:solidFill>
                <a:effectLst/>
                <a:latin typeface="宋体" panose="02010600030101010101" pitchFamily="2" charset="-122"/>
                <a:ea typeface="宋体" panose="02010600030101010101" pitchFamily="2" charset="-122"/>
              </a:rPr>
              <a:t>世纪</a:t>
            </a:r>
            <a:r>
              <a:rPr lang="en-US" altLang="zh-CN" sz="2000" b="0" dirty="0">
                <a:solidFill>
                  <a:srgbClr val="000000"/>
                </a:solidFill>
                <a:effectLst/>
                <a:latin typeface="宋体" panose="02010600030101010101" pitchFamily="2" charset="-122"/>
                <a:ea typeface="宋体" panose="02010600030101010101" pitchFamily="2" charset="-122"/>
              </a:rPr>
              <a:t>80</a:t>
            </a:r>
            <a:r>
              <a:rPr lang="zh-CN" altLang="en-US" sz="2000" b="0" dirty="0">
                <a:solidFill>
                  <a:srgbClr val="000000"/>
                </a:solidFill>
                <a:effectLst/>
                <a:latin typeface="宋体" panose="02010600030101010101" pitchFamily="2" charset="-122"/>
                <a:ea typeface="宋体" panose="02010600030101010101" pitchFamily="2" charset="-122"/>
              </a:rPr>
              <a:t>年代</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是伴随着改革开放发展起来的。</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20</a:t>
            </a:r>
            <a:r>
              <a:rPr lang="zh-CN" altLang="en-US" sz="2000" b="0" dirty="0">
                <a:solidFill>
                  <a:srgbClr val="000000"/>
                </a:solidFill>
                <a:effectLst/>
                <a:latin typeface="宋体" panose="02010600030101010101" pitchFamily="2" charset="-122"/>
                <a:ea typeface="宋体" panose="02010600030101010101" pitchFamily="2" charset="-122"/>
              </a:rPr>
              <a:t>世纪</a:t>
            </a:r>
            <a:r>
              <a:rPr lang="en-US" altLang="zh-CN" sz="2000" b="0" dirty="0">
                <a:solidFill>
                  <a:srgbClr val="000000"/>
                </a:solidFill>
                <a:effectLst/>
                <a:latin typeface="宋体" panose="02010600030101010101" pitchFamily="2" charset="-122"/>
                <a:ea typeface="宋体" panose="02010600030101010101" pitchFamily="2" charset="-122"/>
              </a:rPr>
              <a:t>80</a:t>
            </a:r>
            <a:r>
              <a:rPr lang="zh-CN" altLang="en-US" sz="2000" b="0" dirty="0">
                <a:solidFill>
                  <a:srgbClr val="000000"/>
                </a:solidFill>
                <a:effectLst/>
                <a:latin typeface="宋体" panose="02010600030101010101" pitchFamily="2" charset="-122"/>
                <a:ea typeface="宋体" panose="02010600030101010101" pitchFamily="2" charset="-122"/>
              </a:rPr>
              <a:t>年代末至</a:t>
            </a:r>
            <a:r>
              <a:rPr lang="en-US" altLang="zh-CN" sz="2000" b="0" dirty="0">
                <a:solidFill>
                  <a:srgbClr val="000000"/>
                </a:solidFill>
                <a:effectLst/>
                <a:latin typeface="宋体" panose="02010600030101010101" pitchFamily="2" charset="-122"/>
                <a:ea typeface="宋体" panose="02010600030101010101" pitchFamily="2" charset="-122"/>
              </a:rPr>
              <a:t>90</a:t>
            </a:r>
            <a:r>
              <a:rPr lang="zh-CN" altLang="en-US" sz="2000" b="0" dirty="0">
                <a:solidFill>
                  <a:srgbClr val="000000"/>
                </a:solidFill>
                <a:effectLst/>
                <a:latin typeface="宋体" panose="02010600030101010101" pitchFamily="2" charset="-122"/>
                <a:ea typeface="宋体" panose="02010600030101010101" pitchFamily="2" charset="-122"/>
              </a:rPr>
              <a:t>年代初</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民营企业已成为市场经济体制下推动中国经济增长的重要动力。</a:t>
            </a:r>
            <a:endParaRPr lang="en-US" altLang="zh-CN" sz="200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20</a:t>
            </a:r>
            <a:r>
              <a:rPr lang="zh-CN" altLang="en-US" sz="2000" b="0" dirty="0">
                <a:solidFill>
                  <a:srgbClr val="000000"/>
                </a:solidFill>
                <a:effectLst/>
                <a:latin typeface="宋体" panose="02010600030101010101" pitchFamily="2" charset="-122"/>
                <a:ea typeface="宋体" panose="02010600030101010101" pitchFamily="2" charset="-122"/>
              </a:rPr>
              <a:t>世纪</a:t>
            </a:r>
            <a:r>
              <a:rPr lang="en-US" altLang="zh-CN" sz="2000" b="0" dirty="0">
                <a:solidFill>
                  <a:srgbClr val="000000"/>
                </a:solidFill>
                <a:effectLst/>
                <a:latin typeface="宋体" panose="02010600030101010101" pitchFamily="2" charset="-122"/>
                <a:ea typeface="宋体" panose="02010600030101010101" pitchFamily="2" charset="-122"/>
              </a:rPr>
              <a:t>80</a:t>
            </a:r>
            <a:r>
              <a:rPr lang="zh-CN" altLang="en-US" sz="2000" b="0" dirty="0">
                <a:solidFill>
                  <a:srgbClr val="000000"/>
                </a:solidFill>
                <a:effectLst/>
                <a:latin typeface="宋体" panose="02010600030101010101" pitchFamily="2" charset="-122"/>
                <a:ea typeface="宋体" panose="02010600030101010101" pitchFamily="2" charset="-122"/>
              </a:rPr>
              <a:t>年代中后期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农村改革促进了农民收入的增加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创造了很多新的社会需求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使国民经济处于“短缺经济”的状态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一些敢于走在前面的农民抓住机遇兴办了乡镇企业。</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463134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C12A077-FF75-2D4F-497F-ABEF133855C5}"/>
              </a:ext>
            </a:extLst>
          </p:cNvPr>
          <p:cNvSpPr>
            <a:spLocks noGrp="1"/>
          </p:cNvSpPr>
          <p:nvPr>
            <p:ph idx="1"/>
          </p:nvPr>
        </p:nvSpPr>
        <p:spPr>
          <a:xfrm>
            <a:off x="838200" y="779646"/>
            <a:ext cx="10654364" cy="5397317"/>
          </a:xfrm>
        </p:spPr>
        <p:txBody>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（二）企业家精神深入人心 </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20</a:t>
            </a:r>
            <a:r>
              <a:rPr lang="zh-CN" altLang="en-US" sz="2000" b="0" dirty="0">
                <a:solidFill>
                  <a:srgbClr val="000000"/>
                </a:solidFill>
                <a:effectLst/>
                <a:latin typeface="宋体" panose="02010600030101010101" pitchFamily="2" charset="-122"/>
                <a:ea typeface="宋体" panose="02010600030101010101" pitchFamily="2" charset="-122"/>
              </a:rPr>
              <a:t>世纪</a:t>
            </a:r>
            <a:r>
              <a:rPr lang="en-US" altLang="zh-CN" sz="2000" b="0" dirty="0">
                <a:solidFill>
                  <a:srgbClr val="000000"/>
                </a:solidFill>
                <a:effectLst/>
                <a:latin typeface="宋体" panose="02010600030101010101" pitchFamily="2" charset="-122"/>
                <a:ea typeface="宋体" panose="02010600030101010101" pitchFamily="2" charset="-122"/>
              </a:rPr>
              <a:t>90</a:t>
            </a:r>
            <a:r>
              <a:rPr lang="zh-CN" altLang="en-US" sz="2000" b="0" dirty="0">
                <a:solidFill>
                  <a:srgbClr val="000000"/>
                </a:solidFill>
                <a:effectLst/>
                <a:latin typeface="宋体" panose="02010600030101010101" pitchFamily="2" charset="-122"/>
                <a:ea typeface="宋体" panose="02010600030101010101" pitchFamily="2" charset="-122"/>
              </a:rPr>
              <a:t>年代初</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邓小平南方谈话进一步解放了人们的思想</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掀起了中国民营经济发展的新高潮。</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20</a:t>
            </a:r>
            <a:r>
              <a:rPr lang="zh-CN" altLang="en-US" sz="2000" b="0" dirty="0">
                <a:solidFill>
                  <a:srgbClr val="000000"/>
                </a:solidFill>
                <a:effectLst/>
                <a:latin typeface="宋体" panose="02010600030101010101" pitchFamily="2" charset="-122"/>
                <a:ea typeface="宋体" panose="02010600030101010101" pitchFamily="2" charset="-122"/>
              </a:rPr>
              <a:t>世纪</a:t>
            </a:r>
            <a:r>
              <a:rPr lang="en-US" altLang="zh-CN" sz="2000" b="0" dirty="0">
                <a:solidFill>
                  <a:srgbClr val="000000"/>
                </a:solidFill>
                <a:effectLst/>
                <a:latin typeface="宋体" panose="02010600030101010101" pitchFamily="2" charset="-122"/>
                <a:ea typeface="宋体" panose="02010600030101010101" pitchFamily="2" charset="-122"/>
              </a:rPr>
              <a:t>90</a:t>
            </a:r>
            <a:r>
              <a:rPr lang="zh-CN" altLang="en-US" sz="2000" b="0" dirty="0">
                <a:solidFill>
                  <a:srgbClr val="000000"/>
                </a:solidFill>
                <a:effectLst/>
                <a:latin typeface="宋体" panose="02010600030101010101" pitchFamily="2" charset="-122"/>
                <a:ea typeface="宋体" panose="02010600030101010101" pitchFamily="2" charset="-122"/>
              </a:rPr>
              <a:t>年代中后期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中国经济体制转轨进程进一步加快</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中国由“过剩型”经济转变为“短缺型”经济</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市场逐步由“买方市场”过渡为“卖方市场”。</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民营企业内部管理越来越受到重视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企业家成为整合企业各种资源、协同企业内外各种关系的要素。只有具备高水平的企业家才能</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中国的民营企业才能生存和壮大。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72559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67C1B1-1525-B4C7-24AC-5DA7514C4D63}"/>
              </a:ext>
            </a:extLst>
          </p:cNvPr>
          <p:cNvSpPr>
            <a:spLocks noGrp="1"/>
          </p:cNvSpPr>
          <p:nvPr>
            <p:ph type="title"/>
          </p:nvPr>
        </p:nvSpPr>
        <p:spPr>
          <a:xfrm>
            <a:off x="838200" y="365125"/>
            <a:ext cx="10515600" cy="1020913"/>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二、民营企业发展</a:t>
            </a:r>
            <a:endParaRPr lang="zh-CN" altLang="en-US" sz="5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F8205E99-7428-CAAC-02D5-35C5B1F8956A}"/>
              </a:ext>
            </a:extLst>
          </p:cNvPr>
          <p:cNvSpPr>
            <a:spLocks noGrp="1"/>
          </p:cNvSpPr>
          <p:nvPr>
            <p:ph idx="1"/>
          </p:nvPr>
        </p:nvSpPr>
        <p:spPr>
          <a:xfrm>
            <a:off x="838200" y="1751798"/>
            <a:ext cx="10515600" cy="4425165"/>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（一）第一阶段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1978</a:t>
            </a:r>
            <a:r>
              <a:rPr lang="zh-CN" altLang="en-US" sz="2000" b="0" dirty="0">
                <a:solidFill>
                  <a:srgbClr val="000000"/>
                </a:solidFill>
                <a:effectLst/>
                <a:latin typeface="宋体" panose="02010600030101010101" pitchFamily="2" charset="-122"/>
                <a:ea typeface="宋体" panose="02010600030101010101" pitchFamily="2" charset="-122"/>
              </a:rPr>
              <a:t>年至</a:t>
            </a:r>
            <a:r>
              <a:rPr lang="en-US" altLang="zh-CN" sz="2000" b="0" dirty="0">
                <a:solidFill>
                  <a:srgbClr val="000000"/>
                </a:solidFill>
                <a:effectLst/>
                <a:latin typeface="宋体" panose="02010600030101010101" pitchFamily="2" charset="-122"/>
                <a:ea typeface="宋体" panose="02010600030101010101" pitchFamily="2" charset="-122"/>
              </a:rPr>
              <a:t>1992</a:t>
            </a:r>
            <a:r>
              <a:rPr lang="zh-CN" altLang="en-US" sz="2000" b="0" dirty="0">
                <a:solidFill>
                  <a:srgbClr val="000000"/>
                </a:solidFill>
                <a:effectLst/>
                <a:latin typeface="宋体" panose="02010600030101010101" pitchFamily="2" charset="-122"/>
                <a:ea typeface="宋体" panose="02010600030101010101" pitchFamily="2" charset="-122"/>
              </a:rPr>
              <a:t>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国家和地方逐步推出了一系列改革措施</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为民营企业提供了合法的地位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从而激发了第一批富有冒险精神和创新能力的企业家积极参与创业热潮。</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（二）第二阶段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1992</a:t>
            </a:r>
            <a:r>
              <a:rPr lang="zh-CN" altLang="en-US" sz="2000" b="0" dirty="0">
                <a:solidFill>
                  <a:srgbClr val="000000"/>
                </a:solidFill>
                <a:effectLst/>
                <a:latin typeface="宋体" panose="02010600030101010101" pitchFamily="2" charset="-122"/>
                <a:ea typeface="宋体" panose="02010600030101010101" pitchFamily="2" charset="-122"/>
              </a:rPr>
              <a:t>年至</a:t>
            </a:r>
            <a:r>
              <a:rPr lang="en-US" altLang="zh-CN" sz="2000" b="0" dirty="0">
                <a:solidFill>
                  <a:srgbClr val="000000"/>
                </a:solidFill>
                <a:effectLst/>
                <a:latin typeface="宋体" panose="02010600030101010101" pitchFamily="2" charset="-122"/>
                <a:ea typeface="宋体" panose="02010600030101010101" pitchFamily="2" charset="-122"/>
              </a:rPr>
              <a:t>2002</a:t>
            </a:r>
            <a:r>
              <a:rPr lang="zh-CN" altLang="en-US" sz="2000" b="0" dirty="0">
                <a:solidFill>
                  <a:srgbClr val="000000"/>
                </a:solidFill>
                <a:effectLst/>
                <a:latin typeface="宋体" panose="02010600030101010101" pitchFamily="2" charset="-122"/>
                <a:ea typeface="宋体" panose="02010600030101010101" pitchFamily="2" charset="-122"/>
              </a:rPr>
              <a:t>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中国逐步建立了社会主义市场经济体制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为企业提供了更为公平、开放的营商环境。然而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这一时期民营企业的发展总体呈现出曲折上升的趋势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面临着诸多挑战。</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894688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67A55DD-ABE1-86BD-5BC6-165A14412C75}"/>
              </a:ext>
            </a:extLst>
          </p:cNvPr>
          <p:cNvSpPr>
            <a:spLocks noGrp="1"/>
          </p:cNvSpPr>
          <p:nvPr>
            <p:ph idx="1"/>
          </p:nvPr>
        </p:nvSpPr>
        <p:spPr>
          <a:xfrm>
            <a:off x="838200" y="798897"/>
            <a:ext cx="10515600" cy="5378066"/>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（三）第三阶段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2002</a:t>
            </a:r>
            <a:r>
              <a:rPr lang="zh-CN" altLang="en-US" sz="2000" b="0" dirty="0">
                <a:solidFill>
                  <a:srgbClr val="000000"/>
                </a:solidFill>
                <a:effectLst/>
                <a:latin typeface="宋体" panose="02010600030101010101" pitchFamily="2" charset="-122"/>
                <a:ea typeface="宋体" panose="02010600030101010101" pitchFamily="2" charset="-122"/>
              </a:rPr>
              <a:t>年至</a:t>
            </a:r>
            <a:r>
              <a:rPr lang="en-US" altLang="zh-CN" sz="2000" b="0" dirty="0">
                <a:solidFill>
                  <a:srgbClr val="000000"/>
                </a:solidFill>
                <a:effectLst/>
                <a:latin typeface="宋体" panose="02010600030101010101" pitchFamily="2" charset="-122"/>
                <a:ea typeface="宋体" panose="02010600030101010101" pitchFamily="2" charset="-122"/>
              </a:rPr>
              <a:t>2012</a:t>
            </a:r>
            <a:r>
              <a:rPr lang="zh-CN" altLang="en-US" sz="2000" b="0" dirty="0">
                <a:solidFill>
                  <a:srgbClr val="000000"/>
                </a:solidFill>
                <a:effectLst/>
                <a:latin typeface="宋体" panose="02010600030101010101" pitchFamily="2" charset="-122"/>
                <a:ea typeface="宋体" panose="02010600030101010101" pitchFamily="2" charset="-122"/>
              </a:rPr>
              <a:t>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随着中国加入世界贸易组织并深度参与经济全球化进程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中国的民营企业迎来了更为广阔的发展空间。</a:t>
            </a:r>
            <a:endParaRPr lang="zh-CN" altLang="en-US" sz="2000" dirty="0">
              <a:latin typeface="宋体" panose="02010600030101010101" pitchFamily="2" charset="-122"/>
              <a:ea typeface="宋体" panose="02010600030101010101" pitchFamily="2" charset="-122"/>
            </a:endParaRPr>
          </a:p>
          <a:p>
            <a:pPr>
              <a:lnSpc>
                <a:spcPct val="150000"/>
              </a:lnSpc>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（四）第四阶段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2012</a:t>
            </a:r>
            <a:r>
              <a:rPr lang="zh-CN" altLang="en-US" sz="2000" b="0" dirty="0">
                <a:solidFill>
                  <a:srgbClr val="000000"/>
                </a:solidFill>
                <a:effectLst/>
                <a:latin typeface="宋体" panose="02010600030101010101" pitchFamily="2" charset="-122"/>
                <a:ea typeface="宋体" panose="02010600030101010101" pitchFamily="2" charset="-122"/>
              </a:rPr>
              <a:t>年至今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随着中国经济的转型升级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民营企业面临着新的挑战与机遇。一些传统行业逐渐衰退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而新兴产业则迅速崛起。</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3927310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7F3E71-03D7-44CC-7F1E-6B31EF96FF5F}"/>
              </a:ext>
            </a:extLst>
          </p:cNvPr>
          <p:cNvSpPr>
            <a:spLocks noGrp="1"/>
          </p:cNvSpPr>
          <p:nvPr>
            <p:ph type="title"/>
          </p:nvPr>
        </p:nvSpPr>
        <p:spPr>
          <a:xfrm>
            <a:off x="838200" y="230371"/>
            <a:ext cx="10515600" cy="607027"/>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三、民营企业家类型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A098AA34-029B-272E-A6AE-3442BF2CD4F3}"/>
              </a:ext>
            </a:extLst>
          </p:cNvPr>
          <p:cNvSpPr>
            <a:spLocks noGrp="1"/>
          </p:cNvSpPr>
          <p:nvPr>
            <p:ph idx="1"/>
          </p:nvPr>
        </p:nvSpPr>
        <p:spPr>
          <a:xfrm>
            <a:off x="838200" y="962526"/>
            <a:ext cx="10515600" cy="5813660"/>
          </a:xfrm>
        </p:spPr>
        <p:txBody>
          <a:bodyPr>
            <a:normAutofit lnSpcReduction="10000"/>
          </a:bodyPr>
          <a:lstStyle/>
          <a:p>
            <a:pPr marL="0" indent="0">
              <a:lnSpc>
                <a:spcPct val="150000"/>
              </a:lnSpc>
              <a:buNone/>
            </a:pPr>
            <a:r>
              <a:rPr lang="zh-CN" altLang="en-US" sz="1800" b="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一）资本积累型民营企业家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改革开放初期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由于国内商品短缺</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市场供应严重不足。开创者通过做生意或开设作坊式的家庭工厂来开展经营活动。</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（二）承包人转化型民营企业家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承包是一种具有中国特色的经营方式</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承包者通常是在原国有企业担任过管理职务的人员</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如厂长、书记等。</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（三）改制型民营企业家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经济体制改革中由于改制型民营企业家拥有一定的政府资源</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能够第一时间获取企业改制的重要信息并参与改制过程</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因此一批由政策促成的改制型民营企业家应运而生。 </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37422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7D76B-E250-D46C-069B-E801CFF49E60}"/>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四、转型期的民营企业家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8E22E017-E6C2-AF0F-09FC-88E477A0C58F}"/>
              </a:ext>
            </a:extLst>
          </p:cNvPr>
          <p:cNvSpPr>
            <a:spLocks noGrp="1"/>
          </p:cNvSpPr>
          <p:nvPr>
            <p:ph idx="1"/>
          </p:nvPr>
        </p:nvSpPr>
        <p:spPr/>
        <p:txBody>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（一）转型期民营企业家的特点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集体经济和早期的民营企业家精神为中小企业在经济转型中的发展提供了有利条件。</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（二）转型期民营企业家面临的环境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民营中小企业在中国从计划经济体制向市场经济体制转型的过程中发展起来</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面临着宏观政治、经济环境波动</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经济基础设施建设薄弱、发展资源短缺和社会认可度低等多重挑战。</a:t>
            </a: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757930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4851DD-BECD-564B-9131-4BF537DFD95C}"/>
              </a:ext>
            </a:extLst>
          </p:cNvPr>
          <p:cNvSpPr>
            <a:spLocks noGrp="1"/>
          </p:cNvSpPr>
          <p:nvPr>
            <p:ph type="title"/>
          </p:nvPr>
        </p:nvSpPr>
        <p:spPr>
          <a:xfrm>
            <a:off x="616818" y="259247"/>
            <a:ext cx="10736981" cy="520399"/>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国有企业改革与企业家理论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ACF1164-3C2D-B0BB-D414-60642684A6B0}"/>
              </a:ext>
            </a:extLst>
          </p:cNvPr>
          <p:cNvSpPr>
            <a:spLocks noGrp="1"/>
          </p:cNvSpPr>
          <p:nvPr>
            <p:ph idx="1"/>
          </p:nvPr>
        </p:nvSpPr>
        <p:spPr>
          <a:xfrm>
            <a:off x="548640" y="924024"/>
            <a:ext cx="10805160" cy="5794409"/>
          </a:xfrm>
        </p:spPr>
        <p:txBody>
          <a:bodyPr>
            <a:normAutofit fontScale="77500" lnSpcReduction="20000"/>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一、国有企业改革的进程 </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（一）国有企业内涵的演变 </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国有企业是指由政府投资、拥有、经营或控制的相关生产经营单位或机构。在计划经济时期</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国有企业主要采取国营企业或全民所有制企业的组织形式。</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（二）国有企业改革的历程 </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从计划经济到中国特色社会主义市场经济制度的转变</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是一个牵涉面广泛、影响深远的制度变迁过程。</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（三）国有企业的治理结构 </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在国有企业改革初期</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政策制定者和学者主要关注的是如何实现国有企业“所有权与经营权的分离”。</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（四）国有企业治理的实际运作 </a:t>
            </a:r>
            <a:endParaRPr lang="zh-CN" altLang="en-US" sz="2400" dirty="0">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在改革开放初期</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集权式的管理制度在全国范围内广泛推广。</a:t>
            </a:r>
            <a:endParaRPr lang="zh-CN" altLang="en-US" sz="24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1244523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1580</Words>
  <Application>Microsoft Office PowerPoint</Application>
  <PresentationFormat>宽屏</PresentationFormat>
  <Paragraphs>128</Paragraphs>
  <Slides>17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FZHTK--GBK1-0</vt:lpstr>
      <vt:lpstr>等线</vt:lpstr>
      <vt:lpstr>等线 Light</vt:lpstr>
      <vt:lpstr>宋体</vt:lpstr>
      <vt:lpstr>Arial</vt:lpstr>
      <vt:lpstr>Office 主题​​</vt:lpstr>
      <vt:lpstr>第四章</vt:lpstr>
      <vt:lpstr>导入案例 </vt:lpstr>
      <vt:lpstr>第一节 改革开放与民营企业家</vt:lpstr>
      <vt:lpstr>PowerPoint 演示文稿</vt:lpstr>
      <vt:lpstr>二、民营企业发展</vt:lpstr>
      <vt:lpstr>PowerPoint 演示文稿</vt:lpstr>
      <vt:lpstr>三、民营企业家类型 </vt:lpstr>
      <vt:lpstr>四、转型期的民营企业家 </vt:lpstr>
      <vt:lpstr>第二节 国有企业改革与企业家理论 </vt:lpstr>
      <vt:lpstr>二、国有企业的企业家的产生过程 </vt:lpstr>
      <vt:lpstr>三、国有企业的企业家精神</vt:lpstr>
      <vt:lpstr>第三节 新时代企业家理论与实践 </vt:lpstr>
      <vt:lpstr>二、民营企业家的特点 </vt:lpstr>
      <vt:lpstr>第四节 港台企业家理论与实践 </vt:lpstr>
      <vt:lpstr>PowerPoint 演示文稿</vt:lpstr>
      <vt:lpstr>三、台湾企业家王永庆的经营之道与成功秘诀 </vt:lpstr>
      <vt:lpstr>扩展案例 </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6</cp:revision>
  <dcterms:created xsi:type="dcterms:W3CDTF">2024-11-28T08:54:12Z</dcterms:created>
  <dcterms:modified xsi:type="dcterms:W3CDTF">2024-12-12T07:56:50Z</dcterms:modified>
</cp:coreProperties>
</file>