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009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692" y="6356353"/>
            <a:ext cx="2844504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548" y="502920"/>
            <a:ext cx="8345354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386840"/>
            <a:ext cx="10369550" cy="5007610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2"/>
            <a:ext cx="12191048" cy="6922135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300" y="6491605"/>
            <a:ext cx="2337130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39" y="1600203"/>
            <a:ext cx="10971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38" y="6356353"/>
            <a:ext cx="2844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168" y="6356353"/>
            <a:ext cx="3860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6" y="3"/>
            <a:ext cx="12189778" cy="6955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69" y="2755904"/>
            <a:ext cx="121891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第十章　会计账务处理程序</a:t>
            </a:r>
            <a:endParaRPr lang="zh-CN" altLang="en-US" sz="48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3"/>
            <a:ext cx="12189778" cy="695515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2669831" y="3161032"/>
            <a:ext cx="6372030" cy="1243330"/>
            <a:chOff x="4365" y="3880"/>
            <a:chExt cx="10036" cy="195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002" y="4401"/>
              <a:ext cx="1342" cy="615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4450" y="3880"/>
              <a:ext cx="9951" cy="1958"/>
              <a:chOff x="4450" y="3286"/>
              <a:chExt cx="9951" cy="195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450" y="3286"/>
                <a:ext cx="9951" cy="1958"/>
                <a:chOff x="4450" y="3242"/>
                <a:chExt cx="9951" cy="1958"/>
              </a:xfrm>
            </p:grpSpPr>
            <p:grpSp>
              <p:nvGrpSpPr>
                <p:cNvPr id="25604" name="组合 25603"/>
                <p:cNvGrpSpPr/>
                <p:nvPr/>
              </p:nvGrpSpPr>
              <p:grpSpPr>
                <a:xfrm>
                  <a:off x="4450" y="3242"/>
                  <a:ext cx="9951" cy="878"/>
                  <a:chOff x="0" y="0"/>
                  <a:chExt cx="3222" cy="288"/>
                </a:xfrm>
              </p:grpSpPr>
              <p:sp>
                <p:nvSpPr>
                  <p:cNvPr id="25605" name="Oval 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06" name="组合 2560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07" name="Line 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08" name="AutoShape 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09" name="组合 25608"/>
                <p:cNvGrpSpPr/>
                <p:nvPr/>
              </p:nvGrpSpPr>
              <p:grpSpPr>
                <a:xfrm>
                  <a:off x="4450" y="4322"/>
                  <a:ext cx="9951" cy="878"/>
                  <a:chOff x="0" y="0"/>
                  <a:chExt cx="3222" cy="288"/>
                </a:xfrm>
              </p:grpSpPr>
              <p:sp>
                <p:nvSpPr>
                  <p:cNvPr id="25610" name="Oval 10"/>
                  <p:cNvSpPr/>
                  <p:nvPr/>
                </p:nvSpPr>
                <p:spPr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1" name="组合 2561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2" name="Line 1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3" name="AutoShape 1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5629" name="Rectangle 29"/>
              <p:cNvSpPr/>
              <p:nvPr/>
            </p:nvSpPr>
            <p:spPr>
              <a:xfrm>
                <a:off x="6002" y="341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第一节　会计账务处理程序概述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  <p:sp>
            <p:nvSpPr>
              <p:cNvPr id="25630" name="Rectangle 30"/>
              <p:cNvSpPr/>
              <p:nvPr/>
            </p:nvSpPr>
            <p:spPr>
              <a:xfrm>
                <a:off x="6002" y="4511"/>
                <a:ext cx="8399" cy="5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第二节　会计账务处理程序的基本内容与处理方法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873641" y="3130550"/>
            <a:ext cx="53333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目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录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会计账务处理程序概述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一、会计账务处理程序的意义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由于各种企业、行政事业等单位的经济活动的性质与内容不同</a:t>
            </a:r>
            <a:r>
              <a:rPr lang="en-US" altLang="zh-CN" dirty="0"/>
              <a:t>,</a:t>
            </a:r>
            <a:r>
              <a:rPr lang="zh-CN" altLang="zh-CN" dirty="0"/>
              <a:t>经济核算与管理的要求不一</a:t>
            </a:r>
            <a:r>
              <a:rPr lang="en-US" altLang="zh-CN" dirty="0"/>
              <a:t>,</a:t>
            </a:r>
            <a:r>
              <a:rPr lang="zh-CN" altLang="zh-CN" dirty="0"/>
              <a:t>必须对各种会计核算的专门方法</a:t>
            </a:r>
            <a:r>
              <a:rPr lang="en-US" altLang="zh-CN" dirty="0"/>
              <a:t>,</a:t>
            </a:r>
            <a:r>
              <a:rPr lang="zh-CN" altLang="zh-CN" dirty="0"/>
              <a:t>规定设置会计凭证、账簿及会计报表的种类与格式</a:t>
            </a:r>
            <a:r>
              <a:rPr lang="en-US" altLang="zh-CN" dirty="0"/>
              <a:t>,</a:t>
            </a:r>
            <a:r>
              <a:rPr lang="zh-CN" altLang="zh-CN" dirty="0"/>
              <a:t>采用一定的组织程序</a:t>
            </a:r>
            <a:r>
              <a:rPr lang="en-US" altLang="zh-CN" dirty="0"/>
              <a:t>,</a:t>
            </a:r>
            <a:r>
              <a:rPr lang="zh-CN" altLang="zh-CN" dirty="0"/>
              <a:t>规定各种凭证之间、各种账簿之间、各种报表之间的相互关系以及填制方法和登记程序</a:t>
            </a:r>
            <a:r>
              <a:rPr lang="en-US" altLang="zh-CN" dirty="0"/>
              <a:t>,</a:t>
            </a:r>
            <a:r>
              <a:rPr lang="zh-CN" altLang="zh-CN" dirty="0"/>
              <a:t>这对于提高会计信息质量与会计工作效率</a:t>
            </a:r>
            <a:r>
              <a:rPr lang="en-US" altLang="zh-CN" dirty="0"/>
              <a:t>,</a:t>
            </a:r>
            <a:r>
              <a:rPr lang="zh-CN" altLang="zh-CN" dirty="0"/>
              <a:t>正确及时地编制会计报表</a:t>
            </a:r>
            <a:r>
              <a:rPr lang="en-US" altLang="zh-CN" dirty="0"/>
              <a:t>,</a:t>
            </a:r>
            <a:r>
              <a:rPr lang="zh-CN" altLang="zh-CN" dirty="0"/>
              <a:t>以满足企业、行政事业等单位内外会计信息使用者的需求</a:t>
            </a:r>
            <a:r>
              <a:rPr lang="en-US" altLang="zh-CN" dirty="0"/>
              <a:t>,</a:t>
            </a:r>
            <a:r>
              <a:rPr lang="zh-CN" altLang="zh-CN" dirty="0"/>
              <a:t>有着十分重要的意义。</a:t>
            </a:r>
            <a:endParaRPr lang="zh-CN" altLang="zh-CN" dirty="0"/>
          </a:p>
          <a:p>
            <a:r>
              <a:rPr lang="zh-CN" altLang="zh-CN" dirty="0"/>
              <a:t>此外</a:t>
            </a:r>
            <a:r>
              <a:rPr lang="en-US" altLang="zh-CN" dirty="0"/>
              <a:t>,</a:t>
            </a:r>
            <a:r>
              <a:rPr lang="zh-CN" altLang="zh-CN" dirty="0"/>
              <a:t>根据不同企业、行政事业等单位的不同特点</a:t>
            </a:r>
            <a:r>
              <a:rPr lang="en-US" altLang="zh-CN" dirty="0"/>
              <a:t>,</a:t>
            </a:r>
            <a:r>
              <a:rPr lang="zh-CN" altLang="zh-CN" dirty="0"/>
              <a:t>采用合适的会计账务处理程序</a:t>
            </a:r>
            <a:r>
              <a:rPr lang="en-US" altLang="zh-CN" dirty="0"/>
              <a:t>,</a:t>
            </a:r>
            <a:r>
              <a:rPr lang="zh-CN" altLang="zh-CN" dirty="0"/>
              <a:t>通过对规定的会计凭证、账簿和会计报表之间的登记与编制、规定的传递程序和环节</a:t>
            </a:r>
            <a:r>
              <a:rPr lang="en-US" altLang="zh-CN" dirty="0"/>
              <a:t>,</a:t>
            </a:r>
            <a:r>
              <a:rPr lang="zh-CN" altLang="zh-CN" dirty="0"/>
              <a:t>将企业、行政事业等单位的各个会计核算工作环节与岗位</a:t>
            </a:r>
            <a:r>
              <a:rPr lang="en-US" altLang="zh-CN" dirty="0"/>
              <a:t>,</a:t>
            </a:r>
            <a:r>
              <a:rPr lang="zh-CN" altLang="zh-CN" dirty="0"/>
              <a:t>组织成为既分工明确又整体协调的一个有机整体</a:t>
            </a:r>
            <a:r>
              <a:rPr lang="en-US" altLang="zh-CN" dirty="0"/>
              <a:t>,</a:t>
            </a:r>
            <a:r>
              <a:rPr lang="zh-CN" altLang="zh-CN" dirty="0"/>
              <a:t>这对于减少会计核算的工作量</a:t>
            </a:r>
            <a:r>
              <a:rPr lang="en-US" altLang="zh-CN" dirty="0"/>
              <a:t>,</a:t>
            </a:r>
            <a:r>
              <a:rPr lang="zh-CN" altLang="zh-CN" dirty="0"/>
              <a:t>节约人力和物力</a:t>
            </a:r>
            <a:r>
              <a:rPr lang="en-US" altLang="zh-CN" dirty="0"/>
              <a:t>,</a:t>
            </a:r>
            <a:r>
              <a:rPr lang="zh-CN" altLang="zh-CN" dirty="0"/>
              <a:t>具有相当重要的意义。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会计账务处理程序概述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二、会计账务处理程序的组织要求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(1)</a:t>
            </a:r>
            <a:r>
              <a:rPr lang="zh-CN" altLang="zh-CN" dirty="0"/>
              <a:t>能有效地提供正确、清晰、系统、有用的本单位会计信息</a:t>
            </a:r>
            <a:r>
              <a:rPr lang="en-US" altLang="zh-CN" dirty="0"/>
              <a:t>,</a:t>
            </a:r>
            <a:r>
              <a:rPr lang="zh-CN" altLang="zh-CN" dirty="0"/>
              <a:t>以满足企业、行政事业等单位内外信息需求者的需要。</a:t>
            </a:r>
            <a:endParaRPr lang="zh-CN" altLang="zh-CN" dirty="0"/>
          </a:p>
          <a:p>
            <a:r>
              <a:rPr lang="en-US" altLang="zh-CN" dirty="0"/>
              <a:t>(2)</a:t>
            </a:r>
            <a:r>
              <a:rPr lang="zh-CN" altLang="zh-CN" dirty="0"/>
              <a:t>要能适应本单位经济业务活动的特点、规模和对会计核算的要求</a:t>
            </a:r>
            <a:r>
              <a:rPr lang="en-US" altLang="zh-CN" dirty="0"/>
              <a:t>,</a:t>
            </a:r>
            <a:r>
              <a:rPr lang="zh-CN" altLang="zh-CN" dirty="0"/>
              <a:t>此外</a:t>
            </a:r>
            <a:r>
              <a:rPr lang="en-US" altLang="zh-CN" dirty="0"/>
              <a:t>,</a:t>
            </a:r>
            <a:r>
              <a:rPr lang="zh-CN" altLang="zh-CN" dirty="0"/>
              <a:t>还要根据会计机构的设置情况</a:t>
            </a:r>
            <a:r>
              <a:rPr lang="en-US" altLang="zh-CN" dirty="0"/>
              <a:t>,</a:t>
            </a:r>
            <a:r>
              <a:rPr lang="zh-CN" altLang="zh-CN" dirty="0"/>
              <a:t>有利于会计核算的分工与管理</a:t>
            </a:r>
            <a:r>
              <a:rPr lang="en-US" altLang="zh-CN" dirty="0"/>
              <a:t>,</a:t>
            </a:r>
            <a:r>
              <a:rPr lang="zh-CN" altLang="zh-CN" dirty="0"/>
              <a:t>提高会计核算的效率。</a:t>
            </a:r>
            <a:endParaRPr lang="zh-CN" altLang="zh-CN" dirty="0"/>
          </a:p>
          <a:p>
            <a:r>
              <a:rPr lang="en-US" altLang="zh-CN" dirty="0"/>
              <a:t>(3)</a:t>
            </a:r>
            <a:r>
              <a:rPr lang="zh-CN" altLang="zh-CN" dirty="0"/>
              <a:t>要在保证所提供的会计报告、资料的信息质量正确、及时的前提之下</a:t>
            </a:r>
            <a:r>
              <a:rPr lang="en-US" altLang="zh-CN" dirty="0"/>
              <a:t>,</a:t>
            </a:r>
            <a:r>
              <a:rPr lang="zh-CN" altLang="zh-CN" dirty="0"/>
              <a:t>尽可能简化会计核算手续。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会计账务处理程序概述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三、会计账务处理程序的类型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/>
              <a:t>根据上述会计账务处理程序组织的要求</a:t>
            </a:r>
            <a:r>
              <a:rPr lang="en-US" altLang="zh-CN" dirty="0"/>
              <a:t>,</a:t>
            </a:r>
            <a:r>
              <a:rPr lang="zh-CN" altLang="zh-CN" dirty="0"/>
              <a:t>在会计核算实务工作中</a:t>
            </a:r>
            <a:r>
              <a:rPr lang="en-US" altLang="zh-CN" dirty="0"/>
              <a:t>,</a:t>
            </a:r>
            <a:r>
              <a:rPr lang="zh-CN" altLang="zh-CN" dirty="0"/>
              <a:t>各会计核算单位采用的会计账务处理程序一般有以下几种</a:t>
            </a:r>
            <a:r>
              <a:rPr lang="en-US" altLang="zh-CN" dirty="0"/>
              <a:t>:(1)</a:t>
            </a:r>
            <a:r>
              <a:rPr lang="zh-CN" altLang="zh-CN" dirty="0"/>
              <a:t>记账凭证账务处理程序</a:t>
            </a:r>
            <a:r>
              <a:rPr lang="en-US" altLang="zh-CN" dirty="0"/>
              <a:t>;(2)</a:t>
            </a:r>
            <a:r>
              <a:rPr lang="zh-CN" altLang="zh-CN" dirty="0"/>
              <a:t>科目汇总表账务处理程序</a:t>
            </a:r>
            <a:r>
              <a:rPr lang="en-US" altLang="zh-CN" dirty="0"/>
              <a:t>;(3)</a:t>
            </a:r>
            <a:r>
              <a:rPr lang="zh-CN" altLang="zh-CN" dirty="0"/>
              <a:t>汇总记账凭证账务处理程序</a:t>
            </a:r>
            <a:r>
              <a:rPr lang="en-US" altLang="zh-CN" dirty="0"/>
              <a:t>;(4)</a:t>
            </a:r>
            <a:r>
              <a:rPr lang="zh-CN" altLang="zh-CN" dirty="0"/>
              <a:t>日记总账账务处理程序。</a:t>
            </a:r>
            <a:endParaRPr lang="zh-CN" altLang="zh-CN" dirty="0"/>
          </a:p>
          <a:p>
            <a:r>
              <a:rPr lang="zh-CN" altLang="zh-CN" dirty="0"/>
              <a:t>以上四种账务处理程序虽然有着许多相似之处</a:t>
            </a:r>
            <a:r>
              <a:rPr lang="en-US" altLang="zh-CN" dirty="0"/>
              <a:t>,</a:t>
            </a:r>
            <a:r>
              <a:rPr lang="zh-CN" altLang="zh-CN" dirty="0"/>
              <a:t>但它们各有区别与特点</a:t>
            </a:r>
            <a:r>
              <a:rPr lang="en-US" altLang="zh-CN" dirty="0"/>
              <a:t>,</a:t>
            </a:r>
            <a:r>
              <a:rPr lang="zh-CN" altLang="zh-CN" dirty="0"/>
              <a:t>其主要的区别与特点表现在登记总账的方法与依据不同。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会计账务处理程序的基本内容与处理方法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一、记账凭证账务处理程序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记账凭证账务处理程序的特点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记账凭证账务处理程序下所使用凭证、账簿的种类和格式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记账凭证账务处理程序下账务处理的步骤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记账凭证账务处理程序的优缺点及适用范围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会计账务处理程序的基本内容与处理方法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二、科目汇总表账务处理程序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科目汇总表账务处理程序的特点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科目汇总表账务处理程序下凭证、账簿的种类和格式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科目汇总表账务处理程序下账务处理的步骤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科目汇总表账务处理程序的优缺点及适用范围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会计账务处理程序的基本内容与处理方法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三、汇总记账凭证账务处理程序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汇总记账凭证账务处理程序的特点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汇总记账凭证账务处理程序下凭证、账簿的种类和格式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汇总记账凭证账务处理程序下账务处理的步骤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汇总记账凭证账务处理程序的优缺点及适用范围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会计账务处理程序的基本内容与处理方法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四、日记总账账务处理程序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日记总账账务处理的特点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日记总账账务处事程序下凭证、账簿的种类和格式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日记总账账务处理程序下账务处理的步骤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日记总账账务处理程序的优缺点及适用范围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1314</Words>
  <Application>WPS 演示</Application>
  <PresentationFormat>自定义</PresentationFormat>
  <Paragraphs>68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汉仪大黑简</vt:lpstr>
      <vt:lpstr>黑体</vt:lpstr>
      <vt:lpstr>楷体</vt:lpstr>
      <vt:lpstr>微软雅黑</vt:lpstr>
      <vt:lpstr>Arial Unicode MS</vt:lpstr>
      <vt:lpstr>Calibri</vt:lpstr>
      <vt:lpstr>1_Office 主题</vt:lpstr>
      <vt:lpstr>PowerPoint 演示文稿</vt:lpstr>
      <vt:lpstr>PowerPoint 演示文稿</vt:lpstr>
      <vt:lpstr>第一节　会计账务处理程序概述</vt:lpstr>
      <vt:lpstr>第一节　会计账务处理程序概述</vt:lpstr>
      <vt:lpstr>第一节　会计账务处理程序概述</vt:lpstr>
      <vt:lpstr>第二节　会计账务处理程序的基本内容与处理方法</vt:lpstr>
      <vt:lpstr>第二节　会计账务处理程序的基本内容与处理方法</vt:lpstr>
      <vt:lpstr>第二节　会计账务处理程序的基本内容与处理方法</vt:lpstr>
      <vt:lpstr>第二节　会计账务处理程序的基本内容与处理方法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sunny</cp:lastModifiedBy>
  <cp:revision>2</cp:revision>
  <dcterms:created xsi:type="dcterms:W3CDTF">2021-06-09T02:26:00Z</dcterms:created>
  <dcterms:modified xsi:type="dcterms:W3CDTF">2021-06-09T07:31:50Z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