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2"/>
  </p:notesMasterIdLst>
  <p:sldIdLst>
    <p:sldId id="257" r:id="rId2"/>
    <p:sldId id="258" r:id="rId3"/>
    <p:sldId id="259" r:id="rId4"/>
    <p:sldId id="260" r:id="rId5"/>
    <p:sldId id="277" r:id="rId6"/>
    <p:sldId id="278" r:id="rId7"/>
    <p:sldId id="263" r:id="rId8"/>
    <p:sldId id="279" r:id="rId9"/>
    <p:sldId id="280" r:id="rId10"/>
    <p:sldId id="264" r:id="rId11"/>
    <p:sldId id="281" r:id="rId12"/>
    <p:sldId id="282" r:id="rId13"/>
    <p:sldId id="283" r:id="rId14"/>
    <p:sldId id="284" r:id="rId15"/>
    <p:sldId id="285" r:id="rId16"/>
    <p:sldId id="286" r:id="rId17"/>
    <p:sldId id="287" r:id="rId18"/>
    <p:sldId id="288" r:id="rId19"/>
    <p:sldId id="289" r:id="rId20"/>
    <p:sldId id="290" r:id="rId21"/>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9" d="100"/>
          <a:sy n="89" d="100"/>
        </p:scale>
        <p:origin x="-1410" y="-51"/>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B6C79FC-D869-4CE2-ADF4-E1F0E2D1CD02}" type="datetimeFigureOut">
              <a:rPr lang="zh-CN" altLang="en-US" smtClean="0"/>
              <a:pPr/>
              <a:t>2016/9/17</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D606D9A-5131-4D91-9DF7-AA46DC4A48D6}"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幻灯片图像占位符 180225"/>
          <p:cNvSpPr>
            <a:spLocks noGrp="1" noRot="1" noChangeAspect="1" noChangeArrowheads="1" noTextEdit="1"/>
          </p:cNvSpPr>
          <p:nvPr>
            <p:ph type="sldImg" idx="4294967295"/>
          </p:nvPr>
        </p:nvSpPr>
        <p:spPr>
          <a:ln/>
        </p:spPr>
      </p:sp>
      <p:sp>
        <p:nvSpPr>
          <p:cNvPr id="47107" name="文本占位符 180226"/>
          <p:cNvSpPr>
            <a:spLocks noGrp="1" noChangeArrowheads="1"/>
          </p:cNvSpPr>
          <p:nvPr>
            <p:ph type="body" idx="4294967295"/>
          </p:nvPr>
        </p:nvSpPr>
        <p:spPr>
          <a:noFill/>
          <a:ln/>
        </p:spPr>
        <p:txBody>
          <a:bodyPr/>
          <a:lstStyle/>
          <a:p>
            <a:pPr eaLnBrk="1" hangingPunct="1"/>
            <a:endParaRPr lang="zh-CN" altLang="zh-CN" smtClean="0"/>
          </a:p>
        </p:txBody>
      </p:sp>
      <p:sp>
        <p:nvSpPr>
          <p:cNvPr id="47108" name="日期占位符 1"/>
          <p:cNvSpPr>
            <a:spLocks noGrp="1" noChangeArrowheads="1"/>
          </p:cNvSpPr>
          <p:nvPr>
            <p:ph type="dt" sz="quarter" idx="1"/>
          </p:nvPr>
        </p:nvSpPr>
        <p:spPr>
          <a:noFill/>
        </p:spPr>
        <p:txBody>
          <a:bodyPr/>
          <a:lstStyle/>
          <a:p>
            <a:r>
              <a:rPr lang="zh-CN" altLang="en-US"/>
              <a:t>2007-2-28</a:t>
            </a:r>
          </a:p>
        </p:txBody>
      </p:sp>
      <p:sp>
        <p:nvSpPr>
          <p:cNvPr id="47109" name="页脚占位符 2"/>
          <p:cNvSpPr>
            <a:spLocks noGrp="1" noChangeArrowheads="1"/>
          </p:cNvSpPr>
          <p:nvPr>
            <p:ph type="ftr" sz="quarter" idx="4"/>
          </p:nvPr>
        </p:nvSpPr>
        <p:spPr>
          <a:noFill/>
        </p:spPr>
        <p:txBody>
          <a:bodyPr/>
          <a:lstStyle/>
          <a:p>
            <a:r>
              <a:rPr lang="zh-CN" altLang="en-US"/>
              <a:t>上海财大  杨海燕</a:t>
            </a:r>
          </a:p>
        </p:txBody>
      </p:sp>
      <p:sp>
        <p:nvSpPr>
          <p:cNvPr id="47110" name="灯片编号占位符 3"/>
          <p:cNvSpPr>
            <a:spLocks noGrp="1" noChangeArrowheads="1"/>
          </p:cNvSpPr>
          <p:nvPr>
            <p:ph type="sldNum" sz="quarter" idx="5"/>
          </p:nvPr>
        </p:nvSpPr>
        <p:spPr>
          <a:noFill/>
        </p:spPr>
        <p:txBody>
          <a:bodyPr/>
          <a:lstStyle/>
          <a:p>
            <a:fld id="{D173652C-A07A-4001-803E-6605C2F9ED3B}" type="slidenum">
              <a:rPr lang="zh-CN" altLang="en-US"/>
              <a:pPr/>
              <a:t>1</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title">
  <p:cSld name="标题幻灯片">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94210" name="标题 94209"/>
          <p:cNvSpPr>
            <a:spLocks noGrp="1" noRot="1"/>
          </p:cNvSpPr>
          <p:nvPr>
            <p:ph type="ctrTitle"/>
          </p:nvPr>
        </p:nvSpPr>
        <p:spPr>
          <a:xfrm>
            <a:off x="3962400" y="1066800"/>
            <a:ext cx="4648200" cy="1981200"/>
          </a:xfrm>
          <a:prstGeom prst="rect">
            <a:avLst/>
          </a:prstGeom>
          <a:noFill/>
          <a:ln w="9525">
            <a:noFill/>
            <a:miter/>
          </a:ln>
        </p:spPr>
        <p:txBody>
          <a:bodyPr/>
          <a:lstStyle>
            <a:lvl1pPr lvl="0">
              <a:defRPr kern="1200"/>
            </a:lvl1pPr>
          </a:lstStyle>
          <a:p>
            <a:pPr lvl="0"/>
            <a:r>
              <a:rPr lang="zh-CN" altLang="en-US" noProof="1" smtClean="0"/>
              <a:t>单击此处编辑母版标题样式</a:t>
            </a:r>
            <a:endParaRPr lang="zh-CN" altLang="en-US" noProof="1"/>
          </a:p>
        </p:txBody>
      </p:sp>
      <p:sp>
        <p:nvSpPr>
          <p:cNvPr id="94211" name="副标题 94210"/>
          <p:cNvSpPr>
            <a:spLocks noGrp="1" noRot="1"/>
          </p:cNvSpPr>
          <p:nvPr>
            <p:ph type="subTitle" idx="1"/>
          </p:nvPr>
        </p:nvSpPr>
        <p:spPr>
          <a:xfrm>
            <a:off x="3962400" y="3657600"/>
            <a:ext cx="4572000" cy="1676400"/>
          </a:xfrm>
          <a:prstGeom prst="rect">
            <a:avLst/>
          </a:prstGeom>
          <a:noFill/>
          <a:ln w="9525">
            <a:noFill/>
            <a:miter/>
          </a:ln>
        </p:spPr>
        <p:txBody>
          <a:bodyPr/>
          <a:lstStyle>
            <a:lvl1pPr marL="0" lvl="0" indent="0" algn="ctr">
              <a:buNone/>
              <a:defRPr kern="1200"/>
            </a:lvl1pPr>
            <a:lvl2pPr marL="457200" lvl="1" indent="-457200" algn="ctr">
              <a:buNone/>
              <a:defRPr kern="1200"/>
            </a:lvl2pPr>
            <a:lvl3pPr marL="914400" lvl="2" indent="-914400" algn="ctr">
              <a:buNone/>
              <a:defRPr kern="1200"/>
            </a:lvl3pPr>
            <a:lvl4pPr marL="1371600" lvl="3" indent="-1371600" algn="ctr">
              <a:buNone/>
              <a:defRPr kern="1200"/>
            </a:lvl4pPr>
            <a:lvl5pPr marL="1828800" lvl="4" indent="-1828800" algn="ctr">
              <a:buNone/>
              <a:defRPr kern="1200"/>
            </a:lvl5pPr>
          </a:lstStyle>
          <a:p>
            <a:pPr lvl="0"/>
            <a:r>
              <a:rPr lang="zh-CN" altLang="en-US" noProof="1" smtClean="0"/>
              <a:t>单击此处编辑母版副标题样式</a:t>
            </a:r>
            <a:endParaRPr lang="zh-CN" altLang="en-US" noProof="1"/>
          </a:p>
        </p:txBody>
      </p:sp>
      <p:sp>
        <p:nvSpPr>
          <p:cNvPr id="4" name="日期占位符 94211"/>
          <p:cNvSpPr>
            <a:spLocks noGrp="1"/>
          </p:cNvSpPr>
          <p:nvPr>
            <p:ph type="dt" sz="half" idx="10"/>
          </p:nvPr>
        </p:nvSpPr>
        <p:spPr>
          <a:xfrm>
            <a:off x="301625" y="6076950"/>
            <a:ext cx="2289175" cy="476250"/>
          </a:xfrm>
        </p:spPr>
        <p:txBody>
          <a:bodyPr anchor="t"/>
          <a:lstStyle>
            <a:lvl1pPr>
              <a:defRPr/>
            </a:lvl1pPr>
          </a:lstStyle>
          <a:p>
            <a:fld id="{C944989F-0EBC-4A45-9AF7-F86547265E57}" type="datetime1">
              <a:rPr lang="zh-CN" altLang="en-US" smtClean="0"/>
              <a:pPr/>
              <a:t>2016/9/17</a:t>
            </a:fld>
            <a:endParaRPr lang="zh-CN" altLang="en-US"/>
          </a:p>
        </p:txBody>
      </p:sp>
      <p:sp>
        <p:nvSpPr>
          <p:cNvPr id="5" name="页脚占位符 94212"/>
          <p:cNvSpPr>
            <a:spLocks noGrp="1"/>
          </p:cNvSpPr>
          <p:nvPr>
            <p:ph type="ftr" sz="quarter" idx="11"/>
          </p:nvPr>
        </p:nvSpPr>
        <p:spPr>
          <a:xfrm>
            <a:off x="3124200" y="6076950"/>
            <a:ext cx="2895600" cy="476250"/>
          </a:xfrm>
        </p:spPr>
        <p:txBody>
          <a:bodyPr anchor="t"/>
          <a:lstStyle>
            <a:lvl1pPr>
              <a:defRPr/>
            </a:lvl1pPr>
          </a:lstStyle>
          <a:p>
            <a:r>
              <a:rPr lang="zh-CN" altLang="en-US" smtClean="0"/>
              <a:t>上海财经大学</a:t>
            </a:r>
            <a:endParaRPr lang="zh-CN" altLang="en-US"/>
          </a:p>
        </p:txBody>
      </p:sp>
      <p:sp>
        <p:nvSpPr>
          <p:cNvPr id="6" name="灯片编号占位符 94213"/>
          <p:cNvSpPr>
            <a:spLocks noGrp="1"/>
          </p:cNvSpPr>
          <p:nvPr>
            <p:ph type="sldNum" sz="quarter" idx="12"/>
          </p:nvPr>
        </p:nvSpPr>
        <p:spPr>
          <a:xfrm>
            <a:off x="6443663" y="6092825"/>
            <a:ext cx="2289175" cy="476250"/>
          </a:xfrm>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93187"/>
          <p:cNvSpPr>
            <a:spLocks noGrp="1"/>
          </p:cNvSpPr>
          <p:nvPr>
            <p:ph type="dt" sz="half" idx="10"/>
          </p:nvPr>
        </p:nvSpPr>
        <p:spPr>
          <a:ln/>
        </p:spPr>
        <p:txBody>
          <a:bodyPr/>
          <a:lstStyle>
            <a:lvl1pPr>
              <a:defRPr/>
            </a:lvl1pPr>
          </a:lstStyle>
          <a:p>
            <a:fld id="{F36CEBF6-5744-459F-89A4-CD9C4981EABC}" type="datetime1">
              <a:rPr lang="zh-CN" altLang="en-US" smtClean="0"/>
              <a:pPr/>
              <a:t>2016/9/17</a:t>
            </a:fld>
            <a:endParaRPr lang="zh-CN" altLang="en-US"/>
          </a:p>
        </p:txBody>
      </p:sp>
      <p:sp>
        <p:nvSpPr>
          <p:cNvPr id="5"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6"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09569" y="685800"/>
            <a:ext cx="2135981" cy="5181600"/>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301625" y="685800"/>
            <a:ext cx="6284119" cy="5181600"/>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93187"/>
          <p:cNvSpPr>
            <a:spLocks noGrp="1"/>
          </p:cNvSpPr>
          <p:nvPr>
            <p:ph type="dt" sz="half" idx="10"/>
          </p:nvPr>
        </p:nvSpPr>
        <p:spPr>
          <a:ln/>
        </p:spPr>
        <p:txBody>
          <a:bodyPr/>
          <a:lstStyle>
            <a:lvl1pPr>
              <a:defRPr/>
            </a:lvl1pPr>
          </a:lstStyle>
          <a:p>
            <a:fld id="{6BD5D362-62FA-4CC9-8504-3D66CADCA445}" type="datetime1">
              <a:rPr lang="zh-CN" altLang="en-US" smtClean="0"/>
              <a:pPr/>
              <a:t>2016/9/17</a:t>
            </a:fld>
            <a:endParaRPr lang="zh-CN" altLang="en-US"/>
          </a:p>
        </p:txBody>
      </p:sp>
      <p:sp>
        <p:nvSpPr>
          <p:cNvPr id="5"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6"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sz="half" idx="1"/>
          </p:nvPr>
        </p:nvSpPr>
        <p:spPr>
          <a:xfrm>
            <a:off x="628650" y="1825625"/>
            <a:ext cx="3886200" cy="435133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4629150" y="1825625"/>
            <a:ext cx="3886200" cy="435133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93187"/>
          <p:cNvSpPr>
            <a:spLocks noGrp="1"/>
          </p:cNvSpPr>
          <p:nvPr>
            <p:ph type="dt" sz="half" idx="10"/>
          </p:nvPr>
        </p:nvSpPr>
        <p:spPr>
          <a:ln/>
        </p:spPr>
        <p:txBody>
          <a:bodyPr/>
          <a:lstStyle>
            <a:lvl1pPr>
              <a:defRPr/>
            </a:lvl1pPr>
          </a:lstStyle>
          <a:p>
            <a:fld id="{6558D4A0-43A7-48EC-A1B6-061F06A41D72}" type="datetime1">
              <a:rPr lang="zh-CN" altLang="en-US" smtClean="0"/>
              <a:pPr/>
              <a:t>2016/9/17</a:t>
            </a:fld>
            <a:endParaRPr lang="zh-CN" altLang="en-US"/>
          </a:p>
        </p:txBody>
      </p:sp>
      <p:sp>
        <p:nvSpPr>
          <p:cNvPr id="6"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7"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301625" y="685800"/>
            <a:ext cx="8543925" cy="5181600"/>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3" name="日期占位符 93187"/>
          <p:cNvSpPr>
            <a:spLocks noGrp="1"/>
          </p:cNvSpPr>
          <p:nvPr>
            <p:ph type="dt" sz="half" idx="10"/>
          </p:nvPr>
        </p:nvSpPr>
        <p:spPr>
          <a:ln/>
        </p:spPr>
        <p:txBody>
          <a:bodyPr/>
          <a:lstStyle>
            <a:lvl1pPr>
              <a:defRPr/>
            </a:lvl1pPr>
          </a:lstStyle>
          <a:p>
            <a:fld id="{B50F7582-8EE1-4352-B391-DE835EE7FB2B}" type="datetime1">
              <a:rPr lang="zh-CN" altLang="en-US" smtClean="0"/>
              <a:pPr/>
              <a:t>2016/9/17</a:t>
            </a:fld>
            <a:endParaRPr lang="zh-CN" altLang="en-US"/>
          </a:p>
        </p:txBody>
      </p:sp>
      <p:sp>
        <p:nvSpPr>
          <p:cNvPr id="4"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5"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sz="half" idx="1"/>
          </p:nvPr>
        </p:nvSpPr>
        <p:spPr>
          <a:xfrm>
            <a:off x="628650" y="1825625"/>
            <a:ext cx="3886200" cy="435133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quarter" idx="2"/>
          </p:nvPr>
        </p:nvSpPr>
        <p:spPr>
          <a:xfrm>
            <a:off x="4629150" y="1825625"/>
            <a:ext cx="3886200" cy="2098675"/>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内容占位符 4"/>
          <p:cNvSpPr>
            <a:spLocks noGrp="1"/>
          </p:cNvSpPr>
          <p:nvPr>
            <p:ph sz="quarter" idx="3"/>
          </p:nvPr>
        </p:nvSpPr>
        <p:spPr>
          <a:xfrm>
            <a:off x="4629150" y="4076700"/>
            <a:ext cx="3886200" cy="2100263"/>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6" name="日期占位符 93187"/>
          <p:cNvSpPr>
            <a:spLocks noGrp="1"/>
          </p:cNvSpPr>
          <p:nvPr>
            <p:ph type="dt" sz="half" idx="10"/>
          </p:nvPr>
        </p:nvSpPr>
        <p:spPr>
          <a:ln/>
        </p:spPr>
        <p:txBody>
          <a:bodyPr/>
          <a:lstStyle>
            <a:lvl1pPr>
              <a:defRPr/>
            </a:lvl1pPr>
          </a:lstStyle>
          <a:p>
            <a:fld id="{6A69B915-86DF-4A03-B860-6E99EF8AEFE8}" type="datetime1">
              <a:rPr lang="zh-CN" altLang="en-US" smtClean="0"/>
              <a:pPr/>
              <a:t>2016/9/17</a:t>
            </a:fld>
            <a:endParaRPr lang="zh-CN" altLang="en-US"/>
          </a:p>
        </p:txBody>
      </p:sp>
      <p:sp>
        <p:nvSpPr>
          <p:cNvPr id="7"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8"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93187"/>
          <p:cNvSpPr>
            <a:spLocks noGrp="1"/>
          </p:cNvSpPr>
          <p:nvPr>
            <p:ph type="dt" sz="half" idx="10"/>
          </p:nvPr>
        </p:nvSpPr>
        <p:spPr>
          <a:ln/>
        </p:spPr>
        <p:txBody>
          <a:bodyPr/>
          <a:lstStyle>
            <a:lvl1pPr>
              <a:defRPr/>
            </a:lvl1pPr>
          </a:lstStyle>
          <a:p>
            <a:fld id="{9925D0EB-88BA-4469-97E1-0F2466ED1AED}" type="datetime1">
              <a:rPr lang="zh-CN" altLang="en-US" smtClean="0"/>
              <a:pPr/>
              <a:t>2016/9/17</a:t>
            </a:fld>
            <a:endParaRPr lang="zh-CN" altLang="en-US"/>
          </a:p>
        </p:txBody>
      </p:sp>
      <p:sp>
        <p:nvSpPr>
          <p:cNvPr id="5"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6"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noProof="1" smtClean="0"/>
              <a:t>单击此处编辑母版文本样式</a:t>
            </a:r>
          </a:p>
        </p:txBody>
      </p:sp>
      <p:sp>
        <p:nvSpPr>
          <p:cNvPr id="4" name="日期占位符 93187"/>
          <p:cNvSpPr>
            <a:spLocks noGrp="1"/>
          </p:cNvSpPr>
          <p:nvPr>
            <p:ph type="dt" sz="half" idx="10"/>
          </p:nvPr>
        </p:nvSpPr>
        <p:spPr>
          <a:ln/>
        </p:spPr>
        <p:txBody>
          <a:bodyPr/>
          <a:lstStyle>
            <a:lvl1pPr>
              <a:defRPr/>
            </a:lvl1pPr>
          </a:lstStyle>
          <a:p>
            <a:fld id="{B4275587-DD0D-47B8-B420-2B923B779057}" type="datetime1">
              <a:rPr lang="zh-CN" altLang="en-US" smtClean="0"/>
              <a:pPr/>
              <a:t>2016/9/17</a:t>
            </a:fld>
            <a:endParaRPr lang="zh-CN" altLang="en-US"/>
          </a:p>
        </p:txBody>
      </p:sp>
      <p:sp>
        <p:nvSpPr>
          <p:cNvPr id="5"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6"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304800" y="1981200"/>
            <a:ext cx="4184968" cy="3886200"/>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4660583" y="1981200"/>
            <a:ext cx="4184968" cy="3886200"/>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93187"/>
          <p:cNvSpPr>
            <a:spLocks noGrp="1"/>
          </p:cNvSpPr>
          <p:nvPr>
            <p:ph type="dt" sz="half" idx="10"/>
          </p:nvPr>
        </p:nvSpPr>
        <p:spPr>
          <a:ln/>
        </p:spPr>
        <p:txBody>
          <a:bodyPr/>
          <a:lstStyle>
            <a:lvl1pPr>
              <a:defRPr/>
            </a:lvl1pPr>
          </a:lstStyle>
          <a:p>
            <a:fld id="{EF4FFC4C-2781-4471-A95B-1E0E2EB089C9}" type="datetime1">
              <a:rPr lang="zh-CN" altLang="en-US" smtClean="0"/>
              <a:pPr/>
              <a:t>2016/9/17</a:t>
            </a:fld>
            <a:endParaRPr lang="zh-CN" altLang="en-US"/>
          </a:p>
        </p:txBody>
      </p:sp>
      <p:sp>
        <p:nvSpPr>
          <p:cNvPr id="6"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7"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29841"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noProof="1" smtClean="0"/>
              <a:t>单击此处编辑母版文本样式</a:t>
            </a:r>
          </a:p>
        </p:txBody>
      </p:sp>
      <p:sp>
        <p:nvSpPr>
          <p:cNvPr id="4" name="内容占位符 3"/>
          <p:cNvSpPr>
            <a:spLocks noGrp="1"/>
          </p:cNvSpPr>
          <p:nvPr>
            <p:ph sz="half" idx="2"/>
          </p:nvPr>
        </p:nvSpPr>
        <p:spPr>
          <a:xfrm>
            <a:off x="629841" y="2505075"/>
            <a:ext cx="3868340" cy="368458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4629150" y="2505075"/>
            <a:ext cx="3887391" cy="368458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93187"/>
          <p:cNvSpPr>
            <a:spLocks noGrp="1"/>
          </p:cNvSpPr>
          <p:nvPr>
            <p:ph type="dt" sz="half" idx="10"/>
          </p:nvPr>
        </p:nvSpPr>
        <p:spPr>
          <a:ln/>
        </p:spPr>
        <p:txBody>
          <a:bodyPr/>
          <a:lstStyle>
            <a:lvl1pPr>
              <a:defRPr/>
            </a:lvl1pPr>
          </a:lstStyle>
          <a:p>
            <a:fld id="{AA7B3019-C73D-4E35-80DA-0D72045B7424}" type="datetime1">
              <a:rPr lang="zh-CN" altLang="en-US" smtClean="0"/>
              <a:pPr/>
              <a:t>2016/9/17</a:t>
            </a:fld>
            <a:endParaRPr lang="zh-CN" altLang="en-US"/>
          </a:p>
        </p:txBody>
      </p:sp>
      <p:sp>
        <p:nvSpPr>
          <p:cNvPr id="8"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9"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93187"/>
          <p:cNvSpPr>
            <a:spLocks noGrp="1"/>
          </p:cNvSpPr>
          <p:nvPr>
            <p:ph type="dt" sz="half" idx="10"/>
          </p:nvPr>
        </p:nvSpPr>
        <p:spPr>
          <a:ln/>
        </p:spPr>
        <p:txBody>
          <a:bodyPr/>
          <a:lstStyle>
            <a:lvl1pPr>
              <a:defRPr/>
            </a:lvl1pPr>
          </a:lstStyle>
          <a:p>
            <a:fld id="{9526CDC1-5C82-4233-842D-ADA25EA6DFD3}" type="datetime1">
              <a:rPr lang="zh-CN" altLang="en-US" smtClean="0"/>
              <a:pPr/>
              <a:t>2016/9/17</a:t>
            </a:fld>
            <a:endParaRPr lang="zh-CN" altLang="en-US"/>
          </a:p>
        </p:txBody>
      </p:sp>
      <p:sp>
        <p:nvSpPr>
          <p:cNvPr id="4"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5"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93187"/>
          <p:cNvSpPr>
            <a:spLocks noGrp="1"/>
          </p:cNvSpPr>
          <p:nvPr>
            <p:ph type="dt" sz="half" idx="10"/>
          </p:nvPr>
        </p:nvSpPr>
        <p:spPr>
          <a:ln/>
        </p:spPr>
        <p:txBody>
          <a:bodyPr/>
          <a:lstStyle>
            <a:lvl1pPr>
              <a:defRPr/>
            </a:lvl1pPr>
          </a:lstStyle>
          <a:p>
            <a:fld id="{DD7FCCF8-58D2-4E4F-824D-E10EE80E0F56}" type="datetime1">
              <a:rPr lang="zh-CN" altLang="en-US" smtClean="0"/>
              <a:pPr/>
              <a:t>2016/9/17</a:t>
            </a:fld>
            <a:endParaRPr lang="zh-CN" altLang="en-US"/>
          </a:p>
        </p:txBody>
      </p:sp>
      <p:sp>
        <p:nvSpPr>
          <p:cNvPr id="3"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4"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noProof="1" smtClean="0"/>
              <a:t>单击此处编辑母版文本样式</a:t>
            </a:r>
          </a:p>
        </p:txBody>
      </p:sp>
      <p:sp>
        <p:nvSpPr>
          <p:cNvPr id="5" name="日期占位符 93187"/>
          <p:cNvSpPr>
            <a:spLocks noGrp="1"/>
          </p:cNvSpPr>
          <p:nvPr>
            <p:ph type="dt" sz="half" idx="10"/>
          </p:nvPr>
        </p:nvSpPr>
        <p:spPr>
          <a:ln/>
        </p:spPr>
        <p:txBody>
          <a:bodyPr/>
          <a:lstStyle>
            <a:lvl1pPr>
              <a:defRPr/>
            </a:lvl1pPr>
          </a:lstStyle>
          <a:p>
            <a:fld id="{B2310C83-B81C-4A55-B09E-51703361A77A}" type="datetime1">
              <a:rPr lang="zh-CN" altLang="en-US" smtClean="0"/>
              <a:pPr/>
              <a:t>2016/9/17</a:t>
            </a:fld>
            <a:endParaRPr lang="zh-CN" altLang="en-US"/>
          </a:p>
        </p:txBody>
      </p:sp>
      <p:sp>
        <p:nvSpPr>
          <p:cNvPr id="6"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7"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3887391" y="987425"/>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noProof="1" smtClean="0"/>
              <a:t>单击图标添加图片</a:t>
            </a:r>
            <a:endParaRPr lang="zh-CN" altLang="en-US"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noProof="1" smtClean="0"/>
              <a:t>单击此处编辑母版文本样式</a:t>
            </a:r>
          </a:p>
        </p:txBody>
      </p:sp>
      <p:sp>
        <p:nvSpPr>
          <p:cNvPr id="5" name="日期占位符 93187"/>
          <p:cNvSpPr>
            <a:spLocks noGrp="1"/>
          </p:cNvSpPr>
          <p:nvPr>
            <p:ph type="dt" sz="half" idx="10"/>
          </p:nvPr>
        </p:nvSpPr>
        <p:spPr>
          <a:ln/>
        </p:spPr>
        <p:txBody>
          <a:bodyPr/>
          <a:lstStyle>
            <a:lvl1pPr>
              <a:defRPr/>
            </a:lvl1pPr>
          </a:lstStyle>
          <a:p>
            <a:fld id="{D189BD61-B4AE-4823-912A-45F087A66F8C}" type="datetime1">
              <a:rPr lang="zh-CN" altLang="en-US" smtClean="0"/>
              <a:pPr/>
              <a:t>2016/9/17</a:t>
            </a:fld>
            <a:endParaRPr lang="zh-CN" altLang="en-US"/>
          </a:p>
        </p:txBody>
      </p:sp>
      <p:sp>
        <p:nvSpPr>
          <p:cNvPr id="6"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7"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6"/>
          <a:srcRect/>
          <a:stretch>
            <a:fillRect/>
          </a:stretch>
        </a:blipFill>
        <a:effectLst/>
      </p:bgPr>
    </p:bg>
    <p:spTree>
      <p:nvGrpSpPr>
        <p:cNvPr id="1" name=""/>
        <p:cNvGrpSpPr/>
        <p:nvPr/>
      </p:nvGrpSpPr>
      <p:grpSpPr>
        <a:xfrm>
          <a:off x="0" y="0"/>
          <a:ext cx="0" cy="0"/>
          <a:chOff x="0" y="0"/>
          <a:chExt cx="0" cy="0"/>
        </a:xfrm>
      </p:grpSpPr>
      <p:sp>
        <p:nvSpPr>
          <p:cNvPr id="1026" name="标题 93185"/>
          <p:cNvSpPr>
            <a:spLocks noGrp="1" noRot="1" noChangeArrowheads="1"/>
          </p:cNvSpPr>
          <p:nvPr>
            <p:ph type="title" idx="4294967295"/>
          </p:nvPr>
        </p:nvSpPr>
        <p:spPr bwMode="auto">
          <a:xfrm>
            <a:off x="301625" y="685800"/>
            <a:ext cx="854075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93186"/>
          <p:cNvSpPr>
            <a:spLocks noGrp="1" noRot="1" noChangeArrowheads="1"/>
          </p:cNvSpPr>
          <p:nvPr>
            <p:ph type="body" idx="4294967295"/>
          </p:nvPr>
        </p:nvSpPr>
        <p:spPr bwMode="auto">
          <a:xfrm>
            <a:off x="304800" y="1981200"/>
            <a:ext cx="854075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93188" name="日期占位符 93187"/>
          <p:cNvSpPr>
            <a:spLocks noGrp="1"/>
          </p:cNvSpPr>
          <p:nvPr>
            <p:ph type="dt" sz="half" idx="2"/>
          </p:nvPr>
        </p:nvSpPr>
        <p:spPr>
          <a:xfrm>
            <a:off x="301625" y="5805488"/>
            <a:ext cx="2289175" cy="690562"/>
          </a:xfrm>
          <a:prstGeom prst="rect">
            <a:avLst/>
          </a:prstGeom>
          <a:noFill/>
          <a:ln w="9525">
            <a:noFill/>
            <a:miter/>
          </a:ln>
        </p:spPr>
        <p:txBody>
          <a:bodyPr/>
          <a:lstStyle>
            <a:lvl1pPr>
              <a:defRPr sz="1400" noProof="1" dirty="0"/>
            </a:lvl1pPr>
          </a:lstStyle>
          <a:p>
            <a:fld id="{442B067A-3588-4AEA-8EDA-43844760B41F}" type="datetime1">
              <a:rPr lang="zh-CN" altLang="en-US" smtClean="0"/>
              <a:pPr/>
              <a:t>2016/9/17</a:t>
            </a:fld>
            <a:endParaRPr lang="zh-CN" altLang="en-US"/>
          </a:p>
        </p:txBody>
      </p:sp>
      <p:sp>
        <p:nvSpPr>
          <p:cNvPr id="93189" name="页脚占位符 93188"/>
          <p:cNvSpPr>
            <a:spLocks noGrp="1"/>
          </p:cNvSpPr>
          <p:nvPr>
            <p:ph type="ftr" sz="quarter" idx="3"/>
          </p:nvPr>
        </p:nvSpPr>
        <p:spPr>
          <a:xfrm>
            <a:off x="3124200" y="5805488"/>
            <a:ext cx="2895600" cy="690562"/>
          </a:xfrm>
          <a:prstGeom prst="rect">
            <a:avLst/>
          </a:prstGeom>
          <a:noFill/>
          <a:ln w="9525">
            <a:noFill/>
            <a:miter/>
          </a:ln>
        </p:spPr>
        <p:txBody>
          <a:bodyPr/>
          <a:lstStyle>
            <a:lvl1pPr algn="ctr">
              <a:defRPr sz="1400" noProof="1" dirty="0">
                <a:cs typeface="+mn-ea"/>
              </a:defRPr>
            </a:lvl1pPr>
          </a:lstStyle>
          <a:p>
            <a:r>
              <a:rPr lang="zh-CN" altLang="en-US" smtClean="0"/>
              <a:t>上海财经大学</a:t>
            </a:r>
            <a:endParaRPr lang="zh-CN" altLang="en-US"/>
          </a:p>
        </p:txBody>
      </p:sp>
      <p:sp>
        <p:nvSpPr>
          <p:cNvPr id="93190" name="灯片编号占位符 93189"/>
          <p:cNvSpPr>
            <a:spLocks noGrp="1"/>
          </p:cNvSpPr>
          <p:nvPr>
            <p:ph type="sldNum" sz="quarter" idx="4"/>
          </p:nvPr>
        </p:nvSpPr>
        <p:spPr>
          <a:xfrm>
            <a:off x="6553200" y="5734050"/>
            <a:ext cx="2289175" cy="762000"/>
          </a:xfrm>
          <a:prstGeom prst="rect">
            <a:avLst/>
          </a:prstGeom>
          <a:noFill/>
          <a:ln w="9525">
            <a:noFill/>
            <a:miter/>
          </a:ln>
        </p:spPr>
        <p:txBody>
          <a:bodyPr vert="horz" wrap="square" lIns="91440" tIns="45720" rIns="91440" bIns="45720" numCol="1" anchor="t" anchorCtr="0" compatLnSpc="1">
            <a:prstTxWarp prst="textNoShape">
              <a:avLst/>
            </a:prstTxWarp>
          </a:bodyPr>
          <a:lstStyle>
            <a:lvl1pPr algn="r">
              <a:defRPr sz="1400"/>
            </a:lvl1pPr>
          </a:lstStyle>
          <a:p>
            <a:fld id="{F37CE419-77F9-45A1-89DC-EBD4817AB0EC}"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ransition>
    <p:blinds dir="vert"/>
  </p:transition>
  <p:hf hdr="0" dt="0"/>
  <p:txStyles>
    <p:titleStyle>
      <a:lvl1pPr algn="ctr" rtl="0" eaLnBrk="1" fontAlgn="base" hangingPunct="1">
        <a:spcBef>
          <a:spcPct val="0"/>
        </a:spcBef>
        <a:spcAft>
          <a:spcPct val="0"/>
        </a:spcAft>
        <a:buFont typeface="Arial" pitchFamily="34" charset="0"/>
        <a:defRPr sz="4400" kern="1200">
          <a:solidFill>
            <a:schemeClr val="tx2"/>
          </a:solidFill>
          <a:latin typeface="+mj-lt"/>
          <a:ea typeface="+mj-ea"/>
          <a:cs typeface="+mj-cs"/>
        </a:defRPr>
      </a:lvl1pPr>
      <a:lvl2pPr algn="ctr" rtl="0" eaLnBrk="1" fontAlgn="base" hangingPunct="1">
        <a:spcBef>
          <a:spcPct val="0"/>
        </a:spcBef>
        <a:spcAft>
          <a:spcPct val="0"/>
        </a:spcAft>
        <a:buFont typeface="Arial" pitchFamily="34" charset="0"/>
        <a:defRPr sz="4400">
          <a:solidFill>
            <a:schemeClr val="tx2"/>
          </a:solidFill>
          <a:latin typeface="Arial" pitchFamily="34" charset="0"/>
          <a:ea typeface="宋体" pitchFamily="2" charset="-122"/>
        </a:defRPr>
      </a:lvl2pPr>
      <a:lvl3pPr algn="ctr" rtl="0" eaLnBrk="1" fontAlgn="base" hangingPunct="1">
        <a:spcBef>
          <a:spcPct val="0"/>
        </a:spcBef>
        <a:spcAft>
          <a:spcPct val="0"/>
        </a:spcAft>
        <a:buFont typeface="Arial" pitchFamily="34" charset="0"/>
        <a:defRPr sz="4400">
          <a:solidFill>
            <a:schemeClr val="tx2"/>
          </a:solidFill>
          <a:latin typeface="Arial" pitchFamily="34" charset="0"/>
          <a:ea typeface="宋体" pitchFamily="2" charset="-122"/>
        </a:defRPr>
      </a:lvl3pPr>
      <a:lvl4pPr algn="ctr" rtl="0" eaLnBrk="1" fontAlgn="base" hangingPunct="1">
        <a:spcBef>
          <a:spcPct val="0"/>
        </a:spcBef>
        <a:spcAft>
          <a:spcPct val="0"/>
        </a:spcAft>
        <a:buFont typeface="Arial" pitchFamily="34" charset="0"/>
        <a:defRPr sz="4400">
          <a:solidFill>
            <a:schemeClr val="tx2"/>
          </a:solidFill>
          <a:latin typeface="Arial" pitchFamily="34" charset="0"/>
          <a:ea typeface="宋体" pitchFamily="2" charset="-122"/>
        </a:defRPr>
      </a:lvl4pPr>
      <a:lvl5pPr algn="ctr" rtl="0" eaLnBrk="1" fontAlgn="base" hangingPunct="1">
        <a:spcBef>
          <a:spcPct val="0"/>
        </a:spcBef>
        <a:spcAft>
          <a:spcPct val="0"/>
        </a:spcAft>
        <a:buFont typeface="Arial" pitchFamily="34" charset="0"/>
        <a:defRPr sz="4400">
          <a:solidFill>
            <a:schemeClr val="tx2"/>
          </a:solidFill>
          <a:latin typeface="Arial" pitchFamily="34" charset="0"/>
          <a:ea typeface="宋体" pitchFamily="2" charset="-122"/>
        </a:defRPr>
      </a:lvl5pPr>
      <a:lvl6pPr marL="457200" algn="ctr" rtl="0" eaLnBrk="1" fontAlgn="base" hangingPunct="1">
        <a:spcBef>
          <a:spcPct val="0"/>
        </a:spcBef>
        <a:spcAft>
          <a:spcPct val="0"/>
        </a:spcAft>
        <a:buFont typeface="Arial" pitchFamily="34" charset="0"/>
        <a:defRPr sz="4400">
          <a:solidFill>
            <a:schemeClr val="tx2"/>
          </a:solidFill>
          <a:latin typeface="Arial" pitchFamily="34" charset="0"/>
          <a:ea typeface="宋体" pitchFamily="2" charset="-122"/>
        </a:defRPr>
      </a:lvl6pPr>
      <a:lvl7pPr marL="914400" algn="ctr" rtl="0" eaLnBrk="1" fontAlgn="base" hangingPunct="1">
        <a:spcBef>
          <a:spcPct val="0"/>
        </a:spcBef>
        <a:spcAft>
          <a:spcPct val="0"/>
        </a:spcAft>
        <a:buFont typeface="Arial" pitchFamily="34" charset="0"/>
        <a:defRPr sz="4400">
          <a:solidFill>
            <a:schemeClr val="tx2"/>
          </a:solidFill>
          <a:latin typeface="Arial" pitchFamily="34" charset="0"/>
          <a:ea typeface="宋体" pitchFamily="2" charset="-122"/>
        </a:defRPr>
      </a:lvl7pPr>
      <a:lvl8pPr marL="1371600" algn="ctr" rtl="0" eaLnBrk="1" fontAlgn="base" hangingPunct="1">
        <a:spcBef>
          <a:spcPct val="0"/>
        </a:spcBef>
        <a:spcAft>
          <a:spcPct val="0"/>
        </a:spcAft>
        <a:buFont typeface="Arial" pitchFamily="34" charset="0"/>
        <a:defRPr sz="4400">
          <a:solidFill>
            <a:schemeClr val="tx2"/>
          </a:solidFill>
          <a:latin typeface="Arial" pitchFamily="34" charset="0"/>
          <a:ea typeface="宋体" pitchFamily="2" charset="-122"/>
        </a:defRPr>
      </a:lvl8pPr>
      <a:lvl9pPr marL="1828800" algn="ctr" rtl="0" eaLnBrk="1" fontAlgn="base" hangingPunct="1">
        <a:spcBef>
          <a:spcPct val="0"/>
        </a:spcBef>
        <a:spcAft>
          <a:spcPct val="0"/>
        </a:spcAft>
        <a:buFont typeface="Arial" pitchFamily="34" charset="0"/>
        <a:defRPr sz="4400">
          <a:solidFill>
            <a:schemeClr val="tx2"/>
          </a:solidFill>
          <a:latin typeface="Arial" pitchFamily="34" charset="0"/>
          <a:ea typeface="宋体" pitchFamily="2" charset="-122"/>
        </a:defRPr>
      </a:lvl9pPr>
    </p:titleStyle>
    <p:bodyStyle>
      <a:lvl1pPr marL="342900" indent="-342900" algn="l" rtl="0" eaLnBrk="1" fontAlgn="base" hangingPunct="1">
        <a:spcBef>
          <a:spcPct val="20000"/>
        </a:spcBef>
        <a:spcAft>
          <a:spcPct val="0"/>
        </a:spcAft>
        <a:buClr>
          <a:schemeClr val="hlink"/>
        </a:buClr>
        <a:buSzPct val="70000"/>
        <a:buFont typeface="Wingdings" pitchFamily="2" charset="2"/>
        <a:buChar char="v"/>
        <a:defRPr sz="3200" kern="1200">
          <a:solidFill>
            <a:schemeClr val="tx1"/>
          </a:solidFill>
          <a:latin typeface="+mn-lt"/>
          <a:ea typeface="+mn-ea"/>
          <a:cs typeface="+mn-cs"/>
        </a:defRPr>
      </a:lvl1pPr>
      <a:lvl2pPr marL="742950" lvl="1" indent="-285750" algn="l" rtl="0" eaLnBrk="1" fontAlgn="base" hangingPunct="1">
        <a:spcBef>
          <a:spcPct val="20000"/>
        </a:spcBef>
        <a:spcAft>
          <a:spcPct val="0"/>
        </a:spcAft>
        <a:buClr>
          <a:schemeClr val="accent2"/>
        </a:buClr>
        <a:buSzPct val="85000"/>
        <a:buFont typeface="Wingdings" pitchFamily="2" charset="2"/>
        <a:buChar char=""/>
        <a:defRPr sz="2800" kern="1200">
          <a:solidFill>
            <a:schemeClr val="tx1"/>
          </a:solidFill>
          <a:latin typeface="+mn-lt"/>
          <a:ea typeface="+mn-ea"/>
          <a:cs typeface="+mn-cs"/>
        </a:defRPr>
      </a:lvl2pPr>
      <a:lvl3pPr marL="1143000" lvl="2" indent="-228600" algn="l" rtl="0" eaLnBrk="1" fontAlgn="base" hangingPunct="1">
        <a:spcBef>
          <a:spcPct val="20000"/>
        </a:spcBef>
        <a:spcAft>
          <a:spcPct val="0"/>
        </a:spcAft>
        <a:buClr>
          <a:schemeClr val="hlink"/>
        </a:buClr>
        <a:buSzPct val="80000"/>
        <a:buFont typeface="Wingdings" pitchFamily="2" charset="2"/>
        <a:buChar char="v"/>
        <a:defRPr sz="2400" kern="1200">
          <a:solidFill>
            <a:schemeClr val="tx1"/>
          </a:solidFill>
          <a:latin typeface="+mn-lt"/>
          <a:ea typeface="+mn-ea"/>
          <a:cs typeface="+mn-cs"/>
        </a:defRPr>
      </a:lvl3pPr>
      <a:lvl4pPr marL="1600200" lvl="3" indent="-228600" algn="l" rtl="0" eaLnBrk="1" fontAlgn="base" hangingPunct="1">
        <a:spcBef>
          <a:spcPct val="20000"/>
        </a:spcBef>
        <a:spcAft>
          <a:spcPct val="0"/>
        </a:spcAft>
        <a:buClr>
          <a:schemeClr val="accent2"/>
        </a:buClr>
        <a:buSzPct val="90000"/>
        <a:buFont typeface="Wingdings" pitchFamily="2" charset="2"/>
        <a:buChar char=""/>
        <a:defRPr sz="2000" kern="1200">
          <a:solidFill>
            <a:schemeClr val="tx1"/>
          </a:solidFill>
          <a:latin typeface="+mn-lt"/>
          <a:ea typeface="+mn-ea"/>
          <a:cs typeface="+mn-cs"/>
        </a:defRPr>
      </a:lvl4pPr>
      <a:lvl5pPr marL="2057400" lvl="4" indent="-228600" algn="l" rtl="0" eaLnBrk="1" fontAlgn="base" hangingPunct="1">
        <a:spcBef>
          <a:spcPct val="20000"/>
        </a:spcBef>
        <a:spcAft>
          <a:spcPct val="0"/>
        </a:spcAft>
        <a:buClr>
          <a:schemeClr val="hlink"/>
        </a:buClr>
        <a:buSzPct val="85000"/>
        <a:buFont typeface="Wingdings" pitchFamily="2" charset="2"/>
        <a:buChar char="v"/>
        <a:defRPr sz="2000" kern="1200">
          <a:solidFill>
            <a:schemeClr val="tx1"/>
          </a:solidFill>
          <a:latin typeface="+mn-lt"/>
          <a:ea typeface="+mn-ea"/>
          <a:cs typeface="+mn-cs"/>
        </a:defRPr>
      </a:lvl5pPr>
      <a:lvl6pPr marL="2514600" lvl="5" indent="-228600" algn="l" defTabSz="914400" eaLnBrk="1" fontAlgn="base" latinLnBrk="0" hangingPunct="1">
        <a:spcBef>
          <a:spcPct val="20000"/>
        </a:spcBef>
        <a:spcAft>
          <a:spcPct val="0"/>
        </a:spcAft>
        <a:buClr>
          <a:schemeClr val="hlink"/>
        </a:buClr>
        <a:buSzPct val="85000"/>
        <a:buFont typeface="Wingdings" pitchFamily="2" charset="2"/>
        <a:buChar char="v"/>
        <a:defRPr sz="2000" b="0" i="0" u="none" kern="1200" baseline="0">
          <a:solidFill>
            <a:schemeClr val="tx1"/>
          </a:solidFill>
          <a:latin typeface="+mn-lt"/>
          <a:ea typeface="+mn-ea"/>
          <a:cs typeface="+mn-cs"/>
        </a:defRPr>
      </a:lvl6pPr>
      <a:lvl7pPr marL="2971800" lvl="6" indent="-228600" algn="l" defTabSz="914400" eaLnBrk="1" fontAlgn="base" latinLnBrk="0" hangingPunct="1">
        <a:spcBef>
          <a:spcPct val="20000"/>
        </a:spcBef>
        <a:spcAft>
          <a:spcPct val="0"/>
        </a:spcAft>
        <a:buClr>
          <a:schemeClr val="hlink"/>
        </a:buClr>
        <a:buSzPct val="85000"/>
        <a:buFont typeface="Wingdings" pitchFamily="2" charset="2"/>
        <a:buChar char="v"/>
        <a:defRPr sz="2000" b="0" i="0" u="none" kern="1200" baseline="0">
          <a:solidFill>
            <a:schemeClr val="tx1"/>
          </a:solidFill>
          <a:latin typeface="+mn-lt"/>
          <a:ea typeface="+mn-ea"/>
          <a:cs typeface="+mn-cs"/>
        </a:defRPr>
      </a:lvl7pPr>
      <a:lvl8pPr marL="3429000" lvl="7" indent="-228600" algn="l" defTabSz="914400" eaLnBrk="1" fontAlgn="base" latinLnBrk="0" hangingPunct="1">
        <a:spcBef>
          <a:spcPct val="20000"/>
        </a:spcBef>
        <a:spcAft>
          <a:spcPct val="0"/>
        </a:spcAft>
        <a:buClr>
          <a:schemeClr val="hlink"/>
        </a:buClr>
        <a:buSzPct val="85000"/>
        <a:buFont typeface="Wingdings" pitchFamily="2" charset="2"/>
        <a:buChar char="v"/>
        <a:defRPr sz="2000" b="0" i="0" u="none" kern="1200" baseline="0">
          <a:solidFill>
            <a:schemeClr val="tx1"/>
          </a:solidFill>
          <a:latin typeface="+mn-lt"/>
          <a:ea typeface="+mn-ea"/>
          <a:cs typeface="+mn-cs"/>
        </a:defRPr>
      </a:lvl8pPr>
      <a:lvl9pPr marL="3886200" lvl="8" indent="-228600" algn="l" defTabSz="914400" eaLnBrk="1" fontAlgn="base" latinLnBrk="0" hangingPunct="1">
        <a:spcBef>
          <a:spcPct val="20000"/>
        </a:spcBef>
        <a:spcAft>
          <a:spcPct val="0"/>
        </a:spcAft>
        <a:buClr>
          <a:schemeClr val="hlink"/>
        </a:buClr>
        <a:buSzPct val="85000"/>
        <a:buFont typeface="Wingdings" pitchFamily="2" charset="2"/>
        <a:buChar char="v"/>
        <a:defRPr sz="2000" b="0" i="0" u="none" kern="1200" baseline="0">
          <a:solidFill>
            <a:schemeClr val="tx1"/>
          </a:solidFill>
          <a:latin typeface="+mn-lt"/>
          <a:ea typeface="+mn-ea"/>
          <a:cs typeface="+mn-cs"/>
        </a:defRPr>
      </a:lvl9pPr>
    </p:bodyStyle>
    <p:otherStyle>
      <a:lvl1pPr marL="0" lvl="0"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标题 2049"/>
          <p:cNvSpPr>
            <a:spLocks noGrp="1" noRot="1" noChangeArrowheads="1"/>
          </p:cNvSpPr>
          <p:nvPr>
            <p:ph type="ctrTitle"/>
          </p:nvPr>
        </p:nvSpPr>
        <p:spPr>
          <a:xfrm>
            <a:off x="3995738" y="1844675"/>
            <a:ext cx="4648200" cy="1981200"/>
          </a:xfrm>
        </p:spPr>
        <p:txBody>
          <a:bodyPr/>
          <a:lstStyle/>
          <a:p>
            <a:pPr eaLnBrk="1" hangingPunct="1">
              <a:lnSpc>
                <a:spcPct val="120000"/>
              </a:lnSpc>
            </a:pPr>
            <a:r>
              <a:rPr lang="zh-CN" altLang="en-US" sz="3600" dirty="0" smtClean="0"/>
              <a:t>公 共 经 济 学</a:t>
            </a:r>
            <a:br>
              <a:rPr lang="zh-CN" altLang="en-US" sz="3600" dirty="0" smtClean="0"/>
            </a:br>
            <a:r>
              <a:rPr lang="zh-CN" altLang="en-US" sz="3600" dirty="0" smtClean="0"/>
              <a:t>（财 政 学）</a:t>
            </a:r>
            <a:br>
              <a:rPr lang="zh-CN" altLang="en-US" sz="3600" dirty="0" smtClean="0"/>
            </a:br>
            <a:r>
              <a:rPr lang="en-US" altLang="zh-CN" sz="3600" dirty="0" smtClean="0">
                <a:latin typeface="隶书" pitchFamily="49" charset="-122"/>
              </a:rPr>
              <a:t>Public Finance</a:t>
            </a:r>
          </a:p>
        </p:txBody>
      </p:sp>
      <p:grpSp>
        <p:nvGrpSpPr>
          <p:cNvPr id="2" name="Group 2"/>
          <p:cNvGrpSpPr>
            <a:grpSpLocks/>
          </p:cNvGrpSpPr>
          <p:nvPr/>
        </p:nvGrpSpPr>
        <p:grpSpPr bwMode="auto">
          <a:xfrm>
            <a:off x="6072188" y="5000625"/>
            <a:ext cx="2428875" cy="468313"/>
            <a:chOff x="7065" y="1894"/>
            <a:chExt cx="3158" cy="596"/>
          </a:xfrm>
        </p:grpSpPr>
        <p:pic>
          <p:nvPicPr>
            <p:cNvPr id="5124" name="Picture 3" descr="主题3"/>
            <p:cNvPicPr>
              <a:picLocks noChangeAspect="1" noChangeArrowheads="1"/>
            </p:cNvPicPr>
            <p:nvPr/>
          </p:nvPicPr>
          <p:blipFill>
            <a:blip r:embed="rId3"/>
            <a:srcRect/>
            <a:stretch>
              <a:fillRect/>
            </a:stretch>
          </p:blipFill>
          <p:spPr bwMode="auto">
            <a:xfrm>
              <a:off x="7065" y="1894"/>
              <a:ext cx="688" cy="596"/>
            </a:xfrm>
            <a:prstGeom prst="rect">
              <a:avLst/>
            </a:prstGeom>
            <a:noFill/>
            <a:ln w="9525">
              <a:noFill/>
              <a:miter lim="800000"/>
              <a:headEnd/>
              <a:tailEnd/>
            </a:ln>
          </p:spPr>
        </p:pic>
        <p:pic>
          <p:nvPicPr>
            <p:cNvPr id="5125" name="Picture 4" descr="主题"/>
            <p:cNvPicPr>
              <a:picLocks noChangeAspect="1" noChangeArrowheads="1"/>
            </p:cNvPicPr>
            <p:nvPr/>
          </p:nvPicPr>
          <p:blipFill>
            <a:blip r:embed="rId4"/>
            <a:srcRect/>
            <a:stretch>
              <a:fillRect/>
            </a:stretch>
          </p:blipFill>
          <p:spPr bwMode="auto">
            <a:xfrm>
              <a:off x="7994" y="1949"/>
              <a:ext cx="2229" cy="450"/>
            </a:xfrm>
            <a:prstGeom prst="rect">
              <a:avLst/>
            </a:prstGeom>
            <a:noFill/>
            <a:ln w="9525">
              <a:noFill/>
              <a:miter lim="800000"/>
              <a:headEnd/>
              <a:tailEnd/>
            </a:ln>
          </p:spPr>
        </p:pic>
      </p:gr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blinds(horizontal)">
                                      <p:cBhvr>
                                        <p:cTn id="7"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公共支出的贴现率</a:t>
            </a:r>
            <a:endParaRPr lang="zh-CN" altLang="en-US" dirty="0"/>
          </a:p>
        </p:txBody>
      </p:sp>
      <p:sp>
        <p:nvSpPr>
          <p:cNvPr id="3" name="内容占位符 2"/>
          <p:cNvSpPr>
            <a:spLocks noGrp="1"/>
          </p:cNvSpPr>
          <p:nvPr>
            <p:ph idx="1"/>
          </p:nvPr>
        </p:nvSpPr>
        <p:spPr/>
        <p:txBody>
          <a:bodyPr/>
          <a:lstStyle/>
          <a:p>
            <a:r>
              <a:rPr lang="zh-CN" altLang="en-US" dirty="0" smtClean="0"/>
              <a:t>贴现率的重要意义</a:t>
            </a:r>
            <a:endParaRPr lang="en-US" altLang="zh-CN" dirty="0" smtClean="0"/>
          </a:p>
          <a:p>
            <a:pPr lvl="1"/>
            <a:r>
              <a:rPr lang="zh-CN" altLang="en-US" dirty="0" smtClean="0"/>
              <a:t>贴现率是将发生在不同时点上的货币金额进行价值比较的重要工具，也是影响货币时间价值的决定性因素。</a:t>
            </a:r>
            <a:endParaRPr lang="en-US" altLang="zh-CN" dirty="0" smtClean="0"/>
          </a:p>
          <a:p>
            <a:pPr lvl="1"/>
            <a:r>
              <a:rPr lang="zh-CN" altLang="en-US" dirty="0" smtClean="0"/>
              <a:t>贴现率的大小对于成本</a:t>
            </a:r>
            <a:r>
              <a:rPr lang="en-US" altLang="zh-CN" dirty="0" smtClean="0"/>
              <a:t>—</a:t>
            </a:r>
            <a:r>
              <a:rPr lang="zh-CN" altLang="en-US" dirty="0" smtClean="0"/>
              <a:t>效益分析的影响也是决定性的。无论是采取净现值标准，还是内部报酬率标准，或是成本效益比标准，贴现率不同所造成的结果都会大不相同。</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10</a:t>
            </a:fld>
            <a:endParaRPr lang="zh-CN" altLang="en-US"/>
          </a:p>
        </p:txBody>
      </p:sp>
    </p:spTree>
  </p:cSld>
  <p:clrMapOvr>
    <a:masterClrMapping/>
  </p:clrMapOvr>
  <p:transition>
    <p:blinds dir="ver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贴现率与市场利息率</a:t>
            </a:r>
            <a:endParaRPr lang="en-US" altLang="zh-CN" dirty="0" smtClean="0"/>
          </a:p>
          <a:p>
            <a:pPr lvl="1"/>
            <a:r>
              <a:rPr lang="zh-CN" altLang="en-US" dirty="0" smtClean="0"/>
              <a:t>从</a:t>
            </a:r>
            <a:r>
              <a:rPr lang="zh-CN" altLang="en-US" dirty="0" smtClean="0"/>
              <a:t>消费者的角度来说，之所以对货币现值的评价要高于未来，还有两点理由：</a:t>
            </a:r>
            <a:endParaRPr lang="en-US" altLang="zh-CN" dirty="0" smtClean="0"/>
          </a:p>
          <a:p>
            <a:pPr lvl="2"/>
            <a:r>
              <a:rPr lang="zh-CN" altLang="en-US" dirty="0" smtClean="0"/>
              <a:t>个人寿命有限，未来产品也许无法享受；</a:t>
            </a:r>
            <a:endParaRPr lang="en-US" altLang="zh-CN" dirty="0" smtClean="0"/>
          </a:p>
          <a:p>
            <a:pPr lvl="2"/>
            <a:r>
              <a:rPr lang="zh-CN" altLang="en-US" dirty="0" smtClean="0"/>
              <a:t>经济增长使得产品供给增加，边际效用递减。</a:t>
            </a:r>
            <a:endParaRPr lang="en-US" altLang="zh-CN" dirty="0" smtClean="0"/>
          </a:p>
          <a:p>
            <a:pPr lvl="1"/>
            <a:r>
              <a:rPr lang="zh-CN" altLang="en-US" dirty="0" smtClean="0"/>
              <a:t>从生产者的角度来说，之所以重视货币的现值，是因为现时点</a:t>
            </a:r>
            <a:r>
              <a:rPr lang="en-US" altLang="zh-CN" dirty="0" smtClean="0"/>
              <a:t>1</a:t>
            </a:r>
            <a:r>
              <a:rPr lang="zh-CN" altLang="en-US" dirty="0" smtClean="0"/>
              <a:t>单位的投入，将来可以获得超过</a:t>
            </a:r>
            <a:r>
              <a:rPr lang="en-US" altLang="zh-CN" dirty="0" smtClean="0"/>
              <a:t>1</a:t>
            </a:r>
            <a:r>
              <a:rPr lang="zh-CN" altLang="en-US" dirty="0" smtClean="0"/>
              <a:t>单位收益的产出。</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11</a:t>
            </a:fld>
            <a:endParaRPr lang="zh-CN" altLang="en-US"/>
          </a:p>
        </p:txBody>
      </p:sp>
    </p:spTree>
  </p:cSld>
  <p:clrMapOvr>
    <a:masterClrMapping/>
  </p:clrMapOvr>
  <p:transition>
    <p:blinds dir="ver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影响公共支出贴现率的主要因素</a:t>
            </a:r>
            <a:endParaRPr lang="en-US" altLang="zh-CN" dirty="0" smtClean="0"/>
          </a:p>
          <a:p>
            <a:pPr lvl="1"/>
            <a:r>
              <a:rPr lang="zh-CN" altLang="en-US" dirty="0" smtClean="0"/>
              <a:t>所得税制下的资金效益率</a:t>
            </a:r>
            <a:endParaRPr lang="en-US" altLang="zh-CN" dirty="0" smtClean="0"/>
          </a:p>
          <a:p>
            <a:pPr lvl="1"/>
            <a:r>
              <a:rPr lang="zh-CN" altLang="en-US" dirty="0" smtClean="0"/>
              <a:t>后代</a:t>
            </a:r>
            <a:r>
              <a:rPr lang="zh-CN" altLang="en-US" dirty="0" smtClean="0"/>
              <a:t>人的利益</a:t>
            </a:r>
            <a:endParaRPr lang="en-US" altLang="zh-CN" dirty="0" smtClean="0"/>
          </a:p>
          <a:p>
            <a:pPr lvl="1"/>
            <a:r>
              <a:rPr lang="zh-CN" altLang="en-US" dirty="0" smtClean="0"/>
              <a:t>资本积累所带来的技术进步等正外部效应</a:t>
            </a:r>
            <a:endParaRPr lang="en-US" altLang="zh-CN" dirty="0" smtClean="0"/>
          </a:p>
          <a:p>
            <a:r>
              <a:rPr lang="zh-CN" altLang="en-US" dirty="0" smtClean="0"/>
              <a:t>公共</a:t>
            </a:r>
            <a:r>
              <a:rPr lang="zh-CN" altLang="en-US" dirty="0" smtClean="0"/>
              <a:t>支出贴现率水平的确立是一件十分困难的事情。与市场利率相关，具有很大主动性。</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12</a:t>
            </a:fld>
            <a:endParaRPr lang="zh-CN" altLang="en-US"/>
          </a:p>
        </p:txBody>
      </p:sp>
    </p:spTree>
  </p:cSld>
  <p:clrMapOvr>
    <a:masterClrMapping/>
  </p:clrMapOvr>
  <p:transition>
    <p:blinds dir="ver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公共支出效益和成本的测定</a:t>
            </a:r>
            <a:endParaRPr lang="zh-CN" altLang="en-US" dirty="0"/>
          </a:p>
        </p:txBody>
      </p:sp>
      <p:sp>
        <p:nvSpPr>
          <p:cNvPr id="3" name="内容占位符 2"/>
          <p:cNvSpPr>
            <a:spLocks noGrp="1"/>
          </p:cNvSpPr>
          <p:nvPr>
            <p:ph idx="1"/>
          </p:nvPr>
        </p:nvSpPr>
        <p:spPr/>
        <p:txBody>
          <a:bodyPr/>
          <a:lstStyle/>
          <a:p>
            <a:r>
              <a:rPr lang="zh-CN" altLang="en-US" dirty="0" smtClean="0"/>
              <a:t>公共支出效益的测定</a:t>
            </a:r>
            <a:endParaRPr lang="en-US" altLang="zh-CN" dirty="0" smtClean="0"/>
          </a:p>
          <a:p>
            <a:pPr lvl="1"/>
            <a:r>
              <a:rPr lang="zh-CN" altLang="en-US" dirty="0" smtClean="0"/>
              <a:t>公共</a:t>
            </a:r>
            <a:r>
              <a:rPr lang="zh-CN" altLang="en-US" dirty="0" smtClean="0"/>
              <a:t>支出的效益就是指用货币衡量的、由公共支出项目实施所带来的消费者效用的增加。</a:t>
            </a:r>
            <a:endParaRPr lang="en-US" altLang="zh-CN" dirty="0" smtClean="0"/>
          </a:p>
          <a:p>
            <a:pPr lvl="1"/>
            <a:r>
              <a:rPr lang="zh-CN" altLang="en-US" dirty="0" smtClean="0"/>
              <a:t>公共项目提供的服务对消费者产生影响的路径：</a:t>
            </a:r>
            <a:endParaRPr lang="en-US" altLang="zh-CN" dirty="0" smtClean="0"/>
          </a:p>
          <a:p>
            <a:pPr lvl="2"/>
            <a:r>
              <a:rPr lang="zh-CN" altLang="en-US" dirty="0" smtClean="0"/>
              <a:t>消费者直接消费所产生的效益</a:t>
            </a:r>
            <a:endParaRPr lang="en-US" altLang="zh-CN" dirty="0" smtClean="0"/>
          </a:p>
          <a:p>
            <a:pPr lvl="2"/>
            <a:r>
              <a:rPr lang="zh-CN" altLang="en-US" dirty="0" smtClean="0"/>
              <a:t>消费者间接消费所产生的效益</a:t>
            </a:r>
            <a:endParaRPr lang="en-US" altLang="zh-CN" dirty="0" smtClean="0"/>
          </a:p>
          <a:p>
            <a:pPr lvl="2"/>
            <a:r>
              <a:rPr lang="zh-CN" altLang="en-US" dirty="0" smtClean="0"/>
              <a:t>时间的节约和外部效果</a:t>
            </a:r>
            <a:endParaRPr lang="en-US" altLang="zh-CN" dirty="0" smtClean="0"/>
          </a:p>
          <a:p>
            <a:pPr lvl="2"/>
            <a:r>
              <a:rPr lang="zh-CN" altLang="en-US" dirty="0" smtClean="0"/>
              <a:t>关于重复计算和从属性效应的问题</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13</a:t>
            </a:fld>
            <a:endParaRPr lang="zh-CN" altLang="en-US"/>
          </a:p>
        </p:txBody>
      </p:sp>
    </p:spTree>
  </p:cSld>
  <p:clrMapOvr>
    <a:masterClrMapping/>
  </p:clrMapOvr>
  <p:transition>
    <p:blinds dir="ver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成本衡量时需考虑的因素</a:t>
            </a:r>
            <a:endParaRPr lang="en-US" altLang="zh-CN" dirty="0" smtClean="0"/>
          </a:p>
          <a:p>
            <a:pPr lvl="1"/>
            <a:r>
              <a:rPr lang="zh-CN" altLang="en-US" dirty="0" smtClean="0"/>
              <a:t>成本首先包括项目范围内所产生的基建、维修和经营等方面的投入，通常被称为内部成本。</a:t>
            </a:r>
            <a:endParaRPr lang="en-US" altLang="zh-CN" dirty="0" smtClean="0"/>
          </a:p>
          <a:p>
            <a:pPr lvl="1"/>
            <a:r>
              <a:rPr lang="zh-CN" altLang="en-US" dirty="0" smtClean="0"/>
              <a:t>有些公共支出项目还会产生由该项目引起的、却不由项目本身承担的成本，即外部成本。</a:t>
            </a:r>
            <a:endParaRPr lang="en-US" altLang="zh-CN" dirty="0" smtClean="0"/>
          </a:p>
          <a:p>
            <a:pPr lvl="1"/>
            <a:r>
              <a:rPr lang="zh-CN" altLang="en-US" dirty="0" smtClean="0"/>
              <a:t>计算成本时应该考虑的是社会机会成本。</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14</a:t>
            </a:fld>
            <a:endParaRPr lang="zh-CN" altLang="en-US"/>
          </a:p>
        </p:txBody>
      </p:sp>
    </p:spTree>
  </p:cSld>
  <p:clrMapOvr>
    <a:masterClrMapping/>
  </p:clrMapOvr>
  <p:transition>
    <p:blinds dir="ver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影子价格</a:t>
            </a:r>
            <a:endParaRPr lang="en-US" altLang="zh-CN" dirty="0" smtClean="0"/>
          </a:p>
          <a:p>
            <a:pPr lvl="1"/>
            <a:r>
              <a:rPr lang="zh-CN" altLang="en-US" dirty="0" smtClean="0"/>
              <a:t>影子价格（</a:t>
            </a:r>
            <a:r>
              <a:rPr lang="en-US" altLang="zh-CN" dirty="0" smtClean="0"/>
              <a:t>shadow price</a:t>
            </a:r>
            <a:r>
              <a:rPr lang="zh-CN" altLang="en-US" dirty="0" smtClean="0"/>
              <a:t>）是指商品市场价格背后的、真正反映社会边际成本的价格。</a:t>
            </a:r>
            <a:endParaRPr lang="en-US" altLang="zh-CN" dirty="0" smtClean="0"/>
          </a:p>
          <a:p>
            <a:pPr lvl="1"/>
            <a:r>
              <a:rPr lang="zh-CN" altLang="en-US" dirty="0" smtClean="0"/>
              <a:t>寻找影子价格是一件十分困难的事情，但在一定条件下，可以通过市场价格来估算。</a:t>
            </a:r>
            <a:endParaRPr lang="en-US" altLang="zh-CN" dirty="0" smtClean="0"/>
          </a:p>
          <a:p>
            <a:pPr lvl="1"/>
            <a:r>
              <a:rPr lang="zh-CN" altLang="en-US" dirty="0" smtClean="0"/>
              <a:t>在一定的市场条件下，影子价格的选择取决于经济对对公共支出项目所作出的不同反应。</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15</a:t>
            </a:fld>
            <a:endParaRPr lang="zh-CN" altLang="en-US"/>
          </a:p>
        </p:txBody>
      </p:sp>
    </p:spTree>
  </p:cSld>
  <p:clrMapOvr>
    <a:masterClrMapping/>
  </p:clrMapOvr>
  <p:transition>
    <p:blinds dir="ver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600" dirty="0" smtClean="0"/>
              <a:t>不确定性、收入分配与</a:t>
            </a:r>
            <a:r>
              <a:rPr lang="en-US" altLang="zh-CN" sz="3600" dirty="0" smtClean="0"/>
              <a:t/>
            </a:r>
            <a:br>
              <a:rPr lang="en-US" altLang="zh-CN" sz="3600" dirty="0" smtClean="0"/>
            </a:br>
            <a:r>
              <a:rPr lang="zh-CN" altLang="en-US" sz="3600" dirty="0" smtClean="0"/>
              <a:t>成本</a:t>
            </a:r>
            <a:r>
              <a:rPr lang="en-US" altLang="zh-CN" sz="3600" dirty="0" smtClean="0"/>
              <a:t>—</a:t>
            </a:r>
            <a:r>
              <a:rPr lang="zh-CN" altLang="en-US" sz="3600" dirty="0" smtClean="0"/>
              <a:t>效益比较分析</a:t>
            </a:r>
            <a:endParaRPr lang="zh-CN" altLang="en-US" sz="3600" dirty="0"/>
          </a:p>
        </p:txBody>
      </p:sp>
      <p:sp>
        <p:nvSpPr>
          <p:cNvPr id="3" name="内容占位符 2"/>
          <p:cNvSpPr>
            <a:spLocks noGrp="1"/>
          </p:cNvSpPr>
          <p:nvPr>
            <p:ph idx="1"/>
          </p:nvPr>
        </p:nvSpPr>
        <p:spPr/>
        <p:txBody>
          <a:bodyPr/>
          <a:lstStyle/>
          <a:p>
            <a:r>
              <a:rPr lang="zh-CN" altLang="en-US" dirty="0" smtClean="0"/>
              <a:t>不确定性与期待值</a:t>
            </a:r>
            <a:endParaRPr lang="en-US" altLang="zh-CN" dirty="0" smtClean="0"/>
          </a:p>
          <a:p>
            <a:pPr lvl="1"/>
            <a:r>
              <a:rPr lang="zh-CN" altLang="en-US" dirty="0" smtClean="0"/>
              <a:t>不确定性，又称风险，是指决策的实际结果可能偏离它预期结果的程度。</a:t>
            </a:r>
            <a:endParaRPr lang="en-US" altLang="zh-CN" dirty="0" smtClean="0"/>
          </a:p>
          <a:p>
            <a:pPr lvl="1"/>
            <a:r>
              <a:rPr lang="zh-CN" altLang="en-US" dirty="0" smtClean="0"/>
              <a:t>项目投入产出价格、市场需求、自然条件和社会经济环境的便会都会给公共项目带来不确定性。</a:t>
            </a:r>
            <a:endParaRPr lang="en-US" altLang="zh-CN" dirty="0" smtClean="0"/>
          </a:p>
          <a:p>
            <a:pPr lvl="1"/>
            <a:r>
              <a:rPr lang="zh-CN" altLang="en-US" dirty="0" smtClean="0"/>
              <a:t>期待</a:t>
            </a:r>
            <a:r>
              <a:rPr lang="zh-CN" altLang="en-US" dirty="0" smtClean="0"/>
              <a:t>值是用来表示伴随有不确定性的公共支出项目的成本或效益的概念，指成本或效益在各种不确定主体的确定值的加权平均值。</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16</a:t>
            </a:fld>
            <a:endParaRPr lang="zh-CN" altLang="en-US"/>
          </a:p>
        </p:txBody>
      </p:sp>
    </p:spTree>
  </p:cSld>
  <p:clrMapOvr>
    <a:masterClrMapping/>
  </p:clrMapOvr>
  <p:transition>
    <p:blinds dir="ver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确定性等值与风险升水</a:t>
            </a:r>
            <a:endParaRPr lang="en-US" altLang="zh-CN" dirty="0" smtClean="0"/>
          </a:p>
          <a:p>
            <a:pPr lvl="1"/>
            <a:r>
              <a:rPr lang="zh-CN" altLang="en-US" dirty="0" smtClean="0"/>
              <a:t>所谓确定性等值，是指消费者愿意与该项目产生的不确定结果相交换的一个确定的收入额。</a:t>
            </a:r>
            <a:endParaRPr lang="en-US" altLang="zh-CN" dirty="0" smtClean="0"/>
          </a:p>
          <a:p>
            <a:pPr lvl="1"/>
            <a:r>
              <a:rPr lang="zh-CN" altLang="en-US" dirty="0" smtClean="0"/>
              <a:t>项目的期待收入与确定性等值之间的差额是人们为了消除风险而愿意牺牲的金额，称为风险升水。</a:t>
            </a:r>
            <a:endParaRPr lang="en-US" altLang="zh-CN" dirty="0" smtClean="0"/>
          </a:p>
          <a:p>
            <a:pPr lvl="1"/>
            <a:r>
              <a:rPr lang="zh-CN" altLang="en-US" dirty="0" smtClean="0"/>
              <a:t>有经济学家认为公共支出项目的确定性等值近似于期待收入值。</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17</a:t>
            </a:fld>
            <a:endParaRPr lang="zh-CN" altLang="en-US"/>
          </a:p>
        </p:txBody>
      </p:sp>
    </p:spTree>
  </p:cSld>
  <p:clrMapOvr>
    <a:masterClrMapping/>
  </p:clrMapOvr>
  <p:transition>
    <p:blinds dir="ver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成本效益分析与收入分配问题</a:t>
            </a:r>
            <a:endParaRPr lang="en-US" altLang="zh-CN" dirty="0" smtClean="0"/>
          </a:p>
          <a:p>
            <a:pPr lvl="1"/>
            <a:r>
              <a:rPr lang="zh-CN" altLang="en-US" dirty="0" smtClean="0"/>
              <a:t>假设补偿原则：只要确认一项公共政策的实施能够通过受益者对受损人的补偿达到帕累托改进，即使现实中这种补偿没有发生，这项政策也应该实施。</a:t>
            </a:r>
            <a:endParaRPr lang="en-US" altLang="zh-CN" dirty="0" smtClean="0"/>
          </a:p>
          <a:p>
            <a:pPr lvl="1"/>
            <a:r>
              <a:rPr lang="zh-CN" altLang="en-US" dirty="0" smtClean="0"/>
              <a:t>上述原则虽然在逻辑上合理，但忽视了收入分配的公平性。公共支出的成本</a:t>
            </a:r>
            <a:r>
              <a:rPr lang="en-US" altLang="zh-CN" dirty="0" smtClean="0"/>
              <a:t>—</a:t>
            </a:r>
            <a:r>
              <a:rPr lang="zh-CN" altLang="en-US" dirty="0" smtClean="0"/>
              <a:t>效益比较分析，也需要将收入分配的公平性问题放入考虑之中。</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18</a:t>
            </a:fld>
            <a:endParaRPr lang="zh-CN" altLang="en-US"/>
          </a:p>
        </p:txBody>
      </p:sp>
    </p:spTree>
  </p:cSld>
  <p:clrMapOvr>
    <a:masterClrMapping/>
  </p:clrMapOvr>
  <p:transition>
    <p:blinds dir="ver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sz="2800" dirty="0" smtClean="0"/>
              <a:t>将收入分配因素纳入成本</a:t>
            </a:r>
            <a:r>
              <a:rPr lang="en-US" altLang="zh-CN" sz="2800" dirty="0" smtClean="0"/>
              <a:t>—</a:t>
            </a:r>
            <a:r>
              <a:rPr lang="zh-CN" altLang="en-US" sz="2800" dirty="0" smtClean="0"/>
              <a:t>效益分析中的方法</a:t>
            </a:r>
            <a:endParaRPr lang="en-US" altLang="zh-CN" sz="2800" dirty="0" smtClean="0"/>
          </a:p>
          <a:p>
            <a:pPr lvl="1"/>
            <a:r>
              <a:rPr lang="zh-CN" altLang="en-US" dirty="0" smtClean="0"/>
              <a:t>具体的做法就是在进行项目评估时，赋予不同的个人或地区的效益以不同的分配权数。</a:t>
            </a:r>
            <a:endParaRPr lang="en-US" altLang="zh-CN" dirty="0" smtClean="0"/>
          </a:p>
          <a:p>
            <a:pPr lvl="1"/>
            <a:r>
              <a:rPr lang="zh-CN" altLang="en-US" dirty="0" smtClean="0"/>
              <a:t>分配规则是把低收入者的权数确定得大一些，高收入者的权数确定得小一些。</a:t>
            </a:r>
            <a:endParaRPr lang="en-US" altLang="zh-CN" dirty="0" smtClean="0"/>
          </a:p>
          <a:p>
            <a:pPr lvl="1"/>
            <a:r>
              <a:rPr lang="zh-CN" altLang="en-US" dirty="0" smtClean="0"/>
              <a:t>结果：在其他条件相同的情况下，社会将会优先选择那些能够最有效率提高低收入者效用的项目，以提高社会的整体福利水平。</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19</a:t>
            </a:fld>
            <a:endParaRPr lang="zh-CN" altLang="en-US"/>
          </a:p>
        </p:txBody>
      </p:sp>
    </p:spTree>
  </p:cSld>
  <p:clrMapOvr>
    <a:masterClrMapping/>
  </p:clrMapOvr>
  <p:transition>
    <p:blinds dir="ver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4000" dirty="0" smtClean="0"/>
              <a:t>第八章  公共支出的成本</a:t>
            </a:r>
            <a:r>
              <a:rPr lang="en-US" altLang="zh-CN" sz="4000" dirty="0" smtClean="0"/>
              <a:t>—</a:t>
            </a:r>
            <a:r>
              <a:rPr lang="zh-CN" altLang="en-US" sz="4000" dirty="0" smtClean="0"/>
              <a:t>效益分析</a:t>
            </a:r>
            <a:endParaRPr lang="zh-CN" altLang="en-US" sz="4000" dirty="0"/>
          </a:p>
        </p:txBody>
      </p:sp>
      <p:sp>
        <p:nvSpPr>
          <p:cNvPr id="3" name="内容占位符 2"/>
          <p:cNvSpPr>
            <a:spLocks noGrp="1"/>
          </p:cNvSpPr>
          <p:nvPr>
            <p:ph idx="1"/>
          </p:nvPr>
        </p:nvSpPr>
        <p:spPr/>
        <p:txBody>
          <a:bodyPr/>
          <a:lstStyle/>
          <a:p>
            <a:pPr marL="609600" indent="-609600"/>
            <a:r>
              <a:rPr lang="zh-CN" altLang="en-US" b="1" dirty="0" smtClean="0">
                <a:latin typeface="+mn-ea"/>
              </a:rPr>
              <a:t>引言：本章主题</a:t>
            </a:r>
          </a:p>
          <a:p>
            <a:pPr marL="609600" indent="-609600"/>
            <a:r>
              <a:rPr lang="zh-CN" altLang="en-US" dirty="0" smtClean="0">
                <a:latin typeface="+mn-ea"/>
              </a:rPr>
              <a:t>各个</a:t>
            </a:r>
            <a:r>
              <a:rPr lang="zh-CN" altLang="en-US" dirty="0" smtClean="0">
                <a:latin typeface="+mn-ea"/>
              </a:rPr>
              <a:t>部门常常面临是否实施某些工程的决策，福利经济学为制定这类决策在理论上提供了一个基本框架，即比较项目实施前后的社会福利大小作为决策依据</a:t>
            </a:r>
            <a:r>
              <a:rPr lang="zh-CN" altLang="en-US" dirty="0" smtClean="0">
                <a:latin typeface="+mn-ea"/>
              </a:rPr>
              <a:t>。本章对以此为基础的成本</a:t>
            </a:r>
            <a:r>
              <a:rPr lang="en-US" altLang="zh-CN" dirty="0" smtClean="0">
                <a:latin typeface="+mn-ea"/>
              </a:rPr>
              <a:t>—</a:t>
            </a:r>
            <a:r>
              <a:rPr lang="zh-CN" altLang="en-US" dirty="0" smtClean="0">
                <a:latin typeface="+mn-ea"/>
              </a:rPr>
              <a:t>效益分析方法进行介绍。</a:t>
            </a:r>
            <a:endParaRPr lang="zh-CN" altLang="en-US" dirty="0" smtClean="0">
              <a:latin typeface="+mn-ea"/>
            </a:endParaRPr>
          </a:p>
          <a:p>
            <a:endParaRPr lang="zh-CN" altLang="en-US" dirty="0"/>
          </a:p>
        </p:txBody>
      </p:sp>
      <p:sp>
        <p:nvSpPr>
          <p:cNvPr id="4" name="灯片编号占位符 3"/>
          <p:cNvSpPr>
            <a:spLocks noGrp="1"/>
          </p:cNvSpPr>
          <p:nvPr>
            <p:ph type="sldNum" sz="quarter" idx="12"/>
          </p:nvPr>
        </p:nvSpPr>
        <p:spPr/>
        <p:txBody>
          <a:bodyPr/>
          <a:lstStyle/>
          <a:p>
            <a:fld id="{F37CE419-77F9-45A1-89DC-EBD4817AB0EC}" type="slidenum">
              <a:rPr lang="zh-CN" altLang="en-US" smtClean="0"/>
              <a:pPr/>
              <a:t>2</a:t>
            </a:fld>
            <a:endParaRPr lang="zh-CN" altLang="en-US"/>
          </a:p>
        </p:txBody>
      </p:sp>
      <p:sp>
        <p:nvSpPr>
          <p:cNvPr id="5" name="页脚占位符 4"/>
          <p:cNvSpPr>
            <a:spLocks noGrp="1"/>
          </p:cNvSpPr>
          <p:nvPr>
            <p:ph type="ftr" sz="quarter" idx="11"/>
          </p:nvPr>
        </p:nvSpPr>
        <p:spPr/>
        <p:txBody>
          <a:bodyPr/>
          <a:lstStyle/>
          <a:p>
            <a:r>
              <a:rPr lang="zh-CN" altLang="en-US" smtClean="0"/>
              <a:t>上海财经大学</a:t>
            </a:r>
            <a:endParaRPr lang="zh-CN" altLang="en-US"/>
          </a:p>
        </p:txBody>
      </p:sp>
    </p:spTree>
  </p:cSld>
  <p:clrMapOvr>
    <a:masterClrMapping/>
  </p:clrMapOvr>
  <p:transition>
    <p:blinds dir="ver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4000" dirty="0" smtClean="0"/>
              <a:t>成本</a:t>
            </a:r>
            <a:r>
              <a:rPr lang="en-US" altLang="zh-CN" sz="4000" dirty="0" smtClean="0"/>
              <a:t>—</a:t>
            </a:r>
            <a:r>
              <a:rPr lang="zh-CN" altLang="en-US" sz="4000" dirty="0" smtClean="0"/>
              <a:t>效益分析方法的局限性</a:t>
            </a:r>
            <a:r>
              <a:rPr lang="en-US" altLang="zh-CN" sz="4000" dirty="0" smtClean="0"/>
              <a:t/>
            </a:r>
            <a:br>
              <a:rPr lang="en-US" altLang="zh-CN" sz="4000" dirty="0" smtClean="0"/>
            </a:br>
            <a:r>
              <a:rPr lang="zh-CN" altLang="en-US" sz="4000" dirty="0" smtClean="0"/>
              <a:t>及其成本效果法</a:t>
            </a:r>
            <a:endParaRPr lang="zh-CN" altLang="en-US" sz="4000" dirty="0"/>
          </a:p>
        </p:txBody>
      </p:sp>
      <p:sp>
        <p:nvSpPr>
          <p:cNvPr id="3" name="内容占位符 2"/>
          <p:cNvSpPr>
            <a:spLocks noGrp="1"/>
          </p:cNvSpPr>
          <p:nvPr>
            <p:ph idx="1"/>
          </p:nvPr>
        </p:nvSpPr>
        <p:spPr/>
        <p:txBody>
          <a:bodyPr/>
          <a:lstStyle/>
          <a:p>
            <a:r>
              <a:rPr lang="zh-CN" altLang="en-US" sz="2800" dirty="0" smtClean="0"/>
              <a:t>局限性：</a:t>
            </a:r>
            <a:endParaRPr lang="en-US" altLang="zh-CN" sz="2800" dirty="0" smtClean="0"/>
          </a:p>
          <a:p>
            <a:pPr lvl="1"/>
            <a:r>
              <a:rPr lang="zh-CN" altLang="en-US" sz="2400" dirty="0" smtClean="0"/>
              <a:t>公共项目的成本和效益，尤其是外部成本和外部效益的衡量困难。</a:t>
            </a:r>
            <a:endParaRPr lang="en-US" altLang="zh-CN" sz="2400" dirty="0" smtClean="0"/>
          </a:p>
          <a:p>
            <a:pPr lvl="1"/>
            <a:r>
              <a:rPr lang="zh-CN" altLang="en-US" sz="2400" dirty="0" smtClean="0"/>
              <a:t>社会贴现率选择的主观性和随意性，使得成本效益分析失去了本质上的客观性。</a:t>
            </a:r>
            <a:endParaRPr lang="en-US" altLang="zh-CN" sz="2400" dirty="0" smtClean="0"/>
          </a:p>
          <a:p>
            <a:pPr lvl="1"/>
            <a:r>
              <a:rPr lang="zh-CN" altLang="en-US" sz="2400" dirty="0" smtClean="0"/>
              <a:t>收入</a:t>
            </a:r>
            <a:r>
              <a:rPr lang="zh-CN" altLang="en-US" sz="2400" dirty="0" smtClean="0"/>
              <a:t>分配的公平性问题。</a:t>
            </a:r>
            <a:endParaRPr lang="en-US" altLang="zh-CN" sz="2400" dirty="0" smtClean="0"/>
          </a:p>
          <a:p>
            <a:r>
              <a:rPr lang="zh-CN" altLang="en-US" sz="2800" dirty="0" smtClean="0"/>
              <a:t>成本</a:t>
            </a:r>
            <a:r>
              <a:rPr lang="zh-CN" altLang="en-US" sz="2800" dirty="0" smtClean="0"/>
              <a:t>效果分析法是通过考察为实现同一个目的的各种备选项目，确定其中成本最低的方案作为可选项目的方法。</a:t>
            </a:r>
            <a:endParaRPr lang="zh-CN" altLang="en-US" sz="2800" dirty="0"/>
          </a:p>
        </p:txBody>
      </p:sp>
      <p:sp>
        <p:nvSpPr>
          <p:cNvPr id="4" name="页脚占位符 3"/>
          <p:cNvSpPr>
            <a:spLocks noGrp="1"/>
          </p:cNvSpPr>
          <p:nvPr>
            <p:ph type="ftr" sz="quarter" idx="11"/>
          </p:nvPr>
        </p:nvSpPr>
        <p:spPr/>
        <p:txBody>
          <a:bodyPr/>
          <a:lstStyle/>
          <a:p>
            <a:r>
              <a:rPr lang="zh-CN" altLang="en-US" dirty="0" smtClean="0"/>
              <a:t>上海财经大学</a:t>
            </a:r>
            <a:endParaRPr lang="zh-CN" altLang="en-US" dirty="0"/>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20</a:t>
            </a:fld>
            <a:endParaRPr lang="zh-CN" altLang="en-US"/>
          </a:p>
        </p:txBody>
      </p:sp>
    </p:spTree>
  </p:cSld>
  <p:clrMapOvr>
    <a:masterClrMapping/>
  </p:clrMapOvr>
  <p:transition>
    <p:blinds dir="ver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本章目录</a:t>
            </a:r>
            <a:endParaRPr lang="zh-CN" altLang="en-US" dirty="0"/>
          </a:p>
        </p:txBody>
      </p:sp>
      <p:sp>
        <p:nvSpPr>
          <p:cNvPr id="3" name="内容占位符 2"/>
          <p:cNvSpPr>
            <a:spLocks noGrp="1"/>
          </p:cNvSpPr>
          <p:nvPr>
            <p:ph idx="1"/>
          </p:nvPr>
        </p:nvSpPr>
        <p:spPr/>
        <p:txBody>
          <a:bodyPr/>
          <a:lstStyle/>
          <a:p>
            <a:r>
              <a:rPr lang="zh-CN" altLang="en-US" sz="2800" dirty="0" smtClean="0">
                <a:hlinkClick r:id="rId2" action="ppaction://hlinksldjump"/>
              </a:rPr>
              <a:t>第一节  概述</a:t>
            </a:r>
          </a:p>
          <a:p>
            <a:r>
              <a:rPr lang="zh-CN" altLang="en-US" sz="2800" dirty="0" smtClean="0">
                <a:hlinkClick r:id="" action="ppaction://noaction"/>
              </a:rPr>
              <a:t>第二节  </a:t>
            </a:r>
            <a:r>
              <a:rPr lang="zh-CN" altLang="en-US" sz="2800" dirty="0" smtClean="0">
                <a:hlinkClick r:id="rId2" action="ppaction://hlinksldjump"/>
              </a:rPr>
              <a:t>评价标准</a:t>
            </a:r>
          </a:p>
          <a:p>
            <a:r>
              <a:rPr lang="zh-CN" altLang="en-US" sz="2800" dirty="0" smtClean="0">
                <a:hlinkClick r:id="" action="ppaction://noaction"/>
              </a:rPr>
              <a:t>第三节  </a:t>
            </a:r>
            <a:r>
              <a:rPr lang="zh-CN" altLang="en-US" sz="2800" dirty="0" smtClean="0">
                <a:hlinkClick r:id="rId2" action="ppaction://hlinksldjump"/>
              </a:rPr>
              <a:t>公共支出的贴现率</a:t>
            </a:r>
          </a:p>
          <a:p>
            <a:r>
              <a:rPr lang="zh-CN" altLang="en-US" sz="2800" dirty="0" smtClean="0">
                <a:hlinkClick r:id="" action="ppaction://noaction"/>
              </a:rPr>
              <a:t>第四节  </a:t>
            </a:r>
            <a:r>
              <a:rPr lang="zh-CN" altLang="en-US" sz="2800" dirty="0" smtClean="0">
                <a:hlinkClick r:id="rId2" action="ppaction://hlinksldjump"/>
              </a:rPr>
              <a:t>公共支出效益和成本的测定</a:t>
            </a:r>
          </a:p>
          <a:p>
            <a:r>
              <a:rPr lang="zh-CN" altLang="en-US" sz="2800" dirty="0" smtClean="0">
                <a:hlinkClick r:id="" action="ppaction://noaction"/>
              </a:rPr>
              <a:t>第五节  </a:t>
            </a:r>
            <a:r>
              <a:rPr lang="zh-CN" altLang="en-US" sz="2800" dirty="0" smtClean="0">
                <a:hlinkClick r:id="rId2" action="ppaction://hlinksldjump"/>
              </a:rPr>
              <a:t>不确定性、收入分配与成本</a:t>
            </a:r>
            <a:r>
              <a:rPr lang="en-US" altLang="zh-CN" sz="2800" dirty="0" smtClean="0">
                <a:hlinkClick r:id="rId2" action="ppaction://hlinksldjump"/>
              </a:rPr>
              <a:t>—</a:t>
            </a:r>
            <a:r>
              <a:rPr lang="zh-CN" altLang="en-US" sz="2800" dirty="0" smtClean="0">
                <a:hlinkClick r:id="rId2" action="ppaction://hlinksldjump"/>
              </a:rPr>
              <a:t>效益比较分析</a:t>
            </a:r>
            <a:endParaRPr lang="en-US" altLang="zh-CN" sz="2800" dirty="0" smtClean="0">
              <a:hlinkClick r:id="rId2" action="ppaction://hlinksldjump"/>
            </a:endParaRPr>
          </a:p>
          <a:p>
            <a:r>
              <a:rPr lang="zh-CN" altLang="en-US" sz="2800" dirty="0" smtClean="0">
                <a:hlinkClick r:id="rId2" action="ppaction://hlinksldjump"/>
              </a:rPr>
              <a:t>第六节  成本</a:t>
            </a:r>
            <a:r>
              <a:rPr lang="en-US" altLang="zh-CN" sz="2800" dirty="0" smtClean="0">
                <a:hlinkClick r:id="rId2" action="ppaction://hlinksldjump"/>
              </a:rPr>
              <a:t>—</a:t>
            </a:r>
            <a:r>
              <a:rPr lang="zh-CN" altLang="en-US" sz="2800" dirty="0" smtClean="0">
                <a:hlinkClick r:id="rId2" action="ppaction://hlinksldjump"/>
              </a:rPr>
              <a:t>效益分析</a:t>
            </a:r>
            <a:r>
              <a:rPr lang="zh-CN" altLang="en-US" sz="2800" dirty="0" smtClean="0">
                <a:hlinkClick r:id="rId2" action="ppaction://hlinksldjump"/>
              </a:rPr>
              <a:t>方法局限性</a:t>
            </a:r>
            <a:r>
              <a:rPr lang="zh-CN" altLang="en-US" sz="2800" dirty="0" smtClean="0">
                <a:hlinkClick r:id="rId2" action="ppaction://hlinksldjump"/>
              </a:rPr>
              <a:t>及其成本效果法</a:t>
            </a:r>
          </a:p>
          <a:p>
            <a:endParaRPr lang="zh-CN" altLang="en-US" dirty="0"/>
          </a:p>
        </p:txBody>
      </p:sp>
      <p:sp>
        <p:nvSpPr>
          <p:cNvPr id="4" name="灯片编号占位符 3"/>
          <p:cNvSpPr>
            <a:spLocks noGrp="1"/>
          </p:cNvSpPr>
          <p:nvPr>
            <p:ph type="sldNum" sz="quarter" idx="12"/>
          </p:nvPr>
        </p:nvSpPr>
        <p:spPr/>
        <p:txBody>
          <a:bodyPr/>
          <a:lstStyle/>
          <a:p>
            <a:fld id="{F37CE419-77F9-45A1-89DC-EBD4817AB0EC}" type="slidenum">
              <a:rPr lang="zh-CN" altLang="en-US" smtClean="0"/>
              <a:pPr/>
              <a:t>3</a:t>
            </a:fld>
            <a:endParaRPr lang="zh-CN" altLang="en-US"/>
          </a:p>
        </p:txBody>
      </p:sp>
      <p:sp>
        <p:nvSpPr>
          <p:cNvPr id="5" name="页脚占位符 4"/>
          <p:cNvSpPr>
            <a:spLocks noGrp="1"/>
          </p:cNvSpPr>
          <p:nvPr>
            <p:ph type="ftr" sz="quarter" idx="11"/>
          </p:nvPr>
        </p:nvSpPr>
        <p:spPr/>
        <p:txBody>
          <a:bodyPr/>
          <a:lstStyle/>
          <a:p>
            <a:r>
              <a:rPr lang="zh-CN" altLang="en-US" dirty="0" smtClean="0"/>
              <a:t>上海财经大学</a:t>
            </a:r>
            <a:endParaRPr lang="zh-CN" altLang="en-US" dirty="0"/>
          </a:p>
        </p:txBody>
      </p:sp>
    </p:spTree>
  </p:cSld>
  <p:clrMapOvr>
    <a:masterClrMapping/>
  </p:clrMapOvr>
  <p:transition>
    <p:blinds dir="ver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成本</a:t>
            </a:r>
            <a:r>
              <a:rPr lang="en-US" altLang="zh-CN" dirty="0" smtClean="0"/>
              <a:t>—</a:t>
            </a:r>
            <a:r>
              <a:rPr lang="zh-CN" altLang="en-US" dirty="0" smtClean="0"/>
              <a:t>效益分析方法概述</a:t>
            </a:r>
            <a:endParaRPr lang="zh-CN" altLang="en-US" dirty="0"/>
          </a:p>
        </p:txBody>
      </p:sp>
      <p:sp>
        <p:nvSpPr>
          <p:cNvPr id="3" name="内容占位符 2"/>
          <p:cNvSpPr>
            <a:spLocks noGrp="1"/>
          </p:cNvSpPr>
          <p:nvPr>
            <p:ph idx="1"/>
          </p:nvPr>
        </p:nvSpPr>
        <p:spPr/>
        <p:txBody>
          <a:bodyPr/>
          <a:lstStyle/>
          <a:p>
            <a:r>
              <a:rPr lang="zh-CN" altLang="en-US" dirty="0" smtClean="0"/>
              <a:t>成本</a:t>
            </a:r>
            <a:r>
              <a:rPr lang="en-US" altLang="zh-CN" dirty="0" smtClean="0"/>
              <a:t>—</a:t>
            </a:r>
            <a:r>
              <a:rPr lang="zh-CN" altLang="en-US" dirty="0" smtClean="0"/>
              <a:t>效益分析的一般步骤</a:t>
            </a:r>
            <a:endParaRPr lang="en-US" altLang="zh-CN" dirty="0" smtClean="0"/>
          </a:p>
          <a:p>
            <a:pPr lvl="1"/>
            <a:r>
              <a:rPr lang="zh-CN" altLang="en-US" dirty="0" smtClean="0"/>
              <a:t>明确各种备选计划或项目的内容；</a:t>
            </a:r>
            <a:endParaRPr lang="en-US" altLang="zh-CN" dirty="0" smtClean="0"/>
          </a:p>
          <a:p>
            <a:pPr lvl="1"/>
            <a:r>
              <a:rPr lang="zh-CN" altLang="en-US" dirty="0" smtClean="0"/>
              <a:t>确立各种方案所需的投入要素数量和将会实现的产出数量；</a:t>
            </a:r>
            <a:endParaRPr lang="en-US" altLang="zh-CN" dirty="0" smtClean="0"/>
          </a:p>
          <a:p>
            <a:pPr lvl="1"/>
            <a:r>
              <a:rPr lang="zh-CN" altLang="en-US" dirty="0" smtClean="0"/>
              <a:t>对各种投入与产出的成本和效益进行评估；</a:t>
            </a:r>
            <a:endParaRPr lang="en-US" altLang="zh-CN" dirty="0" smtClean="0"/>
          </a:p>
          <a:p>
            <a:pPr lvl="1"/>
            <a:r>
              <a:rPr lang="zh-CN" altLang="en-US" dirty="0" smtClean="0"/>
              <a:t>加</a:t>
            </a:r>
            <a:r>
              <a:rPr lang="zh-CN" altLang="en-US" dirty="0" smtClean="0"/>
              <a:t>总所有的成本和收益并进行比较分析，做出是否投资的决策。</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4</a:t>
            </a:fld>
            <a:endParaRPr lang="zh-CN" altLang="en-US"/>
          </a:p>
        </p:txBody>
      </p:sp>
    </p:spTree>
  </p:cSld>
  <p:clrMapOvr>
    <a:masterClrMapping/>
  </p:clrMapOvr>
  <p:transition>
    <p:blinds dir="ver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idx="1"/>
          </p:nvPr>
        </p:nvSpPr>
        <p:spPr/>
        <p:txBody>
          <a:bodyPr/>
          <a:lstStyle/>
          <a:p>
            <a:r>
              <a:rPr lang="zh-CN" altLang="en-US" dirty="0" smtClean="0"/>
              <a:t>成本</a:t>
            </a:r>
            <a:r>
              <a:rPr lang="en-US" altLang="zh-CN" dirty="0" smtClean="0"/>
              <a:t>—</a:t>
            </a:r>
            <a:r>
              <a:rPr lang="zh-CN" altLang="en-US" dirty="0" smtClean="0"/>
              <a:t>效益分析的共同特点</a:t>
            </a:r>
            <a:endParaRPr lang="en-US" altLang="zh-CN" dirty="0" smtClean="0"/>
          </a:p>
          <a:p>
            <a:pPr lvl="1"/>
            <a:r>
              <a:rPr lang="zh-CN" altLang="en-US" dirty="0" smtClean="0"/>
              <a:t>无论是私人投资还是公共投资，在进行成本和效益比较分析时，上述步骤是相似的。</a:t>
            </a:r>
            <a:endParaRPr lang="en-US" altLang="zh-CN" dirty="0" smtClean="0"/>
          </a:p>
          <a:p>
            <a:pPr lvl="1"/>
            <a:r>
              <a:rPr lang="zh-CN" altLang="en-US" dirty="0" smtClean="0"/>
              <a:t>成本和效益都是通过货币（价格）形式来计量的；</a:t>
            </a:r>
            <a:endParaRPr lang="en-US" altLang="zh-CN" dirty="0" smtClean="0"/>
          </a:p>
          <a:p>
            <a:pPr lvl="1"/>
            <a:r>
              <a:rPr lang="zh-CN" altLang="en-US" dirty="0" smtClean="0"/>
              <a:t>时间跨度长，成本、效益的发生通常都处于不同的时期，在实际操作时，必须考虑货币的时间价值，将成本或效益进行贴现，使得成本和效益的比较在同一时间基础上进行。</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5</a:t>
            </a:fld>
            <a:endParaRPr lang="zh-CN" altLang="en-US"/>
          </a:p>
        </p:txBody>
      </p:sp>
    </p:spTree>
  </p:cSld>
  <p:clrMapOvr>
    <a:masterClrMapping/>
  </p:clrMapOvr>
  <p:transition>
    <p:blinds dir="ver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idx="1"/>
          </p:nvPr>
        </p:nvSpPr>
        <p:spPr/>
        <p:txBody>
          <a:bodyPr/>
          <a:lstStyle/>
          <a:p>
            <a:r>
              <a:rPr lang="zh-CN" altLang="en-US" dirty="0" smtClean="0"/>
              <a:t>公共支出成本</a:t>
            </a:r>
            <a:r>
              <a:rPr lang="en-US" altLang="zh-CN" dirty="0" smtClean="0"/>
              <a:t>—</a:t>
            </a:r>
            <a:r>
              <a:rPr lang="zh-CN" altLang="en-US" dirty="0" smtClean="0"/>
              <a:t>效益分析的特点</a:t>
            </a:r>
            <a:endParaRPr lang="en-US" altLang="zh-CN" dirty="0" smtClean="0"/>
          </a:p>
          <a:p>
            <a:pPr lvl="1"/>
            <a:r>
              <a:rPr lang="zh-CN" altLang="en-US" dirty="0" smtClean="0"/>
              <a:t>与私人部门以追求利润最大化为目的不同，公共支出成本</a:t>
            </a:r>
            <a:r>
              <a:rPr lang="en-US" altLang="zh-CN" dirty="0" smtClean="0"/>
              <a:t>—</a:t>
            </a:r>
            <a:r>
              <a:rPr lang="zh-CN" altLang="en-US" dirty="0" smtClean="0"/>
              <a:t>效益分析的目标是实现公共利益最大化。公共支出决策在很大程度上取决于非市场的政治过程。</a:t>
            </a:r>
            <a:endParaRPr lang="en-US" altLang="zh-CN" dirty="0" smtClean="0"/>
          </a:p>
          <a:p>
            <a:pPr lvl="1"/>
            <a:r>
              <a:rPr lang="zh-CN" altLang="en-US" dirty="0" smtClean="0"/>
              <a:t>与私人部门不同，公共支出的成本</a:t>
            </a:r>
            <a:r>
              <a:rPr lang="en-US" altLang="zh-CN" dirty="0" smtClean="0"/>
              <a:t>—</a:t>
            </a:r>
            <a:r>
              <a:rPr lang="zh-CN" altLang="en-US" dirty="0" smtClean="0"/>
              <a:t>效益不能完全通过市场价格来计算。</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6</a:t>
            </a:fld>
            <a:endParaRPr lang="zh-CN" altLang="en-US"/>
          </a:p>
        </p:txBody>
      </p:sp>
    </p:spTree>
  </p:cSld>
  <p:clrMapOvr>
    <a:masterClrMapping/>
  </p:clrMapOvr>
  <p:transition>
    <p:blinds dir="ver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4000" dirty="0" smtClean="0"/>
              <a:t>公共</a:t>
            </a:r>
            <a:r>
              <a:rPr lang="zh-CN" altLang="en-US" sz="4000" dirty="0" smtClean="0"/>
              <a:t>支出成本</a:t>
            </a:r>
            <a:r>
              <a:rPr lang="en-US" altLang="zh-CN" sz="4000" dirty="0" smtClean="0"/>
              <a:t>—</a:t>
            </a:r>
            <a:r>
              <a:rPr lang="zh-CN" altLang="en-US" sz="4000" dirty="0" smtClean="0"/>
              <a:t>效益分析的评价标准</a:t>
            </a:r>
            <a:endParaRPr lang="zh-CN" altLang="en-US" sz="4000" dirty="0"/>
          </a:p>
        </p:txBody>
      </p:sp>
      <p:sp>
        <p:nvSpPr>
          <p:cNvPr id="3" name="内容占位符 2"/>
          <p:cNvSpPr>
            <a:spLocks noGrp="1"/>
          </p:cNvSpPr>
          <p:nvPr>
            <p:ph idx="1"/>
          </p:nvPr>
        </p:nvSpPr>
        <p:spPr/>
        <p:txBody>
          <a:bodyPr/>
          <a:lstStyle/>
          <a:p>
            <a:r>
              <a:rPr lang="zh-CN" altLang="en-US" dirty="0" smtClean="0"/>
              <a:t>净效益现值标准</a:t>
            </a:r>
            <a:endParaRPr lang="en-US" altLang="zh-CN" dirty="0" smtClean="0"/>
          </a:p>
          <a:p>
            <a:pPr lvl="1"/>
            <a:r>
              <a:rPr lang="zh-CN" altLang="en-US" dirty="0" smtClean="0"/>
              <a:t>这一标准是将公共支出项目未来各年的成本和效益折算成现值，然后根据净效益现值大小来作为判断是否投资的标准。</a:t>
            </a:r>
            <a:endParaRPr lang="en-US" altLang="zh-CN" dirty="0" smtClean="0"/>
          </a:p>
          <a:p>
            <a:pPr lvl="1"/>
            <a:r>
              <a:rPr lang="zh-CN" altLang="en-US" dirty="0" smtClean="0"/>
              <a:t>公式：</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7</a:t>
            </a:fld>
            <a:endParaRPr lang="zh-CN" altLang="en-US"/>
          </a:p>
        </p:txBody>
      </p:sp>
      <p:sp>
        <p:nvSpPr>
          <p:cNvPr id="174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17409"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143108" y="3929066"/>
            <a:ext cx="2849518" cy="1285884"/>
          </a:xfrm>
          <a:prstGeom prst="rect">
            <a:avLst/>
          </a:prstGeom>
          <a:noFill/>
        </p:spPr>
      </p:pic>
    </p:spTree>
  </p:cSld>
  <p:clrMapOvr>
    <a:masterClrMapping/>
  </p:clrMapOvr>
  <p:transition>
    <p:blinds dir="ver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sz="4000" dirty="0"/>
          </a:p>
        </p:txBody>
      </p:sp>
      <p:sp>
        <p:nvSpPr>
          <p:cNvPr id="3" name="内容占位符 2"/>
          <p:cNvSpPr>
            <a:spLocks noGrp="1"/>
          </p:cNvSpPr>
          <p:nvPr>
            <p:ph idx="1"/>
          </p:nvPr>
        </p:nvSpPr>
        <p:spPr/>
        <p:txBody>
          <a:bodyPr/>
          <a:lstStyle/>
          <a:p>
            <a:r>
              <a:rPr lang="zh-CN" altLang="en-US" dirty="0" smtClean="0"/>
              <a:t>内部报酬率</a:t>
            </a:r>
            <a:r>
              <a:rPr lang="zh-CN" altLang="en-US" dirty="0" smtClean="0"/>
              <a:t>标准</a:t>
            </a:r>
            <a:endParaRPr lang="en-US" altLang="zh-CN" dirty="0" smtClean="0"/>
          </a:p>
          <a:p>
            <a:pPr lvl="1"/>
            <a:r>
              <a:rPr lang="zh-CN" altLang="en-US" dirty="0" smtClean="0"/>
              <a:t>这一标准是指利用使未来各年效益现值之和与成本现值之和相等的那个贴现率作为判断是否投资的标准。</a:t>
            </a:r>
            <a:endParaRPr lang="en-US" altLang="zh-CN" dirty="0" smtClean="0"/>
          </a:p>
          <a:p>
            <a:pPr lvl="1"/>
            <a:r>
              <a:rPr lang="zh-CN" altLang="en-US" dirty="0" smtClean="0"/>
              <a:t>公式：</a:t>
            </a:r>
            <a:endParaRPr lang="en-US" altLang="zh-CN" dirty="0" smtClean="0"/>
          </a:p>
          <a:p>
            <a:pPr lvl="1"/>
            <a:endParaRPr lang="en-US" altLang="zh-CN" dirty="0" smtClean="0"/>
          </a:p>
          <a:p>
            <a:pPr lvl="1"/>
            <a:r>
              <a:rPr lang="zh-CN" altLang="en-US" dirty="0" smtClean="0"/>
              <a:t>此时，   就表示内部报酬率。</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8</a:t>
            </a:fld>
            <a:endParaRPr lang="zh-CN" altLang="en-US"/>
          </a:p>
        </p:txBody>
      </p:sp>
      <p:sp>
        <p:nvSpPr>
          <p:cNvPr id="174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39937"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214546" y="3857628"/>
            <a:ext cx="2846087" cy="1071570"/>
          </a:xfrm>
          <a:prstGeom prst="rect">
            <a:avLst/>
          </a:prstGeom>
          <a:noFill/>
        </p:spPr>
      </p:pic>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39941" name="Picture 5"/>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214546" y="4929198"/>
            <a:ext cx="153083" cy="428628"/>
          </a:xfrm>
          <a:prstGeom prst="rect">
            <a:avLst/>
          </a:prstGeom>
          <a:noFill/>
        </p:spPr>
      </p:pic>
    </p:spTree>
  </p:cSld>
  <p:clrMapOvr>
    <a:masterClrMapping/>
  </p:clrMapOvr>
  <p:transition>
    <p:blinds dir="ver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sz="4000" dirty="0"/>
          </a:p>
        </p:txBody>
      </p:sp>
      <p:sp>
        <p:nvSpPr>
          <p:cNvPr id="3" name="内容占位符 2"/>
          <p:cNvSpPr>
            <a:spLocks noGrp="1"/>
          </p:cNvSpPr>
          <p:nvPr>
            <p:ph idx="1"/>
          </p:nvPr>
        </p:nvSpPr>
        <p:spPr>
          <a:xfrm>
            <a:off x="304800" y="1571612"/>
            <a:ext cx="8540750" cy="4295788"/>
          </a:xfrm>
        </p:spPr>
        <p:txBody>
          <a:bodyPr/>
          <a:lstStyle/>
          <a:p>
            <a:r>
              <a:rPr lang="zh-CN" altLang="en-US" dirty="0" smtClean="0"/>
              <a:t>效益</a:t>
            </a:r>
            <a:r>
              <a:rPr lang="en-US" altLang="zh-CN" dirty="0" smtClean="0"/>
              <a:t>—</a:t>
            </a:r>
            <a:r>
              <a:rPr lang="zh-CN" altLang="en-US" dirty="0" smtClean="0"/>
              <a:t>成本比标准</a:t>
            </a:r>
            <a:endParaRPr lang="en-US" altLang="zh-CN" dirty="0" smtClean="0"/>
          </a:p>
          <a:p>
            <a:pPr lvl="1"/>
            <a:r>
              <a:rPr lang="zh-CN" altLang="en-US" dirty="0" smtClean="0"/>
              <a:t>这一标准是运用效益现值与成本现值之比作为判断是否投资的标准。</a:t>
            </a:r>
            <a:endParaRPr lang="en-US" altLang="zh-CN" dirty="0" smtClean="0"/>
          </a:p>
          <a:p>
            <a:pPr lvl="1"/>
            <a:r>
              <a:rPr lang="zh-CN" altLang="en-US" dirty="0" smtClean="0"/>
              <a:t>如果效益的现值为</a:t>
            </a:r>
            <a:r>
              <a:rPr lang="en-US" altLang="zh-CN" dirty="0" smtClean="0"/>
              <a:t>B</a:t>
            </a:r>
            <a:r>
              <a:rPr lang="zh-CN" altLang="en-US" dirty="0" smtClean="0"/>
              <a:t>，成本的现值为</a:t>
            </a:r>
            <a:r>
              <a:rPr lang="en-US" altLang="zh-CN" dirty="0" smtClean="0"/>
              <a:t>C</a:t>
            </a:r>
            <a:r>
              <a:rPr lang="zh-CN" altLang="en-US" dirty="0" smtClean="0"/>
              <a:t>，则：</a:t>
            </a:r>
            <a:endParaRPr lang="en-US" altLang="zh-CN" dirty="0" smtClean="0"/>
          </a:p>
          <a:p>
            <a:pPr lvl="1"/>
            <a:endParaRPr lang="en-US" altLang="zh-CN" dirty="0" smtClean="0"/>
          </a:p>
          <a:p>
            <a:pPr lvl="1"/>
            <a:endParaRPr lang="en-US" altLang="zh-CN" dirty="0" smtClean="0"/>
          </a:p>
          <a:p>
            <a:pPr lvl="1"/>
            <a:endParaRPr lang="en-US" altLang="zh-CN" dirty="0" smtClean="0"/>
          </a:p>
          <a:p>
            <a:pPr lvl="1"/>
            <a:r>
              <a:rPr lang="zh-CN" altLang="en-US" dirty="0" smtClean="0"/>
              <a:t>那</a:t>
            </a:r>
            <a:r>
              <a:rPr lang="zh-CN" altLang="en-US" dirty="0" smtClean="0"/>
              <a:t>么，效益</a:t>
            </a:r>
            <a:r>
              <a:rPr lang="en-US" altLang="zh-CN" dirty="0" smtClean="0"/>
              <a:t>—</a:t>
            </a:r>
            <a:r>
              <a:rPr lang="zh-CN" altLang="en-US" dirty="0" smtClean="0"/>
              <a:t>成本比就被定义为</a:t>
            </a:r>
            <a:r>
              <a:rPr lang="en-US" altLang="zh-CN" dirty="0" smtClean="0"/>
              <a:t>B/C</a:t>
            </a:r>
            <a:r>
              <a:rPr lang="zh-CN" altLang="en-US" dirty="0" smtClean="0"/>
              <a:t>。</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9</a:t>
            </a:fld>
            <a:endParaRPr lang="zh-CN" altLang="en-US"/>
          </a:p>
        </p:txBody>
      </p:sp>
      <p:sp>
        <p:nvSpPr>
          <p:cNvPr id="174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096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40961"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142976" y="3643314"/>
            <a:ext cx="4053414" cy="681040"/>
          </a:xfrm>
          <a:prstGeom prst="rect">
            <a:avLst/>
          </a:prstGeom>
          <a:noFill/>
        </p:spPr>
      </p:pic>
      <p:sp>
        <p:nvSpPr>
          <p:cNvPr id="4096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40963"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142976" y="4357694"/>
            <a:ext cx="4023763" cy="680189"/>
          </a:xfrm>
          <a:prstGeom prst="rect">
            <a:avLst/>
          </a:prstGeom>
          <a:noFill/>
        </p:spPr>
      </p:pic>
    </p:spTree>
  </p:cSld>
  <p:clrMapOvr>
    <a:masterClrMapping/>
  </p:clrMapOvr>
  <p:transition>
    <p:blinds dir="vert"/>
  </p:transition>
</p:sld>
</file>

<file path=ppt/theme/theme1.xml><?xml version="1.0" encoding="utf-8"?>
<a:theme xmlns:a="http://schemas.openxmlformats.org/drawingml/2006/main" name="主题2">
  <a:themeElements>
    <a:clrScheme name="">
      <a:dk1>
        <a:srgbClr val="000000"/>
      </a:dk1>
      <a:lt1>
        <a:srgbClr val="FFFFCC"/>
      </a:lt1>
      <a:dk2>
        <a:srgbClr val="CC3300"/>
      </a:dk2>
      <a:lt2>
        <a:srgbClr val="C0C0C0"/>
      </a:lt2>
      <a:accent1>
        <a:srgbClr val="FFFFCC"/>
      </a:accent1>
      <a:accent2>
        <a:srgbClr val="339933"/>
      </a:accent2>
      <a:accent3>
        <a:srgbClr val="FFFFE2"/>
      </a:accent3>
      <a:accent4>
        <a:srgbClr val="000000"/>
      </a:accent4>
      <a:accent5>
        <a:srgbClr val="FFFFE2"/>
      </a:accent5>
      <a:accent6>
        <a:srgbClr val="2D892D"/>
      </a:accent6>
      <a:hlink>
        <a:srgbClr val="0066FF"/>
      </a:hlink>
      <a:folHlink>
        <a:srgbClr val="6F6F9F"/>
      </a:folHlink>
    </a:clrScheme>
    <a:fontScheme name="流畅">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古瓶荷花 1">
        <a:dk1>
          <a:srgbClr val="0033CC"/>
        </a:dk1>
        <a:lt1>
          <a:srgbClr val="FFFFFF"/>
        </a:lt1>
        <a:dk2>
          <a:srgbClr val="007572"/>
        </a:dk2>
        <a:lt2>
          <a:srgbClr val="C0C0C0"/>
        </a:lt2>
        <a:accent1>
          <a:srgbClr val="CCECFF"/>
        </a:accent1>
        <a:accent2>
          <a:srgbClr val="3399FF"/>
        </a:accent2>
        <a:accent3>
          <a:srgbClr val="FFFFFF"/>
        </a:accent3>
        <a:accent4>
          <a:srgbClr val="002AAE"/>
        </a:accent4>
        <a:accent5>
          <a:srgbClr val="E2F4FF"/>
        </a:accent5>
        <a:accent6>
          <a:srgbClr val="2D8AE7"/>
        </a:accent6>
        <a:hlink>
          <a:srgbClr val="CC0066"/>
        </a:hlink>
        <a:folHlink>
          <a:srgbClr val="7D7DA9"/>
        </a:folHlink>
      </a:clrScheme>
      <a:clrMap bg1="lt1" tx1="dk1" bg2="lt2" tx2="dk2" accent1="accent1" accent2="accent2" accent3="accent3" accent4="accent4" accent5="accent5" accent6="accent6" hlink="hlink" folHlink="folHlink"/>
    </a:extraClrScheme>
    <a:extraClrScheme>
      <a:clrScheme name="古瓶荷花 2">
        <a:dk1>
          <a:srgbClr val="007A77"/>
        </a:dk1>
        <a:lt1>
          <a:srgbClr val="EFF6EE"/>
        </a:lt1>
        <a:dk2>
          <a:srgbClr val="0066CC"/>
        </a:dk2>
        <a:lt2>
          <a:srgbClr val="C0C0C0"/>
        </a:lt2>
        <a:accent1>
          <a:srgbClr val="E7EEE6"/>
        </a:accent1>
        <a:accent2>
          <a:srgbClr val="FF9933"/>
        </a:accent2>
        <a:accent3>
          <a:srgbClr val="F6FAF5"/>
        </a:accent3>
        <a:accent4>
          <a:srgbClr val="006765"/>
        </a:accent4>
        <a:accent5>
          <a:srgbClr val="F1F5F0"/>
        </a:accent5>
        <a:accent6>
          <a:srgbClr val="E78A2D"/>
        </a:accent6>
        <a:hlink>
          <a:srgbClr val="636395"/>
        </a:hlink>
        <a:folHlink>
          <a:srgbClr val="CC3300"/>
        </a:folHlink>
      </a:clrScheme>
      <a:clrMap bg1="lt1" tx1="dk1" bg2="lt2" tx2="dk2" accent1="accent1" accent2="accent2" accent3="accent3" accent4="accent4" accent5="accent5" accent6="accent6" hlink="hlink" folHlink="folHlink"/>
    </a:extraClrScheme>
    <a:extraClrScheme>
      <a:clrScheme name="古瓶荷花 3">
        <a:dk1>
          <a:srgbClr val="000000"/>
        </a:dk1>
        <a:lt1>
          <a:srgbClr val="CCFFCC"/>
        </a:lt1>
        <a:dk2>
          <a:srgbClr val="E88A00"/>
        </a:dk2>
        <a:lt2>
          <a:srgbClr val="C0C0C0"/>
        </a:lt2>
        <a:accent1>
          <a:srgbClr val="CCECFF"/>
        </a:accent1>
        <a:accent2>
          <a:srgbClr val="336600"/>
        </a:accent2>
        <a:accent3>
          <a:srgbClr val="E2FFE2"/>
        </a:accent3>
        <a:accent4>
          <a:srgbClr val="000000"/>
        </a:accent4>
        <a:accent5>
          <a:srgbClr val="E2F4FF"/>
        </a:accent5>
        <a:accent6>
          <a:srgbClr val="2D5C00"/>
        </a:accent6>
        <a:hlink>
          <a:srgbClr val="3333CC"/>
        </a:hlink>
        <a:folHlink>
          <a:srgbClr val="3399FF"/>
        </a:folHlink>
      </a:clrScheme>
      <a:clrMap bg1="lt1" tx1="dk1" bg2="lt2" tx2="dk2" accent1="accent1" accent2="accent2" accent3="accent3" accent4="accent4" accent5="accent5" accent6="accent6" hlink="hlink" folHlink="folHlink"/>
    </a:extraClrScheme>
    <a:extraClrScheme>
      <a:clrScheme name="古瓶荷花 4">
        <a:dk1>
          <a:srgbClr val="000000"/>
        </a:dk1>
        <a:lt1>
          <a:srgbClr val="FFFFCC"/>
        </a:lt1>
        <a:dk2>
          <a:srgbClr val="CC3300"/>
        </a:dk2>
        <a:lt2>
          <a:srgbClr val="C0C0C0"/>
        </a:lt2>
        <a:accent1>
          <a:srgbClr val="FFFFCC"/>
        </a:accent1>
        <a:accent2>
          <a:srgbClr val="339933"/>
        </a:accent2>
        <a:accent3>
          <a:srgbClr val="FFFFE2"/>
        </a:accent3>
        <a:accent4>
          <a:srgbClr val="000000"/>
        </a:accent4>
        <a:accent5>
          <a:srgbClr val="FFFFE2"/>
        </a:accent5>
        <a:accent6>
          <a:srgbClr val="2D8A2D"/>
        </a:accent6>
        <a:hlink>
          <a:srgbClr val="0066FF"/>
        </a:hlink>
        <a:folHlink>
          <a:srgbClr val="6F6F9F"/>
        </a:folHlink>
      </a:clrScheme>
      <a:clrMap bg1="lt1" tx1="dk1" bg2="lt2" tx2="dk2" accent1="accent1" accent2="accent2" accent3="accent3" accent4="accent4" accent5="accent5" accent6="accent6" hlink="hlink" folHlink="folHlink"/>
    </a:extraClrScheme>
    <a:extraClrScheme>
      <a:clrScheme name="古瓶荷花 5">
        <a:dk1>
          <a:srgbClr val="636395"/>
        </a:dk1>
        <a:lt1>
          <a:srgbClr val="FFE2C5"/>
        </a:lt1>
        <a:dk2>
          <a:srgbClr val="000000"/>
        </a:dk2>
        <a:lt2>
          <a:srgbClr val="C0C0C0"/>
        </a:lt2>
        <a:accent1>
          <a:srgbClr val="FFE1E1"/>
        </a:accent1>
        <a:accent2>
          <a:srgbClr val="FF9933"/>
        </a:accent2>
        <a:accent3>
          <a:srgbClr val="FFEEDF"/>
        </a:accent3>
        <a:accent4>
          <a:srgbClr val="53537E"/>
        </a:accent4>
        <a:accent5>
          <a:srgbClr val="FFEEEE"/>
        </a:accent5>
        <a:accent6>
          <a:srgbClr val="E78A2D"/>
        </a:accent6>
        <a:hlink>
          <a:srgbClr val="008080"/>
        </a:hlink>
        <a:folHlink>
          <a:srgbClr val="3399FF"/>
        </a:folHlink>
      </a:clrScheme>
      <a:clrMap bg1="lt1" tx1="dk1" bg2="lt2" tx2="dk2" accent1="accent1" accent2="accent2" accent3="accent3" accent4="accent4" accent5="accent5" accent6="accent6" hlink="hlink" folHlink="folHlink"/>
    </a:extraClrScheme>
    <a:extraClrScheme>
      <a:clrScheme name="古瓶荷花 6">
        <a:dk1>
          <a:srgbClr val="626292"/>
        </a:dk1>
        <a:lt1>
          <a:srgbClr val="CCECFF"/>
        </a:lt1>
        <a:dk2>
          <a:srgbClr val="3333CC"/>
        </a:dk2>
        <a:lt2>
          <a:srgbClr val="C0C0C0"/>
        </a:lt2>
        <a:accent1>
          <a:srgbClr val="D9F1FF"/>
        </a:accent1>
        <a:accent2>
          <a:srgbClr val="FF9900"/>
        </a:accent2>
        <a:accent3>
          <a:srgbClr val="E2F4FF"/>
        </a:accent3>
        <a:accent4>
          <a:srgbClr val="53537C"/>
        </a:accent4>
        <a:accent5>
          <a:srgbClr val="E9F7FF"/>
        </a:accent5>
        <a:accent6>
          <a:srgbClr val="E78A00"/>
        </a:accent6>
        <a:hlink>
          <a:srgbClr val="CC0066"/>
        </a:hlink>
        <a:folHlink>
          <a:srgbClr val="009999"/>
        </a:folHlink>
      </a:clrScheme>
      <a:clrMap bg1="lt1" tx1="dk1" bg2="lt2" tx2="dk2" accent1="accent1" accent2="accent2" accent3="accent3" accent4="accent4" accent5="accent5" accent6="accent6" hlink="hlink" folHlink="folHlink"/>
    </a:extraClrScheme>
    <a:extraClrScheme>
      <a:clrScheme name="古瓶荷花 7">
        <a:dk1>
          <a:srgbClr val="0066CC"/>
        </a:dk1>
        <a:lt1>
          <a:srgbClr val="FFE1E1"/>
        </a:lt1>
        <a:dk2>
          <a:srgbClr val="006600"/>
        </a:dk2>
        <a:lt2>
          <a:srgbClr val="C0C0C0"/>
        </a:lt2>
        <a:accent1>
          <a:srgbClr val="FFFFCC"/>
        </a:accent1>
        <a:accent2>
          <a:srgbClr val="009999"/>
        </a:accent2>
        <a:accent3>
          <a:srgbClr val="FFEEEE"/>
        </a:accent3>
        <a:accent4>
          <a:srgbClr val="0056AE"/>
        </a:accent4>
        <a:accent5>
          <a:srgbClr val="FFFFE2"/>
        </a:accent5>
        <a:accent6>
          <a:srgbClr val="008A8A"/>
        </a:accent6>
        <a:hlink>
          <a:srgbClr val="EC0000"/>
        </a:hlink>
        <a:folHlink>
          <a:srgbClr val="0099FF"/>
        </a:folHlink>
      </a:clrScheme>
      <a:clrMap bg1="lt1" tx1="dk1" bg2="lt2" tx2="dk2" accent1="accent1" accent2="accent2" accent3="accent3" accent4="accent4" accent5="accent5" accent6="accent6" hlink="hlink" folHlink="folHlink"/>
    </a:extraClrScheme>
    <a:extraClrScheme>
      <a:clrScheme name="古瓶荷花 8">
        <a:dk1>
          <a:srgbClr val="292929"/>
        </a:dk1>
        <a:lt1>
          <a:srgbClr val="DDDDDD"/>
        </a:lt1>
        <a:dk2>
          <a:srgbClr val="0066CC"/>
        </a:dk2>
        <a:lt2>
          <a:srgbClr val="B2B2B2"/>
        </a:lt2>
        <a:accent1>
          <a:srgbClr val="CACADC"/>
        </a:accent1>
        <a:accent2>
          <a:srgbClr val="FFCC00"/>
        </a:accent2>
        <a:accent3>
          <a:srgbClr val="EBEBEB"/>
        </a:accent3>
        <a:accent4>
          <a:srgbClr val="212121"/>
        </a:accent4>
        <a:accent5>
          <a:srgbClr val="E1E1EB"/>
        </a:accent5>
        <a:accent6>
          <a:srgbClr val="E7B900"/>
        </a:accent6>
        <a:hlink>
          <a:srgbClr val="008080"/>
        </a:hlink>
        <a:folHlink>
          <a:srgbClr val="7D7DA9"/>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主题2</Template>
  <TotalTime>421</TotalTime>
  <Words>1393</Words>
  <Application>Microsoft Office PowerPoint</Application>
  <PresentationFormat>全屏显示(4:3)</PresentationFormat>
  <Paragraphs>133</Paragraphs>
  <Slides>20</Slides>
  <Notes>1</Notes>
  <HiddenSlides>0</HiddenSlides>
  <MMClips>0</MMClips>
  <ScaleCrop>false</ScaleCrop>
  <HeadingPairs>
    <vt:vector size="4" baseType="variant">
      <vt:variant>
        <vt:lpstr>主题</vt:lpstr>
      </vt:variant>
      <vt:variant>
        <vt:i4>1</vt:i4>
      </vt:variant>
      <vt:variant>
        <vt:lpstr>幻灯片标题</vt:lpstr>
      </vt:variant>
      <vt:variant>
        <vt:i4>20</vt:i4>
      </vt:variant>
    </vt:vector>
  </HeadingPairs>
  <TitlesOfParts>
    <vt:vector size="21" baseType="lpstr">
      <vt:lpstr>主题2</vt:lpstr>
      <vt:lpstr>公 共 经 济 学 （财 政 学） Public Finance</vt:lpstr>
      <vt:lpstr>第八章  公共支出的成本—效益分析</vt:lpstr>
      <vt:lpstr>本章目录</vt:lpstr>
      <vt:lpstr>成本—效益分析方法概述</vt:lpstr>
      <vt:lpstr>幻灯片 5</vt:lpstr>
      <vt:lpstr>幻灯片 6</vt:lpstr>
      <vt:lpstr>公共支出成本—效益分析的评价标准</vt:lpstr>
      <vt:lpstr>幻灯片 8</vt:lpstr>
      <vt:lpstr>幻灯片 9</vt:lpstr>
      <vt:lpstr>公共支出的贴现率</vt:lpstr>
      <vt:lpstr>幻灯片 11</vt:lpstr>
      <vt:lpstr>幻灯片 12</vt:lpstr>
      <vt:lpstr>公共支出效益和成本的测定</vt:lpstr>
      <vt:lpstr>幻灯片 14</vt:lpstr>
      <vt:lpstr>幻灯片 15</vt:lpstr>
      <vt:lpstr>不确定性、收入分配与 成本—效益比较分析</vt:lpstr>
      <vt:lpstr>幻灯片 17</vt:lpstr>
      <vt:lpstr>幻灯片 18</vt:lpstr>
      <vt:lpstr>幻灯片 19</vt:lpstr>
      <vt:lpstr>成本—效益分析方法的局限性 及其成本效果法</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公 共 经 济 学 （财 政 学） Public Finance</dc:title>
  <dc:creator>杨海燕</dc:creator>
  <cp:lastModifiedBy>杨海燕</cp:lastModifiedBy>
  <cp:revision>14</cp:revision>
  <dcterms:created xsi:type="dcterms:W3CDTF">2016-09-17T04:13:46Z</dcterms:created>
  <dcterms:modified xsi:type="dcterms:W3CDTF">2016-09-17T11:15:59Z</dcterms:modified>
</cp:coreProperties>
</file>