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7" r:id="rId3"/>
    <p:sldId id="328" r:id="rId4"/>
    <p:sldId id="273" r:id="rId5"/>
    <p:sldId id="275" r:id="rId6"/>
    <p:sldId id="276" r:id="rId7"/>
    <p:sldId id="277" r:id="rId8"/>
    <p:sldId id="278" r:id="rId9"/>
    <p:sldId id="280" r:id="rId10"/>
    <p:sldId id="279" r:id="rId11"/>
    <p:sldId id="281" r:id="rId12"/>
    <p:sldId id="283" r:id="rId13"/>
    <p:sldId id="284" r:id="rId14"/>
    <p:sldId id="285" r:id="rId15"/>
    <p:sldId id="286" r:id="rId16"/>
    <p:sldId id="287" r:id="rId17"/>
    <p:sldId id="288" r:id="rId18"/>
    <p:sldId id="274" r:id="rId19"/>
    <p:sldId id="290" r:id="rId20"/>
    <p:sldId id="271" r:id="rId21"/>
    <p:sldId id="291" r:id="rId22"/>
    <p:sldId id="293" r:id="rId23"/>
    <p:sldId id="292" r:id="rId24"/>
    <p:sldId id="294" r:id="rId25"/>
    <p:sldId id="260" r:id="rId26"/>
    <p:sldId id="295" r:id="rId27"/>
    <p:sldId id="298" r:id="rId28"/>
    <p:sldId id="299" r:id="rId29"/>
    <p:sldId id="300" r:id="rId30"/>
    <p:sldId id="301" r:id="rId31"/>
    <p:sldId id="302" r:id="rId32"/>
    <p:sldId id="296" r:id="rId33"/>
    <p:sldId id="303" r:id="rId34"/>
    <p:sldId id="304" r:id="rId35"/>
    <p:sldId id="306" r:id="rId36"/>
    <p:sldId id="307" r:id="rId37"/>
    <p:sldId id="308" r:id="rId38"/>
    <p:sldId id="309" r:id="rId39"/>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96" d="100"/>
          <a:sy n="96" d="100"/>
        </p:scale>
        <p:origin x="2036" y="64"/>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1BE00BC9-8615-4D94-8102-6736FE5196BE}" type="datetimeFigureOut">
              <a:rPr lang="en-CA" smtClean="0"/>
              <a:t>2020-10-01</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CEDED3A-B3AC-4D1B-A597-68197B9C269A}" type="slidenum">
              <a:rPr lang="en-CA" smtClean="0"/>
              <a:t>‹#›</a:t>
            </a:fld>
            <a:endParaRPr lang="en-CA"/>
          </a:p>
        </p:txBody>
      </p:sp>
    </p:spTree>
    <p:extLst>
      <p:ext uri="{BB962C8B-B14F-4D97-AF65-F5344CB8AC3E}">
        <p14:creationId xmlns:p14="http://schemas.microsoft.com/office/powerpoint/2010/main" val="118524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例如，假设我们有两个处置个体，它们的倾向得分分别为（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）。最近的三个控制组样本得分分别为（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0.3</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𝑛</m:t>
                    </m:r>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=1</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，并且可以重复使用，那么处置组的两个样本都用控制组最接近的得分为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的样本进行匹配。即</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。如果样本不能重复使用，并让得分为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的处置个体先匹配，那么匹配结果为</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0.7→0.56</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。可以看到第二样本的匹配误差就较大。不可重复使用的匹配结果还取决于匹配的顺序。如果把匹配顺序倒过来（让得分为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的处置个体先匹配），结果变为</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0.6→0.56</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例如，假设我们有两个处置个体，它们的倾向得分分别为（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）。最近的三个控制组样本得分分别为（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0.3</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𝑛=1</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，并且可以重复使用，那么处置组的两个样本都用控制组最接近的得分为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的样本进行匹配。即</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。如果样本不能重复使用，并让得分为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的处置个体先匹配，那么匹配结果为</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。可以看到第二样本的匹配误差就较大。不可重复使用的匹配结果还取决于匹配的顺序。如果把匹配顺序倒过来（让得分为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的处置个体先匹配），结果变为</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ECEDED3A-B3AC-4D1B-A597-68197B9C269A}" type="slidenum">
              <a:rPr lang="en-CA" smtClean="0"/>
              <a:t>31</a:t>
            </a:fld>
            <a:endParaRPr lang="en-CA"/>
          </a:p>
        </p:txBody>
      </p:sp>
    </p:spTree>
    <p:extLst>
      <p:ext uri="{BB962C8B-B14F-4D97-AF65-F5344CB8AC3E}">
        <p14:creationId xmlns:p14="http://schemas.microsoft.com/office/powerpoint/2010/main" val="289133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1CE58DAC-F9DA-407F-9038-0B7692EC7859}" type="datetime1">
              <a:rPr lang="en-CA" smtClean="0"/>
              <a:t>2020-10-01</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77631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45356254-AAC7-4406-BE51-C7AB62C49019}"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570821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5667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6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85075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967A5540-720D-41FF-9E37-0307F1237279}" type="datetime1">
              <a:rPr lang="en-CA" smtClean="0"/>
              <a:t>2020-10-01</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1262380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434F698B-2788-477C-8181-2FF2F6E63DD6}" type="datetime1">
              <a:rPr lang="en-CA" smtClean="0"/>
              <a:t>2020-10-01</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23461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756C41AB-2A29-439B-A8B9-35CA057808A2}" type="datetime1">
              <a:rPr lang="en-CA" smtClean="0"/>
              <a:t>2020-10-01</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310483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ECD95395-7A34-49D5-B811-7A55E2E000EA}" type="datetime1">
              <a:rPr lang="en-CA" smtClean="0"/>
              <a:t>2020-10-01</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2322148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9793B835-2B43-4577-9588-6389135D66AB}" type="datetime1">
              <a:rPr lang="en-CA" smtClean="0"/>
              <a:t>2020-10-01</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EE943EC7-0AE1-43A0-B96D-D9F50684072A}" type="slidenum">
              <a:rPr lang="en-CA" smtClean="0"/>
              <a:t>‹#›</a:t>
            </a:fld>
            <a:endParaRPr lang="en-CA"/>
          </a:p>
        </p:txBody>
      </p:sp>
    </p:spTree>
    <p:extLst>
      <p:ext uri="{BB962C8B-B14F-4D97-AF65-F5344CB8AC3E}">
        <p14:creationId xmlns:p14="http://schemas.microsoft.com/office/powerpoint/2010/main" val="3460553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F37CF105-25DC-4360-8FD2-459F4EB16987}" type="datetime1">
              <a:rPr lang="en-CA" smtClean="0"/>
              <a:t>2020-10-01</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EE943EC7-0AE1-43A0-B96D-D9F50684072A}" type="slidenum">
              <a:rPr lang="en-CA" smtClean="0"/>
              <a:t>‹#›</a:t>
            </a:fld>
            <a:endParaRPr lang="en-CA"/>
          </a:p>
        </p:txBody>
      </p:sp>
    </p:spTree>
    <p:extLst>
      <p:ext uri="{BB962C8B-B14F-4D97-AF65-F5344CB8AC3E}">
        <p14:creationId xmlns:p14="http://schemas.microsoft.com/office/powerpoint/2010/main" val="177556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04CF81B4-D85C-4793-A593-9D5FB46E25FC}"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858739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0B141D55-739A-4622-9930-437F45209228}" type="datetime1">
              <a:rPr lang="en-CA" smtClean="0"/>
              <a:t>2020-10-01</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1994365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108103-531A-4BAE-830A-4776479062DD}"/>
              </a:ext>
            </a:extLst>
          </p:cNvPr>
          <p:cNvSpPr>
            <a:spLocks noGrp="1"/>
          </p:cNvSpPr>
          <p:nvPr>
            <p:ph type="subTitle" idx="1"/>
          </p:nvPr>
        </p:nvSpPr>
        <p:spPr/>
        <p:txBody>
          <a:bodyPr/>
          <a:lstStyle/>
          <a:p>
            <a:r>
              <a:rPr lang="zh-CN" altLang="en-US" dirty="0"/>
              <a:t>邱嘉平</a:t>
            </a:r>
            <a:endParaRPr lang="en-CA" dirty="0"/>
          </a:p>
        </p:txBody>
      </p:sp>
      <p:sp>
        <p:nvSpPr>
          <p:cNvPr id="2" name="Title 1">
            <a:extLst>
              <a:ext uri="{FF2B5EF4-FFF2-40B4-BE49-F238E27FC236}">
                <a16:creationId xmlns:a16="http://schemas.microsoft.com/office/drawing/2014/main" id="{788F3A47-5D72-4431-8EEC-33CAE2A9D97B}"/>
              </a:ext>
            </a:extLst>
          </p:cNvPr>
          <p:cNvSpPr>
            <a:spLocks noGrp="1"/>
          </p:cNvSpPr>
          <p:nvPr>
            <p:ph type="ctrTitle"/>
          </p:nvPr>
        </p:nvSpPr>
        <p:spPr/>
        <p:txBody>
          <a:bodyPr/>
          <a:lstStyle/>
          <a:p>
            <a:r>
              <a:rPr lang="zh-CN" altLang="en-US" dirty="0"/>
              <a:t>第</a:t>
            </a:r>
            <a:r>
              <a:rPr lang="en-US" altLang="zh-CN" dirty="0"/>
              <a:t>6</a:t>
            </a:r>
            <a:r>
              <a:rPr lang="zh-CN" altLang="en-US" dirty="0"/>
              <a:t>章： 配匹方法</a:t>
            </a:r>
            <a:endParaRPr lang="en-CA" dirty="0"/>
          </a:p>
        </p:txBody>
      </p:sp>
      <p:sp>
        <p:nvSpPr>
          <p:cNvPr id="4" name="Footer Placeholder 3">
            <a:extLst>
              <a:ext uri="{FF2B5EF4-FFF2-40B4-BE49-F238E27FC236}">
                <a16:creationId xmlns:a16="http://schemas.microsoft.com/office/drawing/2014/main" id="{5B97D430-5AFB-4EE6-B7E2-39ADCEE101D6}"/>
              </a:ext>
            </a:extLst>
          </p:cNvPr>
          <p:cNvSpPr>
            <a:spLocks noGrp="1"/>
          </p:cNvSpPr>
          <p:nvPr>
            <p:ph type="ftr" sz="quarter" idx="11"/>
          </p:nvPr>
        </p:nvSpPr>
        <p:spPr>
          <a:xfrm>
            <a:off x="6733954" y="6158023"/>
            <a:ext cx="5283200" cy="457200"/>
          </a:xfrm>
        </p:spPr>
        <p:txBody>
          <a:bodyPr/>
          <a:lstStyle/>
          <a:p>
            <a:r>
              <a:rPr lang="zh-CN" altLang="en-US" dirty="0"/>
              <a:t>版权</a:t>
            </a:r>
            <a:r>
              <a:rPr lang="en-US" altLang="zh-CN" dirty="0"/>
              <a:t>@</a:t>
            </a:r>
            <a:r>
              <a:rPr lang="zh-CN" altLang="en-US" dirty="0"/>
              <a:t>邱嘉平，上海财经大学出版社，使用需经授权</a:t>
            </a:r>
            <a:endParaRPr lang="en-CA" dirty="0"/>
          </a:p>
        </p:txBody>
      </p:sp>
      <p:pic>
        <p:nvPicPr>
          <p:cNvPr id="6" name="Picture 5" descr="A screenshot of a cell phone&#10;&#10;Description automatically generated">
            <a:extLst>
              <a:ext uri="{FF2B5EF4-FFF2-40B4-BE49-F238E27FC236}">
                <a16:creationId xmlns:a16="http://schemas.microsoft.com/office/drawing/2014/main" id="{6827BF99-9C0C-4EA9-A3C2-2836890693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846" y="3200400"/>
            <a:ext cx="4796018" cy="3657600"/>
          </a:xfrm>
          <a:prstGeom prst="rect">
            <a:avLst/>
          </a:prstGeom>
        </p:spPr>
      </p:pic>
    </p:spTree>
    <p:extLst>
      <p:ext uri="{BB962C8B-B14F-4D97-AF65-F5344CB8AC3E}">
        <p14:creationId xmlns:p14="http://schemas.microsoft.com/office/powerpoint/2010/main" val="2175123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E4EC-41DA-43A6-A716-6B94125A9009}"/>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条件独立假设（</a:t>
            </a:r>
            <a:r>
              <a:rPr lang="en-US" b="1" kern="100" dirty="0">
                <a:effectLst/>
                <a:latin typeface="Times New Roman" panose="02020603050405020304" pitchFamily="18" charset="0"/>
                <a:ea typeface="DengXian" panose="02010600030101010101" pitchFamily="2" charset="-122"/>
              </a:rPr>
              <a:t>Conditional Independence Assumption</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348E447-7FE2-468C-A285-0AB5350FB381}"/>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给定可观测特征后，潜在结果独立于处置状态，数学表达为：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spcAft>
                    <a:spcPts val="0"/>
                  </a:spcAft>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269875" algn="just">
                  <a:spcAft>
                    <a:spcPts val="0"/>
                  </a:spcAft>
                </a:pPr>
                <a14:m>
                  <m:oMathPara xmlns:m="http://schemas.openxmlformats.org/officeDocument/2006/math">
                    <m:oMathParaPr>
                      <m:jc m:val="centerGroup"/>
                    </m:oMathParaPr>
                    <m:oMath xmlns:m="http://schemas.openxmlformats.org/officeDocument/2006/math">
                      <m:d>
                        <m:dPr>
                          <m:begChr m:val="{"/>
                          <m:endChr m:val="}"/>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b="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b="0" i="1"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条件独立假设也意味着潜在结果以及潜在结果的函数，包括处置效应</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独立于处置状态。</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“条件独立假设</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可以简单地理解为：在可观测变量</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给定的情况下（“</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代表给定</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），接受处置与否是随机分配的，即不会因为潜在结果的好坏而决定是否接受处置（“</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”代表潜在结果独立于处置变量）。</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这个假设也称为无混淆假设（</a:t>
                </a:r>
                <a:r>
                  <a:rPr lang="en-US" sz="2000" kern="100" dirty="0" err="1">
                    <a:effectLst/>
                    <a:latin typeface="Times New Roman" panose="02020603050405020304" pitchFamily="18" charset="0"/>
                    <a:ea typeface="DengXian" panose="02010600030101010101" pitchFamily="2" charset="-122"/>
                    <a:cs typeface="Times New Roman" panose="02020603050405020304" pitchFamily="18" charset="0"/>
                  </a:rPr>
                  <a:t>Unconfoundedness</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）或可忽略假设（</a:t>
                </a:r>
                <a:r>
                  <a:rPr lang="en-US" sz="2000" kern="100" dirty="0" err="1">
                    <a:effectLst/>
                    <a:latin typeface="Times New Roman" panose="02020603050405020304" pitchFamily="18" charset="0"/>
                    <a:ea typeface="DengXian" panose="02010600030101010101" pitchFamily="2" charset="-122"/>
                    <a:cs typeface="Times New Roman" panose="02020603050405020304" pitchFamily="18" charset="0"/>
                  </a:rPr>
                  <a:t>Ignorablity</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）假设</a:t>
                </a:r>
                <a:r>
                  <a:rPr lang="zh-CN" altLang="en-US"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348E447-7FE2-468C-A285-0AB5350FB381}"/>
                  </a:ext>
                </a:extLst>
              </p:cNvPr>
              <p:cNvSpPr>
                <a:spLocks noGrp="1" noRot="1" noChangeAspect="1" noMove="1" noResize="1" noEditPoints="1" noAdjustHandles="1" noChangeArrowheads="1" noChangeShapeType="1" noTextEdit="1"/>
              </p:cNvSpPr>
              <p:nvPr>
                <p:ph type="body" idx="1"/>
              </p:nvPr>
            </p:nvSpPr>
            <p:spPr>
              <a:blipFill>
                <a:blip r:embed="rId2"/>
                <a:stretch>
                  <a:fillRect l="-280"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C520181-233B-4969-8101-2D21FBF915B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43656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F941A-0E2C-45B2-A035-694F0F1AEEF4}"/>
              </a:ext>
            </a:extLst>
          </p:cNvPr>
          <p:cNvSpPr>
            <a:spLocks noGrp="1"/>
          </p:cNvSpPr>
          <p:nvPr>
            <p:ph type="title"/>
          </p:nvPr>
        </p:nvSpPr>
        <p:spPr/>
        <p:txBody>
          <a:bodyPr/>
          <a:lstStyle/>
          <a:p>
            <a:r>
              <a:rPr lang="zh-CN" sz="2400" b="1" kern="100" dirty="0">
                <a:effectLst/>
                <a:ea typeface="DengXian" panose="02010600030101010101" pitchFamily="2" charset="-122"/>
                <a:cs typeface="Times New Roman" panose="02020603050405020304" pitchFamily="18" charset="0"/>
              </a:rPr>
              <a:t>条件独立假设（</a:t>
            </a:r>
            <a:r>
              <a:rPr lang="en-US" sz="2400" b="1" kern="100" dirty="0">
                <a:effectLst/>
                <a:latin typeface="Times New Roman" panose="02020603050405020304" pitchFamily="18" charset="0"/>
                <a:ea typeface="DengXian" panose="02010600030101010101" pitchFamily="2" charset="-122"/>
              </a:rPr>
              <a:t>Conditional Independence Assumption</a:t>
            </a:r>
            <a:r>
              <a:rPr lang="zh-CN" sz="2400" b="1" kern="100" dirty="0">
                <a:effectLst/>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F841A7C-FB5B-4114-A558-131670FB641F}"/>
                  </a:ext>
                </a:extLst>
              </p:cNvPr>
              <p:cNvSpPr>
                <a:spLocks noGrp="1"/>
              </p:cNvSpPr>
              <p:nvPr>
                <p:ph type="body" idx="1"/>
              </p:nvPr>
            </p:nvSpPr>
            <p:spPr/>
            <p:txBody>
              <a:bodyPr/>
              <a:lstStyle/>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我们讨论了</a:t>
                </a:r>
                <a:r>
                  <a:rPr lang="zh-CN" sz="2000" b="1" kern="100" dirty="0">
                    <a:effectLst/>
                    <a:ea typeface="DengXian" panose="02010600030101010101" pitchFamily="2" charset="-122"/>
                    <a:cs typeface="Times New Roman" panose="02020603050405020304" pitchFamily="18" charset="0"/>
                  </a:rPr>
                  <a:t>条件独立假设成立</a:t>
                </a:r>
                <a:r>
                  <a:rPr lang="zh-CN" sz="2000" kern="100" dirty="0">
                    <a:effectLst/>
                    <a:ea typeface="DengXian" panose="02010600030101010101" pitchFamily="2" charset="-122"/>
                    <a:cs typeface="Times New Roman" panose="02020603050405020304" pitchFamily="18" charset="0"/>
                  </a:rPr>
                  <a:t>也意味在</a:t>
                </a:r>
                <a:r>
                  <a:rPr lang="zh-CN" sz="2000" b="1" kern="100" dirty="0">
                    <a:effectLst/>
                    <a:ea typeface="DengXian" panose="02010600030101010101" pitchFamily="2" charset="-122"/>
                    <a:cs typeface="Times New Roman" panose="02020603050405020304" pitchFamily="18" charset="0"/>
                  </a:rPr>
                  <a:t>潜在均值条件独立假设成立。</a:t>
                </a:r>
                <a:r>
                  <a:rPr lang="zh-CN" sz="2000" kern="100" dirty="0">
                    <a:effectLst/>
                    <a:ea typeface="DengXian" panose="02010600030101010101" pitchFamily="2" charset="-122"/>
                    <a:cs typeface="Times New Roman" panose="02020603050405020304" pitchFamily="18" charset="0"/>
                  </a:rPr>
                  <a:t>即给定观测特征后，平均潜在结果和处置状态无关：</a:t>
                </a:r>
                <a:endParaRPr lang="en-CA" altLang="zh-CN" sz="2000" kern="100" dirty="0">
                  <a:effectLst/>
                  <a:ea typeface="DengXian" panose="02010600030101010101" pitchFamily="2" charset="-122"/>
                  <a:cs typeface="Times New Roman" panose="02020603050405020304" pitchFamily="18" charset="0"/>
                </a:endParaRPr>
              </a:p>
              <a:p>
                <a:endParaRPr lang="en-CA" sz="2000" kern="100" dirty="0">
                  <a:ea typeface="DengXian" panose="02010600030101010101" pitchFamily="2" charset="-122"/>
                  <a:cs typeface="Times New Roman" panose="02020603050405020304" pitchFamily="18" charset="0"/>
                </a:endParaRPr>
              </a:p>
              <a:p>
                <a:pPr algn="ctr"/>
                <a:r>
                  <a:rPr lang="en-US" altLang="zh-CN" sz="2000" kern="100" dirty="0">
                    <a:effectLst/>
                    <a:ea typeface="DengXian" panose="02010600030101010101" pitchFamily="2" charset="-122"/>
                    <a:cs typeface="Times New Roman" panose="02020603050405020304" pitchFamily="18" charset="0"/>
                  </a:rPr>
                  <a:t>1</a:t>
                </a:r>
                <a14:m>
                  <m:oMath xmlns:m="http://schemas.openxmlformats.org/officeDocument/2006/math">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r>
                      <a:rPr lang="en-US" sz="2000" i="1" kern="100"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oMath>
                </a14:m>
                <a:endParaRPr lang="en-CA" sz="2000" dirty="0"/>
              </a:p>
              <a:p>
                <a:pPr algn="ctr"/>
                <a:r>
                  <a:rPr lang="en-US" altLang="zh-CN" sz="2000" kern="100" dirty="0">
                    <a:effectLst/>
                    <a:ea typeface="DengXian" panose="02010600030101010101" pitchFamily="2" charset="-122"/>
                    <a:cs typeface="Times New Roman" panose="02020603050405020304" pitchFamily="18" charset="0"/>
                  </a:rPr>
                  <a:t>2</a:t>
                </a:r>
                <a14:m>
                  <m:oMath xmlns:m="http://schemas.openxmlformats.org/officeDocument/2006/math">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r>
                      <a:rPr lang="en-US" sz="2000" i="1" kern="100"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oMath>
                </a14:m>
                <a:endParaRPr lang="en-CA" sz="2000" dirty="0"/>
              </a:p>
              <a:p>
                <a:endParaRPr lang="en-CA" sz="2000" dirty="0"/>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如果我们要估计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oMath>
                </a14:m>
                <a:r>
                  <a:rPr lang="zh-CN" sz="2000" kern="100" dirty="0">
                    <a:effectLst/>
                    <a:ea typeface="DengXian" panose="02010600030101010101" pitchFamily="2" charset="-122"/>
                    <a:cs typeface="Times New Roman" panose="02020603050405020304" pitchFamily="18" charset="0"/>
                  </a:rPr>
                  <a:t>，只需要条件</a:t>
                </a:r>
                <a:r>
                  <a:rPr lang="en-US" altLang="zh-CN" sz="2000" kern="100" dirty="0">
                    <a:effectLst/>
                    <a:ea typeface="DengXian" panose="02010600030101010101" pitchFamily="2" charset="-122"/>
                    <a:cs typeface="Times New Roman" panose="02020603050405020304" pitchFamily="18" charset="0"/>
                  </a:rPr>
                  <a:t>1</a:t>
                </a:r>
                <a:r>
                  <a:rPr lang="zh-CN" sz="2000" kern="100" dirty="0">
                    <a:effectLst/>
                    <a:ea typeface="DengXian" panose="02010600030101010101" pitchFamily="2" charset="-122"/>
                    <a:cs typeface="Times New Roman" panose="02020603050405020304" pitchFamily="18" charset="0"/>
                  </a:rPr>
                  <a:t>，如果要估计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ATU</m:t>
                    </m:r>
                  </m:oMath>
                </a14:m>
                <a:r>
                  <a:rPr lang="zh-CN" sz="2000" kern="100" dirty="0">
                    <a:effectLst/>
                    <a:ea typeface="DengXian" panose="02010600030101010101" pitchFamily="2" charset="-122"/>
                    <a:cs typeface="Times New Roman" panose="02020603050405020304" pitchFamily="18" charset="0"/>
                  </a:rPr>
                  <a:t>，只需要</a:t>
                </a:r>
                <a:r>
                  <a:rPr lang="en-US" altLang="zh-CN" sz="2000" kern="100" dirty="0">
                    <a:effectLst/>
                    <a:ea typeface="DengXian" panose="02010600030101010101" pitchFamily="2" charset="-122"/>
                    <a:cs typeface="Times New Roman" panose="02020603050405020304" pitchFamily="18" charset="0"/>
                  </a:rPr>
                  <a:t>2</a:t>
                </a:r>
                <a:r>
                  <a:rPr lang="zh-CN" sz="2000" kern="100" dirty="0">
                    <a:effectLst/>
                    <a:ea typeface="DengXian" panose="02010600030101010101" pitchFamily="2" charset="-122"/>
                    <a:cs typeface="Times New Roman" panose="02020603050405020304" pitchFamily="18" charset="0"/>
                  </a:rPr>
                  <a:t>，如果要估计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ATE</m:t>
                    </m:r>
                  </m:oMath>
                </a14:m>
                <a:r>
                  <a:rPr lang="zh-CN" sz="2000" kern="100" dirty="0">
                    <a:effectLst/>
                    <a:ea typeface="DengXian" panose="02010600030101010101" pitchFamily="2" charset="-122"/>
                    <a:cs typeface="Times New Roman" panose="02020603050405020304" pitchFamily="18" charset="0"/>
                  </a:rPr>
                  <a:t>，则需要两个条件同时成立</a:t>
                </a:r>
                <a:endParaRPr lang="en-CA" sz="2000" dirty="0"/>
              </a:p>
              <a:p>
                <a:endParaRPr lang="en-CA" dirty="0"/>
              </a:p>
            </p:txBody>
          </p:sp>
        </mc:Choice>
        <mc:Fallback xmlns="">
          <p:sp>
            <p:nvSpPr>
              <p:cNvPr id="3" name="Text Placeholder 2">
                <a:extLst>
                  <a:ext uri="{FF2B5EF4-FFF2-40B4-BE49-F238E27FC236}">
                    <a16:creationId xmlns:a16="http://schemas.microsoft.com/office/drawing/2014/main" id="{2F841A7C-FB5B-4114-A558-131670FB641F}"/>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D5EAF8A-2FBE-4CAD-A51E-798F10DEF43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313983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1608F-F02A-46E7-9BB3-2D26CC71D8CB}"/>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共同支撑域条件（</a:t>
            </a:r>
            <a:r>
              <a:rPr lang="en-US" b="1" kern="100" dirty="0">
                <a:effectLst/>
                <a:latin typeface="Times New Roman" panose="02020603050405020304" pitchFamily="18" charset="0"/>
                <a:ea typeface="DengXian" panose="02010600030101010101" pitchFamily="2" charset="-122"/>
              </a:rPr>
              <a:t>Common Support Condition</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B6106DC-81AB-45B8-B599-D0041148356B}"/>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给定可观测特征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，个体接受处置的概率大于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并小于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。数学表达为：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nSpc>
                    <a:spcPct val="150000"/>
                  </a:lnSpc>
                  <a:spcAft>
                    <a:spcPts val="0"/>
                  </a:spcAft>
                </a:pPr>
                <a14:m>
                  <m:oMathPara xmlns:m="http://schemas.openxmlformats.org/officeDocument/2006/math">
                    <m:oMathParaPr>
                      <m:jc m:val="centerGroup"/>
                    </m:oMathParaPr>
                    <m:oMath xmlns:m="http://schemas.openxmlformats.org/officeDocument/2006/math">
                      <m:r>
                        <a:rPr lang="en-US" b="0" i="1" kern="100">
                          <a:effectLst/>
                          <a:latin typeface="Cambria Math" panose="02040503050406030204" pitchFamily="18" charset="0"/>
                          <a:ea typeface="DengXian" panose="02010600030101010101" pitchFamily="2" charset="-122"/>
                          <a:cs typeface="Times New Roman" panose="02020603050405020304" pitchFamily="18" charset="0"/>
                        </a:rPr>
                        <m:t>0&lt;</m:t>
                      </m:r>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US" b="0" i="1" kern="100">
                          <a:effectLst/>
                          <a:latin typeface="Cambria Math" panose="02040503050406030204" pitchFamily="18" charset="0"/>
                          <a:ea typeface="DengXian" panose="02010600030101010101" pitchFamily="2" charset="-122"/>
                          <a:cs typeface="Times New Roman" panose="02020603050405020304" pitchFamily="18" charset="0"/>
                        </a:rPr>
                        <m:t>&lt;1</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US" sz="2000" kern="100" dirty="0">
                  <a:effectLst/>
                  <a:latin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en-US" sz="2000" kern="100" dirty="0">
                    <a:effectLst/>
                    <a:latin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共同支撑域条件</a:t>
                </a:r>
                <a:r>
                  <a:rPr lang="en-US" sz="2000" kern="100" dirty="0">
                    <a:effectLst/>
                    <a:latin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也被称为重叠条件，原因是其确保了对于给定的观测特征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i="1" kern="100" dirty="0">
                    <a:effectLst/>
                    <a:ea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有一些个体接受了处置，有一些没有，即同时存在处置组和控制组，这才可能估计处置效应。</a:t>
                </a:r>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例如对于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岁的人，我们必须同时观测到有些人服药，有些人没服药才能估计服药的效应。如果概率等于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，则只存在控制组。反之如果概率等于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，则只存在处置组。这两种情况下，我们都无法通过匹配而估计处置效应。这两种情况我们称之为对于给定观测变量值</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，没有共同支撑域。</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mc:Choice>
        <mc:Fallback xmlns="">
          <p:sp>
            <p:nvSpPr>
              <p:cNvPr id="3" name="Text Placeholder 2">
                <a:extLst>
                  <a:ext uri="{FF2B5EF4-FFF2-40B4-BE49-F238E27FC236}">
                    <a16:creationId xmlns:a16="http://schemas.microsoft.com/office/drawing/2014/main" id="{0B6106DC-81AB-45B8-B599-D0041148356B}"/>
                  </a:ext>
                </a:extLst>
              </p:cNvPr>
              <p:cNvSpPr>
                <a:spLocks noGrp="1" noRot="1" noChangeAspect="1" noMove="1" noResize="1" noEditPoints="1" noAdjustHandles="1" noChangeArrowheads="1" noChangeShapeType="1" noTextEdit="1"/>
              </p:cNvSpPr>
              <p:nvPr>
                <p:ph type="body" idx="1"/>
              </p:nvPr>
            </p:nvSpPr>
            <p:spPr>
              <a:blipFill>
                <a:blip r:embed="rId2"/>
                <a:stretch>
                  <a:fillRect l="-280"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C413F68-41C9-4309-B420-AE9F77D1E70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924462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0B178-5EA9-42DA-A734-B95B3ACDDC5A}"/>
              </a:ext>
            </a:extLst>
          </p:cNvPr>
          <p:cNvSpPr>
            <a:spLocks noGrp="1"/>
          </p:cNvSpPr>
          <p:nvPr>
            <p:ph type="title"/>
          </p:nvPr>
        </p:nvSpPr>
        <p:spPr/>
        <p:txBody>
          <a:bodyPr/>
          <a:lstStyle/>
          <a:p>
            <a:r>
              <a:rPr lang="en-CA" dirty="0"/>
              <a:t>ATT</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6272E3D-9D38-45C2-B8D0-AA1EF2ED9F4E}"/>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当条件独立假设和共同支撑域条件满足时，我们就可以用给定可观测特征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1800" kern="100" dirty="0">
                    <a:effectLst/>
                    <a:ea typeface="DengXian" panose="02010600030101010101" pitchFamily="2" charset="-122"/>
                    <a:cs typeface="Times New Roman" panose="02020603050405020304" pitchFamily="18" charset="0"/>
                  </a:rPr>
                  <a:t>的处置组和控制组的观测结果差异去计算观测特征为</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1800" kern="100" dirty="0">
                    <a:effectLst/>
                    <a:ea typeface="DengXian" panose="02010600030101010101" pitchFamily="2" charset="-122"/>
                    <a:cs typeface="Times New Roman" panose="02020603050405020304" pitchFamily="18" charset="0"/>
                  </a:rPr>
                  <a:t>的平均处置效应</a:t>
                </a:r>
                <a:endParaRPr lang="en-CA" dirty="0"/>
              </a:p>
            </p:txBody>
          </p:sp>
        </mc:Choice>
        <mc:Fallback xmlns="">
          <p:sp>
            <p:nvSpPr>
              <p:cNvPr id="3" name="Text Placeholder 2">
                <a:extLst>
                  <a:ext uri="{FF2B5EF4-FFF2-40B4-BE49-F238E27FC236}">
                    <a16:creationId xmlns:a16="http://schemas.microsoft.com/office/drawing/2014/main" id="{E6272E3D-9D38-45C2-B8D0-AA1EF2ED9F4E}"/>
                  </a:ext>
                </a:extLst>
              </p:cNvPr>
              <p:cNvSpPr>
                <a:spLocks noGrp="1" noRot="1" noChangeAspect="1" noMove="1" noResize="1" noEditPoints="1" noAdjustHandles="1" noChangeArrowheads="1" noChangeShapeType="1" noTextEdit="1"/>
              </p:cNvSpPr>
              <p:nvPr>
                <p:ph type="body" idx="1"/>
              </p:nvPr>
            </p:nvSpPr>
            <p:spPr>
              <a:blipFill>
                <a:blip r:embed="rId2"/>
                <a:stretch>
                  <a:fillRect l="-448" t="-584"/>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DCFE43C2-755E-469C-ACC2-6684D59A3232}"/>
              </a:ext>
            </a:extLst>
          </p:cNvPr>
          <p:cNvPicPr>
            <a:picLocks noChangeAspect="1"/>
          </p:cNvPicPr>
          <p:nvPr/>
        </p:nvPicPr>
        <p:blipFill>
          <a:blip r:embed="rId3"/>
          <a:stretch>
            <a:fillRect/>
          </a:stretch>
        </p:blipFill>
        <p:spPr>
          <a:xfrm>
            <a:off x="615008" y="2105246"/>
            <a:ext cx="5031181" cy="2046285"/>
          </a:xfrm>
          <a:prstGeom prst="rect">
            <a:avLst/>
          </a:prstGeom>
        </p:spPr>
      </p:pic>
      <p:pic>
        <p:nvPicPr>
          <p:cNvPr id="5" name="Picture 4">
            <a:extLst>
              <a:ext uri="{FF2B5EF4-FFF2-40B4-BE49-F238E27FC236}">
                <a16:creationId xmlns:a16="http://schemas.microsoft.com/office/drawing/2014/main" id="{06B1AB0A-A8B7-4CF0-A1C1-12C659566E7D}"/>
              </a:ext>
            </a:extLst>
          </p:cNvPr>
          <p:cNvPicPr>
            <a:picLocks noChangeAspect="1"/>
          </p:cNvPicPr>
          <p:nvPr/>
        </p:nvPicPr>
        <p:blipFill>
          <a:blip r:embed="rId4"/>
          <a:stretch>
            <a:fillRect/>
          </a:stretch>
        </p:blipFill>
        <p:spPr>
          <a:xfrm>
            <a:off x="6096000" y="2172470"/>
            <a:ext cx="5129349" cy="1979061"/>
          </a:xfrm>
          <a:prstGeom prst="rect">
            <a:avLst/>
          </a:prstGeom>
        </p:spPr>
      </p:pic>
      <p:pic>
        <p:nvPicPr>
          <p:cNvPr id="6" name="Picture 5">
            <a:extLst>
              <a:ext uri="{FF2B5EF4-FFF2-40B4-BE49-F238E27FC236}">
                <a16:creationId xmlns:a16="http://schemas.microsoft.com/office/drawing/2014/main" id="{9252EF09-D23F-40DE-894F-B8D4709CC096}"/>
              </a:ext>
            </a:extLst>
          </p:cNvPr>
          <p:cNvPicPr>
            <a:picLocks noChangeAspect="1"/>
          </p:cNvPicPr>
          <p:nvPr/>
        </p:nvPicPr>
        <p:blipFill>
          <a:blip r:embed="rId5"/>
          <a:stretch>
            <a:fillRect/>
          </a:stretch>
        </p:blipFill>
        <p:spPr>
          <a:xfrm>
            <a:off x="507999" y="4480443"/>
            <a:ext cx="5031181" cy="465513"/>
          </a:xfrm>
          <a:prstGeom prst="rect">
            <a:avLst/>
          </a:prstGeom>
        </p:spPr>
      </p:pic>
      <p:pic>
        <p:nvPicPr>
          <p:cNvPr id="7" name="Picture 6">
            <a:extLst>
              <a:ext uri="{FF2B5EF4-FFF2-40B4-BE49-F238E27FC236}">
                <a16:creationId xmlns:a16="http://schemas.microsoft.com/office/drawing/2014/main" id="{164275FE-B3BF-4477-859E-6625A43D552A}"/>
              </a:ext>
            </a:extLst>
          </p:cNvPr>
          <p:cNvPicPr>
            <a:picLocks noChangeAspect="1"/>
          </p:cNvPicPr>
          <p:nvPr/>
        </p:nvPicPr>
        <p:blipFill>
          <a:blip r:embed="rId6"/>
          <a:stretch>
            <a:fillRect/>
          </a:stretch>
        </p:blipFill>
        <p:spPr>
          <a:xfrm>
            <a:off x="5943600" y="4380129"/>
            <a:ext cx="5885411" cy="573578"/>
          </a:xfrm>
          <a:prstGeom prst="rect">
            <a:avLst/>
          </a:prstGeom>
        </p:spPr>
      </p:pic>
      <p:pic>
        <p:nvPicPr>
          <p:cNvPr id="8" name="Picture 7">
            <a:extLst>
              <a:ext uri="{FF2B5EF4-FFF2-40B4-BE49-F238E27FC236}">
                <a16:creationId xmlns:a16="http://schemas.microsoft.com/office/drawing/2014/main" id="{7C935283-F7F1-4765-88E0-78B050799F1C}"/>
              </a:ext>
            </a:extLst>
          </p:cNvPr>
          <p:cNvPicPr>
            <a:picLocks noChangeAspect="1"/>
          </p:cNvPicPr>
          <p:nvPr/>
        </p:nvPicPr>
        <p:blipFill>
          <a:blip r:embed="rId7"/>
          <a:stretch>
            <a:fillRect/>
          </a:stretch>
        </p:blipFill>
        <p:spPr>
          <a:xfrm>
            <a:off x="3023590" y="5741715"/>
            <a:ext cx="4721629" cy="573578"/>
          </a:xfrm>
          <a:prstGeom prst="rect">
            <a:avLst/>
          </a:prstGeom>
        </p:spPr>
      </p:pic>
      <p:sp>
        <p:nvSpPr>
          <p:cNvPr id="9" name="Footer Placeholder 8">
            <a:extLst>
              <a:ext uri="{FF2B5EF4-FFF2-40B4-BE49-F238E27FC236}">
                <a16:creationId xmlns:a16="http://schemas.microsoft.com/office/drawing/2014/main" id="{F3FE8765-C2B2-43D5-9F9B-1618AC09F95A}"/>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80358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183A6-292C-4E10-ABF2-3FFE2C00ACE3}"/>
              </a:ext>
            </a:extLst>
          </p:cNvPr>
          <p:cNvSpPr>
            <a:spLocks noGrp="1"/>
          </p:cNvSpPr>
          <p:nvPr>
            <p:ph type="title"/>
          </p:nvPr>
        </p:nvSpPr>
        <p:spPr/>
        <p:txBody>
          <a:bodyPr/>
          <a:lstStyle/>
          <a:p>
            <a:r>
              <a:rPr lang="zh-CN" b="1" kern="2200" cap="small" dirty="0">
                <a:effectLst/>
                <a:latin typeface="DengXian" panose="02010600030101010101" pitchFamily="2" charset="-122"/>
                <a:ea typeface="DengXian" panose="02010600030101010101" pitchFamily="2" charset="-122"/>
              </a:rPr>
              <a:t>直接匹配方法</a:t>
            </a:r>
            <a:endParaRPr lang="en-CA" dirty="0"/>
          </a:p>
        </p:txBody>
      </p:sp>
      <p:sp>
        <p:nvSpPr>
          <p:cNvPr id="3" name="Text Placeholder 2">
            <a:extLst>
              <a:ext uri="{FF2B5EF4-FFF2-40B4-BE49-F238E27FC236}">
                <a16:creationId xmlns:a16="http://schemas.microsoft.com/office/drawing/2014/main" id="{EDF28AAF-BC64-4D79-8AF2-03188C4CA8C9}"/>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2B2C1C20-60AB-499A-B426-B6130B81AC1C}"/>
              </a:ext>
            </a:extLst>
          </p:cNvPr>
          <p:cNvPicPr>
            <a:picLocks noChangeAspect="1"/>
          </p:cNvPicPr>
          <p:nvPr/>
        </p:nvPicPr>
        <p:blipFill>
          <a:blip r:embed="rId2"/>
          <a:stretch>
            <a:fillRect/>
          </a:stretch>
        </p:blipFill>
        <p:spPr>
          <a:xfrm>
            <a:off x="636200" y="1174864"/>
            <a:ext cx="10385368" cy="5221061"/>
          </a:xfrm>
          <a:prstGeom prst="rect">
            <a:avLst/>
          </a:prstGeom>
        </p:spPr>
      </p:pic>
      <p:sp>
        <p:nvSpPr>
          <p:cNvPr id="5" name="Footer Placeholder 4">
            <a:extLst>
              <a:ext uri="{FF2B5EF4-FFF2-40B4-BE49-F238E27FC236}">
                <a16:creationId xmlns:a16="http://schemas.microsoft.com/office/drawing/2014/main" id="{398AC49F-AC9B-43A2-B15D-01E6230EA39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488214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2FECC-249A-4AF0-97F7-BD6513BAEB2D}"/>
              </a:ext>
            </a:extLst>
          </p:cNvPr>
          <p:cNvSpPr>
            <a:spLocks noGrp="1"/>
          </p:cNvSpPr>
          <p:nvPr>
            <p:ph type="title"/>
          </p:nvPr>
        </p:nvSpPr>
        <p:spPr/>
        <p:txBody>
          <a:bodyPr/>
          <a:lstStyle/>
          <a:p>
            <a:r>
              <a:rPr lang="zh-CN" b="1" kern="2200" cap="small" dirty="0">
                <a:effectLst/>
                <a:latin typeface="DengXian" panose="02010600030101010101" pitchFamily="2" charset="-122"/>
                <a:ea typeface="DengXian" panose="02010600030101010101" pitchFamily="2" charset="-122"/>
              </a:rPr>
              <a:t>直接匹配方法</a:t>
            </a:r>
            <a:r>
              <a:rPr lang="zh-CN" altLang="en-US" b="1" kern="2200" cap="small" dirty="0">
                <a:effectLst/>
                <a:latin typeface="DengXian" panose="02010600030101010101" pitchFamily="2" charset="-122"/>
                <a:ea typeface="DengXian" panose="02010600030101010101" pitchFamily="2" charset="-122"/>
              </a:rPr>
              <a:t>：</a:t>
            </a:r>
            <a:r>
              <a:rPr lang="zh-CN" kern="100" dirty="0">
                <a:effectLst/>
                <a:ea typeface="DengXian" panose="02010600030101010101" pitchFamily="2" charset="-122"/>
                <a:cs typeface="Times New Roman" panose="02020603050405020304" pitchFamily="18" charset="0"/>
              </a:rPr>
              <a:t>按企业资产</a:t>
            </a:r>
            <a:r>
              <a:rPr lang="zh-CN" altLang="en-US" kern="100" dirty="0">
                <a:effectLst/>
                <a:ea typeface="DengXian" panose="02010600030101010101" pitchFamily="2" charset="-122"/>
                <a:cs typeface="Times New Roman" panose="02020603050405020304" pitchFamily="18" charset="0"/>
              </a:rPr>
              <a:t>匹配</a:t>
            </a:r>
            <a:endParaRPr lang="en-CA" dirty="0"/>
          </a:p>
        </p:txBody>
      </p:sp>
      <p:sp>
        <p:nvSpPr>
          <p:cNvPr id="3" name="Text Placeholder 2">
            <a:extLst>
              <a:ext uri="{FF2B5EF4-FFF2-40B4-BE49-F238E27FC236}">
                <a16:creationId xmlns:a16="http://schemas.microsoft.com/office/drawing/2014/main" id="{D789D21A-FCD8-47C2-AF2C-280140C4FCC3}"/>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788A3A63-1EB0-4189-9E9F-BFA0893B507B}"/>
              </a:ext>
            </a:extLst>
          </p:cNvPr>
          <p:cNvPicPr>
            <a:picLocks noChangeAspect="1"/>
          </p:cNvPicPr>
          <p:nvPr/>
        </p:nvPicPr>
        <p:blipFill>
          <a:blip r:embed="rId2"/>
          <a:stretch>
            <a:fillRect/>
          </a:stretch>
        </p:blipFill>
        <p:spPr>
          <a:xfrm>
            <a:off x="982010" y="1066800"/>
            <a:ext cx="9417766" cy="5221061"/>
          </a:xfrm>
          <a:prstGeom prst="rect">
            <a:avLst/>
          </a:prstGeom>
        </p:spPr>
      </p:pic>
      <p:sp>
        <p:nvSpPr>
          <p:cNvPr id="5" name="Footer Placeholder 4">
            <a:extLst>
              <a:ext uri="{FF2B5EF4-FFF2-40B4-BE49-F238E27FC236}">
                <a16:creationId xmlns:a16="http://schemas.microsoft.com/office/drawing/2014/main" id="{93E0DB20-421C-4742-9AF8-6C34F9B779A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722651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AF187-9EA9-4034-BC0C-4FDFEC53A3A0}"/>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CD65687F-5519-402E-A7B4-3DB69B4F3E83}"/>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B1FD40E-8010-4C6F-A5E3-CFCA98FBAE21}"/>
              </a:ext>
            </a:extLst>
          </p:cNvPr>
          <p:cNvPicPr>
            <a:picLocks noChangeAspect="1"/>
          </p:cNvPicPr>
          <p:nvPr/>
        </p:nvPicPr>
        <p:blipFill>
          <a:blip r:embed="rId2"/>
          <a:stretch>
            <a:fillRect/>
          </a:stretch>
        </p:blipFill>
        <p:spPr>
          <a:xfrm>
            <a:off x="508000" y="1168492"/>
            <a:ext cx="8113222" cy="3009207"/>
          </a:xfrm>
          <a:prstGeom prst="rect">
            <a:avLst/>
          </a:prstGeom>
        </p:spPr>
      </p:pic>
      <p:pic>
        <p:nvPicPr>
          <p:cNvPr id="5" name="Picture 4">
            <a:extLst>
              <a:ext uri="{FF2B5EF4-FFF2-40B4-BE49-F238E27FC236}">
                <a16:creationId xmlns:a16="http://schemas.microsoft.com/office/drawing/2014/main" id="{B89F1C17-9C44-4D33-97BE-5293D91EBD1C}"/>
              </a:ext>
            </a:extLst>
          </p:cNvPr>
          <p:cNvPicPr>
            <a:picLocks noChangeAspect="1"/>
          </p:cNvPicPr>
          <p:nvPr/>
        </p:nvPicPr>
        <p:blipFill>
          <a:blip r:embed="rId3"/>
          <a:stretch>
            <a:fillRect/>
          </a:stretch>
        </p:blipFill>
        <p:spPr>
          <a:xfrm>
            <a:off x="508000" y="4241707"/>
            <a:ext cx="8645236" cy="2202873"/>
          </a:xfrm>
          <a:prstGeom prst="rect">
            <a:avLst/>
          </a:prstGeom>
        </p:spPr>
      </p:pic>
      <p:sp>
        <p:nvSpPr>
          <p:cNvPr id="6" name="Footer Placeholder 5">
            <a:extLst>
              <a:ext uri="{FF2B5EF4-FFF2-40B4-BE49-F238E27FC236}">
                <a16:creationId xmlns:a16="http://schemas.microsoft.com/office/drawing/2014/main" id="{D593E213-900C-4025-B20B-7407EE77DA0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203414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AF187-9EA9-4034-BC0C-4FDFEC53A3A0}"/>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CD65687F-5519-402E-A7B4-3DB69B4F3E83}"/>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B1FD40E-8010-4C6F-A5E3-CFCA98FBAE21}"/>
              </a:ext>
            </a:extLst>
          </p:cNvPr>
          <p:cNvPicPr>
            <a:picLocks noChangeAspect="1"/>
          </p:cNvPicPr>
          <p:nvPr/>
        </p:nvPicPr>
        <p:blipFill>
          <a:blip r:embed="rId2"/>
          <a:stretch>
            <a:fillRect/>
          </a:stretch>
        </p:blipFill>
        <p:spPr>
          <a:xfrm>
            <a:off x="508000" y="1168492"/>
            <a:ext cx="8113222" cy="3009207"/>
          </a:xfrm>
          <a:prstGeom prst="rect">
            <a:avLst/>
          </a:prstGeom>
        </p:spPr>
      </p:pic>
      <p:pic>
        <p:nvPicPr>
          <p:cNvPr id="5" name="Picture 4">
            <a:extLst>
              <a:ext uri="{FF2B5EF4-FFF2-40B4-BE49-F238E27FC236}">
                <a16:creationId xmlns:a16="http://schemas.microsoft.com/office/drawing/2014/main" id="{B89F1C17-9C44-4D33-97BE-5293D91EBD1C}"/>
              </a:ext>
            </a:extLst>
          </p:cNvPr>
          <p:cNvPicPr>
            <a:picLocks noChangeAspect="1"/>
          </p:cNvPicPr>
          <p:nvPr/>
        </p:nvPicPr>
        <p:blipFill>
          <a:blip r:embed="rId3"/>
          <a:stretch>
            <a:fillRect/>
          </a:stretch>
        </p:blipFill>
        <p:spPr>
          <a:xfrm>
            <a:off x="508000" y="4241707"/>
            <a:ext cx="8645236" cy="2202873"/>
          </a:xfrm>
          <a:prstGeom prst="rect">
            <a:avLst/>
          </a:prstGeom>
        </p:spPr>
      </p:pic>
      <p:sp>
        <p:nvSpPr>
          <p:cNvPr id="6" name="Footer Placeholder 5">
            <a:extLst>
              <a:ext uri="{FF2B5EF4-FFF2-40B4-BE49-F238E27FC236}">
                <a16:creationId xmlns:a16="http://schemas.microsoft.com/office/drawing/2014/main" id="{2D152CBA-F9C8-4F2E-A68C-A754CA7038E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099920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7097C-B8C3-436A-848C-61689E81DF39}"/>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E94B3F78-AC64-4975-B450-6EE90EC8584A}"/>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CE63D6FE-169F-4016-B88B-C184095B384D}"/>
              </a:ext>
            </a:extLst>
          </p:cNvPr>
          <p:cNvPicPr>
            <a:picLocks noChangeAspect="1"/>
          </p:cNvPicPr>
          <p:nvPr/>
        </p:nvPicPr>
        <p:blipFill>
          <a:blip r:embed="rId2"/>
          <a:stretch>
            <a:fillRect/>
          </a:stretch>
        </p:blipFill>
        <p:spPr>
          <a:xfrm>
            <a:off x="508000" y="1151313"/>
            <a:ext cx="8412480" cy="2277687"/>
          </a:xfrm>
          <a:prstGeom prst="rect">
            <a:avLst/>
          </a:prstGeom>
        </p:spPr>
      </p:pic>
      <p:pic>
        <p:nvPicPr>
          <p:cNvPr id="5" name="Picture 4">
            <a:extLst>
              <a:ext uri="{FF2B5EF4-FFF2-40B4-BE49-F238E27FC236}">
                <a16:creationId xmlns:a16="http://schemas.microsoft.com/office/drawing/2014/main" id="{310EDFA5-E286-4E7D-BFAD-73CA76C99037}"/>
              </a:ext>
            </a:extLst>
          </p:cNvPr>
          <p:cNvPicPr>
            <a:picLocks noChangeAspect="1"/>
          </p:cNvPicPr>
          <p:nvPr/>
        </p:nvPicPr>
        <p:blipFill>
          <a:blip r:embed="rId3"/>
          <a:stretch>
            <a:fillRect/>
          </a:stretch>
        </p:blipFill>
        <p:spPr>
          <a:xfrm>
            <a:off x="508000" y="3677330"/>
            <a:ext cx="8678487" cy="2136371"/>
          </a:xfrm>
          <a:prstGeom prst="rect">
            <a:avLst/>
          </a:prstGeom>
        </p:spPr>
      </p:pic>
      <p:sp>
        <p:nvSpPr>
          <p:cNvPr id="6" name="Footer Placeholder 5">
            <a:extLst>
              <a:ext uri="{FF2B5EF4-FFF2-40B4-BE49-F238E27FC236}">
                <a16:creationId xmlns:a16="http://schemas.microsoft.com/office/drawing/2014/main" id="{005A0C73-03B2-4D87-A190-ACAB204BB60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564903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ACDED3B-5611-483C-BE9C-7FEF6AA92D2B}"/>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7CE1042C-377D-4403-AAB3-271ECE947CCD}"/>
              </a:ext>
            </a:extLst>
          </p:cNvPr>
          <p:cNvSpPr>
            <a:spLocks noGrp="1"/>
          </p:cNvSpPr>
          <p:nvPr>
            <p:ph type="ctrTitle"/>
          </p:nvPr>
        </p:nvSpPr>
        <p:spPr/>
        <p:txBody>
          <a:bodyPr/>
          <a:lstStyle/>
          <a:p>
            <a:r>
              <a:rPr lang="zh-CN" altLang="en-US" dirty="0"/>
              <a:t>倾向得分匹配</a:t>
            </a:r>
            <a:endParaRPr lang="en-CA" dirty="0"/>
          </a:p>
        </p:txBody>
      </p:sp>
      <p:sp>
        <p:nvSpPr>
          <p:cNvPr id="4" name="Footer Placeholder 3">
            <a:extLst>
              <a:ext uri="{FF2B5EF4-FFF2-40B4-BE49-F238E27FC236}">
                <a16:creationId xmlns:a16="http://schemas.microsoft.com/office/drawing/2014/main" id="{95ACF0E4-377B-46F5-B37B-594551728EE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314553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C4942-5366-46B7-8C25-96FCE22EE587}"/>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D251B726-7B48-4D35-A627-73D519AAB173}"/>
              </a:ext>
            </a:extLst>
          </p:cNvPr>
          <p:cNvSpPr>
            <a:spLocks noGrp="1"/>
          </p:cNvSpPr>
          <p:nvPr>
            <p:ph type="body" idx="1"/>
          </p:nvPr>
        </p:nvSpPr>
        <p:spPr/>
        <p:txBody>
          <a:bodyPr/>
          <a:lstStyle/>
          <a:p>
            <a:pPr marL="342900" indent="-342900">
              <a:buAutoNum type="arabicPeriod"/>
            </a:pPr>
            <a:r>
              <a:rPr lang="zh-CN" kern="2200" cap="small" dirty="0">
                <a:effectLst/>
                <a:latin typeface="DengXian" panose="02010600030101010101" pitchFamily="2" charset="-122"/>
                <a:ea typeface="DengXian" panose="02010600030101010101" pitchFamily="2" charset="-122"/>
              </a:rPr>
              <a:t>匹配方法的直观理解</a:t>
            </a:r>
            <a:endParaRPr lang="en-CA" altLang="zh-CN" kern="2200" cap="small" dirty="0">
              <a:effectLst/>
              <a:latin typeface="DengXian" panose="02010600030101010101" pitchFamily="2" charset="-122"/>
              <a:ea typeface="DengXian" panose="02010600030101010101" pitchFamily="2" charset="-122"/>
            </a:endParaRPr>
          </a:p>
          <a:p>
            <a:pPr marL="342900" indent="-342900">
              <a:buAutoNum type="arabicPeriod"/>
            </a:pPr>
            <a:endParaRPr lang="en-CA" altLang="zh-CN" kern="2200" cap="small" dirty="0">
              <a:effectLst/>
              <a:latin typeface="DengXian" panose="02010600030101010101" pitchFamily="2" charset="-122"/>
              <a:ea typeface="DengXian" panose="02010600030101010101" pitchFamily="2" charset="-122"/>
            </a:endParaRPr>
          </a:p>
          <a:p>
            <a:pPr marL="342900" indent="-342900">
              <a:buAutoNum type="arabicPeriod"/>
            </a:pPr>
            <a:r>
              <a:rPr lang="zh-CN" dirty="0">
                <a:effectLst/>
                <a:latin typeface="DengXian" panose="02010600030101010101" pitchFamily="2" charset="-122"/>
                <a:ea typeface="DengXian" panose="02010600030101010101" pitchFamily="2" charset="-122"/>
                <a:cs typeface="Times New Roman" panose="02020603050405020304" pitchFamily="18" charset="0"/>
              </a:rPr>
              <a:t>匹配方法的假设条件</a:t>
            </a:r>
            <a:r>
              <a:rPr lang="zh-CN" altLang="en-US" dirty="0">
                <a:effectLst/>
                <a:latin typeface="DengXian" panose="02010600030101010101" pitchFamily="2" charset="-122"/>
                <a:ea typeface="DengXian" panose="02010600030101010101" pitchFamily="2" charset="-122"/>
                <a:cs typeface="Times New Roman" panose="02020603050405020304" pitchFamily="18" charset="0"/>
              </a:rPr>
              <a:t>及直接匹配</a:t>
            </a: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r>
              <a:rPr lang="zh-CN" altLang="en-US" kern="2200" cap="small" dirty="0">
                <a:latin typeface="DengXian" panose="02010600030101010101" pitchFamily="2" charset="-122"/>
                <a:ea typeface="DengXian" panose="02010600030101010101" pitchFamily="2" charset="-122"/>
                <a:cs typeface="Times New Roman" panose="02020603050405020304" pitchFamily="18" charset="0"/>
              </a:rPr>
              <a:t>倾向得分匹配</a:t>
            </a:r>
            <a:endParaRPr lang="en-CA" altLang="zh-CN" kern="2200" cap="small"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endParaRPr lang="en-CA" kern="2200" cap="small" dirty="0">
              <a:effectLst/>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24BC3B69-A0C9-4DD8-81F4-8834DDEF8E9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073925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F6C7A-5F17-437D-B84D-F41B95F8275E}"/>
              </a:ext>
            </a:extLst>
          </p:cNvPr>
          <p:cNvSpPr>
            <a:spLocks noGrp="1"/>
          </p:cNvSpPr>
          <p:nvPr>
            <p:ph type="title"/>
          </p:nvPr>
        </p:nvSpPr>
        <p:spPr/>
        <p:txBody>
          <a:bodyPr/>
          <a:lstStyle/>
          <a:p>
            <a:r>
              <a:rPr lang="zh-CN" altLang="en-US" dirty="0"/>
              <a:t>倾向得分匹配原理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7305814-6E71-4604-AF4D-9BAE93595A21}"/>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对所有可观测特征进行直接精确匹配是理想的匹配方法，因为它保证了处置组和观测组的可观测特征是一样的。</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但当可观测特征维数增加，要在多维上进行直接匹配变得更加困难。即使</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只包含了</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2</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个变量，如果每个变量有</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10</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个值，需要匹配的特征组合就变成</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100</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当特征组合众多时，对于有些特征组合我们可能无法同时找到对应的处置组和控制组样本。如果可观测特征还包含连续变量，直接匹配就变得不可能了。</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7305814-6E71-4604-AF4D-9BAE93595A21}"/>
                  </a:ext>
                </a:extLst>
              </p:cNvPr>
              <p:cNvSpPr>
                <a:spLocks noGrp="1" noRot="1" noChangeAspect="1" noMove="1" noResize="1" noEditPoints="1" noAdjustHandles="1" noChangeArrowheads="1" noChangeShapeType="1" noTextEdit="1"/>
              </p:cNvSpPr>
              <p:nvPr>
                <p:ph type="body" idx="1"/>
              </p:nvPr>
            </p:nvSpPr>
            <p:spPr>
              <a:blipFill>
                <a:blip r:embed="rId2"/>
                <a:stretch>
                  <a:fillRect l="-504" t="-818" r="-14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FA4BACE-42EC-4186-A1E6-DD03147390E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020055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16C19-41DA-4925-A992-B49CBD021FED}"/>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B41578-E8F0-476D-BCBB-83CBDF9CC29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en-US" kern="100" dirty="0">
                    <a:effectLst/>
                    <a:latin typeface="DengXian" panose="02010600030101010101" pitchFamily="2" charset="-122"/>
                    <a:ea typeface="DengXian" panose="02010600030101010101" pitchFamily="2" charset="-122"/>
                    <a:cs typeface="Times New Roman" panose="02020603050405020304" pitchFamily="18" charset="0"/>
                  </a:rPr>
                  <a:t>Rosenbaum and Rubin (1983) </a:t>
                </a:r>
                <a:r>
                  <a:rPr lang="zh-CN" kern="100" dirty="0">
                    <a:effectLst/>
                    <a:latin typeface="Calibri" panose="020F0502020204030204" pitchFamily="34" charset="0"/>
                    <a:ea typeface="DengXian" panose="02010600030101010101" pitchFamily="2" charset="-122"/>
                    <a:cs typeface="Times New Roman" panose="02020603050405020304" pitchFamily="18" charset="0"/>
                  </a:rPr>
                  <a:t>提出了倾向得分法（</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propensity score methods</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倾向得分法原理是通过函数关系将多维变量</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变换为一维的倾向得分（</a:t>
                </a:r>
                <a:r>
                  <a:rPr lang="en-US" kern="100" dirty="0">
                    <a:effectLst/>
                    <a:latin typeface="Times New Roman" panose="02020603050405020304" pitchFamily="18" charset="0"/>
                    <a:ea typeface="DengXian" panose="02010600030101010101" pitchFamily="2" charset="-122"/>
                    <a:cs typeface="Times New Roman" panose="02020603050405020304" pitchFamily="18" charset="0"/>
                  </a:rPr>
                  <a:t>Propensity Score</a:t>
                </a:r>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之后，再根据倾向得分进行匹配。倾向得分是可观测特征为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的个体接受处置的概率：</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US"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US"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F7B41578-E8F0-476D-BCBB-83CBDF9CC294}"/>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15D50C7-26AB-46E3-94FE-E6CAFC78A20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217957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16C19-41DA-4925-A992-B49CBD021FED}"/>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B41578-E8F0-476D-BCBB-83CBDF9CC29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倾向得分</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之所以能够起到降维匹配的效果是因为</a:t>
                </a:r>
                <a:r>
                  <a:rPr lang="en-CA" sz="2200" dirty="0">
                    <a:effectLst/>
                    <a:latin typeface="Times New Roman" panose="02020603050405020304" pitchFamily="18" charset="0"/>
                    <a:ea typeface="DengXian" panose="02010600030101010101" pitchFamily="2" charset="-122"/>
                    <a:cs typeface="Times New Roman" panose="02020603050405020304" pitchFamily="18" charset="0"/>
                  </a:rPr>
                  <a:t>Rosenbaum and Rubin (1983) </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证明了一条重要结论：</a:t>
                </a:r>
                <a:r>
                  <a:rPr lang="zh-CN" sz="2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条件独立假设</a:t>
                </a:r>
                <a14:m>
                  <m:oMath xmlns:m="http://schemas.openxmlformats.org/officeDocument/2006/math">
                    <m:d>
                      <m:dPr>
                        <m:begChr m:val="["/>
                        <m:endChr m:val="]"/>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𝟏</m:t>
                            </m:r>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oMath>
                </a14:m>
                <a:r>
                  <a:rPr lang="zh-CN" sz="2200" b="1" kern="100" dirty="0">
                    <a:effectLst/>
                    <a:latin typeface="Times New Roman" panose="02020603050405020304" pitchFamily="18" charset="0"/>
                    <a:ea typeface="DengXian" panose="02010600030101010101" pitchFamily="2" charset="-122"/>
                    <a:cs typeface="Times New Roman" panose="02020603050405020304" pitchFamily="18" charset="0"/>
                  </a:rPr>
                  <a:t>与</a:t>
                </a:r>
                <a14:m>
                  <m:oMath xmlns:m="http://schemas.openxmlformats.org/officeDocument/2006/math">
                    <m:d>
                      <m:dPr>
                        <m:begChr m:val="["/>
                        <m:endChr m:val="]"/>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𝟏</m:t>
                            </m:r>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US" sz="2200" b="1" i="1" kern="1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𝒑𝒔</m:t>
                    </m:r>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a14:m>
                <a:r>
                  <a:rPr lang="zh-CN" sz="2200" b="1" kern="100" dirty="0">
                    <a:effectLst/>
                    <a:latin typeface="Times New Roman" panose="02020603050405020304" pitchFamily="18" charset="0"/>
                    <a:ea typeface="DengXian" panose="02010600030101010101" pitchFamily="2" charset="-122"/>
                    <a:cs typeface="Times New Roman" panose="02020603050405020304" pitchFamily="18" charset="0"/>
                  </a:rPr>
                  <a:t>是等价的</a:t>
                </a:r>
                <a:endParaRPr lang="en-CA" altLang="zh-CN" sz="2200" b="1"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algn="ctr"/>
                <a:endParaRPr lang="en-CA" sz="2200" b="1" kern="100" dirty="0">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这个结论的意思是：给定</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，潜在结果独立于处置状态等同于：给定</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潜在结果独立于处置状态。换句话说，倾向得分</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总结了</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变量中包含的所有相关信息。因此，当在</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上的匹配有效时，在</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上的匹配也是有效的。</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这意味着要达到处置组和控制组</a:t>
                </a:r>
                <a:r>
                  <a:rPr lang="en-US"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一样</a:t>
                </a:r>
                <a:r>
                  <a:rPr lang="en-US"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的目的，我们不需要对多维的</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进行匹配，而只需要对一维的</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进行匹配。</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endParaRPr lang="en-CA" dirty="0"/>
              </a:p>
            </p:txBody>
          </p:sp>
        </mc:Choice>
        <mc:Fallback xmlns="">
          <p:sp>
            <p:nvSpPr>
              <p:cNvPr id="3" name="Text Placeholder 2">
                <a:extLst>
                  <a:ext uri="{FF2B5EF4-FFF2-40B4-BE49-F238E27FC236}">
                    <a16:creationId xmlns:a16="http://schemas.microsoft.com/office/drawing/2014/main" id="{F7B41578-E8F0-476D-BCBB-83CBDF9CC294}"/>
                  </a:ext>
                </a:extLst>
              </p:cNvPr>
              <p:cNvSpPr>
                <a:spLocks noGrp="1" noRot="1" noChangeAspect="1" noMove="1" noResize="1" noEditPoints="1" noAdjustHandles="1" noChangeArrowheads="1" noChangeShapeType="1" noTextEdit="1"/>
              </p:cNvSpPr>
              <p:nvPr>
                <p:ph type="body" idx="1"/>
              </p:nvPr>
            </p:nvSpPr>
            <p:spPr>
              <a:blipFill>
                <a:blip r:embed="rId2"/>
                <a:stretch>
                  <a:fillRect l="-392" r="-325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A81A257-33D0-4167-BD28-88C6A32945F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584202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41ACD-171D-44C2-8CB7-95F31FEF8800}"/>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BD543FA-5937-4D1C-8544-F6FCF646AE59}"/>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一维的倾向得分之所以能够代替多维的特征是因为</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倾向得分</a:t>
                </a: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是均衡得分：如果处置组和控制组的个体有相同的倾向得分，这两组的可观测特征分布是均衡的，具体表示为：</a:t>
                </a:r>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Aft>
                    <a:spcPts val="0"/>
                  </a:spcAf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上式的意思是，给定相同的倾向得分，可观测特征独立于处置变量，意味着处置组和控制组如果倾向得分相同，它们的可观测特征分布没有差异。</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如果我们只关心均值，那么可以将上式简化为；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tabLst>
                    <a:tab pos="5220970" algn="l"/>
                  </a:tabLs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4013" algn="just">
                  <a:spcAft>
                    <a:spcPts val="0"/>
                  </a:spcAft>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这个公式的意思是：如果控制组和处置组里的个体倾向得分相同，这两组个体的可观测特征均值相等。</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BD543FA-5937-4D1C-8544-F6FCF646AE59}"/>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BFA15E8-4B6E-4D14-93D8-2143DD29B3B1}"/>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858993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966E6-70D8-4913-AB11-02B2399E652F}"/>
              </a:ext>
            </a:extLst>
          </p:cNvPr>
          <p:cNvSpPr>
            <a:spLocks noGrp="1"/>
          </p:cNvSpPr>
          <p:nvPr>
            <p:ph type="title"/>
          </p:nvPr>
        </p:nvSpPr>
        <p:spPr>
          <a:xfrm>
            <a:off x="280417" y="303438"/>
            <a:ext cx="10818284" cy="533401"/>
          </a:xfrm>
        </p:spPr>
        <p:txBody>
          <a:bodyPr/>
          <a:lstStyle/>
          <a:p>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使用倾向得分匹配计算处置效应</a:t>
            </a:r>
            <a:endParaRPr lang="en-CA" dirty="0"/>
          </a:p>
        </p:txBody>
      </p:sp>
      <p:pic>
        <p:nvPicPr>
          <p:cNvPr id="4" name="Picture 3">
            <a:extLst>
              <a:ext uri="{FF2B5EF4-FFF2-40B4-BE49-F238E27FC236}">
                <a16:creationId xmlns:a16="http://schemas.microsoft.com/office/drawing/2014/main" id="{F8F55EFE-1457-4CC9-A326-79B518E67F3D}"/>
              </a:ext>
            </a:extLst>
          </p:cNvPr>
          <p:cNvPicPr>
            <a:picLocks noChangeAspect="1"/>
          </p:cNvPicPr>
          <p:nvPr/>
        </p:nvPicPr>
        <p:blipFill>
          <a:blip r:embed="rId2"/>
          <a:stretch>
            <a:fillRect/>
          </a:stretch>
        </p:blipFill>
        <p:spPr>
          <a:xfrm>
            <a:off x="983367" y="1449975"/>
            <a:ext cx="9053261" cy="2838996"/>
          </a:xfrm>
          <a:prstGeom prst="rect">
            <a:avLst/>
          </a:prstGeom>
        </p:spPr>
      </p:pic>
      <p:pic>
        <p:nvPicPr>
          <p:cNvPr id="5" name="Picture 4">
            <a:extLst>
              <a:ext uri="{FF2B5EF4-FFF2-40B4-BE49-F238E27FC236}">
                <a16:creationId xmlns:a16="http://schemas.microsoft.com/office/drawing/2014/main" id="{04B6DAD4-7329-448E-BEBB-16D7B1813DF3}"/>
              </a:ext>
            </a:extLst>
          </p:cNvPr>
          <p:cNvPicPr>
            <a:picLocks noChangeAspect="1"/>
          </p:cNvPicPr>
          <p:nvPr/>
        </p:nvPicPr>
        <p:blipFill>
          <a:blip r:embed="rId3"/>
          <a:stretch>
            <a:fillRect/>
          </a:stretch>
        </p:blipFill>
        <p:spPr>
          <a:xfrm>
            <a:off x="1135767" y="4470462"/>
            <a:ext cx="8160632" cy="897556"/>
          </a:xfrm>
          <a:prstGeom prst="rect">
            <a:avLst/>
          </a:prstGeom>
        </p:spPr>
      </p:pic>
      <p:sp>
        <p:nvSpPr>
          <p:cNvPr id="3" name="Footer Placeholder 2">
            <a:extLst>
              <a:ext uri="{FF2B5EF4-FFF2-40B4-BE49-F238E27FC236}">
                <a16:creationId xmlns:a16="http://schemas.microsoft.com/office/drawing/2014/main" id="{22B6D133-8A6B-45B7-912B-C3BDAA74B30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191162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19F85-AC7D-424E-89D5-A7A4024FC4CB}"/>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倾向得分匹配估计法的步骤</a:t>
            </a:r>
            <a:endParaRPr lang="en-CA" dirty="0"/>
          </a:p>
        </p:txBody>
      </p:sp>
      <p:sp>
        <p:nvSpPr>
          <p:cNvPr id="3" name="Text Placeholder 2">
            <a:extLst>
              <a:ext uri="{FF2B5EF4-FFF2-40B4-BE49-F238E27FC236}">
                <a16:creationId xmlns:a16="http://schemas.microsoft.com/office/drawing/2014/main" id="{CE2FACA8-4600-45CD-9107-4CD3AD27143C}"/>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5A81A6C-35B1-4DB9-94B5-70568EAE188A}"/>
              </a:ext>
            </a:extLst>
          </p:cNvPr>
          <p:cNvPicPr>
            <a:picLocks noChangeAspect="1"/>
          </p:cNvPicPr>
          <p:nvPr/>
        </p:nvPicPr>
        <p:blipFill>
          <a:blip r:embed="rId2"/>
          <a:stretch>
            <a:fillRect/>
          </a:stretch>
        </p:blipFill>
        <p:spPr>
          <a:xfrm>
            <a:off x="508000" y="1066800"/>
            <a:ext cx="9558528" cy="5675376"/>
          </a:xfrm>
          <a:prstGeom prst="rect">
            <a:avLst/>
          </a:prstGeom>
        </p:spPr>
      </p:pic>
      <p:sp>
        <p:nvSpPr>
          <p:cNvPr id="5" name="Footer Placeholder 4">
            <a:extLst>
              <a:ext uri="{FF2B5EF4-FFF2-40B4-BE49-F238E27FC236}">
                <a16:creationId xmlns:a16="http://schemas.microsoft.com/office/drawing/2014/main" id="{9E365AF4-A76D-49E1-BAEE-ABB4DF45667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6293834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18A08-E33B-4015-BEB3-5FB750DC703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估计倾向得分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0E31E6C-2A3B-473C-AFEC-468826B96116}"/>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altLang="en-US" b="1" dirty="0">
                    <a:latin typeface="DengXian" panose="02010600030101010101" pitchFamily="2" charset="-122"/>
                    <a:ea typeface="DengXian" panose="02010600030101010101" pitchFamily="2" charset="-122"/>
                  </a:rPr>
                  <a:t>模型的选择</a:t>
                </a:r>
                <a:r>
                  <a:rPr lang="zh-CN" altLang="en-US" sz="2000" b="1" dirty="0">
                    <a:latin typeface="DengXian" panose="02010600030101010101" pitchFamily="2" charset="-122"/>
                    <a:ea typeface="DengXian" panose="02010600030101010101" pitchFamily="2" charset="-122"/>
                  </a:rPr>
                  <a: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由于处置参与（是否接受处置）通常是一个二分变量（即接受处置</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，未接受处置</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），因此我们在估计样本的倾向得分时，通常使用</a:t>
                </a:r>
                <a:r>
                  <a:rPr lang="en-US" sz="2000" i="1" kern="100" dirty="0" err="1">
                    <a:effectLst/>
                    <a:latin typeface="DengXian" panose="02010600030101010101" pitchFamily="2" charset="-122"/>
                    <a:ea typeface="DengXian" panose="02010600030101010101" pitchFamily="2" charset="-122"/>
                    <a:cs typeface="Times New Roman" panose="02020603050405020304" pitchFamily="18" charset="0"/>
                  </a:rPr>
                  <a:t>Probit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模型或者</a:t>
                </a:r>
                <a:r>
                  <a:rPr lang="en-US" sz="2000" i="1" kern="100" dirty="0">
                    <a:effectLst/>
                    <a:latin typeface="DengXian" panose="02010600030101010101" pitchFamily="2" charset="-122"/>
                    <a:ea typeface="DengXian" panose="02010600030101010101" pitchFamily="2" charset="-122"/>
                    <a:cs typeface="Times New Roman" panose="02020603050405020304" pitchFamily="18" charset="0"/>
                  </a:rPr>
                  <a:t>Logit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模型估计每个样本接受处置的概率，得到的概率即为匹配得分。</a:t>
                </a:r>
                <a:endParaRPr lang="en-CA" altLang="zh-CN" sz="2000"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r>
                  <a:rPr lang="en-US" sz="2000" kern="100" dirty="0" err="1">
                    <a:effectLst/>
                    <a:latin typeface="DengXian" panose="02010600030101010101" pitchFamily="2" charset="-122"/>
                    <a:ea typeface="DengXian" panose="02010600030101010101" pitchFamily="2" charset="-122"/>
                    <a:cs typeface="Times New Roman" panose="02020603050405020304" pitchFamily="18" charset="0"/>
                  </a:rPr>
                  <a:t>Probit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模型估计方程：</a:t>
                </a:r>
                <a14:m>
                  <m:oMath xmlns:m="http://schemas.openxmlformats.org/officeDocument/2006/math">
                    <m:func>
                      <m:funcPr>
                        <m:ctrlPr>
                          <a:rPr lang="en-CA" sz="2000" i="1" kern="100">
                            <a:effectLst/>
                            <a:latin typeface="Cambria Math" panose="02040503050406030204" pitchFamily="18" charset="0"/>
                            <a:ea typeface="DengXian" panose="02010600030101010101" pitchFamily="2" charset="-122"/>
                            <a:cs typeface="Cambria" panose="02040503050406030204" pitchFamily="18" charset="0"/>
                          </a:rPr>
                        </m:ctrlPr>
                      </m:funcPr>
                      <m:fNa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Pr</m:t>
                        </m:r>
                      </m:fName>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e>
                    </m:fun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𝛷</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𝜷</m:t>
                        </m:r>
                      </m:e>
                    </m:d>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𝛷</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是正态分布的累积概率函数。</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US" sz="2000" kern="1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Logit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模型估计方程：</a:t>
                </a:r>
                <a14:m>
                  <m:oMath xmlns:m="http://schemas.openxmlformats.org/officeDocument/2006/math">
                    <m:func>
                      <m:funcPr>
                        <m:ctrlPr>
                          <a:rPr lang="en-CA" sz="2000" i="1" kern="100">
                            <a:effectLst/>
                            <a:latin typeface="Cambria Math" panose="02040503050406030204" pitchFamily="18" charset="0"/>
                            <a:ea typeface="DengXian" panose="02010600030101010101" pitchFamily="2" charset="-122"/>
                            <a:cs typeface="Cambria" panose="02040503050406030204" pitchFamily="18" charset="0"/>
                          </a:rPr>
                        </m:ctrlPr>
                      </m:funcPr>
                      <m:fNa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Pr</m:t>
                        </m:r>
                      </m:fName>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e>
                    </m:fun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𝐹</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𝜷</m:t>
                        </m:r>
                      </m:e>
                    </m:d>
                  </m:oMath>
                </a14:m>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𝐹</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sup>
                        </m:sSup>
                      </m:e>
                    </m:d>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是</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logistic</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分布的累积概率函数。</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0E31E6C-2A3B-473C-AFEC-468826B96116}"/>
                  </a:ext>
                </a:extLst>
              </p:cNvPr>
              <p:cNvSpPr>
                <a:spLocks noGrp="1" noRot="1" noChangeAspect="1" noMove="1" noResize="1" noEditPoints="1" noAdjustHandles="1" noChangeArrowheads="1" noChangeShapeType="1" noTextEdit="1"/>
              </p:cNvSpPr>
              <p:nvPr>
                <p:ph type="body" idx="1"/>
              </p:nvPr>
            </p:nvSpPr>
            <p:spPr>
              <a:blipFill>
                <a:blip r:embed="rId2"/>
                <a:stretch>
                  <a:fillRect l="-50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FAD4422-C661-49A6-843B-79E7C37469C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516823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AEFB-C0A9-4BE4-8FC1-A839689B2B6D}"/>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匹配之前评估平衡性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91BA837-464F-4D3F-8D82-9DEB98749D16}"/>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通常我们检验对于相同倾向得分的处置组和控制组，它们的可观测特征均值是否相同，即：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匹配前的平衡检验通常是使用</a:t>
                </a:r>
                <a:r>
                  <a:rPr lang="en-CA" sz="2000" dirty="0" err="1">
                    <a:effectLst/>
                    <a:latin typeface="DengXian" panose="02010600030101010101" pitchFamily="2" charset="-122"/>
                    <a:ea typeface="DengXian" panose="02010600030101010101" pitchFamily="2" charset="-122"/>
                    <a:cs typeface="cmr12"/>
                  </a:rPr>
                  <a:t>Dehejia</a:t>
                </a:r>
                <a:r>
                  <a:rPr lang="en-CA" sz="2000" dirty="0">
                    <a:effectLst/>
                    <a:latin typeface="DengXian" panose="02010600030101010101" pitchFamily="2" charset="-122"/>
                    <a:ea typeface="DengXian" panose="02010600030101010101" pitchFamily="2" charset="-122"/>
                    <a:cs typeface="cmr12"/>
                  </a:rPr>
                  <a:t> and Wahba (1999</a:t>
                </a:r>
                <a:r>
                  <a:rPr lang="zh-CN" sz="2000" dirty="0">
                    <a:effectLst/>
                    <a:latin typeface="DengXian" panose="02010600030101010101" pitchFamily="2" charset="-122"/>
                    <a:ea typeface="DengXian" panose="02010600030101010101" pitchFamily="2" charset="-122"/>
                    <a:cs typeface="cmr12"/>
                  </a:rPr>
                  <a:t>，</a:t>
                </a:r>
                <a:r>
                  <a:rPr lang="en-CA" sz="2000" dirty="0">
                    <a:effectLst/>
                    <a:latin typeface="DengXian" panose="02010600030101010101" pitchFamily="2" charset="-122"/>
                    <a:ea typeface="DengXian" panose="02010600030101010101" pitchFamily="2" charset="-122"/>
                    <a:cs typeface="cmr12"/>
                  </a:rPr>
                  <a:t>2002) </a:t>
                </a:r>
                <a:r>
                  <a:rPr lang="zh-CN" sz="2000" dirty="0">
                    <a:effectLst/>
                    <a:latin typeface="Calibri" panose="020F0502020204030204" pitchFamily="34" charset="0"/>
                    <a:ea typeface="DengXian" panose="02010600030101010101" pitchFamily="2" charset="-122"/>
                    <a:cs typeface="CMBX12"/>
                  </a:rPr>
                  <a:t>提出的分块均衡检测法。</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分块均衡检验法根据匹配得分高低将样本分成若干个区间（块），通常以五个等分区间开始。通过</a:t>
                </a:r>
                <a:r>
                  <a:rPr lang="en-CA" sz="2000" i="1" dirty="0">
                    <a:effectLst/>
                    <a:latin typeface="DengXian" panose="02010600030101010101" pitchFamily="2" charset="-122"/>
                    <a:ea typeface="DengXian" panose="02010600030101010101" pitchFamily="2" charset="-122"/>
                    <a:cs typeface="CMBX12"/>
                  </a:rPr>
                  <a:t>t</a:t>
                </a:r>
                <a:r>
                  <a:rPr lang="zh-CN" sz="2000" dirty="0">
                    <a:effectLst/>
                    <a:latin typeface="Calibri" panose="020F0502020204030204" pitchFamily="34" charset="0"/>
                    <a:ea typeface="DengXian" panose="02010600030101010101" pitchFamily="2" charset="-122"/>
                    <a:cs typeface="CMBX12"/>
                  </a:rPr>
                  <a:t>统计值检验每个区间内处置组和控制组的平均匹配得分是否有差异。如果有差异，把区间进一步细分直到在每个区间内两组的平均得分没有差异。</a:t>
                </a:r>
                <a:r>
                  <a:rPr lang="zh-CN" sz="2000" dirty="0">
                    <a:effectLst/>
                    <a:ea typeface="DengXian" panose="02010600030101010101" pitchFamily="2" charset="-122"/>
                    <a:cs typeface="CMBX12"/>
                  </a:rPr>
                  <a:t>当每个细分区间内的倾向得分不存在显著差异后，我们再检验每个区间内控制组和处置组的可观测特征均值是否相同。如果有显著差异就需要重新调整倾向得分的估计方程，例如加入高阶变量和交叉项，然后再重新分块。循环这个步骤直到每个细分区间内可观测特征均值没有显著差异。</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lnSpc>
                    <a:spcPct val="150000"/>
                  </a:lnSpc>
                  <a:spcAft>
                    <a:spcPts val="0"/>
                  </a:spcAft>
                  <a:buFont typeface="Arial" panose="020B0604020202020204" pitchFamily="34" charset="0"/>
                  <a:buChar char="•"/>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91BA837-464F-4D3F-8D82-9DEB98749D16}"/>
                  </a:ext>
                </a:extLst>
              </p:cNvPr>
              <p:cNvSpPr>
                <a:spLocks noGrp="1" noRot="1" noChangeAspect="1" noMove="1" noResize="1" noEditPoints="1" noAdjustHandles="1" noChangeArrowheads="1" noChangeShapeType="1" noTextEdit="1"/>
              </p:cNvSpPr>
              <p:nvPr>
                <p:ph type="body" idx="1"/>
              </p:nvPr>
            </p:nvSpPr>
            <p:spPr>
              <a:blipFill>
                <a:blip r:embed="rId2"/>
                <a:stretch>
                  <a:fillRect l="-280" t="-584"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6239253-FC08-4DE5-AFBA-2777F314EF6A}"/>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21942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8B78D-9F31-4B37-9B14-2A5DE0308F66}"/>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评估共同支撑域条件</a:t>
            </a:r>
            <a:endParaRPr lang="en-CA" dirty="0"/>
          </a:p>
        </p:txBody>
      </p:sp>
      <p:sp>
        <p:nvSpPr>
          <p:cNvPr id="3" name="Text Placeholder 2">
            <a:extLst>
              <a:ext uri="{FF2B5EF4-FFF2-40B4-BE49-F238E27FC236}">
                <a16:creationId xmlns:a16="http://schemas.microsoft.com/office/drawing/2014/main" id="{DC356B63-8695-4E20-8304-EBDB8A94657F}"/>
              </a:ext>
            </a:extLst>
          </p:cNvPr>
          <p:cNvSpPr>
            <a:spLocks noGrp="1"/>
          </p:cNvSpPr>
          <p:nvPr>
            <p:ph type="body" idx="1"/>
          </p:nvPr>
        </p:nvSpPr>
        <p:spPr/>
        <p:txBody>
          <a:bodyPr/>
          <a:lstStyle/>
          <a:p>
            <a:pPr marL="285750" indent="-285750">
              <a:buFont typeface="Arial" panose="020B0604020202020204" pitchFamily="34" charset="0"/>
              <a:buChar char="•"/>
            </a:pPr>
            <a:r>
              <a:rPr lang="zh-CN" sz="1800" kern="100" dirty="0">
                <a:effectLst/>
                <a:ea typeface="DengXian" panose="02010600030101010101" pitchFamily="2" charset="-122"/>
                <a:cs typeface="Times New Roman" panose="02020603050405020304" pitchFamily="18" charset="0"/>
              </a:rPr>
              <a:t>在计算倾向得分后，我们需要先评估一下控制组与处置组倾向得分的分布。如果两个组样本没有重合的倾向得分，或者重合的样本量太小，就会导致无法匹配或匹配偏差较大。</a:t>
            </a:r>
            <a:endParaRPr lang="en-CA" dirty="0"/>
          </a:p>
        </p:txBody>
      </p:sp>
      <p:pic>
        <p:nvPicPr>
          <p:cNvPr id="4" name="Picture 3">
            <a:extLst>
              <a:ext uri="{FF2B5EF4-FFF2-40B4-BE49-F238E27FC236}">
                <a16:creationId xmlns:a16="http://schemas.microsoft.com/office/drawing/2014/main" id="{3A6F727B-AA5F-44B2-934F-4E88D11E2899}"/>
              </a:ext>
            </a:extLst>
          </p:cNvPr>
          <p:cNvPicPr>
            <a:picLocks noChangeAspect="1"/>
          </p:cNvPicPr>
          <p:nvPr/>
        </p:nvPicPr>
        <p:blipFill>
          <a:blip r:embed="rId2"/>
          <a:stretch>
            <a:fillRect/>
          </a:stretch>
        </p:blipFill>
        <p:spPr>
          <a:xfrm>
            <a:off x="1407950" y="2031547"/>
            <a:ext cx="8611985" cy="4297680"/>
          </a:xfrm>
          <a:prstGeom prst="rect">
            <a:avLst/>
          </a:prstGeom>
        </p:spPr>
      </p:pic>
      <p:sp>
        <p:nvSpPr>
          <p:cNvPr id="5" name="Footer Placeholder 4">
            <a:extLst>
              <a:ext uri="{FF2B5EF4-FFF2-40B4-BE49-F238E27FC236}">
                <a16:creationId xmlns:a16="http://schemas.microsoft.com/office/drawing/2014/main" id="{55282DDB-6660-49F8-BA81-E43EA5A4F267}"/>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1341446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343C-A7DC-4188-8DC5-EFC2C92AABDB}"/>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选择匹配方法</a:t>
            </a:r>
            <a:endParaRPr lang="en-CA" dirty="0"/>
          </a:p>
        </p:txBody>
      </p:sp>
      <p:sp>
        <p:nvSpPr>
          <p:cNvPr id="3" name="Text Placeholder 2">
            <a:extLst>
              <a:ext uri="{FF2B5EF4-FFF2-40B4-BE49-F238E27FC236}">
                <a16:creationId xmlns:a16="http://schemas.microsoft.com/office/drawing/2014/main" id="{75011E0D-D916-4E37-B4BD-61ED097AB1D4}"/>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分块匹配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近邻匹配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卡尺匹配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半径匹配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核匹配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69B083A-312A-42F6-90B3-068775B7609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99936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D293405-EE83-4106-B3A5-AE3EDCBECEBE}"/>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2EA3B43-2466-461E-B7A7-CE1282954CC8}"/>
              </a:ext>
            </a:extLst>
          </p:cNvPr>
          <p:cNvSpPr>
            <a:spLocks noGrp="1"/>
          </p:cNvSpPr>
          <p:nvPr>
            <p:ph type="ctrTitle"/>
          </p:nvPr>
        </p:nvSpPr>
        <p:spPr/>
        <p:txBody>
          <a:bodyPr/>
          <a:lstStyle/>
          <a:p>
            <a:r>
              <a:rPr lang="zh-CN" altLang="en-US" dirty="0"/>
              <a:t>配匹方法的直观理解</a:t>
            </a:r>
            <a:endParaRPr lang="en-CA" dirty="0"/>
          </a:p>
        </p:txBody>
      </p:sp>
      <p:sp>
        <p:nvSpPr>
          <p:cNvPr id="4" name="Footer Placeholder 3">
            <a:extLst>
              <a:ext uri="{FF2B5EF4-FFF2-40B4-BE49-F238E27FC236}">
                <a16:creationId xmlns:a16="http://schemas.microsoft.com/office/drawing/2014/main" id="{2E68AAF0-C1E3-4334-8929-2492302EDAF0}"/>
              </a:ext>
            </a:extLst>
          </p:cNvPr>
          <p:cNvSpPr>
            <a:spLocks noGrp="1"/>
          </p:cNvSpPr>
          <p:nvPr>
            <p:ph type="ftr" sz="quarter" idx="11"/>
          </p:nvPr>
        </p:nvSpPr>
        <p:spPr>
          <a:xfrm>
            <a:off x="6535479" y="6221819"/>
            <a:ext cx="5283200" cy="457200"/>
          </a:xfrm>
        </p:spPr>
        <p:txBody>
          <a:bodyPr/>
          <a:lstStyle/>
          <a:p>
            <a:r>
              <a:rPr lang="zh-CN" altLang="en-US" dirty="0"/>
              <a:t>版权</a:t>
            </a:r>
            <a:r>
              <a:rPr lang="en-US" altLang="zh-CN" dirty="0"/>
              <a:t>@</a:t>
            </a:r>
            <a:r>
              <a:rPr lang="zh-CN" altLang="en-US" dirty="0"/>
              <a:t>邱嘉平，上海财经大学出版社，使用需经授权</a:t>
            </a:r>
            <a:endParaRPr lang="en-CA" dirty="0"/>
          </a:p>
        </p:txBody>
      </p:sp>
    </p:spTree>
    <p:extLst>
      <p:ext uri="{BB962C8B-B14F-4D97-AF65-F5344CB8AC3E}">
        <p14:creationId xmlns:p14="http://schemas.microsoft.com/office/powerpoint/2010/main" val="3698239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529B2-7FC1-43E9-A6BD-F7518C245403}"/>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分块匹配法（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Stratification and Interval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79C8B45-E3D3-4FFC-97C4-75CD1D21A0A4}"/>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先通过对样本按倾向得分划分为</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𝑄</m:t>
                    </m:r>
                  </m:oMath>
                </a14:m>
                <a:r>
                  <a:rPr lang="zh-CN" sz="2000" dirty="0">
                    <a:effectLst/>
                    <a:latin typeface="Calibri" panose="020F0502020204030204" pitchFamily="34" charset="0"/>
                    <a:ea typeface="DengXian" panose="02010600030101010101" pitchFamily="2" charset="-122"/>
                    <a:cs typeface="CMBX12"/>
                  </a:rPr>
                  <a:t>个区间，使得每个区间内处置组和控制组的平均倾向得分和可观测特征都达到均衡（见第二步匹配前分块均衡检验法）</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用每个区间内处置组和控制组观测结果的差异得到每个区间的处置效应，即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𝐴𝑇𝑇</m:t>
                      </m:r>
                      <m:d>
                        <m:dPr>
                          <m:ctrlPr>
                            <a:rPr lang="en-CA" sz="2000" i="1">
                              <a:effectLst/>
                              <a:latin typeface="Cambria Math" panose="02040503050406030204" pitchFamily="18" charset="0"/>
                              <a:ea typeface="DengXian" panose="02010600030101010101" pitchFamily="2" charset="-122"/>
                              <a:cs typeface="CMBX12"/>
                            </a:rPr>
                          </m:ctrlPr>
                        </m:dPr>
                        <m:e>
                          <m:r>
                            <a:rPr lang="en-CA" sz="2000" i="1">
                              <a:effectLst/>
                              <a:latin typeface="Cambria Math" panose="02040503050406030204" pitchFamily="18" charset="0"/>
                              <a:ea typeface="DengXian" panose="02010600030101010101" pitchFamily="2" charset="-122"/>
                              <a:cs typeface="CMBX12"/>
                            </a:rPr>
                            <m:t>𝑞</m:t>
                          </m:r>
                        </m:e>
                      </m:d>
                      <m:r>
                        <a:rPr lang="en-CA" sz="2000" i="1">
                          <a:effectLst/>
                          <a:latin typeface="Cambria Math" panose="02040503050406030204" pitchFamily="18" charset="0"/>
                          <a:ea typeface="DengXian" panose="02010600030101010101" pitchFamily="2" charset="-122"/>
                          <a:cs typeface="CMBX12"/>
                        </a:rPr>
                        <m:t>=</m:t>
                      </m:r>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𝑇𝑟𝑒𝑎𝑡𝑚𝑒𝑛𝑡</m:t>
                          </m:r>
                        </m:sup>
                      </m:sSubSup>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𝑐𝑜𝑛𝑡𝑟𝑜𝑙</m:t>
                          </m:r>
                        </m:sup>
                      </m:sSubSup>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𝐴𝑇𝑇</m:t>
                    </m:r>
                    <m:d>
                      <m:dPr>
                        <m:ctrlPr>
                          <a:rPr lang="en-CA" sz="2000" i="1">
                            <a:effectLst/>
                            <a:latin typeface="Cambria Math" panose="02040503050406030204" pitchFamily="18" charset="0"/>
                            <a:ea typeface="DengXian" panose="02010600030101010101" pitchFamily="2" charset="-122"/>
                            <a:cs typeface="CMBX12"/>
                          </a:rPr>
                        </m:ctrlPr>
                      </m:dPr>
                      <m:e>
                        <m:r>
                          <a:rPr lang="en-CA" sz="2000" i="1">
                            <a:effectLst/>
                            <a:latin typeface="Cambria Math" panose="02040503050406030204" pitchFamily="18" charset="0"/>
                            <a:ea typeface="DengXian" panose="02010600030101010101" pitchFamily="2" charset="-122"/>
                            <a:cs typeface="CMBX12"/>
                          </a:rPr>
                          <m:t>𝑞</m:t>
                        </m:r>
                      </m:e>
                    </m:d>
                  </m:oMath>
                </a14:m>
                <a:r>
                  <a:rPr lang="zh-CN" sz="2000" dirty="0">
                    <a:effectLst/>
                    <a:latin typeface="Calibri" panose="020F0502020204030204" pitchFamily="34" charset="0"/>
                    <a:ea typeface="DengXian" panose="02010600030101010101" pitchFamily="2" charset="-122"/>
                    <a:cs typeface="CMBX12"/>
                  </a:rPr>
                  <a:t>为区间</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𝑞</m:t>
                    </m:r>
                  </m:oMath>
                </a14:m>
                <a:r>
                  <a:rPr lang="zh-CN" sz="2000" dirty="0">
                    <a:effectLst/>
                    <a:latin typeface="Calibri" panose="020F0502020204030204" pitchFamily="34" charset="0"/>
                    <a:ea typeface="DengXian" panose="02010600030101010101" pitchFamily="2" charset="-122"/>
                    <a:cs typeface="CMBX12"/>
                  </a:rPr>
                  <a:t>的处置效应。</a:t>
                </a:r>
                <a14:m>
                  <m:oMath xmlns:m="http://schemas.openxmlformats.org/officeDocument/2006/math">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𝑇𝑟𝑒𝑎𝑡𝑚𝑒𝑛𝑡</m:t>
                        </m:r>
                      </m:sup>
                    </m:sSubSup>
                    <m:d>
                      <m:dPr>
                        <m:ctrlPr>
                          <a:rPr lang="en-CA" sz="2000" i="1">
                            <a:effectLst/>
                            <a:latin typeface="Cambria Math" panose="02040503050406030204" pitchFamily="18" charset="0"/>
                            <a:ea typeface="DengXian" panose="02010600030101010101" pitchFamily="2" charset="-122"/>
                            <a:cs typeface="CMBX12"/>
                          </a:rPr>
                        </m:ctrlPr>
                      </m:dPr>
                      <m:e>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𝑐𝑜𝑛𝑡𝑟𝑜𝑙</m:t>
                            </m:r>
                          </m:sup>
                        </m:sSubSup>
                      </m:e>
                    </m:d>
                  </m:oMath>
                </a14:m>
                <a:r>
                  <a:rPr lang="zh-CN" sz="2000" dirty="0">
                    <a:effectLst/>
                    <a:latin typeface="Calibri" panose="020F0502020204030204" pitchFamily="34" charset="0"/>
                    <a:ea typeface="DengXian" panose="02010600030101010101" pitchFamily="2" charset="-122"/>
                    <a:cs typeface="CMBX12"/>
                  </a:rPr>
                  <a:t>为处置组（控制组）在区间</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𝑞</m:t>
                    </m:r>
                  </m:oMath>
                </a14:m>
                <a:r>
                  <a:rPr lang="zh-CN" sz="2000" dirty="0">
                    <a:effectLst/>
                    <a:latin typeface="Calibri" panose="020F0502020204030204" pitchFamily="34" charset="0"/>
                    <a:ea typeface="DengXian" panose="02010600030101010101" pitchFamily="2" charset="-122"/>
                    <a:cs typeface="CMBX12"/>
                  </a:rPr>
                  <a:t>的平均结果值。</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CMBX12"/>
                  </a:rPr>
                  <a:t>如果一共有</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𝑄</m:t>
                    </m:r>
                  </m:oMath>
                </a14:m>
                <a:r>
                  <a:rPr lang="zh-CN" sz="2000" kern="100" dirty="0">
                    <a:effectLst/>
                    <a:latin typeface="Calibri" panose="020F0502020204030204" pitchFamily="34" charset="0"/>
                    <a:ea typeface="DengXian" panose="02010600030101010101" pitchFamily="2" charset="-122"/>
                    <a:cs typeface="CMBX12"/>
                  </a:rPr>
                  <a:t>个区间，最后对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𝐴𝑇𝑇</m:t>
                    </m:r>
                    <m:d>
                      <m:dPr>
                        <m:ctrlPr>
                          <a:rPr lang="en-CA" sz="2000" i="1" kern="100">
                            <a:effectLst/>
                            <a:latin typeface="Cambria Math" panose="02040503050406030204" pitchFamily="18" charset="0"/>
                            <a:ea typeface="DengXian" panose="02010600030101010101" pitchFamily="2" charset="-122"/>
                            <a:cs typeface="CMBX12"/>
                          </a:rPr>
                        </m:ctrlPr>
                      </m:dPr>
                      <m:e>
                        <m:r>
                          <a:rPr lang="en-CA" sz="2000" i="1" kern="100">
                            <a:effectLst/>
                            <a:latin typeface="Cambria Math" panose="02040503050406030204" pitchFamily="18" charset="0"/>
                            <a:ea typeface="DengXian" panose="02010600030101010101" pitchFamily="2" charset="-122"/>
                            <a:cs typeface="CMBX12"/>
                          </a:rPr>
                          <m:t>𝑞</m:t>
                        </m:r>
                      </m:e>
                    </m:d>
                  </m:oMath>
                </a14:m>
                <a:r>
                  <a:rPr lang="zh-CN" sz="2000" kern="100" dirty="0">
                    <a:effectLst/>
                    <a:latin typeface="Calibri" panose="020F0502020204030204" pitchFamily="34" charset="0"/>
                    <a:ea typeface="DengXian" panose="02010600030101010101" pitchFamily="2" charset="-122"/>
                    <a:cs typeface="CMBX12"/>
                  </a:rPr>
                  <a:t>取加权平均得到平均处置效应：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6700" algn="ctr">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𝐴𝑇𝑇</m:t>
                      </m:r>
                      <m:r>
                        <a:rPr lang="en-CA" sz="2000" i="1" kern="100">
                          <a:effectLst/>
                          <a:latin typeface="Cambria Math" panose="02040503050406030204" pitchFamily="18" charset="0"/>
                          <a:ea typeface="DengXian" panose="02010600030101010101" pitchFamily="2" charset="-122"/>
                          <a:cs typeface="CMBX12"/>
                        </a:rPr>
                        <m:t>=</m:t>
                      </m:r>
                      <m:nary>
                        <m:naryPr>
                          <m:chr m:val="∑"/>
                          <m:ctrlPr>
                            <a:rPr lang="en-CA" sz="2000" i="1" kern="100">
                              <a:effectLst/>
                              <a:latin typeface="Cambria Math" panose="02040503050406030204" pitchFamily="18" charset="0"/>
                              <a:ea typeface="DengXian" panose="02010600030101010101" pitchFamily="2" charset="-122"/>
                              <a:cs typeface="CMBX12"/>
                            </a:rPr>
                          </m:ctrlPr>
                        </m:naryPr>
                        <m:sub>
                          <m:r>
                            <a:rPr lang="en-CA" sz="2000" i="1" kern="100">
                              <a:effectLst/>
                              <a:latin typeface="Cambria Math" panose="02040503050406030204" pitchFamily="18" charset="0"/>
                              <a:ea typeface="DengXian" panose="02010600030101010101" pitchFamily="2" charset="-122"/>
                              <a:cs typeface="CMBX12"/>
                            </a:rPr>
                            <m:t>𝑞</m:t>
                          </m:r>
                          <m:r>
                            <a:rPr lang="en-CA" sz="2000" i="1" kern="100">
                              <a:effectLst/>
                              <a:latin typeface="Cambria Math" panose="02040503050406030204" pitchFamily="18" charset="0"/>
                              <a:ea typeface="DengXian" panose="02010600030101010101" pitchFamily="2" charset="-122"/>
                              <a:cs typeface="CMBX12"/>
                            </a:rPr>
                            <m:t>=1</m:t>
                          </m:r>
                        </m:sub>
                        <m:sup>
                          <m:r>
                            <a:rPr lang="en-CA" sz="2000" i="1" kern="100">
                              <a:effectLst/>
                              <a:latin typeface="Cambria Math" panose="02040503050406030204" pitchFamily="18" charset="0"/>
                              <a:ea typeface="DengXian" panose="02010600030101010101" pitchFamily="2" charset="-122"/>
                              <a:cs typeface="CMBX12"/>
                            </a:rPr>
                            <m:t>𝑄</m:t>
                          </m:r>
                        </m:sup>
                        <m:e>
                          <m:r>
                            <a:rPr lang="en-CA" sz="2000" i="1" kern="100">
                              <a:effectLst/>
                              <a:latin typeface="Cambria Math" panose="02040503050406030204" pitchFamily="18" charset="0"/>
                              <a:ea typeface="DengXian" panose="02010600030101010101" pitchFamily="2" charset="-122"/>
                              <a:cs typeface="CMBX12"/>
                            </a:rPr>
                            <m:t>𝐴𝑇𝑇</m:t>
                          </m:r>
                          <m:d>
                            <m:dPr>
                              <m:ctrlPr>
                                <a:rPr lang="en-CA" sz="2000" i="1" kern="100">
                                  <a:effectLst/>
                                  <a:latin typeface="Cambria Math" panose="02040503050406030204" pitchFamily="18" charset="0"/>
                                  <a:ea typeface="DengXian" panose="02010600030101010101" pitchFamily="2" charset="-122"/>
                                  <a:cs typeface="CMBX12"/>
                                </a:rPr>
                              </m:ctrlPr>
                            </m:dPr>
                            <m:e>
                              <m:r>
                                <a:rPr lang="en-CA" sz="2000" i="1" kern="100">
                                  <a:effectLst/>
                                  <a:latin typeface="Cambria Math" panose="02040503050406030204" pitchFamily="18" charset="0"/>
                                  <a:ea typeface="DengXian" panose="02010600030101010101" pitchFamily="2" charset="-122"/>
                                  <a:cs typeface="CMBX12"/>
                                </a:rPr>
                                <m:t>𝑞</m:t>
                              </m:r>
                            </m:e>
                          </m:d>
                          <m:f>
                            <m:fPr>
                              <m:ctrlPr>
                                <a:rPr lang="en-CA" sz="2000" i="1" kern="100">
                                  <a:effectLst/>
                                  <a:latin typeface="Cambria Math" panose="02040503050406030204" pitchFamily="18" charset="0"/>
                                  <a:ea typeface="DengXian" panose="02010600030101010101" pitchFamily="2" charset="-122"/>
                                  <a:cs typeface="CMBX12"/>
                                </a:rPr>
                              </m:ctrlPr>
                            </m:fPr>
                            <m:num>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r>
                                    <a:rPr lang="en-CA" sz="2000" i="1" kern="100">
                                      <a:effectLst/>
                                      <a:latin typeface="Cambria Math" panose="02040503050406030204" pitchFamily="18" charset="0"/>
                                      <a:ea typeface="DengXian" panose="02010600030101010101" pitchFamily="2" charset="-122"/>
                                      <a:cs typeface="CMBX12"/>
                                    </a:rPr>
                                    <m:t>𝑞</m:t>
                                  </m:r>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num>
                            <m:den>
                              <m:sSup>
                                <m:sSupPr>
                                  <m:ctrlPr>
                                    <a:rPr lang="en-CA" sz="2000" i="1" kern="100">
                                      <a:effectLst/>
                                      <a:latin typeface="Cambria Math" panose="02040503050406030204" pitchFamily="18" charset="0"/>
                                      <a:ea typeface="DengXian" panose="02010600030101010101" pitchFamily="2" charset="-122"/>
                                      <a:cs typeface="CMBX12"/>
                                    </a:rPr>
                                  </m:ctrlPr>
                                </m:sSupPr>
                                <m:e>
                                  <m:r>
                                    <a:rPr lang="en-CA" sz="2000" i="1" kern="100">
                                      <a:effectLst/>
                                      <a:latin typeface="Cambria Math" panose="02040503050406030204" pitchFamily="18" charset="0"/>
                                      <a:ea typeface="DengXian" panose="02010600030101010101" pitchFamily="2" charset="-122"/>
                                      <a:cs typeface="CMBX12"/>
                                    </a:rPr>
                                    <m:t>𝑁</m:t>
                                  </m:r>
                                </m:e>
                                <m:sup>
                                  <m:r>
                                    <a:rPr lang="en-CA" sz="2000" i="1" kern="100">
                                      <a:effectLst/>
                                      <a:latin typeface="Cambria Math" panose="02040503050406030204" pitchFamily="18" charset="0"/>
                                      <a:ea typeface="DengXian" panose="02010600030101010101" pitchFamily="2" charset="-122"/>
                                      <a:cs typeface="CMBX12"/>
                                    </a:rPr>
                                    <m:t>𝑇𝑟𝑒𝑎𝑡𝑚𝑒𝑛𝑡</m:t>
                                  </m:r>
                                </m:sup>
                              </m:sSup>
                            </m:den>
                          </m:f>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kern="100" dirty="0">
                    <a:effectLst/>
                    <a:ea typeface="DengXian" panose="02010600030101010101" pitchFamily="2" charset="-122"/>
                    <a:cs typeface="CMBX12"/>
                  </a:rPr>
                  <a:t>权重为每个区间内的处置组人数</a:t>
                </a:r>
                <a14:m>
                  <m:oMath xmlns:m="http://schemas.openxmlformats.org/officeDocument/2006/math">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r>
                          <a:rPr lang="en-CA" sz="2000" i="1" kern="100">
                            <a:effectLst/>
                            <a:latin typeface="Cambria Math" panose="02040503050406030204" pitchFamily="18" charset="0"/>
                            <a:ea typeface="DengXian" panose="02010600030101010101" pitchFamily="2" charset="-122"/>
                            <a:cs typeface="CMBX12"/>
                          </a:rPr>
                          <m:t>𝑞</m:t>
                        </m:r>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oMath>
                </a14:m>
                <a:r>
                  <a:rPr lang="en-CA" sz="2000" kern="100" dirty="0">
                    <a:effectLst/>
                    <a:latin typeface="DengXian" panose="02010600030101010101" pitchFamily="2" charset="-122"/>
                    <a:cs typeface="CMBX12"/>
                  </a:rPr>
                  <a:t> </a:t>
                </a:r>
                <a:r>
                  <a:rPr lang="zh-CN" sz="2000" kern="100" dirty="0">
                    <a:effectLst/>
                    <a:latin typeface="DengXian" panose="02010600030101010101" pitchFamily="2" charset="-122"/>
                    <a:cs typeface="CMBX12"/>
                  </a:rPr>
                  <a:t>占样本里总处置组人数</a:t>
                </a:r>
                <a14:m>
                  <m:oMath xmlns:m="http://schemas.openxmlformats.org/officeDocument/2006/math">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oMath>
                </a14:m>
                <a:r>
                  <a:rPr lang="zh-CN" sz="2000" kern="100" dirty="0">
                    <a:effectLst/>
                    <a:ea typeface="DengXian" panose="02010600030101010101" pitchFamily="2" charset="-122"/>
                    <a:cs typeface="CMBX12"/>
                  </a:rPr>
                  <a:t>的比率</a:t>
                </a:r>
                <a:endParaRPr lang="en-CA" altLang="zh-CN" sz="2000" kern="100" dirty="0">
                  <a:effectLst/>
                  <a:ea typeface="DengXian" panose="02010600030101010101" pitchFamily="2" charset="-122"/>
                  <a:cs typeface="CMBX12"/>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CMBX12"/>
                </a:endParaRPr>
              </a:p>
            </p:txBody>
          </p:sp>
        </mc:Choice>
        <mc:Fallback xmlns="">
          <p:sp>
            <p:nvSpPr>
              <p:cNvPr id="3" name="Text Placeholder 2">
                <a:extLst>
                  <a:ext uri="{FF2B5EF4-FFF2-40B4-BE49-F238E27FC236}">
                    <a16:creationId xmlns:a16="http://schemas.microsoft.com/office/drawing/2014/main" id="{479C8B45-E3D3-4FFC-97C4-75CD1D21A0A4}"/>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972CB0B-525E-42DA-80C3-4999BE75F2A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229706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E07DB-51DF-47CB-9377-A369793E536F}"/>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近邻匹配法（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Nearest neighbor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5FB52C8-BF01-41F7-8FA6-D0360E87D3F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近邻匹配法是对对处置组中的样本，选择控制组中倾向得分最接近的</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个样本作为其匹配样本。如果只取最近的一个，</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。如果取最近的五个，</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US" sz="2000" i="1">
                        <a:effectLst/>
                        <a:latin typeface="Cambria Math" panose="02040503050406030204" pitchFamily="18" charset="0"/>
                        <a:ea typeface="DengXian" panose="02010600030101010101" pitchFamily="2" charset="-122"/>
                        <a:cs typeface="Times New Roman" panose="02020603050405020304" pitchFamily="18" charset="0"/>
                      </a:rPr>
                      <m:t>=5</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使用这个方法要决定</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控制组样本是否可以重复使用。</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如果允许重复使用，匹配的平均质量将增加，偏差（</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bias</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）会减少，代价是估计的方差（</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variance</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）会变大。这是我们通常遇到的在选择估计变量时必须在偏差和方差之间权衡（</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trade-off between bias and variance</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）的问题。在实际运用中，可重复使用是比较常用的方法。</a:t>
                </a:r>
                <a:endParaRPr lang="en-CA" alt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5FB52C8-BF01-41F7-8FA6-D0360E87D3FC}"/>
                  </a:ext>
                </a:extLst>
              </p:cNvPr>
              <p:cNvSpPr>
                <a:spLocks noGrp="1" noRot="1" noChangeAspect="1" noMove="1" noResize="1" noEditPoints="1" noAdjustHandles="1" noChangeArrowheads="1" noChangeShapeType="1" noTextEdit="1"/>
              </p:cNvSpPr>
              <p:nvPr>
                <p:ph type="body" idx="1"/>
              </p:nvPr>
            </p:nvSpPr>
            <p:spPr>
              <a:blipFill>
                <a:blip r:embed="rId3"/>
                <a:stretch>
                  <a:fillRect l="-280" r="-291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DF4D256-1ACE-4FDB-A80D-781E668BEFA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4761415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AED5D-8E07-49D5-B0AC-2895E6A0FB6E}"/>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卡尺匹配法（</a:t>
            </a:r>
            <a:r>
              <a:rPr lang="en-US" b="1" dirty="0">
                <a:effectLst/>
                <a:latin typeface="DengXian" panose="02010600030101010101" pitchFamily="2" charset="-122"/>
                <a:ea typeface="DengXian" panose="02010600030101010101" pitchFamily="2" charset="-122"/>
              </a:rPr>
              <a:t>Caliper matching</a:t>
            </a:r>
            <a:r>
              <a:rPr lang="zh-CN" b="1" dirty="0">
                <a:effectLst/>
                <a:latin typeface="DengXian" panose="02010600030101010101" pitchFamily="2" charset="-122"/>
                <a:ea typeface="DengXian" panose="02010600030101010101" pitchFamily="2" charset="-122"/>
              </a:rPr>
              <a:t>）</a:t>
            </a:r>
            <a:endParaRPr lang="en-CA" dirty="0"/>
          </a:p>
        </p:txBody>
      </p:sp>
      <p:sp>
        <p:nvSpPr>
          <p:cNvPr id="3" name="Text Placeholder 2">
            <a:extLst>
              <a:ext uri="{FF2B5EF4-FFF2-40B4-BE49-F238E27FC236}">
                <a16:creationId xmlns:a16="http://schemas.microsoft.com/office/drawing/2014/main" id="{4E92561E-0BCC-405B-BE66-6ADA5925CB45}"/>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为了解决近邻匹配法可能匹配到倾向得分差异较大的近邻，卡尺匹配法要求近邻匹配得分差异在一定的容忍程度（“卡尺”）内。</a:t>
            </a: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卡尺匹配法的缺陷是如何界定容忍度没有标准的方法。如果容忍度太小，可能匹配的数量就较少或没有，方差就较大。如果容忍度较大，可能包括差异大的匹配样本，偏差就较大。</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F18336B6-6979-475E-8ECA-8827B6943AFA}"/>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573364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A2A1B-6B1C-4EF4-BE7D-170FDEA67912}"/>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半径匹配法（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Radius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895C9A9-73ED-4C8A-BF14-D0A43A4A500D}"/>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此方法允许容忍程度（“半径”）内的所有样本作为匹配样本。它不像“卡尺匹配法”只用最接近的</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𝑛</m:t>
                    </m:r>
                  </m:oMath>
                </a14:m>
                <a:r>
                  <a:rPr lang="zh-CN" kern="100" dirty="0">
                    <a:effectLst/>
                    <a:ea typeface="DengXian" panose="02010600030101010101" pitchFamily="2" charset="-122"/>
                    <a:cs typeface="Times New Roman" panose="02020603050405020304" pitchFamily="18" charset="0"/>
                  </a:rPr>
                  <a:t>个样本作为匹配样本。这种方法的好处是如果半径内的样本（匹配较好的样本）多，就都可以用作匹配。</a:t>
                </a: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半径匹配法的缺点是它也必须确定最大容忍度。容忍度越大，匹配样本越多，但也越容易把匹配差异大的样本包括进来。</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895C9A9-73ED-4C8A-BF14-D0A43A4A500D}"/>
                  </a:ext>
                </a:extLst>
              </p:cNvPr>
              <p:cNvSpPr>
                <a:spLocks noGrp="1" noRot="1" noChangeAspect="1" noMove="1" noResize="1" noEditPoints="1" noAdjustHandles="1" noChangeArrowheads="1" noChangeShapeType="1" noTextEdit="1"/>
              </p:cNvSpPr>
              <p:nvPr>
                <p:ph type="body" idx="1"/>
              </p:nvPr>
            </p:nvSpPr>
            <p:spPr>
              <a:blipFill>
                <a:blip r:embed="rId2"/>
                <a:stretch>
                  <a:fillRect l="-504" r="-72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6E12565-0F83-4652-AA1E-E6AD5850266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752853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FB91C-EE30-49DA-8691-23E3D86CE1D0}"/>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核匹配法（</a:t>
            </a:r>
            <a:r>
              <a:rPr lang="en-US" b="1" kern="100" dirty="0">
                <a:effectLst/>
                <a:latin typeface="DengXian" panose="02010600030101010101" pitchFamily="2" charset="-122"/>
                <a:cs typeface="Times New Roman" panose="02020603050405020304" pitchFamily="18" charset="0"/>
              </a:rPr>
              <a:t>Kernel matching</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9AA7EC8-2992-4A65-A64D-FCAA31A5CA99}"/>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核匹配法对更接近处置组样本倾向得分的控制组样本赋予更高的权重。如果处置样本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的匹配控制组样本有</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𝑁</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个，对于其中控制样本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赋予的权重为：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num>
                                <m:den>
                                  <m:r>
                                    <a:rPr lang="en-US" sz="1800" i="1" kern="100">
                                      <a:effectLst/>
                                      <a:latin typeface="Cambria Math" panose="02040503050406030204" pitchFamily="18" charset="0"/>
                                      <a:ea typeface="MS Gothic" panose="020B0609070205080204" pitchFamily="49" charset="-128"/>
                                      <a:cs typeface="MS Gothic" panose="020B0609070205080204" pitchFamily="49" charset="-128"/>
                                    </a:rPr>
                                    <m:t>h</m:t>
                                  </m:r>
                                </m:den>
                              </m:f>
                            </m:e>
                          </m:d>
                        </m:num>
                        <m:den>
                          <m:nary>
                            <m:nary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up>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𝑁</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bSup>
                            </m:sup>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num>
                                    <m:den>
                                      <m:r>
                                        <a:rPr lang="en-CA" sz="1800" i="1" kern="100">
                                          <a:effectLst/>
                                          <a:latin typeface="Cambria Math" panose="02040503050406030204" pitchFamily="18" charset="0"/>
                                          <a:ea typeface="MS Gothic" panose="020B0609070205080204" pitchFamily="49" charset="-128"/>
                                          <a:cs typeface="MS Gothic" panose="020B0609070205080204" pitchFamily="49" charset="-128"/>
                                        </a:rPr>
                                        <m:t>h</m:t>
                                      </m:r>
                                    </m:den>
                                  </m:f>
                                </m:e>
                              </m:d>
                            </m:e>
                          </m:nary>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是控制组样本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和处置组样本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的倾向得分差异。</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是一个核函数，</a:t>
                </a:r>
                <a14:m>
                  <m:oMath xmlns:m="http://schemas.openxmlformats.org/officeDocument/2006/math">
                    <m:r>
                      <a:rPr lang="en-CA" sz="1800" i="1">
                        <a:effectLst/>
                        <a:latin typeface="Cambria Math" panose="02040503050406030204" pitchFamily="18" charset="0"/>
                        <a:ea typeface="MS Gothic" panose="020B0609070205080204" pitchFamily="49" charset="-128"/>
                        <a:cs typeface="MS Gothic" panose="020B0609070205080204" pitchFamily="49" charset="-128"/>
                      </a:rPr>
                      <m:t>h</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是</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核函数中需要的</a:t>
                </a:r>
                <a:r>
                  <a:rPr lang="zh-CN" sz="1800" dirty="0">
                    <a:effectLst/>
                    <a:latin typeface="Calibri" panose="020F0502020204030204" pitchFamily="34" charset="0"/>
                    <a:ea typeface="DengXian" panose="02010600030101010101" pitchFamily="2" charset="-122"/>
                    <a:cs typeface="Times New Roman" panose="02020603050405020304" pitchFamily="18" charset="0"/>
                  </a:rPr>
                  <a:t>平滑参数，也称为带宽（</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Bandwidth</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18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核函数通常可以选择</a:t>
                </a:r>
                <a:r>
                  <a:rPr lang="en-CA" sz="1800" dirty="0" err="1">
                    <a:effectLst/>
                    <a:latin typeface="DengXian" panose="02010600030101010101" pitchFamily="2" charset="-122"/>
                    <a:ea typeface="DengXian" panose="02010600030101010101" pitchFamily="2" charset="-122"/>
                    <a:cs typeface="Times New Roman" panose="02020603050405020304" pitchFamily="18" charset="0"/>
                  </a:rPr>
                  <a:t>Epanechnikov</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或</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Triangle</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密度函数。其缺点是</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带宽</a:t>
                </a:r>
                <a14:m>
                  <m:oMath xmlns:m="http://schemas.openxmlformats.org/officeDocument/2006/math">
                    <m:r>
                      <a:rPr lang="en-CA" sz="1800" i="1">
                        <a:effectLst/>
                        <a:latin typeface="Cambria Math" panose="02040503050406030204" pitchFamily="18" charset="0"/>
                        <a:ea typeface="MS Gothic" panose="020B0609070205080204" pitchFamily="49" charset="-128"/>
                        <a:cs typeface="MS Gothic" panose="020B0609070205080204" pitchFamily="49" charset="-128"/>
                      </a:rPr>
                      <m:t>h</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的选择比较困难。在实际工作中，检验核匹配结果需要检验结果对带宽选择的敏感度。</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18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9AA7EC8-2992-4A65-A64D-FCAA31A5CA99}"/>
                  </a:ext>
                </a:extLst>
              </p:cNvPr>
              <p:cNvSpPr>
                <a:spLocks noGrp="1" noRot="1" noChangeAspect="1" noMove="1" noResize="1" noEditPoints="1" noAdjustHandles="1" noChangeArrowheads="1" noChangeShapeType="1" noTextEdit="1"/>
              </p:cNvSpPr>
              <p:nvPr>
                <p:ph type="body" idx="1"/>
              </p:nvPr>
            </p:nvSpPr>
            <p:spPr>
              <a:blipFill>
                <a:blip r:embed="rId2"/>
                <a:stretch>
                  <a:fillRect l="-168" r="-2522" b="-234"/>
                </a:stretch>
              </a:blipFill>
            </p:spPr>
            <p:txBody>
              <a:bodyPr/>
              <a:lstStyle/>
              <a:p>
                <a:r>
                  <a:rPr lang="en-CA">
                    <a:noFill/>
                  </a:rPr>
                  <a:t> </a:t>
                </a:r>
              </a:p>
            </p:txBody>
          </p:sp>
        </mc:Fallback>
      </mc:AlternateContent>
      <p:sp>
        <p:nvSpPr>
          <p:cNvPr id="5" name="Footer Placeholder 4">
            <a:extLst>
              <a:ext uri="{FF2B5EF4-FFF2-40B4-BE49-F238E27FC236}">
                <a16:creationId xmlns:a16="http://schemas.microsoft.com/office/drawing/2014/main" id="{B2D6BB7B-F04B-4355-B095-0340E444CA95}"/>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17092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9591A-E0E1-4D28-875A-FD23848642D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匹配后均衡检验</a:t>
            </a:r>
            <a:r>
              <a:rPr lang="zh-CN" altLang="en-US" dirty="0">
                <a:effectLst/>
                <a:latin typeface="Calibri" panose="020F0502020204030204" pitchFamily="34" charset="0"/>
                <a:ea typeface="DengXian" panose="02010600030101010101" pitchFamily="2" charset="-122"/>
                <a:cs typeface="Times New Roman" panose="02020603050405020304" pitchFamily="18" charset="0"/>
              </a:rPr>
              <a:t>：</a:t>
            </a:r>
            <a:r>
              <a:rPr lang="zh-CN" dirty="0">
                <a:effectLst/>
                <a:latin typeface="Calibri" panose="020F0502020204030204" pitchFamily="34" charset="0"/>
                <a:ea typeface="DengXian" panose="02010600030101010101" pitchFamily="2" charset="-122"/>
                <a:cs typeface="Times New Roman" panose="02020603050405020304" pitchFamily="18" charset="0"/>
              </a:rPr>
              <a:t>标准化偏差（</a:t>
            </a:r>
            <a:r>
              <a:rPr lang="en-CA" dirty="0">
                <a:effectLst/>
                <a:latin typeface="Calibri" panose="020F0502020204030204" pitchFamily="34" charset="0"/>
                <a:ea typeface="DengXian" panose="02010600030101010101" pitchFamily="2" charset="-122"/>
                <a:cs typeface="Times New Roman" panose="02020603050405020304" pitchFamily="18" charset="0"/>
              </a:rPr>
              <a:t>Standardized Bias</a:t>
            </a:r>
            <a:r>
              <a:rPr lang="zh-CN"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BC466D1-50E8-4D6D-BF06-627A3892EC17}"/>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匹配之前处置组和控制组的特征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的标准化偏差（</a:t>
                </a:r>
                <a:r>
                  <a:rPr lang="en-US" sz="1800" kern="100" dirty="0" err="1">
                    <a:effectLst/>
                    <a:latin typeface="DengXian" panose="02010600030101010101" pitchFamily="2" charset="-122"/>
                    <a:ea typeface="DengXian" panose="02010600030101010101" pitchFamily="2" charset="-122"/>
                    <a:cs typeface="Times New Roman" panose="02020603050405020304" pitchFamily="18" charset="0"/>
                  </a:rPr>
                  <a:t>Standardised</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 Bias</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=100</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num>
                        <m:den>
                          <m:rad>
                            <m:radPr>
                              <m:degHide m:val="on"/>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radPr>
                            <m:deg/>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e>
                                  </m:d>
                                </m:e>
                              </m:d>
                            </m:e>
                          </m:rad>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匹配之后特征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的标准化偏差为：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=100</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num>
                        <m:den>
                          <m:rad>
                            <m:radPr>
                              <m:degHide m:val="on"/>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radPr>
                            <m:deg/>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e>
                                  </m:d>
                                </m:e>
                              </m:d>
                            </m:e>
                          </m:rad>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通过比较每个观测特征</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到</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的变化，可以得到倾向得分匹配的效果。偏差下降度（</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Bias Reduction</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）可用下面公式计算：</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𝐵𝑅</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num>
                        <m:den>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BC466D1-50E8-4D6D-BF06-627A3892EC17}"/>
                  </a:ext>
                </a:extLst>
              </p:cNvPr>
              <p:cNvSpPr>
                <a:spLocks noGrp="1" noRot="1" noChangeAspect="1" noMove="1" noResize="1" noEditPoints="1" noAdjustHandles="1" noChangeArrowheads="1" noChangeShapeType="1" noTextEdit="1"/>
              </p:cNvSpPr>
              <p:nvPr>
                <p:ph type="body" idx="1"/>
              </p:nvPr>
            </p:nvSpPr>
            <p:spPr>
              <a:blipFill>
                <a:blip r:embed="rId2"/>
                <a:stretch>
                  <a:fillRect l="-168" t="-584" r="-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7C464DC-283F-475B-8719-D72D03B6C5E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3484780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005D7-9287-4ACC-BB62-FEB684D9426A}"/>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匹配后均衡检验</a:t>
            </a:r>
            <a:r>
              <a:rPr lang="zh-CN" altLang="en-US" dirty="0">
                <a:effectLst/>
                <a:latin typeface="Calibri" panose="020F0502020204030204" pitchFamily="34" charset="0"/>
                <a:ea typeface="DengXian" panose="02010600030101010101" pitchFamily="2" charset="-122"/>
                <a:cs typeface="Times New Roman" panose="02020603050405020304" pitchFamily="18" charset="0"/>
              </a:rPr>
              <a:t>：</a:t>
            </a:r>
            <a:r>
              <a:rPr lang="en-US" sz="2800" b="1" dirty="0">
                <a:effectLst/>
                <a:latin typeface="DengXian" panose="02010600030101010101" pitchFamily="2" charset="-122"/>
                <a:ea typeface="DengXian" panose="02010600030101010101" pitchFamily="2" charset="-122"/>
              </a:rPr>
              <a:t> t </a:t>
            </a:r>
            <a:r>
              <a:rPr lang="zh-CN" sz="2800" b="1" dirty="0">
                <a:effectLst/>
                <a:latin typeface="DengXian" panose="02010600030101010101" pitchFamily="2" charset="-122"/>
                <a:ea typeface="DengXian" panose="02010600030101010101" pitchFamily="2" charset="-122"/>
              </a:rPr>
              <a:t>值检验</a:t>
            </a:r>
            <a:r>
              <a:rPr lang="en-CA" altLang="zh-CN" sz="2800" b="1" dirty="0">
                <a:effectLst/>
                <a:latin typeface="DengXian" panose="02010600030101010101" pitchFamily="2" charset="-122"/>
                <a:ea typeface="DengXian" panose="02010600030101010101" pitchFamily="2" charset="-122"/>
              </a:rPr>
              <a:t>, </a:t>
            </a:r>
            <a:r>
              <a:rPr lang="en-US" sz="2800" b="1" dirty="0">
                <a:effectLst/>
                <a:latin typeface="DengXian" panose="02010600030101010101" pitchFamily="2" charset="-122"/>
                <a:ea typeface="DengXian" panose="02010600030101010101" pitchFamily="2" charset="-122"/>
              </a:rPr>
              <a:t>F </a:t>
            </a:r>
            <a:r>
              <a:rPr lang="zh-CN" sz="2800" b="1" dirty="0">
                <a:effectLst/>
                <a:latin typeface="DengXian" panose="02010600030101010101" pitchFamily="2" charset="-122"/>
                <a:ea typeface="DengXian" panose="02010600030101010101" pitchFamily="2" charset="-122"/>
              </a:rPr>
              <a:t>值检验</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FB10B612-B1FF-49F9-A60B-4113502EAF3D}"/>
                  </a:ext>
                </a:extLst>
              </p:cNvPr>
              <p:cNvSpPr>
                <a:spLocks noGrp="1"/>
              </p:cNvSpPr>
              <p:nvPr>
                <p:ph type="body" idx="1"/>
              </p:nvPr>
            </p:nvSpPr>
            <p:spPr/>
            <p:txBody>
              <a:bodyPr/>
              <a:lstStyle/>
              <a:p>
                <a:pPr>
                  <a:lnSpc>
                    <a:spcPct val="150000"/>
                  </a:lnSpc>
                  <a:spcAft>
                    <a:spcPts val="0"/>
                  </a:spcAft>
                </a:pPr>
                <a:r>
                  <a:rPr lang="en-US" sz="1800" b="1" dirty="0">
                    <a:effectLst/>
                    <a:latin typeface="DengXian" panose="02010600030101010101" pitchFamily="2" charset="-122"/>
                    <a:ea typeface="DengXian" panose="02010600030101010101" pitchFamily="2" charset="-122"/>
                  </a:rPr>
                  <a:t> </a:t>
                </a:r>
                <a:r>
                  <a:rPr lang="en-US" sz="2000" b="1" dirty="0">
                    <a:effectLst/>
                    <a:latin typeface="DengXian" panose="02010600030101010101" pitchFamily="2" charset="-122"/>
                    <a:ea typeface="DengXian" panose="02010600030101010101" pitchFamily="2" charset="-122"/>
                  </a:rPr>
                  <a:t>t </a:t>
                </a:r>
                <a:r>
                  <a:rPr lang="zh-CN" sz="2000" b="1" dirty="0">
                    <a:effectLst/>
                    <a:latin typeface="DengXian" panose="02010600030101010101" pitchFamily="2" charset="-122"/>
                    <a:ea typeface="DengXian" panose="02010600030101010101" pitchFamily="2" charset="-122"/>
                  </a:rPr>
                  <a:t>值检验</a:t>
                </a:r>
                <a:endParaRPr lang="en-CA" sz="2000" b="1" dirty="0">
                  <a:effectLst/>
                  <a:latin typeface="DengXian" panose="02010600030101010101" pitchFamily="2" charset="-122"/>
                  <a:ea typeface="DengXian" panose="02010600030101010101" pitchFamily="2" charset="-122"/>
                </a:endParaRPr>
              </a:p>
              <a:p>
                <a:pPr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另一个比较直接的方法是用</a:t>
                </a:r>
                <a:r>
                  <a:rPr lang="en-US" sz="2000" i="1" kern="100" dirty="0">
                    <a:effectLst/>
                    <a:latin typeface="DengXian" panose="02010600030101010101" pitchFamily="2" charset="-122"/>
                    <a:ea typeface="DengXian" panose="02010600030101010101" pitchFamily="2" charset="-122"/>
                    <a:cs typeface="Times New Roman" panose="02020603050405020304" pitchFamily="18" charset="0"/>
                  </a:rPr>
                  <a:t>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统计值直接检验处置组和控制组的每个特征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在匹配后的均值是否存在显著偏差。</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US" sz="2000" b="1" dirty="0">
                  <a:effectLst/>
                  <a:latin typeface="DengXian" panose="02010600030101010101" pitchFamily="2" charset="-122"/>
                  <a:ea typeface="DengXian" panose="02010600030101010101" pitchFamily="2" charset="-122"/>
                </a:endParaRPr>
              </a:p>
              <a:p>
                <a:pPr>
                  <a:lnSpc>
                    <a:spcPct val="150000"/>
                  </a:lnSpc>
                  <a:spcAft>
                    <a:spcPts val="0"/>
                  </a:spcAft>
                </a:pPr>
                <a:r>
                  <a:rPr lang="en-US" sz="2000" b="1" dirty="0">
                    <a:effectLst/>
                    <a:latin typeface="DengXian" panose="02010600030101010101" pitchFamily="2" charset="-122"/>
                    <a:ea typeface="DengXian" panose="02010600030101010101" pitchFamily="2" charset="-122"/>
                  </a:rPr>
                  <a:t>F </a:t>
                </a:r>
                <a:r>
                  <a:rPr lang="zh-CN" sz="2000" b="1" dirty="0">
                    <a:effectLst/>
                    <a:latin typeface="DengXian" panose="02010600030101010101" pitchFamily="2" charset="-122"/>
                    <a:ea typeface="DengXian" panose="02010600030101010101" pitchFamily="2" charset="-122"/>
                  </a:rPr>
                  <a:t>值检验</a:t>
                </a:r>
                <a:endParaRPr lang="en-CA" sz="2000" b="1" dirty="0">
                  <a:effectLst/>
                  <a:latin typeface="DengXian" panose="02010600030101010101" pitchFamily="2" charset="-122"/>
                  <a:ea typeface="DengXian" panose="02010600030101010101" pitchFamily="2" charset="-122"/>
                </a:endParaRPr>
              </a:p>
              <a:p>
                <a:pPr indent="266700"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NewRomanPSMT"/>
                  </a:rPr>
                  <a:t>前面的检验是针对每个观测特征单独进行检验。也可以使用 </a:t>
                </a:r>
                <a:r>
                  <a:rPr lang="en-CA" sz="2000" i="1" dirty="0">
                    <a:effectLst/>
                    <a:latin typeface="DengXian" panose="02010600030101010101" pitchFamily="2" charset="-122"/>
                    <a:ea typeface="DengXian" panose="02010600030101010101" pitchFamily="2" charset="-122"/>
                    <a:cs typeface="Times New Roman" panose="02020603050405020304" pitchFamily="18" charset="0"/>
                  </a:rPr>
                  <a:t>F</a:t>
                </a:r>
                <a:r>
                  <a:rPr lang="en-CA" sz="2000" dirty="0">
                    <a:effectLst/>
                    <a:latin typeface="DengXian" panose="02010600030101010101" pitchFamily="2" charset="-122"/>
                    <a:ea typeface="DengXian" panose="02010600030101010101" pitchFamily="2" charset="-122"/>
                    <a:cs typeface="TimesNewRomanPSMT"/>
                  </a:rPr>
                  <a:t> </a:t>
                </a:r>
                <a:r>
                  <a:rPr lang="zh-CN" sz="2000" dirty="0">
                    <a:effectLst/>
                    <a:latin typeface="DengXian" panose="02010600030101010101" pitchFamily="2" charset="-122"/>
                    <a:ea typeface="DengXian" panose="02010600030101010101" pitchFamily="2" charset="-122"/>
                    <a:cs typeface="TimesNewRomanPSMT"/>
                  </a:rPr>
                  <a:t>统计值对所有观测特征在匹配后是否还存在偏差进行共同检验。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p:sp>
            <p:nvSpPr>
              <p:cNvPr id="3" name="Text Placeholder 2">
                <a:extLst>
                  <a:ext uri="{FF2B5EF4-FFF2-40B4-BE49-F238E27FC236}">
                    <a16:creationId xmlns:a16="http://schemas.microsoft.com/office/drawing/2014/main" id="{FB10B612-B1FF-49F9-A60B-4113502EAF3D}"/>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1819B94-A315-4AC4-9959-8248E14F1C4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8675236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28A2-A4C1-4AF5-9140-62903464F492}"/>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计算处理效应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CB91B57-1657-4A9E-A6CA-BCAAC055B47D}"/>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在匹配以及检验平衡特征后，可以计算平均处置效应。除分块匹配法外（前面已单独介绍），其他匹配方法最后使用的计算</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表达式原则上都是以下公式：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num>
                      <m:den>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𝑁</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p>
                        </m:sSup>
                      </m:den>
                    </m:f>
                    <m:nary>
                      <m:naryPr>
                        <m:chr m:val="∑"/>
                        <m:supHide m:val="on"/>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sub>
                      <m:sup/>
                      <m:e>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nary>
                              <m:naryPr>
                                <m:chr m:val="∑"/>
                                <m:supHide m:val="on"/>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m:t>
                                    </m:r>
                                  </m:sub>
                                </m:sSub>
                              </m:sub>
                              <m:sup/>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𝑖𝑗</m:t>
                                    </m:r>
                                  </m:sub>
                                </m:sSub>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e>
                            </m:nary>
                          </m:e>
                        </m:d>
                      </m:e>
                    </m:nary>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marL="357188">
                  <a:tabLst>
                    <a:tab pos="357188" algn="l"/>
                  </a:tabLst>
                </a:pP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𝑁</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oMath>
                </a14:m>
                <a:r>
                  <a:rPr lang="zh-CN" sz="2000" kern="100" dirty="0">
                    <a:effectLst/>
                    <a:ea typeface="DengXian" panose="02010600030101010101" pitchFamily="2" charset="-122"/>
                    <a:cs typeface="Times New Roman" panose="02020603050405020304" pitchFamily="18" charset="0"/>
                  </a:rPr>
                  <a:t>为处置组样本个数，</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oMath>
                </a14:m>
                <a:r>
                  <a:rPr lang="zh-CN" sz="2000" kern="100" dirty="0">
                    <a:effectLst/>
                    <a:ea typeface="DengXian" panose="02010600030101010101" pitchFamily="2" charset="-122"/>
                    <a:cs typeface="Times New Roman" panose="02020603050405020304" pitchFamily="18" charset="0"/>
                  </a:rPr>
                  <a:t>是处置组集，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是共同支撑域集。</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是有共同支撑域的处置组样本。</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ea typeface="DengXian" panose="02010600030101010101" pitchFamily="2" charset="-122"/>
                    <a:cs typeface="Times New Roman" panose="02020603050405020304" pitchFamily="18" charset="0"/>
                  </a:rPr>
                  <a:t>是处置组里的样本</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kern="100" dirty="0">
                    <a:effectLst/>
                    <a:ea typeface="DengXian" panose="02010600030101010101" pitchFamily="2" charset="-122"/>
                    <a:cs typeface="Times New Roman" panose="02020603050405020304" pitchFamily="18" charset="0"/>
                  </a:rPr>
                  <a:t>的观测值。</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p>
                  </m:oMath>
                </a14:m>
                <a:r>
                  <a:rPr lang="zh-CN" sz="2000" kern="100" dirty="0">
                    <a:effectLst/>
                    <a:ea typeface="DengXian" panose="02010600030101010101" pitchFamily="2" charset="-122"/>
                    <a:cs typeface="Times New Roman" panose="02020603050405020304" pitchFamily="18" charset="0"/>
                  </a:rPr>
                  <a:t>是控制组集，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是有共同支撑域的控制组样本。</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oMath>
                </a14:m>
                <a:r>
                  <a:rPr lang="zh-CN" sz="2000" kern="100" dirty="0">
                    <a:effectLst/>
                    <a:ea typeface="DengXian" panose="02010600030101010101" pitchFamily="2" charset="-122"/>
                    <a:cs typeface="Times New Roman" panose="02020603050405020304" pitchFamily="18" charset="0"/>
                  </a:rPr>
                  <a:t>是控制组里的样本</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2000" kern="100" dirty="0">
                    <a:effectLst/>
                    <a:ea typeface="DengXian" panose="02010600030101010101" pitchFamily="2" charset="-122"/>
                    <a:cs typeface="Times New Roman" panose="02020603050405020304" pitchFamily="18" charset="0"/>
                  </a:rPr>
                  <a:t>的观测值。</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𝑖𝑗</m:t>
                        </m:r>
                      </m:sub>
                    </m:sSub>
                  </m:oMath>
                </a14:m>
                <a:r>
                  <a:rPr lang="zh-CN" sz="2000" kern="100" dirty="0">
                    <a:effectLst/>
                    <a:ea typeface="DengXian" panose="02010600030101010101" pitchFamily="2" charset="-122"/>
                    <a:cs typeface="Times New Roman" panose="02020603050405020304" pitchFamily="18" charset="0"/>
                  </a:rPr>
                  <a:t>是匹配的权重。</a:t>
                </a:r>
                <a:endParaRPr lang="en-CA" altLang="zh-CN" sz="2000" kern="100" dirty="0">
                  <a:effectLst/>
                  <a:ea typeface="DengXian" panose="02010600030101010101" pitchFamily="2" charset="-122"/>
                  <a:cs typeface="Times New Roman" panose="02020603050405020304" pitchFamily="18" charset="0"/>
                </a:endParaRPr>
              </a:p>
              <a:p>
                <a:pPr marL="357188">
                  <a:tabLst>
                    <a:tab pos="357188" algn="l"/>
                  </a:tabLst>
                </a:pPr>
                <a:endParaRPr lang="en-CA" altLang="zh-CN" sz="2000" kern="100" dirty="0">
                  <a:ea typeface="DengXian" panose="02010600030101010101" pitchFamily="2" charset="-122"/>
                  <a:cs typeface="Times New Roman" panose="02020603050405020304" pitchFamily="18" charset="0"/>
                </a:endParaRPr>
              </a:p>
              <a:p>
                <a:pPr marL="361950" indent="-361950">
                  <a:buFont typeface="Arial" panose="020B0604020202020204" pitchFamily="34" charset="0"/>
                  <a:buChar char="•"/>
                  <a:tabLst>
                    <a:tab pos="357188" algn="l"/>
                  </a:tabLst>
                </a:pPr>
                <a:r>
                  <a:rPr lang="zh-CN" sz="2000" kern="100" dirty="0">
                    <a:effectLst/>
                    <a:ea typeface="DengXian" panose="02010600030101010101" pitchFamily="2" charset="-122"/>
                    <a:cs typeface="Times New Roman" panose="02020603050405020304" pitchFamily="18" charset="0"/>
                  </a:rPr>
                  <a:t>不同匹配方法区别在于赋予的权重不同。</a:t>
                </a:r>
                <a:endParaRPr lang="en-CA" sz="2000" dirty="0"/>
              </a:p>
            </p:txBody>
          </p:sp>
        </mc:Choice>
        <mc:Fallback xmlns="">
          <p:sp>
            <p:nvSpPr>
              <p:cNvPr id="3" name="Text Placeholder 2">
                <a:extLst>
                  <a:ext uri="{FF2B5EF4-FFF2-40B4-BE49-F238E27FC236}">
                    <a16:creationId xmlns:a16="http://schemas.microsoft.com/office/drawing/2014/main" id="{CCB91B57-1657-4A9E-A6CA-BCAAC055B47D}"/>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CBBBEE0-437D-47BC-83B6-3CF6CF7CD495}"/>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913585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575EC-9036-4161-86FC-2807F34315E9}"/>
              </a:ext>
            </a:extLst>
          </p:cNvPr>
          <p:cNvSpPr>
            <a:spLocks noGrp="1"/>
          </p:cNvSpPr>
          <p:nvPr>
            <p:ph type="title"/>
          </p:nvPr>
        </p:nvSpPr>
        <p:spPr/>
        <p:txBody>
          <a:bodyPr/>
          <a:lstStyle/>
          <a:p>
            <a:r>
              <a:rPr lang="zh-CN" altLang="en-US" b="0" dirty="0"/>
              <a:t>小结</a:t>
            </a:r>
            <a:endParaRPr lang="en-CA" b="0" dirty="0"/>
          </a:p>
        </p:txBody>
      </p:sp>
      <p:sp>
        <p:nvSpPr>
          <p:cNvPr id="3" name="Text Placeholder 2">
            <a:extLst>
              <a:ext uri="{FF2B5EF4-FFF2-40B4-BE49-F238E27FC236}">
                <a16:creationId xmlns:a16="http://schemas.microsoft.com/office/drawing/2014/main" id="{560489A7-6037-4845-A4E7-09EA4CA56C04}"/>
              </a:ext>
            </a:extLst>
          </p:cNvPr>
          <p:cNvSpPr>
            <a:spLocks noGrp="1"/>
          </p:cNvSpPr>
          <p:nvPr>
            <p:ph type="body" idx="1"/>
          </p:nvPr>
        </p:nvSpPr>
        <p:spPr/>
        <p:txBody>
          <a:bodyPr/>
          <a:lstStyle/>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由于倾向匹配可采用的匹配方法较多，需要选择的参数也较多，实际应用中通常使用多种匹配方法和不同参数检验其稳健性</a:t>
            </a:r>
            <a:r>
              <a:rPr lang="zh-CN" altLang="en-US" kern="100" dirty="0">
                <a:effectLst/>
                <a:ea typeface="DengXian" panose="02010600030101010101" pitchFamily="2" charset="-122"/>
                <a:cs typeface="Times New Roman" panose="02020603050405020304" pitchFamily="18" charset="0"/>
              </a:rPr>
              <a:t>。</a:t>
            </a: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并且尝试不同“共同支撑域”的要求。例如可以去掉没有共同支撑域的样本。也可以去掉“薄的共同支撑域”的样本，而只用“厚的共同支撑域”。</a:t>
            </a: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倾向匹配方法需要研究人员的主观判断较多，这也是使用倾向匹配方法的主要弱点</a:t>
            </a:r>
            <a:endParaRPr lang="en-CA" dirty="0"/>
          </a:p>
        </p:txBody>
      </p:sp>
      <p:sp>
        <p:nvSpPr>
          <p:cNvPr id="4" name="Footer Placeholder 3">
            <a:extLst>
              <a:ext uri="{FF2B5EF4-FFF2-40B4-BE49-F238E27FC236}">
                <a16:creationId xmlns:a16="http://schemas.microsoft.com/office/drawing/2014/main" id="{FE4D7D2C-1BEB-4ED3-A67F-19FF7540428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935559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B305E-7855-4B9E-8F10-53CBD45B6A6C}"/>
              </a:ext>
            </a:extLst>
          </p:cNvPr>
          <p:cNvSpPr>
            <a:spLocks noGrp="1"/>
          </p:cNvSpPr>
          <p:nvPr>
            <p:ph type="title"/>
          </p:nvPr>
        </p:nvSpPr>
        <p:spPr/>
        <p:txBody>
          <a:bodyPr/>
          <a:lstStyle/>
          <a:p>
            <a:r>
              <a:rPr lang="en-CA" altLang="zh-CN" b="1" dirty="0">
                <a:effectLst/>
                <a:latin typeface="Fl"/>
                <a:ea typeface="DengXian" panose="02010600030101010101" pitchFamily="2" charset="-122"/>
                <a:cs typeface="Fl"/>
              </a:rPr>
              <a:t>“</a:t>
            </a:r>
            <a:r>
              <a:rPr lang="zh-CN" b="1" dirty="0">
                <a:effectLst/>
                <a:latin typeface="Fl"/>
                <a:ea typeface="DengXian" panose="02010600030101010101" pitchFamily="2" charset="-122"/>
                <a:cs typeface="Fl"/>
              </a:rPr>
              <a:t>基于可观测特征的选择”情况下的</a:t>
            </a:r>
            <a:r>
              <a:rPr lang="zh-CN" b="1" kern="100" dirty="0">
                <a:effectLst/>
                <a:ea typeface="DengXian" panose="02010600030101010101" pitchFamily="2" charset="-122"/>
                <a:cs typeface="Times New Roman" panose="02020603050405020304" pitchFamily="18" charset="0"/>
              </a:rPr>
              <a:t>因果路径图</a:t>
            </a:r>
            <a:endParaRPr lang="en-CA" dirty="0"/>
          </a:p>
        </p:txBody>
      </p:sp>
      <p:pic>
        <p:nvPicPr>
          <p:cNvPr id="37" name="Picture 36">
            <a:extLst>
              <a:ext uri="{FF2B5EF4-FFF2-40B4-BE49-F238E27FC236}">
                <a16:creationId xmlns:a16="http://schemas.microsoft.com/office/drawing/2014/main" id="{D6E93E0D-4657-42BC-93B0-E093FB807E05}"/>
              </a:ext>
            </a:extLst>
          </p:cNvPr>
          <p:cNvPicPr>
            <a:picLocks noChangeAspect="1"/>
          </p:cNvPicPr>
          <p:nvPr/>
        </p:nvPicPr>
        <p:blipFill>
          <a:blip r:embed="rId2"/>
          <a:stretch>
            <a:fillRect/>
          </a:stretch>
        </p:blipFill>
        <p:spPr>
          <a:xfrm>
            <a:off x="6579295" y="1741714"/>
            <a:ext cx="3252681" cy="2228338"/>
          </a:xfrm>
          <a:prstGeom prst="rect">
            <a:avLst/>
          </a:prstGeom>
        </p:spPr>
      </p:pic>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FA4537A-19D3-46F3-B2A3-FE19746B5AE9}"/>
                  </a:ext>
                </a:extLst>
              </p:cNvPr>
              <p:cNvSpPr>
                <a:spLocks noGrp="1"/>
              </p:cNvSpPr>
              <p:nvPr>
                <p:ph type="body" idx="1"/>
              </p:nvPr>
            </p:nvSpPr>
            <p:spPr>
              <a:xfrm>
                <a:off x="508000" y="5192369"/>
                <a:ext cx="10871200" cy="1095492"/>
              </a:xfrm>
            </p:spPr>
            <p:txBody>
              <a:bodyPr/>
              <a:lstStyle/>
              <a:p>
                <a:r>
                  <a:rPr lang="zh-CN" sz="1800" kern="100" dirty="0">
                    <a:effectLst/>
                    <a:ea typeface="DengXian" panose="02010600030101010101" pitchFamily="2" charset="-122"/>
                    <a:cs typeface="Times New Roman" panose="02020603050405020304" pitchFamily="18" charset="0"/>
                  </a:rPr>
                  <a:t>处理基于可观测变量造成的混淆误差，最直接的方法是“控制</a:t>
                </a:r>
                <a:r>
                  <a:rPr lang="en-US" sz="1800" kern="100" dirty="0">
                    <a:effectLst/>
                    <a:latin typeface="DengXian" panose="02010600030101010101" pitchFamily="2" charset="-122"/>
                    <a:cs typeface="Times New Roman" panose="02020603050405020304" pitchFamily="18" charset="0"/>
                  </a:rPr>
                  <a:t>”</a:t>
                </a:r>
                <a:r>
                  <a:rPr lang="zh-CN" sz="1800" kern="100" dirty="0">
                    <a:effectLst/>
                    <a:ea typeface="DengXian" panose="02010600030101010101" pitchFamily="2" charset="-122"/>
                    <a:cs typeface="Times New Roman" panose="02020603050405020304" pitchFamily="18" charset="0"/>
                  </a:rPr>
                  <a:t>可观测变量。通过控制可观测变量</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oMath>
                </a14:m>
                <a:r>
                  <a:rPr lang="zh-CN" sz="1800" kern="100" dirty="0">
                    <a:effectLst/>
                    <a:ea typeface="DengXian" panose="02010600030101010101" pitchFamily="2" charset="-122"/>
                    <a:cs typeface="Times New Roman" panose="02020603050405020304" pitchFamily="18" charset="0"/>
                  </a:rPr>
                  <a:t>，就截断了混淆路径</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borderBox>
                      <m:borderBoxPr>
                        <m:ctrlPr>
                          <a:rPr lang="en-CA" sz="1800" i="1" kern="100">
                            <a:effectLst/>
                            <a:latin typeface="Cambria Math" panose="02040503050406030204" pitchFamily="18" charset="0"/>
                          </a:rPr>
                        </m:ctrlPr>
                      </m:borderBox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borderBox>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1800" kern="100" dirty="0">
                    <a:effectLst/>
                    <a:ea typeface="DengXian" panose="02010600030101010101" pitchFamily="2" charset="-122"/>
                    <a:cs typeface="Times New Roman" panose="02020603050405020304" pitchFamily="18" charset="0"/>
                  </a:rPr>
                  <a:t>和</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borderBox>
                      <m:borderBoxPr>
                        <m:ctrlPr>
                          <a:rPr lang="en-CA" sz="1800" i="1" kern="100">
                            <a:effectLst/>
                            <a:latin typeface="Cambria Math" panose="02040503050406030204" pitchFamily="18" charset="0"/>
                          </a:rPr>
                        </m:ctrlPr>
                      </m:borderBox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borderBox>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1800" kern="100" dirty="0">
                    <a:effectLst/>
                    <a:ea typeface="DengXian" panose="02010600030101010101" pitchFamily="2" charset="-122"/>
                    <a:cs typeface="Times New Roman" panose="02020603050405020304" pitchFamily="18" charset="0"/>
                  </a:rPr>
                  <a:t>。</a:t>
                </a:r>
                <a:endParaRPr lang="en-CA" dirty="0"/>
              </a:p>
            </p:txBody>
          </p:sp>
        </mc:Choice>
        <mc:Fallback xmlns="">
          <p:sp>
            <p:nvSpPr>
              <p:cNvPr id="3" name="Text Placeholder 2">
                <a:extLst>
                  <a:ext uri="{FF2B5EF4-FFF2-40B4-BE49-F238E27FC236}">
                    <a16:creationId xmlns:a16="http://schemas.microsoft.com/office/drawing/2014/main" id="{8FA4537A-19D3-46F3-B2A3-FE19746B5AE9}"/>
                  </a:ext>
                </a:extLst>
              </p:cNvPr>
              <p:cNvSpPr>
                <a:spLocks noGrp="1" noRot="1" noChangeAspect="1" noMove="1" noResize="1" noEditPoints="1" noAdjustHandles="1" noChangeArrowheads="1" noChangeShapeType="1" noTextEdit="1"/>
              </p:cNvSpPr>
              <p:nvPr>
                <p:ph type="body" idx="1"/>
              </p:nvPr>
            </p:nvSpPr>
            <p:spPr>
              <a:xfrm>
                <a:off x="508000" y="5192369"/>
                <a:ext cx="10871200" cy="1095492"/>
              </a:xfrm>
              <a:blipFill>
                <a:blip r:embed="rId3"/>
                <a:stretch>
                  <a:fillRect l="-448" t="-3352" r="-56"/>
                </a:stretch>
              </a:blipFill>
            </p:spPr>
            <p:txBody>
              <a:bodyPr/>
              <a:lstStyle/>
              <a:p>
                <a:r>
                  <a:rPr lang="en-CA">
                    <a:noFill/>
                  </a:rPr>
                  <a:t> </a:t>
                </a:r>
              </a:p>
            </p:txBody>
          </p:sp>
        </mc:Fallback>
      </mc:AlternateContent>
      <p:pic>
        <p:nvPicPr>
          <p:cNvPr id="21" name="Picture 20">
            <a:extLst>
              <a:ext uri="{FF2B5EF4-FFF2-40B4-BE49-F238E27FC236}">
                <a16:creationId xmlns:a16="http://schemas.microsoft.com/office/drawing/2014/main" id="{ABD6D329-56F0-4D99-818F-27347AFD5279}"/>
              </a:ext>
            </a:extLst>
          </p:cNvPr>
          <p:cNvPicPr>
            <a:picLocks noChangeAspect="1"/>
          </p:cNvPicPr>
          <p:nvPr/>
        </p:nvPicPr>
        <p:blipFill>
          <a:blip r:embed="rId4"/>
          <a:stretch>
            <a:fillRect/>
          </a:stretch>
        </p:blipFill>
        <p:spPr>
          <a:xfrm>
            <a:off x="1378915" y="1665631"/>
            <a:ext cx="3974184" cy="2228338"/>
          </a:xfrm>
          <a:prstGeom prst="rect">
            <a:avLst/>
          </a:prstGeom>
        </p:spPr>
      </p:pic>
      <p:sp>
        <p:nvSpPr>
          <p:cNvPr id="4" name="Footer Placeholder 3">
            <a:extLst>
              <a:ext uri="{FF2B5EF4-FFF2-40B4-BE49-F238E27FC236}">
                <a16:creationId xmlns:a16="http://schemas.microsoft.com/office/drawing/2014/main" id="{618776B1-B238-46DD-94F8-A9B33FE85CD4}"/>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82853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9CCD1-DFE8-4DDF-BBF6-E7F3DF7666D9}"/>
              </a:ext>
            </a:extLst>
          </p:cNvPr>
          <p:cNvSpPr>
            <a:spLocks noGrp="1"/>
          </p:cNvSpPr>
          <p:nvPr>
            <p:ph type="title"/>
          </p:nvPr>
        </p:nvSpPr>
        <p:spPr/>
        <p:txBody>
          <a:bodyPr/>
          <a:lstStyle/>
          <a:p>
            <a:r>
              <a:rPr lang="zh-CN" b="1" dirty="0">
                <a:effectLst/>
                <a:latin typeface="Fl"/>
                <a:ea typeface="DengXian" panose="02010600030101010101" pitchFamily="2" charset="-122"/>
                <a:cs typeface="Fl"/>
              </a:rPr>
              <a:t>基于可观测特征的选择</a:t>
            </a:r>
            <a:endParaRPr lang="en-CA" dirty="0"/>
          </a:p>
        </p:txBody>
      </p:sp>
      <p:sp>
        <p:nvSpPr>
          <p:cNvPr id="3" name="Text Placeholder 2">
            <a:extLst>
              <a:ext uri="{FF2B5EF4-FFF2-40B4-BE49-F238E27FC236}">
                <a16:creationId xmlns:a16="http://schemas.microsoft.com/office/drawing/2014/main" id="{C037050B-55FF-46C7-ADB6-73022C36ADAE}"/>
              </a:ext>
            </a:extLst>
          </p:cNvPr>
          <p:cNvSpPr>
            <a:spLocks noGrp="1"/>
          </p:cNvSpPr>
          <p:nvPr>
            <p:ph type="body" idx="1"/>
          </p:nvPr>
        </p:nvSpPr>
        <p:spPr/>
        <p:txBody>
          <a:bodyPr/>
          <a:lstStyle/>
          <a:p>
            <a:pPr marL="285750" indent="-285750">
              <a:buFont typeface="Arial" panose="020B0604020202020204" pitchFamily="34" charset="0"/>
              <a:buChar char="•"/>
            </a:pPr>
            <a:r>
              <a:rPr lang="zh-CN" b="1" dirty="0">
                <a:effectLst/>
                <a:latin typeface="Fl"/>
                <a:ea typeface="DengXian" panose="02010600030101010101" pitchFamily="2" charset="-122"/>
                <a:cs typeface="Fl"/>
              </a:rPr>
              <a:t>这类只根据可观测特征而选择是否接受处置的情况，我们称之为“基于可观测特征的选择”（</a:t>
            </a:r>
            <a:r>
              <a:rPr lang="en-CA" b="1" dirty="0">
                <a:effectLst/>
                <a:latin typeface="Fl"/>
                <a:ea typeface="DengXian" panose="02010600030101010101" pitchFamily="2" charset="-122"/>
                <a:cs typeface="Fl"/>
              </a:rPr>
              <a:t>selection on observables</a:t>
            </a:r>
            <a:r>
              <a:rPr lang="zh-CN" b="1" dirty="0">
                <a:effectLst/>
                <a:latin typeface="Fl"/>
                <a:ea typeface="DengXian" panose="02010600030101010101" pitchFamily="2" charset="-122"/>
                <a:cs typeface="Fl"/>
              </a:rPr>
              <a:t>）</a:t>
            </a:r>
            <a:r>
              <a:rPr lang="zh-CN" dirty="0">
                <a:effectLst/>
                <a:latin typeface="Fl"/>
                <a:ea typeface="DengXian" panose="02010600030101010101" pitchFamily="2" charset="-122"/>
                <a:cs typeface="Fl"/>
              </a:rPr>
              <a:t>。</a:t>
            </a:r>
            <a:endParaRPr lang="en-CA" altLang="zh-CN" dirty="0">
              <a:effectLst/>
              <a:latin typeface="Fl"/>
              <a:ea typeface="DengXian" panose="02010600030101010101" pitchFamily="2" charset="-122"/>
              <a:cs typeface="Fl"/>
            </a:endParaRPr>
          </a:p>
          <a:p>
            <a:endParaRPr lang="en-CA" altLang="zh-CN" kern="100" dirty="0">
              <a:latin typeface="Fl"/>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匹配方法就是通过“控制</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kern="100" dirty="0">
                <a:effectLst/>
                <a:latin typeface="Calibri" panose="020F0502020204030204" pitchFamily="34" charset="0"/>
                <a:ea typeface="DengXian" panose="02010600030101010101" pitchFamily="2" charset="-122"/>
                <a:cs typeface="Times New Roman" panose="02020603050405020304" pitchFamily="18" charset="0"/>
              </a:rPr>
              <a:t>可观测变量，解决基于可观测变量自选择造成偏差的一种方法。在匹配方法里，所谓的“控制” 可观测变量就是将控制组和观测组的个体按可观测特征进行匹配。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5932C8BA-7403-4804-A4EA-164FD7A4EBE1}"/>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588010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C5CA4-845D-4D98-8528-E48E2065155F}"/>
              </a:ext>
            </a:extLst>
          </p:cNvPr>
          <p:cNvSpPr>
            <a:spLocks noGrp="1"/>
          </p:cNvSpPr>
          <p:nvPr>
            <p:ph type="title"/>
          </p:nvPr>
        </p:nvSpPr>
        <p:spPr/>
        <p:txBody>
          <a:bodyPr/>
          <a:lstStyle/>
          <a:p>
            <a:r>
              <a:rPr lang="zh-CN" altLang="en-US" dirty="0"/>
              <a:t>按年龄匹配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B473E07-9DEE-4D2A-9B55-A51FEA6E65B5}"/>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岁的匹配块，处置组的平均观测结果减去控制组的平均观测结果，得到：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Microsoft YaHei" panose="020B0503020204020204" pitchFamily="34" charset="-122"/>
                              <a:cs typeface="Microsoft YaHei" panose="020B0503020204020204" pitchFamily="34" charset="-122"/>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311140" algn="l"/>
                  </a:tabLs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×30+0.2</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Microsoft YaHei" panose="020B0503020204020204" pitchFamily="34" charset="-122"/>
                            <a:cs typeface="Microsoft YaHei" panose="020B0503020204020204" pitchFamily="34" charset="-122"/>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×30+0.2</m:t>
                        </m:r>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311140" algn="l"/>
                  </a:tabLs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en-US" altLang="zh-CN" sz="2000" dirty="0"/>
                  <a:t>=10</a:t>
                </a:r>
              </a:p>
              <a:p>
                <a:pPr algn="ctr"/>
                <a:endParaRPr lang="en-US" altLang="zh-CN" dirty="0"/>
              </a:p>
              <a:p>
                <a:pPr algn="ctr"/>
                <a:endParaRPr lang="en-CA" dirty="0"/>
              </a:p>
            </p:txBody>
          </p:sp>
        </mc:Choice>
        <mc:Fallback xmlns="">
          <p:sp>
            <p:nvSpPr>
              <p:cNvPr id="3" name="Text Placeholder 2">
                <a:extLst>
                  <a:ext uri="{FF2B5EF4-FFF2-40B4-BE49-F238E27FC236}">
                    <a16:creationId xmlns:a16="http://schemas.microsoft.com/office/drawing/2014/main" id="{FB473E07-9DEE-4D2A-9B55-A51FEA6E65B5}"/>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D7EF65F-34C1-4C69-871C-0320482951CE}"/>
                  </a:ext>
                </a:extLst>
              </p:cNvPr>
              <p:cNvSpPr txBox="1"/>
              <p:nvPr/>
            </p:nvSpPr>
            <p:spPr>
              <a:xfrm>
                <a:off x="660400" y="4964422"/>
                <a:ext cx="10871200" cy="1323439"/>
              </a:xfrm>
              <a:prstGeom prst="rect">
                <a:avLst/>
              </a:prstGeom>
              <a:noFill/>
            </p:spPr>
            <p:txBody>
              <a:bodyPr wrap="square">
                <a:spAutoFit/>
              </a:bodyPr>
              <a:lstStyle/>
              <a:p>
                <a:r>
                  <a:rPr lang="zh-CN" sz="2000" kern="100" dirty="0">
                    <a:effectLst/>
                    <a:ea typeface="DengXian" panose="02010600030101010101" pitchFamily="2" charset="-122"/>
                    <a:cs typeface="Times New Roman" panose="02020603050405020304" pitchFamily="18" charset="0"/>
                  </a:rPr>
                  <a:t>由于控制组和处置组都是</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岁的个体，年龄差异造成的影响被消除了（</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m:t>
                    </m:r>
                  </m:oMath>
                </a14:m>
                <a:r>
                  <a:rPr lang="zh-CN" sz="2000" kern="100" dirty="0">
                    <a:effectLst/>
                    <a:ea typeface="DengXian" panose="02010600030101010101" pitchFamily="2" charset="-122"/>
                    <a:cs typeface="Times New Roman" panose="02020603050405020304" pitchFamily="18" charset="0"/>
                  </a:rPr>
                  <a:t>）。由于情绪并不影响选择，意味着</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岁处置组和控制组的个体情绪分布是相同，它们的情绪均值都为</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0.2</m:t>
                    </m:r>
                  </m:oMath>
                </a14:m>
                <a:r>
                  <a:rPr lang="zh-CN" sz="2000" kern="100" dirty="0">
                    <a:effectLst/>
                    <a:latin typeface="DengXian" panose="02010600030101010101" pitchFamily="2" charset="-122"/>
                    <a:cs typeface="Times New Roman" panose="02020603050405020304" pitchFamily="18" charset="0"/>
                  </a:rPr>
                  <a:t>，因此情绪的差异也被消除了，使得</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岁匹配块的处置组和控制组的平均观测结果差异反映了</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岁接受处置被试的平均处置效应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endParaRPr lang="en-CA" sz="2000" dirty="0"/>
              </a:p>
            </p:txBody>
          </p:sp>
        </mc:Choice>
        <mc:Fallback xmlns="">
          <p:sp>
            <p:nvSpPr>
              <p:cNvPr id="5" name="TextBox 4">
                <a:extLst>
                  <a:ext uri="{FF2B5EF4-FFF2-40B4-BE49-F238E27FC236}">
                    <a16:creationId xmlns:a16="http://schemas.microsoft.com/office/drawing/2014/main" id="{BD7EF65F-34C1-4C69-871C-0320482951CE}"/>
                  </a:ext>
                </a:extLst>
              </p:cNvPr>
              <p:cNvSpPr txBox="1">
                <a:spLocks noRot="1" noChangeAspect="1" noMove="1" noResize="1" noEditPoints="1" noAdjustHandles="1" noChangeArrowheads="1" noChangeShapeType="1" noTextEdit="1"/>
              </p:cNvSpPr>
              <p:nvPr/>
            </p:nvSpPr>
            <p:spPr>
              <a:xfrm>
                <a:off x="660400" y="4964422"/>
                <a:ext cx="10871200" cy="1323439"/>
              </a:xfrm>
              <a:prstGeom prst="rect">
                <a:avLst/>
              </a:prstGeom>
              <a:blipFill>
                <a:blip r:embed="rId3"/>
                <a:stretch>
                  <a:fillRect l="-561" t="-2304" r="-561" b="-64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68FB99A-E1CA-491D-A923-3EFE9195FF9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201111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CC8A-AFC1-46C4-AB27-BD1CFEFB19DD}"/>
              </a:ext>
            </a:extLst>
          </p:cNvPr>
          <p:cNvSpPr>
            <a:spLocks noGrp="1"/>
          </p:cNvSpPr>
          <p:nvPr>
            <p:ph type="title"/>
          </p:nvPr>
        </p:nvSpPr>
        <p:spPr/>
        <p:txBody>
          <a:bodyPr/>
          <a:lstStyle/>
          <a:p>
            <a:r>
              <a:rPr lang="zh-CN" altLang="en-US" dirty="0"/>
              <a:t>按年龄匹配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001ACAD-C09A-4A5C-BA4B-34CAE364D8DB}"/>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同理，对于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岁的匹配块，将处置组的平均观测结果减去控制组的平均观测结果可以得到</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a:t>
                </a:r>
                <a:r>
                  <a:rPr lang="zh-CN" altLang="en-US" sz="2000" kern="100" dirty="0">
                    <a:latin typeface="Calibri" panose="020F0502020204030204" pitchFamily="34" charset="0"/>
                    <a:ea typeface="DengXian" panose="02010600030101010101" pitchFamily="2" charset="-122"/>
                    <a:cs typeface="Times New Roman" panose="02020603050405020304" pitchFamily="18" charset="0"/>
                  </a:rPr>
                  <a:t>个体</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的三个平均处置效应</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γ</m:t>
                      </m:r>
                      <m:d>
                        <m:dPr>
                          <m:begChr m:val="（"/>
                          <m:endChr m:val="）"/>
                          <m:ctrlPr>
                            <a:rPr lang="en-CA" sz="2000" i="1" kern="100">
                              <a:effectLst/>
                              <a:latin typeface="Cambria Math" panose="02040503050406030204" pitchFamily="18" charset="0"/>
                            </a:rPr>
                          </m:ctrlPr>
                        </m:dPr>
                        <m:e>
                          <m:r>
                            <a:rPr lang="en-US"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=20</m:t>
                      </m:r>
                    </m:oMath>
                  </m:oMathPara>
                </a14:m>
                <a:endParaRPr lang="en-CA" sz="2000" dirty="0"/>
              </a:p>
              <a:p>
                <a:endParaRPr lang="en-CA" sz="2000" dirty="0"/>
              </a:p>
              <a:p>
                <a:endParaRPr lang="en-CA" sz="2000" dirty="0"/>
              </a:p>
              <a:p>
                <a:pPr indent="270510"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要计算</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，我们用处置组里</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岁和</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岁人数的比率</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作为权重求均值，得到：</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γ</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γ</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=20%×10+80%×20=17</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001ACAD-C09A-4A5C-BA4B-34CAE364D8DB}"/>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055602-F49D-4B5D-BCD1-F371664BC4C5}"/>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583701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60671-EDD0-47AF-8D0E-8A3618F4E79A}"/>
              </a:ext>
            </a:extLst>
          </p:cNvPr>
          <p:cNvSpPr>
            <a:spLocks noGrp="1"/>
          </p:cNvSpPr>
          <p:nvPr>
            <p:ph type="title"/>
          </p:nvPr>
        </p:nvSpPr>
        <p:spPr/>
        <p:txBody>
          <a:bodyPr/>
          <a:lstStyle/>
          <a:p>
            <a:r>
              <a:rPr lang="zh-CN" altLang="en-US" dirty="0"/>
              <a:t>小结</a:t>
            </a:r>
            <a:endParaRPr lang="en-CA" dirty="0"/>
          </a:p>
        </p:txBody>
      </p:sp>
      <p:sp>
        <p:nvSpPr>
          <p:cNvPr id="3" name="Text Placeholder 2">
            <a:extLst>
              <a:ext uri="{FF2B5EF4-FFF2-40B4-BE49-F238E27FC236}">
                <a16:creationId xmlns:a16="http://schemas.microsoft.com/office/drawing/2014/main" id="{567328C2-7092-4CE1-A992-9A06852C37E0}"/>
              </a:ext>
            </a:extLst>
          </p:cNvPr>
          <p:cNvSpPr>
            <a:spLocks noGrp="1"/>
          </p:cNvSpPr>
          <p:nvPr>
            <p:ph type="body" idx="1"/>
          </p:nvPr>
        </p:nvSpPr>
        <p:spPr/>
        <p:txBody>
          <a:bodyPr/>
          <a:lstStyle/>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匹配方法和回归方法都是通过控制了可观测特征来</a:t>
            </a:r>
            <a:r>
              <a:rPr lang="zh-CN" dirty="0">
                <a:effectLst/>
                <a:latin typeface="Fl"/>
                <a:ea typeface="DengXian" panose="02010600030101010101" pitchFamily="2" charset="-122"/>
                <a:cs typeface="Fl"/>
              </a:rPr>
              <a:t>估计处置效应的</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匹配方法是将控制组和处置组在可观测特征上进行匹配。回归方法是在观测结果方程里加入可观测变量作为控制变量。</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随机分配方法和匹配方法有一个关键的不同，随机分配方法保证了处置组和控制组的可观测特征和不可观测特征的分布都是一样的，而匹配方法只是保证了可观测特征是一样的。</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b="1" kern="100" dirty="0">
                <a:effectLst/>
                <a:latin typeface="Calibri" panose="020F0502020204030204" pitchFamily="34" charset="0"/>
                <a:ea typeface="DengXian" panose="02010600030101010101" pitchFamily="2" charset="-122"/>
                <a:cs typeface="Times New Roman" panose="02020603050405020304" pitchFamily="18" charset="0"/>
              </a:rPr>
              <a:t>使用匹配方法，我们希望不可观测特征并不影响是否接受处置。这也是匹配方法估计处置效应需要的假设条件。如果这个假设不成立，那么匹配方法就失效了。</a:t>
            </a:r>
            <a:r>
              <a:rPr lang="zh-CN" kern="100" dirty="0">
                <a:effectLst/>
                <a:latin typeface="Calibri" panose="020F0502020204030204" pitchFamily="34" charset="0"/>
                <a:ea typeface="DengXian" panose="02010600030101010101" pitchFamily="2" charset="-122"/>
                <a:cs typeface="Times New Roman" panose="02020603050405020304" pitchFamily="18" charset="0"/>
              </a:rPr>
              <a:t>因此匹配方法和回归方法都依赖一个很强的假设，即“控制”了可观测特征后，处置组和控制组的不可观测特征也就不存在差异了。</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8D3A8992-B6EE-4FE3-B252-037EE65460D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343025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671A35-267C-4A82-9978-565029A08EFC}"/>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48BB3489-2A98-4CEE-9DA5-AA3EA8772393}"/>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匹配方法的假设条件</a:t>
            </a:r>
            <a:r>
              <a:rPr lang="zh-CN" altLang="en-US" sz="3600" b="1" dirty="0">
                <a:effectLst/>
                <a:latin typeface="Calibri" panose="020F0502020204030204" pitchFamily="34" charset="0"/>
                <a:ea typeface="DengXian" panose="02010600030101010101" pitchFamily="2" charset="-122"/>
                <a:cs typeface="Times New Roman" panose="02020603050405020304" pitchFamily="18" charset="0"/>
              </a:rPr>
              <a:t>及直接匹配法</a:t>
            </a:r>
            <a:endParaRPr lang="en-CA" sz="3600" b="1" dirty="0"/>
          </a:p>
        </p:txBody>
      </p:sp>
      <p:sp>
        <p:nvSpPr>
          <p:cNvPr id="4" name="Footer Placeholder 3">
            <a:extLst>
              <a:ext uri="{FF2B5EF4-FFF2-40B4-BE49-F238E27FC236}">
                <a16:creationId xmlns:a16="http://schemas.microsoft.com/office/drawing/2014/main" id="{77CF8043-F2A6-4A53-855A-89B6184692E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1525847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729</TotalTime>
  <Words>5616</Words>
  <Application>Microsoft Office PowerPoint</Application>
  <PresentationFormat>Widescreen</PresentationFormat>
  <Paragraphs>226</Paragraphs>
  <Slides>38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DengXian</vt:lpstr>
      <vt:lpstr>Fl</vt:lpstr>
      <vt:lpstr>Arial</vt:lpstr>
      <vt:lpstr>Calibri</vt:lpstr>
      <vt:lpstr>Cambria Math</vt:lpstr>
      <vt:lpstr>Franklin Gothic Book</vt:lpstr>
      <vt:lpstr>Perpetua</vt:lpstr>
      <vt:lpstr>Times New Roman</vt:lpstr>
      <vt:lpstr>Wingdings 2</vt:lpstr>
      <vt:lpstr>Theme1</vt:lpstr>
      <vt:lpstr>第6章： 配匹方法</vt:lpstr>
      <vt:lpstr>大纲</vt:lpstr>
      <vt:lpstr>配匹方法的直观理解</vt:lpstr>
      <vt:lpstr>“基于可观测特征的选择”情况下的因果路径图</vt:lpstr>
      <vt:lpstr>基于可观测特征的选择</vt:lpstr>
      <vt:lpstr>按年龄匹配</vt:lpstr>
      <vt:lpstr>按年龄匹配</vt:lpstr>
      <vt:lpstr>小结</vt:lpstr>
      <vt:lpstr>匹配方法的假设条件及直接匹配法</vt:lpstr>
      <vt:lpstr>条件独立假设（Conditional Independence Assumption）</vt:lpstr>
      <vt:lpstr>条件独立假设（Conditional Independence Assumption）</vt:lpstr>
      <vt:lpstr>共同支撑域条件（Common Support Condition）</vt:lpstr>
      <vt:lpstr>ATT</vt:lpstr>
      <vt:lpstr>直接匹配方法</vt:lpstr>
      <vt:lpstr>直接匹配方法：按企业资产匹配</vt:lpstr>
      <vt:lpstr>计算ATT</vt:lpstr>
      <vt:lpstr>计算ATT</vt:lpstr>
      <vt:lpstr>计算ATT</vt:lpstr>
      <vt:lpstr>倾向得分匹配</vt:lpstr>
      <vt:lpstr>倾向得分匹配原理</vt:lpstr>
      <vt:lpstr>倾向得分</vt:lpstr>
      <vt:lpstr>倾向得分</vt:lpstr>
      <vt:lpstr>倾向得分</vt:lpstr>
      <vt:lpstr>使用倾向得分匹配计算处置效应</vt:lpstr>
      <vt:lpstr>倾向得分匹配估计法的步骤</vt:lpstr>
      <vt:lpstr>估计倾向得分</vt:lpstr>
      <vt:lpstr>匹配之前评估平衡性</vt:lpstr>
      <vt:lpstr>评估共同支撑域条件</vt:lpstr>
      <vt:lpstr>选择匹配方法</vt:lpstr>
      <vt:lpstr>分块匹配法（Stratification and Interval Matching）</vt:lpstr>
      <vt:lpstr>近邻匹配法（Nearest neighbor matching）</vt:lpstr>
      <vt:lpstr>卡尺匹配法（Caliper matching）</vt:lpstr>
      <vt:lpstr>半径匹配法（Radius matching）</vt:lpstr>
      <vt:lpstr>核匹配法（Kernel matching）</vt:lpstr>
      <vt:lpstr>匹配后均衡检验：标准化偏差（Standardized Bias）</vt:lpstr>
      <vt:lpstr>匹配后均衡检验： t 值检验, F 值检验</vt:lpstr>
      <vt:lpstr>计算处理效应</vt:lpstr>
      <vt:lpstr>小结</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Qiu, Jiaping</dc:creator>
  <cp:lastModifiedBy>Qiu, Jiaping</cp:lastModifiedBy>
  <cp:revision>67</cp:revision>
  <cp:lastPrinted>2020-07-14T03:54:49Z</cp:lastPrinted>
  <dcterms:created xsi:type="dcterms:W3CDTF">2020-07-07T15:11:12Z</dcterms:created>
  <dcterms:modified xsi:type="dcterms:W3CDTF">2020-10-01T20:02:30Z</dcterms:modified>
</cp:coreProperties>
</file>