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648" r:id="rId1"/>
  </p:sldMasterIdLst>
  <p:sldIdLst>
    <p:sldId id="258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48" d="100"/>
          <a:sy n="48" d="100"/>
        </p:scale>
        <p:origin x="67" y="9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106F5-F6CB-416F-95F3-0F9FF94D2C62}" type="datetimeFigureOut">
              <a:rPr lang="zh-CN" altLang="en-US" smtClean="0"/>
              <a:t>2024/9/14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AD7C-4B3B-4E8E-A641-BD3D385FF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00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  <p:sldLayoutId id="214748366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2030" y="1518139"/>
            <a:ext cx="11139854" cy="473905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财政信息精细化和收集能力是关系财政管理质量的内在条件</a:t>
            </a:r>
            <a:r>
              <a:rPr lang="en-US" altLang="zh-CN" sz="2400" dirty="0"/>
              <a:t>,</a:t>
            </a:r>
            <a:r>
              <a:rPr lang="zh-CN" altLang="en-US" sz="2400" dirty="0"/>
              <a:t>财政信息公开程度</a:t>
            </a:r>
            <a:br>
              <a:rPr lang="zh-CN" altLang="en-US" sz="2400" dirty="0"/>
            </a:br>
            <a:r>
              <a:rPr lang="zh-CN" altLang="en-US" sz="2400" dirty="0"/>
              <a:t>则是关系财政管理质量的外部监督程度的条件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本章</a:t>
            </a:r>
            <a:r>
              <a:rPr lang="zh-CN" altLang="en-US" sz="2400" dirty="0"/>
              <a:t>主要阐述财政信息管理涉及</a:t>
            </a:r>
            <a:r>
              <a:rPr lang="zh-CN" altLang="en-US" sz="2400" dirty="0" smtClean="0"/>
              <a:t>的两</a:t>
            </a:r>
            <a:r>
              <a:rPr lang="zh-CN" altLang="en-US" sz="2400" dirty="0"/>
              <a:t>个方面的内容</a:t>
            </a:r>
            <a:r>
              <a:rPr lang="en-US" altLang="zh-CN" sz="2400" dirty="0" smtClean="0"/>
              <a:t>:</a:t>
            </a:r>
            <a:br>
              <a:rPr lang="en-US" altLang="zh-CN" sz="2400" dirty="0" smtClean="0"/>
            </a:br>
            <a:r>
              <a:rPr lang="zh-CN" altLang="en-US" sz="2400" dirty="0" smtClean="0"/>
              <a:t>一</a:t>
            </a:r>
            <a:r>
              <a:rPr lang="zh-CN" altLang="en-US" sz="2400" dirty="0"/>
              <a:t>是财政信息本身的</a:t>
            </a:r>
            <a:r>
              <a:rPr lang="zh-CN" altLang="en-US" sz="2400" dirty="0" smtClean="0"/>
              <a:t>质量。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二</a:t>
            </a:r>
            <a:r>
              <a:rPr lang="zh-CN" altLang="en-US" sz="2400" dirty="0"/>
              <a:t>是财政信息的公开。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6669" y="70339"/>
            <a:ext cx="10131428" cy="144780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第十三章财政信息管理</a:t>
            </a:r>
            <a:endParaRPr lang="zh-CN" altLang="en-US" sz="5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975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13.2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信息公开的依据和立法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13.2.5  </a:t>
            </a:r>
            <a:r>
              <a:rPr lang="zh-CN" altLang="en-US" sz="2800" dirty="0" smtClean="0"/>
              <a:t>国外</a:t>
            </a:r>
            <a:r>
              <a:rPr lang="zh-CN" altLang="en-US" sz="2800" dirty="0"/>
              <a:t>政府财政信息公开立法情况</a:t>
            </a:r>
            <a:endParaRPr lang="en-US" altLang="zh-CN" sz="2800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 smtClean="0"/>
              <a:t>财政部</a:t>
            </a:r>
            <a:r>
              <a:rPr lang="zh-CN" altLang="en-US" sz="2800" b="1" dirty="0"/>
              <a:t>门信息公开的法律</a:t>
            </a:r>
            <a:r>
              <a:rPr lang="zh-CN" altLang="en-US" sz="2800" b="1" dirty="0" smtClean="0"/>
              <a:t>义务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/>
              <a:t>财政资金使用单位财政信息公开的法律义务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17184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信息公开的范围和内容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13.3.1 </a:t>
            </a:r>
            <a:r>
              <a:rPr lang="zh-CN" altLang="en-US" sz="2800" dirty="0" smtClean="0"/>
              <a:t>立法</a:t>
            </a:r>
            <a:r>
              <a:rPr lang="zh-CN" altLang="en-US" sz="2800" dirty="0"/>
              <a:t>机构的财政信息</a:t>
            </a:r>
            <a:r>
              <a:rPr lang="zh-CN" altLang="en-US" sz="2800" dirty="0" smtClean="0"/>
              <a:t>公开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zh-CN" altLang="en-US" sz="2800" b="1" dirty="0" smtClean="0"/>
              <a:t>    立法</a:t>
            </a:r>
            <a:r>
              <a:rPr lang="zh-CN" altLang="en-US" sz="2800" b="1" dirty="0"/>
              <a:t>机构应该公开两类信息</a:t>
            </a:r>
            <a:r>
              <a:rPr lang="en-US" altLang="zh-CN" sz="2800" b="1" dirty="0"/>
              <a:t>:(1)</a:t>
            </a:r>
            <a:r>
              <a:rPr lang="zh-CN" altLang="en-US" sz="2800" b="1" dirty="0"/>
              <a:t>立法机关应该披露所有的立法信息</a:t>
            </a:r>
            <a:r>
              <a:rPr lang="en-US" altLang="zh-CN" sz="2800" b="1" dirty="0"/>
              <a:t>,</a:t>
            </a:r>
            <a:r>
              <a:rPr lang="zh-CN" altLang="en-US" sz="2800" b="1" dirty="0" smtClean="0"/>
              <a:t>美国国会图书馆</a:t>
            </a:r>
            <a:r>
              <a:rPr lang="zh-CN" altLang="en-US" sz="2800" b="1" dirty="0"/>
              <a:t>目前就可以在全世界范围内免费提供国会的最新立法信息。</a:t>
            </a:r>
            <a:r>
              <a:rPr lang="en-US" altLang="zh-CN" sz="2800" b="1" dirty="0"/>
              <a:t>(2)</a:t>
            </a:r>
            <a:r>
              <a:rPr lang="zh-CN" altLang="en-US" sz="2800" b="1" dirty="0"/>
              <a:t>立法机关还</a:t>
            </a:r>
            <a:r>
              <a:rPr lang="zh-CN" altLang="en-US" sz="2800" b="1" dirty="0" smtClean="0"/>
              <a:t>应该披露</a:t>
            </a:r>
            <a:r>
              <a:rPr lang="zh-CN" altLang="en-US" sz="2800" b="1" dirty="0"/>
              <a:t>通过立法监督所获取的信息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除国家机密外的信息</a:t>
            </a:r>
            <a:r>
              <a:rPr lang="en-US" altLang="zh-CN" sz="2800" b="1" dirty="0"/>
              <a:t>),</a:t>
            </a:r>
            <a:r>
              <a:rPr lang="zh-CN" altLang="en-US" sz="2800" b="1" dirty="0"/>
              <a:t>因为立法机关作为公民的</a:t>
            </a:r>
            <a:r>
              <a:rPr lang="zh-CN" altLang="en-US" sz="2800" b="1" dirty="0" smtClean="0"/>
              <a:t>初始</a:t>
            </a:r>
            <a:r>
              <a:rPr lang="zh-CN" altLang="en-US" sz="2800" b="1" dirty="0"/>
              <a:t>代理人承担着对行政机关的监督责任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行政机关也必须向立法机关定期进行汇报</a:t>
            </a:r>
            <a:r>
              <a:rPr lang="en-US" altLang="zh-CN" sz="2800" b="1" dirty="0" smtClean="0"/>
              <a:t>,</a:t>
            </a:r>
            <a:r>
              <a:rPr lang="zh-CN" altLang="en-US" sz="2800" b="1" dirty="0" smtClean="0"/>
              <a:t>通过</a:t>
            </a:r>
            <a:r>
              <a:rPr lang="zh-CN" altLang="en-US" sz="2800" b="1" dirty="0"/>
              <a:t>一定的立法监督手段和行政机关的主动汇报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立法机关会掌握较多的信息</a:t>
            </a:r>
            <a:r>
              <a:rPr lang="en-US" altLang="zh-CN" sz="2800" b="1" dirty="0"/>
              <a:t>,</a:t>
            </a:r>
            <a:r>
              <a:rPr lang="zh-CN" altLang="en-US" sz="2800" b="1" dirty="0" smtClean="0"/>
              <a:t>这些信息</a:t>
            </a:r>
            <a:r>
              <a:rPr lang="zh-CN" altLang="en-US" sz="2800" b="1" dirty="0"/>
              <a:t>也应在最大限度内对公民公开。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01453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信息公开的范围和内容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13.3.2 </a:t>
            </a:r>
            <a:r>
              <a:rPr lang="zh-CN" altLang="en-US" sz="2800" b="1" dirty="0" smtClean="0"/>
              <a:t>财政部</a:t>
            </a:r>
            <a:r>
              <a:rPr lang="zh-CN" altLang="en-US" sz="2800" b="1" dirty="0"/>
              <a:t>门的信息</a:t>
            </a:r>
            <a:r>
              <a:rPr lang="zh-CN" altLang="en-US" sz="2800" b="1" dirty="0" smtClean="0"/>
              <a:t>公开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zh-CN" altLang="en-US" sz="2800" b="1" dirty="0" smtClean="0"/>
              <a:t>    财政部</a:t>
            </a:r>
            <a:r>
              <a:rPr lang="zh-CN" altLang="en-US" sz="2800" b="1" dirty="0"/>
              <a:t>门除申请公开外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主要通过以下两个途径公开信息</a:t>
            </a:r>
            <a:r>
              <a:rPr lang="en-US" altLang="zh-CN" sz="2800" b="1" dirty="0"/>
              <a:t>:</a:t>
            </a:r>
            <a:r>
              <a:rPr lang="zh-CN" altLang="en-US" sz="2800" b="1" dirty="0"/>
              <a:t>一个是通过向立法</a:t>
            </a:r>
            <a:r>
              <a:rPr lang="zh-CN" altLang="en-US" sz="2800" b="1" dirty="0" smtClean="0"/>
              <a:t>机构</a:t>
            </a:r>
            <a:r>
              <a:rPr lang="zh-CN" altLang="en-US" sz="2800" b="1" dirty="0"/>
              <a:t>提交预算文件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另一个则是通过有关载体直接向公众公开相关信息</a:t>
            </a:r>
            <a:r>
              <a:rPr lang="zh-CN" altLang="en-US" sz="2800" b="1" dirty="0" smtClean="0"/>
              <a:t>。</a:t>
            </a:r>
            <a:endParaRPr lang="en-US" altLang="zh-CN" sz="2800" b="1" dirty="0"/>
          </a:p>
          <a:p>
            <a:pPr marL="457200" lvl="1" indent="0">
              <a:buNone/>
            </a:pPr>
            <a:r>
              <a:rPr lang="zh-CN" altLang="en-US" sz="2800" b="1" dirty="0"/>
              <a:t>向立法机构提交的预算文件一般包括系列报告</a:t>
            </a:r>
            <a:r>
              <a:rPr lang="en-US" altLang="zh-CN" sz="2800" b="1" dirty="0"/>
              <a:t>:</a:t>
            </a:r>
          </a:p>
          <a:p>
            <a:pPr marL="457200" lvl="1" indent="0">
              <a:buNone/>
            </a:pPr>
            <a:r>
              <a:rPr lang="en-US" altLang="zh-CN" sz="2800" b="1" dirty="0"/>
              <a:t>(1)</a:t>
            </a:r>
            <a:r>
              <a:rPr lang="zh-CN" altLang="en-US" sz="2800" b="1" dirty="0"/>
              <a:t>正式预算报告。</a:t>
            </a:r>
          </a:p>
          <a:p>
            <a:pPr marL="457200" lvl="1" indent="0">
              <a:buNone/>
            </a:pPr>
            <a:r>
              <a:rPr lang="en-US" altLang="zh-CN" sz="2800" b="1" dirty="0"/>
              <a:t>(2)</a:t>
            </a:r>
            <a:r>
              <a:rPr lang="zh-CN" altLang="en-US" sz="2800" b="1" dirty="0"/>
              <a:t>关于预算外资金的声明或报告。</a:t>
            </a:r>
          </a:p>
          <a:p>
            <a:pPr marL="457200" lvl="1" indent="0">
              <a:buNone/>
            </a:pPr>
            <a:r>
              <a:rPr lang="en-US" altLang="zh-CN" sz="2800" b="1" dirty="0"/>
              <a:t>(3)</a:t>
            </a:r>
            <a:r>
              <a:rPr lang="zh-CN" altLang="en-US" sz="2800" b="1" dirty="0"/>
              <a:t>中期宏观经济框架和中期预算框架的报告。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00742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信息公开的范围和内容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13.3.3 </a:t>
            </a:r>
            <a:r>
              <a:rPr lang="zh-CN" altLang="en-US" sz="2800" b="1" dirty="0" smtClean="0"/>
              <a:t>财政部</a:t>
            </a:r>
            <a:r>
              <a:rPr lang="zh-CN" altLang="en-US" sz="2800" b="1" dirty="0"/>
              <a:t>门的信息</a:t>
            </a:r>
            <a:r>
              <a:rPr lang="zh-CN" altLang="en-US" sz="2800" b="1" dirty="0" smtClean="0"/>
              <a:t>公开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zh-CN" altLang="en-US" sz="2800" b="1" dirty="0"/>
              <a:t>财政资金使用部门是使用财政资金为公众提供公共产品的部门。为实现本</a:t>
            </a:r>
            <a:r>
              <a:rPr lang="zh-CN" altLang="en-US" sz="2800" b="1" dirty="0" smtClean="0"/>
              <a:t>部门利益</a:t>
            </a:r>
            <a:r>
              <a:rPr lang="zh-CN" altLang="en-US" sz="2800" b="1" dirty="0"/>
              <a:t>最大化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各部门利用自己的信息优势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往往夸大本部门的资金需求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追求更多的</a:t>
            </a:r>
            <a:r>
              <a:rPr lang="zh-CN" altLang="en-US" sz="2800" b="1" dirty="0" smtClean="0"/>
              <a:t>财政资金</a:t>
            </a:r>
            <a:r>
              <a:rPr lang="zh-CN" altLang="en-US" sz="2800" b="1" dirty="0"/>
              <a:t>。争夺财政资金的途径就是极力游说有资金分配权的上级主管部门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zh-CN" altLang="en-US" sz="2800" b="1" dirty="0"/>
              <a:t>因此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财政资金使用部门的财政信息需要有效的公开机制。因为有关的财政</a:t>
            </a:r>
            <a:r>
              <a:rPr lang="zh-CN" altLang="en-US" sz="2800" b="1" dirty="0" smtClean="0"/>
              <a:t>信息一般</a:t>
            </a:r>
            <a:r>
              <a:rPr lang="zh-CN" altLang="en-US" sz="2800" b="1" dirty="0"/>
              <a:t>都集中于财政部门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所以财政信息很多都由财政部门负责对外公开。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87077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13.4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信息公开的组织和协调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13.4.2 </a:t>
            </a:r>
            <a:r>
              <a:rPr lang="zh-CN" altLang="en-US" sz="2800" dirty="0" smtClean="0"/>
              <a:t>立法</a:t>
            </a:r>
            <a:r>
              <a:rPr lang="zh-CN" altLang="en-US" sz="2800" dirty="0"/>
              <a:t>机构与职能部门之间的</a:t>
            </a:r>
            <a:r>
              <a:rPr lang="zh-CN" altLang="en-US" sz="2800" dirty="0" smtClean="0"/>
              <a:t>协调</a:t>
            </a:r>
            <a:endParaRPr lang="en-US" altLang="zh-CN" sz="2800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 smtClean="0"/>
              <a:t>财政</a:t>
            </a:r>
            <a:r>
              <a:rPr lang="zh-CN" altLang="en-US" sz="2800" b="1" dirty="0"/>
              <a:t>信息</a:t>
            </a:r>
            <a:r>
              <a:rPr lang="zh-CN" altLang="en-US" sz="2800" b="1" dirty="0" smtClean="0"/>
              <a:t>立法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 smtClean="0"/>
              <a:t>监督</a:t>
            </a:r>
            <a:r>
              <a:rPr lang="zh-CN" altLang="en-US" sz="2800" b="1" dirty="0"/>
              <a:t>政府部门的财政信息公开</a:t>
            </a:r>
            <a:r>
              <a:rPr lang="en-US" altLang="zh-CN" sz="2800" b="1" dirty="0"/>
              <a:t>———</a:t>
            </a:r>
            <a:r>
              <a:rPr lang="zh-CN" altLang="en-US" sz="2800" b="1" dirty="0"/>
              <a:t>财政报告</a:t>
            </a:r>
            <a:r>
              <a:rPr lang="zh-CN" altLang="en-US" sz="2800" b="1" dirty="0" smtClean="0"/>
              <a:t>制度</a:t>
            </a:r>
            <a:endParaRPr lang="en-US" altLang="zh-CN" sz="2800" b="1" dirty="0" smtClean="0"/>
          </a:p>
          <a:p>
            <a:pPr marL="457200" lvl="1" indent="0">
              <a:buNone/>
            </a:pPr>
            <a:endParaRPr lang="en-US" altLang="zh-CN" sz="2800" b="1" dirty="0" smtClean="0"/>
          </a:p>
          <a:p>
            <a:pPr marL="971550" lvl="1" indent="-514350">
              <a:buAutoNum type="arabicPeriod"/>
            </a:pP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74244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13.4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信息公开的组织和协调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13.4.3 </a:t>
            </a:r>
            <a:r>
              <a:rPr lang="zh-CN" altLang="en-US" sz="2800" dirty="0" smtClean="0"/>
              <a:t>信息</a:t>
            </a:r>
            <a:r>
              <a:rPr lang="zh-CN" altLang="en-US" sz="2800" dirty="0"/>
              <a:t>公开之后的</a:t>
            </a:r>
            <a:r>
              <a:rPr lang="zh-CN" altLang="en-US" sz="2800" dirty="0" smtClean="0"/>
              <a:t>管理</a:t>
            </a:r>
            <a:endParaRPr lang="en-US" altLang="zh-CN" sz="2800" b="1" dirty="0"/>
          </a:p>
          <a:p>
            <a:pPr marL="457200" lvl="1" indent="0">
              <a:buNone/>
            </a:pPr>
            <a:r>
              <a:rPr lang="zh-CN" altLang="en-US" sz="2800" b="1" dirty="0" smtClean="0"/>
              <a:t>政府</a:t>
            </a:r>
            <a:r>
              <a:rPr lang="zh-CN" altLang="en-US" sz="2800" b="1" dirty="0"/>
              <a:t>信息公开的主体主要是行政机关和法律、法规授权的具有管理公共事务</a:t>
            </a:r>
            <a:r>
              <a:rPr lang="zh-CN" altLang="en-US" sz="2800" b="1" dirty="0" smtClean="0"/>
              <a:t>职能的</a:t>
            </a:r>
            <a:r>
              <a:rPr lang="zh-CN" altLang="en-US" sz="2800" b="1" dirty="0"/>
              <a:t>组织。信息公开主体就涉及众多部门和机构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在实施中就存在统一建设和分布</a:t>
            </a:r>
            <a:r>
              <a:rPr lang="zh-CN" altLang="en-US" sz="2800" b="1" dirty="0" smtClean="0"/>
              <a:t>建设的</a:t>
            </a:r>
            <a:r>
              <a:rPr lang="zh-CN" altLang="en-US" sz="2800" b="1" dirty="0"/>
              <a:t>问题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zh-CN" altLang="en-US" sz="2800" b="1" dirty="0"/>
              <a:t>现实中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不同的人对公开的认识仍有深浅之分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公开的做法仍有高下之差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公开</a:t>
            </a:r>
            <a:r>
              <a:rPr lang="zh-CN" altLang="en-US" sz="2800" b="1" dirty="0" smtClean="0"/>
              <a:t>的效果</a:t>
            </a:r>
            <a:r>
              <a:rPr lang="zh-CN" altLang="en-US" sz="2800" b="1" dirty="0"/>
              <a:t>因而也就有了好坏之别。一些地方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对“谈公开”顾虑重重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不愿甚至不敢向</a:t>
            </a:r>
            <a:r>
              <a:rPr lang="zh-CN" altLang="en-US" sz="2800" b="1" dirty="0" smtClean="0"/>
              <a:t>公众坦诚</a:t>
            </a:r>
            <a:r>
              <a:rPr lang="zh-CN" altLang="en-US" sz="2800" b="1" dirty="0"/>
              <a:t>交底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造成了大量的信息迟滞和不对称。因此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未来需要进一步加强信息公开</a:t>
            </a:r>
            <a:r>
              <a:rPr lang="zh-CN" altLang="en-US" sz="2800" b="1" dirty="0" smtClean="0"/>
              <a:t>之后</a:t>
            </a:r>
            <a:r>
              <a:rPr lang="zh-CN" altLang="en-US" sz="2800" b="1" dirty="0"/>
              <a:t>的管理与协调。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7668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13.4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信息公开的组织和协调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13.4.4 </a:t>
            </a:r>
            <a:r>
              <a:rPr lang="zh-CN" altLang="en-US" sz="2800" dirty="0" smtClean="0"/>
              <a:t>财政</a:t>
            </a:r>
            <a:r>
              <a:rPr lang="zh-CN" altLang="en-US" sz="2800" dirty="0"/>
              <a:t>信息化建设的展望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1.</a:t>
            </a:r>
            <a:r>
              <a:rPr lang="zh-CN" altLang="en-US" sz="2800" b="1" dirty="0"/>
              <a:t>强化财政信息化的</a:t>
            </a:r>
            <a:r>
              <a:rPr lang="zh-CN" altLang="en-US" sz="2800" b="1" dirty="0" smtClean="0"/>
              <a:t>管理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2.</a:t>
            </a:r>
            <a:r>
              <a:rPr lang="zh-CN" altLang="en-US" sz="2800" b="1" dirty="0"/>
              <a:t>以大数据为支撑的财政信息化管理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80800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2030" y="1518139"/>
            <a:ext cx="11139854" cy="473905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我国财政信息的收集工具主要是金财工程。“金财工程”建设共分为财政业务应用系统、</a:t>
            </a:r>
            <a:r>
              <a:rPr lang="zh-CN" altLang="en-US" sz="2400" dirty="0" smtClean="0"/>
              <a:t>信息网络</a:t>
            </a:r>
            <a:r>
              <a:rPr lang="zh-CN" altLang="en-US" sz="2400" dirty="0"/>
              <a:t>系统和安全保障体系三个方面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/>
              <a:t>为了弥补市场信息不对称的缺陷</a:t>
            </a:r>
            <a:r>
              <a:rPr lang="en-US" altLang="zh-CN" sz="2400" dirty="0"/>
              <a:t>,</a:t>
            </a:r>
            <a:r>
              <a:rPr lang="zh-CN" altLang="en-US" sz="2400" dirty="0"/>
              <a:t>政府必须从信息管制、资格管制、质量管制以及直接的</a:t>
            </a:r>
            <a:r>
              <a:rPr lang="zh-CN" altLang="en-US" sz="2400" dirty="0" smtClean="0"/>
              <a:t>信息提供</a:t>
            </a:r>
            <a:r>
              <a:rPr lang="zh-CN" altLang="en-US" sz="2400" dirty="0"/>
              <a:t>等方面提供与信息相关的管理与服务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/>
              <a:t>涉及和拥有财政信息的部门主要分为三个层次</a:t>
            </a:r>
            <a:r>
              <a:rPr lang="en-US" altLang="zh-CN" sz="2400" dirty="0"/>
              <a:t>:</a:t>
            </a:r>
            <a:r>
              <a:rPr lang="zh-CN" altLang="en-US" sz="2400" dirty="0"/>
              <a:t>一是立法机构</a:t>
            </a:r>
            <a:r>
              <a:rPr lang="en-US" altLang="zh-CN" sz="2400" dirty="0"/>
              <a:t>,</a:t>
            </a:r>
            <a:r>
              <a:rPr lang="zh-CN" altLang="en-US" sz="2400" dirty="0"/>
              <a:t>二是财政部门</a:t>
            </a:r>
            <a:r>
              <a:rPr lang="en-US" altLang="zh-CN" sz="2400" dirty="0"/>
              <a:t>,</a:t>
            </a:r>
            <a:r>
              <a:rPr lang="zh-CN" altLang="en-US" sz="2400" dirty="0"/>
              <a:t>三是</a:t>
            </a:r>
            <a:r>
              <a:rPr lang="zh-CN" altLang="en-US" sz="2400" dirty="0" smtClean="0"/>
              <a:t>财政资金使用</a:t>
            </a:r>
            <a:r>
              <a:rPr lang="zh-CN" altLang="en-US" sz="2400" dirty="0"/>
              <a:t>部门。信息公开有两种方式</a:t>
            </a:r>
            <a:r>
              <a:rPr lang="en-US" altLang="zh-CN" sz="2400" dirty="0"/>
              <a:t>:</a:t>
            </a:r>
            <a:r>
              <a:rPr lang="zh-CN" altLang="en-US" sz="2400" dirty="0"/>
              <a:t>依法主动公开和依申请公开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/>
              <a:t>各国在财政信息公开过程中各机构之间的关系不尽相同。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6669" y="70339"/>
            <a:ext cx="10131428" cy="144780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本章小结</a:t>
            </a:r>
            <a:endParaRPr lang="zh-CN" altLang="en-US" sz="5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793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13.1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信息收集和政府财政统计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13.1.1 </a:t>
            </a:r>
            <a:r>
              <a:rPr lang="zh-CN" altLang="en-US" sz="2800" dirty="0" smtClean="0"/>
              <a:t>财政</a:t>
            </a:r>
            <a:r>
              <a:rPr lang="zh-CN" altLang="en-US" sz="2800" dirty="0"/>
              <a:t>信息和财政信息的收集</a:t>
            </a:r>
            <a:endParaRPr lang="en-US" altLang="zh-CN" sz="2800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 smtClean="0"/>
              <a:t>我国</a:t>
            </a:r>
            <a:r>
              <a:rPr lang="zh-CN" altLang="en-US" sz="2800" b="1" dirty="0"/>
              <a:t>财政信息的收集工具</a:t>
            </a:r>
            <a:r>
              <a:rPr lang="en-US" altLang="zh-CN" sz="2800" b="1" dirty="0"/>
              <a:t>———“</a:t>
            </a:r>
            <a:r>
              <a:rPr lang="zh-CN" altLang="en-US" sz="2800" b="1" dirty="0"/>
              <a:t>金财工程”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原名“政府财政信息管理系统</a:t>
            </a:r>
            <a:r>
              <a:rPr lang="zh-CN" altLang="en-US" sz="2800" b="1" dirty="0" smtClean="0"/>
              <a:t>”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/>
              <a:t>财政信息的表现工具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92821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956" y="1874690"/>
            <a:ext cx="9825225" cy="47966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1944" y="91823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FZHTK--GBK1-0"/>
              </a:rPr>
              <a:t>财政业务应用系统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67413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13.1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信息收集和政府财政统计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13.1.2</a:t>
            </a:r>
            <a:r>
              <a:rPr lang="zh-CN" altLang="en-US" sz="2800" dirty="0"/>
              <a:t>公共部门统计</a:t>
            </a:r>
            <a:r>
              <a:rPr lang="zh-CN" altLang="en-US" sz="2800" dirty="0" smtClean="0"/>
              <a:t>体系</a:t>
            </a:r>
            <a:endParaRPr lang="en-US" altLang="zh-CN" sz="2800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 smtClean="0"/>
              <a:t>国民经济核算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/>
              <a:t>公共事业活动统计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6283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13.1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信息收集和政府财政统计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13.1.3 </a:t>
            </a:r>
            <a:r>
              <a:rPr lang="zh-CN" altLang="en-US" sz="2800" dirty="0" smtClean="0"/>
              <a:t>政府</a:t>
            </a:r>
            <a:r>
              <a:rPr lang="zh-CN" altLang="en-US" sz="2800" dirty="0"/>
              <a:t>财政统计</a:t>
            </a:r>
            <a:endParaRPr lang="en-US" altLang="zh-CN" sz="2800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/>
              <a:t>财政统计的概念和</a:t>
            </a:r>
            <a:r>
              <a:rPr lang="zh-CN" altLang="en-US" sz="2800" b="1" dirty="0" smtClean="0"/>
              <a:t>内容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/>
              <a:t>政府财政统计核算体系</a:t>
            </a:r>
            <a:r>
              <a:rPr lang="en-US" altLang="zh-CN" sz="2800" b="1" dirty="0"/>
              <a:t>(</a:t>
            </a:r>
            <a:r>
              <a:rPr lang="en-US" altLang="zh-CN" sz="2800" b="1" dirty="0" smtClean="0"/>
              <a:t>GFS)</a:t>
            </a:r>
          </a:p>
          <a:p>
            <a:pPr marL="971550" lvl="1" indent="-514350">
              <a:buAutoNum type="arabicPeriod"/>
            </a:pPr>
            <a:r>
              <a:rPr lang="zh-CN" altLang="en-US" sz="2800" b="1" dirty="0"/>
              <a:t>我国现行的财政统计体制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59671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13.2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信息公开的依据和立法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13.2.1 </a:t>
            </a:r>
            <a:r>
              <a:rPr lang="zh-CN" altLang="en-US" sz="2800" dirty="0" smtClean="0"/>
              <a:t>市场信息</a:t>
            </a:r>
            <a:r>
              <a:rPr lang="zh-CN" altLang="en-US" sz="2800" dirty="0"/>
              <a:t>不对称缺陷和政府弥补</a:t>
            </a:r>
            <a:r>
              <a:rPr lang="zh-CN" altLang="en-US" sz="2800" dirty="0" smtClean="0"/>
              <a:t>职责</a:t>
            </a:r>
            <a:endParaRPr lang="en-US" altLang="zh-CN" sz="2800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 smtClean="0"/>
              <a:t>信息管制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/>
              <a:t>资格</a:t>
            </a:r>
            <a:r>
              <a:rPr lang="zh-CN" altLang="en-US" sz="2800" b="1" dirty="0" smtClean="0"/>
              <a:t>管制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/>
              <a:t>质量</a:t>
            </a:r>
            <a:r>
              <a:rPr lang="zh-CN" altLang="en-US" sz="2800" b="1" dirty="0" smtClean="0"/>
              <a:t>管制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/>
              <a:t>直接的信息提供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59753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13.2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信息公开的依据和立法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13.2.2 </a:t>
            </a:r>
            <a:r>
              <a:rPr lang="zh-CN" altLang="en-US" sz="2800" dirty="0" smtClean="0"/>
              <a:t>公共</a:t>
            </a:r>
            <a:r>
              <a:rPr lang="zh-CN" altLang="en-US" sz="2800" dirty="0"/>
              <a:t>信息公开的依据与原则</a:t>
            </a:r>
            <a:endParaRPr lang="en-US" altLang="zh-CN" sz="2800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/>
              <a:t>公共信息公开的</a:t>
            </a:r>
            <a:r>
              <a:rPr lang="zh-CN" altLang="en-US" sz="2800" b="1" dirty="0" smtClean="0"/>
              <a:t>依据</a:t>
            </a:r>
            <a:endParaRPr lang="en-US" altLang="zh-CN" sz="2800" b="1" dirty="0" smtClean="0"/>
          </a:p>
          <a:p>
            <a:pPr marL="971550" lvl="1" indent="-514350">
              <a:buAutoNum type="arabicPeriod"/>
            </a:pPr>
            <a:r>
              <a:rPr lang="zh-CN" altLang="en-US" sz="2800" b="1" dirty="0"/>
              <a:t>公共信息公开的原则</a:t>
            </a:r>
            <a:r>
              <a:rPr lang="en-US" altLang="zh-CN" sz="2800" b="1" dirty="0"/>
              <a:t>———</a:t>
            </a:r>
            <a:r>
              <a:rPr lang="zh-CN" altLang="en-US" sz="2800" b="1" dirty="0"/>
              <a:t>以公开为原则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以不公开为</a:t>
            </a:r>
            <a:r>
              <a:rPr lang="zh-CN" altLang="en-US" sz="2800" b="1" dirty="0" smtClean="0"/>
              <a:t>例外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33354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13.2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信息公开的依据和立法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13.2.3</a:t>
            </a:r>
            <a:r>
              <a:rPr lang="zh-CN" altLang="en-US" sz="2800" dirty="0"/>
              <a:t>纳税人权利和政府财政信息</a:t>
            </a:r>
            <a:r>
              <a:rPr lang="zh-CN" altLang="en-US" sz="2800" dirty="0" smtClean="0"/>
              <a:t>公开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zh-CN" altLang="en-US" sz="2800" b="1" dirty="0"/>
              <a:t>财政资金主要来自纳税人缴纳的</a:t>
            </a:r>
            <a:r>
              <a:rPr lang="zh-CN" altLang="en-US" sz="2800" b="1" dirty="0" smtClean="0"/>
              <a:t>税收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从契约经济学的角度分析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财政资金就是纳税人共同集资的资金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通过契约委托</a:t>
            </a:r>
            <a:r>
              <a:rPr lang="zh-CN" altLang="en-US" sz="2800" b="1" dirty="0" smtClean="0"/>
              <a:t>政府</a:t>
            </a:r>
            <a:r>
              <a:rPr lang="zh-CN" altLang="en-US" sz="2800" b="1" dirty="0"/>
              <a:t>使用。纳税人也就有权利知道自己缴纳的财政资金的使用情况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所以从这个角度</a:t>
            </a:r>
            <a:r>
              <a:rPr lang="zh-CN" altLang="en-US" sz="2800" b="1" dirty="0" smtClean="0"/>
              <a:t>分析</a:t>
            </a:r>
            <a:r>
              <a:rPr lang="en-US" altLang="zh-CN" sz="2800" b="1" dirty="0" smtClean="0"/>
              <a:t>, </a:t>
            </a:r>
            <a:r>
              <a:rPr lang="zh-CN" altLang="en-US" sz="2800" b="1" dirty="0" smtClean="0"/>
              <a:t>政府</a:t>
            </a:r>
            <a:r>
              <a:rPr lang="zh-CN" altLang="en-US" sz="2800" b="1" dirty="0"/>
              <a:t>财政信息公开是纳税人的权利之一。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327977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13.2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信息公开的依据和立法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13.2.4 </a:t>
            </a:r>
            <a:r>
              <a:rPr lang="en-US" altLang="zh-CN" sz="2800" dirty="0" smtClean="0"/>
              <a:t>《</a:t>
            </a:r>
            <a:r>
              <a:rPr lang="zh-CN" altLang="en-US" sz="2800" dirty="0"/>
              <a:t>中华人民共和国政府信息公开条例</a:t>
            </a:r>
            <a:r>
              <a:rPr lang="en-US" altLang="zh-CN" sz="2800" dirty="0" smtClean="0"/>
              <a:t>》</a:t>
            </a:r>
          </a:p>
          <a:p>
            <a:pPr marL="457200" lvl="1" indent="0">
              <a:buNone/>
            </a:pPr>
            <a:r>
              <a:rPr lang="en-US" altLang="zh-CN" sz="2800" b="1" dirty="0" smtClean="0"/>
              <a:t>    2007</a:t>
            </a:r>
            <a:r>
              <a:rPr lang="zh-CN" altLang="en-US" sz="2800" b="1" dirty="0"/>
              <a:t>年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月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我国公布了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中华人民共和国政府信息公开条例</a:t>
            </a:r>
            <a:r>
              <a:rPr lang="en-US" altLang="zh-CN" sz="2800" b="1" dirty="0"/>
              <a:t>》(</a:t>
            </a:r>
            <a:r>
              <a:rPr lang="zh-CN" altLang="en-US" sz="2800" b="1" dirty="0"/>
              <a:t>简称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政府</a:t>
            </a:r>
            <a:r>
              <a:rPr lang="zh-CN" altLang="en-US" sz="2800" b="1" dirty="0" smtClean="0"/>
              <a:t>信息公开</a:t>
            </a:r>
            <a:r>
              <a:rPr lang="zh-CN" altLang="en-US" sz="2800" b="1" dirty="0"/>
              <a:t>条例</a:t>
            </a:r>
            <a:r>
              <a:rPr lang="en-US" altLang="zh-CN" sz="2800" b="1" dirty="0"/>
              <a:t>》),《</a:t>
            </a:r>
            <a:r>
              <a:rPr lang="zh-CN" altLang="en-US" sz="2800" b="1" dirty="0"/>
              <a:t>政府信息公开条例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于</a:t>
            </a:r>
            <a:r>
              <a:rPr lang="en-US" altLang="zh-CN" sz="2800" b="1" dirty="0"/>
              <a:t>2007</a:t>
            </a:r>
            <a:r>
              <a:rPr lang="zh-CN" altLang="en-US" sz="2800" b="1" dirty="0"/>
              <a:t>年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月</a:t>
            </a:r>
            <a:r>
              <a:rPr lang="en-US" altLang="zh-CN" sz="2800" b="1" dirty="0"/>
              <a:t>17</a:t>
            </a:r>
            <a:r>
              <a:rPr lang="zh-CN" altLang="en-US" sz="2800" b="1" dirty="0"/>
              <a:t>日国务院第</a:t>
            </a:r>
            <a:r>
              <a:rPr lang="en-US" altLang="zh-CN" sz="2800" b="1" dirty="0"/>
              <a:t>165</a:t>
            </a:r>
            <a:r>
              <a:rPr lang="zh-CN" altLang="en-US" sz="2800" b="1" dirty="0"/>
              <a:t>次常务会议</a:t>
            </a:r>
            <a:r>
              <a:rPr lang="zh-CN" altLang="en-US" sz="2800" b="1" dirty="0" smtClean="0"/>
              <a:t>通过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并从</a:t>
            </a:r>
            <a:r>
              <a:rPr lang="en-US" altLang="zh-CN" sz="2800" b="1" dirty="0"/>
              <a:t>2008</a:t>
            </a:r>
            <a:r>
              <a:rPr lang="zh-CN" altLang="en-US" sz="2800" b="1" dirty="0"/>
              <a:t>年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日开始实行。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政府信息公开条例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共</a:t>
            </a:r>
            <a:r>
              <a:rPr lang="en-US" altLang="zh-CN" sz="2800" b="1" dirty="0"/>
              <a:t>37</a:t>
            </a:r>
            <a:r>
              <a:rPr lang="zh-CN" altLang="en-US" sz="2800" b="1" dirty="0"/>
              <a:t>条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分为总则、公开</a:t>
            </a:r>
            <a:r>
              <a:rPr lang="zh-CN" altLang="en-US" sz="2800" b="1" dirty="0" smtClean="0"/>
              <a:t>的范围</a:t>
            </a:r>
            <a:r>
              <a:rPr lang="zh-CN" altLang="en-US" sz="2800" b="1" dirty="0"/>
              <a:t>、公开的方式和程序、监督和保障、附则共五章。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90862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天体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TM03457452[[fn=天体]]</Template>
  <TotalTime>6172</TotalTime>
  <Words>1094</Words>
  <Application>Microsoft Office PowerPoint</Application>
  <PresentationFormat>宽屏</PresentationFormat>
  <Paragraphs>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FZHTK--GBK1-0</vt:lpstr>
      <vt:lpstr>华文新魏</vt:lpstr>
      <vt:lpstr>宋体</vt:lpstr>
      <vt:lpstr>Arial</vt:lpstr>
      <vt:lpstr>Calibri</vt:lpstr>
      <vt:lpstr>Calibri Light</vt:lpstr>
      <vt:lpstr>Times New Roman</vt:lpstr>
      <vt:lpstr>天体</vt:lpstr>
      <vt:lpstr>财政信息精细化和收集能力是关系财政管理质量的内在条件,财政信息公开程度 则是关系财政管理质量的外部监督程度的条件。 本章主要阐述财政信息管理涉及的两个方面的内容: 一是财政信息本身的质量。 二是财政信息的公开。</vt:lpstr>
      <vt:lpstr>13.1 财政信息收集和政府财政统计</vt:lpstr>
      <vt:lpstr>PowerPoint 演示文稿</vt:lpstr>
      <vt:lpstr>13.1 财政信息收集和政府财政统计</vt:lpstr>
      <vt:lpstr>13.1 财政信息收集和政府财政统计</vt:lpstr>
      <vt:lpstr>13.2 财政信息公开的依据和立法</vt:lpstr>
      <vt:lpstr>13.2 财政信息公开的依据和立法</vt:lpstr>
      <vt:lpstr>13.2 财政信息公开的依据和立法</vt:lpstr>
      <vt:lpstr>13.2 财政信息公开的依据和立法</vt:lpstr>
      <vt:lpstr>13.2 财政信息公开的依据和立法</vt:lpstr>
      <vt:lpstr>13.3 财政信息公开的范围和内容</vt:lpstr>
      <vt:lpstr>13.3 财政信息公开的范围和内容</vt:lpstr>
      <vt:lpstr>13.3 财政信息公开的范围和内容</vt:lpstr>
      <vt:lpstr>13.4 财政信息公开的组织和协调</vt:lpstr>
      <vt:lpstr>13.4 财政信息公开的组织和协调</vt:lpstr>
      <vt:lpstr>13.4 财政信息公开的组织和协调</vt:lpstr>
      <vt:lpstr>我国财政信息的收集工具主要是金财工程。“金财工程”建设共分为财政业务应用系统、信息网络系统和安全保障体系三个方面。 为了弥补市场信息不对称的缺陷,政府必须从信息管制、资格管制、质量管制以及直接的信息提供等方面提供与信息相关的管理与服务。 涉及和拥有财政信息的部门主要分为三个层次:一是立法机构,二是财政部门,三是财政资金使用部门。信息公开有两种方式:依法主动公开和依申请公开。 各国在财政信息公开过程中各机构之间的关系不尽相同。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BING</dc:creator>
  <cp:lastModifiedBy>LIU BING</cp:lastModifiedBy>
  <cp:revision>183</cp:revision>
  <dcterms:created xsi:type="dcterms:W3CDTF">2024-09-02T02:45:44Z</dcterms:created>
  <dcterms:modified xsi:type="dcterms:W3CDTF">2024-09-15T15:33:18Z</dcterms:modified>
</cp:coreProperties>
</file>